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media/image62.jpg" ContentType="image/jpg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5"/>
  </p:notesMasterIdLst>
  <p:sldIdLst>
    <p:sldId id="361" r:id="rId2"/>
    <p:sldId id="374" r:id="rId3"/>
    <p:sldId id="363" r:id="rId4"/>
    <p:sldId id="362" r:id="rId5"/>
    <p:sldId id="365" r:id="rId6"/>
    <p:sldId id="364" r:id="rId7"/>
    <p:sldId id="366" r:id="rId8"/>
    <p:sldId id="367" r:id="rId9"/>
    <p:sldId id="369" r:id="rId10"/>
    <p:sldId id="368" r:id="rId11"/>
    <p:sldId id="375" r:id="rId12"/>
    <p:sldId id="376" r:id="rId13"/>
    <p:sldId id="354" r:id="rId14"/>
    <p:sldId id="267" r:id="rId15"/>
    <p:sldId id="268" r:id="rId16"/>
    <p:sldId id="282" r:id="rId17"/>
    <p:sldId id="270" r:id="rId18"/>
    <p:sldId id="269" r:id="rId19"/>
    <p:sldId id="271" r:id="rId20"/>
    <p:sldId id="272" r:id="rId21"/>
    <p:sldId id="273" r:id="rId22"/>
    <p:sldId id="351" r:id="rId23"/>
    <p:sldId id="274" r:id="rId24"/>
    <p:sldId id="352" r:id="rId25"/>
    <p:sldId id="356" r:id="rId26"/>
    <p:sldId id="377" r:id="rId27"/>
    <p:sldId id="275" r:id="rId28"/>
    <p:sldId id="276" r:id="rId29"/>
    <p:sldId id="353" r:id="rId30"/>
    <p:sldId id="277" r:id="rId31"/>
    <p:sldId id="278" r:id="rId32"/>
    <p:sldId id="279" r:id="rId33"/>
    <p:sldId id="297" r:id="rId34"/>
    <p:sldId id="280" r:id="rId35"/>
    <p:sldId id="281" r:id="rId36"/>
    <p:sldId id="358" r:id="rId37"/>
    <p:sldId id="283" r:id="rId38"/>
    <p:sldId id="284" r:id="rId39"/>
    <p:sldId id="357" r:id="rId40"/>
    <p:sldId id="286" r:id="rId41"/>
    <p:sldId id="360" r:id="rId42"/>
    <p:sldId id="288" r:id="rId43"/>
    <p:sldId id="289" r:id="rId44"/>
    <p:sldId id="290" r:id="rId45"/>
    <p:sldId id="291" r:id="rId46"/>
    <p:sldId id="292" r:id="rId47"/>
    <p:sldId id="298" r:id="rId48"/>
    <p:sldId id="299" r:id="rId49"/>
    <p:sldId id="378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2" r:id="rId61"/>
    <p:sldId id="311" r:id="rId62"/>
    <p:sldId id="313" r:id="rId63"/>
    <p:sldId id="314" r:id="rId64"/>
    <p:sldId id="318" r:id="rId65"/>
    <p:sldId id="321" r:id="rId66"/>
    <p:sldId id="322" r:id="rId67"/>
    <p:sldId id="323" r:id="rId68"/>
    <p:sldId id="324" r:id="rId69"/>
    <p:sldId id="325" r:id="rId70"/>
    <p:sldId id="327" r:id="rId71"/>
    <p:sldId id="328" r:id="rId72"/>
    <p:sldId id="329" r:id="rId73"/>
    <p:sldId id="330" r:id="rId74"/>
    <p:sldId id="331" r:id="rId75"/>
    <p:sldId id="332" r:id="rId76"/>
    <p:sldId id="333" r:id="rId77"/>
    <p:sldId id="334" r:id="rId78"/>
    <p:sldId id="335" r:id="rId79"/>
    <p:sldId id="336" r:id="rId80"/>
    <p:sldId id="337" r:id="rId81"/>
    <p:sldId id="338" r:id="rId82"/>
    <p:sldId id="339" r:id="rId83"/>
    <p:sldId id="340" r:id="rId84"/>
    <p:sldId id="341" r:id="rId85"/>
    <p:sldId id="342" r:id="rId86"/>
    <p:sldId id="345" r:id="rId87"/>
    <p:sldId id="347" r:id="rId88"/>
    <p:sldId id="349" r:id="rId89"/>
    <p:sldId id="350" r:id="rId90"/>
    <p:sldId id="370" r:id="rId91"/>
    <p:sldId id="590" r:id="rId92"/>
    <p:sldId id="372" r:id="rId93"/>
    <p:sldId id="371" r:id="rId94"/>
  </p:sldIdLst>
  <p:sldSz cx="4610100" cy="3460750"/>
  <p:notesSz cx="4610100" cy="3460750"/>
  <p:defaultTextStyle>
    <a:defPPr>
      <a:defRPr lang="en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24"/>
    <p:restoredTop sz="94626"/>
  </p:normalViewPr>
  <p:slideViewPr>
    <p:cSldViewPr>
      <p:cViewPr varScale="1">
        <p:scale>
          <a:sx n="239" d="100"/>
          <a:sy n="239" d="100"/>
        </p:scale>
        <p:origin x="2032" y="1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notesMaster" Target="notesMasters/notes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997075" cy="1730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2611438" y="0"/>
            <a:ext cx="1997075" cy="1730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17F27C-ACBF-BB4F-B910-21496F4FD9CC}" type="datetimeFigureOut">
              <a:rPr lang="en-ES" smtClean="0"/>
              <a:t>2/28/23</a:t>
            </a:fld>
            <a:endParaRPr lang="en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527175" y="433388"/>
            <a:ext cx="1555750" cy="1166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60375" y="1665288"/>
            <a:ext cx="3689350" cy="13636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3287713"/>
            <a:ext cx="1997075" cy="1730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611438" y="3287713"/>
            <a:ext cx="1997075" cy="1730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BBDFF-700E-1E42-8684-6504F3339F48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4157668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DBBDFF-700E-1E42-8684-6504F3339F48}" type="slidenum">
              <a:rPr lang="en-ES" smtClean="0"/>
              <a:t>86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1983568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757" y="1072832"/>
            <a:ext cx="3918585" cy="7267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91515" y="1938020"/>
            <a:ext cx="3227070" cy="8651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F2F2F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-10" dirty="0"/>
              <a:t>Π. </a:t>
            </a:r>
            <a:r>
              <a:rPr spc="-15" dirty="0"/>
              <a:t>Κωνσταντíνου (AΕΟΣ </a:t>
            </a:r>
            <a:r>
              <a:rPr spc="-35" dirty="0"/>
              <a:t>–</a:t>
            </a:r>
            <a:r>
              <a:rPr spc="-75" dirty="0"/>
              <a:t> </a:t>
            </a:r>
            <a:r>
              <a:rPr spc="-5" dirty="0"/>
              <a:t>ΟΠΑ)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2/28/23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7A000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-10" dirty="0"/>
              <a:t>ΟΠΑ,</a:t>
            </a:r>
            <a:r>
              <a:rPr spc="-35" dirty="0"/>
              <a:t> </a:t>
            </a:r>
            <a:r>
              <a:rPr spc="5" dirty="0"/>
              <a:t>Αθýνα</a:t>
            </a:r>
            <a:r>
              <a:rPr spc="-35" dirty="0"/>
              <a:t> 2019 </a:t>
            </a:r>
            <a:r>
              <a:rPr spc="-25" dirty="0"/>
              <a:t>:</a:t>
            </a:r>
            <a:fld id="{81D60167-4931-47E6-BA6A-407CBD079E47}" type="slidenum">
              <a:rPr spc="-25" dirty="0"/>
              <a:t>‹#›</a:t>
            </a:fld>
            <a:r>
              <a:rPr spc="-80" dirty="0"/>
              <a:t> </a:t>
            </a:r>
            <a:r>
              <a:rPr spc="-5" dirty="0"/>
              <a:t>/</a:t>
            </a:r>
            <a:r>
              <a:rPr spc="-80" dirty="0"/>
              <a:t> </a:t>
            </a:r>
            <a:r>
              <a:rPr spc="-35" dirty="0"/>
              <a:t>94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304415" cy="142240"/>
          </a:xfrm>
          <a:custGeom>
            <a:avLst/>
            <a:gdLst/>
            <a:ahLst/>
            <a:cxnLst/>
            <a:rect l="l" t="t" r="r" b="b"/>
            <a:pathLst>
              <a:path w="2304415" h="142240">
                <a:moveTo>
                  <a:pt x="2303995" y="0"/>
                </a:moveTo>
                <a:lnTo>
                  <a:pt x="0" y="0"/>
                </a:lnTo>
                <a:lnTo>
                  <a:pt x="0" y="141770"/>
                </a:lnTo>
                <a:lnTo>
                  <a:pt x="2303995" y="141770"/>
                </a:lnTo>
                <a:lnTo>
                  <a:pt x="2303995" y="0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F2F2F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F2F2F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-10" dirty="0"/>
              <a:t>Π. </a:t>
            </a:r>
            <a:r>
              <a:rPr spc="-15" dirty="0"/>
              <a:t>Κωνσταντíνου (AΕΟΣ </a:t>
            </a:r>
            <a:r>
              <a:rPr spc="-35" dirty="0"/>
              <a:t>–</a:t>
            </a:r>
            <a:r>
              <a:rPr spc="-75" dirty="0"/>
              <a:t> </a:t>
            </a:r>
            <a:r>
              <a:rPr spc="-5" dirty="0"/>
              <a:t>ΟΠΑ)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2/28/23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7A000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-10" dirty="0"/>
              <a:t>ΟΠΑ,</a:t>
            </a:r>
            <a:r>
              <a:rPr spc="-35" dirty="0"/>
              <a:t> </a:t>
            </a:r>
            <a:r>
              <a:rPr spc="5" dirty="0"/>
              <a:t>Αθýνα</a:t>
            </a:r>
            <a:r>
              <a:rPr spc="-35" dirty="0"/>
              <a:t> 2019 </a:t>
            </a:r>
            <a:r>
              <a:rPr spc="-25" dirty="0"/>
              <a:t>:</a:t>
            </a:r>
            <a:fld id="{81D60167-4931-47E6-BA6A-407CBD079E47}" type="slidenum">
              <a:rPr spc="-25" dirty="0"/>
              <a:t>‹#›</a:t>
            </a:fld>
            <a:r>
              <a:rPr spc="-80" dirty="0"/>
              <a:t> </a:t>
            </a:r>
            <a:r>
              <a:rPr spc="-5" dirty="0"/>
              <a:t>/</a:t>
            </a:r>
            <a:r>
              <a:rPr spc="-80" dirty="0"/>
              <a:t> </a:t>
            </a:r>
            <a:r>
              <a:rPr spc="-35" dirty="0"/>
              <a:t>94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F2F2F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30505" y="795972"/>
            <a:ext cx="2005393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374201" y="795972"/>
            <a:ext cx="2005393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F2F2F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-10" dirty="0"/>
              <a:t>Π. </a:t>
            </a:r>
            <a:r>
              <a:rPr spc="-15" dirty="0"/>
              <a:t>Κωνσταντíνου (AΕΟΣ </a:t>
            </a:r>
            <a:r>
              <a:rPr spc="-35" dirty="0"/>
              <a:t>–</a:t>
            </a:r>
            <a:r>
              <a:rPr spc="-75" dirty="0"/>
              <a:t> </a:t>
            </a:r>
            <a:r>
              <a:rPr spc="-5" dirty="0"/>
              <a:t>ΟΠΑ)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2/28/23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7A000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-10" dirty="0"/>
              <a:t>ΟΠΑ,</a:t>
            </a:r>
            <a:r>
              <a:rPr spc="-35" dirty="0"/>
              <a:t> </a:t>
            </a:r>
            <a:r>
              <a:rPr spc="5" dirty="0"/>
              <a:t>Αθýνα</a:t>
            </a:r>
            <a:r>
              <a:rPr spc="-35" dirty="0"/>
              <a:t> 2019 </a:t>
            </a:r>
            <a:r>
              <a:rPr spc="-25" dirty="0"/>
              <a:t>:</a:t>
            </a:r>
            <a:fld id="{81D60167-4931-47E6-BA6A-407CBD079E47}" type="slidenum">
              <a:rPr spc="-25" dirty="0"/>
              <a:t>‹#›</a:t>
            </a:fld>
            <a:r>
              <a:rPr spc="-80" dirty="0"/>
              <a:t> </a:t>
            </a:r>
            <a:r>
              <a:rPr spc="-5" dirty="0"/>
              <a:t>/</a:t>
            </a:r>
            <a:r>
              <a:rPr spc="-80" dirty="0"/>
              <a:t> </a:t>
            </a:r>
            <a:r>
              <a:rPr spc="-35" dirty="0"/>
              <a:t>94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F2F2F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F2F2F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-10" dirty="0"/>
              <a:t>Π. </a:t>
            </a:r>
            <a:r>
              <a:rPr spc="-15" dirty="0"/>
              <a:t>Κωνσταντíνου (AΕΟΣ </a:t>
            </a:r>
            <a:r>
              <a:rPr spc="-35" dirty="0"/>
              <a:t>–</a:t>
            </a:r>
            <a:r>
              <a:rPr spc="-75" dirty="0"/>
              <a:t> </a:t>
            </a:r>
            <a:r>
              <a:rPr spc="-5" dirty="0"/>
              <a:t>ΟΠΑ)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2/28/23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7A000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-10" dirty="0"/>
              <a:t>ΟΠΑ,</a:t>
            </a:r>
            <a:r>
              <a:rPr spc="-35" dirty="0"/>
              <a:t> </a:t>
            </a:r>
            <a:r>
              <a:rPr spc="5" dirty="0"/>
              <a:t>Αθýνα</a:t>
            </a:r>
            <a:r>
              <a:rPr spc="-35" dirty="0"/>
              <a:t> 2019 </a:t>
            </a:r>
            <a:r>
              <a:rPr spc="-25" dirty="0"/>
              <a:t>:</a:t>
            </a:r>
            <a:fld id="{81D60167-4931-47E6-BA6A-407CBD079E47}" type="slidenum">
              <a:rPr spc="-25" dirty="0"/>
              <a:t>‹#›</a:t>
            </a:fld>
            <a:r>
              <a:rPr spc="-80" dirty="0"/>
              <a:t> </a:t>
            </a:r>
            <a:r>
              <a:rPr spc="-5" dirty="0"/>
              <a:t>/</a:t>
            </a:r>
            <a:r>
              <a:rPr spc="-80" dirty="0"/>
              <a:t> </a:t>
            </a:r>
            <a:r>
              <a:rPr spc="-35" dirty="0"/>
              <a:t>94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F2F2F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-10" dirty="0"/>
              <a:t>Π. </a:t>
            </a:r>
            <a:r>
              <a:rPr spc="-15" dirty="0"/>
              <a:t>Κωνσταντíνου (AΕΟΣ </a:t>
            </a:r>
            <a:r>
              <a:rPr spc="-35" dirty="0"/>
              <a:t>–</a:t>
            </a:r>
            <a:r>
              <a:rPr spc="-75" dirty="0"/>
              <a:t> </a:t>
            </a:r>
            <a:r>
              <a:rPr spc="-5" dirty="0"/>
              <a:t>ΟΠΑ)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2/28/23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7A000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-10" dirty="0"/>
              <a:t>ΟΠΑ,</a:t>
            </a:r>
            <a:r>
              <a:rPr spc="-35" dirty="0"/>
              <a:t> </a:t>
            </a:r>
            <a:r>
              <a:rPr spc="5" dirty="0"/>
              <a:t>Αθýνα</a:t>
            </a:r>
            <a:r>
              <a:rPr spc="-35" dirty="0"/>
              <a:t> 2019 </a:t>
            </a:r>
            <a:r>
              <a:rPr spc="-25" dirty="0"/>
              <a:t>:</a:t>
            </a:r>
            <a:fld id="{81D60167-4931-47E6-BA6A-407CBD079E47}" type="slidenum">
              <a:rPr spc="-25" dirty="0"/>
              <a:t>‹#›</a:t>
            </a:fld>
            <a:r>
              <a:rPr spc="-80" dirty="0"/>
              <a:t> </a:t>
            </a:r>
            <a:r>
              <a:rPr spc="-5" dirty="0"/>
              <a:t>/</a:t>
            </a:r>
            <a:r>
              <a:rPr spc="-80" dirty="0"/>
              <a:t> </a:t>
            </a:r>
            <a:r>
              <a:rPr spc="-35" dirty="0"/>
              <a:t>94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55" y="1910"/>
            <a:ext cx="4606188" cy="1168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F2F2F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2932" y="551661"/>
            <a:ext cx="3957954" cy="1948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12915" y="3338232"/>
            <a:ext cx="1110615" cy="1377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F2F2F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-10" dirty="0"/>
              <a:t>Π. </a:t>
            </a:r>
            <a:r>
              <a:rPr spc="-15" dirty="0"/>
              <a:t>Κωνσταντíνου (AΕΟΣ </a:t>
            </a:r>
            <a:r>
              <a:rPr spc="-35" dirty="0"/>
              <a:t>–</a:t>
            </a:r>
            <a:r>
              <a:rPr spc="-75" dirty="0"/>
              <a:t> </a:t>
            </a:r>
            <a:r>
              <a:rPr spc="-5" dirty="0"/>
              <a:t>ΟΠΑ)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30505" y="3218497"/>
            <a:ext cx="1060323" cy="1730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2/28/23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500424" y="3338232"/>
            <a:ext cx="854075" cy="1377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7A000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-10" dirty="0"/>
              <a:t>ΟΠΑ,</a:t>
            </a:r>
            <a:r>
              <a:rPr spc="-35" dirty="0"/>
              <a:t> </a:t>
            </a:r>
            <a:r>
              <a:rPr spc="5" dirty="0"/>
              <a:t>Αθýνα</a:t>
            </a:r>
            <a:r>
              <a:rPr spc="-35" dirty="0"/>
              <a:t> 2019 </a:t>
            </a:r>
            <a:r>
              <a:rPr spc="-25" dirty="0"/>
              <a:t>:</a:t>
            </a:r>
            <a:fld id="{81D60167-4931-47E6-BA6A-407CBD079E47}" type="slidenum">
              <a:rPr spc="-25" dirty="0"/>
              <a:t>‹#›</a:t>
            </a:fld>
            <a:r>
              <a:rPr spc="-80" dirty="0"/>
              <a:t> </a:t>
            </a:r>
            <a:r>
              <a:rPr spc="-5" dirty="0"/>
              <a:t>/</a:t>
            </a:r>
            <a:r>
              <a:rPr spc="-80" dirty="0"/>
              <a:t> </a:t>
            </a:r>
            <a:r>
              <a:rPr spc="-35" dirty="0"/>
              <a:t>94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imf.org/?sk=9D6028D4-F14A-464C-A2F2-59B2CD424B85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Cxjdj5_5yNM?feature=oembed" TargetMode="External"/><Relationship Id="rId4" Type="http://schemas.openxmlformats.org/officeDocument/2006/relationships/hyperlink" Target="https://www.youtube.com/watch?v=Cxjdj5_5yNM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34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dx.edu/~ito/Chinn-Ito_website.htm" TargetMode="Externa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34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web.pdx.edu/~ito/Chinn-Ito_website.htm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0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39.png"/><Relationship Id="rId2" Type="http://schemas.openxmlformats.org/officeDocument/2006/relationships/image" Target="../media/image30.png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11" Type="http://schemas.openxmlformats.org/officeDocument/2006/relationships/image" Target="../media/image38.png"/><Relationship Id="rId5" Type="http://schemas.openxmlformats.org/officeDocument/2006/relationships/image" Target="../media/image33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4" Type="http://schemas.openxmlformats.org/officeDocument/2006/relationships/image" Target="../media/image32.png"/><Relationship Id="rId9" Type="http://schemas.openxmlformats.org/officeDocument/2006/relationships/slide" Target="slide34.xml"/><Relationship Id="rId14" Type="http://schemas.openxmlformats.org/officeDocument/2006/relationships/image" Target="../media/image41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52.png"/><Relationship Id="rId3" Type="http://schemas.openxmlformats.org/officeDocument/2006/relationships/image" Target="../media/image45.png"/><Relationship Id="rId7" Type="http://schemas.openxmlformats.org/officeDocument/2006/relationships/image" Target="../media/image47.png"/><Relationship Id="rId12" Type="http://schemas.openxmlformats.org/officeDocument/2006/relationships/image" Target="../media/image51.png"/><Relationship Id="rId2" Type="http://schemas.openxmlformats.org/officeDocument/2006/relationships/image" Target="../media/image44.png"/><Relationship Id="rId16" Type="http://schemas.openxmlformats.org/officeDocument/2006/relationships/image" Target="../media/image5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11" Type="http://schemas.openxmlformats.org/officeDocument/2006/relationships/image" Target="../media/image50.png"/><Relationship Id="rId5" Type="http://schemas.openxmlformats.org/officeDocument/2006/relationships/image" Target="../media/image31.png"/><Relationship Id="rId15" Type="http://schemas.openxmlformats.org/officeDocument/2006/relationships/image" Target="../media/image54.png"/><Relationship Id="rId10" Type="http://schemas.openxmlformats.org/officeDocument/2006/relationships/image" Target="../media/image49.png"/><Relationship Id="rId4" Type="http://schemas.openxmlformats.org/officeDocument/2006/relationships/image" Target="../media/image46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s://twitter.com/stlouisfed/status/1435664345145528322?s=11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" Target="slide60.xml"/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tif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injiedeng.github.io/files/Deng_Inequality_Sovereign_Spreads.pdf" TargetMode="External"/><Relationship Id="rId2" Type="http://schemas.openxmlformats.org/officeDocument/2006/relationships/hyperlink" Target="https://events.barcelonagse.eu/live/files/3489-eugeniagonzalez-aguado79186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093/oxrep/grab045" TargetMode="External"/><Relationship Id="rId5" Type="http://schemas.openxmlformats.org/officeDocument/2006/relationships/hyperlink" Target="https://cepr.org/active/publications/discussion_papers/dp.php?dpno=15647" TargetMode="External"/><Relationship Id="rId4" Type="http://schemas.openxmlformats.org/officeDocument/2006/relationships/hyperlink" Target="https://www.cream-migration.org/publ_uploads/CDP_02_22_1.pdf" TargetMode="Externa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tiff"/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" Target="slide72.xml"/><Relationship Id="rId2" Type="http://schemas.openxmlformats.org/officeDocument/2006/relationships/slide" Target="slide5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5.tif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9.tiff"/><Relationship Id="rId4" Type="http://schemas.openxmlformats.org/officeDocument/2006/relationships/image" Target="../media/image68.pn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tiff"/><Relationship Id="rId1" Type="http://schemas.openxmlformats.org/officeDocument/2006/relationships/slideLayout" Target="../slideLayouts/slideLayout5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lumbia.edu/~mu2166/UIM/" TargetMode="Externa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slide" Target="slide8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qrvx-gg9p4?feature=oembed" TargetMode="Externa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-10" dirty="0"/>
              <a:t>Π. </a:t>
            </a:r>
            <a:r>
              <a:rPr spc="-15" dirty="0"/>
              <a:t>Κωνσταντíνου (AΕΟΣ </a:t>
            </a:r>
            <a:r>
              <a:rPr spc="-35" dirty="0"/>
              <a:t>–</a:t>
            </a:r>
            <a:r>
              <a:rPr spc="-75" dirty="0"/>
              <a:t> </a:t>
            </a:r>
            <a:r>
              <a:rPr spc="-5" dirty="0"/>
              <a:t>ΟΠΑ)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109B65-B630-D54D-B858-F60B1E77FE1E}"/>
              </a:ext>
            </a:extLst>
          </p:cNvPr>
          <p:cNvSpPr txBox="1"/>
          <p:nvPr/>
        </p:nvSpPr>
        <p:spPr>
          <a:xfrm>
            <a:off x="840450" y="815975"/>
            <a:ext cx="2919004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spc="10" dirty="0">
                <a:cs typeface="Arial"/>
              </a:rPr>
              <a:t>Οικονομικό Πανεπιστήμιο Αθηνών</a:t>
            </a:r>
          </a:p>
          <a:p>
            <a:pPr algn="ctr"/>
            <a:endParaRPr lang="el-GR" sz="1400" spc="10" dirty="0">
              <a:cs typeface="Arial"/>
            </a:endParaRPr>
          </a:p>
          <a:p>
            <a:pPr algn="ctr"/>
            <a:r>
              <a:rPr lang="el-GR" sz="1400" spc="10" dirty="0">
                <a:cs typeface="Arial"/>
              </a:rPr>
              <a:t>Τμήμα ΔΕΟΣ</a:t>
            </a:r>
          </a:p>
          <a:p>
            <a:endParaRPr lang="en-ES" sz="1400" dirty="0"/>
          </a:p>
          <a:p>
            <a:r>
              <a:rPr lang="el-GR" spc="-15" dirty="0">
                <a:solidFill>
                  <a:srgbClr val="CC0000"/>
                </a:solidFill>
              </a:rPr>
              <a:t>Θέματα </a:t>
            </a:r>
            <a:r>
              <a:rPr lang="el-GR" spc="-10" dirty="0">
                <a:solidFill>
                  <a:srgbClr val="CC0000"/>
                </a:solidFill>
              </a:rPr>
              <a:t>Διεθνούς</a:t>
            </a:r>
            <a:r>
              <a:rPr lang="el-GR" spc="-70" dirty="0">
                <a:solidFill>
                  <a:srgbClr val="CC0000"/>
                </a:solidFill>
              </a:rPr>
              <a:t> </a:t>
            </a:r>
            <a:r>
              <a:rPr lang="el-GR" spc="-5" dirty="0" err="1">
                <a:solidFill>
                  <a:srgbClr val="CC0000"/>
                </a:solidFill>
              </a:rPr>
              <a:t>Οικονο</a:t>
            </a:r>
            <a:r>
              <a:rPr lang="el-GR" spc="-5" dirty="0">
                <a:solidFill>
                  <a:srgbClr val="CC0000"/>
                </a:solidFill>
              </a:rPr>
              <a:t>µ</a:t>
            </a:r>
            <a:r>
              <a:rPr lang="en-GB" spc="-5" dirty="0" err="1">
                <a:solidFill>
                  <a:srgbClr val="CC0000"/>
                </a:solidFill>
              </a:rPr>
              <a:t>í</a:t>
            </a:r>
            <a:r>
              <a:rPr lang="el-GR" spc="-5" dirty="0">
                <a:solidFill>
                  <a:srgbClr val="CC0000"/>
                </a:solidFill>
              </a:rPr>
              <a:t>ας</a:t>
            </a:r>
          </a:p>
          <a:p>
            <a:endParaRPr lang="el-GR" dirty="0"/>
          </a:p>
          <a:p>
            <a:pPr algn="ctr"/>
            <a:r>
              <a:rPr lang="el-GR" sz="1400" spc="10" dirty="0">
                <a:cs typeface="Arial"/>
              </a:rPr>
              <a:t>Ευγενία </a:t>
            </a:r>
            <a:r>
              <a:rPr lang="el-GR" sz="1400" spc="10" dirty="0" err="1">
                <a:cs typeface="Arial"/>
              </a:rPr>
              <a:t>Βέλλα</a:t>
            </a:r>
            <a:endParaRPr lang="es-ES" sz="1400" spc="10" dirty="0">
              <a:cs typeface="Arial"/>
            </a:endParaRPr>
          </a:p>
          <a:p>
            <a:pPr algn="ctr"/>
            <a:r>
              <a:rPr lang="en-GB" sz="1100" dirty="0">
                <a:solidFill>
                  <a:srgbClr val="003AFF"/>
                </a:solidFill>
              </a:rPr>
              <a:t>https://</a:t>
            </a:r>
            <a:r>
              <a:rPr lang="en-GB" sz="1100" dirty="0" err="1">
                <a:solidFill>
                  <a:srgbClr val="003AFF"/>
                </a:solidFill>
              </a:rPr>
              <a:t>eugeniavella.com</a:t>
            </a:r>
            <a:endParaRPr lang="en-GB" sz="1100" dirty="0">
              <a:solidFill>
                <a:srgbClr val="003AFF"/>
              </a:solidFill>
            </a:endParaRPr>
          </a:p>
          <a:p>
            <a:pPr algn="ctr"/>
            <a:r>
              <a:rPr lang="en-GB" sz="1100" dirty="0" err="1">
                <a:solidFill>
                  <a:srgbClr val="003AFF"/>
                </a:solidFill>
              </a:rPr>
              <a:t>evella@aueb.gr</a:t>
            </a:r>
            <a:endParaRPr lang="en-GB" sz="1100" dirty="0">
              <a:solidFill>
                <a:srgbClr val="003A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769264"/>
      </p:ext>
    </p:extLst>
  </p:cSld>
  <p:clrMapOvr>
    <a:masterClrMapping/>
  </p:clrMapOvr>
  <p:transition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-10149"/>
            <a:ext cx="4608195" cy="291747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7556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595"/>
              </a:spcBef>
            </a:pPr>
            <a:r>
              <a:rPr lang="el-GR" sz="1400" spc="15" dirty="0">
                <a:solidFill>
                  <a:srgbClr val="CC0000"/>
                </a:solidFill>
                <a:latin typeface="Times New Roman"/>
                <a:cs typeface="Times New Roman"/>
              </a:rPr>
              <a:t>Περιγραφή του Μαθήματος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E1D397-2E6A-F649-A75E-EF2E269AEC96}"/>
              </a:ext>
            </a:extLst>
          </p:cNvPr>
          <p:cNvSpPr txBox="1"/>
          <p:nvPr/>
        </p:nvSpPr>
        <p:spPr>
          <a:xfrm>
            <a:off x="476250" y="434975"/>
            <a:ext cx="3505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l-GR" sz="1000" b="1" dirty="0"/>
              <a:t>Περιεχόμενο των Διαλέξεων </a:t>
            </a:r>
            <a:r>
              <a:rPr lang="es-ES" sz="1000" b="1" dirty="0"/>
              <a:t>(</a:t>
            </a:r>
            <a:r>
              <a:rPr lang="el-GR" sz="1000" b="1" dirty="0"/>
              <a:t>συνέχεια</a:t>
            </a:r>
            <a:r>
              <a:rPr lang="es-ES" sz="1000" b="1" dirty="0"/>
              <a:t>)</a:t>
            </a:r>
            <a:endParaRPr lang="el-GR" sz="1000" b="1" dirty="0"/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el-GR" sz="1000" b="1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7999D70-D77E-9C1B-E697-8B8EA355FF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6371808"/>
              </p:ext>
            </p:extLst>
          </p:nvPr>
        </p:nvGraphicFramePr>
        <p:xfrm>
          <a:off x="325278" y="815975"/>
          <a:ext cx="3957638" cy="1518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84620">
                  <a:extLst>
                    <a:ext uri="{9D8B030D-6E8A-4147-A177-3AD203B41FA5}">
                      <a16:colId xmlns:a16="http://schemas.microsoft.com/office/drawing/2014/main" val="1703631940"/>
                    </a:ext>
                  </a:extLst>
                </a:gridCol>
                <a:gridCol w="736509">
                  <a:extLst>
                    <a:ext uri="{9D8B030D-6E8A-4147-A177-3AD203B41FA5}">
                      <a16:colId xmlns:a16="http://schemas.microsoft.com/office/drawing/2014/main" val="607351551"/>
                    </a:ext>
                  </a:extLst>
                </a:gridCol>
                <a:gridCol w="736509">
                  <a:extLst>
                    <a:ext uri="{9D8B030D-6E8A-4147-A177-3AD203B41FA5}">
                      <a16:colId xmlns:a16="http://schemas.microsoft.com/office/drawing/2014/main" val="1948638019"/>
                    </a:ext>
                  </a:extLst>
                </a:gridCol>
              </a:tblGrid>
              <a:tr h="379680">
                <a:tc>
                  <a:txBody>
                    <a:bodyPr/>
                    <a:lstStyle/>
                    <a:p>
                      <a:pPr algn="ctr"/>
                      <a:r>
                        <a:rPr lang="el-GR" sz="800">
                          <a:effectLst/>
                        </a:rPr>
                        <a:t>5</a:t>
                      </a:r>
                      <a:endParaRPr lang="en-GR" sz="800">
                        <a:effectLst/>
                      </a:endParaRPr>
                    </a:p>
                    <a:p>
                      <a:pPr algn="ctr"/>
                      <a:r>
                        <a:rPr lang="el-GR" sz="800">
                          <a:effectLst/>
                        </a:rPr>
                        <a:t>Η Οικονομική Κρίση της Πανδημίας </a:t>
                      </a:r>
                      <a:r>
                        <a:rPr lang="es-ES" sz="800">
                          <a:effectLst/>
                        </a:rPr>
                        <a:t>Covid</a:t>
                      </a:r>
                      <a:r>
                        <a:rPr lang="el-GR" sz="800">
                          <a:effectLst/>
                        </a:rPr>
                        <a:t>-19</a:t>
                      </a:r>
                      <a:endParaRPr lang="en-GR" sz="800">
                        <a:effectLst/>
                      </a:endParaRPr>
                    </a:p>
                    <a:p>
                      <a:pPr algn="l"/>
                      <a:r>
                        <a:rPr lang="el-GR" sz="800">
                          <a:effectLst/>
                        </a:rPr>
                        <a:t> </a:t>
                      </a:r>
                      <a:endParaRPr lang="en-G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460" marR="47460" marT="0" marB="0"/>
                </a:tc>
                <a:tc>
                  <a:txBody>
                    <a:bodyPr/>
                    <a:lstStyle/>
                    <a:p>
                      <a:pPr algn="l"/>
                      <a:endParaRPr lang="en-GR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60" marR="4746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sz="800">
                          <a:effectLst/>
                        </a:rPr>
                        <a:t>Δ</a:t>
                      </a:r>
                      <a:r>
                        <a:rPr lang="el-GR" sz="800">
                          <a:effectLst/>
                        </a:rPr>
                        <a:t>1</a:t>
                      </a:r>
                      <a:r>
                        <a:rPr lang="en-US" sz="800">
                          <a:effectLst/>
                        </a:rPr>
                        <a:t>2</a:t>
                      </a:r>
                      <a:endParaRPr lang="en-G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460" marR="47460" marT="0" marB="0"/>
                </a:tc>
                <a:extLst>
                  <a:ext uri="{0D108BD9-81ED-4DB2-BD59-A6C34878D82A}">
                    <a16:rowId xmlns:a16="http://schemas.microsoft.com/office/drawing/2014/main" val="569062769"/>
                  </a:ext>
                </a:extLst>
              </a:tr>
              <a:tr h="506240">
                <a:tc>
                  <a:txBody>
                    <a:bodyPr/>
                    <a:lstStyle/>
                    <a:p>
                      <a:pPr algn="ctr"/>
                      <a:r>
                        <a:rPr lang="el-GR" sz="800">
                          <a:effectLst/>
                        </a:rPr>
                        <a:t>6</a:t>
                      </a:r>
                      <a:endParaRPr lang="en-GR" sz="800">
                        <a:effectLst/>
                      </a:endParaRPr>
                    </a:p>
                    <a:p>
                      <a:pPr algn="ctr"/>
                      <a:r>
                        <a:rPr lang="el-GR" sz="800">
                          <a:effectLst/>
                        </a:rPr>
                        <a:t>Δημοσιονομική Πολιτική και Μακροοικονομική Σταθεροποίηση στην Ευρωζώνη</a:t>
                      </a:r>
                      <a:endParaRPr lang="en-GR" sz="800">
                        <a:effectLst/>
                      </a:endParaRPr>
                    </a:p>
                    <a:p>
                      <a:pPr algn="l"/>
                      <a:r>
                        <a:rPr lang="en-GR" sz="800">
                          <a:effectLst/>
                        </a:rPr>
                        <a:t> </a:t>
                      </a:r>
                      <a:endParaRPr lang="en-G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460" marR="4746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sz="800">
                          <a:effectLst/>
                        </a:rPr>
                        <a:t>Δ</a:t>
                      </a:r>
                      <a:r>
                        <a:rPr lang="el-GR" sz="800">
                          <a:effectLst/>
                        </a:rPr>
                        <a:t>1</a:t>
                      </a:r>
                      <a:r>
                        <a:rPr lang="en-US" sz="800">
                          <a:effectLst/>
                        </a:rPr>
                        <a:t>3</a:t>
                      </a:r>
                      <a:endParaRPr lang="en-G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460" marR="4746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sz="800">
                          <a:effectLst/>
                        </a:rPr>
                        <a:t>Δ</a:t>
                      </a:r>
                      <a:r>
                        <a:rPr lang="el-GR" sz="800">
                          <a:effectLst/>
                        </a:rPr>
                        <a:t>1</a:t>
                      </a:r>
                      <a:r>
                        <a:rPr lang="en-US" sz="800">
                          <a:effectLst/>
                        </a:rPr>
                        <a:t>4 </a:t>
                      </a:r>
                      <a:endParaRPr lang="en-GR" sz="800">
                        <a:effectLst/>
                      </a:endParaRPr>
                    </a:p>
                    <a:p>
                      <a:pPr algn="ctr"/>
                      <a:r>
                        <a:rPr lang="el-GR" sz="800">
                          <a:effectLst/>
                        </a:rPr>
                        <a:t> </a:t>
                      </a:r>
                      <a:endParaRPr lang="en-G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460" marR="47460" marT="0" marB="0"/>
                </a:tc>
                <a:extLst>
                  <a:ext uri="{0D108BD9-81ED-4DB2-BD59-A6C34878D82A}">
                    <a16:rowId xmlns:a16="http://schemas.microsoft.com/office/drawing/2014/main" val="3442775044"/>
                  </a:ext>
                </a:extLst>
              </a:tr>
              <a:tr h="209615">
                <a:tc rowSpan="2">
                  <a:txBody>
                    <a:bodyPr/>
                    <a:lstStyle/>
                    <a:p>
                      <a:pPr algn="ctr"/>
                      <a:r>
                        <a:rPr lang="el-GR" sz="800">
                          <a:effectLst/>
                        </a:rPr>
                        <a:t>7</a:t>
                      </a:r>
                      <a:endParaRPr lang="en-GR" sz="800">
                        <a:effectLst/>
                      </a:endParaRPr>
                    </a:p>
                    <a:p>
                      <a:pPr algn="ctr"/>
                      <a:r>
                        <a:rPr lang="en-GR" sz="800">
                          <a:effectLst/>
                        </a:rPr>
                        <a:t>Μεταν</a:t>
                      </a:r>
                      <a:r>
                        <a:rPr lang="el-GR" sz="800">
                          <a:effectLst/>
                        </a:rPr>
                        <a:t>ά</a:t>
                      </a:r>
                      <a:r>
                        <a:rPr lang="en-GR" sz="800">
                          <a:effectLst/>
                        </a:rPr>
                        <a:t>στευ</a:t>
                      </a:r>
                      <a:r>
                        <a:rPr lang="el-GR" sz="800">
                          <a:effectLst/>
                        </a:rPr>
                        <a:t>ση &amp;</a:t>
                      </a:r>
                      <a:r>
                        <a:rPr lang="en-GR" sz="800">
                          <a:effectLst/>
                        </a:rPr>
                        <a:t> Δημοσιονομική Εξυγίανση</a:t>
                      </a:r>
                      <a:r>
                        <a:rPr lang="el-GR" sz="800">
                          <a:effectLst/>
                        </a:rPr>
                        <a:t>,</a:t>
                      </a:r>
                      <a:endParaRPr lang="en-GR" sz="800">
                        <a:effectLst/>
                      </a:endParaRPr>
                    </a:p>
                    <a:p>
                      <a:pPr algn="ctr"/>
                      <a:r>
                        <a:rPr lang="el-GR" sz="800">
                          <a:effectLst/>
                        </a:rPr>
                        <a:t>Πρόσφατες Μεταναστευτικές Τάσεις στην Ευρώπη, </a:t>
                      </a:r>
                      <a:endParaRPr lang="en-GR" sz="800">
                        <a:effectLst/>
                      </a:endParaRPr>
                    </a:p>
                    <a:p>
                      <a:pPr algn="ctr"/>
                      <a:r>
                        <a:rPr lang="el-GR" sz="800">
                          <a:effectLst/>
                        </a:rPr>
                        <a:t>Μακροοικονομικά της Μετανάστευσης</a:t>
                      </a:r>
                      <a:endParaRPr lang="en-GR" sz="800">
                        <a:effectLst/>
                      </a:endParaRPr>
                    </a:p>
                    <a:p>
                      <a:pPr algn="l"/>
                      <a:r>
                        <a:rPr lang="el-GR" sz="800">
                          <a:effectLst/>
                        </a:rPr>
                        <a:t> </a:t>
                      </a:r>
                      <a:endParaRPr lang="en-G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460" marR="4746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800" dirty="0">
                          <a:solidFill>
                            <a:srgbClr val="FF0000"/>
                          </a:solidFill>
                          <a:effectLst/>
                        </a:rPr>
                        <a:t>Πρωτομαγιά</a:t>
                      </a:r>
                      <a:endParaRPr lang="en-GR" sz="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460" marR="4746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sz="800">
                          <a:effectLst/>
                        </a:rPr>
                        <a:t>Δ</a:t>
                      </a:r>
                      <a:r>
                        <a:rPr lang="el-GR" sz="800">
                          <a:effectLst/>
                        </a:rPr>
                        <a:t>1</a:t>
                      </a:r>
                      <a:r>
                        <a:rPr lang="en-US" sz="800">
                          <a:effectLst/>
                        </a:rPr>
                        <a:t>5</a:t>
                      </a:r>
                      <a:endParaRPr lang="en-G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460" marR="47460" marT="0" marB="0"/>
                </a:tc>
                <a:extLst>
                  <a:ext uri="{0D108BD9-81ED-4DB2-BD59-A6C34878D82A}">
                    <a16:rowId xmlns:a16="http://schemas.microsoft.com/office/drawing/2014/main" val="2842108437"/>
                  </a:ext>
                </a:extLst>
              </a:tr>
              <a:tr h="423185">
                <a:tc vMerge="1">
                  <a:txBody>
                    <a:bodyPr/>
                    <a:lstStyle/>
                    <a:p>
                      <a:endParaRPr lang="en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sz="800">
                          <a:effectLst/>
                        </a:rPr>
                        <a:t>Δ1</a:t>
                      </a:r>
                      <a:r>
                        <a:rPr lang="en-US" sz="800">
                          <a:effectLst/>
                        </a:rPr>
                        <a:t>6 </a:t>
                      </a:r>
                      <a:endParaRPr lang="en-GR" sz="800">
                        <a:effectLst/>
                      </a:endParaRPr>
                    </a:p>
                    <a:p>
                      <a:pPr algn="ctr"/>
                      <a:r>
                        <a:rPr lang="en-GR" sz="800">
                          <a:effectLst/>
                        </a:rPr>
                        <a:t> </a:t>
                      </a:r>
                      <a:endParaRPr lang="en-G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460" marR="4746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sz="800" dirty="0">
                          <a:effectLst/>
                        </a:rPr>
                        <a:t> </a:t>
                      </a:r>
                      <a:endParaRPr lang="en-GR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460" marR="47460" marT="0" marB="0"/>
                </a:tc>
                <a:extLst>
                  <a:ext uri="{0D108BD9-81ED-4DB2-BD59-A6C34878D82A}">
                    <a16:rowId xmlns:a16="http://schemas.microsoft.com/office/drawing/2014/main" val="372434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155796"/>
      </p:ext>
    </p:extLst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-10149"/>
            <a:ext cx="4608195" cy="291747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7556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595"/>
              </a:spcBef>
            </a:pPr>
            <a:r>
              <a:rPr lang="el-GR" sz="1400" spc="15" dirty="0">
                <a:solidFill>
                  <a:srgbClr val="CC0000"/>
                </a:solidFill>
                <a:latin typeface="Times New Roman"/>
                <a:cs typeface="Times New Roman"/>
              </a:rPr>
              <a:t>Περιγραφή του Μαθήματος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E1D397-2E6A-F649-A75E-EF2E269AEC96}"/>
              </a:ext>
            </a:extLst>
          </p:cNvPr>
          <p:cNvSpPr txBox="1"/>
          <p:nvPr/>
        </p:nvSpPr>
        <p:spPr>
          <a:xfrm>
            <a:off x="476250" y="434975"/>
            <a:ext cx="3505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l-GR" sz="1000" b="1" dirty="0"/>
              <a:t>Περιεχόμενο των Διαλέξεων </a:t>
            </a:r>
            <a:r>
              <a:rPr lang="es-ES" sz="1000" b="1" dirty="0"/>
              <a:t>(</a:t>
            </a:r>
            <a:r>
              <a:rPr lang="el-GR" sz="1000" b="1" dirty="0"/>
              <a:t>συνέχεια</a:t>
            </a:r>
            <a:r>
              <a:rPr lang="es-ES" sz="1000" b="1" dirty="0"/>
              <a:t>)</a:t>
            </a:r>
            <a:endParaRPr lang="el-GR" sz="1000" b="1" dirty="0"/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el-GR" sz="1000" b="1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9162B1C-017E-A13E-833F-B81F7988F9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9528972"/>
              </p:ext>
            </p:extLst>
          </p:nvPr>
        </p:nvGraphicFramePr>
        <p:xfrm>
          <a:off x="326893" y="880944"/>
          <a:ext cx="3806957" cy="1950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90021">
                  <a:extLst>
                    <a:ext uri="{9D8B030D-6E8A-4147-A177-3AD203B41FA5}">
                      <a16:colId xmlns:a16="http://schemas.microsoft.com/office/drawing/2014/main" val="3667035600"/>
                    </a:ext>
                  </a:extLst>
                </a:gridCol>
                <a:gridCol w="708468">
                  <a:extLst>
                    <a:ext uri="{9D8B030D-6E8A-4147-A177-3AD203B41FA5}">
                      <a16:colId xmlns:a16="http://schemas.microsoft.com/office/drawing/2014/main" val="797694254"/>
                    </a:ext>
                  </a:extLst>
                </a:gridCol>
                <a:gridCol w="708468">
                  <a:extLst>
                    <a:ext uri="{9D8B030D-6E8A-4147-A177-3AD203B41FA5}">
                      <a16:colId xmlns:a16="http://schemas.microsoft.com/office/drawing/2014/main" val="4165138602"/>
                    </a:ext>
                  </a:extLst>
                </a:gridCol>
              </a:tblGrid>
              <a:tr h="194448">
                <a:tc rowSpan="2">
                  <a:txBody>
                    <a:bodyPr/>
                    <a:lstStyle/>
                    <a:p>
                      <a:pPr algn="ctr"/>
                      <a:r>
                        <a:rPr lang="en-US" sz="800">
                          <a:effectLst/>
                        </a:rPr>
                        <a:t>8</a:t>
                      </a:r>
                      <a:endParaRPr lang="en-GR" sz="800">
                        <a:effectLst/>
                      </a:endParaRPr>
                    </a:p>
                    <a:p>
                      <a:pPr algn="ctr"/>
                      <a:r>
                        <a:rPr lang="el-GR" sz="800">
                          <a:effectLst/>
                        </a:rPr>
                        <a:t>Οικονομικές Ανισότητες</a:t>
                      </a:r>
                      <a:endParaRPr lang="en-GR" sz="800">
                        <a:effectLst/>
                      </a:endParaRPr>
                    </a:p>
                    <a:p>
                      <a:pPr algn="ctr"/>
                      <a:r>
                        <a:rPr lang="el-GR" sz="800">
                          <a:effectLst/>
                        </a:rPr>
                        <a:t> </a:t>
                      </a:r>
                      <a:endParaRPr lang="en-GR" sz="800">
                        <a:effectLst/>
                      </a:endParaRPr>
                    </a:p>
                    <a:p>
                      <a:pPr algn="ctr"/>
                      <a:r>
                        <a:rPr lang="en-GR" sz="800">
                          <a:effectLst/>
                        </a:rPr>
                        <a:t> </a:t>
                      </a:r>
                      <a:endParaRPr lang="en-G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53" marR="45653" marT="0" marB="0"/>
                </a:tc>
                <a:tc>
                  <a:txBody>
                    <a:bodyPr/>
                    <a:lstStyle/>
                    <a:p>
                      <a:pPr algn="l"/>
                      <a:endParaRPr lang="en-GR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53" marR="456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sz="800">
                          <a:effectLst/>
                        </a:rPr>
                        <a:t>Δ1</a:t>
                      </a:r>
                      <a:r>
                        <a:rPr lang="en-US" sz="800">
                          <a:effectLst/>
                        </a:rPr>
                        <a:t>7</a:t>
                      </a:r>
                      <a:endParaRPr lang="en-G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53" marR="45653" marT="0" marB="0"/>
                </a:tc>
                <a:extLst>
                  <a:ext uri="{0D108BD9-81ED-4DB2-BD59-A6C34878D82A}">
                    <a16:rowId xmlns:a16="http://schemas.microsoft.com/office/drawing/2014/main" val="184330256"/>
                  </a:ext>
                </a:extLst>
              </a:tr>
              <a:tr h="292518">
                <a:tc vMerge="1">
                  <a:txBody>
                    <a:bodyPr/>
                    <a:lstStyle/>
                    <a:p>
                      <a:endParaRPr lang="en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sz="800">
                          <a:effectLst/>
                        </a:rPr>
                        <a:t>Δ1</a:t>
                      </a:r>
                      <a:r>
                        <a:rPr lang="en-US" sz="800">
                          <a:effectLst/>
                        </a:rPr>
                        <a:t>8</a:t>
                      </a:r>
                      <a:endParaRPr lang="en-G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53" marR="456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sz="800">
                          <a:effectLst/>
                        </a:rPr>
                        <a:t> </a:t>
                      </a:r>
                      <a:endParaRPr lang="en-G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53" marR="45653" marT="0" marB="0"/>
                </a:tc>
                <a:extLst>
                  <a:ext uri="{0D108BD9-81ED-4DB2-BD59-A6C34878D82A}">
                    <a16:rowId xmlns:a16="http://schemas.microsoft.com/office/drawing/2014/main" val="1622944008"/>
                  </a:ext>
                </a:extLst>
              </a:tr>
              <a:tr h="365224">
                <a:tc rowSpan="2">
                  <a:txBody>
                    <a:bodyPr/>
                    <a:lstStyle/>
                    <a:p>
                      <a:pPr algn="ctr"/>
                      <a:r>
                        <a:rPr lang="el-GR" sz="800">
                          <a:effectLst/>
                        </a:rPr>
                        <a:t>9</a:t>
                      </a:r>
                      <a:endParaRPr lang="en-GR" sz="800">
                        <a:effectLst/>
                      </a:endParaRPr>
                    </a:p>
                    <a:p>
                      <a:pPr algn="ctr"/>
                      <a:r>
                        <a:rPr lang="el-GR" sz="800">
                          <a:effectLst/>
                        </a:rPr>
                        <a:t>Καθεστώτα Συναλλαγματικών Ισοτιμιών και Παρέμβαση της Κεντρικής Τράπεζας,</a:t>
                      </a:r>
                      <a:endParaRPr lang="en-GR" sz="800">
                        <a:effectLst/>
                      </a:endParaRPr>
                    </a:p>
                    <a:p>
                      <a:pPr algn="ctr"/>
                      <a:r>
                        <a:rPr lang="el-GR" sz="800">
                          <a:effectLst/>
                        </a:rPr>
                        <a:t>Χρηματοοικονομικές και </a:t>
                      </a:r>
                      <a:r>
                        <a:rPr lang="en-GR" sz="800">
                          <a:effectLst/>
                        </a:rPr>
                        <a:t>Νομισματικές </a:t>
                      </a:r>
                      <a:r>
                        <a:rPr lang="el-GR" sz="800">
                          <a:effectLst/>
                        </a:rPr>
                        <a:t>Κρίσεις </a:t>
                      </a:r>
                      <a:endParaRPr lang="en-GR" sz="800">
                        <a:effectLst/>
                      </a:endParaRPr>
                    </a:p>
                    <a:p>
                      <a:pPr algn="ctr"/>
                      <a:r>
                        <a:rPr lang="el-GR" sz="800">
                          <a:effectLst/>
                        </a:rPr>
                        <a:t> </a:t>
                      </a:r>
                      <a:endParaRPr lang="en-G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53" marR="456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800">
                          <a:effectLst/>
                        </a:rPr>
                        <a:t> </a:t>
                      </a:r>
                      <a:endParaRPr lang="en-GR" sz="800">
                        <a:effectLst/>
                      </a:endParaRPr>
                    </a:p>
                    <a:p>
                      <a:pPr algn="ctr"/>
                      <a:r>
                        <a:rPr lang="es-ES" sz="800">
                          <a:effectLst/>
                        </a:rPr>
                        <a:t> </a:t>
                      </a:r>
                      <a:endParaRPr lang="en-G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53" marR="456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sz="80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en-GR" sz="800">
                          <a:effectLst/>
                        </a:rPr>
                        <a:t>Δ</a:t>
                      </a:r>
                      <a:r>
                        <a:rPr lang="en-US" sz="800">
                          <a:effectLst/>
                        </a:rPr>
                        <a:t>19</a:t>
                      </a:r>
                      <a:endParaRPr lang="en-GR" sz="800">
                        <a:effectLst/>
                      </a:endParaRPr>
                    </a:p>
                    <a:p>
                      <a:pPr algn="ctr"/>
                      <a:r>
                        <a:rPr lang="el-GR" sz="800">
                          <a:effectLst/>
                        </a:rPr>
                        <a:t> </a:t>
                      </a:r>
                      <a:endParaRPr lang="en-G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53" marR="45653" marT="0" marB="0"/>
                </a:tc>
                <a:extLst>
                  <a:ext uri="{0D108BD9-81ED-4DB2-BD59-A6C34878D82A}">
                    <a16:rowId xmlns:a16="http://schemas.microsoft.com/office/drawing/2014/main" val="1412430680"/>
                  </a:ext>
                </a:extLst>
              </a:tr>
              <a:tr h="365224">
                <a:tc vMerge="1">
                  <a:txBody>
                    <a:bodyPr/>
                    <a:lstStyle/>
                    <a:p>
                      <a:endParaRPr lang="en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800">
                          <a:effectLst/>
                        </a:rPr>
                        <a:t> </a:t>
                      </a:r>
                      <a:endParaRPr lang="en-GR" sz="800">
                        <a:effectLst/>
                      </a:endParaRPr>
                    </a:p>
                    <a:p>
                      <a:pPr algn="ctr"/>
                      <a:r>
                        <a:rPr lang="en-GR" sz="800">
                          <a:effectLst/>
                        </a:rPr>
                        <a:t>Δ</a:t>
                      </a:r>
                      <a:r>
                        <a:rPr lang="el-GR" sz="800">
                          <a:effectLst/>
                        </a:rPr>
                        <a:t>2</a:t>
                      </a:r>
                      <a:r>
                        <a:rPr lang="en-US" sz="800">
                          <a:effectLst/>
                        </a:rPr>
                        <a:t>0</a:t>
                      </a:r>
                      <a:endParaRPr lang="en-GR" sz="800">
                        <a:effectLst/>
                      </a:endParaRPr>
                    </a:p>
                    <a:p>
                      <a:pPr algn="ctr"/>
                      <a:r>
                        <a:rPr lang="en-GR" sz="800">
                          <a:effectLst/>
                        </a:rPr>
                        <a:t> </a:t>
                      </a:r>
                      <a:endParaRPr lang="en-G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53" marR="456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sz="80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en-GR" sz="800">
                          <a:effectLst/>
                        </a:rPr>
                        <a:t>Δ</a:t>
                      </a:r>
                      <a:r>
                        <a:rPr lang="el-GR" sz="800">
                          <a:effectLst/>
                        </a:rPr>
                        <a:t>2</a:t>
                      </a:r>
                      <a:r>
                        <a:rPr lang="en-US" sz="800">
                          <a:effectLst/>
                        </a:rPr>
                        <a:t>1</a:t>
                      </a:r>
                      <a:endParaRPr lang="en-GR" sz="800">
                        <a:effectLst/>
                      </a:endParaRPr>
                    </a:p>
                    <a:p>
                      <a:pPr algn="ctr"/>
                      <a:r>
                        <a:rPr lang="en-GR" sz="800">
                          <a:effectLst/>
                        </a:rPr>
                        <a:t> </a:t>
                      </a:r>
                      <a:endParaRPr lang="en-G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53" marR="45653" marT="0" marB="0"/>
                </a:tc>
                <a:extLst>
                  <a:ext uri="{0D108BD9-81ED-4DB2-BD59-A6C34878D82A}">
                    <a16:rowId xmlns:a16="http://schemas.microsoft.com/office/drawing/2014/main" val="775866258"/>
                  </a:ext>
                </a:extLst>
              </a:tr>
              <a:tr h="365224"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effectLst/>
                        </a:rPr>
                        <a:t>10</a:t>
                      </a:r>
                      <a:endParaRPr lang="en-GR" sz="800">
                        <a:effectLst/>
                      </a:endParaRPr>
                    </a:p>
                    <a:p>
                      <a:pPr algn="ctr"/>
                      <a:r>
                        <a:rPr lang="el-GR" sz="800">
                          <a:effectLst/>
                        </a:rPr>
                        <a:t>Παρουσιάσεις φοιτητών</a:t>
                      </a:r>
                      <a:endParaRPr lang="en-GR" sz="800">
                        <a:effectLst/>
                      </a:endParaRPr>
                    </a:p>
                    <a:p>
                      <a:pPr algn="ctr"/>
                      <a:r>
                        <a:rPr lang="en-GR" sz="800">
                          <a:effectLst/>
                        </a:rPr>
                        <a:t> </a:t>
                      </a:r>
                      <a:endParaRPr lang="en-G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53" marR="456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sz="800">
                          <a:effectLst/>
                        </a:rPr>
                        <a:t>Δ</a:t>
                      </a:r>
                      <a:r>
                        <a:rPr lang="el-GR" sz="800">
                          <a:effectLst/>
                        </a:rPr>
                        <a:t>2</a:t>
                      </a:r>
                      <a:r>
                        <a:rPr lang="en-US" sz="800">
                          <a:effectLst/>
                        </a:rPr>
                        <a:t>2</a:t>
                      </a:r>
                      <a:endParaRPr lang="en-GR" sz="800">
                        <a:effectLst/>
                      </a:endParaRPr>
                    </a:p>
                    <a:p>
                      <a:pPr algn="ctr"/>
                      <a:r>
                        <a:rPr lang="en-GR" sz="800">
                          <a:effectLst/>
                        </a:rPr>
                        <a:t> </a:t>
                      </a:r>
                      <a:endParaRPr lang="en-G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53" marR="456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sz="800">
                          <a:effectLst/>
                        </a:rPr>
                        <a:t>Δ</a:t>
                      </a:r>
                      <a:r>
                        <a:rPr lang="el-GR" sz="800">
                          <a:effectLst/>
                        </a:rPr>
                        <a:t>2</a:t>
                      </a:r>
                      <a:r>
                        <a:rPr lang="en-US" sz="800">
                          <a:effectLst/>
                        </a:rPr>
                        <a:t>3</a:t>
                      </a:r>
                      <a:endParaRPr lang="en-GR" sz="800">
                        <a:effectLst/>
                      </a:endParaRPr>
                    </a:p>
                    <a:p>
                      <a:pPr algn="ctr"/>
                      <a:r>
                        <a:rPr lang="es-ES" sz="800">
                          <a:effectLst/>
                        </a:rPr>
                        <a:t> </a:t>
                      </a:r>
                      <a:endParaRPr lang="en-G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53" marR="45653" marT="0" marB="0"/>
                </a:tc>
                <a:extLst>
                  <a:ext uri="{0D108BD9-81ED-4DB2-BD59-A6C34878D82A}">
                    <a16:rowId xmlns:a16="http://schemas.microsoft.com/office/drawing/2014/main" val="1134350824"/>
                  </a:ext>
                </a:extLst>
              </a:tr>
              <a:tr h="365224">
                <a:tc>
                  <a:txBody>
                    <a:bodyPr/>
                    <a:lstStyle/>
                    <a:p>
                      <a:pPr algn="ctr"/>
                      <a:r>
                        <a:rPr lang="en-GR" sz="800">
                          <a:effectLst/>
                        </a:rPr>
                        <a:t>1</a:t>
                      </a:r>
                      <a:r>
                        <a:rPr lang="es-ES" sz="800">
                          <a:effectLst/>
                        </a:rPr>
                        <a:t>1</a:t>
                      </a:r>
                      <a:endParaRPr lang="en-GR" sz="800">
                        <a:effectLst/>
                      </a:endParaRPr>
                    </a:p>
                    <a:p>
                      <a:pPr algn="ctr"/>
                      <a:r>
                        <a:rPr lang="el-GR" sz="800">
                          <a:effectLst/>
                        </a:rPr>
                        <a:t>Επανάληψη</a:t>
                      </a:r>
                      <a:endParaRPr lang="en-GR" sz="800">
                        <a:effectLst/>
                      </a:endParaRPr>
                    </a:p>
                    <a:p>
                      <a:pPr algn="ctr"/>
                      <a:r>
                        <a:rPr lang="en-GR" sz="800">
                          <a:effectLst/>
                        </a:rPr>
                        <a:t> </a:t>
                      </a:r>
                      <a:endParaRPr lang="en-G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53" marR="456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800" dirty="0">
                          <a:solidFill>
                            <a:srgbClr val="FF0000"/>
                          </a:solidFill>
                          <a:effectLst/>
                        </a:rPr>
                        <a:t>Αγίου Πνεύματος </a:t>
                      </a:r>
                      <a:endParaRPr lang="en-GR" sz="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53" marR="456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sz="800" dirty="0">
                          <a:effectLst/>
                        </a:rPr>
                        <a:t>Δ</a:t>
                      </a:r>
                      <a:r>
                        <a:rPr lang="el-GR" sz="800" dirty="0">
                          <a:effectLst/>
                        </a:rPr>
                        <a:t>2</a:t>
                      </a:r>
                      <a:r>
                        <a:rPr lang="en-US" sz="800" dirty="0">
                          <a:effectLst/>
                        </a:rPr>
                        <a:t>4</a:t>
                      </a:r>
                      <a:endParaRPr lang="en-GR" sz="800" dirty="0">
                        <a:effectLst/>
                      </a:endParaRPr>
                    </a:p>
                    <a:p>
                      <a:pPr algn="ctr"/>
                      <a:r>
                        <a:rPr lang="en-GR" sz="800" dirty="0">
                          <a:effectLst/>
                        </a:rPr>
                        <a:t> </a:t>
                      </a:r>
                      <a:endParaRPr lang="en-GR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53" marR="45653" marT="0" marB="0"/>
                </a:tc>
                <a:extLst>
                  <a:ext uri="{0D108BD9-81ED-4DB2-BD59-A6C34878D82A}">
                    <a16:rowId xmlns:a16="http://schemas.microsoft.com/office/drawing/2014/main" val="33233289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9340431"/>
      </p:ext>
    </p:extLst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905" y="206375"/>
            <a:ext cx="4608195" cy="291747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7556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595"/>
              </a:spcBef>
            </a:pPr>
            <a:r>
              <a:rPr lang="el-GR" sz="1400" spc="20" dirty="0">
                <a:solidFill>
                  <a:srgbClr val="CC0000"/>
                </a:solidFill>
                <a:latin typeface="Arial"/>
                <a:cs typeface="Arial"/>
              </a:rPr>
              <a:t>Θέμα 1</a:t>
            </a:r>
            <a:r>
              <a:rPr lang="el-GR" sz="1400" spc="20" baseline="30000" dirty="0">
                <a:solidFill>
                  <a:srgbClr val="CC0000"/>
                </a:solidFill>
                <a:latin typeface="Arial"/>
                <a:cs typeface="Arial"/>
              </a:rPr>
              <a:t>ης</a:t>
            </a:r>
            <a:r>
              <a:rPr lang="el-GR" sz="1400" spc="20" dirty="0">
                <a:solidFill>
                  <a:srgbClr val="CC0000"/>
                </a:solidFill>
                <a:latin typeface="Arial"/>
                <a:cs typeface="Arial"/>
              </a:rPr>
              <a:t> Εβδομάδας </a:t>
            </a:r>
            <a:r>
              <a:rPr lang="es-ES" sz="1400" spc="2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endParaRPr sz="1400" dirty="0">
              <a:latin typeface="Latin Modern Math"/>
              <a:cs typeface="Latin Modern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2932" y="764005"/>
            <a:ext cx="3982720" cy="175048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950"/>
              </a:spcBef>
            </a:pPr>
            <a:r>
              <a:rPr lang="el-GR" sz="1100" spc="-25" dirty="0">
                <a:cs typeface="Arial"/>
              </a:rPr>
              <a:t>﻿</a:t>
            </a:r>
            <a:endParaRPr lang="es-ES" sz="1100" spc="-25" dirty="0"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-10" dirty="0"/>
              <a:t>Π. </a:t>
            </a:r>
            <a:r>
              <a:rPr spc="-15" dirty="0"/>
              <a:t>Κωνσταντíνου (AΕΟΣ </a:t>
            </a:r>
            <a:r>
              <a:rPr spc="-35" dirty="0"/>
              <a:t>–</a:t>
            </a:r>
            <a:r>
              <a:rPr spc="-75" dirty="0"/>
              <a:t> </a:t>
            </a:r>
            <a:r>
              <a:rPr spc="-5" dirty="0"/>
              <a:t>ΟΠΑ)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2CE75D6-35F0-C340-BEB3-0E00A3C4ADA8}"/>
              </a:ext>
            </a:extLst>
          </p:cNvPr>
          <p:cNvGraphicFramePr>
            <a:graphicFrameLocks noGrp="1"/>
          </p:cNvGraphicFramePr>
          <p:nvPr/>
        </p:nvGraphicFramePr>
        <p:xfrm>
          <a:off x="403225" y="1434941"/>
          <a:ext cx="3957638" cy="182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57638">
                  <a:extLst>
                    <a:ext uri="{9D8B030D-6E8A-4147-A177-3AD203B41FA5}">
                      <a16:colId xmlns:a16="http://schemas.microsoft.com/office/drawing/2014/main" val="18537138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l-GR" sz="1200" dirty="0">
                          <a:effectLst/>
                        </a:rPr>
                        <a:t>Εισαγωγή: Παγκόσμιες Χρηματοπιστωτικές Αγορές</a:t>
                      </a:r>
                      <a:endParaRPr lang="en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36064177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9719922"/>
      </p:ext>
    </p:extLst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905" y="206375"/>
            <a:ext cx="4608195" cy="291747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7556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595"/>
              </a:spcBef>
            </a:pPr>
            <a:r>
              <a:rPr lang="el-GR" sz="1400" spc="20" dirty="0">
                <a:solidFill>
                  <a:srgbClr val="CC0000"/>
                </a:solidFill>
                <a:latin typeface="Arial"/>
                <a:cs typeface="Arial"/>
              </a:rPr>
              <a:t>Περιεχόμενα</a:t>
            </a:r>
            <a:r>
              <a:rPr lang="es-ES" sz="1400" spc="2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endParaRPr sz="1400" dirty="0">
              <a:latin typeface="Latin Modern Math"/>
              <a:cs typeface="Latin Modern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2932" y="764005"/>
            <a:ext cx="3982720" cy="175048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950"/>
              </a:spcBef>
            </a:pPr>
            <a:r>
              <a:rPr lang="el-GR" sz="1100" spc="-25" dirty="0">
                <a:cs typeface="Arial"/>
              </a:rPr>
              <a:t>﻿</a:t>
            </a:r>
            <a:endParaRPr lang="es-ES" sz="1100" spc="-25" dirty="0"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-10" dirty="0"/>
              <a:t>Π. </a:t>
            </a:r>
            <a:r>
              <a:rPr spc="-15" dirty="0"/>
              <a:t>Κωνσταντíνου (AΕΟΣ </a:t>
            </a:r>
            <a:r>
              <a:rPr spc="-35" dirty="0"/>
              <a:t>–</a:t>
            </a:r>
            <a:r>
              <a:rPr spc="-75" dirty="0"/>
              <a:t> </a:t>
            </a:r>
            <a:r>
              <a:rPr spc="-5" dirty="0"/>
              <a:t>ΟΠΑ)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5C99468-DE49-4946-82CD-BD732320B6CA}"/>
              </a:ext>
            </a:extLst>
          </p:cNvPr>
          <p:cNvSpPr/>
          <p:nvPr/>
        </p:nvSpPr>
        <p:spPr>
          <a:xfrm>
            <a:off x="370435" y="725543"/>
            <a:ext cx="3657599" cy="2231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l-GR" sz="1100" b="1" spc="20" dirty="0">
                <a:cs typeface="Arial"/>
              </a:rPr>
              <a:t>Εισαγωγικά</a:t>
            </a:r>
            <a:endParaRPr lang="es-ES" sz="1100" b="1" spc="20" dirty="0">
              <a:cs typeface="Arial"/>
            </a:endParaRP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s-ES" sz="1100" b="1" spc="-20" dirty="0">
                <a:cs typeface="Arial"/>
              </a:rPr>
              <a:t>E</a:t>
            </a:r>
            <a:r>
              <a:rPr lang="el-GR" sz="1100" b="1" spc="-20" dirty="0" err="1">
                <a:cs typeface="Arial"/>
              </a:rPr>
              <a:t>μπορική</a:t>
            </a:r>
            <a:r>
              <a:rPr lang="el-GR" sz="1100" b="1" spc="-20" dirty="0">
                <a:cs typeface="Arial"/>
              </a:rPr>
              <a:t> </a:t>
            </a:r>
            <a:r>
              <a:rPr lang="es-ES" sz="1100" b="1" spc="-20" dirty="0">
                <a:cs typeface="Arial"/>
              </a:rPr>
              <a:t>&amp; </a:t>
            </a:r>
            <a:r>
              <a:rPr lang="el-GR" sz="1100" b="1" spc="5" dirty="0">
                <a:cs typeface="Arial"/>
              </a:rPr>
              <a:t>Χρηματοοικονομική</a:t>
            </a:r>
            <a:r>
              <a:rPr lang="el-GR" sz="1100" b="1" spc="-20" dirty="0">
                <a:cs typeface="Arial"/>
              </a:rPr>
              <a:t> Παγκοσμιοποίηση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l-GR" sz="1100" b="1" spc="35" dirty="0">
                <a:cs typeface="Arial"/>
              </a:rPr>
              <a:t>1ο Κύμα Παγκοσμιοποίησης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l-GR" sz="1100" b="1" spc="-10" dirty="0">
                <a:cs typeface="Arial"/>
              </a:rPr>
              <a:t>Οφέλη από τη Χρηματοοικονομική Ολοκλήρωση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l-GR" sz="1100" spc="-20" dirty="0">
                <a:cs typeface="Arial"/>
              </a:rPr>
              <a:t>Διπλό «Μέρισμα» των Άμεσων Ξένων Επενδύσεων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l-GR" sz="1100" spc="-20" dirty="0">
                <a:cs typeface="Arial"/>
              </a:rPr>
              <a:t>Το </a:t>
            </a:r>
            <a:r>
              <a:rPr lang="el-GR" sz="1100" spc="25" dirty="0">
                <a:cs typeface="Arial"/>
              </a:rPr>
              <a:t>Α</a:t>
            </a:r>
            <a:r>
              <a:rPr lang="en-GB" sz="1100" spc="25" dirty="0" err="1">
                <a:cs typeface="Arial"/>
              </a:rPr>
              <a:t>í</a:t>
            </a:r>
            <a:r>
              <a:rPr lang="el-GR" sz="1100" spc="25" dirty="0" err="1">
                <a:cs typeface="Arial"/>
              </a:rPr>
              <a:t>νιγµα</a:t>
            </a:r>
            <a:r>
              <a:rPr lang="el-GR" sz="1100" spc="25" dirty="0">
                <a:cs typeface="Arial"/>
              </a:rPr>
              <a:t> </a:t>
            </a:r>
            <a:r>
              <a:rPr lang="el-GR" sz="1100" spc="-15" dirty="0">
                <a:cs typeface="Arial"/>
              </a:rPr>
              <a:t>του </a:t>
            </a:r>
            <a:r>
              <a:rPr lang="en-GB" sz="1100" spc="15" dirty="0">
                <a:cs typeface="Times New Roman"/>
              </a:rPr>
              <a:t>Lucas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l-GR" sz="1100" spc="-10" dirty="0">
                <a:cs typeface="Arial"/>
              </a:rPr>
              <a:t>﻿Κέρδη από τη Διεθνή Διαφοροποίηση 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l-GR" sz="1100" dirty="0"/>
              <a:t>Παγκόσμιες Χρηματαγορές: Ολοκληρωμένες; 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l-GR" sz="1100" b="1" spc="-5" dirty="0">
                <a:cs typeface="Arial"/>
              </a:rPr>
              <a:t>Παγκόσμιες Αγορές και Μετάδοση Διαταραχών</a:t>
            </a:r>
            <a:endParaRPr lang="en-GB" sz="1100" b="1" dirty="0"/>
          </a:p>
        </p:txBody>
      </p:sp>
    </p:spTree>
    <p:extLst>
      <p:ext uri="{BB962C8B-B14F-4D97-AF65-F5344CB8AC3E}">
        <p14:creationId xmlns:p14="http://schemas.microsoft.com/office/powerpoint/2010/main" val="2250678066"/>
      </p:ext>
    </p:extLst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0" y="141770"/>
            <a:ext cx="4608195" cy="291747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7556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595"/>
              </a:spcBef>
            </a:pPr>
            <a:r>
              <a:rPr sz="1400" spc="20" dirty="0" err="1">
                <a:solidFill>
                  <a:srgbClr val="CC0000"/>
                </a:solidFill>
                <a:latin typeface="Arial"/>
                <a:cs typeface="Arial"/>
              </a:rPr>
              <a:t>Συν</a:t>
            </a:r>
            <a:r>
              <a:rPr sz="1400" spc="20" dirty="0">
                <a:solidFill>
                  <a:srgbClr val="CC0000"/>
                </a:solidFill>
                <a:latin typeface="Arial"/>
                <a:cs typeface="Arial"/>
              </a:rPr>
              <a:t>α</a:t>
            </a:r>
            <a:r>
              <a:rPr sz="1400" spc="20" dirty="0" err="1">
                <a:solidFill>
                  <a:srgbClr val="CC0000"/>
                </a:solidFill>
                <a:latin typeface="Arial"/>
                <a:cs typeface="Arial"/>
              </a:rPr>
              <a:t>λλ</a:t>
            </a:r>
            <a:r>
              <a:rPr sz="1400" spc="20" dirty="0">
                <a:solidFill>
                  <a:srgbClr val="CC0000"/>
                </a:solidFill>
                <a:latin typeface="Arial"/>
                <a:cs typeface="Arial"/>
              </a:rPr>
              <a:t>α</a:t>
            </a:r>
            <a:r>
              <a:rPr sz="1400" spc="20" dirty="0" err="1">
                <a:solidFill>
                  <a:srgbClr val="CC0000"/>
                </a:solidFill>
                <a:latin typeface="Arial"/>
                <a:cs typeface="Arial"/>
              </a:rPr>
              <a:t>γ</a:t>
            </a:r>
            <a:r>
              <a:rPr sz="1400" spc="20" dirty="0">
                <a:solidFill>
                  <a:srgbClr val="CC0000"/>
                </a:solidFill>
                <a:latin typeface="Arial"/>
                <a:cs typeface="Arial"/>
              </a:rPr>
              <a:t>µα</a:t>
            </a:r>
            <a:r>
              <a:rPr sz="1400" spc="20" dirty="0" err="1">
                <a:solidFill>
                  <a:srgbClr val="CC0000"/>
                </a:solidFill>
                <a:latin typeface="Arial"/>
                <a:cs typeface="Arial"/>
              </a:rPr>
              <a:t>τι</a:t>
            </a:r>
            <a:r>
              <a:rPr lang="el-GR" sz="1400" spc="20" dirty="0" err="1">
                <a:solidFill>
                  <a:srgbClr val="CC0000"/>
                </a:solidFill>
                <a:latin typeface="Arial"/>
                <a:cs typeface="Arial"/>
              </a:rPr>
              <a:t>κ﻿ή</a:t>
            </a:r>
            <a:r>
              <a:rPr sz="1400" spc="2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spc="10" dirty="0">
                <a:solidFill>
                  <a:srgbClr val="CC0000"/>
                </a:solidFill>
                <a:latin typeface="Arial"/>
                <a:cs typeface="Arial"/>
              </a:rPr>
              <a:t>Ισοτιµíα </a:t>
            </a:r>
            <a:r>
              <a:rPr sz="1400" spc="65" dirty="0">
                <a:solidFill>
                  <a:srgbClr val="CC0000"/>
                </a:solidFill>
                <a:latin typeface="Arial"/>
                <a:cs typeface="Arial"/>
              </a:rPr>
              <a:t>και </a:t>
            </a:r>
            <a:r>
              <a:rPr sz="1400" spc="5" dirty="0">
                <a:solidFill>
                  <a:srgbClr val="CC0000"/>
                </a:solidFill>
                <a:latin typeface="Arial"/>
                <a:cs typeface="Arial"/>
              </a:rPr>
              <a:t>Κρíσεις </a:t>
            </a:r>
            <a:r>
              <a:rPr sz="1400" spc="-65" dirty="0">
                <a:solidFill>
                  <a:srgbClr val="CC0000"/>
                </a:solidFill>
                <a:latin typeface="Arial"/>
                <a:cs typeface="Arial"/>
              </a:rPr>
              <a:t>–</a:t>
            </a:r>
            <a:r>
              <a:rPr sz="1400" spc="7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spc="10" dirty="0">
                <a:solidFill>
                  <a:srgbClr val="CC0000"/>
                </a:solidFill>
                <a:latin typeface="Latin Modern Math"/>
                <a:cs typeface="Latin Modern Math"/>
              </a:rPr>
              <a:t>I</a:t>
            </a:r>
            <a:endParaRPr sz="1400" dirty="0">
              <a:latin typeface="Latin Modern Math"/>
              <a:cs typeface="Latin Modern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3850" y="706407"/>
            <a:ext cx="3982720" cy="233929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950"/>
              </a:spcBef>
            </a:pPr>
            <a:r>
              <a:rPr lang="el-GR" sz="1100" spc="-25" dirty="0">
                <a:cs typeface="Arial"/>
              </a:rPr>
              <a:t>﻿Επειδή τα προϊόντα και οι επενδύσεις μετακινούνται διασχίζοντας τα σύνορα, οι</a:t>
            </a:r>
            <a:r>
              <a:rPr lang="el-GR" sz="1100" b="1" spc="-25" dirty="0">
                <a:cs typeface="Arial"/>
              </a:rPr>
              <a:t> διακυμάνσεις των συναλλαγματικών ισοτιμιών </a:t>
            </a:r>
            <a:r>
              <a:rPr lang="el-GR" sz="1100" spc="-25" dirty="0">
                <a:cs typeface="Arial"/>
              </a:rPr>
              <a:t>έχουν</a:t>
            </a:r>
            <a:r>
              <a:rPr lang="el-GR" sz="1100" b="1" spc="-25" dirty="0">
                <a:cs typeface="Arial"/>
              </a:rPr>
              <a:t> επιπτώσεις στις σχετικές τιμές</a:t>
            </a:r>
            <a:r>
              <a:rPr lang="es-ES" sz="1100" spc="-25" dirty="0">
                <a:cs typeface="Arial"/>
              </a:rPr>
              <a:t>:</a:t>
            </a:r>
            <a:r>
              <a:rPr lang="el-GR" sz="1100" spc="-25" dirty="0">
                <a:cs typeface="Arial"/>
              </a:rPr>
              <a:t> </a:t>
            </a:r>
            <a:endParaRPr lang="es-ES" sz="1100" spc="-25" dirty="0">
              <a:cs typeface="Arial"/>
            </a:endParaRPr>
          </a:p>
          <a:p>
            <a:pPr marL="241300" marR="5080" indent="-228600">
              <a:lnSpc>
                <a:spcPct val="102600"/>
              </a:lnSpc>
              <a:spcBef>
                <a:spcPts val="950"/>
              </a:spcBef>
              <a:buFont typeface="Wingdings" pitchFamily="2" charset="2"/>
              <a:buChar char="§"/>
            </a:pPr>
            <a:r>
              <a:rPr lang="el-GR" sz="1100" b="1" spc="-25" dirty="0">
                <a:solidFill>
                  <a:srgbClr val="C00000"/>
                </a:solidFill>
                <a:cs typeface="Arial"/>
              </a:rPr>
              <a:t>των εγχώριων και ξένων προϊόντων </a:t>
            </a:r>
          </a:p>
          <a:p>
            <a:pPr marL="241300" marR="5080" indent="-228600">
              <a:lnSpc>
                <a:spcPct val="102600"/>
              </a:lnSpc>
              <a:spcBef>
                <a:spcPts val="950"/>
              </a:spcBef>
              <a:buFont typeface="Wingdings" pitchFamily="2" charset="2"/>
              <a:buChar char="Ø"/>
            </a:pPr>
            <a:r>
              <a:rPr lang="el-GR" sz="1100" spc="-25" dirty="0">
                <a:cs typeface="Arial"/>
              </a:rPr>
              <a:t>π.χ. αυτοκίνητα και είδη ένδυσης</a:t>
            </a:r>
            <a:endParaRPr lang="es-ES" sz="1100" spc="-25" dirty="0">
              <a:cs typeface="Arial"/>
            </a:endParaRPr>
          </a:p>
          <a:p>
            <a:pPr marL="241300" marR="5080" indent="-228600">
              <a:lnSpc>
                <a:spcPct val="102600"/>
              </a:lnSpc>
              <a:spcBef>
                <a:spcPts val="950"/>
              </a:spcBef>
              <a:buFont typeface="Wingdings" pitchFamily="2" charset="2"/>
              <a:buChar char="§"/>
            </a:pPr>
            <a:r>
              <a:rPr lang="el-GR" sz="1100" b="1" spc="-25" dirty="0">
                <a:solidFill>
                  <a:srgbClr val="C00000"/>
                </a:solidFill>
                <a:cs typeface="Arial"/>
              </a:rPr>
              <a:t>των υπηρεσιών </a:t>
            </a:r>
          </a:p>
          <a:p>
            <a:pPr marL="241300" marR="5080" indent="-228600">
              <a:lnSpc>
                <a:spcPct val="102600"/>
              </a:lnSpc>
              <a:spcBef>
                <a:spcPts val="950"/>
              </a:spcBef>
              <a:buFont typeface="Wingdings" pitchFamily="2" charset="2"/>
              <a:buChar char="Ø"/>
            </a:pPr>
            <a:r>
              <a:rPr lang="el-GR" sz="1100" spc="-25" dirty="0">
                <a:cs typeface="Arial"/>
              </a:rPr>
              <a:t>π.χ. τουρισμός</a:t>
            </a:r>
            <a:endParaRPr lang="es-ES" sz="1100" spc="-25" dirty="0">
              <a:cs typeface="Arial"/>
            </a:endParaRPr>
          </a:p>
          <a:p>
            <a:pPr marL="241300" marR="5080" indent="-228600">
              <a:lnSpc>
                <a:spcPct val="102600"/>
              </a:lnSpc>
              <a:spcBef>
                <a:spcPts val="950"/>
              </a:spcBef>
              <a:buFont typeface="Wingdings" pitchFamily="2" charset="2"/>
              <a:buChar char="§"/>
            </a:pPr>
            <a:r>
              <a:rPr lang="el-GR" sz="1100" b="1" spc="-25" dirty="0">
                <a:solidFill>
                  <a:srgbClr val="C00000"/>
                </a:solidFill>
                <a:cs typeface="Arial"/>
              </a:rPr>
              <a:t>των περιουσιακών στοιχείων </a:t>
            </a:r>
          </a:p>
          <a:p>
            <a:pPr marL="241300" marR="5080" indent="-228600">
              <a:lnSpc>
                <a:spcPct val="102600"/>
              </a:lnSpc>
              <a:spcBef>
                <a:spcPts val="950"/>
              </a:spcBef>
              <a:buFont typeface="Wingdings" pitchFamily="2" charset="2"/>
              <a:buChar char="Ø"/>
            </a:pPr>
            <a:r>
              <a:rPr lang="el-GR" sz="1100" spc="-25" dirty="0">
                <a:cs typeface="Arial"/>
              </a:rPr>
              <a:t>π.χ. μετοχές και ομόλογα</a:t>
            </a:r>
            <a:endParaRPr lang="es-ES" sz="1100" spc="-25" dirty="0"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-10" dirty="0"/>
              <a:t>Π. </a:t>
            </a:r>
            <a:r>
              <a:rPr spc="-15" dirty="0"/>
              <a:t>Κωνσταντíνου (AΕΟΣ </a:t>
            </a:r>
            <a:r>
              <a:rPr spc="-35" dirty="0"/>
              <a:t>–</a:t>
            </a:r>
            <a:r>
              <a:rPr spc="-75" dirty="0"/>
              <a:t> </a:t>
            </a:r>
            <a:r>
              <a:rPr spc="-5" dirty="0"/>
              <a:t>ΟΠΑ)</a:t>
            </a:r>
          </a:p>
        </p:txBody>
      </p:sp>
    </p:spTree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1770"/>
            <a:ext cx="2304415" cy="142240"/>
          </a:xfrm>
          <a:prstGeom prst="rect">
            <a:avLst/>
          </a:prstGeom>
          <a:solidFill>
            <a:srgbClr val="A30000"/>
          </a:solidFill>
        </p:spPr>
        <p:txBody>
          <a:bodyPr vert="horz" wrap="square" lIns="0" tIns="13970" rIns="0" bIns="0" rtlCol="0">
            <a:spAutoFit/>
          </a:bodyPr>
          <a:lstStyle/>
          <a:p>
            <a:pPr marR="60325" algn="r">
              <a:lnSpc>
                <a:spcPct val="100000"/>
              </a:lnSpc>
              <a:spcBef>
                <a:spcPts val="110"/>
              </a:spcBef>
            </a:pPr>
            <a:r>
              <a:rPr sz="600" spc="-5" dirty="0">
                <a:solidFill>
                  <a:srgbClr val="F2F2F2"/>
                </a:solidFill>
                <a:latin typeface="Arial"/>
                <a:cs typeface="Arial"/>
                <a:hlinkClick r:id="rId2" action="ppaction://hlinksldjump"/>
              </a:rPr>
              <a:t>Εισαγωγικá</a:t>
            </a:r>
            <a:endParaRPr sz="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0" y="141770"/>
            <a:ext cx="4608195" cy="291747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7556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595"/>
              </a:spcBef>
            </a:pPr>
            <a:r>
              <a:rPr lang="el-GR" sz="1400" spc="20" dirty="0" err="1">
                <a:solidFill>
                  <a:srgbClr val="CC0000"/>
                </a:solidFill>
                <a:latin typeface="Arial"/>
                <a:cs typeface="Arial"/>
              </a:rPr>
              <a:t>Συναλλαγµατικ﻿ή</a:t>
            </a:r>
            <a:r>
              <a:rPr lang="el-GR" sz="1400" spc="2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lang="el-GR" sz="1400" spc="10" dirty="0" err="1">
                <a:solidFill>
                  <a:srgbClr val="CC0000"/>
                </a:solidFill>
                <a:latin typeface="Arial"/>
                <a:cs typeface="Arial"/>
              </a:rPr>
              <a:t>Ισοτι</a:t>
            </a:r>
            <a:r>
              <a:rPr lang="el-GR" sz="1400" spc="10" dirty="0">
                <a:solidFill>
                  <a:srgbClr val="CC0000"/>
                </a:solidFill>
                <a:latin typeface="Arial"/>
                <a:cs typeface="Arial"/>
              </a:rPr>
              <a:t>µ</a:t>
            </a:r>
            <a:r>
              <a:rPr lang="en-GB" sz="1400" spc="10" dirty="0" err="1">
                <a:solidFill>
                  <a:srgbClr val="CC0000"/>
                </a:solidFill>
                <a:latin typeface="Arial"/>
                <a:cs typeface="Arial"/>
              </a:rPr>
              <a:t>í</a:t>
            </a:r>
            <a:r>
              <a:rPr lang="el-GR" sz="1400" spc="10" dirty="0">
                <a:solidFill>
                  <a:srgbClr val="CC0000"/>
                </a:solidFill>
                <a:latin typeface="Arial"/>
                <a:cs typeface="Arial"/>
              </a:rPr>
              <a:t>α </a:t>
            </a:r>
            <a:r>
              <a:rPr lang="el-GR" sz="1400" spc="65" dirty="0">
                <a:solidFill>
                  <a:srgbClr val="CC0000"/>
                </a:solidFill>
                <a:latin typeface="Arial"/>
                <a:cs typeface="Arial"/>
              </a:rPr>
              <a:t>και </a:t>
            </a:r>
            <a:r>
              <a:rPr lang="el-GR" sz="1400" spc="5" dirty="0" err="1">
                <a:solidFill>
                  <a:srgbClr val="CC0000"/>
                </a:solidFill>
                <a:latin typeface="Arial"/>
                <a:cs typeface="Arial"/>
              </a:rPr>
              <a:t>Κρ</a:t>
            </a:r>
            <a:r>
              <a:rPr lang="en-GB" sz="1400" spc="5" dirty="0" err="1">
                <a:solidFill>
                  <a:srgbClr val="CC0000"/>
                </a:solidFill>
                <a:latin typeface="Arial"/>
                <a:cs typeface="Arial"/>
              </a:rPr>
              <a:t>í</a:t>
            </a:r>
            <a:r>
              <a:rPr lang="el-GR" sz="1400" spc="5" dirty="0">
                <a:solidFill>
                  <a:srgbClr val="CC0000"/>
                </a:solidFill>
                <a:latin typeface="Arial"/>
                <a:cs typeface="Arial"/>
              </a:rPr>
              <a:t>σεις </a:t>
            </a:r>
            <a:r>
              <a:rPr sz="1400" spc="-65" dirty="0">
                <a:solidFill>
                  <a:srgbClr val="CC0000"/>
                </a:solidFill>
                <a:latin typeface="Arial"/>
                <a:cs typeface="Arial"/>
              </a:rPr>
              <a:t>–</a:t>
            </a:r>
            <a:r>
              <a:rPr sz="1400" spc="7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spc="30" dirty="0">
                <a:solidFill>
                  <a:srgbClr val="CC0000"/>
                </a:solidFill>
                <a:latin typeface="Latin Modern Math"/>
                <a:cs typeface="Latin Modern Math"/>
              </a:rPr>
              <a:t>II</a:t>
            </a:r>
            <a:endParaRPr sz="1400" dirty="0">
              <a:latin typeface="Latin Modern Math"/>
              <a:cs typeface="Latin Modern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2336" y="586300"/>
            <a:ext cx="6350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3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2932" y="545336"/>
            <a:ext cx="4079875" cy="161563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80645">
              <a:lnSpc>
                <a:spcPct val="102600"/>
              </a:lnSpc>
              <a:spcBef>
                <a:spcPts val="55"/>
              </a:spcBef>
            </a:pPr>
            <a:r>
              <a:rPr lang="el-GR" sz="1100" spc="-5" dirty="0">
                <a:cs typeface="Arial"/>
              </a:rPr>
              <a:t>﻿</a:t>
            </a:r>
            <a:endParaRPr lang="el-GR" sz="1100" i="1" spc="-5" dirty="0">
              <a:cs typeface="Arial"/>
            </a:endParaRPr>
          </a:p>
          <a:p>
            <a:pPr marL="12700" marR="80645">
              <a:lnSpc>
                <a:spcPct val="102600"/>
              </a:lnSpc>
              <a:spcBef>
                <a:spcPts val="55"/>
              </a:spcBef>
            </a:pPr>
            <a:r>
              <a:rPr lang="el-GR" sz="1100" spc="-5" dirty="0">
                <a:cs typeface="Arial"/>
              </a:rPr>
              <a:t>﻿</a:t>
            </a:r>
            <a:endParaRPr lang="es-ES" sz="1100" spc="-5" dirty="0">
              <a:cs typeface="Arial"/>
            </a:endParaRPr>
          </a:p>
          <a:p>
            <a:pPr marL="12700" marR="80645">
              <a:lnSpc>
                <a:spcPct val="102600"/>
              </a:lnSpc>
              <a:spcBef>
                <a:spcPts val="55"/>
              </a:spcBef>
            </a:pPr>
            <a:r>
              <a:rPr lang="el-GR" sz="1100" spc="-5" dirty="0">
                <a:cs typeface="Arial"/>
              </a:rPr>
              <a:t>Οι διακυμάνσεις στις διεθνείς σχετικές τιμές </a:t>
            </a:r>
            <a:r>
              <a:rPr lang="el-GR" sz="1100" b="1" spc="-5" dirty="0">
                <a:solidFill>
                  <a:srgbClr val="C00000"/>
                </a:solidFill>
                <a:cs typeface="Arial"/>
              </a:rPr>
              <a:t>περιουσιακών στοιχείων (Π.Σ.) </a:t>
            </a:r>
            <a:r>
              <a:rPr lang="el-GR" sz="1100" spc="-5" dirty="0">
                <a:cs typeface="Arial"/>
              </a:rPr>
              <a:t>μπορούν να επηρεάσουν επιχειρήσεις, κυβερνήσεις, και άτομα.</a:t>
            </a:r>
            <a:endParaRPr lang="es-ES" sz="1100" spc="-5" dirty="0">
              <a:cs typeface="Arial"/>
            </a:endParaRPr>
          </a:p>
          <a:p>
            <a:pPr marL="12700" marR="80645">
              <a:lnSpc>
                <a:spcPct val="102600"/>
              </a:lnSpc>
              <a:spcBef>
                <a:spcPts val="55"/>
              </a:spcBef>
            </a:pPr>
            <a:endParaRPr lang="es-ES" sz="1100" spc="-5" dirty="0">
              <a:cs typeface="Arial"/>
            </a:endParaRPr>
          </a:p>
          <a:p>
            <a:pPr marL="12700" marR="80645">
              <a:lnSpc>
                <a:spcPct val="102600"/>
              </a:lnSpc>
              <a:spcBef>
                <a:spcPts val="55"/>
              </a:spcBef>
            </a:pPr>
            <a:r>
              <a:rPr lang="el-GR" sz="1100" b="1" spc="-5" dirty="0">
                <a:cs typeface="Arial"/>
              </a:rPr>
              <a:t>Ερώτημα</a:t>
            </a:r>
            <a:r>
              <a:rPr lang="es-ES" sz="1100" b="1" spc="-5" dirty="0">
                <a:cs typeface="Arial"/>
              </a:rPr>
              <a:t>:</a:t>
            </a:r>
          </a:p>
          <a:p>
            <a:pPr marL="241300" marR="80645" indent="-228600">
              <a:lnSpc>
                <a:spcPct val="102600"/>
              </a:lnSpc>
              <a:spcBef>
                <a:spcPts val="55"/>
              </a:spcBef>
              <a:buFont typeface="+mj-lt"/>
              <a:buAutoNum type="arabicPeriod"/>
            </a:pPr>
            <a:endParaRPr lang="el-GR" sz="1100" i="1" spc="-5" dirty="0">
              <a:cs typeface="Arial"/>
            </a:endParaRPr>
          </a:p>
          <a:p>
            <a:pPr marL="184150" marR="80645" indent="-171450">
              <a:lnSpc>
                <a:spcPct val="102600"/>
              </a:lnSpc>
              <a:spcBef>
                <a:spcPts val="55"/>
              </a:spcBef>
              <a:buFont typeface="Wingdings" pitchFamily="2" charset="2"/>
              <a:buChar char="Ø"/>
            </a:pPr>
            <a:r>
              <a:rPr lang="en-GB" sz="1000" spc="55" dirty="0">
                <a:solidFill>
                  <a:srgbClr val="B23333"/>
                </a:solidFill>
                <a:cs typeface="Arial Black"/>
              </a:rPr>
              <a:t>﻿</a:t>
            </a:r>
            <a:r>
              <a:rPr lang="el-GR" sz="1000" b="1" i="1" spc="55" dirty="0">
                <a:cs typeface="Arial Black"/>
              </a:rPr>
              <a:t>Πώς</a:t>
            </a:r>
            <a:r>
              <a:rPr lang="el-GR" sz="1000" i="1" spc="55" dirty="0">
                <a:cs typeface="Arial Black"/>
              </a:rPr>
              <a:t> οι μεταβολές των συναλλαγματικών ισοτιμιών επηρεάζουν τις αξίες ξένων Π.Σ. και μεταβάλλουν τον εθνικό πλούτο</a:t>
            </a:r>
            <a:r>
              <a:rPr sz="1000" i="1" spc="-40" dirty="0">
                <a:cs typeface="Arial"/>
              </a:rPr>
              <a:t>;</a:t>
            </a:r>
            <a:endParaRPr sz="1000" i="1" dirty="0"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-10" dirty="0"/>
              <a:t>Π. </a:t>
            </a:r>
            <a:r>
              <a:rPr spc="-15" dirty="0"/>
              <a:t>Κωνσταντíνου (AΕΟΣ </a:t>
            </a:r>
            <a:r>
              <a:rPr spc="-35" dirty="0"/>
              <a:t>–</a:t>
            </a:r>
            <a:r>
              <a:rPr spc="-75" dirty="0"/>
              <a:t> </a:t>
            </a:r>
            <a:r>
              <a:rPr spc="-5" dirty="0"/>
              <a:t>ΟΠΑ)</a:t>
            </a:r>
          </a:p>
        </p:txBody>
      </p:sp>
    </p:spTree>
  </p:cSld>
  <p:clrMapOvr>
    <a:masterClrMapping/>
  </p:clrMapOvr>
  <p:transition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0" y="141770"/>
            <a:ext cx="4608195" cy="291747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7556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595"/>
              </a:spcBef>
            </a:pPr>
            <a:r>
              <a:rPr lang="el-GR" sz="1400" spc="20" dirty="0">
                <a:solidFill>
                  <a:srgbClr val="CC0000"/>
                </a:solidFill>
                <a:latin typeface="Arial"/>
                <a:cs typeface="Arial"/>
              </a:rPr>
              <a:t>﻿Ποια Περιουσιακά Στοιχεία</a:t>
            </a:r>
            <a:r>
              <a:rPr sz="1400" spc="10" dirty="0">
                <a:solidFill>
                  <a:srgbClr val="CC0000"/>
                </a:solidFill>
                <a:latin typeface="Arial"/>
                <a:cs typeface="Arial"/>
              </a:rPr>
              <a:t>;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2915" y="992171"/>
            <a:ext cx="4202430" cy="1754519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74625" marR="5080">
              <a:lnSpc>
                <a:spcPct val="102600"/>
              </a:lnSpc>
              <a:spcBef>
                <a:spcPts val="55"/>
              </a:spcBef>
            </a:pPr>
            <a:r>
              <a:rPr lang="el-GR" sz="1100" spc="5" dirty="0">
                <a:cs typeface="Arial"/>
              </a:rPr>
              <a:t>Χρηματοοικονομικά περιουσιακά στοιχεία: </a:t>
            </a:r>
            <a:r>
              <a:rPr lang="el-GR" sz="1100" b="1" spc="5" dirty="0">
                <a:cs typeface="Arial"/>
              </a:rPr>
              <a:t>μέσα μεταφοράς αγοραστικής δύναμης σε διαφορετικές περιόδους</a:t>
            </a:r>
            <a:endParaRPr lang="el-GR" sz="1100" spc="5" dirty="0">
              <a:cs typeface="Arial"/>
            </a:endParaRPr>
          </a:p>
          <a:p>
            <a:pPr marL="174625" marR="5080">
              <a:lnSpc>
                <a:spcPct val="102600"/>
              </a:lnSpc>
              <a:spcBef>
                <a:spcPts val="55"/>
              </a:spcBef>
            </a:pPr>
            <a:endParaRPr lang="el-GR" sz="1100" spc="5" dirty="0">
              <a:cs typeface="Arial"/>
            </a:endParaRPr>
          </a:p>
          <a:p>
            <a:pPr marL="403225" marR="5080" indent="-228600">
              <a:lnSpc>
                <a:spcPct val="1026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l-GR" sz="1100" spc="-65" dirty="0">
                <a:solidFill>
                  <a:srgbClr val="C00000"/>
                </a:solidFill>
                <a:cs typeface="Arial"/>
              </a:rPr>
              <a:t>﻿Επένδυση χαρτοφυλακίου (</a:t>
            </a:r>
            <a:r>
              <a:rPr lang="en-GB" sz="1100" spc="-65" dirty="0">
                <a:solidFill>
                  <a:srgbClr val="C00000"/>
                </a:solidFill>
                <a:cs typeface="Arial"/>
              </a:rPr>
              <a:t>portfolio investment): </a:t>
            </a:r>
            <a:r>
              <a:rPr lang="el-GR" sz="1100" spc="-65" dirty="0">
                <a:cs typeface="Arial"/>
              </a:rPr>
              <a:t>μετοχές ή ομόλογα</a:t>
            </a:r>
          </a:p>
          <a:p>
            <a:pPr marL="403225" marR="5080" indent="-228600">
              <a:lnSpc>
                <a:spcPct val="1026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l-GR" sz="1100" dirty="0">
                <a:solidFill>
                  <a:srgbClr val="C00000"/>
                </a:solidFill>
              </a:rPr>
              <a:t>Άμεσες Ξένες Επενδύσεις</a:t>
            </a:r>
            <a:endParaRPr lang="el-GR" sz="1100" spc="-355" dirty="0">
              <a:cs typeface="Arial"/>
            </a:endParaRPr>
          </a:p>
          <a:p>
            <a:pPr marL="403225" marR="5080" indent="-228600">
              <a:lnSpc>
                <a:spcPct val="1026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l-GR" sz="1100" dirty="0">
                <a:solidFill>
                  <a:srgbClr val="C00000"/>
                </a:solidFill>
              </a:rPr>
              <a:t>Άλλες Επενδύσεις: </a:t>
            </a:r>
            <a:r>
              <a:rPr lang="el-GR" sz="1100" dirty="0"/>
              <a:t>δάνεια, εμπορικές πιστώσεις</a:t>
            </a:r>
          </a:p>
          <a:p>
            <a:pPr marL="403225" marR="5080" indent="-228600">
              <a:lnSpc>
                <a:spcPct val="1026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l-GR" sz="1100" spc="-25" dirty="0">
                <a:solidFill>
                  <a:srgbClr val="C00000"/>
                </a:solidFill>
                <a:cs typeface="Arial"/>
              </a:rPr>
              <a:t>Παράγωγα</a:t>
            </a:r>
            <a:r>
              <a:rPr sz="1100" spc="-25" dirty="0">
                <a:solidFill>
                  <a:srgbClr val="C00000"/>
                </a:solidFill>
                <a:cs typeface="Arial"/>
              </a:rPr>
              <a:t> </a:t>
            </a:r>
            <a:r>
              <a:rPr sz="1100" spc="-5" dirty="0">
                <a:solidFill>
                  <a:srgbClr val="C00000"/>
                </a:solidFill>
                <a:cs typeface="Arial"/>
              </a:rPr>
              <a:t>(</a:t>
            </a:r>
            <a:r>
              <a:rPr sz="1100" spc="-5" dirty="0">
                <a:solidFill>
                  <a:srgbClr val="C00000"/>
                </a:solidFill>
                <a:cs typeface="Times New Roman"/>
              </a:rPr>
              <a:t>futures,</a:t>
            </a:r>
            <a:r>
              <a:rPr sz="1100" spc="95" dirty="0">
                <a:solidFill>
                  <a:srgbClr val="C00000"/>
                </a:solidFill>
                <a:cs typeface="Times New Roman"/>
              </a:rPr>
              <a:t> </a:t>
            </a:r>
            <a:r>
              <a:rPr sz="1100" spc="-10" dirty="0">
                <a:solidFill>
                  <a:srgbClr val="C00000"/>
                </a:solidFill>
                <a:cs typeface="Times New Roman"/>
              </a:rPr>
              <a:t>options</a:t>
            </a:r>
            <a:r>
              <a:rPr sz="1100" spc="-10" dirty="0">
                <a:solidFill>
                  <a:srgbClr val="C00000"/>
                </a:solidFill>
                <a:cs typeface="Arial"/>
              </a:rPr>
              <a:t>)</a:t>
            </a:r>
            <a:endParaRPr lang="el-GR" sz="1100" spc="-10" dirty="0">
              <a:solidFill>
                <a:srgbClr val="C00000"/>
              </a:solidFill>
              <a:cs typeface="Arial"/>
            </a:endParaRPr>
          </a:p>
          <a:p>
            <a:pPr marL="403225" marR="5080" indent="-228600">
              <a:lnSpc>
                <a:spcPct val="1026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l-GR" sz="1100" spc="-5" dirty="0">
                <a:solidFill>
                  <a:srgbClr val="C00000"/>
                </a:solidFill>
                <a:cs typeface="Arial"/>
              </a:rPr>
              <a:t>Συναλλαγματικά αποθεματικά</a:t>
            </a:r>
            <a:r>
              <a:rPr sz="1100" spc="-15" dirty="0">
                <a:solidFill>
                  <a:srgbClr val="C00000"/>
                </a:solidFill>
                <a:cs typeface="Arial"/>
              </a:rPr>
              <a:t> </a:t>
            </a:r>
            <a:r>
              <a:rPr sz="1100" spc="-10" dirty="0">
                <a:solidFill>
                  <a:srgbClr val="C00000"/>
                </a:solidFill>
                <a:cs typeface="Arial"/>
              </a:rPr>
              <a:t>(</a:t>
            </a:r>
            <a:r>
              <a:rPr sz="1100" spc="-10" dirty="0">
                <a:solidFill>
                  <a:srgbClr val="C00000"/>
                </a:solidFill>
                <a:cs typeface="Times New Roman"/>
              </a:rPr>
              <a:t>reserves</a:t>
            </a:r>
            <a:r>
              <a:rPr sz="1100" spc="-10" dirty="0">
                <a:solidFill>
                  <a:srgbClr val="C00000"/>
                </a:solidFill>
                <a:cs typeface="Arial"/>
              </a:rPr>
              <a:t>)</a:t>
            </a:r>
            <a:r>
              <a:rPr lang="el-GR" sz="1100" spc="-10" dirty="0">
                <a:cs typeface="Arial"/>
              </a:rPr>
              <a:t> Κεντρικών Τραπεζών</a:t>
            </a:r>
            <a:endParaRPr sz="1100" dirty="0"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-10" dirty="0"/>
              <a:t>Π. </a:t>
            </a:r>
            <a:r>
              <a:rPr spc="-15" dirty="0"/>
              <a:t>Κωνσταντíνου (AΕΟΣ </a:t>
            </a:r>
            <a:r>
              <a:rPr spc="-35" dirty="0"/>
              <a:t>–</a:t>
            </a:r>
            <a:r>
              <a:rPr spc="-75" dirty="0"/>
              <a:t> </a:t>
            </a:r>
            <a:r>
              <a:rPr spc="-5" dirty="0"/>
              <a:t>ΟΠΑ)</a:t>
            </a:r>
          </a:p>
        </p:txBody>
      </p:sp>
    </p:spTree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0" y="141770"/>
            <a:ext cx="4608195" cy="291747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7556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595"/>
              </a:spcBef>
            </a:pPr>
            <a:r>
              <a:rPr lang="el-GR" sz="1400" spc="20" dirty="0" err="1">
                <a:solidFill>
                  <a:srgbClr val="CC0000"/>
                </a:solidFill>
                <a:latin typeface="Arial"/>
                <a:cs typeface="Arial"/>
              </a:rPr>
              <a:t>Συναλλαγµατικ﻿ή</a:t>
            </a:r>
            <a:r>
              <a:rPr lang="el-GR" sz="1400" spc="2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lang="el-GR" sz="1400" spc="10" dirty="0" err="1">
                <a:solidFill>
                  <a:srgbClr val="CC0000"/>
                </a:solidFill>
                <a:latin typeface="Arial"/>
                <a:cs typeface="Arial"/>
              </a:rPr>
              <a:t>Ισοτι</a:t>
            </a:r>
            <a:r>
              <a:rPr lang="el-GR" sz="1400" spc="10" dirty="0">
                <a:solidFill>
                  <a:srgbClr val="CC0000"/>
                </a:solidFill>
                <a:latin typeface="Arial"/>
                <a:cs typeface="Arial"/>
              </a:rPr>
              <a:t>µ</a:t>
            </a:r>
            <a:r>
              <a:rPr lang="en-GB" sz="1400" spc="10" dirty="0" err="1">
                <a:solidFill>
                  <a:srgbClr val="CC0000"/>
                </a:solidFill>
                <a:latin typeface="Arial"/>
                <a:cs typeface="Arial"/>
              </a:rPr>
              <a:t>í</a:t>
            </a:r>
            <a:r>
              <a:rPr lang="el-GR" sz="1400" spc="10" dirty="0">
                <a:solidFill>
                  <a:srgbClr val="CC0000"/>
                </a:solidFill>
                <a:latin typeface="Arial"/>
                <a:cs typeface="Arial"/>
              </a:rPr>
              <a:t>α </a:t>
            </a:r>
            <a:r>
              <a:rPr lang="el-GR" sz="1400" spc="65" dirty="0">
                <a:solidFill>
                  <a:srgbClr val="CC0000"/>
                </a:solidFill>
                <a:latin typeface="Arial"/>
                <a:cs typeface="Arial"/>
              </a:rPr>
              <a:t>και </a:t>
            </a:r>
            <a:r>
              <a:rPr lang="el-GR" sz="1400" spc="5" dirty="0" err="1">
                <a:solidFill>
                  <a:srgbClr val="CC0000"/>
                </a:solidFill>
                <a:latin typeface="Arial"/>
                <a:cs typeface="Arial"/>
              </a:rPr>
              <a:t>Κρ</a:t>
            </a:r>
            <a:r>
              <a:rPr lang="en-GB" sz="1400" spc="5" dirty="0" err="1">
                <a:solidFill>
                  <a:srgbClr val="CC0000"/>
                </a:solidFill>
                <a:latin typeface="Arial"/>
                <a:cs typeface="Arial"/>
              </a:rPr>
              <a:t>í</a:t>
            </a:r>
            <a:r>
              <a:rPr lang="el-GR" sz="1400" spc="5" dirty="0">
                <a:solidFill>
                  <a:srgbClr val="CC0000"/>
                </a:solidFill>
                <a:latin typeface="Arial"/>
                <a:cs typeface="Arial"/>
              </a:rPr>
              <a:t>σεις </a:t>
            </a:r>
            <a:r>
              <a:rPr sz="1400" spc="-65" dirty="0">
                <a:solidFill>
                  <a:srgbClr val="CC0000"/>
                </a:solidFill>
                <a:latin typeface="Arial"/>
                <a:cs typeface="Arial"/>
              </a:rPr>
              <a:t>–</a:t>
            </a:r>
            <a:r>
              <a:rPr sz="1400" spc="7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lang="es-ES" sz="1400" spc="15" dirty="0">
                <a:solidFill>
                  <a:srgbClr val="CC0000"/>
                </a:solidFill>
                <a:latin typeface="Latin Modern Math"/>
                <a:cs typeface="Latin Modern Math"/>
              </a:rPr>
              <a:t>III</a:t>
            </a:r>
            <a:endParaRPr sz="1400" dirty="0">
              <a:latin typeface="Latin Modern Math"/>
              <a:cs typeface="Latin Modern Math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57250" y="618792"/>
            <a:ext cx="3048000" cy="23171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770026" y="3004774"/>
            <a:ext cx="3036570" cy="181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l-GR" sz="1000" spc="-25" dirty="0">
                <a:latin typeface="Arial"/>
                <a:cs typeface="Arial"/>
              </a:rPr>
              <a:t>﻿</a:t>
            </a:r>
            <a:r>
              <a:rPr lang="el-GR" sz="1100" b="1" spc="-25" dirty="0">
                <a:cs typeface="Arial"/>
              </a:rPr>
              <a:t>Νομισματικές καταρρεύσεις:</a:t>
            </a:r>
            <a:r>
              <a:rPr lang="el-GR" sz="1100" spc="-25" dirty="0">
                <a:cs typeface="Arial"/>
              </a:rPr>
              <a:t> Συχνό φαινόμενο</a:t>
            </a:r>
            <a:r>
              <a:rPr sz="1100" spc="-25" dirty="0">
                <a:cs typeface="Arial"/>
              </a:rPr>
              <a:t>..</a:t>
            </a:r>
            <a:endParaRPr sz="1100" dirty="0"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-10" dirty="0"/>
              <a:t>Π. </a:t>
            </a:r>
            <a:r>
              <a:rPr spc="-15" dirty="0"/>
              <a:t>Κωνσταντíνου (AΕΟΣ </a:t>
            </a:r>
            <a:r>
              <a:rPr spc="-35" dirty="0"/>
              <a:t>–</a:t>
            </a:r>
            <a:r>
              <a:rPr spc="-75" dirty="0"/>
              <a:t> </a:t>
            </a:r>
            <a:r>
              <a:rPr spc="-5" dirty="0"/>
              <a:t>ΟΠΑ)</a:t>
            </a:r>
          </a:p>
        </p:txBody>
      </p:sp>
    </p:spTree>
  </p:cSld>
  <p:clrMapOvr>
    <a:masterClrMapping/>
  </p:clrMapOvr>
  <p:transition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0" y="141770"/>
            <a:ext cx="4608195" cy="291747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7556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595"/>
              </a:spcBef>
            </a:pPr>
            <a:r>
              <a:rPr lang="el-GR" sz="1400" spc="20" dirty="0" err="1">
                <a:solidFill>
                  <a:srgbClr val="CC0000"/>
                </a:solidFill>
                <a:latin typeface="Arial"/>
                <a:cs typeface="Arial"/>
              </a:rPr>
              <a:t>Συναλλαγµατικ﻿ή</a:t>
            </a:r>
            <a:r>
              <a:rPr lang="el-GR" sz="1400" spc="2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lang="el-GR" sz="1400" spc="10" dirty="0" err="1">
                <a:solidFill>
                  <a:srgbClr val="CC0000"/>
                </a:solidFill>
                <a:latin typeface="Arial"/>
                <a:cs typeface="Arial"/>
              </a:rPr>
              <a:t>Ισοτι</a:t>
            </a:r>
            <a:r>
              <a:rPr lang="el-GR" sz="1400" spc="10" dirty="0">
                <a:solidFill>
                  <a:srgbClr val="CC0000"/>
                </a:solidFill>
                <a:latin typeface="Arial"/>
                <a:cs typeface="Arial"/>
              </a:rPr>
              <a:t>µ</a:t>
            </a:r>
            <a:r>
              <a:rPr lang="en-GB" sz="1400" spc="10" dirty="0" err="1">
                <a:solidFill>
                  <a:srgbClr val="CC0000"/>
                </a:solidFill>
                <a:latin typeface="Arial"/>
                <a:cs typeface="Arial"/>
              </a:rPr>
              <a:t>í</a:t>
            </a:r>
            <a:r>
              <a:rPr lang="el-GR" sz="1400" spc="10" dirty="0">
                <a:solidFill>
                  <a:srgbClr val="CC0000"/>
                </a:solidFill>
                <a:latin typeface="Arial"/>
                <a:cs typeface="Arial"/>
              </a:rPr>
              <a:t>α </a:t>
            </a:r>
            <a:r>
              <a:rPr lang="el-GR" sz="1400" spc="65" dirty="0">
                <a:solidFill>
                  <a:srgbClr val="CC0000"/>
                </a:solidFill>
                <a:latin typeface="Arial"/>
                <a:cs typeface="Arial"/>
              </a:rPr>
              <a:t>και </a:t>
            </a:r>
            <a:r>
              <a:rPr lang="el-GR" sz="1400" spc="5" dirty="0" err="1">
                <a:solidFill>
                  <a:srgbClr val="CC0000"/>
                </a:solidFill>
                <a:latin typeface="Arial"/>
                <a:cs typeface="Arial"/>
              </a:rPr>
              <a:t>Κρ</a:t>
            </a:r>
            <a:r>
              <a:rPr lang="en-GB" sz="1400" spc="5" dirty="0" err="1">
                <a:solidFill>
                  <a:srgbClr val="CC0000"/>
                </a:solidFill>
                <a:latin typeface="Arial"/>
                <a:cs typeface="Arial"/>
              </a:rPr>
              <a:t>í</a:t>
            </a:r>
            <a:r>
              <a:rPr lang="el-GR" sz="1400" spc="5" dirty="0">
                <a:solidFill>
                  <a:srgbClr val="CC0000"/>
                </a:solidFill>
                <a:latin typeface="Arial"/>
                <a:cs typeface="Arial"/>
              </a:rPr>
              <a:t>σεις </a:t>
            </a:r>
            <a:r>
              <a:rPr sz="1400" spc="-65" dirty="0">
                <a:solidFill>
                  <a:srgbClr val="CC0000"/>
                </a:solidFill>
                <a:latin typeface="Arial"/>
                <a:cs typeface="Arial"/>
              </a:rPr>
              <a:t>–</a:t>
            </a:r>
            <a:r>
              <a:rPr sz="1400" spc="7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lang="es-ES" sz="1400" spc="35" dirty="0">
                <a:solidFill>
                  <a:srgbClr val="CC0000"/>
                </a:solidFill>
                <a:latin typeface="Latin Modern Math"/>
                <a:cs typeface="Latin Modern Math"/>
              </a:rPr>
              <a:t>IV</a:t>
            </a:r>
            <a:endParaRPr sz="1400" dirty="0">
              <a:latin typeface="Latin Modern Math"/>
              <a:cs typeface="Latin Modern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0050" y="826171"/>
            <a:ext cx="3810000" cy="19749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wrap="square" lIns="0" tIns="6985" rIns="0" bIns="0" rtlCol="0">
            <a:spAutoFit/>
          </a:bodyPr>
          <a:lstStyle/>
          <a:p>
            <a:pPr marL="184150" marR="5080" indent="-171450">
              <a:lnSpc>
                <a:spcPct val="1026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l-GR" sz="1100" dirty="0">
                <a:latin typeface="Arial"/>
                <a:cs typeface="Arial"/>
              </a:rPr>
              <a:t>﻿</a:t>
            </a:r>
            <a:r>
              <a:rPr lang="el-GR" sz="1100" dirty="0">
                <a:cs typeface="Arial"/>
              </a:rPr>
              <a:t>Μια σοβαρή οικονομική κρίση αντιμετώπισε η </a:t>
            </a:r>
            <a:r>
              <a:rPr lang="el-GR" sz="1100" b="1" dirty="0">
                <a:cs typeface="Arial"/>
              </a:rPr>
              <a:t>Αργεντινή</a:t>
            </a:r>
            <a:r>
              <a:rPr lang="el-GR" sz="1100" dirty="0">
                <a:cs typeface="Arial"/>
              </a:rPr>
              <a:t> το 2002. </a:t>
            </a:r>
            <a:endParaRPr lang="es-ES" sz="1100" dirty="0">
              <a:cs typeface="Arial"/>
            </a:endParaRPr>
          </a:p>
          <a:p>
            <a:pPr marL="184150" marR="5080" indent="-171450">
              <a:lnSpc>
                <a:spcPct val="1026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l-GR" sz="1100" dirty="0">
                <a:cs typeface="Arial"/>
              </a:rPr>
              <a:t>Μετά την κατάρρευση της σταθερής συναλλαγματικής ισοτιμίας της, μια χρηματοοικονομική κρίση και μια χρεοκοπία της κυβέρνησης, </a:t>
            </a:r>
            <a:r>
              <a:rPr lang="el-GR" sz="1100" b="1" dirty="0">
                <a:cs typeface="Arial"/>
              </a:rPr>
              <a:t>το πραγματικό προϊόν συρρικνώθηκε κατά 15%</a:t>
            </a:r>
            <a:r>
              <a:rPr lang="es-ES" sz="1100" b="1" dirty="0">
                <a:cs typeface="Arial"/>
              </a:rPr>
              <a:t>.</a:t>
            </a:r>
          </a:p>
          <a:p>
            <a:pPr marL="184150" marR="5080" indent="-171450">
              <a:lnSpc>
                <a:spcPct val="1026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l-GR" sz="1100" dirty="0">
                <a:cs typeface="Arial"/>
              </a:rPr>
              <a:t>Για χρόνια η </a:t>
            </a:r>
            <a:r>
              <a:rPr lang="el-GR" sz="1100" b="1" dirty="0">
                <a:cs typeface="Arial"/>
              </a:rPr>
              <a:t>φτώχεια</a:t>
            </a:r>
            <a:r>
              <a:rPr lang="el-GR" sz="1100" dirty="0">
                <a:cs typeface="Arial"/>
              </a:rPr>
              <a:t> και η </a:t>
            </a:r>
            <a:r>
              <a:rPr lang="el-GR" sz="1100" b="1" dirty="0">
                <a:cs typeface="Arial"/>
              </a:rPr>
              <a:t>ανεργία</a:t>
            </a:r>
            <a:r>
              <a:rPr lang="el-GR" sz="1100" dirty="0">
                <a:cs typeface="Arial"/>
              </a:rPr>
              <a:t> παρέμεναν σε υψηλά επίπεδα. </a:t>
            </a:r>
            <a:endParaRPr lang="es-ES" sz="1100" dirty="0">
              <a:cs typeface="Arial"/>
            </a:endParaRPr>
          </a:p>
          <a:p>
            <a:pPr marL="184150" marR="5080" indent="-171450">
              <a:lnSpc>
                <a:spcPct val="1026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l-GR" sz="1100" dirty="0">
                <a:cs typeface="Arial"/>
              </a:rPr>
              <a:t>Η χώρα βυθίστηκε σε μια </a:t>
            </a:r>
            <a:r>
              <a:rPr lang="el-GR" sz="1100" b="1" dirty="0">
                <a:cs typeface="Arial"/>
              </a:rPr>
              <a:t>οικονομική ύφεση </a:t>
            </a:r>
            <a:r>
              <a:rPr lang="el-GR" sz="1100" dirty="0">
                <a:cs typeface="Arial"/>
              </a:rPr>
              <a:t>που ήταν χειρότερη από αυτές της δεκαετίας του 1930, 1910, και 1890.</a:t>
            </a:r>
            <a:endParaRPr sz="1100" dirty="0"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-10" dirty="0"/>
              <a:t>Π. </a:t>
            </a:r>
            <a:r>
              <a:rPr spc="-15" dirty="0"/>
              <a:t>Κωνσταντíνου (AΕΟΣ </a:t>
            </a:r>
            <a:r>
              <a:rPr spc="-35" dirty="0"/>
              <a:t>–</a:t>
            </a:r>
            <a:r>
              <a:rPr spc="-75" dirty="0"/>
              <a:t> </a:t>
            </a:r>
            <a:r>
              <a:rPr spc="-5" dirty="0"/>
              <a:t>ΟΠΑ)</a:t>
            </a:r>
          </a:p>
        </p:txBody>
      </p:sp>
    </p:spTree>
  </p:cSld>
  <p:clrMapOvr>
    <a:masterClrMapping/>
  </p:clrMapOvr>
  <p:transition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0" y="141770"/>
            <a:ext cx="4608195" cy="291747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7556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595"/>
              </a:spcBef>
            </a:pPr>
            <a:r>
              <a:rPr lang="el-GR" sz="1400" spc="10" dirty="0">
                <a:solidFill>
                  <a:srgbClr val="CC0000"/>
                </a:solidFill>
                <a:latin typeface="Arial"/>
                <a:cs typeface="Arial"/>
              </a:rPr>
              <a:t>﻿Χρηματοοικονομική Παγκοσμιοποίηση </a:t>
            </a:r>
            <a:r>
              <a:rPr sz="1400" spc="-65" dirty="0">
                <a:solidFill>
                  <a:srgbClr val="CC0000"/>
                </a:solidFill>
                <a:latin typeface="Arial"/>
                <a:cs typeface="Arial"/>
              </a:rPr>
              <a:t>–</a:t>
            </a:r>
            <a:r>
              <a:rPr sz="1400" spc="-5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spc="10" dirty="0">
                <a:solidFill>
                  <a:srgbClr val="CC0000"/>
                </a:solidFill>
                <a:latin typeface="Latin Modern Math"/>
                <a:cs typeface="Latin Modern Math"/>
              </a:rPr>
              <a:t>I</a:t>
            </a:r>
            <a:endParaRPr sz="1400" dirty="0">
              <a:latin typeface="Latin Modern Math"/>
              <a:cs typeface="Latin Modern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2932" y="690612"/>
            <a:ext cx="4041140" cy="2344103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84150" marR="90170" indent="-171450">
              <a:lnSpc>
                <a:spcPct val="102600"/>
              </a:lnSpc>
              <a:spcBef>
                <a:spcPts val="55"/>
              </a:spcBef>
              <a:buFont typeface="Wingdings" pitchFamily="2" charset="2"/>
              <a:buChar char="§"/>
            </a:pPr>
            <a:r>
              <a:rPr lang="el-GR" sz="1100" spc="-10" dirty="0">
                <a:latin typeface="Arial"/>
                <a:cs typeface="Arial"/>
              </a:rPr>
              <a:t>﻿</a:t>
            </a:r>
            <a:r>
              <a:rPr lang="el-GR" sz="1100" spc="-10" dirty="0">
                <a:cs typeface="Arial"/>
              </a:rPr>
              <a:t>Η χρηματοοικονομική παγκοσμιοποίηση αφορά στις </a:t>
            </a:r>
            <a:r>
              <a:rPr lang="el-GR" sz="1100" b="1" spc="-10" dirty="0">
                <a:cs typeface="Arial"/>
              </a:rPr>
              <a:t>οικονομικά αναπτυγμένες χώρες</a:t>
            </a:r>
            <a:r>
              <a:rPr lang="el-GR" sz="1100" spc="-10" dirty="0">
                <a:cs typeface="Arial"/>
              </a:rPr>
              <a:t> και σε </a:t>
            </a:r>
            <a:r>
              <a:rPr lang="el-GR" sz="1100" b="1" spc="-10" dirty="0">
                <a:cs typeface="Arial"/>
              </a:rPr>
              <a:t>χώρες με αναδυόμενες οικονομίες</a:t>
            </a:r>
            <a:r>
              <a:rPr lang="el-GR" sz="1100" spc="-10" dirty="0">
                <a:cs typeface="Arial"/>
              </a:rPr>
              <a:t>.</a:t>
            </a:r>
          </a:p>
          <a:p>
            <a:pPr marL="184150" marR="90170" indent="-171450">
              <a:lnSpc>
                <a:spcPct val="102600"/>
              </a:lnSpc>
              <a:spcBef>
                <a:spcPts val="55"/>
              </a:spcBef>
              <a:buFont typeface="Wingdings" pitchFamily="2" charset="2"/>
              <a:buChar char="§"/>
            </a:pPr>
            <a:endParaRPr lang="el-GR" sz="1100" spc="-10" dirty="0">
              <a:cs typeface="Arial"/>
            </a:endParaRPr>
          </a:p>
          <a:p>
            <a:pPr marL="184150" marR="90170" indent="-171450">
              <a:lnSpc>
                <a:spcPct val="102600"/>
              </a:lnSpc>
              <a:spcBef>
                <a:spcPts val="55"/>
              </a:spcBef>
              <a:buFont typeface="Wingdings" pitchFamily="2" charset="2"/>
              <a:buChar char="§"/>
            </a:pPr>
            <a:r>
              <a:rPr lang="el-GR" sz="1100" spc="-15" dirty="0">
                <a:cs typeface="Arial"/>
              </a:rPr>
              <a:t>﻿Σε εθνικό επίπεδο, οικονομικές μετρήσεις όπως </a:t>
            </a:r>
            <a:r>
              <a:rPr lang="el-GR" sz="1100" b="1" spc="-15" dirty="0">
                <a:cs typeface="Arial"/>
              </a:rPr>
              <a:t>εισόδημα</a:t>
            </a:r>
            <a:r>
              <a:rPr lang="el-GR" sz="1100" spc="-15" dirty="0">
                <a:cs typeface="Arial"/>
              </a:rPr>
              <a:t>, </a:t>
            </a:r>
            <a:r>
              <a:rPr lang="el-GR" sz="1100" b="1" spc="-15" dirty="0">
                <a:cs typeface="Arial"/>
              </a:rPr>
              <a:t>δαπάνες</a:t>
            </a:r>
            <a:r>
              <a:rPr lang="el-GR" sz="1100" spc="-15" dirty="0">
                <a:cs typeface="Arial"/>
              </a:rPr>
              <a:t>, </a:t>
            </a:r>
            <a:r>
              <a:rPr lang="el-GR" sz="1100" b="1" spc="-15" dirty="0">
                <a:cs typeface="Arial"/>
              </a:rPr>
              <a:t>έλλειμμα</a:t>
            </a:r>
            <a:r>
              <a:rPr lang="es-ES" sz="1100" b="1" spc="-15" dirty="0">
                <a:cs typeface="Arial"/>
              </a:rPr>
              <a:t>/</a:t>
            </a:r>
            <a:r>
              <a:rPr lang="el-GR" sz="1100" b="1" spc="-15" dirty="0">
                <a:cs typeface="Arial"/>
              </a:rPr>
              <a:t>πλεόνασμα </a:t>
            </a:r>
            <a:r>
              <a:rPr lang="el-GR" sz="1100" spc="-15" dirty="0">
                <a:cs typeface="Arial"/>
              </a:rPr>
              <a:t>είναι σημαντικά βαρόμετρα της οικονομικής απόδοσης.</a:t>
            </a:r>
          </a:p>
          <a:p>
            <a:pPr marL="184150" marR="90170" indent="-171450">
              <a:lnSpc>
                <a:spcPct val="102600"/>
              </a:lnSpc>
              <a:spcBef>
                <a:spcPts val="55"/>
              </a:spcBef>
              <a:buFont typeface="Wingdings" pitchFamily="2" charset="2"/>
              <a:buChar char="§"/>
            </a:pPr>
            <a:endParaRPr lang="el-GR" sz="1100" spc="-15" dirty="0">
              <a:cs typeface="Arial"/>
            </a:endParaRPr>
          </a:p>
          <a:p>
            <a:pPr marL="184150" marR="90170" indent="-171450">
              <a:lnSpc>
                <a:spcPct val="102600"/>
              </a:lnSpc>
              <a:spcBef>
                <a:spcPts val="55"/>
              </a:spcBef>
              <a:buFont typeface="Wingdings" pitchFamily="2" charset="2"/>
              <a:buChar char="§"/>
            </a:pPr>
            <a:r>
              <a:rPr lang="el-GR" sz="1100" spc="-10" dirty="0">
                <a:highlight>
                  <a:srgbClr val="FFFF00"/>
                </a:highlight>
                <a:cs typeface="Arial"/>
              </a:rPr>
              <a:t>﻿Η μέτρηση του εισοδήματος γίνεται ως </a:t>
            </a:r>
            <a:r>
              <a:rPr lang="el-GR" sz="1100" i="1" spc="-10" dirty="0">
                <a:solidFill>
                  <a:srgbClr val="C00000"/>
                </a:solidFill>
                <a:highlight>
                  <a:srgbClr val="FFFF00"/>
                </a:highlight>
                <a:cs typeface="Arial"/>
              </a:rPr>
              <a:t>ακαθάριστο εθνικό διαθέσιμο </a:t>
            </a:r>
            <a:r>
              <a:rPr lang="el-GR" sz="1100" b="1" i="1" spc="-10" dirty="0">
                <a:solidFill>
                  <a:srgbClr val="C00000"/>
                </a:solidFill>
                <a:highlight>
                  <a:srgbClr val="FFFF00"/>
                </a:highlight>
                <a:cs typeface="Arial"/>
              </a:rPr>
              <a:t>εισόδημα</a:t>
            </a:r>
            <a:r>
              <a:rPr lang="el-GR" sz="1100" spc="-10" dirty="0">
                <a:highlight>
                  <a:srgbClr val="FFFF00"/>
                </a:highlight>
                <a:cs typeface="Arial"/>
              </a:rPr>
              <a:t>, ενώ η μέτρηση των δαπανών γίνεται ως </a:t>
            </a:r>
            <a:r>
              <a:rPr lang="el-GR" sz="1100" i="1" spc="-10" dirty="0">
                <a:solidFill>
                  <a:srgbClr val="C00000"/>
                </a:solidFill>
                <a:highlight>
                  <a:srgbClr val="FFFF00"/>
                </a:highlight>
                <a:cs typeface="Arial"/>
              </a:rPr>
              <a:t>ακαθάριστες εθνικές </a:t>
            </a:r>
            <a:r>
              <a:rPr lang="el-GR" sz="1100" b="1" i="1" spc="-10" dirty="0">
                <a:solidFill>
                  <a:srgbClr val="C00000"/>
                </a:solidFill>
                <a:highlight>
                  <a:srgbClr val="FFFF00"/>
                </a:highlight>
                <a:cs typeface="Arial"/>
              </a:rPr>
              <a:t>δαπάνες</a:t>
            </a:r>
            <a:r>
              <a:rPr lang="el-GR" sz="1100" spc="-10" dirty="0">
                <a:highlight>
                  <a:srgbClr val="FFFF00"/>
                </a:highlight>
                <a:cs typeface="Arial"/>
              </a:rPr>
              <a:t>. </a:t>
            </a:r>
          </a:p>
          <a:p>
            <a:pPr marL="184150" marR="90170" indent="-171450">
              <a:lnSpc>
                <a:spcPct val="102600"/>
              </a:lnSpc>
              <a:spcBef>
                <a:spcPts val="55"/>
              </a:spcBef>
              <a:buFont typeface="Wingdings" pitchFamily="2" charset="2"/>
              <a:buChar char="§"/>
            </a:pPr>
            <a:endParaRPr lang="el-GR" sz="1100" spc="-10" dirty="0">
              <a:cs typeface="Arial"/>
            </a:endParaRPr>
          </a:p>
          <a:p>
            <a:pPr marL="184150" marR="90170" indent="-171450">
              <a:lnSpc>
                <a:spcPct val="102600"/>
              </a:lnSpc>
              <a:spcBef>
                <a:spcPts val="55"/>
              </a:spcBef>
              <a:buFont typeface="Wingdings" pitchFamily="2" charset="2"/>
              <a:buChar char="§"/>
            </a:pPr>
            <a:r>
              <a:rPr lang="el-GR" sz="1100" spc="-10" dirty="0">
                <a:highlight>
                  <a:srgbClr val="FFFF00"/>
                </a:highlight>
                <a:cs typeface="Arial"/>
              </a:rPr>
              <a:t>Η </a:t>
            </a:r>
            <a:r>
              <a:rPr lang="el-GR" sz="1100" b="1" spc="-10" dirty="0">
                <a:highlight>
                  <a:srgbClr val="FFFF00"/>
                </a:highlight>
                <a:cs typeface="Arial"/>
              </a:rPr>
              <a:t>διαφορά μεταξύ των δύο </a:t>
            </a:r>
            <a:r>
              <a:rPr lang="el-GR" sz="1100" spc="-10" dirty="0">
                <a:highlight>
                  <a:srgbClr val="FFFF00"/>
                </a:highlight>
                <a:cs typeface="Arial"/>
              </a:rPr>
              <a:t>είναι το </a:t>
            </a:r>
            <a:r>
              <a:rPr lang="el-GR" sz="1100" b="1" spc="-10" dirty="0">
                <a:solidFill>
                  <a:srgbClr val="C00000"/>
                </a:solidFill>
                <a:highlight>
                  <a:srgbClr val="FFFF00"/>
                </a:highlight>
                <a:cs typeface="Arial"/>
              </a:rPr>
              <a:t>ισοζύγιο τρεχουσών συναλλαγών</a:t>
            </a:r>
            <a:r>
              <a:rPr lang="es-ES" sz="1100" b="1" spc="-10" dirty="0">
                <a:solidFill>
                  <a:srgbClr val="C00000"/>
                </a:solidFill>
                <a:highlight>
                  <a:srgbClr val="FFFF00"/>
                </a:highlight>
                <a:cs typeface="Arial"/>
              </a:rPr>
              <a:t> (IT</a:t>
            </a:r>
            <a:r>
              <a:rPr lang="el-GR" sz="1100" b="1" spc="-10" dirty="0">
                <a:solidFill>
                  <a:srgbClr val="C00000"/>
                </a:solidFill>
                <a:highlight>
                  <a:srgbClr val="FFFF00"/>
                </a:highlight>
                <a:cs typeface="Arial"/>
              </a:rPr>
              <a:t>Σ</a:t>
            </a:r>
            <a:r>
              <a:rPr lang="es-ES" sz="1100" b="1" spc="-10" dirty="0">
                <a:solidFill>
                  <a:srgbClr val="C00000"/>
                </a:solidFill>
                <a:highlight>
                  <a:srgbClr val="FFFF00"/>
                </a:highlight>
                <a:cs typeface="Arial"/>
              </a:rPr>
              <a:t>)</a:t>
            </a:r>
            <a:r>
              <a:rPr lang="el-GR" sz="1100" spc="-10" dirty="0">
                <a:cs typeface="Arial"/>
              </a:rPr>
              <a:t>.</a:t>
            </a:r>
            <a:endParaRPr sz="1100" dirty="0"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-10" dirty="0"/>
              <a:t>Π. </a:t>
            </a:r>
            <a:r>
              <a:rPr spc="-15" dirty="0"/>
              <a:t>Κωνσταντíνου (AΕΟΣ </a:t>
            </a:r>
            <a:r>
              <a:rPr spc="-35" dirty="0"/>
              <a:t>–</a:t>
            </a:r>
            <a:r>
              <a:rPr spc="-75" dirty="0"/>
              <a:t> </a:t>
            </a:r>
            <a:r>
              <a:rPr spc="-5" dirty="0"/>
              <a:t>ΟΠΑ)</a:t>
            </a:r>
          </a:p>
        </p:txBody>
      </p:sp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-10149"/>
            <a:ext cx="4608195" cy="291747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7556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595"/>
              </a:spcBef>
            </a:pP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E1D397-2E6A-F649-A75E-EF2E269AEC96}"/>
              </a:ext>
            </a:extLst>
          </p:cNvPr>
          <p:cNvSpPr txBox="1"/>
          <p:nvPr/>
        </p:nvSpPr>
        <p:spPr>
          <a:xfrm>
            <a:off x="552450" y="699323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ES" dirty="0"/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681F6722-26D8-E645-8E37-D613B7D3CF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975"/>
            <a:ext cx="4610100" cy="24109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16C272-05CF-8549-B03F-C70137C0169B}"/>
              </a:ext>
            </a:extLst>
          </p:cNvPr>
          <p:cNvSpPr txBox="1"/>
          <p:nvPr/>
        </p:nvSpPr>
        <p:spPr>
          <a:xfrm>
            <a:off x="167935" y="2810265"/>
            <a:ext cx="42723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S" sz="1000" dirty="0"/>
              <a:t>Source: </a:t>
            </a:r>
            <a:r>
              <a:rPr lang="en-GB" sz="1000" dirty="0">
                <a:hlinkClick r:id="rId3"/>
              </a:rPr>
              <a:t>https://data.imf.org/?sk=9D6028D4-F14A-464C-A2F2-59B2CD424B85</a:t>
            </a:r>
            <a:r>
              <a:rPr lang="en-E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64506104"/>
      </p:ext>
    </p:extLst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0" y="141770"/>
            <a:ext cx="4608195" cy="291747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7556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595"/>
              </a:spcBef>
            </a:pPr>
            <a:r>
              <a:rPr lang="el-GR" sz="1400" spc="10" dirty="0">
                <a:solidFill>
                  <a:srgbClr val="CC0000"/>
                </a:solidFill>
                <a:latin typeface="Arial"/>
                <a:cs typeface="Arial"/>
              </a:rPr>
              <a:t>﻿Χρηματοοικονομική Παγκοσμιοποίηση </a:t>
            </a:r>
            <a:r>
              <a:rPr sz="1400" spc="-65" dirty="0">
                <a:solidFill>
                  <a:srgbClr val="CC0000"/>
                </a:solidFill>
                <a:latin typeface="Arial"/>
                <a:cs typeface="Arial"/>
              </a:rPr>
              <a:t>–</a:t>
            </a:r>
            <a:r>
              <a:rPr sz="1400" spc="-5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spc="30" dirty="0">
                <a:solidFill>
                  <a:srgbClr val="CC0000"/>
                </a:solidFill>
                <a:latin typeface="Latin Modern Math"/>
                <a:cs typeface="Latin Modern Math"/>
              </a:rPr>
              <a:t>II</a:t>
            </a:r>
            <a:endParaRPr sz="1400" dirty="0">
              <a:latin typeface="Latin Modern Math"/>
              <a:cs typeface="Latin Modern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4462" y="958689"/>
            <a:ext cx="4019270" cy="15433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wrap="square" lIns="0" tIns="12065" rIns="0" bIns="0" rtlCol="0">
            <a:spAutoFit/>
          </a:bodyPr>
          <a:lstStyle/>
          <a:p>
            <a:pPr marL="289560" marR="135255">
              <a:lnSpc>
                <a:spcPct val="100000"/>
              </a:lnSpc>
              <a:spcBef>
                <a:spcPts val="95"/>
              </a:spcBef>
            </a:pPr>
            <a:r>
              <a:rPr lang="el-GR" sz="1100" b="1" spc="30" dirty="0">
                <a:cs typeface="Arial"/>
              </a:rPr>
              <a:t>Ερωτήματα</a:t>
            </a:r>
            <a:r>
              <a:rPr lang="es-ES" sz="1100" b="1" spc="30" dirty="0">
                <a:cs typeface="Arial"/>
              </a:rPr>
              <a:t>:</a:t>
            </a:r>
            <a:endParaRPr lang="el-GR" sz="1100" b="1" spc="30" dirty="0">
              <a:cs typeface="Arial"/>
            </a:endParaRPr>
          </a:p>
          <a:p>
            <a:pPr marL="461010" marR="135255" indent="-17145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el-GR" sz="1100" spc="30" dirty="0">
                <a:cs typeface="Arial"/>
              </a:rPr>
              <a:t>Πώς συμβάλλουν οι διεθνείς οικονομικές συναλλαγές στις ανισορροπίες του </a:t>
            </a:r>
            <a:r>
              <a:rPr lang="es-ES" sz="1100" b="1" spc="-10" dirty="0">
                <a:solidFill>
                  <a:srgbClr val="C00000"/>
                </a:solidFill>
                <a:cs typeface="Arial"/>
              </a:rPr>
              <a:t>IT</a:t>
            </a:r>
            <a:r>
              <a:rPr lang="el-GR" sz="1100" b="1" spc="-10" dirty="0">
                <a:solidFill>
                  <a:srgbClr val="C00000"/>
                </a:solidFill>
                <a:cs typeface="Arial"/>
              </a:rPr>
              <a:t>Σ</a:t>
            </a:r>
            <a:r>
              <a:rPr sz="1100" spc="-10" dirty="0">
                <a:cs typeface="Arial"/>
              </a:rPr>
              <a:t>;</a:t>
            </a:r>
            <a:endParaRPr sz="1100" dirty="0">
              <a:cs typeface="Arial"/>
            </a:endParaRPr>
          </a:p>
          <a:p>
            <a:pPr marL="461010" marR="184150" indent="-17145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el-GR" sz="1100" spc="30" dirty="0">
                <a:cs typeface="Arial"/>
              </a:rPr>
              <a:t>Πώς χρηματοδοτούνται οι ανισορροπίες</a:t>
            </a:r>
            <a:r>
              <a:rPr lang="en-ES" sz="1100" spc="-10" dirty="0">
                <a:cs typeface="Arial"/>
              </a:rPr>
              <a:t>;</a:t>
            </a:r>
            <a:r>
              <a:rPr lang="el-GR" sz="1100" spc="30" dirty="0">
                <a:cs typeface="Arial"/>
              </a:rPr>
              <a:t> </a:t>
            </a:r>
            <a:endParaRPr lang="es-ES" sz="1100" spc="30" dirty="0">
              <a:cs typeface="Arial"/>
            </a:endParaRPr>
          </a:p>
          <a:p>
            <a:pPr marL="461010" marR="184150" indent="-17145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el-GR" sz="1100" spc="30" dirty="0">
                <a:cs typeface="Arial"/>
              </a:rPr>
              <a:t>Για πόσο διάστημα μπορούν να επιμένουν</a:t>
            </a:r>
            <a:r>
              <a:rPr sz="1100" spc="-35" dirty="0">
                <a:cs typeface="Arial"/>
              </a:rPr>
              <a:t>;</a:t>
            </a:r>
            <a:endParaRPr sz="1100" dirty="0">
              <a:cs typeface="Arial"/>
            </a:endParaRPr>
          </a:p>
          <a:p>
            <a:pPr marL="461010" marR="5080" indent="-17145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el-GR" sz="1100" spc="25" dirty="0">
                <a:cs typeface="Arial"/>
              </a:rPr>
              <a:t>Τ</a:t>
            </a:r>
            <a:r>
              <a:rPr lang="el-GR" sz="1100" spc="30" dirty="0">
                <a:cs typeface="Arial"/>
              </a:rPr>
              <a:t>ί</a:t>
            </a:r>
            <a:r>
              <a:rPr lang="el-GR" sz="1100" spc="25" dirty="0">
                <a:cs typeface="Arial"/>
              </a:rPr>
              <a:t> ρόλο παίζουν σε μια καλώς λειτουργούσα οικονομία</a:t>
            </a:r>
            <a:r>
              <a:rPr sz="1100" spc="-15" dirty="0">
                <a:cs typeface="Arial"/>
              </a:rPr>
              <a:t>;</a:t>
            </a:r>
            <a:endParaRPr lang="es-ES" sz="1100" spc="-15" dirty="0">
              <a:cs typeface="Arial"/>
            </a:endParaRPr>
          </a:p>
          <a:p>
            <a:pPr marL="461010" marR="5080" indent="-1714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el-GR" sz="1100" spc="25" dirty="0">
                <a:cs typeface="Arial"/>
              </a:rPr>
              <a:t>Γιατί κάποιες χώρες έχουν πλεόνασμα</a:t>
            </a:r>
            <a:r>
              <a:rPr lang="es-ES" sz="1100" spc="25" dirty="0">
                <a:cs typeface="Arial"/>
              </a:rPr>
              <a:t>/</a:t>
            </a:r>
            <a:r>
              <a:rPr lang="el-GR" sz="1100" spc="25" dirty="0">
                <a:cs typeface="Arial"/>
              </a:rPr>
              <a:t>έλλειμμα? </a:t>
            </a:r>
            <a:endParaRPr lang="es-ES" sz="1100" spc="25" dirty="0"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-10" dirty="0"/>
              <a:t>Π. </a:t>
            </a:r>
            <a:r>
              <a:rPr spc="-15" dirty="0"/>
              <a:t>Κωνσταντíνου (AΕΟΣ </a:t>
            </a:r>
            <a:r>
              <a:rPr spc="-35" dirty="0"/>
              <a:t>–</a:t>
            </a:r>
            <a:r>
              <a:rPr spc="-75" dirty="0"/>
              <a:t> </a:t>
            </a:r>
            <a:r>
              <a:rPr spc="-5" dirty="0"/>
              <a:t>ΟΠΑ)</a:t>
            </a:r>
          </a:p>
        </p:txBody>
      </p:sp>
    </p:spTree>
  </p:cSld>
  <p:clrMapOvr>
    <a:masterClrMapping/>
  </p:clrMapOvr>
  <p:transition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905" y="206137"/>
            <a:ext cx="4608195" cy="291747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7556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595"/>
              </a:spcBef>
            </a:pPr>
            <a:r>
              <a:rPr lang="el-GR" sz="1400" spc="10" dirty="0">
                <a:solidFill>
                  <a:srgbClr val="CC0000"/>
                </a:solidFill>
                <a:latin typeface="Arial"/>
                <a:cs typeface="Arial"/>
              </a:rPr>
              <a:t>﻿Χρηματοοικονομική Παγκοσμιοποίηση </a:t>
            </a:r>
            <a:r>
              <a:rPr sz="1400" spc="-65" dirty="0">
                <a:solidFill>
                  <a:srgbClr val="CC0000"/>
                </a:solidFill>
                <a:latin typeface="Arial"/>
                <a:cs typeface="Arial"/>
              </a:rPr>
              <a:t>–</a:t>
            </a:r>
            <a:r>
              <a:rPr sz="1400" spc="-5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spc="35" dirty="0">
                <a:solidFill>
                  <a:srgbClr val="CC0000"/>
                </a:solidFill>
                <a:latin typeface="Latin Modern Math"/>
                <a:cs typeface="Latin Modern Math"/>
              </a:rPr>
              <a:t>III</a:t>
            </a:r>
            <a:endParaRPr sz="1400" dirty="0">
              <a:latin typeface="Latin Modern Math"/>
              <a:cs typeface="Latin Modern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2739" y="511175"/>
            <a:ext cx="3942715" cy="259237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lang="el-GR" sz="1100" b="1" spc="-10" dirty="0">
                <a:cs typeface="Trebuchet MS"/>
              </a:rPr>
              <a:t>﻿</a:t>
            </a:r>
            <a:endParaRPr lang="es-ES" sz="1100" b="1" spc="-10" dirty="0"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lang="el-GR" sz="1100" b="1" spc="-10" dirty="0">
                <a:cs typeface="Trebuchet MS"/>
              </a:rPr>
              <a:t>Δανειστές και Δανειζόμενοι: Εξωτερικός Πλούτος</a:t>
            </a:r>
          </a:p>
          <a:p>
            <a:pPr marL="184150" indent="-171450">
              <a:lnSpc>
                <a:spcPct val="100000"/>
              </a:lnSpc>
              <a:spcBef>
                <a:spcPts val="685"/>
              </a:spcBef>
              <a:buFont typeface="Wingdings" pitchFamily="2" charset="2"/>
              <a:buChar char="§"/>
            </a:pPr>
            <a:r>
              <a:rPr lang="el-GR" sz="1000" spc="-60" dirty="0">
                <a:latin typeface="Arial"/>
                <a:cs typeface="Arial"/>
              </a:rPr>
              <a:t>﻿</a:t>
            </a:r>
            <a:r>
              <a:rPr lang="el-GR" sz="1100" spc="-60" dirty="0">
                <a:cs typeface="Arial"/>
              </a:rPr>
              <a:t>Ο συνολικός πλούτος σας ή η καθαρή αξία είναι ίση με τα περιουσιακά στοιχεία σας (τί</a:t>
            </a:r>
            <a:r>
              <a:rPr lang="es-ES" sz="1100" spc="-60" dirty="0">
                <a:cs typeface="Arial"/>
              </a:rPr>
              <a:t> </a:t>
            </a:r>
            <a:r>
              <a:rPr lang="el-GR" sz="1100" spc="-60" dirty="0">
                <a:cs typeface="Arial"/>
              </a:rPr>
              <a:t>σας χρωστούν) μείον τις υποχρεώσεις σας (τί χρωστάτε).</a:t>
            </a:r>
          </a:p>
          <a:p>
            <a:pPr marL="184150" indent="-171450">
              <a:lnSpc>
                <a:spcPct val="100000"/>
              </a:lnSpc>
              <a:spcBef>
                <a:spcPts val="685"/>
              </a:spcBef>
              <a:buFont typeface="Wingdings" pitchFamily="2" charset="2"/>
              <a:buChar char="§"/>
            </a:pPr>
            <a:endParaRPr lang="es-ES" sz="1100" dirty="0"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685"/>
              </a:spcBef>
              <a:buFont typeface="Wingdings" pitchFamily="2" charset="2"/>
              <a:buChar char="§"/>
            </a:pPr>
            <a:r>
              <a:rPr lang="el-GR" sz="1100" spc="-30" dirty="0">
                <a:cs typeface="Arial"/>
              </a:rPr>
              <a:t> Όταν έχετε </a:t>
            </a:r>
            <a:r>
              <a:rPr lang="el-GR" sz="1100" spc="-30" dirty="0">
                <a:solidFill>
                  <a:srgbClr val="C00000"/>
                </a:solidFill>
                <a:cs typeface="Arial"/>
              </a:rPr>
              <a:t>πλεόνασμα</a:t>
            </a:r>
            <a:r>
              <a:rPr lang="el-GR" sz="1100" spc="-30" dirty="0">
                <a:cs typeface="Arial"/>
              </a:rPr>
              <a:t>, ο συνολικός πλούτος σας</a:t>
            </a:r>
            <a:r>
              <a:rPr lang="es-ES" sz="1100" spc="-30" dirty="0">
                <a:cs typeface="Arial"/>
              </a:rPr>
              <a:t> </a:t>
            </a:r>
            <a:r>
              <a:rPr lang="el-GR" sz="1100" spc="-30" dirty="0">
                <a:cs typeface="Arial"/>
              </a:rPr>
              <a:t>τείνει να </a:t>
            </a:r>
            <a:r>
              <a:rPr lang="el-GR" sz="1100" b="1" spc="-30" dirty="0">
                <a:cs typeface="Arial"/>
              </a:rPr>
              <a:t>αυξάνει</a:t>
            </a:r>
            <a:r>
              <a:rPr lang="el-GR" sz="1100" spc="-30" dirty="0">
                <a:cs typeface="Arial"/>
              </a:rPr>
              <a:t>.</a:t>
            </a:r>
            <a:endParaRPr lang="es-ES" sz="1100" spc="-30" dirty="0"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685"/>
              </a:spcBef>
              <a:buFont typeface="Wingdings" pitchFamily="2" charset="2"/>
              <a:buChar char="Ø"/>
            </a:pPr>
            <a:r>
              <a:rPr lang="el-GR" sz="1100" spc="-30" dirty="0">
                <a:cs typeface="Arial"/>
              </a:rPr>
              <a:t>Δηλαδή, αποταμιεύετε (αγοράζετε περιουσιακά στοιχεία ή αποπληρώνετε δάνειο)</a:t>
            </a:r>
            <a:r>
              <a:rPr lang="es-ES" sz="1100" spc="-30" dirty="0">
                <a:cs typeface="Arial"/>
              </a:rPr>
              <a:t> </a:t>
            </a:r>
            <a:endParaRPr lang="el-GR" sz="1100" spc="-30" dirty="0"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85"/>
              </a:spcBef>
            </a:pPr>
            <a:endParaRPr lang="es-ES" sz="1100" spc="-30" dirty="0"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685"/>
              </a:spcBef>
              <a:buFont typeface="Wingdings" pitchFamily="2" charset="2"/>
              <a:buChar char="§"/>
            </a:pPr>
            <a:r>
              <a:rPr lang="el-GR" sz="1100" spc="-30" dirty="0">
                <a:cs typeface="Arial"/>
              </a:rPr>
              <a:t>Όταν </a:t>
            </a:r>
            <a:r>
              <a:rPr lang="el-GR" sz="1100" spc="-45" dirty="0">
                <a:cs typeface="Arial"/>
              </a:rPr>
              <a:t>έχετε </a:t>
            </a:r>
            <a:r>
              <a:rPr lang="el-GR" sz="1100" spc="-45" dirty="0">
                <a:solidFill>
                  <a:srgbClr val="C00000"/>
                </a:solidFill>
                <a:cs typeface="Arial"/>
              </a:rPr>
              <a:t>έλλειμμα</a:t>
            </a:r>
            <a:r>
              <a:rPr lang="el-GR" sz="1100" spc="-45" dirty="0">
                <a:cs typeface="Arial"/>
              </a:rPr>
              <a:t>, ο πλούτος σας τείνει να </a:t>
            </a:r>
            <a:r>
              <a:rPr lang="el-GR" sz="1100" b="1" spc="-45" dirty="0">
                <a:cs typeface="Arial"/>
              </a:rPr>
              <a:t>μειώνεται</a:t>
            </a:r>
            <a:r>
              <a:rPr lang="el-GR" sz="1100" spc="-45" dirty="0">
                <a:cs typeface="Arial"/>
              </a:rPr>
              <a:t>.</a:t>
            </a:r>
          </a:p>
          <a:p>
            <a:pPr marL="184150" indent="-171450">
              <a:spcBef>
                <a:spcPts val="685"/>
              </a:spcBef>
              <a:buFont typeface="Wingdings" pitchFamily="2" charset="2"/>
              <a:buChar char="§"/>
            </a:pPr>
            <a:r>
              <a:rPr lang="el-GR" sz="1100" spc="-30" dirty="0">
                <a:cs typeface="Arial"/>
              </a:rPr>
              <a:t>Δηλαδή, </a:t>
            </a:r>
            <a:r>
              <a:rPr lang="el-GR" sz="1100" spc="-45" dirty="0">
                <a:cs typeface="Arial"/>
              </a:rPr>
              <a:t>δανείζεστε (προσθέτετε χρέος ή μειώνετε τις αποταμιεύσεις)</a:t>
            </a:r>
            <a:endParaRPr lang="es-ES" sz="1100" spc="-30" dirty="0"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-10" dirty="0"/>
              <a:t>Π. </a:t>
            </a:r>
            <a:r>
              <a:rPr spc="-15" dirty="0"/>
              <a:t>Κωνσταντíνου (AΕΟΣ </a:t>
            </a:r>
            <a:r>
              <a:rPr spc="-35" dirty="0"/>
              <a:t>–</a:t>
            </a:r>
            <a:r>
              <a:rPr spc="-75" dirty="0"/>
              <a:t> </a:t>
            </a:r>
            <a:r>
              <a:rPr spc="-5" dirty="0"/>
              <a:t>ΟΠΑ)</a:t>
            </a:r>
          </a:p>
        </p:txBody>
      </p:sp>
    </p:spTree>
  </p:cSld>
  <p:clrMapOvr>
    <a:masterClrMapping/>
  </p:clrMapOvr>
  <p:transition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0" y="141770"/>
            <a:ext cx="4608195" cy="291747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7556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595"/>
              </a:spcBef>
            </a:pPr>
            <a:r>
              <a:rPr lang="el-GR" sz="1400" spc="10" dirty="0">
                <a:solidFill>
                  <a:srgbClr val="CC0000"/>
                </a:solidFill>
                <a:latin typeface="Arial"/>
                <a:cs typeface="Arial"/>
              </a:rPr>
              <a:t>﻿Χρηματοοικονομική Παγκοσμιοποίηση </a:t>
            </a:r>
            <a:r>
              <a:rPr sz="1400" spc="-65" dirty="0">
                <a:solidFill>
                  <a:srgbClr val="CC0000"/>
                </a:solidFill>
                <a:latin typeface="Arial"/>
                <a:cs typeface="Arial"/>
              </a:rPr>
              <a:t>–</a:t>
            </a:r>
            <a:r>
              <a:rPr sz="1400" spc="-5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spc="35" dirty="0">
                <a:solidFill>
                  <a:srgbClr val="CC0000"/>
                </a:solidFill>
                <a:latin typeface="Latin Modern Math"/>
                <a:cs typeface="Latin Modern Math"/>
              </a:rPr>
              <a:t>I</a:t>
            </a:r>
            <a:r>
              <a:rPr lang="es-ES" sz="1400" spc="35" dirty="0">
                <a:solidFill>
                  <a:srgbClr val="CC0000"/>
                </a:solidFill>
                <a:latin typeface="Latin Modern Math"/>
                <a:cs typeface="Latin Modern Math"/>
              </a:rPr>
              <a:t>V</a:t>
            </a:r>
            <a:endParaRPr sz="1400" dirty="0">
              <a:latin typeface="Latin Modern Math"/>
              <a:cs typeface="Latin Modern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2739" y="568839"/>
            <a:ext cx="3942715" cy="232307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85"/>
              </a:spcBef>
            </a:pPr>
            <a:endParaRPr lang="es-ES" sz="1100" b="1" spc="-10" dirty="0"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lang="el-GR" sz="1100" b="1" spc="-10" dirty="0">
                <a:cs typeface="Trebuchet MS"/>
              </a:rPr>
              <a:t>﻿Δανειστές και Δανειζόμενοι: Εξωτερικός Πλούτος</a:t>
            </a:r>
          </a:p>
          <a:p>
            <a:pPr marL="184150" indent="-171450">
              <a:lnSpc>
                <a:spcPct val="100000"/>
              </a:lnSpc>
              <a:spcBef>
                <a:spcPts val="685"/>
              </a:spcBef>
              <a:buFont typeface="Wingdings" pitchFamily="2" charset="2"/>
              <a:buChar char="§"/>
            </a:pPr>
            <a:r>
              <a:rPr lang="el-GR" sz="1000" spc="-60" dirty="0">
                <a:highlight>
                  <a:srgbClr val="FFFF00"/>
                </a:highlight>
                <a:latin typeface="Arial"/>
                <a:cs typeface="Arial"/>
              </a:rPr>
              <a:t>﻿</a:t>
            </a:r>
            <a:r>
              <a:rPr lang="el-GR" sz="1100" spc="-40" dirty="0">
                <a:highlight>
                  <a:srgbClr val="FFFF00"/>
                </a:highlight>
                <a:cs typeface="Arial"/>
              </a:rPr>
              <a:t>Από διεθνή οπτική, η καθαρή αξία μιας χώρας ονομάζεται </a:t>
            </a:r>
            <a:r>
              <a:rPr lang="el-GR" sz="1100" b="1" spc="-40" dirty="0">
                <a:highlight>
                  <a:srgbClr val="FFFF00"/>
                </a:highlight>
                <a:cs typeface="Arial"/>
              </a:rPr>
              <a:t>εξωτερικός πλούτος.</a:t>
            </a:r>
          </a:p>
          <a:p>
            <a:pPr marL="184150" indent="-171450">
              <a:lnSpc>
                <a:spcPct val="100000"/>
              </a:lnSpc>
              <a:spcBef>
                <a:spcPts val="685"/>
              </a:spcBef>
              <a:buFont typeface="Wingdings" pitchFamily="2" charset="2"/>
              <a:buChar char="§"/>
            </a:pPr>
            <a:r>
              <a:rPr lang="el-GR" sz="1100" spc="-40" dirty="0">
                <a:highlight>
                  <a:srgbClr val="FFFF00"/>
                </a:highlight>
                <a:cs typeface="Arial"/>
              </a:rPr>
              <a:t>Ισούται με τη διαφορά ανάμεσα στα ξένα περιουσιακά στοιχεία της (</a:t>
            </a:r>
            <a:r>
              <a:rPr lang="el-GR" sz="1100" spc="-60" dirty="0">
                <a:highlight>
                  <a:srgbClr val="FFFF00"/>
                </a:highlight>
                <a:cs typeface="Arial"/>
              </a:rPr>
              <a:t>τί </a:t>
            </a:r>
            <a:r>
              <a:rPr lang="el-GR" sz="1100" spc="-40" dirty="0">
                <a:highlight>
                  <a:srgbClr val="FFFF00"/>
                </a:highlight>
                <a:cs typeface="Arial"/>
              </a:rPr>
              <a:t>της χρωστά ο υπόλοιπος κόσμος) και στις ξένες υποχρεώσεις της (</a:t>
            </a:r>
            <a:r>
              <a:rPr lang="el-GR" sz="1100" spc="-60" dirty="0">
                <a:highlight>
                  <a:srgbClr val="FFFF00"/>
                </a:highlight>
                <a:cs typeface="Arial"/>
              </a:rPr>
              <a:t>τί</a:t>
            </a:r>
            <a:r>
              <a:rPr lang="el-GR" sz="1100" spc="-40" dirty="0">
                <a:highlight>
                  <a:srgbClr val="FFFF00"/>
                </a:highlight>
                <a:cs typeface="Arial"/>
              </a:rPr>
              <a:t> χρωστά στον υπόλοιπο κόσμο).</a:t>
            </a:r>
            <a:endParaRPr lang="es-ES" sz="1100" spc="-40" dirty="0">
              <a:highlight>
                <a:srgbClr val="FFFF00"/>
              </a:highlight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685"/>
              </a:spcBef>
              <a:buFont typeface="Wingdings" pitchFamily="2" charset="2"/>
              <a:buChar char="§"/>
            </a:pPr>
            <a:r>
              <a:rPr lang="el-GR" sz="1100" spc="-60" dirty="0">
                <a:cs typeface="Arial"/>
              </a:rPr>
              <a:t>Ο </a:t>
            </a:r>
            <a:r>
              <a:rPr lang="el-GR" sz="1100" spc="-60" dirty="0">
                <a:solidFill>
                  <a:srgbClr val="C00000"/>
                </a:solidFill>
                <a:cs typeface="Arial"/>
              </a:rPr>
              <a:t>θετικός εξωτερικός πλούτος </a:t>
            </a:r>
            <a:r>
              <a:rPr lang="el-GR" sz="1100" spc="-60" dirty="0">
                <a:cs typeface="Arial"/>
              </a:rPr>
              <a:t>καθιστά μια χώρα </a:t>
            </a:r>
            <a:r>
              <a:rPr lang="el-GR" sz="1100" b="1" spc="-60" dirty="0">
                <a:cs typeface="Arial"/>
              </a:rPr>
              <a:t>δανειστή</a:t>
            </a:r>
            <a:r>
              <a:rPr lang="el-GR" sz="1100" spc="-60" dirty="0">
                <a:cs typeface="Arial"/>
              </a:rPr>
              <a:t> (οι άλλες χώρες της χρωστούν)</a:t>
            </a:r>
            <a:endParaRPr lang="es-ES" sz="1100" spc="-60" dirty="0"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685"/>
              </a:spcBef>
              <a:buFont typeface="Wingdings" pitchFamily="2" charset="2"/>
              <a:buChar char="§"/>
            </a:pPr>
            <a:r>
              <a:rPr lang="el-GR" sz="1100" spc="-60" dirty="0">
                <a:cs typeface="Arial"/>
              </a:rPr>
              <a:t>Ο </a:t>
            </a:r>
            <a:r>
              <a:rPr lang="el-GR" sz="1100" spc="-60" dirty="0">
                <a:solidFill>
                  <a:srgbClr val="C00000"/>
                </a:solidFill>
                <a:cs typeface="Arial"/>
              </a:rPr>
              <a:t>αρνητικός εξωτερικός πλούτος </a:t>
            </a:r>
            <a:r>
              <a:rPr lang="el-GR" sz="1100" spc="-60" dirty="0">
                <a:cs typeface="Arial"/>
              </a:rPr>
              <a:t>καθιστά τη χώρα </a:t>
            </a:r>
            <a:r>
              <a:rPr lang="el-GR" sz="1100" b="1" spc="-60" dirty="0">
                <a:cs typeface="Arial"/>
              </a:rPr>
              <a:t>δανειζόμενο</a:t>
            </a:r>
            <a:r>
              <a:rPr lang="el-GR" sz="1100" spc="-60" dirty="0">
                <a:cs typeface="Arial"/>
              </a:rPr>
              <a:t> (χρωστά χρήματα).</a:t>
            </a:r>
            <a:endParaRPr sz="1100" dirty="0"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-10" dirty="0"/>
              <a:t>Π. </a:t>
            </a:r>
            <a:r>
              <a:rPr spc="-15" dirty="0"/>
              <a:t>Κωνσταντíνου (AΕΟΣ </a:t>
            </a:r>
            <a:r>
              <a:rPr spc="-35" dirty="0"/>
              <a:t>–</a:t>
            </a:r>
            <a:r>
              <a:rPr spc="-75" dirty="0"/>
              <a:t> </a:t>
            </a:r>
            <a:r>
              <a:rPr spc="-5" dirty="0"/>
              <a:t>ΟΠΑ)</a:t>
            </a:r>
          </a:p>
        </p:txBody>
      </p:sp>
    </p:spTree>
    <p:extLst>
      <p:ext uri="{BB962C8B-B14F-4D97-AF65-F5344CB8AC3E}">
        <p14:creationId xmlns:p14="http://schemas.microsoft.com/office/powerpoint/2010/main" val="1524185637"/>
      </p:ext>
    </p:extLst>
  </p:cSld>
  <p:clrMapOvr>
    <a:masterClrMapping/>
  </p:clrMapOvr>
  <p:transition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0" y="141770"/>
            <a:ext cx="4608195" cy="291747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7556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595"/>
              </a:spcBef>
            </a:pPr>
            <a:r>
              <a:rPr lang="el-GR" sz="1400" spc="10" dirty="0">
                <a:solidFill>
                  <a:srgbClr val="CC0000"/>
                </a:solidFill>
                <a:latin typeface="Arial"/>
                <a:cs typeface="Arial"/>
              </a:rPr>
              <a:t>﻿Χρηματοοικονομική Παγκοσμιοποίηση </a:t>
            </a:r>
            <a:r>
              <a:rPr sz="1400" spc="-65" dirty="0">
                <a:solidFill>
                  <a:srgbClr val="CC0000"/>
                </a:solidFill>
                <a:latin typeface="Arial"/>
                <a:cs typeface="Arial"/>
              </a:rPr>
              <a:t>–</a:t>
            </a:r>
            <a:r>
              <a:rPr sz="1400" spc="-5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spc="15" dirty="0">
                <a:solidFill>
                  <a:srgbClr val="CC0000"/>
                </a:solidFill>
                <a:latin typeface="Latin Modern Math"/>
                <a:cs typeface="Latin Modern Math"/>
              </a:rPr>
              <a:t>V</a:t>
            </a:r>
            <a:endParaRPr sz="1400" dirty="0">
              <a:latin typeface="Latin Modern Math"/>
              <a:cs typeface="Latin Modern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4159" y="874051"/>
            <a:ext cx="3945891" cy="17126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wrap="square" lIns="0" tIns="12065" rIns="0" bIns="0" rtlCol="0">
            <a:spAutoFit/>
          </a:bodyPr>
          <a:lstStyle/>
          <a:p>
            <a:pPr marL="135255" marR="255904">
              <a:spcBef>
                <a:spcPts val="95"/>
              </a:spcBef>
            </a:pPr>
            <a:r>
              <a:rPr lang="el-GR" sz="1100" b="1" spc="30" dirty="0">
                <a:cs typeface="Arial"/>
              </a:rPr>
              <a:t>Ερωτήματα</a:t>
            </a:r>
            <a:r>
              <a:rPr lang="es-ES" sz="1100" b="1" spc="30" dirty="0">
                <a:cs typeface="Arial"/>
              </a:rPr>
              <a:t>:</a:t>
            </a:r>
            <a:endParaRPr lang="el-GR" sz="1100" spc="-15" dirty="0">
              <a:latin typeface="Arial"/>
              <a:cs typeface="Arial"/>
            </a:endParaRPr>
          </a:p>
          <a:p>
            <a:pPr marL="306705" marR="255904" indent="-17145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el-GR" sz="1000" spc="-15" dirty="0">
                <a:latin typeface="Arial"/>
                <a:cs typeface="Arial"/>
              </a:rPr>
              <a:t>﻿</a:t>
            </a:r>
            <a:r>
              <a:rPr lang="el-GR" sz="1100" spc="-15" dirty="0">
                <a:cs typeface="Arial"/>
              </a:rPr>
              <a:t>Ποιες μορφές μπορεί να πάρει ο εξωτερικός πλούτος;</a:t>
            </a:r>
            <a:endParaRPr lang="es-ES" sz="1100" spc="-15" dirty="0">
              <a:cs typeface="Arial"/>
            </a:endParaRPr>
          </a:p>
          <a:p>
            <a:pPr marL="306705" marR="255904" indent="-17145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el-GR" sz="1100" spc="-15" dirty="0">
                <a:cs typeface="Arial"/>
              </a:rPr>
              <a:t>Έχει σημασία η σύνθεση του πλούτου</a:t>
            </a:r>
            <a:r>
              <a:rPr lang="en-ES" sz="1100" spc="-10" dirty="0">
                <a:cs typeface="Arial"/>
              </a:rPr>
              <a:t>;</a:t>
            </a:r>
            <a:r>
              <a:rPr lang="el-GR" sz="1100" spc="-15" dirty="0">
                <a:cs typeface="Arial"/>
              </a:rPr>
              <a:t> ﻿</a:t>
            </a:r>
          </a:p>
          <a:p>
            <a:pPr marL="306705" marR="255904" indent="-17145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el-GR" sz="1100" spc="-15" dirty="0">
                <a:cs typeface="Arial"/>
              </a:rPr>
              <a:t>Τ</a:t>
            </a:r>
            <a:r>
              <a:rPr lang="el-GR" sz="1100" spc="-60" dirty="0">
                <a:cs typeface="Arial"/>
              </a:rPr>
              <a:t>ί</a:t>
            </a:r>
            <a:r>
              <a:rPr lang="el-GR" sz="1100" spc="-15" dirty="0">
                <a:cs typeface="Arial"/>
              </a:rPr>
              <a:t> εξηγεί το επίπεδο του εξωτερικού πλούτου μιας χώρας και πώς αυτός μεταβάλλεται στην πάροδο του χρόνου</a:t>
            </a:r>
            <a:r>
              <a:rPr lang="en-ES" sz="1100" spc="-10" dirty="0">
                <a:cs typeface="Arial"/>
              </a:rPr>
              <a:t>;</a:t>
            </a:r>
            <a:endParaRPr lang="el-GR" sz="1100" spc="-15" dirty="0">
              <a:cs typeface="Arial"/>
            </a:endParaRPr>
          </a:p>
          <a:p>
            <a:pPr marL="306705" marR="255904" indent="-17145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el-GR" sz="1100" spc="-55" dirty="0">
                <a:cs typeface="Arial"/>
              </a:rPr>
              <a:t>Πόσο σημαντικό είναι το </a:t>
            </a:r>
            <a:r>
              <a:rPr lang="es-ES" sz="1100" b="1" spc="-10" dirty="0">
                <a:solidFill>
                  <a:srgbClr val="C00000"/>
                </a:solidFill>
                <a:cs typeface="Arial"/>
              </a:rPr>
              <a:t>IT</a:t>
            </a:r>
            <a:r>
              <a:rPr lang="el-GR" sz="1100" b="1" spc="-10" dirty="0">
                <a:solidFill>
                  <a:srgbClr val="C00000"/>
                </a:solidFill>
                <a:cs typeface="Arial"/>
              </a:rPr>
              <a:t>Σ</a:t>
            </a:r>
            <a:r>
              <a:rPr lang="es-ES" sz="1100" b="1" spc="-10" dirty="0">
                <a:solidFill>
                  <a:srgbClr val="C00000"/>
                </a:solidFill>
                <a:cs typeface="Arial"/>
              </a:rPr>
              <a:t> </a:t>
            </a:r>
            <a:r>
              <a:rPr lang="el-GR" sz="1100" spc="-55" dirty="0">
                <a:cs typeface="Arial"/>
              </a:rPr>
              <a:t>ως προς τον προσδιορισμό του εξωτερικού πλούτο</a:t>
            </a:r>
            <a:r>
              <a:rPr lang="el-GR" sz="1100" spc="-10" dirty="0">
                <a:cs typeface="Arial"/>
              </a:rPr>
              <a:t>υ</a:t>
            </a:r>
            <a:r>
              <a:rPr lang="en-ES" sz="1100" spc="-10" dirty="0">
                <a:cs typeface="Arial"/>
              </a:rPr>
              <a:t>;</a:t>
            </a:r>
            <a:r>
              <a:rPr lang="el-GR" sz="1100" spc="-55" dirty="0">
                <a:cs typeface="Arial"/>
              </a:rPr>
              <a:t> </a:t>
            </a:r>
          </a:p>
          <a:p>
            <a:pPr marL="306705" marR="255904" indent="-17145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el-GR" sz="1100" spc="-55" dirty="0">
                <a:cs typeface="Arial"/>
              </a:rPr>
              <a:t>Πώς συνδέεται με την οικονομική ευημερία</a:t>
            </a:r>
            <a:r>
              <a:rPr lang="en-ES" sz="1100" spc="-10" dirty="0">
                <a:cs typeface="Arial"/>
              </a:rPr>
              <a:t>;</a:t>
            </a:r>
            <a:endParaRPr lang="es-ES" sz="1100" spc="-55" dirty="0"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-10" dirty="0"/>
              <a:t>Π. </a:t>
            </a:r>
            <a:r>
              <a:rPr spc="-15" dirty="0"/>
              <a:t>Κωνσταντíνου (AΕΟΣ </a:t>
            </a:r>
            <a:r>
              <a:rPr spc="-35" dirty="0"/>
              <a:t>–</a:t>
            </a:r>
            <a:r>
              <a:rPr spc="-75" dirty="0"/>
              <a:t> </a:t>
            </a:r>
            <a:r>
              <a:rPr spc="-5" dirty="0"/>
              <a:t>ΟΠΑ)</a:t>
            </a:r>
          </a:p>
        </p:txBody>
      </p:sp>
    </p:spTree>
  </p:cSld>
  <p:clrMapOvr>
    <a:masterClrMapping/>
  </p:clrMapOvr>
  <p:transition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0" y="141770"/>
            <a:ext cx="4608195" cy="291747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7556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595"/>
              </a:spcBef>
            </a:pPr>
            <a:r>
              <a:rPr lang="el-GR" sz="1400" spc="10" dirty="0">
                <a:solidFill>
                  <a:srgbClr val="CC0000"/>
                </a:solidFill>
                <a:latin typeface="Arial"/>
                <a:cs typeface="Arial"/>
              </a:rPr>
              <a:t>﻿Χρηματοοικονομική Παγκοσμιοποίηση </a:t>
            </a:r>
            <a:r>
              <a:rPr sz="1400" spc="-65" dirty="0">
                <a:solidFill>
                  <a:srgbClr val="CC0000"/>
                </a:solidFill>
                <a:latin typeface="Arial"/>
                <a:cs typeface="Arial"/>
              </a:rPr>
              <a:t>–</a:t>
            </a:r>
            <a:r>
              <a:rPr sz="1400" spc="-5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spc="15" dirty="0">
                <a:solidFill>
                  <a:srgbClr val="CC0000"/>
                </a:solidFill>
                <a:latin typeface="Latin Modern Math"/>
                <a:cs typeface="Latin Modern Math"/>
              </a:rPr>
              <a:t>V</a:t>
            </a:r>
            <a:r>
              <a:rPr lang="el-GR" sz="1400" spc="15" dirty="0">
                <a:solidFill>
                  <a:srgbClr val="CC0000"/>
                </a:solidFill>
                <a:latin typeface="Latin Modern Math"/>
                <a:cs typeface="Latin Modern Math"/>
              </a:rPr>
              <a:t>Ι</a:t>
            </a:r>
            <a:endParaRPr sz="1400" dirty="0">
              <a:latin typeface="Latin Modern Math"/>
              <a:cs typeface="Latin Modern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4159" y="648040"/>
            <a:ext cx="4079875" cy="19255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5255" marR="255904">
              <a:lnSpc>
                <a:spcPct val="100000"/>
              </a:lnSpc>
              <a:spcBef>
                <a:spcPts val="95"/>
              </a:spcBef>
            </a:pPr>
            <a:r>
              <a:rPr lang="el-GR" sz="1100" b="1" spc="-15" dirty="0">
                <a:cs typeface="Trebuchet MS"/>
              </a:rPr>
              <a:t>Χρεοκοπίες και άλλοι κίνδυνοι</a:t>
            </a:r>
            <a:endParaRPr lang="es-ES" sz="1100" b="1" spc="-15" dirty="0">
              <a:cs typeface="Trebuchet MS"/>
            </a:endParaRPr>
          </a:p>
          <a:p>
            <a:pPr marL="135255" marR="255904">
              <a:lnSpc>
                <a:spcPct val="100000"/>
              </a:lnSpc>
              <a:spcBef>
                <a:spcPts val="95"/>
              </a:spcBef>
            </a:pPr>
            <a:endParaRPr lang="es-ES" sz="1100" dirty="0">
              <a:cs typeface="Arial"/>
            </a:endParaRPr>
          </a:p>
          <a:p>
            <a:pPr marL="306705" marR="255904" indent="-171450">
              <a:lnSpc>
                <a:spcPct val="100000"/>
              </a:lnSpc>
              <a:spcBef>
                <a:spcPts val="95"/>
              </a:spcBef>
              <a:buFont typeface="Wingdings" pitchFamily="2" charset="2"/>
              <a:buChar char="§"/>
            </a:pPr>
            <a:r>
              <a:rPr lang="el-GR" sz="1100" spc="-5" dirty="0">
                <a:cs typeface="Arial"/>
              </a:rPr>
              <a:t>﻿Η διαφορά ανάμεσα στα επιτόκια που πληρώνονται για κρατικά ομόλογα των ΗΠΑ και για ομόλογα άλλης χώρας με </a:t>
            </a:r>
            <a:r>
              <a:rPr lang="el-GR" sz="1100" u="sng" spc="-5" dirty="0">
                <a:cs typeface="Arial"/>
              </a:rPr>
              <a:t>μεγαλύτερο κίνδυνο</a:t>
            </a:r>
            <a:r>
              <a:rPr lang="el-GR" sz="1100" spc="-5" dirty="0">
                <a:cs typeface="Arial"/>
              </a:rPr>
              <a:t> ονομάζεται </a:t>
            </a:r>
            <a:r>
              <a:rPr lang="el-GR" sz="1100" b="1" spc="-5" dirty="0">
                <a:solidFill>
                  <a:srgbClr val="C00000"/>
                </a:solidFill>
                <a:cs typeface="Arial"/>
              </a:rPr>
              <a:t>ρίσκο χώρας </a:t>
            </a:r>
            <a:r>
              <a:rPr sz="1100" b="1" spc="-5" dirty="0">
                <a:solidFill>
                  <a:srgbClr val="C00000"/>
                </a:solidFill>
                <a:cs typeface="Arial"/>
              </a:rPr>
              <a:t>(</a:t>
            </a:r>
            <a:r>
              <a:rPr sz="1100" b="1" spc="-5" dirty="0">
                <a:solidFill>
                  <a:srgbClr val="C00000"/>
                </a:solidFill>
                <a:cs typeface="Times New Roman"/>
              </a:rPr>
              <a:t>country</a:t>
            </a:r>
            <a:r>
              <a:rPr sz="1100" b="1" spc="-10" dirty="0">
                <a:solidFill>
                  <a:srgbClr val="C00000"/>
                </a:solidFill>
                <a:cs typeface="Times New Roman"/>
              </a:rPr>
              <a:t> risk</a:t>
            </a:r>
            <a:r>
              <a:rPr sz="1100" b="1" spc="-10" dirty="0">
                <a:solidFill>
                  <a:srgbClr val="C00000"/>
                </a:solidFill>
                <a:cs typeface="Arial"/>
              </a:rPr>
              <a:t>).</a:t>
            </a:r>
            <a:endParaRPr lang="el-GR" sz="1100" b="1" spc="-10" dirty="0">
              <a:solidFill>
                <a:srgbClr val="C00000"/>
              </a:solidFill>
              <a:cs typeface="Arial"/>
            </a:endParaRPr>
          </a:p>
          <a:p>
            <a:pPr marL="306705" marR="255904" indent="-171450">
              <a:lnSpc>
                <a:spcPct val="100000"/>
              </a:lnSpc>
              <a:spcBef>
                <a:spcPts val="95"/>
              </a:spcBef>
              <a:buFont typeface="Wingdings" pitchFamily="2" charset="2"/>
              <a:buChar char="§"/>
            </a:pPr>
            <a:endParaRPr lang="el-GR" sz="1100" b="1" spc="-10" dirty="0">
              <a:solidFill>
                <a:srgbClr val="C00000"/>
              </a:solidFill>
              <a:cs typeface="Arial"/>
            </a:endParaRPr>
          </a:p>
          <a:p>
            <a:pPr marL="306705" marR="255904" indent="-171450">
              <a:lnSpc>
                <a:spcPct val="100000"/>
              </a:lnSpc>
              <a:spcBef>
                <a:spcPts val="95"/>
              </a:spcBef>
              <a:buFont typeface="Wingdings" pitchFamily="2" charset="2"/>
              <a:buChar char="§"/>
            </a:pPr>
            <a:r>
              <a:rPr lang="el-GR" sz="1100" i="1" dirty="0">
                <a:cs typeface="Arial"/>
              </a:rPr>
              <a:t>Στις 21 Ιουνίου 2010, οι </a:t>
            </a:r>
            <a:r>
              <a:rPr lang="en-GB" sz="1100" i="1" dirty="0">
                <a:cs typeface="Arial"/>
              </a:rPr>
              <a:t>Financial Times </a:t>
            </a:r>
            <a:r>
              <a:rPr lang="el-GR" sz="1100" i="1" dirty="0">
                <a:cs typeface="Arial"/>
              </a:rPr>
              <a:t>ανακοίνωσαν ότι κυβερνήσεις με καλή αξιολόγηση ως προς τις επενδύσεις, όπως η Πολωνία (βαθμός </a:t>
            </a:r>
            <a:r>
              <a:rPr lang="en-GB" sz="1100" i="1" dirty="0">
                <a:cs typeface="Arial"/>
              </a:rPr>
              <a:t>A-) </a:t>
            </a:r>
            <a:r>
              <a:rPr lang="el-GR" sz="1100" i="1" dirty="0">
                <a:cs typeface="Arial"/>
              </a:rPr>
              <a:t>είχαν ρίσκο χώρας </a:t>
            </a:r>
            <a:r>
              <a:rPr lang="el-GR" sz="1100" b="1" i="1" dirty="0">
                <a:cs typeface="Arial"/>
              </a:rPr>
              <a:t>1.88%</a:t>
            </a:r>
            <a:r>
              <a:rPr lang="el-GR" sz="1100" i="1" dirty="0">
                <a:cs typeface="Arial"/>
              </a:rPr>
              <a:t>, ενώ κυβερνήσεις με ομόλογα-«σκουπίδια», όπως η Κολομβία (βαθμός </a:t>
            </a:r>
            <a:r>
              <a:rPr lang="en-GB" sz="1100" i="1" dirty="0">
                <a:cs typeface="Arial"/>
              </a:rPr>
              <a:t>BB+) </a:t>
            </a:r>
            <a:r>
              <a:rPr lang="el-GR" sz="1100" i="1" dirty="0">
                <a:cs typeface="Arial"/>
              </a:rPr>
              <a:t>είχαν ρίσκο χώρας </a:t>
            </a:r>
            <a:r>
              <a:rPr lang="el-GR" sz="1100" b="1" i="1" dirty="0">
                <a:cs typeface="Arial"/>
              </a:rPr>
              <a:t>2.64%</a:t>
            </a:r>
            <a:r>
              <a:rPr lang="el-GR" sz="1100" i="1" dirty="0">
                <a:cs typeface="Arial"/>
              </a:rPr>
              <a:t>.</a:t>
            </a:r>
            <a:endParaRPr sz="1100" i="1" dirty="0"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-10" dirty="0"/>
              <a:t>Π. </a:t>
            </a:r>
            <a:r>
              <a:rPr spc="-15" dirty="0"/>
              <a:t>Κωνσταντíνου (AΕΟΣ </a:t>
            </a:r>
            <a:r>
              <a:rPr spc="-35" dirty="0"/>
              <a:t>–</a:t>
            </a:r>
            <a:r>
              <a:rPr spc="-75" dirty="0"/>
              <a:t> </a:t>
            </a:r>
            <a:r>
              <a:rPr spc="-5" dirty="0"/>
              <a:t>ΟΠΑ)</a:t>
            </a:r>
          </a:p>
        </p:txBody>
      </p:sp>
    </p:spTree>
    <p:extLst>
      <p:ext uri="{BB962C8B-B14F-4D97-AF65-F5344CB8AC3E}">
        <p14:creationId xmlns:p14="http://schemas.microsoft.com/office/powerpoint/2010/main" val="3098190797"/>
      </p:ext>
    </p:extLst>
  </p:cSld>
  <p:clrMapOvr>
    <a:masterClrMapping/>
  </p:clrMapOvr>
  <p:transition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0" y="141770"/>
            <a:ext cx="4608195" cy="291747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7556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595"/>
              </a:spcBef>
            </a:pPr>
            <a:r>
              <a:rPr lang="el-GR" sz="1400" spc="10" dirty="0">
                <a:solidFill>
                  <a:srgbClr val="CC0000"/>
                </a:solidFill>
                <a:latin typeface="Arial"/>
                <a:cs typeface="Arial"/>
              </a:rPr>
              <a:t>﻿Χρηματοοικονομική Παγκοσμιοποίηση </a:t>
            </a:r>
            <a:r>
              <a:rPr sz="1400" spc="-65" dirty="0">
                <a:solidFill>
                  <a:srgbClr val="CC0000"/>
                </a:solidFill>
                <a:latin typeface="Arial"/>
                <a:cs typeface="Arial"/>
              </a:rPr>
              <a:t>–</a:t>
            </a:r>
            <a:r>
              <a:rPr sz="1400" spc="-5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spc="15" dirty="0">
                <a:solidFill>
                  <a:srgbClr val="CC0000"/>
                </a:solidFill>
                <a:latin typeface="Latin Modern Math"/>
                <a:cs typeface="Latin Modern Math"/>
              </a:rPr>
              <a:t>V</a:t>
            </a:r>
            <a:r>
              <a:rPr lang="el-GR" sz="1400" spc="15" dirty="0">
                <a:solidFill>
                  <a:srgbClr val="CC0000"/>
                </a:solidFill>
                <a:latin typeface="Latin Modern Math"/>
                <a:cs typeface="Latin Modern Math"/>
              </a:rPr>
              <a:t>ΙΙ</a:t>
            </a:r>
            <a:endParaRPr sz="1400" dirty="0">
              <a:latin typeface="Latin Modern Math"/>
              <a:cs typeface="Latin Modern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4159" y="648040"/>
            <a:ext cx="4079875" cy="245900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5255" marR="255904">
              <a:lnSpc>
                <a:spcPct val="100000"/>
              </a:lnSpc>
              <a:spcBef>
                <a:spcPts val="95"/>
              </a:spcBef>
            </a:pPr>
            <a:r>
              <a:rPr lang="el-GR" sz="1100" b="1" spc="-15" dirty="0">
                <a:cs typeface="Trebuchet MS"/>
              </a:rPr>
              <a:t>Χρεοκοπίες και άλλοι κίνδυνοι</a:t>
            </a:r>
            <a:endParaRPr lang="es-ES" sz="1100" b="1" spc="-15" dirty="0">
              <a:cs typeface="Trebuchet MS"/>
            </a:endParaRPr>
          </a:p>
          <a:p>
            <a:pPr marL="135255" marR="255904">
              <a:lnSpc>
                <a:spcPct val="100000"/>
              </a:lnSpc>
              <a:spcBef>
                <a:spcPts val="95"/>
              </a:spcBef>
            </a:pPr>
            <a:endParaRPr lang="es-ES" sz="1100" dirty="0">
              <a:cs typeface="Arial"/>
            </a:endParaRPr>
          </a:p>
          <a:p>
            <a:pPr marL="306705" marR="255904" indent="-171450">
              <a:lnSpc>
                <a:spcPct val="100000"/>
              </a:lnSpc>
              <a:spcBef>
                <a:spcPts val="95"/>
              </a:spcBef>
              <a:buFont typeface="Wingdings" pitchFamily="2" charset="2"/>
              <a:buChar char="§"/>
            </a:pPr>
            <a:r>
              <a:rPr lang="el-GR" sz="1100" spc="-5" dirty="0">
                <a:solidFill>
                  <a:srgbClr val="C00000"/>
                </a:solidFill>
                <a:cs typeface="Arial"/>
              </a:rPr>
              <a:t>Ασφάλιστρα κινδύνου (</a:t>
            </a:r>
            <a:r>
              <a:rPr lang="en-GB" sz="1100" spc="-5" dirty="0">
                <a:solidFill>
                  <a:srgbClr val="C00000"/>
                </a:solidFill>
                <a:cs typeface="Arial"/>
              </a:rPr>
              <a:t>Credit default swaps / CDS)</a:t>
            </a:r>
            <a:r>
              <a:rPr lang="en-GB" sz="1100" spc="-5" dirty="0">
                <a:cs typeface="Arial"/>
              </a:rPr>
              <a:t> </a:t>
            </a:r>
            <a:r>
              <a:rPr lang="el-GR" sz="1100" spc="-5" dirty="0">
                <a:cs typeface="Arial"/>
              </a:rPr>
              <a:t>είναι παράγωγα συμβόλαια στα οποία ο αγοραστής συμφωνεί να προχωρήσει σε μία σειρά από πληρωμές και σε αντάλλαγμα λαμβάνει μία </a:t>
            </a:r>
            <a:r>
              <a:rPr lang="el-GR" sz="1100" b="1" i="1" spc="-5" dirty="0">
                <a:cs typeface="Arial"/>
              </a:rPr>
              <a:t>αποζημίωση σε περίπτωση που συμβεί ένα πιστωτικό γεγονός (</a:t>
            </a:r>
            <a:r>
              <a:rPr lang="en-GB" sz="1100" b="1" i="1" spc="-5" dirty="0">
                <a:cs typeface="Arial"/>
              </a:rPr>
              <a:t>credit event)</a:t>
            </a:r>
            <a:r>
              <a:rPr lang="en-GB" sz="1100" spc="-5" dirty="0">
                <a:cs typeface="Arial"/>
              </a:rPr>
              <a:t>.</a:t>
            </a:r>
          </a:p>
          <a:p>
            <a:pPr marL="306705" marR="255904" indent="-171450">
              <a:lnSpc>
                <a:spcPct val="100000"/>
              </a:lnSpc>
              <a:spcBef>
                <a:spcPts val="95"/>
              </a:spcBef>
              <a:buFont typeface="Wingdings" pitchFamily="2" charset="2"/>
              <a:buChar char="§"/>
            </a:pPr>
            <a:endParaRPr lang="en-GB" sz="1100" spc="-5" dirty="0">
              <a:cs typeface="Arial"/>
            </a:endParaRPr>
          </a:p>
          <a:p>
            <a:pPr marL="306705" marR="255904" indent="-171450">
              <a:lnSpc>
                <a:spcPct val="100000"/>
              </a:lnSpc>
              <a:spcBef>
                <a:spcPts val="95"/>
              </a:spcBef>
              <a:buFont typeface="Wingdings" pitchFamily="2" charset="2"/>
              <a:buChar char="§"/>
            </a:pPr>
            <a:r>
              <a:rPr lang="el-GR" sz="1100" spc="-5" dirty="0">
                <a:cs typeface="Arial"/>
              </a:rPr>
              <a:t>Η τιμή που πληρώνει ο αγοραστής ονομάζεται ως </a:t>
            </a:r>
            <a:r>
              <a:rPr lang="el-GR" sz="1100" spc="-5" dirty="0">
                <a:solidFill>
                  <a:srgbClr val="C00000"/>
                </a:solidFill>
                <a:cs typeface="Arial"/>
              </a:rPr>
              <a:t>περιθώριο (</a:t>
            </a:r>
            <a:r>
              <a:rPr lang="en-GB" sz="1100" spc="-5" dirty="0">
                <a:solidFill>
                  <a:srgbClr val="C00000"/>
                </a:solidFill>
                <a:cs typeface="Arial"/>
              </a:rPr>
              <a:t>spread)</a:t>
            </a:r>
            <a:r>
              <a:rPr lang="en-GB" sz="1100" spc="-5" dirty="0">
                <a:cs typeface="Arial"/>
              </a:rPr>
              <a:t> </a:t>
            </a:r>
            <a:r>
              <a:rPr lang="el-GR" sz="1100" spc="-5" dirty="0">
                <a:cs typeface="Arial"/>
              </a:rPr>
              <a:t>κι αναφέρεται σε μονάδες βάσης (</a:t>
            </a:r>
            <a:r>
              <a:rPr lang="en-GB" sz="1100" spc="-5" dirty="0">
                <a:cs typeface="Arial"/>
              </a:rPr>
              <a:t>basis points)</a:t>
            </a:r>
            <a:r>
              <a:rPr lang="el-GR" sz="1100" spc="-5" dirty="0">
                <a:cs typeface="Arial"/>
              </a:rPr>
              <a:t>.</a:t>
            </a:r>
          </a:p>
          <a:p>
            <a:pPr marL="306705" marR="255904" indent="-171450">
              <a:lnSpc>
                <a:spcPct val="100000"/>
              </a:lnSpc>
              <a:spcBef>
                <a:spcPts val="95"/>
              </a:spcBef>
              <a:buFont typeface="Wingdings" pitchFamily="2" charset="2"/>
              <a:buChar char="§"/>
            </a:pPr>
            <a:endParaRPr lang="el-GR" sz="1100" spc="-5" dirty="0">
              <a:cs typeface="Arial"/>
            </a:endParaRPr>
          </a:p>
          <a:p>
            <a:pPr marL="306705" marR="255904" indent="-171450">
              <a:lnSpc>
                <a:spcPct val="100000"/>
              </a:lnSpc>
              <a:spcBef>
                <a:spcPts val="95"/>
              </a:spcBef>
              <a:buFont typeface="Wingdings" pitchFamily="2" charset="2"/>
              <a:buChar char="§"/>
            </a:pPr>
            <a:r>
              <a:rPr lang="en-GB" sz="1100" spc="-5" dirty="0">
                <a:cs typeface="Arial"/>
              </a:rPr>
              <a:t>Ceteris paribus, </a:t>
            </a:r>
            <a:r>
              <a:rPr lang="el-GR" sz="1100" i="1" spc="-5" dirty="0">
                <a:cs typeface="Arial"/>
              </a:rPr>
              <a:t>όσο υψηλότερο είναι το </a:t>
            </a:r>
            <a:r>
              <a:rPr lang="en-GB" sz="1100" i="1" spc="-5" dirty="0">
                <a:cs typeface="Arial"/>
              </a:rPr>
              <a:t>spread, </a:t>
            </a:r>
            <a:r>
              <a:rPr lang="el-GR" sz="1100" i="1" spc="-5" dirty="0">
                <a:cs typeface="Arial"/>
              </a:rPr>
              <a:t>τόσο υψηλότερες πιθανότητες δίνει η αγορά να συμβεί το πιστωτικό γεγονός (π.χ. πτώχευση).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-10" dirty="0"/>
              <a:t>Π. </a:t>
            </a:r>
            <a:r>
              <a:rPr spc="-15" dirty="0"/>
              <a:t>Κωνσταντíνου (AΕΟΣ </a:t>
            </a:r>
            <a:r>
              <a:rPr spc="-35" dirty="0"/>
              <a:t>–</a:t>
            </a:r>
            <a:r>
              <a:rPr spc="-75" dirty="0"/>
              <a:t> </a:t>
            </a:r>
            <a:r>
              <a:rPr spc="-5" dirty="0"/>
              <a:t>ΟΠΑ)</a:t>
            </a:r>
          </a:p>
        </p:txBody>
      </p:sp>
    </p:spTree>
    <p:extLst>
      <p:ext uri="{BB962C8B-B14F-4D97-AF65-F5344CB8AC3E}">
        <p14:creationId xmlns:p14="http://schemas.microsoft.com/office/powerpoint/2010/main" val="3100072818"/>
      </p:ext>
    </p:extLst>
  </p:cSld>
  <p:clrMapOvr>
    <a:masterClrMapping/>
  </p:clrMapOvr>
  <p:transition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0" y="141770"/>
            <a:ext cx="4608195" cy="291747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7556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595"/>
              </a:spcBef>
            </a:pPr>
            <a:r>
              <a:rPr lang="el-GR" sz="1400" spc="10" dirty="0">
                <a:solidFill>
                  <a:srgbClr val="CC0000"/>
                </a:solidFill>
                <a:latin typeface="Arial"/>
                <a:cs typeface="Arial"/>
              </a:rPr>
              <a:t>﻿Χρηματοοικονομική Παγκοσμιοποίηση</a:t>
            </a:r>
            <a:endParaRPr sz="1400" dirty="0">
              <a:latin typeface="Latin Modern Math"/>
              <a:cs typeface="Latin Modern Math"/>
            </a:endParaRPr>
          </a:p>
        </p:txBody>
      </p:sp>
      <p:pic>
        <p:nvPicPr>
          <p:cNvPr id="2" name="Online Media 1" descr="The Big Short (2015) - Dr. Michael Burry Betting Against the Housing Market [HD 1080p]">
            <a:hlinkClick r:id="" action="ppaction://media"/>
            <a:extLst>
              <a:ext uri="{FF2B5EF4-FFF2-40B4-BE49-F238E27FC236}">
                <a16:creationId xmlns:a16="http://schemas.microsoft.com/office/drawing/2014/main" id="{E90BDC1E-8296-1845-B41E-CDD884B68D4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16908" y="869315"/>
            <a:ext cx="3412142" cy="19278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19ACB5C-E054-2549-88D2-FF950597485A}"/>
              </a:ext>
            </a:extLst>
          </p:cNvPr>
          <p:cNvSpPr txBox="1"/>
          <p:nvPr/>
        </p:nvSpPr>
        <p:spPr>
          <a:xfrm>
            <a:off x="455535" y="2955014"/>
            <a:ext cx="3334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hlinkClick r:id="rId4"/>
              </a:rPr>
              <a:t>https://www.youtube.com/watch?v=Cxjdj5_5yNM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4051169158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0" y="141770"/>
            <a:ext cx="4608195" cy="291747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7556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595"/>
              </a:spcBef>
            </a:pPr>
            <a:r>
              <a:rPr lang="el-GR" sz="1400" spc="10" dirty="0">
                <a:solidFill>
                  <a:srgbClr val="CC0000"/>
                </a:solidFill>
                <a:latin typeface="Arial"/>
                <a:cs typeface="Arial"/>
              </a:rPr>
              <a:t>﻿Χρηματοοικονομική Παγκοσμιοποίηση </a:t>
            </a:r>
            <a:r>
              <a:rPr sz="1400" spc="-65" dirty="0">
                <a:solidFill>
                  <a:srgbClr val="CC0000"/>
                </a:solidFill>
                <a:latin typeface="Arial"/>
                <a:cs typeface="Arial"/>
              </a:rPr>
              <a:t>–</a:t>
            </a:r>
            <a:r>
              <a:rPr sz="1400" spc="-5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spc="25" dirty="0">
                <a:solidFill>
                  <a:srgbClr val="CC0000"/>
                </a:solidFill>
                <a:latin typeface="Latin Modern Math"/>
                <a:cs typeface="Latin Modern Math"/>
              </a:rPr>
              <a:t>V</a:t>
            </a:r>
            <a:r>
              <a:rPr lang="es-ES" sz="1400" spc="25" dirty="0">
                <a:solidFill>
                  <a:srgbClr val="CC0000"/>
                </a:solidFill>
                <a:latin typeface="Latin Modern Math"/>
                <a:cs typeface="Latin Modern Math"/>
              </a:rPr>
              <a:t>I</a:t>
            </a:r>
            <a:r>
              <a:rPr lang="el-GR" sz="1400" spc="25" dirty="0">
                <a:solidFill>
                  <a:srgbClr val="CC0000"/>
                </a:solidFill>
                <a:latin typeface="Latin Modern Math"/>
                <a:cs typeface="Latin Modern Math"/>
              </a:rPr>
              <a:t>ΙΙ</a:t>
            </a:r>
            <a:endParaRPr sz="1400" dirty="0">
              <a:latin typeface="Latin Modern Math"/>
              <a:cs typeface="Latin Modern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0051" y="828213"/>
            <a:ext cx="3886200" cy="196143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wrap="square" lIns="0" tIns="12065" rIns="0" bIns="0" rtlCol="0">
            <a:spAutoFit/>
          </a:bodyPr>
          <a:lstStyle/>
          <a:p>
            <a:pPr marL="12065" marR="5080">
              <a:spcBef>
                <a:spcPts val="95"/>
              </a:spcBef>
            </a:pPr>
            <a:r>
              <a:rPr lang="el-GR" sz="1000" spc="25" dirty="0">
                <a:latin typeface="Arial"/>
                <a:cs typeface="Arial"/>
              </a:rPr>
              <a:t>﻿</a:t>
            </a:r>
            <a:r>
              <a:rPr lang="el-GR" sz="1100" b="1" spc="30" dirty="0">
                <a:cs typeface="Arial"/>
              </a:rPr>
              <a:t>Ερωτήματα</a:t>
            </a:r>
            <a:r>
              <a:rPr lang="es-ES" sz="1100" b="1" spc="30" dirty="0">
                <a:cs typeface="Arial"/>
              </a:rPr>
              <a:t>:</a:t>
            </a:r>
            <a:endParaRPr lang="el-GR" sz="1100" spc="-15" dirty="0">
              <a:cs typeface="Arial"/>
            </a:endParaRPr>
          </a:p>
          <a:p>
            <a:pPr marL="183515" marR="5080" indent="-171450">
              <a:lnSpc>
                <a:spcPct val="100000"/>
              </a:lnSpc>
              <a:spcBef>
                <a:spcPts val="95"/>
              </a:spcBef>
              <a:buFont typeface="Wingdings" pitchFamily="2" charset="2"/>
              <a:buChar char="Ø"/>
            </a:pPr>
            <a:endParaRPr lang="el-GR" sz="1000" spc="25" dirty="0">
              <a:latin typeface="Arial"/>
              <a:cs typeface="Arial"/>
            </a:endParaRPr>
          </a:p>
          <a:p>
            <a:pPr marL="183515" marR="5080" indent="-171450">
              <a:lnSpc>
                <a:spcPct val="100000"/>
              </a:lnSpc>
              <a:spcBef>
                <a:spcPts val="95"/>
              </a:spcBef>
              <a:buFont typeface="Wingdings" pitchFamily="2" charset="2"/>
              <a:buChar char="Ø"/>
            </a:pPr>
            <a:r>
              <a:rPr lang="el-GR" sz="1100" spc="25" dirty="0">
                <a:cs typeface="Arial"/>
              </a:rPr>
              <a:t>Γιατί χρεοκοπούν οι χώρες? </a:t>
            </a:r>
          </a:p>
          <a:p>
            <a:pPr marL="183515" marR="5080" indent="-171450">
              <a:lnSpc>
                <a:spcPct val="100000"/>
              </a:lnSpc>
              <a:spcBef>
                <a:spcPts val="95"/>
              </a:spcBef>
              <a:buFont typeface="Wingdings" pitchFamily="2" charset="2"/>
              <a:buChar char="Ø"/>
            </a:pPr>
            <a:endParaRPr lang="el-GR" sz="1100" spc="25" dirty="0">
              <a:cs typeface="Arial"/>
            </a:endParaRPr>
          </a:p>
          <a:p>
            <a:pPr marL="183515" marR="5080" indent="-171450">
              <a:lnSpc>
                <a:spcPct val="100000"/>
              </a:lnSpc>
              <a:spcBef>
                <a:spcPts val="95"/>
              </a:spcBef>
              <a:buFont typeface="Wingdings" pitchFamily="2" charset="2"/>
              <a:buChar char="Ø"/>
            </a:pPr>
            <a:r>
              <a:rPr lang="el-GR" sz="1100" spc="25" dirty="0">
                <a:cs typeface="Arial"/>
              </a:rPr>
              <a:t>Τί συμβαίνει τότε</a:t>
            </a:r>
            <a:r>
              <a:rPr sz="1100" spc="-15" dirty="0">
                <a:cs typeface="Arial"/>
              </a:rPr>
              <a:t>;</a:t>
            </a:r>
            <a:endParaRPr lang="el-GR" sz="1100" spc="-15" dirty="0">
              <a:cs typeface="Arial"/>
            </a:endParaRPr>
          </a:p>
          <a:p>
            <a:pPr marL="183515" marR="5080" indent="-171450">
              <a:lnSpc>
                <a:spcPct val="100000"/>
              </a:lnSpc>
              <a:spcBef>
                <a:spcPts val="95"/>
              </a:spcBef>
              <a:buFont typeface="Wingdings" pitchFamily="2" charset="2"/>
              <a:buChar char="Ø"/>
            </a:pPr>
            <a:endParaRPr lang="el-GR" sz="1100" spc="-15" dirty="0">
              <a:cs typeface="Arial"/>
            </a:endParaRPr>
          </a:p>
          <a:p>
            <a:pPr marL="183515" marR="5080" indent="-171450">
              <a:lnSpc>
                <a:spcPct val="100000"/>
              </a:lnSpc>
              <a:spcBef>
                <a:spcPts val="95"/>
              </a:spcBef>
              <a:buFont typeface="Wingdings" pitchFamily="2" charset="2"/>
              <a:buChar char="Ø"/>
            </a:pPr>
            <a:r>
              <a:rPr lang="el-GR" sz="1100" dirty="0">
                <a:cs typeface="Arial"/>
              </a:rPr>
              <a:t>﻿Ποιοι είναι οι προσδιοριστικοί παράγοντες των </a:t>
            </a:r>
            <a:r>
              <a:rPr lang="el-GR" sz="1100" i="1" dirty="0">
                <a:solidFill>
                  <a:srgbClr val="C00000"/>
                </a:solidFill>
                <a:cs typeface="Arial"/>
              </a:rPr>
              <a:t>ασφαλίστρων κινδύνου</a:t>
            </a:r>
            <a:r>
              <a:rPr sz="1100" spc="-15" dirty="0">
                <a:cs typeface="Arial"/>
              </a:rPr>
              <a:t>;</a:t>
            </a:r>
            <a:endParaRPr lang="el-GR" sz="1100" spc="-15" dirty="0">
              <a:cs typeface="Arial"/>
            </a:endParaRPr>
          </a:p>
          <a:p>
            <a:pPr marL="183515" marR="5080" indent="-171450">
              <a:lnSpc>
                <a:spcPct val="100000"/>
              </a:lnSpc>
              <a:spcBef>
                <a:spcPts val="95"/>
              </a:spcBef>
              <a:buFont typeface="Wingdings" pitchFamily="2" charset="2"/>
              <a:buChar char="Ø"/>
            </a:pPr>
            <a:endParaRPr lang="el-GR" sz="1100" dirty="0">
              <a:cs typeface="Arial"/>
            </a:endParaRPr>
          </a:p>
          <a:p>
            <a:pPr marL="183515" marR="5080" indent="-171450">
              <a:lnSpc>
                <a:spcPct val="100000"/>
              </a:lnSpc>
              <a:spcBef>
                <a:spcPts val="95"/>
              </a:spcBef>
              <a:buFont typeface="Wingdings" pitchFamily="2" charset="2"/>
              <a:buChar char="Ø"/>
            </a:pPr>
            <a:r>
              <a:rPr lang="el-GR" sz="1100" spc="30" dirty="0">
                <a:cs typeface="Arial"/>
              </a:rPr>
              <a:t>﻿Πώς τα ασφάλιστρα κινδύνου επηρεάζουν τα </a:t>
            </a:r>
            <a:r>
              <a:rPr lang="el-GR" sz="1100" b="1" spc="30" dirty="0">
                <a:cs typeface="Arial"/>
              </a:rPr>
              <a:t>μακροοικονομικά αποτελέσματα </a:t>
            </a:r>
            <a:r>
              <a:rPr lang="es-ES" sz="1100" spc="30" dirty="0">
                <a:cs typeface="Arial"/>
              </a:rPr>
              <a:t>(</a:t>
            </a:r>
            <a:r>
              <a:rPr lang="el-GR" sz="1100" spc="30" dirty="0">
                <a:cs typeface="Arial"/>
              </a:rPr>
              <a:t>π.χ. ΑΕΠ</a:t>
            </a:r>
            <a:r>
              <a:rPr lang="es-ES" sz="1100" spc="30" dirty="0">
                <a:cs typeface="Arial"/>
              </a:rPr>
              <a:t>)</a:t>
            </a:r>
            <a:r>
              <a:rPr sz="1100" spc="-10" dirty="0">
                <a:cs typeface="Arial"/>
              </a:rPr>
              <a:t>;</a:t>
            </a:r>
            <a:endParaRPr sz="1100" dirty="0"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-10" dirty="0"/>
              <a:t>Π. </a:t>
            </a:r>
            <a:r>
              <a:rPr spc="-15" dirty="0"/>
              <a:t>Κωνσταντíνου (AΕΟΣ </a:t>
            </a:r>
            <a:r>
              <a:rPr spc="-35" dirty="0"/>
              <a:t>–</a:t>
            </a:r>
            <a:r>
              <a:rPr spc="-75" dirty="0"/>
              <a:t> </a:t>
            </a:r>
            <a:r>
              <a:rPr spc="-5" dirty="0"/>
              <a:t>ΟΠΑ)</a:t>
            </a:r>
          </a:p>
        </p:txBody>
      </p:sp>
    </p:spTree>
  </p:cSld>
  <p:clrMapOvr>
    <a:masterClrMapping/>
  </p:clrMapOvr>
  <p:transition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0" y="141770"/>
            <a:ext cx="4608195" cy="291747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7556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595"/>
              </a:spcBef>
            </a:pPr>
            <a:r>
              <a:rPr lang="el-GR" sz="1400" spc="20" dirty="0">
                <a:solidFill>
                  <a:srgbClr val="CC0000"/>
                </a:solidFill>
                <a:latin typeface="Arial"/>
                <a:cs typeface="Arial"/>
              </a:rPr>
              <a:t>﻿Η Σημασία των Θεσμών </a:t>
            </a:r>
            <a:r>
              <a:rPr sz="1400" spc="-65" dirty="0">
                <a:solidFill>
                  <a:srgbClr val="CC0000"/>
                </a:solidFill>
                <a:latin typeface="Arial"/>
                <a:cs typeface="Arial"/>
              </a:rPr>
              <a:t>–</a:t>
            </a:r>
            <a:r>
              <a:rPr sz="1400" spc="18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spc="10" dirty="0">
                <a:solidFill>
                  <a:srgbClr val="CC0000"/>
                </a:solidFill>
                <a:latin typeface="Latin Modern Math"/>
                <a:cs typeface="Latin Modern Math"/>
              </a:rPr>
              <a:t>I</a:t>
            </a:r>
            <a:endParaRPr sz="1400" dirty="0">
              <a:latin typeface="Latin Modern Math"/>
              <a:cs typeface="Latin Modern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3850" y="739775"/>
            <a:ext cx="4079240" cy="162108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98425">
              <a:lnSpc>
                <a:spcPct val="102600"/>
              </a:lnSpc>
              <a:spcBef>
                <a:spcPts val="55"/>
              </a:spcBef>
            </a:pPr>
            <a:endParaRPr lang="el-GR" sz="1100" spc="-5" dirty="0">
              <a:latin typeface="Arial"/>
              <a:cs typeface="Arial"/>
            </a:endParaRPr>
          </a:p>
          <a:p>
            <a:pPr marL="184150" marR="98425" indent="-171450">
              <a:lnSpc>
                <a:spcPct val="102600"/>
              </a:lnSpc>
              <a:spcBef>
                <a:spcPts val="55"/>
              </a:spcBef>
              <a:buFont typeface="Wingdings" pitchFamily="2" charset="2"/>
              <a:buChar char="§"/>
            </a:pPr>
            <a:r>
              <a:rPr lang="el-GR" sz="1100" spc="-5" dirty="0">
                <a:cs typeface="Arial"/>
              </a:rPr>
              <a:t>Οι </a:t>
            </a:r>
            <a:r>
              <a:rPr lang="el-GR" sz="1100" b="1" spc="-5" dirty="0">
                <a:cs typeface="Arial"/>
              </a:rPr>
              <a:t>κυβερνητικές αποφάσεις</a:t>
            </a:r>
            <a:r>
              <a:rPr lang="el-GR" sz="1100" spc="-5" dirty="0">
                <a:cs typeface="Arial"/>
              </a:rPr>
              <a:t> επηρεάζουν τα οικονομικά αποτελέσματα. </a:t>
            </a:r>
          </a:p>
          <a:p>
            <a:pPr marL="184150" marR="98425" indent="-171450">
              <a:lnSpc>
                <a:spcPct val="102600"/>
              </a:lnSpc>
              <a:spcBef>
                <a:spcPts val="55"/>
              </a:spcBef>
              <a:buFont typeface="Wingdings" pitchFamily="2" charset="2"/>
              <a:buChar char="Ø"/>
            </a:pPr>
            <a:r>
              <a:rPr lang="el-GR" sz="1100" spc="-5" dirty="0">
                <a:cs typeface="Arial"/>
              </a:rPr>
              <a:t>Π.χ. αποφάσεις για συναλλαγματικές ισοτιμίες, μακροοικονομικές πολιτικές, για το αν θα πρέπει να αποπληρωθούν τα χρέη, κτλ.</a:t>
            </a:r>
          </a:p>
          <a:p>
            <a:pPr marL="184150" marR="98425" indent="-171450">
              <a:lnSpc>
                <a:spcPct val="102600"/>
              </a:lnSpc>
              <a:spcBef>
                <a:spcPts val="55"/>
              </a:spcBef>
              <a:buFont typeface="Wingdings" pitchFamily="2" charset="2"/>
              <a:buChar char="§"/>
            </a:pPr>
            <a:endParaRPr lang="el-GR" sz="1100" spc="-5" dirty="0">
              <a:cs typeface="Arial"/>
            </a:endParaRPr>
          </a:p>
          <a:p>
            <a:pPr marL="184150" marR="98425" indent="-171450">
              <a:lnSpc>
                <a:spcPct val="102600"/>
              </a:lnSpc>
              <a:spcBef>
                <a:spcPts val="55"/>
              </a:spcBef>
              <a:buFont typeface="Wingdings" pitchFamily="2" charset="2"/>
              <a:buChar char="§"/>
            </a:pPr>
            <a:r>
              <a:rPr lang="el-GR" sz="1100" spc="30" dirty="0">
                <a:highlight>
                  <a:srgbClr val="FFFF00"/>
                </a:highlight>
                <a:cs typeface="Arial"/>
              </a:rPr>
              <a:t>﻿</a:t>
            </a:r>
            <a:r>
              <a:rPr lang="el-GR" sz="1100" spc="-15" dirty="0">
                <a:highlight>
                  <a:srgbClr val="FFFF00"/>
                </a:highlight>
                <a:cs typeface="Arial"/>
              </a:rPr>
              <a:t>Οι </a:t>
            </a:r>
            <a:r>
              <a:rPr lang="el-GR" sz="1100" b="1" spc="-15" dirty="0">
                <a:solidFill>
                  <a:srgbClr val="C00000"/>
                </a:solidFill>
                <a:highlight>
                  <a:srgbClr val="FFFF00"/>
                </a:highlight>
                <a:cs typeface="Arial"/>
              </a:rPr>
              <a:t>θεσμοί</a:t>
            </a:r>
            <a:r>
              <a:rPr lang="el-GR" sz="1100" spc="-15" dirty="0">
                <a:highlight>
                  <a:srgbClr val="FFFF00"/>
                </a:highlight>
                <a:cs typeface="Arial"/>
              </a:rPr>
              <a:t> αναφέρονται στο </a:t>
            </a:r>
            <a:r>
              <a:rPr lang="el-GR" sz="1100" b="1" spc="-15" dirty="0">
                <a:highlight>
                  <a:srgbClr val="FFFF00"/>
                </a:highlight>
                <a:cs typeface="Arial"/>
              </a:rPr>
              <a:t>σύνολο </a:t>
            </a:r>
            <a:r>
              <a:rPr lang="el-GR" sz="1100" b="1" u="sng" spc="-15" dirty="0">
                <a:highlight>
                  <a:srgbClr val="FFFF00"/>
                </a:highlight>
                <a:cs typeface="Arial"/>
              </a:rPr>
              <a:t>νομικών</a:t>
            </a:r>
            <a:r>
              <a:rPr lang="el-GR" sz="1100" b="1" spc="-15" dirty="0">
                <a:highlight>
                  <a:srgbClr val="FFFF00"/>
                </a:highlight>
                <a:cs typeface="Arial"/>
              </a:rPr>
              <a:t>, </a:t>
            </a:r>
            <a:r>
              <a:rPr lang="el-GR" sz="1100" b="1" u="sng" spc="-15" dirty="0">
                <a:highlight>
                  <a:srgbClr val="FFFF00"/>
                </a:highlight>
                <a:cs typeface="Arial"/>
              </a:rPr>
              <a:t>πολιτικών</a:t>
            </a:r>
            <a:r>
              <a:rPr lang="el-GR" sz="1100" b="1" spc="-15" dirty="0">
                <a:highlight>
                  <a:srgbClr val="FFFF00"/>
                </a:highlight>
                <a:cs typeface="Arial"/>
              </a:rPr>
              <a:t>, </a:t>
            </a:r>
            <a:r>
              <a:rPr lang="el-GR" sz="1100" b="1" u="sng" spc="-15" dirty="0">
                <a:highlight>
                  <a:srgbClr val="FFFF00"/>
                </a:highlight>
                <a:cs typeface="Arial"/>
              </a:rPr>
              <a:t>πολιτισμικών</a:t>
            </a:r>
            <a:r>
              <a:rPr lang="el-GR" sz="1100" b="1" spc="-15" dirty="0">
                <a:highlight>
                  <a:srgbClr val="FFFF00"/>
                </a:highlight>
                <a:cs typeface="Arial"/>
              </a:rPr>
              <a:t> και </a:t>
            </a:r>
            <a:r>
              <a:rPr lang="el-GR" sz="1100" b="1" u="sng" spc="-15" dirty="0">
                <a:highlight>
                  <a:srgbClr val="FFFF00"/>
                </a:highlight>
                <a:cs typeface="Arial"/>
              </a:rPr>
              <a:t>κοινωνικών</a:t>
            </a:r>
            <a:r>
              <a:rPr lang="el-GR" sz="1100" b="1" spc="-15" dirty="0">
                <a:highlight>
                  <a:srgbClr val="FFFF00"/>
                </a:highlight>
                <a:cs typeface="Arial"/>
              </a:rPr>
              <a:t> δομών </a:t>
            </a:r>
            <a:r>
              <a:rPr lang="el-GR" sz="1100" spc="-15" dirty="0">
                <a:highlight>
                  <a:srgbClr val="FFFF00"/>
                </a:highlight>
                <a:cs typeface="Arial"/>
              </a:rPr>
              <a:t>που επηρεάζουν οικονομικές και πολιτικές δράσεις.</a:t>
            </a:r>
            <a:endParaRPr sz="1100" dirty="0">
              <a:highlight>
                <a:srgbClr val="FFFF00"/>
              </a:highlight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-10" dirty="0"/>
              <a:t>Π. </a:t>
            </a:r>
            <a:r>
              <a:rPr spc="-15" dirty="0"/>
              <a:t>Κωνσταντíνου (AΕΟΣ </a:t>
            </a:r>
            <a:r>
              <a:rPr spc="-35" dirty="0"/>
              <a:t>–</a:t>
            </a:r>
            <a:r>
              <a:rPr spc="-75" dirty="0"/>
              <a:t> </a:t>
            </a:r>
            <a:r>
              <a:rPr spc="-5" dirty="0"/>
              <a:t>ΟΠΑ)</a:t>
            </a:r>
          </a:p>
        </p:txBody>
      </p:sp>
    </p:spTree>
  </p:cSld>
  <p:clrMapOvr>
    <a:masterClrMapping/>
  </p:clrMapOvr>
  <p:transition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0" y="141770"/>
            <a:ext cx="4608195" cy="291747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7556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595"/>
              </a:spcBef>
            </a:pPr>
            <a:r>
              <a:rPr lang="el-GR" sz="1400" spc="20" dirty="0">
                <a:solidFill>
                  <a:srgbClr val="CC0000"/>
                </a:solidFill>
                <a:latin typeface="Arial"/>
                <a:cs typeface="Arial"/>
              </a:rPr>
              <a:t>﻿Η Σημασία των Θεσμών </a:t>
            </a:r>
            <a:r>
              <a:rPr sz="1400" spc="-65" dirty="0">
                <a:solidFill>
                  <a:srgbClr val="CC0000"/>
                </a:solidFill>
                <a:latin typeface="Arial"/>
                <a:cs typeface="Arial"/>
              </a:rPr>
              <a:t>–</a:t>
            </a:r>
            <a:r>
              <a:rPr sz="1400" spc="18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spc="30" dirty="0">
                <a:solidFill>
                  <a:srgbClr val="CC0000"/>
                </a:solidFill>
                <a:latin typeface="Latin Modern Math"/>
                <a:cs typeface="Latin Modern Math"/>
              </a:rPr>
              <a:t>II</a:t>
            </a:r>
            <a:endParaRPr sz="1400" dirty="0">
              <a:latin typeface="Latin Modern Math"/>
              <a:cs typeface="Latin Modern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4835" y="858220"/>
            <a:ext cx="6350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3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2894" y="608442"/>
            <a:ext cx="3857155" cy="19486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60350">
              <a:spcBef>
                <a:spcPts val="95"/>
              </a:spcBef>
            </a:pPr>
            <a:r>
              <a:rPr lang="el-GR" sz="1000" dirty="0">
                <a:latin typeface="Arial"/>
                <a:cs typeface="Arial"/>
              </a:rPr>
              <a:t>﻿</a:t>
            </a:r>
            <a:endParaRPr lang="es-ES" sz="1000" dirty="0">
              <a:latin typeface="Arial"/>
              <a:cs typeface="Arial"/>
            </a:endParaRPr>
          </a:p>
          <a:p>
            <a:pPr marL="12700" marR="260350">
              <a:spcBef>
                <a:spcPts val="95"/>
              </a:spcBef>
            </a:pPr>
            <a:r>
              <a:rPr lang="el-GR" sz="1100" dirty="0">
                <a:cs typeface="Arial"/>
              </a:rPr>
              <a:t>Θα μας απασχολήσουν</a:t>
            </a:r>
            <a:r>
              <a:rPr lang="es-ES" sz="1100" dirty="0">
                <a:cs typeface="Arial"/>
              </a:rPr>
              <a:t>:</a:t>
            </a:r>
          </a:p>
          <a:p>
            <a:pPr marL="12700" marR="260350">
              <a:spcBef>
                <a:spcPts val="95"/>
              </a:spcBef>
            </a:pPr>
            <a:endParaRPr lang="el-GR" sz="1100" dirty="0">
              <a:cs typeface="Arial"/>
            </a:endParaRPr>
          </a:p>
          <a:p>
            <a:pPr marL="241300" marR="260350" indent="-228600">
              <a:spcBef>
                <a:spcPts val="95"/>
              </a:spcBef>
              <a:buFont typeface="+mj-lt"/>
              <a:buAutoNum type="arabicPeriod"/>
            </a:pPr>
            <a:r>
              <a:rPr lang="el-GR" sz="1100" dirty="0">
                <a:cs typeface="Arial"/>
              </a:rPr>
              <a:t>Οι κανόνες που μια κυβέρνηση αποφασίζει για να περιορίσει</a:t>
            </a:r>
            <a:r>
              <a:rPr lang="es-ES" sz="1100" dirty="0">
                <a:cs typeface="Arial"/>
              </a:rPr>
              <a:t>/</a:t>
            </a:r>
            <a:r>
              <a:rPr lang="el-GR" sz="1100" dirty="0">
                <a:cs typeface="Arial"/>
              </a:rPr>
              <a:t>επιτρέψει την </a:t>
            </a:r>
            <a:r>
              <a:rPr lang="el-GR" sz="1100" b="1" dirty="0">
                <a:cs typeface="Arial"/>
              </a:rPr>
              <a:t>κινητικότητα κεφαλαίων</a:t>
            </a:r>
            <a:r>
              <a:rPr lang="el-GR" sz="1100" dirty="0">
                <a:cs typeface="Arial"/>
              </a:rPr>
              <a:t>.</a:t>
            </a:r>
            <a:endParaRPr lang="es-ES" sz="1100" dirty="0">
              <a:cs typeface="Arial"/>
            </a:endParaRPr>
          </a:p>
          <a:p>
            <a:pPr marL="241300" marR="260350" indent="-228600">
              <a:spcBef>
                <a:spcPts val="95"/>
              </a:spcBef>
              <a:buFont typeface="+mj-lt"/>
              <a:buAutoNum type="arabicPeriod"/>
            </a:pPr>
            <a:endParaRPr lang="el-GR" sz="1100" dirty="0">
              <a:cs typeface="Arial"/>
            </a:endParaRPr>
          </a:p>
          <a:p>
            <a:pPr marL="241300" marR="260350" indent="-228600">
              <a:spcBef>
                <a:spcPts val="95"/>
              </a:spcBef>
              <a:buFont typeface="+mj-lt"/>
              <a:buAutoNum type="arabicPeriod"/>
            </a:pPr>
            <a:r>
              <a:rPr lang="el-GR" sz="1100" spc="-5" dirty="0">
                <a:cs typeface="Arial"/>
              </a:rPr>
              <a:t>Η απόφαση που λαμβάνει μια κυβέρνηση για το </a:t>
            </a:r>
            <a:r>
              <a:rPr lang="el-GR" sz="1100" b="1" spc="-5" dirty="0">
                <a:cs typeface="Arial"/>
              </a:rPr>
              <a:t>καθεστώς συναλλαγματικής ισοτιμίας</a:t>
            </a:r>
            <a:r>
              <a:rPr lang="el-GR" sz="1100" spc="-5" dirty="0">
                <a:cs typeface="Arial"/>
              </a:rPr>
              <a:t> </a:t>
            </a:r>
            <a:r>
              <a:rPr lang="es-ES" sz="1100" spc="-5" dirty="0">
                <a:cs typeface="Arial"/>
              </a:rPr>
              <a:t>(</a:t>
            </a:r>
            <a:r>
              <a:rPr lang="el-GR" sz="1100" spc="-5" dirty="0">
                <a:cs typeface="Arial"/>
              </a:rPr>
              <a:t>σταθερή</a:t>
            </a:r>
            <a:r>
              <a:rPr lang="es-ES" sz="1100" spc="-5" dirty="0">
                <a:cs typeface="Arial"/>
              </a:rPr>
              <a:t>/</a:t>
            </a:r>
            <a:r>
              <a:rPr lang="el-GR" sz="1100" spc="-5" dirty="0">
                <a:cs typeface="Arial"/>
              </a:rPr>
              <a:t>κυμαινόμενη</a:t>
            </a:r>
            <a:r>
              <a:rPr lang="es-ES" sz="1100" spc="-5" dirty="0">
                <a:cs typeface="Arial"/>
              </a:rPr>
              <a:t>)</a:t>
            </a:r>
            <a:r>
              <a:rPr lang="el-GR" sz="1100" spc="-5" dirty="0">
                <a:cs typeface="Arial"/>
              </a:rPr>
              <a:t>.</a:t>
            </a:r>
            <a:endParaRPr lang="es-ES" sz="1100" spc="-5" dirty="0">
              <a:cs typeface="Arial"/>
            </a:endParaRPr>
          </a:p>
          <a:p>
            <a:pPr marL="241300" marR="260350" indent="-228600">
              <a:spcBef>
                <a:spcPts val="95"/>
              </a:spcBef>
              <a:buFont typeface="+mj-lt"/>
              <a:buAutoNum type="arabicPeriod"/>
            </a:pPr>
            <a:endParaRPr lang="el-GR" sz="1100" spc="-5" dirty="0">
              <a:cs typeface="Arial"/>
            </a:endParaRPr>
          </a:p>
          <a:p>
            <a:pPr marL="241300" marR="260350" indent="-228600">
              <a:spcBef>
                <a:spcPts val="95"/>
              </a:spcBef>
              <a:buFont typeface="+mj-lt"/>
              <a:buAutoNum type="arabicPeriod"/>
            </a:pPr>
            <a:r>
              <a:rPr lang="el-GR" sz="1100" dirty="0">
                <a:cs typeface="Arial"/>
              </a:rPr>
              <a:t>Τα θεσμικά θεμέλια της οικονομικής απόδοσης, όπως η </a:t>
            </a:r>
            <a:r>
              <a:rPr lang="el-GR" sz="1100" b="1" dirty="0">
                <a:solidFill>
                  <a:srgbClr val="C00000"/>
                </a:solidFill>
                <a:cs typeface="Arial"/>
              </a:rPr>
              <a:t>ποιότητα της διακυβέρνησης</a:t>
            </a:r>
            <a:r>
              <a:rPr lang="el-GR" sz="1100" dirty="0">
                <a:cs typeface="Arial"/>
              </a:rPr>
              <a:t>.</a:t>
            </a:r>
            <a:endParaRPr sz="1100" dirty="0"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4835" y="1545811"/>
            <a:ext cx="6350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3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600">
              <a:latin typeface="Arial"/>
              <a:cs typeface="Arial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-10" dirty="0"/>
              <a:t>Π. </a:t>
            </a:r>
            <a:r>
              <a:rPr spc="-15" dirty="0"/>
              <a:t>Κωνσταντíνου (AΕΟΣ </a:t>
            </a:r>
            <a:r>
              <a:rPr spc="-35" dirty="0"/>
              <a:t>–</a:t>
            </a:r>
            <a:r>
              <a:rPr spc="-75" dirty="0"/>
              <a:t> </a:t>
            </a:r>
            <a:r>
              <a:rPr spc="-5" dirty="0"/>
              <a:t>ΟΠΑ)</a:t>
            </a:r>
          </a:p>
        </p:txBody>
      </p:sp>
    </p:spTree>
    <p:extLst>
      <p:ext uri="{BB962C8B-B14F-4D97-AF65-F5344CB8AC3E}">
        <p14:creationId xmlns:p14="http://schemas.microsoft.com/office/powerpoint/2010/main" val="1578508191"/>
      </p:ext>
    </p:extLst>
  </p:cSld>
  <p:clrMapOvr>
    <a:masterClrMapping/>
  </p:clrMapOvr>
  <p:transition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-10149"/>
            <a:ext cx="4608195" cy="291747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7556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595"/>
              </a:spcBef>
            </a:pPr>
            <a:r>
              <a:rPr lang="el-GR" sz="1400" spc="15" dirty="0">
                <a:solidFill>
                  <a:srgbClr val="CC0000"/>
                </a:solidFill>
                <a:latin typeface="Times New Roman"/>
                <a:cs typeface="Times New Roman"/>
              </a:rPr>
              <a:t>Περιγραφή του Μαθήματος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E1D397-2E6A-F649-A75E-EF2E269AEC96}"/>
              </a:ext>
            </a:extLst>
          </p:cNvPr>
          <p:cNvSpPr txBox="1"/>
          <p:nvPr/>
        </p:nvSpPr>
        <p:spPr>
          <a:xfrm>
            <a:off x="476250" y="511175"/>
            <a:ext cx="350520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l-GR" sz="1000" b="1" dirty="0"/>
              <a:t>Εισαγωγή  </a:t>
            </a:r>
            <a:endParaRPr lang="es-ES" sz="1000" dirty="0"/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l-GR" sz="1000" dirty="0"/>
              <a:t>Το πεδίο της Διεθνούς Οικονομικής χωρίζεται σε </a:t>
            </a:r>
            <a:r>
              <a:rPr lang="es-ES" sz="1000" dirty="0"/>
              <a:t>3</a:t>
            </a:r>
            <a:r>
              <a:rPr lang="el-GR" sz="1000" dirty="0"/>
              <a:t> μέρη</a:t>
            </a:r>
            <a:r>
              <a:rPr lang="es-ES" sz="1000" dirty="0"/>
              <a:t>:</a:t>
            </a:r>
            <a:endParaRPr lang="el-GR" sz="1000" dirty="0"/>
          </a:p>
          <a:p>
            <a:pPr marL="228600" indent="-228600" algn="just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l-GR" sz="1000" dirty="0"/>
              <a:t>το μικροοικονομικό μέρος </a:t>
            </a:r>
            <a:r>
              <a:rPr lang="el-GR" sz="1000" dirty="0">
                <a:solidFill>
                  <a:schemeClr val="accent6">
                    <a:lumMod val="75000"/>
                  </a:schemeClr>
                </a:solidFill>
              </a:rPr>
              <a:t>«Διεθνές Εμπόριο» </a:t>
            </a:r>
            <a:endParaRPr lang="es-ES" sz="1000" dirty="0">
              <a:solidFill>
                <a:schemeClr val="accent6">
                  <a:lumMod val="75000"/>
                </a:schemeClr>
              </a:solidFill>
            </a:endParaRPr>
          </a:p>
          <a:p>
            <a:pPr marL="228600" indent="-228600" algn="just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l-GR" sz="1000" dirty="0"/>
              <a:t>το μακροοικονομικό μέρος </a:t>
            </a:r>
            <a:r>
              <a:rPr lang="el-GR" sz="1000" dirty="0">
                <a:solidFill>
                  <a:schemeClr val="accent6">
                    <a:lumMod val="75000"/>
                  </a:schemeClr>
                </a:solidFill>
              </a:rPr>
              <a:t>«Διεθνής Χρηματοοικονομική»</a:t>
            </a:r>
            <a:r>
              <a:rPr lang="es-ES" sz="1000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marL="228600" indent="-228600" algn="just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l-GR" sz="1000" dirty="0"/>
              <a:t>το μέρος που σχετίζεται με τα οικονομικά της εργασίας </a:t>
            </a:r>
            <a:r>
              <a:rPr lang="el-GR" sz="1000" dirty="0">
                <a:solidFill>
                  <a:schemeClr val="accent6">
                    <a:lumMod val="75000"/>
                  </a:schemeClr>
                </a:solidFill>
              </a:rPr>
              <a:t>«Διεθνής Μετανάστευση» </a:t>
            </a:r>
            <a:endParaRPr lang="es-ES" sz="1000" dirty="0">
              <a:solidFill>
                <a:schemeClr val="accent6">
                  <a:lumMod val="75000"/>
                </a:schemeClr>
              </a:solidFill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el-GR" sz="1000" i="1" dirty="0"/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l-GR" sz="1000" i="1" dirty="0"/>
              <a:t>Το μάθημα θα καλύψει το </a:t>
            </a:r>
            <a:r>
              <a:rPr lang="es-ES" sz="1000" i="1" dirty="0"/>
              <a:t>2</a:t>
            </a:r>
            <a:r>
              <a:rPr lang="el-GR" sz="1000" i="1" baseline="30000" dirty="0"/>
              <a:t>ο</a:t>
            </a:r>
            <a:r>
              <a:rPr lang="el-GR" sz="1000" i="1" dirty="0"/>
              <a:t> &amp; 3</a:t>
            </a:r>
            <a:r>
              <a:rPr lang="el-GR" sz="1000" i="1" baseline="30000" dirty="0"/>
              <a:t>ο </a:t>
            </a:r>
            <a:r>
              <a:rPr lang="el-GR" sz="1000" i="1" dirty="0"/>
              <a:t>μέρος προσφέροντας μια ευρεία θεώρηση της οικονομικής αλληλεξάρτησης μεταξύ των κρατών.</a:t>
            </a:r>
            <a:endParaRPr lang="es-ES" sz="1000" i="1" dirty="0"/>
          </a:p>
          <a:p>
            <a:pPr marL="171450" indent="-171450" algn="just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el-GR" sz="1000" i="1" dirty="0"/>
              <a:t>εμβάθυνση σε επιλεγμένα θέματα της Διεθνούς Οικονομικής με έμφαση στη Μακροοικονομική Ανοικτής Οικονομίας.  </a:t>
            </a:r>
            <a:endParaRPr lang="es-ES" sz="1000" i="1" dirty="0"/>
          </a:p>
        </p:txBody>
      </p:sp>
    </p:spTree>
    <p:extLst>
      <p:ext uri="{BB962C8B-B14F-4D97-AF65-F5344CB8AC3E}">
        <p14:creationId xmlns:p14="http://schemas.microsoft.com/office/powerpoint/2010/main" val="1076337137"/>
      </p:ext>
    </p:extLst>
  </p:cSld>
  <p:clrMapOvr>
    <a:masterClrMapping/>
  </p:clrMapOvr>
  <p:transition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0" y="141770"/>
            <a:ext cx="4608195" cy="291747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7556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595"/>
              </a:spcBef>
            </a:pPr>
            <a:r>
              <a:rPr lang="el-GR" sz="1400" spc="20" dirty="0">
                <a:solidFill>
                  <a:srgbClr val="CC0000"/>
                </a:solidFill>
                <a:latin typeface="Arial"/>
                <a:cs typeface="Arial"/>
              </a:rPr>
              <a:t>﻿Η Σημασία των Θεσμών </a:t>
            </a:r>
            <a:r>
              <a:rPr sz="1400" spc="-65" dirty="0">
                <a:solidFill>
                  <a:srgbClr val="CC0000"/>
                </a:solidFill>
                <a:latin typeface="Arial"/>
                <a:cs typeface="Arial"/>
              </a:rPr>
              <a:t>–</a:t>
            </a:r>
            <a:r>
              <a:rPr sz="1400" spc="18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spc="30" dirty="0">
                <a:solidFill>
                  <a:srgbClr val="CC0000"/>
                </a:solidFill>
                <a:latin typeface="Latin Modern Math"/>
                <a:cs typeface="Latin Modern Math"/>
              </a:rPr>
              <a:t>I</a:t>
            </a:r>
            <a:r>
              <a:rPr lang="es-ES" sz="1400" spc="30" dirty="0">
                <a:solidFill>
                  <a:srgbClr val="CC0000"/>
                </a:solidFill>
                <a:latin typeface="Latin Modern Math"/>
                <a:cs typeface="Latin Modern Math"/>
              </a:rPr>
              <a:t>I</a:t>
            </a:r>
            <a:r>
              <a:rPr sz="1400" spc="30" dirty="0">
                <a:solidFill>
                  <a:srgbClr val="CC0000"/>
                </a:solidFill>
                <a:latin typeface="Latin Modern Math"/>
                <a:cs typeface="Latin Modern Math"/>
              </a:rPr>
              <a:t>I</a:t>
            </a:r>
            <a:endParaRPr sz="1400" dirty="0">
              <a:latin typeface="Latin Modern Math"/>
              <a:cs typeface="Latin Modern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4835" y="858220"/>
            <a:ext cx="6350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3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4835" y="1545811"/>
            <a:ext cx="6350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3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6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13054" y="739775"/>
            <a:ext cx="3982085" cy="21032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wrap="square" lIns="0" tIns="6985" rIns="0" bIns="0" rtlCol="0">
            <a:spAutoFit/>
          </a:bodyPr>
          <a:lstStyle/>
          <a:p>
            <a:pPr marL="12700" marR="198755">
              <a:lnSpc>
                <a:spcPct val="102600"/>
              </a:lnSpc>
              <a:spcBef>
                <a:spcPts val="55"/>
              </a:spcBef>
            </a:pPr>
            <a:r>
              <a:rPr lang="el-GR" sz="1100" b="1" spc="-20" dirty="0">
                <a:cs typeface="Trebuchet MS"/>
              </a:rPr>
              <a:t>﻿Ολοκλήρωση και Έλεγχοι Κεφαλαίου:</a:t>
            </a:r>
            <a:r>
              <a:rPr lang="es-ES" sz="1100" b="1" spc="-20" dirty="0">
                <a:cs typeface="Trebuchet MS"/>
              </a:rPr>
              <a:t> E</a:t>
            </a:r>
            <a:r>
              <a:rPr lang="el-GR" sz="1100" b="1" spc="-20" dirty="0">
                <a:cs typeface="Trebuchet MS"/>
              </a:rPr>
              <a:t>ρωτήματα</a:t>
            </a:r>
          </a:p>
          <a:p>
            <a:pPr marL="12700" marR="198755">
              <a:lnSpc>
                <a:spcPct val="102600"/>
              </a:lnSpc>
              <a:spcBef>
                <a:spcPts val="55"/>
              </a:spcBef>
            </a:pPr>
            <a:endParaRPr lang="el-GR" sz="1100" spc="25" dirty="0">
              <a:cs typeface="Arial"/>
            </a:endParaRPr>
          </a:p>
          <a:p>
            <a:pPr marL="184150" marR="198755" indent="-171450">
              <a:lnSpc>
                <a:spcPct val="1026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el-GR" sz="1100" spc="25" dirty="0">
                <a:cs typeface="Arial"/>
              </a:rPr>
              <a:t>﻿Γιατί τόσες πολλές χώρες έχουν επιλέξει να ακολουθήσουν </a:t>
            </a:r>
            <a:r>
              <a:rPr lang="el-GR" sz="1100" b="1" i="1" spc="25" dirty="0">
                <a:cs typeface="Arial"/>
              </a:rPr>
              <a:t>πολιτικές χρηματοοικονομικού ανοίγματος</a:t>
            </a:r>
            <a:r>
              <a:rPr sz="1100" spc="-20" dirty="0">
                <a:cs typeface="Arial"/>
              </a:rPr>
              <a:t>;</a:t>
            </a:r>
            <a:endParaRPr lang="es-ES" sz="1100" spc="-20" dirty="0">
              <a:cs typeface="Arial"/>
            </a:endParaRPr>
          </a:p>
          <a:p>
            <a:pPr marL="184150" marR="198755" indent="-171450">
              <a:lnSpc>
                <a:spcPct val="1026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el-GR" sz="1100" dirty="0">
                <a:cs typeface="Arial"/>
              </a:rPr>
              <a:t>Ποια είναι τα </a:t>
            </a:r>
            <a:r>
              <a:rPr lang="el-GR" sz="1100" b="1" i="1" dirty="0">
                <a:cs typeface="Arial"/>
              </a:rPr>
              <a:t>δυνητικά οικονομικά οφέλη</a:t>
            </a:r>
            <a:r>
              <a:rPr sz="1100" spc="-45" dirty="0">
                <a:cs typeface="Arial"/>
              </a:rPr>
              <a:t>;</a:t>
            </a:r>
            <a:endParaRPr lang="es-ES" sz="1100" spc="-45" dirty="0">
              <a:cs typeface="Arial"/>
            </a:endParaRPr>
          </a:p>
          <a:p>
            <a:pPr marL="184150" marR="198755" indent="-171450">
              <a:lnSpc>
                <a:spcPct val="1026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el-GR" sz="1100" dirty="0">
                <a:cs typeface="Arial"/>
              </a:rPr>
              <a:t>Αν υπάρχουν οφέλη, γιατί αυτή η αλλαγή πολιτικής επήλθε με τόσο αργό ρυθμό από τη δεκαετία του 1970</a:t>
            </a:r>
            <a:r>
              <a:rPr lang="en-ES" sz="1100" spc="-45" dirty="0">
                <a:cs typeface="Arial"/>
              </a:rPr>
              <a:t>;</a:t>
            </a:r>
            <a:endParaRPr lang="es-ES" sz="1100" dirty="0">
              <a:cs typeface="Arial"/>
            </a:endParaRPr>
          </a:p>
          <a:p>
            <a:pPr marL="184150" marR="198755" indent="-171450">
              <a:lnSpc>
                <a:spcPct val="1026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el-GR" sz="1100" dirty="0">
                <a:cs typeface="Arial"/>
              </a:rPr>
              <a:t>Υπάρχει </a:t>
            </a:r>
            <a:r>
              <a:rPr lang="el-GR" sz="1100" b="1" i="1" dirty="0">
                <a:cs typeface="Arial"/>
              </a:rPr>
              <a:t>δυνητικό κόστος </a:t>
            </a:r>
            <a:r>
              <a:rPr lang="el-GR" sz="1100" dirty="0">
                <a:cs typeface="Arial"/>
              </a:rPr>
              <a:t>που αντισταθμίζει τα οφέλη? </a:t>
            </a:r>
          </a:p>
          <a:p>
            <a:pPr marL="184150" marR="198755" indent="-171450">
              <a:lnSpc>
                <a:spcPct val="1026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el-GR" sz="1100" dirty="0">
                <a:cs typeface="Arial"/>
              </a:rPr>
              <a:t>Αν ναι, μπορούν οι </a:t>
            </a:r>
            <a:r>
              <a:rPr lang="el-GR" sz="1100" b="1" i="1" dirty="0">
                <a:cs typeface="Arial"/>
              </a:rPr>
              <a:t>έλεγχοι κεφαλαίου </a:t>
            </a:r>
            <a:r>
              <a:rPr lang="el-GR" sz="1100" dirty="0">
                <a:cs typeface="Arial"/>
              </a:rPr>
              <a:t>να είναι επωφελείς για τη χώρα που τους επιβάλει</a:t>
            </a:r>
            <a:r>
              <a:rPr lang="en-ES" sz="1100" spc="-45" dirty="0">
                <a:cs typeface="Arial"/>
              </a:rPr>
              <a:t>;</a:t>
            </a:r>
            <a:endParaRPr sz="1100" dirty="0">
              <a:cs typeface="Arial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-10" dirty="0"/>
              <a:t>Π. </a:t>
            </a:r>
            <a:r>
              <a:rPr spc="-15" dirty="0"/>
              <a:t>Κωνσταντíνου (AΕΟΣ </a:t>
            </a:r>
            <a:r>
              <a:rPr spc="-35" dirty="0"/>
              <a:t>–</a:t>
            </a:r>
            <a:r>
              <a:rPr spc="-75" dirty="0"/>
              <a:t> </a:t>
            </a:r>
            <a:r>
              <a:rPr spc="-5" dirty="0"/>
              <a:t>ΟΠΑ)</a:t>
            </a:r>
          </a:p>
        </p:txBody>
      </p:sp>
    </p:spTree>
  </p:cSld>
  <p:clrMapOvr>
    <a:masterClrMapping/>
  </p:clrMapOvr>
  <p:transition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0" y="141770"/>
            <a:ext cx="4608195" cy="291747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7556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595"/>
              </a:spcBef>
            </a:pPr>
            <a:r>
              <a:rPr lang="el-GR" sz="1400" spc="20" dirty="0">
                <a:solidFill>
                  <a:srgbClr val="CC0000"/>
                </a:solidFill>
                <a:latin typeface="Arial"/>
                <a:cs typeface="Arial"/>
              </a:rPr>
              <a:t>﻿Η Σημασία των Θεσμών </a:t>
            </a:r>
            <a:r>
              <a:rPr sz="1400" spc="-65" dirty="0">
                <a:solidFill>
                  <a:srgbClr val="CC0000"/>
                </a:solidFill>
                <a:latin typeface="Arial"/>
                <a:cs typeface="Arial"/>
              </a:rPr>
              <a:t>–</a:t>
            </a:r>
            <a:r>
              <a:rPr sz="1400" spc="18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spc="35" dirty="0">
                <a:solidFill>
                  <a:srgbClr val="CC0000"/>
                </a:solidFill>
                <a:latin typeface="Latin Modern Math"/>
                <a:cs typeface="Latin Modern Math"/>
              </a:rPr>
              <a:t>I</a:t>
            </a:r>
            <a:r>
              <a:rPr lang="es-ES" sz="1400" spc="35" dirty="0">
                <a:solidFill>
                  <a:srgbClr val="CC0000"/>
                </a:solidFill>
                <a:latin typeface="Latin Modern Math"/>
                <a:cs typeface="Latin Modern Math"/>
              </a:rPr>
              <a:t>V</a:t>
            </a:r>
            <a:endParaRPr sz="1400" dirty="0">
              <a:latin typeface="Latin Modern Math"/>
              <a:cs typeface="Latin Modern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30165" y="815975"/>
            <a:ext cx="3979885" cy="261610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18770">
              <a:lnSpc>
                <a:spcPct val="102600"/>
              </a:lnSpc>
              <a:spcBef>
                <a:spcPts val="610"/>
              </a:spcBef>
            </a:pPr>
            <a:r>
              <a:rPr lang="el-GR" sz="1100" b="1" spc="-5" dirty="0">
                <a:cs typeface="Trebuchet MS"/>
              </a:rPr>
              <a:t>﻿Θεσμοί </a:t>
            </a:r>
            <a:r>
              <a:rPr lang="es-ES" sz="1100" b="1" spc="-5" dirty="0">
                <a:cs typeface="Trebuchet MS"/>
              </a:rPr>
              <a:t>&amp;</a:t>
            </a:r>
            <a:r>
              <a:rPr lang="el-GR" sz="1100" b="1" spc="-5" dirty="0">
                <a:cs typeface="Trebuchet MS"/>
              </a:rPr>
              <a:t> Οικονομική Αποτελεσματικότητα: </a:t>
            </a:r>
            <a:endParaRPr lang="es-ES" sz="1100" b="1" spc="-5" dirty="0">
              <a:cs typeface="Trebuchet MS"/>
            </a:endParaRPr>
          </a:p>
          <a:p>
            <a:pPr marL="12700" marR="318770">
              <a:lnSpc>
                <a:spcPct val="102600"/>
              </a:lnSpc>
              <a:spcBef>
                <a:spcPts val="610"/>
              </a:spcBef>
            </a:pPr>
            <a:r>
              <a:rPr lang="el-GR" sz="1100" b="1" spc="-5" dirty="0">
                <a:solidFill>
                  <a:srgbClr val="C00000"/>
                </a:solidFill>
                <a:cs typeface="Trebuchet MS"/>
              </a:rPr>
              <a:t>Ποιότητα</a:t>
            </a:r>
            <a:r>
              <a:rPr lang="es-ES" sz="1100" b="1" spc="-5" dirty="0">
                <a:solidFill>
                  <a:srgbClr val="C00000"/>
                </a:solidFill>
                <a:cs typeface="Trebuchet MS"/>
              </a:rPr>
              <a:t> </a:t>
            </a:r>
            <a:r>
              <a:rPr lang="el-GR" sz="1100" b="1" spc="-5" dirty="0">
                <a:solidFill>
                  <a:srgbClr val="C00000"/>
                </a:solidFill>
                <a:cs typeface="Trebuchet MS"/>
              </a:rPr>
              <a:t>Διακυβέρνησης</a:t>
            </a:r>
          </a:p>
          <a:p>
            <a:pPr marL="184150" marR="318770" indent="-171450">
              <a:lnSpc>
                <a:spcPct val="102600"/>
              </a:lnSpc>
              <a:spcBef>
                <a:spcPts val="610"/>
              </a:spcBef>
              <a:buFont typeface="Wingdings" pitchFamily="2" charset="2"/>
              <a:buChar char="§"/>
            </a:pPr>
            <a:endParaRPr lang="es-ES" sz="1100" spc="-15" dirty="0">
              <a:cs typeface="Arial"/>
            </a:endParaRPr>
          </a:p>
          <a:p>
            <a:pPr marL="184150" marR="318770" indent="-171450">
              <a:lnSpc>
                <a:spcPct val="102600"/>
              </a:lnSpc>
              <a:spcBef>
                <a:spcPts val="610"/>
              </a:spcBef>
              <a:buFont typeface="Wingdings" pitchFamily="2" charset="2"/>
              <a:buChar char="§"/>
            </a:pPr>
            <a:r>
              <a:rPr lang="el-GR" sz="1100" spc="-15" dirty="0">
                <a:cs typeface="Arial"/>
              </a:rPr>
              <a:t>Καλύτερο επίπεδο θεσμών συσχετίζεται με </a:t>
            </a:r>
            <a:endParaRPr lang="es-ES" sz="1100" spc="-15" dirty="0">
              <a:cs typeface="Arial"/>
            </a:endParaRPr>
          </a:p>
          <a:p>
            <a:pPr marL="241300" marR="318770" indent="-228600">
              <a:lnSpc>
                <a:spcPct val="102600"/>
              </a:lnSpc>
              <a:spcBef>
                <a:spcPts val="610"/>
              </a:spcBef>
              <a:buFont typeface="+mj-lt"/>
              <a:buAutoNum type="arabicPeriod"/>
            </a:pPr>
            <a:r>
              <a:rPr lang="el-GR" sz="1100" b="1" i="1" spc="-15" dirty="0">
                <a:cs typeface="Arial"/>
              </a:rPr>
              <a:t>υψηλότερο κατά κεφαλήν εισόδημα</a:t>
            </a:r>
            <a:r>
              <a:rPr lang="el-GR" sz="1100" spc="-15" dirty="0">
                <a:cs typeface="Arial"/>
              </a:rPr>
              <a:t> </a:t>
            </a:r>
            <a:endParaRPr lang="es-ES" sz="1100" spc="-15" dirty="0">
              <a:cs typeface="Arial"/>
            </a:endParaRPr>
          </a:p>
          <a:p>
            <a:pPr marL="241300" marR="318770" indent="-228600">
              <a:lnSpc>
                <a:spcPct val="102600"/>
              </a:lnSpc>
              <a:spcBef>
                <a:spcPts val="610"/>
              </a:spcBef>
              <a:buFont typeface="+mj-lt"/>
              <a:buAutoNum type="arabicPeriod"/>
            </a:pPr>
            <a:r>
              <a:rPr lang="el-GR" sz="1100" b="1" i="1" spc="-15" dirty="0">
                <a:cs typeface="Arial"/>
              </a:rPr>
              <a:t>μικρότερη διακύμανση εισοδήματος</a:t>
            </a:r>
            <a:endParaRPr lang="es-ES" sz="1100" b="1" spc="-5" dirty="0">
              <a:solidFill>
                <a:srgbClr val="C00000"/>
              </a:solidFill>
              <a:cs typeface="Trebuchet MS"/>
            </a:endParaRPr>
          </a:p>
          <a:p>
            <a:pPr marL="184150" marR="318770" indent="-171450">
              <a:lnSpc>
                <a:spcPct val="102600"/>
              </a:lnSpc>
              <a:spcBef>
                <a:spcPts val="610"/>
              </a:spcBef>
              <a:buFont typeface="Wingdings" pitchFamily="2" charset="2"/>
              <a:buChar char="§"/>
            </a:pPr>
            <a:endParaRPr lang="es-ES" sz="1100" dirty="0">
              <a:cs typeface="Arial"/>
            </a:endParaRPr>
          </a:p>
          <a:p>
            <a:pPr marL="184150" marR="318770" indent="-171450">
              <a:lnSpc>
                <a:spcPct val="102600"/>
              </a:lnSpc>
              <a:spcBef>
                <a:spcPts val="610"/>
              </a:spcBef>
              <a:buFont typeface="Wingdings" pitchFamily="2" charset="2"/>
              <a:buChar char="§"/>
            </a:pPr>
            <a:r>
              <a:rPr lang="es-ES" sz="1100" dirty="0">
                <a:cs typeface="Arial"/>
              </a:rPr>
              <a:t>O</a:t>
            </a:r>
            <a:r>
              <a:rPr lang="el-GR" sz="1100" dirty="0">
                <a:cs typeface="Arial"/>
              </a:rPr>
              <a:t>ι</a:t>
            </a:r>
            <a:r>
              <a:rPr lang="es-ES" sz="1100" dirty="0">
                <a:cs typeface="Arial"/>
              </a:rPr>
              <a:t> </a:t>
            </a:r>
            <a:r>
              <a:rPr lang="el-GR" sz="1100" dirty="0">
                <a:cs typeface="Arial"/>
              </a:rPr>
              <a:t>θεσμοί δημιουργούν περιβάλλον οικονομικής ευημερίας </a:t>
            </a:r>
            <a:r>
              <a:rPr lang="es-ES" sz="1100" dirty="0">
                <a:cs typeface="Arial"/>
              </a:rPr>
              <a:t>&amp;</a:t>
            </a:r>
            <a:r>
              <a:rPr lang="el-GR" sz="1100" dirty="0">
                <a:cs typeface="Arial"/>
              </a:rPr>
              <a:t> σταθερότητας </a:t>
            </a:r>
            <a:r>
              <a:rPr lang="es-ES" sz="1100" dirty="0">
                <a:cs typeface="Arial"/>
              </a:rPr>
              <a:t>(</a:t>
            </a:r>
            <a:r>
              <a:rPr lang="el-GR" sz="1100" b="1" dirty="0">
                <a:cs typeface="Arial"/>
              </a:rPr>
              <a:t>ή</a:t>
            </a:r>
            <a:r>
              <a:rPr lang="el-GR" sz="1100" dirty="0">
                <a:cs typeface="Arial"/>
              </a:rPr>
              <a:t> φτώχειας </a:t>
            </a:r>
            <a:r>
              <a:rPr lang="es-ES" sz="1100" dirty="0">
                <a:cs typeface="Arial"/>
              </a:rPr>
              <a:t>&amp;</a:t>
            </a:r>
            <a:r>
              <a:rPr lang="el-GR" sz="1100" dirty="0">
                <a:cs typeface="Arial"/>
              </a:rPr>
              <a:t> αστάθειας</a:t>
            </a:r>
            <a:r>
              <a:rPr lang="es-ES" sz="1100" dirty="0">
                <a:cs typeface="Arial"/>
              </a:rPr>
              <a:t>)</a:t>
            </a:r>
          </a:p>
          <a:p>
            <a:pPr marL="12700" marR="318770">
              <a:lnSpc>
                <a:spcPct val="102600"/>
              </a:lnSpc>
              <a:spcBef>
                <a:spcPts val="610"/>
              </a:spcBef>
            </a:pPr>
            <a:endParaRPr lang="es-ES" sz="1100" dirty="0">
              <a:cs typeface="Arial"/>
            </a:endParaRPr>
          </a:p>
          <a:p>
            <a:pPr marL="12700" marR="318770">
              <a:lnSpc>
                <a:spcPct val="102600"/>
              </a:lnSpc>
              <a:spcBef>
                <a:spcPts val="610"/>
              </a:spcBef>
            </a:pPr>
            <a:r>
              <a:rPr lang="el-GR" sz="1100" spc="-15" dirty="0">
                <a:cs typeface="Arial"/>
              </a:rPr>
              <a:t>﻿</a:t>
            </a:r>
            <a:endParaRPr sz="1100" dirty="0"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-10" dirty="0"/>
              <a:t>Π. </a:t>
            </a:r>
            <a:r>
              <a:rPr spc="-15" dirty="0"/>
              <a:t>Κωνσταντíνου (AΕΟΣ </a:t>
            </a:r>
            <a:r>
              <a:rPr spc="-35" dirty="0"/>
              <a:t>–</a:t>
            </a:r>
            <a:r>
              <a:rPr spc="-75" dirty="0"/>
              <a:t> </a:t>
            </a:r>
            <a:r>
              <a:rPr spc="-5" dirty="0"/>
              <a:t>ΟΠΑ)</a:t>
            </a:r>
          </a:p>
        </p:txBody>
      </p:sp>
    </p:spTree>
  </p:cSld>
  <p:clrMapOvr>
    <a:masterClrMapping/>
  </p:clrMapOvr>
  <p:transition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0" y="141770"/>
            <a:ext cx="4608195" cy="291747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7556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595"/>
              </a:spcBef>
            </a:pPr>
            <a:r>
              <a:rPr lang="el-GR" sz="1400" spc="20" dirty="0">
                <a:solidFill>
                  <a:srgbClr val="CC0000"/>
                </a:solidFill>
                <a:latin typeface="Arial"/>
                <a:cs typeface="Arial"/>
              </a:rPr>
              <a:t>﻿Η Σημασία των Θεσμών </a:t>
            </a:r>
            <a:r>
              <a:rPr sz="1400" spc="-65" dirty="0">
                <a:solidFill>
                  <a:srgbClr val="CC0000"/>
                </a:solidFill>
                <a:latin typeface="Arial"/>
                <a:cs typeface="Arial"/>
              </a:rPr>
              <a:t>–</a:t>
            </a:r>
            <a:r>
              <a:rPr sz="1400" spc="18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spc="15" dirty="0">
                <a:solidFill>
                  <a:srgbClr val="CC0000"/>
                </a:solidFill>
                <a:latin typeface="Latin Modern Math"/>
                <a:cs typeface="Latin Modern Math"/>
              </a:rPr>
              <a:t>V</a:t>
            </a:r>
            <a:endParaRPr sz="1400" dirty="0">
              <a:latin typeface="Latin Modern Math"/>
              <a:cs typeface="Latin Modern Math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55104" y="575582"/>
            <a:ext cx="3898265" cy="2198370"/>
            <a:chOff x="355104" y="575582"/>
            <a:chExt cx="3898265" cy="2198370"/>
          </a:xfrm>
        </p:grpSpPr>
        <p:sp>
          <p:nvSpPr>
            <p:cNvPr id="6" name="object 6"/>
            <p:cNvSpPr/>
            <p:nvPr/>
          </p:nvSpPr>
          <p:spPr>
            <a:xfrm>
              <a:off x="355104" y="575582"/>
              <a:ext cx="3898265" cy="2198370"/>
            </a:xfrm>
            <a:custGeom>
              <a:avLst/>
              <a:gdLst/>
              <a:ahLst/>
              <a:cxnLst/>
              <a:rect l="l" t="t" r="r" b="b"/>
              <a:pathLst>
                <a:path w="3898265" h="2198370">
                  <a:moveTo>
                    <a:pt x="3897788" y="2197919"/>
                  </a:moveTo>
                  <a:lnTo>
                    <a:pt x="3897788" y="0"/>
                  </a:lnTo>
                  <a:lnTo>
                    <a:pt x="0" y="0"/>
                  </a:lnTo>
                  <a:lnTo>
                    <a:pt x="0" y="2197919"/>
                  </a:lnTo>
                  <a:lnTo>
                    <a:pt x="3897788" y="2197919"/>
                  </a:lnTo>
                  <a:close/>
                </a:path>
              </a:pathLst>
            </a:custGeom>
            <a:solidFill>
              <a:srgbClr val="D4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35561" y="575582"/>
              <a:ext cx="3502515" cy="21979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55104" y="2891669"/>
            <a:ext cx="3920935" cy="181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l-GR" sz="1000" spc="-25" dirty="0">
                <a:solidFill>
                  <a:srgbClr val="B23333"/>
                </a:solidFill>
                <a:latin typeface="Arial"/>
                <a:cs typeface="Arial"/>
              </a:rPr>
              <a:t>﻿</a:t>
            </a:r>
            <a:r>
              <a:rPr lang="el-GR" sz="1100" b="1" spc="-25" dirty="0">
                <a:cs typeface="Arial"/>
              </a:rPr>
              <a:t>Θεσμοί, κατά κεφαλήν εισόδημα, και διακύμανση ρυθμού ανάπτυξης </a:t>
            </a:r>
            <a:endParaRPr sz="1100" b="1" dirty="0"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-10" dirty="0"/>
              <a:t>Π. </a:t>
            </a:r>
            <a:r>
              <a:rPr spc="-15" dirty="0"/>
              <a:t>Κωνσταντíνου (AΕΟΣ </a:t>
            </a:r>
            <a:r>
              <a:rPr spc="-35" dirty="0"/>
              <a:t>–</a:t>
            </a:r>
            <a:r>
              <a:rPr spc="-75" dirty="0"/>
              <a:t> </a:t>
            </a:r>
            <a:r>
              <a:rPr spc="-5" dirty="0"/>
              <a:t>ΟΠΑ)</a:t>
            </a:r>
          </a:p>
        </p:txBody>
      </p:sp>
    </p:spTree>
  </p:cSld>
  <p:clrMapOvr>
    <a:masterClrMapping/>
  </p:clrMapOvr>
  <p:transition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-9008" y="0"/>
            <a:ext cx="4608195" cy="291747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7556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595"/>
              </a:spcBef>
            </a:pPr>
            <a:r>
              <a:rPr lang="el-GR" sz="1400" spc="-20" dirty="0">
                <a:solidFill>
                  <a:srgbClr val="CC0000"/>
                </a:solidFill>
              </a:rPr>
              <a:t>﻿Μορφές Παγκοσμιοποίησης </a:t>
            </a:r>
            <a:r>
              <a:rPr sz="1400" spc="-65" dirty="0">
                <a:solidFill>
                  <a:srgbClr val="CC0000"/>
                </a:solidFill>
              </a:rPr>
              <a:t>–</a:t>
            </a:r>
            <a:r>
              <a:rPr sz="1400" spc="-25" dirty="0">
                <a:solidFill>
                  <a:srgbClr val="CC0000"/>
                </a:solidFill>
              </a:rPr>
              <a:t> </a:t>
            </a:r>
            <a:r>
              <a:rPr sz="1400" spc="15" dirty="0">
                <a:solidFill>
                  <a:srgbClr val="CC0000"/>
                </a:solidFill>
                <a:latin typeface="Latin Modern Math"/>
                <a:cs typeface="Latin Modern Math"/>
              </a:rPr>
              <a:t>I</a:t>
            </a:r>
            <a:endParaRPr sz="1400" dirty="0">
              <a:latin typeface="Latin Modern Math"/>
              <a:cs typeface="Latin Modern Math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333246" y="2811867"/>
            <a:ext cx="3772535" cy="188513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390"/>
              </a:spcBef>
            </a:pPr>
            <a:r>
              <a:rPr lang="el-GR" sz="900" spc="-5" dirty="0">
                <a:cs typeface="Arial"/>
              </a:rPr>
              <a:t>Πηγή:</a:t>
            </a:r>
            <a:r>
              <a:rPr sz="900" spc="-5" dirty="0">
                <a:cs typeface="Arial"/>
              </a:rPr>
              <a:t> </a:t>
            </a:r>
            <a:r>
              <a:rPr sz="900" spc="-5" dirty="0">
                <a:cs typeface="Times New Roman"/>
              </a:rPr>
              <a:t>Lane and Milesi-Ferreti</a:t>
            </a:r>
            <a:r>
              <a:rPr sz="900" spc="80" dirty="0">
                <a:cs typeface="Times New Roman"/>
              </a:rPr>
              <a:t> </a:t>
            </a:r>
            <a:r>
              <a:rPr sz="900" spc="-5" dirty="0">
                <a:cs typeface="Times New Roman"/>
              </a:rPr>
              <a:t>(2008)</a:t>
            </a:r>
            <a:endParaRPr sz="900" dirty="0">
              <a:cs typeface="Times New Roman"/>
            </a:endParaRPr>
          </a:p>
        </p:txBody>
      </p:sp>
      <p:sp>
        <p:nvSpPr>
          <p:cNvPr id="114" name="object 1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-10" dirty="0"/>
              <a:t>Π. </a:t>
            </a:r>
            <a:r>
              <a:rPr spc="-15" dirty="0"/>
              <a:t>Κωνσταντíνου (AΕΟΣ </a:t>
            </a:r>
            <a:r>
              <a:rPr spc="-35" dirty="0"/>
              <a:t>–</a:t>
            </a:r>
            <a:r>
              <a:rPr spc="-75" dirty="0"/>
              <a:t> </a:t>
            </a:r>
            <a:r>
              <a:rPr spc="-5" dirty="0"/>
              <a:t>ΟΠΑ)</a:t>
            </a:r>
          </a:p>
        </p:txBody>
      </p:sp>
      <p:pic>
        <p:nvPicPr>
          <p:cNvPr id="110" name="Picture 109">
            <a:extLst>
              <a:ext uri="{FF2B5EF4-FFF2-40B4-BE49-F238E27FC236}">
                <a16:creationId xmlns:a16="http://schemas.microsoft.com/office/drawing/2014/main" id="{2CA634CA-8C72-1443-A76A-02A07D8D10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915" y="524228"/>
            <a:ext cx="4011386" cy="214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501070"/>
      </p:ext>
    </p:extLst>
  </p:cSld>
  <p:clrMapOvr>
    <a:masterClrMapping/>
  </p:clrMapOvr>
  <p:transition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0" y="141770"/>
            <a:ext cx="4608195" cy="507190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7556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595"/>
              </a:spcBef>
            </a:pPr>
            <a:r>
              <a:rPr lang="el-GR" sz="1400" spc="10" dirty="0">
                <a:solidFill>
                  <a:srgbClr val="CC0000"/>
                </a:solidFill>
                <a:latin typeface="Arial"/>
                <a:cs typeface="Arial"/>
              </a:rPr>
              <a:t>﻿</a:t>
            </a:r>
            <a:r>
              <a:rPr lang="el-GR" sz="1400" spc="-20" dirty="0">
                <a:solidFill>
                  <a:srgbClr val="CC0000"/>
                </a:solidFill>
              </a:rPr>
              <a:t>Μορφές Παγκοσμιοποίησης </a:t>
            </a:r>
            <a:r>
              <a:rPr lang="el-GR" sz="1400" spc="-65" dirty="0">
                <a:solidFill>
                  <a:srgbClr val="CC0000"/>
                </a:solidFill>
              </a:rPr>
              <a:t>–</a:t>
            </a:r>
            <a:r>
              <a:rPr lang="el-GR" sz="1400" spc="-25" dirty="0">
                <a:solidFill>
                  <a:srgbClr val="CC0000"/>
                </a:solidFill>
              </a:rPr>
              <a:t> </a:t>
            </a:r>
            <a:r>
              <a:rPr lang="en-GB" sz="1400" spc="15" dirty="0">
                <a:solidFill>
                  <a:srgbClr val="CC0000"/>
                </a:solidFill>
                <a:latin typeface="Latin Modern Math"/>
                <a:cs typeface="Latin Modern Math"/>
              </a:rPr>
              <a:t>I</a:t>
            </a:r>
            <a:r>
              <a:rPr lang="el-GR" sz="1400" spc="15" dirty="0">
                <a:solidFill>
                  <a:srgbClr val="CC0000"/>
                </a:solidFill>
                <a:latin typeface="Latin Modern Math"/>
                <a:cs typeface="Latin Modern Math"/>
              </a:rPr>
              <a:t>Ι</a:t>
            </a:r>
          </a:p>
          <a:p>
            <a:pPr marL="107950">
              <a:lnSpc>
                <a:spcPct val="100000"/>
              </a:lnSpc>
              <a:spcBef>
                <a:spcPts val="595"/>
              </a:spcBef>
            </a:pPr>
            <a:r>
              <a:rPr lang="el-GR" sz="900" spc="10" dirty="0">
                <a:solidFill>
                  <a:srgbClr val="CC0000"/>
                </a:solidFill>
                <a:latin typeface="Arial"/>
                <a:cs typeface="Arial"/>
              </a:rPr>
              <a:t>Μέτρηση</a:t>
            </a:r>
            <a:endParaRPr sz="900" dirty="0">
              <a:latin typeface="Latin Modern Math"/>
              <a:cs typeface="Latin Modern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0050" y="782562"/>
            <a:ext cx="3733800" cy="2018053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84150" marR="863600" indent="-171450">
              <a:lnSpc>
                <a:spcPct val="102600"/>
              </a:lnSpc>
              <a:spcBef>
                <a:spcPts val="55"/>
              </a:spcBef>
              <a:buFont typeface="Wingdings" pitchFamily="2" charset="2"/>
              <a:buChar char="§"/>
            </a:pPr>
            <a:endParaRPr lang="el-GR" sz="1100" spc="-10" dirty="0">
              <a:latin typeface="Arial"/>
              <a:cs typeface="Arial"/>
            </a:endParaRPr>
          </a:p>
          <a:p>
            <a:pPr marL="12700" marR="863600">
              <a:lnSpc>
                <a:spcPct val="102600"/>
              </a:lnSpc>
              <a:spcBef>
                <a:spcPts val="55"/>
              </a:spcBef>
            </a:pPr>
            <a:r>
              <a:rPr lang="el-GR" sz="1100" spc="-10" dirty="0">
                <a:cs typeface="Arial"/>
              </a:rPr>
              <a:t>Διαφορετικές έννοιες</a:t>
            </a:r>
            <a:r>
              <a:rPr lang="es-ES" sz="1100" spc="-10" dirty="0">
                <a:cs typeface="Arial"/>
              </a:rPr>
              <a:t>:</a:t>
            </a:r>
          </a:p>
          <a:p>
            <a:pPr marL="12700" marR="863600">
              <a:lnSpc>
                <a:spcPct val="102600"/>
              </a:lnSpc>
              <a:spcBef>
                <a:spcPts val="55"/>
              </a:spcBef>
            </a:pPr>
            <a:endParaRPr lang="es-ES" sz="1000" spc="-35" dirty="0">
              <a:cs typeface="Arial"/>
            </a:endParaRPr>
          </a:p>
          <a:p>
            <a:pPr marL="184150" marR="863600" indent="-171450">
              <a:lnSpc>
                <a:spcPct val="102600"/>
              </a:lnSpc>
              <a:spcBef>
                <a:spcPts val="55"/>
              </a:spcBef>
              <a:buFont typeface="Wingdings" pitchFamily="2" charset="2"/>
              <a:buChar char="§"/>
            </a:pPr>
            <a:r>
              <a:rPr lang="el-GR" sz="1100" spc="-25" dirty="0">
                <a:cs typeface="Arial"/>
              </a:rPr>
              <a:t>﻿</a:t>
            </a:r>
            <a:r>
              <a:rPr lang="el-GR" sz="1100" spc="-10" dirty="0">
                <a:cs typeface="Arial"/>
              </a:rPr>
              <a:t> </a:t>
            </a:r>
            <a:r>
              <a:rPr lang="el-GR" sz="1100" b="1" u="sng" spc="-10" dirty="0">
                <a:solidFill>
                  <a:srgbClr val="C00000"/>
                </a:solidFill>
                <a:cs typeface="Arial"/>
              </a:rPr>
              <a:t>Χ</a:t>
            </a:r>
            <a:r>
              <a:rPr lang="el-GR" sz="1100" b="1" u="sng" spc="-25" dirty="0">
                <a:solidFill>
                  <a:srgbClr val="C00000"/>
                </a:solidFill>
                <a:cs typeface="Arial"/>
              </a:rPr>
              <a:t>ρηματοοικονομική</a:t>
            </a:r>
            <a:r>
              <a:rPr lang="es-ES" sz="1100" b="1" spc="-25" dirty="0">
                <a:solidFill>
                  <a:srgbClr val="C00000"/>
                </a:solidFill>
                <a:cs typeface="Arial"/>
              </a:rPr>
              <a:t> </a:t>
            </a:r>
            <a:r>
              <a:rPr lang="el-GR" sz="1100" b="1" spc="-25" dirty="0">
                <a:solidFill>
                  <a:srgbClr val="C00000"/>
                </a:solidFill>
                <a:cs typeface="Arial"/>
              </a:rPr>
              <a:t>παγκοσμιοποίηση</a:t>
            </a:r>
            <a:r>
              <a:rPr lang="el-GR" sz="1100" spc="-25" dirty="0">
                <a:solidFill>
                  <a:srgbClr val="C00000"/>
                </a:solidFill>
                <a:cs typeface="Arial"/>
              </a:rPr>
              <a:t>:</a:t>
            </a:r>
            <a:endParaRPr lang="es-ES" sz="1100" spc="-25" dirty="0">
              <a:solidFill>
                <a:srgbClr val="C00000"/>
              </a:solidFill>
              <a:cs typeface="Arial"/>
            </a:endParaRPr>
          </a:p>
          <a:p>
            <a:pPr marL="184150" marR="863600" indent="-171450">
              <a:lnSpc>
                <a:spcPct val="102600"/>
              </a:lnSpc>
              <a:spcBef>
                <a:spcPts val="55"/>
              </a:spcBef>
              <a:buFont typeface="Wingdings" pitchFamily="2" charset="2"/>
              <a:buChar char="Ø"/>
            </a:pPr>
            <a:r>
              <a:rPr lang="el-GR" sz="1100" spc="-25" dirty="0">
                <a:cs typeface="Arial"/>
              </a:rPr>
              <a:t> Έκταση «ανοίγματος» στις διασυνοριακές χρηματοοικονομικές συναλλαγές</a:t>
            </a:r>
            <a:endParaRPr lang="es-ES" sz="1100" spc="-25" dirty="0">
              <a:cs typeface="Arial"/>
            </a:endParaRPr>
          </a:p>
          <a:p>
            <a:pPr marL="184150" marR="863600" indent="-171450">
              <a:lnSpc>
                <a:spcPct val="102600"/>
              </a:lnSpc>
              <a:spcBef>
                <a:spcPts val="55"/>
              </a:spcBef>
              <a:buFont typeface="Wingdings" pitchFamily="2" charset="2"/>
              <a:buChar char="Ø"/>
            </a:pPr>
            <a:endParaRPr lang="es-ES" sz="1100" spc="-25" dirty="0">
              <a:cs typeface="Arial"/>
            </a:endParaRPr>
          </a:p>
          <a:p>
            <a:pPr marL="184150" marR="863600" indent="-171450">
              <a:lnSpc>
                <a:spcPct val="102600"/>
              </a:lnSpc>
              <a:spcBef>
                <a:spcPts val="55"/>
              </a:spcBef>
              <a:buFont typeface="Wingdings" pitchFamily="2" charset="2"/>
              <a:buChar char="§"/>
            </a:pPr>
            <a:r>
              <a:rPr lang="el-GR" sz="1100" spc="-10" dirty="0">
                <a:cs typeface="Arial"/>
              </a:rPr>
              <a:t>﻿</a:t>
            </a:r>
            <a:r>
              <a:rPr lang="el-GR" sz="1100" b="1" u="sng" spc="-10" dirty="0">
                <a:solidFill>
                  <a:srgbClr val="C00000"/>
                </a:solidFill>
                <a:cs typeface="Arial"/>
              </a:rPr>
              <a:t>Εμπορική</a:t>
            </a:r>
            <a:r>
              <a:rPr lang="el-GR" sz="1100" b="1" spc="-10" dirty="0">
                <a:solidFill>
                  <a:srgbClr val="C00000"/>
                </a:solidFill>
                <a:cs typeface="Arial"/>
              </a:rPr>
              <a:t> </a:t>
            </a:r>
            <a:r>
              <a:rPr lang="el-GR" sz="1100" b="1" spc="-25" dirty="0">
                <a:solidFill>
                  <a:srgbClr val="C00000"/>
                </a:solidFill>
                <a:cs typeface="Arial"/>
              </a:rPr>
              <a:t>παγκοσμιοποίηση</a:t>
            </a:r>
            <a:r>
              <a:rPr lang="el-GR" sz="1100" b="1" spc="-10" dirty="0">
                <a:solidFill>
                  <a:srgbClr val="C00000"/>
                </a:solidFill>
                <a:cs typeface="Arial"/>
              </a:rPr>
              <a:t>:</a:t>
            </a:r>
            <a:endParaRPr lang="es-ES" sz="1100" b="1" spc="-10" dirty="0">
              <a:solidFill>
                <a:srgbClr val="C00000"/>
              </a:solidFill>
              <a:cs typeface="Arial"/>
            </a:endParaRPr>
          </a:p>
          <a:p>
            <a:pPr marL="241300" marR="863600" indent="-228600">
              <a:lnSpc>
                <a:spcPct val="102600"/>
              </a:lnSpc>
              <a:spcBef>
                <a:spcPts val="55"/>
              </a:spcBef>
              <a:buFont typeface="Wingdings" pitchFamily="2" charset="2"/>
              <a:buChar char="Ø"/>
            </a:pPr>
            <a:r>
              <a:rPr lang="el-GR" sz="1100" dirty="0">
                <a:cs typeface="Arial"/>
              </a:rPr>
              <a:t>Περιορισμοί στο ελεύθερο εμπόριο</a:t>
            </a:r>
            <a:endParaRPr lang="es-ES" sz="1100" dirty="0">
              <a:cs typeface="Arial"/>
            </a:endParaRPr>
          </a:p>
          <a:p>
            <a:pPr marL="241300" marR="863600" indent="-228600">
              <a:lnSpc>
                <a:spcPct val="102600"/>
              </a:lnSpc>
              <a:spcBef>
                <a:spcPts val="55"/>
              </a:spcBef>
              <a:buFont typeface="Wingdings" pitchFamily="2" charset="2"/>
              <a:buChar char="Ø"/>
            </a:pPr>
            <a:r>
              <a:rPr lang="el-GR" sz="1100" spc="-35" dirty="0">
                <a:cs typeface="Arial"/>
              </a:rPr>
              <a:t>﻿</a:t>
            </a:r>
            <a:r>
              <a:rPr lang="el-GR" sz="1100" spc="-35" dirty="0">
                <a:highlight>
                  <a:srgbClr val="FFFF00"/>
                </a:highlight>
                <a:cs typeface="Arial"/>
              </a:rPr>
              <a:t>(Εισαγωγές + Εξαγωγές)/ΑΕΠ</a:t>
            </a:r>
            <a:endParaRPr lang="es-ES" sz="1100" spc="-35" dirty="0">
              <a:highlight>
                <a:srgbClr val="FFFF00"/>
              </a:highlight>
              <a:cs typeface="Arial"/>
            </a:endParaRPr>
          </a:p>
          <a:p>
            <a:pPr marL="12700" marR="863600">
              <a:lnSpc>
                <a:spcPct val="102600"/>
              </a:lnSpc>
              <a:spcBef>
                <a:spcPts val="55"/>
              </a:spcBef>
            </a:pPr>
            <a:endParaRPr lang="es-ES" sz="1100" spc="-25" dirty="0"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-10" dirty="0"/>
              <a:t>Π. </a:t>
            </a:r>
            <a:r>
              <a:rPr spc="-15" dirty="0"/>
              <a:t>Κωνσταντíνου (AΕΟΣ </a:t>
            </a:r>
            <a:r>
              <a:rPr spc="-35" dirty="0"/>
              <a:t>–</a:t>
            </a:r>
            <a:r>
              <a:rPr spc="-75" dirty="0"/>
              <a:t> </a:t>
            </a:r>
            <a:r>
              <a:rPr spc="-5" dirty="0"/>
              <a:t>ΟΠΑ)</a:t>
            </a:r>
          </a:p>
        </p:txBody>
      </p:sp>
    </p:spTree>
  </p:cSld>
  <p:clrMapOvr>
    <a:masterClrMapping/>
  </p:clrMapOvr>
  <p:transition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303780" y="141770"/>
            <a:ext cx="2304415" cy="142240"/>
          </a:xfrm>
          <a:prstGeom prst="rect">
            <a:avLst/>
          </a:prstGeom>
          <a:solidFill>
            <a:srgbClr val="D8D8D8"/>
          </a:solidFill>
        </p:spPr>
        <p:txBody>
          <a:bodyPr vert="horz" wrap="square" lIns="0" tIns="13970" rIns="0" bIns="0" rtlCol="0">
            <a:spAutoFit/>
          </a:bodyPr>
          <a:lstStyle/>
          <a:p>
            <a:pPr marL="67945">
              <a:lnSpc>
                <a:spcPct val="100000"/>
              </a:lnSpc>
              <a:spcBef>
                <a:spcPts val="110"/>
              </a:spcBef>
            </a:pPr>
            <a:r>
              <a:rPr sz="600" spc="-5" dirty="0">
                <a:solidFill>
                  <a:srgbClr val="7A0000"/>
                </a:solidFill>
                <a:latin typeface="Arial"/>
                <a:cs typeface="Arial"/>
                <a:hlinkClick r:id="rId2" action="ppaction://hlinksldjump"/>
              </a:rPr>
              <a:t>Χρηµατοοικονοµικý </a:t>
            </a:r>
            <a:r>
              <a:rPr sz="600" spc="-20" dirty="0">
                <a:solidFill>
                  <a:srgbClr val="7A0000"/>
                </a:solidFill>
                <a:latin typeface="Arial"/>
                <a:cs typeface="Arial"/>
                <a:hlinkClick r:id="rId2" action="ppaction://hlinksldjump"/>
              </a:rPr>
              <a:t>Παγκοσµιοποíηση:</a:t>
            </a:r>
            <a:r>
              <a:rPr sz="600" spc="30" dirty="0">
                <a:solidFill>
                  <a:srgbClr val="7A0000"/>
                </a:solid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600" spc="-20" dirty="0">
                <a:solidFill>
                  <a:srgbClr val="7A0000"/>
                </a:solidFill>
                <a:latin typeface="Arial"/>
                <a:cs typeface="Arial"/>
                <a:hlinkClick r:id="rId2" action="ppaction://hlinksldjump"/>
              </a:rPr>
              <a:t>Aεδοµsνα</a:t>
            </a:r>
            <a:endParaRPr sz="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0" y="141770"/>
            <a:ext cx="4608195" cy="291747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7556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595"/>
              </a:spcBef>
            </a:pPr>
            <a:r>
              <a:rPr lang="el-GR" sz="1400" spc="10" dirty="0">
                <a:solidFill>
                  <a:srgbClr val="CC0000"/>
                </a:solidFill>
                <a:latin typeface="Arial"/>
                <a:cs typeface="Arial"/>
              </a:rPr>
              <a:t>﻿Χρηματοοικονομική Παγκοσμιοποίηση: Μέτρηση</a:t>
            </a:r>
            <a:r>
              <a:rPr lang="es-ES" sz="1400" spc="1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spc="-65" dirty="0">
                <a:solidFill>
                  <a:srgbClr val="CC0000"/>
                </a:solidFill>
                <a:latin typeface="Arial"/>
                <a:cs typeface="Arial"/>
              </a:rPr>
              <a:t>–</a:t>
            </a:r>
            <a:r>
              <a:rPr sz="1400" spc="4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spc="30" dirty="0">
                <a:solidFill>
                  <a:srgbClr val="CC0000"/>
                </a:solidFill>
                <a:latin typeface="Latin Modern Math"/>
                <a:cs typeface="Latin Modern Math"/>
              </a:rPr>
              <a:t>I</a:t>
            </a:r>
            <a:endParaRPr sz="1400" dirty="0">
              <a:latin typeface="Latin Modern Math"/>
              <a:cs typeface="Latin Modern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3850" y="663575"/>
            <a:ext cx="3861435" cy="230255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73660">
              <a:lnSpc>
                <a:spcPct val="100000"/>
              </a:lnSpc>
              <a:spcBef>
                <a:spcPts val="95"/>
              </a:spcBef>
            </a:pPr>
            <a:r>
              <a:rPr lang="en-GB" sz="1100" spc="-5" dirty="0">
                <a:cs typeface="Times New Roman"/>
              </a:rPr>
              <a:t>﻿</a:t>
            </a:r>
            <a:r>
              <a:rPr lang="el-GR" sz="1100" b="1" spc="-5" dirty="0">
                <a:cs typeface="Times New Roman"/>
              </a:rPr>
              <a:t>Μέτρα χρηματοοικονομικού «ανοίγματος»: ﻿</a:t>
            </a:r>
          </a:p>
          <a:p>
            <a:pPr marL="184150" marR="73660" indent="-171450">
              <a:lnSpc>
                <a:spcPct val="100000"/>
              </a:lnSpc>
              <a:spcBef>
                <a:spcPts val="95"/>
              </a:spcBef>
              <a:buFont typeface="Wingdings" pitchFamily="2" charset="2"/>
              <a:buChar char="§"/>
            </a:pPr>
            <a:endParaRPr lang="el-GR" sz="1100" spc="-5" dirty="0">
              <a:cs typeface="Times New Roman"/>
            </a:endParaRPr>
          </a:p>
          <a:p>
            <a:pPr marL="184150" marR="73660" indent="-171450">
              <a:lnSpc>
                <a:spcPct val="100000"/>
              </a:lnSpc>
              <a:spcBef>
                <a:spcPts val="95"/>
              </a:spcBef>
              <a:buFont typeface="Wingdings" pitchFamily="2" charset="2"/>
              <a:buChar char="§"/>
            </a:pPr>
            <a:r>
              <a:rPr lang="en-GB" sz="1100" b="1" spc="-5" dirty="0">
                <a:cs typeface="Times New Roman"/>
              </a:rPr>
              <a:t>De Jure</a:t>
            </a:r>
            <a:r>
              <a:rPr lang="el-GR" sz="1100" b="1" spc="-5" dirty="0">
                <a:cs typeface="Times New Roman"/>
              </a:rPr>
              <a:t> </a:t>
            </a:r>
            <a:r>
              <a:rPr lang="es-ES" sz="1100" b="1" spc="-5" dirty="0">
                <a:cs typeface="Times New Roman"/>
              </a:rPr>
              <a:t>(</a:t>
            </a:r>
            <a:r>
              <a:rPr lang="el-GR" sz="1100" b="1" spc="-5" dirty="0">
                <a:cs typeface="Times New Roman"/>
              </a:rPr>
              <a:t>τί λένε οι κανόνες</a:t>
            </a:r>
            <a:r>
              <a:rPr lang="es-ES" sz="1100" b="1" spc="-5" dirty="0">
                <a:cs typeface="Times New Roman"/>
              </a:rPr>
              <a:t>)</a:t>
            </a:r>
            <a:r>
              <a:rPr lang="en-GB" sz="1100" b="1" spc="-5" dirty="0">
                <a:cs typeface="Times New Roman"/>
              </a:rPr>
              <a:t>: </a:t>
            </a:r>
            <a:r>
              <a:rPr lang="el-GR" sz="1100" spc="-5" dirty="0">
                <a:cs typeface="Times New Roman"/>
              </a:rPr>
              <a:t>περιορισμοί στις διεθνείς κινήσεις κεφαλαίων βάσει της </a:t>
            </a:r>
            <a:r>
              <a:rPr lang="el-GR" sz="1100" b="1" spc="-5" dirty="0">
                <a:solidFill>
                  <a:srgbClr val="C00000"/>
                </a:solidFill>
                <a:cs typeface="Times New Roman"/>
              </a:rPr>
              <a:t>ετήσιας έκθεσης του ΔΝΤ για τις Ρυθμίσεις και τους Περιορισμούς Συναλλαγών </a:t>
            </a:r>
            <a:r>
              <a:rPr lang="el-GR" sz="1100" spc="-5" dirty="0">
                <a:solidFill>
                  <a:srgbClr val="C00000"/>
                </a:solidFill>
                <a:cs typeface="Times New Roman"/>
              </a:rPr>
              <a:t>(</a:t>
            </a:r>
            <a:r>
              <a:rPr lang="en-GB" sz="1100" spc="-5" dirty="0">
                <a:solidFill>
                  <a:srgbClr val="C00000"/>
                </a:solidFill>
                <a:cs typeface="Times New Roman"/>
              </a:rPr>
              <a:t>Annual Report on Exchange Arrangements and Exchange Restrictions)</a:t>
            </a:r>
            <a:endParaRPr lang="el-GR" sz="1100" spc="-25" dirty="0">
              <a:cs typeface="Arial"/>
            </a:endParaRPr>
          </a:p>
          <a:p>
            <a:pPr marL="184150" marR="73660" indent="-171450">
              <a:lnSpc>
                <a:spcPct val="100000"/>
              </a:lnSpc>
              <a:spcBef>
                <a:spcPts val="95"/>
              </a:spcBef>
              <a:buFont typeface="Wingdings" pitchFamily="2" charset="2"/>
              <a:buChar char="§"/>
            </a:pPr>
            <a:endParaRPr lang="el-GR" sz="1100" spc="-5" dirty="0">
              <a:cs typeface="Times New Roman"/>
            </a:endParaRPr>
          </a:p>
          <a:p>
            <a:pPr marL="184150" marR="73660" indent="-171450">
              <a:lnSpc>
                <a:spcPct val="100000"/>
              </a:lnSpc>
              <a:spcBef>
                <a:spcPts val="95"/>
              </a:spcBef>
              <a:buFont typeface="Courier New" panose="02070309020205020404" pitchFamily="49" charset="0"/>
              <a:buChar char="o"/>
            </a:pPr>
            <a:r>
              <a:rPr lang="el-GR" sz="1100" i="1" spc="-20" dirty="0">
                <a:cs typeface="Arial"/>
              </a:rPr>
              <a:t>﻿Πχ: Τον Οκτώβριο του 2009, η Βραζιλία αποφάσισε να φορολογήσει τις εισροές κεφαλαίων.</a:t>
            </a:r>
          </a:p>
          <a:p>
            <a:pPr marL="12700" marR="73660">
              <a:lnSpc>
                <a:spcPct val="100000"/>
              </a:lnSpc>
              <a:spcBef>
                <a:spcPts val="95"/>
              </a:spcBef>
            </a:pPr>
            <a:endParaRPr lang="el-GR" sz="1100" i="1" spc="-20" dirty="0">
              <a:cs typeface="Arial"/>
            </a:endParaRPr>
          </a:p>
          <a:p>
            <a:pPr marL="184150" marR="73660" indent="-171450">
              <a:lnSpc>
                <a:spcPct val="100000"/>
              </a:lnSpc>
              <a:spcBef>
                <a:spcPts val="95"/>
              </a:spcBef>
              <a:buFont typeface="Wingdings" pitchFamily="2" charset="2"/>
              <a:buChar char="§"/>
            </a:pPr>
            <a:r>
              <a:rPr lang="en-GB" sz="1100" b="1" spc="-5" dirty="0">
                <a:cs typeface="Times New Roman"/>
              </a:rPr>
              <a:t>﻿De Facto</a:t>
            </a:r>
            <a:r>
              <a:rPr lang="el-GR" sz="1100" b="1" spc="-5" dirty="0">
                <a:cs typeface="Times New Roman"/>
              </a:rPr>
              <a:t> </a:t>
            </a:r>
            <a:r>
              <a:rPr lang="es-ES" sz="1100" b="1" spc="-5" dirty="0">
                <a:cs typeface="Times New Roman"/>
              </a:rPr>
              <a:t>(</a:t>
            </a:r>
            <a:r>
              <a:rPr lang="el-GR" sz="1100" b="1" spc="-5" dirty="0">
                <a:cs typeface="Times New Roman"/>
              </a:rPr>
              <a:t>τί συμβαίνει στην πράξη</a:t>
            </a:r>
            <a:r>
              <a:rPr lang="es-ES" sz="1100" b="1" spc="-5" dirty="0">
                <a:cs typeface="Times New Roman"/>
              </a:rPr>
              <a:t>)</a:t>
            </a:r>
            <a:r>
              <a:rPr lang="en-GB" sz="1100" b="1" spc="-5" dirty="0">
                <a:cs typeface="Times New Roman"/>
              </a:rPr>
              <a:t>: </a:t>
            </a:r>
            <a:r>
              <a:rPr lang="el-GR" sz="1100" spc="-5" dirty="0">
                <a:cs typeface="Times New Roman"/>
              </a:rPr>
              <a:t>Πόσο «διεθνές εμπόριο» σε χρηματοοικονομικά περιουσιακά στοιχεία υπάρχει</a:t>
            </a:r>
            <a:r>
              <a:rPr sz="1100" spc="-25" dirty="0">
                <a:cs typeface="Arial"/>
              </a:rPr>
              <a:t>;</a:t>
            </a:r>
            <a:endParaRPr lang="el-GR" sz="1100" spc="-25" dirty="0">
              <a:cs typeface="Arial"/>
            </a:endParaRPr>
          </a:p>
          <a:p>
            <a:pPr marL="184150" marR="73660" indent="-171450">
              <a:lnSpc>
                <a:spcPct val="100000"/>
              </a:lnSpc>
              <a:spcBef>
                <a:spcPts val="95"/>
              </a:spcBef>
              <a:buFont typeface="Wingdings" pitchFamily="2" charset="2"/>
              <a:buChar char="§"/>
            </a:pPr>
            <a:endParaRPr sz="1100" dirty="0"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0" y="141770"/>
            <a:ext cx="4608195" cy="291747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7556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595"/>
              </a:spcBef>
            </a:pPr>
            <a:r>
              <a:rPr lang="el-GR" sz="1400" spc="10" dirty="0">
                <a:solidFill>
                  <a:srgbClr val="CC0000"/>
                </a:solidFill>
                <a:latin typeface="Arial"/>
                <a:cs typeface="Arial"/>
              </a:rPr>
              <a:t>Χρηματοοικονομική Παγκοσμιοποίηση: Μέτρηση </a:t>
            </a:r>
            <a:r>
              <a:rPr lang="el-GR" sz="1400" spc="-65" dirty="0">
                <a:solidFill>
                  <a:srgbClr val="CC0000"/>
                </a:solidFill>
                <a:latin typeface="Arial"/>
                <a:cs typeface="Arial"/>
              </a:rPr>
              <a:t>–</a:t>
            </a:r>
            <a:r>
              <a:rPr lang="el-GR" sz="1400" spc="4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lang="en-GB" sz="1400" spc="30" dirty="0">
                <a:solidFill>
                  <a:srgbClr val="CC0000"/>
                </a:solidFill>
                <a:latin typeface="Latin Modern Math"/>
                <a:cs typeface="Latin Modern Math"/>
              </a:rPr>
              <a:t>II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-10" dirty="0"/>
              <a:t>Π. </a:t>
            </a:r>
            <a:r>
              <a:rPr spc="-15" dirty="0"/>
              <a:t>Κωνσταντíνου (AΕΟΣ </a:t>
            </a:r>
            <a:r>
              <a:rPr spc="-35" dirty="0"/>
              <a:t>–</a:t>
            </a:r>
            <a:r>
              <a:rPr spc="-75" dirty="0"/>
              <a:t> </a:t>
            </a:r>
            <a:r>
              <a:rPr spc="-5" dirty="0"/>
              <a:t>ΟΠΑ)</a:t>
            </a:r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6C7E2240-A529-3E46-90F6-B2DE691C5067}"/>
              </a:ext>
            </a:extLst>
          </p:cNvPr>
          <p:cNvSpPr txBox="1"/>
          <p:nvPr/>
        </p:nvSpPr>
        <p:spPr>
          <a:xfrm>
            <a:off x="323850" y="815975"/>
            <a:ext cx="4078084" cy="23872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marR="5080" indent="-171450">
              <a:lnSpc>
                <a:spcPct val="112900"/>
              </a:lnSpc>
              <a:spcBef>
                <a:spcPts val="100"/>
              </a:spcBef>
              <a:buFont typeface="Wingdings" pitchFamily="2" charset="2"/>
              <a:buChar char="§"/>
            </a:pPr>
            <a:r>
              <a:rPr lang="en-GB" sz="1100" b="1" spc="-20" dirty="0">
                <a:solidFill>
                  <a:srgbClr val="00B050"/>
                </a:solidFill>
                <a:cs typeface="Arial"/>
              </a:rPr>
              <a:t>Chinn-Ito index: </a:t>
            </a:r>
            <a:r>
              <a:rPr lang="el-GR" sz="1100" spc="-5" dirty="0">
                <a:cs typeface="Arial"/>
              </a:rPr>
              <a:t>δε</a:t>
            </a:r>
            <a:r>
              <a:rPr lang="en-GB" sz="1100" spc="-5" dirty="0" err="1">
                <a:cs typeface="Arial"/>
              </a:rPr>
              <a:t>í</a:t>
            </a:r>
            <a:r>
              <a:rPr lang="el-GR" sz="1100" spc="-5" dirty="0" err="1">
                <a:cs typeface="Arial"/>
              </a:rPr>
              <a:t>κτης</a:t>
            </a:r>
            <a:r>
              <a:rPr lang="el-GR" sz="1100" spc="-5" dirty="0">
                <a:cs typeface="Arial"/>
              </a:rPr>
              <a:t> μέτρησης </a:t>
            </a:r>
            <a:r>
              <a:rPr lang="el-GR" sz="1100" spc="-20" dirty="0">
                <a:cs typeface="Arial"/>
              </a:rPr>
              <a:t>του βαθμού </a:t>
            </a:r>
            <a:r>
              <a:rPr lang="en-GB" sz="1100" spc="-10" dirty="0">
                <a:cs typeface="Times New Roman"/>
              </a:rPr>
              <a:t>financial </a:t>
            </a:r>
            <a:r>
              <a:rPr lang="en-GB" sz="1100" spc="-5" dirty="0">
                <a:cs typeface="Times New Roman"/>
              </a:rPr>
              <a:t>openness </a:t>
            </a:r>
            <a:r>
              <a:rPr lang="el-GR" sz="1100" spc="-5" dirty="0">
                <a:cs typeface="Times New Roman"/>
              </a:rPr>
              <a:t>μιας χώρας</a:t>
            </a:r>
            <a:r>
              <a:rPr lang="en-GB" sz="1100" spc="-20" dirty="0">
                <a:cs typeface="Arial"/>
              </a:rPr>
              <a:t>.</a:t>
            </a:r>
            <a:endParaRPr lang="el-GR" sz="1100" spc="-20" dirty="0">
              <a:cs typeface="Arial"/>
            </a:endParaRPr>
          </a:p>
          <a:p>
            <a:pPr marL="184150" marR="5080" indent="-171450">
              <a:lnSpc>
                <a:spcPct val="112900"/>
              </a:lnSpc>
              <a:spcBef>
                <a:spcPts val="100"/>
              </a:spcBef>
              <a:buFont typeface="Wingdings" pitchFamily="2" charset="2"/>
              <a:buChar char="§"/>
            </a:pPr>
            <a:endParaRPr lang="en-GB" sz="1100" spc="-20" dirty="0">
              <a:cs typeface="Arial"/>
            </a:endParaRPr>
          </a:p>
          <a:p>
            <a:pPr marL="184150" marR="5080" indent="-171450">
              <a:lnSpc>
                <a:spcPct val="112900"/>
              </a:lnSpc>
              <a:spcBef>
                <a:spcPts val="100"/>
              </a:spcBef>
              <a:buFont typeface="Wingdings" pitchFamily="2" charset="2"/>
              <a:buChar char="§"/>
            </a:pPr>
            <a:r>
              <a:rPr lang="el-GR" sz="1100" spc="-20" dirty="0">
                <a:cs typeface="Arial"/>
              </a:rPr>
              <a:t>Προτάθηκε αρχικά στο άρθρο των </a:t>
            </a:r>
            <a:r>
              <a:rPr lang="en-GB" sz="1100" spc="-20" dirty="0">
                <a:cs typeface="Arial"/>
              </a:rPr>
              <a:t>Chinn and Ito (Journal of Development Economics, 2006). </a:t>
            </a:r>
            <a:endParaRPr lang="el-GR" sz="1100" spc="-20" dirty="0">
              <a:cs typeface="Arial"/>
            </a:endParaRPr>
          </a:p>
          <a:p>
            <a:pPr marL="184150" marR="5080" indent="-171450">
              <a:lnSpc>
                <a:spcPct val="112900"/>
              </a:lnSpc>
              <a:spcBef>
                <a:spcPts val="100"/>
              </a:spcBef>
              <a:buFont typeface="Wingdings" pitchFamily="2" charset="2"/>
              <a:buChar char="§"/>
            </a:pPr>
            <a:endParaRPr lang="en-GB" sz="1100" spc="-20" dirty="0">
              <a:cs typeface="Arial"/>
            </a:endParaRPr>
          </a:p>
          <a:p>
            <a:pPr marL="184150" marR="5080" indent="-171450">
              <a:lnSpc>
                <a:spcPct val="112900"/>
              </a:lnSpc>
              <a:spcBef>
                <a:spcPts val="100"/>
              </a:spcBef>
              <a:buFont typeface="Wingdings" pitchFamily="2" charset="2"/>
              <a:buChar char="§"/>
            </a:pPr>
            <a:r>
              <a:rPr lang="el-GR" sz="1100" spc="-20" dirty="0">
                <a:cs typeface="Arial"/>
              </a:rPr>
              <a:t>Βασίζεται σε </a:t>
            </a:r>
            <a:r>
              <a:rPr lang="el-GR" sz="1100" spc="-45" dirty="0">
                <a:cs typeface="Arial"/>
              </a:rPr>
              <a:t>έκθεση </a:t>
            </a:r>
            <a:r>
              <a:rPr lang="el-GR" sz="1100" spc="-25" dirty="0">
                <a:cs typeface="Arial"/>
              </a:rPr>
              <a:t>του </a:t>
            </a:r>
            <a:r>
              <a:rPr lang="el-GR" sz="1100" spc="-5" dirty="0">
                <a:cs typeface="Arial"/>
              </a:rPr>
              <a:t>ΔΝΤ </a:t>
            </a:r>
            <a:r>
              <a:rPr lang="el-GR" sz="1100" spc="10" dirty="0">
                <a:cs typeface="Arial"/>
              </a:rPr>
              <a:t>για τους </a:t>
            </a:r>
            <a:r>
              <a:rPr lang="el-GR" sz="1100" spc="-35" dirty="0" err="1">
                <a:cs typeface="Arial"/>
              </a:rPr>
              <a:t>περιορισµο</a:t>
            </a:r>
            <a:r>
              <a:rPr lang="en-GB" sz="1100" spc="-35" dirty="0" err="1">
                <a:cs typeface="Arial"/>
              </a:rPr>
              <a:t>ú</a:t>
            </a:r>
            <a:r>
              <a:rPr lang="el-GR" sz="1100" spc="-35" dirty="0">
                <a:cs typeface="Arial"/>
              </a:rPr>
              <a:t>ς </a:t>
            </a:r>
            <a:r>
              <a:rPr lang="el-GR" sz="1100" spc="-10" dirty="0">
                <a:cs typeface="Arial"/>
              </a:rPr>
              <a:t>στις </a:t>
            </a:r>
            <a:r>
              <a:rPr lang="el-GR" sz="1100" spc="5" dirty="0">
                <a:cs typeface="Arial"/>
              </a:rPr>
              <a:t>﻿κινήσεις </a:t>
            </a:r>
            <a:r>
              <a:rPr lang="el-GR" sz="1100" spc="5" dirty="0" err="1">
                <a:cs typeface="Arial"/>
              </a:rPr>
              <a:t>κεφαλ</a:t>
            </a:r>
            <a:r>
              <a:rPr lang="el-GR" sz="1100" spc="-15" dirty="0" err="1">
                <a:cs typeface="Arial"/>
              </a:rPr>
              <a:t>α</a:t>
            </a:r>
            <a:r>
              <a:rPr lang="en-GB" sz="1100" spc="-15" dirty="0" err="1">
                <a:cs typeface="Arial"/>
              </a:rPr>
              <a:t>í</a:t>
            </a:r>
            <a:r>
              <a:rPr lang="el-GR" sz="1100" spc="-15" dirty="0">
                <a:cs typeface="Arial"/>
              </a:rPr>
              <a:t>ου </a:t>
            </a:r>
            <a:r>
              <a:rPr lang="el-GR" sz="1100" spc="-5" dirty="0">
                <a:solidFill>
                  <a:srgbClr val="C00000"/>
                </a:solidFill>
                <a:cs typeface="Times New Roman"/>
              </a:rPr>
              <a:t>(</a:t>
            </a:r>
            <a:r>
              <a:rPr lang="en-GB" sz="1100" spc="-5" dirty="0">
                <a:solidFill>
                  <a:srgbClr val="C00000"/>
                </a:solidFill>
                <a:cs typeface="Times New Roman"/>
              </a:rPr>
              <a:t>Annual Report on Exchange Arrangements and Exchange Restrictions)</a:t>
            </a:r>
            <a:endParaRPr lang="el-GR" sz="1100" spc="-5" dirty="0">
              <a:solidFill>
                <a:srgbClr val="C00000"/>
              </a:solidFill>
              <a:cs typeface="Times New Roman"/>
            </a:endParaRPr>
          </a:p>
          <a:p>
            <a:pPr marL="184150" marR="5080" indent="-171450">
              <a:lnSpc>
                <a:spcPct val="112900"/>
              </a:lnSpc>
              <a:spcBef>
                <a:spcPts val="100"/>
              </a:spcBef>
              <a:buFont typeface="Wingdings" pitchFamily="2" charset="2"/>
              <a:buChar char="§"/>
            </a:pPr>
            <a:endParaRPr lang="el-GR" sz="1100" spc="-5" dirty="0">
              <a:solidFill>
                <a:srgbClr val="C00000"/>
              </a:solidFill>
              <a:cs typeface="Times New Roman"/>
            </a:endParaRPr>
          </a:p>
          <a:p>
            <a:pPr marL="184150" marR="5080" indent="-171450">
              <a:lnSpc>
                <a:spcPct val="112900"/>
              </a:lnSpc>
              <a:spcBef>
                <a:spcPts val="100"/>
              </a:spcBef>
              <a:buFont typeface="Wingdings" pitchFamily="2" charset="2"/>
              <a:buChar char="§"/>
            </a:pPr>
            <a:r>
              <a:rPr lang="en-GB" sz="1100" spc="-5" dirty="0">
                <a:cs typeface="Times New Roman"/>
              </a:rPr>
              <a:t>Website: </a:t>
            </a:r>
            <a:r>
              <a:rPr lang="en-GB" sz="1100" spc="-5" dirty="0">
                <a:cs typeface="Times New Roman"/>
                <a:hlinkClick r:id="rId2"/>
              </a:rPr>
              <a:t>http://web.pdx.edu/~ito/Chinn-Ito_website.htm</a:t>
            </a:r>
            <a:endParaRPr lang="en-GB" sz="1100" spc="-5" dirty="0">
              <a:cs typeface="Times New Roman"/>
            </a:endParaRPr>
          </a:p>
          <a:p>
            <a:pPr marL="184150" marR="5080" indent="-171450">
              <a:lnSpc>
                <a:spcPct val="112900"/>
              </a:lnSpc>
              <a:spcBef>
                <a:spcPts val="100"/>
              </a:spcBef>
              <a:buFont typeface="Wingdings" pitchFamily="2" charset="2"/>
              <a:buChar char="§"/>
            </a:pPr>
            <a:endParaRPr lang="el-GR" sz="1100" spc="-25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5436981"/>
      </p:ext>
    </p:extLst>
  </p:cSld>
  <p:clrMapOvr>
    <a:masterClrMapping/>
  </p:clrMapOvr>
  <p:transition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0" y="141770"/>
            <a:ext cx="4608195" cy="430246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7556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595"/>
              </a:spcBef>
            </a:pPr>
            <a:r>
              <a:rPr lang="el-GR" sz="1400" spc="-20" dirty="0">
                <a:solidFill>
                  <a:srgbClr val="CC0000"/>
                </a:solidFill>
                <a:latin typeface="Arial"/>
                <a:cs typeface="Arial"/>
              </a:rPr>
              <a:t>﻿</a:t>
            </a:r>
            <a:r>
              <a:rPr lang="el-GR" sz="1400" spc="10" dirty="0">
                <a:solidFill>
                  <a:srgbClr val="CC0000"/>
                </a:solidFill>
                <a:latin typeface="Arial"/>
                <a:cs typeface="Arial"/>
              </a:rPr>
              <a:t> Χρηματοοικονομική Παγκοσμιοποίηση: Μέτρηση </a:t>
            </a:r>
            <a:r>
              <a:rPr lang="el-GR" sz="1400" spc="-65" dirty="0">
                <a:solidFill>
                  <a:srgbClr val="CC0000"/>
                </a:solidFill>
                <a:latin typeface="Arial"/>
                <a:cs typeface="Arial"/>
              </a:rPr>
              <a:t>–</a:t>
            </a:r>
            <a:r>
              <a:rPr lang="el-GR" sz="1400" spc="4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lang="en-GB" sz="1400" spc="30" dirty="0">
                <a:solidFill>
                  <a:srgbClr val="CC0000"/>
                </a:solidFill>
                <a:latin typeface="Latin Modern Math"/>
                <a:cs typeface="Latin Modern Math"/>
              </a:rPr>
              <a:t>I</a:t>
            </a:r>
            <a:r>
              <a:rPr lang="el-GR" sz="1400" spc="30" dirty="0">
                <a:solidFill>
                  <a:srgbClr val="CC0000"/>
                </a:solidFill>
                <a:latin typeface="Latin Modern Math"/>
                <a:cs typeface="Latin Modern Math"/>
              </a:rPr>
              <a:t>ΙΙ</a:t>
            </a:r>
            <a:r>
              <a:rPr lang="en-GB" sz="1400" spc="30" dirty="0">
                <a:solidFill>
                  <a:srgbClr val="CC0000"/>
                </a:solidFill>
                <a:latin typeface="Latin Modern Math"/>
                <a:cs typeface="Latin Modern Math"/>
              </a:rPr>
              <a:t> </a:t>
            </a:r>
            <a:r>
              <a:rPr lang="es-ES" sz="900" spc="-50" dirty="0">
                <a:solidFill>
                  <a:srgbClr val="CC0000"/>
                </a:solidFill>
                <a:latin typeface="Arial"/>
                <a:cs typeface="Arial"/>
              </a:rPr>
              <a:t>(</a:t>
            </a:r>
            <a:r>
              <a:rPr lang="el-GR" sz="900" spc="-50" dirty="0">
                <a:solidFill>
                  <a:srgbClr val="CC0000"/>
                </a:solidFill>
                <a:latin typeface="Arial"/>
                <a:cs typeface="Arial"/>
              </a:rPr>
              <a:t>αναπτυγμένες </a:t>
            </a:r>
            <a:r>
              <a:rPr lang="es-ES" sz="900" spc="-50" dirty="0">
                <a:solidFill>
                  <a:srgbClr val="CC0000"/>
                </a:solidFill>
                <a:latin typeface="Arial"/>
                <a:cs typeface="Arial"/>
              </a:rPr>
              <a:t>&amp; </a:t>
            </a:r>
            <a:r>
              <a:rPr lang="el-GR" sz="900" spc="-50" dirty="0">
                <a:solidFill>
                  <a:srgbClr val="CC0000"/>
                </a:solidFill>
                <a:latin typeface="Arial"/>
                <a:cs typeface="Arial"/>
              </a:rPr>
              <a:t>αναδυόμενες</a:t>
            </a:r>
            <a:r>
              <a:rPr lang="es-ES" sz="900" spc="-5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lang="el-GR" sz="900" spc="-50" dirty="0">
                <a:solidFill>
                  <a:srgbClr val="CC0000"/>
                </a:solidFill>
                <a:latin typeface="Arial"/>
                <a:cs typeface="Arial"/>
              </a:rPr>
              <a:t>οικονομίες</a:t>
            </a:r>
            <a:r>
              <a:rPr lang="es-ES" sz="900" spc="-50" dirty="0">
                <a:solidFill>
                  <a:srgbClr val="CC0000"/>
                </a:solidFill>
                <a:latin typeface="Arial"/>
                <a:cs typeface="Arial"/>
              </a:rPr>
              <a:t>)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7840" y="807652"/>
            <a:ext cx="2719070" cy="21416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10"/>
              </a:spcBef>
            </a:pPr>
            <a:r>
              <a:rPr sz="650" b="1" spc="-45" dirty="0">
                <a:latin typeface="Arial"/>
                <a:cs typeface="Arial"/>
              </a:rPr>
              <a:t>Financial </a:t>
            </a:r>
            <a:r>
              <a:rPr sz="650" b="1" spc="-55" dirty="0">
                <a:latin typeface="Arial"/>
                <a:cs typeface="Arial"/>
              </a:rPr>
              <a:t>openness </a:t>
            </a:r>
            <a:r>
              <a:rPr sz="650" b="1" spc="-35" dirty="0">
                <a:latin typeface="Arial"/>
                <a:cs typeface="Arial"/>
              </a:rPr>
              <a:t>(De</a:t>
            </a:r>
            <a:r>
              <a:rPr sz="650" b="1" spc="-30" dirty="0">
                <a:latin typeface="Arial"/>
                <a:cs typeface="Arial"/>
              </a:rPr>
              <a:t> </a:t>
            </a:r>
            <a:r>
              <a:rPr sz="650" b="1" spc="-55" dirty="0">
                <a:latin typeface="Arial"/>
                <a:cs typeface="Arial"/>
              </a:rPr>
              <a:t>Jure)</a:t>
            </a:r>
            <a:endParaRPr sz="65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sz="650" b="1" spc="-20" dirty="0">
                <a:solidFill>
                  <a:srgbClr val="00B050"/>
                </a:solidFill>
                <a:latin typeface="Arial"/>
                <a:cs typeface="Arial"/>
              </a:rPr>
              <a:t>Chinn-Ito </a:t>
            </a:r>
            <a:r>
              <a:rPr sz="650" b="1" spc="-25" dirty="0">
                <a:solidFill>
                  <a:srgbClr val="00B050"/>
                </a:solidFill>
                <a:latin typeface="Arial"/>
                <a:cs typeface="Arial"/>
              </a:rPr>
              <a:t>index </a:t>
            </a:r>
            <a:r>
              <a:rPr sz="650" spc="-35" dirty="0">
                <a:latin typeface="Arial"/>
                <a:cs typeface="Arial"/>
              </a:rPr>
              <a:t>based </a:t>
            </a:r>
            <a:r>
              <a:rPr sz="650" spc="-20" dirty="0">
                <a:latin typeface="Arial"/>
                <a:cs typeface="Arial"/>
              </a:rPr>
              <a:t>on </a:t>
            </a:r>
            <a:r>
              <a:rPr sz="650" spc="-30" dirty="0">
                <a:latin typeface="Arial"/>
                <a:cs typeface="Arial"/>
              </a:rPr>
              <a:t>IMF </a:t>
            </a:r>
            <a:r>
              <a:rPr sz="650" spc="-10" dirty="0">
                <a:latin typeface="Arial"/>
                <a:cs typeface="Arial"/>
              </a:rPr>
              <a:t>information </a:t>
            </a:r>
            <a:r>
              <a:rPr sz="650" spc="-20" dirty="0">
                <a:latin typeface="Arial"/>
                <a:cs typeface="Arial"/>
              </a:rPr>
              <a:t>on </a:t>
            </a:r>
            <a:r>
              <a:rPr sz="650" spc="-15" dirty="0">
                <a:latin typeface="Arial"/>
                <a:cs typeface="Arial"/>
              </a:rPr>
              <a:t>restrictions </a:t>
            </a:r>
            <a:r>
              <a:rPr sz="650" spc="5" dirty="0">
                <a:latin typeface="Arial"/>
                <a:cs typeface="Arial"/>
              </a:rPr>
              <a:t>to </a:t>
            </a:r>
            <a:r>
              <a:rPr sz="650" spc="-20" dirty="0">
                <a:latin typeface="Arial"/>
                <a:cs typeface="Arial"/>
              </a:rPr>
              <a:t>capital</a:t>
            </a:r>
            <a:r>
              <a:rPr sz="650" spc="-65" dirty="0">
                <a:latin typeface="Arial"/>
                <a:cs typeface="Arial"/>
              </a:rPr>
              <a:t> </a:t>
            </a:r>
            <a:r>
              <a:rPr sz="650" spc="-25" dirty="0">
                <a:latin typeface="Arial"/>
                <a:cs typeface="Arial"/>
              </a:rPr>
              <a:t>movements</a:t>
            </a:r>
            <a:endParaRPr sz="65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64149" y="2986685"/>
            <a:ext cx="2815144" cy="255198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sz="650" spc="-15" dirty="0">
                <a:latin typeface="Arial"/>
                <a:cs typeface="Arial"/>
              </a:rPr>
              <a:t>Note: </a:t>
            </a:r>
            <a:r>
              <a:rPr sz="650" spc="-25" dirty="0">
                <a:latin typeface="Arial"/>
                <a:cs typeface="Arial"/>
              </a:rPr>
              <a:t>Index </a:t>
            </a:r>
            <a:r>
              <a:rPr sz="650" spc="-15" dirty="0">
                <a:latin typeface="Arial"/>
                <a:cs typeface="Arial"/>
              </a:rPr>
              <a:t>between </a:t>
            </a:r>
            <a:r>
              <a:rPr sz="650" spc="-20" dirty="0">
                <a:latin typeface="Arial"/>
                <a:cs typeface="Arial"/>
              </a:rPr>
              <a:t>-2.5 </a:t>
            </a:r>
            <a:r>
              <a:rPr sz="650" spc="-25" dirty="0">
                <a:latin typeface="Arial"/>
                <a:cs typeface="Arial"/>
              </a:rPr>
              <a:t>and </a:t>
            </a:r>
            <a:r>
              <a:rPr sz="650" spc="-20" dirty="0">
                <a:latin typeface="Arial"/>
                <a:cs typeface="Arial"/>
              </a:rPr>
              <a:t>2.5. </a:t>
            </a:r>
            <a:r>
              <a:rPr sz="650" b="1" spc="-35" dirty="0">
                <a:latin typeface="Arial"/>
                <a:cs typeface="Arial"/>
              </a:rPr>
              <a:t>-2.5=Closed </a:t>
            </a:r>
            <a:r>
              <a:rPr sz="650" b="1" spc="-20" dirty="0">
                <a:latin typeface="Arial"/>
                <a:cs typeface="Arial"/>
              </a:rPr>
              <a:t>capital </a:t>
            </a:r>
            <a:r>
              <a:rPr sz="650" b="1" spc="-15" dirty="0">
                <a:latin typeface="Arial"/>
                <a:cs typeface="Arial"/>
              </a:rPr>
              <a:t>market; </a:t>
            </a:r>
            <a:r>
              <a:rPr sz="650" b="1" spc="-30" dirty="0">
                <a:latin typeface="Arial"/>
                <a:cs typeface="Arial"/>
              </a:rPr>
              <a:t>2.5=Fully</a:t>
            </a:r>
            <a:r>
              <a:rPr sz="650" b="1" spc="-110" dirty="0">
                <a:latin typeface="Arial"/>
                <a:cs typeface="Arial"/>
              </a:rPr>
              <a:t> </a:t>
            </a:r>
            <a:r>
              <a:rPr sz="650" b="1" spc="-25" dirty="0">
                <a:latin typeface="Arial"/>
                <a:cs typeface="Arial"/>
              </a:rPr>
              <a:t>opened</a:t>
            </a:r>
            <a:endParaRPr sz="650" b="1" dirty="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229"/>
              </a:spcBef>
            </a:pPr>
            <a:r>
              <a:rPr sz="450" spc="-5" dirty="0">
                <a:latin typeface="Arial"/>
                <a:cs typeface="Arial"/>
              </a:rPr>
              <a:t>Source: </a:t>
            </a:r>
            <a:r>
              <a:rPr sz="450" spc="-10" dirty="0">
                <a:latin typeface="Arial"/>
                <a:cs typeface="Arial"/>
              </a:rPr>
              <a:t>Chinn </a:t>
            </a:r>
            <a:r>
              <a:rPr sz="450" spc="-5" dirty="0">
                <a:latin typeface="Arial"/>
                <a:cs typeface="Arial"/>
              </a:rPr>
              <a:t>and Ito,</a:t>
            </a:r>
            <a:r>
              <a:rPr sz="450" spc="-95" dirty="0">
                <a:latin typeface="Arial"/>
                <a:cs typeface="Arial"/>
              </a:rPr>
              <a:t> </a:t>
            </a:r>
            <a:r>
              <a:rPr sz="450" spc="-5" dirty="0">
                <a:latin typeface="Arial"/>
                <a:cs typeface="Arial"/>
              </a:rPr>
              <a:t>2008</a:t>
            </a:r>
            <a:endParaRPr sz="450" dirty="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836174" y="1111158"/>
            <a:ext cx="2934970" cy="1607185"/>
            <a:chOff x="836174" y="1111158"/>
            <a:chExt cx="2934970" cy="1607185"/>
          </a:xfrm>
        </p:grpSpPr>
        <p:sp>
          <p:nvSpPr>
            <p:cNvPr id="8" name="object 8"/>
            <p:cNvSpPr/>
            <p:nvPr/>
          </p:nvSpPr>
          <p:spPr>
            <a:xfrm>
              <a:off x="850186" y="1112908"/>
              <a:ext cx="2907030" cy="1604010"/>
            </a:xfrm>
            <a:custGeom>
              <a:avLst/>
              <a:gdLst/>
              <a:ahLst/>
              <a:cxnLst/>
              <a:rect l="l" t="t" r="r" b="b"/>
              <a:pathLst>
                <a:path w="2907029" h="1604010">
                  <a:moveTo>
                    <a:pt x="0" y="1603450"/>
                  </a:moveTo>
                  <a:lnTo>
                    <a:pt x="2906497" y="1603450"/>
                  </a:lnTo>
                </a:path>
                <a:path w="2907029" h="1604010">
                  <a:moveTo>
                    <a:pt x="0" y="1067659"/>
                  </a:moveTo>
                  <a:lnTo>
                    <a:pt x="2906497" y="1067659"/>
                  </a:lnTo>
                </a:path>
                <a:path w="2907029" h="1604010">
                  <a:moveTo>
                    <a:pt x="0" y="801444"/>
                  </a:moveTo>
                  <a:lnTo>
                    <a:pt x="2906497" y="801444"/>
                  </a:lnTo>
                </a:path>
                <a:path w="2907029" h="1604010">
                  <a:moveTo>
                    <a:pt x="0" y="535791"/>
                  </a:moveTo>
                  <a:lnTo>
                    <a:pt x="2906497" y="535791"/>
                  </a:lnTo>
                </a:path>
                <a:path w="2907029" h="1604010">
                  <a:moveTo>
                    <a:pt x="0" y="266214"/>
                  </a:moveTo>
                  <a:lnTo>
                    <a:pt x="2906497" y="266214"/>
                  </a:lnTo>
                </a:path>
                <a:path w="2907029" h="1604010">
                  <a:moveTo>
                    <a:pt x="0" y="0"/>
                  </a:moveTo>
                  <a:lnTo>
                    <a:pt x="290649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50186" y="1112908"/>
              <a:ext cx="2907030" cy="1604010"/>
            </a:xfrm>
            <a:custGeom>
              <a:avLst/>
              <a:gdLst/>
              <a:ahLst/>
              <a:cxnLst/>
              <a:rect l="l" t="t" r="r" b="b"/>
              <a:pathLst>
                <a:path w="2907029" h="1604010">
                  <a:moveTo>
                    <a:pt x="0" y="0"/>
                  </a:moveTo>
                  <a:lnTo>
                    <a:pt x="2906497" y="0"/>
                  </a:lnTo>
                  <a:lnTo>
                    <a:pt x="2906497" y="1603450"/>
                  </a:lnTo>
                  <a:lnTo>
                    <a:pt x="0" y="1603450"/>
                  </a:lnTo>
                  <a:lnTo>
                    <a:pt x="0" y="0"/>
                  </a:lnTo>
                </a:path>
              </a:pathLst>
            </a:custGeom>
            <a:ln w="350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36174" y="1112908"/>
              <a:ext cx="2921000" cy="1604010"/>
            </a:xfrm>
            <a:custGeom>
              <a:avLst/>
              <a:gdLst/>
              <a:ahLst/>
              <a:cxnLst/>
              <a:rect l="l" t="t" r="r" b="b"/>
              <a:pathLst>
                <a:path w="2921000" h="1604010">
                  <a:moveTo>
                    <a:pt x="14011" y="0"/>
                  </a:moveTo>
                  <a:lnTo>
                    <a:pt x="14011" y="1603450"/>
                  </a:lnTo>
                </a:path>
                <a:path w="2921000" h="1604010">
                  <a:moveTo>
                    <a:pt x="0" y="1603450"/>
                  </a:moveTo>
                  <a:lnTo>
                    <a:pt x="14011" y="1603450"/>
                  </a:lnTo>
                </a:path>
                <a:path w="2921000" h="1604010">
                  <a:moveTo>
                    <a:pt x="0" y="1337236"/>
                  </a:moveTo>
                  <a:lnTo>
                    <a:pt x="14011" y="1337236"/>
                  </a:lnTo>
                </a:path>
                <a:path w="2921000" h="1604010">
                  <a:moveTo>
                    <a:pt x="0" y="1067659"/>
                  </a:moveTo>
                  <a:lnTo>
                    <a:pt x="14011" y="1067659"/>
                  </a:lnTo>
                </a:path>
                <a:path w="2921000" h="1604010">
                  <a:moveTo>
                    <a:pt x="0" y="801444"/>
                  </a:moveTo>
                  <a:lnTo>
                    <a:pt x="14011" y="801444"/>
                  </a:lnTo>
                </a:path>
                <a:path w="2921000" h="1604010">
                  <a:moveTo>
                    <a:pt x="0" y="535791"/>
                  </a:moveTo>
                  <a:lnTo>
                    <a:pt x="14011" y="535791"/>
                  </a:lnTo>
                </a:path>
                <a:path w="2921000" h="1604010">
                  <a:moveTo>
                    <a:pt x="0" y="266214"/>
                  </a:moveTo>
                  <a:lnTo>
                    <a:pt x="14011" y="266214"/>
                  </a:lnTo>
                </a:path>
                <a:path w="2921000" h="1604010">
                  <a:moveTo>
                    <a:pt x="0" y="0"/>
                  </a:moveTo>
                  <a:lnTo>
                    <a:pt x="14011" y="0"/>
                  </a:lnTo>
                </a:path>
                <a:path w="2921000" h="1604010">
                  <a:moveTo>
                    <a:pt x="14011" y="1337236"/>
                  </a:moveTo>
                  <a:lnTo>
                    <a:pt x="2920509" y="1337236"/>
                  </a:lnTo>
                </a:path>
                <a:path w="2921000" h="1604010">
                  <a:moveTo>
                    <a:pt x="14011" y="1351247"/>
                  </a:moveTo>
                  <a:lnTo>
                    <a:pt x="14011" y="1337236"/>
                  </a:lnTo>
                </a:path>
                <a:path w="2921000" h="1604010">
                  <a:moveTo>
                    <a:pt x="87429" y="1351247"/>
                  </a:moveTo>
                  <a:lnTo>
                    <a:pt x="87429" y="1337236"/>
                  </a:lnTo>
                </a:path>
                <a:path w="2921000" h="1604010">
                  <a:moveTo>
                    <a:pt x="160848" y="1351247"/>
                  </a:moveTo>
                  <a:lnTo>
                    <a:pt x="160848" y="1337236"/>
                  </a:lnTo>
                </a:path>
                <a:path w="2921000" h="1604010">
                  <a:moveTo>
                    <a:pt x="230904" y="1351247"/>
                  </a:moveTo>
                  <a:lnTo>
                    <a:pt x="230904" y="1337236"/>
                  </a:lnTo>
                </a:path>
                <a:path w="2921000" h="1604010">
                  <a:moveTo>
                    <a:pt x="304323" y="1351247"/>
                  </a:moveTo>
                  <a:lnTo>
                    <a:pt x="304323" y="1337236"/>
                  </a:lnTo>
                </a:path>
                <a:path w="2921000" h="1604010">
                  <a:moveTo>
                    <a:pt x="378303" y="1351247"/>
                  </a:moveTo>
                  <a:lnTo>
                    <a:pt x="378303" y="1337236"/>
                  </a:lnTo>
                </a:path>
                <a:path w="2921000" h="1604010">
                  <a:moveTo>
                    <a:pt x="451722" y="1351247"/>
                  </a:moveTo>
                  <a:lnTo>
                    <a:pt x="451722" y="1337236"/>
                  </a:lnTo>
                </a:path>
                <a:path w="2921000" h="1604010">
                  <a:moveTo>
                    <a:pt x="521778" y="1351247"/>
                  </a:moveTo>
                  <a:lnTo>
                    <a:pt x="521778" y="1337236"/>
                  </a:lnTo>
                </a:path>
                <a:path w="2921000" h="1604010">
                  <a:moveTo>
                    <a:pt x="595197" y="1351247"/>
                  </a:moveTo>
                  <a:lnTo>
                    <a:pt x="595197" y="1337236"/>
                  </a:lnTo>
                </a:path>
                <a:path w="2921000" h="1604010">
                  <a:moveTo>
                    <a:pt x="668616" y="1351247"/>
                  </a:moveTo>
                  <a:lnTo>
                    <a:pt x="668616" y="1337236"/>
                  </a:lnTo>
                </a:path>
                <a:path w="2921000" h="1604010">
                  <a:moveTo>
                    <a:pt x="742596" y="1351247"/>
                  </a:moveTo>
                  <a:lnTo>
                    <a:pt x="742596" y="1337236"/>
                  </a:lnTo>
                </a:path>
                <a:path w="2921000" h="1604010">
                  <a:moveTo>
                    <a:pt x="812092" y="1351247"/>
                  </a:moveTo>
                  <a:lnTo>
                    <a:pt x="812092" y="1337236"/>
                  </a:lnTo>
                </a:path>
                <a:path w="2921000" h="1604010">
                  <a:moveTo>
                    <a:pt x="886071" y="1351247"/>
                  </a:moveTo>
                  <a:lnTo>
                    <a:pt x="886071" y="1337236"/>
                  </a:lnTo>
                </a:path>
                <a:path w="2921000" h="1604010">
                  <a:moveTo>
                    <a:pt x="959491" y="1351247"/>
                  </a:moveTo>
                  <a:lnTo>
                    <a:pt x="959491" y="1337236"/>
                  </a:lnTo>
                </a:path>
                <a:path w="2921000" h="1604010">
                  <a:moveTo>
                    <a:pt x="1032910" y="1351247"/>
                  </a:moveTo>
                  <a:lnTo>
                    <a:pt x="1032910" y="1337236"/>
                  </a:lnTo>
                </a:path>
                <a:path w="2921000" h="1604010">
                  <a:moveTo>
                    <a:pt x="1102966" y="1351247"/>
                  </a:moveTo>
                  <a:lnTo>
                    <a:pt x="1102966" y="1337236"/>
                  </a:lnTo>
                </a:path>
                <a:path w="2921000" h="1604010">
                  <a:moveTo>
                    <a:pt x="1176385" y="1351247"/>
                  </a:moveTo>
                  <a:lnTo>
                    <a:pt x="1176385" y="1337236"/>
                  </a:lnTo>
                </a:path>
                <a:path w="2921000" h="1604010">
                  <a:moveTo>
                    <a:pt x="1250365" y="1351247"/>
                  </a:moveTo>
                  <a:lnTo>
                    <a:pt x="1250365" y="1337236"/>
                  </a:lnTo>
                </a:path>
                <a:path w="2921000" h="1604010">
                  <a:moveTo>
                    <a:pt x="1323784" y="1351247"/>
                  </a:moveTo>
                  <a:lnTo>
                    <a:pt x="1323784" y="1337236"/>
                  </a:lnTo>
                </a:path>
                <a:path w="2921000" h="1604010">
                  <a:moveTo>
                    <a:pt x="1393840" y="1351247"/>
                  </a:moveTo>
                  <a:lnTo>
                    <a:pt x="1393840" y="1337236"/>
                  </a:lnTo>
                </a:path>
                <a:path w="2921000" h="1604010">
                  <a:moveTo>
                    <a:pt x="1467259" y="1351247"/>
                  </a:moveTo>
                  <a:lnTo>
                    <a:pt x="1467259" y="1337236"/>
                  </a:lnTo>
                </a:path>
                <a:path w="2921000" h="1604010">
                  <a:moveTo>
                    <a:pt x="1540678" y="1351247"/>
                  </a:moveTo>
                  <a:lnTo>
                    <a:pt x="1540678" y="1337236"/>
                  </a:lnTo>
                </a:path>
                <a:path w="2921000" h="1604010">
                  <a:moveTo>
                    <a:pt x="1614658" y="1351247"/>
                  </a:moveTo>
                  <a:lnTo>
                    <a:pt x="1614658" y="1337236"/>
                  </a:lnTo>
                </a:path>
                <a:path w="2921000" h="1604010">
                  <a:moveTo>
                    <a:pt x="1684154" y="1351247"/>
                  </a:moveTo>
                  <a:lnTo>
                    <a:pt x="1684154" y="1337236"/>
                  </a:lnTo>
                </a:path>
                <a:path w="2921000" h="1604010">
                  <a:moveTo>
                    <a:pt x="1758133" y="1351247"/>
                  </a:moveTo>
                  <a:lnTo>
                    <a:pt x="1758133" y="1337236"/>
                  </a:lnTo>
                </a:path>
                <a:path w="2921000" h="1604010">
                  <a:moveTo>
                    <a:pt x="1831552" y="1351247"/>
                  </a:moveTo>
                  <a:lnTo>
                    <a:pt x="1831552" y="1337236"/>
                  </a:lnTo>
                </a:path>
                <a:path w="2921000" h="1604010">
                  <a:moveTo>
                    <a:pt x="1904971" y="1351247"/>
                  </a:moveTo>
                  <a:lnTo>
                    <a:pt x="1904971" y="1337236"/>
                  </a:lnTo>
                </a:path>
                <a:path w="2921000" h="1604010">
                  <a:moveTo>
                    <a:pt x="1975028" y="1351247"/>
                  </a:moveTo>
                  <a:lnTo>
                    <a:pt x="1975028" y="1337236"/>
                  </a:lnTo>
                </a:path>
                <a:path w="2921000" h="1604010">
                  <a:moveTo>
                    <a:pt x="2048447" y="1351247"/>
                  </a:moveTo>
                  <a:lnTo>
                    <a:pt x="2048447" y="1337236"/>
                  </a:lnTo>
                </a:path>
                <a:path w="2921000" h="1604010">
                  <a:moveTo>
                    <a:pt x="2122426" y="1351247"/>
                  </a:moveTo>
                  <a:lnTo>
                    <a:pt x="2122426" y="1337236"/>
                  </a:lnTo>
                </a:path>
                <a:path w="2921000" h="1604010">
                  <a:moveTo>
                    <a:pt x="2195845" y="1351247"/>
                  </a:moveTo>
                  <a:lnTo>
                    <a:pt x="2195845" y="1337236"/>
                  </a:lnTo>
                </a:path>
                <a:path w="2921000" h="1604010">
                  <a:moveTo>
                    <a:pt x="2265902" y="1351247"/>
                  </a:moveTo>
                  <a:lnTo>
                    <a:pt x="2265902" y="1337236"/>
                  </a:lnTo>
                </a:path>
                <a:path w="2921000" h="1604010">
                  <a:moveTo>
                    <a:pt x="2339321" y="1351247"/>
                  </a:moveTo>
                  <a:lnTo>
                    <a:pt x="2339321" y="1337236"/>
                  </a:lnTo>
                </a:path>
                <a:path w="2921000" h="1604010">
                  <a:moveTo>
                    <a:pt x="2412740" y="1351247"/>
                  </a:moveTo>
                  <a:lnTo>
                    <a:pt x="2412740" y="1337236"/>
                  </a:lnTo>
                </a:path>
                <a:path w="2921000" h="1604010">
                  <a:moveTo>
                    <a:pt x="2486159" y="1351247"/>
                  </a:moveTo>
                  <a:lnTo>
                    <a:pt x="2486159" y="1337236"/>
                  </a:lnTo>
                </a:path>
                <a:path w="2921000" h="1604010">
                  <a:moveTo>
                    <a:pt x="2556215" y="1351247"/>
                  </a:moveTo>
                  <a:lnTo>
                    <a:pt x="2556215" y="1337236"/>
                  </a:lnTo>
                </a:path>
                <a:path w="2921000" h="1604010">
                  <a:moveTo>
                    <a:pt x="2630195" y="1351247"/>
                  </a:moveTo>
                  <a:lnTo>
                    <a:pt x="2630195" y="1337236"/>
                  </a:lnTo>
                </a:path>
                <a:path w="2921000" h="1604010">
                  <a:moveTo>
                    <a:pt x="2703614" y="1351247"/>
                  </a:moveTo>
                  <a:lnTo>
                    <a:pt x="2703614" y="1337236"/>
                  </a:lnTo>
                </a:path>
                <a:path w="2921000" h="1604010">
                  <a:moveTo>
                    <a:pt x="2777033" y="1351247"/>
                  </a:moveTo>
                  <a:lnTo>
                    <a:pt x="2777033" y="1337236"/>
                  </a:lnTo>
                </a:path>
                <a:path w="2921000" h="1604010">
                  <a:moveTo>
                    <a:pt x="2847090" y="1351247"/>
                  </a:moveTo>
                  <a:lnTo>
                    <a:pt x="2847090" y="1337236"/>
                  </a:lnTo>
                </a:path>
                <a:path w="2921000" h="1604010">
                  <a:moveTo>
                    <a:pt x="2920509" y="1351247"/>
                  </a:moveTo>
                  <a:lnTo>
                    <a:pt x="2920509" y="133723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84934" y="1196975"/>
              <a:ext cx="2837180" cy="1270635"/>
            </a:xfrm>
            <a:custGeom>
              <a:avLst/>
              <a:gdLst/>
              <a:ahLst/>
              <a:cxnLst/>
              <a:rect l="l" t="t" r="r" b="b"/>
              <a:pathLst>
                <a:path w="2837179" h="1270635">
                  <a:moveTo>
                    <a:pt x="0" y="1270542"/>
                  </a:moveTo>
                  <a:lnTo>
                    <a:pt x="73417" y="1165738"/>
                  </a:lnTo>
                  <a:lnTo>
                    <a:pt x="147397" y="1190397"/>
                  </a:lnTo>
                  <a:lnTo>
                    <a:pt x="220816" y="1193760"/>
                  </a:lnTo>
                  <a:lnTo>
                    <a:pt x="290872" y="1193760"/>
                  </a:lnTo>
                  <a:lnTo>
                    <a:pt x="364292" y="1232431"/>
                  </a:lnTo>
                  <a:lnTo>
                    <a:pt x="437711" y="1225145"/>
                  </a:lnTo>
                  <a:lnTo>
                    <a:pt x="511690" y="1190397"/>
                  </a:lnTo>
                  <a:lnTo>
                    <a:pt x="581747" y="1190397"/>
                  </a:lnTo>
                  <a:lnTo>
                    <a:pt x="655166" y="1130990"/>
                  </a:lnTo>
                  <a:lnTo>
                    <a:pt x="728585" y="1120341"/>
                  </a:lnTo>
                  <a:lnTo>
                    <a:pt x="802004" y="1057010"/>
                  </a:lnTo>
                  <a:lnTo>
                    <a:pt x="872060" y="1028988"/>
                  </a:lnTo>
                  <a:lnTo>
                    <a:pt x="945479" y="980228"/>
                  </a:lnTo>
                  <a:lnTo>
                    <a:pt x="1019459" y="962854"/>
                  </a:lnTo>
                  <a:lnTo>
                    <a:pt x="1092878" y="924183"/>
                  </a:lnTo>
                  <a:lnTo>
                    <a:pt x="1162934" y="913535"/>
                  </a:lnTo>
                  <a:lnTo>
                    <a:pt x="1236353" y="899523"/>
                  </a:lnTo>
                  <a:lnTo>
                    <a:pt x="1309772" y="833390"/>
                  </a:lnTo>
                  <a:lnTo>
                    <a:pt x="1383752" y="826104"/>
                  </a:lnTo>
                  <a:lnTo>
                    <a:pt x="1453808" y="763334"/>
                  </a:lnTo>
                  <a:lnTo>
                    <a:pt x="1527227" y="735311"/>
                  </a:lnTo>
                  <a:lnTo>
                    <a:pt x="1600646" y="651244"/>
                  </a:lnTo>
                  <a:lnTo>
                    <a:pt x="1674066" y="399041"/>
                  </a:lnTo>
                  <a:lnTo>
                    <a:pt x="1744122" y="300962"/>
                  </a:lnTo>
                  <a:lnTo>
                    <a:pt x="1817541" y="280225"/>
                  </a:lnTo>
                  <a:lnTo>
                    <a:pt x="1891521" y="304324"/>
                  </a:lnTo>
                  <a:lnTo>
                    <a:pt x="1964940" y="286950"/>
                  </a:lnTo>
                  <a:lnTo>
                    <a:pt x="2034996" y="276302"/>
                  </a:lnTo>
                  <a:lnTo>
                    <a:pt x="2108415" y="220257"/>
                  </a:lnTo>
                  <a:lnTo>
                    <a:pt x="2181834" y="213531"/>
                  </a:lnTo>
                  <a:lnTo>
                    <a:pt x="2255814" y="206245"/>
                  </a:lnTo>
                  <a:lnTo>
                    <a:pt x="2325870" y="171498"/>
                  </a:lnTo>
                  <a:lnTo>
                    <a:pt x="2399289" y="143475"/>
                  </a:lnTo>
                  <a:lnTo>
                    <a:pt x="2472708" y="70056"/>
                  </a:lnTo>
                  <a:lnTo>
                    <a:pt x="2546127" y="28022"/>
                  </a:lnTo>
                  <a:lnTo>
                    <a:pt x="2616184" y="10648"/>
                  </a:lnTo>
                  <a:lnTo>
                    <a:pt x="2689603" y="0"/>
                  </a:lnTo>
                  <a:lnTo>
                    <a:pt x="2763582" y="38671"/>
                  </a:lnTo>
                  <a:lnTo>
                    <a:pt x="2837001" y="38671"/>
                  </a:lnTo>
                </a:path>
              </a:pathLst>
            </a:custGeom>
            <a:ln w="1050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67560" y="2450144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31385" y="31385"/>
                  </a:moveTo>
                  <a:lnTo>
                    <a:pt x="31385" y="0"/>
                  </a:lnTo>
                  <a:lnTo>
                    <a:pt x="0" y="0"/>
                  </a:lnTo>
                  <a:lnTo>
                    <a:pt x="0" y="31385"/>
                  </a:lnTo>
                  <a:lnTo>
                    <a:pt x="31385" y="31385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67560" y="2450144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0" y="0"/>
                  </a:moveTo>
                  <a:lnTo>
                    <a:pt x="0" y="31385"/>
                  </a:lnTo>
                  <a:lnTo>
                    <a:pt x="31385" y="31385"/>
                  </a:lnTo>
                  <a:lnTo>
                    <a:pt x="31385" y="0"/>
                  </a:lnTo>
                  <a:lnTo>
                    <a:pt x="0" y="0"/>
                  </a:lnTo>
                  <a:close/>
                </a:path>
              </a:pathLst>
            </a:custGeom>
            <a:ln w="35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40978" y="2345340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31385" y="31385"/>
                  </a:moveTo>
                  <a:lnTo>
                    <a:pt x="31385" y="0"/>
                  </a:lnTo>
                  <a:lnTo>
                    <a:pt x="0" y="0"/>
                  </a:lnTo>
                  <a:lnTo>
                    <a:pt x="0" y="31385"/>
                  </a:lnTo>
                  <a:lnTo>
                    <a:pt x="31385" y="31385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40978" y="2345340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0" y="0"/>
                  </a:moveTo>
                  <a:lnTo>
                    <a:pt x="0" y="31385"/>
                  </a:lnTo>
                  <a:lnTo>
                    <a:pt x="31385" y="31385"/>
                  </a:lnTo>
                  <a:lnTo>
                    <a:pt x="31385" y="0"/>
                  </a:lnTo>
                  <a:lnTo>
                    <a:pt x="0" y="0"/>
                  </a:lnTo>
                  <a:close/>
                </a:path>
              </a:pathLst>
            </a:custGeom>
            <a:ln w="35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14397" y="2370000"/>
              <a:ext cx="32384" cy="31750"/>
            </a:xfrm>
            <a:custGeom>
              <a:avLst/>
              <a:gdLst/>
              <a:ahLst/>
              <a:cxnLst/>
              <a:rect l="l" t="t" r="r" b="b"/>
              <a:pathLst>
                <a:path w="32384" h="31750">
                  <a:moveTo>
                    <a:pt x="31945" y="31385"/>
                  </a:moveTo>
                  <a:lnTo>
                    <a:pt x="31945" y="0"/>
                  </a:lnTo>
                  <a:lnTo>
                    <a:pt x="0" y="0"/>
                  </a:lnTo>
                  <a:lnTo>
                    <a:pt x="0" y="31385"/>
                  </a:lnTo>
                  <a:lnTo>
                    <a:pt x="31945" y="31385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14397" y="2370000"/>
              <a:ext cx="32384" cy="31750"/>
            </a:xfrm>
            <a:custGeom>
              <a:avLst/>
              <a:gdLst/>
              <a:ahLst/>
              <a:cxnLst/>
              <a:rect l="l" t="t" r="r" b="b"/>
              <a:pathLst>
                <a:path w="32384" h="31750">
                  <a:moveTo>
                    <a:pt x="0" y="0"/>
                  </a:moveTo>
                  <a:lnTo>
                    <a:pt x="0" y="31385"/>
                  </a:lnTo>
                  <a:lnTo>
                    <a:pt x="31945" y="31385"/>
                  </a:lnTo>
                  <a:lnTo>
                    <a:pt x="31945" y="0"/>
                  </a:lnTo>
                  <a:lnTo>
                    <a:pt x="0" y="0"/>
                  </a:lnTo>
                  <a:close/>
                </a:path>
              </a:pathLst>
            </a:custGeom>
            <a:ln w="35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88376" y="2373362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31385" y="31385"/>
                  </a:moveTo>
                  <a:lnTo>
                    <a:pt x="31385" y="0"/>
                  </a:lnTo>
                  <a:lnTo>
                    <a:pt x="0" y="0"/>
                  </a:lnTo>
                  <a:lnTo>
                    <a:pt x="0" y="31385"/>
                  </a:lnTo>
                  <a:lnTo>
                    <a:pt x="31385" y="31385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88376" y="2373362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0" y="0"/>
                  </a:moveTo>
                  <a:lnTo>
                    <a:pt x="0" y="31385"/>
                  </a:lnTo>
                  <a:lnTo>
                    <a:pt x="31385" y="31385"/>
                  </a:lnTo>
                  <a:lnTo>
                    <a:pt x="31385" y="0"/>
                  </a:lnTo>
                  <a:lnTo>
                    <a:pt x="0" y="0"/>
                  </a:lnTo>
                  <a:close/>
                </a:path>
              </a:pathLst>
            </a:custGeom>
            <a:ln w="35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158433" y="2373362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31385" y="31385"/>
                  </a:moveTo>
                  <a:lnTo>
                    <a:pt x="31385" y="0"/>
                  </a:lnTo>
                  <a:lnTo>
                    <a:pt x="0" y="0"/>
                  </a:lnTo>
                  <a:lnTo>
                    <a:pt x="0" y="31385"/>
                  </a:lnTo>
                  <a:lnTo>
                    <a:pt x="31385" y="31385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158433" y="2373362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0" y="0"/>
                  </a:moveTo>
                  <a:lnTo>
                    <a:pt x="0" y="31385"/>
                  </a:lnTo>
                  <a:lnTo>
                    <a:pt x="31385" y="31385"/>
                  </a:lnTo>
                  <a:lnTo>
                    <a:pt x="31385" y="0"/>
                  </a:lnTo>
                  <a:lnTo>
                    <a:pt x="0" y="0"/>
                  </a:lnTo>
                  <a:close/>
                </a:path>
              </a:pathLst>
            </a:custGeom>
            <a:ln w="35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231852" y="2412033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31385" y="31385"/>
                  </a:moveTo>
                  <a:lnTo>
                    <a:pt x="31385" y="0"/>
                  </a:lnTo>
                  <a:lnTo>
                    <a:pt x="0" y="0"/>
                  </a:lnTo>
                  <a:lnTo>
                    <a:pt x="0" y="31385"/>
                  </a:lnTo>
                  <a:lnTo>
                    <a:pt x="31385" y="31385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231852" y="2412033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0" y="0"/>
                  </a:moveTo>
                  <a:lnTo>
                    <a:pt x="0" y="31385"/>
                  </a:lnTo>
                  <a:lnTo>
                    <a:pt x="31385" y="31385"/>
                  </a:lnTo>
                  <a:lnTo>
                    <a:pt x="31385" y="0"/>
                  </a:lnTo>
                  <a:lnTo>
                    <a:pt x="0" y="0"/>
                  </a:lnTo>
                  <a:close/>
                </a:path>
              </a:pathLst>
            </a:custGeom>
            <a:ln w="35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305271" y="2404747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31385" y="31385"/>
                  </a:moveTo>
                  <a:lnTo>
                    <a:pt x="31385" y="0"/>
                  </a:lnTo>
                  <a:lnTo>
                    <a:pt x="0" y="0"/>
                  </a:lnTo>
                  <a:lnTo>
                    <a:pt x="0" y="31385"/>
                  </a:lnTo>
                  <a:lnTo>
                    <a:pt x="31385" y="31385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305271" y="2404747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0" y="0"/>
                  </a:moveTo>
                  <a:lnTo>
                    <a:pt x="0" y="31385"/>
                  </a:lnTo>
                  <a:lnTo>
                    <a:pt x="31385" y="31385"/>
                  </a:lnTo>
                  <a:lnTo>
                    <a:pt x="31385" y="0"/>
                  </a:lnTo>
                  <a:lnTo>
                    <a:pt x="0" y="0"/>
                  </a:lnTo>
                  <a:close/>
                </a:path>
              </a:pathLst>
            </a:custGeom>
            <a:ln w="35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378690" y="2370000"/>
              <a:ext cx="32384" cy="31750"/>
            </a:xfrm>
            <a:custGeom>
              <a:avLst/>
              <a:gdLst/>
              <a:ahLst/>
              <a:cxnLst/>
              <a:rect l="l" t="t" r="r" b="b"/>
              <a:pathLst>
                <a:path w="32384" h="31750">
                  <a:moveTo>
                    <a:pt x="31945" y="31385"/>
                  </a:moveTo>
                  <a:lnTo>
                    <a:pt x="31945" y="0"/>
                  </a:lnTo>
                  <a:lnTo>
                    <a:pt x="0" y="0"/>
                  </a:lnTo>
                  <a:lnTo>
                    <a:pt x="0" y="31385"/>
                  </a:lnTo>
                  <a:lnTo>
                    <a:pt x="31945" y="31385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378690" y="2370000"/>
              <a:ext cx="32384" cy="31750"/>
            </a:xfrm>
            <a:custGeom>
              <a:avLst/>
              <a:gdLst/>
              <a:ahLst/>
              <a:cxnLst/>
              <a:rect l="l" t="t" r="r" b="b"/>
              <a:pathLst>
                <a:path w="32384" h="31750">
                  <a:moveTo>
                    <a:pt x="0" y="0"/>
                  </a:moveTo>
                  <a:lnTo>
                    <a:pt x="0" y="31385"/>
                  </a:lnTo>
                  <a:lnTo>
                    <a:pt x="31945" y="31385"/>
                  </a:lnTo>
                  <a:lnTo>
                    <a:pt x="31945" y="0"/>
                  </a:lnTo>
                  <a:lnTo>
                    <a:pt x="0" y="0"/>
                  </a:lnTo>
                  <a:close/>
                </a:path>
              </a:pathLst>
            </a:custGeom>
            <a:ln w="35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448746" y="2370000"/>
              <a:ext cx="32384" cy="31750"/>
            </a:xfrm>
            <a:custGeom>
              <a:avLst/>
              <a:gdLst/>
              <a:ahLst/>
              <a:cxnLst/>
              <a:rect l="l" t="t" r="r" b="b"/>
              <a:pathLst>
                <a:path w="32384" h="31750">
                  <a:moveTo>
                    <a:pt x="31945" y="31385"/>
                  </a:moveTo>
                  <a:lnTo>
                    <a:pt x="31945" y="0"/>
                  </a:lnTo>
                  <a:lnTo>
                    <a:pt x="0" y="0"/>
                  </a:lnTo>
                  <a:lnTo>
                    <a:pt x="0" y="31385"/>
                  </a:lnTo>
                  <a:lnTo>
                    <a:pt x="31945" y="31385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448746" y="2370000"/>
              <a:ext cx="32384" cy="31750"/>
            </a:xfrm>
            <a:custGeom>
              <a:avLst/>
              <a:gdLst/>
              <a:ahLst/>
              <a:cxnLst/>
              <a:rect l="l" t="t" r="r" b="b"/>
              <a:pathLst>
                <a:path w="32384" h="31750">
                  <a:moveTo>
                    <a:pt x="0" y="0"/>
                  </a:moveTo>
                  <a:lnTo>
                    <a:pt x="0" y="31385"/>
                  </a:lnTo>
                  <a:lnTo>
                    <a:pt x="31945" y="31385"/>
                  </a:lnTo>
                  <a:lnTo>
                    <a:pt x="31945" y="0"/>
                  </a:lnTo>
                  <a:lnTo>
                    <a:pt x="0" y="0"/>
                  </a:lnTo>
                  <a:close/>
                </a:path>
              </a:pathLst>
            </a:custGeom>
            <a:ln w="35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522726" y="2310031"/>
              <a:ext cx="31750" cy="32384"/>
            </a:xfrm>
            <a:custGeom>
              <a:avLst/>
              <a:gdLst/>
              <a:ahLst/>
              <a:cxnLst/>
              <a:rect l="l" t="t" r="r" b="b"/>
              <a:pathLst>
                <a:path w="31750" h="32385">
                  <a:moveTo>
                    <a:pt x="31385" y="31945"/>
                  </a:moveTo>
                  <a:lnTo>
                    <a:pt x="31385" y="0"/>
                  </a:lnTo>
                  <a:lnTo>
                    <a:pt x="0" y="0"/>
                  </a:lnTo>
                  <a:lnTo>
                    <a:pt x="0" y="31945"/>
                  </a:lnTo>
                  <a:lnTo>
                    <a:pt x="31385" y="31945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522726" y="2310031"/>
              <a:ext cx="31750" cy="32384"/>
            </a:xfrm>
            <a:custGeom>
              <a:avLst/>
              <a:gdLst/>
              <a:ahLst/>
              <a:cxnLst/>
              <a:rect l="l" t="t" r="r" b="b"/>
              <a:pathLst>
                <a:path w="31750" h="32385">
                  <a:moveTo>
                    <a:pt x="0" y="0"/>
                  </a:moveTo>
                  <a:lnTo>
                    <a:pt x="0" y="31945"/>
                  </a:lnTo>
                  <a:lnTo>
                    <a:pt x="31385" y="31945"/>
                  </a:lnTo>
                  <a:lnTo>
                    <a:pt x="31385" y="0"/>
                  </a:lnTo>
                  <a:lnTo>
                    <a:pt x="0" y="0"/>
                  </a:lnTo>
                  <a:close/>
                </a:path>
              </a:pathLst>
            </a:custGeom>
            <a:ln w="35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596145" y="2299943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31385" y="31385"/>
                  </a:moveTo>
                  <a:lnTo>
                    <a:pt x="31385" y="0"/>
                  </a:lnTo>
                  <a:lnTo>
                    <a:pt x="0" y="0"/>
                  </a:lnTo>
                  <a:lnTo>
                    <a:pt x="0" y="31385"/>
                  </a:lnTo>
                  <a:lnTo>
                    <a:pt x="31385" y="31385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596145" y="2299943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0" y="0"/>
                  </a:moveTo>
                  <a:lnTo>
                    <a:pt x="0" y="31385"/>
                  </a:lnTo>
                  <a:lnTo>
                    <a:pt x="31385" y="31385"/>
                  </a:lnTo>
                  <a:lnTo>
                    <a:pt x="31385" y="0"/>
                  </a:lnTo>
                  <a:lnTo>
                    <a:pt x="0" y="0"/>
                  </a:lnTo>
                  <a:close/>
                </a:path>
              </a:pathLst>
            </a:custGeom>
            <a:ln w="35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669564" y="2236612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31385" y="31385"/>
                  </a:moveTo>
                  <a:lnTo>
                    <a:pt x="31385" y="0"/>
                  </a:lnTo>
                  <a:lnTo>
                    <a:pt x="0" y="0"/>
                  </a:lnTo>
                  <a:lnTo>
                    <a:pt x="0" y="31385"/>
                  </a:lnTo>
                  <a:lnTo>
                    <a:pt x="31385" y="31385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669564" y="2236612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0" y="0"/>
                  </a:moveTo>
                  <a:lnTo>
                    <a:pt x="0" y="31385"/>
                  </a:lnTo>
                  <a:lnTo>
                    <a:pt x="31385" y="31385"/>
                  </a:lnTo>
                  <a:lnTo>
                    <a:pt x="31385" y="0"/>
                  </a:lnTo>
                  <a:lnTo>
                    <a:pt x="0" y="0"/>
                  </a:lnTo>
                  <a:close/>
                </a:path>
              </a:pathLst>
            </a:custGeom>
            <a:ln w="35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739620" y="2208590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31385" y="31385"/>
                  </a:moveTo>
                  <a:lnTo>
                    <a:pt x="31385" y="0"/>
                  </a:lnTo>
                  <a:lnTo>
                    <a:pt x="0" y="0"/>
                  </a:lnTo>
                  <a:lnTo>
                    <a:pt x="0" y="31385"/>
                  </a:lnTo>
                  <a:lnTo>
                    <a:pt x="31385" y="31385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739620" y="2208590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0" y="0"/>
                  </a:moveTo>
                  <a:lnTo>
                    <a:pt x="0" y="31385"/>
                  </a:lnTo>
                  <a:lnTo>
                    <a:pt x="31385" y="31385"/>
                  </a:lnTo>
                  <a:lnTo>
                    <a:pt x="31385" y="0"/>
                  </a:lnTo>
                  <a:lnTo>
                    <a:pt x="0" y="0"/>
                  </a:lnTo>
                  <a:close/>
                </a:path>
              </a:pathLst>
            </a:custGeom>
            <a:ln w="35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813039" y="2159830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31385" y="31385"/>
                  </a:moveTo>
                  <a:lnTo>
                    <a:pt x="31385" y="0"/>
                  </a:lnTo>
                  <a:lnTo>
                    <a:pt x="0" y="0"/>
                  </a:lnTo>
                  <a:lnTo>
                    <a:pt x="0" y="31385"/>
                  </a:lnTo>
                  <a:lnTo>
                    <a:pt x="31385" y="31385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813039" y="2159830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0" y="0"/>
                  </a:moveTo>
                  <a:lnTo>
                    <a:pt x="0" y="31385"/>
                  </a:lnTo>
                  <a:lnTo>
                    <a:pt x="31385" y="31385"/>
                  </a:lnTo>
                  <a:lnTo>
                    <a:pt x="31385" y="0"/>
                  </a:lnTo>
                  <a:lnTo>
                    <a:pt x="0" y="0"/>
                  </a:lnTo>
                  <a:close/>
                </a:path>
              </a:pathLst>
            </a:custGeom>
            <a:ln w="35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886458" y="2142456"/>
              <a:ext cx="32384" cy="31750"/>
            </a:xfrm>
            <a:custGeom>
              <a:avLst/>
              <a:gdLst/>
              <a:ahLst/>
              <a:cxnLst/>
              <a:rect l="l" t="t" r="r" b="b"/>
              <a:pathLst>
                <a:path w="32385" h="31750">
                  <a:moveTo>
                    <a:pt x="31945" y="31385"/>
                  </a:moveTo>
                  <a:lnTo>
                    <a:pt x="31945" y="0"/>
                  </a:lnTo>
                  <a:lnTo>
                    <a:pt x="0" y="0"/>
                  </a:lnTo>
                  <a:lnTo>
                    <a:pt x="0" y="31385"/>
                  </a:lnTo>
                  <a:lnTo>
                    <a:pt x="31945" y="31385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886458" y="2142456"/>
              <a:ext cx="32384" cy="31750"/>
            </a:xfrm>
            <a:custGeom>
              <a:avLst/>
              <a:gdLst/>
              <a:ahLst/>
              <a:cxnLst/>
              <a:rect l="l" t="t" r="r" b="b"/>
              <a:pathLst>
                <a:path w="32385" h="31750">
                  <a:moveTo>
                    <a:pt x="0" y="0"/>
                  </a:moveTo>
                  <a:lnTo>
                    <a:pt x="0" y="31385"/>
                  </a:lnTo>
                  <a:lnTo>
                    <a:pt x="31945" y="31385"/>
                  </a:lnTo>
                  <a:lnTo>
                    <a:pt x="31945" y="0"/>
                  </a:lnTo>
                  <a:lnTo>
                    <a:pt x="0" y="0"/>
                  </a:lnTo>
                  <a:close/>
                </a:path>
              </a:pathLst>
            </a:custGeom>
            <a:ln w="35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960438" y="2103785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31385" y="31385"/>
                  </a:moveTo>
                  <a:lnTo>
                    <a:pt x="31385" y="0"/>
                  </a:lnTo>
                  <a:lnTo>
                    <a:pt x="0" y="0"/>
                  </a:lnTo>
                  <a:lnTo>
                    <a:pt x="0" y="31385"/>
                  </a:lnTo>
                  <a:lnTo>
                    <a:pt x="31385" y="31385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960438" y="2103785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0" y="0"/>
                  </a:moveTo>
                  <a:lnTo>
                    <a:pt x="0" y="31385"/>
                  </a:lnTo>
                  <a:lnTo>
                    <a:pt x="31385" y="31385"/>
                  </a:lnTo>
                  <a:lnTo>
                    <a:pt x="31385" y="0"/>
                  </a:lnTo>
                  <a:lnTo>
                    <a:pt x="0" y="0"/>
                  </a:lnTo>
                  <a:close/>
                </a:path>
              </a:pathLst>
            </a:custGeom>
            <a:ln w="35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030494" y="2093137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31385" y="31385"/>
                  </a:moveTo>
                  <a:lnTo>
                    <a:pt x="31385" y="0"/>
                  </a:lnTo>
                  <a:lnTo>
                    <a:pt x="0" y="0"/>
                  </a:lnTo>
                  <a:lnTo>
                    <a:pt x="0" y="31385"/>
                  </a:lnTo>
                  <a:lnTo>
                    <a:pt x="31385" y="31385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030494" y="2093137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0" y="0"/>
                  </a:moveTo>
                  <a:lnTo>
                    <a:pt x="0" y="31385"/>
                  </a:lnTo>
                  <a:lnTo>
                    <a:pt x="31385" y="31385"/>
                  </a:lnTo>
                  <a:lnTo>
                    <a:pt x="31385" y="0"/>
                  </a:lnTo>
                  <a:lnTo>
                    <a:pt x="0" y="0"/>
                  </a:lnTo>
                  <a:close/>
                </a:path>
              </a:pathLst>
            </a:custGeom>
            <a:ln w="35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103914" y="2079125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31385" y="31385"/>
                  </a:moveTo>
                  <a:lnTo>
                    <a:pt x="31385" y="0"/>
                  </a:lnTo>
                  <a:lnTo>
                    <a:pt x="0" y="0"/>
                  </a:lnTo>
                  <a:lnTo>
                    <a:pt x="0" y="31385"/>
                  </a:lnTo>
                  <a:lnTo>
                    <a:pt x="31385" y="31385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103914" y="2079125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0" y="0"/>
                  </a:moveTo>
                  <a:lnTo>
                    <a:pt x="0" y="31385"/>
                  </a:lnTo>
                  <a:lnTo>
                    <a:pt x="31385" y="31385"/>
                  </a:lnTo>
                  <a:lnTo>
                    <a:pt x="31385" y="0"/>
                  </a:lnTo>
                  <a:lnTo>
                    <a:pt x="0" y="0"/>
                  </a:lnTo>
                  <a:close/>
                </a:path>
              </a:pathLst>
            </a:custGeom>
            <a:ln w="35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177333" y="2012432"/>
              <a:ext cx="31750" cy="32384"/>
            </a:xfrm>
            <a:custGeom>
              <a:avLst/>
              <a:gdLst/>
              <a:ahLst/>
              <a:cxnLst/>
              <a:rect l="l" t="t" r="r" b="b"/>
              <a:pathLst>
                <a:path w="31750" h="32385">
                  <a:moveTo>
                    <a:pt x="31385" y="31945"/>
                  </a:moveTo>
                  <a:lnTo>
                    <a:pt x="31385" y="0"/>
                  </a:lnTo>
                  <a:lnTo>
                    <a:pt x="0" y="0"/>
                  </a:lnTo>
                  <a:lnTo>
                    <a:pt x="0" y="31945"/>
                  </a:lnTo>
                  <a:lnTo>
                    <a:pt x="31385" y="31945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177333" y="2012432"/>
              <a:ext cx="31750" cy="32384"/>
            </a:xfrm>
            <a:custGeom>
              <a:avLst/>
              <a:gdLst/>
              <a:ahLst/>
              <a:cxnLst/>
              <a:rect l="l" t="t" r="r" b="b"/>
              <a:pathLst>
                <a:path w="31750" h="32385">
                  <a:moveTo>
                    <a:pt x="0" y="0"/>
                  </a:moveTo>
                  <a:lnTo>
                    <a:pt x="0" y="31945"/>
                  </a:lnTo>
                  <a:lnTo>
                    <a:pt x="31385" y="31945"/>
                  </a:lnTo>
                  <a:lnTo>
                    <a:pt x="31385" y="0"/>
                  </a:lnTo>
                  <a:lnTo>
                    <a:pt x="0" y="0"/>
                  </a:lnTo>
                  <a:close/>
                </a:path>
              </a:pathLst>
            </a:custGeom>
            <a:ln w="35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250752" y="2005706"/>
              <a:ext cx="32384" cy="31750"/>
            </a:xfrm>
            <a:custGeom>
              <a:avLst/>
              <a:gdLst/>
              <a:ahLst/>
              <a:cxnLst/>
              <a:rect l="l" t="t" r="r" b="b"/>
              <a:pathLst>
                <a:path w="32385" h="31750">
                  <a:moveTo>
                    <a:pt x="31945" y="31385"/>
                  </a:moveTo>
                  <a:lnTo>
                    <a:pt x="31945" y="0"/>
                  </a:lnTo>
                  <a:lnTo>
                    <a:pt x="0" y="0"/>
                  </a:lnTo>
                  <a:lnTo>
                    <a:pt x="0" y="31385"/>
                  </a:lnTo>
                  <a:lnTo>
                    <a:pt x="31945" y="31385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250752" y="2005706"/>
              <a:ext cx="32384" cy="31750"/>
            </a:xfrm>
            <a:custGeom>
              <a:avLst/>
              <a:gdLst/>
              <a:ahLst/>
              <a:cxnLst/>
              <a:rect l="l" t="t" r="r" b="b"/>
              <a:pathLst>
                <a:path w="32385" h="31750">
                  <a:moveTo>
                    <a:pt x="0" y="0"/>
                  </a:moveTo>
                  <a:lnTo>
                    <a:pt x="0" y="31385"/>
                  </a:lnTo>
                  <a:lnTo>
                    <a:pt x="31945" y="31385"/>
                  </a:lnTo>
                  <a:lnTo>
                    <a:pt x="31945" y="0"/>
                  </a:lnTo>
                  <a:lnTo>
                    <a:pt x="0" y="0"/>
                  </a:lnTo>
                  <a:close/>
                </a:path>
              </a:pathLst>
            </a:custGeom>
            <a:ln w="35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320808" y="1942375"/>
              <a:ext cx="32384" cy="32384"/>
            </a:xfrm>
            <a:custGeom>
              <a:avLst/>
              <a:gdLst/>
              <a:ahLst/>
              <a:cxnLst/>
              <a:rect l="l" t="t" r="r" b="b"/>
              <a:pathLst>
                <a:path w="32385" h="32385">
                  <a:moveTo>
                    <a:pt x="31945" y="31945"/>
                  </a:moveTo>
                  <a:lnTo>
                    <a:pt x="31945" y="0"/>
                  </a:lnTo>
                  <a:lnTo>
                    <a:pt x="0" y="0"/>
                  </a:lnTo>
                  <a:lnTo>
                    <a:pt x="0" y="31945"/>
                  </a:lnTo>
                  <a:lnTo>
                    <a:pt x="31945" y="31945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320808" y="1942375"/>
              <a:ext cx="32384" cy="32384"/>
            </a:xfrm>
            <a:custGeom>
              <a:avLst/>
              <a:gdLst/>
              <a:ahLst/>
              <a:cxnLst/>
              <a:rect l="l" t="t" r="r" b="b"/>
              <a:pathLst>
                <a:path w="32385" h="32385">
                  <a:moveTo>
                    <a:pt x="0" y="0"/>
                  </a:moveTo>
                  <a:lnTo>
                    <a:pt x="0" y="31945"/>
                  </a:lnTo>
                  <a:lnTo>
                    <a:pt x="31945" y="31945"/>
                  </a:lnTo>
                  <a:lnTo>
                    <a:pt x="31945" y="0"/>
                  </a:lnTo>
                  <a:lnTo>
                    <a:pt x="0" y="0"/>
                  </a:lnTo>
                  <a:close/>
                </a:path>
              </a:pathLst>
            </a:custGeom>
            <a:ln w="35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394788" y="1914353"/>
              <a:ext cx="31750" cy="32384"/>
            </a:xfrm>
            <a:custGeom>
              <a:avLst/>
              <a:gdLst/>
              <a:ahLst/>
              <a:cxnLst/>
              <a:rect l="l" t="t" r="r" b="b"/>
              <a:pathLst>
                <a:path w="31750" h="32385">
                  <a:moveTo>
                    <a:pt x="31385" y="31945"/>
                  </a:moveTo>
                  <a:lnTo>
                    <a:pt x="31385" y="0"/>
                  </a:lnTo>
                  <a:lnTo>
                    <a:pt x="0" y="0"/>
                  </a:lnTo>
                  <a:lnTo>
                    <a:pt x="0" y="31945"/>
                  </a:lnTo>
                  <a:lnTo>
                    <a:pt x="31385" y="31945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394788" y="1914353"/>
              <a:ext cx="31750" cy="32384"/>
            </a:xfrm>
            <a:custGeom>
              <a:avLst/>
              <a:gdLst/>
              <a:ahLst/>
              <a:cxnLst/>
              <a:rect l="l" t="t" r="r" b="b"/>
              <a:pathLst>
                <a:path w="31750" h="32385">
                  <a:moveTo>
                    <a:pt x="0" y="0"/>
                  </a:moveTo>
                  <a:lnTo>
                    <a:pt x="0" y="31945"/>
                  </a:lnTo>
                  <a:lnTo>
                    <a:pt x="31385" y="31945"/>
                  </a:lnTo>
                  <a:lnTo>
                    <a:pt x="31385" y="0"/>
                  </a:lnTo>
                  <a:lnTo>
                    <a:pt x="0" y="0"/>
                  </a:lnTo>
                  <a:close/>
                </a:path>
              </a:pathLst>
            </a:custGeom>
            <a:ln w="35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468207" y="1830846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31385" y="31385"/>
                  </a:moveTo>
                  <a:lnTo>
                    <a:pt x="31385" y="0"/>
                  </a:lnTo>
                  <a:lnTo>
                    <a:pt x="0" y="0"/>
                  </a:lnTo>
                  <a:lnTo>
                    <a:pt x="0" y="31385"/>
                  </a:lnTo>
                  <a:lnTo>
                    <a:pt x="31385" y="31385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468207" y="1830846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0" y="0"/>
                  </a:moveTo>
                  <a:lnTo>
                    <a:pt x="0" y="31385"/>
                  </a:lnTo>
                  <a:lnTo>
                    <a:pt x="31385" y="31385"/>
                  </a:lnTo>
                  <a:lnTo>
                    <a:pt x="31385" y="0"/>
                  </a:lnTo>
                  <a:lnTo>
                    <a:pt x="0" y="0"/>
                  </a:lnTo>
                  <a:close/>
                </a:path>
              </a:pathLst>
            </a:custGeom>
            <a:ln w="35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541626" y="1578643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31385" y="31385"/>
                  </a:moveTo>
                  <a:lnTo>
                    <a:pt x="31385" y="0"/>
                  </a:lnTo>
                  <a:lnTo>
                    <a:pt x="0" y="0"/>
                  </a:lnTo>
                  <a:lnTo>
                    <a:pt x="0" y="31385"/>
                  </a:lnTo>
                  <a:lnTo>
                    <a:pt x="31385" y="31385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541626" y="1578643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0" y="0"/>
                  </a:moveTo>
                  <a:lnTo>
                    <a:pt x="0" y="31385"/>
                  </a:lnTo>
                  <a:lnTo>
                    <a:pt x="31385" y="31385"/>
                  </a:lnTo>
                  <a:lnTo>
                    <a:pt x="31385" y="0"/>
                  </a:lnTo>
                  <a:lnTo>
                    <a:pt x="0" y="0"/>
                  </a:lnTo>
                  <a:close/>
                </a:path>
              </a:pathLst>
            </a:custGeom>
            <a:ln w="35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611682" y="1480564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31385" y="31385"/>
                  </a:moveTo>
                  <a:lnTo>
                    <a:pt x="31385" y="0"/>
                  </a:lnTo>
                  <a:lnTo>
                    <a:pt x="0" y="0"/>
                  </a:lnTo>
                  <a:lnTo>
                    <a:pt x="0" y="31385"/>
                  </a:lnTo>
                  <a:lnTo>
                    <a:pt x="31385" y="31385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611682" y="1480564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0" y="0"/>
                  </a:moveTo>
                  <a:lnTo>
                    <a:pt x="0" y="31385"/>
                  </a:lnTo>
                  <a:lnTo>
                    <a:pt x="31385" y="31385"/>
                  </a:lnTo>
                  <a:lnTo>
                    <a:pt x="31385" y="0"/>
                  </a:lnTo>
                  <a:lnTo>
                    <a:pt x="0" y="0"/>
                  </a:lnTo>
                  <a:close/>
                </a:path>
              </a:pathLst>
            </a:custGeom>
            <a:ln w="35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685101" y="1459267"/>
              <a:ext cx="31750" cy="32384"/>
            </a:xfrm>
            <a:custGeom>
              <a:avLst/>
              <a:gdLst/>
              <a:ahLst/>
              <a:cxnLst/>
              <a:rect l="l" t="t" r="r" b="b"/>
              <a:pathLst>
                <a:path w="31750" h="32384">
                  <a:moveTo>
                    <a:pt x="31385" y="31945"/>
                  </a:moveTo>
                  <a:lnTo>
                    <a:pt x="31385" y="0"/>
                  </a:lnTo>
                  <a:lnTo>
                    <a:pt x="0" y="0"/>
                  </a:lnTo>
                  <a:lnTo>
                    <a:pt x="0" y="31945"/>
                  </a:lnTo>
                  <a:lnTo>
                    <a:pt x="31385" y="31945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685101" y="1459267"/>
              <a:ext cx="31750" cy="32384"/>
            </a:xfrm>
            <a:custGeom>
              <a:avLst/>
              <a:gdLst/>
              <a:ahLst/>
              <a:cxnLst/>
              <a:rect l="l" t="t" r="r" b="b"/>
              <a:pathLst>
                <a:path w="31750" h="32384">
                  <a:moveTo>
                    <a:pt x="0" y="0"/>
                  </a:moveTo>
                  <a:lnTo>
                    <a:pt x="0" y="31945"/>
                  </a:lnTo>
                  <a:lnTo>
                    <a:pt x="31385" y="31945"/>
                  </a:lnTo>
                  <a:lnTo>
                    <a:pt x="31385" y="0"/>
                  </a:lnTo>
                  <a:lnTo>
                    <a:pt x="0" y="0"/>
                  </a:lnTo>
                  <a:close/>
                </a:path>
              </a:pathLst>
            </a:custGeom>
            <a:ln w="35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758520" y="1483926"/>
              <a:ext cx="32384" cy="31750"/>
            </a:xfrm>
            <a:custGeom>
              <a:avLst/>
              <a:gdLst/>
              <a:ahLst/>
              <a:cxnLst/>
              <a:rect l="l" t="t" r="r" b="b"/>
              <a:pathLst>
                <a:path w="32385" h="31750">
                  <a:moveTo>
                    <a:pt x="31945" y="31385"/>
                  </a:moveTo>
                  <a:lnTo>
                    <a:pt x="31945" y="0"/>
                  </a:lnTo>
                  <a:lnTo>
                    <a:pt x="0" y="0"/>
                  </a:lnTo>
                  <a:lnTo>
                    <a:pt x="0" y="31385"/>
                  </a:lnTo>
                  <a:lnTo>
                    <a:pt x="31945" y="31385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758520" y="1483926"/>
              <a:ext cx="32384" cy="31750"/>
            </a:xfrm>
            <a:custGeom>
              <a:avLst/>
              <a:gdLst/>
              <a:ahLst/>
              <a:cxnLst/>
              <a:rect l="l" t="t" r="r" b="b"/>
              <a:pathLst>
                <a:path w="32385" h="31750">
                  <a:moveTo>
                    <a:pt x="0" y="0"/>
                  </a:moveTo>
                  <a:lnTo>
                    <a:pt x="0" y="31385"/>
                  </a:lnTo>
                  <a:lnTo>
                    <a:pt x="31945" y="31385"/>
                  </a:lnTo>
                  <a:lnTo>
                    <a:pt x="31945" y="0"/>
                  </a:lnTo>
                  <a:lnTo>
                    <a:pt x="0" y="0"/>
                  </a:lnTo>
                  <a:close/>
                </a:path>
              </a:pathLst>
            </a:custGeom>
            <a:ln w="35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832500" y="1466552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31385" y="31385"/>
                  </a:moveTo>
                  <a:lnTo>
                    <a:pt x="31385" y="0"/>
                  </a:lnTo>
                  <a:lnTo>
                    <a:pt x="0" y="0"/>
                  </a:lnTo>
                  <a:lnTo>
                    <a:pt x="0" y="31385"/>
                  </a:lnTo>
                  <a:lnTo>
                    <a:pt x="31385" y="31385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832500" y="1466552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0" y="0"/>
                  </a:moveTo>
                  <a:lnTo>
                    <a:pt x="0" y="31385"/>
                  </a:lnTo>
                  <a:lnTo>
                    <a:pt x="31385" y="31385"/>
                  </a:lnTo>
                  <a:lnTo>
                    <a:pt x="31385" y="0"/>
                  </a:lnTo>
                  <a:lnTo>
                    <a:pt x="0" y="0"/>
                  </a:lnTo>
                  <a:close/>
                </a:path>
              </a:pathLst>
            </a:custGeom>
            <a:ln w="35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902556" y="1455904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31385" y="31385"/>
                  </a:moveTo>
                  <a:lnTo>
                    <a:pt x="31385" y="0"/>
                  </a:lnTo>
                  <a:lnTo>
                    <a:pt x="0" y="0"/>
                  </a:lnTo>
                  <a:lnTo>
                    <a:pt x="0" y="31385"/>
                  </a:lnTo>
                  <a:lnTo>
                    <a:pt x="31385" y="31385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902556" y="1455904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0" y="0"/>
                  </a:moveTo>
                  <a:lnTo>
                    <a:pt x="0" y="31385"/>
                  </a:lnTo>
                  <a:lnTo>
                    <a:pt x="31385" y="31385"/>
                  </a:lnTo>
                  <a:lnTo>
                    <a:pt x="31385" y="0"/>
                  </a:lnTo>
                  <a:lnTo>
                    <a:pt x="0" y="0"/>
                  </a:lnTo>
                  <a:close/>
                </a:path>
              </a:pathLst>
            </a:custGeom>
            <a:ln w="35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975975" y="1399859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31385" y="31385"/>
                  </a:moveTo>
                  <a:lnTo>
                    <a:pt x="31385" y="0"/>
                  </a:lnTo>
                  <a:lnTo>
                    <a:pt x="0" y="0"/>
                  </a:lnTo>
                  <a:lnTo>
                    <a:pt x="0" y="31385"/>
                  </a:lnTo>
                  <a:lnTo>
                    <a:pt x="31385" y="31385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975975" y="1399859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0" y="0"/>
                  </a:moveTo>
                  <a:lnTo>
                    <a:pt x="0" y="31385"/>
                  </a:lnTo>
                  <a:lnTo>
                    <a:pt x="31385" y="31385"/>
                  </a:lnTo>
                  <a:lnTo>
                    <a:pt x="31385" y="0"/>
                  </a:lnTo>
                  <a:lnTo>
                    <a:pt x="0" y="0"/>
                  </a:lnTo>
                  <a:close/>
                </a:path>
              </a:pathLst>
            </a:custGeom>
            <a:ln w="35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3049394" y="1393133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31385" y="31385"/>
                  </a:moveTo>
                  <a:lnTo>
                    <a:pt x="31385" y="0"/>
                  </a:lnTo>
                  <a:lnTo>
                    <a:pt x="0" y="0"/>
                  </a:lnTo>
                  <a:lnTo>
                    <a:pt x="0" y="31385"/>
                  </a:lnTo>
                  <a:lnTo>
                    <a:pt x="31385" y="31385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3049394" y="1393133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0" y="0"/>
                  </a:moveTo>
                  <a:lnTo>
                    <a:pt x="0" y="31385"/>
                  </a:lnTo>
                  <a:lnTo>
                    <a:pt x="31385" y="31385"/>
                  </a:lnTo>
                  <a:lnTo>
                    <a:pt x="31385" y="0"/>
                  </a:lnTo>
                  <a:lnTo>
                    <a:pt x="0" y="0"/>
                  </a:lnTo>
                  <a:close/>
                </a:path>
              </a:pathLst>
            </a:custGeom>
            <a:ln w="35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3122814" y="1385847"/>
              <a:ext cx="32384" cy="31750"/>
            </a:xfrm>
            <a:custGeom>
              <a:avLst/>
              <a:gdLst/>
              <a:ahLst/>
              <a:cxnLst/>
              <a:rect l="l" t="t" r="r" b="b"/>
              <a:pathLst>
                <a:path w="32385" h="31750">
                  <a:moveTo>
                    <a:pt x="31945" y="31385"/>
                  </a:moveTo>
                  <a:lnTo>
                    <a:pt x="31945" y="0"/>
                  </a:lnTo>
                  <a:lnTo>
                    <a:pt x="0" y="0"/>
                  </a:lnTo>
                  <a:lnTo>
                    <a:pt x="0" y="31385"/>
                  </a:lnTo>
                  <a:lnTo>
                    <a:pt x="31945" y="31385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3122814" y="1385847"/>
              <a:ext cx="32384" cy="31750"/>
            </a:xfrm>
            <a:custGeom>
              <a:avLst/>
              <a:gdLst/>
              <a:ahLst/>
              <a:cxnLst/>
              <a:rect l="l" t="t" r="r" b="b"/>
              <a:pathLst>
                <a:path w="32385" h="31750">
                  <a:moveTo>
                    <a:pt x="0" y="0"/>
                  </a:moveTo>
                  <a:lnTo>
                    <a:pt x="0" y="31385"/>
                  </a:lnTo>
                  <a:lnTo>
                    <a:pt x="31945" y="31385"/>
                  </a:lnTo>
                  <a:lnTo>
                    <a:pt x="31945" y="0"/>
                  </a:lnTo>
                  <a:lnTo>
                    <a:pt x="0" y="0"/>
                  </a:lnTo>
                  <a:close/>
                </a:path>
              </a:pathLst>
            </a:custGeom>
            <a:ln w="35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3192870" y="1351100"/>
              <a:ext cx="32384" cy="31750"/>
            </a:xfrm>
            <a:custGeom>
              <a:avLst/>
              <a:gdLst/>
              <a:ahLst/>
              <a:cxnLst/>
              <a:rect l="l" t="t" r="r" b="b"/>
              <a:pathLst>
                <a:path w="32385" h="31750">
                  <a:moveTo>
                    <a:pt x="31945" y="31385"/>
                  </a:moveTo>
                  <a:lnTo>
                    <a:pt x="31945" y="0"/>
                  </a:lnTo>
                  <a:lnTo>
                    <a:pt x="0" y="0"/>
                  </a:lnTo>
                  <a:lnTo>
                    <a:pt x="0" y="31385"/>
                  </a:lnTo>
                  <a:lnTo>
                    <a:pt x="31945" y="31385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3192870" y="1351100"/>
              <a:ext cx="32384" cy="31750"/>
            </a:xfrm>
            <a:custGeom>
              <a:avLst/>
              <a:gdLst/>
              <a:ahLst/>
              <a:cxnLst/>
              <a:rect l="l" t="t" r="r" b="b"/>
              <a:pathLst>
                <a:path w="32385" h="31750">
                  <a:moveTo>
                    <a:pt x="0" y="0"/>
                  </a:moveTo>
                  <a:lnTo>
                    <a:pt x="0" y="31385"/>
                  </a:lnTo>
                  <a:lnTo>
                    <a:pt x="31945" y="31385"/>
                  </a:lnTo>
                  <a:lnTo>
                    <a:pt x="31945" y="0"/>
                  </a:lnTo>
                  <a:lnTo>
                    <a:pt x="0" y="0"/>
                  </a:lnTo>
                  <a:close/>
                </a:path>
              </a:pathLst>
            </a:custGeom>
            <a:ln w="35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3266849" y="1323077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31385" y="31385"/>
                  </a:moveTo>
                  <a:lnTo>
                    <a:pt x="31385" y="0"/>
                  </a:lnTo>
                  <a:lnTo>
                    <a:pt x="0" y="0"/>
                  </a:lnTo>
                  <a:lnTo>
                    <a:pt x="0" y="31385"/>
                  </a:lnTo>
                  <a:lnTo>
                    <a:pt x="31385" y="31385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3266849" y="1323077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0" y="0"/>
                  </a:moveTo>
                  <a:lnTo>
                    <a:pt x="0" y="31385"/>
                  </a:lnTo>
                  <a:lnTo>
                    <a:pt x="31385" y="31385"/>
                  </a:lnTo>
                  <a:lnTo>
                    <a:pt x="31385" y="0"/>
                  </a:lnTo>
                  <a:lnTo>
                    <a:pt x="0" y="0"/>
                  </a:lnTo>
                  <a:close/>
                </a:path>
              </a:pathLst>
            </a:custGeom>
            <a:ln w="35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3340268" y="1249658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31385" y="31385"/>
                  </a:moveTo>
                  <a:lnTo>
                    <a:pt x="31385" y="0"/>
                  </a:lnTo>
                  <a:lnTo>
                    <a:pt x="0" y="0"/>
                  </a:lnTo>
                  <a:lnTo>
                    <a:pt x="0" y="31385"/>
                  </a:lnTo>
                  <a:lnTo>
                    <a:pt x="31385" y="31385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3340268" y="1249658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0" y="0"/>
                  </a:moveTo>
                  <a:lnTo>
                    <a:pt x="0" y="31385"/>
                  </a:lnTo>
                  <a:lnTo>
                    <a:pt x="31385" y="31385"/>
                  </a:lnTo>
                  <a:lnTo>
                    <a:pt x="31385" y="0"/>
                  </a:lnTo>
                  <a:lnTo>
                    <a:pt x="0" y="0"/>
                  </a:lnTo>
                  <a:close/>
                </a:path>
              </a:pathLst>
            </a:custGeom>
            <a:ln w="35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3413687" y="1207624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31385" y="31385"/>
                  </a:moveTo>
                  <a:lnTo>
                    <a:pt x="31385" y="0"/>
                  </a:lnTo>
                  <a:lnTo>
                    <a:pt x="0" y="0"/>
                  </a:lnTo>
                  <a:lnTo>
                    <a:pt x="0" y="31385"/>
                  </a:lnTo>
                  <a:lnTo>
                    <a:pt x="31385" y="31385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3413687" y="1207624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0" y="0"/>
                  </a:moveTo>
                  <a:lnTo>
                    <a:pt x="0" y="31385"/>
                  </a:lnTo>
                  <a:lnTo>
                    <a:pt x="31385" y="31385"/>
                  </a:lnTo>
                  <a:lnTo>
                    <a:pt x="31385" y="0"/>
                  </a:lnTo>
                  <a:lnTo>
                    <a:pt x="0" y="0"/>
                  </a:lnTo>
                  <a:close/>
                </a:path>
              </a:pathLst>
            </a:custGeom>
            <a:ln w="35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3483744" y="1189690"/>
              <a:ext cx="31750" cy="32384"/>
            </a:xfrm>
            <a:custGeom>
              <a:avLst/>
              <a:gdLst/>
              <a:ahLst/>
              <a:cxnLst/>
              <a:rect l="l" t="t" r="r" b="b"/>
              <a:pathLst>
                <a:path w="31750" h="32384">
                  <a:moveTo>
                    <a:pt x="31385" y="31945"/>
                  </a:moveTo>
                  <a:lnTo>
                    <a:pt x="31385" y="0"/>
                  </a:lnTo>
                  <a:lnTo>
                    <a:pt x="0" y="0"/>
                  </a:lnTo>
                  <a:lnTo>
                    <a:pt x="0" y="31945"/>
                  </a:lnTo>
                  <a:lnTo>
                    <a:pt x="31385" y="31945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3483744" y="1189690"/>
              <a:ext cx="31750" cy="32384"/>
            </a:xfrm>
            <a:custGeom>
              <a:avLst/>
              <a:gdLst/>
              <a:ahLst/>
              <a:cxnLst/>
              <a:rect l="l" t="t" r="r" b="b"/>
              <a:pathLst>
                <a:path w="31750" h="32384">
                  <a:moveTo>
                    <a:pt x="0" y="0"/>
                  </a:moveTo>
                  <a:lnTo>
                    <a:pt x="0" y="31945"/>
                  </a:lnTo>
                  <a:lnTo>
                    <a:pt x="31385" y="31945"/>
                  </a:lnTo>
                  <a:lnTo>
                    <a:pt x="31385" y="0"/>
                  </a:lnTo>
                  <a:lnTo>
                    <a:pt x="0" y="0"/>
                  </a:lnTo>
                  <a:close/>
                </a:path>
              </a:pathLst>
            </a:custGeom>
            <a:ln w="35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3557163" y="1179602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31385" y="31385"/>
                  </a:moveTo>
                  <a:lnTo>
                    <a:pt x="31385" y="0"/>
                  </a:lnTo>
                  <a:lnTo>
                    <a:pt x="0" y="0"/>
                  </a:lnTo>
                  <a:lnTo>
                    <a:pt x="0" y="31385"/>
                  </a:lnTo>
                  <a:lnTo>
                    <a:pt x="31385" y="31385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3557163" y="1179602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0" y="0"/>
                  </a:moveTo>
                  <a:lnTo>
                    <a:pt x="0" y="31385"/>
                  </a:lnTo>
                  <a:lnTo>
                    <a:pt x="31385" y="31385"/>
                  </a:lnTo>
                  <a:lnTo>
                    <a:pt x="31385" y="0"/>
                  </a:lnTo>
                  <a:lnTo>
                    <a:pt x="0" y="0"/>
                  </a:lnTo>
                  <a:close/>
                </a:path>
              </a:pathLst>
            </a:custGeom>
            <a:ln w="35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3630582" y="1217712"/>
              <a:ext cx="32384" cy="32384"/>
            </a:xfrm>
            <a:custGeom>
              <a:avLst/>
              <a:gdLst/>
              <a:ahLst/>
              <a:cxnLst/>
              <a:rect l="l" t="t" r="r" b="b"/>
              <a:pathLst>
                <a:path w="32385" h="32384">
                  <a:moveTo>
                    <a:pt x="31945" y="31945"/>
                  </a:moveTo>
                  <a:lnTo>
                    <a:pt x="31945" y="0"/>
                  </a:lnTo>
                  <a:lnTo>
                    <a:pt x="0" y="0"/>
                  </a:lnTo>
                  <a:lnTo>
                    <a:pt x="0" y="31945"/>
                  </a:lnTo>
                  <a:lnTo>
                    <a:pt x="31945" y="31945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3630582" y="1217712"/>
              <a:ext cx="32384" cy="32384"/>
            </a:xfrm>
            <a:custGeom>
              <a:avLst/>
              <a:gdLst/>
              <a:ahLst/>
              <a:cxnLst/>
              <a:rect l="l" t="t" r="r" b="b"/>
              <a:pathLst>
                <a:path w="32385" h="32384">
                  <a:moveTo>
                    <a:pt x="0" y="0"/>
                  </a:moveTo>
                  <a:lnTo>
                    <a:pt x="0" y="31945"/>
                  </a:lnTo>
                  <a:lnTo>
                    <a:pt x="31945" y="31945"/>
                  </a:lnTo>
                  <a:lnTo>
                    <a:pt x="31945" y="0"/>
                  </a:lnTo>
                  <a:lnTo>
                    <a:pt x="0" y="0"/>
                  </a:lnTo>
                  <a:close/>
                </a:path>
              </a:pathLst>
            </a:custGeom>
            <a:ln w="35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3704562" y="1217712"/>
              <a:ext cx="31750" cy="32384"/>
            </a:xfrm>
            <a:custGeom>
              <a:avLst/>
              <a:gdLst/>
              <a:ahLst/>
              <a:cxnLst/>
              <a:rect l="l" t="t" r="r" b="b"/>
              <a:pathLst>
                <a:path w="31750" h="32384">
                  <a:moveTo>
                    <a:pt x="31385" y="31945"/>
                  </a:moveTo>
                  <a:lnTo>
                    <a:pt x="31385" y="0"/>
                  </a:lnTo>
                  <a:lnTo>
                    <a:pt x="0" y="0"/>
                  </a:lnTo>
                  <a:lnTo>
                    <a:pt x="0" y="31945"/>
                  </a:lnTo>
                  <a:lnTo>
                    <a:pt x="31385" y="31945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3704562" y="1217712"/>
              <a:ext cx="31750" cy="32384"/>
            </a:xfrm>
            <a:custGeom>
              <a:avLst/>
              <a:gdLst/>
              <a:ahLst/>
              <a:cxnLst/>
              <a:rect l="l" t="t" r="r" b="b"/>
              <a:pathLst>
                <a:path w="31750" h="32384">
                  <a:moveTo>
                    <a:pt x="0" y="0"/>
                  </a:moveTo>
                  <a:lnTo>
                    <a:pt x="0" y="31945"/>
                  </a:lnTo>
                  <a:lnTo>
                    <a:pt x="31385" y="31945"/>
                  </a:lnTo>
                  <a:lnTo>
                    <a:pt x="31385" y="0"/>
                  </a:lnTo>
                  <a:lnTo>
                    <a:pt x="0" y="0"/>
                  </a:lnTo>
                  <a:close/>
                </a:path>
              </a:pathLst>
            </a:custGeom>
            <a:ln w="35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3742672" y="1112908"/>
              <a:ext cx="28575" cy="1604010"/>
            </a:xfrm>
            <a:custGeom>
              <a:avLst/>
              <a:gdLst/>
              <a:ahLst/>
              <a:cxnLst/>
              <a:rect l="l" t="t" r="r" b="b"/>
              <a:pathLst>
                <a:path w="28575" h="1604010">
                  <a:moveTo>
                    <a:pt x="14011" y="0"/>
                  </a:moveTo>
                  <a:lnTo>
                    <a:pt x="14011" y="1603450"/>
                  </a:lnTo>
                </a:path>
                <a:path w="28575" h="1604010">
                  <a:moveTo>
                    <a:pt x="0" y="1603450"/>
                  </a:moveTo>
                  <a:lnTo>
                    <a:pt x="28022" y="1603450"/>
                  </a:lnTo>
                </a:path>
                <a:path w="28575" h="1604010">
                  <a:moveTo>
                    <a:pt x="0" y="1375907"/>
                  </a:moveTo>
                  <a:lnTo>
                    <a:pt x="28022" y="1375907"/>
                  </a:lnTo>
                </a:path>
                <a:path w="28575" h="1604010">
                  <a:moveTo>
                    <a:pt x="0" y="1145001"/>
                  </a:moveTo>
                  <a:lnTo>
                    <a:pt x="28022" y="1145001"/>
                  </a:lnTo>
                </a:path>
                <a:path w="28575" h="1604010">
                  <a:moveTo>
                    <a:pt x="0" y="917458"/>
                  </a:moveTo>
                  <a:lnTo>
                    <a:pt x="28022" y="917458"/>
                  </a:lnTo>
                </a:path>
                <a:path w="28575" h="1604010">
                  <a:moveTo>
                    <a:pt x="0" y="685992"/>
                  </a:moveTo>
                  <a:lnTo>
                    <a:pt x="28022" y="685992"/>
                  </a:lnTo>
                </a:path>
                <a:path w="28575" h="1604010">
                  <a:moveTo>
                    <a:pt x="0" y="458448"/>
                  </a:moveTo>
                  <a:lnTo>
                    <a:pt x="28022" y="458448"/>
                  </a:lnTo>
                </a:path>
                <a:path w="28575" h="1604010">
                  <a:moveTo>
                    <a:pt x="0" y="227543"/>
                  </a:moveTo>
                  <a:lnTo>
                    <a:pt x="28022" y="227543"/>
                  </a:lnTo>
                </a:path>
                <a:path w="28575" h="1604010">
                  <a:moveTo>
                    <a:pt x="0" y="0"/>
                  </a:moveTo>
                  <a:lnTo>
                    <a:pt x="2802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884934" y="1382485"/>
              <a:ext cx="2837180" cy="1197610"/>
            </a:xfrm>
            <a:custGeom>
              <a:avLst/>
              <a:gdLst/>
              <a:ahLst/>
              <a:cxnLst/>
              <a:rect l="l" t="t" r="r" b="b"/>
              <a:pathLst>
                <a:path w="2837179" h="1197610">
                  <a:moveTo>
                    <a:pt x="0" y="994240"/>
                  </a:moveTo>
                  <a:lnTo>
                    <a:pt x="73417" y="1081670"/>
                  </a:lnTo>
                  <a:lnTo>
                    <a:pt x="147397" y="1018899"/>
                  </a:lnTo>
                  <a:lnTo>
                    <a:pt x="220816" y="976866"/>
                  </a:lnTo>
                  <a:lnTo>
                    <a:pt x="290872" y="892798"/>
                  </a:lnTo>
                  <a:lnTo>
                    <a:pt x="364292" y="892798"/>
                  </a:lnTo>
                  <a:lnTo>
                    <a:pt x="437711" y="777345"/>
                  </a:lnTo>
                  <a:lnTo>
                    <a:pt x="511690" y="801444"/>
                  </a:lnTo>
                  <a:lnTo>
                    <a:pt x="581747" y="801444"/>
                  </a:lnTo>
                  <a:lnTo>
                    <a:pt x="655166" y="875424"/>
                  </a:lnTo>
                  <a:lnTo>
                    <a:pt x="728585" y="934832"/>
                  </a:lnTo>
                  <a:lnTo>
                    <a:pt x="802004" y="1008251"/>
                  </a:lnTo>
                  <a:lnTo>
                    <a:pt x="872060" y="1123704"/>
                  </a:lnTo>
                  <a:lnTo>
                    <a:pt x="945479" y="1162375"/>
                  </a:lnTo>
                  <a:lnTo>
                    <a:pt x="1019459" y="1155089"/>
                  </a:lnTo>
                  <a:lnTo>
                    <a:pt x="1092878" y="1173023"/>
                  </a:lnTo>
                  <a:lnTo>
                    <a:pt x="1162934" y="1183112"/>
                  </a:lnTo>
                  <a:lnTo>
                    <a:pt x="1236353" y="1197123"/>
                  </a:lnTo>
                  <a:lnTo>
                    <a:pt x="1309772" y="1173023"/>
                  </a:lnTo>
                  <a:lnTo>
                    <a:pt x="1383752" y="1137715"/>
                  </a:lnTo>
                  <a:lnTo>
                    <a:pt x="1453808" y="1141078"/>
                  </a:lnTo>
                  <a:lnTo>
                    <a:pt x="1527227" y="1074945"/>
                  </a:lnTo>
                  <a:lnTo>
                    <a:pt x="1600646" y="959492"/>
                  </a:lnTo>
                  <a:lnTo>
                    <a:pt x="1674066" y="735311"/>
                  </a:lnTo>
                  <a:lnTo>
                    <a:pt x="1744122" y="609210"/>
                  </a:lnTo>
                  <a:lnTo>
                    <a:pt x="1817541" y="388392"/>
                  </a:lnTo>
                  <a:lnTo>
                    <a:pt x="1891521" y="633870"/>
                  </a:lnTo>
                  <a:lnTo>
                    <a:pt x="1964940" y="486471"/>
                  </a:lnTo>
                  <a:lnTo>
                    <a:pt x="2034996" y="399041"/>
                  </a:lnTo>
                  <a:lnTo>
                    <a:pt x="2108415" y="318336"/>
                  </a:lnTo>
                  <a:lnTo>
                    <a:pt x="2181834" y="311610"/>
                  </a:lnTo>
                  <a:lnTo>
                    <a:pt x="2255814" y="276302"/>
                  </a:lnTo>
                  <a:lnTo>
                    <a:pt x="2325870" y="258928"/>
                  </a:lnTo>
                  <a:lnTo>
                    <a:pt x="2399289" y="224180"/>
                  </a:lnTo>
                  <a:lnTo>
                    <a:pt x="2472708" y="104804"/>
                  </a:lnTo>
                  <a:lnTo>
                    <a:pt x="2546127" y="87430"/>
                  </a:lnTo>
                  <a:lnTo>
                    <a:pt x="2616184" y="94716"/>
                  </a:lnTo>
                  <a:lnTo>
                    <a:pt x="2689603" y="112090"/>
                  </a:lnTo>
                  <a:lnTo>
                    <a:pt x="2763582" y="0"/>
                  </a:lnTo>
                  <a:lnTo>
                    <a:pt x="2837001" y="132826"/>
                  </a:lnTo>
                </a:path>
              </a:pathLst>
            </a:custGeom>
            <a:ln w="1050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867560" y="2359351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31385" y="31385"/>
                  </a:moveTo>
                  <a:lnTo>
                    <a:pt x="31385" y="0"/>
                  </a:lnTo>
                  <a:lnTo>
                    <a:pt x="0" y="0"/>
                  </a:lnTo>
                  <a:lnTo>
                    <a:pt x="0" y="31385"/>
                  </a:lnTo>
                  <a:lnTo>
                    <a:pt x="31385" y="3138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867560" y="2359351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0" y="0"/>
                  </a:moveTo>
                  <a:lnTo>
                    <a:pt x="0" y="31385"/>
                  </a:lnTo>
                  <a:lnTo>
                    <a:pt x="31385" y="31385"/>
                  </a:lnTo>
                  <a:lnTo>
                    <a:pt x="31385" y="0"/>
                  </a:lnTo>
                  <a:lnTo>
                    <a:pt x="0" y="0"/>
                  </a:lnTo>
                  <a:close/>
                </a:path>
              </a:pathLst>
            </a:custGeom>
            <a:ln w="35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940978" y="2446781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31385" y="31385"/>
                  </a:moveTo>
                  <a:lnTo>
                    <a:pt x="31385" y="0"/>
                  </a:lnTo>
                  <a:lnTo>
                    <a:pt x="0" y="0"/>
                  </a:lnTo>
                  <a:lnTo>
                    <a:pt x="0" y="31385"/>
                  </a:lnTo>
                  <a:lnTo>
                    <a:pt x="31385" y="3138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940978" y="2446781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0" y="0"/>
                  </a:moveTo>
                  <a:lnTo>
                    <a:pt x="0" y="31385"/>
                  </a:lnTo>
                  <a:lnTo>
                    <a:pt x="31385" y="31385"/>
                  </a:lnTo>
                  <a:lnTo>
                    <a:pt x="31385" y="0"/>
                  </a:lnTo>
                  <a:lnTo>
                    <a:pt x="0" y="0"/>
                  </a:lnTo>
                  <a:close/>
                </a:path>
              </a:pathLst>
            </a:custGeom>
            <a:ln w="35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014397" y="2384011"/>
              <a:ext cx="32384" cy="31750"/>
            </a:xfrm>
            <a:custGeom>
              <a:avLst/>
              <a:gdLst/>
              <a:ahLst/>
              <a:cxnLst/>
              <a:rect l="l" t="t" r="r" b="b"/>
              <a:pathLst>
                <a:path w="32384" h="31750">
                  <a:moveTo>
                    <a:pt x="31945" y="31385"/>
                  </a:moveTo>
                  <a:lnTo>
                    <a:pt x="31945" y="0"/>
                  </a:lnTo>
                  <a:lnTo>
                    <a:pt x="0" y="0"/>
                  </a:lnTo>
                  <a:lnTo>
                    <a:pt x="0" y="31385"/>
                  </a:lnTo>
                  <a:lnTo>
                    <a:pt x="31945" y="3138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014397" y="2384011"/>
              <a:ext cx="32384" cy="31750"/>
            </a:xfrm>
            <a:custGeom>
              <a:avLst/>
              <a:gdLst/>
              <a:ahLst/>
              <a:cxnLst/>
              <a:rect l="l" t="t" r="r" b="b"/>
              <a:pathLst>
                <a:path w="32384" h="31750">
                  <a:moveTo>
                    <a:pt x="0" y="0"/>
                  </a:moveTo>
                  <a:lnTo>
                    <a:pt x="0" y="31385"/>
                  </a:lnTo>
                  <a:lnTo>
                    <a:pt x="31945" y="31385"/>
                  </a:lnTo>
                  <a:lnTo>
                    <a:pt x="31945" y="0"/>
                  </a:lnTo>
                  <a:lnTo>
                    <a:pt x="0" y="0"/>
                  </a:lnTo>
                  <a:close/>
                </a:path>
              </a:pathLst>
            </a:custGeom>
            <a:ln w="35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088376" y="2341977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31385" y="31385"/>
                  </a:moveTo>
                  <a:lnTo>
                    <a:pt x="31385" y="0"/>
                  </a:lnTo>
                  <a:lnTo>
                    <a:pt x="0" y="0"/>
                  </a:lnTo>
                  <a:lnTo>
                    <a:pt x="0" y="31385"/>
                  </a:lnTo>
                  <a:lnTo>
                    <a:pt x="31385" y="3138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1088376" y="2341977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0" y="0"/>
                  </a:moveTo>
                  <a:lnTo>
                    <a:pt x="0" y="31385"/>
                  </a:lnTo>
                  <a:lnTo>
                    <a:pt x="31385" y="31385"/>
                  </a:lnTo>
                  <a:lnTo>
                    <a:pt x="31385" y="0"/>
                  </a:lnTo>
                  <a:lnTo>
                    <a:pt x="0" y="0"/>
                  </a:lnTo>
                  <a:close/>
                </a:path>
              </a:pathLst>
            </a:custGeom>
            <a:ln w="35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1158433" y="2257909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31385" y="31385"/>
                  </a:moveTo>
                  <a:lnTo>
                    <a:pt x="31385" y="0"/>
                  </a:lnTo>
                  <a:lnTo>
                    <a:pt x="0" y="0"/>
                  </a:lnTo>
                  <a:lnTo>
                    <a:pt x="0" y="31385"/>
                  </a:lnTo>
                  <a:lnTo>
                    <a:pt x="31385" y="3138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1158433" y="2257909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0" y="0"/>
                  </a:moveTo>
                  <a:lnTo>
                    <a:pt x="0" y="31385"/>
                  </a:lnTo>
                  <a:lnTo>
                    <a:pt x="31385" y="31385"/>
                  </a:lnTo>
                  <a:lnTo>
                    <a:pt x="31385" y="0"/>
                  </a:lnTo>
                  <a:lnTo>
                    <a:pt x="0" y="0"/>
                  </a:lnTo>
                  <a:close/>
                </a:path>
              </a:pathLst>
            </a:custGeom>
            <a:ln w="35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1231852" y="2257909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31385" y="31385"/>
                  </a:moveTo>
                  <a:lnTo>
                    <a:pt x="31385" y="0"/>
                  </a:lnTo>
                  <a:lnTo>
                    <a:pt x="0" y="0"/>
                  </a:lnTo>
                  <a:lnTo>
                    <a:pt x="0" y="31385"/>
                  </a:lnTo>
                  <a:lnTo>
                    <a:pt x="31385" y="3138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1231852" y="2257909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0" y="0"/>
                  </a:moveTo>
                  <a:lnTo>
                    <a:pt x="0" y="31385"/>
                  </a:lnTo>
                  <a:lnTo>
                    <a:pt x="31385" y="31385"/>
                  </a:lnTo>
                  <a:lnTo>
                    <a:pt x="31385" y="0"/>
                  </a:lnTo>
                  <a:lnTo>
                    <a:pt x="0" y="0"/>
                  </a:lnTo>
                  <a:close/>
                </a:path>
              </a:pathLst>
            </a:custGeom>
            <a:ln w="35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1305271" y="2142456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31385" y="31385"/>
                  </a:moveTo>
                  <a:lnTo>
                    <a:pt x="31385" y="0"/>
                  </a:lnTo>
                  <a:lnTo>
                    <a:pt x="0" y="0"/>
                  </a:lnTo>
                  <a:lnTo>
                    <a:pt x="0" y="31385"/>
                  </a:lnTo>
                  <a:lnTo>
                    <a:pt x="31385" y="3138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1305271" y="2142456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0" y="0"/>
                  </a:moveTo>
                  <a:lnTo>
                    <a:pt x="0" y="31385"/>
                  </a:lnTo>
                  <a:lnTo>
                    <a:pt x="31385" y="31385"/>
                  </a:lnTo>
                  <a:lnTo>
                    <a:pt x="31385" y="0"/>
                  </a:lnTo>
                  <a:lnTo>
                    <a:pt x="0" y="0"/>
                  </a:lnTo>
                  <a:close/>
                </a:path>
              </a:pathLst>
            </a:custGeom>
            <a:ln w="35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1378690" y="2166556"/>
              <a:ext cx="32384" cy="31750"/>
            </a:xfrm>
            <a:custGeom>
              <a:avLst/>
              <a:gdLst/>
              <a:ahLst/>
              <a:cxnLst/>
              <a:rect l="l" t="t" r="r" b="b"/>
              <a:pathLst>
                <a:path w="32384" h="31750">
                  <a:moveTo>
                    <a:pt x="31945" y="31385"/>
                  </a:moveTo>
                  <a:lnTo>
                    <a:pt x="31945" y="0"/>
                  </a:lnTo>
                  <a:lnTo>
                    <a:pt x="0" y="0"/>
                  </a:lnTo>
                  <a:lnTo>
                    <a:pt x="0" y="31385"/>
                  </a:lnTo>
                  <a:lnTo>
                    <a:pt x="31945" y="3138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1378690" y="2166556"/>
              <a:ext cx="32384" cy="31750"/>
            </a:xfrm>
            <a:custGeom>
              <a:avLst/>
              <a:gdLst/>
              <a:ahLst/>
              <a:cxnLst/>
              <a:rect l="l" t="t" r="r" b="b"/>
              <a:pathLst>
                <a:path w="32384" h="31750">
                  <a:moveTo>
                    <a:pt x="0" y="0"/>
                  </a:moveTo>
                  <a:lnTo>
                    <a:pt x="0" y="31385"/>
                  </a:lnTo>
                  <a:lnTo>
                    <a:pt x="31945" y="31385"/>
                  </a:lnTo>
                  <a:lnTo>
                    <a:pt x="31945" y="0"/>
                  </a:lnTo>
                  <a:lnTo>
                    <a:pt x="0" y="0"/>
                  </a:lnTo>
                  <a:close/>
                </a:path>
              </a:pathLst>
            </a:custGeom>
            <a:ln w="35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1448746" y="2166556"/>
              <a:ext cx="32384" cy="31750"/>
            </a:xfrm>
            <a:custGeom>
              <a:avLst/>
              <a:gdLst/>
              <a:ahLst/>
              <a:cxnLst/>
              <a:rect l="l" t="t" r="r" b="b"/>
              <a:pathLst>
                <a:path w="32384" h="31750">
                  <a:moveTo>
                    <a:pt x="31945" y="31385"/>
                  </a:moveTo>
                  <a:lnTo>
                    <a:pt x="31945" y="0"/>
                  </a:lnTo>
                  <a:lnTo>
                    <a:pt x="0" y="0"/>
                  </a:lnTo>
                  <a:lnTo>
                    <a:pt x="0" y="31385"/>
                  </a:lnTo>
                  <a:lnTo>
                    <a:pt x="31945" y="3138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1448746" y="2166556"/>
              <a:ext cx="32384" cy="31750"/>
            </a:xfrm>
            <a:custGeom>
              <a:avLst/>
              <a:gdLst/>
              <a:ahLst/>
              <a:cxnLst/>
              <a:rect l="l" t="t" r="r" b="b"/>
              <a:pathLst>
                <a:path w="32384" h="31750">
                  <a:moveTo>
                    <a:pt x="0" y="0"/>
                  </a:moveTo>
                  <a:lnTo>
                    <a:pt x="0" y="31385"/>
                  </a:lnTo>
                  <a:lnTo>
                    <a:pt x="31945" y="31385"/>
                  </a:lnTo>
                  <a:lnTo>
                    <a:pt x="31945" y="0"/>
                  </a:lnTo>
                  <a:lnTo>
                    <a:pt x="0" y="0"/>
                  </a:lnTo>
                  <a:close/>
                </a:path>
              </a:pathLst>
            </a:custGeom>
            <a:ln w="35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1522726" y="2239975"/>
              <a:ext cx="31750" cy="32384"/>
            </a:xfrm>
            <a:custGeom>
              <a:avLst/>
              <a:gdLst/>
              <a:ahLst/>
              <a:cxnLst/>
              <a:rect l="l" t="t" r="r" b="b"/>
              <a:pathLst>
                <a:path w="31750" h="32385">
                  <a:moveTo>
                    <a:pt x="31385" y="31945"/>
                  </a:moveTo>
                  <a:lnTo>
                    <a:pt x="31385" y="0"/>
                  </a:lnTo>
                  <a:lnTo>
                    <a:pt x="0" y="0"/>
                  </a:lnTo>
                  <a:lnTo>
                    <a:pt x="0" y="31945"/>
                  </a:lnTo>
                  <a:lnTo>
                    <a:pt x="31385" y="3194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1522726" y="2239975"/>
              <a:ext cx="31750" cy="32384"/>
            </a:xfrm>
            <a:custGeom>
              <a:avLst/>
              <a:gdLst/>
              <a:ahLst/>
              <a:cxnLst/>
              <a:rect l="l" t="t" r="r" b="b"/>
              <a:pathLst>
                <a:path w="31750" h="32385">
                  <a:moveTo>
                    <a:pt x="0" y="0"/>
                  </a:moveTo>
                  <a:lnTo>
                    <a:pt x="0" y="31945"/>
                  </a:lnTo>
                  <a:lnTo>
                    <a:pt x="31385" y="31945"/>
                  </a:lnTo>
                  <a:lnTo>
                    <a:pt x="31385" y="0"/>
                  </a:lnTo>
                  <a:lnTo>
                    <a:pt x="0" y="0"/>
                  </a:lnTo>
                  <a:close/>
                </a:path>
              </a:pathLst>
            </a:custGeom>
            <a:ln w="35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1596145" y="2299943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31385" y="31385"/>
                  </a:moveTo>
                  <a:lnTo>
                    <a:pt x="31385" y="0"/>
                  </a:lnTo>
                  <a:lnTo>
                    <a:pt x="0" y="0"/>
                  </a:lnTo>
                  <a:lnTo>
                    <a:pt x="0" y="31385"/>
                  </a:lnTo>
                  <a:lnTo>
                    <a:pt x="31385" y="3138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1596145" y="2299943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0" y="0"/>
                  </a:moveTo>
                  <a:lnTo>
                    <a:pt x="0" y="31385"/>
                  </a:lnTo>
                  <a:lnTo>
                    <a:pt x="31385" y="31385"/>
                  </a:lnTo>
                  <a:lnTo>
                    <a:pt x="31385" y="0"/>
                  </a:lnTo>
                  <a:lnTo>
                    <a:pt x="0" y="0"/>
                  </a:lnTo>
                  <a:close/>
                </a:path>
              </a:pathLst>
            </a:custGeom>
            <a:ln w="35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1669564" y="2373362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31385" y="31385"/>
                  </a:moveTo>
                  <a:lnTo>
                    <a:pt x="31385" y="0"/>
                  </a:lnTo>
                  <a:lnTo>
                    <a:pt x="0" y="0"/>
                  </a:lnTo>
                  <a:lnTo>
                    <a:pt x="0" y="31385"/>
                  </a:lnTo>
                  <a:lnTo>
                    <a:pt x="31385" y="3138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1669564" y="2373362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0" y="0"/>
                  </a:moveTo>
                  <a:lnTo>
                    <a:pt x="0" y="31385"/>
                  </a:lnTo>
                  <a:lnTo>
                    <a:pt x="31385" y="31385"/>
                  </a:lnTo>
                  <a:lnTo>
                    <a:pt x="31385" y="0"/>
                  </a:lnTo>
                  <a:lnTo>
                    <a:pt x="0" y="0"/>
                  </a:lnTo>
                  <a:close/>
                </a:path>
              </a:pathLst>
            </a:custGeom>
            <a:ln w="35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1739620" y="2488815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31385" y="31385"/>
                  </a:moveTo>
                  <a:lnTo>
                    <a:pt x="31385" y="0"/>
                  </a:lnTo>
                  <a:lnTo>
                    <a:pt x="0" y="0"/>
                  </a:lnTo>
                  <a:lnTo>
                    <a:pt x="0" y="31385"/>
                  </a:lnTo>
                  <a:lnTo>
                    <a:pt x="31385" y="3138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1739620" y="2488815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0" y="0"/>
                  </a:moveTo>
                  <a:lnTo>
                    <a:pt x="0" y="31385"/>
                  </a:lnTo>
                  <a:lnTo>
                    <a:pt x="31385" y="31385"/>
                  </a:lnTo>
                  <a:lnTo>
                    <a:pt x="31385" y="0"/>
                  </a:lnTo>
                  <a:lnTo>
                    <a:pt x="0" y="0"/>
                  </a:lnTo>
                  <a:close/>
                </a:path>
              </a:pathLst>
            </a:custGeom>
            <a:ln w="35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1813039" y="2527486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31385" y="31385"/>
                  </a:moveTo>
                  <a:lnTo>
                    <a:pt x="31385" y="0"/>
                  </a:lnTo>
                  <a:lnTo>
                    <a:pt x="0" y="0"/>
                  </a:lnTo>
                  <a:lnTo>
                    <a:pt x="0" y="31385"/>
                  </a:lnTo>
                  <a:lnTo>
                    <a:pt x="31385" y="3138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1813039" y="2527486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0" y="0"/>
                  </a:moveTo>
                  <a:lnTo>
                    <a:pt x="0" y="31385"/>
                  </a:lnTo>
                  <a:lnTo>
                    <a:pt x="31385" y="31385"/>
                  </a:lnTo>
                  <a:lnTo>
                    <a:pt x="31385" y="0"/>
                  </a:lnTo>
                  <a:lnTo>
                    <a:pt x="0" y="0"/>
                  </a:lnTo>
                  <a:close/>
                </a:path>
              </a:pathLst>
            </a:custGeom>
            <a:ln w="35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1886458" y="2520200"/>
              <a:ext cx="32384" cy="31750"/>
            </a:xfrm>
            <a:custGeom>
              <a:avLst/>
              <a:gdLst/>
              <a:ahLst/>
              <a:cxnLst/>
              <a:rect l="l" t="t" r="r" b="b"/>
              <a:pathLst>
                <a:path w="32385" h="31750">
                  <a:moveTo>
                    <a:pt x="31945" y="31385"/>
                  </a:moveTo>
                  <a:lnTo>
                    <a:pt x="31945" y="0"/>
                  </a:lnTo>
                  <a:lnTo>
                    <a:pt x="0" y="0"/>
                  </a:lnTo>
                  <a:lnTo>
                    <a:pt x="0" y="31385"/>
                  </a:lnTo>
                  <a:lnTo>
                    <a:pt x="31945" y="3138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1886458" y="2520200"/>
              <a:ext cx="32384" cy="31750"/>
            </a:xfrm>
            <a:custGeom>
              <a:avLst/>
              <a:gdLst/>
              <a:ahLst/>
              <a:cxnLst/>
              <a:rect l="l" t="t" r="r" b="b"/>
              <a:pathLst>
                <a:path w="32385" h="31750">
                  <a:moveTo>
                    <a:pt x="0" y="0"/>
                  </a:moveTo>
                  <a:lnTo>
                    <a:pt x="0" y="31385"/>
                  </a:lnTo>
                  <a:lnTo>
                    <a:pt x="31945" y="31385"/>
                  </a:lnTo>
                  <a:lnTo>
                    <a:pt x="31945" y="0"/>
                  </a:lnTo>
                  <a:lnTo>
                    <a:pt x="0" y="0"/>
                  </a:lnTo>
                  <a:close/>
                </a:path>
              </a:pathLst>
            </a:custGeom>
            <a:ln w="35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1960438" y="2537574"/>
              <a:ext cx="31750" cy="32384"/>
            </a:xfrm>
            <a:custGeom>
              <a:avLst/>
              <a:gdLst/>
              <a:ahLst/>
              <a:cxnLst/>
              <a:rect l="l" t="t" r="r" b="b"/>
              <a:pathLst>
                <a:path w="31750" h="32385">
                  <a:moveTo>
                    <a:pt x="31385" y="31945"/>
                  </a:moveTo>
                  <a:lnTo>
                    <a:pt x="31385" y="0"/>
                  </a:lnTo>
                  <a:lnTo>
                    <a:pt x="0" y="0"/>
                  </a:lnTo>
                  <a:lnTo>
                    <a:pt x="0" y="31945"/>
                  </a:lnTo>
                  <a:lnTo>
                    <a:pt x="31385" y="3194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1960438" y="2537574"/>
              <a:ext cx="31750" cy="32384"/>
            </a:xfrm>
            <a:custGeom>
              <a:avLst/>
              <a:gdLst/>
              <a:ahLst/>
              <a:cxnLst/>
              <a:rect l="l" t="t" r="r" b="b"/>
              <a:pathLst>
                <a:path w="31750" h="32385">
                  <a:moveTo>
                    <a:pt x="0" y="0"/>
                  </a:moveTo>
                  <a:lnTo>
                    <a:pt x="0" y="31945"/>
                  </a:lnTo>
                  <a:lnTo>
                    <a:pt x="31385" y="31945"/>
                  </a:lnTo>
                  <a:lnTo>
                    <a:pt x="31385" y="0"/>
                  </a:lnTo>
                  <a:lnTo>
                    <a:pt x="0" y="0"/>
                  </a:lnTo>
                  <a:close/>
                </a:path>
              </a:pathLst>
            </a:custGeom>
            <a:ln w="35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2030494" y="2548223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31385" y="31385"/>
                  </a:moveTo>
                  <a:lnTo>
                    <a:pt x="31385" y="0"/>
                  </a:lnTo>
                  <a:lnTo>
                    <a:pt x="0" y="0"/>
                  </a:lnTo>
                  <a:lnTo>
                    <a:pt x="0" y="31385"/>
                  </a:lnTo>
                  <a:lnTo>
                    <a:pt x="31385" y="3138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2030494" y="2548223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0" y="0"/>
                  </a:moveTo>
                  <a:lnTo>
                    <a:pt x="0" y="31385"/>
                  </a:lnTo>
                  <a:lnTo>
                    <a:pt x="31385" y="31385"/>
                  </a:lnTo>
                  <a:lnTo>
                    <a:pt x="31385" y="0"/>
                  </a:lnTo>
                  <a:lnTo>
                    <a:pt x="0" y="0"/>
                  </a:lnTo>
                  <a:close/>
                </a:path>
              </a:pathLst>
            </a:custGeom>
            <a:ln w="35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2103914" y="2562234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31385" y="31385"/>
                  </a:moveTo>
                  <a:lnTo>
                    <a:pt x="31385" y="0"/>
                  </a:lnTo>
                  <a:lnTo>
                    <a:pt x="0" y="0"/>
                  </a:lnTo>
                  <a:lnTo>
                    <a:pt x="0" y="31385"/>
                  </a:lnTo>
                  <a:lnTo>
                    <a:pt x="31385" y="3138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2103914" y="2562234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0" y="0"/>
                  </a:moveTo>
                  <a:lnTo>
                    <a:pt x="0" y="31385"/>
                  </a:lnTo>
                  <a:lnTo>
                    <a:pt x="31385" y="31385"/>
                  </a:lnTo>
                  <a:lnTo>
                    <a:pt x="31385" y="0"/>
                  </a:lnTo>
                  <a:lnTo>
                    <a:pt x="0" y="0"/>
                  </a:lnTo>
                  <a:close/>
                </a:path>
              </a:pathLst>
            </a:custGeom>
            <a:ln w="35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2177333" y="2537574"/>
              <a:ext cx="31750" cy="32384"/>
            </a:xfrm>
            <a:custGeom>
              <a:avLst/>
              <a:gdLst/>
              <a:ahLst/>
              <a:cxnLst/>
              <a:rect l="l" t="t" r="r" b="b"/>
              <a:pathLst>
                <a:path w="31750" h="32385">
                  <a:moveTo>
                    <a:pt x="31385" y="31945"/>
                  </a:moveTo>
                  <a:lnTo>
                    <a:pt x="31385" y="0"/>
                  </a:lnTo>
                  <a:lnTo>
                    <a:pt x="0" y="0"/>
                  </a:lnTo>
                  <a:lnTo>
                    <a:pt x="0" y="31945"/>
                  </a:lnTo>
                  <a:lnTo>
                    <a:pt x="31385" y="3194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2177333" y="2537574"/>
              <a:ext cx="31750" cy="32384"/>
            </a:xfrm>
            <a:custGeom>
              <a:avLst/>
              <a:gdLst/>
              <a:ahLst/>
              <a:cxnLst/>
              <a:rect l="l" t="t" r="r" b="b"/>
              <a:pathLst>
                <a:path w="31750" h="32385">
                  <a:moveTo>
                    <a:pt x="0" y="0"/>
                  </a:moveTo>
                  <a:lnTo>
                    <a:pt x="0" y="31945"/>
                  </a:lnTo>
                  <a:lnTo>
                    <a:pt x="31385" y="31945"/>
                  </a:lnTo>
                  <a:lnTo>
                    <a:pt x="31385" y="0"/>
                  </a:lnTo>
                  <a:lnTo>
                    <a:pt x="0" y="0"/>
                  </a:lnTo>
                  <a:close/>
                </a:path>
              </a:pathLst>
            </a:custGeom>
            <a:ln w="35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2250752" y="2502826"/>
              <a:ext cx="32384" cy="31750"/>
            </a:xfrm>
            <a:custGeom>
              <a:avLst/>
              <a:gdLst/>
              <a:ahLst/>
              <a:cxnLst/>
              <a:rect l="l" t="t" r="r" b="b"/>
              <a:pathLst>
                <a:path w="32385" h="31750">
                  <a:moveTo>
                    <a:pt x="31945" y="31385"/>
                  </a:moveTo>
                  <a:lnTo>
                    <a:pt x="31945" y="0"/>
                  </a:lnTo>
                  <a:lnTo>
                    <a:pt x="0" y="0"/>
                  </a:lnTo>
                  <a:lnTo>
                    <a:pt x="0" y="31385"/>
                  </a:lnTo>
                  <a:lnTo>
                    <a:pt x="31945" y="3138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2250752" y="2502826"/>
              <a:ext cx="32384" cy="31750"/>
            </a:xfrm>
            <a:custGeom>
              <a:avLst/>
              <a:gdLst/>
              <a:ahLst/>
              <a:cxnLst/>
              <a:rect l="l" t="t" r="r" b="b"/>
              <a:pathLst>
                <a:path w="32385" h="31750">
                  <a:moveTo>
                    <a:pt x="0" y="0"/>
                  </a:moveTo>
                  <a:lnTo>
                    <a:pt x="0" y="31385"/>
                  </a:lnTo>
                  <a:lnTo>
                    <a:pt x="31945" y="31385"/>
                  </a:lnTo>
                  <a:lnTo>
                    <a:pt x="31945" y="0"/>
                  </a:lnTo>
                  <a:lnTo>
                    <a:pt x="0" y="0"/>
                  </a:lnTo>
                  <a:close/>
                </a:path>
              </a:pathLst>
            </a:custGeom>
            <a:ln w="35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2320808" y="2506189"/>
              <a:ext cx="32384" cy="31750"/>
            </a:xfrm>
            <a:custGeom>
              <a:avLst/>
              <a:gdLst/>
              <a:ahLst/>
              <a:cxnLst/>
              <a:rect l="l" t="t" r="r" b="b"/>
              <a:pathLst>
                <a:path w="32385" h="31750">
                  <a:moveTo>
                    <a:pt x="31945" y="31385"/>
                  </a:moveTo>
                  <a:lnTo>
                    <a:pt x="31945" y="0"/>
                  </a:lnTo>
                  <a:lnTo>
                    <a:pt x="0" y="0"/>
                  </a:lnTo>
                  <a:lnTo>
                    <a:pt x="0" y="31385"/>
                  </a:lnTo>
                  <a:lnTo>
                    <a:pt x="31945" y="3138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2320808" y="2506189"/>
              <a:ext cx="32384" cy="31750"/>
            </a:xfrm>
            <a:custGeom>
              <a:avLst/>
              <a:gdLst/>
              <a:ahLst/>
              <a:cxnLst/>
              <a:rect l="l" t="t" r="r" b="b"/>
              <a:pathLst>
                <a:path w="32385" h="31750">
                  <a:moveTo>
                    <a:pt x="0" y="0"/>
                  </a:moveTo>
                  <a:lnTo>
                    <a:pt x="0" y="31385"/>
                  </a:lnTo>
                  <a:lnTo>
                    <a:pt x="31945" y="31385"/>
                  </a:lnTo>
                  <a:lnTo>
                    <a:pt x="31945" y="0"/>
                  </a:lnTo>
                  <a:lnTo>
                    <a:pt x="0" y="0"/>
                  </a:lnTo>
                  <a:close/>
                </a:path>
              </a:pathLst>
            </a:custGeom>
            <a:ln w="35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2394788" y="2440056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31385" y="31385"/>
                  </a:moveTo>
                  <a:lnTo>
                    <a:pt x="31385" y="0"/>
                  </a:lnTo>
                  <a:lnTo>
                    <a:pt x="0" y="0"/>
                  </a:lnTo>
                  <a:lnTo>
                    <a:pt x="0" y="31385"/>
                  </a:lnTo>
                  <a:lnTo>
                    <a:pt x="31385" y="3138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2394788" y="2440056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0" y="0"/>
                  </a:moveTo>
                  <a:lnTo>
                    <a:pt x="0" y="31385"/>
                  </a:lnTo>
                  <a:lnTo>
                    <a:pt x="31385" y="31385"/>
                  </a:lnTo>
                  <a:lnTo>
                    <a:pt x="31385" y="0"/>
                  </a:lnTo>
                  <a:lnTo>
                    <a:pt x="0" y="0"/>
                  </a:lnTo>
                  <a:close/>
                </a:path>
              </a:pathLst>
            </a:custGeom>
            <a:ln w="35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2468207" y="2324043"/>
              <a:ext cx="31750" cy="32384"/>
            </a:xfrm>
            <a:custGeom>
              <a:avLst/>
              <a:gdLst/>
              <a:ahLst/>
              <a:cxnLst/>
              <a:rect l="l" t="t" r="r" b="b"/>
              <a:pathLst>
                <a:path w="31750" h="32385">
                  <a:moveTo>
                    <a:pt x="31385" y="31945"/>
                  </a:moveTo>
                  <a:lnTo>
                    <a:pt x="31385" y="0"/>
                  </a:lnTo>
                  <a:lnTo>
                    <a:pt x="0" y="0"/>
                  </a:lnTo>
                  <a:lnTo>
                    <a:pt x="0" y="31945"/>
                  </a:lnTo>
                  <a:lnTo>
                    <a:pt x="31385" y="3194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2468207" y="2324043"/>
              <a:ext cx="31750" cy="32384"/>
            </a:xfrm>
            <a:custGeom>
              <a:avLst/>
              <a:gdLst/>
              <a:ahLst/>
              <a:cxnLst/>
              <a:rect l="l" t="t" r="r" b="b"/>
              <a:pathLst>
                <a:path w="31750" h="32385">
                  <a:moveTo>
                    <a:pt x="0" y="0"/>
                  </a:moveTo>
                  <a:lnTo>
                    <a:pt x="0" y="31945"/>
                  </a:lnTo>
                  <a:lnTo>
                    <a:pt x="31385" y="31945"/>
                  </a:lnTo>
                  <a:lnTo>
                    <a:pt x="31385" y="0"/>
                  </a:lnTo>
                  <a:lnTo>
                    <a:pt x="0" y="0"/>
                  </a:lnTo>
                  <a:close/>
                </a:path>
              </a:pathLst>
            </a:custGeom>
            <a:ln w="35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2541626" y="2100423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31385" y="31385"/>
                  </a:moveTo>
                  <a:lnTo>
                    <a:pt x="31385" y="0"/>
                  </a:lnTo>
                  <a:lnTo>
                    <a:pt x="0" y="0"/>
                  </a:lnTo>
                  <a:lnTo>
                    <a:pt x="0" y="31385"/>
                  </a:lnTo>
                  <a:lnTo>
                    <a:pt x="31385" y="3138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2541626" y="2100423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0" y="0"/>
                  </a:moveTo>
                  <a:lnTo>
                    <a:pt x="0" y="31385"/>
                  </a:lnTo>
                  <a:lnTo>
                    <a:pt x="31385" y="31385"/>
                  </a:lnTo>
                  <a:lnTo>
                    <a:pt x="31385" y="0"/>
                  </a:lnTo>
                  <a:lnTo>
                    <a:pt x="0" y="0"/>
                  </a:lnTo>
                  <a:close/>
                </a:path>
              </a:pathLst>
            </a:custGeom>
            <a:ln w="35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2611682" y="1974321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31385" y="31385"/>
                  </a:moveTo>
                  <a:lnTo>
                    <a:pt x="31385" y="0"/>
                  </a:lnTo>
                  <a:lnTo>
                    <a:pt x="0" y="0"/>
                  </a:lnTo>
                  <a:lnTo>
                    <a:pt x="0" y="31385"/>
                  </a:lnTo>
                  <a:lnTo>
                    <a:pt x="31385" y="3138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2611682" y="1974321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0" y="0"/>
                  </a:moveTo>
                  <a:lnTo>
                    <a:pt x="0" y="31385"/>
                  </a:lnTo>
                  <a:lnTo>
                    <a:pt x="31385" y="31385"/>
                  </a:lnTo>
                  <a:lnTo>
                    <a:pt x="31385" y="0"/>
                  </a:lnTo>
                  <a:lnTo>
                    <a:pt x="0" y="0"/>
                  </a:lnTo>
                  <a:close/>
                </a:path>
              </a:pathLst>
            </a:custGeom>
            <a:ln w="35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2685101" y="1753503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31385" y="31385"/>
                  </a:moveTo>
                  <a:lnTo>
                    <a:pt x="31385" y="0"/>
                  </a:lnTo>
                  <a:lnTo>
                    <a:pt x="0" y="0"/>
                  </a:lnTo>
                  <a:lnTo>
                    <a:pt x="0" y="31385"/>
                  </a:lnTo>
                  <a:lnTo>
                    <a:pt x="31385" y="3138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2685101" y="1753503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0" y="0"/>
                  </a:moveTo>
                  <a:lnTo>
                    <a:pt x="0" y="31385"/>
                  </a:lnTo>
                  <a:lnTo>
                    <a:pt x="31385" y="31385"/>
                  </a:lnTo>
                  <a:lnTo>
                    <a:pt x="31385" y="0"/>
                  </a:lnTo>
                  <a:lnTo>
                    <a:pt x="0" y="0"/>
                  </a:lnTo>
                  <a:close/>
                </a:path>
              </a:pathLst>
            </a:custGeom>
            <a:ln w="35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2758520" y="1998420"/>
              <a:ext cx="32384" cy="32384"/>
            </a:xfrm>
            <a:custGeom>
              <a:avLst/>
              <a:gdLst/>
              <a:ahLst/>
              <a:cxnLst/>
              <a:rect l="l" t="t" r="r" b="b"/>
              <a:pathLst>
                <a:path w="32385" h="32385">
                  <a:moveTo>
                    <a:pt x="31945" y="31945"/>
                  </a:moveTo>
                  <a:lnTo>
                    <a:pt x="31945" y="0"/>
                  </a:lnTo>
                  <a:lnTo>
                    <a:pt x="0" y="0"/>
                  </a:lnTo>
                  <a:lnTo>
                    <a:pt x="0" y="31945"/>
                  </a:lnTo>
                  <a:lnTo>
                    <a:pt x="31945" y="3194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2758520" y="1998420"/>
              <a:ext cx="32384" cy="32384"/>
            </a:xfrm>
            <a:custGeom>
              <a:avLst/>
              <a:gdLst/>
              <a:ahLst/>
              <a:cxnLst/>
              <a:rect l="l" t="t" r="r" b="b"/>
              <a:pathLst>
                <a:path w="32385" h="32385">
                  <a:moveTo>
                    <a:pt x="0" y="0"/>
                  </a:moveTo>
                  <a:lnTo>
                    <a:pt x="0" y="31945"/>
                  </a:lnTo>
                  <a:lnTo>
                    <a:pt x="31945" y="31945"/>
                  </a:lnTo>
                  <a:lnTo>
                    <a:pt x="31945" y="0"/>
                  </a:lnTo>
                  <a:lnTo>
                    <a:pt x="0" y="0"/>
                  </a:lnTo>
                  <a:close/>
                </a:path>
              </a:pathLst>
            </a:custGeom>
            <a:ln w="35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2832500" y="1851582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31385" y="31385"/>
                  </a:moveTo>
                  <a:lnTo>
                    <a:pt x="31385" y="0"/>
                  </a:lnTo>
                  <a:lnTo>
                    <a:pt x="0" y="0"/>
                  </a:lnTo>
                  <a:lnTo>
                    <a:pt x="0" y="31385"/>
                  </a:lnTo>
                  <a:lnTo>
                    <a:pt x="31385" y="3138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2832500" y="1851582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0" y="0"/>
                  </a:moveTo>
                  <a:lnTo>
                    <a:pt x="0" y="31385"/>
                  </a:lnTo>
                  <a:lnTo>
                    <a:pt x="31385" y="31385"/>
                  </a:lnTo>
                  <a:lnTo>
                    <a:pt x="31385" y="0"/>
                  </a:lnTo>
                  <a:lnTo>
                    <a:pt x="0" y="0"/>
                  </a:lnTo>
                  <a:close/>
                </a:path>
              </a:pathLst>
            </a:custGeom>
            <a:ln w="35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2902556" y="1764152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31385" y="31385"/>
                  </a:moveTo>
                  <a:lnTo>
                    <a:pt x="31385" y="0"/>
                  </a:lnTo>
                  <a:lnTo>
                    <a:pt x="0" y="0"/>
                  </a:lnTo>
                  <a:lnTo>
                    <a:pt x="0" y="31385"/>
                  </a:lnTo>
                  <a:lnTo>
                    <a:pt x="31385" y="3138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2902556" y="1764152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0" y="0"/>
                  </a:moveTo>
                  <a:lnTo>
                    <a:pt x="0" y="31385"/>
                  </a:lnTo>
                  <a:lnTo>
                    <a:pt x="31385" y="31385"/>
                  </a:lnTo>
                  <a:lnTo>
                    <a:pt x="31385" y="0"/>
                  </a:lnTo>
                  <a:lnTo>
                    <a:pt x="0" y="0"/>
                  </a:lnTo>
                  <a:close/>
                </a:path>
              </a:pathLst>
            </a:custGeom>
            <a:ln w="35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2975975" y="1683447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31385" y="31385"/>
                  </a:moveTo>
                  <a:lnTo>
                    <a:pt x="31385" y="0"/>
                  </a:lnTo>
                  <a:lnTo>
                    <a:pt x="0" y="0"/>
                  </a:lnTo>
                  <a:lnTo>
                    <a:pt x="0" y="31385"/>
                  </a:lnTo>
                  <a:lnTo>
                    <a:pt x="31385" y="3138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2975975" y="1683447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0" y="0"/>
                  </a:moveTo>
                  <a:lnTo>
                    <a:pt x="0" y="31385"/>
                  </a:lnTo>
                  <a:lnTo>
                    <a:pt x="31385" y="31385"/>
                  </a:lnTo>
                  <a:lnTo>
                    <a:pt x="31385" y="0"/>
                  </a:lnTo>
                  <a:lnTo>
                    <a:pt x="0" y="0"/>
                  </a:lnTo>
                  <a:close/>
                </a:path>
              </a:pathLst>
            </a:custGeom>
            <a:ln w="35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3049394" y="1676722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31385" y="31385"/>
                  </a:moveTo>
                  <a:lnTo>
                    <a:pt x="31385" y="0"/>
                  </a:lnTo>
                  <a:lnTo>
                    <a:pt x="0" y="0"/>
                  </a:lnTo>
                  <a:lnTo>
                    <a:pt x="0" y="31385"/>
                  </a:lnTo>
                  <a:lnTo>
                    <a:pt x="31385" y="3138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3049394" y="1676722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0" y="0"/>
                  </a:moveTo>
                  <a:lnTo>
                    <a:pt x="0" y="31385"/>
                  </a:lnTo>
                  <a:lnTo>
                    <a:pt x="31385" y="31385"/>
                  </a:lnTo>
                  <a:lnTo>
                    <a:pt x="31385" y="0"/>
                  </a:lnTo>
                  <a:lnTo>
                    <a:pt x="0" y="0"/>
                  </a:lnTo>
                  <a:close/>
                </a:path>
              </a:pathLst>
            </a:custGeom>
            <a:ln w="35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3122814" y="1641413"/>
              <a:ext cx="32384" cy="31750"/>
            </a:xfrm>
            <a:custGeom>
              <a:avLst/>
              <a:gdLst/>
              <a:ahLst/>
              <a:cxnLst/>
              <a:rect l="l" t="t" r="r" b="b"/>
              <a:pathLst>
                <a:path w="32385" h="31750">
                  <a:moveTo>
                    <a:pt x="31945" y="31385"/>
                  </a:moveTo>
                  <a:lnTo>
                    <a:pt x="31945" y="0"/>
                  </a:lnTo>
                  <a:lnTo>
                    <a:pt x="0" y="0"/>
                  </a:lnTo>
                  <a:lnTo>
                    <a:pt x="0" y="31385"/>
                  </a:lnTo>
                  <a:lnTo>
                    <a:pt x="31945" y="3138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3122814" y="1641413"/>
              <a:ext cx="32384" cy="31750"/>
            </a:xfrm>
            <a:custGeom>
              <a:avLst/>
              <a:gdLst/>
              <a:ahLst/>
              <a:cxnLst/>
              <a:rect l="l" t="t" r="r" b="b"/>
              <a:pathLst>
                <a:path w="32385" h="31750">
                  <a:moveTo>
                    <a:pt x="0" y="0"/>
                  </a:moveTo>
                  <a:lnTo>
                    <a:pt x="0" y="31385"/>
                  </a:lnTo>
                  <a:lnTo>
                    <a:pt x="31945" y="31385"/>
                  </a:lnTo>
                  <a:lnTo>
                    <a:pt x="31945" y="0"/>
                  </a:lnTo>
                  <a:lnTo>
                    <a:pt x="0" y="0"/>
                  </a:lnTo>
                  <a:close/>
                </a:path>
              </a:pathLst>
            </a:custGeom>
            <a:ln w="35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3192870" y="1624039"/>
              <a:ext cx="32384" cy="31750"/>
            </a:xfrm>
            <a:custGeom>
              <a:avLst/>
              <a:gdLst/>
              <a:ahLst/>
              <a:cxnLst/>
              <a:rect l="l" t="t" r="r" b="b"/>
              <a:pathLst>
                <a:path w="32385" h="31750">
                  <a:moveTo>
                    <a:pt x="31945" y="31385"/>
                  </a:moveTo>
                  <a:lnTo>
                    <a:pt x="31945" y="0"/>
                  </a:lnTo>
                  <a:lnTo>
                    <a:pt x="0" y="0"/>
                  </a:lnTo>
                  <a:lnTo>
                    <a:pt x="0" y="31385"/>
                  </a:lnTo>
                  <a:lnTo>
                    <a:pt x="31945" y="3138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3192870" y="1624039"/>
              <a:ext cx="32384" cy="31750"/>
            </a:xfrm>
            <a:custGeom>
              <a:avLst/>
              <a:gdLst/>
              <a:ahLst/>
              <a:cxnLst/>
              <a:rect l="l" t="t" r="r" b="b"/>
              <a:pathLst>
                <a:path w="32385" h="31750">
                  <a:moveTo>
                    <a:pt x="0" y="0"/>
                  </a:moveTo>
                  <a:lnTo>
                    <a:pt x="0" y="31385"/>
                  </a:lnTo>
                  <a:lnTo>
                    <a:pt x="31945" y="31385"/>
                  </a:lnTo>
                  <a:lnTo>
                    <a:pt x="31945" y="0"/>
                  </a:lnTo>
                  <a:lnTo>
                    <a:pt x="0" y="0"/>
                  </a:lnTo>
                  <a:close/>
                </a:path>
              </a:pathLst>
            </a:custGeom>
            <a:ln w="35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3266849" y="1589291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31385" y="31385"/>
                  </a:moveTo>
                  <a:lnTo>
                    <a:pt x="31385" y="0"/>
                  </a:lnTo>
                  <a:lnTo>
                    <a:pt x="0" y="0"/>
                  </a:lnTo>
                  <a:lnTo>
                    <a:pt x="0" y="31385"/>
                  </a:lnTo>
                  <a:lnTo>
                    <a:pt x="31385" y="3138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3266849" y="1589291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0" y="0"/>
                  </a:moveTo>
                  <a:lnTo>
                    <a:pt x="0" y="31385"/>
                  </a:lnTo>
                  <a:lnTo>
                    <a:pt x="31385" y="31385"/>
                  </a:lnTo>
                  <a:lnTo>
                    <a:pt x="31385" y="0"/>
                  </a:lnTo>
                  <a:lnTo>
                    <a:pt x="0" y="0"/>
                  </a:lnTo>
                  <a:close/>
                </a:path>
              </a:pathLst>
            </a:custGeom>
            <a:ln w="35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3340268" y="1469915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31385" y="31385"/>
                  </a:moveTo>
                  <a:lnTo>
                    <a:pt x="31385" y="0"/>
                  </a:lnTo>
                  <a:lnTo>
                    <a:pt x="0" y="0"/>
                  </a:lnTo>
                  <a:lnTo>
                    <a:pt x="0" y="31385"/>
                  </a:lnTo>
                  <a:lnTo>
                    <a:pt x="31385" y="3138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3340268" y="1469915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0" y="0"/>
                  </a:moveTo>
                  <a:lnTo>
                    <a:pt x="0" y="31385"/>
                  </a:lnTo>
                  <a:lnTo>
                    <a:pt x="31385" y="31385"/>
                  </a:lnTo>
                  <a:lnTo>
                    <a:pt x="31385" y="0"/>
                  </a:lnTo>
                  <a:lnTo>
                    <a:pt x="0" y="0"/>
                  </a:lnTo>
                  <a:close/>
                </a:path>
              </a:pathLst>
            </a:custGeom>
            <a:ln w="35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3413687" y="1452541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31385" y="31385"/>
                  </a:moveTo>
                  <a:lnTo>
                    <a:pt x="31385" y="0"/>
                  </a:lnTo>
                  <a:lnTo>
                    <a:pt x="0" y="0"/>
                  </a:lnTo>
                  <a:lnTo>
                    <a:pt x="0" y="31385"/>
                  </a:lnTo>
                  <a:lnTo>
                    <a:pt x="31385" y="3138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3413687" y="1452541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0" y="0"/>
                  </a:moveTo>
                  <a:lnTo>
                    <a:pt x="0" y="31385"/>
                  </a:lnTo>
                  <a:lnTo>
                    <a:pt x="31385" y="31385"/>
                  </a:lnTo>
                  <a:lnTo>
                    <a:pt x="31385" y="0"/>
                  </a:lnTo>
                  <a:lnTo>
                    <a:pt x="0" y="0"/>
                  </a:lnTo>
                  <a:close/>
                </a:path>
              </a:pathLst>
            </a:custGeom>
            <a:ln w="35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3483744" y="1459267"/>
              <a:ext cx="31750" cy="32384"/>
            </a:xfrm>
            <a:custGeom>
              <a:avLst/>
              <a:gdLst/>
              <a:ahLst/>
              <a:cxnLst/>
              <a:rect l="l" t="t" r="r" b="b"/>
              <a:pathLst>
                <a:path w="31750" h="32384">
                  <a:moveTo>
                    <a:pt x="31385" y="31945"/>
                  </a:moveTo>
                  <a:lnTo>
                    <a:pt x="31385" y="0"/>
                  </a:lnTo>
                  <a:lnTo>
                    <a:pt x="0" y="0"/>
                  </a:lnTo>
                  <a:lnTo>
                    <a:pt x="0" y="31945"/>
                  </a:lnTo>
                  <a:lnTo>
                    <a:pt x="31385" y="3194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3483744" y="1459267"/>
              <a:ext cx="31750" cy="32384"/>
            </a:xfrm>
            <a:custGeom>
              <a:avLst/>
              <a:gdLst/>
              <a:ahLst/>
              <a:cxnLst/>
              <a:rect l="l" t="t" r="r" b="b"/>
              <a:pathLst>
                <a:path w="31750" h="32384">
                  <a:moveTo>
                    <a:pt x="0" y="0"/>
                  </a:moveTo>
                  <a:lnTo>
                    <a:pt x="0" y="31945"/>
                  </a:lnTo>
                  <a:lnTo>
                    <a:pt x="31385" y="31945"/>
                  </a:lnTo>
                  <a:lnTo>
                    <a:pt x="31385" y="0"/>
                  </a:lnTo>
                  <a:lnTo>
                    <a:pt x="0" y="0"/>
                  </a:lnTo>
                  <a:close/>
                </a:path>
              </a:pathLst>
            </a:custGeom>
            <a:ln w="35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3557163" y="1477201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31385" y="31385"/>
                  </a:moveTo>
                  <a:lnTo>
                    <a:pt x="31385" y="0"/>
                  </a:lnTo>
                  <a:lnTo>
                    <a:pt x="0" y="0"/>
                  </a:lnTo>
                  <a:lnTo>
                    <a:pt x="0" y="31385"/>
                  </a:lnTo>
                  <a:lnTo>
                    <a:pt x="31385" y="3138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3557163" y="1477201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0" y="0"/>
                  </a:moveTo>
                  <a:lnTo>
                    <a:pt x="0" y="31385"/>
                  </a:lnTo>
                  <a:lnTo>
                    <a:pt x="31385" y="31385"/>
                  </a:lnTo>
                  <a:lnTo>
                    <a:pt x="31385" y="0"/>
                  </a:lnTo>
                  <a:lnTo>
                    <a:pt x="0" y="0"/>
                  </a:lnTo>
                  <a:close/>
                </a:path>
              </a:pathLst>
            </a:custGeom>
            <a:ln w="35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3630582" y="1365111"/>
              <a:ext cx="32384" cy="31750"/>
            </a:xfrm>
            <a:custGeom>
              <a:avLst/>
              <a:gdLst/>
              <a:ahLst/>
              <a:cxnLst/>
              <a:rect l="l" t="t" r="r" b="b"/>
              <a:pathLst>
                <a:path w="32385" h="31750">
                  <a:moveTo>
                    <a:pt x="31945" y="31385"/>
                  </a:moveTo>
                  <a:lnTo>
                    <a:pt x="31945" y="0"/>
                  </a:lnTo>
                  <a:lnTo>
                    <a:pt x="0" y="0"/>
                  </a:lnTo>
                  <a:lnTo>
                    <a:pt x="0" y="31385"/>
                  </a:lnTo>
                  <a:lnTo>
                    <a:pt x="31945" y="3138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3630582" y="1365111"/>
              <a:ext cx="32384" cy="31750"/>
            </a:xfrm>
            <a:custGeom>
              <a:avLst/>
              <a:gdLst/>
              <a:ahLst/>
              <a:cxnLst/>
              <a:rect l="l" t="t" r="r" b="b"/>
              <a:pathLst>
                <a:path w="32385" h="31750">
                  <a:moveTo>
                    <a:pt x="0" y="0"/>
                  </a:moveTo>
                  <a:lnTo>
                    <a:pt x="0" y="31385"/>
                  </a:lnTo>
                  <a:lnTo>
                    <a:pt x="31945" y="31385"/>
                  </a:lnTo>
                  <a:lnTo>
                    <a:pt x="31945" y="0"/>
                  </a:lnTo>
                  <a:lnTo>
                    <a:pt x="0" y="0"/>
                  </a:lnTo>
                  <a:close/>
                </a:path>
              </a:pathLst>
            </a:custGeom>
            <a:ln w="35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3704562" y="1497938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31385" y="31385"/>
                  </a:moveTo>
                  <a:lnTo>
                    <a:pt x="31385" y="0"/>
                  </a:lnTo>
                  <a:lnTo>
                    <a:pt x="0" y="0"/>
                  </a:lnTo>
                  <a:lnTo>
                    <a:pt x="0" y="31385"/>
                  </a:lnTo>
                  <a:lnTo>
                    <a:pt x="31385" y="3138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3704562" y="1497938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0" y="0"/>
                  </a:moveTo>
                  <a:lnTo>
                    <a:pt x="0" y="31385"/>
                  </a:lnTo>
                  <a:lnTo>
                    <a:pt x="31385" y="31385"/>
                  </a:lnTo>
                  <a:lnTo>
                    <a:pt x="31385" y="0"/>
                  </a:lnTo>
                  <a:lnTo>
                    <a:pt x="0" y="0"/>
                  </a:lnTo>
                  <a:close/>
                </a:path>
              </a:pathLst>
            </a:custGeom>
            <a:ln w="35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4" name="object 174"/>
          <p:cNvSpPr txBox="1"/>
          <p:nvPr/>
        </p:nvSpPr>
        <p:spPr>
          <a:xfrm>
            <a:off x="725395" y="2671596"/>
            <a:ext cx="103505" cy="800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" spc="-10" dirty="0">
                <a:latin typeface="Arial"/>
                <a:cs typeface="Arial"/>
              </a:rPr>
              <a:t>-</a:t>
            </a:r>
            <a:r>
              <a:rPr sz="350" spc="-5" dirty="0">
                <a:latin typeface="Arial"/>
                <a:cs typeface="Arial"/>
              </a:rPr>
              <a:t>0</a:t>
            </a:r>
            <a:r>
              <a:rPr sz="350" spc="10" dirty="0">
                <a:latin typeface="Arial"/>
                <a:cs typeface="Arial"/>
              </a:rPr>
              <a:t>,</a:t>
            </a:r>
            <a:r>
              <a:rPr sz="350" dirty="0">
                <a:latin typeface="Arial"/>
                <a:cs typeface="Arial"/>
              </a:rPr>
              <a:t>5</a:t>
            </a:r>
            <a:endParaRPr sz="350">
              <a:latin typeface="Arial"/>
              <a:cs typeface="Arial"/>
            </a:endParaRPr>
          </a:p>
        </p:txBody>
      </p:sp>
      <p:sp>
        <p:nvSpPr>
          <p:cNvPr id="175" name="object 175"/>
          <p:cNvSpPr txBox="1"/>
          <p:nvPr/>
        </p:nvSpPr>
        <p:spPr>
          <a:xfrm>
            <a:off x="778078" y="2405382"/>
            <a:ext cx="50800" cy="800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" dirty="0">
                <a:latin typeface="Arial"/>
                <a:cs typeface="Arial"/>
              </a:rPr>
              <a:t>0</a:t>
            </a:r>
            <a:endParaRPr sz="350">
              <a:latin typeface="Arial"/>
              <a:cs typeface="Arial"/>
            </a:endParaRPr>
          </a:p>
        </p:txBody>
      </p:sp>
      <p:sp>
        <p:nvSpPr>
          <p:cNvPr id="176" name="object 176"/>
          <p:cNvSpPr txBox="1"/>
          <p:nvPr/>
        </p:nvSpPr>
        <p:spPr>
          <a:xfrm>
            <a:off x="739407" y="2135805"/>
            <a:ext cx="89535" cy="800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" spc="-5" dirty="0">
                <a:latin typeface="Arial"/>
                <a:cs typeface="Arial"/>
              </a:rPr>
              <a:t>0</a:t>
            </a:r>
            <a:r>
              <a:rPr sz="350" spc="10" dirty="0">
                <a:latin typeface="Arial"/>
                <a:cs typeface="Arial"/>
              </a:rPr>
              <a:t>,</a:t>
            </a:r>
            <a:r>
              <a:rPr sz="350" dirty="0">
                <a:latin typeface="Arial"/>
                <a:cs typeface="Arial"/>
              </a:rPr>
              <a:t>5</a:t>
            </a:r>
            <a:endParaRPr sz="350">
              <a:latin typeface="Arial"/>
              <a:cs typeface="Arial"/>
            </a:endParaRPr>
          </a:p>
        </p:txBody>
      </p:sp>
      <p:sp>
        <p:nvSpPr>
          <p:cNvPr id="177" name="object 177"/>
          <p:cNvSpPr txBox="1"/>
          <p:nvPr/>
        </p:nvSpPr>
        <p:spPr>
          <a:xfrm>
            <a:off x="778078" y="1869591"/>
            <a:ext cx="50800" cy="800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" dirty="0">
                <a:latin typeface="Arial"/>
                <a:cs typeface="Arial"/>
              </a:rPr>
              <a:t>1</a:t>
            </a:r>
            <a:endParaRPr sz="350">
              <a:latin typeface="Arial"/>
              <a:cs typeface="Arial"/>
            </a:endParaRPr>
          </a:p>
        </p:txBody>
      </p:sp>
      <p:sp>
        <p:nvSpPr>
          <p:cNvPr id="178" name="object 178"/>
          <p:cNvSpPr txBox="1"/>
          <p:nvPr/>
        </p:nvSpPr>
        <p:spPr>
          <a:xfrm>
            <a:off x="739407" y="1603376"/>
            <a:ext cx="89535" cy="800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" spc="-5" dirty="0">
                <a:latin typeface="Arial"/>
                <a:cs typeface="Arial"/>
              </a:rPr>
              <a:t>1</a:t>
            </a:r>
            <a:r>
              <a:rPr sz="350" spc="10" dirty="0">
                <a:latin typeface="Arial"/>
                <a:cs typeface="Arial"/>
              </a:rPr>
              <a:t>,</a:t>
            </a:r>
            <a:r>
              <a:rPr sz="350" dirty="0">
                <a:latin typeface="Arial"/>
                <a:cs typeface="Arial"/>
              </a:rPr>
              <a:t>5</a:t>
            </a:r>
            <a:endParaRPr sz="350">
              <a:latin typeface="Arial"/>
              <a:cs typeface="Arial"/>
            </a:endParaRPr>
          </a:p>
        </p:txBody>
      </p:sp>
      <p:sp>
        <p:nvSpPr>
          <p:cNvPr id="179" name="object 179"/>
          <p:cNvSpPr txBox="1"/>
          <p:nvPr/>
        </p:nvSpPr>
        <p:spPr>
          <a:xfrm>
            <a:off x="778078" y="1333799"/>
            <a:ext cx="50800" cy="800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" dirty="0">
                <a:latin typeface="Arial"/>
                <a:cs typeface="Arial"/>
              </a:rPr>
              <a:t>2</a:t>
            </a:r>
            <a:endParaRPr sz="350">
              <a:latin typeface="Arial"/>
              <a:cs typeface="Arial"/>
            </a:endParaRPr>
          </a:p>
        </p:txBody>
      </p:sp>
      <p:sp>
        <p:nvSpPr>
          <p:cNvPr id="180" name="object 180"/>
          <p:cNvSpPr txBox="1"/>
          <p:nvPr/>
        </p:nvSpPr>
        <p:spPr>
          <a:xfrm>
            <a:off x="739407" y="1067585"/>
            <a:ext cx="89535" cy="800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" spc="-5" dirty="0">
                <a:latin typeface="Arial"/>
                <a:cs typeface="Arial"/>
              </a:rPr>
              <a:t>2</a:t>
            </a:r>
            <a:r>
              <a:rPr sz="350" spc="10" dirty="0">
                <a:latin typeface="Arial"/>
                <a:cs typeface="Arial"/>
              </a:rPr>
              <a:t>,</a:t>
            </a:r>
            <a:r>
              <a:rPr sz="350" dirty="0">
                <a:latin typeface="Arial"/>
                <a:cs typeface="Arial"/>
              </a:rPr>
              <a:t>5</a:t>
            </a:r>
            <a:endParaRPr sz="350">
              <a:latin typeface="Arial"/>
              <a:cs typeface="Arial"/>
            </a:endParaRPr>
          </a:p>
        </p:txBody>
      </p:sp>
      <p:sp>
        <p:nvSpPr>
          <p:cNvPr id="181" name="object 181"/>
          <p:cNvSpPr txBox="1"/>
          <p:nvPr/>
        </p:nvSpPr>
        <p:spPr>
          <a:xfrm>
            <a:off x="849140" y="2738966"/>
            <a:ext cx="76835" cy="124460"/>
          </a:xfrm>
          <a:prstGeom prst="rect">
            <a:avLst/>
          </a:prstGeom>
        </p:spPr>
        <p:txBody>
          <a:bodyPr vert="vert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350" spc="-5" dirty="0">
                <a:latin typeface="Arial"/>
                <a:cs typeface="Arial"/>
              </a:rPr>
              <a:t>1</a:t>
            </a:r>
            <a:r>
              <a:rPr sz="350" spc="-10" dirty="0">
                <a:latin typeface="Arial"/>
                <a:cs typeface="Arial"/>
              </a:rPr>
              <a:t>9</a:t>
            </a:r>
            <a:r>
              <a:rPr sz="350" spc="-5" dirty="0">
                <a:latin typeface="Arial"/>
                <a:cs typeface="Arial"/>
              </a:rPr>
              <a:t>7</a:t>
            </a:r>
            <a:r>
              <a:rPr sz="350" dirty="0">
                <a:latin typeface="Arial"/>
                <a:cs typeface="Arial"/>
              </a:rPr>
              <a:t>0</a:t>
            </a:r>
            <a:endParaRPr sz="350">
              <a:latin typeface="Arial"/>
              <a:cs typeface="Arial"/>
            </a:endParaRPr>
          </a:p>
        </p:txBody>
      </p:sp>
      <p:sp>
        <p:nvSpPr>
          <p:cNvPr id="182" name="object 182"/>
          <p:cNvSpPr txBox="1"/>
          <p:nvPr/>
        </p:nvSpPr>
        <p:spPr>
          <a:xfrm>
            <a:off x="995978" y="2738966"/>
            <a:ext cx="76835" cy="124460"/>
          </a:xfrm>
          <a:prstGeom prst="rect">
            <a:avLst/>
          </a:prstGeom>
        </p:spPr>
        <p:txBody>
          <a:bodyPr vert="vert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350" spc="-5" dirty="0">
                <a:latin typeface="Arial"/>
                <a:cs typeface="Arial"/>
              </a:rPr>
              <a:t>1</a:t>
            </a:r>
            <a:r>
              <a:rPr sz="350" spc="-10" dirty="0">
                <a:latin typeface="Arial"/>
                <a:cs typeface="Arial"/>
              </a:rPr>
              <a:t>9</a:t>
            </a:r>
            <a:r>
              <a:rPr sz="350" spc="-5" dirty="0">
                <a:latin typeface="Arial"/>
                <a:cs typeface="Arial"/>
              </a:rPr>
              <a:t>7</a:t>
            </a:r>
            <a:r>
              <a:rPr sz="350" dirty="0">
                <a:latin typeface="Arial"/>
                <a:cs typeface="Arial"/>
              </a:rPr>
              <a:t>2</a:t>
            </a:r>
            <a:endParaRPr sz="350">
              <a:latin typeface="Arial"/>
              <a:cs typeface="Arial"/>
            </a:endParaRPr>
          </a:p>
        </p:txBody>
      </p:sp>
      <p:sp>
        <p:nvSpPr>
          <p:cNvPr id="183" name="object 183"/>
          <p:cNvSpPr txBox="1"/>
          <p:nvPr/>
        </p:nvSpPr>
        <p:spPr>
          <a:xfrm>
            <a:off x="1139453" y="2738966"/>
            <a:ext cx="76835" cy="124460"/>
          </a:xfrm>
          <a:prstGeom prst="rect">
            <a:avLst/>
          </a:prstGeom>
        </p:spPr>
        <p:txBody>
          <a:bodyPr vert="vert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350" spc="-5" dirty="0">
                <a:latin typeface="Arial"/>
                <a:cs typeface="Arial"/>
              </a:rPr>
              <a:t>1</a:t>
            </a:r>
            <a:r>
              <a:rPr sz="350" spc="-10" dirty="0">
                <a:latin typeface="Arial"/>
                <a:cs typeface="Arial"/>
              </a:rPr>
              <a:t>9</a:t>
            </a:r>
            <a:r>
              <a:rPr sz="350" spc="-5" dirty="0">
                <a:latin typeface="Arial"/>
                <a:cs typeface="Arial"/>
              </a:rPr>
              <a:t>7</a:t>
            </a:r>
            <a:r>
              <a:rPr sz="350" dirty="0">
                <a:latin typeface="Arial"/>
                <a:cs typeface="Arial"/>
              </a:rPr>
              <a:t>4</a:t>
            </a:r>
            <a:endParaRPr sz="350">
              <a:latin typeface="Arial"/>
              <a:cs typeface="Arial"/>
            </a:endParaRPr>
          </a:p>
        </p:txBody>
      </p:sp>
      <p:sp>
        <p:nvSpPr>
          <p:cNvPr id="184" name="object 184"/>
          <p:cNvSpPr txBox="1"/>
          <p:nvPr/>
        </p:nvSpPr>
        <p:spPr>
          <a:xfrm>
            <a:off x="1286852" y="2738966"/>
            <a:ext cx="76835" cy="124460"/>
          </a:xfrm>
          <a:prstGeom prst="rect">
            <a:avLst/>
          </a:prstGeom>
        </p:spPr>
        <p:txBody>
          <a:bodyPr vert="vert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350" spc="-5" dirty="0">
                <a:latin typeface="Arial"/>
                <a:cs typeface="Arial"/>
              </a:rPr>
              <a:t>1</a:t>
            </a:r>
            <a:r>
              <a:rPr sz="350" spc="-10" dirty="0">
                <a:latin typeface="Arial"/>
                <a:cs typeface="Arial"/>
              </a:rPr>
              <a:t>9</a:t>
            </a:r>
            <a:r>
              <a:rPr sz="350" spc="-5" dirty="0">
                <a:latin typeface="Arial"/>
                <a:cs typeface="Arial"/>
              </a:rPr>
              <a:t>7</a:t>
            </a:r>
            <a:r>
              <a:rPr sz="350" dirty="0">
                <a:latin typeface="Arial"/>
                <a:cs typeface="Arial"/>
              </a:rPr>
              <a:t>6</a:t>
            </a:r>
            <a:endParaRPr sz="350">
              <a:latin typeface="Arial"/>
              <a:cs typeface="Arial"/>
            </a:endParaRPr>
          </a:p>
        </p:txBody>
      </p:sp>
      <p:sp>
        <p:nvSpPr>
          <p:cNvPr id="185" name="object 185"/>
          <p:cNvSpPr txBox="1"/>
          <p:nvPr/>
        </p:nvSpPr>
        <p:spPr>
          <a:xfrm>
            <a:off x="1430327" y="2738966"/>
            <a:ext cx="76835" cy="124460"/>
          </a:xfrm>
          <a:prstGeom prst="rect">
            <a:avLst/>
          </a:prstGeom>
        </p:spPr>
        <p:txBody>
          <a:bodyPr vert="vert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350" spc="-5" dirty="0">
                <a:latin typeface="Arial"/>
                <a:cs typeface="Arial"/>
              </a:rPr>
              <a:t>1</a:t>
            </a:r>
            <a:r>
              <a:rPr sz="350" spc="-10" dirty="0">
                <a:latin typeface="Arial"/>
                <a:cs typeface="Arial"/>
              </a:rPr>
              <a:t>9</a:t>
            </a:r>
            <a:r>
              <a:rPr sz="350" spc="-5" dirty="0">
                <a:latin typeface="Arial"/>
                <a:cs typeface="Arial"/>
              </a:rPr>
              <a:t>7</a:t>
            </a:r>
            <a:r>
              <a:rPr sz="350" dirty="0">
                <a:latin typeface="Arial"/>
                <a:cs typeface="Arial"/>
              </a:rPr>
              <a:t>8</a:t>
            </a:r>
            <a:endParaRPr sz="350">
              <a:latin typeface="Arial"/>
              <a:cs typeface="Arial"/>
            </a:endParaRPr>
          </a:p>
        </p:txBody>
      </p:sp>
      <p:sp>
        <p:nvSpPr>
          <p:cNvPr id="186" name="object 186"/>
          <p:cNvSpPr txBox="1"/>
          <p:nvPr/>
        </p:nvSpPr>
        <p:spPr>
          <a:xfrm>
            <a:off x="1577165" y="2738966"/>
            <a:ext cx="76835" cy="124460"/>
          </a:xfrm>
          <a:prstGeom prst="rect">
            <a:avLst/>
          </a:prstGeom>
        </p:spPr>
        <p:txBody>
          <a:bodyPr vert="vert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350" spc="-5" dirty="0">
                <a:latin typeface="Arial"/>
                <a:cs typeface="Arial"/>
              </a:rPr>
              <a:t>1</a:t>
            </a:r>
            <a:r>
              <a:rPr sz="350" spc="-10" dirty="0">
                <a:latin typeface="Arial"/>
                <a:cs typeface="Arial"/>
              </a:rPr>
              <a:t>9</a:t>
            </a:r>
            <a:r>
              <a:rPr sz="350" spc="-5" dirty="0">
                <a:latin typeface="Arial"/>
                <a:cs typeface="Arial"/>
              </a:rPr>
              <a:t>8</a:t>
            </a:r>
            <a:r>
              <a:rPr sz="350" dirty="0">
                <a:latin typeface="Arial"/>
                <a:cs typeface="Arial"/>
              </a:rPr>
              <a:t>0</a:t>
            </a:r>
            <a:endParaRPr sz="350">
              <a:latin typeface="Arial"/>
              <a:cs typeface="Arial"/>
            </a:endParaRPr>
          </a:p>
        </p:txBody>
      </p:sp>
      <p:sp>
        <p:nvSpPr>
          <p:cNvPr id="187" name="object 187"/>
          <p:cNvSpPr txBox="1"/>
          <p:nvPr/>
        </p:nvSpPr>
        <p:spPr>
          <a:xfrm>
            <a:off x="1721201" y="2738966"/>
            <a:ext cx="76835" cy="124460"/>
          </a:xfrm>
          <a:prstGeom prst="rect">
            <a:avLst/>
          </a:prstGeom>
        </p:spPr>
        <p:txBody>
          <a:bodyPr vert="vert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350" spc="-5" dirty="0">
                <a:latin typeface="Arial"/>
                <a:cs typeface="Arial"/>
              </a:rPr>
              <a:t>1</a:t>
            </a:r>
            <a:r>
              <a:rPr sz="350" spc="-10" dirty="0">
                <a:latin typeface="Arial"/>
                <a:cs typeface="Arial"/>
              </a:rPr>
              <a:t>9</a:t>
            </a:r>
            <a:r>
              <a:rPr sz="350" spc="-5" dirty="0">
                <a:latin typeface="Arial"/>
                <a:cs typeface="Arial"/>
              </a:rPr>
              <a:t>8</a:t>
            </a:r>
            <a:r>
              <a:rPr sz="350" dirty="0">
                <a:latin typeface="Arial"/>
                <a:cs typeface="Arial"/>
              </a:rPr>
              <a:t>2</a:t>
            </a:r>
            <a:endParaRPr sz="350">
              <a:latin typeface="Arial"/>
              <a:cs typeface="Arial"/>
            </a:endParaRPr>
          </a:p>
        </p:txBody>
      </p:sp>
      <p:sp>
        <p:nvSpPr>
          <p:cNvPr id="188" name="object 188"/>
          <p:cNvSpPr txBox="1"/>
          <p:nvPr/>
        </p:nvSpPr>
        <p:spPr>
          <a:xfrm>
            <a:off x="1868039" y="2738966"/>
            <a:ext cx="76835" cy="124460"/>
          </a:xfrm>
          <a:prstGeom prst="rect">
            <a:avLst/>
          </a:prstGeom>
        </p:spPr>
        <p:txBody>
          <a:bodyPr vert="vert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350" spc="-5" dirty="0">
                <a:latin typeface="Arial"/>
                <a:cs typeface="Arial"/>
              </a:rPr>
              <a:t>1</a:t>
            </a:r>
            <a:r>
              <a:rPr sz="350" spc="-10" dirty="0">
                <a:latin typeface="Arial"/>
                <a:cs typeface="Arial"/>
              </a:rPr>
              <a:t>9</a:t>
            </a:r>
            <a:r>
              <a:rPr sz="350" spc="-5" dirty="0">
                <a:latin typeface="Arial"/>
                <a:cs typeface="Arial"/>
              </a:rPr>
              <a:t>8</a:t>
            </a:r>
            <a:r>
              <a:rPr sz="350" dirty="0">
                <a:latin typeface="Arial"/>
                <a:cs typeface="Arial"/>
              </a:rPr>
              <a:t>4</a:t>
            </a:r>
            <a:endParaRPr sz="350">
              <a:latin typeface="Arial"/>
              <a:cs typeface="Arial"/>
            </a:endParaRPr>
          </a:p>
        </p:txBody>
      </p:sp>
      <p:sp>
        <p:nvSpPr>
          <p:cNvPr id="189" name="object 189"/>
          <p:cNvSpPr txBox="1"/>
          <p:nvPr/>
        </p:nvSpPr>
        <p:spPr>
          <a:xfrm>
            <a:off x="2011515" y="2738966"/>
            <a:ext cx="76835" cy="124460"/>
          </a:xfrm>
          <a:prstGeom prst="rect">
            <a:avLst/>
          </a:prstGeom>
        </p:spPr>
        <p:txBody>
          <a:bodyPr vert="vert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350" spc="-5" dirty="0">
                <a:latin typeface="Arial"/>
                <a:cs typeface="Arial"/>
              </a:rPr>
              <a:t>1</a:t>
            </a:r>
            <a:r>
              <a:rPr sz="350" spc="-10" dirty="0">
                <a:latin typeface="Arial"/>
                <a:cs typeface="Arial"/>
              </a:rPr>
              <a:t>9</a:t>
            </a:r>
            <a:r>
              <a:rPr sz="350" spc="-5" dirty="0">
                <a:latin typeface="Arial"/>
                <a:cs typeface="Arial"/>
              </a:rPr>
              <a:t>8</a:t>
            </a:r>
            <a:r>
              <a:rPr sz="350" dirty="0">
                <a:latin typeface="Arial"/>
                <a:cs typeface="Arial"/>
              </a:rPr>
              <a:t>6</a:t>
            </a:r>
            <a:endParaRPr sz="350">
              <a:latin typeface="Arial"/>
              <a:cs typeface="Arial"/>
            </a:endParaRPr>
          </a:p>
        </p:txBody>
      </p:sp>
      <p:sp>
        <p:nvSpPr>
          <p:cNvPr id="190" name="object 190"/>
          <p:cNvSpPr txBox="1"/>
          <p:nvPr/>
        </p:nvSpPr>
        <p:spPr>
          <a:xfrm>
            <a:off x="2158913" y="2738966"/>
            <a:ext cx="76835" cy="124460"/>
          </a:xfrm>
          <a:prstGeom prst="rect">
            <a:avLst/>
          </a:prstGeom>
        </p:spPr>
        <p:txBody>
          <a:bodyPr vert="vert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350" spc="-5" dirty="0">
                <a:latin typeface="Arial"/>
                <a:cs typeface="Arial"/>
              </a:rPr>
              <a:t>1</a:t>
            </a:r>
            <a:r>
              <a:rPr sz="350" spc="-10" dirty="0">
                <a:latin typeface="Arial"/>
                <a:cs typeface="Arial"/>
              </a:rPr>
              <a:t>9</a:t>
            </a:r>
            <a:r>
              <a:rPr sz="350" spc="-5" dirty="0">
                <a:latin typeface="Arial"/>
                <a:cs typeface="Arial"/>
              </a:rPr>
              <a:t>8</a:t>
            </a:r>
            <a:r>
              <a:rPr sz="350" dirty="0">
                <a:latin typeface="Arial"/>
                <a:cs typeface="Arial"/>
              </a:rPr>
              <a:t>8</a:t>
            </a:r>
            <a:endParaRPr sz="350">
              <a:latin typeface="Arial"/>
              <a:cs typeface="Arial"/>
            </a:endParaRPr>
          </a:p>
        </p:txBody>
      </p:sp>
      <p:sp>
        <p:nvSpPr>
          <p:cNvPr id="191" name="object 191"/>
          <p:cNvSpPr txBox="1"/>
          <p:nvPr/>
        </p:nvSpPr>
        <p:spPr>
          <a:xfrm>
            <a:off x="2302388" y="2738966"/>
            <a:ext cx="76835" cy="124460"/>
          </a:xfrm>
          <a:prstGeom prst="rect">
            <a:avLst/>
          </a:prstGeom>
        </p:spPr>
        <p:txBody>
          <a:bodyPr vert="vert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350" spc="-5" dirty="0">
                <a:latin typeface="Arial"/>
                <a:cs typeface="Arial"/>
              </a:rPr>
              <a:t>1</a:t>
            </a:r>
            <a:r>
              <a:rPr sz="350" spc="-10" dirty="0">
                <a:latin typeface="Arial"/>
                <a:cs typeface="Arial"/>
              </a:rPr>
              <a:t>9</a:t>
            </a:r>
            <a:r>
              <a:rPr sz="350" spc="-5" dirty="0">
                <a:latin typeface="Arial"/>
                <a:cs typeface="Arial"/>
              </a:rPr>
              <a:t>9</a:t>
            </a:r>
            <a:r>
              <a:rPr sz="350" dirty="0">
                <a:latin typeface="Arial"/>
                <a:cs typeface="Arial"/>
              </a:rPr>
              <a:t>0</a:t>
            </a:r>
            <a:endParaRPr sz="350">
              <a:latin typeface="Arial"/>
              <a:cs typeface="Arial"/>
            </a:endParaRPr>
          </a:p>
        </p:txBody>
      </p:sp>
      <p:sp>
        <p:nvSpPr>
          <p:cNvPr id="192" name="object 192"/>
          <p:cNvSpPr txBox="1"/>
          <p:nvPr/>
        </p:nvSpPr>
        <p:spPr>
          <a:xfrm>
            <a:off x="2449227" y="2738966"/>
            <a:ext cx="76835" cy="124460"/>
          </a:xfrm>
          <a:prstGeom prst="rect">
            <a:avLst/>
          </a:prstGeom>
        </p:spPr>
        <p:txBody>
          <a:bodyPr vert="vert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350" spc="-5" dirty="0">
                <a:latin typeface="Arial"/>
                <a:cs typeface="Arial"/>
              </a:rPr>
              <a:t>1</a:t>
            </a:r>
            <a:r>
              <a:rPr sz="350" spc="-10" dirty="0">
                <a:latin typeface="Arial"/>
                <a:cs typeface="Arial"/>
              </a:rPr>
              <a:t>9</a:t>
            </a:r>
            <a:r>
              <a:rPr sz="350" spc="-5" dirty="0">
                <a:latin typeface="Arial"/>
                <a:cs typeface="Arial"/>
              </a:rPr>
              <a:t>9</a:t>
            </a:r>
            <a:r>
              <a:rPr sz="350" dirty="0">
                <a:latin typeface="Arial"/>
                <a:cs typeface="Arial"/>
              </a:rPr>
              <a:t>2</a:t>
            </a:r>
            <a:endParaRPr sz="350">
              <a:latin typeface="Arial"/>
              <a:cs typeface="Arial"/>
            </a:endParaRPr>
          </a:p>
        </p:txBody>
      </p:sp>
      <p:sp>
        <p:nvSpPr>
          <p:cNvPr id="193" name="object 193"/>
          <p:cNvSpPr txBox="1"/>
          <p:nvPr/>
        </p:nvSpPr>
        <p:spPr>
          <a:xfrm>
            <a:off x="2593262" y="2738966"/>
            <a:ext cx="76835" cy="124460"/>
          </a:xfrm>
          <a:prstGeom prst="rect">
            <a:avLst/>
          </a:prstGeom>
        </p:spPr>
        <p:txBody>
          <a:bodyPr vert="vert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350" spc="-5" dirty="0">
                <a:latin typeface="Arial"/>
                <a:cs typeface="Arial"/>
              </a:rPr>
              <a:t>1</a:t>
            </a:r>
            <a:r>
              <a:rPr sz="350" spc="-10" dirty="0">
                <a:latin typeface="Arial"/>
                <a:cs typeface="Arial"/>
              </a:rPr>
              <a:t>9</a:t>
            </a:r>
            <a:r>
              <a:rPr sz="350" spc="-5" dirty="0">
                <a:latin typeface="Arial"/>
                <a:cs typeface="Arial"/>
              </a:rPr>
              <a:t>9</a:t>
            </a:r>
            <a:r>
              <a:rPr sz="350" dirty="0">
                <a:latin typeface="Arial"/>
                <a:cs typeface="Arial"/>
              </a:rPr>
              <a:t>4</a:t>
            </a:r>
            <a:endParaRPr sz="350">
              <a:latin typeface="Arial"/>
              <a:cs typeface="Arial"/>
            </a:endParaRPr>
          </a:p>
        </p:txBody>
      </p:sp>
      <p:sp>
        <p:nvSpPr>
          <p:cNvPr id="194" name="object 194"/>
          <p:cNvSpPr txBox="1"/>
          <p:nvPr/>
        </p:nvSpPr>
        <p:spPr>
          <a:xfrm>
            <a:off x="2740100" y="2738966"/>
            <a:ext cx="76835" cy="124460"/>
          </a:xfrm>
          <a:prstGeom prst="rect">
            <a:avLst/>
          </a:prstGeom>
        </p:spPr>
        <p:txBody>
          <a:bodyPr vert="vert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350" spc="-5" dirty="0">
                <a:latin typeface="Arial"/>
                <a:cs typeface="Arial"/>
              </a:rPr>
              <a:t>1</a:t>
            </a:r>
            <a:r>
              <a:rPr sz="350" spc="-10" dirty="0">
                <a:latin typeface="Arial"/>
                <a:cs typeface="Arial"/>
              </a:rPr>
              <a:t>9</a:t>
            </a:r>
            <a:r>
              <a:rPr sz="350" spc="-5" dirty="0">
                <a:latin typeface="Arial"/>
                <a:cs typeface="Arial"/>
              </a:rPr>
              <a:t>9</a:t>
            </a:r>
            <a:r>
              <a:rPr sz="350" dirty="0">
                <a:latin typeface="Arial"/>
                <a:cs typeface="Arial"/>
              </a:rPr>
              <a:t>6</a:t>
            </a:r>
            <a:endParaRPr sz="350">
              <a:latin typeface="Arial"/>
              <a:cs typeface="Arial"/>
            </a:endParaRPr>
          </a:p>
        </p:txBody>
      </p:sp>
      <p:sp>
        <p:nvSpPr>
          <p:cNvPr id="195" name="object 195"/>
          <p:cNvSpPr txBox="1"/>
          <p:nvPr/>
        </p:nvSpPr>
        <p:spPr>
          <a:xfrm>
            <a:off x="2883576" y="2738966"/>
            <a:ext cx="76835" cy="124460"/>
          </a:xfrm>
          <a:prstGeom prst="rect">
            <a:avLst/>
          </a:prstGeom>
        </p:spPr>
        <p:txBody>
          <a:bodyPr vert="vert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350" spc="-5" dirty="0">
                <a:latin typeface="Arial"/>
                <a:cs typeface="Arial"/>
              </a:rPr>
              <a:t>1</a:t>
            </a:r>
            <a:r>
              <a:rPr sz="350" spc="-10" dirty="0">
                <a:latin typeface="Arial"/>
                <a:cs typeface="Arial"/>
              </a:rPr>
              <a:t>9</a:t>
            </a:r>
            <a:r>
              <a:rPr sz="350" spc="-5" dirty="0">
                <a:latin typeface="Arial"/>
                <a:cs typeface="Arial"/>
              </a:rPr>
              <a:t>9</a:t>
            </a:r>
            <a:r>
              <a:rPr sz="350" dirty="0">
                <a:latin typeface="Arial"/>
                <a:cs typeface="Arial"/>
              </a:rPr>
              <a:t>8</a:t>
            </a:r>
            <a:endParaRPr sz="350">
              <a:latin typeface="Arial"/>
              <a:cs typeface="Arial"/>
            </a:endParaRPr>
          </a:p>
        </p:txBody>
      </p:sp>
      <p:sp>
        <p:nvSpPr>
          <p:cNvPr id="196" name="object 196"/>
          <p:cNvSpPr txBox="1"/>
          <p:nvPr/>
        </p:nvSpPr>
        <p:spPr>
          <a:xfrm>
            <a:off x="3030974" y="2738966"/>
            <a:ext cx="76835" cy="124460"/>
          </a:xfrm>
          <a:prstGeom prst="rect">
            <a:avLst/>
          </a:prstGeom>
        </p:spPr>
        <p:txBody>
          <a:bodyPr vert="vert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350" spc="-5" dirty="0">
                <a:latin typeface="Arial"/>
                <a:cs typeface="Arial"/>
              </a:rPr>
              <a:t>2</a:t>
            </a:r>
            <a:r>
              <a:rPr sz="350" spc="-10" dirty="0">
                <a:latin typeface="Arial"/>
                <a:cs typeface="Arial"/>
              </a:rPr>
              <a:t>0</a:t>
            </a:r>
            <a:r>
              <a:rPr sz="350" spc="-5" dirty="0">
                <a:latin typeface="Arial"/>
                <a:cs typeface="Arial"/>
              </a:rPr>
              <a:t>0</a:t>
            </a:r>
            <a:r>
              <a:rPr sz="350" dirty="0">
                <a:latin typeface="Arial"/>
                <a:cs typeface="Arial"/>
              </a:rPr>
              <a:t>0</a:t>
            </a:r>
            <a:endParaRPr sz="350">
              <a:latin typeface="Arial"/>
              <a:cs typeface="Arial"/>
            </a:endParaRPr>
          </a:p>
        </p:txBody>
      </p:sp>
      <p:sp>
        <p:nvSpPr>
          <p:cNvPr id="197" name="object 197"/>
          <p:cNvSpPr txBox="1"/>
          <p:nvPr/>
        </p:nvSpPr>
        <p:spPr>
          <a:xfrm>
            <a:off x="3174450" y="2738966"/>
            <a:ext cx="76835" cy="124460"/>
          </a:xfrm>
          <a:prstGeom prst="rect">
            <a:avLst/>
          </a:prstGeom>
        </p:spPr>
        <p:txBody>
          <a:bodyPr vert="vert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350" spc="-5" dirty="0">
                <a:latin typeface="Arial"/>
                <a:cs typeface="Arial"/>
              </a:rPr>
              <a:t>2</a:t>
            </a:r>
            <a:r>
              <a:rPr sz="350" spc="-10" dirty="0">
                <a:latin typeface="Arial"/>
                <a:cs typeface="Arial"/>
              </a:rPr>
              <a:t>0</a:t>
            </a:r>
            <a:r>
              <a:rPr sz="350" spc="-5" dirty="0">
                <a:latin typeface="Arial"/>
                <a:cs typeface="Arial"/>
              </a:rPr>
              <a:t>0</a:t>
            </a:r>
            <a:r>
              <a:rPr sz="350" dirty="0">
                <a:latin typeface="Arial"/>
                <a:cs typeface="Arial"/>
              </a:rPr>
              <a:t>2</a:t>
            </a:r>
            <a:endParaRPr sz="350">
              <a:latin typeface="Arial"/>
              <a:cs typeface="Arial"/>
            </a:endParaRPr>
          </a:p>
        </p:txBody>
      </p:sp>
      <p:sp>
        <p:nvSpPr>
          <p:cNvPr id="198" name="object 198"/>
          <p:cNvSpPr txBox="1"/>
          <p:nvPr/>
        </p:nvSpPr>
        <p:spPr>
          <a:xfrm>
            <a:off x="3321288" y="2738966"/>
            <a:ext cx="76835" cy="124460"/>
          </a:xfrm>
          <a:prstGeom prst="rect">
            <a:avLst/>
          </a:prstGeom>
        </p:spPr>
        <p:txBody>
          <a:bodyPr vert="vert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350" spc="-5" dirty="0">
                <a:latin typeface="Arial"/>
                <a:cs typeface="Arial"/>
                <a:hlinkClick r:id="rId2" action="ppaction://hlinksldjump"/>
              </a:rPr>
              <a:t>2</a:t>
            </a:r>
            <a:r>
              <a:rPr sz="350" spc="-10" dirty="0">
                <a:latin typeface="Arial"/>
                <a:cs typeface="Arial"/>
                <a:hlinkClick r:id="rId2" action="ppaction://hlinksldjump"/>
              </a:rPr>
              <a:t>0</a:t>
            </a:r>
            <a:r>
              <a:rPr sz="350" spc="-5" dirty="0">
                <a:latin typeface="Arial"/>
                <a:cs typeface="Arial"/>
                <a:hlinkClick r:id="rId2" action="ppaction://hlinksldjump"/>
              </a:rPr>
              <a:t>0</a:t>
            </a:r>
            <a:r>
              <a:rPr sz="350" dirty="0">
                <a:latin typeface="Arial"/>
                <a:cs typeface="Arial"/>
                <a:hlinkClick r:id="rId2" action="ppaction://hlinksldjump"/>
              </a:rPr>
              <a:t>4</a:t>
            </a:r>
            <a:endParaRPr sz="350">
              <a:latin typeface="Arial"/>
              <a:cs typeface="Arial"/>
            </a:endParaRPr>
          </a:p>
        </p:txBody>
      </p:sp>
      <p:sp>
        <p:nvSpPr>
          <p:cNvPr id="199" name="object 199"/>
          <p:cNvSpPr txBox="1"/>
          <p:nvPr/>
        </p:nvSpPr>
        <p:spPr>
          <a:xfrm>
            <a:off x="3465324" y="2738966"/>
            <a:ext cx="76835" cy="124460"/>
          </a:xfrm>
          <a:prstGeom prst="rect">
            <a:avLst/>
          </a:prstGeom>
        </p:spPr>
        <p:txBody>
          <a:bodyPr vert="vert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350" spc="-5" dirty="0">
                <a:latin typeface="Arial"/>
                <a:cs typeface="Arial"/>
              </a:rPr>
              <a:t>2</a:t>
            </a:r>
            <a:r>
              <a:rPr sz="350" spc="-10" dirty="0">
                <a:latin typeface="Arial"/>
                <a:cs typeface="Arial"/>
              </a:rPr>
              <a:t>0</a:t>
            </a:r>
            <a:r>
              <a:rPr sz="350" spc="-5" dirty="0">
                <a:latin typeface="Arial"/>
                <a:cs typeface="Arial"/>
              </a:rPr>
              <a:t>0</a:t>
            </a:r>
            <a:r>
              <a:rPr sz="350" dirty="0">
                <a:latin typeface="Arial"/>
                <a:cs typeface="Arial"/>
              </a:rPr>
              <a:t>6</a:t>
            </a:r>
            <a:endParaRPr sz="350">
              <a:latin typeface="Arial"/>
              <a:cs typeface="Arial"/>
            </a:endParaRPr>
          </a:p>
        </p:txBody>
      </p:sp>
      <p:sp>
        <p:nvSpPr>
          <p:cNvPr id="200" name="object 200"/>
          <p:cNvSpPr txBox="1"/>
          <p:nvPr/>
        </p:nvSpPr>
        <p:spPr>
          <a:xfrm>
            <a:off x="3612162" y="2738966"/>
            <a:ext cx="76835" cy="124460"/>
          </a:xfrm>
          <a:prstGeom prst="rect">
            <a:avLst/>
          </a:prstGeom>
        </p:spPr>
        <p:txBody>
          <a:bodyPr vert="vert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350" spc="-5" dirty="0">
                <a:latin typeface="Arial"/>
                <a:cs typeface="Arial"/>
              </a:rPr>
              <a:t>2</a:t>
            </a:r>
            <a:r>
              <a:rPr sz="350" spc="-10" dirty="0">
                <a:latin typeface="Arial"/>
                <a:cs typeface="Arial"/>
              </a:rPr>
              <a:t>0</a:t>
            </a:r>
            <a:r>
              <a:rPr sz="350" spc="-5" dirty="0">
                <a:latin typeface="Arial"/>
                <a:cs typeface="Arial"/>
              </a:rPr>
              <a:t>0</a:t>
            </a:r>
            <a:r>
              <a:rPr sz="350" dirty="0">
                <a:latin typeface="Arial"/>
                <a:cs typeface="Arial"/>
              </a:rPr>
              <a:t>8</a:t>
            </a:r>
            <a:endParaRPr sz="350">
              <a:latin typeface="Arial"/>
              <a:cs typeface="Arial"/>
            </a:endParaRPr>
          </a:p>
        </p:txBody>
      </p:sp>
      <p:sp>
        <p:nvSpPr>
          <p:cNvPr id="201" name="object 201"/>
          <p:cNvSpPr txBox="1"/>
          <p:nvPr/>
        </p:nvSpPr>
        <p:spPr>
          <a:xfrm>
            <a:off x="3779293" y="2671596"/>
            <a:ext cx="103505" cy="800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" spc="-10" dirty="0">
                <a:latin typeface="Arial"/>
                <a:cs typeface="Arial"/>
              </a:rPr>
              <a:t>-</a:t>
            </a:r>
            <a:r>
              <a:rPr sz="350" spc="-5" dirty="0">
                <a:latin typeface="Arial"/>
                <a:cs typeface="Arial"/>
              </a:rPr>
              <a:t>0</a:t>
            </a:r>
            <a:r>
              <a:rPr sz="350" spc="10" dirty="0">
                <a:latin typeface="Arial"/>
                <a:cs typeface="Arial"/>
              </a:rPr>
              <a:t>,</a:t>
            </a:r>
            <a:r>
              <a:rPr sz="350" dirty="0">
                <a:latin typeface="Arial"/>
                <a:cs typeface="Arial"/>
              </a:rPr>
              <a:t>8</a:t>
            </a:r>
            <a:endParaRPr sz="350">
              <a:latin typeface="Arial"/>
              <a:cs typeface="Arial"/>
            </a:endParaRPr>
          </a:p>
        </p:txBody>
      </p:sp>
      <p:sp>
        <p:nvSpPr>
          <p:cNvPr id="202" name="object 202"/>
          <p:cNvSpPr txBox="1"/>
          <p:nvPr/>
        </p:nvSpPr>
        <p:spPr>
          <a:xfrm>
            <a:off x="3779293" y="2443492"/>
            <a:ext cx="103505" cy="800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" spc="-10" dirty="0">
                <a:latin typeface="Arial"/>
                <a:cs typeface="Arial"/>
              </a:rPr>
              <a:t>-</a:t>
            </a:r>
            <a:r>
              <a:rPr sz="350" spc="-5" dirty="0">
                <a:latin typeface="Arial"/>
                <a:cs typeface="Arial"/>
              </a:rPr>
              <a:t>0</a:t>
            </a:r>
            <a:r>
              <a:rPr sz="350" spc="10" dirty="0">
                <a:latin typeface="Arial"/>
                <a:cs typeface="Arial"/>
              </a:rPr>
              <a:t>,</a:t>
            </a:r>
            <a:r>
              <a:rPr sz="350" dirty="0">
                <a:latin typeface="Arial"/>
                <a:cs typeface="Arial"/>
              </a:rPr>
              <a:t>6</a:t>
            </a:r>
            <a:endParaRPr sz="350">
              <a:latin typeface="Arial"/>
              <a:cs typeface="Arial"/>
            </a:endParaRPr>
          </a:p>
        </p:txBody>
      </p:sp>
      <p:sp>
        <p:nvSpPr>
          <p:cNvPr id="203" name="object 203"/>
          <p:cNvSpPr txBox="1"/>
          <p:nvPr/>
        </p:nvSpPr>
        <p:spPr>
          <a:xfrm>
            <a:off x="3779293" y="2212586"/>
            <a:ext cx="103505" cy="800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" spc="-10" dirty="0">
                <a:latin typeface="Arial"/>
                <a:cs typeface="Arial"/>
              </a:rPr>
              <a:t>-</a:t>
            </a:r>
            <a:r>
              <a:rPr sz="350" spc="-5" dirty="0">
                <a:latin typeface="Arial"/>
                <a:cs typeface="Arial"/>
              </a:rPr>
              <a:t>0</a:t>
            </a:r>
            <a:r>
              <a:rPr sz="350" spc="10" dirty="0">
                <a:latin typeface="Arial"/>
                <a:cs typeface="Arial"/>
              </a:rPr>
              <a:t>,</a:t>
            </a:r>
            <a:r>
              <a:rPr sz="350" dirty="0">
                <a:latin typeface="Arial"/>
                <a:cs typeface="Arial"/>
              </a:rPr>
              <a:t>4</a:t>
            </a:r>
            <a:endParaRPr sz="350">
              <a:latin typeface="Arial"/>
              <a:cs typeface="Arial"/>
            </a:endParaRPr>
          </a:p>
        </p:txBody>
      </p:sp>
      <p:sp>
        <p:nvSpPr>
          <p:cNvPr id="204" name="object 204"/>
          <p:cNvSpPr txBox="1"/>
          <p:nvPr/>
        </p:nvSpPr>
        <p:spPr>
          <a:xfrm>
            <a:off x="3779293" y="1985043"/>
            <a:ext cx="103505" cy="800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" spc="-10" dirty="0">
                <a:latin typeface="Arial"/>
                <a:cs typeface="Arial"/>
              </a:rPr>
              <a:t>-</a:t>
            </a:r>
            <a:r>
              <a:rPr sz="350" spc="-5" dirty="0">
                <a:latin typeface="Arial"/>
                <a:cs typeface="Arial"/>
              </a:rPr>
              <a:t>0</a:t>
            </a:r>
            <a:r>
              <a:rPr sz="350" spc="10" dirty="0">
                <a:latin typeface="Arial"/>
                <a:cs typeface="Arial"/>
              </a:rPr>
              <a:t>,</a:t>
            </a:r>
            <a:r>
              <a:rPr sz="350" dirty="0">
                <a:latin typeface="Arial"/>
                <a:cs typeface="Arial"/>
              </a:rPr>
              <a:t>2</a:t>
            </a:r>
            <a:endParaRPr sz="350">
              <a:latin typeface="Arial"/>
              <a:cs typeface="Arial"/>
            </a:endParaRPr>
          </a:p>
        </p:txBody>
      </p:sp>
      <p:sp>
        <p:nvSpPr>
          <p:cNvPr id="205" name="object 205"/>
          <p:cNvSpPr txBox="1"/>
          <p:nvPr/>
        </p:nvSpPr>
        <p:spPr>
          <a:xfrm>
            <a:off x="3779293" y="1754138"/>
            <a:ext cx="50800" cy="800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" dirty="0">
                <a:latin typeface="Arial"/>
                <a:cs typeface="Arial"/>
              </a:rPr>
              <a:t>0</a:t>
            </a:r>
            <a:endParaRPr sz="350">
              <a:latin typeface="Arial"/>
              <a:cs typeface="Arial"/>
            </a:endParaRPr>
          </a:p>
        </p:txBody>
      </p:sp>
      <p:sp>
        <p:nvSpPr>
          <p:cNvPr id="206" name="object 206"/>
          <p:cNvSpPr txBox="1"/>
          <p:nvPr/>
        </p:nvSpPr>
        <p:spPr>
          <a:xfrm>
            <a:off x="3779293" y="1526595"/>
            <a:ext cx="89535" cy="800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" spc="-5" dirty="0">
                <a:latin typeface="Arial"/>
                <a:cs typeface="Arial"/>
              </a:rPr>
              <a:t>0</a:t>
            </a:r>
            <a:r>
              <a:rPr sz="350" spc="10" dirty="0">
                <a:latin typeface="Arial"/>
                <a:cs typeface="Arial"/>
              </a:rPr>
              <a:t>,</a:t>
            </a:r>
            <a:r>
              <a:rPr sz="350" dirty="0">
                <a:latin typeface="Arial"/>
                <a:cs typeface="Arial"/>
              </a:rPr>
              <a:t>2</a:t>
            </a:r>
            <a:endParaRPr sz="350">
              <a:latin typeface="Arial"/>
              <a:cs typeface="Arial"/>
            </a:endParaRPr>
          </a:p>
        </p:txBody>
      </p:sp>
      <p:sp>
        <p:nvSpPr>
          <p:cNvPr id="207" name="object 207"/>
          <p:cNvSpPr txBox="1"/>
          <p:nvPr/>
        </p:nvSpPr>
        <p:spPr>
          <a:xfrm>
            <a:off x="3779293" y="1295689"/>
            <a:ext cx="89535" cy="800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" spc="-5" dirty="0">
                <a:latin typeface="Arial"/>
                <a:cs typeface="Arial"/>
              </a:rPr>
              <a:t>0</a:t>
            </a:r>
            <a:r>
              <a:rPr sz="350" spc="10" dirty="0">
                <a:latin typeface="Arial"/>
                <a:cs typeface="Arial"/>
              </a:rPr>
              <a:t>,</a:t>
            </a:r>
            <a:r>
              <a:rPr sz="350" dirty="0">
                <a:latin typeface="Arial"/>
                <a:cs typeface="Arial"/>
              </a:rPr>
              <a:t>4</a:t>
            </a:r>
            <a:endParaRPr sz="350">
              <a:latin typeface="Arial"/>
              <a:cs typeface="Arial"/>
            </a:endParaRPr>
          </a:p>
        </p:txBody>
      </p:sp>
      <p:sp>
        <p:nvSpPr>
          <p:cNvPr id="208" name="object 208"/>
          <p:cNvSpPr txBox="1"/>
          <p:nvPr/>
        </p:nvSpPr>
        <p:spPr>
          <a:xfrm>
            <a:off x="3779293" y="1067585"/>
            <a:ext cx="89535" cy="800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" spc="-5" dirty="0">
                <a:latin typeface="Arial"/>
                <a:cs typeface="Arial"/>
              </a:rPr>
              <a:t>0</a:t>
            </a:r>
            <a:r>
              <a:rPr sz="350" spc="10" dirty="0">
                <a:latin typeface="Arial"/>
                <a:cs typeface="Arial"/>
              </a:rPr>
              <a:t>,</a:t>
            </a:r>
            <a:r>
              <a:rPr sz="350" dirty="0">
                <a:latin typeface="Arial"/>
                <a:cs typeface="Arial"/>
              </a:rPr>
              <a:t>6</a:t>
            </a:r>
            <a:endParaRPr sz="350">
              <a:latin typeface="Arial"/>
              <a:cs typeface="Arial"/>
            </a:endParaRPr>
          </a:p>
        </p:txBody>
      </p:sp>
      <p:grpSp>
        <p:nvGrpSpPr>
          <p:cNvPr id="209" name="object 209"/>
          <p:cNvGrpSpPr/>
          <p:nvPr/>
        </p:nvGrpSpPr>
        <p:grpSpPr>
          <a:xfrm>
            <a:off x="1196543" y="2914128"/>
            <a:ext cx="98425" cy="28575"/>
            <a:chOff x="1196543" y="2914128"/>
            <a:chExt cx="98425" cy="28575"/>
          </a:xfrm>
        </p:grpSpPr>
        <p:sp>
          <p:nvSpPr>
            <p:cNvPr id="210" name="object 210"/>
            <p:cNvSpPr/>
            <p:nvPr/>
          </p:nvSpPr>
          <p:spPr>
            <a:xfrm>
              <a:off x="1196543" y="2929890"/>
              <a:ext cx="98425" cy="0"/>
            </a:xfrm>
            <a:custGeom>
              <a:avLst/>
              <a:gdLst/>
              <a:ahLst/>
              <a:cxnLst/>
              <a:rect l="l" t="t" r="r" b="b"/>
              <a:pathLst>
                <a:path w="98425">
                  <a:moveTo>
                    <a:pt x="0" y="0"/>
                  </a:moveTo>
                  <a:lnTo>
                    <a:pt x="98078" y="0"/>
                  </a:lnTo>
                </a:path>
              </a:pathLst>
            </a:custGeom>
            <a:ln w="1050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1231852" y="2915879"/>
              <a:ext cx="24765" cy="24765"/>
            </a:xfrm>
            <a:custGeom>
              <a:avLst/>
              <a:gdLst/>
              <a:ahLst/>
              <a:cxnLst/>
              <a:rect l="l" t="t" r="r" b="b"/>
              <a:pathLst>
                <a:path w="24765" h="24764">
                  <a:moveTo>
                    <a:pt x="24659" y="24659"/>
                  </a:moveTo>
                  <a:lnTo>
                    <a:pt x="24659" y="0"/>
                  </a:lnTo>
                  <a:lnTo>
                    <a:pt x="0" y="0"/>
                  </a:lnTo>
                  <a:lnTo>
                    <a:pt x="0" y="24659"/>
                  </a:lnTo>
                  <a:lnTo>
                    <a:pt x="24659" y="2465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1231852" y="2915879"/>
              <a:ext cx="24765" cy="24765"/>
            </a:xfrm>
            <a:custGeom>
              <a:avLst/>
              <a:gdLst/>
              <a:ahLst/>
              <a:cxnLst/>
              <a:rect l="l" t="t" r="r" b="b"/>
              <a:pathLst>
                <a:path w="24765" h="24764">
                  <a:moveTo>
                    <a:pt x="0" y="0"/>
                  </a:moveTo>
                  <a:lnTo>
                    <a:pt x="0" y="24659"/>
                  </a:lnTo>
                  <a:lnTo>
                    <a:pt x="24659" y="24659"/>
                  </a:lnTo>
                  <a:lnTo>
                    <a:pt x="24659" y="0"/>
                  </a:lnTo>
                  <a:lnTo>
                    <a:pt x="0" y="0"/>
                  </a:lnTo>
                  <a:close/>
                </a:path>
              </a:pathLst>
            </a:custGeom>
            <a:ln w="35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3" name="object 213"/>
          <p:cNvGrpSpPr/>
          <p:nvPr/>
        </p:nvGrpSpPr>
        <p:grpSpPr>
          <a:xfrm>
            <a:off x="2023209" y="2914128"/>
            <a:ext cx="98425" cy="28575"/>
            <a:chOff x="2023209" y="2914128"/>
            <a:chExt cx="98425" cy="28575"/>
          </a:xfrm>
        </p:grpSpPr>
        <p:sp>
          <p:nvSpPr>
            <p:cNvPr id="214" name="object 214"/>
            <p:cNvSpPr/>
            <p:nvPr/>
          </p:nvSpPr>
          <p:spPr>
            <a:xfrm>
              <a:off x="2023209" y="2929890"/>
              <a:ext cx="98425" cy="0"/>
            </a:xfrm>
            <a:custGeom>
              <a:avLst/>
              <a:gdLst/>
              <a:ahLst/>
              <a:cxnLst/>
              <a:rect l="l" t="t" r="r" b="b"/>
              <a:pathLst>
                <a:path w="98425">
                  <a:moveTo>
                    <a:pt x="0" y="0"/>
                  </a:moveTo>
                  <a:lnTo>
                    <a:pt x="98078" y="0"/>
                  </a:lnTo>
                </a:path>
              </a:pathLst>
            </a:custGeom>
            <a:ln w="1050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2058517" y="2915879"/>
              <a:ext cx="24130" cy="24765"/>
            </a:xfrm>
            <a:custGeom>
              <a:avLst/>
              <a:gdLst/>
              <a:ahLst/>
              <a:cxnLst/>
              <a:rect l="l" t="t" r="r" b="b"/>
              <a:pathLst>
                <a:path w="24130" h="24764">
                  <a:moveTo>
                    <a:pt x="24099" y="24659"/>
                  </a:moveTo>
                  <a:lnTo>
                    <a:pt x="24099" y="0"/>
                  </a:lnTo>
                  <a:lnTo>
                    <a:pt x="0" y="0"/>
                  </a:lnTo>
                  <a:lnTo>
                    <a:pt x="0" y="24659"/>
                  </a:lnTo>
                  <a:lnTo>
                    <a:pt x="24099" y="2465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2058517" y="2915879"/>
              <a:ext cx="24130" cy="24765"/>
            </a:xfrm>
            <a:custGeom>
              <a:avLst/>
              <a:gdLst/>
              <a:ahLst/>
              <a:cxnLst/>
              <a:rect l="l" t="t" r="r" b="b"/>
              <a:pathLst>
                <a:path w="24130" h="24764">
                  <a:moveTo>
                    <a:pt x="0" y="0"/>
                  </a:moveTo>
                  <a:lnTo>
                    <a:pt x="0" y="24659"/>
                  </a:lnTo>
                  <a:lnTo>
                    <a:pt x="24099" y="24659"/>
                  </a:lnTo>
                  <a:lnTo>
                    <a:pt x="24099" y="0"/>
                  </a:lnTo>
                  <a:lnTo>
                    <a:pt x="0" y="0"/>
                  </a:lnTo>
                  <a:close/>
                </a:path>
              </a:pathLst>
            </a:custGeom>
            <a:ln w="35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7" name="object 217"/>
          <p:cNvSpPr txBox="1"/>
          <p:nvPr/>
        </p:nvSpPr>
        <p:spPr>
          <a:xfrm>
            <a:off x="1137136" y="2891219"/>
            <a:ext cx="2473325" cy="84455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vert="horz" wrap="square" lIns="0" tIns="7620" rIns="0" bIns="0" rtlCol="0">
            <a:spAutoFit/>
          </a:bodyPr>
          <a:lstStyle/>
          <a:p>
            <a:pPr marL="168275">
              <a:lnSpc>
                <a:spcPct val="100000"/>
              </a:lnSpc>
              <a:spcBef>
                <a:spcPts val="60"/>
              </a:spcBef>
              <a:tabLst>
                <a:tab pos="994410" algn="l"/>
              </a:tabLst>
            </a:pPr>
            <a:r>
              <a:rPr sz="350" spc="-10" dirty="0">
                <a:latin typeface="Arial"/>
                <a:cs typeface="Arial"/>
              </a:rPr>
              <a:t>Developed</a:t>
            </a:r>
            <a:r>
              <a:rPr sz="350" spc="20" dirty="0">
                <a:latin typeface="Arial"/>
                <a:cs typeface="Arial"/>
              </a:rPr>
              <a:t> </a:t>
            </a:r>
            <a:r>
              <a:rPr sz="350" spc="-5" dirty="0">
                <a:latin typeface="Arial"/>
                <a:cs typeface="Arial"/>
              </a:rPr>
              <a:t>Countries</a:t>
            </a:r>
            <a:r>
              <a:rPr sz="350" spc="55" dirty="0">
                <a:latin typeface="Arial"/>
                <a:cs typeface="Arial"/>
              </a:rPr>
              <a:t> </a:t>
            </a:r>
            <a:r>
              <a:rPr sz="350" dirty="0">
                <a:latin typeface="Arial"/>
                <a:cs typeface="Arial"/>
              </a:rPr>
              <a:t>(left-axis)	Emerging </a:t>
            </a:r>
            <a:r>
              <a:rPr sz="350" spc="-5" dirty="0">
                <a:latin typeface="Arial"/>
                <a:cs typeface="Arial"/>
              </a:rPr>
              <a:t>Countries </a:t>
            </a:r>
            <a:r>
              <a:rPr sz="350" dirty="0">
                <a:latin typeface="Arial"/>
                <a:cs typeface="Arial"/>
              </a:rPr>
              <a:t>(excluding </a:t>
            </a:r>
            <a:r>
              <a:rPr sz="350" spc="-5" dirty="0">
                <a:latin typeface="Arial"/>
                <a:cs typeface="Arial"/>
              </a:rPr>
              <a:t>Central and </a:t>
            </a:r>
            <a:r>
              <a:rPr sz="350" dirty="0">
                <a:latin typeface="Arial"/>
                <a:cs typeface="Arial"/>
              </a:rPr>
              <a:t>Eastern </a:t>
            </a:r>
            <a:r>
              <a:rPr sz="350" spc="-5" dirty="0">
                <a:latin typeface="Arial"/>
                <a:cs typeface="Arial"/>
              </a:rPr>
              <a:t>Europe)</a:t>
            </a:r>
            <a:r>
              <a:rPr sz="350" spc="50" dirty="0">
                <a:latin typeface="Arial"/>
                <a:cs typeface="Arial"/>
              </a:rPr>
              <a:t> </a:t>
            </a:r>
            <a:r>
              <a:rPr sz="350" dirty="0">
                <a:latin typeface="Arial"/>
                <a:cs typeface="Arial"/>
              </a:rPr>
              <a:t>(right-axis)</a:t>
            </a:r>
          </a:p>
        </p:txBody>
      </p:sp>
      <p:sp>
        <p:nvSpPr>
          <p:cNvPr id="222" name="object 22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-10" dirty="0"/>
              <a:t>Π. </a:t>
            </a:r>
            <a:r>
              <a:rPr spc="-15" dirty="0"/>
              <a:t>Κωνσταντíνου (AΕΟΣ </a:t>
            </a:r>
            <a:r>
              <a:rPr spc="-35" dirty="0"/>
              <a:t>–</a:t>
            </a:r>
            <a:r>
              <a:rPr spc="-75" dirty="0"/>
              <a:t> </a:t>
            </a:r>
            <a:r>
              <a:rPr spc="-5" dirty="0"/>
              <a:t>ΟΠΑ)</a:t>
            </a:r>
          </a:p>
        </p:txBody>
      </p:sp>
    </p:spTree>
  </p:cSld>
  <p:clrMapOvr>
    <a:masterClrMapping/>
  </p:clrMapOvr>
  <p:transition>
    <p:wipe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0" y="141770"/>
            <a:ext cx="4608195" cy="507190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7556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595"/>
              </a:spcBef>
            </a:pPr>
            <a:r>
              <a:rPr lang="el-GR" sz="1400" spc="10" dirty="0">
                <a:solidFill>
                  <a:srgbClr val="CC0000"/>
                </a:solidFill>
                <a:latin typeface="Arial"/>
                <a:cs typeface="Arial"/>
              </a:rPr>
              <a:t>Χρηματοοικονομική Παγκοσμιοποίηση: Μέτρηση </a:t>
            </a:r>
            <a:r>
              <a:rPr lang="el-GR" sz="1400" spc="-65" dirty="0">
                <a:solidFill>
                  <a:srgbClr val="CC0000"/>
                </a:solidFill>
                <a:latin typeface="Arial"/>
                <a:cs typeface="Arial"/>
              </a:rPr>
              <a:t>–</a:t>
            </a:r>
            <a:r>
              <a:rPr lang="el-GR" sz="1400" spc="40" dirty="0">
                <a:solidFill>
                  <a:srgbClr val="CC0000"/>
                </a:solidFill>
                <a:latin typeface="Arial"/>
                <a:cs typeface="Arial"/>
              </a:rPr>
              <a:t> Ι</a:t>
            </a:r>
            <a:r>
              <a:rPr lang="en-GB" sz="1400" spc="30" dirty="0">
                <a:solidFill>
                  <a:srgbClr val="CC0000"/>
                </a:solidFill>
                <a:latin typeface="Latin Modern Math"/>
                <a:cs typeface="Latin Modern Math"/>
              </a:rPr>
              <a:t>V</a:t>
            </a:r>
          </a:p>
          <a:p>
            <a:pPr marL="107950">
              <a:lnSpc>
                <a:spcPct val="100000"/>
              </a:lnSpc>
              <a:spcBef>
                <a:spcPts val="595"/>
              </a:spcBef>
            </a:pPr>
            <a:r>
              <a:rPr lang="el-GR" sz="900" spc="-50" dirty="0">
                <a:solidFill>
                  <a:srgbClr val="CC0000"/>
                </a:solidFill>
                <a:latin typeface="Arial"/>
                <a:cs typeface="Arial"/>
              </a:rPr>
              <a:t>﻿Πόσο ανοικτές είναι διαφορετικές ομάδες οικονομιών</a:t>
            </a:r>
            <a:r>
              <a:rPr sz="900" dirty="0">
                <a:solidFill>
                  <a:srgbClr val="CC0000"/>
                </a:solidFill>
                <a:latin typeface="Arial"/>
                <a:cs typeface="Arial"/>
              </a:rPr>
              <a:t>;</a:t>
            </a:r>
            <a:endParaRPr sz="900" dirty="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39394" y="739484"/>
            <a:ext cx="3529329" cy="2522220"/>
            <a:chOff x="539394" y="739484"/>
            <a:chExt cx="3529329" cy="2522220"/>
          </a:xfrm>
        </p:grpSpPr>
        <p:sp>
          <p:nvSpPr>
            <p:cNvPr id="6" name="object 6"/>
            <p:cNvSpPr/>
            <p:nvPr/>
          </p:nvSpPr>
          <p:spPr>
            <a:xfrm>
              <a:off x="539394" y="739484"/>
              <a:ext cx="3529212" cy="252219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30954" y="785863"/>
              <a:ext cx="3216275" cy="1970405"/>
            </a:xfrm>
            <a:custGeom>
              <a:avLst/>
              <a:gdLst/>
              <a:ahLst/>
              <a:cxnLst/>
              <a:rect l="l" t="t" r="r" b="b"/>
              <a:pathLst>
                <a:path w="3216275" h="1970405">
                  <a:moveTo>
                    <a:pt x="0" y="0"/>
                  </a:moveTo>
                  <a:lnTo>
                    <a:pt x="3215649" y="0"/>
                  </a:lnTo>
                  <a:lnTo>
                    <a:pt x="3215649" y="1970183"/>
                  </a:lnTo>
                  <a:lnTo>
                    <a:pt x="0" y="1970183"/>
                  </a:lnTo>
                  <a:lnTo>
                    <a:pt x="0" y="0"/>
                  </a:lnTo>
                  <a:close/>
                </a:path>
              </a:pathLst>
            </a:custGeom>
            <a:ln w="44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30954" y="878994"/>
              <a:ext cx="3216275" cy="1877060"/>
            </a:xfrm>
            <a:custGeom>
              <a:avLst/>
              <a:gdLst/>
              <a:ahLst/>
              <a:cxnLst/>
              <a:rect l="l" t="t" r="r" b="b"/>
              <a:pathLst>
                <a:path w="3216275" h="1877060">
                  <a:moveTo>
                    <a:pt x="0" y="1877052"/>
                  </a:moveTo>
                  <a:lnTo>
                    <a:pt x="3215649" y="1877052"/>
                  </a:lnTo>
                </a:path>
                <a:path w="3216275" h="1877060">
                  <a:moveTo>
                    <a:pt x="0" y="1500592"/>
                  </a:moveTo>
                  <a:lnTo>
                    <a:pt x="3215649" y="1500592"/>
                  </a:lnTo>
                </a:path>
                <a:path w="3216275" h="1877060">
                  <a:moveTo>
                    <a:pt x="0" y="1126100"/>
                  </a:moveTo>
                  <a:lnTo>
                    <a:pt x="3215649" y="1126100"/>
                  </a:lnTo>
                </a:path>
                <a:path w="3216275" h="1877060">
                  <a:moveTo>
                    <a:pt x="0" y="751608"/>
                  </a:moveTo>
                  <a:lnTo>
                    <a:pt x="3215649" y="751608"/>
                  </a:lnTo>
                </a:path>
                <a:path w="3216275" h="1877060">
                  <a:moveTo>
                    <a:pt x="0" y="374492"/>
                  </a:moveTo>
                  <a:lnTo>
                    <a:pt x="3215649" y="374492"/>
                  </a:lnTo>
                </a:path>
                <a:path w="3216275" h="1877060">
                  <a:moveTo>
                    <a:pt x="0" y="0"/>
                  </a:moveTo>
                  <a:lnTo>
                    <a:pt x="3215649" y="0"/>
                  </a:lnTo>
                </a:path>
              </a:pathLst>
            </a:custGeom>
            <a:ln w="8908">
              <a:solidFill>
                <a:srgbClr val="E0E0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55566" y="2098882"/>
              <a:ext cx="164619" cy="65716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55566" y="2098882"/>
              <a:ext cx="165100" cy="657225"/>
            </a:xfrm>
            <a:custGeom>
              <a:avLst/>
              <a:gdLst/>
              <a:ahLst/>
              <a:cxnLst/>
              <a:rect l="l" t="t" r="r" b="b"/>
              <a:pathLst>
                <a:path w="165100" h="657225">
                  <a:moveTo>
                    <a:pt x="0" y="0"/>
                  </a:moveTo>
                  <a:lnTo>
                    <a:pt x="164619" y="0"/>
                  </a:lnTo>
                  <a:lnTo>
                    <a:pt x="164619" y="657165"/>
                  </a:lnTo>
                  <a:lnTo>
                    <a:pt x="0" y="65716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273F6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20185" y="1850969"/>
              <a:ext cx="165275" cy="9050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20185" y="1850969"/>
              <a:ext cx="165735" cy="905510"/>
            </a:xfrm>
            <a:custGeom>
              <a:avLst/>
              <a:gdLst/>
              <a:ahLst/>
              <a:cxnLst/>
              <a:rect l="l" t="t" r="r" b="b"/>
              <a:pathLst>
                <a:path w="165734" h="905510">
                  <a:moveTo>
                    <a:pt x="0" y="0"/>
                  </a:moveTo>
                  <a:lnTo>
                    <a:pt x="165275" y="0"/>
                  </a:lnTo>
                  <a:lnTo>
                    <a:pt x="165275" y="905077"/>
                  </a:lnTo>
                  <a:lnTo>
                    <a:pt x="0" y="90507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ADD8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285460" y="2152006"/>
              <a:ext cx="164619" cy="60404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285460" y="2152006"/>
              <a:ext cx="165100" cy="604520"/>
            </a:xfrm>
            <a:custGeom>
              <a:avLst/>
              <a:gdLst/>
              <a:ahLst/>
              <a:cxnLst/>
              <a:rect l="l" t="t" r="r" b="b"/>
              <a:pathLst>
                <a:path w="165100" h="604519">
                  <a:moveTo>
                    <a:pt x="0" y="0"/>
                  </a:moveTo>
                  <a:lnTo>
                    <a:pt x="164619" y="0"/>
                  </a:lnTo>
                  <a:lnTo>
                    <a:pt x="164619" y="604040"/>
                  </a:lnTo>
                  <a:lnTo>
                    <a:pt x="0" y="60404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450079" y="2252351"/>
              <a:ext cx="164619" cy="50369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450079" y="2252351"/>
              <a:ext cx="165100" cy="504190"/>
            </a:xfrm>
            <a:custGeom>
              <a:avLst/>
              <a:gdLst/>
              <a:ahLst/>
              <a:cxnLst/>
              <a:rect l="l" t="t" r="r" b="b"/>
              <a:pathLst>
                <a:path w="165100" h="504189">
                  <a:moveTo>
                    <a:pt x="0" y="0"/>
                  </a:moveTo>
                  <a:lnTo>
                    <a:pt x="164619" y="0"/>
                  </a:lnTo>
                  <a:lnTo>
                    <a:pt x="164619" y="503695"/>
                  </a:lnTo>
                  <a:lnTo>
                    <a:pt x="0" y="50369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FFD2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726193" y="2116590"/>
              <a:ext cx="162651" cy="63945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726193" y="2116590"/>
              <a:ext cx="163195" cy="640080"/>
            </a:xfrm>
            <a:custGeom>
              <a:avLst/>
              <a:gdLst/>
              <a:ahLst/>
              <a:cxnLst/>
              <a:rect l="l" t="t" r="r" b="b"/>
              <a:pathLst>
                <a:path w="163194" h="640080">
                  <a:moveTo>
                    <a:pt x="0" y="0"/>
                  </a:moveTo>
                  <a:lnTo>
                    <a:pt x="162651" y="0"/>
                  </a:lnTo>
                  <a:lnTo>
                    <a:pt x="162651" y="639457"/>
                  </a:lnTo>
                  <a:lnTo>
                    <a:pt x="0" y="63945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273F6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888845" y="1627979"/>
              <a:ext cx="164619" cy="11280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888845" y="1627979"/>
              <a:ext cx="165100" cy="1128395"/>
            </a:xfrm>
            <a:custGeom>
              <a:avLst/>
              <a:gdLst/>
              <a:ahLst/>
              <a:cxnLst/>
              <a:rect l="l" t="t" r="r" b="b"/>
              <a:pathLst>
                <a:path w="165100" h="1128395">
                  <a:moveTo>
                    <a:pt x="0" y="0"/>
                  </a:moveTo>
                  <a:lnTo>
                    <a:pt x="164619" y="0"/>
                  </a:lnTo>
                  <a:lnTo>
                    <a:pt x="164619" y="1128067"/>
                  </a:lnTo>
                  <a:lnTo>
                    <a:pt x="0" y="112806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ADD8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053464" y="2203162"/>
              <a:ext cx="164619" cy="55288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053464" y="2203162"/>
              <a:ext cx="165100" cy="553085"/>
            </a:xfrm>
            <a:custGeom>
              <a:avLst/>
              <a:gdLst/>
              <a:ahLst/>
              <a:cxnLst/>
              <a:rect l="l" t="t" r="r" b="b"/>
              <a:pathLst>
                <a:path w="165100" h="553085">
                  <a:moveTo>
                    <a:pt x="0" y="0"/>
                  </a:moveTo>
                  <a:lnTo>
                    <a:pt x="164619" y="0"/>
                  </a:lnTo>
                  <a:lnTo>
                    <a:pt x="164619" y="552884"/>
                  </a:lnTo>
                  <a:lnTo>
                    <a:pt x="0" y="55288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218084" y="2277274"/>
              <a:ext cx="162651" cy="47877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218084" y="2277274"/>
              <a:ext cx="163195" cy="478790"/>
            </a:xfrm>
            <a:custGeom>
              <a:avLst/>
              <a:gdLst/>
              <a:ahLst/>
              <a:cxnLst/>
              <a:rect l="l" t="t" r="r" b="b"/>
              <a:pathLst>
                <a:path w="163194" h="478789">
                  <a:moveTo>
                    <a:pt x="0" y="0"/>
                  </a:moveTo>
                  <a:lnTo>
                    <a:pt x="162651" y="0"/>
                  </a:lnTo>
                  <a:lnTo>
                    <a:pt x="162651" y="478772"/>
                  </a:lnTo>
                  <a:lnTo>
                    <a:pt x="0" y="47877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FFD2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494198" y="1940165"/>
              <a:ext cx="162651" cy="81588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494198" y="1940165"/>
              <a:ext cx="163195" cy="815975"/>
            </a:xfrm>
            <a:custGeom>
              <a:avLst/>
              <a:gdLst/>
              <a:ahLst/>
              <a:cxnLst/>
              <a:rect l="l" t="t" r="r" b="b"/>
              <a:pathLst>
                <a:path w="163194" h="815975">
                  <a:moveTo>
                    <a:pt x="0" y="0"/>
                  </a:moveTo>
                  <a:lnTo>
                    <a:pt x="162651" y="0"/>
                  </a:lnTo>
                  <a:lnTo>
                    <a:pt x="162651" y="815881"/>
                  </a:lnTo>
                  <a:lnTo>
                    <a:pt x="0" y="81588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273F6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656849" y="1141992"/>
              <a:ext cx="164619" cy="161405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656849" y="1141992"/>
              <a:ext cx="165100" cy="1614170"/>
            </a:xfrm>
            <a:custGeom>
              <a:avLst/>
              <a:gdLst/>
              <a:ahLst/>
              <a:cxnLst/>
              <a:rect l="l" t="t" r="r" b="b"/>
              <a:pathLst>
                <a:path w="165100" h="1614170">
                  <a:moveTo>
                    <a:pt x="0" y="0"/>
                  </a:moveTo>
                  <a:lnTo>
                    <a:pt x="164619" y="0"/>
                  </a:lnTo>
                  <a:lnTo>
                    <a:pt x="164619" y="1614055"/>
                  </a:lnTo>
                  <a:lnTo>
                    <a:pt x="0" y="161405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ADD8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821469" y="2069368"/>
              <a:ext cx="165275" cy="68667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821469" y="2069368"/>
              <a:ext cx="165735" cy="687070"/>
            </a:xfrm>
            <a:custGeom>
              <a:avLst/>
              <a:gdLst/>
              <a:ahLst/>
              <a:cxnLst/>
              <a:rect l="l" t="t" r="r" b="b"/>
              <a:pathLst>
                <a:path w="165735" h="687069">
                  <a:moveTo>
                    <a:pt x="0" y="0"/>
                  </a:moveTo>
                  <a:lnTo>
                    <a:pt x="165275" y="0"/>
                  </a:lnTo>
                  <a:lnTo>
                    <a:pt x="165275" y="686678"/>
                  </a:lnTo>
                  <a:lnTo>
                    <a:pt x="0" y="68667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986744" y="2045102"/>
              <a:ext cx="161995" cy="710945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986744" y="2045102"/>
              <a:ext cx="162560" cy="711200"/>
            </a:xfrm>
            <a:custGeom>
              <a:avLst/>
              <a:gdLst/>
              <a:ahLst/>
              <a:cxnLst/>
              <a:rect l="l" t="t" r="r" b="b"/>
              <a:pathLst>
                <a:path w="162560" h="711200">
                  <a:moveTo>
                    <a:pt x="0" y="0"/>
                  </a:moveTo>
                  <a:lnTo>
                    <a:pt x="161995" y="0"/>
                  </a:lnTo>
                  <a:lnTo>
                    <a:pt x="161995" y="710945"/>
                  </a:lnTo>
                  <a:lnTo>
                    <a:pt x="0" y="71094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FFD2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262858" y="1822112"/>
              <a:ext cx="164619" cy="933935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262858" y="1822112"/>
              <a:ext cx="165100" cy="934085"/>
            </a:xfrm>
            <a:custGeom>
              <a:avLst/>
              <a:gdLst/>
              <a:ahLst/>
              <a:cxnLst/>
              <a:rect l="l" t="t" r="r" b="b"/>
              <a:pathLst>
                <a:path w="165100" h="934085">
                  <a:moveTo>
                    <a:pt x="0" y="0"/>
                  </a:moveTo>
                  <a:lnTo>
                    <a:pt x="164619" y="0"/>
                  </a:lnTo>
                  <a:lnTo>
                    <a:pt x="164619" y="933935"/>
                  </a:lnTo>
                  <a:lnTo>
                    <a:pt x="0" y="93393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273F6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427477" y="959664"/>
              <a:ext cx="162651" cy="1796382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427477" y="959664"/>
              <a:ext cx="163195" cy="1796414"/>
            </a:xfrm>
            <a:custGeom>
              <a:avLst/>
              <a:gdLst/>
              <a:ahLst/>
              <a:cxnLst/>
              <a:rect l="l" t="t" r="r" b="b"/>
              <a:pathLst>
                <a:path w="163195" h="1796414">
                  <a:moveTo>
                    <a:pt x="0" y="0"/>
                  </a:moveTo>
                  <a:lnTo>
                    <a:pt x="162651" y="0"/>
                  </a:lnTo>
                  <a:lnTo>
                    <a:pt x="162651" y="1796382"/>
                  </a:lnTo>
                  <a:lnTo>
                    <a:pt x="0" y="179638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ADD8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590129" y="1944756"/>
              <a:ext cx="164619" cy="811290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590129" y="1944756"/>
              <a:ext cx="165100" cy="811530"/>
            </a:xfrm>
            <a:custGeom>
              <a:avLst/>
              <a:gdLst/>
              <a:ahLst/>
              <a:cxnLst/>
              <a:rect l="l" t="t" r="r" b="b"/>
              <a:pathLst>
                <a:path w="165100" h="811530">
                  <a:moveTo>
                    <a:pt x="0" y="0"/>
                  </a:moveTo>
                  <a:lnTo>
                    <a:pt x="164619" y="0"/>
                  </a:lnTo>
                  <a:lnTo>
                    <a:pt x="164619" y="811290"/>
                  </a:lnTo>
                  <a:lnTo>
                    <a:pt x="0" y="81129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754748" y="1761773"/>
              <a:ext cx="162651" cy="994273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754748" y="1761773"/>
              <a:ext cx="163195" cy="994410"/>
            </a:xfrm>
            <a:custGeom>
              <a:avLst/>
              <a:gdLst/>
              <a:ahLst/>
              <a:cxnLst/>
              <a:rect l="l" t="t" r="r" b="b"/>
              <a:pathLst>
                <a:path w="163195" h="994410">
                  <a:moveTo>
                    <a:pt x="0" y="0"/>
                  </a:moveTo>
                  <a:lnTo>
                    <a:pt x="162651" y="0"/>
                  </a:lnTo>
                  <a:lnTo>
                    <a:pt x="162651" y="994273"/>
                  </a:lnTo>
                  <a:lnTo>
                    <a:pt x="0" y="994273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FFD2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92914" y="785863"/>
              <a:ext cx="38100" cy="1970405"/>
            </a:xfrm>
            <a:custGeom>
              <a:avLst/>
              <a:gdLst/>
              <a:ahLst/>
              <a:cxnLst/>
              <a:rect l="l" t="t" r="r" b="b"/>
              <a:pathLst>
                <a:path w="38100" h="1970405">
                  <a:moveTo>
                    <a:pt x="38039" y="1970183"/>
                  </a:moveTo>
                  <a:lnTo>
                    <a:pt x="38039" y="0"/>
                  </a:lnTo>
                </a:path>
                <a:path w="38100" h="1970405">
                  <a:moveTo>
                    <a:pt x="38039" y="1970183"/>
                  </a:moveTo>
                  <a:lnTo>
                    <a:pt x="0" y="1970183"/>
                  </a:lnTo>
                </a:path>
              </a:pathLst>
            </a:custGeom>
            <a:ln w="44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656757" y="2718897"/>
            <a:ext cx="130175" cy="77470"/>
          </a:xfrm>
          <a:prstGeom prst="rect">
            <a:avLst/>
          </a:prstGeom>
        </p:spPr>
        <p:txBody>
          <a:bodyPr vert="vert270" wrap="square" lIns="0" tIns="82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700" dirty="0">
                <a:latin typeface="Arial"/>
                <a:cs typeface="Arial"/>
              </a:rPr>
              <a:t>0</a:t>
            </a:r>
            <a:endParaRPr sz="70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792914" y="1253487"/>
            <a:ext cx="38100" cy="1126490"/>
          </a:xfrm>
          <a:custGeom>
            <a:avLst/>
            <a:gdLst/>
            <a:ahLst/>
            <a:cxnLst/>
            <a:rect l="l" t="t" r="r" b="b"/>
            <a:pathLst>
              <a:path w="38100" h="1126489">
                <a:moveTo>
                  <a:pt x="38039" y="1126100"/>
                </a:moveTo>
                <a:lnTo>
                  <a:pt x="0" y="1126100"/>
                </a:lnTo>
              </a:path>
              <a:path w="38100" h="1126489">
                <a:moveTo>
                  <a:pt x="38039" y="751608"/>
                </a:moveTo>
                <a:lnTo>
                  <a:pt x="0" y="751608"/>
                </a:lnTo>
              </a:path>
              <a:path w="38100" h="1126489">
                <a:moveTo>
                  <a:pt x="38039" y="377115"/>
                </a:moveTo>
                <a:lnTo>
                  <a:pt x="0" y="377115"/>
                </a:lnTo>
              </a:path>
              <a:path w="38100" h="1126489">
                <a:moveTo>
                  <a:pt x="38039" y="0"/>
                </a:moveTo>
                <a:lnTo>
                  <a:pt x="0" y="0"/>
                </a:lnTo>
              </a:path>
            </a:pathLst>
          </a:custGeom>
          <a:ln w="44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656757" y="1186384"/>
            <a:ext cx="130175" cy="133350"/>
          </a:xfrm>
          <a:prstGeom prst="rect">
            <a:avLst/>
          </a:prstGeom>
        </p:spPr>
        <p:txBody>
          <a:bodyPr vert="vert270" wrap="square" lIns="0" tIns="82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700" spc="10" dirty="0">
                <a:latin typeface="Arial"/>
                <a:cs typeface="Arial"/>
              </a:rPr>
              <a:t>80</a:t>
            </a:r>
            <a:endParaRPr sz="70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792914" y="878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38039" y="0"/>
                </a:moveTo>
                <a:lnTo>
                  <a:pt x="0" y="0"/>
                </a:lnTo>
              </a:path>
            </a:pathLst>
          </a:custGeom>
          <a:ln w="44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656757" y="789403"/>
            <a:ext cx="130175" cy="182245"/>
          </a:xfrm>
          <a:prstGeom prst="rect">
            <a:avLst/>
          </a:prstGeom>
        </p:spPr>
        <p:txBody>
          <a:bodyPr vert="vert270" wrap="square" lIns="0" tIns="82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700" spc="5" dirty="0">
                <a:latin typeface="Arial"/>
                <a:cs typeface="Arial"/>
              </a:rPr>
              <a:t>1</a:t>
            </a:r>
            <a:r>
              <a:rPr sz="700" spc="-10" dirty="0">
                <a:latin typeface="Arial"/>
                <a:cs typeface="Arial"/>
              </a:rPr>
              <a:t>0</a:t>
            </a:r>
            <a:r>
              <a:rPr sz="700" dirty="0">
                <a:latin typeface="Arial"/>
                <a:cs typeface="Arial"/>
              </a:rPr>
              <a:t>0</a:t>
            </a:r>
            <a:endParaRPr sz="7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53792" y="1468849"/>
            <a:ext cx="233045" cy="975994"/>
          </a:xfrm>
          <a:prstGeom prst="rect">
            <a:avLst/>
          </a:prstGeom>
        </p:spPr>
        <p:txBody>
          <a:bodyPr vert="vert270" wrap="square" lIns="0" tIns="8255" rIns="0" bIns="0" rtlCol="0">
            <a:spAutoFit/>
          </a:bodyPr>
          <a:lstStyle/>
          <a:p>
            <a:pPr marL="383540">
              <a:lnSpc>
                <a:spcPts val="825"/>
              </a:lnSpc>
              <a:spcBef>
                <a:spcPts val="65"/>
              </a:spcBef>
            </a:pPr>
            <a:r>
              <a:rPr sz="700" spc="20" dirty="0">
                <a:latin typeface="Arial"/>
                <a:cs typeface="Arial"/>
              </a:rPr>
              <a:t>KA</a:t>
            </a:r>
            <a:r>
              <a:rPr sz="700" spc="-25" dirty="0">
                <a:latin typeface="Arial"/>
                <a:cs typeface="Arial"/>
              </a:rPr>
              <a:t> </a:t>
            </a:r>
            <a:r>
              <a:rPr sz="700" spc="15" dirty="0">
                <a:latin typeface="Arial"/>
                <a:cs typeface="Arial"/>
              </a:rPr>
              <a:t>Openness</a:t>
            </a:r>
            <a:endParaRPr sz="700" dirty="0">
              <a:latin typeface="Arial"/>
              <a:cs typeface="Arial"/>
            </a:endParaRPr>
          </a:p>
          <a:p>
            <a:pPr marL="12700">
              <a:lnSpc>
                <a:spcPts val="825"/>
              </a:lnSpc>
              <a:tabLst>
                <a:tab pos="386715" algn="l"/>
                <a:tab pos="761365" algn="l"/>
              </a:tabLst>
            </a:pPr>
            <a:r>
              <a:rPr sz="700" spc="20" dirty="0">
                <a:latin typeface="Arial"/>
                <a:cs typeface="Arial"/>
              </a:rPr>
              <a:t>20	40	</a:t>
            </a:r>
            <a:r>
              <a:rPr sz="700" spc="25" dirty="0">
                <a:latin typeface="Arial"/>
                <a:cs typeface="Arial"/>
              </a:rPr>
              <a:t>60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830954" y="2756047"/>
            <a:ext cx="3216275" cy="0"/>
          </a:xfrm>
          <a:custGeom>
            <a:avLst/>
            <a:gdLst/>
            <a:ahLst/>
            <a:cxnLst/>
            <a:rect l="l" t="t" r="r" b="b"/>
            <a:pathLst>
              <a:path w="3216275">
                <a:moveTo>
                  <a:pt x="0" y="0"/>
                </a:moveTo>
                <a:lnTo>
                  <a:pt x="3215649" y="0"/>
                </a:lnTo>
              </a:path>
            </a:pathLst>
          </a:custGeom>
          <a:ln w="44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1047802" y="2770393"/>
            <a:ext cx="473709" cy="1377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00" spc="15" dirty="0">
                <a:latin typeface="Arial"/>
                <a:cs typeface="Arial"/>
              </a:rPr>
              <a:t>1970-1979</a:t>
            </a:r>
            <a:endParaRPr sz="700" dirty="0">
              <a:latin typeface="Arial"/>
              <a:cs typeface="Arial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1180523" y="2937062"/>
            <a:ext cx="2513965" cy="303530"/>
            <a:chOff x="1180523" y="2937062"/>
            <a:chExt cx="2513965" cy="303530"/>
          </a:xfrm>
        </p:grpSpPr>
        <p:sp>
          <p:nvSpPr>
            <p:cNvPr id="51" name="object 51"/>
            <p:cNvSpPr/>
            <p:nvPr/>
          </p:nvSpPr>
          <p:spPr>
            <a:xfrm>
              <a:off x="1180523" y="2937062"/>
              <a:ext cx="2513886" cy="303004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220530" y="2977070"/>
              <a:ext cx="345440" cy="91440"/>
            </a:xfrm>
            <a:custGeom>
              <a:avLst/>
              <a:gdLst/>
              <a:ahLst/>
              <a:cxnLst/>
              <a:rect l="l" t="t" r="r" b="b"/>
              <a:pathLst>
                <a:path w="345440" h="91439">
                  <a:moveTo>
                    <a:pt x="0" y="0"/>
                  </a:moveTo>
                  <a:lnTo>
                    <a:pt x="344978" y="0"/>
                  </a:lnTo>
                  <a:lnTo>
                    <a:pt x="344978" y="91163"/>
                  </a:lnTo>
                  <a:lnTo>
                    <a:pt x="0" y="91163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273F6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434515" y="2977070"/>
              <a:ext cx="344978" cy="91163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434515" y="2977070"/>
              <a:ext cx="345440" cy="91440"/>
            </a:xfrm>
            <a:custGeom>
              <a:avLst/>
              <a:gdLst/>
              <a:ahLst/>
              <a:cxnLst/>
              <a:rect l="l" t="t" r="r" b="b"/>
              <a:pathLst>
                <a:path w="345439" h="91439">
                  <a:moveTo>
                    <a:pt x="0" y="0"/>
                  </a:moveTo>
                  <a:lnTo>
                    <a:pt x="344978" y="0"/>
                  </a:lnTo>
                  <a:lnTo>
                    <a:pt x="344978" y="91163"/>
                  </a:lnTo>
                  <a:lnTo>
                    <a:pt x="0" y="91163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ADD8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220530" y="3106273"/>
              <a:ext cx="344978" cy="93787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220530" y="3106273"/>
              <a:ext cx="345440" cy="93980"/>
            </a:xfrm>
            <a:custGeom>
              <a:avLst/>
              <a:gdLst/>
              <a:ahLst/>
              <a:cxnLst/>
              <a:rect l="l" t="t" r="r" b="b"/>
              <a:pathLst>
                <a:path w="345440" h="93980">
                  <a:moveTo>
                    <a:pt x="0" y="0"/>
                  </a:moveTo>
                  <a:lnTo>
                    <a:pt x="344978" y="0"/>
                  </a:lnTo>
                  <a:lnTo>
                    <a:pt x="344978" y="93787"/>
                  </a:lnTo>
                  <a:lnTo>
                    <a:pt x="0" y="9378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434515" y="3106273"/>
              <a:ext cx="344978" cy="93787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434515" y="3106273"/>
              <a:ext cx="345440" cy="93980"/>
            </a:xfrm>
            <a:custGeom>
              <a:avLst/>
              <a:gdLst/>
              <a:ahLst/>
              <a:cxnLst/>
              <a:rect l="l" t="t" r="r" b="b"/>
              <a:pathLst>
                <a:path w="345439" h="93980">
                  <a:moveTo>
                    <a:pt x="0" y="0"/>
                  </a:moveTo>
                  <a:lnTo>
                    <a:pt x="344978" y="0"/>
                  </a:lnTo>
                  <a:lnTo>
                    <a:pt x="344978" y="93787"/>
                  </a:lnTo>
                  <a:lnTo>
                    <a:pt x="0" y="9378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FFD2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1611180" y="2770393"/>
            <a:ext cx="698500" cy="4502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17170">
              <a:lnSpc>
                <a:spcPct val="100000"/>
              </a:lnSpc>
              <a:spcBef>
                <a:spcPts val="135"/>
              </a:spcBef>
            </a:pPr>
            <a:r>
              <a:rPr sz="700" spc="15" dirty="0">
                <a:latin typeface="Arial"/>
                <a:cs typeface="Arial"/>
              </a:rPr>
              <a:t>1980-1989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700" spc="10" dirty="0">
                <a:latin typeface="Arial"/>
                <a:cs typeface="Arial"/>
              </a:rPr>
              <a:t>Total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700" spc="15" dirty="0">
                <a:latin typeface="Arial"/>
                <a:cs typeface="Arial"/>
              </a:rPr>
              <a:t>Less</a:t>
            </a:r>
            <a:r>
              <a:rPr sz="700" spc="-30" dirty="0">
                <a:latin typeface="Arial"/>
                <a:cs typeface="Arial"/>
              </a:rPr>
              <a:t> </a:t>
            </a:r>
            <a:r>
              <a:rPr sz="700" spc="15" dirty="0">
                <a:latin typeface="Arial"/>
                <a:cs typeface="Arial"/>
              </a:rPr>
              <a:t>Developed</a:t>
            </a:r>
            <a:endParaRPr sz="7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2584249" y="2770393"/>
            <a:ext cx="1242060" cy="4502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780415" algn="l"/>
              </a:tabLst>
            </a:pPr>
            <a:r>
              <a:rPr sz="700" spc="15" dirty="0">
                <a:latin typeface="Arial"/>
                <a:cs typeface="Arial"/>
              </a:rPr>
              <a:t>1990-1999	2000-2005</a:t>
            </a:r>
            <a:endParaRPr sz="700">
              <a:latin typeface="Arial"/>
              <a:cs typeface="Arial"/>
            </a:endParaRPr>
          </a:p>
          <a:p>
            <a:pPr marL="253365" marR="172085">
              <a:lnSpc>
                <a:spcPct val="121100"/>
              </a:lnSpc>
              <a:spcBef>
                <a:spcPts val="425"/>
              </a:spcBef>
            </a:pPr>
            <a:r>
              <a:rPr sz="700" spc="10" dirty="0">
                <a:latin typeface="Arial"/>
                <a:cs typeface="Arial"/>
              </a:rPr>
              <a:t>Industrial</a:t>
            </a:r>
            <a:r>
              <a:rPr sz="700" spc="-45" dirty="0">
                <a:latin typeface="Arial"/>
                <a:cs typeface="Arial"/>
              </a:rPr>
              <a:t> </a:t>
            </a:r>
            <a:r>
              <a:rPr sz="700" spc="15" dirty="0">
                <a:latin typeface="Arial"/>
                <a:cs typeface="Arial"/>
              </a:rPr>
              <a:t>Countries  Emerging</a:t>
            </a:r>
            <a:r>
              <a:rPr sz="700" spc="-10" dirty="0">
                <a:latin typeface="Arial"/>
                <a:cs typeface="Arial"/>
              </a:rPr>
              <a:t> </a:t>
            </a:r>
            <a:r>
              <a:rPr sz="700" spc="15" dirty="0">
                <a:latin typeface="Arial"/>
                <a:cs typeface="Arial"/>
              </a:rPr>
              <a:t>Markets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  <p:transition>
    <p:wipe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0" y="141770"/>
            <a:ext cx="4608195" cy="291747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75565" rIns="0" bIns="0" rtlCol="0">
            <a:spAutoFit/>
          </a:bodyPr>
          <a:lstStyle/>
          <a:p>
            <a:pPr marL="107950">
              <a:spcBef>
                <a:spcPts val="595"/>
              </a:spcBef>
            </a:pPr>
            <a:r>
              <a:rPr lang="el-GR" sz="1400" spc="10" dirty="0">
                <a:solidFill>
                  <a:srgbClr val="CC0000"/>
                </a:solidFill>
                <a:latin typeface="Arial"/>
                <a:cs typeface="Arial"/>
              </a:rPr>
              <a:t>Χρηματοοικονομική Παγκοσμιοποίηση: Μέτρηση </a:t>
            </a:r>
            <a:r>
              <a:rPr lang="el-GR" sz="1400" spc="-65" dirty="0">
                <a:solidFill>
                  <a:srgbClr val="CC0000"/>
                </a:solidFill>
                <a:latin typeface="Arial"/>
                <a:cs typeface="Arial"/>
              </a:rPr>
              <a:t>–</a:t>
            </a:r>
            <a:r>
              <a:rPr lang="el-GR" sz="1400" spc="4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lang="es-ES" sz="1400" spc="10" dirty="0">
                <a:solidFill>
                  <a:srgbClr val="CC0000"/>
                </a:solidFill>
                <a:latin typeface="Times New Roman"/>
                <a:cs typeface="Times New Roman"/>
              </a:rPr>
              <a:t>V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-10" dirty="0"/>
              <a:t>Π. </a:t>
            </a:r>
            <a:r>
              <a:rPr spc="-15" dirty="0"/>
              <a:t>Κωνσταντíνου (AΕΟΣ </a:t>
            </a:r>
            <a:r>
              <a:rPr spc="-35" dirty="0"/>
              <a:t>–</a:t>
            </a:r>
            <a:r>
              <a:rPr spc="-75" dirty="0"/>
              <a:t> </a:t>
            </a:r>
            <a:r>
              <a:rPr spc="-5" dirty="0"/>
              <a:t>ΟΠΑ)</a:t>
            </a:r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EDDF082F-1A96-8241-8E79-34D3B145803A}"/>
              </a:ext>
            </a:extLst>
          </p:cNvPr>
          <p:cNvSpPr txBox="1"/>
          <p:nvPr/>
        </p:nvSpPr>
        <p:spPr>
          <a:xfrm>
            <a:off x="212915" y="3043493"/>
            <a:ext cx="381000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spcBef>
                <a:spcPts val="95"/>
              </a:spcBef>
            </a:pPr>
            <a:r>
              <a:rPr lang="el-GR" sz="1000" spc="-25" dirty="0">
                <a:solidFill>
                  <a:srgbClr val="B23333"/>
                </a:solidFill>
                <a:latin typeface="Arial"/>
                <a:cs typeface="Arial"/>
              </a:rPr>
              <a:t>﻿</a:t>
            </a:r>
            <a:r>
              <a:rPr lang="el-GR" sz="1000" spc="-25" dirty="0">
                <a:cs typeface="Arial"/>
              </a:rPr>
              <a:t>Πηγή</a:t>
            </a:r>
            <a:r>
              <a:rPr lang="es-ES" sz="1000" spc="-25" dirty="0">
                <a:cs typeface="Arial"/>
              </a:rPr>
              <a:t>: </a:t>
            </a:r>
            <a:r>
              <a:rPr lang="en-GB" sz="1000" spc="-5" dirty="0">
                <a:cs typeface="Times New Roman"/>
                <a:hlinkClick r:id="rId2"/>
              </a:rPr>
              <a:t>http://web.pdx.edu/~ito/Chinn-Ito_website.htm</a:t>
            </a:r>
            <a:r>
              <a:rPr lang="es-ES" sz="1000" spc="-25" dirty="0">
                <a:cs typeface="Arial"/>
              </a:rPr>
              <a:t> </a:t>
            </a:r>
            <a:endParaRPr sz="1100" dirty="0">
              <a:cs typeface="Arial"/>
            </a:endParaRPr>
          </a:p>
        </p:txBody>
      </p:sp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82A7F0FB-72CA-FF4B-B853-A17B02E6EA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15" y="503069"/>
            <a:ext cx="4032602" cy="249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868857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-10149"/>
            <a:ext cx="4608195" cy="291747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7556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595"/>
              </a:spcBef>
            </a:pPr>
            <a:r>
              <a:rPr lang="el-GR" sz="1400" spc="15" dirty="0">
                <a:solidFill>
                  <a:srgbClr val="CC0000"/>
                </a:solidFill>
                <a:latin typeface="Times New Roman"/>
                <a:cs typeface="Times New Roman"/>
              </a:rPr>
              <a:t>Περιγραφή του Μαθήματος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E1D397-2E6A-F649-A75E-EF2E269AEC96}"/>
              </a:ext>
            </a:extLst>
          </p:cNvPr>
          <p:cNvSpPr txBox="1"/>
          <p:nvPr/>
        </p:nvSpPr>
        <p:spPr>
          <a:xfrm>
            <a:off x="552450" y="699323"/>
            <a:ext cx="35052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l-GR" sz="1000" b="1" dirty="0"/>
              <a:t>Μαθησιακά Αποτελέσματα</a:t>
            </a:r>
          </a:p>
          <a:p>
            <a:pPr marL="171450" indent="-171450" algn="just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el-GR" sz="1000" dirty="0"/>
              <a:t>Κατανόηση σχετικά με τα βασικά μεθοδολογικά και εμπειρικά εργαλεία της σύγχρονης μακροοικονομικής ανάλυσης ανοικτής οικονομίας</a:t>
            </a:r>
          </a:p>
          <a:p>
            <a:pPr marL="171450" indent="-171450" algn="just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el-GR" sz="1000" dirty="0"/>
              <a:t>Δυνατότητα τεκμηρίωσης και ερμηνείας θεμάτων που σχετίζονται τόσο με την Ελλάδα (π.χ. έλλειμμα ισοζυγίου πληρωμών και καθαρή επενδυτική θέση) όσο και με την παγκόσμια οικονομία </a:t>
            </a:r>
          </a:p>
          <a:p>
            <a:pPr marL="171450" indent="-171450" algn="just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el-GR" sz="1000" dirty="0"/>
              <a:t>Δυνατότητα πρόβλεψης των αποτελεσμάτων που θα έχουν μέτρα οικονομικής πολιτικής</a:t>
            </a:r>
            <a:r>
              <a:rPr lang="en-US" sz="1000" dirty="0"/>
              <a:t> &amp; </a:t>
            </a:r>
            <a:r>
              <a:rPr lang="el-GR" sz="1000" dirty="0"/>
              <a:t>διαταραχές στις διεθνείς αγορές</a:t>
            </a:r>
          </a:p>
        </p:txBody>
      </p:sp>
    </p:spTree>
    <p:extLst>
      <p:ext uri="{BB962C8B-B14F-4D97-AF65-F5344CB8AC3E}">
        <p14:creationId xmlns:p14="http://schemas.microsoft.com/office/powerpoint/2010/main" val="2827201283"/>
      </p:ext>
    </p:extLst>
  </p:cSld>
  <p:clrMapOvr>
    <a:masterClrMapping/>
  </p:clrMapOvr>
  <p:transition>
    <p:wipe dir="r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0" y="141770"/>
            <a:ext cx="4608195" cy="507190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75565" rIns="0" bIns="0" rtlCol="0">
            <a:spAutoFit/>
          </a:bodyPr>
          <a:lstStyle/>
          <a:p>
            <a:pPr marL="107950">
              <a:spcBef>
                <a:spcPts val="595"/>
              </a:spcBef>
            </a:pPr>
            <a:r>
              <a:rPr lang="el-GR" sz="1400" spc="10" dirty="0">
                <a:solidFill>
                  <a:srgbClr val="CC0000"/>
                </a:solidFill>
                <a:latin typeface="Arial"/>
                <a:cs typeface="Arial"/>
              </a:rPr>
              <a:t>Χρηματοοικονομική Παγκοσμιοποίηση: Μέτρηση </a:t>
            </a:r>
            <a:r>
              <a:rPr lang="el-GR" sz="1400" spc="-65" dirty="0">
                <a:solidFill>
                  <a:srgbClr val="CC0000"/>
                </a:solidFill>
                <a:latin typeface="Arial"/>
                <a:cs typeface="Arial"/>
              </a:rPr>
              <a:t>–</a:t>
            </a:r>
            <a:r>
              <a:rPr lang="el-GR" sz="1400" spc="4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lang="en-GB" sz="1400" spc="30" dirty="0">
                <a:solidFill>
                  <a:srgbClr val="CC0000"/>
                </a:solidFill>
                <a:latin typeface="Latin Modern Math"/>
                <a:cs typeface="Latin Modern Math"/>
              </a:rPr>
              <a:t>VI</a:t>
            </a:r>
          </a:p>
          <a:p>
            <a:pPr marL="107950">
              <a:lnSpc>
                <a:spcPct val="100000"/>
              </a:lnSpc>
              <a:spcBef>
                <a:spcPts val="595"/>
              </a:spcBef>
            </a:pPr>
            <a:r>
              <a:rPr lang="el-GR" sz="900" spc="-80" dirty="0">
                <a:solidFill>
                  <a:srgbClr val="CC0000"/>
                </a:solidFill>
                <a:latin typeface="Arial"/>
                <a:cs typeface="Arial"/>
              </a:rPr>
              <a:t>Ροές και Αποθέματα</a:t>
            </a:r>
            <a:endParaRPr sz="900" dirty="0">
              <a:latin typeface="Latin Modern Math"/>
              <a:cs typeface="Latin Modern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3850" y="832743"/>
            <a:ext cx="4120515" cy="2092239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655"/>
              </a:spcBef>
            </a:pPr>
            <a:r>
              <a:rPr lang="el-GR" sz="1100" b="1" spc="-60" dirty="0">
                <a:cs typeface="Arial"/>
              </a:rPr>
              <a:t>Ροές: </a:t>
            </a:r>
            <a:r>
              <a:rPr lang="el-GR" sz="1100" spc="-60" dirty="0">
                <a:cs typeface="Arial"/>
              </a:rPr>
              <a:t>η αξία των περιουσιακών στοιχείων που </a:t>
            </a:r>
            <a:r>
              <a:rPr lang="el-GR" sz="1100" i="1" u="sng" spc="-60" dirty="0">
                <a:cs typeface="Arial"/>
              </a:rPr>
              <a:t>διαπραγματεύονται</a:t>
            </a:r>
            <a:r>
              <a:rPr lang="el-GR" sz="1100" i="1" spc="-60" dirty="0">
                <a:cs typeface="Arial"/>
              </a:rPr>
              <a:t> </a:t>
            </a:r>
            <a:r>
              <a:rPr lang="el-GR" sz="1100" spc="-60" dirty="0">
                <a:cs typeface="Arial"/>
              </a:rPr>
              <a:t>σε έτος</a:t>
            </a:r>
            <a:r>
              <a:rPr sz="1100" spc="95" dirty="0">
                <a:cs typeface="Arial"/>
              </a:rPr>
              <a:t> </a:t>
            </a:r>
            <a:r>
              <a:rPr sz="1100" i="1" spc="-5" dirty="0">
                <a:cs typeface="Times New Roman"/>
              </a:rPr>
              <a:t>a</a:t>
            </a:r>
            <a:r>
              <a:rPr sz="1100" i="1" spc="-7" baseline="-11904" dirty="0">
                <a:cs typeface="Times New Roman"/>
              </a:rPr>
              <a:t>t</a:t>
            </a:r>
            <a:endParaRPr lang="el-GR" sz="1100" i="1" spc="-7" baseline="-11904" dirty="0">
              <a:cs typeface="Times New Roman"/>
            </a:endParaRPr>
          </a:p>
          <a:p>
            <a:pPr marL="50800">
              <a:lnSpc>
                <a:spcPct val="100000"/>
              </a:lnSpc>
              <a:spcBef>
                <a:spcPts val="655"/>
              </a:spcBef>
            </a:pPr>
            <a:endParaRPr lang="el-GR" sz="1100" i="1" spc="-7" baseline="-11904" dirty="0">
              <a:cs typeface="Times New Roman"/>
            </a:endParaRPr>
          </a:p>
          <a:p>
            <a:pPr marL="184150" indent="-171450" algn="just">
              <a:spcBef>
                <a:spcPts val="665"/>
              </a:spcBef>
              <a:buFont typeface="Wingdings" pitchFamily="2" charset="2"/>
              <a:buChar char="§"/>
            </a:pPr>
            <a:r>
              <a:rPr lang="el-GR" sz="1100" b="1" spc="-5" dirty="0">
                <a:cs typeface="Trebuchet MS"/>
              </a:rPr>
              <a:t>Εισροές: </a:t>
            </a:r>
            <a:r>
              <a:rPr lang="el-GR" sz="1100" spc="-5" dirty="0">
                <a:cs typeface="Trebuchet MS"/>
              </a:rPr>
              <a:t>οι καθαρές αγορές </a:t>
            </a:r>
            <a:r>
              <a:rPr lang="el-GR" sz="1100" spc="-5" dirty="0">
                <a:solidFill>
                  <a:srgbClr val="C00000"/>
                </a:solidFill>
                <a:cs typeface="Trebuchet MS"/>
              </a:rPr>
              <a:t>εγχώριων</a:t>
            </a:r>
            <a:r>
              <a:rPr lang="el-GR" sz="1100" spc="-5" dirty="0">
                <a:cs typeface="Trebuchet MS"/>
              </a:rPr>
              <a:t> Π.Σ. από </a:t>
            </a:r>
            <a:r>
              <a:rPr lang="el-GR" sz="1100" spc="-5" dirty="0">
                <a:solidFill>
                  <a:srgbClr val="C00000"/>
                </a:solidFill>
                <a:cs typeface="Trebuchet MS"/>
              </a:rPr>
              <a:t>ξένους</a:t>
            </a:r>
            <a:r>
              <a:rPr lang="el-GR" sz="1100" spc="-5" dirty="0">
                <a:cs typeface="Trebuchet MS"/>
              </a:rPr>
              <a:t> επενδυτές (μπορεί να είναι </a:t>
            </a:r>
            <a:r>
              <a:rPr lang="el-GR" sz="1100" b="1" spc="-5" dirty="0">
                <a:cs typeface="Trebuchet MS"/>
              </a:rPr>
              <a:t>αρνητικές</a:t>
            </a:r>
            <a:r>
              <a:rPr lang="el-GR" sz="1100" spc="-5" dirty="0">
                <a:cs typeface="Trebuchet MS"/>
              </a:rPr>
              <a:t>)</a:t>
            </a:r>
          </a:p>
          <a:p>
            <a:pPr marL="184150" indent="-171450" algn="just">
              <a:lnSpc>
                <a:spcPct val="100000"/>
              </a:lnSpc>
              <a:spcBef>
                <a:spcPts val="665"/>
              </a:spcBef>
              <a:buFont typeface="Wingdings" pitchFamily="2" charset="2"/>
              <a:buChar char="Ø"/>
            </a:pPr>
            <a:r>
              <a:rPr lang="el-GR" sz="1000" spc="-5" dirty="0">
                <a:cs typeface="Trebuchet MS"/>
              </a:rPr>
              <a:t>π.χ. ένα δάνειο από μια ξένη τράπεζα σε μια εγχώρια εταιρεία</a:t>
            </a:r>
          </a:p>
          <a:p>
            <a:pPr marL="184150" indent="-171450" algn="just">
              <a:lnSpc>
                <a:spcPct val="100000"/>
              </a:lnSpc>
              <a:spcBef>
                <a:spcPts val="665"/>
              </a:spcBef>
              <a:buFont typeface="Wingdings" pitchFamily="2" charset="2"/>
              <a:buChar char="§"/>
            </a:pPr>
            <a:endParaRPr lang="el-GR" sz="1100" b="1" dirty="0">
              <a:cs typeface="Trebuchet MS"/>
            </a:endParaRPr>
          </a:p>
          <a:p>
            <a:pPr marL="184150" indent="-171450" algn="just">
              <a:lnSpc>
                <a:spcPct val="100000"/>
              </a:lnSpc>
              <a:spcBef>
                <a:spcPts val="665"/>
              </a:spcBef>
              <a:buFont typeface="Wingdings" pitchFamily="2" charset="2"/>
              <a:buChar char="§"/>
            </a:pPr>
            <a:r>
              <a:rPr lang="el-GR" sz="1100" b="1" dirty="0">
                <a:cs typeface="Trebuchet MS"/>
              </a:rPr>
              <a:t>﻿Εκροές: </a:t>
            </a:r>
            <a:r>
              <a:rPr lang="el-GR" sz="1100" spc="-5" dirty="0">
                <a:cs typeface="Trebuchet MS"/>
              </a:rPr>
              <a:t>οι </a:t>
            </a:r>
            <a:r>
              <a:rPr lang="el-GR" sz="1100" dirty="0">
                <a:cs typeface="Trebuchet MS"/>
              </a:rPr>
              <a:t>καθαρές αγορές </a:t>
            </a:r>
            <a:r>
              <a:rPr lang="el-GR" sz="1100" dirty="0">
                <a:solidFill>
                  <a:srgbClr val="C00000"/>
                </a:solidFill>
                <a:cs typeface="Trebuchet MS"/>
              </a:rPr>
              <a:t>ξένων</a:t>
            </a:r>
            <a:r>
              <a:rPr lang="el-GR" sz="1100" dirty="0">
                <a:cs typeface="Trebuchet MS"/>
              </a:rPr>
              <a:t> Π.Σ. από </a:t>
            </a:r>
            <a:r>
              <a:rPr lang="el-GR" sz="1100" dirty="0">
                <a:solidFill>
                  <a:srgbClr val="C00000"/>
                </a:solidFill>
                <a:cs typeface="Trebuchet MS"/>
              </a:rPr>
              <a:t>εγχώριους</a:t>
            </a:r>
            <a:r>
              <a:rPr lang="el-GR" sz="1100" dirty="0">
                <a:cs typeface="Trebuchet MS"/>
              </a:rPr>
              <a:t> επενδυτές </a:t>
            </a:r>
          </a:p>
          <a:p>
            <a:pPr marL="184150" indent="-171450" algn="just">
              <a:lnSpc>
                <a:spcPct val="100000"/>
              </a:lnSpc>
              <a:spcBef>
                <a:spcPts val="665"/>
              </a:spcBef>
              <a:buFont typeface="Wingdings" pitchFamily="2" charset="2"/>
              <a:buChar char="Ø"/>
            </a:pPr>
            <a:r>
              <a:rPr lang="el-GR" sz="1000" dirty="0">
                <a:cs typeface="Trebuchet MS"/>
              </a:rPr>
              <a:t>π.χ. ένα εγχώριο νοικοκυριό αγοράζει ένα ομόλογο ξένης κυβέρνησης</a:t>
            </a:r>
            <a:endParaRPr lang="el-GR" sz="1000" dirty="0">
              <a:cs typeface="Arial"/>
            </a:endParaRPr>
          </a:p>
          <a:p>
            <a:pPr marL="222250" indent="-171450">
              <a:lnSpc>
                <a:spcPct val="100000"/>
              </a:lnSpc>
              <a:spcBef>
                <a:spcPts val="655"/>
              </a:spcBef>
              <a:buFont typeface="Courier New" panose="02070309020205020404" pitchFamily="49" charset="0"/>
              <a:buChar char="o"/>
            </a:pPr>
            <a:endParaRPr lang="el-GR" sz="1100" i="1" baseline="-11904" dirty="0">
              <a:cs typeface="Times New Roman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-10" dirty="0"/>
              <a:t>Π. </a:t>
            </a:r>
            <a:r>
              <a:rPr spc="-15" dirty="0"/>
              <a:t>Κωνσταντíνου (AΕΟΣ </a:t>
            </a:r>
            <a:r>
              <a:rPr spc="-35" dirty="0"/>
              <a:t>–</a:t>
            </a:r>
            <a:r>
              <a:rPr spc="-75" dirty="0"/>
              <a:t> </a:t>
            </a:r>
            <a:r>
              <a:rPr spc="-5" dirty="0"/>
              <a:t>ΟΠΑ)</a:t>
            </a:r>
          </a:p>
        </p:txBody>
      </p:sp>
    </p:spTree>
  </p:cSld>
  <p:clrMapOvr>
    <a:masterClrMapping/>
  </p:clrMapOvr>
  <p:transition>
    <p:wipe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0" y="141770"/>
            <a:ext cx="4608195" cy="507190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75565" rIns="0" bIns="0" rtlCol="0">
            <a:spAutoFit/>
          </a:bodyPr>
          <a:lstStyle/>
          <a:p>
            <a:pPr marL="107950">
              <a:spcBef>
                <a:spcPts val="595"/>
              </a:spcBef>
            </a:pPr>
            <a:r>
              <a:rPr lang="el-GR" sz="1400" spc="-80" dirty="0">
                <a:solidFill>
                  <a:srgbClr val="CC0000"/>
                </a:solidFill>
                <a:latin typeface="Arial"/>
                <a:cs typeface="Arial"/>
              </a:rPr>
              <a:t>﻿</a:t>
            </a:r>
            <a:r>
              <a:rPr lang="el-GR" sz="1400" spc="10" dirty="0">
                <a:solidFill>
                  <a:srgbClr val="CC0000"/>
                </a:solidFill>
                <a:latin typeface="Arial"/>
                <a:cs typeface="Arial"/>
              </a:rPr>
              <a:t>Χρηματοοικονομική Παγκοσμιοποίηση: Μέτρηση </a:t>
            </a:r>
            <a:r>
              <a:rPr lang="el-GR" sz="1400" spc="-65" dirty="0">
                <a:solidFill>
                  <a:srgbClr val="CC0000"/>
                </a:solidFill>
                <a:latin typeface="Arial"/>
                <a:cs typeface="Arial"/>
              </a:rPr>
              <a:t>–</a:t>
            </a:r>
            <a:r>
              <a:rPr lang="el-GR" sz="1400" spc="4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lang="en-GB" sz="1400" spc="30" dirty="0">
                <a:solidFill>
                  <a:srgbClr val="CC0000"/>
                </a:solidFill>
                <a:latin typeface="Latin Modern Math"/>
                <a:cs typeface="Latin Modern Math"/>
              </a:rPr>
              <a:t>VII</a:t>
            </a:r>
          </a:p>
          <a:p>
            <a:pPr marL="107950">
              <a:lnSpc>
                <a:spcPct val="100000"/>
              </a:lnSpc>
              <a:spcBef>
                <a:spcPts val="595"/>
              </a:spcBef>
            </a:pPr>
            <a:r>
              <a:rPr lang="el-GR" sz="900" spc="-80" dirty="0">
                <a:solidFill>
                  <a:srgbClr val="CC0000"/>
                </a:solidFill>
                <a:latin typeface="Arial"/>
                <a:cs typeface="Arial"/>
              </a:rPr>
              <a:t>Ροές και Αποθέματα</a:t>
            </a:r>
            <a:endParaRPr lang="el-GR" sz="900" dirty="0">
              <a:latin typeface="Latin Modern Math"/>
              <a:cs typeface="Latin Modern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0050" y="809750"/>
            <a:ext cx="4120515" cy="838050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655"/>
              </a:spcBef>
            </a:pPr>
            <a:r>
              <a:rPr lang="el-GR" sz="1100" b="1" spc="-25" dirty="0">
                <a:cs typeface="Arial"/>
              </a:rPr>
              <a:t>Αποθέματα: </a:t>
            </a:r>
            <a:r>
              <a:rPr lang="el-GR" sz="1100" spc="-25" dirty="0">
                <a:cs typeface="Arial"/>
              </a:rPr>
              <a:t>η αξία των περιουσιακών στοιχείων που </a:t>
            </a:r>
            <a:r>
              <a:rPr lang="el-GR" sz="1100" i="1" u="sng" spc="-25" dirty="0" err="1">
                <a:cs typeface="Arial"/>
              </a:rPr>
              <a:t>διακρατείται</a:t>
            </a:r>
            <a:r>
              <a:rPr lang="el-GR" sz="1100" spc="-25" dirty="0">
                <a:cs typeface="Arial"/>
              </a:rPr>
              <a:t> σε δεδομένο έτος </a:t>
            </a:r>
            <a:r>
              <a:rPr sz="1100" i="1" spc="-5" dirty="0">
                <a:cs typeface="Times New Roman"/>
              </a:rPr>
              <a:t>A</a:t>
            </a:r>
            <a:r>
              <a:rPr sz="1100" i="1" spc="-7" baseline="-11904" dirty="0">
                <a:cs typeface="Times New Roman"/>
              </a:rPr>
              <a:t>t</a:t>
            </a:r>
            <a:r>
              <a:rPr lang="el-GR" sz="1100" i="1" spc="-7" baseline="-11904" dirty="0">
                <a:cs typeface="Times New Roman"/>
              </a:rPr>
              <a:t> </a:t>
            </a:r>
            <a:r>
              <a:rPr lang="el-GR" sz="1100" spc="10" dirty="0">
                <a:cs typeface="Arial"/>
              </a:rPr>
              <a:t> (σχεδόν το άθροισμα των ροών)</a:t>
            </a:r>
            <a:endParaRPr sz="1100" baseline="-11904" dirty="0">
              <a:cs typeface="Times New Roman"/>
            </a:endParaRPr>
          </a:p>
          <a:p>
            <a:pPr marL="327660">
              <a:lnSpc>
                <a:spcPct val="100000"/>
              </a:lnSpc>
              <a:spcBef>
                <a:spcPts val="325"/>
              </a:spcBef>
            </a:pPr>
            <a:r>
              <a:rPr sz="1100" b="1" i="1" spc="-5" dirty="0">
                <a:solidFill>
                  <a:srgbClr val="C00000"/>
                </a:solidFill>
                <a:cs typeface="Times New Roman"/>
              </a:rPr>
              <a:t>A</a:t>
            </a:r>
            <a:r>
              <a:rPr sz="1100" b="1" i="1" spc="-7" baseline="-11904" dirty="0">
                <a:solidFill>
                  <a:srgbClr val="C00000"/>
                </a:solidFill>
                <a:cs typeface="Times New Roman"/>
              </a:rPr>
              <a:t>t </a:t>
            </a:r>
            <a:r>
              <a:rPr sz="1100" b="1" spc="-5" dirty="0">
                <a:solidFill>
                  <a:srgbClr val="C00000"/>
                </a:solidFill>
                <a:cs typeface="UKIJ Kufi Chiwer"/>
              </a:rPr>
              <a:t>= </a:t>
            </a:r>
            <a:r>
              <a:rPr sz="1100" b="1" i="1" spc="10" dirty="0">
                <a:solidFill>
                  <a:srgbClr val="C00000"/>
                </a:solidFill>
                <a:cs typeface="Times New Roman"/>
              </a:rPr>
              <a:t>A</a:t>
            </a:r>
            <a:r>
              <a:rPr sz="1100" b="1" i="1" spc="15" baseline="-11904" dirty="0">
                <a:solidFill>
                  <a:srgbClr val="C00000"/>
                </a:solidFill>
                <a:cs typeface="Times New Roman"/>
              </a:rPr>
              <a:t>t</a:t>
            </a:r>
            <a:r>
              <a:rPr sz="1100" b="1" spc="15" baseline="-11904" dirty="0">
                <a:solidFill>
                  <a:srgbClr val="C00000"/>
                </a:solidFill>
                <a:cs typeface="FreeSans"/>
              </a:rPr>
              <a:t>−</a:t>
            </a:r>
            <a:r>
              <a:rPr sz="1100" b="1" spc="15" baseline="-11904" dirty="0">
                <a:solidFill>
                  <a:srgbClr val="C00000"/>
                </a:solidFill>
                <a:cs typeface="Times New Roman"/>
              </a:rPr>
              <a:t>1 </a:t>
            </a:r>
            <a:r>
              <a:rPr sz="1100" b="1" spc="-5" dirty="0">
                <a:solidFill>
                  <a:srgbClr val="C00000"/>
                </a:solidFill>
                <a:cs typeface="UKIJ Kufi Chiwer"/>
              </a:rPr>
              <a:t>+ </a:t>
            </a:r>
            <a:r>
              <a:rPr sz="1100" b="1" i="1" spc="-5" dirty="0">
                <a:solidFill>
                  <a:srgbClr val="C00000"/>
                </a:solidFill>
                <a:cs typeface="Times New Roman"/>
              </a:rPr>
              <a:t>a</a:t>
            </a:r>
            <a:r>
              <a:rPr sz="1100" b="1" i="1" spc="-7" baseline="-11904" dirty="0">
                <a:solidFill>
                  <a:srgbClr val="C00000"/>
                </a:solidFill>
                <a:cs typeface="Times New Roman"/>
              </a:rPr>
              <a:t>t </a:t>
            </a:r>
            <a:endParaRPr lang="el-GR" sz="1100" b="1" i="1" spc="-7" baseline="-11904" dirty="0">
              <a:solidFill>
                <a:srgbClr val="C00000"/>
              </a:solidFill>
              <a:cs typeface="Times New Roman"/>
            </a:endParaRPr>
          </a:p>
          <a:p>
            <a:pPr marL="327660">
              <a:lnSpc>
                <a:spcPct val="100000"/>
              </a:lnSpc>
              <a:spcBef>
                <a:spcPts val="325"/>
              </a:spcBef>
            </a:pPr>
            <a:r>
              <a:rPr lang="el-GR" sz="1100" b="1" i="1" spc="-7" baseline="-11904" dirty="0">
                <a:solidFill>
                  <a:srgbClr val="C00000"/>
                </a:solidFill>
                <a:cs typeface="Times New Roman"/>
              </a:rPr>
              <a:t>       </a:t>
            </a:r>
            <a:r>
              <a:rPr sz="1100" b="1" spc="-5" dirty="0">
                <a:solidFill>
                  <a:srgbClr val="C00000"/>
                </a:solidFill>
                <a:cs typeface="UKIJ Kufi Chiwer"/>
              </a:rPr>
              <a:t>= </a:t>
            </a:r>
            <a:r>
              <a:rPr sz="1100" b="1" i="1" spc="10" dirty="0">
                <a:solidFill>
                  <a:srgbClr val="C00000"/>
                </a:solidFill>
                <a:cs typeface="Times New Roman"/>
              </a:rPr>
              <a:t>A</a:t>
            </a:r>
            <a:r>
              <a:rPr sz="1100" b="1" i="1" spc="15" baseline="-11904" dirty="0">
                <a:solidFill>
                  <a:srgbClr val="C00000"/>
                </a:solidFill>
                <a:cs typeface="Times New Roman"/>
              </a:rPr>
              <a:t>t</a:t>
            </a:r>
            <a:r>
              <a:rPr sz="1100" b="1" spc="15" baseline="-11904" dirty="0">
                <a:solidFill>
                  <a:srgbClr val="C00000"/>
                </a:solidFill>
                <a:cs typeface="FreeSans"/>
              </a:rPr>
              <a:t>−</a:t>
            </a:r>
            <a:r>
              <a:rPr sz="1100" b="1" spc="15" baseline="-11904" dirty="0">
                <a:solidFill>
                  <a:srgbClr val="C00000"/>
                </a:solidFill>
                <a:cs typeface="Times New Roman"/>
              </a:rPr>
              <a:t>2 </a:t>
            </a:r>
            <a:r>
              <a:rPr sz="1100" b="1" spc="-5" dirty="0">
                <a:solidFill>
                  <a:srgbClr val="C00000"/>
                </a:solidFill>
                <a:cs typeface="UKIJ Kufi Chiwer"/>
              </a:rPr>
              <a:t>+ </a:t>
            </a:r>
            <a:r>
              <a:rPr sz="1100" b="1" i="1" spc="10" dirty="0">
                <a:solidFill>
                  <a:srgbClr val="C00000"/>
                </a:solidFill>
                <a:cs typeface="Times New Roman"/>
              </a:rPr>
              <a:t>a</a:t>
            </a:r>
            <a:r>
              <a:rPr sz="1100" b="1" i="1" spc="15" baseline="-11904" dirty="0">
                <a:solidFill>
                  <a:srgbClr val="C00000"/>
                </a:solidFill>
                <a:cs typeface="Times New Roman"/>
              </a:rPr>
              <a:t>t</a:t>
            </a:r>
            <a:r>
              <a:rPr sz="1100" b="1" spc="15" baseline="-11904" dirty="0">
                <a:solidFill>
                  <a:srgbClr val="C00000"/>
                </a:solidFill>
                <a:cs typeface="FreeSans"/>
              </a:rPr>
              <a:t>−</a:t>
            </a:r>
            <a:r>
              <a:rPr sz="1100" b="1" spc="15" baseline="-11904" dirty="0">
                <a:solidFill>
                  <a:srgbClr val="C00000"/>
                </a:solidFill>
                <a:cs typeface="Times New Roman"/>
              </a:rPr>
              <a:t>1 </a:t>
            </a:r>
            <a:r>
              <a:rPr sz="1100" b="1" spc="-5" dirty="0">
                <a:solidFill>
                  <a:srgbClr val="C00000"/>
                </a:solidFill>
                <a:cs typeface="UKIJ Kufi Chiwer"/>
              </a:rPr>
              <a:t>+ </a:t>
            </a:r>
            <a:r>
              <a:rPr sz="1100" b="1" i="1" spc="-5" dirty="0">
                <a:solidFill>
                  <a:srgbClr val="C00000"/>
                </a:solidFill>
                <a:cs typeface="Times New Roman"/>
              </a:rPr>
              <a:t>a</a:t>
            </a:r>
            <a:r>
              <a:rPr sz="1100" b="1" i="1" spc="-7" baseline="-11904" dirty="0">
                <a:solidFill>
                  <a:srgbClr val="C00000"/>
                </a:solidFill>
                <a:cs typeface="Times New Roman"/>
              </a:rPr>
              <a:t>t </a:t>
            </a:r>
            <a:r>
              <a:rPr sz="1100" b="1" spc="-5" dirty="0">
                <a:solidFill>
                  <a:srgbClr val="C00000"/>
                </a:solidFill>
                <a:cs typeface="UKIJ Kufi Chiwer"/>
              </a:rPr>
              <a:t>= </a:t>
            </a:r>
            <a:r>
              <a:rPr lang="el-GR" sz="1100" b="1" spc="10" dirty="0">
                <a:solidFill>
                  <a:srgbClr val="C00000"/>
                </a:solidFill>
                <a:cs typeface="Arial"/>
              </a:rPr>
              <a:t>﻿..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78966" y="1812951"/>
            <a:ext cx="3796492" cy="5296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707390" algn="l"/>
              </a:tabLst>
            </a:pPr>
            <a:endParaRPr lang="es-ES" sz="1100" b="1" i="1" spc="-5" dirty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707390" algn="l"/>
              </a:tabLst>
            </a:pPr>
            <a:r>
              <a:rPr sz="1100" b="1" i="1" spc="-5" dirty="0">
                <a:latin typeface="Times New Roman"/>
                <a:cs typeface="Times New Roman"/>
              </a:rPr>
              <a:t>IFI</a:t>
            </a:r>
            <a:r>
              <a:rPr sz="1100" b="1" i="1" spc="80" dirty="0">
                <a:latin typeface="Times New Roman"/>
                <a:cs typeface="Times New Roman"/>
              </a:rPr>
              <a:t> </a:t>
            </a:r>
            <a:r>
              <a:rPr lang="en-ES" sz="1100" b="1" spc="-5" dirty="0">
                <a:latin typeface="UKIJ Kufi Chiwer"/>
                <a:cs typeface="UKIJ Kufi Chiwer"/>
              </a:rPr>
              <a:t>=</a:t>
            </a:r>
            <a:r>
              <a:rPr lang="en-ES" sz="1100" b="1" spc="50" dirty="0">
                <a:latin typeface="FreeSans"/>
                <a:cs typeface="FreeSans"/>
              </a:rPr>
              <a:t> </a:t>
            </a:r>
            <a:r>
              <a:rPr sz="1100" b="1" dirty="0">
                <a:cs typeface="Arial"/>
              </a:rPr>
              <a:t>(</a:t>
            </a:r>
            <a:r>
              <a:rPr lang="el-GR" sz="1000" b="1" dirty="0">
                <a:cs typeface="Arial"/>
              </a:rPr>
              <a:t>﻿Εγχώρια Π.Σ. σε ξένα χέρια + ﻿Ξένα Π.Σ. σε εγχώρια χέρια) </a:t>
            </a:r>
            <a:r>
              <a:rPr lang="es-ES" sz="1000" b="1" dirty="0">
                <a:cs typeface="Arial"/>
              </a:rPr>
              <a:t>/ </a:t>
            </a:r>
            <a:r>
              <a:rPr lang="el-GR" sz="1000" b="1" dirty="0">
                <a:cs typeface="Arial"/>
              </a:rPr>
              <a:t>ΑΕΠ</a:t>
            </a:r>
            <a:endParaRPr lang="es-ES" sz="1000" b="1" dirty="0"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707390" algn="l"/>
              </a:tabLst>
            </a:pPr>
            <a:endParaRPr lang="el-GR" sz="1000" b="1" dirty="0">
              <a:solidFill>
                <a:srgbClr val="C00000"/>
              </a:solidFill>
              <a:cs typeface="Arial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-10" dirty="0"/>
              <a:t>Π. </a:t>
            </a:r>
            <a:r>
              <a:rPr spc="-15" dirty="0"/>
              <a:t>Κωνσταντíνου (AΕΟΣ </a:t>
            </a:r>
            <a:r>
              <a:rPr spc="-35" dirty="0"/>
              <a:t>–</a:t>
            </a:r>
            <a:r>
              <a:rPr spc="-75" dirty="0"/>
              <a:t> </a:t>
            </a:r>
            <a:r>
              <a:rPr spc="-5" dirty="0"/>
              <a:t>ΟΠΑ)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318FBD-AAD0-A74D-82F7-A0BA11AAF4AD}"/>
              </a:ext>
            </a:extLst>
          </p:cNvPr>
          <p:cNvSpPr txBox="1"/>
          <p:nvPr/>
        </p:nvSpPr>
        <p:spPr>
          <a:xfrm>
            <a:off x="552450" y="2416175"/>
            <a:ext cx="235224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GB" sz="1000" b="1" spc="-10" dirty="0">
                <a:solidFill>
                  <a:srgbClr val="C00000"/>
                </a:solidFill>
                <a:cs typeface="Times New Roman"/>
              </a:rPr>
              <a:t>IFI</a:t>
            </a:r>
            <a:r>
              <a:rPr lang="es-ES" sz="1000" b="1" spc="-10" dirty="0">
                <a:solidFill>
                  <a:srgbClr val="C00000"/>
                </a:solidFill>
                <a:cs typeface="Times New Roman"/>
              </a:rPr>
              <a:t>: </a:t>
            </a:r>
            <a:r>
              <a:rPr lang="en-GB" sz="1000" b="1" spc="-5" dirty="0">
                <a:solidFill>
                  <a:srgbClr val="C00000"/>
                </a:solidFill>
                <a:cs typeface="Times New Roman"/>
              </a:rPr>
              <a:t>International Financial</a:t>
            </a:r>
            <a:r>
              <a:rPr lang="en-GB" sz="1000" b="1" spc="140" dirty="0">
                <a:solidFill>
                  <a:srgbClr val="C00000"/>
                </a:solidFill>
                <a:cs typeface="Times New Roman"/>
              </a:rPr>
              <a:t> </a:t>
            </a:r>
            <a:r>
              <a:rPr lang="en-GB" sz="1000" b="1" spc="-10" dirty="0">
                <a:solidFill>
                  <a:srgbClr val="C00000"/>
                </a:solidFill>
                <a:cs typeface="Times New Roman"/>
              </a:rPr>
              <a:t>Integration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el-GR" sz="1000" dirty="0">
                <a:cs typeface="Arial"/>
              </a:rPr>
              <a:t>Π.Σ.</a:t>
            </a:r>
            <a:r>
              <a:rPr lang="es-ES" sz="1000" dirty="0">
                <a:cs typeface="Arial"/>
              </a:rPr>
              <a:t>: </a:t>
            </a:r>
            <a:r>
              <a:rPr lang="el-GR" sz="1000" dirty="0">
                <a:cs typeface="Arial"/>
              </a:rPr>
              <a:t>Περιουσιακά Στοιχεία</a:t>
            </a:r>
            <a:endParaRPr lang="en-GB" sz="1000" dirty="0">
              <a:solidFill>
                <a:srgbClr val="C00000"/>
              </a:solidFill>
              <a:cs typeface="Arial"/>
            </a:endParaRPr>
          </a:p>
          <a:p>
            <a:endParaRPr lang="en-ES" dirty="0"/>
          </a:p>
        </p:txBody>
      </p:sp>
    </p:spTree>
    <p:extLst>
      <p:ext uri="{BB962C8B-B14F-4D97-AF65-F5344CB8AC3E}">
        <p14:creationId xmlns:p14="http://schemas.microsoft.com/office/powerpoint/2010/main" val="561442706"/>
      </p:ext>
    </p:extLst>
  </p:cSld>
  <p:clrMapOvr>
    <a:masterClrMapping/>
  </p:clrMapOvr>
  <p:transition>
    <p:wipe dir="r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0" y="141770"/>
            <a:ext cx="4608195" cy="507190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75565" rIns="0" bIns="0" rtlCol="0">
            <a:spAutoFit/>
          </a:bodyPr>
          <a:lstStyle/>
          <a:p>
            <a:pPr marL="107950">
              <a:spcBef>
                <a:spcPts val="595"/>
              </a:spcBef>
            </a:pPr>
            <a:r>
              <a:rPr lang="el-GR" sz="1400" spc="-10" dirty="0">
                <a:solidFill>
                  <a:srgbClr val="CC0000"/>
                </a:solidFill>
                <a:latin typeface="Arial"/>
                <a:cs typeface="Arial"/>
              </a:rPr>
              <a:t>﻿</a:t>
            </a:r>
            <a:r>
              <a:rPr lang="el-GR" sz="1400" spc="10" dirty="0">
                <a:solidFill>
                  <a:srgbClr val="CC0000"/>
                </a:solidFill>
                <a:latin typeface="Arial"/>
                <a:cs typeface="Arial"/>
              </a:rPr>
              <a:t>Χρηματοοικονομική Παγκοσμιοποίηση: Μέτρηση </a:t>
            </a:r>
            <a:r>
              <a:rPr lang="el-GR" sz="1400" spc="-65" dirty="0">
                <a:solidFill>
                  <a:srgbClr val="CC0000"/>
                </a:solidFill>
                <a:latin typeface="Arial"/>
                <a:cs typeface="Arial"/>
              </a:rPr>
              <a:t>–</a:t>
            </a:r>
            <a:r>
              <a:rPr lang="el-GR" sz="1400" spc="4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lang="en-GB" sz="1400" spc="30" dirty="0">
                <a:solidFill>
                  <a:srgbClr val="CC0000"/>
                </a:solidFill>
                <a:latin typeface="Latin Modern Math"/>
                <a:cs typeface="Latin Modern Math"/>
              </a:rPr>
              <a:t>VI</a:t>
            </a:r>
            <a:r>
              <a:rPr lang="el-GR" sz="1400" spc="30" dirty="0">
                <a:solidFill>
                  <a:srgbClr val="CC0000"/>
                </a:solidFill>
                <a:latin typeface="Latin Modern Math"/>
                <a:cs typeface="Latin Modern Math"/>
              </a:rPr>
              <a:t>Ι</a:t>
            </a:r>
            <a:r>
              <a:rPr lang="en-GB" sz="1400" spc="30" dirty="0">
                <a:solidFill>
                  <a:srgbClr val="CC0000"/>
                </a:solidFill>
                <a:latin typeface="Latin Modern Math"/>
                <a:cs typeface="Latin Modern Math"/>
              </a:rPr>
              <a:t>I</a:t>
            </a:r>
          </a:p>
          <a:p>
            <a:pPr marL="107950">
              <a:lnSpc>
                <a:spcPct val="100000"/>
              </a:lnSpc>
              <a:spcBef>
                <a:spcPts val="595"/>
              </a:spcBef>
            </a:pPr>
            <a:r>
              <a:rPr lang="el-GR" sz="900" b="1" dirty="0">
                <a:solidFill>
                  <a:srgbClr val="CC0000"/>
                </a:solidFill>
                <a:latin typeface="Arial"/>
                <a:cs typeface="Arial"/>
              </a:rPr>
              <a:t>Διεθνές Χρηματοοικονομικό «Άνοιγμα»</a:t>
            </a:r>
            <a:r>
              <a:rPr lang="es-ES" sz="900" b="1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lang="el-GR" sz="900" b="1" dirty="0">
                <a:solidFill>
                  <a:srgbClr val="CC0000"/>
                </a:solidFill>
                <a:latin typeface="Arial"/>
                <a:cs typeface="Arial"/>
              </a:rPr>
              <a:t>(</a:t>
            </a:r>
            <a:r>
              <a:rPr lang="en-GB" sz="900" b="1" dirty="0">
                <a:solidFill>
                  <a:srgbClr val="CC0000"/>
                </a:solidFill>
                <a:latin typeface="Arial"/>
                <a:cs typeface="Arial"/>
              </a:rPr>
              <a:t>International Financial Integration)</a:t>
            </a:r>
          </a:p>
        </p:txBody>
      </p:sp>
      <p:sp>
        <p:nvSpPr>
          <p:cNvPr id="5" name="object 5"/>
          <p:cNvSpPr/>
          <p:nvPr/>
        </p:nvSpPr>
        <p:spPr>
          <a:xfrm>
            <a:off x="596197" y="895033"/>
            <a:ext cx="3426196" cy="22674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-10" dirty="0"/>
              <a:t>Π. </a:t>
            </a:r>
            <a:r>
              <a:rPr spc="-15" dirty="0"/>
              <a:t>Κωνσταντíνου (AΕΟΣ </a:t>
            </a:r>
            <a:r>
              <a:rPr spc="-35" dirty="0"/>
              <a:t>–</a:t>
            </a:r>
            <a:r>
              <a:rPr spc="-75" dirty="0"/>
              <a:t> </a:t>
            </a:r>
            <a:r>
              <a:rPr spc="-5" dirty="0"/>
              <a:t>ΟΠΑ)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384109-871C-1C41-AFBF-84C7390EFC17}"/>
              </a:ext>
            </a:extLst>
          </p:cNvPr>
          <p:cNvSpPr txBox="1"/>
          <p:nvPr/>
        </p:nvSpPr>
        <p:spPr>
          <a:xfrm>
            <a:off x="212915" y="895033"/>
            <a:ext cx="3080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000" dirty="0"/>
              <a:t>Ι</a:t>
            </a:r>
            <a:r>
              <a:rPr lang="es-ES" sz="1000" dirty="0"/>
              <a:t>FI</a:t>
            </a:r>
          </a:p>
        </p:txBody>
      </p:sp>
    </p:spTree>
  </p:cSld>
  <p:clrMapOvr>
    <a:masterClrMapping/>
  </p:clrMapOvr>
  <p:transition>
    <p:wipe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0" y="141770"/>
            <a:ext cx="4608195" cy="507190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75565" rIns="0" bIns="0" rtlCol="0">
            <a:spAutoFit/>
          </a:bodyPr>
          <a:lstStyle/>
          <a:p>
            <a:pPr marL="107950">
              <a:spcBef>
                <a:spcPts val="595"/>
              </a:spcBef>
            </a:pPr>
            <a:r>
              <a:rPr lang="el-GR" sz="1400" spc="10" dirty="0">
                <a:solidFill>
                  <a:srgbClr val="CC0000"/>
                </a:solidFill>
                <a:latin typeface="Arial"/>
                <a:cs typeface="Arial"/>
              </a:rPr>
              <a:t>Χρηματοοικονομική Παγκοσμιοποίηση: Μέτρηση </a:t>
            </a:r>
            <a:r>
              <a:rPr lang="el-GR" sz="1400" spc="-65" dirty="0">
                <a:solidFill>
                  <a:srgbClr val="CC0000"/>
                </a:solidFill>
                <a:latin typeface="Arial"/>
                <a:cs typeface="Arial"/>
              </a:rPr>
              <a:t>–</a:t>
            </a:r>
            <a:r>
              <a:rPr lang="el-GR" sz="1400" spc="4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lang="el-GR" sz="1400" spc="30" dirty="0">
                <a:solidFill>
                  <a:srgbClr val="CC0000"/>
                </a:solidFill>
                <a:latin typeface="Latin Modern Math"/>
                <a:cs typeface="Latin Modern Math"/>
              </a:rPr>
              <a:t>ΙΧ</a:t>
            </a:r>
            <a:endParaRPr lang="en-GB" sz="1400" spc="30" dirty="0">
              <a:solidFill>
                <a:srgbClr val="CC0000"/>
              </a:solidFill>
              <a:latin typeface="Latin Modern Math"/>
              <a:cs typeface="Latin Modern Math"/>
            </a:endParaRPr>
          </a:p>
          <a:p>
            <a:pPr marL="107950">
              <a:lnSpc>
                <a:spcPct val="100000"/>
              </a:lnSpc>
              <a:spcBef>
                <a:spcPts val="595"/>
              </a:spcBef>
            </a:pPr>
            <a:r>
              <a:rPr lang="el-GR" sz="900" dirty="0">
                <a:solidFill>
                  <a:srgbClr val="CC0000"/>
                </a:solidFill>
                <a:latin typeface="Arial"/>
                <a:cs typeface="Arial"/>
              </a:rPr>
              <a:t>﻿Οι ροές είναι πιο μεταβλητές από τα αποθέματα: κατάρρευση στην κρίση του 2008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18420" y="746488"/>
            <a:ext cx="3626224" cy="24968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-10" dirty="0"/>
              <a:t>Π. </a:t>
            </a:r>
            <a:r>
              <a:rPr spc="-15" dirty="0"/>
              <a:t>Κωνσταντíνου (AΕΟΣ </a:t>
            </a:r>
            <a:r>
              <a:rPr spc="-35" dirty="0"/>
              <a:t>–</a:t>
            </a:r>
            <a:r>
              <a:rPr spc="-75" dirty="0"/>
              <a:t> </a:t>
            </a:r>
            <a:r>
              <a:rPr spc="-5" dirty="0"/>
              <a:t>ΟΠΑ)</a:t>
            </a:r>
          </a:p>
        </p:txBody>
      </p:sp>
    </p:spTree>
  </p:cSld>
  <p:clrMapOvr>
    <a:masterClrMapping/>
  </p:clrMapOvr>
  <p:transition>
    <p:wipe dir="r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0" y="141770"/>
            <a:ext cx="4608195" cy="451919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7556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595"/>
              </a:spcBef>
            </a:pPr>
            <a:r>
              <a:rPr lang="el-GR" sz="1400" spc="20" dirty="0">
                <a:solidFill>
                  <a:srgbClr val="CC0000"/>
                </a:solidFill>
                <a:latin typeface="Arial"/>
                <a:cs typeface="Arial"/>
              </a:rPr>
              <a:t>﻿Η Μεγάλη Αντιστροφή κατά την Κρίση</a:t>
            </a:r>
            <a:r>
              <a:rPr lang="es-ES" sz="1400" spc="2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lang="el-GR" sz="1400" spc="20" dirty="0">
                <a:solidFill>
                  <a:srgbClr val="CC0000"/>
                </a:solidFill>
                <a:latin typeface="Arial"/>
                <a:cs typeface="Arial"/>
              </a:rPr>
              <a:t>του 2008 </a:t>
            </a:r>
            <a:r>
              <a:rPr sz="1400" spc="-65" dirty="0">
                <a:solidFill>
                  <a:srgbClr val="CC0000"/>
                </a:solidFill>
                <a:latin typeface="Arial"/>
                <a:cs typeface="Arial"/>
              </a:rPr>
              <a:t>– </a:t>
            </a:r>
            <a:r>
              <a:rPr sz="1400" spc="10" dirty="0">
                <a:solidFill>
                  <a:srgbClr val="CC0000"/>
                </a:solidFill>
                <a:latin typeface="Times New Roman"/>
                <a:cs typeface="Times New Roman"/>
              </a:rPr>
              <a:t>I</a:t>
            </a:r>
            <a:endParaRPr sz="1400" dirty="0">
              <a:latin typeface="Times New Roman"/>
              <a:cs typeface="Times New Roman"/>
            </a:endParaRPr>
          </a:p>
          <a:p>
            <a:pPr marL="107950" marR="462280">
              <a:lnSpc>
                <a:spcPct val="101499"/>
              </a:lnSpc>
              <a:spcBef>
                <a:spcPts val="210"/>
              </a:spcBef>
            </a:pPr>
            <a:r>
              <a:rPr lang="el-GR" sz="900" spc="-5" dirty="0">
                <a:solidFill>
                  <a:srgbClr val="CC0000"/>
                </a:solidFill>
                <a:latin typeface="Arial"/>
                <a:cs typeface="Arial"/>
              </a:rPr>
              <a:t>﻿Το τέλος της χρηματοοικονομικής παγκοσμιοποίησης</a:t>
            </a:r>
            <a:r>
              <a:rPr sz="900" spc="-35" dirty="0">
                <a:solidFill>
                  <a:srgbClr val="CC0000"/>
                </a:solidFill>
                <a:latin typeface="Arial"/>
                <a:cs typeface="Arial"/>
              </a:rPr>
              <a:t>;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3338" y="908923"/>
            <a:ext cx="1471295" cy="1085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50" spc="55" dirty="0">
                <a:latin typeface="Arial"/>
                <a:cs typeface="Arial"/>
              </a:rPr>
              <a:t>Advanced </a:t>
            </a:r>
            <a:r>
              <a:rPr sz="550" spc="60" dirty="0">
                <a:latin typeface="Arial"/>
                <a:cs typeface="Arial"/>
              </a:rPr>
              <a:t>economies, </a:t>
            </a:r>
            <a:r>
              <a:rPr sz="550" spc="50" dirty="0">
                <a:latin typeface="Arial"/>
                <a:cs typeface="Arial"/>
              </a:rPr>
              <a:t>capital</a:t>
            </a:r>
            <a:r>
              <a:rPr sz="550" spc="15" dirty="0">
                <a:latin typeface="Arial"/>
                <a:cs typeface="Arial"/>
              </a:rPr>
              <a:t> </a:t>
            </a:r>
            <a:r>
              <a:rPr sz="550" spc="45" dirty="0">
                <a:latin typeface="Arial"/>
                <a:cs typeface="Arial"/>
              </a:rPr>
              <a:t>outflows</a:t>
            </a:r>
            <a:endParaRPr sz="5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65614" y="908923"/>
            <a:ext cx="1419225" cy="1085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50" spc="55" dirty="0">
                <a:latin typeface="Arial"/>
                <a:cs typeface="Arial"/>
              </a:rPr>
              <a:t>Advanced </a:t>
            </a:r>
            <a:r>
              <a:rPr sz="550" spc="60" dirty="0">
                <a:latin typeface="Arial"/>
                <a:cs typeface="Arial"/>
              </a:rPr>
              <a:t>economies, </a:t>
            </a:r>
            <a:r>
              <a:rPr sz="550" spc="50" dirty="0">
                <a:latin typeface="Arial"/>
                <a:cs typeface="Arial"/>
              </a:rPr>
              <a:t>capital</a:t>
            </a:r>
            <a:r>
              <a:rPr sz="550" spc="20" dirty="0">
                <a:latin typeface="Arial"/>
                <a:cs typeface="Arial"/>
              </a:rPr>
              <a:t> </a:t>
            </a:r>
            <a:r>
              <a:rPr sz="550" spc="40" dirty="0">
                <a:latin typeface="Arial"/>
                <a:cs typeface="Arial"/>
              </a:rPr>
              <a:t>inflows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98152" y="1013729"/>
            <a:ext cx="3434079" cy="2176145"/>
            <a:chOff x="798152" y="1013729"/>
            <a:chExt cx="3434079" cy="2176145"/>
          </a:xfrm>
        </p:grpSpPr>
        <p:sp>
          <p:nvSpPr>
            <p:cNvPr id="8" name="object 8"/>
            <p:cNvSpPr/>
            <p:nvPr/>
          </p:nvSpPr>
          <p:spPr>
            <a:xfrm>
              <a:off x="4230797" y="1014047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5">
                  <a:moveTo>
                    <a:pt x="0" y="0"/>
                  </a:moveTo>
                  <a:lnTo>
                    <a:pt x="583" y="0"/>
                  </a:lnTo>
                </a:path>
              </a:pathLst>
            </a:custGeom>
            <a:ln w="3175">
              <a:solidFill>
                <a:srgbClr val="CED8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230797" y="1104638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5">
                  <a:moveTo>
                    <a:pt x="0" y="0"/>
                  </a:moveTo>
                  <a:lnTo>
                    <a:pt x="583" y="0"/>
                  </a:lnTo>
                </a:path>
              </a:pathLst>
            </a:custGeom>
            <a:ln w="3175">
              <a:solidFill>
                <a:srgbClr val="CED8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230797" y="1285821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5">
                  <a:moveTo>
                    <a:pt x="0" y="0"/>
                  </a:moveTo>
                  <a:lnTo>
                    <a:pt x="583" y="0"/>
                  </a:lnTo>
                </a:path>
              </a:pathLst>
            </a:custGeom>
            <a:ln w="3175">
              <a:solidFill>
                <a:srgbClr val="CED8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230797" y="1376413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5">
                  <a:moveTo>
                    <a:pt x="0" y="0"/>
                  </a:moveTo>
                  <a:lnTo>
                    <a:pt x="583" y="0"/>
                  </a:lnTo>
                </a:path>
              </a:pathLst>
            </a:custGeom>
            <a:ln w="3175">
              <a:solidFill>
                <a:srgbClr val="CED8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230797" y="1557596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5">
                  <a:moveTo>
                    <a:pt x="0" y="0"/>
                  </a:moveTo>
                  <a:lnTo>
                    <a:pt x="583" y="0"/>
                  </a:lnTo>
                </a:path>
              </a:pathLst>
            </a:custGeom>
            <a:ln w="3175">
              <a:solidFill>
                <a:srgbClr val="CED8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230797" y="1738778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5">
                  <a:moveTo>
                    <a:pt x="0" y="0"/>
                  </a:moveTo>
                  <a:lnTo>
                    <a:pt x="583" y="0"/>
                  </a:lnTo>
                </a:path>
              </a:pathLst>
            </a:custGeom>
            <a:ln w="3175">
              <a:solidFill>
                <a:srgbClr val="CED8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230797" y="1829370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5">
                  <a:moveTo>
                    <a:pt x="0" y="0"/>
                  </a:moveTo>
                  <a:lnTo>
                    <a:pt x="583" y="0"/>
                  </a:lnTo>
                </a:path>
              </a:pathLst>
            </a:custGeom>
            <a:ln w="3175">
              <a:solidFill>
                <a:srgbClr val="CED8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230797" y="2373390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5">
                  <a:moveTo>
                    <a:pt x="0" y="0"/>
                  </a:moveTo>
                  <a:lnTo>
                    <a:pt x="583" y="0"/>
                  </a:lnTo>
                </a:path>
              </a:pathLst>
            </a:custGeom>
            <a:ln w="3175">
              <a:solidFill>
                <a:srgbClr val="CED8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230797" y="2645164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5">
                  <a:moveTo>
                    <a:pt x="0" y="0"/>
                  </a:moveTo>
                  <a:lnTo>
                    <a:pt x="583" y="0"/>
                  </a:lnTo>
                </a:path>
              </a:pathLst>
            </a:custGeom>
            <a:ln w="3175">
              <a:solidFill>
                <a:srgbClr val="CED8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230797" y="2735756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5">
                  <a:moveTo>
                    <a:pt x="0" y="0"/>
                  </a:moveTo>
                  <a:lnTo>
                    <a:pt x="583" y="0"/>
                  </a:lnTo>
                </a:path>
              </a:pathLst>
            </a:custGeom>
            <a:ln w="3175">
              <a:solidFill>
                <a:srgbClr val="CED8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230797" y="3189185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5">
                  <a:moveTo>
                    <a:pt x="0" y="0"/>
                  </a:moveTo>
                  <a:lnTo>
                    <a:pt x="583" y="0"/>
                  </a:lnTo>
                </a:path>
              </a:pathLst>
            </a:custGeom>
            <a:ln w="3175">
              <a:solidFill>
                <a:srgbClr val="CED8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98152" y="1149009"/>
              <a:ext cx="1449501" cy="153654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23687" y="1792567"/>
              <a:ext cx="72401" cy="5850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16232" y="1664937"/>
              <a:ext cx="72390" cy="58419"/>
            </a:xfrm>
            <a:custGeom>
              <a:avLst/>
              <a:gdLst/>
              <a:ahLst/>
              <a:cxnLst/>
              <a:rect l="l" t="t" r="r" b="b"/>
              <a:pathLst>
                <a:path w="72390" h="58419">
                  <a:moveTo>
                    <a:pt x="71817" y="0"/>
                  </a:moveTo>
                  <a:lnTo>
                    <a:pt x="0" y="0"/>
                  </a:lnTo>
                  <a:lnTo>
                    <a:pt x="0" y="58035"/>
                  </a:lnTo>
                  <a:lnTo>
                    <a:pt x="71817" y="58035"/>
                  </a:lnTo>
                  <a:lnTo>
                    <a:pt x="718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15940" y="1584490"/>
              <a:ext cx="158232" cy="13871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102063" y="1584726"/>
              <a:ext cx="72390" cy="58419"/>
            </a:xfrm>
            <a:custGeom>
              <a:avLst/>
              <a:gdLst/>
              <a:ahLst/>
              <a:cxnLst/>
              <a:rect l="l" t="t" r="r" b="b"/>
              <a:pathLst>
                <a:path w="72390" h="58419">
                  <a:moveTo>
                    <a:pt x="71817" y="0"/>
                  </a:moveTo>
                  <a:lnTo>
                    <a:pt x="0" y="0"/>
                  </a:lnTo>
                  <a:lnTo>
                    <a:pt x="0" y="58035"/>
                  </a:lnTo>
                  <a:lnTo>
                    <a:pt x="71817" y="58035"/>
                  </a:lnTo>
                  <a:lnTo>
                    <a:pt x="718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187601" y="1184849"/>
              <a:ext cx="72401" cy="5850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279855" y="1467004"/>
              <a:ext cx="72401" cy="5897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365102" y="1616574"/>
              <a:ext cx="164654" cy="6935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543186" y="1483046"/>
              <a:ext cx="72401" cy="5897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635439" y="2261566"/>
              <a:ext cx="72401" cy="5850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721270" y="1925623"/>
              <a:ext cx="72401" cy="5850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813523" y="2554573"/>
              <a:ext cx="72401" cy="5897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898770" y="2203060"/>
              <a:ext cx="72401" cy="5850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984883" y="1957946"/>
              <a:ext cx="164465" cy="132715"/>
            </a:xfrm>
            <a:custGeom>
              <a:avLst/>
              <a:gdLst/>
              <a:ahLst/>
              <a:cxnLst/>
              <a:rect l="l" t="t" r="r" b="b"/>
              <a:pathLst>
                <a:path w="164464" h="132714">
                  <a:moveTo>
                    <a:pt x="71818" y="74549"/>
                  </a:moveTo>
                  <a:lnTo>
                    <a:pt x="0" y="74549"/>
                  </a:lnTo>
                  <a:lnTo>
                    <a:pt x="0" y="132588"/>
                  </a:lnTo>
                  <a:lnTo>
                    <a:pt x="71818" y="132588"/>
                  </a:lnTo>
                  <a:lnTo>
                    <a:pt x="71818" y="74549"/>
                  </a:lnTo>
                  <a:close/>
                </a:path>
                <a:path w="164464" h="132714">
                  <a:moveTo>
                    <a:pt x="164071" y="0"/>
                  </a:moveTo>
                  <a:lnTo>
                    <a:pt x="92252" y="0"/>
                  </a:lnTo>
                  <a:lnTo>
                    <a:pt x="92252" y="58039"/>
                  </a:lnTo>
                  <a:lnTo>
                    <a:pt x="164071" y="58039"/>
                  </a:lnTo>
                  <a:lnTo>
                    <a:pt x="1640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984601" y="1957708"/>
              <a:ext cx="250485" cy="13305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162977" y="2006070"/>
              <a:ext cx="72390" cy="58419"/>
            </a:xfrm>
            <a:custGeom>
              <a:avLst/>
              <a:gdLst/>
              <a:ahLst/>
              <a:cxnLst/>
              <a:rect l="l" t="t" r="r" b="b"/>
              <a:pathLst>
                <a:path w="72389" h="58419">
                  <a:moveTo>
                    <a:pt x="71817" y="0"/>
                  </a:moveTo>
                  <a:lnTo>
                    <a:pt x="0" y="0"/>
                  </a:lnTo>
                  <a:lnTo>
                    <a:pt x="0" y="58035"/>
                  </a:lnTo>
                  <a:lnTo>
                    <a:pt x="71817" y="58035"/>
                  </a:lnTo>
                  <a:lnTo>
                    <a:pt x="718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550147" y="2630443"/>
            <a:ext cx="230504" cy="958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50" spc="55" dirty="0">
                <a:latin typeface="Arial"/>
                <a:cs typeface="Arial"/>
              </a:rPr>
              <a:t>-</a:t>
            </a:r>
            <a:r>
              <a:rPr sz="450" spc="45" dirty="0">
                <a:latin typeface="Arial"/>
                <a:cs typeface="Arial"/>
              </a:rPr>
              <a:t>2,</a:t>
            </a:r>
            <a:r>
              <a:rPr sz="450" spc="55" dirty="0">
                <a:latin typeface="Arial"/>
                <a:cs typeface="Arial"/>
              </a:rPr>
              <a:t>0</a:t>
            </a:r>
            <a:r>
              <a:rPr sz="450" spc="60" dirty="0">
                <a:latin typeface="Arial"/>
                <a:cs typeface="Arial"/>
              </a:rPr>
              <a:t>0</a:t>
            </a:r>
            <a:r>
              <a:rPr sz="450" spc="65" dirty="0">
                <a:latin typeface="Arial"/>
                <a:cs typeface="Arial"/>
              </a:rPr>
              <a:t>0</a:t>
            </a:r>
            <a:endParaRPr sz="45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50147" y="2478040"/>
            <a:ext cx="230504" cy="958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50" spc="55" dirty="0">
                <a:latin typeface="Arial"/>
                <a:cs typeface="Arial"/>
              </a:rPr>
              <a:t>-</a:t>
            </a:r>
            <a:r>
              <a:rPr sz="450" spc="45" dirty="0">
                <a:latin typeface="Arial"/>
                <a:cs typeface="Arial"/>
              </a:rPr>
              <a:t>1,</a:t>
            </a:r>
            <a:r>
              <a:rPr sz="450" spc="55" dirty="0">
                <a:latin typeface="Arial"/>
                <a:cs typeface="Arial"/>
              </a:rPr>
              <a:t>5</a:t>
            </a:r>
            <a:r>
              <a:rPr sz="450" spc="60" dirty="0">
                <a:latin typeface="Arial"/>
                <a:cs typeface="Arial"/>
              </a:rPr>
              <a:t>0</a:t>
            </a:r>
            <a:r>
              <a:rPr sz="450" spc="65" dirty="0">
                <a:latin typeface="Arial"/>
                <a:cs typeface="Arial"/>
              </a:rPr>
              <a:t>0</a:t>
            </a:r>
            <a:endParaRPr sz="45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50147" y="2325636"/>
            <a:ext cx="230504" cy="958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50" spc="55" dirty="0">
                <a:latin typeface="Arial"/>
                <a:cs typeface="Arial"/>
              </a:rPr>
              <a:t>-</a:t>
            </a:r>
            <a:r>
              <a:rPr sz="450" spc="45" dirty="0">
                <a:latin typeface="Arial"/>
                <a:cs typeface="Arial"/>
              </a:rPr>
              <a:t>1,</a:t>
            </a:r>
            <a:r>
              <a:rPr sz="450" spc="55" dirty="0">
                <a:latin typeface="Arial"/>
                <a:cs typeface="Arial"/>
              </a:rPr>
              <a:t>0</a:t>
            </a:r>
            <a:r>
              <a:rPr sz="450" spc="60" dirty="0">
                <a:latin typeface="Arial"/>
                <a:cs typeface="Arial"/>
              </a:rPr>
              <a:t>0</a:t>
            </a:r>
            <a:r>
              <a:rPr sz="450" spc="65" dirty="0">
                <a:latin typeface="Arial"/>
                <a:cs typeface="Arial"/>
              </a:rPr>
              <a:t>0</a:t>
            </a:r>
            <a:endParaRPr sz="45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05618" y="2172764"/>
            <a:ext cx="171450" cy="958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50" spc="60" dirty="0">
                <a:latin typeface="Arial"/>
                <a:cs typeface="Arial"/>
              </a:rPr>
              <a:t>-</a:t>
            </a:r>
            <a:r>
              <a:rPr sz="450" spc="55" dirty="0">
                <a:latin typeface="Arial"/>
                <a:cs typeface="Arial"/>
              </a:rPr>
              <a:t>5</a:t>
            </a:r>
            <a:r>
              <a:rPr sz="450" spc="60" dirty="0">
                <a:latin typeface="Arial"/>
                <a:cs typeface="Arial"/>
              </a:rPr>
              <a:t>0</a:t>
            </a:r>
            <a:r>
              <a:rPr sz="450" spc="65" dirty="0">
                <a:latin typeface="Arial"/>
                <a:cs typeface="Arial"/>
              </a:rPr>
              <a:t>0</a:t>
            </a:r>
            <a:endParaRPr sz="45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09550" y="2020361"/>
            <a:ext cx="66040" cy="958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50" spc="65" dirty="0">
                <a:latin typeface="Arial"/>
                <a:cs typeface="Arial"/>
              </a:rPr>
              <a:t>0</a:t>
            </a:r>
            <a:endParaRPr sz="45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30729" y="1867957"/>
            <a:ext cx="144780" cy="958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50" spc="60" dirty="0">
                <a:latin typeface="Arial"/>
                <a:cs typeface="Arial"/>
              </a:rPr>
              <a:t>5</a:t>
            </a:r>
            <a:r>
              <a:rPr sz="450" spc="55" dirty="0">
                <a:latin typeface="Arial"/>
                <a:cs typeface="Arial"/>
              </a:rPr>
              <a:t>0</a:t>
            </a:r>
            <a:r>
              <a:rPr sz="450" spc="65" dirty="0">
                <a:latin typeface="Arial"/>
                <a:cs typeface="Arial"/>
              </a:rPr>
              <a:t>0</a:t>
            </a:r>
            <a:endParaRPr sz="45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75259" y="1715554"/>
            <a:ext cx="203835" cy="958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50" spc="55" dirty="0">
                <a:latin typeface="Arial"/>
                <a:cs typeface="Arial"/>
              </a:rPr>
              <a:t>1</a:t>
            </a:r>
            <a:r>
              <a:rPr sz="450" spc="50" dirty="0">
                <a:latin typeface="Arial"/>
                <a:cs typeface="Arial"/>
              </a:rPr>
              <a:t>,000</a:t>
            </a:r>
            <a:endParaRPr sz="45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75259" y="1563151"/>
            <a:ext cx="203835" cy="958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50" spc="55" dirty="0">
                <a:latin typeface="Arial"/>
                <a:cs typeface="Arial"/>
              </a:rPr>
              <a:t>1</a:t>
            </a:r>
            <a:r>
              <a:rPr sz="450" spc="50" dirty="0">
                <a:latin typeface="Arial"/>
                <a:cs typeface="Arial"/>
              </a:rPr>
              <a:t>,500</a:t>
            </a:r>
            <a:endParaRPr sz="45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75259" y="1410748"/>
            <a:ext cx="203835" cy="958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50" spc="55" dirty="0">
                <a:latin typeface="Arial"/>
                <a:cs typeface="Arial"/>
              </a:rPr>
              <a:t>2</a:t>
            </a:r>
            <a:r>
              <a:rPr sz="450" spc="50" dirty="0">
                <a:latin typeface="Arial"/>
                <a:cs typeface="Arial"/>
              </a:rPr>
              <a:t>,000</a:t>
            </a:r>
            <a:endParaRPr sz="45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75259" y="1258344"/>
            <a:ext cx="203835" cy="958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50" spc="55" dirty="0">
                <a:latin typeface="Arial"/>
                <a:cs typeface="Arial"/>
              </a:rPr>
              <a:t>2</a:t>
            </a:r>
            <a:r>
              <a:rPr sz="450" spc="50" dirty="0">
                <a:latin typeface="Arial"/>
                <a:cs typeface="Arial"/>
              </a:rPr>
              <a:t>,500</a:t>
            </a:r>
            <a:endParaRPr sz="45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75259" y="1105472"/>
            <a:ext cx="203835" cy="958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50" spc="55" dirty="0">
                <a:latin typeface="Arial"/>
                <a:cs typeface="Arial"/>
              </a:rPr>
              <a:t>3</a:t>
            </a:r>
            <a:r>
              <a:rPr sz="450" spc="50" dirty="0">
                <a:latin typeface="Arial"/>
                <a:cs typeface="Arial"/>
              </a:rPr>
              <a:t>,000</a:t>
            </a:r>
            <a:endParaRPr sz="45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816769" y="2706104"/>
            <a:ext cx="106680" cy="153670"/>
          </a:xfrm>
          <a:prstGeom prst="rect">
            <a:avLst/>
          </a:prstGeom>
        </p:spPr>
        <p:txBody>
          <a:bodyPr vert="vert270" wrap="square" lIns="0" tIns="82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550" spc="-10" dirty="0">
                <a:latin typeface="Arial"/>
                <a:cs typeface="Arial"/>
              </a:rPr>
              <a:t>2</a:t>
            </a:r>
            <a:r>
              <a:rPr sz="550" spc="-5" dirty="0">
                <a:latin typeface="Arial"/>
                <a:cs typeface="Arial"/>
              </a:rPr>
              <a:t>006</a:t>
            </a:r>
            <a:endParaRPr sz="55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170601" y="2706104"/>
            <a:ext cx="106680" cy="153670"/>
          </a:xfrm>
          <a:prstGeom prst="rect">
            <a:avLst/>
          </a:prstGeom>
        </p:spPr>
        <p:txBody>
          <a:bodyPr vert="vert270" wrap="square" lIns="0" tIns="82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550" spc="-10" dirty="0">
                <a:latin typeface="Arial"/>
                <a:cs typeface="Arial"/>
                <a:hlinkClick r:id="rId9" action="ppaction://hlinksldjump"/>
              </a:rPr>
              <a:t>2</a:t>
            </a:r>
            <a:r>
              <a:rPr sz="550" spc="-5" dirty="0">
                <a:latin typeface="Arial"/>
                <a:cs typeface="Arial"/>
                <a:hlinkClick r:id="rId9" action="ppaction://hlinksldjump"/>
              </a:rPr>
              <a:t>007</a:t>
            </a:r>
            <a:endParaRPr sz="55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525021" y="2706104"/>
            <a:ext cx="106680" cy="153670"/>
          </a:xfrm>
          <a:prstGeom prst="rect">
            <a:avLst/>
          </a:prstGeom>
        </p:spPr>
        <p:txBody>
          <a:bodyPr vert="vert270" wrap="square" lIns="0" tIns="82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550" spc="-10" dirty="0">
                <a:latin typeface="Arial"/>
                <a:cs typeface="Arial"/>
              </a:rPr>
              <a:t>2</a:t>
            </a:r>
            <a:r>
              <a:rPr sz="550" spc="-5" dirty="0">
                <a:latin typeface="Arial"/>
                <a:cs typeface="Arial"/>
              </a:rPr>
              <a:t>008</a:t>
            </a:r>
            <a:endParaRPr sz="55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878853" y="1123263"/>
            <a:ext cx="106680" cy="1736089"/>
          </a:xfrm>
          <a:prstGeom prst="rect">
            <a:avLst/>
          </a:prstGeom>
        </p:spPr>
        <p:txBody>
          <a:bodyPr vert="vert270" wrap="square" lIns="0" tIns="82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  <a:tabLst>
                <a:tab pos="1722755" algn="l"/>
              </a:tabLst>
            </a:pPr>
            <a:r>
              <a:rPr sz="550" spc="-55" dirty="0">
                <a:latin typeface="Arial"/>
                <a:cs typeface="Arial"/>
              </a:rPr>
              <a:t>200</a:t>
            </a:r>
            <a:r>
              <a:rPr sz="550" u="sng" spc="-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9	</a:t>
            </a:r>
            <a:endParaRPr sz="55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574773" y="2911908"/>
            <a:ext cx="1646052" cy="22899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813478" y="2928779"/>
            <a:ext cx="198755" cy="1987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" spc="45" dirty="0">
                <a:latin typeface="Arial"/>
                <a:cs typeface="Arial"/>
              </a:rPr>
              <a:t>FDI</a:t>
            </a:r>
            <a:endParaRPr sz="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400" spc="70" dirty="0">
                <a:latin typeface="Arial"/>
                <a:cs typeface="Arial"/>
              </a:rPr>
              <a:t>Ot</a:t>
            </a:r>
            <a:r>
              <a:rPr sz="400" spc="80" dirty="0">
                <a:latin typeface="Arial"/>
                <a:cs typeface="Arial"/>
              </a:rPr>
              <a:t>h</a:t>
            </a:r>
            <a:r>
              <a:rPr sz="400" spc="85" dirty="0">
                <a:latin typeface="Arial"/>
                <a:cs typeface="Arial"/>
              </a:rPr>
              <a:t>e</a:t>
            </a:r>
            <a:r>
              <a:rPr sz="400" spc="35" dirty="0">
                <a:latin typeface="Arial"/>
                <a:cs typeface="Arial"/>
              </a:rPr>
              <a:t>r</a:t>
            </a:r>
            <a:endParaRPr sz="4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357657" y="2928779"/>
            <a:ext cx="309245" cy="1987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" spc="50" dirty="0">
                <a:latin typeface="Arial"/>
                <a:cs typeface="Arial"/>
              </a:rPr>
              <a:t>Portfolio</a:t>
            </a:r>
            <a:endParaRPr sz="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400" spc="60" dirty="0">
                <a:latin typeface="Arial"/>
                <a:cs typeface="Arial"/>
              </a:rPr>
              <a:t>Reserves</a:t>
            </a:r>
            <a:endParaRPr sz="4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902419" y="2928779"/>
            <a:ext cx="217170" cy="1987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" spc="90" dirty="0">
                <a:latin typeface="Arial"/>
                <a:cs typeface="Arial"/>
              </a:rPr>
              <a:t>B</a:t>
            </a:r>
            <a:r>
              <a:rPr sz="400" spc="85" dirty="0">
                <a:latin typeface="Arial"/>
                <a:cs typeface="Arial"/>
              </a:rPr>
              <a:t>an</a:t>
            </a:r>
            <a:r>
              <a:rPr sz="400" spc="50" dirty="0">
                <a:latin typeface="Arial"/>
                <a:cs typeface="Arial"/>
              </a:rPr>
              <a:t>k</a:t>
            </a:r>
            <a:r>
              <a:rPr sz="400" spc="55" dirty="0">
                <a:latin typeface="Arial"/>
                <a:cs typeface="Arial"/>
              </a:rPr>
              <a:t>s</a:t>
            </a:r>
            <a:endParaRPr sz="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400" spc="60" dirty="0">
                <a:latin typeface="Arial"/>
                <a:cs typeface="Arial"/>
              </a:rPr>
              <a:t>Total</a:t>
            </a:r>
            <a:endParaRPr sz="400">
              <a:latin typeface="Arial"/>
              <a:cs typeface="Arial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1341458" y="1135963"/>
            <a:ext cx="7620" cy="1610995"/>
            <a:chOff x="1341458" y="1135963"/>
            <a:chExt cx="7620" cy="1610995"/>
          </a:xfrm>
        </p:grpSpPr>
        <p:sp>
          <p:nvSpPr>
            <p:cNvPr id="55" name="object 55"/>
            <p:cNvSpPr/>
            <p:nvPr/>
          </p:nvSpPr>
          <p:spPr>
            <a:xfrm>
              <a:off x="1345250" y="1136251"/>
              <a:ext cx="0" cy="1590675"/>
            </a:xfrm>
            <a:custGeom>
              <a:avLst/>
              <a:gdLst/>
              <a:ahLst/>
              <a:cxnLst/>
              <a:rect l="l" t="t" r="r" b="b"/>
              <a:pathLst>
                <a:path h="1590675">
                  <a:moveTo>
                    <a:pt x="0" y="0"/>
                  </a:moveTo>
                  <a:lnTo>
                    <a:pt x="0" y="1590540"/>
                  </a:lnTo>
                </a:path>
              </a:pathLst>
            </a:custGeom>
            <a:ln w="7006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345250" y="1135963"/>
              <a:ext cx="0" cy="1610995"/>
            </a:xfrm>
            <a:custGeom>
              <a:avLst/>
              <a:gdLst/>
              <a:ahLst/>
              <a:cxnLst/>
              <a:rect l="l" t="t" r="r" b="b"/>
              <a:pathLst>
                <a:path h="1610995">
                  <a:moveTo>
                    <a:pt x="0" y="0"/>
                  </a:moveTo>
                  <a:lnTo>
                    <a:pt x="0" y="1610898"/>
                  </a:lnTo>
                </a:path>
              </a:pathLst>
            </a:custGeom>
            <a:ln w="7583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/>
          <p:nvPr/>
        </p:nvSpPr>
        <p:spPr>
          <a:xfrm>
            <a:off x="1793380" y="1135962"/>
            <a:ext cx="0" cy="1591310"/>
          </a:xfrm>
          <a:custGeom>
            <a:avLst/>
            <a:gdLst/>
            <a:ahLst/>
            <a:cxnLst/>
            <a:rect l="l" t="t" r="r" b="b"/>
            <a:pathLst>
              <a:path h="1591310">
                <a:moveTo>
                  <a:pt x="0" y="0"/>
                </a:moveTo>
                <a:lnTo>
                  <a:pt x="0" y="1591117"/>
                </a:lnTo>
              </a:path>
            </a:pathLst>
          </a:custGeom>
          <a:ln w="7000">
            <a:solidFill>
              <a:srgbClr val="000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8" name="object 58"/>
          <p:cNvGrpSpPr/>
          <p:nvPr/>
        </p:nvGrpSpPr>
        <p:grpSpPr>
          <a:xfrm>
            <a:off x="452176" y="1021751"/>
            <a:ext cx="3660775" cy="2160270"/>
            <a:chOff x="452176" y="1021751"/>
            <a:chExt cx="3660775" cy="2160270"/>
          </a:xfrm>
        </p:grpSpPr>
        <p:sp>
          <p:nvSpPr>
            <p:cNvPr id="59" name="object 59"/>
            <p:cNvSpPr/>
            <p:nvPr/>
          </p:nvSpPr>
          <p:spPr>
            <a:xfrm>
              <a:off x="452493" y="1022068"/>
              <a:ext cx="1884680" cy="2159635"/>
            </a:xfrm>
            <a:custGeom>
              <a:avLst/>
              <a:gdLst/>
              <a:ahLst/>
              <a:cxnLst/>
              <a:rect l="l" t="t" r="r" b="b"/>
              <a:pathLst>
                <a:path w="1884680" h="2159635">
                  <a:moveTo>
                    <a:pt x="1883021" y="0"/>
                  </a:moveTo>
                  <a:lnTo>
                    <a:pt x="1751" y="0"/>
                  </a:lnTo>
                  <a:lnTo>
                    <a:pt x="0" y="943"/>
                  </a:lnTo>
                  <a:lnTo>
                    <a:pt x="0" y="2158152"/>
                  </a:lnTo>
                  <a:lnTo>
                    <a:pt x="1751" y="2159095"/>
                  </a:lnTo>
                  <a:lnTo>
                    <a:pt x="1883021" y="2159095"/>
                  </a:lnTo>
                  <a:lnTo>
                    <a:pt x="1884188" y="2158152"/>
                  </a:lnTo>
                  <a:lnTo>
                    <a:pt x="1884188" y="2156264"/>
                  </a:lnTo>
                  <a:lnTo>
                    <a:pt x="6422" y="2156264"/>
                  </a:lnTo>
                  <a:lnTo>
                    <a:pt x="3503" y="2153433"/>
                  </a:lnTo>
                  <a:lnTo>
                    <a:pt x="6422" y="2153433"/>
                  </a:lnTo>
                  <a:lnTo>
                    <a:pt x="6422" y="5190"/>
                  </a:lnTo>
                  <a:lnTo>
                    <a:pt x="3503" y="5190"/>
                  </a:lnTo>
                  <a:lnTo>
                    <a:pt x="6422" y="2359"/>
                  </a:lnTo>
                  <a:lnTo>
                    <a:pt x="1884188" y="2359"/>
                  </a:lnTo>
                  <a:lnTo>
                    <a:pt x="1884188" y="943"/>
                  </a:lnTo>
                  <a:lnTo>
                    <a:pt x="1883021" y="0"/>
                  </a:lnTo>
                  <a:close/>
                </a:path>
                <a:path w="1884680" h="2159635">
                  <a:moveTo>
                    <a:pt x="6422" y="2153433"/>
                  </a:moveTo>
                  <a:lnTo>
                    <a:pt x="3503" y="2153433"/>
                  </a:lnTo>
                  <a:lnTo>
                    <a:pt x="6422" y="2156264"/>
                  </a:lnTo>
                  <a:lnTo>
                    <a:pt x="6422" y="2153433"/>
                  </a:lnTo>
                  <a:close/>
                </a:path>
                <a:path w="1884680" h="2159635">
                  <a:moveTo>
                    <a:pt x="1877766" y="2153433"/>
                  </a:moveTo>
                  <a:lnTo>
                    <a:pt x="6422" y="2153433"/>
                  </a:lnTo>
                  <a:lnTo>
                    <a:pt x="6422" y="2156264"/>
                  </a:lnTo>
                  <a:lnTo>
                    <a:pt x="1877766" y="2156264"/>
                  </a:lnTo>
                  <a:lnTo>
                    <a:pt x="1877766" y="2153433"/>
                  </a:lnTo>
                  <a:close/>
                </a:path>
                <a:path w="1884680" h="2159635">
                  <a:moveTo>
                    <a:pt x="1877766" y="2359"/>
                  </a:moveTo>
                  <a:lnTo>
                    <a:pt x="1877766" y="2156264"/>
                  </a:lnTo>
                  <a:lnTo>
                    <a:pt x="1881269" y="2153433"/>
                  </a:lnTo>
                  <a:lnTo>
                    <a:pt x="1884188" y="2153433"/>
                  </a:lnTo>
                  <a:lnTo>
                    <a:pt x="1884188" y="5190"/>
                  </a:lnTo>
                  <a:lnTo>
                    <a:pt x="1881269" y="5190"/>
                  </a:lnTo>
                  <a:lnTo>
                    <a:pt x="1877766" y="2359"/>
                  </a:lnTo>
                  <a:close/>
                </a:path>
                <a:path w="1884680" h="2159635">
                  <a:moveTo>
                    <a:pt x="1884188" y="2153433"/>
                  </a:moveTo>
                  <a:lnTo>
                    <a:pt x="1881269" y="2153433"/>
                  </a:lnTo>
                  <a:lnTo>
                    <a:pt x="1877766" y="2156264"/>
                  </a:lnTo>
                  <a:lnTo>
                    <a:pt x="1884188" y="2156264"/>
                  </a:lnTo>
                  <a:lnTo>
                    <a:pt x="1884188" y="2153433"/>
                  </a:lnTo>
                  <a:close/>
                </a:path>
                <a:path w="1884680" h="2159635">
                  <a:moveTo>
                    <a:pt x="6422" y="2359"/>
                  </a:moveTo>
                  <a:lnTo>
                    <a:pt x="3503" y="5190"/>
                  </a:lnTo>
                  <a:lnTo>
                    <a:pt x="6422" y="5190"/>
                  </a:lnTo>
                  <a:lnTo>
                    <a:pt x="6422" y="2359"/>
                  </a:lnTo>
                  <a:close/>
                </a:path>
                <a:path w="1884680" h="2159635">
                  <a:moveTo>
                    <a:pt x="1877766" y="2359"/>
                  </a:moveTo>
                  <a:lnTo>
                    <a:pt x="6422" y="2359"/>
                  </a:lnTo>
                  <a:lnTo>
                    <a:pt x="6422" y="5190"/>
                  </a:lnTo>
                  <a:lnTo>
                    <a:pt x="1877766" y="5190"/>
                  </a:lnTo>
                  <a:lnTo>
                    <a:pt x="1877766" y="2359"/>
                  </a:lnTo>
                  <a:close/>
                </a:path>
                <a:path w="1884680" h="2159635">
                  <a:moveTo>
                    <a:pt x="1884188" y="2359"/>
                  </a:moveTo>
                  <a:lnTo>
                    <a:pt x="1877766" y="2359"/>
                  </a:lnTo>
                  <a:lnTo>
                    <a:pt x="1881269" y="5190"/>
                  </a:lnTo>
                  <a:lnTo>
                    <a:pt x="1884188" y="5190"/>
                  </a:lnTo>
                  <a:lnTo>
                    <a:pt x="1884188" y="235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452493" y="1022068"/>
              <a:ext cx="1884680" cy="2159635"/>
            </a:xfrm>
            <a:custGeom>
              <a:avLst/>
              <a:gdLst/>
              <a:ahLst/>
              <a:cxnLst/>
              <a:rect l="l" t="t" r="r" b="b"/>
              <a:pathLst>
                <a:path w="1884680" h="2159635">
                  <a:moveTo>
                    <a:pt x="0" y="2359"/>
                  </a:moveTo>
                  <a:lnTo>
                    <a:pt x="0" y="943"/>
                  </a:lnTo>
                  <a:lnTo>
                    <a:pt x="1751" y="0"/>
                  </a:lnTo>
                  <a:lnTo>
                    <a:pt x="3503" y="0"/>
                  </a:lnTo>
                  <a:lnTo>
                    <a:pt x="1881269" y="0"/>
                  </a:lnTo>
                  <a:lnTo>
                    <a:pt x="1883021" y="0"/>
                  </a:lnTo>
                  <a:lnTo>
                    <a:pt x="1884188" y="943"/>
                  </a:lnTo>
                  <a:lnTo>
                    <a:pt x="1884188" y="2359"/>
                  </a:lnTo>
                  <a:lnTo>
                    <a:pt x="1884188" y="2156264"/>
                  </a:lnTo>
                  <a:lnTo>
                    <a:pt x="1884188" y="2158152"/>
                  </a:lnTo>
                  <a:lnTo>
                    <a:pt x="1883021" y="2159095"/>
                  </a:lnTo>
                  <a:lnTo>
                    <a:pt x="1881269" y="2159095"/>
                  </a:lnTo>
                  <a:lnTo>
                    <a:pt x="3503" y="2159095"/>
                  </a:lnTo>
                  <a:lnTo>
                    <a:pt x="1751" y="2159095"/>
                  </a:lnTo>
                  <a:lnTo>
                    <a:pt x="0" y="2158152"/>
                  </a:lnTo>
                  <a:lnTo>
                    <a:pt x="0" y="2156264"/>
                  </a:lnTo>
                  <a:lnTo>
                    <a:pt x="0" y="2359"/>
                  </a:lnTo>
                  <a:close/>
                </a:path>
                <a:path w="1884680" h="2159635">
                  <a:moveTo>
                    <a:pt x="6422" y="2156264"/>
                  </a:moveTo>
                  <a:lnTo>
                    <a:pt x="3503" y="2153433"/>
                  </a:lnTo>
                  <a:lnTo>
                    <a:pt x="1881269" y="2153433"/>
                  </a:lnTo>
                  <a:lnTo>
                    <a:pt x="1877766" y="2156264"/>
                  </a:lnTo>
                  <a:lnTo>
                    <a:pt x="1877766" y="2359"/>
                  </a:lnTo>
                  <a:lnTo>
                    <a:pt x="1881269" y="5190"/>
                  </a:lnTo>
                  <a:lnTo>
                    <a:pt x="3503" y="5190"/>
                  </a:lnTo>
                  <a:lnTo>
                    <a:pt x="6422" y="2359"/>
                  </a:lnTo>
                  <a:lnTo>
                    <a:pt x="6422" y="215626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790168" y="2742833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6422" y="0"/>
                  </a:moveTo>
                  <a:lnTo>
                    <a:pt x="0" y="0"/>
                  </a:lnTo>
                  <a:lnTo>
                    <a:pt x="0" y="3774"/>
                  </a:lnTo>
                  <a:lnTo>
                    <a:pt x="6422" y="3774"/>
                  </a:lnTo>
                  <a:lnTo>
                    <a:pt x="642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790168" y="2742833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0" y="0"/>
                  </a:moveTo>
                  <a:lnTo>
                    <a:pt x="6422" y="0"/>
                  </a:lnTo>
                  <a:lnTo>
                    <a:pt x="6422" y="3774"/>
                  </a:lnTo>
                  <a:lnTo>
                    <a:pt x="0" y="377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695770" y="1149009"/>
              <a:ext cx="1416790" cy="143008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821305" y="1696314"/>
              <a:ext cx="72401" cy="5897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907135" y="1515131"/>
              <a:ext cx="158232" cy="11748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993258" y="1515367"/>
              <a:ext cx="72390" cy="58419"/>
            </a:xfrm>
            <a:custGeom>
              <a:avLst/>
              <a:gdLst/>
              <a:ahLst/>
              <a:cxnLst/>
              <a:rect l="l" t="t" r="r" b="b"/>
              <a:pathLst>
                <a:path w="72389" h="58419">
                  <a:moveTo>
                    <a:pt x="71817" y="0"/>
                  </a:moveTo>
                  <a:lnTo>
                    <a:pt x="0" y="0"/>
                  </a:lnTo>
                  <a:lnTo>
                    <a:pt x="0" y="58035"/>
                  </a:lnTo>
                  <a:lnTo>
                    <a:pt x="71817" y="58035"/>
                  </a:lnTo>
                  <a:lnTo>
                    <a:pt x="718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3078213" y="1136723"/>
              <a:ext cx="72401" cy="5850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3164044" y="1414159"/>
              <a:ext cx="72401" cy="5850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3249875" y="1552405"/>
              <a:ext cx="157648" cy="80211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3335413" y="1552641"/>
              <a:ext cx="72390" cy="59055"/>
            </a:xfrm>
            <a:custGeom>
              <a:avLst/>
              <a:gdLst/>
              <a:ahLst/>
              <a:cxnLst/>
              <a:rect l="l" t="t" r="r" b="b"/>
              <a:pathLst>
                <a:path w="72389" h="59055">
                  <a:moveTo>
                    <a:pt x="71817" y="0"/>
                  </a:moveTo>
                  <a:lnTo>
                    <a:pt x="0" y="0"/>
                  </a:lnTo>
                  <a:lnTo>
                    <a:pt x="0" y="58506"/>
                  </a:lnTo>
                  <a:lnTo>
                    <a:pt x="71817" y="58506"/>
                  </a:lnTo>
                  <a:lnTo>
                    <a:pt x="718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3427375" y="1429729"/>
              <a:ext cx="72401" cy="5897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3513206" y="2149743"/>
              <a:ext cx="72401" cy="5850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3599036" y="1818990"/>
              <a:ext cx="72401" cy="5897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3684283" y="2421517"/>
              <a:ext cx="72401" cy="5850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3770114" y="2122848"/>
              <a:ext cx="72401" cy="5897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3856228" y="1899437"/>
              <a:ext cx="158115" cy="132715"/>
            </a:xfrm>
            <a:custGeom>
              <a:avLst/>
              <a:gdLst/>
              <a:ahLst/>
              <a:cxnLst/>
              <a:rect l="l" t="t" r="r" b="b"/>
              <a:pathLst>
                <a:path w="158114" h="132714">
                  <a:moveTo>
                    <a:pt x="71818" y="74549"/>
                  </a:moveTo>
                  <a:lnTo>
                    <a:pt x="0" y="74549"/>
                  </a:lnTo>
                  <a:lnTo>
                    <a:pt x="0" y="132588"/>
                  </a:lnTo>
                  <a:lnTo>
                    <a:pt x="71818" y="132588"/>
                  </a:lnTo>
                  <a:lnTo>
                    <a:pt x="71818" y="74549"/>
                  </a:lnTo>
                  <a:close/>
                </a:path>
                <a:path w="158114" h="132714">
                  <a:moveTo>
                    <a:pt x="157645" y="0"/>
                  </a:moveTo>
                  <a:lnTo>
                    <a:pt x="85255" y="0"/>
                  </a:lnTo>
                  <a:lnTo>
                    <a:pt x="85255" y="58039"/>
                  </a:lnTo>
                  <a:lnTo>
                    <a:pt x="157645" y="58039"/>
                  </a:lnTo>
                  <a:lnTo>
                    <a:pt x="1576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3855945" y="1899201"/>
              <a:ext cx="243479" cy="13305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4027314" y="1920669"/>
              <a:ext cx="72390" cy="58419"/>
            </a:xfrm>
            <a:custGeom>
              <a:avLst/>
              <a:gdLst/>
              <a:ahLst/>
              <a:cxnLst/>
              <a:rect l="l" t="t" r="r" b="b"/>
              <a:pathLst>
                <a:path w="72389" h="58419">
                  <a:moveTo>
                    <a:pt x="71817" y="0"/>
                  </a:moveTo>
                  <a:lnTo>
                    <a:pt x="0" y="0"/>
                  </a:lnTo>
                  <a:lnTo>
                    <a:pt x="0" y="58035"/>
                  </a:lnTo>
                  <a:lnTo>
                    <a:pt x="71817" y="58035"/>
                  </a:lnTo>
                  <a:lnTo>
                    <a:pt x="718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9" name="object 79"/>
          <p:cNvSpPr txBox="1"/>
          <p:nvPr/>
        </p:nvSpPr>
        <p:spPr>
          <a:xfrm>
            <a:off x="2444262" y="2528999"/>
            <a:ext cx="230504" cy="958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50" spc="55" dirty="0">
                <a:latin typeface="Arial"/>
                <a:cs typeface="Arial"/>
              </a:rPr>
              <a:t>-</a:t>
            </a:r>
            <a:r>
              <a:rPr sz="450" spc="50" dirty="0">
                <a:latin typeface="Arial"/>
                <a:cs typeface="Arial"/>
              </a:rPr>
              <a:t>2,0</a:t>
            </a:r>
            <a:r>
              <a:rPr sz="450" spc="55" dirty="0">
                <a:latin typeface="Arial"/>
                <a:cs typeface="Arial"/>
              </a:rPr>
              <a:t>0</a:t>
            </a:r>
            <a:r>
              <a:rPr sz="450" spc="65" dirty="0">
                <a:latin typeface="Arial"/>
                <a:cs typeface="Arial"/>
              </a:rPr>
              <a:t>0</a:t>
            </a:r>
            <a:endParaRPr sz="45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2444262" y="2386981"/>
            <a:ext cx="230504" cy="958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50" spc="55" dirty="0">
                <a:latin typeface="Arial"/>
                <a:cs typeface="Arial"/>
              </a:rPr>
              <a:t>-</a:t>
            </a:r>
            <a:r>
              <a:rPr sz="450" spc="50" dirty="0">
                <a:latin typeface="Arial"/>
                <a:cs typeface="Arial"/>
              </a:rPr>
              <a:t>1,5</a:t>
            </a:r>
            <a:r>
              <a:rPr sz="450" spc="55" dirty="0">
                <a:latin typeface="Arial"/>
                <a:cs typeface="Arial"/>
              </a:rPr>
              <a:t>0</a:t>
            </a:r>
            <a:r>
              <a:rPr sz="450" spc="65" dirty="0">
                <a:latin typeface="Arial"/>
                <a:cs typeface="Arial"/>
              </a:rPr>
              <a:t>0</a:t>
            </a:r>
            <a:endParaRPr sz="450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2444262" y="2244488"/>
            <a:ext cx="230504" cy="958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50" spc="55" dirty="0">
                <a:latin typeface="Arial"/>
                <a:cs typeface="Arial"/>
              </a:rPr>
              <a:t>-</a:t>
            </a:r>
            <a:r>
              <a:rPr sz="450" spc="50" dirty="0">
                <a:latin typeface="Arial"/>
                <a:cs typeface="Arial"/>
              </a:rPr>
              <a:t>1,0</a:t>
            </a:r>
            <a:r>
              <a:rPr sz="450" spc="55" dirty="0">
                <a:latin typeface="Arial"/>
                <a:cs typeface="Arial"/>
              </a:rPr>
              <a:t>0</a:t>
            </a:r>
            <a:r>
              <a:rPr sz="450" spc="65" dirty="0">
                <a:latin typeface="Arial"/>
                <a:cs typeface="Arial"/>
              </a:rPr>
              <a:t>0</a:t>
            </a:r>
            <a:endParaRPr sz="450"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2506740" y="2101996"/>
            <a:ext cx="170815" cy="958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50" spc="55" dirty="0">
                <a:latin typeface="Arial"/>
                <a:cs typeface="Arial"/>
              </a:rPr>
              <a:t>-</a:t>
            </a:r>
            <a:r>
              <a:rPr sz="450" spc="60" dirty="0">
                <a:latin typeface="Arial"/>
                <a:cs typeface="Arial"/>
              </a:rPr>
              <a:t>5</a:t>
            </a:r>
            <a:r>
              <a:rPr sz="450" spc="55" dirty="0">
                <a:latin typeface="Arial"/>
                <a:cs typeface="Arial"/>
              </a:rPr>
              <a:t>0</a:t>
            </a:r>
            <a:r>
              <a:rPr sz="450" spc="65" dirty="0">
                <a:latin typeface="Arial"/>
                <a:cs typeface="Arial"/>
              </a:rPr>
              <a:t>0</a:t>
            </a:r>
            <a:endParaRPr sz="450">
              <a:latin typeface="Arial"/>
              <a:cs typeface="Aria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2610086" y="1959503"/>
            <a:ext cx="66040" cy="958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50" spc="65" dirty="0">
                <a:latin typeface="Arial"/>
                <a:cs typeface="Arial"/>
              </a:rPr>
              <a:t>0</a:t>
            </a:r>
            <a:endParaRPr sz="450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2531258" y="1817479"/>
            <a:ext cx="144780" cy="958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50" spc="60" dirty="0">
                <a:latin typeface="Arial"/>
                <a:cs typeface="Arial"/>
              </a:rPr>
              <a:t>500</a:t>
            </a:r>
            <a:endParaRPr sz="450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2469367" y="1674986"/>
            <a:ext cx="203835" cy="958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50" spc="55" dirty="0">
                <a:latin typeface="Arial"/>
                <a:cs typeface="Arial"/>
              </a:rPr>
              <a:t>1</a:t>
            </a:r>
            <a:r>
              <a:rPr sz="450" spc="50" dirty="0">
                <a:latin typeface="Arial"/>
                <a:cs typeface="Arial"/>
              </a:rPr>
              <a:t>,000</a:t>
            </a:r>
            <a:endParaRPr sz="450"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2469367" y="1532493"/>
            <a:ext cx="203835" cy="958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50" spc="55" dirty="0">
                <a:latin typeface="Arial"/>
                <a:cs typeface="Arial"/>
              </a:rPr>
              <a:t>1</a:t>
            </a:r>
            <a:r>
              <a:rPr sz="450" spc="50" dirty="0">
                <a:latin typeface="Arial"/>
                <a:cs typeface="Arial"/>
              </a:rPr>
              <a:t>,500</a:t>
            </a:r>
            <a:endParaRPr sz="450">
              <a:latin typeface="Arial"/>
              <a:cs typeface="Arial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2469367" y="1390470"/>
            <a:ext cx="203835" cy="958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50" spc="55" dirty="0">
                <a:latin typeface="Arial"/>
                <a:cs typeface="Arial"/>
              </a:rPr>
              <a:t>2</a:t>
            </a:r>
            <a:r>
              <a:rPr sz="450" spc="50" dirty="0">
                <a:latin typeface="Arial"/>
                <a:cs typeface="Arial"/>
              </a:rPr>
              <a:t>,000</a:t>
            </a:r>
            <a:endParaRPr sz="450">
              <a:latin typeface="Arial"/>
              <a:cs typeface="Arial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2469367" y="1247977"/>
            <a:ext cx="203835" cy="958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50" spc="55" dirty="0">
                <a:latin typeface="Arial"/>
                <a:cs typeface="Arial"/>
              </a:rPr>
              <a:t>2</a:t>
            </a:r>
            <a:r>
              <a:rPr sz="450" spc="50" dirty="0">
                <a:latin typeface="Arial"/>
                <a:cs typeface="Arial"/>
              </a:rPr>
              <a:t>,500</a:t>
            </a:r>
            <a:endParaRPr sz="450">
              <a:latin typeface="Arial"/>
              <a:cs typeface="Arial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2469367" y="1105484"/>
            <a:ext cx="203835" cy="958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50" spc="55" dirty="0">
                <a:latin typeface="Arial"/>
                <a:cs typeface="Arial"/>
              </a:rPr>
              <a:t>3</a:t>
            </a:r>
            <a:r>
              <a:rPr sz="450" spc="50" dirty="0">
                <a:latin typeface="Arial"/>
                <a:cs typeface="Arial"/>
              </a:rPr>
              <a:t>,000</a:t>
            </a:r>
            <a:endParaRPr sz="450">
              <a:latin typeface="Arial"/>
              <a:cs typeface="Arial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2713219" y="2603245"/>
            <a:ext cx="106680" cy="153670"/>
          </a:xfrm>
          <a:prstGeom prst="rect">
            <a:avLst/>
          </a:prstGeom>
        </p:spPr>
        <p:txBody>
          <a:bodyPr vert="vert270" wrap="square" lIns="0" tIns="82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550" spc="-5" dirty="0">
                <a:latin typeface="Arial"/>
                <a:cs typeface="Arial"/>
              </a:rPr>
              <a:t>2</a:t>
            </a:r>
            <a:r>
              <a:rPr sz="550" spc="-10" dirty="0">
                <a:latin typeface="Arial"/>
                <a:cs typeface="Arial"/>
              </a:rPr>
              <a:t>0</a:t>
            </a:r>
            <a:r>
              <a:rPr sz="550" spc="-5" dirty="0">
                <a:latin typeface="Arial"/>
                <a:cs typeface="Arial"/>
              </a:rPr>
              <a:t>06</a:t>
            </a:r>
            <a:endParaRPr sz="550">
              <a:latin typeface="Arial"/>
              <a:cs typeface="Arial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3058877" y="2603245"/>
            <a:ext cx="106680" cy="153670"/>
          </a:xfrm>
          <a:prstGeom prst="rect">
            <a:avLst/>
          </a:prstGeom>
        </p:spPr>
        <p:txBody>
          <a:bodyPr vert="vert270" wrap="square" lIns="0" tIns="82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550" spc="-5" dirty="0">
                <a:latin typeface="Arial"/>
                <a:cs typeface="Arial"/>
              </a:rPr>
              <a:t>2</a:t>
            </a:r>
            <a:r>
              <a:rPr sz="550" spc="-10" dirty="0">
                <a:latin typeface="Arial"/>
                <a:cs typeface="Arial"/>
              </a:rPr>
              <a:t>0</a:t>
            </a:r>
            <a:r>
              <a:rPr sz="550" spc="-5" dirty="0">
                <a:latin typeface="Arial"/>
                <a:cs typeface="Arial"/>
              </a:rPr>
              <a:t>07</a:t>
            </a:r>
            <a:endParaRPr sz="550">
              <a:latin typeface="Arial"/>
              <a:cs typeface="Arial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3404534" y="2603245"/>
            <a:ext cx="106680" cy="153670"/>
          </a:xfrm>
          <a:prstGeom prst="rect">
            <a:avLst/>
          </a:prstGeom>
        </p:spPr>
        <p:txBody>
          <a:bodyPr vert="vert270" wrap="square" lIns="0" tIns="82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550" spc="-5" dirty="0">
                <a:latin typeface="Arial"/>
                <a:cs typeface="Arial"/>
              </a:rPr>
              <a:t>2</a:t>
            </a:r>
            <a:r>
              <a:rPr sz="550" spc="-10" dirty="0">
                <a:latin typeface="Arial"/>
                <a:cs typeface="Arial"/>
              </a:rPr>
              <a:t>0</a:t>
            </a:r>
            <a:r>
              <a:rPr sz="550" spc="-5" dirty="0">
                <a:latin typeface="Arial"/>
                <a:cs typeface="Arial"/>
              </a:rPr>
              <a:t>08</a:t>
            </a:r>
            <a:endParaRPr sz="550">
              <a:latin typeface="Arial"/>
              <a:cs typeface="Arial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3750779" y="1123262"/>
            <a:ext cx="106680" cy="1633220"/>
          </a:xfrm>
          <a:prstGeom prst="rect">
            <a:avLst/>
          </a:prstGeom>
        </p:spPr>
        <p:txBody>
          <a:bodyPr vert="vert270" wrap="square" lIns="0" tIns="82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  <a:tabLst>
                <a:tab pos="1619885" algn="l"/>
              </a:tabLst>
            </a:pPr>
            <a:r>
              <a:rPr sz="550" spc="-55" dirty="0">
                <a:latin typeface="Arial"/>
                <a:cs typeface="Arial"/>
              </a:rPr>
              <a:t>200</a:t>
            </a:r>
            <a:r>
              <a:rPr sz="550" u="sng" spc="-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9	</a:t>
            </a:r>
            <a:endParaRPr sz="550">
              <a:latin typeface="Arial"/>
              <a:cs typeface="Arial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2564616" y="2810436"/>
            <a:ext cx="1435328" cy="33049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 txBox="1"/>
          <p:nvPr/>
        </p:nvSpPr>
        <p:spPr>
          <a:xfrm>
            <a:off x="2809189" y="2825920"/>
            <a:ext cx="470534" cy="3028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" spc="55" dirty="0">
                <a:latin typeface="Arial"/>
                <a:cs typeface="Arial"/>
              </a:rPr>
              <a:t>FDI</a:t>
            </a:r>
            <a:endParaRPr sz="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9"/>
              </a:spcBef>
            </a:pPr>
            <a:r>
              <a:rPr sz="400" spc="75" dirty="0">
                <a:latin typeface="Arial"/>
                <a:cs typeface="Arial"/>
              </a:rPr>
              <a:t>Banks</a:t>
            </a:r>
            <a:endParaRPr sz="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9"/>
              </a:spcBef>
            </a:pPr>
            <a:r>
              <a:rPr sz="400" spc="60" dirty="0">
                <a:latin typeface="Arial"/>
                <a:cs typeface="Arial"/>
              </a:rPr>
              <a:t>Net</a:t>
            </a:r>
            <a:r>
              <a:rPr sz="400" spc="-35" dirty="0">
                <a:latin typeface="Arial"/>
                <a:cs typeface="Arial"/>
              </a:rPr>
              <a:t> </a:t>
            </a:r>
            <a:r>
              <a:rPr sz="400" spc="55" dirty="0">
                <a:latin typeface="Arial"/>
                <a:cs typeface="Arial"/>
              </a:rPr>
              <a:t>derivatives</a:t>
            </a:r>
            <a:endParaRPr sz="400">
              <a:latin typeface="Arial"/>
              <a:cs typeface="Arial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3520942" y="2825920"/>
            <a:ext cx="273050" cy="3028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" spc="85" dirty="0">
                <a:latin typeface="Arial"/>
                <a:cs typeface="Arial"/>
              </a:rPr>
              <a:t>Po</a:t>
            </a:r>
            <a:r>
              <a:rPr sz="400" spc="15" dirty="0">
                <a:latin typeface="Arial"/>
                <a:cs typeface="Arial"/>
              </a:rPr>
              <a:t>r</a:t>
            </a:r>
            <a:r>
              <a:rPr sz="400" spc="40" dirty="0">
                <a:latin typeface="Arial"/>
                <a:cs typeface="Arial"/>
              </a:rPr>
              <a:t>tf</a:t>
            </a:r>
            <a:r>
              <a:rPr sz="400" spc="85" dirty="0">
                <a:latin typeface="Arial"/>
                <a:cs typeface="Arial"/>
              </a:rPr>
              <a:t>o</a:t>
            </a:r>
            <a:r>
              <a:rPr sz="400" spc="10" dirty="0">
                <a:latin typeface="Arial"/>
                <a:cs typeface="Arial"/>
              </a:rPr>
              <a:t>l</a:t>
            </a:r>
            <a:r>
              <a:rPr sz="400" spc="15" dirty="0">
                <a:latin typeface="Arial"/>
                <a:cs typeface="Arial"/>
              </a:rPr>
              <a:t>i</a:t>
            </a:r>
            <a:r>
              <a:rPr sz="400" spc="65" dirty="0">
                <a:latin typeface="Arial"/>
                <a:cs typeface="Arial"/>
              </a:rPr>
              <a:t>o</a:t>
            </a:r>
            <a:endParaRPr sz="400">
              <a:latin typeface="Arial"/>
              <a:cs typeface="Arial"/>
            </a:endParaRPr>
          </a:p>
          <a:p>
            <a:pPr marL="12700" marR="78740">
              <a:lnSpc>
                <a:spcPct val="174900"/>
              </a:lnSpc>
            </a:pPr>
            <a:r>
              <a:rPr sz="400" spc="70" dirty="0">
                <a:latin typeface="Arial"/>
                <a:cs typeface="Arial"/>
              </a:rPr>
              <a:t>Ot</a:t>
            </a:r>
            <a:r>
              <a:rPr sz="400" spc="85" dirty="0">
                <a:latin typeface="Arial"/>
                <a:cs typeface="Arial"/>
              </a:rPr>
              <a:t>h</a:t>
            </a:r>
            <a:r>
              <a:rPr sz="400" spc="80" dirty="0">
                <a:latin typeface="Arial"/>
                <a:cs typeface="Arial"/>
              </a:rPr>
              <a:t>e</a:t>
            </a:r>
            <a:r>
              <a:rPr sz="400" spc="35" dirty="0">
                <a:latin typeface="Arial"/>
                <a:cs typeface="Arial"/>
              </a:rPr>
              <a:t>r  </a:t>
            </a:r>
            <a:r>
              <a:rPr sz="400" spc="60" dirty="0">
                <a:latin typeface="Arial"/>
                <a:cs typeface="Arial"/>
              </a:rPr>
              <a:t>Total</a:t>
            </a:r>
            <a:endParaRPr sz="400">
              <a:latin typeface="Arial"/>
              <a:cs typeface="Arial"/>
            </a:endParaRPr>
          </a:p>
        </p:txBody>
      </p:sp>
      <p:grpSp>
        <p:nvGrpSpPr>
          <p:cNvPr id="97" name="object 97"/>
          <p:cNvGrpSpPr/>
          <p:nvPr/>
        </p:nvGrpSpPr>
        <p:grpSpPr>
          <a:xfrm>
            <a:off x="2349838" y="1021794"/>
            <a:ext cx="1852295" cy="2160270"/>
            <a:chOff x="2349838" y="1021794"/>
            <a:chExt cx="1852295" cy="2160270"/>
          </a:xfrm>
        </p:grpSpPr>
        <p:sp>
          <p:nvSpPr>
            <p:cNvPr id="98" name="object 98"/>
            <p:cNvSpPr/>
            <p:nvPr/>
          </p:nvSpPr>
          <p:spPr>
            <a:xfrm>
              <a:off x="2350112" y="1022068"/>
              <a:ext cx="1851660" cy="2159635"/>
            </a:xfrm>
            <a:custGeom>
              <a:avLst/>
              <a:gdLst/>
              <a:ahLst/>
              <a:cxnLst/>
              <a:rect l="l" t="t" r="r" b="b"/>
              <a:pathLst>
                <a:path w="1851660" h="2159635">
                  <a:moveTo>
                    <a:pt x="1850323" y="0"/>
                  </a:moveTo>
                  <a:lnTo>
                    <a:pt x="1751" y="0"/>
                  </a:lnTo>
                  <a:lnTo>
                    <a:pt x="0" y="943"/>
                  </a:lnTo>
                  <a:lnTo>
                    <a:pt x="0" y="2158152"/>
                  </a:lnTo>
                  <a:lnTo>
                    <a:pt x="1751" y="2159095"/>
                  </a:lnTo>
                  <a:lnTo>
                    <a:pt x="1850323" y="2159095"/>
                  </a:lnTo>
                  <a:lnTo>
                    <a:pt x="1851491" y="2158152"/>
                  </a:lnTo>
                  <a:lnTo>
                    <a:pt x="1851491" y="2156264"/>
                  </a:lnTo>
                  <a:lnTo>
                    <a:pt x="6422" y="2156264"/>
                  </a:lnTo>
                  <a:lnTo>
                    <a:pt x="2919" y="2153433"/>
                  </a:lnTo>
                  <a:lnTo>
                    <a:pt x="6422" y="2153433"/>
                  </a:lnTo>
                  <a:lnTo>
                    <a:pt x="6422" y="5190"/>
                  </a:lnTo>
                  <a:lnTo>
                    <a:pt x="2919" y="5190"/>
                  </a:lnTo>
                  <a:lnTo>
                    <a:pt x="6422" y="2359"/>
                  </a:lnTo>
                  <a:lnTo>
                    <a:pt x="1851491" y="2359"/>
                  </a:lnTo>
                  <a:lnTo>
                    <a:pt x="1851491" y="943"/>
                  </a:lnTo>
                  <a:lnTo>
                    <a:pt x="1850323" y="0"/>
                  </a:lnTo>
                  <a:close/>
                </a:path>
                <a:path w="1851660" h="2159635">
                  <a:moveTo>
                    <a:pt x="6422" y="2153433"/>
                  </a:moveTo>
                  <a:lnTo>
                    <a:pt x="2919" y="2153433"/>
                  </a:lnTo>
                  <a:lnTo>
                    <a:pt x="6422" y="2156264"/>
                  </a:lnTo>
                  <a:lnTo>
                    <a:pt x="6422" y="2153433"/>
                  </a:lnTo>
                  <a:close/>
                </a:path>
                <a:path w="1851660" h="2159635">
                  <a:moveTo>
                    <a:pt x="1844484" y="2153433"/>
                  </a:moveTo>
                  <a:lnTo>
                    <a:pt x="6422" y="2153433"/>
                  </a:lnTo>
                  <a:lnTo>
                    <a:pt x="6422" y="2156264"/>
                  </a:lnTo>
                  <a:lnTo>
                    <a:pt x="1844484" y="2156264"/>
                  </a:lnTo>
                  <a:lnTo>
                    <a:pt x="1844484" y="2153433"/>
                  </a:lnTo>
                  <a:close/>
                </a:path>
                <a:path w="1851660" h="2159635">
                  <a:moveTo>
                    <a:pt x="1844484" y="2359"/>
                  </a:moveTo>
                  <a:lnTo>
                    <a:pt x="1844484" y="2156264"/>
                  </a:lnTo>
                  <a:lnTo>
                    <a:pt x="1847988" y="2153433"/>
                  </a:lnTo>
                  <a:lnTo>
                    <a:pt x="1851491" y="2153433"/>
                  </a:lnTo>
                  <a:lnTo>
                    <a:pt x="1851491" y="5190"/>
                  </a:lnTo>
                  <a:lnTo>
                    <a:pt x="1847988" y="5190"/>
                  </a:lnTo>
                  <a:lnTo>
                    <a:pt x="1844484" y="2359"/>
                  </a:lnTo>
                  <a:close/>
                </a:path>
                <a:path w="1851660" h="2159635">
                  <a:moveTo>
                    <a:pt x="1851491" y="2153433"/>
                  </a:moveTo>
                  <a:lnTo>
                    <a:pt x="1847988" y="2153433"/>
                  </a:lnTo>
                  <a:lnTo>
                    <a:pt x="1844484" y="2156264"/>
                  </a:lnTo>
                  <a:lnTo>
                    <a:pt x="1851491" y="2156264"/>
                  </a:lnTo>
                  <a:lnTo>
                    <a:pt x="1851491" y="2153433"/>
                  </a:lnTo>
                  <a:close/>
                </a:path>
                <a:path w="1851660" h="2159635">
                  <a:moveTo>
                    <a:pt x="6422" y="2359"/>
                  </a:moveTo>
                  <a:lnTo>
                    <a:pt x="2919" y="5190"/>
                  </a:lnTo>
                  <a:lnTo>
                    <a:pt x="6422" y="5190"/>
                  </a:lnTo>
                  <a:lnTo>
                    <a:pt x="6422" y="2359"/>
                  </a:lnTo>
                  <a:close/>
                </a:path>
                <a:path w="1851660" h="2159635">
                  <a:moveTo>
                    <a:pt x="1844484" y="2359"/>
                  </a:moveTo>
                  <a:lnTo>
                    <a:pt x="6422" y="2359"/>
                  </a:lnTo>
                  <a:lnTo>
                    <a:pt x="6422" y="5190"/>
                  </a:lnTo>
                  <a:lnTo>
                    <a:pt x="1844484" y="5190"/>
                  </a:lnTo>
                  <a:lnTo>
                    <a:pt x="1844484" y="2359"/>
                  </a:lnTo>
                  <a:close/>
                </a:path>
                <a:path w="1851660" h="2159635">
                  <a:moveTo>
                    <a:pt x="1851491" y="2359"/>
                  </a:moveTo>
                  <a:lnTo>
                    <a:pt x="1844484" y="2359"/>
                  </a:lnTo>
                  <a:lnTo>
                    <a:pt x="1847988" y="5190"/>
                  </a:lnTo>
                  <a:lnTo>
                    <a:pt x="1851491" y="5190"/>
                  </a:lnTo>
                  <a:lnTo>
                    <a:pt x="1851491" y="235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2350112" y="1022068"/>
              <a:ext cx="1851660" cy="2159635"/>
            </a:xfrm>
            <a:custGeom>
              <a:avLst/>
              <a:gdLst/>
              <a:ahLst/>
              <a:cxnLst/>
              <a:rect l="l" t="t" r="r" b="b"/>
              <a:pathLst>
                <a:path w="1851660" h="2159635">
                  <a:moveTo>
                    <a:pt x="0" y="2359"/>
                  </a:moveTo>
                  <a:lnTo>
                    <a:pt x="0" y="943"/>
                  </a:lnTo>
                  <a:lnTo>
                    <a:pt x="1751" y="0"/>
                  </a:lnTo>
                  <a:lnTo>
                    <a:pt x="2919" y="0"/>
                  </a:lnTo>
                  <a:lnTo>
                    <a:pt x="1847988" y="0"/>
                  </a:lnTo>
                  <a:lnTo>
                    <a:pt x="1850323" y="0"/>
                  </a:lnTo>
                  <a:lnTo>
                    <a:pt x="1851491" y="943"/>
                  </a:lnTo>
                  <a:lnTo>
                    <a:pt x="1851491" y="2359"/>
                  </a:lnTo>
                  <a:lnTo>
                    <a:pt x="1851491" y="2156264"/>
                  </a:lnTo>
                  <a:lnTo>
                    <a:pt x="1851491" y="2158152"/>
                  </a:lnTo>
                  <a:lnTo>
                    <a:pt x="1850323" y="2159095"/>
                  </a:lnTo>
                  <a:lnTo>
                    <a:pt x="1847988" y="2159095"/>
                  </a:lnTo>
                  <a:lnTo>
                    <a:pt x="2919" y="2159095"/>
                  </a:lnTo>
                  <a:lnTo>
                    <a:pt x="1751" y="2159095"/>
                  </a:lnTo>
                  <a:lnTo>
                    <a:pt x="0" y="2158152"/>
                  </a:lnTo>
                  <a:lnTo>
                    <a:pt x="0" y="2156264"/>
                  </a:lnTo>
                  <a:lnTo>
                    <a:pt x="0" y="2359"/>
                  </a:lnTo>
                  <a:close/>
                </a:path>
                <a:path w="1851660" h="2159635">
                  <a:moveTo>
                    <a:pt x="6422" y="2156264"/>
                  </a:moveTo>
                  <a:lnTo>
                    <a:pt x="2919" y="2153433"/>
                  </a:lnTo>
                  <a:lnTo>
                    <a:pt x="1847988" y="2153433"/>
                  </a:lnTo>
                  <a:lnTo>
                    <a:pt x="1844484" y="2156264"/>
                  </a:lnTo>
                  <a:lnTo>
                    <a:pt x="1844484" y="2359"/>
                  </a:lnTo>
                  <a:lnTo>
                    <a:pt x="1847988" y="5190"/>
                  </a:lnTo>
                  <a:lnTo>
                    <a:pt x="2919" y="5190"/>
                  </a:lnTo>
                  <a:lnTo>
                    <a:pt x="6422" y="2359"/>
                  </a:lnTo>
                  <a:lnTo>
                    <a:pt x="6422" y="215626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0" name="object 100"/>
          <p:cNvGrpSpPr/>
          <p:nvPr/>
        </p:nvGrpSpPr>
        <p:grpSpPr>
          <a:xfrm>
            <a:off x="3226230" y="1135962"/>
            <a:ext cx="7620" cy="1517015"/>
            <a:chOff x="3226230" y="1135962"/>
            <a:chExt cx="7620" cy="1517015"/>
          </a:xfrm>
        </p:grpSpPr>
        <p:sp>
          <p:nvSpPr>
            <p:cNvPr id="101" name="object 101"/>
            <p:cNvSpPr/>
            <p:nvPr/>
          </p:nvSpPr>
          <p:spPr>
            <a:xfrm>
              <a:off x="3229731" y="1136251"/>
              <a:ext cx="0" cy="1516380"/>
            </a:xfrm>
            <a:custGeom>
              <a:avLst/>
              <a:gdLst/>
              <a:ahLst/>
              <a:cxnLst/>
              <a:rect l="l" t="t" r="r" b="b"/>
              <a:pathLst>
                <a:path h="1516380">
                  <a:moveTo>
                    <a:pt x="0" y="0"/>
                  </a:moveTo>
                  <a:lnTo>
                    <a:pt x="0" y="1515991"/>
                  </a:lnTo>
                </a:path>
              </a:pathLst>
            </a:custGeom>
            <a:ln w="6422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3229731" y="1135962"/>
              <a:ext cx="0" cy="1517015"/>
            </a:xfrm>
            <a:custGeom>
              <a:avLst/>
              <a:gdLst/>
              <a:ahLst/>
              <a:cxnLst/>
              <a:rect l="l" t="t" r="r" b="b"/>
              <a:pathLst>
                <a:path h="1517014">
                  <a:moveTo>
                    <a:pt x="0" y="0"/>
                  </a:moveTo>
                  <a:lnTo>
                    <a:pt x="0" y="1516568"/>
                  </a:lnTo>
                </a:path>
              </a:pathLst>
            </a:custGeom>
            <a:ln w="7000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3" name="object 103"/>
          <p:cNvGrpSpPr/>
          <p:nvPr/>
        </p:nvGrpSpPr>
        <p:grpSpPr>
          <a:xfrm>
            <a:off x="3667645" y="1135962"/>
            <a:ext cx="7620" cy="1517015"/>
            <a:chOff x="3667645" y="1135962"/>
            <a:chExt cx="7620" cy="1517015"/>
          </a:xfrm>
        </p:grpSpPr>
        <p:sp>
          <p:nvSpPr>
            <p:cNvPr id="104" name="object 104"/>
            <p:cNvSpPr/>
            <p:nvPr/>
          </p:nvSpPr>
          <p:spPr>
            <a:xfrm>
              <a:off x="3671146" y="1136251"/>
              <a:ext cx="0" cy="1516380"/>
            </a:xfrm>
            <a:custGeom>
              <a:avLst/>
              <a:gdLst/>
              <a:ahLst/>
              <a:cxnLst/>
              <a:rect l="l" t="t" r="r" b="b"/>
              <a:pathLst>
                <a:path h="1516380">
                  <a:moveTo>
                    <a:pt x="0" y="0"/>
                  </a:moveTo>
                  <a:lnTo>
                    <a:pt x="0" y="1515991"/>
                  </a:lnTo>
                </a:path>
              </a:pathLst>
            </a:custGeom>
            <a:ln w="6422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3671146" y="1135962"/>
              <a:ext cx="0" cy="1517015"/>
            </a:xfrm>
            <a:custGeom>
              <a:avLst/>
              <a:gdLst/>
              <a:ahLst/>
              <a:cxnLst/>
              <a:rect l="l" t="t" r="r" b="b"/>
              <a:pathLst>
                <a:path h="1517014">
                  <a:moveTo>
                    <a:pt x="0" y="0"/>
                  </a:moveTo>
                  <a:lnTo>
                    <a:pt x="0" y="1516568"/>
                  </a:lnTo>
                </a:path>
              </a:pathLst>
            </a:custGeom>
            <a:ln w="7000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0" name="object 1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-10" dirty="0"/>
              <a:t>Π. </a:t>
            </a:r>
            <a:r>
              <a:rPr spc="-15" dirty="0"/>
              <a:t>Κωνσταντíνου (AΕΟΣ </a:t>
            </a:r>
            <a:r>
              <a:rPr spc="-35" dirty="0"/>
              <a:t>–</a:t>
            </a:r>
            <a:r>
              <a:rPr spc="-75" dirty="0"/>
              <a:t> </a:t>
            </a:r>
            <a:r>
              <a:rPr spc="-5" dirty="0"/>
              <a:t>ΟΠΑ)</a:t>
            </a:r>
          </a:p>
        </p:txBody>
      </p:sp>
    </p:spTree>
  </p:cSld>
  <p:clrMapOvr>
    <a:masterClrMapping/>
  </p:clrMapOvr>
  <p:transition>
    <p:wipe dir="r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0" y="141770"/>
            <a:ext cx="4608195" cy="451919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7556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595"/>
              </a:spcBef>
            </a:pPr>
            <a:r>
              <a:rPr lang="el-GR" sz="1400" spc="20" dirty="0">
                <a:solidFill>
                  <a:srgbClr val="CC0000"/>
                </a:solidFill>
                <a:latin typeface="Arial"/>
                <a:cs typeface="Arial"/>
              </a:rPr>
              <a:t>Η Μεγάλη Αντιστροφή κατά την Κρίση του 2008 </a:t>
            </a:r>
            <a:r>
              <a:rPr sz="1400" spc="-65" dirty="0">
                <a:solidFill>
                  <a:srgbClr val="CC0000"/>
                </a:solidFill>
                <a:latin typeface="Arial"/>
                <a:cs typeface="Arial"/>
              </a:rPr>
              <a:t>– </a:t>
            </a:r>
            <a:r>
              <a:rPr sz="1400" spc="10" dirty="0">
                <a:solidFill>
                  <a:srgbClr val="CC0000"/>
                </a:solidFill>
                <a:latin typeface="Times New Roman"/>
                <a:cs typeface="Times New Roman"/>
              </a:rPr>
              <a:t>II</a:t>
            </a:r>
            <a:endParaRPr sz="1400" dirty="0">
              <a:latin typeface="Times New Roman"/>
              <a:cs typeface="Times New Roman"/>
            </a:endParaRPr>
          </a:p>
          <a:p>
            <a:pPr marL="107950" marR="462280">
              <a:lnSpc>
                <a:spcPct val="101499"/>
              </a:lnSpc>
              <a:spcBef>
                <a:spcPts val="210"/>
              </a:spcBef>
            </a:pPr>
            <a:r>
              <a:rPr lang="el-GR" sz="900" spc="-5" dirty="0">
                <a:solidFill>
                  <a:srgbClr val="CC0000"/>
                </a:solidFill>
                <a:latin typeface="Arial"/>
                <a:cs typeface="Arial"/>
              </a:rPr>
              <a:t>﻿Το τέλος της χρηματοοικονομικής παγκοσμιοποίησης;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00107" y="880817"/>
            <a:ext cx="3167380" cy="10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09750" algn="l"/>
              </a:tabLst>
            </a:pPr>
            <a:r>
              <a:rPr sz="550" spc="75" dirty="0">
                <a:latin typeface="Arial"/>
                <a:cs typeface="Arial"/>
              </a:rPr>
              <a:t>Emerging markets,</a:t>
            </a:r>
            <a:r>
              <a:rPr sz="550" spc="90" dirty="0">
                <a:latin typeface="Arial"/>
                <a:cs typeface="Arial"/>
              </a:rPr>
              <a:t> </a:t>
            </a:r>
            <a:r>
              <a:rPr sz="550" spc="65" dirty="0">
                <a:latin typeface="Arial"/>
                <a:cs typeface="Arial"/>
              </a:rPr>
              <a:t>capital</a:t>
            </a:r>
            <a:r>
              <a:rPr sz="550" spc="85" dirty="0">
                <a:latin typeface="Arial"/>
                <a:cs typeface="Arial"/>
              </a:rPr>
              <a:t> </a:t>
            </a:r>
            <a:r>
              <a:rPr sz="550" spc="60" dirty="0">
                <a:latin typeface="Arial"/>
                <a:cs typeface="Arial"/>
              </a:rPr>
              <a:t>outflows	</a:t>
            </a:r>
            <a:r>
              <a:rPr sz="550" spc="75" dirty="0">
                <a:latin typeface="Arial"/>
                <a:cs typeface="Arial"/>
              </a:rPr>
              <a:t>Emerging markets, </a:t>
            </a:r>
            <a:r>
              <a:rPr sz="550" spc="65" dirty="0">
                <a:latin typeface="Arial"/>
                <a:cs typeface="Arial"/>
              </a:rPr>
              <a:t>capital</a:t>
            </a:r>
            <a:r>
              <a:rPr sz="550" spc="25" dirty="0">
                <a:latin typeface="Arial"/>
                <a:cs typeface="Arial"/>
              </a:rPr>
              <a:t> </a:t>
            </a:r>
            <a:r>
              <a:rPr sz="550" spc="55" dirty="0">
                <a:latin typeface="Arial"/>
                <a:cs typeface="Arial"/>
              </a:rPr>
              <a:t>inflows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29487" y="1138886"/>
            <a:ext cx="3657600" cy="2091055"/>
            <a:chOff x="629487" y="1138886"/>
            <a:chExt cx="3657600" cy="2091055"/>
          </a:xfrm>
        </p:grpSpPr>
        <p:sp>
          <p:nvSpPr>
            <p:cNvPr id="7" name="object 7"/>
            <p:cNvSpPr/>
            <p:nvPr/>
          </p:nvSpPr>
          <p:spPr>
            <a:xfrm>
              <a:off x="747111" y="3228542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5">
                  <a:moveTo>
                    <a:pt x="-306" y="237"/>
                  </a:moveTo>
                  <a:lnTo>
                    <a:pt x="306" y="237"/>
                  </a:lnTo>
                </a:path>
              </a:pathLst>
            </a:custGeom>
            <a:ln w="3175">
              <a:solidFill>
                <a:srgbClr val="CED8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89427" y="3228542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5">
                  <a:moveTo>
                    <a:pt x="-306" y="237"/>
                  </a:moveTo>
                  <a:lnTo>
                    <a:pt x="306" y="237"/>
                  </a:lnTo>
                </a:path>
              </a:pathLst>
            </a:custGeom>
            <a:ln w="3175">
              <a:solidFill>
                <a:srgbClr val="CED8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31742" y="3228542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5">
                  <a:moveTo>
                    <a:pt x="-306" y="237"/>
                  </a:moveTo>
                  <a:lnTo>
                    <a:pt x="306" y="237"/>
                  </a:lnTo>
                </a:path>
              </a:pathLst>
            </a:custGeom>
            <a:ln w="3175">
              <a:solidFill>
                <a:srgbClr val="CED8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074057" y="3228542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5">
                  <a:moveTo>
                    <a:pt x="-306" y="237"/>
                  </a:moveTo>
                  <a:lnTo>
                    <a:pt x="306" y="237"/>
                  </a:lnTo>
                </a:path>
              </a:pathLst>
            </a:custGeom>
            <a:ln w="3175">
              <a:solidFill>
                <a:srgbClr val="CED8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29487" y="1138886"/>
              <a:ext cx="1569230" cy="156631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67940" y="1696720"/>
              <a:ext cx="172760" cy="10183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61530" y="1470682"/>
              <a:ext cx="172760" cy="10231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58631" y="1514224"/>
              <a:ext cx="75565" cy="59055"/>
            </a:xfrm>
            <a:custGeom>
              <a:avLst/>
              <a:gdLst/>
              <a:ahLst/>
              <a:cxnLst/>
              <a:rect l="l" t="t" r="r" b="b"/>
              <a:pathLst>
                <a:path w="75565" h="59055">
                  <a:moveTo>
                    <a:pt x="75352" y="0"/>
                  </a:moveTo>
                  <a:lnTo>
                    <a:pt x="0" y="0"/>
                  </a:lnTo>
                  <a:lnTo>
                    <a:pt x="0" y="58531"/>
                  </a:lnTo>
                  <a:lnTo>
                    <a:pt x="75352" y="58531"/>
                  </a:lnTo>
                  <a:lnTo>
                    <a:pt x="753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155120" y="1320307"/>
              <a:ext cx="75965" cy="5900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51914" y="1460213"/>
              <a:ext cx="75965" cy="5900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348709" y="1212761"/>
              <a:ext cx="75965" cy="5900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438765" y="1427854"/>
              <a:ext cx="172760" cy="699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535866" y="1428092"/>
              <a:ext cx="75565" cy="59055"/>
            </a:xfrm>
            <a:custGeom>
              <a:avLst/>
              <a:gdLst/>
              <a:ahLst/>
              <a:cxnLst/>
              <a:rect l="l" t="t" r="r" b="b"/>
              <a:pathLst>
                <a:path w="75565" h="59055">
                  <a:moveTo>
                    <a:pt x="75352" y="0"/>
                  </a:moveTo>
                  <a:lnTo>
                    <a:pt x="0" y="0"/>
                  </a:lnTo>
                  <a:lnTo>
                    <a:pt x="0" y="58531"/>
                  </a:lnTo>
                  <a:lnTo>
                    <a:pt x="75352" y="58531"/>
                  </a:lnTo>
                  <a:lnTo>
                    <a:pt x="753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632355" y="1626767"/>
              <a:ext cx="75965" cy="5900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729149" y="2336288"/>
              <a:ext cx="75965" cy="5948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825331" y="2056952"/>
              <a:ext cx="76578" cy="5900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922126" y="1841860"/>
              <a:ext cx="76578" cy="5900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018921" y="1659126"/>
              <a:ext cx="173372" cy="8565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116022" y="1659364"/>
              <a:ext cx="76200" cy="59055"/>
            </a:xfrm>
            <a:custGeom>
              <a:avLst/>
              <a:gdLst/>
              <a:ahLst/>
              <a:cxnLst/>
              <a:rect l="l" t="t" r="r" b="b"/>
              <a:pathLst>
                <a:path w="76200" h="59055">
                  <a:moveTo>
                    <a:pt x="75965" y="0"/>
                  </a:moveTo>
                  <a:lnTo>
                    <a:pt x="0" y="0"/>
                  </a:lnTo>
                  <a:lnTo>
                    <a:pt x="0" y="58531"/>
                  </a:lnTo>
                  <a:lnTo>
                    <a:pt x="75965" y="58531"/>
                  </a:lnTo>
                  <a:lnTo>
                    <a:pt x="759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516373" y="3228542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5">
                  <a:moveTo>
                    <a:pt x="-306" y="237"/>
                  </a:moveTo>
                  <a:lnTo>
                    <a:pt x="306" y="237"/>
                  </a:lnTo>
                </a:path>
              </a:pathLst>
            </a:custGeom>
            <a:ln w="3175">
              <a:solidFill>
                <a:srgbClr val="CED8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959301" y="3228542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5">
                  <a:moveTo>
                    <a:pt x="-306" y="237"/>
                  </a:moveTo>
                  <a:lnTo>
                    <a:pt x="306" y="237"/>
                  </a:lnTo>
                </a:path>
              </a:pathLst>
            </a:custGeom>
            <a:ln w="3175">
              <a:solidFill>
                <a:srgbClr val="CED8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401616" y="3228542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5">
                  <a:moveTo>
                    <a:pt x="-306" y="237"/>
                  </a:moveTo>
                  <a:lnTo>
                    <a:pt x="306" y="237"/>
                  </a:lnTo>
                </a:path>
              </a:pathLst>
            </a:custGeom>
            <a:ln w="3175">
              <a:solidFill>
                <a:srgbClr val="CED8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843931" y="3228542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5">
                  <a:moveTo>
                    <a:pt x="-306" y="237"/>
                  </a:moveTo>
                  <a:lnTo>
                    <a:pt x="306" y="237"/>
                  </a:lnTo>
                </a:path>
              </a:pathLst>
            </a:custGeom>
            <a:ln w="3175">
              <a:solidFill>
                <a:srgbClr val="CED8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286247" y="3228542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5">
                  <a:moveTo>
                    <a:pt x="-306" y="237"/>
                  </a:moveTo>
                  <a:lnTo>
                    <a:pt x="306" y="237"/>
                  </a:lnTo>
                </a:path>
              </a:pathLst>
            </a:custGeom>
            <a:ln w="3175">
              <a:solidFill>
                <a:srgbClr val="CED8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/>
          <p:nvPr/>
        </p:nvSpPr>
        <p:spPr>
          <a:xfrm>
            <a:off x="4292986" y="1078090"/>
            <a:ext cx="635" cy="0"/>
          </a:xfrm>
          <a:custGeom>
            <a:avLst/>
            <a:gdLst/>
            <a:ahLst/>
            <a:cxnLst/>
            <a:rect l="l" t="t" r="r" b="b"/>
            <a:pathLst>
              <a:path w="635">
                <a:moveTo>
                  <a:pt x="0" y="0"/>
                </a:moveTo>
                <a:lnTo>
                  <a:pt x="612" y="0"/>
                </a:lnTo>
              </a:path>
            </a:pathLst>
          </a:custGeom>
          <a:ln w="3175">
            <a:solidFill>
              <a:srgbClr val="CED8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292986" y="2266335"/>
            <a:ext cx="635" cy="0"/>
          </a:xfrm>
          <a:custGeom>
            <a:avLst/>
            <a:gdLst/>
            <a:ahLst/>
            <a:cxnLst/>
            <a:rect l="l" t="t" r="r" b="b"/>
            <a:pathLst>
              <a:path w="635">
                <a:moveTo>
                  <a:pt x="0" y="0"/>
                </a:moveTo>
                <a:lnTo>
                  <a:pt x="612" y="0"/>
                </a:lnTo>
              </a:path>
            </a:pathLst>
          </a:custGeom>
          <a:ln w="3175">
            <a:solidFill>
              <a:srgbClr val="CED8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92986" y="2449068"/>
            <a:ext cx="635" cy="0"/>
          </a:xfrm>
          <a:custGeom>
            <a:avLst/>
            <a:gdLst/>
            <a:ahLst/>
            <a:cxnLst/>
            <a:rect l="l" t="t" r="r" b="b"/>
            <a:pathLst>
              <a:path w="635">
                <a:moveTo>
                  <a:pt x="0" y="0"/>
                </a:moveTo>
                <a:lnTo>
                  <a:pt x="612" y="0"/>
                </a:lnTo>
              </a:path>
            </a:pathLst>
          </a:custGeom>
          <a:ln w="3175">
            <a:solidFill>
              <a:srgbClr val="CED8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292986" y="2857840"/>
            <a:ext cx="635" cy="0"/>
          </a:xfrm>
          <a:custGeom>
            <a:avLst/>
            <a:gdLst/>
            <a:ahLst/>
            <a:cxnLst/>
            <a:rect l="l" t="t" r="r" b="b"/>
            <a:pathLst>
              <a:path w="635">
                <a:moveTo>
                  <a:pt x="0" y="0"/>
                </a:moveTo>
                <a:lnTo>
                  <a:pt x="612" y="0"/>
                </a:lnTo>
              </a:path>
            </a:pathLst>
          </a:custGeom>
          <a:ln w="3175">
            <a:solidFill>
              <a:srgbClr val="CED8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431162" y="2649422"/>
            <a:ext cx="179070" cy="96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65" dirty="0">
                <a:latin typeface="Arial"/>
                <a:cs typeface="Arial"/>
              </a:rPr>
              <a:t>-</a:t>
            </a:r>
            <a:r>
              <a:rPr sz="450" spc="70" dirty="0">
                <a:latin typeface="Arial"/>
                <a:cs typeface="Arial"/>
              </a:rPr>
              <a:t>40</a:t>
            </a:r>
            <a:r>
              <a:rPr sz="450" spc="80" dirty="0">
                <a:latin typeface="Arial"/>
                <a:cs typeface="Arial"/>
              </a:rPr>
              <a:t>0</a:t>
            </a:r>
            <a:endParaRPr sz="45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31162" y="2389599"/>
            <a:ext cx="179070" cy="96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65" dirty="0">
                <a:latin typeface="Arial"/>
                <a:cs typeface="Arial"/>
              </a:rPr>
              <a:t>-</a:t>
            </a:r>
            <a:r>
              <a:rPr sz="450" spc="70" dirty="0">
                <a:latin typeface="Arial"/>
                <a:cs typeface="Arial"/>
              </a:rPr>
              <a:t>20</a:t>
            </a:r>
            <a:r>
              <a:rPr sz="450" spc="80" dirty="0">
                <a:latin typeface="Arial"/>
                <a:cs typeface="Arial"/>
              </a:rPr>
              <a:t>0</a:t>
            </a:r>
            <a:endParaRPr sz="45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40211" y="2129777"/>
            <a:ext cx="67945" cy="96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80" dirty="0">
                <a:latin typeface="Arial"/>
                <a:cs typeface="Arial"/>
              </a:rPr>
              <a:t>0</a:t>
            </a:r>
            <a:endParaRPr sz="45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57510" y="1869475"/>
            <a:ext cx="150495" cy="96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70" dirty="0">
                <a:latin typeface="Arial"/>
                <a:cs typeface="Arial"/>
              </a:rPr>
              <a:t>20</a:t>
            </a:r>
            <a:r>
              <a:rPr sz="450" spc="80" dirty="0">
                <a:latin typeface="Arial"/>
                <a:cs typeface="Arial"/>
              </a:rPr>
              <a:t>0</a:t>
            </a:r>
            <a:endParaRPr sz="45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57510" y="1609652"/>
            <a:ext cx="150495" cy="96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70" dirty="0">
                <a:latin typeface="Arial"/>
                <a:cs typeface="Arial"/>
              </a:rPr>
              <a:t>40</a:t>
            </a:r>
            <a:r>
              <a:rPr sz="450" spc="80" dirty="0">
                <a:latin typeface="Arial"/>
                <a:cs typeface="Arial"/>
              </a:rPr>
              <a:t>0</a:t>
            </a:r>
            <a:endParaRPr sz="45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57510" y="1349829"/>
            <a:ext cx="150495" cy="96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70" dirty="0">
                <a:latin typeface="Arial"/>
                <a:cs typeface="Arial"/>
              </a:rPr>
              <a:t>60</a:t>
            </a:r>
            <a:r>
              <a:rPr sz="450" spc="80" dirty="0">
                <a:latin typeface="Arial"/>
                <a:cs typeface="Arial"/>
              </a:rPr>
              <a:t>0</a:t>
            </a:r>
            <a:endParaRPr sz="45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57510" y="1090007"/>
            <a:ext cx="150495" cy="96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70" dirty="0">
                <a:latin typeface="Arial"/>
                <a:cs typeface="Arial"/>
              </a:rPr>
              <a:t>80</a:t>
            </a:r>
            <a:r>
              <a:rPr sz="450" spc="80" dirty="0">
                <a:latin typeface="Arial"/>
                <a:cs typeface="Arial"/>
              </a:rPr>
              <a:t>0</a:t>
            </a:r>
            <a:endParaRPr sz="45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50871" y="2726203"/>
            <a:ext cx="110489" cy="154940"/>
          </a:xfrm>
          <a:prstGeom prst="rect">
            <a:avLst/>
          </a:prstGeom>
        </p:spPr>
        <p:txBody>
          <a:bodyPr vert="vert270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600" spc="-5" dirty="0">
                <a:latin typeface="Arial"/>
                <a:cs typeface="Arial"/>
              </a:rPr>
              <a:t>2006</a:t>
            </a:r>
            <a:endParaRPr sz="6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036212" y="2726203"/>
            <a:ext cx="110489" cy="154940"/>
          </a:xfrm>
          <a:prstGeom prst="rect">
            <a:avLst/>
          </a:prstGeom>
        </p:spPr>
        <p:txBody>
          <a:bodyPr vert="vert270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600" spc="-5" dirty="0">
                <a:latin typeface="Arial"/>
                <a:cs typeface="Arial"/>
              </a:rPr>
              <a:t>2007</a:t>
            </a:r>
            <a:endParaRPr sz="6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421552" y="2726203"/>
            <a:ext cx="110489" cy="154940"/>
          </a:xfrm>
          <a:prstGeom prst="rect">
            <a:avLst/>
          </a:prstGeom>
        </p:spPr>
        <p:txBody>
          <a:bodyPr vert="vert270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600" spc="-5" dirty="0">
                <a:latin typeface="Arial"/>
                <a:cs typeface="Arial"/>
              </a:rPr>
              <a:t>2008</a:t>
            </a:r>
            <a:endParaRPr sz="6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806893" y="1107925"/>
            <a:ext cx="110489" cy="1773555"/>
          </a:xfrm>
          <a:prstGeom prst="rect">
            <a:avLst/>
          </a:prstGeom>
        </p:spPr>
        <p:txBody>
          <a:bodyPr vert="vert270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  <a:tabLst>
                <a:tab pos="1760220" algn="l"/>
              </a:tabLst>
            </a:pPr>
            <a:r>
              <a:rPr sz="600" spc="-130" dirty="0">
                <a:latin typeface="Arial"/>
                <a:cs typeface="Arial"/>
              </a:rPr>
              <a:t>2009</a:t>
            </a:r>
            <a:r>
              <a:rPr sz="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	</a:t>
            </a:r>
            <a:endParaRPr sz="60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450353" y="2938419"/>
            <a:ext cx="1726872" cy="23095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708068" y="2949837"/>
            <a:ext cx="207645" cy="20066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" spc="60" dirty="0">
                <a:latin typeface="Arial"/>
                <a:cs typeface="Arial"/>
              </a:rPr>
              <a:t>FDI</a:t>
            </a:r>
            <a:endParaRPr sz="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400" spc="85" dirty="0">
                <a:latin typeface="Arial"/>
                <a:cs typeface="Arial"/>
              </a:rPr>
              <a:t>Ot</a:t>
            </a:r>
            <a:r>
              <a:rPr sz="400" spc="100" dirty="0">
                <a:latin typeface="Arial"/>
                <a:cs typeface="Arial"/>
              </a:rPr>
              <a:t>h</a:t>
            </a:r>
            <a:r>
              <a:rPr sz="400" spc="105" dirty="0">
                <a:latin typeface="Arial"/>
                <a:cs typeface="Arial"/>
              </a:rPr>
              <a:t>e</a:t>
            </a:r>
            <a:r>
              <a:rPr sz="400" spc="45" dirty="0">
                <a:latin typeface="Arial"/>
                <a:cs typeface="Arial"/>
              </a:rPr>
              <a:t>r</a:t>
            </a:r>
            <a:endParaRPr sz="4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279035" y="2949837"/>
            <a:ext cx="323215" cy="20066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" spc="60" dirty="0">
                <a:latin typeface="Arial"/>
                <a:cs typeface="Arial"/>
              </a:rPr>
              <a:t>Portfolio</a:t>
            </a:r>
            <a:endParaRPr sz="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400" spc="75" dirty="0">
                <a:latin typeface="Arial"/>
                <a:cs typeface="Arial"/>
              </a:rPr>
              <a:t>Reserves</a:t>
            </a:r>
            <a:endParaRPr sz="4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850614" y="2949837"/>
            <a:ext cx="226060" cy="20066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" spc="110" dirty="0">
                <a:latin typeface="Arial"/>
                <a:cs typeface="Arial"/>
              </a:rPr>
              <a:t>B</a:t>
            </a:r>
            <a:r>
              <a:rPr sz="400" spc="105" dirty="0">
                <a:latin typeface="Arial"/>
                <a:cs typeface="Arial"/>
              </a:rPr>
              <a:t>an</a:t>
            </a:r>
            <a:r>
              <a:rPr sz="400" spc="65" dirty="0">
                <a:latin typeface="Arial"/>
                <a:cs typeface="Arial"/>
              </a:rPr>
              <a:t>k</a:t>
            </a:r>
            <a:r>
              <a:rPr sz="400" spc="70" dirty="0">
                <a:latin typeface="Arial"/>
                <a:cs typeface="Arial"/>
              </a:rPr>
              <a:t>s</a:t>
            </a:r>
            <a:endParaRPr sz="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400" spc="70" dirty="0">
                <a:latin typeface="Arial"/>
                <a:cs typeface="Arial"/>
              </a:rPr>
              <a:t>Total</a:t>
            </a:r>
            <a:endParaRPr sz="400">
              <a:latin typeface="Arial"/>
              <a:cs typeface="Arial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1220368" y="1120615"/>
            <a:ext cx="7620" cy="1642745"/>
            <a:chOff x="1220368" y="1120615"/>
            <a:chExt cx="7620" cy="1642745"/>
          </a:xfrm>
        </p:grpSpPr>
        <p:sp>
          <p:nvSpPr>
            <p:cNvPr id="51" name="object 51"/>
            <p:cNvSpPr/>
            <p:nvPr/>
          </p:nvSpPr>
          <p:spPr>
            <a:xfrm>
              <a:off x="1224040" y="1120918"/>
              <a:ext cx="0" cy="1642110"/>
            </a:xfrm>
            <a:custGeom>
              <a:avLst/>
              <a:gdLst/>
              <a:ahLst/>
              <a:cxnLst/>
              <a:rect l="l" t="t" r="r" b="b"/>
              <a:pathLst>
                <a:path h="1642110">
                  <a:moveTo>
                    <a:pt x="0" y="0"/>
                  </a:moveTo>
                  <a:lnTo>
                    <a:pt x="0" y="1641747"/>
                  </a:lnTo>
                </a:path>
              </a:pathLst>
            </a:custGeom>
            <a:ln w="6738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224040" y="1120615"/>
              <a:ext cx="0" cy="1642745"/>
            </a:xfrm>
            <a:custGeom>
              <a:avLst/>
              <a:gdLst/>
              <a:ahLst/>
              <a:cxnLst/>
              <a:rect l="l" t="t" r="r" b="b"/>
              <a:pathLst>
                <a:path h="1642745">
                  <a:moveTo>
                    <a:pt x="0" y="0"/>
                  </a:moveTo>
                  <a:lnTo>
                    <a:pt x="0" y="1642353"/>
                  </a:lnTo>
                </a:path>
              </a:pathLst>
            </a:custGeom>
            <a:ln w="7344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3" name="object 53"/>
          <p:cNvGrpSpPr/>
          <p:nvPr/>
        </p:nvGrpSpPr>
        <p:grpSpPr>
          <a:xfrm>
            <a:off x="1711081" y="1120615"/>
            <a:ext cx="7620" cy="1642745"/>
            <a:chOff x="1711081" y="1120615"/>
            <a:chExt cx="7620" cy="1642745"/>
          </a:xfrm>
        </p:grpSpPr>
        <p:sp>
          <p:nvSpPr>
            <p:cNvPr id="54" name="object 54"/>
            <p:cNvSpPr/>
            <p:nvPr/>
          </p:nvSpPr>
          <p:spPr>
            <a:xfrm>
              <a:off x="1714753" y="1120918"/>
              <a:ext cx="0" cy="1642110"/>
            </a:xfrm>
            <a:custGeom>
              <a:avLst/>
              <a:gdLst/>
              <a:ahLst/>
              <a:cxnLst/>
              <a:rect l="l" t="t" r="r" b="b"/>
              <a:pathLst>
                <a:path h="1642110">
                  <a:moveTo>
                    <a:pt x="0" y="0"/>
                  </a:moveTo>
                  <a:lnTo>
                    <a:pt x="0" y="1641747"/>
                  </a:lnTo>
                </a:path>
              </a:pathLst>
            </a:custGeom>
            <a:ln w="6738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714753" y="1120615"/>
              <a:ext cx="0" cy="1642745"/>
            </a:xfrm>
            <a:custGeom>
              <a:avLst/>
              <a:gdLst/>
              <a:ahLst/>
              <a:cxnLst/>
              <a:rect l="l" t="t" r="r" b="b"/>
              <a:pathLst>
                <a:path h="1642745">
                  <a:moveTo>
                    <a:pt x="0" y="0"/>
                  </a:moveTo>
                  <a:lnTo>
                    <a:pt x="0" y="1642353"/>
                  </a:lnTo>
                </a:path>
              </a:pathLst>
            </a:custGeom>
            <a:ln w="7344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6" name="object 56"/>
          <p:cNvGrpSpPr/>
          <p:nvPr/>
        </p:nvGrpSpPr>
        <p:grpSpPr>
          <a:xfrm>
            <a:off x="328371" y="1004964"/>
            <a:ext cx="3820160" cy="2200275"/>
            <a:chOff x="328371" y="1004964"/>
            <a:chExt cx="3820160" cy="2200275"/>
          </a:xfrm>
        </p:grpSpPr>
        <p:sp>
          <p:nvSpPr>
            <p:cNvPr id="57" name="object 57"/>
            <p:cNvSpPr/>
            <p:nvPr/>
          </p:nvSpPr>
          <p:spPr>
            <a:xfrm>
              <a:off x="328688" y="1005282"/>
              <a:ext cx="1970405" cy="2199640"/>
            </a:xfrm>
            <a:custGeom>
              <a:avLst/>
              <a:gdLst/>
              <a:ahLst/>
              <a:cxnLst/>
              <a:rect l="l" t="t" r="r" b="b"/>
              <a:pathLst>
                <a:path w="1970405" h="2199640">
                  <a:moveTo>
                    <a:pt x="1968977" y="0"/>
                  </a:moveTo>
                  <a:lnTo>
                    <a:pt x="1837" y="0"/>
                  </a:lnTo>
                  <a:lnTo>
                    <a:pt x="0" y="1427"/>
                  </a:lnTo>
                  <a:lnTo>
                    <a:pt x="0" y="2198038"/>
                  </a:lnTo>
                  <a:lnTo>
                    <a:pt x="1837" y="2199466"/>
                  </a:lnTo>
                  <a:lnTo>
                    <a:pt x="1968977" y="2199466"/>
                  </a:lnTo>
                  <a:lnTo>
                    <a:pt x="1970202" y="2198038"/>
                  </a:lnTo>
                  <a:lnTo>
                    <a:pt x="1970202" y="2196611"/>
                  </a:lnTo>
                  <a:lnTo>
                    <a:pt x="6738" y="2196611"/>
                  </a:lnTo>
                  <a:lnTo>
                    <a:pt x="3675" y="2193755"/>
                  </a:lnTo>
                  <a:lnTo>
                    <a:pt x="6738" y="2193755"/>
                  </a:lnTo>
                  <a:lnTo>
                    <a:pt x="6738" y="5710"/>
                  </a:lnTo>
                  <a:lnTo>
                    <a:pt x="3675" y="5710"/>
                  </a:lnTo>
                  <a:lnTo>
                    <a:pt x="6738" y="2855"/>
                  </a:lnTo>
                  <a:lnTo>
                    <a:pt x="1970202" y="2855"/>
                  </a:lnTo>
                  <a:lnTo>
                    <a:pt x="1970202" y="1427"/>
                  </a:lnTo>
                  <a:lnTo>
                    <a:pt x="1968977" y="0"/>
                  </a:lnTo>
                  <a:close/>
                </a:path>
                <a:path w="1970405" h="2199640">
                  <a:moveTo>
                    <a:pt x="6738" y="2193755"/>
                  </a:moveTo>
                  <a:lnTo>
                    <a:pt x="3675" y="2193755"/>
                  </a:lnTo>
                  <a:lnTo>
                    <a:pt x="6738" y="2196611"/>
                  </a:lnTo>
                  <a:lnTo>
                    <a:pt x="6738" y="2193755"/>
                  </a:lnTo>
                  <a:close/>
                </a:path>
                <a:path w="1970405" h="2199640">
                  <a:moveTo>
                    <a:pt x="1963463" y="2193755"/>
                  </a:moveTo>
                  <a:lnTo>
                    <a:pt x="6738" y="2193755"/>
                  </a:lnTo>
                  <a:lnTo>
                    <a:pt x="6738" y="2196611"/>
                  </a:lnTo>
                  <a:lnTo>
                    <a:pt x="1963463" y="2196611"/>
                  </a:lnTo>
                  <a:lnTo>
                    <a:pt x="1963463" y="2193755"/>
                  </a:lnTo>
                  <a:close/>
                </a:path>
                <a:path w="1970405" h="2199640">
                  <a:moveTo>
                    <a:pt x="1963463" y="2855"/>
                  </a:moveTo>
                  <a:lnTo>
                    <a:pt x="1963463" y="2196611"/>
                  </a:lnTo>
                  <a:lnTo>
                    <a:pt x="1966526" y="2193755"/>
                  </a:lnTo>
                  <a:lnTo>
                    <a:pt x="1970202" y="2193755"/>
                  </a:lnTo>
                  <a:lnTo>
                    <a:pt x="1970202" y="5710"/>
                  </a:lnTo>
                  <a:lnTo>
                    <a:pt x="1966526" y="5710"/>
                  </a:lnTo>
                  <a:lnTo>
                    <a:pt x="1963463" y="2855"/>
                  </a:lnTo>
                  <a:close/>
                </a:path>
                <a:path w="1970405" h="2199640">
                  <a:moveTo>
                    <a:pt x="1970202" y="2193755"/>
                  </a:moveTo>
                  <a:lnTo>
                    <a:pt x="1966526" y="2193755"/>
                  </a:lnTo>
                  <a:lnTo>
                    <a:pt x="1963463" y="2196611"/>
                  </a:lnTo>
                  <a:lnTo>
                    <a:pt x="1970202" y="2196611"/>
                  </a:lnTo>
                  <a:lnTo>
                    <a:pt x="1970202" y="2193755"/>
                  </a:lnTo>
                  <a:close/>
                </a:path>
                <a:path w="1970405" h="2199640">
                  <a:moveTo>
                    <a:pt x="6738" y="2855"/>
                  </a:moveTo>
                  <a:lnTo>
                    <a:pt x="3675" y="5710"/>
                  </a:lnTo>
                  <a:lnTo>
                    <a:pt x="6738" y="5710"/>
                  </a:lnTo>
                  <a:lnTo>
                    <a:pt x="6738" y="2855"/>
                  </a:lnTo>
                  <a:close/>
                </a:path>
                <a:path w="1970405" h="2199640">
                  <a:moveTo>
                    <a:pt x="1963463" y="2855"/>
                  </a:moveTo>
                  <a:lnTo>
                    <a:pt x="6738" y="2855"/>
                  </a:lnTo>
                  <a:lnTo>
                    <a:pt x="6738" y="5710"/>
                  </a:lnTo>
                  <a:lnTo>
                    <a:pt x="1963463" y="5710"/>
                  </a:lnTo>
                  <a:lnTo>
                    <a:pt x="1963463" y="2855"/>
                  </a:lnTo>
                  <a:close/>
                </a:path>
                <a:path w="1970405" h="2199640">
                  <a:moveTo>
                    <a:pt x="1970202" y="2855"/>
                  </a:moveTo>
                  <a:lnTo>
                    <a:pt x="1963463" y="2855"/>
                  </a:lnTo>
                  <a:lnTo>
                    <a:pt x="1966526" y="5710"/>
                  </a:lnTo>
                  <a:lnTo>
                    <a:pt x="1970202" y="5710"/>
                  </a:lnTo>
                  <a:lnTo>
                    <a:pt x="1970202" y="285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28688" y="1005282"/>
              <a:ext cx="1970405" cy="2199640"/>
            </a:xfrm>
            <a:custGeom>
              <a:avLst/>
              <a:gdLst/>
              <a:ahLst/>
              <a:cxnLst/>
              <a:rect l="l" t="t" r="r" b="b"/>
              <a:pathLst>
                <a:path w="1970405" h="2199640">
                  <a:moveTo>
                    <a:pt x="0" y="2855"/>
                  </a:moveTo>
                  <a:lnTo>
                    <a:pt x="0" y="1427"/>
                  </a:lnTo>
                  <a:lnTo>
                    <a:pt x="1837" y="0"/>
                  </a:lnTo>
                  <a:lnTo>
                    <a:pt x="3675" y="0"/>
                  </a:lnTo>
                  <a:lnTo>
                    <a:pt x="1966526" y="0"/>
                  </a:lnTo>
                  <a:lnTo>
                    <a:pt x="1968977" y="0"/>
                  </a:lnTo>
                  <a:lnTo>
                    <a:pt x="1970202" y="1427"/>
                  </a:lnTo>
                  <a:lnTo>
                    <a:pt x="1970202" y="2855"/>
                  </a:lnTo>
                  <a:lnTo>
                    <a:pt x="1970202" y="2196611"/>
                  </a:lnTo>
                  <a:lnTo>
                    <a:pt x="1970202" y="2198038"/>
                  </a:lnTo>
                  <a:lnTo>
                    <a:pt x="1968977" y="2199466"/>
                  </a:lnTo>
                  <a:lnTo>
                    <a:pt x="1966526" y="2199466"/>
                  </a:lnTo>
                  <a:lnTo>
                    <a:pt x="3675" y="2199466"/>
                  </a:lnTo>
                  <a:lnTo>
                    <a:pt x="1837" y="2199466"/>
                  </a:lnTo>
                  <a:lnTo>
                    <a:pt x="0" y="2198038"/>
                  </a:lnTo>
                  <a:lnTo>
                    <a:pt x="0" y="2196611"/>
                  </a:lnTo>
                  <a:lnTo>
                    <a:pt x="0" y="2855"/>
                  </a:lnTo>
                  <a:close/>
                </a:path>
                <a:path w="1970405" h="2199640">
                  <a:moveTo>
                    <a:pt x="6738" y="2196611"/>
                  </a:moveTo>
                  <a:lnTo>
                    <a:pt x="3675" y="2193756"/>
                  </a:lnTo>
                  <a:lnTo>
                    <a:pt x="1966526" y="2193756"/>
                  </a:lnTo>
                  <a:lnTo>
                    <a:pt x="1963463" y="2196611"/>
                  </a:lnTo>
                  <a:lnTo>
                    <a:pt x="1963463" y="2855"/>
                  </a:lnTo>
                  <a:lnTo>
                    <a:pt x="1966526" y="5710"/>
                  </a:lnTo>
                  <a:lnTo>
                    <a:pt x="3675" y="5710"/>
                  </a:lnTo>
                  <a:lnTo>
                    <a:pt x="6738" y="2855"/>
                  </a:lnTo>
                  <a:lnTo>
                    <a:pt x="6738" y="219661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606429" y="1138886"/>
              <a:ext cx="1541674" cy="145876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738143" y="1814735"/>
              <a:ext cx="172760" cy="8089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835244" y="1836387"/>
              <a:ext cx="75565" cy="59055"/>
            </a:xfrm>
            <a:custGeom>
              <a:avLst/>
              <a:gdLst/>
              <a:ahLst/>
              <a:cxnLst/>
              <a:rect l="l" t="t" r="r" b="b"/>
              <a:pathLst>
                <a:path w="75564" h="59055">
                  <a:moveTo>
                    <a:pt x="75352" y="0"/>
                  </a:moveTo>
                  <a:lnTo>
                    <a:pt x="0" y="0"/>
                  </a:lnTo>
                  <a:lnTo>
                    <a:pt x="0" y="59007"/>
                  </a:lnTo>
                  <a:lnTo>
                    <a:pt x="75352" y="59007"/>
                  </a:lnTo>
                  <a:lnTo>
                    <a:pt x="753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931732" y="1626767"/>
              <a:ext cx="166021" cy="8613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3118583" y="1433088"/>
              <a:ext cx="75965" cy="5900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3215378" y="1589173"/>
              <a:ext cx="75965" cy="5900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3304821" y="1411674"/>
              <a:ext cx="75965" cy="5900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3401616" y="1578228"/>
              <a:ext cx="166021" cy="7518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3491978" y="1578466"/>
              <a:ext cx="75565" cy="59055"/>
            </a:xfrm>
            <a:custGeom>
              <a:avLst/>
              <a:gdLst/>
              <a:ahLst/>
              <a:cxnLst/>
              <a:rect l="l" t="t" r="r" b="b"/>
              <a:pathLst>
                <a:path w="75564" h="59055">
                  <a:moveTo>
                    <a:pt x="75352" y="0"/>
                  </a:moveTo>
                  <a:lnTo>
                    <a:pt x="0" y="0"/>
                  </a:lnTo>
                  <a:lnTo>
                    <a:pt x="0" y="58531"/>
                  </a:lnTo>
                  <a:lnTo>
                    <a:pt x="75352" y="58531"/>
                  </a:lnTo>
                  <a:lnTo>
                    <a:pt x="753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3588467" y="1917047"/>
              <a:ext cx="75965" cy="5900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3685262" y="2288225"/>
              <a:ext cx="75965" cy="5900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3775317" y="2094546"/>
              <a:ext cx="75965" cy="5900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3872112" y="1906102"/>
              <a:ext cx="75965" cy="5948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3968907" y="1734313"/>
              <a:ext cx="165408" cy="80421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4058656" y="1755965"/>
              <a:ext cx="75565" cy="59055"/>
            </a:xfrm>
            <a:custGeom>
              <a:avLst/>
              <a:gdLst/>
              <a:ahLst/>
              <a:cxnLst/>
              <a:rect l="l" t="t" r="r" b="b"/>
              <a:pathLst>
                <a:path w="75564" h="59055">
                  <a:moveTo>
                    <a:pt x="75352" y="0"/>
                  </a:moveTo>
                  <a:lnTo>
                    <a:pt x="0" y="0"/>
                  </a:lnTo>
                  <a:lnTo>
                    <a:pt x="0" y="58531"/>
                  </a:lnTo>
                  <a:lnTo>
                    <a:pt x="75352" y="58531"/>
                  </a:lnTo>
                  <a:lnTo>
                    <a:pt x="753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" name="object 74"/>
          <p:cNvSpPr txBox="1"/>
          <p:nvPr/>
        </p:nvSpPr>
        <p:spPr>
          <a:xfrm>
            <a:off x="2405040" y="2541876"/>
            <a:ext cx="178435" cy="96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60" dirty="0">
                <a:latin typeface="Arial"/>
                <a:cs typeface="Arial"/>
              </a:rPr>
              <a:t>-</a:t>
            </a:r>
            <a:r>
              <a:rPr sz="450" spc="75" dirty="0">
                <a:latin typeface="Arial"/>
                <a:cs typeface="Arial"/>
              </a:rPr>
              <a:t>400</a:t>
            </a:r>
            <a:endParaRPr sz="45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2405040" y="2300612"/>
            <a:ext cx="178435" cy="96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60" dirty="0">
                <a:latin typeface="Arial"/>
                <a:cs typeface="Arial"/>
              </a:rPr>
              <a:t>-</a:t>
            </a:r>
            <a:r>
              <a:rPr sz="450" spc="75" dirty="0">
                <a:latin typeface="Arial"/>
                <a:cs typeface="Arial"/>
              </a:rPr>
              <a:t>200</a:t>
            </a:r>
            <a:endParaRPr sz="45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2513473" y="2059822"/>
            <a:ext cx="67945" cy="96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80" dirty="0">
                <a:latin typeface="Arial"/>
                <a:cs typeface="Arial"/>
              </a:rPr>
              <a:t>0</a:t>
            </a:r>
            <a:endParaRPr sz="45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2431380" y="1818558"/>
            <a:ext cx="150495" cy="96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70" dirty="0">
                <a:latin typeface="Arial"/>
                <a:cs typeface="Arial"/>
              </a:rPr>
              <a:t>20</a:t>
            </a:r>
            <a:r>
              <a:rPr sz="450" spc="80" dirty="0">
                <a:latin typeface="Arial"/>
                <a:cs typeface="Arial"/>
              </a:rPr>
              <a:t>0</a:t>
            </a:r>
            <a:endParaRPr sz="450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2431380" y="1577768"/>
            <a:ext cx="150495" cy="96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70" dirty="0">
                <a:latin typeface="Arial"/>
                <a:cs typeface="Arial"/>
              </a:rPr>
              <a:t>40</a:t>
            </a:r>
            <a:r>
              <a:rPr sz="450" spc="80" dirty="0">
                <a:latin typeface="Arial"/>
                <a:cs typeface="Arial"/>
              </a:rPr>
              <a:t>0</a:t>
            </a:r>
            <a:endParaRPr sz="45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2431380" y="1336504"/>
            <a:ext cx="150495" cy="96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70" dirty="0">
                <a:latin typeface="Arial"/>
                <a:cs typeface="Arial"/>
              </a:rPr>
              <a:t>60</a:t>
            </a:r>
            <a:r>
              <a:rPr sz="450" spc="80" dirty="0">
                <a:latin typeface="Arial"/>
                <a:cs typeface="Arial"/>
              </a:rPr>
              <a:t>0</a:t>
            </a:r>
            <a:endParaRPr sz="45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2431380" y="1095240"/>
            <a:ext cx="150495" cy="96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70" dirty="0">
                <a:latin typeface="Arial"/>
                <a:cs typeface="Arial"/>
              </a:rPr>
              <a:t>80</a:t>
            </a:r>
            <a:r>
              <a:rPr sz="450" spc="80" dirty="0">
                <a:latin typeface="Arial"/>
                <a:cs typeface="Arial"/>
              </a:rPr>
              <a:t>0</a:t>
            </a:r>
            <a:endParaRPr sz="450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2626587" y="2618657"/>
            <a:ext cx="110489" cy="154940"/>
          </a:xfrm>
          <a:prstGeom prst="rect">
            <a:avLst/>
          </a:prstGeom>
        </p:spPr>
        <p:txBody>
          <a:bodyPr vert="vert270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600" spc="-5" dirty="0">
                <a:latin typeface="Arial"/>
                <a:cs typeface="Arial"/>
              </a:rPr>
              <a:t>2006</a:t>
            </a:r>
            <a:endParaRPr sz="600"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3003350" y="2618657"/>
            <a:ext cx="110489" cy="154940"/>
          </a:xfrm>
          <a:prstGeom prst="rect">
            <a:avLst/>
          </a:prstGeom>
        </p:spPr>
        <p:txBody>
          <a:bodyPr vert="vert270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600" spc="-5" dirty="0">
                <a:latin typeface="Arial"/>
                <a:cs typeface="Arial"/>
              </a:rPr>
              <a:t>2007</a:t>
            </a:r>
            <a:endParaRPr sz="600">
              <a:latin typeface="Arial"/>
              <a:cs typeface="Aria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3380114" y="2618657"/>
            <a:ext cx="110489" cy="154940"/>
          </a:xfrm>
          <a:prstGeom prst="rect">
            <a:avLst/>
          </a:prstGeom>
        </p:spPr>
        <p:txBody>
          <a:bodyPr vert="vert270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600" spc="-5" dirty="0">
                <a:latin typeface="Arial"/>
                <a:cs typeface="Arial"/>
              </a:rPr>
              <a:t>2008</a:t>
            </a:r>
            <a:endParaRPr sz="600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3756877" y="1113636"/>
            <a:ext cx="110489" cy="1659889"/>
          </a:xfrm>
          <a:prstGeom prst="rect">
            <a:avLst/>
          </a:prstGeom>
        </p:spPr>
        <p:txBody>
          <a:bodyPr vert="vert270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  <a:tabLst>
                <a:tab pos="1646555" algn="l"/>
              </a:tabLst>
            </a:pPr>
            <a:r>
              <a:rPr sz="600" spc="-130" dirty="0">
                <a:latin typeface="Arial"/>
                <a:cs typeface="Arial"/>
              </a:rPr>
              <a:t>2009</a:t>
            </a:r>
            <a:r>
              <a:rPr sz="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	</a:t>
            </a:r>
            <a:endParaRPr sz="600">
              <a:latin typeface="Arial"/>
              <a:cs typeface="Arial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2641678" y="2830837"/>
            <a:ext cx="1505785" cy="33334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 txBox="1"/>
          <p:nvPr/>
        </p:nvSpPr>
        <p:spPr>
          <a:xfrm>
            <a:off x="2898816" y="2841339"/>
            <a:ext cx="492125" cy="3054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" spc="70" dirty="0">
                <a:latin typeface="Arial"/>
                <a:cs typeface="Arial"/>
              </a:rPr>
              <a:t>FDI</a:t>
            </a:r>
            <a:endParaRPr sz="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400" spc="90" dirty="0">
                <a:latin typeface="Arial"/>
                <a:cs typeface="Arial"/>
              </a:rPr>
              <a:t>Banks</a:t>
            </a:r>
            <a:endParaRPr sz="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400" spc="75" dirty="0">
                <a:latin typeface="Arial"/>
                <a:cs typeface="Arial"/>
              </a:rPr>
              <a:t>Net</a:t>
            </a:r>
            <a:r>
              <a:rPr sz="400" spc="-20" dirty="0">
                <a:latin typeface="Arial"/>
                <a:cs typeface="Arial"/>
              </a:rPr>
              <a:t> </a:t>
            </a:r>
            <a:r>
              <a:rPr sz="400" spc="65" dirty="0">
                <a:latin typeface="Arial"/>
                <a:cs typeface="Arial"/>
              </a:rPr>
              <a:t>derivatives</a:t>
            </a:r>
            <a:endParaRPr sz="400">
              <a:latin typeface="Arial"/>
              <a:cs typeface="Arial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3645606" y="2841339"/>
            <a:ext cx="285115" cy="3054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" spc="110" dirty="0">
                <a:latin typeface="Arial"/>
                <a:cs typeface="Arial"/>
              </a:rPr>
              <a:t>P</a:t>
            </a:r>
            <a:r>
              <a:rPr sz="400" spc="100" dirty="0">
                <a:latin typeface="Arial"/>
                <a:cs typeface="Arial"/>
              </a:rPr>
              <a:t>o</a:t>
            </a:r>
            <a:r>
              <a:rPr sz="400" spc="25" dirty="0">
                <a:latin typeface="Arial"/>
                <a:cs typeface="Arial"/>
              </a:rPr>
              <a:t>r</a:t>
            </a:r>
            <a:r>
              <a:rPr sz="400" spc="50" dirty="0">
                <a:latin typeface="Arial"/>
                <a:cs typeface="Arial"/>
              </a:rPr>
              <a:t>tf</a:t>
            </a:r>
            <a:r>
              <a:rPr sz="400" spc="105" dirty="0">
                <a:latin typeface="Arial"/>
                <a:cs typeface="Arial"/>
              </a:rPr>
              <a:t>o</a:t>
            </a:r>
            <a:r>
              <a:rPr sz="400" spc="15" dirty="0">
                <a:latin typeface="Arial"/>
                <a:cs typeface="Arial"/>
              </a:rPr>
              <a:t>li</a:t>
            </a:r>
            <a:r>
              <a:rPr sz="400" spc="80" dirty="0">
                <a:latin typeface="Arial"/>
                <a:cs typeface="Arial"/>
              </a:rPr>
              <a:t>o</a:t>
            </a:r>
            <a:endParaRPr sz="400">
              <a:latin typeface="Arial"/>
              <a:cs typeface="Arial"/>
            </a:endParaRPr>
          </a:p>
          <a:p>
            <a:pPr marL="12700" marR="82550">
              <a:lnSpc>
                <a:spcPct val="176400"/>
              </a:lnSpc>
            </a:pPr>
            <a:r>
              <a:rPr sz="400" spc="85" dirty="0">
                <a:latin typeface="Arial"/>
                <a:cs typeface="Arial"/>
              </a:rPr>
              <a:t>Ot</a:t>
            </a:r>
            <a:r>
              <a:rPr sz="400" spc="105" dirty="0">
                <a:latin typeface="Arial"/>
                <a:cs typeface="Arial"/>
              </a:rPr>
              <a:t>h</a:t>
            </a:r>
            <a:r>
              <a:rPr sz="400" spc="100" dirty="0">
                <a:latin typeface="Arial"/>
                <a:cs typeface="Arial"/>
              </a:rPr>
              <a:t>e</a:t>
            </a:r>
            <a:r>
              <a:rPr sz="400" spc="40" dirty="0">
                <a:latin typeface="Arial"/>
                <a:cs typeface="Arial"/>
              </a:rPr>
              <a:t>r  </a:t>
            </a:r>
            <a:r>
              <a:rPr sz="400" spc="70" dirty="0">
                <a:latin typeface="Arial"/>
                <a:cs typeface="Arial"/>
              </a:rPr>
              <a:t>Total</a:t>
            </a:r>
            <a:endParaRPr sz="400">
              <a:latin typeface="Arial"/>
              <a:cs typeface="Arial"/>
            </a:endParaRPr>
          </a:p>
        </p:txBody>
      </p:sp>
      <p:grpSp>
        <p:nvGrpSpPr>
          <p:cNvPr id="88" name="object 88"/>
          <p:cNvGrpSpPr/>
          <p:nvPr/>
        </p:nvGrpSpPr>
        <p:grpSpPr>
          <a:xfrm>
            <a:off x="2305345" y="1010708"/>
            <a:ext cx="1936750" cy="2188845"/>
            <a:chOff x="2305345" y="1010708"/>
            <a:chExt cx="1936750" cy="2188845"/>
          </a:xfrm>
        </p:grpSpPr>
        <p:sp>
          <p:nvSpPr>
            <p:cNvPr id="89" name="object 89"/>
            <p:cNvSpPr/>
            <p:nvPr/>
          </p:nvSpPr>
          <p:spPr>
            <a:xfrm>
              <a:off x="2305630" y="1010992"/>
              <a:ext cx="1936114" cy="2188210"/>
            </a:xfrm>
            <a:custGeom>
              <a:avLst/>
              <a:gdLst/>
              <a:ahLst/>
              <a:cxnLst/>
              <a:rect l="l" t="t" r="r" b="b"/>
              <a:pathLst>
                <a:path w="1936114" h="2188210">
                  <a:moveTo>
                    <a:pt x="1934670" y="0"/>
                  </a:moveTo>
                  <a:lnTo>
                    <a:pt x="1837" y="0"/>
                  </a:lnTo>
                  <a:lnTo>
                    <a:pt x="0" y="951"/>
                  </a:lnTo>
                  <a:lnTo>
                    <a:pt x="0" y="2187093"/>
                  </a:lnTo>
                  <a:lnTo>
                    <a:pt x="1837" y="2188045"/>
                  </a:lnTo>
                  <a:lnTo>
                    <a:pt x="1934670" y="2188045"/>
                  </a:lnTo>
                  <a:lnTo>
                    <a:pt x="1935895" y="2187093"/>
                  </a:lnTo>
                  <a:lnTo>
                    <a:pt x="1935895" y="2185666"/>
                  </a:lnTo>
                  <a:lnTo>
                    <a:pt x="7351" y="2185666"/>
                  </a:lnTo>
                  <a:lnTo>
                    <a:pt x="3675" y="2182810"/>
                  </a:lnTo>
                  <a:lnTo>
                    <a:pt x="7351" y="2182810"/>
                  </a:lnTo>
                  <a:lnTo>
                    <a:pt x="7351" y="5234"/>
                  </a:lnTo>
                  <a:lnTo>
                    <a:pt x="3675" y="5234"/>
                  </a:lnTo>
                  <a:lnTo>
                    <a:pt x="7351" y="2379"/>
                  </a:lnTo>
                  <a:lnTo>
                    <a:pt x="1935895" y="2379"/>
                  </a:lnTo>
                  <a:lnTo>
                    <a:pt x="1935895" y="951"/>
                  </a:lnTo>
                  <a:lnTo>
                    <a:pt x="1934670" y="0"/>
                  </a:lnTo>
                  <a:close/>
                </a:path>
                <a:path w="1936114" h="2188210">
                  <a:moveTo>
                    <a:pt x="7351" y="2182810"/>
                  </a:moveTo>
                  <a:lnTo>
                    <a:pt x="3675" y="2182810"/>
                  </a:lnTo>
                  <a:lnTo>
                    <a:pt x="7351" y="2185666"/>
                  </a:lnTo>
                  <a:lnTo>
                    <a:pt x="7351" y="2182810"/>
                  </a:lnTo>
                  <a:close/>
                </a:path>
                <a:path w="1936114" h="2188210">
                  <a:moveTo>
                    <a:pt x="1929156" y="2182810"/>
                  </a:moveTo>
                  <a:lnTo>
                    <a:pt x="7351" y="2182810"/>
                  </a:lnTo>
                  <a:lnTo>
                    <a:pt x="7351" y="2185666"/>
                  </a:lnTo>
                  <a:lnTo>
                    <a:pt x="1929156" y="2185666"/>
                  </a:lnTo>
                  <a:lnTo>
                    <a:pt x="1929156" y="2182810"/>
                  </a:lnTo>
                  <a:close/>
                </a:path>
                <a:path w="1936114" h="2188210">
                  <a:moveTo>
                    <a:pt x="1929156" y="2379"/>
                  </a:moveTo>
                  <a:lnTo>
                    <a:pt x="1929156" y="2185666"/>
                  </a:lnTo>
                  <a:lnTo>
                    <a:pt x="1932219" y="2182810"/>
                  </a:lnTo>
                  <a:lnTo>
                    <a:pt x="1935895" y="2182810"/>
                  </a:lnTo>
                  <a:lnTo>
                    <a:pt x="1935895" y="5234"/>
                  </a:lnTo>
                  <a:lnTo>
                    <a:pt x="1932219" y="5234"/>
                  </a:lnTo>
                  <a:lnTo>
                    <a:pt x="1929156" y="2379"/>
                  </a:lnTo>
                  <a:close/>
                </a:path>
                <a:path w="1936114" h="2188210">
                  <a:moveTo>
                    <a:pt x="1935895" y="2182810"/>
                  </a:moveTo>
                  <a:lnTo>
                    <a:pt x="1932219" y="2182810"/>
                  </a:lnTo>
                  <a:lnTo>
                    <a:pt x="1929156" y="2185666"/>
                  </a:lnTo>
                  <a:lnTo>
                    <a:pt x="1935895" y="2185666"/>
                  </a:lnTo>
                  <a:lnTo>
                    <a:pt x="1935895" y="2182810"/>
                  </a:lnTo>
                  <a:close/>
                </a:path>
                <a:path w="1936114" h="2188210">
                  <a:moveTo>
                    <a:pt x="7351" y="2379"/>
                  </a:moveTo>
                  <a:lnTo>
                    <a:pt x="3675" y="5234"/>
                  </a:lnTo>
                  <a:lnTo>
                    <a:pt x="7351" y="5234"/>
                  </a:lnTo>
                  <a:lnTo>
                    <a:pt x="7351" y="2379"/>
                  </a:lnTo>
                  <a:close/>
                </a:path>
                <a:path w="1936114" h="2188210">
                  <a:moveTo>
                    <a:pt x="1929156" y="2379"/>
                  </a:moveTo>
                  <a:lnTo>
                    <a:pt x="7351" y="2379"/>
                  </a:lnTo>
                  <a:lnTo>
                    <a:pt x="7351" y="5234"/>
                  </a:lnTo>
                  <a:lnTo>
                    <a:pt x="1929156" y="5234"/>
                  </a:lnTo>
                  <a:lnTo>
                    <a:pt x="1929156" y="2379"/>
                  </a:lnTo>
                  <a:close/>
                </a:path>
                <a:path w="1936114" h="2188210">
                  <a:moveTo>
                    <a:pt x="1935895" y="2379"/>
                  </a:moveTo>
                  <a:lnTo>
                    <a:pt x="1929156" y="2379"/>
                  </a:lnTo>
                  <a:lnTo>
                    <a:pt x="1932219" y="5234"/>
                  </a:lnTo>
                  <a:lnTo>
                    <a:pt x="1935895" y="5234"/>
                  </a:lnTo>
                  <a:lnTo>
                    <a:pt x="1935895" y="23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2305630" y="1010992"/>
              <a:ext cx="1936114" cy="2188210"/>
            </a:xfrm>
            <a:custGeom>
              <a:avLst/>
              <a:gdLst/>
              <a:ahLst/>
              <a:cxnLst/>
              <a:rect l="l" t="t" r="r" b="b"/>
              <a:pathLst>
                <a:path w="1936114" h="2188210">
                  <a:moveTo>
                    <a:pt x="0" y="2379"/>
                  </a:moveTo>
                  <a:lnTo>
                    <a:pt x="0" y="951"/>
                  </a:lnTo>
                  <a:lnTo>
                    <a:pt x="1837" y="0"/>
                  </a:lnTo>
                  <a:lnTo>
                    <a:pt x="3675" y="0"/>
                  </a:lnTo>
                  <a:lnTo>
                    <a:pt x="1932219" y="0"/>
                  </a:lnTo>
                  <a:lnTo>
                    <a:pt x="1934670" y="0"/>
                  </a:lnTo>
                  <a:lnTo>
                    <a:pt x="1935895" y="951"/>
                  </a:lnTo>
                  <a:lnTo>
                    <a:pt x="1935895" y="2379"/>
                  </a:lnTo>
                  <a:lnTo>
                    <a:pt x="1935895" y="2185666"/>
                  </a:lnTo>
                  <a:lnTo>
                    <a:pt x="1935895" y="2187093"/>
                  </a:lnTo>
                  <a:lnTo>
                    <a:pt x="1934670" y="2188045"/>
                  </a:lnTo>
                  <a:lnTo>
                    <a:pt x="1932219" y="2188045"/>
                  </a:lnTo>
                  <a:lnTo>
                    <a:pt x="3675" y="2188045"/>
                  </a:lnTo>
                  <a:lnTo>
                    <a:pt x="1837" y="2188045"/>
                  </a:lnTo>
                  <a:lnTo>
                    <a:pt x="0" y="2187093"/>
                  </a:lnTo>
                  <a:lnTo>
                    <a:pt x="0" y="2185666"/>
                  </a:lnTo>
                  <a:lnTo>
                    <a:pt x="0" y="2379"/>
                  </a:lnTo>
                  <a:close/>
                </a:path>
                <a:path w="1936114" h="2188210">
                  <a:moveTo>
                    <a:pt x="7351" y="2185666"/>
                  </a:moveTo>
                  <a:lnTo>
                    <a:pt x="3675" y="2182811"/>
                  </a:lnTo>
                  <a:lnTo>
                    <a:pt x="1932219" y="2182811"/>
                  </a:lnTo>
                  <a:lnTo>
                    <a:pt x="1929156" y="2185666"/>
                  </a:lnTo>
                  <a:lnTo>
                    <a:pt x="1929156" y="2379"/>
                  </a:lnTo>
                  <a:lnTo>
                    <a:pt x="1932219" y="5234"/>
                  </a:lnTo>
                  <a:lnTo>
                    <a:pt x="3675" y="5234"/>
                  </a:lnTo>
                  <a:lnTo>
                    <a:pt x="7351" y="2379"/>
                  </a:lnTo>
                  <a:lnTo>
                    <a:pt x="7351" y="218566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1" name="object 91"/>
          <p:cNvSpPr/>
          <p:nvPr/>
        </p:nvSpPr>
        <p:spPr>
          <a:xfrm>
            <a:off x="3187197" y="1126327"/>
            <a:ext cx="0" cy="1529715"/>
          </a:xfrm>
          <a:custGeom>
            <a:avLst/>
            <a:gdLst/>
            <a:ahLst/>
            <a:cxnLst/>
            <a:rect l="l" t="t" r="r" b="b"/>
            <a:pathLst>
              <a:path h="1529714">
                <a:moveTo>
                  <a:pt x="0" y="0"/>
                </a:moveTo>
                <a:lnTo>
                  <a:pt x="0" y="1529094"/>
                </a:lnTo>
              </a:path>
            </a:pathLst>
          </a:custGeom>
          <a:ln w="7955">
            <a:solidFill>
              <a:srgbClr val="000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2" name="object 92"/>
          <p:cNvGrpSpPr/>
          <p:nvPr/>
        </p:nvGrpSpPr>
        <p:grpSpPr>
          <a:xfrm>
            <a:off x="3660454" y="1126326"/>
            <a:ext cx="7620" cy="1529715"/>
            <a:chOff x="3660454" y="1126326"/>
            <a:chExt cx="7620" cy="1529715"/>
          </a:xfrm>
        </p:grpSpPr>
        <p:sp>
          <p:nvSpPr>
            <p:cNvPr id="93" name="object 93"/>
            <p:cNvSpPr/>
            <p:nvPr/>
          </p:nvSpPr>
          <p:spPr>
            <a:xfrm>
              <a:off x="3664126" y="1126629"/>
              <a:ext cx="0" cy="1529080"/>
            </a:xfrm>
            <a:custGeom>
              <a:avLst/>
              <a:gdLst/>
              <a:ahLst/>
              <a:cxnLst/>
              <a:rect l="l" t="t" r="r" b="b"/>
              <a:pathLst>
                <a:path h="1529080">
                  <a:moveTo>
                    <a:pt x="0" y="0"/>
                  </a:moveTo>
                  <a:lnTo>
                    <a:pt x="0" y="1528491"/>
                  </a:lnTo>
                </a:path>
              </a:pathLst>
            </a:custGeom>
            <a:ln w="6738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3664126" y="1126326"/>
              <a:ext cx="0" cy="1529715"/>
            </a:xfrm>
            <a:custGeom>
              <a:avLst/>
              <a:gdLst/>
              <a:ahLst/>
              <a:cxnLst/>
              <a:rect l="l" t="t" r="r" b="b"/>
              <a:pathLst>
                <a:path h="1529714">
                  <a:moveTo>
                    <a:pt x="0" y="0"/>
                  </a:moveTo>
                  <a:lnTo>
                    <a:pt x="0" y="1529096"/>
                  </a:lnTo>
                </a:path>
              </a:pathLst>
            </a:custGeom>
            <a:ln w="7343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9" name="object 9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-10" dirty="0"/>
              <a:t>Π. </a:t>
            </a:r>
            <a:r>
              <a:rPr spc="-15" dirty="0"/>
              <a:t>Κωνσταντíνου (AΕΟΣ </a:t>
            </a:r>
            <a:r>
              <a:rPr spc="-35" dirty="0"/>
              <a:t>–</a:t>
            </a:r>
            <a:r>
              <a:rPr spc="-75" dirty="0"/>
              <a:t> </a:t>
            </a:r>
            <a:r>
              <a:rPr spc="-5" dirty="0"/>
              <a:t>ΟΠΑ)</a:t>
            </a:r>
          </a:p>
        </p:txBody>
      </p:sp>
    </p:spTree>
  </p:cSld>
  <p:clrMapOvr>
    <a:masterClrMapping/>
  </p:clrMapOvr>
  <p:transition>
    <p:wipe dir="r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-6792" y="-10487"/>
            <a:ext cx="4608195" cy="507190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7556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595"/>
              </a:spcBef>
            </a:pPr>
            <a:r>
              <a:rPr lang="el-GR" sz="1400" spc="20" dirty="0">
                <a:solidFill>
                  <a:srgbClr val="CC0000"/>
                </a:solidFill>
                <a:latin typeface="Arial"/>
                <a:cs typeface="Arial"/>
              </a:rPr>
              <a:t>Η Μεγάλη Αντιστροφή κατά την Κρίση του 2008 </a:t>
            </a:r>
            <a:r>
              <a:rPr sz="1400" spc="-65" dirty="0">
                <a:solidFill>
                  <a:srgbClr val="CC0000"/>
                </a:solidFill>
                <a:latin typeface="Arial"/>
                <a:cs typeface="Arial"/>
              </a:rPr>
              <a:t>– </a:t>
            </a:r>
            <a:r>
              <a:rPr sz="1400" spc="10" dirty="0">
                <a:solidFill>
                  <a:srgbClr val="CC0000"/>
                </a:solidFill>
                <a:latin typeface="Times New Roman"/>
                <a:cs typeface="Times New Roman"/>
              </a:rPr>
              <a:t>III</a:t>
            </a:r>
            <a:endParaRPr lang="en-US" sz="1400" spc="10" dirty="0">
              <a:solidFill>
                <a:srgbClr val="CC0000"/>
              </a:solidFill>
              <a:latin typeface="Times New Roman"/>
              <a:cs typeface="Times New Roman"/>
            </a:endParaRPr>
          </a:p>
          <a:p>
            <a:pPr marL="107950">
              <a:lnSpc>
                <a:spcPct val="100000"/>
              </a:lnSpc>
              <a:spcBef>
                <a:spcPts val="595"/>
              </a:spcBef>
            </a:pPr>
            <a:r>
              <a:rPr lang="el-GR" sz="900" spc="-5" dirty="0">
                <a:solidFill>
                  <a:srgbClr val="CC0000"/>
                </a:solidFill>
                <a:latin typeface="Arial"/>
                <a:cs typeface="Arial"/>
              </a:rPr>
              <a:t> Εισροές κεφαλαίου και εμπορικές εισαγωγές </a:t>
            </a:r>
            <a:endParaRPr sz="9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40266" y="1708128"/>
            <a:ext cx="930910" cy="787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50" spc="155" dirty="0">
                <a:latin typeface="Times New Roman"/>
                <a:cs typeface="Times New Roman"/>
              </a:rPr>
              <a:t>Annual </a:t>
            </a:r>
            <a:r>
              <a:rPr sz="350" spc="125" dirty="0">
                <a:latin typeface="Times New Roman"/>
                <a:cs typeface="Times New Roman"/>
              </a:rPr>
              <a:t>values,</a:t>
            </a:r>
            <a:r>
              <a:rPr sz="350" spc="-25" dirty="0">
                <a:latin typeface="Times New Roman"/>
                <a:cs typeface="Times New Roman"/>
              </a:rPr>
              <a:t> </a:t>
            </a:r>
            <a:r>
              <a:rPr sz="350" spc="150" dirty="0">
                <a:latin typeface="Times New Roman"/>
                <a:cs typeface="Times New Roman"/>
              </a:rPr>
              <a:t>1975-2009</a:t>
            </a:r>
            <a:endParaRPr sz="35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091707" y="1906278"/>
            <a:ext cx="2427605" cy="937260"/>
            <a:chOff x="1091707" y="1906278"/>
            <a:chExt cx="2427605" cy="937260"/>
          </a:xfrm>
        </p:grpSpPr>
        <p:sp>
          <p:nvSpPr>
            <p:cNvPr id="6" name="object 6"/>
            <p:cNvSpPr/>
            <p:nvPr/>
          </p:nvSpPr>
          <p:spPr>
            <a:xfrm>
              <a:off x="1091704" y="1906282"/>
              <a:ext cx="2427605" cy="937260"/>
            </a:xfrm>
            <a:custGeom>
              <a:avLst/>
              <a:gdLst/>
              <a:ahLst/>
              <a:cxnLst/>
              <a:rect l="l" t="t" r="r" b="b"/>
              <a:pathLst>
                <a:path w="2427604" h="937260">
                  <a:moveTo>
                    <a:pt x="15900" y="414553"/>
                  </a:moveTo>
                  <a:lnTo>
                    <a:pt x="0" y="414553"/>
                  </a:lnTo>
                  <a:lnTo>
                    <a:pt x="0" y="417461"/>
                  </a:lnTo>
                  <a:lnTo>
                    <a:pt x="15900" y="417461"/>
                  </a:lnTo>
                  <a:lnTo>
                    <a:pt x="15900" y="414553"/>
                  </a:lnTo>
                  <a:close/>
                </a:path>
                <a:path w="2427604" h="937260">
                  <a:moveTo>
                    <a:pt x="15900" y="312432"/>
                  </a:moveTo>
                  <a:lnTo>
                    <a:pt x="0" y="312432"/>
                  </a:lnTo>
                  <a:lnTo>
                    <a:pt x="0" y="315087"/>
                  </a:lnTo>
                  <a:lnTo>
                    <a:pt x="15900" y="315087"/>
                  </a:lnTo>
                  <a:lnTo>
                    <a:pt x="15900" y="312432"/>
                  </a:lnTo>
                  <a:close/>
                </a:path>
                <a:path w="2427604" h="937260">
                  <a:moveTo>
                    <a:pt x="15900" y="207416"/>
                  </a:moveTo>
                  <a:lnTo>
                    <a:pt x="0" y="207416"/>
                  </a:lnTo>
                  <a:lnTo>
                    <a:pt x="0" y="210058"/>
                  </a:lnTo>
                  <a:lnTo>
                    <a:pt x="15900" y="210058"/>
                  </a:lnTo>
                  <a:lnTo>
                    <a:pt x="15900" y="207416"/>
                  </a:lnTo>
                  <a:close/>
                </a:path>
                <a:path w="2427604" h="937260">
                  <a:moveTo>
                    <a:pt x="15900" y="105029"/>
                  </a:moveTo>
                  <a:lnTo>
                    <a:pt x="0" y="105029"/>
                  </a:lnTo>
                  <a:lnTo>
                    <a:pt x="0" y="107670"/>
                  </a:lnTo>
                  <a:lnTo>
                    <a:pt x="15900" y="107670"/>
                  </a:lnTo>
                  <a:lnTo>
                    <a:pt x="15900" y="105029"/>
                  </a:lnTo>
                  <a:close/>
                </a:path>
                <a:path w="2427604" h="937260">
                  <a:moveTo>
                    <a:pt x="15900" y="0"/>
                  </a:moveTo>
                  <a:lnTo>
                    <a:pt x="0" y="0"/>
                  </a:lnTo>
                  <a:lnTo>
                    <a:pt x="0" y="2641"/>
                  </a:lnTo>
                  <a:lnTo>
                    <a:pt x="15900" y="2641"/>
                  </a:lnTo>
                  <a:lnTo>
                    <a:pt x="15900" y="0"/>
                  </a:lnTo>
                  <a:close/>
                </a:path>
                <a:path w="2427604" h="937260">
                  <a:moveTo>
                    <a:pt x="2427414" y="0"/>
                  </a:moveTo>
                  <a:lnTo>
                    <a:pt x="2411501" y="0"/>
                  </a:lnTo>
                  <a:lnTo>
                    <a:pt x="2411501" y="1320"/>
                  </a:lnTo>
                  <a:lnTo>
                    <a:pt x="2408948" y="1320"/>
                  </a:lnTo>
                  <a:lnTo>
                    <a:pt x="2408948" y="621957"/>
                  </a:lnTo>
                  <a:lnTo>
                    <a:pt x="20358" y="621957"/>
                  </a:lnTo>
                  <a:lnTo>
                    <a:pt x="24104" y="1320"/>
                  </a:lnTo>
                  <a:lnTo>
                    <a:pt x="18465" y="1320"/>
                  </a:lnTo>
                  <a:lnTo>
                    <a:pt x="15595" y="519582"/>
                  </a:lnTo>
                  <a:lnTo>
                    <a:pt x="0" y="519582"/>
                  </a:lnTo>
                  <a:lnTo>
                    <a:pt x="0" y="522490"/>
                  </a:lnTo>
                  <a:lnTo>
                    <a:pt x="15582" y="522490"/>
                  </a:lnTo>
                  <a:lnTo>
                    <a:pt x="15036" y="621957"/>
                  </a:lnTo>
                  <a:lnTo>
                    <a:pt x="0" y="621957"/>
                  </a:lnTo>
                  <a:lnTo>
                    <a:pt x="0" y="624611"/>
                  </a:lnTo>
                  <a:lnTo>
                    <a:pt x="13335" y="624611"/>
                  </a:lnTo>
                  <a:lnTo>
                    <a:pt x="13335" y="634390"/>
                  </a:lnTo>
                  <a:lnTo>
                    <a:pt x="14960" y="634390"/>
                  </a:lnTo>
                  <a:lnTo>
                    <a:pt x="14465" y="726986"/>
                  </a:lnTo>
                  <a:lnTo>
                    <a:pt x="0" y="726986"/>
                  </a:lnTo>
                  <a:lnTo>
                    <a:pt x="0" y="729640"/>
                  </a:lnTo>
                  <a:lnTo>
                    <a:pt x="14452" y="729640"/>
                  </a:lnTo>
                  <a:lnTo>
                    <a:pt x="13906" y="829106"/>
                  </a:lnTo>
                  <a:lnTo>
                    <a:pt x="0" y="829106"/>
                  </a:lnTo>
                  <a:lnTo>
                    <a:pt x="0" y="832015"/>
                  </a:lnTo>
                  <a:lnTo>
                    <a:pt x="13893" y="832015"/>
                  </a:lnTo>
                  <a:lnTo>
                    <a:pt x="13335" y="934402"/>
                  </a:lnTo>
                  <a:lnTo>
                    <a:pt x="0" y="934402"/>
                  </a:lnTo>
                  <a:lnTo>
                    <a:pt x="0" y="937044"/>
                  </a:lnTo>
                  <a:lnTo>
                    <a:pt x="15900" y="937044"/>
                  </a:lnTo>
                  <a:lnTo>
                    <a:pt x="15900" y="935723"/>
                  </a:lnTo>
                  <a:lnTo>
                    <a:pt x="18465" y="935723"/>
                  </a:lnTo>
                  <a:lnTo>
                    <a:pt x="20332" y="624611"/>
                  </a:lnTo>
                  <a:lnTo>
                    <a:pt x="248793" y="624611"/>
                  </a:lnTo>
                  <a:lnTo>
                    <a:pt x="248793" y="634390"/>
                  </a:lnTo>
                  <a:lnTo>
                    <a:pt x="254431" y="634390"/>
                  </a:lnTo>
                  <a:lnTo>
                    <a:pt x="254431" y="624611"/>
                  </a:lnTo>
                  <a:lnTo>
                    <a:pt x="484759" y="624611"/>
                  </a:lnTo>
                  <a:lnTo>
                    <a:pt x="484759" y="634390"/>
                  </a:lnTo>
                  <a:lnTo>
                    <a:pt x="490397" y="634390"/>
                  </a:lnTo>
                  <a:lnTo>
                    <a:pt x="490397" y="624611"/>
                  </a:lnTo>
                  <a:lnTo>
                    <a:pt x="715086" y="624611"/>
                  </a:lnTo>
                  <a:lnTo>
                    <a:pt x="715086" y="634390"/>
                  </a:lnTo>
                  <a:lnTo>
                    <a:pt x="720725" y="634390"/>
                  </a:lnTo>
                  <a:lnTo>
                    <a:pt x="720725" y="624611"/>
                  </a:lnTo>
                  <a:lnTo>
                    <a:pt x="951052" y="624611"/>
                  </a:lnTo>
                  <a:lnTo>
                    <a:pt x="951052" y="634390"/>
                  </a:lnTo>
                  <a:lnTo>
                    <a:pt x="956183" y="634390"/>
                  </a:lnTo>
                  <a:lnTo>
                    <a:pt x="956183" y="624611"/>
                  </a:lnTo>
                  <a:lnTo>
                    <a:pt x="1181379" y="624611"/>
                  </a:lnTo>
                  <a:lnTo>
                    <a:pt x="1181379" y="634390"/>
                  </a:lnTo>
                  <a:lnTo>
                    <a:pt x="1187030" y="634390"/>
                  </a:lnTo>
                  <a:lnTo>
                    <a:pt x="1187030" y="624611"/>
                  </a:lnTo>
                  <a:lnTo>
                    <a:pt x="1417358" y="624611"/>
                  </a:lnTo>
                  <a:lnTo>
                    <a:pt x="1417358" y="634390"/>
                  </a:lnTo>
                  <a:lnTo>
                    <a:pt x="1422488" y="634390"/>
                  </a:lnTo>
                  <a:lnTo>
                    <a:pt x="1422488" y="624611"/>
                  </a:lnTo>
                  <a:lnTo>
                    <a:pt x="1647685" y="624611"/>
                  </a:lnTo>
                  <a:lnTo>
                    <a:pt x="1647685" y="634390"/>
                  </a:lnTo>
                  <a:lnTo>
                    <a:pt x="1653324" y="634390"/>
                  </a:lnTo>
                  <a:lnTo>
                    <a:pt x="1653324" y="624611"/>
                  </a:lnTo>
                  <a:lnTo>
                    <a:pt x="1883651" y="624611"/>
                  </a:lnTo>
                  <a:lnTo>
                    <a:pt x="1883651" y="634390"/>
                  </a:lnTo>
                  <a:lnTo>
                    <a:pt x="1888782" y="634390"/>
                  </a:lnTo>
                  <a:lnTo>
                    <a:pt x="1888782" y="624611"/>
                  </a:lnTo>
                  <a:lnTo>
                    <a:pt x="2113978" y="624611"/>
                  </a:lnTo>
                  <a:lnTo>
                    <a:pt x="2113978" y="634390"/>
                  </a:lnTo>
                  <a:lnTo>
                    <a:pt x="2119617" y="634390"/>
                  </a:lnTo>
                  <a:lnTo>
                    <a:pt x="2119617" y="624611"/>
                  </a:lnTo>
                  <a:lnTo>
                    <a:pt x="2349944" y="624611"/>
                  </a:lnTo>
                  <a:lnTo>
                    <a:pt x="2349944" y="634390"/>
                  </a:lnTo>
                  <a:lnTo>
                    <a:pt x="2355075" y="634390"/>
                  </a:lnTo>
                  <a:lnTo>
                    <a:pt x="2355075" y="624611"/>
                  </a:lnTo>
                  <a:lnTo>
                    <a:pt x="2408948" y="624611"/>
                  </a:lnTo>
                  <a:lnTo>
                    <a:pt x="2408948" y="935723"/>
                  </a:lnTo>
                  <a:lnTo>
                    <a:pt x="2411501" y="935723"/>
                  </a:lnTo>
                  <a:lnTo>
                    <a:pt x="2411501" y="937044"/>
                  </a:lnTo>
                  <a:lnTo>
                    <a:pt x="2427414" y="937044"/>
                  </a:lnTo>
                  <a:lnTo>
                    <a:pt x="2427414" y="934402"/>
                  </a:lnTo>
                  <a:lnTo>
                    <a:pt x="2414066" y="934402"/>
                  </a:lnTo>
                  <a:lnTo>
                    <a:pt x="2414066" y="779373"/>
                  </a:lnTo>
                  <a:lnTo>
                    <a:pt x="2427414" y="779373"/>
                  </a:lnTo>
                  <a:lnTo>
                    <a:pt x="2427414" y="776719"/>
                  </a:lnTo>
                  <a:lnTo>
                    <a:pt x="2414066" y="776719"/>
                  </a:lnTo>
                  <a:lnTo>
                    <a:pt x="2414066" y="624611"/>
                  </a:lnTo>
                  <a:lnTo>
                    <a:pt x="2427414" y="624611"/>
                  </a:lnTo>
                  <a:lnTo>
                    <a:pt x="2427414" y="621957"/>
                  </a:lnTo>
                  <a:lnTo>
                    <a:pt x="2414066" y="621957"/>
                  </a:lnTo>
                  <a:lnTo>
                    <a:pt x="2414066" y="469849"/>
                  </a:lnTo>
                  <a:lnTo>
                    <a:pt x="2427414" y="469849"/>
                  </a:lnTo>
                  <a:lnTo>
                    <a:pt x="2427414" y="467194"/>
                  </a:lnTo>
                  <a:lnTo>
                    <a:pt x="2414066" y="467194"/>
                  </a:lnTo>
                  <a:lnTo>
                    <a:pt x="2414066" y="315087"/>
                  </a:lnTo>
                  <a:lnTo>
                    <a:pt x="2427414" y="315087"/>
                  </a:lnTo>
                  <a:lnTo>
                    <a:pt x="2427414" y="312432"/>
                  </a:lnTo>
                  <a:lnTo>
                    <a:pt x="2414066" y="312432"/>
                  </a:lnTo>
                  <a:lnTo>
                    <a:pt x="2414066" y="160324"/>
                  </a:lnTo>
                  <a:lnTo>
                    <a:pt x="2427414" y="160324"/>
                  </a:lnTo>
                  <a:lnTo>
                    <a:pt x="2427414" y="157416"/>
                  </a:lnTo>
                  <a:lnTo>
                    <a:pt x="2414066" y="157416"/>
                  </a:lnTo>
                  <a:lnTo>
                    <a:pt x="2414066" y="2641"/>
                  </a:lnTo>
                  <a:lnTo>
                    <a:pt x="2427414" y="2641"/>
                  </a:lnTo>
                  <a:lnTo>
                    <a:pt x="242741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10174" y="1967288"/>
              <a:ext cx="2337435" cy="831850"/>
            </a:xfrm>
            <a:custGeom>
              <a:avLst/>
              <a:gdLst/>
              <a:ahLst/>
              <a:cxnLst/>
              <a:rect l="l" t="t" r="r" b="b"/>
              <a:pathLst>
                <a:path w="2337435" h="831850">
                  <a:moveTo>
                    <a:pt x="2217092" y="434339"/>
                  </a:moveTo>
                  <a:lnTo>
                    <a:pt x="2210936" y="434339"/>
                  </a:lnTo>
                  <a:lnTo>
                    <a:pt x="2208885" y="435609"/>
                  </a:lnTo>
                  <a:lnTo>
                    <a:pt x="2208372" y="436879"/>
                  </a:lnTo>
                  <a:lnTo>
                    <a:pt x="2149379" y="533399"/>
                  </a:lnTo>
                  <a:lnTo>
                    <a:pt x="2095516" y="643889"/>
                  </a:lnTo>
                  <a:lnTo>
                    <a:pt x="2043681" y="806814"/>
                  </a:lnTo>
                  <a:lnTo>
                    <a:pt x="2047296" y="829309"/>
                  </a:lnTo>
                  <a:lnTo>
                    <a:pt x="2036524" y="829309"/>
                  </a:lnTo>
                  <a:lnTo>
                    <a:pt x="2037037" y="830579"/>
                  </a:lnTo>
                  <a:lnTo>
                    <a:pt x="2039089" y="831849"/>
                  </a:lnTo>
                  <a:lnTo>
                    <a:pt x="2046783" y="831849"/>
                  </a:lnTo>
                  <a:lnTo>
                    <a:pt x="2047296" y="830579"/>
                  </a:lnTo>
                  <a:lnTo>
                    <a:pt x="2047700" y="829309"/>
                  </a:lnTo>
                  <a:lnTo>
                    <a:pt x="2047296" y="829309"/>
                  </a:lnTo>
                  <a:lnTo>
                    <a:pt x="2043681" y="806814"/>
                  </a:lnTo>
                  <a:lnTo>
                    <a:pt x="2054857" y="806814"/>
                  </a:lnTo>
                  <a:lnTo>
                    <a:pt x="2106289" y="645159"/>
                  </a:lnTo>
                  <a:lnTo>
                    <a:pt x="2159639" y="534669"/>
                  </a:lnTo>
                  <a:lnTo>
                    <a:pt x="2215162" y="443825"/>
                  </a:lnTo>
                  <a:lnTo>
                    <a:pt x="2208885" y="438149"/>
                  </a:lnTo>
                  <a:lnTo>
                    <a:pt x="2220996" y="438149"/>
                  </a:lnTo>
                  <a:lnTo>
                    <a:pt x="2218118" y="435609"/>
                  </a:lnTo>
                  <a:lnTo>
                    <a:pt x="2217092" y="434339"/>
                  </a:lnTo>
                  <a:close/>
                </a:path>
                <a:path w="2337435" h="831850">
                  <a:moveTo>
                    <a:pt x="1988304" y="462279"/>
                  </a:moveTo>
                  <a:lnTo>
                    <a:pt x="1980217" y="478992"/>
                  </a:lnTo>
                  <a:lnTo>
                    <a:pt x="2036524" y="829309"/>
                  </a:lnTo>
                  <a:lnTo>
                    <a:pt x="2043681" y="806814"/>
                  </a:lnTo>
                  <a:lnTo>
                    <a:pt x="1988304" y="462279"/>
                  </a:lnTo>
                  <a:close/>
                </a:path>
                <a:path w="2337435" h="831850">
                  <a:moveTo>
                    <a:pt x="1870527" y="224789"/>
                  </a:moveTo>
                  <a:lnTo>
                    <a:pt x="1859546" y="224789"/>
                  </a:lnTo>
                  <a:lnTo>
                    <a:pt x="1868780" y="226059"/>
                  </a:lnTo>
                  <a:lnTo>
                    <a:pt x="1860400" y="229994"/>
                  </a:lnTo>
                  <a:lnTo>
                    <a:pt x="1918539" y="584199"/>
                  </a:lnTo>
                  <a:lnTo>
                    <a:pt x="1919052" y="585469"/>
                  </a:lnTo>
                  <a:lnTo>
                    <a:pt x="1921104" y="586739"/>
                  </a:lnTo>
                  <a:lnTo>
                    <a:pt x="1926233" y="586739"/>
                  </a:lnTo>
                  <a:lnTo>
                    <a:pt x="1928798" y="585469"/>
                  </a:lnTo>
                  <a:lnTo>
                    <a:pt x="1929311" y="584199"/>
                  </a:lnTo>
                  <a:lnTo>
                    <a:pt x="1929926" y="582929"/>
                  </a:lnTo>
                  <a:lnTo>
                    <a:pt x="1919052" y="582929"/>
                  </a:lnTo>
                  <a:lnTo>
                    <a:pt x="1926713" y="567097"/>
                  </a:lnTo>
                  <a:lnTo>
                    <a:pt x="1870527" y="224789"/>
                  </a:lnTo>
                  <a:close/>
                </a:path>
                <a:path w="2337435" h="831850">
                  <a:moveTo>
                    <a:pt x="1926713" y="567097"/>
                  </a:moveTo>
                  <a:lnTo>
                    <a:pt x="1919052" y="582929"/>
                  </a:lnTo>
                  <a:lnTo>
                    <a:pt x="1929311" y="582929"/>
                  </a:lnTo>
                  <a:lnTo>
                    <a:pt x="1926713" y="567097"/>
                  </a:lnTo>
                  <a:close/>
                </a:path>
                <a:path w="2337435" h="831850">
                  <a:moveTo>
                    <a:pt x="1986252" y="459739"/>
                  </a:moveTo>
                  <a:lnTo>
                    <a:pt x="1978557" y="459739"/>
                  </a:lnTo>
                  <a:lnTo>
                    <a:pt x="1978044" y="461009"/>
                  </a:lnTo>
                  <a:lnTo>
                    <a:pt x="1926713" y="567097"/>
                  </a:lnTo>
                  <a:lnTo>
                    <a:pt x="1929311" y="582929"/>
                  </a:lnTo>
                  <a:lnTo>
                    <a:pt x="1929926" y="582929"/>
                  </a:lnTo>
                  <a:lnTo>
                    <a:pt x="1980217" y="478992"/>
                  </a:lnTo>
                  <a:lnTo>
                    <a:pt x="1977531" y="462279"/>
                  </a:lnTo>
                  <a:lnTo>
                    <a:pt x="1988304" y="462279"/>
                  </a:lnTo>
                  <a:lnTo>
                    <a:pt x="1988304" y="461009"/>
                  </a:lnTo>
                  <a:lnTo>
                    <a:pt x="1986252" y="459739"/>
                  </a:lnTo>
                  <a:close/>
                </a:path>
                <a:path w="2337435" h="831850">
                  <a:moveTo>
                    <a:pt x="241099" y="246379"/>
                  </a:moveTo>
                  <a:lnTo>
                    <a:pt x="230840" y="246379"/>
                  </a:lnTo>
                  <a:lnTo>
                    <a:pt x="240586" y="247649"/>
                  </a:lnTo>
                  <a:lnTo>
                    <a:pt x="233439" y="256342"/>
                  </a:lnTo>
                  <a:lnTo>
                    <a:pt x="284190" y="450849"/>
                  </a:lnTo>
                  <a:lnTo>
                    <a:pt x="284190" y="452119"/>
                  </a:lnTo>
                  <a:lnTo>
                    <a:pt x="284702" y="452119"/>
                  </a:lnTo>
                  <a:lnTo>
                    <a:pt x="343695" y="527049"/>
                  </a:lnTo>
                  <a:lnTo>
                    <a:pt x="344208" y="528319"/>
                  </a:lnTo>
                  <a:lnTo>
                    <a:pt x="351390" y="528319"/>
                  </a:lnTo>
                  <a:lnTo>
                    <a:pt x="353442" y="527049"/>
                  </a:lnTo>
                  <a:lnTo>
                    <a:pt x="353442" y="525779"/>
                  </a:lnTo>
                  <a:lnTo>
                    <a:pt x="353973" y="524509"/>
                  </a:lnTo>
                  <a:lnTo>
                    <a:pt x="343182" y="524509"/>
                  </a:lnTo>
                  <a:lnTo>
                    <a:pt x="346743" y="516001"/>
                  </a:lnTo>
                  <a:lnTo>
                    <a:pt x="295449" y="450849"/>
                  </a:lnTo>
                  <a:lnTo>
                    <a:pt x="294962" y="450849"/>
                  </a:lnTo>
                  <a:lnTo>
                    <a:pt x="294449" y="449579"/>
                  </a:lnTo>
                  <a:lnTo>
                    <a:pt x="294628" y="449579"/>
                  </a:lnTo>
                  <a:lnTo>
                    <a:pt x="241099" y="246379"/>
                  </a:lnTo>
                  <a:close/>
                </a:path>
                <a:path w="2337435" h="831850">
                  <a:moveTo>
                    <a:pt x="346743" y="516001"/>
                  </a:moveTo>
                  <a:lnTo>
                    <a:pt x="343182" y="524509"/>
                  </a:lnTo>
                  <a:lnTo>
                    <a:pt x="353442" y="524509"/>
                  </a:lnTo>
                  <a:lnTo>
                    <a:pt x="346743" y="516001"/>
                  </a:lnTo>
                  <a:close/>
                </a:path>
                <a:path w="2337435" h="831850">
                  <a:moveTo>
                    <a:pt x="411408" y="382269"/>
                  </a:moveTo>
                  <a:lnTo>
                    <a:pt x="402688" y="382269"/>
                  </a:lnTo>
                  <a:lnTo>
                    <a:pt x="402175" y="383539"/>
                  </a:lnTo>
                  <a:lnTo>
                    <a:pt x="346743" y="516001"/>
                  </a:lnTo>
                  <a:lnTo>
                    <a:pt x="353442" y="524509"/>
                  </a:lnTo>
                  <a:lnTo>
                    <a:pt x="353973" y="524509"/>
                  </a:lnTo>
                  <a:lnTo>
                    <a:pt x="408722" y="393680"/>
                  </a:lnTo>
                  <a:lnTo>
                    <a:pt x="402688" y="386079"/>
                  </a:lnTo>
                  <a:lnTo>
                    <a:pt x="412434" y="384809"/>
                  </a:lnTo>
                  <a:lnTo>
                    <a:pt x="413434" y="384809"/>
                  </a:lnTo>
                  <a:lnTo>
                    <a:pt x="411408" y="382269"/>
                  </a:lnTo>
                  <a:close/>
                </a:path>
                <a:path w="2337435" h="831850">
                  <a:moveTo>
                    <a:pt x="761278" y="351789"/>
                  </a:moveTo>
                  <a:lnTo>
                    <a:pt x="750487" y="351789"/>
                  </a:lnTo>
                  <a:lnTo>
                    <a:pt x="757156" y="354329"/>
                  </a:lnTo>
                  <a:lnTo>
                    <a:pt x="751866" y="355085"/>
                  </a:lnTo>
                  <a:lnTo>
                    <a:pt x="809479" y="492759"/>
                  </a:lnTo>
                  <a:lnTo>
                    <a:pt x="809992" y="494029"/>
                  </a:lnTo>
                  <a:lnTo>
                    <a:pt x="812044" y="495299"/>
                  </a:lnTo>
                  <a:lnTo>
                    <a:pt x="817174" y="495299"/>
                  </a:lnTo>
                  <a:lnTo>
                    <a:pt x="819226" y="494029"/>
                  </a:lnTo>
                  <a:lnTo>
                    <a:pt x="819739" y="492759"/>
                  </a:lnTo>
                  <a:lnTo>
                    <a:pt x="820417" y="491489"/>
                  </a:lnTo>
                  <a:lnTo>
                    <a:pt x="809479" y="491489"/>
                  </a:lnTo>
                  <a:lnTo>
                    <a:pt x="815231" y="480717"/>
                  </a:lnTo>
                  <a:lnTo>
                    <a:pt x="761278" y="351789"/>
                  </a:lnTo>
                  <a:close/>
                </a:path>
                <a:path w="2337435" h="831850">
                  <a:moveTo>
                    <a:pt x="2220996" y="438149"/>
                  </a:moveTo>
                  <a:lnTo>
                    <a:pt x="2218631" y="438149"/>
                  </a:lnTo>
                  <a:lnTo>
                    <a:pt x="2215162" y="443825"/>
                  </a:lnTo>
                  <a:lnTo>
                    <a:pt x="2267877" y="491489"/>
                  </a:lnTo>
                  <a:lnTo>
                    <a:pt x="2268903" y="491489"/>
                  </a:lnTo>
                  <a:lnTo>
                    <a:pt x="2270955" y="492759"/>
                  </a:lnTo>
                  <a:lnTo>
                    <a:pt x="2275572" y="492759"/>
                  </a:lnTo>
                  <a:lnTo>
                    <a:pt x="2277111" y="491489"/>
                  </a:lnTo>
                  <a:lnTo>
                    <a:pt x="2278313" y="488949"/>
                  </a:lnTo>
                  <a:lnTo>
                    <a:pt x="2267364" y="488949"/>
                  </a:lnTo>
                  <a:lnTo>
                    <a:pt x="2270663" y="481989"/>
                  </a:lnTo>
                  <a:lnTo>
                    <a:pt x="2220996" y="438149"/>
                  </a:lnTo>
                  <a:close/>
                </a:path>
                <a:path w="2337435" h="831850">
                  <a:moveTo>
                    <a:pt x="815231" y="480717"/>
                  </a:moveTo>
                  <a:lnTo>
                    <a:pt x="809479" y="491489"/>
                  </a:lnTo>
                  <a:lnTo>
                    <a:pt x="819739" y="491489"/>
                  </a:lnTo>
                  <a:lnTo>
                    <a:pt x="815231" y="480717"/>
                  </a:lnTo>
                  <a:close/>
                </a:path>
                <a:path w="2337435" h="831850">
                  <a:moveTo>
                    <a:pt x="927464" y="199389"/>
                  </a:moveTo>
                  <a:lnTo>
                    <a:pt x="868472" y="380999"/>
                  </a:lnTo>
                  <a:lnTo>
                    <a:pt x="815231" y="480717"/>
                  </a:lnTo>
                  <a:lnTo>
                    <a:pt x="819739" y="491489"/>
                  </a:lnTo>
                  <a:lnTo>
                    <a:pt x="820417" y="491489"/>
                  </a:lnTo>
                  <a:lnTo>
                    <a:pt x="878731" y="382269"/>
                  </a:lnTo>
                  <a:lnTo>
                    <a:pt x="932876" y="214418"/>
                  </a:lnTo>
                  <a:lnTo>
                    <a:pt x="927464" y="199389"/>
                  </a:lnTo>
                  <a:close/>
                </a:path>
                <a:path w="2337435" h="831850">
                  <a:moveTo>
                    <a:pt x="2270663" y="481989"/>
                  </a:moveTo>
                  <a:lnTo>
                    <a:pt x="2267364" y="488949"/>
                  </a:lnTo>
                  <a:lnTo>
                    <a:pt x="2277111" y="487679"/>
                  </a:lnTo>
                  <a:lnTo>
                    <a:pt x="2270663" y="481989"/>
                  </a:lnTo>
                  <a:close/>
                </a:path>
                <a:path w="2337435" h="831850">
                  <a:moveTo>
                    <a:pt x="2329947" y="361949"/>
                  </a:moveTo>
                  <a:lnTo>
                    <a:pt x="2326870" y="363219"/>
                  </a:lnTo>
                  <a:lnTo>
                    <a:pt x="2326357" y="364489"/>
                  </a:lnTo>
                  <a:lnTo>
                    <a:pt x="2270663" y="481989"/>
                  </a:lnTo>
                  <a:lnTo>
                    <a:pt x="2277111" y="487679"/>
                  </a:lnTo>
                  <a:lnTo>
                    <a:pt x="2267364" y="488949"/>
                  </a:lnTo>
                  <a:lnTo>
                    <a:pt x="2278313" y="488949"/>
                  </a:lnTo>
                  <a:lnTo>
                    <a:pt x="2336616" y="365759"/>
                  </a:lnTo>
                  <a:lnTo>
                    <a:pt x="2337129" y="364489"/>
                  </a:lnTo>
                  <a:lnTo>
                    <a:pt x="2335590" y="363219"/>
                  </a:lnTo>
                  <a:lnTo>
                    <a:pt x="2332512" y="363219"/>
                  </a:lnTo>
                  <a:lnTo>
                    <a:pt x="2329947" y="361949"/>
                  </a:lnTo>
                  <a:close/>
                </a:path>
                <a:path w="2337435" h="831850">
                  <a:moveTo>
                    <a:pt x="532353" y="407669"/>
                  </a:moveTo>
                  <a:lnTo>
                    <a:pt x="529906" y="407669"/>
                  </a:lnTo>
                  <a:lnTo>
                    <a:pt x="524134" y="412889"/>
                  </a:lnTo>
                  <a:lnTo>
                    <a:pt x="579152" y="485139"/>
                  </a:lnTo>
                  <a:lnTo>
                    <a:pt x="580178" y="486409"/>
                  </a:lnTo>
                  <a:lnTo>
                    <a:pt x="588386" y="486409"/>
                  </a:lnTo>
                  <a:lnTo>
                    <a:pt x="589412" y="485139"/>
                  </a:lnTo>
                  <a:lnTo>
                    <a:pt x="590319" y="483869"/>
                  </a:lnTo>
                  <a:lnTo>
                    <a:pt x="579152" y="483869"/>
                  </a:lnTo>
                  <a:lnTo>
                    <a:pt x="584544" y="476208"/>
                  </a:lnTo>
                  <a:lnTo>
                    <a:pt x="532353" y="407669"/>
                  </a:lnTo>
                  <a:close/>
                </a:path>
                <a:path w="2337435" h="831850">
                  <a:moveTo>
                    <a:pt x="584544" y="476208"/>
                  </a:moveTo>
                  <a:lnTo>
                    <a:pt x="579152" y="483869"/>
                  </a:lnTo>
                  <a:lnTo>
                    <a:pt x="589412" y="482599"/>
                  </a:lnTo>
                  <a:lnTo>
                    <a:pt x="584544" y="476208"/>
                  </a:lnTo>
                  <a:close/>
                </a:path>
                <a:path w="2337435" h="831850">
                  <a:moveTo>
                    <a:pt x="759720" y="349249"/>
                  </a:moveTo>
                  <a:lnTo>
                    <a:pt x="754078" y="349249"/>
                  </a:lnTo>
                  <a:lnTo>
                    <a:pt x="700728" y="356869"/>
                  </a:lnTo>
                  <a:lnTo>
                    <a:pt x="698676" y="358139"/>
                  </a:lnTo>
                  <a:lnTo>
                    <a:pt x="697650" y="358139"/>
                  </a:lnTo>
                  <a:lnTo>
                    <a:pt x="638658" y="400049"/>
                  </a:lnTo>
                  <a:lnTo>
                    <a:pt x="638145" y="400049"/>
                  </a:lnTo>
                  <a:lnTo>
                    <a:pt x="584544" y="476208"/>
                  </a:lnTo>
                  <a:lnTo>
                    <a:pt x="589412" y="482599"/>
                  </a:lnTo>
                  <a:lnTo>
                    <a:pt x="579152" y="483869"/>
                  </a:lnTo>
                  <a:lnTo>
                    <a:pt x="590319" y="483869"/>
                  </a:lnTo>
                  <a:lnTo>
                    <a:pt x="648404" y="402589"/>
                  </a:lnTo>
                  <a:lnTo>
                    <a:pt x="647378" y="402589"/>
                  </a:lnTo>
                  <a:lnTo>
                    <a:pt x="706371" y="361949"/>
                  </a:lnTo>
                  <a:lnTo>
                    <a:pt x="703806" y="361949"/>
                  </a:lnTo>
                  <a:lnTo>
                    <a:pt x="751866" y="355085"/>
                  </a:lnTo>
                  <a:lnTo>
                    <a:pt x="750487" y="351789"/>
                  </a:lnTo>
                  <a:lnTo>
                    <a:pt x="761278" y="351789"/>
                  </a:lnTo>
                  <a:lnTo>
                    <a:pt x="760746" y="350519"/>
                  </a:lnTo>
                  <a:lnTo>
                    <a:pt x="759720" y="349249"/>
                  </a:lnTo>
                  <a:close/>
                </a:path>
                <a:path w="2337435" h="831850">
                  <a:moveTo>
                    <a:pt x="1988304" y="462279"/>
                  </a:moveTo>
                  <a:lnTo>
                    <a:pt x="1977531" y="462279"/>
                  </a:lnTo>
                  <a:lnTo>
                    <a:pt x="1980217" y="478992"/>
                  </a:lnTo>
                  <a:lnTo>
                    <a:pt x="1988304" y="462279"/>
                  </a:lnTo>
                  <a:close/>
                </a:path>
                <a:path w="2337435" h="831850">
                  <a:moveTo>
                    <a:pt x="413434" y="384809"/>
                  </a:moveTo>
                  <a:lnTo>
                    <a:pt x="412434" y="384809"/>
                  </a:lnTo>
                  <a:lnTo>
                    <a:pt x="408722" y="393680"/>
                  </a:lnTo>
                  <a:lnTo>
                    <a:pt x="461167" y="459739"/>
                  </a:lnTo>
                  <a:lnTo>
                    <a:pt x="462193" y="461009"/>
                  </a:lnTo>
                  <a:lnTo>
                    <a:pt x="463732" y="462279"/>
                  </a:lnTo>
                  <a:lnTo>
                    <a:pt x="467836" y="462279"/>
                  </a:lnTo>
                  <a:lnTo>
                    <a:pt x="469888" y="461009"/>
                  </a:lnTo>
                  <a:lnTo>
                    <a:pt x="470914" y="461009"/>
                  </a:lnTo>
                  <a:lnTo>
                    <a:pt x="473723" y="458469"/>
                  </a:lnTo>
                  <a:lnTo>
                    <a:pt x="461680" y="458469"/>
                  </a:lnTo>
                  <a:lnTo>
                    <a:pt x="467374" y="453321"/>
                  </a:lnTo>
                  <a:lnTo>
                    <a:pt x="413434" y="384809"/>
                  </a:lnTo>
                  <a:close/>
                </a:path>
                <a:path w="2337435" h="831850">
                  <a:moveTo>
                    <a:pt x="467374" y="453321"/>
                  </a:moveTo>
                  <a:lnTo>
                    <a:pt x="461680" y="458469"/>
                  </a:lnTo>
                  <a:lnTo>
                    <a:pt x="471427" y="458469"/>
                  </a:lnTo>
                  <a:lnTo>
                    <a:pt x="467374" y="453321"/>
                  </a:lnTo>
                  <a:close/>
                </a:path>
                <a:path w="2337435" h="831850">
                  <a:moveTo>
                    <a:pt x="527854" y="403859"/>
                  </a:moveTo>
                  <a:lnTo>
                    <a:pt x="521699" y="403859"/>
                  </a:lnTo>
                  <a:lnTo>
                    <a:pt x="520673" y="405129"/>
                  </a:lnTo>
                  <a:lnTo>
                    <a:pt x="467374" y="453321"/>
                  </a:lnTo>
                  <a:lnTo>
                    <a:pt x="471427" y="458469"/>
                  </a:lnTo>
                  <a:lnTo>
                    <a:pt x="473723" y="458469"/>
                  </a:lnTo>
                  <a:lnTo>
                    <a:pt x="524134" y="412889"/>
                  </a:lnTo>
                  <a:lnTo>
                    <a:pt x="520160" y="407669"/>
                  </a:lnTo>
                  <a:lnTo>
                    <a:pt x="532353" y="407669"/>
                  </a:lnTo>
                  <a:lnTo>
                    <a:pt x="530419" y="405129"/>
                  </a:lnTo>
                  <a:lnTo>
                    <a:pt x="529393" y="405129"/>
                  </a:lnTo>
                  <a:lnTo>
                    <a:pt x="527854" y="403859"/>
                  </a:lnTo>
                  <a:close/>
                </a:path>
                <a:path w="2337435" h="831850">
                  <a:moveTo>
                    <a:pt x="294449" y="449579"/>
                  </a:moveTo>
                  <a:lnTo>
                    <a:pt x="294962" y="450849"/>
                  </a:lnTo>
                  <a:lnTo>
                    <a:pt x="294717" y="449920"/>
                  </a:lnTo>
                  <a:lnTo>
                    <a:pt x="294449" y="449579"/>
                  </a:lnTo>
                  <a:close/>
                </a:path>
                <a:path w="2337435" h="831850">
                  <a:moveTo>
                    <a:pt x="294717" y="449920"/>
                  </a:moveTo>
                  <a:lnTo>
                    <a:pt x="294962" y="450849"/>
                  </a:lnTo>
                  <a:lnTo>
                    <a:pt x="295449" y="450849"/>
                  </a:lnTo>
                  <a:lnTo>
                    <a:pt x="294717" y="449920"/>
                  </a:lnTo>
                  <a:close/>
                </a:path>
                <a:path w="2337435" h="831850">
                  <a:moveTo>
                    <a:pt x="294628" y="449579"/>
                  </a:moveTo>
                  <a:lnTo>
                    <a:pt x="294449" y="449579"/>
                  </a:lnTo>
                  <a:lnTo>
                    <a:pt x="294717" y="449920"/>
                  </a:lnTo>
                  <a:lnTo>
                    <a:pt x="294628" y="449579"/>
                  </a:lnTo>
                  <a:close/>
                </a:path>
                <a:path w="2337435" h="831850">
                  <a:moveTo>
                    <a:pt x="2218631" y="438149"/>
                  </a:moveTo>
                  <a:lnTo>
                    <a:pt x="2208885" y="438149"/>
                  </a:lnTo>
                  <a:lnTo>
                    <a:pt x="2215162" y="443825"/>
                  </a:lnTo>
                  <a:lnTo>
                    <a:pt x="2218631" y="438149"/>
                  </a:lnTo>
                  <a:close/>
                </a:path>
                <a:path w="2337435" h="831850">
                  <a:moveTo>
                    <a:pt x="529906" y="407669"/>
                  </a:moveTo>
                  <a:lnTo>
                    <a:pt x="520160" y="407669"/>
                  </a:lnTo>
                  <a:lnTo>
                    <a:pt x="524134" y="412889"/>
                  </a:lnTo>
                  <a:lnTo>
                    <a:pt x="529906" y="407669"/>
                  </a:lnTo>
                  <a:close/>
                </a:path>
                <a:path w="2337435" h="831850">
                  <a:moveTo>
                    <a:pt x="937724" y="199389"/>
                  </a:moveTo>
                  <a:lnTo>
                    <a:pt x="932876" y="214418"/>
                  </a:lnTo>
                  <a:lnTo>
                    <a:pt x="986457" y="363219"/>
                  </a:lnTo>
                  <a:lnTo>
                    <a:pt x="986970" y="363219"/>
                  </a:lnTo>
                  <a:lnTo>
                    <a:pt x="987483" y="364489"/>
                  </a:lnTo>
                  <a:lnTo>
                    <a:pt x="1045962" y="405129"/>
                  </a:lnTo>
                  <a:lnTo>
                    <a:pt x="1047501" y="406399"/>
                  </a:lnTo>
                  <a:lnTo>
                    <a:pt x="1054683" y="406399"/>
                  </a:lnTo>
                  <a:lnTo>
                    <a:pt x="1055709" y="405129"/>
                  </a:lnTo>
                  <a:lnTo>
                    <a:pt x="1057691" y="402589"/>
                  </a:lnTo>
                  <a:lnTo>
                    <a:pt x="1045449" y="402589"/>
                  </a:lnTo>
                  <a:lnTo>
                    <a:pt x="1048762" y="398383"/>
                  </a:lnTo>
                  <a:lnTo>
                    <a:pt x="997478" y="361949"/>
                  </a:lnTo>
                  <a:lnTo>
                    <a:pt x="996717" y="361949"/>
                  </a:lnTo>
                  <a:lnTo>
                    <a:pt x="995691" y="360679"/>
                  </a:lnTo>
                  <a:lnTo>
                    <a:pt x="996256" y="360679"/>
                  </a:lnTo>
                  <a:lnTo>
                    <a:pt x="937724" y="199389"/>
                  </a:lnTo>
                  <a:close/>
                </a:path>
                <a:path w="2337435" h="831850">
                  <a:moveTo>
                    <a:pt x="1048762" y="398383"/>
                  </a:moveTo>
                  <a:lnTo>
                    <a:pt x="1045449" y="402589"/>
                  </a:lnTo>
                  <a:lnTo>
                    <a:pt x="1054683" y="402589"/>
                  </a:lnTo>
                  <a:lnTo>
                    <a:pt x="1048762" y="398383"/>
                  </a:lnTo>
                  <a:close/>
                </a:path>
                <a:path w="2337435" h="831850">
                  <a:moveTo>
                    <a:pt x="1171642" y="262889"/>
                  </a:moveTo>
                  <a:lnTo>
                    <a:pt x="1165999" y="262889"/>
                  </a:lnTo>
                  <a:lnTo>
                    <a:pt x="1164460" y="264159"/>
                  </a:lnTo>
                  <a:lnTo>
                    <a:pt x="1163435" y="264159"/>
                  </a:lnTo>
                  <a:lnTo>
                    <a:pt x="1104442" y="327659"/>
                  </a:lnTo>
                  <a:lnTo>
                    <a:pt x="1048762" y="398383"/>
                  </a:lnTo>
                  <a:lnTo>
                    <a:pt x="1054683" y="402589"/>
                  </a:lnTo>
                  <a:lnTo>
                    <a:pt x="1057691" y="402589"/>
                  </a:lnTo>
                  <a:lnTo>
                    <a:pt x="1114189" y="330199"/>
                  </a:lnTo>
                  <a:lnTo>
                    <a:pt x="1168939" y="271265"/>
                  </a:lnTo>
                  <a:lnTo>
                    <a:pt x="1163947" y="267969"/>
                  </a:lnTo>
                  <a:lnTo>
                    <a:pt x="1173181" y="266699"/>
                  </a:lnTo>
                  <a:lnTo>
                    <a:pt x="1176479" y="266699"/>
                  </a:lnTo>
                  <a:lnTo>
                    <a:pt x="1172668" y="264159"/>
                  </a:lnTo>
                  <a:lnTo>
                    <a:pt x="1171642" y="262889"/>
                  </a:lnTo>
                  <a:close/>
                </a:path>
                <a:path w="2337435" h="831850">
                  <a:moveTo>
                    <a:pt x="412434" y="384809"/>
                  </a:moveTo>
                  <a:lnTo>
                    <a:pt x="402688" y="386079"/>
                  </a:lnTo>
                  <a:lnTo>
                    <a:pt x="408722" y="393680"/>
                  </a:lnTo>
                  <a:lnTo>
                    <a:pt x="412434" y="384809"/>
                  </a:lnTo>
                  <a:close/>
                </a:path>
                <a:path w="2337435" h="831850">
                  <a:moveTo>
                    <a:pt x="1538" y="248919"/>
                  </a:moveTo>
                  <a:lnTo>
                    <a:pt x="0" y="248919"/>
                  </a:lnTo>
                  <a:lnTo>
                    <a:pt x="0" y="261619"/>
                  </a:lnTo>
                  <a:lnTo>
                    <a:pt x="53862" y="358139"/>
                  </a:lnTo>
                  <a:lnTo>
                    <a:pt x="54375" y="359409"/>
                  </a:lnTo>
                  <a:lnTo>
                    <a:pt x="58479" y="359409"/>
                  </a:lnTo>
                  <a:lnTo>
                    <a:pt x="117472" y="363219"/>
                  </a:lnTo>
                  <a:lnTo>
                    <a:pt x="119523" y="363219"/>
                  </a:lnTo>
                  <a:lnTo>
                    <a:pt x="121062" y="361949"/>
                  </a:lnTo>
                  <a:lnTo>
                    <a:pt x="122088" y="361949"/>
                  </a:lnTo>
                  <a:lnTo>
                    <a:pt x="127451" y="358139"/>
                  </a:lnTo>
                  <a:lnTo>
                    <a:pt x="113881" y="358139"/>
                  </a:lnTo>
                  <a:lnTo>
                    <a:pt x="115668" y="356869"/>
                  </a:lnTo>
                  <a:lnTo>
                    <a:pt x="64122" y="356869"/>
                  </a:lnTo>
                  <a:lnTo>
                    <a:pt x="59505" y="354329"/>
                  </a:lnTo>
                  <a:lnTo>
                    <a:pt x="62700" y="354329"/>
                  </a:lnTo>
                  <a:lnTo>
                    <a:pt x="5129" y="251459"/>
                  </a:lnTo>
                  <a:lnTo>
                    <a:pt x="4616" y="250189"/>
                  </a:lnTo>
                  <a:lnTo>
                    <a:pt x="1538" y="248919"/>
                  </a:lnTo>
                  <a:close/>
                </a:path>
                <a:path w="2337435" h="831850">
                  <a:moveTo>
                    <a:pt x="995691" y="360679"/>
                  </a:moveTo>
                  <a:lnTo>
                    <a:pt x="996717" y="361949"/>
                  </a:lnTo>
                  <a:lnTo>
                    <a:pt x="996452" y="361220"/>
                  </a:lnTo>
                  <a:lnTo>
                    <a:pt x="995691" y="360679"/>
                  </a:lnTo>
                  <a:close/>
                </a:path>
                <a:path w="2337435" h="831850">
                  <a:moveTo>
                    <a:pt x="996452" y="361220"/>
                  </a:moveTo>
                  <a:lnTo>
                    <a:pt x="996717" y="361949"/>
                  </a:lnTo>
                  <a:lnTo>
                    <a:pt x="997478" y="361949"/>
                  </a:lnTo>
                  <a:lnTo>
                    <a:pt x="996452" y="361220"/>
                  </a:lnTo>
                  <a:close/>
                </a:path>
                <a:path w="2337435" h="831850">
                  <a:moveTo>
                    <a:pt x="996256" y="360679"/>
                  </a:moveTo>
                  <a:lnTo>
                    <a:pt x="995691" y="360679"/>
                  </a:lnTo>
                  <a:lnTo>
                    <a:pt x="996452" y="361220"/>
                  </a:lnTo>
                  <a:lnTo>
                    <a:pt x="996256" y="360679"/>
                  </a:lnTo>
                  <a:close/>
                </a:path>
                <a:path w="2337435" h="831850">
                  <a:moveTo>
                    <a:pt x="115830" y="356755"/>
                  </a:moveTo>
                  <a:lnTo>
                    <a:pt x="113881" y="358139"/>
                  </a:lnTo>
                  <a:lnTo>
                    <a:pt x="118497" y="356869"/>
                  </a:lnTo>
                  <a:lnTo>
                    <a:pt x="115830" y="356755"/>
                  </a:lnTo>
                  <a:close/>
                </a:path>
                <a:path w="2337435" h="831850">
                  <a:moveTo>
                    <a:pt x="172873" y="316229"/>
                  </a:moveTo>
                  <a:lnTo>
                    <a:pt x="115830" y="356755"/>
                  </a:lnTo>
                  <a:lnTo>
                    <a:pt x="118497" y="356869"/>
                  </a:lnTo>
                  <a:lnTo>
                    <a:pt x="113881" y="358139"/>
                  </a:lnTo>
                  <a:lnTo>
                    <a:pt x="127451" y="358139"/>
                  </a:lnTo>
                  <a:lnTo>
                    <a:pt x="181081" y="320039"/>
                  </a:lnTo>
                  <a:lnTo>
                    <a:pt x="181594" y="320039"/>
                  </a:lnTo>
                  <a:lnTo>
                    <a:pt x="182107" y="318769"/>
                  </a:lnTo>
                  <a:lnTo>
                    <a:pt x="183151" y="317499"/>
                  </a:lnTo>
                  <a:lnTo>
                    <a:pt x="171847" y="317499"/>
                  </a:lnTo>
                  <a:lnTo>
                    <a:pt x="172873" y="316229"/>
                  </a:lnTo>
                  <a:close/>
                </a:path>
                <a:path w="2337435" h="831850">
                  <a:moveTo>
                    <a:pt x="59505" y="354329"/>
                  </a:moveTo>
                  <a:lnTo>
                    <a:pt x="64122" y="356869"/>
                  </a:lnTo>
                  <a:lnTo>
                    <a:pt x="62779" y="354470"/>
                  </a:lnTo>
                  <a:lnTo>
                    <a:pt x="59505" y="354329"/>
                  </a:lnTo>
                  <a:close/>
                </a:path>
                <a:path w="2337435" h="831850">
                  <a:moveTo>
                    <a:pt x="62779" y="354470"/>
                  </a:moveTo>
                  <a:lnTo>
                    <a:pt x="64122" y="356869"/>
                  </a:lnTo>
                  <a:lnTo>
                    <a:pt x="115668" y="356869"/>
                  </a:lnTo>
                  <a:lnTo>
                    <a:pt x="115830" y="356755"/>
                  </a:lnTo>
                  <a:lnTo>
                    <a:pt x="62779" y="354470"/>
                  </a:lnTo>
                  <a:close/>
                </a:path>
                <a:path w="2337435" h="831850">
                  <a:moveTo>
                    <a:pt x="750487" y="351789"/>
                  </a:moveTo>
                  <a:lnTo>
                    <a:pt x="751866" y="355085"/>
                  </a:lnTo>
                  <a:lnTo>
                    <a:pt x="757156" y="354329"/>
                  </a:lnTo>
                  <a:lnTo>
                    <a:pt x="750487" y="351789"/>
                  </a:lnTo>
                  <a:close/>
                </a:path>
                <a:path w="2337435" h="831850">
                  <a:moveTo>
                    <a:pt x="62700" y="354329"/>
                  </a:moveTo>
                  <a:lnTo>
                    <a:pt x="59505" y="354329"/>
                  </a:lnTo>
                  <a:lnTo>
                    <a:pt x="62779" y="354470"/>
                  </a:lnTo>
                  <a:lnTo>
                    <a:pt x="62700" y="354329"/>
                  </a:lnTo>
                  <a:close/>
                </a:path>
                <a:path w="2337435" h="831850">
                  <a:moveTo>
                    <a:pt x="1288036" y="275589"/>
                  </a:moveTo>
                  <a:lnTo>
                    <a:pt x="1284497" y="275589"/>
                  </a:lnTo>
                  <a:lnTo>
                    <a:pt x="1278175" y="278584"/>
                  </a:lnTo>
                  <a:lnTo>
                    <a:pt x="1335795" y="350519"/>
                  </a:lnTo>
                  <a:lnTo>
                    <a:pt x="1338360" y="351789"/>
                  </a:lnTo>
                  <a:lnTo>
                    <a:pt x="1342977" y="351789"/>
                  </a:lnTo>
                  <a:lnTo>
                    <a:pt x="1345029" y="350519"/>
                  </a:lnTo>
                  <a:lnTo>
                    <a:pt x="1345029" y="349249"/>
                  </a:lnTo>
                  <a:lnTo>
                    <a:pt x="1345395" y="347979"/>
                  </a:lnTo>
                  <a:lnTo>
                    <a:pt x="1334769" y="347979"/>
                  </a:lnTo>
                  <a:lnTo>
                    <a:pt x="1337521" y="338443"/>
                  </a:lnTo>
                  <a:lnTo>
                    <a:pt x="1288036" y="275589"/>
                  </a:lnTo>
                  <a:close/>
                </a:path>
                <a:path w="2337435" h="831850">
                  <a:moveTo>
                    <a:pt x="1337521" y="338443"/>
                  </a:moveTo>
                  <a:lnTo>
                    <a:pt x="1334769" y="347979"/>
                  </a:lnTo>
                  <a:lnTo>
                    <a:pt x="1345029" y="347979"/>
                  </a:lnTo>
                  <a:lnTo>
                    <a:pt x="1337521" y="338443"/>
                  </a:lnTo>
                  <a:close/>
                </a:path>
                <a:path w="2337435" h="831850">
                  <a:moveTo>
                    <a:pt x="1401456" y="140969"/>
                  </a:moveTo>
                  <a:lnTo>
                    <a:pt x="1396327" y="140969"/>
                  </a:lnTo>
                  <a:lnTo>
                    <a:pt x="1393762" y="142239"/>
                  </a:lnTo>
                  <a:lnTo>
                    <a:pt x="1393762" y="143509"/>
                  </a:lnTo>
                  <a:lnTo>
                    <a:pt x="1337521" y="338443"/>
                  </a:lnTo>
                  <a:lnTo>
                    <a:pt x="1345029" y="347979"/>
                  </a:lnTo>
                  <a:lnTo>
                    <a:pt x="1345395" y="347979"/>
                  </a:lnTo>
                  <a:lnTo>
                    <a:pt x="1399006" y="162164"/>
                  </a:lnTo>
                  <a:lnTo>
                    <a:pt x="1393762" y="144779"/>
                  </a:lnTo>
                  <a:lnTo>
                    <a:pt x="1404402" y="144779"/>
                  </a:lnTo>
                  <a:lnTo>
                    <a:pt x="1404021" y="143509"/>
                  </a:lnTo>
                  <a:lnTo>
                    <a:pt x="1403508" y="142239"/>
                  </a:lnTo>
                  <a:lnTo>
                    <a:pt x="1401456" y="140969"/>
                  </a:lnTo>
                  <a:close/>
                </a:path>
                <a:path w="2337435" h="831850">
                  <a:moveTo>
                    <a:pt x="1404402" y="144779"/>
                  </a:moveTo>
                  <a:lnTo>
                    <a:pt x="1404021" y="144779"/>
                  </a:lnTo>
                  <a:lnTo>
                    <a:pt x="1399006" y="162164"/>
                  </a:lnTo>
                  <a:lnTo>
                    <a:pt x="1452754" y="340359"/>
                  </a:lnTo>
                  <a:lnTo>
                    <a:pt x="1452754" y="341629"/>
                  </a:lnTo>
                  <a:lnTo>
                    <a:pt x="1454806" y="342899"/>
                  </a:lnTo>
                  <a:lnTo>
                    <a:pt x="1461988" y="342899"/>
                  </a:lnTo>
                  <a:lnTo>
                    <a:pt x="1462501" y="341629"/>
                  </a:lnTo>
                  <a:lnTo>
                    <a:pt x="1463593" y="340359"/>
                  </a:lnTo>
                  <a:lnTo>
                    <a:pt x="1463014" y="340359"/>
                  </a:lnTo>
                  <a:lnTo>
                    <a:pt x="1452754" y="339089"/>
                  </a:lnTo>
                  <a:lnTo>
                    <a:pt x="1460081" y="330572"/>
                  </a:lnTo>
                  <a:lnTo>
                    <a:pt x="1404402" y="144779"/>
                  </a:lnTo>
                  <a:close/>
                </a:path>
                <a:path w="2337435" h="831850">
                  <a:moveTo>
                    <a:pt x="1460081" y="330572"/>
                  </a:moveTo>
                  <a:lnTo>
                    <a:pt x="1452754" y="339089"/>
                  </a:lnTo>
                  <a:lnTo>
                    <a:pt x="1463014" y="340359"/>
                  </a:lnTo>
                  <a:lnTo>
                    <a:pt x="1460081" y="330572"/>
                  </a:lnTo>
                  <a:close/>
                </a:path>
                <a:path w="2337435" h="831850">
                  <a:moveTo>
                    <a:pt x="1570521" y="212305"/>
                  </a:moveTo>
                  <a:lnTo>
                    <a:pt x="1511747" y="270509"/>
                  </a:lnTo>
                  <a:lnTo>
                    <a:pt x="1460081" y="330572"/>
                  </a:lnTo>
                  <a:lnTo>
                    <a:pt x="1463014" y="340359"/>
                  </a:lnTo>
                  <a:lnTo>
                    <a:pt x="1463593" y="340359"/>
                  </a:lnTo>
                  <a:lnTo>
                    <a:pt x="1521493" y="273049"/>
                  </a:lnTo>
                  <a:lnTo>
                    <a:pt x="1580486" y="214629"/>
                  </a:lnTo>
                  <a:lnTo>
                    <a:pt x="1580999" y="214629"/>
                  </a:lnTo>
                  <a:lnTo>
                    <a:pt x="1580999" y="213359"/>
                  </a:lnTo>
                  <a:lnTo>
                    <a:pt x="1570226" y="213359"/>
                  </a:lnTo>
                  <a:lnTo>
                    <a:pt x="1570521" y="212305"/>
                  </a:lnTo>
                  <a:close/>
                </a:path>
                <a:path w="2337435" h="831850">
                  <a:moveTo>
                    <a:pt x="239047" y="243839"/>
                  </a:moveTo>
                  <a:lnTo>
                    <a:pt x="231866" y="243839"/>
                  </a:lnTo>
                  <a:lnTo>
                    <a:pt x="171847" y="317499"/>
                  </a:lnTo>
                  <a:lnTo>
                    <a:pt x="183151" y="317499"/>
                  </a:lnTo>
                  <a:lnTo>
                    <a:pt x="233439" y="256342"/>
                  </a:lnTo>
                  <a:lnTo>
                    <a:pt x="230840" y="246379"/>
                  </a:lnTo>
                  <a:lnTo>
                    <a:pt x="241099" y="246379"/>
                  </a:lnTo>
                  <a:lnTo>
                    <a:pt x="241099" y="245109"/>
                  </a:lnTo>
                  <a:lnTo>
                    <a:pt x="239047" y="243839"/>
                  </a:lnTo>
                  <a:close/>
                </a:path>
                <a:path w="2337435" h="831850">
                  <a:moveTo>
                    <a:pt x="1176479" y="266699"/>
                  </a:moveTo>
                  <a:lnTo>
                    <a:pt x="1173181" y="266699"/>
                  </a:lnTo>
                  <a:lnTo>
                    <a:pt x="1168939" y="271265"/>
                  </a:lnTo>
                  <a:lnTo>
                    <a:pt x="1217810" y="303529"/>
                  </a:lnTo>
                  <a:lnTo>
                    <a:pt x="1219862" y="304799"/>
                  </a:lnTo>
                  <a:lnTo>
                    <a:pt x="1224479" y="304799"/>
                  </a:lnTo>
                  <a:lnTo>
                    <a:pt x="1225505" y="303529"/>
                  </a:lnTo>
                  <a:lnTo>
                    <a:pt x="1233549" y="299719"/>
                  </a:lnTo>
                  <a:lnTo>
                    <a:pt x="1218323" y="299719"/>
                  </a:lnTo>
                  <a:lnTo>
                    <a:pt x="1222822" y="297589"/>
                  </a:lnTo>
                  <a:lnTo>
                    <a:pt x="1176479" y="266699"/>
                  </a:lnTo>
                  <a:close/>
                </a:path>
                <a:path w="2337435" h="831850">
                  <a:moveTo>
                    <a:pt x="1222822" y="297589"/>
                  </a:moveTo>
                  <a:lnTo>
                    <a:pt x="1218323" y="299719"/>
                  </a:lnTo>
                  <a:lnTo>
                    <a:pt x="1226018" y="299719"/>
                  </a:lnTo>
                  <a:lnTo>
                    <a:pt x="1222822" y="297589"/>
                  </a:lnTo>
                  <a:close/>
                </a:path>
                <a:path w="2337435" h="831850">
                  <a:moveTo>
                    <a:pt x="1285523" y="271779"/>
                  </a:moveTo>
                  <a:lnTo>
                    <a:pt x="1277316" y="271779"/>
                  </a:lnTo>
                  <a:lnTo>
                    <a:pt x="1222822" y="297589"/>
                  </a:lnTo>
                  <a:lnTo>
                    <a:pt x="1226018" y="299719"/>
                  </a:lnTo>
                  <a:lnTo>
                    <a:pt x="1233549" y="299719"/>
                  </a:lnTo>
                  <a:lnTo>
                    <a:pt x="1278175" y="278584"/>
                  </a:lnTo>
                  <a:lnTo>
                    <a:pt x="1275777" y="275589"/>
                  </a:lnTo>
                  <a:lnTo>
                    <a:pt x="1288036" y="275589"/>
                  </a:lnTo>
                  <a:lnTo>
                    <a:pt x="1286036" y="273049"/>
                  </a:lnTo>
                  <a:lnTo>
                    <a:pt x="1285523" y="271779"/>
                  </a:lnTo>
                  <a:close/>
                </a:path>
                <a:path w="2337435" h="831850">
                  <a:moveTo>
                    <a:pt x="1284497" y="275589"/>
                  </a:moveTo>
                  <a:lnTo>
                    <a:pt x="1275777" y="275589"/>
                  </a:lnTo>
                  <a:lnTo>
                    <a:pt x="1278175" y="278584"/>
                  </a:lnTo>
                  <a:lnTo>
                    <a:pt x="1284497" y="275589"/>
                  </a:lnTo>
                  <a:close/>
                </a:path>
                <a:path w="2337435" h="831850">
                  <a:moveTo>
                    <a:pt x="1640444" y="3809"/>
                  </a:moveTo>
                  <a:lnTo>
                    <a:pt x="1639991" y="3809"/>
                  </a:lnTo>
                  <a:lnTo>
                    <a:pt x="1635282" y="20537"/>
                  </a:lnTo>
                  <a:lnTo>
                    <a:pt x="1683082" y="152399"/>
                  </a:lnTo>
                  <a:lnTo>
                    <a:pt x="1742074" y="274319"/>
                  </a:lnTo>
                  <a:lnTo>
                    <a:pt x="1742587" y="275589"/>
                  </a:lnTo>
                  <a:lnTo>
                    <a:pt x="1743613" y="276859"/>
                  </a:lnTo>
                  <a:lnTo>
                    <a:pt x="1750282" y="276859"/>
                  </a:lnTo>
                  <a:lnTo>
                    <a:pt x="1760114" y="273049"/>
                  </a:lnTo>
                  <a:lnTo>
                    <a:pt x="1752334" y="273049"/>
                  </a:lnTo>
                  <a:lnTo>
                    <a:pt x="1744126" y="271779"/>
                  </a:lnTo>
                  <a:lnTo>
                    <a:pt x="1750561" y="269424"/>
                  </a:lnTo>
                  <a:lnTo>
                    <a:pt x="1693341" y="152399"/>
                  </a:lnTo>
                  <a:lnTo>
                    <a:pt x="1640444" y="3809"/>
                  </a:lnTo>
                  <a:close/>
                </a:path>
                <a:path w="2337435" h="831850">
                  <a:moveTo>
                    <a:pt x="1750561" y="269424"/>
                  </a:moveTo>
                  <a:lnTo>
                    <a:pt x="1744126" y="271779"/>
                  </a:lnTo>
                  <a:lnTo>
                    <a:pt x="1752334" y="273049"/>
                  </a:lnTo>
                  <a:lnTo>
                    <a:pt x="1750561" y="269424"/>
                  </a:lnTo>
                  <a:close/>
                </a:path>
                <a:path w="2337435" h="831850">
                  <a:moveTo>
                    <a:pt x="1868780" y="222249"/>
                  </a:moveTo>
                  <a:lnTo>
                    <a:pt x="1861598" y="222249"/>
                  </a:lnTo>
                  <a:lnTo>
                    <a:pt x="1803119" y="250189"/>
                  </a:lnTo>
                  <a:lnTo>
                    <a:pt x="1750561" y="269424"/>
                  </a:lnTo>
                  <a:lnTo>
                    <a:pt x="1752334" y="273049"/>
                  </a:lnTo>
                  <a:lnTo>
                    <a:pt x="1760114" y="273049"/>
                  </a:lnTo>
                  <a:lnTo>
                    <a:pt x="1809274" y="253999"/>
                  </a:lnTo>
                  <a:lnTo>
                    <a:pt x="1860400" y="229994"/>
                  </a:lnTo>
                  <a:lnTo>
                    <a:pt x="1859546" y="224789"/>
                  </a:lnTo>
                  <a:lnTo>
                    <a:pt x="1870527" y="224789"/>
                  </a:lnTo>
                  <a:lnTo>
                    <a:pt x="1870319" y="223519"/>
                  </a:lnTo>
                  <a:lnTo>
                    <a:pt x="1868780" y="222249"/>
                  </a:lnTo>
                  <a:close/>
                </a:path>
                <a:path w="2337435" h="831850">
                  <a:moveTo>
                    <a:pt x="1280394" y="270509"/>
                  </a:moveTo>
                  <a:lnTo>
                    <a:pt x="1278855" y="271779"/>
                  </a:lnTo>
                  <a:lnTo>
                    <a:pt x="1281933" y="271779"/>
                  </a:lnTo>
                  <a:lnTo>
                    <a:pt x="1280394" y="270509"/>
                  </a:lnTo>
                  <a:close/>
                </a:path>
                <a:path w="2337435" h="831850">
                  <a:moveTo>
                    <a:pt x="1173181" y="266699"/>
                  </a:moveTo>
                  <a:lnTo>
                    <a:pt x="1163947" y="267969"/>
                  </a:lnTo>
                  <a:lnTo>
                    <a:pt x="1168939" y="271265"/>
                  </a:lnTo>
                  <a:lnTo>
                    <a:pt x="1173181" y="266699"/>
                  </a:lnTo>
                  <a:close/>
                </a:path>
                <a:path w="2337435" h="831850">
                  <a:moveTo>
                    <a:pt x="230840" y="246379"/>
                  </a:moveTo>
                  <a:lnTo>
                    <a:pt x="233439" y="256342"/>
                  </a:lnTo>
                  <a:lnTo>
                    <a:pt x="240586" y="247649"/>
                  </a:lnTo>
                  <a:lnTo>
                    <a:pt x="230840" y="246379"/>
                  </a:lnTo>
                  <a:close/>
                </a:path>
                <a:path w="2337435" h="831850">
                  <a:moveTo>
                    <a:pt x="1859546" y="224789"/>
                  </a:moveTo>
                  <a:lnTo>
                    <a:pt x="1860400" y="229994"/>
                  </a:lnTo>
                  <a:lnTo>
                    <a:pt x="1868780" y="226059"/>
                  </a:lnTo>
                  <a:lnTo>
                    <a:pt x="1859546" y="224789"/>
                  </a:lnTo>
                  <a:close/>
                </a:path>
                <a:path w="2337435" h="831850">
                  <a:moveTo>
                    <a:pt x="1865189" y="220979"/>
                  </a:moveTo>
                  <a:lnTo>
                    <a:pt x="1863137" y="222249"/>
                  </a:lnTo>
                  <a:lnTo>
                    <a:pt x="1867241" y="222249"/>
                  </a:lnTo>
                  <a:lnTo>
                    <a:pt x="1865189" y="220979"/>
                  </a:lnTo>
                  <a:close/>
                </a:path>
                <a:path w="2337435" h="831850">
                  <a:moveTo>
                    <a:pt x="935159" y="196849"/>
                  </a:moveTo>
                  <a:lnTo>
                    <a:pt x="930029" y="196849"/>
                  </a:lnTo>
                  <a:lnTo>
                    <a:pt x="927977" y="198119"/>
                  </a:lnTo>
                  <a:lnTo>
                    <a:pt x="927464" y="199389"/>
                  </a:lnTo>
                  <a:lnTo>
                    <a:pt x="932876" y="214418"/>
                  </a:lnTo>
                  <a:lnTo>
                    <a:pt x="937724" y="199389"/>
                  </a:lnTo>
                  <a:lnTo>
                    <a:pt x="937211" y="198119"/>
                  </a:lnTo>
                  <a:lnTo>
                    <a:pt x="935159" y="196849"/>
                  </a:lnTo>
                  <a:close/>
                </a:path>
                <a:path w="2337435" h="831850">
                  <a:moveTo>
                    <a:pt x="1570739" y="212089"/>
                  </a:moveTo>
                  <a:lnTo>
                    <a:pt x="1570521" y="212305"/>
                  </a:lnTo>
                  <a:lnTo>
                    <a:pt x="1570226" y="213359"/>
                  </a:lnTo>
                  <a:lnTo>
                    <a:pt x="1570739" y="212089"/>
                  </a:lnTo>
                  <a:close/>
                </a:path>
                <a:path w="2337435" h="831850">
                  <a:moveTo>
                    <a:pt x="1581356" y="212089"/>
                  </a:moveTo>
                  <a:lnTo>
                    <a:pt x="1570739" y="212089"/>
                  </a:lnTo>
                  <a:lnTo>
                    <a:pt x="1570226" y="213359"/>
                  </a:lnTo>
                  <a:lnTo>
                    <a:pt x="1580999" y="213359"/>
                  </a:lnTo>
                  <a:lnTo>
                    <a:pt x="1581356" y="212089"/>
                  </a:lnTo>
                  <a:close/>
                </a:path>
                <a:path w="2337435" h="831850">
                  <a:moveTo>
                    <a:pt x="1637427" y="0"/>
                  </a:moveTo>
                  <a:lnTo>
                    <a:pt x="1631784" y="0"/>
                  </a:lnTo>
                  <a:lnTo>
                    <a:pt x="1629732" y="1269"/>
                  </a:lnTo>
                  <a:lnTo>
                    <a:pt x="1629219" y="2539"/>
                  </a:lnTo>
                  <a:lnTo>
                    <a:pt x="1570521" y="212305"/>
                  </a:lnTo>
                  <a:lnTo>
                    <a:pt x="1570739" y="212089"/>
                  </a:lnTo>
                  <a:lnTo>
                    <a:pt x="1581356" y="212089"/>
                  </a:lnTo>
                  <a:lnTo>
                    <a:pt x="1635282" y="20537"/>
                  </a:lnTo>
                  <a:lnTo>
                    <a:pt x="1629219" y="3809"/>
                  </a:lnTo>
                  <a:lnTo>
                    <a:pt x="1640444" y="3809"/>
                  </a:lnTo>
                  <a:lnTo>
                    <a:pt x="1639991" y="2539"/>
                  </a:lnTo>
                  <a:lnTo>
                    <a:pt x="1639478" y="1269"/>
                  </a:lnTo>
                  <a:lnTo>
                    <a:pt x="1637427" y="0"/>
                  </a:lnTo>
                  <a:close/>
                </a:path>
                <a:path w="2337435" h="831850">
                  <a:moveTo>
                    <a:pt x="1404021" y="144779"/>
                  </a:moveTo>
                  <a:lnTo>
                    <a:pt x="1393762" y="144779"/>
                  </a:lnTo>
                  <a:lnTo>
                    <a:pt x="1399006" y="162164"/>
                  </a:lnTo>
                  <a:lnTo>
                    <a:pt x="1404021" y="144779"/>
                  </a:lnTo>
                  <a:close/>
                </a:path>
                <a:path w="2337435" h="831850">
                  <a:moveTo>
                    <a:pt x="1639991" y="3809"/>
                  </a:moveTo>
                  <a:lnTo>
                    <a:pt x="1629219" y="3809"/>
                  </a:lnTo>
                  <a:lnTo>
                    <a:pt x="1635282" y="20537"/>
                  </a:lnTo>
                  <a:lnTo>
                    <a:pt x="1639991" y="380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10174" y="2006279"/>
              <a:ext cx="2374265" cy="182245"/>
            </a:xfrm>
            <a:custGeom>
              <a:avLst/>
              <a:gdLst/>
              <a:ahLst/>
              <a:cxnLst/>
              <a:rect l="l" t="t" r="r" b="b"/>
              <a:pathLst>
                <a:path w="2374265" h="182244">
                  <a:moveTo>
                    <a:pt x="28213" y="154233"/>
                  </a:moveTo>
                  <a:lnTo>
                    <a:pt x="25648" y="155026"/>
                  </a:lnTo>
                  <a:lnTo>
                    <a:pt x="0" y="162242"/>
                  </a:lnTo>
                  <a:lnTo>
                    <a:pt x="0" y="168519"/>
                  </a:lnTo>
                  <a:lnTo>
                    <a:pt x="2564" y="167725"/>
                  </a:lnTo>
                  <a:lnTo>
                    <a:pt x="30778" y="159788"/>
                  </a:lnTo>
                  <a:lnTo>
                    <a:pt x="33343" y="158995"/>
                  </a:lnTo>
                  <a:lnTo>
                    <a:pt x="34369" y="157407"/>
                  </a:lnTo>
                  <a:lnTo>
                    <a:pt x="32830" y="156085"/>
                  </a:lnTo>
                  <a:lnTo>
                    <a:pt x="31804" y="154762"/>
                  </a:lnTo>
                  <a:lnTo>
                    <a:pt x="28213" y="154233"/>
                  </a:lnTo>
                  <a:close/>
                </a:path>
                <a:path w="2374265" h="182244">
                  <a:moveTo>
                    <a:pt x="68226" y="144709"/>
                  </a:moveTo>
                  <a:lnTo>
                    <a:pt x="65148" y="144974"/>
                  </a:lnTo>
                  <a:lnTo>
                    <a:pt x="62583" y="145503"/>
                  </a:lnTo>
                  <a:lnTo>
                    <a:pt x="60531" y="146825"/>
                  </a:lnTo>
                  <a:lnTo>
                    <a:pt x="61557" y="148413"/>
                  </a:lnTo>
                  <a:lnTo>
                    <a:pt x="62070" y="150000"/>
                  </a:lnTo>
                  <a:lnTo>
                    <a:pt x="65148" y="150794"/>
                  </a:lnTo>
                  <a:lnTo>
                    <a:pt x="68226" y="150265"/>
                  </a:lnTo>
                  <a:lnTo>
                    <a:pt x="70791" y="150000"/>
                  </a:lnTo>
                  <a:lnTo>
                    <a:pt x="72842" y="148413"/>
                  </a:lnTo>
                  <a:lnTo>
                    <a:pt x="71816" y="146825"/>
                  </a:lnTo>
                  <a:lnTo>
                    <a:pt x="71304" y="145503"/>
                  </a:lnTo>
                  <a:lnTo>
                    <a:pt x="68226" y="144709"/>
                  </a:lnTo>
                  <a:close/>
                </a:path>
                <a:path w="2374265" h="182244">
                  <a:moveTo>
                    <a:pt x="139530" y="133598"/>
                  </a:moveTo>
                  <a:lnTo>
                    <a:pt x="136452" y="134127"/>
                  </a:lnTo>
                  <a:lnTo>
                    <a:pt x="116446" y="137831"/>
                  </a:lnTo>
                  <a:lnTo>
                    <a:pt x="106699" y="139153"/>
                  </a:lnTo>
                  <a:lnTo>
                    <a:pt x="103621" y="139683"/>
                  </a:lnTo>
                  <a:lnTo>
                    <a:pt x="102082" y="141005"/>
                  </a:lnTo>
                  <a:lnTo>
                    <a:pt x="103108" y="142593"/>
                  </a:lnTo>
                  <a:lnTo>
                    <a:pt x="103621" y="144180"/>
                  </a:lnTo>
                  <a:lnTo>
                    <a:pt x="106699" y="144974"/>
                  </a:lnTo>
                  <a:lnTo>
                    <a:pt x="109264" y="144444"/>
                  </a:lnTo>
                  <a:lnTo>
                    <a:pt x="119523" y="143122"/>
                  </a:lnTo>
                  <a:lnTo>
                    <a:pt x="140556" y="139153"/>
                  </a:lnTo>
                  <a:lnTo>
                    <a:pt x="143120" y="138624"/>
                  </a:lnTo>
                  <a:lnTo>
                    <a:pt x="144659" y="137037"/>
                  </a:lnTo>
                  <a:lnTo>
                    <a:pt x="143633" y="135714"/>
                  </a:lnTo>
                  <a:lnTo>
                    <a:pt x="142608" y="134127"/>
                  </a:lnTo>
                  <a:lnTo>
                    <a:pt x="139530" y="133598"/>
                  </a:lnTo>
                  <a:close/>
                </a:path>
                <a:path w="2374265" h="182244">
                  <a:moveTo>
                    <a:pt x="179542" y="126984"/>
                  </a:moveTo>
                  <a:lnTo>
                    <a:pt x="175951" y="127249"/>
                  </a:lnTo>
                  <a:lnTo>
                    <a:pt x="174412" y="128307"/>
                  </a:lnTo>
                  <a:lnTo>
                    <a:pt x="172360" y="129630"/>
                  </a:lnTo>
                  <a:lnTo>
                    <a:pt x="172873" y="131217"/>
                  </a:lnTo>
                  <a:lnTo>
                    <a:pt x="175438" y="132275"/>
                  </a:lnTo>
                  <a:lnTo>
                    <a:pt x="178003" y="133069"/>
                  </a:lnTo>
                  <a:lnTo>
                    <a:pt x="181081" y="132804"/>
                  </a:lnTo>
                  <a:lnTo>
                    <a:pt x="183133" y="131746"/>
                  </a:lnTo>
                  <a:lnTo>
                    <a:pt x="184672" y="130423"/>
                  </a:lnTo>
                  <a:lnTo>
                    <a:pt x="184159" y="128571"/>
                  </a:lnTo>
                  <a:lnTo>
                    <a:pt x="181594" y="127778"/>
                  </a:lnTo>
                  <a:lnTo>
                    <a:pt x="179542" y="126984"/>
                  </a:lnTo>
                  <a:close/>
                </a:path>
                <a:path w="2374265" h="182244">
                  <a:moveTo>
                    <a:pt x="213912" y="139947"/>
                  </a:moveTo>
                  <a:lnTo>
                    <a:pt x="210834" y="140212"/>
                  </a:lnTo>
                  <a:lnTo>
                    <a:pt x="208782" y="141270"/>
                  </a:lnTo>
                  <a:lnTo>
                    <a:pt x="207243" y="142593"/>
                  </a:lnTo>
                  <a:lnTo>
                    <a:pt x="207756" y="144444"/>
                  </a:lnTo>
                  <a:lnTo>
                    <a:pt x="210321" y="145238"/>
                  </a:lnTo>
                  <a:lnTo>
                    <a:pt x="232892" y="153704"/>
                  </a:lnTo>
                  <a:lnTo>
                    <a:pt x="234944" y="154233"/>
                  </a:lnTo>
                  <a:lnTo>
                    <a:pt x="243151" y="154233"/>
                  </a:lnTo>
                  <a:lnTo>
                    <a:pt x="245203" y="152910"/>
                  </a:lnTo>
                  <a:lnTo>
                    <a:pt x="245203" y="150000"/>
                  </a:lnTo>
                  <a:lnTo>
                    <a:pt x="243972" y="149206"/>
                  </a:lnTo>
                  <a:lnTo>
                    <a:pt x="239047" y="149206"/>
                  </a:lnTo>
                  <a:lnTo>
                    <a:pt x="235970" y="148677"/>
                  </a:lnTo>
                  <a:lnTo>
                    <a:pt x="237637" y="148677"/>
                  </a:lnTo>
                  <a:lnTo>
                    <a:pt x="216476" y="140741"/>
                  </a:lnTo>
                  <a:lnTo>
                    <a:pt x="213912" y="139947"/>
                  </a:lnTo>
                  <a:close/>
                </a:path>
                <a:path w="2374265" h="182244">
                  <a:moveTo>
                    <a:pt x="237637" y="148677"/>
                  </a:moveTo>
                  <a:lnTo>
                    <a:pt x="235970" y="148677"/>
                  </a:lnTo>
                  <a:lnTo>
                    <a:pt x="239047" y="149206"/>
                  </a:lnTo>
                  <a:lnTo>
                    <a:pt x="237637" y="148677"/>
                  </a:lnTo>
                  <a:close/>
                </a:path>
                <a:path w="2374265" h="182244">
                  <a:moveTo>
                    <a:pt x="243151" y="148677"/>
                  </a:moveTo>
                  <a:lnTo>
                    <a:pt x="237637" y="148677"/>
                  </a:lnTo>
                  <a:lnTo>
                    <a:pt x="239047" y="149206"/>
                  </a:lnTo>
                  <a:lnTo>
                    <a:pt x="243972" y="149206"/>
                  </a:lnTo>
                  <a:lnTo>
                    <a:pt x="243151" y="148677"/>
                  </a:lnTo>
                  <a:close/>
                </a:path>
                <a:path w="2374265" h="182244">
                  <a:moveTo>
                    <a:pt x="285728" y="148677"/>
                  </a:moveTo>
                  <a:lnTo>
                    <a:pt x="280086" y="148677"/>
                  </a:lnTo>
                  <a:lnTo>
                    <a:pt x="277521" y="150000"/>
                  </a:lnTo>
                  <a:lnTo>
                    <a:pt x="277521" y="152910"/>
                  </a:lnTo>
                  <a:lnTo>
                    <a:pt x="280086" y="154233"/>
                  </a:lnTo>
                  <a:lnTo>
                    <a:pt x="285728" y="154233"/>
                  </a:lnTo>
                  <a:lnTo>
                    <a:pt x="288293" y="152910"/>
                  </a:lnTo>
                  <a:lnTo>
                    <a:pt x="288293" y="150000"/>
                  </a:lnTo>
                  <a:lnTo>
                    <a:pt x="285728" y="148677"/>
                  </a:lnTo>
                  <a:close/>
                </a:path>
                <a:path w="2374265" h="182244">
                  <a:moveTo>
                    <a:pt x="323176" y="153439"/>
                  </a:moveTo>
                  <a:lnTo>
                    <a:pt x="320098" y="154233"/>
                  </a:lnTo>
                  <a:lnTo>
                    <a:pt x="319072" y="155820"/>
                  </a:lnTo>
                  <a:lnTo>
                    <a:pt x="318559" y="157143"/>
                  </a:lnTo>
                  <a:lnTo>
                    <a:pt x="320098" y="158730"/>
                  </a:lnTo>
                  <a:lnTo>
                    <a:pt x="323176" y="158995"/>
                  </a:lnTo>
                  <a:lnTo>
                    <a:pt x="347286" y="162434"/>
                  </a:lnTo>
                  <a:lnTo>
                    <a:pt x="354468" y="163228"/>
                  </a:lnTo>
                  <a:lnTo>
                    <a:pt x="357545" y="163492"/>
                  </a:lnTo>
                  <a:lnTo>
                    <a:pt x="360623" y="162434"/>
                  </a:lnTo>
                  <a:lnTo>
                    <a:pt x="361136" y="160847"/>
                  </a:lnTo>
                  <a:lnTo>
                    <a:pt x="361649" y="159524"/>
                  </a:lnTo>
                  <a:lnTo>
                    <a:pt x="359597" y="157937"/>
                  </a:lnTo>
                  <a:lnTo>
                    <a:pt x="349851" y="157143"/>
                  </a:lnTo>
                  <a:lnTo>
                    <a:pt x="325741" y="153704"/>
                  </a:lnTo>
                  <a:lnTo>
                    <a:pt x="323176" y="153439"/>
                  </a:lnTo>
                  <a:close/>
                </a:path>
                <a:path w="2374265" h="182244">
                  <a:moveTo>
                    <a:pt x="396019" y="161376"/>
                  </a:moveTo>
                  <a:lnTo>
                    <a:pt x="392941" y="162434"/>
                  </a:lnTo>
                  <a:lnTo>
                    <a:pt x="392428" y="164021"/>
                  </a:lnTo>
                  <a:lnTo>
                    <a:pt x="391915" y="165344"/>
                  </a:lnTo>
                  <a:lnTo>
                    <a:pt x="393967" y="166931"/>
                  </a:lnTo>
                  <a:lnTo>
                    <a:pt x="397045" y="167196"/>
                  </a:lnTo>
                  <a:lnTo>
                    <a:pt x="399610" y="167460"/>
                  </a:lnTo>
                  <a:lnTo>
                    <a:pt x="402688" y="166402"/>
                  </a:lnTo>
                  <a:lnTo>
                    <a:pt x="403201" y="164815"/>
                  </a:lnTo>
                  <a:lnTo>
                    <a:pt x="403714" y="163492"/>
                  </a:lnTo>
                  <a:lnTo>
                    <a:pt x="401662" y="161905"/>
                  </a:lnTo>
                  <a:lnTo>
                    <a:pt x="398584" y="161640"/>
                  </a:lnTo>
                  <a:lnTo>
                    <a:pt x="396019" y="161376"/>
                  </a:lnTo>
                  <a:close/>
                </a:path>
                <a:path w="2374265" h="182244">
                  <a:moveTo>
                    <a:pt x="437057" y="169312"/>
                  </a:moveTo>
                  <a:lnTo>
                    <a:pt x="433979" y="169841"/>
                  </a:lnTo>
                  <a:lnTo>
                    <a:pt x="432953" y="171164"/>
                  </a:lnTo>
                  <a:lnTo>
                    <a:pt x="431414" y="172751"/>
                  </a:lnTo>
                  <a:lnTo>
                    <a:pt x="432440" y="174339"/>
                  </a:lnTo>
                  <a:lnTo>
                    <a:pt x="435518" y="174868"/>
                  </a:lnTo>
                  <a:lnTo>
                    <a:pt x="464245" y="181746"/>
                  </a:lnTo>
                  <a:lnTo>
                    <a:pt x="465784" y="182011"/>
                  </a:lnTo>
                  <a:lnTo>
                    <a:pt x="468349" y="182011"/>
                  </a:lnTo>
                  <a:lnTo>
                    <a:pt x="469888" y="181217"/>
                  </a:lnTo>
                  <a:lnTo>
                    <a:pt x="470401" y="181217"/>
                  </a:lnTo>
                  <a:lnTo>
                    <a:pt x="472453" y="180159"/>
                  </a:lnTo>
                  <a:lnTo>
                    <a:pt x="472966" y="178307"/>
                  </a:lnTo>
                  <a:lnTo>
                    <a:pt x="470914" y="177249"/>
                  </a:lnTo>
                  <a:lnTo>
                    <a:pt x="470503" y="176984"/>
                  </a:lnTo>
                  <a:lnTo>
                    <a:pt x="462706" y="176984"/>
                  </a:lnTo>
                  <a:lnTo>
                    <a:pt x="463219" y="176720"/>
                  </a:lnTo>
                  <a:lnTo>
                    <a:pt x="465457" y="176027"/>
                  </a:lnTo>
                  <a:lnTo>
                    <a:pt x="439622" y="169841"/>
                  </a:lnTo>
                  <a:lnTo>
                    <a:pt x="437057" y="169312"/>
                  </a:lnTo>
                  <a:close/>
                </a:path>
                <a:path w="2374265" h="182244">
                  <a:moveTo>
                    <a:pt x="465457" y="176027"/>
                  </a:moveTo>
                  <a:lnTo>
                    <a:pt x="463219" y="176720"/>
                  </a:lnTo>
                  <a:lnTo>
                    <a:pt x="462706" y="176984"/>
                  </a:lnTo>
                  <a:lnTo>
                    <a:pt x="468349" y="176720"/>
                  </a:lnTo>
                  <a:lnTo>
                    <a:pt x="465457" y="176027"/>
                  </a:lnTo>
                  <a:close/>
                </a:path>
                <a:path w="2374265" h="182244">
                  <a:moveTo>
                    <a:pt x="468862" y="175926"/>
                  </a:moveTo>
                  <a:lnTo>
                    <a:pt x="465784" y="175926"/>
                  </a:lnTo>
                  <a:lnTo>
                    <a:pt x="465457" y="176027"/>
                  </a:lnTo>
                  <a:lnTo>
                    <a:pt x="468349" y="176720"/>
                  </a:lnTo>
                  <a:lnTo>
                    <a:pt x="462706" y="176984"/>
                  </a:lnTo>
                  <a:lnTo>
                    <a:pt x="470503" y="176984"/>
                  </a:lnTo>
                  <a:lnTo>
                    <a:pt x="468862" y="175926"/>
                  </a:lnTo>
                  <a:close/>
                </a:path>
                <a:path w="2374265" h="182244">
                  <a:moveTo>
                    <a:pt x="502205" y="161905"/>
                  </a:moveTo>
                  <a:lnTo>
                    <a:pt x="498615" y="161905"/>
                  </a:lnTo>
                  <a:lnTo>
                    <a:pt x="496563" y="162963"/>
                  </a:lnTo>
                  <a:lnTo>
                    <a:pt x="494511" y="163757"/>
                  </a:lnTo>
                  <a:lnTo>
                    <a:pt x="493998" y="165609"/>
                  </a:lnTo>
                  <a:lnTo>
                    <a:pt x="496050" y="166667"/>
                  </a:lnTo>
                  <a:lnTo>
                    <a:pt x="497589" y="167989"/>
                  </a:lnTo>
                  <a:lnTo>
                    <a:pt x="501179" y="167989"/>
                  </a:lnTo>
                  <a:lnTo>
                    <a:pt x="503231" y="167196"/>
                  </a:lnTo>
                  <a:lnTo>
                    <a:pt x="505796" y="166138"/>
                  </a:lnTo>
                  <a:lnTo>
                    <a:pt x="505796" y="164286"/>
                  </a:lnTo>
                  <a:lnTo>
                    <a:pt x="504257" y="163228"/>
                  </a:lnTo>
                  <a:lnTo>
                    <a:pt x="502205" y="161905"/>
                  </a:lnTo>
                  <a:close/>
                </a:path>
                <a:path w="2374265" h="182244">
                  <a:moveTo>
                    <a:pt x="568893" y="147354"/>
                  </a:moveTo>
                  <a:lnTo>
                    <a:pt x="531445" y="150794"/>
                  </a:lnTo>
                  <a:lnTo>
                    <a:pt x="529393" y="152381"/>
                  </a:lnTo>
                  <a:lnTo>
                    <a:pt x="529906" y="153968"/>
                  </a:lnTo>
                  <a:lnTo>
                    <a:pt x="530419" y="155291"/>
                  </a:lnTo>
                  <a:lnTo>
                    <a:pt x="533497" y="156349"/>
                  </a:lnTo>
                  <a:lnTo>
                    <a:pt x="536062" y="156085"/>
                  </a:lnTo>
                  <a:lnTo>
                    <a:pt x="570944" y="152910"/>
                  </a:lnTo>
                  <a:lnTo>
                    <a:pt x="572483" y="151323"/>
                  </a:lnTo>
                  <a:lnTo>
                    <a:pt x="571970" y="150000"/>
                  </a:lnTo>
                  <a:lnTo>
                    <a:pt x="571457" y="148413"/>
                  </a:lnTo>
                  <a:lnTo>
                    <a:pt x="568893" y="147354"/>
                  </a:lnTo>
                  <a:close/>
                </a:path>
                <a:path w="2374265" h="182244">
                  <a:moveTo>
                    <a:pt x="609931" y="142328"/>
                  </a:moveTo>
                  <a:lnTo>
                    <a:pt x="607366" y="142593"/>
                  </a:lnTo>
                  <a:lnTo>
                    <a:pt x="604288" y="143122"/>
                  </a:lnTo>
                  <a:lnTo>
                    <a:pt x="602749" y="144709"/>
                  </a:lnTo>
                  <a:lnTo>
                    <a:pt x="603262" y="146032"/>
                  </a:lnTo>
                  <a:lnTo>
                    <a:pt x="604288" y="147619"/>
                  </a:lnTo>
                  <a:lnTo>
                    <a:pt x="607366" y="148413"/>
                  </a:lnTo>
                  <a:lnTo>
                    <a:pt x="609931" y="147884"/>
                  </a:lnTo>
                  <a:lnTo>
                    <a:pt x="613009" y="147619"/>
                  </a:lnTo>
                  <a:lnTo>
                    <a:pt x="614548" y="146032"/>
                  </a:lnTo>
                  <a:lnTo>
                    <a:pt x="614035" y="144709"/>
                  </a:lnTo>
                  <a:lnTo>
                    <a:pt x="613009" y="143122"/>
                  </a:lnTo>
                  <a:lnTo>
                    <a:pt x="609931" y="142328"/>
                  </a:lnTo>
                  <a:close/>
                </a:path>
                <a:path w="2374265" h="182244">
                  <a:moveTo>
                    <a:pt x="648917" y="138624"/>
                  </a:moveTo>
                  <a:lnTo>
                    <a:pt x="645839" y="139418"/>
                  </a:lnTo>
                  <a:lnTo>
                    <a:pt x="643787" y="142063"/>
                  </a:lnTo>
                  <a:lnTo>
                    <a:pt x="645326" y="143651"/>
                  </a:lnTo>
                  <a:lnTo>
                    <a:pt x="647891" y="144180"/>
                  </a:lnTo>
                  <a:lnTo>
                    <a:pt x="678157" y="150000"/>
                  </a:lnTo>
                  <a:lnTo>
                    <a:pt x="681235" y="150529"/>
                  </a:lnTo>
                  <a:lnTo>
                    <a:pt x="684313" y="149735"/>
                  </a:lnTo>
                  <a:lnTo>
                    <a:pt x="685339" y="148413"/>
                  </a:lnTo>
                  <a:lnTo>
                    <a:pt x="685852" y="146825"/>
                  </a:lnTo>
                  <a:lnTo>
                    <a:pt x="684826" y="145238"/>
                  </a:lnTo>
                  <a:lnTo>
                    <a:pt x="681748" y="144709"/>
                  </a:lnTo>
                  <a:lnTo>
                    <a:pt x="651482" y="139153"/>
                  </a:lnTo>
                  <a:lnTo>
                    <a:pt x="648917" y="138624"/>
                  </a:lnTo>
                  <a:close/>
                </a:path>
                <a:path w="2374265" h="182244">
                  <a:moveTo>
                    <a:pt x="722786" y="146561"/>
                  </a:moveTo>
                  <a:lnTo>
                    <a:pt x="720221" y="146825"/>
                  </a:lnTo>
                  <a:lnTo>
                    <a:pt x="717143" y="147090"/>
                  </a:lnTo>
                  <a:lnTo>
                    <a:pt x="715091" y="148677"/>
                  </a:lnTo>
                  <a:lnTo>
                    <a:pt x="716117" y="150000"/>
                  </a:lnTo>
                  <a:lnTo>
                    <a:pt x="716630" y="151587"/>
                  </a:lnTo>
                  <a:lnTo>
                    <a:pt x="719195" y="152646"/>
                  </a:lnTo>
                  <a:lnTo>
                    <a:pt x="722273" y="152381"/>
                  </a:lnTo>
                  <a:lnTo>
                    <a:pt x="725351" y="151852"/>
                  </a:lnTo>
                  <a:lnTo>
                    <a:pt x="726890" y="150529"/>
                  </a:lnTo>
                  <a:lnTo>
                    <a:pt x="726377" y="148942"/>
                  </a:lnTo>
                  <a:lnTo>
                    <a:pt x="725864" y="147619"/>
                  </a:lnTo>
                  <a:lnTo>
                    <a:pt x="722786" y="146561"/>
                  </a:lnTo>
                  <a:close/>
                </a:path>
                <a:path w="2374265" h="182244">
                  <a:moveTo>
                    <a:pt x="797681" y="141270"/>
                  </a:moveTo>
                  <a:lnTo>
                    <a:pt x="794603" y="141270"/>
                  </a:lnTo>
                  <a:lnTo>
                    <a:pt x="762798" y="142857"/>
                  </a:lnTo>
                  <a:lnTo>
                    <a:pt x="759721" y="143122"/>
                  </a:lnTo>
                  <a:lnTo>
                    <a:pt x="757669" y="144444"/>
                  </a:lnTo>
                  <a:lnTo>
                    <a:pt x="758079" y="145503"/>
                  </a:lnTo>
                  <a:lnTo>
                    <a:pt x="758182" y="147354"/>
                  </a:lnTo>
                  <a:lnTo>
                    <a:pt x="760747" y="148413"/>
                  </a:lnTo>
                  <a:lnTo>
                    <a:pt x="763824" y="148413"/>
                  </a:lnTo>
                  <a:lnTo>
                    <a:pt x="795629" y="146825"/>
                  </a:lnTo>
                  <a:lnTo>
                    <a:pt x="798707" y="146825"/>
                  </a:lnTo>
                  <a:lnTo>
                    <a:pt x="800759" y="145503"/>
                  </a:lnTo>
                  <a:lnTo>
                    <a:pt x="800759" y="143915"/>
                  </a:lnTo>
                  <a:lnTo>
                    <a:pt x="800246" y="142328"/>
                  </a:lnTo>
                  <a:lnTo>
                    <a:pt x="797681" y="141270"/>
                  </a:lnTo>
                  <a:close/>
                </a:path>
                <a:path w="2374265" h="182244">
                  <a:moveTo>
                    <a:pt x="837693" y="135979"/>
                  </a:moveTo>
                  <a:lnTo>
                    <a:pt x="835128" y="136508"/>
                  </a:lnTo>
                  <a:lnTo>
                    <a:pt x="834615" y="136508"/>
                  </a:lnTo>
                  <a:lnTo>
                    <a:pt x="832051" y="137037"/>
                  </a:lnTo>
                  <a:lnTo>
                    <a:pt x="830512" y="138624"/>
                  </a:lnTo>
                  <a:lnTo>
                    <a:pt x="831538" y="139947"/>
                  </a:lnTo>
                  <a:lnTo>
                    <a:pt x="832563" y="141534"/>
                  </a:lnTo>
                  <a:lnTo>
                    <a:pt x="835641" y="142328"/>
                  </a:lnTo>
                  <a:lnTo>
                    <a:pt x="838719" y="141799"/>
                  </a:lnTo>
                  <a:lnTo>
                    <a:pt x="841284" y="141270"/>
                  </a:lnTo>
                  <a:lnTo>
                    <a:pt x="842823" y="139683"/>
                  </a:lnTo>
                  <a:lnTo>
                    <a:pt x="841797" y="138095"/>
                  </a:lnTo>
                  <a:lnTo>
                    <a:pt x="840771" y="136772"/>
                  </a:lnTo>
                  <a:lnTo>
                    <a:pt x="837693" y="135979"/>
                  </a:lnTo>
                  <a:close/>
                </a:path>
                <a:path w="2374265" h="182244">
                  <a:moveTo>
                    <a:pt x="875141" y="129630"/>
                  </a:moveTo>
                  <a:lnTo>
                    <a:pt x="872576" y="130423"/>
                  </a:lnTo>
                  <a:lnTo>
                    <a:pt x="871550" y="133598"/>
                  </a:lnTo>
                  <a:lnTo>
                    <a:pt x="873089" y="134921"/>
                  </a:lnTo>
                  <a:lnTo>
                    <a:pt x="907971" y="138095"/>
                  </a:lnTo>
                  <a:lnTo>
                    <a:pt x="910536" y="138360"/>
                  </a:lnTo>
                  <a:lnTo>
                    <a:pt x="913614" y="137566"/>
                  </a:lnTo>
                  <a:lnTo>
                    <a:pt x="914640" y="134391"/>
                  </a:lnTo>
                  <a:lnTo>
                    <a:pt x="912588" y="133069"/>
                  </a:lnTo>
                  <a:lnTo>
                    <a:pt x="875141" y="129630"/>
                  </a:lnTo>
                  <a:close/>
                </a:path>
                <a:path w="2374265" h="182244">
                  <a:moveTo>
                    <a:pt x="949523" y="128571"/>
                  </a:moveTo>
                  <a:lnTo>
                    <a:pt x="945932" y="128571"/>
                  </a:lnTo>
                  <a:lnTo>
                    <a:pt x="943880" y="129365"/>
                  </a:lnTo>
                  <a:lnTo>
                    <a:pt x="941315" y="130423"/>
                  </a:lnTo>
                  <a:lnTo>
                    <a:pt x="940802" y="132275"/>
                  </a:lnTo>
                  <a:lnTo>
                    <a:pt x="942854" y="133333"/>
                  </a:lnTo>
                  <a:lnTo>
                    <a:pt x="944906" y="134656"/>
                  </a:lnTo>
                  <a:lnTo>
                    <a:pt x="947984" y="134656"/>
                  </a:lnTo>
                  <a:lnTo>
                    <a:pt x="950549" y="133598"/>
                  </a:lnTo>
                  <a:lnTo>
                    <a:pt x="952600" y="132804"/>
                  </a:lnTo>
                  <a:lnTo>
                    <a:pt x="953113" y="130952"/>
                  </a:lnTo>
                  <a:lnTo>
                    <a:pt x="951061" y="129894"/>
                  </a:lnTo>
                  <a:lnTo>
                    <a:pt x="949523" y="128571"/>
                  </a:lnTo>
                  <a:close/>
                </a:path>
                <a:path w="2374265" h="182244">
                  <a:moveTo>
                    <a:pt x="1010567" y="108201"/>
                  </a:moveTo>
                  <a:lnTo>
                    <a:pt x="1008002" y="108465"/>
                  </a:lnTo>
                  <a:lnTo>
                    <a:pt x="990561" y="110053"/>
                  </a:lnTo>
                  <a:lnTo>
                    <a:pt x="989535" y="110053"/>
                  </a:lnTo>
                  <a:lnTo>
                    <a:pt x="989022" y="110317"/>
                  </a:lnTo>
                  <a:lnTo>
                    <a:pt x="987996" y="110582"/>
                  </a:lnTo>
                  <a:lnTo>
                    <a:pt x="976710" y="115344"/>
                  </a:lnTo>
                  <a:lnTo>
                    <a:pt x="974658" y="116402"/>
                  </a:lnTo>
                  <a:lnTo>
                    <a:pt x="974146" y="118254"/>
                  </a:lnTo>
                  <a:lnTo>
                    <a:pt x="976197" y="119312"/>
                  </a:lnTo>
                  <a:lnTo>
                    <a:pt x="977736" y="120635"/>
                  </a:lnTo>
                  <a:lnTo>
                    <a:pt x="981327" y="120635"/>
                  </a:lnTo>
                  <a:lnTo>
                    <a:pt x="983892" y="119841"/>
                  </a:lnTo>
                  <a:lnTo>
                    <a:pt x="993924" y="115608"/>
                  </a:lnTo>
                  <a:lnTo>
                    <a:pt x="992613" y="115608"/>
                  </a:lnTo>
                  <a:lnTo>
                    <a:pt x="995178" y="115079"/>
                  </a:lnTo>
                  <a:lnTo>
                    <a:pt x="998256" y="115079"/>
                  </a:lnTo>
                  <a:lnTo>
                    <a:pt x="1012619" y="113756"/>
                  </a:lnTo>
                  <a:lnTo>
                    <a:pt x="1014671" y="112169"/>
                  </a:lnTo>
                  <a:lnTo>
                    <a:pt x="1014158" y="110582"/>
                  </a:lnTo>
                  <a:lnTo>
                    <a:pt x="1013645" y="109259"/>
                  </a:lnTo>
                  <a:lnTo>
                    <a:pt x="1010567" y="108201"/>
                  </a:lnTo>
                  <a:close/>
                </a:path>
                <a:path w="2374265" h="182244">
                  <a:moveTo>
                    <a:pt x="995178" y="115079"/>
                  </a:moveTo>
                  <a:lnTo>
                    <a:pt x="992613" y="115608"/>
                  </a:lnTo>
                  <a:lnTo>
                    <a:pt x="994298" y="115450"/>
                  </a:lnTo>
                  <a:lnTo>
                    <a:pt x="995178" y="115079"/>
                  </a:lnTo>
                  <a:close/>
                </a:path>
                <a:path w="2374265" h="182244">
                  <a:moveTo>
                    <a:pt x="994298" y="115450"/>
                  </a:moveTo>
                  <a:lnTo>
                    <a:pt x="992613" y="115608"/>
                  </a:lnTo>
                  <a:lnTo>
                    <a:pt x="993924" y="115608"/>
                  </a:lnTo>
                  <a:lnTo>
                    <a:pt x="994298" y="115450"/>
                  </a:lnTo>
                  <a:close/>
                </a:path>
                <a:path w="2374265" h="182244">
                  <a:moveTo>
                    <a:pt x="998256" y="115079"/>
                  </a:moveTo>
                  <a:lnTo>
                    <a:pt x="995178" y="115079"/>
                  </a:lnTo>
                  <a:lnTo>
                    <a:pt x="994298" y="115450"/>
                  </a:lnTo>
                  <a:lnTo>
                    <a:pt x="998256" y="115079"/>
                  </a:lnTo>
                  <a:close/>
                </a:path>
                <a:path w="2374265" h="182244">
                  <a:moveTo>
                    <a:pt x="1051605" y="103968"/>
                  </a:moveTo>
                  <a:lnTo>
                    <a:pt x="1048527" y="104762"/>
                  </a:lnTo>
                  <a:lnTo>
                    <a:pt x="1045962" y="105291"/>
                  </a:lnTo>
                  <a:lnTo>
                    <a:pt x="1044937" y="106878"/>
                  </a:lnTo>
                  <a:lnTo>
                    <a:pt x="1045962" y="108201"/>
                  </a:lnTo>
                  <a:lnTo>
                    <a:pt x="1047501" y="109788"/>
                  </a:lnTo>
                  <a:lnTo>
                    <a:pt x="1050579" y="110317"/>
                  </a:lnTo>
                  <a:lnTo>
                    <a:pt x="1053144" y="109788"/>
                  </a:lnTo>
                  <a:lnTo>
                    <a:pt x="1055709" y="108995"/>
                  </a:lnTo>
                  <a:lnTo>
                    <a:pt x="1057248" y="107407"/>
                  </a:lnTo>
                  <a:lnTo>
                    <a:pt x="1055709" y="106085"/>
                  </a:lnTo>
                  <a:lnTo>
                    <a:pt x="1054683" y="104762"/>
                  </a:lnTo>
                  <a:lnTo>
                    <a:pt x="1051605" y="103968"/>
                  </a:lnTo>
                  <a:close/>
                </a:path>
                <a:path w="2374265" h="182244">
                  <a:moveTo>
                    <a:pt x="1109059" y="90476"/>
                  </a:moveTo>
                  <a:lnTo>
                    <a:pt x="1107007" y="91005"/>
                  </a:lnTo>
                  <a:lnTo>
                    <a:pt x="1088027" y="95502"/>
                  </a:lnTo>
                  <a:lnTo>
                    <a:pt x="1084949" y="96032"/>
                  </a:lnTo>
                  <a:lnTo>
                    <a:pt x="1083923" y="97883"/>
                  </a:lnTo>
                  <a:lnTo>
                    <a:pt x="1084949" y="99206"/>
                  </a:lnTo>
                  <a:lnTo>
                    <a:pt x="1086488" y="100529"/>
                  </a:lnTo>
                  <a:lnTo>
                    <a:pt x="1089566" y="101058"/>
                  </a:lnTo>
                  <a:lnTo>
                    <a:pt x="1092131" y="100529"/>
                  </a:lnTo>
                  <a:lnTo>
                    <a:pt x="1108666" y="96714"/>
                  </a:lnTo>
                  <a:lnTo>
                    <a:pt x="1105981" y="95502"/>
                  </a:lnTo>
                  <a:lnTo>
                    <a:pt x="1122738" y="95502"/>
                  </a:lnTo>
                  <a:lnTo>
                    <a:pt x="1121370" y="94973"/>
                  </a:lnTo>
                  <a:lnTo>
                    <a:pt x="1112650" y="91270"/>
                  </a:lnTo>
                  <a:lnTo>
                    <a:pt x="1111111" y="90741"/>
                  </a:lnTo>
                  <a:lnTo>
                    <a:pt x="1109059" y="90476"/>
                  </a:lnTo>
                  <a:close/>
                </a:path>
                <a:path w="2374265" h="182244">
                  <a:moveTo>
                    <a:pt x="1122738" y="95502"/>
                  </a:moveTo>
                  <a:lnTo>
                    <a:pt x="1105981" y="95502"/>
                  </a:lnTo>
                  <a:lnTo>
                    <a:pt x="1111624" y="96032"/>
                  </a:lnTo>
                  <a:lnTo>
                    <a:pt x="1108666" y="96714"/>
                  </a:lnTo>
                  <a:lnTo>
                    <a:pt x="1114189" y="99206"/>
                  </a:lnTo>
                  <a:lnTo>
                    <a:pt x="1116754" y="100000"/>
                  </a:lnTo>
                  <a:lnTo>
                    <a:pt x="1120344" y="100000"/>
                  </a:lnTo>
                  <a:lnTo>
                    <a:pt x="1121883" y="98677"/>
                  </a:lnTo>
                  <a:lnTo>
                    <a:pt x="1123935" y="97619"/>
                  </a:lnTo>
                  <a:lnTo>
                    <a:pt x="1123422" y="95767"/>
                  </a:lnTo>
                  <a:lnTo>
                    <a:pt x="1122738" y="95502"/>
                  </a:lnTo>
                  <a:close/>
                </a:path>
                <a:path w="2374265" h="182244">
                  <a:moveTo>
                    <a:pt x="1105981" y="95502"/>
                  </a:moveTo>
                  <a:lnTo>
                    <a:pt x="1108666" y="96714"/>
                  </a:lnTo>
                  <a:lnTo>
                    <a:pt x="1111624" y="96032"/>
                  </a:lnTo>
                  <a:lnTo>
                    <a:pt x="1105981" y="95502"/>
                  </a:lnTo>
                  <a:close/>
                </a:path>
                <a:path w="2374265" h="182244">
                  <a:moveTo>
                    <a:pt x="1152149" y="107936"/>
                  </a:moveTo>
                  <a:lnTo>
                    <a:pt x="1148558" y="107936"/>
                  </a:lnTo>
                  <a:lnTo>
                    <a:pt x="1147019" y="109259"/>
                  </a:lnTo>
                  <a:lnTo>
                    <a:pt x="1144967" y="110317"/>
                  </a:lnTo>
                  <a:lnTo>
                    <a:pt x="1145480" y="112169"/>
                  </a:lnTo>
                  <a:lnTo>
                    <a:pt x="1147532" y="113227"/>
                  </a:lnTo>
                  <a:lnTo>
                    <a:pt x="1150097" y="114021"/>
                  </a:lnTo>
                  <a:lnTo>
                    <a:pt x="1153175" y="114021"/>
                  </a:lnTo>
                  <a:lnTo>
                    <a:pt x="1155227" y="112698"/>
                  </a:lnTo>
                  <a:lnTo>
                    <a:pt x="1157279" y="111640"/>
                  </a:lnTo>
                  <a:lnTo>
                    <a:pt x="1156766" y="109788"/>
                  </a:lnTo>
                  <a:lnTo>
                    <a:pt x="1154201" y="108995"/>
                  </a:lnTo>
                  <a:lnTo>
                    <a:pt x="1152149" y="107936"/>
                  </a:lnTo>
                  <a:close/>
                </a:path>
                <a:path w="2374265" h="182244">
                  <a:moveTo>
                    <a:pt x="1207038" y="96032"/>
                  </a:moveTo>
                  <a:lnTo>
                    <a:pt x="1203960" y="96032"/>
                  </a:lnTo>
                  <a:lnTo>
                    <a:pt x="1201908" y="97354"/>
                  </a:lnTo>
                  <a:lnTo>
                    <a:pt x="1178824" y="108995"/>
                  </a:lnTo>
                  <a:lnTo>
                    <a:pt x="1176772" y="110053"/>
                  </a:lnTo>
                  <a:lnTo>
                    <a:pt x="1176772" y="111905"/>
                  </a:lnTo>
                  <a:lnTo>
                    <a:pt x="1178824" y="112963"/>
                  </a:lnTo>
                  <a:lnTo>
                    <a:pt x="1181389" y="114021"/>
                  </a:lnTo>
                  <a:lnTo>
                    <a:pt x="1184467" y="114021"/>
                  </a:lnTo>
                  <a:lnTo>
                    <a:pt x="1211655" y="100000"/>
                  </a:lnTo>
                  <a:lnTo>
                    <a:pt x="1211655" y="98413"/>
                  </a:lnTo>
                  <a:lnTo>
                    <a:pt x="1207038" y="96032"/>
                  </a:lnTo>
                  <a:close/>
                </a:path>
                <a:path w="2374265" h="182244">
                  <a:moveTo>
                    <a:pt x="1243459" y="85979"/>
                  </a:moveTo>
                  <a:lnTo>
                    <a:pt x="1237303" y="86508"/>
                  </a:lnTo>
                  <a:lnTo>
                    <a:pt x="1235765" y="87830"/>
                  </a:lnTo>
                  <a:lnTo>
                    <a:pt x="1236790" y="91005"/>
                  </a:lnTo>
                  <a:lnTo>
                    <a:pt x="1239355" y="91799"/>
                  </a:lnTo>
                  <a:lnTo>
                    <a:pt x="1242433" y="91534"/>
                  </a:lnTo>
                  <a:lnTo>
                    <a:pt x="1244998" y="91270"/>
                  </a:lnTo>
                  <a:lnTo>
                    <a:pt x="1247050" y="89947"/>
                  </a:lnTo>
                  <a:lnTo>
                    <a:pt x="1246024" y="86772"/>
                  </a:lnTo>
                  <a:lnTo>
                    <a:pt x="1243459" y="85979"/>
                  </a:lnTo>
                  <a:close/>
                </a:path>
                <a:path w="2374265" h="182244">
                  <a:moveTo>
                    <a:pt x="1314763" y="75926"/>
                  </a:moveTo>
                  <a:lnTo>
                    <a:pt x="1311685" y="76455"/>
                  </a:lnTo>
                  <a:lnTo>
                    <a:pt x="1281420" y="82010"/>
                  </a:lnTo>
                  <a:lnTo>
                    <a:pt x="1278855" y="82539"/>
                  </a:lnTo>
                  <a:lnTo>
                    <a:pt x="1277316" y="84127"/>
                  </a:lnTo>
                  <a:lnTo>
                    <a:pt x="1278342" y="85714"/>
                  </a:lnTo>
                  <a:lnTo>
                    <a:pt x="1279368" y="87037"/>
                  </a:lnTo>
                  <a:lnTo>
                    <a:pt x="1282446" y="87830"/>
                  </a:lnTo>
                  <a:lnTo>
                    <a:pt x="1285010" y="87301"/>
                  </a:lnTo>
                  <a:lnTo>
                    <a:pt x="1315276" y="81746"/>
                  </a:lnTo>
                  <a:lnTo>
                    <a:pt x="1318354" y="81217"/>
                  </a:lnTo>
                  <a:lnTo>
                    <a:pt x="1319893" y="79629"/>
                  </a:lnTo>
                  <a:lnTo>
                    <a:pt x="1318867" y="78042"/>
                  </a:lnTo>
                  <a:lnTo>
                    <a:pt x="1317841" y="76719"/>
                  </a:lnTo>
                  <a:lnTo>
                    <a:pt x="1314763" y="75926"/>
                  </a:lnTo>
                  <a:close/>
                </a:path>
                <a:path w="2374265" h="182244">
                  <a:moveTo>
                    <a:pt x="1352724" y="73016"/>
                  </a:moveTo>
                  <a:lnTo>
                    <a:pt x="1349646" y="74074"/>
                  </a:lnTo>
                  <a:lnTo>
                    <a:pt x="1349133" y="75397"/>
                  </a:lnTo>
                  <a:lnTo>
                    <a:pt x="1348107" y="76984"/>
                  </a:lnTo>
                  <a:lnTo>
                    <a:pt x="1350159" y="78307"/>
                  </a:lnTo>
                  <a:lnTo>
                    <a:pt x="1352724" y="78836"/>
                  </a:lnTo>
                  <a:lnTo>
                    <a:pt x="1355801" y="79100"/>
                  </a:lnTo>
                  <a:lnTo>
                    <a:pt x="1358879" y="78307"/>
                  </a:lnTo>
                  <a:lnTo>
                    <a:pt x="1359392" y="76984"/>
                  </a:lnTo>
                  <a:lnTo>
                    <a:pt x="1360418" y="75397"/>
                  </a:lnTo>
                  <a:lnTo>
                    <a:pt x="1358366" y="73809"/>
                  </a:lnTo>
                  <a:lnTo>
                    <a:pt x="1355801" y="73545"/>
                  </a:lnTo>
                  <a:lnTo>
                    <a:pt x="1352724" y="73016"/>
                  </a:lnTo>
                  <a:close/>
                </a:path>
                <a:path w="2374265" h="182244">
                  <a:moveTo>
                    <a:pt x="1394275" y="78836"/>
                  </a:moveTo>
                  <a:lnTo>
                    <a:pt x="1391197" y="79629"/>
                  </a:lnTo>
                  <a:lnTo>
                    <a:pt x="1390684" y="81217"/>
                  </a:lnTo>
                  <a:lnTo>
                    <a:pt x="1389658" y="82804"/>
                  </a:lnTo>
                  <a:lnTo>
                    <a:pt x="1391197" y="84127"/>
                  </a:lnTo>
                  <a:lnTo>
                    <a:pt x="1397353" y="85185"/>
                  </a:lnTo>
                  <a:lnTo>
                    <a:pt x="1400944" y="85185"/>
                  </a:lnTo>
                  <a:lnTo>
                    <a:pt x="1401970" y="84656"/>
                  </a:lnTo>
                  <a:lnTo>
                    <a:pt x="1414126" y="80159"/>
                  </a:lnTo>
                  <a:lnTo>
                    <a:pt x="1395814" y="80159"/>
                  </a:lnTo>
                  <a:lnTo>
                    <a:pt x="1397737" y="79431"/>
                  </a:lnTo>
                  <a:lnTo>
                    <a:pt x="1396840" y="79365"/>
                  </a:lnTo>
                  <a:lnTo>
                    <a:pt x="1394275" y="78836"/>
                  </a:lnTo>
                  <a:close/>
                </a:path>
                <a:path w="2374265" h="182244">
                  <a:moveTo>
                    <a:pt x="1397737" y="79431"/>
                  </a:moveTo>
                  <a:lnTo>
                    <a:pt x="1395814" y="80159"/>
                  </a:lnTo>
                  <a:lnTo>
                    <a:pt x="1400431" y="79629"/>
                  </a:lnTo>
                  <a:lnTo>
                    <a:pt x="1397737" y="79431"/>
                  </a:lnTo>
                  <a:close/>
                </a:path>
                <a:path w="2374265" h="182244">
                  <a:moveTo>
                    <a:pt x="1421463" y="70635"/>
                  </a:moveTo>
                  <a:lnTo>
                    <a:pt x="1418898" y="71428"/>
                  </a:lnTo>
                  <a:lnTo>
                    <a:pt x="1397737" y="79431"/>
                  </a:lnTo>
                  <a:lnTo>
                    <a:pt x="1400431" y="79629"/>
                  </a:lnTo>
                  <a:lnTo>
                    <a:pt x="1395814" y="80159"/>
                  </a:lnTo>
                  <a:lnTo>
                    <a:pt x="1414126" y="80159"/>
                  </a:lnTo>
                  <a:lnTo>
                    <a:pt x="1425567" y="75926"/>
                  </a:lnTo>
                  <a:lnTo>
                    <a:pt x="1427618" y="75132"/>
                  </a:lnTo>
                  <a:lnTo>
                    <a:pt x="1428131" y="73280"/>
                  </a:lnTo>
                  <a:lnTo>
                    <a:pt x="1426592" y="71957"/>
                  </a:lnTo>
                  <a:lnTo>
                    <a:pt x="1424541" y="70899"/>
                  </a:lnTo>
                  <a:lnTo>
                    <a:pt x="1421463" y="70635"/>
                  </a:lnTo>
                  <a:close/>
                </a:path>
                <a:path w="2374265" h="182244">
                  <a:moveTo>
                    <a:pt x="1455832" y="57407"/>
                  </a:moveTo>
                  <a:lnTo>
                    <a:pt x="1453780" y="58465"/>
                  </a:lnTo>
                  <a:lnTo>
                    <a:pt x="1451215" y="59259"/>
                  </a:lnTo>
                  <a:lnTo>
                    <a:pt x="1450702" y="61111"/>
                  </a:lnTo>
                  <a:lnTo>
                    <a:pt x="1452754" y="62169"/>
                  </a:lnTo>
                  <a:lnTo>
                    <a:pt x="1454293" y="63492"/>
                  </a:lnTo>
                  <a:lnTo>
                    <a:pt x="1457371" y="63756"/>
                  </a:lnTo>
                  <a:lnTo>
                    <a:pt x="1459936" y="62963"/>
                  </a:lnTo>
                  <a:lnTo>
                    <a:pt x="1462501" y="61904"/>
                  </a:lnTo>
                  <a:lnTo>
                    <a:pt x="1463014" y="60317"/>
                  </a:lnTo>
                  <a:lnTo>
                    <a:pt x="1460962" y="58994"/>
                  </a:lnTo>
                  <a:lnTo>
                    <a:pt x="1459423" y="57672"/>
                  </a:lnTo>
                  <a:lnTo>
                    <a:pt x="1455832" y="57407"/>
                  </a:lnTo>
                  <a:close/>
                </a:path>
                <a:path w="2374265" h="182244">
                  <a:moveTo>
                    <a:pt x="1533805" y="52116"/>
                  </a:moveTo>
                  <a:lnTo>
                    <a:pt x="1515851" y="52116"/>
                  </a:lnTo>
                  <a:lnTo>
                    <a:pt x="1494819" y="53968"/>
                  </a:lnTo>
                  <a:lnTo>
                    <a:pt x="1493280" y="55555"/>
                  </a:lnTo>
                  <a:lnTo>
                    <a:pt x="1493793" y="56878"/>
                  </a:lnTo>
                  <a:lnTo>
                    <a:pt x="1494306" y="58465"/>
                  </a:lnTo>
                  <a:lnTo>
                    <a:pt x="1496871" y="59524"/>
                  </a:lnTo>
                  <a:lnTo>
                    <a:pt x="1499948" y="59259"/>
                  </a:lnTo>
                  <a:lnTo>
                    <a:pt x="1517903" y="57407"/>
                  </a:lnTo>
                  <a:lnTo>
                    <a:pt x="1533805" y="57407"/>
                  </a:lnTo>
                  <a:lnTo>
                    <a:pt x="1535857" y="56349"/>
                  </a:lnTo>
                  <a:lnTo>
                    <a:pt x="1535857" y="53174"/>
                  </a:lnTo>
                  <a:lnTo>
                    <a:pt x="1533805" y="52116"/>
                  </a:lnTo>
                  <a:close/>
                </a:path>
                <a:path w="2374265" h="182244">
                  <a:moveTo>
                    <a:pt x="1576382" y="52116"/>
                  </a:moveTo>
                  <a:lnTo>
                    <a:pt x="1570739" y="52116"/>
                  </a:lnTo>
                  <a:lnTo>
                    <a:pt x="1568175" y="53174"/>
                  </a:lnTo>
                  <a:lnTo>
                    <a:pt x="1568175" y="56349"/>
                  </a:lnTo>
                  <a:lnTo>
                    <a:pt x="1570739" y="57407"/>
                  </a:lnTo>
                  <a:lnTo>
                    <a:pt x="1576382" y="57407"/>
                  </a:lnTo>
                  <a:lnTo>
                    <a:pt x="1578947" y="56349"/>
                  </a:lnTo>
                  <a:lnTo>
                    <a:pt x="1578947" y="53174"/>
                  </a:lnTo>
                  <a:lnTo>
                    <a:pt x="1576382" y="52116"/>
                  </a:lnTo>
                  <a:close/>
                </a:path>
                <a:path w="2374265" h="182244">
                  <a:moveTo>
                    <a:pt x="1610239" y="62963"/>
                  </a:moveTo>
                  <a:lnTo>
                    <a:pt x="1607161" y="63227"/>
                  </a:lnTo>
                  <a:lnTo>
                    <a:pt x="1604083" y="65873"/>
                  </a:lnTo>
                  <a:lnTo>
                    <a:pt x="1604596" y="67460"/>
                  </a:lnTo>
                  <a:lnTo>
                    <a:pt x="1607161" y="68254"/>
                  </a:lnTo>
                  <a:lnTo>
                    <a:pt x="1631784" y="76455"/>
                  </a:lnTo>
                  <a:lnTo>
                    <a:pt x="1633836" y="76984"/>
                  </a:lnTo>
                  <a:lnTo>
                    <a:pt x="1635888" y="76984"/>
                  </a:lnTo>
                  <a:lnTo>
                    <a:pt x="1637940" y="76455"/>
                  </a:lnTo>
                  <a:lnTo>
                    <a:pt x="1639991" y="75397"/>
                  </a:lnTo>
                  <a:lnTo>
                    <a:pt x="1642556" y="74603"/>
                  </a:lnTo>
                  <a:lnTo>
                    <a:pt x="1643069" y="73016"/>
                  </a:lnTo>
                  <a:lnTo>
                    <a:pt x="1641838" y="71957"/>
                  </a:lnTo>
                  <a:lnTo>
                    <a:pt x="1631784" y="71957"/>
                  </a:lnTo>
                  <a:lnTo>
                    <a:pt x="1633836" y="70899"/>
                  </a:lnTo>
                  <a:lnTo>
                    <a:pt x="1634412" y="70721"/>
                  </a:lnTo>
                  <a:lnTo>
                    <a:pt x="1612804" y="63756"/>
                  </a:lnTo>
                  <a:lnTo>
                    <a:pt x="1610239" y="62963"/>
                  </a:lnTo>
                  <a:close/>
                </a:path>
                <a:path w="2374265" h="182244">
                  <a:moveTo>
                    <a:pt x="1634412" y="70721"/>
                  </a:moveTo>
                  <a:lnTo>
                    <a:pt x="1633836" y="70899"/>
                  </a:lnTo>
                  <a:lnTo>
                    <a:pt x="1631784" y="71957"/>
                  </a:lnTo>
                  <a:lnTo>
                    <a:pt x="1637427" y="71693"/>
                  </a:lnTo>
                  <a:lnTo>
                    <a:pt x="1634412" y="70721"/>
                  </a:lnTo>
                  <a:close/>
                </a:path>
                <a:path w="2374265" h="182244">
                  <a:moveTo>
                    <a:pt x="1636401" y="70106"/>
                  </a:moveTo>
                  <a:lnTo>
                    <a:pt x="1634412" y="70721"/>
                  </a:lnTo>
                  <a:lnTo>
                    <a:pt x="1637427" y="71693"/>
                  </a:lnTo>
                  <a:lnTo>
                    <a:pt x="1631784" y="71957"/>
                  </a:lnTo>
                  <a:lnTo>
                    <a:pt x="1641838" y="71957"/>
                  </a:lnTo>
                  <a:lnTo>
                    <a:pt x="1639991" y="70370"/>
                  </a:lnTo>
                  <a:lnTo>
                    <a:pt x="1636401" y="70106"/>
                  </a:lnTo>
                  <a:close/>
                </a:path>
                <a:path w="2374265" h="182244">
                  <a:moveTo>
                    <a:pt x="1671796" y="57407"/>
                  </a:moveTo>
                  <a:lnTo>
                    <a:pt x="1669231" y="58201"/>
                  </a:lnTo>
                  <a:lnTo>
                    <a:pt x="1666666" y="59259"/>
                  </a:lnTo>
                  <a:lnTo>
                    <a:pt x="1666153" y="60846"/>
                  </a:lnTo>
                  <a:lnTo>
                    <a:pt x="1667692" y="62169"/>
                  </a:lnTo>
                  <a:lnTo>
                    <a:pt x="1669744" y="63492"/>
                  </a:lnTo>
                  <a:lnTo>
                    <a:pt x="1672822" y="63756"/>
                  </a:lnTo>
                  <a:lnTo>
                    <a:pt x="1675387" y="62698"/>
                  </a:lnTo>
                  <a:lnTo>
                    <a:pt x="1677952" y="61904"/>
                  </a:lnTo>
                  <a:lnTo>
                    <a:pt x="1678465" y="60053"/>
                  </a:lnTo>
                  <a:lnTo>
                    <a:pt x="1676413" y="58994"/>
                  </a:lnTo>
                  <a:lnTo>
                    <a:pt x="1674874" y="57672"/>
                  </a:lnTo>
                  <a:lnTo>
                    <a:pt x="1671796" y="57407"/>
                  </a:lnTo>
                  <a:close/>
                </a:path>
                <a:path w="2374265" h="182244">
                  <a:moveTo>
                    <a:pt x="1743100" y="44180"/>
                  </a:moveTo>
                  <a:lnTo>
                    <a:pt x="1740535" y="44444"/>
                  </a:lnTo>
                  <a:lnTo>
                    <a:pt x="1709244" y="48941"/>
                  </a:lnTo>
                  <a:lnTo>
                    <a:pt x="1706679" y="49206"/>
                  </a:lnTo>
                  <a:lnTo>
                    <a:pt x="1704627" y="50793"/>
                  </a:lnTo>
                  <a:lnTo>
                    <a:pt x="1705653" y="52381"/>
                  </a:lnTo>
                  <a:lnTo>
                    <a:pt x="1706166" y="53703"/>
                  </a:lnTo>
                  <a:lnTo>
                    <a:pt x="1709244" y="54762"/>
                  </a:lnTo>
                  <a:lnTo>
                    <a:pt x="1712321" y="54232"/>
                  </a:lnTo>
                  <a:lnTo>
                    <a:pt x="1743100" y="50000"/>
                  </a:lnTo>
                  <a:lnTo>
                    <a:pt x="1746178" y="49471"/>
                  </a:lnTo>
                  <a:lnTo>
                    <a:pt x="1747717" y="47883"/>
                  </a:lnTo>
                  <a:lnTo>
                    <a:pt x="1747204" y="46561"/>
                  </a:lnTo>
                  <a:lnTo>
                    <a:pt x="1746178" y="44973"/>
                  </a:lnTo>
                  <a:lnTo>
                    <a:pt x="1743100" y="44180"/>
                  </a:lnTo>
                  <a:close/>
                </a:path>
                <a:path w="2374265" h="182244">
                  <a:moveTo>
                    <a:pt x="1781574" y="35449"/>
                  </a:moveTo>
                  <a:lnTo>
                    <a:pt x="1779009" y="35978"/>
                  </a:lnTo>
                  <a:lnTo>
                    <a:pt x="1776444" y="36772"/>
                  </a:lnTo>
                  <a:lnTo>
                    <a:pt x="1774905" y="38359"/>
                  </a:lnTo>
                  <a:lnTo>
                    <a:pt x="1776444" y="39682"/>
                  </a:lnTo>
                  <a:lnTo>
                    <a:pt x="1777470" y="41005"/>
                  </a:lnTo>
                  <a:lnTo>
                    <a:pt x="1780548" y="41799"/>
                  </a:lnTo>
                  <a:lnTo>
                    <a:pt x="1783625" y="41005"/>
                  </a:lnTo>
                  <a:lnTo>
                    <a:pt x="1786190" y="40476"/>
                  </a:lnTo>
                  <a:lnTo>
                    <a:pt x="1787216" y="38624"/>
                  </a:lnTo>
                  <a:lnTo>
                    <a:pt x="1786190" y="37301"/>
                  </a:lnTo>
                  <a:lnTo>
                    <a:pt x="1784651" y="35978"/>
                  </a:lnTo>
                  <a:lnTo>
                    <a:pt x="1781574" y="35449"/>
                  </a:lnTo>
                  <a:close/>
                </a:path>
                <a:path w="2374265" h="182244">
                  <a:moveTo>
                    <a:pt x="1819534" y="32804"/>
                  </a:moveTo>
                  <a:lnTo>
                    <a:pt x="1816456" y="33333"/>
                  </a:lnTo>
                  <a:lnTo>
                    <a:pt x="1815430" y="34920"/>
                  </a:lnTo>
                  <a:lnTo>
                    <a:pt x="1813891" y="36243"/>
                  </a:lnTo>
                  <a:lnTo>
                    <a:pt x="1815430" y="37830"/>
                  </a:lnTo>
                  <a:lnTo>
                    <a:pt x="1817995" y="38359"/>
                  </a:lnTo>
                  <a:lnTo>
                    <a:pt x="1847235" y="45238"/>
                  </a:lnTo>
                  <a:lnTo>
                    <a:pt x="1849800" y="46031"/>
                  </a:lnTo>
                  <a:lnTo>
                    <a:pt x="1852878" y="45238"/>
                  </a:lnTo>
                  <a:lnTo>
                    <a:pt x="1854416" y="43915"/>
                  </a:lnTo>
                  <a:lnTo>
                    <a:pt x="1855442" y="42592"/>
                  </a:lnTo>
                  <a:lnTo>
                    <a:pt x="1854416" y="41005"/>
                  </a:lnTo>
                  <a:lnTo>
                    <a:pt x="1851852" y="40211"/>
                  </a:lnTo>
                  <a:lnTo>
                    <a:pt x="1822612" y="33333"/>
                  </a:lnTo>
                  <a:lnTo>
                    <a:pt x="1819534" y="32804"/>
                  </a:lnTo>
                  <a:close/>
                </a:path>
                <a:path w="2374265" h="182244">
                  <a:moveTo>
                    <a:pt x="1885195" y="34127"/>
                  </a:moveTo>
                  <a:lnTo>
                    <a:pt x="1881604" y="34127"/>
                  </a:lnTo>
                  <a:lnTo>
                    <a:pt x="1877500" y="36243"/>
                  </a:lnTo>
                  <a:lnTo>
                    <a:pt x="1877500" y="38095"/>
                  </a:lnTo>
                  <a:lnTo>
                    <a:pt x="1881604" y="40211"/>
                  </a:lnTo>
                  <a:lnTo>
                    <a:pt x="1885195" y="40211"/>
                  </a:lnTo>
                  <a:lnTo>
                    <a:pt x="1889299" y="38095"/>
                  </a:lnTo>
                  <a:lnTo>
                    <a:pt x="1889299" y="36243"/>
                  </a:lnTo>
                  <a:lnTo>
                    <a:pt x="1885195" y="34127"/>
                  </a:lnTo>
                  <a:close/>
                </a:path>
                <a:path w="2374265" h="182244">
                  <a:moveTo>
                    <a:pt x="1940597" y="9259"/>
                  </a:moveTo>
                  <a:lnTo>
                    <a:pt x="1937519" y="9788"/>
                  </a:lnTo>
                  <a:lnTo>
                    <a:pt x="1921617" y="13492"/>
                  </a:lnTo>
                  <a:lnTo>
                    <a:pt x="1921104" y="13756"/>
                  </a:lnTo>
                  <a:lnTo>
                    <a:pt x="1920591" y="13756"/>
                  </a:lnTo>
                  <a:lnTo>
                    <a:pt x="1909818" y="19576"/>
                  </a:lnTo>
                  <a:lnTo>
                    <a:pt x="1907766" y="20634"/>
                  </a:lnTo>
                  <a:lnTo>
                    <a:pt x="1907766" y="22222"/>
                  </a:lnTo>
                  <a:lnTo>
                    <a:pt x="1909818" y="23545"/>
                  </a:lnTo>
                  <a:lnTo>
                    <a:pt x="1911870" y="24603"/>
                  </a:lnTo>
                  <a:lnTo>
                    <a:pt x="1915461" y="24603"/>
                  </a:lnTo>
                  <a:lnTo>
                    <a:pt x="1917513" y="23545"/>
                  </a:lnTo>
                  <a:lnTo>
                    <a:pt x="1926795" y="18518"/>
                  </a:lnTo>
                  <a:lnTo>
                    <a:pt x="1926233" y="18518"/>
                  </a:lnTo>
                  <a:lnTo>
                    <a:pt x="1927772" y="17989"/>
                  </a:lnTo>
                  <a:lnTo>
                    <a:pt x="1928505" y="17989"/>
                  </a:lnTo>
                  <a:lnTo>
                    <a:pt x="1942136" y="14814"/>
                  </a:lnTo>
                  <a:lnTo>
                    <a:pt x="1944701" y="14285"/>
                  </a:lnTo>
                  <a:lnTo>
                    <a:pt x="1945727" y="12698"/>
                  </a:lnTo>
                  <a:lnTo>
                    <a:pt x="1944701" y="11111"/>
                  </a:lnTo>
                  <a:lnTo>
                    <a:pt x="1943675" y="9788"/>
                  </a:lnTo>
                  <a:lnTo>
                    <a:pt x="1940597" y="9259"/>
                  </a:lnTo>
                  <a:close/>
                </a:path>
                <a:path w="2374265" h="182244">
                  <a:moveTo>
                    <a:pt x="1927772" y="17989"/>
                  </a:moveTo>
                  <a:lnTo>
                    <a:pt x="1926233" y="18518"/>
                  </a:lnTo>
                  <a:lnTo>
                    <a:pt x="1927219" y="18288"/>
                  </a:lnTo>
                  <a:lnTo>
                    <a:pt x="1927772" y="17989"/>
                  </a:lnTo>
                  <a:close/>
                </a:path>
                <a:path w="2374265" h="182244">
                  <a:moveTo>
                    <a:pt x="1927219" y="18288"/>
                  </a:moveTo>
                  <a:lnTo>
                    <a:pt x="1926233" y="18518"/>
                  </a:lnTo>
                  <a:lnTo>
                    <a:pt x="1926795" y="18518"/>
                  </a:lnTo>
                  <a:lnTo>
                    <a:pt x="1927219" y="18288"/>
                  </a:lnTo>
                  <a:close/>
                </a:path>
                <a:path w="2374265" h="182244">
                  <a:moveTo>
                    <a:pt x="1928505" y="17989"/>
                  </a:moveTo>
                  <a:lnTo>
                    <a:pt x="1927772" y="17989"/>
                  </a:lnTo>
                  <a:lnTo>
                    <a:pt x="1927219" y="18288"/>
                  </a:lnTo>
                  <a:lnTo>
                    <a:pt x="1928505" y="17989"/>
                  </a:lnTo>
                  <a:close/>
                </a:path>
                <a:path w="2374265" h="182244">
                  <a:moveTo>
                    <a:pt x="1979583" y="0"/>
                  </a:moveTo>
                  <a:lnTo>
                    <a:pt x="1976505" y="793"/>
                  </a:lnTo>
                  <a:lnTo>
                    <a:pt x="1973940" y="1322"/>
                  </a:lnTo>
                  <a:lnTo>
                    <a:pt x="1972914" y="2910"/>
                  </a:lnTo>
                  <a:lnTo>
                    <a:pt x="1973940" y="4497"/>
                  </a:lnTo>
                  <a:lnTo>
                    <a:pt x="1975479" y="5820"/>
                  </a:lnTo>
                  <a:lnTo>
                    <a:pt x="1978557" y="6349"/>
                  </a:lnTo>
                  <a:lnTo>
                    <a:pt x="1981122" y="5820"/>
                  </a:lnTo>
                  <a:lnTo>
                    <a:pt x="1983687" y="5026"/>
                  </a:lnTo>
                  <a:lnTo>
                    <a:pt x="1985226" y="3439"/>
                  </a:lnTo>
                  <a:lnTo>
                    <a:pt x="1983687" y="2116"/>
                  </a:lnTo>
                  <a:lnTo>
                    <a:pt x="1982661" y="793"/>
                  </a:lnTo>
                  <a:lnTo>
                    <a:pt x="1979583" y="0"/>
                  </a:lnTo>
                  <a:close/>
                </a:path>
                <a:path w="2374265" h="182244">
                  <a:moveTo>
                    <a:pt x="2002667" y="15873"/>
                  </a:moveTo>
                  <a:lnTo>
                    <a:pt x="1997537" y="17460"/>
                  </a:lnTo>
                  <a:lnTo>
                    <a:pt x="1997024" y="19312"/>
                  </a:lnTo>
                  <a:lnTo>
                    <a:pt x="2016518" y="35978"/>
                  </a:lnTo>
                  <a:lnTo>
                    <a:pt x="2020108" y="36508"/>
                  </a:lnTo>
                  <a:lnTo>
                    <a:pt x="2025238" y="34920"/>
                  </a:lnTo>
                  <a:lnTo>
                    <a:pt x="2025751" y="33068"/>
                  </a:lnTo>
                  <a:lnTo>
                    <a:pt x="2006258" y="16402"/>
                  </a:lnTo>
                  <a:lnTo>
                    <a:pt x="2002667" y="15873"/>
                  </a:lnTo>
                  <a:close/>
                </a:path>
                <a:path w="2374265" h="182244">
                  <a:moveTo>
                    <a:pt x="2043193" y="48941"/>
                  </a:moveTo>
                  <a:lnTo>
                    <a:pt x="2040115" y="49471"/>
                  </a:lnTo>
                  <a:lnTo>
                    <a:pt x="2037550" y="50000"/>
                  </a:lnTo>
                  <a:lnTo>
                    <a:pt x="2036011" y="51587"/>
                  </a:lnTo>
                  <a:lnTo>
                    <a:pt x="2037037" y="53174"/>
                  </a:lnTo>
                  <a:lnTo>
                    <a:pt x="2038063" y="54497"/>
                  </a:lnTo>
                  <a:lnTo>
                    <a:pt x="2041141" y="55291"/>
                  </a:lnTo>
                  <a:lnTo>
                    <a:pt x="2043706" y="54762"/>
                  </a:lnTo>
                  <a:lnTo>
                    <a:pt x="2046783" y="54232"/>
                  </a:lnTo>
                  <a:lnTo>
                    <a:pt x="2048322" y="52645"/>
                  </a:lnTo>
                  <a:lnTo>
                    <a:pt x="2047296" y="51322"/>
                  </a:lnTo>
                  <a:lnTo>
                    <a:pt x="2046270" y="49735"/>
                  </a:lnTo>
                  <a:lnTo>
                    <a:pt x="2043193" y="48941"/>
                  </a:lnTo>
                  <a:close/>
                </a:path>
                <a:path w="2374265" h="182244">
                  <a:moveTo>
                    <a:pt x="2057556" y="69841"/>
                  </a:moveTo>
                  <a:lnTo>
                    <a:pt x="2052426" y="70899"/>
                  </a:lnTo>
                  <a:lnTo>
                    <a:pt x="2050887" y="72487"/>
                  </a:lnTo>
                  <a:lnTo>
                    <a:pt x="2051913" y="73809"/>
                  </a:lnTo>
                  <a:lnTo>
                    <a:pt x="2062686" y="89418"/>
                  </a:lnTo>
                  <a:lnTo>
                    <a:pt x="2063712" y="91005"/>
                  </a:lnTo>
                  <a:lnTo>
                    <a:pt x="2066790" y="91534"/>
                  </a:lnTo>
                  <a:lnTo>
                    <a:pt x="2069867" y="91005"/>
                  </a:lnTo>
                  <a:lnTo>
                    <a:pt x="2072432" y="90476"/>
                  </a:lnTo>
                  <a:lnTo>
                    <a:pt x="2073971" y="88889"/>
                  </a:lnTo>
                  <a:lnTo>
                    <a:pt x="2072945" y="87566"/>
                  </a:lnTo>
                  <a:lnTo>
                    <a:pt x="2061660" y="71957"/>
                  </a:lnTo>
                  <a:lnTo>
                    <a:pt x="2060634" y="70635"/>
                  </a:lnTo>
                  <a:lnTo>
                    <a:pt x="2057556" y="69841"/>
                  </a:lnTo>
                  <a:close/>
                </a:path>
                <a:path w="2374265" h="182244">
                  <a:moveTo>
                    <a:pt x="2083718" y="106085"/>
                  </a:moveTo>
                  <a:lnTo>
                    <a:pt x="2080640" y="106614"/>
                  </a:lnTo>
                  <a:lnTo>
                    <a:pt x="2078075" y="107143"/>
                  </a:lnTo>
                  <a:lnTo>
                    <a:pt x="2076536" y="108730"/>
                  </a:lnTo>
                  <a:lnTo>
                    <a:pt x="2077562" y="110317"/>
                  </a:lnTo>
                  <a:lnTo>
                    <a:pt x="2078588" y="111640"/>
                  </a:lnTo>
                  <a:lnTo>
                    <a:pt x="2081666" y="112434"/>
                  </a:lnTo>
                  <a:lnTo>
                    <a:pt x="2084744" y="111905"/>
                  </a:lnTo>
                  <a:lnTo>
                    <a:pt x="2087309" y="111376"/>
                  </a:lnTo>
                  <a:lnTo>
                    <a:pt x="2088848" y="109788"/>
                  </a:lnTo>
                  <a:lnTo>
                    <a:pt x="2087822" y="108465"/>
                  </a:lnTo>
                  <a:lnTo>
                    <a:pt x="2087822" y="108201"/>
                  </a:lnTo>
                  <a:lnTo>
                    <a:pt x="2086796" y="106878"/>
                  </a:lnTo>
                  <a:lnTo>
                    <a:pt x="2083718" y="106085"/>
                  </a:lnTo>
                  <a:close/>
                </a:path>
                <a:path w="2374265" h="182244">
                  <a:moveTo>
                    <a:pt x="2098594" y="126984"/>
                  </a:moveTo>
                  <a:lnTo>
                    <a:pt x="2095516" y="127513"/>
                  </a:lnTo>
                  <a:lnTo>
                    <a:pt x="2092951" y="128042"/>
                  </a:lnTo>
                  <a:lnTo>
                    <a:pt x="2091412" y="129630"/>
                  </a:lnTo>
                  <a:lnTo>
                    <a:pt x="2092438" y="130952"/>
                  </a:lnTo>
                  <a:lnTo>
                    <a:pt x="2096029" y="135979"/>
                  </a:lnTo>
                  <a:lnTo>
                    <a:pt x="2097055" y="137037"/>
                  </a:lnTo>
                  <a:lnTo>
                    <a:pt x="2099620" y="137831"/>
                  </a:lnTo>
                  <a:lnTo>
                    <a:pt x="2126295" y="135185"/>
                  </a:lnTo>
                  <a:lnTo>
                    <a:pt x="2128005" y="133862"/>
                  </a:lnTo>
                  <a:lnTo>
                    <a:pt x="2105776" y="133862"/>
                  </a:lnTo>
                  <a:lnTo>
                    <a:pt x="2100133" y="132275"/>
                  </a:lnTo>
                  <a:lnTo>
                    <a:pt x="2104442" y="131799"/>
                  </a:lnTo>
                  <a:lnTo>
                    <a:pt x="2101672" y="127513"/>
                  </a:lnTo>
                  <a:lnTo>
                    <a:pt x="2098594" y="126984"/>
                  </a:lnTo>
                  <a:close/>
                </a:path>
                <a:path w="2374265" h="182244">
                  <a:moveTo>
                    <a:pt x="2104442" y="131799"/>
                  </a:moveTo>
                  <a:lnTo>
                    <a:pt x="2100133" y="132275"/>
                  </a:lnTo>
                  <a:lnTo>
                    <a:pt x="2105776" y="133862"/>
                  </a:lnTo>
                  <a:lnTo>
                    <a:pt x="2104442" y="131799"/>
                  </a:lnTo>
                  <a:close/>
                </a:path>
                <a:path w="2374265" h="182244">
                  <a:moveTo>
                    <a:pt x="2124243" y="129630"/>
                  </a:moveTo>
                  <a:lnTo>
                    <a:pt x="2104442" y="131799"/>
                  </a:lnTo>
                  <a:lnTo>
                    <a:pt x="2105776" y="133862"/>
                  </a:lnTo>
                  <a:lnTo>
                    <a:pt x="2128005" y="133862"/>
                  </a:lnTo>
                  <a:lnTo>
                    <a:pt x="2128347" y="133598"/>
                  </a:lnTo>
                  <a:lnTo>
                    <a:pt x="2127834" y="132275"/>
                  </a:lnTo>
                  <a:lnTo>
                    <a:pt x="2127321" y="130688"/>
                  </a:lnTo>
                  <a:lnTo>
                    <a:pt x="2124243" y="129630"/>
                  </a:lnTo>
                  <a:close/>
                </a:path>
                <a:path w="2374265" h="182244">
                  <a:moveTo>
                    <a:pt x="2164768" y="123016"/>
                  </a:moveTo>
                  <a:lnTo>
                    <a:pt x="2161178" y="123016"/>
                  </a:lnTo>
                  <a:lnTo>
                    <a:pt x="2159126" y="123809"/>
                  </a:lnTo>
                  <a:lnTo>
                    <a:pt x="2156561" y="124868"/>
                  </a:lnTo>
                  <a:lnTo>
                    <a:pt x="2156561" y="126720"/>
                  </a:lnTo>
                  <a:lnTo>
                    <a:pt x="2158100" y="127778"/>
                  </a:lnTo>
                  <a:lnTo>
                    <a:pt x="2160152" y="129100"/>
                  </a:lnTo>
                  <a:lnTo>
                    <a:pt x="2163742" y="129100"/>
                  </a:lnTo>
                  <a:lnTo>
                    <a:pt x="2165794" y="128307"/>
                  </a:lnTo>
                  <a:lnTo>
                    <a:pt x="2168359" y="127249"/>
                  </a:lnTo>
                  <a:lnTo>
                    <a:pt x="2168359" y="125397"/>
                  </a:lnTo>
                  <a:lnTo>
                    <a:pt x="2166820" y="124339"/>
                  </a:lnTo>
                  <a:lnTo>
                    <a:pt x="2164768" y="123016"/>
                  </a:lnTo>
                  <a:close/>
                </a:path>
                <a:path w="2374265" h="182244">
                  <a:moveTo>
                    <a:pt x="2222222" y="99471"/>
                  </a:moveTo>
                  <a:lnTo>
                    <a:pt x="2219657" y="100000"/>
                  </a:lnTo>
                  <a:lnTo>
                    <a:pt x="2211449" y="102116"/>
                  </a:lnTo>
                  <a:lnTo>
                    <a:pt x="2210423" y="102116"/>
                  </a:lnTo>
                  <a:lnTo>
                    <a:pt x="2209911" y="102381"/>
                  </a:lnTo>
                  <a:lnTo>
                    <a:pt x="2192469" y="109788"/>
                  </a:lnTo>
                  <a:lnTo>
                    <a:pt x="2189904" y="110846"/>
                  </a:lnTo>
                  <a:lnTo>
                    <a:pt x="2189391" y="112698"/>
                  </a:lnTo>
                  <a:lnTo>
                    <a:pt x="2191443" y="113756"/>
                  </a:lnTo>
                  <a:lnTo>
                    <a:pt x="2193495" y="115079"/>
                  </a:lnTo>
                  <a:lnTo>
                    <a:pt x="2196573" y="115079"/>
                  </a:lnTo>
                  <a:lnTo>
                    <a:pt x="2199138" y="114286"/>
                  </a:lnTo>
                  <a:lnTo>
                    <a:pt x="2215854" y="107143"/>
                  </a:lnTo>
                  <a:lnTo>
                    <a:pt x="2215553" y="107143"/>
                  </a:lnTo>
                  <a:lnTo>
                    <a:pt x="2217092" y="106614"/>
                  </a:lnTo>
                  <a:lnTo>
                    <a:pt x="2217605" y="106614"/>
                  </a:lnTo>
                  <a:lnTo>
                    <a:pt x="2223761" y="105026"/>
                  </a:lnTo>
                  <a:lnTo>
                    <a:pt x="2226839" y="104497"/>
                  </a:lnTo>
                  <a:lnTo>
                    <a:pt x="2227865" y="102910"/>
                  </a:lnTo>
                  <a:lnTo>
                    <a:pt x="2226839" y="101323"/>
                  </a:lnTo>
                  <a:lnTo>
                    <a:pt x="2225300" y="100000"/>
                  </a:lnTo>
                  <a:lnTo>
                    <a:pt x="2222222" y="99471"/>
                  </a:lnTo>
                  <a:close/>
                </a:path>
                <a:path w="2374265" h="182244">
                  <a:moveTo>
                    <a:pt x="2217092" y="106614"/>
                  </a:moveTo>
                  <a:lnTo>
                    <a:pt x="2215553" y="107143"/>
                  </a:lnTo>
                  <a:lnTo>
                    <a:pt x="2216312" y="106947"/>
                  </a:lnTo>
                  <a:lnTo>
                    <a:pt x="2217092" y="106614"/>
                  </a:lnTo>
                  <a:close/>
                </a:path>
                <a:path w="2374265" h="182244">
                  <a:moveTo>
                    <a:pt x="2216312" y="106947"/>
                  </a:moveTo>
                  <a:lnTo>
                    <a:pt x="2215553" y="107143"/>
                  </a:lnTo>
                  <a:lnTo>
                    <a:pt x="2215854" y="107143"/>
                  </a:lnTo>
                  <a:lnTo>
                    <a:pt x="2216312" y="106947"/>
                  </a:lnTo>
                  <a:close/>
                </a:path>
                <a:path w="2374265" h="182244">
                  <a:moveTo>
                    <a:pt x="2217605" y="106614"/>
                  </a:moveTo>
                  <a:lnTo>
                    <a:pt x="2217092" y="106614"/>
                  </a:lnTo>
                  <a:lnTo>
                    <a:pt x="2216312" y="106947"/>
                  </a:lnTo>
                  <a:lnTo>
                    <a:pt x="2217605" y="106614"/>
                  </a:lnTo>
                  <a:close/>
                </a:path>
                <a:path w="2374265" h="182244">
                  <a:moveTo>
                    <a:pt x="2261208" y="90211"/>
                  </a:moveTo>
                  <a:lnTo>
                    <a:pt x="2258643" y="91005"/>
                  </a:lnTo>
                  <a:lnTo>
                    <a:pt x="2256079" y="91534"/>
                  </a:lnTo>
                  <a:lnTo>
                    <a:pt x="2254540" y="93122"/>
                  </a:lnTo>
                  <a:lnTo>
                    <a:pt x="2256079" y="94709"/>
                  </a:lnTo>
                  <a:lnTo>
                    <a:pt x="2257105" y="96032"/>
                  </a:lnTo>
                  <a:lnTo>
                    <a:pt x="2260182" y="96561"/>
                  </a:lnTo>
                  <a:lnTo>
                    <a:pt x="2263260" y="96032"/>
                  </a:lnTo>
                  <a:lnTo>
                    <a:pt x="2265825" y="95238"/>
                  </a:lnTo>
                  <a:lnTo>
                    <a:pt x="2266851" y="93651"/>
                  </a:lnTo>
                  <a:lnTo>
                    <a:pt x="2265825" y="92328"/>
                  </a:lnTo>
                  <a:lnTo>
                    <a:pt x="2264286" y="91005"/>
                  </a:lnTo>
                  <a:lnTo>
                    <a:pt x="2261208" y="90211"/>
                  </a:lnTo>
                  <a:close/>
                </a:path>
                <a:path w="2374265" h="182244">
                  <a:moveTo>
                    <a:pt x="2298656" y="94973"/>
                  </a:moveTo>
                  <a:lnTo>
                    <a:pt x="2295578" y="95502"/>
                  </a:lnTo>
                  <a:lnTo>
                    <a:pt x="2294039" y="96825"/>
                  </a:lnTo>
                  <a:lnTo>
                    <a:pt x="2293013" y="98148"/>
                  </a:lnTo>
                  <a:lnTo>
                    <a:pt x="2293526" y="99735"/>
                  </a:lnTo>
                  <a:lnTo>
                    <a:pt x="2296091" y="100529"/>
                  </a:lnTo>
                  <a:lnTo>
                    <a:pt x="2324305" y="108465"/>
                  </a:lnTo>
                  <a:lnTo>
                    <a:pt x="2327383" y="109259"/>
                  </a:lnTo>
                  <a:lnTo>
                    <a:pt x="2330460" y="108730"/>
                  </a:lnTo>
                  <a:lnTo>
                    <a:pt x="2331999" y="107407"/>
                  </a:lnTo>
                  <a:lnTo>
                    <a:pt x="2333025" y="106085"/>
                  </a:lnTo>
                  <a:lnTo>
                    <a:pt x="2332512" y="104497"/>
                  </a:lnTo>
                  <a:lnTo>
                    <a:pt x="2329434" y="103704"/>
                  </a:lnTo>
                  <a:lnTo>
                    <a:pt x="2301221" y="95767"/>
                  </a:lnTo>
                  <a:lnTo>
                    <a:pt x="2298656" y="94973"/>
                  </a:lnTo>
                  <a:close/>
                </a:path>
                <a:path w="2374265" h="182244">
                  <a:moveTo>
                    <a:pt x="2369447" y="98942"/>
                  </a:moveTo>
                  <a:lnTo>
                    <a:pt x="2366882" y="99471"/>
                  </a:lnTo>
                  <a:lnTo>
                    <a:pt x="2363804" y="100000"/>
                  </a:lnTo>
                  <a:lnTo>
                    <a:pt x="2362265" y="101323"/>
                  </a:lnTo>
                  <a:lnTo>
                    <a:pt x="2362778" y="102910"/>
                  </a:lnTo>
                  <a:lnTo>
                    <a:pt x="2363804" y="104233"/>
                  </a:lnTo>
                  <a:lnTo>
                    <a:pt x="2366369" y="105291"/>
                  </a:lnTo>
                  <a:lnTo>
                    <a:pt x="2369447" y="104762"/>
                  </a:lnTo>
                  <a:lnTo>
                    <a:pt x="2372525" y="104497"/>
                  </a:lnTo>
                  <a:lnTo>
                    <a:pt x="2374064" y="102910"/>
                  </a:lnTo>
                  <a:lnTo>
                    <a:pt x="2373038" y="101323"/>
                  </a:lnTo>
                  <a:lnTo>
                    <a:pt x="2372525" y="100000"/>
                  </a:lnTo>
                  <a:lnTo>
                    <a:pt x="2369447" y="98942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544894" y="2805267"/>
            <a:ext cx="184150" cy="68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" spc="125" dirty="0">
                <a:latin typeface="Arial"/>
                <a:cs typeface="Arial"/>
              </a:rPr>
              <a:t>-20</a:t>
            </a:r>
            <a:r>
              <a:rPr sz="250" spc="265" dirty="0">
                <a:latin typeface="Arial"/>
                <a:cs typeface="Arial"/>
              </a:rPr>
              <a:t>%</a:t>
            </a:r>
            <a:endParaRPr sz="2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544894" y="2649977"/>
            <a:ext cx="184150" cy="68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" spc="125" dirty="0">
                <a:latin typeface="Arial"/>
                <a:cs typeface="Arial"/>
              </a:rPr>
              <a:t>-10</a:t>
            </a:r>
            <a:r>
              <a:rPr sz="250" spc="265" dirty="0">
                <a:latin typeface="Arial"/>
                <a:cs typeface="Arial"/>
              </a:rPr>
              <a:t>%</a:t>
            </a:r>
            <a:endParaRPr sz="2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46949" y="2494686"/>
            <a:ext cx="123825" cy="68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" spc="200" dirty="0">
                <a:latin typeface="Arial"/>
                <a:cs typeface="Arial"/>
              </a:rPr>
              <a:t>0%</a:t>
            </a:r>
            <a:endParaRPr sz="2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544385" y="2339396"/>
            <a:ext cx="161290" cy="68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" spc="180" dirty="0">
                <a:latin typeface="Arial"/>
                <a:cs typeface="Arial"/>
              </a:rPr>
              <a:t>10%</a:t>
            </a:r>
            <a:endParaRPr sz="2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544385" y="2184105"/>
            <a:ext cx="161290" cy="68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" spc="180" dirty="0">
                <a:latin typeface="Arial"/>
                <a:cs typeface="Arial"/>
              </a:rPr>
              <a:t>20%</a:t>
            </a:r>
            <a:endParaRPr sz="2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544385" y="2028815"/>
            <a:ext cx="161290" cy="68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" spc="180" dirty="0">
                <a:latin typeface="Arial"/>
                <a:cs typeface="Arial"/>
              </a:rPr>
              <a:t>30%</a:t>
            </a:r>
            <a:endParaRPr sz="2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544385" y="1873787"/>
            <a:ext cx="161290" cy="68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" spc="180" dirty="0">
                <a:latin typeface="Arial"/>
                <a:cs typeface="Arial"/>
              </a:rPr>
              <a:t>40%</a:t>
            </a:r>
            <a:endParaRPr sz="2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79457" y="2805274"/>
            <a:ext cx="184150" cy="68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" spc="75" dirty="0">
                <a:latin typeface="Arial"/>
                <a:cs typeface="Arial"/>
              </a:rPr>
              <a:t>-</a:t>
            </a:r>
            <a:r>
              <a:rPr sz="250" spc="155" dirty="0">
                <a:latin typeface="Arial"/>
                <a:cs typeface="Arial"/>
              </a:rPr>
              <a:t>1</a:t>
            </a:r>
            <a:r>
              <a:rPr sz="250" spc="150" dirty="0">
                <a:latin typeface="Arial"/>
                <a:cs typeface="Arial"/>
              </a:rPr>
              <a:t>5</a:t>
            </a:r>
            <a:r>
              <a:rPr sz="250" spc="265" dirty="0">
                <a:latin typeface="Arial"/>
                <a:cs typeface="Arial"/>
              </a:rPr>
              <a:t>%</a:t>
            </a:r>
            <a:endParaRPr sz="2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79457" y="2701570"/>
            <a:ext cx="184150" cy="68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" spc="75" dirty="0">
                <a:latin typeface="Arial"/>
                <a:cs typeface="Arial"/>
              </a:rPr>
              <a:t>-</a:t>
            </a:r>
            <a:r>
              <a:rPr sz="250" spc="155" dirty="0">
                <a:latin typeface="Arial"/>
                <a:cs typeface="Arial"/>
              </a:rPr>
              <a:t>1</a:t>
            </a:r>
            <a:r>
              <a:rPr sz="250" spc="150" dirty="0">
                <a:latin typeface="Arial"/>
                <a:cs typeface="Arial"/>
              </a:rPr>
              <a:t>0</a:t>
            </a:r>
            <a:r>
              <a:rPr sz="250" spc="265" dirty="0">
                <a:latin typeface="Arial"/>
                <a:cs typeface="Arial"/>
              </a:rPr>
              <a:t>%</a:t>
            </a:r>
            <a:endParaRPr sz="2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19469" y="2598132"/>
            <a:ext cx="146685" cy="68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" spc="114" dirty="0">
                <a:latin typeface="Arial"/>
                <a:cs typeface="Arial"/>
              </a:rPr>
              <a:t>-5</a:t>
            </a:r>
            <a:r>
              <a:rPr sz="250" spc="265" dirty="0">
                <a:latin typeface="Arial"/>
                <a:cs typeface="Arial"/>
              </a:rPr>
              <a:t>%</a:t>
            </a:r>
            <a:endParaRPr sz="2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41526" y="2494693"/>
            <a:ext cx="123825" cy="68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" spc="200" dirty="0">
                <a:latin typeface="Arial"/>
                <a:cs typeface="Arial"/>
              </a:rPr>
              <a:t>0%</a:t>
            </a:r>
            <a:endParaRPr sz="2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41526" y="2391255"/>
            <a:ext cx="123825" cy="68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" spc="200" dirty="0">
                <a:latin typeface="Arial"/>
                <a:cs typeface="Arial"/>
              </a:rPr>
              <a:t>5%</a:t>
            </a:r>
            <a:endParaRPr sz="2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1515" y="2287817"/>
            <a:ext cx="161290" cy="68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" spc="180" dirty="0">
                <a:latin typeface="Arial"/>
                <a:cs typeface="Arial"/>
              </a:rPr>
              <a:t>10%</a:t>
            </a:r>
            <a:endParaRPr sz="2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01515" y="2184113"/>
            <a:ext cx="161290" cy="68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" spc="180" dirty="0">
                <a:latin typeface="Arial"/>
                <a:cs typeface="Arial"/>
              </a:rPr>
              <a:t>15%</a:t>
            </a:r>
            <a:endParaRPr sz="2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01515" y="2080674"/>
            <a:ext cx="161290" cy="68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" spc="180" dirty="0">
                <a:latin typeface="Arial"/>
                <a:cs typeface="Arial"/>
              </a:rPr>
              <a:t>20%</a:t>
            </a:r>
            <a:endParaRPr sz="2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01515" y="1977236"/>
            <a:ext cx="161290" cy="68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" spc="180" dirty="0">
                <a:latin typeface="Arial"/>
                <a:cs typeface="Arial"/>
              </a:rPr>
              <a:t>25%</a:t>
            </a:r>
            <a:endParaRPr sz="2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01515" y="1873798"/>
            <a:ext cx="161290" cy="68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" spc="180" dirty="0">
                <a:latin typeface="Arial"/>
                <a:cs typeface="Arial"/>
              </a:rPr>
              <a:t>30%</a:t>
            </a:r>
            <a:endParaRPr sz="2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75894" y="2537030"/>
            <a:ext cx="267970" cy="68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" spc="150" dirty="0">
                <a:latin typeface="Arial"/>
                <a:cs typeface="Arial"/>
              </a:rPr>
              <a:t>2000</a:t>
            </a:r>
            <a:r>
              <a:rPr sz="250" spc="225" dirty="0">
                <a:latin typeface="Arial"/>
                <a:cs typeface="Arial"/>
              </a:rPr>
              <a:t>Q</a:t>
            </a:r>
            <a:r>
              <a:rPr sz="250" spc="165" dirty="0">
                <a:latin typeface="Arial"/>
                <a:cs typeface="Arial"/>
              </a:rPr>
              <a:t>1</a:t>
            </a:r>
            <a:endParaRPr sz="2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442140" y="2537030"/>
            <a:ext cx="267970" cy="68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" spc="150" dirty="0">
                <a:latin typeface="Arial"/>
                <a:cs typeface="Arial"/>
              </a:rPr>
              <a:t>20</a:t>
            </a:r>
            <a:r>
              <a:rPr sz="250" spc="155" dirty="0">
                <a:latin typeface="Arial"/>
                <a:cs typeface="Arial"/>
              </a:rPr>
              <a:t>0</a:t>
            </a:r>
            <a:r>
              <a:rPr sz="250" spc="150" dirty="0">
                <a:latin typeface="Arial"/>
                <a:cs typeface="Arial"/>
              </a:rPr>
              <a:t>2</a:t>
            </a:r>
            <a:r>
              <a:rPr sz="250" spc="220" dirty="0">
                <a:latin typeface="Arial"/>
                <a:cs typeface="Arial"/>
              </a:rPr>
              <a:t>Q</a:t>
            </a:r>
            <a:r>
              <a:rPr sz="250" spc="165" dirty="0">
                <a:latin typeface="Arial"/>
                <a:cs typeface="Arial"/>
              </a:rPr>
              <a:t>1</a:t>
            </a:r>
            <a:endParaRPr sz="25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908373" y="2537030"/>
            <a:ext cx="267970" cy="68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" spc="150" dirty="0">
                <a:latin typeface="Arial"/>
                <a:cs typeface="Arial"/>
              </a:rPr>
              <a:t>2</a:t>
            </a:r>
            <a:r>
              <a:rPr sz="250" spc="155" dirty="0">
                <a:latin typeface="Arial"/>
                <a:cs typeface="Arial"/>
              </a:rPr>
              <a:t>0</a:t>
            </a:r>
            <a:r>
              <a:rPr sz="250" spc="150" dirty="0">
                <a:latin typeface="Arial"/>
                <a:cs typeface="Arial"/>
              </a:rPr>
              <a:t>04</a:t>
            </a:r>
            <a:r>
              <a:rPr sz="250" spc="220" dirty="0">
                <a:latin typeface="Arial"/>
                <a:cs typeface="Arial"/>
              </a:rPr>
              <a:t>Q</a:t>
            </a:r>
            <a:r>
              <a:rPr sz="250" spc="165" dirty="0">
                <a:latin typeface="Arial"/>
                <a:cs typeface="Arial"/>
              </a:rPr>
              <a:t>1</a:t>
            </a:r>
            <a:endParaRPr sz="25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375128" y="2537030"/>
            <a:ext cx="267970" cy="68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" spc="150" dirty="0">
                <a:latin typeface="Arial"/>
                <a:cs typeface="Arial"/>
              </a:rPr>
              <a:t>2006</a:t>
            </a:r>
            <a:r>
              <a:rPr sz="250" spc="225" dirty="0">
                <a:latin typeface="Arial"/>
                <a:cs typeface="Arial"/>
              </a:rPr>
              <a:t>Q</a:t>
            </a:r>
            <a:r>
              <a:rPr sz="250" spc="165" dirty="0">
                <a:latin typeface="Arial"/>
                <a:cs typeface="Arial"/>
              </a:rPr>
              <a:t>1</a:t>
            </a:r>
            <a:endParaRPr sz="25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841367" y="2537030"/>
            <a:ext cx="267970" cy="68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" spc="150" dirty="0">
                <a:latin typeface="Arial"/>
                <a:cs typeface="Arial"/>
              </a:rPr>
              <a:t>2008</a:t>
            </a:r>
            <a:r>
              <a:rPr sz="250" spc="225" dirty="0">
                <a:latin typeface="Arial"/>
                <a:cs typeface="Arial"/>
              </a:rPr>
              <a:t>Q</a:t>
            </a:r>
            <a:r>
              <a:rPr sz="250" spc="165" dirty="0">
                <a:latin typeface="Arial"/>
                <a:cs typeface="Arial"/>
              </a:rPr>
              <a:t>1</a:t>
            </a:r>
            <a:endParaRPr sz="2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307607" y="2537030"/>
            <a:ext cx="267970" cy="68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" spc="150" dirty="0">
                <a:latin typeface="Arial"/>
                <a:cs typeface="Arial"/>
              </a:rPr>
              <a:t>2010</a:t>
            </a:r>
            <a:r>
              <a:rPr sz="250" spc="225" dirty="0">
                <a:latin typeface="Arial"/>
                <a:cs typeface="Arial"/>
              </a:rPr>
              <a:t>Q</a:t>
            </a:r>
            <a:r>
              <a:rPr sz="250" spc="165" dirty="0">
                <a:latin typeface="Arial"/>
                <a:cs typeface="Arial"/>
              </a:rPr>
              <a:t>1</a:t>
            </a:r>
            <a:endParaRPr sz="25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804952" y="1837230"/>
            <a:ext cx="3001010" cy="1075690"/>
          </a:xfrm>
          <a:custGeom>
            <a:avLst/>
            <a:gdLst/>
            <a:ahLst/>
            <a:cxnLst/>
            <a:rect l="l" t="t" r="r" b="b"/>
            <a:pathLst>
              <a:path w="3001010" h="1075689">
                <a:moveTo>
                  <a:pt x="2999897" y="0"/>
                </a:moveTo>
                <a:lnTo>
                  <a:pt x="1025" y="0"/>
                </a:lnTo>
                <a:lnTo>
                  <a:pt x="0" y="529"/>
                </a:lnTo>
                <a:lnTo>
                  <a:pt x="0" y="1074606"/>
                </a:lnTo>
                <a:lnTo>
                  <a:pt x="1025" y="1075135"/>
                </a:lnTo>
                <a:lnTo>
                  <a:pt x="2999897" y="1075135"/>
                </a:lnTo>
                <a:lnTo>
                  <a:pt x="3000923" y="1074606"/>
                </a:lnTo>
                <a:lnTo>
                  <a:pt x="3000923" y="1073813"/>
                </a:lnTo>
                <a:lnTo>
                  <a:pt x="5129" y="1073813"/>
                </a:lnTo>
                <a:lnTo>
                  <a:pt x="2564" y="1072490"/>
                </a:lnTo>
                <a:lnTo>
                  <a:pt x="5129" y="1072490"/>
                </a:lnTo>
                <a:lnTo>
                  <a:pt x="5129" y="2645"/>
                </a:lnTo>
                <a:lnTo>
                  <a:pt x="2564" y="2645"/>
                </a:lnTo>
                <a:lnTo>
                  <a:pt x="5129" y="1322"/>
                </a:lnTo>
                <a:lnTo>
                  <a:pt x="3000923" y="1322"/>
                </a:lnTo>
                <a:lnTo>
                  <a:pt x="3000923" y="529"/>
                </a:lnTo>
                <a:lnTo>
                  <a:pt x="2999897" y="0"/>
                </a:lnTo>
                <a:close/>
              </a:path>
              <a:path w="3001010" h="1075689">
                <a:moveTo>
                  <a:pt x="5129" y="1072490"/>
                </a:moveTo>
                <a:lnTo>
                  <a:pt x="2564" y="1072490"/>
                </a:lnTo>
                <a:lnTo>
                  <a:pt x="5129" y="1073813"/>
                </a:lnTo>
                <a:lnTo>
                  <a:pt x="5129" y="1072490"/>
                </a:lnTo>
                <a:close/>
              </a:path>
              <a:path w="3001010" h="1075689">
                <a:moveTo>
                  <a:pt x="2995793" y="1072490"/>
                </a:moveTo>
                <a:lnTo>
                  <a:pt x="5129" y="1072490"/>
                </a:lnTo>
                <a:lnTo>
                  <a:pt x="5129" y="1073813"/>
                </a:lnTo>
                <a:lnTo>
                  <a:pt x="2995793" y="1073813"/>
                </a:lnTo>
                <a:lnTo>
                  <a:pt x="2995793" y="1072490"/>
                </a:lnTo>
                <a:close/>
              </a:path>
              <a:path w="3001010" h="1075689">
                <a:moveTo>
                  <a:pt x="2995793" y="1322"/>
                </a:moveTo>
                <a:lnTo>
                  <a:pt x="2995793" y="1073813"/>
                </a:lnTo>
                <a:lnTo>
                  <a:pt x="2998358" y="1072490"/>
                </a:lnTo>
                <a:lnTo>
                  <a:pt x="3000923" y="1072490"/>
                </a:lnTo>
                <a:lnTo>
                  <a:pt x="3000923" y="2645"/>
                </a:lnTo>
                <a:lnTo>
                  <a:pt x="2998358" y="2645"/>
                </a:lnTo>
                <a:lnTo>
                  <a:pt x="2995793" y="1322"/>
                </a:lnTo>
                <a:close/>
              </a:path>
              <a:path w="3001010" h="1075689">
                <a:moveTo>
                  <a:pt x="3000923" y="1072490"/>
                </a:moveTo>
                <a:lnTo>
                  <a:pt x="2998358" y="1072490"/>
                </a:lnTo>
                <a:lnTo>
                  <a:pt x="2995793" y="1073813"/>
                </a:lnTo>
                <a:lnTo>
                  <a:pt x="3000923" y="1073813"/>
                </a:lnTo>
                <a:lnTo>
                  <a:pt x="3000923" y="1072490"/>
                </a:lnTo>
                <a:close/>
              </a:path>
              <a:path w="3001010" h="1075689">
                <a:moveTo>
                  <a:pt x="5129" y="1322"/>
                </a:moveTo>
                <a:lnTo>
                  <a:pt x="2564" y="2645"/>
                </a:lnTo>
                <a:lnTo>
                  <a:pt x="5129" y="2645"/>
                </a:lnTo>
                <a:lnTo>
                  <a:pt x="5129" y="1322"/>
                </a:lnTo>
                <a:close/>
              </a:path>
              <a:path w="3001010" h="1075689">
                <a:moveTo>
                  <a:pt x="2995793" y="1322"/>
                </a:moveTo>
                <a:lnTo>
                  <a:pt x="5129" y="1322"/>
                </a:lnTo>
                <a:lnTo>
                  <a:pt x="5129" y="2645"/>
                </a:lnTo>
                <a:lnTo>
                  <a:pt x="2995793" y="2645"/>
                </a:lnTo>
                <a:lnTo>
                  <a:pt x="2995793" y="1322"/>
                </a:lnTo>
                <a:close/>
              </a:path>
              <a:path w="3001010" h="1075689">
                <a:moveTo>
                  <a:pt x="3000923" y="1322"/>
                </a:moveTo>
                <a:lnTo>
                  <a:pt x="2995793" y="1322"/>
                </a:lnTo>
                <a:lnTo>
                  <a:pt x="2998358" y="2645"/>
                </a:lnTo>
                <a:lnTo>
                  <a:pt x="3000923" y="2645"/>
                </a:lnTo>
                <a:lnTo>
                  <a:pt x="3000923" y="13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471641" y="2902840"/>
            <a:ext cx="3667125" cy="3575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95"/>
              </a:spcBef>
            </a:pPr>
            <a:r>
              <a:rPr sz="350" spc="135" dirty="0">
                <a:latin typeface="Times New Roman"/>
                <a:cs typeface="Times New Roman"/>
              </a:rPr>
              <a:t>Quarterly </a:t>
            </a:r>
            <a:r>
              <a:rPr sz="350" spc="125" dirty="0">
                <a:latin typeface="Times New Roman"/>
                <a:cs typeface="Times New Roman"/>
              </a:rPr>
              <a:t>values,</a:t>
            </a:r>
            <a:r>
              <a:rPr sz="350" spc="10" dirty="0">
                <a:latin typeface="Times New Roman"/>
                <a:cs typeface="Times New Roman"/>
              </a:rPr>
              <a:t> </a:t>
            </a:r>
            <a:r>
              <a:rPr sz="350" spc="165" dirty="0">
                <a:latin typeface="Times New Roman"/>
                <a:cs typeface="Times New Roman"/>
              </a:rPr>
              <a:t>2000Q1-2009Q4</a:t>
            </a:r>
            <a:endParaRPr sz="3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tabLst>
                <a:tab pos="397510" algn="l"/>
                <a:tab pos="1641475" algn="l"/>
                <a:tab pos="2038985" algn="l"/>
              </a:tabLst>
            </a:pPr>
            <a:r>
              <a:rPr sz="350" u="sng" spc="8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350" spc="80" dirty="0">
                <a:latin typeface="Times New Roman"/>
                <a:cs typeface="Times New Roman"/>
              </a:rPr>
              <a:t> </a:t>
            </a:r>
            <a:r>
              <a:rPr sz="350" spc="40" dirty="0">
                <a:latin typeface="Times New Roman"/>
                <a:cs typeface="Times New Roman"/>
              </a:rPr>
              <a:t> </a:t>
            </a:r>
            <a:r>
              <a:rPr sz="350" spc="130" dirty="0">
                <a:latin typeface="Times New Roman"/>
                <a:cs typeface="Times New Roman"/>
              </a:rPr>
              <a:t>Capital </a:t>
            </a:r>
            <a:r>
              <a:rPr sz="350" spc="135" dirty="0">
                <a:latin typeface="Times New Roman"/>
                <a:cs typeface="Times New Roman"/>
              </a:rPr>
              <a:t>inflows</a:t>
            </a:r>
            <a:r>
              <a:rPr sz="350" spc="45" dirty="0">
                <a:latin typeface="Times New Roman"/>
                <a:cs typeface="Times New Roman"/>
              </a:rPr>
              <a:t> </a:t>
            </a:r>
            <a:r>
              <a:rPr sz="350" spc="105" dirty="0">
                <a:latin typeface="Times New Roman"/>
                <a:cs typeface="Times New Roman"/>
              </a:rPr>
              <a:t>(left</a:t>
            </a:r>
            <a:r>
              <a:rPr sz="350" spc="85" dirty="0">
                <a:latin typeface="Times New Roman"/>
                <a:cs typeface="Times New Roman"/>
              </a:rPr>
              <a:t> </a:t>
            </a:r>
            <a:r>
              <a:rPr sz="350" spc="125" dirty="0">
                <a:latin typeface="Times New Roman"/>
                <a:cs typeface="Times New Roman"/>
              </a:rPr>
              <a:t>scale)	</a:t>
            </a:r>
            <a:r>
              <a:rPr sz="350" u="sng" spc="125" dirty="0"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350" spc="140" dirty="0">
                <a:latin typeface="Times New Roman"/>
                <a:cs typeface="Times New Roman"/>
              </a:rPr>
              <a:t>Imports </a:t>
            </a:r>
            <a:r>
              <a:rPr sz="350" spc="114" dirty="0">
                <a:latin typeface="Times New Roman"/>
                <a:cs typeface="Times New Roman"/>
              </a:rPr>
              <a:t>(right</a:t>
            </a:r>
            <a:r>
              <a:rPr sz="350" spc="10" dirty="0">
                <a:latin typeface="Times New Roman"/>
                <a:cs typeface="Times New Roman"/>
              </a:rPr>
              <a:t> </a:t>
            </a:r>
            <a:r>
              <a:rPr sz="350" spc="125" dirty="0">
                <a:latin typeface="Times New Roman"/>
                <a:cs typeface="Times New Roman"/>
              </a:rPr>
              <a:t>scale)</a:t>
            </a:r>
            <a:endParaRPr sz="3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50">
              <a:latin typeface="Times New Roman"/>
              <a:cs typeface="Times New Roman"/>
            </a:endParaRPr>
          </a:p>
          <a:p>
            <a:pPr marL="12700" marR="5080">
              <a:lnSpc>
                <a:spcPct val="104700"/>
              </a:lnSpc>
            </a:pPr>
            <a:r>
              <a:rPr sz="350" spc="140" dirty="0">
                <a:latin typeface="Times New Roman"/>
                <a:cs typeface="Times New Roman"/>
              </a:rPr>
              <a:t>Note: </a:t>
            </a:r>
            <a:r>
              <a:rPr sz="350" spc="175" dirty="0">
                <a:latin typeface="Times New Roman"/>
                <a:cs typeface="Times New Roman"/>
              </a:rPr>
              <a:t>sum </a:t>
            </a:r>
            <a:r>
              <a:rPr sz="350" spc="130" dirty="0">
                <a:latin typeface="Times New Roman"/>
                <a:cs typeface="Times New Roman"/>
              </a:rPr>
              <a:t>of </a:t>
            </a:r>
            <a:r>
              <a:rPr sz="350" spc="120" dirty="0">
                <a:latin typeface="Times New Roman"/>
                <a:cs typeface="Times New Roman"/>
              </a:rPr>
              <a:t>capital </a:t>
            </a:r>
            <a:r>
              <a:rPr sz="350" spc="135" dirty="0">
                <a:latin typeface="Times New Roman"/>
                <a:cs typeface="Times New Roman"/>
              </a:rPr>
              <a:t>inflows </a:t>
            </a:r>
            <a:r>
              <a:rPr sz="350" spc="130" dirty="0">
                <a:latin typeface="Times New Roman"/>
                <a:cs typeface="Times New Roman"/>
              </a:rPr>
              <a:t>across the </a:t>
            </a:r>
            <a:r>
              <a:rPr sz="350" spc="135" dirty="0">
                <a:latin typeface="Times New Roman"/>
                <a:cs typeface="Times New Roman"/>
              </a:rPr>
              <a:t>world’s </a:t>
            </a:r>
            <a:r>
              <a:rPr sz="350" spc="120" dirty="0">
                <a:latin typeface="Times New Roman"/>
                <a:cs typeface="Times New Roman"/>
              </a:rPr>
              <a:t>countries, </a:t>
            </a:r>
            <a:r>
              <a:rPr sz="350" spc="130" dirty="0">
                <a:latin typeface="Times New Roman"/>
                <a:cs typeface="Times New Roman"/>
              </a:rPr>
              <a:t>as </a:t>
            </a:r>
            <a:r>
              <a:rPr sz="350" spc="140" dirty="0">
                <a:latin typeface="Times New Roman"/>
                <a:cs typeface="Times New Roman"/>
              </a:rPr>
              <a:t>a </a:t>
            </a:r>
            <a:r>
              <a:rPr sz="350" spc="110" dirty="0">
                <a:latin typeface="Times New Roman"/>
                <a:cs typeface="Times New Roman"/>
              </a:rPr>
              <a:t>ratio </a:t>
            </a:r>
            <a:r>
              <a:rPr sz="350" spc="135" dirty="0">
                <a:latin typeface="Times New Roman"/>
                <a:cs typeface="Times New Roman"/>
              </a:rPr>
              <a:t>of </a:t>
            </a:r>
            <a:r>
              <a:rPr sz="350" spc="145" dirty="0">
                <a:latin typeface="Times New Roman"/>
                <a:cs typeface="Times New Roman"/>
              </a:rPr>
              <a:t>world </a:t>
            </a:r>
            <a:r>
              <a:rPr sz="350" spc="175" dirty="0">
                <a:latin typeface="Times New Roman"/>
                <a:cs typeface="Times New Roman"/>
              </a:rPr>
              <a:t>GDP. </a:t>
            </a:r>
            <a:r>
              <a:rPr sz="350" spc="135" dirty="0">
                <a:latin typeface="Times New Roman"/>
                <a:cs typeface="Times New Roman"/>
              </a:rPr>
              <a:t>Source: </a:t>
            </a:r>
            <a:r>
              <a:rPr sz="350" spc="155" dirty="0">
                <a:latin typeface="Times New Roman"/>
                <a:cs typeface="Times New Roman"/>
              </a:rPr>
              <a:t>Lane </a:t>
            </a:r>
            <a:r>
              <a:rPr sz="350" spc="150" dirty="0">
                <a:latin typeface="Times New Roman"/>
                <a:cs typeface="Times New Roman"/>
              </a:rPr>
              <a:t>and  </a:t>
            </a:r>
            <a:r>
              <a:rPr sz="350" spc="120" dirty="0">
                <a:latin typeface="Times New Roman"/>
                <a:cs typeface="Times New Roman"/>
              </a:rPr>
              <a:t>Milesi-Ferretti,</a:t>
            </a:r>
            <a:r>
              <a:rPr sz="350" spc="70" dirty="0">
                <a:latin typeface="Times New Roman"/>
                <a:cs typeface="Times New Roman"/>
              </a:rPr>
              <a:t> </a:t>
            </a:r>
            <a:r>
              <a:rPr sz="350" spc="245" dirty="0">
                <a:latin typeface="Times New Roman"/>
                <a:cs typeface="Times New Roman"/>
              </a:rPr>
              <a:t>EWN</a:t>
            </a:r>
            <a:r>
              <a:rPr sz="350" spc="75" dirty="0">
                <a:latin typeface="Times New Roman"/>
                <a:cs typeface="Times New Roman"/>
              </a:rPr>
              <a:t> </a:t>
            </a:r>
            <a:r>
              <a:rPr sz="350" spc="105" dirty="0">
                <a:latin typeface="Times New Roman"/>
                <a:cs typeface="Times New Roman"/>
              </a:rPr>
              <a:t>II</a:t>
            </a:r>
            <a:r>
              <a:rPr sz="350" spc="70" dirty="0">
                <a:latin typeface="Times New Roman"/>
                <a:cs typeface="Times New Roman"/>
              </a:rPr>
              <a:t> </a:t>
            </a:r>
            <a:r>
              <a:rPr sz="350" spc="130" dirty="0">
                <a:latin typeface="Times New Roman"/>
                <a:cs typeface="Times New Roman"/>
              </a:rPr>
              <a:t>database,</a:t>
            </a:r>
            <a:r>
              <a:rPr sz="350" spc="75" dirty="0">
                <a:latin typeface="Times New Roman"/>
                <a:cs typeface="Times New Roman"/>
              </a:rPr>
              <a:t> </a:t>
            </a:r>
            <a:r>
              <a:rPr sz="350" spc="155" dirty="0">
                <a:latin typeface="Times New Roman"/>
                <a:cs typeface="Times New Roman"/>
              </a:rPr>
              <a:t>and</a:t>
            </a:r>
            <a:r>
              <a:rPr sz="350" spc="75" dirty="0">
                <a:latin typeface="Times New Roman"/>
                <a:cs typeface="Times New Roman"/>
              </a:rPr>
              <a:t> </a:t>
            </a:r>
            <a:r>
              <a:rPr sz="350" spc="160" dirty="0">
                <a:latin typeface="Times New Roman"/>
                <a:cs typeface="Times New Roman"/>
              </a:rPr>
              <a:t>IMF,</a:t>
            </a:r>
            <a:r>
              <a:rPr sz="350" spc="85" dirty="0">
                <a:latin typeface="Times New Roman"/>
                <a:cs typeface="Times New Roman"/>
              </a:rPr>
              <a:t> </a:t>
            </a:r>
            <a:r>
              <a:rPr sz="350" spc="145" dirty="0">
                <a:latin typeface="Times New Roman"/>
                <a:cs typeface="Times New Roman"/>
              </a:rPr>
              <a:t>Balance</a:t>
            </a:r>
            <a:r>
              <a:rPr sz="350" spc="75" dirty="0">
                <a:latin typeface="Times New Roman"/>
                <a:cs typeface="Times New Roman"/>
              </a:rPr>
              <a:t> </a:t>
            </a:r>
            <a:r>
              <a:rPr sz="350" spc="130" dirty="0">
                <a:latin typeface="Times New Roman"/>
                <a:cs typeface="Times New Roman"/>
              </a:rPr>
              <a:t>of</a:t>
            </a:r>
            <a:r>
              <a:rPr sz="350" spc="80" dirty="0">
                <a:latin typeface="Times New Roman"/>
                <a:cs typeface="Times New Roman"/>
              </a:rPr>
              <a:t> </a:t>
            </a:r>
            <a:r>
              <a:rPr sz="350" spc="155" dirty="0">
                <a:latin typeface="Times New Roman"/>
                <a:cs typeface="Times New Roman"/>
              </a:rPr>
              <a:t>Payments</a:t>
            </a:r>
            <a:r>
              <a:rPr sz="350" spc="80" dirty="0">
                <a:latin typeface="Times New Roman"/>
                <a:cs typeface="Times New Roman"/>
              </a:rPr>
              <a:t> </a:t>
            </a:r>
            <a:r>
              <a:rPr sz="350" spc="110" dirty="0">
                <a:latin typeface="Times New Roman"/>
                <a:cs typeface="Times New Roman"/>
              </a:rPr>
              <a:t>Statistics.</a:t>
            </a:r>
            <a:endParaRPr sz="350">
              <a:latin typeface="Times New Roman"/>
              <a:cs typeface="Times New Roman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1011682" y="661829"/>
            <a:ext cx="2535555" cy="897255"/>
            <a:chOff x="1011682" y="661829"/>
            <a:chExt cx="2535555" cy="897255"/>
          </a:xfrm>
        </p:grpSpPr>
        <p:sp>
          <p:nvSpPr>
            <p:cNvPr id="35" name="object 35"/>
            <p:cNvSpPr/>
            <p:nvPr/>
          </p:nvSpPr>
          <p:spPr>
            <a:xfrm>
              <a:off x="1011682" y="661835"/>
              <a:ext cx="2535555" cy="897255"/>
            </a:xfrm>
            <a:custGeom>
              <a:avLst/>
              <a:gdLst/>
              <a:ahLst/>
              <a:cxnLst/>
              <a:rect l="l" t="t" r="r" b="b"/>
              <a:pathLst>
                <a:path w="2535554" h="897255">
                  <a:moveTo>
                    <a:pt x="2535136" y="0"/>
                  </a:moveTo>
                  <a:lnTo>
                    <a:pt x="2518714" y="0"/>
                  </a:lnTo>
                  <a:lnTo>
                    <a:pt x="2518714" y="1320"/>
                  </a:lnTo>
                  <a:lnTo>
                    <a:pt x="2516149" y="1320"/>
                  </a:lnTo>
                  <a:lnTo>
                    <a:pt x="2516149" y="887044"/>
                  </a:lnTo>
                  <a:lnTo>
                    <a:pt x="2455621" y="886993"/>
                  </a:lnTo>
                  <a:lnTo>
                    <a:pt x="2455621" y="885456"/>
                  </a:lnTo>
                  <a:lnTo>
                    <a:pt x="2449982" y="885456"/>
                  </a:lnTo>
                  <a:lnTo>
                    <a:pt x="2449982" y="886993"/>
                  </a:lnTo>
                  <a:lnTo>
                    <a:pt x="2389962" y="886929"/>
                  </a:lnTo>
                  <a:lnTo>
                    <a:pt x="2389962" y="885456"/>
                  </a:lnTo>
                  <a:lnTo>
                    <a:pt x="2384323" y="885456"/>
                  </a:lnTo>
                  <a:lnTo>
                    <a:pt x="2384323" y="886929"/>
                  </a:lnTo>
                  <a:lnTo>
                    <a:pt x="2329434" y="886866"/>
                  </a:lnTo>
                  <a:lnTo>
                    <a:pt x="2329434" y="885456"/>
                  </a:lnTo>
                  <a:lnTo>
                    <a:pt x="2323782" y="885456"/>
                  </a:lnTo>
                  <a:lnTo>
                    <a:pt x="2323782" y="886853"/>
                  </a:lnTo>
                  <a:lnTo>
                    <a:pt x="2263762" y="886790"/>
                  </a:lnTo>
                  <a:lnTo>
                    <a:pt x="2263762" y="885456"/>
                  </a:lnTo>
                  <a:lnTo>
                    <a:pt x="2258123" y="885456"/>
                  </a:lnTo>
                  <a:lnTo>
                    <a:pt x="2258123" y="886777"/>
                  </a:lnTo>
                  <a:lnTo>
                    <a:pt x="2197595" y="886714"/>
                  </a:lnTo>
                  <a:lnTo>
                    <a:pt x="2197595" y="885456"/>
                  </a:lnTo>
                  <a:lnTo>
                    <a:pt x="2192464" y="885456"/>
                  </a:lnTo>
                  <a:lnTo>
                    <a:pt x="2192464" y="886714"/>
                  </a:lnTo>
                  <a:lnTo>
                    <a:pt x="2137575" y="886650"/>
                  </a:lnTo>
                  <a:lnTo>
                    <a:pt x="2137575" y="885456"/>
                  </a:lnTo>
                  <a:lnTo>
                    <a:pt x="2131936" y="885456"/>
                  </a:lnTo>
                  <a:lnTo>
                    <a:pt x="2131936" y="886650"/>
                  </a:lnTo>
                  <a:lnTo>
                    <a:pt x="2071395" y="886574"/>
                  </a:lnTo>
                  <a:lnTo>
                    <a:pt x="2071395" y="885456"/>
                  </a:lnTo>
                  <a:lnTo>
                    <a:pt x="2065756" y="885456"/>
                  </a:lnTo>
                  <a:lnTo>
                    <a:pt x="2065756" y="886574"/>
                  </a:lnTo>
                  <a:lnTo>
                    <a:pt x="2005736" y="886498"/>
                  </a:lnTo>
                  <a:lnTo>
                    <a:pt x="2005736" y="885456"/>
                  </a:lnTo>
                  <a:lnTo>
                    <a:pt x="2000097" y="885456"/>
                  </a:lnTo>
                  <a:lnTo>
                    <a:pt x="2000097" y="886485"/>
                  </a:lnTo>
                  <a:lnTo>
                    <a:pt x="1945208" y="886421"/>
                  </a:lnTo>
                  <a:lnTo>
                    <a:pt x="1945208" y="885456"/>
                  </a:lnTo>
                  <a:lnTo>
                    <a:pt x="1939569" y="885456"/>
                  </a:lnTo>
                  <a:lnTo>
                    <a:pt x="1939569" y="886421"/>
                  </a:lnTo>
                  <a:lnTo>
                    <a:pt x="1879549" y="886345"/>
                  </a:lnTo>
                  <a:lnTo>
                    <a:pt x="1879549" y="885456"/>
                  </a:lnTo>
                  <a:lnTo>
                    <a:pt x="1873910" y="885456"/>
                  </a:lnTo>
                  <a:lnTo>
                    <a:pt x="1873910" y="886345"/>
                  </a:lnTo>
                  <a:lnTo>
                    <a:pt x="1813369" y="886269"/>
                  </a:lnTo>
                  <a:lnTo>
                    <a:pt x="1813369" y="885456"/>
                  </a:lnTo>
                  <a:lnTo>
                    <a:pt x="1808238" y="885456"/>
                  </a:lnTo>
                  <a:lnTo>
                    <a:pt x="1808238" y="886256"/>
                  </a:lnTo>
                  <a:lnTo>
                    <a:pt x="1753349" y="886193"/>
                  </a:lnTo>
                  <a:lnTo>
                    <a:pt x="1753349" y="885456"/>
                  </a:lnTo>
                  <a:lnTo>
                    <a:pt x="1747710" y="885456"/>
                  </a:lnTo>
                  <a:lnTo>
                    <a:pt x="1747710" y="886193"/>
                  </a:lnTo>
                  <a:lnTo>
                    <a:pt x="1687182" y="886117"/>
                  </a:lnTo>
                  <a:lnTo>
                    <a:pt x="1687182" y="885456"/>
                  </a:lnTo>
                  <a:lnTo>
                    <a:pt x="1682051" y="885456"/>
                  </a:lnTo>
                  <a:lnTo>
                    <a:pt x="1682051" y="886117"/>
                  </a:lnTo>
                  <a:lnTo>
                    <a:pt x="1621523" y="886040"/>
                  </a:lnTo>
                  <a:lnTo>
                    <a:pt x="1621523" y="885456"/>
                  </a:lnTo>
                  <a:lnTo>
                    <a:pt x="1615871" y="885456"/>
                  </a:lnTo>
                  <a:lnTo>
                    <a:pt x="1615871" y="886028"/>
                  </a:lnTo>
                  <a:lnTo>
                    <a:pt x="1560982" y="885964"/>
                  </a:lnTo>
                  <a:lnTo>
                    <a:pt x="1560982" y="885456"/>
                  </a:lnTo>
                  <a:lnTo>
                    <a:pt x="1555851" y="885456"/>
                  </a:lnTo>
                  <a:lnTo>
                    <a:pt x="1555851" y="885964"/>
                  </a:lnTo>
                  <a:lnTo>
                    <a:pt x="1495323" y="885888"/>
                  </a:lnTo>
                  <a:lnTo>
                    <a:pt x="1495323" y="885456"/>
                  </a:lnTo>
                  <a:lnTo>
                    <a:pt x="1489684" y="885456"/>
                  </a:lnTo>
                  <a:lnTo>
                    <a:pt x="1489684" y="885888"/>
                  </a:lnTo>
                  <a:lnTo>
                    <a:pt x="1429664" y="885812"/>
                  </a:lnTo>
                  <a:lnTo>
                    <a:pt x="1429664" y="885456"/>
                  </a:lnTo>
                  <a:lnTo>
                    <a:pt x="1424025" y="885456"/>
                  </a:lnTo>
                  <a:lnTo>
                    <a:pt x="1424025" y="885799"/>
                  </a:lnTo>
                  <a:lnTo>
                    <a:pt x="1369136" y="885736"/>
                  </a:lnTo>
                  <a:lnTo>
                    <a:pt x="1369136" y="885456"/>
                  </a:lnTo>
                  <a:lnTo>
                    <a:pt x="1363484" y="885456"/>
                  </a:lnTo>
                  <a:lnTo>
                    <a:pt x="1363484" y="885723"/>
                  </a:lnTo>
                  <a:lnTo>
                    <a:pt x="1302956" y="885647"/>
                  </a:lnTo>
                  <a:lnTo>
                    <a:pt x="1302956" y="885456"/>
                  </a:lnTo>
                  <a:lnTo>
                    <a:pt x="1297825" y="885456"/>
                  </a:lnTo>
                  <a:lnTo>
                    <a:pt x="1297825" y="885647"/>
                  </a:lnTo>
                  <a:lnTo>
                    <a:pt x="1237297" y="885571"/>
                  </a:lnTo>
                  <a:lnTo>
                    <a:pt x="1231658" y="885456"/>
                  </a:lnTo>
                  <a:lnTo>
                    <a:pt x="1176769" y="885494"/>
                  </a:lnTo>
                  <a:lnTo>
                    <a:pt x="1171638" y="885456"/>
                  </a:lnTo>
                  <a:lnTo>
                    <a:pt x="24612" y="884148"/>
                  </a:lnTo>
                  <a:lnTo>
                    <a:pt x="24612" y="1320"/>
                  </a:lnTo>
                  <a:lnTo>
                    <a:pt x="21539" y="1320"/>
                  </a:lnTo>
                  <a:lnTo>
                    <a:pt x="21539" y="0"/>
                  </a:lnTo>
                  <a:lnTo>
                    <a:pt x="0" y="0"/>
                  </a:lnTo>
                  <a:lnTo>
                    <a:pt x="0" y="2641"/>
                  </a:lnTo>
                  <a:lnTo>
                    <a:pt x="18973" y="2641"/>
                  </a:lnTo>
                  <a:lnTo>
                    <a:pt x="18973" y="177774"/>
                  </a:lnTo>
                  <a:lnTo>
                    <a:pt x="0" y="177774"/>
                  </a:lnTo>
                  <a:lnTo>
                    <a:pt x="0" y="180695"/>
                  </a:lnTo>
                  <a:lnTo>
                    <a:pt x="18973" y="180695"/>
                  </a:lnTo>
                  <a:lnTo>
                    <a:pt x="18973" y="355828"/>
                  </a:lnTo>
                  <a:lnTo>
                    <a:pt x="0" y="355828"/>
                  </a:lnTo>
                  <a:lnTo>
                    <a:pt x="0" y="358736"/>
                  </a:lnTo>
                  <a:lnTo>
                    <a:pt x="18973" y="358736"/>
                  </a:lnTo>
                  <a:lnTo>
                    <a:pt x="18973" y="530948"/>
                  </a:lnTo>
                  <a:lnTo>
                    <a:pt x="0" y="530948"/>
                  </a:lnTo>
                  <a:lnTo>
                    <a:pt x="0" y="533869"/>
                  </a:lnTo>
                  <a:lnTo>
                    <a:pt x="18973" y="533869"/>
                  </a:lnTo>
                  <a:lnTo>
                    <a:pt x="18973" y="709002"/>
                  </a:lnTo>
                  <a:lnTo>
                    <a:pt x="0" y="709002"/>
                  </a:lnTo>
                  <a:lnTo>
                    <a:pt x="0" y="711911"/>
                  </a:lnTo>
                  <a:lnTo>
                    <a:pt x="18973" y="711911"/>
                  </a:lnTo>
                  <a:lnTo>
                    <a:pt x="18973" y="884135"/>
                  </a:lnTo>
                  <a:lnTo>
                    <a:pt x="0" y="884135"/>
                  </a:lnTo>
                  <a:lnTo>
                    <a:pt x="0" y="887044"/>
                  </a:lnTo>
                  <a:lnTo>
                    <a:pt x="18973" y="887044"/>
                  </a:lnTo>
                  <a:lnTo>
                    <a:pt x="18973" y="896835"/>
                  </a:lnTo>
                  <a:lnTo>
                    <a:pt x="24612" y="896835"/>
                  </a:lnTo>
                  <a:lnTo>
                    <a:pt x="24612" y="887056"/>
                  </a:lnTo>
                  <a:lnTo>
                    <a:pt x="79502" y="887120"/>
                  </a:lnTo>
                  <a:lnTo>
                    <a:pt x="79502" y="896835"/>
                  </a:lnTo>
                  <a:lnTo>
                    <a:pt x="84632" y="896835"/>
                  </a:lnTo>
                  <a:lnTo>
                    <a:pt x="84632" y="887120"/>
                  </a:lnTo>
                  <a:lnTo>
                    <a:pt x="145161" y="887196"/>
                  </a:lnTo>
                  <a:lnTo>
                    <a:pt x="145161" y="896835"/>
                  </a:lnTo>
                  <a:lnTo>
                    <a:pt x="150812" y="896835"/>
                  </a:lnTo>
                  <a:lnTo>
                    <a:pt x="150812" y="887196"/>
                  </a:lnTo>
                  <a:lnTo>
                    <a:pt x="211340" y="887272"/>
                  </a:lnTo>
                  <a:lnTo>
                    <a:pt x="211340" y="896835"/>
                  </a:lnTo>
                  <a:lnTo>
                    <a:pt x="216471" y="896835"/>
                  </a:lnTo>
                  <a:lnTo>
                    <a:pt x="216471" y="887272"/>
                  </a:lnTo>
                  <a:lnTo>
                    <a:pt x="271360" y="887336"/>
                  </a:lnTo>
                  <a:lnTo>
                    <a:pt x="271360" y="896835"/>
                  </a:lnTo>
                  <a:lnTo>
                    <a:pt x="276999" y="896835"/>
                  </a:lnTo>
                  <a:lnTo>
                    <a:pt x="276999" y="887349"/>
                  </a:lnTo>
                  <a:lnTo>
                    <a:pt x="337527" y="887412"/>
                  </a:lnTo>
                  <a:lnTo>
                    <a:pt x="337527" y="896835"/>
                  </a:lnTo>
                  <a:lnTo>
                    <a:pt x="342658" y="896835"/>
                  </a:lnTo>
                  <a:lnTo>
                    <a:pt x="342658" y="887425"/>
                  </a:lnTo>
                  <a:lnTo>
                    <a:pt x="403199" y="887488"/>
                  </a:lnTo>
                  <a:lnTo>
                    <a:pt x="403199" y="896835"/>
                  </a:lnTo>
                  <a:lnTo>
                    <a:pt x="408838" y="896835"/>
                  </a:lnTo>
                  <a:lnTo>
                    <a:pt x="408838" y="887501"/>
                  </a:lnTo>
                  <a:lnTo>
                    <a:pt x="463727" y="887564"/>
                  </a:lnTo>
                  <a:lnTo>
                    <a:pt x="463727" y="896835"/>
                  </a:lnTo>
                  <a:lnTo>
                    <a:pt x="468858" y="896835"/>
                  </a:lnTo>
                  <a:lnTo>
                    <a:pt x="468858" y="887564"/>
                  </a:lnTo>
                  <a:lnTo>
                    <a:pt x="529386" y="887628"/>
                  </a:lnTo>
                  <a:lnTo>
                    <a:pt x="529386" y="896835"/>
                  </a:lnTo>
                  <a:lnTo>
                    <a:pt x="535025" y="896835"/>
                  </a:lnTo>
                  <a:lnTo>
                    <a:pt x="535025" y="887641"/>
                  </a:lnTo>
                  <a:lnTo>
                    <a:pt x="595045" y="887704"/>
                  </a:lnTo>
                  <a:lnTo>
                    <a:pt x="595045" y="896835"/>
                  </a:lnTo>
                  <a:lnTo>
                    <a:pt x="600697" y="896835"/>
                  </a:lnTo>
                  <a:lnTo>
                    <a:pt x="600697" y="887717"/>
                  </a:lnTo>
                  <a:lnTo>
                    <a:pt x="655586" y="887780"/>
                  </a:lnTo>
                  <a:lnTo>
                    <a:pt x="655586" y="896835"/>
                  </a:lnTo>
                  <a:lnTo>
                    <a:pt x="661225" y="896835"/>
                  </a:lnTo>
                  <a:lnTo>
                    <a:pt x="661225" y="887780"/>
                  </a:lnTo>
                  <a:lnTo>
                    <a:pt x="721245" y="887844"/>
                  </a:lnTo>
                  <a:lnTo>
                    <a:pt x="721245" y="896835"/>
                  </a:lnTo>
                  <a:lnTo>
                    <a:pt x="726884" y="896835"/>
                  </a:lnTo>
                  <a:lnTo>
                    <a:pt x="726884" y="887857"/>
                  </a:lnTo>
                  <a:lnTo>
                    <a:pt x="787412" y="887920"/>
                  </a:lnTo>
                  <a:lnTo>
                    <a:pt x="787412" y="896835"/>
                  </a:lnTo>
                  <a:lnTo>
                    <a:pt x="793064" y="896835"/>
                  </a:lnTo>
                  <a:lnTo>
                    <a:pt x="793064" y="887933"/>
                  </a:lnTo>
                  <a:lnTo>
                    <a:pt x="847953" y="887996"/>
                  </a:lnTo>
                  <a:lnTo>
                    <a:pt x="847953" y="896835"/>
                  </a:lnTo>
                  <a:lnTo>
                    <a:pt x="853071" y="896835"/>
                  </a:lnTo>
                  <a:lnTo>
                    <a:pt x="853071" y="887996"/>
                  </a:lnTo>
                  <a:lnTo>
                    <a:pt x="913612" y="888060"/>
                  </a:lnTo>
                  <a:lnTo>
                    <a:pt x="913612" y="896835"/>
                  </a:lnTo>
                  <a:lnTo>
                    <a:pt x="919251" y="896835"/>
                  </a:lnTo>
                  <a:lnTo>
                    <a:pt x="919251" y="888072"/>
                  </a:lnTo>
                  <a:lnTo>
                    <a:pt x="979271" y="888136"/>
                  </a:lnTo>
                  <a:lnTo>
                    <a:pt x="979271" y="896835"/>
                  </a:lnTo>
                  <a:lnTo>
                    <a:pt x="984910" y="896835"/>
                  </a:lnTo>
                  <a:lnTo>
                    <a:pt x="984910" y="888149"/>
                  </a:lnTo>
                  <a:lnTo>
                    <a:pt x="1039799" y="888212"/>
                  </a:lnTo>
                  <a:lnTo>
                    <a:pt x="1039799" y="896835"/>
                  </a:lnTo>
                  <a:lnTo>
                    <a:pt x="1045438" y="896835"/>
                  </a:lnTo>
                  <a:lnTo>
                    <a:pt x="1045438" y="888212"/>
                  </a:lnTo>
                  <a:lnTo>
                    <a:pt x="1105458" y="888276"/>
                  </a:lnTo>
                  <a:lnTo>
                    <a:pt x="1105458" y="896835"/>
                  </a:lnTo>
                  <a:lnTo>
                    <a:pt x="1111110" y="896835"/>
                  </a:lnTo>
                  <a:lnTo>
                    <a:pt x="1111110" y="888288"/>
                  </a:lnTo>
                  <a:lnTo>
                    <a:pt x="1171638" y="888352"/>
                  </a:lnTo>
                  <a:lnTo>
                    <a:pt x="1171638" y="896835"/>
                  </a:lnTo>
                  <a:lnTo>
                    <a:pt x="1176769" y="896835"/>
                  </a:lnTo>
                  <a:lnTo>
                    <a:pt x="1176769" y="888365"/>
                  </a:lnTo>
                  <a:lnTo>
                    <a:pt x="1231658" y="888428"/>
                  </a:lnTo>
                  <a:lnTo>
                    <a:pt x="1231658" y="896835"/>
                  </a:lnTo>
                  <a:lnTo>
                    <a:pt x="1237297" y="896835"/>
                  </a:lnTo>
                  <a:lnTo>
                    <a:pt x="1237297" y="888428"/>
                  </a:lnTo>
                  <a:lnTo>
                    <a:pt x="1297825" y="888492"/>
                  </a:lnTo>
                  <a:lnTo>
                    <a:pt x="1297825" y="896835"/>
                  </a:lnTo>
                  <a:lnTo>
                    <a:pt x="1302956" y="896835"/>
                  </a:lnTo>
                  <a:lnTo>
                    <a:pt x="1302956" y="888504"/>
                  </a:lnTo>
                  <a:lnTo>
                    <a:pt x="1363484" y="888568"/>
                  </a:lnTo>
                  <a:lnTo>
                    <a:pt x="1363484" y="896835"/>
                  </a:lnTo>
                  <a:lnTo>
                    <a:pt x="1369136" y="896835"/>
                  </a:lnTo>
                  <a:lnTo>
                    <a:pt x="1369136" y="888580"/>
                  </a:lnTo>
                  <a:lnTo>
                    <a:pt x="1424025" y="888644"/>
                  </a:lnTo>
                  <a:lnTo>
                    <a:pt x="1424025" y="896835"/>
                  </a:lnTo>
                  <a:lnTo>
                    <a:pt x="1429664" y="896835"/>
                  </a:lnTo>
                  <a:lnTo>
                    <a:pt x="1429664" y="888644"/>
                  </a:lnTo>
                  <a:lnTo>
                    <a:pt x="1489684" y="888707"/>
                  </a:lnTo>
                  <a:lnTo>
                    <a:pt x="1489684" y="896835"/>
                  </a:lnTo>
                  <a:lnTo>
                    <a:pt x="1495323" y="896835"/>
                  </a:lnTo>
                  <a:lnTo>
                    <a:pt x="1495323" y="888707"/>
                  </a:lnTo>
                  <a:lnTo>
                    <a:pt x="1555851" y="888771"/>
                  </a:lnTo>
                  <a:lnTo>
                    <a:pt x="1555851" y="896835"/>
                  </a:lnTo>
                  <a:lnTo>
                    <a:pt x="1560982" y="896835"/>
                  </a:lnTo>
                  <a:lnTo>
                    <a:pt x="1560982" y="888771"/>
                  </a:lnTo>
                  <a:lnTo>
                    <a:pt x="1615871" y="888834"/>
                  </a:lnTo>
                  <a:lnTo>
                    <a:pt x="1615871" y="896835"/>
                  </a:lnTo>
                  <a:lnTo>
                    <a:pt x="1621523" y="896835"/>
                  </a:lnTo>
                  <a:lnTo>
                    <a:pt x="1621523" y="888834"/>
                  </a:lnTo>
                  <a:lnTo>
                    <a:pt x="1682051" y="888898"/>
                  </a:lnTo>
                  <a:lnTo>
                    <a:pt x="1682051" y="896835"/>
                  </a:lnTo>
                  <a:lnTo>
                    <a:pt x="1687182" y="896835"/>
                  </a:lnTo>
                  <a:lnTo>
                    <a:pt x="1687182" y="888898"/>
                  </a:lnTo>
                  <a:lnTo>
                    <a:pt x="1747710" y="888961"/>
                  </a:lnTo>
                  <a:lnTo>
                    <a:pt x="1747710" y="896835"/>
                  </a:lnTo>
                  <a:lnTo>
                    <a:pt x="1753349" y="896835"/>
                  </a:lnTo>
                  <a:lnTo>
                    <a:pt x="1753349" y="888961"/>
                  </a:lnTo>
                  <a:lnTo>
                    <a:pt x="1808238" y="889025"/>
                  </a:lnTo>
                  <a:lnTo>
                    <a:pt x="1808238" y="896835"/>
                  </a:lnTo>
                  <a:lnTo>
                    <a:pt x="1813369" y="896835"/>
                  </a:lnTo>
                  <a:lnTo>
                    <a:pt x="1813369" y="889025"/>
                  </a:lnTo>
                  <a:lnTo>
                    <a:pt x="1873910" y="889088"/>
                  </a:lnTo>
                  <a:lnTo>
                    <a:pt x="1873910" y="896835"/>
                  </a:lnTo>
                  <a:lnTo>
                    <a:pt x="1879549" y="896835"/>
                  </a:lnTo>
                  <a:lnTo>
                    <a:pt x="1879549" y="889088"/>
                  </a:lnTo>
                  <a:lnTo>
                    <a:pt x="1939569" y="889152"/>
                  </a:lnTo>
                  <a:lnTo>
                    <a:pt x="1939569" y="896835"/>
                  </a:lnTo>
                  <a:lnTo>
                    <a:pt x="1945208" y="896835"/>
                  </a:lnTo>
                  <a:lnTo>
                    <a:pt x="1945208" y="889152"/>
                  </a:lnTo>
                  <a:lnTo>
                    <a:pt x="2000097" y="889215"/>
                  </a:lnTo>
                  <a:lnTo>
                    <a:pt x="2000097" y="896835"/>
                  </a:lnTo>
                  <a:lnTo>
                    <a:pt x="2005736" y="896835"/>
                  </a:lnTo>
                  <a:lnTo>
                    <a:pt x="2005736" y="889215"/>
                  </a:lnTo>
                  <a:lnTo>
                    <a:pt x="2065756" y="889279"/>
                  </a:lnTo>
                  <a:lnTo>
                    <a:pt x="2065756" y="896835"/>
                  </a:lnTo>
                  <a:lnTo>
                    <a:pt x="2071395" y="896835"/>
                  </a:lnTo>
                  <a:lnTo>
                    <a:pt x="2071395" y="889279"/>
                  </a:lnTo>
                  <a:lnTo>
                    <a:pt x="2131936" y="889342"/>
                  </a:lnTo>
                  <a:lnTo>
                    <a:pt x="2131936" y="896835"/>
                  </a:lnTo>
                  <a:lnTo>
                    <a:pt x="2137575" y="896835"/>
                  </a:lnTo>
                  <a:lnTo>
                    <a:pt x="2137575" y="889342"/>
                  </a:lnTo>
                  <a:lnTo>
                    <a:pt x="2192464" y="889393"/>
                  </a:lnTo>
                  <a:lnTo>
                    <a:pt x="2192464" y="896835"/>
                  </a:lnTo>
                  <a:lnTo>
                    <a:pt x="2197595" y="896835"/>
                  </a:lnTo>
                  <a:lnTo>
                    <a:pt x="2197595" y="889406"/>
                  </a:lnTo>
                  <a:lnTo>
                    <a:pt x="2258123" y="889469"/>
                  </a:lnTo>
                  <a:lnTo>
                    <a:pt x="2258123" y="896835"/>
                  </a:lnTo>
                  <a:lnTo>
                    <a:pt x="2263762" y="896835"/>
                  </a:lnTo>
                  <a:lnTo>
                    <a:pt x="2263762" y="889469"/>
                  </a:lnTo>
                  <a:lnTo>
                    <a:pt x="2323782" y="889533"/>
                  </a:lnTo>
                  <a:lnTo>
                    <a:pt x="2323782" y="896835"/>
                  </a:lnTo>
                  <a:lnTo>
                    <a:pt x="2329434" y="896835"/>
                  </a:lnTo>
                  <a:lnTo>
                    <a:pt x="2329434" y="889533"/>
                  </a:lnTo>
                  <a:lnTo>
                    <a:pt x="2384323" y="889584"/>
                  </a:lnTo>
                  <a:lnTo>
                    <a:pt x="2384323" y="896835"/>
                  </a:lnTo>
                  <a:lnTo>
                    <a:pt x="2389962" y="896835"/>
                  </a:lnTo>
                  <a:lnTo>
                    <a:pt x="2389962" y="889584"/>
                  </a:lnTo>
                  <a:lnTo>
                    <a:pt x="2449982" y="889635"/>
                  </a:lnTo>
                  <a:lnTo>
                    <a:pt x="2449982" y="896835"/>
                  </a:lnTo>
                  <a:lnTo>
                    <a:pt x="2455621" y="896835"/>
                  </a:lnTo>
                  <a:lnTo>
                    <a:pt x="2455621" y="889647"/>
                  </a:lnTo>
                  <a:lnTo>
                    <a:pt x="2516149" y="889685"/>
                  </a:lnTo>
                  <a:lnTo>
                    <a:pt x="2516149" y="896835"/>
                  </a:lnTo>
                  <a:lnTo>
                    <a:pt x="2521280" y="896835"/>
                  </a:lnTo>
                  <a:lnTo>
                    <a:pt x="2521280" y="887044"/>
                  </a:lnTo>
                  <a:lnTo>
                    <a:pt x="2535136" y="887044"/>
                  </a:lnTo>
                  <a:lnTo>
                    <a:pt x="2535136" y="884135"/>
                  </a:lnTo>
                  <a:lnTo>
                    <a:pt x="2521280" y="884135"/>
                  </a:lnTo>
                  <a:lnTo>
                    <a:pt x="2521280" y="762698"/>
                  </a:lnTo>
                  <a:lnTo>
                    <a:pt x="2535136" y="762698"/>
                  </a:lnTo>
                  <a:lnTo>
                    <a:pt x="2535136" y="759790"/>
                  </a:lnTo>
                  <a:lnTo>
                    <a:pt x="2521280" y="759790"/>
                  </a:lnTo>
                  <a:lnTo>
                    <a:pt x="2521280" y="635457"/>
                  </a:lnTo>
                  <a:lnTo>
                    <a:pt x="2535136" y="635457"/>
                  </a:lnTo>
                  <a:lnTo>
                    <a:pt x="2535136" y="632802"/>
                  </a:lnTo>
                  <a:lnTo>
                    <a:pt x="2521280" y="632802"/>
                  </a:lnTo>
                  <a:lnTo>
                    <a:pt x="2521280" y="508469"/>
                  </a:lnTo>
                  <a:lnTo>
                    <a:pt x="2535136" y="508469"/>
                  </a:lnTo>
                  <a:lnTo>
                    <a:pt x="2535136" y="505561"/>
                  </a:lnTo>
                  <a:lnTo>
                    <a:pt x="2521280" y="505561"/>
                  </a:lnTo>
                  <a:lnTo>
                    <a:pt x="2521280" y="384124"/>
                  </a:lnTo>
                  <a:lnTo>
                    <a:pt x="2535136" y="384124"/>
                  </a:lnTo>
                  <a:lnTo>
                    <a:pt x="2535136" y="381215"/>
                  </a:lnTo>
                  <a:lnTo>
                    <a:pt x="2521280" y="381215"/>
                  </a:lnTo>
                  <a:lnTo>
                    <a:pt x="2521280" y="256882"/>
                  </a:lnTo>
                  <a:lnTo>
                    <a:pt x="2535136" y="256882"/>
                  </a:lnTo>
                  <a:lnTo>
                    <a:pt x="2535136" y="254228"/>
                  </a:lnTo>
                  <a:lnTo>
                    <a:pt x="2521280" y="254228"/>
                  </a:lnTo>
                  <a:lnTo>
                    <a:pt x="2521280" y="129895"/>
                  </a:lnTo>
                  <a:lnTo>
                    <a:pt x="2535136" y="129895"/>
                  </a:lnTo>
                  <a:lnTo>
                    <a:pt x="2535136" y="126987"/>
                  </a:lnTo>
                  <a:lnTo>
                    <a:pt x="2521280" y="126987"/>
                  </a:lnTo>
                  <a:lnTo>
                    <a:pt x="2521280" y="2641"/>
                  </a:lnTo>
                  <a:lnTo>
                    <a:pt x="2535136" y="2641"/>
                  </a:lnTo>
                  <a:lnTo>
                    <a:pt x="253513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030662" y="802835"/>
              <a:ext cx="2502535" cy="721360"/>
            </a:xfrm>
            <a:custGeom>
              <a:avLst/>
              <a:gdLst/>
              <a:ahLst/>
              <a:cxnLst/>
              <a:rect l="l" t="t" r="r" b="b"/>
              <a:pathLst>
                <a:path w="2502535" h="721360">
                  <a:moveTo>
                    <a:pt x="126192" y="692330"/>
                  </a:moveTo>
                  <a:lnTo>
                    <a:pt x="63609" y="692330"/>
                  </a:lnTo>
                  <a:lnTo>
                    <a:pt x="63096" y="692594"/>
                  </a:lnTo>
                  <a:lnTo>
                    <a:pt x="0" y="714288"/>
                  </a:lnTo>
                  <a:lnTo>
                    <a:pt x="0" y="720864"/>
                  </a:lnTo>
                  <a:lnTo>
                    <a:pt x="512" y="720901"/>
                  </a:lnTo>
                  <a:lnTo>
                    <a:pt x="3077" y="720108"/>
                  </a:lnTo>
                  <a:lnTo>
                    <a:pt x="67212" y="697885"/>
                  </a:lnTo>
                  <a:lnTo>
                    <a:pt x="65661" y="697885"/>
                  </a:lnTo>
                  <a:lnTo>
                    <a:pt x="68739" y="697356"/>
                  </a:lnTo>
                  <a:lnTo>
                    <a:pt x="261538" y="697356"/>
                  </a:lnTo>
                  <a:lnTo>
                    <a:pt x="270051" y="694975"/>
                  </a:lnTo>
                  <a:lnTo>
                    <a:pt x="191853" y="694975"/>
                  </a:lnTo>
                  <a:lnTo>
                    <a:pt x="192109" y="694965"/>
                  </a:lnTo>
                  <a:lnTo>
                    <a:pt x="126192" y="692330"/>
                  </a:lnTo>
                  <a:close/>
                </a:path>
                <a:path w="2502535" h="721360">
                  <a:moveTo>
                    <a:pt x="258541" y="697885"/>
                  </a:moveTo>
                  <a:lnTo>
                    <a:pt x="126192" y="697885"/>
                  </a:lnTo>
                  <a:lnTo>
                    <a:pt x="191853" y="700796"/>
                  </a:lnTo>
                  <a:lnTo>
                    <a:pt x="192366" y="700796"/>
                  </a:lnTo>
                  <a:lnTo>
                    <a:pt x="258541" y="697885"/>
                  </a:lnTo>
                  <a:close/>
                </a:path>
                <a:path w="2502535" h="721360">
                  <a:moveTo>
                    <a:pt x="68739" y="697356"/>
                  </a:moveTo>
                  <a:lnTo>
                    <a:pt x="65661" y="697885"/>
                  </a:lnTo>
                  <a:lnTo>
                    <a:pt x="67212" y="697885"/>
                  </a:lnTo>
                  <a:lnTo>
                    <a:pt x="68739" y="697356"/>
                  </a:lnTo>
                  <a:close/>
                </a:path>
                <a:path w="2502535" h="721360">
                  <a:moveTo>
                    <a:pt x="261538" y="697356"/>
                  </a:moveTo>
                  <a:lnTo>
                    <a:pt x="68739" y="697356"/>
                  </a:lnTo>
                  <a:lnTo>
                    <a:pt x="67212" y="697885"/>
                  </a:lnTo>
                  <a:lnTo>
                    <a:pt x="259054" y="697885"/>
                  </a:lnTo>
                  <a:lnTo>
                    <a:pt x="260080" y="697621"/>
                  </a:lnTo>
                  <a:lnTo>
                    <a:pt x="260593" y="697621"/>
                  </a:lnTo>
                  <a:lnTo>
                    <a:pt x="261538" y="697356"/>
                  </a:lnTo>
                  <a:close/>
                </a:path>
                <a:path w="2502535" h="721360">
                  <a:moveTo>
                    <a:pt x="192109" y="694965"/>
                  </a:moveTo>
                  <a:lnTo>
                    <a:pt x="191853" y="694975"/>
                  </a:lnTo>
                  <a:lnTo>
                    <a:pt x="192366" y="694975"/>
                  </a:lnTo>
                  <a:lnTo>
                    <a:pt x="192109" y="694965"/>
                  </a:lnTo>
                  <a:close/>
                </a:path>
                <a:path w="2502535" h="721360">
                  <a:moveTo>
                    <a:pt x="256215" y="692382"/>
                  </a:moveTo>
                  <a:lnTo>
                    <a:pt x="192109" y="694965"/>
                  </a:lnTo>
                  <a:lnTo>
                    <a:pt x="270087" y="694965"/>
                  </a:lnTo>
                  <a:lnTo>
                    <a:pt x="278563" y="692594"/>
                  </a:lnTo>
                  <a:lnTo>
                    <a:pt x="255463" y="692594"/>
                  </a:lnTo>
                  <a:lnTo>
                    <a:pt x="256215" y="692382"/>
                  </a:lnTo>
                  <a:close/>
                </a:path>
                <a:path w="2502535" h="721360">
                  <a:moveTo>
                    <a:pt x="257515" y="692330"/>
                  </a:moveTo>
                  <a:lnTo>
                    <a:pt x="256215" y="692382"/>
                  </a:lnTo>
                  <a:lnTo>
                    <a:pt x="255463" y="692594"/>
                  </a:lnTo>
                  <a:lnTo>
                    <a:pt x="257515" y="692330"/>
                  </a:lnTo>
                  <a:close/>
                </a:path>
                <a:path w="2502535" h="721360">
                  <a:moveTo>
                    <a:pt x="279509" y="692330"/>
                  </a:moveTo>
                  <a:lnTo>
                    <a:pt x="257515" y="692330"/>
                  </a:lnTo>
                  <a:lnTo>
                    <a:pt x="255463" y="692594"/>
                  </a:lnTo>
                  <a:lnTo>
                    <a:pt x="278563" y="692594"/>
                  </a:lnTo>
                  <a:lnTo>
                    <a:pt x="279509" y="692330"/>
                  </a:lnTo>
                  <a:close/>
                </a:path>
                <a:path w="2502535" h="721360">
                  <a:moveTo>
                    <a:pt x="315481" y="675663"/>
                  </a:moveTo>
                  <a:lnTo>
                    <a:pt x="256215" y="692382"/>
                  </a:lnTo>
                  <a:lnTo>
                    <a:pt x="257515" y="692330"/>
                  </a:lnTo>
                  <a:lnTo>
                    <a:pt x="279509" y="692330"/>
                  </a:lnTo>
                  <a:lnTo>
                    <a:pt x="321124" y="680690"/>
                  </a:lnTo>
                  <a:lnTo>
                    <a:pt x="321124" y="680425"/>
                  </a:lnTo>
                  <a:lnTo>
                    <a:pt x="321637" y="680425"/>
                  </a:lnTo>
                  <a:lnTo>
                    <a:pt x="333264" y="675928"/>
                  </a:lnTo>
                  <a:lnTo>
                    <a:pt x="314968" y="675928"/>
                  </a:lnTo>
                  <a:lnTo>
                    <a:pt x="315481" y="675663"/>
                  </a:lnTo>
                  <a:close/>
                </a:path>
                <a:path w="2502535" h="721360">
                  <a:moveTo>
                    <a:pt x="508434" y="633158"/>
                  </a:moveTo>
                  <a:lnTo>
                    <a:pt x="448856" y="638626"/>
                  </a:lnTo>
                  <a:lnTo>
                    <a:pt x="448343" y="638626"/>
                  </a:lnTo>
                  <a:lnTo>
                    <a:pt x="382681" y="650002"/>
                  </a:lnTo>
                  <a:lnTo>
                    <a:pt x="382168" y="650002"/>
                  </a:lnTo>
                  <a:lnTo>
                    <a:pt x="381142" y="650266"/>
                  </a:lnTo>
                  <a:lnTo>
                    <a:pt x="381142" y="650531"/>
                  </a:lnTo>
                  <a:lnTo>
                    <a:pt x="314968" y="675928"/>
                  </a:lnTo>
                  <a:lnTo>
                    <a:pt x="333264" y="675928"/>
                  </a:lnTo>
                  <a:lnTo>
                    <a:pt x="386614" y="655293"/>
                  </a:lnTo>
                  <a:lnTo>
                    <a:pt x="385759" y="655293"/>
                  </a:lnTo>
                  <a:lnTo>
                    <a:pt x="451933" y="644182"/>
                  </a:lnTo>
                  <a:lnTo>
                    <a:pt x="450907" y="644182"/>
                  </a:lnTo>
                  <a:lnTo>
                    <a:pt x="511439" y="638626"/>
                  </a:lnTo>
                  <a:lnTo>
                    <a:pt x="511952" y="638361"/>
                  </a:lnTo>
                  <a:lnTo>
                    <a:pt x="512465" y="638361"/>
                  </a:lnTo>
                  <a:lnTo>
                    <a:pt x="512978" y="638097"/>
                  </a:lnTo>
                  <a:lnTo>
                    <a:pt x="529074" y="633335"/>
                  </a:lnTo>
                  <a:lnTo>
                    <a:pt x="507848" y="633335"/>
                  </a:lnTo>
                  <a:lnTo>
                    <a:pt x="508434" y="633158"/>
                  </a:lnTo>
                  <a:close/>
                </a:path>
                <a:path w="2502535" h="721360">
                  <a:moveTo>
                    <a:pt x="387270" y="655039"/>
                  </a:moveTo>
                  <a:lnTo>
                    <a:pt x="385759" y="655293"/>
                  </a:lnTo>
                  <a:lnTo>
                    <a:pt x="386614" y="655293"/>
                  </a:lnTo>
                  <a:lnTo>
                    <a:pt x="387270" y="655039"/>
                  </a:lnTo>
                  <a:close/>
                </a:path>
                <a:path w="2502535" h="721360">
                  <a:moveTo>
                    <a:pt x="713084" y="586774"/>
                  </a:moveTo>
                  <a:lnTo>
                    <a:pt x="698676" y="586774"/>
                  </a:lnTo>
                  <a:lnTo>
                    <a:pt x="703293" y="587568"/>
                  </a:lnTo>
                  <a:lnTo>
                    <a:pt x="700565" y="587832"/>
                  </a:lnTo>
                  <a:lnTo>
                    <a:pt x="764337" y="623547"/>
                  </a:lnTo>
                  <a:lnTo>
                    <a:pt x="830512" y="652118"/>
                  </a:lnTo>
                  <a:lnTo>
                    <a:pt x="832563" y="652912"/>
                  </a:lnTo>
                  <a:lnTo>
                    <a:pt x="835128" y="652912"/>
                  </a:lnTo>
                  <a:lnTo>
                    <a:pt x="837180" y="652383"/>
                  </a:lnTo>
                  <a:lnTo>
                    <a:pt x="851708" y="647621"/>
                  </a:lnTo>
                  <a:lnTo>
                    <a:pt x="837693" y="647621"/>
                  </a:lnTo>
                  <a:lnTo>
                    <a:pt x="831024" y="647356"/>
                  </a:lnTo>
                  <a:lnTo>
                    <a:pt x="834481" y="646238"/>
                  </a:lnTo>
                  <a:lnTo>
                    <a:pt x="772545" y="619578"/>
                  </a:lnTo>
                  <a:lnTo>
                    <a:pt x="713084" y="586774"/>
                  </a:lnTo>
                  <a:close/>
                </a:path>
                <a:path w="2502535" h="721360">
                  <a:moveTo>
                    <a:pt x="2376141" y="3174"/>
                  </a:moveTo>
                  <a:lnTo>
                    <a:pt x="2365343" y="3174"/>
                  </a:lnTo>
                  <a:lnTo>
                    <a:pt x="2376115" y="3703"/>
                  </a:lnTo>
                  <a:lnTo>
                    <a:pt x="2367231" y="22819"/>
                  </a:lnTo>
                  <a:lnTo>
                    <a:pt x="2425824" y="632541"/>
                  </a:lnTo>
                  <a:lnTo>
                    <a:pt x="2425874" y="634129"/>
                  </a:lnTo>
                  <a:lnTo>
                    <a:pt x="2426900" y="635187"/>
                  </a:lnTo>
                  <a:lnTo>
                    <a:pt x="2428952" y="635451"/>
                  </a:lnTo>
                  <a:lnTo>
                    <a:pt x="2497691" y="650266"/>
                  </a:lnTo>
                  <a:lnTo>
                    <a:pt x="2500769" y="649473"/>
                  </a:lnTo>
                  <a:lnTo>
                    <a:pt x="2502308" y="648150"/>
                  </a:lnTo>
                  <a:lnTo>
                    <a:pt x="2502308" y="645504"/>
                  </a:lnTo>
                  <a:lnTo>
                    <a:pt x="2501795" y="644975"/>
                  </a:lnTo>
                  <a:lnTo>
                    <a:pt x="2444293" y="632806"/>
                  </a:lnTo>
                  <a:lnTo>
                    <a:pt x="2436647" y="632806"/>
                  </a:lnTo>
                  <a:lnTo>
                    <a:pt x="2433056" y="630425"/>
                  </a:lnTo>
                  <a:lnTo>
                    <a:pt x="2436418" y="630425"/>
                  </a:lnTo>
                  <a:lnTo>
                    <a:pt x="2376141" y="3174"/>
                  </a:lnTo>
                  <a:close/>
                </a:path>
                <a:path w="2502535" h="721360">
                  <a:moveTo>
                    <a:pt x="834481" y="646238"/>
                  </a:moveTo>
                  <a:lnTo>
                    <a:pt x="831024" y="647356"/>
                  </a:lnTo>
                  <a:lnTo>
                    <a:pt x="837693" y="647621"/>
                  </a:lnTo>
                  <a:lnTo>
                    <a:pt x="834481" y="646238"/>
                  </a:lnTo>
                  <a:close/>
                </a:path>
                <a:path w="2502535" h="721360">
                  <a:moveTo>
                    <a:pt x="957350" y="610682"/>
                  </a:moveTo>
                  <a:lnTo>
                    <a:pt x="891556" y="627779"/>
                  </a:lnTo>
                  <a:lnTo>
                    <a:pt x="834481" y="646238"/>
                  </a:lnTo>
                  <a:lnTo>
                    <a:pt x="837693" y="647621"/>
                  </a:lnTo>
                  <a:lnTo>
                    <a:pt x="851708" y="647621"/>
                  </a:lnTo>
                  <a:lnTo>
                    <a:pt x="897712" y="632541"/>
                  </a:lnTo>
                  <a:lnTo>
                    <a:pt x="962860" y="615610"/>
                  </a:lnTo>
                  <a:lnTo>
                    <a:pt x="963373" y="615610"/>
                  </a:lnTo>
                  <a:lnTo>
                    <a:pt x="964399" y="615081"/>
                  </a:lnTo>
                  <a:lnTo>
                    <a:pt x="970575" y="611377"/>
                  </a:lnTo>
                  <a:lnTo>
                    <a:pt x="956191" y="611377"/>
                  </a:lnTo>
                  <a:lnTo>
                    <a:pt x="957350" y="610682"/>
                  </a:lnTo>
                  <a:close/>
                </a:path>
                <a:path w="2502535" h="721360">
                  <a:moveTo>
                    <a:pt x="1274279" y="566971"/>
                  </a:moveTo>
                  <a:lnTo>
                    <a:pt x="1339899" y="634129"/>
                  </a:lnTo>
                  <a:lnTo>
                    <a:pt x="1340412" y="635187"/>
                  </a:lnTo>
                  <a:lnTo>
                    <a:pt x="1341951" y="635716"/>
                  </a:lnTo>
                  <a:lnTo>
                    <a:pt x="1346055" y="635716"/>
                  </a:lnTo>
                  <a:lnTo>
                    <a:pt x="1347594" y="635451"/>
                  </a:lnTo>
                  <a:lnTo>
                    <a:pt x="1349133" y="634658"/>
                  </a:lnTo>
                  <a:lnTo>
                    <a:pt x="1353357" y="631748"/>
                  </a:lnTo>
                  <a:lnTo>
                    <a:pt x="1349646" y="631748"/>
                  </a:lnTo>
                  <a:lnTo>
                    <a:pt x="1340412" y="631219"/>
                  </a:lnTo>
                  <a:lnTo>
                    <a:pt x="1345631" y="627623"/>
                  </a:lnTo>
                  <a:lnTo>
                    <a:pt x="1287076" y="567462"/>
                  </a:lnTo>
                  <a:lnTo>
                    <a:pt x="1275777" y="567462"/>
                  </a:lnTo>
                  <a:lnTo>
                    <a:pt x="1274279" y="566971"/>
                  </a:lnTo>
                  <a:close/>
                </a:path>
                <a:path w="2502535" h="721360">
                  <a:moveTo>
                    <a:pt x="509387" y="633070"/>
                  </a:moveTo>
                  <a:lnTo>
                    <a:pt x="508434" y="633158"/>
                  </a:lnTo>
                  <a:lnTo>
                    <a:pt x="507848" y="633335"/>
                  </a:lnTo>
                  <a:lnTo>
                    <a:pt x="509387" y="633070"/>
                  </a:lnTo>
                  <a:close/>
                </a:path>
                <a:path w="2502535" h="721360">
                  <a:moveTo>
                    <a:pt x="529969" y="633070"/>
                  </a:moveTo>
                  <a:lnTo>
                    <a:pt x="509387" y="633070"/>
                  </a:lnTo>
                  <a:lnTo>
                    <a:pt x="507848" y="633335"/>
                  </a:lnTo>
                  <a:lnTo>
                    <a:pt x="529074" y="633335"/>
                  </a:lnTo>
                  <a:lnTo>
                    <a:pt x="529969" y="633070"/>
                  </a:lnTo>
                  <a:close/>
                </a:path>
                <a:path w="2502535" h="721360">
                  <a:moveTo>
                    <a:pt x="703293" y="582012"/>
                  </a:moveTo>
                  <a:lnTo>
                    <a:pt x="701754" y="582012"/>
                  </a:lnTo>
                  <a:lnTo>
                    <a:pt x="641222" y="587832"/>
                  </a:lnTo>
                  <a:lnTo>
                    <a:pt x="640197" y="587832"/>
                  </a:lnTo>
                  <a:lnTo>
                    <a:pt x="639684" y="588097"/>
                  </a:lnTo>
                  <a:lnTo>
                    <a:pt x="638658" y="588361"/>
                  </a:lnTo>
                  <a:lnTo>
                    <a:pt x="573509" y="613494"/>
                  </a:lnTo>
                  <a:lnTo>
                    <a:pt x="508434" y="633158"/>
                  </a:lnTo>
                  <a:lnTo>
                    <a:pt x="509387" y="633070"/>
                  </a:lnTo>
                  <a:lnTo>
                    <a:pt x="529969" y="633070"/>
                  </a:lnTo>
                  <a:lnTo>
                    <a:pt x="579152" y="618520"/>
                  </a:lnTo>
                  <a:lnTo>
                    <a:pt x="643962" y="593388"/>
                  </a:lnTo>
                  <a:lnTo>
                    <a:pt x="643274" y="593388"/>
                  </a:lnTo>
                  <a:lnTo>
                    <a:pt x="645326" y="592859"/>
                  </a:lnTo>
                  <a:lnTo>
                    <a:pt x="648731" y="592859"/>
                  </a:lnTo>
                  <a:lnTo>
                    <a:pt x="700565" y="587832"/>
                  </a:lnTo>
                  <a:lnTo>
                    <a:pt x="698676" y="586774"/>
                  </a:lnTo>
                  <a:lnTo>
                    <a:pt x="713084" y="586774"/>
                  </a:lnTo>
                  <a:lnTo>
                    <a:pt x="706371" y="583070"/>
                  </a:lnTo>
                  <a:lnTo>
                    <a:pt x="705345" y="582277"/>
                  </a:lnTo>
                  <a:lnTo>
                    <a:pt x="703293" y="582012"/>
                  </a:lnTo>
                  <a:close/>
                </a:path>
                <a:path w="2502535" h="721360">
                  <a:moveTo>
                    <a:pt x="2433056" y="630425"/>
                  </a:moveTo>
                  <a:lnTo>
                    <a:pt x="2436647" y="632806"/>
                  </a:lnTo>
                  <a:lnTo>
                    <a:pt x="2436488" y="631152"/>
                  </a:lnTo>
                  <a:lnTo>
                    <a:pt x="2433056" y="630425"/>
                  </a:lnTo>
                  <a:close/>
                </a:path>
                <a:path w="2502535" h="721360">
                  <a:moveTo>
                    <a:pt x="2436488" y="631152"/>
                  </a:moveTo>
                  <a:lnTo>
                    <a:pt x="2436647" y="632806"/>
                  </a:lnTo>
                  <a:lnTo>
                    <a:pt x="2444293" y="632806"/>
                  </a:lnTo>
                  <a:lnTo>
                    <a:pt x="2436488" y="631152"/>
                  </a:lnTo>
                  <a:close/>
                </a:path>
                <a:path w="2502535" h="721360">
                  <a:moveTo>
                    <a:pt x="1345631" y="627623"/>
                  </a:moveTo>
                  <a:lnTo>
                    <a:pt x="1340412" y="631219"/>
                  </a:lnTo>
                  <a:lnTo>
                    <a:pt x="1349646" y="631748"/>
                  </a:lnTo>
                  <a:lnTo>
                    <a:pt x="1345631" y="627623"/>
                  </a:lnTo>
                  <a:close/>
                </a:path>
                <a:path w="2502535" h="721360">
                  <a:moveTo>
                    <a:pt x="1473273" y="531218"/>
                  </a:moveTo>
                  <a:lnTo>
                    <a:pt x="1469170" y="531218"/>
                  </a:lnTo>
                  <a:lnTo>
                    <a:pt x="1467118" y="531747"/>
                  </a:lnTo>
                  <a:lnTo>
                    <a:pt x="1466092" y="532541"/>
                  </a:lnTo>
                  <a:lnTo>
                    <a:pt x="1406073" y="585980"/>
                  </a:lnTo>
                  <a:lnTo>
                    <a:pt x="1345631" y="627623"/>
                  </a:lnTo>
                  <a:lnTo>
                    <a:pt x="1349646" y="631748"/>
                  </a:lnTo>
                  <a:lnTo>
                    <a:pt x="1353357" y="631748"/>
                  </a:lnTo>
                  <a:lnTo>
                    <a:pt x="1414794" y="589419"/>
                  </a:lnTo>
                  <a:lnTo>
                    <a:pt x="1470049" y="540155"/>
                  </a:lnTo>
                  <a:lnTo>
                    <a:pt x="1465579" y="535186"/>
                  </a:lnTo>
                  <a:lnTo>
                    <a:pt x="1477964" y="535186"/>
                  </a:lnTo>
                  <a:lnTo>
                    <a:pt x="1475838" y="532806"/>
                  </a:lnTo>
                  <a:lnTo>
                    <a:pt x="1474812" y="532012"/>
                  </a:lnTo>
                  <a:lnTo>
                    <a:pt x="1473273" y="531218"/>
                  </a:lnTo>
                  <a:close/>
                </a:path>
                <a:path w="2502535" h="721360">
                  <a:moveTo>
                    <a:pt x="2436418" y="630425"/>
                  </a:moveTo>
                  <a:lnTo>
                    <a:pt x="2433056" y="630425"/>
                  </a:lnTo>
                  <a:lnTo>
                    <a:pt x="2436488" y="631152"/>
                  </a:lnTo>
                  <a:lnTo>
                    <a:pt x="2436418" y="630425"/>
                  </a:lnTo>
                  <a:close/>
                </a:path>
                <a:path w="2502535" h="721360">
                  <a:moveTo>
                    <a:pt x="957730" y="610584"/>
                  </a:moveTo>
                  <a:lnTo>
                    <a:pt x="957350" y="610682"/>
                  </a:lnTo>
                  <a:lnTo>
                    <a:pt x="956191" y="611377"/>
                  </a:lnTo>
                  <a:lnTo>
                    <a:pt x="957730" y="610584"/>
                  </a:lnTo>
                  <a:close/>
                </a:path>
                <a:path w="2502535" h="721360">
                  <a:moveTo>
                    <a:pt x="971899" y="610584"/>
                  </a:moveTo>
                  <a:lnTo>
                    <a:pt x="957730" y="610584"/>
                  </a:lnTo>
                  <a:lnTo>
                    <a:pt x="956191" y="611377"/>
                  </a:lnTo>
                  <a:lnTo>
                    <a:pt x="970575" y="611377"/>
                  </a:lnTo>
                  <a:lnTo>
                    <a:pt x="971899" y="610584"/>
                  </a:lnTo>
                  <a:close/>
                </a:path>
                <a:path w="2502535" h="721360">
                  <a:moveTo>
                    <a:pt x="1086488" y="550795"/>
                  </a:moveTo>
                  <a:lnTo>
                    <a:pt x="1084949" y="551060"/>
                  </a:lnTo>
                  <a:lnTo>
                    <a:pt x="1083923" y="551324"/>
                  </a:lnTo>
                  <a:lnTo>
                    <a:pt x="1023391" y="571165"/>
                  </a:lnTo>
                  <a:lnTo>
                    <a:pt x="1022878" y="571430"/>
                  </a:lnTo>
                  <a:lnTo>
                    <a:pt x="1022365" y="571430"/>
                  </a:lnTo>
                  <a:lnTo>
                    <a:pt x="1022365" y="571695"/>
                  </a:lnTo>
                  <a:lnTo>
                    <a:pt x="957350" y="610682"/>
                  </a:lnTo>
                  <a:lnTo>
                    <a:pt x="957730" y="610584"/>
                  </a:lnTo>
                  <a:lnTo>
                    <a:pt x="971899" y="610584"/>
                  </a:lnTo>
                  <a:lnTo>
                    <a:pt x="1029691" y="575927"/>
                  </a:lnTo>
                  <a:lnTo>
                    <a:pt x="1029034" y="575927"/>
                  </a:lnTo>
                  <a:lnTo>
                    <a:pt x="1030573" y="575398"/>
                  </a:lnTo>
                  <a:lnTo>
                    <a:pt x="1084781" y="557654"/>
                  </a:lnTo>
                  <a:lnTo>
                    <a:pt x="1081871" y="555292"/>
                  </a:lnTo>
                  <a:lnTo>
                    <a:pt x="1094690" y="555292"/>
                  </a:lnTo>
                  <a:lnTo>
                    <a:pt x="1091105" y="552382"/>
                  </a:lnTo>
                  <a:lnTo>
                    <a:pt x="1090592" y="551589"/>
                  </a:lnTo>
                  <a:lnTo>
                    <a:pt x="1089053" y="551324"/>
                  </a:lnTo>
                  <a:lnTo>
                    <a:pt x="1088027" y="551060"/>
                  </a:lnTo>
                  <a:lnTo>
                    <a:pt x="1086488" y="550795"/>
                  </a:lnTo>
                  <a:close/>
                </a:path>
                <a:path w="2502535" h="721360">
                  <a:moveTo>
                    <a:pt x="1094690" y="555292"/>
                  </a:moveTo>
                  <a:lnTo>
                    <a:pt x="1081871" y="555292"/>
                  </a:lnTo>
                  <a:lnTo>
                    <a:pt x="1089566" y="556086"/>
                  </a:lnTo>
                  <a:lnTo>
                    <a:pt x="1084781" y="557654"/>
                  </a:lnTo>
                  <a:lnTo>
                    <a:pt x="1148045" y="608996"/>
                  </a:lnTo>
                  <a:lnTo>
                    <a:pt x="1149071" y="609790"/>
                  </a:lnTo>
                  <a:lnTo>
                    <a:pt x="1150610" y="610319"/>
                  </a:lnTo>
                  <a:lnTo>
                    <a:pt x="1154714" y="610319"/>
                  </a:lnTo>
                  <a:lnTo>
                    <a:pt x="1156253" y="609790"/>
                  </a:lnTo>
                  <a:lnTo>
                    <a:pt x="1157279" y="608732"/>
                  </a:lnTo>
                  <a:lnTo>
                    <a:pt x="1160085" y="606086"/>
                  </a:lnTo>
                  <a:lnTo>
                    <a:pt x="1147532" y="606086"/>
                  </a:lnTo>
                  <a:lnTo>
                    <a:pt x="1152049" y="601842"/>
                  </a:lnTo>
                  <a:lnTo>
                    <a:pt x="1094690" y="555292"/>
                  </a:lnTo>
                  <a:close/>
                </a:path>
                <a:path w="2502535" h="721360">
                  <a:moveTo>
                    <a:pt x="1477964" y="535186"/>
                  </a:moveTo>
                  <a:lnTo>
                    <a:pt x="1465579" y="535186"/>
                  </a:lnTo>
                  <a:lnTo>
                    <a:pt x="1475325" y="535451"/>
                  </a:lnTo>
                  <a:lnTo>
                    <a:pt x="1470049" y="540155"/>
                  </a:lnTo>
                  <a:lnTo>
                    <a:pt x="1531753" y="608732"/>
                  </a:lnTo>
                  <a:lnTo>
                    <a:pt x="1532779" y="609525"/>
                  </a:lnTo>
                  <a:lnTo>
                    <a:pt x="1534318" y="610319"/>
                  </a:lnTo>
                  <a:lnTo>
                    <a:pt x="1538422" y="610319"/>
                  </a:lnTo>
                  <a:lnTo>
                    <a:pt x="1540474" y="609790"/>
                  </a:lnTo>
                  <a:lnTo>
                    <a:pt x="1541500" y="608732"/>
                  </a:lnTo>
                  <a:lnTo>
                    <a:pt x="1543912" y="606351"/>
                  </a:lnTo>
                  <a:lnTo>
                    <a:pt x="1541500" y="606351"/>
                  </a:lnTo>
                  <a:lnTo>
                    <a:pt x="1531753" y="606086"/>
                  </a:lnTo>
                  <a:lnTo>
                    <a:pt x="1536808" y="601096"/>
                  </a:lnTo>
                  <a:lnTo>
                    <a:pt x="1477964" y="535186"/>
                  </a:lnTo>
                  <a:close/>
                </a:path>
                <a:path w="2502535" h="721360">
                  <a:moveTo>
                    <a:pt x="1536808" y="601096"/>
                  </a:moveTo>
                  <a:lnTo>
                    <a:pt x="1531753" y="606086"/>
                  </a:lnTo>
                  <a:lnTo>
                    <a:pt x="1541500" y="606351"/>
                  </a:lnTo>
                  <a:lnTo>
                    <a:pt x="1536808" y="601096"/>
                  </a:lnTo>
                  <a:close/>
                </a:path>
                <a:path w="2502535" h="721360">
                  <a:moveTo>
                    <a:pt x="1658283" y="498537"/>
                  </a:moveTo>
                  <a:lnTo>
                    <a:pt x="1597927" y="540742"/>
                  </a:lnTo>
                  <a:lnTo>
                    <a:pt x="1597927" y="541007"/>
                  </a:lnTo>
                  <a:lnTo>
                    <a:pt x="1597414" y="541271"/>
                  </a:lnTo>
                  <a:lnTo>
                    <a:pt x="1536808" y="601096"/>
                  </a:lnTo>
                  <a:lnTo>
                    <a:pt x="1541500" y="606351"/>
                  </a:lnTo>
                  <a:lnTo>
                    <a:pt x="1543912" y="606351"/>
                  </a:lnTo>
                  <a:lnTo>
                    <a:pt x="1607161" y="543917"/>
                  </a:lnTo>
                  <a:lnTo>
                    <a:pt x="1607536" y="543917"/>
                  </a:lnTo>
                  <a:lnTo>
                    <a:pt x="1667179" y="501853"/>
                  </a:lnTo>
                  <a:lnTo>
                    <a:pt x="1667692" y="501589"/>
                  </a:lnTo>
                  <a:lnTo>
                    <a:pt x="1667692" y="501324"/>
                  </a:lnTo>
                  <a:lnTo>
                    <a:pt x="1669684" y="498943"/>
                  </a:lnTo>
                  <a:lnTo>
                    <a:pt x="1657946" y="498943"/>
                  </a:lnTo>
                  <a:lnTo>
                    <a:pt x="1658283" y="498537"/>
                  </a:lnTo>
                  <a:close/>
                </a:path>
                <a:path w="2502535" h="721360">
                  <a:moveTo>
                    <a:pt x="1152049" y="601842"/>
                  </a:moveTo>
                  <a:lnTo>
                    <a:pt x="1147532" y="606086"/>
                  </a:lnTo>
                  <a:lnTo>
                    <a:pt x="1157279" y="606086"/>
                  </a:lnTo>
                  <a:lnTo>
                    <a:pt x="1152049" y="601842"/>
                  </a:lnTo>
                  <a:close/>
                </a:path>
                <a:path w="2502535" h="721360">
                  <a:moveTo>
                    <a:pt x="1218323" y="542329"/>
                  </a:moveTo>
                  <a:lnTo>
                    <a:pt x="1216784" y="542594"/>
                  </a:lnTo>
                  <a:lnTo>
                    <a:pt x="1215758" y="542858"/>
                  </a:lnTo>
                  <a:lnTo>
                    <a:pt x="1214219" y="543388"/>
                  </a:lnTo>
                  <a:lnTo>
                    <a:pt x="1213706" y="543917"/>
                  </a:lnTo>
                  <a:lnTo>
                    <a:pt x="1152049" y="601842"/>
                  </a:lnTo>
                  <a:lnTo>
                    <a:pt x="1157279" y="606086"/>
                  </a:lnTo>
                  <a:lnTo>
                    <a:pt x="1160085" y="606086"/>
                  </a:lnTo>
                  <a:lnTo>
                    <a:pt x="1220330" y="549287"/>
                  </a:lnTo>
                  <a:lnTo>
                    <a:pt x="1215245" y="547620"/>
                  </a:lnTo>
                  <a:lnTo>
                    <a:pt x="1222940" y="546827"/>
                  </a:lnTo>
                  <a:lnTo>
                    <a:pt x="1233405" y="546827"/>
                  </a:lnTo>
                  <a:lnTo>
                    <a:pt x="1221401" y="542858"/>
                  </a:lnTo>
                  <a:lnTo>
                    <a:pt x="1218323" y="542329"/>
                  </a:lnTo>
                  <a:close/>
                </a:path>
                <a:path w="2502535" h="721360">
                  <a:moveTo>
                    <a:pt x="645326" y="592859"/>
                  </a:moveTo>
                  <a:lnTo>
                    <a:pt x="643274" y="593388"/>
                  </a:lnTo>
                  <a:lnTo>
                    <a:pt x="644191" y="593299"/>
                  </a:lnTo>
                  <a:lnTo>
                    <a:pt x="645326" y="592859"/>
                  </a:lnTo>
                  <a:close/>
                </a:path>
                <a:path w="2502535" h="721360">
                  <a:moveTo>
                    <a:pt x="644191" y="593299"/>
                  </a:moveTo>
                  <a:lnTo>
                    <a:pt x="643274" y="593388"/>
                  </a:lnTo>
                  <a:lnTo>
                    <a:pt x="643962" y="593388"/>
                  </a:lnTo>
                  <a:lnTo>
                    <a:pt x="644191" y="593299"/>
                  </a:lnTo>
                  <a:close/>
                </a:path>
                <a:path w="2502535" h="721360">
                  <a:moveTo>
                    <a:pt x="648731" y="592859"/>
                  </a:moveTo>
                  <a:lnTo>
                    <a:pt x="645326" y="592859"/>
                  </a:lnTo>
                  <a:lnTo>
                    <a:pt x="644191" y="593299"/>
                  </a:lnTo>
                  <a:lnTo>
                    <a:pt x="648731" y="592859"/>
                  </a:lnTo>
                  <a:close/>
                </a:path>
                <a:path w="2502535" h="721360">
                  <a:moveTo>
                    <a:pt x="698676" y="586774"/>
                  </a:moveTo>
                  <a:lnTo>
                    <a:pt x="700565" y="587832"/>
                  </a:lnTo>
                  <a:lnTo>
                    <a:pt x="703293" y="587568"/>
                  </a:lnTo>
                  <a:lnTo>
                    <a:pt x="698676" y="586774"/>
                  </a:lnTo>
                  <a:close/>
                </a:path>
                <a:path w="2502535" h="721360">
                  <a:moveTo>
                    <a:pt x="1030573" y="575398"/>
                  </a:moveTo>
                  <a:lnTo>
                    <a:pt x="1029034" y="575927"/>
                  </a:lnTo>
                  <a:lnTo>
                    <a:pt x="1030482" y="575453"/>
                  </a:lnTo>
                  <a:close/>
                </a:path>
                <a:path w="2502535" h="721360">
                  <a:moveTo>
                    <a:pt x="1030482" y="575453"/>
                  </a:moveTo>
                  <a:lnTo>
                    <a:pt x="1029034" y="575927"/>
                  </a:lnTo>
                  <a:lnTo>
                    <a:pt x="1029691" y="575927"/>
                  </a:lnTo>
                  <a:lnTo>
                    <a:pt x="1030482" y="575453"/>
                  </a:lnTo>
                  <a:close/>
                </a:path>
                <a:path w="2502535" h="721360">
                  <a:moveTo>
                    <a:pt x="1030648" y="575398"/>
                  </a:moveTo>
                  <a:lnTo>
                    <a:pt x="1030482" y="575453"/>
                  </a:lnTo>
                  <a:lnTo>
                    <a:pt x="1030648" y="575398"/>
                  </a:lnTo>
                  <a:close/>
                </a:path>
                <a:path w="2502535" h="721360">
                  <a:moveTo>
                    <a:pt x="1273725" y="566404"/>
                  </a:moveTo>
                  <a:lnTo>
                    <a:pt x="1274279" y="566971"/>
                  </a:lnTo>
                  <a:lnTo>
                    <a:pt x="1275777" y="567462"/>
                  </a:lnTo>
                  <a:lnTo>
                    <a:pt x="1273725" y="566404"/>
                  </a:lnTo>
                  <a:close/>
                </a:path>
                <a:path w="2502535" h="721360">
                  <a:moveTo>
                    <a:pt x="1286046" y="566404"/>
                  </a:moveTo>
                  <a:lnTo>
                    <a:pt x="1273725" y="566404"/>
                  </a:lnTo>
                  <a:lnTo>
                    <a:pt x="1275777" y="567462"/>
                  </a:lnTo>
                  <a:lnTo>
                    <a:pt x="1287076" y="567462"/>
                  </a:lnTo>
                  <a:lnTo>
                    <a:pt x="1286046" y="566404"/>
                  </a:lnTo>
                  <a:close/>
                </a:path>
                <a:path w="2502535" h="721360">
                  <a:moveTo>
                    <a:pt x="1233405" y="546827"/>
                  </a:moveTo>
                  <a:lnTo>
                    <a:pt x="1222940" y="546827"/>
                  </a:lnTo>
                  <a:lnTo>
                    <a:pt x="1220330" y="549287"/>
                  </a:lnTo>
                  <a:lnTo>
                    <a:pt x="1274279" y="566971"/>
                  </a:lnTo>
                  <a:lnTo>
                    <a:pt x="1273725" y="566404"/>
                  </a:lnTo>
                  <a:lnTo>
                    <a:pt x="1286046" y="566404"/>
                  </a:lnTo>
                  <a:lnTo>
                    <a:pt x="1283471" y="563758"/>
                  </a:lnTo>
                  <a:lnTo>
                    <a:pt x="1282958" y="563493"/>
                  </a:lnTo>
                  <a:lnTo>
                    <a:pt x="1282445" y="562964"/>
                  </a:lnTo>
                  <a:lnTo>
                    <a:pt x="1281420" y="562700"/>
                  </a:lnTo>
                  <a:lnTo>
                    <a:pt x="1233405" y="546827"/>
                  </a:lnTo>
                  <a:close/>
                </a:path>
                <a:path w="2502535" h="721360">
                  <a:moveTo>
                    <a:pt x="1081871" y="555292"/>
                  </a:moveTo>
                  <a:lnTo>
                    <a:pt x="1084781" y="557654"/>
                  </a:lnTo>
                  <a:lnTo>
                    <a:pt x="1089566" y="556086"/>
                  </a:lnTo>
                  <a:lnTo>
                    <a:pt x="1081871" y="555292"/>
                  </a:lnTo>
                  <a:close/>
                </a:path>
                <a:path w="2502535" h="721360">
                  <a:moveTo>
                    <a:pt x="1222940" y="546827"/>
                  </a:moveTo>
                  <a:lnTo>
                    <a:pt x="1215245" y="547620"/>
                  </a:lnTo>
                  <a:lnTo>
                    <a:pt x="1220330" y="549287"/>
                  </a:lnTo>
                  <a:lnTo>
                    <a:pt x="1222940" y="546827"/>
                  </a:lnTo>
                  <a:close/>
                </a:path>
                <a:path w="2502535" h="721360">
                  <a:moveTo>
                    <a:pt x="1607536" y="543917"/>
                  </a:moveTo>
                  <a:lnTo>
                    <a:pt x="1607161" y="543917"/>
                  </a:lnTo>
                  <a:lnTo>
                    <a:pt x="1607161" y="544181"/>
                  </a:lnTo>
                  <a:lnTo>
                    <a:pt x="1607536" y="543917"/>
                  </a:lnTo>
                  <a:close/>
                </a:path>
                <a:path w="2502535" h="721360">
                  <a:moveTo>
                    <a:pt x="1465579" y="535186"/>
                  </a:moveTo>
                  <a:lnTo>
                    <a:pt x="1470049" y="540155"/>
                  </a:lnTo>
                  <a:lnTo>
                    <a:pt x="1475325" y="535451"/>
                  </a:lnTo>
                  <a:lnTo>
                    <a:pt x="1465579" y="535186"/>
                  </a:lnTo>
                  <a:close/>
                </a:path>
                <a:path w="2502535" h="721360">
                  <a:moveTo>
                    <a:pt x="1658459" y="498414"/>
                  </a:moveTo>
                  <a:lnTo>
                    <a:pt x="1658283" y="498537"/>
                  </a:lnTo>
                  <a:lnTo>
                    <a:pt x="1657946" y="498943"/>
                  </a:lnTo>
                  <a:lnTo>
                    <a:pt x="1658459" y="498414"/>
                  </a:lnTo>
                  <a:close/>
                </a:path>
                <a:path w="2502535" h="721360">
                  <a:moveTo>
                    <a:pt x="1670127" y="498414"/>
                  </a:moveTo>
                  <a:lnTo>
                    <a:pt x="1658459" y="498414"/>
                  </a:lnTo>
                  <a:lnTo>
                    <a:pt x="1657946" y="498943"/>
                  </a:lnTo>
                  <a:lnTo>
                    <a:pt x="1669684" y="498943"/>
                  </a:lnTo>
                  <a:lnTo>
                    <a:pt x="1670127" y="498414"/>
                  </a:lnTo>
                  <a:close/>
                </a:path>
                <a:path w="2502535" h="721360">
                  <a:moveTo>
                    <a:pt x="1730789" y="418255"/>
                  </a:moveTo>
                  <a:lnTo>
                    <a:pt x="1726685" y="418255"/>
                  </a:lnTo>
                  <a:lnTo>
                    <a:pt x="1724633" y="419049"/>
                  </a:lnTo>
                  <a:lnTo>
                    <a:pt x="1723607" y="419842"/>
                  </a:lnTo>
                  <a:lnTo>
                    <a:pt x="1658283" y="498537"/>
                  </a:lnTo>
                  <a:lnTo>
                    <a:pt x="1658459" y="498414"/>
                  </a:lnTo>
                  <a:lnTo>
                    <a:pt x="1670127" y="498414"/>
                  </a:lnTo>
                  <a:lnTo>
                    <a:pt x="1728923" y="428132"/>
                  </a:lnTo>
                  <a:lnTo>
                    <a:pt x="1723607" y="422223"/>
                  </a:lnTo>
                  <a:lnTo>
                    <a:pt x="1735992" y="422223"/>
                  </a:lnTo>
                  <a:lnTo>
                    <a:pt x="1733866" y="419842"/>
                  </a:lnTo>
                  <a:lnTo>
                    <a:pt x="1732841" y="418784"/>
                  </a:lnTo>
                  <a:lnTo>
                    <a:pt x="1730789" y="418255"/>
                  </a:lnTo>
                  <a:close/>
                </a:path>
                <a:path w="2502535" h="721360">
                  <a:moveTo>
                    <a:pt x="1735992" y="422223"/>
                  </a:moveTo>
                  <a:lnTo>
                    <a:pt x="1733866" y="422223"/>
                  </a:lnTo>
                  <a:lnTo>
                    <a:pt x="1728923" y="428132"/>
                  </a:lnTo>
                  <a:lnTo>
                    <a:pt x="1789781" y="495768"/>
                  </a:lnTo>
                  <a:lnTo>
                    <a:pt x="1790807" y="496827"/>
                  </a:lnTo>
                  <a:lnTo>
                    <a:pt x="1792859" y="497356"/>
                  </a:lnTo>
                  <a:lnTo>
                    <a:pt x="1795424" y="497356"/>
                  </a:lnTo>
                  <a:lnTo>
                    <a:pt x="1797476" y="497091"/>
                  </a:lnTo>
                  <a:lnTo>
                    <a:pt x="1799528" y="496297"/>
                  </a:lnTo>
                  <a:lnTo>
                    <a:pt x="1800041" y="495239"/>
                  </a:lnTo>
                  <a:lnTo>
                    <a:pt x="1800613" y="493917"/>
                  </a:lnTo>
                  <a:lnTo>
                    <a:pt x="1789268" y="493917"/>
                  </a:lnTo>
                  <a:lnTo>
                    <a:pt x="1792798" y="485849"/>
                  </a:lnTo>
                  <a:lnTo>
                    <a:pt x="1735992" y="422223"/>
                  </a:lnTo>
                  <a:close/>
                </a:path>
                <a:path w="2502535" h="721360">
                  <a:moveTo>
                    <a:pt x="1792798" y="485849"/>
                  </a:moveTo>
                  <a:lnTo>
                    <a:pt x="1789268" y="493917"/>
                  </a:lnTo>
                  <a:lnTo>
                    <a:pt x="1799528" y="493387"/>
                  </a:lnTo>
                  <a:lnTo>
                    <a:pt x="1792798" y="485849"/>
                  </a:lnTo>
                  <a:close/>
                </a:path>
                <a:path w="2502535" h="721360">
                  <a:moveTo>
                    <a:pt x="1923669" y="234656"/>
                  </a:moveTo>
                  <a:lnTo>
                    <a:pt x="1918539" y="234656"/>
                  </a:lnTo>
                  <a:lnTo>
                    <a:pt x="1915974" y="235450"/>
                  </a:lnTo>
                  <a:lnTo>
                    <a:pt x="1915461" y="236773"/>
                  </a:lnTo>
                  <a:lnTo>
                    <a:pt x="1849800" y="355556"/>
                  </a:lnTo>
                  <a:lnTo>
                    <a:pt x="1792798" y="485849"/>
                  </a:lnTo>
                  <a:lnTo>
                    <a:pt x="1799528" y="493387"/>
                  </a:lnTo>
                  <a:lnTo>
                    <a:pt x="1789268" y="493917"/>
                  </a:lnTo>
                  <a:lnTo>
                    <a:pt x="1800613" y="493917"/>
                  </a:lnTo>
                  <a:lnTo>
                    <a:pt x="1860059" y="356614"/>
                  </a:lnTo>
                  <a:lnTo>
                    <a:pt x="1920054" y="249163"/>
                  </a:lnTo>
                  <a:lnTo>
                    <a:pt x="1915461" y="238096"/>
                  </a:lnTo>
                  <a:lnTo>
                    <a:pt x="1926782" y="238096"/>
                  </a:lnTo>
                  <a:lnTo>
                    <a:pt x="1926233" y="236773"/>
                  </a:lnTo>
                  <a:lnTo>
                    <a:pt x="1925720" y="235715"/>
                  </a:lnTo>
                  <a:lnTo>
                    <a:pt x="1923669" y="234656"/>
                  </a:lnTo>
                  <a:close/>
                </a:path>
                <a:path w="2502535" h="721360">
                  <a:moveTo>
                    <a:pt x="1926782" y="238096"/>
                  </a:moveTo>
                  <a:lnTo>
                    <a:pt x="1926233" y="238096"/>
                  </a:lnTo>
                  <a:lnTo>
                    <a:pt x="1920054" y="249163"/>
                  </a:lnTo>
                  <a:lnTo>
                    <a:pt x="1981122" y="396297"/>
                  </a:lnTo>
                  <a:lnTo>
                    <a:pt x="2041654" y="484128"/>
                  </a:lnTo>
                  <a:lnTo>
                    <a:pt x="2042679" y="485186"/>
                  </a:lnTo>
                  <a:lnTo>
                    <a:pt x="2044731" y="485980"/>
                  </a:lnTo>
                  <a:lnTo>
                    <a:pt x="2049348" y="485980"/>
                  </a:lnTo>
                  <a:lnTo>
                    <a:pt x="2051400" y="485186"/>
                  </a:lnTo>
                  <a:lnTo>
                    <a:pt x="2051913" y="484128"/>
                  </a:lnTo>
                  <a:lnTo>
                    <a:pt x="2053272" y="482276"/>
                  </a:lnTo>
                  <a:lnTo>
                    <a:pt x="2041654" y="482276"/>
                  </a:lnTo>
                  <a:lnTo>
                    <a:pt x="2047184" y="474715"/>
                  </a:lnTo>
                  <a:lnTo>
                    <a:pt x="1991895" y="394974"/>
                  </a:lnTo>
                  <a:lnTo>
                    <a:pt x="1926782" y="238096"/>
                  </a:lnTo>
                  <a:close/>
                </a:path>
                <a:path w="2502535" h="721360">
                  <a:moveTo>
                    <a:pt x="2047184" y="474715"/>
                  </a:moveTo>
                  <a:lnTo>
                    <a:pt x="2041654" y="482276"/>
                  </a:lnTo>
                  <a:lnTo>
                    <a:pt x="2052426" y="482276"/>
                  </a:lnTo>
                  <a:lnTo>
                    <a:pt x="2047184" y="474715"/>
                  </a:lnTo>
                  <a:close/>
                </a:path>
                <a:path w="2502535" h="721360">
                  <a:moveTo>
                    <a:pt x="2300162" y="142618"/>
                  </a:moveTo>
                  <a:lnTo>
                    <a:pt x="2234533" y="193386"/>
                  </a:lnTo>
                  <a:lnTo>
                    <a:pt x="2234533" y="193651"/>
                  </a:lnTo>
                  <a:lnTo>
                    <a:pt x="2234020" y="193916"/>
                  </a:lnTo>
                  <a:lnTo>
                    <a:pt x="2173489" y="273281"/>
                  </a:lnTo>
                  <a:lnTo>
                    <a:pt x="2107828" y="391800"/>
                  </a:lnTo>
                  <a:lnTo>
                    <a:pt x="2047184" y="474715"/>
                  </a:lnTo>
                  <a:lnTo>
                    <a:pt x="2052426" y="482276"/>
                  </a:lnTo>
                  <a:lnTo>
                    <a:pt x="2053272" y="482276"/>
                  </a:lnTo>
                  <a:lnTo>
                    <a:pt x="2118087" y="393916"/>
                  </a:lnTo>
                  <a:lnTo>
                    <a:pt x="2184262" y="274868"/>
                  </a:lnTo>
                  <a:lnTo>
                    <a:pt x="2243877" y="196561"/>
                  </a:lnTo>
                  <a:lnTo>
                    <a:pt x="2244280" y="196032"/>
                  </a:lnTo>
                  <a:lnTo>
                    <a:pt x="2244451" y="196032"/>
                  </a:lnTo>
                  <a:lnTo>
                    <a:pt x="2309428" y="145767"/>
                  </a:lnTo>
                  <a:lnTo>
                    <a:pt x="2309941" y="145503"/>
                  </a:lnTo>
                  <a:lnTo>
                    <a:pt x="2309941" y="145238"/>
                  </a:lnTo>
                  <a:lnTo>
                    <a:pt x="2310454" y="144974"/>
                  </a:lnTo>
                  <a:lnTo>
                    <a:pt x="2311069" y="143651"/>
                  </a:lnTo>
                  <a:lnTo>
                    <a:pt x="2299682" y="143651"/>
                  </a:lnTo>
                  <a:lnTo>
                    <a:pt x="2300162" y="142618"/>
                  </a:lnTo>
                  <a:close/>
                </a:path>
                <a:path w="2502535" h="721360">
                  <a:moveTo>
                    <a:pt x="1733866" y="422223"/>
                  </a:moveTo>
                  <a:lnTo>
                    <a:pt x="1723607" y="422223"/>
                  </a:lnTo>
                  <a:lnTo>
                    <a:pt x="1728923" y="428132"/>
                  </a:lnTo>
                  <a:lnTo>
                    <a:pt x="1733866" y="422223"/>
                  </a:lnTo>
                  <a:close/>
                </a:path>
                <a:path w="2502535" h="721360">
                  <a:moveTo>
                    <a:pt x="1926233" y="238096"/>
                  </a:moveTo>
                  <a:lnTo>
                    <a:pt x="1915461" y="238096"/>
                  </a:lnTo>
                  <a:lnTo>
                    <a:pt x="1920054" y="249163"/>
                  </a:lnTo>
                  <a:lnTo>
                    <a:pt x="1926233" y="238096"/>
                  </a:lnTo>
                  <a:close/>
                </a:path>
                <a:path w="2502535" h="721360">
                  <a:moveTo>
                    <a:pt x="2244280" y="196032"/>
                  </a:moveTo>
                  <a:lnTo>
                    <a:pt x="2243767" y="196561"/>
                  </a:lnTo>
                  <a:lnTo>
                    <a:pt x="2244035" y="196354"/>
                  </a:lnTo>
                  <a:lnTo>
                    <a:pt x="2244280" y="196032"/>
                  </a:lnTo>
                  <a:close/>
                </a:path>
                <a:path w="2502535" h="721360">
                  <a:moveTo>
                    <a:pt x="2244035" y="196354"/>
                  </a:moveTo>
                  <a:lnTo>
                    <a:pt x="2243767" y="196561"/>
                  </a:lnTo>
                  <a:lnTo>
                    <a:pt x="2244035" y="196354"/>
                  </a:lnTo>
                  <a:close/>
                </a:path>
                <a:path w="2502535" h="721360">
                  <a:moveTo>
                    <a:pt x="2244451" y="196032"/>
                  </a:moveTo>
                  <a:lnTo>
                    <a:pt x="2244280" y="196032"/>
                  </a:lnTo>
                  <a:lnTo>
                    <a:pt x="2244035" y="196354"/>
                  </a:lnTo>
                  <a:lnTo>
                    <a:pt x="2244451" y="196032"/>
                  </a:lnTo>
                  <a:close/>
                </a:path>
                <a:path w="2502535" h="721360">
                  <a:moveTo>
                    <a:pt x="2300195" y="142593"/>
                  </a:moveTo>
                  <a:lnTo>
                    <a:pt x="2299682" y="143651"/>
                  </a:lnTo>
                  <a:lnTo>
                    <a:pt x="2300195" y="142593"/>
                  </a:lnTo>
                  <a:close/>
                </a:path>
                <a:path w="2502535" h="721360">
                  <a:moveTo>
                    <a:pt x="2311561" y="142593"/>
                  </a:moveTo>
                  <a:lnTo>
                    <a:pt x="2300195" y="142593"/>
                  </a:lnTo>
                  <a:lnTo>
                    <a:pt x="2299682" y="143651"/>
                  </a:lnTo>
                  <a:lnTo>
                    <a:pt x="2311069" y="143651"/>
                  </a:lnTo>
                  <a:lnTo>
                    <a:pt x="2311561" y="142593"/>
                  </a:lnTo>
                  <a:close/>
                </a:path>
                <a:path w="2502535" h="721360">
                  <a:moveTo>
                    <a:pt x="2368421" y="0"/>
                  </a:moveTo>
                  <a:lnTo>
                    <a:pt x="2366369" y="1058"/>
                  </a:lnTo>
                  <a:lnTo>
                    <a:pt x="2365343" y="2380"/>
                  </a:lnTo>
                  <a:lnTo>
                    <a:pt x="2300162" y="142618"/>
                  </a:lnTo>
                  <a:lnTo>
                    <a:pt x="2311561" y="142593"/>
                  </a:lnTo>
                  <a:lnTo>
                    <a:pt x="2367231" y="22819"/>
                  </a:lnTo>
                  <a:lnTo>
                    <a:pt x="2365343" y="3174"/>
                  </a:lnTo>
                  <a:lnTo>
                    <a:pt x="2376141" y="3174"/>
                  </a:lnTo>
                  <a:lnTo>
                    <a:pt x="2376115" y="1322"/>
                  </a:lnTo>
                  <a:lnTo>
                    <a:pt x="2374064" y="264"/>
                  </a:lnTo>
                  <a:lnTo>
                    <a:pt x="2371499" y="264"/>
                  </a:lnTo>
                  <a:lnTo>
                    <a:pt x="2368421" y="0"/>
                  </a:lnTo>
                  <a:close/>
                </a:path>
                <a:path w="2502535" h="721360">
                  <a:moveTo>
                    <a:pt x="2365343" y="3174"/>
                  </a:moveTo>
                  <a:lnTo>
                    <a:pt x="2367231" y="22819"/>
                  </a:lnTo>
                  <a:lnTo>
                    <a:pt x="2376115" y="3703"/>
                  </a:lnTo>
                  <a:lnTo>
                    <a:pt x="2365343" y="317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030662" y="748602"/>
              <a:ext cx="2498090" cy="478155"/>
            </a:xfrm>
            <a:custGeom>
              <a:avLst/>
              <a:gdLst/>
              <a:ahLst/>
              <a:cxnLst/>
              <a:rect l="l" t="t" r="r" b="b"/>
              <a:pathLst>
                <a:path w="2498090" h="478155">
                  <a:moveTo>
                    <a:pt x="34369" y="469578"/>
                  </a:moveTo>
                  <a:lnTo>
                    <a:pt x="31804" y="469842"/>
                  </a:lnTo>
                  <a:lnTo>
                    <a:pt x="0" y="472405"/>
                  </a:lnTo>
                  <a:lnTo>
                    <a:pt x="0" y="478132"/>
                  </a:lnTo>
                  <a:lnTo>
                    <a:pt x="36421" y="475133"/>
                  </a:lnTo>
                  <a:lnTo>
                    <a:pt x="38473" y="473546"/>
                  </a:lnTo>
                  <a:lnTo>
                    <a:pt x="37447" y="470371"/>
                  </a:lnTo>
                  <a:lnTo>
                    <a:pt x="34369" y="469578"/>
                  </a:lnTo>
                  <a:close/>
                </a:path>
                <a:path w="2498090" h="478155">
                  <a:moveTo>
                    <a:pt x="76433" y="464551"/>
                  </a:moveTo>
                  <a:lnTo>
                    <a:pt x="73355" y="465345"/>
                  </a:lnTo>
                  <a:lnTo>
                    <a:pt x="70790" y="465874"/>
                  </a:lnTo>
                  <a:lnTo>
                    <a:pt x="69252" y="467461"/>
                  </a:lnTo>
                  <a:lnTo>
                    <a:pt x="70278" y="468784"/>
                  </a:lnTo>
                  <a:lnTo>
                    <a:pt x="71303" y="470371"/>
                  </a:lnTo>
                  <a:lnTo>
                    <a:pt x="74381" y="471165"/>
                  </a:lnTo>
                  <a:lnTo>
                    <a:pt x="77459" y="470636"/>
                  </a:lnTo>
                  <a:lnTo>
                    <a:pt x="80024" y="470107"/>
                  </a:lnTo>
                  <a:lnTo>
                    <a:pt x="81563" y="468255"/>
                  </a:lnTo>
                  <a:lnTo>
                    <a:pt x="80537" y="466932"/>
                  </a:lnTo>
                  <a:lnTo>
                    <a:pt x="79511" y="465345"/>
                  </a:lnTo>
                  <a:lnTo>
                    <a:pt x="76433" y="464551"/>
                  </a:lnTo>
                  <a:close/>
                </a:path>
                <a:path w="2498090" h="478155">
                  <a:moveTo>
                    <a:pt x="122939" y="456100"/>
                  </a:moveTo>
                  <a:lnTo>
                    <a:pt x="111829" y="457938"/>
                  </a:lnTo>
                  <a:lnTo>
                    <a:pt x="110290" y="459525"/>
                  </a:lnTo>
                  <a:lnTo>
                    <a:pt x="112342" y="462699"/>
                  </a:lnTo>
                  <a:lnTo>
                    <a:pt x="115420" y="463229"/>
                  </a:lnTo>
                  <a:lnTo>
                    <a:pt x="128244" y="461112"/>
                  </a:lnTo>
                  <a:lnTo>
                    <a:pt x="129270" y="460848"/>
                  </a:lnTo>
                  <a:lnTo>
                    <a:pt x="129783" y="460583"/>
                  </a:lnTo>
                  <a:lnTo>
                    <a:pt x="130296" y="460054"/>
                  </a:lnTo>
                  <a:lnTo>
                    <a:pt x="136156" y="456615"/>
                  </a:lnTo>
                  <a:lnTo>
                    <a:pt x="122088" y="456615"/>
                  </a:lnTo>
                  <a:lnTo>
                    <a:pt x="122939" y="456100"/>
                  </a:lnTo>
                  <a:close/>
                </a:path>
                <a:path w="2498090" h="478155">
                  <a:moveTo>
                    <a:pt x="124653" y="455821"/>
                  </a:moveTo>
                  <a:lnTo>
                    <a:pt x="122939" y="456100"/>
                  </a:lnTo>
                  <a:lnTo>
                    <a:pt x="122088" y="456615"/>
                  </a:lnTo>
                  <a:lnTo>
                    <a:pt x="124653" y="455821"/>
                  </a:lnTo>
                  <a:close/>
                </a:path>
                <a:path w="2498090" h="478155">
                  <a:moveTo>
                    <a:pt x="137509" y="455821"/>
                  </a:moveTo>
                  <a:lnTo>
                    <a:pt x="124653" y="455821"/>
                  </a:lnTo>
                  <a:lnTo>
                    <a:pt x="122088" y="456615"/>
                  </a:lnTo>
                  <a:lnTo>
                    <a:pt x="136156" y="456615"/>
                  </a:lnTo>
                  <a:lnTo>
                    <a:pt x="137509" y="455821"/>
                  </a:lnTo>
                  <a:close/>
                </a:path>
                <a:path w="2498090" h="478155">
                  <a:moveTo>
                    <a:pt x="142094" y="446297"/>
                  </a:moveTo>
                  <a:lnTo>
                    <a:pt x="139017" y="446562"/>
                  </a:lnTo>
                  <a:lnTo>
                    <a:pt x="136965" y="447620"/>
                  </a:lnTo>
                  <a:lnTo>
                    <a:pt x="122939" y="456100"/>
                  </a:lnTo>
                  <a:lnTo>
                    <a:pt x="124653" y="455821"/>
                  </a:lnTo>
                  <a:lnTo>
                    <a:pt x="137509" y="455821"/>
                  </a:lnTo>
                  <a:lnTo>
                    <a:pt x="145172" y="451324"/>
                  </a:lnTo>
                  <a:lnTo>
                    <a:pt x="147224" y="450266"/>
                  </a:lnTo>
                  <a:lnTo>
                    <a:pt x="146711" y="448414"/>
                  </a:lnTo>
                  <a:lnTo>
                    <a:pt x="144659" y="447356"/>
                  </a:lnTo>
                  <a:lnTo>
                    <a:pt x="142094" y="446297"/>
                  </a:lnTo>
                  <a:close/>
                </a:path>
                <a:path w="2498090" h="478155">
                  <a:moveTo>
                    <a:pt x="170821" y="429101"/>
                  </a:moveTo>
                  <a:lnTo>
                    <a:pt x="167230" y="429366"/>
                  </a:lnTo>
                  <a:lnTo>
                    <a:pt x="165179" y="430424"/>
                  </a:lnTo>
                  <a:lnTo>
                    <a:pt x="163640" y="431747"/>
                  </a:lnTo>
                  <a:lnTo>
                    <a:pt x="163640" y="433334"/>
                  </a:lnTo>
                  <a:lnTo>
                    <a:pt x="166204" y="434393"/>
                  </a:lnTo>
                  <a:lnTo>
                    <a:pt x="168256" y="435451"/>
                  </a:lnTo>
                  <a:lnTo>
                    <a:pt x="171847" y="435451"/>
                  </a:lnTo>
                  <a:lnTo>
                    <a:pt x="173899" y="434128"/>
                  </a:lnTo>
                  <a:lnTo>
                    <a:pt x="175951" y="433070"/>
                  </a:lnTo>
                  <a:lnTo>
                    <a:pt x="175438" y="431218"/>
                  </a:lnTo>
                  <a:lnTo>
                    <a:pt x="173386" y="430160"/>
                  </a:lnTo>
                  <a:lnTo>
                    <a:pt x="170821" y="429101"/>
                  </a:lnTo>
                  <a:close/>
                </a:path>
                <a:path w="2498090" h="478155">
                  <a:moveTo>
                    <a:pt x="204165" y="394974"/>
                  </a:moveTo>
                  <a:lnTo>
                    <a:pt x="201087" y="395768"/>
                  </a:lnTo>
                  <a:lnTo>
                    <a:pt x="200061" y="397355"/>
                  </a:lnTo>
                  <a:lnTo>
                    <a:pt x="189801" y="413493"/>
                  </a:lnTo>
                  <a:lnTo>
                    <a:pt x="188776" y="414816"/>
                  </a:lnTo>
                  <a:lnTo>
                    <a:pt x="190314" y="416403"/>
                  </a:lnTo>
                  <a:lnTo>
                    <a:pt x="193392" y="416932"/>
                  </a:lnTo>
                  <a:lnTo>
                    <a:pt x="195957" y="417461"/>
                  </a:lnTo>
                  <a:lnTo>
                    <a:pt x="199035" y="416668"/>
                  </a:lnTo>
                  <a:lnTo>
                    <a:pt x="200061" y="415080"/>
                  </a:lnTo>
                  <a:lnTo>
                    <a:pt x="210321" y="398943"/>
                  </a:lnTo>
                  <a:lnTo>
                    <a:pt x="211347" y="397620"/>
                  </a:lnTo>
                  <a:lnTo>
                    <a:pt x="209808" y="396033"/>
                  </a:lnTo>
                  <a:lnTo>
                    <a:pt x="206730" y="395503"/>
                  </a:lnTo>
                  <a:lnTo>
                    <a:pt x="204165" y="394974"/>
                  </a:lnTo>
                  <a:close/>
                </a:path>
                <a:path w="2498090" h="478155">
                  <a:moveTo>
                    <a:pt x="217502" y="373546"/>
                  </a:moveTo>
                  <a:lnTo>
                    <a:pt x="214424" y="374339"/>
                  </a:lnTo>
                  <a:lnTo>
                    <a:pt x="213398" y="375662"/>
                  </a:lnTo>
                  <a:lnTo>
                    <a:pt x="212373" y="377249"/>
                  </a:lnTo>
                  <a:lnTo>
                    <a:pt x="213911" y="378837"/>
                  </a:lnTo>
                  <a:lnTo>
                    <a:pt x="220067" y="379895"/>
                  </a:lnTo>
                  <a:lnTo>
                    <a:pt x="223145" y="379101"/>
                  </a:lnTo>
                  <a:lnTo>
                    <a:pt x="224171" y="377514"/>
                  </a:lnTo>
                  <a:lnTo>
                    <a:pt x="224684" y="375927"/>
                  </a:lnTo>
                  <a:lnTo>
                    <a:pt x="223145" y="374339"/>
                  </a:lnTo>
                  <a:lnTo>
                    <a:pt x="220580" y="373810"/>
                  </a:lnTo>
                  <a:lnTo>
                    <a:pt x="217502" y="373546"/>
                  </a:lnTo>
                  <a:close/>
                </a:path>
                <a:path w="2498090" h="478155">
                  <a:moveTo>
                    <a:pt x="241099" y="335715"/>
                  </a:moveTo>
                  <a:lnTo>
                    <a:pt x="238021" y="336773"/>
                  </a:lnTo>
                  <a:lnTo>
                    <a:pt x="236995" y="338096"/>
                  </a:lnTo>
                  <a:lnTo>
                    <a:pt x="227249" y="354234"/>
                  </a:lnTo>
                  <a:lnTo>
                    <a:pt x="226223" y="355821"/>
                  </a:lnTo>
                  <a:lnTo>
                    <a:pt x="227762" y="357408"/>
                  </a:lnTo>
                  <a:lnTo>
                    <a:pt x="230327" y="357937"/>
                  </a:lnTo>
                  <a:lnTo>
                    <a:pt x="233405" y="358202"/>
                  </a:lnTo>
                  <a:lnTo>
                    <a:pt x="236483" y="357408"/>
                  </a:lnTo>
                  <a:lnTo>
                    <a:pt x="237508" y="356085"/>
                  </a:lnTo>
                  <a:lnTo>
                    <a:pt x="247768" y="339948"/>
                  </a:lnTo>
                  <a:lnTo>
                    <a:pt x="248794" y="338360"/>
                  </a:lnTo>
                  <a:lnTo>
                    <a:pt x="246742" y="336773"/>
                  </a:lnTo>
                  <a:lnTo>
                    <a:pt x="244177" y="336244"/>
                  </a:lnTo>
                  <a:lnTo>
                    <a:pt x="241099" y="335715"/>
                  </a:lnTo>
                  <a:close/>
                </a:path>
                <a:path w="2498090" h="478155">
                  <a:moveTo>
                    <a:pt x="254950" y="314286"/>
                  </a:moveTo>
                  <a:lnTo>
                    <a:pt x="251872" y="315080"/>
                  </a:lnTo>
                  <a:lnTo>
                    <a:pt x="249820" y="318255"/>
                  </a:lnTo>
                  <a:lnTo>
                    <a:pt x="251359" y="319842"/>
                  </a:lnTo>
                  <a:lnTo>
                    <a:pt x="254437" y="320106"/>
                  </a:lnTo>
                  <a:lnTo>
                    <a:pt x="257002" y="320636"/>
                  </a:lnTo>
                  <a:lnTo>
                    <a:pt x="260080" y="319842"/>
                  </a:lnTo>
                  <a:lnTo>
                    <a:pt x="261105" y="318255"/>
                  </a:lnTo>
                  <a:lnTo>
                    <a:pt x="262131" y="316932"/>
                  </a:lnTo>
                  <a:lnTo>
                    <a:pt x="260593" y="315344"/>
                  </a:lnTo>
                  <a:lnTo>
                    <a:pt x="257515" y="314815"/>
                  </a:lnTo>
                  <a:lnTo>
                    <a:pt x="254950" y="314286"/>
                  </a:lnTo>
                  <a:close/>
                </a:path>
                <a:path w="2498090" h="478155">
                  <a:moveTo>
                    <a:pt x="289832" y="321429"/>
                  </a:moveTo>
                  <a:lnTo>
                    <a:pt x="286241" y="321694"/>
                  </a:lnTo>
                  <a:lnTo>
                    <a:pt x="283164" y="324339"/>
                  </a:lnTo>
                  <a:lnTo>
                    <a:pt x="284190" y="326191"/>
                  </a:lnTo>
                  <a:lnTo>
                    <a:pt x="286754" y="326985"/>
                  </a:lnTo>
                  <a:lnTo>
                    <a:pt x="314455" y="335979"/>
                  </a:lnTo>
                  <a:lnTo>
                    <a:pt x="317020" y="337038"/>
                  </a:lnTo>
                  <a:lnTo>
                    <a:pt x="320098" y="336509"/>
                  </a:lnTo>
                  <a:lnTo>
                    <a:pt x="321637" y="335186"/>
                  </a:lnTo>
                  <a:lnTo>
                    <a:pt x="323689" y="333863"/>
                  </a:lnTo>
                  <a:lnTo>
                    <a:pt x="322663" y="332276"/>
                  </a:lnTo>
                  <a:lnTo>
                    <a:pt x="320098" y="331218"/>
                  </a:lnTo>
                  <a:lnTo>
                    <a:pt x="292397" y="322223"/>
                  </a:lnTo>
                  <a:lnTo>
                    <a:pt x="289832" y="321429"/>
                  </a:lnTo>
                  <a:close/>
                </a:path>
                <a:path w="2498090" h="478155">
                  <a:moveTo>
                    <a:pt x="356519" y="320900"/>
                  </a:moveTo>
                  <a:lnTo>
                    <a:pt x="351390" y="322487"/>
                  </a:lnTo>
                  <a:lnTo>
                    <a:pt x="350364" y="324075"/>
                  </a:lnTo>
                  <a:lnTo>
                    <a:pt x="351390" y="325397"/>
                  </a:lnTo>
                  <a:lnTo>
                    <a:pt x="352929" y="326985"/>
                  </a:lnTo>
                  <a:lnTo>
                    <a:pt x="356006" y="327514"/>
                  </a:lnTo>
                  <a:lnTo>
                    <a:pt x="359084" y="326720"/>
                  </a:lnTo>
                  <a:lnTo>
                    <a:pt x="361649" y="326191"/>
                  </a:lnTo>
                  <a:lnTo>
                    <a:pt x="362675" y="324339"/>
                  </a:lnTo>
                  <a:lnTo>
                    <a:pt x="361136" y="323016"/>
                  </a:lnTo>
                  <a:lnTo>
                    <a:pt x="360110" y="321694"/>
                  </a:lnTo>
                  <a:lnTo>
                    <a:pt x="356519" y="320900"/>
                  </a:lnTo>
                  <a:close/>
                </a:path>
                <a:path w="2498090" h="478155">
                  <a:moveTo>
                    <a:pt x="430388" y="308202"/>
                  </a:moveTo>
                  <a:lnTo>
                    <a:pt x="427310" y="308731"/>
                  </a:lnTo>
                  <a:lnTo>
                    <a:pt x="395506" y="312699"/>
                  </a:lnTo>
                  <a:lnTo>
                    <a:pt x="392428" y="313228"/>
                  </a:lnTo>
                  <a:lnTo>
                    <a:pt x="390889" y="314551"/>
                  </a:lnTo>
                  <a:lnTo>
                    <a:pt x="391915" y="317725"/>
                  </a:lnTo>
                  <a:lnTo>
                    <a:pt x="394993" y="318519"/>
                  </a:lnTo>
                  <a:lnTo>
                    <a:pt x="398071" y="318255"/>
                  </a:lnTo>
                  <a:lnTo>
                    <a:pt x="429875" y="314022"/>
                  </a:lnTo>
                  <a:lnTo>
                    <a:pt x="432953" y="313757"/>
                  </a:lnTo>
                  <a:lnTo>
                    <a:pt x="434492" y="312170"/>
                  </a:lnTo>
                  <a:lnTo>
                    <a:pt x="433979" y="310583"/>
                  </a:lnTo>
                  <a:lnTo>
                    <a:pt x="433466" y="309260"/>
                  </a:lnTo>
                  <a:lnTo>
                    <a:pt x="430388" y="308202"/>
                  </a:lnTo>
                  <a:close/>
                </a:path>
                <a:path w="2498090" h="478155">
                  <a:moveTo>
                    <a:pt x="469375" y="310053"/>
                  </a:moveTo>
                  <a:lnTo>
                    <a:pt x="466297" y="310583"/>
                  </a:lnTo>
                  <a:lnTo>
                    <a:pt x="464758" y="312170"/>
                  </a:lnTo>
                  <a:lnTo>
                    <a:pt x="463732" y="313493"/>
                  </a:lnTo>
                  <a:lnTo>
                    <a:pt x="464758" y="315080"/>
                  </a:lnTo>
                  <a:lnTo>
                    <a:pt x="467836" y="315874"/>
                  </a:lnTo>
                  <a:lnTo>
                    <a:pt x="470401" y="316403"/>
                  </a:lnTo>
                  <a:lnTo>
                    <a:pt x="473479" y="315874"/>
                  </a:lnTo>
                  <a:lnTo>
                    <a:pt x="475017" y="314551"/>
                  </a:lnTo>
                  <a:lnTo>
                    <a:pt x="476043" y="312964"/>
                  </a:lnTo>
                  <a:lnTo>
                    <a:pt x="475017" y="311376"/>
                  </a:lnTo>
                  <a:lnTo>
                    <a:pt x="472453" y="310583"/>
                  </a:lnTo>
                  <a:lnTo>
                    <a:pt x="469375" y="310053"/>
                  </a:lnTo>
                  <a:close/>
                </a:path>
                <a:path w="2498090" h="478155">
                  <a:moveTo>
                    <a:pt x="508604" y="319515"/>
                  </a:moveTo>
                  <a:lnTo>
                    <a:pt x="506309" y="320106"/>
                  </a:lnTo>
                  <a:lnTo>
                    <a:pt x="504770" y="321429"/>
                  </a:lnTo>
                  <a:lnTo>
                    <a:pt x="503744" y="323016"/>
                  </a:lnTo>
                  <a:lnTo>
                    <a:pt x="504770" y="324604"/>
                  </a:lnTo>
                  <a:lnTo>
                    <a:pt x="507848" y="325133"/>
                  </a:lnTo>
                  <a:lnTo>
                    <a:pt x="508361" y="325397"/>
                  </a:lnTo>
                  <a:lnTo>
                    <a:pt x="510413" y="325927"/>
                  </a:lnTo>
                  <a:lnTo>
                    <a:pt x="512978" y="325662"/>
                  </a:lnTo>
                  <a:lnTo>
                    <a:pt x="514517" y="324604"/>
                  </a:lnTo>
                  <a:lnTo>
                    <a:pt x="520651" y="320900"/>
                  </a:lnTo>
                  <a:lnTo>
                    <a:pt x="506309" y="320900"/>
                  </a:lnTo>
                  <a:lnTo>
                    <a:pt x="508604" y="319515"/>
                  </a:lnTo>
                  <a:close/>
                </a:path>
                <a:path w="2498090" h="478155">
                  <a:moveTo>
                    <a:pt x="509387" y="319313"/>
                  </a:moveTo>
                  <a:lnTo>
                    <a:pt x="508604" y="319515"/>
                  </a:lnTo>
                  <a:lnTo>
                    <a:pt x="506309" y="320900"/>
                  </a:lnTo>
                  <a:lnTo>
                    <a:pt x="512465" y="320106"/>
                  </a:lnTo>
                  <a:lnTo>
                    <a:pt x="511952" y="320106"/>
                  </a:lnTo>
                  <a:lnTo>
                    <a:pt x="509387" y="319313"/>
                  </a:lnTo>
                  <a:close/>
                </a:path>
                <a:path w="2498090" h="478155">
                  <a:moveTo>
                    <a:pt x="523280" y="319313"/>
                  </a:moveTo>
                  <a:lnTo>
                    <a:pt x="509387" y="319313"/>
                  </a:lnTo>
                  <a:lnTo>
                    <a:pt x="511952" y="320106"/>
                  </a:lnTo>
                  <a:lnTo>
                    <a:pt x="512465" y="320106"/>
                  </a:lnTo>
                  <a:lnTo>
                    <a:pt x="506309" y="320900"/>
                  </a:lnTo>
                  <a:lnTo>
                    <a:pt x="520651" y="320900"/>
                  </a:lnTo>
                  <a:lnTo>
                    <a:pt x="523280" y="319313"/>
                  </a:lnTo>
                  <a:close/>
                </a:path>
                <a:path w="2498090" h="478155">
                  <a:moveTo>
                    <a:pt x="532984" y="306879"/>
                  </a:moveTo>
                  <a:lnTo>
                    <a:pt x="529393" y="307143"/>
                  </a:lnTo>
                  <a:lnTo>
                    <a:pt x="527341" y="308202"/>
                  </a:lnTo>
                  <a:lnTo>
                    <a:pt x="508604" y="319515"/>
                  </a:lnTo>
                  <a:lnTo>
                    <a:pt x="509387" y="319313"/>
                  </a:lnTo>
                  <a:lnTo>
                    <a:pt x="523280" y="319313"/>
                  </a:lnTo>
                  <a:lnTo>
                    <a:pt x="535549" y="311905"/>
                  </a:lnTo>
                  <a:lnTo>
                    <a:pt x="537601" y="310847"/>
                  </a:lnTo>
                  <a:lnTo>
                    <a:pt x="537601" y="308995"/>
                  </a:lnTo>
                  <a:lnTo>
                    <a:pt x="535036" y="307937"/>
                  </a:lnTo>
                  <a:lnTo>
                    <a:pt x="532984" y="306879"/>
                  </a:lnTo>
                  <a:close/>
                </a:path>
                <a:path w="2498090" h="478155">
                  <a:moveTo>
                    <a:pt x="561198" y="289683"/>
                  </a:moveTo>
                  <a:lnTo>
                    <a:pt x="557607" y="289948"/>
                  </a:lnTo>
                  <a:lnTo>
                    <a:pt x="556068" y="291006"/>
                  </a:lnTo>
                  <a:lnTo>
                    <a:pt x="554016" y="292329"/>
                  </a:lnTo>
                  <a:lnTo>
                    <a:pt x="554016" y="294180"/>
                  </a:lnTo>
                  <a:lnTo>
                    <a:pt x="556581" y="294974"/>
                  </a:lnTo>
                  <a:lnTo>
                    <a:pt x="558633" y="296032"/>
                  </a:lnTo>
                  <a:lnTo>
                    <a:pt x="562224" y="296032"/>
                  </a:lnTo>
                  <a:lnTo>
                    <a:pt x="564276" y="294709"/>
                  </a:lnTo>
                  <a:lnTo>
                    <a:pt x="566328" y="293651"/>
                  </a:lnTo>
                  <a:lnTo>
                    <a:pt x="565815" y="291799"/>
                  </a:lnTo>
                  <a:lnTo>
                    <a:pt x="563763" y="290741"/>
                  </a:lnTo>
                  <a:lnTo>
                    <a:pt x="561198" y="289683"/>
                  </a:lnTo>
                  <a:close/>
                </a:path>
                <a:path w="2498090" h="478155">
                  <a:moveTo>
                    <a:pt x="613009" y="261905"/>
                  </a:moveTo>
                  <a:lnTo>
                    <a:pt x="610957" y="262963"/>
                  </a:lnTo>
                  <a:lnTo>
                    <a:pt x="586334" y="274604"/>
                  </a:lnTo>
                  <a:lnTo>
                    <a:pt x="584282" y="275662"/>
                  </a:lnTo>
                  <a:lnTo>
                    <a:pt x="584282" y="277249"/>
                  </a:lnTo>
                  <a:lnTo>
                    <a:pt x="586334" y="278572"/>
                  </a:lnTo>
                  <a:lnTo>
                    <a:pt x="588386" y="279630"/>
                  </a:lnTo>
                  <a:lnTo>
                    <a:pt x="591977" y="279630"/>
                  </a:lnTo>
                  <a:lnTo>
                    <a:pt x="594028" y="278572"/>
                  </a:lnTo>
                  <a:lnTo>
                    <a:pt x="618138" y="267196"/>
                  </a:lnTo>
                  <a:lnTo>
                    <a:pt x="620703" y="266138"/>
                  </a:lnTo>
                  <a:lnTo>
                    <a:pt x="620703" y="264286"/>
                  </a:lnTo>
                  <a:lnTo>
                    <a:pt x="616600" y="262170"/>
                  </a:lnTo>
                  <a:lnTo>
                    <a:pt x="613009" y="261905"/>
                  </a:lnTo>
                  <a:close/>
                </a:path>
                <a:path w="2498090" h="478155">
                  <a:moveTo>
                    <a:pt x="647378" y="250265"/>
                  </a:moveTo>
                  <a:lnTo>
                    <a:pt x="644300" y="251059"/>
                  </a:lnTo>
                  <a:lnTo>
                    <a:pt x="643274" y="252381"/>
                  </a:lnTo>
                  <a:lnTo>
                    <a:pt x="641735" y="253704"/>
                  </a:lnTo>
                  <a:lnTo>
                    <a:pt x="642761" y="255556"/>
                  </a:lnTo>
                  <a:lnTo>
                    <a:pt x="645839" y="256085"/>
                  </a:lnTo>
                  <a:lnTo>
                    <a:pt x="648404" y="256614"/>
                  </a:lnTo>
                  <a:lnTo>
                    <a:pt x="651995" y="256085"/>
                  </a:lnTo>
                  <a:lnTo>
                    <a:pt x="653021" y="254762"/>
                  </a:lnTo>
                  <a:lnTo>
                    <a:pt x="654560" y="253175"/>
                  </a:lnTo>
                  <a:lnTo>
                    <a:pt x="653021" y="251588"/>
                  </a:lnTo>
                  <a:lnTo>
                    <a:pt x="650456" y="251059"/>
                  </a:lnTo>
                  <a:lnTo>
                    <a:pt x="647378" y="250265"/>
                  </a:lnTo>
                  <a:close/>
                </a:path>
                <a:path w="2498090" h="478155">
                  <a:moveTo>
                    <a:pt x="699287" y="268561"/>
                  </a:moveTo>
                  <a:lnTo>
                    <a:pt x="712014" y="274075"/>
                  </a:lnTo>
                  <a:lnTo>
                    <a:pt x="714578" y="275133"/>
                  </a:lnTo>
                  <a:lnTo>
                    <a:pt x="717656" y="274868"/>
                  </a:lnTo>
                  <a:lnTo>
                    <a:pt x="719708" y="273545"/>
                  </a:lnTo>
                  <a:lnTo>
                    <a:pt x="721760" y="272487"/>
                  </a:lnTo>
                  <a:lnTo>
                    <a:pt x="721247" y="270635"/>
                  </a:lnTo>
                  <a:lnTo>
                    <a:pt x="719195" y="269577"/>
                  </a:lnTo>
                  <a:lnTo>
                    <a:pt x="717290" y="268783"/>
                  </a:lnTo>
                  <a:lnTo>
                    <a:pt x="700215" y="268783"/>
                  </a:lnTo>
                  <a:lnTo>
                    <a:pt x="699287" y="268561"/>
                  </a:lnTo>
                  <a:close/>
                </a:path>
                <a:path w="2498090" h="478155">
                  <a:moveTo>
                    <a:pt x="699189" y="268519"/>
                  </a:moveTo>
                  <a:lnTo>
                    <a:pt x="700215" y="268783"/>
                  </a:lnTo>
                  <a:lnTo>
                    <a:pt x="699189" y="268519"/>
                  </a:lnTo>
                  <a:close/>
                </a:path>
                <a:path w="2498090" h="478155">
                  <a:moveTo>
                    <a:pt x="716655" y="268519"/>
                  </a:moveTo>
                  <a:lnTo>
                    <a:pt x="699189" y="268519"/>
                  </a:lnTo>
                  <a:lnTo>
                    <a:pt x="700215" y="268783"/>
                  </a:lnTo>
                  <a:lnTo>
                    <a:pt x="717290" y="268783"/>
                  </a:lnTo>
                  <a:lnTo>
                    <a:pt x="716655" y="268519"/>
                  </a:lnTo>
                  <a:close/>
                </a:path>
                <a:path w="2498090" h="478155">
                  <a:moveTo>
                    <a:pt x="687391" y="259524"/>
                  </a:moveTo>
                  <a:lnTo>
                    <a:pt x="684313" y="260318"/>
                  </a:lnTo>
                  <a:lnTo>
                    <a:pt x="682774" y="261641"/>
                  </a:lnTo>
                  <a:lnTo>
                    <a:pt x="681748" y="263228"/>
                  </a:lnTo>
                  <a:lnTo>
                    <a:pt x="682774" y="264815"/>
                  </a:lnTo>
                  <a:lnTo>
                    <a:pt x="685852" y="265344"/>
                  </a:lnTo>
                  <a:lnTo>
                    <a:pt x="699287" y="268561"/>
                  </a:lnTo>
                  <a:lnTo>
                    <a:pt x="716655" y="268519"/>
                  </a:lnTo>
                  <a:lnTo>
                    <a:pt x="705858" y="264022"/>
                  </a:lnTo>
                  <a:lnTo>
                    <a:pt x="705345" y="263757"/>
                  </a:lnTo>
                  <a:lnTo>
                    <a:pt x="704832" y="263757"/>
                  </a:lnTo>
                  <a:lnTo>
                    <a:pt x="690468" y="260318"/>
                  </a:lnTo>
                  <a:lnTo>
                    <a:pt x="687391" y="259524"/>
                  </a:lnTo>
                  <a:close/>
                </a:path>
                <a:path w="2498090" h="478155">
                  <a:moveTo>
                    <a:pt x="750487" y="283069"/>
                  </a:moveTo>
                  <a:lnTo>
                    <a:pt x="746896" y="283334"/>
                  </a:lnTo>
                  <a:lnTo>
                    <a:pt x="744844" y="284657"/>
                  </a:lnTo>
                  <a:lnTo>
                    <a:pt x="743305" y="285715"/>
                  </a:lnTo>
                  <a:lnTo>
                    <a:pt x="743305" y="287567"/>
                  </a:lnTo>
                  <a:lnTo>
                    <a:pt x="745870" y="288625"/>
                  </a:lnTo>
                  <a:lnTo>
                    <a:pt x="747922" y="289418"/>
                  </a:lnTo>
                  <a:lnTo>
                    <a:pt x="751513" y="289418"/>
                  </a:lnTo>
                  <a:lnTo>
                    <a:pt x="753565" y="288096"/>
                  </a:lnTo>
                  <a:lnTo>
                    <a:pt x="755617" y="287038"/>
                  </a:lnTo>
                  <a:lnTo>
                    <a:pt x="755104" y="285186"/>
                  </a:lnTo>
                  <a:lnTo>
                    <a:pt x="753052" y="284127"/>
                  </a:lnTo>
                  <a:lnTo>
                    <a:pt x="750487" y="283069"/>
                  </a:lnTo>
                  <a:close/>
                </a:path>
                <a:path w="2498090" h="478155">
                  <a:moveTo>
                    <a:pt x="784343" y="297090"/>
                  </a:moveTo>
                  <a:lnTo>
                    <a:pt x="781266" y="297355"/>
                  </a:lnTo>
                  <a:lnTo>
                    <a:pt x="779214" y="298678"/>
                  </a:lnTo>
                  <a:lnTo>
                    <a:pt x="777675" y="300001"/>
                  </a:lnTo>
                  <a:lnTo>
                    <a:pt x="778188" y="301852"/>
                  </a:lnTo>
                  <a:lnTo>
                    <a:pt x="808966" y="313757"/>
                  </a:lnTo>
                  <a:lnTo>
                    <a:pt x="812557" y="313493"/>
                  </a:lnTo>
                  <a:lnTo>
                    <a:pt x="814609" y="312170"/>
                  </a:lnTo>
                  <a:lnTo>
                    <a:pt x="816148" y="311112"/>
                  </a:lnTo>
                  <a:lnTo>
                    <a:pt x="815635" y="309260"/>
                  </a:lnTo>
                  <a:lnTo>
                    <a:pt x="813070" y="308202"/>
                  </a:lnTo>
                  <a:lnTo>
                    <a:pt x="786908" y="298149"/>
                  </a:lnTo>
                  <a:lnTo>
                    <a:pt x="784343" y="297090"/>
                  </a:lnTo>
                  <a:close/>
                </a:path>
                <a:path w="2498090" h="478155">
                  <a:moveTo>
                    <a:pt x="849492" y="315609"/>
                  </a:moveTo>
                  <a:lnTo>
                    <a:pt x="846414" y="315874"/>
                  </a:lnTo>
                  <a:lnTo>
                    <a:pt x="843849" y="316138"/>
                  </a:lnTo>
                  <a:lnTo>
                    <a:pt x="841797" y="317725"/>
                  </a:lnTo>
                  <a:lnTo>
                    <a:pt x="842310" y="319313"/>
                  </a:lnTo>
                  <a:lnTo>
                    <a:pt x="842823" y="320636"/>
                  </a:lnTo>
                  <a:lnTo>
                    <a:pt x="845901" y="321694"/>
                  </a:lnTo>
                  <a:lnTo>
                    <a:pt x="848466" y="321429"/>
                  </a:lnTo>
                  <a:lnTo>
                    <a:pt x="851544" y="321165"/>
                  </a:lnTo>
                  <a:lnTo>
                    <a:pt x="853596" y="319577"/>
                  </a:lnTo>
                  <a:lnTo>
                    <a:pt x="853083" y="318255"/>
                  </a:lnTo>
                  <a:lnTo>
                    <a:pt x="852570" y="316667"/>
                  </a:lnTo>
                  <a:lnTo>
                    <a:pt x="849492" y="315609"/>
                  </a:lnTo>
                  <a:close/>
                </a:path>
                <a:path w="2498090" h="478155">
                  <a:moveTo>
                    <a:pt x="920936" y="316932"/>
                  </a:moveTo>
                  <a:lnTo>
                    <a:pt x="895660" y="316932"/>
                  </a:lnTo>
                  <a:lnTo>
                    <a:pt x="893725" y="317181"/>
                  </a:lnTo>
                  <a:lnTo>
                    <a:pt x="919257" y="322752"/>
                  </a:lnTo>
                  <a:lnTo>
                    <a:pt x="922335" y="323281"/>
                  </a:lnTo>
                  <a:lnTo>
                    <a:pt x="925413" y="322487"/>
                  </a:lnTo>
                  <a:lnTo>
                    <a:pt x="926438" y="321165"/>
                  </a:lnTo>
                  <a:lnTo>
                    <a:pt x="927464" y="319577"/>
                  </a:lnTo>
                  <a:lnTo>
                    <a:pt x="926438" y="317990"/>
                  </a:lnTo>
                  <a:lnTo>
                    <a:pt x="923361" y="317461"/>
                  </a:lnTo>
                  <a:lnTo>
                    <a:pt x="920936" y="316932"/>
                  </a:lnTo>
                  <a:close/>
                </a:path>
                <a:path w="2498090" h="478155">
                  <a:moveTo>
                    <a:pt x="895660" y="311376"/>
                  </a:moveTo>
                  <a:lnTo>
                    <a:pt x="893608" y="311376"/>
                  </a:lnTo>
                  <a:lnTo>
                    <a:pt x="890017" y="311905"/>
                  </a:lnTo>
                  <a:lnTo>
                    <a:pt x="886939" y="312170"/>
                  </a:lnTo>
                  <a:lnTo>
                    <a:pt x="884887" y="313493"/>
                  </a:lnTo>
                  <a:lnTo>
                    <a:pt x="885913" y="316667"/>
                  </a:lnTo>
                  <a:lnTo>
                    <a:pt x="888991" y="317725"/>
                  </a:lnTo>
                  <a:lnTo>
                    <a:pt x="891556" y="317461"/>
                  </a:lnTo>
                  <a:lnTo>
                    <a:pt x="893725" y="317181"/>
                  </a:lnTo>
                  <a:lnTo>
                    <a:pt x="892582" y="316932"/>
                  </a:lnTo>
                  <a:lnTo>
                    <a:pt x="920936" y="316932"/>
                  </a:lnTo>
                  <a:lnTo>
                    <a:pt x="896686" y="311641"/>
                  </a:lnTo>
                  <a:lnTo>
                    <a:pt x="895660" y="311376"/>
                  </a:lnTo>
                  <a:close/>
                </a:path>
                <a:path w="2498090" h="478155">
                  <a:moveTo>
                    <a:pt x="895660" y="316932"/>
                  </a:moveTo>
                  <a:lnTo>
                    <a:pt x="892582" y="316932"/>
                  </a:lnTo>
                  <a:lnTo>
                    <a:pt x="893725" y="317181"/>
                  </a:lnTo>
                  <a:lnTo>
                    <a:pt x="895660" y="316932"/>
                  </a:lnTo>
                  <a:close/>
                </a:path>
                <a:path w="2498090" h="478155">
                  <a:moveTo>
                    <a:pt x="962860" y="325662"/>
                  </a:moveTo>
                  <a:lnTo>
                    <a:pt x="959269" y="325927"/>
                  </a:lnTo>
                  <a:lnTo>
                    <a:pt x="957730" y="327249"/>
                  </a:lnTo>
                  <a:lnTo>
                    <a:pt x="955678" y="328307"/>
                  </a:lnTo>
                  <a:lnTo>
                    <a:pt x="955678" y="330159"/>
                  </a:lnTo>
                  <a:lnTo>
                    <a:pt x="958243" y="331218"/>
                  </a:lnTo>
                  <a:lnTo>
                    <a:pt x="960808" y="332011"/>
                  </a:lnTo>
                  <a:lnTo>
                    <a:pt x="963886" y="332011"/>
                  </a:lnTo>
                  <a:lnTo>
                    <a:pt x="965938" y="330688"/>
                  </a:lnTo>
                  <a:lnTo>
                    <a:pt x="967990" y="329630"/>
                  </a:lnTo>
                  <a:lnTo>
                    <a:pt x="967477" y="327778"/>
                  </a:lnTo>
                  <a:lnTo>
                    <a:pt x="965425" y="326720"/>
                  </a:lnTo>
                  <a:lnTo>
                    <a:pt x="962860" y="325662"/>
                  </a:lnTo>
                  <a:close/>
                </a:path>
                <a:path w="2498090" h="478155">
                  <a:moveTo>
                    <a:pt x="996717" y="340212"/>
                  </a:moveTo>
                  <a:lnTo>
                    <a:pt x="993126" y="340477"/>
                  </a:lnTo>
                  <a:lnTo>
                    <a:pt x="991074" y="341535"/>
                  </a:lnTo>
                  <a:lnTo>
                    <a:pt x="989535" y="342858"/>
                  </a:lnTo>
                  <a:lnTo>
                    <a:pt x="989535" y="344710"/>
                  </a:lnTo>
                  <a:lnTo>
                    <a:pt x="992100" y="345503"/>
                  </a:lnTo>
                  <a:lnTo>
                    <a:pt x="1017236" y="356350"/>
                  </a:lnTo>
                  <a:lnTo>
                    <a:pt x="1019801" y="357408"/>
                  </a:lnTo>
                  <a:lnTo>
                    <a:pt x="1022878" y="357408"/>
                  </a:lnTo>
                  <a:lnTo>
                    <a:pt x="1026982" y="354763"/>
                  </a:lnTo>
                  <a:lnTo>
                    <a:pt x="1026469" y="353175"/>
                  </a:lnTo>
                  <a:lnTo>
                    <a:pt x="1024417" y="352117"/>
                  </a:lnTo>
                  <a:lnTo>
                    <a:pt x="998768" y="341270"/>
                  </a:lnTo>
                  <a:lnTo>
                    <a:pt x="996717" y="340212"/>
                  </a:lnTo>
                  <a:close/>
                </a:path>
                <a:path w="2498090" h="478155">
                  <a:moveTo>
                    <a:pt x="1060326" y="345503"/>
                  </a:moveTo>
                  <a:lnTo>
                    <a:pt x="1057248" y="346297"/>
                  </a:lnTo>
                  <a:lnTo>
                    <a:pt x="1054683" y="346826"/>
                  </a:lnTo>
                  <a:lnTo>
                    <a:pt x="1053657" y="348678"/>
                  </a:lnTo>
                  <a:lnTo>
                    <a:pt x="1054683" y="350001"/>
                  </a:lnTo>
                  <a:lnTo>
                    <a:pt x="1056222" y="351323"/>
                  </a:lnTo>
                  <a:lnTo>
                    <a:pt x="1059300" y="352117"/>
                  </a:lnTo>
                  <a:lnTo>
                    <a:pt x="1061865" y="351323"/>
                  </a:lnTo>
                  <a:lnTo>
                    <a:pt x="1064943" y="350794"/>
                  </a:lnTo>
                  <a:lnTo>
                    <a:pt x="1065969" y="348942"/>
                  </a:lnTo>
                  <a:lnTo>
                    <a:pt x="1064430" y="347620"/>
                  </a:lnTo>
                  <a:lnTo>
                    <a:pt x="1063404" y="346297"/>
                  </a:lnTo>
                  <a:lnTo>
                    <a:pt x="1060326" y="345503"/>
                  </a:lnTo>
                  <a:close/>
                </a:path>
                <a:path w="2498090" h="478155">
                  <a:moveTo>
                    <a:pt x="1135221" y="335450"/>
                  </a:moveTo>
                  <a:lnTo>
                    <a:pt x="1096747" y="338890"/>
                  </a:lnTo>
                  <a:lnTo>
                    <a:pt x="1094695" y="340212"/>
                  </a:lnTo>
                  <a:lnTo>
                    <a:pt x="1095721" y="343387"/>
                  </a:lnTo>
                  <a:lnTo>
                    <a:pt x="1098799" y="344445"/>
                  </a:lnTo>
                  <a:lnTo>
                    <a:pt x="1137273" y="341006"/>
                  </a:lnTo>
                  <a:lnTo>
                    <a:pt x="1139325" y="339683"/>
                  </a:lnTo>
                  <a:lnTo>
                    <a:pt x="1138299" y="336509"/>
                  </a:lnTo>
                  <a:lnTo>
                    <a:pt x="1135221" y="335450"/>
                  </a:lnTo>
                  <a:close/>
                </a:path>
                <a:path w="2498090" h="478155">
                  <a:moveTo>
                    <a:pt x="1174720" y="328043"/>
                  </a:moveTo>
                  <a:lnTo>
                    <a:pt x="1171642" y="328837"/>
                  </a:lnTo>
                  <a:lnTo>
                    <a:pt x="1169077" y="329366"/>
                  </a:lnTo>
                  <a:lnTo>
                    <a:pt x="1168051" y="331218"/>
                  </a:lnTo>
                  <a:lnTo>
                    <a:pt x="1169590" y="332540"/>
                  </a:lnTo>
                  <a:lnTo>
                    <a:pt x="1170616" y="333863"/>
                  </a:lnTo>
                  <a:lnTo>
                    <a:pt x="1174207" y="334392"/>
                  </a:lnTo>
                  <a:lnTo>
                    <a:pt x="1176772" y="333863"/>
                  </a:lnTo>
                  <a:lnTo>
                    <a:pt x="1179337" y="333069"/>
                  </a:lnTo>
                  <a:lnTo>
                    <a:pt x="1180363" y="331482"/>
                  </a:lnTo>
                  <a:lnTo>
                    <a:pt x="1179337" y="329895"/>
                  </a:lnTo>
                  <a:lnTo>
                    <a:pt x="1177798" y="328572"/>
                  </a:lnTo>
                  <a:lnTo>
                    <a:pt x="1174720" y="328043"/>
                  </a:lnTo>
                  <a:close/>
                </a:path>
                <a:path w="2498090" h="478155">
                  <a:moveTo>
                    <a:pt x="1250983" y="322487"/>
                  </a:moveTo>
                  <a:lnTo>
                    <a:pt x="1220888" y="322487"/>
                  </a:lnTo>
                  <a:lnTo>
                    <a:pt x="1219341" y="322931"/>
                  </a:lnTo>
                  <a:lnTo>
                    <a:pt x="1247563" y="325397"/>
                  </a:lnTo>
                  <a:lnTo>
                    <a:pt x="1250128" y="324604"/>
                  </a:lnTo>
                  <a:lnTo>
                    <a:pt x="1250641" y="323016"/>
                  </a:lnTo>
                  <a:lnTo>
                    <a:pt x="1250983" y="322487"/>
                  </a:lnTo>
                  <a:close/>
                </a:path>
                <a:path w="2498090" h="478155">
                  <a:moveTo>
                    <a:pt x="1218323" y="316932"/>
                  </a:moveTo>
                  <a:lnTo>
                    <a:pt x="1216784" y="317196"/>
                  </a:lnTo>
                  <a:lnTo>
                    <a:pt x="1215758" y="317461"/>
                  </a:lnTo>
                  <a:lnTo>
                    <a:pt x="1211141" y="318519"/>
                  </a:lnTo>
                  <a:lnTo>
                    <a:pt x="1208577" y="319313"/>
                  </a:lnTo>
                  <a:lnTo>
                    <a:pt x="1207551" y="320900"/>
                  </a:lnTo>
                  <a:lnTo>
                    <a:pt x="1208577" y="322487"/>
                  </a:lnTo>
                  <a:lnTo>
                    <a:pt x="1210116" y="323810"/>
                  </a:lnTo>
                  <a:lnTo>
                    <a:pt x="1213193" y="324339"/>
                  </a:lnTo>
                  <a:lnTo>
                    <a:pt x="1216271" y="323810"/>
                  </a:lnTo>
                  <a:lnTo>
                    <a:pt x="1219341" y="322931"/>
                  </a:lnTo>
                  <a:lnTo>
                    <a:pt x="1217297" y="322752"/>
                  </a:lnTo>
                  <a:lnTo>
                    <a:pt x="1220888" y="322487"/>
                  </a:lnTo>
                  <a:lnTo>
                    <a:pt x="1250983" y="322487"/>
                  </a:lnTo>
                  <a:lnTo>
                    <a:pt x="1251667" y="321429"/>
                  </a:lnTo>
                  <a:lnTo>
                    <a:pt x="1249615" y="319842"/>
                  </a:lnTo>
                  <a:lnTo>
                    <a:pt x="1219349" y="317196"/>
                  </a:lnTo>
                  <a:lnTo>
                    <a:pt x="1218323" y="316932"/>
                  </a:lnTo>
                  <a:close/>
                </a:path>
                <a:path w="2498090" h="478155">
                  <a:moveTo>
                    <a:pt x="1220888" y="322487"/>
                  </a:moveTo>
                  <a:lnTo>
                    <a:pt x="1217297" y="322752"/>
                  </a:lnTo>
                  <a:lnTo>
                    <a:pt x="1219341" y="322931"/>
                  </a:lnTo>
                  <a:lnTo>
                    <a:pt x="1220888" y="322487"/>
                  </a:lnTo>
                  <a:close/>
                </a:path>
                <a:path w="2498090" h="478155">
                  <a:moveTo>
                    <a:pt x="1287062" y="324075"/>
                  </a:moveTo>
                  <a:lnTo>
                    <a:pt x="1283984" y="324868"/>
                  </a:lnTo>
                  <a:lnTo>
                    <a:pt x="1282958" y="326456"/>
                  </a:lnTo>
                  <a:lnTo>
                    <a:pt x="1281933" y="327778"/>
                  </a:lnTo>
                  <a:lnTo>
                    <a:pt x="1283984" y="329366"/>
                  </a:lnTo>
                  <a:lnTo>
                    <a:pt x="1286549" y="329895"/>
                  </a:lnTo>
                  <a:lnTo>
                    <a:pt x="1289627" y="330424"/>
                  </a:lnTo>
                  <a:lnTo>
                    <a:pt x="1292705" y="329630"/>
                  </a:lnTo>
                  <a:lnTo>
                    <a:pt x="1293731" y="328043"/>
                  </a:lnTo>
                  <a:lnTo>
                    <a:pt x="1294757" y="326720"/>
                  </a:lnTo>
                  <a:lnTo>
                    <a:pt x="1292705" y="325133"/>
                  </a:lnTo>
                  <a:lnTo>
                    <a:pt x="1290140" y="324604"/>
                  </a:lnTo>
                  <a:lnTo>
                    <a:pt x="1287062" y="324075"/>
                  </a:lnTo>
                  <a:close/>
                </a:path>
                <a:path w="2498090" h="478155">
                  <a:moveTo>
                    <a:pt x="1328614" y="331218"/>
                  </a:moveTo>
                  <a:lnTo>
                    <a:pt x="1325536" y="332011"/>
                  </a:lnTo>
                  <a:lnTo>
                    <a:pt x="1325023" y="333599"/>
                  </a:lnTo>
                  <a:lnTo>
                    <a:pt x="1323997" y="334921"/>
                  </a:lnTo>
                  <a:lnTo>
                    <a:pt x="1325536" y="336509"/>
                  </a:lnTo>
                  <a:lnTo>
                    <a:pt x="1328101" y="337038"/>
                  </a:lnTo>
                  <a:lnTo>
                    <a:pt x="1344516" y="339948"/>
                  </a:lnTo>
                  <a:lnTo>
                    <a:pt x="1346568" y="339683"/>
                  </a:lnTo>
                  <a:lnTo>
                    <a:pt x="1348107" y="338890"/>
                  </a:lnTo>
                  <a:lnTo>
                    <a:pt x="1356805" y="334921"/>
                  </a:lnTo>
                  <a:lnTo>
                    <a:pt x="1340925" y="334921"/>
                  </a:lnTo>
                  <a:lnTo>
                    <a:pt x="1343515" y="333639"/>
                  </a:lnTo>
                  <a:lnTo>
                    <a:pt x="1331691" y="331747"/>
                  </a:lnTo>
                  <a:lnTo>
                    <a:pt x="1328614" y="331218"/>
                  </a:lnTo>
                  <a:close/>
                </a:path>
                <a:path w="2498090" h="478155">
                  <a:moveTo>
                    <a:pt x="1343515" y="333639"/>
                  </a:moveTo>
                  <a:lnTo>
                    <a:pt x="1340925" y="334921"/>
                  </a:lnTo>
                  <a:lnTo>
                    <a:pt x="1346568" y="334128"/>
                  </a:lnTo>
                  <a:lnTo>
                    <a:pt x="1343515" y="333639"/>
                  </a:lnTo>
                  <a:close/>
                </a:path>
                <a:path w="2498090" h="478155">
                  <a:moveTo>
                    <a:pt x="1355801" y="327514"/>
                  </a:moveTo>
                  <a:lnTo>
                    <a:pt x="1353749" y="328572"/>
                  </a:lnTo>
                  <a:lnTo>
                    <a:pt x="1343515" y="333639"/>
                  </a:lnTo>
                  <a:lnTo>
                    <a:pt x="1346568" y="334128"/>
                  </a:lnTo>
                  <a:lnTo>
                    <a:pt x="1340925" y="334921"/>
                  </a:lnTo>
                  <a:lnTo>
                    <a:pt x="1356805" y="334921"/>
                  </a:lnTo>
                  <a:lnTo>
                    <a:pt x="1361444" y="332805"/>
                  </a:lnTo>
                  <a:lnTo>
                    <a:pt x="1363496" y="331747"/>
                  </a:lnTo>
                  <a:lnTo>
                    <a:pt x="1363496" y="329895"/>
                  </a:lnTo>
                  <a:lnTo>
                    <a:pt x="1359392" y="327778"/>
                  </a:lnTo>
                  <a:lnTo>
                    <a:pt x="1355801" y="327514"/>
                  </a:lnTo>
                  <a:close/>
                </a:path>
                <a:path w="2498090" h="478155">
                  <a:moveTo>
                    <a:pt x="1391710" y="312434"/>
                  </a:moveTo>
                  <a:lnTo>
                    <a:pt x="1388632" y="312434"/>
                  </a:lnTo>
                  <a:lnTo>
                    <a:pt x="1386067" y="313493"/>
                  </a:lnTo>
                  <a:lnTo>
                    <a:pt x="1384015" y="314551"/>
                  </a:lnTo>
                  <a:lnTo>
                    <a:pt x="1384015" y="316403"/>
                  </a:lnTo>
                  <a:lnTo>
                    <a:pt x="1388119" y="318519"/>
                  </a:lnTo>
                  <a:lnTo>
                    <a:pt x="1391197" y="318519"/>
                  </a:lnTo>
                  <a:lnTo>
                    <a:pt x="1393762" y="317461"/>
                  </a:lnTo>
                  <a:lnTo>
                    <a:pt x="1395814" y="316403"/>
                  </a:lnTo>
                  <a:lnTo>
                    <a:pt x="1395814" y="314815"/>
                  </a:lnTo>
                  <a:lnTo>
                    <a:pt x="1393762" y="313493"/>
                  </a:lnTo>
                  <a:lnTo>
                    <a:pt x="1391710" y="312434"/>
                  </a:lnTo>
                  <a:close/>
                </a:path>
                <a:path w="2498090" h="478155">
                  <a:moveTo>
                    <a:pt x="1424541" y="306614"/>
                  </a:moveTo>
                  <a:lnTo>
                    <a:pt x="1420950" y="307143"/>
                  </a:lnTo>
                  <a:lnTo>
                    <a:pt x="1419924" y="308466"/>
                  </a:lnTo>
                  <a:lnTo>
                    <a:pt x="1418385" y="309789"/>
                  </a:lnTo>
                  <a:lnTo>
                    <a:pt x="1419411" y="311376"/>
                  </a:lnTo>
                  <a:lnTo>
                    <a:pt x="1421976" y="312170"/>
                  </a:lnTo>
                  <a:lnTo>
                    <a:pt x="1450702" y="320371"/>
                  </a:lnTo>
                  <a:lnTo>
                    <a:pt x="1453267" y="321165"/>
                  </a:lnTo>
                  <a:lnTo>
                    <a:pt x="1456858" y="320636"/>
                  </a:lnTo>
                  <a:lnTo>
                    <a:pt x="1458397" y="319313"/>
                  </a:lnTo>
                  <a:lnTo>
                    <a:pt x="1459936" y="317725"/>
                  </a:lnTo>
                  <a:lnTo>
                    <a:pt x="1458910" y="316138"/>
                  </a:lnTo>
                  <a:lnTo>
                    <a:pt x="1455832" y="315344"/>
                  </a:lnTo>
                  <a:lnTo>
                    <a:pt x="1427105" y="307408"/>
                  </a:lnTo>
                  <a:lnTo>
                    <a:pt x="1424541" y="306614"/>
                  </a:lnTo>
                  <a:close/>
                </a:path>
                <a:path w="2498090" h="478155">
                  <a:moveTo>
                    <a:pt x="1492767" y="314022"/>
                  </a:moveTo>
                  <a:lnTo>
                    <a:pt x="1489689" y="314815"/>
                  </a:lnTo>
                  <a:lnTo>
                    <a:pt x="1487124" y="315344"/>
                  </a:lnTo>
                  <a:lnTo>
                    <a:pt x="1486098" y="317196"/>
                  </a:lnTo>
                  <a:lnTo>
                    <a:pt x="1487637" y="318519"/>
                  </a:lnTo>
                  <a:lnTo>
                    <a:pt x="1488663" y="319842"/>
                  </a:lnTo>
                  <a:lnTo>
                    <a:pt x="1492254" y="320371"/>
                  </a:lnTo>
                  <a:lnTo>
                    <a:pt x="1494819" y="319842"/>
                  </a:lnTo>
                  <a:lnTo>
                    <a:pt x="1497383" y="319048"/>
                  </a:lnTo>
                  <a:lnTo>
                    <a:pt x="1498409" y="317196"/>
                  </a:lnTo>
                  <a:lnTo>
                    <a:pt x="1497383" y="315874"/>
                  </a:lnTo>
                  <a:lnTo>
                    <a:pt x="1495845" y="314551"/>
                  </a:lnTo>
                  <a:lnTo>
                    <a:pt x="1492767" y="314022"/>
                  </a:lnTo>
                  <a:close/>
                </a:path>
                <a:path w="2498090" h="478155">
                  <a:moveTo>
                    <a:pt x="1533320" y="303432"/>
                  </a:moveTo>
                  <a:lnTo>
                    <a:pt x="1529188" y="304498"/>
                  </a:lnTo>
                  <a:lnTo>
                    <a:pt x="1526623" y="305292"/>
                  </a:lnTo>
                  <a:lnTo>
                    <a:pt x="1525597" y="306879"/>
                  </a:lnTo>
                  <a:lnTo>
                    <a:pt x="1526623" y="308466"/>
                  </a:lnTo>
                  <a:lnTo>
                    <a:pt x="1528162" y="309789"/>
                  </a:lnTo>
                  <a:lnTo>
                    <a:pt x="1531240" y="310318"/>
                  </a:lnTo>
                  <a:lnTo>
                    <a:pt x="1534318" y="309524"/>
                  </a:lnTo>
                  <a:lnTo>
                    <a:pt x="1538935" y="308202"/>
                  </a:lnTo>
                  <a:lnTo>
                    <a:pt x="1539448" y="308202"/>
                  </a:lnTo>
                  <a:lnTo>
                    <a:pt x="1548392" y="303704"/>
                  </a:lnTo>
                  <a:lnTo>
                    <a:pt x="1532779" y="303704"/>
                  </a:lnTo>
                  <a:lnTo>
                    <a:pt x="1533320" y="303432"/>
                  </a:lnTo>
                  <a:close/>
                </a:path>
                <a:path w="2498090" h="478155">
                  <a:moveTo>
                    <a:pt x="1534318" y="303175"/>
                  </a:moveTo>
                  <a:lnTo>
                    <a:pt x="1533320" y="303432"/>
                  </a:lnTo>
                  <a:lnTo>
                    <a:pt x="1532779" y="303704"/>
                  </a:lnTo>
                  <a:lnTo>
                    <a:pt x="1534318" y="303175"/>
                  </a:lnTo>
                  <a:close/>
                </a:path>
                <a:path w="2498090" h="478155">
                  <a:moveTo>
                    <a:pt x="1549444" y="303175"/>
                  </a:moveTo>
                  <a:lnTo>
                    <a:pt x="1534318" y="303175"/>
                  </a:lnTo>
                  <a:lnTo>
                    <a:pt x="1532779" y="303704"/>
                  </a:lnTo>
                  <a:lnTo>
                    <a:pt x="1548392" y="303704"/>
                  </a:lnTo>
                  <a:lnTo>
                    <a:pt x="1549444" y="303175"/>
                  </a:lnTo>
                  <a:close/>
                </a:path>
                <a:path w="2498090" h="478155">
                  <a:moveTo>
                    <a:pt x="1557915" y="292858"/>
                  </a:moveTo>
                  <a:lnTo>
                    <a:pt x="1554324" y="292858"/>
                  </a:lnTo>
                  <a:lnTo>
                    <a:pt x="1552272" y="293916"/>
                  </a:lnTo>
                  <a:lnTo>
                    <a:pt x="1533320" y="303432"/>
                  </a:lnTo>
                  <a:lnTo>
                    <a:pt x="1534318" y="303175"/>
                  </a:lnTo>
                  <a:lnTo>
                    <a:pt x="1549444" y="303175"/>
                  </a:lnTo>
                  <a:lnTo>
                    <a:pt x="1559967" y="297884"/>
                  </a:lnTo>
                  <a:lnTo>
                    <a:pt x="1562019" y="296826"/>
                  </a:lnTo>
                  <a:lnTo>
                    <a:pt x="1562019" y="294974"/>
                  </a:lnTo>
                  <a:lnTo>
                    <a:pt x="1557915" y="292858"/>
                  </a:lnTo>
                  <a:close/>
                </a:path>
                <a:path w="2498090" h="478155">
                  <a:moveTo>
                    <a:pt x="1588694" y="276720"/>
                  </a:moveTo>
                  <a:lnTo>
                    <a:pt x="1585103" y="276720"/>
                  </a:lnTo>
                  <a:lnTo>
                    <a:pt x="1583051" y="277778"/>
                  </a:lnTo>
                  <a:lnTo>
                    <a:pt x="1580999" y="279101"/>
                  </a:lnTo>
                  <a:lnTo>
                    <a:pt x="1580999" y="280688"/>
                  </a:lnTo>
                  <a:lnTo>
                    <a:pt x="1583051" y="282011"/>
                  </a:lnTo>
                  <a:lnTo>
                    <a:pt x="1585103" y="283069"/>
                  </a:lnTo>
                  <a:lnTo>
                    <a:pt x="1588694" y="283069"/>
                  </a:lnTo>
                  <a:lnTo>
                    <a:pt x="1590746" y="281746"/>
                  </a:lnTo>
                  <a:lnTo>
                    <a:pt x="1592797" y="280688"/>
                  </a:lnTo>
                  <a:lnTo>
                    <a:pt x="1592797" y="279101"/>
                  </a:lnTo>
                  <a:lnTo>
                    <a:pt x="1590746" y="277778"/>
                  </a:lnTo>
                  <a:lnTo>
                    <a:pt x="1588694" y="276720"/>
                  </a:lnTo>
                  <a:close/>
                </a:path>
                <a:path w="2498090" h="478155">
                  <a:moveTo>
                    <a:pt x="1648712" y="253440"/>
                  </a:moveTo>
                  <a:lnTo>
                    <a:pt x="1646147" y="254233"/>
                  </a:lnTo>
                  <a:lnTo>
                    <a:pt x="1617933" y="263492"/>
                  </a:lnTo>
                  <a:lnTo>
                    <a:pt x="1615368" y="264286"/>
                  </a:lnTo>
                  <a:lnTo>
                    <a:pt x="1614856" y="266138"/>
                  </a:lnTo>
                  <a:lnTo>
                    <a:pt x="1617933" y="268783"/>
                  </a:lnTo>
                  <a:lnTo>
                    <a:pt x="1621524" y="269048"/>
                  </a:lnTo>
                  <a:lnTo>
                    <a:pt x="1624089" y="268254"/>
                  </a:lnTo>
                  <a:lnTo>
                    <a:pt x="1651790" y="258995"/>
                  </a:lnTo>
                  <a:lnTo>
                    <a:pt x="1654355" y="258201"/>
                  </a:lnTo>
                  <a:lnTo>
                    <a:pt x="1654868" y="256614"/>
                  </a:lnTo>
                  <a:lnTo>
                    <a:pt x="1651790" y="253969"/>
                  </a:lnTo>
                  <a:lnTo>
                    <a:pt x="1648712" y="253440"/>
                  </a:lnTo>
                  <a:close/>
                </a:path>
                <a:path w="2498090" h="478155">
                  <a:moveTo>
                    <a:pt x="1685134" y="241006"/>
                  </a:moveTo>
                  <a:lnTo>
                    <a:pt x="1682569" y="242064"/>
                  </a:lnTo>
                  <a:lnTo>
                    <a:pt x="1680004" y="242857"/>
                  </a:lnTo>
                  <a:lnTo>
                    <a:pt x="1679491" y="244709"/>
                  </a:lnTo>
                  <a:lnTo>
                    <a:pt x="1681030" y="246032"/>
                  </a:lnTo>
                  <a:lnTo>
                    <a:pt x="1682569" y="247090"/>
                  </a:lnTo>
                  <a:lnTo>
                    <a:pt x="1686160" y="247619"/>
                  </a:lnTo>
                  <a:lnTo>
                    <a:pt x="1688724" y="246561"/>
                  </a:lnTo>
                  <a:lnTo>
                    <a:pt x="1691289" y="245768"/>
                  </a:lnTo>
                  <a:lnTo>
                    <a:pt x="1691802" y="244180"/>
                  </a:lnTo>
                  <a:lnTo>
                    <a:pt x="1690263" y="242857"/>
                  </a:lnTo>
                  <a:lnTo>
                    <a:pt x="1688211" y="241535"/>
                  </a:lnTo>
                  <a:lnTo>
                    <a:pt x="1685134" y="241006"/>
                  </a:lnTo>
                  <a:close/>
                </a:path>
                <a:path w="2498090" h="478155">
                  <a:moveTo>
                    <a:pt x="1756951" y="226720"/>
                  </a:moveTo>
                  <a:lnTo>
                    <a:pt x="1727711" y="226720"/>
                  </a:lnTo>
                  <a:lnTo>
                    <a:pt x="1725659" y="227249"/>
                  </a:lnTo>
                  <a:lnTo>
                    <a:pt x="1718990" y="229365"/>
                  </a:lnTo>
                  <a:lnTo>
                    <a:pt x="1716425" y="230424"/>
                  </a:lnTo>
                  <a:lnTo>
                    <a:pt x="1715912" y="232011"/>
                  </a:lnTo>
                  <a:lnTo>
                    <a:pt x="1718990" y="234656"/>
                  </a:lnTo>
                  <a:lnTo>
                    <a:pt x="1722581" y="234921"/>
                  </a:lnTo>
                  <a:lnTo>
                    <a:pt x="1730981" y="232275"/>
                  </a:lnTo>
                  <a:lnTo>
                    <a:pt x="1728737" y="232275"/>
                  </a:lnTo>
                  <a:lnTo>
                    <a:pt x="1731815" y="232011"/>
                  </a:lnTo>
                  <a:lnTo>
                    <a:pt x="1757464" y="232011"/>
                  </a:lnTo>
                  <a:lnTo>
                    <a:pt x="1759002" y="231217"/>
                  </a:lnTo>
                  <a:lnTo>
                    <a:pt x="1759002" y="228043"/>
                  </a:lnTo>
                  <a:lnTo>
                    <a:pt x="1756951" y="226720"/>
                  </a:lnTo>
                  <a:close/>
                </a:path>
                <a:path w="2498090" h="478155">
                  <a:moveTo>
                    <a:pt x="1731815" y="232011"/>
                  </a:moveTo>
                  <a:lnTo>
                    <a:pt x="1728737" y="232275"/>
                  </a:lnTo>
                  <a:lnTo>
                    <a:pt x="1730981" y="232275"/>
                  </a:lnTo>
                  <a:lnTo>
                    <a:pt x="1731815" y="232011"/>
                  </a:lnTo>
                  <a:close/>
                </a:path>
                <a:path w="2498090" h="478155">
                  <a:moveTo>
                    <a:pt x="1757464" y="232011"/>
                  </a:moveTo>
                  <a:lnTo>
                    <a:pt x="1731815" y="232011"/>
                  </a:lnTo>
                  <a:lnTo>
                    <a:pt x="1730981" y="232275"/>
                  </a:lnTo>
                  <a:lnTo>
                    <a:pt x="1756951" y="232275"/>
                  </a:lnTo>
                  <a:lnTo>
                    <a:pt x="1757464" y="232011"/>
                  </a:lnTo>
                  <a:close/>
                </a:path>
                <a:path w="2498090" h="478155">
                  <a:moveTo>
                    <a:pt x="1800554" y="226720"/>
                  </a:moveTo>
                  <a:lnTo>
                    <a:pt x="1794398" y="226720"/>
                  </a:lnTo>
                  <a:lnTo>
                    <a:pt x="1792346" y="228043"/>
                  </a:lnTo>
                  <a:lnTo>
                    <a:pt x="1792346" y="231217"/>
                  </a:lnTo>
                  <a:lnTo>
                    <a:pt x="1794398" y="232275"/>
                  </a:lnTo>
                  <a:lnTo>
                    <a:pt x="1800554" y="232275"/>
                  </a:lnTo>
                  <a:lnTo>
                    <a:pt x="1803119" y="231217"/>
                  </a:lnTo>
                  <a:lnTo>
                    <a:pt x="1803119" y="228043"/>
                  </a:lnTo>
                  <a:lnTo>
                    <a:pt x="1800554" y="226720"/>
                  </a:lnTo>
                  <a:close/>
                </a:path>
                <a:path w="2498090" h="478155">
                  <a:moveTo>
                    <a:pt x="1851996" y="226720"/>
                  </a:moveTo>
                  <a:lnTo>
                    <a:pt x="1838514" y="226720"/>
                  </a:lnTo>
                  <a:lnTo>
                    <a:pt x="1835949" y="228043"/>
                  </a:lnTo>
                  <a:lnTo>
                    <a:pt x="1835949" y="231217"/>
                  </a:lnTo>
                  <a:lnTo>
                    <a:pt x="1838514" y="232275"/>
                  </a:lnTo>
                  <a:lnTo>
                    <a:pt x="1856981" y="232275"/>
                  </a:lnTo>
                  <a:lnTo>
                    <a:pt x="1858520" y="232011"/>
                  </a:lnTo>
                  <a:lnTo>
                    <a:pt x="1863577" y="228043"/>
                  </a:lnTo>
                  <a:lnTo>
                    <a:pt x="1850313" y="228043"/>
                  </a:lnTo>
                  <a:lnTo>
                    <a:pt x="1851996" y="226720"/>
                  </a:lnTo>
                  <a:close/>
                </a:path>
                <a:path w="2498090" h="478155">
                  <a:moveTo>
                    <a:pt x="1866215" y="217990"/>
                  </a:moveTo>
                  <a:lnTo>
                    <a:pt x="1862624" y="218254"/>
                  </a:lnTo>
                  <a:lnTo>
                    <a:pt x="1861085" y="219577"/>
                  </a:lnTo>
                  <a:lnTo>
                    <a:pt x="1850313" y="228043"/>
                  </a:lnTo>
                  <a:lnTo>
                    <a:pt x="1854929" y="226720"/>
                  </a:lnTo>
                  <a:lnTo>
                    <a:pt x="1865262" y="226720"/>
                  </a:lnTo>
                  <a:lnTo>
                    <a:pt x="1870319" y="222752"/>
                  </a:lnTo>
                  <a:lnTo>
                    <a:pt x="1871858" y="221429"/>
                  </a:lnTo>
                  <a:lnTo>
                    <a:pt x="1871345" y="219577"/>
                  </a:lnTo>
                  <a:lnTo>
                    <a:pt x="1866215" y="217990"/>
                  </a:lnTo>
                  <a:close/>
                </a:path>
                <a:path w="2498090" h="478155">
                  <a:moveTo>
                    <a:pt x="1865262" y="226720"/>
                  </a:moveTo>
                  <a:lnTo>
                    <a:pt x="1854929" y="226720"/>
                  </a:lnTo>
                  <a:lnTo>
                    <a:pt x="1850313" y="228043"/>
                  </a:lnTo>
                  <a:lnTo>
                    <a:pt x="1863577" y="228043"/>
                  </a:lnTo>
                  <a:lnTo>
                    <a:pt x="1865262" y="226720"/>
                  </a:lnTo>
                  <a:close/>
                </a:path>
                <a:path w="2498090" h="478155">
                  <a:moveTo>
                    <a:pt x="1890838" y="199207"/>
                  </a:moveTo>
                  <a:lnTo>
                    <a:pt x="1887247" y="199471"/>
                  </a:lnTo>
                  <a:lnTo>
                    <a:pt x="1885708" y="200794"/>
                  </a:lnTo>
                  <a:lnTo>
                    <a:pt x="1883656" y="202117"/>
                  </a:lnTo>
                  <a:lnTo>
                    <a:pt x="1884682" y="203968"/>
                  </a:lnTo>
                  <a:lnTo>
                    <a:pt x="1889812" y="205556"/>
                  </a:lnTo>
                  <a:lnTo>
                    <a:pt x="1892890" y="205291"/>
                  </a:lnTo>
                  <a:lnTo>
                    <a:pt x="1894942" y="203968"/>
                  </a:lnTo>
                  <a:lnTo>
                    <a:pt x="1896481" y="202646"/>
                  </a:lnTo>
                  <a:lnTo>
                    <a:pt x="1895455" y="200794"/>
                  </a:lnTo>
                  <a:lnTo>
                    <a:pt x="1892890" y="200000"/>
                  </a:lnTo>
                  <a:lnTo>
                    <a:pt x="1890838" y="199207"/>
                  </a:lnTo>
                  <a:close/>
                </a:path>
                <a:path w="2498090" h="478155">
                  <a:moveTo>
                    <a:pt x="1920591" y="175661"/>
                  </a:moveTo>
                  <a:lnTo>
                    <a:pt x="1917513" y="175926"/>
                  </a:lnTo>
                  <a:lnTo>
                    <a:pt x="1916487" y="177249"/>
                  </a:lnTo>
                  <a:lnTo>
                    <a:pt x="1909818" y="182011"/>
                  </a:lnTo>
                  <a:lnTo>
                    <a:pt x="1908279" y="183333"/>
                  </a:lnTo>
                  <a:lnTo>
                    <a:pt x="1908792" y="185185"/>
                  </a:lnTo>
                  <a:lnTo>
                    <a:pt x="1913922" y="186773"/>
                  </a:lnTo>
                  <a:lnTo>
                    <a:pt x="1917513" y="186508"/>
                  </a:lnTo>
                  <a:lnTo>
                    <a:pt x="1919052" y="185185"/>
                  </a:lnTo>
                  <a:lnTo>
                    <a:pt x="1922806" y="182120"/>
                  </a:lnTo>
                  <a:lnTo>
                    <a:pt x="1918539" y="181217"/>
                  </a:lnTo>
                  <a:lnTo>
                    <a:pt x="1925207" y="180159"/>
                  </a:lnTo>
                  <a:lnTo>
                    <a:pt x="1941430" y="180159"/>
                  </a:lnTo>
                  <a:lnTo>
                    <a:pt x="1923156" y="176191"/>
                  </a:lnTo>
                  <a:lnTo>
                    <a:pt x="1920591" y="175661"/>
                  </a:lnTo>
                  <a:close/>
                </a:path>
                <a:path w="2498090" h="478155">
                  <a:moveTo>
                    <a:pt x="1941430" y="180159"/>
                  </a:moveTo>
                  <a:lnTo>
                    <a:pt x="1925207" y="180159"/>
                  </a:lnTo>
                  <a:lnTo>
                    <a:pt x="1922806" y="182120"/>
                  </a:lnTo>
                  <a:lnTo>
                    <a:pt x="1938545" y="185450"/>
                  </a:lnTo>
                  <a:lnTo>
                    <a:pt x="1941110" y="186244"/>
                  </a:lnTo>
                  <a:lnTo>
                    <a:pt x="1944701" y="185450"/>
                  </a:lnTo>
                  <a:lnTo>
                    <a:pt x="1945727" y="184127"/>
                  </a:lnTo>
                  <a:lnTo>
                    <a:pt x="1946753" y="182540"/>
                  </a:lnTo>
                  <a:lnTo>
                    <a:pt x="1945727" y="180952"/>
                  </a:lnTo>
                  <a:lnTo>
                    <a:pt x="1942649" y="180423"/>
                  </a:lnTo>
                  <a:lnTo>
                    <a:pt x="1941430" y="180159"/>
                  </a:lnTo>
                  <a:close/>
                </a:path>
                <a:path w="2498090" h="478155">
                  <a:moveTo>
                    <a:pt x="1925207" y="180159"/>
                  </a:moveTo>
                  <a:lnTo>
                    <a:pt x="1918539" y="181217"/>
                  </a:lnTo>
                  <a:lnTo>
                    <a:pt x="1922806" y="182120"/>
                  </a:lnTo>
                  <a:lnTo>
                    <a:pt x="1925207" y="180159"/>
                  </a:lnTo>
                  <a:close/>
                </a:path>
                <a:path w="2498090" h="478155">
                  <a:moveTo>
                    <a:pt x="1980609" y="188360"/>
                  </a:moveTo>
                  <a:lnTo>
                    <a:pt x="1977531" y="189154"/>
                  </a:lnTo>
                  <a:lnTo>
                    <a:pt x="1975992" y="190476"/>
                  </a:lnTo>
                  <a:lnTo>
                    <a:pt x="1974966" y="192064"/>
                  </a:lnTo>
                  <a:lnTo>
                    <a:pt x="1976505" y="193651"/>
                  </a:lnTo>
                  <a:lnTo>
                    <a:pt x="1979070" y="194180"/>
                  </a:lnTo>
                  <a:lnTo>
                    <a:pt x="1981635" y="194974"/>
                  </a:lnTo>
                  <a:lnTo>
                    <a:pt x="1985226" y="194180"/>
                  </a:lnTo>
                  <a:lnTo>
                    <a:pt x="1986252" y="192857"/>
                  </a:lnTo>
                  <a:lnTo>
                    <a:pt x="1987278" y="191270"/>
                  </a:lnTo>
                  <a:lnTo>
                    <a:pt x="1986252" y="189683"/>
                  </a:lnTo>
                  <a:lnTo>
                    <a:pt x="1983174" y="189154"/>
                  </a:lnTo>
                  <a:lnTo>
                    <a:pt x="1980609" y="188360"/>
                  </a:lnTo>
                  <a:close/>
                </a:path>
                <a:path w="2498090" h="478155">
                  <a:moveTo>
                    <a:pt x="2045904" y="189947"/>
                  </a:moveTo>
                  <a:lnTo>
                    <a:pt x="2021647" y="189947"/>
                  </a:lnTo>
                  <a:lnTo>
                    <a:pt x="2019082" y="191270"/>
                  </a:lnTo>
                  <a:lnTo>
                    <a:pt x="2019082" y="194445"/>
                  </a:lnTo>
                  <a:lnTo>
                    <a:pt x="2021647" y="195767"/>
                  </a:lnTo>
                  <a:lnTo>
                    <a:pt x="2047809" y="195767"/>
                  </a:lnTo>
                  <a:lnTo>
                    <a:pt x="2049861" y="195238"/>
                  </a:lnTo>
                  <a:lnTo>
                    <a:pt x="2059095" y="192593"/>
                  </a:lnTo>
                  <a:lnTo>
                    <a:pt x="2061660" y="191799"/>
                  </a:lnTo>
                  <a:lnTo>
                    <a:pt x="2062026" y="190476"/>
                  </a:lnTo>
                  <a:lnTo>
                    <a:pt x="2044218" y="190476"/>
                  </a:lnTo>
                  <a:lnTo>
                    <a:pt x="2045904" y="189947"/>
                  </a:lnTo>
                  <a:close/>
                </a:path>
                <a:path w="2498090" h="478155">
                  <a:moveTo>
                    <a:pt x="2056017" y="186773"/>
                  </a:moveTo>
                  <a:lnTo>
                    <a:pt x="2044218" y="190476"/>
                  </a:lnTo>
                  <a:lnTo>
                    <a:pt x="2046783" y="189947"/>
                  </a:lnTo>
                  <a:lnTo>
                    <a:pt x="2062173" y="189947"/>
                  </a:lnTo>
                  <a:lnTo>
                    <a:pt x="2060634" y="188624"/>
                  </a:lnTo>
                  <a:lnTo>
                    <a:pt x="2059608" y="187302"/>
                  </a:lnTo>
                  <a:lnTo>
                    <a:pt x="2056017" y="186773"/>
                  </a:lnTo>
                  <a:close/>
                </a:path>
                <a:path w="2498090" h="478155">
                  <a:moveTo>
                    <a:pt x="2062173" y="189947"/>
                  </a:moveTo>
                  <a:lnTo>
                    <a:pt x="2046783" y="189947"/>
                  </a:lnTo>
                  <a:lnTo>
                    <a:pt x="2044218" y="190476"/>
                  </a:lnTo>
                  <a:lnTo>
                    <a:pt x="2062026" y="190476"/>
                  </a:lnTo>
                  <a:lnTo>
                    <a:pt x="2062173" y="189947"/>
                  </a:lnTo>
                  <a:close/>
                </a:path>
                <a:path w="2498090" h="478155">
                  <a:moveTo>
                    <a:pt x="2093977" y="175397"/>
                  </a:moveTo>
                  <a:lnTo>
                    <a:pt x="2088848" y="176984"/>
                  </a:lnTo>
                  <a:lnTo>
                    <a:pt x="2087822" y="178836"/>
                  </a:lnTo>
                  <a:lnTo>
                    <a:pt x="2090899" y="181482"/>
                  </a:lnTo>
                  <a:lnTo>
                    <a:pt x="2094490" y="182011"/>
                  </a:lnTo>
                  <a:lnTo>
                    <a:pt x="2099620" y="180423"/>
                  </a:lnTo>
                  <a:lnTo>
                    <a:pt x="2100133" y="178572"/>
                  </a:lnTo>
                  <a:lnTo>
                    <a:pt x="2097055" y="175926"/>
                  </a:lnTo>
                  <a:lnTo>
                    <a:pt x="2093977" y="175397"/>
                  </a:lnTo>
                  <a:close/>
                </a:path>
                <a:path w="2498090" h="478155">
                  <a:moveTo>
                    <a:pt x="2145275" y="146561"/>
                  </a:moveTo>
                  <a:lnTo>
                    <a:pt x="2141684" y="147090"/>
                  </a:lnTo>
                  <a:lnTo>
                    <a:pt x="2140145" y="148148"/>
                  </a:lnTo>
                  <a:lnTo>
                    <a:pt x="2121165" y="162169"/>
                  </a:lnTo>
                  <a:lnTo>
                    <a:pt x="2119626" y="163492"/>
                  </a:lnTo>
                  <a:lnTo>
                    <a:pt x="2120139" y="165079"/>
                  </a:lnTo>
                  <a:lnTo>
                    <a:pt x="2122704" y="166138"/>
                  </a:lnTo>
                  <a:lnTo>
                    <a:pt x="2124756" y="166931"/>
                  </a:lnTo>
                  <a:lnTo>
                    <a:pt x="2128347" y="166667"/>
                  </a:lnTo>
                  <a:lnTo>
                    <a:pt x="2129886" y="165344"/>
                  </a:lnTo>
                  <a:lnTo>
                    <a:pt x="2148866" y="151587"/>
                  </a:lnTo>
                  <a:lnTo>
                    <a:pt x="2150918" y="150265"/>
                  </a:lnTo>
                  <a:lnTo>
                    <a:pt x="2150405" y="148413"/>
                  </a:lnTo>
                  <a:lnTo>
                    <a:pt x="2147840" y="147619"/>
                  </a:lnTo>
                  <a:lnTo>
                    <a:pt x="2145275" y="146561"/>
                  </a:lnTo>
                  <a:close/>
                </a:path>
                <a:path w="2498090" h="478155">
                  <a:moveTo>
                    <a:pt x="2170411" y="128307"/>
                  </a:moveTo>
                  <a:lnTo>
                    <a:pt x="2167333" y="128571"/>
                  </a:lnTo>
                  <a:lnTo>
                    <a:pt x="2165281" y="129894"/>
                  </a:lnTo>
                  <a:lnTo>
                    <a:pt x="2163742" y="131217"/>
                  </a:lnTo>
                  <a:lnTo>
                    <a:pt x="2164255" y="132804"/>
                  </a:lnTo>
                  <a:lnTo>
                    <a:pt x="2166820" y="133862"/>
                  </a:lnTo>
                  <a:lnTo>
                    <a:pt x="2169385" y="134656"/>
                  </a:lnTo>
                  <a:lnTo>
                    <a:pt x="2172976" y="134391"/>
                  </a:lnTo>
                  <a:lnTo>
                    <a:pt x="2176054" y="131746"/>
                  </a:lnTo>
                  <a:lnTo>
                    <a:pt x="2175541" y="129894"/>
                  </a:lnTo>
                  <a:lnTo>
                    <a:pt x="2170411" y="128307"/>
                  </a:lnTo>
                  <a:close/>
                </a:path>
                <a:path w="2498090" h="478155">
                  <a:moveTo>
                    <a:pt x="2221709" y="98413"/>
                  </a:moveTo>
                  <a:lnTo>
                    <a:pt x="2218118" y="98677"/>
                  </a:lnTo>
                  <a:lnTo>
                    <a:pt x="2216066" y="99735"/>
                  </a:lnTo>
                  <a:lnTo>
                    <a:pt x="2194008" y="112169"/>
                  </a:lnTo>
                  <a:lnTo>
                    <a:pt x="2191956" y="113492"/>
                  </a:lnTo>
                  <a:lnTo>
                    <a:pt x="2191956" y="115079"/>
                  </a:lnTo>
                  <a:lnTo>
                    <a:pt x="2194521" y="116137"/>
                  </a:lnTo>
                  <a:lnTo>
                    <a:pt x="2196573" y="117196"/>
                  </a:lnTo>
                  <a:lnTo>
                    <a:pt x="2200164" y="117196"/>
                  </a:lnTo>
                  <a:lnTo>
                    <a:pt x="2202216" y="116137"/>
                  </a:lnTo>
                  <a:lnTo>
                    <a:pt x="2224274" y="103439"/>
                  </a:lnTo>
                  <a:lnTo>
                    <a:pt x="2226326" y="102381"/>
                  </a:lnTo>
                  <a:lnTo>
                    <a:pt x="2226326" y="100529"/>
                  </a:lnTo>
                  <a:lnTo>
                    <a:pt x="2224274" y="99471"/>
                  </a:lnTo>
                  <a:lnTo>
                    <a:pt x="2221709" y="98413"/>
                  </a:lnTo>
                  <a:close/>
                </a:path>
                <a:path w="2498090" h="478155">
                  <a:moveTo>
                    <a:pt x="2250949" y="81746"/>
                  </a:moveTo>
                  <a:lnTo>
                    <a:pt x="2247358" y="81746"/>
                  </a:lnTo>
                  <a:lnTo>
                    <a:pt x="2245306" y="83069"/>
                  </a:lnTo>
                  <a:lnTo>
                    <a:pt x="2243254" y="84127"/>
                  </a:lnTo>
                  <a:lnTo>
                    <a:pt x="2243767" y="85979"/>
                  </a:lnTo>
                  <a:lnTo>
                    <a:pt x="2246332" y="87037"/>
                  </a:lnTo>
                  <a:lnTo>
                    <a:pt x="2248384" y="88095"/>
                  </a:lnTo>
                  <a:lnTo>
                    <a:pt x="2251975" y="87830"/>
                  </a:lnTo>
                  <a:lnTo>
                    <a:pt x="2254027" y="86508"/>
                  </a:lnTo>
                  <a:lnTo>
                    <a:pt x="2255566" y="85450"/>
                  </a:lnTo>
                  <a:lnTo>
                    <a:pt x="2255566" y="83598"/>
                  </a:lnTo>
                  <a:lnTo>
                    <a:pt x="2253001" y="82539"/>
                  </a:lnTo>
                  <a:lnTo>
                    <a:pt x="2250949" y="81746"/>
                  </a:lnTo>
                  <a:close/>
                </a:path>
                <a:path w="2498090" h="478155">
                  <a:moveTo>
                    <a:pt x="2300708" y="51587"/>
                  </a:moveTo>
                  <a:lnTo>
                    <a:pt x="2297630" y="51852"/>
                  </a:lnTo>
                  <a:lnTo>
                    <a:pt x="2295578" y="52910"/>
                  </a:lnTo>
                  <a:lnTo>
                    <a:pt x="2274033" y="65873"/>
                  </a:lnTo>
                  <a:lnTo>
                    <a:pt x="2271981" y="66931"/>
                  </a:lnTo>
                  <a:lnTo>
                    <a:pt x="2272494" y="68783"/>
                  </a:lnTo>
                  <a:lnTo>
                    <a:pt x="2274546" y="69841"/>
                  </a:lnTo>
                  <a:lnTo>
                    <a:pt x="2277111" y="70899"/>
                  </a:lnTo>
                  <a:lnTo>
                    <a:pt x="2280189" y="70635"/>
                  </a:lnTo>
                  <a:lnTo>
                    <a:pt x="2282240" y="69576"/>
                  </a:lnTo>
                  <a:lnTo>
                    <a:pt x="2303786" y="56613"/>
                  </a:lnTo>
                  <a:lnTo>
                    <a:pt x="2305837" y="55555"/>
                  </a:lnTo>
                  <a:lnTo>
                    <a:pt x="2305324" y="53703"/>
                  </a:lnTo>
                  <a:lnTo>
                    <a:pt x="2303273" y="52645"/>
                  </a:lnTo>
                  <a:lnTo>
                    <a:pt x="2300708" y="51587"/>
                  </a:lnTo>
                  <a:close/>
                </a:path>
                <a:path w="2498090" h="478155">
                  <a:moveTo>
                    <a:pt x="2337129" y="40211"/>
                  </a:moveTo>
                  <a:lnTo>
                    <a:pt x="2334564" y="40740"/>
                  </a:lnTo>
                  <a:lnTo>
                    <a:pt x="2331486" y="41534"/>
                  </a:lnTo>
                  <a:lnTo>
                    <a:pt x="2330460" y="43121"/>
                  </a:lnTo>
                  <a:lnTo>
                    <a:pt x="2331999" y="44709"/>
                  </a:lnTo>
                  <a:lnTo>
                    <a:pt x="2333538" y="46031"/>
                  </a:lnTo>
                  <a:lnTo>
                    <a:pt x="2336616" y="46561"/>
                  </a:lnTo>
                  <a:lnTo>
                    <a:pt x="2339181" y="45767"/>
                  </a:lnTo>
                  <a:lnTo>
                    <a:pt x="2342259" y="45238"/>
                  </a:lnTo>
                  <a:lnTo>
                    <a:pt x="2343285" y="43386"/>
                  </a:lnTo>
                  <a:lnTo>
                    <a:pt x="2340207" y="40740"/>
                  </a:lnTo>
                  <a:lnTo>
                    <a:pt x="2337129" y="40211"/>
                  </a:lnTo>
                  <a:close/>
                </a:path>
                <a:path w="2498090" h="478155">
                  <a:moveTo>
                    <a:pt x="2398687" y="16666"/>
                  </a:moveTo>
                  <a:lnTo>
                    <a:pt x="2395096" y="16666"/>
                  </a:lnTo>
                  <a:lnTo>
                    <a:pt x="2393044" y="17989"/>
                  </a:lnTo>
                  <a:lnTo>
                    <a:pt x="2370986" y="30423"/>
                  </a:lnTo>
                  <a:lnTo>
                    <a:pt x="2368934" y="31481"/>
                  </a:lnTo>
                  <a:lnTo>
                    <a:pt x="2368934" y="33333"/>
                  </a:lnTo>
                  <a:lnTo>
                    <a:pt x="2370986" y="34391"/>
                  </a:lnTo>
                  <a:lnTo>
                    <a:pt x="2373551" y="35449"/>
                  </a:lnTo>
                  <a:lnTo>
                    <a:pt x="2376628" y="35449"/>
                  </a:lnTo>
                  <a:lnTo>
                    <a:pt x="2378680" y="34127"/>
                  </a:lnTo>
                  <a:lnTo>
                    <a:pt x="2401251" y="21693"/>
                  </a:lnTo>
                  <a:lnTo>
                    <a:pt x="2403303" y="20634"/>
                  </a:lnTo>
                  <a:lnTo>
                    <a:pt x="2403303" y="18783"/>
                  </a:lnTo>
                  <a:lnTo>
                    <a:pt x="2400738" y="17724"/>
                  </a:lnTo>
                  <a:lnTo>
                    <a:pt x="2398687" y="16666"/>
                  </a:lnTo>
                  <a:close/>
                </a:path>
                <a:path w="2498090" h="478155">
                  <a:moveTo>
                    <a:pt x="2428439" y="0"/>
                  </a:moveTo>
                  <a:lnTo>
                    <a:pt x="2424848" y="264"/>
                  </a:lnTo>
                  <a:lnTo>
                    <a:pt x="2420745" y="2380"/>
                  </a:lnTo>
                  <a:lnTo>
                    <a:pt x="2420745" y="4232"/>
                  </a:lnTo>
                  <a:lnTo>
                    <a:pt x="2423309" y="5291"/>
                  </a:lnTo>
                  <a:lnTo>
                    <a:pt x="2425361" y="6349"/>
                  </a:lnTo>
                  <a:lnTo>
                    <a:pt x="2428952" y="6349"/>
                  </a:lnTo>
                  <a:lnTo>
                    <a:pt x="2431004" y="5026"/>
                  </a:lnTo>
                  <a:lnTo>
                    <a:pt x="2433056" y="3968"/>
                  </a:lnTo>
                  <a:lnTo>
                    <a:pt x="2432543" y="2116"/>
                  </a:lnTo>
                  <a:lnTo>
                    <a:pt x="2428439" y="0"/>
                  </a:lnTo>
                  <a:close/>
                </a:path>
                <a:path w="2498090" h="478155">
                  <a:moveTo>
                    <a:pt x="2442290" y="16137"/>
                  </a:moveTo>
                  <a:lnTo>
                    <a:pt x="2439212" y="16666"/>
                  </a:lnTo>
                  <a:lnTo>
                    <a:pt x="2436647" y="16931"/>
                  </a:lnTo>
                  <a:lnTo>
                    <a:pt x="2434595" y="18518"/>
                  </a:lnTo>
                  <a:lnTo>
                    <a:pt x="2435621" y="20105"/>
                  </a:lnTo>
                  <a:lnTo>
                    <a:pt x="2443829" y="36508"/>
                  </a:lnTo>
                  <a:lnTo>
                    <a:pt x="2444855" y="37830"/>
                  </a:lnTo>
                  <a:lnTo>
                    <a:pt x="2447932" y="38889"/>
                  </a:lnTo>
                  <a:lnTo>
                    <a:pt x="2450497" y="38359"/>
                  </a:lnTo>
                  <a:lnTo>
                    <a:pt x="2453575" y="38095"/>
                  </a:lnTo>
                  <a:lnTo>
                    <a:pt x="2455627" y="36508"/>
                  </a:lnTo>
                  <a:lnTo>
                    <a:pt x="2454601" y="34920"/>
                  </a:lnTo>
                  <a:lnTo>
                    <a:pt x="2445881" y="18518"/>
                  </a:lnTo>
                  <a:lnTo>
                    <a:pt x="2445368" y="17195"/>
                  </a:lnTo>
                  <a:lnTo>
                    <a:pt x="2442290" y="16137"/>
                  </a:lnTo>
                  <a:close/>
                </a:path>
                <a:path w="2498090" h="478155">
                  <a:moveTo>
                    <a:pt x="2462296" y="54497"/>
                  </a:moveTo>
                  <a:lnTo>
                    <a:pt x="2459218" y="54762"/>
                  </a:lnTo>
                  <a:lnTo>
                    <a:pt x="2456140" y="55291"/>
                  </a:lnTo>
                  <a:lnTo>
                    <a:pt x="2454601" y="56613"/>
                  </a:lnTo>
                  <a:lnTo>
                    <a:pt x="2455114" y="58201"/>
                  </a:lnTo>
                  <a:lnTo>
                    <a:pt x="2456140" y="59788"/>
                  </a:lnTo>
                  <a:lnTo>
                    <a:pt x="2459218" y="60582"/>
                  </a:lnTo>
                  <a:lnTo>
                    <a:pt x="2461783" y="60317"/>
                  </a:lnTo>
                  <a:lnTo>
                    <a:pt x="2464861" y="59788"/>
                  </a:lnTo>
                  <a:lnTo>
                    <a:pt x="2466913" y="58465"/>
                  </a:lnTo>
                  <a:lnTo>
                    <a:pt x="2465887" y="56878"/>
                  </a:lnTo>
                  <a:lnTo>
                    <a:pt x="2465374" y="55291"/>
                  </a:lnTo>
                  <a:lnTo>
                    <a:pt x="2462296" y="54497"/>
                  </a:lnTo>
                  <a:close/>
                </a:path>
                <a:path w="2498090" h="478155">
                  <a:moveTo>
                    <a:pt x="2473581" y="76190"/>
                  </a:moveTo>
                  <a:lnTo>
                    <a:pt x="2470503" y="76719"/>
                  </a:lnTo>
                  <a:lnTo>
                    <a:pt x="2467426" y="76984"/>
                  </a:lnTo>
                  <a:lnTo>
                    <a:pt x="2465887" y="78571"/>
                  </a:lnTo>
                  <a:lnTo>
                    <a:pt x="2466400" y="80159"/>
                  </a:lnTo>
                  <a:lnTo>
                    <a:pt x="2475120" y="96561"/>
                  </a:lnTo>
                  <a:lnTo>
                    <a:pt x="2476146" y="97883"/>
                  </a:lnTo>
                  <a:lnTo>
                    <a:pt x="2478711" y="98942"/>
                  </a:lnTo>
                  <a:lnTo>
                    <a:pt x="2481789" y="98413"/>
                  </a:lnTo>
                  <a:lnTo>
                    <a:pt x="2484867" y="98148"/>
                  </a:lnTo>
                  <a:lnTo>
                    <a:pt x="2486406" y="96561"/>
                  </a:lnTo>
                  <a:lnTo>
                    <a:pt x="2485893" y="94973"/>
                  </a:lnTo>
                  <a:lnTo>
                    <a:pt x="2477172" y="78571"/>
                  </a:lnTo>
                  <a:lnTo>
                    <a:pt x="2476659" y="77248"/>
                  </a:lnTo>
                  <a:lnTo>
                    <a:pt x="2473581" y="76190"/>
                  </a:lnTo>
                  <a:close/>
                </a:path>
                <a:path w="2498090" h="478155">
                  <a:moveTo>
                    <a:pt x="2493075" y="114550"/>
                  </a:moveTo>
                  <a:lnTo>
                    <a:pt x="2490510" y="114815"/>
                  </a:lnTo>
                  <a:lnTo>
                    <a:pt x="2487432" y="115344"/>
                  </a:lnTo>
                  <a:lnTo>
                    <a:pt x="2485893" y="116667"/>
                  </a:lnTo>
                  <a:lnTo>
                    <a:pt x="2486919" y="119841"/>
                  </a:lnTo>
                  <a:lnTo>
                    <a:pt x="2489997" y="120635"/>
                  </a:lnTo>
                  <a:lnTo>
                    <a:pt x="2493075" y="120370"/>
                  </a:lnTo>
                  <a:lnTo>
                    <a:pt x="2496152" y="119841"/>
                  </a:lnTo>
                  <a:lnTo>
                    <a:pt x="2497691" y="118518"/>
                  </a:lnTo>
                  <a:lnTo>
                    <a:pt x="2497178" y="116931"/>
                  </a:lnTo>
                  <a:lnTo>
                    <a:pt x="2496152" y="115344"/>
                  </a:lnTo>
                  <a:lnTo>
                    <a:pt x="2493075" y="11455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3575160" y="1516294"/>
            <a:ext cx="124460" cy="666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50" spc="200" dirty="0">
                <a:latin typeface="Arial"/>
                <a:cs typeface="Arial"/>
              </a:rPr>
              <a:t>0%</a:t>
            </a:r>
            <a:endParaRPr sz="25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575160" y="1390104"/>
            <a:ext cx="124460" cy="666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50" spc="200" dirty="0">
                <a:latin typeface="Arial"/>
                <a:cs typeface="Arial"/>
              </a:rPr>
              <a:t>5%</a:t>
            </a:r>
            <a:endParaRPr sz="25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572084" y="1263650"/>
            <a:ext cx="163195" cy="666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50" spc="185" dirty="0">
                <a:latin typeface="Arial"/>
                <a:cs typeface="Arial"/>
              </a:rPr>
              <a:t>10%</a:t>
            </a:r>
            <a:endParaRPr sz="25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572084" y="1137460"/>
            <a:ext cx="163195" cy="666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50" spc="185" dirty="0">
                <a:latin typeface="Arial"/>
                <a:cs typeface="Arial"/>
              </a:rPr>
              <a:t>15%</a:t>
            </a:r>
            <a:endParaRPr sz="25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572084" y="1011006"/>
            <a:ext cx="163195" cy="666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50" spc="185" dirty="0">
                <a:latin typeface="Arial"/>
                <a:cs typeface="Arial"/>
              </a:rPr>
              <a:t>20%</a:t>
            </a:r>
            <a:endParaRPr sz="25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572084" y="884816"/>
            <a:ext cx="163195" cy="666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50" spc="185" dirty="0">
                <a:latin typeface="Arial"/>
                <a:cs typeface="Arial"/>
              </a:rPr>
              <a:t>25%</a:t>
            </a:r>
            <a:endParaRPr sz="25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572084" y="758362"/>
            <a:ext cx="163195" cy="666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50" spc="185" dirty="0">
                <a:latin typeface="Arial"/>
                <a:cs typeface="Arial"/>
              </a:rPr>
              <a:t>30%</a:t>
            </a:r>
            <a:endParaRPr sz="25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572084" y="632172"/>
            <a:ext cx="163195" cy="666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50" spc="185" dirty="0">
                <a:latin typeface="Arial"/>
                <a:cs typeface="Arial"/>
              </a:rPr>
              <a:t>35%</a:t>
            </a:r>
            <a:endParaRPr sz="25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864072" y="1516298"/>
            <a:ext cx="124460" cy="666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50" spc="200" dirty="0">
                <a:latin typeface="Arial"/>
                <a:cs typeface="Arial"/>
              </a:rPr>
              <a:t>0%</a:t>
            </a:r>
            <a:endParaRPr sz="25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864072" y="1339578"/>
            <a:ext cx="124460" cy="666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50" spc="200" dirty="0">
                <a:latin typeface="Arial"/>
                <a:cs typeface="Arial"/>
              </a:rPr>
              <a:t>5%</a:t>
            </a:r>
            <a:endParaRPr sz="25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823032" y="1162595"/>
            <a:ext cx="163195" cy="666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50" spc="185" dirty="0">
                <a:latin typeface="Arial"/>
                <a:cs typeface="Arial"/>
              </a:rPr>
              <a:t>10%</a:t>
            </a:r>
            <a:endParaRPr sz="25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823032" y="985875"/>
            <a:ext cx="163195" cy="666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50" spc="185" dirty="0">
                <a:latin typeface="Arial"/>
                <a:cs typeface="Arial"/>
              </a:rPr>
              <a:t>15%</a:t>
            </a:r>
            <a:endParaRPr sz="25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823032" y="808891"/>
            <a:ext cx="163195" cy="666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50" spc="185" dirty="0">
                <a:latin typeface="Arial"/>
                <a:cs typeface="Arial"/>
              </a:rPr>
              <a:t>20%</a:t>
            </a:r>
            <a:endParaRPr sz="25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823032" y="632172"/>
            <a:ext cx="163195" cy="666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50" spc="185" dirty="0">
                <a:latin typeface="Arial"/>
                <a:cs typeface="Arial"/>
              </a:rPr>
              <a:t>25%</a:t>
            </a:r>
            <a:endParaRPr sz="25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941529" y="1558360"/>
            <a:ext cx="179070" cy="666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50" spc="155" dirty="0">
                <a:latin typeface="Arial"/>
                <a:cs typeface="Arial"/>
              </a:rPr>
              <a:t>1970</a:t>
            </a:r>
            <a:endParaRPr sz="25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261591" y="1558360"/>
            <a:ext cx="179070" cy="666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50" spc="155" dirty="0">
                <a:latin typeface="Arial"/>
                <a:cs typeface="Arial"/>
              </a:rPr>
              <a:t>1975</a:t>
            </a:r>
            <a:endParaRPr sz="25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581652" y="1558360"/>
            <a:ext cx="179070" cy="666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50" spc="155" dirty="0">
                <a:latin typeface="Arial"/>
                <a:cs typeface="Arial"/>
              </a:rPr>
              <a:t>1980</a:t>
            </a:r>
            <a:endParaRPr sz="25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901714" y="1558360"/>
            <a:ext cx="177165" cy="666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50" spc="155" dirty="0">
                <a:latin typeface="Arial"/>
                <a:cs typeface="Arial"/>
              </a:rPr>
              <a:t>198</a:t>
            </a:r>
            <a:r>
              <a:rPr sz="250" spc="145" dirty="0">
                <a:latin typeface="Arial"/>
                <a:cs typeface="Arial"/>
              </a:rPr>
              <a:t>5</a:t>
            </a:r>
            <a:endParaRPr sz="25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2221776" y="1558360"/>
            <a:ext cx="177165" cy="666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50" spc="155" dirty="0">
                <a:latin typeface="Arial"/>
                <a:cs typeface="Arial"/>
              </a:rPr>
              <a:t>199</a:t>
            </a:r>
            <a:r>
              <a:rPr sz="250" spc="145" dirty="0">
                <a:latin typeface="Arial"/>
                <a:cs typeface="Arial"/>
              </a:rPr>
              <a:t>0</a:t>
            </a:r>
            <a:endParaRPr sz="25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2541837" y="1558360"/>
            <a:ext cx="179705" cy="666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50" spc="155" dirty="0">
                <a:latin typeface="Arial"/>
                <a:cs typeface="Arial"/>
              </a:rPr>
              <a:t>1995</a:t>
            </a:r>
            <a:endParaRPr sz="25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2861899" y="1558360"/>
            <a:ext cx="179705" cy="666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50" spc="155" dirty="0">
                <a:latin typeface="Arial"/>
                <a:cs typeface="Arial"/>
              </a:rPr>
              <a:t>2000</a:t>
            </a:r>
            <a:endParaRPr sz="25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3181961" y="1558360"/>
            <a:ext cx="179705" cy="666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50" spc="155" dirty="0">
                <a:latin typeface="Arial"/>
                <a:cs typeface="Arial"/>
              </a:rPr>
              <a:t>2005</a:t>
            </a:r>
            <a:endParaRPr sz="250">
              <a:latin typeface="Arial"/>
              <a:cs typeface="Arial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745446" y="591194"/>
            <a:ext cx="3067685" cy="1085215"/>
          </a:xfrm>
          <a:custGeom>
            <a:avLst/>
            <a:gdLst/>
            <a:ahLst/>
            <a:cxnLst/>
            <a:rect l="l" t="t" r="r" b="b"/>
            <a:pathLst>
              <a:path w="3067685" h="1085214">
                <a:moveTo>
                  <a:pt x="3066584" y="0"/>
                </a:moveTo>
                <a:lnTo>
                  <a:pt x="1025" y="0"/>
                </a:lnTo>
                <a:lnTo>
                  <a:pt x="0" y="529"/>
                </a:lnTo>
                <a:lnTo>
                  <a:pt x="0" y="1084130"/>
                </a:lnTo>
                <a:lnTo>
                  <a:pt x="1025" y="1084659"/>
                </a:lnTo>
                <a:lnTo>
                  <a:pt x="3066584" y="1084659"/>
                </a:lnTo>
                <a:lnTo>
                  <a:pt x="3067610" y="1084130"/>
                </a:lnTo>
                <a:lnTo>
                  <a:pt x="3067610" y="1083337"/>
                </a:lnTo>
                <a:lnTo>
                  <a:pt x="5642" y="1083337"/>
                </a:lnTo>
                <a:lnTo>
                  <a:pt x="2564" y="1081749"/>
                </a:lnTo>
                <a:lnTo>
                  <a:pt x="5642" y="1081749"/>
                </a:lnTo>
                <a:lnTo>
                  <a:pt x="5642" y="2645"/>
                </a:lnTo>
                <a:lnTo>
                  <a:pt x="2564" y="2645"/>
                </a:lnTo>
                <a:lnTo>
                  <a:pt x="5642" y="1322"/>
                </a:lnTo>
                <a:lnTo>
                  <a:pt x="3067610" y="1322"/>
                </a:lnTo>
                <a:lnTo>
                  <a:pt x="3067610" y="529"/>
                </a:lnTo>
                <a:lnTo>
                  <a:pt x="3066584" y="0"/>
                </a:lnTo>
                <a:close/>
              </a:path>
              <a:path w="3067685" h="1085214">
                <a:moveTo>
                  <a:pt x="5642" y="1081749"/>
                </a:moveTo>
                <a:lnTo>
                  <a:pt x="2564" y="1081749"/>
                </a:lnTo>
                <a:lnTo>
                  <a:pt x="5642" y="1083337"/>
                </a:lnTo>
                <a:lnTo>
                  <a:pt x="5642" y="1081749"/>
                </a:lnTo>
                <a:close/>
              </a:path>
              <a:path w="3067685" h="1085214">
                <a:moveTo>
                  <a:pt x="3061968" y="1081749"/>
                </a:moveTo>
                <a:lnTo>
                  <a:pt x="5642" y="1081749"/>
                </a:lnTo>
                <a:lnTo>
                  <a:pt x="5642" y="1083337"/>
                </a:lnTo>
                <a:lnTo>
                  <a:pt x="3061968" y="1083337"/>
                </a:lnTo>
                <a:lnTo>
                  <a:pt x="3061968" y="1081749"/>
                </a:lnTo>
                <a:close/>
              </a:path>
              <a:path w="3067685" h="1085214">
                <a:moveTo>
                  <a:pt x="3061968" y="1322"/>
                </a:moveTo>
                <a:lnTo>
                  <a:pt x="3061968" y="1083337"/>
                </a:lnTo>
                <a:lnTo>
                  <a:pt x="3065045" y="1081749"/>
                </a:lnTo>
                <a:lnTo>
                  <a:pt x="3067610" y="1081749"/>
                </a:lnTo>
                <a:lnTo>
                  <a:pt x="3067610" y="2645"/>
                </a:lnTo>
                <a:lnTo>
                  <a:pt x="3065045" y="2645"/>
                </a:lnTo>
                <a:lnTo>
                  <a:pt x="3061968" y="1322"/>
                </a:lnTo>
                <a:close/>
              </a:path>
              <a:path w="3067685" h="1085214">
                <a:moveTo>
                  <a:pt x="3067610" y="1081749"/>
                </a:moveTo>
                <a:lnTo>
                  <a:pt x="3065045" y="1081749"/>
                </a:lnTo>
                <a:lnTo>
                  <a:pt x="3061968" y="1083337"/>
                </a:lnTo>
                <a:lnTo>
                  <a:pt x="3067610" y="1083337"/>
                </a:lnTo>
                <a:lnTo>
                  <a:pt x="3067610" y="1081749"/>
                </a:lnTo>
                <a:close/>
              </a:path>
              <a:path w="3067685" h="1085214">
                <a:moveTo>
                  <a:pt x="5642" y="1322"/>
                </a:moveTo>
                <a:lnTo>
                  <a:pt x="2564" y="2645"/>
                </a:lnTo>
                <a:lnTo>
                  <a:pt x="5642" y="2645"/>
                </a:lnTo>
                <a:lnTo>
                  <a:pt x="5642" y="1322"/>
                </a:lnTo>
                <a:close/>
              </a:path>
              <a:path w="3067685" h="1085214">
                <a:moveTo>
                  <a:pt x="3061968" y="1322"/>
                </a:moveTo>
                <a:lnTo>
                  <a:pt x="5642" y="1322"/>
                </a:lnTo>
                <a:lnTo>
                  <a:pt x="5642" y="2645"/>
                </a:lnTo>
                <a:lnTo>
                  <a:pt x="3061968" y="2645"/>
                </a:lnTo>
                <a:lnTo>
                  <a:pt x="3061968" y="1322"/>
                </a:lnTo>
                <a:close/>
              </a:path>
              <a:path w="3067685" h="1085214">
                <a:moveTo>
                  <a:pt x="3067610" y="1322"/>
                </a:moveTo>
                <a:lnTo>
                  <a:pt x="3061968" y="1322"/>
                </a:lnTo>
                <a:lnTo>
                  <a:pt x="3065045" y="2645"/>
                </a:lnTo>
                <a:lnTo>
                  <a:pt x="3067610" y="2645"/>
                </a:lnTo>
                <a:lnTo>
                  <a:pt x="3067610" y="13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-10" dirty="0"/>
              <a:t>Π. </a:t>
            </a:r>
            <a:r>
              <a:rPr spc="-15" dirty="0"/>
              <a:t>Κωνσταντíνου (AΕΟΣ </a:t>
            </a:r>
            <a:r>
              <a:rPr spc="-35" dirty="0"/>
              <a:t>–</a:t>
            </a:r>
            <a:r>
              <a:rPr spc="-75" dirty="0"/>
              <a:t> </a:t>
            </a:r>
            <a:r>
              <a:rPr spc="-5" dirty="0"/>
              <a:t>ΟΠΑ)</a:t>
            </a:r>
          </a:p>
        </p:txBody>
      </p:sp>
    </p:spTree>
  </p:cSld>
  <p:clrMapOvr>
    <a:masterClrMapping/>
  </p:clrMapOvr>
  <p:transition>
    <p:wipe dir="r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0" y="141770"/>
            <a:ext cx="4608195" cy="291747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7556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595"/>
              </a:spcBef>
            </a:pPr>
            <a:r>
              <a:rPr lang="el-GR" sz="1400" spc="35" dirty="0">
                <a:solidFill>
                  <a:srgbClr val="CC0000"/>
                </a:solidFill>
                <a:latin typeface="Arial"/>
                <a:cs typeface="Arial"/>
              </a:rPr>
              <a:t>﻿1ο Κύμα Παγκοσμιοποίησης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2932" y="557744"/>
            <a:ext cx="4079240" cy="2518382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84150" marR="66040" indent="-171450">
              <a:lnSpc>
                <a:spcPct val="102600"/>
              </a:lnSpc>
              <a:spcBef>
                <a:spcPts val="275"/>
              </a:spcBef>
              <a:buFont typeface="Wingdings" pitchFamily="2" charset="2"/>
              <a:buChar char="§"/>
            </a:pPr>
            <a:endParaRPr lang="el-GR" sz="1100" spc="-5" dirty="0">
              <a:cs typeface="Arial"/>
            </a:endParaRPr>
          </a:p>
          <a:p>
            <a:pPr marL="184150" marR="66040" indent="-171450">
              <a:lnSpc>
                <a:spcPct val="102600"/>
              </a:lnSpc>
              <a:spcBef>
                <a:spcPts val="275"/>
              </a:spcBef>
              <a:buFont typeface="Wingdings" pitchFamily="2" charset="2"/>
              <a:buChar char="§"/>
            </a:pPr>
            <a:r>
              <a:rPr lang="el-GR" sz="1100" b="1" spc="-5" dirty="0">
                <a:cs typeface="Arial"/>
              </a:rPr>
              <a:t>Τέλος 19ου αιώνα</a:t>
            </a:r>
            <a:r>
              <a:rPr lang="es-ES" sz="1100" b="1" spc="-5" dirty="0">
                <a:cs typeface="Arial"/>
              </a:rPr>
              <a:t>: </a:t>
            </a:r>
            <a:r>
              <a:rPr lang="el-GR" sz="1100" spc="-5" dirty="0">
                <a:cs typeface="Arial"/>
              </a:rPr>
              <a:t>το μερίδιο του επενδυμένου στο εξωτερικό </a:t>
            </a:r>
            <a:r>
              <a:rPr lang="el-GR" sz="1100" spc="-5" dirty="0">
                <a:solidFill>
                  <a:srgbClr val="00B050"/>
                </a:solidFill>
                <a:cs typeface="Arial"/>
              </a:rPr>
              <a:t>Βρετανικού</a:t>
            </a:r>
            <a:r>
              <a:rPr lang="el-GR" sz="1100" spc="-5" dirty="0">
                <a:cs typeface="Arial"/>
              </a:rPr>
              <a:t> πλούτου ήταν </a:t>
            </a:r>
            <a:r>
              <a:rPr lang="el-GR" sz="1100" b="1" spc="-5" dirty="0">
                <a:cs typeface="Arial"/>
              </a:rPr>
              <a:t>17% το 1870 </a:t>
            </a:r>
            <a:r>
              <a:rPr lang="el-GR" sz="1100" spc="-5" dirty="0">
                <a:cs typeface="Arial"/>
              </a:rPr>
              <a:t>και</a:t>
            </a:r>
            <a:r>
              <a:rPr lang="el-GR" sz="1100" b="1" spc="-5" dirty="0">
                <a:cs typeface="Arial"/>
              </a:rPr>
              <a:t> 33% το 1913 </a:t>
            </a:r>
          </a:p>
          <a:p>
            <a:pPr marL="184150" marR="66040" indent="-171450">
              <a:lnSpc>
                <a:spcPct val="102600"/>
              </a:lnSpc>
              <a:spcBef>
                <a:spcPts val="275"/>
              </a:spcBef>
              <a:buFont typeface="Wingdings" pitchFamily="2" charset="2"/>
              <a:buChar char="ü"/>
            </a:pPr>
            <a:r>
              <a:rPr lang="el-GR" sz="1000" spc="-5" dirty="0">
                <a:cs typeface="Arial"/>
              </a:rPr>
              <a:t>Μεγαλύτερο από οποιαδήποτε άλλη χώρα σήμερα</a:t>
            </a:r>
          </a:p>
          <a:p>
            <a:pPr marL="184150" marR="66040" indent="-171450">
              <a:lnSpc>
                <a:spcPct val="102600"/>
              </a:lnSpc>
              <a:spcBef>
                <a:spcPts val="275"/>
              </a:spcBef>
              <a:buFont typeface="Wingdings" pitchFamily="2" charset="2"/>
              <a:buChar char="ü"/>
            </a:pPr>
            <a:r>
              <a:rPr lang="el-GR" sz="1000" spc="-5" dirty="0">
                <a:cs typeface="Arial"/>
              </a:rPr>
              <a:t>Παρομοίως για </a:t>
            </a:r>
            <a:r>
              <a:rPr lang="el-GR" sz="1000" spc="-5" dirty="0">
                <a:solidFill>
                  <a:srgbClr val="00B050"/>
                </a:solidFill>
                <a:cs typeface="Arial"/>
              </a:rPr>
              <a:t>Γαλλία, Γερμανία</a:t>
            </a:r>
          </a:p>
          <a:p>
            <a:pPr marL="12700" marR="66040">
              <a:lnSpc>
                <a:spcPct val="102600"/>
              </a:lnSpc>
              <a:spcBef>
                <a:spcPts val="275"/>
              </a:spcBef>
            </a:pPr>
            <a:endParaRPr lang="el-GR" sz="1100" spc="-5" dirty="0">
              <a:cs typeface="Arial"/>
            </a:endParaRPr>
          </a:p>
          <a:p>
            <a:pPr marL="184150" marR="66040" indent="-171450">
              <a:lnSpc>
                <a:spcPct val="102600"/>
              </a:lnSpc>
              <a:spcBef>
                <a:spcPts val="275"/>
              </a:spcBef>
              <a:buFont typeface="Wingdings" pitchFamily="2" charset="2"/>
              <a:buChar char="§"/>
            </a:pPr>
            <a:r>
              <a:rPr lang="el-GR" sz="1100" spc="-45" dirty="0">
                <a:cs typeface="Arial"/>
              </a:rPr>
              <a:t>﻿Εκροές κεφαλαίων </a:t>
            </a:r>
            <a:r>
              <a:rPr lang="el-GR" sz="1100" b="1" spc="-45" dirty="0">
                <a:cs typeface="Arial"/>
              </a:rPr>
              <a:t>στον «Νέο Κόσμο»</a:t>
            </a:r>
            <a:r>
              <a:rPr lang="el-GR" sz="1100" spc="-45" dirty="0">
                <a:cs typeface="Arial"/>
              </a:rPr>
              <a:t> με φυσικούς πόρους</a:t>
            </a:r>
          </a:p>
          <a:p>
            <a:pPr marL="184150" marR="66040" indent="-171450">
              <a:lnSpc>
                <a:spcPct val="102600"/>
              </a:lnSpc>
              <a:spcBef>
                <a:spcPts val="275"/>
              </a:spcBef>
              <a:buFont typeface="Wingdings" pitchFamily="2" charset="2"/>
              <a:buChar char="ü"/>
            </a:pPr>
            <a:r>
              <a:rPr lang="el-GR" sz="1100" spc="-45" dirty="0">
                <a:solidFill>
                  <a:srgbClr val="00B050"/>
                </a:solidFill>
                <a:cs typeface="Arial"/>
              </a:rPr>
              <a:t>Καναδάς + Αυστραλία (28%), ΗΠΑ (15%), Λατινική Αμερική (24%) </a:t>
            </a:r>
          </a:p>
          <a:p>
            <a:pPr marL="184150" marR="66040" indent="-171450">
              <a:lnSpc>
                <a:spcPct val="102600"/>
              </a:lnSpc>
              <a:spcBef>
                <a:spcPts val="275"/>
              </a:spcBef>
              <a:buFont typeface="Wingdings" pitchFamily="2" charset="2"/>
              <a:buChar char="ü"/>
            </a:pPr>
            <a:r>
              <a:rPr sz="900" i="1" spc="-20" dirty="0">
                <a:cs typeface="Arial"/>
              </a:rPr>
              <a:t>[βλ. </a:t>
            </a:r>
            <a:r>
              <a:rPr sz="900" i="1" spc="-25" dirty="0">
                <a:cs typeface="Times New Roman"/>
              </a:rPr>
              <a:t>Taylor, </a:t>
            </a:r>
            <a:r>
              <a:rPr sz="900" i="1" spc="-5" dirty="0">
                <a:cs typeface="Times New Roman"/>
              </a:rPr>
              <a:t>A. </a:t>
            </a:r>
            <a:r>
              <a:rPr sz="900" i="1" spc="-10" dirty="0">
                <a:cs typeface="Times New Roman"/>
              </a:rPr>
              <a:t>&amp;</a:t>
            </a:r>
            <a:r>
              <a:rPr sz="900" i="1" spc="-190" dirty="0">
                <a:cs typeface="Times New Roman"/>
              </a:rPr>
              <a:t> </a:t>
            </a:r>
            <a:r>
              <a:rPr sz="900" i="1" spc="-10" dirty="0">
                <a:cs typeface="Times New Roman"/>
              </a:rPr>
              <a:t>Williamson,</a:t>
            </a:r>
            <a:r>
              <a:rPr lang="el-GR" sz="900" i="1" dirty="0">
                <a:cs typeface="Times New Roman"/>
              </a:rPr>
              <a:t> </a:t>
            </a:r>
            <a:r>
              <a:rPr sz="900" i="1" spc="-5" dirty="0">
                <a:cs typeface="Times New Roman"/>
              </a:rPr>
              <a:t>J. (1994) Capital </a:t>
            </a:r>
            <a:r>
              <a:rPr sz="900" i="1" spc="-15" dirty="0">
                <a:cs typeface="Times New Roman"/>
              </a:rPr>
              <a:t>Flows </a:t>
            </a:r>
            <a:r>
              <a:rPr sz="900" i="1" spc="-5" dirty="0">
                <a:cs typeface="Times New Roman"/>
              </a:rPr>
              <a:t>to the </a:t>
            </a:r>
            <a:r>
              <a:rPr sz="900" i="1" spc="-20" dirty="0">
                <a:cs typeface="Times New Roman"/>
              </a:rPr>
              <a:t>New </a:t>
            </a:r>
            <a:r>
              <a:rPr sz="900" i="1" spc="-25" dirty="0">
                <a:cs typeface="Times New Roman"/>
              </a:rPr>
              <a:t>World </a:t>
            </a:r>
            <a:r>
              <a:rPr sz="900" i="1" spc="-5" dirty="0">
                <a:cs typeface="Times New Roman"/>
              </a:rPr>
              <a:t>as an Intergenerational </a:t>
            </a:r>
            <a:r>
              <a:rPr sz="900" i="1" spc="-15" dirty="0">
                <a:cs typeface="Times New Roman"/>
              </a:rPr>
              <a:t>Transfer, </a:t>
            </a:r>
            <a:r>
              <a:rPr sz="900" i="1" spc="-10" dirty="0">
                <a:cs typeface="Times New Roman"/>
              </a:rPr>
              <a:t>Journal </a:t>
            </a:r>
            <a:r>
              <a:rPr sz="900" i="1" spc="-5" dirty="0">
                <a:cs typeface="Times New Roman"/>
              </a:rPr>
              <a:t>of </a:t>
            </a:r>
            <a:r>
              <a:rPr sz="900" i="1" spc="-15" dirty="0">
                <a:cs typeface="Times New Roman"/>
              </a:rPr>
              <a:t>Political Economy, </a:t>
            </a:r>
            <a:r>
              <a:rPr sz="900" i="1" spc="-5" dirty="0">
                <a:cs typeface="Times New Roman"/>
              </a:rPr>
              <a:t>102(2):</a:t>
            </a:r>
            <a:r>
              <a:rPr sz="900" i="1" spc="95" dirty="0">
                <a:cs typeface="Times New Roman"/>
              </a:rPr>
              <a:t> </a:t>
            </a:r>
            <a:r>
              <a:rPr sz="900" i="1" spc="-5" dirty="0">
                <a:cs typeface="Times New Roman"/>
              </a:rPr>
              <a:t>348-71</a:t>
            </a:r>
            <a:r>
              <a:rPr sz="900" i="1" spc="-5" dirty="0">
                <a:cs typeface="Arial"/>
              </a:rPr>
              <a:t>]</a:t>
            </a:r>
            <a:endParaRPr lang="el-GR" sz="900" i="1" spc="-5" dirty="0">
              <a:cs typeface="Arial"/>
            </a:endParaRPr>
          </a:p>
          <a:p>
            <a:pPr marL="184150" marR="66040" indent="-171450">
              <a:lnSpc>
                <a:spcPct val="102600"/>
              </a:lnSpc>
              <a:spcBef>
                <a:spcPts val="275"/>
              </a:spcBef>
              <a:buFont typeface="Wingdings" pitchFamily="2" charset="2"/>
              <a:buChar char="Ø"/>
            </a:pPr>
            <a:endParaRPr sz="1100" dirty="0">
              <a:cs typeface="Arial"/>
            </a:endParaRPr>
          </a:p>
          <a:p>
            <a:pPr marL="184150" marR="514350" indent="-171450">
              <a:lnSpc>
                <a:spcPct val="102600"/>
              </a:lnSpc>
              <a:spcBef>
                <a:spcPts val="275"/>
              </a:spcBef>
              <a:buFont typeface="Wingdings" pitchFamily="2" charset="2"/>
              <a:buChar char="§"/>
            </a:pPr>
            <a:r>
              <a:rPr lang="el-GR" sz="1100" spc="-15" dirty="0">
                <a:cs typeface="Arial"/>
              </a:rPr>
              <a:t>﻿Μορφή</a:t>
            </a:r>
            <a:r>
              <a:rPr lang="es-ES" sz="1100" spc="-15" dirty="0">
                <a:cs typeface="Arial"/>
              </a:rPr>
              <a:t>:</a:t>
            </a:r>
            <a:r>
              <a:rPr lang="el-GR" sz="1100" spc="-15" dirty="0">
                <a:cs typeface="Arial"/>
              </a:rPr>
              <a:t> </a:t>
            </a:r>
            <a:r>
              <a:rPr lang="el-GR" sz="1100" b="1" spc="-15" dirty="0">
                <a:cs typeface="Arial"/>
              </a:rPr>
              <a:t>επένδυση χαρτοφυλακίου </a:t>
            </a:r>
            <a:r>
              <a:rPr lang="el-GR" sz="1100" spc="-15" dirty="0">
                <a:cs typeface="Arial"/>
              </a:rPr>
              <a:t>(μετοχές και ομόλογα για επένδυση σε σιδηροδρόμους, λιμάνια, κλπ.)</a:t>
            </a:r>
            <a:endParaRPr sz="1100" dirty="0"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-10" dirty="0"/>
              <a:t>Π. </a:t>
            </a:r>
            <a:r>
              <a:rPr spc="-15" dirty="0"/>
              <a:t>Κωνσταντíνου (AΕΟΣ </a:t>
            </a:r>
            <a:r>
              <a:rPr spc="-35" dirty="0"/>
              <a:t>–</a:t>
            </a:r>
            <a:r>
              <a:rPr spc="-75" dirty="0"/>
              <a:t> </a:t>
            </a:r>
            <a:r>
              <a:rPr spc="-5" dirty="0"/>
              <a:t>ΟΠΑ)</a:t>
            </a:r>
          </a:p>
        </p:txBody>
      </p:sp>
    </p:spTree>
  </p:cSld>
  <p:clrMapOvr>
    <a:masterClrMapping/>
  </p:clrMapOvr>
  <p:transition>
    <p:wipe dir="r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-426"/>
            <a:ext cx="4608195" cy="348615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7556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595"/>
              </a:spcBef>
            </a:pPr>
            <a:r>
              <a:rPr sz="1400" spc="-25" dirty="0">
                <a:solidFill>
                  <a:srgbClr val="CC0000"/>
                </a:solidFill>
              </a:rPr>
              <a:t>Παγκοσµιοποíηση </a:t>
            </a:r>
            <a:r>
              <a:rPr sz="1400" spc="65" dirty="0">
                <a:solidFill>
                  <a:srgbClr val="CC0000"/>
                </a:solidFill>
              </a:rPr>
              <a:t>και </a:t>
            </a:r>
            <a:r>
              <a:rPr sz="1400" spc="35" dirty="0">
                <a:solidFill>
                  <a:srgbClr val="CC0000"/>
                </a:solidFill>
              </a:rPr>
              <a:t>Κινητικóτητα</a:t>
            </a:r>
            <a:r>
              <a:rPr sz="1400" spc="-140" dirty="0">
                <a:solidFill>
                  <a:srgbClr val="CC0000"/>
                </a:solidFill>
              </a:rPr>
              <a:t> </a:t>
            </a:r>
            <a:r>
              <a:rPr sz="1400" spc="5" dirty="0">
                <a:solidFill>
                  <a:srgbClr val="CC0000"/>
                </a:solidFill>
              </a:rPr>
              <a:t>Κεφαλαíου</a:t>
            </a:r>
            <a:endParaRPr sz="1400" dirty="0"/>
          </a:p>
        </p:txBody>
      </p:sp>
      <p:grpSp>
        <p:nvGrpSpPr>
          <p:cNvPr id="4" name="object 4"/>
          <p:cNvGrpSpPr/>
          <p:nvPr/>
        </p:nvGrpSpPr>
        <p:grpSpPr>
          <a:xfrm>
            <a:off x="640208" y="1019777"/>
            <a:ext cx="3439795" cy="1865630"/>
            <a:chOff x="640208" y="1019777"/>
            <a:chExt cx="3439795" cy="1865630"/>
          </a:xfrm>
        </p:grpSpPr>
        <p:sp>
          <p:nvSpPr>
            <p:cNvPr id="5" name="object 5"/>
            <p:cNvSpPr/>
            <p:nvPr/>
          </p:nvSpPr>
          <p:spPr>
            <a:xfrm>
              <a:off x="665845" y="1021102"/>
              <a:ext cx="3369945" cy="1864360"/>
            </a:xfrm>
            <a:custGeom>
              <a:avLst/>
              <a:gdLst/>
              <a:ahLst/>
              <a:cxnLst/>
              <a:rect l="l" t="t" r="r" b="b"/>
              <a:pathLst>
                <a:path w="3369945" h="1864360">
                  <a:moveTo>
                    <a:pt x="21659" y="0"/>
                  </a:moveTo>
                  <a:lnTo>
                    <a:pt x="3369525" y="0"/>
                  </a:lnTo>
                  <a:lnTo>
                    <a:pt x="3369525" y="1847253"/>
                  </a:lnTo>
                  <a:lnTo>
                    <a:pt x="21659" y="1847253"/>
                  </a:lnTo>
                  <a:lnTo>
                    <a:pt x="21659" y="0"/>
                  </a:lnTo>
                  <a:close/>
                </a:path>
                <a:path w="3369945" h="1864360">
                  <a:moveTo>
                    <a:pt x="21659" y="0"/>
                  </a:moveTo>
                  <a:lnTo>
                    <a:pt x="21659" y="1847253"/>
                  </a:lnTo>
                </a:path>
                <a:path w="3369945" h="1864360">
                  <a:moveTo>
                    <a:pt x="0" y="1847253"/>
                  </a:moveTo>
                  <a:lnTo>
                    <a:pt x="43318" y="1847253"/>
                  </a:lnTo>
                </a:path>
                <a:path w="3369945" h="1864360">
                  <a:moveTo>
                    <a:pt x="0" y="0"/>
                  </a:moveTo>
                  <a:lnTo>
                    <a:pt x="43318" y="0"/>
                  </a:lnTo>
                </a:path>
                <a:path w="3369945" h="1864360">
                  <a:moveTo>
                    <a:pt x="21659" y="1847253"/>
                  </a:moveTo>
                  <a:lnTo>
                    <a:pt x="3369525" y="1847253"/>
                  </a:lnTo>
                </a:path>
                <a:path w="3369945" h="1864360">
                  <a:moveTo>
                    <a:pt x="21659" y="1847253"/>
                  </a:moveTo>
                  <a:lnTo>
                    <a:pt x="21659" y="1835100"/>
                  </a:lnTo>
                </a:path>
                <a:path w="3369945" h="1864360">
                  <a:moveTo>
                    <a:pt x="259908" y="1847253"/>
                  </a:moveTo>
                  <a:lnTo>
                    <a:pt x="259908" y="1835100"/>
                  </a:lnTo>
                </a:path>
                <a:path w="3369945" h="1864360">
                  <a:moveTo>
                    <a:pt x="501251" y="1847253"/>
                  </a:moveTo>
                  <a:lnTo>
                    <a:pt x="501251" y="1835100"/>
                  </a:lnTo>
                </a:path>
                <a:path w="3369945" h="1864360">
                  <a:moveTo>
                    <a:pt x="739501" y="1847253"/>
                  </a:moveTo>
                  <a:lnTo>
                    <a:pt x="739501" y="1835100"/>
                  </a:lnTo>
                </a:path>
                <a:path w="3369945" h="1864360">
                  <a:moveTo>
                    <a:pt x="977750" y="1847253"/>
                  </a:moveTo>
                  <a:lnTo>
                    <a:pt x="977750" y="1835100"/>
                  </a:lnTo>
                </a:path>
                <a:path w="3369945" h="1864360">
                  <a:moveTo>
                    <a:pt x="1215999" y="1847253"/>
                  </a:moveTo>
                  <a:lnTo>
                    <a:pt x="1215999" y="1835100"/>
                  </a:lnTo>
                </a:path>
                <a:path w="3369945" h="1864360">
                  <a:moveTo>
                    <a:pt x="1457343" y="1847253"/>
                  </a:moveTo>
                  <a:lnTo>
                    <a:pt x="1457343" y="1835100"/>
                  </a:lnTo>
                </a:path>
                <a:path w="3369945" h="1864360">
                  <a:moveTo>
                    <a:pt x="1695592" y="1847253"/>
                  </a:moveTo>
                  <a:lnTo>
                    <a:pt x="1695592" y="1835100"/>
                  </a:lnTo>
                </a:path>
                <a:path w="3369945" h="1864360">
                  <a:moveTo>
                    <a:pt x="1933841" y="1847253"/>
                  </a:moveTo>
                  <a:lnTo>
                    <a:pt x="1933841" y="1835100"/>
                  </a:lnTo>
                </a:path>
                <a:path w="3369945" h="1864360">
                  <a:moveTo>
                    <a:pt x="2175185" y="1847253"/>
                  </a:moveTo>
                  <a:lnTo>
                    <a:pt x="2175185" y="1835100"/>
                  </a:lnTo>
                </a:path>
                <a:path w="3369945" h="1864360">
                  <a:moveTo>
                    <a:pt x="2413434" y="1847253"/>
                  </a:moveTo>
                  <a:lnTo>
                    <a:pt x="2413434" y="1835100"/>
                  </a:lnTo>
                </a:path>
                <a:path w="3369945" h="1864360">
                  <a:moveTo>
                    <a:pt x="2651683" y="1847253"/>
                  </a:moveTo>
                  <a:lnTo>
                    <a:pt x="2651683" y="1835100"/>
                  </a:lnTo>
                </a:path>
                <a:path w="3369945" h="1864360">
                  <a:moveTo>
                    <a:pt x="2889933" y="1847253"/>
                  </a:moveTo>
                  <a:lnTo>
                    <a:pt x="2889933" y="1835100"/>
                  </a:lnTo>
                </a:path>
                <a:path w="3369945" h="1864360">
                  <a:moveTo>
                    <a:pt x="3131276" y="1847253"/>
                  </a:moveTo>
                  <a:lnTo>
                    <a:pt x="3131276" y="1835100"/>
                  </a:lnTo>
                </a:path>
                <a:path w="3369945" h="1864360">
                  <a:moveTo>
                    <a:pt x="3369525" y="1847253"/>
                  </a:moveTo>
                  <a:lnTo>
                    <a:pt x="3369525" y="1835100"/>
                  </a:lnTo>
                </a:path>
                <a:path w="3369945" h="1864360">
                  <a:moveTo>
                    <a:pt x="21659" y="1864267"/>
                  </a:moveTo>
                  <a:lnTo>
                    <a:pt x="21659" y="1830239"/>
                  </a:lnTo>
                </a:path>
                <a:path w="3369945" h="1864360">
                  <a:moveTo>
                    <a:pt x="501251" y="1864267"/>
                  </a:moveTo>
                  <a:lnTo>
                    <a:pt x="501251" y="1830239"/>
                  </a:lnTo>
                </a:path>
                <a:path w="3369945" h="1864360">
                  <a:moveTo>
                    <a:pt x="977750" y="1864267"/>
                  </a:moveTo>
                  <a:lnTo>
                    <a:pt x="977750" y="1830239"/>
                  </a:lnTo>
                </a:path>
                <a:path w="3369945" h="1864360">
                  <a:moveTo>
                    <a:pt x="1457343" y="1864267"/>
                  </a:moveTo>
                  <a:lnTo>
                    <a:pt x="1457343" y="1830239"/>
                  </a:lnTo>
                </a:path>
                <a:path w="3369945" h="1864360">
                  <a:moveTo>
                    <a:pt x="1933841" y="1864267"/>
                  </a:moveTo>
                  <a:lnTo>
                    <a:pt x="1933841" y="1830239"/>
                  </a:lnTo>
                </a:path>
                <a:path w="3369945" h="1864360">
                  <a:moveTo>
                    <a:pt x="2413434" y="1864267"/>
                  </a:moveTo>
                  <a:lnTo>
                    <a:pt x="2413434" y="1830239"/>
                  </a:lnTo>
                </a:path>
                <a:path w="3369945" h="1864360">
                  <a:moveTo>
                    <a:pt x="2889933" y="1864267"/>
                  </a:moveTo>
                  <a:lnTo>
                    <a:pt x="2889933" y="1830239"/>
                  </a:lnTo>
                </a:path>
                <a:path w="3369945" h="1864360">
                  <a:moveTo>
                    <a:pt x="3369525" y="1864267"/>
                  </a:moveTo>
                  <a:lnTo>
                    <a:pt x="3369525" y="183023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87504" y="1174229"/>
              <a:ext cx="3348354" cy="1541145"/>
            </a:xfrm>
            <a:custGeom>
              <a:avLst/>
              <a:gdLst/>
              <a:ahLst/>
              <a:cxnLst/>
              <a:rect l="l" t="t" r="r" b="b"/>
              <a:pathLst>
                <a:path w="3348354" h="1541145">
                  <a:moveTo>
                    <a:pt x="0" y="1154533"/>
                  </a:moveTo>
                  <a:lnTo>
                    <a:pt x="479592" y="962516"/>
                  </a:lnTo>
                  <a:lnTo>
                    <a:pt x="956091" y="308685"/>
                  </a:lnTo>
                  <a:lnTo>
                    <a:pt x="1290259" y="155558"/>
                  </a:lnTo>
                  <a:lnTo>
                    <a:pt x="1386177" y="1385440"/>
                  </a:lnTo>
                  <a:lnTo>
                    <a:pt x="1553261" y="1232312"/>
                  </a:lnTo>
                  <a:lnTo>
                    <a:pt x="1649180" y="923626"/>
                  </a:lnTo>
                  <a:lnTo>
                    <a:pt x="2032854" y="1540998"/>
                  </a:lnTo>
                  <a:lnTo>
                    <a:pt x="2391775" y="1348981"/>
                  </a:lnTo>
                  <a:lnTo>
                    <a:pt x="2654778" y="1310091"/>
                  </a:lnTo>
                  <a:lnTo>
                    <a:pt x="2868274" y="1154533"/>
                  </a:lnTo>
                  <a:lnTo>
                    <a:pt x="3347866" y="0"/>
                  </a:lnTo>
                </a:path>
              </a:pathLst>
            </a:custGeom>
            <a:ln w="101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0208" y="2290425"/>
              <a:ext cx="91497" cy="742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19801" y="2098408"/>
              <a:ext cx="91497" cy="7424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96300" y="1444577"/>
              <a:ext cx="91497" cy="7424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930468" y="1291450"/>
              <a:ext cx="91497" cy="742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026386" y="2521332"/>
              <a:ext cx="91497" cy="742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193470" y="2368204"/>
              <a:ext cx="91497" cy="7424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289389" y="2059518"/>
              <a:ext cx="91497" cy="7424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673063" y="2676890"/>
              <a:ext cx="91497" cy="7424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031984" y="2484873"/>
              <a:ext cx="91497" cy="7424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294986" y="2445983"/>
              <a:ext cx="91497" cy="7424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508483" y="2290425"/>
              <a:ext cx="91497" cy="7424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88075" y="1135891"/>
              <a:ext cx="91497" cy="7424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2043964" y="1252676"/>
            <a:ext cx="229870" cy="10900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b="1" spc="100" dirty="0">
                <a:latin typeface="Times New Roman"/>
                <a:cs typeface="Times New Roman"/>
              </a:rPr>
              <a:t>1914</a:t>
            </a:r>
            <a:endParaRPr sz="600" b="1" dirty="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675757" y="1503027"/>
            <a:ext cx="229870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spc="100" dirty="0">
                <a:latin typeface="Times New Roman"/>
                <a:cs typeface="Times New Roman"/>
              </a:rPr>
              <a:t>1900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53701" y="2283251"/>
            <a:ext cx="229870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spc="100" dirty="0">
                <a:latin typeface="Times New Roman"/>
                <a:cs typeface="Times New Roman"/>
              </a:rPr>
              <a:t>1860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631256" y="2256517"/>
            <a:ext cx="229870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spc="100" dirty="0">
                <a:latin typeface="Times New Roman"/>
                <a:cs typeface="Times New Roman"/>
              </a:rPr>
              <a:t>1980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052637" y="2550630"/>
            <a:ext cx="229870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spc="100" dirty="0">
                <a:latin typeface="Times New Roman"/>
                <a:cs typeface="Times New Roman"/>
              </a:rPr>
              <a:t>1960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727753" y="2735345"/>
            <a:ext cx="229870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spc="100" dirty="0">
                <a:latin typeface="Times New Roman"/>
                <a:cs typeface="Times New Roman"/>
              </a:rPr>
              <a:t>1945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248157" y="2438810"/>
            <a:ext cx="229870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spc="100" dirty="0">
                <a:latin typeface="Times New Roman"/>
                <a:cs typeface="Times New Roman"/>
              </a:rPr>
              <a:t>1925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762374" y="2477695"/>
            <a:ext cx="229870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spc="100" dirty="0">
                <a:latin typeface="Times New Roman"/>
                <a:cs typeface="Times New Roman"/>
              </a:rPr>
              <a:t>1918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380624" y="2465544"/>
            <a:ext cx="229870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spc="100" dirty="0">
                <a:latin typeface="Times New Roman"/>
                <a:cs typeface="Times New Roman"/>
              </a:rPr>
              <a:t>1971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217818" y="2149565"/>
            <a:ext cx="229870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spc="100" dirty="0">
                <a:latin typeface="Times New Roman"/>
                <a:cs typeface="Times New Roman"/>
              </a:rPr>
              <a:t>1880</a:t>
            </a:r>
            <a:endParaRPr sz="600" dirty="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724081" y="1101978"/>
            <a:ext cx="229870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spc="100" dirty="0">
                <a:latin typeface="Times New Roman"/>
                <a:cs typeface="Times New Roman"/>
              </a:rPr>
              <a:t>2000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71144" y="2888465"/>
            <a:ext cx="229870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spc="100" dirty="0">
                <a:latin typeface="Times New Roman"/>
                <a:cs typeface="Times New Roman"/>
              </a:rPr>
              <a:t>1860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050730" y="2888465"/>
            <a:ext cx="229870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spc="100" dirty="0">
                <a:latin typeface="Times New Roman"/>
                <a:cs typeface="Times New Roman"/>
              </a:rPr>
              <a:t>1880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446936" y="2888465"/>
            <a:ext cx="1745614" cy="38036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130"/>
              </a:spcBef>
              <a:tabLst>
                <a:tab pos="572135" algn="l"/>
                <a:tab pos="1048385" algn="l"/>
                <a:tab pos="1528445" algn="l"/>
              </a:tabLst>
            </a:pPr>
            <a:r>
              <a:rPr sz="600" spc="100" dirty="0">
                <a:latin typeface="Times New Roman"/>
                <a:cs typeface="Times New Roman"/>
              </a:rPr>
              <a:t>1900	1920	1940	1960</a:t>
            </a:r>
            <a:endParaRPr sz="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700" dirty="0">
              <a:latin typeface="Times New Roman"/>
              <a:cs typeface="Times New Roman"/>
            </a:endParaRPr>
          </a:p>
          <a:p>
            <a:pPr marL="12700" algn="ctr">
              <a:lnSpc>
                <a:spcPct val="100000"/>
              </a:lnSpc>
            </a:pPr>
            <a:r>
              <a:rPr lang="el-GR" sz="1000" spc="-5" dirty="0">
                <a:cs typeface="Arial"/>
              </a:rPr>
              <a:t>﻿</a:t>
            </a:r>
            <a:r>
              <a:rPr lang="el-GR" sz="900" spc="-5" dirty="0">
                <a:cs typeface="Arial"/>
              </a:rPr>
              <a:t>Πηγή</a:t>
            </a:r>
            <a:r>
              <a:rPr sz="900" spc="-5" dirty="0">
                <a:cs typeface="Arial"/>
              </a:rPr>
              <a:t>: </a:t>
            </a:r>
            <a:r>
              <a:rPr sz="900" spc="-5" dirty="0">
                <a:cs typeface="Times New Roman"/>
              </a:rPr>
              <a:t>Obstfeld and </a:t>
            </a:r>
            <a:r>
              <a:rPr sz="900" spc="-20" dirty="0">
                <a:cs typeface="Times New Roman"/>
              </a:rPr>
              <a:t>Taylor</a:t>
            </a:r>
            <a:r>
              <a:rPr lang="el-GR" sz="900" spc="-20" dirty="0">
                <a:cs typeface="Times New Roman"/>
              </a:rPr>
              <a:t> </a:t>
            </a:r>
            <a:r>
              <a:rPr lang="en-US" sz="900" spc="-20" dirty="0">
                <a:cs typeface="Times New Roman"/>
              </a:rPr>
              <a:t>(</a:t>
            </a:r>
            <a:r>
              <a:rPr sz="900" spc="-5" dirty="0">
                <a:cs typeface="Times New Roman"/>
              </a:rPr>
              <a:t>2002</a:t>
            </a:r>
            <a:r>
              <a:rPr lang="es-ES" sz="900" spc="-5" dirty="0">
                <a:cs typeface="Times New Roman"/>
              </a:rPr>
              <a:t>)</a:t>
            </a:r>
            <a:endParaRPr sz="900" dirty="0"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439376" y="2888465"/>
            <a:ext cx="229870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spc="100" dirty="0">
                <a:latin typeface="Times New Roman"/>
                <a:cs typeface="Times New Roman"/>
              </a:rPr>
              <a:t>1980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918962" y="2888465"/>
            <a:ext cx="229870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spc="100" dirty="0">
                <a:latin typeface="Times New Roman"/>
                <a:cs typeface="Times New Roman"/>
              </a:rPr>
              <a:t>2000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57250" y="1148155"/>
            <a:ext cx="675831" cy="1827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wrap="square" lIns="0" tIns="28575" rIns="0" bIns="0" rtlCol="0">
            <a:spAutoFit/>
          </a:bodyPr>
          <a:lstStyle/>
          <a:p>
            <a:pPr marL="80645" marR="5080" indent="-68580">
              <a:lnSpc>
                <a:spcPts val="630"/>
              </a:lnSpc>
              <a:spcBef>
                <a:spcPts val="225"/>
              </a:spcBef>
            </a:pPr>
            <a:r>
              <a:rPr sz="600" b="1" spc="100" dirty="0">
                <a:solidFill>
                  <a:srgbClr val="C00000"/>
                </a:solidFill>
                <a:latin typeface="Times New Roman"/>
                <a:cs typeface="Times New Roman"/>
              </a:rPr>
              <a:t>Gold</a:t>
            </a:r>
            <a:r>
              <a:rPr sz="600"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600" b="1" spc="90" dirty="0">
                <a:solidFill>
                  <a:srgbClr val="C00000"/>
                </a:solidFill>
                <a:latin typeface="Times New Roman"/>
                <a:cs typeface="Times New Roman"/>
              </a:rPr>
              <a:t>Standard  </a:t>
            </a:r>
            <a:r>
              <a:rPr sz="600" b="1" spc="100" dirty="0">
                <a:solidFill>
                  <a:srgbClr val="C00000"/>
                </a:solidFill>
                <a:latin typeface="Times New Roman"/>
                <a:cs typeface="Times New Roman"/>
              </a:rPr>
              <a:t>1880–1914</a:t>
            </a:r>
            <a:endParaRPr sz="600" b="1" dirty="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726434" y="2059518"/>
            <a:ext cx="530183" cy="3424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wrap="square" lIns="0" tIns="34290" rIns="0" bIns="0" rtlCol="0">
            <a:spAutoFit/>
          </a:bodyPr>
          <a:lstStyle/>
          <a:p>
            <a:pPr marL="254000" marR="5080" indent="-130175">
              <a:lnSpc>
                <a:spcPts val="630"/>
              </a:lnSpc>
              <a:spcBef>
                <a:spcPts val="275"/>
              </a:spcBef>
            </a:pPr>
            <a:r>
              <a:rPr sz="600" b="1" spc="85" dirty="0">
                <a:solidFill>
                  <a:srgbClr val="C00000"/>
                </a:solidFill>
                <a:latin typeface="Times New Roman"/>
                <a:cs typeface="Times New Roman"/>
              </a:rPr>
              <a:t>Bretton</a:t>
            </a:r>
            <a:endParaRPr lang="es-ES" sz="600" b="1" spc="-25" dirty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marL="254000" marR="5080" indent="-130175">
              <a:lnSpc>
                <a:spcPts val="630"/>
              </a:lnSpc>
              <a:spcBef>
                <a:spcPts val="275"/>
              </a:spcBef>
            </a:pPr>
            <a:r>
              <a:rPr sz="600" b="1" spc="114" dirty="0">
                <a:solidFill>
                  <a:srgbClr val="C00000"/>
                </a:solidFill>
                <a:latin typeface="Times New Roman"/>
                <a:cs typeface="Times New Roman"/>
              </a:rPr>
              <a:t>Woods</a:t>
            </a:r>
            <a:endParaRPr lang="es-ES" sz="600" b="1" spc="114" dirty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marL="254000" marR="5080" indent="-130175">
              <a:lnSpc>
                <a:spcPts val="630"/>
              </a:lnSpc>
              <a:spcBef>
                <a:spcPts val="275"/>
              </a:spcBef>
            </a:pPr>
            <a:r>
              <a:rPr sz="600" b="1" spc="100" dirty="0">
                <a:solidFill>
                  <a:srgbClr val="C00000"/>
                </a:solidFill>
                <a:latin typeface="Times New Roman"/>
                <a:cs typeface="Times New Roman"/>
              </a:rPr>
              <a:t>1945–71</a:t>
            </a:r>
            <a:endParaRPr sz="600" b="1" dirty="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275463" y="1588260"/>
            <a:ext cx="485140" cy="1827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wrap="square" lIns="0" tIns="28575" rIns="0" bIns="0" rtlCol="0">
            <a:spAutoFit/>
          </a:bodyPr>
          <a:lstStyle/>
          <a:p>
            <a:pPr marL="12700" marR="5080" indent="126364">
              <a:lnSpc>
                <a:spcPts val="630"/>
              </a:lnSpc>
              <a:spcBef>
                <a:spcPts val="225"/>
              </a:spcBef>
            </a:pPr>
            <a:r>
              <a:rPr sz="600" b="1" spc="80" dirty="0">
                <a:solidFill>
                  <a:srgbClr val="C00000"/>
                </a:solidFill>
                <a:latin typeface="Times New Roman"/>
                <a:cs typeface="Times New Roman"/>
              </a:rPr>
              <a:t>Float  </a:t>
            </a:r>
            <a:r>
              <a:rPr sz="600" b="1" spc="100" dirty="0">
                <a:solidFill>
                  <a:srgbClr val="C00000"/>
                </a:solidFill>
                <a:latin typeface="Times New Roman"/>
                <a:cs typeface="Times New Roman"/>
              </a:rPr>
              <a:t>1971–2000</a:t>
            </a:r>
            <a:endParaRPr sz="600" b="1" dirty="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100589" y="1537139"/>
            <a:ext cx="445227" cy="2013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en-GB" sz="600" b="1" spc="100" dirty="0">
                <a:solidFill>
                  <a:srgbClr val="C00000"/>
                </a:solidFill>
                <a:latin typeface="Times New Roman"/>
                <a:cs typeface="Times New Roman"/>
              </a:rPr>
              <a:t>Interwar</a:t>
            </a:r>
            <a:r>
              <a:rPr sz="600" b="1" spc="100" dirty="0">
                <a:solidFill>
                  <a:srgbClr val="C00000"/>
                </a:solidFill>
                <a:latin typeface="Times New Roman"/>
                <a:cs typeface="Times New Roman"/>
              </a:rPr>
              <a:t>1914–45</a:t>
            </a:r>
            <a:endParaRPr sz="600" b="1" dirty="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24824" y="488471"/>
            <a:ext cx="3351529" cy="52451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965200">
              <a:lnSpc>
                <a:spcPct val="100000"/>
              </a:lnSpc>
              <a:spcBef>
                <a:spcPts val="420"/>
              </a:spcBef>
            </a:pPr>
            <a:r>
              <a:rPr sz="1100" spc="10" dirty="0">
                <a:cs typeface="Arial"/>
              </a:rPr>
              <a:t>Κινητικóτητα </a:t>
            </a:r>
            <a:r>
              <a:rPr sz="1100" spc="-15" dirty="0">
                <a:cs typeface="Arial"/>
              </a:rPr>
              <a:t>Κεφαλαíου,</a:t>
            </a:r>
            <a:r>
              <a:rPr sz="1100" spc="-70" dirty="0">
                <a:cs typeface="Arial"/>
              </a:rPr>
              <a:t> </a:t>
            </a:r>
            <a:r>
              <a:rPr sz="1100" spc="-55" dirty="0">
                <a:cs typeface="Arial"/>
              </a:rPr>
              <a:t>1860-2000</a:t>
            </a:r>
            <a:endParaRPr sz="1100" dirty="0">
              <a:cs typeface="Arial"/>
            </a:endParaRPr>
          </a:p>
          <a:p>
            <a:pPr marL="437515">
              <a:lnSpc>
                <a:spcPct val="100000"/>
              </a:lnSpc>
              <a:spcBef>
                <a:spcPts val="245"/>
              </a:spcBef>
            </a:pPr>
            <a:r>
              <a:rPr sz="700" spc="80" dirty="0">
                <a:latin typeface="Times New Roman"/>
                <a:cs typeface="Times New Roman"/>
              </a:rPr>
              <a:t>Fig. </a:t>
            </a:r>
            <a:r>
              <a:rPr sz="700" spc="75" dirty="0">
                <a:latin typeface="Times New Roman"/>
                <a:cs typeface="Times New Roman"/>
              </a:rPr>
              <a:t>1.3. </a:t>
            </a:r>
            <a:r>
              <a:rPr sz="700" spc="150" dirty="0">
                <a:latin typeface="Times New Roman"/>
                <a:cs typeface="Times New Roman"/>
              </a:rPr>
              <a:t>A </a:t>
            </a:r>
            <a:r>
              <a:rPr sz="700" spc="80" dirty="0">
                <a:latin typeface="Times New Roman"/>
                <a:cs typeface="Times New Roman"/>
              </a:rPr>
              <a:t>stylized </a:t>
            </a:r>
            <a:r>
              <a:rPr sz="700" spc="90" dirty="0">
                <a:latin typeface="Times New Roman"/>
                <a:cs typeface="Times New Roman"/>
              </a:rPr>
              <a:t>view </a:t>
            </a:r>
            <a:r>
              <a:rPr sz="700" spc="85" dirty="0">
                <a:latin typeface="Times New Roman"/>
                <a:cs typeface="Times New Roman"/>
              </a:rPr>
              <a:t>of </a:t>
            </a:r>
            <a:r>
              <a:rPr sz="700" spc="75" dirty="0">
                <a:latin typeface="Times New Roman"/>
                <a:cs typeface="Times New Roman"/>
              </a:rPr>
              <a:t>capital </a:t>
            </a:r>
            <a:r>
              <a:rPr sz="700" spc="85" dirty="0">
                <a:latin typeface="Times New Roman"/>
                <a:cs typeface="Times New Roman"/>
              </a:rPr>
              <a:t>mobility </a:t>
            </a:r>
            <a:r>
              <a:rPr sz="700" spc="80" dirty="0">
                <a:latin typeface="Times New Roman"/>
                <a:cs typeface="Times New Roman"/>
              </a:rPr>
              <a:t>in </a:t>
            </a:r>
            <a:r>
              <a:rPr sz="700" spc="100" dirty="0">
                <a:latin typeface="Times New Roman"/>
                <a:cs typeface="Times New Roman"/>
              </a:rPr>
              <a:t>modern</a:t>
            </a:r>
            <a:r>
              <a:rPr sz="700" spc="-20" dirty="0">
                <a:latin typeface="Times New Roman"/>
                <a:cs typeface="Times New Roman"/>
              </a:rPr>
              <a:t> </a:t>
            </a:r>
            <a:r>
              <a:rPr sz="700" spc="80" dirty="0">
                <a:latin typeface="Times New Roman"/>
                <a:cs typeface="Times New Roman"/>
              </a:rPr>
              <a:t>history</a:t>
            </a:r>
            <a:endParaRPr sz="7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sz="650" b="1" spc="95" dirty="0">
                <a:latin typeface="Times New Roman"/>
                <a:cs typeface="Times New Roman"/>
              </a:rPr>
              <a:t>High</a:t>
            </a:r>
            <a:endParaRPr sz="650" b="1" dirty="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79310" y="2774229"/>
            <a:ext cx="224154" cy="11541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b="1" spc="114" dirty="0">
                <a:latin typeface="Times New Roman"/>
                <a:cs typeface="Times New Roman"/>
              </a:rPr>
              <a:t>Low</a:t>
            </a:r>
            <a:endParaRPr sz="650" b="1" dirty="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-10" dirty="0"/>
              <a:t>Π. </a:t>
            </a:r>
            <a:r>
              <a:rPr spc="-15" dirty="0"/>
              <a:t>Κωνσταντíνου (AΕΟΣ </a:t>
            </a:r>
            <a:r>
              <a:rPr spc="-35" dirty="0"/>
              <a:t>–</a:t>
            </a:r>
            <a:r>
              <a:rPr spc="-75" dirty="0"/>
              <a:t> </a:t>
            </a:r>
            <a:r>
              <a:rPr spc="-5" dirty="0"/>
              <a:t>ΟΠΑ)</a:t>
            </a:r>
          </a:p>
        </p:txBody>
      </p:sp>
      <p:sp>
        <p:nvSpPr>
          <p:cNvPr id="42" name="object 36">
            <a:extLst>
              <a:ext uri="{FF2B5EF4-FFF2-40B4-BE49-F238E27FC236}">
                <a16:creationId xmlns:a16="http://schemas.microsoft.com/office/drawing/2014/main" id="{1E97F746-5866-CD43-B6C8-61CB66BA1BFF}"/>
              </a:ext>
            </a:extLst>
          </p:cNvPr>
          <p:cNvSpPr txBox="1"/>
          <p:nvPr/>
        </p:nvSpPr>
        <p:spPr>
          <a:xfrm>
            <a:off x="2312524" y="1880631"/>
            <a:ext cx="285404" cy="126958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sz="600" b="1" spc="100" dirty="0">
                <a:latin typeface="Times New Roman"/>
                <a:cs typeface="Times New Roman"/>
              </a:rPr>
              <a:t>1929</a:t>
            </a:r>
            <a:endParaRPr sz="600" b="1" dirty="0">
              <a:latin typeface="Times New Roman"/>
              <a:cs typeface="Times New Roman"/>
            </a:endParaRPr>
          </a:p>
        </p:txBody>
      </p:sp>
      <p:sp>
        <p:nvSpPr>
          <p:cNvPr id="43" name="object 36">
            <a:extLst>
              <a:ext uri="{FF2B5EF4-FFF2-40B4-BE49-F238E27FC236}">
                <a16:creationId xmlns:a16="http://schemas.microsoft.com/office/drawing/2014/main" id="{179AFD6F-4BC9-334B-8458-EF79BDA795FA}"/>
              </a:ext>
            </a:extLst>
          </p:cNvPr>
          <p:cNvSpPr txBox="1"/>
          <p:nvPr/>
        </p:nvSpPr>
        <p:spPr>
          <a:xfrm>
            <a:off x="3287059" y="2621292"/>
            <a:ext cx="567050" cy="2269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0" tIns="34290" rIns="0" bIns="0" rtlCol="0">
            <a:spAutoFit/>
          </a:bodyPr>
          <a:lstStyle/>
          <a:p>
            <a:pPr marL="254000" marR="5080" indent="-130175">
              <a:lnSpc>
                <a:spcPts val="630"/>
              </a:lnSpc>
              <a:spcBef>
                <a:spcPts val="275"/>
              </a:spcBef>
            </a:pPr>
            <a:r>
              <a:rPr sz="600" b="1" spc="100" dirty="0">
                <a:solidFill>
                  <a:srgbClr val="C00000"/>
                </a:solidFill>
                <a:latin typeface="Times New Roman"/>
                <a:cs typeface="Times New Roman"/>
              </a:rPr>
              <a:t>1971</a:t>
            </a:r>
            <a:endParaRPr lang="es-ES" sz="600" b="1" spc="100" dirty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marL="254000" marR="5080" indent="-130175">
              <a:lnSpc>
                <a:spcPts val="630"/>
              </a:lnSpc>
              <a:spcBef>
                <a:spcPts val="275"/>
              </a:spcBef>
            </a:pPr>
            <a:r>
              <a:rPr lang="en-ES" sz="600" b="1" spc="100" dirty="0">
                <a:solidFill>
                  <a:srgbClr val="C00000"/>
                </a:solidFill>
                <a:latin typeface="Times New Roman"/>
                <a:cs typeface="Times New Roman"/>
              </a:rPr>
              <a:t>US exits</a:t>
            </a:r>
          </a:p>
        </p:txBody>
      </p:sp>
      <p:sp>
        <p:nvSpPr>
          <p:cNvPr id="44" name="object 36">
            <a:extLst>
              <a:ext uri="{FF2B5EF4-FFF2-40B4-BE49-F238E27FC236}">
                <a16:creationId xmlns:a16="http://schemas.microsoft.com/office/drawing/2014/main" id="{CB64A927-E7DB-024D-B508-147F2F80D750}"/>
              </a:ext>
            </a:extLst>
          </p:cNvPr>
          <p:cNvSpPr txBox="1"/>
          <p:nvPr/>
        </p:nvSpPr>
        <p:spPr>
          <a:xfrm>
            <a:off x="2075064" y="2611590"/>
            <a:ext cx="551505" cy="2269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0" tIns="34290" rIns="0" bIns="0" rtlCol="0">
            <a:spAutoFit/>
          </a:bodyPr>
          <a:lstStyle/>
          <a:p>
            <a:pPr marL="254000" marR="5080" indent="-130175" algn="ctr">
              <a:lnSpc>
                <a:spcPts val="630"/>
              </a:lnSpc>
              <a:spcBef>
                <a:spcPts val="275"/>
              </a:spcBef>
            </a:pPr>
            <a:r>
              <a:rPr sz="500" b="1" spc="100" dirty="0">
                <a:solidFill>
                  <a:srgbClr val="C00000"/>
                </a:solidFill>
                <a:latin typeface="Times New Roman"/>
                <a:cs typeface="Times New Roman"/>
              </a:rPr>
              <a:t>19</a:t>
            </a:r>
            <a:r>
              <a:rPr lang="es-ES" sz="500" b="1" spc="100" dirty="0">
                <a:solidFill>
                  <a:srgbClr val="C00000"/>
                </a:solidFill>
                <a:latin typeface="Times New Roman"/>
                <a:cs typeface="Times New Roman"/>
              </a:rPr>
              <a:t>25</a:t>
            </a:r>
          </a:p>
          <a:p>
            <a:pPr marL="254000" marR="5080" indent="-130175" algn="ctr">
              <a:lnSpc>
                <a:spcPts val="630"/>
              </a:lnSpc>
              <a:spcBef>
                <a:spcPts val="275"/>
              </a:spcBef>
            </a:pPr>
            <a:r>
              <a:rPr lang="en-ES" sz="500" b="1" spc="100" dirty="0">
                <a:solidFill>
                  <a:srgbClr val="C00000"/>
                </a:solidFill>
                <a:latin typeface="Times New Roman"/>
                <a:cs typeface="Times New Roman"/>
              </a:rPr>
              <a:t>UK enters</a:t>
            </a:r>
          </a:p>
        </p:txBody>
      </p:sp>
    </p:spTree>
  </p:cSld>
  <p:clrMapOvr>
    <a:masterClrMapping/>
  </p:clrMapOvr>
  <p:transition>
    <p:wipe dir="r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0" y="141770"/>
            <a:ext cx="4608195" cy="291747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7556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595"/>
              </a:spcBef>
            </a:pPr>
            <a:r>
              <a:rPr lang="el-GR" sz="1400" spc="35" dirty="0">
                <a:solidFill>
                  <a:srgbClr val="CC0000"/>
                </a:solidFill>
                <a:latin typeface="Arial"/>
                <a:cs typeface="Arial"/>
              </a:rPr>
              <a:t>﻿Κατανοώντας το 1ο Κύμα Παγκοσμιοποίησης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23850" y="656371"/>
            <a:ext cx="4049395" cy="263534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lang="en-GB" sz="1200" dirty="0"/>
              <a:t>VIDEO: Was the collapse of Bretton Woods inevitable? </a:t>
            </a:r>
            <a:endParaRPr sz="1200" dirty="0">
              <a:solidFill>
                <a:srgbClr val="C00000"/>
              </a:solidFill>
              <a:cs typeface="Arial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-10" dirty="0"/>
              <a:t>Π. </a:t>
            </a:r>
            <a:r>
              <a:rPr spc="-15" dirty="0"/>
              <a:t>Κωνσταντíνου (AΕΟΣ </a:t>
            </a:r>
            <a:r>
              <a:rPr spc="-35" dirty="0"/>
              <a:t>–</a:t>
            </a:r>
            <a:r>
              <a:rPr spc="-75" dirty="0"/>
              <a:t> </a:t>
            </a:r>
            <a:r>
              <a:rPr spc="-5" dirty="0"/>
              <a:t>ΟΠΑ)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13E7FCD-C8D3-2D49-83D3-E8C583F23D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8718507"/>
              </p:ext>
            </p:extLst>
          </p:nvPr>
        </p:nvGraphicFramePr>
        <p:xfrm>
          <a:off x="403225" y="1242536"/>
          <a:ext cx="3957638" cy="186690"/>
        </p:xfrm>
        <a:graphic>
          <a:graphicData uri="http://schemas.openxmlformats.org/drawingml/2006/table">
            <a:tbl>
              <a:tblPr/>
              <a:tblGrid>
                <a:gridCol w="3957638">
                  <a:extLst>
                    <a:ext uri="{9D8B030D-6E8A-4147-A177-3AD203B41FA5}">
                      <a16:colId xmlns:a16="http://schemas.microsoft.com/office/drawing/2014/main" val="12161868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1100" u="sng" dirty="0">
                          <a:solidFill>
                            <a:srgbClr val="DCA10D"/>
                          </a:solidFill>
                          <a:effectLst/>
                          <a:latin typeface=".AppleSystemUIFont"/>
                          <a:hlinkClick r:id="rId2"/>
                        </a:rPr>
                        <a:t>https://twitter.com/stlouisfed/status/1435664345145528322?s=11</a:t>
                      </a:r>
                      <a:endParaRPr lang="en-GB" sz="1100" dirty="0">
                        <a:solidFill>
                          <a:srgbClr val="DCA10D"/>
                        </a:solidFill>
                        <a:effectLst/>
                        <a:latin typeface=".AppleSystemUIFont"/>
                      </a:endParaRPr>
                    </a:p>
                  </a:txBody>
                  <a:tcPr marL="47625" marR="47625" marT="9525" marB="9525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21693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3291447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-10149"/>
            <a:ext cx="4608195" cy="291747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7556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595"/>
              </a:spcBef>
            </a:pPr>
            <a:r>
              <a:rPr lang="el-GR" sz="1400" spc="15" dirty="0">
                <a:solidFill>
                  <a:srgbClr val="CC0000"/>
                </a:solidFill>
                <a:latin typeface="Times New Roman"/>
                <a:cs typeface="Times New Roman"/>
              </a:rPr>
              <a:t>Περιγραφή του Μαθήματος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E1D397-2E6A-F649-A75E-EF2E269AEC96}"/>
              </a:ext>
            </a:extLst>
          </p:cNvPr>
          <p:cNvSpPr txBox="1"/>
          <p:nvPr/>
        </p:nvSpPr>
        <p:spPr>
          <a:xfrm>
            <a:off x="552450" y="699323"/>
            <a:ext cx="35052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l-GR" sz="1100" b="1" dirty="0"/>
              <a:t>Αξιολόγηση </a:t>
            </a:r>
          </a:p>
          <a:p>
            <a:pPr marL="171450" indent="-171450" algn="just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l-GR" sz="1100" dirty="0"/>
              <a:t>Γραπτή εξέταση </a:t>
            </a:r>
            <a:r>
              <a:rPr lang="es-ES" sz="1100" dirty="0"/>
              <a:t>(7</a:t>
            </a:r>
            <a:r>
              <a:rPr lang="el-GR" sz="1100" dirty="0"/>
              <a:t>0%</a:t>
            </a:r>
            <a:r>
              <a:rPr lang="es-ES" sz="1100" dirty="0"/>
              <a:t>)</a:t>
            </a:r>
            <a:r>
              <a:rPr lang="el-GR" sz="1100" dirty="0"/>
              <a:t> και παρουσίαση</a:t>
            </a:r>
            <a:r>
              <a:rPr lang="es-ES" sz="1100" dirty="0"/>
              <a:t> (</a:t>
            </a:r>
            <a:r>
              <a:rPr lang="el-GR" sz="1100" dirty="0"/>
              <a:t>30%</a:t>
            </a:r>
            <a:r>
              <a:rPr lang="es-ES" sz="1100" dirty="0"/>
              <a:t>)</a:t>
            </a:r>
            <a:endParaRPr lang="el-GR" sz="1100" dirty="0"/>
          </a:p>
          <a:p>
            <a:pPr marL="171450" indent="-171450" algn="just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l-GR" sz="1100" dirty="0"/>
              <a:t>Αν κάποιος φοιτητής δεν πραγματοποιήσει παρουσίαση, η τελική βαθμολογία του θα είναι όχι μεγαλύτερη του 7/10 (προσδιορίζεται ως βαθμός γραπτής εξέτασης </a:t>
            </a:r>
            <a:r>
              <a:rPr lang="en-GB" sz="1100" dirty="0"/>
              <a:t>x 0.7</a:t>
            </a:r>
            <a:r>
              <a:rPr lang="el-GR" sz="1100" dirty="0"/>
              <a:t>)</a:t>
            </a:r>
            <a:r>
              <a:rPr lang="en-GB" sz="11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36972113"/>
      </p:ext>
    </p:extLst>
  </p:cSld>
  <p:clrMapOvr>
    <a:masterClrMapping/>
  </p:clrMapOvr>
  <p:transition>
    <p:wipe dir="r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0" y="141770"/>
            <a:ext cx="4608195" cy="291747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7556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595"/>
              </a:spcBef>
            </a:pPr>
            <a:r>
              <a:rPr lang="el-GR" sz="1400" spc="35" dirty="0">
                <a:solidFill>
                  <a:srgbClr val="CC0000"/>
                </a:solidFill>
                <a:latin typeface="Arial"/>
                <a:cs typeface="Arial"/>
              </a:rPr>
              <a:t>﻿Κατανοώντας το 1ο Κύμα Παγκοσμιοποίησης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23850" y="656371"/>
            <a:ext cx="4049395" cy="2356414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615"/>
              </a:spcBef>
              <a:buFont typeface="Wingdings" pitchFamily="2" charset="2"/>
              <a:buChar char="§"/>
            </a:pPr>
            <a:r>
              <a:rPr lang="el-GR" sz="1100" spc="10" dirty="0">
                <a:latin typeface="Arial"/>
                <a:cs typeface="Arial"/>
              </a:rPr>
              <a:t>﻿</a:t>
            </a:r>
            <a:r>
              <a:rPr lang="el-GR" sz="1100" b="1" spc="10" dirty="0">
                <a:cs typeface="Arial"/>
              </a:rPr>
              <a:t>Αιτίες:</a:t>
            </a:r>
          </a:p>
          <a:p>
            <a:pPr marL="184150" indent="-171450">
              <a:lnSpc>
                <a:spcPct val="100000"/>
              </a:lnSpc>
              <a:spcBef>
                <a:spcPts val="615"/>
              </a:spcBef>
              <a:buFont typeface="Courier New" panose="02070309020205020404" pitchFamily="49" charset="0"/>
              <a:buChar char="o"/>
            </a:pPr>
            <a:r>
              <a:rPr lang="el-GR" sz="1000" spc="-20" dirty="0">
                <a:cs typeface="Arial"/>
              </a:rPr>
              <a:t>Μεταφορές και επικοινωνία (τηλέγραφος): πληροφορίες!</a:t>
            </a:r>
          </a:p>
          <a:p>
            <a:pPr marL="184150" indent="-171450">
              <a:lnSpc>
                <a:spcPct val="100000"/>
              </a:lnSpc>
              <a:spcBef>
                <a:spcPts val="615"/>
              </a:spcBef>
              <a:buFont typeface="Courier New" panose="02070309020205020404" pitchFamily="49" charset="0"/>
              <a:buChar char="o"/>
            </a:pPr>
            <a:r>
              <a:rPr lang="el-GR" sz="1000" spc="-35" dirty="0">
                <a:cs typeface="Arial"/>
              </a:rPr>
              <a:t>«Παγκόσμιες» τράπεζες του </a:t>
            </a:r>
            <a:r>
              <a:rPr lang="el-GR" sz="1000" spc="-35" dirty="0">
                <a:solidFill>
                  <a:srgbClr val="00B050"/>
                </a:solidFill>
                <a:cs typeface="Arial"/>
              </a:rPr>
              <a:t>Ηνωμένου Βασιλείου</a:t>
            </a:r>
            <a:r>
              <a:rPr lang="en-US" sz="1000" spc="-35" dirty="0">
                <a:solidFill>
                  <a:srgbClr val="00B050"/>
                </a:solidFill>
                <a:cs typeface="Arial"/>
              </a:rPr>
              <a:t> </a:t>
            </a:r>
            <a:r>
              <a:rPr lang="es-ES" sz="1000" spc="-35" dirty="0">
                <a:cs typeface="Arial"/>
              </a:rPr>
              <a:t>(</a:t>
            </a:r>
            <a:r>
              <a:rPr lang="el-GR" sz="1000" spc="-35" dirty="0">
                <a:cs typeface="Arial"/>
              </a:rPr>
              <a:t>βλ. </a:t>
            </a:r>
            <a:r>
              <a:rPr lang="es-ES" sz="1000" spc="-35" dirty="0">
                <a:cs typeface="Arial"/>
              </a:rPr>
              <a:t>HSBC)</a:t>
            </a:r>
            <a:endParaRPr lang="el-GR" sz="1000" spc="-35" dirty="0">
              <a:solidFill>
                <a:srgbClr val="00B050"/>
              </a:solidFill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615"/>
              </a:spcBef>
              <a:buFont typeface="Wingdings" pitchFamily="2" charset="2"/>
              <a:buChar char="§"/>
            </a:pPr>
            <a:r>
              <a:rPr lang="el-GR" sz="1100" spc="5" dirty="0">
                <a:cs typeface="Arial"/>
              </a:rPr>
              <a:t>﻿</a:t>
            </a:r>
            <a:r>
              <a:rPr lang="el-GR" sz="1100" b="1" spc="5" dirty="0">
                <a:cs typeface="Arial"/>
              </a:rPr>
              <a:t>Βασική θεωρία: </a:t>
            </a:r>
            <a:r>
              <a:rPr lang="el-GR" sz="1100" spc="5" dirty="0">
                <a:cs typeface="Arial"/>
              </a:rPr>
              <a:t>νεοκλασικό υπόδειγμα μεγέθυνσης</a:t>
            </a:r>
          </a:p>
          <a:p>
            <a:pPr marL="184150" indent="-171450">
              <a:lnSpc>
                <a:spcPct val="100000"/>
              </a:lnSpc>
              <a:spcBef>
                <a:spcPts val="615"/>
              </a:spcBef>
              <a:buFont typeface="Courier New" panose="02070309020205020404" pitchFamily="49" charset="0"/>
              <a:buChar char="o"/>
            </a:pPr>
            <a:r>
              <a:rPr lang="el-GR" sz="1000" i="1" spc="15" dirty="0">
                <a:cs typeface="Arial"/>
              </a:rPr>
              <a:t>Χώρες όπου σπανίζει το κεφάλαιο θα πρέπει να έχουν υψηλές αποδόσεις κεφαλαίου.</a:t>
            </a:r>
          </a:p>
          <a:p>
            <a:pPr marL="184150" indent="-171450">
              <a:lnSpc>
                <a:spcPct val="100000"/>
              </a:lnSpc>
              <a:spcBef>
                <a:spcPts val="615"/>
              </a:spcBef>
              <a:buFont typeface="Wingdings" pitchFamily="2" charset="2"/>
              <a:buChar char="§"/>
            </a:pPr>
            <a:r>
              <a:rPr lang="el-GR" sz="1100" b="1" spc="-45" dirty="0">
                <a:cs typeface="Arial"/>
              </a:rPr>
              <a:t>﻿Τέλος 19ου αιώνα</a:t>
            </a:r>
            <a:r>
              <a:rPr lang="el-GR" sz="1100" b="1" spc="5" dirty="0">
                <a:cs typeface="Arial"/>
              </a:rPr>
              <a:t> :</a:t>
            </a:r>
            <a:endParaRPr lang="el-GR" sz="1100" b="1" spc="-45" dirty="0"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615"/>
              </a:spcBef>
              <a:buFont typeface="Courier New" panose="02070309020205020404" pitchFamily="49" charset="0"/>
              <a:buChar char="o"/>
            </a:pPr>
            <a:r>
              <a:rPr lang="el-GR" sz="1000" dirty="0">
                <a:cs typeface="Arial"/>
              </a:rPr>
              <a:t>﻿Ροές κεφαλαίων από χώρες με σχετική αφθονία </a:t>
            </a:r>
            <a:r>
              <a:rPr lang="el-GR" sz="1000" dirty="0">
                <a:solidFill>
                  <a:srgbClr val="00B050"/>
                </a:solidFill>
                <a:cs typeface="Arial"/>
              </a:rPr>
              <a:t>(Ευρώπη </a:t>
            </a:r>
            <a:r>
              <a:rPr lang="en-US" sz="1000" dirty="0">
                <a:solidFill>
                  <a:srgbClr val="00B050"/>
                </a:solidFill>
                <a:cs typeface="Arial"/>
              </a:rPr>
              <a:t>&amp;</a:t>
            </a:r>
            <a:r>
              <a:rPr lang="el-GR" sz="1000" dirty="0">
                <a:solidFill>
                  <a:srgbClr val="00B050"/>
                </a:solidFill>
                <a:cs typeface="Arial"/>
              </a:rPr>
              <a:t> Ηνωμένο Βασίλειο)</a:t>
            </a:r>
            <a:r>
              <a:rPr lang="el-GR" sz="1000" dirty="0">
                <a:cs typeface="Arial"/>
              </a:rPr>
              <a:t> σε χώρες όπου σπανίζει </a:t>
            </a:r>
            <a:r>
              <a:rPr lang="el-GR" sz="1000" dirty="0">
                <a:solidFill>
                  <a:srgbClr val="00B050"/>
                </a:solidFill>
                <a:cs typeface="Arial"/>
              </a:rPr>
              <a:t>(ΗΠΑ). </a:t>
            </a:r>
            <a:endParaRPr lang="el-GR" sz="1000" dirty="0"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615"/>
              </a:spcBef>
              <a:buFont typeface="Courier New" panose="02070309020205020404" pitchFamily="49" charset="0"/>
              <a:buChar char="o"/>
            </a:pPr>
            <a:r>
              <a:rPr lang="el-GR" sz="1000" spc="-35" dirty="0">
                <a:solidFill>
                  <a:srgbClr val="C00000"/>
                </a:solidFill>
                <a:cs typeface="Arial"/>
              </a:rPr>
              <a:t>Το ευρωπαϊκό </a:t>
            </a:r>
            <a:r>
              <a:rPr lang="el-GR" sz="1000" b="1" spc="-35" dirty="0">
                <a:solidFill>
                  <a:srgbClr val="C00000"/>
                </a:solidFill>
                <a:cs typeface="Arial"/>
              </a:rPr>
              <a:t>κεφάλαιο</a:t>
            </a:r>
            <a:r>
              <a:rPr lang="el-GR" sz="1000" spc="-35" dirty="0">
                <a:solidFill>
                  <a:srgbClr val="C00000"/>
                </a:solidFill>
                <a:cs typeface="Arial"/>
              </a:rPr>
              <a:t> κυνήγησε την ευρωπαϊκή </a:t>
            </a:r>
            <a:r>
              <a:rPr lang="el-GR" sz="1000" b="1" spc="-35" dirty="0">
                <a:solidFill>
                  <a:srgbClr val="C00000"/>
                </a:solidFill>
                <a:cs typeface="Arial"/>
              </a:rPr>
              <a:t>εργασία</a:t>
            </a:r>
            <a:r>
              <a:rPr lang="el-GR" sz="1000" spc="-35" dirty="0">
                <a:solidFill>
                  <a:srgbClr val="C00000"/>
                </a:solidFill>
                <a:cs typeface="Arial"/>
              </a:rPr>
              <a:t> (και αντίστροφα): και τα </a:t>
            </a:r>
            <a:r>
              <a:rPr lang="en-US" sz="1000" spc="-35" dirty="0">
                <a:solidFill>
                  <a:srgbClr val="C00000"/>
                </a:solidFill>
                <a:cs typeface="Arial"/>
              </a:rPr>
              <a:t>2</a:t>
            </a:r>
            <a:r>
              <a:rPr lang="el-GR" sz="1000" spc="-35" dirty="0">
                <a:solidFill>
                  <a:srgbClr val="C00000"/>
                </a:solidFill>
                <a:cs typeface="Arial"/>
              </a:rPr>
              <a:t> μετανάστευσαν στον «Νέο Κόσμο».</a:t>
            </a:r>
            <a:endParaRPr sz="1000" dirty="0">
              <a:solidFill>
                <a:srgbClr val="C00000"/>
              </a:solidFill>
              <a:cs typeface="Arial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-10" dirty="0"/>
              <a:t>Π. </a:t>
            </a:r>
            <a:r>
              <a:rPr spc="-15" dirty="0"/>
              <a:t>Κωνσταντíνου (AΕΟΣ </a:t>
            </a:r>
            <a:r>
              <a:rPr spc="-35" dirty="0"/>
              <a:t>–</a:t>
            </a:r>
            <a:r>
              <a:rPr spc="-75" dirty="0"/>
              <a:t> </a:t>
            </a:r>
            <a:r>
              <a:rPr spc="-5" dirty="0"/>
              <a:t>ΟΠΑ)</a:t>
            </a:r>
          </a:p>
        </p:txBody>
      </p:sp>
    </p:spTree>
  </p:cSld>
  <p:clrMapOvr>
    <a:masterClrMapping/>
  </p:clrMapOvr>
  <p:transition>
    <p:wipe dir="r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0" y="141770"/>
            <a:ext cx="4608195" cy="455894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7556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595"/>
              </a:spcBef>
            </a:pPr>
            <a:r>
              <a:rPr lang="el-GR" sz="1400" spc="35" dirty="0">
                <a:solidFill>
                  <a:srgbClr val="CC0000"/>
                </a:solidFill>
                <a:latin typeface="Arial"/>
                <a:cs typeface="Arial"/>
              </a:rPr>
              <a:t>Κατανοώντας το 1ο Κύμα Παγκοσμιοποίησης </a:t>
            </a:r>
            <a:r>
              <a:rPr sz="1400" spc="-65" dirty="0">
                <a:solidFill>
                  <a:srgbClr val="CC0000"/>
                </a:solidFill>
                <a:latin typeface="Arial"/>
                <a:cs typeface="Arial"/>
              </a:rPr>
              <a:t>–</a:t>
            </a:r>
            <a:r>
              <a:rPr sz="1400" spc="10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spc="10" dirty="0">
                <a:solidFill>
                  <a:srgbClr val="CC0000"/>
                </a:solidFill>
                <a:latin typeface="Latin Modern Math"/>
                <a:cs typeface="Latin Modern Math"/>
              </a:rPr>
              <a:t>I</a:t>
            </a:r>
            <a:endParaRPr sz="1400" dirty="0">
              <a:latin typeface="Latin Modern Math"/>
              <a:cs typeface="Latin Modern Math"/>
            </a:endParaRPr>
          </a:p>
          <a:p>
            <a:pPr marL="107950">
              <a:lnSpc>
                <a:spcPct val="100000"/>
              </a:lnSpc>
              <a:spcBef>
                <a:spcPts val="225"/>
              </a:spcBef>
            </a:pPr>
            <a:r>
              <a:rPr lang="el-GR" sz="900" spc="-5" dirty="0">
                <a:solidFill>
                  <a:srgbClr val="CC0000"/>
                </a:solidFill>
                <a:latin typeface="Arial"/>
                <a:cs typeface="Arial"/>
              </a:rPr>
              <a:t>﻿Η Νεοκλασική Συνάρτηση Παραγωγής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0050" y="823563"/>
            <a:ext cx="3680118" cy="614784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209550" marR="30480" indent="-171450">
              <a:lnSpc>
                <a:spcPct val="102600"/>
              </a:lnSpc>
              <a:spcBef>
                <a:spcPts val="55"/>
              </a:spcBef>
              <a:buFont typeface="Wingdings" pitchFamily="2" charset="2"/>
              <a:buChar char="§"/>
            </a:pPr>
            <a:r>
              <a:rPr sz="1100" spc="-40" dirty="0" err="1">
                <a:cs typeface="Arial"/>
              </a:rPr>
              <a:t>Το</a:t>
            </a:r>
            <a:r>
              <a:rPr sz="1100" spc="-40" dirty="0">
                <a:cs typeface="Arial"/>
              </a:rPr>
              <a:t> </a:t>
            </a:r>
            <a:r>
              <a:rPr sz="1100" spc="-45" dirty="0">
                <a:cs typeface="Arial"/>
              </a:rPr>
              <a:t>π</a:t>
            </a:r>
            <a:r>
              <a:rPr sz="1100" spc="-45" dirty="0" err="1">
                <a:cs typeface="Arial"/>
              </a:rPr>
              <a:t>ροϊóν</a:t>
            </a:r>
            <a:r>
              <a:rPr sz="1100" spc="-45" dirty="0">
                <a:cs typeface="Arial"/>
              </a:rPr>
              <a:t> </a:t>
            </a:r>
            <a:r>
              <a:rPr lang="el-GR" sz="1100" i="1" spc="-5" dirty="0">
                <a:cs typeface="Times New Roman"/>
              </a:rPr>
              <a:t>﻿</a:t>
            </a:r>
            <a:r>
              <a:rPr lang="el-GR" sz="1100" spc="-5" dirty="0">
                <a:cs typeface="Times New Roman"/>
              </a:rPr>
              <a:t>παράγεται με </a:t>
            </a:r>
            <a:r>
              <a:rPr lang="el-GR" sz="1100" dirty="0">
                <a:cs typeface="Arial"/>
              </a:rPr>
              <a:t>﻿κεφάλαιο</a:t>
            </a:r>
            <a:r>
              <a:rPr sz="1100" dirty="0">
                <a:cs typeface="Arial"/>
              </a:rPr>
              <a:t> </a:t>
            </a:r>
            <a:r>
              <a:rPr sz="1100" i="1" spc="-5" dirty="0">
                <a:cs typeface="Times New Roman"/>
              </a:rPr>
              <a:t>k</a:t>
            </a:r>
            <a:r>
              <a:rPr sz="1100" i="1" spc="-7" baseline="-10416" dirty="0">
                <a:cs typeface="Times New Roman"/>
              </a:rPr>
              <a:t>t</a:t>
            </a:r>
            <a:r>
              <a:rPr lang="el-GR" sz="1100" spc="5" dirty="0">
                <a:cs typeface="Arial"/>
              </a:rPr>
              <a:t> ﻿(ξεχνώντας την εργασία)</a:t>
            </a:r>
            <a:r>
              <a:rPr lang="es-ES" sz="1100" spc="-25" dirty="0">
                <a:cs typeface="Arial"/>
              </a:rPr>
              <a:t>.</a:t>
            </a:r>
            <a:endParaRPr sz="1100" dirty="0">
              <a:cs typeface="Arial"/>
            </a:endParaRPr>
          </a:p>
          <a:p>
            <a:pPr marL="209550" indent="-171450">
              <a:lnSpc>
                <a:spcPct val="100000"/>
              </a:lnSpc>
              <a:spcBef>
                <a:spcPts val="675"/>
              </a:spcBef>
              <a:buFont typeface="Wingdings" pitchFamily="2" charset="2"/>
              <a:buChar char="§"/>
            </a:pPr>
            <a:r>
              <a:rPr lang="el-GR" sz="1100" spc="-25" dirty="0">
                <a:cs typeface="Arial"/>
              </a:rPr>
              <a:t>﻿</a:t>
            </a:r>
            <a:r>
              <a:rPr lang="el-GR" sz="1100" b="1" spc="-25" dirty="0">
                <a:cs typeface="Arial"/>
              </a:rPr>
              <a:t>Συνάρτηση παραγωγής:</a:t>
            </a:r>
            <a:endParaRPr sz="1100" b="1" dirty="0"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76450" y="1409141"/>
            <a:ext cx="625475" cy="19620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1100" b="1" i="1" spc="-5" dirty="0">
                <a:solidFill>
                  <a:srgbClr val="C00000"/>
                </a:solidFill>
                <a:latin typeface="Times New Roman"/>
                <a:cs typeface="Times New Roman"/>
              </a:rPr>
              <a:t>y</a:t>
            </a:r>
            <a:r>
              <a:rPr sz="1200" b="1" i="1" spc="-7" baseline="-10416" dirty="0">
                <a:solidFill>
                  <a:srgbClr val="C00000"/>
                </a:solidFill>
                <a:latin typeface="Times New Roman"/>
                <a:cs typeface="Times New Roman"/>
              </a:rPr>
              <a:t>t </a:t>
            </a:r>
            <a:r>
              <a:rPr sz="1100" b="1" spc="-5" dirty="0">
                <a:solidFill>
                  <a:srgbClr val="C00000"/>
                </a:solidFill>
                <a:latin typeface="UKIJ Kufi Chiwer"/>
                <a:cs typeface="UKIJ Kufi Chiwer"/>
              </a:rPr>
              <a:t>=</a:t>
            </a:r>
            <a:r>
              <a:rPr sz="1100" b="1" spc="-80" dirty="0">
                <a:solidFill>
                  <a:srgbClr val="C00000"/>
                </a:solidFill>
                <a:latin typeface="UKIJ Kufi Chiwer"/>
                <a:cs typeface="UKIJ Kufi Chiwer"/>
              </a:rPr>
              <a:t> </a:t>
            </a:r>
            <a:r>
              <a:rPr sz="1100" b="1" i="1" spc="-15" dirty="0" err="1">
                <a:solidFill>
                  <a:srgbClr val="C00000"/>
                </a:solidFill>
                <a:latin typeface="Times New Roman"/>
                <a:cs typeface="Times New Roman"/>
              </a:rPr>
              <a:t>A</a:t>
            </a:r>
            <a:r>
              <a:rPr sz="1200" b="1" i="1" spc="-22" baseline="-10416" dirty="0" err="1">
                <a:solidFill>
                  <a:srgbClr val="C00000"/>
                </a:solidFill>
                <a:latin typeface="Times New Roman"/>
                <a:cs typeface="Times New Roman"/>
              </a:rPr>
              <a:t>t</a:t>
            </a:r>
            <a:r>
              <a:rPr sz="1100" b="1" i="1" spc="-15" dirty="0" err="1">
                <a:solidFill>
                  <a:srgbClr val="C00000"/>
                </a:solidFill>
                <a:latin typeface="Times New Roman"/>
                <a:cs typeface="Times New Roman"/>
              </a:rPr>
              <a:t>k</a:t>
            </a:r>
            <a:r>
              <a:rPr lang="en-GB" sz="1200" b="1" i="1" spc="-22" baseline="-10416" dirty="0">
                <a:solidFill>
                  <a:srgbClr val="C00000"/>
                </a:solidFill>
                <a:latin typeface="Times New Roman"/>
                <a:cs typeface="Times New Roman"/>
              </a:rPr>
              <a:t>t</a:t>
            </a:r>
            <a:r>
              <a:rPr sz="1200" b="1" spc="-22" baseline="31250" dirty="0">
                <a:solidFill>
                  <a:srgbClr val="C00000"/>
                </a:solidFill>
                <a:latin typeface="Arial Black"/>
                <a:cs typeface="Arial Black"/>
              </a:rPr>
              <a:t>α</a:t>
            </a:r>
            <a:endParaRPr sz="1100" b="1" dirty="0">
              <a:solidFill>
                <a:srgbClr val="C00000"/>
              </a:solidFill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2450" y="1664246"/>
            <a:ext cx="3834765" cy="850874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209550" marR="30480" indent="-171450">
              <a:lnSpc>
                <a:spcPct val="100000"/>
              </a:lnSpc>
              <a:spcBef>
                <a:spcPts val="695"/>
              </a:spcBef>
              <a:buFont typeface="Courier New" panose="02070309020205020404" pitchFamily="49" charset="0"/>
              <a:buChar char="o"/>
            </a:pPr>
            <a:r>
              <a:rPr sz="1100" i="1" spc="-5" dirty="0">
                <a:cs typeface="Times New Roman"/>
              </a:rPr>
              <a:t>A</a:t>
            </a:r>
            <a:r>
              <a:rPr sz="1100" i="1" spc="-7" baseline="-11904" dirty="0">
                <a:cs typeface="Times New Roman"/>
              </a:rPr>
              <a:t>t </a:t>
            </a:r>
            <a:r>
              <a:rPr lang="el-GR" sz="1100" spc="5" dirty="0">
                <a:cs typeface="Arial"/>
              </a:rPr>
              <a:t>﻿είναι μια παράμετρος αποτελεσματικότητας (π.χ. «τεχνολογία»), που ονομάζεται </a:t>
            </a:r>
            <a:r>
              <a:rPr lang="el-GR" sz="1100" b="1" spc="5" dirty="0">
                <a:solidFill>
                  <a:srgbClr val="C00000"/>
                </a:solidFill>
                <a:cs typeface="Arial"/>
              </a:rPr>
              <a:t>«συνολική παραγωγικότητα» </a:t>
            </a:r>
            <a:r>
              <a:rPr sz="1100" b="1" spc="-5" dirty="0">
                <a:solidFill>
                  <a:srgbClr val="C00000"/>
                </a:solidFill>
                <a:cs typeface="Arial"/>
              </a:rPr>
              <a:t>(</a:t>
            </a:r>
            <a:r>
              <a:rPr sz="1100" b="1" spc="-5" dirty="0">
                <a:solidFill>
                  <a:srgbClr val="C00000"/>
                </a:solidFill>
                <a:cs typeface="Times New Roman"/>
              </a:rPr>
              <a:t>total factor </a:t>
            </a:r>
            <a:r>
              <a:rPr sz="1100" b="1" spc="-10" dirty="0">
                <a:solidFill>
                  <a:srgbClr val="C00000"/>
                </a:solidFill>
                <a:cs typeface="Times New Roman"/>
              </a:rPr>
              <a:t>productivity, TFP</a:t>
            </a:r>
            <a:r>
              <a:rPr sz="1100" b="1" spc="-10" dirty="0">
                <a:solidFill>
                  <a:srgbClr val="C00000"/>
                </a:solidFill>
                <a:cs typeface="Arial"/>
              </a:rPr>
              <a:t>)</a:t>
            </a:r>
            <a:r>
              <a:rPr sz="1100" spc="-10" dirty="0">
                <a:cs typeface="Arial"/>
              </a:rPr>
              <a:t>.</a:t>
            </a:r>
            <a:endParaRPr lang="el-GR" sz="1100" dirty="0">
              <a:cs typeface="Arial"/>
            </a:endParaRPr>
          </a:p>
          <a:p>
            <a:pPr marL="209550" marR="30480" indent="-171450">
              <a:lnSpc>
                <a:spcPct val="100000"/>
              </a:lnSpc>
              <a:spcBef>
                <a:spcPts val="695"/>
              </a:spcBef>
              <a:buFont typeface="Courier New" panose="02070309020205020404" pitchFamily="49" charset="0"/>
              <a:buChar char="o"/>
            </a:pPr>
            <a:r>
              <a:rPr lang="el-GR" sz="1100" spc="-40" dirty="0">
                <a:cs typeface="Arial"/>
              </a:rPr>
              <a:t>﻿</a:t>
            </a:r>
            <a:r>
              <a:rPr sz="1100" spc="-35" dirty="0" err="1">
                <a:cs typeface="Arial"/>
              </a:rPr>
              <a:t>Το</a:t>
            </a:r>
            <a:r>
              <a:rPr sz="1100" spc="-35" dirty="0">
                <a:cs typeface="Arial"/>
              </a:rPr>
              <a:t> </a:t>
            </a:r>
            <a:r>
              <a:rPr sz="1100" spc="-40" dirty="0">
                <a:cs typeface="Arial"/>
              </a:rPr>
              <a:t>προϊóν </a:t>
            </a:r>
            <a:r>
              <a:rPr sz="1100" i="1" spc="-5" dirty="0">
                <a:cs typeface="Times New Roman"/>
              </a:rPr>
              <a:t>y</a:t>
            </a:r>
            <a:r>
              <a:rPr sz="1100" i="1" spc="-7" baseline="-11904" dirty="0">
                <a:cs typeface="Times New Roman"/>
              </a:rPr>
              <a:t>t </a:t>
            </a:r>
            <a:r>
              <a:rPr sz="1100" spc="5" dirty="0" err="1">
                <a:cs typeface="Arial"/>
              </a:rPr>
              <a:t>εíν</a:t>
            </a:r>
            <a:r>
              <a:rPr sz="1100" spc="5" dirty="0">
                <a:cs typeface="Arial"/>
              </a:rPr>
              <a:t>α</a:t>
            </a:r>
            <a:r>
              <a:rPr sz="1100" spc="5" dirty="0" err="1">
                <a:cs typeface="Arial"/>
              </a:rPr>
              <a:t>ι</a:t>
            </a:r>
            <a:r>
              <a:rPr sz="1100" spc="5" dirty="0">
                <a:cs typeface="Arial"/>
              </a:rPr>
              <a:t> </a:t>
            </a:r>
            <a:r>
              <a:rPr sz="1100" spc="-20" dirty="0">
                <a:cs typeface="Arial"/>
              </a:rPr>
              <a:t>α</a:t>
            </a:r>
            <a:r>
              <a:rPr sz="1100" spc="-20" dirty="0" err="1">
                <a:cs typeface="Arial"/>
              </a:rPr>
              <a:t>úξ</a:t>
            </a:r>
            <a:r>
              <a:rPr lang="el-GR" sz="1100" spc="-20" dirty="0">
                <a:cs typeface="Arial"/>
              </a:rPr>
              <a:t>ο</a:t>
            </a:r>
            <a:r>
              <a:rPr sz="1100" spc="-20" dirty="0" err="1">
                <a:cs typeface="Arial"/>
              </a:rPr>
              <a:t>ν</a:t>
            </a:r>
            <a:r>
              <a:rPr sz="1100" spc="-20" dirty="0">
                <a:cs typeface="Arial"/>
              </a:rPr>
              <a:t> </a:t>
            </a:r>
            <a:r>
              <a:rPr sz="1100" spc="-65" dirty="0">
                <a:cs typeface="Arial"/>
              </a:rPr>
              <a:t>ως </a:t>
            </a:r>
            <a:r>
              <a:rPr sz="1100" spc="-60" dirty="0">
                <a:cs typeface="Arial"/>
              </a:rPr>
              <a:t>π</a:t>
            </a:r>
            <a:r>
              <a:rPr sz="1100" spc="-60" dirty="0" err="1">
                <a:cs typeface="Arial"/>
              </a:rPr>
              <a:t>ρος</a:t>
            </a:r>
            <a:r>
              <a:rPr sz="1100" spc="-60" dirty="0">
                <a:cs typeface="Arial"/>
              </a:rPr>
              <a:t> </a:t>
            </a:r>
            <a:r>
              <a:rPr sz="1100" i="1" spc="-5" dirty="0">
                <a:cs typeface="Times New Roman"/>
              </a:rPr>
              <a:t>k</a:t>
            </a:r>
            <a:r>
              <a:rPr sz="1100" i="1" spc="-7" baseline="-11904" dirty="0">
                <a:cs typeface="Times New Roman"/>
              </a:rPr>
              <a:t>t</a:t>
            </a:r>
            <a:r>
              <a:rPr lang="en-US" sz="1100" i="1" spc="-7" baseline="-11904" dirty="0">
                <a:cs typeface="Times New Roman"/>
              </a:rPr>
              <a:t>, </a:t>
            </a:r>
            <a:r>
              <a:rPr sz="1100" i="1" spc="-5" dirty="0">
                <a:cs typeface="Times New Roman"/>
              </a:rPr>
              <a:t>A</a:t>
            </a:r>
            <a:r>
              <a:rPr sz="1100" i="1" spc="-7" baseline="-11904" dirty="0">
                <a:cs typeface="Times New Roman"/>
              </a:rPr>
              <a:t>t </a:t>
            </a:r>
            <a:r>
              <a:rPr sz="1100" spc="-30" dirty="0">
                <a:cs typeface="Arial"/>
              </a:rPr>
              <a:t>.</a:t>
            </a:r>
            <a:endParaRPr lang="el-GR" sz="1100" spc="-30" dirty="0">
              <a:cs typeface="Aria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-10" dirty="0"/>
              <a:t>Π. </a:t>
            </a:r>
            <a:r>
              <a:rPr spc="-15" dirty="0"/>
              <a:t>Κωνσταντíνου (AΕΟΣ </a:t>
            </a:r>
            <a:r>
              <a:rPr spc="-35" dirty="0"/>
              <a:t>–</a:t>
            </a:r>
            <a:r>
              <a:rPr spc="-75" dirty="0"/>
              <a:t> </a:t>
            </a:r>
            <a:r>
              <a:rPr spc="-5" dirty="0"/>
              <a:t>ΟΠΑ)</a:t>
            </a:r>
          </a:p>
        </p:txBody>
      </p:sp>
    </p:spTree>
  </p:cSld>
  <p:clrMapOvr>
    <a:masterClrMapping/>
  </p:clrMapOvr>
  <p:transition>
    <p:wipe dir="r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0" y="141770"/>
            <a:ext cx="4608195" cy="455894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7556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595"/>
              </a:spcBef>
            </a:pPr>
            <a:r>
              <a:rPr lang="el-GR" sz="1400" spc="35" dirty="0">
                <a:solidFill>
                  <a:srgbClr val="CC0000"/>
                </a:solidFill>
                <a:latin typeface="Arial"/>
                <a:cs typeface="Arial"/>
              </a:rPr>
              <a:t>Κατανοώντας το 1ο Κύμα Παγκοσμιοποίησης </a:t>
            </a:r>
            <a:r>
              <a:rPr sz="1400" spc="-65" dirty="0">
                <a:solidFill>
                  <a:srgbClr val="CC0000"/>
                </a:solidFill>
                <a:latin typeface="Arial"/>
                <a:cs typeface="Arial"/>
              </a:rPr>
              <a:t>–</a:t>
            </a:r>
            <a:r>
              <a:rPr sz="1400" spc="10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spc="30" dirty="0">
                <a:solidFill>
                  <a:srgbClr val="CC0000"/>
                </a:solidFill>
                <a:latin typeface="Latin Modern Math"/>
                <a:cs typeface="Latin Modern Math"/>
              </a:rPr>
              <a:t>II</a:t>
            </a:r>
            <a:endParaRPr sz="1400" dirty="0">
              <a:latin typeface="Latin Modern Math"/>
              <a:cs typeface="Latin Modern Math"/>
            </a:endParaRPr>
          </a:p>
          <a:p>
            <a:pPr marL="107950">
              <a:lnSpc>
                <a:spcPct val="100000"/>
              </a:lnSpc>
              <a:spcBef>
                <a:spcPts val="225"/>
              </a:spcBef>
            </a:pPr>
            <a:r>
              <a:rPr lang="el-GR" sz="900" spc="-5" dirty="0">
                <a:solidFill>
                  <a:srgbClr val="CC0000"/>
                </a:solidFill>
                <a:latin typeface="Arial"/>
                <a:cs typeface="Arial"/>
              </a:rPr>
              <a:t>Η Νεοκλασική Συνάρτηση Παραγωγής</a:t>
            </a:r>
            <a:endParaRPr sz="900" dirty="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046008" y="740698"/>
            <a:ext cx="2432050" cy="2142490"/>
            <a:chOff x="1046008" y="740698"/>
            <a:chExt cx="2432050" cy="2142490"/>
          </a:xfrm>
        </p:grpSpPr>
        <p:sp>
          <p:nvSpPr>
            <p:cNvPr id="6" name="object 6"/>
            <p:cNvSpPr/>
            <p:nvPr/>
          </p:nvSpPr>
          <p:spPr>
            <a:xfrm>
              <a:off x="1050530" y="745220"/>
              <a:ext cx="2422525" cy="2133600"/>
            </a:xfrm>
            <a:custGeom>
              <a:avLst/>
              <a:gdLst/>
              <a:ahLst/>
              <a:cxnLst/>
              <a:rect l="l" t="t" r="r" b="b"/>
              <a:pathLst>
                <a:path w="2422525" h="2133600">
                  <a:moveTo>
                    <a:pt x="25960" y="2107081"/>
                  </a:moveTo>
                  <a:lnTo>
                    <a:pt x="2422442" y="2112189"/>
                  </a:lnTo>
                </a:path>
                <a:path w="2422525" h="2133600">
                  <a:moveTo>
                    <a:pt x="2422442" y="2112189"/>
                  </a:moveTo>
                  <a:lnTo>
                    <a:pt x="2338069" y="2090909"/>
                  </a:lnTo>
                  <a:lnTo>
                    <a:pt x="2422442" y="2112189"/>
                  </a:lnTo>
                  <a:lnTo>
                    <a:pt x="2337963" y="2133149"/>
                  </a:lnTo>
                  <a:lnTo>
                    <a:pt x="2422442" y="2112189"/>
                  </a:lnTo>
                  <a:close/>
                </a:path>
                <a:path w="2422525" h="2133600">
                  <a:moveTo>
                    <a:pt x="25960" y="2107081"/>
                  </a:moveTo>
                  <a:lnTo>
                    <a:pt x="20853" y="0"/>
                  </a:lnTo>
                </a:path>
                <a:path w="2422525" h="2133600">
                  <a:moveTo>
                    <a:pt x="20853" y="0"/>
                  </a:moveTo>
                  <a:lnTo>
                    <a:pt x="0" y="84479"/>
                  </a:lnTo>
                  <a:lnTo>
                    <a:pt x="20853" y="0"/>
                  </a:lnTo>
                  <a:lnTo>
                    <a:pt x="42239" y="84372"/>
                  </a:lnTo>
                  <a:lnTo>
                    <a:pt x="20853" y="0"/>
                  </a:lnTo>
                  <a:close/>
                </a:path>
                <a:path w="2422525" h="2133600">
                  <a:moveTo>
                    <a:pt x="20853" y="2107081"/>
                  </a:moveTo>
                  <a:lnTo>
                    <a:pt x="20853" y="2108252"/>
                  </a:lnTo>
                  <a:lnTo>
                    <a:pt x="21279" y="2109316"/>
                  </a:lnTo>
                  <a:lnTo>
                    <a:pt x="21917" y="2110167"/>
                  </a:lnTo>
                  <a:lnTo>
                    <a:pt x="22662" y="2111125"/>
                  </a:lnTo>
                  <a:lnTo>
                    <a:pt x="23620" y="2111763"/>
                  </a:lnTo>
                  <a:lnTo>
                    <a:pt x="24684" y="2111976"/>
                  </a:lnTo>
                  <a:lnTo>
                    <a:pt x="25748" y="2112295"/>
                  </a:lnTo>
                  <a:lnTo>
                    <a:pt x="30429" y="2109529"/>
                  </a:lnTo>
                  <a:lnTo>
                    <a:pt x="30961" y="2108571"/>
                  </a:lnTo>
                  <a:lnTo>
                    <a:pt x="31174" y="2107401"/>
                  </a:lnTo>
                  <a:lnTo>
                    <a:pt x="30961" y="2106337"/>
                  </a:lnTo>
                  <a:lnTo>
                    <a:pt x="30748" y="2105166"/>
                  </a:lnTo>
                  <a:lnTo>
                    <a:pt x="30216" y="2104209"/>
                  </a:lnTo>
                  <a:lnTo>
                    <a:pt x="29471" y="2103464"/>
                  </a:lnTo>
                </a:path>
                <a:path w="2422525" h="2133600">
                  <a:moveTo>
                    <a:pt x="31067" y="2102081"/>
                  </a:moveTo>
                  <a:lnTo>
                    <a:pt x="41414" y="2051901"/>
                  </a:lnTo>
                  <a:lnTo>
                    <a:pt x="53125" y="2002131"/>
                  </a:lnTo>
                  <a:lnTo>
                    <a:pt x="66188" y="1952798"/>
                  </a:lnTo>
                  <a:lnTo>
                    <a:pt x="80588" y="1903925"/>
                  </a:lnTo>
                  <a:lnTo>
                    <a:pt x="96311" y="1855539"/>
                  </a:lnTo>
                  <a:lnTo>
                    <a:pt x="113343" y="1807665"/>
                  </a:lnTo>
                  <a:lnTo>
                    <a:pt x="131670" y="1760328"/>
                  </a:lnTo>
                  <a:lnTo>
                    <a:pt x="151278" y="1713554"/>
                  </a:lnTo>
                  <a:lnTo>
                    <a:pt x="172153" y="1667368"/>
                  </a:lnTo>
                  <a:lnTo>
                    <a:pt x="194280" y="1621796"/>
                  </a:lnTo>
                  <a:lnTo>
                    <a:pt x="217647" y="1576862"/>
                  </a:lnTo>
                  <a:lnTo>
                    <a:pt x="242238" y="1532593"/>
                  </a:lnTo>
                  <a:lnTo>
                    <a:pt x="268039" y="1489013"/>
                  </a:lnTo>
                  <a:lnTo>
                    <a:pt x="295037" y="1446149"/>
                  </a:lnTo>
                  <a:lnTo>
                    <a:pt x="323218" y="1404025"/>
                  </a:lnTo>
                  <a:lnTo>
                    <a:pt x="352567" y="1362667"/>
                  </a:lnTo>
                  <a:lnTo>
                    <a:pt x="383070" y="1322100"/>
                  </a:lnTo>
                  <a:lnTo>
                    <a:pt x="414714" y="1282350"/>
                  </a:lnTo>
                  <a:lnTo>
                    <a:pt x="447484" y="1243442"/>
                  </a:lnTo>
                  <a:lnTo>
                    <a:pt x="481366" y="1205401"/>
                  </a:lnTo>
                  <a:lnTo>
                    <a:pt x="516346" y="1168253"/>
                  </a:lnTo>
                  <a:lnTo>
                    <a:pt x="552410" y="1132024"/>
                  </a:lnTo>
                  <a:lnTo>
                    <a:pt x="589544" y="1096738"/>
                  </a:lnTo>
                  <a:lnTo>
                    <a:pt x="626743" y="1063271"/>
                  </a:lnTo>
                  <a:lnTo>
                    <a:pt x="664733" y="1030897"/>
                  </a:lnTo>
                  <a:lnTo>
                    <a:pt x="703490" y="999627"/>
                  </a:lnTo>
                  <a:lnTo>
                    <a:pt x="742989" y="969468"/>
                  </a:lnTo>
                  <a:lnTo>
                    <a:pt x="783205" y="940430"/>
                  </a:lnTo>
                  <a:lnTo>
                    <a:pt x="824114" y="912524"/>
                  </a:lnTo>
                  <a:lnTo>
                    <a:pt x="865691" y="885757"/>
                  </a:lnTo>
                  <a:lnTo>
                    <a:pt x="907912" y="860139"/>
                  </a:lnTo>
                  <a:lnTo>
                    <a:pt x="950751" y="835681"/>
                  </a:lnTo>
                  <a:lnTo>
                    <a:pt x="994184" y="812390"/>
                  </a:lnTo>
                  <a:lnTo>
                    <a:pt x="1038187" y="790277"/>
                  </a:lnTo>
                  <a:lnTo>
                    <a:pt x="1082735" y="769350"/>
                  </a:lnTo>
                  <a:lnTo>
                    <a:pt x="1127802" y="749620"/>
                  </a:lnTo>
                  <a:lnTo>
                    <a:pt x="1173365" y="731095"/>
                  </a:lnTo>
                  <a:lnTo>
                    <a:pt x="1219399" y="713785"/>
                  </a:lnTo>
                  <a:lnTo>
                    <a:pt x="1265879" y="697699"/>
                  </a:lnTo>
                  <a:lnTo>
                    <a:pt x="1312781" y="682846"/>
                  </a:lnTo>
                  <a:lnTo>
                    <a:pt x="1360079" y="669236"/>
                  </a:lnTo>
                  <a:lnTo>
                    <a:pt x="1407750" y="656879"/>
                  </a:lnTo>
                  <a:lnTo>
                    <a:pt x="1455768" y="645783"/>
                  </a:lnTo>
                  <a:lnTo>
                    <a:pt x="1504109" y="635957"/>
                  </a:lnTo>
                  <a:lnTo>
                    <a:pt x="1552748" y="627412"/>
                  </a:lnTo>
                  <a:lnTo>
                    <a:pt x="1601661" y="620157"/>
                  </a:lnTo>
                  <a:lnTo>
                    <a:pt x="1650823" y="614200"/>
                  </a:lnTo>
                  <a:lnTo>
                    <a:pt x="1700209" y="609552"/>
                  </a:lnTo>
                  <a:lnTo>
                    <a:pt x="1749794" y="606221"/>
                  </a:lnTo>
                  <a:lnTo>
                    <a:pt x="1799554" y="604217"/>
                  </a:lnTo>
                  <a:lnTo>
                    <a:pt x="1849465" y="603549"/>
                  </a:lnTo>
                  <a:lnTo>
                    <a:pt x="1899501" y="604227"/>
                  </a:lnTo>
                </a:path>
              </a:pathLst>
            </a:custGeom>
            <a:ln w="90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67022" y="1377111"/>
              <a:ext cx="1468755" cy="1472565"/>
            </a:xfrm>
            <a:custGeom>
              <a:avLst/>
              <a:gdLst/>
              <a:ahLst/>
              <a:cxnLst/>
              <a:rect l="l" t="t" r="r" b="b"/>
              <a:pathLst>
                <a:path w="1468755" h="1472564">
                  <a:moveTo>
                    <a:pt x="1468382" y="3723"/>
                  </a:moveTo>
                  <a:lnTo>
                    <a:pt x="1468382" y="1472105"/>
                  </a:lnTo>
                </a:path>
                <a:path w="1468755" h="1472564">
                  <a:moveTo>
                    <a:pt x="1464658" y="0"/>
                  </a:moveTo>
                  <a:lnTo>
                    <a:pt x="0" y="0"/>
                  </a:lnTo>
                </a:path>
                <a:path w="1468755" h="1472564">
                  <a:moveTo>
                    <a:pt x="612632" y="422820"/>
                  </a:moveTo>
                  <a:lnTo>
                    <a:pt x="0" y="426757"/>
                  </a:lnTo>
                </a:path>
                <a:path w="1468755" h="1472564">
                  <a:moveTo>
                    <a:pt x="619654" y="429949"/>
                  </a:moveTo>
                  <a:lnTo>
                    <a:pt x="614760" y="1472105"/>
                  </a:lnTo>
                </a:path>
              </a:pathLst>
            </a:custGeom>
            <a:ln w="9043">
              <a:solidFill>
                <a:srgbClr val="7F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920316" y="1215379"/>
            <a:ext cx="572770" cy="15260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900" i="1" spc="60" dirty="0">
                <a:solidFill>
                  <a:srgbClr val="C00000"/>
                </a:solidFill>
                <a:latin typeface="Times New Roman"/>
                <a:cs typeface="Times New Roman"/>
              </a:rPr>
              <a:t>y</a:t>
            </a:r>
            <a:r>
              <a:rPr sz="975" i="1" spc="89" baseline="-12820" dirty="0">
                <a:solidFill>
                  <a:srgbClr val="C00000"/>
                </a:solidFill>
                <a:latin typeface="Arial"/>
                <a:cs typeface="Arial"/>
              </a:rPr>
              <a:t>t </a:t>
            </a:r>
            <a:r>
              <a:rPr sz="900" spc="5" dirty="0">
                <a:solidFill>
                  <a:srgbClr val="C00000"/>
                </a:solidFill>
                <a:latin typeface="Latin Modern Math"/>
                <a:cs typeface="Latin Modern Math"/>
              </a:rPr>
              <a:t>=</a:t>
            </a:r>
            <a:r>
              <a:rPr sz="900" spc="-45" dirty="0">
                <a:solidFill>
                  <a:srgbClr val="C00000"/>
                </a:solidFill>
                <a:latin typeface="Latin Modern Math"/>
                <a:cs typeface="Latin Modern Math"/>
              </a:rPr>
              <a:t> </a:t>
            </a:r>
            <a:r>
              <a:rPr sz="900" i="1" spc="105" dirty="0">
                <a:solidFill>
                  <a:srgbClr val="C00000"/>
                </a:solidFill>
                <a:latin typeface="Times New Roman"/>
                <a:cs typeface="Times New Roman"/>
              </a:rPr>
              <a:t>A</a:t>
            </a:r>
            <a:r>
              <a:rPr sz="975" i="1" spc="157" baseline="-12820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900" i="1" spc="105" dirty="0">
                <a:solidFill>
                  <a:srgbClr val="C00000"/>
                </a:solidFill>
                <a:latin typeface="Times New Roman"/>
                <a:cs typeface="Times New Roman"/>
              </a:rPr>
              <a:t>k</a:t>
            </a:r>
            <a:r>
              <a:rPr sz="975" i="1" spc="157" baseline="29914" dirty="0">
                <a:solidFill>
                  <a:srgbClr val="C00000"/>
                </a:solidFill>
                <a:latin typeface="Arial"/>
                <a:cs typeface="Arial"/>
              </a:rPr>
              <a:t>α</a:t>
            </a:r>
            <a:endParaRPr sz="975" baseline="29914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80539" y="1275345"/>
            <a:ext cx="58419" cy="11477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i="1" spc="75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endParaRPr sz="650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80602" y="2769283"/>
            <a:ext cx="169545" cy="1651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900" i="1" spc="75" dirty="0">
                <a:latin typeface="Times New Roman"/>
                <a:cs typeface="Times New Roman"/>
              </a:rPr>
              <a:t>k</a:t>
            </a:r>
            <a:r>
              <a:rPr sz="975" i="1" spc="112" baseline="-12820" dirty="0">
                <a:latin typeface="Arial"/>
                <a:cs typeface="Arial"/>
              </a:rPr>
              <a:t>t</a:t>
            </a:r>
            <a:endParaRPr sz="975" baseline="-1282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04757" y="652008"/>
            <a:ext cx="165735" cy="1651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900" i="1" spc="60" dirty="0">
                <a:latin typeface="Times New Roman"/>
                <a:cs typeface="Times New Roman"/>
              </a:rPr>
              <a:t>y</a:t>
            </a:r>
            <a:r>
              <a:rPr sz="975" i="1" spc="89" baseline="-12820" dirty="0">
                <a:latin typeface="Arial"/>
                <a:cs typeface="Arial"/>
              </a:rPr>
              <a:t>t</a:t>
            </a:r>
            <a:endParaRPr sz="975" baseline="-1282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473751" y="2865572"/>
            <a:ext cx="344170" cy="1651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spc="5" dirty="0">
                <a:latin typeface="Latin Modern Math"/>
                <a:cs typeface="Latin Modern Math"/>
              </a:rPr>
              <a:t>high</a:t>
            </a:r>
            <a:r>
              <a:rPr sz="900" spc="-70" dirty="0">
                <a:latin typeface="Latin Modern Math"/>
                <a:cs typeface="Latin Modern Math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k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77887" y="2865572"/>
            <a:ext cx="295910" cy="1651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spc="-5" dirty="0">
                <a:latin typeface="Latin Modern Math"/>
                <a:cs typeface="Latin Modern Math"/>
              </a:rPr>
              <a:t>low</a:t>
            </a:r>
            <a:r>
              <a:rPr sz="900" spc="-65" dirty="0">
                <a:latin typeface="Latin Modern Math"/>
                <a:cs typeface="Latin Modern Math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k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-10" dirty="0"/>
              <a:t>Π. </a:t>
            </a:r>
            <a:r>
              <a:rPr spc="-15" dirty="0"/>
              <a:t>Κωνσταντíνου (AΕΟΣ </a:t>
            </a:r>
            <a:r>
              <a:rPr spc="-35" dirty="0"/>
              <a:t>–</a:t>
            </a:r>
            <a:r>
              <a:rPr spc="-75" dirty="0"/>
              <a:t> </a:t>
            </a:r>
            <a:r>
              <a:rPr spc="-5" dirty="0"/>
              <a:t>ΟΠΑ)</a:t>
            </a:r>
          </a:p>
        </p:txBody>
      </p:sp>
    </p:spTree>
  </p:cSld>
  <p:clrMapOvr>
    <a:masterClrMapping/>
  </p:clrMapOvr>
  <p:transition>
    <p:cut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0" y="141770"/>
            <a:ext cx="4608195" cy="455894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7556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595"/>
              </a:spcBef>
            </a:pPr>
            <a:r>
              <a:rPr lang="el-GR" sz="1400" spc="35" dirty="0">
                <a:solidFill>
                  <a:srgbClr val="CC0000"/>
                </a:solidFill>
                <a:latin typeface="Arial"/>
                <a:cs typeface="Arial"/>
              </a:rPr>
              <a:t>Κατανοώντας το 1ο Κύμα Παγκοσμιοποίησης </a:t>
            </a:r>
            <a:r>
              <a:rPr sz="1400" spc="-65" dirty="0">
                <a:solidFill>
                  <a:srgbClr val="CC0000"/>
                </a:solidFill>
                <a:latin typeface="Arial"/>
                <a:cs typeface="Arial"/>
              </a:rPr>
              <a:t>–</a:t>
            </a:r>
            <a:r>
              <a:rPr sz="1400" spc="11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spc="35" dirty="0">
                <a:solidFill>
                  <a:srgbClr val="CC0000"/>
                </a:solidFill>
                <a:latin typeface="Latin Modern Math"/>
                <a:cs typeface="Latin Modern Math"/>
              </a:rPr>
              <a:t>III</a:t>
            </a:r>
            <a:endParaRPr sz="1400" dirty="0">
              <a:latin typeface="Latin Modern Math"/>
              <a:cs typeface="Latin Modern Math"/>
            </a:endParaRPr>
          </a:p>
          <a:p>
            <a:pPr marL="107950">
              <a:lnSpc>
                <a:spcPct val="100000"/>
              </a:lnSpc>
              <a:spcBef>
                <a:spcPts val="225"/>
              </a:spcBef>
            </a:pPr>
            <a:r>
              <a:rPr lang="el-GR" sz="900" spc="-5" dirty="0">
                <a:solidFill>
                  <a:srgbClr val="CC0000"/>
                </a:solidFill>
                <a:latin typeface="Arial"/>
                <a:cs typeface="Arial"/>
              </a:rPr>
              <a:t>Η Νεοκλασική Συνάρτηση Παραγωγής</a:t>
            </a:r>
            <a:endParaRPr sz="900" dirty="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902736" y="818276"/>
            <a:ext cx="2015489" cy="1972310"/>
            <a:chOff x="902736" y="818276"/>
            <a:chExt cx="2015489" cy="1972310"/>
          </a:xfrm>
        </p:grpSpPr>
        <p:sp>
          <p:nvSpPr>
            <p:cNvPr id="6" name="object 6"/>
            <p:cNvSpPr/>
            <p:nvPr/>
          </p:nvSpPr>
          <p:spPr>
            <a:xfrm>
              <a:off x="906449" y="821989"/>
              <a:ext cx="2008505" cy="1964689"/>
            </a:xfrm>
            <a:custGeom>
              <a:avLst/>
              <a:gdLst/>
              <a:ahLst/>
              <a:cxnLst/>
              <a:rect l="l" t="t" r="r" b="b"/>
              <a:pathLst>
                <a:path w="2008505" h="1964689">
                  <a:moveTo>
                    <a:pt x="40102" y="1943334"/>
                  </a:moveTo>
                  <a:lnTo>
                    <a:pt x="2007987" y="1947528"/>
                  </a:lnTo>
                </a:path>
                <a:path w="2008505" h="1964689">
                  <a:moveTo>
                    <a:pt x="2007987" y="1947528"/>
                  </a:moveTo>
                  <a:lnTo>
                    <a:pt x="1938704" y="1929967"/>
                  </a:lnTo>
                  <a:lnTo>
                    <a:pt x="2007987" y="1947528"/>
                  </a:lnTo>
                  <a:lnTo>
                    <a:pt x="1938616" y="1964652"/>
                  </a:lnTo>
                  <a:lnTo>
                    <a:pt x="2007987" y="1947528"/>
                  </a:lnTo>
                  <a:close/>
                </a:path>
                <a:path w="2008505" h="1964689">
                  <a:moveTo>
                    <a:pt x="27783" y="1952508"/>
                  </a:moveTo>
                  <a:lnTo>
                    <a:pt x="16949" y="0"/>
                  </a:lnTo>
                </a:path>
                <a:path w="2008505" h="1964689">
                  <a:moveTo>
                    <a:pt x="16949" y="0"/>
                  </a:moveTo>
                  <a:lnTo>
                    <a:pt x="0" y="69457"/>
                  </a:lnTo>
                  <a:lnTo>
                    <a:pt x="16949" y="0"/>
                  </a:lnTo>
                  <a:lnTo>
                    <a:pt x="34685" y="69283"/>
                  </a:lnTo>
                  <a:lnTo>
                    <a:pt x="16949" y="0"/>
                  </a:lnTo>
                  <a:close/>
                </a:path>
                <a:path w="2008505" h="1964689">
                  <a:moveTo>
                    <a:pt x="35908" y="1943334"/>
                  </a:moveTo>
                  <a:lnTo>
                    <a:pt x="35908" y="1944208"/>
                  </a:lnTo>
                  <a:lnTo>
                    <a:pt x="36170" y="1945169"/>
                  </a:lnTo>
                  <a:lnTo>
                    <a:pt x="36782" y="1945868"/>
                  </a:lnTo>
                  <a:lnTo>
                    <a:pt x="37306" y="1946567"/>
                  </a:lnTo>
                  <a:lnTo>
                    <a:pt x="38179" y="1947091"/>
                  </a:lnTo>
                  <a:lnTo>
                    <a:pt x="39053" y="1947353"/>
                  </a:lnTo>
                  <a:lnTo>
                    <a:pt x="39927" y="1947615"/>
                  </a:lnTo>
                  <a:lnTo>
                    <a:pt x="43684" y="1945344"/>
                  </a:lnTo>
                  <a:lnTo>
                    <a:pt x="44208" y="1944558"/>
                  </a:lnTo>
                  <a:lnTo>
                    <a:pt x="44295" y="1943596"/>
                  </a:lnTo>
                  <a:lnTo>
                    <a:pt x="44208" y="1942723"/>
                  </a:lnTo>
                  <a:lnTo>
                    <a:pt x="44033" y="1941762"/>
                  </a:lnTo>
                  <a:lnTo>
                    <a:pt x="43596" y="1940888"/>
                  </a:lnTo>
                  <a:lnTo>
                    <a:pt x="42897" y="1940276"/>
                  </a:lnTo>
                </a:path>
                <a:path w="2008505" h="1964689">
                  <a:moveTo>
                    <a:pt x="44208" y="1939141"/>
                  </a:moveTo>
                  <a:lnTo>
                    <a:pt x="55129" y="1889506"/>
                  </a:lnTo>
                  <a:lnTo>
                    <a:pt x="67628" y="1840361"/>
                  </a:lnTo>
                  <a:lnTo>
                    <a:pt x="81686" y="1791742"/>
                  </a:lnTo>
                  <a:lnTo>
                    <a:pt x="97283" y="1743683"/>
                  </a:lnTo>
                  <a:lnTo>
                    <a:pt x="114401" y="1696218"/>
                  </a:lnTo>
                  <a:lnTo>
                    <a:pt x="133019" y="1649383"/>
                  </a:lnTo>
                  <a:lnTo>
                    <a:pt x="153120" y="1603213"/>
                  </a:lnTo>
                  <a:lnTo>
                    <a:pt x="174683" y="1557741"/>
                  </a:lnTo>
                  <a:lnTo>
                    <a:pt x="197689" y="1513002"/>
                  </a:lnTo>
                  <a:lnTo>
                    <a:pt x="222119" y="1469032"/>
                  </a:lnTo>
                  <a:lnTo>
                    <a:pt x="247954" y="1425865"/>
                  </a:lnTo>
                  <a:lnTo>
                    <a:pt x="275174" y="1383535"/>
                  </a:lnTo>
                  <a:lnTo>
                    <a:pt x="303761" y="1342078"/>
                  </a:lnTo>
                  <a:lnTo>
                    <a:pt x="333694" y="1301528"/>
                  </a:lnTo>
                  <a:lnTo>
                    <a:pt x="364956" y="1261920"/>
                  </a:lnTo>
                  <a:lnTo>
                    <a:pt x="397525" y="1223287"/>
                  </a:lnTo>
                  <a:lnTo>
                    <a:pt x="431384" y="1185667"/>
                  </a:lnTo>
                  <a:lnTo>
                    <a:pt x="466513" y="1149091"/>
                  </a:lnTo>
                  <a:lnTo>
                    <a:pt x="502892" y="1113597"/>
                  </a:lnTo>
                  <a:lnTo>
                    <a:pt x="539421" y="1080158"/>
                  </a:lnTo>
                  <a:lnTo>
                    <a:pt x="576845" y="1047977"/>
                  </a:lnTo>
                  <a:lnTo>
                    <a:pt x="615131" y="1017066"/>
                  </a:lnTo>
                  <a:lnTo>
                    <a:pt x="654247" y="987434"/>
                  </a:lnTo>
                  <a:lnTo>
                    <a:pt x="694158" y="959093"/>
                  </a:lnTo>
                  <a:lnTo>
                    <a:pt x="734833" y="932052"/>
                  </a:lnTo>
                  <a:lnTo>
                    <a:pt x="776239" y="906322"/>
                  </a:lnTo>
                  <a:lnTo>
                    <a:pt x="818343" y="881914"/>
                  </a:lnTo>
                  <a:lnTo>
                    <a:pt x="861113" y="858839"/>
                  </a:lnTo>
                  <a:lnTo>
                    <a:pt x="904515" y="837107"/>
                  </a:lnTo>
                  <a:lnTo>
                    <a:pt x="948516" y="816729"/>
                  </a:lnTo>
                  <a:lnTo>
                    <a:pt x="993085" y="797714"/>
                  </a:lnTo>
                  <a:lnTo>
                    <a:pt x="1038187" y="780075"/>
                  </a:lnTo>
                  <a:lnTo>
                    <a:pt x="1083791" y="763821"/>
                  </a:lnTo>
                  <a:lnTo>
                    <a:pt x="1129864" y="748963"/>
                  </a:lnTo>
                  <a:lnTo>
                    <a:pt x="1176373" y="735511"/>
                  </a:lnTo>
                  <a:lnTo>
                    <a:pt x="1223284" y="723476"/>
                  </a:lnTo>
                  <a:lnTo>
                    <a:pt x="1270566" y="712869"/>
                  </a:lnTo>
                  <a:lnTo>
                    <a:pt x="1318185" y="703701"/>
                  </a:lnTo>
                  <a:lnTo>
                    <a:pt x="1366109" y="695981"/>
                  </a:lnTo>
                  <a:lnTo>
                    <a:pt x="1414305" y="689720"/>
                  </a:lnTo>
                  <a:lnTo>
                    <a:pt x="1462740" y="684929"/>
                  </a:lnTo>
                  <a:lnTo>
                    <a:pt x="1511382" y="681619"/>
                  </a:lnTo>
                  <a:lnTo>
                    <a:pt x="1560197" y="679800"/>
                  </a:lnTo>
                  <a:lnTo>
                    <a:pt x="1609153" y="679483"/>
                  </a:lnTo>
                  <a:lnTo>
                    <a:pt x="1658217" y="680678"/>
                  </a:lnTo>
                  <a:lnTo>
                    <a:pt x="1707356" y="683396"/>
                  </a:lnTo>
                  <a:lnTo>
                    <a:pt x="1756538" y="687647"/>
                  </a:lnTo>
                  <a:lnTo>
                    <a:pt x="1805729" y="693442"/>
                  </a:lnTo>
                </a:path>
              </a:pathLst>
            </a:custGeom>
            <a:ln w="74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38775" y="1248434"/>
              <a:ext cx="1205865" cy="1514475"/>
            </a:xfrm>
            <a:custGeom>
              <a:avLst/>
              <a:gdLst/>
              <a:ahLst/>
              <a:cxnLst/>
              <a:rect l="l" t="t" r="r" b="b"/>
              <a:pathLst>
                <a:path w="1205864" h="1514475">
                  <a:moveTo>
                    <a:pt x="1202713" y="0"/>
                  </a:moveTo>
                  <a:lnTo>
                    <a:pt x="1205771" y="1514356"/>
                  </a:lnTo>
                </a:path>
                <a:path w="1205864" h="1514475">
                  <a:moveTo>
                    <a:pt x="1202713" y="305439"/>
                  </a:moveTo>
                  <a:lnTo>
                    <a:pt x="0" y="305439"/>
                  </a:lnTo>
                </a:path>
              </a:pathLst>
            </a:custGeom>
            <a:ln w="7426">
              <a:solidFill>
                <a:srgbClr val="7F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49815" y="1144116"/>
              <a:ext cx="1784350" cy="1595755"/>
            </a:xfrm>
            <a:custGeom>
              <a:avLst/>
              <a:gdLst/>
              <a:ahLst/>
              <a:cxnLst/>
              <a:rect l="l" t="t" r="r" b="b"/>
              <a:pathLst>
                <a:path w="1784350" h="1595755">
                  <a:moveTo>
                    <a:pt x="4249" y="1595521"/>
                  </a:moveTo>
                  <a:lnTo>
                    <a:pt x="1190" y="1546776"/>
                  </a:lnTo>
                  <a:lnTo>
                    <a:pt x="0" y="1498078"/>
                  </a:lnTo>
                  <a:lnTo>
                    <a:pt x="665" y="1449478"/>
                  </a:lnTo>
                  <a:lnTo>
                    <a:pt x="3177" y="1401028"/>
                  </a:lnTo>
                  <a:lnTo>
                    <a:pt x="7521" y="1352778"/>
                  </a:lnTo>
                  <a:lnTo>
                    <a:pt x="13688" y="1304781"/>
                  </a:lnTo>
                  <a:lnTo>
                    <a:pt x="21666" y="1257086"/>
                  </a:lnTo>
                  <a:lnTo>
                    <a:pt x="31443" y="1209746"/>
                  </a:lnTo>
                  <a:lnTo>
                    <a:pt x="43007" y="1162811"/>
                  </a:lnTo>
                  <a:lnTo>
                    <a:pt x="56348" y="1116333"/>
                  </a:lnTo>
                  <a:lnTo>
                    <a:pt x="71453" y="1070362"/>
                  </a:lnTo>
                  <a:lnTo>
                    <a:pt x="88312" y="1024951"/>
                  </a:lnTo>
                  <a:lnTo>
                    <a:pt x="106911" y="980150"/>
                  </a:lnTo>
                  <a:lnTo>
                    <a:pt x="127241" y="936010"/>
                  </a:lnTo>
                  <a:lnTo>
                    <a:pt x="149290" y="892583"/>
                  </a:lnTo>
                  <a:lnTo>
                    <a:pt x="173045" y="849919"/>
                  </a:lnTo>
                  <a:lnTo>
                    <a:pt x="198716" y="807578"/>
                  </a:lnTo>
                  <a:lnTo>
                    <a:pt x="225657" y="766500"/>
                  </a:lnTo>
                  <a:lnTo>
                    <a:pt x="253835" y="726670"/>
                  </a:lnTo>
                  <a:lnTo>
                    <a:pt x="283215" y="688075"/>
                  </a:lnTo>
                  <a:lnTo>
                    <a:pt x="313762" y="650698"/>
                  </a:lnTo>
                  <a:lnTo>
                    <a:pt x="345443" y="614525"/>
                  </a:lnTo>
                  <a:lnTo>
                    <a:pt x="378224" y="579541"/>
                  </a:lnTo>
                  <a:lnTo>
                    <a:pt x="412070" y="545731"/>
                  </a:lnTo>
                  <a:lnTo>
                    <a:pt x="446947" y="513080"/>
                  </a:lnTo>
                  <a:lnTo>
                    <a:pt x="482821" y="481573"/>
                  </a:lnTo>
                  <a:lnTo>
                    <a:pt x="519657" y="451195"/>
                  </a:lnTo>
                  <a:lnTo>
                    <a:pt x="557422" y="421931"/>
                  </a:lnTo>
                  <a:lnTo>
                    <a:pt x="596081" y="393766"/>
                  </a:lnTo>
                  <a:lnTo>
                    <a:pt x="635600" y="366685"/>
                  </a:lnTo>
                  <a:lnTo>
                    <a:pt x="675945" y="340674"/>
                  </a:lnTo>
                  <a:lnTo>
                    <a:pt x="717081" y="315717"/>
                  </a:lnTo>
                  <a:lnTo>
                    <a:pt x="758975" y="291800"/>
                  </a:lnTo>
                  <a:lnTo>
                    <a:pt x="801591" y="268906"/>
                  </a:lnTo>
                  <a:lnTo>
                    <a:pt x="844897" y="247023"/>
                  </a:lnTo>
                  <a:lnTo>
                    <a:pt x="888858" y="226133"/>
                  </a:lnTo>
                  <a:lnTo>
                    <a:pt x="933439" y="206224"/>
                  </a:lnTo>
                  <a:lnTo>
                    <a:pt x="978606" y="187279"/>
                  </a:lnTo>
                  <a:lnTo>
                    <a:pt x="1024325" y="169283"/>
                  </a:lnTo>
                  <a:lnTo>
                    <a:pt x="1070562" y="152223"/>
                  </a:lnTo>
                  <a:lnTo>
                    <a:pt x="1117283" y="136082"/>
                  </a:lnTo>
                  <a:lnTo>
                    <a:pt x="1164453" y="120846"/>
                  </a:lnTo>
                  <a:lnTo>
                    <a:pt x="1212039" y="106499"/>
                  </a:lnTo>
                  <a:lnTo>
                    <a:pt x="1260006" y="93028"/>
                  </a:lnTo>
                  <a:lnTo>
                    <a:pt x="1308319" y="80417"/>
                  </a:lnTo>
                  <a:lnTo>
                    <a:pt x="1356945" y="68650"/>
                  </a:lnTo>
                  <a:lnTo>
                    <a:pt x="1405850" y="57714"/>
                  </a:lnTo>
                  <a:lnTo>
                    <a:pt x="1454998" y="47593"/>
                  </a:lnTo>
                  <a:lnTo>
                    <a:pt x="1504357" y="38271"/>
                  </a:lnTo>
                  <a:lnTo>
                    <a:pt x="1553891" y="29735"/>
                  </a:lnTo>
                  <a:lnTo>
                    <a:pt x="1603567" y="21970"/>
                  </a:lnTo>
                  <a:lnTo>
                    <a:pt x="1653351" y="14959"/>
                  </a:lnTo>
                  <a:lnTo>
                    <a:pt x="1703207" y="8689"/>
                  </a:lnTo>
                  <a:lnTo>
                    <a:pt x="1753102" y="3145"/>
                  </a:lnTo>
                  <a:lnTo>
                    <a:pt x="1776176" y="774"/>
                  </a:lnTo>
                  <a:lnTo>
                    <a:pt x="1783856" y="0"/>
                  </a:lnTo>
                </a:path>
              </a:pathLst>
            </a:custGeom>
            <a:ln w="74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26456" y="1233145"/>
              <a:ext cx="1215390" cy="9525"/>
            </a:xfrm>
            <a:custGeom>
              <a:avLst/>
              <a:gdLst/>
              <a:ahLst/>
              <a:cxnLst/>
              <a:rect l="l" t="t" r="r" b="b"/>
              <a:pathLst>
                <a:path w="1215389" h="9525">
                  <a:moveTo>
                    <a:pt x="1215032" y="9173"/>
                  </a:moveTo>
                  <a:lnTo>
                    <a:pt x="0" y="0"/>
                  </a:lnTo>
                </a:path>
              </a:pathLst>
            </a:custGeom>
            <a:ln w="7426">
              <a:solidFill>
                <a:srgbClr val="7F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81673" y="1245376"/>
              <a:ext cx="3175" cy="297815"/>
            </a:xfrm>
            <a:custGeom>
              <a:avLst/>
              <a:gdLst/>
              <a:ahLst/>
              <a:cxnLst/>
              <a:rect l="l" t="t" r="r" b="b"/>
              <a:pathLst>
                <a:path w="3175" h="297815">
                  <a:moveTo>
                    <a:pt x="0" y="0"/>
                  </a:moveTo>
                  <a:lnTo>
                    <a:pt x="3145" y="297664"/>
                  </a:lnTo>
                </a:path>
              </a:pathLst>
            </a:custGeom>
            <a:ln w="7426">
              <a:solidFill>
                <a:srgbClr val="0000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65073" y="1245376"/>
              <a:ext cx="34925" cy="69850"/>
            </a:xfrm>
            <a:custGeom>
              <a:avLst/>
              <a:gdLst/>
              <a:ahLst/>
              <a:cxnLst/>
              <a:rect l="l" t="t" r="r" b="b"/>
              <a:pathLst>
                <a:path w="34925" h="69850">
                  <a:moveTo>
                    <a:pt x="16599" y="0"/>
                  </a:moveTo>
                  <a:lnTo>
                    <a:pt x="0" y="69545"/>
                  </a:lnTo>
                  <a:lnTo>
                    <a:pt x="34685" y="69195"/>
                  </a:lnTo>
                  <a:lnTo>
                    <a:pt x="16599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65073" y="1245376"/>
              <a:ext cx="34925" cy="69850"/>
            </a:xfrm>
            <a:custGeom>
              <a:avLst/>
              <a:gdLst/>
              <a:ahLst/>
              <a:cxnLst/>
              <a:rect l="l" t="t" r="r" b="b"/>
              <a:pathLst>
                <a:path w="34925" h="69850">
                  <a:moveTo>
                    <a:pt x="16599" y="0"/>
                  </a:moveTo>
                  <a:lnTo>
                    <a:pt x="0" y="69545"/>
                  </a:lnTo>
                  <a:lnTo>
                    <a:pt x="34685" y="69195"/>
                  </a:lnTo>
                  <a:lnTo>
                    <a:pt x="16599" y="0"/>
                  </a:lnTo>
                  <a:close/>
                </a:path>
              </a:pathLst>
            </a:custGeom>
            <a:ln w="742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66733" y="1473495"/>
              <a:ext cx="34925" cy="69850"/>
            </a:xfrm>
            <a:custGeom>
              <a:avLst/>
              <a:gdLst/>
              <a:ahLst/>
              <a:cxnLst/>
              <a:rect l="l" t="t" r="r" b="b"/>
              <a:pathLst>
                <a:path w="34925" h="69850">
                  <a:moveTo>
                    <a:pt x="34685" y="0"/>
                  </a:moveTo>
                  <a:lnTo>
                    <a:pt x="0" y="349"/>
                  </a:lnTo>
                  <a:lnTo>
                    <a:pt x="18085" y="69545"/>
                  </a:lnTo>
                  <a:lnTo>
                    <a:pt x="34685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66733" y="1473495"/>
              <a:ext cx="34925" cy="69850"/>
            </a:xfrm>
            <a:custGeom>
              <a:avLst/>
              <a:gdLst/>
              <a:ahLst/>
              <a:cxnLst/>
              <a:rect l="l" t="t" r="r" b="b"/>
              <a:pathLst>
                <a:path w="34925" h="69850">
                  <a:moveTo>
                    <a:pt x="18085" y="69545"/>
                  </a:moveTo>
                  <a:lnTo>
                    <a:pt x="34685" y="0"/>
                  </a:lnTo>
                  <a:lnTo>
                    <a:pt x="0" y="349"/>
                  </a:lnTo>
                  <a:lnTo>
                    <a:pt x="18085" y="69545"/>
                  </a:lnTo>
                  <a:close/>
                </a:path>
              </a:pathLst>
            </a:custGeom>
            <a:ln w="742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2733550" y="1451297"/>
            <a:ext cx="483870" cy="128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750" i="1" spc="45" dirty="0">
                <a:latin typeface="Times New Roman"/>
                <a:cs typeface="Times New Roman"/>
              </a:rPr>
              <a:t>y</a:t>
            </a:r>
            <a:r>
              <a:rPr sz="825" i="1" spc="67" baseline="-10101" dirty="0">
                <a:latin typeface="Arial"/>
                <a:cs typeface="Arial"/>
              </a:rPr>
              <a:t>t </a:t>
            </a:r>
            <a:r>
              <a:rPr sz="750" spc="-5" dirty="0">
                <a:latin typeface="Latin Modern Math"/>
                <a:cs typeface="Latin Modern Math"/>
              </a:rPr>
              <a:t>=</a:t>
            </a:r>
            <a:r>
              <a:rPr sz="750" spc="-50" dirty="0">
                <a:latin typeface="Latin Modern Math"/>
                <a:cs typeface="Latin Modern Math"/>
              </a:rPr>
              <a:t> </a:t>
            </a:r>
            <a:r>
              <a:rPr sz="750" i="1" spc="80" dirty="0" err="1">
                <a:latin typeface="Times New Roman"/>
                <a:cs typeface="Times New Roman"/>
              </a:rPr>
              <a:t>A</a:t>
            </a:r>
            <a:r>
              <a:rPr sz="825" i="1" spc="120" baseline="-10101" dirty="0" err="1">
                <a:latin typeface="Arial"/>
                <a:cs typeface="Arial"/>
              </a:rPr>
              <a:t>t</a:t>
            </a:r>
            <a:r>
              <a:rPr sz="750" i="1" spc="80" dirty="0" err="1">
                <a:latin typeface="Times New Roman"/>
                <a:cs typeface="Times New Roman"/>
              </a:rPr>
              <a:t>k</a:t>
            </a:r>
            <a:r>
              <a:rPr sz="825" i="1" spc="120" baseline="25252" dirty="0">
                <a:latin typeface="Arial"/>
                <a:cs typeface="Arial"/>
              </a:rPr>
              <a:t>α</a:t>
            </a:r>
            <a:endParaRPr sz="825" baseline="25252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116008" y="1500538"/>
            <a:ext cx="52069" cy="1092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50" i="1" spc="55" dirty="0">
                <a:latin typeface="Arial"/>
                <a:cs typeface="Arial"/>
              </a:rPr>
              <a:t>t</a:t>
            </a:r>
            <a:endParaRPr sz="55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913879" y="2694803"/>
            <a:ext cx="153035" cy="140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750" i="1" spc="55" dirty="0">
                <a:latin typeface="Times New Roman"/>
                <a:cs typeface="Times New Roman"/>
              </a:rPr>
              <a:t>k</a:t>
            </a:r>
            <a:r>
              <a:rPr sz="825" i="1" spc="82" baseline="-10101" dirty="0">
                <a:latin typeface="Arial"/>
                <a:cs typeface="Arial"/>
              </a:rPr>
              <a:t>t</a:t>
            </a:r>
            <a:endParaRPr sz="825" baseline="-10101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43238" y="692337"/>
            <a:ext cx="149860" cy="140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750" i="1" spc="45" dirty="0">
                <a:latin typeface="Times New Roman"/>
                <a:cs typeface="Times New Roman"/>
              </a:rPr>
              <a:t>y</a:t>
            </a:r>
            <a:r>
              <a:rPr sz="825" i="1" spc="67" baseline="-10101" dirty="0">
                <a:latin typeface="Arial"/>
                <a:cs typeface="Arial"/>
              </a:rPr>
              <a:t>t</a:t>
            </a:r>
            <a:endParaRPr sz="825" baseline="-10101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051212" y="2771337"/>
            <a:ext cx="163195" cy="140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750" i="1" spc="25" dirty="0">
                <a:latin typeface="Times New Roman"/>
                <a:cs typeface="Times New Roman"/>
              </a:rPr>
              <a:t>k</a:t>
            </a:r>
            <a:r>
              <a:rPr sz="825" spc="37" baseline="-10101" dirty="0">
                <a:latin typeface="LM Roman 8"/>
                <a:cs typeface="LM Roman 8"/>
              </a:rPr>
              <a:t>1</a:t>
            </a:r>
            <a:endParaRPr sz="825" baseline="-10101">
              <a:latin typeface="LM Roman 8"/>
              <a:cs typeface="LM Roman 8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693710" y="1067759"/>
            <a:ext cx="483870" cy="140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750" i="1" spc="-35" dirty="0">
                <a:latin typeface="Times New Roman"/>
                <a:cs typeface="Times New Roman"/>
              </a:rPr>
              <a:t>y</a:t>
            </a:r>
            <a:r>
              <a:rPr sz="825" i="1" spc="-52" baseline="-20202" dirty="0">
                <a:latin typeface="Arial"/>
                <a:cs typeface="Arial"/>
              </a:rPr>
              <a:t>t</a:t>
            </a:r>
            <a:r>
              <a:rPr sz="825" i="1" spc="-52" baseline="25252" dirty="0">
                <a:latin typeface="Klaudia"/>
                <a:cs typeface="Klaudia"/>
              </a:rPr>
              <a:t>j </a:t>
            </a:r>
            <a:r>
              <a:rPr sz="750" spc="-5" dirty="0">
                <a:latin typeface="Latin Modern Math"/>
                <a:cs typeface="Latin Modern Math"/>
              </a:rPr>
              <a:t>= </a:t>
            </a:r>
            <a:r>
              <a:rPr sz="750" i="1" spc="50" dirty="0">
                <a:latin typeface="Times New Roman"/>
                <a:cs typeface="Times New Roman"/>
              </a:rPr>
              <a:t>A</a:t>
            </a:r>
            <a:r>
              <a:rPr sz="825" i="1" spc="75" baseline="25252" dirty="0">
                <a:latin typeface="Klaudia"/>
                <a:cs typeface="Klaudia"/>
              </a:rPr>
              <a:t>j</a:t>
            </a:r>
            <a:r>
              <a:rPr sz="825" i="1" spc="-202" baseline="25252" dirty="0">
                <a:latin typeface="Klaudia"/>
                <a:cs typeface="Klaudia"/>
              </a:rPr>
              <a:t> </a:t>
            </a:r>
            <a:r>
              <a:rPr sz="750" i="1" spc="65" dirty="0">
                <a:latin typeface="Times New Roman"/>
                <a:cs typeface="Times New Roman"/>
              </a:rPr>
              <a:t>k</a:t>
            </a:r>
            <a:r>
              <a:rPr sz="825" i="1" spc="97" baseline="25252" dirty="0">
                <a:latin typeface="Arial"/>
                <a:cs typeface="Arial"/>
              </a:rPr>
              <a:t>α</a:t>
            </a:r>
            <a:endParaRPr sz="825" baseline="25252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932837" y="1117045"/>
            <a:ext cx="133350" cy="1092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50" i="1" spc="55" dirty="0">
                <a:latin typeface="Arial"/>
                <a:cs typeface="Arial"/>
              </a:rPr>
              <a:t>t</a:t>
            </a:r>
            <a:r>
              <a:rPr sz="550" i="1" spc="190" dirty="0">
                <a:latin typeface="Arial"/>
                <a:cs typeface="Arial"/>
              </a:rPr>
              <a:t> </a:t>
            </a:r>
            <a:r>
              <a:rPr sz="550" i="1" spc="55" dirty="0">
                <a:latin typeface="Arial"/>
                <a:cs typeface="Arial"/>
              </a:rPr>
              <a:t>t</a:t>
            </a:r>
            <a:endParaRPr sz="55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63132" y="1312294"/>
            <a:ext cx="1200150" cy="140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545">
              <a:lnSpc>
                <a:spcPct val="100000"/>
              </a:lnSpc>
              <a:spcBef>
                <a:spcPts val="100"/>
              </a:spcBef>
            </a:pPr>
            <a:r>
              <a:rPr sz="750" spc="50" dirty="0">
                <a:latin typeface="Latin Modern Math"/>
                <a:cs typeface="Latin Modern Math"/>
              </a:rPr>
              <a:t>∆</a:t>
            </a:r>
            <a:r>
              <a:rPr sz="750" i="1" spc="50" dirty="0">
                <a:latin typeface="Times New Roman"/>
                <a:cs typeface="Times New Roman"/>
              </a:rPr>
              <a:t>A</a:t>
            </a:r>
            <a:r>
              <a:rPr sz="825" i="1" spc="75" baseline="-10101" dirty="0">
                <a:latin typeface="Arial"/>
                <a:cs typeface="Arial"/>
              </a:rPr>
              <a:t>t</a:t>
            </a:r>
            <a:endParaRPr sz="825" baseline="-10101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95518" y="2970441"/>
            <a:ext cx="2674582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l-GR" sz="1000" spc="5" dirty="0">
                <a:latin typeface="Arial"/>
                <a:cs typeface="Arial"/>
              </a:rPr>
              <a:t>﻿</a:t>
            </a:r>
            <a:r>
              <a:rPr lang="el-GR" sz="1000" b="1" spc="5" dirty="0">
                <a:cs typeface="Arial"/>
              </a:rPr>
              <a:t>Βελτιώσεις της τεχνολογίας αυξάνουν το προϊόν</a:t>
            </a:r>
            <a:r>
              <a:rPr lang="en-US" sz="1000" b="1" spc="5" dirty="0">
                <a:cs typeface="Arial"/>
              </a:rPr>
              <a:t>.</a:t>
            </a:r>
            <a:endParaRPr sz="1000" b="1" dirty="0">
              <a:cs typeface="Arial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ftr" sz="quarter" idx="5"/>
          </p:nvPr>
        </p:nvSpPr>
        <p:spPr>
          <a:xfrm>
            <a:off x="212915" y="3338232"/>
            <a:ext cx="1110615" cy="99386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-10" dirty="0"/>
              <a:t>Π. </a:t>
            </a:r>
            <a:r>
              <a:rPr spc="-15" dirty="0"/>
              <a:t>Κωνσταντíνου (AΕΟΣ </a:t>
            </a:r>
            <a:r>
              <a:rPr spc="-35" dirty="0"/>
              <a:t>–</a:t>
            </a:r>
            <a:r>
              <a:rPr spc="-75" dirty="0"/>
              <a:t> </a:t>
            </a:r>
            <a:r>
              <a:rPr spc="-5" dirty="0"/>
              <a:t>ΟΠ)</a:t>
            </a:r>
          </a:p>
        </p:txBody>
      </p:sp>
    </p:spTree>
  </p:cSld>
  <p:clrMapOvr>
    <a:masterClrMapping/>
  </p:clrMapOvr>
  <p:transition>
    <p:cut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84333"/>
            <a:ext cx="2304415" cy="142240"/>
          </a:xfrm>
          <a:custGeom>
            <a:avLst/>
            <a:gdLst/>
            <a:ahLst/>
            <a:cxnLst/>
            <a:rect l="l" t="t" r="r" b="b"/>
            <a:pathLst>
              <a:path w="2304415" h="142240">
                <a:moveTo>
                  <a:pt x="2303995" y="0"/>
                </a:moveTo>
                <a:lnTo>
                  <a:pt x="0" y="0"/>
                </a:lnTo>
                <a:lnTo>
                  <a:pt x="0" y="141770"/>
                </a:lnTo>
                <a:lnTo>
                  <a:pt x="2303995" y="141770"/>
                </a:lnTo>
                <a:lnTo>
                  <a:pt x="2303995" y="0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0" y="141770"/>
            <a:ext cx="4608195" cy="507190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7556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595"/>
              </a:spcBef>
            </a:pPr>
            <a:r>
              <a:rPr lang="el-GR" sz="1400" spc="30" dirty="0">
                <a:solidFill>
                  <a:srgbClr val="CC0000"/>
                </a:solidFill>
                <a:latin typeface="Arial"/>
                <a:cs typeface="Arial"/>
              </a:rPr>
              <a:t>﻿Οριακή Παραγωγικότητα Κεφαλαίου </a:t>
            </a:r>
            <a:r>
              <a:rPr lang="es-ES" sz="1400" spc="30" dirty="0">
                <a:solidFill>
                  <a:srgbClr val="CC0000"/>
                </a:solidFill>
                <a:latin typeface="Arial"/>
                <a:cs typeface="Arial"/>
              </a:rPr>
              <a:t>- I</a:t>
            </a:r>
          </a:p>
          <a:p>
            <a:pPr marL="107950">
              <a:lnSpc>
                <a:spcPct val="100000"/>
              </a:lnSpc>
              <a:spcBef>
                <a:spcPts val="595"/>
              </a:spcBef>
            </a:pPr>
            <a:r>
              <a:rPr lang="el-GR" sz="900" spc="-10" dirty="0">
                <a:solidFill>
                  <a:srgbClr val="CC0000"/>
                </a:solidFill>
                <a:latin typeface="Arial"/>
                <a:cs typeface="Arial"/>
              </a:rPr>
              <a:t>﻿Νεοκλασική Συνάρτηση Παραγωγής και Φθίνουσα Οριακή Παραγωγικότητα</a:t>
            </a:r>
            <a:endParaRPr sz="900" dirty="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882605" y="895480"/>
            <a:ext cx="2087880" cy="2043430"/>
            <a:chOff x="882605" y="895480"/>
            <a:chExt cx="2087880" cy="2043430"/>
          </a:xfrm>
        </p:grpSpPr>
        <p:sp>
          <p:nvSpPr>
            <p:cNvPr id="6" name="object 6"/>
            <p:cNvSpPr/>
            <p:nvPr/>
          </p:nvSpPr>
          <p:spPr>
            <a:xfrm>
              <a:off x="886451" y="899326"/>
              <a:ext cx="2080260" cy="2035175"/>
            </a:xfrm>
            <a:custGeom>
              <a:avLst/>
              <a:gdLst/>
              <a:ahLst/>
              <a:cxnLst/>
              <a:rect l="l" t="t" r="r" b="b"/>
              <a:pathLst>
                <a:path w="2080260" h="2035175">
                  <a:moveTo>
                    <a:pt x="41450" y="2013052"/>
                  </a:moveTo>
                  <a:lnTo>
                    <a:pt x="2080024" y="2017306"/>
                  </a:lnTo>
                </a:path>
                <a:path w="2080260" h="2035175">
                  <a:moveTo>
                    <a:pt x="2080024" y="2017306"/>
                  </a:moveTo>
                  <a:lnTo>
                    <a:pt x="2008255" y="1999205"/>
                  </a:lnTo>
                  <a:lnTo>
                    <a:pt x="2080024" y="2017306"/>
                  </a:lnTo>
                  <a:lnTo>
                    <a:pt x="2008165" y="2035135"/>
                  </a:lnTo>
                  <a:lnTo>
                    <a:pt x="2080024" y="2017306"/>
                  </a:lnTo>
                  <a:close/>
                </a:path>
                <a:path w="2080260" h="2035175">
                  <a:moveTo>
                    <a:pt x="28779" y="2022555"/>
                  </a:moveTo>
                  <a:lnTo>
                    <a:pt x="17557" y="0"/>
                  </a:lnTo>
                </a:path>
                <a:path w="2080260" h="2035175">
                  <a:moveTo>
                    <a:pt x="17557" y="0"/>
                  </a:moveTo>
                  <a:lnTo>
                    <a:pt x="0" y="71949"/>
                  </a:lnTo>
                  <a:lnTo>
                    <a:pt x="17557" y="0"/>
                  </a:lnTo>
                  <a:lnTo>
                    <a:pt x="35929" y="71768"/>
                  </a:lnTo>
                  <a:lnTo>
                    <a:pt x="17557" y="0"/>
                  </a:lnTo>
                  <a:close/>
                </a:path>
                <a:path w="2080260" h="2035175">
                  <a:moveTo>
                    <a:pt x="37196" y="2013052"/>
                  </a:moveTo>
                  <a:lnTo>
                    <a:pt x="37196" y="2013957"/>
                  </a:lnTo>
                  <a:lnTo>
                    <a:pt x="37468" y="2014953"/>
                  </a:lnTo>
                  <a:lnTo>
                    <a:pt x="38101" y="2015677"/>
                  </a:lnTo>
                  <a:lnTo>
                    <a:pt x="38644" y="2016401"/>
                  </a:lnTo>
                  <a:lnTo>
                    <a:pt x="39459" y="2016944"/>
                  </a:lnTo>
                  <a:lnTo>
                    <a:pt x="40364" y="2017215"/>
                  </a:lnTo>
                  <a:lnTo>
                    <a:pt x="41359" y="2017487"/>
                  </a:lnTo>
                  <a:lnTo>
                    <a:pt x="42355" y="2017396"/>
                  </a:lnTo>
                  <a:lnTo>
                    <a:pt x="43169" y="2017034"/>
                  </a:lnTo>
                  <a:lnTo>
                    <a:pt x="44074" y="2016582"/>
                  </a:lnTo>
                  <a:lnTo>
                    <a:pt x="44798" y="2015948"/>
                  </a:lnTo>
                  <a:lnTo>
                    <a:pt x="45251" y="2015134"/>
                  </a:lnTo>
                  <a:lnTo>
                    <a:pt x="45703" y="2014319"/>
                  </a:lnTo>
                  <a:lnTo>
                    <a:pt x="45884" y="2013324"/>
                  </a:lnTo>
                  <a:lnTo>
                    <a:pt x="45794" y="2012328"/>
                  </a:lnTo>
                  <a:lnTo>
                    <a:pt x="45613" y="2011423"/>
                  </a:lnTo>
                  <a:lnTo>
                    <a:pt x="45160" y="2010518"/>
                  </a:lnTo>
                  <a:lnTo>
                    <a:pt x="44436" y="2009884"/>
                  </a:lnTo>
                </a:path>
                <a:path w="2080260" h="2035175">
                  <a:moveTo>
                    <a:pt x="49323" y="1986354"/>
                  </a:moveTo>
                  <a:lnTo>
                    <a:pt x="46139" y="1935876"/>
                  </a:lnTo>
                  <a:lnTo>
                    <a:pt x="44891" y="1885445"/>
                  </a:lnTo>
                  <a:lnTo>
                    <a:pt x="45569" y="1835114"/>
                  </a:lnTo>
                  <a:lnTo>
                    <a:pt x="48161" y="1784936"/>
                  </a:lnTo>
                  <a:lnTo>
                    <a:pt x="52654" y="1734964"/>
                  </a:lnTo>
                  <a:lnTo>
                    <a:pt x="59037" y="1685252"/>
                  </a:lnTo>
                  <a:lnTo>
                    <a:pt x="67298" y="1635852"/>
                  </a:lnTo>
                  <a:lnTo>
                    <a:pt x="77425" y="1586818"/>
                  </a:lnTo>
                  <a:lnTo>
                    <a:pt x="89405" y="1538203"/>
                  </a:lnTo>
                  <a:lnTo>
                    <a:pt x="103227" y="1490060"/>
                  </a:lnTo>
                  <a:lnTo>
                    <a:pt x="118880" y="1442443"/>
                  </a:lnTo>
                  <a:lnTo>
                    <a:pt x="136350" y="1395403"/>
                  </a:lnTo>
                  <a:lnTo>
                    <a:pt x="155627" y="1348996"/>
                  </a:lnTo>
                  <a:lnTo>
                    <a:pt x="176698" y="1303273"/>
                  </a:lnTo>
                  <a:lnTo>
                    <a:pt x="199551" y="1258288"/>
                  </a:lnTo>
                  <a:lnTo>
                    <a:pt x="224175" y="1214094"/>
                  </a:lnTo>
                  <a:lnTo>
                    <a:pt x="249405" y="1172388"/>
                  </a:lnTo>
                  <a:lnTo>
                    <a:pt x="275825" y="1131865"/>
                  </a:lnTo>
                  <a:lnTo>
                    <a:pt x="303403" y="1092511"/>
                  </a:lnTo>
                  <a:lnTo>
                    <a:pt x="332109" y="1054313"/>
                  </a:lnTo>
                  <a:lnTo>
                    <a:pt x="361914" y="1017258"/>
                  </a:lnTo>
                  <a:lnTo>
                    <a:pt x="392786" y="981331"/>
                  </a:lnTo>
                  <a:lnTo>
                    <a:pt x="424695" y="946521"/>
                  </a:lnTo>
                  <a:lnTo>
                    <a:pt x="457612" y="912813"/>
                  </a:lnTo>
                  <a:lnTo>
                    <a:pt x="491505" y="880195"/>
                  </a:lnTo>
                  <a:lnTo>
                    <a:pt x="526344" y="848652"/>
                  </a:lnTo>
                  <a:lnTo>
                    <a:pt x="562099" y="818173"/>
                  </a:lnTo>
                  <a:lnTo>
                    <a:pt x="598739" y="788742"/>
                  </a:lnTo>
                  <a:lnTo>
                    <a:pt x="636234" y="760349"/>
                  </a:lnTo>
                  <a:lnTo>
                    <a:pt x="674555" y="732978"/>
                  </a:lnTo>
                  <a:lnTo>
                    <a:pt x="713669" y="706616"/>
                  </a:lnTo>
                  <a:lnTo>
                    <a:pt x="753548" y="681251"/>
                  </a:lnTo>
                  <a:lnTo>
                    <a:pt x="794160" y="656869"/>
                  </a:lnTo>
                  <a:lnTo>
                    <a:pt x="835476" y="633457"/>
                  </a:lnTo>
                  <a:lnTo>
                    <a:pt x="877464" y="611002"/>
                  </a:lnTo>
                  <a:lnTo>
                    <a:pt x="920096" y="589489"/>
                  </a:lnTo>
                  <a:lnTo>
                    <a:pt x="963339" y="568907"/>
                  </a:lnTo>
                  <a:lnTo>
                    <a:pt x="1007164" y="549241"/>
                  </a:lnTo>
                  <a:lnTo>
                    <a:pt x="1051541" y="530478"/>
                  </a:lnTo>
                  <a:lnTo>
                    <a:pt x="1096440" y="512606"/>
                  </a:lnTo>
                  <a:lnTo>
                    <a:pt x="1141828" y="495610"/>
                  </a:lnTo>
                  <a:lnTo>
                    <a:pt x="1187678" y="479478"/>
                  </a:lnTo>
                  <a:lnTo>
                    <a:pt x="1233957" y="464196"/>
                  </a:lnTo>
                  <a:lnTo>
                    <a:pt x="1280636" y="449750"/>
                  </a:lnTo>
                  <a:lnTo>
                    <a:pt x="1327685" y="436129"/>
                  </a:lnTo>
                  <a:lnTo>
                    <a:pt x="1375073" y="423318"/>
                  </a:lnTo>
                  <a:lnTo>
                    <a:pt x="1422769" y="411303"/>
                  </a:lnTo>
                  <a:lnTo>
                    <a:pt x="1470744" y="400073"/>
                  </a:lnTo>
                  <a:lnTo>
                    <a:pt x="1518966" y="389613"/>
                  </a:lnTo>
                  <a:lnTo>
                    <a:pt x="1567406" y="379910"/>
                  </a:lnTo>
                  <a:lnTo>
                    <a:pt x="1616034" y="370952"/>
                  </a:lnTo>
                  <a:lnTo>
                    <a:pt x="1664818" y="362723"/>
                  </a:lnTo>
                  <a:lnTo>
                    <a:pt x="1713729" y="355212"/>
                  </a:lnTo>
                  <a:lnTo>
                    <a:pt x="1762736" y="348405"/>
                  </a:lnTo>
                  <a:lnTo>
                    <a:pt x="1811809" y="342289"/>
                  </a:lnTo>
                  <a:lnTo>
                    <a:pt x="1860917" y="336851"/>
                  </a:lnTo>
                  <a:lnTo>
                    <a:pt x="1884742" y="334483"/>
                  </a:lnTo>
                  <a:lnTo>
                    <a:pt x="1892683" y="333683"/>
                  </a:lnTo>
                </a:path>
              </a:pathLst>
            </a:custGeom>
            <a:ln w="76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24202" y="1486960"/>
              <a:ext cx="697230" cy="640715"/>
            </a:xfrm>
            <a:custGeom>
              <a:avLst/>
              <a:gdLst/>
              <a:ahLst/>
              <a:cxnLst/>
              <a:rect l="l" t="t" r="r" b="b"/>
              <a:pathLst>
                <a:path w="697230" h="640714">
                  <a:moveTo>
                    <a:pt x="0" y="640487"/>
                  </a:moveTo>
                  <a:lnTo>
                    <a:pt x="250330" y="640487"/>
                  </a:lnTo>
                </a:path>
                <a:path w="697230" h="640714">
                  <a:moveTo>
                    <a:pt x="446450" y="160280"/>
                  </a:moveTo>
                  <a:lnTo>
                    <a:pt x="696780" y="160280"/>
                  </a:lnTo>
                </a:path>
                <a:path w="697230" h="640714">
                  <a:moveTo>
                    <a:pt x="243542" y="640487"/>
                  </a:moveTo>
                  <a:lnTo>
                    <a:pt x="243542" y="315854"/>
                  </a:lnTo>
                </a:path>
                <a:path w="697230" h="640714">
                  <a:moveTo>
                    <a:pt x="683205" y="153492"/>
                  </a:moveTo>
                  <a:lnTo>
                    <a:pt x="683567" y="0"/>
                  </a:lnTo>
                </a:path>
              </a:pathLst>
            </a:custGeom>
            <a:ln w="7692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718742" y="765469"/>
            <a:ext cx="152400" cy="1441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750" i="1" spc="55" dirty="0">
                <a:latin typeface="Times New Roman"/>
                <a:cs typeface="Times New Roman"/>
              </a:rPr>
              <a:t>y</a:t>
            </a:r>
            <a:r>
              <a:rPr sz="825" i="1" spc="82" baseline="-10101" dirty="0">
                <a:latin typeface="Arial"/>
                <a:cs typeface="Arial"/>
              </a:rPr>
              <a:t>t</a:t>
            </a:r>
            <a:endParaRPr sz="825" baseline="-10101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767796" y="1165853"/>
            <a:ext cx="498475" cy="1441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750" i="1" spc="55" dirty="0">
                <a:latin typeface="Times New Roman"/>
                <a:cs typeface="Times New Roman"/>
              </a:rPr>
              <a:t>y</a:t>
            </a:r>
            <a:r>
              <a:rPr sz="825" i="1" spc="82" baseline="-10101" dirty="0">
                <a:latin typeface="Arial"/>
                <a:cs typeface="Arial"/>
              </a:rPr>
              <a:t>t </a:t>
            </a:r>
            <a:r>
              <a:rPr sz="750" spc="20" dirty="0">
                <a:latin typeface="Latin Modern Math"/>
                <a:cs typeface="Latin Modern Math"/>
              </a:rPr>
              <a:t>=</a:t>
            </a:r>
            <a:r>
              <a:rPr sz="750" spc="-50" dirty="0">
                <a:latin typeface="Latin Modern Math"/>
                <a:cs typeface="Latin Modern Math"/>
              </a:rPr>
              <a:t> </a:t>
            </a:r>
            <a:r>
              <a:rPr sz="750" i="1" spc="95" dirty="0">
                <a:latin typeface="Times New Roman"/>
                <a:cs typeface="Times New Roman"/>
              </a:rPr>
              <a:t>A</a:t>
            </a:r>
            <a:r>
              <a:rPr sz="825" i="1" spc="142" baseline="-10101" dirty="0">
                <a:latin typeface="Arial"/>
                <a:cs typeface="Arial"/>
              </a:rPr>
              <a:t>t</a:t>
            </a:r>
            <a:r>
              <a:rPr sz="750" i="1" spc="95" dirty="0">
                <a:latin typeface="Times New Roman"/>
                <a:cs typeface="Times New Roman"/>
              </a:rPr>
              <a:t>k</a:t>
            </a:r>
            <a:r>
              <a:rPr sz="825" i="1" spc="142" baseline="30303" dirty="0">
                <a:latin typeface="Arial"/>
                <a:cs typeface="Arial"/>
              </a:rPr>
              <a:t>α</a:t>
            </a:r>
            <a:endParaRPr sz="825" baseline="30303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163054" y="1216861"/>
            <a:ext cx="53340" cy="1123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50" i="1" spc="60" dirty="0">
                <a:latin typeface="Arial"/>
                <a:cs typeface="Arial"/>
              </a:rPr>
              <a:t>t</a:t>
            </a:r>
            <a:endParaRPr sz="5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93242" y="1436637"/>
            <a:ext cx="1405890" cy="102298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226695" algn="ctr">
              <a:lnSpc>
                <a:spcPct val="100000"/>
              </a:lnSpc>
              <a:spcBef>
                <a:spcPts val="500"/>
              </a:spcBef>
            </a:pPr>
            <a:r>
              <a:rPr sz="750" spc="25" dirty="0">
                <a:latin typeface="Latin Modern Math"/>
                <a:cs typeface="Latin Modern Math"/>
              </a:rPr>
              <a:t>∆</a:t>
            </a:r>
            <a:r>
              <a:rPr sz="750" i="1" spc="25" dirty="0">
                <a:latin typeface="Times New Roman"/>
                <a:cs typeface="Times New Roman"/>
              </a:rPr>
              <a:t>y</a:t>
            </a:r>
            <a:r>
              <a:rPr sz="825" spc="37" baseline="-10101" dirty="0">
                <a:latin typeface="LM Roman 8"/>
                <a:cs typeface="LM Roman 8"/>
              </a:rPr>
              <a:t>2</a:t>
            </a:r>
            <a:endParaRPr sz="825" baseline="-10101">
              <a:latin typeface="LM Roman 8"/>
              <a:cs typeface="LM Roman 8"/>
            </a:endParaRPr>
          </a:p>
          <a:p>
            <a:pPr marR="281940" algn="ctr">
              <a:lnSpc>
                <a:spcPct val="100000"/>
              </a:lnSpc>
              <a:spcBef>
                <a:spcPts val="409"/>
              </a:spcBef>
            </a:pPr>
            <a:r>
              <a:rPr sz="750" spc="45" dirty="0">
                <a:latin typeface="Latin Modern Math"/>
                <a:cs typeface="Latin Modern Math"/>
              </a:rPr>
              <a:t>∆</a:t>
            </a:r>
            <a:r>
              <a:rPr sz="750" i="1" spc="45" dirty="0">
                <a:latin typeface="Times New Roman"/>
                <a:cs typeface="Times New Roman"/>
              </a:rPr>
              <a:t>k</a:t>
            </a:r>
            <a:endParaRPr sz="7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600">
              <a:latin typeface="Times New Roman"/>
              <a:cs typeface="Times New Roman"/>
            </a:endParaRPr>
          </a:p>
          <a:p>
            <a:pPr marL="284480">
              <a:lnSpc>
                <a:spcPct val="100000"/>
              </a:lnSpc>
            </a:pPr>
            <a:r>
              <a:rPr sz="750" spc="25" dirty="0">
                <a:latin typeface="Latin Modern Math"/>
                <a:cs typeface="Latin Modern Math"/>
              </a:rPr>
              <a:t>∆</a:t>
            </a:r>
            <a:r>
              <a:rPr sz="750" i="1" spc="25" dirty="0">
                <a:latin typeface="Times New Roman"/>
                <a:cs typeface="Times New Roman"/>
              </a:rPr>
              <a:t>y</a:t>
            </a:r>
            <a:r>
              <a:rPr sz="825" spc="37" baseline="-10101" dirty="0">
                <a:latin typeface="LM Roman 8"/>
                <a:cs typeface="LM Roman 8"/>
              </a:rPr>
              <a:t>1</a:t>
            </a:r>
            <a:endParaRPr sz="825" baseline="-10101">
              <a:latin typeface="LM Roman 8"/>
              <a:cs typeface="LM Roman 8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750">
              <a:latin typeface="LM Roman 8"/>
              <a:cs typeface="LM Roman 8"/>
            </a:endParaRPr>
          </a:p>
          <a:p>
            <a:pPr marL="38100">
              <a:lnSpc>
                <a:spcPct val="100000"/>
              </a:lnSpc>
            </a:pPr>
            <a:r>
              <a:rPr sz="750" spc="45" dirty="0">
                <a:latin typeface="Latin Modern Math"/>
                <a:cs typeface="Latin Modern Math"/>
              </a:rPr>
              <a:t>∆</a:t>
            </a:r>
            <a:r>
              <a:rPr sz="750" i="1" spc="45" dirty="0">
                <a:latin typeface="Times New Roman"/>
                <a:cs typeface="Times New Roman"/>
              </a:rPr>
              <a:t>k</a:t>
            </a:r>
            <a:endParaRPr sz="7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600">
              <a:latin typeface="Times New Roman"/>
              <a:cs typeface="Times New Roman"/>
            </a:endParaRPr>
          </a:p>
          <a:p>
            <a:pPr marL="880744">
              <a:lnSpc>
                <a:spcPct val="100000"/>
              </a:lnSpc>
            </a:pPr>
            <a:r>
              <a:rPr sz="750" spc="25" dirty="0">
                <a:latin typeface="Latin Modern Math"/>
                <a:cs typeface="Latin Modern Math"/>
              </a:rPr>
              <a:t>∆</a:t>
            </a:r>
            <a:r>
              <a:rPr sz="750" i="1" spc="25" dirty="0">
                <a:latin typeface="Times New Roman"/>
                <a:cs typeface="Times New Roman"/>
              </a:rPr>
              <a:t>y</a:t>
            </a:r>
            <a:r>
              <a:rPr sz="825" spc="37" baseline="-10101" dirty="0">
                <a:latin typeface="LM Roman 8"/>
                <a:cs typeface="LM Roman 8"/>
              </a:rPr>
              <a:t>1 </a:t>
            </a:r>
            <a:r>
              <a:rPr sz="750" i="1" spc="95" dirty="0">
                <a:latin typeface="Times New Roman"/>
                <a:cs typeface="Times New Roman"/>
              </a:rPr>
              <a:t>&gt;</a:t>
            </a:r>
            <a:r>
              <a:rPr sz="750" i="1" spc="5" dirty="0">
                <a:latin typeface="Times New Roman"/>
                <a:cs typeface="Times New Roman"/>
              </a:rPr>
              <a:t> </a:t>
            </a:r>
            <a:r>
              <a:rPr sz="750" spc="25" dirty="0">
                <a:latin typeface="Latin Modern Math"/>
                <a:cs typeface="Latin Modern Math"/>
              </a:rPr>
              <a:t>∆</a:t>
            </a:r>
            <a:r>
              <a:rPr sz="750" i="1" spc="25" dirty="0">
                <a:latin typeface="Times New Roman"/>
                <a:cs typeface="Times New Roman"/>
              </a:rPr>
              <a:t>y</a:t>
            </a:r>
            <a:r>
              <a:rPr sz="825" spc="37" baseline="-10101" dirty="0">
                <a:latin typeface="LM Roman 8"/>
                <a:cs typeface="LM Roman 8"/>
              </a:rPr>
              <a:t>2</a:t>
            </a:r>
            <a:endParaRPr sz="825" baseline="-10101">
              <a:latin typeface="LM Roman 8"/>
              <a:cs typeface="LM Roman 8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12915" y="2785563"/>
            <a:ext cx="4184269" cy="558486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R="883919" algn="r">
              <a:lnSpc>
                <a:spcPct val="100000"/>
              </a:lnSpc>
              <a:spcBef>
                <a:spcPts val="555"/>
              </a:spcBef>
            </a:pPr>
            <a:r>
              <a:rPr sz="750" i="1" spc="70" dirty="0">
                <a:latin typeface="Times New Roman"/>
                <a:cs typeface="Times New Roman"/>
              </a:rPr>
              <a:t>k</a:t>
            </a:r>
            <a:r>
              <a:rPr sz="825" i="1" spc="89" baseline="-10101" dirty="0">
                <a:latin typeface="Arial"/>
                <a:cs typeface="Arial"/>
              </a:rPr>
              <a:t>t</a:t>
            </a:r>
            <a:endParaRPr sz="825" baseline="-10101" dirty="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545"/>
              </a:spcBef>
            </a:pPr>
            <a:r>
              <a:rPr lang="el-GR" sz="1000" spc="-25" dirty="0">
                <a:latin typeface="Arial"/>
                <a:cs typeface="Arial"/>
              </a:rPr>
              <a:t>﻿</a:t>
            </a:r>
            <a:r>
              <a:rPr lang="el-GR" sz="1000" b="1" spc="-25" dirty="0">
                <a:cs typeface="Arial"/>
              </a:rPr>
              <a:t>Μεταβολές του </a:t>
            </a:r>
            <a:r>
              <a:rPr lang="en-US" sz="1000" b="1" spc="-25" dirty="0">
                <a:cs typeface="Arial"/>
              </a:rPr>
              <a:t>k </a:t>
            </a:r>
            <a:r>
              <a:rPr lang="el-GR" sz="1000" b="1" spc="-25" dirty="0">
                <a:cs typeface="Arial"/>
              </a:rPr>
              <a:t>αυξάνουν το </a:t>
            </a:r>
            <a:r>
              <a:rPr lang="en-US" sz="1000" b="1" spc="-25" dirty="0">
                <a:cs typeface="Arial"/>
              </a:rPr>
              <a:t>y</a:t>
            </a:r>
            <a:r>
              <a:rPr lang="el-GR" sz="1000" b="1" spc="-25" dirty="0">
                <a:cs typeface="Arial"/>
              </a:rPr>
              <a:t>.</a:t>
            </a:r>
            <a:r>
              <a:rPr lang="en-US" sz="1000" b="1" spc="-25" dirty="0">
                <a:cs typeface="Arial"/>
              </a:rPr>
              <a:t> </a:t>
            </a:r>
            <a:r>
              <a:rPr lang="el-GR" sz="1000" b="1" spc="-25" dirty="0">
                <a:cs typeface="Arial"/>
              </a:rPr>
              <a:t>Αφού 0 &lt; α &lt; 1, το </a:t>
            </a:r>
            <a:r>
              <a:rPr lang="el-GR" sz="1000" b="1" spc="-25" dirty="0" err="1">
                <a:cs typeface="Arial"/>
              </a:rPr>
              <a:t>οριακ</a:t>
            </a:r>
            <a:r>
              <a:rPr lang="en-US" sz="1000" b="1" spc="-25" dirty="0" err="1">
                <a:cs typeface="Arial"/>
              </a:rPr>
              <a:t>ó</a:t>
            </a:r>
            <a:r>
              <a:rPr lang="en-US" sz="1000" b="1" spc="-25" dirty="0">
                <a:cs typeface="Arial"/>
              </a:rPr>
              <a:t> </a:t>
            </a:r>
            <a:r>
              <a:rPr lang="el-GR" sz="1000" b="1" spc="-25" dirty="0" err="1">
                <a:cs typeface="Arial"/>
              </a:rPr>
              <a:t>προϊ</a:t>
            </a:r>
            <a:r>
              <a:rPr lang="en-US" sz="1000" b="1" spc="-25" dirty="0" err="1">
                <a:cs typeface="Arial"/>
              </a:rPr>
              <a:t>ó</a:t>
            </a:r>
            <a:r>
              <a:rPr lang="el-GR" sz="1000" b="1" spc="-25" dirty="0">
                <a:cs typeface="Arial"/>
              </a:rPr>
              <a:t>ν του </a:t>
            </a:r>
            <a:r>
              <a:rPr lang="el-GR" sz="1000" b="1" spc="-25" dirty="0" err="1">
                <a:cs typeface="Arial"/>
              </a:rPr>
              <a:t>κεφαλα</a:t>
            </a:r>
            <a:r>
              <a:rPr lang="en-US" sz="1000" b="1" spc="-25" dirty="0" err="1">
                <a:cs typeface="Arial"/>
              </a:rPr>
              <a:t>í</a:t>
            </a:r>
            <a:r>
              <a:rPr lang="el-GR" sz="1000" b="1" spc="-25" dirty="0">
                <a:cs typeface="Arial"/>
              </a:rPr>
              <a:t>ου (</a:t>
            </a:r>
            <a:r>
              <a:rPr lang="en-US" sz="1000" b="1" spc="-25" dirty="0">
                <a:cs typeface="Arial"/>
              </a:rPr>
              <a:t>marginal product of capital</a:t>
            </a:r>
            <a:r>
              <a:rPr lang="el-GR" sz="1000" b="1" spc="-25" dirty="0">
                <a:cs typeface="Arial"/>
              </a:rPr>
              <a:t>,</a:t>
            </a:r>
            <a:r>
              <a:rPr lang="en-US" sz="1000" b="1" spc="-25" dirty="0">
                <a:cs typeface="Arial"/>
              </a:rPr>
              <a:t> MPK) </a:t>
            </a:r>
            <a:r>
              <a:rPr lang="el-GR" sz="1000" b="1" spc="-25" dirty="0">
                <a:cs typeface="Arial"/>
              </a:rPr>
              <a:t>ε</a:t>
            </a:r>
            <a:r>
              <a:rPr lang="en-US" sz="1000" b="1" spc="-25" dirty="0" err="1">
                <a:cs typeface="Arial"/>
              </a:rPr>
              <a:t>í</a:t>
            </a:r>
            <a:r>
              <a:rPr lang="el-GR" sz="1000" b="1" spc="-25" dirty="0">
                <a:cs typeface="Arial"/>
              </a:rPr>
              <a:t>ναι </a:t>
            </a:r>
            <a:r>
              <a:rPr lang="el-GR" sz="1000" b="1" spc="-25" dirty="0" err="1">
                <a:cs typeface="Arial"/>
              </a:rPr>
              <a:t>φθ</a:t>
            </a:r>
            <a:r>
              <a:rPr lang="en-US" sz="1000" b="1" spc="-25" dirty="0" err="1">
                <a:cs typeface="Arial"/>
              </a:rPr>
              <a:t>í</a:t>
            </a:r>
            <a:r>
              <a:rPr lang="el-GR" sz="1000" b="1" spc="-25" dirty="0" err="1">
                <a:cs typeface="Arial"/>
              </a:rPr>
              <a:t>νον</a:t>
            </a:r>
            <a:r>
              <a:rPr lang="el-GR" sz="1000" b="1" spc="-25" dirty="0">
                <a:cs typeface="Arial"/>
              </a:rPr>
              <a:t>.</a:t>
            </a:r>
          </a:p>
        </p:txBody>
      </p:sp>
    </p:spTree>
  </p:cSld>
  <p:clrMapOvr>
    <a:masterClrMapping/>
  </p:clrMapOvr>
  <p:transition>
    <p:wipe dir="r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0" y="141770"/>
            <a:ext cx="4608195" cy="455894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75565" rIns="0" bIns="0" rtlCol="0">
            <a:spAutoFit/>
          </a:bodyPr>
          <a:lstStyle/>
          <a:p>
            <a:pPr marL="107950">
              <a:spcBef>
                <a:spcPts val="595"/>
              </a:spcBef>
            </a:pPr>
            <a:r>
              <a:rPr lang="el-GR" sz="1400" spc="30" dirty="0">
                <a:solidFill>
                  <a:srgbClr val="CC0000"/>
                </a:solidFill>
                <a:latin typeface="Arial"/>
                <a:cs typeface="Arial"/>
              </a:rPr>
              <a:t>Οριακή Παραγωγικότητα Κεφαλαίου</a:t>
            </a:r>
            <a:r>
              <a:rPr lang="es-ES" sz="1400" spc="30" dirty="0">
                <a:solidFill>
                  <a:srgbClr val="CC0000"/>
                </a:solidFill>
                <a:latin typeface="Arial"/>
                <a:cs typeface="Arial"/>
              </a:rPr>
              <a:t> - II</a:t>
            </a:r>
          </a:p>
          <a:p>
            <a:pPr marL="107950">
              <a:lnSpc>
                <a:spcPct val="100000"/>
              </a:lnSpc>
              <a:spcBef>
                <a:spcPts val="225"/>
              </a:spcBef>
            </a:pPr>
            <a:r>
              <a:rPr lang="el-GR" sz="900" dirty="0">
                <a:solidFill>
                  <a:srgbClr val="CC0000"/>
                </a:solidFill>
                <a:latin typeface="Arial"/>
                <a:cs typeface="Arial"/>
              </a:rPr>
              <a:t>Νεοκλασική Συνάρτηση Παραγωγής και Φθίνουσα Οριακή Παραγωγικότητα</a:t>
            </a:r>
            <a:endParaRPr sz="900" dirty="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18514" y="933942"/>
            <a:ext cx="3021330" cy="2018664"/>
            <a:chOff x="718514" y="933942"/>
            <a:chExt cx="3021330" cy="2018664"/>
          </a:xfrm>
        </p:grpSpPr>
        <p:sp>
          <p:nvSpPr>
            <p:cNvPr id="6" name="object 6"/>
            <p:cNvSpPr/>
            <p:nvPr/>
          </p:nvSpPr>
          <p:spPr>
            <a:xfrm>
              <a:off x="722249" y="937677"/>
              <a:ext cx="3013710" cy="2011045"/>
            </a:xfrm>
            <a:custGeom>
              <a:avLst/>
              <a:gdLst/>
              <a:ahLst/>
              <a:cxnLst/>
              <a:rect l="l" t="t" r="r" b="b"/>
              <a:pathLst>
                <a:path w="3013710" h="2011045">
                  <a:moveTo>
                    <a:pt x="25044" y="2005426"/>
                  </a:moveTo>
                  <a:lnTo>
                    <a:pt x="17135" y="0"/>
                  </a:lnTo>
                </a:path>
                <a:path w="3013710" h="2011045">
                  <a:moveTo>
                    <a:pt x="17135" y="0"/>
                  </a:moveTo>
                  <a:lnTo>
                    <a:pt x="0" y="69861"/>
                  </a:lnTo>
                  <a:lnTo>
                    <a:pt x="17135" y="0"/>
                  </a:lnTo>
                  <a:lnTo>
                    <a:pt x="34886" y="69685"/>
                  </a:lnTo>
                  <a:lnTo>
                    <a:pt x="17135" y="0"/>
                  </a:lnTo>
                  <a:close/>
                </a:path>
                <a:path w="3013710" h="2011045">
                  <a:moveTo>
                    <a:pt x="25044" y="1997430"/>
                  </a:moveTo>
                  <a:lnTo>
                    <a:pt x="3013281" y="1993475"/>
                  </a:lnTo>
                </a:path>
                <a:path w="3013710" h="2011045">
                  <a:moveTo>
                    <a:pt x="3013281" y="1993475"/>
                  </a:moveTo>
                  <a:lnTo>
                    <a:pt x="2943507" y="1976164"/>
                  </a:lnTo>
                  <a:lnTo>
                    <a:pt x="3013281" y="1993475"/>
                  </a:lnTo>
                  <a:lnTo>
                    <a:pt x="2943595" y="2011050"/>
                  </a:lnTo>
                  <a:lnTo>
                    <a:pt x="3013281" y="1993475"/>
                  </a:lnTo>
                  <a:close/>
                </a:path>
              </a:pathLst>
            </a:custGeom>
            <a:ln w="74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71108" y="1115978"/>
              <a:ext cx="2754630" cy="1712595"/>
            </a:xfrm>
            <a:custGeom>
              <a:avLst/>
              <a:gdLst/>
              <a:ahLst/>
              <a:cxnLst/>
              <a:rect l="l" t="t" r="r" b="b"/>
              <a:pathLst>
                <a:path w="2754629" h="1712595">
                  <a:moveTo>
                    <a:pt x="0" y="0"/>
                  </a:moveTo>
                  <a:lnTo>
                    <a:pt x="20566" y="46010"/>
                  </a:lnTo>
                  <a:lnTo>
                    <a:pt x="41900" y="91572"/>
                  </a:lnTo>
                  <a:lnTo>
                    <a:pt x="63995" y="136677"/>
                  </a:lnTo>
                  <a:lnTo>
                    <a:pt x="86842" y="181318"/>
                  </a:lnTo>
                  <a:lnTo>
                    <a:pt x="110433" y="225487"/>
                  </a:lnTo>
                  <a:lnTo>
                    <a:pt x="134759" y="269176"/>
                  </a:lnTo>
                  <a:lnTo>
                    <a:pt x="159813" y="312377"/>
                  </a:lnTo>
                  <a:lnTo>
                    <a:pt x="185587" y="355082"/>
                  </a:lnTo>
                  <a:lnTo>
                    <a:pt x="212071" y="397284"/>
                  </a:lnTo>
                  <a:lnTo>
                    <a:pt x="239259" y="438975"/>
                  </a:lnTo>
                  <a:lnTo>
                    <a:pt x="267141" y="480147"/>
                  </a:lnTo>
                  <a:lnTo>
                    <a:pt x="295709" y="520793"/>
                  </a:lnTo>
                  <a:lnTo>
                    <a:pt x="324957" y="560904"/>
                  </a:lnTo>
                  <a:lnTo>
                    <a:pt x="354874" y="600473"/>
                  </a:lnTo>
                  <a:lnTo>
                    <a:pt x="385453" y="639492"/>
                  </a:lnTo>
                  <a:lnTo>
                    <a:pt x="416686" y="677953"/>
                  </a:lnTo>
                  <a:lnTo>
                    <a:pt x="448564" y="715848"/>
                  </a:lnTo>
                  <a:lnTo>
                    <a:pt x="481080" y="753170"/>
                  </a:lnTo>
                  <a:lnTo>
                    <a:pt x="514225" y="789911"/>
                  </a:lnTo>
                  <a:lnTo>
                    <a:pt x="547991" y="826063"/>
                  </a:lnTo>
                  <a:lnTo>
                    <a:pt x="582369" y="861618"/>
                  </a:lnTo>
                  <a:lnTo>
                    <a:pt x="617352" y="896569"/>
                  </a:lnTo>
                  <a:lnTo>
                    <a:pt x="652932" y="930907"/>
                  </a:lnTo>
                  <a:lnTo>
                    <a:pt x="689100" y="964625"/>
                  </a:lnTo>
                  <a:lnTo>
                    <a:pt x="725848" y="997716"/>
                  </a:lnTo>
                  <a:lnTo>
                    <a:pt x="763167" y="1030171"/>
                  </a:lnTo>
                  <a:lnTo>
                    <a:pt x="801050" y="1061982"/>
                  </a:lnTo>
                  <a:lnTo>
                    <a:pt x="839489" y="1093142"/>
                  </a:lnTo>
                  <a:lnTo>
                    <a:pt x="878475" y="1123643"/>
                  </a:lnTo>
                  <a:lnTo>
                    <a:pt x="917999" y="1153478"/>
                  </a:lnTo>
                  <a:lnTo>
                    <a:pt x="958055" y="1182637"/>
                  </a:lnTo>
                  <a:lnTo>
                    <a:pt x="998633" y="1211115"/>
                  </a:lnTo>
                  <a:lnTo>
                    <a:pt x="1039726" y="1238902"/>
                  </a:lnTo>
                  <a:lnTo>
                    <a:pt x="1081325" y="1265992"/>
                  </a:lnTo>
                  <a:lnTo>
                    <a:pt x="1123421" y="1292375"/>
                  </a:lnTo>
                  <a:lnTo>
                    <a:pt x="1166008" y="1318046"/>
                  </a:lnTo>
                  <a:lnTo>
                    <a:pt x="1209076" y="1342995"/>
                  </a:lnTo>
                  <a:lnTo>
                    <a:pt x="1252618" y="1367215"/>
                  </a:lnTo>
                  <a:lnTo>
                    <a:pt x="1296625" y="1390698"/>
                  </a:lnTo>
                  <a:lnTo>
                    <a:pt x="1341089" y="1413436"/>
                  </a:lnTo>
                  <a:lnTo>
                    <a:pt x="1386002" y="1435422"/>
                  </a:lnTo>
                  <a:lnTo>
                    <a:pt x="1431356" y="1456648"/>
                  </a:lnTo>
                  <a:lnTo>
                    <a:pt x="1477142" y="1477106"/>
                  </a:lnTo>
                  <a:lnTo>
                    <a:pt x="1523352" y="1496788"/>
                  </a:lnTo>
                  <a:lnTo>
                    <a:pt x="1569979" y="1515687"/>
                  </a:lnTo>
                  <a:lnTo>
                    <a:pt x="1617013" y="1533794"/>
                  </a:lnTo>
                  <a:lnTo>
                    <a:pt x="1664498" y="1551113"/>
                  </a:lnTo>
                  <a:lnTo>
                    <a:pt x="1712247" y="1567561"/>
                  </a:lnTo>
                  <a:lnTo>
                    <a:pt x="1760247" y="1583134"/>
                  </a:lnTo>
                  <a:lnTo>
                    <a:pt x="1808485" y="1597832"/>
                  </a:lnTo>
                  <a:lnTo>
                    <a:pt x="1856951" y="1611653"/>
                  </a:lnTo>
                  <a:lnTo>
                    <a:pt x="1905631" y="1624594"/>
                  </a:lnTo>
                  <a:lnTo>
                    <a:pt x="1954514" y="1636653"/>
                  </a:lnTo>
                  <a:lnTo>
                    <a:pt x="2003588" y="1647830"/>
                  </a:lnTo>
                  <a:lnTo>
                    <a:pt x="2052841" y="1658121"/>
                  </a:lnTo>
                  <a:lnTo>
                    <a:pt x="2102260" y="1667526"/>
                  </a:lnTo>
                  <a:lnTo>
                    <a:pt x="2151834" y="1676041"/>
                  </a:lnTo>
                  <a:lnTo>
                    <a:pt x="2201551" y="1683666"/>
                  </a:lnTo>
                  <a:lnTo>
                    <a:pt x="2251398" y="1690399"/>
                  </a:lnTo>
                  <a:lnTo>
                    <a:pt x="2301363" y="1696237"/>
                  </a:lnTo>
                  <a:lnTo>
                    <a:pt x="2351435" y="1701179"/>
                  </a:lnTo>
                  <a:lnTo>
                    <a:pt x="2401602" y="1705223"/>
                  </a:lnTo>
                  <a:lnTo>
                    <a:pt x="2451850" y="1708367"/>
                  </a:lnTo>
                  <a:lnTo>
                    <a:pt x="2502169" y="1710610"/>
                  </a:lnTo>
                  <a:lnTo>
                    <a:pt x="2552547" y="1711948"/>
                  </a:lnTo>
                  <a:lnTo>
                    <a:pt x="2602970" y="1712381"/>
                  </a:lnTo>
                  <a:lnTo>
                    <a:pt x="2653427" y="1711907"/>
                  </a:lnTo>
                  <a:lnTo>
                    <a:pt x="2703907" y="1710523"/>
                  </a:lnTo>
                  <a:lnTo>
                    <a:pt x="2754397" y="1708228"/>
                  </a:lnTo>
                </a:path>
              </a:pathLst>
            </a:custGeom>
            <a:ln w="1493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22411" y="765770"/>
            <a:ext cx="2467610" cy="84446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r>
              <a:rPr sz="750" dirty="0">
                <a:latin typeface="Latin Modern Math"/>
                <a:cs typeface="Latin Modern Math"/>
              </a:rPr>
              <a:t>Return on Capital, </a:t>
            </a:r>
            <a:r>
              <a:rPr sz="750" i="1" spc="150" dirty="0">
                <a:latin typeface="Times New Roman"/>
                <a:cs typeface="Times New Roman"/>
              </a:rPr>
              <a:t>MPK</a:t>
            </a:r>
            <a:endParaRPr sz="7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 dirty="0">
              <a:latin typeface="Times New Roman"/>
              <a:cs typeface="Times New Roman"/>
            </a:endParaRPr>
          </a:p>
          <a:p>
            <a:pPr marL="1558925">
              <a:lnSpc>
                <a:spcPct val="100000"/>
              </a:lnSpc>
              <a:spcBef>
                <a:spcPts val="505"/>
              </a:spcBef>
            </a:pPr>
            <a:r>
              <a:rPr sz="750" b="1" dirty="0">
                <a:latin typeface="Latin Modern Math"/>
                <a:cs typeface="Latin Modern Math"/>
              </a:rPr>
              <a:t>0</a:t>
            </a:r>
            <a:r>
              <a:rPr sz="750" b="1" spc="-45" dirty="0">
                <a:latin typeface="Latin Modern Math"/>
                <a:cs typeface="Latin Modern Math"/>
              </a:rPr>
              <a:t> </a:t>
            </a:r>
            <a:r>
              <a:rPr sz="750" b="1" i="1" spc="80" dirty="0">
                <a:latin typeface="Times New Roman"/>
                <a:cs typeface="Times New Roman"/>
              </a:rPr>
              <a:t>&lt;</a:t>
            </a:r>
            <a:r>
              <a:rPr sz="750" b="1" i="1" spc="15" dirty="0">
                <a:latin typeface="Times New Roman"/>
                <a:cs typeface="Times New Roman"/>
              </a:rPr>
              <a:t> </a:t>
            </a:r>
            <a:r>
              <a:rPr sz="750" b="1" i="1" spc="85" dirty="0">
                <a:latin typeface="Times New Roman"/>
                <a:cs typeface="Times New Roman"/>
              </a:rPr>
              <a:t>α</a:t>
            </a:r>
            <a:r>
              <a:rPr sz="750" b="1" i="1" spc="20" dirty="0">
                <a:latin typeface="Times New Roman"/>
                <a:cs typeface="Times New Roman"/>
              </a:rPr>
              <a:t> </a:t>
            </a:r>
            <a:r>
              <a:rPr sz="750" b="1" i="1" spc="80" dirty="0">
                <a:latin typeface="Times New Roman"/>
                <a:cs typeface="Times New Roman"/>
              </a:rPr>
              <a:t>&lt;</a:t>
            </a:r>
            <a:r>
              <a:rPr sz="750" b="1" i="1" spc="15" dirty="0">
                <a:latin typeface="Times New Roman"/>
                <a:cs typeface="Times New Roman"/>
              </a:rPr>
              <a:t> </a:t>
            </a:r>
            <a:r>
              <a:rPr sz="750" b="1" dirty="0">
                <a:latin typeface="Latin Modern Math"/>
                <a:cs typeface="Latin Modern Math"/>
              </a:rPr>
              <a:t>1</a:t>
            </a:r>
            <a:endParaRPr lang="el-GR" sz="750" b="1" dirty="0">
              <a:latin typeface="Latin Modern Math"/>
              <a:cs typeface="Latin Modern Math"/>
            </a:endParaRPr>
          </a:p>
          <a:p>
            <a:pPr marL="1558925">
              <a:lnSpc>
                <a:spcPct val="100000"/>
              </a:lnSpc>
              <a:spcBef>
                <a:spcPts val="505"/>
              </a:spcBef>
            </a:pPr>
            <a:endParaRPr sz="750" b="1" dirty="0">
              <a:latin typeface="Latin Modern Math"/>
              <a:cs typeface="Latin Modern Math"/>
            </a:endParaRPr>
          </a:p>
          <a:p>
            <a:pPr marL="1301115">
              <a:lnSpc>
                <a:spcPct val="100000"/>
              </a:lnSpc>
              <a:spcBef>
                <a:spcPts val="185"/>
              </a:spcBef>
            </a:pPr>
            <a:r>
              <a:rPr sz="750" b="1" i="1" spc="150" dirty="0">
                <a:latin typeface="Times New Roman"/>
                <a:cs typeface="Times New Roman"/>
              </a:rPr>
              <a:t>MPK</a:t>
            </a:r>
            <a:r>
              <a:rPr sz="750" b="1" i="1" spc="-100" dirty="0">
                <a:latin typeface="Times New Roman"/>
                <a:cs typeface="Times New Roman"/>
              </a:rPr>
              <a:t> </a:t>
            </a:r>
            <a:r>
              <a:rPr sz="750" b="1" dirty="0">
                <a:latin typeface="Latin Modern Math"/>
                <a:cs typeface="Latin Modern Math"/>
              </a:rPr>
              <a:t>= </a:t>
            </a:r>
            <a:r>
              <a:rPr sz="750" b="1" i="1" spc="85" dirty="0">
                <a:latin typeface="Times New Roman"/>
                <a:cs typeface="Times New Roman"/>
              </a:rPr>
              <a:t>∂y/∂k </a:t>
            </a:r>
            <a:r>
              <a:rPr sz="750" b="1" dirty="0">
                <a:latin typeface="Latin Modern Math"/>
                <a:cs typeface="Latin Modern Math"/>
              </a:rPr>
              <a:t>= </a:t>
            </a:r>
            <a:r>
              <a:rPr sz="750" b="1" i="1" spc="55" dirty="0">
                <a:latin typeface="Times New Roman"/>
                <a:cs typeface="Times New Roman"/>
              </a:rPr>
              <a:t>αAk</a:t>
            </a:r>
            <a:r>
              <a:rPr sz="825" b="1" i="1" spc="82" baseline="25252" dirty="0">
                <a:latin typeface="Arial"/>
                <a:cs typeface="Arial"/>
              </a:rPr>
              <a:t>α</a:t>
            </a:r>
            <a:r>
              <a:rPr sz="825" b="1" i="1" spc="82" baseline="25252" dirty="0">
                <a:latin typeface="DejaVu Sans"/>
                <a:cs typeface="DejaVu Sans"/>
              </a:rPr>
              <a:t>−</a:t>
            </a:r>
            <a:r>
              <a:rPr sz="825" b="1" spc="82" baseline="25252" dirty="0">
                <a:latin typeface="LM Roman 8"/>
                <a:cs typeface="LM Roman 8"/>
              </a:rPr>
              <a:t>1</a:t>
            </a:r>
            <a:endParaRPr sz="825" b="1" baseline="25252" dirty="0">
              <a:latin typeface="LM Roman 8"/>
              <a:cs typeface="LM Roman 8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14780" y="2774865"/>
            <a:ext cx="2820670" cy="430530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570"/>
              </a:spcBef>
            </a:pPr>
            <a:r>
              <a:rPr sz="750" i="1" spc="55" dirty="0">
                <a:latin typeface="Times New Roman"/>
                <a:cs typeface="Times New Roman"/>
              </a:rPr>
              <a:t>k</a:t>
            </a:r>
            <a:endParaRPr sz="7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lang="el-GR" sz="1000" b="1" spc="-30" dirty="0">
                <a:cs typeface="Arial"/>
              </a:rPr>
              <a:t>Τ</a:t>
            </a:r>
            <a:r>
              <a:rPr lang="el-GR" sz="1000" b="1" spc="-20" dirty="0">
                <a:cs typeface="Arial"/>
              </a:rPr>
              <a:t>ο οριακό προϊόν του κεφαλαίου φθίνει</a:t>
            </a:r>
            <a:r>
              <a:rPr lang="en-US" sz="1000" b="1" spc="-20" dirty="0">
                <a:cs typeface="Arial"/>
              </a:rPr>
              <a:t>.</a:t>
            </a:r>
            <a:endParaRPr sz="1000" b="1" dirty="0"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-10" dirty="0"/>
              <a:t>Π. </a:t>
            </a:r>
            <a:r>
              <a:rPr spc="-15" dirty="0"/>
              <a:t>Κωνσταντíνου (AΕΟΣ </a:t>
            </a:r>
            <a:r>
              <a:rPr spc="-35" dirty="0"/>
              <a:t>–</a:t>
            </a:r>
            <a:r>
              <a:rPr spc="-75" dirty="0"/>
              <a:t> </a:t>
            </a:r>
            <a:r>
              <a:rPr spc="-5" dirty="0"/>
              <a:t>ΟΠΑ)</a:t>
            </a:r>
          </a:p>
        </p:txBody>
      </p:sp>
    </p:spTree>
  </p:cSld>
  <p:clrMapOvr>
    <a:masterClrMapping/>
  </p:clrMapOvr>
  <p:transition>
    <p:wipe dir="r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0" y="141770"/>
            <a:ext cx="4608195" cy="455894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7556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595"/>
              </a:spcBef>
            </a:pPr>
            <a:r>
              <a:rPr sz="1400" spc="-30" dirty="0" err="1">
                <a:solidFill>
                  <a:srgbClr val="CC0000"/>
                </a:solidFill>
                <a:latin typeface="Arial"/>
                <a:cs typeface="Arial"/>
              </a:rPr>
              <a:t>Φθíνουσ</a:t>
            </a:r>
            <a:r>
              <a:rPr sz="1400" spc="-30" dirty="0">
                <a:solidFill>
                  <a:srgbClr val="CC0000"/>
                </a:solidFill>
                <a:latin typeface="Arial"/>
                <a:cs typeface="Arial"/>
              </a:rPr>
              <a:t>α </a:t>
            </a:r>
            <a:r>
              <a:rPr lang="el-GR" sz="1400" spc="30" dirty="0">
                <a:solidFill>
                  <a:srgbClr val="CC0000"/>
                </a:solidFill>
                <a:latin typeface="Arial"/>
                <a:cs typeface="Arial"/>
              </a:rPr>
              <a:t>Οριακή Παραγωγικότητα Κεφαλαίου</a:t>
            </a:r>
            <a:endParaRPr sz="1400" dirty="0">
              <a:latin typeface="Arial"/>
              <a:cs typeface="Arial"/>
            </a:endParaRPr>
          </a:p>
          <a:p>
            <a:pPr marL="107950">
              <a:lnSpc>
                <a:spcPct val="100000"/>
              </a:lnSpc>
              <a:spcBef>
                <a:spcPts val="225"/>
              </a:spcBef>
            </a:pPr>
            <a:r>
              <a:rPr sz="900" dirty="0" err="1">
                <a:solidFill>
                  <a:srgbClr val="CC0000"/>
                </a:solidFill>
                <a:latin typeface="Arial"/>
                <a:cs typeface="Arial"/>
              </a:rPr>
              <a:t>κ</a:t>
            </a:r>
            <a:r>
              <a:rPr sz="900" dirty="0">
                <a:solidFill>
                  <a:srgbClr val="CC0000"/>
                </a:solidFill>
                <a:latin typeface="Arial"/>
                <a:cs typeface="Arial"/>
              </a:rPr>
              <a:t>α</a:t>
            </a:r>
            <a:r>
              <a:rPr sz="900" dirty="0" err="1">
                <a:solidFill>
                  <a:srgbClr val="CC0000"/>
                </a:solidFill>
                <a:latin typeface="Arial"/>
                <a:cs typeface="Arial"/>
              </a:rPr>
              <a:t>ι</a:t>
            </a:r>
            <a:r>
              <a:rPr sz="90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CC0000"/>
                </a:solidFill>
                <a:latin typeface="Arial"/>
                <a:cs typeface="Arial"/>
              </a:rPr>
              <a:t>εξíσωση </a:t>
            </a:r>
            <a:r>
              <a:rPr sz="900" spc="-45" dirty="0">
                <a:solidFill>
                  <a:srgbClr val="CC0000"/>
                </a:solidFill>
                <a:latin typeface="Arial"/>
                <a:cs typeface="Arial"/>
              </a:rPr>
              <a:t>απóδοσης </a:t>
            </a:r>
            <a:r>
              <a:rPr sz="900" spc="-10" dirty="0">
                <a:solidFill>
                  <a:srgbClr val="CC0000"/>
                </a:solidFill>
                <a:latin typeface="Arial"/>
                <a:cs typeface="Arial"/>
              </a:rPr>
              <a:t>κεφαλαíου</a:t>
            </a:r>
            <a:r>
              <a:rPr sz="900" spc="-5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CC0000"/>
                </a:solidFill>
                <a:latin typeface="Arial"/>
                <a:cs typeface="Arial"/>
              </a:rPr>
              <a:t>παγκοσµíως</a:t>
            </a:r>
            <a:endParaRPr sz="900" dirty="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985561" y="882786"/>
            <a:ext cx="2765425" cy="1847850"/>
            <a:chOff x="985561" y="882786"/>
            <a:chExt cx="2765425" cy="1847850"/>
          </a:xfrm>
        </p:grpSpPr>
        <p:sp>
          <p:nvSpPr>
            <p:cNvPr id="6" name="object 6"/>
            <p:cNvSpPr/>
            <p:nvPr/>
          </p:nvSpPr>
          <p:spPr>
            <a:xfrm>
              <a:off x="988980" y="886205"/>
              <a:ext cx="2758440" cy="1840864"/>
            </a:xfrm>
            <a:custGeom>
              <a:avLst/>
              <a:gdLst/>
              <a:ahLst/>
              <a:cxnLst/>
              <a:rect l="l" t="t" r="r" b="b"/>
              <a:pathLst>
                <a:path w="2758440" h="1840864">
                  <a:moveTo>
                    <a:pt x="22925" y="1835652"/>
                  </a:moveTo>
                  <a:lnTo>
                    <a:pt x="15685" y="0"/>
                  </a:lnTo>
                </a:path>
                <a:path w="2758440" h="1840864">
                  <a:moveTo>
                    <a:pt x="15685" y="0"/>
                  </a:moveTo>
                  <a:lnTo>
                    <a:pt x="0" y="63869"/>
                  </a:lnTo>
                  <a:lnTo>
                    <a:pt x="15685" y="0"/>
                  </a:lnTo>
                  <a:lnTo>
                    <a:pt x="31934" y="63789"/>
                  </a:lnTo>
                  <a:lnTo>
                    <a:pt x="15685" y="0"/>
                  </a:lnTo>
                  <a:close/>
                </a:path>
                <a:path w="2758440" h="1840864">
                  <a:moveTo>
                    <a:pt x="22925" y="1828413"/>
                  </a:moveTo>
                  <a:lnTo>
                    <a:pt x="2758305" y="1824793"/>
                  </a:lnTo>
                </a:path>
                <a:path w="2758440" h="1840864">
                  <a:moveTo>
                    <a:pt x="2758305" y="1824793"/>
                  </a:moveTo>
                  <a:lnTo>
                    <a:pt x="2694436" y="1808946"/>
                  </a:lnTo>
                  <a:lnTo>
                    <a:pt x="2758305" y="1824793"/>
                  </a:lnTo>
                  <a:lnTo>
                    <a:pt x="2694516" y="1840801"/>
                  </a:lnTo>
                  <a:lnTo>
                    <a:pt x="2758305" y="1824793"/>
                  </a:lnTo>
                  <a:close/>
                </a:path>
              </a:pathLst>
            </a:custGeom>
            <a:ln w="68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33705" y="1049419"/>
              <a:ext cx="2521585" cy="1567815"/>
            </a:xfrm>
            <a:custGeom>
              <a:avLst/>
              <a:gdLst/>
              <a:ahLst/>
              <a:cxnLst/>
              <a:rect l="l" t="t" r="r" b="b"/>
              <a:pathLst>
                <a:path w="2521585" h="1567814">
                  <a:moveTo>
                    <a:pt x="0" y="0"/>
                  </a:moveTo>
                  <a:lnTo>
                    <a:pt x="20655" y="46107"/>
                  </a:lnTo>
                  <a:lnTo>
                    <a:pt x="42154" y="91720"/>
                  </a:lnTo>
                  <a:lnTo>
                    <a:pt x="64485" y="136830"/>
                  </a:lnTo>
                  <a:lnTo>
                    <a:pt x="87640" y="181427"/>
                  </a:lnTo>
                  <a:lnTo>
                    <a:pt x="111609" y="225503"/>
                  </a:lnTo>
                  <a:lnTo>
                    <a:pt x="136380" y="269047"/>
                  </a:lnTo>
                  <a:lnTo>
                    <a:pt x="161946" y="312051"/>
                  </a:lnTo>
                  <a:lnTo>
                    <a:pt x="188295" y="354504"/>
                  </a:lnTo>
                  <a:lnTo>
                    <a:pt x="215419" y="396399"/>
                  </a:lnTo>
                  <a:lnTo>
                    <a:pt x="243306" y="437724"/>
                  </a:lnTo>
                  <a:lnTo>
                    <a:pt x="271948" y="478472"/>
                  </a:lnTo>
                  <a:lnTo>
                    <a:pt x="301334" y="518633"/>
                  </a:lnTo>
                  <a:lnTo>
                    <a:pt x="331455" y="558196"/>
                  </a:lnTo>
                  <a:lnTo>
                    <a:pt x="362301" y="597154"/>
                  </a:lnTo>
                  <a:lnTo>
                    <a:pt x="393861" y="635497"/>
                  </a:lnTo>
                  <a:lnTo>
                    <a:pt x="426126" y="673214"/>
                  </a:lnTo>
                  <a:lnTo>
                    <a:pt x="459087" y="710298"/>
                  </a:lnTo>
                  <a:lnTo>
                    <a:pt x="492732" y="746739"/>
                  </a:lnTo>
                  <a:lnTo>
                    <a:pt x="527054" y="782526"/>
                  </a:lnTo>
                  <a:lnTo>
                    <a:pt x="562040" y="817652"/>
                  </a:lnTo>
                  <a:lnTo>
                    <a:pt x="597683" y="852106"/>
                  </a:lnTo>
                  <a:lnTo>
                    <a:pt x="633971" y="885880"/>
                  </a:lnTo>
                  <a:lnTo>
                    <a:pt x="670895" y="918963"/>
                  </a:lnTo>
                  <a:lnTo>
                    <a:pt x="708446" y="951347"/>
                  </a:lnTo>
                  <a:lnTo>
                    <a:pt x="746612" y="983022"/>
                  </a:lnTo>
                  <a:lnTo>
                    <a:pt x="785385" y="1013979"/>
                  </a:lnTo>
                  <a:lnTo>
                    <a:pt x="824755" y="1044209"/>
                  </a:lnTo>
                  <a:lnTo>
                    <a:pt x="864711" y="1073702"/>
                  </a:lnTo>
                  <a:lnTo>
                    <a:pt x="905245" y="1102449"/>
                  </a:lnTo>
                  <a:lnTo>
                    <a:pt x="946345" y="1130440"/>
                  </a:lnTo>
                  <a:lnTo>
                    <a:pt x="988002" y="1157666"/>
                  </a:lnTo>
                  <a:lnTo>
                    <a:pt x="1030207" y="1184119"/>
                  </a:lnTo>
                  <a:lnTo>
                    <a:pt x="1072949" y="1209788"/>
                  </a:lnTo>
                  <a:lnTo>
                    <a:pt x="1116219" y="1234664"/>
                  </a:lnTo>
                  <a:lnTo>
                    <a:pt x="1160006" y="1258737"/>
                  </a:lnTo>
                  <a:lnTo>
                    <a:pt x="1204301" y="1282000"/>
                  </a:lnTo>
                  <a:lnTo>
                    <a:pt x="1249094" y="1304441"/>
                  </a:lnTo>
                  <a:lnTo>
                    <a:pt x="1294376" y="1326052"/>
                  </a:lnTo>
                  <a:lnTo>
                    <a:pt x="1340135" y="1346824"/>
                  </a:lnTo>
                  <a:lnTo>
                    <a:pt x="1386364" y="1366747"/>
                  </a:lnTo>
                  <a:lnTo>
                    <a:pt x="1433050" y="1385812"/>
                  </a:lnTo>
                  <a:lnTo>
                    <a:pt x="1480186" y="1404009"/>
                  </a:lnTo>
                  <a:lnTo>
                    <a:pt x="1527806" y="1421331"/>
                  </a:lnTo>
                  <a:lnTo>
                    <a:pt x="1575713" y="1437695"/>
                  </a:lnTo>
                  <a:lnTo>
                    <a:pt x="1623894" y="1453100"/>
                  </a:lnTo>
                  <a:lnTo>
                    <a:pt x="1672333" y="1467542"/>
                  </a:lnTo>
                  <a:lnTo>
                    <a:pt x="1721017" y="1481020"/>
                  </a:lnTo>
                  <a:lnTo>
                    <a:pt x="1769930" y="1493530"/>
                  </a:lnTo>
                  <a:lnTo>
                    <a:pt x="1819058" y="1505072"/>
                  </a:lnTo>
                  <a:lnTo>
                    <a:pt x="1868387" y="1515642"/>
                  </a:lnTo>
                  <a:lnTo>
                    <a:pt x="1917902" y="1525238"/>
                  </a:lnTo>
                  <a:lnTo>
                    <a:pt x="1967588" y="1533858"/>
                  </a:lnTo>
                  <a:lnTo>
                    <a:pt x="2017432" y="1541500"/>
                  </a:lnTo>
                  <a:lnTo>
                    <a:pt x="2067418" y="1548161"/>
                  </a:lnTo>
                  <a:lnTo>
                    <a:pt x="2117533" y="1553839"/>
                  </a:lnTo>
                  <a:lnTo>
                    <a:pt x="2167762" y="1558532"/>
                  </a:lnTo>
                  <a:lnTo>
                    <a:pt x="2218089" y="1562237"/>
                  </a:lnTo>
                  <a:lnTo>
                    <a:pt x="2268502" y="1564953"/>
                  </a:lnTo>
                  <a:lnTo>
                    <a:pt x="2318984" y="1566676"/>
                  </a:lnTo>
                  <a:lnTo>
                    <a:pt x="2369523" y="1567405"/>
                  </a:lnTo>
                  <a:lnTo>
                    <a:pt x="2420102" y="1567137"/>
                  </a:lnTo>
                  <a:lnTo>
                    <a:pt x="2470709" y="1565871"/>
                  </a:lnTo>
                  <a:lnTo>
                    <a:pt x="2521328" y="1563603"/>
                  </a:lnTo>
                </a:path>
              </a:pathLst>
            </a:custGeom>
            <a:ln w="136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11664" y="2243961"/>
              <a:ext cx="2446655" cy="5080"/>
            </a:xfrm>
            <a:custGeom>
              <a:avLst/>
              <a:gdLst/>
              <a:ahLst/>
              <a:cxnLst/>
              <a:rect l="l" t="t" r="r" b="b"/>
              <a:pathLst>
                <a:path w="2446654" h="5080">
                  <a:moveTo>
                    <a:pt x="0" y="0"/>
                  </a:moveTo>
                  <a:lnTo>
                    <a:pt x="2446035" y="4987"/>
                  </a:lnTo>
                </a:path>
              </a:pathLst>
            </a:custGeom>
            <a:ln w="68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086510" y="2248948"/>
              <a:ext cx="0" cy="472440"/>
            </a:xfrm>
            <a:custGeom>
              <a:avLst/>
              <a:gdLst/>
              <a:ahLst/>
              <a:cxnLst/>
              <a:rect l="l" t="t" r="r" b="b"/>
              <a:pathLst>
                <a:path h="472439">
                  <a:moveTo>
                    <a:pt x="0" y="0"/>
                  </a:moveTo>
                  <a:lnTo>
                    <a:pt x="0" y="472105"/>
                  </a:lnTo>
                </a:path>
              </a:pathLst>
            </a:custGeom>
            <a:ln w="6837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725064" y="727778"/>
            <a:ext cx="1020444" cy="1308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00" spc="-10" dirty="0">
                <a:latin typeface="Latin Modern Math"/>
                <a:cs typeface="Latin Modern Math"/>
              </a:rPr>
              <a:t>Return on </a:t>
            </a:r>
            <a:r>
              <a:rPr sz="700" spc="-5" dirty="0">
                <a:latin typeface="Latin Modern Math"/>
                <a:cs typeface="Latin Modern Math"/>
              </a:rPr>
              <a:t>Capital,</a:t>
            </a:r>
            <a:r>
              <a:rPr sz="700" spc="-40" dirty="0">
                <a:latin typeface="Latin Modern Math"/>
                <a:cs typeface="Latin Modern Math"/>
              </a:rPr>
              <a:t> </a:t>
            </a:r>
            <a:r>
              <a:rPr sz="700" i="1" spc="130" dirty="0">
                <a:latin typeface="Times New Roman"/>
                <a:cs typeface="Times New Roman"/>
              </a:rPr>
              <a:t>MPK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768660" y="2621252"/>
            <a:ext cx="71120" cy="1308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00" i="1" spc="45" dirty="0">
                <a:latin typeface="Times New Roman"/>
                <a:cs typeface="Times New Roman"/>
              </a:rPr>
              <a:t>k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691570" y="2098308"/>
            <a:ext cx="755650" cy="11926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00" b="1" spc="-20" dirty="0">
                <a:latin typeface="Latin Modern Math"/>
                <a:cs typeface="Latin Modern Math"/>
              </a:rPr>
              <a:t>World </a:t>
            </a:r>
            <a:r>
              <a:rPr sz="700" b="1" spc="-10" dirty="0">
                <a:latin typeface="Latin Modern Math"/>
                <a:cs typeface="Latin Modern Math"/>
              </a:rPr>
              <a:t>interest</a:t>
            </a:r>
            <a:r>
              <a:rPr sz="700" b="1" spc="-40" dirty="0">
                <a:latin typeface="Latin Modern Math"/>
                <a:cs typeface="Latin Modern Math"/>
              </a:rPr>
              <a:t> </a:t>
            </a:r>
            <a:r>
              <a:rPr sz="700" b="1" spc="-5" dirty="0">
                <a:latin typeface="Latin Modern Math"/>
                <a:cs typeface="Latin Modern Math"/>
              </a:rPr>
              <a:t>rate</a:t>
            </a:r>
            <a:endParaRPr sz="700" b="1" dirty="0">
              <a:latin typeface="Latin Modern Math"/>
              <a:cs typeface="Latin Modern Math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28284" y="2683199"/>
            <a:ext cx="158750" cy="1308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1050" i="1" spc="-67" baseline="-19841" dirty="0">
                <a:latin typeface="Times New Roman"/>
                <a:cs typeface="Times New Roman"/>
              </a:rPr>
              <a:t>k</a:t>
            </a:r>
            <a:r>
              <a:rPr sz="500" i="1" spc="-45" dirty="0">
                <a:latin typeface="DejaVu Sans"/>
                <a:cs typeface="DejaVu Sans"/>
              </a:rPr>
              <a:t>∗</a:t>
            </a:r>
            <a:endParaRPr sz="500">
              <a:latin typeface="DejaVu Sans"/>
              <a:cs typeface="DejaVu San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96830" y="2933951"/>
            <a:ext cx="4142740" cy="350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2900"/>
              </a:lnSpc>
              <a:spcBef>
                <a:spcPts val="100"/>
              </a:spcBef>
            </a:pPr>
            <a:r>
              <a:rPr lang="el-GR" sz="1000" spc="-25" dirty="0">
                <a:latin typeface="Arial"/>
                <a:cs typeface="Arial"/>
              </a:rPr>
              <a:t>﻿</a:t>
            </a:r>
            <a:r>
              <a:rPr lang="el-GR" sz="1000" b="1" spc="-25" dirty="0">
                <a:cs typeface="Arial"/>
              </a:rPr>
              <a:t>Αν υπάρχει κινητικότητα κεφαλαίου, η απόδοση κεφαλαίου εξισώνεται με το παγκόσμιο επιτόκιο. </a:t>
            </a:r>
            <a:r>
              <a:rPr lang="el-GR" sz="1000" spc="-25" dirty="0">
                <a:cs typeface="Arial"/>
              </a:rPr>
              <a:t>Γιατί</a:t>
            </a:r>
            <a:r>
              <a:rPr sz="1000" spc="20" dirty="0">
                <a:cs typeface="Arial"/>
              </a:rPr>
              <a:t>;</a:t>
            </a:r>
            <a:endParaRPr sz="1000" dirty="0">
              <a:cs typeface="Arial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-10" dirty="0"/>
              <a:t>Π. </a:t>
            </a:r>
            <a:r>
              <a:rPr spc="-15" dirty="0"/>
              <a:t>Κωνσταντíνου (AΕΟΣ </a:t>
            </a:r>
            <a:r>
              <a:rPr spc="-35" dirty="0"/>
              <a:t>–</a:t>
            </a:r>
            <a:r>
              <a:rPr spc="-75" dirty="0"/>
              <a:t> </a:t>
            </a:r>
            <a:r>
              <a:rPr spc="-5" dirty="0"/>
              <a:t>ΟΠΑ)</a:t>
            </a:r>
          </a:p>
        </p:txBody>
      </p:sp>
    </p:spTree>
  </p:cSld>
  <p:clrMapOvr>
    <a:masterClrMapping/>
  </p:clrMapOvr>
  <p:transition>
    <p:wipe dir="r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0" y="141770"/>
            <a:ext cx="4608195" cy="455894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7556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595"/>
              </a:spcBef>
            </a:pPr>
            <a:r>
              <a:rPr lang="el-GR" sz="1400" spc="-30" dirty="0" err="1">
                <a:solidFill>
                  <a:srgbClr val="CC0000"/>
                </a:solidFill>
                <a:latin typeface="Arial"/>
                <a:cs typeface="Arial"/>
              </a:rPr>
              <a:t>Φθ</a:t>
            </a:r>
            <a:r>
              <a:rPr lang="en-GB" sz="1400" spc="-30" dirty="0" err="1">
                <a:solidFill>
                  <a:srgbClr val="CC0000"/>
                </a:solidFill>
                <a:latin typeface="Arial"/>
                <a:cs typeface="Arial"/>
              </a:rPr>
              <a:t>í</a:t>
            </a:r>
            <a:r>
              <a:rPr lang="el-GR" sz="1400" spc="-30" dirty="0" err="1">
                <a:solidFill>
                  <a:srgbClr val="CC0000"/>
                </a:solidFill>
                <a:latin typeface="Arial"/>
                <a:cs typeface="Arial"/>
              </a:rPr>
              <a:t>νουσα</a:t>
            </a:r>
            <a:r>
              <a:rPr lang="el-GR" sz="1400" spc="-30" dirty="0">
                <a:solidFill>
                  <a:srgbClr val="CC0000"/>
                </a:solidFill>
                <a:latin typeface="Arial"/>
                <a:cs typeface="Arial"/>
              </a:rPr>
              <a:t> Οριακή Παραγωγικότητα Κεφαλαίου</a:t>
            </a:r>
          </a:p>
          <a:p>
            <a:pPr marL="107950">
              <a:lnSpc>
                <a:spcPct val="100000"/>
              </a:lnSpc>
              <a:spcBef>
                <a:spcPts val="225"/>
              </a:spcBef>
            </a:pPr>
            <a:r>
              <a:rPr lang="el-GR" sz="900" dirty="0">
                <a:solidFill>
                  <a:srgbClr val="CC0000"/>
                </a:solidFill>
                <a:latin typeface="Arial"/>
                <a:cs typeface="Arial"/>
              </a:rPr>
              <a:t>﻿και Ροή κεφαλαίου μετά το «άνοιγμα» των αγορών</a:t>
            </a:r>
            <a:endParaRPr sz="900" dirty="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124619" y="880226"/>
            <a:ext cx="2653030" cy="1837689"/>
            <a:chOff x="1124619" y="880226"/>
            <a:chExt cx="2653030" cy="1837689"/>
          </a:xfrm>
        </p:grpSpPr>
        <p:sp>
          <p:nvSpPr>
            <p:cNvPr id="6" name="object 6"/>
            <p:cNvSpPr/>
            <p:nvPr/>
          </p:nvSpPr>
          <p:spPr>
            <a:xfrm>
              <a:off x="1127899" y="883506"/>
              <a:ext cx="2646680" cy="1766570"/>
            </a:xfrm>
            <a:custGeom>
              <a:avLst/>
              <a:gdLst/>
              <a:ahLst/>
              <a:cxnLst/>
              <a:rect l="l" t="t" r="r" b="b"/>
              <a:pathLst>
                <a:path w="2646679" h="1766570">
                  <a:moveTo>
                    <a:pt x="21993" y="1761103"/>
                  </a:moveTo>
                  <a:lnTo>
                    <a:pt x="15048" y="0"/>
                  </a:lnTo>
                </a:path>
                <a:path w="2646679" h="1766570">
                  <a:moveTo>
                    <a:pt x="15048" y="0"/>
                  </a:moveTo>
                  <a:lnTo>
                    <a:pt x="0" y="61350"/>
                  </a:lnTo>
                  <a:lnTo>
                    <a:pt x="15048" y="0"/>
                  </a:lnTo>
                  <a:lnTo>
                    <a:pt x="30636" y="61196"/>
                  </a:lnTo>
                  <a:lnTo>
                    <a:pt x="15048" y="0"/>
                  </a:lnTo>
                  <a:close/>
                </a:path>
                <a:path w="2646679" h="1766570">
                  <a:moveTo>
                    <a:pt x="21993" y="1754080"/>
                  </a:moveTo>
                  <a:lnTo>
                    <a:pt x="2646169" y="1750607"/>
                  </a:lnTo>
                </a:path>
                <a:path w="2646679" h="1766570">
                  <a:moveTo>
                    <a:pt x="2646169" y="1750607"/>
                  </a:moveTo>
                  <a:lnTo>
                    <a:pt x="2584972" y="1735405"/>
                  </a:lnTo>
                  <a:lnTo>
                    <a:pt x="2646169" y="1750607"/>
                  </a:lnTo>
                  <a:lnTo>
                    <a:pt x="2584972" y="1766041"/>
                  </a:lnTo>
                  <a:lnTo>
                    <a:pt x="2646169" y="1750607"/>
                  </a:lnTo>
                  <a:close/>
                </a:path>
              </a:pathLst>
            </a:custGeom>
            <a:ln w="65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70806" y="1040085"/>
              <a:ext cx="2419350" cy="1504315"/>
            </a:xfrm>
            <a:custGeom>
              <a:avLst/>
              <a:gdLst/>
              <a:ahLst/>
              <a:cxnLst/>
              <a:rect l="l" t="t" r="r" b="b"/>
              <a:pathLst>
                <a:path w="2419350" h="1504314">
                  <a:moveTo>
                    <a:pt x="0" y="0"/>
                  </a:moveTo>
                  <a:lnTo>
                    <a:pt x="20309" y="45305"/>
                  </a:lnTo>
                  <a:lnTo>
                    <a:pt x="41466" y="90114"/>
                  </a:lnTo>
                  <a:lnTo>
                    <a:pt x="63462" y="134416"/>
                  </a:lnTo>
                  <a:lnTo>
                    <a:pt x="86286" y="178201"/>
                  </a:lnTo>
                  <a:lnTo>
                    <a:pt x="109928" y="221460"/>
                  </a:lnTo>
                  <a:lnTo>
                    <a:pt x="134378" y="264183"/>
                  </a:lnTo>
                  <a:lnTo>
                    <a:pt x="159625" y="306361"/>
                  </a:lnTo>
                  <a:lnTo>
                    <a:pt x="185660" y="347984"/>
                  </a:lnTo>
                  <a:lnTo>
                    <a:pt x="212471" y="389042"/>
                  </a:lnTo>
                  <a:lnTo>
                    <a:pt x="240050" y="429525"/>
                  </a:lnTo>
                  <a:lnTo>
                    <a:pt x="268386" y="469425"/>
                  </a:lnTo>
                  <a:lnTo>
                    <a:pt x="297469" y="508731"/>
                  </a:lnTo>
                  <a:lnTo>
                    <a:pt x="327288" y="547433"/>
                  </a:lnTo>
                  <a:lnTo>
                    <a:pt x="357834" y="585522"/>
                  </a:lnTo>
                  <a:lnTo>
                    <a:pt x="389095" y="622989"/>
                  </a:lnTo>
                  <a:lnTo>
                    <a:pt x="421063" y="659823"/>
                  </a:lnTo>
                  <a:lnTo>
                    <a:pt x="453727" y="696015"/>
                  </a:lnTo>
                  <a:lnTo>
                    <a:pt x="487077" y="731556"/>
                  </a:lnTo>
                  <a:lnTo>
                    <a:pt x="521102" y="766435"/>
                  </a:lnTo>
                  <a:lnTo>
                    <a:pt x="555793" y="800644"/>
                  </a:lnTo>
                  <a:lnTo>
                    <a:pt x="591139" y="834171"/>
                  </a:lnTo>
                  <a:lnTo>
                    <a:pt x="627130" y="867009"/>
                  </a:lnTo>
                  <a:lnTo>
                    <a:pt x="663756" y="899146"/>
                  </a:lnTo>
                  <a:lnTo>
                    <a:pt x="701006" y="930574"/>
                  </a:lnTo>
                  <a:lnTo>
                    <a:pt x="738872" y="961283"/>
                  </a:lnTo>
                  <a:lnTo>
                    <a:pt x="777341" y="991263"/>
                  </a:lnTo>
                  <a:lnTo>
                    <a:pt x="816406" y="1020504"/>
                  </a:lnTo>
                  <a:lnTo>
                    <a:pt x="856054" y="1048997"/>
                  </a:lnTo>
                  <a:lnTo>
                    <a:pt x="896276" y="1076733"/>
                  </a:lnTo>
                  <a:lnTo>
                    <a:pt x="937062" y="1103700"/>
                  </a:lnTo>
                  <a:lnTo>
                    <a:pt x="978401" y="1129891"/>
                  </a:lnTo>
                  <a:lnTo>
                    <a:pt x="1020284" y="1155295"/>
                  </a:lnTo>
                  <a:lnTo>
                    <a:pt x="1062701" y="1179902"/>
                  </a:lnTo>
                  <a:lnTo>
                    <a:pt x="1105640" y="1203703"/>
                  </a:lnTo>
                  <a:lnTo>
                    <a:pt x="1149092" y="1226689"/>
                  </a:lnTo>
                  <a:lnTo>
                    <a:pt x="1193048" y="1248849"/>
                  </a:lnTo>
                  <a:lnTo>
                    <a:pt x="1237495" y="1270174"/>
                  </a:lnTo>
                  <a:lnTo>
                    <a:pt x="1282426" y="1290654"/>
                  </a:lnTo>
                  <a:lnTo>
                    <a:pt x="1327828" y="1310280"/>
                  </a:lnTo>
                  <a:lnTo>
                    <a:pt x="1373693" y="1329042"/>
                  </a:lnTo>
                  <a:lnTo>
                    <a:pt x="1420010" y="1346930"/>
                  </a:lnTo>
                  <a:lnTo>
                    <a:pt x="1467986" y="1364354"/>
                  </a:lnTo>
                  <a:lnTo>
                    <a:pt x="1516265" y="1380766"/>
                  </a:lnTo>
                  <a:lnTo>
                    <a:pt x="1564831" y="1396163"/>
                  </a:lnTo>
                  <a:lnTo>
                    <a:pt x="1613668" y="1410541"/>
                  </a:lnTo>
                  <a:lnTo>
                    <a:pt x="1662761" y="1423899"/>
                  </a:lnTo>
                  <a:lnTo>
                    <a:pt x="1712093" y="1436233"/>
                  </a:lnTo>
                  <a:lnTo>
                    <a:pt x="1761647" y="1447543"/>
                  </a:lnTo>
                  <a:lnTo>
                    <a:pt x="1811409" y="1457824"/>
                  </a:lnTo>
                  <a:lnTo>
                    <a:pt x="1861361" y="1467075"/>
                  </a:lnTo>
                  <a:lnTo>
                    <a:pt x="1911488" y="1475293"/>
                  </a:lnTo>
                  <a:lnTo>
                    <a:pt x="1961774" y="1482475"/>
                  </a:lnTo>
                  <a:lnTo>
                    <a:pt x="2012202" y="1488620"/>
                  </a:lnTo>
                  <a:lnTo>
                    <a:pt x="2062756" y="1493724"/>
                  </a:lnTo>
                  <a:lnTo>
                    <a:pt x="2113421" y="1497785"/>
                  </a:lnTo>
                  <a:lnTo>
                    <a:pt x="2164180" y="1500801"/>
                  </a:lnTo>
                  <a:lnTo>
                    <a:pt x="2215017" y="1502769"/>
                  </a:lnTo>
                  <a:lnTo>
                    <a:pt x="2265916" y="1503687"/>
                  </a:lnTo>
                  <a:lnTo>
                    <a:pt x="2316861" y="1503552"/>
                  </a:lnTo>
                  <a:lnTo>
                    <a:pt x="2367836" y="1502361"/>
                  </a:lnTo>
                  <a:lnTo>
                    <a:pt x="2418825" y="1500113"/>
                  </a:lnTo>
                </a:path>
              </a:pathLst>
            </a:custGeom>
            <a:ln w="1311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68954" y="2412558"/>
              <a:ext cx="2346960" cy="5080"/>
            </a:xfrm>
            <a:custGeom>
              <a:avLst/>
              <a:gdLst/>
              <a:ahLst/>
              <a:cxnLst/>
              <a:rect l="l" t="t" r="r" b="b"/>
              <a:pathLst>
                <a:path w="2346960" h="5080">
                  <a:moveTo>
                    <a:pt x="0" y="0"/>
                  </a:moveTo>
                  <a:lnTo>
                    <a:pt x="2346516" y="4784"/>
                  </a:lnTo>
                </a:path>
              </a:pathLst>
            </a:custGeom>
            <a:ln w="65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44877" y="1680135"/>
              <a:ext cx="1542415" cy="963930"/>
            </a:xfrm>
            <a:custGeom>
              <a:avLst/>
              <a:gdLst/>
              <a:ahLst/>
              <a:cxnLst/>
              <a:rect l="l" t="t" r="r" b="b"/>
              <a:pathLst>
                <a:path w="1542414" h="963930">
                  <a:moveTo>
                    <a:pt x="1541862" y="741066"/>
                  </a:moveTo>
                  <a:lnTo>
                    <a:pt x="1541862" y="946339"/>
                  </a:lnTo>
                </a:path>
                <a:path w="1542414" h="963930">
                  <a:moveTo>
                    <a:pt x="433619" y="3858"/>
                  </a:moveTo>
                  <a:lnTo>
                    <a:pt x="448127" y="963702"/>
                  </a:lnTo>
                </a:path>
                <a:path w="1542414" h="963930">
                  <a:moveTo>
                    <a:pt x="428835" y="0"/>
                  </a:moveTo>
                  <a:lnTo>
                    <a:pt x="0" y="4784"/>
                  </a:lnTo>
                </a:path>
              </a:pathLst>
            </a:custGeom>
            <a:ln w="6559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597789" y="1657987"/>
              <a:ext cx="1079500" cy="723265"/>
            </a:xfrm>
            <a:custGeom>
              <a:avLst/>
              <a:gdLst/>
              <a:ahLst/>
              <a:cxnLst/>
              <a:rect l="l" t="t" r="r" b="b"/>
              <a:pathLst>
                <a:path w="1079500" h="723264">
                  <a:moveTo>
                    <a:pt x="0" y="0"/>
                  </a:moveTo>
                  <a:lnTo>
                    <a:pt x="1079303" y="722699"/>
                  </a:lnTo>
                </a:path>
              </a:pathLst>
            </a:custGeom>
            <a:ln w="9877">
              <a:solidFill>
                <a:srgbClr val="007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617672" y="2333922"/>
              <a:ext cx="59690" cy="46990"/>
            </a:xfrm>
            <a:custGeom>
              <a:avLst/>
              <a:gdLst/>
              <a:ahLst/>
              <a:cxnLst/>
              <a:rect l="l" t="t" r="r" b="b"/>
              <a:pathLst>
                <a:path w="59689" h="46989">
                  <a:moveTo>
                    <a:pt x="17054" y="0"/>
                  </a:moveTo>
                  <a:lnTo>
                    <a:pt x="21298" y="21221"/>
                  </a:lnTo>
                  <a:lnTo>
                    <a:pt x="0" y="25466"/>
                  </a:lnTo>
                  <a:lnTo>
                    <a:pt x="59421" y="46765"/>
                  </a:lnTo>
                  <a:lnTo>
                    <a:pt x="17054" y="0"/>
                  </a:lnTo>
                  <a:close/>
                </a:path>
              </a:pathLst>
            </a:custGeom>
            <a:solidFill>
              <a:srgbClr val="007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617672" y="2333922"/>
              <a:ext cx="59690" cy="46990"/>
            </a:xfrm>
            <a:custGeom>
              <a:avLst/>
              <a:gdLst/>
              <a:ahLst/>
              <a:cxnLst/>
              <a:rect l="l" t="t" r="r" b="b"/>
              <a:pathLst>
                <a:path w="59689" h="46989">
                  <a:moveTo>
                    <a:pt x="59421" y="46765"/>
                  </a:moveTo>
                  <a:lnTo>
                    <a:pt x="17054" y="0"/>
                  </a:lnTo>
                  <a:lnTo>
                    <a:pt x="21298" y="21221"/>
                  </a:lnTo>
                  <a:lnTo>
                    <a:pt x="0" y="25466"/>
                  </a:lnTo>
                  <a:lnTo>
                    <a:pt x="59421" y="46765"/>
                  </a:lnTo>
                  <a:close/>
                </a:path>
              </a:pathLst>
            </a:custGeom>
            <a:ln w="9877">
              <a:solidFill>
                <a:srgbClr val="007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490572" y="2683426"/>
              <a:ext cx="61594" cy="31115"/>
            </a:xfrm>
            <a:custGeom>
              <a:avLst/>
              <a:gdLst/>
              <a:ahLst/>
              <a:cxnLst/>
              <a:rect l="l" t="t" r="r" b="b"/>
              <a:pathLst>
                <a:path w="61594" h="31114">
                  <a:moveTo>
                    <a:pt x="61273" y="15279"/>
                  </a:moveTo>
                  <a:lnTo>
                    <a:pt x="0" y="0"/>
                  </a:lnTo>
                  <a:lnTo>
                    <a:pt x="61273" y="15279"/>
                  </a:lnTo>
                  <a:lnTo>
                    <a:pt x="0" y="30636"/>
                  </a:lnTo>
                  <a:lnTo>
                    <a:pt x="61273" y="15279"/>
                  </a:lnTo>
                  <a:close/>
                </a:path>
              </a:pathLst>
            </a:custGeom>
            <a:ln w="6559">
              <a:solidFill>
                <a:srgbClr val="007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874196" y="731004"/>
            <a:ext cx="979805" cy="1270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5" dirty="0">
                <a:latin typeface="Latin Modern Math"/>
                <a:cs typeface="Latin Modern Math"/>
              </a:rPr>
              <a:t>Return on </a:t>
            </a:r>
            <a:r>
              <a:rPr sz="650" dirty="0">
                <a:latin typeface="Latin Modern Math"/>
                <a:cs typeface="Latin Modern Math"/>
              </a:rPr>
              <a:t>Capital,</a:t>
            </a:r>
            <a:r>
              <a:rPr sz="650" spc="-30" dirty="0">
                <a:latin typeface="Latin Modern Math"/>
                <a:cs typeface="Latin Modern Math"/>
              </a:rPr>
              <a:t> </a:t>
            </a:r>
            <a:r>
              <a:rPr sz="650" i="1" spc="135" dirty="0">
                <a:latin typeface="Times New Roman"/>
                <a:cs typeface="Times New Roman"/>
              </a:rPr>
              <a:t>MPK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794050" y="2547500"/>
            <a:ext cx="69215" cy="1270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i="1" spc="55" dirty="0">
                <a:latin typeface="Times New Roman"/>
                <a:cs typeface="Times New Roman"/>
              </a:rPr>
              <a:t>k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837848" y="2248156"/>
            <a:ext cx="725805" cy="1270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-5" dirty="0">
                <a:latin typeface="Latin Modern Math"/>
                <a:cs typeface="Latin Modern Math"/>
              </a:rPr>
              <a:t>World </a:t>
            </a:r>
            <a:r>
              <a:rPr sz="650" dirty="0">
                <a:latin typeface="Latin Modern Math"/>
                <a:cs typeface="Latin Modern Math"/>
              </a:rPr>
              <a:t>interest</a:t>
            </a:r>
            <a:r>
              <a:rPr sz="650" spc="-55" dirty="0">
                <a:latin typeface="Latin Modern Math"/>
                <a:cs typeface="Latin Modern Math"/>
              </a:rPr>
              <a:t> </a:t>
            </a:r>
            <a:r>
              <a:rPr sz="650" spc="5" dirty="0">
                <a:latin typeface="Latin Modern Math"/>
                <a:cs typeface="Latin Modern Math"/>
              </a:rPr>
              <a:t>rate</a:t>
            </a:r>
            <a:endParaRPr sz="650">
              <a:latin typeface="Latin Modern Math"/>
              <a:cs typeface="Latin Modern Math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81418" y="2581022"/>
            <a:ext cx="1580515" cy="266098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4460">
              <a:lnSpc>
                <a:spcPct val="100000"/>
              </a:lnSpc>
              <a:spcBef>
                <a:spcPts val="315"/>
              </a:spcBef>
              <a:tabLst>
                <a:tab pos="1183640" algn="l"/>
              </a:tabLst>
            </a:pPr>
            <a:r>
              <a:rPr sz="975" i="1" spc="112" baseline="-21367" dirty="0">
                <a:latin typeface="Times New Roman"/>
                <a:cs typeface="Times New Roman"/>
              </a:rPr>
              <a:t>k</a:t>
            </a:r>
            <a:r>
              <a:rPr sz="450" i="1" spc="75" dirty="0">
                <a:solidFill>
                  <a:srgbClr val="00B050"/>
                </a:solidFill>
                <a:latin typeface="Times New Roman"/>
                <a:cs typeface="Times New Roman"/>
              </a:rPr>
              <a:t>US</a:t>
            </a:r>
            <a:r>
              <a:rPr sz="450" i="1" u="sng" spc="75" dirty="0">
                <a:uFill>
                  <a:solidFill>
                    <a:srgbClr val="007F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975" i="1" spc="-37" baseline="-21367" dirty="0">
                <a:latin typeface="Times New Roman"/>
                <a:cs typeface="Times New Roman"/>
              </a:rPr>
              <a:t>k</a:t>
            </a:r>
            <a:r>
              <a:rPr sz="450" i="1" spc="-25" dirty="0">
                <a:latin typeface="DejaVu Sans"/>
                <a:cs typeface="DejaVu Sans"/>
              </a:rPr>
              <a:t>∗ </a:t>
            </a:r>
            <a:r>
              <a:rPr sz="975" spc="7" baseline="-21367" dirty="0">
                <a:latin typeface="Latin Modern Math"/>
                <a:cs typeface="Latin Modern Math"/>
              </a:rPr>
              <a:t>=</a:t>
            </a:r>
            <a:r>
              <a:rPr sz="975" spc="-157" baseline="-21367" dirty="0">
                <a:latin typeface="Latin Modern Math"/>
                <a:cs typeface="Latin Modern Math"/>
              </a:rPr>
              <a:t> </a:t>
            </a:r>
            <a:r>
              <a:rPr sz="975" i="1" spc="135" baseline="-21367" dirty="0">
                <a:solidFill>
                  <a:srgbClr val="00B050"/>
                </a:solidFill>
                <a:latin typeface="Times New Roman"/>
                <a:cs typeface="Times New Roman"/>
              </a:rPr>
              <a:t>k</a:t>
            </a:r>
            <a:r>
              <a:rPr sz="450" i="1" spc="90" dirty="0">
                <a:solidFill>
                  <a:srgbClr val="00B050"/>
                </a:solidFill>
                <a:latin typeface="Times New Roman"/>
                <a:cs typeface="Times New Roman"/>
              </a:rPr>
              <a:t>UK</a:t>
            </a:r>
            <a:endParaRPr sz="450" dirty="0">
              <a:solidFill>
                <a:srgbClr val="00B050"/>
              </a:solidFill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220"/>
              </a:spcBef>
            </a:pPr>
            <a:r>
              <a:rPr sz="650" b="1" spc="5" dirty="0">
                <a:solidFill>
                  <a:srgbClr val="7030A0"/>
                </a:solidFill>
                <a:latin typeface="Latin Modern Math"/>
                <a:cs typeface="Latin Modern Math"/>
              </a:rPr>
              <a:t>(autarky)</a:t>
            </a:r>
            <a:endParaRPr sz="650" b="1" dirty="0">
              <a:solidFill>
                <a:srgbClr val="7030A0"/>
              </a:solidFill>
              <a:latin typeface="Latin Modern Math"/>
              <a:cs typeface="Latin Modern Math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77941" y="1618917"/>
            <a:ext cx="427990" cy="2228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ts val="770"/>
              </a:lnSpc>
              <a:spcBef>
                <a:spcPts val="110"/>
              </a:spcBef>
            </a:pPr>
            <a:r>
              <a:rPr sz="650" i="1" spc="125" dirty="0">
                <a:latin typeface="Times New Roman"/>
                <a:cs typeface="Times New Roman"/>
              </a:rPr>
              <a:t>MPK</a:t>
            </a:r>
            <a:r>
              <a:rPr sz="675" i="1" spc="187" baseline="30864" dirty="0">
                <a:solidFill>
                  <a:srgbClr val="00B050"/>
                </a:solidFill>
                <a:latin typeface="Times New Roman"/>
                <a:cs typeface="Times New Roman"/>
              </a:rPr>
              <a:t>US</a:t>
            </a:r>
            <a:endParaRPr sz="675" baseline="30864" dirty="0">
              <a:solidFill>
                <a:srgbClr val="00B050"/>
              </a:solidFill>
              <a:latin typeface="Times New Roman"/>
              <a:cs typeface="Times New Roman"/>
            </a:endParaRPr>
          </a:p>
          <a:p>
            <a:pPr marL="38100">
              <a:lnSpc>
                <a:spcPts val="770"/>
              </a:lnSpc>
            </a:pPr>
            <a:r>
              <a:rPr sz="650" b="1" spc="5" dirty="0">
                <a:solidFill>
                  <a:srgbClr val="7030A0"/>
                </a:solidFill>
                <a:latin typeface="Latin Modern Math"/>
                <a:cs typeface="Latin Modern Math"/>
              </a:rPr>
              <a:t>(autarky)</a:t>
            </a:r>
            <a:endParaRPr sz="650" b="1" dirty="0">
              <a:solidFill>
                <a:srgbClr val="7030A0"/>
              </a:solidFill>
              <a:latin typeface="Latin Modern Math"/>
              <a:cs typeface="Latin Modern Math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35101" y="2937838"/>
            <a:ext cx="4232275" cy="350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2900"/>
              </a:lnSpc>
              <a:spcBef>
                <a:spcPts val="100"/>
              </a:spcBef>
            </a:pPr>
            <a:r>
              <a:rPr lang="el-GR" sz="1000" b="1" spc="15" dirty="0">
                <a:solidFill>
                  <a:srgbClr val="7030A0"/>
                </a:solidFill>
                <a:cs typeface="Arial"/>
              </a:rPr>
              <a:t>Μετά το άνοιγμα, </a:t>
            </a:r>
            <a:r>
              <a:rPr lang="el-GR" sz="1000" b="1" spc="15" dirty="0">
                <a:cs typeface="Arial"/>
              </a:rPr>
              <a:t>το κεφάλαιο ρέει προς τη χώρα με σπανιότητα κεφαλαίου (</a:t>
            </a:r>
            <a:r>
              <a:rPr lang="el-GR" sz="1000" b="1" spc="15" dirty="0">
                <a:solidFill>
                  <a:srgbClr val="00B050"/>
                </a:solidFill>
                <a:cs typeface="Arial"/>
              </a:rPr>
              <a:t>ΗΠΑ</a:t>
            </a:r>
            <a:r>
              <a:rPr lang="el-GR" sz="1000" b="1" spc="15" dirty="0">
                <a:cs typeface="Arial"/>
              </a:rPr>
              <a:t>). </a:t>
            </a:r>
            <a:r>
              <a:rPr lang="el-GR" sz="1000" spc="15" dirty="0">
                <a:cs typeface="Arial"/>
              </a:rPr>
              <a:t>Γιατί</a:t>
            </a:r>
            <a:r>
              <a:rPr sz="1000" spc="20" dirty="0">
                <a:cs typeface="Arial"/>
              </a:rPr>
              <a:t>;</a:t>
            </a:r>
            <a:endParaRPr sz="1000" dirty="0">
              <a:cs typeface="Arial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-10" dirty="0"/>
              <a:t>Π. </a:t>
            </a:r>
            <a:r>
              <a:rPr spc="-15" dirty="0"/>
              <a:t>Κωνσταντíνου (AΕΟΣ </a:t>
            </a:r>
            <a:r>
              <a:rPr spc="-35" dirty="0"/>
              <a:t>–</a:t>
            </a:r>
            <a:r>
              <a:rPr spc="-75" dirty="0"/>
              <a:t> </a:t>
            </a:r>
            <a:r>
              <a:rPr spc="-5" dirty="0"/>
              <a:t>ΟΠΑ)</a:t>
            </a:r>
          </a:p>
        </p:txBody>
      </p:sp>
    </p:spTree>
  </p:cSld>
  <p:clrMapOvr>
    <a:masterClrMapping/>
  </p:clrMapOvr>
  <p:transition>
    <p:wipe dir="r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303780" y="204764"/>
            <a:ext cx="2304415" cy="142240"/>
          </a:xfrm>
          <a:custGeom>
            <a:avLst/>
            <a:gdLst/>
            <a:ahLst/>
            <a:cxnLst/>
            <a:rect l="l" t="t" r="r" b="b"/>
            <a:pathLst>
              <a:path w="2304415" h="142240">
                <a:moveTo>
                  <a:pt x="2303995" y="0"/>
                </a:moveTo>
                <a:lnTo>
                  <a:pt x="0" y="0"/>
                </a:lnTo>
                <a:lnTo>
                  <a:pt x="0" y="141770"/>
                </a:lnTo>
                <a:lnTo>
                  <a:pt x="2303995" y="141770"/>
                </a:lnTo>
                <a:lnTo>
                  <a:pt x="2303995" y="0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0" y="141770"/>
            <a:ext cx="4608195" cy="291747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75565" rIns="0" bIns="0" rtlCol="0">
            <a:spAutoFit/>
          </a:bodyPr>
          <a:lstStyle/>
          <a:p>
            <a:pPr marL="101600">
              <a:lnSpc>
                <a:spcPct val="100000"/>
              </a:lnSpc>
              <a:spcBef>
                <a:spcPts val="595"/>
              </a:spcBef>
            </a:pPr>
            <a:r>
              <a:rPr lang="el-GR" sz="1400" spc="15" dirty="0">
                <a:solidFill>
                  <a:srgbClr val="CC0000"/>
                </a:solidFill>
              </a:rPr>
              <a:t>Άνοιγμα των Αγορών στη Δεκαετία 1990</a:t>
            </a:r>
            <a:endParaRPr sz="1400" dirty="0"/>
          </a:p>
        </p:txBody>
      </p:sp>
      <p:sp>
        <p:nvSpPr>
          <p:cNvPr id="6" name="object 6"/>
          <p:cNvSpPr txBox="1"/>
          <p:nvPr/>
        </p:nvSpPr>
        <p:spPr>
          <a:xfrm>
            <a:off x="400050" y="815975"/>
            <a:ext cx="4060190" cy="1974964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84150" marR="118745" indent="-171450">
              <a:lnSpc>
                <a:spcPct val="1026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l-GR" sz="1100" i="1" spc="-20" dirty="0">
                <a:latin typeface="Trebuchet MS"/>
                <a:cs typeface="Trebuchet MS"/>
              </a:rPr>
              <a:t>﻿</a:t>
            </a:r>
            <a:r>
              <a:rPr lang="el-GR" sz="1100" b="1" i="1" spc="-20" dirty="0">
                <a:solidFill>
                  <a:srgbClr val="C00000"/>
                </a:solidFill>
                <a:cs typeface="Trebuchet MS"/>
              </a:rPr>
              <a:t>Συναίνεση της Ουάσιγκτον</a:t>
            </a:r>
            <a:r>
              <a:rPr lang="es-ES" sz="1100" b="1" i="1" spc="-20" dirty="0">
                <a:solidFill>
                  <a:srgbClr val="C00000"/>
                </a:solidFill>
                <a:cs typeface="Trebuchet MS"/>
              </a:rPr>
              <a:t> </a:t>
            </a:r>
            <a:r>
              <a:rPr sz="1100" b="1" i="1" spc="-15" dirty="0">
                <a:solidFill>
                  <a:srgbClr val="C00000"/>
                </a:solidFill>
                <a:cs typeface="Arial"/>
              </a:rPr>
              <a:t>(</a:t>
            </a:r>
            <a:r>
              <a:rPr sz="1100" b="1" i="1" spc="-15" dirty="0">
                <a:solidFill>
                  <a:srgbClr val="C00000"/>
                </a:solidFill>
                <a:cs typeface="Times New Roman"/>
              </a:rPr>
              <a:t>Washington </a:t>
            </a:r>
            <a:r>
              <a:rPr sz="1100" b="1" i="1" spc="-5" dirty="0">
                <a:solidFill>
                  <a:srgbClr val="C00000"/>
                </a:solidFill>
                <a:cs typeface="Times New Roman"/>
              </a:rPr>
              <a:t>Consensus</a:t>
            </a:r>
            <a:r>
              <a:rPr sz="1100" b="1" i="1" spc="-5" dirty="0">
                <a:solidFill>
                  <a:srgbClr val="C00000"/>
                </a:solidFill>
                <a:cs typeface="Arial"/>
              </a:rPr>
              <a:t>): </a:t>
            </a:r>
            <a:r>
              <a:rPr lang="el-GR" sz="1100" b="1" i="1" spc="-40" dirty="0">
                <a:solidFill>
                  <a:srgbClr val="C00000"/>
                </a:solidFill>
                <a:cs typeface="Arial"/>
              </a:rPr>
              <a:t>﻿</a:t>
            </a:r>
            <a:r>
              <a:rPr lang="el-GR" sz="1100" spc="-40" dirty="0">
                <a:highlight>
                  <a:srgbClr val="FFFF00"/>
                </a:highlight>
                <a:cs typeface="Arial"/>
              </a:rPr>
              <a:t>συλλογή από χαλαρά εκφρασμένες ιδέες στις </a:t>
            </a:r>
            <a:r>
              <a:rPr lang="el-GR" sz="1100" b="1" spc="-40" dirty="0">
                <a:highlight>
                  <a:srgbClr val="FFFF00"/>
                </a:highlight>
                <a:cs typeface="Arial"/>
              </a:rPr>
              <a:t>αρχές της δεκαετίας του </a:t>
            </a:r>
            <a:r>
              <a:rPr lang="el-GR" sz="1100" spc="-30" dirty="0">
                <a:highlight>
                  <a:srgbClr val="FFFF00"/>
                </a:highlight>
                <a:cs typeface="Arial"/>
              </a:rPr>
              <a:t>'</a:t>
            </a:r>
            <a:r>
              <a:rPr lang="el-GR" sz="1100" b="1" spc="-30" dirty="0">
                <a:highlight>
                  <a:srgbClr val="FFFF00"/>
                </a:highlight>
                <a:cs typeface="Arial"/>
              </a:rPr>
              <a:t>90</a:t>
            </a:r>
            <a:r>
              <a:rPr lang="el-GR" sz="1100" spc="-40" dirty="0">
                <a:highlight>
                  <a:srgbClr val="FFFF00"/>
                </a:highlight>
                <a:cs typeface="Arial"/>
              </a:rPr>
              <a:t>, που αποσκοπούσαν σε εκσυγχρονισμό, μεταρρύθμιση, μείωση των</a:t>
            </a:r>
            <a:r>
              <a:rPr lang="es-ES" sz="1100" spc="-40" dirty="0">
                <a:highlight>
                  <a:srgbClr val="FFFF00"/>
                </a:highlight>
                <a:cs typeface="Arial"/>
              </a:rPr>
              <a:t> </a:t>
            </a:r>
            <a:r>
              <a:rPr lang="el-GR" sz="1100" spc="-40" dirty="0">
                <a:highlight>
                  <a:srgbClr val="FFFF00"/>
                </a:highlight>
                <a:cs typeface="Arial"/>
              </a:rPr>
              <a:t>περιορισμών, και άνοιγμα των οικονομίων</a:t>
            </a:r>
            <a:endParaRPr lang="es-ES" sz="1100" spc="-40" dirty="0">
              <a:highlight>
                <a:srgbClr val="FFFF00"/>
              </a:highlight>
              <a:cs typeface="Arial"/>
            </a:endParaRPr>
          </a:p>
          <a:p>
            <a:pPr marL="184150" marR="118745" indent="-171450">
              <a:lnSpc>
                <a:spcPct val="1026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l-GR" sz="1100" spc="-30" dirty="0">
                <a:cs typeface="Arial"/>
              </a:rPr>
              <a:t>﻿Κυρίως προέρχονταν από </a:t>
            </a:r>
            <a:r>
              <a:rPr lang="el-GR" sz="1100" b="1" spc="-30" dirty="0">
                <a:cs typeface="Arial"/>
              </a:rPr>
              <a:t>κυβερνήσεις της Λατινικής Αμερικής</a:t>
            </a:r>
            <a:r>
              <a:rPr lang="en-US" sz="1100" b="1" spc="-30" dirty="0">
                <a:cs typeface="Arial"/>
              </a:rPr>
              <a:t>.</a:t>
            </a:r>
            <a:r>
              <a:rPr lang="el-GR" sz="1100" b="1" spc="-30" dirty="0">
                <a:cs typeface="Arial"/>
              </a:rPr>
              <a:t> </a:t>
            </a:r>
            <a:endParaRPr lang="en-US" sz="1100" b="1" spc="-30" dirty="0">
              <a:cs typeface="Arial"/>
            </a:endParaRPr>
          </a:p>
          <a:p>
            <a:pPr marL="184150" marR="118745" indent="-171450">
              <a:lnSpc>
                <a:spcPct val="1026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l-GR" sz="1100" spc="-30" dirty="0">
                <a:cs typeface="Arial"/>
              </a:rPr>
              <a:t>ΔΝΤ, Παγκόσμια Τράπεζα, Υπουργείο Οικονομικών των ΗΠΑ ήρθαν αργότερα.</a:t>
            </a:r>
            <a:endParaRPr lang="es-ES" sz="1100" spc="-30" dirty="0">
              <a:cs typeface="Arial"/>
            </a:endParaRPr>
          </a:p>
          <a:p>
            <a:pPr marL="184150" marR="118745" indent="-171450">
              <a:lnSpc>
                <a:spcPct val="1026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l-GR" sz="1100" spc="-30" dirty="0">
                <a:cs typeface="Arial"/>
              </a:rPr>
              <a:t>﻿</a:t>
            </a:r>
            <a:r>
              <a:rPr lang="el-GR" sz="1100" b="1" u="sng" spc="-30" dirty="0">
                <a:cs typeface="Arial"/>
              </a:rPr>
              <a:t>Συνέπεια</a:t>
            </a:r>
            <a:r>
              <a:rPr lang="el-GR" sz="1100" b="1" spc="-30" dirty="0">
                <a:cs typeface="Arial"/>
              </a:rPr>
              <a:t>: </a:t>
            </a:r>
            <a:r>
              <a:rPr lang="el-GR" sz="1100" spc="-30" dirty="0">
                <a:cs typeface="Arial"/>
              </a:rPr>
              <a:t>πολλές </a:t>
            </a:r>
            <a:r>
              <a:rPr lang="el-GR" sz="1100" b="1" spc="-30" dirty="0">
                <a:cs typeface="Arial"/>
              </a:rPr>
              <a:t>αναδυόμενες</a:t>
            </a:r>
            <a:r>
              <a:rPr lang="el-GR" sz="1100" spc="-30" dirty="0">
                <a:cs typeface="Arial"/>
              </a:rPr>
              <a:t> αγορές άνοιξαν τις αγορές κεφαλαίων τους στη δεκαετία του '90 (ενώ οι περισσότερες </a:t>
            </a:r>
            <a:r>
              <a:rPr lang="el-GR" sz="1100" b="1" spc="-30" dirty="0">
                <a:cs typeface="Arial"/>
              </a:rPr>
              <a:t>ανεπτυγμένες</a:t>
            </a:r>
            <a:r>
              <a:rPr lang="el-GR" sz="1100" spc="-30" dirty="0">
                <a:cs typeface="Arial"/>
              </a:rPr>
              <a:t> αγορές από τη δεκαετία του '80). </a:t>
            </a:r>
            <a:endParaRPr lang="es-ES" sz="1100" spc="-30" dirty="0"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-10" dirty="0"/>
              <a:t>Π. </a:t>
            </a:r>
            <a:r>
              <a:rPr spc="-15" dirty="0"/>
              <a:t>Κωνσταντíνου (AΕΟΣ </a:t>
            </a:r>
            <a:r>
              <a:rPr spc="-35" dirty="0"/>
              <a:t>–</a:t>
            </a:r>
            <a:r>
              <a:rPr spc="-75" dirty="0"/>
              <a:t> </a:t>
            </a:r>
            <a:r>
              <a:rPr spc="-5" dirty="0"/>
              <a:t>ΟΠΑ)</a:t>
            </a:r>
          </a:p>
        </p:txBody>
      </p:sp>
    </p:spTree>
  </p:cSld>
  <p:clrMapOvr>
    <a:masterClrMapping/>
  </p:clrMapOvr>
  <p:transition>
    <p:wipe dir="r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0" y="141770"/>
            <a:ext cx="4608195" cy="455894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75565" rIns="0" bIns="0" rtlCol="0">
            <a:spAutoFit/>
          </a:bodyPr>
          <a:lstStyle/>
          <a:p>
            <a:pPr marL="101600">
              <a:lnSpc>
                <a:spcPct val="100000"/>
              </a:lnSpc>
              <a:spcBef>
                <a:spcPts val="595"/>
              </a:spcBef>
            </a:pPr>
            <a:r>
              <a:rPr lang="el-GR" sz="1400" spc="15" dirty="0">
                <a:solidFill>
                  <a:srgbClr val="CC0000"/>
                </a:solidFill>
                <a:latin typeface="Arial"/>
                <a:cs typeface="Arial"/>
              </a:rPr>
              <a:t>Άνοιγμα των Αγορών</a:t>
            </a:r>
            <a:r>
              <a:rPr lang="es-ES" sz="1400" spc="1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spc="-65" dirty="0">
                <a:solidFill>
                  <a:srgbClr val="CC0000"/>
                </a:solidFill>
                <a:latin typeface="Arial"/>
                <a:cs typeface="Arial"/>
              </a:rPr>
              <a:t>–</a:t>
            </a:r>
            <a:r>
              <a:rPr sz="1400" spc="22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spc="10" dirty="0">
                <a:solidFill>
                  <a:srgbClr val="CC0000"/>
                </a:solidFill>
                <a:latin typeface="Latin Modern Math"/>
                <a:cs typeface="Latin Modern Math"/>
              </a:rPr>
              <a:t>I</a:t>
            </a:r>
            <a:endParaRPr sz="1400" dirty="0">
              <a:latin typeface="Latin Modern Math"/>
              <a:cs typeface="Latin Modern Math"/>
            </a:endParaRPr>
          </a:p>
          <a:p>
            <a:pPr marL="107950">
              <a:lnSpc>
                <a:spcPct val="100000"/>
              </a:lnSpc>
              <a:spcBef>
                <a:spcPts val="225"/>
              </a:spcBef>
            </a:pPr>
            <a:r>
              <a:rPr lang="el-GR" sz="900" spc="-15" dirty="0">
                <a:solidFill>
                  <a:srgbClr val="CC0000"/>
                </a:solidFill>
                <a:latin typeface="Arial"/>
                <a:cs typeface="Arial"/>
              </a:rPr>
              <a:t>﻿Προσδοκώμενα Οφέλη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2915" y="968375"/>
            <a:ext cx="4079875" cy="1583062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241300" marR="241300" indent="-228600">
              <a:lnSpc>
                <a:spcPct val="102600"/>
              </a:lnSpc>
              <a:spcBef>
                <a:spcPts val="55"/>
              </a:spcBef>
              <a:buFont typeface="+mj-lt"/>
              <a:buAutoNum type="arabicPeriod"/>
            </a:pPr>
            <a:r>
              <a:rPr lang="el-GR" sz="1100" b="1" spc="55" dirty="0">
                <a:cs typeface="Trebuchet MS"/>
              </a:rPr>
              <a:t>Οφέλη </a:t>
            </a:r>
            <a:r>
              <a:rPr sz="1100" b="1" spc="-245" dirty="0">
                <a:cs typeface="Trebuchet MS"/>
              </a:rPr>
              <a:t> </a:t>
            </a:r>
            <a:r>
              <a:rPr sz="1100" b="1" spc="-10" dirty="0">
                <a:cs typeface="Trebuchet MS"/>
              </a:rPr>
              <a:t>απó </a:t>
            </a:r>
            <a:r>
              <a:rPr sz="1100" b="1" spc="-35" dirty="0">
                <a:cs typeface="Trebuchet MS"/>
              </a:rPr>
              <a:t>το </a:t>
            </a:r>
            <a:r>
              <a:rPr sz="1100" b="1" spc="-15" dirty="0">
                <a:cs typeface="Trebuchet MS"/>
              </a:rPr>
              <a:t>διαχρονικó εµπóριο </a:t>
            </a:r>
            <a:r>
              <a:rPr sz="1100" b="1" spc="-5" dirty="0">
                <a:cs typeface="Arial"/>
              </a:rPr>
              <a:t>(</a:t>
            </a:r>
            <a:r>
              <a:rPr sz="1100" b="1" spc="-5" dirty="0">
                <a:cs typeface="Times New Roman"/>
              </a:rPr>
              <a:t>intertemporal trade gains</a:t>
            </a:r>
            <a:r>
              <a:rPr sz="1100" b="1" spc="-5" dirty="0">
                <a:cs typeface="Arial"/>
              </a:rPr>
              <a:t>) </a:t>
            </a:r>
            <a:r>
              <a:rPr lang="el-GR" sz="1100" spc="-35" dirty="0">
                <a:cs typeface="Arial"/>
              </a:rPr>
              <a:t>σ</a:t>
            </a:r>
            <a:r>
              <a:rPr sz="1100" spc="-35" dirty="0" err="1">
                <a:cs typeface="Arial"/>
              </a:rPr>
              <a:t>úµφων</a:t>
            </a:r>
            <a:r>
              <a:rPr sz="1100" spc="-35" dirty="0">
                <a:cs typeface="Arial"/>
              </a:rPr>
              <a:t>α </a:t>
            </a:r>
            <a:r>
              <a:rPr sz="1100" spc="-40" dirty="0">
                <a:cs typeface="Arial"/>
              </a:rPr>
              <a:t>µε </a:t>
            </a:r>
            <a:r>
              <a:rPr sz="1100" spc="-25" dirty="0" err="1">
                <a:cs typeface="Arial"/>
              </a:rPr>
              <a:t>το</a:t>
            </a:r>
            <a:r>
              <a:rPr sz="1100" spc="-25" dirty="0">
                <a:cs typeface="Arial"/>
              </a:rPr>
              <a:t> </a:t>
            </a:r>
            <a:r>
              <a:rPr sz="1100" spc="-25" dirty="0" err="1">
                <a:cs typeface="Arial"/>
              </a:rPr>
              <a:t>νεοκλ</a:t>
            </a:r>
            <a:r>
              <a:rPr sz="1100" spc="-25" dirty="0">
                <a:cs typeface="Arial"/>
              </a:rPr>
              <a:t>α</a:t>
            </a:r>
            <a:r>
              <a:rPr sz="1100" spc="-25" dirty="0" err="1">
                <a:cs typeface="Arial"/>
              </a:rPr>
              <a:t>σικó</a:t>
            </a:r>
            <a:r>
              <a:rPr sz="1100" spc="-25" dirty="0">
                <a:cs typeface="Arial"/>
              </a:rPr>
              <a:t> </a:t>
            </a:r>
            <a:r>
              <a:rPr sz="1100" spc="-35" dirty="0" err="1">
                <a:cs typeface="Arial"/>
              </a:rPr>
              <a:t>υ</a:t>
            </a:r>
            <a:r>
              <a:rPr sz="1100" spc="-35" dirty="0">
                <a:cs typeface="Arial"/>
              </a:rPr>
              <a:t>π</a:t>
            </a:r>
            <a:r>
              <a:rPr sz="1100" spc="-35" dirty="0" err="1">
                <a:cs typeface="Arial"/>
              </a:rPr>
              <a:t>óδειγ</a:t>
            </a:r>
            <a:r>
              <a:rPr sz="1100" spc="-35" dirty="0">
                <a:cs typeface="Arial"/>
              </a:rPr>
              <a:t>µα</a:t>
            </a:r>
            <a:r>
              <a:rPr sz="1100" spc="-55" dirty="0">
                <a:cs typeface="Arial"/>
              </a:rPr>
              <a:t> </a:t>
            </a:r>
            <a:r>
              <a:rPr sz="1100" spc="-45" dirty="0">
                <a:cs typeface="Arial"/>
              </a:rPr>
              <a:t>µ</a:t>
            </a:r>
            <a:r>
              <a:rPr sz="1100" spc="-45" dirty="0" err="1">
                <a:cs typeface="Arial"/>
              </a:rPr>
              <a:t>εγ</a:t>
            </a:r>
            <a:r>
              <a:rPr lang="el-GR" sz="1100" spc="-45" dirty="0">
                <a:cs typeface="Arial"/>
              </a:rPr>
              <a:t>ε</a:t>
            </a:r>
            <a:r>
              <a:rPr sz="1100" spc="-45" dirty="0" err="1">
                <a:cs typeface="Arial"/>
              </a:rPr>
              <a:t>θυνσης</a:t>
            </a:r>
            <a:endParaRPr sz="1100" dirty="0">
              <a:cs typeface="Arial"/>
            </a:endParaRPr>
          </a:p>
          <a:p>
            <a:pPr marL="461010" marR="22225" indent="-171450">
              <a:lnSpc>
                <a:spcPct val="100000"/>
              </a:lnSpc>
              <a:spcBef>
                <a:spcPts val="520"/>
              </a:spcBef>
              <a:buFont typeface="Courier New" panose="02070309020205020404" pitchFamily="49" charset="0"/>
              <a:buChar char="o"/>
            </a:pPr>
            <a:r>
              <a:rPr lang="en-GB" sz="1100" spc="-35" dirty="0">
                <a:cs typeface="Arial"/>
              </a:rPr>
              <a:t>﻿To </a:t>
            </a:r>
            <a:r>
              <a:rPr lang="el-GR" sz="1100" spc="-35" dirty="0">
                <a:cs typeface="Arial"/>
              </a:rPr>
              <a:t>κεφάλαιο θα πρέπει να ρέει από την πλούσια σε κεφάλαιο χώρα (χαμηλή απόδοση λόγω φθίνουσας οριακής απόδοσης) προς τη σχετικά φτωχή σε κεφάλαιο χώρα (υψηλότερη απόδοση).</a:t>
            </a:r>
            <a:endParaRPr lang="es-ES" sz="1100" spc="-35" dirty="0">
              <a:cs typeface="Arial"/>
            </a:endParaRPr>
          </a:p>
          <a:p>
            <a:pPr marL="461010" marR="22225" indent="-171450">
              <a:lnSpc>
                <a:spcPct val="100000"/>
              </a:lnSpc>
              <a:spcBef>
                <a:spcPts val="520"/>
              </a:spcBef>
              <a:buFont typeface="Courier New" panose="02070309020205020404" pitchFamily="49" charset="0"/>
              <a:buChar char="o"/>
            </a:pPr>
            <a:r>
              <a:rPr lang="el-GR" sz="1100" spc="-30" dirty="0">
                <a:cs typeface="Arial"/>
              </a:rPr>
              <a:t>﻿Επιτρέπει την </a:t>
            </a:r>
            <a:r>
              <a:rPr lang="el-GR" sz="1100" b="1" i="1" spc="-30" dirty="0">
                <a:cs typeface="Arial"/>
              </a:rPr>
              <a:t>αύξηση των επενδύσεων </a:t>
            </a:r>
            <a:r>
              <a:rPr lang="el-GR" sz="1100" spc="-30" dirty="0">
                <a:cs typeface="Arial"/>
              </a:rPr>
              <a:t>σε κεφάλαιο σ</a:t>
            </a:r>
            <a:r>
              <a:rPr lang="el-GR" sz="1100" spc="-35" dirty="0">
                <a:cs typeface="Arial"/>
              </a:rPr>
              <a:t>τη</a:t>
            </a:r>
            <a:r>
              <a:rPr lang="el-GR" sz="1100" spc="-30" dirty="0">
                <a:cs typeface="Arial"/>
              </a:rPr>
              <a:t> «φτωχή» χώρα</a:t>
            </a:r>
            <a:r>
              <a:rPr lang="en-US" sz="1100" spc="-30" dirty="0">
                <a:cs typeface="Arial"/>
              </a:rPr>
              <a:t> </a:t>
            </a:r>
            <a:r>
              <a:rPr lang="el-GR" sz="1100" spc="-30" dirty="0">
                <a:cs typeface="Arial"/>
              </a:rPr>
              <a:t>με </a:t>
            </a:r>
            <a:r>
              <a:rPr lang="el-GR" sz="1100" b="1" i="1" spc="10" dirty="0">
                <a:cs typeface="Arial"/>
              </a:rPr>
              <a:t>θετική επίδραση στην μεγέθυνση</a:t>
            </a:r>
            <a:r>
              <a:rPr sz="1100" i="1" spc="-5" dirty="0">
                <a:cs typeface="Arial"/>
              </a:rPr>
              <a:t>.</a:t>
            </a:r>
            <a:endParaRPr sz="1100" i="1" dirty="0">
              <a:cs typeface="Arial"/>
            </a:endParaRPr>
          </a:p>
          <a:p>
            <a:pPr marL="12700" marR="364490">
              <a:lnSpc>
                <a:spcPct val="102600"/>
              </a:lnSpc>
              <a:spcBef>
                <a:spcPts val="655"/>
              </a:spcBef>
            </a:pPr>
            <a:endParaRPr sz="11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52336" y="2631330"/>
            <a:ext cx="6350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3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600">
              <a:latin typeface="Arial"/>
              <a:cs typeface="Aria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-10" dirty="0"/>
              <a:t>Π. </a:t>
            </a:r>
            <a:r>
              <a:rPr spc="-15" dirty="0"/>
              <a:t>Κωνσταντíνου (AΕΟΣ </a:t>
            </a:r>
            <a:r>
              <a:rPr spc="-35" dirty="0"/>
              <a:t>–</a:t>
            </a:r>
            <a:r>
              <a:rPr spc="-75" dirty="0"/>
              <a:t> </a:t>
            </a:r>
            <a:r>
              <a:rPr spc="-5" dirty="0"/>
              <a:t>ΟΠΑ)</a:t>
            </a:r>
          </a:p>
        </p:txBody>
      </p:sp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-10149"/>
            <a:ext cx="4608195" cy="291747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7556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595"/>
              </a:spcBef>
            </a:pPr>
            <a:r>
              <a:rPr lang="el-GR" sz="1400" spc="15" dirty="0">
                <a:solidFill>
                  <a:srgbClr val="CC0000"/>
                </a:solidFill>
                <a:latin typeface="Times New Roman"/>
                <a:cs typeface="Times New Roman"/>
              </a:rPr>
              <a:t>Περιγραφή του Μαθήματος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E1D397-2E6A-F649-A75E-EF2E269AEC96}"/>
              </a:ext>
            </a:extLst>
          </p:cNvPr>
          <p:cNvSpPr txBox="1"/>
          <p:nvPr/>
        </p:nvSpPr>
        <p:spPr>
          <a:xfrm>
            <a:off x="551497" y="587375"/>
            <a:ext cx="3505200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l-GR" sz="1000" b="1" dirty="0"/>
              <a:t>Παρουσιάσεις</a:t>
            </a:r>
          </a:p>
          <a:p>
            <a:pPr marL="171450" indent="-171450" algn="just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l-GR" sz="1000" dirty="0"/>
              <a:t>σύντομες (10-15 λεπτά) </a:t>
            </a:r>
          </a:p>
          <a:p>
            <a:pPr marL="171450" indent="-171450" algn="just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l-GR" sz="1000" dirty="0"/>
              <a:t>περιεχόμενα (με έμφαση στα αποτελέσματα) ενός άρθρου</a:t>
            </a:r>
          </a:p>
          <a:p>
            <a:pPr marL="171450" indent="-171450" algn="just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l-GR" sz="1000" dirty="0"/>
              <a:t>χρήση διαφανειών (π.χ. σε </a:t>
            </a:r>
            <a:r>
              <a:rPr lang="en-GB" sz="1000" dirty="0" err="1"/>
              <a:t>Powerpoint</a:t>
            </a:r>
            <a:r>
              <a:rPr lang="en-GB" sz="1000" dirty="0"/>
              <a:t>) </a:t>
            </a:r>
            <a:endParaRPr lang="el-GR" sz="1000" dirty="0"/>
          </a:p>
          <a:p>
            <a:pPr marL="171450" indent="-171450" algn="just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l-GR" sz="1000" dirty="0"/>
              <a:t>αξιολογείται εξίσου α) το περιεχόμενο και η εμφάνιση των διαφανειών και β) η προφορική ανάλυσή τους</a:t>
            </a:r>
          </a:p>
          <a:p>
            <a:pPr marL="171450" indent="-171450" algn="just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l-GR" sz="1000" dirty="0"/>
              <a:t>θα πραγματοποιηθούν προς το τέλος του εξαμήνου</a:t>
            </a:r>
          </a:p>
          <a:p>
            <a:pPr marL="171450" indent="-171450" algn="just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l-GR" sz="1000" dirty="0"/>
              <a:t>η επιλογή των άρθρων προς παρουσίαση και ο προγραμματισμός των παρουσιάσεων θα γίνει μετά την προθεσμία δήλωσης μαθήματων</a:t>
            </a:r>
          </a:p>
          <a:p>
            <a:pPr marL="171450" indent="-171450" algn="just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l-GR" sz="1000" dirty="0"/>
              <a:t>στοχεύουν στην ανάπτυξη δεξιοτήτων για τη μελλοντική επαγγελματική σταδιοδρομία </a:t>
            </a:r>
          </a:p>
        </p:txBody>
      </p:sp>
    </p:spTree>
    <p:extLst>
      <p:ext uri="{BB962C8B-B14F-4D97-AF65-F5344CB8AC3E}">
        <p14:creationId xmlns:p14="http://schemas.microsoft.com/office/powerpoint/2010/main" val="541923199"/>
      </p:ext>
    </p:extLst>
  </p:cSld>
  <p:clrMapOvr>
    <a:masterClrMapping/>
  </p:clrMapOvr>
  <p:transition>
    <p:wipe dir="r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1691"/>
            <a:ext cx="4608195" cy="430246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75565" rIns="0" bIns="0" rtlCol="0">
            <a:spAutoFit/>
          </a:bodyPr>
          <a:lstStyle/>
          <a:p>
            <a:pPr marL="101600">
              <a:lnSpc>
                <a:spcPct val="100000"/>
              </a:lnSpc>
              <a:spcBef>
                <a:spcPts val="595"/>
              </a:spcBef>
            </a:pPr>
            <a:r>
              <a:rPr lang="el-GR" sz="1400" spc="-80" dirty="0">
                <a:solidFill>
                  <a:srgbClr val="CC0000"/>
                </a:solidFill>
              </a:rPr>
              <a:t>﻿</a:t>
            </a:r>
            <a:r>
              <a:rPr lang="el-GR" sz="1400" spc="15" dirty="0">
                <a:solidFill>
                  <a:srgbClr val="CC0000"/>
                </a:solidFill>
              </a:rPr>
              <a:t>Άνοιγμα των Αγορών </a:t>
            </a:r>
            <a:r>
              <a:rPr lang="el-GR" sz="1400" spc="-65" dirty="0">
                <a:solidFill>
                  <a:srgbClr val="CC0000"/>
                </a:solidFill>
              </a:rPr>
              <a:t>–</a:t>
            </a:r>
            <a:r>
              <a:rPr lang="el-GR" sz="1400" spc="225" dirty="0">
                <a:solidFill>
                  <a:srgbClr val="CC0000"/>
                </a:solidFill>
              </a:rPr>
              <a:t> </a:t>
            </a:r>
            <a:r>
              <a:rPr lang="en-GB" sz="1400" spc="10" dirty="0">
                <a:solidFill>
                  <a:srgbClr val="CC0000"/>
                </a:solidFill>
                <a:latin typeface="Latin Modern Math"/>
                <a:cs typeface="Latin Modern Math"/>
              </a:rPr>
              <a:t>I</a:t>
            </a:r>
            <a:r>
              <a:rPr lang="el-GR" sz="1400" spc="10" dirty="0">
                <a:solidFill>
                  <a:srgbClr val="CC0000"/>
                </a:solidFill>
                <a:latin typeface="Latin Modern Math"/>
                <a:cs typeface="Latin Modern Math"/>
              </a:rPr>
              <a:t>Ι</a:t>
            </a:r>
            <a:br>
              <a:rPr lang="en-GB" sz="1400" dirty="0">
                <a:latin typeface="Latin Modern Math"/>
                <a:cs typeface="Latin Modern Math"/>
              </a:rPr>
            </a:br>
            <a:r>
              <a:rPr lang="en-GB" sz="900" spc="-15" dirty="0">
                <a:solidFill>
                  <a:srgbClr val="CC0000"/>
                </a:solidFill>
              </a:rPr>
              <a:t>﻿</a:t>
            </a:r>
            <a:r>
              <a:rPr lang="el-GR" sz="900" spc="-15" dirty="0">
                <a:solidFill>
                  <a:srgbClr val="CC0000"/>
                </a:solidFill>
              </a:rPr>
              <a:t>Προσδοκώμενα Οφέλη</a:t>
            </a:r>
            <a:endParaRPr sz="1400" dirty="0"/>
          </a:p>
        </p:txBody>
      </p:sp>
      <p:grpSp>
        <p:nvGrpSpPr>
          <p:cNvPr id="4" name="object 4"/>
          <p:cNvGrpSpPr/>
          <p:nvPr/>
        </p:nvGrpSpPr>
        <p:grpSpPr>
          <a:xfrm>
            <a:off x="1116379" y="802941"/>
            <a:ext cx="2776220" cy="1922780"/>
            <a:chOff x="1116379" y="802941"/>
            <a:chExt cx="2776220" cy="1922780"/>
          </a:xfrm>
        </p:grpSpPr>
        <p:sp>
          <p:nvSpPr>
            <p:cNvPr id="5" name="object 5"/>
            <p:cNvSpPr/>
            <p:nvPr/>
          </p:nvSpPr>
          <p:spPr>
            <a:xfrm>
              <a:off x="1119811" y="806373"/>
              <a:ext cx="2769235" cy="1848485"/>
            </a:xfrm>
            <a:custGeom>
              <a:avLst/>
              <a:gdLst/>
              <a:ahLst/>
              <a:cxnLst/>
              <a:rect l="l" t="t" r="r" b="b"/>
              <a:pathLst>
                <a:path w="2769235" h="1848485">
                  <a:moveTo>
                    <a:pt x="23012" y="1842718"/>
                  </a:moveTo>
                  <a:lnTo>
                    <a:pt x="15745" y="0"/>
                  </a:lnTo>
                </a:path>
                <a:path w="2769235" h="1848485">
                  <a:moveTo>
                    <a:pt x="15745" y="0"/>
                  </a:moveTo>
                  <a:lnTo>
                    <a:pt x="0" y="64193"/>
                  </a:lnTo>
                  <a:lnTo>
                    <a:pt x="15745" y="0"/>
                  </a:lnTo>
                  <a:lnTo>
                    <a:pt x="32056" y="64032"/>
                  </a:lnTo>
                  <a:lnTo>
                    <a:pt x="15745" y="0"/>
                  </a:lnTo>
                  <a:close/>
                </a:path>
                <a:path w="2769235" h="1848485">
                  <a:moveTo>
                    <a:pt x="23012" y="1835370"/>
                  </a:moveTo>
                  <a:lnTo>
                    <a:pt x="2768800" y="1831736"/>
                  </a:lnTo>
                </a:path>
                <a:path w="2769235" h="1848485">
                  <a:moveTo>
                    <a:pt x="2768800" y="1831736"/>
                  </a:moveTo>
                  <a:lnTo>
                    <a:pt x="2704688" y="1815829"/>
                  </a:lnTo>
                  <a:lnTo>
                    <a:pt x="2768800" y="1831736"/>
                  </a:lnTo>
                  <a:lnTo>
                    <a:pt x="2704768" y="1847885"/>
                  </a:lnTo>
                  <a:lnTo>
                    <a:pt x="2768800" y="1831736"/>
                  </a:lnTo>
                  <a:close/>
                </a:path>
              </a:pathLst>
            </a:custGeom>
            <a:ln w="68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64706" y="970288"/>
              <a:ext cx="2531110" cy="1573530"/>
            </a:xfrm>
            <a:custGeom>
              <a:avLst/>
              <a:gdLst/>
              <a:ahLst/>
              <a:cxnLst/>
              <a:rect l="l" t="t" r="r" b="b"/>
              <a:pathLst>
                <a:path w="2531110" h="1573530">
                  <a:moveTo>
                    <a:pt x="0" y="0"/>
                  </a:moveTo>
                  <a:lnTo>
                    <a:pt x="20242" y="45206"/>
                  </a:lnTo>
                  <a:lnTo>
                    <a:pt x="41292" y="89940"/>
                  </a:lnTo>
                  <a:lnTo>
                    <a:pt x="63140" y="134193"/>
                  </a:lnTo>
                  <a:lnTo>
                    <a:pt x="85777" y="177957"/>
                  </a:lnTo>
                  <a:lnTo>
                    <a:pt x="109194" y="221221"/>
                  </a:lnTo>
                  <a:lnTo>
                    <a:pt x="133382" y="263979"/>
                  </a:lnTo>
                  <a:lnTo>
                    <a:pt x="158331" y="306220"/>
                  </a:lnTo>
                  <a:lnTo>
                    <a:pt x="184032" y="347937"/>
                  </a:lnTo>
                  <a:lnTo>
                    <a:pt x="210476" y="389120"/>
                  </a:lnTo>
                  <a:lnTo>
                    <a:pt x="237654" y="429760"/>
                  </a:lnTo>
                  <a:lnTo>
                    <a:pt x="265557" y="469849"/>
                  </a:lnTo>
                  <a:lnTo>
                    <a:pt x="294174" y="509379"/>
                  </a:lnTo>
                  <a:lnTo>
                    <a:pt x="323498" y="548340"/>
                  </a:lnTo>
                  <a:lnTo>
                    <a:pt x="353519" y="586723"/>
                  </a:lnTo>
                  <a:lnTo>
                    <a:pt x="384227" y="624520"/>
                  </a:lnTo>
                  <a:lnTo>
                    <a:pt x="415614" y="661722"/>
                  </a:lnTo>
                  <a:lnTo>
                    <a:pt x="447670" y="698321"/>
                  </a:lnTo>
                  <a:lnTo>
                    <a:pt x="480386" y="734307"/>
                  </a:lnTo>
                  <a:lnTo>
                    <a:pt x="513753" y="769671"/>
                  </a:lnTo>
                  <a:lnTo>
                    <a:pt x="547762" y="804406"/>
                  </a:lnTo>
                  <a:lnTo>
                    <a:pt x="582402" y="838502"/>
                  </a:lnTo>
                  <a:lnTo>
                    <a:pt x="617666" y="871951"/>
                  </a:lnTo>
                  <a:lnTo>
                    <a:pt x="653544" y="904743"/>
                  </a:lnTo>
                  <a:lnTo>
                    <a:pt x="690026" y="936870"/>
                  </a:lnTo>
                  <a:lnTo>
                    <a:pt x="727104" y="968323"/>
                  </a:lnTo>
                  <a:lnTo>
                    <a:pt x="764768" y="999094"/>
                  </a:lnTo>
                  <a:lnTo>
                    <a:pt x="803009" y="1029173"/>
                  </a:lnTo>
                  <a:lnTo>
                    <a:pt x="841818" y="1058552"/>
                  </a:lnTo>
                  <a:lnTo>
                    <a:pt x="881186" y="1087223"/>
                  </a:lnTo>
                  <a:lnTo>
                    <a:pt x="921102" y="1115176"/>
                  </a:lnTo>
                  <a:lnTo>
                    <a:pt x="961559" y="1142402"/>
                  </a:lnTo>
                  <a:lnTo>
                    <a:pt x="1002547" y="1168893"/>
                  </a:lnTo>
                  <a:lnTo>
                    <a:pt x="1044057" y="1194640"/>
                  </a:lnTo>
                  <a:lnTo>
                    <a:pt x="1086079" y="1219635"/>
                  </a:lnTo>
                  <a:lnTo>
                    <a:pt x="1128604" y="1243868"/>
                  </a:lnTo>
                  <a:lnTo>
                    <a:pt x="1171623" y="1267331"/>
                  </a:lnTo>
                  <a:lnTo>
                    <a:pt x="1215128" y="1290015"/>
                  </a:lnTo>
                  <a:lnTo>
                    <a:pt x="1259107" y="1311911"/>
                  </a:lnTo>
                  <a:lnTo>
                    <a:pt x="1303554" y="1333011"/>
                  </a:lnTo>
                  <a:lnTo>
                    <a:pt x="1348457" y="1353306"/>
                  </a:lnTo>
                  <a:lnTo>
                    <a:pt x="1393808" y="1372786"/>
                  </a:lnTo>
                  <a:lnTo>
                    <a:pt x="1439598" y="1391444"/>
                  </a:lnTo>
                  <a:lnTo>
                    <a:pt x="1485818" y="1409270"/>
                  </a:lnTo>
                  <a:lnTo>
                    <a:pt x="1533619" y="1426658"/>
                  </a:lnTo>
                  <a:lnTo>
                    <a:pt x="1581709" y="1443085"/>
                  </a:lnTo>
                  <a:lnTo>
                    <a:pt x="1630073" y="1458548"/>
                  </a:lnTo>
                  <a:lnTo>
                    <a:pt x="1678696" y="1473046"/>
                  </a:lnTo>
                  <a:lnTo>
                    <a:pt x="1727565" y="1486575"/>
                  </a:lnTo>
                  <a:lnTo>
                    <a:pt x="1776664" y="1499134"/>
                  </a:lnTo>
                  <a:lnTo>
                    <a:pt x="1825979" y="1510721"/>
                  </a:lnTo>
                  <a:lnTo>
                    <a:pt x="1875496" y="1521332"/>
                  </a:lnTo>
                  <a:lnTo>
                    <a:pt x="1925199" y="1530967"/>
                  </a:lnTo>
                  <a:lnTo>
                    <a:pt x="1975075" y="1539622"/>
                  </a:lnTo>
                  <a:lnTo>
                    <a:pt x="2025108" y="1547296"/>
                  </a:lnTo>
                  <a:lnTo>
                    <a:pt x="2075285" y="1553986"/>
                  </a:lnTo>
                  <a:lnTo>
                    <a:pt x="2125590" y="1559690"/>
                  </a:lnTo>
                  <a:lnTo>
                    <a:pt x="2176010" y="1564405"/>
                  </a:lnTo>
                  <a:lnTo>
                    <a:pt x="2226529" y="1568130"/>
                  </a:lnTo>
                  <a:lnTo>
                    <a:pt x="2277133" y="1570862"/>
                  </a:lnTo>
                  <a:lnTo>
                    <a:pt x="2327808" y="1572599"/>
                  </a:lnTo>
                  <a:lnTo>
                    <a:pt x="2378538" y="1573339"/>
                  </a:lnTo>
                  <a:lnTo>
                    <a:pt x="2429311" y="1573079"/>
                  </a:lnTo>
                  <a:lnTo>
                    <a:pt x="2480110" y="1571818"/>
                  </a:lnTo>
                  <a:lnTo>
                    <a:pt x="2530921" y="1569552"/>
                  </a:lnTo>
                </a:path>
              </a:pathLst>
            </a:custGeom>
            <a:ln w="1372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62768" y="2406286"/>
              <a:ext cx="2455545" cy="5080"/>
            </a:xfrm>
            <a:custGeom>
              <a:avLst/>
              <a:gdLst/>
              <a:ahLst/>
              <a:cxnLst/>
              <a:rect l="l" t="t" r="r" b="b"/>
              <a:pathLst>
                <a:path w="2455545" h="5080">
                  <a:moveTo>
                    <a:pt x="0" y="0"/>
                  </a:moveTo>
                  <a:lnTo>
                    <a:pt x="2455261" y="5006"/>
                  </a:lnTo>
                </a:path>
              </a:pathLst>
            </a:custGeom>
            <a:ln w="68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37575" y="1639920"/>
              <a:ext cx="1613535" cy="1008380"/>
            </a:xfrm>
            <a:custGeom>
              <a:avLst/>
              <a:gdLst/>
              <a:ahLst/>
              <a:cxnLst/>
              <a:rect l="l" t="t" r="r" b="b"/>
              <a:pathLst>
                <a:path w="1613535" h="1008380">
                  <a:moveTo>
                    <a:pt x="1613317" y="775409"/>
                  </a:moveTo>
                  <a:lnTo>
                    <a:pt x="1613317" y="990195"/>
                  </a:lnTo>
                </a:path>
                <a:path w="1613535" h="1008380">
                  <a:moveTo>
                    <a:pt x="453715" y="4037"/>
                  </a:moveTo>
                  <a:lnTo>
                    <a:pt x="468895" y="1008363"/>
                  </a:lnTo>
                </a:path>
                <a:path w="1613535" h="1008380">
                  <a:moveTo>
                    <a:pt x="448708" y="0"/>
                  </a:moveTo>
                  <a:lnTo>
                    <a:pt x="0" y="5006"/>
                  </a:lnTo>
                </a:path>
              </a:pathLst>
            </a:custGeom>
            <a:ln w="6863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11477" y="1616745"/>
              <a:ext cx="1129665" cy="756285"/>
            </a:xfrm>
            <a:custGeom>
              <a:avLst/>
              <a:gdLst/>
              <a:ahLst/>
              <a:cxnLst/>
              <a:rect l="l" t="t" r="r" b="b"/>
              <a:pathLst>
                <a:path w="1129664" h="756285">
                  <a:moveTo>
                    <a:pt x="0" y="0"/>
                  </a:moveTo>
                  <a:lnTo>
                    <a:pt x="1129321" y="756272"/>
                  </a:lnTo>
                </a:path>
              </a:pathLst>
            </a:custGeom>
            <a:ln w="10335">
              <a:solidFill>
                <a:srgbClr val="007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678624" y="2324005"/>
              <a:ext cx="62230" cy="49530"/>
            </a:xfrm>
            <a:custGeom>
              <a:avLst/>
              <a:gdLst/>
              <a:ahLst/>
              <a:cxnLst/>
              <a:rect l="l" t="t" r="r" b="b"/>
              <a:pathLst>
                <a:path w="62230" h="49530">
                  <a:moveTo>
                    <a:pt x="17844" y="0"/>
                  </a:moveTo>
                  <a:lnTo>
                    <a:pt x="22286" y="22205"/>
                  </a:lnTo>
                  <a:lnTo>
                    <a:pt x="0" y="26646"/>
                  </a:lnTo>
                  <a:lnTo>
                    <a:pt x="62174" y="49013"/>
                  </a:lnTo>
                  <a:lnTo>
                    <a:pt x="17844" y="0"/>
                  </a:lnTo>
                  <a:close/>
                </a:path>
              </a:pathLst>
            </a:custGeom>
            <a:solidFill>
              <a:srgbClr val="007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678624" y="2324005"/>
              <a:ext cx="62230" cy="49530"/>
            </a:xfrm>
            <a:custGeom>
              <a:avLst/>
              <a:gdLst/>
              <a:ahLst/>
              <a:cxnLst/>
              <a:rect l="l" t="t" r="r" b="b"/>
              <a:pathLst>
                <a:path w="62230" h="49530">
                  <a:moveTo>
                    <a:pt x="62174" y="49013"/>
                  </a:moveTo>
                  <a:lnTo>
                    <a:pt x="17844" y="0"/>
                  </a:lnTo>
                  <a:lnTo>
                    <a:pt x="22286" y="22205"/>
                  </a:lnTo>
                  <a:lnTo>
                    <a:pt x="0" y="26646"/>
                  </a:lnTo>
                  <a:lnTo>
                    <a:pt x="62174" y="49013"/>
                  </a:lnTo>
                  <a:close/>
                </a:path>
              </a:pathLst>
            </a:custGeom>
            <a:ln w="10335">
              <a:solidFill>
                <a:srgbClr val="007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545634" y="2689706"/>
              <a:ext cx="64135" cy="32384"/>
            </a:xfrm>
            <a:custGeom>
              <a:avLst/>
              <a:gdLst/>
              <a:ahLst/>
              <a:cxnLst/>
              <a:rect l="l" t="t" r="r" b="b"/>
              <a:pathLst>
                <a:path w="64135" h="32385">
                  <a:moveTo>
                    <a:pt x="64112" y="15987"/>
                  </a:moveTo>
                  <a:lnTo>
                    <a:pt x="0" y="0"/>
                  </a:lnTo>
                  <a:lnTo>
                    <a:pt x="64112" y="15987"/>
                  </a:lnTo>
                  <a:lnTo>
                    <a:pt x="0" y="32056"/>
                  </a:lnTo>
                  <a:lnTo>
                    <a:pt x="64112" y="15987"/>
                  </a:lnTo>
                  <a:close/>
                </a:path>
              </a:pathLst>
            </a:custGeom>
            <a:ln w="6863">
              <a:solidFill>
                <a:srgbClr val="007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854939" y="647391"/>
            <a:ext cx="1024255" cy="131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00" spc="-5" dirty="0">
                <a:latin typeface="Latin Modern Math"/>
                <a:cs typeface="Latin Modern Math"/>
              </a:rPr>
              <a:t>Return on Capital,</a:t>
            </a:r>
            <a:r>
              <a:rPr sz="700" spc="-65" dirty="0">
                <a:latin typeface="Latin Modern Math"/>
                <a:cs typeface="Latin Modern Math"/>
              </a:rPr>
              <a:t> </a:t>
            </a:r>
            <a:r>
              <a:rPr sz="700" i="1" spc="130" dirty="0">
                <a:latin typeface="Times New Roman"/>
                <a:cs typeface="Times New Roman"/>
              </a:rPr>
              <a:t>MPK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910108" y="2548069"/>
            <a:ext cx="71755" cy="131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00" i="1" spc="50" dirty="0">
                <a:latin typeface="Times New Roman"/>
                <a:cs typeface="Times New Roman"/>
              </a:rPr>
              <a:t>k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526213" y="2602178"/>
            <a:ext cx="1525270" cy="131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  <a:tabLst>
                <a:tab pos="467359" algn="l"/>
                <a:tab pos="1100455" algn="l"/>
              </a:tabLst>
            </a:pPr>
            <a:r>
              <a:rPr sz="1050" i="1" spc="75" baseline="-19841" dirty="0">
                <a:latin typeface="Times New Roman"/>
                <a:cs typeface="Times New Roman"/>
              </a:rPr>
              <a:t>k</a:t>
            </a:r>
            <a:r>
              <a:rPr sz="500" i="1" spc="50" dirty="0">
                <a:latin typeface="Times New Roman"/>
                <a:cs typeface="Times New Roman"/>
              </a:rPr>
              <a:t>autarky	</a:t>
            </a:r>
            <a:r>
              <a:rPr sz="500" i="1" u="sng" spc="50" dirty="0">
                <a:uFill>
                  <a:solidFill>
                    <a:srgbClr val="007F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050" i="1" spc="-60" baseline="-19841" dirty="0">
                <a:latin typeface="Times New Roman"/>
                <a:cs typeface="Times New Roman"/>
              </a:rPr>
              <a:t>k</a:t>
            </a:r>
            <a:r>
              <a:rPr sz="500" i="1" spc="-40" dirty="0">
                <a:latin typeface="DejaVu Sans"/>
                <a:cs typeface="DejaVu Sans"/>
              </a:rPr>
              <a:t>∗ </a:t>
            </a:r>
            <a:r>
              <a:rPr sz="1050" spc="-15" baseline="-19841" dirty="0">
                <a:latin typeface="Latin Modern Math"/>
                <a:cs typeface="Latin Modern Math"/>
              </a:rPr>
              <a:t>=</a:t>
            </a:r>
            <a:r>
              <a:rPr sz="1050" spc="-150" baseline="-19841" dirty="0">
                <a:latin typeface="Latin Modern Math"/>
                <a:cs typeface="Latin Modern Math"/>
              </a:rPr>
              <a:t> </a:t>
            </a:r>
            <a:r>
              <a:rPr sz="1050" i="1" spc="67" baseline="-19841" dirty="0">
                <a:latin typeface="Times New Roman"/>
                <a:cs typeface="Times New Roman"/>
              </a:rPr>
              <a:t>k</a:t>
            </a:r>
            <a:r>
              <a:rPr sz="500" i="1" spc="45" dirty="0">
                <a:latin typeface="Times New Roman"/>
                <a:cs typeface="Times New Roman"/>
              </a:rPr>
              <a:t>rich</a:t>
            </a:r>
            <a:endParaRPr sz="500" dirty="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57585" y="1544486"/>
            <a:ext cx="561975" cy="131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1050" i="1" spc="120" baseline="-19841" dirty="0">
                <a:latin typeface="Times New Roman"/>
                <a:cs typeface="Times New Roman"/>
              </a:rPr>
              <a:t>MPK</a:t>
            </a:r>
            <a:r>
              <a:rPr sz="500" i="1" spc="80" dirty="0">
                <a:latin typeface="Times New Roman"/>
                <a:cs typeface="Times New Roman"/>
              </a:rPr>
              <a:t>autarky</a:t>
            </a:r>
            <a:endParaRPr sz="500" dirty="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658843" y="2310708"/>
            <a:ext cx="2058035" cy="24237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311910">
              <a:lnSpc>
                <a:spcPct val="100000"/>
              </a:lnSpc>
              <a:spcBef>
                <a:spcPts val="90"/>
              </a:spcBef>
            </a:pPr>
            <a:r>
              <a:rPr sz="700" spc="-20" dirty="0">
                <a:latin typeface="Latin Modern Math"/>
                <a:cs typeface="Latin Modern Math"/>
              </a:rPr>
              <a:t>World </a:t>
            </a:r>
            <a:r>
              <a:rPr sz="700" spc="-10" dirty="0">
                <a:latin typeface="Latin Modern Math"/>
                <a:cs typeface="Latin Modern Math"/>
              </a:rPr>
              <a:t>interest</a:t>
            </a:r>
            <a:r>
              <a:rPr sz="700" spc="-20" dirty="0">
                <a:latin typeface="Latin Modern Math"/>
                <a:cs typeface="Latin Modern Math"/>
              </a:rPr>
              <a:t> </a:t>
            </a:r>
            <a:r>
              <a:rPr sz="700" spc="-5" dirty="0">
                <a:latin typeface="Latin Modern Math"/>
                <a:cs typeface="Latin Modern Math"/>
              </a:rPr>
              <a:t>rate</a:t>
            </a:r>
            <a:endParaRPr sz="700" dirty="0">
              <a:latin typeface="Latin Modern Math"/>
              <a:cs typeface="Latin Modern Math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0" dirty="0">
              <a:latin typeface="Latin Modern Math"/>
              <a:cs typeface="Latin Modern Math"/>
            </a:endParaRPr>
          </a:p>
          <a:p>
            <a:pPr marL="10160">
              <a:lnSpc>
                <a:spcPct val="100000"/>
              </a:lnSpc>
            </a:pPr>
            <a:r>
              <a:rPr sz="700" spc="-10" dirty="0">
                <a:solidFill>
                  <a:srgbClr val="0000FF"/>
                </a:solidFill>
                <a:latin typeface="Latin Modern Math"/>
                <a:cs typeface="Latin Modern Math"/>
              </a:rPr>
              <a:t>inflow </a:t>
            </a:r>
            <a:r>
              <a:rPr sz="700" spc="-5" dirty="0">
                <a:solidFill>
                  <a:srgbClr val="0000FF"/>
                </a:solidFill>
                <a:latin typeface="Latin Modern Math"/>
                <a:cs typeface="Latin Modern Math"/>
              </a:rPr>
              <a:t>of </a:t>
            </a:r>
            <a:r>
              <a:rPr sz="700" i="1" spc="50" dirty="0">
                <a:solidFill>
                  <a:srgbClr val="0000FF"/>
                </a:solidFill>
                <a:latin typeface="Times New Roman"/>
                <a:cs typeface="Times New Roman"/>
              </a:rPr>
              <a:t>k </a:t>
            </a:r>
            <a:r>
              <a:rPr sz="700" spc="-5" dirty="0">
                <a:solidFill>
                  <a:srgbClr val="0000FF"/>
                </a:solidFill>
                <a:latin typeface="Latin Modern Math"/>
                <a:cs typeface="Latin Modern Math"/>
              </a:rPr>
              <a:t>with </a:t>
            </a:r>
            <a:r>
              <a:rPr sz="700" i="1" spc="85" dirty="0">
                <a:solidFill>
                  <a:srgbClr val="0000FF"/>
                </a:solidFill>
                <a:latin typeface="Times New Roman"/>
                <a:cs typeface="Times New Roman"/>
              </a:rPr>
              <a:t>CA</a:t>
            </a:r>
            <a:r>
              <a:rPr lang="el-GR" sz="700" i="1" spc="8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700" spc="-10" dirty="0">
                <a:solidFill>
                  <a:srgbClr val="0000FF"/>
                </a:solidFill>
                <a:latin typeface="Latin Modern Math"/>
                <a:cs typeface="Latin Modern Math"/>
              </a:rPr>
              <a:t>deficit</a:t>
            </a:r>
            <a:endParaRPr sz="700" dirty="0">
              <a:latin typeface="Latin Modern Math"/>
              <a:cs typeface="Latin Modern Math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21795" y="2907633"/>
            <a:ext cx="4356735" cy="3638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" marR="5080" indent="-4445" algn="ctr">
              <a:lnSpc>
                <a:spcPct val="112900"/>
              </a:lnSpc>
              <a:spcBef>
                <a:spcPts val="100"/>
              </a:spcBef>
            </a:pPr>
            <a:r>
              <a:rPr lang="es-ES" sz="1000" b="1" spc="-15" dirty="0">
                <a:cs typeface="Arial"/>
              </a:rPr>
              <a:t>A</a:t>
            </a:r>
            <a:r>
              <a:rPr lang="el-GR" sz="1000" b="1" spc="-15" dirty="0" err="1">
                <a:cs typeface="Arial"/>
              </a:rPr>
              <a:t>νο</a:t>
            </a:r>
            <a:r>
              <a:rPr sz="1000" b="1" spc="-15" dirty="0" err="1">
                <a:cs typeface="Arial"/>
              </a:rPr>
              <a:t>ιγ</a:t>
            </a:r>
            <a:r>
              <a:rPr sz="1000" b="1" spc="-15" dirty="0">
                <a:cs typeface="Arial"/>
              </a:rPr>
              <a:t>µα </a:t>
            </a:r>
            <a:r>
              <a:rPr lang="el-GR" sz="1000" b="1" spc="-55" dirty="0">
                <a:cs typeface="Arial"/>
              </a:rPr>
              <a:t>﻿σε μια «φτωχή» οικονομία: </a:t>
            </a:r>
          </a:p>
          <a:p>
            <a:pPr marL="16510" marR="5080" indent="-4445" algn="ctr">
              <a:lnSpc>
                <a:spcPct val="112900"/>
              </a:lnSpc>
              <a:spcBef>
                <a:spcPts val="100"/>
              </a:spcBef>
            </a:pPr>
            <a:r>
              <a:rPr lang="el-GR" sz="1000" b="1" spc="-55" dirty="0">
                <a:cs typeface="Arial"/>
              </a:rPr>
              <a:t>ταχύτερη μετάβαση σε κεφάλαιο ισορροπίας σταθερής κατάστασης </a:t>
            </a:r>
            <a:r>
              <a:rPr lang="es-ES" sz="1000" b="1" spc="-55" dirty="0">
                <a:cs typeface="Arial"/>
              </a:rPr>
              <a:t>(</a:t>
            </a:r>
            <a:r>
              <a:rPr lang="es-ES" sz="1000" b="1" spc="-55" dirty="0" err="1">
                <a:cs typeface="Arial"/>
              </a:rPr>
              <a:t>steady</a:t>
            </a:r>
            <a:r>
              <a:rPr lang="es-ES" sz="1000" b="1" spc="-55" dirty="0">
                <a:cs typeface="Arial"/>
              </a:rPr>
              <a:t> </a:t>
            </a:r>
            <a:r>
              <a:rPr lang="es-ES" sz="1000" b="1" spc="-55" dirty="0" err="1">
                <a:cs typeface="Arial"/>
              </a:rPr>
              <a:t>state</a:t>
            </a:r>
            <a:r>
              <a:rPr lang="es-ES" sz="1000" b="1" spc="-55" dirty="0">
                <a:cs typeface="Arial"/>
              </a:rPr>
              <a:t>)</a:t>
            </a:r>
            <a:endParaRPr sz="1000" b="1" dirty="0">
              <a:cs typeface="Arial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-10" dirty="0"/>
              <a:t>Π. </a:t>
            </a:r>
            <a:r>
              <a:rPr spc="-15" dirty="0"/>
              <a:t>Κωνσταντíνου (AΕΟΣ </a:t>
            </a:r>
            <a:r>
              <a:rPr spc="-35" dirty="0"/>
              <a:t>–</a:t>
            </a:r>
            <a:r>
              <a:rPr spc="-75" dirty="0"/>
              <a:t> </a:t>
            </a:r>
            <a:r>
              <a:rPr spc="-5" dirty="0"/>
              <a:t>ΟΠΑ)</a:t>
            </a:r>
          </a:p>
        </p:txBody>
      </p:sp>
    </p:spTree>
  </p:cSld>
  <p:clrMapOvr>
    <a:masterClrMapping/>
  </p:clrMapOvr>
  <p:transition>
    <p:wipe dir="r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0" y="141770"/>
            <a:ext cx="4608195" cy="455894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75565" rIns="0" bIns="0" rtlCol="0">
            <a:spAutoFit/>
          </a:bodyPr>
          <a:lstStyle/>
          <a:p>
            <a:pPr marL="101600">
              <a:lnSpc>
                <a:spcPct val="100000"/>
              </a:lnSpc>
              <a:spcBef>
                <a:spcPts val="595"/>
              </a:spcBef>
            </a:pPr>
            <a:r>
              <a:rPr lang="el-GR" sz="1400" spc="15" dirty="0">
                <a:solidFill>
                  <a:srgbClr val="CC0000"/>
                </a:solidFill>
                <a:latin typeface="Arial"/>
                <a:cs typeface="Arial"/>
              </a:rPr>
              <a:t>Άνοιγμα των Αγορών </a:t>
            </a:r>
            <a:r>
              <a:rPr sz="1400" spc="1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spc="-65" dirty="0">
                <a:solidFill>
                  <a:srgbClr val="CC0000"/>
                </a:solidFill>
                <a:latin typeface="Arial"/>
                <a:cs typeface="Arial"/>
              </a:rPr>
              <a:t>–</a:t>
            </a:r>
            <a:r>
              <a:rPr sz="1400" spc="22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spc="30" dirty="0">
                <a:solidFill>
                  <a:srgbClr val="CC0000"/>
                </a:solidFill>
                <a:latin typeface="Latin Modern Math"/>
                <a:cs typeface="Latin Modern Math"/>
              </a:rPr>
              <a:t>II</a:t>
            </a:r>
            <a:r>
              <a:rPr lang="el-GR" sz="1400" spc="30" dirty="0">
                <a:solidFill>
                  <a:srgbClr val="CC0000"/>
                </a:solidFill>
                <a:latin typeface="Latin Modern Math"/>
                <a:cs typeface="Latin Modern Math"/>
              </a:rPr>
              <a:t>Ι</a:t>
            </a:r>
            <a:endParaRPr sz="1400" dirty="0">
              <a:latin typeface="Latin Modern Math"/>
              <a:cs typeface="Latin Modern Math"/>
            </a:endParaRPr>
          </a:p>
          <a:p>
            <a:pPr marL="107950">
              <a:lnSpc>
                <a:spcPct val="100000"/>
              </a:lnSpc>
              <a:spcBef>
                <a:spcPts val="225"/>
              </a:spcBef>
            </a:pPr>
            <a:r>
              <a:rPr lang="el-GR" sz="900" spc="-15" dirty="0">
                <a:solidFill>
                  <a:srgbClr val="CC0000"/>
                </a:solidFill>
                <a:latin typeface="Arial"/>
                <a:cs typeface="Arial"/>
              </a:rPr>
              <a:t>Προσδοκώμενα Οφέλη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0050" y="864697"/>
            <a:ext cx="4045534" cy="238206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12065">
              <a:lnSpc>
                <a:spcPct val="100000"/>
              </a:lnSpc>
              <a:spcBef>
                <a:spcPts val="95"/>
              </a:spcBef>
            </a:pPr>
            <a:r>
              <a:rPr lang="el-GR" sz="1000" b="1" spc="5" dirty="0">
                <a:cs typeface="Trebuchet MS"/>
              </a:rPr>
              <a:t>2. </a:t>
            </a:r>
            <a:r>
              <a:rPr lang="el-GR" sz="1050" b="1" spc="5" dirty="0">
                <a:cs typeface="Trebuchet MS"/>
              </a:rPr>
              <a:t>Διεθνής </a:t>
            </a:r>
            <a:r>
              <a:rPr lang="el-GR" sz="1050" b="1" spc="-10" dirty="0" err="1">
                <a:cs typeface="Trebuchet MS"/>
              </a:rPr>
              <a:t>καταµερισ</a:t>
            </a:r>
            <a:r>
              <a:rPr lang="el-GR" sz="1050" b="1" spc="-10" dirty="0">
                <a:cs typeface="Trebuchet MS"/>
              </a:rPr>
              <a:t>µ</a:t>
            </a:r>
            <a:r>
              <a:rPr lang="en-GB" sz="1050" b="1" spc="-10" dirty="0" err="1">
                <a:cs typeface="Trebuchet MS"/>
              </a:rPr>
              <a:t>ó</a:t>
            </a:r>
            <a:r>
              <a:rPr lang="el-GR" sz="1050" b="1" spc="-10" dirty="0">
                <a:cs typeface="Trebuchet MS"/>
              </a:rPr>
              <a:t>ς </a:t>
            </a:r>
            <a:r>
              <a:rPr lang="el-GR" sz="1050" b="1" spc="-25" dirty="0">
                <a:cs typeface="Trebuchet MS"/>
              </a:rPr>
              <a:t>κινδύνου </a:t>
            </a:r>
            <a:r>
              <a:rPr lang="el-GR" sz="1050" b="1" spc="-5" dirty="0">
                <a:cs typeface="Arial"/>
              </a:rPr>
              <a:t>(</a:t>
            </a:r>
            <a:r>
              <a:rPr lang="en-GB" sz="1050" b="1" spc="-5" dirty="0">
                <a:cs typeface="Times New Roman"/>
              </a:rPr>
              <a:t>international risk sharing</a:t>
            </a:r>
            <a:r>
              <a:rPr lang="en-GB" sz="1050" b="1" spc="-5" dirty="0">
                <a:cs typeface="Arial"/>
              </a:rPr>
              <a:t>):</a:t>
            </a:r>
            <a:r>
              <a:rPr lang="en-GB" sz="1050" b="1" spc="-55" dirty="0">
                <a:cs typeface="Arial"/>
              </a:rPr>
              <a:t> </a:t>
            </a:r>
            <a:r>
              <a:rPr lang="en-GB" sz="1050" b="1" spc="-30" dirty="0">
                <a:cs typeface="Arial"/>
              </a:rPr>
              <a:t>﻿</a:t>
            </a:r>
            <a:r>
              <a:rPr lang="el-GR" sz="1050" b="1" spc="-30" dirty="0">
                <a:cs typeface="Arial"/>
              </a:rPr>
              <a:t> </a:t>
            </a:r>
          </a:p>
          <a:p>
            <a:pPr marL="171450" marR="12065" indent="-17145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l-GR" sz="1050" spc="-20" dirty="0">
                <a:cs typeface="Arial"/>
              </a:rPr>
              <a:t>﻿Εάν οι καταναλωτές αποστρέφονται τον κίνδυνο, έχουν τη </a:t>
            </a:r>
            <a:r>
              <a:rPr lang="el-GR" sz="1050" spc="-20" dirty="0" err="1">
                <a:cs typeface="Arial"/>
              </a:rPr>
              <a:t>δυνατοτητα</a:t>
            </a:r>
            <a:r>
              <a:rPr lang="el-GR" sz="1050" spc="-20" dirty="0">
                <a:cs typeface="Arial"/>
              </a:rPr>
              <a:t> διαφοροποίησης των ειδικών ανά χώρα κινδύνων </a:t>
            </a:r>
            <a:r>
              <a:rPr lang="el-GR" sz="1050" spc="-5" dirty="0">
                <a:cs typeface="Arial"/>
              </a:rPr>
              <a:t>(</a:t>
            </a:r>
            <a:r>
              <a:rPr lang="en-GB" sz="1050" spc="-5" dirty="0">
                <a:cs typeface="Times New Roman"/>
              </a:rPr>
              <a:t>country-specific risks</a:t>
            </a:r>
            <a:r>
              <a:rPr lang="en-GB" sz="1050" spc="-5" dirty="0">
                <a:cs typeface="Arial"/>
              </a:rPr>
              <a:t>) </a:t>
            </a:r>
            <a:r>
              <a:rPr lang="el-GR" sz="1050" spc="-75" dirty="0">
                <a:cs typeface="Arial"/>
              </a:rPr>
              <a:t>﻿μέσω διαφοροποιημένου χαρτοφυλακίου</a:t>
            </a:r>
            <a:endParaRPr lang="en-GB" sz="1050" dirty="0">
              <a:cs typeface="Arial"/>
            </a:endParaRPr>
          </a:p>
          <a:p>
            <a:pPr marL="171450" marR="5080" indent="-17145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l-GR" sz="1050" spc="-40" dirty="0">
                <a:cs typeface="Arial"/>
              </a:rPr>
              <a:t>﻿</a:t>
            </a:r>
            <a:r>
              <a:rPr lang="el-GR" sz="1050" b="1" i="1" spc="-40" dirty="0">
                <a:cs typeface="Arial"/>
              </a:rPr>
              <a:t>Θεωρία χαρτοφυλακίου</a:t>
            </a:r>
            <a:r>
              <a:rPr lang="es-ES" sz="1050" b="1" i="1" spc="-40" dirty="0">
                <a:cs typeface="Arial"/>
              </a:rPr>
              <a:t>:</a:t>
            </a:r>
            <a:r>
              <a:rPr lang="el-GR" sz="1050" b="1" i="1" spc="-40" dirty="0">
                <a:cs typeface="Arial"/>
              </a:rPr>
              <a:t> </a:t>
            </a:r>
            <a:r>
              <a:rPr lang="el-GR" sz="1050" spc="-40" dirty="0">
                <a:cs typeface="Arial"/>
              </a:rPr>
              <a:t>καλύτερες ευκαιρίες διαφοροποίησης επιτρέπουν στους επενδυτές να μειώσουν τον κίνδυνο του χαρτοφυλακίου τους (για την ίδια αναμενόμενη απόδοση) </a:t>
            </a:r>
            <a:r>
              <a:rPr lang="el-GR" sz="1050" b="1" spc="-40" dirty="0">
                <a:cs typeface="Arial"/>
              </a:rPr>
              <a:t>ή</a:t>
            </a:r>
            <a:r>
              <a:rPr lang="el-GR" sz="1050" spc="-40" dirty="0">
                <a:cs typeface="Arial"/>
              </a:rPr>
              <a:t> να αυξήσουν την αναμενόμενη απόδοση για το ίδιο επίπεδο κινδύνου.</a:t>
            </a:r>
            <a:endParaRPr lang="el-GR" sz="1050" dirty="0">
              <a:cs typeface="Arial"/>
            </a:endParaRPr>
          </a:p>
          <a:p>
            <a:pPr marL="171450" marR="222885" indent="-17145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l-GR" sz="1050" spc="5" dirty="0">
                <a:cs typeface="Arial"/>
              </a:rPr>
              <a:t>﻿Αλλά, ελάχιστα είναι τα </a:t>
            </a:r>
            <a:r>
              <a:rPr lang="el-GR" sz="1050" b="1" i="1" spc="5" dirty="0">
                <a:cs typeface="Arial"/>
              </a:rPr>
              <a:t>εμπειρικά δεδομένα </a:t>
            </a:r>
            <a:r>
              <a:rPr lang="el-GR" sz="1050" spc="5" dirty="0">
                <a:cs typeface="Arial"/>
              </a:rPr>
              <a:t>ότι η οικονομική παγκοσμιοποίηση έχει μειώσει τη μεταβλητότητα της κατανάλωσης.</a:t>
            </a:r>
          </a:p>
          <a:p>
            <a:pPr marL="171450" marR="222885" indent="-17145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l-GR" sz="1050" b="1" i="1" spc="35" dirty="0">
                <a:cs typeface="Arial"/>
              </a:rPr>
              <a:t>﻿Μια από τις ισχυρότερες στατιστικά μεταβλητές πρόβλεψης της οικονομικής κρίσης: το άνοιγμα στις κινήσεις κεφαλαίων</a:t>
            </a:r>
            <a:endParaRPr lang="el-GR" sz="1050" b="1" i="1" dirty="0"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-10" dirty="0"/>
              <a:t>Π. </a:t>
            </a:r>
            <a:r>
              <a:rPr spc="-15" dirty="0"/>
              <a:t>Κωνσταντíνου (AΕΟΣ </a:t>
            </a:r>
            <a:r>
              <a:rPr spc="-35" dirty="0"/>
              <a:t>–</a:t>
            </a:r>
            <a:r>
              <a:rPr spc="-75" dirty="0"/>
              <a:t> </a:t>
            </a:r>
            <a:r>
              <a:rPr spc="-5" dirty="0"/>
              <a:t>ΟΠΑ)</a:t>
            </a:r>
          </a:p>
        </p:txBody>
      </p:sp>
    </p:spTree>
  </p:cSld>
  <p:clrMapOvr>
    <a:masterClrMapping/>
  </p:clrMapOvr>
  <p:transition>
    <p:cut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0" y="141770"/>
            <a:ext cx="4608195" cy="291747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7556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595"/>
              </a:spcBef>
            </a:pPr>
            <a:r>
              <a:rPr lang="el-GR" sz="1400" spc="30" dirty="0">
                <a:solidFill>
                  <a:srgbClr val="CC0000"/>
                </a:solidFill>
                <a:latin typeface="Arial"/>
                <a:cs typeface="Arial"/>
              </a:rPr>
              <a:t>﻿Κέρδη από τη Χρηματοοικονομική Ολοκλήρωση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8767" y="892175"/>
            <a:ext cx="4010660" cy="2051908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84150" marR="5080" indent="-171450">
              <a:lnSpc>
                <a:spcPct val="1026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l-GR" sz="1100" spc="5" dirty="0">
                <a:cs typeface="Arial"/>
              </a:rPr>
              <a:t>﻿Λίγα στοιχεία ότι η χρηματοοικονομική παγκοσμιοποίηση έχει μακροπρόθεσμες επιπτώσεις στη μεγέθυνση </a:t>
            </a:r>
            <a:r>
              <a:rPr lang="es-ES" sz="1100" spc="5" dirty="0">
                <a:cs typeface="Arial"/>
              </a:rPr>
              <a:t>-- </a:t>
            </a:r>
            <a:r>
              <a:rPr lang="el-GR" sz="1100" spc="5" dirty="0">
                <a:cs typeface="Arial"/>
              </a:rPr>
              <a:t>μόνο </a:t>
            </a:r>
            <a:r>
              <a:rPr lang="el-GR" sz="1100" b="1" spc="5" dirty="0">
                <a:cs typeface="Arial"/>
              </a:rPr>
              <a:t>παροδικά οφέλη</a:t>
            </a:r>
            <a:r>
              <a:rPr lang="el-GR" sz="1100" spc="5" dirty="0">
                <a:cs typeface="Arial"/>
              </a:rPr>
              <a:t> </a:t>
            </a:r>
            <a:r>
              <a:rPr sz="1100" spc="-5" dirty="0">
                <a:cs typeface="Arial"/>
              </a:rPr>
              <a:t>(</a:t>
            </a:r>
            <a:r>
              <a:rPr sz="1100" spc="-5" dirty="0">
                <a:cs typeface="Times New Roman"/>
              </a:rPr>
              <a:t>transitory</a:t>
            </a:r>
            <a:r>
              <a:rPr sz="1100" spc="80" dirty="0">
                <a:cs typeface="Times New Roman"/>
              </a:rPr>
              <a:t> </a:t>
            </a:r>
            <a:r>
              <a:rPr sz="1100" spc="-10" dirty="0">
                <a:cs typeface="Times New Roman"/>
              </a:rPr>
              <a:t>gains</a:t>
            </a:r>
            <a:r>
              <a:rPr sz="1100" spc="-10" dirty="0">
                <a:cs typeface="Arial"/>
              </a:rPr>
              <a:t>).</a:t>
            </a:r>
            <a:endParaRPr lang="el-GR" sz="1100" spc="-10" dirty="0">
              <a:cs typeface="Arial"/>
            </a:endParaRPr>
          </a:p>
          <a:p>
            <a:pPr marL="184150" marR="5080" indent="-171450">
              <a:lnSpc>
                <a:spcPct val="102600"/>
              </a:lnSpc>
              <a:spcBef>
                <a:spcPts val="600"/>
              </a:spcBef>
              <a:buFont typeface="Wingdings" pitchFamily="2" charset="2"/>
              <a:buChar char="§"/>
            </a:pPr>
            <a:endParaRPr sz="1100" dirty="0">
              <a:cs typeface="Arial"/>
            </a:endParaRPr>
          </a:p>
          <a:p>
            <a:pPr marL="184150" marR="168275" indent="-171450">
              <a:lnSpc>
                <a:spcPct val="102600"/>
              </a:lnSpc>
              <a:spcBef>
                <a:spcPts val="595"/>
              </a:spcBef>
              <a:buFont typeface="Wingdings" pitchFamily="2" charset="2"/>
              <a:buChar char="§"/>
            </a:pPr>
            <a:r>
              <a:rPr lang="el-GR" sz="1100" b="1" i="1" spc="-25" dirty="0">
                <a:cs typeface="Arial"/>
              </a:rPr>
              <a:t>﻿Εάν οι κινήσεις κεφαλαίων αυξάνουν τη συνολική παραγωγικότητα των συντελεστών παραγωγής (</a:t>
            </a:r>
            <a:r>
              <a:rPr lang="en-GB" sz="1100" b="1" i="1" spc="-25" dirty="0">
                <a:cs typeface="Arial"/>
              </a:rPr>
              <a:t>TFP)</a:t>
            </a:r>
            <a:r>
              <a:rPr lang="el-GR" sz="1100" b="1" i="1" spc="-10" dirty="0">
                <a:cs typeface="Times New Roman"/>
              </a:rPr>
              <a:t>,</a:t>
            </a:r>
            <a:r>
              <a:rPr sz="1100" b="1" i="1" spc="-10" dirty="0">
                <a:cs typeface="Times New Roman"/>
              </a:rPr>
              <a:t> </a:t>
            </a:r>
            <a:r>
              <a:rPr lang="el-GR" sz="1100" b="1" i="1" spc="-15" dirty="0">
                <a:cs typeface="Arial"/>
              </a:rPr>
              <a:t>﻿τότε δυνητικά υπάρχουν μεγάλα κέρδη.</a:t>
            </a:r>
          </a:p>
          <a:p>
            <a:pPr marL="184150" marR="168275" indent="-171450">
              <a:lnSpc>
                <a:spcPct val="102600"/>
              </a:lnSpc>
              <a:spcBef>
                <a:spcPts val="595"/>
              </a:spcBef>
              <a:buFont typeface="Wingdings" pitchFamily="2" charset="2"/>
              <a:buChar char="§"/>
            </a:pPr>
            <a:endParaRPr lang="el-GR" sz="1100" b="1" i="1" spc="-15" dirty="0">
              <a:cs typeface="Arial"/>
            </a:endParaRPr>
          </a:p>
          <a:p>
            <a:pPr marL="184150" marR="168275" indent="-171450">
              <a:lnSpc>
                <a:spcPct val="102600"/>
              </a:lnSpc>
              <a:spcBef>
                <a:spcPts val="595"/>
              </a:spcBef>
              <a:buFont typeface="Wingdings" pitchFamily="2" charset="2"/>
              <a:buChar char="§"/>
            </a:pPr>
            <a:r>
              <a:rPr lang="el-GR" sz="1100" spc="-30" dirty="0">
                <a:latin typeface="Arial"/>
                <a:cs typeface="Arial"/>
              </a:rPr>
              <a:t>﻿</a:t>
            </a:r>
            <a:r>
              <a:rPr lang="el-GR" sz="1100" spc="-30" dirty="0">
                <a:cs typeface="Arial"/>
              </a:rPr>
              <a:t>Εμπειρικές μελέτες: η ανισότητα του κατά κεφαλήν ΑΕΠ μεταξύ των χωρών οφείλεται σε ανισότητες </a:t>
            </a:r>
            <a:r>
              <a:rPr lang="el-GR" sz="1100" spc="-30" dirty="0" err="1">
                <a:cs typeface="Arial"/>
              </a:rPr>
              <a:t>στ</a:t>
            </a:r>
            <a:r>
              <a:rPr lang="es-ES" sz="1100" spc="-30" dirty="0">
                <a:cs typeface="Arial"/>
              </a:rPr>
              <a:t>o</a:t>
            </a:r>
            <a:r>
              <a:rPr lang="el-GR" sz="1100" spc="-30" dirty="0">
                <a:cs typeface="Arial"/>
              </a:rPr>
              <a:t> </a:t>
            </a:r>
            <a:r>
              <a:rPr lang="en-GB" sz="1100" spc="-10" dirty="0">
                <a:cs typeface="Times New Roman"/>
              </a:rPr>
              <a:t>TFP</a:t>
            </a:r>
            <a:r>
              <a:rPr lang="en-GB" sz="1100" spc="-10" dirty="0">
                <a:cs typeface="Arial"/>
              </a:rPr>
              <a:t>.</a:t>
            </a:r>
            <a:endParaRPr lang="en-GB" sz="1100" dirty="0">
              <a:cs typeface="Arial"/>
            </a:endParaRPr>
          </a:p>
        </p:txBody>
      </p:sp>
    </p:spTree>
  </p:cSld>
  <p:clrMapOvr>
    <a:masterClrMapping/>
  </p:clrMapOvr>
  <p:transition>
    <p:wipe dir="r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0" y="141770"/>
            <a:ext cx="4608195" cy="455894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7556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595"/>
              </a:spcBef>
            </a:pPr>
            <a:r>
              <a:rPr lang="el-GR" sz="1400" spc="-10" dirty="0">
                <a:solidFill>
                  <a:srgbClr val="CC0000"/>
                </a:solidFill>
                <a:latin typeface="Arial"/>
                <a:cs typeface="Arial"/>
              </a:rPr>
              <a:t>﻿Κέρδη από τη Χρηματοοικονομική Ολοκλήρωση </a:t>
            </a:r>
            <a:r>
              <a:rPr sz="1400" spc="-65" dirty="0">
                <a:solidFill>
                  <a:srgbClr val="CC0000"/>
                </a:solidFill>
                <a:latin typeface="Arial"/>
                <a:cs typeface="Arial"/>
              </a:rPr>
              <a:t>–</a:t>
            </a:r>
            <a:r>
              <a:rPr sz="1400" spc="22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spc="10" dirty="0">
                <a:solidFill>
                  <a:srgbClr val="CC0000"/>
                </a:solidFill>
                <a:latin typeface="Latin Modern Math"/>
                <a:cs typeface="Latin Modern Math"/>
              </a:rPr>
              <a:t>I</a:t>
            </a:r>
            <a:endParaRPr sz="1400" dirty="0">
              <a:latin typeface="Latin Modern Math"/>
              <a:cs typeface="Latin Modern Math"/>
            </a:endParaRPr>
          </a:p>
          <a:p>
            <a:pPr marL="107950">
              <a:lnSpc>
                <a:spcPct val="100000"/>
              </a:lnSpc>
              <a:spcBef>
                <a:spcPts val="225"/>
              </a:spcBef>
            </a:pPr>
            <a:r>
              <a:rPr lang="el-GR" sz="900" spc="-10" dirty="0">
                <a:solidFill>
                  <a:srgbClr val="CC0000"/>
                </a:solidFill>
                <a:latin typeface="Arial"/>
                <a:cs typeface="Arial"/>
              </a:rPr>
              <a:t>﻿Εμπειρικά Ευρήματα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9259" y="1044575"/>
            <a:ext cx="3749675" cy="1209304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229"/>
              </a:spcBef>
            </a:pPr>
            <a:r>
              <a:rPr lang="el-GR" sz="1200" spc="-70" dirty="0">
                <a:cs typeface="Arial"/>
              </a:rPr>
              <a:t>Ο</a:t>
            </a:r>
            <a:r>
              <a:rPr sz="1200" spc="-70" dirty="0">
                <a:cs typeface="Arial"/>
              </a:rPr>
              <a:t> </a:t>
            </a:r>
            <a:r>
              <a:rPr sz="1200" spc="-5" dirty="0">
                <a:cs typeface="Times New Roman"/>
              </a:rPr>
              <a:t>Henry (2003) </a:t>
            </a:r>
            <a:r>
              <a:rPr lang="el-GR" sz="1200" spc="-60" dirty="0">
                <a:cs typeface="Arial"/>
              </a:rPr>
              <a:t>﻿εξετάζοντας</a:t>
            </a:r>
            <a:r>
              <a:rPr lang="es-ES" sz="1200" spc="-60" dirty="0">
                <a:cs typeface="Arial"/>
              </a:rPr>
              <a:t>,</a:t>
            </a:r>
            <a:r>
              <a:rPr lang="el-GR" sz="1200" spc="-60" dirty="0">
                <a:cs typeface="Arial"/>
              </a:rPr>
              <a:t> σε δείγμα αναδυόμενων οικονομιών</a:t>
            </a:r>
            <a:r>
              <a:rPr lang="es-ES" sz="1200" spc="-60" dirty="0">
                <a:cs typeface="Arial"/>
              </a:rPr>
              <a:t>,</a:t>
            </a:r>
            <a:r>
              <a:rPr lang="el-GR" sz="1200" spc="-60" dirty="0">
                <a:cs typeface="Arial"/>
              </a:rPr>
              <a:t> τις προβλέψεις του νεοκλασικού υποδείγματος, βρίσκει ότι ﻿η χρηματοοικονομική ολοκλήρωση</a:t>
            </a:r>
            <a:r>
              <a:rPr lang="es-ES" sz="1200" spc="-60" dirty="0">
                <a:cs typeface="Arial"/>
              </a:rPr>
              <a:t>:</a:t>
            </a:r>
            <a:endParaRPr lang="el-GR" sz="1200" spc="-35" dirty="0">
              <a:cs typeface="Arial"/>
            </a:endParaRPr>
          </a:p>
          <a:p>
            <a:pPr marL="12700" marR="5080">
              <a:lnSpc>
                <a:spcPts val="1200"/>
              </a:lnSpc>
              <a:spcBef>
                <a:spcPts val="229"/>
              </a:spcBef>
            </a:pPr>
            <a:endParaRPr lang="el-GR" sz="1200" spc="-35" dirty="0">
              <a:cs typeface="Arial"/>
            </a:endParaRPr>
          </a:p>
          <a:p>
            <a:pPr marL="241300" marR="5080" indent="-228600">
              <a:lnSpc>
                <a:spcPts val="1200"/>
              </a:lnSpc>
              <a:spcBef>
                <a:spcPts val="229"/>
              </a:spcBef>
              <a:buFont typeface="+mj-lt"/>
              <a:buAutoNum type="arabicPeriod"/>
            </a:pPr>
            <a:r>
              <a:rPr lang="el-GR" sz="1200" spc="-30" dirty="0">
                <a:solidFill>
                  <a:srgbClr val="C00000"/>
                </a:solidFill>
                <a:cs typeface="Arial"/>
              </a:rPr>
              <a:t>αυξάνει</a:t>
            </a:r>
            <a:r>
              <a:rPr lang="el-GR" sz="1200" spc="-30" dirty="0">
                <a:cs typeface="Arial"/>
              </a:rPr>
              <a:t> τον </a:t>
            </a:r>
            <a:r>
              <a:rPr lang="el-GR" sz="1200" b="1" i="1" spc="-30" dirty="0">
                <a:cs typeface="Arial"/>
              </a:rPr>
              <a:t>ρυθμό μεγέθυνσης </a:t>
            </a:r>
            <a:r>
              <a:rPr lang="el-GR" sz="1200" spc="-30" dirty="0">
                <a:cs typeface="Arial"/>
              </a:rPr>
              <a:t>και την </a:t>
            </a:r>
            <a:r>
              <a:rPr lang="el-GR" sz="1200" b="1" i="1" spc="-30" dirty="0">
                <a:cs typeface="Arial"/>
              </a:rPr>
              <a:t>επένδυση</a:t>
            </a:r>
          </a:p>
          <a:p>
            <a:pPr marL="241300" marR="5080" indent="-228600">
              <a:lnSpc>
                <a:spcPts val="1200"/>
              </a:lnSpc>
              <a:spcBef>
                <a:spcPts val="229"/>
              </a:spcBef>
              <a:buFont typeface="+mj-lt"/>
              <a:buAutoNum type="arabicPeriod"/>
            </a:pPr>
            <a:endParaRPr lang="el-GR" sz="1200" spc="-30" dirty="0">
              <a:cs typeface="Arial"/>
            </a:endParaRPr>
          </a:p>
          <a:p>
            <a:pPr marL="241300" marR="5080" indent="-228600">
              <a:lnSpc>
                <a:spcPts val="1200"/>
              </a:lnSpc>
              <a:spcBef>
                <a:spcPts val="229"/>
              </a:spcBef>
              <a:buFont typeface="+mj-lt"/>
              <a:buAutoNum type="arabicPeriod"/>
            </a:pPr>
            <a:r>
              <a:rPr lang="el-GR" sz="1200" spc="35" dirty="0">
                <a:cs typeface="Arial"/>
              </a:rPr>
              <a:t>﻿</a:t>
            </a:r>
            <a:r>
              <a:rPr lang="el-GR" sz="1200" spc="35" dirty="0">
                <a:solidFill>
                  <a:srgbClr val="C00000"/>
                </a:solidFill>
                <a:cs typeface="Arial"/>
              </a:rPr>
              <a:t>μειώνει</a:t>
            </a:r>
            <a:r>
              <a:rPr lang="el-GR" sz="1200" spc="35" dirty="0">
                <a:cs typeface="Arial"/>
              </a:rPr>
              <a:t> το </a:t>
            </a:r>
            <a:r>
              <a:rPr lang="el-GR" sz="1200" b="1" i="1" spc="35" dirty="0">
                <a:cs typeface="Arial"/>
              </a:rPr>
              <a:t>κόστος κεφαλαίου</a:t>
            </a:r>
            <a:endParaRPr sz="1200" dirty="0"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-10" dirty="0"/>
              <a:t>Π. </a:t>
            </a:r>
            <a:r>
              <a:rPr spc="-15" dirty="0"/>
              <a:t>Κωνσταντíνου (AΕΟΣ </a:t>
            </a:r>
            <a:r>
              <a:rPr spc="-35" dirty="0"/>
              <a:t>–</a:t>
            </a:r>
            <a:r>
              <a:rPr spc="-75" dirty="0"/>
              <a:t> </a:t>
            </a:r>
            <a:r>
              <a:rPr spc="-5" dirty="0"/>
              <a:t>ΟΠΑ)</a:t>
            </a:r>
          </a:p>
        </p:txBody>
      </p:sp>
    </p:spTree>
  </p:cSld>
  <p:clrMapOvr>
    <a:masterClrMapping/>
  </p:clrMapOvr>
  <p:transition>
    <p:wipe dir="r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303780" y="182831"/>
            <a:ext cx="2304415" cy="142240"/>
          </a:xfrm>
          <a:prstGeom prst="rect">
            <a:avLst/>
          </a:prstGeom>
          <a:solidFill>
            <a:srgbClr val="D8D8D8"/>
          </a:solidFill>
        </p:spPr>
        <p:txBody>
          <a:bodyPr vert="horz" wrap="square" lIns="0" tIns="13970" rIns="0" bIns="0" rtlCol="0">
            <a:spAutoFit/>
          </a:bodyPr>
          <a:lstStyle/>
          <a:p>
            <a:pPr marL="67945">
              <a:lnSpc>
                <a:spcPct val="100000"/>
              </a:lnSpc>
              <a:spcBef>
                <a:spcPts val="110"/>
              </a:spcBef>
            </a:pPr>
            <a:r>
              <a:rPr sz="600" spc="-15" dirty="0">
                <a:solidFill>
                  <a:srgbClr val="7A0000"/>
                </a:solidFill>
                <a:latin typeface="Arial"/>
                <a:cs typeface="Arial"/>
                <a:hlinkClick r:id="rId2" action="ppaction://hlinksldjump"/>
              </a:rPr>
              <a:t>Κsρδη </a:t>
            </a:r>
            <a:r>
              <a:rPr sz="600" spc="-35" dirty="0">
                <a:solidFill>
                  <a:srgbClr val="7A0000"/>
                </a:solidFill>
                <a:latin typeface="Arial"/>
                <a:cs typeface="Arial"/>
                <a:hlinkClick r:id="rId2" action="ppaction://hlinksldjump"/>
              </a:rPr>
              <a:t>απó </a:t>
            </a:r>
            <a:r>
              <a:rPr sz="600" spc="-15" dirty="0">
                <a:solidFill>
                  <a:srgbClr val="7A0000"/>
                </a:solidFill>
                <a:latin typeface="Arial"/>
                <a:cs typeface="Arial"/>
                <a:hlinkClick r:id="rId2" action="ppaction://hlinksldjump"/>
              </a:rPr>
              <a:t>το </a:t>
            </a:r>
            <a:r>
              <a:rPr sz="600" spc="-5" dirty="0">
                <a:solidFill>
                  <a:srgbClr val="7A0000"/>
                </a:solidFill>
                <a:latin typeface="Arial"/>
                <a:cs typeface="Arial"/>
                <a:hlinkClick r:id="rId2" action="ppaction://hlinksldjump"/>
              </a:rPr>
              <a:t>Aιαχρονικó</a:t>
            </a:r>
            <a:r>
              <a:rPr sz="600" spc="-20" dirty="0">
                <a:solidFill>
                  <a:srgbClr val="7A0000"/>
                </a:solid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600" spc="-30" dirty="0">
                <a:solidFill>
                  <a:srgbClr val="7A0000"/>
                </a:solidFill>
                <a:latin typeface="Arial"/>
                <a:cs typeface="Arial"/>
                <a:hlinkClick r:id="rId2" action="ppaction://hlinksldjump"/>
              </a:rPr>
              <a:t>Εµπóριο</a:t>
            </a:r>
            <a:endParaRPr sz="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0" y="141770"/>
            <a:ext cx="4608195" cy="455894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7556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595"/>
              </a:spcBef>
            </a:pPr>
            <a:r>
              <a:rPr lang="el-GR" sz="1400" spc="-10" dirty="0">
                <a:solidFill>
                  <a:srgbClr val="CC0000"/>
                </a:solidFill>
                <a:latin typeface="Arial"/>
                <a:cs typeface="Arial"/>
              </a:rPr>
              <a:t>Κέρδη από τη Χρηματοοικονομική Ολοκλήρωση </a:t>
            </a:r>
            <a:r>
              <a:rPr sz="1400" spc="-65" dirty="0">
                <a:solidFill>
                  <a:srgbClr val="CC0000"/>
                </a:solidFill>
                <a:latin typeface="Arial"/>
                <a:cs typeface="Arial"/>
              </a:rPr>
              <a:t>–</a:t>
            </a:r>
            <a:r>
              <a:rPr sz="1400" spc="22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lang="el-GR" sz="1400" spc="25" dirty="0">
                <a:solidFill>
                  <a:srgbClr val="CC0000"/>
                </a:solidFill>
                <a:latin typeface="Latin Modern Math"/>
                <a:cs typeface="Latin Modern Math"/>
              </a:rPr>
              <a:t>ΙΙ</a:t>
            </a:r>
            <a:endParaRPr sz="1400" dirty="0">
              <a:latin typeface="Latin Modern Math"/>
              <a:cs typeface="Latin Modern Math"/>
            </a:endParaRPr>
          </a:p>
          <a:p>
            <a:pPr marL="107950">
              <a:lnSpc>
                <a:spcPct val="100000"/>
              </a:lnSpc>
              <a:spcBef>
                <a:spcPts val="225"/>
              </a:spcBef>
            </a:pPr>
            <a:r>
              <a:rPr lang="el-GR" sz="900" spc="-10" dirty="0">
                <a:solidFill>
                  <a:srgbClr val="CC0000"/>
                </a:solidFill>
                <a:latin typeface="Arial"/>
                <a:cs typeface="Arial"/>
              </a:rPr>
              <a:t>Εμπειρικά Ευρήματα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02932" y="758239"/>
            <a:ext cx="4079240" cy="2169761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84150" marR="62230" indent="-171450">
              <a:lnSpc>
                <a:spcPct val="102600"/>
              </a:lnSpc>
              <a:spcBef>
                <a:spcPts val="55"/>
              </a:spcBef>
              <a:buFont typeface="Wingdings" pitchFamily="2" charset="2"/>
              <a:buChar char="§"/>
            </a:pPr>
            <a:r>
              <a:rPr lang="el-GR" sz="1100" dirty="0">
                <a:cs typeface="Arial"/>
              </a:rPr>
              <a:t>Ο</a:t>
            </a:r>
            <a:r>
              <a:rPr sz="1100" dirty="0" err="1">
                <a:cs typeface="Arial"/>
              </a:rPr>
              <a:t>ι</a:t>
            </a:r>
            <a:r>
              <a:rPr sz="1100" dirty="0">
                <a:cs typeface="Arial"/>
              </a:rPr>
              <a:t> </a:t>
            </a:r>
            <a:r>
              <a:rPr sz="1100" spc="-5" dirty="0">
                <a:cs typeface="Times New Roman"/>
              </a:rPr>
              <a:t>Bekaert, </a:t>
            </a:r>
            <a:r>
              <a:rPr sz="1100" spc="-15" dirty="0">
                <a:cs typeface="Times New Roman"/>
              </a:rPr>
              <a:t>Harvey </a:t>
            </a:r>
            <a:r>
              <a:rPr sz="1100" spc="-10" dirty="0">
                <a:cs typeface="Times New Roman"/>
              </a:rPr>
              <a:t>&amp; </a:t>
            </a:r>
            <a:r>
              <a:rPr sz="1100" spc="-5" dirty="0">
                <a:cs typeface="Times New Roman"/>
              </a:rPr>
              <a:t>Lundblad (2005) </a:t>
            </a:r>
            <a:r>
              <a:rPr lang="el-GR" sz="1100" spc="-30" dirty="0">
                <a:cs typeface="Arial"/>
              </a:rPr>
              <a:t>﻿διερεύνησαν δείγμα 95 αναδυόμενων αγορών.</a:t>
            </a:r>
          </a:p>
          <a:p>
            <a:pPr marL="12700" marR="62230">
              <a:lnSpc>
                <a:spcPct val="102600"/>
              </a:lnSpc>
              <a:spcBef>
                <a:spcPts val="55"/>
              </a:spcBef>
            </a:pPr>
            <a:endParaRPr lang="el-GR" sz="1100" spc="-30" dirty="0">
              <a:cs typeface="Arial"/>
            </a:endParaRPr>
          </a:p>
          <a:p>
            <a:pPr marL="184150" marR="62230" indent="-171450">
              <a:lnSpc>
                <a:spcPct val="102600"/>
              </a:lnSpc>
              <a:spcBef>
                <a:spcPts val="55"/>
              </a:spcBef>
              <a:buFont typeface="Wingdings" pitchFamily="2" charset="2"/>
              <a:buChar char="§"/>
            </a:pPr>
            <a:r>
              <a:rPr lang="el-GR" sz="1100" spc="-35" dirty="0">
                <a:cs typeface="Arial"/>
              </a:rPr>
              <a:t>﻿Χρησιμοποιούν τις ημερομηνίες </a:t>
            </a:r>
            <a:r>
              <a:rPr lang="el-GR" sz="1100" b="1" spc="-35" dirty="0">
                <a:cs typeface="Arial"/>
              </a:rPr>
              <a:t>απελευθέρωσης της αγοράς μετοχών </a:t>
            </a:r>
            <a:r>
              <a:rPr lang="el-GR" sz="1100" spc="-35" dirty="0">
                <a:cs typeface="Arial"/>
              </a:rPr>
              <a:t>(και όχι του λογαριασμού κεφαλαίου που οι επιπτώσεις βρέθηκαν μικρότερες).</a:t>
            </a:r>
          </a:p>
          <a:p>
            <a:pPr marL="12700" marR="62230">
              <a:lnSpc>
                <a:spcPct val="102600"/>
              </a:lnSpc>
              <a:spcBef>
                <a:spcPts val="55"/>
              </a:spcBef>
            </a:pPr>
            <a:endParaRPr lang="el-GR" sz="1100" spc="-35" dirty="0">
              <a:cs typeface="Arial"/>
            </a:endParaRPr>
          </a:p>
          <a:p>
            <a:pPr marL="184150" marR="62230" indent="-171450">
              <a:lnSpc>
                <a:spcPct val="102600"/>
              </a:lnSpc>
              <a:spcBef>
                <a:spcPts val="55"/>
              </a:spcBef>
              <a:buFont typeface="Wingdings" pitchFamily="2" charset="2"/>
              <a:buChar char="§"/>
            </a:pPr>
            <a:r>
              <a:rPr lang="el-GR" sz="1100" spc="-30" dirty="0">
                <a:cs typeface="Arial"/>
              </a:rPr>
              <a:t>﻿Βρίσκουν ως αποτέλεσμα περίπου </a:t>
            </a:r>
            <a:r>
              <a:rPr lang="el-GR" sz="1100" b="1" spc="-30" dirty="0">
                <a:cs typeface="Arial"/>
              </a:rPr>
              <a:t>1% αύξηση του ρυθμού αύξησης του πραγματικού ΑΕΠ</a:t>
            </a:r>
            <a:r>
              <a:rPr lang="el-GR" sz="1100" spc="-30" dirty="0">
                <a:cs typeface="Arial"/>
              </a:rPr>
              <a:t>.</a:t>
            </a:r>
          </a:p>
          <a:p>
            <a:pPr marL="12700" marR="62230">
              <a:lnSpc>
                <a:spcPct val="102600"/>
              </a:lnSpc>
              <a:spcBef>
                <a:spcPts val="55"/>
              </a:spcBef>
            </a:pPr>
            <a:endParaRPr lang="el-GR" sz="1100" spc="-30" dirty="0">
              <a:cs typeface="Arial"/>
            </a:endParaRPr>
          </a:p>
          <a:p>
            <a:pPr marL="184150" marR="62230" indent="-171450">
              <a:lnSpc>
                <a:spcPct val="102600"/>
              </a:lnSpc>
              <a:spcBef>
                <a:spcPts val="55"/>
              </a:spcBef>
              <a:buFont typeface="Wingdings" pitchFamily="2" charset="2"/>
              <a:buChar char="§"/>
            </a:pPr>
            <a:r>
              <a:rPr lang="el-GR" sz="1100" spc="-10" dirty="0">
                <a:cs typeface="Arial"/>
              </a:rPr>
              <a:t>﻿Η αύξηση γίνεται μέσω της </a:t>
            </a:r>
            <a:r>
              <a:rPr lang="el-GR" sz="1100" b="1" spc="-10" dirty="0">
                <a:cs typeface="Arial"/>
              </a:rPr>
              <a:t>συσσώρευσης κεφαλαίου </a:t>
            </a:r>
            <a:r>
              <a:rPr lang="el-GR" sz="1100" spc="-10" dirty="0">
                <a:cs typeface="Arial"/>
              </a:rPr>
              <a:t>και της </a:t>
            </a:r>
            <a:r>
              <a:rPr lang="el-GR" sz="1100" b="1" spc="-10" dirty="0">
                <a:cs typeface="Arial"/>
              </a:rPr>
              <a:t>αύξησης του </a:t>
            </a:r>
            <a:r>
              <a:rPr sz="1100" b="1" spc="-15" dirty="0">
                <a:cs typeface="Times New Roman"/>
              </a:rPr>
              <a:t>TFP</a:t>
            </a:r>
            <a:r>
              <a:rPr sz="1100" spc="-15" dirty="0">
                <a:cs typeface="Arial"/>
              </a:rPr>
              <a:t>.</a:t>
            </a:r>
            <a:endParaRPr sz="1100" dirty="0"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-10" dirty="0"/>
              <a:t>Π. </a:t>
            </a:r>
            <a:r>
              <a:rPr spc="-15" dirty="0"/>
              <a:t>Κωνσταντíνου (AΕΟΣ </a:t>
            </a:r>
            <a:r>
              <a:rPr spc="-35" dirty="0"/>
              <a:t>–</a:t>
            </a:r>
            <a:r>
              <a:rPr spc="-75" dirty="0"/>
              <a:t> </a:t>
            </a:r>
            <a:r>
              <a:rPr spc="-5" dirty="0"/>
              <a:t>ΟΠΑ)</a:t>
            </a:r>
          </a:p>
        </p:txBody>
      </p:sp>
    </p:spTree>
  </p:cSld>
  <p:clrMapOvr>
    <a:masterClrMapping/>
  </p:clrMapOvr>
  <p:transition>
    <p:cut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0" y="141770"/>
            <a:ext cx="4608195" cy="291747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7556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595"/>
              </a:spcBef>
            </a:pPr>
            <a:r>
              <a:rPr lang="el-GR" sz="1400" spc="-20" dirty="0">
                <a:solidFill>
                  <a:srgbClr val="CC0000"/>
                </a:solidFill>
                <a:latin typeface="Arial"/>
                <a:cs typeface="Arial"/>
              </a:rPr>
              <a:t>﻿Διπλό «Μέρισμα» των Άμεσων Ξένων Επενδύσεων  </a:t>
            </a:r>
            <a:r>
              <a:rPr sz="1400" spc="-65" dirty="0">
                <a:solidFill>
                  <a:srgbClr val="CC0000"/>
                </a:solidFill>
                <a:latin typeface="Arial"/>
                <a:cs typeface="Arial"/>
              </a:rPr>
              <a:t>–</a:t>
            </a:r>
            <a:r>
              <a:rPr sz="1400" spc="229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spc="10" dirty="0">
                <a:solidFill>
                  <a:srgbClr val="CC0000"/>
                </a:solidFill>
                <a:latin typeface="Latin Modern Math"/>
                <a:cs typeface="Latin Modern Math"/>
              </a:rPr>
              <a:t>I</a:t>
            </a:r>
            <a:endParaRPr sz="1400" dirty="0">
              <a:latin typeface="Latin Modern Math"/>
              <a:cs typeface="Latin Modern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6250" y="924994"/>
            <a:ext cx="4040504" cy="2021066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182880">
              <a:lnSpc>
                <a:spcPct val="102699"/>
              </a:lnSpc>
              <a:spcBef>
                <a:spcPts val="55"/>
              </a:spcBef>
            </a:pPr>
            <a:r>
              <a:rPr lang="el-GR" sz="1100" spc="-5" dirty="0">
                <a:cs typeface="Arial"/>
              </a:rPr>
              <a:t>Οι </a:t>
            </a:r>
            <a:r>
              <a:rPr lang="el-GR" sz="1100" b="1" spc="-5" dirty="0">
                <a:cs typeface="Arial"/>
              </a:rPr>
              <a:t>Άμεσες Ξένες Επενδύσεις </a:t>
            </a:r>
            <a:r>
              <a:rPr lang="es-ES" sz="1100" b="1" spc="-5" dirty="0">
                <a:cs typeface="Arial"/>
              </a:rPr>
              <a:t>(</a:t>
            </a:r>
            <a:r>
              <a:rPr lang="el-GR" sz="1100" b="1" spc="-5" dirty="0">
                <a:cs typeface="Arial"/>
              </a:rPr>
              <a:t>ΑΞΕ</a:t>
            </a:r>
            <a:r>
              <a:rPr lang="es-ES" sz="1100" b="1" spc="-5" dirty="0">
                <a:cs typeface="Arial"/>
              </a:rPr>
              <a:t>)</a:t>
            </a:r>
            <a:r>
              <a:rPr lang="el-GR" sz="1100" spc="-5" dirty="0">
                <a:cs typeface="Arial"/>
              </a:rPr>
              <a:t> ευνοούν τη </a:t>
            </a:r>
            <a:r>
              <a:rPr lang="el-GR" sz="1100" b="1" spc="-5" dirty="0">
                <a:cs typeface="Arial"/>
              </a:rPr>
              <a:t>σύγκλιση </a:t>
            </a:r>
            <a:r>
              <a:rPr lang="el-GR" sz="1100" spc="-5" dirty="0">
                <a:cs typeface="Arial"/>
              </a:rPr>
              <a:t>μεταξύ οικονομιών:</a:t>
            </a:r>
          </a:p>
          <a:p>
            <a:pPr marL="12700" marR="182880">
              <a:lnSpc>
                <a:spcPct val="102699"/>
              </a:lnSpc>
              <a:spcBef>
                <a:spcPts val="55"/>
              </a:spcBef>
            </a:pPr>
            <a:endParaRPr lang="el-GR" sz="1100" spc="-5" dirty="0">
              <a:cs typeface="Arial"/>
            </a:endParaRPr>
          </a:p>
          <a:p>
            <a:pPr marL="241300" marR="182880" indent="-228600">
              <a:lnSpc>
                <a:spcPct val="102699"/>
              </a:lnSpc>
              <a:spcBef>
                <a:spcPts val="55"/>
              </a:spcBef>
              <a:buFont typeface="+mj-lt"/>
              <a:buAutoNum type="arabicPeriod"/>
            </a:pPr>
            <a:r>
              <a:rPr lang="el-GR" sz="1100" b="1" spc="-5" dirty="0">
                <a:cs typeface="Arial"/>
              </a:rPr>
              <a:t>﻿</a:t>
            </a:r>
            <a:r>
              <a:rPr lang="el-GR" sz="1100" b="1" i="1" spc="-5" dirty="0">
                <a:solidFill>
                  <a:srgbClr val="C00000"/>
                </a:solidFill>
                <a:cs typeface="Arial"/>
              </a:rPr>
              <a:t>Αυξάνουν το απόθεμα κεφαλαίου </a:t>
            </a:r>
            <a:r>
              <a:rPr lang="el-GR" sz="1100" spc="-5" dirty="0">
                <a:cs typeface="Arial"/>
              </a:rPr>
              <a:t>στη χώρα υποδοχής</a:t>
            </a:r>
          </a:p>
          <a:p>
            <a:pPr marL="241300" marR="182880" indent="-228600">
              <a:lnSpc>
                <a:spcPct val="102699"/>
              </a:lnSpc>
              <a:spcBef>
                <a:spcPts val="55"/>
              </a:spcBef>
              <a:buFont typeface="+mj-lt"/>
              <a:buAutoNum type="arabicPeriod"/>
            </a:pPr>
            <a:endParaRPr lang="el-GR" sz="1100" spc="-5" dirty="0">
              <a:cs typeface="Arial"/>
            </a:endParaRPr>
          </a:p>
          <a:p>
            <a:pPr marL="241300" marR="182880" indent="-228600">
              <a:lnSpc>
                <a:spcPct val="102699"/>
              </a:lnSpc>
              <a:spcBef>
                <a:spcPts val="55"/>
              </a:spcBef>
              <a:buFont typeface="+mj-lt"/>
              <a:buAutoNum type="arabicPeriod"/>
            </a:pPr>
            <a:r>
              <a:rPr lang="el-GR" sz="1100" spc="-40" dirty="0">
                <a:cs typeface="Arial"/>
              </a:rPr>
              <a:t>﻿</a:t>
            </a:r>
            <a:r>
              <a:rPr lang="el-GR" sz="1100" b="1" i="1" spc="-40" dirty="0">
                <a:solidFill>
                  <a:srgbClr val="C00000"/>
                </a:solidFill>
                <a:cs typeface="Arial"/>
              </a:rPr>
              <a:t>Ενέχουν</a:t>
            </a:r>
            <a:r>
              <a:rPr lang="el-GR" sz="1100" spc="-40" dirty="0">
                <a:solidFill>
                  <a:srgbClr val="C00000"/>
                </a:solidFill>
                <a:cs typeface="Arial"/>
              </a:rPr>
              <a:t> </a:t>
            </a:r>
            <a:r>
              <a:rPr lang="el-GR" sz="1100" b="1" i="1" spc="-40" dirty="0">
                <a:solidFill>
                  <a:srgbClr val="C00000"/>
                </a:solidFill>
                <a:cs typeface="Arial"/>
              </a:rPr>
              <a:t>μεταβίβαση τεχνολογίας </a:t>
            </a:r>
            <a:r>
              <a:rPr lang="es-ES" sz="1100" spc="-40" dirty="0">
                <a:cs typeface="Arial"/>
              </a:rPr>
              <a:t>(</a:t>
            </a:r>
            <a:r>
              <a:rPr lang="el-GR" sz="1100" spc="-40" dirty="0">
                <a:cs typeface="Arial"/>
              </a:rPr>
              <a:t>οι φτωχές χώρες μπορούν έτσι να «εισάγουν» </a:t>
            </a:r>
            <a:r>
              <a:rPr lang="en-GB" sz="1100" spc="-40" dirty="0">
                <a:cs typeface="Arial"/>
              </a:rPr>
              <a:t>TFP</a:t>
            </a:r>
            <a:r>
              <a:rPr lang="es-ES" sz="1100" spc="-40" dirty="0">
                <a:cs typeface="Arial"/>
              </a:rPr>
              <a:t>)</a:t>
            </a:r>
          </a:p>
          <a:p>
            <a:pPr marL="241300" marR="182880" indent="-228600">
              <a:lnSpc>
                <a:spcPct val="102699"/>
              </a:lnSpc>
              <a:spcBef>
                <a:spcPts val="55"/>
              </a:spcBef>
              <a:buFont typeface="+mj-lt"/>
              <a:buAutoNum type="arabicPeriod"/>
            </a:pPr>
            <a:endParaRPr lang="el-GR" sz="1100" spc="-40" dirty="0">
              <a:cs typeface="Arial"/>
            </a:endParaRPr>
          </a:p>
          <a:p>
            <a:pPr marL="12700" marR="182880">
              <a:lnSpc>
                <a:spcPct val="102699"/>
              </a:lnSpc>
              <a:spcBef>
                <a:spcPts val="55"/>
              </a:spcBef>
            </a:pPr>
            <a:r>
              <a:rPr lang="el-GR" sz="1100" spc="-85" dirty="0">
                <a:cs typeface="Arial"/>
              </a:rPr>
              <a:t>﻿Η σημασία των ΑΞΕ ως ποσοστό του παγκόσμιου ΑΕΠ διαρκώς αυξανόταν</a:t>
            </a:r>
            <a:endParaRPr lang="es-ES" sz="1100" spc="-85" dirty="0">
              <a:cs typeface="Arial"/>
            </a:endParaRPr>
          </a:p>
          <a:p>
            <a:pPr marL="184150" marR="182880" indent="-171450">
              <a:lnSpc>
                <a:spcPct val="102699"/>
              </a:lnSpc>
              <a:spcBef>
                <a:spcPts val="55"/>
              </a:spcBef>
              <a:buFont typeface="Courier New" panose="02070309020205020404" pitchFamily="49" charset="0"/>
              <a:buChar char="o"/>
            </a:pPr>
            <a:r>
              <a:rPr lang="el-GR" sz="1100" spc="-85" dirty="0">
                <a:cs typeface="Arial"/>
              </a:rPr>
              <a:t>από </a:t>
            </a:r>
            <a:r>
              <a:rPr lang="el-GR" sz="1100" b="1" spc="-85" dirty="0">
                <a:cs typeface="Arial"/>
              </a:rPr>
              <a:t>0</a:t>
            </a:r>
            <a:r>
              <a:rPr lang="es-ES" sz="1100" b="1" spc="-85" dirty="0">
                <a:cs typeface="Arial"/>
              </a:rPr>
              <a:t>.</a:t>
            </a:r>
            <a:r>
              <a:rPr lang="el-GR" sz="1100" b="1" spc="-85" dirty="0">
                <a:cs typeface="Arial"/>
              </a:rPr>
              <a:t>3%</a:t>
            </a:r>
            <a:r>
              <a:rPr lang="el-GR" sz="1100" spc="-85" dirty="0">
                <a:cs typeface="Arial"/>
              </a:rPr>
              <a:t> το 1975, σε </a:t>
            </a:r>
            <a:r>
              <a:rPr lang="el-GR" sz="1100" b="1" spc="-85" dirty="0">
                <a:cs typeface="Arial"/>
              </a:rPr>
              <a:t>0</a:t>
            </a:r>
            <a:r>
              <a:rPr lang="es-ES" sz="1100" b="1" spc="-85" dirty="0">
                <a:cs typeface="Arial"/>
              </a:rPr>
              <a:t>.</a:t>
            </a:r>
            <a:r>
              <a:rPr lang="el-GR" sz="1100" b="1" spc="-85" dirty="0">
                <a:cs typeface="Arial"/>
              </a:rPr>
              <a:t>5%</a:t>
            </a:r>
            <a:r>
              <a:rPr lang="el-GR" sz="1100" spc="-85" dirty="0">
                <a:cs typeface="Arial"/>
              </a:rPr>
              <a:t> το 1985, σε </a:t>
            </a:r>
            <a:r>
              <a:rPr lang="el-GR" sz="1100" b="1" spc="-85" dirty="0">
                <a:cs typeface="Arial"/>
              </a:rPr>
              <a:t>1.1%</a:t>
            </a:r>
            <a:r>
              <a:rPr lang="el-GR" sz="1100" spc="-85" dirty="0">
                <a:cs typeface="Arial"/>
              </a:rPr>
              <a:t> το 1995, και </a:t>
            </a:r>
            <a:r>
              <a:rPr lang="el-GR" sz="1100" b="1" spc="-85" dirty="0">
                <a:cs typeface="Arial"/>
              </a:rPr>
              <a:t>2%</a:t>
            </a:r>
            <a:r>
              <a:rPr lang="el-GR" sz="1100" spc="-85" dirty="0">
                <a:cs typeface="Arial"/>
              </a:rPr>
              <a:t> το 2005</a:t>
            </a:r>
          </a:p>
          <a:p>
            <a:pPr marL="184150" marR="182880" indent="-171450">
              <a:lnSpc>
                <a:spcPct val="102699"/>
              </a:lnSpc>
              <a:spcBef>
                <a:spcPts val="55"/>
              </a:spcBef>
              <a:buFont typeface="Courier New" panose="02070309020205020404" pitchFamily="49" charset="0"/>
              <a:buChar char="o"/>
            </a:pPr>
            <a:r>
              <a:rPr lang="el-GR" sz="1100" spc="-5" dirty="0">
                <a:cs typeface="Arial"/>
              </a:rPr>
              <a:t>λόγω του αυξανόμενου ρόλου των πολυεθνικών</a:t>
            </a:r>
            <a:endParaRPr sz="1100" dirty="0"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-10" dirty="0"/>
              <a:t>Π. </a:t>
            </a:r>
            <a:r>
              <a:rPr spc="-15" dirty="0"/>
              <a:t>Κωνσταντíνου (AΕΟΣ </a:t>
            </a:r>
            <a:r>
              <a:rPr spc="-35" dirty="0"/>
              <a:t>–</a:t>
            </a:r>
            <a:r>
              <a:rPr spc="-75" dirty="0"/>
              <a:t> </a:t>
            </a:r>
            <a:r>
              <a:rPr spc="-5" dirty="0"/>
              <a:t>ΟΠΑ)</a:t>
            </a:r>
          </a:p>
        </p:txBody>
      </p:sp>
    </p:spTree>
  </p:cSld>
  <p:clrMapOvr>
    <a:masterClrMapping/>
  </p:clrMapOvr>
  <p:transition>
    <p:wipe dir="r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5831"/>
            <a:ext cx="4608195" cy="291747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7556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595"/>
              </a:spcBef>
            </a:pPr>
            <a:r>
              <a:rPr lang="el-GR" sz="1400" spc="-20" dirty="0">
                <a:solidFill>
                  <a:srgbClr val="CC0000"/>
                </a:solidFill>
              </a:rPr>
              <a:t>﻿Διπλό «Μέρισμα» των Άμεσων Ξένων Επενδύσεων </a:t>
            </a:r>
            <a:r>
              <a:rPr sz="1400" spc="-65" dirty="0">
                <a:solidFill>
                  <a:srgbClr val="CC0000"/>
                </a:solidFill>
              </a:rPr>
              <a:t>–</a:t>
            </a:r>
            <a:r>
              <a:rPr sz="1400" spc="229" dirty="0">
                <a:solidFill>
                  <a:srgbClr val="CC0000"/>
                </a:solidFill>
              </a:rPr>
              <a:t> </a:t>
            </a:r>
            <a:r>
              <a:rPr sz="1400" spc="30" dirty="0">
                <a:solidFill>
                  <a:srgbClr val="CC0000"/>
                </a:solidFill>
                <a:latin typeface="Latin Modern Math"/>
                <a:cs typeface="Latin Modern Math"/>
              </a:rPr>
              <a:t>II</a:t>
            </a:r>
            <a:endParaRPr sz="1400" dirty="0">
              <a:latin typeface="Latin Modern Math"/>
              <a:cs typeface="Latin Modern Math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236749" y="971281"/>
            <a:ext cx="2542540" cy="1728470"/>
            <a:chOff x="1236749" y="971281"/>
            <a:chExt cx="2542540" cy="1728470"/>
          </a:xfrm>
        </p:grpSpPr>
        <p:sp>
          <p:nvSpPr>
            <p:cNvPr id="5" name="object 5"/>
            <p:cNvSpPr/>
            <p:nvPr/>
          </p:nvSpPr>
          <p:spPr>
            <a:xfrm>
              <a:off x="1239832" y="975780"/>
              <a:ext cx="2488565" cy="1661160"/>
            </a:xfrm>
            <a:custGeom>
              <a:avLst/>
              <a:gdLst/>
              <a:ahLst/>
              <a:cxnLst/>
              <a:rect l="l" t="t" r="r" b="b"/>
              <a:pathLst>
                <a:path w="2488565" h="1661160">
                  <a:moveTo>
                    <a:pt x="20680" y="1655982"/>
                  </a:moveTo>
                  <a:lnTo>
                    <a:pt x="14149" y="0"/>
                  </a:lnTo>
                </a:path>
                <a:path w="2488565" h="1661160">
                  <a:moveTo>
                    <a:pt x="14149" y="0"/>
                  </a:moveTo>
                  <a:lnTo>
                    <a:pt x="0" y="57688"/>
                  </a:lnTo>
                  <a:lnTo>
                    <a:pt x="14149" y="0"/>
                  </a:lnTo>
                  <a:lnTo>
                    <a:pt x="28807" y="57543"/>
                  </a:lnTo>
                  <a:lnTo>
                    <a:pt x="14149" y="0"/>
                  </a:lnTo>
                  <a:close/>
                </a:path>
                <a:path w="2488565" h="1661160">
                  <a:moveTo>
                    <a:pt x="20680" y="1649379"/>
                  </a:moveTo>
                  <a:lnTo>
                    <a:pt x="2488219" y="1646114"/>
                  </a:lnTo>
                </a:path>
                <a:path w="2488565" h="1661160">
                  <a:moveTo>
                    <a:pt x="2488219" y="1646114"/>
                  </a:moveTo>
                  <a:lnTo>
                    <a:pt x="2430603" y="1631819"/>
                  </a:lnTo>
                  <a:lnTo>
                    <a:pt x="2488219" y="1646114"/>
                  </a:lnTo>
                  <a:lnTo>
                    <a:pt x="2430675" y="1660626"/>
                  </a:lnTo>
                  <a:lnTo>
                    <a:pt x="2488219" y="1646114"/>
                  </a:lnTo>
                  <a:close/>
                </a:path>
              </a:pathLst>
            </a:custGeom>
            <a:ln w="61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80178" y="1123085"/>
              <a:ext cx="2274570" cy="1414145"/>
            </a:xfrm>
            <a:custGeom>
              <a:avLst/>
              <a:gdLst/>
              <a:ahLst/>
              <a:cxnLst/>
              <a:rect l="l" t="t" r="r" b="b"/>
              <a:pathLst>
                <a:path w="2274570" h="1414145">
                  <a:moveTo>
                    <a:pt x="0" y="0"/>
                  </a:moveTo>
                  <a:lnTo>
                    <a:pt x="20638" y="45939"/>
                  </a:lnTo>
                  <a:lnTo>
                    <a:pt x="42205" y="91334"/>
                  </a:lnTo>
                  <a:lnTo>
                    <a:pt x="64687" y="136172"/>
                  </a:lnTo>
                  <a:lnTo>
                    <a:pt x="88073" y="180443"/>
                  </a:lnTo>
                  <a:lnTo>
                    <a:pt x="112351" y="224135"/>
                  </a:lnTo>
                  <a:lnTo>
                    <a:pt x="137509" y="267236"/>
                  </a:lnTo>
                  <a:lnTo>
                    <a:pt x="163535" y="309735"/>
                  </a:lnTo>
                  <a:lnTo>
                    <a:pt x="190416" y="351622"/>
                  </a:lnTo>
                  <a:lnTo>
                    <a:pt x="218141" y="392883"/>
                  </a:lnTo>
                  <a:lnTo>
                    <a:pt x="246698" y="433509"/>
                  </a:lnTo>
                  <a:lnTo>
                    <a:pt x="276075" y="473487"/>
                  </a:lnTo>
                  <a:lnTo>
                    <a:pt x="306259" y="512806"/>
                  </a:lnTo>
                  <a:lnTo>
                    <a:pt x="337239" y="551455"/>
                  </a:lnTo>
                  <a:lnTo>
                    <a:pt x="369003" y="589422"/>
                  </a:lnTo>
                  <a:lnTo>
                    <a:pt x="401539" y="626696"/>
                  </a:lnTo>
                  <a:lnTo>
                    <a:pt x="434834" y="663266"/>
                  </a:lnTo>
                  <a:lnTo>
                    <a:pt x="468878" y="699120"/>
                  </a:lnTo>
                  <a:lnTo>
                    <a:pt x="503656" y="734246"/>
                  </a:lnTo>
                  <a:lnTo>
                    <a:pt x="539159" y="768634"/>
                  </a:lnTo>
                  <a:lnTo>
                    <a:pt x="575373" y="802271"/>
                  </a:lnTo>
                  <a:lnTo>
                    <a:pt x="612287" y="835147"/>
                  </a:lnTo>
                  <a:lnTo>
                    <a:pt x="649889" y="867250"/>
                  </a:lnTo>
                  <a:lnTo>
                    <a:pt x="688167" y="898568"/>
                  </a:lnTo>
                  <a:lnTo>
                    <a:pt x="727108" y="929091"/>
                  </a:lnTo>
                  <a:lnTo>
                    <a:pt x="766701" y="958806"/>
                  </a:lnTo>
                  <a:lnTo>
                    <a:pt x="806933" y="987703"/>
                  </a:lnTo>
                  <a:lnTo>
                    <a:pt x="847793" y="1015770"/>
                  </a:lnTo>
                  <a:lnTo>
                    <a:pt x="889269" y="1042995"/>
                  </a:lnTo>
                  <a:lnTo>
                    <a:pt x="931349" y="1069367"/>
                  </a:lnTo>
                  <a:lnTo>
                    <a:pt x="974020" y="1094876"/>
                  </a:lnTo>
                  <a:lnTo>
                    <a:pt x="1017271" y="1119508"/>
                  </a:lnTo>
                  <a:lnTo>
                    <a:pt x="1061089" y="1143254"/>
                  </a:lnTo>
                  <a:lnTo>
                    <a:pt x="1105464" y="1166101"/>
                  </a:lnTo>
                  <a:lnTo>
                    <a:pt x="1150382" y="1188038"/>
                  </a:lnTo>
                  <a:lnTo>
                    <a:pt x="1195831" y="1209054"/>
                  </a:lnTo>
                  <a:lnTo>
                    <a:pt x="1241800" y="1229137"/>
                  </a:lnTo>
                  <a:lnTo>
                    <a:pt x="1288277" y="1248275"/>
                  </a:lnTo>
                  <a:lnTo>
                    <a:pt x="1335249" y="1266459"/>
                  </a:lnTo>
                  <a:lnTo>
                    <a:pt x="1382744" y="1283680"/>
                  </a:lnTo>
                  <a:lnTo>
                    <a:pt x="1430553" y="1299845"/>
                  </a:lnTo>
                  <a:lnTo>
                    <a:pt x="1478660" y="1314951"/>
                  </a:lnTo>
                  <a:lnTo>
                    <a:pt x="1527047" y="1328997"/>
                  </a:lnTo>
                  <a:lnTo>
                    <a:pt x="1575697" y="1341979"/>
                  </a:lnTo>
                  <a:lnTo>
                    <a:pt x="1624591" y="1353894"/>
                  </a:lnTo>
                  <a:lnTo>
                    <a:pt x="1673712" y="1364741"/>
                  </a:lnTo>
                  <a:lnTo>
                    <a:pt x="1723042" y="1374515"/>
                  </a:lnTo>
                  <a:lnTo>
                    <a:pt x="1772564" y="1383214"/>
                  </a:lnTo>
                  <a:lnTo>
                    <a:pt x="1822260" y="1390836"/>
                  </a:lnTo>
                  <a:lnTo>
                    <a:pt x="1872113" y="1397378"/>
                  </a:lnTo>
                  <a:lnTo>
                    <a:pt x="1922104" y="1402837"/>
                  </a:lnTo>
                  <a:lnTo>
                    <a:pt x="1972216" y="1407210"/>
                  </a:lnTo>
                  <a:lnTo>
                    <a:pt x="2022432" y="1410495"/>
                  </a:lnTo>
                  <a:lnTo>
                    <a:pt x="2072733" y="1412689"/>
                  </a:lnTo>
                  <a:lnTo>
                    <a:pt x="2123103" y="1413789"/>
                  </a:lnTo>
                  <a:lnTo>
                    <a:pt x="2173524" y="1413792"/>
                  </a:lnTo>
                  <a:lnTo>
                    <a:pt x="2223977" y="1412696"/>
                  </a:lnTo>
                  <a:lnTo>
                    <a:pt x="2274445" y="1410498"/>
                  </a:lnTo>
                </a:path>
              </a:pathLst>
            </a:custGeom>
            <a:ln w="1233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60223" y="2307983"/>
              <a:ext cx="2417445" cy="0"/>
            </a:xfrm>
            <a:custGeom>
              <a:avLst/>
              <a:gdLst/>
              <a:ahLst/>
              <a:cxnLst/>
              <a:rect l="l" t="t" r="r" b="b"/>
              <a:pathLst>
                <a:path w="2417445">
                  <a:moveTo>
                    <a:pt x="0" y="0"/>
                  </a:moveTo>
                  <a:lnTo>
                    <a:pt x="2417396" y="0"/>
                  </a:lnTo>
                </a:path>
              </a:pathLst>
            </a:custGeom>
            <a:ln w="61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55797" y="1724858"/>
              <a:ext cx="1184275" cy="906780"/>
            </a:xfrm>
            <a:custGeom>
              <a:avLst/>
              <a:gdLst/>
              <a:ahLst/>
              <a:cxnLst/>
              <a:rect l="l" t="t" r="r" b="b"/>
              <a:pathLst>
                <a:path w="1184275" h="906780">
                  <a:moveTo>
                    <a:pt x="1176770" y="594008"/>
                  </a:moveTo>
                  <a:lnTo>
                    <a:pt x="1184099" y="889852"/>
                  </a:lnTo>
                </a:path>
                <a:path w="1184275" h="906780">
                  <a:moveTo>
                    <a:pt x="407737" y="3628"/>
                  </a:moveTo>
                  <a:lnTo>
                    <a:pt x="421379" y="906179"/>
                  </a:lnTo>
                </a:path>
                <a:path w="1184275" h="906780">
                  <a:moveTo>
                    <a:pt x="403238" y="0"/>
                  </a:moveTo>
                  <a:lnTo>
                    <a:pt x="0" y="4498"/>
                  </a:lnTo>
                </a:path>
              </a:pathLst>
            </a:custGeom>
            <a:ln w="6167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280178" y="977449"/>
              <a:ext cx="2493010" cy="1559560"/>
            </a:xfrm>
            <a:custGeom>
              <a:avLst/>
              <a:gdLst/>
              <a:ahLst/>
              <a:cxnLst/>
              <a:rect l="l" t="t" r="r" b="b"/>
              <a:pathLst>
                <a:path w="2493010" h="1559560">
                  <a:moveTo>
                    <a:pt x="0" y="145635"/>
                  </a:moveTo>
                  <a:lnTo>
                    <a:pt x="20638" y="191575"/>
                  </a:lnTo>
                  <a:lnTo>
                    <a:pt x="42205" y="236969"/>
                  </a:lnTo>
                  <a:lnTo>
                    <a:pt x="64687" y="281808"/>
                  </a:lnTo>
                  <a:lnTo>
                    <a:pt x="88073" y="326079"/>
                  </a:lnTo>
                  <a:lnTo>
                    <a:pt x="112351" y="369770"/>
                  </a:lnTo>
                  <a:lnTo>
                    <a:pt x="137509" y="412872"/>
                  </a:lnTo>
                  <a:lnTo>
                    <a:pt x="163535" y="455371"/>
                  </a:lnTo>
                  <a:lnTo>
                    <a:pt x="190416" y="497258"/>
                  </a:lnTo>
                  <a:lnTo>
                    <a:pt x="218141" y="538519"/>
                  </a:lnTo>
                  <a:lnTo>
                    <a:pt x="246698" y="579145"/>
                  </a:lnTo>
                  <a:lnTo>
                    <a:pt x="276075" y="619123"/>
                  </a:lnTo>
                  <a:lnTo>
                    <a:pt x="306259" y="658442"/>
                  </a:lnTo>
                  <a:lnTo>
                    <a:pt x="337239" y="697091"/>
                  </a:lnTo>
                  <a:lnTo>
                    <a:pt x="369003" y="735058"/>
                  </a:lnTo>
                  <a:lnTo>
                    <a:pt x="401539" y="772332"/>
                  </a:lnTo>
                  <a:lnTo>
                    <a:pt x="434834" y="808902"/>
                  </a:lnTo>
                  <a:lnTo>
                    <a:pt x="468878" y="844756"/>
                  </a:lnTo>
                  <a:lnTo>
                    <a:pt x="503656" y="879882"/>
                  </a:lnTo>
                  <a:lnTo>
                    <a:pt x="539159" y="914270"/>
                  </a:lnTo>
                  <a:lnTo>
                    <a:pt x="575373" y="947907"/>
                  </a:lnTo>
                  <a:lnTo>
                    <a:pt x="612287" y="980783"/>
                  </a:lnTo>
                  <a:lnTo>
                    <a:pt x="649889" y="1012886"/>
                  </a:lnTo>
                  <a:lnTo>
                    <a:pt x="688167" y="1044204"/>
                  </a:lnTo>
                  <a:lnTo>
                    <a:pt x="727108" y="1074727"/>
                  </a:lnTo>
                  <a:lnTo>
                    <a:pt x="766701" y="1104442"/>
                  </a:lnTo>
                  <a:lnTo>
                    <a:pt x="806933" y="1133339"/>
                  </a:lnTo>
                  <a:lnTo>
                    <a:pt x="847793" y="1161406"/>
                  </a:lnTo>
                  <a:lnTo>
                    <a:pt x="889269" y="1188631"/>
                  </a:lnTo>
                  <a:lnTo>
                    <a:pt x="931349" y="1215003"/>
                  </a:lnTo>
                  <a:lnTo>
                    <a:pt x="974020" y="1240512"/>
                  </a:lnTo>
                  <a:lnTo>
                    <a:pt x="1017271" y="1265144"/>
                  </a:lnTo>
                  <a:lnTo>
                    <a:pt x="1061089" y="1288890"/>
                  </a:lnTo>
                  <a:lnTo>
                    <a:pt x="1105464" y="1311737"/>
                  </a:lnTo>
                  <a:lnTo>
                    <a:pt x="1150382" y="1333674"/>
                  </a:lnTo>
                  <a:lnTo>
                    <a:pt x="1195831" y="1354689"/>
                  </a:lnTo>
                  <a:lnTo>
                    <a:pt x="1241800" y="1374772"/>
                  </a:lnTo>
                  <a:lnTo>
                    <a:pt x="1288277" y="1393911"/>
                  </a:lnTo>
                  <a:lnTo>
                    <a:pt x="1335249" y="1412095"/>
                  </a:lnTo>
                  <a:lnTo>
                    <a:pt x="1382744" y="1429315"/>
                  </a:lnTo>
                  <a:lnTo>
                    <a:pt x="1430553" y="1445481"/>
                  </a:lnTo>
                  <a:lnTo>
                    <a:pt x="1478660" y="1460587"/>
                  </a:lnTo>
                  <a:lnTo>
                    <a:pt x="1527047" y="1474633"/>
                  </a:lnTo>
                  <a:lnTo>
                    <a:pt x="1575697" y="1487615"/>
                  </a:lnTo>
                  <a:lnTo>
                    <a:pt x="1624591" y="1499530"/>
                  </a:lnTo>
                  <a:lnTo>
                    <a:pt x="1673712" y="1510377"/>
                  </a:lnTo>
                  <a:lnTo>
                    <a:pt x="1723042" y="1520151"/>
                  </a:lnTo>
                  <a:lnTo>
                    <a:pt x="1772564" y="1528850"/>
                  </a:lnTo>
                  <a:lnTo>
                    <a:pt x="1822260" y="1536472"/>
                  </a:lnTo>
                  <a:lnTo>
                    <a:pt x="1872113" y="1543014"/>
                  </a:lnTo>
                  <a:lnTo>
                    <a:pt x="1922104" y="1548473"/>
                  </a:lnTo>
                  <a:lnTo>
                    <a:pt x="1972216" y="1552846"/>
                  </a:lnTo>
                  <a:lnTo>
                    <a:pt x="2022432" y="1556131"/>
                  </a:lnTo>
                  <a:lnTo>
                    <a:pt x="2072733" y="1558325"/>
                  </a:lnTo>
                  <a:lnTo>
                    <a:pt x="2123103" y="1559425"/>
                  </a:lnTo>
                  <a:lnTo>
                    <a:pt x="2173524" y="1559428"/>
                  </a:lnTo>
                  <a:lnTo>
                    <a:pt x="2223977" y="1558332"/>
                  </a:lnTo>
                  <a:lnTo>
                    <a:pt x="2274445" y="1556134"/>
                  </a:lnTo>
                </a:path>
                <a:path w="2493010" h="1559560">
                  <a:moveTo>
                    <a:pt x="218417" y="0"/>
                  </a:moveTo>
                  <a:lnTo>
                    <a:pt x="239056" y="45939"/>
                  </a:lnTo>
                  <a:lnTo>
                    <a:pt x="260623" y="91334"/>
                  </a:lnTo>
                  <a:lnTo>
                    <a:pt x="283106" y="136172"/>
                  </a:lnTo>
                  <a:lnTo>
                    <a:pt x="306493" y="180443"/>
                  </a:lnTo>
                  <a:lnTo>
                    <a:pt x="330772" y="224135"/>
                  </a:lnTo>
                  <a:lnTo>
                    <a:pt x="355931" y="267236"/>
                  </a:lnTo>
                  <a:lnTo>
                    <a:pt x="381958" y="309735"/>
                  </a:lnTo>
                  <a:lnTo>
                    <a:pt x="408841" y="351622"/>
                  </a:lnTo>
                  <a:lnTo>
                    <a:pt x="436568" y="392883"/>
                  </a:lnTo>
                  <a:lnTo>
                    <a:pt x="465127" y="433509"/>
                  </a:lnTo>
                  <a:lnTo>
                    <a:pt x="494505" y="473487"/>
                  </a:lnTo>
                  <a:lnTo>
                    <a:pt x="524692" y="512806"/>
                  </a:lnTo>
                  <a:lnTo>
                    <a:pt x="555674" y="551455"/>
                  </a:lnTo>
                  <a:lnTo>
                    <a:pt x="587440" y="589422"/>
                  </a:lnTo>
                  <a:lnTo>
                    <a:pt x="619977" y="626696"/>
                  </a:lnTo>
                  <a:lnTo>
                    <a:pt x="653274" y="663266"/>
                  </a:lnTo>
                  <a:lnTo>
                    <a:pt x="687319" y="699120"/>
                  </a:lnTo>
                  <a:lnTo>
                    <a:pt x="722100" y="734246"/>
                  </a:lnTo>
                  <a:lnTo>
                    <a:pt x="757604" y="768634"/>
                  </a:lnTo>
                  <a:lnTo>
                    <a:pt x="793820" y="802271"/>
                  </a:lnTo>
                  <a:lnTo>
                    <a:pt x="830735" y="835147"/>
                  </a:lnTo>
                  <a:lnTo>
                    <a:pt x="868337" y="867250"/>
                  </a:lnTo>
                  <a:lnTo>
                    <a:pt x="906616" y="898568"/>
                  </a:lnTo>
                  <a:lnTo>
                    <a:pt x="945557" y="929091"/>
                  </a:lnTo>
                  <a:lnTo>
                    <a:pt x="985150" y="958806"/>
                  </a:lnTo>
                  <a:lnTo>
                    <a:pt x="1025383" y="987703"/>
                  </a:lnTo>
                  <a:lnTo>
                    <a:pt x="1066243" y="1015770"/>
                  </a:lnTo>
                  <a:lnTo>
                    <a:pt x="1107718" y="1042995"/>
                  </a:lnTo>
                  <a:lnTo>
                    <a:pt x="1149796" y="1069367"/>
                  </a:lnTo>
                  <a:lnTo>
                    <a:pt x="1192466" y="1094876"/>
                  </a:lnTo>
                  <a:lnTo>
                    <a:pt x="1235715" y="1119508"/>
                  </a:lnTo>
                  <a:lnTo>
                    <a:pt x="1279531" y="1143254"/>
                  </a:lnTo>
                  <a:lnTo>
                    <a:pt x="1323903" y="1166101"/>
                  </a:lnTo>
                  <a:lnTo>
                    <a:pt x="1368818" y="1188038"/>
                  </a:lnTo>
                  <a:lnTo>
                    <a:pt x="1414263" y="1209054"/>
                  </a:lnTo>
                  <a:lnTo>
                    <a:pt x="1460228" y="1229137"/>
                  </a:lnTo>
                  <a:lnTo>
                    <a:pt x="1506700" y="1248275"/>
                  </a:lnTo>
                  <a:lnTo>
                    <a:pt x="1553667" y="1266459"/>
                  </a:lnTo>
                  <a:lnTo>
                    <a:pt x="1601161" y="1283690"/>
                  </a:lnTo>
                  <a:lnTo>
                    <a:pt x="1648971" y="1299863"/>
                  </a:lnTo>
                  <a:lnTo>
                    <a:pt x="1697078" y="1314976"/>
                  </a:lnTo>
                  <a:lnTo>
                    <a:pt x="1745465" y="1329026"/>
                  </a:lnTo>
                  <a:lnTo>
                    <a:pt x="1794114" y="1342010"/>
                  </a:lnTo>
                  <a:lnTo>
                    <a:pt x="1843008" y="1353927"/>
                  </a:lnTo>
                  <a:lnTo>
                    <a:pt x="1892129" y="1364773"/>
                  </a:lnTo>
                  <a:lnTo>
                    <a:pt x="1941460" y="1374545"/>
                  </a:lnTo>
                  <a:lnTo>
                    <a:pt x="1990982" y="1383243"/>
                  </a:lnTo>
                  <a:lnTo>
                    <a:pt x="2040678" y="1390862"/>
                  </a:lnTo>
                  <a:lnTo>
                    <a:pt x="2090530" y="1397400"/>
                  </a:lnTo>
                  <a:lnTo>
                    <a:pt x="2140521" y="1402855"/>
                  </a:lnTo>
                  <a:lnTo>
                    <a:pt x="2190634" y="1407225"/>
                  </a:lnTo>
                  <a:lnTo>
                    <a:pt x="2240849" y="1410506"/>
                  </a:lnTo>
                  <a:lnTo>
                    <a:pt x="2291151" y="1412696"/>
                  </a:lnTo>
                  <a:lnTo>
                    <a:pt x="2341521" y="1413793"/>
                  </a:lnTo>
                  <a:lnTo>
                    <a:pt x="2391941" y="1413794"/>
                  </a:lnTo>
                  <a:lnTo>
                    <a:pt x="2442394" y="1412697"/>
                  </a:lnTo>
                  <a:lnTo>
                    <a:pt x="2492863" y="1410498"/>
                  </a:lnTo>
                </a:path>
              </a:pathLst>
            </a:custGeom>
            <a:ln w="1233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675362" y="1710926"/>
              <a:ext cx="713740" cy="557530"/>
            </a:xfrm>
            <a:custGeom>
              <a:avLst/>
              <a:gdLst/>
              <a:ahLst/>
              <a:cxnLst/>
              <a:rect l="l" t="t" r="r" b="b"/>
              <a:pathLst>
                <a:path w="713739" h="557530">
                  <a:moveTo>
                    <a:pt x="0" y="0"/>
                  </a:moveTo>
                  <a:lnTo>
                    <a:pt x="713521" y="557001"/>
                  </a:lnTo>
                </a:path>
              </a:pathLst>
            </a:custGeom>
            <a:ln w="9288">
              <a:solidFill>
                <a:srgbClr val="007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334678" y="2221124"/>
              <a:ext cx="54610" cy="46990"/>
            </a:xfrm>
            <a:custGeom>
              <a:avLst/>
              <a:gdLst/>
              <a:ahLst/>
              <a:cxnLst/>
              <a:rect l="l" t="t" r="r" b="b"/>
              <a:pathLst>
                <a:path w="54610" h="46989">
                  <a:moveTo>
                    <a:pt x="17705" y="0"/>
                  </a:moveTo>
                  <a:lnTo>
                    <a:pt x="42885" y="37950"/>
                  </a:lnTo>
                  <a:lnTo>
                    <a:pt x="0" y="22712"/>
                  </a:lnTo>
                  <a:lnTo>
                    <a:pt x="54205" y="46803"/>
                  </a:lnTo>
                  <a:lnTo>
                    <a:pt x="17705" y="0"/>
                  </a:lnTo>
                  <a:close/>
                </a:path>
              </a:pathLst>
            </a:custGeom>
            <a:solidFill>
              <a:srgbClr val="007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334678" y="2221124"/>
              <a:ext cx="54610" cy="46990"/>
            </a:xfrm>
            <a:custGeom>
              <a:avLst/>
              <a:gdLst/>
              <a:ahLst/>
              <a:cxnLst/>
              <a:rect l="l" t="t" r="r" b="b"/>
              <a:pathLst>
                <a:path w="54610" h="46989">
                  <a:moveTo>
                    <a:pt x="54205" y="46803"/>
                  </a:moveTo>
                  <a:lnTo>
                    <a:pt x="17705" y="0"/>
                  </a:lnTo>
                  <a:lnTo>
                    <a:pt x="42885" y="37950"/>
                  </a:lnTo>
                  <a:lnTo>
                    <a:pt x="0" y="22712"/>
                  </a:lnTo>
                  <a:lnTo>
                    <a:pt x="54205" y="46803"/>
                  </a:lnTo>
                  <a:close/>
                </a:path>
              </a:pathLst>
            </a:custGeom>
            <a:ln w="9288">
              <a:solidFill>
                <a:srgbClr val="007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331195" y="2660789"/>
              <a:ext cx="57785" cy="29209"/>
            </a:xfrm>
            <a:custGeom>
              <a:avLst/>
              <a:gdLst/>
              <a:ahLst/>
              <a:cxnLst/>
              <a:rect l="l" t="t" r="r" b="b"/>
              <a:pathLst>
                <a:path w="57785" h="29210">
                  <a:moveTo>
                    <a:pt x="57688" y="14875"/>
                  </a:moveTo>
                  <a:lnTo>
                    <a:pt x="217" y="0"/>
                  </a:lnTo>
                  <a:lnTo>
                    <a:pt x="57688" y="14875"/>
                  </a:lnTo>
                  <a:lnTo>
                    <a:pt x="0" y="28807"/>
                  </a:lnTo>
                  <a:lnTo>
                    <a:pt x="57688" y="14875"/>
                  </a:lnTo>
                  <a:close/>
                </a:path>
              </a:pathLst>
            </a:custGeom>
            <a:ln w="6167">
              <a:solidFill>
                <a:srgbClr val="007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778987" y="2260308"/>
              <a:ext cx="57785" cy="29209"/>
            </a:xfrm>
            <a:custGeom>
              <a:avLst/>
              <a:gdLst/>
              <a:ahLst/>
              <a:cxnLst/>
              <a:rect l="l" t="t" r="r" b="b"/>
              <a:pathLst>
                <a:path w="57785" h="29210">
                  <a:moveTo>
                    <a:pt x="57688" y="14875"/>
                  </a:moveTo>
                  <a:lnTo>
                    <a:pt x="217" y="0"/>
                  </a:lnTo>
                  <a:lnTo>
                    <a:pt x="57688" y="14875"/>
                  </a:lnTo>
                  <a:lnTo>
                    <a:pt x="0" y="28735"/>
                  </a:lnTo>
                  <a:lnTo>
                    <a:pt x="57688" y="14875"/>
                  </a:lnTo>
                  <a:close/>
                </a:path>
              </a:pathLst>
            </a:custGeom>
            <a:ln w="9288">
              <a:solidFill>
                <a:srgbClr val="007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015111" y="2318867"/>
              <a:ext cx="7620" cy="295910"/>
            </a:xfrm>
            <a:custGeom>
              <a:avLst/>
              <a:gdLst/>
              <a:ahLst/>
              <a:cxnLst/>
              <a:rect l="l" t="t" r="r" b="b"/>
              <a:pathLst>
                <a:path w="7619" h="295910">
                  <a:moveTo>
                    <a:pt x="0" y="0"/>
                  </a:moveTo>
                  <a:lnTo>
                    <a:pt x="7256" y="295843"/>
                  </a:lnTo>
                </a:path>
              </a:pathLst>
            </a:custGeom>
            <a:ln w="6167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509049" y="2667247"/>
              <a:ext cx="335280" cy="29209"/>
            </a:xfrm>
            <a:custGeom>
              <a:avLst/>
              <a:gdLst/>
              <a:ahLst/>
              <a:cxnLst/>
              <a:rect l="l" t="t" r="r" b="b"/>
              <a:pathLst>
                <a:path w="335280" h="29210">
                  <a:moveTo>
                    <a:pt x="0" y="8417"/>
                  </a:moveTo>
                  <a:lnTo>
                    <a:pt x="334955" y="15673"/>
                  </a:lnTo>
                </a:path>
                <a:path w="335280" h="29210">
                  <a:moveTo>
                    <a:pt x="334955" y="15673"/>
                  </a:moveTo>
                  <a:lnTo>
                    <a:pt x="277629" y="0"/>
                  </a:lnTo>
                  <a:lnTo>
                    <a:pt x="334955" y="15673"/>
                  </a:lnTo>
                  <a:lnTo>
                    <a:pt x="277049" y="28807"/>
                  </a:lnTo>
                  <a:lnTo>
                    <a:pt x="334955" y="15673"/>
                  </a:lnTo>
                  <a:close/>
                </a:path>
              </a:pathLst>
            </a:custGeom>
            <a:ln w="6167">
              <a:solidFill>
                <a:srgbClr val="007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574062" y="1270535"/>
              <a:ext cx="57785" cy="29209"/>
            </a:xfrm>
            <a:custGeom>
              <a:avLst/>
              <a:gdLst/>
              <a:ahLst/>
              <a:cxnLst/>
              <a:rect l="l" t="t" r="r" b="b"/>
              <a:pathLst>
                <a:path w="57785" h="29209">
                  <a:moveTo>
                    <a:pt x="0" y="0"/>
                  </a:moveTo>
                  <a:lnTo>
                    <a:pt x="0" y="28807"/>
                  </a:lnTo>
                  <a:lnTo>
                    <a:pt x="57615" y="144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574062" y="1270535"/>
              <a:ext cx="57785" cy="29209"/>
            </a:xfrm>
            <a:custGeom>
              <a:avLst/>
              <a:gdLst/>
              <a:ahLst/>
              <a:cxnLst/>
              <a:rect l="l" t="t" r="r" b="b"/>
              <a:pathLst>
                <a:path w="57785" h="29209">
                  <a:moveTo>
                    <a:pt x="57615" y="14440"/>
                  </a:moveTo>
                  <a:lnTo>
                    <a:pt x="0" y="0"/>
                  </a:lnTo>
                  <a:lnTo>
                    <a:pt x="0" y="28807"/>
                  </a:lnTo>
                  <a:lnTo>
                    <a:pt x="57615" y="14440"/>
                  </a:lnTo>
                  <a:close/>
                </a:path>
              </a:pathLst>
            </a:custGeom>
            <a:ln w="6167">
              <a:solidFill>
                <a:srgbClr val="0000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746082" y="2539692"/>
            <a:ext cx="66675" cy="1206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00" i="1" spc="55" dirty="0">
                <a:latin typeface="Times New Roman"/>
                <a:cs typeface="Times New Roman"/>
              </a:rPr>
              <a:t>k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415223" y="2178178"/>
            <a:ext cx="457200" cy="1206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443865" algn="l"/>
              </a:tabLst>
            </a:pPr>
            <a:r>
              <a:rPr sz="600" u="heavy" spc="5" dirty="0">
                <a:uFill>
                  <a:solidFill>
                    <a:srgbClr val="007F00"/>
                  </a:solidFill>
                </a:uFill>
                <a:latin typeface="Times New Roman"/>
                <a:cs typeface="Times New Roman"/>
              </a:rPr>
              <a:t> 	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058111" y="2178178"/>
            <a:ext cx="684530" cy="1206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00" dirty="0">
                <a:latin typeface="Latin Modern Math"/>
                <a:cs typeface="Latin Modern Math"/>
              </a:rPr>
              <a:t>World </a:t>
            </a:r>
            <a:r>
              <a:rPr sz="600" spc="5" dirty="0">
                <a:latin typeface="Latin Modern Math"/>
                <a:cs typeface="Latin Modern Math"/>
              </a:rPr>
              <a:t>interest</a:t>
            </a:r>
            <a:r>
              <a:rPr sz="600" spc="-40" dirty="0">
                <a:latin typeface="Latin Modern Math"/>
                <a:cs typeface="Latin Modern Math"/>
              </a:rPr>
              <a:t> </a:t>
            </a:r>
            <a:r>
              <a:rPr sz="600" spc="5" dirty="0">
                <a:latin typeface="Latin Modern Math"/>
                <a:cs typeface="Latin Modern Math"/>
              </a:rPr>
              <a:t>rate</a:t>
            </a:r>
            <a:endParaRPr sz="600">
              <a:latin typeface="Latin Modern Math"/>
              <a:cs typeface="Latin Modern Math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601190" y="2588317"/>
            <a:ext cx="917575" cy="1206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  <a:tabLst>
                <a:tab pos="803275" algn="l"/>
              </a:tabLst>
            </a:pPr>
            <a:r>
              <a:rPr sz="900" i="1" spc="75" baseline="-23148" dirty="0">
                <a:latin typeface="Times New Roman"/>
                <a:cs typeface="Times New Roman"/>
              </a:rPr>
              <a:t>k</a:t>
            </a:r>
            <a:r>
              <a:rPr sz="450" i="1" spc="50" dirty="0">
                <a:latin typeface="Times New Roman"/>
                <a:cs typeface="Times New Roman"/>
              </a:rPr>
              <a:t>autarky</a:t>
            </a:r>
            <a:r>
              <a:rPr sz="450" i="1" u="sng" spc="50" dirty="0">
                <a:uFill>
                  <a:solidFill>
                    <a:srgbClr val="007F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900" i="1" spc="44" baseline="-23148" dirty="0">
                <a:latin typeface="Times New Roman"/>
                <a:cs typeface="Times New Roman"/>
              </a:rPr>
              <a:t>k</a:t>
            </a:r>
            <a:r>
              <a:rPr sz="675" spc="44" baseline="-37037" dirty="0">
                <a:latin typeface="LM Roman 8"/>
                <a:cs typeface="LM Roman 8"/>
              </a:rPr>
              <a:t>1</a:t>
            </a:r>
            <a:endParaRPr sz="675" baseline="-37037">
              <a:latin typeface="LM Roman 8"/>
              <a:cs typeface="LM Roman 8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30720" y="1637808"/>
            <a:ext cx="513080" cy="1206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900" i="1" spc="112" baseline="-23148" dirty="0">
                <a:latin typeface="Times New Roman"/>
                <a:cs typeface="Times New Roman"/>
              </a:rPr>
              <a:t>MPK</a:t>
            </a:r>
            <a:r>
              <a:rPr sz="450" i="1" spc="75" dirty="0">
                <a:latin typeface="Times New Roman"/>
                <a:cs typeface="Times New Roman"/>
              </a:rPr>
              <a:t>autarky</a:t>
            </a:r>
            <a:endParaRPr sz="45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880036" y="2628917"/>
            <a:ext cx="148590" cy="1206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900" i="1" spc="44" baseline="9259" dirty="0">
                <a:latin typeface="Times New Roman"/>
                <a:cs typeface="Times New Roman"/>
              </a:rPr>
              <a:t>k</a:t>
            </a:r>
            <a:r>
              <a:rPr sz="450" spc="30" dirty="0">
                <a:latin typeface="LM Roman 8"/>
                <a:cs typeface="LM Roman 8"/>
              </a:rPr>
              <a:t>2</a:t>
            </a:r>
            <a:endParaRPr sz="450">
              <a:latin typeface="LM Roman 8"/>
              <a:cs typeface="LM Roman 8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25844" y="557357"/>
            <a:ext cx="3759835" cy="7149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l-GR" sz="1000" b="1" spc="20" dirty="0">
                <a:latin typeface="Trebuchet MS"/>
                <a:cs typeface="Trebuchet MS"/>
              </a:rPr>
              <a:t>Ροή</a:t>
            </a:r>
            <a:r>
              <a:rPr sz="1000" b="1" spc="-60" dirty="0">
                <a:latin typeface="Trebuchet MS"/>
                <a:cs typeface="Trebuchet MS"/>
              </a:rPr>
              <a:t> </a:t>
            </a:r>
            <a:r>
              <a:rPr sz="1000" b="1" spc="-10" dirty="0" err="1">
                <a:latin typeface="Trebuchet MS"/>
                <a:cs typeface="Trebuchet MS"/>
              </a:rPr>
              <a:t>Κεφ</a:t>
            </a:r>
            <a:r>
              <a:rPr sz="1000" b="1" spc="-10" dirty="0">
                <a:latin typeface="Trebuchet MS"/>
                <a:cs typeface="Trebuchet MS"/>
              </a:rPr>
              <a:t>α</a:t>
            </a:r>
            <a:r>
              <a:rPr sz="1000" b="1" spc="-10" dirty="0" err="1">
                <a:latin typeface="Trebuchet MS"/>
                <a:cs typeface="Trebuchet MS"/>
              </a:rPr>
              <a:t>λ</a:t>
            </a:r>
            <a:r>
              <a:rPr sz="1000" b="1" spc="-10" dirty="0">
                <a:latin typeface="Trebuchet MS"/>
                <a:cs typeface="Trebuchet MS"/>
              </a:rPr>
              <a:t>α</a:t>
            </a:r>
            <a:r>
              <a:rPr sz="1000" b="1" spc="-10" dirty="0" err="1">
                <a:latin typeface="Trebuchet MS"/>
                <a:cs typeface="Trebuchet MS"/>
              </a:rPr>
              <a:t>íου</a:t>
            </a:r>
            <a:r>
              <a:rPr sz="1000" b="1" spc="-60" dirty="0">
                <a:latin typeface="Trebuchet MS"/>
                <a:cs typeface="Trebuchet MS"/>
              </a:rPr>
              <a:t> </a:t>
            </a:r>
            <a:r>
              <a:rPr lang="es-ES" sz="1000" b="1" spc="25" dirty="0">
                <a:latin typeface="Trebuchet MS"/>
                <a:cs typeface="Trebuchet MS"/>
              </a:rPr>
              <a:t>+</a:t>
            </a:r>
            <a:r>
              <a:rPr sz="1000" b="1" spc="-60" dirty="0">
                <a:latin typeface="Trebuchet MS"/>
                <a:cs typeface="Trebuchet MS"/>
              </a:rPr>
              <a:t> </a:t>
            </a:r>
            <a:r>
              <a:rPr sz="1000" b="1" dirty="0" err="1">
                <a:latin typeface="Trebuchet MS"/>
                <a:cs typeface="Trebuchet MS"/>
              </a:rPr>
              <a:t>Μετ</a:t>
            </a:r>
            <a:r>
              <a:rPr sz="1000" b="1" dirty="0">
                <a:latin typeface="Trebuchet MS"/>
                <a:cs typeface="Trebuchet MS"/>
              </a:rPr>
              <a:t>αβ</a:t>
            </a:r>
            <a:r>
              <a:rPr sz="1000" b="1" dirty="0" err="1">
                <a:latin typeface="Trebuchet MS"/>
                <a:cs typeface="Trebuchet MS"/>
              </a:rPr>
              <a:t>í</a:t>
            </a:r>
            <a:r>
              <a:rPr sz="1000" b="1" dirty="0">
                <a:latin typeface="Trebuchet MS"/>
                <a:cs typeface="Trebuchet MS"/>
              </a:rPr>
              <a:t>βα</a:t>
            </a:r>
            <a:r>
              <a:rPr sz="1000" b="1" dirty="0" err="1">
                <a:latin typeface="Trebuchet MS"/>
                <a:cs typeface="Trebuchet MS"/>
              </a:rPr>
              <a:t>ση</a:t>
            </a:r>
            <a:r>
              <a:rPr sz="1000" b="1" spc="-60" dirty="0">
                <a:latin typeface="Trebuchet MS"/>
                <a:cs typeface="Trebuchet MS"/>
              </a:rPr>
              <a:t> </a:t>
            </a:r>
            <a:r>
              <a:rPr sz="1000" b="1" spc="-25" dirty="0" err="1">
                <a:latin typeface="Trebuchet MS"/>
                <a:cs typeface="Trebuchet MS"/>
              </a:rPr>
              <a:t>Τεχνολογí</a:t>
            </a:r>
            <a:r>
              <a:rPr sz="1000" b="1" spc="-25" dirty="0">
                <a:latin typeface="Trebuchet MS"/>
                <a:cs typeface="Trebuchet MS"/>
              </a:rPr>
              <a:t>α</a:t>
            </a:r>
            <a:r>
              <a:rPr sz="1000" b="1" spc="-25" dirty="0" err="1">
                <a:latin typeface="Trebuchet MS"/>
                <a:cs typeface="Trebuchet MS"/>
              </a:rPr>
              <a:t>ς</a:t>
            </a:r>
            <a:r>
              <a:rPr lang="en-ES" sz="1000" b="1" spc="50" dirty="0">
                <a:latin typeface="Trebuchet MS"/>
                <a:cs typeface="Trebuchet MS"/>
              </a:rPr>
              <a:t> </a:t>
            </a:r>
            <a:endParaRPr lang="el-GR" sz="1000" b="1" spc="15" dirty="0">
              <a:latin typeface="Trebuchet MS"/>
              <a:cs typeface="Trebuchet MS"/>
            </a:endParaRPr>
          </a:p>
          <a:p>
            <a:pPr marL="887094">
              <a:lnSpc>
                <a:spcPct val="100000"/>
              </a:lnSpc>
              <a:spcBef>
                <a:spcPts val="985"/>
              </a:spcBef>
            </a:pPr>
            <a:r>
              <a:rPr lang="en-GB" sz="600" spc="10" dirty="0">
                <a:latin typeface="Latin Modern Math"/>
                <a:cs typeface="Latin Modern Math"/>
              </a:rPr>
              <a:t>Return on </a:t>
            </a:r>
            <a:r>
              <a:rPr lang="en-GB" sz="600" spc="5" dirty="0">
                <a:latin typeface="Latin Modern Math"/>
                <a:cs typeface="Latin Modern Math"/>
              </a:rPr>
              <a:t>Capital,</a:t>
            </a:r>
            <a:r>
              <a:rPr lang="en-GB" sz="600" spc="-5" dirty="0">
                <a:latin typeface="Latin Modern Math"/>
                <a:cs typeface="Latin Modern Math"/>
              </a:rPr>
              <a:t> </a:t>
            </a:r>
            <a:r>
              <a:rPr lang="en-GB" sz="600" i="1" spc="135" dirty="0">
                <a:latin typeface="Times New Roman"/>
                <a:cs typeface="Times New Roman"/>
              </a:rPr>
              <a:t>MPK</a:t>
            </a:r>
            <a:endParaRPr lang="en-GB" sz="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 dirty="0">
              <a:latin typeface="Times New Roman"/>
              <a:cs typeface="Times New Roman"/>
            </a:endParaRPr>
          </a:p>
          <a:p>
            <a:pPr marL="1243330">
              <a:lnSpc>
                <a:spcPct val="100000"/>
              </a:lnSpc>
              <a:spcBef>
                <a:spcPts val="434"/>
              </a:spcBef>
              <a:tabLst>
                <a:tab pos="1505585" algn="l"/>
              </a:tabLst>
            </a:pPr>
            <a:r>
              <a:rPr sz="600" i="1" u="sng" spc="100" dirty="0"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A</a:t>
            </a:r>
            <a:r>
              <a:rPr sz="600" i="1" u="sng" spc="-80" dirty="0">
                <a:uFill>
                  <a:solidFill>
                    <a:srgbClr val="00007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600" i="1" u="sng" spc="10" dirty="0"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↑	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12915" y="2879518"/>
            <a:ext cx="4126865" cy="34227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875" marR="5080" indent="-3810" algn="ctr">
              <a:lnSpc>
                <a:spcPct val="141100"/>
              </a:lnSpc>
              <a:spcBef>
                <a:spcPts val="95"/>
              </a:spcBef>
            </a:pPr>
            <a:r>
              <a:rPr lang="el-GR" sz="800" i="1" spc="5" dirty="0">
                <a:latin typeface="Arial"/>
                <a:cs typeface="Arial"/>
              </a:rPr>
              <a:t>﻿Άνοιγμα μιας φτωχής χώρας σε ΑΞΕ οδηγεί σε ταχύτερη μετάβαση σε επίπεδο κεφαλαίου σταθερής κατάστασης &amp; σε μεταβίβαση τεχνολογίας </a:t>
            </a:r>
            <a:r>
              <a:rPr sz="800" i="1" spc="5" dirty="0">
                <a:latin typeface="Arial"/>
                <a:cs typeface="Arial"/>
              </a:rPr>
              <a:t>(</a:t>
            </a:r>
            <a:r>
              <a:rPr sz="800" i="1" spc="5" dirty="0">
                <a:latin typeface="Times New Roman"/>
                <a:cs typeface="Times New Roman"/>
              </a:rPr>
              <a:t>A </a:t>
            </a:r>
            <a:r>
              <a:rPr sz="800" i="1" spc="-35" dirty="0">
                <a:latin typeface="FreeSans"/>
                <a:cs typeface="FreeSans"/>
              </a:rPr>
              <a:t>↑</a:t>
            </a:r>
            <a:r>
              <a:rPr sz="800" i="1" spc="-35" dirty="0">
                <a:latin typeface="Arial"/>
                <a:cs typeface="Arial"/>
              </a:rPr>
              <a:t>) </a:t>
            </a:r>
            <a:r>
              <a:rPr lang="el-GR" sz="800" i="1" spc="-45" dirty="0">
                <a:latin typeface="Arial"/>
                <a:cs typeface="Arial"/>
              </a:rPr>
              <a:t>﻿που αυξάνει επιπλέον το κεφάλαιο.</a:t>
            </a:r>
            <a:endParaRPr sz="800" i="1" dirty="0">
              <a:latin typeface="Arial"/>
              <a:cs typeface="Arial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-10" dirty="0"/>
              <a:t>Π. </a:t>
            </a:r>
            <a:r>
              <a:rPr spc="-15" dirty="0"/>
              <a:t>Κωνσταντíνου (AΕΟΣ </a:t>
            </a:r>
            <a:r>
              <a:rPr spc="-35" dirty="0"/>
              <a:t>–</a:t>
            </a:r>
            <a:r>
              <a:rPr spc="-75" dirty="0"/>
              <a:t> </a:t>
            </a:r>
            <a:r>
              <a:rPr spc="-5" dirty="0"/>
              <a:t>ΟΠΑ)</a:t>
            </a:r>
          </a:p>
        </p:txBody>
      </p:sp>
    </p:spTree>
  </p:cSld>
  <p:clrMapOvr>
    <a:masterClrMapping/>
  </p:clrMapOvr>
  <p:transition>
    <p:cut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0" y="141770"/>
            <a:ext cx="4608195" cy="291747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7556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595"/>
              </a:spcBef>
            </a:pPr>
            <a:r>
              <a:rPr lang="el-GR" sz="1400" spc="-20" dirty="0">
                <a:solidFill>
                  <a:srgbClr val="CC0000"/>
                </a:solidFill>
                <a:latin typeface="Arial"/>
                <a:cs typeface="Arial"/>
              </a:rPr>
              <a:t>Διπλό «Μέρισμα» των Άμεσων Ξένων Επενδύσεων </a:t>
            </a:r>
            <a:r>
              <a:rPr sz="1400" spc="-65" dirty="0">
                <a:solidFill>
                  <a:srgbClr val="CC0000"/>
                </a:solidFill>
                <a:latin typeface="Arial"/>
                <a:cs typeface="Arial"/>
              </a:rPr>
              <a:t>–</a:t>
            </a:r>
            <a:r>
              <a:rPr sz="1400" spc="229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spc="35" dirty="0">
                <a:solidFill>
                  <a:srgbClr val="CC0000"/>
                </a:solidFill>
                <a:latin typeface="Latin Modern Math"/>
                <a:cs typeface="Latin Modern Math"/>
              </a:rPr>
              <a:t>III</a:t>
            </a:r>
            <a:endParaRPr sz="1400" dirty="0">
              <a:latin typeface="Latin Modern Math"/>
              <a:cs typeface="Latin Modern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19250" y="645928"/>
            <a:ext cx="129222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l-GR" sz="1000" b="1" spc="20" dirty="0">
                <a:latin typeface="Trebuchet MS"/>
                <a:cs typeface="Trebuchet MS"/>
              </a:rPr>
              <a:t>﻿Ροή Κεφαλαίου: ΑΞΕ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15237" y="964504"/>
            <a:ext cx="3697086" cy="20491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-10" dirty="0"/>
              <a:t>Π. </a:t>
            </a:r>
            <a:r>
              <a:rPr spc="-15" dirty="0"/>
              <a:t>Κωνσταντíνου (AΕΟΣ </a:t>
            </a:r>
            <a:r>
              <a:rPr spc="-35" dirty="0"/>
              <a:t>–</a:t>
            </a:r>
            <a:r>
              <a:rPr spc="-75" dirty="0"/>
              <a:t> </a:t>
            </a:r>
            <a:r>
              <a:rPr spc="-5" dirty="0"/>
              <a:t>ΟΠΑ)</a:t>
            </a:r>
          </a:p>
        </p:txBody>
      </p:sp>
    </p:spTree>
  </p:cSld>
  <p:clrMapOvr>
    <a:masterClrMapping/>
  </p:clrMapOvr>
  <p:transition>
    <p:cut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0" y="141770"/>
            <a:ext cx="4608195" cy="500380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7556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595"/>
              </a:spcBef>
            </a:pPr>
            <a:r>
              <a:rPr sz="1400" spc="-20" dirty="0">
                <a:solidFill>
                  <a:srgbClr val="CC0000"/>
                </a:solidFill>
                <a:latin typeface="Arial"/>
                <a:cs typeface="Arial"/>
              </a:rPr>
              <a:t>Το </a:t>
            </a:r>
            <a:r>
              <a:rPr sz="1400" spc="25" dirty="0">
                <a:solidFill>
                  <a:srgbClr val="CC0000"/>
                </a:solidFill>
                <a:latin typeface="Arial"/>
                <a:cs typeface="Arial"/>
              </a:rPr>
              <a:t>Αíνιγµα </a:t>
            </a:r>
            <a:r>
              <a:rPr sz="1400" spc="-15" dirty="0">
                <a:solidFill>
                  <a:srgbClr val="CC0000"/>
                </a:solidFill>
                <a:latin typeface="Arial"/>
                <a:cs typeface="Arial"/>
              </a:rPr>
              <a:t>του </a:t>
            </a:r>
            <a:r>
              <a:rPr sz="1400" spc="15" dirty="0">
                <a:solidFill>
                  <a:srgbClr val="CC0000"/>
                </a:solidFill>
                <a:latin typeface="Times New Roman"/>
                <a:cs typeface="Times New Roman"/>
              </a:rPr>
              <a:t>Lucas </a:t>
            </a:r>
            <a:r>
              <a:rPr sz="1400" spc="-65" dirty="0">
                <a:solidFill>
                  <a:srgbClr val="CC0000"/>
                </a:solidFill>
                <a:latin typeface="Arial"/>
                <a:cs typeface="Arial"/>
              </a:rPr>
              <a:t>–</a:t>
            </a:r>
            <a:r>
              <a:rPr sz="1400" spc="21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spc="10" dirty="0">
                <a:solidFill>
                  <a:srgbClr val="CC0000"/>
                </a:solidFill>
                <a:latin typeface="Latin Modern Math"/>
                <a:cs typeface="Latin Modern Math"/>
              </a:rPr>
              <a:t>I</a:t>
            </a:r>
            <a:endParaRPr sz="1400" dirty="0">
              <a:latin typeface="Latin Modern Math"/>
              <a:cs typeface="Latin Modern Math"/>
            </a:endParaRPr>
          </a:p>
          <a:p>
            <a:pPr marL="107950">
              <a:lnSpc>
                <a:spcPct val="100000"/>
              </a:lnSpc>
              <a:spcBef>
                <a:spcPts val="225"/>
              </a:spcBef>
            </a:pPr>
            <a:r>
              <a:rPr sz="900" spc="10" dirty="0">
                <a:solidFill>
                  <a:srgbClr val="CC0000"/>
                </a:solidFill>
                <a:latin typeface="Arial"/>
                <a:cs typeface="Arial"/>
              </a:rPr>
              <a:t>Κινητικóτητα </a:t>
            </a:r>
            <a:r>
              <a:rPr sz="900" spc="-10" dirty="0">
                <a:solidFill>
                  <a:srgbClr val="CC0000"/>
                </a:solidFill>
                <a:latin typeface="Arial"/>
                <a:cs typeface="Arial"/>
              </a:rPr>
              <a:t>Κεφαλαíου: </a:t>
            </a:r>
            <a:r>
              <a:rPr sz="900" spc="-35" dirty="0">
                <a:solidFill>
                  <a:srgbClr val="CC0000"/>
                </a:solidFill>
                <a:latin typeface="Arial"/>
                <a:cs typeface="Arial"/>
              </a:rPr>
              <a:t>Προς </a:t>
            </a:r>
            <a:r>
              <a:rPr sz="900" spc="-30" dirty="0">
                <a:solidFill>
                  <a:srgbClr val="CC0000"/>
                </a:solidFill>
                <a:latin typeface="Arial"/>
                <a:cs typeface="Arial"/>
              </a:rPr>
              <a:t>ποιες</a:t>
            </a:r>
            <a:r>
              <a:rPr sz="900" spc="1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900" spc="-15" dirty="0">
                <a:solidFill>
                  <a:srgbClr val="CC0000"/>
                </a:solidFill>
                <a:latin typeface="Arial"/>
                <a:cs typeface="Arial"/>
              </a:rPr>
              <a:t>Οικονοµíες;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2932" y="735112"/>
            <a:ext cx="4062095" cy="244201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84150" marR="5080" indent="-171450">
              <a:lnSpc>
                <a:spcPct val="102600"/>
              </a:lnSpc>
              <a:spcBef>
                <a:spcPts val="55"/>
              </a:spcBef>
              <a:buFont typeface="Wingdings" pitchFamily="2" charset="2"/>
              <a:buChar char="§"/>
            </a:pPr>
            <a:r>
              <a:rPr lang="el-GR" sz="1100" spc="-10" dirty="0">
                <a:latin typeface="Arial"/>
                <a:cs typeface="Arial"/>
              </a:rPr>
              <a:t>﻿Ο</a:t>
            </a:r>
            <a:r>
              <a:rPr lang="el-GR" sz="1100" spc="-10" dirty="0">
                <a:cs typeface="Arial"/>
              </a:rPr>
              <a:t>ι ροές κεφαλαίων προς τις αναπτυσσόμενες χώρες είναι χαμηλές και συχνά σε λάθος κατεύθυνση. </a:t>
            </a:r>
          </a:p>
          <a:p>
            <a:pPr marL="184150" marR="5080" indent="-171450">
              <a:lnSpc>
                <a:spcPct val="102600"/>
              </a:lnSpc>
              <a:spcBef>
                <a:spcPts val="55"/>
              </a:spcBef>
              <a:buFont typeface="Courier New" panose="02070309020205020404" pitchFamily="49" charset="0"/>
              <a:buChar char="o"/>
            </a:pPr>
            <a:r>
              <a:rPr lang="el-GR" sz="1100" b="1" i="1" spc="-10" dirty="0">
                <a:cs typeface="Arial"/>
              </a:rPr>
              <a:t>Πολλές αναδυόμενες αγορές δανείζουν τις πλούσιες χώρες.</a:t>
            </a:r>
          </a:p>
          <a:p>
            <a:pPr marL="12700" marR="5080">
              <a:lnSpc>
                <a:spcPct val="102600"/>
              </a:lnSpc>
              <a:spcBef>
                <a:spcPts val="55"/>
              </a:spcBef>
            </a:pPr>
            <a:r>
              <a:rPr lang="el-GR" sz="1100" b="1" i="1" spc="-10" dirty="0">
                <a:cs typeface="Arial"/>
              </a:rPr>
              <a:t>﻿</a:t>
            </a:r>
          </a:p>
          <a:p>
            <a:pPr marL="12700" marR="5080">
              <a:lnSpc>
                <a:spcPct val="102600"/>
              </a:lnSpc>
              <a:spcBef>
                <a:spcPts val="55"/>
              </a:spcBef>
            </a:pPr>
            <a:r>
              <a:rPr lang="el-GR" sz="1100" b="1" spc="-10" dirty="0">
                <a:cs typeface="Arial"/>
              </a:rPr>
              <a:t>Εξηγήσεις:</a:t>
            </a: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lang="el-GR" sz="1100" spc="-20" dirty="0">
                <a:latin typeface="Arial"/>
                <a:cs typeface="Arial"/>
              </a:rPr>
              <a:t>1</a:t>
            </a:r>
            <a:r>
              <a:rPr lang="el-GR" sz="1400" spc="-20" dirty="0">
                <a:cs typeface="Arial"/>
              </a:rPr>
              <a:t>. </a:t>
            </a:r>
            <a:r>
              <a:rPr lang="el-GR" sz="1000" spc="-20" dirty="0">
                <a:cs typeface="Arial"/>
              </a:rPr>
              <a:t>Διαφορές στη </a:t>
            </a:r>
            <a:r>
              <a:rPr lang="el-GR" sz="1000" spc="-20" dirty="0">
                <a:solidFill>
                  <a:srgbClr val="C00000"/>
                </a:solidFill>
                <a:cs typeface="Arial"/>
              </a:rPr>
              <a:t>συνολική παραγωγικότητα </a:t>
            </a:r>
            <a:r>
              <a:rPr lang="el-GR" sz="1000" spc="-10" dirty="0">
                <a:solidFill>
                  <a:srgbClr val="C00000"/>
                </a:solidFill>
                <a:cs typeface="Arial"/>
              </a:rPr>
              <a:t>(</a:t>
            </a:r>
            <a:r>
              <a:rPr lang="en-GB" sz="1000" spc="-10" dirty="0">
                <a:solidFill>
                  <a:srgbClr val="C00000"/>
                </a:solidFill>
                <a:cs typeface="Times New Roman"/>
              </a:rPr>
              <a:t>TFP</a:t>
            </a:r>
            <a:r>
              <a:rPr lang="en-GB" sz="1000" spc="-10" dirty="0">
                <a:solidFill>
                  <a:srgbClr val="C00000"/>
                </a:solidFill>
                <a:cs typeface="Arial"/>
              </a:rPr>
              <a:t>)</a:t>
            </a:r>
            <a:endParaRPr lang="en-GB" sz="1000" dirty="0">
              <a:solidFill>
                <a:srgbClr val="C00000"/>
              </a:solidFill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295"/>
              </a:spcBef>
            </a:pPr>
            <a:r>
              <a:rPr lang="en-GB" sz="1000" spc="-5" dirty="0">
                <a:cs typeface="Arial"/>
              </a:rPr>
              <a:t>﻿2. </a:t>
            </a:r>
            <a:r>
              <a:rPr lang="el-GR" sz="1000" spc="-5" dirty="0">
                <a:solidFill>
                  <a:srgbClr val="C00000"/>
                </a:solidFill>
                <a:cs typeface="Arial"/>
              </a:rPr>
              <a:t>Ποιότητα των θεσμών </a:t>
            </a:r>
          </a:p>
          <a:p>
            <a:pPr marL="184150" marR="5080" indent="-171450">
              <a:lnSpc>
                <a:spcPct val="100000"/>
              </a:lnSpc>
              <a:spcBef>
                <a:spcPts val="295"/>
              </a:spcBef>
              <a:buFont typeface="Wingdings" pitchFamily="2" charset="2"/>
              <a:buChar char="Ø"/>
            </a:pPr>
            <a:r>
              <a:rPr lang="el-GR" sz="1000" i="1" spc="-5" dirty="0">
                <a:cs typeface="Arial"/>
              </a:rPr>
              <a:t>Βελτίωση των θεσμών του Περού στο επίπεδο αυτών της Αυστραλίας συνεπάγεται τετραπλασιασμό των ξένων επενδύσεων (</a:t>
            </a:r>
            <a:r>
              <a:rPr lang="en-GB" sz="1000" i="1" spc="-5" dirty="0">
                <a:cs typeface="Times New Roman"/>
              </a:rPr>
              <a:t>Alfaro et al.,</a:t>
            </a:r>
            <a:r>
              <a:rPr lang="en-GB" sz="1000" i="1" spc="5" dirty="0">
                <a:cs typeface="Times New Roman"/>
              </a:rPr>
              <a:t> </a:t>
            </a:r>
            <a:r>
              <a:rPr lang="en-GB" sz="1000" i="1" spc="-10" dirty="0">
                <a:cs typeface="Times New Roman"/>
              </a:rPr>
              <a:t>2008</a:t>
            </a:r>
            <a:r>
              <a:rPr lang="en-GB" sz="1000" i="1" spc="-10" dirty="0">
                <a:cs typeface="Arial"/>
              </a:rPr>
              <a:t>)</a:t>
            </a:r>
            <a:endParaRPr lang="en-GB" sz="1000" i="1" dirty="0">
              <a:cs typeface="Arial"/>
            </a:endParaRPr>
          </a:p>
          <a:p>
            <a:pPr marL="12700" marR="458470">
              <a:lnSpc>
                <a:spcPct val="100000"/>
              </a:lnSpc>
              <a:spcBef>
                <a:spcPts val="285"/>
              </a:spcBef>
            </a:pPr>
            <a:r>
              <a:rPr lang="en-GB" sz="1000" spc="-5" dirty="0">
                <a:cs typeface="Arial"/>
              </a:rPr>
              <a:t>﻿3. </a:t>
            </a:r>
            <a:r>
              <a:rPr lang="el-GR" sz="1000" spc="-5" dirty="0">
                <a:solidFill>
                  <a:srgbClr val="C00000"/>
                </a:solidFill>
                <a:cs typeface="Arial"/>
              </a:rPr>
              <a:t>Ατέλειες της αγοράς κεφαλαίων</a:t>
            </a:r>
          </a:p>
          <a:p>
            <a:pPr marL="184150" marR="458470" indent="-171450">
              <a:lnSpc>
                <a:spcPct val="100000"/>
              </a:lnSpc>
              <a:spcBef>
                <a:spcPts val="285"/>
              </a:spcBef>
              <a:buFont typeface="Wingdings" pitchFamily="2" charset="2"/>
              <a:buChar char="Ø"/>
            </a:pPr>
            <a:r>
              <a:rPr lang="el-GR" sz="1000" spc="-5" dirty="0">
                <a:cs typeface="Arial"/>
              </a:rPr>
              <a:t>περιορισμοί κινητικότητας κεφαλαίου, κίνδυνος «κράτους» (</a:t>
            </a:r>
            <a:r>
              <a:rPr lang="en-GB" sz="1000" spc="-5" dirty="0">
                <a:cs typeface="Times New Roman"/>
              </a:rPr>
              <a:t>sovereign </a:t>
            </a:r>
            <a:r>
              <a:rPr lang="en-GB" sz="1000" spc="-10" dirty="0">
                <a:cs typeface="Times New Roman"/>
              </a:rPr>
              <a:t>risk</a:t>
            </a:r>
            <a:r>
              <a:rPr lang="en-GB" sz="1000" spc="-10" dirty="0">
                <a:cs typeface="Arial"/>
              </a:rPr>
              <a:t>), </a:t>
            </a:r>
            <a:r>
              <a:rPr lang="el-GR" sz="1000" spc="-35" dirty="0">
                <a:cs typeface="Arial"/>
              </a:rPr>
              <a:t>ασύμμετρη  </a:t>
            </a:r>
            <a:r>
              <a:rPr lang="el-GR" sz="1000" spc="-45" dirty="0" err="1">
                <a:cs typeface="Arial"/>
              </a:rPr>
              <a:t>πληροφ</a:t>
            </a:r>
            <a:r>
              <a:rPr lang="en-GB" sz="1000" spc="-45" dirty="0" err="1">
                <a:cs typeface="Arial"/>
              </a:rPr>
              <a:t>ó</a:t>
            </a:r>
            <a:r>
              <a:rPr lang="el-GR" sz="1000" spc="-45" dirty="0" err="1">
                <a:cs typeface="Arial"/>
              </a:rPr>
              <a:t>ρηση</a:t>
            </a:r>
            <a:endParaRPr lang="el-GR" sz="1000" dirty="0">
              <a:cs typeface="Arial"/>
            </a:endParaRPr>
          </a:p>
          <a:p>
            <a:pPr marL="12700" marR="5080">
              <a:lnSpc>
                <a:spcPct val="102600"/>
              </a:lnSpc>
              <a:spcBef>
                <a:spcPts val="55"/>
              </a:spcBef>
            </a:pPr>
            <a:endParaRPr sz="1100" b="1" dirty="0"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4835" y="1758904"/>
            <a:ext cx="63500" cy="3067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3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sz="600" spc="-3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-10" dirty="0"/>
              <a:t>Π. </a:t>
            </a:r>
            <a:r>
              <a:rPr spc="-15" dirty="0"/>
              <a:t>Κωνσταντíνου (AΕΟΣ </a:t>
            </a:r>
            <a:r>
              <a:rPr spc="-35" dirty="0"/>
              <a:t>–</a:t>
            </a:r>
            <a:r>
              <a:rPr spc="-75" dirty="0"/>
              <a:t> </a:t>
            </a:r>
            <a:r>
              <a:rPr spc="-5" dirty="0"/>
              <a:t>ΟΠΑ)</a:t>
            </a:r>
          </a:p>
        </p:txBody>
      </p:sp>
    </p:spTree>
  </p:cSld>
  <p:clrMapOvr>
    <a:masterClrMapping/>
  </p:clrMapOvr>
  <p:transition>
    <p:wipe dir="r"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0" y="141770"/>
            <a:ext cx="4608195" cy="500380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7556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595"/>
              </a:spcBef>
            </a:pPr>
            <a:r>
              <a:rPr sz="1400" spc="-20" dirty="0">
                <a:solidFill>
                  <a:srgbClr val="CC0000"/>
                </a:solidFill>
                <a:latin typeface="Arial"/>
                <a:cs typeface="Arial"/>
              </a:rPr>
              <a:t>Το </a:t>
            </a:r>
            <a:r>
              <a:rPr sz="1400" spc="25" dirty="0">
                <a:solidFill>
                  <a:srgbClr val="CC0000"/>
                </a:solidFill>
                <a:latin typeface="Arial"/>
                <a:cs typeface="Arial"/>
              </a:rPr>
              <a:t>Αíνιγµα </a:t>
            </a:r>
            <a:r>
              <a:rPr sz="1400" spc="-15" dirty="0">
                <a:solidFill>
                  <a:srgbClr val="CC0000"/>
                </a:solidFill>
                <a:latin typeface="Arial"/>
                <a:cs typeface="Arial"/>
              </a:rPr>
              <a:t>του </a:t>
            </a:r>
            <a:r>
              <a:rPr sz="1400" spc="15" dirty="0">
                <a:solidFill>
                  <a:srgbClr val="CC0000"/>
                </a:solidFill>
                <a:latin typeface="Times New Roman"/>
                <a:cs typeface="Times New Roman"/>
              </a:rPr>
              <a:t>Lucas </a:t>
            </a:r>
            <a:r>
              <a:rPr sz="1400" spc="-65" dirty="0">
                <a:solidFill>
                  <a:srgbClr val="CC0000"/>
                </a:solidFill>
                <a:latin typeface="Arial"/>
                <a:cs typeface="Arial"/>
              </a:rPr>
              <a:t>–</a:t>
            </a:r>
            <a:r>
              <a:rPr sz="1400" spc="21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spc="30" dirty="0">
                <a:solidFill>
                  <a:srgbClr val="CC0000"/>
                </a:solidFill>
                <a:latin typeface="Latin Modern Math"/>
                <a:cs typeface="Latin Modern Math"/>
              </a:rPr>
              <a:t>II</a:t>
            </a:r>
            <a:endParaRPr sz="1400">
              <a:latin typeface="Latin Modern Math"/>
              <a:cs typeface="Latin Modern Math"/>
            </a:endParaRPr>
          </a:p>
          <a:p>
            <a:pPr marL="107950">
              <a:lnSpc>
                <a:spcPct val="100000"/>
              </a:lnSpc>
              <a:spcBef>
                <a:spcPts val="225"/>
              </a:spcBef>
            </a:pPr>
            <a:r>
              <a:rPr sz="900" spc="10" dirty="0">
                <a:solidFill>
                  <a:srgbClr val="CC0000"/>
                </a:solidFill>
                <a:latin typeface="Arial"/>
                <a:cs typeface="Arial"/>
              </a:rPr>
              <a:t>Κινητικóτητα </a:t>
            </a:r>
            <a:r>
              <a:rPr sz="900" spc="-10" dirty="0">
                <a:solidFill>
                  <a:srgbClr val="CC0000"/>
                </a:solidFill>
                <a:latin typeface="Arial"/>
                <a:cs typeface="Arial"/>
              </a:rPr>
              <a:t>Κεφαλαíου: </a:t>
            </a:r>
            <a:r>
              <a:rPr sz="900" spc="-35" dirty="0">
                <a:solidFill>
                  <a:srgbClr val="CC0000"/>
                </a:solidFill>
                <a:latin typeface="Arial"/>
                <a:cs typeface="Arial"/>
              </a:rPr>
              <a:t>Προς </a:t>
            </a:r>
            <a:r>
              <a:rPr sz="900" spc="-30" dirty="0">
                <a:solidFill>
                  <a:srgbClr val="CC0000"/>
                </a:solidFill>
                <a:latin typeface="Arial"/>
                <a:cs typeface="Arial"/>
              </a:rPr>
              <a:t>ποιες</a:t>
            </a:r>
            <a:r>
              <a:rPr sz="900" spc="1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900" spc="-15" dirty="0">
                <a:solidFill>
                  <a:srgbClr val="CC0000"/>
                </a:solidFill>
                <a:latin typeface="Arial"/>
                <a:cs typeface="Arial"/>
              </a:rPr>
              <a:t>Οικονοµíες;</a:t>
            </a:r>
            <a:endParaRPr sz="900">
              <a:latin typeface="Arial"/>
              <a:cs typeface="Arial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-10" dirty="0"/>
              <a:t>Π. </a:t>
            </a:r>
            <a:r>
              <a:rPr spc="-15" dirty="0"/>
              <a:t>Κωνσταντíνου (AΕΟΣ </a:t>
            </a:r>
            <a:r>
              <a:rPr spc="-35" dirty="0"/>
              <a:t>–</a:t>
            </a:r>
            <a:r>
              <a:rPr spc="-75" dirty="0"/>
              <a:t> </a:t>
            </a:r>
            <a:r>
              <a:rPr spc="-5" dirty="0"/>
              <a:t>ΟΠΑ)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8B9B69-66A8-2A4D-B988-2209ECAA0B75}"/>
              </a:ext>
            </a:extLst>
          </p:cNvPr>
          <p:cNvSpPr/>
          <p:nvPr/>
        </p:nvSpPr>
        <p:spPr>
          <a:xfrm>
            <a:off x="174004" y="2957917"/>
            <a:ext cx="4185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900" i="1" spc="-35" dirty="0">
                <a:cs typeface="Arial"/>
              </a:rPr>
              <a:t>Το ξένο κεφάλαιο κινούταν από τις πλούσιες προς τις φτωχές χώρες, αλλά </a:t>
            </a:r>
            <a:r>
              <a:rPr lang="el-GR" sz="900" b="1" i="1" spc="-35" dirty="0">
                <a:cs typeface="Arial"/>
              </a:rPr>
              <a:t>στη συνέχεια οι ροές κινήθηκαν κυρίως προς τις πλούσιες χώρες</a:t>
            </a:r>
            <a:r>
              <a:rPr lang="el-GR" sz="900" i="1" spc="-35" dirty="0">
                <a:cs typeface="Arial"/>
              </a:rPr>
              <a:t> </a:t>
            </a:r>
            <a:r>
              <a:rPr lang="el-GR" sz="900" i="1" spc="-20" dirty="0">
                <a:cs typeface="Arial"/>
              </a:rPr>
              <a:t>(</a:t>
            </a:r>
            <a:r>
              <a:rPr lang="en-GB" sz="900" i="1" spc="-20" dirty="0">
                <a:cs typeface="Times New Roman"/>
              </a:rPr>
              <a:t>Taylor,  </a:t>
            </a:r>
            <a:r>
              <a:rPr lang="en-GB" sz="900" i="1" spc="-5" dirty="0">
                <a:cs typeface="Times New Roman"/>
              </a:rPr>
              <a:t>2004</a:t>
            </a:r>
            <a:r>
              <a:rPr lang="en-GB" sz="900" i="1" spc="-5" dirty="0">
                <a:cs typeface="Arial"/>
              </a:rPr>
              <a:t>).</a:t>
            </a:r>
            <a:endParaRPr lang="en-ES" sz="9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0EC131-6643-7843-9706-A2334BD926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321" y="683944"/>
            <a:ext cx="2625316" cy="2273973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-10149"/>
            <a:ext cx="4608195" cy="291747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7556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595"/>
              </a:spcBef>
            </a:pPr>
            <a:r>
              <a:rPr lang="el-GR" sz="1400" spc="15" dirty="0">
                <a:solidFill>
                  <a:srgbClr val="CC0000"/>
                </a:solidFill>
                <a:latin typeface="Times New Roman"/>
                <a:cs typeface="Times New Roman"/>
              </a:rPr>
              <a:t>Περιγραφή του Μαθήματος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E1D397-2E6A-F649-A75E-EF2E269AEC96}"/>
              </a:ext>
            </a:extLst>
          </p:cNvPr>
          <p:cNvSpPr txBox="1"/>
          <p:nvPr/>
        </p:nvSpPr>
        <p:spPr>
          <a:xfrm>
            <a:off x="551497" y="358775"/>
            <a:ext cx="3505200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l-GR" sz="1000" b="1" dirty="0"/>
              <a:t>Παρουσιάσεις</a:t>
            </a:r>
          </a:p>
          <a:p>
            <a:pPr marL="171450" indent="-171450" algn="just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l-GR" sz="1000" dirty="0"/>
              <a:t>Ενδεικτικά άρθρα που θα σας δώσω προς επιλογή.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l-GR" sz="800" dirty="0"/>
              <a:t>1. </a:t>
            </a:r>
            <a:r>
              <a:rPr lang="en-GB" sz="800" dirty="0"/>
              <a:t>Gonzalez-</a:t>
            </a:r>
            <a:r>
              <a:rPr lang="en-GB" sz="800" dirty="0" err="1"/>
              <a:t>Aguado</a:t>
            </a:r>
            <a:r>
              <a:rPr lang="en-GB" sz="800" dirty="0"/>
              <a:t>, E. (2021). </a:t>
            </a:r>
            <a:r>
              <a:rPr lang="en-GB" sz="800" dirty="0" err="1"/>
              <a:t>Labor</a:t>
            </a:r>
            <a:r>
              <a:rPr lang="en-GB" sz="800" dirty="0"/>
              <a:t> Mobility Over the Business Cycle. Manuscript. </a:t>
            </a:r>
            <a:r>
              <a:rPr lang="en-GB" sz="800" dirty="0">
                <a:hlinkClick r:id="rId2"/>
              </a:rPr>
              <a:t>https://events.barcelonagse.eu/live/files/3489-eugeniagonzalez-aguado79186pdf</a:t>
            </a:r>
            <a:endParaRPr lang="el-GR" sz="800" dirty="0"/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GB" sz="800" dirty="0"/>
              <a:t>2. Dorn, D., &amp; </a:t>
            </a:r>
            <a:r>
              <a:rPr lang="en-GB" sz="800" dirty="0" err="1"/>
              <a:t>Zweimüller</a:t>
            </a:r>
            <a:r>
              <a:rPr lang="en-GB" sz="800" dirty="0"/>
              <a:t>, J. (2021). Migration and </a:t>
            </a:r>
            <a:r>
              <a:rPr lang="en-GB" sz="800" dirty="0" err="1"/>
              <a:t>labor</a:t>
            </a:r>
            <a:r>
              <a:rPr lang="en-GB" sz="800" dirty="0"/>
              <a:t> market integration in Europe. Journal of Economic Perspectives, 35(2), 49-76.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GB" sz="800" dirty="0"/>
              <a:t>3. Deng, M. (2021). Inequality, Taxation, and Sovereign Default Risk</a:t>
            </a:r>
            <a:r>
              <a:rPr lang="el-GR" sz="800" dirty="0"/>
              <a:t>,</a:t>
            </a:r>
            <a:r>
              <a:rPr lang="en-GB" sz="800" dirty="0"/>
              <a:t> Manuscript. </a:t>
            </a:r>
            <a:r>
              <a:rPr lang="en-GB" sz="800" dirty="0">
                <a:hlinkClick r:id="rId3"/>
              </a:rPr>
              <a:t>https://minjiedeng.github.io/files/Deng_Inequality_Sovereign_Spreads.pdf</a:t>
            </a:r>
            <a:endParaRPr lang="en-GB" sz="800" dirty="0"/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GB" sz="800" dirty="0"/>
              <a:t>4. Clemens, M.A. (2022). Migration on the Rise, a Paradigm in Decline: The Last Half-Century of Global Mobility. </a:t>
            </a:r>
            <a:r>
              <a:rPr lang="en-GB" sz="800" dirty="0">
                <a:hlinkClick r:id="rId4"/>
              </a:rPr>
              <a:t>https://www.cream-migration.org/publ_uploads/CDP_02_22_1.pdf</a:t>
            </a:r>
            <a:endParaRPr lang="en-GB" sz="800" dirty="0"/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GB" sz="800" dirty="0"/>
              <a:t>5. de </a:t>
            </a:r>
            <a:r>
              <a:rPr lang="en-GB" sz="800" dirty="0" err="1"/>
              <a:t>Ferra</a:t>
            </a:r>
            <a:r>
              <a:rPr lang="en-GB" sz="800" dirty="0"/>
              <a:t>, S., </a:t>
            </a:r>
            <a:r>
              <a:rPr lang="en-GB" sz="800" dirty="0" err="1"/>
              <a:t>Mitman</a:t>
            </a:r>
            <a:r>
              <a:rPr lang="en-GB" sz="800" dirty="0"/>
              <a:t>, K., &amp; </a:t>
            </a:r>
            <a:r>
              <a:rPr lang="en-GB" sz="800" dirty="0" err="1"/>
              <a:t>Romei</a:t>
            </a:r>
            <a:r>
              <a:rPr lang="en-GB" sz="800" dirty="0"/>
              <a:t>, F. (2021). Why Does Capital Flow from Equal to Unequal Countries? (No. 15647). CEPR Discussion Papers. </a:t>
            </a:r>
            <a:r>
              <a:rPr lang="en-GB" sz="800" dirty="0">
                <a:hlinkClick r:id="rId5"/>
              </a:rPr>
              <a:t>https://cepr.org/active/publications/discussion_papers/dp.php?dpno=15647</a:t>
            </a:r>
            <a:endParaRPr lang="en-GB" sz="800" dirty="0"/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GB" sz="800" dirty="0"/>
              <a:t>6. </a:t>
            </a:r>
            <a:r>
              <a:rPr lang="en-GB" sz="800" dirty="0" err="1"/>
              <a:t>Portes</a:t>
            </a:r>
            <a:r>
              <a:rPr lang="en-GB" sz="800" dirty="0"/>
              <a:t>, J. (2022). Immigration and the UK economy after Brexit. Oxford Review of Economic Policy, Volume 38, Issue 1, Pages 82–96, </a:t>
            </a:r>
            <a:r>
              <a:rPr lang="en-GB" sz="800" dirty="0">
                <a:hlinkClick r:id="rId6"/>
              </a:rPr>
              <a:t>https://doi.org/10.1093/oxrep/grab045</a:t>
            </a:r>
            <a:endParaRPr lang="el-GR" sz="800" dirty="0"/>
          </a:p>
        </p:txBody>
      </p:sp>
    </p:spTree>
    <p:extLst>
      <p:ext uri="{BB962C8B-B14F-4D97-AF65-F5344CB8AC3E}">
        <p14:creationId xmlns:p14="http://schemas.microsoft.com/office/powerpoint/2010/main" val="1349353190"/>
      </p:ext>
    </p:extLst>
  </p:cSld>
  <p:clrMapOvr>
    <a:masterClrMapping/>
  </p:clrMapOvr>
  <p:transition>
    <p:wipe dir="r"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0" y="141770"/>
            <a:ext cx="4608195" cy="455894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7556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595"/>
              </a:spcBef>
            </a:pPr>
            <a:r>
              <a:rPr sz="1400" spc="-20" dirty="0">
                <a:solidFill>
                  <a:srgbClr val="CC0000"/>
                </a:solidFill>
                <a:latin typeface="Arial"/>
                <a:cs typeface="Arial"/>
              </a:rPr>
              <a:t>Το </a:t>
            </a:r>
            <a:r>
              <a:rPr sz="1400" spc="25" dirty="0">
                <a:solidFill>
                  <a:srgbClr val="CC0000"/>
                </a:solidFill>
                <a:latin typeface="Arial"/>
                <a:cs typeface="Arial"/>
              </a:rPr>
              <a:t>Αíνιγµα </a:t>
            </a:r>
            <a:r>
              <a:rPr sz="1400" spc="-15" dirty="0">
                <a:solidFill>
                  <a:srgbClr val="CC0000"/>
                </a:solidFill>
                <a:latin typeface="Arial"/>
                <a:cs typeface="Arial"/>
              </a:rPr>
              <a:t>του </a:t>
            </a:r>
            <a:r>
              <a:rPr sz="1400" spc="15" dirty="0">
                <a:solidFill>
                  <a:srgbClr val="CC0000"/>
                </a:solidFill>
                <a:latin typeface="Times New Roman"/>
                <a:cs typeface="Times New Roman"/>
              </a:rPr>
              <a:t>Lucas </a:t>
            </a:r>
            <a:r>
              <a:rPr sz="1400" spc="-65" dirty="0">
                <a:solidFill>
                  <a:srgbClr val="CC0000"/>
                </a:solidFill>
                <a:latin typeface="Arial"/>
                <a:cs typeface="Arial"/>
              </a:rPr>
              <a:t>–</a:t>
            </a:r>
            <a:r>
              <a:rPr sz="1400" spc="21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spc="15" dirty="0">
                <a:solidFill>
                  <a:srgbClr val="CC0000"/>
                </a:solidFill>
                <a:latin typeface="Latin Modern Math"/>
                <a:cs typeface="Latin Modern Math"/>
              </a:rPr>
              <a:t>I</a:t>
            </a:r>
            <a:r>
              <a:rPr lang="el-GR" sz="1400" spc="15" dirty="0">
                <a:solidFill>
                  <a:srgbClr val="CC0000"/>
                </a:solidFill>
                <a:latin typeface="Latin Modern Math"/>
                <a:cs typeface="Latin Modern Math"/>
              </a:rPr>
              <a:t>ΙΙ</a:t>
            </a:r>
            <a:endParaRPr sz="1400" dirty="0">
              <a:latin typeface="Latin Modern Math"/>
              <a:cs typeface="Latin Modern Math"/>
            </a:endParaRPr>
          </a:p>
          <a:p>
            <a:pPr marL="107950">
              <a:lnSpc>
                <a:spcPct val="100000"/>
              </a:lnSpc>
              <a:spcBef>
                <a:spcPts val="225"/>
              </a:spcBef>
            </a:pPr>
            <a:r>
              <a:rPr sz="900" spc="10" dirty="0">
                <a:solidFill>
                  <a:srgbClr val="CC0000"/>
                </a:solidFill>
                <a:latin typeface="Arial"/>
                <a:cs typeface="Arial"/>
              </a:rPr>
              <a:t>Κινητικóτητα </a:t>
            </a:r>
            <a:r>
              <a:rPr sz="900" spc="-10" dirty="0">
                <a:solidFill>
                  <a:srgbClr val="CC0000"/>
                </a:solidFill>
                <a:latin typeface="Arial"/>
                <a:cs typeface="Arial"/>
              </a:rPr>
              <a:t>Κεφαλαíου: </a:t>
            </a:r>
            <a:r>
              <a:rPr sz="900" spc="-35" dirty="0">
                <a:solidFill>
                  <a:srgbClr val="CC0000"/>
                </a:solidFill>
                <a:latin typeface="Arial"/>
                <a:cs typeface="Arial"/>
              </a:rPr>
              <a:t>Προς </a:t>
            </a:r>
            <a:r>
              <a:rPr sz="900" spc="-30" dirty="0">
                <a:solidFill>
                  <a:srgbClr val="CC0000"/>
                </a:solidFill>
                <a:latin typeface="Arial"/>
                <a:cs typeface="Arial"/>
              </a:rPr>
              <a:t>ποιες</a:t>
            </a:r>
            <a:r>
              <a:rPr sz="900" spc="1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900" spc="-15" dirty="0">
                <a:solidFill>
                  <a:srgbClr val="CC0000"/>
                </a:solidFill>
                <a:latin typeface="Arial"/>
                <a:cs typeface="Arial"/>
              </a:rPr>
              <a:t>Οικονοµíες;</a:t>
            </a:r>
            <a:endParaRPr sz="900" dirty="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152023" y="802850"/>
            <a:ext cx="2701925" cy="1846580"/>
            <a:chOff x="1152023" y="802850"/>
            <a:chExt cx="2701925" cy="1846580"/>
          </a:xfrm>
        </p:grpSpPr>
        <p:sp>
          <p:nvSpPr>
            <p:cNvPr id="6" name="object 6"/>
            <p:cNvSpPr/>
            <p:nvPr/>
          </p:nvSpPr>
          <p:spPr>
            <a:xfrm>
              <a:off x="1155363" y="806190"/>
              <a:ext cx="2694940" cy="1798955"/>
            </a:xfrm>
            <a:custGeom>
              <a:avLst/>
              <a:gdLst/>
              <a:ahLst/>
              <a:cxnLst/>
              <a:rect l="l" t="t" r="r" b="b"/>
              <a:pathLst>
                <a:path w="2694940" h="1798955">
                  <a:moveTo>
                    <a:pt x="22476" y="1793447"/>
                  </a:moveTo>
                  <a:lnTo>
                    <a:pt x="15324" y="0"/>
                  </a:lnTo>
                </a:path>
                <a:path w="2694940" h="1798955">
                  <a:moveTo>
                    <a:pt x="15324" y="0"/>
                  </a:moveTo>
                  <a:lnTo>
                    <a:pt x="0" y="62477"/>
                  </a:lnTo>
                  <a:lnTo>
                    <a:pt x="15324" y="0"/>
                  </a:lnTo>
                  <a:lnTo>
                    <a:pt x="31199" y="62319"/>
                  </a:lnTo>
                  <a:lnTo>
                    <a:pt x="15324" y="0"/>
                  </a:lnTo>
                  <a:close/>
                </a:path>
                <a:path w="2694940" h="1798955">
                  <a:moveTo>
                    <a:pt x="22476" y="1786374"/>
                  </a:moveTo>
                  <a:lnTo>
                    <a:pt x="2694847" y="1782759"/>
                  </a:lnTo>
                </a:path>
                <a:path w="2694940" h="1798955">
                  <a:moveTo>
                    <a:pt x="2694847" y="1782759"/>
                  </a:moveTo>
                  <a:lnTo>
                    <a:pt x="2632448" y="1767277"/>
                  </a:lnTo>
                  <a:lnTo>
                    <a:pt x="2694847" y="1782759"/>
                  </a:lnTo>
                  <a:lnTo>
                    <a:pt x="2632448" y="1798477"/>
                  </a:lnTo>
                  <a:lnTo>
                    <a:pt x="2694847" y="1782759"/>
                  </a:lnTo>
                  <a:close/>
                </a:path>
              </a:pathLst>
            </a:custGeom>
            <a:ln w="66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99057" y="965723"/>
              <a:ext cx="2463800" cy="1531620"/>
            </a:xfrm>
            <a:custGeom>
              <a:avLst/>
              <a:gdLst/>
              <a:ahLst/>
              <a:cxnLst/>
              <a:rect l="l" t="t" r="r" b="b"/>
              <a:pathLst>
                <a:path w="2463800" h="1531620">
                  <a:moveTo>
                    <a:pt x="0" y="0"/>
                  </a:moveTo>
                  <a:lnTo>
                    <a:pt x="20682" y="46132"/>
                  </a:lnTo>
                  <a:lnTo>
                    <a:pt x="42229" y="91758"/>
                  </a:lnTo>
                  <a:lnTo>
                    <a:pt x="64629" y="136868"/>
                  </a:lnTo>
                  <a:lnTo>
                    <a:pt x="87873" y="181453"/>
                  </a:lnTo>
                  <a:lnTo>
                    <a:pt x="111950" y="225502"/>
                  </a:lnTo>
                  <a:lnTo>
                    <a:pt x="136850" y="269006"/>
                  </a:lnTo>
                  <a:lnTo>
                    <a:pt x="162562" y="311954"/>
                  </a:lnTo>
                  <a:lnTo>
                    <a:pt x="189077" y="354337"/>
                  </a:lnTo>
                  <a:lnTo>
                    <a:pt x="216383" y="396146"/>
                  </a:lnTo>
                  <a:lnTo>
                    <a:pt x="244470" y="437369"/>
                  </a:lnTo>
                  <a:lnTo>
                    <a:pt x="273328" y="477999"/>
                  </a:lnTo>
                  <a:lnTo>
                    <a:pt x="302946" y="518023"/>
                  </a:lnTo>
                  <a:lnTo>
                    <a:pt x="333315" y="557434"/>
                  </a:lnTo>
                  <a:lnTo>
                    <a:pt x="364424" y="596220"/>
                  </a:lnTo>
                  <a:lnTo>
                    <a:pt x="396262" y="634372"/>
                  </a:lnTo>
                  <a:lnTo>
                    <a:pt x="428818" y="671881"/>
                  </a:lnTo>
                  <a:lnTo>
                    <a:pt x="462084" y="708736"/>
                  </a:lnTo>
                  <a:lnTo>
                    <a:pt x="496048" y="744927"/>
                  </a:lnTo>
                  <a:lnTo>
                    <a:pt x="530700" y="780445"/>
                  </a:lnTo>
                  <a:lnTo>
                    <a:pt x="566029" y="815280"/>
                  </a:lnTo>
                  <a:lnTo>
                    <a:pt x="602026" y="849422"/>
                  </a:lnTo>
                  <a:lnTo>
                    <a:pt x="638679" y="882862"/>
                  </a:lnTo>
                  <a:lnTo>
                    <a:pt x="675979" y="915588"/>
                  </a:lnTo>
                  <a:lnTo>
                    <a:pt x="713915" y="947592"/>
                  </a:lnTo>
                  <a:lnTo>
                    <a:pt x="752476" y="978864"/>
                  </a:lnTo>
                  <a:lnTo>
                    <a:pt x="791653" y="1009394"/>
                  </a:lnTo>
                  <a:lnTo>
                    <a:pt x="831435" y="1039171"/>
                  </a:lnTo>
                  <a:lnTo>
                    <a:pt x="871811" y="1068187"/>
                  </a:lnTo>
                  <a:lnTo>
                    <a:pt x="912771" y="1096431"/>
                  </a:lnTo>
                  <a:lnTo>
                    <a:pt x="954306" y="1123894"/>
                  </a:lnTo>
                  <a:lnTo>
                    <a:pt x="996404" y="1150565"/>
                  </a:lnTo>
                  <a:lnTo>
                    <a:pt x="1039054" y="1176435"/>
                  </a:lnTo>
                  <a:lnTo>
                    <a:pt x="1082248" y="1201494"/>
                  </a:lnTo>
                  <a:lnTo>
                    <a:pt x="1125974" y="1225732"/>
                  </a:lnTo>
                  <a:lnTo>
                    <a:pt x="1170222" y="1249140"/>
                  </a:lnTo>
                  <a:lnTo>
                    <a:pt x="1214981" y="1271707"/>
                  </a:lnTo>
                  <a:lnTo>
                    <a:pt x="1260242" y="1293423"/>
                  </a:lnTo>
                  <a:lnTo>
                    <a:pt x="1305994" y="1314280"/>
                  </a:lnTo>
                  <a:lnTo>
                    <a:pt x="1352226" y="1334266"/>
                  </a:lnTo>
                  <a:lnTo>
                    <a:pt x="1398928" y="1353372"/>
                  </a:lnTo>
                  <a:lnTo>
                    <a:pt x="1446090" y="1371589"/>
                  </a:lnTo>
                  <a:lnTo>
                    <a:pt x="1492613" y="1388512"/>
                  </a:lnTo>
                  <a:lnTo>
                    <a:pt x="1539417" y="1404500"/>
                  </a:lnTo>
                  <a:lnTo>
                    <a:pt x="1586488" y="1419550"/>
                  </a:lnTo>
                  <a:lnTo>
                    <a:pt x="1633812" y="1433659"/>
                  </a:lnTo>
                  <a:lnTo>
                    <a:pt x="1681374" y="1446827"/>
                  </a:lnTo>
                  <a:lnTo>
                    <a:pt x="1729162" y="1459050"/>
                  </a:lnTo>
                  <a:lnTo>
                    <a:pt x="1777159" y="1470327"/>
                  </a:lnTo>
                  <a:lnTo>
                    <a:pt x="1825353" y="1480655"/>
                  </a:lnTo>
                  <a:lnTo>
                    <a:pt x="1873729" y="1490032"/>
                  </a:lnTo>
                  <a:lnTo>
                    <a:pt x="1922274" y="1498456"/>
                  </a:lnTo>
                  <a:lnTo>
                    <a:pt x="1970972" y="1505924"/>
                  </a:lnTo>
                  <a:lnTo>
                    <a:pt x="2019811" y="1512435"/>
                  </a:lnTo>
                  <a:lnTo>
                    <a:pt x="2068775" y="1517987"/>
                  </a:lnTo>
                  <a:lnTo>
                    <a:pt x="2117851" y="1522576"/>
                  </a:lnTo>
                  <a:lnTo>
                    <a:pt x="2167025" y="1526201"/>
                  </a:lnTo>
                  <a:lnTo>
                    <a:pt x="2216282" y="1528860"/>
                  </a:lnTo>
                  <a:lnTo>
                    <a:pt x="2265609" y="1530551"/>
                  </a:lnTo>
                  <a:lnTo>
                    <a:pt x="2314991" y="1531271"/>
                  </a:lnTo>
                  <a:lnTo>
                    <a:pt x="2364414" y="1531018"/>
                  </a:lnTo>
                  <a:lnTo>
                    <a:pt x="2413864" y="1529790"/>
                  </a:lnTo>
                  <a:lnTo>
                    <a:pt x="2463328" y="1527585"/>
                  </a:lnTo>
                </a:path>
              </a:pathLst>
            </a:custGeom>
            <a:ln w="1335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81454" y="1949325"/>
              <a:ext cx="2618105" cy="0"/>
            </a:xfrm>
            <a:custGeom>
              <a:avLst/>
              <a:gdLst/>
              <a:ahLst/>
              <a:cxnLst/>
              <a:rect l="l" t="t" r="r" b="b"/>
              <a:pathLst>
                <a:path w="2618104">
                  <a:moveTo>
                    <a:pt x="0" y="0"/>
                  </a:moveTo>
                  <a:lnTo>
                    <a:pt x="2618067" y="0"/>
                  </a:lnTo>
                </a:path>
              </a:pathLst>
            </a:custGeom>
            <a:ln w="66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946426" y="1957184"/>
              <a:ext cx="508634" cy="654050"/>
            </a:xfrm>
            <a:custGeom>
              <a:avLst/>
              <a:gdLst/>
              <a:ahLst/>
              <a:cxnLst/>
              <a:rect l="l" t="t" r="r" b="b"/>
              <a:pathLst>
                <a:path w="508635" h="654050">
                  <a:moveTo>
                    <a:pt x="500760" y="303583"/>
                  </a:moveTo>
                  <a:lnTo>
                    <a:pt x="508618" y="623985"/>
                  </a:lnTo>
                </a:path>
                <a:path w="508635" h="654050">
                  <a:moveTo>
                    <a:pt x="0" y="0"/>
                  </a:moveTo>
                  <a:lnTo>
                    <a:pt x="5894" y="653455"/>
                  </a:lnTo>
                </a:path>
              </a:pathLst>
            </a:custGeom>
            <a:ln w="6679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99057" y="865052"/>
              <a:ext cx="2640330" cy="1631950"/>
            </a:xfrm>
            <a:custGeom>
              <a:avLst/>
              <a:gdLst/>
              <a:ahLst/>
              <a:cxnLst/>
              <a:rect l="l" t="t" r="r" b="b"/>
              <a:pathLst>
                <a:path w="2640329" h="1631950">
                  <a:moveTo>
                    <a:pt x="0" y="100670"/>
                  </a:moveTo>
                  <a:lnTo>
                    <a:pt x="20682" y="146802"/>
                  </a:lnTo>
                  <a:lnTo>
                    <a:pt x="42229" y="192429"/>
                  </a:lnTo>
                  <a:lnTo>
                    <a:pt x="64629" y="237539"/>
                  </a:lnTo>
                  <a:lnTo>
                    <a:pt x="87873" y="282124"/>
                  </a:lnTo>
                  <a:lnTo>
                    <a:pt x="111950" y="326173"/>
                  </a:lnTo>
                  <a:lnTo>
                    <a:pt x="136850" y="369676"/>
                  </a:lnTo>
                  <a:lnTo>
                    <a:pt x="162562" y="412625"/>
                  </a:lnTo>
                  <a:lnTo>
                    <a:pt x="189077" y="455008"/>
                  </a:lnTo>
                  <a:lnTo>
                    <a:pt x="216383" y="496817"/>
                  </a:lnTo>
                  <a:lnTo>
                    <a:pt x="244470" y="538040"/>
                  </a:lnTo>
                  <a:lnTo>
                    <a:pt x="273328" y="578669"/>
                  </a:lnTo>
                  <a:lnTo>
                    <a:pt x="302946" y="618694"/>
                  </a:lnTo>
                  <a:lnTo>
                    <a:pt x="333315" y="658104"/>
                  </a:lnTo>
                  <a:lnTo>
                    <a:pt x="364424" y="696891"/>
                  </a:lnTo>
                  <a:lnTo>
                    <a:pt x="396262" y="735043"/>
                  </a:lnTo>
                  <a:lnTo>
                    <a:pt x="428818" y="772551"/>
                  </a:lnTo>
                  <a:lnTo>
                    <a:pt x="462084" y="809406"/>
                  </a:lnTo>
                  <a:lnTo>
                    <a:pt x="496048" y="845598"/>
                  </a:lnTo>
                  <a:lnTo>
                    <a:pt x="530700" y="881116"/>
                  </a:lnTo>
                  <a:lnTo>
                    <a:pt x="566029" y="915951"/>
                  </a:lnTo>
                  <a:lnTo>
                    <a:pt x="602026" y="950093"/>
                  </a:lnTo>
                  <a:lnTo>
                    <a:pt x="638679" y="983532"/>
                  </a:lnTo>
                  <a:lnTo>
                    <a:pt x="675979" y="1016259"/>
                  </a:lnTo>
                  <a:lnTo>
                    <a:pt x="713915" y="1048263"/>
                  </a:lnTo>
                  <a:lnTo>
                    <a:pt x="752476" y="1079535"/>
                  </a:lnTo>
                  <a:lnTo>
                    <a:pt x="791653" y="1110065"/>
                  </a:lnTo>
                  <a:lnTo>
                    <a:pt x="831435" y="1139842"/>
                  </a:lnTo>
                  <a:lnTo>
                    <a:pt x="871811" y="1168858"/>
                  </a:lnTo>
                  <a:lnTo>
                    <a:pt x="912771" y="1197102"/>
                  </a:lnTo>
                  <a:lnTo>
                    <a:pt x="954306" y="1224565"/>
                  </a:lnTo>
                  <a:lnTo>
                    <a:pt x="996404" y="1251236"/>
                  </a:lnTo>
                  <a:lnTo>
                    <a:pt x="1039054" y="1277106"/>
                  </a:lnTo>
                  <a:lnTo>
                    <a:pt x="1082248" y="1302165"/>
                  </a:lnTo>
                  <a:lnTo>
                    <a:pt x="1125974" y="1326403"/>
                  </a:lnTo>
                  <a:lnTo>
                    <a:pt x="1170222" y="1349811"/>
                  </a:lnTo>
                  <a:lnTo>
                    <a:pt x="1214981" y="1372378"/>
                  </a:lnTo>
                  <a:lnTo>
                    <a:pt x="1260242" y="1394094"/>
                  </a:lnTo>
                  <a:lnTo>
                    <a:pt x="1305994" y="1414950"/>
                  </a:lnTo>
                  <a:lnTo>
                    <a:pt x="1352226" y="1434937"/>
                  </a:lnTo>
                  <a:lnTo>
                    <a:pt x="1398928" y="1454043"/>
                  </a:lnTo>
                  <a:lnTo>
                    <a:pt x="1446090" y="1472260"/>
                  </a:lnTo>
                  <a:lnTo>
                    <a:pt x="1492613" y="1489183"/>
                  </a:lnTo>
                  <a:lnTo>
                    <a:pt x="1539417" y="1505170"/>
                  </a:lnTo>
                  <a:lnTo>
                    <a:pt x="1586488" y="1520220"/>
                  </a:lnTo>
                  <a:lnTo>
                    <a:pt x="1633812" y="1534330"/>
                  </a:lnTo>
                  <a:lnTo>
                    <a:pt x="1681374" y="1547498"/>
                  </a:lnTo>
                  <a:lnTo>
                    <a:pt x="1729162" y="1559721"/>
                  </a:lnTo>
                  <a:lnTo>
                    <a:pt x="1777159" y="1570998"/>
                  </a:lnTo>
                  <a:lnTo>
                    <a:pt x="1825353" y="1581326"/>
                  </a:lnTo>
                  <a:lnTo>
                    <a:pt x="1873729" y="1590703"/>
                  </a:lnTo>
                  <a:lnTo>
                    <a:pt x="1922274" y="1599126"/>
                  </a:lnTo>
                  <a:lnTo>
                    <a:pt x="1970972" y="1606595"/>
                  </a:lnTo>
                  <a:lnTo>
                    <a:pt x="2019811" y="1613106"/>
                  </a:lnTo>
                  <a:lnTo>
                    <a:pt x="2068775" y="1618657"/>
                  </a:lnTo>
                  <a:lnTo>
                    <a:pt x="2117851" y="1623247"/>
                  </a:lnTo>
                  <a:lnTo>
                    <a:pt x="2167025" y="1626872"/>
                  </a:lnTo>
                  <a:lnTo>
                    <a:pt x="2216282" y="1629531"/>
                  </a:lnTo>
                  <a:lnTo>
                    <a:pt x="2265609" y="1631222"/>
                  </a:lnTo>
                  <a:lnTo>
                    <a:pt x="2314991" y="1631942"/>
                  </a:lnTo>
                  <a:lnTo>
                    <a:pt x="2364414" y="1631689"/>
                  </a:lnTo>
                  <a:lnTo>
                    <a:pt x="2413864" y="1630461"/>
                  </a:lnTo>
                  <a:lnTo>
                    <a:pt x="2463328" y="1628256"/>
                  </a:lnTo>
                </a:path>
                <a:path w="2640329" h="1631950">
                  <a:moveTo>
                    <a:pt x="609368" y="0"/>
                  </a:moveTo>
                  <a:lnTo>
                    <a:pt x="632730" y="44905"/>
                  </a:lnTo>
                  <a:lnTo>
                    <a:pt x="656936" y="89258"/>
                  </a:lnTo>
                  <a:lnTo>
                    <a:pt x="681973" y="133047"/>
                  </a:lnTo>
                  <a:lnTo>
                    <a:pt x="707832" y="176263"/>
                  </a:lnTo>
                  <a:lnTo>
                    <a:pt x="734501" y="218896"/>
                  </a:lnTo>
                  <a:lnTo>
                    <a:pt x="761970" y="260937"/>
                  </a:lnTo>
                  <a:lnTo>
                    <a:pt x="790228" y="302376"/>
                  </a:lnTo>
                  <a:lnTo>
                    <a:pt x="819263" y="343203"/>
                  </a:lnTo>
                  <a:lnTo>
                    <a:pt x="849065" y="383410"/>
                  </a:lnTo>
                  <a:lnTo>
                    <a:pt x="879624" y="422985"/>
                  </a:lnTo>
                  <a:lnTo>
                    <a:pt x="910927" y="461919"/>
                  </a:lnTo>
                  <a:lnTo>
                    <a:pt x="942965" y="500204"/>
                  </a:lnTo>
                  <a:lnTo>
                    <a:pt x="975726" y="537828"/>
                  </a:lnTo>
                  <a:lnTo>
                    <a:pt x="1009200" y="574783"/>
                  </a:lnTo>
                  <a:lnTo>
                    <a:pt x="1043376" y="611058"/>
                  </a:lnTo>
                  <a:lnTo>
                    <a:pt x="1078243" y="646645"/>
                  </a:lnTo>
                  <a:lnTo>
                    <a:pt x="1113789" y="681533"/>
                  </a:lnTo>
                  <a:lnTo>
                    <a:pt x="1150005" y="715713"/>
                  </a:lnTo>
                  <a:lnTo>
                    <a:pt x="1186879" y="749175"/>
                  </a:lnTo>
                  <a:lnTo>
                    <a:pt x="1224400" y="781910"/>
                  </a:lnTo>
                  <a:lnTo>
                    <a:pt x="1262557" y="813907"/>
                  </a:lnTo>
                  <a:lnTo>
                    <a:pt x="1301341" y="845157"/>
                  </a:lnTo>
                  <a:lnTo>
                    <a:pt x="1340739" y="875651"/>
                  </a:lnTo>
                  <a:lnTo>
                    <a:pt x="1380741" y="905379"/>
                  </a:lnTo>
                  <a:lnTo>
                    <a:pt x="1421336" y="934331"/>
                  </a:lnTo>
                  <a:lnTo>
                    <a:pt x="1462513" y="962497"/>
                  </a:lnTo>
                  <a:lnTo>
                    <a:pt x="1504261" y="989869"/>
                  </a:lnTo>
                  <a:lnTo>
                    <a:pt x="1546570" y="1016435"/>
                  </a:lnTo>
                  <a:lnTo>
                    <a:pt x="1589429" y="1042187"/>
                  </a:lnTo>
                  <a:lnTo>
                    <a:pt x="1632826" y="1067115"/>
                  </a:lnTo>
                  <a:lnTo>
                    <a:pt x="1676750" y="1091209"/>
                  </a:lnTo>
                  <a:lnTo>
                    <a:pt x="1721192" y="1114460"/>
                  </a:lnTo>
                  <a:lnTo>
                    <a:pt x="1766140" y="1136857"/>
                  </a:lnTo>
                  <a:lnTo>
                    <a:pt x="1811583" y="1158392"/>
                  </a:lnTo>
                  <a:lnTo>
                    <a:pt x="1857510" y="1179055"/>
                  </a:lnTo>
                  <a:lnTo>
                    <a:pt x="1903911" y="1198835"/>
                  </a:lnTo>
                  <a:lnTo>
                    <a:pt x="1950774" y="1217724"/>
                  </a:lnTo>
                  <a:lnTo>
                    <a:pt x="1998089" y="1235711"/>
                  </a:lnTo>
                  <a:lnTo>
                    <a:pt x="2045928" y="1252809"/>
                  </a:lnTo>
                  <a:lnTo>
                    <a:pt x="2094079" y="1268920"/>
                  </a:lnTo>
                  <a:lnTo>
                    <a:pt x="2142525" y="1284039"/>
                  </a:lnTo>
                  <a:lnTo>
                    <a:pt x="2191252" y="1298163"/>
                  </a:lnTo>
                  <a:lnTo>
                    <a:pt x="2240245" y="1311290"/>
                  </a:lnTo>
                  <a:lnTo>
                    <a:pt x="2289487" y="1323416"/>
                  </a:lnTo>
                  <a:lnTo>
                    <a:pt x="2338965" y="1334537"/>
                  </a:lnTo>
                  <a:lnTo>
                    <a:pt x="2388663" y="1344652"/>
                  </a:lnTo>
                  <a:lnTo>
                    <a:pt x="2438565" y="1353755"/>
                  </a:lnTo>
                  <a:lnTo>
                    <a:pt x="2488656" y="1361845"/>
                  </a:lnTo>
                  <a:lnTo>
                    <a:pt x="2538922" y="1368917"/>
                  </a:lnTo>
                  <a:lnTo>
                    <a:pt x="2589346" y="1374969"/>
                  </a:lnTo>
                  <a:lnTo>
                    <a:pt x="2639914" y="1379998"/>
                  </a:lnTo>
                </a:path>
              </a:pathLst>
            </a:custGeom>
            <a:ln w="1335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857177" y="1953255"/>
              <a:ext cx="12065" cy="632460"/>
            </a:xfrm>
            <a:custGeom>
              <a:avLst/>
              <a:gdLst/>
              <a:ahLst/>
              <a:cxnLst/>
              <a:rect l="l" t="t" r="r" b="b"/>
              <a:pathLst>
                <a:path w="12064" h="632460">
                  <a:moveTo>
                    <a:pt x="0" y="0"/>
                  </a:moveTo>
                  <a:lnTo>
                    <a:pt x="11866" y="631844"/>
                  </a:lnTo>
                </a:path>
              </a:pathLst>
            </a:custGeom>
            <a:ln w="6679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81454" y="2245051"/>
              <a:ext cx="2543175" cy="20320"/>
            </a:xfrm>
            <a:custGeom>
              <a:avLst/>
              <a:gdLst/>
              <a:ahLst/>
              <a:cxnLst/>
              <a:rect l="l" t="t" r="r" b="b"/>
              <a:pathLst>
                <a:path w="2543175" h="20319">
                  <a:moveTo>
                    <a:pt x="0" y="19725"/>
                  </a:moveTo>
                  <a:lnTo>
                    <a:pt x="2543173" y="0"/>
                  </a:lnTo>
                </a:path>
              </a:pathLst>
            </a:custGeom>
            <a:ln w="13359">
              <a:solidFill>
                <a:srgbClr val="0000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072637" y="2614884"/>
              <a:ext cx="62865" cy="31750"/>
            </a:xfrm>
            <a:custGeom>
              <a:avLst/>
              <a:gdLst/>
              <a:ahLst/>
              <a:cxnLst/>
              <a:rect l="l" t="t" r="r" b="b"/>
              <a:pathLst>
                <a:path w="62864" h="31750">
                  <a:moveTo>
                    <a:pt x="0" y="16503"/>
                  </a:moveTo>
                  <a:lnTo>
                    <a:pt x="62555" y="31199"/>
                  </a:lnTo>
                  <a:lnTo>
                    <a:pt x="0" y="16503"/>
                  </a:lnTo>
                  <a:lnTo>
                    <a:pt x="62084" y="0"/>
                  </a:lnTo>
                  <a:lnTo>
                    <a:pt x="0" y="16503"/>
                  </a:lnTo>
                  <a:close/>
                </a:path>
              </a:pathLst>
            </a:custGeom>
            <a:ln w="6679">
              <a:solidFill>
                <a:srgbClr val="007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005602" y="1953255"/>
              <a:ext cx="469265" cy="280035"/>
            </a:xfrm>
            <a:custGeom>
              <a:avLst/>
              <a:gdLst/>
              <a:ahLst/>
              <a:cxnLst/>
              <a:rect l="l" t="t" r="r" b="b"/>
              <a:pathLst>
                <a:path w="469264" h="280035">
                  <a:moveTo>
                    <a:pt x="469167" y="279929"/>
                  </a:moveTo>
                  <a:lnTo>
                    <a:pt x="0" y="0"/>
                  </a:lnTo>
                </a:path>
                <a:path w="469264" h="280035">
                  <a:moveTo>
                    <a:pt x="0" y="0"/>
                  </a:moveTo>
                  <a:lnTo>
                    <a:pt x="45580" y="45345"/>
                  </a:lnTo>
                  <a:lnTo>
                    <a:pt x="0" y="0"/>
                  </a:lnTo>
                  <a:lnTo>
                    <a:pt x="61534" y="18546"/>
                  </a:lnTo>
                  <a:lnTo>
                    <a:pt x="0" y="0"/>
                  </a:lnTo>
                  <a:close/>
                </a:path>
              </a:pathLst>
            </a:custGeom>
            <a:ln w="10059">
              <a:solidFill>
                <a:srgbClr val="007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865720" y="655049"/>
            <a:ext cx="997585" cy="1289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50" spc="10" dirty="0">
                <a:latin typeface="Latin Modern Math"/>
                <a:cs typeface="Latin Modern Math"/>
              </a:rPr>
              <a:t>Return on </a:t>
            </a:r>
            <a:r>
              <a:rPr sz="650" spc="5" dirty="0">
                <a:latin typeface="Latin Modern Math"/>
                <a:cs typeface="Latin Modern Math"/>
              </a:rPr>
              <a:t>Capital,</a:t>
            </a:r>
            <a:r>
              <a:rPr sz="650" spc="-25" dirty="0">
                <a:latin typeface="Latin Modern Math"/>
                <a:cs typeface="Latin Modern Math"/>
              </a:rPr>
              <a:t> </a:t>
            </a:r>
            <a:r>
              <a:rPr sz="650" i="1" spc="145" dirty="0">
                <a:latin typeface="Times New Roman"/>
                <a:cs typeface="Times New Roman"/>
              </a:rPr>
              <a:t>MPK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870792" y="2500978"/>
            <a:ext cx="70485" cy="1289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50" i="1" spc="60" dirty="0">
                <a:latin typeface="Times New Roman"/>
                <a:cs typeface="Times New Roman"/>
              </a:rPr>
              <a:t>k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078322" y="1809808"/>
            <a:ext cx="739140" cy="1289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50" dirty="0">
                <a:latin typeface="Latin Modern Math"/>
                <a:cs typeface="Latin Modern Math"/>
              </a:rPr>
              <a:t>World </a:t>
            </a:r>
            <a:r>
              <a:rPr sz="650" spc="5" dirty="0">
                <a:latin typeface="Latin Modern Math"/>
                <a:cs typeface="Latin Modern Math"/>
              </a:rPr>
              <a:t>interest</a:t>
            </a:r>
            <a:r>
              <a:rPr sz="650" spc="-50" dirty="0">
                <a:latin typeface="Latin Modern Math"/>
                <a:cs typeface="Latin Modern Math"/>
              </a:rPr>
              <a:t> </a:t>
            </a:r>
            <a:r>
              <a:rPr sz="650" spc="10" dirty="0">
                <a:latin typeface="Latin Modern Math"/>
                <a:cs typeface="Latin Modern Math"/>
              </a:rPr>
              <a:t>rate</a:t>
            </a:r>
            <a:endParaRPr sz="650">
              <a:latin typeface="Latin Modern Math"/>
              <a:cs typeface="Latin Modern Math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825871" y="2549710"/>
            <a:ext cx="840105" cy="1289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  <a:tabLst>
                <a:tab pos="520065" algn="l"/>
              </a:tabLst>
            </a:pPr>
            <a:r>
              <a:rPr sz="975" i="1" spc="37" baseline="-21367" dirty="0">
                <a:latin typeface="Times New Roman"/>
                <a:cs typeface="Times New Roman"/>
              </a:rPr>
              <a:t>k</a:t>
            </a:r>
            <a:r>
              <a:rPr sz="500" i="1" spc="25" dirty="0">
                <a:latin typeface="Times New Roman"/>
                <a:cs typeface="Times New Roman"/>
              </a:rPr>
              <a:t>poor</a:t>
            </a:r>
            <a:r>
              <a:rPr sz="500" i="1" u="sng" spc="25" dirty="0">
                <a:uFill>
                  <a:solidFill>
                    <a:srgbClr val="007F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975" i="1" spc="67" baseline="-17094" dirty="0">
                <a:latin typeface="Times New Roman"/>
                <a:cs typeface="Times New Roman"/>
              </a:rPr>
              <a:t>k</a:t>
            </a:r>
            <a:r>
              <a:rPr sz="750" i="1" spc="67" baseline="5555" dirty="0">
                <a:latin typeface="Times New Roman"/>
                <a:cs typeface="Times New Roman"/>
              </a:rPr>
              <a:t>autarky</a:t>
            </a:r>
            <a:endParaRPr sz="750" baseline="5555" dirty="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895901" y="2625107"/>
            <a:ext cx="86995" cy="1009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00" i="1" spc="45" dirty="0">
                <a:latin typeface="Times New Roman"/>
                <a:cs typeface="Times New Roman"/>
              </a:rPr>
              <a:t>ss</a:t>
            </a:r>
            <a:endParaRPr sz="500" dirty="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99292" y="2166910"/>
            <a:ext cx="549275" cy="1289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975" i="1" spc="120" baseline="-21367" dirty="0">
                <a:latin typeface="Times New Roman"/>
                <a:cs typeface="Times New Roman"/>
              </a:rPr>
              <a:t>MPK</a:t>
            </a:r>
            <a:r>
              <a:rPr sz="500" i="1" spc="80" dirty="0">
                <a:latin typeface="Times New Roman"/>
                <a:cs typeface="Times New Roman"/>
              </a:rPr>
              <a:t>autarky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769308" y="2549710"/>
            <a:ext cx="245745" cy="1289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975" i="1" spc="67" baseline="-21367" dirty="0">
                <a:latin typeface="Times New Roman"/>
                <a:cs typeface="Times New Roman"/>
              </a:rPr>
              <a:t>k</a:t>
            </a:r>
            <a:r>
              <a:rPr sz="500" i="1" spc="45" dirty="0">
                <a:latin typeface="Times New Roman"/>
                <a:cs typeface="Times New Roman"/>
              </a:rPr>
              <a:t>rich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839338" y="2625107"/>
            <a:ext cx="86995" cy="1009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00" i="1" spc="45" dirty="0">
                <a:latin typeface="Times New Roman"/>
                <a:cs typeface="Times New Roman"/>
              </a:rPr>
              <a:t>ss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60331" y="2817654"/>
            <a:ext cx="4087531" cy="490134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5875" marR="5080" indent="-3810">
              <a:lnSpc>
                <a:spcPct val="105800"/>
              </a:lnSpc>
              <a:spcBef>
                <a:spcPts val="60"/>
              </a:spcBef>
            </a:pPr>
            <a:r>
              <a:rPr lang="el-GR" sz="1000" b="1" spc="-5" dirty="0">
                <a:cs typeface="Arial"/>
              </a:rPr>
              <a:t>Άνοιγμα των αγορών κεφαλαίου </a:t>
            </a:r>
            <a:r>
              <a:rPr lang="el-GR" sz="1000" spc="-5" dirty="0">
                <a:cs typeface="Arial"/>
              </a:rPr>
              <a:t>σε φτωχή χώρα με </a:t>
            </a:r>
            <a:r>
              <a:rPr lang="el-GR" sz="1000" b="1" spc="-5" dirty="0">
                <a:solidFill>
                  <a:srgbClr val="C00000"/>
                </a:solidFill>
                <a:cs typeface="Arial"/>
              </a:rPr>
              <a:t>εγχώριες</a:t>
            </a:r>
            <a:r>
              <a:rPr lang="el-GR" sz="1000" b="1" spc="-5" dirty="0">
                <a:cs typeface="Arial"/>
              </a:rPr>
              <a:t> </a:t>
            </a:r>
            <a:r>
              <a:rPr lang="el-GR" sz="1000" b="1" spc="-5" dirty="0">
                <a:solidFill>
                  <a:srgbClr val="C00000"/>
                </a:solidFill>
                <a:cs typeface="Arial"/>
              </a:rPr>
              <a:t>στρεβλώσεις </a:t>
            </a:r>
            <a:r>
              <a:rPr lang="el-GR" sz="1000" spc="-5" dirty="0">
                <a:cs typeface="Arial"/>
              </a:rPr>
              <a:t>(π.χ. χαμηλή παραγωγικότητα κεφαλαίου) μπορεί να οδηγήσει σε </a:t>
            </a:r>
            <a:r>
              <a:rPr lang="el-GR" sz="1000" b="1" spc="-5" dirty="0">
                <a:cs typeface="Arial"/>
              </a:rPr>
              <a:t>εκροή κεφαλαίου</a:t>
            </a:r>
            <a:r>
              <a:rPr lang="el-GR" sz="1000" spc="-5" dirty="0">
                <a:cs typeface="Arial"/>
              </a:rPr>
              <a:t>.</a:t>
            </a:r>
            <a:endParaRPr sz="1000" dirty="0">
              <a:cs typeface="Arial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-10" dirty="0"/>
              <a:t>Π. </a:t>
            </a:r>
            <a:r>
              <a:rPr spc="-15" dirty="0"/>
              <a:t>Κωνσταντíνου (AΕΟΣ </a:t>
            </a:r>
            <a:r>
              <a:rPr spc="-35" dirty="0"/>
              <a:t>–</a:t>
            </a:r>
            <a:r>
              <a:rPr spc="-75" dirty="0"/>
              <a:t> </a:t>
            </a:r>
            <a:r>
              <a:rPr spc="-5" dirty="0"/>
              <a:t>ΟΠΑ)</a:t>
            </a:r>
          </a:p>
        </p:txBody>
      </p:sp>
    </p:spTree>
  </p:cSld>
  <p:clrMapOvr>
    <a:masterClrMapping/>
  </p:clrMapOvr>
  <p:transition>
    <p:cut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0" y="141770"/>
            <a:ext cx="4608195" cy="455894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7556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595"/>
              </a:spcBef>
            </a:pPr>
            <a:r>
              <a:rPr sz="1400" spc="-20" dirty="0">
                <a:solidFill>
                  <a:srgbClr val="CC0000"/>
                </a:solidFill>
                <a:latin typeface="Arial"/>
                <a:cs typeface="Arial"/>
              </a:rPr>
              <a:t>Το </a:t>
            </a:r>
            <a:r>
              <a:rPr sz="1400" spc="25" dirty="0">
                <a:solidFill>
                  <a:srgbClr val="CC0000"/>
                </a:solidFill>
                <a:latin typeface="Arial"/>
                <a:cs typeface="Arial"/>
              </a:rPr>
              <a:t>Αíνιγµα </a:t>
            </a:r>
            <a:r>
              <a:rPr sz="1400" spc="-15" dirty="0">
                <a:solidFill>
                  <a:srgbClr val="CC0000"/>
                </a:solidFill>
                <a:latin typeface="Arial"/>
                <a:cs typeface="Arial"/>
              </a:rPr>
              <a:t>του </a:t>
            </a:r>
            <a:r>
              <a:rPr sz="1400" spc="15" dirty="0">
                <a:solidFill>
                  <a:srgbClr val="CC0000"/>
                </a:solidFill>
                <a:latin typeface="Times New Roman"/>
                <a:cs typeface="Times New Roman"/>
              </a:rPr>
              <a:t>Lucas </a:t>
            </a:r>
            <a:r>
              <a:rPr sz="1400" spc="-65" dirty="0">
                <a:solidFill>
                  <a:srgbClr val="CC0000"/>
                </a:solidFill>
                <a:latin typeface="Arial"/>
                <a:cs typeface="Arial"/>
              </a:rPr>
              <a:t>–</a:t>
            </a:r>
            <a:r>
              <a:rPr sz="1400" spc="21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lang="el-GR" sz="1400" spc="210" dirty="0">
                <a:solidFill>
                  <a:srgbClr val="CC0000"/>
                </a:solidFill>
                <a:latin typeface="Arial"/>
                <a:cs typeface="Arial"/>
              </a:rPr>
              <a:t>Ι</a:t>
            </a:r>
            <a:r>
              <a:rPr lang="es-ES" sz="1400" spc="210" dirty="0">
                <a:solidFill>
                  <a:srgbClr val="CC0000"/>
                </a:solidFill>
                <a:latin typeface="Arial"/>
                <a:cs typeface="Arial"/>
              </a:rPr>
              <a:t>V</a:t>
            </a:r>
            <a:endParaRPr sz="1400" dirty="0">
              <a:latin typeface="Latin Modern Math"/>
              <a:cs typeface="Latin Modern Math"/>
            </a:endParaRPr>
          </a:p>
          <a:p>
            <a:pPr marL="107950">
              <a:lnSpc>
                <a:spcPct val="100000"/>
              </a:lnSpc>
              <a:spcBef>
                <a:spcPts val="225"/>
              </a:spcBef>
            </a:pPr>
            <a:r>
              <a:rPr sz="900" spc="10" dirty="0">
                <a:solidFill>
                  <a:srgbClr val="CC0000"/>
                </a:solidFill>
                <a:latin typeface="Arial"/>
                <a:cs typeface="Arial"/>
              </a:rPr>
              <a:t>Κινητικóτητα </a:t>
            </a:r>
            <a:r>
              <a:rPr sz="900" spc="-10" dirty="0">
                <a:solidFill>
                  <a:srgbClr val="CC0000"/>
                </a:solidFill>
                <a:latin typeface="Arial"/>
                <a:cs typeface="Arial"/>
              </a:rPr>
              <a:t>Κεφαλαíου: </a:t>
            </a:r>
            <a:r>
              <a:rPr sz="900" spc="-35" dirty="0">
                <a:solidFill>
                  <a:srgbClr val="CC0000"/>
                </a:solidFill>
                <a:latin typeface="Arial"/>
                <a:cs typeface="Arial"/>
              </a:rPr>
              <a:t>Προς </a:t>
            </a:r>
            <a:r>
              <a:rPr sz="900" spc="-30" dirty="0">
                <a:solidFill>
                  <a:srgbClr val="CC0000"/>
                </a:solidFill>
                <a:latin typeface="Arial"/>
                <a:cs typeface="Arial"/>
              </a:rPr>
              <a:t>ποιες</a:t>
            </a:r>
            <a:r>
              <a:rPr sz="900" spc="1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900" spc="-15" dirty="0">
                <a:solidFill>
                  <a:srgbClr val="CC0000"/>
                </a:solidFill>
                <a:latin typeface="Arial"/>
                <a:cs typeface="Arial"/>
              </a:rPr>
              <a:t>Οικονοµíες;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73065" y="743823"/>
            <a:ext cx="1883410" cy="10413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00" dirty="0">
                <a:latin typeface="Times New Roman"/>
                <a:cs typeface="Times New Roman"/>
              </a:rPr>
              <a:t>Figure 8. Net Foreign Assets </a:t>
            </a:r>
            <a:r>
              <a:rPr sz="500" spc="5" dirty="0">
                <a:latin typeface="Times New Roman"/>
                <a:cs typeface="Times New Roman"/>
              </a:rPr>
              <a:t>and GDP </a:t>
            </a:r>
            <a:r>
              <a:rPr sz="500" dirty="0">
                <a:latin typeface="Times New Roman"/>
                <a:cs typeface="Times New Roman"/>
              </a:rPr>
              <a:t>per Capita: All Countries,</a:t>
            </a:r>
            <a:r>
              <a:rPr sz="500" spc="-3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2004.</a:t>
            </a:r>
            <a:endParaRPr sz="5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327827" y="962679"/>
            <a:ext cx="2160270" cy="1398270"/>
            <a:chOff x="1327827" y="962679"/>
            <a:chExt cx="2160270" cy="1398270"/>
          </a:xfrm>
        </p:grpSpPr>
        <p:sp>
          <p:nvSpPr>
            <p:cNvPr id="7" name="object 7"/>
            <p:cNvSpPr/>
            <p:nvPr/>
          </p:nvSpPr>
          <p:spPr>
            <a:xfrm>
              <a:off x="1329518" y="964369"/>
              <a:ext cx="2156460" cy="1395095"/>
            </a:xfrm>
            <a:custGeom>
              <a:avLst/>
              <a:gdLst/>
              <a:ahLst/>
              <a:cxnLst/>
              <a:rect l="l" t="t" r="r" b="b"/>
              <a:pathLst>
                <a:path w="2156460" h="1395095">
                  <a:moveTo>
                    <a:pt x="0" y="0"/>
                  </a:moveTo>
                  <a:lnTo>
                    <a:pt x="2156364" y="0"/>
                  </a:lnTo>
                  <a:lnTo>
                    <a:pt x="2156364" y="1394873"/>
                  </a:lnTo>
                  <a:lnTo>
                    <a:pt x="0" y="1394873"/>
                  </a:lnTo>
                  <a:lnTo>
                    <a:pt x="0" y="0"/>
                  </a:lnTo>
                  <a:lnTo>
                    <a:pt x="0" y="1394873"/>
                  </a:lnTo>
                  <a:lnTo>
                    <a:pt x="13330" y="1394873"/>
                  </a:lnTo>
                </a:path>
                <a:path w="2156460" h="1395095">
                  <a:moveTo>
                    <a:pt x="0" y="1240104"/>
                  </a:moveTo>
                  <a:lnTo>
                    <a:pt x="13330" y="1240104"/>
                  </a:lnTo>
                </a:path>
                <a:path w="2156460" h="1395095">
                  <a:moveTo>
                    <a:pt x="0" y="1084685"/>
                  </a:moveTo>
                  <a:lnTo>
                    <a:pt x="13330" y="1084685"/>
                  </a:lnTo>
                </a:path>
                <a:path w="2156460" h="1395095">
                  <a:moveTo>
                    <a:pt x="0" y="929915"/>
                  </a:moveTo>
                  <a:lnTo>
                    <a:pt x="13330" y="929915"/>
                  </a:lnTo>
                </a:path>
                <a:path w="2156460" h="1395095">
                  <a:moveTo>
                    <a:pt x="0" y="774821"/>
                  </a:moveTo>
                  <a:lnTo>
                    <a:pt x="13330" y="774821"/>
                  </a:lnTo>
                </a:path>
                <a:path w="2156460" h="1395095">
                  <a:moveTo>
                    <a:pt x="0" y="620052"/>
                  </a:moveTo>
                  <a:lnTo>
                    <a:pt x="13330" y="620052"/>
                  </a:lnTo>
                </a:path>
                <a:path w="2156460" h="1395095">
                  <a:moveTo>
                    <a:pt x="0" y="464632"/>
                  </a:moveTo>
                  <a:lnTo>
                    <a:pt x="13330" y="464632"/>
                  </a:lnTo>
                </a:path>
                <a:path w="2156460" h="1395095">
                  <a:moveTo>
                    <a:pt x="0" y="309863"/>
                  </a:moveTo>
                  <a:lnTo>
                    <a:pt x="13330" y="309863"/>
                  </a:lnTo>
                </a:path>
                <a:path w="2156460" h="1395095">
                  <a:moveTo>
                    <a:pt x="0" y="154769"/>
                  </a:moveTo>
                  <a:lnTo>
                    <a:pt x="13330" y="154769"/>
                  </a:lnTo>
                </a:path>
                <a:path w="2156460" h="1395095">
                  <a:moveTo>
                    <a:pt x="0" y="0"/>
                  </a:moveTo>
                  <a:lnTo>
                    <a:pt x="13330" y="0"/>
                  </a:lnTo>
                </a:path>
                <a:path w="2156460" h="1395095">
                  <a:moveTo>
                    <a:pt x="0" y="1394873"/>
                  </a:moveTo>
                  <a:lnTo>
                    <a:pt x="2156364" y="1394873"/>
                  </a:lnTo>
                </a:path>
                <a:path w="2156460" h="1395095">
                  <a:moveTo>
                    <a:pt x="0" y="1394873"/>
                  </a:moveTo>
                  <a:lnTo>
                    <a:pt x="0" y="1381867"/>
                  </a:lnTo>
                </a:path>
                <a:path w="2156460" h="1395095">
                  <a:moveTo>
                    <a:pt x="269545" y="1394873"/>
                  </a:moveTo>
                  <a:lnTo>
                    <a:pt x="269545" y="1381867"/>
                  </a:lnTo>
                </a:path>
                <a:path w="2156460" h="1395095">
                  <a:moveTo>
                    <a:pt x="539091" y="1394873"/>
                  </a:moveTo>
                  <a:lnTo>
                    <a:pt x="539091" y="1381867"/>
                  </a:lnTo>
                </a:path>
                <a:path w="2156460" h="1395095">
                  <a:moveTo>
                    <a:pt x="808636" y="1394873"/>
                  </a:moveTo>
                  <a:lnTo>
                    <a:pt x="808636" y="1381867"/>
                  </a:lnTo>
                </a:path>
                <a:path w="2156460" h="1395095">
                  <a:moveTo>
                    <a:pt x="1078182" y="1394873"/>
                  </a:moveTo>
                  <a:lnTo>
                    <a:pt x="1078182" y="1381867"/>
                  </a:lnTo>
                </a:path>
                <a:path w="2156460" h="1395095">
                  <a:moveTo>
                    <a:pt x="1347727" y="1394873"/>
                  </a:moveTo>
                  <a:lnTo>
                    <a:pt x="1347727" y="1381867"/>
                  </a:lnTo>
                </a:path>
                <a:path w="2156460" h="1395095">
                  <a:moveTo>
                    <a:pt x="1617273" y="1394873"/>
                  </a:moveTo>
                  <a:lnTo>
                    <a:pt x="1617273" y="1381867"/>
                  </a:lnTo>
                </a:path>
                <a:path w="2156460" h="1395095">
                  <a:moveTo>
                    <a:pt x="1886818" y="1394873"/>
                  </a:moveTo>
                  <a:lnTo>
                    <a:pt x="1886818" y="1381867"/>
                  </a:lnTo>
                </a:path>
                <a:path w="2156460" h="1395095">
                  <a:moveTo>
                    <a:pt x="2156364" y="1394873"/>
                  </a:moveTo>
                  <a:lnTo>
                    <a:pt x="2156364" y="1381867"/>
                  </a:lnTo>
                </a:path>
              </a:pathLst>
            </a:custGeom>
            <a:ln w="33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098634" y="1955413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3330" y="0"/>
                  </a:moveTo>
                  <a:lnTo>
                    <a:pt x="3901" y="0"/>
                  </a:lnTo>
                  <a:lnTo>
                    <a:pt x="0" y="3901"/>
                  </a:lnTo>
                  <a:lnTo>
                    <a:pt x="0" y="13656"/>
                  </a:lnTo>
                  <a:lnTo>
                    <a:pt x="3901" y="17557"/>
                  </a:lnTo>
                  <a:lnTo>
                    <a:pt x="13330" y="17557"/>
                  </a:lnTo>
                  <a:lnTo>
                    <a:pt x="17232" y="13656"/>
                  </a:lnTo>
                  <a:lnTo>
                    <a:pt x="17232" y="390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098634" y="1955413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7232" y="8778"/>
                  </a:moveTo>
                  <a:lnTo>
                    <a:pt x="17232" y="3901"/>
                  </a:lnTo>
                  <a:lnTo>
                    <a:pt x="13330" y="0"/>
                  </a:lnTo>
                  <a:lnTo>
                    <a:pt x="8778" y="0"/>
                  </a:lnTo>
                  <a:lnTo>
                    <a:pt x="3901" y="0"/>
                  </a:lnTo>
                  <a:lnTo>
                    <a:pt x="0" y="3901"/>
                  </a:lnTo>
                  <a:lnTo>
                    <a:pt x="0" y="8778"/>
                  </a:lnTo>
                  <a:lnTo>
                    <a:pt x="0" y="13656"/>
                  </a:lnTo>
                  <a:lnTo>
                    <a:pt x="3901" y="17557"/>
                  </a:lnTo>
                  <a:lnTo>
                    <a:pt x="8778" y="17557"/>
                  </a:lnTo>
                  <a:lnTo>
                    <a:pt x="13330" y="17557"/>
                  </a:lnTo>
                  <a:lnTo>
                    <a:pt x="17232" y="13656"/>
                  </a:lnTo>
                  <a:lnTo>
                    <a:pt x="17232" y="8778"/>
                  </a:lnTo>
                  <a:close/>
                </a:path>
              </a:pathLst>
            </a:custGeom>
            <a:ln w="338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069046" y="1926149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3330" y="0"/>
                  </a:moveTo>
                  <a:lnTo>
                    <a:pt x="3901" y="0"/>
                  </a:lnTo>
                  <a:lnTo>
                    <a:pt x="0" y="3901"/>
                  </a:lnTo>
                  <a:lnTo>
                    <a:pt x="0" y="13656"/>
                  </a:lnTo>
                  <a:lnTo>
                    <a:pt x="3901" y="17557"/>
                  </a:lnTo>
                  <a:lnTo>
                    <a:pt x="13330" y="17557"/>
                  </a:lnTo>
                  <a:lnTo>
                    <a:pt x="17232" y="13656"/>
                  </a:lnTo>
                  <a:lnTo>
                    <a:pt x="17232" y="390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069046" y="1926149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7232" y="8778"/>
                  </a:moveTo>
                  <a:lnTo>
                    <a:pt x="17232" y="3901"/>
                  </a:lnTo>
                  <a:lnTo>
                    <a:pt x="13330" y="0"/>
                  </a:lnTo>
                  <a:lnTo>
                    <a:pt x="8453" y="0"/>
                  </a:lnTo>
                  <a:lnTo>
                    <a:pt x="3901" y="0"/>
                  </a:lnTo>
                  <a:lnTo>
                    <a:pt x="0" y="3901"/>
                  </a:lnTo>
                  <a:lnTo>
                    <a:pt x="0" y="8778"/>
                  </a:lnTo>
                  <a:lnTo>
                    <a:pt x="0" y="13656"/>
                  </a:lnTo>
                  <a:lnTo>
                    <a:pt x="3901" y="17557"/>
                  </a:lnTo>
                  <a:lnTo>
                    <a:pt x="8453" y="17557"/>
                  </a:lnTo>
                  <a:lnTo>
                    <a:pt x="13330" y="17557"/>
                  </a:lnTo>
                  <a:lnTo>
                    <a:pt x="17232" y="13656"/>
                  </a:lnTo>
                  <a:lnTo>
                    <a:pt x="17232" y="8778"/>
                  </a:lnTo>
                  <a:close/>
                </a:path>
              </a:pathLst>
            </a:custGeom>
            <a:ln w="338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068070" y="1939480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3656" y="0"/>
                  </a:moveTo>
                  <a:lnTo>
                    <a:pt x="3901" y="0"/>
                  </a:lnTo>
                  <a:lnTo>
                    <a:pt x="0" y="3901"/>
                  </a:lnTo>
                  <a:lnTo>
                    <a:pt x="0" y="13330"/>
                  </a:lnTo>
                  <a:lnTo>
                    <a:pt x="3901" y="17232"/>
                  </a:lnTo>
                  <a:lnTo>
                    <a:pt x="13656" y="17232"/>
                  </a:lnTo>
                  <a:lnTo>
                    <a:pt x="17557" y="13330"/>
                  </a:lnTo>
                  <a:lnTo>
                    <a:pt x="17557" y="390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068070" y="1939480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7557" y="8453"/>
                  </a:moveTo>
                  <a:lnTo>
                    <a:pt x="17557" y="3901"/>
                  </a:lnTo>
                  <a:lnTo>
                    <a:pt x="13656" y="0"/>
                  </a:lnTo>
                  <a:lnTo>
                    <a:pt x="8778" y="0"/>
                  </a:lnTo>
                  <a:lnTo>
                    <a:pt x="3901" y="0"/>
                  </a:lnTo>
                  <a:lnTo>
                    <a:pt x="0" y="3901"/>
                  </a:lnTo>
                  <a:lnTo>
                    <a:pt x="0" y="8453"/>
                  </a:lnTo>
                  <a:lnTo>
                    <a:pt x="0" y="13330"/>
                  </a:lnTo>
                  <a:lnTo>
                    <a:pt x="3901" y="17232"/>
                  </a:lnTo>
                  <a:lnTo>
                    <a:pt x="8778" y="17232"/>
                  </a:lnTo>
                  <a:lnTo>
                    <a:pt x="13656" y="17232"/>
                  </a:lnTo>
                  <a:lnTo>
                    <a:pt x="17557" y="13330"/>
                  </a:lnTo>
                  <a:lnTo>
                    <a:pt x="17557" y="8453"/>
                  </a:lnTo>
                  <a:close/>
                </a:path>
              </a:pathLst>
            </a:custGeom>
            <a:ln w="338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053764" y="1789588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3330" y="0"/>
                  </a:moveTo>
                  <a:lnTo>
                    <a:pt x="3901" y="0"/>
                  </a:lnTo>
                  <a:lnTo>
                    <a:pt x="0" y="3901"/>
                  </a:lnTo>
                  <a:lnTo>
                    <a:pt x="0" y="13656"/>
                  </a:lnTo>
                  <a:lnTo>
                    <a:pt x="3901" y="17557"/>
                  </a:lnTo>
                  <a:lnTo>
                    <a:pt x="13330" y="17557"/>
                  </a:lnTo>
                  <a:lnTo>
                    <a:pt x="17232" y="13656"/>
                  </a:lnTo>
                  <a:lnTo>
                    <a:pt x="17232" y="390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053764" y="1789588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7232" y="8778"/>
                  </a:moveTo>
                  <a:lnTo>
                    <a:pt x="17232" y="3901"/>
                  </a:lnTo>
                  <a:lnTo>
                    <a:pt x="13330" y="0"/>
                  </a:lnTo>
                  <a:lnTo>
                    <a:pt x="8453" y="0"/>
                  </a:lnTo>
                  <a:lnTo>
                    <a:pt x="3901" y="0"/>
                  </a:lnTo>
                  <a:lnTo>
                    <a:pt x="0" y="3901"/>
                  </a:lnTo>
                  <a:lnTo>
                    <a:pt x="0" y="8778"/>
                  </a:lnTo>
                  <a:lnTo>
                    <a:pt x="0" y="13656"/>
                  </a:lnTo>
                  <a:lnTo>
                    <a:pt x="3901" y="17557"/>
                  </a:lnTo>
                  <a:lnTo>
                    <a:pt x="8778" y="17557"/>
                  </a:lnTo>
                  <a:lnTo>
                    <a:pt x="13330" y="17557"/>
                  </a:lnTo>
                  <a:lnTo>
                    <a:pt x="17232" y="13656"/>
                  </a:lnTo>
                  <a:lnTo>
                    <a:pt x="17232" y="8778"/>
                  </a:lnTo>
                  <a:close/>
                </a:path>
              </a:pathLst>
            </a:custGeom>
            <a:ln w="338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129848" y="1924199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3656" y="0"/>
                  </a:moveTo>
                  <a:lnTo>
                    <a:pt x="3901" y="0"/>
                  </a:lnTo>
                  <a:lnTo>
                    <a:pt x="0" y="3901"/>
                  </a:lnTo>
                  <a:lnTo>
                    <a:pt x="0" y="13330"/>
                  </a:lnTo>
                  <a:lnTo>
                    <a:pt x="3901" y="17232"/>
                  </a:lnTo>
                  <a:lnTo>
                    <a:pt x="13656" y="17232"/>
                  </a:lnTo>
                  <a:lnTo>
                    <a:pt x="17557" y="13330"/>
                  </a:lnTo>
                  <a:lnTo>
                    <a:pt x="17557" y="390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129848" y="1924199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7557" y="8453"/>
                  </a:moveTo>
                  <a:lnTo>
                    <a:pt x="17557" y="3901"/>
                  </a:lnTo>
                  <a:lnTo>
                    <a:pt x="13656" y="0"/>
                  </a:lnTo>
                  <a:lnTo>
                    <a:pt x="8778" y="0"/>
                  </a:lnTo>
                  <a:lnTo>
                    <a:pt x="3901" y="0"/>
                  </a:lnTo>
                  <a:lnTo>
                    <a:pt x="0" y="3901"/>
                  </a:lnTo>
                  <a:lnTo>
                    <a:pt x="0" y="8453"/>
                  </a:lnTo>
                  <a:lnTo>
                    <a:pt x="0" y="13330"/>
                  </a:lnTo>
                  <a:lnTo>
                    <a:pt x="3901" y="17232"/>
                  </a:lnTo>
                  <a:lnTo>
                    <a:pt x="8778" y="17232"/>
                  </a:lnTo>
                  <a:lnTo>
                    <a:pt x="13656" y="17232"/>
                  </a:lnTo>
                  <a:lnTo>
                    <a:pt x="17557" y="13330"/>
                  </a:lnTo>
                  <a:lnTo>
                    <a:pt x="17557" y="8453"/>
                  </a:lnTo>
                  <a:close/>
                </a:path>
              </a:pathLst>
            </a:custGeom>
            <a:ln w="338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055715" y="1868924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3656" y="0"/>
                  </a:moveTo>
                  <a:lnTo>
                    <a:pt x="3901" y="0"/>
                  </a:lnTo>
                  <a:lnTo>
                    <a:pt x="0" y="3901"/>
                  </a:lnTo>
                  <a:lnTo>
                    <a:pt x="0" y="13656"/>
                  </a:lnTo>
                  <a:lnTo>
                    <a:pt x="3901" y="17557"/>
                  </a:lnTo>
                  <a:lnTo>
                    <a:pt x="13656" y="17557"/>
                  </a:lnTo>
                  <a:lnTo>
                    <a:pt x="17557" y="13656"/>
                  </a:lnTo>
                  <a:lnTo>
                    <a:pt x="17557" y="390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055715" y="1868924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7557" y="8778"/>
                  </a:moveTo>
                  <a:lnTo>
                    <a:pt x="17557" y="3901"/>
                  </a:lnTo>
                  <a:lnTo>
                    <a:pt x="13656" y="0"/>
                  </a:lnTo>
                  <a:lnTo>
                    <a:pt x="8778" y="0"/>
                  </a:lnTo>
                  <a:lnTo>
                    <a:pt x="3901" y="0"/>
                  </a:lnTo>
                  <a:lnTo>
                    <a:pt x="0" y="3901"/>
                  </a:lnTo>
                  <a:lnTo>
                    <a:pt x="0" y="8778"/>
                  </a:lnTo>
                  <a:lnTo>
                    <a:pt x="0" y="13656"/>
                  </a:lnTo>
                  <a:lnTo>
                    <a:pt x="3901" y="17557"/>
                  </a:lnTo>
                  <a:lnTo>
                    <a:pt x="8778" y="17557"/>
                  </a:lnTo>
                  <a:lnTo>
                    <a:pt x="13656" y="17557"/>
                  </a:lnTo>
                  <a:lnTo>
                    <a:pt x="17557" y="13656"/>
                  </a:lnTo>
                  <a:lnTo>
                    <a:pt x="17557" y="8778"/>
                  </a:lnTo>
                  <a:close/>
                </a:path>
              </a:pathLst>
            </a:custGeom>
            <a:ln w="338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048561" y="1860470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3656" y="0"/>
                  </a:moveTo>
                  <a:lnTo>
                    <a:pt x="3901" y="0"/>
                  </a:lnTo>
                  <a:lnTo>
                    <a:pt x="0" y="3901"/>
                  </a:lnTo>
                  <a:lnTo>
                    <a:pt x="0" y="13330"/>
                  </a:lnTo>
                  <a:lnTo>
                    <a:pt x="3901" y="17232"/>
                  </a:lnTo>
                  <a:lnTo>
                    <a:pt x="13656" y="17232"/>
                  </a:lnTo>
                  <a:lnTo>
                    <a:pt x="17557" y="13330"/>
                  </a:lnTo>
                  <a:lnTo>
                    <a:pt x="17557" y="390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048561" y="1860470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7557" y="8778"/>
                  </a:moveTo>
                  <a:lnTo>
                    <a:pt x="17557" y="3901"/>
                  </a:lnTo>
                  <a:lnTo>
                    <a:pt x="13656" y="0"/>
                  </a:lnTo>
                  <a:lnTo>
                    <a:pt x="8778" y="0"/>
                  </a:lnTo>
                  <a:lnTo>
                    <a:pt x="3901" y="0"/>
                  </a:lnTo>
                  <a:lnTo>
                    <a:pt x="0" y="3901"/>
                  </a:lnTo>
                  <a:lnTo>
                    <a:pt x="0" y="8778"/>
                  </a:lnTo>
                  <a:lnTo>
                    <a:pt x="0" y="13330"/>
                  </a:lnTo>
                  <a:lnTo>
                    <a:pt x="3901" y="17232"/>
                  </a:lnTo>
                  <a:lnTo>
                    <a:pt x="8778" y="17232"/>
                  </a:lnTo>
                  <a:lnTo>
                    <a:pt x="13656" y="17232"/>
                  </a:lnTo>
                  <a:lnTo>
                    <a:pt x="17557" y="13330"/>
                  </a:lnTo>
                  <a:lnTo>
                    <a:pt x="17557" y="8778"/>
                  </a:lnTo>
                  <a:close/>
                </a:path>
              </a:pathLst>
            </a:custGeom>
            <a:ln w="338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013771" y="1941431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3656" y="0"/>
                  </a:moveTo>
                  <a:lnTo>
                    <a:pt x="3901" y="0"/>
                  </a:lnTo>
                  <a:lnTo>
                    <a:pt x="0" y="3901"/>
                  </a:lnTo>
                  <a:lnTo>
                    <a:pt x="0" y="13656"/>
                  </a:lnTo>
                  <a:lnTo>
                    <a:pt x="3901" y="17557"/>
                  </a:lnTo>
                  <a:lnTo>
                    <a:pt x="13656" y="17557"/>
                  </a:lnTo>
                  <a:lnTo>
                    <a:pt x="17557" y="13656"/>
                  </a:lnTo>
                  <a:lnTo>
                    <a:pt x="17557" y="390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013771" y="1941431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7557" y="8778"/>
                  </a:moveTo>
                  <a:lnTo>
                    <a:pt x="17557" y="3901"/>
                  </a:lnTo>
                  <a:lnTo>
                    <a:pt x="13656" y="0"/>
                  </a:lnTo>
                  <a:lnTo>
                    <a:pt x="8778" y="0"/>
                  </a:lnTo>
                  <a:lnTo>
                    <a:pt x="3901" y="0"/>
                  </a:lnTo>
                  <a:lnTo>
                    <a:pt x="0" y="3901"/>
                  </a:lnTo>
                  <a:lnTo>
                    <a:pt x="0" y="8778"/>
                  </a:lnTo>
                  <a:lnTo>
                    <a:pt x="0" y="13656"/>
                  </a:lnTo>
                  <a:lnTo>
                    <a:pt x="3901" y="17557"/>
                  </a:lnTo>
                  <a:lnTo>
                    <a:pt x="8778" y="17557"/>
                  </a:lnTo>
                  <a:lnTo>
                    <a:pt x="13656" y="17557"/>
                  </a:lnTo>
                  <a:lnTo>
                    <a:pt x="17557" y="13656"/>
                  </a:lnTo>
                  <a:lnTo>
                    <a:pt x="17557" y="8778"/>
                  </a:lnTo>
                  <a:close/>
                </a:path>
              </a:pathLst>
            </a:custGeom>
            <a:ln w="338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252103" y="1516791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79" h="17780">
                  <a:moveTo>
                    <a:pt x="13330" y="0"/>
                  </a:moveTo>
                  <a:lnTo>
                    <a:pt x="3901" y="0"/>
                  </a:lnTo>
                  <a:lnTo>
                    <a:pt x="0" y="3901"/>
                  </a:lnTo>
                  <a:lnTo>
                    <a:pt x="0" y="13656"/>
                  </a:lnTo>
                  <a:lnTo>
                    <a:pt x="3901" y="17557"/>
                  </a:lnTo>
                  <a:lnTo>
                    <a:pt x="13330" y="17557"/>
                  </a:lnTo>
                  <a:lnTo>
                    <a:pt x="17232" y="13656"/>
                  </a:lnTo>
                  <a:lnTo>
                    <a:pt x="17232" y="390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252103" y="1516791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79" h="17780">
                  <a:moveTo>
                    <a:pt x="17232" y="8778"/>
                  </a:moveTo>
                  <a:lnTo>
                    <a:pt x="17232" y="3901"/>
                  </a:lnTo>
                  <a:lnTo>
                    <a:pt x="13330" y="0"/>
                  </a:lnTo>
                  <a:lnTo>
                    <a:pt x="8453" y="0"/>
                  </a:lnTo>
                  <a:lnTo>
                    <a:pt x="3901" y="0"/>
                  </a:lnTo>
                  <a:lnTo>
                    <a:pt x="0" y="3901"/>
                  </a:lnTo>
                  <a:lnTo>
                    <a:pt x="0" y="8778"/>
                  </a:lnTo>
                  <a:lnTo>
                    <a:pt x="0" y="13656"/>
                  </a:lnTo>
                  <a:lnTo>
                    <a:pt x="3901" y="17557"/>
                  </a:lnTo>
                  <a:lnTo>
                    <a:pt x="8778" y="17557"/>
                  </a:lnTo>
                  <a:lnTo>
                    <a:pt x="13330" y="17557"/>
                  </a:lnTo>
                  <a:lnTo>
                    <a:pt x="17232" y="13656"/>
                  </a:lnTo>
                  <a:lnTo>
                    <a:pt x="17232" y="8778"/>
                  </a:lnTo>
                  <a:close/>
                </a:path>
              </a:pathLst>
            </a:custGeom>
            <a:ln w="338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067095" y="1903389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3656" y="0"/>
                  </a:moveTo>
                  <a:lnTo>
                    <a:pt x="3901" y="0"/>
                  </a:lnTo>
                  <a:lnTo>
                    <a:pt x="0" y="3901"/>
                  </a:lnTo>
                  <a:lnTo>
                    <a:pt x="0" y="13330"/>
                  </a:lnTo>
                  <a:lnTo>
                    <a:pt x="3901" y="17232"/>
                  </a:lnTo>
                  <a:lnTo>
                    <a:pt x="13656" y="17232"/>
                  </a:lnTo>
                  <a:lnTo>
                    <a:pt x="17557" y="13330"/>
                  </a:lnTo>
                  <a:lnTo>
                    <a:pt x="17557" y="390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067095" y="1903389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7557" y="8453"/>
                  </a:moveTo>
                  <a:lnTo>
                    <a:pt x="17557" y="3901"/>
                  </a:lnTo>
                  <a:lnTo>
                    <a:pt x="13656" y="0"/>
                  </a:lnTo>
                  <a:lnTo>
                    <a:pt x="8778" y="0"/>
                  </a:lnTo>
                  <a:lnTo>
                    <a:pt x="3901" y="0"/>
                  </a:lnTo>
                  <a:lnTo>
                    <a:pt x="0" y="3901"/>
                  </a:lnTo>
                  <a:lnTo>
                    <a:pt x="0" y="8453"/>
                  </a:lnTo>
                  <a:lnTo>
                    <a:pt x="0" y="13330"/>
                  </a:lnTo>
                  <a:lnTo>
                    <a:pt x="3901" y="17232"/>
                  </a:lnTo>
                  <a:lnTo>
                    <a:pt x="8778" y="17232"/>
                  </a:lnTo>
                  <a:lnTo>
                    <a:pt x="13656" y="17232"/>
                  </a:lnTo>
                  <a:lnTo>
                    <a:pt x="17557" y="13330"/>
                  </a:lnTo>
                  <a:lnTo>
                    <a:pt x="17557" y="8453"/>
                  </a:lnTo>
                  <a:close/>
                </a:path>
              </a:pathLst>
            </a:custGeom>
            <a:ln w="338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182847" y="1684892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3656" y="0"/>
                  </a:moveTo>
                  <a:lnTo>
                    <a:pt x="3901" y="0"/>
                  </a:lnTo>
                  <a:lnTo>
                    <a:pt x="0" y="3901"/>
                  </a:lnTo>
                  <a:lnTo>
                    <a:pt x="0" y="13330"/>
                  </a:lnTo>
                  <a:lnTo>
                    <a:pt x="3901" y="17232"/>
                  </a:lnTo>
                  <a:lnTo>
                    <a:pt x="13656" y="17232"/>
                  </a:lnTo>
                  <a:lnTo>
                    <a:pt x="17557" y="13330"/>
                  </a:lnTo>
                  <a:lnTo>
                    <a:pt x="17557" y="390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182847" y="1684892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7557" y="8778"/>
                  </a:moveTo>
                  <a:lnTo>
                    <a:pt x="17557" y="3901"/>
                  </a:lnTo>
                  <a:lnTo>
                    <a:pt x="13656" y="0"/>
                  </a:lnTo>
                  <a:lnTo>
                    <a:pt x="8778" y="0"/>
                  </a:lnTo>
                  <a:lnTo>
                    <a:pt x="3901" y="0"/>
                  </a:lnTo>
                  <a:lnTo>
                    <a:pt x="0" y="3901"/>
                  </a:lnTo>
                  <a:lnTo>
                    <a:pt x="0" y="8778"/>
                  </a:lnTo>
                  <a:lnTo>
                    <a:pt x="0" y="13330"/>
                  </a:lnTo>
                  <a:lnTo>
                    <a:pt x="3901" y="17232"/>
                  </a:lnTo>
                  <a:lnTo>
                    <a:pt x="8778" y="17232"/>
                  </a:lnTo>
                  <a:lnTo>
                    <a:pt x="13656" y="17232"/>
                  </a:lnTo>
                  <a:lnTo>
                    <a:pt x="17557" y="13330"/>
                  </a:lnTo>
                  <a:lnTo>
                    <a:pt x="17557" y="8778"/>
                  </a:lnTo>
                  <a:close/>
                </a:path>
              </a:pathLst>
            </a:custGeom>
            <a:ln w="338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088880" y="1914769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3330" y="0"/>
                  </a:moveTo>
                  <a:lnTo>
                    <a:pt x="3901" y="0"/>
                  </a:lnTo>
                  <a:lnTo>
                    <a:pt x="0" y="3901"/>
                  </a:lnTo>
                  <a:lnTo>
                    <a:pt x="0" y="13330"/>
                  </a:lnTo>
                  <a:lnTo>
                    <a:pt x="3901" y="17232"/>
                  </a:lnTo>
                  <a:lnTo>
                    <a:pt x="13330" y="17232"/>
                  </a:lnTo>
                  <a:lnTo>
                    <a:pt x="17232" y="13330"/>
                  </a:lnTo>
                  <a:lnTo>
                    <a:pt x="17232" y="390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088880" y="1914769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7232" y="8778"/>
                  </a:moveTo>
                  <a:lnTo>
                    <a:pt x="17232" y="3901"/>
                  </a:lnTo>
                  <a:lnTo>
                    <a:pt x="13330" y="0"/>
                  </a:lnTo>
                  <a:lnTo>
                    <a:pt x="8778" y="0"/>
                  </a:lnTo>
                  <a:lnTo>
                    <a:pt x="3901" y="0"/>
                  </a:lnTo>
                  <a:lnTo>
                    <a:pt x="0" y="3901"/>
                  </a:lnTo>
                  <a:lnTo>
                    <a:pt x="0" y="8778"/>
                  </a:lnTo>
                  <a:lnTo>
                    <a:pt x="0" y="13330"/>
                  </a:lnTo>
                  <a:lnTo>
                    <a:pt x="3901" y="17232"/>
                  </a:lnTo>
                  <a:lnTo>
                    <a:pt x="8778" y="17232"/>
                  </a:lnTo>
                  <a:lnTo>
                    <a:pt x="13330" y="17232"/>
                  </a:lnTo>
                  <a:lnTo>
                    <a:pt x="17232" y="13330"/>
                  </a:lnTo>
                  <a:lnTo>
                    <a:pt x="17232" y="8778"/>
                  </a:lnTo>
                  <a:close/>
                </a:path>
              </a:pathLst>
            </a:custGeom>
            <a:ln w="338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140252" y="1480050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3330" y="0"/>
                  </a:moveTo>
                  <a:lnTo>
                    <a:pt x="3901" y="0"/>
                  </a:lnTo>
                  <a:lnTo>
                    <a:pt x="0" y="3901"/>
                  </a:lnTo>
                  <a:lnTo>
                    <a:pt x="0" y="13330"/>
                  </a:lnTo>
                  <a:lnTo>
                    <a:pt x="3901" y="17232"/>
                  </a:lnTo>
                  <a:lnTo>
                    <a:pt x="13330" y="17232"/>
                  </a:lnTo>
                  <a:lnTo>
                    <a:pt x="17232" y="13330"/>
                  </a:lnTo>
                  <a:lnTo>
                    <a:pt x="17232" y="390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140252" y="1480050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7232" y="8778"/>
                  </a:moveTo>
                  <a:lnTo>
                    <a:pt x="17232" y="3901"/>
                  </a:lnTo>
                  <a:lnTo>
                    <a:pt x="13330" y="0"/>
                  </a:lnTo>
                  <a:lnTo>
                    <a:pt x="8453" y="0"/>
                  </a:lnTo>
                  <a:lnTo>
                    <a:pt x="3901" y="0"/>
                  </a:lnTo>
                  <a:lnTo>
                    <a:pt x="0" y="3901"/>
                  </a:lnTo>
                  <a:lnTo>
                    <a:pt x="0" y="8778"/>
                  </a:lnTo>
                  <a:lnTo>
                    <a:pt x="0" y="13330"/>
                  </a:lnTo>
                  <a:lnTo>
                    <a:pt x="3901" y="17232"/>
                  </a:lnTo>
                  <a:lnTo>
                    <a:pt x="8453" y="17232"/>
                  </a:lnTo>
                  <a:lnTo>
                    <a:pt x="13330" y="17232"/>
                  </a:lnTo>
                  <a:lnTo>
                    <a:pt x="17232" y="13330"/>
                  </a:lnTo>
                  <a:lnTo>
                    <a:pt x="17232" y="8778"/>
                  </a:lnTo>
                  <a:close/>
                </a:path>
              </a:pathLst>
            </a:custGeom>
            <a:ln w="338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031979" y="1924199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3656" y="0"/>
                  </a:moveTo>
                  <a:lnTo>
                    <a:pt x="3901" y="0"/>
                  </a:lnTo>
                  <a:lnTo>
                    <a:pt x="0" y="3901"/>
                  </a:lnTo>
                  <a:lnTo>
                    <a:pt x="0" y="13330"/>
                  </a:lnTo>
                  <a:lnTo>
                    <a:pt x="3901" y="17232"/>
                  </a:lnTo>
                  <a:lnTo>
                    <a:pt x="13656" y="17232"/>
                  </a:lnTo>
                  <a:lnTo>
                    <a:pt x="17557" y="13330"/>
                  </a:lnTo>
                  <a:lnTo>
                    <a:pt x="17557" y="390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031979" y="1924199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7557" y="8453"/>
                  </a:moveTo>
                  <a:lnTo>
                    <a:pt x="17557" y="3901"/>
                  </a:lnTo>
                  <a:lnTo>
                    <a:pt x="13656" y="0"/>
                  </a:lnTo>
                  <a:lnTo>
                    <a:pt x="8778" y="0"/>
                  </a:lnTo>
                  <a:lnTo>
                    <a:pt x="3901" y="0"/>
                  </a:lnTo>
                  <a:lnTo>
                    <a:pt x="0" y="3901"/>
                  </a:lnTo>
                  <a:lnTo>
                    <a:pt x="0" y="8453"/>
                  </a:lnTo>
                  <a:lnTo>
                    <a:pt x="0" y="13330"/>
                  </a:lnTo>
                  <a:lnTo>
                    <a:pt x="3901" y="17232"/>
                  </a:lnTo>
                  <a:lnTo>
                    <a:pt x="8778" y="17232"/>
                  </a:lnTo>
                  <a:lnTo>
                    <a:pt x="13656" y="17232"/>
                  </a:lnTo>
                  <a:lnTo>
                    <a:pt x="17557" y="13330"/>
                  </a:lnTo>
                  <a:lnTo>
                    <a:pt x="17557" y="8453"/>
                  </a:lnTo>
                  <a:close/>
                </a:path>
              </a:pathLst>
            </a:custGeom>
            <a:ln w="338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074573" y="1767479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3330" y="0"/>
                  </a:moveTo>
                  <a:lnTo>
                    <a:pt x="3901" y="0"/>
                  </a:lnTo>
                  <a:lnTo>
                    <a:pt x="0" y="3901"/>
                  </a:lnTo>
                  <a:lnTo>
                    <a:pt x="0" y="13656"/>
                  </a:lnTo>
                  <a:lnTo>
                    <a:pt x="3901" y="17557"/>
                  </a:lnTo>
                  <a:lnTo>
                    <a:pt x="13330" y="17557"/>
                  </a:lnTo>
                  <a:lnTo>
                    <a:pt x="17232" y="13656"/>
                  </a:lnTo>
                  <a:lnTo>
                    <a:pt x="17232" y="390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074573" y="1767479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7232" y="8778"/>
                  </a:moveTo>
                  <a:lnTo>
                    <a:pt x="17232" y="3901"/>
                  </a:lnTo>
                  <a:lnTo>
                    <a:pt x="13330" y="0"/>
                  </a:lnTo>
                  <a:lnTo>
                    <a:pt x="8453" y="0"/>
                  </a:lnTo>
                  <a:lnTo>
                    <a:pt x="3901" y="0"/>
                  </a:lnTo>
                  <a:lnTo>
                    <a:pt x="0" y="3901"/>
                  </a:lnTo>
                  <a:lnTo>
                    <a:pt x="0" y="8778"/>
                  </a:lnTo>
                  <a:lnTo>
                    <a:pt x="0" y="13656"/>
                  </a:lnTo>
                  <a:lnTo>
                    <a:pt x="3901" y="17557"/>
                  </a:lnTo>
                  <a:lnTo>
                    <a:pt x="8453" y="17557"/>
                  </a:lnTo>
                  <a:lnTo>
                    <a:pt x="13330" y="17557"/>
                  </a:lnTo>
                  <a:lnTo>
                    <a:pt x="17232" y="13656"/>
                  </a:lnTo>
                  <a:lnTo>
                    <a:pt x="17232" y="8778"/>
                  </a:lnTo>
                  <a:close/>
                </a:path>
              </a:pathLst>
            </a:custGeom>
            <a:ln w="338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068070" y="1922898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3656" y="0"/>
                  </a:moveTo>
                  <a:lnTo>
                    <a:pt x="3901" y="0"/>
                  </a:lnTo>
                  <a:lnTo>
                    <a:pt x="0" y="3901"/>
                  </a:lnTo>
                  <a:lnTo>
                    <a:pt x="0" y="13330"/>
                  </a:lnTo>
                  <a:lnTo>
                    <a:pt x="3901" y="17232"/>
                  </a:lnTo>
                  <a:lnTo>
                    <a:pt x="13656" y="17232"/>
                  </a:lnTo>
                  <a:lnTo>
                    <a:pt x="17557" y="13330"/>
                  </a:lnTo>
                  <a:lnTo>
                    <a:pt x="17557" y="390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068070" y="1922898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7557" y="8453"/>
                  </a:moveTo>
                  <a:lnTo>
                    <a:pt x="17557" y="3901"/>
                  </a:lnTo>
                  <a:lnTo>
                    <a:pt x="13656" y="0"/>
                  </a:lnTo>
                  <a:lnTo>
                    <a:pt x="8778" y="0"/>
                  </a:lnTo>
                  <a:lnTo>
                    <a:pt x="3901" y="0"/>
                  </a:lnTo>
                  <a:lnTo>
                    <a:pt x="0" y="3901"/>
                  </a:lnTo>
                  <a:lnTo>
                    <a:pt x="0" y="8453"/>
                  </a:lnTo>
                  <a:lnTo>
                    <a:pt x="0" y="13330"/>
                  </a:lnTo>
                  <a:lnTo>
                    <a:pt x="3901" y="17232"/>
                  </a:lnTo>
                  <a:lnTo>
                    <a:pt x="8778" y="17232"/>
                  </a:lnTo>
                  <a:lnTo>
                    <a:pt x="13656" y="17232"/>
                  </a:lnTo>
                  <a:lnTo>
                    <a:pt x="17557" y="13330"/>
                  </a:lnTo>
                  <a:lnTo>
                    <a:pt x="17557" y="8453"/>
                  </a:lnTo>
                  <a:close/>
                </a:path>
              </a:pathLst>
            </a:custGeom>
            <a:ln w="338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891841" y="2113108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3330" y="0"/>
                  </a:moveTo>
                  <a:lnTo>
                    <a:pt x="3901" y="0"/>
                  </a:lnTo>
                  <a:lnTo>
                    <a:pt x="0" y="3901"/>
                  </a:lnTo>
                  <a:lnTo>
                    <a:pt x="0" y="13656"/>
                  </a:lnTo>
                  <a:lnTo>
                    <a:pt x="3901" y="17557"/>
                  </a:lnTo>
                  <a:lnTo>
                    <a:pt x="13330" y="17557"/>
                  </a:lnTo>
                  <a:lnTo>
                    <a:pt x="17232" y="13656"/>
                  </a:lnTo>
                  <a:lnTo>
                    <a:pt x="17232" y="390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891841" y="2113108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7232" y="8778"/>
                  </a:moveTo>
                  <a:lnTo>
                    <a:pt x="17232" y="3901"/>
                  </a:lnTo>
                  <a:lnTo>
                    <a:pt x="13330" y="0"/>
                  </a:lnTo>
                  <a:lnTo>
                    <a:pt x="8778" y="0"/>
                  </a:lnTo>
                  <a:lnTo>
                    <a:pt x="3901" y="0"/>
                  </a:lnTo>
                  <a:lnTo>
                    <a:pt x="0" y="3901"/>
                  </a:lnTo>
                  <a:lnTo>
                    <a:pt x="0" y="8778"/>
                  </a:lnTo>
                  <a:lnTo>
                    <a:pt x="0" y="13656"/>
                  </a:lnTo>
                  <a:lnTo>
                    <a:pt x="3901" y="17557"/>
                  </a:lnTo>
                  <a:lnTo>
                    <a:pt x="8778" y="17557"/>
                  </a:lnTo>
                  <a:lnTo>
                    <a:pt x="13330" y="17557"/>
                  </a:lnTo>
                  <a:lnTo>
                    <a:pt x="17232" y="13656"/>
                  </a:lnTo>
                  <a:lnTo>
                    <a:pt x="17232" y="8778"/>
                  </a:lnTo>
                  <a:close/>
                </a:path>
              </a:pathLst>
            </a:custGeom>
            <a:ln w="338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113916" y="2173585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3330" y="0"/>
                  </a:moveTo>
                  <a:lnTo>
                    <a:pt x="3901" y="0"/>
                  </a:lnTo>
                  <a:lnTo>
                    <a:pt x="0" y="3901"/>
                  </a:lnTo>
                  <a:lnTo>
                    <a:pt x="0" y="13330"/>
                  </a:lnTo>
                  <a:lnTo>
                    <a:pt x="3901" y="17232"/>
                  </a:lnTo>
                  <a:lnTo>
                    <a:pt x="13330" y="17232"/>
                  </a:lnTo>
                  <a:lnTo>
                    <a:pt x="17232" y="13330"/>
                  </a:lnTo>
                  <a:lnTo>
                    <a:pt x="17232" y="390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113916" y="2173585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7232" y="8453"/>
                  </a:moveTo>
                  <a:lnTo>
                    <a:pt x="17232" y="3901"/>
                  </a:lnTo>
                  <a:lnTo>
                    <a:pt x="13330" y="0"/>
                  </a:lnTo>
                  <a:lnTo>
                    <a:pt x="8778" y="0"/>
                  </a:lnTo>
                  <a:lnTo>
                    <a:pt x="3901" y="0"/>
                  </a:lnTo>
                  <a:lnTo>
                    <a:pt x="0" y="3901"/>
                  </a:lnTo>
                  <a:lnTo>
                    <a:pt x="0" y="8453"/>
                  </a:lnTo>
                  <a:lnTo>
                    <a:pt x="0" y="13330"/>
                  </a:lnTo>
                  <a:lnTo>
                    <a:pt x="3901" y="17232"/>
                  </a:lnTo>
                  <a:lnTo>
                    <a:pt x="8778" y="17232"/>
                  </a:lnTo>
                  <a:lnTo>
                    <a:pt x="13330" y="17232"/>
                  </a:lnTo>
                  <a:lnTo>
                    <a:pt x="17232" y="13330"/>
                  </a:lnTo>
                  <a:lnTo>
                    <a:pt x="17232" y="8453"/>
                  </a:lnTo>
                  <a:close/>
                </a:path>
              </a:pathLst>
            </a:custGeom>
            <a:ln w="338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132124" y="1946634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3330" y="0"/>
                  </a:moveTo>
                  <a:lnTo>
                    <a:pt x="3901" y="0"/>
                  </a:lnTo>
                  <a:lnTo>
                    <a:pt x="0" y="3901"/>
                  </a:lnTo>
                  <a:lnTo>
                    <a:pt x="0" y="13330"/>
                  </a:lnTo>
                  <a:lnTo>
                    <a:pt x="3901" y="17232"/>
                  </a:lnTo>
                  <a:lnTo>
                    <a:pt x="13330" y="17232"/>
                  </a:lnTo>
                  <a:lnTo>
                    <a:pt x="17232" y="13330"/>
                  </a:lnTo>
                  <a:lnTo>
                    <a:pt x="17232" y="390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132124" y="1946634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7232" y="8778"/>
                  </a:moveTo>
                  <a:lnTo>
                    <a:pt x="17232" y="3901"/>
                  </a:lnTo>
                  <a:lnTo>
                    <a:pt x="13330" y="0"/>
                  </a:lnTo>
                  <a:lnTo>
                    <a:pt x="8778" y="0"/>
                  </a:lnTo>
                  <a:lnTo>
                    <a:pt x="3901" y="0"/>
                  </a:lnTo>
                  <a:lnTo>
                    <a:pt x="0" y="3901"/>
                  </a:lnTo>
                  <a:lnTo>
                    <a:pt x="0" y="8453"/>
                  </a:lnTo>
                  <a:lnTo>
                    <a:pt x="0" y="13330"/>
                  </a:lnTo>
                  <a:lnTo>
                    <a:pt x="3901" y="17232"/>
                  </a:lnTo>
                  <a:lnTo>
                    <a:pt x="8778" y="17232"/>
                  </a:lnTo>
                  <a:lnTo>
                    <a:pt x="13330" y="17232"/>
                  </a:lnTo>
                  <a:lnTo>
                    <a:pt x="17232" y="13330"/>
                  </a:lnTo>
                  <a:lnTo>
                    <a:pt x="17232" y="8778"/>
                  </a:lnTo>
                  <a:close/>
                </a:path>
              </a:pathLst>
            </a:custGeom>
            <a:ln w="338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805028" y="1792515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3330" y="0"/>
                  </a:moveTo>
                  <a:lnTo>
                    <a:pt x="3901" y="0"/>
                  </a:lnTo>
                  <a:lnTo>
                    <a:pt x="0" y="3901"/>
                  </a:lnTo>
                  <a:lnTo>
                    <a:pt x="0" y="13656"/>
                  </a:lnTo>
                  <a:lnTo>
                    <a:pt x="3901" y="17557"/>
                  </a:lnTo>
                  <a:lnTo>
                    <a:pt x="13330" y="17557"/>
                  </a:lnTo>
                  <a:lnTo>
                    <a:pt x="17232" y="13656"/>
                  </a:lnTo>
                  <a:lnTo>
                    <a:pt x="17232" y="390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805028" y="1792515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7232" y="8778"/>
                  </a:moveTo>
                  <a:lnTo>
                    <a:pt x="17232" y="3901"/>
                  </a:lnTo>
                  <a:lnTo>
                    <a:pt x="13330" y="0"/>
                  </a:lnTo>
                  <a:lnTo>
                    <a:pt x="8453" y="0"/>
                  </a:lnTo>
                  <a:lnTo>
                    <a:pt x="3901" y="0"/>
                  </a:lnTo>
                  <a:lnTo>
                    <a:pt x="0" y="3901"/>
                  </a:lnTo>
                  <a:lnTo>
                    <a:pt x="0" y="8778"/>
                  </a:lnTo>
                  <a:lnTo>
                    <a:pt x="0" y="13656"/>
                  </a:lnTo>
                  <a:lnTo>
                    <a:pt x="3901" y="17557"/>
                  </a:lnTo>
                  <a:lnTo>
                    <a:pt x="8453" y="17557"/>
                  </a:lnTo>
                  <a:lnTo>
                    <a:pt x="13330" y="17557"/>
                  </a:lnTo>
                  <a:lnTo>
                    <a:pt x="17232" y="13656"/>
                  </a:lnTo>
                  <a:lnTo>
                    <a:pt x="17232" y="8778"/>
                  </a:lnTo>
                  <a:close/>
                </a:path>
              </a:pathLst>
            </a:custGeom>
            <a:ln w="338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852499" y="2101403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3330" y="0"/>
                  </a:moveTo>
                  <a:lnTo>
                    <a:pt x="3901" y="0"/>
                  </a:lnTo>
                  <a:lnTo>
                    <a:pt x="0" y="3901"/>
                  </a:lnTo>
                  <a:lnTo>
                    <a:pt x="0" y="13330"/>
                  </a:lnTo>
                  <a:lnTo>
                    <a:pt x="3901" y="17232"/>
                  </a:lnTo>
                  <a:lnTo>
                    <a:pt x="13330" y="17232"/>
                  </a:lnTo>
                  <a:lnTo>
                    <a:pt x="17232" y="13330"/>
                  </a:lnTo>
                  <a:lnTo>
                    <a:pt x="17232" y="390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852499" y="2101403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7232" y="8778"/>
                  </a:moveTo>
                  <a:lnTo>
                    <a:pt x="17232" y="3901"/>
                  </a:lnTo>
                  <a:lnTo>
                    <a:pt x="13330" y="0"/>
                  </a:lnTo>
                  <a:lnTo>
                    <a:pt x="8453" y="0"/>
                  </a:lnTo>
                  <a:lnTo>
                    <a:pt x="3901" y="0"/>
                  </a:lnTo>
                  <a:lnTo>
                    <a:pt x="0" y="3901"/>
                  </a:lnTo>
                  <a:lnTo>
                    <a:pt x="0" y="8778"/>
                  </a:lnTo>
                  <a:lnTo>
                    <a:pt x="0" y="13330"/>
                  </a:lnTo>
                  <a:lnTo>
                    <a:pt x="3901" y="17232"/>
                  </a:lnTo>
                  <a:lnTo>
                    <a:pt x="8453" y="17232"/>
                  </a:lnTo>
                  <a:lnTo>
                    <a:pt x="13330" y="17232"/>
                  </a:lnTo>
                  <a:lnTo>
                    <a:pt x="17232" y="13330"/>
                  </a:lnTo>
                  <a:lnTo>
                    <a:pt x="17232" y="8778"/>
                  </a:lnTo>
                  <a:close/>
                </a:path>
              </a:pathLst>
            </a:custGeom>
            <a:ln w="338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961748" y="2037349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3330" y="0"/>
                  </a:moveTo>
                  <a:lnTo>
                    <a:pt x="3901" y="0"/>
                  </a:lnTo>
                  <a:lnTo>
                    <a:pt x="0" y="3901"/>
                  </a:lnTo>
                  <a:lnTo>
                    <a:pt x="0" y="13330"/>
                  </a:lnTo>
                  <a:lnTo>
                    <a:pt x="3901" y="17232"/>
                  </a:lnTo>
                  <a:lnTo>
                    <a:pt x="13330" y="17232"/>
                  </a:lnTo>
                  <a:lnTo>
                    <a:pt x="17232" y="13330"/>
                  </a:lnTo>
                  <a:lnTo>
                    <a:pt x="17232" y="390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490612" y="2032147"/>
              <a:ext cx="488950" cy="22860"/>
            </a:xfrm>
            <a:custGeom>
              <a:avLst/>
              <a:gdLst/>
              <a:ahLst/>
              <a:cxnLst/>
              <a:rect l="l" t="t" r="r" b="b"/>
              <a:pathLst>
                <a:path w="488950" h="22860">
                  <a:moveTo>
                    <a:pt x="488368" y="13981"/>
                  </a:moveTo>
                  <a:lnTo>
                    <a:pt x="488368" y="9104"/>
                  </a:lnTo>
                  <a:lnTo>
                    <a:pt x="484466" y="5202"/>
                  </a:lnTo>
                  <a:lnTo>
                    <a:pt x="479914" y="5202"/>
                  </a:lnTo>
                  <a:lnTo>
                    <a:pt x="475037" y="5202"/>
                  </a:lnTo>
                  <a:lnTo>
                    <a:pt x="471135" y="9104"/>
                  </a:lnTo>
                  <a:lnTo>
                    <a:pt x="471135" y="13981"/>
                  </a:lnTo>
                  <a:lnTo>
                    <a:pt x="471135" y="18533"/>
                  </a:lnTo>
                  <a:lnTo>
                    <a:pt x="475037" y="22435"/>
                  </a:lnTo>
                  <a:lnTo>
                    <a:pt x="479914" y="22435"/>
                  </a:lnTo>
                  <a:lnTo>
                    <a:pt x="484466" y="22435"/>
                  </a:lnTo>
                  <a:lnTo>
                    <a:pt x="488368" y="18533"/>
                  </a:lnTo>
                  <a:lnTo>
                    <a:pt x="488368" y="13981"/>
                  </a:lnTo>
                  <a:close/>
                </a:path>
                <a:path w="488950" h="22860">
                  <a:moveTo>
                    <a:pt x="17232" y="8778"/>
                  </a:moveTo>
                  <a:lnTo>
                    <a:pt x="17232" y="3901"/>
                  </a:lnTo>
                  <a:lnTo>
                    <a:pt x="13330" y="0"/>
                  </a:lnTo>
                  <a:lnTo>
                    <a:pt x="8453" y="0"/>
                  </a:lnTo>
                  <a:lnTo>
                    <a:pt x="3576" y="0"/>
                  </a:lnTo>
                  <a:lnTo>
                    <a:pt x="0" y="3901"/>
                  </a:lnTo>
                  <a:lnTo>
                    <a:pt x="0" y="8778"/>
                  </a:lnTo>
                  <a:lnTo>
                    <a:pt x="0" y="13656"/>
                  </a:lnTo>
                  <a:lnTo>
                    <a:pt x="3576" y="17557"/>
                  </a:lnTo>
                  <a:lnTo>
                    <a:pt x="8453" y="17557"/>
                  </a:lnTo>
                  <a:lnTo>
                    <a:pt x="13330" y="17557"/>
                  </a:lnTo>
                  <a:lnTo>
                    <a:pt x="17232" y="13656"/>
                  </a:lnTo>
                  <a:lnTo>
                    <a:pt x="17232" y="8778"/>
                  </a:lnTo>
                  <a:close/>
                </a:path>
              </a:pathLst>
            </a:custGeom>
            <a:ln w="338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027427" y="2083520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3330" y="0"/>
                  </a:moveTo>
                  <a:lnTo>
                    <a:pt x="3901" y="0"/>
                  </a:lnTo>
                  <a:lnTo>
                    <a:pt x="0" y="3901"/>
                  </a:lnTo>
                  <a:lnTo>
                    <a:pt x="0" y="13656"/>
                  </a:lnTo>
                  <a:lnTo>
                    <a:pt x="3901" y="17557"/>
                  </a:lnTo>
                  <a:lnTo>
                    <a:pt x="13330" y="17557"/>
                  </a:lnTo>
                  <a:lnTo>
                    <a:pt x="17232" y="13656"/>
                  </a:lnTo>
                  <a:lnTo>
                    <a:pt x="17232" y="390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027427" y="2083520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7232" y="8778"/>
                  </a:moveTo>
                  <a:lnTo>
                    <a:pt x="17232" y="3901"/>
                  </a:lnTo>
                  <a:lnTo>
                    <a:pt x="13330" y="0"/>
                  </a:lnTo>
                  <a:lnTo>
                    <a:pt x="8778" y="0"/>
                  </a:lnTo>
                  <a:lnTo>
                    <a:pt x="3901" y="0"/>
                  </a:lnTo>
                  <a:lnTo>
                    <a:pt x="0" y="3901"/>
                  </a:lnTo>
                  <a:lnTo>
                    <a:pt x="0" y="8778"/>
                  </a:lnTo>
                  <a:lnTo>
                    <a:pt x="0" y="13656"/>
                  </a:lnTo>
                  <a:lnTo>
                    <a:pt x="3901" y="17557"/>
                  </a:lnTo>
                  <a:lnTo>
                    <a:pt x="8778" y="17557"/>
                  </a:lnTo>
                  <a:lnTo>
                    <a:pt x="13330" y="17557"/>
                  </a:lnTo>
                  <a:lnTo>
                    <a:pt x="17232" y="13656"/>
                  </a:lnTo>
                  <a:lnTo>
                    <a:pt x="17232" y="8778"/>
                  </a:lnTo>
                  <a:close/>
                </a:path>
              </a:pathLst>
            </a:custGeom>
            <a:ln w="338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959472" y="2175861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3656" y="0"/>
                  </a:moveTo>
                  <a:lnTo>
                    <a:pt x="3901" y="0"/>
                  </a:lnTo>
                  <a:lnTo>
                    <a:pt x="0" y="3901"/>
                  </a:lnTo>
                  <a:lnTo>
                    <a:pt x="0" y="13656"/>
                  </a:lnTo>
                  <a:lnTo>
                    <a:pt x="3901" y="17557"/>
                  </a:lnTo>
                  <a:lnTo>
                    <a:pt x="13656" y="17557"/>
                  </a:lnTo>
                  <a:lnTo>
                    <a:pt x="17557" y="13656"/>
                  </a:lnTo>
                  <a:lnTo>
                    <a:pt x="17557" y="390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959472" y="2175861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7557" y="8778"/>
                  </a:moveTo>
                  <a:lnTo>
                    <a:pt x="17557" y="3901"/>
                  </a:lnTo>
                  <a:lnTo>
                    <a:pt x="13656" y="0"/>
                  </a:lnTo>
                  <a:lnTo>
                    <a:pt x="8778" y="0"/>
                  </a:lnTo>
                  <a:lnTo>
                    <a:pt x="3901" y="0"/>
                  </a:lnTo>
                  <a:lnTo>
                    <a:pt x="0" y="3901"/>
                  </a:lnTo>
                  <a:lnTo>
                    <a:pt x="0" y="8778"/>
                  </a:lnTo>
                  <a:lnTo>
                    <a:pt x="0" y="13656"/>
                  </a:lnTo>
                  <a:lnTo>
                    <a:pt x="3901" y="17557"/>
                  </a:lnTo>
                  <a:lnTo>
                    <a:pt x="8778" y="17557"/>
                  </a:lnTo>
                  <a:lnTo>
                    <a:pt x="13656" y="17557"/>
                  </a:lnTo>
                  <a:lnTo>
                    <a:pt x="17557" y="13656"/>
                  </a:lnTo>
                  <a:lnTo>
                    <a:pt x="17557" y="8778"/>
                  </a:lnTo>
                  <a:close/>
                </a:path>
              </a:pathLst>
            </a:custGeom>
            <a:ln w="338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520200" y="1901113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3330" y="0"/>
                  </a:moveTo>
                  <a:lnTo>
                    <a:pt x="3901" y="0"/>
                  </a:lnTo>
                  <a:lnTo>
                    <a:pt x="0" y="3901"/>
                  </a:lnTo>
                  <a:lnTo>
                    <a:pt x="0" y="13656"/>
                  </a:lnTo>
                  <a:lnTo>
                    <a:pt x="3901" y="17557"/>
                  </a:lnTo>
                  <a:lnTo>
                    <a:pt x="13330" y="17557"/>
                  </a:lnTo>
                  <a:lnTo>
                    <a:pt x="17232" y="13656"/>
                  </a:lnTo>
                  <a:lnTo>
                    <a:pt x="17232" y="390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476631" y="1901113"/>
              <a:ext cx="60960" cy="149860"/>
            </a:xfrm>
            <a:custGeom>
              <a:avLst/>
              <a:gdLst/>
              <a:ahLst/>
              <a:cxnLst/>
              <a:rect l="l" t="t" r="r" b="b"/>
              <a:pathLst>
                <a:path w="60960" h="149860">
                  <a:moveTo>
                    <a:pt x="60802" y="8778"/>
                  </a:moveTo>
                  <a:lnTo>
                    <a:pt x="60802" y="3901"/>
                  </a:lnTo>
                  <a:lnTo>
                    <a:pt x="56900" y="0"/>
                  </a:lnTo>
                  <a:lnTo>
                    <a:pt x="52023" y="0"/>
                  </a:lnTo>
                  <a:lnTo>
                    <a:pt x="47471" y="0"/>
                  </a:lnTo>
                  <a:lnTo>
                    <a:pt x="43569" y="3901"/>
                  </a:lnTo>
                  <a:lnTo>
                    <a:pt x="43569" y="8778"/>
                  </a:lnTo>
                  <a:lnTo>
                    <a:pt x="43569" y="13656"/>
                  </a:lnTo>
                  <a:lnTo>
                    <a:pt x="47471" y="17557"/>
                  </a:lnTo>
                  <a:lnTo>
                    <a:pt x="52348" y="17557"/>
                  </a:lnTo>
                  <a:lnTo>
                    <a:pt x="56900" y="17557"/>
                  </a:lnTo>
                  <a:lnTo>
                    <a:pt x="60802" y="13656"/>
                  </a:lnTo>
                  <a:lnTo>
                    <a:pt x="60802" y="8778"/>
                  </a:lnTo>
                  <a:close/>
                </a:path>
                <a:path w="60960" h="149860">
                  <a:moveTo>
                    <a:pt x="17232" y="140787"/>
                  </a:moveTo>
                  <a:lnTo>
                    <a:pt x="17232" y="135910"/>
                  </a:lnTo>
                  <a:lnTo>
                    <a:pt x="13330" y="132009"/>
                  </a:lnTo>
                  <a:lnTo>
                    <a:pt x="8453" y="132009"/>
                  </a:lnTo>
                  <a:lnTo>
                    <a:pt x="3576" y="132009"/>
                  </a:lnTo>
                  <a:lnTo>
                    <a:pt x="0" y="135910"/>
                  </a:lnTo>
                  <a:lnTo>
                    <a:pt x="0" y="140787"/>
                  </a:lnTo>
                  <a:lnTo>
                    <a:pt x="0" y="145339"/>
                  </a:lnTo>
                  <a:lnTo>
                    <a:pt x="3576" y="149241"/>
                  </a:lnTo>
                  <a:lnTo>
                    <a:pt x="8453" y="149241"/>
                  </a:lnTo>
                  <a:lnTo>
                    <a:pt x="13330" y="149241"/>
                  </a:lnTo>
                  <a:lnTo>
                    <a:pt x="17232" y="145339"/>
                  </a:lnTo>
                  <a:lnTo>
                    <a:pt x="17232" y="140787"/>
                  </a:lnTo>
                  <a:close/>
                </a:path>
              </a:pathLst>
            </a:custGeom>
            <a:ln w="338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115394" y="2188867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3656" y="0"/>
                  </a:moveTo>
                  <a:lnTo>
                    <a:pt x="3901" y="0"/>
                  </a:lnTo>
                  <a:lnTo>
                    <a:pt x="0" y="3901"/>
                  </a:lnTo>
                  <a:lnTo>
                    <a:pt x="0" y="13330"/>
                  </a:lnTo>
                  <a:lnTo>
                    <a:pt x="3901" y="17232"/>
                  </a:lnTo>
                  <a:lnTo>
                    <a:pt x="13656" y="17232"/>
                  </a:lnTo>
                  <a:lnTo>
                    <a:pt x="17232" y="13330"/>
                  </a:lnTo>
                  <a:lnTo>
                    <a:pt x="17232" y="390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115394" y="2038325"/>
              <a:ext cx="332740" cy="168275"/>
            </a:xfrm>
            <a:custGeom>
              <a:avLst/>
              <a:gdLst/>
              <a:ahLst/>
              <a:cxnLst/>
              <a:rect l="l" t="t" r="r" b="b"/>
              <a:pathLst>
                <a:path w="332739" h="168275">
                  <a:moveTo>
                    <a:pt x="17232" y="158996"/>
                  </a:moveTo>
                  <a:lnTo>
                    <a:pt x="17232" y="154444"/>
                  </a:lnTo>
                  <a:lnTo>
                    <a:pt x="13656" y="150542"/>
                  </a:lnTo>
                  <a:lnTo>
                    <a:pt x="8778" y="150542"/>
                  </a:lnTo>
                  <a:lnTo>
                    <a:pt x="3901" y="150542"/>
                  </a:lnTo>
                  <a:lnTo>
                    <a:pt x="0" y="154444"/>
                  </a:lnTo>
                  <a:lnTo>
                    <a:pt x="0" y="158996"/>
                  </a:lnTo>
                  <a:lnTo>
                    <a:pt x="0" y="163873"/>
                  </a:lnTo>
                  <a:lnTo>
                    <a:pt x="3901" y="167775"/>
                  </a:lnTo>
                  <a:lnTo>
                    <a:pt x="8778" y="167775"/>
                  </a:lnTo>
                  <a:lnTo>
                    <a:pt x="13656" y="167775"/>
                  </a:lnTo>
                  <a:lnTo>
                    <a:pt x="17232" y="163873"/>
                  </a:lnTo>
                  <a:lnTo>
                    <a:pt x="17232" y="158996"/>
                  </a:lnTo>
                  <a:close/>
                </a:path>
                <a:path w="332739" h="168275">
                  <a:moveTo>
                    <a:pt x="332623" y="8453"/>
                  </a:moveTo>
                  <a:lnTo>
                    <a:pt x="332623" y="3901"/>
                  </a:lnTo>
                  <a:lnTo>
                    <a:pt x="328721" y="0"/>
                  </a:lnTo>
                  <a:lnTo>
                    <a:pt x="323844" y="0"/>
                  </a:lnTo>
                  <a:lnTo>
                    <a:pt x="319292" y="0"/>
                  </a:lnTo>
                  <a:lnTo>
                    <a:pt x="315391" y="3901"/>
                  </a:lnTo>
                  <a:lnTo>
                    <a:pt x="315391" y="8453"/>
                  </a:lnTo>
                  <a:lnTo>
                    <a:pt x="315391" y="13330"/>
                  </a:lnTo>
                  <a:lnTo>
                    <a:pt x="319292" y="17232"/>
                  </a:lnTo>
                  <a:lnTo>
                    <a:pt x="323844" y="17232"/>
                  </a:lnTo>
                  <a:lnTo>
                    <a:pt x="328721" y="17232"/>
                  </a:lnTo>
                  <a:lnTo>
                    <a:pt x="332623" y="13330"/>
                  </a:lnTo>
                  <a:lnTo>
                    <a:pt x="332623" y="8453"/>
                  </a:lnTo>
                  <a:close/>
                </a:path>
              </a:pathLst>
            </a:custGeom>
            <a:ln w="338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581653" y="2001258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3330" y="0"/>
                  </a:moveTo>
                  <a:lnTo>
                    <a:pt x="3901" y="0"/>
                  </a:lnTo>
                  <a:lnTo>
                    <a:pt x="0" y="3901"/>
                  </a:lnTo>
                  <a:lnTo>
                    <a:pt x="0" y="13656"/>
                  </a:lnTo>
                  <a:lnTo>
                    <a:pt x="3901" y="17557"/>
                  </a:lnTo>
                  <a:lnTo>
                    <a:pt x="13330" y="17557"/>
                  </a:lnTo>
                  <a:lnTo>
                    <a:pt x="17232" y="13656"/>
                  </a:lnTo>
                  <a:lnTo>
                    <a:pt x="17232" y="390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581653" y="2001258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7232" y="8778"/>
                  </a:moveTo>
                  <a:lnTo>
                    <a:pt x="17232" y="3901"/>
                  </a:lnTo>
                  <a:lnTo>
                    <a:pt x="13330" y="0"/>
                  </a:lnTo>
                  <a:lnTo>
                    <a:pt x="8453" y="0"/>
                  </a:lnTo>
                  <a:lnTo>
                    <a:pt x="3901" y="0"/>
                  </a:lnTo>
                  <a:lnTo>
                    <a:pt x="0" y="3901"/>
                  </a:lnTo>
                  <a:lnTo>
                    <a:pt x="0" y="8778"/>
                  </a:lnTo>
                  <a:lnTo>
                    <a:pt x="0" y="13656"/>
                  </a:lnTo>
                  <a:lnTo>
                    <a:pt x="3901" y="17557"/>
                  </a:lnTo>
                  <a:lnTo>
                    <a:pt x="8778" y="17557"/>
                  </a:lnTo>
                  <a:lnTo>
                    <a:pt x="13330" y="17557"/>
                  </a:lnTo>
                  <a:lnTo>
                    <a:pt x="17232" y="13656"/>
                  </a:lnTo>
                  <a:lnTo>
                    <a:pt x="17232" y="8778"/>
                  </a:lnTo>
                  <a:close/>
                </a:path>
              </a:pathLst>
            </a:custGeom>
            <a:ln w="338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304954" y="1993129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3330" y="0"/>
                  </a:moveTo>
                  <a:lnTo>
                    <a:pt x="3901" y="0"/>
                  </a:lnTo>
                  <a:lnTo>
                    <a:pt x="0" y="3901"/>
                  </a:lnTo>
                  <a:lnTo>
                    <a:pt x="0" y="13656"/>
                  </a:lnTo>
                  <a:lnTo>
                    <a:pt x="3901" y="17557"/>
                  </a:lnTo>
                  <a:lnTo>
                    <a:pt x="13330" y="17557"/>
                  </a:lnTo>
                  <a:lnTo>
                    <a:pt x="17232" y="13656"/>
                  </a:lnTo>
                  <a:lnTo>
                    <a:pt x="17232" y="390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304954" y="1993129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7232" y="8778"/>
                  </a:moveTo>
                  <a:lnTo>
                    <a:pt x="17232" y="3901"/>
                  </a:lnTo>
                  <a:lnTo>
                    <a:pt x="13330" y="0"/>
                  </a:lnTo>
                  <a:lnTo>
                    <a:pt x="8453" y="0"/>
                  </a:lnTo>
                  <a:lnTo>
                    <a:pt x="3901" y="0"/>
                  </a:lnTo>
                  <a:lnTo>
                    <a:pt x="0" y="3901"/>
                  </a:lnTo>
                  <a:lnTo>
                    <a:pt x="0" y="8778"/>
                  </a:lnTo>
                  <a:lnTo>
                    <a:pt x="0" y="13656"/>
                  </a:lnTo>
                  <a:lnTo>
                    <a:pt x="3901" y="17557"/>
                  </a:lnTo>
                  <a:lnTo>
                    <a:pt x="8453" y="17557"/>
                  </a:lnTo>
                  <a:lnTo>
                    <a:pt x="13330" y="17557"/>
                  </a:lnTo>
                  <a:lnTo>
                    <a:pt x="17232" y="13656"/>
                  </a:lnTo>
                  <a:lnTo>
                    <a:pt x="17232" y="8778"/>
                  </a:lnTo>
                  <a:close/>
                </a:path>
              </a:pathLst>
            </a:custGeom>
            <a:ln w="338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513372" y="2030196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3330" y="0"/>
                  </a:moveTo>
                  <a:lnTo>
                    <a:pt x="3901" y="0"/>
                  </a:lnTo>
                  <a:lnTo>
                    <a:pt x="0" y="3901"/>
                  </a:lnTo>
                  <a:lnTo>
                    <a:pt x="0" y="13330"/>
                  </a:lnTo>
                  <a:lnTo>
                    <a:pt x="3901" y="17232"/>
                  </a:lnTo>
                  <a:lnTo>
                    <a:pt x="13330" y="17232"/>
                  </a:lnTo>
                  <a:lnTo>
                    <a:pt x="17232" y="13330"/>
                  </a:lnTo>
                  <a:lnTo>
                    <a:pt x="17232" y="390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513372" y="2030196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7232" y="8453"/>
                  </a:moveTo>
                  <a:lnTo>
                    <a:pt x="17232" y="3901"/>
                  </a:lnTo>
                  <a:lnTo>
                    <a:pt x="13330" y="0"/>
                  </a:lnTo>
                  <a:lnTo>
                    <a:pt x="8778" y="0"/>
                  </a:lnTo>
                  <a:lnTo>
                    <a:pt x="3901" y="0"/>
                  </a:lnTo>
                  <a:lnTo>
                    <a:pt x="0" y="3901"/>
                  </a:lnTo>
                  <a:lnTo>
                    <a:pt x="0" y="8453"/>
                  </a:lnTo>
                  <a:lnTo>
                    <a:pt x="0" y="13330"/>
                  </a:lnTo>
                  <a:lnTo>
                    <a:pt x="3901" y="17232"/>
                  </a:lnTo>
                  <a:lnTo>
                    <a:pt x="8778" y="17232"/>
                  </a:lnTo>
                  <a:lnTo>
                    <a:pt x="13330" y="17232"/>
                  </a:lnTo>
                  <a:lnTo>
                    <a:pt x="17232" y="13330"/>
                  </a:lnTo>
                  <a:lnTo>
                    <a:pt x="17232" y="8453"/>
                  </a:lnTo>
                  <a:close/>
                </a:path>
              </a:pathLst>
            </a:custGeom>
            <a:ln w="338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316334" y="2063036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3330" y="0"/>
                  </a:moveTo>
                  <a:lnTo>
                    <a:pt x="3901" y="0"/>
                  </a:lnTo>
                  <a:lnTo>
                    <a:pt x="0" y="3901"/>
                  </a:lnTo>
                  <a:lnTo>
                    <a:pt x="0" y="13656"/>
                  </a:lnTo>
                  <a:lnTo>
                    <a:pt x="3901" y="17557"/>
                  </a:lnTo>
                  <a:lnTo>
                    <a:pt x="13330" y="17557"/>
                  </a:lnTo>
                  <a:lnTo>
                    <a:pt x="17232" y="13656"/>
                  </a:lnTo>
                  <a:lnTo>
                    <a:pt x="17232" y="390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316334" y="2063036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7232" y="8778"/>
                  </a:moveTo>
                  <a:lnTo>
                    <a:pt x="17232" y="3901"/>
                  </a:lnTo>
                  <a:lnTo>
                    <a:pt x="13330" y="0"/>
                  </a:lnTo>
                  <a:lnTo>
                    <a:pt x="8778" y="0"/>
                  </a:lnTo>
                  <a:lnTo>
                    <a:pt x="3901" y="0"/>
                  </a:lnTo>
                  <a:lnTo>
                    <a:pt x="0" y="3901"/>
                  </a:lnTo>
                  <a:lnTo>
                    <a:pt x="0" y="8778"/>
                  </a:lnTo>
                  <a:lnTo>
                    <a:pt x="0" y="13656"/>
                  </a:lnTo>
                  <a:lnTo>
                    <a:pt x="3901" y="17557"/>
                  </a:lnTo>
                  <a:lnTo>
                    <a:pt x="8778" y="17557"/>
                  </a:lnTo>
                  <a:lnTo>
                    <a:pt x="13330" y="17557"/>
                  </a:lnTo>
                  <a:lnTo>
                    <a:pt x="17232" y="13656"/>
                  </a:lnTo>
                  <a:lnTo>
                    <a:pt x="17232" y="8778"/>
                  </a:lnTo>
                  <a:close/>
                </a:path>
              </a:pathLst>
            </a:custGeom>
            <a:ln w="338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324463" y="2149199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3330" y="0"/>
                  </a:moveTo>
                  <a:lnTo>
                    <a:pt x="3901" y="0"/>
                  </a:lnTo>
                  <a:lnTo>
                    <a:pt x="0" y="3901"/>
                  </a:lnTo>
                  <a:lnTo>
                    <a:pt x="0" y="13656"/>
                  </a:lnTo>
                  <a:lnTo>
                    <a:pt x="3901" y="17557"/>
                  </a:lnTo>
                  <a:lnTo>
                    <a:pt x="13330" y="17557"/>
                  </a:lnTo>
                  <a:lnTo>
                    <a:pt x="17232" y="13656"/>
                  </a:lnTo>
                  <a:lnTo>
                    <a:pt x="17232" y="390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324463" y="2149199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7232" y="8778"/>
                  </a:moveTo>
                  <a:lnTo>
                    <a:pt x="17232" y="3901"/>
                  </a:lnTo>
                  <a:lnTo>
                    <a:pt x="13330" y="0"/>
                  </a:lnTo>
                  <a:lnTo>
                    <a:pt x="8453" y="0"/>
                  </a:lnTo>
                  <a:lnTo>
                    <a:pt x="3901" y="0"/>
                  </a:lnTo>
                  <a:lnTo>
                    <a:pt x="0" y="3901"/>
                  </a:lnTo>
                  <a:lnTo>
                    <a:pt x="0" y="8778"/>
                  </a:lnTo>
                  <a:lnTo>
                    <a:pt x="0" y="13656"/>
                  </a:lnTo>
                  <a:lnTo>
                    <a:pt x="3901" y="17557"/>
                  </a:lnTo>
                  <a:lnTo>
                    <a:pt x="8453" y="17557"/>
                  </a:lnTo>
                  <a:lnTo>
                    <a:pt x="13330" y="17557"/>
                  </a:lnTo>
                  <a:lnTo>
                    <a:pt x="17232" y="13656"/>
                  </a:lnTo>
                  <a:lnTo>
                    <a:pt x="17232" y="8778"/>
                  </a:lnTo>
                  <a:close/>
                </a:path>
              </a:pathLst>
            </a:custGeom>
            <a:ln w="338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302028" y="2079618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3330" y="0"/>
                  </a:moveTo>
                  <a:lnTo>
                    <a:pt x="3576" y="0"/>
                  </a:lnTo>
                  <a:lnTo>
                    <a:pt x="0" y="3901"/>
                  </a:lnTo>
                  <a:lnTo>
                    <a:pt x="0" y="13656"/>
                  </a:lnTo>
                  <a:lnTo>
                    <a:pt x="3576" y="17557"/>
                  </a:lnTo>
                  <a:lnTo>
                    <a:pt x="13330" y="17557"/>
                  </a:lnTo>
                  <a:lnTo>
                    <a:pt x="17232" y="13656"/>
                  </a:lnTo>
                  <a:lnTo>
                    <a:pt x="17232" y="390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302028" y="2079618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7232" y="8778"/>
                  </a:moveTo>
                  <a:lnTo>
                    <a:pt x="17232" y="3901"/>
                  </a:lnTo>
                  <a:lnTo>
                    <a:pt x="13330" y="0"/>
                  </a:lnTo>
                  <a:lnTo>
                    <a:pt x="8453" y="0"/>
                  </a:lnTo>
                  <a:lnTo>
                    <a:pt x="3576" y="0"/>
                  </a:lnTo>
                  <a:lnTo>
                    <a:pt x="0" y="3901"/>
                  </a:lnTo>
                  <a:lnTo>
                    <a:pt x="0" y="8778"/>
                  </a:lnTo>
                  <a:lnTo>
                    <a:pt x="0" y="13656"/>
                  </a:lnTo>
                  <a:lnTo>
                    <a:pt x="3576" y="17557"/>
                  </a:lnTo>
                  <a:lnTo>
                    <a:pt x="8453" y="17557"/>
                  </a:lnTo>
                  <a:lnTo>
                    <a:pt x="13330" y="17557"/>
                  </a:lnTo>
                  <a:lnTo>
                    <a:pt x="17232" y="13656"/>
                  </a:lnTo>
                  <a:lnTo>
                    <a:pt x="17232" y="8778"/>
                  </a:lnTo>
                  <a:close/>
                </a:path>
              </a:pathLst>
            </a:custGeom>
            <a:ln w="338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300727" y="1930051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3330" y="0"/>
                  </a:moveTo>
                  <a:lnTo>
                    <a:pt x="3901" y="0"/>
                  </a:lnTo>
                  <a:lnTo>
                    <a:pt x="0" y="3901"/>
                  </a:lnTo>
                  <a:lnTo>
                    <a:pt x="0" y="13330"/>
                  </a:lnTo>
                  <a:lnTo>
                    <a:pt x="3901" y="17232"/>
                  </a:lnTo>
                  <a:lnTo>
                    <a:pt x="13330" y="17232"/>
                  </a:lnTo>
                  <a:lnTo>
                    <a:pt x="17232" y="13330"/>
                  </a:lnTo>
                  <a:lnTo>
                    <a:pt x="17232" y="390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300727" y="1930051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7232" y="8778"/>
                  </a:moveTo>
                  <a:lnTo>
                    <a:pt x="17232" y="3901"/>
                  </a:lnTo>
                  <a:lnTo>
                    <a:pt x="13330" y="0"/>
                  </a:lnTo>
                  <a:lnTo>
                    <a:pt x="8453" y="0"/>
                  </a:lnTo>
                  <a:lnTo>
                    <a:pt x="3901" y="0"/>
                  </a:lnTo>
                  <a:lnTo>
                    <a:pt x="0" y="3901"/>
                  </a:lnTo>
                  <a:lnTo>
                    <a:pt x="0" y="8778"/>
                  </a:lnTo>
                  <a:lnTo>
                    <a:pt x="0" y="13330"/>
                  </a:lnTo>
                  <a:lnTo>
                    <a:pt x="3901" y="17232"/>
                  </a:lnTo>
                  <a:lnTo>
                    <a:pt x="8453" y="17232"/>
                  </a:lnTo>
                  <a:lnTo>
                    <a:pt x="13330" y="17232"/>
                  </a:lnTo>
                  <a:lnTo>
                    <a:pt x="17232" y="13330"/>
                  </a:lnTo>
                  <a:lnTo>
                    <a:pt x="17232" y="8778"/>
                  </a:lnTo>
                  <a:close/>
                </a:path>
              </a:pathLst>
            </a:custGeom>
            <a:ln w="338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2115069" y="2044502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3330" y="0"/>
                  </a:moveTo>
                  <a:lnTo>
                    <a:pt x="3901" y="0"/>
                  </a:lnTo>
                  <a:lnTo>
                    <a:pt x="0" y="3901"/>
                  </a:lnTo>
                  <a:lnTo>
                    <a:pt x="0" y="13656"/>
                  </a:lnTo>
                  <a:lnTo>
                    <a:pt x="3901" y="17557"/>
                  </a:lnTo>
                  <a:lnTo>
                    <a:pt x="13330" y="17557"/>
                  </a:lnTo>
                  <a:lnTo>
                    <a:pt x="17232" y="13656"/>
                  </a:lnTo>
                  <a:lnTo>
                    <a:pt x="17232" y="390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2115069" y="2044502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7232" y="8778"/>
                  </a:moveTo>
                  <a:lnTo>
                    <a:pt x="17232" y="3901"/>
                  </a:lnTo>
                  <a:lnTo>
                    <a:pt x="13330" y="0"/>
                  </a:lnTo>
                  <a:lnTo>
                    <a:pt x="8453" y="0"/>
                  </a:lnTo>
                  <a:lnTo>
                    <a:pt x="3901" y="0"/>
                  </a:lnTo>
                  <a:lnTo>
                    <a:pt x="0" y="3901"/>
                  </a:lnTo>
                  <a:lnTo>
                    <a:pt x="0" y="8778"/>
                  </a:lnTo>
                  <a:lnTo>
                    <a:pt x="0" y="13656"/>
                  </a:lnTo>
                  <a:lnTo>
                    <a:pt x="3901" y="17557"/>
                  </a:lnTo>
                  <a:lnTo>
                    <a:pt x="8453" y="17557"/>
                  </a:lnTo>
                  <a:lnTo>
                    <a:pt x="13330" y="17557"/>
                  </a:lnTo>
                  <a:lnTo>
                    <a:pt x="17232" y="13656"/>
                  </a:lnTo>
                  <a:lnTo>
                    <a:pt x="17232" y="8778"/>
                  </a:lnTo>
                  <a:close/>
                </a:path>
              </a:pathLst>
            </a:custGeom>
            <a:ln w="338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2609940" y="2018816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3656" y="0"/>
                  </a:moveTo>
                  <a:lnTo>
                    <a:pt x="3901" y="0"/>
                  </a:lnTo>
                  <a:lnTo>
                    <a:pt x="0" y="3901"/>
                  </a:lnTo>
                  <a:lnTo>
                    <a:pt x="0" y="13330"/>
                  </a:lnTo>
                  <a:lnTo>
                    <a:pt x="3901" y="17232"/>
                  </a:lnTo>
                  <a:lnTo>
                    <a:pt x="13656" y="17232"/>
                  </a:lnTo>
                  <a:lnTo>
                    <a:pt x="17557" y="13330"/>
                  </a:lnTo>
                  <a:lnTo>
                    <a:pt x="17557" y="390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2609940" y="2018816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7557" y="8453"/>
                  </a:moveTo>
                  <a:lnTo>
                    <a:pt x="17557" y="3901"/>
                  </a:lnTo>
                  <a:lnTo>
                    <a:pt x="13656" y="0"/>
                  </a:lnTo>
                  <a:lnTo>
                    <a:pt x="8778" y="0"/>
                  </a:lnTo>
                  <a:lnTo>
                    <a:pt x="3901" y="0"/>
                  </a:lnTo>
                  <a:lnTo>
                    <a:pt x="0" y="3901"/>
                  </a:lnTo>
                  <a:lnTo>
                    <a:pt x="0" y="8453"/>
                  </a:lnTo>
                  <a:lnTo>
                    <a:pt x="0" y="13330"/>
                  </a:lnTo>
                  <a:lnTo>
                    <a:pt x="3901" y="17232"/>
                  </a:lnTo>
                  <a:lnTo>
                    <a:pt x="8778" y="17232"/>
                  </a:lnTo>
                  <a:lnTo>
                    <a:pt x="13656" y="17232"/>
                  </a:lnTo>
                  <a:lnTo>
                    <a:pt x="17557" y="13330"/>
                  </a:lnTo>
                  <a:lnTo>
                    <a:pt x="17557" y="8453"/>
                  </a:lnTo>
                  <a:close/>
                </a:path>
              </a:pathLst>
            </a:custGeom>
            <a:ln w="338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041261" y="2209026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3330" y="0"/>
                  </a:moveTo>
                  <a:lnTo>
                    <a:pt x="3901" y="0"/>
                  </a:lnTo>
                  <a:lnTo>
                    <a:pt x="0" y="3901"/>
                  </a:lnTo>
                  <a:lnTo>
                    <a:pt x="0" y="13656"/>
                  </a:lnTo>
                  <a:lnTo>
                    <a:pt x="3901" y="17557"/>
                  </a:lnTo>
                  <a:lnTo>
                    <a:pt x="13330" y="17557"/>
                  </a:lnTo>
                  <a:lnTo>
                    <a:pt x="17232" y="13656"/>
                  </a:lnTo>
                  <a:lnTo>
                    <a:pt x="17232" y="390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2041261" y="2209026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7232" y="8778"/>
                  </a:moveTo>
                  <a:lnTo>
                    <a:pt x="17232" y="3901"/>
                  </a:lnTo>
                  <a:lnTo>
                    <a:pt x="13330" y="0"/>
                  </a:lnTo>
                  <a:lnTo>
                    <a:pt x="8778" y="0"/>
                  </a:lnTo>
                  <a:lnTo>
                    <a:pt x="3901" y="0"/>
                  </a:lnTo>
                  <a:lnTo>
                    <a:pt x="0" y="3901"/>
                  </a:lnTo>
                  <a:lnTo>
                    <a:pt x="0" y="8778"/>
                  </a:lnTo>
                  <a:lnTo>
                    <a:pt x="0" y="13656"/>
                  </a:lnTo>
                  <a:lnTo>
                    <a:pt x="3901" y="17557"/>
                  </a:lnTo>
                  <a:lnTo>
                    <a:pt x="8778" y="17557"/>
                  </a:lnTo>
                  <a:lnTo>
                    <a:pt x="13330" y="17557"/>
                  </a:lnTo>
                  <a:lnTo>
                    <a:pt x="17232" y="13656"/>
                  </a:lnTo>
                  <a:lnTo>
                    <a:pt x="17232" y="8778"/>
                  </a:lnTo>
                  <a:close/>
                </a:path>
              </a:pathLst>
            </a:custGeom>
            <a:ln w="338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2513372" y="2169683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3330" y="0"/>
                  </a:moveTo>
                  <a:lnTo>
                    <a:pt x="3901" y="0"/>
                  </a:lnTo>
                  <a:lnTo>
                    <a:pt x="0" y="3901"/>
                  </a:lnTo>
                  <a:lnTo>
                    <a:pt x="0" y="13330"/>
                  </a:lnTo>
                  <a:lnTo>
                    <a:pt x="3901" y="17232"/>
                  </a:lnTo>
                  <a:lnTo>
                    <a:pt x="13330" y="17232"/>
                  </a:lnTo>
                  <a:lnTo>
                    <a:pt x="17232" y="13330"/>
                  </a:lnTo>
                  <a:lnTo>
                    <a:pt x="17232" y="390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2513372" y="2169683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7232" y="8778"/>
                  </a:moveTo>
                  <a:lnTo>
                    <a:pt x="17232" y="3901"/>
                  </a:lnTo>
                  <a:lnTo>
                    <a:pt x="13330" y="0"/>
                  </a:lnTo>
                  <a:lnTo>
                    <a:pt x="8778" y="0"/>
                  </a:lnTo>
                  <a:lnTo>
                    <a:pt x="3901" y="0"/>
                  </a:lnTo>
                  <a:lnTo>
                    <a:pt x="0" y="3901"/>
                  </a:lnTo>
                  <a:lnTo>
                    <a:pt x="0" y="8778"/>
                  </a:lnTo>
                  <a:lnTo>
                    <a:pt x="0" y="13330"/>
                  </a:lnTo>
                  <a:lnTo>
                    <a:pt x="3901" y="17232"/>
                  </a:lnTo>
                  <a:lnTo>
                    <a:pt x="8778" y="17232"/>
                  </a:lnTo>
                  <a:lnTo>
                    <a:pt x="13330" y="17232"/>
                  </a:lnTo>
                  <a:lnTo>
                    <a:pt x="17232" y="13330"/>
                  </a:lnTo>
                  <a:lnTo>
                    <a:pt x="17232" y="8778"/>
                  </a:lnTo>
                  <a:close/>
                </a:path>
              </a:pathLst>
            </a:custGeom>
            <a:ln w="338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2155712" y="1965492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3330" y="0"/>
                  </a:moveTo>
                  <a:lnTo>
                    <a:pt x="3901" y="0"/>
                  </a:lnTo>
                  <a:lnTo>
                    <a:pt x="0" y="3901"/>
                  </a:lnTo>
                  <a:lnTo>
                    <a:pt x="0" y="13656"/>
                  </a:lnTo>
                  <a:lnTo>
                    <a:pt x="3901" y="17557"/>
                  </a:lnTo>
                  <a:lnTo>
                    <a:pt x="13330" y="17557"/>
                  </a:lnTo>
                  <a:lnTo>
                    <a:pt x="17232" y="13656"/>
                  </a:lnTo>
                  <a:lnTo>
                    <a:pt x="17232" y="390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2155712" y="1965492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7232" y="8778"/>
                  </a:moveTo>
                  <a:lnTo>
                    <a:pt x="17232" y="3901"/>
                  </a:lnTo>
                  <a:lnTo>
                    <a:pt x="13330" y="0"/>
                  </a:lnTo>
                  <a:lnTo>
                    <a:pt x="8778" y="0"/>
                  </a:lnTo>
                  <a:lnTo>
                    <a:pt x="3901" y="0"/>
                  </a:lnTo>
                  <a:lnTo>
                    <a:pt x="0" y="3901"/>
                  </a:lnTo>
                  <a:lnTo>
                    <a:pt x="0" y="8778"/>
                  </a:lnTo>
                  <a:lnTo>
                    <a:pt x="0" y="13656"/>
                  </a:lnTo>
                  <a:lnTo>
                    <a:pt x="3901" y="17557"/>
                  </a:lnTo>
                  <a:lnTo>
                    <a:pt x="8778" y="17557"/>
                  </a:lnTo>
                  <a:lnTo>
                    <a:pt x="13330" y="17557"/>
                  </a:lnTo>
                  <a:lnTo>
                    <a:pt x="17232" y="13656"/>
                  </a:lnTo>
                  <a:lnTo>
                    <a:pt x="17232" y="8778"/>
                  </a:lnTo>
                  <a:close/>
                </a:path>
              </a:pathLst>
            </a:custGeom>
            <a:ln w="338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2347548" y="2049705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3656" y="0"/>
                  </a:moveTo>
                  <a:lnTo>
                    <a:pt x="3901" y="0"/>
                  </a:lnTo>
                  <a:lnTo>
                    <a:pt x="0" y="3901"/>
                  </a:lnTo>
                  <a:lnTo>
                    <a:pt x="0" y="13330"/>
                  </a:lnTo>
                  <a:lnTo>
                    <a:pt x="3901" y="17232"/>
                  </a:lnTo>
                  <a:lnTo>
                    <a:pt x="13656" y="17232"/>
                  </a:lnTo>
                  <a:lnTo>
                    <a:pt x="17557" y="13330"/>
                  </a:lnTo>
                  <a:lnTo>
                    <a:pt x="17557" y="390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2347548" y="2049705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7557" y="8778"/>
                  </a:moveTo>
                  <a:lnTo>
                    <a:pt x="17557" y="3901"/>
                  </a:lnTo>
                  <a:lnTo>
                    <a:pt x="13656" y="0"/>
                  </a:lnTo>
                  <a:lnTo>
                    <a:pt x="8778" y="0"/>
                  </a:lnTo>
                  <a:lnTo>
                    <a:pt x="3901" y="0"/>
                  </a:lnTo>
                  <a:lnTo>
                    <a:pt x="0" y="3901"/>
                  </a:lnTo>
                  <a:lnTo>
                    <a:pt x="0" y="8453"/>
                  </a:lnTo>
                  <a:lnTo>
                    <a:pt x="0" y="13330"/>
                  </a:lnTo>
                  <a:lnTo>
                    <a:pt x="3901" y="17232"/>
                  </a:lnTo>
                  <a:lnTo>
                    <a:pt x="8778" y="17232"/>
                  </a:lnTo>
                  <a:lnTo>
                    <a:pt x="13656" y="17232"/>
                  </a:lnTo>
                  <a:lnTo>
                    <a:pt x="17557" y="13330"/>
                  </a:lnTo>
                  <a:lnTo>
                    <a:pt x="17557" y="8778"/>
                  </a:lnTo>
                  <a:close/>
                </a:path>
              </a:pathLst>
            </a:custGeom>
            <a:ln w="338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2445417" y="1956713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3656" y="0"/>
                  </a:moveTo>
                  <a:lnTo>
                    <a:pt x="3901" y="0"/>
                  </a:lnTo>
                  <a:lnTo>
                    <a:pt x="0" y="3901"/>
                  </a:lnTo>
                  <a:lnTo>
                    <a:pt x="0" y="13656"/>
                  </a:lnTo>
                  <a:lnTo>
                    <a:pt x="3901" y="17557"/>
                  </a:lnTo>
                  <a:lnTo>
                    <a:pt x="13656" y="17557"/>
                  </a:lnTo>
                  <a:lnTo>
                    <a:pt x="17557" y="13656"/>
                  </a:lnTo>
                  <a:lnTo>
                    <a:pt x="17557" y="390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2445417" y="1956713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7557" y="8778"/>
                  </a:moveTo>
                  <a:lnTo>
                    <a:pt x="17557" y="3901"/>
                  </a:lnTo>
                  <a:lnTo>
                    <a:pt x="13656" y="0"/>
                  </a:lnTo>
                  <a:lnTo>
                    <a:pt x="8778" y="0"/>
                  </a:lnTo>
                  <a:lnTo>
                    <a:pt x="3901" y="0"/>
                  </a:lnTo>
                  <a:lnTo>
                    <a:pt x="0" y="3901"/>
                  </a:lnTo>
                  <a:lnTo>
                    <a:pt x="0" y="8778"/>
                  </a:lnTo>
                  <a:lnTo>
                    <a:pt x="0" y="13656"/>
                  </a:lnTo>
                  <a:lnTo>
                    <a:pt x="3901" y="17557"/>
                  </a:lnTo>
                  <a:lnTo>
                    <a:pt x="8778" y="17557"/>
                  </a:lnTo>
                  <a:lnTo>
                    <a:pt x="13656" y="17557"/>
                  </a:lnTo>
                  <a:lnTo>
                    <a:pt x="17557" y="13656"/>
                  </a:lnTo>
                  <a:lnTo>
                    <a:pt x="17557" y="8778"/>
                  </a:lnTo>
                  <a:close/>
                </a:path>
              </a:pathLst>
            </a:custGeom>
            <a:ln w="338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2485735" y="1833158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3656" y="0"/>
                  </a:moveTo>
                  <a:lnTo>
                    <a:pt x="3901" y="0"/>
                  </a:lnTo>
                  <a:lnTo>
                    <a:pt x="0" y="3901"/>
                  </a:lnTo>
                  <a:lnTo>
                    <a:pt x="0" y="13656"/>
                  </a:lnTo>
                  <a:lnTo>
                    <a:pt x="3901" y="17557"/>
                  </a:lnTo>
                  <a:lnTo>
                    <a:pt x="13656" y="17557"/>
                  </a:lnTo>
                  <a:lnTo>
                    <a:pt x="17557" y="13656"/>
                  </a:lnTo>
                  <a:lnTo>
                    <a:pt x="17557" y="390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2485735" y="1833158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7557" y="8778"/>
                  </a:moveTo>
                  <a:lnTo>
                    <a:pt x="17557" y="3901"/>
                  </a:lnTo>
                  <a:lnTo>
                    <a:pt x="13656" y="0"/>
                  </a:lnTo>
                  <a:lnTo>
                    <a:pt x="8778" y="0"/>
                  </a:lnTo>
                  <a:lnTo>
                    <a:pt x="3901" y="0"/>
                  </a:lnTo>
                  <a:lnTo>
                    <a:pt x="0" y="3901"/>
                  </a:lnTo>
                  <a:lnTo>
                    <a:pt x="0" y="8778"/>
                  </a:lnTo>
                  <a:lnTo>
                    <a:pt x="0" y="13656"/>
                  </a:lnTo>
                  <a:lnTo>
                    <a:pt x="3901" y="17557"/>
                  </a:lnTo>
                  <a:lnTo>
                    <a:pt x="8778" y="17557"/>
                  </a:lnTo>
                  <a:lnTo>
                    <a:pt x="13656" y="17557"/>
                  </a:lnTo>
                  <a:lnTo>
                    <a:pt x="17557" y="13656"/>
                  </a:lnTo>
                  <a:lnTo>
                    <a:pt x="17557" y="8778"/>
                  </a:lnTo>
                  <a:close/>
                </a:path>
              </a:pathLst>
            </a:custGeom>
            <a:ln w="338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2420055" y="2109531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3656" y="0"/>
                  </a:moveTo>
                  <a:lnTo>
                    <a:pt x="3901" y="0"/>
                  </a:lnTo>
                  <a:lnTo>
                    <a:pt x="0" y="3901"/>
                  </a:lnTo>
                  <a:lnTo>
                    <a:pt x="0" y="13330"/>
                  </a:lnTo>
                  <a:lnTo>
                    <a:pt x="3901" y="17232"/>
                  </a:lnTo>
                  <a:lnTo>
                    <a:pt x="13656" y="17232"/>
                  </a:lnTo>
                  <a:lnTo>
                    <a:pt x="17557" y="13330"/>
                  </a:lnTo>
                  <a:lnTo>
                    <a:pt x="17557" y="390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2420055" y="2109531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7557" y="8453"/>
                  </a:moveTo>
                  <a:lnTo>
                    <a:pt x="17557" y="3901"/>
                  </a:lnTo>
                  <a:lnTo>
                    <a:pt x="13656" y="0"/>
                  </a:lnTo>
                  <a:lnTo>
                    <a:pt x="8778" y="0"/>
                  </a:lnTo>
                  <a:lnTo>
                    <a:pt x="3901" y="0"/>
                  </a:lnTo>
                  <a:lnTo>
                    <a:pt x="0" y="3901"/>
                  </a:lnTo>
                  <a:lnTo>
                    <a:pt x="0" y="8453"/>
                  </a:lnTo>
                  <a:lnTo>
                    <a:pt x="0" y="13330"/>
                  </a:lnTo>
                  <a:lnTo>
                    <a:pt x="3901" y="17232"/>
                  </a:lnTo>
                  <a:lnTo>
                    <a:pt x="8778" y="17232"/>
                  </a:lnTo>
                  <a:lnTo>
                    <a:pt x="13656" y="17232"/>
                  </a:lnTo>
                  <a:lnTo>
                    <a:pt x="17557" y="13330"/>
                  </a:lnTo>
                  <a:lnTo>
                    <a:pt x="17557" y="8453"/>
                  </a:lnTo>
                  <a:close/>
                </a:path>
              </a:pathLst>
            </a:custGeom>
            <a:ln w="338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2710735" y="2099777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3656" y="0"/>
                  </a:moveTo>
                  <a:lnTo>
                    <a:pt x="3901" y="0"/>
                  </a:lnTo>
                  <a:lnTo>
                    <a:pt x="0" y="3901"/>
                  </a:lnTo>
                  <a:lnTo>
                    <a:pt x="0" y="13330"/>
                  </a:lnTo>
                  <a:lnTo>
                    <a:pt x="3901" y="17232"/>
                  </a:lnTo>
                  <a:lnTo>
                    <a:pt x="13656" y="17232"/>
                  </a:lnTo>
                  <a:lnTo>
                    <a:pt x="17557" y="13330"/>
                  </a:lnTo>
                  <a:lnTo>
                    <a:pt x="17557" y="390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2710735" y="2099777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7557" y="8453"/>
                  </a:moveTo>
                  <a:lnTo>
                    <a:pt x="17557" y="3901"/>
                  </a:lnTo>
                  <a:lnTo>
                    <a:pt x="13656" y="0"/>
                  </a:lnTo>
                  <a:lnTo>
                    <a:pt x="8778" y="0"/>
                  </a:lnTo>
                  <a:lnTo>
                    <a:pt x="3901" y="0"/>
                  </a:lnTo>
                  <a:lnTo>
                    <a:pt x="0" y="3901"/>
                  </a:lnTo>
                  <a:lnTo>
                    <a:pt x="0" y="8453"/>
                  </a:lnTo>
                  <a:lnTo>
                    <a:pt x="0" y="13330"/>
                  </a:lnTo>
                  <a:lnTo>
                    <a:pt x="3901" y="17232"/>
                  </a:lnTo>
                  <a:lnTo>
                    <a:pt x="8778" y="17232"/>
                  </a:lnTo>
                  <a:lnTo>
                    <a:pt x="13656" y="17232"/>
                  </a:lnTo>
                  <a:lnTo>
                    <a:pt x="17557" y="13330"/>
                  </a:lnTo>
                  <a:lnTo>
                    <a:pt x="17557" y="8453"/>
                  </a:lnTo>
                  <a:close/>
                </a:path>
              </a:pathLst>
            </a:custGeom>
            <a:ln w="338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2831689" y="1639371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3330" y="0"/>
                  </a:moveTo>
                  <a:lnTo>
                    <a:pt x="3901" y="0"/>
                  </a:lnTo>
                  <a:lnTo>
                    <a:pt x="0" y="3901"/>
                  </a:lnTo>
                  <a:lnTo>
                    <a:pt x="0" y="13656"/>
                  </a:lnTo>
                  <a:lnTo>
                    <a:pt x="3901" y="17557"/>
                  </a:lnTo>
                  <a:lnTo>
                    <a:pt x="13330" y="17557"/>
                  </a:lnTo>
                  <a:lnTo>
                    <a:pt x="17232" y="13656"/>
                  </a:lnTo>
                  <a:lnTo>
                    <a:pt x="17232" y="390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2831689" y="1639371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7232" y="8778"/>
                  </a:moveTo>
                  <a:lnTo>
                    <a:pt x="17232" y="3901"/>
                  </a:lnTo>
                  <a:lnTo>
                    <a:pt x="13330" y="0"/>
                  </a:lnTo>
                  <a:lnTo>
                    <a:pt x="8453" y="0"/>
                  </a:lnTo>
                  <a:lnTo>
                    <a:pt x="3901" y="0"/>
                  </a:lnTo>
                  <a:lnTo>
                    <a:pt x="0" y="3901"/>
                  </a:lnTo>
                  <a:lnTo>
                    <a:pt x="0" y="8778"/>
                  </a:lnTo>
                  <a:lnTo>
                    <a:pt x="0" y="13656"/>
                  </a:lnTo>
                  <a:lnTo>
                    <a:pt x="3901" y="17557"/>
                  </a:lnTo>
                  <a:lnTo>
                    <a:pt x="8778" y="17557"/>
                  </a:lnTo>
                  <a:lnTo>
                    <a:pt x="13330" y="17557"/>
                  </a:lnTo>
                  <a:lnTo>
                    <a:pt x="17232" y="13656"/>
                  </a:lnTo>
                  <a:lnTo>
                    <a:pt x="17232" y="8778"/>
                  </a:lnTo>
                  <a:close/>
                </a:path>
              </a:pathLst>
            </a:custGeom>
            <a:ln w="338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2900620" y="1844213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3656" y="0"/>
                  </a:moveTo>
                  <a:lnTo>
                    <a:pt x="3901" y="0"/>
                  </a:lnTo>
                  <a:lnTo>
                    <a:pt x="0" y="3901"/>
                  </a:lnTo>
                  <a:lnTo>
                    <a:pt x="0" y="13656"/>
                  </a:lnTo>
                  <a:lnTo>
                    <a:pt x="3901" y="17557"/>
                  </a:lnTo>
                  <a:lnTo>
                    <a:pt x="13656" y="17557"/>
                  </a:lnTo>
                  <a:lnTo>
                    <a:pt x="17557" y="13656"/>
                  </a:lnTo>
                  <a:lnTo>
                    <a:pt x="17557" y="390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2900620" y="1844213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7557" y="8778"/>
                  </a:moveTo>
                  <a:lnTo>
                    <a:pt x="17557" y="3901"/>
                  </a:lnTo>
                  <a:lnTo>
                    <a:pt x="13656" y="0"/>
                  </a:lnTo>
                  <a:lnTo>
                    <a:pt x="8778" y="0"/>
                  </a:lnTo>
                  <a:lnTo>
                    <a:pt x="3901" y="0"/>
                  </a:lnTo>
                  <a:lnTo>
                    <a:pt x="0" y="3901"/>
                  </a:lnTo>
                  <a:lnTo>
                    <a:pt x="0" y="8778"/>
                  </a:lnTo>
                  <a:lnTo>
                    <a:pt x="0" y="13656"/>
                  </a:lnTo>
                  <a:lnTo>
                    <a:pt x="3901" y="17557"/>
                  </a:lnTo>
                  <a:lnTo>
                    <a:pt x="8778" y="17557"/>
                  </a:lnTo>
                  <a:lnTo>
                    <a:pt x="13656" y="17557"/>
                  </a:lnTo>
                  <a:lnTo>
                    <a:pt x="17557" y="13656"/>
                  </a:lnTo>
                  <a:lnTo>
                    <a:pt x="17557" y="8778"/>
                  </a:lnTo>
                  <a:close/>
                </a:path>
              </a:pathLst>
            </a:custGeom>
            <a:ln w="338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2354051" y="1797392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3330" y="0"/>
                  </a:moveTo>
                  <a:lnTo>
                    <a:pt x="3901" y="0"/>
                  </a:lnTo>
                  <a:lnTo>
                    <a:pt x="0" y="3901"/>
                  </a:lnTo>
                  <a:lnTo>
                    <a:pt x="0" y="13330"/>
                  </a:lnTo>
                  <a:lnTo>
                    <a:pt x="3901" y="17232"/>
                  </a:lnTo>
                  <a:lnTo>
                    <a:pt x="13330" y="17232"/>
                  </a:lnTo>
                  <a:lnTo>
                    <a:pt x="17232" y="13330"/>
                  </a:lnTo>
                  <a:lnTo>
                    <a:pt x="17232" y="390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2354051" y="1797392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7232" y="8453"/>
                  </a:moveTo>
                  <a:lnTo>
                    <a:pt x="17232" y="3901"/>
                  </a:lnTo>
                  <a:lnTo>
                    <a:pt x="13330" y="0"/>
                  </a:lnTo>
                  <a:lnTo>
                    <a:pt x="8778" y="0"/>
                  </a:lnTo>
                  <a:lnTo>
                    <a:pt x="3901" y="0"/>
                  </a:lnTo>
                  <a:lnTo>
                    <a:pt x="0" y="3901"/>
                  </a:lnTo>
                  <a:lnTo>
                    <a:pt x="0" y="8453"/>
                  </a:lnTo>
                  <a:lnTo>
                    <a:pt x="0" y="13330"/>
                  </a:lnTo>
                  <a:lnTo>
                    <a:pt x="3901" y="17232"/>
                  </a:lnTo>
                  <a:lnTo>
                    <a:pt x="8778" y="17232"/>
                  </a:lnTo>
                  <a:lnTo>
                    <a:pt x="13330" y="17232"/>
                  </a:lnTo>
                  <a:lnTo>
                    <a:pt x="17232" y="13330"/>
                  </a:lnTo>
                  <a:lnTo>
                    <a:pt x="17232" y="8453"/>
                  </a:lnTo>
                  <a:close/>
                </a:path>
              </a:pathLst>
            </a:custGeom>
            <a:ln w="338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2870057" y="1953462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3656" y="0"/>
                  </a:moveTo>
                  <a:lnTo>
                    <a:pt x="3901" y="0"/>
                  </a:lnTo>
                  <a:lnTo>
                    <a:pt x="0" y="3901"/>
                  </a:lnTo>
                  <a:lnTo>
                    <a:pt x="0" y="13330"/>
                  </a:lnTo>
                  <a:lnTo>
                    <a:pt x="3901" y="17232"/>
                  </a:lnTo>
                  <a:lnTo>
                    <a:pt x="13656" y="17232"/>
                  </a:lnTo>
                  <a:lnTo>
                    <a:pt x="17557" y="13330"/>
                  </a:lnTo>
                  <a:lnTo>
                    <a:pt x="17557" y="390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2870057" y="1953462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7557" y="8453"/>
                  </a:moveTo>
                  <a:lnTo>
                    <a:pt x="17557" y="3901"/>
                  </a:lnTo>
                  <a:lnTo>
                    <a:pt x="13656" y="0"/>
                  </a:lnTo>
                  <a:lnTo>
                    <a:pt x="8778" y="0"/>
                  </a:lnTo>
                  <a:lnTo>
                    <a:pt x="3901" y="0"/>
                  </a:lnTo>
                  <a:lnTo>
                    <a:pt x="0" y="3901"/>
                  </a:lnTo>
                  <a:lnTo>
                    <a:pt x="0" y="8453"/>
                  </a:lnTo>
                  <a:lnTo>
                    <a:pt x="0" y="13330"/>
                  </a:lnTo>
                  <a:lnTo>
                    <a:pt x="3901" y="17232"/>
                  </a:lnTo>
                  <a:lnTo>
                    <a:pt x="8778" y="17232"/>
                  </a:lnTo>
                  <a:lnTo>
                    <a:pt x="13656" y="17232"/>
                  </a:lnTo>
                  <a:lnTo>
                    <a:pt x="17557" y="13330"/>
                  </a:lnTo>
                  <a:lnTo>
                    <a:pt x="17557" y="8453"/>
                  </a:lnTo>
                  <a:close/>
                </a:path>
              </a:pathLst>
            </a:custGeom>
            <a:ln w="338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2293899" y="1963216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3330" y="0"/>
                  </a:moveTo>
                  <a:lnTo>
                    <a:pt x="3901" y="0"/>
                  </a:lnTo>
                  <a:lnTo>
                    <a:pt x="0" y="3901"/>
                  </a:lnTo>
                  <a:lnTo>
                    <a:pt x="0" y="13330"/>
                  </a:lnTo>
                  <a:lnTo>
                    <a:pt x="3901" y="17232"/>
                  </a:lnTo>
                  <a:lnTo>
                    <a:pt x="13330" y="17232"/>
                  </a:lnTo>
                  <a:lnTo>
                    <a:pt x="17232" y="13330"/>
                  </a:lnTo>
                  <a:lnTo>
                    <a:pt x="17232" y="390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2293899" y="1963216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7232" y="8453"/>
                  </a:moveTo>
                  <a:lnTo>
                    <a:pt x="17232" y="3901"/>
                  </a:lnTo>
                  <a:lnTo>
                    <a:pt x="13330" y="0"/>
                  </a:lnTo>
                  <a:lnTo>
                    <a:pt x="8453" y="0"/>
                  </a:lnTo>
                  <a:lnTo>
                    <a:pt x="3901" y="0"/>
                  </a:lnTo>
                  <a:lnTo>
                    <a:pt x="0" y="3901"/>
                  </a:lnTo>
                  <a:lnTo>
                    <a:pt x="0" y="8453"/>
                  </a:lnTo>
                  <a:lnTo>
                    <a:pt x="0" y="13330"/>
                  </a:lnTo>
                  <a:lnTo>
                    <a:pt x="3901" y="17232"/>
                  </a:lnTo>
                  <a:lnTo>
                    <a:pt x="8453" y="17232"/>
                  </a:lnTo>
                  <a:lnTo>
                    <a:pt x="13330" y="17232"/>
                  </a:lnTo>
                  <a:lnTo>
                    <a:pt x="17232" y="13330"/>
                  </a:lnTo>
                  <a:lnTo>
                    <a:pt x="17232" y="8453"/>
                  </a:lnTo>
                  <a:close/>
                </a:path>
              </a:pathLst>
            </a:custGeom>
            <a:ln w="338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2925656" y="1132470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3656" y="0"/>
                  </a:moveTo>
                  <a:lnTo>
                    <a:pt x="3901" y="0"/>
                  </a:lnTo>
                  <a:lnTo>
                    <a:pt x="0" y="3901"/>
                  </a:lnTo>
                  <a:lnTo>
                    <a:pt x="0" y="13656"/>
                  </a:lnTo>
                  <a:lnTo>
                    <a:pt x="3901" y="17557"/>
                  </a:lnTo>
                  <a:lnTo>
                    <a:pt x="13656" y="17557"/>
                  </a:lnTo>
                  <a:lnTo>
                    <a:pt x="17557" y="13656"/>
                  </a:lnTo>
                  <a:lnTo>
                    <a:pt x="17557" y="390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2925656" y="1132470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7557" y="8778"/>
                  </a:moveTo>
                  <a:lnTo>
                    <a:pt x="17557" y="3901"/>
                  </a:lnTo>
                  <a:lnTo>
                    <a:pt x="13656" y="0"/>
                  </a:lnTo>
                  <a:lnTo>
                    <a:pt x="8778" y="0"/>
                  </a:lnTo>
                  <a:lnTo>
                    <a:pt x="3901" y="0"/>
                  </a:lnTo>
                  <a:lnTo>
                    <a:pt x="0" y="3901"/>
                  </a:lnTo>
                  <a:lnTo>
                    <a:pt x="0" y="8778"/>
                  </a:lnTo>
                  <a:lnTo>
                    <a:pt x="0" y="13656"/>
                  </a:lnTo>
                  <a:lnTo>
                    <a:pt x="3901" y="17557"/>
                  </a:lnTo>
                  <a:lnTo>
                    <a:pt x="8778" y="17557"/>
                  </a:lnTo>
                  <a:lnTo>
                    <a:pt x="13656" y="17557"/>
                  </a:lnTo>
                  <a:lnTo>
                    <a:pt x="17557" y="13656"/>
                  </a:lnTo>
                  <a:lnTo>
                    <a:pt x="17557" y="8778"/>
                  </a:lnTo>
                  <a:close/>
                </a:path>
              </a:pathLst>
            </a:custGeom>
            <a:ln w="338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2496790" y="2213903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3656" y="0"/>
                  </a:moveTo>
                  <a:lnTo>
                    <a:pt x="3901" y="0"/>
                  </a:lnTo>
                  <a:lnTo>
                    <a:pt x="0" y="3901"/>
                  </a:lnTo>
                  <a:lnTo>
                    <a:pt x="0" y="13330"/>
                  </a:lnTo>
                  <a:lnTo>
                    <a:pt x="3901" y="17232"/>
                  </a:lnTo>
                  <a:lnTo>
                    <a:pt x="13656" y="17232"/>
                  </a:lnTo>
                  <a:lnTo>
                    <a:pt x="17557" y="13330"/>
                  </a:lnTo>
                  <a:lnTo>
                    <a:pt x="17557" y="390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2496790" y="2213903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7557" y="8453"/>
                  </a:moveTo>
                  <a:lnTo>
                    <a:pt x="17557" y="3901"/>
                  </a:lnTo>
                  <a:lnTo>
                    <a:pt x="13656" y="0"/>
                  </a:lnTo>
                  <a:lnTo>
                    <a:pt x="8778" y="0"/>
                  </a:lnTo>
                  <a:lnTo>
                    <a:pt x="3901" y="0"/>
                  </a:lnTo>
                  <a:lnTo>
                    <a:pt x="0" y="3901"/>
                  </a:lnTo>
                  <a:lnTo>
                    <a:pt x="0" y="8453"/>
                  </a:lnTo>
                  <a:lnTo>
                    <a:pt x="0" y="13330"/>
                  </a:lnTo>
                  <a:lnTo>
                    <a:pt x="3901" y="17232"/>
                  </a:lnTo>
                  <a:lnTo>
                    <a:pt x="8778" y="17232"/>
                  </a:lnTo>
                  <a:lnTo>
                    <a:pt x="13656" y="17232"/>
                  </a:lnTo>
                  <a:lnTo>
                    <a:pt x="17557" y="13330"/>
                  </a:lnTo>
                  <a:lnTo>
                    <a:pt x="17557" y="8453"/>
                  </a:lnTo>
                  <a:close/>
                </a:path>
              </a:pathLst>
            </a:custGeom>
            <a:ln w="338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2703907" y="1864372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3656" y="0"/>
                  </a:moveTo>
                  <a:lnTo>
                    <a:pt x="3901" y="0"/>
                  </a:lnTo>
                  <a:lnTo>
                    <a:pt x="0" y="3901"/>
                  </a:lnTo>
                  <a:lnTo>
                    <a:pt x="0" y="13330"/>
                  </a:lnTo>
                  <a:lnTo>
                    <a:pt x="3901" y="17232"/>
                  </a:lnTo>
                  <a:lnTo>
                    <a:pt x="13656" y="17232"/>
                  </a:lnTo>
                  <a:lnTo>
                    <a:pt x="17557" y="13330"/>
                  </a:lnTo>
                  <a:lnTo>
                    <a:pt x="17557" y="390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2703907" y="1864372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7557" y="8453"/>
                  </a:moveTo>
                  <a:lnTo>
                    <a:pt x="17557" y="3901"/>
                  </a:lnTo>
                  <a:lnTo>
                    <a:pt x="13656" y="0"/>
                  </a:lnTo>
                  <a:lnTo>
                    <a:pt x="8778" y="0"/>
                  </a:lnTo>
                  <a:lnTo>
                    <a:pt x="3901" y="0"/>
                  </a:lnTo>
                  <a:lnTo>
                    <a:pt x="0" y="3901"/>
                  </a:lnTo>
                  <a:lnTo>
                    <a:pt x="0" y="8453"/>
                  </a:lnTo>
                  <a:lnTo>
                    <a:pt x="0" y="13330"/>
                  </a:lnTo>
                  <a:lnTo>
                    <a:pt x="3901" y="17232"/>
                  </a:lnTo>
                  <a:lnTo>
                    <a:pt x="8778" y="17232"/>
                  </a:lnTo>
                  <a:lnTo>
                    <a:pt x="13656" y="17232"/>
                  </a:lnTo>
                  <a:lnTo>
                    <a:pt x="17557" y="13330"/>
                  </a:lnTo>
                  <a:lnTo>
                    <a:pt x="17557" y="8453"/>
                  </a:lnTo>
                  <a:close/>
                </a:path>
              </a:pathLst>
            </a:custGeom>
            <a:ln w="338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3128547" y="1211155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3656" y="0"/>
                  </a:moveTo>
                  <a:lnTo>
                    <a:pt x="3901" y="0"/>
                  </a:lnTo>
                  <a:lnTo>
                    <a:pt x="0" y="3901"/>
                  </a:lnTo>
                  <a:lnTo>
                    <a:pt x="0" y="13330"/>
                  </a:lnTo>
                  <a:lnTo>
                    <a:pt x="3901" y="17232"/>
                  </a:lnTo>
                  <a:lnTo>
                    <a:pt x="13656" y="17232"/>
                  </a:lnTo>
                  <a:lnTo>
                    <a:pt x="17557" y="13330"/>
                  </a:lnTo>
                  <a:lnTo>
                    <a:pt x="17557" y="390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3128547" y="1211155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7557" y="8778"/>
                  </a:moveTo>
                  <a:lnTo>
                    <a:pt x="17557" y="3901"/>
                  </a:lnTo>
                  <a:lnTo>
                    <a:pt x="13656" y="0"/>
                  </a:lnTo>
                  <a:lnTo>
                    <a:pt x="8778" y="0"/>
                  </a:lnTo>
                  <a:lnTo>
                    <a:pt x="3901" y="0"/>
                  </a:lnTo>
                  <a:lnTo>
                    <a:pt x="0" y="3901"/>
                  </a:lnTo>
                  <a:lnTo>
                    <a:pt x="0" y="8778"/>
                  </a:lnTo>
                  <a:lnTo>
                    <a:pt x="0" y="13330"/>
                  </a:lnTo>
                  <a:lnTo>
                    <a:pt x="3901" y="17232"/>
                  </a:lnTo>
                  <a:lnTo>
                    <a:pt x="8778" y="17232"/>
                  </a:lnTo>
                  <a:lnTo>
                    <a:pt x="13656" y="17232"/>
                  </a:lnTo>
                  <a:lnTo>
                    <a:pt x="17557" y="13330"/>
                  </a:lnTo>
                  <a:lnTo>
                    <a:pt x="17557" y="8778"/>
                  </a:lnTo>
                  <a:close/>
                </a:path>
              </a:pathLst>
            </a:custGeom>
            <a:ln w="338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2743900" y="1686192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3330" y="0"/>
                  </a:moveTo>
                  <a:lnTo>
                    <a:pt x="3901" y="0"/>
                  </a:lnTo>
                  <a:lnTo>
                    <a:pt x="0" y="3901"/>
                  </a:lnTo>
                  <a:lnTo>
                    <a:pt x="0" y="13330"/>
                  </a:lnTo>
                  <a:lnTo>
                    <a:pt x="3901" y="17232"/>
                  </a:lnTo>
                  <a:lnTo>
                    <a:pt x="13330" y="17232"/>
                  </a:lnTo>
                  <a:lnTo>
                    <a:pt x="17232" y="13330"/>
                  </a:lnTo>
                  <a:lnTo>
                    <a:pt x="17232" y="390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2743900" y="1686192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7232" y="8778"/>
                  </a:moveTo>
                  <a:lnTo>
                    <a:pt x="17232" y="3901"/>
                  </a:lnTo>
                  <a:lnTo>
                    <a:pt x="13330" y="0"/>
                  </a:lnTo>
                  <a:lnTo>
                    <a:pt x="8778" y="0"/>
                  </a:lnTo>
                  <a:lnTo>
                    <a:pt x="3901" y="0"/>
                  </a:lnTo>
                  <a:lnTo>
                    <a:pt x="0" y="3901"/>
                  </a:lnTo>
                  <a:lnTo>
                    <a:pt x="0" y="8778"/>
                  </a:lnTo>
                  <a:lnTo>
                    <a:pt x="0" y="13330"/>
                  </a:lnTo>
                  <a:lnTo>
                    <a:pt x="3901" y="17232"/>
                  </a:lnTo>
                  <a:lnTo>
                    <a:pt x="8778" y="17232"/>
                  </a:lnTo>
                  <a:lnTo>
                    <a:pt x="13330" y="17232"/>
                  </a:lnTo>
                  <a:lnTo>
                    <a:pt x="17232" y="13330"/>
                  </a:lnTo>
                  <a:lnTo>
                    <a:pt x="17232" y="8778"/>
                  </a:lnTo>
                  <a:close/>
                </a:path>
              </a:pathLst>
            </a:custGeom>
            <a:ln w="338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2182374" y="2051656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3330" y="0"/>
                  </a:moveTo>
                  <a:lnTo>
                    <a:pt x="3901" y="0"/>
                  </a:lnTo>
                  <a:lnTo>
                    <a:pt x="0" y="3901"/>
                  </a:lnTo>
                  <a:lnTo>
                    <a:pt x="0" y="13656"/>
                  </a:lnTo>
                  <a:lnTo>
                    <a:pt x="3901" y="17557"/>
                  </a:lnTo>
                  <a:lnTo>
                    <a:pt x="13330" y="17557"/>
                  </a:lnTo>
                  <a:lnTo>
                    <a:pt x="17232" y="13656"/>
                  </a:lnTo>
                  <a:lnTo>
                    <a:pt x="17232" y="390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2182374" y="2051656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7232" y="8778"/>
                  </a:moveTo>
                  <a:lnTo>
                    <a:pt x="17232" y="3901"/>
                  </a:lnTo>
                  <a:lnTo>
                    <a:pt x="13330" y="0"/>
                  </a:lnTo>
                  <a:lnTo>
                    <a:pt x="8778" y="0"/>
                  </a:lnTo>
                  <a:lnTo>
                    <a:pt x="3901" y="0"/>
                  </a:lnTo>
                  <a:lnTo>
                    <a:pt x="0" y="3901"/>
                  </a:lnTo>
                  <a:lnTo>
                    <a:pt x="0" y="8778"/>
                  </a:lnTo>
                  <a:lnTo>
                    <a:pt x="0" y="13656"/>
                  </a:lnTo>
                  <a:lnTo>
                    <a:pt x="3901" y="17557"/>
                  </a:lnTo>
                  <a:lnTo>
                    <a:pt x="8778" y="17557"/>
                  </a:lnTo>
                  <a:lnTo>
                    <a:pt x="13330" y="17557"/>
                  </a:lnTo>
                  <a:lnTo>
                    <a:pt x="17232" y="13656"/>
                  </a:lnTo>
                  <a:lnTo>
                    <a:pt x="17232" y="8778"/>
                  </a:lnTo>
                  <a:close/>
                </a:path>
              </a:pathLst>
            </a:custGeom>
            <a:ln w="338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2941914" y="1168236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3330" y="0"/>
                  </a:moveTo>
                  <a:lnTo>
                    <a:pt x="3901" y="0"/>
                  </a:lnTo>
                  <a:lnTo>
                    <a:pt x="0" y="3901"/>
                  </a:lnTo>
                  <a:lnTo>
                    <a:pt x="0" y="13656"/>
                  </a:lnTo>
                  <a:lnTo>
                    <a:pt x="3901" y="17557"/>
                  </a:lnTo>
                  <a:lnTo>
                    <a:pt x="13330" y="17557"/>
                  </a:lnTo>
                  <a:lnTo>
                    <a:pt x="17232" y="13656"/>
                  </a:lnTo>
                  <a:lnTo>
                    <a:pt x="17232" y="390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2941914" y="1168236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7232" y="8778"/>
                  </a:moveTo>
                  <a:lnTo>
                    <a:pt x="17232" y="3901"/>
                  </a:lnTo>
                  <a:lnTo>
                    <a:pt x="13330" y="0"/>
                  </a:lnTo>
                  <a:lnTo>
                    <a:pt x="8453" y="0"/>
                  </a:lnTo>
                  <a:lnTo>
                    <a:pt x="3901" y="0"/>
                  </a:lnTo>
                  <a:lnTo>
                    <a:pt x="0" y="3901"/>
                  </a:lnTo>
                  <a:lnTo>
                    <a:pt x="0" y="8778"/>
                  </a:lnTo>
                  <a:lnTo>
                    <a:pt x="0" y="13656"/>
                  </a:lnTo>
                  <a:lnTo>
                    <a:pt x="3901" y="17557"/>
                  </a:lnTo>
                  <a:lnTo>
                    <a:pt x="8453" y="17557"/>
                  </a:lnTo>
                  <a:lnTo>
                    <a:pt x="13330" y="17557"/>
                  </a:lnTo>
                  <a:lnTo>
                    <a:pt x="17232" y="13656"/>
                  </a:lnTo>
                  <a:lnTo>
                    <a:pt x="17232" y="8778"/>
                  </a:lnTo>
                  <a:close/>
                </a:path>
              </a:pathLst>
            </a:custGeom>
            <a:ln w="338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2130676" y="1944358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3330" y="0"/>
                  </a:moveTo>
                  <a:lnTo>
                    <a:pt x="3901" y="0"/>
                  </a:lnTo>
                  <a:lnTo>
                    <a:pt x="0" y="3901"/>
                  </a:lnTo>
                  <a:lnTo>
                    <a:pt x="0" y="13656"/>
                  </a:lnTo>
                  <a:lnTo>
                    <a:pt x="3901" y="17557"/>
                  </a:lnTo>
                  <a:lnTo>
                    <a:pt x="13330" y="17557"/>
                  </a:lnTo>
                  <a:lnTo>
                    <a:pt x="17232" y="13656"/>
                  </a:lnTo>
                  <a:lnTo>
                    <a:pt x="17232" y="390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2130676" y="1944358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7232" y="8778"/>
                  </a:moveTo>
                  <a:lnTo>
                    <a:pt x="17232" y="3901"/>
                  </a:lnTo>
                  <a:lnTo>
                    <a:pt x="13330" y="0"/>
                  </a:lnTo>
                  <a:lnTo>
                    <a:pt x="8778" y="0"/>
                  </a:lnTo>
                  <a:lnTo>
                    <a:pt x="3901" y="0"/>
                  </a:lnTo>
                  <a:lnTo>
                    <a:pt x="0" y="3901"/>
                  </a:lnTo>
                  <a:lnTo>
                    <a:pt x="0" y="8778"/>
                  </a:lnTo>
                  <a:lnTo>
                    <a:pt x="0" y="13656"/>
                  </a:lnTo>
                  <a:lnTo>
                    <a:pt x="3901" y="17557"/>
                  </a:lnTo>
                  <a:lnTo>
                    <a:pt x="8778" y="17557"/>
                  </a:lnTo>
                  <a:lnTo>
                    <a:pt x="13330" y="17557"/>
                  </a:lnTo>
                  <a:lnTo>
                    <a:pt x="17232" y="13656"/>
                  </a:lnTo>
                  <a:lnTo>
                    <a:pt x="17232" y="8778"/>
                  </a:lnTo>
                  <a:close/>
                </a:path>
              </a:pathLst>
            </a:custGeom>
            <a:ln w="338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1989563" y="1761626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3330" y="0"/>
                  </a:moveTo>
                  <a:lnTo>
                    <a:pt x="3901" y="0"/>
                  </a:lnTo>
                  <a:lnTo>
                    <a:pt x="0" y="3901"/>
                  </a:lnTo>
                  <a:lnTo>
                    <a:pt x="0" y="13330"/>
                  </a:lnTo>
                  <a:lnTo>
                    <a:pt x="3901" y="17232"/>
                  </a:lnTo>
                  <a:lnTo>
                    <a:pt x="13330" y="17232"/>
                  </a:lnTo>
                  <a:lnTo>
                    <a:pt x="17232" y="13330"/>
                  </a:lnTo>
                  <a:lnTo>
                    <a:pt x="17232" y="390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1989563" y="1761626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7232" y="8778"/>
                  </a:moveTo>
                  <a:lnTo>
                    <a:pt x="17232" y="3901"/>
                  </a:lnTo>
                  <a:lnTo>
                    <a:pt x="13330" y="0"/>
                  </a:lnTo>
                  <a:lnTo>
                    <a:pt x="8778" y="0"/>
                  </a:lnTo>
                  <a:lnTo>
                    <a:pt x="3901" y="0"/>
                  </a:lnTo>
                  <a:lnTo>
                    <a:pt x="0" y="3901"/>
                  </a:lnTo>
                  <a:lnTo>
                    <a:pt x="0" y="8778"/>
                  </a:lnTo>
                  <a:lnTo>
                    <a:pt x="0" y="13330"/>
                  </a:lnTo>
                  <a:lnTo>
                    <a:pt x="3901" y="17232"/>
                  </a:lnTo>
                  <a:lnTo>
                    <a:pt x="8778" y="17232"/>
                  </a:lnTo>
                  <a:lnTo>
                    <a:pt x="13330" y="17232"/>
                  </a:lnTo>
                  <a:lnTo>
                    <a:pt x="17232" y="13330"/>
                  </a:lnTo>
                  <a:lnTo>
                    <a:pt x="17232" y="8778"/>
                  </a:lnTo>
                  <a:close/>
                </a:path>
              </a:pathLst>
            </a:custGeom>
            <a:ln w="338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1857229" y="1979148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3656" y="0"/>
                  </a:moveTo>
                  <a:lnTo>
                    <a:pt x="3901" y="0"/>
                  </a:lnTo>
                  <a:lnTo>
                    <a:pt x="0" y="3901"/>
                  </a:lnTo>
                  <a:lnTo>
                    <a:pt x="0" y="13656"/>
                  </a:lnTo>
                  <a:lnTo>
                    <a:pt x="3901" y="17557"/>
                  </a:lnTo>
                  <a:lnTo>
                    <a:pt x="13656" y="17557"/>
                  </a:lnTo>
                  <a:lnTo>
                    <a:pt x="17557" y="13656"/>
                  </a:lnTo>
                  <a:lnTo>
                    <a:pt x="17557" y="390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1857229" y="1979148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7557" y="8778"/>
                  </a:moveTo>
                  <a:lnTo>
                    <a:pt x="17557" y="3901"/>
                  </a:lnTo>
                  <a:lnTo>
                    <a:pt x="13656" y="0"/>
                  </a:lnTo>
                  <a:lnTo>
                    <a:pt x="8778" y="0"/>
                  </a:lnTo>
                  <a:lnTo>
                    <a:pt x="3901" y="0"/>
                  </a:lnTo>
                  <a:lnTo>
                    <a:pt x="0" y="3901"/>
                  </a:lnTo>
                  <a:lnTo>
                    <a:pt x="0" y="8778"/>
                  </a:lnTo>
                  <a:lnTo>
                    <a:pt x="0" y="13656"/>
                  </a:lnTo>
                  <a:lnTo>
                    <a:pt x="3901" y="17557"/>
                  </a:lnTo>
                  <a:lnTo>
                    <a:pt x="8778" y="17557"/>
                  </a:lnTo>
                  <a:lnTo>
                    <a:pt x="13656" y="17557"/>
                  </a:lnTo>
                  <a:lnTo>
                    <a:pt x="17557" y="13656"/>
                  </a:lnTo>
                  <a:lnTo>
                    <a:pt x="17557" y="8778"/>
                  </a:lnTo>
                  <a:close/>
                </a:path>
              </a:pathLst>
            </a:custGeom>
            <a:ln w="338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1605566" y="2297465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3330" y="0"/>
                  </a:moveTo>
                  <a:lnTo>
                    <a:pt x="3901" y="0"/>
                  </a:lnTo>
                  <a:lnTo>
                    <a:pt x="0" y="3901"/>
                  </a:lnTo>
                  <a:lnTo>
                    <a:pt x="0" y="13330"/>
                  </a:lnTo>
                  <a:lnTo>
                    <a:pt x="3901" y="17232"/>
                  </a:lnTo>
                  <a:lnTo>
                    <a:pt x="13330" y="17232"/>
                  </a:lnTo>
                  <a:lnTo>
                    <a:pt x="17232" y="13330"/>
                  </a:lnTo>
                  <a:lnTo>
                    <a:pt x="17232" y="390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1605566" y="2297465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7232" y="8453"/>
                  </a:moveTo>
                  <a:lnTo>
                    <a:pt x="17232" y="3901"/>
                  </a:lnTo>
                  <a:lnTo>
                    <a:pt x="13330" y="0"/>
                  </a:lnTo>
                  <a:lnTo>
                    <a:pt x="8778" y="0"/>
                  </a:lnTo>
                  <a:lnTo>
                    <a:pt x="3901" y="0"/>
                  </a:lnTo>
                  <a:lnTo>
                    <a:pt x="0" y="3901"/>
                  </a:lnTo>
                  <a:lnTo>
                    <a:pt x="0" y="8453"/>
                  </a:lnTo>
                  <a:lnTo>
                    <a:pt x="0" y="13330"/>
                  </a:lnTo>
                  <a:lnTo>
                    <a:pt x="3901" y="17232"/>
                  </a:lnTo>
                  <a:lnTo>
                    <a:pt x="8778" y="17232"/>
                  </a:lnTo>
                  <a:lnTo>
                    <a:pt x="13330" y="17232"/>
                  </a:lnTo>
                  <a:lnTo>
                    <a:pt x="17232" y="13330"/>
                  </a:lnTo>
                  <a:lnTo>
                    <a:pt x="17232" y="8453"/>
                  </a:lnTo>
                  <a:close/>
                </a:path>
              </a:pathLst>
            </a:custGeom>
            <a:ln w="338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1827640" y="2019141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3330" y="0"/>
                  </a:moveTo>
                  <a:lnTo>
                    <a:pt x="3901" y="0"/>
                  </a:lnTo>
                  <a:lnTo>
                    <a:pt x="0" y="3901"/>
                  </a:lnTo>
                  <a:lnTo>
                    <a:pt x="0" y="13330"/>
                  </a:lnTo>
                  <a:lnTo>
                    <a:pt x="3901" y="17232"/>
                  </a:lnTo>
                  <a:lnTo>
                    <a:pt x="13330" y="17232"/>
                  </a:lnTo>
                  <a:lnTo>
                    <a:pt x="17232" y="13330"/>
                  </a:lnTo>
                  <a:lnTo>
                    <a:pt x="17232" y="390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1827640" y="2019141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7232" y="8778"/>
                  </a:moveTo>
                  <a:lnTo>
                    <a:pt x="17232" y="3901"/>
                  </a:lnTo>
                  <a:lnTo>
                    <a:pt x="13330" y="0"/>
                  </a:lnTo>
                  <a:lnTo>
                    <a:pt x="8778" y="0"/>
                  </a:lnTo>
                  <a:lnTo>
                    <a:pt x="3901" y="0"/>
                  </a:lnTo>
                  <a:lnTo>
                    <a:pt x="0" y="3901"/>
                  </a:lnTo>
                  <a:lnTo>
                    <a:pt x="0" y="8778"/>
                  </a:lnTo>
                  <a:lnTo>
                    <a:pt x="0" y="13330"/>
                  </a:lnTo>
                  <a:lnTo>
                    <a:pt x="3901" y="17232"/>
                  </a:lnTo>
                  <a:lnTo>
                    <a:pt x="8778" y="17232"/>
                  </a:lnTo>
                  <a:lnTo>
                    <a:pt x="13330" y="17232"/>
                  </a:lnTo>
                  <a:lnTo>
                    <a:pt x="17232" y="13330"/>
                  </a:lnTo>
                  <a:lnTo>
                    <a:pt x="17232" y="8778"/>
                  </a:lnTo>
                  <a:close/>
                </a:path>
              </a:pathLst>
            </a:custGeom>
            <a:ln w="338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2113768" y="2058158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3330" y="0"/>
                  </a:moveTo>
                  <a:lnTo>
                    <a:pt x="3901" y="0"/>
                  </a:lnTo>
                  <a:lnTo>
                    <a:pt x="0" y="3901"/>
                  </a:lnTo>
                  <a:lnTo>
                    <a:pt x="0" y="13330"/>
                  </a:lnTo>
                  <a:lnTo>
                    <a:pt x="3901" y="17232"/>
                  </a:lnTo>
                  <a:lnTo>
                    <a:pt x="13330" y="17232"/>
                  </a:lnTo>
                  <a:lnTo>
                    <a:pt x="17232" y="13330"/>
                  </a:lnTo>
                  <a:lnTo>
                    <a:pt x="17232" y="390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2113768" y="2058158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7232" y="8778"/>
                  </a:moveTo>
                  <a:lnTo>
                    <a:pt x="17232" y="3901"/>
                  </a:lnTo>
                  <a:lnTo>
                    <a:pt x="13330" y="0"/>
                  </a:lnTo>
                  <a:lnTo>
                    <a:pt x="8453" y="0"/>
                  </a:lnTo>
                  <a:lnTo>
                    <a:pt x="3901" y="0"/>
                  </a:lnTo>
                  <a:lnTo>
                    <a:pt x="0" y="3901"/>
                  </a:lnTo>
                  <a:lnTo>
                    <a:pt x="0" y="8778"/>
                  </a:lnTo>
                  <a:lnTo>
                    <a:pt x="0" y="13330"/>
                  </a:lnTo>
                  <a:lnTo>
                    <a:pt x="3901" y="17232"/>
                  </a:lnTo>
                  <a:lnTo>
                    <a:pt x="8778" y="17232"/>
                  </a:lnTo>
                  <a:lnTo>
                    <a:pt x="13330" y="17232"/>
                  </a:lnTo>
                  <a:lnTo>
                    <a:pt x="17232" y="13330"/>
                  </a:lnTo>
                  <a:lnTo>
                    <a:pt x="17232" y="8778"/>
                  </a:lnTo>
                  <a:close/>
                </a:path>
              </a:pathLst>
            </a:custGeom>
            <a:ln w="338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2804377" y="1446560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3656" y="0"/>
                  </a:moveTo>
                  <a:lnTo>
                    <a:pt x="3901" y="0"/>
                  </a:lnTo>
                  <a:lnTo>
                    <a:pt x="0" y="3901"/>
                  </a:lnTo>
                  <a:lnTo>
                    <a:pt x="0" y="13330"/>
                  </a:lnTo>
                  <a:lnTo>
                    <a:pt x="3901" y="17232"/>
                  </a:lnTo>
                  <a:lnTo>
                    <a:pt x="13656" y="17232"/>
                  </a:lnTo>
                  <a:lnTo>
                    <a:pt x="17557" y="13330"/>
                  </a:lnTo>
                  <a:lnTo>
                    <a:pt x="17557" y="390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2804377" y="1446560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7557" y="8778"/>
                  </a:moveTo>
                  <a:lnTo>
                    <a:pt x="17557" y="3901"/>
                  </a:lnTo>
                  <a:lnTo>
                    <a:pt x="13656" y="0"/>
                  </a:lnTo>
                  <a:lnTo>
                    <a:pt x="8778" y="0"/>
                  </a:lnTo>
                  <a:lnTo>
                    <a:pt x="3901" y="0"/>
                  </a:lnTo>
                  <a:lnTo>
                    <a:pt x="0" y="3901"/>
                  </a:lnTo>
                  <a:lnTo>
                    <a:pt x="0" y="8778"/>
                  </a:lnTo>
                  <a:lnTo>
                    <a:pt x="0" y="13330"/>
                  </a:lnTo>
                  <a:lnTo>
                    <a:pt x="3901" y="17232"/>
                  </a:lnTo>
                  <a:lnTo>
                    <a:pt x="8778" y="17232"/>
                  </a:lnTo>
                  <a:lnTo>
                    <a:pt x="13656" y="17232"/>
                  </a:lnTo>
                  <a:lnTo>
                    <a:pt x="17557" y="13330"/>
                  </a:lnTo>
                  <a:lnTo>
                    <a:pt x="17557" y="8778"/>
                  </a:lnTo>
                  <a:close/>
                </a:path>
              </a:pathLst>
            </a:custGeom>
            <a:ln w="338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2961748" y="1084998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3330" y="0"/>
                  </a:moveTo>
                  <a:lnTo>
                    <a:pt x="3901" y="0"/>
                  </a:lnTo>
                  <a:lnTo>
                    <a:pt x="0" y="3901"/>
                  </a:lnTo>
                  <a:lnTo>
                    <a:pt x="0" y="13656"/>
                  </a:lnTo>
                  <a:lnTo>
                    <a:pt x="3901" y="17557"/>
                  </a:lnTo>
                  <a:lnTo>
                    <a:pt x="13330" y="17557"/>
                  </a:lnTo>
                  <a:lnTo>
                    <a:pt x="17232" y="13656"/>
                  </a:lnTo>
                  <a:lnTo>
                    <a:pt x="17232" y="390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2961748" y="1084998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7232" y="8778"/>
                  </a:moveTo>
                  <a:lnTo>
                    <a:pt x="17232" y="3901"/>
                  </a:lnTo>
                  <a:lnTo>
                    <a:pt x="13330" y="0"/>
                  </a:lnTo>
                  <a:lnTo>
                    <a:pt x="8778" y="0"/>
                  </a:lnTo>
                  <a:lnTo>
                    <a:pt x="3901" y="0"/>
                  </a:lnTo>
                  <a:lnTo>
                    <a:pt x="0" y="3901"/>
                  </a:lnTo>
                  <a:lnTo>
                    <a:pt x="0" y="8778"/>
                  </a:lnTo>
                  <a:lnTo>
                    <a:pt x="0" y="13656"/>
                  </a:lnTo>
                  <a:lnTo>
                    <a:pt x="3901" y="17557"/>
                  </a:lnTo>
                  <a:lnTo>
                    <a:pt x="8778" y="17557"/>
                  </a:lnTo>
                  <a:lnTo>
                    <a:pt x="13330" y="17557"/>
                  </a:lnTo>
                  <a:lnTo>
                    <a:pt x="17232" y="13656"/>
                  </a:lnTo>
                  <a:lnTo>
                    <a:pt x="17232" y="8778"/>
                  </a:lnTo>
                  <a:close/>
                </a:path>
              </a:pathLst>
            </a:custGeom>
            <a:ln w="338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1972005" y="1918996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3656" y="0"/>
                  </a:moveTo>
                  <a:lnTo>
                    <a:pt x="3901" y="0"/>
                  </a:lnTo>
                  <a:lnTo>
                    <a:pt x="0" y="3901"/>
                  </a:lnTo>
                  <a:lnTo>
                    <a:pt x="0" y="13330"/>
                  </a:lnTo>
                  <a:lnTo>
                    <a:pt x="3901" y="17232"/>
                  </a:lnTo>
                  <a:lnTo>
                    <a:pt x="13656" y="17232"/>
                  </a:lnTo>
                  <a:lnTo>
                    <a:pt x="17557" y="13330"/>
                  </a:lnTo>
                  <a:lnTo>
                    <a:pt x="17557" y="390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1972005" y="1918996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7557" y="8778"/>
                  </a:moveTo>
                  <a:lnTo>
                    <a:pt x="17557" y="3901"/>
                  </a:lnTo>
                  <a:lnTo>
                    <a:pt x="13656" y="0"/>
                  </a:lnTo>
                  <a:lnTo>
                    <a:pt x="8778" y="0"/>
                  </a:lnTo>
                  <a:lnTo>
                    <a:pt x="3901" y="0"/>
                  </a:lnTo>
                  <a:lnTo>
                    <a:pt x="0" y="3901"/>
                  </a:lnTo>
                  <a:lnTo>
                    <a:pt x="0" y="8778"/>
                  </a:lnTo>
                  <a:lnTo>
                    <a:pt x="0" y="13330"/>
                  </a:lnTo>
                  <a:lnTo>
                    <a:pt x="3901" y="17232"/>
                  </a:lnTo>
                  <a:lnTo>
                    <a:pt x="8778" y="17232"/>
                  </a:lnTo>
                  <a:lnTo>
                    <a:pt x="13656" y="17232"/>
                  </a:lnTo>
                  <a:lnTo>
                    <a:pt x="17557" y="13330"/>
                  </a:lnTo>
                  <a:lnTo>
                    <a:pt x="17557" y="8778"/>
                  </a:lnTo>
                  <a:close/>
                </a:path>
              </a:pathLst>
            </a:custGeom>
            <a:ln w="338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2113768" y="2047104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3330" y="0"/>
                  </a:moveTo>
                  <a:lnTo>
                    <a:pt x="3901" y="0"/>
                  </a:lnTo>
                  <a:lnTo>
                    <a:pt x="0" y="3901"/>
                  </a:lnTo>
                  <a:lnTo>
                    <a:pt x="0" y="13330"/>
                  </a:lnTo>
                  <a:lnTo>
                    <a:pt x="3901" y="17232"/>
                  </a:lnTo>
                  <a:lnTo>
                    <a:pt x="13330" y="17232"/>
                  </a:lnTo>
                  <a:lnTo>
                    <a:pt x="17232" y="13330"/>
                  </a:lnTo>
                  <a:lnTo>
                    <a:pt x="17232" y="390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2113768" y="2047104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7232" y="8778"/>
                  </a:moveTo>
                  <a:lnTo>
                    <a:pt x="17232" y="3901"/>
                  </a:lnTo>
                  <a:lnTo>
                    <a:pt x="13330" y="0"/>
                  </a:lnTo>
                  <a:lnTo>
                    <a:pt x="8453" y="0"/>
                  </a:lnTo>
                  <a:lnTo>
                    <a:pt x="3901" y="0"/>
                  </a:lnTo>
                  <a:lnTo>
                    <a:pt x="0" y="3901"/>
                  </a:lnTo>
                  <a:lnTo>
                    <a:pt x="0" y="8778"/>
                  </a:lnTo>
                  <a:lnTo>
                    <a:pt x="0" y="13330"/>
                  </a:lnTo>
                  <a:lnTo>
                    <a:pt x="3901" y="17232"/>
                  </a:lnTo>
                  <a:lnTo>
                    <a:pt x="8778" y="17232"/>
                  </a:lnTo>
                  <a:lnTo>
                    <a:pt x="13330" y="17232"/>
                  </a:lnTo>
                  <a:lnTo>
                    <a:pt x="17232" y="13330"/>
                  </a:lnTo>
                  <a:lnTo>
                    <a:pt x="17232" y="8778"/>
                  </a:lnTo>
                  <a:close/>
                </a:path>
              </a:pathLst>
            </a:custGeom>
            <a:ln w="338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2819009" y="1897862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3330" y="0"/>
                  </a:moveTo>
                  <a:lnTo>
                    <a:pt x="3901" y="0"/>
                  </a:lnTo>
                  <a:lnTo>
                    <a:pt x="0" y="3901"/>
                  </a:lnTo>
                  <a:lnTo>
                    <a:pt x="0" y="13330"/>
                  </a:lnTo>
                  <a:lnTo>
                    <a:pt x="3901" y="17232"/>
                  </a:lnTo>
                  <a:lnTo>
                    <a:pt x="13330" y="17232"/>
                  </a:lnTo>
                  <a:lnTo>
                    <a:pt x="17232" y="13330"/>
                  </a:lnTo>
                  <a:lnTo>
                    <a:pt x="17232" y="390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2819009" y="1897862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7232" y="8453"/>
                  </a:moveTo>
                  <a:lnTo>
                    <a:pt x="17232" y="3901"/>
                  </a:lnTo>
                  <a:lnTo>
                    <a:pt x="13330" y="0"/>
                  </a:lnTo>
                  <a:lnTo>
                    <a:pt x="8453" y="0"/>
                  </a:lnTo>
                  <a:lnTo>
                    <a:pt x="3901" y="0"/>
                  </a:lnTo>
                  <a:lnTo>
                    <a:pt x="0" y="3901"/>
                  </a:lnTo>
                  <a:lnTo>
                    <a:pt x="0" y="8453"/>
                  </a:lnTo>
                  <a:lnTo>
                    <a:pt x="0" y="13330"/>
                  </a:lnTo>
                  <a:lnTo>
                    <a:pt x="3901" y="17232"/>
                  </a:lnTo>
                  <a:lnTo>
                    <a:pt x="8453" y="17232"/>
                  </a:lnTo>
                  <a:lnTo>
                    <a:pt x="13330" y="17232"/>
                  </a:lnTo>
                  <a:lnTo>
                    <a:pt x="17232" y="13330"/>
                  </a:lnTo>
                  <a:lnTo>
                    <a:pt x="17232" y="8453"/>
                  </a:lnTo>
                  <a:close/>
                </a:path>
              </a:pathLst>
            </a:custGeom>
            <a:ln w="338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1870885" y="2286736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3330" y="0"/>
                  </a:moveTo>
                  <a:lnTo>
                    <a:pt x="3901" y="0"/>
                  </a:lnTo>
                  <a:lnTo>
                    <a:pt x="0" y="3901"/>
                  </a:lnTo>
                  <a:lnTo>
                    <a:pt x="0" y="13330"/>
                  </a:lnTo>
                  <a:lnTo>
                    <a:pt x="3901" y="17232"/>
                  </a:lnTo>
                  <a:lnTo>
                    <a:pt x="13330" y="17232"/>
                  </a:lnTo>
                  <a:lnTo>
                    <a:pt x="17232" y="13330"/>
                  </a:lnTo>
                  <a:lnTo>
                    <a:pt x="17232" y="390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1870885" y="2286736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7232" y="8778"/>
                  </a:moveTo>
                  <a:lnTo>
                    <a:pt x="17232" y="3901"/>
                  </a:lnTo>
                  <a:lnTo>
                    <a:pt x="13330" y="0"/>
                  </a:lnTo>
                  <a:lnTo>
                    <a:pt x="8778" y="0"/>
                  </a:lnTo>
                  <a:lnTo>
                    <a:pt x="3901" y="0"/>
                  </a:lnTo>
                  <a:lnTo>
                    <a:pt x="0" y="3901"/>
                  </a:lnTo>
                  <a:lnTo>
                    <a:pt x="0" y="8778"/>
                  </a:lnTo>
                  <a:lnTo>
                    <a:pt x="0" y="13330"/>
                  </a:lnTo>
                  <a:lnTo>
                    <a:pt x="3901" y="17232"/>
                  </a:lnTo>
                  <a:lnTo>
                    <a:pt x="8778" y="17232"/>
                  </a:lnTo>
                  <a:lnTo>
                    <a:pt x="13330" y="17232"/>
                  </a:lnTo>
                  <a:lnTo>
                    <a:pt x="17232" y="13330"/>
                  </a:lnTo>
                  <a:lnTo>
                    <a:pt x="17232" y="8778"/>
                  </a:lnTo>
                  <a:close/>
                </a:path>
              </a:pathLst>
            </a:custGeom>
            <a:ln w="338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2520200" y="1891684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3330" y="0"/>
                  </a:moveTo>
                  <a:lnTo>
                    <a:pt x="3901" y="0"/>
                  </a:lnTo>
                  <a:lnTo>
                    <a:pt x="0" y="3901"/>
                  </a:lnTo>
                  <a:lnTo>
                    <a:pt x="0" y="13656"/>
                  </a:lnTo>
                  <a:lnTo>
                    <a:pt x="3901" y="17557"/>
                  </a:lnTo>
                  <a:lnTo>
                    <a:pt x="13330" y="17557"/>
                  </a:lnTo>
                  <a:lnTo>
                    <a:pt x="17232" y="13656"/>
                  </a:lnTo>
                  <a:lnTo>
                    <a:pt x="17232" y="390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2520200" y="1891684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7232" y="8778"/>
                  </a:moveTo>
                  <a:lnTo>
                    <a:pt x="17232" y="3901"/>
                  </a:lnTo>
                  <a:lnTo>
                    <a:pt x="13330" y="0"/>
                  </a:lnTo>
                  <a:lnTo>
                    <a:pt x="8453" y="0"/>
                  </a:lnTo>
                  <a:lnTo>
                    <a:pt x="3901" y="0"/>
                  </a:lnTo>
                  <a:lnTo>
                    <a:pt x="0" y="3901"/>
                  </a:lnTo>
                  <a:lnTo>
                    <a:pt x="0" y="8778"/>
                  </a:lnTo>
                  <a:lnTo>
                    <a:pt x="0" y="13656"/>
                  </a:lnTo>
                  <a:lnTo>
                    <a:pt x="3901" y="17557"/>
                  </a:lnTo>
                  <a:lnTo>
                    <a:pt x="8778" y="17557"/>
                  </a:lnTo>
                  <a:lnTo>
                    <a:pt x="13330" y="17557"/>
                  </a:lnTo>
                  <a:lnTo>
                    <a:pt x="17232" y="13656"/>
                  </a:lnTo>
                  <a:lnTo>
                    <a:pt x="17232" y="8778"/>
                  </a:lnTo>
                  <a:close/>
                </a:path>
              </a:pathLst>
            </a:custGeom>
            <a:ln w="338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1731397" y="1949885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3656" y="0"/>
                  </a:moveTo>
                  <a:lnTo>
                    <a:pt x="3901" y="0"/>
                  </a:lnTo>
                  <a:lnTo>
                    <a:pt x="0" y="3901"/>
                  </a:lnTo>
                  <a:lnTo>
                    <a:pt x="0" y="13656"/>
                  </a:lnTo>
                  <a:lnTo>
                    <a:pt x="3901" y="17557"/>
                  </a:lnTo>
                  <a:lnTo>
                    <a:pt x="13656" y="17557"/>
                  </a:lnTo>
                  <a:lnTo>
                    <a:pt x="17557" y="13656"/>
                  </a:lnTo>
                  <a:lnTo>
                    <a:pt x="17557" y="390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1731397" y="1949885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7557" y="8778"/>
                  </a:moveTo>
                  <a:lnTo>
                    <a:pt x="17557" y="3901"/>
                  </a:lnTo>
                  <a:lnTo>
                    <a:pt x="13656" y="0"/>
                  </a:lnTo>
                  <a:lnTo>
                    <a:pt x="8778" y="0"/>
                  </a:lnTo>
                  <a:lnTo>
                    <a:pt x="3901" y="0"/>
                  </a:lnTo>
                  <a:lnTo>
                    <a:pt x="0" y="3901"/>
                  </a:lnTo>
                  <a:lnTo>
                    <a:pt x="0" y="8778"/>
                  </a:lnTo>
                  <a:lnTo>
                    <a:pt x="0" y="13656"/>
                  </a:lnTo>
                  <a:lnTo>
                    <a:pt x="3901" y="17557"/>
                  </a:lnTo>
                  <a:lnTo>
                    <a:pt x="8778" y="17557"/>
                  </a:lnTo>
                  <a:lnTo>
                    <a:pt x="13656" y="17557"/>
                  </a:lnTo>
                  <a:lnTo>
                    <a:pt x="17557" y="13656"/>
                  </a:lnTo>
                  <a:lnTo>
                    <a:pt x="17557" y="8778"/>
                  </a:lnTo>
                  <a:close/>
                </a:path>
              </a:pathLst>
            </a:custGeom>
            <a:ln w="338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1937540" y="1998007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3330" y="0"/>
                  </a:moveTo>
                  <a:lnTo>
                    <a:pt x="3576" y="0"/>
                  </a:lnTo>
                  <a:lnTo>
                    <a:pt x="0" y="3901"/>
                  </a:lnTo>
                  <a:lnTo>
                    <a:pt x="0" y="13330"/>
                  </a:lnTo>
                  <a:lnTo>
                    <a:pt x="3576" y="17232"/>
                  </a:lnTo>
                  <a:lnTo>
                    <a:pt x="13330" y="17232"/>
                  </a:lnTo>
                  <a:lnTo>
                    <a:pt x="17232" y="13330"/>
                  </a:lnTo>
                  <a:lnTo>
                    <a:pt x="17232" y="390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1937540" y="1998007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7232" y="8453"/>
                  </a:moveTo>
                  <a:lnTo>
                    <a:pt x="17232" y="3901"/>
                  </a:lnTo>
                  <a:lnTo>
                    <a:pt x="13330" y="0"/>
                  </a:lnTo>
                  <a:lnTo>
                    <a:pt x="8453" y="0"/>
                  </a:lnTo>
                  <a:lnTo>
                    <a:pt x="3576" y="0"/>
                  </a:lnTo>
                  <a:lnTo>
                    <a:pt x="0" y="3901"/>
                  </a:lnTo>
                  <a:lnTo>
                    <a:pt x="0" y="8453"/>
                  </a:lnTo>
                  <a:lnTo>
                    <a:pt x="0" y="13330"/>
                  </a:lnTo>
                  <a:lnTo>
                    <a:pt x="3576" y="17232"/>
                  </a:lnTo>
                  <a:lnTo>
                    <a:pt x="8453" y="17232"/>
                  </a:lnTo>
                  <a:lnTo>
                    <a:pt x="13330" y="17232"/>
                  </a:lnTo>
                  <a:lnTo>
                    <a:pt x="17232" y="13330"/>
                  </a:lnTo>
                  <a:lnTo>
                    <a:pt x="17232" y="8453"/>
                  </a:lnTo>
                  <a:close/>
                </a:path>
              </a:pathLst>
            </a:custGeom>
            <a:ln w="338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2111492" y="2066937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3656" y="0"/>
                  </a:moveTo>
                  <a:lnTo>
                    <a:pt x="3901" y="0"/>
                  </a:lnTo>
                  <a:lnTo>
                    <a:pt x="0" y="3901"/>
                  </a:lnTo>
                  <a:lnTo>
                    <a:pt x="0" y="13656"/>
                  </a:lnTo>
                  <a:lnTo>
                    <a:pt x="3901" y="17557"/>
                  </a:lnTo>
                  <a:lnTo>
                    <a:pt x="13656" y="17557"/>
                  </a:lnTo>
                  <a:lnTo>
                    <a:pt x="17557" y="13656"/>
                  </a:lnTo>
                  <a:lnTo>
                    <a:pt x="17557" y="390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2111492" y="2066937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7557" y="8778"/>
                  </a:moveTo>
                  <a:lnTo>
                    <a:pt x="17557" y="3901"/>
                  </a:lnTo>
                  <a:lnTo>
                    <a:pt x="13656" y="0"/>
                  </a:lnTo>
                  <a:lnTo>
                    <a:pt x="8778" y="0"/>
                  </a:lnTo>
                  <a:lnTo>
                    <a:pt x="3901" y="0"/>
                  </a:lnTo>
                  <a:lnTo>
                    <a:pt x="0" y="3901"/>
                  </a:lnTo>
                  <a:lnTo>
                    <a:pt x="0" y="8778"/>
                  </a:lnTo>
                  <a:lnTo>
                    <a:pt x="0" y="13656"/>
                  </a:lnTo>
                  <a:lnTo>
                    <a:pt x="3901" y="17557"/>
                  </a:lnTo>
                  <a:lnTo>
                    <a:pt x="8778" y="17557"/>
                  </a:lnTo>
                  <a:lnTo>
                    <a:pt x="13656" y="17557"/>
                  </a:lnTo>
                  <a:lnTo>
                    <a:pt x="17557" y="13656"/>
                  </a:lnTo>
                  <a:lnTo>
                    <a:pt x="17557" y="8778"/>
                  </a:lnTo>
                  <a:close/>
                </a:path>
              </a:pathLst>
            </a:custGeom>
            <a:ln w="338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2967925" y="1343489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3656" y="0"/>
                  </a:moveTo>
                  <a:lnTo>
                    <a:pt x="3901" y="0"/>
                  </a:lnTo>
                  <a:lnTo>
                    <a:pt x="0" y="3901"/>
                  </a:lnTo>
                  <a:lnTo>
                    <a:pt x="0" y="13330"/>
                  </a:lnTo>
                  <a:lnTo>
                    <a:pt x="3901" y="17232"/>
                  </a:lnTo>
                  <a:lnTo>
                    <a:pt x="13656" y="17232"/>
                  </a:lnTo>
                  <a:lnTo>
                    <a:pt x="17557" y="13330"/>
                  </a:lnTo>
                  <a:lnTo>
                    <a:pt x="17557" y="390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2967925" y="1343489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7557" y="8778"/>
                  </a:moveTo>
                  <a:lnTo>
                    <a:pt x="17557" y="3901"/>
                  </a:lnTo>
                  <a:lnTo>
                    <a:pt x="13656" y="0"/>
                  </a:lnTo>
                  <a:lnTo>
                    <a:pt x="8778" y="0"/>
                  </a:lnTo>
                  <a:lnTo>
                    <a:pt x="3901" y="0"/>
                  </a:lnTo>
                  <a:lnTo>
                    <a:pt x="0" y="3901"/>
                  </a:lnTo>
                  <a:lnTo>
                    <a:pt x="0" y="8778"/>
                  </a:lnTo>
                  <a:lnTo>
                    <a:pt x="0" y="13330"/>
                  </a:lnTo>
                  <a:lnTo>
                    <a:pt x="3901" y="17232"/>
                  </a:lnTo>
                  <a:lnTo>
                    <a:pt x="8778" y="17232"/>
                  </a:lnTo>
                  <a:lnTo>
                    <a:pt x="13656" y="17232"/>
                  </a:lnTo>
                  <a:lnTo>
                    <a:pt x="17557" y="13330"/>
                  </a:lnTo>
                  <a:lnTo>
                    <a:pt x="17557" y="8778"/>
                  </a:lnTo>
                  <a:close/>
                </a:path>
              </a:pathLst>
            </a:custGeom>
            <a:ln w="338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2364130" y="1975897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3656" y="0"/>
                  </a:moveTo>
                  <a:lnTo>
                    <a:pt x="3901" y="0"/>
                  </a:lnTo>
                  <a:lnTo>
                    <a:pt x="0" y="3901"/>
                  </a:lnTo>
                  <a:lnTo>
                    <a:pt x="0" y="13330"/>
                  </a:lnTo>
                  <a:lnTo>
                    <a:pt x="3901" y="17232"/>
                  </a:lnTo>
                  <a:lnTo>
                    <a:pt x="13656" y="17232"/>
                  </a:lnTo>
                  <a:lnTo>
                    <a:pt x="17557" y="13330"/>
                  </a:lnTo>
                  <a:lnTo>
                    <a:pt x="17557" y="390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2364130" y="1975897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7557" y="8778"/>
                  </a:moveTo>
                  <a:lnTo>
                    <a:pt x="17557" y="3901"/>
                  </a:lnTo>
                  <a:lnTo>
                    <a:pt x="13656" y="0"/>
                  </a:lnTo>
                  <a:lnTo>
                    <a:pt x="8778" y="0"/>
                  </a:lnTo>
                  <a:lnTo>
                    <a:pt x="3901" y="0"/>
                  </a:lnTo>
                  <a:lnTo>
                    <a:pt x="0" y="3901"/>
                  </a:lnTo>
                  <a:lnTo>
                    <a:pt x="0" y="8778"/>
                  </a:lnTo>
                  <a:lnTo>
                    <a:pt x="0" y="13330"/>
                  </a:lnTo>
                  <a:lnTo>
                    <a:pt x="3901" y="17232"/>
                  </a:lnTo>
                  <a:lnTo>
                    <a:pt x="8778" y="17232"/>
                  </a:lnTo>
                  <a:lnTo>
                    <a:pt x="13656" y="17232"/>
                  </a:lnTo>
                  <a:lnTo>
                    <a:pt x="17557" y="13330"/>
                  </a:lnTo>
                  <a:lnTo>
                    <a:pt x="17557" y="8778"/>
                  </a:lnTo>
                  <a:close/>
                </a:path>
              </a:pathLst>
            </a:custGeom>
            <a:ln w="338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1935589" y="2071815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3656" y="0"/>
                  </a:moveTo>
                  <a:lnTo>
                    <a:pt x="3901" y="0"/>
                  </a:lnTo>
                  <a:lnTo>
                    <a:pt x="0" y="3901"/>
                  </a:lnTo>
                  <a:lnTo>
                    <a:pt x="0" y="13330"/>
                  </a:lnTo>
                  <a:lnTo>
                    <a:pt x="3901" y="17232"/>
                  </a:lnTo>
                  <a:lnTo>
                    <a:pt x="13656" y="17232"/>
                  </a:lnTo>
                  <a:lnTo>
                    <a:pt x="17557" y="13330"/>
                  </a:lnTo>
                  <a:lnTo>
                    <a:pt x="17557" y="390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1935589" y="2071815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7557" y="8453"/>
                  </a:moveTo>
                  <a:lnTo>
                    <a:pt x="17557" y="3901"/>
                  </a:lnTo>
                  <a:lnTo>
                    <a:pt x="13656" y="0"/>
                  </a:lnTo>
                  <a:lnTo>
                    <a:pt x="8778" y="0"/>
                  </a:lnTo>
                  <a:lnTo>
                    <a:pt x="3901" y="0"/>
                  </a:lnTo>
                  <a:lnTo>
                    <a:pt x="0" y="3901"/>
                  </a:lnTo>
                  <a:lnTo>
                    <a:pt x="0" y="8453"/>
                  </a:lnTo>
                  <a:lnTo>
                    <a:pt x="0" y="13330"/>
                  </a:lnTo>
                  <a:lnTo>
                    <a:pt x="3901" y="17232"/>
                  </a:lnTo>
                  <a:lnTo>
                    <a:pt x="8778" y="17232"/>
                  </a:lnTo>
                  <a:lnTo>
                    <a:pt x="13656" y="17232"/>
                  </a:lnTo>
                  <a:lnTo>
                    <a:pt x="17557" y="13330"/>
                  </a:lnTo>
                  <a:lnTo>
                    <a:pt x="17557" y="8453"/>
                  </a:lnTo>
                  <a:close/>
                </a:path>
              </a:pathLst>
            </a:custGeom>
            <a:ln w="338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2353075" y="1811698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3656" y="0"/>
                  </a:moveTo>
                  <a:lnTo>
                    <a:pt x="3901" y="0"/>
                  </a:lnTo>
                  <a:lnTo>
                    <a:pt x="0" y="3901"/>
                  </a:lnTo>
                  <a:lnTo>
                    <a:pt x="0" y="13330"/>
                  </a:lnTo>
                  <a:lnTo>
                    <a:pt x="3901" y="17232"/>
                  </a:lnTo>
                  <a:lnTo>
                    <a:pt x="13656" y="17232"/>
                  </a:lnTo>
                  <a:lnTo>
                    <a:pt x="17557" y="13330"/>
                  </a:lnTo>
                  <a:lnTo>
                    <a:pt x="17557" y="390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2353075" y="1811698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7557" y="8778"/>
                  </a:moveTo>
                  <a:lnTo>
                    <a:pt x="17557" y="3901"/>
                  </a:lnTo>
                  <a:lnTo>
                    <a:pt x="13656" y="0"/>
                  </a:lnTo>
                  <a:lnTo>
                    <a:pt x="8778" y="0"/>
                  </a:lnTo>
                  <a:lnTo>
                    <a:pt x="3901" y="0"/>
                  </a:lnTo>
                  <a:lnTo>
                    <a:pt x="0" y="3901"/>
                  </a:lnTo>
                  <a:lnTo>
                    <a:pt x="0" y="8778"/>
                  </a:lnTo>
                  <a:lnTo>
                    <a:pt x="0" y="13330"/>
                  </a:lnTo>
                  <a:lnTo>
                    <a:pt x="3901" y="17232"/>
                  </a:lnTo>
                  <a:lnTo>
                    <a:pt x="8778" y="17232"/>
                  </a:lnTo>
                  <a:lnTo>
                    <a:pt x="13656" y="17232"/>
                  </a:lnTo>
                  <a:lnTo>
                    <a:pt x="17557" y="13330"/>
                  </a:lnTo>
                  <a:lnTo>
                    <a:pt x="17557" y="8778"/>
                  </a:lnTo>
                  <a:close/>
                </a:path>
              </a:pathLst>
            </a:custGeom>
            <a:ln w="338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2195055" y="2190168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3656" y="0"/>
                  </a:moveTo>
                  <a:lnTo>
                    <a:pt x="3901" y="0"/>
                  </a:lnTo>
                  <a:lnTo>
                    <a:pt x="0" y="3901"/>
                  </a:lnTo>
                  <a:lnTo>
                    <a:pt x="0" y="13330"/>
                  </a:lnTo>
                  <a:lnTo>
                    <a:pt x="3901" y="17232"/>
                  </a:lnTo>
                  <a:lnTo>
                    <a:pt x="13656" y="17232"/>
                  </a:lnTo>
                  <a:lnTo>
                    <a:pt x="17232" y="13330"/>
                  </a:lnTo>
                  <a:lnTo>
                    <a:pt x="17232" y="390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2195055" y="2190168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7232" y="8453"/>
                  </a:moveTo>
                  <a:lnTo>
                    <a:pt x="17232" y="3901"/>
                  </a:lnTo>
                  <a:lnTo>
                    <a:pt x="13656" y="0"/>
                  </a:lnTo>
                  <a:lnTo>
                    <a:pt x="8778" y="0"/>
                  </a:lnTo>
                  <a:lnTo>
                    <a:pt x="3901" y="0"/>
                  </a:lnTo>
                  <a:lnTo>
                    <a:pt x="0" y="3901"/>
                  </a:lnTo>
                  <a:lnTo>
                    <a:pt x="0" y="8453"/>
                  </a:lnTo>
                  <a:lnTo>
                    <a:pt x="0" y="13330"/>
                  </a:lnTo>
                  <a:lnTo>
                    <a:pt x="3901" y="17232"/>
                  </a:lnTo>
                  <a:lnTo>
                    <a:pt x="8778" y="17232"/>
                  </a:lnTo>
                  <a:lnTo>
                    <a:pt x="13656" y="17232"/>
                  </a:lnTo>
                  <a:lnTo>
                    <a:pt x="17232" y="13330"/>
                  </a:lnTo>
                  <a:lnTo>
                    <a:pt x="17232" y="8453"/>
                  </a:lnTo>
                  <a:close/>
                </a:path>
              </a:pathLst>
            </a:custGeom>
            <a:ln w="338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2553040" y="1654328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3656" y="0"/>
                  </a:moveTo>
                  <a:lnTo>
                    <a:pt x="3901" y="0"/>
                  </a:lnTo>
                  <a:lnTo>
                    <a:pt x="0" y="3901"/>
                  </a:lnTo>
                  <a:lnTo>
                    <a:pt x="0" y="13330"/>
                  </a:lnTo>
                  <a:lnTo>
                    <a:pt x="3901" y="17232"/>
                  </a:lnTo>
                  <a:lnTo>
                    <a:pt x="13656" y="17232"/>
                  </a:lnTo>
                  <a:lnTo>
                    <a:pt x="17557" y="13330"/>
                  </a:lnTo>
                  <a:lnTo>
                    <a:pt x="17557" y="390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2553040" y="1654328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7557" y="8778"/>
                  </a:moveTo>
                  <a:lnTo>
                    <a:pt x="17557" y="3901"/>
                  </a:lnTo>
                  <a:lnTo>
                    <a:pt x="13656" y="0"/>
                  </a:lnTo>
                  <a:lnTo>
                    <a:pt x="8778" y="0"/>
                  </a:lnTo>
                  <a:lnTo>
                    <a:pt x="3901" y="0"/>
                  </a:lnTo>
                  <a:lnTo>
                    <a:pt x="0" y="3901"/>
                  </a:lnTo>
                  <a:lnTo>
                    <a:pt x="0" y="8778"/>
                  </a:lnTo>
                  <a:lnTo>
                    <a:pt x="0" y="13330"/>
                  </a:lnTo>
                  <a:lnTo>
                    <a:pt x="3901" y="17232"/>
                  </a:lnTo>
                  <a:lnTo>
                    <a:pt x="8778" y="17232"/>
                  </a:lnTo>
                  <a:lnTo>
                    <a:pt x="13656" y="17232"/>
                  </a:lnTo>
                  <a:lnTo>
                    <a:pt x="17557" y="13330"/>
                  </a:lnTo>
                  <a:lnTo>
                    <a:pt x="17557" y="8778"/>
                  </a:lnTo>
                  <a:close/>
                </a:path>
              </a:pathLst>
            </a:custGeom>
            <a:ln w="338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2070199" y="2008086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3330" y="0"/>
                  </a:moveTo>
                  <a:lnTo>
                    <a:pt x="3576" y="0"/>
                  </a:lnTo>
                  <a:lnTo>
                    <a:pt x="0" y="3901"/>
                  </a:lnTo>
                  <a:lnTo>
                    <a:pt x="0" y="13330"/>
                  </a:lnTo>
                  <a:lnTo>
                    <a:pt x="3576" y="17232"/>
                  </a:lnTo>
                  <a:lnTo>
                    <a:pt x="13330" y="17232"/>
                  </a:lnTo>
                  <a:lnTo>
                    <a:pt x="17232" y="13330"/>
                  </a:lnTo>
                  <a:lnTo>
                    <a:pt x="17232" y="390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2070199" y="2008086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7232" y="8778"/>
                  </a:moveTo>
                  <a:lnTo>
                    <a:pt x="17232" y="3901"/>
                  </a:lnTo>
                  <a:lnTo>
                    <a:pt x="13330" y="0"/>
                  </a:lnTo>
                  <a:lnTo>
                    <a:pt x="8453" y="0"/>
                  </a:lnTo>
                  <a:lnTo>
                    <a:pt x="3576" y="0"/>
                  </a:lnTo>
                  <a:lnTo>
                    <a:pt x="0" y="3901"/>
                  </a:lnTo>
                  <a:lnTo>
                    <a:pt x="0" y="8778"/>
                  </a:lnTo>
                  <a:lnTo>
                    <a:pt x="0" y="13330"/>
                  </a:lnTo>
                  <a:lnTo>
                    <a:pt x="3576" y="17232"/>
                  </a:lnTo>
                  <a:lnTo>
                    <a:pt x="8453" y="17232"/>
                  </a:lnTo>
                  <a:lnTo>
                    <a:pt x="13330" y="17232"/>
                  </a:lnTo>
                  <a:lnTo>
                    <a:pt x="17232" y="13330"/>
                  </a:lnTo>
                  <a:lnTo>
                    <a:pt x="17232" y="8778"/>
                  </a:lnTo>
                  <a:close/>
                </a:path>
              </a:pathLst>
            </a:custGeom>
            <a:ln w="338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1905675" y="2209026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3330" y="0"/>
                  </a:moveTo>
                  <a:lnTo>
                    <a:pt x="3901" y="0"/>
                  </a:lnTo>
                  <a:lnTo>
                    <a:pt x="0" y="3901"/>
                  </a:lnTo>
                  <a:lnTo>
                    <a:pt x="0" y="13656"/>
                  </a:lnTo>
                  <a:lnTo>
                    <a:pt x="3901" y="17557"/>
                  </a:lnTo>
                  <a:lnTo>
                    <a:pt x="13330" y="17557"/>
                  </a:lnTo>
                  <a:lnTo>
                    <a:pt x="17232" y="13656"/>
                  </a:lnTo>
                  <a:lnTo>
                    <a:pt x="17232" y="390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1905675" y="2209026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7232" y="8778"/>
                  </a:moveTo>
                  <a:lnTo>
                    <a:pt x="17232" y="3901"/>
                  </a:lnTo>
                  <a:lnTo>
                    <a:pt x="13330" y="0"/>
                  </a:lnTo>
                  <a:lnTo>
                    <a:pt x="8453" y="0"/>
                  </a:lnTo>
                  <a:lnTo>
                    <a:pt x="3901" y="0"/>
                  </a:lnTo>
                  <a:lnTo>
                    <a:pt x="0" y="3901"/>
                  </a:lnTo>
                  <a:lnTo>
                    <a:pt x="0" y="8778"/>
                  </a:lnTo>
                  <a:lnTo>
                    <a:pt x="0" y="13656"/>
                  </a:lnTo>
                  <a:lnTo>
                    <a:pt x="3901" y="17557"/>
                  </a:lnTo>
                  <a:lnTo>
                    <a:pt x="8778" y="17557"/>
                  </a:lnTo>
                  <a:lnTo>
                    <a:pt x="13330" y="17557"/>
                  </a:lnTo>
                  <a:lnTo>
                    <a:pt x="17232" y="13656"/>
                  </a:lnTo>
                  <a:lnTo>
                    <a:pt x="17232" y="8778"/>
                  </a:lnTo>
                  <a:close/>
                </a:path>
              </a:pathLst>
            </a:custGeom>
            <a:ln w="338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1520378" y="2084820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3330" y="0"/>
                  </a:moveTo>
                  <a:lnTo>
                    <a:pt x="3901" y="0"/>
                  </a:lnTo>
                  <a:lnTo>
                    <a:pt x="0" y="3901"/>
                  </a:lnTo>
                  <a:lnTo>
                    <a:pt x="0" y="13656"/>
                  </a:lnTo>
                  <a:lnTo>
                    <a:pt x="3901" y="17557"/>
                  </a:lnTo>
                  <a:lnTo>
                    <a:pt x="13330" y="17557"/>
                  </a:lnTo>
                  <a:lnTo>
                    <a:pt x="17232" y="13656"/>
                  </a:lnTo>
                  <a:lnTo>
                    <a:pt x="17232" y="390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1520378" y="2084820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7232" y="8778"/>
                  </a:moveTo>
                  <a:lnTo>
                    <a:pt x="17232" y="3901"/>
                  </a:lnTo>
                  <a:lnTo>
                    <a:pt x="13330" y="0"/>
                  </a:lnTo>
                  <a:lnTo>
                    <a:pt x="8778" y="0"/>
                  </a:lnTo>
                  <a:lnTo>
                    <a:pt x="3901" y="0"/>
                  </a:lnTo>
                  <a:lnTo>
                    <a:pt x="0" y="3901"/>
                  </a:lnTo>
                  <a:lnTo>
                    <a:pt x="0" y="8778"/>
                  </a:lnTo>
                  <a:lnTo>
                    <a:pt x="0" y="13656"/>
                  </a:lnTo>
                  <a:lnTo>
                    <a:pt x="3901" y="17557"/>
                  </a:lnTo>
                  <a:lnTo>
                    <a:pt x="8778" y="17557"/>
                  </a:lnTo>
                  <a:lnTo>
                    <a:pt x="13330" y="17557"/>
                  </a:lnTo>
                  <a:lnTo>
                    <a:pt x="17232" y="13656"/>
                  </a:lnTo>
                  <a:lnTo>
                    <a:pt x="17232" y="8778"/>
                  </a:lnTo>
                  <a:close/>
                </a:path>
              </a:pathLst>
            </a:custGeom>
            <a:ln w="338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2553690" y="2021092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3330" y="0"/>
                  </a:moveTo>
                  <a:lnTo>
                    <a:pt x="3901" y="0"/>
                  </a:lnTo>
                  <a:lnTo>
                    <a:pt x="0" y="3901"/>
                  </a:lnTo>
                  <a:lnTo>
                    <a:pt x="0" y="13656"/>
                  </a:lnTo>
                  <a:lnTo>
                    <a:pt x="3901" y="17557"/>
                  </a:lnTo>
                  <a:lnTo>
                    <a:pt x="13330" y="17557"/>
                  </a:lnTo>
                  <a:lnTo>
                    <a:pt x="17232" y="13656"/>
                  </a:lnTo>
                  <a:lnTo>
                    <a:pt x="17232" y="390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2553690" y="2021092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7232" y="8778"/>
                  </a:moveTo>
                  <a:lnTo>
                    <a:pt x="17232" y="3901"/>
                  </a:lnTo>
                  <a:lnTo>
                    <a:pt x="13330" y="0"/>
                  </a:lnTo>
                  <a:lnTo>
                    <a:pt x="8453" y="0"/>
                  </a:lnTo>
                  <a:lnTo>
                    <a:pt x="3901" y="0"/>
                  </a:lnTo>
                  <a:lnTo>
                    <a:pt x="0" y="3901"/>
                  </a:lnTo>
                  <a:lnTo>
                    <a:pt x="0" y="8778"/>
                  </a:lnTo>
                  <a:lnTo>
                    <a:pt x="0" y="13656"/>
                  </a:lnTo>
                  <a:lnTo>
                    <a:pt x="3901" y="17557"/>
                  </a:lnTo>
                  <a:lnTo>
                    <a:pt x="8453" y="17557"/>
                  </a:lnTo>
                  <a:lnTo>
                    <a:pt x="13330" y="17557"/>
                  </a:lnTo>
                  <a:lnTo>
                    <a:pt x="17232" y="13656"/>
                  </a:lnTo>
                  <a:lnTo>
                    <a:pt x="17232" y="8778"/>
                  </a:lnTo>
                  <a:close/>
                </a:path>
              </a:pathLst>
            </a:custGeom>
            <a:ln w="338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1870560" y="2168708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3330" y="0"/>
                  </a:moveTo>
                  <a:lnTo>
                    <a:pt x="3901" y="0"/>
                  </a:lnTo>
                  <a:lnTo>
                    <a:pt x="0" y="3901"/>
                  </a:lnTo>
                  <a:lnTo>
                    <a:pt x="0" y="13656"/>
                  </a:lnTo>
                  <a:lnTo>
                    <a:pt x="3901" y="17557"/>
                  </a:lnTo>
                  <a:lnTo>
                    <a:pt x="13330" y="17557"/>
                  </a:lnTo>
                  <a:lnTo>
                    <a:pt x="17232" y="13656"/>
                  </a:lnTo>
                  <a:lnTo>
                    <a:pt x="17232" y="390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1870560" y="2168708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7232" y="8778"/>
                  </a:moveTo>
                  <a:lnTo>
                    <a:pt x="17232" y="3901"/>
                  </a:lnTo>
                  <a:lnTo>
                    <a:pt x="13330" y="0"/>
                  </a:lnTo>
                  <a:lnTo>
                    <a:pt x="8453" y="0"/>
                  </a:lnTo>
                  <a:lnTo>
                    <a:pt x="3901" y="0"/>
                  </a:lnTo>
                  <a:lnTo>
                    <a:pt x="0" y="3901"/>
                  </a:lnTo>
                  <a:lnTo>
                    <a:pt x="0" y="8778"/>
                  </a:lnTo>
                  <a:lnTo>
                    <a:pt x="0" y="13656"/>
                  </a:lnTo>
                  <a:lnTo>
                    <a:pt x="3901" y="17557"/>
                  </a:lnTo>
                  <a:lnTo>
                    <a:pt x="8453" y="17557"/>
                  </a:lnTo>
                  <a:lnTo>
                    <a:pt x="13330" y="17557"/>
                  </a:lnTo>
                  <a:lnTo>
                    <a:pt x="17232" y="13656"/>
                  </a:lnTo>
                  <a:lnTo>
                    <a:pt x="17232" y="8778"/>
                  </a:lnTo>
                  <a:close/>
                </a:path>
              </a:pathLst>
            </a:custGeom>
            <a:ln w="338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1909577" y="2135218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3330" y="0"/>
                  </a:moveTo>
                  <a:lnTo>
                    <a:pt x="3576" y="0"/>
                  </a:lnTo>
                  <a:lnTo>
                    <a:pt x="0" y="3901"/>
                  </a:lnTo>
                  <a:lnTo>
                    <a:pt x="0" y="13656"/>
                  </a:lnTo>
                  <a:lnTo>
                    <a:pt x="3576" y="17557"/>
                  </a:lnTo>
                  <a:lnTo>
                    <a:pt x="13330" y="17557"/>
                  </a:lnTo>
                  <a:lnTo>
                    <a:pt x="17232" y="13656"/>
                  </a:lnTo>
                  <a:lnTo>
                    <a:pt x="17232" y="390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1909577" y="2135218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7232" y="8778"/>
                  </a:moveTo>
                  <a:lnTo>
                    <a:pt x="17232" y="3901"/>
                  </a:lnTo>
                  <a:lnTo>
                    <a:pt x="13330" y="0"/>
                  </a:lnTo>
                  <a:lnTo>
                    <a:pt x="8453" y="0"/>
                  </a:lnTo>
                  <a:lnTo>
                    <a:pt x="3576" y="0"/>
                  </a:lnTo>
                  <a:lnTo>
                    <a:pt x="0" y="3901"/>
                  </a:lnTo>
                  <a:lnTo>
                    <a:pt x="0" y="8778"/>
                  </a:lnTo>
                  <a:lnTo>
                    <a:pt x="0" y="13656"/>
                  </a:lnTo>
                  <a:lnTo>
                    <a:pt x="3576" y="17557"/>
                  </a:lnTo>
                  <a:lnTo>
                    <a:pt x="8453" y="17557"/>
                  </a:lnTo>
                  <a:lnTo>
                    <a:pt x="13330" y="17557"/>
                  </a:lnTo>
                  <a:lnTo>
                    <a:pt x="17232" y="13656"/>
                  </a:lnTo>
                  <a:lnTo>
                    <a:pt x="17232" y="8778"/>
                  </a:lnTo>
                  <a:close/>
                </a:path>
              </a:pathLst>
            </a:custGeom>
            <a:ln w="338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2077352" y="2122212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3330" y="0"/>
                  </a:moveTo>
                  <a:lnTo>
                    <a:pt x="3901" y="0"/>
                  </a:lnTo>
                  <a:lnTo>
                    <a:pt x="0" y="3901"/>
                  </a:lnTo>
                  <a:lnTo>
                    <a:pt x="0" y="13330"/>
                  </a:lnTo>
                  <a:lnTo>
                    <a:pt x="3901" y="17232"/>
                  </a:lnTo>
                  <a:lnTo>
                    <a:pt x="13330" y="17232"/>
                  </a:lnTo>
                  <a:lnTo>
                    <a:pt x="17232" y="13330"/>
                  </a:lnTo>
                  <a:lnTo>
                    <a:pt x="17232" y="390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2077352" y="2122212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7232" y="8778"/>
                  </a:moveTo>
                  <a:lnTo>
                    <a:pt x="17232" y="3901"/>
                  </a:lnTo>
                  <a:lnTo>
                    <a:pt x="13330" y="0"/>
                  </a:lnTo>
                  <a:lnTo>
                    <a:pt x="8453" y="0"/>
                  </a:lnTo>
                  <a:lnTo>
                    <a:pt x="3901" y="0"/>
                  </a:lnTo>
                  <a:lnTo>
                    <a:pt x="0" y="3901"/>
                  </a:lnTo>
                  <a:lnTo>
                    <a:pt x="0" y="8778"/>
                  </a:lnTo>
                  <a:lnTo>
                    <a:pt x="0" y="13330"/>
                  </a:lnTo>
                  <a:lnTo>
                    <a:pt x="3901" y="17232"/>
                  </a:lnTo>
                  <a:lnTo>
                    <a:pt x="8453" y="17232"/>
                  </a:lnTo>
                  <a:lnTo>
                    <a:pt x="13330" y="17232"/>
                  </a:lnTo>
                  <a:lnTo>
                    <a:pt x="17232" y="13330"/>
                  </a:lnTo>
                  <a:lnTo>
                    <a:pt x="17232" y="8778"/>
                  </a:lnTo>
                  <a:close/>
                </a:path>
              </a:pathLst>
            </a:custGeom>
            <a:ln w="338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1907301" y="1981749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3656" y="0"/>
                  </a:moveTo>
                  <a:lnTo>
                    <a:pt x="3901" y="0"/>
                  </a:lnTo>
                  <a:lnTo>
                    <a:pt x="0" y="3901"/>
                  </a:lnTo>
                  <a:lnTo>
                    <a:pt x="0" y="13656"/>
                  </a:lnTo>
                  <a:lnTo>
                    <a:pt x="3901" y="17557"/>
                  </a:lnTo>
                  <a:lnTo>
                    <a:pt x="13656" y="17557"/>
                  </a:lnTo>
                  <a:lnTo>
                    <a:pt x="17232" y="13656"/>
                  </a:lnTo>
                  <a:lnTo>
                    <a:pt x="17232" y="390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1907301" y="1981749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7232" y="8778"/>
                  </a:moveTo>
                  <a:lnTo>
                    <a:pt x="17232" y="3901"/>
                  </a:lnTo>
                  <a:lnTo>
                    <a:pt x="13656" y="0"/>
                  </a:lnTo>
                  <a:lnTo>
                    <a:pt x="8778" y="0"/>
                  </a:lnTo>
                  <a:lnTo>
                    <a:pt x="3901" y="0"/>
                  </a:lnTo>
                  <a:lnTo>
                    <a:pt x="0" y="3901"/>
                  </a:lnTo>
                  <a:lnTo>
                    <a:pt x="0" y="8778"/>
                  </a:lnTo>
                  <a:lnTo>
                    <a:pt x="0" y="13656"/>
                  </a:lnTo>
                  <a:lnTo>
                    <a:pt x="3901" y="17557"/>
                  </a:lnTo>
                  <a:lnTo>
                    <a:pt x="8778" y="17557"/>
                  </a:lnTo>
                  <a:lnTo>
                    <a:pt x="13656" y="17557"/>
                  </a:lnTo>
                  <a:lnTo>
                    <a:pt x="17232" y="13656"/>
                  </a:lnTo>
                  <a:lnTo>
                    <a:pt x="17232" y="8778"/>
                  </a:lnTo>
                  <a:close/>
                </a:path>
              </a:pathLst>
            </a:custGeom>
            <a:ln w="338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2544586" y="1176364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3656" y="0"/>
                  </a:moveTo>
                  <a:lnTo>
                    <a:pt x="3901" y="0"/>
                  </a:lnTo>
                  <a:lnTo>
                    <a:pt x="0" y="3901"/>
                  </a:lnTo>
                  <a:lnTo>
                    <a:pt x="0" y="13330"/>
                  </a:lnTo>
                  <a:lnTo>
                    <a:pt x="3901" y="17232"/>
                  </a:lnTo>
                  <a:lnTo>
                    <a:pt x="13656" y="17232"/>
                  </a:lnTo>
                  <a:lnTo>
                    <a:pt x="17557" y="13330"/>
                  </a:lnTo>
                  <a:lnTo>
                    <a:pt x="17557" y="390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2544586" y="1176364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7557" y="8778"/>
                  </a:moveTo>
                  <a:lnTo>
                    <a:pt x="17557" y="3901"/>
                  </a:lnTo>
                  <a:lnTo>
                    <a:pt x="13656" y="0"/>
                  </a:lnTo>
                  <a:lnTo>
                    <a:pt x="8778" y="0"/>
                  </a:lnTo>
                  <a:lnTo>
                    <a:pt x="3901" y="0"/>
                  </a:lnTo>
                  <a:lnTo>
                    <a:pt x="0" y="3901"/>
                  </a:lnTo>
                  <a:lnTo>
                    <a:pt x="0" y="8778"/>
                  </a:lnTo>
                  <a:lnTo>
                    <a:pt x="0" y="13330"/>
                  </a:lnTo>
                  <a:lnTo>
                    <a:pt x="3901" y="17232"/>
                  </a:lnTo>
                  <a:lnTo>
                    <a:pt x="8778" y="17232"/>
                  </a:lnTo>
                  <a:lnTo>
                    <a:pt x="13656" y="17232"/>
                  </a:lnTo>
                  <a:lnTo>
                    <a:pt x="17557" y="13330"/>
                  </a:lnTo>
                  <a:lnTo>
                    <a:pt x="17557" y="8778"/>
                  </a:lnTo>
                  <a:close/>
                </a:path>
              </a:pathLst>
            </a:custGeom>
            <a:ln w="338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1732698" y="2168383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3656" y="0"/>
                  </a:moveTo>
                  <a:lnTo>
                    <a:pt x="3901" y="0"/>
                  </a:lnTo>
                  <a:lnTo>
                    <a:pt x="0" y="3901"/>
                  </a:lnTo>
                  <a:lnTo>
                    <a:pt x="0" y="13330"/>
                  </a:lnTo>
                  <a:lnTo>
                    <a:pt x="3901" y="17232"/>
                  </a:lnTo>
                  <a:lnTo>
                    <a:pt x="13656" y="17232"/>
                  </a:lnTo>
                  <a:lnTo>
                    <a:pt x="17232" y="13330"/>
                  </a:lnTo>
                  <a:lnTo>
                    <a:pt x="17232" y="390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1732698" y="2168383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7232" y="8778"/>
                  </a:moveTo>
                  <a:lnTo>
                    <a:pt x="17232" y="3901"/>
                  </a:lnTo>
                  <a:lnTo>
                    <a:pt x="13656" y="0"/>
                  </a:lnTo>
                  <a:lnTo>
                    <a:pt x="8778" y="0"/>
                  </a:lnTo>
                  <a:lnTo>
                    <a:pt x="3901" y="0"/>
                  </a:lnTo>
                  <a:lnTo>
                    <a:pt x="0" y="3901"/>
                  </a:lnTo>
                  <a:lnTo>
                    <a:pt x="0" y="8778"/>
                  </a:lnTo>
                  <a:lnTo>
                    <a:pt x="0" y="13330"/>
                  </a:lnTo>
                  <a:lnTo>
                    <a:pt x="3901" y="17232"/>
                  </a:lnTo>
                  <a:lnTo>
                    <a:pt x="8778" y="17232"/>
                  </a:lnTo>
                  <a:lnTo>
                    <a:pt x="13656" y="17232"/>
                  </a:lnTo>
                  <a:lnTo>
                    <a:pt x="17232" y="13330"/>
                  </a:lnTo>
                  <a:lnTo>
                    <a:pt x="17232" y="8778"/>
                  </a:lnTo>
                  <a:close/>
                </a:path>
              </a:pathLst>
            </a:custGeom>
            <a:ln w="338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1866658" y="2077342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3330" y="0"/>
                  </a:moveTo>
                  <a:lnTo>
                    <a:pt x="3901" y="0"/>
                  </a:lnTo>
                  <a:lnTo>
                    <a:pt x="0" y="3901"/>
                  </a:lnTo>
                  <a:lnTo>
                    <a:pt x="0" y="13330"/>
                  </a:lnTo>
                  <a:lnTo>
                    <a:pt x="3901" y="17232"/>
                  </a:lnTo>
                  <a:lnTo>
                    <a:pt x="13330" y="17232"/>
                  </a:lnTo>
                  <a:lnTo>
                    <a:pt x="17232" y="13330"/>
                  </a:lnTo>
                  <a:lnTo>
                    <a:pt x="17232" y="390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1866658" y="2077342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7232" y="8453"/>
                  </a:moveTo>
                  <a:lnTo>
                    <a:pt x="17232" y="3901"/>
                  </a:lnTo>
                  <a:lnTo>
                    <a:pt x="13330" y="0"/>
                  </a:lnTo>
                  <a:lnTo>
                    <a:pt x="8778" y="0"/>
                  </a:lnTo>
                  <a:lnTo>
                    <a:pt x="3901" y="0"/>
                  </a:lnTo>
                  <a:lnTo>
                    <a:pt x="0" y="3901"/>
                  </a:lnTo>
                  <a:lnTo>
                    <a:pt x="0" y="8453"/>
                  </a:lnTo>
                  <a:lnTo>
                    <a:pt x="0" y="13330"/>
                  </a:lnTo>
                  <a:lnTo>
                    <a:pt x="3901" y="17232"/>
                  </a:lnTo>
                  <a:lnTo>
                    <a:pt x="8778" y="17232"/>
                  </a:lnTo>
                  <a:lnTo>
                    <a:pt x="13330" y="17232"/>
                  </a:lnTo>
                  <a:lnTo>
                    <a:pt x="17232" y="13330"/>
                  </a:lnTo>
                  <a:lnTo>
                    <a:pt x="17232" y="8453"/>
                  </a:lnTo>
                  <a:close/>
                </a:path>
              </a:pathLst>
            </a:custGeom>
            <a:ln w="338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2526378" y="1820477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3656" y="0"/>
                  </a:moveTo>
                  <a:lnTo>
                    <a:pt x="3901" y="0"/>
                  </a:lnTo>
                  <a:lnTo>
                    <a:pt x="0" y="3901"/>
                  </a:lnTo>
                  <a:lnTo>
                    <a:pt x="0" y="13656"/>
                  </a:lnTo>
                  <a:lnTo>
                    <a:pt x="3901" y="17557"/>
                  </a:lnTo>
                  <a:lnTo>
                    <a:pt x="13656" y="17557"/>
                  </a:lnTo>
                  <a:lnTo>
                    <a:pt x="17557" y="13656"/>
                  </a:lnTo>
                  <a:lnTo>
                    <a:pt x="17557" y="390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2526378" y="1820477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7557" y="8778"/>
                  </a:moveTo>
                  <a:lnTo>
                    <a:pt x="17557" y="3901"/>
                  </a:lnTo>
                  <a:lnTo>
                    <a:pt x="13656" y="0"/>
                  </a:lnTo>
                  <a:lnTo>
                    <a:pt x="8778" y="0"/>
                  </a:lnTo>
                  <a:lnTo>
                    <a:pt x="3901" y="0"/>
                  </a:lnTo>
                  <a:lnTo>
                    <a:pt x="0" y="3901"/>
                  </a:lnTo>
                  <a:lnTo>
                    <a:pt x="0" y="8778"/>
                  </a:lnTo>
                  <a:lnTo>
                    <a:pt x="0" y="13656"/>
                  </a:lnTo>
                  <a:lnTo>
                    <a:pt x="3901" y="17557"/>
                  </a:lnTo>
                  <a:lnTo>
                    <a:pt x="8778" y="17557"/>
                  </a:lnTo>
                  <a:lnTo>
                    <a:pt x="13656" y="17557"/>
                  </a:lnTo>
                  <a:lnTo>
                    <a:pt x="17557" y="13656"/>
                  </a:lnTo>
                  <a:lnTo>
                    <a:pt x="17557" y="8778"/>
                  </a:lnTo>
                  <a:close/>
                </a:path>
              </a:pathLst>
            </a:custGeom>
            <a:ln w="338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2236023" y="1971995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3656" y="0"/>
                  </a:moveTo>
                  <a:lnTo>
                    <a:pt x="3901" y="0"/>
                  </a:lnTo>
                  <a:lnTo>
                    <a:pt x="0" y="3901"/>
                  </a:lnTo>
                  <a:lnTo>
                    <a:pt x="0" y="13656"/>
                  </a:lnTo>
                  <a:lnTo>
                    <a:pt x="3901" y="17557"/>
                  </a:lnTo>
                  <a:lnTo>
                    <a:pt x="13656" y="17557"/>
                  </a:lnTo>
                  <a:lnTo>
                    <a:pt x="17557" y="13656"/>
                  </a:lnTo>
                  <a:lnTo>
                    <a:pt x="17557" y="390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2236023" y="1971995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7557" y="8778"/>
                  </a:moveTo>
                  <a:lnTo>
                    <a:pt x="17557" y="3901"/>
                  </a:lnTo>
                  <a:lnTo>
                    <a:pt x="13656" y="0"/>
                  </a:lnTo>
                  <a:lnTo>
                    <a:pt x="8778" y="0"/>
                  </a:lnTo>
                  <a:lnTo>
                    <a:pt x="3901" y="0"/>
                  </a:lnTo>
                  <a:lnTo>
                    <a:pt x="0" y="3901"/>
                  </a:lnTo>
                  <a:lnTo>
                    <a:pt x="0" y="8778"/>
                  </a:lnTo>
                  <a:lnTo>
                    <a:pt x="0" y="13656"/>
                  </a:lnTo>
                  <a:lnTo>
                    <a:pt x="3901" y="17557"/>
                  </a:lnTo>
                  <a:lnTo>
                    <a:pt x="8778" y="17557"/>
                  </a:lnTo>
                  <a:lnTo>
                    <a:pt x="13656" y="17557"/>
                  </a:lnTo>
                  <a:lnTo>
                    <a:pt x="17557" y="13656"/>
                  </a:lnTo>
                  <a:lnTo>
                    <a:pt x="17557" y="8778"/>
                  </a:lnTo>
                  <a:close/>
                </a:path>
              </a:pathLst>
            </a:custGeom>
            <a:ln w="338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1795776" y="2108231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3656" y="0"/>
                  </a:moveTo>
                  <a:lnTo>
                    <a:pt x="3901" y="0"/>
                  </a:lnTo>
                  <a:lnTo>
                    <a:pt x="0" y="3901"/>
                  </a:lnTo>
                  <a:lnTo>
                    <a:pt x="0" y="13330"/>
                  </a:lnTo>
                  <a:lnTo>
                    <a:pt x="3901" y="17232"/>
                  </a:lnTo>
                  <a:lnTo>
                    <a:pt x="13656" y="17232"/>
                  </a:lnTo>
                  <a:lnTo>
                    <a:pt x="17557" y="13330"/>
                  </a:lnTo>
                  <a:lnTo>
                    <a:pt x="17557" y="390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1795776" y="2108231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7557" y="8778"/>
                  </a:moveTo>
                  <a:lnTo>
                    <a:pt x="17557" y="3901"/>
                  </a:lnTo>
                  <a:lnTo>
                    <a:pt x="13656" y="0"/>
                  </a:lnTo>
                  <a:lnTo>
                    <a:pt x="8778" y="0"/>
                  </a:lnTo>
                  <a:lnTo>
                    <a:pt x="3901" y="0"/>
                  </a:lnTo>
                  <a:lnTo>
                    <a:pt x="0" y="3901"/>
                  </a:lnTo>
                  <a:lnTo>
                    <a:pt x="0" y="8778"/>
                  </a:lnTo>
                  <a:lnTo>
                    <a:pt x="0" y="13330"/>
                  </a:lnTo>
                  <a:lnTo>
                    <a:pt x="3901" y="17232"/>
                  </a:lnTo>
                  <a:lnTo>
                    <a:pt x="8778" y="17232"/>
                  </a:lnTo>
                  <a:lnTo>
                    <a:pt x="13656" y="17232"/>
                  </a:lnTo>
                  <a:lnTo>
                    <a:pt x="17557" y="13330"/>
                  </a:lnTo>
                  <a:lnTo>
                    <a:pt x="17557" y="8778"/>
                  </a:lnTo>
                  <a:close/>
                </a:path>
              </a:pathLst>
            </a:custGeom>
            <a:ln w="338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1922908" y="2016865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3656" y="0"/>
                  </a:moveTo>
                  <a:lnTo>
                    <a:pt x="3901" y="0"/>
                  </a:lnTo>
                  <a:lnTo>
                    <a:pt x="0" y="3901"/>
                  </a:lnTo>
                  <a:lnTo>
                    <a:pt x="0" y="13656"/>
                  </a:lnTo>
                  <a:lnTo>
                    <a:pt x="3901" y="17557"/>
                  </a:lnTo>
                  <a:lnTo>
                    <a:pt x="13656" y="17557"/>
                  </a:lnTo>
                  <a:lnTo>
                    <a:pt x="17557" y="13656"/>
                  </a:lnTo>
                  <a:lnTo>
                    <a:pt x="17557" y="390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1922908" y="2016865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7557" y="8778"/>
                  </a:moveTo>
                  <a:lnTo>
                    <a:pt x="17557" y="3901"/>
                  </a:lnTo>
                  <a:lnTo>
                    <a:pt x="13656" y="0"/>
                  </a:lnTo>
                  <a:lnTo>
                    <a:pt x="8778" y="0"/>
                  </a:lnTo>
                  <a:lnTo>
                    <a:pt x="3901" y="0"/>
                  </a:lnTo>
                  <a:lnTo>
                    <a:pt x="0" y="3901"/>
                  </a:lnTo>
                  <a:lnTo>
                    <a:pt x="0" y="8778"/>
                  </a:lnTo>
                  <a:lnTo>
                    <a:pt x="0" y="13656"/>
                  </a:lnTo>
                  <a:lnTo>
                    <a:pt x="3901" y="17557"/>
                  </a:lnTo>
                  <a:lnTo>
                    <a:pt x="8778" y="17557"/>
                  </a:lnTo>
                  <a:lnTo>
                    <a:pt x="13656" y="17557"/>
                  </a:lnTo>
                  <a:lnTo>
                    <a:pt x="17557" y="13656"/>
                  </a:lnTo>
                  <a:lnTo>
                    <a:pt x="17557" y="8778"/>
                  </a:lnTo>
                  <a:close/>
                </a:path>
              </a:pathLst>
            </a:custGeom>
            <a:ln w="338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1694006" y="2103354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3656" y="0"/>
                  </a:moveTo>
                  <a:lnTo>
                    <a:pt x="3901" y="0"/>
                  </a:lnTo>
                  <a:lnTo>
                    <a:pt x="0" y="3901"/>
                  </a:lnTo>
                  <a:lnTo>
                    <a:pt x="0" y="13656"/>
                  </a:lnTo>
                  <a:lnTo>
                    <a:pt x="3901" y="17557"/>
                  </a:lnTo>
                  <a:lnTo>
                    <a:pt x="13656" y="17557"/>
                  </a:lnTo>
                  <a:lnTo>
                    <a:pt x="17557" y="13656"/>
                  </a:lnTo>
                  <a:lnTo>
                    <a:pt x="17557" y="390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1694006" y="2103354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7557" y="8778"/>
                  </a:moveTo>
                  <a:lnTo>
                    <a:pt x="17557" y="3901"/>
                  </a:lnTo>
                  <a:lnTo>
                    <a:pt x="13656" y="0"/>
                  </a:lnTo>
                  <a:lnTo>
                    <a:pt x="8778" y="0"/>
                  </a:lnTo>
                  <a:lnTo>
                    <a:pt x="3901" y="0"/>
                  </a:lnTo>
                  <a:lnTo>
                    <a:pt x="0" y="3901"/>
                  </a:lnTo>
                  <a:lnTo>
                    <a:pt x="0" y="8778"/>
                  </a:lnTo>
                  <a:lnTo>
                    <a:pt x="0" y="13656"/>
                  </a:lnTo>
                  <a:lnTo>
                    <a:pt x="3901" y="17557"/>
                  </a:lnTo>
                  <a:lnTo>
                    <a:pt x="8778" y="17557"/>
                  </a:lnTo>
                  <a:lnTo>
                    <a:pt x="13656" y="17557"/>
                  </a:lnTo>
                  <a:lnTo>
                    <a:pt x="17557" y="13656"/>
                  </a:lnTo>
                  <a:lnTo>
                    <a:pt x="17557" y="8778"/>
                  </a:lnTo>
                  <a:close/>
                </a:path>
              </a:pathLst>
            </a:custGeom>
            <a:ln w="338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2019476" y="1995405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3656" y="0"/>
                  </a:moveTo>
                  <a:lnTo>
                    <a:pt x="3901" y="0"/>
                  </a:lnTo>
                  <a:lnTo>
                    <a:pt x="0" y="3901"/>
                  </a:lnTo>
                  <a:lnTo>
                    <a:pt x="0" y="13330"/>
                  </a:lnTo>
                  <a:lnTo>
                    <a:pt x="3901" y="17232"/>
                  </a:lnTo>
                  <a:lnTo>
                    <a:pt x="13656" y="17232"/>
                  </a:lnTo>
                  <a:lnTo>
                    <a:pt x="17557" y="13330"/>
                  </a:lnTo>
                  <a:lnTo>
                    <a:pt x="17557" y="390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2019476" y="1995405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7557" y="8778"/>
                  </a:moveTo>
                  <a:lnTo>
                    <a:pt x="17557" y="3901"/>
                  </a:lnTo>
                  <a:lnTo>
                    <a:pt x="13656" y="0"/>
                  </a:lnTo>
                  <a:lnTo>
                    <a:pt x="8778" y="0"/>
                  </a:lnTo>
                  <a:lnTo>
                    <a:pt x="3901" y="0"/>
                  </a:lnTo>
                  <a:lnTo>
                    <a:pt x="0" y="3901"/>
                  </a:lnTo>
                  <a:lnTo>
                    <a:pt x="0" y="8778"/>
                  </a:lnTo>
                  <a:lnTo>
                    <a:pt x="0" y="13330"/>
                  </a:lnTo>
                  <a:lnTo>
                    <a:pt x="3901" y="17232"/>
                  </a:lnTo>
                  <a:lnTo>
                    <a:pt x="8778" y="17232"/>
                  </a:lnTo>
                  <a:lnTo>
                    <a:pt x="13656" y="17232"/>
                  </a:lnTo>
                  <a:lnTo>
                    <a:pt x="17557" y="13330"/>
                  </a:lnTo>
                  <a:lnTo>
                    <a:pt x="17557" y="8778"/>
                  </a:lnTo>
                  <a:close/>
                </a:path>
              </a:pathLst>
            </a:custGeom>
            <a:ln w="338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2326088" y="1688793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3330" y="0"/>
                  </a:moveTo>
                  <a:lnTo>
                    <a:pt x="3901" y="0"/>
                  </a:lnTo>
                  <a:lnTo>
                    <a:pt x="0" y="3901"/>
                  </a:lnTo>
                  <a:lnTo>
                    <a:pt x="0" y="13330"/>
                  </a:lnTo>
                  <a:lnTo>
                    <a:pt x="3901" y="17232"/>
                  </a:lnTo>
                  <a:lnTo>
                    <a:pt x="13330" y="17232"/>
                  </a:lnTo>
                  <a:lnTo>
                    <a:pt x="17232" y="13330"/>
                  </a:lnTo>
                  <a:lnTo>
                    <a:pt x="17232" y="390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2326088" y="1688793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7232" y="8453"/>
                  </a:moveTo>
                  <a:lnTo>
                    <a:pt x="17232" y="3901"/>
                  </a:lnTo>
                  <a:lnTo>
                    <a:pt x="13330" y="0"/>
                  </a:lnTo>
                  <a:lnTo>
                    <a:pt x="8453" y="0"/>
                  </a:lnTo>
                  <a:lnTo>
                    <a:pt x="3901" y="0"/>
                  </a:lnTo>
                  <a:lnTo>
                    <a:pt x="0" y="3901"/>
                  </a:lnTo>
                  <a:lnTo>
                    <a:pt x="0" y="8453"/>
                  </a:lnTo>
                  <a:lnTo>
                    <a:pt x="0" y="13330"/>
                  </a:lnTo>
                  <a:lnTo>
                    <a:pt x="3901" y="17232"/>
                  </a:lnTo>
                  <a:lnTo>
                    <a:pt x="8778" y="17232"/>
                  </a:lnTo>
                  <a:lnTo>
                    <a:pt x="13330" y="17232"/>
                  </a:lnTo>
                  <a:lnTo>
                    <a:pt x="17232" y="13330"/>
                  </a:lnTo>
                  <a:lnTo>
                    <a:pt x="17232" y="8453"/>
                  </a:lnTo>
                  <a:close/>
                </a:path>
              </a:pathLst>
            </a:custGeom>
            <a:ln w="338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1975257" y="2186266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3330" y="0"/>
                  </a:moveTo>
                  <a:lnTo>
                    <a:pt x="3901" y="0"/>
                  </a:lnTo>
                  <a:lnTo>
                    <a:pt x="0" y="3901"/>
                  </a:lnTo>
                  <a:lnTo>
                    <a:pt x="0" y="13330"/>
                  </a:lnTo>
                  <a:lnTo>
                    <a:pt x="3901" y="17232"/>
                  </a:lnTo>
                  <a:lnTo>
                    <a:pt x="13330" y="17232"/>
                  </a:lnTo>
                  <a:lnTo>
                    <a:pt x="17232" y="13330"/>
                  </a:lnTo>
                  <a:lnTo>
                    <a:pt x="17232" y="390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1975257" y="2186266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7232" y="8778"/>
                  </a:moveTo>
                  <a:lnTo>
                    <a:pt x="17232" y="3901"/>
                  </a:lnTo>
                  <a:lnTo>
                    <a:pt x="13330" y="0"/>
                  </a:lnTo>
                  <a:lnTo>
                    <a:pt x="8453" y="0"/>
                  </a:lnTo>
                  <a:lnTo>
                    <a:pt x="3901" y="0"/>
                  </a:lnTo>
                  <a:lnTo>
                    <a:pt x="0" y="3901"/>
                  </a:lnTo>
                  <a:lnTo>
                    <a:pt x="0" y="8778"/>
                  </a:lnTo>
                  <a:lnTo>
                    <a:pt x="0" y="13330"/>
                  </a:lnTo>
                  <a:lnTo>
                    <a:pt x="3901" y="17232"/>
                  </a:lnTo>
                  <a:lnTo>
                    <a:pt x="8453" y="17232"/>
                  </a:lnTo>
                  <a:lnTo>
                    <a:pt x="13330" y="17232"/>
                  </a:lnTo>
                  <a:lnTo>
                    <a:pt x="17232" y="13330"/>
                  </a:lnTo>
                  <a:lnTo>
                    <a:pt x="17232" y="8778"/>
                  </a:lnTo>
                  <a:close/>
                </a:path>
              </a:pathLst>
            </a:custGeom>
            <a:ln w="338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2305604" y="1839336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3656" y="0"/>
                  </a:moveTo>
                  <a:lnTo>
                    <a:pt x="3901" y="0"/>
                  </a:lnTo>
                  <a:lnTo>
                    <a:pt x="0" y="3901"/>
                  </a:lnTo>
                  <a:lnTo>
                    <a:pt x="0" y="13330"/>
                  </a:lnTo>
                  <a:lnTo>
                    <a:pt x="3901" y="17232"/>
                  </a:lnTo>
                  <a:lnTo>
                    <a:pt x="13656" y="17232"/>
                  </a:lnTo>
                  <a:lnTo>
                    <a:pt x="17557" y="13330"/>
                  </a:lnTo>
                  <a:lnTo>
                    <a:pt x="17557" y="390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2305604" y="1839336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7557" y="8453"/>
                  </a:moveTo>
                  <a:lnTo>
                    <a:pt x="17557" y="3901"/>
                  </a:lnTo>
                  <a:lnTo>
                    <a:pt x="13656" y="0"/>
                  </a:lnTo>
                  <a:lnTo>
                    <a:pt x="8778" y="0"/>
                  </a:lnTo>
                  <a:lnTo>
                    <a:pt x="3901" y="0"/>
                  </a:lnTo>
                  <a:lnTo>
                    <a:pt x="0" y="3901"/>
                  </a:lnTo>
                  <a:lnTo>
                    <a:pt x="0" y="8453"/>
                  </a:lnTo>
                  <a:lnTo>
                    <a:pt x="0" y="13330"/>
                  </a:lnTo>
                  <a:lnTo>
                    <a:pt x="3901" y="17232"/>
                  </a:lnTo>
                  <a:lnTo>
                    <a:pt x="8778" y="17232"/>
                  </a:lnTo>
                  <a:lnTo>
                    <a:pt x="13656" y="17232"/>
                  </a:lnTo>
                  <a:lnTo>
                    <a:pt x="17557" y="13330"/>
                  </a:lnTo>
                  <a:lnTo>
                    <a:pt x="17557" y="8453"/>
                  </a:lnTo>
                  <a:close/>
                </a:path>
              </a:pathLst>
            </a:custGeom>
            <a:ln w="338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1776268" y="2073440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3656" y="0"/>
                  </a:moveTo>
                  <a:lnTo>
                    <a:pt x="3901" y="0"/>
                  </a:lnTo>
                  <a:lnTo>
                    <a:pt x="0" y="3901"/>
                  </a:lnTo>
                  <a:lnTo>
                    <a:pt x="0" y="13330"/>
                  </a:lnTo>
                  <a:lnTo>
                    <a:pt x="3901" y="17232"/>
                  </a:lnTo>
                  <a:lnTo>
                    <a:pt x="13656" y="17232"/>
                  </a:lnTo>
                  <a:lnTo>
                    <a:pt x="17557" y="13330"/>
                  </a:lnTo>
                  <a:lnTo>
                    <a:pt x="17557" y="390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1776268" y="2073440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7557" y="8778"/>
                  </a:moveTo>
                  <a:lnTo>
                    <a:pt x="17557" y="3901"/>
                  </a:lnTo>
                  <a:lnTo>
                    <a:pt x="13656" y="0"/>
                  </a:lnTo>
                  <a:lnTo>
                    <a:pt x="8778" y="0"/>
                  </a:lnTo>
                  <a:lnTo>
                    <a:pt x="3901" y="0"/>
                  </a:lnTo>
                  <a:lnTo>
                    <a:pt x="0" y="3901"/>
                  </a:lnTo>
                  <a:lnTo>
                    <a:pt x="0" y="8778"/>
                  </a:lnTo>
                  <a:lnTo>
                    <a:pt x="0" y="13330"/>
                  </a:lnTo>
                  <a:lnTo>
                    <a:pt x="3901" y="17232"/>
                  </a:lnTo>
                  <a:lnTo>
                    <a:pt x="8778" y="17232"/>
                  </a:lnTo>
                  <a:lnTo>
                    <a:pt x="13656" y="17232"/>
                  </a:lnTo>
                  <a:lnTo>
                    <a:pt x="17557" y="13330"/>
                  </a:lnTo>
                  <a:lnTo>
                    <a:pt x="17557" y="8778"/>
                  </a:lnTo>
                  <a:close/>
                </a:path>
              </a:pathLst>
            </a:custGeom>
            <a:ln w="338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1863732" y="2169683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3330" y="0"/>
                  </a:moveTo>
                  <a:lnTo>
                    <a:pt x="3901" y="0"/>
                  </a:lnTo>
                  <a:lnTo>
                    <a:pt x="0" y="3901"/>
                  </a:lnTo>
                  <a:lnTo>
                    <a:pt x="0" y="13330"/>
                  </a:lnTo>
                  <a:lnTo>
                    <a:pt x="3901" y="17232"/>
                  </a:lnTo>
                  <a:lnTo>
                    <a:pt x="13330" y="17232"/>
                  </a:lnTo>
                  <a:lnTo>
                    <a:pt x="17232" y="13330"/>
                  </a:lnTo>
                  <a:lnTo>
                    <a:pt x="17232" y="390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1863732" y="2169683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7232" y="8778"/>
                  </a:moveTo>
                  <a:lnTo>
                    <a:pt x="17232" y="3901"/>
                  </a:lnTo>
                  <a:lnTo>
                    <a:pt x="13330" y="0"/>
                  </a:lnTo>
                  <a:lnTo>
                    <a:pt x="8453" y="0"/>
                  </a:lnTo>
                  <a:lnTo>
                    <a:pt x="3901" y="0"/>
                  </a:lnTo>
                  <a:lnTo>
                    <a:pt x="0" y="3901"/>
                  </a:lnTo>
                  <a:lnTo>
                    <a:pt x="0" y="8778"/>
                  </a:lnTo>
                  <a:lnTo>
                    <a:pt x="0" y="13330"/>
                  </a:lnTo>
                  <a:lnTo>
                    <a:pt x="3901" y="17232"/>
                  </a:lnTo>
                  <a:lnTo>
                    <a:pt x="8778" y="17232"/>
                  </a:lnTo>
                  <a:lnTo>
                    <a:pt x="13330" y="17232"/>
                  </a:lnTo>
                  <a:lnTo>
                    <a:pt x="17232" y="13330"/>
                  </a:lnTo>
                  <a:lnTo>
                    <a:pt x="17232" y="8778"/>
                  </a:lnTo>
                  <a:close/>
                </a:path>
              </a:pathLst>
            </a:custGeom>
            <a:ln w="338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2386891" y="2223657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3656" y="0"/>
                  </a:moveTo>
                  <a:lnTo>
                    <a:pt x="3901" y="0"/>
                  </a:lnTo>
                  <a:lnTo>
                    <a:pt x="0" y="3901"/>
                  </a:lnTo>
                  <a:lnTo>
                    <a:pt x="0" y="13330"/>
                  </a:lnTo>
                  <a:lnTo>
                    <a:pt x="3901" y="17232"/>
                  </a:lnTo>
                  <a:lnTo>
                    <a:pt x="13656" y="17232"/>
                  </a:lnTo>
                  <a:lnTo>
                    <a:pt x="17557" y="13330"/>
                  </a:lnTo>
                  <a:lnTo>
                    <a:pt x="17557" y="390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2386891" y="2223657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7557" y="8453"/>
                  </a:moveTo>
                  <a:lnTo>
                    <a:pt x="17557" y="3901"/>
                  </a:lnTo>
                  <a:lnTo>
                    <a:pt x="13656" y="0"/>
                  </a:lnTo>
                  <a:lnTo>
                    <a:pt x="8778" y="0"/>
                  </a:lnTo>
                  <a:lnTo>
                    <a:pt x="3901" y="0"/>
                  </a:lnTo>
                  <a:lnTo>
                    <a:pt x="0" y="3901"/>
                  </a:lnTo>
                  <a:lnTo>
                    <a:pt x="0" y="8453"/>
                  </a:lnTo>
                  <a:lnTo>
                    <a:pt x="0" y="13330"/>
                  </a:lnTo>
                  <a:lnTo>
                    <a:pt x="3901" y="17232"/>
                  </a:lnTo>
                  <a:lnTo>
                    <a:pt x="8778" y="17232"/>
                  </a:lnTo>
                  <a:lnTo>
                    <a:pt x="13656" y="17232"/>
                  </a:lnTo>
                  <a:lnTo>
                    <a:pt x="17557" y="13330"/>
                  </a:lnTo>
                  <a:lnTo>
                    <a:pt x="17557" y="8453"/>
                  </a:lnTo>
                  <a:close/>
                </a:path>
              </a:pathLst>
            </a:custGeom>
            <a:ln w="338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1743753" y="2067588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3330" y="0"/>
                  </a:moveTo>
                  <a:lnTo>
                    <a:pt x="3901" y="0"/>
                  </a:lnTo>
                  <a:lnTo>
                    <a:pt x="0" y="3901"/>
                  </a:lnTo>
                  <a:lnTo>
                    <a:pt x="0" y="13330"/>
                  </a:lnTo>
                  <a:lnTo>
                    <a:pt x="3901" y="17232"/>
                  </a:lnTo>
                  <a:lnTo>
                    <a:pt x="13330" y="17232"/>
                  </a:lnTo>
                  <a:lnTo>
                    <a:pt x="17232" y="13330"/>
                  </a:lnTo>
                  <a:lnTo>
                    <a:pt x="17232" y="390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1743753" y="2067588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7232" y="8453"/>
                  </a:moveTo>
                  <a:lnTo>
                    <a:pt x="17232" y="3901"/>
                  </a:lnTo>
                  <a:lnTo>
                    <a:pt x="13330" y="0"/>
                  </a:lnTo>
                  <a:lnTo>
                    <a:pt x="8778" y="0"/>
                  </a:lnTo>
                  <a:lnTo>
                    <a:pt x="3901" y="0"/>
                  </a:lnTo>
                  <a:lnTo>
                    <a:pt x="0" y="3901"/>
                  </a:lnTo>
                  <a:lnTo>
                    <a:pt x="0" y="8453"/>
                  </a:lnTo>
                  <a:lnTo>
                    <a:pt x="0" y="13330"/>
                  </a:lnTo>
                  <a:lnTo>
                    <a:pt x="3901" y="17232"/>
                  </a:lnTo>
                  <a:lnTo>
                    <a:pt x="8778" y="17232"/>
                  </a:lnTo>
                  <a:lnTo>
                    <a:pt x="13330" y="17232"/>
                  </a:lnTo>
                  <a:lnTo>
                    <a:pt x="17232" y="13330"/>
                  </a:lnTo>
                  <a:lnTo>
                    <a:pt x="17232" y="8453"/>
                  </a:lnTo>
                  <a:close/>
                </a:path>
              </a:pathLst>
            </a:custGeom>
            <a:ln w="338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1865682" y="1944358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3656" y="0"/>
                  </a:moveTo>
                  <a:lnTo>
                    <a:pt x="3901" y="0"/>
                  </a:lnTo>
                  <a:lnTo>
                    <a:pt x="0" y="3901"/>
                  </a:lnTo>
                  <a:lnTo>
                    <a:pt x="0" y="13656"/>
                  </a:lnTo>
                  <a:lnTo>
                    <a:pt x="3901" y="17557"/>
                  </a:lnTo>
                  <a:lnTo>
                    <a:pt x="13656" y="17557"/>
                  </a:lnTo>
                  <a:lnTo>
                    <a:pt x="17557" y="13656"/>
                  </a:lnTo>
                  <a:lnTo>
                    <a:pt x="17557" y="390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1865682" y="1944358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7557" y="8778"/>
                  </a:moveTo>
                  <a:lnTo>
                    <a:pt x="17557" y="3901"/>
                  </a:lnTo>
                  <a:lnTo>
                    <a:pt x="13656" y="0"/>
                  </a:lnTo>
                  <a:lnTo>
                    <a:pt x="8778" y="0"/>
                  </a:lnTo>
                  <a:lnTo>
                    <a:pt x="3901" y="0"/>
                  </a:lnTo>
                  <a:lnTo>
                    <a:pt x="0" y="3901"/>
                  </a:lnTo>
                  <a:lnTo>
                    <a:pt x="0" y="8778"/>
                  </a:lnTo>
                  <a:lnTo>
                    <a:pt x="0" y="13656"/>
                  </a:lnTo>
                  <a:lnTo>
                    <a:pt x="3901" y="17557"/>
                  </a:lnTo>
                  <a:lnTo>
                    <a:pt x="8778" y="17557"/>
                  </a:lnTo>
                  <a:lnTo>
                    <a:pt x="13656" y="17557"/>
                  </a:lnTo>
                  <a:lnTo>
                    <a:pt x="17557" y="13656"/>
                  </a:lnTo>
                  <a:lnTo>
                    <a:pt x="17557" y="8778"/>
                  </a:lnTo>
                  <a:close/>
                </a:path>
              </a:pathLst>
            </a:custGeom>
            <a:ln w="338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1924534" y="2235363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3656" y="0"/>
                  </a:moveTo>
                  <a:lnTo>
                    <a:pt x="3901" y="0"/>
                  </a:lnTo>
                  <a:lnTo>
                    <a:pt x="0" y="3901"/>
                  </a:lnTo>
                  <a:lnTo>
                    <a:pt x="0" y="13656"/>
                  </a:lnTo>
                  <a:lnTo>
                    <a:pt x="3901" y="17557"/>
                  </a:lnTo>
                  <a:lnTo>
                    <a:pt x="13656" y="17557"/>
                  </a:lnTo>
                  <a:lnTo>
                    <a:pt x="17557" y="13656"/>
                  </a:lnTo>
                  <a:lnTo>
                    <a:pt x="17557" y="390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1924534" y="2235363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7557" y="8778"/>
                  </a:moveTo>
                  <a:lnTo>
                    <a:pt x="17557" y="3901"/>
                  </a:lnTo>
                  <a:lnTo>
                    <a:pt x="13656" y="0"/>
                  </a:lnTo>
                  <a:lnTo>
                    <a:pt x="8778" y="0"/>
                  </a:lnTo>
                  <a:lnTo>
                    <a:pt x="3901" y="0"/>
                  </a:lnTo>
                  <a:lnTo>
                    <a:pt x="0" y="3901"/>
                  </a:lnTo>
                  <a:lnTo>
                    <a:pt x="0" y="8778"/>
                  </a:lnTo>
                  <a:lnTo>
                    <a:pt x="0" y="13656"/>
                  </a:lnTo>
                  <a:lnTo>
                    <a:pt x="3901" y="17557"/>
                  </a:lnTo>
                  <a:lnTo>
                    <a:pt x="8778" y="17557"/>
                  </a:lnTo>
                  <a:lnTo>
                    <a:pt x="13656" y="17557"/>
                  </a:lnTo>
                  <a:lnTo>
                    <a:pt x="17557" y="13656"/>
                  </a:lnTo>
                  <a:lnTo>
                    <a:pt x="17557" y="8778"/>
                  </a:lnTo>
                  <a:close/>
                </a:path>
              </a:pathLst>
            </a:custGeom>
            <a:ln w="338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2009397" y="2157653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3656" y="0"/>
                  </a:moveTo>
                  <a:lnTo>
                    <a:pt x="3901" y="0"/>
                  </a:lnTo>
                  <a:lnTo>
                    <a:pt x="0" y="3901"/>
                  </a:lnTo>
                  <a:lnTo>
                    <a:pt x="0" y="13656"/>
                  </a:lnTo>
                  <a:lnTo>
                    <a:pt x="3901" y="17557"/>
                  </a:lnTo>
                  <a:lnTo>
                    <a:pt x="13656" y="17557"/>
                  </a:lnTo>
                  <a:lnTo>
                    <a:pt x="17557" y="13656"/>
                  </a:lnTo>
                  <a:lnTo>
                    <a:pt x="17557" y="390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2009397" y="2157653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7557" y="8778"/>
                  </a:moveTo>
                  <a:lnTo>
                    <a:pt x="17557" y="3901"/>
                  </a:lnTo>
                  <a:lnTo>
                    <a:pt x="13656" y="0"/>
                  </a:lnTo>
                  <a:lnTo>
                    <a:pt x="8778" y="0"/>
                  </a:lnTo>
                  <a:lnTo>
                    <a:pt x="3901" y="0"/>
                  </a:lnTo>
                  <a:lnTo>
                    <a:pt x="0" y="3901"/>
                  </a:lnTo>
                  <a:lnTo>
                    <a:pt x="0" y="8778"/>
                  </a:lnTo>
                  <a:lnTo>
                    <a:pt x="0" y="13656"/>
                  </a:lnTo>
                  <a:lnTo>
                    <a:pt x="3901" y="17557"/>
                  </a:lnTo>
                  <a:lnTo>
                    <a:pt x="8778" y="17557"/>
                  </a:lnTo>
                  <a:lnTo>
                    <a:pt x="13656" y="17557"/>
                  </a:lnTo>
                  <a:lnTo>
                    <a:pt x="17557" y="13656"/>
                  </a:lnTo>
                  <a:lnTo>
                    <a:pt x="17557" y="8778"/>
                  </a:lnTo>
                  <a:close/>
                </a:path>
              </a:pathLst>
            </a:custGeom>
            <a:ln w="338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2144982" y="2028570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3656" y="0"/>
                  </a:moveTo>
                  <a:lnTo>
                    <a:pt x="3901" y="0"/>
                  </a:lnTo>
                  <a:lnTo>
                    <a:pt x="0" y="3901"/>
                  </a:lnTo>
                  <a:lnTo>
                    <a:pt x="0" y="13330"/>
                  </a:lnTo>
                  <a:lnTo>
                    <a:pt x="3901" y="17232"/>
                  </a:lnTo>
                  <a:lnTo>
                    <a:pt x="13656" y="17232"/>
                  </a:lnTo>
                  <a:lnTo>
                    <a:pt x="17557" y="13330"/>
                  </a:lnTo>
                  <a:lnTo>
                    <a:pt x="17557" y="390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2144982" y="2028570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7557" y="8453"/>
                  </a:moveTo>
                  <a:lnTo>
                    <a:pt x="17557" y="3901"/>
                  </a:lnTo>
                  <a:lnTo>
                    <a:pt x="13656" y="0"/>
                  </a:lnTo>
                  <a:lnTo>
                    <a:pt x="8778" y="0"/>
                  </a:lnTo>
                  <a:lnTo>
                    <a:pt x="3901" y="0"/>
                  </a:lnTo>
                  <a:lnTo>
                    <a:pt x="0" y="3901"/>
                  </a:lnTo>
                  <a:lnTo>
                    <a:pt x="0" y="8453"/>
                  </a:lnTo>
                  <a:lnTo>
                    <a:pt x="0" y="13330"/>
                  </a:lnTo>
                  <a:lnTo>
                    <a:pt x="3901" y="17232"/>
                  </a:lnTo>
                  <a:lnTo>
                    <a:pt x="8778" y="17232"/>
                  </a:lnTo>
                  <a:lnTo>
                    <a:pt x="13656" y="17232"/>
                  </a:lnTo>
                  <a:lnTo>
                    <a:pt x="17557" y="13330"/>
                  </a:lnTo>
                  <a:lnTo>
                    <a:pt x="17557" y="8453"/>
                  </a:lnTo>
                  <a:close/>
                </a:path>
              </a:pathLst>
            </a:custGeom>
            <a:ln w="338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2112793" y="2221707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3656" y="0"/>
                  </a:moveTo>
                  <a:lnTo>
                    <a:pt x="3901" y="0"/>
                  </a:lnTo>
                  <a:lnTo>
                    <a:pt x="0" y="3901"/>
                  </a:lnTo>
                  <a:lnTo>
                    <a:pt x="0" y="13656"/>
                  </a:lnTo>
                  <a:lnTo>
                    <a:pt x="3901" y="17557"/>
                  </a:lnTo>
                  <a:lnTo>
                    <a:pt x="13656" y="17557"/>
                  </a:lnTo>
                  <a:lnTo>
                    <a:pt x="17557" y="13656"/>
                  </a:lnTo>
                  <a:lnTo>
                    <a:pt x="17557" y="390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2112793" y="2221707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7557" y="8778"/>
                  </a:moveTo>
                  <a:lnTo>
                    <a:pt x="17557" y="3901"/>
                  </a:lnTo>
                  <a:lnTo>
                    <a:pt x="13656" y="0"/>
                  </a:lnTo>
                  <a:lnTo>
                    <a:pt x="8778" y="0"/>
                  </a:lnTo>
                  <a:lnTo>
                    <a:pt x="3901" y="0"/>
                  </a:lnTo>
                  <a:lnTo>
                    <a:pt x="0" y="3901"/>
                  </a:lnTo>
                  <a:lnTo>
                    <a:pt x="0" y="8778"/>
                  </a:lnTo>
                  <a:lnTo>
                    <a:pt x="0" y="13656"/>
                  </a:lnTo>
                  <a:lnTo>
                    <a:pt x="3901" y="17557"/>
                  </a:lnTo>
                  <a:lnTo>
                    <a:pt x="8778" y="17557"/>
                  </a:lnTo>
                  <a:lnTo>
                    <a:pt x="13656" y="17557"/>
                  </a:lnTo>
                  <a:lnTo>
                    <a:pt x="17557" y="13656"/>
                  </a:lnTo>
                  <a:lnTo>
                    <a:pt x="17557" y="8778"/>
                  </a:lnTo>
                  <a:close/>
                </a:path>
              </a:pathLst>
            </a:custGeom>
            <a:ln w="338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2330640" y="1945983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3656" y="0"/>
                  </a:moveTo>
                  <a:lnTo>
                    <a:pt x="3901" y="0"/>
                  </a:lnTo>
                  <a:lnTo>
                    <a:pt x="0" y="3901"/>
                  </a:lnTo>
                  <a:lnTo>
                    <a:pt x="0" y="13656"/>
                  </a:lnTo>
                  <a:lnTo>
                    <a:pt x="3901" y="17557"/>
                  </a:lnTo>
                  <a:lnTo>
                    <a:pt x="13656" y="17557"/>
                  </a:lnTo>
                  <a:lnTo>
                    <a:pt x="17557" y="13656"/>
                  </a:lnTo>
                  <a:lnTo>
                    <a:pt x="17557" y="390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2330640" y="1945983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7557" y="8778"/>
                  </a:moveTo>
                  <a:lnTo>
                    <a:pt x="17557" y="3901"/>
                  </a:lnTo>
                  <a:lnTo>
                    <a:pt x="13656" y="0"/>
                  </a:lnTo>
                  <a:lnTo>
                    <a:pt x="8778" y="0"/>
                  </a:lnTo>
                  <a:lnTo>
                    <a:pt x="3901" y="0"/>
                  </a:lnTo>
                  <a:lnTo>
                    <a:pt x="0" y="3901"/>
                  </a:lnTo>
                  <a:lnTo>
                    <a:pt x="0" y="8778"/>
                  </a:lnTo>
                  <a:lnTo>
                    <a:pt x="0" y="13656"/>
                  </a:lnTo>
                  <a:lnTo>
                    <a:pt x="3901" y="17557"/>
                  </a:lnTo>
                  <a:lnTo>
                    <a:pt x="8778" y="17557"/>
                  </a:lnTo>
                  <a:lnTo>
                    <a:pt x="13656" y="17557"/>
                  </a:lnTo>
                  <a:lnTo>
                    <a:pt x="17557" y="13656"/>
                  </a:lnTo>
                  <a:lnTo>
                    <a:pt x="17557" y="8778"/>
                  </a:lnTo>
                  <a:close/>
                </a:path>
              </a:pathLst>
            </a:custGeom>
            <a:ln w="338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2335843" y="1935254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3330" y="0"/>
                  </a:moveTo>
                  <a:lnTo>
                    <a:pt x="3901" y="0"/>
                  </a:lnTo>
                  <a:lnTo>
                    <a:pt x="0" y="3901"/>
                  </a:lnTo>
                  <a:lnTo>
                    <a:pt x="0" y="13330"/>
                  </a:lnTo>
                  <a:lnTo>
                    <a:pt x="3901" y="17232"/>
                  </a:lnTo>
                  <a:lnTo>
                    <a:pt x="13330" y="17232"/>
                  </a:lnTo>
                  <a:lnTo>
                    <a:pt x="17232" y="13330"/>
                  </a:lnTo>
                  <a:lnTo>
                    <a:pt x="17232" y="390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2335843" y="1935254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7232" y="8453"/>
                  </a:moveTo>
                  <a:lnTo>
                    <a:pt x="17232" y="3901"/>
                  </a:lnTo>
                  <a:lnTo>
                    <a:pt x="13330" y="0"/>
                  </a:lnTo>
                  <a:lnTo>
                    <a:pt x="8453" y="0"/>
                  </a:lnTo>
                  <a:lnTo>
                    <a:pt x="3901" y="0"/>
                  </a:lnTo>
                  <a:lnTo>
                    <a:pt x="0" y="3901"/>
                  </a:lnTo>
                  <a:lnTo>
                    <a:pt x="0" y="8453"/>
                  </a:lnTo>
                  <a:lnTo>
                    <a:pt x="0" y="13330"/>
                  </a:lnTo>
                  <a:lnTo>
                    <a:pt x="3901" y="17232"/>
                  </a:lnTo>
                  <a:lnTo>
                    <a:pt x="8778" y="17232"/>
                  </a:lnTo>
                  <a:lnTo>
                    <a:pt x="13330" y="17232"/>
                  </a:lnTo>
                  <a:lnTo>
                    <a:pt x="17232" y="13330"/>
                  </a:lnTo>
                  <a:lnTo>
                    <a:pt x="17232" y="8453"/>
                  </a:lnTo>
                  <a:close/>
                </a:path>
              </a:pathLst>
            </a:custGeom>
            <a:ln w="338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2100437" y="2121237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3656" y="0"/>
                  </a:moveTo>
                  <a:lnTo>
                    <a:pt x="3901" y="0"/>
                  </a:lnTo>
                  <a:lnTo>
                    <a:pt x="0" y="3901"/>
                  </a:lnTo>
                  <a:lnTo>
                    <a:pt x="0" y="13656"/>
                  </a:lnTo>
                  <a:lnTo>
                    <a:pt x="3901" y="17557"/>
                  </a:lnTo>
                  <a:lnTo>
                    <a:pt x="13656" y="17557"/>
                  </a:lnTo>
                  <a:lnTo>
                    <a:pt x="17557" y="13656"/>
                  </a:lnTo>
                  <a:lnTo>
                    <a:pt x="17557" y="390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2100437" y="2075391"/>
              <a:ext cx="292100" cy="63500"/>
            </a:xfrm>
            <a:custGeom>
              <a:avLst/>
              <a:gdLst/>
              <a:ahLst/>
              <a:cxnLst/>
              <a:rect l="l" t="t" r="r" b="b"/>
              <a:pathLst>
                <a:path w="292100" h="63500">
                  <a:moveTo>
                    <a:pt x="17557" y="54624"/>
                  </a:moveTo>
                  <a:lnTo>
                    <a:pt x="17557" y="49747"/>
                  </a:lnTo>
                  <a:lnTo>
                    <a:pt x="13656" y="45845"/>
                  </a:lnTo>
                  <a:lnTo>
                    <a:pt x="8778" y="45845"/>
                  </a:lnTo>
                  <a:lnTo>
                    <a:pt x="3901" y="45845"/>
                  </a:lnTo>
                  <a:lnTo>
                    <a:pt x="0" y="49747"/>
                  </a:lnTo>
                  <a:lnTo>
                    <a:pt x="0" y="54624"/>
                  </a:lnTo>
                  <a:lnTo>
                    <a:pt x="0" y="59501"/>
                  </a:lnTo>
                  <a:lnTo>
                    <a:pt x="3901" y="63403"/>
                  </a:lnTo>
                  <a:lnTo>
                    <a:pt x="8778" y="63403"/>
                  </a:lnTo>
                  <a:lnTo>
                    <a:pt x="13656" y="63403"/>
                  </a:lnTo>
                  <a:lnTo>
                    <a:pt x="17557" y="59501"/>
                  </a:lnTo>
                  <a:lnTo>
                    <a:pt x="17557" y="54624"/>
                  </a:lnTo>
                  <a:close/>
                </a:path>
                <a:path w="292100" h="63500">
                  <a:moveTo>
                    <a:pt x="291655" y="8778"/>
                  </a:moveTo>
                  <a:lnTo>
                    <a:pt x="291655" y="3901"/>
                  </a:lnTo>
                  <a:lnTo>
                    <a:pt x="287753" y="0"/>
                  </a:lnTo>
                  <a:lnTo>
                    <a:pt x="282876" y="0"/>
                  </a:lnTo>
                  <a:lnTo>
                    <a:pt x="278324" y="0"/>
                  </a:lnTo>
                  <a:lnTo>
                    <a:pt x="274422" y="3901"/>
                  </a:lnTo>
                  <a:lnTo>
                    <a:pt x="274422" y="8778"/>
                  </a:lnTo>
                  <a:lnTo>
                    <a:pt x="274422" y="13656"/>
                  </a:lnTo>
                  <a:lnTo>
                    <a:pt x="278324" y="17557"/>
                  </a:lnTo>
                  <a:lnTo>
                    <a:pt x="282876" y="17557"/>
                  </a:lnTo>
                  <a:lnTo>
                    <a:pt x="287753" y="17557"/>
                  </a:lnTo>
                  <a:lnTo>
                    <a:pt x="291655" y="13656"/>
                  </a:lnTo>
                  <a:lnTo>
                    <a:pt x="291655" y="8778"/>
                  </a:lnTo>
                  <a:close/>
                </a:path>
              </a:pathLst>
            </a:custGeom>
            <a:ln w="338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1873811" y="2138144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3656" y="0"/>
                  </a:moveTo>
                  <a:lnTo>
                    <a:pt x="3901" y="0"/>
                  </a:lnTo>
                  <a:lnTo>
                    <a:pt x="0" y="3901"/>
                  </a:lnTo>
                  <a:lnTo>
                    <a:pt x="0" y="13656"/>
                  </a:lnTo>
                  <a:lnTo>
                    <a:pt x="3901" y="17557"/>
                  </a:lnTo>
                  <a:lnTo>
                    <a:pt x="13656" y="17557"/>
                  </a:lnTo>
                  <a:lnTo>
                    <a:pt x="17232" y="13656"/>
                  </a:lnTo>
                  <a:lnTo>
                    <a:pt x="17232" y="390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1873811" y="2033447"/>
              <a:ext cx="549275" cy="122555"/>
            </a:xfrm>
            <a:custGeom>
              <a:avLst/>
              <a:gdLst/>
              <a:ahLst/>
              <a:cxnLst/>
              <a:rect l="l" t="t" r="r" b="b"/>
              <a:pathLst>
                <a:path w="549275" h="122555">
                  <a:moveTo>
                    <a:pt x="17232" y="113475"/>
                  </a:moveTo>
                  <a:lnTo>
                    <a:pt x="17232" y="108598"/>
                  </a:lnTo>
                  <a:lnTo>
                    <a:pt x="13656" y="104696"/>
                  </a:lnTo>
                  <a:lnTo>
                    <a:pt x="8778" y="104696"/>
                  </a:lnTo>
                  <a:lnTo>
                    <a:pt x="3901" y="104696"/>
                  </a:lnTo>
                  <a:lnTo>
                    <a:pt x="0" y="108598"/>
                  </a:lnTo>
                  <a:lnTo>
                    <a:pt x="0" y="113475"/>
                  </a:lnTo>
                  <a:lnTo>
                    <a:pt x="0" y="118352"/>
                  </a:lnTo>
                  <a:lnTo>
                    <a:pt x="3901" y="122254"/>
                  </a:lnTo>
                  <a:lnTo>
                    <a:pt x="8778" y="122254"/>
                  </a:lnTo>
                  <a:lnTo>
                    <a:pt x="13656" y="122254"/>
                  </a:lnTo>
                  <a:lnTo>
                    <a:pt x="17232" y="118352"/>
                  </a:lnTo>
                  <a:lnTo>
                    <a:pt x="17232" y="113475"/>
                  </a:lnTo>
                  <a:close/>
                </a:path>
                <a:path w="549275" h="122555">
                  <a:moveTo>
                    <a:pt x="549170" y="8778"/>
                  </a:moveTo>
                  <a:lnTo>
                    <a:pt x="549170" y="3901"/>
                  </a:lnTo>
                  <a:lnTo>
                    <a:pt x="545268" y="0"/>
                  </a:lnTo>
                  <a:lnTo>
                    <a:pt x="540716" y="0"/>
                  </a:lnTo>
                  <a:lnTo>
                    <a:pt x="535839" y="0"/>
                  </a:lnTo>
                  <a:lnTo>
                    <a:pt x="531937" y="3901"/>
                  </a:lnTo>
                  <a:lnTo>
                    <a:pt x="531937" y="8778"/>
                  </a:lnTo>
                  <a:lnTo>
                    <a:pt x="531937" y="13656"/>
                  </a:lnTo>
                  <a:lnTo>
                    <a:pt x="535839" y="17557"/>
                  </a:lnTo>
                  <a:lnTo>
                    <a:pt x="540716" y="17557"/>
                  </a:lnTo>
                  <a:lnTo>
                    <a:pt x="545268" y="17557"/>
                  </a:lnTo>
                  <a:lnTo>
                    <a:pt x="549170" y="13656"/>
                  </a:lnTo>
                  <a:lnTo>
                    <a:pt x="549170" y="8778"/>
                  </a:lnTo>
                  <a:close/>
                </a:path>
              </a:pathLst>
            </a:custGeom>
            <a:ln w="338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1972005" y="2072790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3656" y="0"/>
                  </a:moveTo>
                  <a:lnTo>
                    <a:pt x="3901" y="0"/>
                  </a:lnTo>
                  <a:lnTo>
                    <a:pt x="0" y="3901"/>
                  </a:lnTo>
                  <a:lnTo>
                    <a:pt x="0" y="13656"/>
                  </a:lnTo>
                  <a:lnTo>
                    <a:pt x="3901" y="17557"/>
                  </a:lnTo>
                  <a:lnTo>
                    <a:pt x="13656" y="17557"/>
                  </a:lnTo>
                  <a:lnTo>
                    <a:pt x="17557" y="13656"/>
                  </a:lnTo>
                  <a:lnTo>
                    <a:pt x="17557" y="390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1972005" y="2072790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7557" y="8778"/>
                  </a:moveTo>
                  <a:lnTo>
                    <a:pt x="17557" y="3901"/>
                  </a:lnTo>
                  <a:lnTo>
                    <a:pt x="13656" y="0"/>
                  </a:lnTo>
                  <a:lnTo>
                    <a:pt x="8778" y="0"/>
                  </a:lnTo>
                  <a:lnTo>
                    <a:pt x="3901" y="0"/>
                  </a:lnTo>
                  <a:lnTo>
                    <a:pt x="0" y="3901"/>
                  </a:lnTo>
                  <a:lnTo>
                    <a:pt x="0" y="8778"/>
                  </a:lnTo>
                  <a:lnTo>
                    <a:pt x="0" y="13656"/>
                  </a:lnTo>
                  <a:lnTo>
                    <a:pt x="3901" y="17557"/>
                  </a:lnTo>
                  <a:lnTo>
                    <a:pt x="8778" y="17557"/>
                  </a:lnTo>
                  <a:lnTo>
                    <a:pt x="13656" y="17557"/>
                  </a:lnTo>
                  <a:lnTo>
                    <a:pt x="17557" y="13656"/>
                  </a:lnTo>
                  <a:lnTo>
                    <a:pt x="17557" y="8778"/>
                  </a:lnTo>
                  <a:close/>
                </a:path>
              </a:pathLst>
            </a:custGeom>
            <a:ln w="338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2483784" y="1868924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3330" y="0"/>
                  </a:moveTo>
                  <a:lnTo>
                    <a:pt x="3901" y="0"/>
                  </a:lnTo>
                  <a:lnTo>
                    <a:pt x="0" y="3901"/>
                  </a:lnTo>
                  <a:lnTo>
                    <a:pt x="0" y="13656"/>
                  </a:lnTo>
                  <a:lnTo>
                    <a:pt x="3901" y="17557"/>
                  </a:lnTo>
                  <a:lnTo>
                    <a:pt x="13330" y="17557"/>
                  </a:lnTo>
                  <a:lnTo>
                    <a:pt x="17232" y="13656"/>
                  </a:lnTo>
                  <a:lnTo>
                    <a:pt x="17232" y="390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2483784" y="1868924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7232" y="8778"/>
                  </a:moveTo>
                  <a:lnTo>
                    <a:pt x="17232" y="3901"/>
                  </a:lnTo>
                  <a:lnTo>
                    <a:pt x="13330" y="0"/>
                  </a:lnTo>
                  <a:lnTo>
                    <a:pt x="8453" y="0"/>
                  </a:lnTo>
                  <a:lnTo>
                    <a:pt x="3901" y="0"/>
                  </a:lnTo>
                  <a:lnTo>
                    <a:pt x="0" y="3901"/>
                  </a:lnTo>
                  <a:lnTo>
                    <a:pt x="0" y="8778"/>
                  </a:lnTo>
                  <a:lnTo>
                    <a:pt x="0" y="13656"/>
                  </a:lnTo>
                  <a:lnTo>
                    <a:pt x="3901" y="17557"/>
                  </a:lnTo>
                  <a:lnTo>
                    <a:pt x="8453" y="17557"/>
                  </a:lnTo>
                  <a:lnTo>
                    <a:pt x="13330" y="17557"/>
                  </a:lnTo>
                  <a:lnTo>
                    <a:pt x="17232" y="13656"/>
                  </a:lnTo>
                  <a:lnTo>
                    <a:pt x="17232" y="8778"/>
                  </a:lnTo>
                  <a:close/>
                </a:path>
              </a:pathLst>
            </a:custGeom>
            <a:ln w="338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1799353" y="2033773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3330" y="0"/>
                  </a:moveTo>
                  <a:lnTo>
                    <a:pt x="3901" y="0"/>
                  </a:lnTo>
                  <a:lnTo>
                    <a:pt x="0" y="3901"/>
                  </a:lnTo>
                  <a:lnTo>
                    <a:pt x="0" y="13656"/>
                  </a:lnTo>
                  <a:lnTo>
                    <a:pt x="3901" y="17557"/>
                  </a:lnTo>
                  <a:lnTo>
                    <a:pt x="13330" y="17557"/>
                  </a:lnTo>
                  <a:lnTo>
                    <a:pt x="17232" y="13656"/>
                  </a:lnTo>
                  <a:lnTo>
                    <a:pt x="17232" y="390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1799353" y="2033773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7232" y="8778"/>
                  </a:moveTo>
                  <a:lnTo>
                    <a:pt x="17232" y="3901"/>
                  </a:lnTo>
                  <a:lnTo>
                    <a:pt x="13330" y="0"/>
                  </a:lnTo>
                  <a:lnTo>
                    <a:pt x="8453" y="0"/>
                  </a:lnTo>
                  <a:lnTo>
                    <a:pt x="3901" y="0"/>
                  </a:lnTo>
                  <a:lnTo>
                    <a:pt x="0" y="3901"/>
                  </a:lnTo>
                  <a:lnTo>
                    <a:pt x="0" y="8778"/>
                  </a:lnTo>
                  <a:lnTo>
                    <a:pt x="0" y="13656"/>
                  </a:lnTo>
                  <a:lnTo>
                    <a:pt x="3901" y="17557"/>
                  </a:lnTo>
                  <a:lnTo>
                    <a:pt x="8453" y="17557"/>
                  </a:lnTo>
                  <a:lnTo>
                    <a:pt x="13330" y="17557"/>
                  </a:lnTo>
                  <a:lnTo>
                    <a:pt x="17232" y="13656"/>
                  </a:lnTo>
                  <a:lnTo>
                    <a:pt x="17232" y="8778"/>
                  </a:lnTo>
                  <a:close/>
                </a:path>
              </a:pathLst>
            </a:custGeom>
            <a:ln w="338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2169368" y="1860470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3330" y="0"/>
                  </a:moveTo>
                  <a:lnTo>
                    <a:pt x="3576" y="0"/>
                  </a:lnTo>
                  <a:lnTo>
                    <a:pt x="0" y="3901"/>
                  </a:lnTo>
                  <a:lnTo>
                    <a:pt x="0" y="13330"/>
                  </a:lnTo>
                  <a:lnTo>
                    <a:pt x="3576" y="17232"/>
                  </a:lnTo>
                  <a:lnTo>
                    <a:pt x="13330" y="17232"/>
                  </a:lnTo>
                  <a:lnTo>
                    <a:pt x="17232" y="13330"/>
                  </a:lnTo>
                  <a:lnTo>
                    <a:pt x="17232" y="390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2169368" y="1860470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7232" y="8778"/>
                  </a:moveTo>
                  <a:lnTo>
                    <a:pt x="17232" y="3901"/>
                  </a:lnTo>
                  <a:lnTo>
                    <a:pt x="13330" y="0"/>
                  </a:lnTo>
                  <a:lnTo>
                    <a:pt x="8453" y="0"/>
                  </a:lnTo>
                  <a:lnTo>
                    <a:pt x="3576" y="0"/>
                  </a:lnTo>
                  <a:lnTo>
                    <a:pt x="0" y="3901"/>
                  </a:lnTo>
                  <a:lnTo>
                    <a:pt x="0" y="8778"/>
                  </a:lnTo>
                  <a:lnTo>
                    <a:pt x="0" y="13330"/>
                  </a:lnTo>
                  <a:lnTo>
                    <a:pt x="3576" y="17232"/>
                  </a:lnTo>
                  <a:lnTo>
                    <a:pt x="8453" y="17232"/>
                  </a:lnTo>
                  <a:lnTo>
                    <a:pt x="13330" y="17232"/>
                  </a:lnTo>
                  <a:lnTo>
                    <a:pt x="17232" y="13330"/>
                  </a:lnTo>
                  <a:lnTo>
                    <a:pt x="17232" y="8778"/>
                  </a:lnTo>
                  <a:close/>
                </a:path>
              </a:pathLst>
            </a:custGeom>
            <a:ln w="338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2348849" y="1841937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3656" y="0"/>
                  </a:moveTo>
                  <a:lnTo>
                    <a:pt x="3901" y="0"/>
                  </a:lnTo>
                  <a:lnTo>
                    <a:pt x="0" y="3901"/>
                  </a:lnTo>
                  <a:lnTo>
                    <a:pt x="0" y="13330"/>
                  </a:lnTo>
                  <a:lnTo>
                    <a:pt x="3901" y="17232"/>
                  </a:lnTo>
                  <a:lnTo>
                    <a:pt x="13656" y="17232"/>
                  </a:lnTo>
                  <a:lnTo>
                    <a:pt x="17557" y="13330"/>
                  </a:lnTo>
                  <a:lnTo>
                    <a:pt x="17557" y="390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2348849" y="1841937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7557" y="8453"/>
                  </a:moveTo>
                  <a:lnTo>
                    <a:pt x="17557" y="3901"/>
                  </a:lnTo>
                  <a:lnTo>
                    <a:pt x="13656" y="0"/>
                  </a:lnTo>
                  <a:lnTo>
                    <a:pt x="8778" y="0"/>
                  </a:lnTo>
                  <a:lnTo>
                    <a:pt x="3901" y="0"/>
                  </a:lnTo>
                  <a:lnTo>
                    <a:pt x="0" y="3901"/>
                  </a:lnTo>
                  <a:lnTo>
                    <a:pt x="0" y="8453"/>
                  </a:lnTo>
                  <a:lnTo>
                    <a:pt x="0" y="13330"/>
                  </a:lnTo>
                  <a:lnTo>
                    <a:pt x="3901" y="17232"/>
                  </a:lnTo>
                  <a:lnTo>
                    <a:pt x="8778" y="17232"/>
                  </a:lnTo>
                  <a:lnTo>
                    <a:pt x="13656" y="17232"/>
                  </a:lnTo>
                  <a:lnTo>
                    <a:pt x="17557" y="13330"/>
                  </a:lnTo>
                  <a:lnTo>
                    <a:pt x="17557" y="8453"/>
                  </a:lnTo>
                  <a:close/>
                </a:path>
              </a:pathLst>
            </a:custGeom>
            <a:ln w="338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2186276" y="1942407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3330" y="0"/>
                  </a:moveTo>
                  <a:lnTo>
                    <a:pt x="3901" y="0"/>
                  </a:lnTo>
                  <a:lnTo>
                    <a:pt x="0" y="3901"/>
                  </a:lnTo>
                  <a:lnTo>
                    <a:pt x="0" y="13330"/>
                  </a:lnTo>
                  <a:lnTo>
                    <a:pt x="3901" y="17232"/>
                  </a:lnTo>
                  <a:lnTo>
                    <a:pt x="13330" y="17232"/>
                  </a:lnTo>
                  <a:lnTo>
                    <a:pt x="17232" y="13330"/>
                  </a:lnTo>
                  <a:lnTo>
                    <a:pt x="17232" y="390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2186276" y="1942407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7232" y="8453"/>
                  </a:moveTo>
                  <a:lnTo>
                    <a:pt x="17232" y="3901"/>
                  </a:lnTo>
                  <a:lnTo>
                    <a:pt x="13330" y="0"/>
                  </a:lnTo>
                  <a:lnTo>
                    <a:pt x="8453" y="0"/>
                  </a:lnTo>
                  <a:lnTo>
                    <a:pt x="3901" y="0"/>
                  </a:lnTo>
                  <a:lnTo>
                    <a:pt x="0" y="3901"/>
                  </a:lnTo>
                  <a:lnTo>
                    <a:pt x="0" y="8453"/>
                  </a:lnTo>
                  <a:lnTo>
                    <a:pt x="0" y="13330"/>
                  </a:lnTo>
                  <a:lnTo>
                    <a:pt x="3901" y="17232"/>
                  </a:lnTo>
                  <a:lnTo>
                    <a:pt x="8453" y="17232"/>
                  </a:lnTo>
                  <a:lnTo>
                    <a:pt x="13330" y="17232"/>
                  </a:lnTo>
                  <a:lnTo>
                    <a:pt x="17232" y="13330"/>
                  </a:lnTo>
                  <a:lnTo>
                    <a:pt x="17232" y="8453"/>
                  </a:lnTo>
                  <a:close/>
                </a:path>
              </a:pathLst>
            </a:custGeom>
            <a:ln w="338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1839996" y="1974271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3330" y="0"/>
                  </a:moveTo>
                  <a:lnTo>
                    <a:pt x="3901" y="0"/>
                  </a:lnTo>
                  <a:lnTo>
                    <a:pt x="0" y="3901"/>
                  </a:lnTo>
                  <a:lnTo>
                    <a:pt x="0" y="13330"/>
                  </a:lnTo>
                  <a:lnTo>
                    <a:pt x="3901" y="17232"/>
                  </a:lnTo>
                  <a:lnTo>
                    <a:pt x="13330" y="17232"/>
                  </a:lnTo>
                  <a:lnTo>
                    <a:pt x="17232" y="13330"/>
                  </a:lnTo>
                  <a:lnTo>
                    <a:pt x="17232" y="390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1839996" y="1974271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7232" y="8453"/>
                  </a:moveTo>
                  <a:lnTo>
                    <a:pt x="17232" y="3901"/>
                  </a:lnTo>
                  <a:lnTo>
                    <a:pt x="13330" y="0"/>
                  </a:lnTo>
                  <a:lnTo>
                    <a:pt x="8453" y="0"/>
                  </a:lnTo>
                  <a:lnTo>
                    <a:pt x="3901" y="0"/>
                  </a:lnTo>
                  <a:lnTo>
                    <a:pt x="0" y="3901"/>
                  </a:lnTo>
                  <a:lnTo>
                    <a:pt x="0" y="8453"/>
                  </a:lnTo>
                  <a:lnTo>
                    <a:pt x="0" y="13330"/>
                  </a:lnTo>
                  <a:lnTo>
                    <a:pt x="3901" y="17232"/>
                  </a:lnTo>
                  <a:lnTo>
                    <a:pt x="8778" y="17232"/>
                  </a:lnTo>
                  <a:lnTo>
                    <a:pt x="13330" y="17232"/>
                  </a:lnTo>
                  <a:lnTo>
                    <a:pt x="17232" y="13330"/>
                  </a:lnTo>
                  <a:lnTo>
                    <a:pt x="17232" y="8453"/>
                  </a:lnTo>
                  <a:close/>
                </a:path>
              </a:pathLst>
            </a:custGeom>
            <a:ln w="338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2738373" y="1992804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3656" y="0"/>
                  </a:moveTo>
                  <a:lnTo>
                    <a:pt x="3901" y="0"/>
                  </a:lnTo>
                  <a:lnTo>
                    <a:pt x="0" y="3901"/>
                  </a:lnTo>
                  <a:lnTo>
                    <a:pt x="0" y="13330"/>
                  </a:lnTo>
                  <a:lnTo>
                    <a:pt x="3901" y="17232"/>
                  </a:lnTo>
                  <a:lnTo>
                    <a:pt x="13656" y="17232"/>
                  </a:lnTo>
                  <a:lnTo>
                    <a:pt x="17232" y="13330"/>
                  </a:lnTo>
                  <a:lnTo>
                    <a:pt x="17232" y="390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2738373" y="1992804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7232" y="8778"/>
                  </a:moveTo>
                  <a:lnTo>
                    <a:pt x="17232" y="3901"/>
                  </a:lnTo>
                  <a:lnTo>
                    <a:pt x="13656" y="0"/>
                  </a:lnTo>
                  <a:lnTo>
                    <a:pt x="8778" y="0"/>
                  </a:lnTo>
                  <a:lnTo>
                    <a:pt x="3901" y="0"/>
                  </a:lnTo>
                  <a:lnTo>
                    <a:pt x="0" y="3901"/>
                  </a:lnTo>
                  <a:lnTo>
                    <a:pt x="0" y="8778"/>
                  </a:lnTo>
                  <a:lnTo>
                    <a:pt x="0" y="13330"/>
                  </a:lnTo>
                  <a:lnTo>
                    <a:pt x="3901" y="17232"/>
                  </a:lnTo>
                  <a:lnTo>
                    <a:pt x="8778" y="17232"/>
                  </a:lnTo>
                  <a:lnTo>
                    <a:pt x="13656" y="17232"/>
                  </a:lnTo>
                  <a:lnTo>
                    <a:pt x="17232" y="13330"/>
                  </a:lnTo>
                  <a:lnTo>
                    <a:pt x="17232" y="8778"/>
                  </a:lnTo>
                  <a:close/>
                </a:path>
              </a:pathLst>
            </a:custGeom>
            <a:ln w="338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2651884" y="2001583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3656" y="0"/>
                  </a:moveTo>
                  <a:lnTo>
                    <a:pt x="3901" y="0"/>
                  </a:lnTo>
                  <a:lnTo>
                    <a:pt x="0" y="3901"/>
                  </a:lnTo>
                  <a:lnTo>
                    <a:pt x="0" y="13656"/>
                  </a:lnTo>
                  <a:lnTo>
                    <a:pt x="3901" y="17557"/>
                  </a:lnTo>
                  <a:lnTo>
                    <a:pt x="13656" y="17557"/>
                  </a:lnTo>
                  <a:lnTo>
                    <a:pt x="17557" y="13656"/>
                  </a:lnTo>
                  <a:lnTo>
                    <a:pt x="17557" y="390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2651884" y="2001583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7557" y="8778"/>
                  </a:moveTo>
                  <a:lnTo>
                    <a:pt x="17557" y="3901"/>
                  </a:lnTo>
                  <a:lnTo>
                    <a:pt x="13656" y="0"/>
                  </a:lnTo>
                  <a:lnTo>
                    <a:pt x="8778" y="0"/>
                  </a:lnTo>
                  <a:lnTo>
                    <a:pt x="3901" y="0"/>
                  </a:lnTo>
                  <a:lnTo>
                    <a:pt x="0" y="3901"/>
                  </a:lnTo>
                  <a:lnTo>
                    <a:pt x="0" y="8778"/>
                  </a:lnTo>
                  <a:lnTo>
                    <a:pt x="0" y="13656"/>
                  </a:lnTo>
                  <a:lnTo>
                    <a:pt x="3901" y="17557"/>
                  </a:lnTo>
                  <a:lnTo>
                    <a:pt x="8778" y="17557"/>
                  </a:lnTo>
                  <a:lnTo>
                    <a:pt x="13656" y="17557"/>
                  </a:lnTo>
                  <a:lnTo>
                    <a:pt x="17557" y="13656"/>
                  </a:lnTo>
                  <a:lnTo>
                    <a:pt x="17557" y="8778"/>
                  </a:lnTo>
                  <a:close/>
                </a:path>
              </a:pathLst>
            </a:custGeom>
            <a:ln w="338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2654810" y="2194394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3656" y="0"/>
                  </a:moveTo>
                  <a:lnTo>
                    <a:pt x="3901" y="0"/>
                  </a:lnTo>
                  <a:lnTo>
                    <a:pt x="0" y="3901"/>
                  </a:lnTo>
                  <a:lnTo>
                    <a:pt x="0" y="13330"/>
                  </a:lnTo>
                  <a:lnTo>
                    <a:pt x="3901" y="17232"/>
                  </a:lnTo>
                  <a:lnTo>
                    <a:pt x="13656" y="17232"/>
                  </a:lnTo>
                  <a:lnTo>
                    <a:pt x="17557" y="13330"/>
                  </a:lnTo>
                  <a:lnTo>
                    <a:pt x="17557" y="390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2654810" y="2194394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7557" y="8453"/>
                  </a:moveTo>
                  <a:lnTo>
                    <a:pt x="17557" y="3901"/>
                  </a:lnTo>
                  <a:lnTo>
                    <a:pt x="13656" y="0"/>
                  </a:lnTo>
                  <a:lnTo>
                    <a:pt x="8778" y="0"/>
                  </a:lnTo>
                  <a:lnTo>
                    <a:pt x="3901" y="0"/>
                  </a:lnTo>
                  <a:lnTo>
                    <a:pt x="0" y="3901"/>
                  </a:lnTo>
                  <a:lnTo>
                    <a:pt x="0" y="8453"/>
                  </a:lnTo>
                  <a:lnTo>
                    <a:pt x="0" y="13330"/>
                  </a:lnTo>
                  <a:lnTo>
                    <a:pt x="3901" y="17232"/>
                  </a:lnTo>
                  <a:lnTo>
                    <a:pt x="8778" y="17232"/>
                  </a:lnTo>
                  <a:lnTo>
                    <a:pt x="13656" y="17232"/>
                  </a:lnTo>
                  <a:lnTo>
                    <a:pt x="17557" y="13330"/>
                  </a:lnTo>
                  <a:lnTo>
                    <a:pt x="17557" y="8453"/>
                  </a:lnTo>
                  <a:close/>
                </a:path>
              </a:pathLst>
            </a:custGeom>
            <a:ln w="338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2584254" y="2055557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3330" y="0"/>
                  </a:moveTo>
                  <a:lnTo>
                    <a:pt x="3901" y="0"/>
                  </a:lnTo>
                  <a:lnTo>
                    <a:pt x="0" y="3901"/>
                  </a:lnTo>
                  <a:lnTo>
                    <a:pt x="0" y="13330"/>
                  </a:lnTo>
                  <a:lnTo>
                    <a:pt x="3901" y="17232"/>
                  </a:lnTo>
                  <a:lnTo>
                    <a:pt x="13330" y="17232"/>
                  </a:lnTo>
                  <a:lnTo>
                    <a:pt x="17232" y="13330"/>
                  </a:lnTo>
                  <a:lnTo>
                    <a:pt x="17232" y="390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2584254" y="2055557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7232" y="8778"/>
                  </a:moveTo>
                  <a:lnTo>
                    <a:pt x="17232" y="3901"/>
                  </a:lnTo>
                  <a:lnTo>
                    <a:pt x="13330" y="0"/>
                  </a:lnTo>
                  <a:lnTo>
                    <a:pt x="8453" y="0"/>
                  </a:lnTo>
                  <a:lnTo>
                    <a:pt x="3901" y="0"/>
                  </a:lnTo>
                  <a:lnTo>
                    <a:pt x="0" y="3901"/>
                  </a:lnTo>
                  <a:lnTo>
                    <a:pt x="0" y="8778"/>
                  </a:lnTo>
                  <a:lnTo>
                    <a:pt x="0" y="13330"/>
                  </a:lnTo>
                  <a:lnTo>
                    <a:pt x="3901" y="17232"/>
                  </a:lnTo>
                  <a:lnTo>
                    <a:pt x="8453" y="17232"/>
                  </a:lnTo>
                  <a:lnTo>
                    <a:pt x="13330" y="17232"/>
                  </a:lnTo>
                  <a:lnTo>
                    <a:pt x="17232" y="13330"/>
                  </a:lnTo>
                  <a:lnTo>
                    <a:pt x="17232" y="8778"/>
                  </a:lnTo>
                  <a:close/>
                </a:path>
              </a:pathLst>
            </a:custGeom>
            <a:ln w="338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2721465" y="2185616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3330" y="0"/>
                  </a:moveTo>
                  <a:lnTo>
                    <a:pt x="3901" y="0"/>
                  </a:lnTo>
                  <a:lnTo>
                    <a:pt x="0" y="3901"/>
                  </a:lnTo>
                  <a:lnTo>
                    <a:pt x="0" y="13656"/>
                  </a:lnTo>
                  <a:lnTo>
                    <a:pt x="3901" y="17557"/>
                  </a:lnTo>
                  <a:lnTo>
                    <a:pt x="13330" y="17557"/>
                  </a:lnTo>
                  <a:lnTo>
                    <a:pt x="17232" y="13656"/>
                  </a:lnTo>
                  <a:lnTo>
                    <a:pt x="17232" y="390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2721465" y="2185616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7232" y="8778"/>
                  </a:moveTo>
                  <a:lnTo>
                    <a:pt x="17232" y="3901"/>
                  </a:lnTo>
                  <a:lnTo>
                    <a:pt x="13330" y="0"/>
                  </a:lnTo>
                  <a:lnTo>
                    <a:pt x="8778" y="0"/>
                  </a:lnTo>
                  <a:lnTo>
                    <a:pt x="3901" y="0"/>
                  </a:lnTo>
                  <a:lnTo>
                    <a:pt x="0" y="3901"/>
                  </a:lnTo>
                  <a:lnTo>
                    <a:pt x="0" y="8778"/>
                  </a:lnTo>
                  <a:lnTo>
                    <a:pt x="0" y="13656"/>
                  </a:lnTo>
                  <a:lnTo>
                    <a:pt x="3901" y="17557"/>
                  </a:lnTo>
                  <a:lnTo>
                    <a:pt x="8778" y="17557"/>
                  </a:lnTo>
                  <a:lnTo>
                    <a:pt x="13330" y="17557"/>
                  </a:lnTo>
                  <a:lnTo>
                    <a:pt x="17232" y="13656"/>
                  </a:lnTo>
                  <a:lnTo>
                    <a:pt x="17232" y="8778"/>
                  </a:lnTo>
                  <a:close/>
                </a:path>
              </a:pathLst>
            </a:custGeom>
            <a:ln w="338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2607014" y="2005810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3330" y="0"/>
                  </a:moveTo>
                  <a:lnTo>
                    <a:pt x="3901" y="0"/>
                  </a:lnTo>
                  <a:lnTo>
                    <a:pt x="0" y="3901"/>
                  </a:lnTo>
                  <a:lnTo>
                    <a:pt x="0" y="13656"/>
                  </a:lnTo>
                  <a:lnTo>
                    <a:pt x="3901" y="17557"/>
                  </a:lnTo>
                  <a:lnTo>
                    <a:pt x="13330" y="17557"/>
                  </a:lnTo>
                  <a:lnTo>
                    <a:pt x="17232" y="13656"/>
                  </a:lnTo>
                  <a:lnTo>
                    <a:pt x="17232" y="390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2607014" y="2005810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7232" y="8778"/>
                  </a:moveTo>
                  <a:lnTo>
                    <a:pt x="17232" y="3901"/>
                  </a:lnTo>
                  <a:lnTo>
                    <a:pt x="13330" y="0"/>
                  </a:lnTo>
                  <a:lnTo>
                    <a:pt x="8778" y="0"/>
                  </a:lnTo>
                  <a:lnTo>
                    <a:pt x="3901" y="0"/>
                  </a:lnTo>
                  <a:lnTo>
                    <a:pt x="0" y="3901"/>
                  </a:lnTo>
                  <a:lnTo>
                    <a:pt x="0" y="8778"/>
                  </a:lnTo>
                  <a:lnTo>
                    <a:pt x="0" y="13656"/>
                  </a:lnTo>
                  <a:lnTo>
                    <a:pt x="3901" y="17557"/>
                  </a:lnTo>
                  <a:lnTo>
                    <a:pt x="8778" y="17557"/>
                  </a:lnTo>
                  <a:lnTo>
                    <a:pt x="13330" y="17557"/>
                  </a:lnTo>
                  <a:lnTo>
                    <a:pt x="17232" y="13656"/>
                  </a:lnTo>
                  <a:lnTo>
                    <a:pt x="17232" y="8778"/>
                  </a:lnTo>
                  <a:close/>
                </a:path>
              </a:pathLst>
            </a:custGeom>
            <a:ln w="338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2642455" y="2084820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3656" y="0"/>
                  </a:moveTo>
                  <a:lnTo>
                    <a:pt x="3901" y="0"/>
                  </a:lnTo>
                  <a:lnTo>
                    <a:pt x="0" y="3901"/>
                  </a:lnTo>
                  <a:lnTo>
                    <a:pt x="0" y="13656"/>
                  </a:lnTo>
                  <a:lnTo>
                    <a:pt x="3901" y="17557"/>
                  </a:lnTo>
                  <a:lnTo>
                    <a:pt x="13656" y="17557"/>
                  </a:lnTo>
                  <a:lnTo>
                    <a:pt x="17557" y="13656"/>
                  </a:lnTo>
                  <a:lnTo>
                    <a:pt x="17557" y="390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2642455" y="2084820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7557" y="8778"/>
                  </a:moveTo>
                  <a:lnTo>
                    <a:pt x="17557" y="3901"/>
                  </a:lnTo>
                  <a:lnTo>
                    <a:pt x="13656" y="0"/>
                  </a:lnTo>
                  <a:lnTo>
                    <a:pt x="8778" y="0"/>
                  </a:lnTo>
                  <a:lnTo>
                    <a:pt x="3901" y="0"/>
                  </a:lnTo>
                  <a:lnTo>
                    <a:pt x="0" y="3901"/>
                  </a:lnTo>
                  <a:lnTo>
                    <a:pt x="0" y="8778"/>
                  </a:lnTo>
                  <a:lnTo>
                    <a:pt x="0" y="13656"/>
                  </a:lnTo>
                  <a:lnTo>
                    <a:pt x="3901" y="17557"/>
                  </a:lnTo>
                  <a:lnTo>
                    <a:pt x="8778" y="17557"/>
                  </a:lnTo>
                  <a:lnTo>
                    <a:pt x="13656" y="17557"/>
                  </a:lnTo>
                  <a:lnTo>
                    <a:pt x="17557" y="13656"/>
                  </a:lnTo>
                  <a:lnTo>
                    <a:pt x="17557" y="8778"/>
                  </a:lnTo>
                  <a:close/>
                </a:path>
              </a:pathLst>
            </a:custGeom>
            <a:ln w="338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2859327" y="1941106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3330" y="0"/>
                  </a:moveTo>
                  <a:lnTo>
                    <a:pt x="3576" y="0"/>
                  </a:lnTo>
                  <a:lnTo>
                    <a:pt x="0" y="3901"/>
                  </a:lnTo>
                  <a:lnTo>
                    <a:pt x="0" y="13330"/>
                  </a:lnTo>
                  <a:lnTo>
                    <a:pt x="3576" y="17232"/>
                  </a:lnTo>
                  <a:lnTo>
                    <a:pt x="13330" y="17232"/>
                  </a:lnTo>
                  <a:lnTo>
                    <a:pt x="17232" y="13330"/>
                  </a:lnTo>
                  <a:lnTo>
                    <a:pt x="17232" y="390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2859327" y="1941106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7232" y="8778"/>
                  </a:moveTo>
                  <a:lnTo>
                    <a:pt x="17232" y="3901"/>
                  </a:lnTo>
                  <a:lnTo>
                    <a:pt x="13330" y="0"/>
                  </a:lnTo>
                  <a:lnTo>
                    <a:pt x="8453" y="0"/>
                  </a:lnTo>
                  <a:lnTo>
                    <a:pt x="3576" y="0"/>
                  </a:lnTo>
                  <a:lnTo>
                    <a:pt x="0" y="3901"/>
                  </a:lnTo>
                  <a:lnTo>
                    <a:pt x="0" y="8778"/>
                  </a:lnTo>
                  <a:lnTo>
                    <a:pt x="0" y="13330"/>
                  </a:lnTo>
                  <a:lnTo>
                    <a:pt x="3576" y="17232"/>
                  </a:lnTo>
                  <a:lnTo>
                    <a:pt x="8453" y="17232"/>
                  </a:lnTo>
                  <a:lnTo>
                    <a:pt x="13330" y="17232"/>
                  </a:lnTo>
                  <a:lnTo>
                    <a:pt x="17232" y="13330"/>
                  </a:lnTo>
                  <a:lnTo>
                    <a:pt x="17232" y="8778"/>
                  </a:lnTo>
                  <a:close/>
                </a:path>
              </a:pathLst>
            </a:custGeom>
            <a:ln w="338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2328039" y="1991504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3656" y="0"/>
                  </a:moveTo>
                  <a:lnTo>
                    <a:pt x="3901" y="0"/>
                  </a:lnTo>
                  <a:lnTo>
                    <a:pt x="0" y="3901"/>
                  </a:lnTo>
                  <a:lnTo>
                    <a:pt x="0" y="13656"/>
                  </a:lnTo>
                  <a:lnTo>
                    <a:pt x="3901" y="17557"/>
                  </a:lnTo>
                  <a:lnTo>
                    <a:pt x="13656" y="17557"/>
                  </a:lnTo>
                  <a:lnTo>
                    <a:pt x="17557" y="13656"/>
                  </a:lnTo>
                  <a:lnTo>
                    <a:pt x="17557" y="390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2328039" y="1991504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7557" y="8778"/>
                  </a:moveTo>
                  <a:lnTo>
                    <a:pt x="17557" y="3901"/>
                  </a:lnTo>
                  <a:lnTo>
                    <a:pt x="13656" y="0"/>
                  </a:lnTo>
                  <a:lnTo>
                    <a:pt x="8778" y="0"/>
                  </a:lnTo>
                  <a:lnTo>
                    <a:pt x="3901" y="0"/>
                  </a:lnTo>
                  <a:lnTo>
                    <a:pt x="0" y="3901"/>
                  </a:lnTo>
                  <a:lnTo>
                    <a:pt x="0" y="8778"/>
                  </a:lnTo>
                  <a:lnTo>
                    <a:pt x="0" y="13656"/>
                  </a:lnTo>
                  <a:lnTo>
                    <a:pt x="3901" y="17557"/>
                  </a:lnTo>
                  <a:lnTo>
                    <a:pt x="8778" y="17557"/>
                  </a:lnTo>
                  <a:lnTo>
                    <a:pt x="13656" y="17557"/>
                  </a:lnTo>
                  <a:lnTo>
                    <a:pt x="17557" y="13656"/>
                  </a:lnTo>
                  <a:lnTo>
                    <a:pt x="17557" y="8778"/>
                  </a:lnTo>
                  <a:close/>
                </a:path>
              </a:pathLst>
            </a:custGeom>
            <a:ln w="338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2311132" y="1922898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3656" y="0"/>
                  </a:moveTo>
                  <a:lnTo>
                    <a:pt x="3901" y="0"/>
                  </a:lnTo>
                  <a:lnTo>
                    <a:pt x="0" y="3901"/>
                  </a:lnTo>
                  <a:lnTo>
                    <a:pt x="0" y="13330"/>
                  </a:lnTo>
                  <a:lnTo>
                    <a:pt x="3901" y="17232"/>
                  </a:lnTo>
                  <a:lnTo>
                    <a:pt x="13656" y="17232"/>
                  </a:lnTo>
                  <a:lnTo>
                    <a:pt x="17557" y="13330"/>
                  </a:lnTo>
                  <a:lnTo>
                    <a:pt x="17557" y="390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2311132" y="1922898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7557" y="8453"/>
                  </a:moveTo>
                  <a:lnTo>
                    <a:pt x="17557" y="3901"/>
                  </a:lnTo>
                  <a:lnTo>
                    <a:pt x="13656" y="0"/>
                  </a:lnTo>
                  <a:lnTo>
                    <a:pt x="8778" y="0"/>
                  </a:lnTo>
                  <a:lnTo>
                    <a:pt x="3901" y="0"/>
                  </a:lnTo>
                  <a:lnTo>
                    <a:pt x="0" y="3901"/>
                  </a:lnTo>
                  <a:lnTo>
                    <a:pt x="0" y="8453"/>
                  </a:lnTo>
                  <a:lnTo>
                    <a:pt x="0" y="13330"/>
                  </a:lnTo>
                  <a:lnTo>
                    <a:pt x="3901" y="17232"/>
                  </a:lnTo>
                  <a:lnTo>
                    <a:pt x="8778" y="17232"/>
                  </a:lnTo>
                  <a:lnTo>
                    <a:pt x="13656" y="17232"/>
                  </a:lnTo>
                  <a:lnTo>
                    <a:pt x="17557" y="13330"/>
                  </a:lnTo>
                  <a:lnTo>
                    <a:pt x="17557" y="8453"/>
                  </a:lnTo>
                  <a:close/>
                </a:path>
              </a:pathLst>
            </a:custGeom>
            <a:ln w="338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2602787" y="2050355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3330" y="0"/>
                  </a:moveTo>
                  <a:lnTo>
                    <a:pt x="3901" y="0"/>
                  </a:lnTo>
                  <a:lnTo>
                    <a:pt x="0" y="3901"/>
                  </a:lnTo>
                  <a:lnTo>
                    <a:pt x="0" y="13656"/>
                  </a:lnTo>
                  <a:lnTo>
                    <a:pt x="3901" y="17557"/>
                  </a:lnTo>
                  <a:lnTo>
                    <a:pt x="13330" y="17557"/>
                  </a:lnTo>
                  <a:lnTo>
                    <a:pt x="17232" y="13656"/>
                  </a:lnTo>
                  <a:lnTo>
                    <a:pt x="17232" y="390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2397295" y="2050355"/>
              <a:ext cx="222885" cy="46355"/>
            </a:xfrm>
            <a:custGeom>
              <a:avLst/>
              <a:gdLst/>
              <a:ahLst/>
              <a:cxnLst/>
              <a:rect l="l" t="t" r="r" b="b"/>
              <a:pathLst>
                <a:path w="222885" h="46355">
                  <a:moveTo>
                    <a:pt x="222724" y="8778"/>
                  </a:moveTo>
                  <a:lnTo>
                    <a:pt x="222724" y="3901"/>
                  </a:lnTo>
                  <a:lnTo>
                    <a:pt x="218822" y="0"/>
                  </a:lnTo>
                  <a:lnTo>
                    <a:pt x="214270" y="0"/>
                  </a:lnTo>
                  <a:lnTo>
                    <a:pt x="209393" y="0"/>
                  </a:lnTo>
                  <a:lnTo>
                    <a:pt x="205491" y="3901"/>
                  </a:lnTo>
                  <a:lnTo>
                    <a:pt x="205491" y="8778"/>
                  </a:lnTo>
                  <a:lnTo>
                    <a:pt x="205491" y="13656"/>
                  </a:lnTo>
                  <a:lnTo>
                    <a:pt x="209393" y="17557"/>
                  </a:lnTo>
                  <a:lnTo>
                    <a:pt x="214270" y="17557"/>
                  </a:lnTo>
                  <a:lnTo>
                    <a:pt x="218822" y="17557"/>
                  </a:lnTo>
                  <a:lnTo>
                    <a:pt x="222724" y="13656"/>
                  </a:lnTo>
                  <a:lnTo>
                    <a:pt x="222724" y="8778"/>
                  </a:lnTo>
                  <a:close/>
                </a:path>
                <a:path w="222885" h="46355">
                  <a:moveTo>
                    <a:pt x="17232" y="37391"/>
                  </a:moveTo>
                  <a:lnTo>
                    <a:pt x="17232" y="32514"/>
                  </a:lnTo>
                  <a:lnTo>
                    <a:pt x="13330" y="28612"/>
                  </a:lnTo>
                  <a:lnTo>
                    <a:pt x="8453" y="28612"/>
                  </a:lnTo>
                  <a:lnTo>
                    <a:pt x="3901" y="28612"/>
                  </a:lnTo>
                  <a:lnTo>
                    <a:pt x="0" y="32514"/>
                  </a:lnTo>
                  <a:lnTo>
                    <a:pt x="0" y="37066"/>
                  </a:lnTo>
                  <a:lnTo>
                    <a:pt x="0" y="41943"/>
                  </a:lnTo>
                  <a:lnTo>
                    <a:pt x="3901" y="45845"/>
                  </a:lnTo>
                  <a:lnTo>
                    <a:pt x="8778" y="45845"/>
                  </a:lnTo>
                  <a:lnTo>
                    <a:pt x="13330" y="45845"/>
                  </a:lnTo>
                  <a:lnTo>
                    <a:pt x="17232" y="41943"/>
                  </a:lnTo>
                  <a:lnTo>
                    <a:pt x="17232" y="37391"/>
                  </a:lnTo>
                  <a:close/>
                </a:path>
              </a:pathLst>
            </a:custGeom>
            <a:ln w="338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2422982" y="1993129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3656" y="0"/>
                  </a:moveTo>
                  <a:lnTo>
                    <a:pt x="3901" y="0"/>
                  </a:lnTo>
                  <a:lnTo>
                    <a:pt x="0" y="3901"/>
                  </a:lnTo>
                  <a:lnTo>
                    <a:pt x="0" y="13656"/>
                  </a:lnTo>
                  <a:lnTo>
                    <a:pt x="3901" y="17557"/>
                  </a:lnTo>
                  <a:lnTo>
                    <a:pt x="13656" y="17557"/>
                  </a:lnTo>
                  <a:lnTo>
                    <a:pt x="17557" y="13656"/>
                  </a:lnTo>
                  <a:lnTo>
                    <a:pt x="17557" y="390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2422982" y="1993129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7557" y="8778"/>
                  </a:moveTo>
                  <a:lnTo>
                    <a:pt x="17557" y="3901"/>
                  </a:lnTo>
                  <a:lnTo>
                    <a:pt x="13656" y="0"/>
                  </a:lnTo>
                  <a:lnTo>
                    <a:pt x="8778" y="0"/>
                  </a:lnTo>
                  <a:lnTo>
                    <a:pt x="3901" y="0"/>
                  </a:lnTo>
                  <a:lnTo>
                    <a:pt x="0" y="3901"/>
                  </a:lnTo>
                  <a:lnTo>
                    <a:pt x="0" y="8778"/>
                  </a:lnTo>
                  <a:lnTo>
                    <a:pt x="0" y="13656"/>
                  </a:lnTo>
                  <a:lnTo>
                    <a:pt x="3901" y="17557"/>
                  </a:lnTo>
                  <a:lnTo>
                    <a:pt x="8778" y="17557"/>
                  </a:lnTo>
                  <a:lnTo>
                    <a:pt x="13656" y="17557"/>
                  </a:lnTo>
                  <a:lnTo>
                    <a:pt x="17557" y="13656"/>
                  </a:lnTo>
                  <a:lnTo>
                    <a:pt x="17557" y="8778"/>
                  </a:lnTo>
                  <a:close/>
                </a:path>
              </a:pathLst>
            </a:custGeom>
            <a:ln w="338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6" name="object 266"/>
          <p:cNvSpPr txBox="1"/>
          <p:nvPr/>
        </p:nvSpPr>
        <p:spPr>
          <a:xfrm>
            <a:off x="2740298" y="2157545"/>
            <a:ext cx="101600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10" dirty="0">
                <a:latin typeface="Times New Roman"/>
                <a:cs typeface="Times New Roman"/>
              </a:rPr>
              <a:t>HUN</a:t>
            </a:r>
            <a:endParaRPr sz="250">
              <a:latin typeface="Times New Roman"/>
              <a:cs typeface="Times New Roman"/>
            </a:endParaRPr>
          </a:p>
        </p:txBody>
      </p:sp>
      <p:sp>
        <p:nvSpPr>
          <p:cNvPr id="267" name="object 267"/>
          <p:cNvSpPr txBox="1"/>
          <p:nvPr/>
        </p:nvSpPr>
        <p:spPr>
          <a:xfrm>
            <a:off x="2187879" y="1832399"/>
            <a:ext cx="9969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10" dirty="0">
                <a:latin typeface="Times New Roman"/>
                <a:cs typeface="Times New Roman"/>
              </a:rPr>
              <a:t>CHN</a:t>
            </a:r>
            <a:endParaRPr sz="250">
              <a:latin typeface="Times New Roman"/>
              <a:cs typeface="Times New Roman"/>
            </a:endParaRPr>
          </a:p>
        </p:txBody>
      </p:sp>
      <p:sp>
        <p:nvSpPr>
          <p:cNvPr id="268" name="object 268"/>
          <p:cNvSpPr txBox="1"/>
          <p:nvPr/>
        </p:nvSpPr>
        <p:spPr>
          <a:xfrm>
            <a:off x="2339397" y="1884426"/>
            <a:ext cx="95250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10" dirty="0">
                <a:latin typeface="Times New Roman"/>
                <a:cs typeface="Times New Roman"/>
              </a:rPr>
              <a:t>ALB</a:t>
            </a:r>
            <a:endParaRPr sz="250">
              <a:latin typeface="Times New Roman"/>
              <a:cs typeface="Times New Roman"/>
            </a:endParaRPr>
          </a:p>
        </p:txBody>
      </p:sp>
      <p:sp>
        <p:nvSpPr>
          <p:cNvPr id="269" name="object 269"/>
          <p:cNvSpPr txBox="1"/>
          <p:nvPr/>
        </p:nvSpPr>
        <p:spPr>
          <a:xfrm>
            <a:off x="1830872" y="1870123"/>
            <a:ext cx="9842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15" dirty="0">
                <a:latin typeface="Times New Roman"/>
                <a:cs typeface="Times New Roman"/>
              </a:rPr>
              <a:t>B</a:t>
            </a:r>
            <a:r>
              <a:rPr sz="250" spc="10" dirty="0">
                <a:latin typeface="Times New Roman"/>
                <a:cs typeface="Times New Roman"/>
              </a:rPr>
              <a:t>U</a:t>
            </a:r>
            <a:r>
              <a:rPr sz="250" spc="15" dirty="0">
                <a:latin typeface="Times New Roman"/>
                <a:cs typeface="Times New Roman"/>
              </a:rPr>
              <a:t>R</a:t>
            </a:r>
            <a:endParaRPr sz="250">
              <a:latin typeface="Times New Roman"/>
              <a:cs typeface="Times New Roman"/>
            </a:endParaRPr>
          </a:p>
        </p:txBody>
      </p:sp>
      <p:sp>
        <p:nvSpPr>
          <p:cNvPr id="270" name="object 270"/>
          <p:cNvSpPr txBox="1"/>
          <p:nvPr/>
        </p:nvSpPr>
        <p:spPr>
          <a:xfrm>
            <a:off x="1687445" y="2080172"/>
            <a:ext cx="256540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375" spc="22" baseline="11111" dirty="0">
                <a:latin typeface="Times New Roman"/>
                <a:cs typeface="Times New Roman"/>
              </a:rPr>
              <a:t>RWA</a:t>
            </a:r>
            <a:r>
              <a:rPr sz="375" spc="89" baseline="11111" dirty="0">
                <a:latin typeface="Times New Roman"/>
                <a:cs typeface="Times New Roman"/>
              </a:rPr>
              <a:t> </a:t>
            </a:r>
            <a:r>
              <a:rPr sz="250" spc="15" dirty="0">
                <a:latin typeface="Times New Roman"/>
                <a:cs typeface="Times New Roman"/>
              </a:rPr>
              <a:t>MOZ</a:t>
            </a:r>
            <a:endParaRPr sz="250">
              <a:latin typeface="Times New Roman"/>
              <a:cs typeface="Times New Roman"/>
            </a:endParaRPr>
          </a:p>
        </p:txBody>
      </p:sp>
      <p:sp>
        <p:nvSpPr>
          <p:cNvPr id="271" name="object 271"/>
          <p:cNvSpPr txBox="1"/>
          <p:nvPr/>
        </p:nvSpPr>
        <p:spPr>
          <a:xfrm>
            <a:off x="2523751" y="1757627"/>
            <a:ext cx="107314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15" dirty="0">
                <a:latin typeface="Times New Roman"/>
                <a:cs typeface="Times New Roman"/>
              </a:rPr>
              <a:t>MAU</a:t>
            </a:r>
            <a:endParaRPr sz="250">
              <a:latin typeface="Times New Roman"/>
              <a:cs typeface="Times New Roman"/>
            </a:endParaRPr>
          </a:p>
        </p:txBody>
      </p:sp>
      <p:sp>
        <p:nvSpPr>
          <p:cNvPr id="272" name="object 272"/>
          <p:cNvSpPr txBox="1"/>
          <p:nvPr/>
        </p:nvSpPr>
        <p:spPr>
          <a:xfrm>
            <a:off x="1756698" y="2022948"/>
            <a:ext cx="24066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375" spc="22" baseline="-33333" dirty="0">
                <a:latin typeface="Times New Roman"/>
                <a:cs typeface="Times New Roman"/>
              </a:rPr>
              <a:t>TAN</a:t>
            </a:r>
            <a:r>
              <a:rPr sz="375" spc="30" baseline="-33333" dirty="0">
                <a:latin typeface="Times New Roman"/>
                <a:cs typeface="Times New Roman"/>
              </a:rPr>
              <a:t> </a:t>
            </a:r>
            <a:r>
              <a:rPr sz="250" spc="15" dirty="0">
                <a:latin typeface="Times New Roman"/>
                <a:cs typeface="Times New Roman"/>
              </a:rPr>
              <a:t>MAL</a:t>
            </a:r>
            <a:endParaRPr sz="250">
              <a:latin typeface="Times New Roman"/>
              <a:cs typeface="Times New Roman"/>
            </a:endParaRPr>
          </a:p>
        </p:txBody>
      </p:sp>
      <p:sp>
        <p:nvSpPr>
          <p:cNvPr id="273" name="object 273"/>
          <p:cNvSpPr txBox="1"/>
          <p:nvPr/>
        </p:nvSpPr>
        <p:spPr>
          <a:xfrm>
            <a:off x="2563421" y="1148304"/>
            <a:ext cx="82550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5" dirty="0">
                <a:latin typeface="Times New Roman"/>
                <a:cs typeface="Times New Roman"/>
              </a:rPr>
              <a:t>LIB</a:t>
            </a:r>
            <a:endParaRPr sz="250">
              <a:latin typeface="Times New Roman"/>
              <a:cs typeface="Times New Roman"/>
            </a:endParaRPr>
          </a:p>
        </p:txBody>
      </p:sp>
      <p:sp>
        <p:nvSpPr>
          <p:cNvPr id="274" name="object 274"/>
          <p:cNvSpPr txBox="1"/>
          <p:nvPr/>
        </p:nvSpPr>
        <p:spPr>
          <a:xfrm>
            <a:off x="1539218" y="2056761"/>
            <a:ext cx="9461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10" dirty="0">
                <a:latin typeface="Times New Roman"/>
                <a:cs typeface="Times New Roman"/>
              </a:rPr>
              <a:t>E</a:t>
            </a:r>
            <a:r>
              <a:rPr sz="250" spc="15" dirty="0">
                <a:latin typeface="Times New Roman"/>
                <a:cs typeface="Times New Roman"/>
              </a:rPr>
              <a:t>TH</a:t>
            </a:r>
            <a:endParaRPr sz="250">
              <a:latin typeface="Times New Roman"/>
              <a:cs typeface="Times New Roman"/>
            </a:endParaRPr>
          </a:p>
        </p:txBody>
      </p:sp>
      <p:sp>
        <p:nvSpPr>
          <p:cNvPr id="275" name="object 275"/>
          <p:cNvSpPr txBox="1"/>
          <p:nvPr/>
        </p:nvSpPr>
        <p:spPr>
          <a:xfrm>
            <a:off x="2571874" y="1626268"/>
            <a:ext cx="971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15" dirty="0">
                <a:latin typeface="Times New Roman"/>
                <a:cs typeface="Times New Roman"/>
              </a:rPr>
              <a:t>BOT</a:t>
            </a:r>
            <a:endParaRPr sz="250">
              <a:latin typeface="Times New Roman"/>
              <a:cs typeface="Times New Roman"/>
            </a:endParaRPr>
          </a:p>
        </p:txBody>
      </p:sp>
      <p:sp>
        <p:nvSpPr>
          <p:cNvPr id="276" name="object 276"/>
          <p:cNvSpPr txBox="1"/>
          <p:nvPr/>
        </p:nvSpPr>
        <p:spPr>
          <a:xfrm>
            <a:off x="2233724" y="1783642"/>
            <a:ext cx="234950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15" dirty="0">
                <a:latin typeface="Times New Roman"/>
                <a:cs typeface="Times New Roman"/>
              </a:rPr>
              <a:t>SWA</a:t>
            </a:r>
            <a:r>
              <a:rPr sz="250" spc="30" dirty="0">
                <a:latin typeface="Times New Roman"/>
                <a:cs typeface="Times New Roman"/>
              </a:rPr>
              <a:t> </a:t>
            </a:r>
            <a:r>
              <a:rPr sz="250" spc="10" dirty="0">
                <a:latin typeface="Times New Roman"/>
                <a:cs typeface="Times New Roman"/>
              </a:rPr>
              <a:t>ALG</a:t>
            </a:r>
            <a:endParaRPr sz="250">
              <a:latin typeface="Times New Roman"/>
              <a:cs typeface="Times New Roman"/>
            </a:endParaRPr>
          </a:p>
        </p:txBody>
      </p:sp>
      <p:sp>
        <p:nvSpPr>
          <p:cNvPr id="277" name="object 277"/>
          <p:cNvSpPr txBox="1"/>
          <p:nvPr/>
        </p:nvSpPr>
        <p:spPr>
          <a:xfrm>
            <a:off x="2986759" y="1315432"/>
            <a:ext cx="90170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10" dirty="0">
                <a:latin typeface="Times New Roman"/>
                <a:cs typeface="Times New Roman"/>
              </a:rPr>
              <a:t>S</a:t>
            </a:r>
            <a:r>
              <a:rPr sz="250" spc="15" dirty="0">
                <a:latin typeface="Times New Roman"/>
                <a:cs typeface="Times New Roman"/>
              </a:rPr>
              <a:t>GP</a:t>
            </a:r>
            <a:endParaRPr sz="250">
              <a:latin typeface="Times New Roman"/>
              <a:cs typeface="Times New Roman"/>
            </a:endParaRPr>
          </a:p>
        </p:txBody>
      </p:sp>
      <p:sp>
        <p:nvSpPr>
          <p:cNvPr id="278" name="object 278"/>
          <p:cNvSpPr txBox="1"/>
          <p:nvPr/>
        </p:nvSpPr>
        <p:spPr>
          <a:xfrm>
            <a:off x="1889726" y="2198160"/>
            <a:ext cx="155575" cy="1282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53340">
              <a:lnSpc>
                <a:spcPct val="134900"/>
              </a:lnSpc>
              <a:spcBef>
                <a:spcPts val="95"/>
              </a:spcBef>
            </a:pPr>
            <a:r>
              <a:rPr sz="250" spc="5" dirty="0">
                <a:latin typeface="Times New Roman"/>
                <a:cs typeface="Times New Roman"/>
              </a:rPr>
              <a:t>ZMB  </a:t>
            </a:r>
            <a:r>
              <a:rPr sz="250" spc="10" dirty="0">
                <a:latin typeface="Times New Roman"/>
                <a:cs typeface="Times New Roman"/>
              </a:rPr>
              <a:t>LAO</a:t>
            </a:r>
            <a:endParaRPr sz="250">
              <a:latin typeface="Times New Roman"/>
              <a:cs typeface="Times New Roman"/>
            </a:endParaRPr>
          </a:p>
        </p:txBody>
      </p:sp>
      <p:sp>
        <p:nvSpPr>
          <p:cNvPr id="279" name="object 279"/>
          <p:cNvSpPr txBox="1"/>
          <p:nvPr/>
        </p:nvSpPr>
        <p:spPr>
          <a:xfrm>
            <a:off x="2823211" y="1418501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15" dirty="0">
                <a:latin typeface="Times New Roman"/>
                <a:cs typeface="Times New Roman"/>
              </a:rPr>
              <a:t>T</a:t>
            </a:r>
            <a:r>
              <a:rPr sz="250" spc="10" dirty="0">
                <a:latin typeface="Times New Roman"/>
                <a:cs typeface="Times New Roman"/>
              </a:rPr>
              <a:t>A</a:t>
            </a:r>
            <a:r>
              <a:rPr sz="250" spc="5" dirty="0">
                <a:latin typeface="Times New Roman"/>
                <a:cs typeface="Times New Roman"/>
              </a:rPr>
              <a:t>I</a:t>
            </a:r>
            <a:endParaRPr sz="250">
              <a:latin typeface="Times New Roman"/>
              <a:cs typeface="Times New Roman"/>
            </a:endParaRPr>
          </a:p>
        </p:txBody>
      </p:sp>
      <p:sp>
        <p:nvSpPr>
          <p:cNvPr id="280" name="object 280"/>
          <p:cNvSpPr txBox="1"/>
          <p:nvPr/>
        </p:nvSpPr>
        <p:spPr>
          <a:xfrm>
            <a:off x="1956987" y="2042782"/>
            <a:ext cx="281940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375" spc="22" baseline="-22222" dirty="0">
                <a:latin typeface="Times New Roman"/>
                <a:cs typeface="Times New Roman"/>
              </a:rPr>
              <a:t>MOL</a:t>
            </a:r>
            <a:r>
              <a:rPr sz="375" spc="89" baseline="-22222" dirty="0">
                <a:latin typeface="Times New Roman"/>
                <a:cs typeface="Times New Roman"/>
              </a:rPr>
              <a:t> </a:t>
            </a:r>
            <a:r>
              <a:rPr sz="250" spc="10" dirty="0">
                <a:latin typeface="Times New Roman"/>
                <a:cs typeface="Times New Roman"/>
              </a:rPr>
              <a:t>SLK</a:t>
            </a:r>
            <a:endParaRPr sz="250">
              <a:latin typeface="Times New Roman"/>
              <a:cs typeface="Times New Roman"/>
            </a:endParaRPr>
          </a:p>
        </p:txBody>
      </p:sp>
      <p:sp>
        <p:nvSpPr>
          <p:cNvPr id="281" name="object 281"/>
          <p:cNvSpPr txBox="1"/>
          <p:nvPr/>
        </p:nvSpPr>
        <p:spPr>
          <a:xfrm>
            <a:off x="1624405" y="2269408"/>
            <a:ext cx="107950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15" dirty="0">
                <a:latin typeface="Times New Roman"/>
                <a:cs typeface="Times New Roman"/>
              </a:rPr>
              <a:t>MYA</a:t>
            </a:r>
            <a:endParaRPr sz="250">
              <a:latin typeface="Times New Roman"/>
              <a:cs typeface="Times New Roman"/>
            </a:endParaRPr>
          </a:p>
        </p:txBody>
      </p:sp>
      <p:sp>
        <p:nvSpPr>
          <p:cNvPr id="282" name="object 282"/>
          <p:cNvSpPr txBox="1"/>
          <p:nvPr/>
        </p:nvSpPr>
        <p:spPr>
          <a:xfrm>
            <a:off x="1750241" y="1924752"/>
            <a:ext cx="20637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15" dirty="0">
                <a:latin typeface="Times New Roman"/>
                <a:cs typeface="Times New Roman"/>
              </a:rPr>
              <a:t>NEP</a:t>
            </a:r>
            <a:r>
              <a:rPr sz="250" spc="20" dirty="0">
                <a:latin typeface="Times New Roman"/>
                <a:cs typeface="Times New Roman"/>
              </a:rPr>
              <a:t> </a:t>
            </a:r>
            <a:r>
              <a:rPr sz="250" spc="15" dirty="0">
                <a:latin typeface="Times New Roman"/>
                <a:cs typeface="Times New Roman"/>
              </a:rPr>
              <a:t>BGD</a:t>
            </a:r>
            <a:endParaRPr sz="250">
              <a:latin typeface="Times New Roman"/>
              <a:cs typeface="Times New Roman"/>
            </a:endParaRPr>
          </a:p>
        </p:txBody>
      </p:sp>
      <p:sp>
        <p:nvSpPr>
          <p:cNvPr id="283" name="object 283"/>
          <p:cNvSpPr txBox="1"/>
          <p:nvPr/>
        </p:nvSpPr>
        <p:spPr>
          <a:xfrm>
            <a:off x="1965443" y="1890939"/>
            <a:ext cx="26860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250" spc="10" dirty="0">
                <a:latin typeface="Times New Roman"/>
                <a:cs typeface="Times New Roman"/>
              </a:rPr>
              <a:t>IND</a:t>
            </a:r>
            <a:r>
              <a:rPr sz="250" spc="45" dirty="0">
                <a:latin typeface="Times New Roman"/>
                <a:cs typeface="Times New Roman"/>
              </a:rPr>
              <a:t> </a:t>
            </a:r>
            <a:r>
              <a:rPr sz="375" spc="22" baseline="11111" dirty="0">
                <a:latin typeface="Times New Roman"/>
                <a:cs typeface="Times New Roman"/>
              </a:rPr>
              <a:t>EGY</a:t>
            </a:r>
            <a:endParaRPr sz="375" baseline="11111">
              <a:latin typeface="Times New Roman"/>
              <a:cs typeface="Times New Roman"/>
            </a:endParaRPr>
          </a:p>
        </p:txBody>
      </p:sp>
      <p:sp>
        <p:nvSpPr>
          <p:cNvPr id="284" name="object 284"/>
          <p:cNvSpPr txBox="1"/>
          <p:nvPr/>
        </p:nvSpPr>
        <p:spPr>
          <a:xfrm>
            <a:off x="2762738" y="1658131"/>
            <a:ext cx="9588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10" dirty="0">
                <a:latin typeface="Times New Roman"/>
                <a:cs typeface="Times New Roman"/>
              </a:rPr>
              <a:t>SA</a:t>
            </a:r>
            <a:r>
              <a:rPr sz="250" spc="15" dirty="0">
                <a:latin typeface="Times New Roman"/>
                <a:cs typeface="Times New Roman"/>
              </a:rPr>
              <a:t>U</a:t>
            </a:r>
            <a:endParaRPr sz="250">
              <a:latin typeface="Times New Roman"/>
              <a:cs typeface="Times New Roman"/>
            </a:endParaRPr>
          </a:p>
        </p:txBody>
      </p:sp>
      <p:sp>
        <p:nvSpPr>
          <p:cNvPr id="285" name="object 285"/>
          <p:cNvSpPr txBox="1"/>
          <p:nvPr/>
        </p:nvSpPr>
        <p:spPr>
          <a:xfrm>
            <a:off x="3147385" y="1183092"/>
            <a:ext cx="971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15" dirty="0">
                <a:latin typeface="Times New Roman"/>
                <a:cs typeface="Times New Roman"/>
              </a:rPr>
              <a:t>QTR</a:t>
            </a:r>
            <a:endParaRPr sz="250">
              <a:latin typeface="Times New Roman"/>
              <a:cs typeface="Times New Roman"/>
            </a:endParaRPr>
          </a:p>
        </p:txBody>
      </p:sp>
      <p:sp>
        <p:nvSpPr>
          <p:cNvPr id="286" name="object 286"/>
          <p:cNvSpPr txBox="1"/>
          <p:nvPr/>
        </p:nvSpPr>
        <p:spPr>
          <a:xfrm>
            <a:off x="2477217" y="1840851"/>
            <a:ext cx="37909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  <a:tabLst>
                <a:tab pos="257810" algn="l"/>
              </a:tabLst>
            </a:pPr>
            <a:r>
              <a:rPr sz="250" spc="10" dirty="0">
                <a:latin typeface="Times New Roman"/>
                <a:cs typeface="Times New Roman"/>
              </a:rPr>
              <a:t>RUS	</a:t>
            </a:r>
            <a:r>
              <a:rPr sz="375" spc="22" baseline="11111" dirty="0">
                <a:latin typeface="Times New Roman"/>
                <a:cs typeface="Times New Roman"/>
              </a:rPr>
              <a:t>OMN</a:t>
            </a:r>
            <a:endParaRPr sz="375" baseline="11111">
              <a:latin typeface="Times New Roman"/>
              <a:cs typeface="Times New Roman"/>
            </a:endParaRPr>
          </a:p>
        </p:txBody>
      </p:sp>
      <p:sp>
        <p:nvSpPr>
          <p:cNvPr id="287" name="object 287"/>
          <p:cNvSpPr txBox="1"/>
          <p:nvPr/>
        </p:nvSpPr>
        <p:spPr>
          <a:xfrm>
            <a:off x="2380324" y="2196561"/>
            <a:ext cx="396240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250" spc="15" dirty="0">
                <a:latin typeface="Times New Roman"/>
                <a:cs typeface="Times New Roman"/>
              </a:rPr>
              <a:t>TUN </a:t>
            </a:r>
            <a:r>
              <a:rPr sz="375" spc="22" baseline="22222" dirty="0">
                <a:latin typeface="Times New Roman"/>
                <a:cs typeface="Times New Roman"/>
              </a:rPr>
              <a:t>LBN</a:t>
            </a:r>
            <a:r>
              <a:rPr sz="375" spc="97" baseline="22222" dirty="0">
                <a:latin typeface="Times New Roman"/>
                <a:cs typeface="Times New Roman"/>
              </a:rPr>
              <a:t> </a:t>
            </a:r>
            <a:r>
              <a:rPr sz="250" spc="10" dirty="0">
                <a:latin typeface="Times New Roman"/>
                <a:cs typeface="Times New Roman"/>
              </a:rPr>
              <a:t>EST</a:t>
            </a:r>
            <a:endParaRPr sz="250">
              <a:latin typeface="Times New Roman"/>
              <a:cs typeface="Times New Roman"/>
            </a:endParaRPr>
          </a:p>
        </p:txBody>
      </p:sp>
      <p:sp>
        <p:nvSpPr>
          <p:cNvPr id="288" name="object 288"/>
          <p:cNvSpPr txBox="1"/>
          <p:nvPr/>
        </p:nvSpPr>
        <p:spPr>
          <a:xfrm>
            <a:off x="2944498" y="1051712"/>
            <a:ext cx="137795" cy="15621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48260">
              <a:lnSpc>
                <a:spcPct val="100000"/>
              </a:lnSpc>
              <a:spcBef>
                <a:spcPts val="165"/>
              </a:spcBef>
            </a:pPr>
            <a:r>
              <a:rPr sz="250" spc="10" dirty="0">
                <a:latin typeface="Times New Roman"/>
                <a:cs typeface="Times New Roman"/>
              </a:rPr>
              <a:t>HKG</a:t>
            </a:r>
            <a:endParaRPr sz="250">
              <a:latin typeface="Times New Roman"/>
              <a:cs typeface="Times New Roman"/>
            </a:endParaRPr>
          </a:p>
          <a:p>
            <a:pPr marL="28575" marR="28575" indent="-16510">
              <a:lnSpc>
                <a:spcPts val="280"/>
              </a:lnSpc>
              <a:spcBef>
                <a:spcPts val="100"/>
              </a:spcBef>
            </a:pPr>
            <a:r>
              <a:rPr sz="250" spc="10" dirty="0">
                <a:latin typeface="Times New Roman"/>
                <a:cs typeface="Times New Roman"/>
              </a:rPr>
              <a:t>KWT  UA</a:t>
            </a:r>
            <a:r>
              <a:rPr sz="250" spc="15" dirty="0">
                <a:latin typeface="Times New Roman"/>
                <a:cs typeface="Times New Roman"/>
              </a:rPr>
              <a:t>E</a:t>
            </a:r>
            <a:endParaRPr sz="250">
              <a:latin typeface="Times New Roman"/>
              <a:cs typeface="Times New Roman"/>
            </a:endParaRPr>
          </a:p>
        </p:txBody>
      </p:sp>
      <p:sp>
        <p:nvSpPr>
          <p:cNvPr id="289" name="object 289"/>
          <p:cNvSpPr txBox="1"/>
          <p:nvPr/>
        </p:nvSpPr>
        <p:spPr>
          <a:xfrm>
            <a:off x="2008400" y="1660729"/>
            <a:ext cx="443865" cy="1416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25"/>
              </a:spcBef>
            </a:pPr>
            <a:r>
              <a:rPr sz="250" spc="10" dirty="0">
                <a:latin typeface="Times New Roman"/>
                <a:cs typeface="Times New Roman"/>
              </a:rPr>
              <a:t>NA</a:t>
            </a:r>
            <a:r>
              <a:rPr sz="250" spc="20" dirty="0">
                <a:latin typeface="Times New Roman"/>
                <a:cs typeface="Times New Roman"/>
              </a:rPr>
              <a:t>M</a:t>
            </a:r>
            <a:endParaRPr sz="2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00">
              <a:latin typeface="Times New Roman"/>
              <a:cs typeface="Times New Roman"/>
            </a:endParaRPr>
          </a:p>
          <a:p>
            <a:pPr marR="15240" algn="r">
              <a:lnSpc>
                <a:spcPct val="100000"/>
              </a:lnSpc>
              <a:tabLst>
                <a:tab pos="346710" algn="l"/>
              </a:tabLst>
            </a:pPr>
            <a:r>
              <a:rPr sz="250" spc="10" dirty="0">
                <a:latin typeface="Times New Roman"/>
                <a:cs typeface="Times New Roman"/>
              </a:rPr>
              <a:t>Y</a:t>
            </a:r>
            <a:r>
              <a:rPr sz="250" spc="20" dirty="0">
                <a:latin typeface="Times New Roman"/>
                <a:cs typeface="Times New Roman"/>
              </a:rPr>
              <a:t>EM</a:t>
            </a:r>
            <a:r>
              <a:rPr sz="250" dirty="0">
                <a:latin typeface="Times New Roman"/>
                <a:cs typeface="Times New Roman"/>
              </a:rPr>
              <a:t>	</a:t>
            </a:r>
            <a:r>
              <a:rPr sz="250" spc="5" dirty="0">
                <a:latin typeface="Times New Roman"/>
                <a:cs typeface="Times New Roman"/>
              </a:rPr>
              <a:t>I</a:t>
            </a:r>
            <a:r>
              <a:rPr sz="250" spc="10" dirty="0">
                <a:latin typeface="Times New Roman"/>
                <a:cs typeface="Times New Roman"/>
              </a:rPr>
              <a:t>R</a:t>
            </a:r>
            <a:r>
              <a:rPr sz="250" spc="15" dirty="0">
                <a:latin typeface="Times New Roman"/>
                <a:cs typeface="Times New Roman"/>
              </a:rPr>
              <a:t>N</a:t>
            </a:r>
            <a:endParaRPr sz="250">
              <a:latin typeface="Times New Roman"/>
              <a:cs typeface="Times New Roman"/>
            </a:endParaRPr>
          </a:p>
        </p:txBody>
      </p:sp>
      <p:sp>
        <p:nvSpPr>
          <p:cNvPr id="290" name="object 290"/>
          <p:cNvSpPr txBox="1"/>
          <p:nvPr/>
        </p:nvSpPr>
        <p:spPr>
          <a:xfrm>
            <a:off x="2850530" y="1611307"/>
            <a:ext cx="9969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15" dirty="0">
                <a:latin typeface="Times New Roman"/>
                <a:cs typeface="Times New Roman"/>
              </a:rPr>
              <a:t>B</a:t>
            </a:r>
            <a:r>
              <a:rPr sz="250" spc="10" dirty="0">
                <a:latin typeface="Times New Roman"/>
                <a:cs typeface="Times New Roman"/>
              </a:rPr>
              <a:t>A</a:t>
            </a:r>
            <a:r>
              <a:rPr sz="250" spc="15" dirty="0">
                <a:latin typeface="Times New Roman"/>
                <a:cs typeface="Times New Roman"/>
              </a:rPr>
              <a:t>H</a:t>
            </a:r>
            <a:endParaRPr sz="250">
              <a:latin typeface="Times New Roman"/>
              <a:cs typeface="Times New Roman"/>
            </a:endParaRPr>
          </a:p>
        </p:txBody>
      </p:sp>
      <p:sp>
        <p:nvSpPr>
          <p:cNvPr id="291" name="object 291"/>
          <p:cNvSpPr txBox="1"/>
          <p:nvPr/>
        </p:nvSpPr>
        <p:spPr>
          <a:xfrm>
            <a:off x="2378035" y="2056751"/>
            <a:ext cx="47307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25"/>
              </a:spcBef>
            </a:pPr>
            <a:r>
              <a:rPr sz="375" spc="15" baseline="11111" dirty="0">
                <a:latin typeface="Times New Roman"/>
                <a:cs typeface="Times New Roman"/>
              </a:rPr>
              <a:t>SER </a:t>
            </a:r>
            <a:r>
              <a:rPr sz="250" spc="10" dirty="0">
                <a:latin typeface="Times New Roman"/>
                <a:cs typeface="Times New Roman"/>
              </a:rPr>
              <a:t>LAT</a:t>
            </a:r>
            <a:r>
              <a:rPr sz="250" spc="40" dirty="0">
                <a:latin typeface="Times New Roman"/>
                <a:cs typeface="Times New Roman"/>
              </a:rPr>
              <a:t> </a:t>
            </a:r>
            <a:r>
              <a:rPr sz="250" spc="10" dirty="0">
                <a:latin typeface="Times New Roman"/>
                <a:cs typeface="Times New Roman"/>
              </a:rPr>
              <a:t>CRO</a:t>
            </a:r>
            <a:r>
              <a:rPr sz="375" spc="15" baseline="-22222" dirty="0">
                <a:latin typeface="Times New Roman"/>
                <a:cs typeface="Times New Roman"/>
              </a:rPr>
              <a:t>TTO</a:t>
            </a:r>
            <a:endParaRPr sz="375" baseline="-22222">
              <a:latin typeface="Times New Roman"/>
              <a:cs typeface="Times New Roman"/>
            </a:endParaRPr>
          </a:p>
        </p:txBody>
      </p:sp>
      <p:sp>
        <p:nvSpPr>
          <p:cNvPr id="292" name="object 292"/>
          <p:cNvSpPr txBox="1"/>
          <p:nvPr/>
        </p:nvSpPr>
        <p:spPr>
          <a:xfrm>
            <a:off x="2342285" y="1813864"/>
            <a:ext cx="285750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250" spc="15" dirty="0">
                <a:latin typeface="Times New Roman"/>
                <a:cs typeface="Times New Roman"/>
              </a:rPr>
              <a:t>TKM</a:t>
            </a:r>
            <a:r>
              <a:rPr sz="250" spc="35" dirty="0">
                <a:latin typeface="Times New Roman"/>
                <a:cs typeface="Times New Roman"/>
              </a:rPr>
              <a:t> </a:t>
            </a:r>
            <a:r>
              <a:rPr sz="375" spc="22" baseline="11111" dirty="0">
                <a:latin typeface="Times New Roman"/>
                <a:cs typeface="Times New Roman"/>
              </a:rPr>
              <a:t>VEN</a:t>
            </a:r>
            <a:endParaRPr sz="375" baseline="11111">
              <a:latin typeface="Times New Roman"/>
              <a:cs typeface="Times New Roman"/>
            </a:endParaRPr>
          </a:p>
        </p:txBody>
      </p:sp>
      <p:sp>
        <p:nvSpPr>
          <p:cNvPr id="293" name="object 293"/>
          <p:cNvSpPr txBox="1"/>
          <p:nvPr/>
        </p:nvSpPr>
        <p:spPr>
          <a:xfrm>
            <a:off x="2179712" y="1928652"/>
            <a:ext cx="40957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375" spc="22" baseline="22222" dirty="0">
                <a:latin typeface="Times New Roman"/>
                <a:cs typeface="Times New Roman"/>
              </a:rPr>
              <a:t>UKR BEL</a:t>
            </a:r>
            <a:r>
              <a:rPr sz="375" spc="37" baseline="22222" dirty="0">
                <a:latin typeface="Times New Roman"/>
                <a:cs typeface="Times New Roman"/>
              </a:rPr>
              <a:t> </a:t>
            </a:r>
            <a:r>
              <a:rPr sz="250" spc="15" dirty="0">
                <a:latin typeface="Times New Roman"/>
                <a:cs typeface="Times New Roman"/>
              </a:rPr>
              <a:t>URU</a:t>
            </a:r>
            <a:endParaRPr sz="250">
              <a:latin typeface="Times New Roman"/>
              <a:cs typeface="Times New Roman"/>
            </a:endParaRPr>
          </a:p>
        </p:txBody>
      </p:sp>
      <p:sp>
        <p:nvSpPr>
          <p:cNvPr id="294" name="object 294"/>
          <p:cNvSpPr txBox="1"/>
          <p:nvPr/>
        </p:nvSpPr>
        <p:spPr>
          <a:xfrm>
            <a:off x="2532218" y="2141623"/>
            <a:ext cx="9588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15" dirty="0">
                <a:latin typeface="Times New Roman"/>
                <a:cs typeface="Times New Roman"/>
              </a:rPr>
              <a:t>P</a:t>
            </a:r>
            <a:r>
              <a:rPr sz="250" spc="10" dirty="0">
                <a:latin typeface="Times New Roman"/>
                <a:cs typeface="Times New Roman"/>
              </a:rPr>
              <a:t>A</a:t>
            </a:r>
            <a:r>
              <a:rPr sz="250" spc="15" dirty="0">
                <a:latin typeface="Times New Roman"/>
                <a:cs typeface="Times New Roman"/>
              </a:rPr>
              <a:t>N</a:t>
            </a:r>
            <a:endParaRPr sz="250">
              <a:latin typeface="Times New Roman"/>
              <a:cs typeface="Times New Roman"/>
            </a:endParaRPr>
          </a:p>
        </p:txBody>
      </p:sp>
      <p:sp>
        <p:nvSpPr>
          <p:cNvPr id="295" name="object 295"/>
          <p:cNvSpPr txBox="1"/>
          <p:nvPr/>
        </p:nvSpPr>
        <p:spPr>
          <a:xfrm>
            <a:off x="1787912" y="2193639"/>
            <a:ext cx="462280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375" spc="22" baseline="33333" dirty="0">
                <a:latin typeface="Times New Roman"/>
                <a:cs typeface="Times New Roman"/>
              </a:rPr>
              <a:t>TOG </a:t>
            </a:r>
            <a:r>
              <a:rPr sz="375" spc="22" baseline="22222" dirty="0">
                <a:latin typeface="Times New Roman"/>
                <a:cs typeface="Times New Roman"/>
              </a:rPr>
              <a:t>CHA </a:t>
            </a:r>
            <a:r>
              <a:rPr sz="375" spc="15" baseline="22222" dirty="0">
                <a:latin typeface="Times New Roman"/>
                <a:cs typeface="Times New Roman"/>
              </a:rPr>
              <a:t>NIC</a:t>
            </a:r>
            <a:r>
              <a:rPr sz="375" spc="-44" baseline="22222" dirty="0">
                <a:latin typeface="Times New Roman"/>
                <a:cs typeface="Times New Roman"/>
              </a:rPr>
              <a:t> </a:t>
            </a:r>
            <a:r>
              <a:rPr sz="250" spc="10" dirty="0">
                <a:latin typeface="Times New Roman"/>
                <a:cs typeface="Times New Roman"/>
              </a:rPr>
              <a:t>AZE</a:t>
            </a:r>
            <a:endParaRPr sz="250">
              <a:latin typeface="Times New Roman"/>
              <a:cs typeface="Times New Roman"/>
            </a:endParaRPr>
          </a:p>
        </p:txBody>
      </p:sp>
      <p:sp>
        <p:nvSpPr>
          <p:cNvPr id="296" name="object 296"/>
          <p:cNvSpPr txBox="1"/>
          <p:nvPr/>
        </p:nvSpPr>
        <p:spPr>
          <a:xfrm>
            <a:off x="2025268" y="2083748"/>
            <a:ext cx="53530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375" spc="15" baseline="33333" dirty="0">
                <a:latin typeface="Times New Roman"/>
                <a:cs typeface="Times New Roman"/>
              </a:rPr>
              <a:t>CIV </a:t>
            </a:r>
            <a:r>
              <a:rPr sz="375" spc="22" baseline="33333" dirty="0">
                <a:latin typeface="Times New Roman"/>
                <a:cs typeface="Times New Roman"/>
              </a:rPr>
              <a:t>PHL </a:t>
            </a:r>
            <a:r>
              <a:rPr sz="250" spc="10" dirty="0">
                <a:latin typeface="Times New Roman"/>
                <a:cs typeface="Times New Roman"/>
              </a:rPr>
              <a:t>SLV </a:t>
            </a:r>
            <a:r>
              <a:rPr sz="250" spc="15" dirty="0">
                <a:latin typeface="Times New Roman"/>
                <a:cs typeface="Times New Roman"/>
              </a:rPr>
              <a:t>KAZ</a:t>
            </a:r>
            <a:r>
              <a:rPr sz="250" spc="80" dirty="0">
                <a:latin typeface="Times New Roman"/>
                <a:cs typeface="Times New Roman"/>
              </a:rPr>
              <a:t> </a:t>
            </a:r>
            <a:r>
              <a:rPr sz="250" spc="15" dirty="0">
                <a:latin typeface="Times New Roman"/>
                <a:cs typeface="Times New Roman"/>
              </a:rPr>
              <a:t>JAM</a:t>
            </a:r>
            <a:endParaRPr sz="250">
              <a:latin typeface="Times New Roman"/>
              <a:cs typeface="Times New Roman"/>
            </a:endParaRPr>
          </a:p>
        </p:txBody>
      </p:sp>
      <p:sp>
        <p:nvSpPr>
          <p:cNvPr id="297" name="object 297"/>
          <p:cNvSpPr txBox="1"/>
          <p:nvPr/>
        </p:nvSpPr>
        <p:spPr>
          <a:xfrm>
            <a:off x="1751152" y="2110077"/>
            <a:ext cx="713740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25"/>
              </a:spcBef>
              <a:tabLst>
                <a:tab pos="604520" algn="l"/>
              </a:tabLst>
            </a:pPr>
            <a:r>
              <a:rPr sz="250" spc="15" dirty="0">
                <a:latin typeface="Times New Roman"/>
                <a:cs typeface="Times New Roman"/>
              </a:rPr>
              <a:t>KYR       </a:t>
            </a:r>
            <a:r>
              <a:rPr sz="250" spc="10" dirty="0">
                <a:latin typeface="Times New Roman"/>
                <a:cs typeface="Times New Roman"/>
              </a:rPr>
              <a:t>GUI  </a:t>
            </a:r>
            <a:r>
              <a:rPr sz="250" spc="65" dirty="0">
                <a:latin typeface="Times New Roman"/>
                <a:cs typeface="Times New Roman"/>
              </a:rPr>
              <a:t> </a:t>
            </a:r>
            <a:r>
              <a:rPr sz="375" spc="22" baseline="-33333" dirty="0">
                <a:latin typeface="Times New Roman"/>
                <a:cs typeface="Times New Roman"/>
              </a:rPr>
              <a:t>PNG</a:t>
            </a:r>
            <a:r>
              <a:rPr sz="375" spc="15" baseline="-33333" dirty="0">
                <a:latin typeface="Times New Roman"/>
                <a:cs typeface="Times New Roman"/>
              </a:rPr>
              <a:t> </a:t>
            </a:r>
            <a:r>
              <a:rPr sz="375" spc="22" baseline="11111" dirty="0">
                <a:latin typeface="Times New Roman"/>
                <a:cs typeface="Times New Roman"/>
              </a:rPr>
              <a:t>GEO	</a:t>
            </a:r>
            <a:r>
              <a:rPr sz="375" spc="15" baseline="-22222" dirty="0">
                <a:latin typeface="Times New Roman"/>
                <a:cs typeface="Times New Roman"/>
              </a:rPr>
              <a:t>ECU</a:t>
            </a:r>
            <a:endParaRPr sz="375" baseline="-22222">
              <a:latin typeface="Times New Roman"/>
              <a:cs typeface="Times New Roman"/>
            </a:endParaRPr>
          </a:p>
        </p:txBody>
      </p:sp>
      <p:sp>
        <p:nvSpPr>
          <p:cNvPr id="298" name="object 298"/>
          <p:cNvSpPr txBox="1"/>
          <p:nvPr/>
        </p:nvSpPr>
        <p:spPr>
          <a:xfrm>
            <a:off x="1916346" y="1973512"/>
            <a:ext cx="95821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375" spc="-97" baseline="-22222" dirty="0">
                <a:latin typeface="Times New Roman"/>
                <a:cs typeface="Times New Roman"/>
              </a:rPr>
              <a:t>N</a:t>
            </a:r>
            <a:r>
              <a:rPr sz="375" spc="-97" baseline="11111" dirty="0">
                <a:latin typeface="Times New Roman"/>
                <a:cs typeface="Times New Roman"/>
              </a:rPr>
              <a:t>P</a:t>
            </a:r>
            <a:r>
              <a:rPr sz="375" spc="-97" baseline="-22222" dirty="0">
                <a:latin typeface="Times New Roman"/>
                <a:cs typeface="Times New Roman"/>
              </a:rPr>
              <a:t>G</a:t>
            </a:r>
            <a:r>
              <a:rPr sz="375" spc="-97" baseline="11111" dirty="0">
                <a:latin typeface="Times New Roman"/>
                <a:cs typeface="Times New Roman"/>
              </a:rPr>
              <a:t>A</a:t>
            </a:r>
            <a:r>
              <a:rPr sz="375" spc="-97" baseline="-22222" dirty="0">
                <a:latin typeface="Times New Roman"/>
                <a:cs typeface="Times New Roman"/>
              </a:rPr>
              <a:t>A</a:t>
            </a:r>
            <a:r>
              <a:rPr sz="375" spc="-97" baseline="11111" dirty="0">
                <a:latin typeface="Times New Roman"/>
                <a:cs typeface="Times New Roman"/>
              </a:rPr>
              <a:t>K</a:t>
            </a:r>
            <a:r>
              <a:rPr sz="375" spc="509" baseline="11111" dirty="0">
                <a:latin typeface="Times New Roman"/>
                <a:cs typeface="Times New Roman"/>
              </a:rPr>
              <a:t> </a:t>
            </a:r>
            <a:r>
              <a:rPr sz="375" baseline="33333" dirty="0">
                <a:latin typeface="Times New Roman"/>
                <a:cs typeface="Times New Roman"/>
              </a:rPr>
              <a:t>CMR</a:t>
            </a:r>
            <a:r>
              <a:rPr sz="375" baseline="11111" dirty="0">
                <a:latin typeface="Times New Roman"/>
                <a:cs typeface="Times New Roman"/>
              </a:rPr>
              <a:t>ARM </a:t>
            </a:r>
            <a:r>
              <a:rPr sz="375" spc="22" baseline="22222" dirty="0">
                <a:latin typeface="Times New Roman"/>
                <a:cs typeface="Times New Roman"/>
              </a:rPr>
              <a:t>MOR </a:t>
            </a:r>
            <a:r>
              <a:rPr sz="375" spc="-75" baseline="11111" dirty="0">
                <a:latin typeface="Times New Roman"/>
                <a:cs typeface="Times New Roman"/>
              </a:rPr>
              <a:t>CO</a:t>
            </a:r>
            <a:r>
              <a:rPr sz="375" spc="-75" baseline="22222" dirty="0">
                <a:latin typeface="Times New Roman"/>
                <a:cs typeface="Times New Roman"/>
              </a:rPr>
              <a:t>M</a:t>
            </a:r>
            <a:r>
              <a:rPr sz="375" spc="-75" baseline="11111" dirty="0">
                <a:latin typeface="Times New Roman"/>
                <a:cs typeface="Times New Roman"/>
              </a:rPr>
              <a:t>L</a:t>
            </a:r>
            <a:r>
              <a:rPr sz="375" spc="-75" baseline="22222" dirty="0">
                <a:latin typeface="Times New Roman"/>
                <a:cs typeface="Times New Roman"/>
              </a:rPr>
              <a:t>AC </a:t>
            </a:r>
            <a:r>
              <a:rPr sz="375" spc="7" baseline="11111" dirty="0">
                <a:latin typeface="Times New Roman"/>
                <a:cs typeface="Times New Roman"/>
              </a:rPr>
              <a:t>ROMGBN </a:t>
            </a:r>
            <a:r>
              <a:rPr sz="375" spc="15" baseline="33333" dirty="0">
                <a:latin typeface="Times New Roman"/>
                <a:cs typeface="Times New Roman"/>
              </a:rPr>
              <a:t>LIT </a:t>
            </a:r>
            <a:r>
              <a:rPr sz="250" spc="10" dirty="0">
                <a:latin typeface="Times New Roman"/>
                <a:cs typeface="Times New Roman"/>
              </a:rPr>
              <a:t>SLK</a:t>
            </a:r>
            <a:r>
              <a:rPr sz="250" spc="45" dirty="0">
                <a:latin typeface="Times New Roman"/>
                <a:cs typeface="Times New Roman"/>
              </a:rPr>
              <a:t> </a:t>
            </a:r>
            <a:r>
              <a:rPr sz="375" spc="15" baseline="11111" dirty="0">
                <a:latin typeface="Times New Roman"/>
                <a:cs typeface="Times New Roman"/>
              </a:rPr>
              <a:t>CZE</a:t>
            </a:r>
            <a:endParaRPr sz="375" baseline="11111">
              <a:latin typeface="Times New Roman"/>
              <a:cs typeface="Times New Roman"/>
            </a:endParaRPr>
          </a:p>
        </p:txBody>
      </p:sp>
      <p:sp>
        <p:nvSpPr>
          <p:cNvPr id="299" name="object 299"/>
          <p:cNvSpPr txBox="1"/>
          <p:nvPr/>
        </p:nvSpPr>
        <p:spPr>
          <a:xfrm>
            <a:off x="1833436" y="1940681"/>
            <a:ext cx="114236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  <a:tabLst>
                <a:tab pos="1048385" algn="l"/>
              </a:tabLst>
            </a:pPr>
            <a:r>
              <a:rPr sz="375" spc="15" baseline="-11111" dirty="0">
                <a:latin typeface="Times New Roman"/>
                <a:cs typeface="Times New Roman"/>
              </a:rPr>
              <a:t>UZB</a:t>
            </a:r>
            <a:r>
              <a:rPr sz="375" spc="15" baseline="-22222" dirty="0">
                <a:latin typeface="Times New Roman"/>
                <a:cs typeface="Times New Roman"/>
              </a:rPr>
              <a:t>KEN   </a:t>
            </a:r>
            <a:r>
              <a:rPr sz="375" spc="22" baseline="11111" dirty="0">
                <a:latin typeface="Times New Roman"/>
                <a:cs typeface="Times New Roman"/>
              </a:rPr>
              <a:t>SEN        PAR        </a:t>
            </a:r>
            <a:r>
              <a:rPr sz="375" spc="15" baseline="11111" dirty="0">
                <a:latin typeface="Times New Roman"/>
                <a:cs typeface="Times New Roman"/>
              </a:rPr>
              <a:t>JOR</a:t>
            </a:r>
            <a:r>
              <a:rPr sz="375" spc="-60" baseline="11111" dirty="0">
                <a:latin typeface="Times New Roman"/>
                <a:cs typeface="Times New Roman"/>
              </a:rPr>
              <a:t> </a:t>
            </a:r>
            <a:r>
              <a:rPr sz="375" spc="22" baseline="-11111" dirty="0">
                <a:latin typeface="Times New Roman"/>
                <a:cs typeface="Times New Roman"/>
              </a:rPr>
              <a:t>THA           </a:t>
            </a:r>
            <a:r>
              <a:rPr sz="375" spc="97" baseline="-11111" dirty="0">
                <a:latin typeface="Times New Roman"/>
                <a:cs typeface="Times New Roman"/>
              </a:rPr>
              <a:t> </a:t>
            </a:r>
            <a:r>
              <a:rPr sz="375" spc="15" baseline="11111" dirty="0">
                <a:latin typeface="Times New Roman"/>
                <a:cs typeface="Times New Roman"/>
              </a:rPr>
              <a:t>CHL	</a:t>
            </a:r>
            <a:r>
              <a:rPr sz="250" spc="10" dirty="0">
                <a:latin typeface="Times New Roman"/>
                <a:cs typeface="Times New Roman"/>
              </a:rPr>
              <a:t>ISR</a:t>
            </a:r>
            <a:endParaRPr sz="250">
              <a:latin typeface="Times New Roman"/>
              <a:cs typeface="Times New Roman"/>
            </a:endParaRPr>
          </a:p>
        </p:txBody>
      </p:sp>
      <p:sp>
        <p:nvSpPr>
          <p:cNvPr id="300" name="object 300"/>
          <p:cNvSpPr txBox="1"/>
          <p:nvPr/>
        </p:nvSpPr>
        <p:spPr>
          <a:xfrm>
            <a:off x="2094506" y="2034965"/>
            <a:ext cx="645160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25"/>
              </a:spcBef>
            </a:pPr>
            <a:r>
              <a:rPr sz="375" spc="15" baseline="33333" dirty="0">
                <a:latin typeface="Times New Roman"/>
                <a:cs typeface="Times New Roman"/>
              </a:rPr>
              <a:t>IDO </a:t>
            </a:r>
            <a:r>
              <a:rPr sz="375" spc="15" baseline="22222" dirty="0">
                <a:latin typeface="Times New Roman"/>
                <a:cs typeface="Times New Roman"/>
              </a:rPr>
              <a:t>SYR </a:t>
            </a:r>
            <a:r>
              <a:rPr sz="250" spc="15" dirty="0">
                <a:latin typeface="Times New Roman"/>
                <a:cs typeface="Times New Roman"/>
              </a:rPr>
              <a:t>D</a:t>
            </a:r>
            <a:r>
              <a:rPr sz="250" u="heavy" spc="15" dirty="0"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O</a:t>
            </a:r>
            <a:r>
              <a:rPr sz="250" spc="15" dirty="0">
                <a:latin typeface="Times New Roman"/>
                <a:cs typeface="Times New Roman"/>
              </a:rPr>
              <a:t>M </a:t>
            </a:r>
            <a:r>
              <a:rPr sz="375" spc="22" baseline="22222" dirty="0">
                <a:latin typeface="Times New Roman"/>
                <a:cs typeface="Times New Roman"/>
              </a:rPr>
              <a:t>BRA</a:t>
            </a:r>
            <a:r>
              <a:rPr sz="375" spc="75" baseline="22222" dirty="0">
                <a:latin typeface="Times New Roman"/>
                <a:cs typeface="Times New Roman"/>
              </a:rPr>
              <a:t> </a:t>
            </a:r>
            <a:r>
              <a:rPr sz="375" spc="22" baseline="22222" dirty="0">
                <a:latin typeface="Times New Roman"/>
                <a:cs typeface="Times New Roman"/>
              </a:rPr>
              <a:t>POL</a:t>
            </a:r>
            <a:endParaRPr sz="375" baseline="22222">
              <a:latin typeface="Times New Roman"/>
              <a:cs typeface="Times New Roman"/>
            </a:endParaRPr>
          </a:p>
        </p:txBody>
      </p:sp>
      <p:sp>
        <p:nvSpPr>
          <p:cNvPr id="301" name="object 301"/>
          <p:cNvSpPr txBox="1"/>
          <p:nvPr/>
        </p:nvSpPr>
        <p:spPr>
          <a:xfrm>
            <a:off x="1726136" y="2162111"/>
            <a:ext cx="614680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375" spc="22" baseline="33333" dirty="0">
                <a:latin typeface="Times New Roman"/>
                <a:cs typeface="Times New Roman"/>
              </a:rPr>
              <a:t>MDG GHA </a:t>
            </a:r>
            <a:r>
              <a:rPr sz="375" spc="22" baseline="11111" dirty="0">
                <a:latin typeface="Times New Roman"/>
                <a:cs typeface="Times New Roman"/>
              </a:rPr>
              <a:t>SUD </a:t>
            </a:r>
            <a:r>
              <a:rPr sz="250" spc="15" dirty="0">
                <a:latin typeface="Times New Roman"/>
                <a:cs typeface="Times New Roman"/>
              </a:rPr>
              <a:t>BOL</a:t>
            </a:r>
            <a:r>
              <a:rPr sz="250" spc="-15" dirty="0">
                <a:latin typeface="Times New Roman"/>
                <a:cs typeface="Times New Roman"/>
              </a:rPr>
              <a:t> </a:t>
            </a:r>
            <a:r>
              <a:rPr sz="250" spc="15" dirty="0">
                <a:latin typeface="Times New Roman"/>
                <a:cs typeface="Times New Roman"/>
              </a:rPr>
              <a:t>ANG</a:t>
            </a:r>
            <a:endParaRPr sz="250">
              <a:latin typeface="Times New Roman"/>
              <a:cs typeface="Times New Roman"/>
            </a:endParaRPr>
          </a:p>
        </p:txBody>
      </p:sp>
      <p:sp>
        <p:nvSpPr>
          <p:cNvPr id="302" name="object 302"/>
          <p:cNvSpPr txBox="1"/>
          <p:nvPr/>
        </p:nvSpPr>
        <p:spPr>
          <a:xfrm>
            <a:off x="2199233" y="1863628"/>
            <a:ext cx="46672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  <a:tabLst>
                <a:tab pos="352425" algn="l"/>
              </a:tabLst>
            </a:pPr>
            <a:r>
              <a:rPr sz="375" baseline="-22222" dirty="0">
                <a:latin typeface="Times New Roman"/>
                <a:cs typeface="Times New Roman"/>
              </a:rPr>
              <a:t>GUA</a:t>
            </a:r>
            <a:r>
              <a:rPr sz="375" baseline="11111" dirty="0">
                <a:latin typeface="Times New Roman"/>
                <a:cs typeface="Times New Roman"/>
              </a:rPr>
              <a:t>BHZ	</a:t>
            </a:r>
            <a:r>
              <a:rPr sz="250" spc="-75" dirty="0">
                <a:latin typeface="Times New Roman"/>
                <a:cs typeface="Times New Roman"/>
              </a:rPr>
              <a:t>M</a:t>
            </a:r>
            <a:r>
              <a:rPr sz="375" spc="-112" baseline="-33333" dirty="0">
                <a:latin typeface="Times New Roman"/>
                <a:cs typeface="Times New Roman"/>
              </a:rPr>
              <a:t>SA</a:t>
            </a:r>
            <a:r>
              <a:rPr sz="250" spc="-75" dirty="0">
                <a:latin typeface="Times New Roman"/>
                <a:cs typeface="Times New Roman"/>
              </a:rPr>
              <a:t>Y</a:t>
            </a:r>
            <a:r>
              <a:rPr sz="375" spc="-112" baseline="-33333" dirty="0">
                <a:latin typeface="Times New Roman"/>
                <a:cs typeface="Times New Roman"/>
              </a:rPr>
              <a:t>F</a:t>
            </a:r>
            <a:r>
              <a:rPr sz="250" spc="-75" dirty="0">
                <a:latin typeface="Times New Roman"/>
                <a:cs typeface="Times New Roman"/>
              </a:rPr>
              <a:t>S</a:t>
            </a:r>
            <a:endParaRPr sz="250">
              <a:latin typeface="Times New Roman"/>
              <a:cs typeface="Times New Roman"/>
            </a:endParaRPr>
          </a:p>
        </p:txBody>
      </p:sp>
      <p:sp>
        <p:nvSpPr>
          <p:cNvPr id="303" name="object 303"/>
          <p:cNvSpPr txBox="1"/>
          <p:nvPr/>
        </p:nvSpPr>
        <p:spPr>
          <a:xfrm>
            <a:off x="3046260" y="2055450"/>
            <a:ext cx="9588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10" dirty="0">
                <a:latin typeface="Times New Roman"/>
                <a:cs typeface="Times New Roman"/>
              </a:rPr>
              <a:t>AU</a:t>
            </a:r>
            <a:r>
              <a:rPr sz="250" spc="15" dirty="0">
                <a:latin typeface="Times New Roman"/>
                <a:cs typeface="Times New Roman"/>
              </a:rPr>
              <a:t>S</a:t>
            </a:r>
            <a:endParaRPr sz="250">
              <a:latin typeface="Times New Roman"/>
              <a:cs typeface="Times New Roman"/>
            </a:endParaRPr>
          </a:p>
        </p:txBody>
      </p:sp>
      <p:sp>
        <p:nvSpPr>
          <p:cNvPr id="304" name="object 304"/>
          <p:cNvSpPr txBox="1"/>
          <p:nvPr/>
        </p:nvSpPr>
        <p:spPr>
          <a:xfrm>
            <a:off x="1672163" y="2002124"/>
            <a:ext cx="1085850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  <a:tabLst>
                <a:tab pos="682625" algn="l"/>
              </a:tabLst>
            </a:pPr>
            <a:r>
              <a:rPr sz="250" spc="15" dirty="0">
                <a:latin typeface="Times New Roman"/>
                <a:cs typeface="Times New Roman"/>
              </a:rPr>
              <a:t>UGA     </a:t>
            </a:r>
            <a:r>
              <a:rPr sz="375" spc="-44" baseline="-11111" dirty="0">
                <a:latin typeface="Times New Roman"/>
                <a:cs typeface="Times New Roman"/>
              </a:rPr>
              <a:t>TA</a:t>
            </a:r>
            <a:r>
              <a:rPr sz="375" spc="-44" baseline="22222" dirty="0">
                <a:latin typeface="Times New Roman"/>
                <a:cs typeface="Times New Roman"/>
              </a:rPr>
              <a:t>C</a:t>
            </a:r>
            <a:r>
              <a:rPr sz="375" spc="-44" baseline="-11111" dirty="0">
                <a:latin typeface="Times New Roman"/>
                <a:cs typeface="Times New Roman"/>
              </a:rPr>
              <a:t>J</a:t>
            </a:r>
            <a:r>
              <a:rPr sz="375" spc="-44" baseline="22222" dirty="0">
                <a:latin typeface="Times New Roman"/>
                <a:cs typeface="Times New Roman"/>
              </a:rPr>
              <a:t>AM  </a:t>
            </a:r>
            <a:r>
              <a:rPr sz="375" spc="-22" baseline="22222" dirty="0">
                <a:latin typeface="Times New Roman"/>
                <a:cs typeface="Times New Roman"/>
              </a:rPr>
              <a:t> </a:t>
            </a:r>
            <a:r>
              <a:rPr sz="375" spc="22" baseline="-22222" dirty="0">
                <a:latin typeface="Times New Roman"/>
                <a:cs typeface="Times New Roman"/>
              </a:rPr>
              <a:t>VTM    </a:t>
            </a:r>
            <a:r>
              <a:rPr sz="375" spc="67" baseline="-22222" dirty="0">
                <a:latin typeface="Times New Roman"/>
                <a:cs typeface="Times New Roman"/>
              </a:rPr>
              <a:t> </a:t>
            </a:r>
            <a:r>
              <a:rPr sz="375" spc="22" baseline="22222" dirty="0">
                <a:latin typeface="Times New Roman"/>
                <a:cs typeface="Times New Roman"/>
              </a:rPr>
              <a:t>HND	</a:t>
            </a:r>
            <a:r>
              <a:rPr sz="375" spc="22" baseline="11111" dirty="0">
                <a:latin typeface="Times New Roman"/>
                <a:cs typeface="Times New Roman"/>
              </a:rPr>
              <a:t>PE</a:t>
            </a:r>
            <a:r>
              <a:rPr sz="375" u="heavy" spc="22" baseline="11111" dirty="0"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R </a:t>
            </a:r>
            <a:r>
              <a:rPr sz="375" u="heavy" spc="-89" baseline="22222" dirty="0"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BU</a:t>
            </a:r>
            <a:r>
              <a:rPr sz="375" spc="-89" baseline="22222" dirty="0">
                <a:latin typeface="Times New Roman"/>
                <a:cs typeface="Times New Roman"/>
              </a:rPr>
              <a:t>L</a:t>
            </a:r>
            <a:r>
              <a:rPr sz="250" spc="-60" dirty="0">
                <a:latin typeface="Times New Roman"/>
                <a:cs typeface="Times New Roman"/>
              </a:rPr>
              <a:t>A</a:t>
            </a:r>
            <a:r>
              <a:rPr sz="375" spc="-89" baseline="-22222" dirty="0">
                <a:latin typeface="Times New Roman"/>
                <a:cs typeface="Times New Roman"/>
              </a:rPr>
              <a:t>T</a:t>
            </a:r>
            <a:r>
              <a:rPr sz="250" spc="-60" dirty="0">
                <a:latin typeface="Times New Roman"/>
                <a:cs typeface="Times New Roman"/>
              </a:rPr>
              <a:t>RC</a:t>
            </a:r>
            <a:r>
              <a:rPr sz="375" spc="-89" baseline="-22222" dirty="0">
                <a:latin typeface="Times New Roman"/>
                <a:cs typeface="Times New Roman"/>
              </a:rPr>
              <a:t>U</a:t>
            </a:r>
            <a:r>
              <a:rPr sz="250" spc="-60" dirty="0">
                <a:latin typeface="Times New Roman"/>
                <a:cs typeface="Times New Roman"/>
              </a:rPr>
              <a:t>GR</a:t>
            </a:r>
            <a:r>
              <a:rPr sz="375" spc="-89" baseline="-22222" dirty="0">
                <a:latin typeface="Times New Roman"/>
                <a:cs typeface="Times New Roman"/>
              </a:rPr>
              <a:t>R</a:t>
            </a:r>
            <a:r>
              <a:rPr sz="250" spc="-60" dirty="0">
                <a:latin typeface="Times New Roman"/>
                <a:cs typeface="Times New Roman"/>
              </a:rPr>
              <a:t>I  </a:t>
            </a:r>
            <a:r>
              <a:rPr sz="375" spc="22" baseline="22222" dirty="0">
                <a:latin typeface="Times New Roman"/>
                <a:cs typeface="Times New Roman"/>
              </a:rPr>
              <a:t>MEX</a:t>
            </a:r>
            <a:endParaRPr sz="375" baseline="22222">
              <a:latin typeface="Times New Roman"/>
              <a:cs typeface="Times New Roman"/>
            </a:endParaRPr>
          </a:p>
        </p:txBody>
      </p:sp>
      <p:sp>
        <p:nvSpPr>
          <p:cNvPr id="305" name="object 305"/>
          <p:cNvSpPr txBox="1"/>
          <p:nvPr/>
        </p:nvSpPr>
        <p:spPr>
          <a:xfrm>
            <a:off x="2980584" y="2009281"/>
            <a:ext cx="86360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10" dirty="0">
                <a:latin typeface="Times New Roman"/>
                <a:cs typeface="Times New Roman"/>
              </a:rPr>
              <a:t>ESP</a:t>
            </a:r>
            <a:endParaRPr sz="250">
              <a:latin typeface="Times New Roman"/>
              <a:cs typeface="Times New Roman"/>
            </a:endParaRPr>
          </a:p>
        </p:txBody>
      </p:sp>
      <p:sp>
        <p:nvSpPr>
          <p:cNvPr id="306" name="object 306"/>
          <p:cNvSpPr txBox="1"/>
          <p:nvPr/>
        </p:nvSpPr>
        <p:spPr>
          <a:xfrm>
            <a:off x="2823862" y="1764444"/>
            <a:ext cx="9969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15" dirty="0">
                <a:latin typeface="Times New Roman"/>
                <a:cs typeface="Times New Roman"/>
              </a:rPr>
              <a:t>MLT</a:t>
            </a:r>
            <a:endParaRPr sz="250">
              <a:latin typeface="Times New Roman"/>
              <a:cs typeface="Times New Roman"/>
            </a:endParaRPr>
          </a:p>
        </p:txBody>
      </p:sp>
      <p:sp>
        <p:nvSpPr>
          <p:cNvPr id="307" name="object 307"/>
          <p:cNvSpPr txBox="1"/>
          <p:nvPr/>
        </p:nvSpPr>
        <p:spPr>
          <a:xfrm>
            <a:off x="2978306" y="2147793"/>
            <a:ext cx="236854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15" dirty="0">
                <a:latin typeface="Times New Roman"/>
                <a:cs typeface="Times New Roman"/>
              </a:rPr>
              <a:t>NZE</a:t>
            </a:r>
            <a:r>
              <a:rPr sz="250" spc="75" dirty="0">
                <a:latin typeface="Times New Roman"/>
                <a:cs typeface="Times New Roman"/>
              </a:rPr>
              <a:t> </a:t>
            </a:r>
            <a:r>
              <a:rPr sz="250" spc="5" dirty="0">
                <a:latin typeface="Times New Roman"/>
                <a:cs typeface="Times New Roman"/>
              </a:rPr>
              <a:t>ICE</a:t>
            </a:r>
            <a:endParaRPr sz="250">
              <a:latin typeface="Times New Roman"/>
              <a:cs typeface="Times New Roman"/>
            </a:endParaRPr>
          </a:p>
        </p:txBody>
      </p:sp>
      <p:sp>
        <p:nvSpPr>
          <p:cNvPr id="308" name="object 308"/>
          <p:cNvSpPr txBox="1"/>
          <p:nvPr/>
        </p:nvSpPr>
        <p:spPr>
          <a:xfrm>
            <a:off x="2853777" y="2035617"/>
            <a:ext cx="137795" cy="14033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15" dirty="0">
                <a:latin typeface="Times New Roman"/>
                <a:cs typeface="Times New Roman"/>
              </a:rPr>
              <a:t>PRT</a:t>
            </a:r>
            <a:endParaRPr sz="2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0">
              <a:latin typeface="Times New Roman"/>
              <a:cs typeface="Times New Roman"/>
            </a:endParaRPr>
          </a:p>
          <a:p>
            <a:pPr marL="53975">
              <a:lnSpc>
                <a:spcPct val="100000"/>
              </a:lnSpc>
            </a:pPr>
            <a:r>
              <a:rPr sz="250" spc="10" dirty="0">
                <a:latin typeface="Times New Roman"/>
                <a:cs typeface="Times New Roman"/>
              </a:rPr>
              <a:t>GRE</a:t>
            </a:r>
            <a:endParaRPr sz="250">
              <a:latin typeface="Times New Roman"/>
              <a:cs typeface="Times New Roman"/>
            </a:endParaRPr>
          </a:p>
        </p:txBody>
      </p:sp>
      <p:sp>
        <p:nvSpPr>
          <p:cNvPr id="309" name="object 309"/>
          <p:cNvSpPr txBox="1"/>
          <p:nvPr/>
        </p:nvSpPr>
        <p:spPr>
          <a:xfrm>
            <a:off x="3093408" y="1739407"/>
            <a:ext cx="85090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15" dirty="0">
                <a:latin typeface="Times New Roman"/>
                <a:cs typeface="Times New Roman"/>
              </a:rPr>
              <a:t>JPN</a:t>
            </a:r>
            <a:endParaRPr sz="250">
              <a:latin typeface="Times New Roman"/>
              <a:cs typeface="Times New Roman"/>
            </a:endParaRPr>
          </a:p>
        </p:txBody>
      </p:sp>
      <p:sp>
        <p:nvSpPr>
          <p:cNvPr id="310" name="object 310"/>
          <p:cNvSpPr txBox="1"/>
          <p:nvPr/>
        </p:nvSpPr>
        <p:spPr>
          <a:xfrm>
            <a:off x="3201683" y="1656820"/>
            <a:ext cx="100330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10" dirty="0">
                <a:latin typeface="Times New Roman"/>
                <a:cs typeface="Times New Roman"/>
              </a:rPr>
              <a:t>N</a:t>
            </a:r>
            <a:r>
              <a:rPr sz="250" spc="15" dirty="0">
                <a:latin typeface="Times New Roman"/>
                <a:cs typeface="Times New Roman"/>
              </a:rPr>
              <a:t>OR</a:t>
            </a:r>
            <a:endParaRPr sz="250">
              <a:latin typeface="Times New Roman"/>
              <a:cs typeface="Times New Roman"/>
            </a:endParaRPr>
          </a:p>
        </p:txBody>
      </p:sp>
      <p:sp>
        <p:nvSpPr>
          <p:cNvPr id="311" name="object 311"/>
          <p:cNvSpPr txBox="1"/>
          <p:nvPr/>
        </p:nvSpPr>
        <p:spPr>
          <a:xfrm>
            <a:off x="2799742" y="1875645"/>
            <a:ext cx="469900" cy="7620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50800">
              <a:lnSpc>
                <a:spcPts val="180"/>
              </a:lnSpc>
              <a:spcBef>
                <a:spcPts val="125"/>
              </a:spcBef>
            </a:pPr>
            <a:r>
              <a:rPr sz="375" spc="22" baseline="11111" dirty="0">
                <a:latin typeface="Times New Roman"/>
                <a:cs typeface="Times New Roman"/>
              </a:rPr>
              <a:t>KOR CAN</a:t>
            </a:r>
            <a:r>
              <a:rPr sz="375" spc="30" baseline="11111" dirty="0">
                <a:latin typeface="Times New Roman"/>
                <a:cs typeface="Times New Roman"/>
              </a:rPr>
              <a:t> </a:t>
            </a:r>
            <a:r>
              <a:rPr sz="375" spc="22" baseline="33333" dirty="0">
                <a:latin typeface="Times New Roman"/>
                <a:cs typeface="Times New Roman"/>
              </a:rPr>
              <a:t>NET</a:t>
            </a:r>
            <a:r>
              <a:rPr sz="250" spc="15" dirty="0">
                <a:latin typeface="Times New Roman"/>
                <a:cs typeface="Times New Roman"/>
              </a:rPr>
              <a:t>SWE</a:t>
            </a:r>
            <a:endParaRPr sz="250">
              <a:latin typeface="Times New Roman"/>
              <a:cs typeface="Times New Roman"/>
            </a:endParaRPr>
          </a:p>
          <a:p>
            <a:pPr marL="299720">
              <a:lnSpc>
                <a:spcPts val="180"/>
              </a:lnSpc>
            </a:pPr>
            <a:r>
              <a:rPr sz="250" spc="5" dirty="0">
                <a:latin typeface="Times New Roman"/>
                <a:cs typeface="Times New Roman"/>
              </a:rPr>
              <a:t>FIN</a:t>
            </a:r>
            <a:endParaRPr sz="250">
              <a:latin typeface="Times New Roman"/>
              <a:cs typeface="Times New Roman"/>
            </a:endParaRPr>
          </a:p>
        </p:txBody>
      </p:sp>
      <p:sp>
        <p:nvSpPr>
          <p:cNvPr id="312" name="object 312"/>
          <p:cNvSpPr txBox="1"/>
          <p:nvPr/>
        </p:nvSpPr>
        <p:spPr>
          <a:xfrm>
            <a:off x="3159087" y="1451978"/>
            <a:ext cx="209550" cy="10477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295"/>
              </a:lnSpc>
              <a:spcBef>
                <a:spcPts val="125"/>
              </a:spcBef>
            </a:pPr>
            <a:r>
              <a:rPr sz="250" spc="15" dirty="0">
                <a:latin typeface="Times New Roman"/>
                <a:cs typeface="Times New Roman"/>
              </a:rPr>
              <a:t>SWI</a:t>
            </a:r>
            <a:endParaRPr sz="250">
              <a:latin typeface="Times New Roman"/>
              <a:cs typeface="Times New Roman"/>
            </a:endParaRPr>
          </a:p>
          <a:p>
            <a:pPr marL="124460">
              <a:lnSpc>
                <a:spcPts val="295"/>
              </a:lnSpc>
            </a:pPr>
            <a:r>
              <a:rPr sz="250" spc="10" dirty="0">
                <a:latin typeface="Times New Roman"/>
                <a:cs typeface="Times New Roman"/>
              </a:rPr>
              <a:t>LU</a:t>
            </a:r>
            <a:r>
              <a:rPr sz="250" spc="15" dirty="0">
                <a:latin typeface="Times New Roman"/>
                <a:cs typeface="Times New Roman"/>
              </a:rPr>
              <a:t>X</a:t>
            </a:r>
            <a:endParaRPr sz="250">
              <a:latin typeface="Times New Roman"/>
              <a:cs typeface="Times New Roman"/>
            </a:endParaRPr>
          </a:p>
        </p:txBody>
      </p:sp>
      <p:sp>
        <p:nvSpPr>
          <p:cNvPr id="313" name="object 313"/>
          <p:cNvSpPr txBox="1"/>
          <p:nvPr/>
        </p:nvSpPr>
        <p:spPr>
          <a:xfrm>
            <a:off x="2894059" y="1816149"/>
            <a:ext cx="273050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250" spc="10" dirty="0">
                <a:latin typeface="Times New Roman"/>
                <a:cs typeface="Times New Roman"/>
              </a:rPr>
              <a:t>CYP</a:t>
            </a:r>
            <a:r>
              <a:rPr sz="250" spc="55" dirty="0">
                <a:latin typeface="Times New Roman"/>
                <a:cs typeface="Times New Roman"/>
              </a:rPr>
              <a:t> </a:t>
            </a:r>
            <a:r>
              <a:rPr sz="375" spc="15" baseline="22222" dirty="0">
                <a:latin typeface="Times New Roman"/>
                <a:cs typeface="Times New Roman"/>
              </a:rPr>
              <a:t>GER</a:t>
            </a:r>
            <a:endParaRPr sz="375" baseline="22222">
              <a:latin typeface="Times New Roman"/>
              <a:cs typeface="Times New Roman"/>
            </a:endParaRPr>
          </a:p>
        </p:txBody>
      </p:sp>
      <p:sp>
        <p:nvSpPr>
          <p:cNvPr id="314" name="object 314"/>
          <p:cNvSpPr txBox="1"/>
          <p:nvPr/>
        </p:nvSpPr>
        <p:spPr>
          <a:xfrm>
            <a:off x="3059272" y="1829799"/>
            <a:ext cx="93980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10" dirty="0">
                <a:latin typeface="Times New Roman"/>
                <a:cs typeface="Times New Roman"/>
              </a:rPr>
              <a:t>FRA</a:t>
            </a:r>
            <a:endParaRPr sz="250">
              <a:latin typeface="Times New Roman"/>
              <a:cs typeface="Times New Roman"/>
            </a:endParaRPr>
          </a:p>
        </p:txBody>
      </p:sp>
      <p:sp>
        <p:nvSpPr>
          <p:cNvPr id="315" name="object 315"/>
          <p:cNvSpPr txBox="1"/>
          <p:nvPr/>
        </p:nvSpPr>
        <p:spPr>
          <a:xfrm>
            <a:off x="3072601" y="1761519"/>
            <a:ext cx="92710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15" dirty="0">
                <a:latin typeface="Times New Roman"/>
                <a:cs typeface="Times New Roman"/>
              </a:rPr>
              <a:t>B</a:t>
            </a:r>
            <a:r>
              <a:rPr sz="250" spc="10" dirty="0">
                <a:latin typeface="Times New Roman"/>
                <a:cs typeface="Times New Roman"/>
              </a:rPr>
              <a:t>E</a:t>
            </a:r>
            <a:r>
              <a:rPr sz="250" spc="15" dirty="0">
                <a:latin typeface="Times New Roman"/>
                <a:cs typeface="Times New Roman"/>
              </a:rPr>
              <a:t>L</a:t>
            </a:r>
            <a:endParaRPr sz="250">
              <a:latin typeface="Times New Roman"/>
              <a:cs typeface="Times New Roman"/>
            </a:endParaRPr>
          </a:p>
        </p:txBody>
      </p:sp>
      <p:sp>
        <p:nvSpPr>
          <p:cNvPr id="316" name="object 316"/>
          <p:cNvSpPr txBox="1"/>
          <p:nvPr/>
        </p:nvSpPr>
        <p:spPr>
          <a:xfrm>
            <a:off x="2998754" y="1942299"/>
            <a:ext cx="25971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375" spc="22" baseline="11111" dirty="0">
                <a:latin typeface="Times New Roman"/>
                <a:cs typeface="Times New Roman"/>
              </a:rPr>
              <a:t>AUT</a:t>
            </a:r>
            <a:r>
              <a:rPr sz="375" spc="120" baseline="11111" dirty="0">
                <a:latin typeface="Times New Roman"/>
                <a:cs typeface="Times New Roman"/>
              </a:rPr>
              <a:t> </a:t>
            </a:r>
            <a:r>
              <a:rPr sz="250" spc="5" dirty="0">
                <a:latin typeface="Times New Roman"/>
                <a:cs typeface="Times New Roman"/>
              </a:rPr>
              <a:t>IRE</a:t>
            </a:r>
            <a:endParaRPr sz="250">
              <a:latin typeface="Times New Roman"/>
              <a:cs typeface="Times New Roman"/>
            </a:endParaRPr>
          </a:p>
        </p:txBody>
      </p:sp>
      <p:sp>
        <p:nvSpPr>
          <p:cNvPr id="317" name="object 317"/>
          <p:cNvSpPr txBox="1"/>
          <p:nvPr/>
        </p:nvSpPr>
        <p:spPr>
          <a:xfrm>
            <a:off x="2852436" y="1913036"/>
            <a:ext cx="411480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250" spc="10" dirty="0">
                <a:latin typeface="Times New Roman"/>
                <a:cs typeface="Times New Roman"/>
              </a:rPr>
              <a:t>SLO </a:t>
            </a:r>
            <a:r>
              <a:rPr sz="375" spc="22" baseline="-33333" dirty="0">
                <a:latin typeface="Times New Roman"/>
                <a:cs typeface="Times New Roman"/>
              </a:rPr>
              <a:t>ITA </a:t>
            </a:r>
            <a:r>
              <a:rPr sz="375" spc="22" baseline="11111" dirty="0">
                <a:latin typeface="Times New Roman"/>
                <a:cs typeface="Times New Roman"/>
              </a:rPr>
              <a:t>UK</a:t>
            </a:r>
            <a:r>
              <a:rPr sz="375" spc="37" baseline="11111" dirty="0">
                <a:latin typeface="Times New Roman"/>
                <a:cs typeface="Times New Roman"/>
              </a:rPr>
              <a:t> </a:t>
            </a:r>
            <a:r>
              <a:rPr sz="250" spc="15" dirty="0">
                <a:latin typeface="Times New Roman"/>
                <a:cs typeface="Times New Roman"/>
              </a:rPr>
              <a:t>DEN</a:t>
            </a:r>
            <a:endParaRPr sz="250">
              <a:latin typeface="Times New Roman"/>
              <a:cs typeface="Times New Roman"/>
            </a:endParaRPr>
          </a:p>
        </p:txBody>
      </p:sp>
      <p:sp>
        <p:nvSpPr>
          <p:cNvPr id="318" name="object 318"/>
          <p:cNvSpPr txBox="1"/>
          <p:nvPr/>
        </p:nvSpPr>
        <p:spPr>
          <a:xfrm>
            <a:off x="3085282" y="1955307"/>
            <a:ext cx="9588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10" dirty="0">
                <a:latin typeface="Times New Roman"/>
                <a:cs typeface="Times New Roman"/>
              </a:rPr>
              <a:t>USA</a:t>
            </a:r>
            <a:endParaRPr sz="250">
              <a:latin typeface="Times New Roman"/>
              <a:cs typeface="Times New Roman"/>
            </a:endParaRPr>
          </a:p>
        </p:txBody>
      </p:sp>
      <p:sp>
        <p:nvSpPr>
          <p:cNvPr id="319" name="object 319"/>
          <p:cNvSpPr txBox="1"/>
          <p:nvPr/>
        </p:nvSpPr>
        <p:spPr>
          <a:xfrm>
            <a:off x="1207894" y="2317135"/>
            <a:ext cx="102870" cy="768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00" spc="10" dirty="0">
                <a:latin typeface="Times New Roman"/>
                <a:cs typeface="Times New Roman"/>
              </a:rPr>
              <a:t>-150</a:t>
            </a:r>
            <a:endParaRPr sz="300">
              <a:latin typeface="Times New Roman"/>
              <a:cs typeface="Times New Roman"/>
            </a:endParaRPr>
          </a:p>
        </p:txBody>
      </p:sp>
      <p:sp>
        <p:nvSpPr>
          <p:cNvPr id="320" name="object 320"/>
          <p:cNvSpPr txBox="1"/>
          <p:nvPr/>
        </p:nvSpPr>
        <p:spPr>
          <a:xfrm>
            <a:off x="1207894" y="2162042"/>
            <a:ext cx="102870" cy="768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00" spc="10" dirty="0">
                <a:latin typeface="Times New Roman"/>
                <a:cs typeface="Times New Roman"/>
              </a:rPr>
              <a:t>-100</a:t>
            </a:r>
            <a:endParaRPr sz="300">
              <a:latin typeface="Times New Roman"/>
              <a:cs typeface="Times New Roman"/>
            </a:endParaRPr>
          </a:p>
        </p:txBody>
      </p:sp>
      <p:sp>
        <p:nvSpPr>
          <p:cNvPr id="321" name="object 321"/>
          <p:cNvSpPr txBox="1"/>
          <p:nvPr/>
        </p:nvSpPr>
        <p:spPr>
          <a:xfrm>
            <a:off x="1229030" y="2006948"/>
            <a:ext cx="81915" cy="768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00" spc="10" dirty="0">
                <a:latin typeface="Times New Roman"/>
                <a:cs typeface="Times New Roman"/>
              </a:rPr>
              <a:t>-50</a:t>
            </a:r>
            <a:endParaRPr sz="300">
              <a:latin typeface="Times New Roman"/>
              <a:cs typeface="Times New Roman"/>
            </a:endParaRPr>
          </a:p>
        </p:txBody>
      </p:sp>
      <p:sp>
        <p:nvSpPr>
          <p:cNvPr id="322" name="object 322"/>
          <p:cNvSpPr txBox="1"/>
          <p:nvPr/>
        </p:nvSpPr>
        <p:spPr>
          <a:xfrm>
            <a:off x="1264146" y="1852181"/>
            <a:ext cx="46990" cy="768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00" spc="15" dirty="0">
                <a:latin typeface="Times New Roman"/>
                <a:cs typeface="Times New Roman"/>
              </a:rPr>
              <a:t>0</a:t>
            </a:r>
            <a:endParaRPr sz="300">
              <a:latin typeface="Times New Roman"/>
              <a:cs typeface="Times New Roman"/>
            </a:endParaRPr>
          </a:p>
        </p:txBody>
      </p:sp>
      <p:sp>
        <p:nvSpPr>
          <p:cNvPr id="323" name="object 323"/>
          <p:cNvSpPr txBox="1"/>
          <p:nvPr/>
        </p:nvSpPr>
        <p:spPr>
          <a:xfrm>
            <a:off x="1243010" y="1696760"/>
            <a:ext cx="67945" cy="768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00" spc="10" dirty="0">
                <a:latin typeface="Times New Roman"/>
                <a:cs typeface="Times New Roman"/>
              </a:rPr>
              <a:t>50</a:t>
            </a:r>
            <a:endParaRPr sz="300">
              <a:latin typeface="Times New Roman"/>
              <a:cs typeface="Times New Roman"/>
            </a:endParaRPr>
          </a:p>
        </p:txBody>
      </p:sp>
      <p:sp>
        <p:nvSpPr>
          <p:cNvPr id="324" name="object 324"/>
          <p:cNvSpPr txBox="1"/>
          <p:nvPr/>
        </p:nvSpPr>
        <p:spPr>
          <a:xfrm>
            <a:off x="1221874" y="1541993"/>
            <a:ext cx="88900" cy="768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00" spc="10" dirty="0">
                <a:latin typeface="Times New Roman"/>
                <a:cs typeface="Times New Roman"/>
              </a:rPr>
              <a:t>100</a:t>
            </a:r>
            <a:endParaRPr sz="300">
              <a:latin typeface="Times New Roman"/>
              <a:cs typeface="Times New Roman"/>
            </a:endParaRPr>
          </a:p>
        </p:txBody>
      </p:sp>
      <p:sp>
        <p:nvSpPr>
          <p:cNvPr id="325" name="object 325"/>
          <p:cNvSpPr txBox="1"/>
          <p:nvPr/>
        </p:nvSpPr>
        <p:spPr>
          <a:xfrm>
            <a:off x="1221874" y="1386899"/>
            <a:ext cx="88900" cy="768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00" spc="10" dirty="0">
                <a:latin typeface="Times New Roman"/>
                <a:cs typeface="Times New Roman"/>
              </a:rPr>
              <a:t>150</a:t>
            </a:r>
            <a:endParaRPr sz="300">
              <a:latin typeface="Times New Roman"/>
              <a:cs typeface="Times New Roman"/>
            </a:endParaRPr>
          </a:p>
        </p:txBody>
      </p:sp>
      <p:sp>
        <p:nvSpPr>
          <p:cNvPr id="326" name="object 326"/>
          <p:cNvSpPr txBox="1"/>
          <p:nvPr/>
        </p:nvSpPr>
        <p:spPr>
          <a:xfrm>
            <a:off x="1221874" y="1232132"/>
            <a:ext cx="88900" cy="768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00" spc="10" dirty="0">
                <a:latin typeface="Times New Roman"/>
                <a:cs typeface="Times New Roman"/>
              </a:rPr>
              <a:t>200</a:t>
            </a:r>
            <a:endParaRPr sz="300">
              <a:latin typeface="Times New Roman"/>
              <a:cs typeface="Times New Roman"/>
            </a:endParaRPr>
          </a:p>
        </p:txBody>
      </p:sp>
      <p:sp>
        <p:nvSpPr>
          <p:cNvPr id="327" name="object 327"/>
          <p:cNvSpPr txBox="1"/>
          <p:nvPr/>
        </p:nvSpPr>
        <p:spPr>
          <a:xfrm>
            <a:off x="1221874" y="1076712"/>
            <a:ext cx="88900" cy="768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00" spc="10" dirty="0">
                <a:latin typeface="Times New Roman"/>
                <a:cs typeface="Times New Roman"/>
              </a:rPr>
              <a:t>250</a:t>
            </a:r>
            <a:endParaRPr sz="300">
              <a:latin typeface="Times New Roman"/>
              <a:cs typeface="Times New Roman"/>
            </a:endParaRPr>
          </a:p>
        </p:txBody>
      </p:sp>
      <p:sp>
        <p:nvSpPr>
          <p:cNvPr id="328" name="object 328"/>
          <p:cNvSpPr txBox="1"/>
          <p:nvPr/>
        </p:nvSpPr>
        <p:spPr>
          <a:xfrm>
            <a:off x="1221874" y="921944"/>
            <a:ext cx="88900" cy="768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00" spc="10" dirty="0">
                <a:latin typeface="Times New Roman"/>
                <a:cs typeface="Times New Roman"/>
              </a:rPr>
              <a:t>300</a:t>
            </a:r>
            <a:endParaRPr sz="300">
              <a:latin typeface="Times New Roman"/>
              <a:cs typeface="Times New Roman"/>
            </a:endParaRPr>
          </a:p>
        </p:txBody>
      </p:sp>
      <p:sp>
        <p:nvSpPr>
          <p:cNvPr id="329" name="object 329"/>
          <p:cNvSpPr txBox="1"/>
          <p:nvPr/>
        </p:nvSpPr>
        <p:spPr>
          <a:xfrm>
            <a:off x="1306414" y="2380217"/>
            <a:ext cx="46990" cy="768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00" spc="15" dirty="0">
                <a:latin typeface="Times New Roman"/>
                <a:cs typeface="Times New Roman"/>
              </a:rPr>
              <a:t>4</a:t>
            </a:r>
            <a:endParaRPr sz="300">
              <a:latin typeface="Times New Roman"/>
              <a:cs typeface="Times New Roman"/>
            </a:endParaRPr>
          </a:p>
        </p:txBody>
      </p:sp>
      <p:sp>
        <p:nvSpPr>
          <p:cNvPr id="330" name="object 330"/>
          <p:cNvSpPr txBox="1"/>
          <p:nvPr/>
        </p:nvSpPr>
        <p:spPr>
          <a:xfrm>
            <a:off x="1575961" y="2380217"/>
            <a:ext cx="46990" cy="768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00" spc="15" dirty="0">
                <a:latin typeface="Times New Roman"/>
                <a:cs typeface="Times New Roman"/>
              </a:rPr>
              <a:t>5</a:t>
            </a:r>
            <a:endParaRPr sz="300">
              <a:latin typeface="Times New Roman"/>
              <a:cs typeface="Times New Roman"/>
            </a:endParaRPr>
          </a:p>
        </p:txBody>
      </p:sp>
      <p:sp>
        <p:nvSpPr>
          <p:cNvPr id="331" name="object 331"/>
          <p:cNvSpPr txBox="1"/>
          <p:nvPr/>
        </p:nvSpPr>
        <p:spPr>
          <a:xfrm>
            <a:off x="1845509" y="2380217"/>
            <a:ext cx="46990" cy="768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00" spc="15" dirty="0">
                <a:latin typeface="Times New Roman"/>
                <a:cs typeface="Times New Roman"/>
              </a:rPr>
              <a:t>6</a:t>
            </a:r>
            <a:endParaRPr sz="300">
              <a:latin typeface="Times New Roman"/>
              <a:cs typeface="Times New Roman"/>
            </a:endParaRPr>
          </a:p>
        </p:txBody>
      </p:sp>
      <p:sp>
        <p:nvSpPr>
          <p:cNvPr id="332" name="object 332"/>
          <p:cNvSpPr txBox="1"/>
          <p:nvPr/>
        </p:nvSpPr>
        <p:spPr>
          <a:xfrm>
            <a:off x="2115056" y="2380217"/>
            <a:ext cx="46990" cy="768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00" spc="15" dirty="0">
                <a:latin typeface="Times New Roman"/>
                <a:cs typeface="Times New Roman"/>
              </a:rPr>
              <a:t>7</a:t>
            </a:r>
            <a:endParaRPr sz="300">
              <a:latin typeface="Times New Roman"/>
              <a:cs typeface="Times New Roman"/>
            </a:endParaRPr>
          </a:p>
        </p:txBody>
      </p:sp>
      <p:sp>
        <p:nvSpPr>
          <p:cNvPr id="333" name="object 333"/>
          <p:cNvSpPr txBox="1"/>
          <p:nvPr/>
        </p:nvSpPr>
        <p:spPr>
          <a:xfrm>
            <a:off x="2226250" y="2357305"/>
            <a:ext cx="474980" cy="17335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250">
              <a:latin typeface="Times New Roman"/>
              <a:cs typeface="Times New Roman"/>
            </a:endParaRPr>
          </a:p>
          <a:p>
            <a:pPr marL="170815">
              <a:lnSpc>
                <a:spcPct val="100000"/>
              </a:lnSpc>
              <a:tabLst>
                <a:tab pos="440055" algn="l"/>
              </a:tabLst>
            </a:pPr>
            <a:r>
              <a:rPr sz="300" spc="15" dirty="0">
                <a:latin typeface="Times New Roman"/>
                <a:cs typeface="Times New Roman"/>
              </a:rPr>
              <a:t>8	9</a:t>
            </a:r>
            <a:endParaRPr sz="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300" spc="10" dirty="0">
                <a:latin typeface="Times New Roman"/>
                <a:cs typeface="Times New Roman"/>
              </a:rPr>
              <a:t>Log </a:t>
            </a:r>
            <a:r>
              <a:rPr sz="300" spc="15" dirty="0">
                <a:latin typeface="Times New Roman"/>
                <a:cs typeface="Times New Roman"/>
              </a:rPr>
              <a:t>GDP </a:t>
            </a:r>
            <a:r>
              <a:rPr sz="300" spc="10" dirty="0">
                <a:latin typeface="Times New Roman"/>
                <a:cs typeface="Times New Roman"/>
              </a:rPr>
              <a:t>per</a:t>
            </a:r>
            <a:r>
              <a:rPr sz="300" spc="-30" dirty="0">
                <a:latin typeface="Times New Roman"/>
                <a:cs typeface="Times New Roman"/>
              </a:rPr>
              <a:t> </a:t>
            </a:r>
            <a:r>
              <a:rPr sz="300" spc="10" dirty="0">
                <a:latin typeface="Times New Roman"/>
                <a:cs typeface="Times New Roman"/>
              </a:rPr>
              <a:t>capita</a:t>
            </a:r>
            <a:endParaRPr sz="300">
              <a:latin typeface="Times New Roman"/>
              <a:cs typeface="Times New Roman"/>
            </a:endParaRPr>
          </a:p>
        </p:txBody>
      </p:sp>
      <p:sp>
        <p:nvSpPr>
          <p:cNvPr id="334" name="object 334"/>
          <p:cNvSpPr txBox="1"/>
          <p:nvPr/>
        </p:nvSpPr>
        <p:spPr>
          <a:xfrm>
            <a:off x="2913292" y="2380217"/>
            <a:ext cx="67945" cy="768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00" spc="10" dirty="0">
                <a:latin typeface="Times New Roman"/>
                <a:cs typeface="Times New Roman"/>
              </a:rPr>
              <a:t>1</a:t>
            </a:r>
            <a:r>
              <a:rPr sz="300" spc="15" dirty="0">
                <a:latin typeface="Times New Roman"/>
                <a:cs typeface="Times New Roman"/>
              </a:rPr>
              <a:t>0</a:t>
            </a:r>
            <a:endParaRPr sz="300">
              <a:latin typeface="Times New Roman"/>
              <a:cs typeface="Times New Roman"/>
            </a:endParaRPr>
          </a:p>
        </p:txBody>
      </p:sp>
      <p:sp>
        <p:nvSpPr>
          <p:cNvPr id="335" name="object 335"/>
          <p:cNvSpPr txBox="1"/>
          <p:nvPr/>
        </p:nvSpPr>
        <p:spPr>
          <a:xfrm>
            <a:off x="3182839" y="2380217"/>
            <a:ext cx="337820" cy="768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281940" algn="l"/>
              </a:tabLst>
            </a:pPr>
            <a:r>
              <a:rPr sz="300" spc="10" dirty="0">
                <a:latin typeface="Times New Roman"/>
                <a:cs typeface="Times New Roman"/>
              </a:rPr>
              <a:t>1</a:t>
            </a:r>
            <a:r>
              <a:rPr sz="300" spc="15" dirty="0">
                <a:latin typeface="Times New Roman"/>
                <a:cs typeface="Times New Roman"/>
              </a:rPr>
              <a:t>1</a:t>
            </a:r>
            <a:r>
              <a:rPr sz="300" dirty="0">
                <a:latin typeface="Times New Roman"/>
                <a:cs typeface="Times New Roman"/>
              </a:rPr>
              <a:t>	</a:t>
            </a:r>
            <a:r>
              <a:rPr sz="300" spc="10" dirty="0">
                <a:latin typeface="Times New Roman"/>
                <a:cs typeface="Times New Roman"/>
              </a:rPr>
              <a:t>1</a:t>
            </a:r>
            <a:r>
              <a:rPr sz="300" spc="15" dirty="0">
                <a:latin typeface="Times New Roman"/>
                <a:cs typeface="Times New Roman"/>
              </a:rPr>
              <a:t>2</a:t>
            </a:r>
            <a:endParaRPr sz="300">
              <a:latin typeface="Times New Roman"/>
              <a:cs typeface="Times New Roman"/>
            </a:endParaRPr>
          </a:p>
        </p:txBody>
      </p:sp>
      <p:sp>
        <p:nvSpPr>
          <p:cNvPr id="336" name="object 336"/>
          <p:cNvSpPr txBox="1"/>
          <p:nvPr/>
        </p:nvSpPr>
        <p:spPr>
          <a:xfrm>
            <a:off x="1139535" y="1490544"/>
            <a:ext cx="72390" cy="342265"/>
          </a:xfrm>
          <a:prstGeom prst="rect">
            <a:avLst/>
          </a:prstGeom>
        </p:spPr>
        <p:txBody>
          <a:bodyPr vert="vert270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00" spc="15" dirty="0">
                <a:latin typeface="Times New Roman"/>
                <a:cs typeface="Times New Roman"/>
              </a:rPr>
              <a:t>NFA </a:t>
            </a:r>
            <a:r>
              <a:rPr sz="300" spc="10" dirty="0">
                <a:latin typeface="Times New Roman"/>
                <a:cs typeface="Times New Roman"/>
              </a:rPr>
              <a:t>(pct of</a:t>
            </a:r>
            <a:r>
              <a:rPr sz="300" spc="-50" dirty="0">
                <a:latin typeface="Times New Roman"/>
                <a:cs typeface="Times New Roman"/>
              </a:rPr>
              <a:t> </a:t>
            </a:r>
            <a:r>
              <a:rPr sz="300" spc="10" dirty="0">
                <a:latin typeface="Times New Roman"/>
                <a:cs typeface="Times New Roman"/>
              </a:rPr>
              <a:t>GDP)</a:t>
            </a:r>
            <a:endParaRPr sz="300">
              <a:latin typeface="Times New Roman"/>
              <a:cs typeface="Times New Roman"/>
            </a:endParaRPr>
          </a:p>
        </p:txBody>
      </p:sp>
      <p:sp>
        <p:nvSpPr>
          <p:cNvPr id="337" name="object 337"/>
          <p:cNvSpPr txBox="1"/>
          <p:nvPr/>
        </p:nvSpPr>
        <p:spPr>
          <a:xfrm>
            <a:off x="1082387" y="2544154"/>
            <a:ext cx="2402840" cy="25336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5080">
              <a:lnSpc>
                <a:spcPts val="590"/>
              </a:lnSpc>
              <a:spcBef>
                <a:spcPts val="140"/>
              </a:spcBef>
            </a:pPr>
            <a:r>
              <a:rPr sz="500" dirty="0">
                <a:latin typeface="Times New Roman"/>
                <a:cs typeface="Times New Roman"/>
              </a:rPr>
              <a:t>Note: </a:t>
            </a:r>
            <a:r>
              <a:rPr sz="500" spc="5" dirty="0">
                <a:latin typeface="Times New Roman"/>
                <a:cs typeface="Times New Roman"/>
              </a:rPr>
              <a:t>Log GDP per capita (current US </a:t>
            </a:r>
            <a:r>
              <a:rPr sz="500" dirty="0">
                <a:latin typeface="Times New Roman"/>
                <a:cs typeface="Times New Roman"/>
              </a:rPr>
              <a:t>dollars) </a:t>
            </a:r>
            <a:r>
              <a:rPr sz="500" spc="5" dirty="0">
                <a:latin typeface="Times New Roman"/>
                <a:cs typeface="Times New Roman"/>
              </a:rPr>
              <a:t>on </a:t>
            </a:r>
            <a:r>
              <a:rPr sz="500" dirty="0">
                <a:latin typeface="Times New Roman"/>
                <a:cs typeface="Times New Roman"/>
              </a:rPr>
              <a:t>horizontal axis, NFA/GDP ratio </a:t>
            </a:r>
            <a:r>
              <a:rPr sz="500" spc="5" dirty="0">
                <a:latin typeface="Times New Roman"/>
                <a:cs typeface="Times New Roman"/>
              </a:rPr>
              <a:t>on  </a:t>
            </a:r>
            <a:r>
              <a:rPr sz="500" dirty="0">
                <a:latin typeface="Times New Roman"/>
                <a:cs typeface="Times New Roman"/>
              </a:rPr>
              <a:t>vertical axis. Correlation is 0.43. Graph excludes </a:t>
            </a:r>
            <a:r>
              <a:rPr sz="500" spc="5" dirty="0">
                <a:latin typeface="Times New Roman"/>
                <a:cs typeface="Times New Roman"/>
              </a:rPr>
              <a:t>Brunei Darussalam </a:t>
            </a:r>
            <a:r>
              <a:rPr sz="500" dirty="0">
                <a:latin typeface="Times New Roman"/>
                <a:cs typeface="Times New Roman"/>
              </a:rPr>
              <a:t>(estimated </a:t>
            </a:r>
            <a:r>
              <a:rPr sz="500" spc="5" dirty="0">
                <a:latin typeface="Times New Roman"/>
                <a:cs typeface="Times New Roman"/>
              </a:rPr>
              <a:t>net foreign  </a:t>
            </a:r>
            <a:r>
              <a:rPr sz="500" dirty="0">
                <a:latin typeface="Times New Roman"/>
                <a:cs typeface="Times New Roman"/>
              </a:rPr>
              <a:t>assets of 600 percent of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GDP).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338" name="object 338"/>
          <p:cNvSpPr txBox="1"/>
          <p:nvPr/>
        </p:nvSpPr>
        <p:spPr>
          <a:xfrm>
            <a:off x="333749" y="2967172"/>
            <a:ext cx="4011295" cy="294248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5900"/>
              </a:lnSpc>
              <a:spcBef>
                <a:spcPts val="60"/>
              </a:spcBef>
            </a:pPr>
            <a:r>
              <a:rPr lang="el-GR" sz="900" b="1" spc="5" dirty="0">
                <a:latin typeface="Arial"/>
                <a:cs typeface="Arial"/>
              </a:rPr>
              <a:t>﻿</a:t>
            </a:r>
            <a:r>
              <a:rPr lang="es-ES" sz="900" b="1" spc="5" dirty="0">
                <a:latin typeface="Arial"/>
                <a:cs typeface="Arial"/>
              </a:rPr>
              <a:t>A</a:t>
            </a:r>
            <a:r>
              <a:rPr lang="el-GR" sz="900" b="1" spc="5" dirty="0" err="1">
                <a:latin typeface="Arial"/>
                <a:cs typeface="Arial"/>
              </a:rPr>
              <a:t>σθενής</a:t>
            </a:r>
            <a:r>
              <a:rPr lang="el-GR" sz="900" b="1" spc="5" dirty="0">
                <a:latin typeface="Arial"/>
                <a:cs typeface="Arial"/>
              </a:rPr>
              <a:t> σχέση </a:t>
            </a:r>
            <a:r>
              <a:rPr lang="el-GR" sz="900" spc="5" dirty="0">
                <a:latin typeface="Arial"/>
                <a:cs typeface="Arial"/>
              </a:rPr>
              <a:t>μεταξύ </a:t>
            </a:r>
            <a:r>
              <a:rPr lang="el-GR" sz="900" b="1" spc="5" dirty="0">
                <a:latin typeface="Arial"/>
                <a:cs typeface="Arial"/>
              </a:rPr>
              <a:t>κατά κεφαλήν εισοδήματος</a:t>
            </a:r>
            <a:r>
              <a:rPr lang="el-GR" sz="900" spc="5" dirty="0">
                <a:latin typeface="Arial"/>
                <a:cs typeface="Arial"/>
              </a:rPr>
              <a:t> </a:t>
            </a:r>
            <a:r>
              <a:rPr lang="es-ES" sz="900" spc="5" dirty="0">
                <a:latin typeface="Arial"/>
                <a:cs typeface="Arial"/>
              </a:rPr>
              <a:t>&amp;</a:t>
            </a:r>
            <a:r>
              <a:rPr lang="el-GR" sz="900" spc="5" dirty="0">
                <a:latin typeface="Arial"/>
                <a:cs typeface="Arial"/>
              </a:rPr>
              <a:t> </a:t>
            </a:r>
            <a:r>
              <a:rPr lang="el-GR" sz="900" b="1" spc="5" dirty="0">
                <a:latin typeface="Arial"/>
                <a:cs typeface="Arial"/>
              </a:rPr>
              <a:t>καθαρής εξωτερικής θέσης</a:t>
            </a:r>
            <a:r>
              <a:rPr lang="el-GR" sz="900" spc="5" dirty="0">
                <a:latin typeface="Arial"/>
                <a:cs typeface="Arial"/>
              </a:rPr>
              <a:t> </a:t>
            </a:r>
            <a:r>
              <a:rPr sz="900" b="1" spc="5" dirty="0">
                <a:latin typeface="Arial"/>
                <a:cs typeface="Arial"/>
              </a:rPr>
              <a:t>(</a:t>
            </a:r>
            <a:r>
              <a:rPr sz="900" b="1" spc="5" dirty="0">
                <a:latin typeface="Times New Roman"/>
                <a:cs typeface="Times New Roman"/>
              </a:rPr>
              <a:t>net foreign</a:t>
            </a:r>
            <a:r>
              <a:rPr sz="900" b="1" spc="-80" dirty="0">
                <a:latin typeface="Times New Roman"/>
                <a:cs typeface="Times New Roman"/>
              </a:rPr>
              <a:t> </a:t>
            </a:r>
            <a:r>
              <a:rPr sz="900" b="1" spc="5" dirty="0">
                <a:latin typeface="Times New Roman"/>
                <a:cs typeface="Times New Roman"/>
              </a:rPr>
              <a:t>asset </a:t>
            </a:r>
            <a:r>
              <a:rPr sz="900" b="1" dirty="0">
                <a:latin typeface="Times New Roman"/>
                <a:cs typeface="Times New Roman"/>
              </a:rPr>
              <a:t>position</a:t>
            </a:r>
            <a:r>
              <a:rPr sz="900" b="1" dirty="0">
                <a:latin typeface="Arial"/>
                <a:cs typeface="Arial"/>
              </a:rPr>
              <a:t>). </a:t>
            </a:r>
            <a:r>
              <a:rPr lang="el-GR" sz="900" b="1" spc="5" dirty="0">
                <a:latin typeface="Arial"/>
                <a:cs typeface="Arial"/>
              </a:rPr>
              <a:t>﻿</a:t>
            </a:r>
            <a:r>
              <a:rPr lang="el-GR" sz="800" spc="5" dirty="0">
                <a:latin typeface="Arial"/>
                <a:cs typeface="Arial"/>
              </a:rPr>
              <a:t>Πηγή: </a:t>
            </a:r>
            <a:r>
              <a:rPr sz="800" spc="5" dirty="0">
                <a:latin typeface="Times New Roman"/>
                <a:cs typeface="Times New Roman"/>
              </a:rPr>
              <a:t>Lane and Milesi-Ferretti,</a:t>
            </a:r>
            <a:r>
              <a:rPr sz="800" spc="125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2008</a:t>
            </a:r>
            <a:r>
              <a:rPr sz="800" dirty="0">
                <a:latin typeface="Arial"/>
                <a:cs typeface="Arial"/>
              </a:rPr>
              <a:t>.</a:t>
            </a:r>
          </a:p>
        </p:txBody>
      </p:sp>
      <p:sp>
        <p:nvSpPr>
          <p:cNvPr id="343" name="object 34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-10" dirty="0"/>
              <a:t>Π. </a:t>
            </a:r>
            <a:r>
              <a:rPr spc="-15" dirty="0"/>
              <a:t>Κωνσταντíνου (AΕΟΣ </a:t>
            </a:r>
            <a:r>
              <a:rPr spc="-35" dirty="0"/>
              <a:t>–</a:t>
            </a:r>
            <a:r>
              <a:rPr spc="-75" dirty="0"/>
              <a:t> </a:t>
            </a:r>
            <a:r>
              <a:rPr spc="-5" dirty="0"/>
              <a:t>ΟΠΑ)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2D7B09C-2876-D247-A993-5993BD563B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658" y="728949"/>
            <a:ext cx="2858797" cy="2199855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0" y="141770"/>
            <a:ext cx="4608195" cy="522579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7556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595"/>
              </a:spcBef>
            </a:pPr>
            <a:r>
              <a:rPr lang="el-GR" sz="1400" spc="-10" dirty="0">
                <a:solidFill>
                  <a:srgbClr val="CC0000"/>
                </a:solidFill>
                <a:latin typeface="Arial"/>
                <a:cs typeface="Arial"/>
              </a:rPr>
              <a:t>﻿Κέρδη από τη Διεθνή Διαφοροποίηση </a:t>
            </a:r>
            <a:endParaRPr lang="es-ES" sz="1400" spc="-10" dirty="0">
              <a:solidFill>
                <a:srgbClr val="CC0000"/>
              </a:solidFill>
              <a:latin typeface="Arial"/>
              <a:cs typeface="Arial"/>
            </a:endParaRPr>
          </a:p>
          <a:p>
            <a:pPr marL="107950">
              <a:lnSpc>
                <a:spcPct val="100000"/>
              </a:lnSpc>
              <a:spcBef>
                <a:spcPts val="595"/>
              </a:spcBef>
            </a:pPr>
            <a:r>
              <a:rPr lang="es-ES" sz="1000" spc="-10" dirty="0">
                <a:solidFill>
                  <a:srgbClr val="CC0000"/>
                </a:solidFill>
                <a:latin typeface="Arial"/>
                <a:cs typeface="Arial"/>
              </a:rPr>
              <a:t>(International </a:t>
            </a:r>
            <a:r>
              <a:rPr lang="es-ES" sz="1000" spc="-10" dirty="0" err="1">
                <a:solidFill>
                  <a:srgbClr val="CC0000"/>
                </a:solidFill>
                <a:latin typeface="Arial"/>
                <a:cs typeface="Arial"/>
              </a:rPr>
              <a:t>Risk</a:t>
            </a:r>
            <a:r>
              <a:rPr lang="es-ES" sz="1000" spc="-1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lang="es-ES" sz="1000" spc="-10" dirty="0" err="1">
                <a:solidFill>
                  <a:srgbClr val="CC0000"/>
                </a:solidFill>
                <a:latin typeface="Arial"/>
                <a:cs typeface="Arial"/>
              </a:rPr>
              <a:t>Sharing</a:t>
            </a:r>
            <a:r>
              <a:rPr lang="es-ES" sz="1000" spc="-10" dirty="0">
                <a:solidFill>
                  <a:srgbClr val="CC0000"/>
                </a:solidFill>
                <a:latin typeface="Arial"/>
                <a:cs typeface="Arial"/>
              </a:rPr>
              <a:t>)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0050" y="968375"/>
            <a:ext cx="4055745" cy="1974964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84150" marR="5080" indent="-171450">
              <a:lnSpc>
                <a:spcPct val="102600"/>
              </a:lnSpc>
              <a:spcBef>
                <a:spcPts val="55"/>
              </a:spcBef>
              <a:buFont typeface="Wingdings" pitchFamily="2" charset="2"/>
              <a:buChar char="§"/>
            </a:pPr>
            <a:r>
              <a:rPr lang="el-GR" sz="1100" spc="-30" dirty="0">
                <a:latin typeface="Arial"/>
                <a:cs typeface="Arial"/>
              </a:rPr>
              <a:t>﻿</a:t>
            </a:r>
            <a:r>
              <a:rPr lang="el-GR" sz="1100" spc="-30" dirty="0">
                <a:cs typeface="Arial"/>
              </a:rPr>
              <a:t>Εάν οι καταναλωτές αποστρέφονται τον κίνδυνο, θα επιθυμούσαν τη </a:t>
            </a:r>
            <a:r>
              <a:rPr lang="el-GR" sz="1100" b="1" spc="-30" dirty="0">
                <a:cs typeface="Arial"/>
              </a:rPr>
              <a:t>διαφοροποίηση των ανά χώρα κινδύνων</a:t>
            </a:r>
            <a:r>
              <a:rPr lang="es-ES" sz="1100" b="1" spc="-30" dirty="0">
                <a:cs typeface="Arial"/>
              </a:rPr>
              <a:t> </a:t>
            </a:r>
            <a:r>
              <a:rPr sz="1100" b="1" spc="-10" dirty="0">
                <a:cs typeface="Arial"/>
              </a:rPr>
              <a:t>(</a:t>
            </a:r>
            <a:r>
              <a:rPr sz="1100" b="1" spc="-10" dirty="0">
                <a:cs typeface="Times New Roman"/>
              </a:rPr>
              <a:t>country-specific </a:t>
            </a:r>
            <a:r>
              <a:rPr sz="1100" b="1" spc="-5" dirty="0">
                <a:cs typeface="Times New Roman"/>
              </a:rPr>
              <a:t>risks</a:t>
            </a:r>
            <a:r>
              <a:rPr sz="1100" b="1" spc="-5" dirty="0">
                <a:cs typeface="Arial"/>
              </a:rPr>
              <a:t>)</a:t>
            </a:r>
            <a:r>
              <a:rPr sz="1100" spc="-5" dirty="0">
                <a:cs typeface="Arial"/>
              </a:rPr>
              <a:t> </a:t>
            </a:r>
            <a:r>
              <a:rPr lang="el-GR" sz="1100" spc="-85" dirty="0">
                <a:cs typeface="Arial"/>
              </a:rPr>
              <a:t>﻿μέσω ενός διαφοροποιημένου χαρτοφυλακίου</a:t>
            </a:r>
            <a:r>
              <a:rPr sz="1100" spc="-10" dirty="0">
                <a:cs typeface="Arial"/>
              </a:rPr>
              <a:t>.</a:t>
            </a:r>
            <a:endParaRPr sz="1100" dirty="0">
              <a:cs typeface="Arial"/>
            </a:endParaRPr>
          </a:p>
          <a:p>
            <a:pPr marL="184150" marR="226695" indent="-171450">
              <a:lnSpc>
                <a:spcPct val="102600"/>
              </a:lnSpc>
              <a:spcBef>
                <a:spcPts val="894"/>
              </a:spcBef>
              <a:buFont typeface="Wingdings" pitchFamily="2" charset="2"/>
              <a:buChar char="§"/>
            </a:pPr>
            <a:r>
              <a:rPr lang="el-GR" sz="1100" spc="-10" dirty="0">
                <a:cs typeface="Arial"/>
              </a:rPr>
              <a:t>﻿Η </a:t>
            </a:r>
            <a:r>
              <a:rPr lang="el-GR" sz="1100" b="1" spc="-10" dirty="0">
                <a:cs typeface="Arial"/>
              </a:rPr>
              <a:t>θεωρία χαρτοφυλακίου </a:t>
            </a:r>
            <a:r>
              <a:rPr lang="el-GR" sz="1100" spc="-10" dirty="0">
                <a:cs typeface="Arial"/>
              </a:rPr>
              <a:t>μας δείχνει ότι καλύτερες ευκαιρίες διαφοροποίησης επιτρέπουν στους επενδυτές να μειώσουν τον κίνδυνο του χαρτοφυλακίου τους (για την ίδια αναμενόμενη απόδοση) </a:t>
            </a:r>
            <a:r>
              <a:rPr lang="el-GR" sz="1100" b="1" spc="-10" dirty="0">
                <a:cs typeface="Arial"/>
              </a:rPr>
              <a:t>ή</a:t>
            </a:r>
            <a:r>
              <a:rPr lang="el-GR" sz="1100" spc="-10" dirty="0">
                <a:cs typeface="Arial"/>
              </a:rPr>
              <a:t> να αυξήσουν τις αναμενόμενες αποδόσεις για το ίδιο επίπεδο κινδύνου.</a:t>
            </a:r>
            <a:endParaRPr lang="es-ES" sz="1100" spc="-10" dirty="0">
              <a:cs typeface="Arial"/>
            </a:endParaRPr>
          </a:p>
          <a:p>
            <a:pPr marL="184150" marR="226695" indent="-171450">
              <a:lnSpc>
                <a:spcPct val="102600"/>
              </a:lnSpc>
              <a:spcBef>
                <a:spcPts val="894"/>
              </a:spcBef>
              <a:buFont typeface="Wingdings" pitchFamily="2" charset="2"/>
              <a:buChar char="§"/>
            </a:pPr>
            <a:r>
              <a:rPr lang="el-GR" sz="1100" spc="-75" dirty="0">
                <a:cs typeface="Arial"/>
              </a:rPr>
              <a:t>﻿ Όμως</a:t>
            </a:r>
            <a:r>
              <a:rPr lang="es-ES" sz="1100" spc="-75" dirty="0">
                <a:cs typeface="Arial"/>
              </a:rPr>
              <a:t>,</a:t>
            </a:r>
            <a:r>
              <a:rPr lang="el-GR" sz="1100" spc="-75" dirty="0">
                <a:cs typeface="Arial"/>
              </a:rPr>
              <a:t> είναι </a:t>
            </a:r>
            <a:r>
              <a:rPr lang="el-GR" sz="1100" b="1" spc="-75" dirty="0">
                <a:cs typeface="Arial"/>
              </a:rPr>
              <a:t>λίγα τα εμπειρικά </a:t>
            </a:r>
            <a:r>
              <a:rPr lang="el-GR" sz="1100" b="1" spc="-75" dirty="0" err="1">
                <a:cs typeface="Arial"/>
              </a:rPr>
              <a:t>εύρηματα</a:t>
            </a:r>
            <a:r>
              <a:rPr lang="el-GR" sz="1100" b="1" spc="-75" dirty="0">
                <a:cs typeface="Arial"/>
              </a:rPr>
              <a:t> </a:t>
            </a:r>
            <a:r>
              <a:rPr lang="el-GR" sz="1100" spc="-75" dirty="0">
                <a:cs typeface="Arial"/>
              </a:rPr>
              <a:t>ότι η χρηματοοικονομική παγκοσμιοποίηση έχει περιορίσει τη μεταβλητότητα της κατανάλωσης.</a:t>
            </a:r>
            <a:endParaRPr sz="1100" dirty="0"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-10" dirty="0"/>
              <a:t>Π. </a:t>
            </a:r>
            <a:r>
              <a:rPr spc="-15" dirty="0"/>
              <a:t>Κωνσταντíνου (AΕΟΣ </a:t>
            </a:r>
            <a:r>
              <a:rPr spc="-35" dirty="0"/>
              <a:t>–</a:t>
            </a:r>
            <a:r>
              <a:rPr spc="-75" dirty="0"/>
              <a:t> </a:t>
            </a:r>
            <a:r>
              <a:rPr spc="-5" dirty="0"/>
              <a:t>ΟΠΑ)</a:t>
            </a:r>
          </a:p>
        </p:txBody>
      </p:sp>
    </p:spTree>
  </p:cSld>
  <p:clrMapOvr>
    <a:masterClrMapping/>
  </p:clrMapOvr>
  <p:transition>
    <p:wipe dir="r"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0" y="141770"/>
            <a:ext cx="4608195" cy="455894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7556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595"/>
              </a:spcBef>
            </a:pPr>
            <a:r>
              <a:rPr lang="el-GR" sz="1400" spc="-10" dirty="0">
                <a:solidFill>
                  <a:srgbClr val="CC0000"/>
                </a:solidFill>
                <a:latin typeface="Arial"/>
                <a:cs typeface="Arial"/>
              </a:rPr>
              <a:t>Κέρδη από τη Διεθνή Διαφοροποίηση </a:t>
            </a:r>
            <a:r>
              <a:rPr sz="1400" spc="-65" dirty="0">
                <a:solidFill>
                  <a:srgbClr val="CC0000"/>
                </a:solidFill>
                <a:latin typeface="Arial"/>
                <a:cs typeface="Arial"/>
              </a:rPr>
              <a:t>–</a:t>
            </a:r>
            <a:r>
              <a:rPr sz="1400" spc="22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spc="10" dirty="0">
                <a:solidFill>
                  <a:srgbClr val="CC0000"/>
                </a:solidFill>
                <a:latin typeface="Latin Modern Math"/>
                <a:cs typeface="Latin Modern Math"/>
              </a:rPr>
              <a:t>I</a:t>
            </a:r>
            <a:endParaRPr sz="1400" dirty="0">
              <a:latin typeface="Latin Modern Math"/>
              <a:cs typeface="Latin Modern Math"/>
            </a:endParaRPr>
          </a:p>
          <a:p>
            <a:pPr marL="107950">
              <a:lnSpc>
                <a:spcPct val="100000"/>
              </a:lnSpc>
              <a:spcBef>
                <a:spcPts val="225"/>
              </a:spcBef>
            </a:pPr>
            <a:r>
              <a:rPr lang="el-GR" sz="900" spc="5" dirty="0">
                <a:solidFill>
                  <a:srgbClr val="CC0000"/>
                </a:solidFill>
                <a:latin typeface="Arial"/>
                <a:cs typeface="Arial"/>
              </a:rPr>
              <a:t>﻿Χαρακτηριστικά του Χαρτοφυλακίου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7532" y="943557"/>
            <a:ext cx="4105275" cy="1805879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209550" marR="30480" indent="-171450">
              <a:lnSpc>
                <a:spcPct val="1026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l-GR" sz="1100" spc="-50" dirty="0">
                <a:cs typeface="Arial"/>
              </a:rPr>
              <a:t>﻿Έστω ένα χαρτοφυλάκιο αποτελούμενο από 2 περιουσιακά στοιχεία: </a:t>
            </a:r>
            <a:r>
              <a:rPr lang="en-GB" sz="1100" b="1" spc="-50" dirty="0">
                <a:cs typeface="Arial"/>
              </a:rPr>
              <a:t>A</a:t>
            </a:r>
            <a:r>
              <a:rPr lang="en-GB" sz="1100" spc="-50" dirty="0">
                <a:cs typeface="Arial"/>
              </a:rPr>
              <a:t> (</a:t>
            </a:r>
            <a:r>
              <a:rPr lang="el-GR" sz="1100" spc="-50" dirty="0">
                <a:cs typeface="Arial"/>
              </a:rPr>
              <a:t>εγχώρια μετοχή</a:t>
            </a:r>
            <a:r>
              <a:rPr lang="es-ES" sz="1100" spc="-50" dirty="0">
                <a:cs typeface="Arial"/>
              </a:rPr>
              <a:t>)</a:t>
            </a:r>
            <a:r>
              <a:rPr lang="el-GR" sz="1100" spc="-50" dirty="0">
                <a:cs typeface="Arial"/>
              </a:rPr>
              <a:t> και </a:t>
            </a:r>
            <a:r>
              <a:rPr lang="en-GB" sz="1100" b="1" spc="-50" dirty="0">
                <a:cs typeface="Arial"/>
              </a:rPr>
              <a:t>B</a:t>
            </a:r>
            <a:r>
              <a:rPr lang="en-GB" sz="1100" spc="-50" dirty="0">
                <a:cs typeface="Arial"/>
              </a:rPr>
              <a:t> </a:t>
            </a:r>
            <a:r>
              <a:rPr lang="es-ES" sz="1100" spc="-50" dirty="0">
                <a:cs typeface="Arial"/>
              </a:rPr>
              <a:t>(</a:t>
            </a:r>
            <a:r>
              <a:rPr lang="el-GR" sz="1100" spc="-50" dirty="0">
                <a:cs typeface="Arial"/>
              </a:rPr>
              <a:t>ξένη μετοχή</a:t>
            </a:r>
            <a:r>
              <a:rPr lang="es-ES" sz="1100" spc="-50" dirty="0">
                <a:cs typeface="Arial"/>
              </a:rPr>
              <a:t>)</a:t>
            </a:r>
            <a:r>
              <a:rPr lang="el-GR" sz="1100" spc="-50" dirty="0">
                <a:cs typeface="Arial"/>
              </a:rPr>
              <a:t>.</a:t>
            </a:r>
          </a:p>
          <a:p>
            <a:pPr marL="209550" marR="30480" indent="-171450">
              <a:lnSpc>
                <a:spcPct val="1026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l-GR" sz="1100" spc="-5" dirty="0">
                <a:cs typeface="Arial"/>
              </a:rPr>
              <a:t>﻿</a:t>
            </a:r>
            <a:r>
              <a:rPr lang="el-GR" sz="1100" b="1" spc="-5" dirty="0">
                <a:cs typeface="Arial"/>
              </a:rPr>
              <a:t>Σταθμίσεις χαρτοφυλακίου: </a:t>
            </a:r>
            <a:r>
              <a:rPr lang="el-GR" sz="1100" spc="-5" dirty="0">
                <a:cs typeface="Arial"/>
              </a:rPr>
              <a:t>ποσοστά που επενδύονται σε κάθε περιουσιακό στοιχείο</a:t>
            </a:r>
            <a:r>
              <a:rPr lang="es-ES" sz="1100" spc="-5" dirty="0">
                <a:cs typeface="Arial"/>
              </a:rPr>
              <a:t>:</a:t>
            </a:r>
            <a:r>
              <a:rPr lang="el-GR" sz="1100" spc="-5" dirty="0">
                <a:cs typeface="Arial"/>
              </a:rPr>
              <a:t> </a:t>
            </a:r>
          </a:p>
          <a:p>
            <a:pPr marL="38100" marR="30480" algn="ctr">
              <a:lnSpc>
                <a:spcPct val="102600"/>
              </a:lnSpc>
              <a:spcBef>
                <a:spcPts val="300"/>
              </a:spcBef>
              <a:spcAft>
                <a:spcPts val="300"/>
              </a:spcAft>
            </a:pPr>
            <a:r>
              <a:rPr sz="1100" i="1" spc="-5" dirty="0" err="1">
                <a:cs typeface="Times New Roman"/>
              </a:rPr>
              <a:t>x</a:t>
            </a:r>
            <a:r>
              <a:rPr sz="1100" i="1" spc="-7" baseline="-10416" dirty="0" err="1">
                <a:cs typeface="Times New Roman"/>
              </a:rPr>
              <a:t>A</a:t>
            </a:r>
            <a:r>
              <a:rPr sz="1100" i="1" spc="-7" baseline="-10416" dirty="0">
                <a:cs typeface="Times New Roman"/>
              </a:rPr>
              <a:t>  </a:t>
            </a:r>
            <a:r>
              <a:rPr sz="1100" spc="-10" dirty="0">
                <a:cs typeface="UKIJ Kufi Chiwer"/>
              </a:rPr>
              <a:t>+ </a:t>
            </a:r>
            <a:r>
              <a:rPr sz="1100" i="1" spc="-5" dirty="0">
                <a:cs typeface="Times New Roman"/>
              </a:rPr>
              <a:t>x</a:t>
            </a:r>
            <a:r>
              <a:rPr sz="1100" i="1" spc="-7" baseline="-10416" dirty="0">
                <a:cs typeface="Times New Roman"/>
              </a:rPr>
              <a:t>B  </a:t>
            </a:r>
            <a:r>
              <a:rPr sz="1100" spc="-5" dirty="0">
                <a:cs typeface="UKIJ Kufi Chiwer"/>
              </a:rPr>
              <a:t>=</a:t>
            </a:r>
            <a:r>
              <a:rPr sz="1100" spc="-210" dirty="0">
                <a:cs typeface="UKIJ Kufi Chiwer"/>
              </a:rPr>
              <a:t> </a:t>
            </a:r>
            <a:r>
              <a:rPr sz="1100" spc="-5" dirty="0">
                <a:cs typeface="Times New Roman"/>
              </a:rPr>
              <a:t>1</a:t>
            </a:r>
            <a:endParaRPr sz="1100" dirty="0">
              <a:cs typeface="Times New Roman"/>
            </a:endParaRPr>
          </a:p>
          <a:p>
            <a:pPr marL="209550" marR="48260" indent="-171450">
              <a:lnSpc>
                <a:spcPct val="1026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l-GR" sz="1100" b="1" spc="-10" dirty="0">
                <a:cs typeface="Trebuchet MS"/>
              </a:rPr>
              <a:t>﻿Απόδοση χαρτοφυλακίου: </a:t>
            </a:r>
            <a:r>
              <a:rPr lang="el-GR" sz="1100" spc="-10" dirty="0">
                <a:cs typeface="Trebuchet MS"/>
              </a:rPr>
              <a:t>σταθμικός αριθμητικός μέσος όρος των επιμέρους αποδόσεων </a:t>
            </a:r>
            <a:endParaRPr lang="en-GB" sz="1100" spc="-10" dirty="0">
              <a:cs typeface="Trebuchet MS"/>
            </a:endParaRPr>
          </a:p>
          <a:p>
            <a:pPr marL="38100" marR="48260" algn="ctr">
              <a:lnSpc>
                <a:spcPct val="102600"/>
              </a:lnSpc>
              <a:spcBef>
                <a:spcPts val="1140"/>
              </a:spcBef>
            </a:pPr>
            <a:r>
              <a:rPr lang="en-GB" sz="1100" i="1" spc="-5" dirty="0">
                <a:cs typeface="Times New Roman"/>
              </a:rPr>
              <a:t>R</a:t>
            </a:r>
            <a:r>
              <a:rPr lang="en-GB" sz="1100" i="1" spc="-7" baseline="-10416" dirty="0">
                <a:cs typeface="Times New Roman"/>
              </a:rPr>
              <a:t>p  </a:t>
            </a:r>
            <a:r>
              <a:rPr lang="en-GB" sz="1100" spc="-5" dirty="0">
                <a:cs typeface="UKIJ Kufi Chiwer"/>
              </a:rPr>
              <a:t>= </a:t>
            </a:r>
            <a:r>
              <a:rPr lang="en-GB" sz="1100" i="1" spc="5" dirty="0" err="1">
                <a:cs typeface="Times New Roman"/>
              </a:rPr>
              <a:t>x</a:t>
            </a:r>
            <a:r>
              <a:rPr lang="en-GB" sz="1100" i="1" spc="7" baseline="-10416" dirty="0" err="1">
                <a:cs typeface="Times New Roman"/>
              </a:rPr>
              <a:t>A</a:t>
            </a:r>
            <a:r>
              <a:rPr lang="en-GB" sz="1100" i="1" spc="5" dirty="0" err="1">
                <a:cs typeface="Times New Roman"/>
              </a:rPr>
              <a:t>R</a:t>
            </a:r>
            <a:r>
              <a:rPr lang="en-GB" sz="1100" i="1" spc="7" baseline="-10416" dirty="0" err="1">
                <a:cs typeface="Times New Roman"/>
              </a:rPr>
              <a:t>A</a:t>
            </a:r>
            <a:r>
              <a:rPr lang="en-GB" sz="1100" i="1" spc="7" baseline="-10416" dirty="0">
                <a:cs typeface="Times New Roman"/>
              </a:rPr>
              <a:t>  </a:t>
            </a:r>
            <a:r>
              <a:rPr lang="en-GB" sz="1100" spc="-10" dirty="0">
                <a:cs typeface="UKIJ Kufi Chiwer"/>
              </a:rPr>
              <a:t>+</a:t>
            </a:r>
            <a:r>
              <a:rPr lang="en-GB" sz="1100" spc="-235" dirty="0">
                <a:cs typeface="UKIJ Kufi Chiwer"/>
              </a:rPr>
              <a:t> </a:t>
            </a:r>
            <a:r>
              <a:rPr lang="en-GB" sz="1100" i="1" spc="5" dirty="0" err="1">
                <a:cs typeface="Times New Roman"/>
              </a:rPr>
              <a:t>x</a:t>
            </a:r>
            <a:r>
              <a:rPr lang="en-GB" sz="1100" i="1" spc="7" baseline="-10416" dirty="0" err="1">
                <a:cs typeface="Times New Roman"/>
              </a:rPr>
              <a:t>B</a:t>
            </a:r>
            <a:r>
              <a:rPr lang="en-GB" sz="1100" i="1" spc="5" dirty="0" err="1">
                <a:cs typeface="Times New Roman"/>
              </a:rPr>
              <a:t>R</a:t>
            </a:r>
            <a:r>
              <a:rPr lang="en-GB" sz="1100" i="1" spc="7" baseline="-10416" dirty="0" err="1">
                <a:cs typeface="Times New Roman"/>
              </a:rPr>
              <a:t>B</a:t>
            </a:r>
            <a:endParaRPr sz="1100" baseline="-10416" dirty="0">
              <a:cs typeface="Times New Roman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-10" dirty="0"/>
              <a:t>Π. </a:t>
            </a:r>
            <a:r>
              <a:rPr spc="-15" dirty="0"/>
              <a:t>Κωνσταντíνου (AΕΟΣ </a:t>
            </a:r>
            <a:r>
              <a:rPr spc="-35" dirty="0"/>
              <a:t>–</a:t>
            </a:r>
            <a:r>
              <a:rPr spc="-75" dirty="0"/>
              <a:t> </a:t>
            </a:r>
            <a:r>
              <a:rPr spc="-5" dirty="0"/>
              <a:t>ΟΠΑ)</a:t>
            </a:r>
          </a:p>
        </p:txBody>
      </p:sp>
    </p:spTree>
  </p:cSld>
  <p:clrMapOvr>
    <a:masterClrMapping/>
  </p:clrMapOvr>
  <p:transition>
    <p:wipe dir="r"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-318" y="141770"/>
            <a:ext cx="2304415" cy="142240"/>
          </a:xfrm>
          <a:prstGeom prst="rect">
            <a:avLst/>
          </a:prstGeom>
          <a:solidFill>
            <a:srgbClr val="A30000"/>
          </a:solidFill>
        </p:spPr>
        <p:txBody>
          <a:bodyPr vert="horz" wrap="square" lIns="0" tIns="13970" rIns="0" bIns="0" rtlCol="0">
            <a:spAutoFit/>
          </a:bodyPr>
          <a:lstStyle/>
          <a:p>
            <a:pPr marL="669290">
              <a:lnSpc>
                <a:spcPct val="100000"/>
              </a:lnSpc>
              <a:spcBef>
                <a:spcPts val="110"/>
              </a:spcBef>
            </a:pPr>
            <a:r>
              <a:rPr sz="600" spc="-5" dirty="0">
                <a:solidFill>
                  <a:srgbClr val="F2F2F2"/>
                </a:solidFill>
                <a:latin typeface="Arial"/>
                <a:cs typeface="Arial"/>
                <a:hlinkClick r:id="rId2" action="ppaction://hlinksldjump"/>
              </a:rPr>
              <a:t>Η </a:t>
            </a:r>
            <a:r>
              <a:rPr sz="600" spc="-20" dirty="0">
                <a:solidFill>
                  <a:srgbClr val="F2F2F2"/>
                </a:solidFill>
                <a:latin typeface="Arial"/>
                <a:cs typeface="Arial"/>
                <a:hlinkClick r:id="rId2" action="ppaction://hlinksldjump"/>
              </a:rPr>
              <a:t>Απóφαση </a:t>
            </a:r>
            <a:r>
              <a:rPr sz="600" spc="-15" dirty="0">
                <a:solidFill>
                  <a:srgbClr val="F2F2F2"/>
                </a:solidFill>
                <a:latin typeface="Arial"/>
                <a:cs typeface="Arial"/>
                <a:hlinkClick r:id="rId2" action="ppaction://hlinksldjump"/>
              </a:rPr>
              <a:t>Ανοíγµατος </a:t>
            </a:r>
            <a:r>
              <a:rPr sz="600" spc="-20" dirty="0">
                <a:solidFill>
                  <a:srgbClr val="F2F2F2"/>
                </a:solidFill>
                <a:latin typeface="Arial"/>
                <a:cs typeface="Arial"/>
                <a:hlinkClick r:id="rId2" action="ppaction://hlinksldjump"/>
              </a:rPr>
              <a:t>των </a:t>
            </a:r>
            <a:r>
              <a:rPr sz="600" spc="-5" dirty="0">
                <a:solidFill>
                  <a:srgbClr val="F2F2F2"/>
                </a:solidFill>
                <a:latin typeface="Arial"/>
                <a:cs typeface="Arial"/>
                <a:hlinkClick r:id="rId2" action="ppaction://hlinksldjump"/>
              </a:rPr>
              <a:t>Αγορúν</a:t>
            </a:r>
            <a:r>
              <a:rPr sz="600" spc="-50" dirty="0">
                <a:solidFill>
                  <a:srgbClr val="F2F2F2"/>
                </a:solid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600" spc="-10" dirty="0">
                <a:solidFill>
                  <a:srgbClr val="F2F2F2"/>
                </a:solidFill>
                <a:latin typeface="Arial"/>
                <a:cs typeface="Arial"/>
                <a:hlinkClick r:id="rId2" action="ppaction://hlinksldjump"/>
              </a:rPr>
              <a:t>Κεφαλαíου</a:t>
            </a:r>
            <a:endParaRPr sz="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03462" y="287411"/>
            <a:ext cx="2304415" cy="142240"/>
          </a:xfrm>
          <a:prstGeom prst="rect">
            <a:avLst/>
          </a:prstGeom>
          <a:solidFill>
            <a:srgbClr val="D8D8D8"/>
          </a:solidFill>
        </p:spPr>
        <p:txBody>
          <a:bodyPr vert="horz" wrap="square" lIns="0" tIns="13970" rIns="0" bIns="0" rtlCol="0">
            <a:spAutoFit/>
          </a:bodyPr>
          <a:lstStyle/>
          <a:p>
            <a:pPr marL="67945">
              <a:lnSpc>
                <a:spcPct val="100000"/>
              </a:lnSpc>
              <a:spcBef>
                <a:spcPts val="110"/>
              </a:spcBef>
            </a:pPr>
            <a:r>
              <a:rPr sz="600" spc="-15" dirty="0">
                <a:solidFill>
                  <a:srgbClr val="7A0000"/>
                </a:solidFill>
                <a:latin typeface="Arial"/>
                <a:cs typeface="Arial"/>
                <a:hlinkClick r:id="rId3" action="ppaction://hlinksldjump"/>
              </a:rPr>
              <a:t>Κsρδη </a:t>
            </a:r>
            <a:r>
              <a:rPr sz="600" spc="-35" dirty="0">
                <a:solidFill>
                  <a:srgbClr val="7A0000"/>
                </a:solidFill>
                <a:latin typeface="Arial"/>
                <a:cs typeface="Arial"/>
                <a:hlinkClick r:id="rId3" action="ppaction://hlinksldjump"/>
              </a:rPr>
              <a:t>απó </a:t>
            </a:r>
            <a:r>
              <a:rPr sz="600" dirty="0">
                <a:solidFill>
                  <a:srgbClr val="7A0000"/>
                </a:solidFill>
                <a:latin typeface="Arial"/>
                <a:cs typeface="Arial"/>
                <a:hlinkClick r:id="rId3" action="ppaction://hlinksldjump"/>
              </a:rPr>
              <a:t>Aιεθνý </a:t>
            </a:r>
            <a:r>
              <a:rPr sz="600" spc="-20" dirty="0">
                <a:solidFill>
                  <a:srgbClr val="7A0000"/>
                </a:solidFill>
                <a:latin typeface="Arial"/>
                <a:cs typeface="Arial"/>
                <a:hlinkClick r:id="rId3" action="ppaction://hlinksldjump"/>
              </a:rPr>
              <a:t>Επιµερισµó</a:t>
            </a:r>
            <a:r>
              <a:rPr sz="600" spc="-35" dirty="0">
                <a:solidFill>
                  <a:srgbClr val="7A0000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sz="600" spc="-10" dirty="0">
                <a:solidFill>
                  <a:srgbClr val="7A0000"/>
                </a:solidFill>
                <a:latin typeface="Arial"/>
                <a:cs typeface="Arial"/>
                <a:hlinkClick r:id="rId3" action="ppaction://hlinksldjump"/>
              </a:rPr>
              <a:t>Κινδúνου</a:t>
            </a:r>
            <a:endParaRPr sz="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0" y="141770"/>
            <a:ext cx="4608195" cy="455894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7556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595"/>
              </a:spcBef>
            </a:pPr>
            <a:r>
              <a:rPr lang="el-GR" sz="1400" spc="-10" dirty="0">
                <a:solidFill>
                  <a:srgbClr val="CC0000"/>
                </a:solidFill>
                <a:latin typeface="Arial"/>
                <a:cs typeface="Arial"/>
              </a:rPr>
              <a:t>Κέρδη από τη Διεθνή Διαφοροποίηση </a:t>
            </a:r>
            <a:r>
              <a:rPr sz="1400" spc="-65" dirty="0">
                <a:solidFill>
                  <a:srgbClr val="CC0000"/>
                </a:solidFill>
                <a:latin typeface="Arial"/>
                <a:cs typeface="Arial"/>
              </a:rPr>
              <a:t>–</a:t>
            </a:r>
            <a:r>
              <a:rPr sz="1400" spc="22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spc="30" dirty="0">
                <a:solidFill>
                  <a:srgbClr val="CC0000"/>
                </a:solidFill>
                <a:latin typeface="Latin Modern Math"/>
                <a:cs typeface="Latin Modern Math"/>
              </a:rPr>
              <a:t>II</a:t>
            </a:r>
            <a:endParaRPr sz="1400" dirty="0">
              <a:latin typeface="Latin Modern Math"/>
              <a:cs typeface="Latin Modern Math"/>
            </a:endParaRPr>
          </a:p>
          <a:p>
            <a:pPr marL="107950">
              <a:lnSpc>
                <a:spcPct val="100000"/>
              </a:lnSpc>
              <a:spcBef>
                <a:spcPts val="225"/>
              </a:spcBef>
            </a:pPr>
            <a:r>
              <a:rPr lang="el-GR" sz="900" spc="5" dirty="0">
                <a:solidFill>
                  <a:srgbClr val="CC0000"/>
                </a:solidFill>
                <a:latin typeface="Arial"/>
                <a:cs typeface="Arial"/>
              </a:rPr>
              <a:t>Χαρακτηριστικά του Χαρτοφυλακίου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7532" y="1093303"/>
            <a:ext cx="3997960" cy="105195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209550" marR="228600" indent="-171450">
              <a:lnSpc>
                <a:spcPct val="102600"/>
              </a:lnSpc>
              <a:spcBef>
                <a:spcPts val="55"/>
              </a:spcBef>
              <a:buFont typeface="Wingdings" pitchFamily="2" charset="2"/>
              <a:buChar char="§"/>
            </a:pPr>
            <a:r>
              <a:rPr lang="el-GR" sz="1100" b="1" spc="-15" dirty="0">
                <a:latin typeface="Trebuchet MS"/>
                <a:cs typeface="Trebuchet MS"/>
              </a:rPr>
              <a:t>﻿</a:t>
            </a:r>
            <a:r>
              <a:rPr lang="el-GR" sz="1100" b="1" u="sng" spc="-15" dirty="0">
                <a:cs typeface="Trebuchet MS"/>
              </a:rPr>
              <a:t>Αναμενόμενη μέση </a:t>
            </a:r>
            <a:r>
              <a:rPr lang="el-GR" sz="1100" b="1" spc="-15" dirty="0">
                <a:cs typeface="Trebuchet MS"/>
              </a:rPr>
              <a:t>απόδοση χαρτοφυλακίου: </a:t>
            </a:r>
            <a:r>
              <a:rPr lang="el-GR" sz="1100" spc="-15" dirty="0">
                <a:cs typeface="Trebuchet MS"/>
              </a:rPr>
              <a:t>Σταθμικός μέσος όρος των αναμενόμενων αποδόσεων</a:t>
            </a:r>
          </a:p>
          <a:p>
            <a:pPr marL="38100" marR="228600">
              <a:lnSpc>
                <a:spcPct val="102600"/>
              </a:lnSpc>
              <a:spcBef>
                <a:spcPts val="55"/>
              </a:spcBef>
            </a:pPr>
            <a:endParaRPr lang="el-GR" sz="1100" spc="-15" dirty="0">
              <a:latin typeface="Trebuchet MS"/>
              <a:cs typeface="Trebuchet MS"/>
            </a:endParaRPr>
          </a:p>
          <a:p>
            <a:pPr marL="38100" marR="228600" algn="ctr">
              <a:lnSpc>
                <a:spcPct val="102600"/>
              </a:lnSpc>
              <a:spcBef>
                <a:spcPts val="55"/>
              </a:spcBef>
            </a:pPr>
            <a:r>
              <a:rPr lang="en-GB" sz="1100" spc="5" dirty="0">
                <a:latin typeface="Times New Roman"/>
                <a:cs typeface="Times New Roman"/>
              </a:rPr>
              <a:t>E(</a:t>
            </a:r>
            <a:r>
              <a:rPr lang="en-GB" sz="1100" i="1" spc="5" dirty="0">
                <a:latin typeface="Times New Roman"/>
                <a:cs typeface="Times New Roman"/>
              </a:rPr>
              <a:t>R</a:t>
            </a:r>
            <a:r>
              <a:rPr lang="en-GB" sz="1200" i="1" spc="7" baseline="-10416" dirty="0">
                <a:latin typeface="Times New Roman"/>
                <a:cs typeface="Times New Roman"/>
              </a:rPr>
              <a:t>p</a:t>
            </a:r>
            <a:r>
              <a:rPr lang="en-GB" sz="1100" spc="5" dirty="0">
                <a:latin typeface="Times New Roman"/>
                <a:cs typeface="Times New Roman"/>
              </a:rPr>
              <a:t>)</a:t>
            </a:r>
            <a:r>
              <a:rPr lang="en-GB" sz="1100" spc="25" dirty="0">
                <a:latin typeface="Times New Roman"/>
                <a:cs typeface="Times New Roman"/>
              </a:rPr>
              <a:t> </a:t>
            </a:r>
            <a:r>
              <a:rPr lang="en-GB" sz="1100" spc="-5" dirty="0">
                <a:latin typeface="UKIJ Kufi Chiwer"/>
                <a:cs typeface="UKIJ Kufi Chiwer"/>
              </a:rPr>
              <a:t>= </a:t>
            </a:r>
            <a:r>
              <a:rPr lang="en-GB" sz="1100" i="1" spc="5" dirty="0" err="1">
                <a:latin typeface="Times New Roman"/>
                <a:cs typeface="Times New Roman"/>
              </a:rPr>
              <a:t>x</a:t>
            </a:r>
            <a:r>
              <a:rPr lang="en-GB" sz="1200" i="1" spc="7" baseline="-10416" dirty="0" err="1">
                <a:latin typeface="Times New Roman"/>
                <a:cs typeface="Times New Roman"/>
              </a:rPr>
              <a:t>A</a:t>
            </a:r>
            <a:r>
              <a:rPr lang="en-GB" sz="1100" spc="5" dirty="0" err="1">
                <a:latin typeface="Times New Roman"/>
                <a:cs typeface="Times New Roman"/>
              </a:rPr>
              <a:t>E</a:t>
            </a:r>
            <a:r>
              <a:rPr lang="en-GB" sz="1100" spc="5" dirty="0">
                <a:latin typeface="Times New Roman"/>
                <a:cs typeface="Times New Roman"/>
              </a:rPr>
              <a:t>(</a:t>
            </a:r>
            <a:r>
              <a:rPr lang="en-GB" sz="1100" i="1" spc="5" dirty="0">
                <a:latin typeface="Times New Roman"/>
                <a:cs typeface="Times New Roman"/>
              </a:rPr>
              <a:t>R</a:t>
            </a:r>
            <a:r>
              <a:rPr lang="en-GB" sz="1200" i="1" spc="7" baseline="-10416" dirty="0">
                <a:latin typeface="Times New Roman"/>
                <a:cs typeface="Times New Roman"/>
              </a:rPr>
              <a:t>A</a:t>
            </a:r>
            <a:r>
              <a:rPr lang="en-GB" sz="1100" spc="5" dirty="0">
                <a:latin typeface="Times New Roman"/>
                <a:cs typeface="Times New Roman"/>
              </a:rPr>
              <a:t>)</a:t>
            </a:r>
            <a:r>
              <a:rPr lang="en-GB" sz="1100" spc="-35" dirty="0">
                <a:latin typeface="Times New Roman"/>
                <a:cs typeface="Times New Roman"/>
              </a:rPr>
              <a:t> </a:t>
            </a:r>
            <a:r>
              <a:rPr lang="en-GB" sz="1100" spc="-10" dirty="0">
                <a:latin typeface="UKIJ Kufi Chiwer"/>
                <a:cs typeface="UKIJ Kufi Chiwer"/>
              </a:rPr>
              <a:t>+</a:t>
            </a:r>
            <a:r>
              <a:rPr lang="en-GB" sz="1100" spc="-65" dirty="0">
                <a:latin typeface="UKIJ Kufi Chiwer"/>
                <a:cs typeface="UKIJ Kufi Chiwer"/>
              </a:rPr>
              <a:t> </a:t>
            </a:r>
            <a:r>
              <a:rPr lang="en-GB" sz="1100" i="1" spc="5" dirty="0" err="1">
                <a:latin typeface="Times New Roman"/>
                <a:cs typeface="Times New Roman"/>
              </a:rPr>
              <a:t>x</a:t>
            </a:r>
            <a:r>
              <a:rPr lang="en-GB" sz="1200" i="1" spc="7" baseline="-10416" dirty="0" err="1">
                <a:latin typeface="Times New Roman"/>
                <a:cs typeface="Times New Roman"/>
              </a:rPr>
              <a:t>B</a:t>
            </a:r>
            <a:r>
              <a:rPr lang="en-GB" sz="1100" spc="5" dirty="0" err="1">
                <a:latin typeface="Times New Roman"/>
                <a:cs typeface="Times New Roman"/>
              </a:rPr>
              <a:t>E</a:t>
            </a:r>
            <a:r>
              <a:rPr lang="en-GB" sz="1100" spc="5" dirty="0">
                <a:latin typeface="Times New Roman"/>
                <a:cs typeface="Times New Roman"/>
              </a:rPr>
              <a:t>(</a:t>
            </a:r>
            <a:r>
              <a:rPr lang="en-GB" sz="1100" i="1" spc="5" dirty="0">
                <a:latin typeface="Times New Roman"/>
                <a:cs typeface="Times New Roman"/>
              </a:rPr>
              <a:t>R</a:t>
            </a:r>
            <a:r>
              <a:rPr lang="en-GB" sz="1200" i="1" spc="7" baseline="-10416" dirty="0">
                <a:latin typeface="Times New Roman"/>
                <a:cs typeface="Times New Roman"/>
              </a:rPr>
              <a:t>B</a:t>
            </a:r>
            <a:r>
              <a:rPr lang="en-GB" sz="1100" spc="5" dirty="0">
                <a:latin typeface="Times New Roman"/>
                <a:cs typeface="Times New Roman"/>
              </a:rPr>
              <a:t>)</a:t>
            </a:r>
            <a:r>
              <a:rPr lang="en-GB" sz="1100" spc="25" dirty="0">
                <a:latin typeface="Times New Roman"/>
                <a:cs typeface="Times New Roman"/>
              </a:rPr>
              <a:t> </a:t>
            </a:r>
            <a:r>
              <a:rPr lang="en-GB" sz="1100" spc="-5" dirty="0">
                <a:latin typeface="UKIJ Kufi Chiwer"/>
                <a:cs typeface="UKIJ Kufi Chiwer"/>
              </a:rPr>
              <a:t>=</a:t>
            </a:r>
            <a:r>
              <a:rPr lang="en-GB" sz="1100" dirty="0">
                <a:latin typeface="UKIJ Kufi Chiwer"/>
                <a:cs typeface="UKIJ Kufi Chiwer"/>
              </a:rPr>
              <a:t> </a:t>
            </a:r>
            <a:r>
              <a:rPr lang="en-GB" sz="1100" i="1" spc="5" dirty="0" err="1">
                <a:latin typeface="Times New Roman"/>
                <a:cs typeface="Times New Roman"/>
              </a:rPr>
              <a:t>x</a:t>
            </a:r>
            <a:r>
              <a:rPr lang="en-GB" sz="1200" i="1" spc="7" baseline="-10416" dirty="0" err="1">
                <a:latin typeface="Times New Roman"/>
                <a:cs typeface="Times New Roman"/>
              </a:rPr>
              <a:t>A</a:t>
            </a:r>
            <a:r>
              <a:rPr lang="en-GB" sz="1100" spc="5" dirty="0" err="1">
                <a:latin typeface="Times New Roman"/>
                <a:cs typeface="Times New Roman"/>
              </a:rPr>
              <a:t>E</a:t>
            </a:r>
            <a:r>
              <a:rPr lang="en-GB" sz="1100" spc="5" dirty="0">
                <a:latin typeface="Times New Roman"/>
                <a:cs typeface="Times New Roman"/>
              </a:rPr>
              <a:t>(</a:t>
            </a:r>
            <a:r>
              <a:rPr lang="en-GB" sz="1100" i="1" spc="5" dirty="0">
                <a:latin typeface="Times New Roman"/>
                <a:cs typeface="Times New Roman"/>
              </a:rPr>
              <a:t>R</a:t>
            </a:r>
            <a:r>
              <a:rPr lang="en-GB" sz="1200" i="1" spc="7" baseline="-10416" dirty="0">
                <a:latin typeface="Times New Roman"/>
                <a:cs typeface="Times New Roman"/>
              </a:rPr>
              <a:t>A</a:t>
            </a:r>
            <a:r>
              <a:rPr lang="en-GB" sz="1100" spc="5" dirty="0">
                <a:latin typeface="Times New Roman"/>
                <a:cs typeface="Times New Roman"/>
              </a:rPr>
              <a:t>)</a:t>
            </a:r>
            <a:r>
              <a:rPr lang="en-GB" sz="1100" spc="-35" dirty="0">
                <a:latin typeface="Times New Roman"/>
                <a:cs typeface="Times New Roman"/>
              </a:rPr>
              <a:t> </a:t>
            </a:r>
            <a:r>
              <a:rPr lang="en-GB" sz="1100" spc="-10" dirty="0">
                <a:latin typeface="UKIJ Kufi Chiwer"/>
                <a:cs typeface="UKIJ Kufi Chiwer"/>
              </a:rPr>
              <a:t>+</a:t>
            </a:r>
            <a:r>
              <a:rPr lang="en-GB" sz="1100" spc="-65" dirty="0">
                <a:latin typeface="UKIJ Kufi Chiwer"/>
                <a:cs typeface="UKIJ Kufi Chiwer"/>
              </a:rPr>
              <a:t> </a:t>
            </a:r>
            <a:r>
              <a:rPr lang="en-GB" sz="1100" spc="-5" dirty="0">
                <a:latin typeface="Times New Roman"/>
                <a:cs typeface="Times New Roman"/>
              </a:rPr>
              <a:t>(1</a:t>
            </a:r>
            <a:r>
              <a:rPr lang="en-GB" sz="1100" spc="-35" dirty="0">
                <a:latin typeface="Times New Roman"/>
                <a:cs typeface="Times New Roman"/>
              </a:rPr>
              <a:t> </a:t>
            </a:r>
            <a:r>
              <a:rPr lang="en-GB" sz="1100" spc="50" dirty="0">
                <a:latin typeface="FreeSans"/>
                <a:cs typeface="FreeSans"/>
              </a:rPr>
              <a:t>−</a:t>
            </a:r>
            <a:r>
              <a:rPr lang="en-GB" sz="1100" spc="-35" dirty="0">
                <a:latin typeface="FreeSans"/>
                <a:cs typeface="FreeSans"/>
              </a:rPr>
              <a:t> </a:t>
            </a:r>
            <a:r>
              <a:rPr lang="en-GB" sz="1100" i="1" spc="5" dirty="0" err="1">
                <a:latin typeface="Times New Roman"/>
                <a:cs typeface="Times New Roman"/>
              </a:rPr>
              <a:t>x</a:t>
            </a:r>
            <a:r>
              <a:rPr lang="en-GB" sz="1200" i="1" spc="7" baseline="-10416" dirty="0" err="1">
                <a:latin typeface="Times New Roman"/>
                <a:cs typeface="Times New Roman"/>
              </a:rPr>
              <a:t>A</a:t>
            </a:r>
            <a:r>
              <a:rPr lang="en-GB" sz="1100" spc="5" dirty="0">
                <a:latin typeface="Times New Roman"/>
                <a:cs typeface="Times New Roman"/>
              </a:rPr>
              <a:t>)E(</a:t>
            </a:r>
            <a:r>
              <a:rPr lang="en-GB" sz="1100" i="1" spc="5" dirty="0">
                <a:latin typeface="Times New Roman"/>
                <a:cs typeface="Times New Roman"/>
              </a:rPr>
              <a:t>R</a:t>
            </a:r>
            <a:r>
              <a:rPr lang="en-GB" sz="1200" i="1" spc="7" baseline="-10416" dirty="0">
                <a:latin typeface="Times New Roman"/>
                <a:cs typeface="Times New Roman"/>
              </a:rPr>
              <a:t>B</a:t>
            </a:r>
            <a:r>
              <a:rPr lang="en-GB" sz="1100" spc="5" dirty="0">
                <a:latin typeface="Times New Roman"/>
                <a:cs typeface="Times New Roman"/>
              </a:rPr>
              <a:t>)</a:t>
            </a:r>
            <a:endParaRPr lang="en-GB" sz="1100" dirty="0">
              <a:latin typeface="Times New Roman"/>
              <a:cs typeface="Times New Roman"/>
            </a:endParaRPr>
          </a:p>
          <a:p>
            <a:pPr marL="209550" marR="30480" indent="-171450">
              <a:lnSpc>
                <a:spcPct val="102600"/>
              </a:lnSpc>
              <a:spcBef>
                <a:spcPts val="1185"/>
              </a:spcBef>
              <a:buFont typeface="Wingdings" pitchFamily="2" charset="2"/>
              <a:buChar char="§"/>
            </a:pPr>
            <a:r>
              <a:rPr lang="en-GB" sz="1100" b="1" spc="-5" dirty="0">
                <a:latin typeface="Trebuchet MS"/>
                <a:cs typeface="Trebuchet MS"/>
              </a:rPr>
              <a:t>﻿</a:t>
            </a:r>
            <a:r>
              <a:rPr lang="el-GR" sz="1100" b="1" spc="-5" dirty="0">
                <a:cs typeface="Trebuchet MS"/>
              </a:rPr>
              <a:t>Κίνδυνος χαρτοφυλακίου: </a:t>
            </a:r>
            <a:r>
              <a:rPr lang="el-GR" sz="1100" spc="-5" dirty="0">
                <a:cs typeface="Trebuchet MS"/>
              </a:rPr>
              <a:t>η</a:t>
            </a:r>
            <a:r>
              <a:rPr lang="el-GR" sz="1100" b="1" spc="-5" dirty="0">
                <a:cs typeface="Trebuchet MS"/>
              </a:rPr>
              <a:t> </a:t>
            </a:r>
            <a:r>
              <a:rPr lang="el-GR" sz="1100" spc="-5" dirty="0">
                <a:cs typeface="Trebuchet MS"/>
              </a:rPr>
              <a:t>τυπική απόκλιση της απόδοσης</a:t>
            </a:r>
            <a:endParaRPr lang="el-GR" sz="1800" dirty="0"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-10" dirty="0"/>
              <a:t>Π. </a:t>
            </a:r>
            <a:r>
              <a:rPr spc="-15" dirty="0"/>
              <a:t>Κωνσταντíνου (AΕΟΣ </a:t>
            </a:r>
            <a:r>
              <a:rPr spc="-35" dirty="0"/>
              <a:t>–</a:t>
            </a:r>
            <a:r>
              <a:rPr spc="-75" dirty="0"/>
              <a:t> </a:t>
            </a:r>
            <a:r>
              <a:rPr spc="-5" dirty="0"/>
              <a:t>ΟΠΑ)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F9A931-AFDB-7049-AD6F-29A4A3439A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6850" y="2264267"/>
            <a:ext cx="1651000" cy="546100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0" y="141770"/>
            <a:ext cx="4608195" cy="455894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7556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595"/>
              </a:spcBef>
            </a:pPr>
            <a:r>
              <a:rPr lang="el-GR" sz="1400" spc="-10" dirty="0">
                <a:solidFill>
                  <a:srgbClr val="CC0000"/>
                </a:solidFill>
                <a:latin typeface="Arial"/>
                <a:cs typeface="Arial"/>
              </a:rPr>
              <a:t>Κέρδη από τη Διεθνή Διαφοροποίηση</a:t>
            </a:r>
            <a:r>
              <a:rPr sz="1400" spc="-2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spc="-65" dirty="0">
                <a:solidFill>
                  <a:srgbClr val="CC0000"/>
                </a:solidFill>
                <a:latin typeface="Arial"/>
                <a:cs typeface="Arial"/>
              </a:rPr>
              <a:t>–</a:t>
            </a:r>
            <a:r>
              <a:rPr sz="1400" spc="22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spc="35" dirty="0">
                <a:solidFill>
                  <a:srgbClr val="CC0000"/>
                </a:solidFill>
                <a:latin typeface="Latin Modern Math"/>
                <a:cs typeface="Latin Modern Math"/>
              </a:rPr>
              <a:t>III</a:t>
            </a:r>
            <a:endParaRPr sz="1400" dirty="0">
              <a:latin typeface="Latin Modern Math"/>
              <a:cs typeface="Latin Modern Math"/>
            </a:endParaRPr>
          </a:p>
          <a:p>
            <a:pPr marL="107950">
              <a:lnSpc>
                <a:spcPct val="100000"/>
              </a:lnSpc>
              <a:spcBef>
                <a:spcPts val="225"/>
              </a:spcBef>
            </a:pPr>
            <a:r>
              <a:rPr lang="el-GR" sz="900" spc="5" dirty="0">
                <a:solidFill>
                  <a:srgbClr val="CC0000"/>
                </a:solidFill>
                <a:latin typeface="Arial"/>
                <a:cs typeface="Arial"/>
              </a:rPr>
              <a:t>Χαρακτηριστικά του Χαρτοφυλακίου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80276" y="779780"/>
            <a:ext cx="66090" cy="660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93431" y="1392604"/>
            <a:ext cx="7620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i="1" spc="-5" dirty="0">
                <a:latin typeface="Times New Roman"/>
                <a:cs typeface="Times New Roman"/>
              </a:rPr>
              <a:t>p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2932" y="697165"/>
            <a:ext cx="3961765" cy="66167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55"/>
              </a:spcBef>
            </a:pPr>
            <a:r>
              <a:rPr sz="1100" spc="-10" dirty="0">
                <a:latin typeface="Arial"/>
                <a:cs typeface="Arial"/>
              </a:rPr>
              <a:t>Στην </a:t>
            </a:r>
            <a:r>
              <a:rPr sz="1100" spc="-60" dirty="0">
                <a:latin typeface="Arial"/>
                <a:cs typeface="Arial"/>
              </a:rPr>
              <a:t>περíπτωση </a:t>
            </a:r>
            <a:r>
              <a:rPr sz="1100" spc="-40" dirty="0">
                <a:latin typeface="Arial"/>
                <a:cs typeface="Arial"/>
              </a:rPr>
              <a:t>µε </a:t>
            </a:r>
            <a:r>
              <a:rPr sz="1100" i="1" spc="-50" dirty="0">
                <a:latin typeface="Trebuchet MS"/>
                <a:cs typeface="Trebuchet MS"/>
              </a:rPr>
              <a:t>δúο </a:t>
            </a:r>
            <a:r>
              <a:rPr sz="1100" i="1" spc="-30" dirty="0">
                <a:latin typeface="Trebuchet MS"/>
                <a:cs typeface="Trebuchet MS"/>
              </a:rPr>
              <a:t>περιουσιακα </a:t>
            </a:r>
            <a:r>
              <a:rPr sz="1100" i="1" spc="-35" dirty="0">
                <a:latin typeface="Trebuchet MS"/>
                <a:cs typeface="Trebuchet MS"/>
              </a:rPr>
              <a:t>στοιχεíα</a:t>
            </a:r>
            <a:r>
              <a:rPr sz="1100" spc="-35" dirty="0">
                <a:latin typeface="Arial"/>
                <a:cs typeface="Arial"/>
              </a:rPr>
              <a:t>, </a:t>
            </a:r>
            <a:r>
              <a:rPr sz="1100" spc="-70" dirty="0">
                <a:latin typeface="Arial"/>
                <a:cs typeface="Arial"/>
              </a:rPr>
              <a:t>ο </a:t>
            </a:r>
            <a:r>
              <a:rPr sz="1100" spc="-25" dirty="0">
                <a:latin typeface="Arial"/>
                <a:cs typeface="Arial"/>
              </a:rPr>
              <a:t>κíνδυνος  χαρτοφυλακíου </a:t>
            </a:r>
            <a:r>
              <a:rPr sz="1100" spc="-15" dirty="0">
                <a:latin typeface="Arial"/>
                <a:cs typeface="Arial"/>
              </a:rPr>
              <a:t>θα </a:t>
            </a:r>
            <a:r>
              <a:rPr sz="1100" spc="10" dirty="0">
                <a:latin typeface="Arial"/>
                <a:cs typeface="Arial"/>
              </a:rPr>
              <a:t>εξαρτáται </a:t>
            </a:r>
            <a:r>
              <a:rPr sz="1100" spc="-65" dirty="0">
                <a:latin typeface="Arial"/>
                <a:cs typeface="Arial"/>
              </a:rPr>
              <a:t>απó </a:t>
            </a:r>
            <a:r>
              <a:rPr sz="1100" spc="-10" dirty="0">
                <a:latin typeface="Arial"/>
                <a:cs typeface="Arial"/>
              </a:rPr>
              <a:t>την </a:t>
            </a:r>
            <a:r>
              <a:rPr sz="1100" b="1" i="1" spc="-55" dirty="0">
                <a:latin typeface="Arial"/>
                <a:cs typeface="Arial"/>
              </a:rPr>
              <a:t>συνδιακúµανση </a:t>
            </a:r>
            <a:r>
              <a:rPr sz="1100" spc="-10" dirty="0">
                <a:latin typeface="Arial"/>
                <a:cs typeface="Arial"/>
              </a:rPr>
              <a:t>µεταξú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των  </a:t>
            </a:r>
            <a:r>
              <a:rPr sz="1100" spc="-50" dirty="0">
                <a:latin typeface="Arial"/>
                <a:cs typeface="Arial"/>
              </a:rPr>
              <a:t>δúο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αποδóσεων:</a:t>
            </a:r>
            <a:endParaRPr sz="1100" dirty="0">
              <a:latin typeface="Arial"/>
              <a:cs typeface="Arial"/>
            </a:endParaRPr>
          </a:p>
          <a:p>
            <a:pPr marL="1047750">
              <a:lnSpc>
                <a:spcPts val="985"/>
              </a:lnSpc>
            </a:pPr>
            <a:r>
              <a:rPr sz="1100" spc="590" dirty="0">
                <a:latin typeface="Arial"/>
                <a:cs typeface="Arial"/>
              </a:rPr>
              <a:t>,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565402" y="1314069"/>
            <a:ext cx="2207895" cy="0"/>
          </a:xfrm>
          <a:custGeom>
            <a:avLst/>
            <a:gdLst/>
            <a:ahLst/>
            <a:cxnLst/>
            <a:rect l="l" t="t" r="r" b="b"/>
            <a:pathLst>
              <a:path w="2207895">
                <a:moveTo>
                  <a:pt x="0" y="0"/>
                </a:moveTo>
                <a:lnTo>
                  <a:pt x="2207641" y="0"/>
                </a:lnTo>
              </a:path>
            </a:pathLst>
          </a:custGeom>
          <a:ln w="77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614627" y="1322945"/>
            <a:ext cx="680085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54025" algn="l"/>
              </a:tabLst>
            </a:pPr>
            <a:r>
              <a:rPr sz="800" spc="-5" dirty="0">
                <a:latin typeface="Times New Roman"/>
                <a:cs typeface="Times New Roman"/>
              </a:rPr>
              <a:t>2   </a:t>
            </a:r>
            <a:r>
              <a:rPr sz="800" spc="90" dirty="0">
                <a:latin typeface="Times New Roman"/>
                <a:cs typeface="Times New Roman"/>
              </a:rPr>
              <a:t> </a:t>
            </a:r>
            <a:r>
              <a:rPr sz="800" spc="-5" dirty="0">
                <a:latin typeface="Times New Roman"/>
                <a:cs typeface="Times New Roman"/>
              </a:rPr>
              <a:t>2	2</a:t>
            </a:r>
            <a:r>
              <a:rPr sz="800" spc="10" dirty="0">
                <a:latin typeface="Times New Roman"/>
                <a:cs typeface="Times New Roman"/>
              </a:rPr>
              <a:t> </a:t>
            </a:r>
            <a:r>
              <a:rPr sz="800" spc="-5" dirty="0">
                <a:latin typeface="Times New Roman"/>
                <a:cs typeface="Times New Roman"/>
              </a:rPr>
              <a:t>2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14208" y="1419719"/>
            <a:ext cx="691515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54025" algn="l"/>
              </a:tabLst>
            </a:pPr>
            <a:r>
              <a:rPr sz="800" i="1" spc="-5" dirty="0">
                <a:latin typeface="Times New Roman"/>
                <a:cs typeface="Times New Roman"/>
              </a:rPr>
              <a:t>A   </a:t>
            </a:r>
            <a:r>
              <a:rPr sz="800" i="1" spc="5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A	B</a:t>
            </a:r>
            <a:r>
              <a:rPr sz="800" i="1" spc="120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B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66720" y="1392604"/>
            <a:ext cx="116713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07034" algn="l"/>
                <a:tab pos="881380" algn="l"/>
                <a:tab pos="1091565" algn="l"/>
              </a:tabLst>
            </a:pPr>
            <a:r>
              <a:rPr sz="800" i="1" spc="-5" dirty="0">
                <a:latin typeface="Times New Roman"/>
                <a:cs typeface="Times New Roman"/>
              </a:rPr>
              <a:t>A	A	A	B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99350" y="1334489"/>
            <a:ext cx="268668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465455" algn="l"/>
              </a:tabLst>
            </a:pPr>
            <a:r>
              <a:rPr sz="1100" spc="-85" dirty="0">
                <a:latin typeface="Arial Black"/>
                <a:cs typeface="Arial Black"/>
              </a:rPr>
              <a:t>σ </a:t>
            </a:r>
            <a:r>
              <a:rPr sz="1100" spc="100" dirty="0">
                <a:latin typeface="Arial Black"/>
                <a:cs typeface="Arial Black"/>
              </a:rPr>
              <a:t> </a:t>
            </a:r>
            <a:r>
              <a:rPr sz="1100" spc="-5" dirty="0">
                <a:latin typeface="UKIJ Kufi Chiwer"/>
                <a:cs typeface="UKIJ Kufi Chiwer"/>
              </a:rPr>
              <a:t>=	</a:t>
            </a:r>
            <a:r>
              <a:rPr sz="1100" i="1" spc="-5" dirty="0">
                <a:latin typeface="Times New Roman"/>
                <a:cs typeface="Times New Roman"/>
              </a:rPr>
              <a:t>x </a:t>
            </a:r>
            <a:r>
              <a:rPr sz="1100" spc="-85" dirty="0">
                <a:latin typeface="Arial Black"/>
                <a:cs typeface="Arial Black"/>
              </a:rPr>
              <a:t>σ </a:t>
            </a:r>
            <a:r>
              <a:rPr sz="1100" spc="-10" dirty="0">
                <a:latin typeface="UKIJ Kufi Chiwer"/>
                <a:cs typeface="UKIJ Kufi Chiwer"/>
              </a:rPr>
              <a:t>+ </a:t>
            </a:r>
            <a:r>
              <a:rPr sz="1100" i="1" spc="-5" dirty="0">
                <a:latin typeface="Times New Roman"/>
                <a:cs typeface="Times New Roman"/>
              </a:rPr>
              <a:t>x </a:t>
            </a:r>
            <a:r>
              <a:rPr sz="1100" spc="-85" dirty="0">
                <a:latin typeface="Arial Black"/>
                <a:cs typeface="Arial Black"/>
              </a:rPr>
              <a:t>σ </a:t>
            </a:r>
            <a:r>
              <a:rPr sz="1100" spc="-10" dirty="0">
                <a:latin typeface="UKIJ Kufi Chiwer"/>
                <a:cs typeface="UKIJ Kufi Chiwer"/>
              </a:rPr>
              <a:t>+ </a:t>
            </a:r>
            <a:r>
              <a:rPr sz="1100" spc="-5" dirty="0">
                <a:latin typeface="Times New Roman"/>
                <a:cs typeface="Times New Roman"/>
              </a:rPr>
              <a:t>2</a:t>
            </a:r>
            <a:r>
              <a:rPr sz="1100" i="1" spc="-5" dirty="0">
                <a:latin typeface="Times New Roman"/>
                <a:cs typeface="Times New Roman"/>
              </a:rPr>
              <a:t>x </a:t>
            </a:r>
            <a:r>
              <a:rPr sz="1100" spc="-5" dirty="0">
                <a:latin typeface="Times New Roman"/>
                <a:cs typeface="Times New Roman"/>
              </a:rPr>
              <a:t>(1 </a:t>
            </a:r>
            <a:r>
              <a:rPr sz="1100" spc="50" dirty="0">
                <a:latin typeface="FreeSans"/>
                <a:cs typeface="FreeSans"/>
              </a:rPr>
              <a:t>− </a:t>
            </a:r>
            <a:r>
              <a:rPr sz="1100" i="1" spc="-5" dirty="0">
                <a:latin typeface="Times New Roman"/>
                <a:cs typeface="Times New Roman"/>
              </a:rPr>
              <a:t>x </a:t>
            </a:r>
            <a:r>
              <a:rPr sz="1100" spc="-10" dirty="0">
                <a:latin typeface="Times New Roman"/>
                <a:cs typeface="Times New Roman"/>
              </a:rPr>
              <a:t>)Cov(</a:t>
            </a:r>
            <a:r>
              <a:rPr sz="1100" i="1" spc="-10" dirty="0">
                <a:latin typeface="Times New Roman"/>
                <a:cs typeface="Times New Roman"/>
              </a:rPr>
              <a:t>R </a:t>
            </a:r>
            <a:r>
              <a:rPr sz="1100" spc="-95" dirty="0">
                <a:latin typeface="Arial Black"/>
                <a:cs typeface="Arial Black"/>
              </a:rPr>
              <a:t>, </a:t>
            </a:r>
            <a:r>
              <a:rPr sz="1100" i="1" spc="-10" dirty="0">
                <a:latin typeface="Times New Roman"/>
                <a:cs typeface="Times New Roman"/>
              </a:rPr>
              <a:t>R</a:t>
            </a:r>
            <a:r>
              <a:rPr sz="1100" i="1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)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70217" y="1717903"/>
            <a:ext cx="53238" cy="532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54634" y="1634457"/>
            <a:ext cx="3099435" cy="6616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latin typeface="Arial"/>
                <a:cs typeface="Arial"/>
              </a:rPr>
              <a:t>Θυµηθεíτε </a:t>
            </a:r>
            <a:r>
              <a:rPr sz="1000" spc="5" dirty="0">
                <a:latin typeface="Arial"/>
                <a:cs typeface="Arial"/>
              </a:rPr>
              <a:t>óτι </a:t>
            </a:r>
            <a:r>
              <a:rPr sz="1000" spc="-25" dirty="0">
                <a:latin typeface="Arial"/>
                <a:cs typeface="Arial"/>
              </a:rPr>
              <a:t>η συνδιακúµανση </a:t>
            </a:r>
            <a:r>
              <a:rPr sz="1000" spc="-5" dirty="0">
                <a:latin typeface="Arial"/>
                <a:cs typeface="Arial"/>
              </a:rPr>
              <a:t>ορíζεται</a:t>
            </a:r>
            <a:r>
              <a:rPr sz="1000" spc="-70" dirty="0">
                <a:latin typeface="Arial"/>
                <a:cs typeface="Arial"/>
              </a:rPr>
              <a:t> </a:t>
            </a:r>
            <a:r>
              <a:rPr sz="1000" spc="-45" dirty="0">
                <a:latin typeface="Arial"/>
                <a:cs typeface="Arial"/>
              </a:rPr>
              <a:t>ως:</a:t>
            </a:r>
            <a:endParaRPr sz="1000" dirty="0">
              <a:latin typeface="Arial"/>
              <a:cs typeface="Arial"/>
            </a:endParaRPr>
          </a:p>
          <a:p>
            <a:pPr marL="791210">
              <a:lnSpc>
                <a:spcPct val="100000"/>
              </a:lnSpc>
              <a:spcBef>
                <a:spcPts val="710"/>
              </a:spcBef>
            </a:pPr>
            <a:r>
              <a:rPr sz="1000" spc="-10" dirty="0">
                <a:latin typeface="Times New Roman"/>
                <a:cs typeface="Times New Roman"/>
              </a:rPr>
              <a:t>Cov(</a:t>
            </a:r>
            <a:r>
              <a:rPr sz="1000" i="1" spc="-10" dirty="0">
                <a:latin typeface="Times New Roman"/>
                <a:cs typeface="Times New Roman"/>
              </a:rPr>
              <a:t>R</a:t>
            </a:r>
            <a:r>
              <a:rPr sz="1050" i="1" spc="-15" baseline="-11904" dirty="0">
                <a:latin typeface="Times New Roman"/>
                <a:cs typeface="Times New Roman"/>
              </a:rPr>
              <a:t>A</a:t>
            </a:r>
            <a:r>
              <a:rPr sz="1000" spc="-10" dirty="0">
                <a:latin typeface="Arial Black"/>
                <a:cs typeface="Arial Black"/>
              </a:rPr>
              <a:t>, </a:t>
            </a:r>
            <a:r>
              <a:rPr sz="1000" i="1" spc="10" dirty="0">
                <a:latin typeface="Times New Roman"/>
                <a:cs typeface="Times New Roman"/>
              </a:rPr>
              <a:t>R</a:t>
            </a:r>
            <a:r>
              <a:rPr sz="1050" i="1" spc="15" baseline="-11904" dirty="0">
                <a:latin typeface="Times New Roman"/>
                <a:cs typeface="Times New Roman"/>
              </a:rPr>
              <a:t>B</a:t>
            </a:r>
            <a:r>
              <a:rPr sz="1000" spc="10" dirty="0">
                <a:latin typeface="Times New Roman"/>
                <a:cs typeface="Times New Roman"/>
              </a:rPr>
              <a:t>) </a:t>
            </a:r>
            <a:r>
              <a:rPr sz="1000" spc="-5" dirty="0">
                <a:latin typeface="UKIJ Kufi Chiwer"/>
                <a:cs typeface="UKIJ Kufi Chiwer"/>
              </a:rPr>
              <a:t>= </a:t>
            </a:r>
            <a:r>
              <a:rPr sz="1000" spc="-5" dirty="0">
                <a:latin typeface="Times New Roman"/>
                <a:cs typeface="Times New Roman"/>
              </a:rPr>
              <a:t>E </a:t>
            </a:r>
            <a:r>
              <a:rPr sz="1000" spc="-5" dirty="0">
                <a:latin typeface="FreeSans"/>
                <a:cs typeface="FreeSans"/>
              </a:rPr>
              <a:t>{</a:t>
            </a:r>
            <a:r>
              <a:rPr sz="1000" spc="-5" dirty="0">
                <a:latin typeface="Times New Roman"/>
                <a:cs typeface="Times New Roman"/>
              </a:rPr>
              <a:t>[</a:t>
            </a:r>
            <a:r>
              <a:rPr sz="1000" i="1" spc="-5" dirty="0">
                <a:latin typeface="Times New Roman"/>
                <a:cs typeface="Times New Roman"/>
              </a:rPr>
              <a:t>R</a:t>
            </a:r>
            <a:r>
              <a:rPr sz="1050" i="1" spc="-7" baseline="-11904" dirty="0">
                <a:latin typeface="Times New Roman"/>
                <a:cs typeface="Times New Roman"/>
              </a:rPr>
              <a:t>A </a:t>
            </a:r>
            <a:r>
              <a:rPr sz="1000" spc="45" dirty="0">
                <a:latin typeface="FreeSans"/>
                <a:cs typeface="FreeSans"/>
              </a:rPr>
              <a:t>− </a:t>
            </a:r>
            <a:r>
              <a:rPr sz="1000" dirty="0">
                <a:latin typeface="Times New Roman"/>
                <a:cs typeface="Times New Roman"/>
              </a:rPr>
              <a:t>E(</a:t>
            </a:r>
            <a:r>
              <a:rPr sz="1000" i="1" dirty="0">
                <a:latin typeface="Times New Roman"/>
                <a:cs typeface="Times New Roman"/>
              </a:rPr>
              <a:t>R</a:t>
            </a:r>
            <a:r>
              <a:rPr sz="1050" i="1" baseline="-11904" dirty="0">
                <a:latin typeface="Times New Roman"/>
                <a:cs typeface="Times New Roman"/>
              </a:rPr>
              <a:t>A</a:t>
            </a:r>
            <a:r>
              <a:rPr sz="1000" dirty="0">
                <a:latin typeface="Times New Roman"/>
                <a:cs typeface="Times New Roman"/>
              </a:rPr>
              <a:t>)][</a:t>
            </a:r>
            <a:r>
              <a:rPr sz="1000" i="1" dirty="0">
                <a:latin typeface="Times New Roman"/>
                <a:cs typeface="Times New Roman"/>
              </a:rPr>
              <a:t>R</a:t>
            </a:r>
            <a:r>
              <a:rPr sz="1050" i="1" baseline="-11904" dirty="0">
                <a:latin typeface="Times New Roman"/>
                <a:cs typeface="Times New Roman"/>
              </a:rPr>
              <a:t>B </a:t>
            </a:r>
            <a:r>
              <a:rPr sz="1000" spc="45" dirty="0">
                <a:latin typeface="FreeSans"/>
                <a:cs typeface="FreeSans"/>
              </a:rPr>
              <a:t>−</a:t>
            </a:r>
            <a:r>
              <a:rPr sz="1000" spc="-140" dirty="0">
                <a:latin typeface="FreeSans"/>
                <a:cs typeface="FreeSans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E(</a:t>
            </a:r>
            <a:r>
              <a:rPr sz="1000" i="1" dirty="0">
                <a:latin typeface="Times New Roman"/>
                <a:cs typeface="Times New Roman"/>
              </a:rPr>
              <a:t>R</a:t>
            </a:r>
            <a:r>
              <a:rPr sz="1050" i="1" baseline="-11904" dirty="0">
                <a:latin typeface="Times New Roman"/>
                <a:cs typeface="Times New Roman"/>
              </a:rPr>
              <a:t>B</a:t>
            </a:r>
            <a:r>
              <a:rPr sz="1000" dirty="0">
                <a:latin typeface="Times New Roman"/>
                <a:cs typeface="Times New Roman"/>
              </a:rPr>
              <a:t>)]</a:t>
            </a:r>
            <a:r>
              <a:rPr sz="1000" dirty="0">
                <a:latin typeface="FreeSans"/>
                <a:cs typeface="FreeSans"/>
              </a:rPr>
              <a:t>}</a:t>
            </a:r>
          </a:p>
          <a:p>
            <a:pPr marL="38100">
              <a:lnSpc>
                <a:spcPct val="100000"/>
              </a:lnSpc>
              <a:spcBef>
                <a:spcPts val="700"/>
              </a:spcBef>
            </a:pPr>
            <a:r>
              <a:rPr sz="1000" spc="-50" dirty="0">
                <a:latin typeface="Arial"/>
                <a:cs typeface="Arial"/>
              </a:rPr>
              <a:t>Επíσης </a:t>
            </a:r>
            <a:r>
              <a:rPr sz="1000" spc="-25" dirty="0">
                <a:latin typeface="Arial"/>
                <a:cs typeface="Arial"/>
              </a:rPr>
              <a:t>η </a:t>
            </a:r>
            <a:r>
              <a:rPr sz="1000" spc="-40" dirty="0">
                <a:latin typeface="Arial"/>
                <a:cs typeface="Arial"/>
              </a:rPr>
              <a:t>συσχsτιση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εíναι:</a:t>
            </a:r>
          </a:p>
        </p:txBody>
      </p:sp>
      <p:sp>
        <p:nvSpPr>
          <p:cNvPr id="15" name="object 15"/>
          <p:cNvSpPr/>
          <p:nvPr/>
        </p:nvSpPr>
        <p:spPr>
          <a:xfrm>
            <a:off x="570217" y="2202052"/>
            <a:ext cx="53238" cy="532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654555" y="2420129"/>
            <a:ext cx="18383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000" spc="-55" dirty="0">
                <a:latin typeface="Arial Black"/>
                <a:cs typeface="Arial Black"/>
              </a:rPr>
              <a:t>ρ</a:t>
            </a:r>
            <a:r>
              <a:rPr sz="1050" i="1" spc="-82" baseline="-11904" dirty="0">
                <a:latin typeface="Times New Roman"/>
                <a:cs typeface="Times New Roman"/>
              </a:rPr>
              <a:t>AB </a:t>
            </a:r>
            <a:r>
              <a:rPr sz="1000" spc="-5" dirty="0">
                <a:latin typeface="UKIJ Kufi Chiwer"/>
                <a:cs typeface="UKIJ Kufi Chiwer"/>
              </a:rPr>
              <a:t>= </a:t>
            </a:r>
            <a:r>
              <a:rPr sz="1000" spc="-10" dirty="0">
                <a:latin typeface="Times New Roman"/>
                <a:cs typeface="Times New Roman"/>
              </a:rPr>
              <a:t>Corr(</a:t>
            </a:r>
            <a:r>
              <a:rPr sz="1000" i="1" spc="-10" dirty="0">
                <a:latin typeface="Times New Roman"/>
                <a:cs typeface="Times New Roman"/>
              </a:rPr>
              <a:t>R</a:t>
            </a:r>
            <a:r>
              <a:rPr sz="1050" i="1" spc="-15" baseline="-11904" dirty="0">
                <a:latin typeface="Times New Roman"/>
                <a:cs typeface="Times New Roman"/>
              </a:rPr>
              <a:t>A</a:t>
            </a:r>
            <a:r>
              <a:rPr sz="1000" spc="-10" dirty="0">
                <a:latin typeface="Arial Black"/>
                <a:cs typeface="Arial Black"/>
              </a:rPr>
              <a:t>, </a:t>
            </a:r>
            <a:r>
              <a:rPr sz="1000" i="1" spc="10" dirty="0">
                <a:latin typeface="Times New Roman"/>
                <a:cs typeface="Times New Roman"/>
              </a:rPr>
              <a:t>R</a:t>
            </a:r>
            <a:r>
              <a:rPr sz="1050" i="1" spc="15" baseline="-11904" dirty="0">
                <a:latin typeface="Times New Roman"/>
                <a:cs typeface="Times New Roman"/>
              </a:rPr>
              <a:t>B</a:t>
            </a:r>
            <a:r>
              <a:rPr sz="1000" spc="10" dirty="0">
                <a:latin typeface="Times New Roman"/>
                <a:cs typeface="Times New Roman"/>
              </a:rPr>
              <a:t>) </a:t>
            </a:r>
            <a:r>
              <a:rPr sz="1000" spc="-5" dirty="0">
                <a:latin typeface="UKIJ Kufi Chiwer"/>
                <a:cs typeface="UKIJ Kufi Chiwer"/>
              </a:rPr>
              <a:t>= </a:t>
            </a:r>
            <a:r>
              <a:rPr sz="1500" u="sng" spc="-15" baseline="36111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Cov(</a:t>
            </a:r>
            <a:r>
              <a:rPr sz="1500" i="1" u="sng" spc="-15" baseline="36111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</a:t>
            </a:r>
            <a:r>
              <a:rPr sz="1050" i="1" u="sng" spc="-15" baseline="436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</a:t>
            </a:r>
            <a:r>
              <a:rPr sz="1500" u="sng" spc="-15" baseline="36111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,</a:t>
            </a:r>
            <a:r>
              <a:rPr sz="1500" u="sng" spc="-397" baseline="36111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1500" i="1" u="sng" spc="15" baseline="36111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</a:t>
            </a:r>
            <a:r>
              <a:rPr sz="1050" i="1" u="sng" spc="15" baseline="436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B</a:t>
            </a:r>
            <a:r>
              <a:rPr sz="1500" u="sng" spc="15" baseline="36111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)</a:t>
            </a:r>
            <a:endParaRPr sz="1500" baseline="36111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77532" y="2452452"/>
            <a:ext cx="3961765" cy="457834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2619375">
              <a:lnSpc>
                <a:spcPct val="100000"/>
              </a:lnSpc>
              <a:spcBef>
                <a:spcPts val="525"/>
              </a:spcBef>
            </a:pPr>
            <a:r>
              <a:rPr sz="1000" spc="-30" dirty="0">
                <a:latin typeface="Arial Black"/>
                <a:cs typeface="Arial Black"/>
              </a:rPr>
              <a:t>σ</a:t>
            </a:r>
            <a:r>
              <a:rPr sz="1050" i="1" spc="-44" baseline="-11904" dirty="0">
                <a:latin typeface="Times New Roman"/>
                <a:cs typeface="Times New Roman"/>
              </a:rPr>
              <a:t>A</a:t>
            </a:r>
            <a:r>
              <a:rPr sz="1000" spc="-30" dirty="0">
                <a:latin typeface="Arial Black"/>
                <a:cs typeface="Arial Black"/>
              </a:rPr>
              <a:t>σ</a:t>
            </a:r>
            <a:r>
              <a:rPr sz="1050" i="1" spc="-44" baseline="-11904" dirty="0">
                <a:latin typeface="Times New Roman"/>
                <a:cs typeface="Times New Roman"/>
              </a:rPr>
              <a:t>B</a:t>
            </a:r>
            <a:endParaRPr sz="1050" baseline="-11904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459"/>
              </a:spcBef>
            </a:pPr>
            <a:r>
              <a:rPr sz="1100" spc="-20" dirty="0">
                <a:latin typeface="Arial"/>
                <a:cs typeface="Arial"/>
              </a:rPr>
              <a:t>Συνεπúς, </a:t>
            </a:r>
            <a:r>
              <a:rPr sz="1100" spc="-70" dirty="0">
                <a:latin typeface="Arial"/>
                <a:cs typeface="Arial"/>
              </a:rPr>
              <a:t>ο </a:t>
            </a:r>
            <a:r>
              <a:rPr sz="1100" spc="-25" dirty="0">
                <a:latin typeface="Arial"/>
                <a:cs typeface="Arial"/>
              </a:rPr>
              <a:t>κíνδυνος χαρτοφυλακíου </a:t>
            </a:r>
            <a:r>
              <a:rPr sz="1100" spc="-55" dirty="0">
                <a:latin typeface="Arial"/>
                <a:cs typeface="Arial"/>
              </a:rPr>
              <a:t>µπορεí </a:t>
            </a:r>
            <a:r>
              <a:rPr sz="1100" spc="-15" dirty="0">
                <a:latin typeface="Arial"/>
                <a:cs typeface="Arial"/>
              </a:rPr>
              <a:t>να εκφραστεí </a:t>
            </a:r>
            <a:r>
              <a:rPr sz="1100" spc="35" dirty="0">
                <a:latin typeface="Arial"/>
                <a:cs typeface="Arial"/>
              </a:rPr>
              <a:t>και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ως: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80276" y="2801023"/>
            <a:ext cx="66090" cy="660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255928" y="3099129"/>
            <a:ext cx="7620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i="1" spc="-5" dirty="0">
                <a:latin typeface="Times New Roman"/>
                <a:cs typeface="Times New Roman"/>
              </a:rPr>
              <a:t>p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501038" y="2873234"/>
            <a:ext cx="13970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590" dirty="0">
                <a:latin typeface="Arial"/>
                <a:cs typeface="Arial"/>
              </a:rPr>
              <a:t>,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627898" y="3020593"/>
            <a:ext cx="2048510" cy="0"/>
          </a:xfrm>
          <a:custGeom>
            <a:avLst/>
            <a:gdLst/>
            <a:ahLst/>
            <a:cxnLst/>
            <a:rect l="l" t="t" r="r" b="b"/>
            <a:pathLst>
              <a:path w="2048510">
                <a:moveTo>
                  <a:pt x="0" y="0"/>
                </a:moveTo>
                <a:lnTo>
                  <a:pt x="2048002" y="0"/>
                </a:lnTo>
              </a:path>
            </a:pathLst>
          </a:custGeom>
          <a:ln w="77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677123" y="3029469"/>
            <a:ext cx="680085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54025" algn="l"/>
              </a:tabLst>
            </a:pPr>
            <a:r>
              <a:rPr sz="800" spc="-5" dirty="0">
                <a:latin typeface="Times New Roman"/>
                <a:cs typeface="Times New Roman"/>
              </a:rPr>
              <a:t>2   </a:t>
            </a:r>
            <a:r>
              <a:rPr sz="800" spc="90" dirty="0">
                <a:latin typeface="Times New Roman"/>
                <a:cs typeface="Times New Roman"/>
              </a:rPr>
              <a:t> </a:t>
            </a:r>
            <a:r>
              <a:rPr sz="800" spc="-5" dirty="0">
                <a:latin typeface="Times New Roman"/>
                <a:cs typeface="Times New Roman"/>
              </a:rPr>
              <a:t>2	2</a:t>
            </a:r>
            <a:r>
              <a:rPr sz="800" spc="10" dirty="0">
                <a:latin typeface="Times New Roman"/>
                <a:cs typeface="Times New Roman"/>
              </a:rPr>
              <a:t> </a:t>
            </a:r>
            <a:r>
              <a:rPr sz="800" spc="-5" dirty="0">
                <a:latin typeface="Times New Roman"/>
                <a:cs typeface="Times New Roman"/>
              </a:rPr>
              <a:t>2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676717" y="3126243"/>
            <a:ext cx="691515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54025" algn="l"/>
              </a:tabLst>
            </a:pPr>
            <a:r>
              <a:rPr sz="800" i="1" spc="-5" dirty="0">
                <a:latin typeface="Times New Roman"/>
                <a:cs typeface="Times New Roman"/>
              </a:rPr>
              <a:t>A   </a:t>
            </a:r>
            <a:r>
              <a:rPr sz="800" i="1" spc="5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A	B</a:t>
            </a:r>
            <a:r>
              <a:rPr sz="800" i="1" spc="120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B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629230" y="3099129"/>
            <a:ext cx="1053465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07034" algn="l"/>
              </a:tabLst>
            </a:pPr>
            <a:r>
              <a:rPr sz="800" i="1" spc="-5" dirty="0">
                <a:latin typeface="Times New Roman"/>
                <a:cs typeface="Times New Roman"/>
              </a:rPr>
              <a:t>A	A AB A</a:t>
            </a:r>
            <a:r>
              <a:rPr sz="800" i="1" spc="120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B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161859" y="3041013"/>
            <a:ext cx="256159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465455" algn="l"/>
                <a:tab pos="2189480" algn="l"/>
              </a:tabLst>
            </a:pPr>
            <a:r>
              <a:rPr sz="1100" spc="-85" dirty="0">
                <a:latin typeface="Arial Black"/>
                <a:cs typeface="Arial Black"/>
              </a:rPr>
              <a:t>σ </a:t>
            </a:r>
            <a:r>
              <a:rPr sz="1100" spc="100" dirty="0">
                <a:latin typeface="Arial Black"/>
                <a:cs typeface="Arial Black"/>
              </a:rPr>
              <a:t> </a:t>
            </a:r>
            <a:r>
              <a:rPr sz="1100" spc="-5" dirty="0">
                <a:latin typeface="UKIJ Kufi Chiwer"/>
                <a:cs typeface="UKIJ Kufi Chiwer"/>
              </a:rPr>
              <a:t>=	</a:t>
            </a:r>
            <a:r>
              <a:rPr sz="1100" i="1" spc="-5" dirty="0">
                <a:latin typeface="Times New Roman"/>
                <a:cs typeface="Times New Roman"/>
              </a:rPr>
              <a:t>x  </a:t>
            </a:r>
            <a:r>
              <a:rPr sz="1100" spc="-85" dirty="0">
                <a:latin typeface="Arial Black"/>
                <a:cs typeface="Arial Black"/>
              </a:rPr>
              <a:t>σ  </a:t>
            </a:r>
            <a:r>
              <a:rPr sz="1100" spc="-10" dirty="0">
                <a:latin typeface="UKIJ Kufi Chiwer"/>
                <a:cs typeface="UKIJ Kufi Chiwer"/>
              </a:rPr>
              <a:t>+ </a:t>
            </a:r>
            <a:r>
              <a:rPr sz="1100" i="1" spc="-5" dirty="0">
                <a:latin typeface="Times New Roman"/>
                <a:cs typeface="Times New Roman"/>
              </a:rPr>
              <a:t>x  </a:t>
            </a:r>
            <a:r>
              <a:rPr sz="1100" spc="-85" dirty="0">
                <a:latin typeface="Arial Black"/>
                <a:cs typeface="Arial Black"/>
              </a:rPr>
              <a:t>σ  </a:t>
            </a:r>
            <a:r>
              <a:rPr sz="1100" spc="-10" dirty="0">
                <a:latin typeface="UKIJ Kufi Chiwer"/>
                <a:cs typeface="UKIJ Kufi Chiwer"/>
              </a:rPr>
              <a:t>+ </a:t>
            </a:r>
            <a:r>
              <a:rPr sz="1100" spc="-5" dirty="0">
                <a:latin typeface="Times New Roman"/>
                <a:cs typeface="Times New Roman"/>
              </a:rPr>
              <a:t>2</a:t>
            </a:r>
            <a:r>
              <a:rPr sz="1100" i="1" spc="-5" dirty="0">
                <a:latin typeface="Times New Roman"/>
                <a:cs typeface="Times New Roman"/>
              </a:rPr>
              <a:t>x  </a:t>
            </a:r>
            <a:r>
              <a:rPr sz="1100" spc="-5" dirty="0">
                <a:latin typeface="Times New Roman"/>
                <a:cs typeface="Times New Roman"/>
              </a:rPr>
              <a:t>(1 </a:t>
            </a:r>
            <a:r>
              <a:rPr sz="1100" spc="50" dirty="0">
                <a:latin typeface="FreeSans"/>
                <a:cs typeface="FreeSans"/>
              </a:rPr>
              <a:t>−</a:t>
            </a:r>
            <a:r>
              <a:rPr sz="1100" spc="260" dirty="0">
                <a:latin typeface="FreeSans"/>
                <a:cs typeface="FreeSans"/>
              </a:rPr>
              <a:t> </a:t>
            </a:r>
            <a:r>
              <a:rPr sz="1100" i="1" spc="-5" dirty="0">
                <a:latin typeface="Times New Roman"/>
                <a:cs typeface="Times New Roman"/>
              </a:rPr>
              <a:t>x  </a:t>
            </a:r>
            <a:r>
              <a:rPr sz="1100" spc="-95" dirty="0">
                <a:latin typeface="Times New Roman"/>
                <a:cs typeface="Times New Roman"/>
              </a:rPr>
              <a:t>)</a:t>
            </a:r>
            <a:r>
              <a:rPr sz="1100" spc="-95" dirty="0">
                <a:latin typeface="Arial Black"/>
                <a:cs typeface="Arial Black"/>
              </a:rPr>
              <a:t>ρ	</a:t>
            </a:r>
            <a:r>
              <a:rPr sz="1100" spc="-85" dirty="0">
                <a:latin typeface="Arial Black"/>
                <a:cs typeface="Arial Black"/>
              </a:rPr>
              <a:t>σ σ</a:t>
            </a:r>
            <a:r>
              <a:rPr sz="1100" spc="50" dirty="0">
                <a:latin typeface="Arial Black"/>
                <a:cs typeface="Arial Black"/>
              </a:rPr>
              <a:t> </a:t>
            </a:r>
            <a:r>
              <a:rPr sz="1100" spc="-95" dirty="0">
                <a:latin typeface="Arial Black"/>
                <a:cs typeface="Arial Black"/>
              </a:rPr>
              <a:t>.</a:t>
            </a:r>
            <a:endParaRPr sz="1100">
              <a:latin typeface="Arial Black"/>
              <a:cs typeface="Arial Black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-10" dirty="0"/>
              <a:t>Π. </a:t>
            </a:r>
            <a:r>
              <a:rPr spc="-15" dirty="0"/>
              <a:t>Κωνσταντíνου (AΕΟΣ </a:t>
            </a:r>
            <a:r>
              <a:rPr spc="-35" dirty="0"/>
              <a:t>–</a:t>
            </a:r>
            <a:r>
              <a:rPr spc="-75" dirty="0"/>
              <a:t> </a:t>
            </a:r>
            <a:r>
              <a:rPr spc="-5" dirty="0"/>
              <a:t>ΟΠΑ)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C8A7A2D-7891-1F47-BF63-11092E7300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206" y="697165"/>
            <a:ext cx="4058770" cy="2573854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0" y="141770"/>
            <a:ext cx="4608195" cy="455894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7556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595"/>
              </a:spcBef>
            </a:pPr>
            <a:r>
              <a:rPr lang="el-GR" sz="1400" spc="-10" dirty="0">
                <a:solidFill>
                  <a:srgbClr val="CC0000"/>
                </a:solidFill>
                <a:latin typeface="Arial"/>
                <a:cs typeface="Arial"/>
              </a:rPr>
              <a:t>Κέρδη από τη Διεθνή Διαφοροποίηση </a:t>
            </a:r>
            <a:r>
              <a:rPr sz="1400" spc="-65" dirty="0">
                <a:solidFill>
                  <a:srgbClr val="CC0000"/>
                </a:solidFill>
                <a:latin typeface="Arial"/>
                <a:cs typeface="Arial"/>
              </a:rPr>
              <a:t>–</a:t>
            </a:r>
            <a:r>
              <a:rPr sz="1400" spc="22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spc="15" dirty="0">
                <a:solidFill>
                  <a:srgbClr val="CC0000"/>
                </a:solidFill>
                <a:latin typeface="Latin Modern Math"/>
                <a:cs typeface="Latin Modern Math"/>
              </a:rPr>
              <a:t>IV</a:t>
            </a:r>
            <a:endParaRPr sz="1400" dirty="0">
              <a:latin typeface="Latin Modern Math"/>
              <a:cs typeface="Latin Modern Math"/>
            </a:endParaRPr>
          </a:p>
          <a:p>
            <a:pPr marL="107950">
              <a:lnSpc>
                <a:spcPct val="100000"/>
              </a:lnSpc>
              <a:spcBef>
                <a:spcPts val="225"/>
              </a:spcBef>
            </a:pPr>
            <a:r>
              <a:rPr lang="el-GR" sz="900" spc="5" dirty="0">
                <a:solidFill>
                  <a:srgbClr val="CC0000"/>
                </a:solidFill>
                <a:latin typeface="Arial"/>
                <a:cs typeface="Arial"/>
              </a:rPr>
              <a:t>Χαρακτηριστικά του Χαρτοφυλακίου</a:t>
            </a:r>
            <a:endParaRPr sz="900" dirty="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70585" y="1282230"/>
            <a:ext cx="3667125" cy="35560"/>
            <a:chOff x="470585" y="1282230"/>
            <a:chExt cx="3667125" cy="35560"/>
          </a:xfrm>
        </p:grpSpPr>
        <p:sp>
          <p:nvSpPr>
            <p:cNvPr id="6" name="object 6"/>
            <p:cNvSpPr/>
            <p:nvPr/>
          </p:nvSpPr>
          <p:spPr>
            <a:xfrm>
              <a:off x="470585" y="1284757"/>
              <a:ext cx="3667125" cy="0"/>
            </a:xfrm>
            <a:custGeom>
              <a:avLst/>
              <a:gdLst/>
              <a:ahLst/>
              <a:cxnLst/>
              <a:rect l="l" t="t" r="r" b="b"/>
              <a:pathLst>
                <a:path w="3667125">
                  <a:moveTo>
                    <a:pt x="0" y="0"/>
                  </a:moveTo>
                  <a:lnTo>
                    <a:pt x="366682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70585" y="1315123"/>
              <a:ext cx="3667125" cy="0"/>
            </a:xfrm>
            <a:custGeom>
              <a:avLst/>
              <a:gdLst/>
              <a:ahLst/>
              <a:cxnLst/>
              <a:rect l="l" t="t" r="r" b="b"/>
              <a:pathLst>
                <a:path w="3667125">
                  <a:moveTo>
                    <a:pt x="0" y="0"/>
                  </a:moveTo>
                  <a:lnTo>
                    <a:pt x="366682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39381" y="996231"/>
            <a:ext cx="3700145" cy="6546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67385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B23333"/>
                </a:solidFill>
                <a:latin typeface="Arial"/>
                <a:cs typeface="Arial"/>
              </a:rPr>
              <a:t>Πíνακας:</a:t>
            </a:r>
            <a:r>
              <a:rPr sz="1000" spc="-10" dirty="0">
                <a:latin typeface="Arial"/>
                <a:cs typeface="Arial"/>
              </a:rPr>
              <a:t>Κsρδη </a:t>
            </a:r>
            <a:r>
              <a:rPr sz="1000" spc="-55" dirty="0">
                <a:latin typeface="Arial"/>
                <a:cs typeface="Arial"/>
              </a:rPr>
              <a:t>απó </a:t>
            </a:r>
            <a:r>
              <a:rPr sz="1000" spc="-10" dirty="0">
                <a:latin typeface="Arial"/>
                <a:cs typeface="Arial"/>
              </a:rPr>
              <a:t>την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spc="-35" dirty="0">
                <a:latin typeface="Arial"/>
                <a:cs typeface="Arial"/>
              </a:rPr>
              <a:t>διαφοροποíηση</a:t>
            </a:r>
            <a:endParaRPr sz="1000" dirty="0">
              <a:latin typeface="Arial"/>
              <a:cs typeface="Arial"/>
            </a:endParaRPr>
          </a:p>
          <a:p>
            <a:pPr marL="63500">
              <a:lnSpc>
                <a:spcPct val="100000"/>
              </a:lnSpc>
              <a:spcBef>
                <a:spcPts val="1085"/>
              </a:spcBef>
              <a:tabLst>
                <a:tab pos="457200" algn="l"/>
                <a:tab pos="814705" algn="l"/>
              </a:tabLst>
            </a:pPr>
            <a:r>
              <a:rPr sz="1100" i="1" spc="-5" dirty="0">
                <a:latin typeface="Times New Roman"/>
                <a:cs typeface="Times New Roman"/>
              </a:rPr>
              <a:t>x</a:t>
            </a:r>
            <a:r>
              <a:rPr sz="1200" i="1" spc="-7" baseline="-10416" dirty="0">
                <a:latin typeface="Times New Roman"/>
                <a:cs typeface="Times New Roman"/>
              </a:rPr>
              <a:t>A	</a:t>
            </a:r>
            <a:r>
              <a:rPr sz="1100" i="1" spc="-5" dirty="0">
                <a:latin typeface="Times New Roman"/>
                <a:cs typeface="Times New Roman"/>
              </a:rPr>
              <a:t>x</a:t>
            </a:r>
            <a:r>
              <a:rPr sz="1200" i="1" spc="-7" baseline="-10416" dirty="0">
                <a:latin typeface="Times New Roman"/>
                <a:cs typeface="Times New Roman"/>
              </a:rPr>
              <a:t>B	</a:t>
            </a:r>
            <a:r>
              <a:rPr sz="1100" spc="5" dirty="0">
                <a:latin typeface="Times New Roman"/>
                <a:cs typeface="Times New Roman"/>
              </a:rPr>
              <a:t>E(</a:t>
            </a:r>
            <a:r>
              <a:rPr sz="1100" i="1" spc="5" dirty="0">
                <a:latin typeface="Times New Roman"/>
                <a:cs typeface="Times New Roman"/>
              </a:rPr>
              <a:t>R</a:t>
            </a:r>
            <a:r>
              <a:rPr sz="1200" i="1" spc="7" baseline="-10416" dirty="0">
                <a:latin typeface="Times New Roman"/>
                <a:cs typeface="Times New Roman"/>
              </a:rPr>
              <a:t>p</a:t>
            </a:r>
            <a:r>
              <a:rPr sz="1100" spc="5" dirty="0">
                <a:latin typeface="Times New Roman"/>
                <a:cs typeface="Times New Roman"/>
              </a:rPr>
              <a:t>)   </a:t>
            </a:r>
            <a:r>
              <a:rPr sz="1100" u="sng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11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Τυπικý </a:t>
            </a:r>
            <a:r>
              <a:rPr sz="1100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Απóκλιση </a:t>
            </a:r>
            <a:r>
              <a:rPr sz="11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Χαρτοφυλακíου</a:t>
            </a:r>
            <a:r>
              <a:rPr sz="1100" u="sng" spc="-1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100" u="sng" spc="-45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σ</a:t>
            </a:r>
            <a:r>
              <a:rPr sz="1200" i="1" u="sng" spc="-67" baseline="-10416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</a:t>
            </a:r>
            <a:r>
              <a:rPr sz="1200" i="1" u="sng" spc="67" baseline="-10416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endParaRPr sz="1200" baseline="-10416" dirty="0">
              <a:latin typeface="Times New Roman"/>
              <a:cs typeface="Times New Roman"/>
            </a:endParaRPr>
          </a:p>
          <a:p>
            <a:pPr marL="1304925">
              <a:lnSpc>
                <a:spcPct val="100000"/>
              </a:lnSpc>
              <a:spcBef>
                <a:spcPts val="35"/>
              </a:spcBef>
              <a:tabLst>
                <a:tab pos="2065020" algn="l"/>
                <a:tab pos="2825115" algn="l"/>
              </a:tabLst>
            </a:pPr>
            <a:r>
              <a:rPr sz="1100" spc="-65" dirty="0">
                <a:latin typeface="Arial Black"/>
                <a:cs typeface="Arial Black"/>
              </a:rPr>
              <a:t>ρ</a:t>
            </a:r>
            <a:r>
              <a:rPr sz="1200" i="1" spc="-97" baseline="-10416" dirty="0">
                <a:latin typeface="Times New Roman"/>
                <a:cs typeface="Times New Roman"/>
              </a:rPr>
              <a:t>AB </a:t>
            </a:r>
            <a:r>
              <a:rPr sz="1200" i="1" spc="30" baseline="-10416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UKIJ Kufi Chiwer"/>
                <a:cs typeface="UKIJ Kufi Chiwer"/>
              </a:rPr>
              <a:t>=</a:t>
            </a:r>
            <a:r>
              <a:rPr sz="1100" dirty="0">
                <a:latin typeface="UKIJ Kufi Chiwer"/>
                <a:cs typeface="UKIJ Kufi Chiwer"/>
              </a:rPr>
              <a:t> </a:t>
            </a:r>
            <a:r>
              <a:rPr sz="1100" spc="-30" dirty="0">
                <a:latin typeface="Times New Roman"/>
                <a:cs typeface="Times New Roman"/>
              </a:rPr>
              <a:t>0</a:t>
            </a:r>
            <a:r>
              <a:rPr sz="1100" spc="-30" dirty="0">
                <a:latin typeface="Arial Black"/>
                <a:cs typeface="Arial Black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00	</a:t>
            </a:r>
            <a:r>
              <a:rPr sz="1100" spc="-65" dirty="0">
                <a:latin typeface="Arial Black"/>
                <a:cs typeface="Arial Black"/>
              </a:rPr>
              <a:t>ρ</a:t>
            </a:r>
            <a:r>
              <a:rPr sz="1200" i="1" spc="-97" baseline="-10416" dirty="0">
                <a:latin typeface="Times New Roman"/>
                <a:cs typeface="Times New Roman"/>
              </a:rPr>
              <a:t>AB </a:t>
            </a:r>
            <a:r>
              <a:rPr sz="1200" i="1" spc="30" baseline="-10416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UKIJ Kufi Chiwer"/>
                <a:cs typeface="UKIJ Kufi Chiwer"/>
              </a:rPr>
              <a:t>=</a:t>
            </a:r>
            <a:r>
              <a:rPr sz="1100" dirty="0">
                <a:latin typeface="UKIJ Kufi Chiwer"/>
                <a:cs typeface="UKIJ Kufi Chiwer"/>
              </a:rPr>
              <a:t> </a:t>
            </a:r>
            <a:r>
              <a:rPr sz="1100" spc="-30" dirty="0">
                <a:latin typeface="Times New Roman"/>
                <a:cs typeface="Times New Roman"/>
              </a:rPr>
              <a:t>1</a:t>
            </a:r>
            <a:r>
              <a:rPr sz="1100" spc="-30" dirty="0">
                <a:latin typeface="Arial Black"/>
                <a:cs typeface="Arial Black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00	</a:t>
            </a:r>
            <a:r>
              <a:rPr sz="1100" spc="-65" dirty="0">
                <a:latin typeface="Arial Black"/>
                <a:cs typeface="Arial Black"/>
              </a:rPr>
              <a:t>ρ</a:t>
            </a:r>
            <a:r>
              <a:rPr sz="1200" i="1" spc="-97" baseline="-10416" dirty="0">
                <a:latin typeface="Times New Roman"/>
                <a:cs typeface="Times New Roman"/>
              </a:rPr>
              <a:t>AB  </a:t>
            </a:r>
            <a:r>
              <a:rPr sz="1100" spc="-5" dirty="0">
                <a:latin typeface="UKIJ Kufi Chiwer"/>
                <a:cs typeface="UKIJ Kufi Chiwer"/>
              </a:rPr>
              <a:t>= </a:t>
            </a:r>
            <a:r>
              <a:rPr sz="1100" spc="-15" dirty="0">
                <a:latin typeface="FreeSans"/>
                <a:cs typeface="FreeSans"/>
              </a:rPr>
              <a:t>−</a:t>
            </a:r>
            <a:r>
              <a:rPr sz="1100" spc="-15" dirty="0">
                <a:latin typeface="Times New Roman"/>
                <a:cs typeface="Times New Roman"/>
              </a:rPr>
              <a:t>1</a:t>
            </a:r>
            <a:r>
              <a:rPr sz="1100" spc="-15" dirty="0">
                <a:latin typeface="Arial Black"/>
                <a:cs typeface="Arial Black"/>
              </a:rPr>
              <a:t>.</a:t>
            </a:r>
            <a:r>
              <a:rPr sz="1100" spc="-15" dirty="0">
                <a:latin typeface="Times New Roman"/>
                <a:cs typeface="Times New Roman"/>
              </a:rPr>
              <a:t>00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70585" y="1664335"/>
            <a:ext cx="3667125" cy="0"/>
          </a:xfrm>
          <a:custGeom>
            <a:avLst/>
            <a:gdLst/>
            <a:ahLst/>
            <a:cxnLst/>
            <a:rect l="l" t="t" r="r" b="b"/>
            <a:pathLst>
              <a:path w="3667125">
                <a:moveTo>
                  <a:pt x="0" y="0"/>
                </a:moveTo>
                <a:lnTo>
                  <a:pt x="366682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922448" y="1636076"/>
            <a:ext cx="452755" cy="7080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65" dirty="0">
                <a:latin typeface="Arial"/>
                <a:cs typeface="Arial"/>
              </a:rPr>
              <a:t>17.00%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100" spc="-65" dirty="0">
                <a:latin typeface="Arial"/>
                <a:cs typeface="Arial"/>
              </a:rPr>
              <a:t>13.99%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100" spc="-65" dirty="0">
                <a:latin typeface="Arial"/>
                <a:cs typeface="Arial"/>
              </a:rPr>
              <a:t>14.30%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100" spc="-65" dirty="0">
                <a:latin typeface="Arial"/>
                <a:cs typeface="Arial"/>
              </a:rPr>
              <a:t>17.77%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82232" y="1636076"/>
            <a:ext cx="452755" cy="7080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65" dirty="0">
                <a:latin typeface="Arial"/>
                <a:cs typeface="Arial"/>
              </a:rPr>
              <a:t>17.00%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100" spc="-65" dirty="0">
                <a:latin typeface="Arial"/>
                <a:cs typeface="Arial"/>
              </a:rPr>
              <a:t>18.50%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100" spc="-65" dirty="0">
                <a:latin typeface="Arial"/>
                <a:cs typeface="Arial"/>
              </a:rPr>
              <a:t>20.00%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100" spc="-65" dirty="0">
                <a:latin typeface="Arial"/>
                <a:cs typeface="Arial"/>
              </a:rPr>
              <a:t>21.50%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86628" y="1636076"/>
            <a:ext cx="452755" cy="7080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65" dirty="0">
                <a:latin typeface="Arial"/>
                <a:cs typeface="Arial"/>
              </a:rPr>
              <a:t>17.00%</a:t>
            </a:r>
            <a:endParaRPr sz="1100">
              <a:latin typeface="Arial"/>
              <a:cs typeface="Arial"/>
            </a:endParaRPr>
          </a:p>
          <a:p>
            <a:pPr marL="46990">
              <a:lnSpc>
                <a:spcPct val="100000"/>
              </a:lnSpc>
              <a:spcBef>
                <a:spcPts val="35"/>
              </a:spcBef>
            </a:pPr>
            <a:r>
              <a:rPr sz="1100" spc="-65" dirty="0">
                <a:latin typeface="Arial"/>
                <a:cs typeface="Arial"/>
              </a:rPr>
              <a:t>7.00%</a:t>
            </a:r>
            <a:endParaRPr sz="1100">
              <a:latin typeface="Arial"/>
              <a:cs typeface="Arial"/>
            </a:endParaRPr>
          </a:p>
          <a:p>
            <a:pPr marL="46990">
              <a:lnSpc>
                <a:spcPct val="100000"/>
              </a:lnSpc>
              <a:spcBef>
                <a:spcPts val="35"/>
              </a:spcBef>
            </a:pPr>
            <a:r>
              <a:rPr sz="1100" spc="-65" dirty="0">
                <a:latin typeface="Arial"/>
                <a:cs typeface="Arial"/>
              </a:rPr>
              <a:t>3.00%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100" spc="-65" dirty="0">
                <a:latin typeface="Arial"/>
                <a:cs typeface="Arial"/>
              </a:rPr>
              <a:t>13.00%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3806" y="1636076"/>
            <a:ext cx="3405504" cy="880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406400" algn="l"/>
                <a:tab pos="800735" algn="l"/>
              </a:tabLst>
            </a:pPr>
            <a:r>
              <a:rPr sz="1100" spc="-60" dirty="0">
                <a:latin typeface="Arial"/>
                <a:cs typeface="Arial"/>
              </a:rPr>
              <a:t>1.00	0.00	</a:t>
            </a:r>
            <a:r>
              <a:rPr sz="1100" spc="-65" dirty="0">
                <a:latin typeface="Arial"/>
                <a:cs typeface="Arial"/>
              </a:rPr>
              <a:t>10.0%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  <a:tabLst>
                <a:tab pos="406400" algn="l"/>
                <a:tab pos="800735" algn="l"/>
              </a:tabLst>
            </a:pPr>
            <a:r>
              <a:rPr sz="1100" spc="-60" dirty="0">
                <a:latin typeface="Arial"/>
                <a:cs typeface="Arial"/>
              </a:rPr>
              <a:t>0.75	0.25	</a:t>
            </a:r>
            <a:r>
              <a:rPr sz="1100" spc="-65" dirty="0">
                <a:latin typeface="Arial"/>
                <a:cs typeface="Arial"/>
              </a:rPr>
              <a:t>10.0%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  <a:tabLst>
                <a:tab pos="406400" algn="l"/>
                <a:tab pos="800735" algn="l"/>
              </a:tabLst>
            </a:pPr>
            <a:r>
              <a:rPr sz="1100" spc="-60" dirty="0">
                <a:latin typeface="Arial"/>
                <a:cs typeface="Arial"/>
              </a:rPr>
              <a:t>0.50	0.50	</a:t>
            </a:r>
            <a:r>
              <a:rPr sz="1100" spc="-65" dirty="0">
                <a:latin typeface="Arial"/>
                <a:cs typeface="Arial"/>
              </a:rPr>
              <a:t>10.0%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  <a:tabLst>
                <a:tab pos="406400" algn="l"/>
                <a:tab pos="800735" algn="l"/>
              </a:tabLst>
            </a:pPr>
            <a:r>
              <a:rPr sz="1100" spc="-60" dirty="0">
                <a:latin typeface="Arial"/>
                <a:cs typeface="Arial"/>
              </a:rPr>
              <a:t>0.25	0.75	</a:t>
            </a:r>
            <a:r>
              <a:rPr sz="1100" spc="-65" dirty="0">
                <a:latin typeface="Arial"/>
                <a:cs typeface="Arial"/>
              </a:rPr>
              <a:t>10.0%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  <a:tabLst>
                <a:tab pos="406400" algn="l"/>
                <a:tab pos="800735" algn="l"/>
                <a:tab pos="1400810" algn="l"/>
                <a:tab pos="2160905" algn="l"/>
                <a:tab pos="2965450" algn="l"/>
              </a:tabLst>
            </a:pPr>
            <a:r>
              <a:rPr sz="1100" spc="-60" dirty="0">
                <a:latin typeface="Arial"/>
                <a:cs typeface="Arial"/>
              </a:rPr>
              <a:t>0.00	1.00	</a:t>
            </a:r>
            <a:r>
              <a:rPr sz="1100" spc="-65" dirty="0">
                <a:latin typeface="Arial"/>
                <a:cs typeface="Arial"/>
              </a:rPr>
              <a:t>10.0%	23.00%	23.00%	23.00%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70585" y="2529776"/>
            <a:ext cx="3667125" cy="0"/>
          </a:xfrm>
          <a:custGeom>
            <a:avLst/>
            <a:gdLst/>
            <a:ahLst/>
            <a:cxnLst/>
            <a:rect l="l" t="t" r="r" b="b"/>
            <a:pathLst>
              <a:path w="3667125">
                <a:moveTo>
                  <a:pt x="0" y="0"/>
                </a:moveTo>
                <a:lnTo>
                  <a:pt x="366682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134694" y="2863785"/>
            <a:ext cx="7620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i="1" spc="-5" dirty="0">
                <a:latin typeface="Times New Roman"/>
                <a:cs typeface="Times New Roman"/>
              </a:rPr>
              <a:t>p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17295" y="2501505"/>
            <a:ext cx="2973705" cy="3352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0800">
              <a:lnSpc>
                <a:spcPts val="1225"/>
              </a:lnSpc>
              <a:spcBef>
                <a:spcPts val="90"/>
              </a:spcBef>
            </a:pPr>
            <a:r>
              <a:rPr sz="1100" spc="5" dirty="0">
                <a:latin typeface="Times New Roman"/>
                <a:cs typeface="Times New Roman"/>
              </a:rPr>
              <a:t>E(</a:t>
            </a:r>
            <a:r>
              <a:rPr sz="1100" i="1" spc="5" dirty="0">
                <a:latin typeface="Times New Roman"/>
                <a:cs typeface="Times New Roman"/>
              </a:rPr>
              <a:t>R</a:t>
            </a:r>
            <a:r>
              <a:rPr sz="1200" i="1" spc="7" baseline="-10416" dirty="0">
                <a:latin typeface="Times New Roman"/>
                <a:cs typeface="Times New Roman"/>
              </a:rPr>
              <a:t>A</a:t>
            </a:r>
            <a:r>
              <a:rPr sz="1100" spc="5" dirty="0">
                <a:latin typeface="Times New Roman"/>
                <a:cs typeface="Times New Roman"/>
              </a:rPr>
              <a:t>) </a:t>
            </a:r>
            <a:r>
              <a:rPr sz="1100" spc="-5" dirty="0">
                <a:latin typeface="UKIJ Kufi Chiwer"/>
                <a:cs typeface="UKIJ Kufi Chiwer"/>
              </a:rPr>
              <a:t>= </a:t>
            </a:r>
            <a:r>
              <a:rPr sz="1100" spc="-30" dirty="0">
                <a:latin typeface="Times New Roman"/>
                <a:cs typeface="Times New Roman"/>
              </a:rPr>
              <a:t>10%</a:t>
            </a:r>
            <a:r>
              <a:rPr sz="1100" spc="-30" dirty="0">
                <a:latin typeface="Arial Black"/>
                <a:cs typeface="Arial Black"/>
              </a:rPr>
              <a:t>, </a:t>
            </a:r>
            <a:r>
              <a:rPr sz="1100" spc="-45" dirty="0">
                <a:latin typeface="Arial Black"/>
                <a:cs typeface="Arial Black"/>
              </a:rPr>
              <a:t>σ</a:t>
            </a:r>
            <a:r>
              <a:rPr sz="1200" i="1" spc="-67" baseline="-10416" dirty="0">
                <a:latin typeface="Times New Roman"/>
                <a:cs typeface="Times New Roman"/>
              </a:rPr>
              <a:t>A </a:t>
            </a:r>
            <a:r>
              <a:rPr sz="1100" spc="-5" dirty="0">
                <a:latin typeface="UKIJ Kufi Chiwer"/>
                <a:cs typeface="UKIJ Kufi Chiwer"/>
              </a:rPr>
              <a:t>= </a:t>
            </a:r>
            <a:r>
              <a:rPr sz="1100" spc="-5" dirty="0">
                <a:latin typeface="Times New Roman"/>
                <a:cs typeface="Times New Roman"/>
              </a:rPr>
              <a:t>17%; </a:t>
            </a:r>
            <a:r>
              <a:rPr sz="1100" spc="5" dirty="0">
                <a:latin typeface="Times New Roman"/>
                <a:cs typeface="Times New Roman"/>
              </a:rPr>
              <a:t>E(</a:t>
            </a:r>
            <a:r>
              <a:rPr sz="1100" i="1" spc="5" dirty="0">
                <a:latin typeface="Times New Roman"/>
                <a:cs typeface="Times New Roman"/>
              </a:rPr>
              <a:t>R</a:t>
            </a:r>
            <a:r>
              <a:rPr sz="1200" i="1" spc="7" baseline="-10416" dirty="0">
                <a:latin typeface="Times New Roman"/>
                <a:cs typeface="Times New Roman"/>
              </a:rPr>
              <a:t>B</a:t>
            </a:r>
            <a:r>
              <a:rPr sz="1100" spc="5" dirty="0">
                <a:latin typeface="Times New Roman"/>
                <a:cs typeface="Times New Roman"/>
              </a:rPr>
              <a:t>) </a:t>
            </a:r>
            <a:r>
              <a:rPr sz="1100" spc="-5" dirty="0">
                <a:latin typeface="UKIJ Kufi Chiwer"/>
                <a:cs typeface="UKIJ Kufi Chiwer"/>
              </a:rPr>
              <a:t>= </a:t>
            </a:r>
            <a:r>
              <a:rPr sz="1100" spc="-30" dirty="0">
                <a:latin typeface="Times New Roman"/>
                <a:cs typeface="Times New Roman"/>
              </a:rPr>
              <a:t>10%</a:t>
            </a:r>
            <a:r>
              <a:rPr sz="1100" spc="-30" dirty="0">
                <a:latin typeface="Arial Black"/>
                <a:cs typeface="Arial Black"/>
              </a:rPr>
              <a:t>, </a:t>
            </a:r>
            <a:r>
              <a:rPr sz="1100" spc="-45" dirty="0">
                <a:latin typeface="Arial Black"/>
                <a:cs typeface="Arial Black"/>
              </a:rPr>
              <a:t>σ</a:t>
            </a:r>
            <a:r>
              <a:rPr sz="1200" i="1" spc="-67" baseline="-10416" dirty="0">
                <a:latin typeface="Times New Roman"/>
                <a:cs typeface="Times New Roman"/>
              </a:rPr>
              <a:t>B </a:t>
            </a:r>
            <a:r>
              <a:rPr sz="1100" spc="-5" dirty="0">
                <a:latin typeface="UKIJ Kufi Chiwer"/>
                <a:cs typeface="UKIJ Kufi Chiwer"/>
              </a:rPr>
              <a:t>=</a:t>
            </a:r>
            <a:r>
              <a:rPr sz="1100" spc="-65" dirty="0">
                <a:latin typeface="UKIJ Kufi Chiwer"/>
                <a:cs typeface="UKIJ Kufi Chiwer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23%</a:t>
            </a:r>
            <a:endParaRPr sz="1100">
              <a:latin typeface="Times New Roman"/>
              <a:cs typeface="Times New Roman"/>
            </a:endParaRPr>
          </a:p>
          <a:p>
            <a:pPr marL="574675">
              <a:lnSpc>
                <a:spcPts val="1225"/>
              </a:lnSpc>
            </a:pPr>
            <a:r>
              <a:rPr sz="1100" spc="590" dirty="0">
                <a:latin typeface="Arial"/>
                <a:cs typeface="Arial"/>
              </a:rPr>
              <a:t>,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506664" y="2791929"/>
            <a:ext cx="2048510" cy="0"/>
          </a:xfrm>
          <a:custGeom>
            <a:avLst/>
            <a:gdLst/>
            <a:ahLst/>
            <a:cxnLst/>
            <a:rect l="l" t="t" r="r" b="b"/>
            <a:pathLst>
              <a:path w="2048510">
                <a:moveTo>
                  <a:pt x="0" y="0"/>
                </a:moveTo>
                <a:lnTo>
                  <a:pt x="2048002" y="0"/>
                </a:lnTo>
              </a:path>
            </a:pathLst>
          </a:custGeom>
          <a:ln w="77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555902" y="2794125"/>
            <a:ext cx="67945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54025" algn="l"/>
              </a:tabLst>
            </a:pPr>
            <a:r>
              <a:rPr sz="800" spc="-5" dirty="0">
                <a:latin typeface="Times New Roman"/>
                <a:cs typeface="Times New Roman"/>
              </a:rPr>
              <a:t>2   </a:t>
            </a:r>
            <a:r>
              <a:rPr sz="800" spc="90" dirty="0">
                <a:latin typeface="Times New Roman"/>
                <a:cs typeface="Times New Roman"/>
              </a:rPr>
              <a:t> </a:t>
            </a:r>
            <a:r>
              <a:rPr sz="800" spc="-5" dirty="0">
                <a:latin typeface="Times New Roman"/>
                <a:cs typeface="Times New Roman"/>
              </a:rPr>
              <a:t>2	2</a:t>
            </a:r>
            <a:r>
              <a:rPr sz="800" spc="10" dirty="0">
                <a:latin typeface="Times New Roman"/>
                <a:cs typeface="Times New Roman"/>
              </a:rPr>
              <a:t> </a:t>
            </a:r>
            <a:r>
              <a:rPr sz="800" spc="-5" dirty="0">
                <a:latin typeface="Times New Roman"/>
                <a:cs typeface="Times New Roman"/>
              </a:rPr>
              <a:t>2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555483" y="2890899"/>
            <a:ext cx="691515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54025" algn="l"/>
              </a:tabLst>
            </a:pPr>
            <a:r>
              <a:rPr sz="800" i="1" spc="-5" dirty="0">
                <a:latin typeface="Times New Roman"/>
                <a:cs typeface="Times New Roman"/>
              </a:rPr>
              <a:t>A   </a:t>
            </a:r>
            <a:r>
              <a:rPr sz="800" i="1" spc="5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A	B</a:t>
            </a:r>
            <a:r>
              <a:rPr sz="800" i="1" spc="120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B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507995" y="2863785"/>
            <a:ext cx="8763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i="1" spc="-5" dirty="0">
                <a:latin typeface="Times New Roman"/>
                <a:cs typeface="Times New Roman"/>
              </a:rPr>
              <a:t>A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40625" y="2805682"/>
            <a:ext cx="245872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465455" algn="l"/>
                <a:tab pos="2189480" algn="l"/>
              </a:tabLst>
            </a:pPr>
            <a:r>
              <a:rPr sz="1100" spc="-85" dirty="0">
                <a:latin typeface="Arial Black"/>
                <a:cs typeface="Arial Black"/>
              </a:rPr>
              <a:t>σ </a:t>
            </a:r>
            <a:r>
              <a:rPr sz="1100" spc="100" dirty="0">
                <a:latin typeface="Arial Black"/>
                <a:cs typeface="Arial Black"/>
              </a:rPr>
              <a:t> </a:t>
            </a:r>
            <a:r>
              <a:rPr sz="1100" spc="-5" dirty="0">
                <a:latin typeface="UKIJ Kufi Chiwer"/>
                <a:cs typeface="UKIJ Kufi Chiwer"/>
              </a:rPr>
              <a:t>=	</a:t>
            </a:r>
            <a:r>
              <a:rPr sz="1100" i="1" spc="-5" dirty="0">
                <a:latin typeface="Times New Roman"/>
                <a:cs typeface="Times New Roman"/>
              </a:rPr>
              <a:t>x  </a:t>
            </a:r>
            <a:r>
              <a:rPr sz="1100" spc="-85" dirty="0">
                <a:latin typeface="Arial Black"/>
                <a:cs typeface="Arial Black"/>
              </a:rPr>
              <a:t>σ  </a:t>
            </a:r>
            <a:r>
              <a:rPr sz="1100" spc="-10" dirty="0">
                <a:latin typeface="UKIJ Kufi Chiwer"/>
                <a:cs typeface="UKIJ Kufi Chiwer"/>
              </a:rPr>
              <a:t>+ </a:t>
            </a:r>
            <a:r>
              <a:rPr sz="1100" i="1" spc="-5" dirty="0">
                <a:latin typeface="Times New Roman"/>
                <a:cs typeface="Times New Roman"/>
              </a:rPr>
              <a:t>x  </a:t>
            </a:r>
            <a:r>
              <a:rPr sz="1100" spc="-85" dirty="0">
                <a:latin typeface="Arial Black"/>
                <a:cs typeface="Arial Black"/>
              </a:rPr>
              <a:t>σ  </a:t>
            </a:r>
            <a:r>
              <a:rPr sz="1100" spc="-10" dirty="0">
                <a:latin typeface="UKIJ Kufi Chiwer"/>
                <a:cs typeface="UKIJ Kufi Chiwer"/>
              </a:rPr>
              <a:t>+ </a:t>
            </a:r>
            <a:r>
              <a:rPr sz="1100" spc="-10" dirty="0">
                <a:latin typeface="Times New Roman"/>
                <a:cs typeface="Times New Roman"/>
              </a:rPr>
              <a:t>2</a:t>
            </a:r>
            <a:r>
              <a:rPr sz="1100" i="1" spc="-10" dirty="0">
                <a:latin typeface="Times New Roman"/>
                <a:cs typeface="Times New Roman"/>
              </a:rPr>
              <a:t>x  </a:t>
            </a:r>
            <a:r>
              <a:rPr sz="1100" spc="-5" dirty="0">
                <a:latin typeface="Times New Roman"/>
                <a:cs typeface="Times New Roman"/>
              </a:rPr>
              <a:t>(1 </a:t>
            </a:r>
            <a:r>
              <a:rPr sz="1100" spc="50" dirty="0">
                <a:latin typeface="FreeSans"/>
                <a:cs typeface="FreeSans"/>
              </a:rPr>
              <a:t>−</a:t>
            </a:r>
            <a:r>
              <a:rPr sz="1100" spc="275" dirty="0">
                <a:latin typeface="FreeSans"/>
                <a:cs typeface="FreeSans"/>
              </a:rPr>
              <a:t> </a:t>
            </a:r>
            <a:r>
              <a:rPr sz="1100" i="1" spc="-5" dirty="0">
                <a:latin typeface="Times New Roman"/>
                <a:cs typeface="Times New Roman"/>
              </a:rPr>
              <a:t>x  </a:t>
            </a:r>
            <a:r>
              <a:rPr sz="1100" spc="-95" dirty="0">
                <a:latin typeface="Times New Roman"/>
                <a:cs typeface="Times New Roman"/>
              </a:rPr>
              <a:t>)</a:t>
            </a:r>
            <a:r>
              <a:rPr sz="1100" spc="-95" dirty="0">
                <a:latin typeface="Arial Black"/>
                <a:cs typeface="Arial Black"/>
              </a:rPr>
              <a:t>ρ	</a:t>
            </a:r>
            <a:r>
              <a:rPr sz="1100" spc="-85" dirty="0">
                <a:latin typeface="Arial Black"/>
                <a:cs typeface="Arial Black"/>
              </a:rPr>
              <a:t>σ</a:t>
            </a:r>
            <a:r>
              <a:rPr sz="1100" spc="85" dirty="0">
                <a:latin typeface="Arial Black"/>
                <a:cs typeface="Arial Black"/>
              </a:rPr>
              <a:t> </a:t>
            </a:r>
            <a:r>
              <a:rPr sz="1100" spc="-85" dirty="0">
                <a:latin typeface="Arial Black"/>
                <a:cs typeface="Arial Black"/>
              </a:rPr>
              <a:t>σ</a:t>
            </a:r>
            <a:endParaRPr sz="1100">
              <a:latin typeface="Arial Black"/>
              <a:cs typeface="Arial Black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902775" y="2863785"/>
            <a:ext cx="658495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i="1" spc="-5" dirty="0">
                <a:latin typeface="Times New Roman"/>
                <a:cs typeface="Times New Roman"/>
              </a:rPr>
              <a:t>A AB A</a:t>
            </a:r>
            <a:r>
              <a:rPr sz="800" i="1" spc="114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B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-10" dirty="0"/>
              <a:t>Π. </a:t>
            </a:r>
            <a:r>
              <a:rPr spc="-15" dirty="0"/>
              <a:t>Κωνσταντíνου (AΕΟΣ </a:t>
            </a:r>
            <a:r>
              <a:rPr spc="-35" dirty="0"/>
              <a:t>–</a:t>
            </a:r>
            <a:r>
              <a:rPr spc="-75" dirty="0"/>
              <a:t> </a:t>
            </a:r>
            <a:r>
              <a:rPr spc="-5" dirty="0"/>
              <a:t>ΟΠΑ)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4169CCF-FCA1-8340-AD52-8BF537CDB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585" y="887775"/>
            <a:ext cx="3915152" cy="2133474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0" y="141770"/>
            <a:ext cx="4608195" cy="455894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7556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595"/>
              </a:spcBef>
            </a:pPr>
            <a:r>
              <a:rPr lang="el-GR" sz="1400" spc="-10" dirty="0">
                <a:solidFill>
                  <a:srgbClr val="CC0000"/>
                </a:solidFill>
                <a:latin typeface="Arial"/>
                <a:cs typeface="Arial"/>
              </a:rPr>
              <a:t>Κέρδη από τη Διεθνή Διαφοροποίηση </a:t>
            </a:r>
            <a:r>
              <a:rPr sz="1400" spc="-65" dirty="0">
                <a:solidFill>
                  <a:srgbClr val="CC0000"/>
                </a:solidFill>
                <a:latin typeface="Arial"/>
                <a:cs typeface="Arial"/>
              </a:rPr>
              <a:t>–</a:t>
            </a:r>
            <a:r>
              <a:rPr sz="1400" spc="22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spc="25" dirty="0">
                <a:solidFill>
                  <a:srgbClr val="CC0000"/>
                </a:solidFill>
                <a:latin typeface="Latin Modern Math"/>
                <a:cs typeface="Latin Modern Math"/>
              </a:rPr>
              <a:t>V</a:t>
            </a:r>
            <a:endParaRPr sz="1400" dirty="0">
              <a:latin typeface="Latin Modern Math"/>
              <a:cs typeface="Latin Modern Math"/>
            </a:endParaRPr>
          </a:p>
          <a:p>
            <a:pPr marL="107950">
              <a:lnSpc>
                <a:spcPct val="100000"/>
              </a:lnSpc>
              <a:spcBef>
                <a:spcPts val="225"/>
              </a:spcBef>
            </a:pPr>
            <a:r>
              <a:rPr lang="el-GR" sz="900" spc="5" dirty="0">
                <a:solidFill>
                  <a:srgbClr val="CC0000"/>
                </a:solidFill>
                <a:latin typeface="Arial"/>
                <a:cs typeface="Arial"/>
              </a:rPr>
              <a:t>Χαρακτηριστικά του Χαρτοφυλακίου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-10" dirty="0"/>
              <a:t>Π. </a:t>
            </a:r>
            <a:r>
              <a:rPr spc="-15" dirty="0"/>
              <a:t>Κωνσταντíνου (AΕΟΣ </a:t>
            </a:r>
            <a:r>
              <a:rPr spc="-35" dirty="0"/>
              <a:t>–</a:t>
            </a:r>
            <a:r>
              <a:rPr spc="-75" dirty="0"/>
              <a:t> </a:t>
            </a:r>
            <a:r>
              <a:rPr spc="-5" dirty="0"/>
              <a:t>ΟΠΑ)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CFFF5D-2227-7046-B132-25C7038FE02D}"/>
              </a:ext>
            </a:extLst>
          </p:cNvPr>
          <p:cNvSpPr txBox="1"/>
          <p:nvPr/>
        </p:nvSpPr>
        <p:spPr>
          <a:xfrm>
            <a:off x="118142" y="666203"/>
            <a:ext cx="4371909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sz="1100" b="1" dirty="0"/>
          </a:p>
          <a:p>
            <a:r>
              <a:rPr lang="el-GR" sz="1100" b="1" dirty="0"/>
              <a:t>Παρατηρήσεις: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l-GR" sz="1100" dirty="0"/>
              <a:t>Η σχέση ανταλλαγής </a:t>
            </a:r>
            <a:r>
              <a:rPr lang="es-ES" sz="1100" dirty="0"/>
              <a:t>(</a:t>
            </a:r>
            <a:r>
              <a:rPr lang="es-ES" sz="1100" dirty="0" err="1"/>
              <a:t>trade</a:t>
            </a:r>
            <a:r>
              <a:rPr lang="es-ES" sz="1100" dirty="0"/>
              <a:t>-off)</a:t>
            </a:r>
            <a:r>
              <a:rPr lang="el-GR" sz="1100" dirty="0"/>
              <a:t> απόδοσης-κινδύνου εξαρτάται από τη συσχέτιση των 2 αποδόσεων.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l-GR" sz="1000" dirty="0"/>
              <a:t>Χαμηλή συσχέτιση μεταξύ των 2 αποδόσεων αυξάνει τα «κέρδη» από τη διαφοροποίηση.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s-ES" sz="1100" dirty="0"/>
              <a:t>H </a:t>
            </a:r>
            <a:r>
              <a:rPr lang="el-GR" sz="1100" dirty="0"/>
              <a:t>χρηματοπιστωτική παγκοσμιοποίηση επιτρέπει την επίτευξη υψηλότερων (αναμενόμενων) αποδόσεων για δεδομένο κίνδυνο χαρτοφυλακίου.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l-GR" sz="1100" dirty="0"/>
              <a:t>Τα </a:t>
            </a:r>
            <a:r>
              <a:rPr lang="el-GR" sz="1100" b="1" dirty="0"/>
              <a:t>οφέλη της διαφοροποίησης </a:t>
            </a:r>
            <a:r>
              <a:rPr lang="el-GR" sz="1100" dirty="0"/>
              <a:t>είναι υψηλότερα όταν τα εγχώρια και ξένα περιουσιακά στοιχεία είναι </a:t>
            </a:r>
            <a:r>
              <a:rPr lang="el-GR" sz="1100" b="1" dirty="0"/>
              <a:t>ασθενή υποκατάστατα </a:t>
            </a:r>
            <a:r>
              <a:rPr lang="el-GR" sz="1100" dirty="0"/>
              <a:t>(συσχετίζονται ασθενώς).</a:t>
            </a:r>
          </a:p>
          <a:p>
            <a:endParaRPr lang="en-ES" dirty="0"/>
          </a:p>
        </p:txBody>
      </p:sp>
    </p:spTree>
  </p:cSld>
  <p:clrMapOvr>
    <a:masterClrMapping/>
  </p:clrMapOvr>
  <p:transition>
    <p:cut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0" y="141770"/>
            <a:ext cx="4608195" cy="291747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7556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595"/>
              </a:spcBef>
            </a:pPr>
            <a:r>
              <a:rPr lang="el-GR" sz="1400" spc="-5" dirty="0">
                <a:solidFill>
                  <a:srgbClr val="CC0000"/>
                </a:solidFill>
                <a:latin typeface="Arial"/>
                <a:cs typeface="Arial"/>
              </a:rPr>
              <a:t>﻿Παγκόσμιες Χρηματαγορές: Ολοκληρωμένες</a:t>
            </a:r>
            <a:r>
              <a:rPr sz="1400" spc="-30" dirty="0">
                <a:solidFill>
                  <a:srgbClr val="CC0000"/>
                </a:solidFill>
                <a:latin typeface="Arial"/>
                <a:cs typeface="Arial"/>
              </a:rPr>
              <a:t>; </a:t>
            </a:r>
            <a:r>
              <a:rPr sz="1400" spc="-65" dirty="0">
                <a:solidFill>
                  <a:srgbClr val="CC0000"/>
                </a:solidFill>
                <a:latin typeface="Arial"/>
                <a:cs typeface="Arial"/>
              </a:rPr>
              <a:t>–</a:t>
            </a:r>
            <a:r>
              <a:rPr sz="1400" spc="-15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spc="10" dirty="0">
                <a:solidFill>
                  <a:srgbClr val="CC0000"/>
                </a:solidFill>
                <a:latin typeface="Latin Modern Math"/>
                <a:cs typeface="Latin Modern Math"/>
              </a:rPr>
              <a:t>I</a:t>
            </a:r>
            <a:endParaRPr sz="1400" dirty="0">
              <a:latin typeface="Latin Modern Math"/>
              <a:cs typeface="Latin Modern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0050" y="892175"/>
            <a:ext cx="4000500" cy="1446806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84150" marR="5080" indent="-171450">
              <a:lnSpc>
                <a:spcPct val="102600"/>
              </a:lnSpc>
              <a:spcBef>
                <a:spcPts val="55"/>
              </a:spcBef>
              <a:buFont typeface="Wingdings" pitchFamily="2" charset="2"/>
              <a:buChar char="§"/>
            </a:pPr>
            <a:r>
              <a:rPr lang="el-GR" sz="1100" spc="-35" dirty="0">
                <a:latin typeface="Arial"/>
                <a:cs typeface="Arial"/>
              </a:rPr>
              <a:t>﻿</a:t>
            </a:r>
            <a:r>
              <a:rPr lang="el-GR" sz="1100" spc="-35" dirty="0">
                <a:cs typeface="Arial"/>
              </a:rPr>
              <a:t>Αν οι αγορές κεφαλαίου έχουν ολοκληρωθεί </a:t>
            </a:r>
            <a:r>
              <a:rPr lang="el-GR" sz="1100" b="1" spc="-35" dirty="0">
                <a:solidFill>
                  <a:srgbClr val="C00000"/>
                </a:solidFill>
                <a:cs typeface="Arial"/>
              </a:rPr>
              <a:t>πλήρως</a:t>
            </a:r>
            <a:r>
              <a:rPr lang="el-GR" sz="1100" spc="-35" dirty="0">
                <a:cs typeface="Arial"/>
              </a:rPr>
              <a:t>, θα πρέπει να υπάρχει </a:t>
            </a:r>
            <a:r>
              <a:rPr lang="el-GR" sz="1100" b="1" spc="-35" dirty="0">
                <a:solidFill>
                  <a:srgbClr val="C00000"/>
                </a:solidFill>
                <a:cs typeface="Arial"/>
              </a:rPr>
              <a:t>μηδενική</a:t>
            </a:r>
            <a:r>
              <a:rPr lang="el-GR" sz="1100" spc="-35" dirty="0">
                <a:cs typeface="Arial"/>
              </a:rPr>
              <a:t> </a:t>
            </a:r>
            <a:r>
              <a:rPr lang="el-GR" sz="1100" b="1" spc="-35" dirty="0">
                <a:cs typeface="Arial"/>
              </a:rPr>
              <a:t>συσχέτιση μεταξύ εγχώριας αποταμίευσης και εγχώριων επενδύσεων</a:t>
            </a:r>
            <a:r>
              <a:rPr lang="el-GR" sz="1100" spc="-35" dirty="0">
                <a:cs typeface="Arial"/>
              </a:rPr>
              <a:t>. </a:t>
            </a:r>
            <a:endParaRPr lang="es-ES" sz="1100" spc="-35" dirty="0">
              <a:cs typeface="Arial"/>
            </a:endParaRPr>
          </a:p>
          <a:p>
            <a:pPr marL="12700" marR="5080">
              <a:lnSpc>
                <a:spcPct val="102600"/>
              </a:lnSpc>
              <a:spcBef>
                <a:spcPts val="55"/>
              </a:spcBef>
            </a:pPr>
            <a:endParaRPr lang="es-ES" sz="1100" spc="-35" dirty="0">
              <a:cs typeface="Arial"/>
            </a:endParaRPr>
          </a:p>
          <a:p>
            <a:pPr marL="184150" marR="5080" indent="-171450">
              <a:lnSpc>
                <a:spcPct val="102600"/>
              </a:lnSpc>
              <a:spcBef>
                <a:spcPts val="55"/>
              </a:spcBef>
              <a:buFont typeface="Wingdings" pitchFamily="2" charset="2"/>
              <a:buChar char="§"/>
            </a:pPr>
            <a:r>
              <a:rPr lang="el-GR" sz="1100" i="1" spc="-35" dirty="0">
                <a:cs typeface="Arial"/>
              </a:rPr>
              <a:t>Η αποταμίευση διοχετεύεται εκεί όπου υπάρχει υψηλότερη απόδοση, και δεν είναι «δεμένη» στην εγχώρια αγορά.</a:t>
            </a:r>
            <a:endParaRPr lang="es-ES" sz="1100" i="1" spc="-35" dirty="0">
              <a:cs typeface="Arial"/>
            </a:endParaRPr>
          </a:p>
          <a:p>
            <a:pPr marL="12700" marR="5080">
              <a:lnSpc>
                <a:spcPct val="102600"/>
              </a:lnSpc>
              <a:spcBef>
                <a:spcPts val="55"/>
              </a:spcBef>
            </a:pPr>
            <a:endParaRPr lang="es-ES" sz="1100" spc="-35" dirty="0">
              <a:cs typeface="Arial"/>
            </a:endParaRPr>
          </a:p>
          <a:p>
            <a:pPr marL="184150" marR="5080" indent="-171450">
              <a:lnSpc>
                <a:spcPct val="102600"/>
              </a:lnSpc>
              <a:spcBef>
                <a:spcPts val="55"/>
              </a:spcBef>
              <a:buFont typeface="Wingdings" pitchFamily="2" charset="2"/>
              <a:buChar char="§"/>
            </a:pPr>
            <a:endParaRPr sz="1100" b="1" dirty="0"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-10" dirty="0"/>
              <a:t>Π. </a:t>
            </a:r>
            <a:r>
              <a:rPr spc="-15" dirty="0"/>
              <a:t>Κωνσταντíνου (AΕΟΣ </a:t>
            </a:r>
            <a:r>
              <a:rPr spc="-35" dirty="0"/>
              <a:t>–</a:t>
            </a:r>
            <a:r>
              <a:rPr spc="-75" dirty="0"/>
              <a:t> </a:t>
            </a:r>
            <a:r>
              <a:rPr spc="-5" dirty="0"/>
              <a:t>ΟΠΑ)</a:t>
            </a:r>
          </a:p>
        </p:txBody>
      </p:sp>
    </p:spTree>
  </p:cSld>
  <p:clrMapOvr>
    <a:masterClrMapping/>
  </p:clrMapOvr>
  <p:transition>
    <p:wipe dir="r"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0" y="141770"/>
            <a:ext cx="4608195" cy="291747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7556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595"/>
              </a:spcBef>
            </a:pPr>
            <a:r>
              <a:rPr lang="el-GR" sz="1400" spc="-5" dirty="0">
                <a:solidFill>
                  <a:srgbClr val="CC0000"/>
                </a:solidFill>
                <a:latin typeface="Arial"/>
                <a:cs typeface="Arial"/>
              </a:rPr>
              <a:t>﻿Παγκόσμιες Χρηματαγορές: Ολοκληρωμένες</a:t>
            </a:r>
            <a:r>
              <a:rPr sz="1400" spc="-30" dirty="0">
                <a:solidFill>
                  <a:srgbClr val="CC0000"/>
                </a:solidFill>
                <a:latin typeface="Arial"/>
                <a:cs typeface="Arial"/>
              </a:rPr>
              <a:t>; </a:t>
            </a:r>
            <a:r>
              <a:rPr sz="1400" spc="-65" dirty="0">
                <a:solidFill>
                  <a:srgbClr val="CC0000"/>
                </a:solidFill>
                <a:latin typeface="Arial"/>
                <a:cs typeface="Arial"/>
              </a:rPr>
              <a:t>–</a:t>
            </a:r>
            <a:r>
              <a:rPr sz="1400" spc="-15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spc="30" dirty="0">
                <a:solidFill>
                  <a:srgbClr val="CC0000"/>
                </a:solidFill>
                <a:latin typeface="Latin Modern Math"/>
                <a:cs typeface="Latin Modern Math"/>
              </a:rPr>
              <a:t>II</a:t>
            </a:r>
            <a:endParaRPr sz="1400" dirty="0">
              <a:latin typeface="Latin Modern Math"/>
              <a:cs typeface="Latin Modern Math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513785" y="658964"/>
            <a:ext cx="1884045" cy="1965325"/>
            <a:chOff x="1513785" y="658964"/>
            <a:chExt cx="1884045" cy="1965325"/>
          </a:xfrm>
        </p:grpSpPr>
        <p:sp>
          <p:nvSpPr>
            <p:cNvPr id="6" name="object 6"/>
            <p:cNvSpPr/>
            <p:nvPr/>
          </p:nvSpPr>
          <p:spPr>
            <a:xfrm>
              <a:off x="1513785" y="658964"/>
              <a:ext cx="1884013" cy="196518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989853" y="703940"/>
              <a:ext cx="1320165" cy="1642110"/>
            </a:xfrm>
            <a:custGeom>
              <a:avLst/>
              <a:gdLst/>
              <a:ahLst/>
              <a:cxnLst/>
              <a:rect l="l" t="t" r="r" b="b"/>
              <a:pathLst>
                <a:path w="1320164" h="1642110">
                  <a:moveTo>
                    <a:pt x="1319939" y="2477"/>
                  </a:moveTo>
                  <a:lnTo>
                    <a:pt x="1316842" y="0"/>
                  </a:lnTo>
                  <a:lnTo>
                    <a:pt x="0" y="1639550"/>
                  </a:lnTo>
                  <a:lnTo>
                    <a:pt x="3096" y="1642027"/>
                  </a:lnTo>
                  <a:lnTo>
                    <a:pt x="1319939" y="247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-10" dirty="0"/>
              <a:t>Π. </a:t>
            </a:r>
            <a:r>
              <a:rPr spc="-15" dirty="0"/>
              <a:t>Κωνσταντíνου (AΕΟΣ </a:t>
            </a:r>
            <a:r>
              <a:rPr spc="-35" dirty="0"/>
              <a:t>–</a:t>
            </a:r>
            <a:r>
              <a:rPr spc="-75" dirty="0"/>
              <a:t> </a:t>
            </a:r>
            <a:r>
              <a:rPr spc="-5" dirty="0"/>
              <a:t>ΟΠΑ)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BD3379E-5B3B-A046-8D8F-0E44BBC44791}"/>
              </a:ext>
            </a:extLst>
          </p:cNvPr>
          <p:cNvSpPr txBox="1"/>
          <p:nvPr/>
        </p:nvSpPr>
        <p:spPr>
          <a:xfrm>
            <a:off x="400050" y="2718816"/>
            <a:ext cx="388646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100" dirty="0"/>
              <a:t>Ο έλεγχος των </a:t>
            </a:r>
            <a:r>
              <a:rPr lang="en-GB" sz="1100" dirty="0">
                <a:solidFill>
                  <a:srgbClr val="C00000"/>
                </a:solidFill>
              </a:rPr>
              <a:t>Feldstein-</a:t>
            </a:r>
            <a:r>
              <a:rPr lang="en-GB" sz="1100" dirty="0" err="1">
                <a:solidFill>
                  <a:srgbClr val="C00000"/>
                </a:solidFill>
              </a:rPr>
              <a:t>Horioka</a:t>
            </a:r>
            <a:r>
              <a:rPr lang="en-GB" sz="1100" dirty="0"/>
              <a:t>: ﻿</a:t>
            </a:r>
            <a:r>
              <a:rPr lang="el-GR" sz="1100" dirty="0"/>
              <a:t>η συσχέτιση μεταξύ εθνικής αποταμίευσης και εθνικών επενδύσεων είναι </a:t>
            </a:r>
            <a:r>
              <a:rPr lang="el-GR" sz="1100" b="1" dirty="0"/>
              <a:t>υψηλή (αλλά φθίνουσα;)</a:t>
            </a:r>
            <a:endParaRPr lang="en-ES" sz="1100" b="1" dirty="0"/>
          </a:p>
        </p:txBody>
      </p:sp>
    </p:spTree>
  </p:cSld>
  <p:clrMapOvr>
    <a:masterClrMapping/>
  </p:clrMapOvr>
  <p:transition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-10149"/>
            <a:ext cx="4608195" cy="291747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7556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595"/>
              </a:spcBef>
            </a:pPr>
            <a:r>
              <a:rPr lang="el-GR" sz="1400" spc="15" dirty="0">
                <a:solidFill>
                  <a:srgbClr val="CC0000"/>
                </a:solidFill>
                <a:latin typeface="Times New Roman"/>
                <a:cs typeface="Times New Roman"/>
              </a:rPr>
              <a:t>Περιγραφή του Μαθήματος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E1D397-2E6A-F649-A75E-EF2E269AEC96}"/>
              </a:ext>
            </a:extLst>
          </p:cNvPr>
          <p:cNvSpPr txBox="1"/>
          <p:nvPr/>
        </p:nvSpPr>
        <p:spPr>
          <a:xfrm>
            <a:off x="551497" y="434975"/>
            <a:ext cx="3505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l-GR" sz="1000" b="1" dirty="0" err="1"/>
              <a:t>Συνιστώμενη</a:t>
            </a:r>
            <a:r>
              <a:rPr lang="el-GR" sz="1000" b="1" dirty="0"/>
              <a:t> Βιβλιογραφία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l-GR" sz="1000" dirty="0"/>
              <a:t>Οι διαλέξεις δεν θα ακολουθούν πάντα πιστά κάποιο εγχειρίδιο. Οι φοιτητές μπορούν να επιλέξουν ανάμεσα στα: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GB" sz="900" i="1" dirty="0" err="1"/>
              <a:t>Feenstra</a:t>
            </a:r>
            <a:r>
              <a:rPr lang="en-GB" sz="900" i="1" dirty="0"/>
              <a:t>, R. and A. Taylor (201</a:t>
            </a:r>
            <a:r>
              <a:rPr lang="el-GR" sz="900" i="1" dirty="0"/>
              <a:t>4</a:t>
            </a:r>
            <a:r>
              <a:rPr lang="en-GB" sz="900" i="1" dirty="0"/>
              <a:t>). </a:t>
            </a:r>
            <a:r>
              <a:rPr lang="el-GR" sz="900" i="1" dirty="0"/>
              <a:t>Διεθνής Οικονομική (ενιαίο), Επίκεντρο. Θα αναφέρομαι σε αυτό ως </a:t>
            </a:r>
            <a:r>
              <a:rPr lang="en-GB" sz="900" b="1" i="1" dirty="0"/>
              <a:t>FT</a:t>
            </a:r>
            <a:r>
              <a:rPr lang="en-GB" sz="900" i="1" dirty="0"/>
              <a:t>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GB" sz="900" i="1" dirty="0"/>
              <a:t>Krugman, P., Obstfeld, M. and M. Melitz (2016). </a:t>
            </a:r>
            <a:r>
              <a:rPr lang="el-GR" sz="900" i="1" dirty="0"/>
              <a:t>Διεθνής Οικονομική: Θεωρία και Πολιτική, 4η βελτιωμένη έκδοση, Κριτική. Θα αναφέρομαι σε αυτό ως </a:t>
            </a:r>
            <a:r>
              <a:rPr lang="en-GB" sz="900" b="1" i="1" dirty="0"/>
              <a:t>KOM</a:t>
            </a:r>
            <a:r>
              <a:rPr lang="en-GB" sz="900" i="1" dirty="0"/>
              <a:t>. 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GB" sz="900" dirty="0"/>
              <a:t>[</a:t>
            </a:r>
            <a:r>
              <a:rPr lang="el-GR" sz="900" dirty="0"/>
              <a:t>στα αγγλικά</a:t>
            </a:r>
            <a:r>
              <a:rPr lang="es-ES" sz="900" dirty="0"/>
              <a:t>:</a:t>
            </a:r>
            <a:r>
              <a:rPr lang="el-GR" sz="900" dirty="0"/>
              <a:t> </a:t>
            </a:r>
            <a:r>
              <a:rPr lang="en-GB" sz="900" i="1" dirty="0"/>
              <a:t>Krugman, P., Obstfeld, M. and M. Melitz (2018). International Economics: Theory and Policy, 11th edition Pearson</a:t>
            </a:r>
            <a:r>
              <a:rPr lang="en-GB" sz="900" dirty="0"/>
              <a:t>.]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l-GR" sz="1000" dirty="0"/>
              <a:t>Άλλο ξενόγλωσσο εγχειρίδιο: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GB" sz="900" i="1" dirty="0"/>
              <a:t>Schmitt-</a:t>
            </a:r>
            <a:r>
              <a:rPr lang="en-GB" sz="900" i="1" dirty="0" err="1"/>
              <a:t>Grohé</a:t>
            </a:r>
            <a:r>
              <a:rPr lang="en-GB" sz="900" i="1" dirty="0"/>
              <a:t>, S.,  Uribe, M. and M. Woodford (20</a:t>
            </a:r>
            <a:r>
              <a:rPr lang="el-GR" sz="900" i="1" dirty="0"/>
              <a:t>22</a:t>
            </a:r>
            <a:r>
              <a:rPr lang="en-GB" sz="900" i="1" dirty="0"/>
              <a:t>). International Macroeconomics, Princeton University Press. </a:t>
            </a:r>
            <a:r>
              <a:rPr lang="el-GR" sz="900" i="1" dirty="0"/>
              <a:t>Θα αναφέρομαι σε αυτό ως </a:t>
            </a:r>
            <a:r>
              <a:rPr lang="en-GB" sz="900" b="1" i="1" dirty="0"/>
              <a:t>SGUW</a:t>
            </a:r>
            <a:r>
              <a:rPr lang="en-GB" sz="900" i="1" dirty="0"/>
              <a:t>. </a:t>
            </a:r>
            <a:r>
              <a:rPr lang="en-GB" sz="900" dirty="0">
                <a:hlinkClick r:id="rId2"/>
              </a:rPr>
              <a:t>http://www.columbia.edu/~mu2166/UIM/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664275227"/>
      </p:ext>
    </p:extLst>
  </p:cSld>
  <p:clrMapOvr>
    <a:masterClrMapping/>
  </p:clrMapOvr>
  <p:transition>
    <p:wipe dir="r"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0" y="141770"/>
            <a:ext cx="4608195" cy="291747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7556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595"/>
              </a:spcBef>
            </a:pPr>
            <a:r>
              <a:rPr lang="el-GR" sz="1400" spc="-5" dirty="0">
                <a:solidFill>
                  <a:srgbClr val="CC0000"/>
                </a:solidFill>
                <a:latin typeface="Arial"/>
                <a:cs typeface="Arial"/>
              </a:rPr>
              <a:t>﻿Παγκόσμιες Χρηματαγορές: Ολοκληρωμένες</a:t>
            </a:r>
            <a:r>
              <a:rPr sz="1400" spc="-30" dirty="0">
                <a:solidFill>
                  <a:srgbClr val="CC0000"/>
                </a:solidFill>
                <a:latin typeface="Arial"/>
                <a:cs typeface="Arial"/>
              </a:rPr>
              <a:t>; </a:t>
            </a:r>
            <a:r>
              <a:rPr sz="1400" spc="-65" dirty="0">
                <a:solidFill>
                  <a:srgbClr val="CC0000"/>
                </a:solidFill>
                <a:latin typeface="Arial"/>
                <a:cs typeface="Arial"/>
              </a:rPr>
              <a:t>–</a:t>
            </a:r>
            <a:r>
              <a:rPr lang="el-GR" sz="1400" spc="-6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spc="35" dirty="0">
                <a:solidFill>
                  <a:srgbClr val="CC0000"/>
                </a:solidFill>
                <a:latin typeface="Latin Modern Math"/>
                <a:cs typeface="Latin Modern Math"/>
              </a:rPr>
              <a:t>III</a:t>
            </a:r>
            <a:endParaRPr sz="1400" dirty="0">
              <a:latin typeface="Latin Modern Math"/>
              <a:cs typeface="Latin Modern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6387" y="930059"/>
            <a:ext cx="3995420" cy="1600631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84150" marR="96520" indent="-171450">
              <a:lnSpc>
                <a:spcPct val="102600"/>
              </a:lnSpc>
              <a:spcBef>
                <a:spcPts val="55"/>
              </a:spcBef>
              <a:buFont typeface="Wingdings" pitchFamily="2" charset="2"/>
              <a:buChar char="§"/>
            </a:pPr>
            <a:r>
              <a:rPr lang="el-GR" sz="1100" spc="-10" dirty="0">
                <a:cs typeface="Arial"/>
              </a:rPr>
              <a:t>﻿Η</a:t>
            </a:r>
            <a:r>
              <a:rPr lang="el-GR" sz="1100" dirty="0">
                <a:cs typeface="Arial"/>
              </a:rPr>
              <a:t> </a:t>
            </a:r>
            <a:r>
              <a:rPr lang="el-GR" sz="1100" b="1" dirty="0">
                <a:cs typeface="Arial"/>
              </a:rPr>
              <a:t>«μεροληψία υπέρ μετοχών της ημεδαπής»</a:t>
            </a:r>
            <a:r>
              <a:rPr sz="1100" b="1" spc="-45" dirty="0">
                <a:cs typeface="Arial"/>
              </a:rPr>
              <a:t> </a:t>
            </a:r>
            <a:r>
              <a:rPr sz="1100" b="1" spc="-5" dirty="0">
                <a:cs typeface="Arial"/>
              </a:rPr>
              <a:t>(</a:t>
            </a:r>
            <a:r>
              <a:rPr sz="1100" b="1" spc="-5" dirty="0">
                <a:cs typeface="Times New Roman"/>
              </a:rPr>
              <a:t>equity home  bias</a:t>
            </a:r>
            <a:r>
              <a:rPr sz="1100" b="1" spc="-5" dirty="0">
                <a:cs typeface="Arial"/>
              </a:rPr>
              <a:t>) </a:t>
            </a:r>
            <a:r>
              <a:rPr lang="el-GR" sz="1100" b="1" spc="-35" dirty="0">
                <a:cs typeface="Arial"/>
              </a:rPr>
              <a:t>﻿</a:t>
            </a:r>
            <a:r>
              <a:rPr lang="el-GR" sz="1100" spc="-35" dirty="0">
                <a:cs typeface="Arial"/>
              </a:rPr>
              <a:t>παραμένει μεγάλη.</a:t>
            </a:r>
          </a:p>
          <a:p>
            <a:pPr marL="184150" marR="96520" indent="-171450">
              <a:lnSpc>
                <a:spcPct val="102600"/>
              </a:lnSpc>
              <a:spcBef>
                <a:spcPts val="55"/>
              </a:spcBef>
              <a:buFont typeface="Wingdings" pitchFamily="2" charset="2"/>
              <a:buChar char="§"/>
            </a:pPr>
            <a:endParaRPr lang="el-GR" sz="1100" dirty="0">
              <a:cs typeface="Arial"/>
            </a:endParaRPr>
          </a:p>
          <a:p>
            <a:pPr marL="184150" marR="96520" indent="-171450">
              <a:lnSpc>
                <a:spcPct val="1026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l-GR" sz="1100" spc="-55" dirty="0">
                <a:cs typeface="Arial"/>
              </a:rPr>
              <a:t>Στο διεθνώς διαφοροποιημένο μέρος του χαρτοφυλακίου τους, οι επενδυτές τείνουν να επιλέγουν:</a:t>
            </a:r>
          </a:p>
          <a:p>
            <a:pPr marL="241300" marR="96520" indent="-228600">
              <a:lnSpc>
                <a:spcPct val="1026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l-GR" sz="1100" b="1" dirty="0">
                <a:cs typeface="Arial"/>
              </a:rPr>
              <a:t>κοντινές γεωγραφικά αγορές</a:t>
            </a:r>
          </a:p>
          <a:p>
            <a:pPr marL="241300" marR="96520" indent="-228600">
              <a:lnSpc>
                <a:spcPct val="1026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l-GR" sz="1100" dirty="0">
                <a:cs typeface="Arial"/>
              </a:rPr>
              <a:t>﻿</a:t>
            </a:r>
            <a:r>
              <a:rPr lang="el-GR" sz="1100" b="1" dirty="0">
                <a:cs typeface="Arial"/>
              </a:rPr>
              <a:t>κοντινά υποκατάστατα των εγχωρίων</a:t>
            </a:r>
            <a:r>
              <a:rPr lang="el-GR" sz="1100" dirty="0">
                <a:cs typeface="Arial"/>
              </a:rPr>
              <a:t> </a:t>
            </a:r>
            <a:r>
              <a:rPr lang="el-GR" sz="1100" b="1" dirty="0">
                <a:cs typeface="Arial"/>
              </a:rPr>
              <a:t>Π.Σ. </a:t>
            </a:r>
            <a:r>
              <a:rPr lang="el-GR" sz="1100" dirty="0">
                <a:cs typeface="Arial"/>
              </a:rPr>
              <a:t>(δηλ. έχουν αποδόσεις με υψηλή συσχέτιση με τα εγχώρια)</a:t>
            </a:r>
            <a:endParaRPr sz="1100" dirty="0"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4835" y="1876481"/>
            <a:ext cx="6350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3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600">
              <a:latin typeface="Arial"/>
              <a:cs typeface="Aria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-10" dirty="0"/>
              <a:t>Π. </a:t>
            </a:r>
            <a:r>
              <a:rPr spc="-15" dirty="0"/>
              <a:t>Κωνσταντíνου (AΕΟΣ </a:t>
            </a:r>
            <a:r>
              <a:rPr spc="-35" dirty="0"/>
              <a:t>–</a:t>
            </a:r>
            <a:r>
              <a:rPr spc="-75" dirty="0"/>
              <a:t> </a:t>
            </a:r>
            <a:r>
              <a:rPr spc="-5" dirty="0"/>
              <a:t>ΟΠΑ)</a:t>
            </a:r>
          </a:p>
        </p:txBody>
      </p:sp>
    </p:spTree>
  </p:cSld>
  <p:clrMapOvr>
    <a:masterClrMapping/>
  </p:clrMapOvr>
  <p:transition>
    <p:cut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0" y="141770"/>
            <a:ext cx="4608195" cy="291747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7556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595"/>
              </a:spcBef>
            </a:pPr>
            <a:r>
              <a:rPr lang="el-GR" sz="1400" spc="-5" dirty="0">
                <a:solidFill>
                  <a:srgbClr val="CC0000"/>
                </a:solidFill>
                <a:latin typeface="Arial"/>
                <a:cs typeface="Arial"/>
              </a:rPr>
              <a:t>﻿Παγκόσμιες Χρηματαγορές: Ολοκληρωμένες</a:t>
            </a:r>
            <a:r>
              <a:rPr sz="1400" spc="-30" dirty="0">
                <a:solidFill>
                  <a:srgbClr val="CC0000"/>
                </a:solidFill>
                <a:latin typeface="Arial"/>
                <a:cs typeface="Arial"/>
              </a:rPr>
              <a:t>; </a:t>
            </a:r>
            <a:r>
              <a:rPr sz="1400" spc="-65" dirty="0">
                <a:solidFill>
                  <a:srgbClr val="CC0000"/>
                </a:solidFill>
                <a:latin typeface="Arial"/>
                <a:cs typeface="Arial"/>
              </a:rPr>
              <a:t>–</a:t>
            </a:r>
            <a:r>
              <a:rPr sz="1400" spc="-15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lang="el-GR" sz="1400" spc="-15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spc="15" dirty="0">
                <a:solidFill>
                  <a:srgbClr val="CC0000"/>
                </a:solidFill>
                <a:latin typeface="Latin Modern Math"/>
                <a:cs typeface="Latin Modern Math"/>
              </a:rPr>
              <a:t>IV</a:t>
            </a:r>
            <a:endParaRPr sz="1400" dirty="0">
              <a:latin typeface="Latin Modern Math"/>
              <a:cs typeface="Latin Modern Math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2572568"/>
              </p:ext>
            </p:extLst>
          </p:nvPr>
        </p:nvGraphicFramePr>
        <p:xfrm>
          <a:off x="402932" y="813848"/>
          <a:ext cx="4062095" cy="16791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7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71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63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10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08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</a:pPr>
                      <a:r>
                        <a:rPr sz="600" spc="25" dirty="0">
                          <a:latin typeface="Times New Roman"/>
                          <a:cs typeface="Times New Roman"/>
                        </a:rPr>
                        <a:t>Domestic </a:t>
                      </a:r>
                      <a:r>
                        <a:rPr sz="600" spc="35" dirty="0">
                          <a:latin typeface="Times New Roman"/>
                          <a:cs typeface="Times New Roman"/>
                        </a:rPr>
                        <a:t>Market </a:t>
                      </a:r>
                      <a:r>
                        <a:rPr sz="600" spc="25" dirty="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sz="600" spc="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spc="20" dirty="0">
                          <a:latin typeface="Times New Roman"/>
                          <a:cs typeface="Times New Roman"/>
                        </a:rPr>
                        <a:t>%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600" dirty="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sz="600" spc="25" dirty="0">
                          <a:latin typeface="Times New Roman"/>
                          <a:cs typeface="Times New Roman"/>
                        </a:rPr>
                        <a:t>World </a:t>
                      </a:r>
                      <a:r>
                        <a:rPr sz="600" spc="35" dirty="0">
                          <a:latin typeface="Times New Roman"/>
                          <a:cs typeface="Times New Roman"/>
                        </a:rPr>
                        <a:t>Market</a:t>
                      </a:r>
                      <a:r>
                        <a:rPr sz="6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spc="30" dirty="0">
                          <a:latin typeface="Times New Roman"/>
                          <a:cs typeface="Times New Roman"/>
                        </a:rPr>
                        <a:t>Capitalization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ts val="580"/>
                        </a:lnSpc>
                      </a:pPr>
                      <a:r>
                        <a:rPr sz="600" spc="30" dirty="0">
                          <a:latin typeface="Times New Roman"/>
                          <a:cs typeface="Times New Roman"/>
                        </a:rPr>
                        <a:t>Share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sz="600" spc="25" dirty="0">
                          <a:latin typeface="Times New Roman"/>
                          <a:cs typeface="Times New Roman"/>
                        </a:rPr>
                        <a:t>Portfolio</a:t>
                      </a:r>
                      <a:r>
                        <a:rPr sz="600" spc="11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spc="25" dirty="0">
                          <a:latin typeface="Times New Roman"/>
                          <a:cs typeface="Times New Roman"/>
                        </a:rPr>
                        <a:t>in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600" spc="25" dirty="0">
                          <a:latin typeface="Times New Roman"/>
                          <a:cs typeface="Times New Roman"/>
                        </a:rPr>
                        <a:t>Domestic </a:t>
                      </a:r>
                      <a:r>
                        <a:rPr sz="600" spc="35" dirty="0">
                          <a:latin typeface="Times New Roman"/>
                          <a:cs typeface="Times New Roman"/>
                        </a:rPr>
                        <a:t>Equity </a:t>
                      </a:r>
                      <a:r>
                        <a:rPr sz="600" spc="25" dirty="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sz="600" spc="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spc="20" dirty="0">
                          <a:latin typeface="Times New Roman"/>
                          <a:cs typeface="Times New Roman"/>
                        </a:rPr>
                        <a:t>%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640" algn="ctr">
                        <a:lnSpc>
                          <a:spcPts val="580"/>
                        </a:lnSpc>
                      </a:pPr>
                      <a:r>
                        <a:rPr sz="600" spc="20" dirty="0">
                          <a:latin typeface="Times New Roman"/>
                          <a:cs typeface="Times New Roman"/>
                        </a:rPr>
                        <a:t>Degree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sz="600" spc="35" dirty="0">
                          <a:latin typeface="Times New Roman"/>
                          <a:cs typeface="Times New Roman"/>
                        </a:rPr>
                        <a:t>Equity </a:t>
                      </a:r>
                      <a:r>
                        <a:rPr sz="600" spc="25" dirty="0">
                          <a:latin typeface="Times New Roman"/>
                          <a:cs typeface="Times New Roman"/>
                        </a:rPr>
                        <a:t>Home</a:t>
                      </a:r>
                      <a:r>
                        <a:rPr sz="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spc="25" dirty="0">
                          <a:latin typeface="Times New Roman"/>
                          <a:cs typeface="Times New Roman"/>
                        </a:rPr>
                        <a:t>Bias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3556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900" spc="225" baseline="4629" dirty="0"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sz="900" spc="75" baseline="4629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127" baseline="4629" dirty="0">
                          <a:latin typeface="Verdana"/>
                          <a:cs typeface="Verdana"/>
                        </a:rPr>
                        <a:t>EHB</a:t>
                      </a:r>
                      <a:r>
                        <a:rPr sz="400" spc="85" dirty="0">
                          <a:latin typeface="Arial Black"/>
                          <a:cs typeface="Arial Black"/>
                        </a:rPr>
                        <a:t>i</a:t>
                      </a:r>
                      <a:endParaRPr sz="400">
                        <a:latin typeface="Arial Black"/>
                        <a:cs typeface="Arial Black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6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600" spc="20" dirty="0">
                          <a:latin typeface="Times New Roman"/>
                          <a:cs typeface="Times New Roman"/>
                        </a:rPr>
                        <a:t>Source</a:t>
                      </a:r>
                      <a:r>
                        <a:rPr sz="6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spc="40" dirty="0">
                          <a:latin typeface="Times New Roman"/>
                          <a:cs typeface="Times New Roman"/>
                        </a:rPr>
                        <a:t>Country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600" spc="30" dirty="0">
                          <a:latin typeface="Times New Roman"/>
                          <a:cs typeface="Times New Roman"/>
                        </a:rPr>
                        <a:t>(1)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600" spc="30" dirty="0">
                          <a:latin typeface="Times New Roman"/>
                          <a:cs typeface="Times New Roman"/>
                        </a:rPr>
                        <a:t>(2)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6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600" spc="30" dirty="0">
                          <a:latin typeface="Times New Roman"/>
                          <a:cs typeface="Times New Roman"/>
                        </a:rPr>
                        <a:t>(3)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0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600" spc="35" dirty="0">
                          <a:latin typeface="Times New Roman"/>
                          <a:cs typeface="Times New Roman"/>
                        </a:rPr>
                        <a:t>Australia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600" spc="10" dirty="0">
                          <a:latin typeface="Times New Roman"/>
                          <a:cs typeface="Times New Roman"/>
                        </a:rPr>
                        <a:t>1.8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600" spc="15" dirty="0">
                          <a:latin typeface="Times New Roman"/>
                          <a:cs typeface="Times New Roman"/>
                        </a:rPr>
                        <a:t>76.1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937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600" spc="10" dirty="0">
                          <a:latin typeface="Times New Roman"/>
                          <a:cs typeface="Times New Roman"/>
                        </a:rPr>
                        <a:t>0.76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9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600" spc="25" dirty="0">
                          <a:latin typeface="Times New Roman"/>
                          <a:cs typeface="Times New Roman"/>
                        </a:rPr>
                        <a:t>Brazil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600" spc="10" dirty="0">
                          <a:latin typeface="Times New Roman"/>
                          <a:cs typeface="Times New Roman"/>
                        </a:rPr>
                        <a:t>1.6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600" spc="10" dirty="0">
                          <a:latin typeface="Times New Roman"/>
                          <a:cs typeface="Times New Roman"/>
                        </a:rPr>
                        <a:t>99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</a:pPr>
                      <a:r>
                        <a:rPr sz="600" spc="10" dirty="0">
                          <a:latin typeface="Times New Roman"/>
                          <a:cs typeface="Times New Roman"/>
                        </a:rPr>
                        <a:t>0.98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39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600" spc="35" dirty="0">
                          <a:latin typeface="Times New Roman"/>
                          <a:cs typeface="Times New Roman"/>
                        </a:rPr>
                        <a:t>China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600" spc="10" dirty="0">
                          <a:latin typeface="Times New Roman"/>
                          <a:cs typeface="Times New Roman"/>
                        </a:rPr>
                        <a:t>7.8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600" spc="15" dirty="0">
                          <a:latin typeface="Times New Roman"/>
                          <a:cs typeface="Times New Roman"/>
                        </a:rPr>
                        <a:t>99.2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600" spc="10" dirty="0">
                          <a:latin typeface="Times New Roman"/>
                          <a:cs typeface="Times New Roman"/>
                        </a:rPr>
                        <a:t>0.99</a:t>
                      </a: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39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600" spc="45" dirty="0">
                          <a:latin typeface="Times New Roman"/>
                          <a:cs typeface="Times New Roman"/>
                        </a:rPr>
                        <a:t>Canada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600" spc="10" dirty="0">
                          <a:latin typeface="Times New Roman"/>
                          <a:cs typeface="Times New Roman"/>
                        </a:rPr>
                        <a:t>2.7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600" spc="15" dirty="0">
                          <a:latin typeface="Times New Roman"/>
                          <a:cs typeface="Times New Roman"/>
                        </a:rPr>
                        <a:t>80.2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</a:pPr>
                      <a:r>
                        <a:rPr sz="600" spc="10" dirty="0">
                          <a:latin typeface="Times New Roman"/>
                          <a:cs typeface="Times New Roman"/>
                        </a:rPr>
                        <a:t>0.80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39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600" spc="40" dirty="0">
                          <a:latin typeface="Times New Roman"/>
                          <a:cs typeface="Times New Roman"/>
                        </a:rPr>
                        <a:t>Euro</a:t>
                      </a:r>
                      <a:r>
                        <a:rPr sz="6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spc="35" dirty="0">
                          <a:latin typeface="Times New Roman"/>
                          <a:cs typeface="Times New Roman"/>
                        </a:rPr>
                        <a:t>Area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600" spc="15" dirty="0">
                          <a:latin typeface="Times New Roman"/>
                          <a:cs typeface="Times New Roman"/>
                        </a:rPr>
                        <a:t>13.5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600" spc="10" dirty="0">
                          <a:latin typeface="Times New Roman"/>
                          <a:cs typeface="Times New Roman"/>
                        </a:rPr>
                        <a:t>57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412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600" spc="15" dirty="0">
                          <a:latin typeface="Times New Roman"/>
                          <a:cs typeface="Times New Roman"/>
                        </a:rPr>
                        <a:t>0.625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39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600" spc="55" dirty="0">
                          <a:latin typeface="Times New Roman"/>
                          <a:cs typeface="Times New Roman"/>
                        </a:rPr>
                        <a:t>Japan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600" spc="10" dirty="0">
                          <a:latin typeface="Times New Roman"/>
                          <a:cs typeface="Times New Roman"/>
                        </a:rPr>
                        <a:t>8.9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600" spc="15" dirty="0">
                          <a:latin typeface="Times New Roman"/>
                          <a:cs typeface="Times New Roman"/>
                        </a:rPr>
                        <a:t>73.5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</a:pPr>
                      <a:r>
                        <a:rPr sz="600" spc="10" dirty="0">
                          <a:latin typeface="Times New Roman"/>
                          <a:cs typeface="Times New Roman"/>
                        </a:rPr>
                        <a:t>0.71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45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600" spc="40" dirty="0">
                          <a:latin typeface="Times New Roman"/>
                          <a:cs typeface="Times New Roman"/>
                        </a:rPr>
                        <a:t>South</a:t>
                      </a:r>
                      <a:r>
                        <a:rPr sz="6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spc="20" dirty="0">
                          <a:latin typeface="Times New Roman"/>
                          <a:cs typeface="Times New Roman"/>
                        </a:rPr>
                        <a:t>Africa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600" spc="10" dirty="0">
                          <a:latin typeface="Times New Roman"/>
                          <a:cs typeface="Times New Roman"/>
                        </a:rPr>
                        <a:t>1.4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600" spc="10" dirty="0">
                          <a:latin typeface="Times New Roman"/>
                          <a:cs typeface="Times New Roman"/>
                        </a:rPr>
                        <a:t>52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412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600" spc="15" dirty="0">
                          <a:latin typeface="Times New Roman"/>
                          <a:cs typeface="Times New Roman"/>
                        </a:rPr>
                        <a:t>0.517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139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600" spc="40" dirty="0">
                          <a:latin typeface="Times New Roman"/>
                          <a:cs typeface="Times New Roman"/>
                        </a:rPr>
                        <a:t>South</a:t>
                      </a:r>
                      <a:r>
                        <a:rPr sz="6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spc="30" dirty="0">
                          <a:latin typeface="Times New Roman"/>
                          <a:cs typeface="Times New Roman"/>
                        </a:rPr>
                        <a:t>Korea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600" spc="10" dirty="0">
                          <a:latin typeface="Times New Roman"/>
                          <a:cs typeface="Times New Roman"/>
                        </a:rPr>
                        <a:t>1.4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600" spc="10" dirty="0">
                          <a:latin typeface="Times New Roman"/>
                          <a:cs typeface="Times New Roman"/>
                        </a:rPr>
                        <a:t>89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600" spc="10" dirty="0">
                          <a:latin typeface="Times New Roman"/>
                          <a:cs typeface="Times New Roman"/>
                        </a:rPr>
                        <a:t>0.88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139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600" spc="20" dirty="0">
                          <a:latin typeface="Times New Roman"/>
                          <a:cs typeface="Times New Roman"/>
                        </a:rPr>
                        <a:t>Sweden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600" spc="10" dirty="0">
                          <a:latin typeface="Times New Roman"/>
                          <a:cs typeface="Times New Roman"/>
                        </a:rPr>
                        <a:t>0.7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600" spc="10" dirty="0">
                          <a:latin typeface="Times New Roman"/>
                          <a:cs typeface="Times New Roman"/>
                        </a:rPr>
                        <a:t>44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</a:pPr>
                      <a:r>
                        <a:rPr sz="600" spc="10" dirty="0">
                          <a:latin typeface="Times New Roman"/>
                          <a:cs typeface="Times New Roman"/>
                        </a:rPr>
                        <a:t>0.43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139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600" spc="30" dirty="0">
                          <a:latin typeface="Times New Roman"/>
                          <a:cs typeface="Times New Roman"/>
                        </a:rPr>
                        <a:t>Switzerland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600" spc="10" dirty="0">
                          <a:latin typeface="Times New Roman"/>
                          <a:cs typeface="Times New Roman"/>
                        </a:rPr>
                        <a:t>2.3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600" spc="10" dirty="0">
                          <a:latin typeface="Times New Roman"/>
                          <a:cs typeface="Times New Roman"/>
                        </a:rPr>
                        <a:t>51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600" spc="10" dirty="0">
                          <a:latin typeface="Times New Roman"/>
                          <a:cs typeface="Times New Roman"/>
                        </a:rPr>
                        <a:t>0.50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139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600" spc="35" dirty="0">
                          <a:latin typeface="Times New Roman"/>
                          <a:cs typeface="Times New Roman"/>
                        </a:rPr>
                        <a:t>United</a:t>
                      </a:r>
                      <a:r>
                        <a:rPr sz="6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spc="30" dirty="0">
                          <a:latin typeface="Times New Roman"/>
                          <a:cs typeface="Times New Roman"/>
                        </a:rPr>
                        <a:t>Kingdom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600" spc="10" dirty="0">
                          <a:latin typeface="Times New Roman"/>
                          <a:cs typeface="Times New Roman"/>
                        </a:rPr>
                        <a:t>5.1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600" spc="15" dirty="0">
                          <a:latin typeface="Times New Roman"/>
                          <a:cs typeface="Times New Roman"/>
                        </a:rPr>
                        <a:t>54.5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</a:pPr>
                      <a:r>
                        <a:rPr sz="600" spc="10" dirty="0">
                          <a:latin typeface="Times New Roman"/>
                          <a:cs typeface="Times New Roman"/>
                        </a:rPr>
                        <a:t>0.52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96295">
                <a:tc>
                  <a:txBody>
                    <a:bodyPr/>
                    <a:lstStyle/>
                    <a:p>
                      <a:pPr>
                        <a:lnSpc>
                          <a:spcPts val="655"/>
                        </a:lnSpc>
                        <a:spcBef>
                          <a:spcPts val="5"/>
                        </a:spcBef>
                      </a:pPr>
                      <a:r>
                        <a:rPr sz="600" spc="35" dirty="0">
                          <a:latin typeface="Times New Roman"/>
                          <a:cs typeface="Times New Roman"/>
                        </a:rPr>
                        <a:t>United</a:t>
                      </a:r>
                      <a:r>
                        <a:rPr sz="6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spc="35" dirty="0">
                          <a:latin typeface="Times New Roman"/>
                          <a:cs typeface="Times New Roman"/>
                        </a:rPr>
                        <a:t>States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55"/>
                        </a:lnSpc>
                        <a:spcBef>
                          <a:spcPts val="5"/>
                        </a:spcBef>
                      </a:pPr>
                      <a:r>
                        <a:rPr sz="600" spc="15" dirty="0">
                          <a:latin typeface="Times New Roman"/>
                          <a:cs typeface="Times New Roman"/>
                        </a:rPr>
                        <a:t>32.6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55"/>
                        </a:lnSpc>
                        <a:spcBef>
                          <a:spcPts val="5"/>
                        </a:spcBef>
                      </a:pPr>
                      <a:r>
                        <a:rPr sz="600" spc="15" dirty="0">
                          <a:latin typeface="Times New Roman"/>
                          <a:cs typeface="Times New Roman"/>
                        </a:rPr>
                        <a:t>77.2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ts val="655"/>
                        </a:lnSpc>
                        <a:spcBef>
                          <a:spcPts val="5"/>
                        </a:spcBef>
                      </a:pPr>
                      <a:r>
                        <a:rPr sz="600" spc="10" dirty="0">
                          <a:latin typeface="Times New Roman"/>
                          <a:cs typeface="Times New Roman"/>
                        </a:rPr>
                        <a:t>0.66</a:t>
                      </a: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855332" y="2534921"/>
            <a:ext cx="3345815" cy="1308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5" dirty="0">
                <a:latin typeface="Georgia"/>
                <a:cs typeface="Georgia"/>
              </a:rPr>
              <a:t>Table</a:t>
            </a:r>
            <a:r>
              <a:rPr sz="650" spc="75" dirty="0">
                <a:latin typeface="Georgia"/>
                <a:cs typeface="Georgia"/>
              </a:rPr>
              <a:t> </a:t>
            </a:r>
            <a:r>
              <a:rPr sz="650" spc="15" dirty="0">
                <a:latin typeface="Georgia"/>
                <a:cs typeface="Georgia"/>
              </a:rPr>
              <a:t>(1):</a:t>
            </a:r>
            <a:r>
              <a:rPr sz="650" spc="150" dirty="0">
                <a:latin typeface="Georgia"/>
                <a:cs typeface="Georgia"/>
              </a:rPr>
              <a:t> </a:t>
            </a:r>
            <a:r>
              <a:rPr sz="650" spc="-15" dirty="0">
                <a:latin typeface="Georgia"/>
                <a:cs typeface="Georgia"/>
              </a:rPr>
              <a:t>Home</a:t>
            </a:r>
            <a:r>
              <a:rPr sz="650" spc="65" dirty="0">
                <a:latin typeface="Georgia"/>
                <a:cs typeface="Georgia"/>
              </a:rPr>
              <a:t> </a:t>
            </a:r>
            <a:r>
              <a:rPr sz="650" spc="10" dirty="0">
                <a:latin typeface="Georgia"/>
                <a:cs typeface="Georgia"/>
              </a:rPr>
              <a:t>Bias</a:t>
            </a:r>
            <a:r>
              <a:rPr sz="650" spc="70" dirty="0">
                <a:latin typeface="Georgia"/>
                <a:cs typeface="Georgia"/>
              </a:rPr>
              <a:t> </a:t>
            </a:r>
            <a:r>
              <a:rPr sz="650" spc="-5" dirty="0">
                <a:latin typeface="Georgia"/>
                <a:cs typeface="Georgia"/>
              </a:rPr>
              <a:t>in</a:t>
            </a:r>
            <a:r>
              <a:rPr sz="650" spc="65" dirty="0">
                <a:latin typeface="Georgia"/>
                <a:cs typeface="Georgia"/>
              </a:rPr>
              <a:t> </a:t>
            </a:r>
            <a:r>
              <a:rPr sz="650" dirty="0">
                <a:latin typeface="Georgia"/>
                <a:cs typeface="Georgia"/>
              </a:rPr>
              <a:t>Equities</a:t>
            </a:r>
            <a:r>
              <a:rPr sz="650" spc="65" dirty="0">
                <a:latin typeface="Georgia"/>
                <a:cs typeface="Georgia"/>
              </a:rPr>
              <a:t> </a:t>
            </a:r>
            <a:r>
              <a:rPr sz="650" spc="-5" dirty="0">
                <a:latin typeface="Georgia"/>
                <a:cs typeface="Georgia"/>
              </a:rPr>
              <a:t>in</a:t>
            </a:r>
            <a:r>
              <a:rPr sz="650" spc="70" dirty="0">
                <a:latin typeface="Georgia"/>
                <a:cs typeface="Georgia"/>
              </a:rPr>
              <a:t> </a:t>
            </a:r>
            <a:r>
              <a:rPr sz="650" spc="-50" dirty="0">
                <a:latin typeface="Georgia"/>
                <a:cs typeface="Georgia"/>
              </a:rPr>
              <a:t>2008</a:t>
            </a:r>
            <a:r>
              <a:rPr sz="650" spc="-40" dirty="0">
                <a:latin typeface="Georgia"/>
                <a:cs typeface="Georgia"/>
              </a:rPr>
              <a:t> </a:t>
            </a:r>
            <a:r>
              <a:rPr sz="650" spc="-5" dirty="0">
                <a:latin typeface="Georgia"/>
                <a:cs typeface="Georgia"/>
              </a:rPr>
              <a:t>for</a:t>
            </a:r>
            <a:r>
              <a:rPr sz="650" spc="65" dirty="0">
                <a:latin typeface="Georgia"/>
                <a:cs typeface="Georgia"/>
              </a:rPr>
              <a:t> </a:t>
            </a:r>
            <a:r>
              <a:rPr sz="650" dirty="0">
                <a:latin typeface="Georgia"/>
                <a:cs typeface="Georgia"/>
              </a:rPr>
              <a:t>selected</a:t>
            </a:r>
            <a:r>
              <a:rPr sz="650" spc="60" dirty="0">
                <a:latin typeface="Georgia"/>
                <a:cs typeface="Georgia"/>
              </a:rPr>
              <a:t> </a:t>
            </a:r>
            <a:r>
              <a:rPr sz="650" spc="-5" dirty="0">
                <a:latin typeface="Georgia"/>
                <a:cs typeface="Georgia"/>
              </a:rPr>
              <a:t>countries</a:t>
            </a:r>
            <a:r>
              <a:rPr sz="650" spc="80" dirty="0">
                <a:latin typeface="Georgia"/>
                <a:cs typeface="Georgia"/>
              </a:rPr>
              <a:t> </a:t>
            </a:r>
            <a:r>
              <a:rPr sz="650" spc="-5" dirty="0">
                <a:latin typeface="Georgia"/>
                <a:cs typeface="Georgia"/>
              </a:rPr>
              <a:t>(source</a:t>
            </a:r>
            <a:r>
              <a:rPr sz="650" spc="75" dirty="0">
                <a:latin typeface="Georgia"/>
                <a:cs typeface="Georgia"/>
              </a:rPr>
              <a:t> </a:t>
            </a:r>
            <a:r>
              <a:rPr sz="650" spc="20" dirty="0">
                <a:latin typeface="Georgia"/>
                <a:cs typeface="Georgia"/>
              </a:rPr>
              <a:t>IMF</a:t>
            </a:r>
            <a:r>
              <a:rPr sz="650" spc="70" dirty="0">
                <a:latin typeface="Georgia"/>
                <a:cs typeface="Georgia"/>
              </a:rPr>
              <a:t> </a:t>
            </a:r>
            <a:r>
              <a:rPr sz="650" dirty="0">
                <a:latin typeface="Georgia"/>
                <a:cs typeface="Georgia"/>
              </a:rPr>
              <a:t>and</a:t>
            </a:r>
            <a:r>
              <a:rPr sz="650" spc="70" dirty="0">
                <a:latin typeface="Georgia"/>
                <a:cs typeface="Georgia"/>
              </a:rPr>
              <a:t> </a:t>
            </a:r>
            <a:r>
              <a:rPr sz="650" spc="35" dirty="0">
                <a:latin typeface="Georgia"/>
                <a:cs typeface="Georgia"/>
              </a:rPr>
              <a:t>FIBV)</a:t>
            </a:r>
            <a:endParaRPr sz="65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1065" y="2835056"/>
            <a:ext cx="45085" cy="109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i="1" dirty="0">
                <a:latin typeface="Times New Roman"/>
                <a:cs typeface="Times New Roman"/>
              </a:rPr>
              <a:t>i</a:t>
            </a:r>
            <a:endParaRPr sz="5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7136" y="2790170"/>
            <a:ext cx="499745" cy="14541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GB" sz="750" i="1" spc="20" dirty="0">
                <a:latin typeface="Times New Roman"/>
                <a:cs typeface="Times New Roman"/>
              </a:rPr>
              <a:t>EHB </a:t>
            </a:r>
            <a:r>
              <a:rPr lang="en-GB" sz="750" spc="20" dirty="0">
                <a:latin typeface="UKIJ Kufi Chiwer"/>
                <a:cs typeface="UKIJ Kufi Chiwer"/>
              </a:rPr>
              <a:t>= </a:t>
            </a:r>
            <a:r>
              <a:rPr lang="en-GB" sz="750" spc="15" dirty="0">
                <a:latin typeface="Times New Roman"/>
                <a:cs typeface="Times New Roman"/>
              </a:rPr>
              <a:t>1</a:t>
            </a:r>
            <a:r>
              <a:rPr lang="en-GB" sz="750" spc="-100" dirty="0">
                <a:latin typeface="Times New Roman"/>
                <a:cs typeface="Times New Roman"/>
              </a:rPr>
              <a:t> </a:t>
            </a:r>
            <a:r>
              <a:rPr lang="en-GB" sz="750" spc="60" dirty="0">
                <a:latin typeface="FreeSans"/>
                <a:cs typeface="FreeSans"/>
              </a:rPr>
              <a:t>−</a:t>
            </a:r>
            <a:endParaRPr lang="en-GB" sz="750" dirty="0">
              <a:latin typeface="FreeSans"/>
              <a:cs typeface="FreeSan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6882" y="2706368"/>
            <a:ext cx="3150768" cy="276486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11430" rIns="0" bIns="0" rtlCol="0">
            <a:spAutoFit/>
          </a:bodyPr>
          <a:lstStyle/>
          <a:p>
            <a:pPr marL="129539" marR="5080" indent="-117475">
              <a:lnSpc>
                <a:spcPct val="119000"/>
              </a:lnSpc>
              <a:spcBef>
                <a:spcPts val="90"/>
              </a:spcBef>
            </a:pPr>
            <a:r>
              <a:rPr lang="el-GR" sz="75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﻿% Ξένων </a:t>
            </a:r>
            <a:r>
              <a:rPr lang="el-GR" sz="750" u="sng" spc="-15" dirty="0" err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Μετοχων</a:t>
            </a:r>
            <a:r>
              <a:rPr lang="el-GR" sz="75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στο σύνολο των </a:t>
            </a:r>
            <a:r>
              <a:rPr lang="el-GR" sz="750" u="sng" spc="-15" dirty="0" err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Διακρατούμενων</a:t>
            </a:r>
            <a:r>
              <a:rPr lang="el-GR" sz="75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Μετοχών της χώρας</a:t>
            </a:r>
            <a:r>
              <a:rPr lang="el-GR" sz="750" u="sng" spc="-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en-GB" sz="750" i="1" u="sng" spc="10" dirty="0" err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</a:t>
            </a:r>
            <a:r>
              <a:rPr lang="en-GB" sz="750" i="1" u="sng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GB" sz="750" spc="-15" dirty="0">
                <a:latin typeface="Arial"/>
                <a:cs typeface="Arial"/>
              </a:rPr>
              <a:t>﻿</a:t>
            </a:r>
            <a:r>
              <a:rPr lang="el-GR" sz="750" spc="-15" dirty="0">
                <a:latin typeface="Arial"/>
                <a:cs typeface="Arial"/>
              </a:rPr>
              <a:t> % Ξένων Μετοχών στο Παγκόσμιο Χαρτοφυλάκιο (από όλες τις χώρες)</a:t>
            </a:r>
            <a:endParaRPr sz="75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21509" y="3094178"/>
            <a:ext cx="1424940" cy="1327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lang="el-GR" sz="750" spc="15" dirty="0">
                <a:latin typeface="Arial"/>
                <a:cs typeface="Arial"/>
              </a:rPr>
              <a:t>﻿Πηγή</a:t>
            </a:r>
            <a:r>
              <a:rPr sz="750" spc="15" dirty="0">
                <a:latin typeface="Arial"/>
                <a:cs typeface="Arial"/>
              </a:rPr>
              <a:t>: </a:t>
            </a:r>
            <a:r>
              <a:rPr sz="750" spc="15" dirty="0">
                <a:latin typeface="Times New Roman"/>
                <a:cs typeface="Times New Roman"/>
              </a:rPr>
              <a:t>Coeurdacier and </a:t>
            </a:r>
            <a:r>
              <a:rPr sz="750" spc="-5" dirty="0">
                <a:latin typeface="Times New Roman"/>
                <a:cs typeface="Times New Roman"/>
              </a:rPr>
              <a:t>Rey,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10" dirty="0">
                <a:latin typeface="Times New Roman"/>
                <a:cs typeface="Times New Roman"/>
              </a:rPr>
              <a:t>2013</a:t>
            </a:r>
            <a:r>
              <a:rPr sz="750" spc="10" dirty="0">
                <a:latin typeface="Arial"/>
                <a:cs typeface="Arial"/>
              </a:rPr>
              <a:t>.</a:t>
            </a:r>
            <a:endParaRPr sz="75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-10" dirty="0"/>
              <a:t>Π. </a:t>
            </a:r>
            <a:r>
              <a:rPr spc="-15" dirty="0"/>
              <a:t>Κωνσταντíνου (AΕΟΣ </a:t>
            </a:r>
            <a:r>
              <a:rPr spc="-35" dirty="0"/>
              <a:t>–</a:t>
            </a:r>
            <a:r>
              <a:rPr spc="-75" dirty="0"/>
              <a:t> </a:t>
            </a:r>
            <a:r>
              <a:rPr spc="-5" dirty="0"/>
              <a:t>ΟΠΑ)</a:t>
            </a:r>
          </a:p>
        </p:txBody>
      </p:sp>
    </p:spTree>
  </p:cSld>
  <p:clrMapOvr>
    <a:masterClrMapping/>
  </p:clrMapOvr>
  <p:transition>
    <p:cut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0"/>
            <a:ext cx="4608195" cy="291747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7556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595"/>
              </a:spcBef>
            </a:pPr>
            <a:r>
              <a:rPr lang="el-GR" sz="1400" spc="-5" dirty="0">
                <a:solidFill>
                  <a:srgbClr val="CC0000"/>
                </a:solidFill>
              </a:rPr>
              <a:t>﻿Παγκόσμιες Χρηματαγορές: Ολοκληρωμένες</a:t>
            </a:r>
            <a:r>
              <a:rPr sz="1400" spc="-30" dirty="0">
                <a:solidFill>
                  <a:srgbClr val="CC0000"/>
                </a:solidFill>
              </a:rPr>
              <a:t>; </a:t>
            </a:r>
            <a:r>
              <a:rPr sz="1400" spc="-65" dirty="0">
                <a:solidFill>
                  <a:srgbClr val="CC0000"/>
                </a:solidFill>
              </a:rPr>
              <a:t>–</a:t>
            </a:r>
            <a:r>
              <a:rPr sz="1400" spc="-155" dirty="0">
                <a:solidFill>
                  <a:srgbClr val="CC0000"/>
                </a:solidFill>
              </a:rPr>
              <a:t> </a:t>
            </a:r>
            <a:r>
              <a:rPr sz="1400" spc="25" dirty="0">
                <a:solidFill>
                  <a:srgbClr val="CC0000"/>
                </a:solidFill>
                <a:latin typeface="Latin Modern Math"/>
                <a:cs typeface="Latin Modern Math"/>
              </a:rPr>
              <a:t>V</a:t>
            </a:r>
            <a:endParaRPr sz="1400" dirty="0">
              <a:latin typeface="Latin Modern Math"/>
              <a:cs typeface="Latin Modern Math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55393" y="691236"/>
            <a:ext cx="3295650" cy="1846580"/>
            <a:chOff x="855393" y="691236"/>
            <a:chExt cx="3295650" cy="1846580"/>
          </a:xfrm>
        </p:grpSpPr>
        <p:sp>
          <p:nvSpPr>
            <p:cNvPr id="5" name="object 5"/>
            <p:cNvSpPr/>
            <p:nvPr/>
          </p:nvSpPr>
          <p:spPr>
            <a:xfrm>
              <a:off x="871448" y="2156624"/>
              <a:ext cx="3277870" cy="0"/>
            </a:xfrm>
            <a:custGeom>
              <a:avLst/>
              <a:gdLst/>
              <a:ahLst/>
              <a:cxnLst/>
              <a:rect l="l" t="t" r="r" b="b"/>
              <a:pathLst>
                <a:path w="3277870">
                  <a:moveTo>
                    <a:pt x="0" y="0"/>
                  </a:moveTo>
                  <a:lnTo>
                    <a:pt x="327753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71448" y="1788503"/>
              <a:ext cx="3277870" cy="0"/>
            </a:xfrm>
            <a:custGeom>
              <a:avLst/>
              <a:gdLst/>
              <a:ahLst/>
              <a:cxnLst/>
              <a:rect l="l" t="t" r="r" b="b"/>
              <a:pathLst>
                <a:path w="3277870">
                  <a:moveTo>
                    <a:pt x="0" y="0"/>
                  </a:moveTo>
                  <a:lnTo>
                    <a:pt x="327753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71448" y="1424969"/>
              <a:ext cx="3277870" cy="0"/>
            </a:xfrm>
            <a:custGeom>
              <a:avLst/>
              <a:gdLst/>
              <a:ahLst/>
              <a:cxnLst/>
              <a:rect l="l" t="t" r="r" b="b"/>
              <a:pathLst>
                <a:path w="3277870">
                  <a:moveTo>
                    <a:pt x="0" y="0"/>
                  </a:moveTo>
                  <a:lnTo>
                    <a:pt x="327753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1448" y="1061435"/>
              <a:ext cx="3277870" cy="0"/>
            </a:xfrm>
            <a:custGeom>
              <a:avLst/>
              <a:gdLst/>
              <a:ahLst/>
              <a:cxnLst/>
              <a:rect l="l" t="t" r="r" b="b"/>
              <a:pathLst>
                <a:path w="3277870">
                  <a:moveTo>
                    <a:pt x="0" y="0"/>
                  </a:moveTo>
                  <a:lnTo>
                    <a:pt x="327753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71448" y="693314"/>
              <a:ext cx="3277870" cy="0"/>
            </a:xfrm>
            <a:custGeom>
              <a:avLst/>
              <a:gdLst/>
              <a:ahLst/>
              <a:cxnLst/>
              <a:rect l="l" t="t" r="r" b="b"/>
              <a:pathLst>
                <a:path w="3277870">
                  <a:moveTo>
                    <a:pt x="0" y="0"/>
                  </a:moveTo>
                  <a:lnTo>
                    <a:pt x="327753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71453" y="693303"/>
              <a:ext cx="3277870" cy="1826895"/>
            </a:xfrm>
            <a:custGeom>
              <a:avLst/>
              <a:gdLst/>
              <a:ahLst/>
              <a:cxnLst/>
              <a:rect l="l" t="t" r="r" b="b"/>
              <a:pathLst>
                <a:path w="3277870" h="1826895">
                  <a:moveTo>
                    <a:pt x="0" y="0"/>
                  </a:moveTo>
                  <a:lnTo>
                    <a:pt x="3277535" y="0"/>
                  </a:lnTo>
                </a:path>
                <a:path w="3277870" h="1826895">
                  <a:moveTo>
                    <a:pt x="3277535" y="0"/>
                  </a:moveTo>
                  <a:lnTo>
                    <a:pt x="3277535" y="1826848"/>
                  </a:lnTo>
                </a:path>
                <a:path w="3277870" h="1826895">
                  <a:moveTo>
                    <a:pt x="3277535" y="1826848"/>
                  </a:moveTo>
                  <a:lnTo>
                    <a:pt x="0" y="1826848"/>
                  </a:lnTo>
                </a:path>
                <a:path w="3277870" h="1826895">
                  <a:moveTo>
                    <a:pt x="0" y="1826848"/>
                  </a:moveTo>
                  <a:lnTo>
                    <a:pt x="0" y="0"/>
                  </a:lnTo>
                </a:path>
              </a:pathLst>
            </a:custGeom>
            <a:ln w="4127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55393" y="693314"/>
              <a:ext cx="3293745" cy="1844039"/>
            </a:xfrm>
            <a:custGeom>
              <a:avLst/>
              <a:gdLst/>
              <a:ahLst/>
              <a:cxnLst/>
              <a:rect l="l" t="t" r="r" b="b"/>
              <a:pathLst>
                <a:path w="3293745" h="1844039">
                  <a:moveTo>
                    <a:pt x="16055" y="0"/>
                  </a:moveTo>
                  <a:lnTo>
                    <a:pt x="16055" y="1826844"/>
                  </a:lnTo>
                </a:path>
                <a:path w="3293745" h="1844039">
                  <a:moveTo>
                    <a:pt x="0" y="1826844"/>
                  </a:moveTo>
                  <a:lnTo>
                    <a:pt x="16055" y="1826844"/>
                  </a:lnTo>
                </a:path>
                <a:path w="3293745" h="1844039">
                  <a:moveTo>
                    <a:pt x="0" y="1463310"/>
                  </a:moveTo>
                  <a:lnTo>
                    <a:pt x="16055" y="1463310"/>
                  </a:lnTo>
                </a:path>
                <a:path w="3293745" h="1844039">
                  <a:moveTo>
                    <a:pt x="0" y="1095189"/>
                  </a:moveTo>
                  <a:lnTo>
                    <a:pt x="16055" y="1095189"/>
                  </a:lnTo>
                </a:path>
                <a:path w="3293745" h="1844039">
                  <a:moveTo>
                    <a:pt x="0" y="731655"/>
                  </a:moveTo>
                  <a:lnTo>
                    <a:pt x="16055" y="731655"/>
                  </a:lnTo>
                </a:path>
                <a:path w="3293745" h="1844039">
                  <a:moveTo>
                    <a:pt x="0" y="368121"/>
                  </a:moveTo>
                  <a:lnTo>
                    <a:pt x="16055" y="368121"/>
                  </a:lnTo>
                </a:path>
                <a:path w="3293745" h="1844039">
                  <a:moveTo>
                    <a:pt x="0" y="0"/>
                  </a:moveTo>
                  <a:lnTo>
                    <a:pt x="16055" y="0"/>
                  </a:lnTo>
                </a:path>
                <a:path w="3293745" h="1844039">
                  <a:moveTo>
                    <a:pt x="16055" y="1826844"/>
                  </a:moveTo>
                  <a:lnTo>
                    <a:pt x="3293594" y="1826844"/>
                  </a:lnTo>
                </a:path>
                <a:path w="3293745" h="1844039">
                  <a:moveTo>
                    <a:pt x="16055" y="1844046"/>
                  </a:moveTo>
                  <a:lnTo>
                    <a:pt x="16055" y="1826844"/>
                  </a:lnTo>
                </a:path>
                <a:path w="3293745" h="1844039">
                  <a:moveTo>
                    <a:pt x="172019" y="1844046"/>
                  </a:moveTo>
                  <a:lnTo>
                    <a:pt x="172019" y="1826844"/>
                  </a:lnTo>
                </a:path>
                <a:path w="3293745" h="1844039">
                  <a:moveTo>
                    <a:pt x="329130" y="1844046"/>
                  </a:moveTo>
                  <a:lnTo>
                    <a:pt x="329130" y="1826844"/>
                  </a:lnTo>
                </a:path>
                <a:path w="3293745" h="1844039">
                  <a:moveTo>
                    <a:pt x="481653" y="1844046"/>
                  </a:moveTo>
                  <a:lnTo>
                    <a:pt x="481653" y="1826844"/>
                  </a:lnTo>
                </a:path>
                <a:path w="3293745" h="1844039">
                  <a:moveTo>
                    <a:pt x="638764" y="1844046"/>
                  </a:moveTo>
                  <a:lnTo>
                    <a:pt x="638764" y="1826844"/>
                  </a:lnTo>
                </a:path>
                <a:path w="3293745" h="1844039">
                  <a:moveTo>
                    <a:pt x="794728" y="1844046"/>
                  </a:moveTo>
                  <a:lnTo>
                    <a:pt x="794728" y="1826844"/>
                  </a:lnTo>
                </a:path>
                <a:path w="3293745" h="1844039">
                  <a:moveTo>
                    <a:pt x="951839" y="1844046"/>
                  </a:moveTo>
                  <a:lnTo>
                    <a:pt x="951839" y="1826844"/>
                  </a:lnTo>
                </a:path>
                <a:path w="3293745" h="1844039">
                  <a:moveTo>
                    <a:pt x="1108950" y="1844046"/>
                  </a:moveTo>
                  <a:lnTo>
                    <a:pt x="1108950" y="1826844"/>
                  </a:lnTo>
                </a:path>
                <a:path w="3293745" h="1844039">
                  <a:moveTo>
                    <a:pt x="1264914" y="1844046"/>
                  </a:moveTo>
                  <a:lnTo>
                    <a:pt x="1264914" y="1826844"/>
                  </a:lnTo>
                </a:path>
                <a:path w="3293745" h="1844039">
                  <a:moveTo>
                    <a:pt x="1422025" y="1844046"/>
                  </a:moveTo>
                  <a:lnTo>
                    <a:pt x="1422025" y="1826844"/>
                  </a:lnTo>
                </a:path>
                <a:path w="3293745" h="1844039">
                  <a:moveTo>
                    <a:pt x="1574549" y="1844046"/>
                  </a:moveTo>
                  <a:lnTo>
                    <a:pt x="1574549" y="1826844"/>
                  </a:lnTo>
                </a:path>
                <a:path w="3293745" h="1844039">
                  <a:moveTo>
                    <a:pt x="1730513" y="1844046"/>
                  </a:moveTo>
                  <a:lnTo>
                    <a:pt x="1730513" y="1826844"/>
                  </a:lnTo>
                </a:path>
                <a:path w="3293745" h="1844039">
                  <a:moveTo>
                    <a:pt x="1887624" y="1844046"/>
                  </a:moveTo>
                  <a:lnTo>
                    <a:pt x="1887624" y="1826844"/>
                  </a:lnTo>
                </a:path>
                <a:path w="3293745" h="1844039">
                  <a:moveTo>
                    <a:pt x="2044735" y="1844046"/>
                  </a:moveTo>
                  <a:lnTo>
                    <a:pt x="2044735" y="1826844"/>
                  </a:lnTo>
                </a:path>
                <a:path w="3293745" h="1844039">
                  <a:moveTo>
                    <a:pt x="2200699" y="1844046"/>
                  </a:moveTo>
                  <a:lnTo>
                    <a:pt x="2200699" y="1826844"/>
                  </a:lnTo>
                </a:path>
                <a:path w="3293745" h="1844039">
                  <a:moveTo>
                    <a:pt x="2357810" y="1844046"/>
                  </a:moveTo>
                  <a:lnTo>
                    <a:pt x="2357810" y="1826844"/>
                  </a:lnTo>
                </a:path>
                <a:path w="3293745" h="1844039">
                  <a:moveTo>
                    <a:pt x="2513774" y="1844046"/>
                  </a:moveTo>
                  <a:lnTo>
                    <a:pt x="2513774" y="1826844"/>
                  </a:lnTo>
                </a:path>
                <a:path w="3293745" h="1844039">
                  <a:moveTo>
                    <a:pt x="2666297" y="1844046"/>
                  </a:moveTo>
                  <a:lnTo>
                    <a:pt x="2666297" y="1826844"/>
                  </a:lnTo>
                </a:path>
                <a:path w="3293745" h="1844039">
                  <a:moveTo>
                    <a:pt x="2823408" y="1844046"/>
                  </a:moveTo>
                  <a:lnTo>
                    <a:pt x="2823408" y="1826844"/>
                  </a:lnTo>
                </a:path>
                <a:path w="3293745" h="1844039">
                  <a:moveTo>
                    <a:pt x="2980519" y="1844046"/>
                  </a:moveTo>
                  <a:lnTo>
                    <a:pt x="2980519" y="1826844"/>
                  </a:lnTo>
                </a:path>
                <a:path w="3293745" h="1844039">
                  <a:moveTo>
                    <a:pt x="3293594" y="1844046"/>
                  </a:moveTo>
                  <a:lnTo>
                    <a:pt x="3293594" y="182684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26721" y="913713"/>
              <a:ext cx="3165842" cy="162364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36041" y="2470220"/>
            <a:ext cx="107314" cy="952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50" spc="-5" dirty="0">
                <a:latin typeface="Arial"/>
                <a:cs typeface="Arial"/>
              </a:rPr>
              <a:t>0</a:t>
            </a:r>
            <a:r>
              <a:rPr sz="450" spc="5" dirty="0">
                <a:latin typeface="Arial"/>
                <a:cs typeface="Arial"/>
              </a:rPr>
              <a:t>.</a:t>
            </a:r>
            <a:r>
              <a:rPr sz="450" dirty="0">
                <a:latin typeface="Arial"/>
                <a:cs typeface="Arial"/>
              </a:rPr>
              <a:t>5</a:t>
            </a:r>
            <a:endParaRPr sz="4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36041" y="2102099"/>
            <a:ext cx="107314" cy="952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50" spc="-5" dirty="0">
                <a:latin typeface="Arial"/>
                <a:cs typeface="Arial"/>
              </a:rPr>
              <a:t>0</a:t>
            </a:r>
            <a:r>
              <a:rPr sz="450" spc="5" dirty="0">
                <a:latin typeface="Arial"/>
                <a:cs typeface="Arial"/>
              </a:rPr>
              <a:t>.</a:t>
            </a:r>
            <a:r>
              <a:rPr sz="450" dirty="0">
                <a:latin typeface="Arial"/>
                <a:cs typeface="Arial"/>
              </a:rPr>
              <a:t>6</a:t>
            </a:r>
            <a:endParaRPr sz="4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36041" y="1738565"/>
            <a:ext cx="107314" cy="952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50" spc="-5" dirty="0">
                <a:latin typeface="Arial"/>
                <a:cs typeface="Arial"/>
              </a:rPr>
              <a:t>0</a:t>
            </a:r>
            <a:r>
              <a:rPr sz="450" spc="5" dirty="0">
                <a:latin typeface="Arial"/>
                <a:cs typeface="Arial"/>
              </a:rPr>
              <a:t>.</a:t>
            </a:r>
            <a:r>
              <a:rPr sz="450" dirty="0">
                <a:latin typeface="Arial"/>
                <a:cs typeface="Arial"/>
              </a:rPr>
              <a:t>7</a:t>
            </a:r>
            <a:endParaRPr sz="4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36041" y="1375031"/>
            <a:ext cx="107314" cy="952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50" spc="-5" dirty="0">
                <a:latin typeface="Arial"/>
                <a:cs typeface="Arial"/>
              </a:rPr>
              <a:t>0</a:t>
            </a:r>
            <a:r>
              <a:rPr sz="450" spc="5" dirty="0">
                <a:latin typeface="Arial"/>
                <a:cs typeface="Arial"/>
              </a:rPr>
              <a:t>.</a:t>
            </a:r>
            <a:r>
              <a:rPr sz="450" dirty="0">
                <a:latin typeface="Arial"/>
                <a:cs typeface="Arial"/>
              </a:rPr>
              <a:t>8</a:t>
            </a:r>
            <a:endParaRPr sz="4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36041" y="1010350"/>
            <a:ext cx="107314" cy="952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50" spc="-5" dirty="0">
                <a:latin typeface="Arial"/>
                <a:cs typeface="Arial"/>
              </a:rPr>
              <a:t>0</a:t>
            </a:r>
            <a:r>
              <a:rPr sz="450" spc="5" dirty="0">
                <a:latin typeface="Arial"/>
                <a:cs typeface="Arial"/>
              </a:rPr>
              <a:t>.</a:t>
            </a:r>
            <a:r>
              <a:rPr sz="450" dirty="0">
                <a:latin typeface="Arial"/>
                <a:cs typeface="Arial"/>
              </a:rPr>
              <a:t>9</a:t>
            </a:r>
            <a:endParaRPr sz="4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85353" y="642230"/>
            <a:ext cx="57785" cy="952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50" dirty="0">
                <a:latin typeface="Arial"/>
                <a:cs typeface="Arial"/>
              </a:rPr>
              <a:t>1</a:t>
            </a:r>
            <a:endParaRPr sz="4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01528" y="2550951"/>
            <a:ext cx="90170" cy="156845"/>
          </a:xfrm>
          <a:prstGeom prst="rect">
            <a:avLst/>
          </a:prstGeom>
        </p:spPr>
        <p:txBody>
          <a:bodyPr vert="vert270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450" spc="5" dirty="0">
                <a:latin typeface="Arial"/>
                <a:cs typeface="Arial"/>
              </a:rPr>
              <a:t>1</a:t>
            </a:r>
            <a:r>
              <a:rPr sz="450" spc="-5" dirty="0">
                <a:latin typeface="Arial"/>
                <a:cs typeface="Arial"/>
              </a:rPr>
              <a:t>9</a:t>
            </a:r>
            <a:r>
              <a:rPr sz="450" spc="5" dirty="0">
                <a:latin typeface="Arial"/>
                <a:cs typeface="Arial"/>
              </a:rPr>
              <a:t>8</a:t>
            </a:r>
            <a:r>
              <a:rPr sz="450" dirty="0">
                <a:latin typeface="Arial"/>
                <a:cs typeface="Arial"/>
              </a:rPr>
              <a:t>8</a:t>
            </a:r>
            <a:endParaRPr sz="4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58639" y="2550951"/>
            <a:ext cx="90170" cy="156845"/>
          </a:xfrm>
          <a:prstGeom prst="rect">
            <a:avLst/>
          </a:prstGeom>
        </p:spPr>
        <p:txBody>
          <a:bodyPr vert="vert270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450" spc="5" dirty="0">
                <a:latin typeface="Arial"/>
                <a:cs typeface="Arial"/>
              </a:rPr>
              <a:t>1</a:t>
            </a:r>
            <a:r>
              <a:rPr sz="450" spc="-5" dirty="0">
                <a:latin typeface="Arial"/>
                <a:cs typeface="Arial"/>
              </a:rPr>
              <a:t>9</a:t>
            </a:r>
            <a:r>
              <a:rPr sz="450" spc="5" dirty="0">
                <a:latin typeface="Arial"/>
                <a:cs typeface="Arial"/>
              </a:rPr>
              <a:t>8</a:t>
            </a:r>
            <a:r>
              <a:rPr sz="450" dirty="0">
                <a:latin typeface="Arial"/>
                <a:cs typeface="Arial"/>
              </a:rPr>
              <a:t>9</a:t>
            </a:r>
            <a:endParaRPr sz="4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215750" y="2550951"/>
            <a:ext cx="90170" cy="156845"/>
          </a:xfrm>
          <a:prstGeom prst="rect">
            <a:avLst/>
          </a:prstGeom>
        </p:spPr>
        <p:txBody>
          <a:bodyPr vert="vert270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450" spc="5" dirty="0">
                <a:latin typeface="Arial"/>
                <a:cs typeface="Arial"/>
              </a:rPr>
              <a:t>1</a:t>
            </a:r>
            <a:r>
              <a:rPr sz="450" spc="-5" dirty="0">
                <a:latin typeface="Arial"/>
                <a:cs typeface="Arial"/>
              </a:rPr>
              <a:t>9</a:t>
            </a:r>
            <a:r>
              <a:rPr sz="450" spc="5" dirty="0">
                <a:latin typeface="Arial"/>
                <a:cs typeface="Arial"/>
              </a:rPr>
              <a:t>9</a:t>
            </a:r>
            <a:r>
              <a:rPr sz="450" dirty="0">
                <a:latin typeface="Arial"/>
                <a:cs typeface="Arial"/>
              </a:rPr>
              <a:t>0</a:t>
            </a:r>
            <a:endParaRPr sz="4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371714" y="2554391"/>
            <a:ext cx="90170" cy="153035"/>
          </a:xfrm>
          <a:prstGeom prst="rect">
            <a:avLst/>
          </a:prstGeom>
        </p:spPr>
        <p:txBody>
          <a:bodyPr vert="vert270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450" spc="5" dirty="0">
                <a:latin typeface="Arial"/>
                <a:cs typeface="Arial"/>
              </a:rPr>
              <a:t>1</a:t>
            </a:r>
            <a:r>
              <a:rPr sz="450" spc="-5" dirty="0">
                <a:latin typeface="Arial"/>
                <a:cs typeface="Arial"/>
              </a:rPr>
              <a:t>9</a:t>
            </a:r>
            <a:r>
              <a:rPr sz="450" spc="-20" dirty="0">
                <a:latin typeface="Arial"/>
                <a:cs typeface="Arial"/>
              </a:rPr>
              <a:t>9</a:t>
            </a:r>
            <a:r>
              <a:rPr sz="450" dirty="0">
                <a:latin typeface="Arial"/>
                <a:cs typeface="Arial"/>
              </a:rPr>
              <a:t>1</a:t>
            </a:r>
            <a:endParaRPr sz="4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528825" y="2554391"/>
            <a:ext cx="90170" cy="153035"/>
          </a:xfrm>
          <a:prstGeom prst="rect">
            <a:avLst/>
          </a:prstGeom>
        </p:spPr>
        <p:txBody>
          <a:bodyPr vert="vert270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450" spc="5" dirty="0">
                <a:latin typeface="Arial"/>
                <a:cs typeface="Arial"/>
              </a:rPr>
              <a:t>1</a:t>
            </a:r>
            <a:r>
              <a:rPr sz="450" spc="-30" dirty="0">
                <a:latin typeface="Arial"/>
                <a:cs typeface="Arial"/>
              </a:rPr>
              <a:t>9</a:t>
            </a:r>
            <a:r>
              <a:rPr sz="450" spc="5" dirty="0">
                <a:latin typeface="Arial"/>
                <a:cs typeface="Arial"/>
              </a:rPr>
              <a:t>9</a:t>
            </a:r>
            <a:r>
              <a:rPr sz="450" dirty="0">
                <a:latin typeface="Arial"/>
                <a:cs typeface="Arial"/>
              </a:rPr>
              <a:t>2</a:t>
            </a:r>
            <a:endParaRPr sz="4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684789" y="2554391"/>
            <a:ext cx="90170" cy="153035"/>
          </a:xfrm>
          <a:prstGeom prst="rect">
            <a:avLst/>
          </a:prstGeom>
        </p:spPr>
        <p:txBody>
          <a:bodyPr vert="vert270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450" spc="5" dirty="0">
                <a:latin typeface="Arial"/>
                <a:cs typeface="Arial"/>
              </a:rPr>
              <a:t>1</a:t>
            </a:r>
            <a:r>
              <a:rPr sz="450" spc="-30" dirty="0">
                <a:latin typeface="Arial"/>
                <a:cs typeface="Arial"/>
              </a:rPr>
              <a:t>9</a:t>
            </a:r>
            <a:r>
              <a:rPr sz="450" spc="5" dirty="0">
                <a:latin typeface="Arial"/>
                <a:cs typeface="Arial"/>
              </a:rPr>
              <a:t>9</a:t>
            </a:r>
            <a:r>
              <a:rPr sz="450" dirty="0">
                <a:latin typeface="Arial"/>
                <a:cs typeface="Arial"/>
              </a:rPr>
              <a:t>3</a:t>
            </a:r>
            <a:endParaRPr sz="4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837313" y="2550951"/>
            <a:ext cx="90170" cy="156845"/>
          </a:xfrm>
          <a:prstGeom prst="rect">
            <a:avLst/>
          </a:prstGeom>
        </p:spPr>
        <p:txBody>
          <a:bodyPr vert="vert270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450" spc="5" dirty="0">
                <a:latin typeface="Arial"/>
                <a:cs typeface="Arial"/>
              </a:rPr>
              <a:t>1</a:t>
            </a:r>
            <a:r>
              <a:rPr sz="450" spc="-5" dirty="0">
                <a:latin typeface="Arial"/>
                <a:cs typeface="Arial"/>
              </a:rPr>
              <a:t>9</a:t>
            </a:r>
            <a:r>
              <a:rPr sz="450" spc="5" dirty="0">
                <a:latin typeface="Arial"/>
                <a:cs typeface="Arial"/>
              </a:rPr>
              <a:t>9</a:t>
            </a:r>
            <a:r>
              <a:rPr sz="450" dirty="0">
                <a:latin typeface="Arial"/>
                <a:cs typeface="Arial"/>
              </a:rPr>
              <a:t>4</a:t>
            </a:r>
            <a:endParaRPr sz="4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994423" y="2550951"/>
            <a:ext cx="90170" cy="156845"/>
          </a:xfrm>
          <a:prstGeom prst="rect">
            <a:avLst/>
          </a:prstGeom>
        </p:spPr>
        <p:txBody>
          <a:bodyPr vert="vert270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450" spc="5" dirty="0">
                <a:latin typeface="Arial"/>
                <a:cs typeface="Arial"/>
              </a:rPr>
              <a:t>1</a:t>
            </a:r>
            <a:r>
              <a:rPr sz="450" spc="-5" dirty="0">
                <a:latin typeface="Arial"/>
                <a:cs typeface="Arial"/>
              </a:rPr>
              <a:t>9</a:t>
            </a:r>
            <a:r>
              <a:rPr sz="450" spc="5" dirty="0">
                <a:latin typeface="Arial"/>
                <a:cs typeface="Arial"/>
              </a:rPr>
              <a:t>9</a:t>
            </a:r>
            <a:r>
              <a:rPr sz="450" dirty="0">
                <a:latin typeface="Arial"/>
                <a:cs typeface="Arial"/>
              </a:rPr>
              <a:t>5</a:t>
            </a:r>
            <a:endParaRPr sz="4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151534" y="2550951"/>
            <a:ext cx="90170" cy="156845"/>
          </a:xfrm>
          <a:prstGeom prst="rect">
            <a:avLst/>
          </a:prstGeom>
        </p:spPr>
        <p:txBody>
          <a:bodyPr vert="vert270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450" spc="5" dirty="0">
                <a:latin typeface="Arial"/>
                <a:cs typeface="Arial"/>
              </a:rPr>
              <a:t>1</a:t>
            </a:r>
            <a:r>
              <a:rPr sz="450" spc="-5" dirty="0">
                <a:latin typeface="Arial"/>
                <a:cs typeface="Arial"/>
              </a:rPr>
              <a:t>9</a:t>
            </a:r>
            <a:r>
              <a:rPr sz="450" spc="5" dirty="0">
                <a:latin typeface="Arial"/>
                <a:cs typeface="Arial"/>
              </a:rPr>
              <a:t>9</a:t>
            </a:r>
            <a:r>
              <a:rPr sz="450" dirty="0">
                <a:latin typeface="Arial"/>
                <a:cs typeface="Arial"/>
              </a:rPr>
              <a:t>6</a:t>
            </a:r>
            <a:endParaRPr sz="45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307498" y="2550951"/>
            <a:ext cx="90170" cy="156845"/>
          </a:xfrm>
          <a:prstGeom prst="rect">
            <a:avLst/>
          </a:prstGeom>
        </p:spPr>
        <p:txBody>
          <a:bodyPr vert="vert270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450" spc="5" dirty="0">
                <a:latin typeface="Arial"/>
                <a:cs typeface="Arial"/>
              </a:rPr>
              <a:t>1</a:t>
            </a:r>
            <a:r>
              <a:rPr sz="450" spc="-5" dirty="0">
                <a:latin typeface="Arial"/>
                <a:cs typeface="Arial"/>
              </a:rPr>
              <a:t>9</a:t>
            </a:r>
            <a:r>
              <a:rPr sz="450" spc="5" dirty="0">
                <a:latin typeface="Arial"/>
                <a:cs typeface="Arial"/>
              </a:rPr>
              <a:t>9</a:t>
            </a:r>
            <a:r>
              <a:rPr sz="450" dirty="0">
                <a:latin typeface="Arial"/>
                <a:cs typeface="Arial"/>
              </a:rPr>
              <a:t>7</a:t>
            </a:r>
            <a:endParaRPr sz="45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464609" y="2554391"/>
            <a:ext cx="90170" cy="153035"/>
          </a:xfrm>
          <a:prstGeom prst="rect">
            <a:avLst/>
          </a:prstGeom>
        </p:spPr>
        <p:txBody>
          <a:bodyPr vert="vert270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450" spc="5" dirty="0">
                <a:latin typeface="Arial"/>
                <a:cs typeface="Arial"/>
              </a:rPr>
              <a:t>1</a:t>
            </a:r>
            <a:r>
              <a:rPr sz="450" spc="-30" dirty="0">
                <a:latin typeface="Arial"/>
                <a:cs typeface="Arial"/>
              </a:rPr>
              <a:t>9</a:t>
            </a:r>
            <a:r>
              <a:rPr sz="450" spc="5" dirty="0">
                <a:latin typeface="Arial"/>
                <a:cs typeface="Arial"/>
              </a:rPr>
              <a:t>9</a:t>
            </a:r>
            <a:r>
              <a:rPr sz="450" dirty="0">
                <a:latin typeface="Arial"/>
                <a:cs typeface="Arial"/>
              </a:rPr>
              <a:t>8</a:t>
            </a:r>
            <a:endParaRPr sz="45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620573" y="2554391"/>
            <a:ext cx="90170" cy="153035"/>
          </a:xfrm>
          <a:prstGeom prst="rect">
            <a:avLst/>
          </a:prstGeom>
        </p:spPr>
        <p:txBody>
          <a:bodyPr vert="vert270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450" spc="-30" dirty="0">
                <a:latin typeface="Arial"/>
                <a:cs typeface="Arial"/>
              </a:rPr>
              <a:t>1</a:t>
            </a:r>
            <a:r>
              <a:rPr sz="450" spc="5" dirty="0">
                <a:latin typeface="Arial"/>
                <a:cs typeface="Arial"/>
              </a:rPr>
              <a:t>99</a:t>
            </a:r>
            <a:r>
              <a:rPr sz="450" dirty="0">
                <a:latin typeface="Arial"/>
                <a:cs typeface="Arial"/>
              </a:rPr>
              <a:t>9</a:t>
            </a:r>
            <a:endParaRPr sz="4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777684" y="2554391"/>
            <a:ext cx="90170" cy="153035"/>
          </a:xfrm>
          <a:prstGeom prst="rect">
            <a:avLst/>
          </a:prstGeom>
        </p:spPr>
        <p:txBody>
          <a:bodyPr vert="vert270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450" spc="-30" dirty="0">
                <a:latin typeface="Arial"/>
                <a:cs typeface="Arial"/>
              </a:rPr>
              <a:t>2</a:t>
            </a:r>
            <a:r>
              <a:rPr sz="450" spc="5" dirty="0">
                <a:latin typeface="Arial"/>
                <a:cs typeface="Arial"/>
              </a:rPr>
              <a:t>00</a:t>
            </a:r>
            <a:r>
              <a:rPr sz="450" dirty="0">
                <a:latin typeface="Arial"/>
                <a:cs typeface="Arial"/>
              </a:rPr>
              <a:t>0</a:t>
            </a:r>
            <a:endParaRPr sz="45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930207" y="2550951"/>
            <a:ext cx="90170" cy="156845"/>
          </a:xfrm>
          <a:prstGeom prst="rect">
            <a:avLst/>
          </a:prstGeom>
        </p:spPr>
        <p:txBody>
          <a:bodyPr vert="vert270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450" spc="5" dirty="0">
                <a:latin typeface="Arial"/>
                <a:cs typeface="Arial"/>
              </a:rPr>
              <a:t>2</a:t>
            </a:r>
            <a:r>
              <a:rPr sz="450" spc="-5" dirty="0">
                <a:latin typeface="Arial"/>
                <a:cs typeface="Arial"/>
              </a:rPr>
              <a:t>0</a:t>
            </a:r>
            <a:r>
              <a:rPr sz="450" spc="5" dirty="0">
                <a:latin typeface="Arial"/>
                <a:cs typeface="Arial"/>
              </a:rPr>
              <a:t>0</a:t>
            </a:r>
            <a:r>
              <a:rPr sz="450" dirty="0">
                <a:latin typeface="Arial"/>
                <a:cs typeface="Arial"/>
              </a:rPr>
              <a:t>1</a:t>
            </a:r>
            <a:endParaRPr sz="45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087318" y="2550951"/>
            <a:ext cx="90170" cy="156845"/>
          </a:xfrm>
          <a:prstGeom prst="rect">
            <a:avLst/>
          </a:prstGeom>
        </p:spPr>
        <p:txBody>
          <a:bodyPr vert="vert270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450" spc="5" dirty="0">
                <a:latin typeface="Arial"/>
                <a:cs typeface="Arial"/>
              </a:rPr>
              <a:t>2</a:t>
            </a:r>
            <a:r>
              <a:rPr sz="450" spc="-5" dirty="0">
                <a:latin typeface="Arial"/>
                <a:cs typeface="Arial"/>
              </a:rPr>
              <a:t>0</a:t>
            </a:r>
            <a:r>
              <a:rPr sz="450" spc="5" dirty="0">
                <a:latin typeface="Arial"/>
                <a:cs typeface="Arial"/>
              </a:rPr>
              <a:t>0</a:t>
            </a:r>
            <a:r>
              <a:rPr sz="450" dirty="0">
                <a:latin typeface="Arial"/>
                <a:cs typeface="Arial"/>
              </a:rPr>
              <a:t>2</a:t>
            </a:r>
            <a:endParaRPr sz="45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243282" y="2554391"/>
            <a:ext cx="90170" cy="153035"/>
          </a:xfrm>
          <a:prstGeom prst="rect">
            <a:avLst/>
          </a:prstGeom>
        </p:spPr>
        <p:txBody>
          <a:bodyPr vert="vert270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450" spc="5" dirty="0">
                <a:latin typeface="Arial"/>
                <a:cs typeface="Arial"/>
              </a:rPr>
              <a:t>2</a:t>
            </a:r>
            <a:r>
              <a:rPr sz="450" spc="-5" dirty="0">
                <a:latin typeface="Arial"/>
                <a:cs typeface="Arial"/>
              </a:rPr>
              <a:t>0</a:t>
            </a:r>
            <a:r>
              <a:rPr sz="450" spc="-20" dirty="0">
                <a:latin typeface="Arial"/>
                <a:cs typeface="Arial"/>
              </a:rPr>
              <a:t>0</a:t>
            </a:r>
            <a:r>
              <a:rPr sz="450" dirty="0">
                <a:latin typeface="Arial"/>
                <a:cs typeface="Arial"/>
              </a:rPr>
              <a:t>3</a:t>
            </a:r>
            <a:endParaRPr sz="45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400393" y="2554391"/>
            <a:ext cx="90170" cy="153035"/>
          </a:xfrm>
          <a:prstGeom prst="rect">
            <a:avLst/>
          </a:prstGeom>
        </p:spPr>
        <p:txBody>
          <a:bodyPr vert="vert270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450" spc="5" dirty="0">
                <a:latin typeface="Arial"/>
                <a:cs typeface="Arial"/>
              </a:rPr>
              <a:t>2</a:t>
            </a:r>
            <a:r>
              <a:rPr sz="450" spc="-5" dirty="0">
                <a:latin typeface="Arial"/>
                <a:cs typeface="Arial"/>
              </a:rPr>
              <a:t>0</a:t>
            </a:r>
            <a:r>
              <a:rPr sz="450" spc="-20" dirty="0">
                <a:latin typeface="Arial"/>
                <a:cs typeface="Arial"/>
              </a:rPr>
              <a:t>0</a:t>
            </a:r>
            <a:r>
              <a:rPr sz="450" dirty="0">
                <a:latin typeface="Arial"/>
                <a:cs typeface="Arial"/>
              </a:rPr>
              <a:t>4</a:t>
            </a:r>
            <a:endParaRPr sz="45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556357" y="2554391"/>
            <a:ext cx="90170" cy="153035"/>
          </a:xfrm>
          <a:prstGeom prst="rect">
            <a:avLst/>
          </a:prstGeom>
        </p:spPr>
        <p:txBody>
          <a:bodyPr vert="vert270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450" spc="5" dirty="0">
                <a:latin typeface="Arial"/>
                <a:cs typeface="Arial"/>
              </a:rPr>
              <a:t>2</a:t>
            </a:r>
            <a:r>
              <a:rPr sz="450" spc="-30" dirty="0">
                <a:latin typeface="Arial"/>
                <a:cs typeface="Arial"/>
              </a:rPr>
              <a:t>0</a:t>
            </a:r>
            <a:r>
              <a:rPr sz="450" spc="5" dirty="0">
                <a:latin typeface="Arial"/>
                <a:cs typeface="Arial"/>
              </a:rPr>
              <a:t>0</a:t>
            </a:r>
            <a:r>
              <a:rPr sz="450" dirty="0">
                <a:latin typeface="Arial"/>
                <a:cs typeface="Arial"/>
              </a:rPr>
              <a:t>5</a:t>
            </a:r>
            <a:endParaRPr sz="45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713468" y="2554391"/>
            <a:ext cx="90170" cy="153035"/>
          </a:xfrm>
          <a:prstGeom prst="rect">
            <a:avLst/>
          </a:prstGeom>
        </p:spPr>
        <p:txBody>
          <a:bodyPr vert="vert270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450" spc="-30" dirty="0">
                <a:latin typeface="Arial"/>
                <a:cs typeface="Arial"/>
              </a:rPr>
              <a:t>2</a:t>
            </a:r>
            <a:r>
              <a:rPr sz="450" spc="5" dirty="0">
                <a:latin typeface="Arial"/>
                <a:cs typeface="Arial"/>
              </a:rPr>
              <a:t>00</a:t>
            </a:r>
            <a:r>
              <a:rPr sz="450" dirty="0">
                <a:latin typeface="Arial"/>
                <a:cs typeface="Arial"/>
              </a:rPr>
              <a:t>6</a:t>
            </a:r>
            <a:endParaRPr sz="45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865992" y="2550951"/>
            <a:ext cx="90170" cy="156845"/>
          </a:xfrm>
          <a:prstGeom prst="rect">
            <a:avLst/>
          </a:prstGeom>
        </p:spPr>
        <p:txBody>
          <a:bodyPr vert="vert270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450" spc="5" dirty="0">
                <a:latin typeface="Arial"/>
                <a:cs typeface="Arial"/>
              </a:rPr>
              <a:t>2</a:t>
            </a:r>
            <a:r>
              <a:rPr sz="450" spc="-5" dirty="0">
                <a:latin typeface="Arial"/>
                <a:cs typeface="Arial"/>
              </a:rPr>
              <a:t>0</a:t>
            </a:r>
            <a:r>
              <a:rPr sz="450" spc="5" dirty="0">
                <a:latin typeface="Arial"/>
                <a:cs typeface="Arial"/>
              </a:rPr>
              <a:t>0</a:t>
            </a:r>
            <a:r>
              <a:rPr sz="450" dirty="0">
                <a:latin typeface="Arial"/>
                <a:cs typeface="Arial"/>
              </a:rPr>
              <a:t>7</a:t>
            </a:r>
            <a:endParaRPr sz="45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023102" y="2550951"/>
            <a:ext cx="90170" cy="156845"/>
          </a:xfrm>
          <a:prstGeom prst="rect">
            <a:avLst/>
          </a:prstGeom>
        </p:spPr>
        <p:txBody>
          <a:bodyPr vert="vert270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450" spc="5" dirty="0">
                <a:latin typeface="Arial"/>
                <a:cs typeface="Arial"/>
              </a:rPr>
              <a:t>2</a:t>
            </a:r>
            <a:r>
              <a:rPr sz="450" spc="-5" dirty="0">
                <a:latin typeface="Arial"/>
                <a:cs typeface="Arial"/>
              </a:rPr>
              <a:t>0</a:t>
            </a:r>
            <a:r>
              <a:rPr sz="450" spc="5" dirty="0">
                <a:latin typeface="Arial"/>
                <a:cs typeface="Arial"/>
              </a:rPr>
              <a:t>0</a:t>
            </a:r>
            <a:r>
              <a:rPr sz="450" dirty="0">
                <a:latin typeface="Arial"/>
                <a:cs typeface="Arial"/>
              </a:rPr>
              <a:t>8</a:t>
            </a:r>
            <a:endParaRPr sz="45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494081" y="2198429"/>
            <a:ext cx="221615" cy="952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50" b="1" spc="-15" dirty="0">
                <a:latin typeface="Arial"/>
                <a:cs typeface="Arial"/>
              </a:rPr>
              <a:t>E</a:t>
            </a:r>
            <a:r>
              <a:rPr sz="450" b="1" spc="10" dirty="0">
                <a:latin typeface="Arial"/>
                <a:cs typeface="Arial"/>
              </a:rPr>
              <a:t>u</a:t>
            </a:r>
            <a:r>
              <a:rPr sz="450" b="1" spc="-15" dirty="0">
                <a:latin typeface="Arial"/>
                <a:cs typeface="Arial"/>
              </a:rPr>
              <a:t>r</a:t>
            </a:r>
            <a:r>
              <a:rPr sz="450" b="1" spc="15" dirty="0">
                <a:latin typeface="Arial"/>
                <a:cs typeface="Arial"/>
              </a:rPr>
              <a:t>o</a:t>
            </a:r>
            <a:r>
              <a:rPr sz="450" b="1" spc="-30" dirty="0">
                <a:latin typeface="Arial"/>
                <a:cs typeface="Arial"/>
              </a:rPr>
              <a:t>p</a:t>
            </a:r>
            <a:r>
              <a:rPr sz="450" b="1" dirty="0">
                <a:latin typeface="Arial"/>
                <a:cs typeface="Arial"/>
              </a:rPr>
              <a:t>e</a:t>
            </a:r>
            <a:endParaRPr sz="45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291112" y="1504167"/>
            <a:ext cx="390525" cy="901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" b="1" spc="10" dirty="0">
                <a:latin typeface="Arial"/>
                <a:cs typeface="Arial"/>
              </a:rPr>
              <a:t>North</a:t>
            </a:r>
            <a:r>
              <a:rPr sz="400" b="1" spc="-50" dirty="0">
                <a:latin typeface="Arial"/>
                <a:cs typeface="Arial"/>
              </a:rPr>
              <a:t> </a:t>
            </a:r>
            <a:r>
              <a:rPr sz="400" b="1" spc="5" dirty="0">
                <a:latin typeface="Arial"/>
                <a:cs typeface="Arial"/>
              </a:rPr>
              <a:t>America</a:t>
            </a:r>
            <a:endParaRPr sz="4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481480" y="1185810"/>
            <a:ext cx="572770" cy="952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50" b="1" dirty="0">
                <a:latin typeface="Arial"/>
                <a:cs typeface="Arial"/>
              </a:rPr>
              <a:t>Japan </a:t>
            </a:r>
            <a:r>
              <a:rPr sz="450" b="1" spc="5" dirty="0">
                <a:latin typeface="Arial"/>
                <a:cs typeface="Arial"/>
              </a:rPr>
              <a:t>and</a:t>
            </a:r>
            <a:r>
              <a:rPr sz="450" b="1" spc="-70" dirty="0">
                <a:latin typeface="Arial"/>
                <a:cs typeface="Arial"/>
              </a:rPr>
              <a:t> </a:t>
            </a:r>
            <a:r>
              <a:rPr sz="450" b="1" spc="-5" dirty="0">
                <a:latin typeface="Arial"/>
                <a:cs typeface="Arial"/>
              </a:rPr>
              <a:t>Australia</a:t>
            </a:r>
            <a:endParaRPr sz="45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241800" y="1809666"/>
            <a:ext cx="193040" cy="952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50" b="1" spc="35" dirty="0">
                <a:latin typeface="Arial"/>
                <a:cs typeface="Arial"/>
              </a:rPr>
              <a:t>W</a:t>
            </a:r>
            <a:r>
              <a:rPr sz="450" b="1" spc="-30" dirty="0">
                <a:latin typeface="Arial"/>
                <a:cs typeface="Arial"/>
              </a:rPr>
              <a:t>o</a:t>
            </a:r>
            <a:r>
              <a:rPr sz="450" b="1" spc="20" dirty="0">
                <a:latin typeface="Arial"/>
                <a:cs typeface="Arial"/>
              </a:rPr>
              <a:t>r</a:t>
            </a:r>
            <a:r>
              <a:rPr sz="450" b="1" spc="-5" dirty="0">
                <a:latin typeface="Arial"/>
                <a:cs typeface="Arial"/>
              </a:rPr>
              <a:t>l</a:t>
            </a:r>
            <a:r>
              <a:rPr sz="450" b="1" dirty="0">
                <a:latin typeface="Arial"/>
                <a:cs typeface="Arial"/>
              </a:rPr>
              <a:t>d</a:t>
            </a:r>
            <a:endParaRPr sz="45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02932" y="2769424"/>
            <a:ext cx="3783329" cy="35176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50500"/>
              </a:lnSpc>
              <a:spcBef>
                <a:spcPts val="90"/>
              </a:spcBef>
            </a:pPr>
            <a:r>
              <a:rPr lang="el-GR" sz="750" spc="15" dirty="0">
                <a:latin typeface="Arial"/>
                <a:cs typeface="Arial"/>
              </a:rPr>
              <a:t>﻿</a:t>
            </a:r>
            <a:r>
              <a:rPr lang="el-GR" sz="750" b="1" spc="15" dirty="0">
                <a:latin typeface="Arial"/>
                <a:cs typeface="Arial"/>
              </a:rPr>
              <a:t>Σημαντική «μεροληψία» στη </a:t>
            </a:r>
            <a:r>
              <a:rPr lang="el-GR" sz="750" b="1" spc="15" dirty="0" err="1">
                <a:latin typeface="Arial"/>
                <a:cs typeface="Arial"/>
              </a:rPr>
              <a:t>διακράτηση</a:t>
            </a:r>
            <a:r>
              <a:rPr lang="el-GR" sz="750" b="1" spc="15" dirty="0">
                <a:latin typeface="Arial"/>
                <a:cs typeface="Arial"/>
              </a:rPr>
              <a:t> εγχώριων μετοχών.</a:t>
            </a:r>
          </a:p>
          <a:p>
            <a:pPr marL="12700" marR="5080" algn="ctr">
              <a:lnSpc>
                <a:spcPct val="150500"/>
              </a:lnSpc>
              <a:spcBef>
                <a:spcPts val="90"/>
              </a:spcBef>
            </a:pPr>
            <a:r>
              <a:rPr lang="el-GR" sz="750" spc="15" dirty="0">
                <a:latin typeface="Arial"/>
                <a:cs typeface="Arial"/>
              </a:rPr>
              <a:t>Πηγή:</a:t>
            </a:r>
            <a:r>
              <a:rPr sz="750" spc="15" dirty="0">
                <a:latin typeface="Arial"/>
                <a:cs typeface="Arial"/>
              </a:rPr>
              <a:t> </a:t>
            </a:r>
            <a:r>
              <a:rPr sz="750" spc="15" dirty="0">
                <a:latin typeface="Times New Roman"/>
                <a:cs typeface="Times New Roman"/>
              </a:rPr>
              <a:t>Coeurdacier and </a:t>
            </a:r>
            <a:r>
              <a:rPr sz="750" spc="-5" dirty="0">
                <a:latin typeface="Times New Roman"/>
                <a:cs typeface="Times New Roman"/>
              </a:rPr>
              <a:t>Rey,</a:t>
            </a:r>
            <a:r>
              <a:rPr sz="750" spc="105" dirty="0">
                <a:latin typeface="Times New Roman"/>
                <a:cs typeface="Times New Roman"/>
              </a:rPr>
              <a:t> </a:t>
            </a:r>
            <a:r>
              <a:rPr sz="750" spc="10" dirty="0">
                <a:latin typeface="Times New Roman"/>
                <a:cs typeface="Times New Roman"/>
              </a:rPr>
              <a:t>2013</a:t>
            </a:r>
            <a:r>
              <a:rPr sz="750" spc="10" dirty="0">
                <a:latin typeface="Arial"/>
                <a:cs typeface="Arial"/>
              </a:rPr>
              <a:t>.</a:t>
            </a:r>
            <a:endParaRPr sz="750" dirty="0">
              <a:latin typeface="Arial"/>
              <a:cs typeface="Arial"/>
            </a:endParaRPr>
          </a:p>
        </p:txBody>
      </p:sp>
      <p:sp>
        <p:nvSpPr>
          <p:cNvPr id="49" name="object 4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-10" dirty="0"/>
              <a:t>Π. </a:t>
            </a:r>
            <a:r>
              <a:rPr spc="-15" dirty="0"/>
              <a:t>Κωνσταντíνου (AΕΟΣ </a:t>
            </a:r>
            <a:r>
              <a:rPr spc="-35" dirty="0"/>
              <a:t>–</a:t>
            </a:r>
            <a:r>
              <a:rPr spc="-75" dirty="0"/>
              <a:t> </a:t>
            </a:r>
            <a:r>
              <a:rPr spc="-5" dirty="0"/>
              <a:t>ΟΠΑ)</a:t>
            </a:r>
          </a:p>
        </p:txBody>
      </p:sp>
    </p:spTree>
  </p:cSld>
  <p:clrMapOvr>
    <a:masterClrMapping/>
  </p:clrMapOvr>
  <p:transition>
    <p:cut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0" y="141770"/>
            <a:ext cx="4608195" cy="291747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7556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595"/>
              </a:spcBef>
            </a:pPr>
            <a:r>
              <a:rPr lang="el-GR" sz="1400" spc="-5" dirty="0">
                <a:solidFill>
                  <a:srgbClr val="CC0000"/>
                </a:solidFill>
                <a:latin typeface="Arial"/>
                <a:cs typeface="Arial"/>
              </a:rPr>
              <a:t>﻿Διαφοροποιούνται Άριστα οι Επενδυτές</a:t>
            </a:r>
            <a:r>
              <a:rPr lang="es-ES" sz="1400" spc="-5" dirty="0">
                <a:solidFill>
                  <a:srgbClr val="CC0000"/>
                </a:solidFill>
                <a:latin typeface="Arial"/>
                <a:cs typeface="Arial"/>
              </a:rPr>
              <a:t>;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3850" y="739775"/>
            <a:ext cx="4079875" cy="222234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84150" marR="212090" indent="-171450">
              <a:lnSpc>
                <a:spcPct val="1026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l-GR" sz="1100" spc="-5" dirty="0">
                <a:latin typeface="Arial"/>
                <a:cs typeface="Arial"/>
              </a:rPr>
              <a:t>﻿</a:t>
            </a:r>
            <a:r>
              <a:rPr lang="el-GR" sz="1000" spc="-5" dirty="0">
                <a:cs typeface="Arial"/>
              </a:rPr>
              <a:t>Τα οφέλη της διαφοροποίησης είναι μεγαλύτερα όταν οι εγχώριες και οι ξένες αποδόσεις έχουν μικρή συσχέτιση.</a:t>
            </a:r>
          </a:p>
          <a:p>
            <a:pPr marL="12700" marR="212090">
              <a:lnSpc>
                <a:spcPct val="102600"/>
              </a:lnSpc>
              <a:spcBef>
                <a:spcPts val="300"/>
              </a:spcBef>
              <a:spcAft>
                <a:spcPts val="300"/>
              </a:spcAft>
            </a:pPr>
            <a:endParaRPr lang="el-GR" sz="1000" spc="-5" dirty="0">
              <a:cs typeface="Arial"/>
            </a:endParaRPr>
          </a:p>
          <a:p>
            <a:pPr marL="184150" marR="212090" indent="-171450">
              <a:lnSpc>
                <a:spcPct val="1026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l-GR" sz="1000" spc="-5" dirty="0">
                <a:cs typeface="Arial"/>
              </a:rPr>
              <a:t>﻿Όμως, οι συσχετίσεις μεταβάλλονται με την πάροδο του χρόνου.</a:t>
            </a:r>
          </a:p>
          <a:p>
            <a:pPr marL="12700" marR="212090">
              <a:lnSpc>
                <a:spcPct val="102600"/>
              </a:lnSpc>
              <a:spcBef>
                <a:spcPts val="300"/>
              </a:spcBef>
              <a:spcAft>
                <a:spcPts val="300"/>
              </a:spcAft>
            </a:pPr>
            <a:endParaRPr lang="el-GR" sz="1000" spc="-5" dirty="0">
              <a:cs typeface="Arial"/>
            </a:endParaRPr>
          </a:p>
          <a:p>
            <a:pPr marL="184150" marR="212090" indent="-171450">
              <a:lnSpc>
                <a:spcPct val="1026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l-GR" sz="1000" dirty="0">
                <a:cs typeface="Arial"/>
              </a:rPr>
              <a:t>﻿</a:t>
            </a:r>
            <a:r>
              <a:rPr lang="el-GR" sz="1000" b="1" dirty="0">
                <a:cs typeface="Arial"/>
              </a:rPr>
              <a:t>Οι συσχετίσεις είναι χαμηλότερες σε κανονικές συνθήκες, αλλά αυξάνουν σε κακές συνθήκες</a:t>
            </a:r>
            <a:r>
              <a:rPr lang="el-GR" sz="1000" dirty="0">
                <a:cs typeface="Arial"/>
              </a:rPr>
              <a:t>. </a:t>
            </a:r>
            <a:r>
              <a:rPr lang="el-GR" sz="1000" i="1" dirty="0">
                <a:cs typeface="Arial"/>
              </a:rPr>
              <a:t>Σκεφτείτε την προηγούμενη κρίση.</a:t>
            </a:r>
          </a:p>
          <a:p>
            <a:pPr marL="12700" marR="212090">
              <a:lnSpc>
                <a:spcPct val="102600"/>
              </a:lnSpc>
              <a:spcBef>
                <a:spcPts val="300"/>
              </a:spcBef>
              <a:spcAft>
                <a:spcPts val="300"/>
              </a:spcAft>
            </a:pPr>
            <a:endParaRPr lang="el-GR" sz="1000" i="1" dirty="0">
              <a:cs typeface="Arial"/>
            </a:endParaRPr>
          </a:p>
          <a:p>
            <a:pPr marL="184150" marR="212090" indent="-171450">
              <a:lnSpc>
                <a:spcPct val="1026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l-GR" sz="1000" dirty="0">
                <a:cs typeface="Arial"/>
              </a:rPr>
              <a:t>﻿</a:t>
            </a:r>
            <a:r>
              <a:rPr lang="el-GR" sz="1000" spc="15" dirty="0">
                <a:cs typeface="Arial"/>
              </a:rPr>
              <a:t>Με υψηλή συσχέτιση μεταξύ καλά ολοκληρωμένων αγορών, μια μικρή </a:t>
            </a:r>
            <a:r>
              <a:rPr lang="el-GR" sz="1000" b="1" spc="15" dirty="0">
                <a:cs typeface="Arial"/>
              </a:rPr>
              <a:t>αύξηση του κόστους συναλλαγών </a:t>
            </a:r>
            <a:r>
              <a:rPr lang="el-GR" sz="1000" spc="15" dirty="0">
                <a:cs typeface="Arial"/>
              </a:rPr>
              <a:t>μπορεί να εξανεμίσει τα οφέλη από την «ολοκλήρωση».</a:t>
            </a:r>
            <a:endParaRPr sz="1000" dirty="0"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-10" dirty="0"/>
              <a:t>Π. </a:t>
            </a:r>
            <a:r>
              <a:rPr spc="-15" dirty="0"/>
              <a:t>Κωνσταντíνου (AΕΟΣ </a:t>
            </a:r>
            <a:r>
              <a:rPr spc="-35" dirty="0"/>
              <a:t>–</a:t>
            </a:r>
            <a:r>
              <a:rPr spc="-75" dirty="0"/>
              <a:t> </a:t>
            </a:r>
            <a:r>
              <a:rPr spc="-5" dirty="0"/>
              <a:t>ΟΠΑ)</a:t>
            </a:r>
          </a:p>
        </p:txBody>
      </p:sp>
    </p:spTree>
  </p:cSld>
  <p:clrMapOvr>
    <a:masterClrMapping/>
  </p:clrMapOvr>
  <p:transition>
    <p:wipe dir="r"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0" y="141770"/>
            <a:ext cx="4608195" cy="291747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7556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595"/>
              </a:spcBef>
            </a:pPr>
            <a:r>
              <a:rPr lang="el-GR" sz="1400" spc="50" dirty="0">
                <a:solidFill>
                  <a:srgbClr val="CC0000"/>
                </a:solidFill>
                <a:latin typeface="Arial"/>
                <a:cs typeface="Arial"/>
              </a:rPr>
              <a:t>﻿Γιατί είναι Χαμηλή η Διεθνής Διαφοροποίηση</a:t>
            </a:r>
            <a:r>
              <a:rPr sz="1400" spc="20" dirty="0">
                <a:solidFill>
                  <a:srgbClr val="CC0000"/>
                </a:solidFill>
                <a:latin typeface="Arial"/>
                <a:cs typeface="Arial"/>
              </a:rPr>
              <a:t>;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0050" y="863607"/>
            <a:ext cx="3876675" cy="2044534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84150" marR="50800" indent="-171450">
              <a:lnSpc>
                <a:spcPct val="1026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el-GR" sz="1000" spc="-5" dirty="0">
                <a:cs typeface="Arial"/>
              </a:rPr>
              <a:t>﻿</a:t>
            </a:r>
            <a:r>
              <a:rPr lang="el-GR" sz="1000" b="1" spc="-5" dirty="0">
                <a:cs typeface="Arial"/>
              </a:rPr>
              <a:t>Θεσμικά εμπόδια </a:t>
            </a:r>
            <a:r>
              <a:rPr lang="el-GR" sz="1000" spc="-5" dirty="0">
                <a:cs typeface="Arial"/>
              </a:rPr>
              <a:t>(περιορισμοί στον λογαριασμό κεφαλαίου, έλεγχοι κεφαλαίου)</a:t>
            </a:r>
          </a:p>
          <a:p>
            <a:pPr marL="184150" marR="50800" indent="-171450">
              <a:lnSpc>
                <a:spcPct val="1026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l-GR" sz="1000" i="1" spc="-5" dirty="0">
                <a:cs typeface="Arial"/>
              </a:rPr>
              <a:t>δεν ισχύει πολύ σήμερα, δεδομένου ότι οι περισσότερες ανεπτυγμένες και πολλές αναδυόμενες αγορές άνοιξαν τις αγορές τους.</a:t>
            </a:r>
            <a:endParaRPr lang="es-ES" sz="1000" i="1" spc="-5" dirty="0">
              <a:cs typeface="Arial"/>
            </a:endParaRPr>
          </a:p>
          <a:p>
            <a:pPr marL="184150" marR="50800" indent="-171450">
              <a:lnSpc>
                <a:spcPct val="1026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el-GR" sz="1000" spc="-70" dirty="0">
                <a:cs typeface="Arial"/>
              </a:rPr>
              <a:t>﻿</a:t>
            </a:r>
            <a:r>
              <a:rPr lang="el-GR" sz="1000" b="1" spc="-70" dirty="0">
                <a:cs typeface="Arial"/>
              </a:rPr>
              <a:t>Συναλλαγματικός κίνδυνος</a:t>
            </a:r>
            <a:endParaRPr lang="es-ES" sz="1000" spc="-70" dirty="0">
              <a:cs typeface="Arial"/>
            </a:endParaRPr>
          </a:p>
          <a:p>
            <a:pPr marL="184150" marR="50800" indent="-171450">
              <a:lnSpc>
                <a:spcPct val="1026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sz="1000" b="1" spc="-25" dirty="0" err="1">
                <a:cs typeface="Arial"/>
              </a:rPr>
              <a:t>Κíνδυνος</a:t>
            </a:r>
            <a:r>
              <a:rPr lang="es-ES" sz="1000" b="1" spc="-25" dirty="0">
                <a:cs typeface="Arial"/>
              </a:rPr>
              <a:t> </a:t>
            </a:r>
            <a:r>
              <a:rPr lang="el-GR" sz="1000" b="1" spc="-25" dirty="0">
                <a:cs typeface="Arial"/>
              </a:rPr>
              <a:t>χρεοκοπίας της χώρας</a:t>
            </a:r>
            <a:r>
              <a:rPr sz="1000" b="1" spc="-25" dirty="0">
                <a:cs typeface="Arial"/>
              </a:rPr>
              <a:t> </a:t>
            </a:r>
            <a:r>
              <a:rPr sz="1000" b="1" spc="-10" dirty="0">
                <a:cs typeface="Arial"/>
              </a:rPr>
              <a:t>(</a:t>
            </a:r>
            <a:r>
              <a:rPr lang="es-ES" sz="1000" b="1" spc="-10" dirty="0">
                <a:cs typeface="Times New Roman"/>
              </a:rPr>
              <a:t>s</a:t>
            </a:r>
            <a:r>
              <a:rPr sz="1000" b="1" spc="-10" dirty="0" err="1">
                <a:cs typeface="Times New Roman"/>
              </a:rPr>
              <a:t>overeign</a:t>
            </a:r>
            <a:r>
              <a:rPr sz="1000" b="1" spc="-30" dirty="0">
                <a:cs typeface="Times New Roman"/>
              </a:rPr>
              <a:t> </a:t>
            </a:r>
            <a:r>
              <a:rPr sz="1000" b="1" spc="-10" dirty="0">
                <a:cs typeface="Times New Roman"/>
              </a:rPr>
              <a:t>risk</a:t>
            </a:r>
            <a:r>
              <a:rPr sz="1000" b="1" spc="-10" dirty="0">
                <a:cs typeface="Arial"/>
              </a:rPr>
              <a:t>)</a:t>
            </a:r>
            <a:endParaRPr sz="1000" b="1" dirty="0">
              <a:cs typeface="Arial"/>
            </a:endParaRPr>
          </a:p>
          <a:p>
            <a:pPr marL="184150" marR="368300" indent="-171450">
              <a:lnSpc>
                <a:spcPct val="1026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el-GR" sz="1000" b="1" spc="-40" dirty="0">
                <a:cs typeface="Arial"/>
              </a:rPr>
              <a:t>Κ</a:t>
            </a:r>
            <a:r>
              <a:rPr sz="1000" b="1" spc="-35" dirty="0" err="1">
                <a:cs typeface="Arial"/>
              </a:rPr>
              <a:t>óστος</a:t>
            </a:r>
            <a:r>
              <a:rPr sz="1000" b="1" spc="-35" dirty="0">
                <a:cs typeface="Arial"/>
              </a:rPr>
              <a:t> </a:t>
            </a:r>
            <a:r>
              <a:rPr lang="el-GR" sz="1000" b="1" spc="-15" dirty="0">
                <a:cs typeface="Arial"/>
              </a:rPr>
              <a:t>﻿συναλλαγών</a:t>
            </a:r>
            <a:r>
              <a:rPr sz="1000" b="1" spc="-15" dirty="0">
                <a:cs typeface="Arial"/>
              </a:rPr>
              <a:t> </a:t>
            </a:r>
            <a:r>
              <a:rPr sz="1000" spc="-20" dirty="0">
                <a:cs typeface="Arial"/>
              </a:rPr>
              <a:t>(</a:t>
            </a:r>
            <a:r>
              <a:rPr sz="1000" i="1" spc="-20" dirty="0">
                <a:cs typeface="Times New Roman"/>
              </a:rPr>
              <a:t>forex</a:t>
            </a:r>
            <a:r>
              <a:rPr sz="1000" spc="-20" dirty="0">
                <a:cs typeface="Arial"/>
              </a:rPr>
              <a:t>, </a:t>
            </a:r>
            <a:r>
              <a:rPr lang="el-GR" sz="1000" dirty="0">
                <a:cs typeface="Arial"/>
              </a:rPr>
              <a:t>﻿νομικά/λογιστικά έξοδα, φορολογικές διαφορές</a:t>
            </a:r>
            <a:r>
              <a:rPr sz="1000" spc="-30" dirty="0">
                <a:cs typeface="Arial"/>
              </a:rPr>
              <a:t>)</a:t>
            </a:r>
            <a:endParaRPr sz="1000" dirty="0"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el-GR" sz="1000" spc="-30" dirty="0">
                <a:cs typeface="Arial"/>
              </a:rPr>
              <a:t>﻿</a:t>
            </a:r>
            <a:r>
              <a:rPr lang="el-GR" sz="1000" b="1" spc="-30" dirty="0">
                <a:cs typeface="Arial"/>
              </a:rPr>
              <a:t>Ασύμμετρη πληροφόρηση</a:t>
            </a:r>
            <a:endParaRPr lang="es-ES" sz="1000" b="1" spc="-30" dirty="0"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el-GR" sz="1000" spc="-20" dirty="0">
                <a:cs typeface="Arial"/>
              </a:rPr>
              <a:t>﻿</a:t>
            </a:r>
            <a:r>
              <a:rPr lang="el-GR" sz="1000" b="1" spc="-20" dirty="0">
                <a:cs typeface="Arial"/>
              </a:rPr>
              <a:t>Εξοικείωση και πολιτισμικές προκαταλήψεις/</a:t>
            </a:r>
            <a:r>
              <a:rPr lang="el-GR" sz="1000" b="1" spc="-20" dirty="0" err="1">
                <a:cs typeface="Arial"/>
              </a:rPr>
              <a:t>μεροληψίες</a:t>
            </a:r>
            <a:endParaRPr sz="1000" b="1" dirty="0"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-10" dirty="0"/>
              <a:t>Π. </a:t>
            </a:r>
            <a:r>
              <a:rPr spc="-15" dirty="0"/>
              <a:t>Κωνσταντíνου (AΕΟΣ </a:t>
            </a:r>
            <a:r>
              <a:rPr spc="-35" dirty="0"/>
              <a:t>–</a:t>
            </a:r>
            <a:r>
              <a:rPr spc="-75" dirty="0"/>
              <a:t> </a:t>
            </a:r>
            <a:r>
              <a:rPr spc="-5" dirty="0"/>
              <a:t>ΟΠΑ)</a:t>
            </a:r>
          </a:p>
        </p:txBody>
      </p:sp>
    </p:spTree>
  </p:cSld>
  <p:clrMapOvr>
    <a:masterClrMapping/>
  </p:clrMapOvr>
  <p:transition>
    <p:wipe dir="r"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0" y="141770"/>
            <a:ext cx="4608195" cy="291747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7556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595"/>
              </a:spcBef>
            </a:pPr>
            <a:r>
              <a:rPr lang="el-GR" sz="1400" spc="-5" dirty="0">
                <a:solidFill>
                  <a:srgbClr val="CC0000"/>
                </a:solidFill>
                <a:latin typeface="Arial"/>
                <a:cs typeface="Arial"/>
              </a:rPr>
              <a:t>﻿Παγκόσμιες Αγορές και Μετάδοση Διαταραχών </a:t>
            </a:r>
            <a:r>
              <a:rPr sz="1400" spc="-65" dirty="0">
                <a:solidFill>
                  <a:srgbClr val="CC0000"/>
                </a:solidFill>
                <a:latin typeface="Arial"/>
                <a:cs typeface="Arial"/>
              </a:rPr>
              <a:t>–</a:t>
            </a:r>
            <a:r>
              <a:rPr sz="1400" spc="10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spc="10" dirty="0">
                <a:solidFill>
                  <a:srgbClr val="CC0000"/>
                </a:solidFill>
                <a:latin typeface="Latin Modern Math"/>
                <a:cs typeface="Latin Modern Math"/>
              </a:rPr>
              <a:t>I</a:t>
            </a:r>
            <a:endParaRPr sz="1400" dirty="0">
              <a:latin typeface="Latin Modern Math"/>
              <a:cs typeface="Latin Modern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2932" y="862036"/>
            <a:ext cx="4027170" cy="2051908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84150" marR="136525" indent="-171450">
              <a:lnSpc>
                <a:spcPct val="1026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l-GR" sz="1100" spc="-5" dirty="0">
                <a:latin typeface="Arial"/>
                <a:cs typeface="Arial"/>
              </a:rPr>
              <a:t>﻿</a:t>
            </a:r>
            <a:r>
              <a:rPr lang="el-GR" sz="1100" spc="-5" dirty="0">
                <a:cs typeface="Arial"/>
              </a:rPr>
              <a:t>Οι παγκόσμιες αγορές κεφαλαίου θα έπρεπε να χρησιμοποιούνται για τη μείωση του ρίσκου και την εξομάλυνση της κατανάλωσης.</a:t>
            </a:r>
          </a:p>
          <a:p>
            <a:pPr marL="184150" marR="136525" indent="-171450">
              <a:lnSpc>
                <a:spcPct val="1026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l-GR" sz="1100" spc="-40" dirty="0">
                <a:cs typeface="Arial"/>
              </a:rPr>
              <a:t>﻿Συχνά, όμως, κατηγορούνται ότι κάνουν τις χώρες πιο επιρρεπείς σε χρηματοοικονομικές κρίσεις.</a:t>
            </a:r>
          </a:p>
          <a:p>
            <a:pPr marL="184150" marR="136525" indent="-171450">
              <a:lnSpc>
                <a:spcPct val="1026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l-GR" sz="1100" spc="-10" dirty="0">
                <a:cs typeface="Arial"/>
              </a:rPr>
              <a:t>﻿</a:t>
            </a:r>
            <a:r>
              <a:rPr lang="el-GR" sz="1100" b="1" i="1" spc="-10" dirty="0">
                <a:cs typeface="Arial"/>
              </a:rPr>
              <a:t>Το χρηματοοικονομικό άνοιγμα ευνοεί την μετάδοση διαταραχών από τη μία χώρα στην άλλη</a:t>
            </a:r>
            <a:r>
              <a:rPr lang="el-GR" sz="1100" i="1" spc="-10" dirty="0">
                <a:cs typeface="Arial"/>
              </a:rPr>
              <a:t>.</a:t>
            </a:r>
          </a:p>
          <a:p>
            <a:pPr marL="184150" marR="5080" indent="-171450">
              <a:lnSpc>
                <a:spcPct val="1026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l-GR" sz="1100" spc="15" dirty="0">
                <a:cs typeface="Arial"/>
              </a:rPr>
              <a:t>﻿Χώρες πιο οικονομικά ολοκληρωμένες παρουσιάζουν περισσότερα συν-κινήσεις </a:t>
            </a:r>
            <a:r>
              <a:rPr sz="1100" spc="-10" dirty="0">
                <a:cs typeface="Arial"/>
              </a:rPr>
              <a:t>(</a:t>
            </a:r>
            <a:r>
              <a:rPr sz="1100" spc="-10" dirty="0">
                <a:cs typeface="Times New Roman"/>
              </a:rPr>
              <a:t>co-movements</a:t>
            </a:r>
            <a:r>
              <a:rPr sz="1100" spc="-10" dirty="0">
                <a:cs typeface="Arial"/>
              </a:rPr>
              <a:t>).</a:t>
            </a:r>
            <a:endParaRPr lang="el-GR" sz="1100" spc="-10" dirty="0">
              <a:cs typeface="Arial"/>
            </a:endParaRPr>
          </a:p>
          <a:p>
            <a:pPr marL="184150" marR="5080" indent="-171450">
              <a:lnSpc>
                <a:spcPct val="1026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l-GR" sz="1100" b="1" i="1" spc="-5" dirty="0">
                <a:cs typeface="Arial"/>
              </a:rPr>
              <a:t>Ο τραπεζικός δίαυλος φαίνεται να έχει ιδιαίτερη σημασία.</a:t>
            </a:r>
            <a:endParaRPr lang="el-GR" sz="1100" b="1" i="1" dirty="0"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-10" dirty="0"/>
              <a:t>Π. </a:t>
            </a:r>
            <a:r>
              <a:rPr spc="-15" dirty="0"/>
              <a:t>Κωνσταντíνου (AΕΟΣ </a:t>
            </a:r>
            <a:r>
              <a:rPr spc="-35" dirty="0"/>
              <a:t>–</a:t>
            </a:r>
            <a:r>
              <a:rPr spc="-75" dirty="0"/>
              <a:t> </a:t>
            </a:r>
            <a:r>
              <a:rPr spc="-5" dirty="0"/>
              <a:t>ΟΠΑ)</a:t>
            </a:r>
          </a:p>
        </p:txBody>
      </p:sp>
    </p:spTree>
  </p:cSld>
  <p:clrMapOvr>
    <a:masterClrMapping/>
  </p:clrMapOvr>
  <p:transition>
    <p:wipe dir="r"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0" y="141770"/>
            <a:ext cx="4608195" cy="291747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7556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595"/>
              </a:spcBef>
            </a:pPr>
            <a:r>
              <a:rPr lang="el-GR" sz="1400" spc="-5" dirty="0">
                <a:solidFill>
                  <a:srgbClr val="CC0000"/>
                </a:solidFill>
                <a:latin typeface="Arial"/>
                <a:cs typeface="Arial"/>
              </a:rPr>
              <a:t>﻿Παγκόσμιες Αγορές και Μετάδοση Διαταραχών </a:t>
            </a:r>
            <a:r>
              <a:rPr sz="1400" spc="-65" dirty="0">
                <a:solidFill>
                  <a:srgbClr val="CC0000"/>
                </a:solidFill>
                <a:latin typeface="Arial"/>
                <a:cs typeface="Arial"/>
              </a:rPr>
              <a:t>–</a:t>
            </a:r>
            <a:r>
              <a:rPr sz="1400" spc="10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lang="el-GR" sz="1400" spc="15" dirty="0">
                <a:solidFill>
                  <a:srgbClr val="CC0000"/>
                </a:solidFill>
                <a:latin typeface="Latin Modern Math"/>
                <a:cs typeface="Latin Modern Math"/>
              </a:rPr>
              <a:t>ΙΙ</a:t>
            </a:r>
            <a:endParaRPr sz="1400" dirty="0">
              <a:latin typeface="Latin Modern Math"/>
              <a:cs typeface="Latin Modern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3850" y="587375"/>
            <a:ext cx="4079875" cy="2418867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266700">
              <a:lnSpc>
                <a:spcPct val="102600"/>
              </a:lnSpc>
              <a:spcBef>
                <a:spcPts val="55"/>
              </a:spcBef>
            </a:pPr>
            <a:r>
              <a:rPr lang="el-GR" sz="1100" spc="-10" dirty="0">
                <a:latin typeface="Arial"/>
                <a:cs typeface="Arial"/>
              </a:rPr>
              <a:t>﻿</a:t>
            </a:r>
            <a:r>
              <a:rPr lang="el-GR" sz="1100" b="1" spc="-10" dirty="0">
                <a:cs typeface="Arial"/>
              </a:rPr>
              <a:t>Κανάλια μετάδοσης</a:t>
            </a:r>
            <a:endParaRPr lang="el-GR" sz="1100" b="1" spc="-30" dirty="0">
              <a:cs typeface="Arial"/>
            </a:endParaRPr>
          </a:p>
          <a:p>
            <a:pPr marL="12700" marR="266700">
              <a:lnSpc>
                <a:spcPct val="102600"/>
              </a:lnSpc>
              <a:spcBef>
                <a:spcPts val="55"/>
              </a:spcBef>
            </a:pPr>
            <a:endParaRPr lang="el-GR" sz="1100" b="1" dirty="0">
              <a:cs typeface="Arial"/>
            </a:endParaRPr>
          </a:p>
          <a:p>
            <a:pPr marL="184150" marR="266700" indent="-171450">
              <a:lnSpc>
                <a:spcPct val="102600"/>
              </a:lnSpc>
              <a:spcBef>
                <a:spcPts val="55"/>
              </a:spcBef>
              <a:buFont typeface="Wingdings" pitchFamily="2" charset="2"/>
              <a:buChar char="§"/>
            </a:pPr>
            <a:r>
              <a:rPr lang="el-GR" sz="1000" b="1" spc="-25" dirty="0">
                <a:solidFill>
                  <a:srgbClr val="C00000"/>
                </a:solidFill>
                <a:highlight>
                  <a:srgbClr val="FFFF00"/>
                </a:highlight>
                <a:cs typeface="Arial"/>
              </a:rPr>
              <a:t>Αναπροσαρμογής χαρτοφυλακίου </a:t>
            </a:r>
            <a:r>
              <a:rPr sz="1000" b="1" spc="-5" dirty="0">
                <a:solidFill>
                  <a:srgbClr val="C00000"/>
                </a:solidFill>
                <a:highlight>
                  <a:srgbClr val="FFFF00"/>
                </a:highlight>
                <a:cs typeface="Arial"/>
              </a:rPr>
              <a:t>(</a:t>
            </a:r>
            <a:r>
              <a:rPr sz="1000" b="1" spc="-5" dirty="0">
                <a:solidFill>
                  <a:srgbClr val="C00000"/>
                </a:solidFill>
                <a:highlight>
                  <a:srgbClr val="FFFF00"/>
                </a:highlight>
                <a:cs typeface="Times New Roman"/>
              </a:rPr>
              <a:t>portfolio rebalancing  channel</a:t>
            </a:r>
            <a:r>
              <a:rPr sz="1000" b="1" spc="-5" dirty="0">
                <a:solidFill>
                  <a:srgbClr val="C00000"/>
                </a:solidFill>
                <a:highlight>
                  <a:srgbClr val="FFFF00"/>
                </a:highlight>
                <a:cs typeface="Arial"/>
              </a:rPr>
              <a:t>): </a:t>
            </a:r>
            <a:endParaRPr lang="el-GR" sz="1000" b="1" spc="-5" dirty="0">
              <a:solidFill>
                <a:srgbClr val="C00000"/>
              </a:solidFill>
              <a:highlight>
                <a:srgbClr val="FFFF00"/>
              </a:highlight>
              <a:cs typeface="Arial"/>
            </a:endParaRPr>
          </a:p>
          <a:p>
            <a:pPr marL="12700" marR="266700">
              <a:lnSpc>
                <a:spcPct val="102600"/>
              </a:lnSpc>
              <a:spcBef>
                <a:spcPts val="55"/>
              </a:spcBef>
            </a:pPr>
            <a:r>
              <a:rPr lang="el-GR" sz="1000" dirty="0">
                <a:highlight>
                  <a:srgbClr val="FFFF00"/>
                </a:highlight>
                <a:cs typeface="Arial"/>
              </a:rPr>
              <a:t>﻿Οι επενδυτές που έχουν υποστεί ζημιές </a:t>
            </a:r>
            <a:r>
              <a:rPr lang="el-GR" sz="1000" u="sng" dirty="0">
                <a:highlight>
                  <a:srgbClr val="FFFF00"/>
                </a:highlight>
                <a:cs typeface="Arial"/>
              </a:rPr>
              <a:t>στη δική τους αγορά</a:t>
            </a:r>
            <a:r>
              <a:rPr lang="el-GR" sz="1000" dirty="0">
                <a:highlight>
                  <a:srgbClr val="FFFF00"/>
                </a:highlight>
                <a:cs typeface="Arial"/>
              </a:rPr>
              <a:t>, </a:t>
            </a:r>
            <a:r>
              <a:rPr lang="el-GR" sz="1000" b="1" i="1" dirty="0" err="1">
                <a:highlight>
                  <a:srgbClr val="FFFF00"/>
                </a:highlight>
                <a:cs typeface="Arial"/>
              </a:rPr>
              <a:t>επαναπατρίζουν</a:t>
            </a:r>
            <a:r>
              <a:rPr lang="el-GR" sz="1000" b="1" i="1" dirty="0">
                <a:highlight>
                  <a:srgbClr val="FFFF00"/>
                </a:highlight>
                <a:cs typeface="Arial"/>
              </a:rPr>
              <a:t> κεφάλαια από το εξωτερικό</a:t>
            </a:r>
            <a:r>
              <a:rPr lang="el-GR" sz="1000" spc="-25" dirty="0">
                <a:highlight>
                  <a:srgbClr val="FFFF00"/>
                </a:highlight>
                <a:cs typeface="Arial"/>
              </a:rPr>
              <a:t>, το οποίο </a:t>
            </a:r>
            <a:r>
              <a:rPr lang="el-GR" sz="1000" dirty="0">
                <a:highlight>
                  <a:srgbClr val="FFFF00"/>
                </a:highlight>
                <a:cs typeface="Arial"/>
              </a:rPr>
              <a:t>μειώνει τις τιμές των περιουσιακών στοιχείων στο εξωτερικό.</a:t>
            </a:r>
          </a:p>
          <a:p>
            <a:pPr marL="184150" marR="266700" indent="-171450">
              <a:lnSpc>
                <a:spcPct val="102600"/>
              </a:lnSpc>
              <a:spcBef>
                <a:spcPts val="55"/>
              </a:spcBef>
              <a:buFont typeface="Wingdings" pitchFamily="2" charset="2"/>
              <a:buChar char="§"/>
            </a:pPr>
            <a:r>
              <a:rPr lang="el-GR" sz="1000" b="1" spc="-25" dirty="0">
                <a:solidFill>
                  <a:srgbClr val="C00000"/>
                </a:solidFill>
                <a:highlight>
                  <a:srgbClr val="00FFFF"/>
                </a:highlight>
                <a:cs typeface="Arial"/>
              </a:rPr>
              <a:t>ΑΞΕ: </a:t>
            </a:r>
          </a:p>
          <a:p>
            <a:pPr marL="12700" marR="266700">
              <a:lnSpc>
                <a:spcPct val="102600"/>
              </a:lnSpc>
              <a:spcBef>
                <a:spcPts val="55"/>
              </a:spcBef>
            </a:pPr>
            <a:r>
              <a:rPr lang="el-GR" sz="1000" dirty="0">
                <a:highlight>
                  <a:srgbClr val="00FFFF"/>
                </a:highlight>
                <a:cs typeface="Arial"/>
              </a:rPr>
              <a:t>Ο</a:t>
            </a:r>
            <a:r>
              <a:rPr lang="el-GR" sz="1000" spc="-25" dirty="0">
                <a:highlight>
                  <a:srgbClr val="00FFFF"/>
                </a:highlight>
                <a:cs typeface="Arial"/>
              </a:rPr>
              <a:t>ι πολυεθνικές με απώλειες κερδών </a:t>
            </a:r>
            <a:r>
              <a:rPr lang="el-GR" sz="1000" u="sng" spc="-25" dirty="0">
                <a:highlight>
                  <a:srgbClr val="00FFFF"/>
                </a:highlight>
                <a:cs typeface="Arial"/>
              </a:rPr>
              <a:t>στις δικές τους αγορές </a:t>
            </a:r>
            <a:r>
              <a:rPr lang="el-GR" sz="1000" b="1" i="1" spc="-25" dirty="0">
                <a:highlight>
                  <a:srgbClr val="00FFFF"/>
                </a:highlight>
                <a:cs typeface="Arial"/>
              </a:rPr>
              <a:t>μειώνουν τη ζήτηση επενδύσεων/εργασίας στο εξωτερικό</a:t>
            </a:r>
            <a:r>
              <a:rPr lang="el-GR" sz="1000" spc="-25" dirty="0">
                <a:highlight>
                  <a:srgbClr val="00FFFF"/>
                </a:highlight>
                <a:cs typeface="Arial"/>
              </a:rPr>
              <a:t>, το οποίο οδηγεί σε μείωση της πραγματικής δραστηριότητας στο εξωτερικό.</a:t>
            </a:r>
          </a:p>
          <a:p>
            <a:pPr marL="184150" marR="5080" indent="-17145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l-GR" sz="1000" b="1" spc="-25" dirty="0">
                <a:solidFill>
                  <a:srgbClr val="C00000"/>
                </a:solidFill>
                <a:highlight>
                  <a:srgbClr val="00FF00"/>
                </a:highlight>
                <a:cs typeface="Arial"/>
              </a:rPr>
              <a:t>Δανεισμού (</a:t>
            </a:r>
            <a:r>
              <a:rPr lang="en-GB" sz="1000" b="1" spc="-25" dirty="0">
                <a:solidFill>
                  <a:srgbClr val="C00000"/>
                </a:solidFill>
                <a:highlight>
                  <a:srgbClr val="00FF00"/>
                </a:highlight>
                <a:cs typeface="Arial"/>
              </a:rPr>
              <a:t>lending channel): </a:t>
            </a:r>
          </a:p>
          <a:p>
            <a:pPr marL="12700" marR="50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l-GR" sz="1000" spc="-25" dirty="0">
                <a:highlight>
                  <a:srgbClr val="00FF00"/>
                </a:highlight>
                <a:cs typeface="Arial"/>
              </a:rPr>
              <a:t>Οι «παγκόσμιες» τράπεζες με απώλειες </a:t>
            </a:r>
            <a:r>
              <a:rPr lang="el-GR" sz="1000" u="sng" spc="-25" dirty="0">
                <a:highlight>
                  <a:srgbClr val="00FF00"/>
                </a:highlight>
                <a:cs typeface="Arial"/>
              </a:rPr>
              <a:t>στις δικές τους αγορές </a:t>
            </a:r>
            <a:r>
              <a:rPr lang="el-GR" sz="1000" b="1" i="1" spc="-25" dirty="0">
                <a:highlight>
                  <a:srgbClr val="00FF00"/>
                </a:highlight>
                <a:cs typeface="Arial"/>
              </a:rPr>
              <a:t>μειώνουν τον δανεισμό τους στο εξωτερικό</a:t>
            </a:r>
            <a:r>
              <a:rPr lang="el-GR" sz="1000" b="1" spc="-25" dirty="0">
                <a:highlight>
                  <a:srgbClr val="00FF00"/>
                </a:highlight>
                <a:cs typeface="Arial"/>
              </a:rPr>
              <a:t> </a:t>
            </a:r>
            <a:r>
              <a:rPr lang="el-GR" sz="1000" b="1" i="1" spc="-25" dirty="0">
                <a:highlight>
                  <a:srgbClr val="00FF00"/>
                </a:highlight>
                <a:cs typeface="Arial"/>
              </a:rPr>
              <a:t>και περιορίζουν τα κονδύλια για τις αλλοδαπές θυγατρικές</a:t>
            </a:r>
            <a:r>
              <a:rPr lang="el-GR" sz="1000" spc="-25" dirty="0">
                <a:highlight>
                  <a:srgbClr val="00FF00"/>
                </a:highlight>
                <a:cs typeface="Arial"/>
              </a:rPr>
              <a:t>, το οποίο</a:t>
            </a:r>
            <a:r>
              <a:rPr lang="el-GR" sz="1000" i="1" spc="-25" dirty="0">
                <a:highlight>
                  <a:srgbClr val="00FF00"/>
                </a:highlight>
                <a:cs typeface="Arial"/>
              </a:rPr>
              <a:t> </a:t>
            </a:r>
            <a:r>
              <a:rPr lang="el-GR" sz="1000" spc="-25" dirty="0">
                <a:highlight>
                  <a:srgbClr val="00FF00"/>
                </a:highlight>
                <a:cs typeface="Arial"/>
              </a:rPr>
              <a:t>οδηγεί σε μείωση της παγκόσμιας ρευστότητας.</a:t>
            </a:r>
            <a:endParaRPr lang="el-GR" sz="1000" dirty="0">
              <a:highlight>
                <a:srgbClr val="00FF00"/>
              </a:highlight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-10" dirty="0"/>
              <a:t>Π. </a:t>
            </a:r>
            <a:r>
              <a:rPr spc="-15" dirty="0"/>
              <a:t>Κωνσταντíνου (AΕΟΣ </a:t>
            </a:r>
            <a:r>
              <a:rPr spc="-35" dirty="0"/>
              <a:t>–</a:t>
            </a:r>
            <a:r>
              <a:rPr spc="-75" dirty="0"/>
              <a:t> </a:t>
            </a:r>
            <a:r>
              <a:rPr spc="-5" dirty="0"/>
              <a:t>ΟΠΑ)</a:t>
            </a:r>
          </a:p>
        </p:txBody>
      </p:sp>
    </p:spTree>
  </p:cSld>
  <p:clrMapOvr>
    <a:masterClrMapping/>
  </p:clrMapOvr>
  <p:transition>
    <p:cut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0" y="141770"/>
            <a:ext cx="4608195" cy="455894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7556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595"/>
              </a:spcBef>
            </a:pPr>
            <a:r>
              <a:rPr lang="el-GR" sz="1400" spc="-5" dirty="0">
                <a:solidFill>
                  <a:srgbClr val="CC0000"/>
                </a:solidFill>
                <a:latin typeface="Arial"/>
                <a:cs typeface="Arial"/>
              </a:rPr>
              <a:t>﻿Παγκόσμιες Αγορές και Μετάδοση Διαταραχών </a:t>
            </a:r>
            <a:r>
              <a:rPr sz="1400" spc="-65" dirty="0">
                <a:solidFill>
                  <a:srgbClr val="CC0000"/>
                </a:solidFill>
                <a:latin typeface="Arial"/>
                <a:cs typeface="Arial"/>
              </a:rPr>
              <a:t>–</a:t>
            </a:r>
            <a:r>
              <a:rPr sz="1400" spc="10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spc="10" dirty="0">
                <a:solidFill>
                  <a:srgbClr val="CC0000"/>
                </a:solidFill>
                <a:latin typeface="Latin Modern Math"/>
                <a:cs typeface="Latin Modern Math"/>
              </a:rPr>
              <a:t>I</a:t>
            </a:r>
            <a:endParaRPr sz="1400" dirty="0">
              <a:latin typeface="Latin Modern Math"/>
              <a:cs typeface="Latin Modern Math"/>
            </a:endParaRPr>
          </a:p>
          <a:p>
            <a:pPr marL="107950">
              <a:lnSpc>
                <a:spcPct val="100000"/>
              </a:lnSpc>
              <a:spcBef>
                <a:spcPts val="225"/>
              </a:spcBef>
            </a:pPr>
            <a:r>
              <a:rPr lang="el-GR" sz="900" spc="-25" dirty="0">
                <a:solidFill>
                  <a:srgbClr val="CC0000"/>
                </a:solidFill>
                <a:latin typeface="Arial"/>
                <a:cs typeface="Arial"/>
              </a:rPr>
              <a:t>﻿Δανεισμός στις Αναδυόμενες Οικονομίες στην κρίση 2007–2009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0050" y="1044575"/>
            <a:ext cx="4069422" cy="1703223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84150" marR="47625" indent="-171450">
              <a:lnSpc>
                <a:spcPct val="1026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l-GR" sz="1000" spc="-5" dirty="0">
                <a:latin typeface="Arial"/>
                <a:cs typeface="Arial"/>
              </a:rPr>
              <a:t>﻿</a:t>
            </a:r>
            <a:r>
              <a:rPr lang="el-GR" sz="1100" spc="-5" dirty="0">
                <a:cs typeface="Arial"/>
              </a:rPr>
              <a:t>Οι </a:t>
            </a:r>
            <a:r>
              <a:rPr lang="el-GR" sz="1100" b="1" spc="-5" dirty="0">
                <a:cs typeface="Arial"/>
              </a:rPr>
              <a:t>αναδυόμενες αγορές </a:t>
            </a:r>
            <a:r>
              <a:rPr lang="el-GR" sz="1100" spc="-5" dirty="0">
                <a:cs typeface="Arial"/>
              </a:rPr>
              <a:t>είναι επιρρεπείς σε </a:t>
            </a:r>
            <a:r>
              <a:rPr lang="el-GR" sz="1100" b="1" spc="-5" dirty="0">
                <a:solidFill>
                  <a:srgbClr val="C00000"/>
                </a:solidFill>
                <a:cs typeface="Arial"/>
              </a:rPr>
              <a:t>ξαφνική διακοπή των ροών κεφαλαίων (</a:t>
            </a:r>
            <a:r>
              <a:rPr lang="en-GB" sz="1100" b="1" spc="-5" dirty="0">
                <a:solidFill>
                  <a:srgbClr val="C00000"/>
                </a:solidFill>
                <a:cs typeface="Arial"/>
              </a:rPr>
              <a:t>sudden stop)</a:t>
            </a:r>
            <a:r>
              <a:rPr lang="en-GB" sz="1100" spc="-5" dirty="0">
                <a:cs typeface="Arial"/>
              </a:rPr>
              <a:t>. </a:t>
            </a:r>
          </a:p>
          <a:p>
            <a:pPr marL="184150" marR="47625" indent="-171450">
              <a:lnSpc>
                <a:spcPct val="1026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endParaRPr lang="el-GR" sz="1100" spc="-5" dirty="0">
              <a:cs typeface="Arial"/>
            </a:endParaRPr>
          </a:p>
          <a:p>
            <a:pPr marL="184150" marR="47625" indent="-171450">
              <a:lnSpc>
                <a:spcPct val="1026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l-GR" sz="1100" spc="-5" dirty="0">
                <a:cs typeface="Arial"/>
              </a:rPr>
              <a:t>Μπορεί να επηρεαστούν σοβαρά </a:t>
            </a:r>
            <a:r>
              <a:rPr lang="es-ES" sz="1100" spc="-5" dirty="0">
                <a:cs typeface="Arial"/>
              </a:rPr>
              <a:t>(</a:t>
            </a:r>
            <a:r>
              <a:rPr lang="el-GR" sz="1100" spc="-5" dirty="0">
                <a:cs typeface="Arial"/>
              </a:rPr>
              <a:t>π.χ. κρίση 2007</a:t>
            </a:r>
            <a:r>
              <a:rPr lang="es-ES" sz="1100" spc="-5" dirty="0">
                <a:cs typeface="Arial"/>
              </a:rPr>
              <a:t>-</a:t>
            </a:r>
            <a:r>
              <a:rPr lang="el-GR" sz="1100" spc="-5" dirty="0">
                <a:cs typeface="Arial"/>
              </a:rPr>
              <a:t>2009</a:t>
            </a:r>
            <a:r>
              <a:rPr lang="es-ES" sz="1100" spc="-5" dirty="0">
                <a:cs typeface="Arial"/>
              </a:rPr>
              <a:t>)</a:t>
            </a:r>
            <a:r>
              <a:rPr lang="el-GR" sz="1100" spc="-5" dirty="0">
                <a:cs typeface="Arial"/>
              </a:rPr>
              <a:t>, ιδίως αν </a:t>
            </a:r>
          </a:p>
          <a:p>
            <a:pPr marL="184150" marR="47625" indent="-171450">
              <a:lnSpc>
                <a:spcPct val="1026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l-GR" sz="1100" spc="-5" dirty="0">
                <a:cs typeface="Arial"/>
              </a:rPr>
              <a:t>έχουν </a:t>
            </a:r>
            <a:r>
              <a:rPr lang="el-GR" sz="1100" b="1" spc="-5" dirty="0">
                <a:cs typeface="Arial"/>
              </a:rPr>
              <a:t>αδύναμο οικονομικό υπόβαθρο</a:t>
            </a:r>
            <a:r>
              <a:rPr lang="el-GR" sz="1100" spc="-5" dirty="0">
                <a:cs typeface="Arial"/>
              </a:rPr>
              <a:t> (π.χ. χαμηλή ποσότητα συναλλαγματικών αποθεματικών ή είναι υπερχρεωμένες) </a:t>
            </a:r>
          </a:p>
          <a:p>
            <a:pPr marL="184150" marR="47625" indent="-171450">
              <a:lnSpc>
                <a:spcPct val="1026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l-GR" sz="1100" b="1" spc="-5" dirty="0">
                <a:cs typeface="Arial"/>
              </a:rPr>
              <a:t>βασίζονται στις αναπτυγμένες χώρες να χρηματοδοτήσουν</a:t>
            </a:r>
            <a:r>
              <a:rPr lang="el-GR" sz="1100" spc="-5" dirty="0">
                <a:cs typeface="Arial"/>
              </a:rPr>
              <a:t> τις επενδύσεις τους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-10" dirty="0"/>
              <a:t>Π. </a:t>
            </a:r>
            <a:r>
              <a:rPr spc="-15" dirty="0"/>
              <a:t>Κωνσταντíνου (AΕΟΣ </a:t>
            </a:r>
            <a:r>
              <a:rPr spc="-35" dirty="0"/>
              <a:t>–</a:t>
            </a:r>
            <a:r>
              <a:rPr spc="-75" dirty="0"/>
              <a:t> </a:t>
            </a:r>
            <a:r>
              <a:rPr spc="-5" dirty="0"/>
              <a:t>ΟΠΑ)</a:t>
            </a:r>
          </a:p>
        </p:txBody>
      </p:sp>
    </p:spTree>
  </p:cSld>
  <p:clrMapOvr>
    <a:masterClrMapping/>
  </p:clrMapOvr>
  <p:transition>
    <p:wipe dir="r"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0" y="141770"/>
            <a:ext cx="4608195" cy="455894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7556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595"/>
              </a:spcBef>
            </a:pPr>
            <a:r>
              <a:rPr lang="el-GR" sz="1400" spc="-5" dirty="0">
                <a:solidFill>
                  <a:srgbClr val="CC0000"/>
                </a:solidFill>
                <a:latin typeface="Arial"/>
                <a:cs typeface="Arial"/>
              </a:rPr>
              <a:t>﻿Παγκόσμιες Αγορές και Μετάδοση Διαταραχών </a:t>
            </a:r>
            <a:r>
              <a:rPr sz="1400" spc="-65" dirty="0">
                <a:solidFill>
                  <a:srgbClr val="CC0000"/>
                </a:solidFill>
                <a:latin typeface="Arial"/>
                <a:cs typeface="Arial"/>
              </a:rPr>
              <a:t>–</a:t>
            </a:r>
            <a:r>
              <a:rPr sz="1400" spc="10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spc="35" dirty="0">
                <a:solidFill>
                  <a:srgbClr val="CC0000"/>
                </a:solidFill>
                <a:latin typeface="Latin Modern Math"/>
                <a:cs typeface="Latin Modern Math"/>
              </a:rPr>
              <a:t>II</a:t>
            </a:r>
            <a:endParaRPr sz="1400" dirty="0">
              <a:latin typeface="Latin Modern Math"/>
              <a:cs typeface="Latin Modern Math"/>
            </a:endParaRPr>
          </a:p>
          <a:p>
            <a:pPr marL="107950">
              <a:lnSpc>
                <a:spcPct val="100000"/>
              </a:lnSpc>
              <a:spcBef>
                <a:spcPts val="225"/>
              </a:spcBef>
            </a:pPr>
            <a:r>
              <a:rPr lang="el-GR" sz="900" spc="-25" dirty="0">
                <a:solidFill>
                  <a:srgbClr val="CC0000"/>
                </a:solidFill>
                <a:latin typeface="Arial"/>
                <a:cs typeface="Arial"/>
              </a:rPr>
              <a:t>﻿Δανεισμός στις Αναδυόμενες Οικονομίες στην κρίση 2007–2009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33367" y="871216"/>
            <a:ext cx="2195195" cy="1308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650" spc="-5" dirty="0">
                <a:latin typeface="Verdana"/>
                <a:cs typeface="Verdana"/>
              </a:rPr>
              <a:t>Figure </a:t>
            </a:r>
            <a:r>
              <a:rPr sz="650" spc="-30" dirty="0">
                <a:latin typeface="Verdana"/>
                <a:cs typeface="Verdana"/>
              </a:rPr>
              <a:t>2. </a:t>
            </a:r>
            <a:r>
              <a:rPr sz="650" spc="-5" dirty="0">
                <a:latin typeface="Verdana"/>
                <a:cs typeface="Verdana"/>
              </a:rPr>
              <a:t>Private </a:t>
            </a:r>
            <a:r>
              <a:rPr sz="650" dirty="0">
                <a:latin typeface="Verdana"/>
                <a:cs typeface="Verdana"/>
              </a:rPr>
              <a:t>Capital </a:t>
            </a:r>
            <a:r>
              <a:rPr sz="650" spc="-5" dirty="0">
                <a:latin typeface="Verdana"/>
                <a:cs typeface="Verdana"/>
              </a:rPr>
              <a:t>Flows </a:t>
            </a:r>
            <a:r>
              <a:rPr sz="650" spc="15" dirty="0">
                <a:latin typeface="Verdana"/>
                <a:cs typeface="Verdana"/>
              </a:rPr>
              <a:t>to </a:t>
            </a:r>
            <a:r>
              <a:rPr sz="650" dirty="0">
                <a:latin typeface="Verdana"/>
                <a:cs typeface="Verdana"/>
              </a:rPr>
              <a:t>Emerging</a:t>
            </a:r>
            <a:r>
              <a:rPr sz="650" spc="-45" dirty="0">
                <a:latin typeface="Verdana"/>
                <a:cs typeface="Verdana"/>
              </a:rPr>
              <a:t> </a:t>
            </a:r>
            <a:r>
              <a:rPr sz="650" dirty="0">
                <a:latin typeface="Verdana"/>
                <a:cs typeface="Verdana"/>
              </a:rPr>
              <a:t>Markets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1133529" y="1060860"/>
            <a:ext cx="2596515" cy="1559560"/>
            <a:chOff x="1133529" y="1060860"/>
            <a:chExt cx="2596515" cy="1559560"/>
          </a:xfrm>
        </p:grpSpPr>
        <p:sp>
          <p:nvSpPr>
            <p:cNvPr id="7" name="object 7"/>
            <p:cNvSpPr/>
            <p:nvPr/>
          </p:nvSpPr>
          <p:spPr>
            <a:xfrm>
              <a:off x="1136704" y="2616816"/>
              <a:ext cx="2584450" cy="0"/>
            </a:xfrm>
            <a:custGeom>
              <a:avLst/>
              <a:gdLst/>
              <a:ahLst/>
              <a:cxnLst/>
              <a:rect l="l" t="t" r="r" b="b"/>
              <a:pathLst>
                <a:path w="2584450">
                  <a:moveTo>
                    <a:pt x="0" y="0"/>
                  </a:moveTo>
                  <a:lnTo>
                    <a:pt x="2584455" y="0"/>
                  </a:lnTo>
                </a:path>
              </a:pathLst>
            </a:custGeom>
            <a:ln w="5391">
              <a:solidFill>
                <a:srgbClr val="939598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36704" y="2408720"/>
              <a:ext cx="2584450" cy="0"/>
            </a:xfrm>
            <a:custGeom>
              <a:avLst/>
              <a:gdLst/>
              <a:ahLst/>
              <a:cxnLst/>
              <a:rect l="l" t="t" r="r" b="b"/>
              <a:pathLst>
                <a:path w="2584450">
                  <a:moveTo>
                    <a:pt x="0" y="0"/>
                  </a:moveTo>
                  <a:lnTo>
                    <a:pt x="2584455" y="0"/>
                  </a:lnTo>
                </a:path>
              </a:pathLst>
            </a:custGeom>
            <a:ln w="5890">
              <a:solidFill>
                <a:srgbClr val="939598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36704" y="2200623"/>
              <a:ext cx="2584450" cy="0"/>
            </a:xfrm>
            <a:custGeom>
              <a:avLst/>
              <a:gdLst/>
              <a:ahLst/>
              <a:cxnLst/>
              <a:rect l="l" t="t" r="r" b="b"/>
              <a:pathLst>
                <a:path w="2584450">
                  <a:moveTo>
                    <a:pt x="0" y="0"/>
                  </a:moveTo>
                  <a:lnTo>
                    <a:pt x="2584455" y="0"/>
                  </a:lnTo>
                </a:path>
              </a:pathLst>
            </a:custGeom>
            <a:ln w="5391">
              <a:solidFill>
                <a:srgbClr val="939598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36704" y="1992522"/>
              <a:ext cx="2584450" cy="0"/>
            </a:xfrm>
            <a:custGeom>
              <a:avLst/>
              <a:gdLst/>
              <a:ahLst/>
              <a:cxnLst/>
              <a:rect l="l" t="t" r="r" b="b"/>
              <a:pathLst>
                <a:path w="2584450">
                  <a:moveTo>
                    <a:pt x="0" y="0"/>
                  </a:moveTo>
                  <a:lnTo>
                    <a:pt x="2584455" y="0"/>
                  </a:lnTo>
                </a:path>
              </a:pathLst>
            </a:custGeom>
            <a:ln w="5881">
              <a:solidFill>
                <a:srgbClr val="939598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36704" y="1789814"/>
              <a:ext cx="2584450" cy="0"/>
            </a:xfrm>
            <a:custGeom>
              <a:avLst/>
              <a:gdLst/>
              <a:ahLst/>
              <a:cxnLst/>
              <a:rect l="l" t="t" r="r" b="b"/>
              <a:pathLst>
                <a:path w="2584450">
                  <a:moveTo>
                    <a:pt x="0" y="0"/>
                  </a:moveTo>
                  <a:lnTo>
                    <a:pt x="2584455" y="0"/>
                  </a:lnTo>
                </a:path>
              </a:pathLst>
            </a:custGeom>
            <a:ln w="5395">
              <a:solidFill>
                <a:srgbClr val="939598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36704" y="1581719"/>
              <a:ext cx="2584450" cy="0"/>
            </a:xfrm>
            <a:custGeom>
              <a:avLst/>
              <a:gdLst/>
              <a:ahLst/>
              <a:cxnLst/>
              <a:rect l="l" t="t" r="r" b="b"/>
              <a:pathLst>
                <a:path w="2584450">
                  <a:moveTo>
                    <a:pt x="0" y="0"/>
                  </a:moveTo>
                  <a:lnTo>
                    <a:pt x="2584455" y="0"/>
                  </a:lnTo>
                </a:path>
              </a:pathLst>
            </a:custGeom>
            <a:ln w="5878">
              <a:solidFill>
                <a:srgbClr val="939598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36704" y="1373609"/>
              <a:ext cx="2584450" cy="0"/>
            </a:xfrm>
            <a:custGeom>
              <a:avLst/>
              <a:gdLst/>
              <a:ahLst/>
              <a:cxnLst/>
              <a:rect l="l" t="t" r="r" b="b"/>
              <a:pathLst>
                <a:path w="2584450">
                  <a:moveTo>
                    <a:pt x="0" y="0"/>
                  </a:moveTo>
                  <a:lnTo>
                    <a:pt x="2584455" y="0"/>
                  </a:lnTo>
                </a:path>
              </a:pathLst>
            </a:custGeom>
            <a:ln w="5391">
              <a:solidFill>
                <a:srgbClr val="939598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36704" y="1165268"/>
              <a:ext cx="2584450" cy="0"/>
            </a:xfrm>
            <a:custGeom>
              <a:avLst/>
              <a:gdLst/>
              <a:ahLst/>
              <a:cxnLst/>
              <a:rect l="l" t="t" r="r" b="b"/>
              <a:pathLst>
                <a:path w="2584450">
                  <a:moveTo>
                    <a:pt x="0" y="0"/>
                  </a:moveTo>
                  <a:lnTo>
                    <a:pt x="2584455" y="0"/>
                  </a:lnTo>
                </a:path>
              </a:pathLst>
            </a:custGeom>
            <a:ln w="5400">
              <a:solidFill>
                <a:srgbClr val="939598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601438" y="1064035"/>
              <a:ext cx="0" cy="1553210"/>
            </a:xfrm>
            <a:custGeom>
              <a:avLst/>
              <a:gdLst/>
              <a:ahLst/>
              <a:cxnLst/>
              <a:rect l="l" t="t" r="r" b="b"/>
              <a:pathLst>
                <a:path h="1553210">
                  <a:moveTo>
                    <a:pt x="0" y="0"/>
                  </a:moveTo>
                  <a:lnTo>
                    <a:pt x="0" y="1553035"/>
                  </a:lnTo>
                </a:path>
              </a:pathLst>
            </a:custGeom>
            <a:ln w="5883">
              <a:solidFill>
                <a:srgbClr val="939598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071802" y="1064035"/>
              <a:ext cx="0" cy="1553210"/>
            </a:xfrm>
            <a:custGeom>
              <a:avLst/>
              <a:gdLst/>
              <a:ahLst/>
              <a:cxnLst/>
              <a:rect l="l" t="t" r="r" b="b"/>
              <a:pathLst>
                <a:path h="1553210">
                  <a:moveTo>
                    <a:pt x="0" y="0"/>
                  </a:moveTo>
                  <a:lnTo>
                    <a:pt x="0" y="1553035"/>
                  </a:lnTo>
                </a:path>
              </a:pathLst>
            </a:custGeom>
            <a:ln w="5382">
              <a:solidFill>
                <a:srgbClr val="939598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536295" y="1064035"/>
              <a:ext cx="0" cy="1553210"/>
            </a:xfrm>
            <a:custGeom>
              <a:avLst/>
              <a:gdLst/>
              <a:ahLst/>
              <a:cxnLst/>
              <a:rect l="l" t="t" r="r" b="b"/>
              <a:pathLst>
                <a:path h="1553210">
                  <a:moveTo>
                    <a:pt x="0" y="0"/>
                  </a:moveTo>
                  <a:lnTo>
                    <a:pt x="0" y="1553035"/>
                  </a:lnTo>
                </a:path>
              </a:pathLst>
            </a:custGeom>
            <a:ln w="5881">
              <a:solidFill>
                <a:srgbClr val="939598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006915" y="1064035"/>
              <a:ext cx="0" cy="1553210"/>
            </a:xfrm>
            <a:custGeom>
              <a:avLst/>
              <a:gdLst/>
              <a:ahLst/>
              <a:cxnLst/>
              <a:rect l="l" t="t" r="r" b="b"/>
              <a:pathLst>
                <a:path h="1553210">
                  <a:moveTo>
                    <a:pt x="0" y="0"/>
                  </a:moveTo>
                  <a:lnTo>
                    <a:pt x="0" y="1553035"/>
                  </a:lnTo>
                </a:path>
              </a:pathLst>
            </a:custGeom>
            <a:ln w="5890">
              <a:solidFill>
                <a:srgbClr val="939598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471385" y="1064035"/>
              <a:ext cx="0" cy="1553210"/>
            </a:xfrm>
            <a:custGeom>
              <a:avLst/>
              <a:gdLst/>
              <a:ahLst/>
              <a:cxnLst/>
              <a:rect l="l" t="t" r="r" b="b"/>
              <a:pathLst>
                <a:path h="1553210">
                  <a:moveTo>
                    <a:pt x="0" y="0"/>
                  </a:moveTo>
                  <a:lnTo>
                    <a:pt x="0" y="1553035"/>
                  </a:lnTo>
                </a:path>
              </a:pathLst>
            </a:custGeom>
            <a:ln w="5382">
              <a:solidFill>
                <a:srgbClr val="939598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133754" y="1061097"/>
              <a:ext cx="2596515" cy="1558925"/>
            </a:xfrm>
            <a:custGeom>
              <a:avLst/>
              <a:gdLst/>
              <a:ahLst/>
              <a:cxnLst/>
              <a:rect l="l" t="t" r="r" b="b"/>
              <a:pathLst>
                <a:path w="2596515" h="1558925">
                  <a:moveTo>
                    <a:pt x="2596223" y="1473"/>
                  </a:moveTo>
                  <a:lnTo>
                    <a:pt x="2594749" y="0"/>
                  </a:lnTo>
                  <a:lnTo>
                    <a:pt x="2590355" y="0"/>
                  </a:lnTo>
                  <a:lnTo>
                    <a:pt x="2590355" y="5880"/>
                  </a:lnTo>
                  <a:lnTo>
                    <a:pt x="2590355" y="101473"/>
                  </a:lnTo>
                  <a:lnTo>
                    <a:pt x="2563876" y="101473"/>
                  </a:lnTo>
                  <a:lnTo>
                    <a:pt x="2563876" y="106883"/>
                  </a:lnTo>
                  <a:lnTo>
                    <a:pt x="2590355" y="106883"/>
                  </a:lnTo>
                  <a:lnTo>
                    <a:pt x="2590355" y="309829"/>
                  </a:lnTo>
                  <a:lnTo>
                    <a:pt x="2563876" y="309829"/>
                  </a:lnTo>
                  <a:lnTo>
                    <a:pt x="2563876" y="315214"/>
                  </a:lnTo>
                  <a:lnTo>
                    <a:pt x="2590355" y="315214"/>
                  </a:lnTo>
                  <a:lnTo>
                    <a:pt x="2590355" y="517690"/>
                  </a:lnTo>
                  <a:lnTo>
                    <a:pt x="2563876" y="517690"/>
                  </a:lnTo>
                  <a:lnTo>
                    <a:pt x="2563876" y="523570"/>
                  </a:lnTo>
                  <a:lnTo>
                    <a:pt x="2590355" y="523570"/>
                  </a:lnTo>
                  <a:lnTo>
                    <a:pt x="2590355" y="726020"/>
                  </a:lnTo>
                  <a:lnTo>
                    <a:pt x="2563876" y="726020"/>
                  </a:lnTo>
                  <a:lnTo>
                    <a:pt x="2563876" y="731418"/>
                  </a:lnTo>
                  <a:lnTo>
                    <a:pt x="2590355" y="731418"/>
                  </a:lnTo>
                  <a:lnTo>
                    <a:pt x="2590355" y="928484"/>
                  </a:lnTo>
                  <a:lnTo>
                    <a:pt x="2563876" y="928484"/>
                  </a:lnTo>
                  <a:lnTo>
                    <a:pt x="2563876" y="934377"/>
                  </a:lnTo>
                  <a:lnTo>
                    <a:pt x="2590355" y="934377"/>
                  </a:lnTo>
                  <a:lnTo>
                    <a:pt x="2590355" y="1136840"/>
                  </a:lnTo>
                  <a:lnTo>
                    <a:pt x="2563876" y="1136840"/>
                  </a:lnTo>
                  <a:lnTo>
                    <a:pt x="2563876" y="1142225"/>
                  </a:lnTo>
                  <a:lnTo>
                    <a:pt x="2590355" y="1142225"/>
                  </a:lnTo>
                  <a:lnTo>
                    <a:pt x="2590355" y="1243698"/>
                  </a:lnTo>
                  <a:lnTo>
                    <a:pt x="2590355" y="1249095"/>
                  </a:lnTo>
                  <a:lnTo>
                    <a:pt x="2590355" y="1344688"/>
                  </a:lnTo>
                  <a:lnTo>
                    <a:pt x="2563876" y="1344688"/>
                  </a:lnTo>
                  <a:lnTo>
                    <a:pt x="2563876" y="1350568"/>
                  </a:lnTo>
                  <a:lnTo>
                    <a:pt x="2590355" y="1350568"/>
                  </a:lnTo>
                  <a:lnTo>
                    <a:pt x="2590355" y="1553032"/>
                  </a:lnTo>
                  <a:lnTo>
                    <a:pt x="2563876" y="1553032"/>
                  </a:lnTo>
                  <a:lnTo>
                    <a:pt x="26466" y="1553032"/>
                  </a:lnTo>
                  <a:lnTo>
                    <a:pt x="5880" y="1553032"/>
                  </a:lnTo>
                  <a:lnTo>
                    <a:pt x="5880" y="1350568"/>
                  </a:lnTo>
                  <a:lnTo>
                    <a:pt x="26466" y="1350568"/>
                  </a:lnTo>
                  <a:lnTo>
                    <a:pt x="26466" y="1344688"/>
                  </a:lnTo>
                  <a:lnTo>
                    <a:pt x="5880" y="1344688"/>
                  </a:lnTo>
                  <a:lnTo>
                    <a:pt x="5880" y="1249095"/>
                  </a:lnTo>
                  <a:lnTo>
                    <a:pt x="2590355" y="1249095"/>
                  </a:lnTo>
                  <a:lnTo>
                    <a:pt x="2590355" y="1243698"/>
                  </a:lnTo>
                  <a:lnTo>
                    <a:pt x="2340318" y="1243698"/>
                  </a:lnTo>
                  <a:lnTo>
                    <a:pt x="2340318" y="1224102"/>
                  </a:lnTo>
                  <a:lnTo>
                    <a:pt x="2334933" y="1224102"/>
                  </a:lnTo>
                  <a:lnTo>
                    <a:pt x="2334933" y="1243698"/>
                  </a:lnTo>
                  <a:lnTo>
                    <a:pt x="1876094" y="1243698"/>
                  </a:lnTo>
                  <a:lnTo>
                    <a:pt x="1876094" y="1224102"/>
                  </a:lnTo>
                  <a:lnTo>
                    <a:pt x="1870214" y="1224102"/>
                  </a:lnTo>
                  <a:lnTo>
                    <a:pt x="1870214" y="1243698"/>
                  </a:lnTo>
                  <a:lnTo>
                    <a:pt x="1405470" y="1243698"/>
                  </a:lnTo>
                  <a:lnTo>
                    <a:pt x="1405470" y="1224102"/>
                  </a:lnTo>
                  <a:lnTo>
                    <a:pt x="1399590" y="1224102"/>
                  </a:lnTo>
                  <a:lnTo>
                    <a:pt x="1399590" y="1243698"/>
                  </a:lnTo>
                  <a:lnTo>
                    <a:pt x="940727" y="1243698"/>
                  </a:lnTo>
                  <a:lnTo>
                    <a:pt x="940727" y="1224102"/>
                  </a:lnTo>
                  <a:lnTo>
                    <a:pt x="935355" y="1224102"/>
                  </a:lnTo>
                  <a:lnTo>
                    <a:pt x="935355" y="1243698"/>
                  </a:lnTo>
                  <a:lnTo>
                    <a:pt x="470623" y="1243698"/>
                  </a:lnTo>
                  <a:lnTo>
                    <a:pt x="470623" y="1224102"/>
                  </a:lnTo>
                  <a:lnTo>
                    <a:pt x="464731" y="1224102"/>
                  </a:lnTo>
                  <a:lnTo>
                    <a:pt x="464731" y="1243698"/>
                  </a:lnTo>
                  <a:lnTo>
                    <a:pt x="5880" y="1243698"/>
                  </a:lnTo>
                  <a:lnTo>
                    <a:pt x="5880" y="1142225"/>
                  </a:lnTo>
                  <a:lnTo>
                    <a:pt x="26466" y="1142225"/>
                  </a:lnTo>
                  <a:lnTo>
                    <a:pt x="26466" y="1136840"/>
                  </a:lnTo>
                  <a:lnTo>
                    <a:pt x="5880" y="1136840"/>
                  </a:lnTo>
                  <a:lnTo>
                    <a:pt x="5880" y="934377"/>
                  </a:lnTo>
                  <a:lnTo>
                    <a:pt x="26466" y="934377"/>
                  </a:lnTo>
                  <a:lnTo>
                    <a:pt x="26466" y="928484"/>
                  </a:lnTo>
                  <a:lnTo>
                    <a:pt x="5880" y="928484"/>
                  </a:lnTo>
                  <a:lnTo>
                    <a:pt x="5880" y="731418"/>
                  </a:lnTo>
                  <a:lnTo>
                    <a:pt x="26466" y="731418"/>
                  </a:lnTo>
                  <a:lnTo>
                    <a:pt x="26466" y="726020"/>
                  </a:lnTo>
                  <a:lnTo>
                    <a:pt x="5880" y="726020"/>
                  </a:lnTo>
                  <a:lnTo>
                    <a:pt x="5880" y="523570"/>
                  </a:lnTo>
                  <a:lnTo>
                    <a:pt x="26466" y="523570"/>
                  </a:lnTo>
                  <a:lnTo>
                    <a:pt x="26466" y="517690"/>
                  </a:lnTo>
                  <a:lnTo>
                    <a:pt x="5880" y="517690"/>
                  </a:lnTo>
                  <a:lnTo>
                    <a:pt x="5880" y="315214"/>
                  </a:lnTo>
                  <a:lnTo>
                    <a:pt x="26466" y="315214"/>
                  </a:lnTo>
                  <a:lnTo>
                    <a:pt x="26466" y="309829"/>
                  </a:lnTo>
                  <a:lnTo>
                    <a:pt x="5880" y="309829"/>
                  </a:lnTo>
                  <a:lnTo>
                    <a:pt x="5880" y="106883"/>
                  </a:lnTo>
                  <a:lnTo>
                    <a:pt x="26466" y="106883"/>
                  </a:lnTo>
                  <a:lnTo>
                    <a:pt x="26466" y="101473"/>
                  </a:lnTo>
                  <a:lnTo>
                    <a:pt x="5880" y="101473"/>
                  </a:lnTo>
                  <a:lnTo>
                    <a:pt x="5880" y="5880"/>
                  </a:lnTo>
                  <a:lnTo>
                    <a:pt x="2590355" y="5880"/>
                  </a:lnTo>
                  <a:lnTo>
                    <a:pt x="2590355" y="0"/>
                  </a:lnTo>
                  <a:lnTo>
                    <a:pt x="1473" y="0"/>
                  </a:lnTo>
                  <a:lnTo>
                    <a:pt x="0" y="1473"/>
                  </a:lnTo>
                  <a:lnTo>
                    <a:pt x="0" y="2946"/>
                  </a:lnTo>
                  <a:lnTo>
                    <a:pt x="0" y="1555978"/>
                  </a:lnTo>
                  <a:lnTo>
                    <a:pt x="0" y="1557439"/>
                  </a:lnTo>
                  <a:lnTo>
                    <a:pt x="1473" y="1558417"/>
                  </a:lnTo>
                  <a:lnTo>
                    <a:pt x="2946" y="1558417"/>
                  </a:lnTo>
                  <a:lnTo>
                    <a:pt x="26466" y="1558417"/>
                  </a:lnTo>
                  <a:lnTo>
                    <a:pt x="2563876" y="1558417"/>
                  </a:lnTo>
                  <a:lnTo>
                    <a:pt x="2593289" y="1558417"/>
                  </a:lnTo>
                  <a:lnTo>
                    <a:pt x="2594749" y="1558417"/>
                  </a:lnTo>
                  <a:lnTo>
                    <a:pt x="2596223" y="1557439"/>
                  </a:lnTo>
                  <a:lnTo>
                    <a:pt x="2596223" y="1555978"/>
                  </a:lnTo>
                  <a:lnTo>
                    <a:pt x="2596223" y="1553032"/>
                  </a:lnTo>
                  <a:lnTo>
                    <a:pt x="2596223" y="5880"/>
                  </a:lnTo>
                  <a:lnTo>
                    <a:pt x="2596223" y="2946"/>
                  </a:lnTo>
                  <a:lnTo>
                    <a:pt x="2596223" y="1473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145045" y="1151295"/>
              <a:ext cx="2574290" cy="821690"/>
            </a:xfrm>
            <a:custGeom>
              <a:avLst/>
              <a:gdLst/>
              <a:ahLst/>
              <a:cxnLst/>
              <a:rect l="l" t="t" r="r" b="b"/>
              <a:pathLst>
                <a:path w="2574290" h="821689">
                  <a:moveTo>
                    <a:pt x="703957" y="776512"/>
                  </a:moveTo>
                  <a:lnTo>
                    <a:pt x="239223" y="776512"/>
                  </a:lnTo>
                  <a:lnTo>
                    <a:pt x="238944" y="776546"/>
                  </a:lnTo>
                  <a:lnTo>
                    <a:pt x="470614" y="787785"/>
                  </a:lnTo>
                  <a:lnTo>
                    <a:pt x="702486" y="787785"/>
                  </a:lnTo>
                  <a:lnTo>
                    <a:pt x="934858" y="821113"/>
                  </a:lnTo>
                  <a:lnTo>
                    <a:pt x="934858" y="821613"/>
                  </a:lnTo>
                  <a:lnTo>
                    <a:pt x="1168690" y="821613"/>
                  </a:lnTo>
                  <a:lnTo>
                    <a:pt x="1170641" y="820632"/>
                  </a:lnTo>
                  <a:lnTo>
                    <a:pt x="1187981" y="810821"/>
                  </a:lnTo>
                  <a:lnTo>
                    <a:pt x="1164760" y="810821"/>
                  </a:lnTo>
                  <a:lnTo>
                    <a:pt x="1165610" y="810340"/>
                  </a:lnTo>
                  <a:lnTo>
                    <a:pt x="936328" y="810340"/>
                  </a:lnTo>
                  <a:lnTo>
                    <a:pt x="703957" y="776512"/>
                  </a:lnTo>
                  <a:close/>
                </a:path>
                <a:path w="2574290" h="821689">
                  <a:moveTo>
                    <a:pt x="1865746" y="362048"/>
                  </a:moveTo>
                  <a:lnTo>
                    <a:pt x="1634884" y="529928"/>
                  </a:lnTo>
                  <a:lnTo>
                    <a:pt x="1403012" y="676011"/>
                  </a:lnTo>
                  <a:lnTo>
                    <a:pt x="1164760" y="810821"/>
                  </a:lnTo>
                  <a:lnTo>
                    <a:pt x="1167700" y="810340"/>
                  </a:lnTo>
                  <a:lnTo>
                    <a:pt x="1188831" y="810340"/>
                  </a:lnTo>
                  <a:lnTo>
                    <a:pt x="1408894" y="685822"/>
                  </a:lnTo>
                  <a:lnTo>
                    <a:pt x="1641256" y="539240"/>
                  </a:lnTo>
                  <a:lnTo>
                    <a:pt x="1874117" y="370112"/>
                  </a:lnTo>
                  <a:lnTo>
                    <a:pt x="1879369" y="362761"/>
                  </a:lnTo>
                  <a:lnTo>
                    <a:pt x="1865286" y="362761"/>
                  </a:lnTo>
                  <a:lnTo>
                    <a:pt x="1865746" y="362048"/>
                  </a:lnTo>
                  <a:close/>
                </a:path>
                <a:path w="2574290" h="821689">
                  <a:moveTo>
                    <a:pt x="1188831" y="810340"/>
                  </a:moveTo>
                  <a:lnTo>
                    <a:pt x="1167700" y="810340"/>
                  </a:lnTo>
                  <a:lnTo>
                    <a:pt x="1164760" y="810821"/>
                  </a:lnTo>
                  <a:lnTo>
                    <a:pt x="1187981" y="810821"/>
                  </a:lnTo>
                  <a:lnTo>
                    <a:pt x="1188831" y="810340"/>
                  </a:lnTo>
                  <a:close/>
                </a:path>
                <a:path w="2574290" h="821689">
                  <a:moveTo>
                    <a:pt x="238733" y="765240"/>
                  </a:moveTo>
                  <a:lnTo>
                    <a:pt x="237753" y="765240"/>
                  </a:lnTo>
                  <a:lnTo>
                    <a:pt x="5391" y="793176"/>
                  </a:lnTo>
                  <a:lnTo>
                    <a:pt x="2450" y="793667"/>
                  </a:lnTo>
                  <a:lnTo>
                    <a:pt x="0" y="796607"/>
                  </a:lnTo>
                  <a:lnTo>
                    <a:pt x="980" y="802498"/>
                  </a:lnTo>
                  <a:lnTo>
                    <a:pt x="3920" y="804939"/>
                  </a:lnTo>
                  <a:lnTo>
                    <a:pt x="6861" y="804449"/>
                  </a:lnTo>
                  <a:lnTo>
                    <a:pt x="238944" y="776546"/>
                  </a:lnTo>
                  <a:lnTo>
                    <a:pt x="238252" y="776512"/>
                  </a:lnTo>
                  <a:lnTo>
                    <a:pt x="471104" y="776512"/>
                  </a:lnTo>
                  <a:lnTo>
                    <a:pt x="238733" y="765240"/>
                  </a:lnTo>
                  <a:close/>
                </a:path>
                <a:path w="2574290" h="821689">
                  <a:moveTo>
                    <a:pt x="239223" y="776512"/>
                  </a:moveTo>
                  <a:lnTo>
                    <a:pt x="238252" y="776512"/>
                  </a:lnTo>
                  <a:lnTo>
                    <a:pt x="238944" y="776546"/>
                  </a:lnTo>
                  <a:lnTo>
                    <a:pt x="239223" y="776512"/>
                  </a:lnTo>
                  <a:close/>
                </a:path>
                <a:path w="2574290" h="821689">
                  <a:moveTo>
                    <a:pt x="2331518" y="33544"/>
                  </a:moveTo>
                  <a:lnTo>
                    <a:pt x="2562391" y="447079"/>
                  </a:lnTo>
                  <a:lnTo>
                    <a:pt x="2563861" y="450020"/>
                  </a:lnTo>
                  <a:lnTo>
                    <a:pt x="2567292" y="451000"/>
                  </a:lnTo>
                  <a:lnTo>
                    <a:pt x="2570242" y="449539"/>
                  </a:lnTo>
                  <a:lnTo>
                    <a:pt x="2572683" y="448069"/>
                  </a:lnTo>
                  <a:lnTo>
                    <a:pt x="2574153" y="444620"/>
                  </a:lnTo>
                  <a:lnTo>
                    <a:pt x="2572202" y="441688"/>
                  </a:lnTo>
                  <a:lnTo>
                    <a:pt x="2344968" y="33827"/>
                  </a:lnTo>
                  <a:lnTo>
                    <a:pt x="2334430" y="33827"/>
                  </a:lnTo>
                  <a:lnTo>
                    <a:pt x="2331518" y="33544"/>
                  </a:lnTo>
                  <a:close/>
                </a:path>
                <a:path w="2574290" h="821689">
                  <a:moveTo>
                    <a:pt x="1866775" y="361300"/>
                  </a:moveTo>
                  <a:lnTo>
                    <a:pt x="1865746" y="362048"/>
                  </a:lnTo>
                  <a:lnTo>
                    <a:pt x="1865286" y="362761"/>
                  </a:lnTo>
                  <a:lnTo>
                    <a:pt x="1866775" y="361300"/>
                  </a:lnTo>
                  <a:close/>
                </a:path>
                <a:path w="2574290" h="821689">
                  <a:moveTo>
                    <a:pt x="1880310" y="361300"/>
                  </a:moveTo>
                  <a:lnTo>
                    <a:pt x="1866775" y="361300"/>
                  </a:lnTo>
                  <a:lnTo>
                    <a:pt x="1865286" y="362761"/>
                  </a:lnTo>
                  <a:lnTo>
                    <a:pt x="1879369" y="362761"/>
                  </a:lnTo>
                  <a:lnTo>
                    <a:pt x="1880310" y="361300"/>
                  </a:lnTo>
                  <a:close/>
                </a:path>
                <a:path w="2574290" h="821689">
                  <a:moveTo>
                    <a:pt x="2103539" y="0"/>
                  </a:moveTo>
                  <a:lnTo>
                    <a:pt x="2101107" y="0"/>
                  </a:lnTo>
                  <a:lnTo>
                    <a:pt x="2099137" y="970"/>
                  </a:lnTo>
                  <a:lnTo>
                    <a:pt x="2097667" y="2450"/>
                  </a:lnTo>
                  <a:lnTo>
                    <a:pt x="1865746" y="362048"/>
                  </a:lnTo>
                  <a:lnTo>
                    <a:pt x="1866775" y="361300"/>
                  </a:lnTo>
                  <a:lnTo>
                    <a:pt x="1880310" y="361300"/>
                  </a:lnTo>
                  <a:lnTo>
                    <a:pt x="2105661" y="11612"/>
                  </a:lnTo>
                  <a:lnTo>
                    <a:pt x="2102068" y="11263"/>
                  </a:lnTo>
                  <a:lnTo>
                    <a:pt x="2107460" y="8822"/>
                  </a:lnTo>
                  <a:lnTo>
                    <a:pt x="2194241" y="8822"/>
                  </a:lnTo>
                  <a:lnTo>
                    <a:pt x="2103539" y="0"/>
                  </a:lnTo>
                  <a:close/>
                </a:path>
                <a:path w="2574290" h="821689">
                  <a:moveTo>
                    <a:pt x="2330029" y="30877"/>
                  </a:moveTo>
                  <a:lnTo>
                    <a:pt x="2331518" y="33544"/>
                  </a:lnTo>
                  <a:lnTo>
                    <a:pt x="2334430" y="33827"/>
                  </a:lnTo>
                  <a:lnTo>
                    <a:pt x="2330029" y="30877"/>
                  </a:lnTo>
                  <a:close/>
                </a:path>
                <a:path w="2574290" h="821689">
                  <a:moveTo>
                    <a:pt x="2343325" y="30877"/>
                  </a:moveTo>
                  <a:lnTo>
                    <a:pt x="2330029" y="30877"/>
                  </a:lnTo>
                  <a:lnTo>
                    <a:pt x="2334430" y="33827"/>
                  </a:lnTo>
                  <a:lnTo>
                    <a:pt x="2344968" y="33827"/>
                  </a:lnTo>
                  <a:lnTo>
                    <a:pt x="2343325" y="30877"/>
                  </a:lnTo>
                  <a:close/>
                </a:path>
                <a:path w="2574290" h="821689">
                  <a:moveTo>
                    <a:pt x="2194241" y="8822"/>
                  </a:moveTo>
                  <a:lnTo>
                    <a:pt x="2107460" y="8822"/>
                  </a:lnTo>
                  <a:lnTo>
                    <a:pt x="2105661" y="11612"/>
                  </a:lnTo>
                  <a:lnTo>
                    <a:pt x="2331518" y="33544"/>
                  </a:lnTo>
                  <a:lnTo>
                    <a:pt x="2330029" y="30877"/>
                  </a:lnTo>
                  <a:lnTo>
                    <a:pt x="2343325" y="30877"/>
                  </a:lnTo>
                  <a:lnTo>
                    <a:pt x="2340321" y="25486"/>
                  </a:lnTo>
                  <a:lnTo>
                    <a:pt x="2339359" y="24015"/>
                  </a:lnTo>
                  <a:lnTo>
                    <a:pt x="2337390" y="22554"/>
                  </a:lnTo>
                  <a:lnTo>
                    <a:pt x="2335429" y="22554"/>
                  </a:lnTo>
                  <a:lnTo>
                    <a:pt x="2194241" y="8822"/>
                  </a:lnTo>
                  <a:close/>
                </a:path>
                <a:path w="2574290" h="821689">
                  <a:moveTo>
                    <a:pt x="2107460" y="8822"/>
                  </a:moveTo>
                  <a:lnTo>
                    <a:pt x="2102068" y="11263"/>
                  </a:lnTo>
                  <a:lnTo>
                    <a:pt x="2105661" y="11612"/>
                  </a:lnTo>
                  <a:lnTo>
                    <a:pt x="2107460" y="8822"/>
                  </a:lnTo>
                  <a:close/>
                </a:path>
              </a:pathLst>
            </a:custGeom>
            <a:solidFill>
              <a:srgbClr val="696B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145526" y="1224341"/>
              <a:ext cx="2574290" cy="1317625"/>
            </a:xfrm>
            <a:custGeom>
              <a:avLst/>
              <a:gdLst/>
              <a:ahLst/>
              <a:cxnLst/>
              <a:rect l="l" t="t" r="r" b="b"/>
              <a:pathLst>
                <a:path w="2574290" h="1317625">
                  <a:moveTo>
                    <a:pt x="2108777" y="7361"/>
                  </a:moveTo>
                  <a:lnTo>
                    <a:pt x="2107959" y="7361"/>
                  </a:lnTo>
                  <a:lnTo>
                    <a:pt x="2101622" y="25168"/>
                  </a:lnTo>
                  <a:lnTo>
                    <a:pt x="2329048" y="845638"/>
                  </a:lnTo>
                  <a:lnTo>
                    <a:pt x="2329048" y="846118"/>
                  </a:lnTo>
                  <a:lnTo>
                    <a:pt x="2329538" y="846618"/>
                  </a:lnTo>
                  <a:lnTo>
                    <a:pt x="2561410" y="1313312"/>
                  </a:lnTo>
                  <a:lnTo>
                    <a:pt x="2562890" y="1316243"/>
                  </a:lnTo>
                  <a:lnTo>
                    <a:pt x="2566321" y="1317233"/>
                  </a:lnTo>
                  <a:lnTo>
                    <a:pt x="2569262" y="1316243"/>
                  </a:lnTo>
                  <a:lnTo>
                    <a:pt x="2572193" y="1314782"/>
                  </a:lnTo>
                  <a:lnTo>
                    <a:pt x="2573663" y="1311351"/>
                  </a:lnTo>
                  <a:lnTo>
                    <a:pt x="2339831" y="841707"/>
                  </a:lnTo>
                  <a:lnTo>
                    <a:pt x="2340059" y="841707"/>
                  </a:lnTo>
                  <a:lnTo>
                    <a:pt x="2108777" y="7361"/>
                  </a:lnTo>
                  <a:close/>
                </a:path>
                <a:path w="2574290" h="1317625">
                  <a:moveTo>
                    <a:pt x="703466" y="1119669"/>
                  </a:moveTo>
                  <a:lnTo>
                    <a:pt x="701996" y="1119669"/>
                  </a:lnTo>
                  <a:lnTo>
                    <a:pt x="469634" y="1153496"/>
                  </a:lnTo>
                  <a:lnTo>
                    <a:pt x="468654" y="1153496"/>
                  </a:lnTo>
                  <a:lnTo>
                    <a:pt x="236292" y="1221151"/>
                  </a:lnTo>
                  <a:lnTo>
                    <a:pt x="237762" y="1221151"/>
                  </a:lnTo>
                  <a:lnTo>
                    <a:pt x="5881" y="1226542"/>
                  </a:lnTo>
                  <a:lnTo>
                    <a:pt x="2450" y="1226542"/>
                  </a:lnTo>
                  <a:lnTo>
                    <a:pt x="0" y="1229474"/>
                  </a:lnTo>
                  <a:lnTo>
                    <a:pt x="0" y="1235364"/>
                  </a:lnTo>
                  <a:lnTo>
                    <a:pt x="2940" y="1237815"/>
                  </a:lnTo>
                  <a:lnTo>
                    <a:pt x="5881" y="1237815"/>
                  </a:lnTo>
                  <a:lnTo>
                    <a:pt x="238742" y="1232424"/>
                  </a:lnTo>
                  <a:lnTo>
                    <a:pt x="239232" y="1231934"/>
                  </a:lnTo>
                  <a:lnTo>
                    <a:pt x="239723" y="1231934"/>
                  </a:lnTo>
                  <a:lnTo>
                    <a:pt x="472085" y="1164279"/>
                  </a:lnTo>
                  <a:lnTo>
                    <a:pt x="474409" y="1164279"/>
                  </a:lnTo>
                  <a:lnTo>
                    <a:pt x="702419" y="1131103"/>
                  </a:lnTo>
                  <a:lnTo>
                    <a:pt x="701515" y="1130951"/>
                  </a:lnTo>
                  <a:lnTo>
                    <a:pt x="769487" y="1130951"/>
                  </a:lnTo>
                  <a:lnTo>
                    <a:pt x="703466" y="1119669"/>
                  </a:lnTo>
                  <a:close/>
                </a:path>
                <a:path w="2574290" h="1317625">
                  <a:moveTo>
                    <a:pt x="769487" y="1130951"/>
                  </a:moveTo>
                  <a:lnTo>
                    <a:pt x="703466" y="1130951"/>
                  </a:lnTo>
                  <a:lnTo>
                    <a:pt x="702419" y="1131103"/>
                  </a:lnTo>
                  <a:lnTo>
                    <a:pt x="933877" y="1170160"/>
                  </a:lnTo>
                  <a:lnTo>
                    <a:pt x="935838" y="1170660"/>
                  </a:lnTo>
                  <a:lnTo>
                    <a:pt x="937308" y="1170160"/>
                  </a:lnTo>
                  <a:lnTo>
                    <a:pt x="938778" y="1169180"/>
                  </a:lnTo>
                  <a:lnTo>
                    <a:pt x="950512" y="1160349"/>
                  </a:lnTo>
                  <a:lnTo>
                    <a:pt x="931427" y="1160349"/>
                  </a:lnTo>
                  <a:lnTo>
                    <a:pt x="933298" y="1158944"/>
                  </a:lnTo>
                  <a:lnTo>
                    <a:pt x="769487" y="1130951"/>
                  </a:lnTo>
                  <a:close/>
                </a:path>
                <a:path w="2574290" h="1317625">
                  <a:moveTo>
                    <a:pt x="474409" y="1164279"/>
                  </a:moveTo>
                  <a:lnTo>
                    <a:pt x="472085" y="1164279"/>
                  </a:lnTo>
                  <a:lnTo>
                    <a:pt x="471104" y="1164760"/>
                  </a:lnTo>
                  <a:lnTo>
                    <a:pt x="474409" y="1164279"/>
                  </a:lnTo>
                  <a:close/>
                </a:path>
                <a:path w="2574290" h="1317625">
                  <a:moveTo>
                    <a:pt x="933298" y="1158944"/>
                  </a:moveTo>
                  <a:lnTo>
                    <a:pt x="931427" y="1160349"/>
                  </a:lnTo>
                  <a:lnTo>
                    <a:pt x="935838" y="1159378"/>
                  </a:lnTo>
                  <a:lnTo>
                    <a:pt x="933298" y="1158944"/>
                  </a:lnTo>
                  <a:close/>
                </a:path>
                <a:path w="2574290" h="1317625">
                  <a:moveTo>
                    <a:pt x="1403012" y="889258"/>
                  </a:moveTo>
                  <a:lnTo>
                    <a:pt x="1165259" y="985349"/>
                  </a:lnTo>
                  <a:lnTo>
                    <a:pt x="1164279" y="985349"/>
                  </a:lnTo>
                  <a:lnTo>
                    <a:pt x="1163789" y="985839"/>
                  </a:lnTo>
                  <a:lnTo>
                    <a:pt x="933298" y="1158944"/>
                  </a:lnTo>
                  <a:lnTo>
                    <a:pt x="935838" y="1159378"/>
                  </a:lnTo>
                  <a:lnTo>
                    <a:pt x="931427" y="1160349"/>
                  </a:lnTo>
                  <a:lnTo>
                    <a:pt x="950512" y="1160349"/>
                  </a:lnTo>
                  <a:lnTo>
                    <a:pt x="1170650" y="994661"/>
                  </a:lnTo>
                  <a:lnTo>
                    <a:pt x="1172140" y="994661"/>
                  </a:lnTo>
                  <a:lnTo>
                    <a:pt x="1407442" y="900050"/>
                  </a:lnTo>
                  <a:lnTo>
                    <a:pt x="1407923" y="899560"/>
                  </a:lnTo>
                  <a:lnTo>
                    <a:pt x="1408413" y="899560"/>
                  </a:lnTo>
                  <a:lnTo>
                    <a:pt x="1424602" y="889757"/>
                  </a:lnTo>
                  <a:lnTo>
                    <a:pt x="1402532" y="889757"/>
                  </a:lnTo>
                  <a:lnTo>
                    <a:pt x="1403012" y="889258"/>
                  </a:lnTo>
                  <a:close/>
                </a:path>
                <a:path w="2574290" h="1317625">
                  <a:moveTo>
                    <a:pt x="703466" y="1130951"/>
                  </a:moveTo>
                  <a:lnTo>
                    <a:pt x="701515" y="1130951"/>
                  </a:lnTo>
                  <a:lnTo>
                    <a:pt x="702419" y="1131103"/>
                  </a:lnTo>
                  <a:lnTo>
                    <a:pt x="703466" y="1130951"/>
                  </a:lnTo>
                  <a:close/>
                </a:path>
                <a:path w="2574290" h="1317625">
                  <a:moveTo>
                    <a:pt x="1172140" y="994661"/>
                  </a:moveTo>
                  <a:lnTo>
                    <a:pt x="1170650" y="994661"/>
                  </a:lnTo>
                  <a:lnTo>
                    <a:pt x="1169679" y="995651"/>
                  </a:lnTo>
                  <a:lnTo>
                    <a:pt x="1172140" y="994661"/>
                  </a:lnTo>
                  <a:close/>
                </a:path>
                <a:path w="2574290" h="1317625">
                  <a:moveTo>
                    <a:pt x="1865175" y="654042"/>
                  </a:moveTo>
                  <a:lnTo>
                    <a:pt x="1635375" y="749057"/>
                  </a:lnTo>
                  <a:lnTo>
                    <a:pt x="1634404" y="749057"/>
                  </a:lnTo>
                  <a:lnTo>
                    <a:pt x="1402532" y="889757"/>
                  </a:lnTo>
                  <a:lnTo>
                    <a:pt x="1424602" y="889757"/>
                  </a:lnTo>
                  <a:lnTo>
                    <a:pt x="1639981" y="759349"/>
                  </a:lnTo>
                  <a:lnTo>
                    <a:pt x="1639804" y="759349"/>
                  </a:lnTo>
                  <a:lnTo>
                    <a:pt x="1640775" y="758868"/>
                  </a:lnTo>
                  <a:lnTo>
                    <a:pt x="1640973" y="758868"/>
                  </a:lnTo>
                  <a:lnTo>
                    <a:pt x="1872166" y="663767"/>
                  </a:lnTo>
                  <a:lnTo>
                    <a:pt x="1875098" y="661806"/>
                  </a:lnTo>
                  <a:lnTo>
                    <a:pt x="1875597" y="660327"/>
                  </a:lnTo>
                  <a:lnTo>
                    <a:pt x="1876992" y="656406"/>
                  </a:lnTo>
                  <a:lnTo>
                    <a:pt x="1864333" y="656406"/>
                  </a:lnTo>
                  <a:lnTo>
                    <a:pt x="1865175" y="654042"/>
                  </a:lnTo>
                  <a:close/>
                </a:path>
                <a:path w="2574290" h="1317625">
                  <a:moveTo>
                    <a:pt x="2340059" y="841707"/>
                  </a:moveTo>
                  <a:lnTo>
                    <a:pt x="2339831" y="841707"/>
                  </a:lnTo>
                  <a:lnTo>
                    <a:pt x="2340330" y="842688"/>
                  </a:lnTo>
                  <a:lnTo>
                    <a:pt x="2340059" y="841707"/>
                  </a:lnTo>
                  <a:close/>
                </a:path>
                <a:path w="2574290" h="1317625">
                  <a:moveTo>
                    <a:pt x="1640775" y="758868"/>
                  </a:moveTo>
                  <a:lnTo>
                    <a:pt x="1639804" y="759349"/>
                  </a:lnTo>
                  <a:lnTo>
                    <a:pt x="1640355" y="759122"/>
                  </a:lnTo>
                  <a:lnTo>
                    <a:pt x="1640775" y="758868"/>
                  </a:lnTo>
                  <a:close/>
                </a:path>
                <a:path w="2574290" h="1317625">
                  <a:moveTo>
                    <a:pt x="1640355" y="759122"/>
                  </a:moveTo>
                  <a:lnTo>
                    <a:pt x="1639804" y="759349"/>
                  </a:lnTo>
                  <a:lnTo>
                    <a:pt x="1639981" y="759349"/>
                  </a:lnTo>
                  <a:lnTo>
                    <a:pt x="1640355" y="759122"/>
                  </a:lnTo>
                  <a:close/>
                </a:path>
                <a:path w="2574290" h="1317625">
                  <a:moveTo>
                    <a:pt x="1640973" y="758868"/>
                  </a:moveTo>
                  <a:lnTo>
                    <a:pt x="1640775" y="758868"/>
                  </a:lnTo>
                  <a:lnTo>
                    <a:pt x="1640355" y="759122"/>
                  </a:lnTo>
                  <a:lnTo>
                    <a:pt x="1640973" y="758868"/>
                  </a:lnTo>
                  <a:close/>
                </a:path>
                <a:path w="2574290" h="1317625">
                  <a:moveTo>
                    <a:pt x="1867755" y="652975"/>
                  </a:moveTo>
                  <a:lnTo>
                    <a:pt x="1865175" y="654042"/>
                  </a:lnTo>
                  <a:lnTo>
                    <a:pt x="1864333" y="656406"/>
                  </a:lnTo>
                  <a:lnTo>
                    <a:pt x="1867755" y="652975"/>
                  </a:lnTo>
                  <a:close/>
                </a:path>
                <a:path w="2574290" h="1317625">
                  <a:moveTo>
                    <a:pt x="1878213" y="652975"/>
                  </a:moveTo>
                  <a:lnTo>
                    <a:pt x="1867755" y="652975"/>
                  </a:lnTo>
                  <a:lnTo>
                    <a:pt x="1864333" y="656406"/>
                  </a:lnTo>
                  <a:lnTo>
                    <a:pt x="1876992" y="656406"/>
                  </a:lnTo>
                  <a:lnTo>
                    <a:pt x="1878213" y="652975"/>
                  </a:lnTo>
                  <a:close/>
                </a:path>
                <a:path w="2574290" h="1317625">
                  <a:moveTo>
                    <a:pt x="2105018" y="0"/>
                  </a:moveTo>
                  <a:lnTo>
                    <a:pt x="2100108" y="0"/>
                  </a:lnTo>
                  <a:lnTo>
                    <a:pt x="2097667" y="1470"/>
                  </a:lnTo>
                  <a:lnTo>
                    <a:pt x="2096686" y="3920"/>
                  </a:lnTo>
                  <a:lnTo>
                    <a:pt x="1865175" y="654042"/>
                  </a:lnTo>
                  <a:lnTo>
                    <a:pt x="1867755" y="652975"/>
                  </a:lnTo>
                  <a:lnTo>
                    <a:pt x="1878213" y="652975"/>
                  </a:lnTo>
                  <a:lnTo>
                    <a:pt x="2101622" y="25168"/>
                  </a:lnTo>
                  <a:lnTo>
                    <a:pt x="2096686" y="7361"/>
                  </a:lnTo>
                  <a:lnTo>
                    <a:pt x="2108777" y="7361"/>
                  </a:lnTo>
                  <a:lnTo>
                    <a:pt x="2107959" y="4411"/>
                  </a:lnTo>
                  <a:lnTo>
                    <a:pt x="2106970" y="1960"/>
                  </a:lnTo>
                  <a:lnTo>
                    <a:pt x="2105018" y="0"/>
                  </a:lnTo>
                  <a:close/>
                </a:path>
                <a:path w="2574290" h="1317625">
                  <a:moveTo>
                    <a:pt x="2107959" y="7361"/>
                  </a:moveTo>
                  <a:lnTo>
                    <a:pt x="2096686" y="7361"/>
                  </a:lnTo>
                  <a:lnTo>
                    <a:pt x="2101622" y="25168"/>
                  </a:lnTo>
                  <a:lnTo>
                    <a:pt x="2107959" y="7361"/>
                  </a:lnTo>
                  <a:close/>
                </a:path>
              </a:pathLst>
            </a:custGeom>
            <a:solidFill>
              <a:srgbClr val="A5A7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138664" y="2000854"/>
              <a:ext cx="2586990" cy="535305"/>
            </a:xfrm>
            <a:custGeom>
              <a:avLst/>
              <a:gdLst/>
              <a:ahLst/>
              <a:cxnLst/>
              <a:rect l="l" t="t" r="r" b="b"/>
              <a:pathLst>
                <a:path w="2586990" h="535305">
                  <a:moveTo>
                    <a:pt x="2123276" y="11762"/>
                  </a:moveTo>
                  <a:lnTo>
                    <a:pt x="2104038" y="11762"/>
                  </a:lnTo>
                  <a:lnTo>
                    <a:pt x="2112860" y="16664"/>
                  </a:lnTo>
                  <a:lnTo>
                    <a:pt x="2106445" y="17125"/>
                  </a:lnTo>
                  <a:lnTo>
                    <a:pt x="2336400" y="529438"/>
                  </a:lnTo>
                  <a:lnTo>
                    <a:pt x="2337870" y="532388"/>
                  </a:lnTo>
                  <a:lnTo>
                    <a:pt x="2340330" y="534339"/>
                  </a:lnTo>
                  <a:lnTo>
                    <a:pt x="2343761" y="534339"/>
                  </a:lnTo>
                  <a:lnTo>
                    <a:pt x="2347192" y="534838"/>
                  </a:lnTo>
                  <a:lnTo>
                    <a:pt x="2350133" y="532878"/>
                  </a:lnTo>
                  <a:lnTo>
                    <a:pt x="2352093" y="530427"/>
                  </a:lnTo>
                  <a:lnTo>
                    <a:pt x="2356782" y="522576"/>
                  </a:lnTo>
                  <a:lnTo>
                    <a:pt x="2352093" y="522576"/>
                  </a:lnTo>
                  <a:lnTo>
                    <a:pt x="2336899" y="521596"/>
                  </a:lnTo>
                  <a:lnTo>
                    <a:pt x="2345343" y="507506"/>
                  </a:lnTo>
                  <a:lnTo>
                    <a:pt x="2123276" y="11762"/>
                  </a:lnTo>
                  <a:close/>
                </a:path>
                <a:path w="2586990" h="535305">
                  <a:moveTo>
                    <a:pt x="2345343" y="507506"/>
                  </a:moveTo>
                  <a:lnTo>
                    <a:pt x="2336899" y="521596"/>
                  </a:lnTo>
                  <a:lnTo>
                    <a:pt x="2352093" y="522576"/>
                  </a:lnTo>
                  <a:lnTo>
                    <a:pt x="2345343" y="507506"/>
                  </a:lnTo>
                  <a:close/>
                </a:path>
                <a:path w="2586990" h="535305">
                  <a:moveTo>
                    <a:pt x="2576613" y="128438"/>
                  </a:moveTo>
                  <a:lnTo>
                    <a:pt x="2571712" y="129418"/>
                  </a:lnTo>
                  <a:lnTo>
                    <a:pt x="2569262" y="133829"/>
                  </a:lnTo>
                  <a:lnTo>
                    <a:pt x="2345343" y="507506"/>
                  </a:lnTo>
                  <a:lnTo>
                    <a:pt x="2352093" y="522576"/>
                  </a:lnTo>
                  <a:lnTo>
                    <a:pt x="2356782" y="522576"/>
                  </a:lnTo>
                  <a:lnTo>
                    <a:pt x="2583974" y="142161"/>
                  </a:lnTo>
                  <a:lnTo>
                    <a:pt x="2586416" y="138240"/>
                  </a:lnTo>
                  <a:lnTo>
                    <a:pt x="2584945" y="132849"/>
                  </a:lnTo>
                  <a:lnTo>
                    <a:pt x="2581024" y="130399"/>
                  </a:lnTo>
                  <a:lnTo>
                    <a:pt x="2576613" y="128438"/>
                  </a:lnTo>
                  <a:close/>
                </a:path>
                <a:path w="2586990" h="535305">
                  <a:moveTo>
                    <a:pt x="550833" y="230410"/>
                  </a:moveTo>
                  <a:lnTo>
                    <a:pt x="244134" y="230410"/>
                  </a:lnTo>
                  <a:lnTo>
                    <a:pt x="242277" y="230905"/>
                  </a:lnTo>
                  <a:lnTo>
                    <a:pt x="474045" y="236292"/>
                  </a:lnTo>
                  <a:lnTo>
                    <a:pt x="943680" y="303937"/>
                  </a:lnTo>
                  <a:lnTo>
                    <a:pt x="947110" y="303937"/>
                  </a:lnTo>
                  <a:lnTo>
                    <a:pt x="948581" y="302957"/>
                  </a:lnTo>
                  <a:lnTo>
                    <a:pt x="979895" y="287763"/>
                  </a:lnTo>
                  <a:lnTo>
                    <a:pt x="940739" y="287763"/>
                  </a:lnTo>
                  <a:lnTo>
                    <a:pt x="943552" y="286404"/>
                  </a:lnTo>
                  <a:lnTo>
                    <a:pt x="550833" y="230410"/>
                  </a:lnTo>
                  <a:close/>
                </a:path>
                <a:path w="2586990" h="535305">
                  <a:moveTo>
                    <a:pt x="242173" y="213737"/>
                  </a:moveTo>
                  <a:lnTo>
                    <a:pt x="240703" y="213737"/>
                  </a:lnTo>
                  <a:lnTo>
                    <a:pt x="239713" y="214227"/>
                  </a:lnTo>
                  <a:lnTo>
                    <a:pt x="7351" y="276001"/>
                  </a:lnTo>
                  <a:lnTo>
                    <a:pt x="2940" y="276972"/>
                  </a:lnTo>
                  <a:lnTo>
                    <a:pt x="0" y="281882"/>
                  </a:lnTo>
                  <a:lnTo>
                    <a:pt x="1470" y="286293"/>
                  </a:lnTo>
                  <a:lnTo>
                    <a:pt x="2450" y="290704"/>
                  </a:lnTo>
                  <a:lnTo>
                    <a:pt x="7351" y="293645"/>
                  </a:lnTo>
                  <a:lnTo>
                    <a:pt x="12262" y="292174"/>
                  </a:lnTo>
                  <a:lnTo>
                    <a:pt x="242277" y="230905"/>
                  </a:lnTo>
                  <a:lnTo>
                    <a:pt x="241683" y="230891"/>
                  </a:lnTo>
                  <a:lnTo>
                    <a:pt x="244134" y="230410"/>
                  </a:lnTo>
                  <a:lnTo>
                    <a:pt x="550833" y="230410"/>
                  </a:lnTo>
                  <a:lnTo>
                    <a:pt x="474535" y="219628"/>
                  </a:lnTo>
                  <a:lnTo>
                    <a:pt x="242173" y="213737"/>
                  </a:lnTo>
                  <a:close/>
                </a:path>
                <a:path w="2586990" h="535305">
                  <a:moveTo>
                    <a:pt x="943552" y="286404"/>
                  </a:moveTo>
                  <a:lnTo>
                    <a:pt x="940739" y="287763"/>
                  </a:lnTo>
                  <a:lnTo>
                    <a:pt x="946130" y="286774"/>
                  </a:lnTo>
                  <a:lnTo>
                    <a:pt x="943552" y="286404"/>
                  </a:lnTo>
                  <a:close/>
                </a:path>
                <a:path w="2586990" h="535305">
                  <a:moveTo>
                    <a:pt x="1409874" y="174528"/>
                  </a:moveTo>
                  <a:lnTo>
                    <a:pt x="1175071" y="174528"/>
                  </a:lnTo>
                  <a:lnTo>
                    <a:pt x="943552" y="286404"/>
                  </a:lnTo>
                  <a:lnTo>
                    <a:pt x="946130" y="286774"/>
                  </a:lnTo>
                  <a:lnTo>
                    <a:pt x="940739" y="287763"/>
                  </a:lnTo>
                  <a:lnTo>
                    <a:pt x="979895" y="287763"/>
                  </a:lnTo>
                  <a:lnTo>
                    <a:pt x="1178951" y="191182"/>
                  </a:lnTo>
                  <a:lnTo>
                    <a:pt x="1177512" y="191182"/>
                  </a:lnTo>
                  <a:lnTo>
                    <a:pt x="1180952" y="190211"/>
                  </a:lnTo>
                  <a:lnTo>
                    <a:pt x="1191059" y="190211"/>
                  </a:lnTo>
                  <a:lnTo>
                    <a:pt x="1409874" y="174528"/>
                  </a:lnTo>
                  <a:close/>
                </a:path>
                <a:path w="2586990" h="535305">
                  <a:moveTo>
                    <a:pt x="244134" y="230410"/>
                  </a:moveTo>
                  <a:lnTo>
                    <a:pt x="241683" y="230891"/>
                  </a:lnTo>
                  <a:lnTo>
                    <a:pt x="242277" y="230905"/>
                  </a:lnTo>
                  <a:lnTo>
                    <a:pt x="244134" y="230410"/>
                  </a:lnTo>
                  <a:close/>
                </a:path>
                <a:path w="2586990" h="535305">
                  <a:moveTo>
                    <a:pt x="1180952" y="190211"/>
                  </a:moveTo>
                  <a:lnTo>
                    <a:pt x="1177512" y="191182"/>
                  </a:lnTo>
                  <a:lnTo>
                    <a:pt x="1179200" y="191061"/>
                  </a:lnTo>
                  <a:lnTo>
                    <a:pt x="1180952" y="190211"/>
                  </a:lnTo>
                  <a:close/>
                </a:path>
                <a:path w="2586990" h="535305">
                  <a:moveTo>
                    <a:pt x="1179200" y="191061"/>
                  </a:moveTo>
                  <a:lnTo>
                    <a:pt x="1177512" y="191182"/>
                  </a:lnTo>
                  <a:lnTo>
                    <a:pt x="1178951" y="191182"/>
                  </a:lnTo>
                  <a:lnTo>
                    <a:pt x="1179200" y="191061"/>
                  </a:lnTo>
                  <a:close/>
                </a:path>
                <a:path w="2586990" h="535305">
                  <a:moveTo>
                    <a:pt x="1191059" y="190211"/>
                  </a:moveTo>
                  <a:lnTo>
                    <a:pt x="1180952" y="190211"/>
                  </a:lnTo>
                  <a:lnTo>
                    <a:pt x="1179200" y="191061"/>
                  </a:lnTo>
                  <a:lnTo>
                    <a:pt x="1191059" y="190211"/>
                  </a:lnTo>
                  <a:close/>
                </a:path>
                <a:path w="2586990" h="535305">
                  <a:moveTo>
                    <a:pt x="1408789" y="157363"/>
                  </a:moveTo>
                  <a:lnTo>
                    <a:pt x="1176541" y="174528"/>
                  </a:lnTo>
                  <a:lnTo>
                    <a:pt x="1410373" y="174528"/>
                  </a:lnTo>
                  <a:lnTo>
                    <a:pt x="1410873" y="174028"/>
                  </a:lnTo>
                  <a:lnTo>
                    <a:pt x="1411835" y="174028"/>
                  </a:lnTo>
                  <a:lnTo>
                    <a:pt x="1472561" y="157854"/>
                  </a:lnTo>
                  <a:lnTo>
                    <a:pt x="1406943" y="157854"/>
                  </a:lnTo>
                  <a:lnTo>
                    <a:pt x="1408789" y="157363"/>
                  </a:lnTo>
                  <a:close/>
                </a:path>
                <a:path w="2586990" h="535305">
                  <a:moveTo>
                    <a:pt x="1408903" y="157355"/>
                  </a:moveTo>
                  <a:lnTo>
                    <a:pt x="1406943" y="157854"/>
                  </a:lnTo>
                  <a:lnTo>
                    <a:pt x="1408903" y="157355"/>
                  </a:lnTo>
                  <a:close/>
                </a:path>
                <a:path w="2586990" h="535305">
                  <a:moveTo>
                    <a:pt x="1474436" y="157355"/>
                  </a:moveTo>
                  <a:lnTo>
                    <a:pt x="1408870" y="157363"/>
                  </a:lnTo>
                  <a:lnTo>
                    <a:pt x="1406943" y="157854"/>
                  </a:lnTo>
                  <a:lnTo>
                    <a:pt x="1472561" y="157854"/>
                  </a:lnTo>
                  <a:lnTo>
                    <a:pt x="1474436" y="157355"/>
                  </a:lnTo>
                  <a:close/>
                </a:path>
                <a:path w="2586990" h="535305">
                  <a:moveTo>
                    <a:pt x="2115311" y="0"/>
                  </a:moveTo>
                  <a:lnTo>
                    <a:pt x="2111381" y="0"/>
                  </a:lnTo>
                  <a:lnTo>
                    <a:pt x="1873156" y="16664"/>
                  </a:lnTo>
                  <a:lnTo>
                    <a:pt x="1872656" y="17154"/>
                  </a:lnTo>
                  <a:lnTo>
                    <a:pt x="1871195" y="17154"/>
                  </a:lnTo>
                  <a:lnTo>
                    <a:pt x="1639305" y="96081"/>
                  </a:lnTo>
                  <a:lnTo>
                    <a:pt x="1408789" y="157363"/>
                  </a:lnTo>
                  <a:lnTo>
                    <a:pt x="1474436" y="157355"/>
                  </a:lnTo>
                  <a:lnTo>
                    <a:pt x="1643734" y="112264"/>
                  </a:lnTo>
                  <a:lnTo>
                    <a:pt x="1875168" y="33818"/>
                  </a:lnTo>
                  <a:lnTo>
                    <a:pt x="1874617" y="33818"/>
                  </a:lnTo>
                  <a:lnTo>
                    <a:pt x="1876586" y="33337"/>
                  </a:lnTo>
                  <a:lnTo>
                    <a:pt x="1881295" y="33337"/>
                  </a:lnTo>
                  <a:lnTo>
                    <a:pt x="2106445" y="17125"/>
                  </a:lnTo>
                  <a:lnTo>
                    <a:pt x="2104038" y="11762"/>
                  </a:lnTo>
                  <a:lnTo>
                    <a:pt x="2123276" y="11762"/>
                  </a:lnTo>
                  <a:lnTo>
                    <a:pt x="2120203" y="4901"/>
                  </a:lnTo>
                  <a:lnTo>
                    <a:pt x="2118742" y="1960"/>
                  </a:lnTo>
                  <a:lnTo>
                    <a:pt x="2115311" y="0"/>
                  </a:lnTo>
                  <a:close/>
                </a:path>
                <a:path w="2586990" h="535305">
                  <a:moveTo>
                    <a:pt x="1876586" y="33337"/>
                  </a:moveTo>
                  <a:lnTo>
                    <a:pt x="1874617" y="33818"/>
                  </a:lnTo>
                  <a:lnTo>
                    <a:pt x="1875316" y="33767"/>
                  </a:lnTo>
                  <a:lnTo>
                    <a:pt x="1876586" y="33337"/>
                  </a:lnTo>
                  <a:close/>
                </a:path>
                <a:path w="2586990" h="535305">
                  <a:moveTo>
                    <a:pt x="1875316" y="33767"/>
                  </a:moveTo>
                  <a:lnTo>
                    <a:pt x="1874617" y="33818"/>
                  </a:lnTo>
                  <a:lnTo>
                    <a:pt x="1875168" y="33818"/>
                  </a:lnTo>
                  <a:lnTo>
                    <a:pt x="1875316" y="33767"/>
                  </a:lnTo>
                  <a:close/>
                </a:path>
                <a:path w="2586990" h="535305">
                  <a:moveTo>
                    <a:pt x="1881295" y="33337"/>
                  </a:moveTo>
                  <a:lnTo>
                    <a:pt x="1876586" y="33337"/>
                  </a:lnTo>
                  <a:lnTo>
                    <a:pt x="1875316" y="33767"/>
                  </a:lnTo>
                  <a:lnTo>
                    <a:pt x="1881295" y="33337"/>
                  </a:lnTo>
                  <a:close/>
                </a:path>
                <a:path w="2586990" h="535305">
                  <a:moveTo>
                    <a:pt x="2104038" y="11762"/>
                  </a:moveTo>
                  <a:lnTo>
                    <a:pt x="2106445" y="17125"/>
                  </a:lnTo>
                  <a:lnTo>
                    <a:pt x="2112860" y="16664"/>
                  </a:lnTo>
                  <a:lnTo>
                    <a:pt x="2104038" y="11762"/>
                  </a:lnTo>
                  <a:close/>
                </a:path>
              </a:pathLst>
            </a:custGeom>
            <a:solidFill>
              <a:srgbClr val="7476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139154" y="2101837"/>
              <a:ext cx="2586355" cy="215265"/>
            </a:xfrm>
            <a:custGeom>
              <a:avLst/>
              <a:gdLst/>
              <a:ahLst/>
              <a:cxnLst/>
              <a:rect l="l" t="t" r="r" b="b"/>
              <a:pathLst>
                <a:path w="2586354" h="215264">
                  <a:moveTo>
                    <a:pt x="2132305" y="15202"/>
                  </a:moveTo>
                  <a:lnTo>
                    <a:pt x="2105999" y="15202"/>
                  </a:lnTo>
                  <a:lnTo>
                    <a:pt x="2112370" y="17154"/>
                  </a:lnTo>
                  <a:lnTo>
                    <a:pt x="2108611" y="17417"/>
                  </a:lnTo>
                  <a:lnTo>
                    <a:pt x="2337880" y="211777"/>
                  </a:lnTo>
                  <a:lnTo>
                    <a:pt x="2340312" y="213737"/>
                  </a:lnTo>
                  <a:lnTo>
                    <a:pt x="2343271" y="214717"/>
                  </a:lnTo>
                  <a:lnTo>
                    <a:pt x="2345703" y="213737"/>
                  </a:lnTo>
                  <a:lnTo>
                    <a:pt x="2404265" y="199533"/>
                  </a:lnTo>
                  <a:lnTo>
                    <a:pt x="2349643" y="199533"/>
                  </a:lnTo>
                  <a:lnTo>
                    <a:pt x="2341801" y="197563"/>
                  </a:lnTo>
                  <a:lnTo>
                    <a:pt x="2346092" y="196522"/>
                  </a:lnTo>
                  <a:lnTo>
                    <a:pt x="2132305" y="15202"/>
                  </a:lnTo>
                  <a:close/>
                </a:path>
                <a:path w="2586354" h="215264">
                  <a:moveTo>
                    <a:pt x="509599" y="100501"/>
                  </a:moveTo>
                  <a:lnTo>
                    <a:pt x="470115" y="100501"/>
                  </a:lnTo>
                  <a:lnTo>
                    <a:pt x="475515" y="101482"/>
                  </a:lnTo>
                  <a:lnTo>
                    <a:pt x="473153" y="101939"/>
                  </a:lnTo>
                  <a:lnTo>
                    <a:pt x="708368" y="213247"/>
                  </a:lnTo>
                  <a:lnTo>
                    <a:pt x="711308" y="214227"/>
                  </a:lnTo>
                  <a:lnTo>
                    <a:pt x="713278" y="214227"/>
                  </a:lnTo>
                  <a:lnTo>
                    <a:pt x="824377" y="198053"/>
                  </a:lnTo>
                  <a:lnTo>
                    <a:pt x="715719" y="198053"/>
                  </a:lnTo>
                  <a:lnTo>
                    <a:pt x="710818" y="197073"/>
                  </a:lnTo>
                  <a:lnTo>
                    <a:pt x="712990" y="196762"/>
                  </a:lnTo>
                  <a:lnTo>
                    <a:pt x="509599" y="100501"/>
                  </a:lnTo>
                  <a:close/>
                </a:path>
                <a:path w="2586354" h="215264">
                  <a:moveTo>
                    <a:pt x="2346092" y="196522"/>
                  </a:moveTo>
                  <a:lnTo>
                    <a:pt x="2341801" y="197563"/>
                  </a:lnTo>
                  <a:lnTo>
                    <a:pt x="2349643" y="199533"/>
                  </a:lnTo>
                  <a:lnTo>
                    <a:pt x="2346092" y="196522"/>
                  </a:lnTo>
                  <a:close/>
                </a:path>
                <a:path w="2586354" h="215264">
                  <a:moveTo>
                    <a:pt x="2578565" y="140210"/>
                  </a:moveTo>
                  <a:lnTo>
                    <a:pt x="2574153" y="141190"/>
                  </a:lnTo>
                  <a:lnTo>
                    <a:pt x="2346092" y="196522"/>
                  </a:lnTo>
                  <a:lnTo>
                    <a:pt x="2349643" y="199533"/>
                  </a:lnTo>
                  <a:lnTo>
                    <a:pt x="2404265" y="199533"/>
                  </a:lnTo>
                  <a:lnTo>
                    <a:pt x="2578084" y="157374"/>
                  </a:lnTo>
                  <a:lnTo>
                    <a:pt x="2582994" y="156393"/>
                  </a:lnTo>
                  <a:lnTo>
                    <a:pt x="2585926" y="151973"/>
                  </a:lnTo>
                  <a:lnTo>
                    <a:pt x="2584455" y="147553"/>
                  </a:lnTo>
                  <a:lnTo>
                    <a:pt x="2583484" y="142661"/>
                  </a:lnTo>
                  <a:lnTo>
                    <a:pt x="2578565" y="140210"/>
                  </a:lnTo>
                  <a:close/>
                </a:path>
                <a:path w="2586354" h="215264">
                  <a:moveTo>
                    <a:pt x="712990" y="196762"/>
                  </a:moveTo>
                  <a:lnTo>
                    <a:pt x="710818" y="197073"/>
                  </a:lnTo>
                  <a:lnTo>
                    <a:pt x="715719" y="198053"/>
                  </a:lnTo>
                  <a:lnTo>
                    <a:pt x="712990" y="196762"/>
                  </a:lnTo>
                  <a:close/>
                </a:path>
                <a:path w="2586354" h="215264">
                  <a:moveTo>
                    <a:pt x="1408903" y="90200"/>
                  </a:moveTo>
                  <a:lnTo>
                    <a:pt x="1407433" y="90200"/>
                  </a:lnTo>
                  <a:lnTo>
                    <a:pt x="1406952" y="90699"/>
                  </a:lnTo>
                  <a:lnTo>
                    <a:pt x="1175561" y="141190"/>
                  </a:lnTo>
                  <a:lnTo>
                    <a:pt x="943190" y="163736"/>
                  </a:lnTo>
                  <a:lnTo>
                    <a:pt x="712990" y="196762"/>
                  </a:lnTo>
                  <a:lnTo>
                    <a:pt x="715719" y="198053"/>
                  </a:lnTo>
                  <a:lnTo>
                    <a:pt x="824377" y="198053"/>
                  </a:lnTo>
                  <a:lnTo>
                    <a:pt x="945640" y="180400"/>
                  </a:lnTo>
                  <a:lnTo>
                    <a:pt x="1177521" y="157854"/>
                  </a:lnTo>
                  <a:lnTo>
                    <a:pt x="1408600" y="107367"/>
                  </a:lnTo>
                  <a:lnTo>
                    <a:pt x="1408413" y="107363"/>
                  </a:lnTo>
                  <a:lnTo>
                    <a:pt x="1410864" y="106873"/>
                  </a:lnTo>
                  <a:lnTo>
                    <a:pt x="1660052" y="106873"/>
                  </a:lnTo>
                  <a:lnTo>
                    <a:pt x="1690314" y="96571"/>
                  </a:lnTo>
                  <a:lnTo>
                    <a:pt x="1638324" y="96571"/>
                  </a:lnTo>
                  <a:lnTo>
                    <a:pt x="1639848" y="96054"/>
                  </a:lnTo>
                  <a:lnTo>
                    <a:pt x="1408903" y="90200"/>
                  </a:lnTo>
                  <a:close/>
                </a:path>
                <a:path w="2586354" h="215264">
                  <a:moveTo>
                    <a:pt x="474045" y="84318"/>
                  </a:moveTo>
                  <a:lnTo>
                    <a:pt x="472085" y="84818"/>
                  </a:lnTo>
                  <a:lnTo>
                    <a:pt x="240213" y="129908"/>
                  </a:lnTo>
                  <a:lnTo>
                    <a:pt x="7841" y="163736"/>
                  </a:lnTo>
                  <a:lnTo>
                    <a:pt x="3430" y="164226"/>
                  </a:lnTo>
                  <a:lnTo>
                    <a:pt x="0" y="168637"/>
                  </a:lnTo>
                  <a:lnTo>
                    <a:pt x="490" y="173048"/>
                  </a:lnTo>
                  <a:lnTo>
                    <a:pt x="1470" y="177958"/>
                  </a:lnTo>
                  <a:lnTo>
                    <a:pt x="5881" y="180899"/>
                  </a:lnTo>
                  <a:lnTo>
                    <a:pt x="10782" y="180400"/>
                  </a:lnTo>
                  <a:lnTo>
                    <a:pt x="242663" y="146582"/>
                  </a:lnTo>
                  <a:lnTo>
                    <a:pt x="473153" y="101939"/>
                  </a:lnTo>
                  <a:lnTo>
                    <a:pt x="470115" y="100501"/>
                  </a:lnTo>
                  <a:lnTo>
                    <a:pt x="509599" y="100501"/>
                  </a:lnTo>
                  <a:lnTo>
                    <a:pt x="477476" y="85298"/>
                  </a:lnTo>
                  <a:lnTo>
                    <a:pt x="476006" y="84818"/>
                  </a:lnTo>
                  <a:lnTo>
                    <a:pt x="474045" y="84318"/>
                  </a:lnTo>
                  <a:close/>
                </a:path>
                <a:path w="2586354" h="215264">
                  <a:moveTo>
                    <a:pt x="1660052" y="106873"/>
                  </a:moveTo>
                  <a:lnTo>
                    <a:pt x="1410864" y="106873"/>
                  </a:lnTo>
                  <a:lnTo>
                    <a:pt x="1408600" y="107367"/>
                  </a:lnTo>
                  <a:lnTo>
                    <a:pt x="1640775" y="112754"/>
                  </a:lnTo>
                  <a:lnTo>
                    <a:pt x="1643244" y="112754"/>
                  </a:lnTo>
                  <a:lnTo>
                    <a:pt x="1644215" y="112264"/>
                  </a:lnTo>
                  <a:lnTo>
                    <a:pt x="1660052" y="106873"/>
                  </a:lnTo>
                  <a:close/>
                </a:path>
                <a:path w="2586354" h="215264">
                  <a:moveTo>
                    <a:pt x="1410864" y="106873"/>
                  </a:moveTo>
                  <a:lnTo>
                    <a:pt x="1408413" y="107363"/>
                  </a:lnTo>
                  <a:lnTo>
                    <a:pt x="1408620" y="107363"/>
                  </a:lnTo>
                  <a:lnTo>
                    <a:pt x="1410864" y="106873"/>
                  </a:lnTo>
                  <a:close/>
                </a:path>
                <a:path w="2586354" h="215264">
                  <a:moveTo>
                    <a:pt x="470115" y="100501"/>
                  </a:moveTo>
                  <a:lnTo>
                    <a:pt x="473153" y="101939"/>
                  </a:lnTo>
                  <a:lnTo>
                    <a:pt x="475515" y="101482"/>
                  </a:lnTo>
                  <a:lnTo>
                    <a:pt x="470115" y="100501"/>
                  </a:lnTo>
                  <a:close/>
                </a:path>
                <a:path w="2586354" h="215264">
                  <a:moveTo>
                    <a:pt x="1639848" y="96054"/>
                  </a:moveTo>
                  <a:lnTo>
                    <a:pt x="1638324" y="96571"/>
                  </a:lnTo>
                  <a:lnTo>
                    <a:pt x="1641284" y="96090"/>
                  </a:lnTo>
                  <a:lnTo>
                    <a:pt x="1639848" y="96054"/>
                  </a:lnTo>
                  <a:close/>
                </a:path>
                <a:path w="2586354" h="215264">
                  <a:moveTo>
                    <a:pt x="2113341" y="0"/>
                  </a:moveTo>
                  <a:lnTo>
                    <a:pt x="2110890" y="499"/>
                  </a:lnTo>
                  <a:lnTo>
                    <a:pt x="1872665" y="17154"/>
                  </a:lnTo>
                  <a:lnTo>
                    <a:pt x="1871177" y="17154"/>
                  </a:lnTo>
                  <a:lnTo>
                    <a:pt x="1870705" y="17653"/>
                  </a:lnTo>
                  <a:lnTo>
                    <a:pt x="1639848" y="96054"/>
                  </a:lnTo>
                  <a:lnTo>
                    <a:pt x="1641284" y="96090"/>
                  </a:lnTo>
                  <a:lnTo>
                    <a:pt x="1638324" y="96571"/>
                  </a:lnTo>
                  <a:lnTo>
                    <a:pt x="1690314" y="96571"/>
                  </a:lnTo>
                  <a:lnTo>
                    <a:pt x="1874629" y="33827"/>
                  </a:lnTo>
                  <a:lnTo>
                    <a:pt x="1874127" y="33827"/>
                  </a:lnTo>
                  <a:lnTo>
                    <a:pt x="1876096" y="33328"/>
                  </a:lnTo>
                  <a:lnTo>
                    <a:pt x="1881262" y="33328"/>
                  </a:lnTo>
                  <a:lnTo>
                    <a:pt x="2108611" y="17417"/>
                  </a:lnTo>
                  <a:lnTo>
                    <a:pt x="2105999" y="15202"/>
                  </a:lnTo>
                  <a:lnTo>
                    <a:pt x="2132305" y="15202"/>
                  </a:lnTo>
                  <a:lnTo>
                    <a:pt x="2117280" y="2459"/>
                  </a:lnTo>
                  <a:lnTo>
                    <a:pt x="2115311" y="980"/>
                  </a:lnTo>
                  <a:lnTo>
                    <a:pt x="2113341" y="0"/>
                  </a:lnTo>
                  <a:close/>
                </a:path>
                <a:path w="2586354" h="215264">
                  <a:moveTo>
                    <a:pt x="1876096" y="33328"/>
                  </a:moveTo>
                  <a:lnTo>
                    <a:pt x="1874127" y="33827"/>
                  </a:lnTo>
                  <a:lnTo>
                    <a:pt x="1874760" y="33783"/>
                  </a:lnTo>
                  <a:lnTo>
                    <a:pt x="1876096" y="33328"/>
                  </a:lnTo>
                  <a:close/>
                </a:path>
                <a:path w="2586354" h="215264">
                  <a:moveTo>
                    <a:pt x="1874760" y="33783"/>
                  </a:moveTo>
                  <a:lnTo>
                    <a:pt x="1874127" y="33827"/>
                  </a:lnTo>
                  <a:lnTo>
                    <a:pt x="1874629" y="33827"/>
                  </a:lnTo>
                  <a:lnTo>
                    <a:pt x="1874760" y="33783"/>
                  </a:lnTo>
                  <a:close/>
                </a:path>
                <a:path w="2586354" h="215264">
                  <a:moveTo>
                    <a:pt x="1881262" y="33328"/>
                  </a:moveTo>
                  <a:lnTo>
                    <a:pt x="1876096" y="33328"/>
                  </a:lnTo>
                  <a:lnTo>
                    <a:pt x="1874760" y="33783"/>
                  </a:lnTo>
                  <a:lnTo>
                    <a:pt x="1881262" y="33328"/>
                  </a:lnTo>
                  <a:close/>
                </a:path>
                <a:path w="2586354" h="215264">
                  <a:moveTo>
                    <a:pt x="2105999" y="15202"/>
                  </a:moveTo>
                  <a:lnTo>
                    <a:pt x="2108611" y="17417"/>
                  </a:lnTo>
                  <a:lnTo>
                    <a:pt x="2112370" y="17154"/>
                  </a:lnTo>
                  <a:lnTo>
                    <a:pt x="2105999" y="15202"/>
                  </a:lnTo>
                  <a:close/>
                </a:path>
              </a:pathLst>
            </a:custGeom>
            <a:solidFill>
              <a:srgbClr val="8385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3747022" y="2553287"/>
            <a:ext cx="173990" cy="1143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50" spc="15" dirty="0">
                <a:solidFill>
                  <a:srgbClr val="231F20"/>
                </a:solidFill>
                <a:latin typeface="Arial"/>
                <a:cs typeface="Arial"/>
              </a:rPr>
              <a:t>-150</a:t>
            </a:r>
            <a:endParaRPr sz="5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747022" y="2345855"/>
            <a:ext cx="132715" cy="1143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50" spc="15" dirty="0">
                <a:solidFill>
                  <a:srgbClr val="231F20"/>
                </a:solidFill>
                <a:latin typeface="Arial"/>
                <a:cs typeface="Arial"/>
              </a:rPr>
              <a:t>-50</a:t>
            </a:r>
            <a:endParaRPr sz="5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747022" y="2138415"/>
            <a:ext cx="107950" cy="1143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50" spc="15" dirty="0">
                <a:solidFill>
                  <a:srgbClr val="231F20"/>
                </a:solidFill>
                <a:latin typeface="Arial"/>
                <a:cs typeface="Arial"/>
              </a:rPr>
              <a:t>50</a:t>
            </a:r>
            <a:endParaRPr sz="55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747022" y="1930975"/>
            <a:ext cx="149225" cy="1143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50" spc="15" dirty="0">
                <a:solidFill>
                  <a:srgbClr val="231F20"/>
                </a:solidFill>
                <a:latin typeface="Arial"/>
                <a:cs typeface="Arial"/>
              </a:rPr>
              <a:t>150</a:t>
            </a:r>
            <a:endParaRPr sz="55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747022" y="1723535"/>
            <a:ext cx="149225" cy="1143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50" spc="15" dirty="0">
                <a:solidFill>
                  <a:srgbClr val="231F20"/>
                </a:solidFill>
                <a:latin typeface="Arial"/>
                <a:cs typeface="Arial"/>
              </a:rPr>
              <a:t>250</a:t>
            </a:r>
            <a:endParaRPr sz="55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747022" y="1516095"/>
            <a:ext cx="149225" cy="1143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50" spc="15" dirty="0">
                <a:solidFill>
                  <a:srgbClr val="231F20"/>
                </a:solidFill>
                <a:latin typeface="Arial"/>
                <a:cs typeface="Arial"/>
              </a:rPr>
              <a:t>350</a:t>
            </a:r>
            <a:endParaRPr sz="5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747022" y="1308662"/>
            <a:ext cx="149225" cy="1143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50" spc="15" dirty="0">
                <a:solidFill>
                  <a:srgbClr val="231F20"/>
                </a:solidFill>
                <a:latin typeface="Arial"/>
                <a:cs typeface="Arial"/>
              </a:rPr>
              <a:t>450</a:t>
            </a:r>
            <a:endParaRPr sz="55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747022" y="1101229"/>
            <a:ext cx="149225" cy="1143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50" spc="15" dirty="0">
                <a:solidFill>
                  <a:srgbClr val="231F20"/>
                </a:solidFill>
                <a:latin typeface="Arial"/>
                <a:cs typeface="Arial"/>
              </a:rPr>
              <a:t>550</a:t>
            </a:r>
            <a:endParaRPr sz="55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46150" y="2552385"/>
            <a:ext cx="173990" cy="1143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50" spc="15" dirty="0">
                <a:solidFill>
                  <a:srgbClr val="231F20"/>
                </a:solidFill>
                <a:latin typeface="Arial"/>
                <a:cs typeface="Arial"/>
              </a:rPr>
              <a:t>-150</a:t>
            </a:r>
            <a:endParaRPr sz="55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86055" y="2345307"/>
            <a:ext cx="132715" cy="1143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50" spc="15" dirty="0">
                <a:solidFill>
                  <a:srgbClr val="231F20"/>
                </a:solidFill>
                <a:latin typeface="Arial"/>
                <a:cs typeface="Arial"/>
              </a:rPr>
              <a:t>-50</a:t>
            </a:r>
            <a:endParaRPr sz="55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009957" y="2138237"/>
            <a:ext cx="107950" cy="1143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50" spc="15" dirty="0">
                <a:solidFill>
                  <a:srgbClr val="231F20"/>
                </a:solidFill>
                <a:latin typeface="Arial"/>
                <a:cs typeface="Arial"/>
              </a:rPr>
              <a:t>50</a:t>
            </a:r>
            <a:endParaRPr sz="55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970045" y="1931137"/>
            <a:ext cx="149225" cy="1143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50" spc="10" dirty="0">
                <a:solidFill>
                  <a:srgbClr val="231F20"/>
                </a:solidFill>
                <a:latin typeface="Arial"/>
                <a:cs typeface="Arial"/>
              </a:rPr>
              <a:t>150</a:t>
            </a:r>
            <a:endParaRPr sz="55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970045" y="1724060"/>
            <a:ext cx="149225" cy="1143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50" spc="10" dirty="0">
                <a:solidFill>
                  <a:srgbClr val="231F20"/>
                </a:solidFill>
                <a:latin typeface="Arial"/>
                <a:cs typeface="Arial"/>
              </a:rPr>
              <a:t>250</a:t>
            </a:r>
            <a:endParaRPr sz="55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970045" y="1516975"/>
            <a:ext cx="149225" cy="1143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50" spc="10" dirty="0">
                <a:solidFill>
                  <a:srgbClr val="231F20"/>
                </a:solidFill>
                <a:latin typeface="Arial"/>
                <a:cs typeface="Arial"/>
              </a:rPr>
              <a:t>350</a:t>
            </a:r>
            <a:endParaRPr sz="55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70045" y="1309905"/>
            <a:ext cx="149225" cy="1143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50" spc="10" dirty="0">
                <a:solidFill>
                  <a:srgbClr val="231F20"/>
                </a:solidFill>
                <a:latin typeface="Arial"/>
                <a:cs typeface="Arial"/>
              </a:rPr>
              <a:t>450</a:t>
            </a:r>
            <a:endParaRPr sz="55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970045" y="1102827"/>
            <a:ext cx="149225" cy="1143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50" spc="10" dirty="0">
                <a:solidFill>
                  <a:srgbClr val="231F20"/>
                </a:solidFill>
                <a:latin typeface="Arial"/>
                <a:cs typeface="Arial"/>
              </a:rPr>
              <a:t>550</a:t>
            </a:r>
            <a:endParaRPr sz="55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005485" y="1115604"/>
            <a:ext cx="144780" cy="1143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50" spc="10" dirty="0">
                <a:solidFill>
                  <a:srgbClr val="231F20"/>
                </a:solidFill>
                <a:latin typeface="Arial"/>
                <a:cs typeface="Arial"/>
              </a:rPr>
              <a:t>FDI</a:t>
            </a:r>
            <a:endParaRPr sz="55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828016" y="2394963"/>
            <a:ext cx="523240" cy="1143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50" spc="10" dirty="0">
                <a:solidFill>
                  <a:srgbClr val="231F20"/>
                </a:solidFill>
                <a:latin typeface="Arial"/>
                <a:cs typeface="Arial"/>
              </a:rPr>
              <a:t>Portfolio</a:t>
            </a:r>
            <a:r>
              <a:rPr sz="55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550" spc="15" dirty="0">
                <a:solidFill>
                  <a:srgbClr val="231F20"/>
                </a:solidFill>
                <a:latin typeface="Arial"/>
                <a:cs typeface="Arial"/>
              </a:rPr>
              <a:t>Equity</a:t>
            </a:r>
            <a:endParaRPr sz="55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36426" y="1705809"/>
            <a:ext cx="111125" cy="264160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50" dirty="0">
                <a:solidFill>
                  <a:srgbClr val="231F20"/>
                </a:solidFill>
                <a:latin typeface="Arial"/>
                <a:cs typeface="Arial"/>
              </a:rPr>
              <a:t>USDbn</a:t>
            </a:r>
            <a:endParaRPr sz="55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909215" y="1703190"/>
            <a:ext cx="111125" cy="264160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50" dirty="0">
                <a:solidFill>
                  <a:srgbClr val="231F20"/>
                </a:solidFill>
                <a:latin typeface="Arial"/>
                <a:cs typeface="Arial"/>
              </a:rPr>
              <a:t>USDbn</a:t>
            </a:r>
            <a:endParaRPr sz="55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250702" y="1259711"/>
            <a:ext cx="488396" cy="10131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50" b="1" spc="15" dirty="0">
                <a:solidFill>
                  <a:srgbClr val="C00000"/>
                </a:solidFill>
                <a:latin typeface="Arial"/>
                <a:cs typeface="Arial"/>
              </a:rPr>
              <a:t>Bank</a:t>
            </a:r>
            <a:r>
              <a:rPr sz="550" b="1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550" b="1" spc="15" dirty="0">
                <a:solidFill>
                  <a:srgbClr val="C00000"/>
                </a:solidFill>
                <a:latin typeface="Arial"/>
                <a:cs typeface="Arial"/>
              </a:rPr>
              <a:t>Loans</a:t>
            </a:r>
            <a:endParaRPr sz="550" b="1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2697082" y="1326304"/>
            <a:ext cx="374015" cy="351155"/>
          </a:xfrm>
          <a:custGeom>
            <a:avLst/>
            <a:gdLst/>
            <a:ahLst/>
            <a:cxnLst/>
            <a:rect l="l" t="t" r="r" b="b"/>
            <a:pathLst>
              <a:path w="374014" h="351155">
                <a:moveTo>
                  <a:pt x="338089" y="321757"/>
                </a:moveTo>
                <a:lnTo>
                  <a:pt x="324041" y="335804"/>
                </a:lnTo>
                <a:lnTo>
                  <a:pt x="373552" y="350998"/>
                </a:lnTo>
                <a:lnTo>
                  <a:pt x="364889" y="326982"/>
                </a:lnTo>
                <a:lnTo>
                  <a:pt x="343655" y="326982"/>
                </a:lnTo>
                <a:lnTo>
                  <a:pt x="338089" y="321757"/>
                </a:lnTo>
                <a:close/>
              </a:path>
              <a:path w="374014" h="351155">
                <a:moveTo>
                  <a:pt x="342018" y="317827"/>
                </a:moveTo>
                <a:lnTo>
                  <a:pt x="338089" y="321757"/>
                </a:lnTo>
                <a:lnTo>
                  <a:pt x="343655" y="326982"/>
                </a:lnTo>
                <a:lnTo>
                  <a:pt x="347576" y="323052"/>
                </a:lnTo>
                <a:lnTo>
                  <a:pt x="342018" y="317827"/>
                </a:lnTo>
                <a:close/>
              </a:path>
              <a:path w="374014" h="351155">
                <a:moveTo>
                  <a:pt x="356398" y="303447"/>
                </a:moveTo>
                <a:lnTo>
                  <a:pt x="342018" y="317827"/>
                </a:lnTo>
                <a:lnTo>
                  <a:pt x="347576" y="323052"/>
                </a:lnTo>
                <a:lnTo>
                  <a:pt x="343655" y="326982"/>
                </a:lnTo>
                <a:lnTo>
                  <a:pt x="364889" y="326982"/>
                </a:lnTo>
                <a:lnTo>
                  <a:pt x="356398" y="303447"/>
                </a:lnTo>
                <a:close/>
              </a:path>
              <a:path w="374014" h="351155">
                <a:moveTo>
                  <a:pt x="3930" y="0"/>
                </a:moveTo>
                <a:lnTo>
                  <a:pt x="0" y="4411"/>
                </a:lnTo>
                <a:lnTo>
                  <a:pt x="338089" y="321757"/>
                </a:lnTo>
                <a:lnTo>
                  <a:pt x="342018" y="317827"/>
                </a:lnTo>
                <a:lnTo>
                  <a:pt x="3930" y="0"/>
                </a:lnTo>
                <a:close/>
              </a:path>
            </a:pathLst>
          </a:custGeom>
          <a:solidFill>
            <a:srgbClr val="A5A7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2628018" y="2198146"/>
            <a:ext cx="662940" cy="1143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50" spc="15" dirty="0">
                <a:solidFill>
                  <a:srgbClr val="231F20"/>
                </a:solidFill>
                <a:latin typeface="Arial"/>
                <a:cs typeface="Arial"/>
              </a:rPr>
              <a:t>Net Debt</a:t>
            </a:r>
            <a:r>
              <a:rPr sz="55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Arial"/>
                <a:cs typeface="Arial"/>
              </a:rPr>
              <a:t>Securities</a:t>
            </a:r>
            <a:endParaRPr sz="55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047802" y="2634710"/>
            <a:ext cx="190500" cy="1143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50" spc="15" dirty="0">
                <a:solidFill>
                  <a:srgbClr val="231F20"/>
                </a:solidFill>
                <a:latin typeface="Arial"/>
                <a:cs typeface="Arial"/>
              </a:rPr>
              <a:t>1998</a:t>
            </a:r>
            <a:endParaRPr sz="55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377730" y="2634710"/>
            <a:ext cx="190500" cy="1143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50" spc="15" dirty="0">
                <a:solidFill>
                  <a:srgbClr val="231F20"/>
                </a:solidFill>
                <a:latin typeface="Arial"/>
                <a:cs typeface="Arial"/>
              </a:rPr>
              <a:t>2008</a:t>
            </a:r>
            <a:endParaRPr sz="55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911743" y="2634710"/>
            <a:ext cx="190500" cy="1143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50" spc="15" dirty="0">
                <a:solidFill>
                  <a:srgbClr val="231F20"/>
                </a:solidFill>
                <a:latin typeface="Arial"/>
                <a:cs typeface="Arial"/>
              </a:rPr>
              <a:t>2006</a:t>
            </a:r>
            <a:endParaRPr sz="55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445756" y="2634710"/>
            <a:ext cx="190500" cy="1143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50" spc="15" dirty="0">
                <a:solidFill>
                  <a:srgbClr val="231F20"/>
                </a:solidFill>
                <a:latin typeface="Arial"/>
                <a:cs typeface="Arial"/>
              </a:rPr>
              <a:t>2004</a:t>
            </a:r>
            <a:endParaRPr sz="55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979776" y="2634710"/>
            <a:ext cx="190500" cy="1143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50" spc="15" dirty="0">
                <a:solidFill>
                  <a:srgbClr val="231F20"/>
                </a:solidFill>
                <a:latin typeface="Arial"/>
                <a:cs typeface="Arial"/>
              </a:rPr>
              <a:t>2002</a:t>
            </a:r>
            <a:endParaRPr sz="55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513789" y="2634710"/>
            <a:ext cx="190500" cy="1143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50" spc="15" dirty="0">
                <a:solidFill>
                  <a:srgbClr val="231F20"/>
                </a:solidFill>
                <a:latin typeface="Arial"/>
                <a:cs typeface="Arial"/>
              </a:rPr>
              <a:t>2000</a:t>
            </a:r>
            <a:endParaRPr sz="55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799575" y="2907924"/>
            <a:ext cx="3292362" cy="273792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spcBef>
                <a:spcPts val="114"/>
              </a:spcBef>
            </a:pPr>
            <a:r>
              <a:rPr lang="el-GR" sz="800" spc="5" dirty="0">
                <a:latin typeface="Arial"/>
                <a:cs typeface="Arial"/>
              </a:rPr>
              <a:t>﻿</a:t>
            </a:r>
            <a:r>
              <a:rPr lang="el-GR" sz="800" spc="-10" dirty="0">
                <a:cs typeface="Arial"/>
              </a:rPr>
              <a:t>Ιδιαίτερη </a:t>
            </a:r>
            <a:r>
              <a:rPr lang="el-GR" sz="800" b="1" spc="-10" dirty="0">
                <a:cs typeface="Arial"/>
              </a:rPr>
              <a:t>σημασία για τη διεθνή τραπεζική δανειοδότηση </a:t>
            </a:r>
            <a:endParaRPr lang="es-ES" sz="800" b="1" spc="-10" dirty="0">
              <a:cs typeface="Arial"/>
            </a:endParaRPr>
          </a:p>
          <a:p>
            <a:pPr marL="12700" algn="ctr">
              <a:spcBef>
                <a:spcPts val="114"/>
              </a:spcBef>
            </a:pPr>
            <a:r>
              <a:rPr lang="el-GR" sz="800" spc="-5" dirty="0">
                <a:cs typeface="Arial"/>
              </a:rPr>
              <a:t>(</a:t>
            </a:r>
            <a:r>
              <a:rPr lang="en-GB" sz="800" spc="-5" dirty="0" err="1">
                <a:cs typeface="Times New Roman"/>
              </a:rPr>
              <a:t>Cetorelli</a:t>
            </a:r>
            <a:r>
              <a:rPr lang="en-GB" sz="800" spc="-5" dirty="0">
                <a:cs typeface="Times New Roman"/>
              </a:rPr>
              <a:t> and </a:t>
            </a:r>
            <a:r>
              <a:rPr lang="en-GB" sz="800" spc="-10" dirty="0">
                <a:cs typeface="Times New Roman"/>
              </a:rPr>
              <a:t>Goldberg, </a:t>
            </a:r>
            <a:r>
              <a:rPr lang="en-GB" sz="800" spc="-5" dirty="0">
                <a:cs typeface="Times New Roman"/>
              </a:rPr>
              <a:t>2011, </a:t>
            </a:r>
            <a:r>
              <a:rPr lang="en-GB" sz="800" i="1" spc="-10" dirty="0">
                <a:cs typeface="Times New Roman"/>
              </a:rPr>
              <a:t>IMF </a:t>
            </a:r>
            <a:r>
              <a:rPr lang="en-GB" sz="800" i="1" spc="-5" dirty="0">
                <a:cs typeface="Times New Roman"/>
              </a:rPr>
              <a:t>Economic</a:t>
            </a:r>
            <a:r>
              <a:rPr lang="en-GB" sz="800" i="1" dirty="0">
                <a:cs typeface="Times New Roman"/>
              </a:rPr>
              <a:t> </a:t>
            </a:r>
            <a:r>
              <a:rPr lang="en-GB" sz="800" i="1" spc="-15" dirty="0">
                <a:cs typeface="Times New Roman"/>
              </a:rPr>
              <a:t>Review</a:t>
            </a:r>
            <a:r>
              <a:rPr lang="en-GB" sz="800" spc="-15" dirty="0">
                <a:cs typeface="Arial"/>
              </a:rPr>
              <a:t>)</a:t>
            </a:r>
            <a:endParaRPr lang="en-GB" sz="800" dirty="0">
              <a:cs typeface="Arial"/>
            </a:endParaRPr>
          </a:p>
        </p:txBody>
      </p:sp>
      <p:sp>
        <p:nvSpPr>
          <p:cNvPr id="59" name="object 5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-10" dirty="0"/>
              <a:t>Π. </a:t>
            </a:r>
            <a:r>
              <a:rPr spc="-15" dirty="0"/>
              <a:t>Κωνσταντíνου (AΕΟΣ </a:t>
            </a:r>
            <a:r>
              <a:rPr spc="-35" dirty="0"/>
              <a:t>–</a:t>
            </a:r>
            <a:r>
              <a:rPr spc="-75" dirty="0"/>
              <a:t> </a:t>
            </a:r>
            <a:r>
              <a:rPr spc="-5" dirty="0"/>
              <a:t>ΟΠΑ)</a:t>
            </a:r>
          </a:p>
        </p:txBody>
      </p:sp>
    </p:spTree>
  </p:cSld>
  <p:clrMapOvr>
    <a:masterClrMapping/>
  </p:clrMapOvr>
  <p:transition>
    <p:cut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5641"/>
            <a:ext cx="2304415" cy="142240"/>
          </a:xfrm>
          <a:prstGeom prst="rect">
            <a:avLst/>
          </a:prstGeom>
          <a:solidFill>
            <a:srgbClr val="A30000"/>
          </a:solidFill>
        </p:spPr>
        <p:txBody>
          <a:bodyPr vert="horz" wrap="square" lIns="0" tIns="13970" rIns="0" bIns="0" rtlCol="0">
            <a:spAutoFit/>
          </a:bodyPr>
          <a:lstStyle/>
          <a:p>
            <a:pPr marL="83820">
              <a:lnSpc>
                <a:spcPct val="100000"/>
              </a:lnSpc>
              <a:spcBef>
                <a:spcPts val="110"/>
              </a:spcBef>
            </a:pPr>
            <a:r>
              <a:rPr sz="600" spc="-5" dirty="0">
                <a:solidFill>
                  <a:srgbClr val="F2F2F2"/>
                </a:solidFill>
                <a:latin typeface="Arial"/>
                <a:cs typeface="Arial"/>
                <a:hlinkClick r:id="rId2" action="ppaction://hlinksldjump"/>
              </a:rPr>
              <a:t>Χρηµατοοικονοµικý </a:t>
            </a:r>
            <a:r>
              <a:rPr sz="600" spc="-20" dirty="0">
                <a:solidFill>
                  <a:srgbClr val="F2F2F2"/>
                </a:solidFill>
                <a:latin typeface="Arial"/>
                <a:cs typeface="Arial"/>
                <a:hlinkClick r:id="rId2" action="ppaction://hlinksldjump"/>
              </a:rPr>
              <a:t>Παγκοσµιοποíηση </a:t>
            </a:r>
            <a:r>
              <a:rPr sz="600" spc="20" dirty="0">
                <a:solidFill>
                  <a:srgbClr val="F2F2F2"/>
                </a:solidFill>
                <a:latin typeface="Arial"/>
                <a:cs typeface="Arial"/>
                <a:hlinkClick r:id="rId2" action="ppaction://hlinksldjump"/>
              </a:rPr>
              <a:t>και </a:t>
            </a:r>
            <a:r>
              <a:rPr sz="600" spc="-10" dirty="0">
                <a:solidFill>
                  <a:srgbClr val="F2F2F2"/>
                </a:solidFill>
                <a:latin typeface="Arial"/>
                <a:cs typeface="Arial"/>
                <a:hlinkClick r:id="rId2" action="ppaction://hlinksldjump"/>
              </a:rPr>
              <a:t>Μετáδοση</a:t>
            </a:r>
            <a:r>
              <a:rPr sz="600" spc="-75" dirty="0">
                <a:solidFill>
                  <a:srgbClr val="F2F2F2"/>
                </a:solid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600" spc="5" dirty="0">
                <a:solidFill>
                  <a:srgbClr val="F2F2F2"/>
                </a:solidFill>
                <a:latin typeface="Arial"/>
                <a:cs typeface="Arial"/>
                <a:hlinkClick r:id="rId2" action="ppaction://hlinksldjump"/>
              </a:rPr>
              <a:t>Aιαταραχúν</a:t>
            </a:r>
            <a:endParaRPr sz="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0" y="141770"/>
            <a:ext cx="4608195" cy="455894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7556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595"/>
              </a:spcBef>
            </a:pPr>
            <a:r>
              <a:rPr lang="el-GR" sz="1400" spc="-5" dirty="0">
                <a:solidFill>
                  <a:srgbClr val="CC0000"/>
                </a:solidFill>
                <a:latin typeface="Arial"/>
                <a:cs typeface="Arial"/>
              </a:rPr>
              <a:t>﻿Παγκόσμιες Αγορές και Μετάδοση Διαταραχών </a:t>
            </a:r>
            <a:r>
              <a:rPr sz="1400" spc="-65" dirty="0">
                <a:solidFill>
                  <a:srgbClr val="CC0000"/>
                </a:solidFill>
                <a:latin typeface="Arial"/>
                <a:cs typeface="Arial"/>
              </a:rPr>
              <a:t>–</a:t>
            </a:r>
            <a:r>
              <a:rPr sz="1400" spc="10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spc="15" dirty="0">
                <a:solidFill>
                  <a:srgbClr val="CC0000"/>
                </a:solidFill>
                <a:latin typeface="Latin Modern Math"/>
                <a:cs typeface="Latin Modern Math"/>
              </a:rPr>
              <a:t>I</a:t>
            </a:r>
            <a:r>
              <a:rPr lang="el-GR" sz="1400" spc="15" dirty="0">
                <a:solidFill>
                  <a:srgbClr val="CC0000"/>
                </a:solidFill>
                <a:latin typeface="Latin Modern Math"/>
                <a:cs typeface="Latin Modern Math"/>
              </a:rPr>
              <a:t>ΙΙ</a:t>
            </a:r>
            <a:endParaRPr sz="1400" dirty="0">
              <a:latin typeface="Latin Modern Math"/>
              <a:cs typeface="Latin Modern Math"/>
            </a:endParaRPr>
          </a:p>
          <a:p>
            <a:pPr marL="107950">
              <a:lnSpc>
                <a:spcPct val="100000"/>
              </a:lnSpc>
              <a:spcBef>
                <a:spcPts val="225"/>
              </a:spcBef>
            </a:pPr>
            <a:r>
              <a:rPr lang="el-GR" sz="900" spc="-25" dirty="0">
                <a:solidFill>
                  <a:srgbClr val="CC0000"/>
                </a:solidFill>
                <a:latin typeface="Arial"/>
                <a:cs typeface="Arial"/>
              </a:rPr>
              <a:t>﻿Δανεισμός στις Αναδυόμενες Οικονομίες στην κρίση 2007–2009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3049" y="892175"/>
            <a:ext cx="4062095" cy="1954574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84150" marR="105410" indent="-171450">
              <a:lnSpc>
                <a:spcPct val="102699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sz="1100" spc="-5" dirty="0">
                <a:cs typeface="Arial"/>
              </a:rPr>
              <a:t>Οι </a:t>
            </a:r>
            <a:r>
              <a:rPr sz="1100" spc="-10" dirty="0">
                <a:cs typeface="Times New Roman"/>
              </a:rPr>
              <a:t>Goldberg </a:t>
            </a:r>
            <a:r>
              <a:rPr sz="1100" spc="-5" dirty="0">
                <a:cs typeface="Times New Roman"/>
              </a:rPr>
              <a:t>and </a:t>
            </a:r>
            <a:r>
              <a:rPr sz="1100" spc="-5" dirty="0" err="1">
                <a:cs typeface="Times New Roman"/>
              </a:rPr>
              <a:t>Cetorelli</a:t>
            </a:r>
            <a:r>
              <a:rPr sz="1100" spc="-5" dirty="0">
                <a:cs typeface="Times New Roman"/>
              </a:rPr>
              <a:t> </a:t>
            </a:r>
            <a:r>
              <a:rPr lang="es-ES" sz="1100" spc="-5" dirty="0">
                <a:cs typeface="Times New Roman"/>
              </a:rPr>
              <a:t>(</a:t>
            </a:r>
            <a:r>
              <a:rPr sz="1100" spc="-5" dirty="0">
                <a:cs typeface="Times New Roman"/>
              </a:rPr>
              <a:t>2011</a:t>
            </a:r>
            <a:r>
              <a:rPr lang="es-ES" sz="1100" spc="-5" dirty="0">
                <a:cs typeface="Times New Roman"/>
              </a:rPr>
              <a:t>)</a:t>
            </a:r>
            <a:r>
              <a:rPr sz="1100" spc="-5" dirty="0">
                <a:cs typeface="Times New Roman"/>
              </a:rPr>
              <a:t> </a:t>
            </a:r>
            <a:r>
              <a:rPr lang="el-GR" sz="1100" spc="-25" dirty="0">
                <a:cs typeface="Arial"/>
              </a:rPr>
              <a:t>﻿τονίζουν πως </a:t>
            </a:r>
            <a:r>
              <a:rPr lang="el-GR" sz="1100" b="1" spc="-25" dirty="0">
                <a:cs typeface="Arial"/>
              </a:rPr>
              <a:t>παγκόσμιες τράπεζες </a:t>
            </a:r>
            <a:r>
              <a:rPr lang="el-GR" sz="1100" spc="-25" dirty="0">
                <a:cs typeface="Arial"/>
              </a:rPr>
              <a:t>διαδραμάτισαν σημαντικό ρόλο στη μετάδοση της κρίσης του 2007-2009 στις αναδυόμενες οικονομίες.</a:t>
            </a:r>
          </a:p>
          <a:p>
            <a:pPr marL="184150" marR="105410" indent="-171450">
              <a:lnSpc>
                <a:spcPct val="102699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endParaRPr lang="es-ES" sz="1100" spc="-25" dirty="0">
              <a:cs typeface="Arial"/>
            </a:endParaRPr>
          </a:p>
          <a:p>
            <a:pPr marL="184150" marR="105410" indent="-171450">
              <a:lnSpc>
                <a:spcPct val="102699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l-GR" sz="1100" spc="-10" dirty="0">
                <a:cs typeface="Arial"/>
              </a:rPr>
              <a:t>﻿Η </a:t>
            </a:r>
            <a:r>
              <a:rPr lang="el-GR" sz="1100" b="1" spc="-10" dirty="0">
                <a:cs typeface="Arial"/>
              </a:rPr>
              <a:t>παροχή δανείων στις αναδυόμενες αγορές </a:t>
            </a:r>
            <a:r>
              <a:rPr lang="el-GR" sz="1100" spc="-10" dirty="0">
                <a:cs typeface="Arial"/>
              </a:rPr>
              <a:t>ήταν</a:t>
            </a:r>
            <a:r>
              <a:rPr lang="el-GR" sz="1100" b="1" spc="-10" dirty="0">
                <a:cs typeface="Arial"/>
              </a:rPr>
              <a:t> σημαντικά μειωμένη </a:t>
            </a:r>
            <a:r>
              <a:rPr lang="el-GR" sz="1100" spc="-10" dirty="0">
                <a:cs typeface="Arial"/>
              </a:rPr>
              <a:t>μέσω συρρίκνωσης:</a:t>
            </a:r>
            <a:endParaRPr lang="es-ES" sz="1100" spc="-10" dirty="0">
              <a:cs typeface="Arial"/>
            </a:endParaRPr>
          </a:p>
          <a:p>
            <a:pPr marL="241300" marR="105410" indent="-228600">
              <a:lnSpc>
                <a:spcPct val="102699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l-GR" sz="1100" i="1" spc="-30" dirty="0">
                <a:cs typeface="Arial"/>
              </a:rPr>
              <a:t>του διασυνοριακού δανεισμού από τις </a:t>
            </a:r>
            <a:r>
              <a:rPr lang="el-GR" sz="1100" i="1" spc="-30" dirty="0">
                <a:solidFill>
                  <a:srgbClr val="C00000"/>
                </a:solidFill>
                <a:cs typeface="Arial"/>
              </a:rPr>
              <a:t>ξένες τράπεζες</a:t>
            </a:r>
            <a:endParaRPr lang="es-ES" sz="1100" i="1" spc="-30" dirty="0">
              <a:solidFill>
                <a:srgbClr val="C00000"/>
              </a:solidFill>
              <a:cs typeface="Arial"/>
            </a:endParaRPr>
          </a:p>
          <a:p>
            <a:pPr marL="241300" marR="105410" indent="-228600">
              <a:lnSpc>
                <a:spcPct val="102699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l-GR" sz="1100" i="1" spc="-30" dirty="0">
                <a:cs typeface="Arial"/>
              </a:rPr>
              <a:t>του τοπικού δανεισμού από τις </a:t>
            </a:r>
            <a:r>
              <a:rPr lang="el-GR" sz="1100" i="1" spc="-30" dirty="0">
                <a:solidFill>
                  <a:srgbClr val="C00000"/>
                </a:solidFill>
                <a:cs typeface="Arial"/>
              </a:rPr>
              <a:t>θυγατρικές των ξένων τραπεζών</a:t>
            </a:r>
            <a:endParaRPr lang="es-ES" sz="1100" i="1" spc="-30" dirty="0">
              <a:solidFill>
                <a:srgbClr val="C00000"/>
              </a:solidFill>
              <a:cs typeface="Arial"/>
            </a:endParaRPr>
          </a:p>
          <a:p>
            <a:pPr marL="241300" marR="105410" indent="-228600">
              <a:lnSpc>
                <a:spcPct val="102699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l-GR" sz="1100" i="1" spc="-30" dirty="0">
                <a:cs typeface="Arial"/>
              </a:rPr>
              <a:t>της προσφοράς δανείων από τις </a:t>
            </a:r>
            <a:r>
              <a:rPr lang="el-GR" sz="1100" i="1" spc="-30" dirty="0">
                <a:solidFill>
                  <a:srgbClr val="C00000"/>
                </a:solidFill>
                <a:cs typeface="Arial"/>
              </a:rPr>
              <a:t>εγχώριες τράπεζες</a:t>
            </a:r>
            <a:endParaRPr lang="es-ES" sz="1100" i="1" spc="-30" dirty="0">
              <a:solidFill>
                <a:srgbClr val="C00000"/>
              </a:solidFill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-10" dirty="0"/>
              <a:t>Π. </a:t>
            </a:r>
            <a:r>
              <a:rPr spc="-15" dirty="0"/>
              <a:t>Κωνσταντíνου (AΕΟΣ </a:t>
            </a:r>
            <a:r>
              <a:rPr spc="-35" dirty="0"/>
              <a:t>–</a:t>
            </a:r>
            <a:r>
              <a:rPr spc="-75" dirty="0"/>
              <a:t> </a:t>
            </a:r>
            <a:r>
              <a:rPr spc="-5" dirty="0"/>
              <a:t>ΟΠΑ)</a:t>
            </a:r>
          </a:p>
        </p:txBody>
      </p:sp>
    </p:spTree>
  </p:cSld>
  <p:clrMapOvr>
    <a:masterClrMapping/>
  </p:clrMapOvr>
  <p:transition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-10149"/>
            <a:ext cx="4608195" cy="291747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7556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595"/>
              </a:spcBef>
            </a:pPr>
            <a:r>
              <a:rPr lang="el-GR" sz="1400" spc="15" dirty="0">
                <a:solidFill>
                  <a:srgbClr val="CC0000"/>
                </a:solidFill>
                <a:latin typeface="Times New Roman"/>
                <a:cs typeface="Times New Roman"/>
              </a:rPr>
              <a:t>Περιγραφή του Μαθήματος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E1D397-2E6A-F649-A75E-EF2E269AEC96}"/>
              </a:ext>
            </a:extLst>
          </p:cNvPr>
          <p:cNvSpPr txBox="1"/>
          <p:nvPr/>
        </p:nvSpPr>
        <p:spPr>
          <a:xfrm>
            <a:off x="400050" y="434975"/>
            <a:ext cx="3886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l-GR" sz="1000" b="1" dirty="0"/>
              <a:t>Περιεχόμενο των Διαλέξεων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l-GR" sz="1000" dirty="0"/>
              <a:t>Θα καλύψουμε (ανάλογα με τον διαθέσιμο χρόνο) τα εξής θέματα (όχι απαραίτητα στη σειρά που αναφέρονται). 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el-GR" sz="10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097917A-EB05-F9DB-FC69-B1243B3E6D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8698614"/>
              </p:ext>
            </p:extLst>
          </p:nvPr>
        </p:nvGraphicFramePr>
        <p:xfrm>
          <a:off x="400050" y="1120775"/>
          <a:ext cx="3606591" cy="19939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4231">
                  <a:extLst>
                    <a:ext uri="{9D8B030D-6E8A-4147-A177-3AD203B41FA5}">
                      <a16:colId xmlns:a16="http://schemas.microsoft.com/office/drawing/2014/main" val="1361619309"/>
                    </a:ext>
                  </a:extLst>
                </a:gridCol>
                <a:gridCol w="671180">
                  <a:extLst>
                    <a:ext uri="{9D8B030D-6E8A-4147-A177-3AD203B41FA5}">
                      <a16:colId xmlns:a16="http://schemas.microsoft.com/office/drawing/2014/main" val="3307953156"/>
                    </a:ext>
                  </a:extLst>
                </a:gridCol>
                <a:gridCol w="671180">
                  <a:extLst>
                    <a:ext uri="{9D8B030D-6E8A-4147-A177-3AD203B41FA5}">
                      <a16:colId xmlns:a16="http://schemas.microsoft.com/office/drawing/2014/main" val="3286476203"/>
                    </a:ext>
                  </a:extLst>
                </a:gridCol>
              </a:tblGrid>
              <a:tr h="185415">
                <a:tc>
                  <a:txBody>
                    <a:bodyPr/>
                    <a:lstStyle/>
                    <a:p>
                      <a:pPr algn="ctr"/>
                      <a:r>
                        <a:rPr lang="el-GR" sz="800" dirty="0">
                          <a:effectLst/>
                        </a:rPr>
                        <a:t>Θέματα </a:t>
                      </a:r>
                      <a:endParaRPr lang="en-GR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l-GR" sz="800">
                          <a:effectLst/>
                        </a:rPr>
                        <a:t>Διαλέξεις</a:t>
                      </a:r>
                      <a:r>
                        <a:rPr lang="en-GR" sz="800">
                          <a:effectLst/>
                        </a:rPr>
                        <a:t> (</a:t>
                      </a:r>
                      <a:r>
                        <a:rPr lang="el-GR" sz="800">
                          <a:effectLst/>
                        </a:rPr>
                        <a:t>Δ</a:t>
                      </a:r>
                      <a:r>
                        <a:rPr lang="en-GR" sz="800">
                          <a:effectLst/>
                        </a:rPr>
                        <a:t>)</a:t>
                      </a:r>
                      <a:endParaRPr lang="en-G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/>
                </a:tc>
                <a:tc hMerge="1">
                  <a:txBody>
                    <a:bodyPr/>
                    <a:lstStyle/>
                    <a:p>
                      <a:endParaRPr lang="en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3817577"/>
                  </a:ext>
                </a:extLst>
              </a:tr>
              <a:tr h="346002">
                <a:tc>
                  <a:txBody>
                    <a:bodyPr/>
                    <a:lstStyle/>
                    <a:p>
                      <a:pPr algn="ctr"/>
                      <a:r>
                        <a:rPr lang="en-GR" sz="800">
                          <a:effectLst/>
                        </a:rPr>
                        <a:t>1</a:t>
                      </a:r>
                    </a:p>
                    <a:p>
                      <a:pPr algn="ctr"/>
                      <a:r>
                        <a:rPr lang="el-GR" sz="800">
                          <a:effectLst/>
                        </a:rPr>
                        <a:t>Εισαγωγή: Παγκόσμιες Χρηματοπιστωτικές Αγορές</a:t>
                      </a:r>
                      <a:endParaRPr lang="en-GR" sz="800">
                        <a:effectLst/>
                      </a:endParaRPr>
                    </a:p>
                    <a:p>
                      <a:pPr algn="ctr"/>
                      <a:r>
                        <a:rPr lang="el-GR" sz="800">
                          <a:effectLst/>
                        </a:rPr>
                        <a:t> </a:t>
                      </a:r>
                      <a:endParaRPr lang="en-G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800">
                          <a:effectLst/>
                        </a:rPr>
                        <a:t>Δ</a:t>
                      </a:r>
                      <a:r>
                        <a:rPr lang="en-GR" sz="800">
                          <a:effectLst/>
                        </a:rPr>
                        <a:t>1 </a:t>
                      </a:r>
                      <a:endParaRPr lang="en-G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800">
                          <a:effectLst/>
                        </a:rPr>
                        <a:t>Δ2</a:t>
                      </a:r>
                      <a:endParaRPr lang="en-G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/>
                </a:tc>
                <a:extLst>
                  <a:ext uri="{0D108BD9-81ED-4DB2-BD59-A6C34878D82A}">
                    <a16:rowId xmlns:a16="http://schemas.microsoft.com/office/drawing/2014/main" val="4011694399"/>
                  </a:ext>
                </a:extLst>
              </a:tr>
              <a:tr h="191022">
                <a:tc rowSpan="2">
                  <a:txBody>
                    <a:bodyPr/>
                    <a:lstStyle/>
                    <a:p>
                      <a:pPr algn="ctr"/>
                      <a:r>
                        <a:rPr lang="en-GR" sz="800">
                          <a:effectLst/>
                        </a:rPr>
                        <a:t>2</a:t>
                      </a:r>
                    </a:p>
                    <a:p>
                      <a:pPr algn="ctr"/>
                      <a:r>
                        <a:rPr lang="el-GR" sz="800">
                          <a:effectLst/>
                        </a:rPr>
                        <a:t>Λογιστική του Ισοζυγίου Διεθνών Πληρωμών</a:t>
                      </a:r>
                      <a:endParaRPr lang="en-GR" sz="800">
                        <a:effectLst/>
                      </a:endParaRPr>
                    </a:p>
                    <a:p>
                      <a:pPr algn="l"/>
                      <a:r>
                        <a:rPr lang="el-GR" sz="800">
                          <a:effectLst/>
                        </a:rPr>
                        <a:t> </a:t>
                      </a:r>
                      <a:endParaRPr lang="en-G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800">
                          <a:effectLst/>
                        </a:rPr>
                        <a:t>Δ3 </a:t>
                      </a:r>
                      <a:endParaRPr lang="en-G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800">
                          <a:effectLst/>
                        </a:rPr>
                        <a:t>Δ4</a:t>
                      </a:r>
                      <a:endParaRPr lang="en-G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/>
                </a:tc>
                <a:extLst>
                  <a:ext uri="{0D108BD9-81ED-4DB2-BD59-A6C34878D82A}">
                    <a16:rowId xmlns:a16="http://schemas.microsoft.com/office/drawing/2014/main" val="3573193045"/>
                  </a:ext>
                </a:extLst>
              </a:tr>
              <a:tr h="191022">
                <a:tc vMerge="1">
                  <a:txBody>
                    <a:bodyPr/>
                    <a:lstStyle/>
                    <a:p>
                      <a:endParaRPr lang="en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sz="800">
                          <a:effectLst/>
                        </a:rPr>
                        <a:t>Δ</a:t>
                      </a:r>
                      <a:r>
                        <a:rPr lang="el-GR" sz="800">
                          <a:effectLst/>
                        </a:rPr>
                        <a:t>5 </a:t>
                      </a:r>
                      <a:endParaRPr lang="en-G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sz="800">
                          <a:effectLst/>
                        </a:rPr>
                        <a:t>Δ</a:t>
                      </a:r>
                      <a:r>
                        <a:rPr lang="el-GR" sz="800">
                          <a:effectLst/>
                        </a:rPr>
                        <a:t>6 </a:t>
                      </a:r>
                      <a:endParaRPr lang="en-G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/>
                </a:tc>
                <a:extLst>
                  <a:ext uri="{0D108BD9-81ED-4DB2-BD59-A6C34878D82A}">
                    <a16:rowId xmlns:a16="http://schemas.microsoft.com/office/drawing/2014/main" val="2182283208"/>
                  </a:ext>
                </a:extLst>
              </a:tr>
              <a:tr h="461336">
                <a:tc>
                  <a:txBody>
                    <a:bodyPr/>
                    <a:lstStyle/>
                    <a:p>
                      <a:pPr algn="ctr"/>
                      <a:r>
                        <a:rPr lang="el-GR" sz="800">
                          <a:effectLst/>
                        </a:rPr>
                        <a:t>3</a:t>
                      </a:r>
                      <a:endParaRPr lang="en-GR" sz="800">
                        <a:effectLst/>
                      </a:endParaRPr>
                    </a:p>
                    <a:p>
                      <a:pPr algn="ctr"/>
                      <a:r>
                        <a:rPr lang="el-GR" sz="800">
                          <a:effectLst/>
                        </a:rPr>
                        <a:t>10 Εμπειρικές Παρατηρήσεις σχετικά με τους Οικονομικούς Κύκλους Παγκοσμίως</a:t>
                      </a:r>
                      <a:endParaRPr lang="en-GR" sz="800">
                        <a:effectLst/>
                      </a:endParaRPr>
                    </a:p>
                    <a:p>
                      <a:pPr algn="ctr"/>
                      <a:r>
                        <a:rPr lang="el-GR" sz="800">
                          <a:effectLst/>
                        </a:rPr>
                        <a:t> </a:t>
                      </a:r>
                      <a:endParaRPr lang="en-G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600">
                          <a:effectLst/>
                        </a:rPr>
                        <a:t> </a:t>
                      </a:r>
                      <a:endParaRPr lang="en-GR" sz="800">
                        <a:effectLst/>
                      </a:endParaRPr>
                    </a:p>
                    <a:p>
                      <a:pPr algn="ctr"/>
                      <a:r>
                        <a:rPr lang="en-GR" sz="800">
                          <a:effectLst/>
                        </a:rPr>
                        <a:t>Δ</a:t>
                      </a:r>
                      <a:r>
                        <a:rPr lang="el-GR" sz="800">
                          <a:effectLst/>
                        </a:rPr>
                        <a:t>7 </a:t>
                      </a:r>
                      <a:endParaRPr lang="en-GR" sz="800">
                        <a:effectLst/>
                      </a:endParaRPr>
                    </a:p>
                    <a:p>
                      <a:pPr algn="ctr"/>
                      <a:r>
                        <a:rPr lang="el-GR" sz="600">
                          <a:effectLst/>
                        </a:rPr>
                        <a:t> </a:t>
                      </a:r>
                      <a:endParaRPr lang="en-G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600">
                          <a:effectLst/>
                        </a:rPr>
                        <a:t> </a:t>
                      </a:r>
                      <a:endParaRPr lang="en-GR" sz="800">
                        <a:effectLst/>
                      </a:endParaRPr>
                    </a:p>
                    <a:p>
                      <a:pPr algn="ctr"/>
                      <a:r>
                        <a:rPr lang="en-GR" sz="800">
                          <a:effectLst/>
                        </a:rPr>
                        <a:t>Δ</a:t>
                      </a:r>
                      <a:r>
                        <a:rPr lang="el-GR" sz="800">
                          <a:effectLst/>
                        </a:rPr>
                        <a:t>8</a:t>
                      </a:r>
                      <a:endParaRPr lang="en-G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/>
                </a:tc>
                <a:extLst>
                  <a:ext uri="{0D108BD9-81ED-4DB2-BD59-A6C34878D82A}">
                    <a16:rowId xmlns:a16="http://schemas.microsoft.com/office/drawing/2014/main" val="1551054144"/>
                  </a:ext>
                </a:extLst>
              </a:tr>
              <a:tr h="191022">
                <a:tc rowSpan="2">
                  <a:txBody>
                    <a:bodyPr/>
                    <a:lstStyle/>
                    <a:p>
                      <a:pPr algn="ctr"/>
                      <a:r>
                        <a:rPr lang="el-GR" sz="800">
                          <a:effectLst/>
                        </a:rPr>
                        <a:t>4</a:t>
                      </a:r>
                      <a:endParaRPr lang="en-GR" sz="800">
                        <a:effectLst/>
                      </a:endParaRPr>
                    </a:p>
                    <a:p>
                      <a:pPr algn="ctr"/>
                      <a:r>
                        <a:rPr lang="el-GR" sz="800">
                          <a:effectLst/>
                        </a:rPr>
                        <a:t>Υπόδειγμα Μικρής Ανοικτής Οικονομίας</a:t>
                      </a:r>
                      <a:endParaRPr lang="en-GR" sz="800">
                        <a:effectLst/>
                      </a:endParaRPr>
                    </a:p>
                    <a:p>
                      <a:pPr algn="l"/>
                      <a:r>
                        <a:rPr lang="el-GR" sz="800">
                          <a:effectLst/>
                        </a:rPr>
                        <a:t> </a:t>
                      </a:r>
                      <a:endParaRPr lang="en-G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sz="800">
                          <a:effectLst/>
                        </a:rPr>
                        <a:t>Δ</a:t>
                      </a:r>
                      <a:r>
                        <a:rPr lang="el-GR" sz="800">
                          <a:effectLst/>
                        </a:rPr>
                        <a:t>9</a:t>
                      </a:r>
                      <a:endParaRPr lang="en-G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sz="800">
                          <a:effectLst/>
                        </a:rPr>
                        <a:t>Δ</a:t>
                      </a:r>
                      <a:r>
                        <a:rPr lang="el-GR" sz="800">
                          <a:effectLst/>
                        </a:rPr>
                        <a:t>10</a:t>
                      </a:r>
                      <a:endParaRPr lang="en-G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/>
                </a:tc>
                <a:extLst>
                  <a:ext uri="{0D108BD9-81ED-4DB2-BD59-A6C34878D82A}">
                    <a16:rowId xmlns:a16="http://schemas.microsoft.com/office/drawing/2014/main" val="1852500048"/>
                  </a:ext>
                </a:extLst>
              </a:tr>
              <a:tr h="191022">
                <a:tc vMerge="1">
                  <a:txBody>
                    <a:bodyPr/>
                    <a:lstStyle/>
                    <a:p>
                      <a:endParaRPr lang="en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sz="800">
                          <a:effectLst/>
                        </a:rPr>
                        <a:t>Δ</a:t>
                      </a:r>
                      <a:r>
                        <a:rPr lang="el-GR" sz="800">
                          <a:effectLst/>
                        </a:rPr>
                        <a:t>11</a:t>
                      </a:r>
                      <a:endParaRPr lang="en-G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/>
                </a:tc>
                <a:tc>
                  <a:txBody>
                    <a:bodyPr/>
                    <a:lstStyle/>
                    <a:p>
                      <a:pPr algn="l"/>
                      <a:endParaRPr lang="en-GR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/>
                </a:tc>
                <a:extLst>
                  <a:ext uri="{0D108BD9-81ED-4DB2-BD59-A6C34878D82A}">
                    <a16:rowId xmlns:a16="http://schemas.microsoft.com/office/drawing/2014/main" val="226450237"/>
                  </a:ext>
                </a:extLst>
              </a:tr>
              <a:tr h="191022">
                <a:tc gridSpan="3">
                  <a:txBody>
                    <a:bodyPr/>
                    <a:lstStyle/>
                    <a:p>
                      <a:pPr algn="ctr"/>
                      <a:r>
                        <a:rPr lang="el-GR" sz="800" dirty="0">
                          <a:solidFill>
                            <a:srgbClr val="FF0000"/>
                          </a:solidFill>
                          <a:effectLst/>
                        </a:rPr>
                        <a:t>Διακοπές Πάσχα</a:t>
                      </a:r>
                      <a:endParaRPr lang="en-GR" sz="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/>
                </a:tc>
                <a:tc hMerge="1">
                  <a:txBody>
                    <a:bodyPr/>
                    <a:lstStyle/>
                    <a:p>
                      <a:endParaRPr lang="en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29934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1218223"/>
      </p:ext>
    </p:extLst>
  </p:cSld>
  <p:clrMapOvr>
    <a:masterClrMapping/>
  </p:clrMapOvr>
  <p:transition>
    <p:wipe dir="r"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905" y="206375"/>
            <a:ext cx="4608195" cy="291747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75565" rIns="0" bIns="0" rtlCol="0">
            <a:spAutoFit/>
          </a:bodyPr>
          <a:lstStyle/>
          <a:p>
            <a:pPr marL="107950">
              <a:spcBef>
                <a:spcPts val="595"/>
              </a:spcBef>
            </a:pPr>
            <a:r>
              <a:rPr lang="el-GR" sz="1400" spc="-5" dirty="0">
                <a:solidFill>
                  <a:srgbClr val="CC0000"/>
                </a:solidFill>
                <a:latin typeface="Arial"/>
                <a:cs typeface="Arial"/>
              </a:rPr>
              <a:t>﻿Σύνοψη</a:t>
            </a:r>
            <a:r>
              <a:rPr lang="es-ES" sz="1400" spc="2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endParaRPr sz="1400" dirty="0">
              <a:latin typeface="Latin Modern Math"/>
              <a:cs typeface="Latin Modern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2932" y="764005"/>
            <a:ext cx="3982720" cy="175048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950"/>
              </a:spcBef>
            </a:pPr>
            <a:r>
              <a:rPr lang="el-GR" sz="1100" spc="-25" dirty="0">
                <a:cs typeface="Arial"/>
              </a:rPr>
              <a:t>﻿</a:t>
            </a:r>
            <a:endParaRPr lang="es-ES" sz="1100" spc="-25" dirty="0"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-10" dirty="0"/>
              <a:t>Π. </a:t>
            </a:r>
            <a:r>
              <a:rPr spc="-15" dirty="0"/>
              <a:t>Κωνσταντíνου (AΕΟΣ </a:t>
            </a:r>
            <a:r>
              <a:rPr spc="-35" dirty="0"/>
              <a:t>–</a:t>
            </a:r>
            <a:r>
              <a:rPr spc="-75" dirty="0"/>
              <a:t> </a:t>
            </a:r>
            <a:r>
              <a:rPr spc="-5" dirty="0"/>
              <a:t>ΟΠΑ)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5C99468-DE49-4946-82CD-BD732320B6CA}"/>
              </a:ext>
            </a:extLst>
          </p:cNvPr>
          <p:cNvSpPr/>
          <p:nvPr/>
        </p:nvSpPr>
        <p:spPr>
          <a:xfrm>
            <a:off x="370435" y="725543"/>
            <a:ext cx="3657599" cy="2231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l-GR" sz="1100" b="1" spc="20" dirty="0">
                <a:cs typeface="Arial"/>
              </a:rPr>
              <a:t>Εισαγωγικά</a:t>
            </a:r>
            <a:endParaRPr lang="es-ES" sz="1100" b="1" spc="20" dirty="0">
              <a:cs typeface="Arial"/>
            </a:endParaRP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s-ES" sz="1100" b="1" spc="-20" dirty="0">
                <a:cs typeface="Arial"/>
              </a:rPr>
              <a:t>E</a:t>
            </a:r>
            <a:r>
              <a:rPr lang="el-GR" sz="1100" b="1" spc="-20" dirty="0" err="1">
                <a:cs typeface="Arial"/>
              </a:rPr>
              <a:t>μπορική</a:t>
            </a:r>
            <a:r>
              <a:rPr lang="el-GR" sz="1100" b="1" spc="-20" dirty="0">
                <a:cs typeface="Arial"/>
              </a:rPr>
              <a:t> </a:t>
            </a:r>
            <a:r>
              <a:rPr lang="es-ES" sz="1100" b="1" spc="-20" dirty="0">
                <a:cs typeface="Arial"/>
              </a:rPr>
              <a:t>&amp; </a:t>
            </a:r>
            <a:r>
              <a:rPr lang="el-GR" sz="1100" b="1" spc="5" dirty="0">
                <a:cs typeface="Arial"/>
              </a:rPr>
              <a:t>Χρηματοοικονομική</a:t>
            </a:r>
            <a:r>
              <a:rPr lang="el-GR" sz="1100" b="1" spc="-20" dirty="0">
                <a:cs typeface="Arial"/>
              </a:rPr>
              <a:t> Παγκοσμιοποίηση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l-GR" sz="1100" b="1" spc="35" dirty="0">
                <a:cs typeface="Arial"/>
              </a:rPr>
              <a:t>1ο Κύμα Παγκοσμιοποίησης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l-GR" sz="1100" b="1" spc="-10" dirty="0">
                <a:cs typeface="Arial"/>
              </a:rPr>
              <a:t>Οφέλη από τη Χρηματοοικονομική Ολοκλήρωση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l-GR" sz="1100" spc="-20" dirty="0">
                <a:cs typeface="Arial"/>
              </a:rPr>
              <a:t>Διπλό «Μέρισμα» των Άμεσων Ξένων Επενδύσεων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l-GR" sz="1100" spc="-20" dirty="0">
                <a:cs typeface="Arial"/>
              </a:rPr>
              <a:t>Το </a:t>
            </a:r>
            <a:r>
              <a:rPr lang="el-GR" sz="1100" spc="25" dirty="0">
                <a:cs typeface="Arial"/>
              </a:rPr>
              <a:t>Α</a:t>
            </a:r>
            <a:r>
              <a:rPr lang="en-GB" sz="1100" spc="25" dirty="0" err="1">
                <a:cs typeface="Arial"/>
              </a:rPr>
              <a:t>í</a:t>
            </a:r>
            <a:r>
              <a:rPr lang="el-GR" sz="1100" spc="25" dirty="0" err="1">
                <a:cs typeface="Arial"/>
              </a:rPr>
              <a:t>νιγµα</a:t>
            </a:r>
            <a:r>
              <a:rPr lang="el-GR" sz="1100" spc="25" dirty="0">
                <a:cs typeface="Arial"/>
              </a:rPr>
              <a:t> </a:t>
            </a:r>
            <a:r>
              <a:rPr lang="el-GR" sz="1100" spc="-15" dirty="0">
                <a:cs typeface="Arial"/>
              </a:rPr>
              <a:t>του </a:t>
            </a:r>
            <a:r>
              <a:rPr lang="en-GB" sz="1100" spc="15" dirty="0">
                <a:cs typeface="Times New Roman"/>
              </a:rPr>
              <a:t>Lucas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l-GR" sz="1100" spc="-10" dirty="0">
                <a:cs typeface="Arial"/>
              </a:rPr>
              <a:t>﻿Κέρδη από τη Διεθνή Διαφοροποίηση 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l-GR" sz="1100" dirty="0"/>
              <a:t>Παγκόσμιες Χρηματαγορές: Ολοκληρωμένες; 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l-GR" sz="1100" b="1" spc="-5" dirty="0">
                <a:cs typeface="Arial"/>
              </a:rPr>
              <a:t>Παγκόσμιες Αγορές και Μετάδοση Διαταραχών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313066386"/>
      </p:ext>
    </p:extLst>
  </p:cSld>
  <p:clrMapOvr>
    <a:masterClrMapping/>
  </p:clrMapOvr>
  <p:transition>
    <p:wipe dir="r"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-10149"/>
            <a:ext cx="4608195" cy="291747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7556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595"/>
              </a:spcBef>
            </a:pPr>
            <a:r>
              <a:rPr lang="el-GR" sz="1400" spc="15" dirty="0">
                <a:solidFill>
                  <a:srgbClr val="CC0000"/>
                </a:solidFill>
                <a:latin typeface="Times New Roman"/>
                <a:cs typeface="Times New Roman"/>
              </a:rPr>
              <a:t>Εμβαθύνοντας..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2CBE9A-5444-FE41-87D2-53FBD4E4E2CC}"/>
              </a:ext>
            </a:extLst>
          </p:cNvPr>
          <p:cNvSpPr/>
          <p:nvPr/>
        </p:nvSpPr>
        <p:spPr>
          <a:xfrm>
            <a:off x="370435" y="725543"/>
            <a:ext cx="365759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s-ES" sz="1100" b="1" spc="20" dirty="0">
                <a:cs typeface="Arial"/>
              </a:rPr>
              <a:t>Video 8/3/2021: 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endParaRPr lang="es-ES" sz="1100" b="1" spc="20" dirty="0">
              <a:cs typeface="Arial"/>
            </a:endParaRPr>
          </a:p>
        </p:txBody>
      </p:sp>
      <p:pic>
        <p:nvPicPr>
          <p:cNvPr id="2" name="Online Media 1" descr="Stephanie Schmitt Grohé: Stuck in a Liquidity Trap">
            <a:hlinkClick r:id="" action="ppaction://media"/>
            <a:extLst>
              <a:ext uri="{FF2B5EF4-FFF2-40B4-BE49-F238E27FC236}">
                <a16:creationId xmlns:a16="http://schemas.microsoft.com/office/drawing/2014/main" id="{6BF34375-00D5-D34A-B293-945DFDF7933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35050" y="1012825"/>
            <a:ext cx="25400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84474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905" y="206375"/>
            <a:ext cx="4608195" cy="291747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75565" rIns="0" bIns="0" rtlCol="0">
            <a:spAutoFit/>
          </a:bodyPr>
          <a:lstStyle/>
          <a:p>
            <a:pPr marL="107950">
              <a:spcBef>
                <a:spcPts val="595"/>
              </a:spcBef>
            </a:pPr>
            <a:r>
              <a:rPr lang="es-ES" sz="1400" spc="-5" dirty="0" err="1">
                <a:solidFill>
                  <a:srgbClr val="CC0000"/>
                </a:solidFill>
                <a:latin typeface="Arial"/>
                <a:cs typeface="Arial"/>
              </a:rPr>
              <a:t>Readings</a:t>
            </a:r>
            <a:r>
              <a:rPr lang="es-ES" sz="1400" spc="-5" dirty="0">
                <a:solidFill>
                  <a:srgbClr val="CC0000"/>
                </a:solidFill>
                <a:latin typeface="Arial"/>
                <a:cs typeface="Arial"/>
              </a:rPr>
              <a:t> - I</a:t>
            </a:r>
            <a:endParaRPr sz="1400" dirty="0">
              <a:latin typeface="Latin Modern Math"/>
              <a:cs typeface="Latin Modern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2932" y="764005"/>
            <a:ext cx="3982720" cy="175048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950"/>
              </a:spcBef>
            </a:pPr>
            <a:r>
              <a:rPr lang="el-GR" sz="1100" spc="-25" dirty="0">
                <a:cs typeface="Arial"/>
              </a:rPr>
              <a:t>﻿</a:t>
            </a:r>
            <a:endParaRPr lang="es-ES" sz="1100" spc="-25" dirty="0"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-10" dirty="0"/>
              <a:t>Π. </a:t>
            </a:r>
            <a:r>
              <a:rPr spc="-15" dirty="0"/>
              <a:t>Κωνσταντíνου (AΕΟΣ </a:t>
            </a:r>
            <a:r>
              <a:rPr spc="-35" dirty="0"/>
              <a:t>–</a:t>
            </a:r>
            <a:r>
              <a:rPr spc="-75" dirty="0"/>
              <a:t> </a:t>
            </a:r>
            <a:r>
              <a:rPr spc="-5" dirty="0"/>
              <a:t>ΟΠΑ)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5C99468-DE49-4946-82CD-BD732320B6CA}"/>
              </a:ext>
            </a:extLst>
          </p:cNvPr>
          <p:cNvSpPr/>
          <p:nvPr/>
        </p:nvSpPr>
        <p:spPr>
          <a:xfrm>
            <a:off x="370435" y="725543"/>
            <a:ext cx="365759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GB" sz="1000" b="1" spc="20" dirty="0">
                <a:cs typeface="Arial"/>
              </a:rPr>
              <a:t>FT </a:t>
            </a:r>
            <a:r>
              <a:rPr lang="el-GR" sz="1000" b="1" spc="20" dirty="0">
                <a:cs typeface="Arial"/>
              </a:rPr>
              <a:t>κεφ. 12, 17</a:t>
            </a:r>
            <a:r>
              <a:rPr lang="es-ES" sz="1000" b="1" spc="20" dirty="0">
                <a:cs typeface="Arial"/>
              </a:rPr>
              <a:t>, </a:t>
            </a:r>
            <a:r>
              <a:rPr lang="en-GB" sz="1000" b="1" spc="20" dirty="0">
                <a:cs typeface="Arial"/>
              </a:rPr>
              <a:t>KOM </a:t>
            </a:r>
            <a:r>
              <a:rPr lang="el-GR" sz="1000" b="1" spc="20" dirty="0">
                <a:cs typeface="Arial"/>
              </a:rPr>
              <a:t>κεφ. 2</a:t>
            </a:r>
            <a:r>
              <a:rPr lang="es-ES" sz="1000" b="1" spc="20" dirty="0">
                <a:cs typeface="Arial"/>
              </a:rPr>
              <a:t>0</a:t>
            </a:r>
            <a:r>
              <a:rPr lang="el-GR" sz="1000" b="1" spc="20" dirty="0">
                <a:cs typeface="Arial"/>
              </a:rPr>
              <a:t>.</a:t>
            </a:r>
            <a:endParaRPr lang="es-ES" sz="1000" b="1" spc="20" dirty="0">
              <a:cs typeface="Arial"/>
            </a:endParaRP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GB" sz="1000" dirty="0"/>
              <a:t>Chinn, M. and H. Ito (2008) A New Measure of Financial Openness, Journal of Comparative Policy Analysis, 10(3): 309-322.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GB" sz="1000" dirty="0" err="1"/>
              <a:t>Coeurdacier</a:t>
            </a:r>
            <a:r>
              <a:rPr lang="en-GB" sz="1000" dirty="0"/>
              <a:t>, N. and Rey, H. (2013) Home Bias in Open Economy Financial Macroeconomics, Journal of Economic Literature 51(1): 63–115.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GB" sz="1000" dirty="0"/>
              <a:t>Henry, P.B. (2003) Capital-Account Liberalization, the Cost of Capital, and Economic Growth, American Economic Review, 93(2): 91-96.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GB" sz="1000" dirty="0"/>
              <a:t>Lane, P. R., and G.-M. </a:t>
            </a:r>
            <a:r>
              <a:rPr lang="en-GB" sz="1000" dirty="0" err="1"/>
              <a:t>Milesi</a:t>
            </a:r>
            <a:r>
              <a:rPr lang="en-GB" sz="1000" dirty="0"/>
              <a:t>-Ferretti (2007) The External Wealth of Nations, Mark II: Revised and Extended Estimates of Foreign Assets and Liabilities, 1970–2004, Journal of International Economics, 73(2): 223-250.</a:t>
            </a:r>
          </a:p>
        </p:txBody>
      </p:sp>
    </p:spTree>
    <p:extLst>
      <p:ext uri="{BB962C8B-B14F-4D97-AF65-F5344CB8AC3E}">
        <p14:creationId xmlns:p14="http://schemas.microsoft.com/office/powerpoint/2010/main" val="1598218276"/>
      </p:ext>
    </p:extLst>
  </p:cSld>
  <p:clrMapOvr>
    <a:masterClrMapping/>
  </p:clrMapOvr>
  <p:transition>
    <p:wipe dir="r"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905" y="206375"/>
            <a:ext cx="4608195" cy="291747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75565" rIns="0" bIns="0" rtlCol="0">
            <a:spAutoFit/>
          </a:bodyPr>
          <a:lstStyle/>
          <a:p>
            <a:pPr marL="107950">
              <a:spcBef>
                <a:spcPts val="595"/>
              </a:spcBef>
            </a:pPr>
            <a:r>
              <a:rPr lang="es-ES" sz="1400" spc="-5" dirty="0" err="1">
                <a:solidFill>
                  <a:srgbClr val="CC0000"/>
                </a:solidFill>
                <a:latin typeface="Arial"/>
                <a:cs typeface="Arial"/>
              </a:rPr>
              <a:t>Readings</a:t>
            </a:r>
            <a:r>
              <a:rPr lang="es-ES" sz="1400" spc="-5" dirty="0">
                <a:solidFill>
                  <a:srgbClr val="CC0000"/>
                </a:solidFill>
                <a:latin typeface="Arial"/>
                <a:cs typeface="Arial"/>
              </a:rPr>
              <a:t> - II</a:t>
            </a:r>
            <a:endParaRPr sz="1400" dirty="0">
              <a:latin typeface="Latin Modern Math"/>
              <a:cs typeface="Latin Modern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2932" y="764005"/>
            <a:ext cx="3982720" cy="175048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950"/>
              </a:spcBef>
            </a:pPr>
            <a:r>
              <a:rPr lang="el-GR" sz="1100" spc="-25" dirty="0">
                <a:cs typeface="Arial"/>
              </a:rPr>
              <a:t>﻿</a:t>
            </a:r>
            <a:endParaRPr lang="es-ES" sz="1100" spc="-25" dirty="0"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-10" dirty="0"/>
              <a:t>Π. </a:t>
            </a:r>
            <a:r>
              <a:rPr spc="-15" dirty="0"/>
              <a:t>Κωνσταντíνου (AΕΟΣ </a:t>
            </a:r>
            <a:r>
              <a:rPr spc="-35" dirty="0"/>
              <a:t>–</a:t>
            </a:r>
            <a:r>
              <a:rPr spc="-75" dirty="0"/>
              <a:t> </a:t>
            </a:r>
            <a:r>
              <a:rPr spc="-5" dirty="0"/>
              <a:t>ΟΠΑ)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5C99468-DE49-4946-82CD-BD732320B6CA}"/>
              </a:ext>
            </a:extLst>
          </p:cNvPr>
          <p:cNvSpPr/>
          <p:nvPr/>
        </p:nvSpPr>
        <p:spPr>
          <a:xfrm>
            <a:off x="370435" y="725543"/>
            <a:ext cx="3657599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GB" sz="1000" dirty="0"/>
              <a:t>Lane, P. R., and G.-M. </a:t>
            </a:r>
            <a:r>
              <a:rPr lang="en-GB" sz="1000" dirty="0" err="1"/>
              <a:t>Milesi</a:t>
            </a:r>
            <a:r>
              <a:rPr lang="en-GB" sz="1000" dirty="0"/>
              <a:t>-Ferretti (2008) The drivers of financial globalization, American Economic Review (Papers and Proceedings) 98(2): 327-32.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GB" sz="1000" dirty="0"/>
              <a:t>Lucas, R.E. Jr. (1990) Why Doesn't Capital Flow from Rich to Poor Countries?, American Economic Review (Papers and Proceedings), 80(2): 92-96.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GB" sz="1000" dirty="0"/>
              <a:t>Prasad, E., </a:t>
            </a:r>
            <a:r>
              <a:rPr lang="en-GB" sz="1000" dirty="0" err="1"/>
              <a:t>Rajan</a:t>
            </a:r>
            <a:r>
              <a:rPr lang="en-GB" sz="1000" dirty="0"/>
              <a:t>, R. and A. Subramanian (2007) The Paradox of Capital IMF, Finance &amp; Development 44(1), March.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GB" sz="1000" dirty="0"/>
              <a:t>Taylor, A. (2004) Global Finance: Past and Present. Capital Inflows: The Role of Controls, IMF Staff Position Note SPN/10/04.</a:t>
            </a:r>
          </a:p>
        </p:txBody>
      </p:sp>
    </p:spTree>
    <p:extLst>
      <p:ext uri="{BB962C8B-B14F-4D97-AF65-F5344CB8AC3E}">
        <p14:creationId xmlns:p14="http://schemas.microsoft.com/office/powerpoint/2010/main" val="2171881559"/>
      </p:ext>
    </p:extLst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2173</TotalTime>
  <Words>7402</Words>
  <Application>Microsoft Macintosh PowerPoint</Application>
  <PresentationFormat>Custom</PresentationFormat>
  <Paragraphs>1235</Paragraphs>
  <Slides>93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93</vt:i4>
      </vt:variant>
    </vt:vector>
  </HeadingPairs>
  <TitlesOfParts>
    <vt:vector size="110" baseType="lpstr">
      <vt:lpstr>.AppleSystemUIFont</vt:lpstr>
      <vt:lpstr>Arial</vt:lpstr>
      <vt:lpstr>Arial Black</vt:lpstr>
      <vt:lpstr>Calibri</vt:lpstr>
      <vt:lpstr>Courier New</vt:lpstr>
      <vt:lpstr>DejaVu Sans</vt:lpstr>
      <vt:lpstr>FreeSans</vt:lpstr>
      <vt:lpstr>Georgia</vt:lpstr>
      <vt:lpstr>Klaudia</vt:lpstr>
      <vt:lpstr>Latin Modern Math</vt:lpstr>
      <vt:lpstr>LM Roman 8</vt:lpstr>
      <vt:lpstr>Times New Roman</vt:lpstr>
      <vt:lpstr>Trebuchet MS</vt:lpstr>
      <vt:lpstr>UKIJ Kufi Chiwer</vt:lpstr>
      <vt:lpstr>Verdana</vt:lpstr>
      <vt:lpstr>Wingdings</vt:lpstr>
      <vt:lpstr>Office Theme</vt:lpstr>
      <vt:lpstr>PowerPoint Presentation</vt:lpstr>
      <vt:lpstr>PowerPoint Presentation</vt:lpstr>
      <vt:lpstr>Περιγραφή του Μαθήματος</vt:lpstr>
      <vt:lpstr>Περιγραφή του Μαθήματος</vt:lpstr>
      <vt:lpstr>Περιγραφή του Μαθήματος</vt:lpstr>
      <vt:lpstr>Περιγραφή του Μαθήματος</vt:lpstr>
      <vt:lpstr>Περιγραφή του Μαθήματος</vt:lpstr>
      <vt:lpstr>Περιγραφή του Μαθήματος</vt:lpstr>
      <vt:lpstr>Περιγραφή του Μαθήματος</vt:lpstr>
      <vt:lpstr>Περιγραφή του Μαθήματος</vt:lpstr>
      <vt:lpstr>Περιγραφή του Μαθήματος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Μορφές Παγκοσμιοποίησης – 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Παγκοσµιοποíηση και Κινητικóτητα Κεφαλαíου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Άνοιγμα των Αγορών στη Δεκαετία 1990</vt:lpstr>
      <vt:lpstr>PowerPoint Presentation</vt:lpstr>
      <vt:lpstr>Άνοιγμα των Αγορών – IΙ ﻿Προσδοκώμενα Οφέλη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Διπλό «Μέρισμα» των Άμεσων Ξένων Επενδύσεων – II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Παγκόσμιες Χρηματαγορές: Ολοκληρωμένες; – V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Εμβαθύνοντας..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J'emata Diejno'uc Oikonom'iac - Pagk'osmiec Qrhmatooikonomik'ec Agor'ec</dc:title>
  <dc:creator>Panagi'wthc J. Kwnstant'inou</dc:creator>
  <cp:lastModifiedBy>Eugenia Vella</cp:lastModifiedBy>
  <cp:revision>787</cp:revision>
  <dcterms:created xsi:type="dcterms:W3CDTF">2021-02-25T17:12:54Z</dcterms:created>
  <dcterms:modified xsi:type="dcterms:W3CDTF">2023-02-28T14:56:20Z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2021-02-25T00:00:00Z</vt:filetime>
  </property>
  <property fmtid="{D5CDD505-2E9C-101B-9397-08002B2CF9AE}" pid="3" name="Creator">
    <vt:lpwstr>LaTeX with Beamer class</vt:lpwstr>
  </property>
  <property fmtid="{D5CDD505-2E9C-101B-9397-08002B2CF9AE}" pid="4" name="LastSaved">
    <vt:filetime>2021-02-25T00:00:00Z</vt:filetime>
  </property>
</Properties>
</file>