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F3D573-E828-F92D-990A-808ED3A6310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4121B37-42C2-793D-FE4E-110D972F98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3EE3D60-F0ED-62C3-B3B3-DD0770600CD7}"/>
              </a:ext>
            </a:extLst>
          </p:cNvPr>
          <p:cNvSpPr>
            <a:spLocks noGrp="1"/>
          </p:cNvSpPr>
          <p:nvPr>
            <p:ph type="dt" sz="half" idx="10"/>
          </p:nvPr>
        </p:nvSpPr>
        <p:spPr/>
        <p:txBody>
          <a:bodyPr/>
          <a:lstStyle/>
          <a:p>
            <a:fld id="{9A39F488-4D9F-475E-B570-FD1E93DA06A2}" type="datetimeFigureOut">
              <a:rPr lang="el-GR" smtClean="0"/>
              <a:t>3/4/2023</a:t>
            </a:fld>
            <a:endParaRPr lang="el-GR"/>
          </a:p>
        </p:txBody>
      </p:sp>
      <p:sp>
        <p:nvSpPr>
          <p:cNvPr id="5" name="Θέση υποσέλιδου 4">
            <a:extLst>
              <a:ext uri="{FF2B5EF4-FFF2-40B4-BE49-F238E27FC236}">
                <a16:creationId xmlns:a16="http://schemas.microsoft.com/office/drawing/2014/main" id="{F0EB870F-6C9F-4D2B-2A51-96390A66AC5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BD17BD6-0039-5FB8-C224-5CF38CB89C05}"/>
              </a:ext>
            </a:extLst>
          </p:cNvPr>
          <p:cNvSpPr>
            <a:spLocks noGrp="1"/>
          </p:cNvSpPr>
          <p:nvPr>
            <p:ph type="sldNum" sz="quarter" idx="12"/>
          </p:nvPr>
        </p:nvSpPr>
        <p:spPr/>
        <p:txBody>
          <a:bodyPr/>
          <a:lstStyle/>
          <a:p>
            <a:fld id="{5F29DDCC-B9C3-4DE0-83B9-1B9E090E4CA9}" type="slidenum">
              <a:rPr lang="el-GR" smtClean="0"/>
              <a:t>‹#›</a:t>
            </a:fld>
            <a:endParaRPr lang="el-GR"/>
          </a:p>
        </p:txBody>
      </p:sp>
    </p:spTree>
    <p:extLst>
      <p:ext uri="{BB962C8B-B14F-4D97-AF65-F5344CB8AC3E}">
        <p14:creationId xmlns:p14="http://schemas.microsoft.com/office/powerpoint/2010/main" val="522330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774FBC-B479-BAB4-1483-808CE2336A7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6FB464E-CD63-3F75-F8CC-31C101FB13E9}"/>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9108AEA-FF2D-3FB8-ED87-F41BF7F93743}"/>
              </a:ext>
            </a:extLst>
          </p:cNvPr>
          <p:cNvSpPr>
            <a:spLocks noGrp="1"/>
          </p:cNvSpPr>
          <p:nvPr>
            <p:ph type="dt" sz="half" idx="10"/>
          </p:nvPr>
        </p:nvSpPr>
        <p:spPr/>
        <p:txBody>
          <a:bodyPr/>
          <a:lstStyle/>
          <a:p>
            <a:fld id="{9A39F488-4D9F-475E-B570-FD1E93DA06A2}" type="datetimeFigureOut">
              <a:rPr lang="el-GR" smtClean="0"/>
              <a:t>3/4/2023</a:t>
            </a:fld>
            <a:endParaRPr lang="el-GR"/>
          </a:p>
        </p:txBody>
      </p:sp>
      <p:sp>
        <p:nvSpPr>
          <p:cNvPr id="5" name="Θέση υποσέλιδου 4">
            <a:extLst>
              <a:ext uri="{FF2B5EF4-FFF2-40B4-BE49-F238E27FC236}">
                <a16:creationId xmlns:a16="http://schemas.microsoft.com/office/drawing/2014/main" id="{7158C1CA-D5E0-4DB4-7988-D99EA040796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0E5E9CD-FEAC-774B-7F9B-20191DBA9440}"/>
              </a:ext>
            </a:extLst>
          </p:cNvPr>
          <p:cNvSpPr>
            <a:spLocks noGrp="1"/>
          </p:cNvSpPr>
          <p:nvPr>
            <p:ph type="sldNum" sz="quarter" idx="12"/>
          </p:nvPr>
        </p:nvSpPr>
        <p:spPr/>
        <p:txBody>
          <a:bodyPr/>
          <a:lstStyle/>
          <a:p>
            <a:fld id="{5F29DDCC-B9C3-4DE0-83B9-1B9E090E4CA9}" type="slidenum">
              <a:rPr lang="el-GR" smtClean="0"/>
              <a:t>‹#›</a:t>
            </a:fld>
            <a:endParaRPr lang="el-GR"/>
          </a:p>
        </p:txBody>
      </p:sp>
    </p:spTree>
    <p:extLst>
      <p:ext uri="{BB962C8B-B14F-4D97-AF65-F5344CB8AC3E}">
        <p14:creationId xmlns:p14="http://schemas.microsoft.com/office/powerpoint/2010/main" val="4096701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A6DFA964-48DF-3B8F-A23A-581E27E85C8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6DBC1B6-BCB6-819B-0FC9-C5F8CA55A02E}"/>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8FED472-E7B1-936D-9C1E-855642710588}"/>
              </a:ext>
            </a:extLst>
          </p:cNvPr>
          <p:cNvSpPr>
            <a:spLocks noGrp="1"/>
          </p:cNvSpPr>
          <p:nvPr>
            <p:ph type="dt" sz="half" idx="10"/>
          </p:nvPr>
        </p:nvSpPr>
        <p:spPr/>
        <p:txBody>
          <a:bodyPr/>
          <a:lstStyle/>
          <a:p>
            <a:fld id="{9A39F488-4D9F-475E-B570-FD1E93DA06A2}" type="datetimeFigureOut">
              <a:rPr lang="el-GR" smtClean="0"/>
              <a:t>3/4/2023</a:t>
            </a:fld>
            <a:endParaRPr lang="el-GR"/>
          </a:p>
        </p:txBody>
      </p:sp>
      <p:sp>
        <p:nvSpPr>
          <p:cNvPr id="5" name="Θέση υποσέλιδου 4">
            <a:extLst>
              <a:ext uri="{FF2B5EF4-FFF2-40B4-BE49-F238E27FC236}">
                <a16:creationId xmlns:a16="http://schemas.microsoft.com/office/drawing/2014/main" id="{4573895D-727F-3300-C03B-9DC54C26416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9642EE3-AE5E-782D-A915-414FF5FC5FC1}"/>
              </a:ext>
            </a:extLst>
          </p:cNvPr>
          <p:cNvSpPr>
            <a:spLocks noGrp="1"/>
          </p:cNvSpPr>
          <p:nvPr>
            <p:ph type="sldNum" sz="quarter" idx="12"/>
          </p:nvPr>
        </p:nvSpPr>
        <p:spPr/>
        <p:txBody>
          <a:bodyPr/>
          <a:lstStyle/>
          <a:p>
            <a:fld id="{5F29DDCC-B9C3-4DE0-83B9-1B9E090E4CA9}" type="slidenum">
              <a:rPr lang="el-GR" smtClean="0"/>
              <a:t>‹#›</a:t>
            </a:fld>
            <a:endParaRPr lang="el-GR"/>
          </a:p>
        </p:txBody>
      </p:sp>
    </p:spTree>
    <p:extLst>
      <p:ext uri="{BB962C8B-B14F-4D97-AF65-F5344CB8AC3E}">
        <p14:creationId xmlns:p14="http://schemas.microsoft.com/office/powerpoint/2010/main" val="1638428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3AAEEE-6D92-C9CD-5C19-7DDF00DE2F5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5637036-DCCE-24D4-0F78-7C6B4CD185F5}"/>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DFC7A3B-FE29-D3DE-ED2A-818FB1E68990}"/>
              </a:ext>
            </a:extLst>
          </p:cNvPr>
          <p:cNvSpPr>
            <a:spLocks noGrp="1"/>
          </p:cNvSpPr>
          <p:nvPr>
            <p:ph type="dt" sz="half" idx="10"/>
          </p:nvPr>
        </p:nvSpPr>
        <p:spPr/>
        <p:txBody>
          <a:bodyPr/>
          <a:lstStyle/>
          <a:p>
            <a:fld id="{9A39F488-4D9F-475E-B570-FD1E93DA06A2}" type="datetimeFigureOut">
              <a:rPr lang="el-GR" smtClean="0"/>
              <a:t>3/4/2023</a:t>
            </a:fld>
            <a:endParaRPr lang="el-GR"/>
          </a:p>
        </p:txBody>
      </p:sp>
      <p:sp>
        <p:nvSpPr>
          <p:cNvPr id="5" name="Θέση υποσέλιδου 4">
            <a:extLst>
              <a:ext uri="{FF2B5EF4-FFF2-40B4-BE49-F238E27FC236}">
                <a16:creationId xmlns:a16="http://schemas.microsoft.com/office/drawing/2014/main" id="{6E998D57-4E36-3B73-38BC-0670887D4E9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8EEB2AA-35B7-F4EA-1107-567C1078EC0B}"/>
              </a:ext>
            </a:extLst>
          </p:cNvPr>
          <p:cNvSpPr>
            <a:spLocks noGrp="1"/>
          </p:cNvSpPr>
          <p:nvPr>
            <p:ph type="sldNum" sz="quarter" idx="12"/>
          </p:nvPr>
        </p:nvSpPr>
        <p:spPr/>
        <p:txBody>
          <a:bodyPr/>
          <a:lstStyle/>
          <a:p>
            <a:fld id="{5F29DDCC-B9C3-4DE0-83B9-1B9E090E4CA9}" type="slidenum">
              <a:rPr lang="el-GR" smtClean="0"/>
              <a:t>‹#›</a:t>
            </a:fld>
            <a:endParaRPr lang="el-GR"/>
          </a:p>
        </p:txBody>
      </p:sp>
    </p:spTree>
    <p:extLst>
      <p:ext uri="{BB962C8B-B14F-4D97-AF65-F5344CB8AC3E}">
        <p14:creationId xmlns:p14="http://schemas.microsoft.com/office/powerpoint/2010/main" val="3108661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C52DCF-08AE-52F7-E4E2-AB96DEC3CD5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3A58C5F-BC9F-EDEE-316D-1CD372F577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C598EA3-8B4A-E9A1-EE5A-ED814E8A3FB9}"/>
              </a:ext>
            </a:extLst>
          </p:cNvPr>
          <p:cNvSpPr>
            <a:spLocks noGrp="1"/>
          </p:cNvSpPr>
          <p:nvPr>
            <p:ph type="dt" sz="half" idx="10"/>
          </p:nvPr>
        </p:nvSpPr>
        <p:spPr/>
        <p:txBody>
          <a:bodyPr/>
          <a:lstStyle/>
          <a:p>
            <a:fld id="{9A39F488-4D9F-475E-B570-FD1E93DA06A2}" type="datetimeFigureOut">
              <a:rPr lang="el-GR" smtClean="0"/>
              <a:t>3/4/2023</a:t>
            </a:fld>
            <a:endParaRPr lang="el-GR"/>
          </a:p>
        </p:txBody>
      </p:sp>
      <p:sp>
        <p:nvSpPr>
          <p:cNvPr id="5" name="Θέση υποσέλιδου 4">
            <a:extLst>
              <a:ext uri="{FF2B5EF4-FFF2-40B4-BE49-F238E27FC236}">
                <a16:creationId xmlns:a16="http://schemas.microsoft.com/office/drawing/2014/main" id="{B7C0E19A-60F0-1B0A-5089-37394572C99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5040016-0A9E-CA59-92A5-12693E958B49}"/>
              </a:ext>
            </a:extLst>
          </p:cNvPr>
          <p:cNvSpPr>
            <a:spLocks noGrp="1"/>
          </p:cNvSpPr>
          <p:nvPr>
            <p:ph type="sldNum" sz="quarter" idx="12"/>
          </p:nvPr>
        </p:nvSpPr>
        <p:spPr/>
        <p:txBody>
          <a:bodyPr/>
          <a:lstStyle/>
          <a:p>
            <a:fld id="{5F29DDCC-B9C3-4DE0-83B9-1B9E090E4CA9}" type="slidenum">
              <a:rPr lang="el-GR" smtClean="0"/>
              <a:t>‹#›</a:t>
            </a:fld>
            <a:endParaRPr lang="el-GR"/>
          </a:p>
        </p:txBody>
      </p:sp>
    </p:spTree>
    <p:extLst>
      <p:ext uri="{BB962C8B-B14F-4D97-AF65-F5344CB8AC3E}">
        <p14:creationId xmlns:p14="http://schemas.microsoft.com/office/powerpoint/2010/main" val="3279607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4D05A3-3927-F158-E075-3F5CD1A797E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19354A3-185C-F604-85EA-F446AD9A3853}"/>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59F158E2-EE05-B927-9C26-05C62D7AA7A3}"/>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ED06DED-FE44-C141-FB42-DF2DACC144D3}"/>
              </a:ext>
            </a:extLst>
          </p:cNvPr>
          <p:cNvSpPr>
            <a:spLocks noGrp="1"/>
          </p:cNvSpPr>
          <p:nvPr>
            <p:ph type="dt" sz="half" idx="10"/>
          </p:nvPr>
        </p:nvSpPr>
        <p:spPr/>
        <p:txBody>
          <a:bodyPr/>
          <a:lstStyle/>
          <a:p>
            <a:fld id="{9A39F488-4D9F-475E-B570-FD1E93DA06A2}" type="datetimeFigureOut">
              <a:rPr lang="el-GR" smtClean="0"/>
              <a:t>3/4/2023</a:t>
            </a:fld>
            <a:endParaRPr lang="el-GR"/>
          </a:p>
        </p:txBody>
      </p:sp>
      <p:sp>
        <p:nvSpPr>
          <p:cNvPr id="6" name="Θέση υποσέλιδου 5">
            <a:extLst>
              <a:ext uri="{FF2B5EF4-FFF2-40B4-BE49-F238E27FC236}">
                <a16:creationId xmlns:a16="http://schemas.microsoft.com/office/drawing/2014/main" id="{6F0AA995-E976-232F-4930-D6AC3F83C41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4C10701-943F-2E26-E13A-3F8CD9F807D6}"/>
              </a:ext>
            </a:extLst>
          </p:cNvPr>
          <p:cNvSpPr>
            <a:spLocks noGrp="1"/>
          </p:cNvSpPr>
          <p:nvPr>
            <p:ph type="sldNum" sz="quarter" idx="12"/>
          </p:nvPr>
        </p:nvSpPr>
        <p:spPr/>
        <p:txBody>
          <a:bodyPr/>
          <a:lstStyle/>
          <a:p>
            <a:fld id="{5F29DDCC-B9C3-4DE0-83B9-1B9E090E4CA9}" type="slidenum">
              <a:rPr lang="el-GR" smtClean="0"/>
              <a:t>‹#›</a:t>
            </a:fld>
            <a:endParaRPr lang="el-GR"/>
          </a:p>
        </p:txBody>
      </p:sp>
    </p:spTree>
    <p:extLst>
      <p:ext uri="{BB962C8B-B14F-4D97-AF65-F5344CB8AC3E}">
        <p14:creationId xmlns:p14="http://schemas.microsoft.com/office/powerpoint/2010/main" val="4029293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92F902-2DA2-B9F9-3844-F14A5565A54D}"/>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46D2D0E-36CA-03C0-804C-596443D4A8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FD8AE169-713E-B2A7-45B9-3EA6FA1010A8}"/>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6D8A2A00-8303-C679-9E79-BBC07D5750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D1C0CCBA-6A03-5E3B-EB76-99A8BF9F433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0257AE23-127A-E050-2A77-1FF639A3EFEC}"/>
              </a:ext>
            </a:extLst>
          </p:cNvPr>
          <p:cNvSpPr>
            <a:spLocks noGrp="1"/>
          </p:cNvSpPr>
          <p:nvPr>
            <p:ph type="dt" sz="half" idx="10"/>
          </p:nvPr>
        </p:nvSpPr>
        <p:spPr/>
        <p:txBody>
          <a:bodyPr/>
          <a:lstStyle/>
          <a:p>
            <a:fld id="{9A39F488-4D9F-475E-B570-FD1E93DA06A2}" type="datetimeFigureOut">
              <a:rPr lang="el-GR" smtClean="0"/>
              <a:t>3/4/2023</a:t>
            </a:fld>
            <a:endParaRPr lang="el-GR"/>
          </a:p>
        </p:txBody>
      </p:sp>
      <p:sp>
        <p:nvSpPr>
          <p:cNvPr id="8" name="Θέση υποσέλιδου 7">
            <a:extLst>
              <a:ext uri="{FF2B5EF4-FFF2-40B4-BE49-F238E27FC236}">
                <a16:creationId xmlns:a16="http://schemas.microsoft.com/office/drawing/2014/main" id="{97EF7E32-4E12-BED4-4483-05703C7026E2}"/>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343D45C5-F496-806A-5B66-CF6C9324808F}"/>
              </a:ext>
            </a:extLst>
          </p:cNvPr>
          <p:cNvSpPr>
            <a:spLocks noGrp="1"/>
          </p:cNvSpPr>
          <p:nvPr>
            <p:ph type="sldNum" sz="quarter" idx="12"/>
          </p:nvPr>
        </p:nvSpPr>
        <p:spPr/>
        <p:txBody>
          <a:bodyPr/>
          <a:lstStyle/>
          <a:p>
            <a:fld id="{5F29DDCC-B9C3-4DE0-83B9-1B9E090E4CA9}" type="slidenum">
              <a:rPr lang="el-GR" smtClean="0"/>
              <a:t>‹#›</a:t>
            </a:fld>
            <a:endParaRPr lang="el-GR"/>
          </a:p>
        </p:txBody>
      </p:sp>
    </p:spTree>
    <p:extLst>
      <p:ext uri="{BB962C8B-B14F-4D97-AF65-F5344CB8AC3E}">
        <p14:creationId xmlns:p14="http://schemas.microsoft.com/office/powerpoint/2010/main" val="423363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3F9B2E-D0F1-408D-8265-07EBE6C63DF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D0178B63-C826-3BAF-81F6-A629679277E8}"/>
              </a:ext>
            </a:extLst>
          </p:cNvPr>
          <p:cNvSpPr>
            <a:spLocks noGrp="1"/>
          </p:cNvSpPr>
          <p:nvPr>
            <p:ph type="dt" sz="half" idx="10"/>
          </p:nvPr>
        </p:nvSpPr>
        <p:spPr/>
        <p:txBody>
          <a:bodyPr/>
          <a:lstStyle/>
          <a:p>
            <a:fld id="{9A39F488-4D9F-475E-B570-FD1E93DA06A2}" type="datetimeFigureOut">
              <a:rPr lang="el-GR" smtClean="0"/>
              <a:t>3/4/2023</a:t>
            </a:fld>
            <a:endParaRPr lang="el-GR"/>
          </a:p>
        </p:txBody>
      </p:sp>
      <p:sp>
        <p:nvSpPr>
          <p:cNvPr id="4" name="Θέση υποσέλιδου 3">
            <a:extLst>
              <a:ext uri="{FF2B5EF4-FFF2-40B4-BE49-F238E27FC236}">
                <a16:creationId xmlns:a16="http://schemas.microsoft.com/office/drawing/2014/main" id="{5AECBA60-7B15-7F5D-EAFF-AD2D2A104D04}"/>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D528C351-2712-F23E-392F-F8090229CF76}"/>
              </a:ext>
            </a:extLst>
          </p:cNvPr>
          <p:cNvSpPr>
            <a:spLocks noGrp="1"/>
          </p:cNvSpPr>
          <p:nvPr>
            <p:ph type="sldNum" sz="quarter" idx="12"/>
          </p:nvPr>
        </p:nvSpPr>
        <p:spPr/>
        <p:txBody>
          <a:bodyPr/>
          <a:lstStyle/>
          <a:p>
            <a:fld id="{5F29DDCC-B9C3-4DE0-83B9-1B9E090E4CA9}" type="slidenum">
              <a:rPr lang="el-GR" smtClean="0"/>
              <a:t>‹#›</a:t>
            </a:fld>
            <a:endParaRPr lang="el-GR"/>
          </a:p>
        </p:txBody>
      </p:sp>
    </p:spTree>
    <p:extLst>
      <p:ext uri="{BB962C8B-B14F-4D97-AF65-F5344CB8AC3E}">
        <p14:creationId xmlns:p14="http://schemas.microsoft.com/office/powerpoint/2010/main" val="368755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AE154EBD-59E7-566D-0691-BF7EDDF19EAD}"/>
              </a:ext>
            </a:extLst>
          </p:cNvPr>
          <p:cNvSpPr>
            <a:spLocks noGrp="1"/>
          </p:cNvSpPr>
          <p:nvPr>
            <p:ph type="dt" sz="half" idx="10"/>
          </p:nvPr>
        </p:nvSpPr>
        <p:spPr/>
        <p:txBody>
          <a:bodyPr/>
          <a:lstStyle/>
          <a:p>
            <a:fld id="{9A39F488-4D9F-475E-B570-FD1E93DA06A2}" type="datetimeFigureOut">
              <a:rPr lang="el-GR" smtClean="0"/>
              <a:t>3/4/2023</a:t>
            </a:fld>
            <a:endParaRPr lang="el-GR"/>
          </a:p>
        </p:txBody>
      </p:sp>
      <p:sp>
        <p:nvSpPr>
          <p:cNvPr id="3" name="Θέση υποσέλιδου 2">
            <a:extLst>
              <a:ext uri="{FF2B5EF4-FFF2-40B4-BE49-F238E27FC236}">
                <a16:creationId xmlns:a16="http://schemas.microsoft.com/office/drawing/2014/main" id="{D94AAA8A-66CD-B1D0-7C14-8145D44253DC}"/>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C86A2BF1-6CDC-3105-19B8-AB8B142DAC8A}"/>
              </a:ext>
            </a:extLst>
          </p:cNvPr>
          <p:cNvSpPr>
            <a:spLocks noGrp="1"/>
          </p:cNvSpPr>
          <p:nvPr>
            <p:ph type="sldNum" sz="quarter" idx="12"/>
          </p:nvPr>
        </p:nvSpPr>
        <p:spPr/>
        <p:txBody>
          <a:bodyPr/>
          <a:lstStyle/>
          <a:p>
            <a:fld id="{5F29DDCC-B9C3-4DE0-83B9-1B9E090E4CA9}" type="slidenum">
              <a:rPr lang="el-GR" smtClean="0"/>
              <a:t>‹#›</a:t>
            </a:fld>
            <a:endParaRPr lang="el-GR"/>
          </a:p>
        </p:txBody>
      </p:sp>
    </p:spTree>
    <p:extLst>
      <p:ext uri="{BB962C8B-B14F-4D97-AF65-F5344CB8AC3E}">
        <p14:creationId xmlns:p14="http://schemas.microsoft.com/office/powerpoint/2010/main" val="3604618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DD1A42-9DC3-BEB7-6CA9-E11F478F313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48B02E1-1684-8EB4-AE30-B0DE7F6997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A8B60983-F4FC-7950-A6F3-91C3FF6C6A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91D402D-6F75-1BFF-5129-98BE43FC087B}"/>
              </a:ext>
            </a:extLst>
          </p:cNvPr>
          <p:cNvSpPr>
            <a:spLocks noGrp="1"/>
          </p:cNvSpPr>
          <p:nvPr>
            <p:ph type="dt" sz="half" idx="10"/>
          </p:nvPr>
        </p:nvSpPr>
        <p:spPr/>
        <p:txBody>
          <a:bodyPr/>
          <a:lstStyle/>
          <a:p>
            <a:fld id="{9A39F488-4D9F-475E-B570-FD1E93DA06A2}" type="datetimeFigureOut">
              <a:rPr lang="el-GR" smtClean="0"/>
              <a:t>3/4/2023</a:t>
            </a:fld>
            <a:endParaRPr lang="el-GR"/>
          </a:p>
        </p:txBody>
      </p:sp>
      <p:sp>
        <p:nvSpPr>
          <p:cNvPr id="6" name="Θέση υποσέλιδου 5">
            <a:extLst>
              <a:ext uri="{FF2B5EF4-FFF2-40B4-BE49-F238E27FC236}">
                <a16:creationId xmlns:a16="http://schemas.microsoft.com/office/drawing/2014/main" id="{DC96CE1A-EC81-E030-1430-58A62D7164F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725DAB5-4053-1BF7-31D6-E6851A0C3AE7}"/>
              </a:ext>
            </a:extLst>
          </p:cNvPr>
          <p:cNvSpPr>
            <a:spLocks noGrp="1"/>
          </p:cNvSpPr>
          <p:nvPr>
            <p:ph type="sldNum" sz="quarter" idx="12"/>
          </p:nvPr>
        </p:nvSpPr>
        <p:spPr/>
        <p:txBody>
          <a:bodyPr/>
          <a:lstStyle/>
          <a:p>
            <a:fld id="{5F29DDCC-B9C3-4DE0-83B9-1B9E090E4CA9}" type="slidenum">
              <a:rPr lang="el-GR" smtClean="0"/>
              <a:t>‹#›</a:t>
            </a:fld>
            <a:endParaRPr lang="el-GR"/>
          </a:p>
        </p:txBody>
      </p:sp>
    </p:spTree>
    <p:extLst>
      <p:ext uri="{BB962C8B-B14F-4D97-AF65-F5344CB8AC3E}">
        <p14:creationId xmlns:p14="http://schemas.microsoft.com/office/powerpoint/2010/main" val="3319963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D5D558-6938-72F6-A015-A7397274F2B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0BC5AB7A-1611-40C5-DC85-2843DD3DAA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0F4CDB67-C281-7B73-FAA1-E7AC23A295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42F91AF-AF92-BF00-FD77-28EBE38BB837}"/>
              </a:ext>
            </a:extLst>
          </p:cNvPr>
          <p:cNvSpPr>
            <a:spLocks noGrp="1"/>
          </p:cNvSpPr>
          <p:nvPr>
            <p:ph type="dt" sz="half" idx="10"/>
          </p:nvPr>
        </p:nvSpPr>
        <p:spPr/>
        <p:txBody>
          <a:bodyPr/>
          <a:lstStyle/>
          <a:p>
            <a:fld id="{9A39F488-4D9F-475E-B570-FD1E93DA06A2}" type="datetimeFigureOut">
              <a:rPr lang="el-GR" smtClean="0"/>
              <a:t>3/4/2023</a:t>
            </a:fld>
            <a:endParaRPr lang="el-GR"/>
          </a:p>
        </p:txBody>
      </p:sp>
      <p:sp>
        <p:nvSpPr>
          <p:cNvPr id="6" name="Θέση υποσέλιδου 5">
            <a:extLst>
              <a:ext uri="{FF2B5EF4-FFF2-40B4-BE49-F238E27FC236}">
                <a16:creationId xmlns:a16="http://schemas.microsoft.com/office/drawing/2014/main" id="{DC8C60DA-F00B-DDCB-52AD-3698CA535B2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AA8E24C-4573-9EA3-F96C-6CD94A2752E5}"/>
              </a:ext>
            </a:extLst>
          </p:cNvPr>
          <p:cNvSpPr>
            <a:spLocks noGrp="1"/>
          </p:cNvSpPr>
          <p:nvPr>
            <p:ph type="sldNum" sz="quarter" idx="12"/>
          </p:nvPr>
        </p:nvSpPr>
        <p:spPr/>
        <p:txBody>
          <a:bodyPr/>
          <a:lstStyle/>
          <a:p>
            <a:fld id="{5F29DDCC-B9C3-4DE0-83B9-1B9E090E4CA9}" type="slidenum">
              <a:rPr lang="el-GR" smtClean="0"/>
              <a:t>‹#›</a:t>
            </a:fld>
            <a:endParaRPr lang="el-GR"/>
          </a:p>
        </p:txBody>
      </p:sp>
    </p:spTree>
    <p:extLst>
      <p:ext uri="{BB962C8B-B14F-4D97-AF65-F5344CB8AC3E}">
        <p14:creationId xmlns:p14="http://schemas.microsoft.com/office/powerpoint/2010/main" val="3836025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4C3C59A6-4DCA-FFC4-07C5-B8D134C2B4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B35C2C7-6EDE-FD02-EDCC-133FC4F33F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45BD62B-A511-541F-76E3-92FB3DE18A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39F488-4D9F-475E-B570-FD1E93DA06A2}" type="datetimeFigureOut">
              <a:rPr lang="el-GR" smtClean="0"/>
              <a:t>3/4/2023</a:t>
            </a:fld>
            <a:endParaRPr lang="el-GR"/>
          </a:p>
        </p:txBody>
      </p:sp>
      <p:sp>
        <p:nvSpPr>
          <p:cNvPr id="5" name="Θέση υποσέλιδου 4">
            <a:extLst>
              <a:ext uri="{FF2B5EF4-FFF2-40B4-BE49-F238E27FC236}">
                <a16:creationId xmlns:a16="http://schemas.microsoft.com/office/drawing/2014/main" id="{0D5E74BF-DF46-9523-7CA0-F1137E799C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8D496C44-C473-8486-E6A4-9A22CA87B4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29DDCC-B9C3-4DE0-83B9-1B9E090E4CA9}" type="slidenum">
              <a:rPr lang="el-GR" smtClean="0"/>
              <a:t>‹#›</a:t>
            </a:fld>
            <a:endParaRPr lang="el-GR"/>
          </a:p>
        </p:txBody>
      </p:sp>
    </p:spTree>
    <p:extLst>
      <p:ext uri="{BB962C8B-B14F-4D97-AF65-F5344CB8AC3E}">
        <p14:creationId xmlns:p14="http://schemas.microsoft.com/office/powerpoint/2010/main" val="313533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326E96-3C8F-9DCA-4BCE-557AE44594CA}"/>
              </a:ext>
            </a:extLst>
          </p:cNvPr>
          <p:cNvSpPr>
            <a:spLocks noGrp="1"/>
          </p:cNvSpPr>
          <p:nvPr>
            <p:ph type="ctrTitle"/>
          </p:nvPr>
        </p:nvSpPr>
        <p:spPr/>
        <p:txBody>
          <a:bodyPr/>
          <a:lstStyle/>
          <a:p>
            <a:r>
              <a:rPr lang="el-GR" dirty="0"/>
              <a:t>3. Δεσπόζουσα θέση και ενέργεια </a:t>
            </a:r>
          </a:p>
        </p:txBody>
      </p:sp>
      <p:sp>
        <p:nvSpPr>
          <p:cNvPr id="3" name="Υπότιτλος 2">
            <a:extLst>
              <a:ext uri="{FF2B5EF4-FFF2-40B4-BE49-F238E27FC236}">
                <a16:creationId xmlns:a16="http://schemas.microsoft.com/office/drawing/2014/main" id="{53CA689A-11C9-1AED-6488-77AC3EDF2DDC}"/>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413212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11EA2D-BF0D-B475-BF01-E508A880B921}"/>
              </a:ext>
            </a:extLst>
          </p:cNvPr>
          <p:cNvSpPr>
            <a:spLocks noGrp="1"/>
          </p:cNvSpPr>
          <p:nvPr>
            <p:ph type="title"/>
          </p:nvPr>
        </p:nvSpPr>
        <p:spPr/>
        <p:txBody>
          <a:bodyPr/>
          <a:lstStyle/>
          <a:p>
            <a:r>
              <a:rPr lang="el-GR" dirty="0"/>
              <a:t>Η σχετική γεωγραφική αγορά ΙΙ</a:t>
            </a:r>
          </a:p>
        </p:txBody>
      </p:sp>
      <p:sp>
        <p:nvSpPr>
          <p:cNvPr id="3" name="Θέση περιεχομένου 2">
            <a:extLst>
              <a:ext uri="{FF2B5EF4-FFF2-40B4-BE49-F238E27FC236}">
                <a16:creationId xmlns:a16="http://schemas.microsoft.com/office/drawing/2014/main" id="{831CA022-3502-F704-9CA9-695E28F3EAE3}"/>
              </a:ext>
            </a:extLst>
          </p:cNvPr>
          <p:cNvSpPr>
            <a:spLocks noGrp="1"/>
          </p:cNvSpPr>
          <p:nvPr>
            <p:ph idx="1"/>
          </p:nvPr>
        </p:nvSpPr>
        <p:spPr/>
        <p:txBody>
          <a:bodyPr>
            <a:normAutofit fontScale="92500"/>
          </a:bodyPr>
          <a:lstStyle/>
          <a:p>
            <a:pPr algn="just"/>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ύπαρξη πραγματικών εμποδίων οδηγεί στη δημιουργία ξεχωριστών γεωγραφικών αγορών. </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Πρέπει να εξετάζονται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οι παράγοντες που συνδέονται με την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προσφορά</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προκειμένου να διασφαλιστεί ότι οι εταιρείες που είναι εγκατεστημένες σε διαφορετικές περιοχές δεν αντιμετωπίζουν εμπόδια στην περίπτωση που επιθυμούν να αναπτύξουν τις πωλήσεις τους, με ανταγωνιστικούς όρους, στο σύνολο της γεωγραφικής αγοράς.</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Δυνητικά εμπόδια: όροι</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πρόσβασης στα δίκτυα διανομής, το κόστος δημιουργίας δικτύου διανομής, ύπαρξη ή απουσία κανονιστικών φραγμών που συνδέονται με τις δημόσιες συμβάσεις, ρυθμίσεις όσον αφορά τις τιμές, ποσοστώσεις και δασμοί που περιορίζουν το εμπόριο ή την παραγωγή, τεχνικών προτύπων, μονοπώλια, ελευθερία εγκατάστασης, απαιτήσεις για χορήγηση αδειών, ρυθμίσεις σχετικά με τη συσκευασία. </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Παράδειγμα: το</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κόστος μεταφοράς συνήθως μπορεί να αποτελεί εμπόδιο, λαμβανομένου υπόψη της θέσης των μονάδων παραγωγής, του κόστους παραγωγής και του ύψους των σχετικών τιμών.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Έκθεση Επιτροπή για την πολιτική ανταγωνισμού (2020): κατά τη διάρκεια του έτους 2020, η Επιτροπή δρομολόγησε αξιολόγηση</a:t>
            </a: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αυτής της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ανακοίνωσης 1997 προκειμένου να διαπιστωθεί εάν εξακολουθεί να είναι κατάλληλη για τον επιδιωκόμενο σκοπό, ιδιαίτερα ενόψει των πρόσφατων εξελίξεων στην αγορά διαφόρων τομέων, περιλαμβανομένων των ψηφιακών αγορών. Το σχέδιο </a:t>
            </a:r>
            <a:r>
              <a:rPr lang="el-GR" sz="1800">
                <a:effectLst/>
                <a:latin typeface="Times New Roman" panose="02020603050405020304" pitchFamily="18" charset="0"/>
                <a:ea typeface="Calibri" panose="020F0502020204030204" pitchFamily="34" charset="0"/>
                <a:cs typeface="Times New Roman" panose="02020603050405020304" pitchFamily="18" charset="0"/>
              </a:rPr>
              <a:t>της νέας ανακοίνωσης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έγινε το Νοέμβριο του 2022.</a:t>
            </a:r>
            <a:endParaRPr lang="el-GR"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511805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380228-EDF7-7585-0377-D0D4C29A7E6F}"/>
              </a:ext>
            </a:extLst>
          </p:cNvPr>
          <p:cNvSpPr>
            <a:spLocks noGrp="1"/>
          </p:cNvSpPr>
          <p:nvPr>
            <p:ph type="title"/>
          </p:nvPr>
        </p:nvSpPr>
        <p:spPr/>
        <p:txBody>
          <a:bodyPr>
            <a:normAutofit/>
          </a:bodyPr>
          <a:lstStyle/>
          <a:p>
            <a:r>
              <a:rPr lang="el-GR" sz="3200" b="1" dirty="0">
                <a:effectLst/>
                <a:latin typeface="Times New Roman" panose="02020603050405020304" pitchFamily="18" charset="0"/>
                <a:ea typeface="Calibri" panose="020F0502020204030204" pitchFamily="34" charset="0"/>
                <a:cs typeface="Times New Roman" panose="02020603050405020304" pitchFamily="18" charset="0"/>
              </a:rPr>
              <a:t>Σημαντικό τμήμα της εσωτερικής αγοράς</a:t>
            </a:r>
            <a:endParaRPr lang="el-GR" sz="3200" dirty="0"/>
          </a:p>
        </p:txBody>
      </p:sp>
      <p:sp>
        <p:nvSpPr>
          <p:cNvPr id="3" name="Θέση περιεχομένου 2">
            <a:extLst>
              <a:ext uri="{FF2B5EF4-FFF2-40B4-BE49-F238E27FC236}">
                <a16:creationId xmlns:a16="http://schemas.microsoft.com/office/drawing/2014/main" id="{17D165F9-6045-4244-515D-C6D795673499}"/>
              </a:ext>
            </a:extLst>
          </p:cNvPr>
          <p:cNvSpPr>
            <a:spLocks noGrp="1"/>
          </p:cNvSpPr>
          <p:nvPr>
            <p:ph idx="1"/>
          </p:nvPr>
        </p:nvSpPr>
        <p:spPr/>
        <p:txBody>
          <a:bodyPr/>
          <a:lstStyle/>
          <a:p>
            <a:pPr marL="0" indent="0" algn="just">
              <a:buNone/>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Το άρθρο 102 της Συνθήκης προβλέπει ότι η δεσπόζουσα θέση πρέπει να αφορά την κοινή αγορά ή σημαντικό τμήμα της.</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Θεωρήθηκε ότι η απαίτηση του άρθρου ικανοποιείται, έστω και αν αφορά μόνο τμήμα ενός εθνικού εδάφους, όπως αυτό της Γερμανίας, όπου καταναλωνόταν ένα σημαντικό τμήμα της παραγωγής και της κατανάλωσης ζάχαρης έναντι του συνόλου της Ένωσης.</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Στο ίδιο πλαίσιο, το μέγεθος κίνησης στο Λιμάνι της Γένοβας και της σημασίας που αυτό είχε για το σύνολο των δραστηριοτήτων εισαγωγής και εξαγωγής μέσω λιμένων στην Ένωση οδήγησε να θεωρηθεί ότι η αγορά των λιμενικών δραστηριοτήτων που πραγματοποιούνταν σε αυτό το λιμάνι αντιπροσώπευε ένα σημαντικό τμήμα της κοινής αγοράς.</a:t>
            </a: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000" i="1"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buNone/>
            </a:pPr>
            <a:r>
              <a:rPr lang="fr-FR" sz="2000"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ΔΕΚ, 10.12.1991,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Porto di Genova</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σκέψη 15. </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Βλ</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επίσης ως προς το αεροδρόμιο του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Zaventem</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την απόφαση της Επιτροπής,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British Midland</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fr-CH" sz="2000" dirty="0">
                <a:effectLst/>
                <a:latin typeface="Times New Roman" panose="02020603050405020304" pitchFamily="18" charset="0"/>
                <a:ea typeface="Calibri" panose="020F0502020204030204" pitchFamily="34" charset="0"/>
                <a:cs typeface="Times New Roman" panose="02020603050405020304" pitchFamily="18" charset="0"/>
              </a:rPr>
              <a:t>R</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é</a:t>
            </a:r>
            <a:r>
              <a:rPr lang="fr-CH" sz="2000" dirty="0" err="1">
                <a:effectLst/>
                <a:latin typeface="Times New Roman" panose="02020603050405020304" pitchFamily="18" charset="0"/>
                <a:ea typeface="Calibri" panose="020F0502020204030204" pitchFamily="34" charset="0"/>
                <a:cs typeface="Times New Roman" panose="02020603050405020304" pitchFamily="18" charset="0"/>
              </a:rPr>
              <a:t>gie</a:t>
            </a:r>
            <a:r>
              <a:rPr lang="fr-CH"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des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voies</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fr-CA" sz="2000" dirty="0">
                <a:effectLst/>
                <a:latin typeface="Times New Roman" panose="02020603050405020304" pitchFamily="18" charset="0"/>
                <a:ea typeface="Calibri" panose="020F0502020204030204" pitchFamily="34" charset="0"/>
                <a:cs typeface="Times New Roman" panose="02020603050405020304" pitchFamily="18" charset="0"/>
              </a:rPr>
              <a:t>a</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é</a:t>
            </a:r>
            <a:r>
              <a:rPr lang="fr-CA" sz="2000" dirty="0" err="1">
                <a:effectLst/>
                <a:latin typeface="Times New Roman" panose="02020603050405020304" pitchFamily="18" charset="0"/>
                <a:ea typeface="Calibri" panose="020F0502020204030204" pitchFamily="34" charset="0"/>
                <a:cs typeface="Times New Roman" panose="02020603050405020304" pitchFamily="18" charset="0"/>
              </a:rPr>
              <a:t>riennes</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28.6.199</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220835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A6748A-DFB3-B112-3994-2C46A98EEB31}"/>
              </a:ext>
            </a:extLst>
          </p:cNvPr>
          <p:cNvSpPr>
            <a:spLocks noGrp="1"/>
          </p:cNvSpPr>
          <p:nvPr>
            <p:ph type="title"/>
          </p:nvPr>
        </p:nvSpPr>
        <p:spPr/>
        <p:txBody>
          <a:bodyPr/>
          <a:lstStyle/>
          <a:p>
            <a:r>
              <a:rPr lang="el-GR" dirty="0"/>
              <a:t>Έννοια δεσπόζουσας θέσης </a:t>
            </a:r>
          </a:p>
        </p:txBody>
      </p:sp>
      <p:sp>
        <p:nvSpPr>
          <p:cNvPr id="3" name="Θέση περιεχομένου 2">
            <a:extLst>
              <a:ext uri="{FF2B5EF4-FFF2-40B4-BE49-F238E27FC236}">
                <a16:creationId xmlns:a16="http://schemas.microsoft.com/office/drawing/2014/main" id="{96F1BAC6-8F90-E719-6603-29AE29919AA3}"/>
              </a:ext>
            </a:extLst>
          </p:cNvPr>
          <p:cNvSpPr>
            <a:spLocks noGrp="1"/>
          </p:cNvSpPr>
          <p:nvPr>
            <p:ph idx="1"/>
          </p:nvPr>
        </p:nvSpPr>
        <p:spPr/>
        <p:txBody>
          <a:bodyPr>
            <a:normAutofit lnSpcReduction="10000"/>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άρθρο 102 δεν προσδιορίζει εννοιολογικά πότε μια επιχείρηση κατέχει δεσπόζουσα θέση. </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Νομολογία: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Ως δεσπόζουσα θέση νοείται «η κατοχή θέσης οικονομικής ισχύος από μια επιχείρηση που της επιτρέπει να παρεμποδίζει τη διατήρηση ενός αποτελεσματικού ανταγωνισμού στη σχετική αγορά, παρέχοντάς την τη δυνατότητα ανεξάρτητων συμπεριφορών σε αξιόλογο βαθμό έναντι των ανταγωνιστών της, των πελατών της και, τελικά, των καταναλωτών».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Από τον ορισμό αυτό προκύπτουν οι ακόλουθες τρείς προϋποθέσεις: α) η επιχείρηση πρέπει να κατέχει μια κυρίαρχη θέση στη σχετική αγορά, συγκρινόμενη με τις αντίπαλες εταιρείες, β) η ανεξάρτητη συμπεριφορά σημαίνει ότι η επιχείρηση δεν υπόκειται στις επιπτώσεις ενός αποτελεσματικού ανταγωνισμού και  γ) η οικονομική ισχύς είναι η ισχύς επηρεασμού των τιμών αγοράς, της παραγωγής, της καινοτομίας ή της ποιότητας των προϊόντων ή υπηρεσιών ή άλλων παραμέτρων ανταγωνισμού στην αγορά για σημαντική περίοδο χρόνου (για δύο τουλάχιστον έτη).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rPr>
              <a:t>Η κυρίαρχη επιχείρηση δεν υπόκειται στις πιέσεις του αποτελεσματικού ανταγωνισμού, με αποτέλεσμα να μπορεί να τιμολογήσει τα προϊόντα της πάνω από το ανταγωνιστικό επίπεδο. Αυτό μπορεί να το κάνει μειώνοντας την παραγωγή της ή επιβάλλοντας στους αντιπάλους της να μειώσουν την δική τους. Ο αποκλεισμός των ανταγωνιστών θα μπορούσε επομένως να επιτρέψει την κυρίαρχη επιχείρηση να αυξήσει περαιτέρω τις τιμές της ή να τις διατηρήσει υψηλές. </a:t>
            </a:r>
            <a:endParaRPr lang="el-GR" dirty="0"/>
          </a:p>
        </p:txBody>
      </p:sp>
    </p:spTree>
    <p:extLst>
      <p:ext uri="{BB962C8B-B14F-4D97-AF65-F5344CB8AC3E}">
        <p14:creationId xmlns:p14="http://schemas.microsoft.com/office/powerpoint/2010/main" val="1686292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C30095-73C7-2353-6708-418F2B7F3E29}"/>
              </a:ext>
            </a:extLst>
          </p:cNvPr>
          <p:cNvSpPr>
            <a:spLocks noGrp="1"/>
          </p:cNvSpPr>
          <p:nvPr>
            <p:ph type="title"/>
          </p:nvPr>
        </p:nvSpPr>
        <p:spPr/>
        <p:txBody>
          <a:bodyPr/>
          <a:lstStyle/>
          <a:p>
            <a:r>
              <a:rPr lang="el-GR" dirty="0"/>
              <a:t>Μερίδια αγοράς </a:t>
            </a:r>
          </a:p>
        </p:txBody>
      </p:sp>
      <p:sp>
        <p:nvSpPr>
          <p:cNvPr id="3" name="Θέση περιεχομένου 2">
            <a:extLst>
              <a:ext uri="{FF2B5EF4-FFF2-40B4-BE49-F238E27FC236}">
                <a16:creationId xmlns:a16="http://schemas.microsoft.com/office/drawing/2014/main" id="{EEB8B017-316F-CDB5-E1AB-92D9BD711351}"/>
              </a:ext>
            </a:extLst>
          </p:cNvPr>
          <p:cNvSpPr>
            <a:spLocks noGrp="1"/>
          </p:cNvSpPr>
          <p:nvPr>
            <p:ph idx="1"/>
          </p:nvPr>
        </p:nvSpPr>
        <p:spPr/>
        <p:txBody>
          <a:bodyPr>
            <a:normAutofit/>
          </a:bodyPr>
          <a:lstStyle/>
          <a:p>
            <a:pPr algn="just">
              <a:spcBef>
                <a:spcPts val="0"/>
              </a:spcBef>
            </a:pPr>
            <a:r>
              <a:rPr lang="el-GR" sz="1800" dirty="0">
                <a:latin typeface="Times New Roman" panose="02020603050405020304" pitchFamily="18" charset="0"/>
                <a:ea typeface="Calibri" panose="020F0502020204030204" pitchFamily="34" charset="0"/>
              </a:rPr>
              <a:t>Απ</a:t>
            </a:r>
            <a:r>
              <a:rPr lang="el-GR" sz="1800" dirty="0">
                <a:effectLst/>
                <a:latin typeface="Times New Roman" panose="02020603050405020304" pitchFamily="18" charset="0"/>
                <a:ea typeface="Calibri" panose="020F0502020204030204" pitchFamily="34" charset="0"/>
              </a:rPr>
              <a:t>όφαση </a:t>
            </a:r>
            <a:r>
              <a:rPr lang="en-US" sz="1800" dirty="0">
                <a:effectLst/>
                <a:latin typeface="Times New Roman" panose="02020603050405020304" pitchFamily="18" charset="0"/>
                <a:ea typeface="Calibri" panose="020F0502020204030204" pitchFamily="34" charset="0"/>
              </a:rPr>
              <a:t>Hofmann</a:t>
            </a:r>
            <a:r>
              <a:rPr lang="el-GR" sz="1800" dirty="0">
                <a:effectLst/>
                <a:latin typeface="Times New Roman" panose="02020603050405020304" pitchFamily="18" charset="0"/>
                <a:ea typeface="Calibri" panose="020F0502020204030204" pitchFamily="34" charset="0"/>
              </a:rPr>
              <a:t>- </a:t>
            </a:r>
            <a:r>
              <a:rPr lang="en-US" sz="1800" dirty="0">
                <a:effectLst/>
                <a:latin typeface="Times New Roman" panose="02020603050405020304" pitchFamily="18" charset="0"/>
                <a:ea typeface="Calibri" panose="020F0502020204030204" pitchFamily="34" charset="0"/>
              </a:rPr>
              <a:t>La Roche</a:t>
            </a:r>
            <a:r>
              <a:rPr lang="el-GR" sz="1800" dirty="0">
                <a:effectLst/>
                <a:latin typeface="Times New Roman" panose="02020603050405020304" pitchFamily="18" charset="0"/>
                <a:ea typeface="Calibri" panose="020F0502020204030204" pitchFamily="34" charset="0"/>
              </a:rPr>
              <a:t>:  κατείχε το 47% της κοινής αγοράς σε μια κατηγορία φαρμάκου. Τα μερίδια των άλλων παραγωγών, το 1974, ήταν 27%, 18%, 7% και 1%. Κατά το Δικαστήριο, το μερίδιο της </a:t>
            </a:r>
            <a:r>
              <a:rPr lang="en-US" sz="1800" dirty="0">
                <a:effectLst/>
                <a:latin typeface="Times New Roman" panose="02020603050405020304" pitchFamily="18" charset="0"/>
                <a:ea typeface="Calibri" panose="020F0502020204030204" pitchFamily="34" charset="0"/>
              </a:rPr>
              <a:t>Hofmann</a:t>
            </a:r>
            <a:r>
              <a:rPr lang="el-GR" sz="1800" dirty="0">
                <a:effectLst/>
                <a:latin typeface="Times New Roman" panose="02020603050405020304" pitchFamily="18" charset="0"/>
                <a:ea typeface="Calibri" panose="020F0502020204030204" pitchFamily="34" charset="0"/>
              </a:rPr>
              <a:t>-</a:t>
            </a:r>
            <a:r>
              <a:rPr lang="en-US" sz="1800" dirty="0">
                <a:effectLst/>
                <a:latin typeface="Times New Roman" panose="02020603050405020304" pitchFamily="18" charset="0"/>
                <a:ea typeface="Calibri" panose="020F0502020204030204" pitchFamily="34" charset="0"/>
              </a:rPr>
              <a:t>La Roche</a:t>
            </a:r>
            <a:r>
              <a:rPr lang="el-GR" sz="1800" dirty="0">
                <a:effectLst/>
                <a:latin typeface="Times New Roman" panose="02020603050405020304" pitchFamily="18" charset="0"/>
                <a:ea typeface="Calibri" panose="020F0502020204030204" pitchFamily="34" charset="0"/>
              </a:rPr>
              <a:t> που είναι ίσο με το άθροισμα των μεριδίων των επόμενων δύο πιο σημαντικών ανταγωνιστών αποδεικνύει ότι είναι εντελώς ελεύθερη να αποφασίσει τι συμπεριφορά θα υιοθετήσει σε περίπτωση ανταγωνιστικής πίεσης. </a:t>
            </a:r>
          </a:p>
          <a:p>
            <a:pPr algn="just">
              <a:spcBef>
                <a:spcPts val="0"/>
              </a:spcBef>
            </a:pPr>
            <a:r>
              <a:rPr lang="el-GR" sz="1800" dirty="0">
                <a:latin typeface="Times New Roman" panose="02020603050405020304" pitchFamily="18" charset="0"/>
                <a:ea typeface="Calibri" panose="020F0502020204030204" pitchFamily="34" charset="0"/>
              </a:rPr>
              <a:t>Α</a:t>
            </a:r>
            <a:r>
              <a:rPr lang="el-GR" sz="1800" dirty="0">
                <a:effectLst/>
                <a:latin typeface="Times New Roman" panose="02020603050405020304" pitchFamily="18" charset="0"/>
                <a:ea typeface="Calibri" panose="020F0502020204030204" pitchFamily="34" charset="0"/>
              </a:rPr>
              <a:t>ν το μερίδιο της αγοράς είναι μεταξύ 40 και 50%, πρέπει να λαμβάνονται υπόψη πρόσθετοι παράγοντες, ιδίως ο αριθμός και το μέγεθος των ανταγωνιστριών επιχειρήσεων. Όσο οι ανταγωνιστές είναι περισσότεροι, αδύναμοι και περιορισμένης διάστασης, τόσο το μερίδιο της αγοράς πρέπει να είναι σημαντικό προκειμένου οι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επιχειρήσεις που το κατέχουν να θεωρούνται ως έχουσες δεσπόζουσα θέση. </a:t>
            </a:r>
          </a:p>
          <a:p>
            <a:pPr algn="just">
              <a:spcBef>
                <a:spcPts val="0"/>
              </a:spcBef>
            </a:pPr>
            <a:r>
              <a:rPr lang="el-GR" sz="1800" dirty="0">
                <a:latin typeface="Times New Roman" panose="02020603050405020304" pitchFamily="18" charset="0"/>
                <a:ea typeface="Calibri" panose="020F0502020204030204" pitchFamily="34" charset="0"/>
              </a:rPr>
              <a:t>Α</a:t>
            </a:r>
            <a:r>
              <a:rPr lang="el-GR" sz="1800" dirty="0">
                <a:effectLst/>
                <a:latin typeface="Times New Roman" panose="02020603050405020304" pitchFamily="18" charset="0"/>
                <a:ea typeface="Calibri" panose="020F0502020204030204" pitchFamily="34" charset="0"/>
              </a:rPr>
              <a:t>πό το σύνολο των αποφάσεων μπορεί να διατυπωθεί η θέση ότι ποσοστά πάνω από 50% συνιστούν τεκμήριο ύπαρξης δεσπόζουσας θέσης για μια επιχείρηση, υπό τον όρο οι ανταγωνιστές της να έχουν πολύ χαμηλότερο μερίδιο. Το ίδιο μπορεί να θεωρηθεί και για τα ποσοστά μεταξύ 40% έως 50%, όπως και κάτω του 40%, σε συνάρτηση με το ισχύ και τον αριθμό των ανταγωνιστών. </a:t>
            </a:r>
          </a:p>
          <a:p>
            <a:pPr algn="just">
              <a:spcBef>
                <a:spcPts val="0"/>
              </a:spcBef>
            </a:pPr>
            <a:r>
              <a:rPr lang="el-GR" sz="1800" dirty="0">
                <a:effectLst/>
                <a:latin typeface="Times New Roman" panose="02020603050405020304" pitchFamily="18" charset="0"/>
                <a:ea typeface="Calibri" panose="020F0502020204030204" pitchFamily="34" charset="0"/>
              </a:rPr>
              <a:t>Ωστόσο, ποσοστά κάτω του 25% δυσχερώς μπορούν να στοιχειοθετήσουν ύπαρξη δεσπόζουσας θέσης (α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ιτιολογική σκέψη 32 του προοιμίου του Κανονισμού 139/2004 για τις συγκεντρώσεις, ΕΕ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L</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24, 29.1.2004,1).  Οι δραστηριότητες που παρέχονται σε άλλες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παραπλήσιες αγορές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αποκτούν σημασία, όταν μέσω αυτών η επιχείρηση αποκτά πρόσθετη ισχύ στη σχετική αγορά.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dirty="0"/>
          </a:p>
        </p:txBody>
      </p:sp>
    </p:spTree>
    <p:extLst>
      <p:ext uri="{BB962C8B-B14F-4D97-AF65-F5344CB8AC3E}">
        <p14:creationId xmlns:p14="http://schemas.microsoft.com/office/powerpoint/2010/main" val="3507108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FB378B-331C-F358-2AB2-3185F13AE186}"/>
              </a:ext>
            </a:extLst>
          </p:cNvPr>
          <p:cNvSpPr>
            <a:spLocks noGrp="1"/>
          </p:cNvSpPr>
          <p:nvPr>
            <p:ph type="title"/>
          </p:nvPr>
        </p:nvSpPr>
        <p:spPr/>
        <p:txBody>
          <a:bodyPr/>
          <a:lstStyle/>
          <a:p>
            <a:r>
              <a:rPr lang="el-GR" dirty="0"/>
              <a:t>Φραγμοί εισόδου</a:t>
            </a:r>
          </a:p>
        </p:txBody>
      </p:sp>
      <p:sp>
        <p:nvSpPr>
          <p:cNvPr id="3" name="Θέση περιεχομένου 2">
            <a:extLst>
              <a:ext uri="{FF2B5EF4-FFF2-40B4-BE49-F238E27FC236}">
                <a16:creationId xmlns:a16="http://schemas.microsoft.com/office/drawing/2014/main" id="{649EEFD8-58EE-988E-C6E7-7B16D896C3EA}"/>
              </a:ext>
            </a:extLst>
          </p:cNvPr>
          <p:cNvSpPr>
            <a:spLocks noGrp="1"/>
          </p:cNvSpPr>
          <p:nvPr>
            <p:ph idx="1"/>
          </p:nvPr>
        </p:nvSpPr>
        <p:spPr/>
        <p:txBody>
          <a:bodyPr>
            <a:noAutofit/>
          </a:bodyPr>
          <a:lstStyle/>
          <a:p>
            <a:pPr marL="0" indent="0" algn="just">
              <a:buNone/>
            </a:pPr>
            <a:r>
              <a:rPr lang="el-GR" sz="2000" dirty="0">
                <a:effectLst/>
                <a:latin typeface="Times New Roman" panose="02020603050405020304" pitchFamily="18" charset="0"/>
                <a:ea typeface="Calibri" panose="020F0502020204030204" pitchFamily="34" charset="0"/>
              </a:rPr>
              <a:t>Το μερίδιο αγοράς είναι ενδεικτικής σημασίας, εάν οι </a:t>
            </a:r>
            <a:r>
              <a:rPr lang="el-GR" sz="2000" i="1" dirty="0">
                <a:effectLst/>
                <a:latin typeface="Times New Roman" panose="02020603050405020304" pitchFamily="18" charset="0"/>
                <a:ea typeface="Calibri" panose="020F0502020204030204" pitchFamily="34" charset="0"/>
              </a:rPr>
              <a:t>φραγμοί επέκτασης</a:t>
            </a:r>
            <a:r>
              <a:rPr lang="el-GR" sz="2000" dirty="0">
                <a:effectLst/>
                <a:latin typeface="Times New Roman" panose="02020603050405020304" pitchFamily="18" charset="0"/>
                <a:ea typeface="Calibri" panose="020F0502020204030204" pitchFamily="34" charset="0"/>
              </a:rPr>
              <a:t> που αντιμετωπίζουν οι αντίπαλοι, καθώς και οι </a:t>
            </a:r>
            <a:r>
              <a:rPr lang="el-GR" sz="2000" i="1" dirty="0">
                <a:effectLst/>
                <a:latin typeface="Times New Roman" panose="02020603050405020304" pitchFamily="18" charset="0"/>
                <a:ea typeface="Calibri" panose="020F0502020204030204" pitchFamily="34" charset="0"/>
              </a:rPr>
              <a:t>φραγμοί εισόδου</a:t>
            </a:r>
            <a:r>
              <a:rPr lang="el-GR" sz="2000" dirty="0">
                <a:effectLst/>
                <a:latin typeface="Times New Roman" panose="02020603050405020304" pitchFamily="18" charset="0"/>
                <a:ea typeface="Calibri" panose="020F0502020204030204" pitchFamily="34" charset="0"/>
              </a:rPr>
              <a:t> που αντιμετωπίζουν οι δυνητικοί ανταγωνιστές είναι χαμηλοί.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Οι φραγμοί επέκτασης και εισόδου μπορούν να οφείλονται σε αιτίες νομικής ή οικονομικής φύσεως που επικρατούν στη σχετική αγορά. Οι φραγμοί αυτοί μπορεί να είναι: α) νομικά εμπόδια, όπως η κατοχή δικαιωμάτων βιομηχανικής ιδιοκτησίας, η ύπαρξη ενός εθνικού μονοπωλίου, η απαίτηση απόκτησης μιας άδειας για την άσκηση μιας δραστηριότητας, οι κανόνες που θεσμοθετούν </a:t>
            </a:r>
            <a:r>
              <a:rPr lang="fr-FR" sz="2000" i="1" dirty="0">
                <a:effectLst/>
                <a:latin typeface="Times New Roman" panose="02020603050405020304" pitchFamily="18" charset="0"/>
                <a:ea typeface="Calibri" panose="020F0502020204030204" pitchFamily="34" charset="0"/>
                <a:cs typeface="Times New Roman" panose="02020603050405020304" pitchFamily="18" charset="0"/>
              </a:rPr>
              <a:t>numerus clausus</a:t>
            </a: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όπως οι περιορισμένες συχνότητες στο χώρο του ραδιοφώνου και της τηλεόρασης, β) περιορισμοί στην παραγωγική ικανότητα, περίπτωση που συντρέχει όταν απαιτούνται επενδύσεις και κόστος που δεν πρόκειται να καλυφθεί, γ) οικονομίες κλίμακας, δηλαδή ότι υπάρχει μεγάλης εκτάσεως παραγωγή ή διανομή που μπορεί να δώσει στην δεσπόζουσα επιχείρηση ένα πλεονέκτημα επί των μικρότερων ανταγωνιστών, γ) απόλυτα πλεονεκτήματα κόστους, όπως αυτά που προέρχονται από </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προτιμησιακές</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προσβάσεις σε ουσιώδεις διευκολύνσεις, φυσικούς πόρους, καινοτομία, έρευνα και ανάπτυξη, δικαιώματα βιομηχανικής ιδιοκτησίας και κεφάλαιο που προσφέρουν στην δεσπόζουσα επιχείρηση ανταγωνιστικά πλεονεκτήματα, δ) ένα υψηλά αναπτυγμένο δίκτυο διανομής ή πωλήσεων και ε) η εδραιωμένη θέση μιας επιχείρησης στην αγορά, η οποία προκύπτει από την </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αποκτηθείσα</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φήμη ή την εμπειρία. </a:t>
            </a:r>
            <a:endParaRPr lang="el-GR" sz="2000" dirty="0"/>
          </a:p>
        </p:txBody>
      </p:sp>
    </p:spTree>
    <p:extLst>
      <p:ext uri="{BB962C8B-B14F-4D97-AF65-F5344CB8AC3E}">
        <p14:creationId xmlns:p14="http://schemas.microsoft.com/office/powerpoint/2010/main" val="3622387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345EB2-4A43-578B-726C-D463814ADE6E}"/>
              </a:ext>
            </a:extLst>
          </p:cNvPr>
          <p:cNvSpPr>
            <a:spLocks noGrp="1"/>
          </p:cNvSpPr>
          <p:nvPr>
            <p:ph type="title"/>
          </p:nvPr>
        </p:nvSpPr>
        <p:spPr/>
        <p:txBody>
          <a:bodyPr>
            <a:normAutofit/>
          </a:bodyPr>
          <a:lstStyle/>
          <a:p>
            <a:r>
              <a:rPr lang="el-GR" sz="2800" dirty="0"/>
              <a:t>Συλλογική δεσπόζουσα θέση </a:t>
            </a:r>
          </a:p>
        </p:txBody>
      </p:sp>
      <p:sp>
        <p:nvSpPr>
          <p:cNvPr id="3" name="Θέση περιεχομένου 2">
            <a:extLst>
              <a:ext uri="{FF2B5EF4-FFF2-40B4-BE49-F238E27FC236}">
                <a16:creationId xmlns:a16="http://schemas.microsoft.com/office/drawing/2014/main" id="{34C5B48A-6433-5860-30E8-64AA0FE5FAEE}"/>
              </a:ext>
            </a:extLst>
          </p:cNvPr>
          <p:cNvSpPr>
            <a:spLocks noGrp="1"/>
          </p:cNvSpPr>
          <p:nvPr>
            <p:ph idx="1"/>
          </p:nvPr>
        </p:nvSpPr>
        <p:spPr/>
        <p:txBody>
          <a:bodyPr>
            <a:normAutofit fontScale="92500"/>
          </a:bodyPr>
          <a:lstStyle/>
          <a:p>
            <a:pPr marL="0" indent="0" algn="just">
              <a:spcBef>
                <a:spcPts val="0"/>
              </a:spcBef>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Η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συλλογική δεσπόζουσα θέση πρέπει να διακρίνεται «από τις παραλληλίες συμπεριφορών που αρμόζουν στη φύση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ολιγοπωλιακών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καταστάσεων, στο βαθμό που στο ολιγοπώλιο οι συμπεριφορές επηρεάζονται αμοιβαία, ενώ στην περίπτωση δεσπόζουσας θέσης η συμπεριφορά της επιχείρησης που κατέχει μια τέτοια θέση καθορίζεται σε μεγάλο βαθμό μονομερώς». </a:t>
            </a:r>
          </a:p>
          <a:p>
            <a:pPr marL="0" indent="0" algn="just">
              <a:spcBef>
                <a:spcPts val="0"/>
              </a:spcBef>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Μ</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ια δεσπόζουσα θέση μπορεί να κατέχεται από δύο ή περισσότερες οικονομικές οντότητες νομικά ανεξάρτητες, υπό την προϋπόθεση ότι μέσα από ένα οικονομικό πρίσμα οι εν λόγω οντότητες παρουσιάζονται ή δρουν από κοινού σε μια ειδική αγορά ως μια συλλογική οντότητα. Η εν λόγω κοινή πολιτική δεν μπορεί να προέλθει παρά από τη συνδρομή των ακόλουθων τριών κριτηρίων: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1) από τη γνώση του πως συμπεριφέρονται τα άλλα μέρη του ολιγοπωλίου, ιδίως όταν η σχετική αγορά είναι έντονα διαφανής, προκειμένου να διαπιστώνεται η τήρηση της συμφωνηθείσας συμπεριφοράς.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2) Από την ύπαρξη ικανών συνθηκών τήρησης αυτής της πολιτικής, στη βάση λ.χ. κινήτρων ή μηχανισμού αντιποίνων. Ο επιδιωκόμενος στόχος είναι να υφίσταται η δυνατότητα αντιποίνων, όπως για παράδειγμα όταν σε ενδεχόμενη μείωση των τιμών από τον ένα των μελών να μειώνονται παράλληλα οι τιμές και από τα άλλα μέλη, προκειμένου να μην διευρυνθεί το μερίδιο αγοράς κανενός εκ των μελών του ολιγοπωλίου σε βάρος των άλλων.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el-GR" sz="1800" dirty="0">
                <a:effectLst/>
                <a:latin typeface="Times New Roman" panose="02020603050405020304" pitchFamily="18" charset="0"/>
                <a:ea typeface="Calibri" panose="020F0502020204030204" pitchFamily="34" charset="0"/>
              </a:rPr>
              <a:t>3) Από την πεποίθηση ότι η προβλεπόμενη αντίδραση των υπαρκτών ή δυνητικών ανταγωνιστών ή των καταναλωτών, δεν θα θέσει σε κίνδυνο τα αναμενόμενα αποτελέσματα της κοινής πολιτικής. Με άλλα λόγια, ενδεχόμενη αύξηση τιμών από το ολιγοπώλιο θεωρήθηκε ότι δεν θα δημιουργούσε μεταστροφή της πελατείας ή επέκταση ή είσοδο στη σχετική αγορά αντιπάλων εταιρειών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Airtours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v. Commission,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Συλλογή</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2002,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ΙΙ</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-2585,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σκέψη</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61</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905022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DAB5CF-CD9F-20F3-2C59-A76ED60F2B9F}"/>
              </a:ext>
            </a:extLst>
          </p:cNvPr>
          <p:cNvSpPr>
            <a:spLocks noGrp="1"/>
          </p:cNvSpPr>
          <p:nvPr>
            <p:ph type="title"/>
          </p:nvPr>
        </p:nvSpPr>
        <p:spPr/>
        <p:txBody>
          <a:bodyPr/>
          <a:lstStyle/>
          <a:p>
            <a:r>
              <a:rPr lang="el-GR" dirty="0"/>
              <a:t>Έννοια κατάχρησης </a:t>
            </a:r>
          </a:p>
        </p:txBody>
      </p:sp>
      <p:sp>
        <p:nvSpPr>
          <p:cNvPr id="3" name="Θέση περιεχομένου 2">
            <a:extLst>
              <a:ext uri="{FF2B5EF4-FFF2-40B4-BE49-F238E27FC236}">
                <a16:creationId xmlns:a16="http://schemas.microsoft.com/office/drawing/2014/main" id="{1A501CF5-8E5C-16D3-5889-4D43C8F53383}"/>
              </a:ext>
            </a:extLst>
          </p:cNvPr>
          <p:cNvSpPr>
            <a:spLocks noGrp="1"/>
          </p:cNvSpPr>
          <p:nvPr>
            <p:ph idx="1"/>
          </p:nvPr>
        </p:nvSpPr>
        <p:spPr/>
        <p:txBody>
          <a:bodyPr>
            <a:normAutofit/>
          </a:bodyPr>
          <a:lstStyle/>
          <a:p>
            <a:pPr algn="just"/>
            <a:r>
              <a:rPr lang="el-GR" sz="2000" dirty="0">
                <a:effectLst/>
                <a:latin typeface="Times New Roman" panose="02020603050405020304" pitchFamily="18" charset="0"/>
                <a:ea typeface="Calibri" panose="020F0502020204030204" pitchFamily="34" charset="0"/>
                <a:cs typeface="Times New Roman" panose="02020603050405020304" pitchFamily="18" charset="0"/>
              </a:rPr>
              <a:t>Σύμφωνα με το άρθρο 102 ΣΛΕΕ «είναι ασυμβίβαστη με την εσωτερική αγορά και απαγορεύεται, κατά το μέτρο που δύναται να επηρεάσει το εμπόριο μεταξύ κρατών μελών, η καταχρηστική εκμετάλλευση από μία ή περισσότερες επιχειρήσεις της δεσπόζουσας θέσης τους εντός της εσωτερικής αγοράς ή σημαντικού τμήματός της. Η κατάχρηση αυτή δύναται να συνίσταται ιδίως: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tabLst>
                <a:tab pos="2085975" algn="l"/>
              </a:tabLst>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α) στην άμεση ή έμμεση επιβολή μη δικαίων τιμών αγοράς ή πωλήσεως ή άλλων όρων συναλλαγής,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tabLst>
                <a:tab pos="2085975" algn="l"/>
              </a:tabLst>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β) στον περιορισμό της παραγωγής, της διαθέσεως ή της τεχνολογικής αναπτύξεως επί ζημία των καταναλωτών,</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tabLst>
                <a:tab pos="2085975" algn="l"/>
              </a:tabLst>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γ) στην εφαρμογή </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ανίσων</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όρων επί ισοδυνάμων παροχών έναντι των εμπορικώς </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συναλλασσομένων</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με αποτέλεσμα να περιέρχονται αυτοί σε μειονεκτική θέση στον ανταγωνισμό,</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tabLst>
                <a:tab pos="2085975" algn="l"/>
              </a:tabLst>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δ) στην εξάρτηση της συνάψεως συμβάσεων από την αποδοχή, εκ μέρους των </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συναλλασσομένων</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πρόσθετων παροχών που εκ φύσεως ή σύμφωνα με τις εμπορικές συνήθειες δεν έχουν σχέση με το αντικείμενο των συμβάσεων αυτών».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3846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CA02F4-863C-750A-D8ED-DC3969B2B615}"/>
              </a:ext>
            </a:extLst>
          </p:cNvPr>
          <p:cNvSpPr>
            <a:spLocks noGrp="1"/>
          </p:cNvSpPr>
          <p:nvPr>
            <p:ph type="title"/>
          </p:nvPr>
        </p:nvSpPr>
        <p:spPr/>
        <p:txBody>
          <a:bodyPr/>
          <a:lstStyle/>
          <a:p>
            <a:r>
              <a:rPr lang="el-GR" dirty="0"/>
              <a:t>Κατάχρηση και εξαίρεση</a:t>
            </a:r>
          </a:p>
        </p:txBody>
      </p:sp>
      <p:sp>
        <p:nvSpPr>
          <p:cNvPr id="3" name="Θέση περιεχομένου 2">
            <a:extLst>
              <a:ext uri="{FF2B5EF4-FFF2-40B4-BE49-F238E27FC236}">
                <a16:creationId xmlns:a16="http://schemas.microsoft.com/office/drawing/2014/main" id="{92A03E62-7BE8-6279-1207-67D4C78142DE}"/>
              </a:ext>
            </a:extLst>
          </p:cNvPr>
          <p:cNvSpPr>
            <a:spLocks noGrp="1"/>
          </p:cNvSpPr>
          <p:nvPr>
            <p:ph idx="1"/>
          </p:nvPr>
        </p:nvSpPr>
        <p:spPr/>
        <p:txBody>
          <a:bodyPr>
            <a:normAutofit/>
          </a:bodyPr>
          <a:lstStyle/>
          <a:p>
            <a:pPr algn="just">
              <a:spcBef>
                <a:spcPts val="0"/>
              </a:spcBef>
            </a:pPr>
            <a:r>
              <a:rPr lang="el-GR" sz="1800" dirty="0">
                <a:latin typeface="Calibri" panose="020F0502020204030204" pitchFamily="34" charset="0"/>
                <a:ea typeface="Calibri" panose="020F0502020204030204" pitchFamily="34" charset="0"/>
                <a:cs typeface="Times New Roman" panose="02020603050405020304" pitchFamily="18" charset="0"/>
              </a:rPr>
              <a:t>ΚΑΤΑΧΡΗΣΗ ΚΑΙ ΕΞΑΙΡΕΣΗ: Ε</a:t>
            </a:r>
            <a:r>
              <a:rPr lang="el-GR" sz="1800" dirty="0">
                <a:effectLst/>
                <a:latin typeface="Times New Roman" panose="02020603050405020304" pitchFamily="18" charset="0"/>
                <a:ea typeface="Calibri" panose="020F0502020204030204" pitchFamily="34" charset="0"/>
              </a:rPr>
              <a:t>άν μια δεσπόζουσα </a:t>
            </a:r>
            <a:r>
              <a:rPr lang="el-GR" sz="1800" dirty="0">
                <a:solidFill>
                  <a:srgbClr val="000000"/>
                </a:solidFill>
                <a:effectLst/>
                <a:latin typeface="Times New Roman" panose="02020603050405020304" pitchFamily="18" charset="0"/>
                <a:ea typeface="Calibri" panose="020F0502020204030204" pitchFamily="34" charset="0"/>
              </a:rPr>
              <a:t>επιχείρηση συμβάλλει στην βελτίωση της αποτελεσματικότητας, </a:t>
            </a:r>
            <a:r>
              <a:rPr lang="el-GR" sz="1800" dirty="0">
                <a:effectLst/>
                <a:latin typeface="Times New Roman" panose="02020603050405020304" pitchFamily="18" charset="0"/>
                <a:ea typeface="Calibri" panose="020F0502020204030204" pitchFamily="34" charset="0"/>
              </a:rPr>
              <a:t>η συμπεριφορά δεν μπορεί να χαρακτηριστεί ως καταχρηστική. Η αναλογική εφαρμογή του άρθρου 101.3 ΣΛΕΕ παρέχει τη δυνατότητα νέας προσέγγισης του άρθρου 102 ΣΛΕΕ. </a:t>
            </a:r>
          </a:p>
          <a:p>
            <a:pPr algn="just">
              <a:spcBef>
                <a:spcPts val="0"/>
              </a:spcBef>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Δικαστήριο: η επιχείρηση που κατέχει δεσπόζουσα θέση μπορεί να δικαιολογήσει ενέργειες οι οποίες ενδέχεται να εμπίπτουν στο πεδίο της απαγόρευσης του άρθρου 102 ΣΛΕΕ, αποδεικνύοντας ότι το αποτέλεσμα αποκλεισμού από την αγορά που η συμπεριφορά της ήταν ικανή να έχει μπορούσε να αντισταθμισθεί ή ακόμη και να εξουδετερωθεί με πλεονεκτήματα ως προς την αποτελεσματικότητα τα οποία ωφελούν επίσης τους καταναλωτές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Intel</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κατά Επιτροπής, 2017: «Η ανάλυση σχετικά με τον εκτοπισμό των ανταγωνιστών από την αγορά έχει επίσης σημασία για να διαπιστωθεί εάν ένα σύστημα εκπτώσεων που εμπίπτει καταρχήν στην απαγόρευση του άρθρου 102 ΣΛΕΕ μπορεί να δικαιολογηθεί αντικειμενικά. Ενδέχεται, άλλωστε, να υπάρχουν πλεονεκτήματα ως προς την αποτελεσματικότητα τα οποία να είναι επίσης ωφέλιμα για τον καταναλωτή και να αντισταθμίζουν ή και να υπερβαίνουν τις επιπτώσεις από τον εκτοπισμό ανταγωνιστή από την αγορά λόγω του επίμαχου, περιοριστικού για τον ανταγωνισμό, συστήματος εκπτώσεων. Η στάθμιση αυτή των θετικών και αρνητικών για τον ανταγωνισμό συνεπειών της επίμαχης πρακτικής μπορεί να διενεργηθεί με την απόφαση της Επιτροπής μόνο μετά από ανάλυση της εγγενούς ικανότητας της επίμαχης πρακτικής να επιφέρει τον εκτοπισμό από την αγορά των ανταγωνιστών που είναι τουλάχιστον εξίσου αποτελεσματικοί».</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sz="1800" dirty="0">
              <a:effectLst/>
              <a:latin typeface="Times New Roman" panose="02020603050405020304" pitchFamily="18" charset="0"/>
              <a:ea typeface="Calibri" panose="020F0502020204030204" pitchFamily="34" charset="0"/>
            </a:endParaRPr>
          </a:p>
          <a:p>
            <a:endParaRPr lang="el-GR" dirty="0"/>
          </a:p>
        </p:txBody>
      </p:sp>
    </p:spTree>
    <p:extLst>
      <p:ext uri="{BB962C8B-B14F-4D97-AF65-F5344CB8AC3E}">
        <p14:creationId xmlns:p14="http://schemas.microsoft.com/office/powerpoint/2010/main" val="3955147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54D4EE-E8A3-C109-FACC-ABDFE03C1057}"/>
              </a:ext>
            </a:extLst>
          </p:cNvPr>
          <p:cNvSpPr>
            <a:spLocks noGrp="1"/>
          </p:cNvSpPr>
          <p:nvPr>
            <p:ph type="title"/>
          </p:nvPr>
        </p:nvSpPr>
        <p:spPr/>
        <p:txBody>
          <a:bodyPr>
            <a:normAutofit/>
          </a:bodyPr>
          <a:lstStyle/>
          <a:p>
            <a:r>
              <a:rPr lang="el-GR" sz="3200" dirty="0"/>
              <a:t>Το κριτήριο του εξ ίσου αποτελεσματικού ανταγωνιστή </a:t>
            </a:r>
          </a:p>
        </p:txBody>
      </p:sp>
      <p:sp>
        <p:nvSpPr>
          <p:cNvPr id="3" name="Θέση περιεχομένου 2">
            <a:extLst>
              <a:ext uri="{FF2B5EF4-FFF2-40B4-BE49-F238E27FC236}">
                <a16:creationId xmlns:a16="http://schemas.microsoft.com/office/drawing/2014/main" id="{5E5A91B3-2DBD-7958-0D17-E6A2C63BEE5B}"/>
              </a:ext>
            </a:extLst>
          </p:cNvPr>
          <p:cNvSpPr>
            <a:spLocks noGrp="1"/>
          </p:cNvSpPr>
          <p:nvPr>
            <p:ph idx="1"/>
          </p:nvPr>
        </p:nvSpPr>
        <p:spPr/>
        <p:txBody>
          <a:bodyPr>
            <a:normAutofit/>
          </a:bodyPr>
          <a:lstStyle/>
          <a:p>
            <a:pPr marL="0" indent="0" algn="just">
              <a:spcBef>
                <a:spcPts val="0"/>
              </a:spcBef>
              <a:buNone/>
            </a:pPr>
            <a:r>
              <a:rPr lang="el-GR" sz="1800" dirty="0">
                <a:latin typeface="Times New Roman" panose="02020603050405020304" pitchFamily="18" charset="0"/>
                <a:ea typeface="Calibri" panose="020F0502020204030204" pitchFamily="34" charset="0"/>
              </a:rPr>
              <a:t>Κ</a:t>
            </a:r>
            <a:r>
              <a:rPr lang="el-GR" sz="1800" dirty="0">
                <a:effectLst/>
                <a:latin typeface="Times New Roman" panose="02020603050405020304" pitchFamily="18" charset="0"/>
                <a:ea typeface="Calibri" panose="020F0502020204030204" pitchFamily="34" charset="0"/>
              </a:rPr>
              <a:t>ατάχρηση:  είναι μια </a:t>
            </a:r>
            <a:r>
              <a:rPr lang="el-GR" sz="1800" dirty="0">
                <a:solidFill>
                  <a:srgbClr val="000000"/>
                </a:solidFill>
                <a:effectLst/>
                <a:latin typeface="Times New Roman" panose="02020603050405020304" pitchFamily="18" charset="0"/>
                <a:ea typeface="Calibri" panose="020F0502020204030204" pitchFamily="34" charset="0"/>
              </a:rPr>
              <a:t>αντικειμενική</a:t>
            </a:r>
            <a:r>
              <a:rPr lang="el-GR" sz="1800" b="1" dirty="0">
                <a:solidFill>
                  <a:srgbClr val="000000"/>
                </a:solidFill>
                <a:effectLst/>
                <a:latin typeface="Times New Roman" panose="02020603050405020304" pitchFamily="18" charset="0"/>
                <a:ea typeface="Calibri" panose="020F0502020204030204" pitchFamily="34" charset="0"/>
              </a:rPr>
              <a:t> </a:t>
            </a:r>
            <a:r>
              <a:rPr lang="el-GR" sz="1800" dirty="0">
                <a:solidFill>
                  <a:srgbClr val="000000"/>
                </a:solidFill>
                <a:effectLst/>
                <a:latin typeface="Times New Roman" panose="02020603050405020304" pitchFamily="18" charset="0"/>
                <a:ea typeface="Calibri" panose="020F0502020204030204" pitchFamily="34" charset="0"/>
              </a:rPr>
              <a:t>έννοια που συνέχεται προς τη συμπεριφορά μιας επιχείρησης σε δεσπόζουσα θέση η οποία,</a:t>
            </a:r>
            <a:r>
              <a:rPr lang="el-GR" sz="1800" dirty="0">
                <a:effectLst/>
                <a:latin typeface="Times New Roman" panose="02020603050405020304" pitchFamily="18" charset="0"/>
                <a:ea typeface="Calibri" panose="020F0502020204030204" pitchFamily="34" charset="0"/>
              </a:rPr>
              <a:t> διαμέσου προσφυγής σε μεθόδους διαφορετικούς από εκείνους που διέπουν </a:t>
            </a:r>
            <a:r>
              <a:rPr lang="el-GR" sz="1800" i="1" dirty="0">
                <a:effectLst/>
                <a:latin typeface="Times New Roman" panose="02020603050405020304" pitchFamily="18" charset="0"/>
                <a:ea typeface="Calibri" panose="020F0502020204030204" pitchFamily="34" charset="0"/>
              </a:rPr>
              <a:t>τον κανονικό ανταγωνισμό</a:t>
            </a:r>
            <a:r>
              <a:rPr lang="el-GR" sz="1800" dirty="0">
                <a:effectLst/>
                <a:latin typeface="Times New Roman" panose="02020603050405020304" pitchFamily="18" charset="0"/>
                <a:ea typeface="Calibri" panose="020F0502020204030204" pitchFamily="34" charset="0"/>
              </a:rPr>
              <a:t> στα προϊόντα και στις υπηρεσίες στη βάση συναλλαγών των οικονομικών παραγόντων, έχει ως αποτέλεσμα να παρεμποδίζει τη διατήρηση του βαθμού του ανταγωνισμού που ακόμη υπάρχει στην αγορά ή την ανάπτυξη αυτού του ανταγωνισμού. Ο χαρακτηρισμός μιας πρακτικής αποκλεισμού ως καταχρηστικής εξαρτάται από τα αποτελέσματα αποκλεισμού που αυτή είναι ή ήταν ικανή να παράγει. </a:t>
            </a:r>
          </a:p>
          <a:p>
            <a:pPr marL="0" indent="0" algn="just">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ικανότητα μίμησης της συμπεριφοράς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της δεσπόζουσας επιχείρησης στηρίζεται στο κριτήριο του «εξίσου αποτελεσματικού ανταγωνιστή» (κριτήριο ΕΑΑ), χωρίς να είναι και το μόνο, όπως συμβαίνει όταν η δομή της αγοράς καθιστά πρακτικά αδύνατη την εμφάνιση εξίσου αποτελεσματικού ανταγωνιστή, όπως στο πλαίσιο αγοράς της οποίας τα χαρακτηριστικά είναι, αφενός, ότι η επιχείρηση που έχει νόμιμο μονοπώλιο κατέχει πολύ υψηλό μερίδιο της αγοράς και, αφετέρου, ότι η αγορά είναι δύσκολα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προσβάσιμη</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λόγω της ύπαρξης σημαντικών προσκομμάτων.  </a:t>
            </a:r>
          </a:p>
          <a:p>
            <a:pPr marL="0" indent="0" algn="just">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κριτήριο ωστόσο του ΕΑΑ χρησιμοποιείται συχνά, με αποτέλεσμα να θεωρείται ότι δεν υπάρχει κατάχρηση αν οι εισροές τις οποίες αρνήθηκε να παράσχει η δεσπόζουσα επιχείρηση μπορούν να αναπαραχθούν από τους εξίσου αποτελεσματικούς ανταγωνιστές μέσω αγοράς από άλλους προμηθευτές ή μέσω ιδίας παραγωγής.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524411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1ED8E4-D2E4-F9D9-13B3-EA7CD1D871D4}"/>
              </a:ext>
            </a:extLst>
          </p:cNvPr>
          <p:cNvSpPr>
            <a:spLocks noGrp="1"/>
          </p:cNvSpPr>
          <p:nvPr>
            <p:ph type="title"/>
          </p:nvPr>
        </p:nvSpPr>
        <p:spPr/>
        <p:txBody>
          <a:bodyPr/>
          <a:lstStyle/>
          <a:p>
            <a:r>
              <a:rPr lang="el-GR" dirty="0"/>
              <a:t>Ενέργεια και κατάχρηση δεσπόζουσας θέσης</a:t>
            </a:r>
          </a:p>
        </p:txBody>
      </p:sp>
      <p:sp>
        <p:nvSpPr>
          <p:cNvPr id="3" name="Θέση περιεχομένου 2">
            <a:extLst>
              <a:ext uri="{FF2B5EF4-FFF2-40B4-BE49-F238E27FC236}">
                <a16:creationId xmlns:a16="http://schemas.microsoft.com/office/drawing/2014/main" id="{9984354B-E2BC-FA96-0C47-443146E3E0F6}"/>
              </a:ext>
            </a:extLst>
          </p:cNvPr>
          <p:cNvSpPr>
            <a:spLocks noGrp="1"/>
          </p:cNvSpPr>
          <p:nvPr>
            <p:ph idx="1"/>
          </p:nvPr>
        </p:nvSpPr>
        <p:spPr/>
        <p:txBody>
          <a:bodyPr>
            <a:normAutofit lnSpcReduction="10000"/>
          </a:bodyPr>
          <a:lstStyle/>
          <a:p>
            <a:pPr marL="0" indent="0" algn="just">
              <a:buNone/>
            </a:pP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α) Κατάχρηση δεσπόζουσας θέσης από τη ΔΕΗ ΑΕ</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Με την απόφαση</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C(2008) 824 τελικό, της 5ης Μαρτίου 2008, η Επιτροπή διαπίστωσε, μεταξύ άλλων, ότι η χορήγηση και η διατήρηση σε ισχύ αποκλειστικών δικαιωμάτων εκμεταλλεύσεως λιγνίτη από τη ΔΕΗ ΑΕ αντέβαιναν στο άρθρο 106, παράγραφος 1, ΣΛΕΕ, σε συνδυασμό με το άρθρο 102 ΣΛΕΕ, εφόσον δημιουργούσαν κατάσταση ανισότητας ευκαιριών μεταξύ των επιχειρήσεων όσον αφορά την πρόσβαση στα πρωτογενή καύσιμα για την παραγωγή ηλεκτρικής ενέργειας και παρείχαν στη ΔΕΗ τη δυνατότητα να διατηρεί ή να ενισχύει τη δεσπόζουσα θέση της στην αγορά χονδρικής προμήθειας ηλεκτρικής ενέργειας στην Ελλάδα, αποκλείοντας ή παρακωλύοντας κάθε νέα είσοδο στην αγορά</a:t>
            </a:r>
          </a:p>
          <a:p>
            <a:pPr marL="0" indent="0" algn="just">
              <a:spcBef>
                <a:spcPts val="0"/>
              </a:spcBef>
              <a:buNone/>
            </a:pPr>
            <a:r>
              <a:rPr lang="el-GR" sz="1800" dirty="0">
                <a:effectLst/>
                <a:latin typeface="Times New Roman" panose="02020603050405020304" pitchFamily="18" charset="0"/>
                <a:ea typeface="Calibri" panose="020F0502020204030204" pitchFamily="34" charset="0"/>
              </a:rPr>
              <a:t>Απόφαση της Επιτροπής (5.3.2008):</a:t>
            </a:r>
            <a:r>
              <a:rPr lang="el-GR" sz="1800" dirty="0">
                <a:latin typeface="Times New Roman" panose="02020603050405020304" pitchFamily="18" charset="0"/>
                <a:ea typeface="Calibri" panose="020F0502020204030204" pitchFamily="34" charset="0"/>
              </a:rPr>
              <a:t> </a:t>
            </a:r>
            <a:r>
              <a:rPr lang="el-GR" sz="1800" dirty="0">
                <a:effectLst/>
                <a:latin typeface="Times New Roman" panose="02020603050405020304" pitchFamily="18" charset="0"/>
                <a:ea typeface="Calibri" panose="020F0502020204030204" pitchFamily="34" charset="0"/>
              </a:rPr>
              <a:t>για να διορθωθούν τα αντίθετα προς τον ανταγωνισμό κρατικά μέτρα, η Ελληνική Δημοκρατία πρέπει να χορηγήσει μέσω διαγωνισμών δικαιώματα εκμεταλλεύσεως επί διαφόρων κοιτασμάτων λιγνίτη  (πχ Δράμα, Ελασσόνα, </a:t>
            </a:r>
            <a:r>
              <a:rPr lang="el-GR" sz="1800" dirty="0" err="1">
                <a:effectLst/>
                <a:latin typeface="Times New Roman" panose="02020603050405020304" pitchFamily="18" charset="0"/>
                <a:ea typeface="Calibri" panose="020F0502020204030204" pitchFamily="34" charset="0"/>
              </a:rPr>
              <a:t>Βεύη</a:t>
            </a:r>
            <a:r>
              <a:rPr lang="el-GR" sz="1800" dirty="0">
                <a:effectLst/>
                <a:latin typeface="Times New Roman" panose="02020603050405020304" pitchFamily="18" charset="0"/>
                <a:ea typeface="Calibri" panose="020F0502020204030204" pitchFamily="34" charset="0"/>
              </a:rPr>
              <a:t> και </a:t>
            </a:r>
            <a:r>
              <a:rPr lang="el-GR" sz="1800" dirty="0" err="1">
                <a:effectLst/>
                <a:latin typeface="Times New Roman" panose="02020603050405020304" pitchFamily="18" charset="0"/>
                <a:ea typeface="Calibri" panose="020F0502020204030204" pitchFamily="34" charset="0"/>
              </a:rPr>
              <a:t>Βεγόρα</a:t>
            </a:r>
            <a:r>
              <a:rPr lang="el-GR" sz="1800" dirty="0">
                <a:effectLst/>
                <a:latin typeface="Times New Roman" panose="02020603050405020304" pitchFamily="18" charset="0"/>
                <a:ea typeface="Calibri" panose="020F0502020204030204" pitchFamily="34" charset="0"/>
              </a:rPr>
              <a:t>) σε άλλες επιχειρήσεις, πλην της ΔΕΗ.</a:t>
            </a:r>
          </a:p>
          <a:p>
            <a:pPr marL="0" indent="0" algn="just">
              <a:spcBef>
                <a:spcPts val="0"/>
              </a:spcBef>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Δ</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εύτερη απόφαση (4.8.2009</a:t>
            </a:r>
            <a:r>
              <a:rPr lang="el-GR" sz="1800" dirty="0">
                <a:latin typeface="Times New Roman" panose="02020603050405020304" pitchFamily="18" charset="0"/>
                <a:ea typeface="Calibri" panose="020F0502020204030204" pitchFamily="34"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καθορισμός συγκεκριμένων μέτρων για τη διόρθωση των δυσμενών για τον ανταγωνισμό συνεπειών της παραβάσεως που διαπιστώθηκε. Κατά της απόφασης αυτή, η ΔΕΗ προσέφυγε στο Γενικό Δικαστήριο, το οποίο την ακύρωσε (2012). Με αίτησή της στο Δικαστήριο, η Ευρωπαϊκή Επιτροπή ζήτησε την αναίρεση αυτής της αποφάσεως του Γενικού Δικαστηρίου. Με απόφαση της 17.7.2014, το Δικαστήριο αναίρεσε την απόφαση του Γενικού Δικαστηρίου και ανέπεμψε την υπόθεση ενώπιο του τελευταίου προς νέα εκδίκαση. Το Γενικό Δικαστήριο εξέδωσε την τελική του απόφαση, στις 15.12.2016, με την οποία απέρριψε την προσφυγή της ΔΕΗ ΑΕ κατά της Ευρωπαϊκής Επιτροπής.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dirty="0"/>
          </a:p>
        </p:txBody>
      </p:sp>
    </p:spTree>
    <p:extLst>
      <p:ext uri="{BB962C8B-B14F-4D97-AF65-F5344CB8AC3E}">
        <p14:creationId xmlns:p14="http://schemas.microsoft.com/office/powerpoint/2010/main" val="1726423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D14B50-68A1-C3BD-1129-2DAA5F12C992}"/>
              </a:ext>
            </a:extLst>
          </p:cNvPr>
          <p:cNvSpPr>
            <a:spLocks noGrp="1"/>
          </p:cNvSpPr>
          <p:nvPr>
            <p:ph type="title"/>
          </p:nvPr>
        </p:nvSpPr>
        <p:spPr/>
        <p:txBody>
          <a:bodyPr/>
          <a:lstStyle/>
          <a:p>
            <a:r>
              <a:rPr lang="el-GR" dirty="0"/>
              <a:t>Το άρθρο 102 ΣΛΕΕ</a:t>
            </a:r>
          </a:p>
        </p:txBody>
      </p:sp>
      <p:sp>
        <p:nvSpPr>
          <p:cNvPr id="3" name="Θέση περιεχομένου 2">
            <a:extLst>
              <a:ext uri="{FF2B5EF4-FFF2-40B4-BE49-F238E27FC236}">
                <a16:creationId xmlns:a16="http://schemas.microsoft.com/office/drawing/2014/main" id="{643B96BE-404F-42C4-894F-CD60B12658AB}"/>
              </a:ext>
            </a:extLst>
          </p:cNvPr>
          <p:cNvSpPr>
            <a:spLocks noGrp="1"/>
          </p:cNvSpPr>
          <p:nvPr>
            <p:ph idx="1"/>
          </p:nvPr>
        </p:nvSpPr>
        <p:spPr/>
        <p:txBody>
          <a:bodyPr>
            <a:normAutofit fontScale="92500" lnSpcReduction="10000"/>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Σύμφωνα με το άρθρο 102 ΣΛΕΕ «είναι ασυμβίβαστη με την εσωτερική αγορά και απαγορεύεται, κατά το μέτρο που δύναται να επηρεάσει το εμπόριο μεταξύ κρατών μελών, η καταχρηστική εκμετάλλευση από μία ή περισσότερες επιχειρήσεις της δεσπόζουσας θέσης τους εντός της εσωτερικής αγοράς ή σημαντικού τμήματός της. Η κατάχρηση αυτή δύναται να συνίσταται ιδίως: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tabLst>
                <a:tab pos="2085975" algn="l"/>
              </a:tabLs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 στην άμεση ή έμμεση επιβολή μη δικαίων τιμών αγοράς ή πωλήσεως ή άλλων όρων συναλλαγής,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tabLst>
                <a:tab pos="2085975" algn="l"/>
              </a:tabLs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β) στον περιορισμό της παραγωγής, της διαθέσεως ή της τεχνολογικής αναπτύξεως επί ζημία των καταναλωτών,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tabLst>
                <a:tab pos="2085975" algn="l"/>
              </a:tabLs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γ) στην εφαρμογή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ανίσων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όρων επί ισοδυνάμων παροχών έναντι των εμπορικώς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συναλλασσομένων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με αποτέλεσμα να περιέρχονται αυτοί σε μειονεκτική θέση στον ανταγωνισμό,</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tabLst>
                <a:tab pos="2085975" algn="l"/>
              </a:tabLs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δ) στην εξάρτηση της συνάψεως συμβάσεων από την αποδοχή, εκ μέρους των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συναλλασσομένων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πρόσθετων παροχών που εκ φύσεως ή σύμφωνα με τις εμπορικές συνήθειες δεν έχουν σχέση με το αντικείμενο των συμβάσεων αυτών».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rPr>
              <a:t>Το άρθρο αυτό απαγορεύει αποκλειστικά την καταχρηστική εκμετάλλευση της δεσπόζουσας θέσης μιας επιχείρησης. Δεν απαγορεύει ούτε την ύπαρξη, ούτε τη δημιουργία ή την απόκτηση μιας τέτοιας θέσης με την εξαγορά μιας άλλης επιχείρησης.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προσέγγιση που υιοθέτησε εν προκειμένω ο νομοθέτης της Ένωσης διαφέρει εκείνης του νομοθέτη των ΗΠΑ, όπου το τμήμα 2 της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Sherman Act</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απαγορεύει τόσο τη μονοπώληση όσο και την απόπειρα μονοπώλησης τμήματος ή του συνόλου των συναλλαγών.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dirty="0"/>
          </a:p>
        </p:txBody>
      </p:sp>
    </p:spTree>
    <p:extLst>
      <p:ext uri="{BB962C8B-B14F-4D97-AF65-F5344CB8AC3E}">
        <p14:creationId xmlns:p14="http://schemas.microsoft.com/office/powerpoint/2010/main" val="1670369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287823-63C5-7000-BAFA-29806BB4134C}"/>
              </a:ext>
            </a:extLst>
          </p:cNvPr>
          <p:cNvSpPr>
            <a:spLocks noGrp="1"/>
          </p:cNvSpPr>
          <p:nvPr>
            <p:ph type="title"/>
          </p:nvPr>
        </p:nvSpPr>
        <p:spPr/>
        <p:txBody>
          <a:bodyPr>
            <a:normAutofit/>
          </a:bodyPr>
          <a:lstStyle/>
          <a:p>
            <a:r>
              <a:rPr lang="el-GR" sz="3200" dirty="0"/>
              <a:t>Η πρώτη απόφαση του Γενικού Δικαστηρίου (2012)</a:t>
            </a:r>
          </a:p>
        </p:txBody>
      </p:sp>
      <p:sp>
        <p:nvSpPr>
          <p:cNvPr id="3" name="Θέση περιεχομένου 2">
            <a:extLst>
              <a:ext uri="{FF2B5EF4-FFF2-40B4-BE49-F238E27FC236}">
                <a16:creationId xmlns:a16="http://schemas.microsoft.com/office/drawing/2014/main" id="{1CC06318-986D-71D8-9D11-03D0505AD071}"/>
              </a:ext>
            </a:extLst>
          </p:cNvPr>
          <p:cNvSpPr>
            <a:spLocks noGrp="1"/>
          </p:cNvSpPr>
          <p:nvPr>
            <p:ph idx="1"/>
          </p:nvPr>
        </p:nvSpPr>
        <p:spPr/>
        <p:txBody>
          <a:bodyPr>
            <a:normAutofit lnSpcReduction="10000"/>
          </a:bodyPr>
          <a:lstStyle/>
          <a:p>
            <a:pPr marL="0" indent="0" algn="just">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Απόφαση Επιτροπής: 1) η ΔΕΗ </a:t>
            </a:r>
            <a:r>
              <a:rPr lang="el-GR" sz="1800" dirty="0">
                <a:latin typeface="Times New Roman" panose="02020603050405020304" pitchFamily="18" charset="0"/>
                <a:ea typeface="Calibri" panose="020F0502020204030204" pitchFamily="34" charset="0"/>
                <a:cs typeface="Times New Roman" panose="02020603050405020304" pitchFamily="18" charset="0"/>
              </a:rPr>
              <a:t>δεν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επεξέτεινε, χωρίς τούτο να δικαιολογείται αντικειμενικώς, τη δεσπόζουσα θέση της από την αγορά προμήθειας λιγνίτη στην αγορά χονδρικής προμήθειας ηλεκτρικής ενέργειας, 2) η ΔΕΗ, πρώην μονοπωλιακή επιχείρηση, εξακολουθεί να διατηρεί δεσπόζουσα θέση στην αγορά χονδρικής προμήθειας ηλεκτρικής ενέργειας χάρη στο πλεονέκτημα που της εξασφαλίζει η προνομιακή πρόσβαση στον λιγνίτη, 3) η κατάσταση αυτή δημιουργεί ανισότητα ευκαιριών στην εν λόγω αγορά μεταξύ της ΔΕΗ και των λοιπών επιχειρήσεων. </a:t>
            </a:r>
          </a:p>
          <a:p>
            <a:pPr marL="0" indent="0" algn="just">
              <a:spcBef>
                <a:spcPts val="0"/>
              </a:spcBef>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Απόφαση </a:t>
            </a:r>
            <a:r>
              <a:rPr lang="el-GR" sz="1800" dirty="0" err="1">
                <a:latin typeface="Times New Roman" panose="02020603050405020304" pitchFamily="18" charset="0"/>
                <a:ea typeface="Calibri" panose="020F0502020204030204" pitchFamily="34" charset="0"/>
                <a:cs typeface="Times New Roman" panose="02020603050405020304" pitchFamily="18" charset="0"/>
              </a:rPr>
              <a:t>ΓενΔικ</a:t>
            </a:r>
            <a:r>
              <a:rPr lang="el-GR" sz="1800" dirty="0">
                <a:latin typeface="Times New Roman" panose="02020603050405020304" pitchFamily="18" charset="0"/>
                <a:ea typeface="Calibri" panose="020F0502020204030204" pitchFamily="34" charset="0"/>
                <a:cs typeface="Times New Roman" panose="02020603050405020304" pitchFamily="18" charset="0"/>
              </a:rPr>
              <a:t>: ε</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πικαλούμενο την πάγια νομολογία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MOTOE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49/07,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EU</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:2008:376)], για την επίδραση του κρατικού μέτρου στην κατάχρηση της δεσπόζουσας θέσης, δηλαδή όταν η συγκεκριμένη επιχείρηση οδηγείται, απλώς και μόνον με την άσκηση των αποκλειστικών δικαιωμάτων που της έχουν χορηγηθεί, σε καταχρηστική εκμετάλλευση της δεσπόζουσας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θέσεώς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της ή όταν τα δικαιώματα αυτά είναι ικανά να δημιουργήσουν κατάσταση εντός της οποίας η επιχείρηση αυτή οδηγείται σε μια τέτοια καταχρηστική συμπεριφορά, το Γενικό Δικαστήριο συνήγαγε το συμπέρασμα ότι από την εν λόγω νομολογία δεν προκύπτει ότι το γεγονός και μόνον ότι η οικεία επιχείρηση βρίσκεται σε πλεονεκτική θέση έναντι των ανταγωνιστών της, συνεπεία κάποιου κρατικού μέτρου, συνιστά αυτό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καθεαυτό</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κατάχρηση δεσπόζουσας θέσεως. Όσον αφορά τη θέση της Επιτροπής, ότι ένα καθεστώς ανόθευτου ανταγωνισμού μπορεί να επιτευχθεί μόνον εφόσον εξασφαλίζεται η ισότητα ευκαιριών μεταξύ των διαφόρων επιχειρήσεων, το Γενικό Δικαστήριο έκρινε ότι για να ισχύσει αυτό είναι απαραίτητο να προσδιοριστεί η κατάχρηση της δεσπόζουσας θέσεως της επιχειρήσεως, κάτι που η Επιτροπή δεν έπραξε, με αποτέλεσμα να ακυρώσει την απόφαση της Επιτροπής.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dirty="0"/>
          </a:p>
        </p:txBody>
      </p:sp>
    </p:spTree>
    <p:extLst>
      <p:ext uri="{BB962C8B-B14F-4D97-AF65-F5344CB8AC3E}">
        <p14:creationId xmlns:p14="http://schemas.microsoft.com/office/powerpoint/2010/main" val="720516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4CB8CD-4FF6-E04A-1B7A-795E33E8C655}"/>
              </a:ext>
            </a:extLst>
          </p:cNvPr>
          <p:cNvSpPr>
            <a:spLocks noGrp="1"/>
          </p:cNvSpPr>
          <p:nvPr>
            <p:ph type="title"/>
          </p:nvPr>
        </p:nvSpPr>
        <p:spPr/>
        <p:txBody>
          <a:bodyPr/>
          <a:lstStyle/>
          <a:p>
            <a:r>
              <a:rPr lang="el-GR" dirty="0"/>
              <a:t>Η απόφαση του Δικαστηρίου </a:t>
            </a:r>
          </a:p>
        </p:txBody>
      </p:sp>
      <p:sp>
        <p:nvSpPr>
          <p:cNvPr id="3" name="Θέση περιεχομένου 2">
            <a:extLst>
              <a:ext uri="{FF2B5EF4-FFF2-40B4-BE49-F238E27FC236}">
                <a16:creationId xmlns:a16="http://schemas.microsoft.com/office/drawing/2014/main" id="{46CF19C6-8B4F-C9F7-FFD8-25CDD8DED564}"/>
              </a:ext>
            </a:extLst>
          </p:cNvPr>
          <p:cNvSpPr>
            <a:spLocks noGrp="1"/>
          </p:cNvSpPr>
          <p:nvPr>
            <p:ph idx="1"/>
          </p:nvPr>
        </p:nvSpPr>
        <p:spPr/>
        <p:txBody>
          <a:bodyPr>
            <a:normAutofit/>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Δικαστήριο ερμήνευσε διαφορετικά την πάγια νομολογία: 1)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στοιχειοθετείται</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παράβαση των διατάξεων 106 και 102 ΣΛΕΕ, εάν μέτρο καταλογιστέο σε κράτος μέλος δημιουργεί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κίνδυνο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καταχρήσεως δεσπόζουσας θέσεως, 2) . καθεστώς ανόθευτου ανταγωνισμού μπορεί να επιτευχθεί μόνον εφόσον εξασφαλίζεται η ισότητα ευκαιριών μεταξύ των διαφόρων επιχειρήσεων, 3) η δημιουργία από κράτος μέλος, με την παραχώρηση αποκλειστικών δικαιωμάτων, δεσπόζουσας θέσεως δεν αντιβαίνει καθαυτή στο άρθρο 102 ΣΛΕΕ, 4)  εντούτοις η Συνθήκη επιβάλλει στα κράτη μέλη να μη θεσπίζουν ή να μη διατηρούν σε ισχύ μέτρα ικανά να καταστήσουν άνευ πρακτικής αποτελεσματικότητας τη διάταξη αυτή, 5) μπορεί να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στοιχειοθετηθεί</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παράβαση των άρθρων 106, παράγραφος 1, και 102 ΣΛΕΕ, ανεξαρτήτως του αν υφίσταται πράγματι καταχρηστική συμπεριφορά, 6) κρίσιμο είναι</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μόνον η Επιτροπή να προσδιορίσει μία πιθανή ή πραγματική συνέπεια αντίθετη προς τους κανόνες του ανταγωνισμού δυνάμενη να προκύψει από το επίμαχο κρατικό μέτρο. Μια τέτοια παράβαση μπορεί, επομένως, να διαπιστωθεί όταν τα επίμαχα κρατικά μέτρα επηρεάζουν τη δομή της αγοράς δημιουργώντας άνισες συνθήκες ανταγωνισμού μεταξύ των επιχειρήσεων, παρέχοντας τη δυνατότητα στη δημόσια επιχείρηση ή στην επιχείρηση στην οποία παραχωρήθηκαν ειδικά ή αποκλειστικά δικαιώματα, να διατηρήσει, εμποδίζοντας, για παράδειγμα, την είσοδο νέων ανταγωνιστών στην αγορά αυτή, να ενισχύσει ή να επεκτείνει τη δεσπόζουσα θέση της σε άλλη αγορά περιορίζοντας έτσι τον ανταγωνισμό, για τη διαπίστωση δε αυτή δεν απαιτείται να αποδειχθεί ότι υπήρξε πράγματι καταχρηστική πρακτική.</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122779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0F680D-4F9E-73C4-69F2-8427F2DA646B}"/>
              </a:ext>
            </a:extLst>
          </p:cNvPr>
          <p:cNvSpPr>
            <a:spLocks noGrp="1"/>
          </p:cNvSpPr>
          <p:nvPr>
            <p:ph type="title"/>
          </p:nvPr>
        </p:nvSpPr>
        <p:spPr/>
        <p:txBody>
          <a:bodyPr>
            <a:normAutofit fontScale="90000"/>
          </a:bodyPr>
          <a:lstStyle/>
          <a:p>
            <a:br>
              <a:rPr lang="el-GR" sz="3100" b="1" dirty="0">
                <a:effectLst/>
                <a:latin typeface="Times New Roman" panose="02020603050405020304" pitchFamily="18" charset="0"/>
                <a:ea typeface="Calibri" panose="020F0502020204030204" pitchFamily="34" charset="0"/>
                <a:cs typeface="Times New Roman" panose="02020603050405020304" pitchFamily="18" charset="0"/>
              </a:rPr>
            </a:br>
            <a:r>
              <a:rPr lang="el-GR" sz="3100" b="1" dirty="0">
                <a:effectLst/>
                <a:latin typeface="Times New Roman" panose="02020603050405020304" pitchFamily="18" charset="0"/>
                <a:ea typeface="Calibri" panose="020F0502020204030204" pitchFamily="34" charset="0"/>
                <a:cs typeface="Times New Roman" panose="02020603050405020304" pitchFamily="18" charset="0"/>
              </a:rPr>
              <a:t>β)  Κατάχρηση δεσπόζουσας θέσης από την </a:t>
            </a:r>
            <a:r>
              <a:rPr lang="de-DE" sz="3100" b="1" dirty="0">
                <a:effectLst/>
                <a:latin typeface="Times New Roman" panose="02020603050405020304" pitchFamily="18" charset="0"/>
                <a:ea typeface="Calibri" panose="020F0502020204030204" pitchFamily="34" charset="0"/>
                <a:cs typeface="Times New Roman" panose="02020603050405020304" pitchFamily="18" charset="0"/>
              </a:rPr>
              <a:t>ENEL </a:t>
            </a:r>
            <a:r>
              <a:rPr lang="de-DE" sz="3100" b="1" dirty="0" err="1">
                <a:effectLst/>
                <a:latin typeface="Times New Roman" panose="02020603050405020304" pitchFamily="18" charset="0"/>
                <a:ea typeface="Calibri" panose="020F0502020204030204" pitchFamily="34" charset="0"/>
                <a:cs typeface="Times New Roman" panose="02020603050405020304" pitchFamily="18" charset="0"/>
              </a:rPr>
              <a:t>SpA</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77E20009-CB39-86B5-D82C-BFA45E4AE62D}"/>
              </a:ext>
            </a:extLst>
          </p:cNvPr>
          <p:cNvSpPr>
            <a:spLocks noGrp="1"/>
          </p:cNvSpPr>
          <p:nvPr>
            <p:ph idx="1"/>
          </p:nvPr>
        </p:nvSpPr>
        <p:spPr/>
        <p:txBody>
          <a:bodyPr>
            <a:normAutofit/>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Στις 12.5.2022, το Δικαστήριο εξέδωσε μια σημαντική απόφαση με αντικείμενο τις πρακτικές που εφαρμόζουν δεσπόζουσες επιχειρήσεις για τον αποκλεισμό των ανταγωνιστών από την αγορά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C‑377/20,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Servizio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elettrico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Nazionale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SpA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ENEL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SpA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ENEL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Energia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SpA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κατά</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Autorità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Garante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della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Concorrenza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 del Mercato</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υπόθεση συνέχεται προς το άνοιγμα της αγοράς παροχής ενέργειας στην Ιταλία και αφορά στρατηγική την οποία φέρονται ότι εφάρμοσαν τρεις εταιρίες του ομίλου ENEL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SpA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(του κατεστημένου ενεργειακού φορέα) με σκοπό, κατ’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ουσίαν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να δυσχεράνουν την είσοδο ανταγωνιστών στην απελευθερωμένη αγορά. Ειδικότερα, η στρατηγική αυτή συνίστατο στη χρήση, κατά τρόπο που συνεπαγόταν διάκριση, δεδομένων σχετικών με το πελατολόγιο της προστατευόμενης αγοράς, τα οποία, πριν την απελευθέρωσή της, ήταν διαθέσιμα στη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Servizio</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Elettrico</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Nazionale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SpA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(SEN), μία εκ των εταιριών του ομίλου ENEL, ως διαχειρίστρια της αγοράς αυτής. Στόχος ήταν να χρησιμοποιηθούν τα ως άνω δεδομένα για να δρομολογηθούν εμπορικές προσφορές προς την πελατεία της εν λόγω αγοράς, προκειμένου η πελατεία αυτή να μετακινηθεί εντός του ομίλου ENEL, και δη από τη SEN προς τη θυγατρική του ομίλου η οποία δραστηριοποιείται στην ελεύθερη αγορά, ήτοι την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Enel</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Energia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SpA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(ΕΕ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SpA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Με αυτόν τον τρόπο θα μπορούσε να αποφευχθεί η μαζική αποχώρηση της προαναφερθείσας πελατείας προς τρίτους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παρόχους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ενόψει της κατάργησης της προστατευόμενης αγοράς.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403563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95EC2F-2C97-A7F2-DD27-4574C6B78226}"/>
              </a:ext>
            </a:extLst>
          </p:cNvPr>
          <p:cNvSpPr>
            <a:spLocks noGrp="1"/>
          </p:cNvSpPr>
          <p:nvPr>
            <p:ph type="title"/>
          </p:nvPr>
        </p:nvSpPr>
        <p:spPr/>
        <p:txBody>
          <a:bodyPr/>
          <a:lstStyle/>
          <a:p>
            <a:r>
              <a:rPr lang="el-GR" dirty="0"/>
              <a:t>Προδικαστικά ερωτήματα και απαντήσεις</a:t>
            </a:r>
          </a:p>
        </p:txBody>
      </p:sp>
      <p:sp>
        <p:nvSpPr>
          <p:cNvPr id="3" name="Θέση περιεχομένου 2">
            <a:extLst>
              <a:ext uri="{FF2B5EF4-FFF2-40B4-BE49-F238E27FC236}">
                <a16:creationId xmlns:a16="http://schemas.microsoft.com/office/drawing/2014/main" id="{B51214DE-D2AF-BF1A-37BD-E1B7E3EE6AE8}"/>
              </a:ext>
            </a:extLst>
          </p:cNvPr>
          <p:cNvSpPr>
            <a:spLocks noGrp="1"/>
          </p:cNvSpPr>
          <p:nvPr>
            <p:ph idx="1"/>
          </p:nvPr>
        </p:nvSpPr>
        <p:spPr/>
        <p:txBody>
          <a:bodyPr>
            <a:normAutofit/>
          </a:bodyPr>
          <a:lstStyle/>
          <a:p>
            <a:pPr marL="0" indent="0" algn="just">
              <a:spcBef>
                <a:spcPts val="0"/>
              </a:spcBef>
              <a:buNone/>
            </a:pPr>
            <a:r>
              <a:rPr lang="el-GR" sz="1800" dirty="0">
                <a:effectLst/>
                <a:latin typeface="Times New Roman" panose="02020603050405020304" pitchFamily="18" charset="0"/>
                <a:ea typeface="Calibri" panose="020F0502020204030204" pitchFamily="34" charset="0"/>
              </a:rPr>
              <a:t>Η επίδικη συμπεριφορά που εξετάστηκε από την </a:t>
            </a:r>
            <a:r>
              <a:rPr lang="el-GR" sz="1800" dirty="0" err="1">
                <a:effectLst/>
                <a:latin typeface="Times New Roman" panose="02020603050405020304" pitchFamily="18" charset="0"/>
                <a:ea typeface="Calibri" panose="020F0502020204030204" pitchFamily="34" charset="0"/>
              </a:rPr>
              <a:t>Autorità</a:t>
            </a:r>
            <a:r>
              <a:rPr lang="el-GR" sz="1800" dirty="0">
                <a:effectLst/>
                <a:latin typeface="Times New Roman" panose="02020603050405020304" pitchFamily="18" charset="0"/>
                <a:ea typeface="Calibri" panose="020F0502020204030204" pitchFamily="34" charset="0"/>
              </a:rPr>
              <a:t> </a:t>
            </a:r>
            <a:r>
              <a:rPr lang="el-GR" sz="1800" dirty="0" err="1">
                <a:effectLst/>
                <a:latin typeface="Times New Roman" panose="02020603050405020304" pitchFamily="18" charset="0"/>
                <a:ea typeface="Calibri" panose="020F0502020204030204" pitchFamily="34" charset="0"/>
              </a:rPr>
              <a:t>Garante</a:t>
            </a:r>
            <a:r>
              <a:rPr lang="el-GR" sz="1800" dirty="0">
                <a:effectLst/>
                <a:latin typeface="Times New Roman" panose="02020603050405020304" pitchFamily="18" charset="0"/>
                <a:ea typeface="Calibri" panose="020F0502020204030204" pitchFamily="34" charset="0"/>
              </a:rPr>
              <a:t> </a:t>
            </a:r>
            <a:r>
              <a:rPr lang="el-GR" sz="1800" dirty="0" err="1">
                <a:effectLst/>
                <a:latin typeface="Times New Roman" panose="02020603050405020304" pitchFamily="18" charset="0"/>
                <a:ea typeface="Calibri" panose="020F0502020204030204" pitchFamily="34" charset="0"/>
              </a:rPr>
              <a:t>della</a:t>
            </a:r>
            <a:r>
              <a:rPr lang="el-GR" sz="1800" dirty="0">
                <a:effectLst/>
                <a:latin typeface="Times New Roman" panose="02020603050405020304" pitchFamily="18" charset="0"/>
                <a:ea typeface="Calibri" panose="020F0502020204030204" pitchFamily="34" charset="0"/>
              </a:rPr>
              <a:t> </a:t>
            </a:r>
            <a:r>
              <a:rPr lang="el-GR" sz="1800" dirty="0" err="1">
                <a:effectLst/>
                <a:latin typeface="Times New Roman" panose="02020603050405020304" pitchFamily="18" charset="0"/>
                <a:ea typeface="Calibri" panose="020F0502020204030204" pitchFamily="34" charset="0"/>
              </a:rPr>
              <a:t>Concorrenza</a:t>
            </a:r>
            <a:r>
              <a:rPr lang="el-GR" sz="1800" dirty="0">
                <a:effectLst/>
                <a:latin typeface="Times New Roman" panose="02020603050405020304" pitchFamily="18" charset="0"/>
                <a:ea typeface="Calibri" panose="020F0502020204030204" pitchFamily="34" charset="0"/>
              </a:rPr>
              <a:t> e </a:t>
            </a:r>
            <a:r>
              <a:rPr lang="el-GR" sz="1800" dirty="0" err="1">
                <a:effectLst/>
                <a:latin typeface="Times New Roman" panose="02020603050405020304" pitchFamily="18" charset="0"/>
                <a:ea typeface="Calibri" panose="020F0502020204030204" pitchFamily="34" charset="0"/>
              </a:rPr>
              <a:t>del</a:t>
            </a:r>
            <a:r>
              <a:rPr lang="el-GR" sz="1800" dirty="0">
                <a:effectLst/>
                <a:latin typeface="Times New Roman" panose="02020603050405020304" pitchFamily="18" charset="0"/>
                <a:ea typeface="Calibri" panose="020F0502020204030204" pitchFamily="34" charset="0"/>
              </a:rPr>
              <a:t> </a:t>
            </a:r>
            <a:r>
              <a:rPr lang="el-GR" sz="1800" dirty="0" err="1">
                <a:effectLst/>
                <a:latin typeface="Times New Roman" panose="02020603050405020304" pitchFamily="18" charset="0"/>
                <a:ea typeface="Calibri" panose="020F0502020204030204" pitchFamily="34" charset="0"/>
              </a:rPr>
              <a:t>Mercato</a:t>
            </a:r>
            <a:r>
              <a:rPr lang="el-GR" sz="1800" dirty="0">
                <a:effectLst/>
                <a:latin typeface="Times New Roman" panose="02020603050405020304" pitchFamily="18" charset="0"/>
                <a:ea typeface="Calibri" panose="020F0502020204030204" pitchFamily="34" charset="0"/>
              </a:rPr>
              <a:t> (AGCM) κατέληξε τελικά στο Συμβούλιο της Επικρατείας,  το οποίο απέστειλε στο Δικαστήριο ορισμένα ερωτήματα. </a:t>
            </a:r>
          </a:p>
          <a:p>
            <a:pPr marL="0" indent="0" algn="just">
              <a:spcBef>
                <a:spcPts val="0"/>
              </a:spcBef>
              <a:buNone/>
            </a:pPr>
            <a:r>
              <a:rPr lang="el-GR" sz="1800" dirty="0">
                <a:effectLst/>
                <a:latin typeface="Times New Roman" panose="02020603050405020304" pitchFamily="18" charset="0"/>
                <a:ea typeface="Calibri" panose="020F0502020204030204" pitchFamily="34" charset="0"/>
              </a:rPr>
              <a:t>ΠΡΩΤΟ ΕΡΩΤΗΜΑ: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άρθρο 102 ΣΛΕΕ έχει την έννοια ότι, προκειμένου να διαπιστωθεί αν μια πρακτική συνιστά καταχρηστική εκμετάλλευση δεσπόζουσας θέσης, αρκεί η αρχή ανταγωνισμού να αποδείξει ότι η πρακτική αυτή δύναται να θίξει τη δομή του αποτελεσματικού ανταγωνισμού στη σχετική αγορά ή αν πρέπει επίσης, ή εναλλακτικά, να αποδειχθεί ότι η εν λόγω πρακτική είναι ικανή να επηρεάσει την ευημερία των καταναλωτών. ΑΠΑΝΤΗΣΗ: </a:t>
            </a:r>
            <a:r>
              <a:rPr lang="el-GR" sz="1800" dirty="0">
                <a:effectLst/>
                <a:latin typeface="Times New Roman" panose="02020603050405020304" pitchFamily="18" charset="0"/>
                <a:ea typeface="Calibri" panose="020F0502020204030204" pitchFamily="34" charset="0"/>
              </a:rPr>
              <a:t>η αρχή ανταγωνισμού ανταποκρίνεται στο βάρος αποδείξεως που φέρει, αν αποδείξει ότι μια πρακτική κατέχουσας δεσπόζουσα θέση επιχειρήσεως μπορεί να θίξει τη δομή του αποτελεσματικού ανταγωνισμού, λόγω της χρήσεως διαφορετικών μεθόδων ή μέσων από εκείνα που διέπουν τον κανονικό ανταγωνισμό, </a:t>
            </a:r>
            <a:r>
              <a:rPr lang="el-GR" sz="1800" i="1" dirty="0">
                <a:effectLst/>
                <a:latin typeface="Times New Roman" panose="02020603050405020304" pitchFamily="18" charset="0"/>
                <a:ea typeface="Calibri" panose="020F0502020204030204" pitchFamily="34" charset="0"/>
              </a:rPr>
              <a:t>χωρίς να είναι αναγκαίο</a:t>
            </a:r>
            <a:r>
              <a:rPr lang="el-GR" sz="1800" dirty="0">
                <a:effectLst/>
                <a:latin typeface="Times New Roman" panose="02020603050405020304" pitchFamily="18" charset="0"/>
                <a:ea typeface="Calibri" panose="020F0502020204030204" pitchFamily="34" charset="0"/>
              </a:rPr>
              <a:t> για την εν λόγω αρχή να αποδείξει ότι η οικεία πρακτική έχει, επιπλέον, την ικανότητα να προκαλέσει άμεση ζημία στους</a:t>
            </a:r>
            <a:r>
              <a:rPr lang="el-GR" sz="1800" b="1" dirty="0">
                <a:effectLst/>
                <a:latin typeface="Times New Roman" panose="02020603050405020304" pitchFamily="18" charset="0"/>
                <a:ea typeface="Calibri" panose="020F0502020204030204" pitchFamily="34" charset="0"/>
              </a:rPr>
              <a:t> </a:t>
            </a:r>
            <a:r>
              <a:rPr lang="el-GR" sz="1800" dirty="0">
                <a:effectLst/>
                <a:latin typeface="Times New Roman" panose="02020603050405020304" pitchFamily="18" charset="0"/>
                <a:ea typeface="Calibri" panose="020F0502020204030204" pitchFamily="34" charset="0"/>
              </a:rPr>
              <a:t>καταναλωτές.</a:t>
            </a:r>
          </a:p>
          <a:p>
            <a:pPr marL="0" indent="0" algn="just">
              <a:spcBef>
                <a:spcPts val="0"/>
              </a:spcBef>
              <a:buNone/>
            </a:pPr>
            <a:r>
              <a:rPr lang="el-GR" sz="1800" dirty="0">
                <a:latin typeface="Calibri" panose="020F0502020204030204" pitchFamily="34" charset="0"/>
                <a:ea typeface="Calibri" panose="020F0502020204030204" pitchFamily="34" charset="0"/>
                <a:cs typeface="Times New Roman" panose="02020603050405020304" pitchFamily="18" charset="0"/>
              </a:rPr>
              <a:t>ΔΕΥΤΕΡΟ ΕΡΩΤΗΜΑ: αποδεικνύεται κατάχρηση όταν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EE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SpA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απέκτησε, με τη χρήση των καταλόγων SEN, μόλις 478 πελάτες, τουτέστιν ποσοστό 0,002 % των πελατών της προστατευόμενης αγοράς; ΑΠΑΝΤΗΣΗ: το άρθρο 102 ΣΛΕΕ έχει την έννοια ότι, προκειμένου να αποκλεισθεί ο καταχρηστικός χαρακτήρας της συμπεριφοράς μιας κατέχουσας δεσπόζουσα θέση επιχειρήσεως, πρέπει να γίνει δεκτό ότι δεν αρκούν,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αφεαυτών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τα αποδεικτικά στοιχεία που προσκόμισε η εν λόγω επιχείρηση περί του ότι η συμπεριφορά αυτή δεν παρήγαγε συγκεκριμένα περιοριστικά αποτελέσματα. </a:t>
            </a:r>
            <a:endParaRPr lang="el-GR" dirty="0"/>
          </a:p>
        </p:txBody>
      </p:sp>
    </p:spTree>
    <p:extLst>
      <p:ext uri="{BB962C8B-B14F-4D97-AF65-F5344CB8AC3E}">
        <p14:creationId xmlns:p14="http://schemas.microsoft.com/office/powerpoint/2010/main" val="9407840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81B3A2-A91E-2B0C-674B-A4020E417299}"/>
              </a:ext>
            </a:extLst>
          </p:cNvPr>
          <p:cNvSpPr>
            <a:spLocks noGrp="1"/>
          </p:cNvSpPr>
          <p:nvPr>
            <p:ph type="title"/>
          </p:nvPr>
        </p:nvSpPr>
        <p:spPr/>
        <p:txBody>
          <a:bodyPr/>
          <a:lstStyle/>
          <a:p>
            <a:r>
              <a:rPr lang="el-GR" dirty="0"/>
              <a:t>Ερωτήματα και απαντήσεις ΙΙ</a:t>
            </a:r>
          </a:p>
        </p:txBody>
      </p:sp>
      <p:sp>
        <p:nvSpPr>
          <p:cNvPr id="3" name="Θέση περιεχομένου 2">
            <a:extLst>
              <a:ext uri="{FF2B5EF4-FFF2-40B4-BE49-F238E27FC236}">
                <a16:creationId xmlns:a16="http://schemas.microsoft.com/office/drawing/2014/main" id="{A4B2805B-3F4D-12A5-C7C4-C4928FB3B2AC}"/>
              </a:ext>
            </a:extLst>
          </p:cNvPr>
          <p:cNvSpPr>
            <a:spLocks noGrp="1"/>
          </p:cNvSpPr>
          <p:nvPr>
            <p:ph idx="1"/>
          </p:nvPr>
        </p:nvSpPr>
        <p:spPr/>
        <p:txBody>
          <a:bodyPr>
            <a:normAutofit lnSpcReduction="10000"/>
          </a:bodyPr>
          <a:lstStyle/>
          <a:p>
            <a:pPr algn="just">
              <a:spcBef>
                <a:spcPts val="0"/>
              </a:spcBef>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ΤΡΙΤΟ ΕΡΩΤΗΜΑ ΚΑΙ ΑΠΑΝΤΗΣΗ: (χρήση στοιχείων επικοινωνίας πρώην πελατών της προστατευόμενης αγοράς). «Συνιστά χρήση μέσων διαφορετικών από εκείνα που εντάσσονται στο πλαίσιο τους υγιούς ανταγωνισμού, διότι στηρίζεται στην εκμετάλλευση πόρων οι οποίοι δεν είναι, καταρχήν,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προσβάσιμοι</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σε </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έναν εξίσου αποτελεσματικό,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αλλά μη κατέχοντα δεσπόζουσα θέση, α</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νταγωνιστή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γεγονός ότι μια επιχείρηση που διαθέτει αποκλειστικά δικαιώματα, όπως ένα εκ του νόμου μονοπώλιο, χρησιμοποιεί τα δικαιώματα αυτά για να επεκτείνει, σε μια άλλη αγορά, τη δεσπόζουσα θέση που κατέχει σε μια αγορά λόγω των δικαιωμάτων αυτών». </a:t>
            </a:r>
            <a:r>
              <a:rPr lang="el-GR" sz="1800" dirty="0">
                <a:latin typeface="Times New Roman" panose="02020603050405020304" pitchFamily="18" charset="0"/>
                <a:ea typeface="Calibri" panose="020F0502020204030204" pitchFamily="34" charset="0"/>
                <a:cs typeface="Times New Roman" panose="02020603050405020304" pitchFamily="18" charset="0"/>
              </a:rPr>
              <a:t>«Η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SEN μεταβίβασε στην EE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SpA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έναν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πόρο ικανό να παράσχει συγκριτικό πλεονέκτημα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στην επιχείρηση την οποία συναποτελούσαν από κοινού τουλάχιστον οι δύο αυτές εταιρίες στην ελεύθερη αγορά, ενώ από τα στοιχεία της δικογραφίας προκύπτει ότι η διαδικασία διαχωρισμού των δραστηριοτήτων της ENEL είχε ακριβώς ως σκοπό να αποφευχθεί μια τέτοια μεταβίβαση». </a:t>
            </a:r>
          </a:p>
          <a:p>
            <a:pPr algn="just">
              <a:spcBef>
                <a:spcPts val="0"/>
              </a:spcBef>
            </a:pPr>
            <a:r>
              <a:rPr lang="el-GR" sz="1800" dirty="0">
                <a:latin typeface="Times New Roman" panose="02020603050405020304" pitchFamily="18" charset="0"/>
                <a:ea typeface="Calibri" panose="020F0502020204030204" pitchFamily="34" charset="0"/>
                <a:cs typeface="Times New Roman" panose="02020603050405020304" pitchFamily="18" charset="0"/>
              </a:rPr>
              <a:t>ΤΕΤΑΡΤΟ ΕΡΩΤΗΜΑ ΚΑΙ ΑΠΑΝΤΗΣΗ: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άρθρο 102 ΣΛΕΕ έχει την έννοια ότι, σε περίπτωση κατάχρησης δεσπόζουσας θέσης από μία ή περισσότερες θυγατρικές που ανήκουν σε μια οικονομική ενότητα, η ύπαρξη της ενότητας αυτής αρκεί για να θεωρηθεί ότι η μητρική εταιρία είναι επίσης υπεύθυνη για την εν λόγω κατάχρηση. Η ύπαρξη μιας τέτοιας ενότητας τεκμαίρεται αν, κατά τον χρόνο των πραγματικών περιστατικών, τουλάχιστον το σύνολο σχεδόν του κεφαλαίου των εν λόγω θυγατρικών ανήκε, άμεσα ή έμμεσα, στη μητρική εταιρία. Η αρχή ανταγωνισμού δεν υποχρεούται να προσκομίσει οποιοδήποτε συμπληρωματικό αποδεικτικό στοιχείο, εκτός αν η μητρική εταιρία αποδείξει ότι δεν είχε την εξουσία να καθορίζει τη συμπεριφορά των θυγατρικών της, οι οποίες ενεργούν αυτοτελώς.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dirty="0"/>
          </a:p>
        </p:txBody>
      </p:sp>
    </p:spTree>
    <p:extLst>
      <p:ext uri="{BB962C8B-B14F-4D97-AF65-F5344CB8AC3E}">
        <p14:creationId xmlns:p14="http://schemas.microsoft.com/office/powerpoint/2010/main" val="25033136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2C9CCE-B8D9-6FC7-0CB9-36F924E5858D}"/>
              </a:ext>
            </a:extLst>
          </p:cNvPr>
          <p:cNvSpPr>
            <a:spLocks noGrp="1"/>
          </p:cNvSpPr>
          <p:nvPr>
            <p:ph type="title"/>
          </p:nvPr>
        </p:nvSpPr>
        <p:spPr/>
        <p:txBody>
          <a:bodyPr>
            <a:normAutofit fontScale="90000"/>
          </a:bodyPr>
          <a:lstStyle/>
          <a:p>
            <a:br>
              <a:rPr lang="el-GR" sz="3100" b="1" dirty="0">
                <a:effectLst/>
                <a:latin typeface="Times New Roman" panose="02020603050405020304" pitchFamily="18" charset="0"/>
                <a:ea typeface="Calibri" panose="020F0502020204030204" pitchFamily="34" charset="0"/>
                <a:cs typeface="Times New Roman" panose="02020603050405020304" pitchFamily="18" charset="0"/>
              </a:rPr>
            </a:br>
            <a:r>
              <a:rPr lang="el-GR" sz="3100" b="1" dirty="0">
                <a:effectLst/>
                <a:latin typeface="Times New Roman" panose="02020603050405020304" pitchFamily="18" charset="0"/>
                <a:ea typeface="Calibri" panose="020F0502020204030204" pitchFamily="34" charset="0"/>
                <a:cs typeface="Times New Roman" panose="02020603050405020304" pitchFamily="18" charset="0"/>
              </a:rPr>
              <a:t>γ)  Κατάχρηση δεσπόζουσας θέσης από την </a:t>
            </a:r>
            <a:r>
              <a:rPr lang="en-US" sz="3100" b="1" dirty="0">
                <a:effectLst/>
                <a:latin typeface="Times New Roman" panose="02020603050405020304" pitchFamily="18" charset="0"/>
                <a:ea typeface="Calibri" panose="020F0502020204030204" pitchFamily="34" charset="0"/>
                <a:cs typeface="Times New Roman" panose="02020603050405020304" pitchFamily="18" charset="0"/>
              </a:rPr>
              <a:t>Gazprom</a:t>
            </a:r>
            <a:r>
              <a:rPr lang="el-GR" sz="3100" b="1" dirty="0">
                <a:effectLst/>
                <a:latin typeface="Times New Roman" panose="02020603050405020304" pitchFamily="18" charset="0"/>
                <a:ea typeface="Calibri" panose="020F0502020204030204" pitchFamily="34" charset="0"/>
                <a:cs typeface="Times New Roman" panose="02020603050405020304" pitchFamily="18" charset="0"/>
              </a:rPr>
              <a:t> Α.Ε. </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5C78C0EB-F41A-3015-1775-CC305A7105C4}"/>
              </a:ext>
            </a:extLst>
          </p:cNvPr>
          <p:cNvSpPr>
            <a:spLocks noGrp="1"/>
          </p:cNvSpPr>
          <p:nvPr>
            <p:ph idx="1"/>
          </p:nvPr>
        </p:nvSpPr>
        <p:spPr/>
        <p:txBody>
          <a:bodyPr>
            <a:normAutofit lnSpcReduction="10000"/>
          </a:bodyPr>
          <a:lstStyle/>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Γενικό Δικαστήριο εξέδωσε μια σημαντική απόφαση στις 2.2.2022 σχετικά με τις αγορές φυσικού αερίου στην κεντρική και ανατολική Ευρώπη, κατόπιν προσφυγής ακυρώσεως, σύμφωνα με το άρθρο 263 ΣΛΕΕ, αποφάσεως που η Επιτροπή έλαβε στις 25.5.2018, σχετικά με την εφαρμογή του άρθρου 102 ΣΛΕΕ.</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effectLst/>
                <a:latin typeface="Times New Roman" panose="02020603050405020304" pitchFamily="18" charset="0"/>
                <a:ea typeface="Calibri" panose="020F0502020204030204" pitchFamily="34" charset="0"/>
              </a:rPr>
              <a:t>Στις 22.4.2015, η Επιτροπή απέστειλε ανακοίνωση αιτιάσεων στην </a:t>
            </a:r>
            <a:r>
              <a:rPr lang="fr-FR" sz="1800" dirty="0">
                <a:effectLst/>
                <a:latin typeface="Times New Roman" panose="02020603050405020304" pitchFamily="18" charset="0"/>
                <a:ea typeface="Calibri" panose="020F0502020204030204" pitchFamily="34" charset="0"/>
              </a:rPr>
              <a:t>Gazprom</a:t>
            </a:r>
            <a:r>
              <a:rPr lang="el-GR" sz="1800" dirty="0">
                <a:effectLst/>
                <a:latin typeface="Times New Roman" panose="02020603050405020304" pitchFamily="18" charset="0"/>
                <a:ea typeface="Calibri" panose="020F0502020204030204" pitchFamily="34" charset="0"/>
              </a:rPr>
              <a:t>, όπου κατέληγε στο συμπέρασμα ότι η </a:t>
            </a:r>
            <a:r>
              <a:rPr lang="fr-FR" sz="1800" dirty="0">
                <a:effectLst/>
                <a:latin typeface="Times New Roman" panose="02020603050405020304" pitchFamily="18" charset="0"/>
                <a:ea typeface="Calibri" panose="020F0502020204030204" pitchFamily="34" charset="0"/>
              </a:rPr>
              <a:t>Gazprom</a:t>
            </a:r>
            <a:r>
              <a:rPr lang="el-GR" sz="1800" dirty="0">
                <a:effectLst/>
                <a:latin typeface="Times New Roman" panose="02020603050405020304" pitchFamily="18" charset="0"/>
                <a:ea typeface="Calibri" panose="020F0502020204030204" pitchFamily="34" charset="0"/>
              </a:rPr>
              <a:t> κατείχε δεσπόζουσα θέση στις εθνικές αγορές κρατών της κεντρικής και ανατολικής Ευρώπης, στην </a:t>
            </a:r>
            <a:r>
              <a:rPr lang="el-GR" sz="1800" dirty="0" err="1">
                <a:effectLst/>
                <a:latin typeface="Times New Roman" panose="02020603050405020304" pitchFamily="18" charset="0"/>
                <a:ea typeface="Calibri" panose="020F0502020204030204" pitchFamily="34" charset="0"/>
              </a:rPr>
              <a:t>χονδρεμπορική</a:t>
            </a:r>
            <a:r>
              <a:rPr lang="el-GR" sz="1800" dirty="0">
                <a:effectLst/>
                <a:latin typeface="Times New Roman" panose="02020603050405020304" pitchFamily="18" charset="0"/>
                <a:ea typeface="Calibri" panose="020F0502020204030204" pitchFamily="34" charset="0"/>
              </a:rPr>
              <a:t> αγορά της </a:t>
            </a:r>
            <a:r>
              <a:rPr lang="el-GR" sz="1800" i="1" dirty="0">
                <a:effectLst/>
                <a:latin typeface="Times New Roman" panose="02020603050405020304" pitchFamily="18" charset="0"/>
                <a:ea typeface="Calibri" panose="020F0502020204030204" pitchFamily="34" charset="0"/>
              </a:rPr>
              <a:t>προμήθειας </a:t>
            </a:r>
            <a:r>
              <a:rPr lang="el-GR" sz="1800" dirty="0">
                <a:effectLst/>
                <a:latin typeface="Times New Roman" panose="02020603050405020304" pitchFamily="18" charset="0"/>
                <a:ea typeface="Calibri" panose="020F0502020204030204" pitchFamily="34" charset="0"/>
              </a:rPr>
              <a:t> και την εκμεταλλευόταν καταχρηστικά, μέσω στρατηγικής κατακερματισμού και απομόνωσης αυτών των αγορών, εμποδίζοντας έτσι την ελεύθερη κυκλοφορία του φυσικού αερίου σε αυτές τις χώρες.  Η Επιτροπή έκρινε ότι αυτή η στρατηγική της </a:t>
            </a:r>
            <a:r>
              <a:rPr lang="fr-FR" sz="1800" dirty="0">
                <a:effectLst/>
                <a:latin typeface="Times New Roman" panose="02020603050405020304" pitchFamily="18" charset="0"/>
                <a:ea typeface="Calibri" panose="020F0502020204030204" pitchFamily="34" charset="0"/>
              </a:rPr>
              <a:t>Gazprom</a:t>
            </a:r>
            <a:r>
              <a:rPr lang="el-GR" sz="1800" dirty="0">
                <a:effectLst/>
                <a:latin typeface="Times New Roman" panose="02020603050405020304" pitchFamily="18" charset="0"/>
                <a:ea typeface="Calibri" panose="020F0502020204030204" pitchFamily="34" charset="0"/>
              </a:rPr>
              <a:t> που αποτυπώνονταν στα σχετικά συμβόλαια  συνίστατο από τις εξής τρείς </a:t>
            </a:r>
            <a:r>
              <a:rPr lang="el-GR" sz="1800" dirty="0" err="1">
                <a:effectLst/>
                <a:latin typeface="Times New Roman" panose="02020603050405020304" pitchFamily="18" charset="0"/>
                <a:ea typeface="Calibri" panose="020F0502020204030204" pitchFamily="34" charset="0"/>
              </a:rPr>
              <a:t>αντι</a:t>
            </a:r>
            <a:r>
              <a:rPr lang="el-GR" sz="1800" dirty="0">
                <a:effectLst/>
                <a:latin typeface="Times New Roman" panose="02020603050405020304" pitchFamily="18" charset="0"/>
                <a:ea typeface="Calibri" panose="020F0502020204030204" pitchFamily="34" charset="0"/>
              </a:rPr>
              <a:t>-ανταγωνιστικές πρακτικές: α) επιβολή εδαφικών περιορισμών μέσω των συμβάσεων προμήθειας που η </a:t>
            </a:r>
            <a:r>
              <a:rPr lang="fr-FR" sz="1800" dirty="0">
                <a:effectLst/>
                <a:latin typeface="Times New Roman" panose="02020603050405020304" pitchFamily="18" charset="0"/>
                <a:ea typeface="Calibri" panose="020F0502020204030204" pitchFamily="34" charset="0"/>
              </a:rPr>
              <a:t>Gazprom</a:t>
            </a:r>
            <a:r>
              <a:rPr lang="el-GR" sz="1800" dirty="0">
                <a:effectLst/>
                <a:latin typeface="Times New Roman" panose="02020603050405020304" pitchFamily="18" charset="0"/>
                <a:ea typeface="Calibri" panose="020F0502020204030204" pitchFamily="34" charset="0"/>
              </a:rPr>
              <a:t> είχε συνάψει με τους χονδρέμπορους, καθώς και με ορισμένους βιομηχανικούς πελάτες, με όρους που απαγόρευαν την εξαγωγή φυσικού αερίου εκτός της περιοχής που τους είχε οριστεί, β) αυτοί οι εδαφικοί περιορισμοί επέτρεπαν στην </a:t>
            </a:r>
            <a:r>
              <a:rPr lang="fr-FR" sz="1800" dirty="0">
                <a:effectLst/>
                <a:latin typeface="Times New Roman" panose="02020603050405020304" pitchFamily="18" charset="0"/>
                <a:ea typeface="Calibri" panose="020F0502020204030204" pitchFamily="34" charset="0"/>
              </a:rPr>
              <a:t>Gazprom</a:t>
            </a:r>
            <a:r>
              <a:rPr lang="el-GR" sz="1800" dirty="0">
                <a:effectLst/>
                <a:latin typeface="Times New Roman" panose="02020603050405020304" pitchFamily="18" charset="0"/>
                <a:ea typeface="Calibri" panose="020F0502020204030204" pitchFamily="34" charset="0"/>
              </a:rPr>
              <a:t> να υιοθετεί μια αθέμιτη τιμολογιακή πολιτική στην Βουλγαρία, στην Εσθονία, στην Λετονία, στην Λιθουανία και στην Πολωνία, με την επιβολή υπερβολικών τιμών, υπό την έννοια ότι ήταν σαφώς πιο υψηλές από το επίπεδο του κόστους της ή ορισμένων τιμών που θεωρούνταν ως τιμές αναφοράς, γ) όσον αφορά τη Βουλγαρία και την Πολωνία, η  </a:t>
            </a:r>
            <a:r>
              <a:rPr lang="fr-FR" sz="1800" dirty="0">
                <a:effectLst/>
                <a:latin typeface="Times New Roman" panose="02020603050405020304" pitchFamily="18" charset="0"/>
                <a:ea typeface="Calibri" panose="020F0502020204030204" pitchFamily="34" charset="0"/>
              </a:rPr>
              <a:t>Gazprom</a:t>
            </a:r>
            <a:r>
              <a:rPr lang="el-GR" sz="1800" dirty="0">
                <a:effectLst/>
                <a:latin typeface="Times New Roman" panose="02020603050405020304" pitchFamily="18" charset="0"/>
                <a:ea typeface="Calibri" panose="020F0502020204030204" pitchFamily="34" charset="0"/>
              </a:rPr>
              <a:t> εξαρτούσε την προμήθεια του φυσικού αερίου με την παροχή εγγυήσεων από τους </a:t>
            </a:r>
            <a:r>
              <a:rPr lang="el-GR" sz="1800" dirty="0" err="1">
                <a:effectLst/>
                <a:latin typeface="Times New Roman" panose="02020603050405020304" pitchFamily="18" charset="0"/>
                <a:ea typeface="Calibri" panose="020F0502020204030204" pitchFamily="34" charset="0"/>
              </a:rPr>
              <a:t>χονδρέμπορες</a:t>
            </a:r>
            <a:r>
              <a:rPr lang="el-GR" sz="1800" dirty="0">
                <a:effectLst/>
                <a:latin typeface="Times New Roman" panose="02020603050405020304" pitchFamily="18" charset="0"/>
                <a:ea typeface="Calibri" panose="020F0502020204030204" pitchFamily="34" charset="0"/>
              </a:rPr>
              <a:t> αναφορικά με τη μεταφορική υποδομή του φυσικού αερίου.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6589945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93B341-7A35-D973-580B-F889FEBD4829}"/>
              </a:ext>
            </a:extLst>
          </p:cNvPr>
          <p:cNvSpPr>
            <a:spLocks noGrp="1"/>
          </p:cNvSpPr>
          <p:nvPr>
            <p:ph type="title"/>
          </p:nvPr>
        </p:nvSpPr>
        <p:spPr/>
        <p:txBody>
          <a:bodyPr/>
          <a:lstStyle/>
          <a:p>
            <a:r>
              <a:rPr lang="en-US" dirty="0"/>
              <a:t>Gazprom II</a:t>
            </a:r>
            <a:endParaRPr lang="el-GR" dirty="0"/>
          </a:p>
        </p:txBody>
      </p:sp>
      <p:sp>
        <p:nvSpPr>
          <p:cNvPr id="3" name="Θέση περιεχομένου 2">
            <a:extLst>
              <a:ext uri="{FF2B5EF4-FFF2-40B4-BE49-F238E27FC236}">
                <a16:creationId xmlns:a16="http://schemas.microsoft.com/office/drawing/2014/main" id="{E4F3484E-9787-EEA6-92EC-2B38E85018A6}"/>
              </a:ext>
            </a:extLst>
          </p:cNvPr>
          <p:cNvSpPr>
            <a:spLocks noGrp="1"/>
          </p:cNvSpPr>
          <p:nvPr>
            <p:ph idx="1"/>
          </p:nvPr>
        </p:nvSpPr>
        <p:spPr/>
        <p:txBody>
          <a:bodyPr>
            <a:normAutofit/>
          </a:bodyPr>
          <a:lstStyle/>
          <a:p>
            <a:pPr algn="just"/>
            <a:r>
              <a:rPr lang="el-GR" sz="1800" dirty="0">
                <a:effectLst/>
                <a:latin typeface="Times New Roman" panose="02020603050405020304" pitchFamily="18" charset="0"/>
                <a:ea typeface="Calibri" panose="020F0502020204030204" pitchFamily="34" charset="0"/>
              </a:rPr>
              <a:t>ΑΠΟΦΑΣΗ ΓΕΝΙΚΟΥ ΔΙΚΑΣΤΗΡΙΟΥ</a:t>
            </a:r>
          </a:p>
          <a:p>
            <a:pPr algn="just"/>
            <a:r>
              <a:rPr lang="el-GR" sz="1800" dirty="0">
                <a:latin typeface="Times New Roman" panose="02020603050405020304" pitchFamily="18" charset="0"/>
                <a:ea typeface="Calibri" panose="020F0502020204030204" pitchFamily="34" charset="0"/>
              </a:rPr>
              <a:t>Α. Επί των εδαφικών περιορισμών </a:t>
            </a:r>
          </a:p>
          <a:p>
            <a:pPr algn="just"/>
            <a:r>
              <a:rPr lang="el-GR" sz="1800" dirty="0">
                <a:latin typeface="Times New Roman" panose="02020603050405020304" pitchFamily="18" charset="0"/>
                <a:ea typeface="Calibri" panose="020F0502020204030204" pitchFamily="34" charset="0"/>
              </a:rPr>
              <a:t>1. Προσφεύγουσα: η</a:t>
            </a:r>
            <a:r>
              <a:rPr lang="el-GR" sz="1800" dirty="0">
                <a:effectLst/>
                <a:latin typeface="Times New Roman" panose="02020603050405020304" pitchFamily="18" charset="0"/>
                <a:ea typeface="Calibri" panose="020F0502020204030204" pitchFamily="34" charset="0"/>
              </a:rPr>
              <a:t> Επιτροπή περιορίστηκε στους συμβατικούς όρους και όχι στους διάφορους </a:t>
            </a:r>
            <a:r>
              <a:rPr lang="el-GR" sz="1800" i="1" dirty="0" err="1">
                <a:effectLst/>
                <a:latin typeface="Times New Roman" panose="02020603050405020304" pitchFamily="18" charset="0"/>
                <a:ea typeface="Calibri" panose="020F0502020204030204" pitchFamily="34" charset="0"/>
              </a:rPr>
              <a:t>εξωσυμβατικούς</a:t>
            </a:r>
            <a:r>
              <a:rPr lang="el-GR" sz="1800" i="1" dirty="0">
                <a:effectLst/>
                <a:latin typeface="Times New Roman" panose="02020603050405020304" pitchFamily="18" charset="0"/>
                <a:ea typeface="Calibri" panose="020F0502020204030204" pitchFamily="34" charset="0"/>
              </a:rPr>
              <a:t> μηχανισμούς</a:t>
            </a:r>
            <a:r>
              <a:rPr lang="el-GR" sz="1800" dirty="0">
                <a:effectLst/>
                <a:latin typeface="Times New Roman" panose="02020603050405020304" pitchFamily="18" charset="0"/>
                <a:ea typeface="Calibri" panose="020F0502020204030204" pitchFamily="34" charset="0"/>
              </a:rPr>
              <a:t> που χρησιμοποιεί η επίδικη επιχείρηση για να εμποδίσει την </a:t>
            </a:r>
            <a:r>
              <a:rPr lang="el-GR" sz="1800" dirty="0" err="1">
                <a:effectLst/>
                <a:latin typeface="Times New Roman" panose="02020603050405020304" pitchFamily="18" charset="0"/>
                <a:ea typeface="Calibri" panose="020F0502020204030204" pitchFamily="34" charset="0"/>
              </a:rPr>
              <a:t>επανεξαγωγή</a:t>
            </a:r>
            <a:r>
              <a:rPr lang="el-GR" sz="1800" dirty="0">
                <a:effectLst/>
                <a:latin typeface="Times New Roman" panose="02020603050405020304" pitchFamily="18" charset="0"/>
                <a:ea typeface="Calibri" panose="020F0502020204030204" pitchFamily="34" charset="0"/>
              </a:rPr>
              <a:t> του φυσικού αερίου. Η έλλειψη διασυνοριακών δικτύων οφείλεται σε αυτή τη στρατηγική των εδαφικών περιορισμών που οδηγούν σε μη διασυνοριακή ζήτηση του φυσικού αερίου. Οπότε, η απόφαση της Επιτροπής έπρεπε να ζητήσει με την απόφασή της τη λήψη </a:t>
            </a:r>
            <a:r>
              <a:rPr lang="el-GR" sz="1800" i="1" dirty="0">
                <a:effectLst/>
                <a:latin typeface="Times New Roman" panose="02020603050405020304" pitchFamily="18" charset="0"/>
                <a:ea typeface="Calibri" panose="020F0502020204030204" pitchFamily="34" charset="0"/>
              </a:rPr>
              <a:t>θετικών</a:t>
            </a:r>
            <a:r>
              <a:rPr lang="el-GR" sz="1800" dirty="0">
                <a:effectLst/>
                <a:latin typeface="Times New Roman" panose="02020603050405020304" pitchFamily="18" charset="0"/>
                <a:ea typeface="Calibri" panose="020F0502020204030204" pitchFamily="34" charset="0"/>
              </a:rPr>
              <a:t> μέτρων από την </a:t>
            </a:r>
            <a:r>
              <a:rPr lang="fr-FR" sz="1800" dirty="0">
                <a:effectLst/>
                <a:latin typeface="Times New Roman" panose="02020603050405020304" pitchFamily="18" charset="0"/>
                <a:ea typeface="Calibri" panose="020F0502020204030204" pitchFamily="34" charset="0"/>
              </a:rPr>
              <a:t>Gazprom</a:t>
            </a:r>
            <a:r>
              <a:rPr lang="el-GR" sz="1800" dirty="0">
                <a:effectLst/>
                <a:latin typeface="Times New Roman" panose="02020603050405020304" pitchFamily="18" charset="0"/>
                <a:ea typeface="Calibri" panose="020F0502020204030204" pitchFamily="34" charset="0"/>
              </a:rPr>
              <a:t>. </a:t>
            </a:r>
          </a:p>
          <a:p>
            <a:pPr algn="just"/>
            <a:r>
              <a:rPr lang="el-GR" sz="1800" dirty="0">
                <a:latin typeface="Times New Roman" panose="02020603050405020304" pitchFamily="18" charset="0"/>
                <a:ea typeface="Calibri" panose="020F0502020204030204" pitchFamily="34" charset="0"/>
              </a:rPr>
              <a:t>2. Γενικό Δικαστήριο: </a:t>
            </a:r>
            <a:r>
              <a:rPr lang="el-GR" sz="1800" dirty="0">
                <a:effectLst/>
                <a:latin typeface="Times New Roman" panose="02020603050405020304" pitchFamily="18" charset="0"/>
                <a:ea typeface="Calibri" panose="020F0502020204030204" pitchFamily="34" charset="0"/>
              </a:rPr>
              <a:t>η Επιτροπή εξέτασε και τους </a:t>
            </a:r>
            <a:r>
              <a:rPr lang="el-GR" sz="1800" dirty="0" err="1">
                <a:effectLst/>
                <a:latin typeface="Times New Roman" panose="02020603050405020304" pitchFamily="18" charset="0"/>
                <a:ea typeface="Calibri" panose="020F0502020204030204" pitchFamily="34" charset="0"/>
              </a:rPr>
              <a:t>εξωσυμβατικούς</a:t>
            </a:r>
            <a:r>
              <a:rPr lang="el-GR" sz="1800" dirty="0">
                <a:effectLst/>
                <a:latin typeface="Times New Roman" panose="02020603050405020304" pitchFamily="18" charset="0"/>
                <a:ea typeface="Calibri" panose="020F0502020204030204" pitchFamily="34" charset="0"/>
              </a:rPr>
              <a:t> μηχανισμούς που έχουν μια επίδραση ισοδύναμη με τους ρητούς εδαφικούς περιορισμούς, όπως στην περίπτωση της Βουλγαρίας, όπου η </a:t>
            </a:r>
            <a:r>
              <a:rPr lang="fr-FR" sz="1800" dirty="0">
                <a:effectLst/>
                <a:latin typeface="Times New Roman" panose="02020603050405020304" pitchFamily="18" charset="0"/>
                <a:ea typeface="Calibri" panose="020F0502020204030204" pitchFamily="34" charset="0"/>
              </a:rPr>
              <a:t>Gazprom</a:t>
            </a:r>
            <a:r>
              <a:rPr lang="el-GR" sz="1800" dirty="0">
                <a:effectLst/>
                <a:latin typeface="Times New Roman" panose="02020603050405020304" pitchFamily="18" charset="0"/>
                <a:ea typeface="Calibri" panose="020F0502020204030204" pitchFamily="34" charset="0"/>
              </a:rPr>
              <a:t> είχε ένα </a:t>
            </a:r>
            <a:r>
              <a:rPr lang="fr-FR" sz="1800" dirty="0">
                <a:effectLst/>
                <a:latin typeface="Times New Roman" panose="02020603050405020304" pitchFamily="18" charset="0"/>
                <a:ea typeface="Calibri" panose="020F0502020204030204" pitchFamily="34" charset="0"/>
              </a:rPr>
              <a:t>de facto</a:t>
            </a:r>
            <a:r>
              <a:rPr lang="el-GR" sz="1800" dirty="0">
                <a:effectLst/>
                <a:latin typeface="Times New Roman" panose="02020603050405020304" pitchFamily="18" charset="0"/>
                <a:ea typeface="Calibri" panose="020F0502020204030204" pitchFamily="34" charset="0"/>
              </a:rPr>
              <a:t> έλεγχο αναφορικά με τις εξαγωγές φυσικού αερίου από τη Βουλγαρία ή των έμμεσων όρων παρεμπόδισης που χρησιμοποιούσαν οικονομικά κίνητρα μη εξαγωγής ή των ρητρών ανάπτυξης, σε συνδυασμό με τους μηχανισμούς επιτήρησης και τις υποχρεώσεις πληροφόρησης. Όσον αφορά τη λήψη θετικών μέτρων, ιδίως στο θέμα των διασυνοριακών συνδέσεων,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Γενικό Δικαστήριο κρίνει ότι η Επιτροπή δεν θεώρησε αναγκαίο να απαιτήσει τέτοια μέτρα, κατά μείζονα λόγο που η προσφεύγουσα δεν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ταυτοποιεί</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συγκεκριμένα ποιες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αντι</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-ανταγωνιστικές πρακτικές θα δικαιολογούσαν τέτοιες δεσμεύσεις.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12905914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BDF14E-318E-844C-B69C-1AB0CB103484}"/>
              </a:ext>
            </a:extLst>
          </p:cNvPr>
          <p:cNvSpPr>
            <a:spLocks noGrp="1"/>
          </p:cNvSpPr>
          <p:nvPr>
            <p:ph type="title"/>
          </p:nvPr>
        </p:nvSpPr>
        <p:spPr/>
        <p:txBody>
          <a:bodyPr/>
          <a:lstStyle/>
          <a:p>
            <a:r>
              <a:rPr lang="en-US" dirty="0"/>
              <a:t>GAZPROM III</a:t>
            </a:r>
            <a:endParaRPr lang="el-GR" dirty="0"/>
          </a:p>
        </p:txBody>
      </p:sp>
      <p:sp>
        <p:nvSpPr>
          <p:cNvPr id="3" name="Θέση περιεχομένου 2">
            <a:extLst>
              <a:ext uri="{FF2B5EF4-FFF2-40B4-BE49-F238E27FC236}">
                <a16:creationId xmlns:a16="http://schemas.microsoft.com/office/drawing/2014/main" id="{99751C3A-5779-0DA7-C9FB-8016D36ACCB4}"/>
              </a:ext>
            </a:extLst>
          </p:cNvPr>
          <p:cNvSpPr>
            <a:spLocks noGrp="1"/>
          </p:cNvSpPr>
          <p:nvPr>
            <p:ph idx="1"/>
          </p:nvPr>
        </p:nvSpPr>
        <p:spPr/>
        <p:txBody>
          <a:bodyPr>
            <a:normAutofit fontScale="92500" lnSpcReduction="10000"/>
          </a:bodyPr>
          <a:lstStyle/>
          <a:p>
            <a:pPr marL="0" indent="0">
              <a:buNone/>
            </a:pPr>
            <a:r>
              <a:rPr lang="el-GR" sz="1800" dirty="0">
                <a:effectLst/>
                <a:latin typeface="Times New Roman" panose="02020603050405020304" pitchFamily="18" charset="0"/>
                <a:ea typeface="Calibri" panose="020F0502020204030204" pitchFamily="34" charset="0"/>
              </a:rPr>
              <a:t>Β. Ως προς τα σημεία παροχής του φυσικού αερίου </a:t>
            </a:r>
            <a:r>
              <a:rPr lang="en-US" sz="1800" dirty="0">
                <a:effectLst/>
                <a:latin typeface="Times New Roman" panose="02020603050405020304" pitchFamily="18" charset="0"/>
                <a:ea typeface="Calibri" panose="020F0502020204030204" pitchFamily="34" charset="0"/>
              </a:rPr>
              <a:t> </a:t>
            </a:r>
            <a:endParaRPr lang="el-GR" sz="1800" dirty="0">
              <a:effectLst/>
              <a:latin typeface="Times New Roman" panose="02020603050405020304" pitchFamily="18" charset="0"/>
              <a:ea typeface="Calibri" panose="020F0502020204030204" pitchFamily="34" charset="0"/>
            </a:endParaRPr>
          </a:p>
          <a:p>
            <a:pPr marL="342900" indent="-342900" algn="just">
              <a:buAutoNum type="arabicPeriod"/>
            </a:pPr>
            <a:r>
              <a:rPr lang="el-GR" sz="1800" dirty="0">
                <a:latin typeface="Times New Roman" panose="02020603050405020304" pitchFamily="18" charset="0"/>
                <a:ea typeface="Calibri" panose="020F0502020204030204" pitchFamily="34" charset="0"/>
              </a:rPr>
              <a:t>Π</a:t>
            </a:r>
            <a:r>
              <a:rPr lang="el-GR" sz="1800" dirty="0">
                <a:effectLst/>
                <a:latin typeface="Times New Roman" panose="02020603050405020304" pitchFamily="18" charset="0"/>
                <a:ea typeface="Calibri" panose="020F0502020204030204" pitchFamily="34" charset="0"/>
              </a:rPr>
              <a:t>ροσφεύγουσα: είναι ανεπαρκής η απόφαση της Επιτροπής, δεδομένου του ελέγχου που ασκεί </a:t>
            </a:r>
            <a:r>
              <a:rPr lang="fr-FR" sz="1800" dirty="0">
                <a:effectLst/>
                <a:latin typeface="Times New Roman" panose="02020603050405020304" pitchFamily="18" charset="0"/>
                <a:ea typeface="Calibri" panose="020F0502020204030204" pitchFamily="34" charset="0"/>
              </a:rPr>
              <a:t>Gazprom</a:t>
            </a:r>
            <a:r>
              <a:rPr lang="el-GR" sz="1800" dirty="0">
                <a:effectLst/>
                <a:latin typeface="Times New Roman" panose="02020603050405020304" pitchFamily="18" charset="0"/>
                <a:ea typeface="Calibri" panose="020F0502020204030204" pitchFamily="34" charset="0"/>
              </a:rPr>
              <a:t> στην ελεύθερη κυκλοφορία του αερίου μεταξύ της Πολωνίας και της Γερμανίας, μέσω του αγωγού  </a:t>
            </a:r>
            <a:r>
              <a:rPr lang="fr-FR" sz="1800" dirty="0" err="1">
                <a:effectLst/>
                <a:latin typeface="Times New Roman" panose="02020603050405020304" pitchFamily="18" charset="0"/>
                <a:ea typeface="Calibri" panose="020F0502020204030204" pitchFamily="34" charset="0"/>
              </a:rPr>
              <a:t>Yamal</a:t>
            </a:r>
            <a:r>
              <a:rPr lang="el-GR" sz="1800" dirty="0">
                <a:effectLst/>
                <a:latin typeface="Times New Roman" panose="02020603050405020304" pitchFamily="18" charset="0"/>
                <a:ea typeface="Calibri" panose="020F0502020204030204" pitchFamily="34" charset="0"/>
              </a:rPr>
              <a:t>, μη επιτρέποντας την αντίθετη ροή από τη Γερμανία στην Πολωνία. Επίσης, δεδομένης της ανεπάρκειας των διασυνοριακών συνδέσεων μεταξύ της Τσεχίας, της Ουγγαρίας, της Πολωνίας και της Σλοβακίας, ήταν αδύνατες οι ανταλλαγές μεταξύ της Πολωνίας και της Σλοβακίας. Παράλληλα, η μειωμένη διασύνδεση μεταξύ της Πολωνίας και των βαλτικών κρατών καθιστούσε προβληματική την ελεύθερη κυκλοφορία του φυσικού αερίου.</a:t>
            </a:r>
          </a:p>
          <a:p>
            <a:pPr marL="342900" indent="-342900" algn="just">
              <a:buAutoNum type="arabicPeriod"/>
            </a:pPr>
            <a:r>
              <a:rPr lang="el-GR" sz="1800" dirty="0">
                <a:latin typeface="Times New Roman" panose="02020603050405020304" pitchFamily="18" charset="0"/>
                <a:ea typeface="Calibri" panose="020F0502020204030204" pitchFamily="34" charset="0"/>
              </a:rPr>
              <a:t>Γε</a:t>
            </a:r>
            <a:r>
              <a:rPr lang="el-GR" sz="1800" dirty="0">
                <a:effectLst/>
                <a:latin typeface="Times New Roman" panose="02020603050405020304" pitchFamily="18" charset="0"/>
                <a:ea typeface="Calibri" panose="020F0502020204030204" pitchFamily="34" charset="0"/>
              </a:rPr>
              <a:t>νικό Δικαστήριο: το θέμα αυτό δεν συνδέεται με τους εδαφικούς περιορισμούς, </a:t>
            </a:r>
            <a:r>
              <a:rPr lang="el-GR" sz="1800" i="1" dirty="0">
                <a:effectLst/>
                <a:latin typeface="Times New Roman" panose="02020603050405020304" pitchFamily="18" charset="0"/>
                <a:ea typeface="Calibri" panose="020F0502020204030204" pitchFamily="34" charset="0"/>
              </a:rPr>
              <a:t>αλλά με την υπάρχουσα ανεπαρκή διασύνδεση των επίμαχων χωρών, όπως και την</a:t>
            </a:r>
            <a:r>
              <a:rPr lang="el-GR" sz="1800" dirty="0">
                <a:effectLst/>
                <a:latin typeface="Times New Roman" panose="02020603050405020304" pitchFamily="18" charset="0"/>
                <a:ea typeface="Calibri" panose="020F0502020204030204" pitchFamily="34" charset="0"/>
              </a:rPr>
              <a:t> έλλειψη τερματικών σταθμών για λήψη υγροποιημένου φυσικού αερίου. Ως εκ τούτου, η αλλαγή των σημείων παροχής του φυσικού αερίου από την Επιτροπή έγινε με σκοπό να διευκολυνθούν οι έμποροι να εξάγουν σε άλλες χώρες, εφόσον αυτό ήταν τεχνικά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δυνατό, όπως συμβαίνει με τις χώρες Πολωνία και βαλτικές χώρες, μεταξύ Σλοβακίας και βαλτικών κρατών, μεταξύ της Ουγγαρίας και της Βουλγαρίας και μεταξύ της Σλοβακίας και της Βουλγαρίας. Η εστίαση στην Πολωνία έγινε λόγω της κρίσης εφοδιασμού που ξέσπασε κατά τη διάρκεια των ετών 2009 και 2010, ενώ μεταγενέστερα η διασύνδεση με τη Γερμανία έλυσε το πρόβλημα της προμήθειας, η ελλείπουσα ποσότητα της οποίας  κατά την κρίση  ήταν 2.5 δις κυβικά μέτρα. Με την απόφαση της Επιτροπής, επιβλήθηκε η αντίθετη φυσική ροή από τη Γερμανία στο αγωγό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Yamal</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με αποτέλεσμα από το 2015 να εισέρχεται στην Πολωνία ποσότητα ίση με 5.5 δις κυβικά μέτρα ετησίως. </a:t>
            </a:r>
            <a:r>
              <a:rPr lang="el-GR" sz="1800" dirty="0">
                <a:effectLst/>
                <a:latin typeface="Times New Roman" panose="02020603050405020304" pitchFamily="18" charset="0"/>
                <a:ea typeface="Calibri" panose="020F0502020204030204" pitchFamily="34" charset="0"/>
              </a:rPr>
              <a:t>Κατά τη δικαστική απόφαση, η Επιτροπή επιδίωξε </a:t>
            </a:r>
            <a:r>
              <a:rPr lang="el-GR" sz="1800" i="1" dirty="0">
                <a:effectLst/>
                <a:latin typeface="Times New Roman" panose="02020603050405020304" pitchFamily="18" charset="0"/>
                <a:ea typeface="Calibri" panose="020F0502020204030204" pitchFamily="34" charset="0"/>
              </a:rPr>
              <a:t>να θεραπεύσει τις ελλείψεις των διασυνδέσεων, που οφείλονται όχι μόνο στην </a:t>
            </a:r>
            <a:r>
              <a:rPr lang="fr-FR" sz="1800" i="1" dirty="0">
                <a:effectLst/>
                <a:latin typeface="Times New Roman" panose="02020603050405020304" pitchFamily="18" charset="0"/>
                <a:ea typeface="Calibri" panose="020F0502020204030204" pitchFamily="34" charset="0"/>
              </a:rPr>
              <a:t>Gazprom</a:t>
            </a:r>
            <a:r>
              <a:rPr lang="el-GR" sz="1800" i="1" dirty="0">
                <a:effectLst/>
                <a:latin typeface="Times New Roman" panose="02020603050405020304" pitchFamily="18" charset="0"/>
                <a:ea typeface="Calibri" panose="020F0502020204030204" pitchFamily="34" charset="0"/>
              </a:rPr>
              <a:t>, αλλά και στις κυβερνήσεις</a:t>
            </a:r>
            <a:r>
              <a:rPr lang="el-GR" sz="1800" dirty="0">
                <a:effectLst/>
                <a:latin typeface="Times New Roman" panose="02020603050405020304" pitchFamily="18" charset="0"/>
                <a:ea typeface="Calibri" panose="020F0502020204030204" pitchFamily="34" charset="0"/>
              </a:rPr>
              <a:t>. </a:t>
            </a:r>
            <a:endParaRPr lang="el-GR" dirty="0"/>
          </a:p>
        </p:txBody>
      </p:sp>
    </p:spTree>
    <p:extLst>
      <p:ext uri="{BB962C8B-B14F-4D97-AF65-F5344CB8AC3E}">
        <p14:creationId xmlns:p14="http://schemas.microsoft.com/office/powerpoint/2010/main" val="4244361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D4BD8F-176B-EA8A-C283-F2E2AF4ABDF9}"/>
              </a:ext>
            </a:extLst>
          </p:cNvPr>
          <p:cNvSpPr>
            <a:spLocks noGrp="1"/>
          </p:cNvSpPr>
          <p:nvPr>
            <p:ph type="title"/>
          </p:nvPr>
        </p:nvSpPr>
        <p:spPr/>
        <p:txBody>
          <a:bodyPr/>
          <a:lstStyle/>
          <a:p>
            <a:r>
              <a:rPr lang="en-US" dirty="0"/>
              <a:t>GAZPROM IV</a:t>
            </a:r>
            <a:endParaRPr lang="el-GR" dirty="0"/>
          </a:p>
        </p:txBody>
      </p:sp>
      <p:sp>
        <p:nvSpPr>
          <p:cNvPr id="3" name="Θέση περιεχομένου 2">
            <a:extLst>
              <a:ext uri="{FF2B5EF4-FFF2-40B4-BE49-F238E27FC236}">
                <a16:creationId xmlns:a16="http://schemas.microsoft.com/office/drawing/2014/main" id="{AA20A9B4-8FEA-5AB6-914A-2FC3D82CE55A}"/>
              </a:ext>
            </a:extLst>
          </p:cNvPr>
          <p:cNvSpPr>
            <a:spLocks noGrp="1"/>
          </p:cNvSpPr>
          <p:nvPr>
            <p:ph idx="1"/>
          </p:nvPr>
        </p:nvSpPr>
        <p:spPr/>
        <p:txBody>
          <a:bodyPr>
            <a:normAutofit/>
          </a:bodyPr>
          <a:lstStyle/>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Γ.  Αρχή της ενεργειακής αλληλεγγύης και προώθηση της πολιτικής ενέργειας της ΕΕ</a:t>
            </a:r>
          </a:p>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1. Προσφεύγουσα: </a:t>
            </a:r>
            <a:r>
              <a:rPr lang="el-GR" sz="1800" dirty="0">
                <a:effectLst/>
                <a:latin typeface="Times New Roman" panose="02020603050405020304" pitchFamily="18" charset="0"/>
                <a:ea typeface="Calibri" panose="020F0502020204030204" pitchFamily="34" charset="0"/>
              </a:rPr>
              <a:t>το άρθρο 194.1 ΣΛΕΕ επιδιώκει μεταξύ άλλων τη διαφοροποίηση των πηγών προμήθειας και μεταφοράς φυσικού αερίου, καθώς και την εξασφάλιση των ελεύθερης ροής του, σε τιμή δίκαιη και ανταγωνιστική. Επιπρόσθετα, το άρθρο 194.1 ΣΛΕΕ καθιερώνει την </a:t>
            </a:r>
            <a:r>
              <a:rPr lang="el-GR" sz="1800" i="1" dirty="0">
                <a:effectLst/>
                <a:latin typeface="Times New Roman" panose="02020603050405020304" pitchFamily="18" charset="0"/>
                <a:ea typeface="Calibri" panose="020F0502020204030204" pitchFamily="34" charset="0"/>
              </a:rPr>
              <a:t>αρχή της ενεργειακής αλληλεγγύης. </a:t>
            </a:r>
            <a:r>
              <a:rPr lang="el-GR" sz="1800" dirty="0">
                <a:latin typeface="Times New Roman" panose="02020603050405020304" pitchFamily="18" charset="0"/>
                <a:ea typeface="Calibri" panose="020F0502020204030204" pitchFamily="34" charset="0"/>
              </a:rPr>
              <a:t>Η</a:t>
            </a:r>
            <a:r>
              <a:rPr lang="el-GR" sz="1800" dirty="0">
                <a:effectLst/>
                <a:latin typeface="Times New Roman" panose="02020603050405020304" pitchFamily="18" charset="0"/>
                <a:ea typeface="Calibri" panose="020F0502020204030204" pitchFamily="34" charset="0"/>
              </a:rPr>
              <a:t> Επιτροπή δεν έλαβε υπόψη της την εξάρτηση των επίμαχων χωρών από το ρωσικό αέριο, ούτε την προβληματική επίδραση της </a:t>
            </a:r>
            <a:r>
              <a:rPr lang="fr-FR" sz="1800" dirty="0">
                <a:effectLst/>
                <a:latin typeface="Times New Roman" panose="02020603050405020304" pitchFamily="18" charset="0"/>
                <a:ea typeface="Calibri" panose="020F0502020204030204" pitchFamily="34" charset="0"/>
              </a:rPr>
              <a:t>Gazprom</a:t>
            </a:r>
            <a:r>
              <a:rPr lang="el-GR" sz="1800" dirty="0">
                <a:effectLst/>
                <a:latin typeface="Times New Roman" panose="02020603050405020304" pitchFamily="18" charset="0"/>
                <a:ea typeface="Calibri" panose="020F0502020204030204" pitchFamily="34" charset="0"/>
              </a:rPr>
              <a:t> στις υποδομές του αερίου, ενώ η απόφαση είναι αντίθετη στο λεγόμενο «τρίτο ενεργειακό πακέτο» που απαιτεί το χωρισμό των δραστηριοτήτων της διαχείρισης του δικτύου από εκείνες της παραγωγής και της προμήθειας σε αέριο.</a:t>
            </a:r>
          </a:p>
          <a:p>
            <a:pPr marL="0" indent="0" algn="just">
              <a:buNone/>
            </a:pPr>
            <a:r>
              <a:rPr lang="el-GR" sz="1800" dirty="0">
                <a:latin typeface="Times New Roman" panose="02020603050405020304" pitchFamily="18" charset="0"/>
                <a:ea typeface="Calibri" panose="020F0502020204030204" pitchFamily="34" charset="0"/>
              </a:rPr>
              <a:t>2. Γενικό Δικαστήριο: α)</a:t>
            </a:r>
            <a:r>
              <a:rPr lang="el-GR" sz="1800" dirty="0">
                <a:effectLst/>
                <a:latin typeface="Times New Roman" panose="02020603050405020304" pitchFamily="18" charset="0"/>
                <a:ea typeface="Calibri" panose="020F0502020204030204" pitchFamily="34" charset="0"/>
              </a:rPr>
              <a:t>Στον τομέα του ανταγωνισμού μπορεί να λαμβάνονται υπόψη στόχοι που προωθούνται από άλλες διατάξεις της ΣΛΕΕ. Επομένως, η Επιτροπή θα μπορούσε, στο πλαίσιο της προκαταρκτικής εξέτασης, να λάβει υπόψη της στόχους που προωθούν άλλες διατάξεις της Συνθήκης, ιδίως για να συναγάγει, προσωρινά, ότι απουσιάζει μια παράβαση των κανόνων του ανταγωνισμού.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Στο πλαίσιο της υπόθεσης, η Επιτροπή δεν ήταν υποχρεωμένη, σύμφωνα με τους στόχους της ενεργειακής πολιτικής της ΕΕ, να ερευνήσει περισσότερο τις πρακτικές της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Gazprom</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ούτε να απαιτήσει πιο δραστικές δεσμεύσεις. Η ενδεχόμενη λήψη υπόψη των στόχων αυτών κατά την εφαρμογή των κανόνων του ανταγωνισμού της ΕΕ δεν θα μπορούσε να δικαιολογήσει την επιβολή στην Επιτροπή τέτοιων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θετικών υποχρεώσεων,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dirty="0"/>
          </a:p>
        </p:txBody>
      </p:sp>
    </p:spTree>
    <p:extLst>
      <p:ext uri="{BB962C8B-B14F-4D97-AF65-F5344CB8AC3E}">
        <p14:creationId xmlns:p14="http://schemas.microsoft.com/office/powerpoint/2010/main" val="27561354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117E11-8553-A183-4A8F-6CD4708C2914}"/>
              </a:ext>
            </a:extLst>
          </p:cNvPr>
          <p:cNvSpPr>
            <a:spLocks noGrp="1"/>
          </p:cNvSpPr>
          <p:nvPr>
            <p:ph type="title"/>
          </p:nvPr>
        </p:nvSpPr>
        <p:spPr/>
        <p:txBody>
          <a:bodyPr/>
          <a:lstStyle/>
          <a:p>
            <a:r>
              <a:rPr lang="en-US" dirty="0"/>
              <a:t>Gazprom V </a:t>
            </a:r>
            <a:endParaRPr lang="el-GR" dirty="0"/>
          </a:p>
        </p:txBody>
      </p:sp>
      <p:sp>
        <p:nvSpPr>
          <p:cNvPr id="3" name="Θέση περιεχομένου 2">
            <a:extLst>
              <a:ext uri="{FF2B5EF4-FFF2-40B4-BE49-F238E27FC236}">
                <a16:creationId xmlns:a16="http://schemas.microsoft.com/office/drawing/2014/main" id="{CC525611-F18A-DCE2-022A-831660A09482}"/>
              </a:ext>
            </a:extLst>
          </p:cNvPr>
          <p:cNvSpPr>
            <a:spLocks noGrp="1"/>
          </p:cNvSpPr>
          <p:nvPr>
            <p:ph idx="1"/>
          </p:nvPr>
        </p:nvSpPr>
        <p:spPr/>
        <p:txBody>
          <a:bodyPr>
            <a:normAutofit lnSpcReduction="10000"/>
          </a:bodyPr>
          <a:lstStyle/>
          <a:p>
            <a:pPr algn="just">
              <a:spcBef>
                <a:spcPts val="0"/>
              </a:spcBef>
            </a:pPr>
            <a:r>
              <a:rPr lang="en-US" sz="1800" dirty="0">
                <a:latin typeface="Times New Roman" panose="02020603050405020304" pitchFamily="18" charset="0"/>
                <a:ea typeface="Calibri" panose="020F0502020204030204" pitchFamily="34" charset="0"/>
                <a:cs typeface="Times New Roman" panose="02020603050405020304" pitchFamily="18" charset="0"/>
              </a:rPr>
              <a:t>2. </a:t>
            </a:r>
            <a:r>
              <a:rPr lang="el-GR" sz="1800" dirty="0">
                <a:latin typeface="Times New Roman" panose="02020603050405020304" pitchFamily="18" charset="0"/>
                <a:ea typeface="Calibri" panose="020F0502020204030204" pitchFamily="34" charset="0"/>
                <a:cs typeface="Times New Roman" panose="02020603050405020304" pitchFamily="18" charset="0"/>
              </a:rPr>
              <a:t>Γενικό Δικαστήριο (συνέχεια)</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0"/>
              </a:spcBef>
            </a:pPr>
            <a:r>
              <a:rPr lang="el-GR" sz="1800" dirty="0">
                <a:latin typeface="Times New Roman" panose="02020603050405020304" pitchFamily="18" charset="0"/>
                <a:ea typeface="Calibri" panose="020F0502020204030204" pitchFamily="34" charset="0"/>
                <a:cs typeface="Times New Roman" panose="02020603050405020304" pitchFamily="18" charset="0"/>
              </a:rPr>
              <a:t>β) η</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προσφεύγουσα δεν απέδειξε ότι οι τελικές δεσμεύσεις είναι αντίθετες στους στόχους της ενεργειακής πολιτικής ή στην αρχή της ενεργειακής αλληλεγγύης. Πράγματι, οι εν λόγω δεσμεύσεις δεν παγώνουν την κατάσταση στις επίμαχες αγορές και δεν εμποδίζουν τα όργανα της Ένωσης, ούτε τα κράτη μέλη να δράσουν έτσι ώστε να επιλύσουν τα προβλήματα που επισημαίνει η προσφεύγουσα. Ιδιαιτέρως, τα όργανα της Ένωσης ή οι εθνικές ρυθμιστικές αρχές στον τομέα του φυσικού αερίου μπορούν να παρέμβουν προκειμένου να τροποποιήσουν το ισχύον ρυθμιστικό πλαίσιο. Υπό το πρίσμα  αυτό,  μπορεί να αναφερθεί η υιοθέτηση της οδηγίας 2019/692, η τρίτη αιτιολογική σκέψη της οποίας τονίζει την ανάγκη να εξαλειφθούν τα εμπόδια για την ολοκλήρωση της εσωτερικής αγοράς φυσικού αερίου, τα οποία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προέρχονται από την μη εφαρμογή των κανόνων που αφορούν τις εισαγωγές και εξαγωγές από και προς τρίτες χώρες,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pPr>
            <a:r>
              <a:rPr lang="el-GR" sz="1800" dirty="0">
                <a:latin typeface="Times New Roman" panose="02020603050405020304" pitchFamily="18" charset="0"/>
                <a:ea typeface="Calibri" panose="020F0502020204030204" pitchFamily="34" charset="0"/>
                <a:cs typeface="Times New Roman" panose="02020603050405020304" pitchFamily="18" charset="0"/>
              </a:rPr>
              <a:t>γ</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περαιτέρω, οι εθνικές αρχές ανταγωνισμού μπορούν να ερευνήσουν ενδεχόμενες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αντι</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-ανταγωνιστικές πρακτικές της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Gazprom</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όπως αυτές της βαλλόμενης απόφασης. Άλλωστε, η Επιτροπή θα μπορεί να ασχοληθεί και πάλι με την υπόθεση, σύμφωνα με το άρθρο 9.2 του κανονισμού 1/2003, με την αλλαγή των δεδομένων στα οποία στηρίχτηκε η απόφαση, </a:t>
            </a:r>
          </a:p>
          <a:p>
            <a:pPr algn="just">
              <a:spcBef>
                <a:spcPts val="0"/>
              </a:spcBef>
            </a:pPr>
            <a:r>
              <a:rPr lang="el-GR" sz="1800" dirty="0">
                <a:latin typeface="Times New Roman" panose="02020603050405020304" pitchFamily="18" charset="0"/>
                <a:ea typeface="Calibri" panose="020F0502020204030204" pitchFamily="34" charset="0"/>
                <a:cs typeface="Times New Roman" panose="02020603050405020304" pitchFamily="18" charset="0"/>
              </a:rPr>
              <a:t>δ</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τέλος, ως προς τη δικαιολόγηση της απόφασης της Επιτροπής και της σχετικής απουσίας αναφοράς συμβατότητάς της με το άρθρο 194.1 ΣΛΕΕ, σύμφωνα με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τη νομολογία δεν απαιτείται να αναφερθούν όλες οι πτυχές μιας  υπόθεσης, παρά μόνο αυτές που αποτελούν τη νομική βάση της απόφασης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Επομένως, ο σχετικός λόγος ακυρώσεως της απόφασης της Επιτροπής πρέπει να απορριφθεί.</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20165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0FF604-B518-C605-F2B4-3B08FE59E89A}"/>
              </a:ext>
            </a:extLst>
          </p:cNvPr>
          <p:cNvSpPr>
            <a:spLocks noGrp="1"/>
          </p:cNvSpPr>
          <p:nvPr>
            <p:ph type="title"/>
          </p:nvPr>
        </p:nvSpPr>
        <p:spPr/>
        <p:txBody>
          <a:bodyPr/>
          <a:lstStyle/>
          <a:p>
            <a:r>
              <a:rPr lang="el-GR" dirty="0"/>
              <a:t>Επιδιωκόμενος σκοπός </a:t>
            </a:r>
          </a:p>
        </p:txBody>
      </p:sp>
      <p:sp>
        <p:nvSpPr>
          <p:cNvPr id="3" name="Θέση περιεχομένου 2">
            <a:extLst>
              <a:ext uri="{FF2B5EF4-FFF2-40B4-BE49-F238E27FC236}">
                <a16:creationId xmlns:a16="http://schemas.microsoft.com/office/drawing/2014/main" id="{8F0D3C1C-B47B-101F-FFF8-710C93057F70}"/>
              </a:ext>
            </a:extLst>
          </p:cNvPr>
          <p:cNvSpPr>
            <a:spLocks noGrp="1"/>
          </p:cNvSpPr>
          <p:nvPr>
            <p:ph idx="1"/>
          </p:nvPr>
        </p:nvSpPr>
        <p:spPr/>
        <p:txBody>
          <a:bodyPr>
            <a:normAutofit/>
          </a:bodyPr>
          <a:lstStyle/>
          <a:p>
            <a:pPr algn="just"/>
            <a:r>
              <a:rPr lang="el-GR" sz="1800" dirty="0">
                <a:effectLst/>
                <a:latin typeface="Times New Roman" panose="02020603050405020304" pitchFamily="18" charset="0"/>
                <a:ea typeface="Calibri" panose="020F0502020204030204" pitchFamily="34" charset="0"/>
              </a:rPr>
              <a:t>Το άρθρο 102 ΣΛΕΕ αφορά μια ειδική κατηγορία επιχειρήσεων, οι οποίες διαθέτουν εκείνη τη μορφή οικονομικής ισχύος που φυσιολογικά οδηγεί στη μείωση της αποτελεσματικότητας, υπό οικονομικό πρίσμα, επειδή παύουν να υφίστανται ανταγωνιστικές πιέσεις, ικανές να αποτρέψουν αυτές τις επιχειρήσεις από την υιοθέτηση αντικανονικών μεθόδων ανταγωνισμού, όπως είναι η άδικη αύξηση των τιμών ή η μείωση της παραγωγής σε βάρος των καταναλωτών. </a:t>
            </a:r>
          </a:p>
          <a:p>
            <a:pPr algn="just"/>
            <a:r>
              <a:rPr lang="el-GR" sz="1800" dirty="0">
                <a:effectLst/>
                <a:latin typeface="Times New Roman" panose="02020603050405020304" pitchFamily="18" charset="0"/>
                <a:ea typeface="Calibri" panose="020F0502020204030204" pitchFamily="34" charset="0"/>
              </a:rPr>
              <a:t>Το άρθρο 102 ΣΛΕΕ συγκαταλέγεται μεταξύ των κανόνων περί ανταγωνισμού οι οποίοι, καθόσον επιδιώκουν την αποφυγή της νοθεύσεως του ανταγωνισμού σε βάρος του γενικού συμφέροντος, επιχειρήσεων και καταναλωτών, συμβάλλουν στη διασφάλιση της ευημερίας στην Ευρωπαϊκή Ένωση</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Ο</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σκοπός ο οποίος αποδίδεται ειδικότερα στο άρθρο 102 ΣΛΕΕ είναι, κατά πάγια νομολογία, να αποφευχθεί το ενδεχόμενο η συμπεριφορά επιχειρήσεως που κατέχει δεσπόζουσα θέση να έχει ως αποτέλεσμα, επί ζημία των καταναλωτών, να κωλύεται η διατήρηση του υφισταμένου στην αγορά ανταγωνισμού ή η ανάπτυξή του, λόγω της χρήσεως διαφορετικών μεθόδων ή μέσων από εκείνα που διέπουν τον κανονικό ανταγωνισμό.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διάταξη αποσκοπεί στην επιβολή κυρώσεων όχι μόνο για τις πρακτικές που δύνανται να προκαλέσουν άμεση ζημία στους καταναλωτές, αλλά και για τις πρακτικές που τους προκαλούν έμμεση ζημία πλήττοντας τη δομή του αποτελεσματικού ανταγωνισμού.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dirty="0"/>
          </a:p>
        </p:txBody>
      </p:sp>
    </p:spTree>
    <p:extLst>
      <p:ext uri="{BB962C8B-B14F-4D97-AF65-F5344CB8AC3E}">
        <p14:creationId xmlns:p14="http://schemas.microsoft.com/office/powerpoint/2010/main" val="3967672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BC1C3C-17E2-CE7A-3FDA-F17715E28FE8}"/>
              </a:ext>
            </a:extLst>
          </p:cNvPr>
          <p:cNvSpPr>
            <a:spLocks noGrp="1"/>
          </p:cNvSpPr>
          <p:nvPr>
            <p:ph type="title"/>
          </p:nvPr>
        </p:nvSpPr>
        <p:spPr/>
        <p:txBody>
          <a:bodyPr/>
          <a:lstStyle/>
          <a:p>
            <a:r>
              <a:rPr lang="el-GR" dirty="0"/>
              <a:t>Αποδοχή πρακτικών αποκλεισμού </a:t>
            </a:r>
          </a:p>
        </p:txBody>
      </p:sp>
      <p:sp>
        <p:nvSpPr>
          <p:cNvPr id="3" name="Θέση περιεχομένου 2">
            <a:extLst>
              <a:ext uri="{FF2B5EF4-FFF2-40B4-BE49-F238E27FC236}">
                <a16:creationId xmlns:a16="http://schemas.microsoft.com/office/drawing/2014/main" id="{92501784-A252-87CB-5E7B-F38DCCE585EE}"/>
              </a:ext>
            </a:extLst>
          </p:cNvPr>
          <p:cNvSpPr>
            <a:spLocks noGrp="1"/>
          </p:cNvSpPr>
          <p:nvPr>
            <p:ph idx="1"/>
          </p:nvPr>
        </p:nvSpPr>
        <p:spPr/>
        <p:txBody>
          <a:bodyPr>
            <a:normAutofit/>
          </a:bodyPr>
          <a:lstStyle/>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Η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διάταξη δεν αποκλείει το ενδεχόμενο ο υγιής ανταγωνισμός να έχει ως αποτέλεσμα την εξαφάνιση από την επίμαχη αγορά ή την περιθωριοποίηση ανταγωνιστών λιγότερο αποτελεσματικών και ως εκ τούτου λιγότερο ελκυστικών για τους καταναλωτές ιδίως από άποψη τιμών, επιλογών, ποιότητας ή καινοτομίας.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Υπό το πρίσμ</a:t>
            </a:r>
            <a:r>
              <a:rPr lang="el-GR" sz="1800" dirty="0">
                <a:latin typeface="Times New Roman" panose="02020603050405020304" pitchFamily="18" charset="0"/>
                <a:ea typeface="Calibri" panose="020F0502020204030204" pitchFamily="34" charset="0"/>
                <a:cs typeface="Times New Roman" panose="02020603050405020304" pitchFamily="18" charset="0"/>
              </a:rPr>
              <a:t>α </a:t>
            </a:r>
            <a:r>
              <a:rPr lang="el-GR" sz="1800">
                <a:latin typeface="Times New Roman" panose="02020603050405020304" pitchFamily="18" charset="0"/>
                <a:ea typeface="Calibri" panose="020F0502020204030204" pitchFamily="34" charset="0"/>
                <a:cs typeface="Times New Roman" panose="02020603050405020304" pitchFamily="18" charset="0"/>
              </a:rPr>
              <a:t>αυτό, </a:t>
            </a:r>
            <a:r>
              <a:rPr lang="el-GR" sz="1800">
                <a:effectLst/>
                <a:latin typeface="Times New Roman" panose="02020603050405020304" pitchFamily="18" charset="0"/>
                <a:ea typeface="Calibri" panose="020F0502020204030204" pitchFamily="34" charset="0"/>
                <a:cs typeface="Times New Roman" panose="02020603050405020304" pitchFamily="18" charset="0"/>
              </a:rPr>
              <a:t>η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ευημερία των καταναλωτών, τόσο ενδιάμεσων όσο και τελικών, πρέπει να θεωρηθεί ότι συνιστά τον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απώτερο σκοπό</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που δικαιολογεί την παρέμβαση του δικαίου του ανταγωνισμού προκειμένου να καταπολεμηθεί η καταχρηστική εκμετάλλευση δεσπόζουσας θέσης στην εσωτερική αγορά ή σε σημαντικό τμήμα της.</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Μια κατέχουσα δεσπόζουσα θέση επιχείρηση μπορεί να αποδείξει ότι μια πρακτική αποκλεισμού δεν εμπίπτει στο πεδίο της απαγορεύσεως του άρθρου 102 ΣΛΕΕ, μεταξύ άλλων, αποδεικνύοντας ότι το αποτέλεσμα που ενδέχεται να επιφέρει η πρακτική αυτή μπορεί να αντισταθμισθεί ή ακόμη και να εξουδετερωθεί με πλεονεκτήματα ως προς την αποτελεσματικότητα τα οποία ωφελούν επίσης τον καταναλωτή, ιδίως από άποψη τιμών, επιλογών, ποιότητας ή καινοτομίας. [Βλ. τις αποφάσεις της 6ης Σεπτεμβρίου 2017,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Intel</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κατά Επιτροπής, και της 30ής Ιανουαρίου 2020,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Generics</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(UK)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κ.λπ</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157116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AB81D5-CCA8-6F7B-10B5-8BCBA04DFFC3}"/>
              </a:ext>
            </a:extLst>
          </p:cNvPr>
          <p:cNvSpPr>
            <a:spLocks noGrp="1"/>
          </p:cNvSpPr>
          <p:nvPr>
            <p:ph type="title"/>
          </p:nvPr>
        </p:nvSpPr>
        <p:spPr/>
        <p:txBody>
          <a:bodyPr/>
          <a:lstStyle/>
          <a:p>
            <a:r>
              <a:rPr lang="el-GR" dirty="0"/>
              <a:t>Σχετική αγορά </a:t>
            </a:r>
          </a:p>
        </p:txBody>
      </p:sp>
      <p:sp>
        <p:nvSpPr>
          <p:cNvPr id="3" name="Θέση περιεχομένου 2">
            <a:extLst>
              <a:ext uri="{FF2B5EF4-FFF2-40B4-BE49-F238E27FC236}">
                <a16:creationId xmlns:a16="http://schemas.microsoft.com/office/drawing/2014/main" id="{2BD604C1-FC24-A34E-EEAE-5240D36CC828}"/>
              </a:ext>
            </a:extLst>
          </p:cNvPr>
          <p:cNvSpPr>
            <a:spLocks noGrp="1"/>
          </p:cNvSpPr>
          <p:nvPr>
            <p:ph idx="1"/>
          </p:nvPr>
        </p:nvSpPr>
        <p:spPr/>
        <p:txBody>
          <a:bodyPr/>
          <a:lstStyle/>
          <a:p>
            <a:pPr algn="just"/>
            <a:r>
              <a:rPr lang="el-GR" sz="1800" dirty="0">
                <a:effectLst/>
                <a:latin typeface="Times New Roman" panose="02020603050405020304" pitchFamily="18" charset="0"/>
                <a:ea typeface="Calibri" panose="020F0502020204030204" pitchFamily="34" charset="0"/>
              </a:rPr>
              <a:t>Ο ορισμός της σχετικής αγοράς έχει ουσιώδη σημασία. Δεν νοείται δεσπόζουσα θέση χωρίς μια αγορά επί της οποίας να ασκείται. Ο ορισμός μιας αγοράς, τόσο όσον αφορά τα προϊόντα όσο και τη γεωγραφική διάστασή της, έχει ως στόχο τον προσδιορισμό των πραγματικών ανταγωνιστών, οι οποίοι είναι σε θέση να επηρεάσουν τη συμπεριφορά των εμπλεκομένων επιχειρήσεων και να τις εμποδίσουν να ενεργούν ανεξάρτητα από τις πιέσεις που επιβάλλει ο πραγματικός ανταγωνισμός. </a:t>
            </a:r>
          </a:p>
          <a:p>
            <a:pPr algn="just"/>
            <a:r>
              <a:rPr lang="el-GR" sz="1800" dirty="0">
                <a:effectLst/>
                <a:latin typeface="Times New Roman" panose="02020603050405020304" pitchFamily="18" charset="0"/>
                <a:ea typeface="Calibri" panose="020F0502020204030204" pitchFamily="34" charset="0"/>
              </a:rPr>
              <a:t>Η </a:t>
            </a:r>
            <a:r>
              <a:rPr lang="el-GR" sz="1800" b="1" dirty="0">
                <a:effectLst/>
                <a:latin typeface="Times New Roman" panose="02020603050405020304" pitchFamily="18" charset="0"/>
                <a:ea typeface="Calibri" panose="020F0502020204030204" pitchFamily="34" charset="0"/>
              </a:rPr>
              <a:t>σχετική αγορά του προϊόντος </a:t>
            </a:r>
            <a:r>
              <a:rPr lang="el-GR" sz="1800" dirty="0">
                <a:effectLst/>
                <a:latin typeface="Times New Roman" panose="02020603050405020304" pitchFamily="18" charset="0"/>
                <a:ea typeface="Calibri" panose="020F0502020204030204" pitchFamily="34" charset="0"/>
              </a:rPr>
              <a:t>περιλαμβάνει όλα τα προϊόντα ή και τις υπηρεσίες που είναι δυνατόν να εναλλάσσονται ή να υποκαθίστανται αμοιβαία από τον καταναλωτή, λόγω των χαρακτηριστικών, των τιμών και της χρήσης για την οποία προορίζονται. Τρεις είναι κυρίως οι περιορισμοί στους οποίους υπόκεινται οι επιχειρήσεις λόγω του ανταγωνισμού: δυνατότητα υποκατάστασης από την πλευρά της ζήτησης, δυνατότητα υποκατάστασης από την πλευρά της προσφοράς και δυνητικός ανταγωνισμός. Μεγάλη σημασία αποδίδεται για τον καθορισμό της αγοράς του σχετικού προϊόντος στην υποκατάσταση από πλευράς ζήτησης. Πράγματι, από οικονομική άποψη, η υποκατάσταση από την πλευρά της ζήτησης αποτελεί το πλέον άμεσο και αποτελεσματικό μέσο ελέγχου των προμηθευτών ενός δεδομένου προϊόντος, ιδίως όσον αφορά τις αποφάσεις τους για τον καθορισμό των τιμών. Μια επιχείρηση ή ένας όμιλος επιχειρήσεων δεν μπορεί να επηρεάσει σημαντικά τους υφιστάμενους όρους πώλησης, όπως οι τιμές, αν είναι εύκολο για τους πελάτες της να στραφούν σε άλλα προϊόντα υποκατάστασης ή σε προμηθευτές που είναι εγκατεστημένοι αλλού. </a:t>
            </a:r>
            <a:endParaRPr lang="el-GR" dirty="0"/>
          </a:p>
        </p:txBody>
      </p:sp>
    </p:spTree>
    <p:extLst>
      <p:ext uri="{BB962C8B-B14F-4D97-AF65-F5344CB8AC3E}">
        <p14:creationId xmlns:p14="http://schemas.microsoft.com/office/powerpoint/2010/main" val="3220623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0F1650-EA44-D8BE-64BF-75797F7D7161}"/>
              </a:ext>
            </a:extLst>
          </p:cNvPr>
          <p:cNvSpPr>
            <a:spLocks noGrp="1"/>
          </p:cNvSpPr>
          <p:nvPr>
            <p:ph type="title"/>
          </p:nvPr>
        </p:nvSpPr>
        <p:spPr/>
        <p:txBody>
          <a:bodyPr/>
          <a:lstStyle/>
          <a:p>
            <a:r>
              <a:rPr lang="el-GR" dirty="0"/>
              <a:t>Σχετική αγορά προϊόντος ΙΙ: υποκατάσταση </a:t>
            </a:r>
          </a:p>
        </p:txBody>
      </p:sp>
      <p:sp>
        <p:nvSpPr>
          <p:cNvPr id="3" name="Θέση περιεχομένου 2">
            <a:extLst>
              <a:ext uri="{FF2B5EF4-FFF2-40B4-BE49-F238E27FC236}">
                <a16:creationId xmlns:a16="http://schemas.microsoft.com/office/drawing/2014/main" id="{177E259A-B1FA-A680-2F46-807F8E88E5BE}"/>
              </a:ext>
            </a:extLst>
          </p:cNvPr>
          <p:cNvSpPr>
            <a:spLocks noGrp="1"/>
          </p:cNvSpPr>
          <p:nvPr>
            <p:ph idx="1"/>
          </p:nvPr>
        </p:nvSpPr>
        <p:spPr/>
        <p:txBody>
          <a:bodyPr>
            <a:normAutofit/>
          </a:bodyPr>
          <a:lstStyle/>
          <a:p>
            <a:pPr algn="just"/>
            <a:r>
              <a:rPr lang="el-GR" sz="1800" dirty="0">
                <a:effectLst/>
                <a:latin typeface="Times New Roman" panose="02020603050405020304" pitchFamily="18" charset="0"/>
                <a:ea typeface="Calibri" panose="020F0502020204030204" pitchFamily="34" charset="0"/>
              </a:rPr>
              <a:t>Τρεις είναι οι μέθοδοι που χρησιμοποιούνται για να διαπιστωθεί ότι ένα προϊόν θεωρείται μη υποκατάστατο από τους καταναλωτές: τα χαρακτηριστικά του, οι τιμές και η χρήση για την οποία προορίζονται. Ωστόσο, έστω και αν τα χαρακτηριστικά ενός προϊόντος είναι αντικειμενικά τα ίδια, οι προτιμήσεις των καταναλωτών είναι μερικές φορές τέτοιες που οδηγούν σε πρόσθετες οριοθετήσεις. </a:t>
            </a:r>
          </a:p>
          <a:p>
            <a:pPr algn="just"/>
            <a:r>
              <a:rPr lang="el-GR" sz="1800" dirty="0">
                <a:effectLst/>
                <a:latin typeface="Times New Roman" panose="02020603050405020304" pitchFamily="18" charset="0"/>
                <a:ea typeface="Calibri" panose="020F0502020204030204" pitchFamily="34" charset="0"/>
              </a:rPr>
              <a:t>Οι προτιμήσεις αυτές υπαγορεύονται συνήθως από την επίδραση που ασκεί το σήμα ενός επώνυμου προϊόντος ή ενός προϊόντος πολυτελείας. Βέβαια, η πιστή ακολουθία των υποκειμενικών προτιμήσεων των καταναλωτών μπορεί να οδηγήσει σε</a:t>
            </a:r>
            <a:r>
              <a:rPr lang="el-GR" sz="1800" i="1" dirty="0">
                <a:effectLst/>
                <a:latin typeface="Times New Roman" panose="02020603050405020304" pitchFamily="18" charset="0"/>
                <a:ea typeface="Calibri" panose="020F0502020204030204" pitchFamily="34" charset="0"/>
              </a:rPr>
              <a:t> υπερβολικά στενές αγορές</a:t>
            </a:r>
            <a:r>
              <a:rPr lang="el-GR" sz="1800" dirty="0">
                <a:effectLst/>
                <a:latin typeface="Times New Roman" panose="02020603050405020304" pitchFamily="18" charset="0"/>
                <a:ea typeface="Calibri" panose="020F0502020204030204" pitchFamily="34" charset="0"/>
              </a:rPr>
              <a:t>. Για παράδειγμα, η Επιτροπή θεώρησε ότι συνιστά σχετική αγορά, η αγορά των «μουσικών οργάνων μετάλλου, εκ χαλκού, που χρησιμοποιούνται στις ορχήστρες χαλκού βρετανικού στυλ». Η  Επιτροπή έλαβε υπόψη της την ισχυρή προτίμηση των αγοραστών για τα μουσικά όργανα της εταιρείας </a:t>
            </a:r>
            <a:r>
              <a:rPr lang="en-US" sz="1800" dirty="0">
                <a:effectLst/>
                <a:latin typeface="Times New Roman" panose="02020603050405020304" pitchFamily="18" charset="0"/>
                <a:ea typeface="Calibri" panose="020F0502020204030204" pitchFamily="34" charset="0"/>
              </a:rPr>
              <a:t>Boosey</a:t>
            </a:r>
            <a:r>
              <a:rPr lang="el-GR" sz="1800" dirty="0">
                <a:effectLst/>
                <a:latin typeface="Times New Roman" panose="02020603050405020304" pitchFamily="18" charset="0"/>
                <a:ea typeface="Calibri" panose="020F0502020204030204" pitchFamily="34" charset="0"/>
              </a:rPr>
              <a:t> και </a:t>
            </a:r>
            <a:r>
              <a:rPr lang="en-US" sz="1800" dirty="0">
                <a:effectLst/>
                <a:latin typeface="Times New Roman" panose="02020603050405020304" pitchFamily="18" charset="0"/>
                <a:ea typeface="Calibri" panose="020F0502020204030204" pitchFamily="34" charset="0"/>
              </a:rPr>
              <a:t>Hawkes</a:t>
            </a:r>
            <a:r>
              <a:rPr lang="el-GR" sz="1800" dirty="0">
                <a:effectLst/>
                <a:latin typeface="Times New Roman" panose="02020603050405020304" pitchFamily="18" charset="0"/>
                <a:ea typeface="Calibri" panose="020F0502020204030204" pitchFamily="34" charset="0"/>
              </a:rPr>
              <a:t> μεταξύ των άλλων στοιχείων για να διαπιστώσει την κατοχή μιας δεσπόζουσας θέσης.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latin typeface="Times New Roman" panose="02020603050405020304" pitchFamily="18" charset="0"/>
                <a:ea typeface="Calibri" panose="020F0502020204030204" pitchFamily="34" charset="0"/>
                <a:cs typeface="Times New Roman" panose="02020603050405020304" pitchFamily="18" charset="0"/>
              </a:rPr>
              <a:t>Ο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προσδιορισμός της σχετικής αγοράς δεν μπορεί να γίνει με όρους τελειότητας. Δικαστήριο ΕΕ: μια «τέλεια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εναλλαξιμότητα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είναι δυσχερώς αποδείξιμη. Η Επιτροπή μπορεί να βασιστεί σε «ένα επαρκή βαθμό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εναλλαξιμότητας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Hoffmann La Roche</a:t>
            </a:r>
            <a:r>
              <a:rPr lang="el-GR" sz="1800" dirty="0">
                <a:latin typeface="Times New Roman" panose="02020603050405020304" pitchFamily="18" charset="0"/>
                <a:ea typeface="Calibri" panose="020F0502020204030204" pitchFamily="34" charset="0"/>
                <a:cs typeface="Times New Roman" panose="02020603050405020304" pitchFamily="18" charset="0"/>
              </a:rPr>
              <a:t>)</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dirty="0"/>
          </a:p>
        </p:txBody>
      </p:sp>
    </p:spTree>
    <p:extLst>
      <p:ext uri="{BB962C8B-B14F-4D97-AF65-F5344CB8AC3E}">
        <p14:creationId xmlns:p14="http://schemas.microsoft.com/office/powerpoint/2010/main" val="2028585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29F911-91BA-E60C-F31B-E13E4E334F0E}"/>
              </a:ext>
            </a:extLst>
          </p:cNvPr>
          <p:cNvSpPr>
            <a:spLocks noGrp="1"/>
          </p:cNvSpPr>
          <p:nvPr>
            <p:ph type="title"/>
          </p:nvPr>
        </p:nvSpPr>
        <p:spPr/>
        <p:txBody>
          <a:bodyPr/>
          <a:lstStyle/>
          <a:p>
            <a:r>
              <a:rPr lang="el-GR" dirty="0"/>
              <a:t>Σχετική αγορά προϊόντος ΙΙΙ: το κριτήριο της τιμής </a:t>
            </a:r>
          </a:p>
        </p:txBody>
      </p:sp>
      <p:sp>
        <p:nvSpPr>
          <p:cNvPr id="3" name="Θέση περιεχομένου 2">
            <a:extLst>
              <a:ext uri="{FF2B5EF4-FFF2-40B4-BE49-F238E27FC236}">
                <a16:creationId xmlns:a16="http://schemas.microsoft.com/office/drawing/2014/main" id="{48E7113E-C21C-B6E5-1FF1-91D717654F4F}"/>
              </a:ext>
            </a:extLst>
          </p:cNvPr>
          <p:cNvSpPr>
            <a:spLocks noGrp="1"/>
          </p:cNvSpPr>
          <p:nvPr>
            <p:ph idx="1"/>
          </p:nvPr>
        </p:nvSpPr>
        <p:spPr/>
        <p:txBody>
          <a:bodyPr>
            <a:normAutofit/>
          </a:bodyPr>
          <a:lstStyle/>
          <a:p>
            <a:pPr algn="just"/>
            <a:r>
              <a:rPr lang="el-GR" sz="1800" dirty="0">
                <a:effectLst/>
                <a:latin typeface="Times New Roman" panose="02020603050405020304" pitchFamily="18" charset="0"/>
                <a:ea typeface="Calibri" panose="020F0502020204030204" pitchFamily="34" charset="0"/>
              </a:rPr>
              <a:t>Η </a:t>
            </a:r>
            <a:r>
              <a:rPr lang="el-GR" sz="1800" i="1" dirty="0">
                <a:effectLst/>
                <a:latin typeface="Times New Roman" panose="02020603050405020304" pitchFamily="18" charset="0"/>
                <a:ea typeface="Calibri" panose="020F0502020204030204" pitchFamily="34" charset="0"/>
              </a:rPr>
              <a:t>τιμή </a:t>
            </a:r>
            <a:r>
              <a:rPr lang="el-GR" sz="1800" dirty="0">
                <a:effectLst/>
                <a:latin typeface="Times New Roman" panose="02020603050405020304" pitchFamily="18" charset="0"/>
                <a:ea typeface="Calibri" panose="020F0502020204030204" pitchFamily="34" charset="0"/>
              </a:rPr>
              <a:t>χρησιμοποιείται ως μέσο εντοπισμού μιας αγοράς προϊόντων, τα χαρακτηριστικά και η χρήση των οποίων δεν αρκούν για να οδηγηθούμε σε ασφαλή συμπεράσματα. Υπάρχουν προϊόντα που για τμήμα καταναλωτών θεωρούνται εναλλάξιμα, ενώ για άλλους όχι. Στην περίπτωση αυτή προτάθηκε ως πρόσθετο μέσο αξιολόγησης το λεγόμενο </a:t>
            </a:r>
            <a:r>
              <a:rPr lang="el-GR" sz="1800" i="1" dirty="0">
                <a:effectLst/>
                <a:latin typeface="Times New Roman" panose="02020603050405020304" pitchFamily="18" charset="0"/>
                <a:ea typeface="Calibri" panose="020F0502020204030204" pitchFamily="34" charset="0"/>
              </a:rPr>
              <a:t>κριτήριο σταυροειδούς ελαστικότητας της ζήτησης</a:t>
            </a:r>
            <a:r>
              <a:rPr lang="el-GR" sz="1800" dirty="0">
                <a:effectLst/>
                <a:latin typeface="Times New Roman" panose="02020603050405020304" pitchFamily="18" charset="0"/>
                <a:ea typeface="Calibri" panose="020F0502020204030204" pitchFamily="34" charset="0"/>
              </a:rPr>
              <a:t>. Σύμφωνα με το κριτήριο αυτό δύο προϊόντα εντάσσονται στην ίδια αγορά εάν μια ελαφρά αύξηση της τιμής του ενός επιφέρει μια ικανοποιητικά σημαντική μετατόπιση της ζήτησης προς το άλλο. Κατά την Επιτροπή, το ερώτημα που τίθεται είναι κατά πόσο οι πελάτες των μερών θα στραφούν σε προϊόντα υποκατάστασης ή σε προμηθευτές που είναι εγκατεστημένοι αλλού, σε περίπτωση μικρής αλλά διαρκούς αύξησης (5%-10%) των σχετικών τιμών των προϊόντων στις υπό εξέταση περιοχές (τ</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εστ</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υποθετικού μονοπωλίου</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ή τεστ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SSNIP, Small but Significant and Non-Transitory Increase in Price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  χειρισμός αυτού του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τεστ υποθετικού μονοπωλίου</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είναι δυσχερής, όπως </a:t>
            </a: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άλλωστε γενικά ο ορισμός των αγορών.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Η Επιτροπή αναφέρεται στο παράδειγμα των μη οινοπνευματικών αναψυκτικών διαφορετικής γεύσης που θα μπορούσαν να ανήκουν στην ίδια αγορά αν ο αριθμός των καταναλωτών που στρέφονται στα επόμενα αναψυκτικά άλλης γεύσης είναι αρκετά μεγάλος ώστε να καταστήσει ανώφελη την αύξηση της τιμής των προηγούμενων με διαφορετική γεύση.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dirty="0"/>
          </a:p>
        </p:txBody>
      </p:sp>
    </p:spTree>
    <p:extLst>
      <p:ext uri="{BB962C8B-B14F-4D97-AF65-F5344CB8AC3E}">
        <p14:creationId xmlns:p14="http://schemas.microsoft.com/office/powerpoint/2010/main" val="2403573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40CAD0-5C51-C1B7-3E95-18AEAD7293DF}"/>
              </a:ext>
            </a:extLst>
          </p:cNvPr>
          <p:cNvSpPr>
            <a:spLocks noGrp="1"/>
          </p:cNvSpPr>
          <p:nvPr>
            <p:ph type="title"/>
          </p:nvPr>
        </p:nvSpPr>
        <p:spPr/>
        <p:txBody>
          <a:bodyPr/>
          <a:lstStyle/>
          <a:p>
            <a:r>
              <a:rPr lang="el-GR" dirty="0"/>
              <a:t>Σχετική αγορά προϊόντος </a:t>
            </a:r>
            <a:r>
              <a:rPr lang="en-US" dirty="0"/>
              <a:t>IV</a:t>
            </a:r>
            <a:r>
              <a:rPr lang="el-GR" dirty="0"/>
              <a:t>: υποκατάσταση προσφοράς </a:t>
            </a:r>
          </a:p>
        </p:txBody>
      </p:sp>
      <p:sp>
        <p:nvSpPr>
          <p:cNvPr id="3" name="Θέση περιεχομένου 2">
            <a:extLst>
              <a:ext uri="{FF2B5EF4-FFF2-40B4-BE49-F238E27FC236}">
                <a16:creationId xmlns:a16="http://schemas.microsoft.com/office/drawing/2014/main" id="{AD0B5ED8-0278-8CFF-994D-44F18D66859F}"/>
              </a:ext>
            </a:extLst>
          </p:cNvPr>
          <p:cNvSpPr>
            <a:spLocks noGrp="1"/>
          </p:cNvSpPr>
          <p:nvPr>
            <p:ph idx="1"/>
          </p:nvPr>
        </p:nvSpPr>
        <p:spPr/>
        <p:txBody>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δυνατότητα υποκατάστασης από την πλευρά της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προσφοράς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προϋποθέτει δυνατότητα άμεσης προσαρμογής στην παραγωγή ενός προϊόντος.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Αναφορικά με τα προϊόντα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προπυλενίου</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παντός είδους πλαστικά σκεύη, που καλύπτουν διαφορετικές ανάγκες για τους καταναλωτές, η Επιτροπή έκρινε ότι όλα εντάσσονται στην ίδια σχετική αγορά, επειδή οι παραγωγοί τέτοιων προϊόντων μπορούν με ευκολία και χωρίς κόστος να παράγουν το σύνολο των σχετικών κατηγοριών.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κατάσταση είναι διαφορετική στον τομέα καταναλωτικών προϊόντων και πιο συγκεκριμένα στον τομέα των ποτών αναγνωρισμένου σήματος, όπου καίτοι τα εργοστάσια εμφιάλωσης μπορούν, καταρχήν, να εμφιαλώνουν διαφορετικά ποτά, απαιτείται αρκετός χρόνος και δαπάνες για τη διαφήμιση, τη δοκιμή και τη διανομή των προϊόντων, μέχρις ότου πωληθούν στην αγορά.</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Κατά την Επιτροπή στις περιπτώσεις αυτές, οι επιπτώσεις της δυνατότητας υποκατάστασης από την πλευρά της προσφοράς και άλλες μορφές δυνητικού ανταγωνισμού θα εξετάζονται σε μεταγενέστερο στάδιο (Επιτροπή, απόφαση της 8.6.1994,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Shell</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Montecantini</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EE L</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322/1994, 48).</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34007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17DB61-A636-0C61-6FBF-FC01401BE251}"/>
              </a:ext>
            </a:extLst>
          </p:cNvPr>
          <p:cNvSpPr>
            <a:spLocks noGrp="1"/>
          </p:cNvSpPr>
          <p:nvPr>
            <p:ph type="title"/>
          </p:nvPr>
        </p:nvSpPr>
        <p:spPr/>
        <p:txBody>
          <a:bodyPr/>
          <a:lstStyle/>
          <a:p>
            <a:r>
              <a:rPr lang="el-GR" dirty="0"/>
              <a:t>Η σχετική γεωγραφική αγορά </a:t>
            </a:r>
          </a:p>
        </p:txBody>
      </p:sp>
      <p:sp>
        <p:nvSpPr>
          <p:cNvPr id="3" name="Θέση περιεχομένου 2">
            <a:extLst>
              <a:ext uri="{FF2B5EF4-FFF2-40B4-BE49-F238E27FC236}">
                <a16:creationId xmlns:a16="http://schemas.microsoft.com/office/drawing/2014/main" id="{D92C1EDE-8461-89AF-2EED-F580CA516EFA}"/>
              </a:ext>
            </a:extLst>
          </p:cNvPr>
          <p:cNvSpPr>
            <a:spLocks noGrp="1"/>
          </p:cNvSpPr>
          <p:nvPr>
            <p:ph idx="1"/>
          </p:nvPr>
        </p:nvSpPr>
        <p:spPr/>
        <p:txBody>
          <a:bodyPr>
            <a:normAutofit/>
          </a:bodyPr>
          <a:lstStyle/>
          <a:p>
            <a:pPr algn="just"/>
            <a:r>
              <a:rPr lang="el-GR" sz="1800" dirty="0">
                <a:effectLst/>
                <a:latin typeface="Times New Roman" panose="02020603050405020304" pitchFamily="18" charset="0"/>
                <a:ea typeface="Calibri" panose="020F0502020204030204" pitchFamily="34" charset="0"/>
              </a:rPr>
              <a:t>Η </a:t>
            </a:r>
            <a:r>
              <a:rPr lang="el-GR" sz="1800" i="1" dirty="0">
                <a:effectLst/>
                <a:latin typeface="Times New Roman" panose="02020603050405020304" pitchFamily="18" charset="0"/>
                <a:ea typeface="Calibri" panose="020F0502020204030204" pitchFamily="34" charset="0"/>
              </a:rPr>
              <a:t>σχετική γεωγραφική αγορά</a:t>
            </a:r>
            <a:r>
              <a:rPr lang="el-GR" sz="1800" dirty="0">
                <a:effectLst/>
                <a:latin typeface="Times New Roman" panose="02020603050405020304" pitchFamily="18" charset="0"/>
                <a:ea typeface="Calibri" panose="020F0502020204030204" pitchFamily="34" charset="0"/>
              </a:rPr>
              <a:t> μπορεί να είναι εθνική, ευρωπαϊκή ή παγκόσμια. Επιδρά στην αξιολόγηση της οικονομικής ισχύος στην αγορά, επειδή αυξομειώνει τα μερίδια αγοράς, κατ’ αντιστοιχία της επίδρασης που ασκεί ο ορισμός της αγοράς προϊόντος. </a:t>
            </a:r>
          </a:p>
          <a:p>
            <a:pPr algn="just"/>
            <a:r>
              <a:rPr lang="el-GR" sz="1800" dirty="0">
                <a:latin typeface="Times New Roman" panose="02020603050405020304" pitchFamily="18" charset="0"/>
                <a:ea typeface="Calibri" panose="020F0502020204030204" pitchFamily="34" charset="0"/>
              </a:rPr>
              <a:t>Απόφ</a:t>
            </a:r>
            <a:r>
              <a:rPr lang="el-GR" sz="1800" dirty="0">
                <a:effectLst/>
                <a:latin typeface="Times New Roman" panose="02020603050405020304" pitchFamily="18" charset="0"/>
                <a:ea typeface="Calibri" panose="020F0502020204030204" pitchFamily="34" charset="0"/>
              </a:rPr>
              <a:t>αση </a:t>
            </a:r>
            <a:r>
              <a:rPr lang="en-US" sz="1800" dirty="0">
                <a:effectLst/>
                <a:latin typeface="Times New Roman" panose="02020603050405020304" pitchFamily="18" charset="0"/>
                <a:ea typeface="Calibri" panose="020F0502020204030204" pitchFamily="34" charset="0"/>
              </a:rPr>
              <a:t>Volvo</a:t>
            </a:r>
            <a:r>
              <a:rPr lang="el-GR" sz="1800" dirty="0">
                <a:effectLst/>
                <a:latin typeface="Times New Roman" panose="02020603050405020304" pitchFamily="18" charset="0"/>
                <a:ea typeface="Calibri" panose="020F0502020204030204" pitchFamily="34" charset="0"/>
              </a:rPr>
              <a:t>/</a:t>
            </a:r>
            <a:r>
              <a:rPr lang="en-US" sz="1800" dirty="0">
                <a:effectLst/>
                <a:latin typeface="Times New Roman" panose="02020603050405020304" pitchFamily="18" charset="0"/>
                <a:ea typeface="Calibri" panose="020F0502020204030204" pitchFamily="34" charset="0"/>
              </a:rPr>
              <a:t>Scania</a:t>
            </a:r>
            <a:r>
              <a:rPr lang="el-GR" sz="1800" dirty="0">
                <a:effectLst/>
                <a:latin typeface="Times New Roman" panose="02020603050405020304" pitchFamily="18" charset="0"/>
                <a:ea typeface="Calibri" panose="020F0502020204030204" pitchFamily="34" charset="0"/>
              </a:rPr>
              <a:t>:  η Επιτροπή δεν επέτρεψε την εξαγορά της δεύτερης από την πρώτη, επειδή θεώρησε ότι αυτή η εξαγορά θα οδηγούσε την πρώτη σε δεσπόζουσα θέση στην αγορά των </a:t>
            </a:r>
            <a:r>
              <a:rPr lang="el-GR" sz="1800" dirty="0" err="1">
                <a:effectLst/>
                <a:latin typeface="Times New Roman" panose="02020603050405020304" pitchFamily="18" charset="0"/>
                <a:ea typeface="Calibri" panose="020F0502020204030204" pitchFamily="34" charset="0"/>
              </a:rPr>
              <a:t>βαρέων</a:t>
            </a:r>
            <a:r>
              <a:rPr lang="el-GR" sz="1800" dirty="0">
                <a:effectLst/>
                <a:latin typeface="Times New Roman" panose="02020603050405020304" pitchFamily="18" charset="0"/>
                <a:ea typeface="Calibri" panose="020F0502020204030204" pitchFamily="34" charset="0"/>
              </a:rPr>
              <a:t> φορτηγών και στην αγορά των λεωφορείων, εντοπίζοντας έξη διαφορετικές εθνικές αγορές, στη Σουηδία, Νορβηγία, Φινλανδία, Δανία, Μεγάλη Βρετανία και Ιρλανδία. Εάν η γεωγραφική αγορά προσδιοριζόταν ευρύτερα, η απόφαση θα μπορούσε να είναι διαφορετική επειδή τα μερίδια της επίδικης επιχείρησης θα ήταν μικρότερα. Επομένως, η σχετική αγορά στο πλαίσιο της οποίας πρέπει να εξετάζεται ένα συγκεκριμένο πρόβλημα όσον αφορά τον ανταγωνισμό προσδιορίζεται με τον συνδυασμό της αγοράς του σχετικού προϊόντος και της γεωγραφικής αγοράς (υ</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πόθεση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COMP</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1672,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EE L</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2001, 143/74).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ΔΕΚ: οι δυνατότητες ανταγωνισμού πρέπει να αξιολογούνται με αναφορά σε μια ορισμένη γεωγραφική ζώνη εντός της οποίας το επίμαχο προϊόν αποτελεί αντικείμενο εμπορίου και όπου οι συνθήκες ανταγωνισμού είναι επαρκώς ομοιογενείς προκειμένου να καταστεί δυνατή η εκτίμηση του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διακυβεύματος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της οικονομικής ισχύος της εμπλεκόμενης επιχείρησης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United Brands</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υπόθεση 27/76, Συλλογή 1978, 207, σκέψη 11).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33598365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477</TotalTime>
  <Words>6702</Words>
  <Application>Microsoft Office PowerPoint</Application>
  <PresentationFormat>Ευρεία οθόνη</PresentationFormat>
  <Paragraphs>120</Paragraphs>
  <Slides>29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29</vt:i4>
      </vt:variant>
    </vt:vector>
  </HeadingPairs>
  <TitlesOfParts>
    <vt:vector size="34" baseType="lpstr">
      <vt:lpstr>Arial</vt:lpstr>
      <vt:lpstr>Calibri</vt:lpstr>
      <vt:lpstr>Calibri Light</vt:lpstr>
      <vt:lpstr>Times New Roman</vt:lpstr>
      <vt:lpstr>Θέμα του Office</vt:lpstr>
      <vt:lpstr>3. Δεσπόζουσα θέση και ενέργεια </vt:lpstr>
      <vt:lpstr>Το άρθρο 102 ΣΛΕΕ</vt:lpstr>
      <vt:lpstr>Επιδιωκόμενος σκοπός </vt:lpstr>
      <vt:lpstr>Αποδοχή πρακτικών αποκλεισμού </vt:lpstr>
      <vt:lpstr>Σχετική αγορά </vt:lpstr>
      <vt:lpstr>Σχετική αγορά προϊόντος ΙΙ: υποκατάσταση </vt:lpstr>
      <vt:lpstr>Σχετική αγορά προϊόντος ΙΙΙ: το κριτήριο της τιμής </vt:lpstr>
      <vt:lpstr>Σχετική αγορά προϊόντος IV: υποκατάσταση προσφοράς </vt:lpstr>
      <vt:lpstr>Η σχετική γεωγραφική αγορά </vt:lpstr>
      <vt:lpstr>Η σχετική γεωγραφική αγορά ΙΙ</vt:lpstr>
      <vt:lpstr>Σημαντικό τμήμα της εσωτερικής αγοράς</vt:lpstr>
      <vt:lpstr>Έννοια δεσπόζουσας θέσης </vt:lpstr>
      <vt:lpstr>Μερίδια αγοράς </vt:lpstr>
      <vt:lpstr>Φραγμοί εισόδου</vt:lpstr>
      <vt:lpstr>Συλλογική δεσπόζουσα θέση </vt:lpstr>
      <vt:lpstr>Έννοια κατάχρησης </vt:lpstr>
      <vt:lpstr>Κατάχρηση και εξαίρεση</vt:lpstr>
      <vt:lpstr>Το κριτήριο του εξ ίσου αποτελεσματικού ανταγωνιστή </vt:lpstr>
      <vt:lpstr>Ενέργεια και κατάχρηση δεσπόζουσας θέσης</vt:lpstr>
      <vt:lpstr>Η πρώτη απόφαση του Γενικού Δικαστηρίου (2012)</vt:lpstr>
      <vt:lpstr>Η απόφαση του Δικαστηρίου </vt:lpstr>
      <vt:lpstr> β)  Κατάχρηση δεσπόζουσας θέσης από την ENEL SpA </vt:lpstr>
      <vt:lpstr>Προδικαστικά ερωτήματα και απαντήσεις</vt:lpstr>
      <vt:lpstr>Ερωτήματα και απαντήσεις ΙΙ</vt:lpstr>
      <vt:lpstr> γ)  Κατάχρηση δεσπόζουσας θέσης από την Gazprom Α.Ε.  </vt:lpstr>
      <vt:lpstr>Gazprom II</vt:lpstr>
      <vt:lpstr>GAZPROM III</vt:lpstr>
      <vt:lpstr>GAZPROM IV</vt:lpstr>
      <vt:lpstr>Gazprom V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Δεσπόζουσα θέση και ενέργεια </dc:title>
  <dc:creator>ASTERIOS PLIAKOS</dc:creator>
  <cp:lastModifiedBy>ASTERIOS PLIAKOS</cp:lastModifiedBy>
  <cp:revision>11</cp:revision>
  <dcterms:created xsi:type="dcterms:W3CDTF">2023-04-01T05:16:57Z</dcterms:created>
  <dcterms:modified xsi:type="dcterms:W3CDTF">2023-04-03T11:35:00Z</dcterms:modified>
</cp:coreProperties>
</file>