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330" r:id="rId2"/>
    <p:sldId id="267" r:id="rId3"/>
    <p:sldId id="268" r:id="rId4"/>
    <p:sldId id="273" r:id="rId5"/>
    <p:sldId id="274" r:id="rId6"/>
    <p:sldId id="275" r:id="rId7"/>
    <p:sldId id="276" r:id="rId8"/>
    <p:sldId id="309" r:id="rId9"/>
    <p:sldId id="306" r:id="rId10"/>
    <p:sldId id="279" r:id="rId11"/>
    <p:sldId id="281" r:id="rId12"/>
    <p:sldId id="282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344" r:id="rId26"/>
    <p:sldId id="359" r:id="rId27"/>
    <p:sldId id="296" r:id="rId28"/>
    <p:sldId id="358" r:id="rId29"/>
    <p:sldId id="361" r:id="rId30"/>
    <p:sldId id="363" r:id="rId31"/>
    <p:sldId id="350" r:id="rId32"/>
    <p:sldId id="351" r:id="rId33"/>
    <p:sldId id="352" r:id="rId34"/>
    <p:sldId id="353" r:id="rId35"/>
    <p:sldId id="354" r:id="rId36"/>
    <p:sldId id="355" r:id="rId37"/>
    <p:sldId id="345" r:id="rId38"/>
    <p:sldId id="346" r:id="rId39"/>
    <p:sldId id="347" r:id="rId40"/>
    <p:sldId id="348" r:id="rId41"/>
    <p:sldId id="332" r:id="rId42"/>
    <p:sldId id="313" r:id="rId43"/>
    <p:sldId id="317" r:id="rId44"/>
    <p:sldId id="319" r:id="rId45"/>
    <p:sldId id="320" r:id="rId46"/>
    <p:sldId id="318" r:id="rId47"/>
    <p:sldId id="323" r:id="rId48"/>
    <p:sldId id="327" r:id="rId49"/>
    <p:sldId id="328" r:id="rId50"/>
    <p:sldId id="329" r:id="rId51"/>
    <p:sldId id="325" r:id="rId52"/>
    <p:sldId id="31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37062078034322"/>
          <c:y val="3.0804260842201683E-2"/>
          <c:w val="0.84142277297305046"/>
          <c:h val="0.86327526996742099"/>
        </c:manualLayout>
      </c:layout>
      <c:lineChart>
        <c:grouping val="standard"/>
        <c:varyColors val="0"/>
        <c:ser>
          <c:idx val="0"/>
          <c:order val="0"/>
          <c:tx>
            <c:strRef>
              <c:f>Chart19!$O$2</c:f>
              <c:strCache>
                <c:ptCount val="1"/>
                <c:pt idx="0">
                  <c:v>Digitally delivered services exports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Chart19!$N$3:$N$21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Chart19!$O$3:$O$21</c:f>
              <c:numCache>
                <c:formatCode>0</c:formatCode>
                <c:ptCount val="19"/>
                <c:pt idx="0">
                  <c:v>100</c:v>
                </c:pt>
                <c:pt idx="1">
                  <c:v>116.21361499134437</c:v>
                </c:pt>
                <c:pt idx="2">
                  <c:v>141.78089276608668</c:v>
                </c:pt>
                <c:pt idx="3">
                  <c:v>157.45457754255477</c:v>
                </c:pt>
                <c:pt idx="4">
                  <c:v>147.06676092900796</c:v>
                </c:pt>
                <c:pt idx="5">
                  <c:v>156.10137630892461</c:v>
                </c:pt>
                <c:pt idx="6">
                  <c:v>178.27328314123335</c:v>
                </c:pt>
                <c:pt idx="7">
                  <c:v>183.63660022998906</c:v>
                </c:pt>
                <c:pt idx="8">
                  <c:v>196.8348340741579</c:v>
                </c:pt>
                <c:pt idx="9">
                  <c:v>216.04142640686246</c:v>
                </c:pt>
                <c:pt idx="10">
                  <c:v>209.46747959419184</c:v>
                </c:pt>
                <c:pt idx="11">
                  <c:v>216.90042995476401</c:v>
                </c:pt>
                <c:pt idx="12">
                  <c:v>235.77199354458838</c:v>
                </c:pt>
                <c:pt idx="13">
                  <c:v>260.72642139986749</c:v>
                </c:pt>
                <c:pt idx="14">
                  <c:v>273.79313923727528</c:v>
                </c:pt>
                <c:pt idx="15">
                  <c:v>311.29086105491467</c:v>
                </c:pt>
                <c:pt idx="16">
                  <c:v>365.37466857696904</c:v>
                </c:pt>
                <c:pt idx="17">
                  <c:v>378.75258396403456</c:v>
                </c:pt>
                <c:pt idx="18">
                  <c:v>412.82632947320616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3B-4305-AC6D-7F82EDE3F709}"/>
            </c:ext>
          </c:extLst>
        </c:ser>
        <c:ser>
          <c:idx val="1"/>
          <c:order val="1"/>
          <c:tx>
            <c:strRef>
              <c:f>Chart19!$P$2</c:f>
              <c:strCache>
                <c:ptCount val="1"/>
                <c:pt idx="0">
                  <c:v>Goods exports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Chart19!$N$3:$N$21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Chart19!$P$3:$P$21</c:f>
              <c:numCache>
                <c:formatCode>0</c:formatCode>
                <c:ptCount val="19"/>
                <c:pt idx="0" formatCode="General">
                  <c:v>100</c:v>
                </c:pt>
                <c:pt idx="1">
                  <c:v>115.90440399636259</c:v>
                </c:pt>
                <c:pt idx="2">
                  <c:v>134.20663301711019</c:v>
                </c:pt>
                <c:pt idx="3">
                  <c:v>154.87565436893806</c:v>
                </c:pt>
                <c:pt idx="4">
                  <c:v>120.3551276799078</c:v>
                </c:pt>
                <c:pt idx="5">
                  <c:v>151.91536283384909</c:v>
                </c:pt>
                <c:pt idx="6">
                  <c:v>183.07243777678258</c:v>
                </c:pt>
                <c:pt idx="7">
                  <c:v>185.5864856297672</c:v>
                </c:pt>
                <c:pt idx="8">
                  <c:v>189.62448957884831</c:v>
                </c:pt>
                <c:pt idx="9">
                  <c:v>189.93684194673642</c:v>
                </c:pt>
                <c:pt idx="10">
                  <c:v>165.13979313734475</c:v>
                </c:pt>
                <c:pt idx="11">
                  <c:v>160.1673923116758</c:v>
                </c:pt>
                <c:pt idx="12">
                  <c:v>177.86543238993667</c:v>
                </c:pt>
                <c:pt idx="13">
                  <c:v>195.07821551328846</c:v>
                </c:pt>
                <c:pt idx="14">
                  <c:v>189.974825716749</c:v>
                </c:pt>
                <c:pt idx="15">
                  <c:v>175.09082368749321</c:v>
                </c:pt>
                <c:pt idx="16">
                  <c:v>222.40462552105012</c:v>
                </c:pt>
                <c:pt idx="17">
                  <c:v>247.70179905541713</c:v>
                </c:pt>
                <c:pt idx="18">
                  <c:v>233.9418034950564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3B-4305-AC6D-7F82EDE3F709}"/>
            </c:ext>
          </c:extLst>
        </c:ser>
        <c:ser>
          <c:idx val="2"/>
          <c:order val="2"/>
          <c:tx>
            <c:strRef>
              <c:f>Chart19!$Q$2</c:f>
              <c:strCache>
                <c:ptCount val="1"/>
                <c:pt idx="0">
                  <c:v>Other services exports</c:v>
                </c:pt>
              </c:strCache>
            </c:strRef>
          </c:tx>
          <c:spPr>
            <a:ln w="2222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Chart19!$N$3:$N$21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Chart19!$Q$3:$Q$21</c:f>
              <c:numCache>
                <c:formatCode>0</c:formatCode>
                <c:ptCount val="19"/>
                <c:pt idx="0" formatCode="General">
                  <c:v>100</c:v>
                </c:pt>
                <c:pt idx="1">
                  <c:v>110.90291990723824</c:v>
                </c:pt>
                <c:pt idx="2">
                  <c:v>131.31762166449656</c:v>
                </c:pt>
                <c:pt idx="3">
                  <c:v>149.31588369599243</c:v>
                </c:pt>
                <c:pt idx="4">
                  <c:v>129.84577532150024</c:v>
                </c:pt>
                <c:pt idx="5">
                  <c:v>143.87384962944151</c:v>
                </c:pt>
                <c:pt idx="6">
                  <c:v>160.54570372458093</c:v>
                </c:pt>
                <c:pt idx="7">
                  <c:v>165.19730739496507</c:v>
                </c:pt>
                <c:pt idx="8">
                  <c:v>175.04622485080935</c:v>
                </c:pt>
                <c:pt idx="9">
                  <c:v>184.15001088547484</c:v>
                </c:pt>
                <c:pt idx="10">
                  <c:v>175.15634594989632</c:v>
                </c:pt>
                <c:pt idx="11">
                  <c:v>174.1655314461818</c:v>
                </c:pt>
                <c:pt idx="12">
                  <c:v>190.72721900009481</c:v>
                </c:pt>
                <c:pt idx="13">
                  <c:v>208.51958282191342</c:v>
                </c:pt>
                <c:pt idx="14">
                  <c:v>212.47523216905017</c:v>
                </c:pt>
                <c:pt idx="15">
                  <c:v>123.35869208615652</c:v>
                </c:pt>
                <c:pt idx="16">
                  <c:v>154.68893267845129</c:v>
                </c:pt>
                <c:pt idx="17">
                  <c:v>204.7622333360143</c:v>
                </c:pt>
                <c:pt idx="18">
                  <c:v>223.09294292968005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3B-4305-AC6D-7F82EDE3F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0455904"/>
        <c:axId val="880456232"/>
      </c:lineChart>
      <c:catAx>
        <c:axId val="880455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456232"/>
        <c:crosses val="autoZero"/>
        <c:auto val="1"/>
        <c:lblAlgn val="ctr"/>
        <c:lblOffset val="100"/>
        <c:noMultiLvlLbl val="0"/>
      </c:catAx>
      <c:valAx>
        <c:axId val="880456232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>
                    <a:solidFill>
                      <a:sysClr val="windowText" lastClr="000000"/>
                    </a:solidFill>
                  </a:rPr>
                  <a:t>Index 2005=100</a:t>
                </a:r>
              </a:p>
            </c:rich>
          </c:tx>
          <c:layout>
            <c:manualLayout>
              <c:xMode val="edge"/>
              <c:yMode val="edge"/>
              <c:x val="1.4850572608542738E-2"/>
              <c:y val="0.303056431526530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455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0.86178</cdr:x>
      <cdr:y>0.59804</cdr:y>
    </cdr:from>
    <cdr:to>
      <cdr:x>0.97498</cdr:x>
      <cdr:y>0.73233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4389D477-999A-4549-86B4-F45BDA68710A}"/>
            </a:ext>
          </a:extLst>
        </cdr:cNvPr>
        <cdr:cNvSpPr txBox="1"/>
      </cdr:nvSpPr>
      <cdr:spPr>
        <a:xfrm xmlns:a="http://schemas.openxmlformats.org/drawingml/2006/main">
          <a:off x="5533106" y="2084425"/>
          <a:ext cx="726802" cy="4680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>
              <a:solidFill>
                <a:schemeClr val="accent6"/>
              </a:solidFill>
            </a:rPr>
            <a:t>Other</a:t>
          </a:r>
        </a:p>
        <a:p xmlns:a="http://schemas.openxmlformats.org/drawingml/2006/main">
          <a:pPr algn="ctr"/>
          <a:r>
            <a:rPr lang="en-GB" sz="1200" b="1">
              <a:solidFill>
                <a:schemeClr val="accent6"/>
              </a:solidFill>
            </a:rPr>
            <a:t>services </a:t>
          </a:r>
        </a:p>
      </cdr:txBody>
    </cdr:sp>
  </cdr:relSizeAnchor>
  <cdr:relSizeAnchor xmlns:cdr="http://schemas.openxmlformats.org/drawingml/2006/chartDrawing">
    <cdr:from>
      <cdr:x>0.87621</cdr:x>
      <cdr:y>0.37755</cdr:y>
    </cdr:from>
    <cdr:to>
      <cdr:x>0.97904</cdr:x>
      <cdr:y>0.45794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C24B15EC-8672-4708-A7F4-989E5EF2FFA5}"/>
            </a:ext>
          </a:extLst>
        </cdr:cNvPr>
        <cdr:cNvSpPr txBox="1"/>
      </cdr:nvSpPr>
      <cdr:spPr>
        <a:xfrm xmlns:a="http://schemas.openxmlformats.org/drawingml/2006/main">
          <a:off x="5625735" y="1315921"/>
          <a:ext cx="660225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>
              <a:solidFill>
                <a:schemeClr val="accent2"/>
              </a:solidFill>
            </a:rPr>
            <a:t>Goods </a:t>
          </a:r>
        </a:p>
      </cdr:txBody>
    </cdr:sp>
  </cdr:relSizeAnchor>
  <cdr:relSizeAnchor xmlns:cdr="http://schemas.openxmlformats.org/drawingml/2006/chartDrawing">
    <cdr:from>
      <cdr:x>0.73709</cdr:x>
      <cdr:y>0.08251</cdr:y>
    </cdr:from>
    <cdr:to>
      <cdr:x>0.97785</cdr:x>
      <cdr:y>0.22048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279BEAE0-0F68-4034-8A60-0B1E6A718E13}"/>
            </a:ext>
          </a:extLst>
        </cdr:cNvPr>
        <cdr:cNvSpPr txBox="1"/>
      </cdr:nvSpPr>
      <cdr:spPr>
        <a:xfrm xmlns:a="http://schemas.openxmlformats.org/drawingml/2006/main">
          <a:off x="4524517" y="298645"/>
          <a:ext cx="1477840" cy="49936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300" b="1">
              <a:solidFill>
                <a:schemeClr val="tx2"/>
              </a:solidFill>
            </a:rPr>
            <a:t>Digitally</a:t>
          </a:r>
          <a:r>
            <a:rPr lang="en-GB" sz="1300" b="1" baseline="0">
              <a:solidFill>
                <a:schemeClr val="tx2"/>
              </a:solidFill>
            </a:rPr>
            <a:t> </a:t>
          </a:r>
          <a:r>
            <a:rPr lang="en-GB" sz="1300" b="1">
              <a:solidFill>
                <a:schemeClr val="tx2"/>
              </a:solidFill>
            </a:rPr>
            <a:t>delivered </a:t>
          </a:r>
        </a:p>
        <a:p xmlns:a="http://schemas.openxmlformats.org/drawingml/2006/main">
          <a:pPr algn="ctr"/>
          <a:r>
            <a:rPr lang="en-GB" sz="1300" b="1">
              <a:solidFill>
                <a:schemeClr val="tx2"/>
              </a:solidFill>
            </a:rPr>
            <a:t>services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103E0-3D21-4E35-9425-FF8928A70DAC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EE17-6DE0-4B4C-B85D-A4CDC88B2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6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9DA2-365A-4644-96FC-8BC0FFD6668F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2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484-8103-4997-B2A8-B648CB1917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6EEB-9FCC-432D-BE1B-08088228F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3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484-8103-4997-B2A8-B648CB1917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6EEB-9FCC-432D-BE1B-08088228F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5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484-8103-4997-B2A8-B648CB1917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6EEB-9FCC-432D-BE1B-08088228F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484-8103-4997-B2A8-B648CB1917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6EEB-9FCC-432D-BE1B-08088228F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4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484-8103-4997-B2A8-B648CB1917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6EEB-9FCC-432D-BE1B-08088228F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484-8103-4997-B2A8-B648CB1917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6EEB-9FCC-432D-BE1B-08088228F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8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484-8103-4997-B2A8-B648CB1917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6EEB-9FCC-432D-BE1B-08088228F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7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484-8103-4997-B2A8-B648CB1917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6EEB-9FCC-432D-BE1B-08088228F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4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484-8103-4997-B2A8-B648CB1917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6EEB-9FCC-432D-BE1B-08088228F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5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484-8103-4997-B2A8-B648CB1917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6EEB-9FCC-432D-BE1B-08088228F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1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484-8103-4997-B2A8-B648CB1917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6EEB-9FCC-432D-BE1B-08088228F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9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5484-8103-4997-B2A8-B648CB1917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96EEB-9FCC-432D-BE1B-08088228F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3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6ACB00-A88E-4BD4-8A31-59DA41D1F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95" y="588018"/>
            <a:ext cx="8413209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6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0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15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78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204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741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80920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109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828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869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5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015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4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rmAutofit/>
          </a:bodyPr>
          <a:lstStyle/>
          <a:p>
            <a:r>
              <a:rPr lang="el-GR" sz="2800" dirty="0"/>
              <a:t>  </a:t>
            </a:r>
            <a:r>
              <a:rPr lang="en-US" sz="2800" dirty="0"/>
              <a:t>Evolution of World GDP Per Capita</a:t>
            </a:r>
            <a:r>
              <a:rPr lang="el-GR" sz="2800" dirty="0"/>
              <a:t>   (1800=1)</a:t>
            </a: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6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330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999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892480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426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328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175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C24E-EDA5-AC21-7BF8-533BCF00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A92692-8E82-E330-E0E7-36C390219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8640"/>
            <a:ext cx="8589640" cy="6264696"/>
          </a:xfrm>
        </p:spPr>
      </p:pic>
    </p:spTree>
    <p:extLst>
      <p:ext uri="{BB962C8B-B14F-4D97-AF65-F5344CB8AC3E}">
        <p14:creationId xmlns:p14="http://schemas.microsoft.com/office/powerpoint/2010/main" val="4143739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9149-2BCC-2184-B66C-803B1DE6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Wealth Data</a:t>
            </a:r>
          </a:p>
        </p:txBody>
      </p:sp>
    </p:spTree>
    <p:extLst>
      <p:ext uri="{BB962C8B-B14F-4D97-AF65-F5344CB8AC3E}">
        <p14:creationId xmlns:p14="http://schemas.microsoft.com/office/powerpoint/2010/main" val="350253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400" dirty="0"/>
              <a:t>Figures are per adult in USD  for 2018  (median wealth in parentheses)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400" dirty="0"/>
              <a:t>                      GDP     Wealth                                </a:t>
            </a:r>
            <a:r>
              <a:rPr lang="it-IT" sz="2400" dirty="0">
                <a:solidFill>
                  <a:prstClr val="black"/>
                </a:solidFill>
              </a:rPr>
              <a:t>GDP       Wealth</a:t>
            </a:r>
            <a:r>
              <a:rPr lang="it-IT" sz="2400" dirty="0"/>
              <a:t>     </a:t>
            </a:r>
          </a:p>
          <a:p>
            <a:pPr marL="0" indent="0">
              <a:buNone/>
            </a:pPr>
            <a:r>
              <a:rPr lang="it-IT" sz="2000" dirty="0"/>
              <a:t>Argentina     21,137     11,530  (</a:t>
            </a:r>
            <a:r>
              <a:rPr lang="en-GB" sz="2000" dirty="0"/>
              <a:t>3,176)      </a:t>
            </a:r>
            <a:r>
              <a:rPr lang="it-IT" sz="2000" dirty="0"/>
              <a:t>Brazil            </a:t>
            </a:r>
            <a:r>
              <a:rPr lang="en-GB" sz="2000" dirty="0"/>
              <a:t>14,236       16,664      (4,263) </a:t>
            </a:r>
            <a:endParaRPr lang="it-IT" sz="2000" dirty="0"/>
          </a:p>
          <a:p>
            <a:pPr marL="0" indent="0">
              <a:buNone/>
            </a:pPr>
            <a:r>
              <a:rPr lang="it-IT" sz="2000" dirty="0"/>
              <a:t>Australia       77,007   411,060 (</a:t>
            </a:r>
            <a:r>
              <a:rPr lang="en-GB" sz="2000" dirty="0"/>
              <a:t>191,453) </a:t>
            </a:r>
            <a:r>
              <a:rPr lang="it-IT" sz="2000" dirty="0"/>
              <a:t> Bulgaria        </a:t>
            </a:r>
            <a:r>
              <a:rPr lang="en-GB" sz="2000" dirty="0"/>
              <a:t>10,603       23,984    (11,013)</a:t>
            </a:r>
          </a:p>
          <a:p>
            <a:pPr marL="0" indent="0">
              <a:buNone/>
            </a:pPr>
            <a:r>
              <a:rPr lang="en-US" sz="2000" dirty="0"/>
              <a:t>China             </a:t>
            </a:r>
            <a:r>
              <a:rPr lang="en-GB" sz="2000" dirty="0"/>
              <a:t>12,147     47,810  (16,333)   Cyprus*         34,836    100,308     (10,384)</a:t>
            </a:r>
          </a:p>
          <a:p>
            <a:pPr marL="0" indent="0">
              <a:buNone/>
            </a:pPr>
            <a:r>
              <a:rPr lang="en-US" sz="2000" dirty="0"/>
              <a:t>France           </a:t>
            </a:r>
            <a:r>
              <a:rPr lang="en-GB" sz="2000" dirty="0"/>
              <a:t>55,668   280,580  (106,827) </a:t>
            </a:r>
            <a:r>
              <a:rPr lang="en-GB" sz="2000" dirty="0">
                <a:solidFill>
                  <a:srgbClr val="FF0000"/>
                </a:solidFill>
              </a:rPr>
              <a:t>Germany       57,955    214,893     (35,169)</a:t>
            </a:r>
            <a:endParaRPr lang="it-IT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</a:rPr>
              <a:t>Greece          </a:t>
            </a:r>
            <a:r>
              <a:rPr lang="en-GB" sz="2000" dirty="0">
                <a:solidFill>
                  <a:srgbClr val="FF0000"/>
                </a:solidFill>
              </a:rPr>
              <a:t>24,524   108,127   (40,789)   </a:t>
            </a:r>
            <a:r>
              <a:rPr lang="en-GB" sz="2000" dirty="0"/>
              <a:t>India                 3,247        7,024      (1,289) </a:t>
            </a:r>
          </a:p>
          <a:p>
            <a:pPr marL="0" indent="0">
              <a:buNone/>
            </a:pPr>
            <a:r>
              <a:rPr lang="en-GB" sz="2000" dirty="0"/>
              <a:t>Ireland         104,336  232,952  (72,473)    Israel              63,841     174,129    ( 54,966)</a:t>
            </a:r>
            <a:r>
              <a:rPr lang="en-US" sz="2000" dirty="0"/>
              <a:t>                Italy                </a:t>
            </a:r>
            <a:r>
              <a:rPr lang="en-GB" sz="2000" dirty="0"/>
              <a:t>41,418  217,787  (79,239 )   Japan              47,980     227,235   </a:t>
            </a:r>
            <a:r>
              <a:rPr lang="en-GB" sz="2000" dirty="0">
                <a:latin typeface="+mj-lt"/>
              </a:rPr>
              <a:t>(103,861)</a:t>
            </a:r>
          </a:p>
          <a:p>
            <a:pPr marL="0" indent="0">
              <a:buNone/>
            </a:pPr>
            <a:r>
              <a:rPr lang="en-US" sz="2000" dirty="0"/>
              <a:t>Kazakhstan    </a:t>
            </a:r>
            <a:r>
              <a:rPr lang="en-GB" sz="2000" dirty="0"/>
              <a:t>14,069       5,122     (152)      Korea             38,534     171,739     (65,463)</a:t>
            </a:r>
          </a:p>
          <a:p>
            <a:pPr marL="0" indent="0">
              <a:buNone/>
            </a:pPr>
            <a:r>
              <a:rPr lang="en-US" sz="2000" dirty="0"/>
              <a:t>Mexico           </a:t>
            </a:r>
            <a:r>
              <a:rPr lang="en-GB" sz="2000" dirty="0"/>
              <a:t>14,679    20,620    (5,784)    Nigeria              4,488         1,572          (208)</a:t>
            </a:r>
          </a:p>
          <a:p>
            <a:pPr marL="0" indent="0">
              <a:buNone/>
            </a:pPr>
            <a:r>
              <a:rPr lang="en-US" sz="2000" dirty="0"/>
              <a:t>Portugal         </a:t>
            </a:r>
            <a:r>
              <a:rPr lang="en-GB" sz="2000" dirty="0"/>
              <a:t>27,830  109,362    (31,313)  Qatar              77,703     121,638     (59,978)                                                              Russia            14,500     19,997     (2,739)   </a:t>
            </a:r>
            <a:r>
              <a:rPr lang="en-US" sz="2000" dirty="0"/>
              <a:t>Spain              </a:t>
            </a:r>
            <a:r>
              <a:rPr lang="en-GB" sz="2000" dirty="0"/>
              <a:t>37,672      191,177    (87,188) </a:t>
            </a:r>
          </a:p>
          <a:p>
            <a:pPr marL="0" indent="0">
              <a:buNone/>
            </a:pPr>
            <a:r>
              <a:rPr lang="en-GB" sz="2000" dirty="0"/>
              <a:t>Sweden         72,188   249,765    (39,709) </a:t>
            </a:r>
            <a:r>
              <a:rPr lang="en-US" sz="2000" dirty="0"/>
              <a:t>Switzerland</a:t>
            </a:r>
            <a:r>
              <a:rPr lang="en-GB" sz="2000" dirty="0"/>
              <a:t> 104,515      530,244   (183,339)  </a:t>
            </a:r>
          </a:p>
          <a:p>
            <a:pPr marL="0" indent="0">
              <a:buNone/>
            </a:pPr>
            <a:r>
              <a:rPr lang="en-GB" sz="2000" dirty="0"/>
              <a:t>Turkey           16,100     18,555      (2,677)  </a:t>
            </a:r>
            <a:r>
              <a:rPr lang="en-US" sz="2000" dirty="0"/>
              <a:t>Ukraine              </a:t>
            </a:r>
            <a:r>
              <a:rPr lang="en-GB" sz="2000" dirty="0"/>
              <a:t>3,381          1,563         (40)</a:t>
            </a:r>
          </a:p>
          <a:p>
            <a:pPr marL="0" indent="0">
              <a:buNone/>
            </a:pPr>
            <a:r>
              <a:rPr lang="en-GB" sz="2000" dirty="0"/>
              <a:t>UK                  54,621   279,048   (97,169)   </a:t>
            </a:r>
            <a:r>
              <a:rPr lang="en-US" sz="2000" dirty="0"/>
              <a:t>USA                  </a:t>
            </a:r>
            <a:r>
              <a:rPr lang="en-GB" sz="2000" dirty="0"/>
              <a:t>81,425     403,974    (61,667)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World Median Wealth : 4,209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70098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3C72F-B23E-8DE5-EF37-4BD1DEC03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DEE937C-5777-3CD3-1E64-2FC440F24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76671"/>
            <a:ext cx="9001125" cy="96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CE78A57-318E-93DC-0B86-0F9A22220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20175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36E94DE0-7FF1-F581-5264-482EA2846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573016"/>
            <a:ext cx="90011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8E3A080-480E-AD9A-2A62-A95D649BB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725144"/>
            <a:ext cx="9001125" cy="3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F08F1D33-2A85-089A-70A4-D36E8119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107288"/>
            <a:ext cx="9029700" cy="40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F6772CC-443C-6EAB-4009-9FC9591B9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" y="5517232"/>
            <a:ext cx="88773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25ED7846-CAE3-3B02-9AF5-05CA57AF1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1" y="5793456"/>
            <a:ext cx="8810625" cy="8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767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DE915-65CF-E6C2-7595-E275DEC62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77E1-BF23-12B4-BBBC-278B447E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en-GB" dirty="0"/>
              <a:t>% of Global Wealth Holders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FE9DD-5DAB-35AB-F54C-3097F3E9A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F5AF5C-B8E6-44F7-3CB9-6693DA772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76672"/>
            <a:ext cx="885698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66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32656"/>
            <a:ext cx="8856984" cy="6336704"/>
          </a:xfrm>
        </p:spPr>
        <p:txBody>
          <a:bodyPr>
            <a:normAutofit fontScale="47500" lnSpcReduction="20000"/>
          </a:bodyPr>
          <a:lstStyle/>
          <a:p>
            <a:endParaRPr lang="en-GB" dirty="0"/>
          </a:p>
          <a:p>
            <a:r>
              <a:rPr lang="en-GB" sz="6000" dirty="0"/>
              <a:t>In 2000, world GDP was about 90 times higher than in 1700.</a:t>
            </a:r>
          </a:p>
          <a:p>
            <a:r>
              <a:rPr lang="en-GB" sz="6000" dirty="0"/>
              <a:t>World population increased by about 10 times during this period (it was about 600 million in 1750), thus world GDP per capita increased by about 9 times (800%) during this period of 300 years.</a:t>
            </a:r>
          </a:p>
          <a:p>
            <a:r>
              <a:rPr lang="en-GB" sz="6000" dirty="0"/>
              <a:t>In contrast, world GDP per capita is estimated to not have increased at all from about 1000 BC to about 1800 – a period of 2800 years.   </a:t>
            </a:r>
          </a:p>
          <a:p>
            <a:r>
              <a:rPr lang="en-GB" sz="6000" dirty="0"/>
              <a:t>At the start of the “industrial revolution” (circa 1750), contemporary observers thought that this will probably be a temporary phenomenon – previous growth spurts had not gone much further in the past. </a:t>
            </a:r>
          </a:p>
          <a:p>
            <a:endParaRPr lang="en-GB" sz="5500" dirty="0"/>
          </a:p>
          <a:p>
            <a:endParaRPr lang="en-GB" sz="55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333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A711D-1510-C341-8496-4912A2AA2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3087-86EB-A42B-929A-B67CC37E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4640A-9636-F62A-8C98-A19D1321B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185884F-BD10-E781-DA90-ECF3C7637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88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D6245884-CF77-7DA0-FF7C-7664A8FF1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414"/>
            <a:ext cx="9144000" cy="578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709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7D3687-0DCE-1274-00AA-284EEEB8A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332656"/>
            <a:ext cx="8928992" cy="6250705"/>
          </a:xfrm>
        </p:spPr>
      </p:pic>
    </p:spTree>
    <p:extLst>
      <p:ext uri="{BB962C8B-B14F-4D97-AF65-F5344CB8AC3E}">
        <p14:creationId xmlns:p14="http://schemas.microsoft.com/office/powerpoint/2010/main" val="275979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66457A-9210-AA2B-096B-2B4F2471B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88640"/>
            <a:ext cx="7776863" cy="6264696"/>
          </a:xfrm>
        </p:spPr>
      </p:pic>
    </p:spTree>
    <p:extLst>
      <p:ext uri="{BB962C8B-B14F-4D97-AF65-F5344CB8AC3E}">
        <p14:creationId xmlns:p14="http://schemas.microsoft.com/office/powerpoint/2010/main" val="1966202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30E841-FD27-D8A6-C9C7-7DE1132B8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44624"/>
            <a:ext cx="7920880" cy="6081539"/>
          </a:xfrm>
        </p:spPr>
      </p:pic>
    </p:spTree>
    <p:extLst>
      <p:ext uri="{BB962C8B-B14F-4D97-AF65-F5344CB8AC3E}">
        <p14:creationId xmlns:p14="http://schemas.microsoft.com/office/powerpoint/2010/main" val="4030919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11920C-1BFA-E62C-580D-4B168BBD2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1" y="476672"/>
            <a:ext cx="7200800" cy="5649491"/>
          </a:xfrm>
        </p:spPr>
      </p:pic>
    </p:spTree>
    <p:extLst>
      <p:ext uri="{BB962C8B-B14F-4D97-AF65-F5344CB8AC3E}">
        <p14:creationId xmlns:p14="http://schemas.microsoft.com/office/powerpoint/2010/main" val="1591514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065CEB-E6A0-19CF-18F5-0F026E63A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16632"/>
            <a:ext cx="7632848" cy="6264696"/>
          </a:xfrm>
        </p:spPr>
      </p:pic>
    </p:spTree>
    <p:extLst>
      <p:ext uri="{BB962C8B-B14F-4D97-AF65-F5344CB8AC3E}">
        <p14:creationId xmlns:p14="http://schemas.microsoft.com/office/powerpoint/2010/main" val="828635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B7093-A3FF-8E76-C7C7-078253C1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Trade Data</a:t>
            </a:r>
          </a:p>
        </p:txBody>
      </p:sp>
    </p:spTree>
    <p:extLst>
      <p:ext uri="{BB962C8B-B14F-4D97-AF65-F5344CB8AC3E}">
        <p14:creationId xmlns:p14="http://schemas.microsoft.com/office/powerpoint/2010/main" val="1998718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27DEC6-D28D-4811-931F-86E9EB7C7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818217"/>
              </p:ext>
            </p:extLst>
          </p:nvPr>
        </p:nvGraphicFramePr>
        <p:xfrm>
          <a:off x="457200" y="260648"/>
          <a:ext cx="8229600" cy="586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1389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F167B0-47E5-A5BB-68D4-09728F64D6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119800"/>
              </p:ext>
            </p:extLst>
          </p:nvPr>
        </p:nvGraphicFramePr>
        <p:xfrm>
          <a:off x="323528" y="0"/>
          <a:ext cx="8568952" cy="6741345"/>
        </p:xfrm>
        <a:graphic>
          <a:graphicData uri="http://schemas.openxmlformats.org/drawingml/2006/table">
            <a:tbl>
              <a:tblPr/>
              <a:tblGrid>
                <a:gridCol w="430404">
                  <a:extLst>
                    <a:ext uri="{9D8B030D-6E8A-4147-A177-3AD203B41FA5}">
                      <a16:colId xmlns:a16="http://schemas.microsoft.com/office/drawing/2014/main" val="2054909451"/>
                    </a:ext>
                  </a:extLst>
                </a:gridCol>
                <a:gridCol w="1904212">
                  <a:extLst>
                    <a:ext uri="{9D8B030D-6E8A-4147-A177-3AD203B41FA5}">
                      <a16:colId xmlns:a16="http://schemas.microsoft.com/office/drawing/2014/main" val="1319910329"/>
                    </a:ext>
                  </a:extLst>
                </a:gridCol>
                <a:gridCol w="534744">
                  <a:extLst>
                    <a:ext uri="{9D8B030D-6E8A-4147-A177-3AD203B41FA5}">
                      <a16:colId xmlns:a16="http://schemas.microsoft.com/office/drawing/2014/main" val="3216051701"/>
                    </a:ext>
                  </a:extLst>
                </a:gridCol>
                <a:gridCol w="469531">
                  <a:extLst>
                    <a:ext uri="{9D8B030D-6E8A-4147-A177-3AD203B41FA5}">
                      <a16:colId xmlns:a16="http://schemas.microsoft.com/office/drawing/2014/main" val="1397491657"/>
                    </a:ext>
                  </a:extLst>
                </a:gridCol>
                <a:gridCol w="999929">
                  <a:extLst>
                    <a:ext uri="{9D8B030D-6E8A-4147-A177-3AD203B41FA5}">
                      <a16:colId xmlns:a16="http://schemas.microsoft.com/office/drawing/2014/main" val="2803658995"/>
                    </a:ext>
                  </a:extLst>
                </a:gridCol>
                <a:gridCol w="430404">
                  <a:extLst>
                    <a:ext uri="{9D8B030D-6E8A-4147-A177-3AD203B41FA5}">
                      <a16:colId xmlns:a16="http://schemas.microsoft.com/office/drawing/2014/main" val="1565883814"/>
                    </a:ext>
                  </a:extLst>
                </a:gridCol>
                <a:gridCol w="1904212">
                  <a:extLst>
                    <a:ext uri="{9D8B030D-6E8A-4147-A177-3AD203B41FA5}">
                      <a16:colId xmlns:a16="http://schemas.microsoft.com/office/drawing/2014/main" val="4126316455"/>
                    </a:ext>
                  </a:extLst>
                </a:gridCol>
                <a:gridCol w="534744">
                  <a:extLst>
                    <a:ext uri="{9D8B030D-6E8A-4147-A177-3AD203B41FA5}">
                      <a16:colId xmlns:a16="http://schemas.microsoft.com/office/drawing/2014/main" val="1628728175"/>
                    </a:ext>
                  </a:extLst>
                </a:gridCol>
                <a:gridCol w="469531">
                  <a:extLst>
                    <a:ext uri="{9D8B030D-6E8A-4147-A177-3AD203B41FA5}">
                      <a16:colId xmlns:a16="http://schemas.microsoft.com/office/drawing/2014/main" val="514289056"/>
                    </a:ext>
                  </a:extLst>
                </a:gridCol>
                <a:gridCol w="891241">
                  <a:extLst>
                    <a:ext uri="{9D8B030D-6E8A-4147-A177-3AD203B41FA5}">
                      <a16:colId xmlns:a16="http://schemas.microsoft.com/office/drawing/2014/main" val="3476613715"/>
                    </a:ext>
                  </a:extLst>
                </a:gridCol>
              </a:tblGrid>
              <a:tr h="694602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Appendix Table 1: Leading exporters and importers in world merchandise trade, 2023</a:t>
                      </a:r>
                    </a:p>
                  </a:txBody>
                  <a:tcPr marL="7184" marR="7184" marT="7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405837"/>
                  </a:ext>
                </a:extLst>
              </a:tr>
              <a:tr h="374018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(Billion dollars and percentage)</a:t>
                      </a:r>
                    </a:p>
                  </a:txBody>
                  <a:tcPr marL="7184" marR="7184" marT="7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930617"/>
                  </a:ext>
                </a:extLst>
              </a:tr>
              <a:tr h="641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Rank 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Exporters </a:t>
                      </a:r>
                    </a:p>
                  </a:txBody>
                  <a:tcPr marL="86209" marR="7184" marT="7184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Value 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Share 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Annual percentage change 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Rank 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Importers </a:t>
                      </a:r>
                    </a:p>
                  </a:txBody>
                  <a:tcPr marL="86209" marR="7184" marT="7184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Value 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Share 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Annual percentage change 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15045"/>
                  </a:ext>
                </a:extLst>
              </a:tr>
              <a:tr h="169371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710887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3380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14,2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States of America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3173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13,1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868330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States of America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8,5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2557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10,6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13834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Germany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1688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7,1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Germany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1463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-8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037075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Netherlands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935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3,9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Netherlands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842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3,5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948313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Japan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717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3,0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Kingdom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791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630222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Italy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677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2,8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France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786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3,2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023078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France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648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2,7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Japan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786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3,2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-12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920410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Korea, Republic of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632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2,7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-8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India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673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2,8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041121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Mexico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593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Hong Kong, China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654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2,7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197122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Retained imports</a:t>
                      </a:r>
                      <a:r>
                        <a:rPr lang="en-US" sz="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184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0,8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530272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Hong Kong, China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574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Korea, Republic of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643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2,7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-12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866828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Domestic exports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372042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Re-exports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553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956523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Canada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569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Italy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640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2,6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-8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096949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Belgium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562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-12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Mexico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621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2,6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011745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Kingdom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521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2,2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Canada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570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189741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Arab Emirates</a:t>
                      </a:r>
                      <a:r>
                        <a:rPr lang="en-US" sz="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488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Belgium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547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-12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406649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Singapore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476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2,0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-8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Spain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470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454257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Domestic exports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213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-11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777017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Re-exports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263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890345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Chinese Taipei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432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1,8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-10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Arab Emirates</a:t>
                      </a:r>
                      <a:r>
                        <a:rPr lang="en-US" sz="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449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671708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India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432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1,8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Singapore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423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-11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461815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Retained imports</a:t>
                      </a:r>
                      <a:r>
                        <a:rPr lang="en-US" sz="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-20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766019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Russian Federation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424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1,8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-28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Poland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370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499211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Spain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423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1,8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Switzerland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364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387240"/>
                  </a:ext>
                </a:extLst>
              </a:tr>
              <a:tr h="187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Switzerland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420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1,8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Türkiye </a:t>
                      </a:r>
                    </a:p>
                  </a:txBody>
                  <a:tcPr marL="86209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362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</a:t>
                      </a:r>
                    </a:p>
                  </a:txBody>
                  <a:tcPr marL="7184" marR="86209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579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184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646FF2-0D18-C8CC-DFD7-A401D7E61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107567"/>
              </p:ext>
            </p:extLst>
          </p:nvPr>
        </p:nvGraphicFramePr>
        <p:xfrm>
          <a:off x="323528" y="188640"/>
          <a:ext cx="8640960" cy="6552719"/>
        </p:xfrm>
        <a:graphic>
          <a:graphicData uri="http://schemas.openxmlformats.org/drawingml/2006/table">
            <a:tbl>
              <a:tblPr/>
              <a:tblGrid>
                <a:gridCol w="446948">
                  <a:extLst>
                    <a:ext uri="{9D8B030D-6E8A-4147-A177-3AD203B41FA5}">
                      <a16:colId xmlns:a16="http://schemas.microsoft.com/office/drawing/2014/main" val="3319657643"/>
                    </a:ext>
                  </a:extLst>
                </a:gridCol>
                <a:gridCol w="1977398">
                  <a:extLst>
                    <a:ext uri="{9D8B030D-6E8A-4147-A177-3AD203B41FA5}">
                      <a16:colId xmlns:a16="http://schemas.microsoft.com/office/drawing/2014/main" val="4068356983"/>
                    </a:ext>
                  </a:extLst>
                </a:gridCol>
                <a:gridCol w="474034">
                  <a:extLst>
                    <a:ext uri="{9D8B030D-6E8A-4147-A177-3AD203B41FA5}">
                      <a16:colId xmlns:a16="http://schemas.microsoft.com/office/drawing/2014/main" val="63438973"/>
                    </a:ext>
                  </a:extLst>
                </a:gridCol>
                <a:gridCol w="487577">
                  <a:extLst>
                    <a:ext uri="{9D8B030D-6E8A-4147-A177-3AD203B41FA5}">
                      <a16:colId xmlns:a16="http://schemas.microsoft.com/office/drawing/2014/main" val="4083298891"/>
                    </a:ext>
                  </a:extLst>
                </a:gridCol>
                <a:gridCol w="1038359">
                  <a:extLst>
                    <a:ext uri="{9D8B030D-6E8A-4147-A177-3AD203B41FA5}">
                      <a16:colId xmlns:a16="http://schemas.microsoft.com/office/drawing/2014/main" val="3418034650"/>
                    </a:ext>
                  </a:extLst>
                </a:gridCol>
                <a:gridCol w="446948">
                  <a:extLst>
                    <a:ext uri="{9D8B030D-6E8A-4147-A177-3AD203B41FA5}">
                      <a16:colId xmlns:a16="http://schemas.microsoft.com/office/drawing/2014/main" val="3745080290"/>
                    </a:ext>
                  </a:extLst>
                </a:gridCol>
                <a:gridCol w="1882591">
                  <a:extLst>
                    <a:ext uri="{9D8B030D-6E8A-4147-A177-3AD203B41FA5}">
                      <a16:colId xmlns:a16="http://schemas.microsoft.com/office/drawing/2014/main" val="2584718975"/>
                    </a:ext>
                  </a:extLst>
                </a:gridCol>
                <a:gridCol w="474034">
                  <a:extLst>
                    <a:ext uri="{9D8B030D-6E8A-4147-A177-3AD203B41FA5}">
                      <a16:colId xmlns:a16="http://schemas.microsoft.com/office/drawing/2014/main" val="2745050485"/>
                    </a:ext>
                  </a:extLst>
                </a:gridCol>
                <a:gridCol w="487577">
                  <a:extLst>
                    <a:ext uri="{9D8B030D-6E8A-4147-A177-3AD203B41FA5}">
                      <a16:colId xmlns:a16="http://schemas.microsoft.com/office/drawing/2014/main" val="2421417300"/>
                    </a:ext>
                  </a:extLst>
                </a:gridCol>
                <a:gridCol w="925494">
                  <a:extLst>
                    <a:ext uri="{9D8B030D-6E8A-4147-A177-3AD203B41FA5}">
                      <a16:colId xmlns:a16="http://schemas.microsoft.com/office/drawing/2014/main" val="958285530"/>
                    </a:ext>
                  </a:extLst>
                </a:gridCol>
              </a:tblGrid>
              <a:tr h="617287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Appendix Table 3: Leading exporters and importers of commercial services, 2023</a:t>
                      </a:r>
                    </a:p>
                  </a:txBody>
                  <a:tcPr marL="6559" marR="6559" marT="65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018229"/>
                  </a:ext>
                </a:extLst>
              </a:tr>
              <a:tr h="332386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(Billion dollars and percentage)</a:t>
                      </a:r>
                    </a:p>
                  </a:txBody>
                  <a:tcPr marL="6559" marR="6559" marT="65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596851"/>
                  </a:ext>
                </a:extLst>
              </a:tr>
              <a:tr h="474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Rank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Exporters</a:t>
                      </a:r>
                    </a:p>
                  </a:txBody>
                  <a:tcPr marL="78712" marR="6559" marT="6559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Value</a:t>
                      </a:r>
                    </a:p>
                  </a:txBody>
                  <a:tcPr marL="6559" marR="6559" marT="6559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Share</a:t>
                      </a:r>
                    </a:p>
                  </a:txBody>
                  <a:tcPr marL="6559" marR="6559" marT="6559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Annual percentage change</a:t>
                      </a:r>
                    </a:p>
                  </a:txBody>
                  <a:tcPr marL="6559" marR="6559" marT="6559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Rank</a:t>
                      </a:r>
                    </a:p>
                  </a:txBody>
                  <a:tcPr marL="6559" marR="6559" marT="6559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Importers</a:t>
                      </a:r>
                    </a:p>
                  </a:txBody>
                  <a:tcPr marL="78712" marR="6559" marT="6559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Value</a:t>
                      </a:r>
                    </a:p>
                  </a:txBody>
                  <a:tcPr marL="6559" marR="6559" marT="6559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Share</a:t>
                      </a:r>
                    </a:p>
                  </a:txBody>
                  <a:tcPr marL="6559" marR="6559" marT="6559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Annual percentage change</a:t>
                      </a:r>
                    </a:p>
                  </a:txBody>
                  <a:tcPr marL="6559" marR="6559" marT="6559" marB="0" anchor="b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478717"/>
                  </a:ext>
                </a:extLst>
              </a:tr>
              <a:tr h="142450">
                <a:tc gridSpan="10"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9696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59" marR="6559" marT="65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289729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States of America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12,3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States of America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344067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Kingdom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375652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Germany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Germany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7,0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607155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Ireland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Kingdom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569179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380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4,8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-10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Ireland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25601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France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France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323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4750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India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Netherlands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868884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Singapore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328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4,2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Singapore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092273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Netherlands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4,0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India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627321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Japan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Japan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916453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Spain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Switzerland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493782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Switzerland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168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Italy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2,2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395529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Arab Emirates</a:t>
                      </a:r>
                      <a:r>
                        <a:rPr lang="en-US" sz="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Belgium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384480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Luxembourg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148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Canada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904323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Canada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Korea, Republic of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80014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Belgium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Luxembourg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804633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Italy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1,8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Sweden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359623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Korea, Republic of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Arab Emirates</a:t>
                      </a:r>
                      <a:r>
                        <a:rPr lang="en-US" sz="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1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032238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Denmark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-14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Denmark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906056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Poland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Spain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1,3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601676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Sweden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1,3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Saudi Arabia, Kingdom of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691083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Türkiye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1,3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Brazil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184466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Hong Kong, China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1,3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Austria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730070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Austria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Hong Kong, China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456997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Israel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Russian Federation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131270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Australia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Australia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782921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Thailand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0,8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Mexico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858697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Portugal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Poland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201657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Chinese Taipei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Thailand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3910"/>
                  </a:ext>
                </a:extLst>
              </a:tr>
              <a:tr h="16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Greece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Chinese Taipei </a:t>
                      </a:r>
                    </a:p>
                  </a:txBody>
                  <a:tcPr marL="78712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6559" marR="78712" marT="65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599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72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Autofit/>
          </a:bodyPr>
          <a:lstStyle/>
          <a:p>
            <a:r>
              <a:rPr lang="it-IT" sz="2800" dirty="0"/>
              <a:t>Per capita industrialization levels (UK in 1990=100) </a:t>
            </a:r>
            <a:br>
              <a:rPr lang="it-IT" sz="28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416824" cy="5256584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                             1750              1800            1900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3400" b="1" dirty="0"/>
              <a:t>France                    9                     9                  39</a:t>
            </a:r>
          </a:p>
          <a:p>
            <a:pPr marL="0" indent="0">
              <a:buNone/>
            </a:pPr>
            <a:r>
              <a:rPr lang="en-GB" sz="3400" b="1" dirty="0"/>
              <a:t>Germany                8                     8                  52</a:t>
            </a:r>
          </a:p>
          <a:p>
            <a:pPr marL="0" indent="0">
              <a:buNone/>
            </a:pPr>
            <a:r>
              <a:rPr lang="en-GB" sz="3400" b="1" dirty="0"/>
              <a:t>Italy                        8                     8                  17</a:t>
            </a:r>
          </a:p>
          <a:p>
            <a:pPr marL="0" indent="0">
              <a:buNone/>
            </a:pPr>
            <a:r>
              <a:rPr lang="en-GB" sz="3400" b="1" dirty="0"/>
              <a:t>Russia                     6                     6                  15</a:t>
            </a:r>
          </a:p>
          <a:p>
            <a:pPr marL="0" indent="0">
              <a:buNone/>
            </a:pPr>
            <a:r>
              <a:rPr lang="en-GB" sz="3400" b="1" dirty="0"/>
              <a:t>UK                         10                   16                100</a:t>
            </a:r>
          </a:p>
          <a:p>
            <a:pPr marL="0" indent="0">
              <a:buNone/>
            </a:pPr>
            <a:r>
              <a:rPr lang="en-GB" sz="3400" b="1" dirty="0"/>
              <a:t>US                            4                    9                  69</a:t>
            </a:r>
          </a:p>
          <a:p>
            <a:pPr marL="0" indent="0">
              <a:buNone/>
            </a:pPr>
            <a:r>
              <a:rPr lang="en-GB" sz="3400" b="1" dirty="0"/>
              <a:t>Japan                       7                    7                  12</a:t>
            </a:r>
          </a:p>
          <a:p>
            <a:pPr marL="0" indent="0">
              <a:buNone/>
            </a:pPr>
            <a:r>
              <a:rPr lang="en-GB" sz="3400" b="1" dirty="0">
                <a:solidFill>
                  <a:srgbClr val="FF0000"/>
                </a:solidFill>
              </a:rPr>
              <a:t>China                       8                    6                    3</a:t>
            </a:r>
          </a:p>
          <a:p>
            <a:pPr marL="0" indent="0">
              <a:buNone/>
            </a:pPr>
            <a:r>
              <a:rPr lang="en-GB" sz="3400" b="1" dirty="0">
                <a:solidFill>
                  <a:srgbClr val="FF0000"/>
                </a:solidFill>
              </a:rPr>
              <a:t>India                        7                    6                    1</a:t>
            </a:r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736512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927D2F-0242-AAD0-EDE7-B12327DDE4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035825"/>
              </p:ext>
            </p:extLst>
          </p:nvPr>
        </p:nvGraphicFramePr>
        <p:xfrm>
          <a:off x="323528" y="116632"/>
          <a:ext cx="8712968" cy="6480717"/>
        </p:xfrm>
        <a:graphic>
          <a:graphicData uri="http://schemas.openxmlformats.org/drawingml/2006/table">
            <a:tbl>
              <a:tblPr/>
              <a:tblGrid>
                <a:gridCol w="427870">
                  <a:extLst>
                    <a:ext uri="{9D8B030D-6E8A-4147-A177-3AD203B41FA5}">
                      <a16:colId xmlns:a16="http://schemas.microsoft.com/office/drawing/2014/main" val="2822909010"/>
                    </a:ext>
                  </a:extLst>
                </a:gridCol>
                <a:gridCol w="1672581">
                  <a:extLst>
                    <a:ext uri="{9D8B030D-6E8A-4147-A177-3AD203B41FA5}">
                      <a16:colId xmlns:a16="http://schemas.microsoft.com/office/drawing/2014/main" val="2072604041"/>
                    </a:ext>
                  </a:extLst>
                </a:gridCol>
                <a:gridCol w="700148">
                  <a:extLst>
                    <a:ext uri="{9D8B030D-6E8A-4147-A177-3AD203B41FA5}">
                      <a16:colId xmlns:a16="http://schemas.microsoft.com/office/drawing/2014/main" val="3947913773"/>
                    </a:ext>
                  </a:extLst>
                </a:gridCol>
                <a:gridCol w="700148">
                  <a:extLst>
                    <a:ext uri="{9D8B030D-6E8A-4147-A177-3AD203B41FA5}">
                      <a16:colId xmlns:a16="http://schemas.microsoft.com/office/drawing/2014/main" val="3555794589"/>
                    </a:ext>
                  </a:extLst>
                </a:gridCol>
                <a:gridCol w="700148">
                  <a:extLst>
                    <a:ext uri="{9D8B030D-6E8A-4147-A177-3AD203B41FA5}">
                      <a16:colId xmlns:a16="http://schemas.microsoft.com/office/drawing/2014/main" val="305538857"/>
                    </a:ext>
                  </a:extLst>
                </a:gridCol>
                <a:gridCol w="700148">
                  <a:extLst>
                    <a:ext uri="{9D8B030D-6E8A-4147-A177-3AD203B41FA5}">
                      <a16:colId xmlns:a16="http://schemas.microsoft.com/office/drawing/2014/main" val="2821677206"/>
                    </a:ext>
                  </a:extLst>
                </a:gridCol>
                <a:gridCol w="700148">
                  <a:extLst>
                    <a:ext uri="{9D8B030D-6E8A-4147-A177-3AD203B41FA5}">
                      <a16:colId xmlns:a16="http://schemas.microsoft.com/office/drawing/2014/main" val="453788308"/>
                    </a:ext>
                  </a:extLst>
                </a:gridCol>
                <a:gridCol w="570493">
                  <a:extLst>
                    <a:ext uri="{9D8B030D-6E8A-4147-A177-3AD203B41FA5}">
                      <a16:colId xmlns:a16="http://schemas.microsoft.com/office/drawing/2014/main" val="139629818"/>
                    </a:ext>
                  </a:extLst>
                </a:gridCol>
                <a:gridCol w="713114">
                  <a:extLst>
                    <a:ext uri="{9D8B030D-6E8A-4147-A177-3AD203B41FA5}">
                      <a16:colId xmlns:a16="http://schemas.microsoft.com/office/drawing/2014/main" val="136778602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3866615972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2579294646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3238040043"/>
                    </a:ext>
                  </a:extLst>
                </a:gridCol>
              </a:tblGrid>
              <a:tr h="506649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Appendix Table 5: Leading exporters of digitally delivered services, 2023</a:t>
                      </a:r>
                    </a:p>
                  </a:txBody>
                  <a:tcPr marL="6154" marR="6154" marT="61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092418"/>
                  </a:ext>
                </a:extLst>
              </a:tr>
              <a:tr h="330423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(Billion dollars and percentage)</a:t>
                      </a:r>
                    </a:p>
                  </a:txBody>
                  <a:tcPr marL="6154" marR="6154" marT="61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011260"/>
                  </a:ext>
                </a:extLst>
              </a:tr>
              <a:tr h="440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54" marR="6154" marT="61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154" marR="6154" marT="61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Value</a:t>
                      </a:r>
                    </a:p>
                  </a:txBody>
                  <a:tcPr marL="6154" marR="6154" marT="61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Share in world exports</a:t>
                      </a:r>
                    </a:p>
                  </a:txBody>
                  <a:tcPr marL="6154" marR="6154" marT="61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Annual percentage change</a:t>
                      </a:r>
                    </a:p>
                  </a:txBody>
                  <a:tcPr marL="6154" marR="6154" marT="61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622051"/>
                  </a:ext>
                </a:extLst>
              </a:tr>
              <a:tr h="418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Rank</a:t>
                      </a:r>
                    </a:p>
                  </a:txBody>
                  <a:tcPr marL="6154" marR="6154" marT="6154" marB="0" anchor="ctr">
                    <a:lnL>
                      <a:noFill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Exporters</a:t>
                      </a:r>
                    </a:p>
                  </a:txBody>
                  <a:tcPr marL="6154" marR="6154" marT="6154" marB="0" anchor="ctr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</a:p>
                  </a:txBody>
                  <a:tcPr marL="6154" marR="6154" marT="6154" marB="0" anchor="ctr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6154" marR="6154" marT="6154" marB="0" anchor="ctr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6154" marR="6154" marT="6154" marB="0" anchor="ctr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</a:p>
                  </a:txBody>
                  <a:tcPr marL="6154" marR="6154" marT="6154" marB="0" anchor="ctr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6154" marR="6154" marT="6154" marB="0" anchor="ctr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</a:p>
                  </a:txBody>
                  <a:tcPr marL="6154" marR="6154" marT="6154" marB="0" anchor="ctr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6154" marR="6154" marT="6154" marB="0" anchor="ctr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6154" marR="6154" marT="6154" marB="0" anchor="ctr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</a:p>
                  </a:txBody>
                  <a:tcPr marL="6154" marR="6154" marT="6154" marB="0" anchor="ctr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6154" marR="6154" marT="6154" marB="0" anchor="ctr">
                    <a:lnL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393274"/>
                  </a:ext>
                </a:extLst>
              </a:tr>
              <a:tr h="158604">
                <a:tc gridSpan="12"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9696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54" marR="6154" marT="61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63659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States of America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56388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Kingdom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57502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Ireland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31542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India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31842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Germany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8130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49830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Netherlands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24226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Singapore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97558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France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26147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Luxembourg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93260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Japan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9282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Switzerland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38628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Belgium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3212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Canada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82184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Sweden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76126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Spain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96665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Israel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39045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Korea, Republic of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14815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Italy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302257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Arab Emirates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90470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Poland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38335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Hong Kong, China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60250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Austria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113929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Denmark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05742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Philippines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61452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Chinese Taipei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486996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Finland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44852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Brazil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57354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Romania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201397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Australia</a:t>
                      </a:r>
                    </a:p>
                  </a:txBody>
                  <a:tcPr marL="73843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154" marR="6154" marT="61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967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415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16355CD-40B2-4E22-9609-BD56DE312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28687"/>
            <a:ext cx="7056784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76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World FDI Inflows as % of World GDP (Globalization at Risk?)</a:t>
            </a:r>
            <a:endParaRPr lang="en-GB" sz="2400" b="1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1296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81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DD28EF-3B79-4928-9192-6DD25B0F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400" dirty="0"/>
              <a:t>2010 ( Blue: Deficit; Green: Surplus; Grey: No Data )</a:t>
            </a:r>
            <a:endParaRPr lang="el-GR" sz="24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4403E40-F4AB-4A5D-8C29-FB1F6F7A1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80728"/>
            <a:ext cx="8435280" cy="5472608"/>
          </a:xfrm>
        </p:spPr>
      </p:pic>
    </p:spTree>
    <p:extLst>
      <p:ext uri="{BB962C8B-B14F-4D97-AF65-F5344CB8AC3E}">
        <p14:creationId xmlns:p14="http://schemas.microsoft.com/office/powerpoint/2010/main" val="2298275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7E5D5D9-71B4-4B62-8E04-76ACCC219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60648"/>
            <a:ext cx="8136904" cy="6336704"/>
          </a:xfrm>
        </p:spPr>
      </p:pic>
    </p:spTree>
    <p:extLst>
      <p:ext uri="{BB962C8B-B14F-4D97-AF65-F5344CB8AC3E}">
        <p14:creationId xmlns:p14="http://schemas.microsoft.com/office/powerpoint/2010/main" val="3190891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FD6911C-7E78-401E-8D5B-DA1891CC3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0648"/>
            <a:ext cx="8352928" cy="6336704"/>
          </a:xfrm>
        </p:spPr>
      </p:pic>
    </p:spTree>
    <p:extLst>
      <p:ext uri="{BB962C8B-B14F-4D97-AF65-F5344CB8AC3E}">
        <p14:creationId xmlns:p14="http://schemas.microsoft.com/office/powerpoint/2010/main" val="749319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8B4016-43AD-4D5A-ABDD-1AC678C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2018 ( Blue: Deficit; Green: Surplus; Grey: No Data )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1452524-A730-4C9C-8E51-2E0FB142F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836712"/>
            <a:ext cx="8589640" cy="5746650"/>
          </a:xfrm>
        </p:spPr>
      </p:pic>
    </p:spTree>
    <p:extLst>
      <p:ext uri="{BB962C8B-B14F-4D97-AF65-F5344CB8AC3E}">
        <p14:creationId xmlns:p14="http://schemas.microsoft.com/office/powerpoint/2010/main" val="2648319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7C3C1B52-A521-4706-87A9-8E22A3EBB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60648"/>
            <a:ext cx="8136903" cy="6408712"/>
          </a:xfrm>
        </p:spPr>
      </p:pic>
    </p:spTree>
    <p:extLst>
      <p:ext uri="{BB962C8B-B14F-4D97-AF65-F5344CB8AC3E}">
        <p14:creationId xmlns:p14="http://schemas.microsoft.com/office/powerpoint/2010/main" val="3098710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D7C5C5-C01D-4B94-AD13-CF26E8A6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17D3A0-3DA4-4756-A3E6-59339F170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AF921AF-52CE-49A5-974A-F0C2C3333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4" y="116632"/>
            <a:ext cx="9036496" cy="63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260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27F7231-A41F-44D2-9B64-FDB4826E5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0648"/>
            <a:ext cx="8280920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3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Roboto"/>
                <a:ea typeface="Times New Roman"/>
                <a:cs typeface="Times New Roman"/>
              </a:rPr>
              <a:t>Index of global value of useful human knowledge and global population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171874"/>
              </p:ext>
            </p:extLst>
          </p:nvPr>
        </p:nvGraphicFramePr>
        <p:xfrm>
          <a:off x="457200" y="1600200"/>
          <a:ext cx="577098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KNOWLEDGE  INDEX 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  (MNS)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8000 BC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544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64E87F-5482-49C7-B6E8-E247846D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DDFECB-3143-4CCD-90F6-9C0E3954A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C7575E7-D93C-45A0-B4DA-A406EAD1A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4638"/>
            <a:ext cx="8568952" cy="63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122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FB3701C-055C-4D7E-B4F2-A62DDF33F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36496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886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The Proliferation of Regional Trade Agreements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89248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80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5698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27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/>
              <a:t>Shares in World GDP (PPP)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338536"/>
              </p:ext>
            </p:extLst>
          </p:nvPr>
        </p:nvGraphicFramePr>
        <p:xfrm>
          <a:off x="4" y="908727"/>
          <a:ext cx="8964483" cy="5394765"/>
        </p:xfrm>
        <a:graphic>
          <a:graphicData uri="http://schemas.openxmlformats.org/drawingml/2006/table">
            <a:tbl>
              <a:tblPr/>
              <a:tblGrid>
                <a:gridCol w="636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3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53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53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53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5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baseline="0" dirty="0">
                          <a:effectLst/>
                          <a:latin typeface="Arial"/>
                        </a:rPr>
                        <a:t>   France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baseline="0" dirty="0">
                          <a:effectLst/>
                          <a:latin typeface="Arial"/>
                        </a:rPr>
                        <a:t>            Germany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baseline="0" dirty="0">
                          <a:effectLst/>
                          <a:latin typeface="Arial"/>
                        </a:rPr>
                        <a:t>         Italy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baseline="0" dirty="0">
                          <a:effectLst/>
                          <a:latin typeface="Arial"/>
                        </a:rPr>
                        <a:t>           UK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baseline="0" dirty="0">
                          <a:effectLst/>
                          <a:latin typeface="Arial"/>
                        </a:rPr>
                        <a:t>        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baseline="0" dirty="0">
                          <a:effectLst/>
                          <a:latin typeface="Arial"/>
                        </a:rPr>
                        <a:t>   F. USSR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baseline="0" dirty="0">
                          <a:effectLst/>
                          <a:latin typeface="Arial"/>
                        </a:rPr>
                        <a:t>      China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baseline="0" dirty="0">
                          <a:effectLst/>
                          <a:latin typeface="Arial"/>
                        </a:rPr>
                        <a:t>        India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baseline="0" dirty="0">
                          <a:effectLst/>
                          <a:latin typeface="Arial"/>
                        </a:rPr>
                        <a:t>       Japan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36">
                <a:tc>
                  <a:txBody>
                    <a:bodyPr/>
                    <a:lstStyle/>
                    <a:p>
                      <a:pPr algn="r" fontAlgn="b"/>
                      <a:r>
                        <a:rPr lang="en-GB" sz="1650" b="0" i="0" u="none" strike="noStrike" baseline="0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baseline="0" dirty="0">
                          <a:effectLst/>
                          <a:latin typeface="Arial"/>
                        </a:rPr>
                        <a:t>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baseline="0" dirty="0">
                          <a:effectLst/>
                          <a:latin typeface="Arial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baseline="0" dirty="0">
                          <a:effectLst/>
                          <a:latin typeface="Arial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baseline="0">
                          <a:effectLst/>
                          <a:latin typeface="Arial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baseline="0" dirty="0">
                          <a:effectLst/>
                          <a:latin typeface="Arial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baseline="0" dirty="0">
                          <a:effectLst/>
                          <a:latin typeface="Arial"/>
                        </a:rPr>
                        <a:t>25,4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baseline="0" dirty="0"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536">
                <a:tc>
                  <a:txBody>
                    <a:bodyPr/>
                    <a:lstStyle/>
                    <a:p>
                      <a:pPr algn="r" fontAlgn="b"/>
                      <a:r>
                        <a:rPr lang="en-GB" sz="1650" b="0" i="0" u="none" strike="noStrike" baseline="0" dirty="0">
                          <a:effectLst/>
                          <a:latin typeface="Arial"/>
                        </a:rPr>
                        <a:t>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536">
                <a:tc>
                  <a:txBody>
                    <a:bodyPr/>
                    <a:lstStyle/>
                    <a:p>
                      <a:pPr algn="r" fontAlgn="b"/>
                      <a:r>
                        <a:rPr lang="en-GB" sz="1650" b="0" i="0" u="none" strike="noStrike" baseline="0" dirty="0">
                          <a:effectLst/>
                          <a:latin typeface="Arial"/>
                        </a:rPr>
                        <a:t>1500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536">
                <a:tc>
                  <a:txBody>
                    <a:bodyPr/>
                    <a:lstStyle/>
                    <a:p>
                      <a:pPr algn="r" fontAlgn="b"/>
                      <a:r>
                        <a:rPr lang="en-GB" sz="1650" b="0" i="0" u="none" strike="noStrike" baseline="0" dirty="0">
                          <a:effectLst/>
                          <a:latin typeface="Arial"/>
                        </a:rPr>
                        <a:t>1600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536">
                <a:tc>
                  <a:txBody>
                    <a:bodyPr/>
                    <a:lstStyle/>
                    <a:p>
                      <a:pPr algn="r" fontAlgn="b"/>
                      <a:r>
                        <a:rPr lang="en-GB" sz="1650" b="0" i="0" u="none" strike="noStrike" baseline="0" dirty="0">
                          <a:effectLst/>
                          <a:latin typeface="Arial"/>
                        </a:rPr>
                        <a:t>1700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24,5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536">
                <a:tc>
                  <a:txBody>
                    <a:bodyPr/>
                    <a:lstStyle/>
                    <a:p>
                      <a:pPr algn="r" fontAlgn="b"/>
                      <a:r>
                        <a:rPr lang="en-GB" sz="1650" b="0" i="0" u="none" strike="noStrike" baseline="0" dirty="0">
                          <a:effectLst/>
                          <a:latin typeface="Arial"/>
                        </a:rPr>
                        <a:t>1820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16,1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536">
                <a:tc>
                  <a:txBody>
                    <a:bodyPr/>
                    <a:lstStyle/>
                    <a:p>
                      <a:pPr algn="r" fontAlgn="b"/>
                      <a:r>
                        <a:rPr lang="en-GB" sz="1650" b="0" i="0" u="none" strike="noStrike" baseline="0">
                          <a:effectLst/>
                          <a:latin typeface="Arial"/>
                        </a:rPr>
                        <a:t>1870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8,9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17,1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12,2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536">
                <a:tc>
                  <a:txBody>
                    <a:bodyPr/>
                    <a:lstStyle/>
                    <a:p>
                      <a:pPr algn="r" fontAlgn="b"/>
                      <a:r>
                        <a:rPr lang="en-GB" sz="1650" b="0" i="0" u="none" strike="noStrike" baseline="0">
                          <a:effectLst/>
                          <a:latin typeface="Arial"/>
                        </a:rPr>
                        <a:t>1913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18,9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8,8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536">
                <a:tc>
                  <a:txBody>
                    <a:bodyPr/>
                    <a:lstStyle/>
                    <a:p>
                      <a:pPr algn="r" fontAlgn="b"/>
                      <a:r>
                        <a:rPr lang="en-GB" sz="1650" b="0" i="0" u="none" strike="noStrike" baseline="0" dirty="0">
                          <a:effectLst/>
                          <a:latin typeface="Arial"/>
                        </a:rPr>
                        <a:t>1950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536">
                <a:tc>
                  <a:txBody>
                    <a:bodyPr/>
                    <a:lstStyle/>
                    <a:p>
                      <a:pPr algn="r" fontAlgn="b"/>
                      <a:r>
                        <a:rPr lang="en-GB" sz="1650" b="0" i="0" u="none" strike="noStrike" baseline="0">
                          <a:effectLst/>
                          <a:latin typeface="Arial"/>
                        </a:rPr>
                        <a:t>1960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10,0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536">
                <a:tc>
                  <a:txBody>
                    <a:bodyPr/>
                    <a:lstStyle/>
                    <a:p>
                      <a:pPr algn="r" fontAlgn="b"/>
                      <a:r>
                        <a:rPr lang="en-GB" sz="1650" b="0" i="0" u="none" strike="noStrike" baseline="0" dirty="0">
                          <a:effectLst/>
                          <a:latin typeface="Arial"/>
                        </a:rPr>
                        <a:t>1970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536">
                <a:tc>
                  <a:txBody>
                    <a:bodyPr/>
                    <a:lstStyle/>
                    <a:p>
                      <a:pPr algn="r" fontAlgn="b"/>
                      <a:r>
                        <a:rPr lang="en-GB" sz="1650" b="0" i="0" u="none" strike="noStrike" baseline="0" dirty="0">
                          <a:effectLst/>
                          <a:latin typeface="Arial"/>
                        </a:rPr>
                        <a:t>1980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536">
                <a:tc>
                  <a:txBody>
                    <a:bodyPr/>
                    <a:lstStyle/>
                    <a:p>
                      <a:pPr algn="r" fontAlgn="b"/>
                      <a:r>
                        <a:rPr lang="en-GB" sz="1650" b="0" i="0" u="none" strike="noStrike" baseline="0" dirty="0">
                          <a:effectLst/>
                          <a:latin typeface="Arial"/>
                        </a:rPr>
                        <a:t>1990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536">
                <a:tc>
                  <a:txBody>
                    <a:bodyPr/>
                    <a:lstStyle/>
                    <a:p>
                      <a:pPr algn="r" fontAlgn="b"/>
                      <a:r>
                        <a:rPr lang="en-GB" sz="1650" b="0" i="0" u="none" strike="noStrike" baseline="0" dirty="0"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11,8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7,2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8536">
                <a:tc>
                  <a:txBody>
                    <a:bodyPr/>
                    <a:lstStyle/>
                    <a:p>
                      <a:pPr algn="r" fontAlgn="b"/>
                      <a:r>
                        <a:rPr lang="en-GB" sz="1650" b="0" i="0" u="none" strike="noStrike" baseline="0" dirty="0">
                          <a:effectLst/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18,6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17,5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>
                          <a:effectLst/>
                          <a:latin typeface="Arial"/>
                        </a:rPr>
                        <a:t>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baseline="0" dirty="0">
                          <a:effectLst/>
                          <a:latin typeface="Arial"/>
                        </a:rPr>
                        <a:t>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62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0158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9036496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32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60648"/>
            <a:ext cx="9096375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7127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1813</Words>
  <Application>Microsoft Office PowerPoint</Application>
  <PresentationFormat>On-screen Show (4:3)</PresentationFormat>
  <Paragraphs>1203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Arial Narrow</vt:lpstr>
      <vt:lpstr>Calibri</vt:lpstr>
      <vt:lpstr>Roboto</vt:lpstr>
      <vt:lpstr>1_Office Theme</vt:lpstr>
      <vt:lpstr>PowerPoint Presentation</vt:lpstr>
      <vt:lpstr>  Evolution of World GDP Per Capita   (1800=1)</vt:lpstr>
      <vt:lpstr>PowerPoint Presentation</vt:lpstr>
      <vt:lpstr>Per capita industrialization levels (UK in 1990=100)  </vt:lpstr>
      <vt:lpstr>Index of global value of useful human knowledge and global population</vt:lpstr>
      <vt:lpstr>PowerPoint Presentation</vt:lpstr>
      <vt:lpstr>Shares in World GDP (PPP)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Wealth Data</vt:lpstr>
      <vt:lpstr>PowerPoint Presentation</vt:lpstr>
      <vt:lpstr>PowerPoint Presentation</vt:lpstr>
      <vt:lpstr>% of Global Wealth Holders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World Trade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World FDI Inflows as % of World GDP (Globalization at Risk?)</vt:lpstr>
      <vt:lpstr>2010 ( Blue: Deficit; Green: Surplus; Grey: No Data )</vt:lpstr>
      <vt:lpstr>PowerPoint Presentation</vt:lpstr>
      <vt:lpstr>PowerPoint Presentation</vt:lpstr>
      <vt:lpstr>2018 ( Blue: Deficit; Green: Surplus; Grey: No Data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Proliferation of Regional Trade Agreements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Functioning of the Global Economic System</dc:title>
  <dc:creator>Thomas Moutos</dc:creator>
  <cp:lastModifiedBy>THOMAS MOUTOS</cp:lastModifiedBy>
  <cp:revision>40</cp:revision>
  <dcterms:created xsi:type="dcterms:W3CDTF">2019-09-10T08:13:23Z</dcterms:created>
  <dcterms:modified xsi:type="dcterms:W3CDTF">2024-12-03T11:12:34Z</dcterms:modified>
</cp:coreProperties>
</file>