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22" r:id="rId2"/>
  </p:sldMasterIdLst>
  <p:notesMasterIdLst>
    <p:notesMasterId r:id="rId18"/>
  </p:notesMasterIdLst>
  <p:handoutMasterIdLst>
    <p:handoutMasterId r:id="rId19"/>
  </p:handoutMasterIdLst>
  <p:sldIdLst>
    <p:sldId id="304" r:id="rId3"/>
    <p:sldId id="305" r:id="rId4"/>
    <p:sldId id="30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3" r:id="rId17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15" autoAdjust="0"/>
    <p:restoredTop sz="86393" autoAdjust="0"/>
  </p:normalViewPr>
  <p:slideViewPr>
    <p:cSldViewPr>
      <p:cViewPr varScale="1">
        <p:scale>
          <a:sx n="131" d="100"/>
          <a:sy n="131" d="100"/>
        </p:scale>
        <p:origin x="2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906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532352F8-F467-4FA9-936B-29E8F07F49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22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D4CCF584-D99D-484F-A190-669731B0C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7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1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7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0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C6528C-D523-48C7-97F0-9236A21B3260}" type="slidenum">
              <a:rPr lang="en-US" altLang="en-US" sz="1300" smtClean="0"/>
              <a:pPr eaLnBrk="1" hangingPunct="1"/>
              <a:t>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99152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0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64B578E-8BE0-41FC-9CFB-A460A2B338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42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310EBF52-8385-4EC5-BBB2-3D150847FD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40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6C5BE988-EE97-4C70-B54F-223CE5BC81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48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5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7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9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6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5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39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09c</a:t>
            </a:r>
            <a:r>
              <a:rPr lang="el-GR"/>
              <a:t>-</a:t>
            </a:r>
            <a:fld id="{A89026A9-2F8D-4529-9309-F8B7EC12E7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2907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444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4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5FA1FFAE-B549-465B-965A-EAFA0544AD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75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F7707B36-5F64-46C8-A02D-702507E76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7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771E98FD-AA4D-416E-A205-4DD9F3FCFA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54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58270E11-94C2-4EAF-9747-50D94D4721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770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2DBBCE8C-53A3-4244-BC26-02F8D647DB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324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64675EC6-E2DB-4CEA-B1A7-64FB37BC481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21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17237C53-27DA-401B-A51F-52A26BC230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468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dirty="0" err="1">
                <a:latin typeface="+mn-lt"/>
              </a:defRPr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 smtClean="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9c</a:t>
            </a:r>
            <a:r>
              <a:rPr lang="el-GR"/>
              <a:t>-</a:t>
            </a:r>
            <a:fld id="{6A4CD50C-DE1B-4F57-8C4E-F08B5FA083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23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en-US" sz="2800" b="1" dirty="0" smtClean="0"/>
              <a:t>9</a:t>
            </a:r>
            <a:r>
              <a:rPr lang="fr-FR" sz="2800" b="1" dirty="0" smtClean="0"/>
              <a:t>.3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Clean Slate</a:t>
            </a:r>
            <a:endParaRPr lang="en-US" sz="2800" b="1" dirty="0"/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7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Architecture</a:t>
            </a:r>
            <a:endParaRPr lang="el-GR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VoCCN signaling</a:t>
            </a:r>
          </a:p>
          <a:p>
            <a:pPr lvl="1"/>
            <a:r>
              <a:rPr lang="en-US" altLang="en-US" smtClean="0"/>
              <a:t>A caller sends an Interest asking for content from the callee</a:t>
            </a:r>
          </a:p>
          <a:p>
            <a:pPr lvl="2"/>
            <a:r>
              <a:rPr lang="en-US" altLang="en-US" smtClean="0"/>
              <a:t>The well-known prefix is extended with unique data</a:t>
            </a:r>
          </a:p>
          <a:p>
            <a:pPr lvl="2"/>
            <a:r>
              <a:rPr lang="en-US" altLang="en-US" smtClean="0"/>
              <a:t>A session key encrypted with the callee’s public key</a:t>
            </a:r>
          </a:p>
          <a:p>
            <a:pPr lvl="2"/>
            <a:r>
              <a:rPr lang="en-US" altLang="en-US" smtClean="0"/>
              <a:t>The SIP invite data encrypted with the session key</a:t>
            </a:r>
          </a:p>
          <a:p>
            <a:pPr lvl="1"/>
            <a:r>
              <a:rPr lang="en-US" altLang="en-US" smtClean="0"/>
              <a:t>The callee responds with a data packet generated on the fly</a:t>
            </a:r>
          </a:p>
          <a:p>
            <a:pPr lvl="2"/>
            <a:r>
              <a:rPr lang="en-US" altLang="en-US" smtClean="0"/>
              <a:t>Uses the name indicated by the caller</a:t>
            </a:r>
          </a:p>
          <a:p>
            <a:pPr lvl="2"/>
            <a:r>
              <a:rPr lang="en-US" altLang="en-US" smtClean="0"/>
              <a:t>Includes the SIP accept data encrypted with the session key</a:t>
            </a:r>
          </a:p>
          <a:p>
            <a:r>
              <a:rPr lang="en-US" altLang="en-US" smtClean="0"/>
              <a:t>VoCCN data exchange</a:t>
            </a:r>
          </a:p>
          <a:p>
            <a:pPr lvl="1"/>
            <a:r>
              <a:rPr lang="en-US" altLang="en-US" smtClean="0"/>
              <a:t>Uses a sequence of names based on rendezvous information</a:t>
            </a:r>
          </a:p>
          <a:p>
            <a:pPr lvl="2"/>
            <a:r>
              <a:rPr lang="en-US" altLang="en-US" smtClean="0"/>
              <a:t>Call-id+endpoint+sequence (e.g. /ccnx.org/alice/call-id/rtp/seqno)</a:t>
            </a:r>
          </a:p>
          <a:p>
            <a:pPr lvl="2"/>
            <a:r>
              <a:rPr lang="en-US" altLang="en-US" smtClean="0"/>
              <a:t>Each Interest is matched by a unique data packet</a:t>
            </a:r>
          </a:p>
          <a:p>
            <a:pPr lvl="1"/>
            <a:r>
              <a:rPr lang="en-US" altLang="en-US" smtClean="0"/>
              <a:t>Can issue many interests to pipeline data flow</a:t>
            </a:r>
          </a:p>
          <a:p>
            <a:pPr lvl="2"/>
            <a:r>
              <a:rPr lang="en-US" altLang="en-US" smtClean="0"/>
              <a:t>As data packets arrive, more interests are generated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09c</a:t>
            </a:r>
            <a:r>
              <a:rPr lang="el-GR"/>
              <a:t>-</a:t>
            </a:r>
            <a:fld id="{3357E88D-4C97-4040-9937-4FBE600CDD83}" type="slidenum">
              <a:rPr lang="el-GR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Advantages</a:t>
            </a:r>
            <a:endParaRPr lang="el-GR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Easy location of endpoints</a:t>
            </a:r>
          </a:p>
          <a:p>
            <a:pPr lvl="1"/>
            <a:r>
              <a:rPr lang="en-US" altLang="en-US" smtClean="0"/>
              <a:t>In IP the endpoint needs to register its IP address with a proxy</a:t>
            </a:r>
          </a:p>
          <a:p>
            <a:pPr lvl="1"/>
            <a:r>
              <a:rPr lang="en-US" altLang="en-US" smtClean="0"/>
              <a:t>With CCN a prefix can be registered at many areas</a:t>
            </a:r>
          </a:p>
          <a:p>
            <a:pPr lvl="2"/>
            <a:r>
              <a:rPr lang="en-US" altLang="en-US" smtClean="0"/>
              <a:t>The Interest will be routed to all of them</a:t>
            </a:r>
          </a:p>
          <a:p>
            <a:pPr lvl="2"/>
            <a:r>
              <a:rPr lang="en-US" altLang="en-US" smtClean="0"/>
              <a:t>The endpoint will respond from its current location</a:t>
            </a:r>
          </a:p>
          <a:p>
            <a:r>
              <a:rPr lang="en-US" altLang="en-US" smtClean="0"/>
              <a:t>Endpoints can prove their identity</a:t>
            </a:r>
          </a:p>
          <a:p>
            <a:pPr lvl="1"/>
            <a:r>
              <a:rPr lang="en-US" altLang="en-US" smtClean="0"/>
              <a:t>All the credentials needed are at the endpoint</a:t>
            </a:r>
          </a:p>
          <a:p>
            <a:pPr lvl="2"/>
            <a:r>
              <a:rPr lang="en-US" altLang="en-US" smtClean="0"/>
              <a:t>The private key needed to decrypt the session key</a:t>
            </a:r>
          </a:p>
          <a:p>
            <a:pPr lvl="1"/>
            <a:r>
              <a:rPr lang="en-US" altLang="en-US" smtClean="0"/>
              <a:t>No need to change identity to IP address mappings</a:t>
            </a:r>
          </a:p>
          <a:p>
            <a:r>
              <a:rPr lang="en-US" altLang="en-US" smtClean="0"/>
              <a:t>Advanced services are easy to build</a:t>
            </a:r>
          </a:p>
          <a:p>
            <a:pPr lvl="1"/>
            <a:r>
              <a:rPr lang="en-US" altLang="en-US" smtClean="0"/>
              <a:t>Exploits the built-in multipoint routing of CCN</a:t>
            </a:r>
          </a:p>
          <a:p>
            <a:pPr lvl="2"/>
            <a:r>
              <a:rPr lang="en-US" altLang="en-US" smtClean="0"/>
              <a:t>Follow call requests or copy and process call contents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09c</a:t>
            </a:r>
            <a:r>
              <a:rPr lang="el-GR"/>
              <a:t>-</a:t>
            </a:r>
            <a:fld id="{8E7C1419-300D-46EF-BA50-483DD305B147}" type="slidenum">
              <a:rPr lang="el-GR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VoCCN/VoIP interoperability</a:t>
            </a:r>
            <a:endParaRPr lang="el-GR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Based on a stateless VoCCN/VoIP gateway</a:t>
            </a:r>
          </a:p>
          <a:p>
            <a:pPr lvl="1"/>
            <a:r>
              <a:rPr lang="en-US" altLang="en-US" smtClean="0"/>
              <a:t>SIP and SRTP are used to simplify the exchange</a:t>
            </a:r>
          </a:p>
          <a:p>
            <a:pPr lvl="1"/>
            <a:r>
              <a:rPr lang="en-US" altLang="en-US" smtClean="0"/>
              <a:t>The gateway acts as a SIP proxy that translates packets</a:t>
            </a:r>
          </a:p>
          <a:p>
            <a:pPr lvl="1"/>
            <a:r>
              <a:rPr lang="en-US" altLang="en-US" smtClean="0"/>
              <a:t>A SIP/SRTP packet is translated to a CCN data packet</a:t>
            </a:r>
          </a:p>
          <a:p>
            <a:pPr lvl="2"/>
            <a:r>
              <a:rPr lang="en-US" altLang="en-US" smtClean="0"/>
              <a:t>They match CCN interest packets from VoCCN endpoints</a:t>
            </a:r>
          </a:p>
          <a:p>
            <a:pPr lvl="2"/>
            <a:r>
              <a:rPr lang="en-US" altLang="en-US" smtClean="0"/>
              <a:t>The gateway also generates an Interest for the next packet</a:t>
            </a:r>
          </a:p>
          <a:p>
            <a:pPr lvl="2"/>
            <a:r>
              <a:rPr lang="en-US" altLang="en-US" smtClean="0"/>
              <a:t>This matches the next data packet from the VoCCN endpoint</a:t>
            </a:r>
          </a:p>
          <a:p>
            <a:pPr lvl="2"/>
            <a:r>
              <a:rPr lang="en-US" altLang="en-US" smtClean="0"/>
              <a:t>The VoCCN packet is translated to an IP packet</a:t>
            </a:r>
          </a:p>
          <a:p>
            <a:pPr lvl="1"/>
            <a:r>
              <a:rPr lang="en-US" altLang="en-US" smtClean="0"/>
              <a:t>The proxy does not maintain state on conversations</a:t>
            </a:r>
          </a:p>
          <a:p>
            <a:pPr lvl="2"/>
            <a:r>
              <a:rPr lang="en-US" altLang="en-US" smtClean="0"/>
              <a:t>Every action is based on received packets</a:t>
            </a:r>
          </a:p>
          <a:p>
            <a:pPr lvl="1"/>
            <a:r>
              <a:rPr lang="en-US" altLang="en-US" smtClean="0"/>
              <a:t>Signaling security is provided for the CCN part only</a:t>
            </a:r>
          </a:p>
          <a:p>
            <a:pPr lvl="2"/>
            <a:r>
              <a:rPr lang="en-US" altLang="en-US" smtClean="0"/>
              <a:t>The IP part may have its own SIP signaling security mechanism</a:t>
            </a:r>
          </a:p>
          <a:p>
            <a:pPr lvl="2"/>
            <a:r>
              <a:rPr lang="en-US" altLang="en-US" smtClean="0"/>
              <a:t>End-to-end data security does not involve the gateway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09c</a:t>
            </a:r>
            <a:r>
              <a:rPr lang="el-GR"/>
              <a:t>-</a:t>
            </a:r>
            <a:fld id="{213FC095-2A9B-4EA9-A63C-0E3C88125B04}" type="slidenum">
              <a:rPr lang="el-GR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</a:t>
            </a:r>
            <a:endParaRPr lang="el-GR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Implementation data</a:t>
            </a:r>
          </a:p>
          <a:p>
            <a:pPr lvl="1"/>
            <a:r>
              <a:rPr lang="en-US" altLang="en-US" smtClean="0"/>
              <a:t>VoCCN client based on Linphone</a:t>
            </a:r>
          </a:p>
          <a:p>
            <a:pPr lvl="2"/>
            <a:r>
              <a:rPr lang="en-US" altLang="en-US" smtClean="0"/>
              <a:t>Uses extensible SIP and RTP libraries</a:t>
            </a:r>
          </a:p>
          <a:p>
            <a:pPr lvl="2"/>
            <a:r>
              <a:rPr lang="en-US" altLang="en-US" smtClean="0"/>
              <a:t>Simple plugins for the CCN part</a:t>
            </a:r>
          </a:p>
          <a:p>
            <a:pPr lvl="1"/>
            <a:r>
              <a:rPr lang="en-US" altLang="en-US" smtClean="0"/>
              <a:t>CCN routers on all routers and endpoints</a:t>
            </a:r>
          </a:p>
          <a:p>
            <a:pPr lvl="2"/>
            <a:r>
              <a:rPr lang="en-US" altLang="en-US" smtClean="0"/>
              <a:t>CCN routers communicate over a UDP overlay</a:t>
            </a:r>
          </a:p>
          <a:p>
            <a:r>
              <a:rPr lang="en-US" altLang="en-US" smtClean="0"/>
              <a:t>Security</a:t>
            </a:r>
          </a:p>
          <a:p>
            <a:pPr lvl="1"/>
            <a:r>
              <a:rPr lang="en-US" altLang="en-US" smtClean="0"/>
              <a:t>Many ways to get public keys in CCN</a:t>
            </a:r>
          </a:p>
          <a:p>
            <a:pPr lvl="2"/>
            <a:r>
              <a:rPr lang="en-US" altLang="en-US" smtClean="0"/>
              <a:t>Ask for /ccnx.org/users/alice/KEY and accept on faith</a:t>
            </a:r>
          </a:p>
          <a:p>
            <a:pPr lvl="2"/>
            <a:r>
              <a:rPr lang="en-US" altLang="en-US" smtClean="0"/>
              <a:t>Publish key as CCN content signed by a trusted third party</a:t>
            </a:r>
          </a:p>
          <a:p>
            <a:pPr lvl="1"/>
            <a:r>
              <a:rPr lang="en-US" altLang="en-US" smtClean="0"/>
              <a:t>VoCCN used MIKEY to secure the data exchange</a:t>
            </a:r>
          </a:p>
          <a:p>
            <a:pPr lvl="2"/>
            <a:r>
              <a:rPr lang="en-US" altLang="en-US" smtClean="0"/>
              <a:t>MIKEY is initiated during the SIP signaling exchange</a:t>
            </a:r>
          </a:p>
          <a:p>
            <a:pPr lvl="1"/>
            <a:r>
              <a:rPr lang="en-US" altLang="en-US" smtClean="0"/>
              <a:t>The signaling exchange is protected with public keys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09c</a:t>
            </a:r>
            <a:r>
              <a:rPr lang="el-GR"/>
              <a:t>-</a:t>
            </a:r>
            <a:fld id="{8DE3EBC6-F263-4953-93E9-2E34D14305CD}" type="slidenum">
              <a:rPr lang="el-GR"/>
              <a:pPr>
                <a:defRPr/>
              </a:pPr>
              <a:t>13</a:t>
            </a:fld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</a:t>
            </a:r>
            <a:endParaRPr lang="el-GR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Performance</a:t>
            </a:r>
          </a:p>
          <a:p>
            <a:pPr lvl="1"/>
            <a:r>
              <a:rPr lang="en-US" altLang="en-US" smtClean="0"/>
              <a:t>Direct exchange between two machines in the same LAN</a:t>
            </a:r>
          </a:p>
          <a:p>
            <a:pPr lvl="1"/>
            <a:r>
              <a:rPr lang="en-US" altLang="en-US" smtClean="0"/>
              <a:t>Compared stock Linphone with VoCCN version</a:t>
            </a:r>
          </a:p>
          <a:p>
            <a:pPr lvl="1"/>
            <a:r>
              <a:rPr lang="en-US" altLang="en-US" smtClean="0"/>
              <a:t>No perceptible impact from packet signing with 1024 bit RSA keys</a:t>
            </a:r>
          </a:p>
          <a:p>
            <a:pPr lvl="1"/>
            <a:r>
              <a:rPr lang="en-US" altLang="en-US" smtClean="0"/>
              <a:t>No packet loss, but some delayed packets in the latter case</a:t>
            </a:r>
          </a:p>
          <a:p>
            <a:pPr lvl="1"/>
            <a:r>
              <a:rPr lang="en-US" altLang="en-US" smtClean="0"/>
              <a:t>Similar jitter for both versions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09c</a:t>
            </a:r>
            <a:r>
              <a:rPr lang="el-GR"/>
              <a:t>-</a:t>
            </a:r>
            <a:fld id="{D479E493-BFE1-494C-8CD4-AD3596F3E0D9}" type="slidenum">
              <a:rPr lang="el-GR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en-US" dirty="0" smtClean="0"/>
              <a:t>9</a:t>
            </a:r>
            <a:r>
              <a:rPr lang="fr-FR" dirty="0" smtClean="0"/>
              <a:t>.3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en-US" b="1" dirty="0" smtClean="0"/>
              <a:t>9</a:t>
            </a:r>
            <a:r>
              <a:rPr lang="fr-FR" b="1" dirty="0" smtClean="0"/>
              <a:t>.3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n-US" b="1" dirty="0" smtClean="0"/>
              <a:t>Clean Slate</a:t>
            </a:r>
            <a:endParaRPr lang="en-US" b="1" dirty="0"/>
          </a:p>
          <a:p>
            <a:r>
              <a:rPr lang="en-US" b="1" dirty="0" smtClean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2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09c-</a:t>
            </a:r>
            <a:fld id="{D43FF8A2-2BFB-4B4C-AD2A-479BB100197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Week 9 / Paper 3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VoCCN: Voice Over Content-Centric Networks</a:t>
            </a:r>
            <a:endParaRPr lang="en-GB" altLang="en-US" smtClean="0"/>
          </a:p>
          <a:p>
            <a:pPr lvl="1" eaLnBrk="1" hangingPunct="1"/>
            <a:r>
              <a:rPr lang="en-GB" altLang="en-US" smtClean="0"/>
              <a:t>V. Jacobson, D. K. Smetters, N. H. Briggs, M. F. Plass, P. Stewart, J. D. Thornton, R. L. Braynard</a:t>
            </a:r>
          </a:p>
          <a:p>
            <a:pPr lvl="1" eaLnBrk="1" hangingPunct="1"/>
            <a:r>
              <a:rPr lang="en-US" altLang="en-US" smtClean="0"/>
              <a:t>ACM ReArch 2009</a:t>
            </a:r>
            <a:endParaRPr lang="en-GB" altLang="en-US" smtClean="0"/>
          </a:p>
          <a:p>
            <a:pPr eaLnBrk="1" hangingPunct="1"/>
            <a:r>
              <a:rPr lang="en-US" altLang="en-US" smtClean="0"/>
              <a:t>Main point</a:t>
            </a:r>
          </a:p>
          <a:p>
            <a:pPr lvl="1" eaLnBrk="1" hangingPunct="1"/>
            <a:r>
              <a:rPr lang="en-US" altLang="en-US" smtClean="0"/>
              <a:t>Content-centric targets fetching/downloading applications</a:t>
            </a:r>
          </a:p>
          <a:p>
            <a:pPr lvl="1" eaLnBrk="1" hangingPunct="1"/>
            <a:r>
              <a:rPr lang="en-US" altLang="en-US" smtClean="0"/>
              <a:t>Can it work for other applications, too?</a:t>
            </a:r>
          </a:p>
          <a:p>
            <a:pPr lvl="2" eaLnBrk="1" hangingPunct="1"/>
            <a:r>
              <a:rPr lang="en-US" altLang="en-US" smtClean="0"/>
              <a:t>E-mail, streaming and (especially) VoIP?</a:t>
            </a:r>
          </a:p>
          <a:p>
            <a:pPr lvl="1" eaLnBrk="1" hangingPunct="1"/>
            <a:r>
              <a:rPr lang="en-US" altLang="en-US" smtClean="0"/>
              <a:t>VoCCN: Voice over CCN (instead of IP)</a:t>
            </a:r>
          </a:p>
          <a:p>
            <a:pPr lvl="1" eaLnBrk="1" hangingPunct="1"/>
            <a:r>
              <a:rPr lang="en-US" altLang="en-US" smtClean="0"/>
              <a:t>Based on certain key properties of CCN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  <a:endParaRPr lang="el-GR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Most new architectures place content at the center</a:t>
            </a:r>
          </a:p>
          <a:p>
            <a:pPr lvl="1"/>
            <a:r>
              <a:rPr lang="en-US" altLang="en-US" smtClean="0"/>
              <a:t>Good fit for content exchange applications (WWW, P2P)</a:t>
            </a:r>
          </a:p>
          <a:p>
            <a:pPr lvl="1"/>
            <a:r>
              <a:rPr lang="en-US" altLang="en-US" smtClean="0"/>
              <a:t>What about conversational applications (VoIP, e-commerce)?</a:t>
            </a:r>
          </a:p>
          <a:p>
            <a:r>
              <a:rPr lang="en-US" altLang="en-US" smtClean="0"/>
              <a:t>VoCCN addresses the issue of CCN suitability</a:t>
            </a:r>
          </a:p>
          <a:p>
            <a:pPr lvl="1"/>
            <a:r>
              <a:rPr lang="en-US" altLang="en-US" smtClean="0"/>
              <a:t>Real-time, conversational, telephony over CCN</a:t>
            </a:r>
          </a:p>
          <a:p>
            <a:pPr lvl="1"/>
            <a:r>
              <a:rPr lang="en-US" altLang="en-US" smtClean="0"/>
              <a:t>Simpler, more secure and more scalable than VoIP</a:t>
            </a:r>
          </a:p>
          <a:p>
            <a:pPr lvl="1"/>
            <a:r>
              <a:rPr lang="en-US" altLang="en-US" smtClean="0"/>
              <a:t>Uses SIP and RTP to securely interoperate with VoIP</a:t>
            </a:r>
          </a:p>
          <a:p>
            <a:pPr lvl="1"/>
            <a:r>
              <a:rPr lang="en-US" altLang="en-US" smtClean="0"/>
              <a:t>Employs a stateless IP to CCN gateway</a:t>
            </a:r>
          </a:p>
          <a:p>
            <a:pPr lvl="1"/>
            <a:r>
              <a:rPr lang="en-US" altLang="en-US" smtClean="0"/>
              <a:t>Model for mapping conversational applications to CCN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09c</a:t>
            </a:r>
            <a:r>
              <a:rPr lang="el-GR"/>
              <a:t>-</a:t>
            </a:r>
            <a:fld id="{68D92798-C360-4BB6-A4A8-0C2D5D0DB002}" type="slidenum">
              <a:rPr lang="el-GR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VoIP background</a:t>
            </a:r>
            <a:endParaRPr lang="el-GR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VoIP components</a:t>
            </a:r>
          </a:p>
          <a:p>
            <a:pPr lvl="1"/>
            <a:r>
              <a:rPr lang="en-US" altLang="en-US" smtClean="0"/>
              <a:t>Endpoints are represented by fixed proxies</a:t>
            </a:r>
          </a:p>
          <a:p>
            <a:pPr lvl="2"/>
            <a:r>
              <a:rPr lang="en-US" altLang="en-US" smtClean="0"/>
              <a:t>The endpoints can be mobile or have dynamic IP addresses</a:t>
            </a:r>
          </a:p>
          <a:p>
            <a:pPr lvl="1"/>
            <a:r>
              <a:rPr lang="en-US" altLang="en-US" smtClean="0"/>
              <a:t>Signaling established via SIP (Session Initiation Protocol)</a:t>
            </a:r>
          </a:p>
          <a:p>
            <a:pPr lvl="2"/>
            <a:r>
              <a:rPr lang="en-US" altLang="en-US" smtClean="0"/>
              <a:t>Caller to caller’s proxy, to callee’s proxy, to callee</a:t>
            </a:r>
          </a:p>
          <a:p>
            <a:pPr lvl="2"/>
            <a:r>
              <a:rPr lang="en-US" altLang="en-US" smtClean="0"/>
              <a:t>The proxies must know where the endpoints reside</a:t>
            </a:r>
          </a:p>
          <a:p>
            <a:pPr lvl="1"/>
            <a:r>
              <a:rPr lang="en-US" altLang="en-US" smtClean="0"/>
              <a:t>Data exchange directly between endpoints</a:t>
            </a:r>
          </a:p>
          <a:p>
            <a:pPr lvl="2"/>
            <a:r>
              <a:rPr lang="en-US" altLang="en-US" smtClean="0"/>
              <a:t>The caller’s invite indicates its address for RTP data</a:t>
            </a:r>
          </a:p>
          <a:p>
            <a:pPr lvl="2"/>
            <a:r>
              <a:rPr lang="en-US" altLang="en-US" smtClean="0"/>
              <a:t>The callee’s accept indicates address for RTP data</a:t>
            </a:r>
          </a:p>
          <a:p>
            <a:pPr lvl="1"/>
            <a:r>
              <a:rPr lang="en-US" altLang="en-US" smtClean="0"/>
              <a:t>Media can be secured via SRTP or tunneling inside DTLS</a:t>
            </a:r>
          </a:p>
          <a:p>
            <a:pPr lvl="1"/>
            <a:r>
              <a:rPr lang="en-US" altLang="en-US" smtClean="0"/>
              <a:t>Signaling can be secured via DTLS/PKI or MIKEY</a:t>
            </a:r>
          </a:p>
          <a:p>
            <a:pPr lvl="2"/>
            <a:r>
              <a:rPr lang="en-US" altLang="en-US" smtClean="0"/>
              <a:t>Authentication and encryption are tricky to setup</a:t>
            </a:r>
          </a:p>
          <a:p>
            <a:pPr lvl="2"/>
            <a:r>
              <a:rPr lang="en-US" altLang="en-US" smtClean="0"/>
              <a:t>Usually everything ends up unencrypted and unathenticated!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09c</a:t>
            </a:r>
            <a:r>
              <a:rPr lang="el-GR"/>
              <a:t>-</a:t>
            </a:r>
            <a:fld id="{CC819C28-7612-4308-BE51-C99F07C5F25D}" type="slidenum">
              <a:rPr lang="el-GR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Architecture</a:t>
            </a:r>
            <a:endParaRPr lang="el-GR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VoIP is harder than it needs to be</a:t>
            </a:r>
          </a:p>
          <a:p>
            <a:pPr lvl="1"/>
            <a:r>
              <a:rPr lang="en-US" altLang="en-US" smtClean="0"/>
              <a:t>The caller simply wants to talk to the callee</a:t>
            </a:r>
          </a:p>
          <a:p>
            <a:pPr lvl="1"/>
            <a:r>
              <a:rPr lang="en-US" altLang="en-US" smtClean="0"/>
              <a:t>The network requires finding the callee’s phone IP address</a:t>
            </a:r>
          </a:p>
          <a:p>
            <a:pPr lvl="2"/>
            <a:r>
              <a:rPr lang="en-US" altLang="en-US" smtClean="0"/>
              <a:t>This is where the SIP proxies come into play</a:t>
            </a:r>
          </a:p>
          <a:p>
            <a:pPr lvl="1"/>
            <a:r>
              <a:rPr lang="en-US" altLang="en-US" smtClean="0"/>
              <a:t>In content-oriented networking this should be redundant</a:t>
            </a:r>
          </a:p>
          <a:p>
            <a:r>
              <a:rPr lang="en-US" altLang="en-US" smtClean="0"/>
              <a:t>VoCCN has to solve a different set of problems</a:t>
            </a:r>
          </a:p>
          <a:p>
            <a:pPr lvl="1"/>
            <a:r>
              <a:rPr lang="en-US" altLang="en-US" smtClean="0"/>
              <a:t>Service rendezvous: the callee must offer a contact point</a:t>
            </a:r>
          </a:p>
          <a:p>
            <a:pPr lvl="2"/>
            <a:r>
              <a:rPr lang="en-US" altLang="en-US" smtClean="0"/>
              <a:t>In IP this is the TCP/UDP port to which the application listens</a:t>
            </a:r>
          </a:p>
          <a:p>
            <a:pPr lvl="1"/>
            <a:r>
              <a:rPr lang="en-US" altLang="en-US" smtClean="0"/>
              <a:t>In CCN we must request content that has not been published</a:t>
            </a:r>
          </a:p>
          <a:p>
            <a:pPr lvl="2"/>
            <a:r>
              <a:rPr lang="en-US" altLang="en-US" smtClean="0"/>
              <a:t>The network must route the request to potential publishers</a:t>
            </a:r>
          </a:p>
          <a:p>
            <a:pPr lvl="2"/>
            <a:r>
              <a:rPr lang="en-US" altLang="en-US" smtClean="0"/>
              <a:t>The publishers should then create and publish the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09c</a:t>
            </a:r>
            <a:r>
              <a:rPr lang="el-GR"/>
              <a:t>-</a:t>
            </a:r>
            <a:fld id="{94C938BA-3083-46A4-A379-8AF7296B4F67}" type="slidenum">
              <a:rPr lang="el-GR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Architecture</a:t>
            </a:r>
            <a:endParaRPr lang="el-GR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VoCCN has to solve a different set of problems</a:t>
            </a:r>
          </a:p>
          <a:p>
            <a:pPr lvl="1"/>
            <a:r>
              <a:rPr lang="en-US" altLang="en-US" smtClean="0"/>
              <a:t>The service rendezvous must transition to a conversation</a:t>
            </a:r>
          </a:p>
          <a:p>
            <a:pPr lvl="2"/>
            <a:r>
              <a:rPr lang="en-US" altLang="en-US" smtClean="0"/>
              <a:t>In IP the SIP packets contain information in an SDP payload</a:t>
            </a:r>
          </a:p>
          <a:p>
            <a:pPr lvl="1"/>
            <a:r>
              <a:rPr lang="en-US" altLang="en-US" smtClean="0"/>
              <a:t>In CCN we need dynamically constructible names</a:t>
            </a:r>
          </a:p>
          <a:p>
            <a:pPr lvl="2"/>
            <a:r>
              <a:rPr lang="en-US" altLang="en-US" smtClean="0"/>
              <a:t>Construct the name of a piece of content without being told</a:t>
            </a:r>
          </a:p>
          <a:p>
            <a:r>
              <a:rPr lang="en-US" altLang="en-US" smtClean="0"/>
              <a:t>Two requirements for content name construction</a:t>
            </a:r>
          </a:p>
          <a:p>
            <a:pPr lvl="1"/>
            <a:r>
              <a:rPr lang="en-US" altLang="en-US" smtClean="0"/>
              <a:t>Deterministic algorithm to produce names</a:t>
            </a:r>
          </a:p>
          <a:p>
            <a:pPr lvl="2"/>
            <a:r>
              <a:rPr lang="en-US" altLang="en-US" smtClean="0"/>
              <a:t>Names rely on information available to both endpoints</a:t>
            </a:r>
          </a:p>
          <a:p>
            <a:pPr lvl="2"/>
            <a:r>
              <a:rPr lang="en-US" altLang="en-US" smtClean="0"/>
              <a:t>Cannot use (say) content hashes as names</a:t>
            </a:r>
          </a:p>
          <a:p>
            <a:pPr lvl="1"/>
            <a:r>
              <a:rPr lang="en-US" altLang="en-US" smtClean="0"/>
              <a:t>Support for partial specification of names</a:t>
            </a:r>
          </a:p>
          <a:p>
            <a:pPr lvl="2"/>
            <a:r>
              <a:rPr lang="en-US" altLang="en-US" smtClean="0"/>
              <a:t>Constructing unique names requires prearrangement</a:t>
            </a:r>
          </a:p>
          <a:p>
            <a:pPr lvl="2"/>
            <a:r>
              <a:rPr lang="en-US" altLang="en-US" smtClean="0"/>
              <a:t>Partial names allow unique names to be used eventually</a:t>
            </a:r>
          </a:p>
          <a:p>
            <a:pPr lvl="1"/>
            <a:r>
              <a:rPr lang="en-US" altLang="en-US" smtClean="0"/>
              <a:t>Structured names can satisfy both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09c</a:t>
            </a:r>
            <a:r>
              <a:rPr lang="el-GR"/>
              <a:t>-</a:t>
            </a:r>
            <a:fld id="{4218E2D3-F6DD-421D-A85C-2060CF875129}" type="slidenum">
              <a:rPr lang="el-GR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Architecture</a:t>
            </a:r>
            <a:endParaRPr lang="el-GR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CCN content uses hierarchical naming</a:t>
            </a:r>
          </a:p>
          <a:p>
            <a:pPr lvl="1"/>
            <a:r>
              <a:rPr lang="en-US" altLang="en-US" smtClean="0"/>
              <a:t>Interest packets specify a name prefix and some rules</a:t>
            </a:r>
          </a:p>
          <a:p>
            <a:pPr lvl="2"/>
            <a:r>
              <a:rPr lang="en-US" altLang="en-US" smtClean="0"/>
              <a:t>The rules specify what matching content to return</a:t>
            </a:r>
          </a:p>
          <a:p>
            <a:pPr lvl="1"/>
            <a:r>
              <a:rPr lang="en-US" altLang="en-US" smtClean="0"/>
              <a:t>CCN routers use prefix matching to direct Interests</a:t>
            </a:r>
          </a:p>
          <a:p>
            <a:pPr lvl="2"/>
            <a:r>
              <a:rPr lang="en-US" altLang="en-US" smtClean="0"/>
              <a:t>Sent towards content sources that have registered availability</a:t>
            </a:r>
          </a:p>
          <a:p>
            <a:pPr lvl="1"/>
            <a:r>
              <a:rPr lang="en-US" altLang="en-US" smtClean="0"/>
              <a:t>Sources do not need to register the exact content, only prefixes</a:t>
            </a:r>
          </a:p>
          <a:p>
            <a:pPr lvl="2"/>
            <a:r>
              <a:rPr lang="en-US" altLang="en-US" smtClean="0"/>
              <a:t>Content can be generated on the fly</a:t>
            </a:r>
          </a:p>
          <a:p>
            <a:pPr lvl="1"/>
            <a:r>
              <a:rPr lang="en-US" altLang="en-US" smtClean="0"/>
              <a:t>Data packets reverse the path taken by interests</a:t>
            </a:r>
          </a:p>
          <a:p>
            <a:r>
              <a:rPr lang="en-US" altLang="en-US" smtClean="0"/>
              <a:t>VoCCN signaling</a:t>
            </a:r>
          </a:p>
          <a:p>
            <a:pPr lvl="1"/>
            <a:r>
              <a:rPr lang="en-US" altLang="en-US" smtClean="0"/>
              <a:t>Each VoCCN endpoint has an identity (e.g. alice@ccnx.org)</a:t>
            </a:r>
          </a:p>
          <a:p>
            <a:pPr lvl="1"/>
            <a:r>
              <a:rPr lang="en-US" altLang="en-US" smtClean="0"/>
              <a:t>The endpoint registers to offer data in a specific namespace</a:t>
            </a:r>
          </a:p>
          <a:p>
            <a:pPr lvl="2"/>
            <a:r>
              <a:rPr lang="en-US" altLang="en-US" smtClean="0"/>
              <a:t>Based on service and identity (e.g. /ccnx.org/sip/alice/invite)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09c</a:t>
            </a:r>
            <a:r>
              <a:rPr lang="el-GR"/>
              <a:t>-</a:t>
            </a:r>
            <a:fld id="{841D52B5-03A7-4376-B9A3-02EDA763E6BF}" type="slidenum">
              <a:rPr lang="el-GR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1205</Words>
  <Application>Microsoft Macintosh PowerPoint</Application>
  <PresentationFormat>On-screen Show (4:3)</PresentationFormat>
  <Paragraphs>176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9 / Paper 3</vt:lpstr>
      <vt:lpstr>Introduction</vt:lpstr>
      <vt:lpstr>VoIP background</vt:lpstr>
      <vt:lpstr>Architecture</vt:lpstr>
      <vt:lpstr>Architecture</vt:lpstr>
      <vt:lpstr>Architecture</vt:lpstr>
      <vt:lpstr>Architecture</vt:lpstr>
      <vt:lpstr>Advantages</vt:lpstr>
      <vt:lpstr>VoCCN/VoIP interoperability</vt:lpstr>
      <vt:lpstr>Implementation</vt:lpstr>
      <vt:lpstr>Implementation</vt:lpstr>
      <vt:lpstr>End of Section # 9.3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262</cp:revision>
  <dcterms:created xsi:type="dcterms:W3CDTF">2002-02-24T19:33:17Z</dcterms:created>
  <dcterms:modified xsi:type="dcterms:W3CDTF">2015-11-23T21:50:34Z</dcterms:modified>
</cp:coreProperties>
</file>