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xml" ContentType="application/vnd.openxmlformats-officedocument.themeOverride+xml"/>
  <Override PartName="/ppt/notesSlides/notesSlide27.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300" r:id="rId2"/>
    <p:sldId id="304" r:id="rId3"/>
    <p:sldId id="402" r:id="rId4"/>
    <p:sldId id="345" r:id="rId5"/>
    <p:sldId id="408" r:id="rId6"/>
    <p:sldId id="413" r:id="rId7"/>
    <p:sldId id="414" r:id="rId8"/>
    <p:sldId id="346" r:id="rId9"/>
    <p:sldId id="347" r:id="rId10"/>
    <p:sldId id="267" r:id="rId11"/>
    <p:sldId id="348" r:id="rId12"/>
    <p:sldId id="369" r:id="rId13"/>
    <p:sldId id="370" r:id="rId14"/>
    <p:sldId id="270" r:id="rId15"/>
    <p:sldId id="416" r:id="rId16"/>
    <p:sldId id="419" r:id="rId17"/>
    <p:sldId id="309" r:id="rId18"/>
    <p:sldId id="350" r:id="rId19"/>
    <p:sldId id="324" r:id="rId20"/>
    <p:sldId id="351" r:id="rId21"/>
    <p:sldId id="268" r:id="rId22"/>
    <p:sldId id="323" r:id="rId23"/>
    <p:sldId id="417" r:id="rId24"/>
    <p:sldId id="352" r:id="rId25"/>
    <p:sldId id="371" r:id="rId26"/>
    <p:sldId id="355" r:id="rId27"/>
    <p:sldId id="397" r:id="rId28"/>
    <p:sldId id="327" r:id="rId29"/>
    <p:sldId id="392" r:id="rId30"/>
    <p:sldId id="393" r:id="rId31"/>
    <p:sldId id="396" r:id="rId32"/>
    <p:sldId id="394" r:id="rId33"/>
    <p:sldId id="390" r:id="rId34"/>
    <p:sldId id="395" r:id="rId35"/>
    <p:sldId id="364" r:id="rId36"/>
    <p:sldId id="362" r:id="rId37"/>
    <p:sldId id="363" r:id="rId38"/>
    <p:sldId id="329" r:id="rId39"/>
    <p:sldId id="315" r:id="rId40"/>
    <p:sldId id="377" r:id="rId41"/>
    <p:sldId id="338" r:id="rId42"/>
    <p:sldId id="339" r:id="rId43"/>
    <p:sldId id="340" r:id="rId44"/>
    <p:sldId id="337" r:id="rId45"/>
    <p:sldId id="418" r:id="rId46"/>
    <p:sldId id="331" r:id="rId47"/>
    <p:sldId id="378" r:id="rId48"/>
    <p:sldId id="410" r:id="rId49"/>
    <p:sldId id="333" r:id="rId50"/>
    <p:sldId id="334" r:id="rId51"/>
    <p:sldId id="379" r:id="rId52"/>
    <p:sldId id="380" r:id="rId53"/>
    <p:sldId id="391" r:id="rId54"/>
    <p:sldId id="398" r:id="rId55"/>
    <p:sldId id="344" r:id="rId56"/>
    <p:sldId id="385" r:id="rId57"/>
    <p:sldId id="367" r:id="rId58"/>
    <p:sldId id="409" r:id="rId59"/>
    <p:sldId id="318" r:id="rId60"/>
    <p:sldId id="319" r:id="rId61"/>
    <p:sldId id="384" r:id="rId62"/>
    <p:sldId id="400" r:id="rId63"/>
    <p:sldId id="383" r:id="rId64"/>
    <p:sldId id="387" r:id="rId65"/>
    <p:sldId id="399" r:id="rId66"/>
    <p:sldId id="403" r:id="rId67"/>
    <p:sldId id="406" r:id="rId68"/>
    <p:sldId id="407"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ente di Microsoft Office" initials="UdMO" lastIdx="11" clrIdx="0">
    <p:extLst>
      <p:ext uri="{19B8F6BF-5375-455C-9EA6-DF929625EA0E}">
        <p15:presenceInfo xmlns:p15="http://schemas.microsoft.com/office/powerpoint/2012/main" userId="Utente di Microsoft Office" providerId="None"/>
      </p:ext>
    </p:extLst>
  </p:cmAuthor>
  <p:cmAuthor id="2" name="Carlin, Wendy" initials="CW" lastIdx="12" clrIdx="1">
    <p:extLst>
      <p:ext uri="{19B8F6BF-5375-455C-9EA6-DF929625EA0E}">
        <p15:presenceInfo xmlns:p15="http://schemas.microsoft.com/office/powerpoint/2012/main" userId="S::uctpa36@ucl.ac.uk::37e2b50d-6cab-46ad-ad76-bb5239423a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5755"/>
    <a:srgbClr val="000000"/>
    <a:srgbClr val="848484"/>
    <a:srgbClr val="FFC000"/>
    <a:srgbClr val="3A53A4"/>
    <a:srgbClr val="008D47"/>
    <a:srgbClr val="B455A0"/>
    <a:srgbClr val="9B695E"/>
    <a:srgbClr val="F7941E"/>
    <a:srgbClr val="EA58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94BF20-7B48-2445-9977-690C4A132994}" v="1" dt="2022-04-13T20:13:03.8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63" autoAdjust="0"/>
    <p:restoredTop sz="94913" autoAdjust="0"/>
  </p:normalViewPr>
  <p:slideViewPr>
    <p:cSldViewPr snapToGrid="0" snapToObjects="1">
      <p:cViewPr>
        <p:scale>
          <a:sx n="89" d="100"/>
          <a:sy n="89" d="100"/>
        </p:scale>
        <p:origin x="832" y="464"/>
      </p:cViewPr>
      <p:guideLst/>
    </p:cSldViewPr>
  </p:slideViewPr>
  <p:notesTextViewPr>
    <p:cViewPr>
      <p:scale>
        <a:sx n="3" d="2"/>
        <a:sy n="3" d="2"/>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dbe6e047-ee63-4c46-ae35-7d8bbbb2bfe5" providerId="ADAL" clId="{6694BF20-7B48-2445-9977-690C4A132994}"/>
    <pc:docChg chg="custSel addSld delSld modSld sldOrd">
      <pc:chgData name=" " userId="dbe6e047-ee63-4c46-ae35-7d8bbbb2bfe5" providerId="ADAL" clId="{6694BF20-7B48-2445-9977-690C4A132994}" dt="2022-04-13T20:14:37.565" v="8" actId="14100"/>
      <pc:docMkLst>
        <pc:docMk/>
      </pc:docMkLst>
      <pc:sldChg chg="modSp mod">
        <pc:chgData name=" " userId="dbe6e047-ee63-4c46-ae35-7d8bbbb2bfe5" providerId="ADAL" clId="{6694BF20-7B48-2445-9977-690C4A132994}" dt="2022-04-13T20:12:07.327" v="3" actId="27636"/>
        <pc:sldMkLst>
          <pc:docMk/>
          <pc:sldMk cId="305551327" sldId="300"/>
        </pc:sldMkLst>
        <pc:spChg chg="mod">
          <ac:chgData name=" " userId="dbe6e047-ee63-4c46-ae35-7d8bbbb2bfe5" providerId="ADAL" clId="{6694BF20-7B48-2445-9977-690C4A132994}" dt="2022-04-13T20:12:07.327" v="3" actId="27636"/>
          <ac:spMkLst>
            <pc:docMk/>
            <pc:sldMk cId="305551327" sldId="300"/>
            <ac:spMk id="5" creationId="{00000000-0000-0000-0000-000000000000}"/>
          </ac:spMkLst>
        </pc:spChg>
      </pc:sldChg>
      <pc:sldChg chg="modSp mod">
        <pc:chgData name=" " userId="dbe6e047-ee63-4c46-ae35-7d8bbbb2bfe5" providerId="ADAL" clId="{6694BF20-7B48-2445-9977-690C4A132994}" dt="2022-04-13T20:14:37.565" v="8" actId="14100"/>
        <pc:sldMkLst>
          <pc:docMk/>
          <pc:sldMk cId="200464532" sldId="393"/>
        </pc:sldMkLst>
        <pc:spChg chg="mod">
          <ac:chgData name=" " userId="dbe6e047-ee63-4c46-ae35-7d8bbbb2bfe5" providerId="ADAL" clId="{6694BF20-7B48-2445-9977-690C4A132994}" dt="2022-04-13T20:14:37.565" v="8" actId="14100"/>
          <ac:spMkLst>
            <pc:docMk/>
            <pc:sldMk cId="200464532" sldId="393"/>
            <ac:spMk id="3" creationId="{71AD86C0-8F3D-8447-8D5E-0072613E7B9F}"/>
          </ac:spMkLst>
        </pc:spChg>
      </pc:sldChg>
      <pc:sldChg chg="delSp mod">
        <pc:chgData name=" " userId="dbe6e047-ee63-4c46-ae35-7d8bbbb2bfe5" providerId="ADAL" clId="{6694BF20-7B48-2445-9977-690C4A132994}" dt="2022-04-13T20:12:39.744" v="4" actId="478"/>
        <pc:sldMkLst>
          <pc:docMk/>
          <pc:sldMk cId="3310425728" sldId="403"/>
        </pc:sldMkLst>
        <pc:picChg chg="del">
          <ac:chgData name=" " userId="dbe6e047-ee63-4c46-ae35-7d8bbbb2bfe5" providerId="ADAL" clId="{6694BF20-7B48-2445-9977-690C4A132994}" dt="2022-04-13T20:12:39.744" v="4" actId="478"/>
          <ac:picMkLst>
            <pc:docMk/>
            <pc:sldMk cId="3310425728" sldId="403"/>
            <ac:picMk id="3" creationId="{73526E77-C217-3D44-8764-134B10D73682}"/>
          </ac:picMkLst>
        </pc:picChg>
      </pc:sldChg>
      <pc:sldChg chg="add">
        <pc:chgData name=" " userId="dbe6e047-ee63-4c46-ae35-7d8bbbb2bfe5" providerId="ADAL" clId="{6694BF20-7B48-2445-9977-690C4A132994}" dt="2022-04-13T20:13:03.825" v="7"/>
        <pc:sldMkLst>
          <pc:docMk/>
          <pc:sldMk cId="3279078922" sldId="419"/>
        </pc:sldMkLst>
      </pc:sldChg>
      <pc:sldChg chg="del ord">
        <pc:chgData name=" " userId="dbe6e047-ee63-4c46-ae35-7d8bbbb2bfe5" providerId="ADAL" clId="{6694BF20-7B48-2445-9977-690C4A132994}" dt="2022-04-13T20:12:52.755" v="6" actId="2696"/>
        <pc:sldMkLst>
          <pc:docMk/>
          <pc:sldMk cId="4079365740" sldId="41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giacomopiccoli/Downloads/Data%20for%20macro%20graphs%200209.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giacomopiccoli/Documents/UCL%20/CORE/Data%20for%20macro%20graphs050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giacomopiccoli/Documents/UCL%20/CORE/Data%20for%20macro%20graphs0502.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giacomopiccoli/Documents/UCL%20/CORE/Data%20for%20macro%20graphs%20(5%20February).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Users\plory00\Documents\Giacomo%20lavoro\Data%20for%20macro%20graphs%201408.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xlsx"/></Relationships>
</file>

<file path=ppt/charts/_rels/chart15.xml.rels><?xml version="1.0" encoding="UTF-8" standalone="yes"?>
<Relationships xmlns="http://schemas.openxmlformats.org/package/2006/relationships"><Relationship Id="rId3" Type="http://schemas.openxmlformats.org/officeDocument/2006/relationships/oleObject" Target="file:////Users/giacomopiccoli/Documents/UCL%20/CORE/Data%20for%20macro%20graphs0502.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Users/giacomopiccoli/Documents/UCL%20/CORE/Data%20for%20macro%20graphs0502.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Users/giacomopiccoli/Documents/UCL%20/CORE/Data%20for%20macro%20graphs0502.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Users/giacomopiccoli/Documents/UCL%20/CORE/Data%20for%20macro%20graphs0502.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Users/giacomopiccoli/Documents/UCL%20/CORE/Data%20for%20macro%20graphs0502.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Users\giacomopiccoli\Downloads\Data%20for%20macro%20graphs%200209.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Users/giacomopiccoli/Documents/UCL%20/CORE/Data%20for%20macro%20graphs%20(5%20February).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Volumes\Seagate%20Backup%20Plus%20Drive\CORE\Data%20for%20macro%20graphs%202004.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Volumes\Seagate%20Backup%20Plus%20Drive\CORE\Data%20for%20macro%20graphs%202004.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Volumes\Seagate%20Backup%20Plus%20Drive\CORE\Data%20for%20macro%20graphs%202004.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Users/giacomopiccoli/Documents/UCL%20/CORE/Data%20for%20macro%20graphs0502.xlsx" TargetMode="External"/><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oleObject" Target="file:////Users/giacomopiccoli/Downloads/Data%20for%20macro%20graphs%20(5%20Februar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Volumes\Seagate%20Backup%20Plus%20Drive\CORE\Data%20for%20macro%20graphs%202004.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giacomopiccoli/Downloads/Data%20for%20macro%20graphs%200209.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giacomopiccoli/Downloads/Data%20for%20macro%20graphs%200209.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giacomopiccoli/Downloads/Data%20for%20macro%20graphs%200209.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giacomopiccoli/Downloads/Data%20for%20macro%20graphs%200209.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giacomopiccoli/Documents/UCL%20/CORE/Data%20for%20macro%20graphs050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Source Sans Pro" panose="020B0503030403020204" pitchFamily="34" charset="0"/>
                <a:ea typeface="Source Sans Pro" panose="020B0503030403020204" pitchFamily="34" charset="0"/>
                <a:cs typeface="+mn-cs"/>
              </a:defRPr>
            </a:pPr>
            <a:r>
              <a:rPr lang="en-GB">
                <a:solidFill>
                  <a:sysClr val="windowText" lastClr="000000"/>
                </a:solidFill>
                <a:latin typeface="Source Sans Pro" panose="020B0503030403020204" pitchFamily="34" charset="0"/>
                <a:ea typeface="Source Sans Pro" panose="020B0503030403020204" pitchFamily="34" charset="0"/>
              </a:rPr>
              <a:t>Real</a:t>
            </a:r>
            <a:r>
              <a:rPr lang="en-GB" baseline="0">
                <a:solidFill>
                  <a:sysClr val="windowText" lastClr="000000"/>
                </a:solidFill>
                <a:latin typeface="Source Sans Pro" panose="020B0503030403020204" pitchFamily="34" charset="0"/>
                <a:ea typeface="Source Sans Pro" panose="020B0503030403020204" pitchFamily="34" charset="0"/>
              </a:rPr>
              <a:t> GDP growth, annual. (Source: IMF)</a:t>
            </a:r>
            <a:endParaRPr lang="en-GB">
              <a:solidFill>
                <a:sysClr val="windowText" lastClr="000000"/>
              </a:solidFill>
              <a:latin typeface="Source Sans Pro" panose="020B0503030403020204" pitchFamily="34" charset="0"/>
              <a:ea typeface="Source Sans Pro" panose="020B0503030403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Source Sans Pro" panose="020B0503030403020204" pitchFamily="34" charset="0"/>
              <a:ea typeface="Source Sans Pro" panose="020B0503030403020204" pitchFamily="34" charset="0"/>
              <a:cs typeface="+mn-cs"/>
            </a:defRPr>
          </a:pPr>
          <a:endParaRPr lang="en-IT"/>
        </a:p>
      </c:txPr>
    </c:title>
    <c:autoTitleDeleted val="0"/>
    <c:plotArea>
      <c:layout/>
      <c:barChart>
        <c:barDir val="col"/>
        <c:grouping val="clustered"/>
        <c:varyColors val="0"/>
        <c:ser>
          <c:idx val="3"/>
          <c:order val="3"/>
          <c:spPr>
            <a:solidFill>
              <a:srgbClr val="0070C0">
                <a:alpha val="20000"/>
              </a:srgbClr>
            </a:solidFill>
            <a:ln>
              <a:noFill/>
            </a:ln>
            <a:effectLst/>
          </c:spPr>
          <c:invertIfNegative val="0"/>
          <c:val>
            <c:numRef>
              <c:f>'D2. Real GDP growth'!$T$4:$T$45</c:f>
              <c:numCache>
                <c:formatCode>General</c:formatCode>
                <c:ptCount val="4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1</c:v>
                </c:pt>
                <c:pt idx="29">
                  <c:v>1</c:v>
                </c:pt>
                <c:pt idx="30">
                  <c:v>0</c:v>
                </c:pt>
                <c:pt idx="31">
                  <c:v>0</c:v>
                </c:pt>
                <c:pt idx="32">
                  <c:v>0</c:v>
                </c:pt>
                <c:pt idx="33">
                  <c:v>0</c:v>
                </c:pt>
                <c:pt idx="34">
                  <c:v>0</c:v>
                </c:pt>
                <c:pt idx="35">
                  <c:v>0</c:v>
                </c:pt>
                <c:pt idx="36">
                  <c:v>0</c:v>
                </c:pt>
                <c:pt idx="37">
                  <c:v>0</c:v>
                </c:pt>
                <c:pt idx="38">
                  <c:v>0</c:v>
                </c:pt>
                <c:pt idx="39">
                  <c:v>0</c:v>
                </c:pt>
                <c:pt idx="40">
                  <c:v>0</c:v>
                </c:pt>
                <c:pt idx="41">
                  <c:v>0</c:v>
                </c:pt>
              </c:numCache>
            </c:numRef>
          </c:val>
          <c:extLst>
            <c:ext xmlns:c16="http://schemas.microsoft.com/office/drawing/2014/chart" uri="{C3380CC4-5D6E-409C-BE32-E72D297353CC}">
              <c16:uniqueId val="{00000000-F597-1A4A-9584-FB0B3AE55300}"/>
            </c:ext>
          </c:extLst>
        </c:ser>
        <c:dLbls>
          <c:showLegendKey val="0"/>
          <c:showVal val="0"/>
          <c:showCatName val="0"/>
          <c:showSerName val="0"/>
          <c:showPercent val="0"/>
          <c:showBubbleSize val="0"/>
        </c:dLbls>
        <c:gapWidth val="0"/>
        <c:overlap val="100"/>
        <c:axId val="1948172208"/>
        <c:axId val="1940215760"/>
      </c:barChart>
      <c:lineChart>
        <c:grouping val="standard"/>
        <c:varyColors val="0"/>
        <c:ser>
          <c:idx val="0"/>
          <c:order val="0"/>
          <c:tx>
            <c:strRef>
              <c:f>'D2. Real GDP growth'!$Q$3</c:f>
              <c:strCache>
                <c:ptCount val="1"/>
                <c:pt idx="0">
                  <c:v>Advanced economies</c:v>
                </c:pt>
              </c:strCache>
            </c:strRef>
          </c:tx>
          <c:spPr>
            <a:ln w="15875" cap="rnd">
              <a:solidFill>
                <a:srgbClr val="3A53A4"/>
              </a:solidFill>
              <a:round/>
              <a:tailEnd type="diamond" w="sm" len="sm"/>
            </a:ln>
            <a:effectLst/>
          </c:spPr>
          <c:marker>
            <c:symbol val="none"/>
          </c:marker>
          <c:cat>
            <c:numRef>
              <c:f>'D2. Real GDP growth'!$P$4:$P$49</c:f>
              <c:numCache>
                <c:formatCode>General</c:formatCode>
                <c:ptCount val="4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numCache>
            </c:numRef>
          </c:cat>
          <c:val>
            <c:numRef>
              <c:f>'D2. Real GDP growth'!$Q$4:$Q$45</c:f>
              <c:numCache>
                <c:formatCode>General</c:formatCode>
                <c:ptCount val="42"/>
                <c:pt idx="0">
                  <c:v>1.3</c:v>
                </c:pt>
                <c:pt idx="1">
                  <c:v>2</c:v>
                </c:pt>
                <c:pt idx="2">
                  <c:v>0.2</c:v>
                </c:pt>
                <c:pt idx="3">
                  <c:v>3.2</c:v>
                </c:pt>
                <c:pt idx="4">
                  <c:v>4.9000000000000004</c:v>
                </c:pt>
                <c:pt idx="5">
                  <c:v>3.7</c:v>
                </c:pt>
                <c:pt idx="6">
                  <c:v>3.3</c:v>
                </c:pt>
                <c:pt idx="7">
                  <c:v>3.8</c:v>
                </c:pt>
                <c:pt idx="8">
                  <c:v>4.8</c:v>
                </c:pt>
                <c:pt idx="9">
                  <c:v>4</c:v>
                </c:pt>
                <c:pt idx="10">
                  <c:v>3.1</c:v>
                </c:pt>
                <c:pt idx="11">
                  <c:v>1.6</c:v>
                </c:pt>
                <c:pt idx="12">
                  <c:v>2.2999999999999998</c:v>
                </c:pt>
                <c:pt idx="13">
                  <c:v>1.3</c:v>
                </c:pt>
                <c:pt idx="14">
                  <c:v>3.4</c:v>
                </c:pt>
                <c:pt idx="15">
                  <c:v>2.9</c:v>
                </c:pt>
                <c:pt idx="16">
                  <c:v>3</c:v>
                </c:pt>
                <c:pt idx="17">
                  <c:v>3.5</c:v>
                </c:pt>
                <c:pt idx="18">
                  <c:v>2.9</c:v>
                </c:pt>
                <c:pt idx="19">
                  <c:v>3.6</c:v>
                </c:pt>
                <c:pt idx="20">
                  <c:v>4.0999999999999996</c:v>
                </c:pt>
                <c:pt idx="21">
                  <c:v>1.6</c:v>
                </c:pt>
                <c:pt idx="22">
                  <c:v>1.7</c:v>
                </c:pt>
                <c:pt idx="23">
                  <c:v>2.1</c:v>
                </c:pt>
                <c:pt idx="24">
                  <c:v>3.3</c:v>
                </c:pt>
                <c:pt idx="25">
                  <c:v>2.8</c:v>
                </c:pt>
                <c:pt idx="26">
                  <c:v>3.1</c:v>
                </c:pt>
                <c:pt idx="27">
                  <c:v>2.7</c:v>
                </c:pt>
                <c:pt idx="28">
                  <c:v>0.2</c:v>
                </c:pt>
                <c:pt idx="29">
                  <c:v>-3.3</c:v>
                </c:pt>
                <c:pt idx="30">
                  <c:v>3.1</c:v>
                </c:pt>
                <c:pt idx="31">
                  <c:v>1.8</c:v>
                </c:pt>
                <c:pt idx="32">
                  <c:v>1.2</c:v>
                </c:pt>
                <c:pt idx="33">
                  <c:v>1.4</c:v>
                </c:pt>
                <c:pt idx="34">
                  <c:v>2.1</c:v>
                </c:pt>
                <c:pt idx="35">
                  <c:v>2.4</c:v>
                </c:pt>
                <c:pt idx="36">
                  <c:v>1.8</c:v>
                </c:pt>
                <c:pt idx="37">
                  <c:v>2.5</c:v>
                </c:pt>
                <c:pt idx="38">
                  <c:v>2.2000000000000002</c:v>
                </c:pt>
                <c:pt idx="39">
                  <c:v>1.7</c:v>
                </c:pt>
                <c:pt idx="40">
                  <c:v>-5.8</c:v>
                </c:pt>
                <c:pt idx="41">
                  <c:v>3.9</c:v>
                </c:pt>
              </c:numCache>
            </c:numRef>
          </c:val>
          <c:smooth val="0"/>
          <c:extLst>
            <c:ext xmlns:c16="http://schemas.microsoft.com/office/drawing/2014/chart" uri="{C3380CC4-5D6E-409C-BE32-E72D297353CC}">
              <c16:uniqueId val="{00000001-F597-1A4A-9584-FB0B3AE55300}"/>
            </c:ext>
          </c:extLst>
        </c:ser>
        <c:ser>
          <c:idx val="1"/>
          <c:order val="1"/>
          <c:tx>
            <c:strRef>
              <c:f>'D2. Real GDP growth'!$R$3</c:f>
              <c:strCache>
                <c:ptCount val="1"/>
                <c:pt idx="0">
                  <c:v>Emerging market and developing economies</c:v>
                </c:pt>
              </c:strCache>
            </c:strRef>
          </c:tx>
          <c:spPr>
            <a:ln w="15875" cap="rnd">
              <a:solidFill>
                <a:srgbClr val="F05A5B"/>
              </a:solidFill>
              <a:round/>
              <a:tailEnd type="diamond" w="sm" len="sm"/>
            </a:ln>
            <a:effectLst/>
          </c:spPr>
          <c:marker>
            <c:symbol val="none"/>
          </c:marker>
          <c:cat>
            <c:numRef>
              <c:f>'D2. Real GDP growth'!$P$4:$P$49</c:f>
              <c:numCache>
                <c:formatCode>General</c:formatCode>
                <c:ptCount val="4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numCache>
            </c:numRef>
          </c:cat>
          <c:val>
            <c:numRef>
              <c:f>'D2. Real GDP growth'!$R$4:$R$45</c:f>
              <c:numCache>
                <c:formatCode>General</c:formatCode>
                <c:ptCount val="42"/>
                <c:pt idx="0">
                  <c:v>3.3</c:v>
                </c:pt>
                <c:pt idx="1">
                  <c:v>1.7</c:v>
                </c:pt>
                <c:pt idx="2">
                  <c:v>0.9</c:v>
                </c:pt>
                <c:pt idx="3">
                  <c:v>1.9</c:v>
                </c:pt>
                <c:pt idx="4">
                  <c:v>4</c:v>
                </c:pt>
                <c:pt idx="5">
                  <c:v>3.4</c:v>
                </c:pt>
                <c:pt idx="6">
                  <c:v>4.3</c:v>
                </c:pt>
                <c:pt idx="7">
                  <c:v>4.0999999999999996</c:v>
                </c:pt>
                <c:pt idx="8">
                  <c:v>4.4000000000000004</c:v>
                </c:pt>
                <c:pt idx="9">
                  <c:v>3.5</c:v>
                </c:pt>
                <c:pt idx="10">
                  <c:v>4.2</c:v>
                </c:pt>
                <c:pt idx="11">
                  <c:v>4.4000000000000004</c:v>
                </c:pt>
                <c:pt idx="12">
                  <c:v>2.4</c:v>
                </c:pt>
                <c:pt idx="13">
                  <c:v>3.1</c:v>
                </c:pt>
                <c:pt idx="14">
                  <c:v>3.1</c:v>
                </c:pt>
                <c:pt idx="15">
                  <c:v>3.9</c:v>
                </c:pt>
                <c:pt idx="16">
                  <c:v>5.0999999999999996</c:v>
                </c:pt>
                <c:pt idx="17">
                  <c:v>4.5999999999999996</c:v>
                </c:pt>
                <c:pt idx="18">
                  <c:v>2.2999999999999998</c:v>
                </c:pt>
                <c:pt idx="19">
                  <c:v>3.4</c:v>
                </c:pt>
                <c:pt idx="20">
                  <c:v>5.8</c:v>
                </c:pt>
                <c:pt idx="21">
                  <c:v>3.6</c:v>
                </c:pt>
                <c:pt idx="22">
                  <c:v>4.5</c:v>
                </c:pt>
                <c:pt idx="23">
                  <c:v>6.9</c:v>
                </c:pt>
                <c:pt idx="24">
                  <c:v>7.9</c:v>
                </c:pt>
                <c:pt idx="25">
                  <c:v>7.2</c:v>
                </c:pt>
                <c:pt idx="26">
                  <c:v>7.9</c:v>
                </c:pt>
                <c:pt idx="27">
                  <c:v>8.4</c:v>
                </c:pt>
                <c:pt idx="28">
                  <c:v>5.7</c:v>
                </c:pt>
                <c:pt idx="29">
                  <c:v>2.8</c:v>
                </c:pt>
                <c:pt idx="30">
                  <c:v>7.4</c:v>
                </c:pt>
                <c:pt idx="31">
                  <c:v>6.4</c:v>
                </c:pt>
                <c:pt idx="32">
                  <c:v>5.4</c:v>
                </c:pt>
                <c:pt idx="33">
                  <c:v>5.0999999999999996</c:v>
                </c:pt>
                <c:pt idx="34">
                  <c:v>4.7</c:v>
                </c:pt>
                <c:pt idx="35">
                  <c:v>4.3</c:v>
                </c:pt>
                <c:pt idx="36">
                  <c:v>4.5</c:v>
                </c:pt>
                <c:pt idx="37">
                  <c:v>4.8</c:v>
                </c:pt>
                <c:pt idx="38">
                  <c:v>4.5</c:v>
                </c:pt>
                <c:pt idx="39">
                  <c:v>3.7</c:v>
                </c:pt>
                <c:pt idx="40">
                  <c:v>-3.3</c:v>
                </c:pt>
                <c:pt idx="41">
                  <c:v>6</c:v>
                </c:pt>
              </c:numCache>
            </c:numRef>
          </c:val>
          <c:smooth val="0"/>
          <c:extLst>
            <c:ext xmlns:c16="http://schemas.microsoft.com/office/drawing/2014/chart" uri="{C3380CC4-5D6E-409C-BE32-E72D297353CC}">
              <c16:uniqueId val="{00000002-F597-1A4A-9584-FB0B3AE55300}"/>
            </c:ext>
          </c:extLst>
        </c:ser>
        <c:ser>
          <c:idx val="2"/>
          <c:order val="2"/>
          <c:tx>
            <c:strRef>
              <c:f>'D2. Real GDP growth'!$S$3</c:f>
              <c:strCache>
                <c:ptCount val="1"/>
                <c:pt idx="0">
                  <c:v>World</c:v>
                </c:pt>
              </c:strCache>
            </c:strRef>
          </c:tx>
          <c:spPr>
            <a:ln w="15875" cap="rnd">
              <a:solidFill>
                <a:srgbClr val="ED7D31"/>
              </a:solidFill>
              <a:prstDash val="dash"/>
              <a:round/>
              <a:tailEnd type="diamond" w="sm" len="sm"/>
            </a:ln>
            <a:effectLst/>
          </c:spPr>
          <c:marker>
            <c:symbol val="none"/>
          </c:marker>
          <c:cat>
            <c:numRef>
              <c:f>'D2. Real GDP growth'!$P$4:$P$49</c:f>
              <c:numCache>
                <c:formatCode>General</c:formatCode>
                <c:ptCount val="4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numCache>
            </c:numRef>
          </c:cat>
          <c:val>
            <c:numRef>
              <c:f>'D2. Real GDP growth'!$S$4:$S$45</c:f>
              <c:numCache>
                <c:formatCode>General</c:formatCode>
                <c:ptCount val="42"/>
                <c:pt idx="0">
                  <c:v>2.1</c:v>
                </c:pt>
                <c:pt idx="1">
                  <c:v>1.9</c:v>
                </c:pt>
                <c:pt idx="2">
                  <c:v>0.5</c:v>
                </c:pt>
                <c:pt idx="3">
                  <c:v>2.7</c:v>
                </c:pt>
                <c:pt idx="4">
                  <c:v>4.5</c:v>
                </c:pt>
                <c:pt idx="5">
                  <c:v>3.6</c:v>
                </c:pt>
                <c:pt idx="6">
                  <c:v>3.7</c:v>
                </c:pt>
                <c:pt idx="7">
                  <c:v>3.9</c:v>
                </c:pt>
                <c:pt idx="8">
                  <c:v>4.7</c:v>
                </c:pt>
                <c:pt idx="9">
                  <c:v>3.8</c:v>
                </c:pt>
                <c:pt idx="10">
                  <c:v>3.5</c:v>
                </c:pt>
                <c:pt idx="11">
                  <c:v>2.7</c:v>
                </c:pt>
                <c:pt idx="12">
                  <c:v>2.2999999999999998</c:v>
                </c:pt>
                <c:pt idx="13">
                  <c:v>2.1</c:v>
                </c:pt>
                <c:pt idx="14">
                  <c:v>3.3</c:v>
                </c:pt>
                <c:pt idx="15">
                  <c:v>3.3</c:v>
                </c:pt>
                <c:pt idx="16">
                  <c:v>3.9</c:v>
                </c:pt>
                <c:pt idx="17">
                  <c:v>4</c:v>
                </c:pt>
                <c:pt idx="18">
                  <c:v>2.6</c:v>
                </c:pt>
                <c:pt idx="19">
                  <c:v>3.5</c:v>
                </c:pt>
                <c:pt idx="20">
                  <c:v>4.8</c:v>
                </c:pt>
                <c:pt idx="21">
                  <c:v>2.5</c:v>
                </c:pt>
                <c:pt idx="22">
                  <c:v>3</c:v>
                </c:pt>
                <c:pt idx="23">
                  <c:v>4.3</c:v>
                </c:pt>
                <c:pt idx="24">
                  <c:v>5.4</c:v>
                </c:pt>
                <c:pt idx="25">
                  <c:v>4.9000000000000004</c:v>
                </c:pt>
                <c:pt idx="26">
                  <c:v>5.5</c:v>
                </c:pt>
                <c:pt idx="27">
                  <c:v>5.5</c:v>
                </c:pt>
                <c:pt idx="28">
                  <c:v>3</c:v>
                </c:pt>
                <c:pt idx="29">
                  <c:v>-0.1</c:v>
                </c:pt>
                <c:pt idx="30">
                  <c:v>5.4</c:v>
                </c:pt>
                <c:pt idx="31">
                  <c:v>4.3</c:v>
                </c:pt>
                <c:pt idx="32">
                  <c:v>3.5</c:v>
                </c:pt>
                <c:pt idx="33">
                  <c:v>3.5</c:v>
                </c:pt>
                <c:pt idx="34">
                  <c:v>3.5</c:v>
                </c:pt>
                <c:pt idx="35">
                  <c:v>3.4</c:v>
                </c:pt>
                <c:pt idx="36">
                  <c:v>3.3</c:v>
                </c:pt>
                <c:pt idx="37">
                  <c:v>3.8</c:v>
                </c:pt>
                <c:pt idx="38">
                  <c:v>3.5</c:v>
                </c:pt>
                <c:pt idx="39">
                  <c:v>2.8</c:v>
                </c:pt>
                <c:pt idx="40">
                  <c:v>-4.4000000000000004</c:v>
                </c:pt>
                <c:pt idx="41">
                  <c:v>5.2</c:v>
                </c:pt>
              </c:numCache>
            </c:numRef>
          </c:val>
          <c:smooth val="0"/>
          <c:extLst>
            <c:ext xmlns:c16="http://schemas.microsoft.com/office/drawing/2014/chart" uri="{C3380CC4-5D6E-409C-BE32-E72D297353CC}">
              <c16:uniqueId val="{00000003-F597-1A4A-9584-FB0B3AE55300}"/>
            </c:ext>
          </c:extLst>
        </c:ser>
        <c:dLbls>
          <c:showLegendKey val="0"/>
          <c:showVal val="0"/>
          <c:showCatName val="0"/>
          <c:showSerName val="0"/>
          <c:showPercent val="0"/>
          <c:showBubbleSize val="0"/>
        </c:dLbls>
        <c:marker val="1"/>
        <c:smooth val="0"/>
        <c:axId val="1958226000"/>
        <c:axId val="1940107552"/>
      </c:lineChart>
      <c:catAx>
        <c:axId val="195822600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b" anchorCtr="1"/>
          <a:lstStyle/>
          <a:p>
            <a:pPr>
              <a:defRPr sz="900" b="0" i="0" u="none" strike="noStrike" kern="1200" baseline="0">
                <a:solidFill>
                  <a:sysClr val="windowText" lastClr="000000"/>
                </a:solidFill>
                <a:latin typeface="Source Sans Pro" panose="020B0503030403020204" pitchFamily="34" charset="0"/>
                <a:ea typeface="Source Sans Pro" panose="020B0503030403020204" pitchFamily="34" charset="0"/>
                <a:cs typeface="+mn-cs"/>
              </a:defRPr>
            </a:pPr>
            <a:endParaRPr lang="en-IT"/>
          </a:p>
        </c:txPr>
        <c:crossAx val="1940107552"/>
        <c:crosses val="autoZero"/>
        <c:auto val="1"/>
        <c:lblAlgn val="ctr"/>
        <c:lblOffset val="100"/>
        <c:noMultiLvlLbl val="0"/>
      </c:catAx>
      <c:valAx>
        <c:axId val="19401075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Source Sans Pro" panose="020B0503030403020204" pitchFamily="34" charset="0"/>
                    <a:ea typeface="Source Sans Pro" panose="020B0503030403020204" pitchFamily="34" charset="0"/>
                    <a:cs typeface="+mn-cs"/>
                  </a:defRPr>
                </a:pPr>
                <a:r>
                  <a:rPr lang="en-GB">
                    <a:solidFill>
                      <a:sysClr val="windowText" lastClr="000000"/>
                    </a:solidFill>
                    <a:latin typeface="Source Sans Pro" panose="020B0503030403020204" pitchFamily="34" charset="0"/>
                    <a:ea typeface="Source Sans Pro" panose="020B0503030403020204" pitchFamily="34" charset="0"/>
                  </a:rPr>
                  <a:t>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Source Sans Pro" panose="020B0503030403020204" pitchFamily="34" charset="0"/>
                  <a:ea typeface="Source Sans Pro" panose="020B0503030403020204" pitchFamily="34" charset="0"/>
                  <a:cs typeface="+mn-cs"/>
                </a:defRPr>
              </a:pPr>
              <a:endParaRPr lang="en-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IT"/>
          </a:p>
        </c:txPr>
        <c:crossAx val="1958226000"/>
        <c:crosses val="autoZero"/>
        <c:crossBetween val="between"/>
      </c:valAx>
      <c:valAx>
        <c:axId val="1940215760"/>
        <c:scaling>
          <c:orientation val="minMax"/>
          <c:max val="1"/>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1948172208"/>
        <c:crosses val="max"/>
        <c:crossBetween val="between"/>
      </c:valAx>
      <c:catAx>
        <c:axId val="1948172208"/>
        <c:scaling>
          <c:orientation val="minMax"/>
        </c:scaling>
        <c:delete val="1"/>
        <c:axPos val="b"/>
        <c:majorTickMark val="out"/>
        <c:minorTickMark val="none"/>
        <c:tickLblPos val="nextTo"/>
        <c:crossAx val="1940215760"/>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Source Sans Pro" panose="020B0503030403020204" pitchFamily="34" charset="0"/>
              <a:ea typeface="Source Sans Pro" panose="020B0503030403020204" pitchFamily="34" charset="0"/>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r>
              <a:rPr lang="en-GB">
                <a:latin typeface="Source Sans Pro" panose="020B0503030403020204" pitchFamily="34" charset="0"/>
                <a:ea typeface="Source Sans Pro" panose="020B0503030403020204" pitchFamily="34" charset="0"/>
              </a:rPr>
              <a:t>Eurozone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endParaRPr lang="en-IT"/>
        </a:p>
      </c:txPr>
    </c:title>
    <c:autoTitleDeleted val="0"/>
    <c:plotArea>
      <c:layout/>
      <c:barChart>
        <c:barDir val="col"/>
        <c:grouping val="clustered"/>
        <c:varyColors val="0"/>
        <c:ser>
          <c:idx val="3"/>
          <c:order val="4"/>
          <c:spPr>
            <a:solidFill>
              <a:srgbClr val="0070C0">
                <a:alpha val="20000"/>
              </a:srgbClr>
            </a:solidFill>
            <a:ln>
              <a:noFill/>
            </a:ln>
            <a:effectLst/>
          </c:spPr>
          <c:invertIfNegative val="0"/>
          <c:val>
            <c:numRef>
              <c:f>'D8. M3, CPI, rGDP, BalSheet'!$L$68:$L$88</c:f>
              <c:numCache>
                <c:formatCode>General</c:formatCode>
                <c:ptCount val="21"/>
                <c:pt idx="0">
                  <c:v>0</c:v>
                </c:pt>
                <c:pt idx="1">
                  <c:v>0</c:v>
                </c:pt>
                <c:pt idx="2">
                  <c:v>0</c:v>
                </c:pt>
                <c:pt idx="3">
                  <c:v>0</c:v>
                </c:pt>
                <c:pt idx="4">
                  <c:v>0</c:v>
                </c:pt>
                <c:pt idx="5">
                  <c:v>0</c:v>
                </c:pt>
                <c:pt idx="6">
                  <c:v>0</c:v>
                </c:pt>
                <c:pt idx="7">
                  <c:v>0</c:v>
                </c:pt>
                <c:pt idx="8">
                  <c:v>800</c:v>
                </c:pt>
                <c:pt idx="9">
                  <c:v>800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0-8B49-C946-B564-8441F4D7ECE1}"/>
            </c:ext>
          </c:extLst>
        </c:ser>
        <c:dLbls>
          <c:showLegendKey val="0"/>
          <c:showVal val="0"/>
          <c:showCatName val="0"/>
          <c:showSerName val="0"/>
          <c:showPercent val="0"/>
          <c:showBubbleSize val="0"/>
        </c:dLbls>
        <c:gapWidth val="0"/>
        <c:axId val="355974751"/>
        <c:axId val="355946383"/>
      </c:barChart>
      <c:lineChart>
        <c:grouping val="standard"/>
        <c:varyColors val="0"/>
        <c:ser>
          <c:idx val="4"/>
          <c:order val="0"/>
          <c:tx>
            <c:strRef>
              <c:f>'D8. M3, CPI, rGDP, BalSheet'!$D$35</c:f>
              <c:strCache>
                <c:ptCount val="1"/>
                <c:pt idx="0">
                  <c:v>Eurozone M3</c:v>
                </c:pt>
              </c:strCache>
            </c:strRef>
          </c:tx>
          <c:spPr>
            <a:ln w="15875" cap="rnd">
              <a:solidFill>
                <a:srgbClr val="F7941E"/>
              </a:solidFill>
              <a:prstDash val="lgDashDot"/>
              <a:round/>
            </a:ln>
            <a:effectLst/>
          </c:spPr>
          <c:marker>
            <c:symbol val="none"/>
          </c:marker>
          <c:val>
            <c:numRef>
              <c:f>'D8. M3, CPI, rGDP, BalSheet'!$D$38:$D$58</c:f>
              <c:numCache>
                <c:formatCode>General</c:formatCode>
                <c:ptCount val="21"/>
                <c:pt idx="0">
                  <c:v>100</c:v>
                </c:pt>
                <c:pt idx="1">
                  <c:v>108.10661656550143</c:v>
                </c:pt>
                <c:pt idx="2">
                  <c:v>115.95620955251798</c:v>
                </c:pt>
                <c:pt idx="3">
                  <c:v>124.84617293661162</c:v>
                </c:pt>
                <c:pt idx="4">
                  <c:v>131.90516405049695</c:v>
                </c:pt>
                <c:pt idx="5">
                  <c:v>141.90121358482421</c:v>
                </c:pt>
                <c:pt idx="6">
                  <c:v>154.14765717036065</c:v>
                </c:pt>
                <c:pt idx="7">
                  <c:v>171.26179997018352</c:v>
                </c:pt>
                <c:pt idx="8">
                  <c:v>189.08519070839859</c:v>
                </c:pt>
                <c:pt idx="9">
                  <c:v>196.29308739288291</c:v>
                </c:pt>
                <c:pt idx="10">
                  <c:v>194.08651121680094</c:v>
                </c:pt>
                <c:pt idx="11">
                  <c:v>196.01275031597092</c:v>
                </c:pt>
                <c:pt idx="12">
                  <c:v>201.35773479502041</c:v>
                </c:pt>
                <c:pt idx="13">
                  <c:v>205.12060864599007</c:v>
                </c:pt>
                <c:pt idx="14">
                  <c:v>208.61466945484904</c:v>
                </c:pt>
                <c:pt idx="15">
                  <c:v>221.1906871642602</c:v>
                </c:pt>
                <c:pt idx="16">
                  <c:v>231.99474627879849</c:v>
                </c:pt>
                <c:pt idx="17">
                  <c:v>243.01159083438881</c:v>
                </c:pt>
                <c:pt idx="18">
                  <c:v>252.16291313443574</c:v>
                </c:pt>
                <c:pt idx="19">
                  <c:v>265.13663169936825</c:v>
                </c:pt>
                <c:pt idx="20">
                  <c:v>287.54789331353828</c:v>
                </c:pt>
              </c:numCache>
            </c:numRef>
          </c:val>
          <c:smooth val="0"/>
          <c:extLst>
            <c:ext xmlns:c16="http://schemas.microsoft.com/office/drawing/2014/chart" uri="{C3380CC4-5D6E-409C-BE32-E72D297353CC}">
              <c16:uniqueId val="{00000001-8B49-C946-B564-8441F4D7ECE1}"/>
            </c:ext>
          </c:extLst>
        </c:ser>
        <c:ser>
          <c:idx val="0"/>
          <c:order val="1"/>
          <c:tx>
            <c:strRef>
              <c:f>'D8. M3, CPI, rGDP, BalSheet'!$I$35</c:f>
              <c:strCache>
                <c:ptCount val="1"/>
                <c:pt idx="0">
                  <c:v>Eurozone CPI</c:v>
                </c:pt>
              </c:strCache>
            </c:strRef>
          </c:tx>
          <c:spPr>
            <a:ln w="15875" cap="rnd">
              <a:solidFill>
                <a:srgbClr val="F7941E"/>
              </a:solidFill>
              <a:prstDash val="sysDot"/>
              <a:round/>
            </a:ln>
            <a:effectLst/>
          </c:spPr>
          <c:marker>
            <c:symbol val="none"/>
          </c:marker>
          <c:cat>
            <c:numRef>
              <c:f>'D8. M3, CPI, rGDP, BalSheet'!$A$38:$A$58</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'D8. M3, CPI, rGDP, BalSheet'!$I$38:$I$58</c:f>
              <c:numCache>
                <c:formatCode>General</c:formatCode>
                <c:ptCount val="21"/>
                <c:pt idx="0">
                  <c:v>100</c:v>
                </c:pt>
                <c:pt idx="1">
                  <c:v>102.41392956074395</c:v>
                </c:pt>
                <c:pt idx="2">
                  <c:v>104.73552301807149</c:v>
                </c:pt>
                <c:pt idx="3">
                  <c:v>106.95158950006595</c:v>
                </c:pt>
                <c:pt idx="4">
                  <c:v>109.28637382931011</c:v>
                </c:pt>
                <c:pt idx="5">
                  <c:v>111.68711251813744</c:v>
                </c:pt>
                <c:pt idx="6">
                  <c:v>114.14061469463131</c:v>
                </c:pt>
                <c:pt idx="7">
                  <c:v>116.62049861495844</c:v>
                </c:pt>
                <c:pt idx="8">
                  <c:v>120.52499670228202</c:v>
                </c:pt>
                <c:pt idx="9">
                  <c:v>120.89434111594777</c:v>
                </c:pt>
                <c:pt idx="10">
                  <c:v>122.84659015960953</c:v>
                </c:pt>
                <c:pt idx="11">
                  <c:v>126.19707162643451</c:v>
                </c:pt>
                <c:pt idx="12">
                  <c:v>129.34969001450995</c:v>
                </c:pt>
                <c:pt idx="13">
                  <c:v>131.09088510750558</c:v>
                </c:pt>
                <c:pt idx="14">
                  <c:v>131.65809259992085</c:v>
                </c:pt>
                <c:pt idx="15">
                  <c:v>131.90871916633688</c:v>
                </c:pt>
                <c:pt idx="16">
                  <c:v>132.21210922041948</c:v>
                </c:pt>
                <c:pt idx="17">
                  <c:v>134.25669436749769</c:v>
                </c:pt>
                <c:pt idx="18">
                  <c:v>136.60466956865849</c:v>
                </c:pt>
                <c:pt idx="19">
                  <c:v>138.24033768632106</c:v>
                </c:pt>
                <c:pt idx="20">
                  <c:v>138.58330035615353</c:v>
                </c:pt>
              </c:numCache>
            </c:numRef>
          </c:val>
          <c:smooth val="0"/>
          <c:extLst>
            <c:ext xmlns:c16="http://schemas.microsoft.com/office/drawing/2014/chart" uri="{C3380CC4-5D6E-409C-BE32-E72D297353CC}">
              <c16:uniqueId val="{00000002-8B49-C946-B564-8441F4D7ECE1}"/>
            </c:ext>
          </c:extLst>
        </c:ser>
        <c:ser>
          <c:idx val="1"/>
          <c:order val="2"/>
          <c:tx>
            <c:strRef>
              <c:f>'D8. M3, CPI, rGDP, BalSheet'!$J$67</c:f>
              <c:strCache>
                <c:ptCount val="1"/>
                <c:pt idx="0">
                  <c:v>ECB total assets</c:v>
                </c:pt>
              </c:strCache>
            </c:strRef>
          </c:tx>
          <c:spPr>
            <a:ln w="19050" cap="rnd">
              <a:solidFill>
                <a:srgbClr val="F7941E"/>
              </a:solidFill>
              <a:round/>
            </a:ln>
            <a:effectLst/>
          </c:spPr>
          <c:marker>
            <c:symbol val="none"/>
          </c:marker>
          <c:val>
            <c:numRef>
              <c:f>'D8. M3, CPI, rGDP, BalSheet'!$J$68:$J$88</c:f>
              <c:numCache>
                <c:formatCode>General</c:formatCode>
                <c:ptCount val="21"/>
                <c:pt idx="0">
                  <c:v>100</c:v>
                </c:pt>
                <c:pt idx="1">
                  <c:v>108.30934545112878</c:v>
                </c:pt>
                <c:pt idx="2">
                  <c:v>111.67305868987725</c:v>
                </c:pt>
                <c:pt idx="3">
                  <c:v>111.33566236450763</c:v>
                </c:pt>
                <c:pt idx="4">
                  <c:v>107.39453161702528</c:v>
                </c:pt>
                <c:pt idx="5">
                  <c:v>139.98189164025865</c:v>
                </c:pt>
                <c:pt idx="6">
                  <c:v>150.98955352643222</c:v>
                </c:pt>
                <c:pt idx="7">
                  <c:v>172.18658443876899</c:v>
                </c:pt>
                <c:pt idx="8">
                  <c:v>185.97114620792155</c:v>
                </c:pt>
                <c:pt idx="9">
                  <c:v>227.99364499073226</c:v>
                </c:pt>
                <c:pt idx="10">
                  <c:v>313.82299932520732</c:v>
                </c:pt>
                <c:pt idx="11">
                  <c:v>361.70423581867726</c:v>
                </c:pt>
                <c:pt idx="12">
                  <c:v>374.71150478761115</c:v>
                </c:pt>
                <c:pt idx="13">
                  <c:v>258.76162736070654</c:v>
                </c:pt>
                <c:pt idx="14">
                  <c:v>293.51771971334125</c:v>
                </c:pt>
                <c:pt idx="15">
                  <c:v>289.3177760884235</c:v>
                </c:pt>
                <c:pt idx="16">
                  <c:v>326.34424675202649</c:v>
                </c:pt>
                <c:pt idx="17">
                  <c:v>321.42338540910373</c:v>
                </c:pt>
                <c:pt idx="18">
                  <c:v>332.92475634860301</c:v>
                </c:pt>
                <c:pt idx="19">
                  <c:v>402.0927113852041</c:v>
                </c:pt>
              </c:numCache>
            </c:numRef>
          </c:val>
          <c:smooth val="0"/>
          <c:extLst>
            <c:ext xmlns:c16="http://schemas.microsoft.com/office/drawing/2014/chart" uri="{C3380CC4-5D6E-409C-BE32-E72D297353CC}">
              <c16:uniqueId val="{00000003-8B49-C946-B564-8441F4D7ECE1}"/>
            </c:ext>
          </c:extLst>
        </c:ser>
        <c:ser>
          <c:idx val="2"/>
          <c:order val="3"/>
          <c:tx>
            <c:strRef>
              <c:f>'D8. M3, CPI, rGDP, BalSheet'!$J$94</c:f>
              <c:strCache>
                <c:ptCount val="1"/>
                <c:pt idx="0">
                  <c:v>Eurozone Real GDP</c:v>
                </c:pt>
              </c:strCache>
            </c:strRef>
          </c:tx>
          <c:spPr>
            <a:ln w="15875" cap="rnd">
              <a:solidFill>
                <a:srgbClr val="F7941E"/>
              </a:solidFill>
              <a:prstDash val="dash"/>
              <a:round/>
            </a:ln>
            <a:effectLst/>
          </c:spPr>
          <c:marker>
            <c:symbol val="none"/>
          </c:marker>
          <c:val>
            <c:numRef>
              <c:f>'D8. M3, CPI, rGDP, BalSheet'!$J$95:$J$115</c:f>
              <c:numCache>
                <c:formatCode>General</c:formatCode>
                <c:ptCount val="21"/>
                <c:pt idx="0">
                  <c:v>100</c:v>
                </c:pt>
                <c:pt idx="1">
                  <c:v>102.17465768924382</c:v>
                </c:pt>
                <c:pt idx="2">
                  <c:v>103.1048397028035</c:v>
                </c:pt>
                <c:pt idx="3">
                  <c:v>103.76475782605041</c:v>
                </c:pt>
                <c:pt idx="4">
                  <c:v>106.13019578047933</c:v>
                </c:pt>
                <c:pt idx="5">
                  <c:v>107.89299659804132</c:v>
                </c:pt>
                <c:pt idx="6">
                  <c:v>111.3651384942401</c:v>
                </c:pt>
                <c:pt idx="7">
                  <c:v>114.6947172899482</c:v>
                </c:pt>
                <c:pt idx="8">
                  <c:v>115.16423001930724</c:v>
                </c:pt>
                <c:pt idx="9">
                  <c:v>109.98140183407297</c:v>
                </c:pt>
                <c:pt idx="10">
                  <c:v>112.32589972214942</c:v>
                </c:pt>
                <c:pt idx="11">
                  <c:v>114.22026400764649</c:v>
                </c:pt>
                <c:pt idx="12">
                  <c:v>113.20563500365677</c:v>
                </c:pt>
                <c:pt idx="13">
                  <c:v>112.92535163677056</c:v>
                </c:pt>
                <c:pt idx="14">
                  <c:v>114.51167885726112</c:v>
                </c:pt>
                <c:pt idx="15">
                  <c:v>116.92572784816755</c:v>
                </c:pt>
                <c:pt idx="16">
                  <c:v>119.16988897681939</c:v>
                </c:pt>
                <c:pt idx="17">
                  <c:v>122.1992545736333</c:v>
                </c:pt>
                <c:pt idx="18">
                  <c:v>124.53671094076799</c:v>
                </c:pt>
                <c:pt idx="19">
                  <c:v>126.06578686883161</c:v>
                </c:pt>
              </c:numCache>
            </c:numRef>
          </c:val>
          <c:smooth val="0"/>
          <c:extLst>
            <c:ext xmlns:c16="http://schemas.microsoft.com/office/drawing/2014/chart" uri="{C3380CC4-5D6E-409C-BE32-E72D297353CC}">
              <c16:uniqueId val="{00000004-8B49-C946-B564-8441F4D7ECE1}"/>
            </c:ext>
          </c:extLst>
        </c:ser>
        <c:dLbls>
          <c:showLegendKey val="0"/>
          <c:showVal val="0"/>
          <c:showCatName val="0"/>
          <c:showSerName val="0"/>
          <c:showPercent val="0"/>
          <c:showBubbleSize val="0"/>
        </c:dLbls>
        <c:marker val="1"/>
        <c:smooth val="0"/>
        <c:axId val="318925679"/>
        <c:axId val="1458644656"/>
      </c:lineChart>
      <c:catAx>
        <c:axId val="318925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1458644656"/>
        <c:crosses val="autoZero"/>
        <c:auto val="1"/>
        <c:lblAlgn val="ctr"/>
        <c:lblOffset val="100"/>
        <c:noMultiLvlLbl val="0"/>
      </c:catAx>
      <c:valAx>
        <c:axId val="1458644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r>
                  <a:rPr lang="en-GB">
                    <a:latin typeface="Source Sans Pro" panose="020B0503030403020204" pitchFamily="34" charset="0"/>
                    <a:ea typeface="Source Sans Pro" panose="020B0503030403020204" pitchFamily="34" charset="0"/>
                  </a:rPr>
                  <a:t>Inex (2000=100)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318925679"/>
        <c:crosses val="autoZero"/>
        <c:crossBetween val="between"/>
      </c:valAx>
      <c:valAx>
        <c:axId val="355946383"/>
        <c:scaling>
          <c:orientation val="minMax"/>
          <c:max val="80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IT"/>
          </a:p>
        </c:txPr>
        <c:crossAx val="355974751"/>
        <c:crosses val="max"/>
        <c:crossBetween val="between"/>
      </c:valAx>
      <c:catAx>
        <c:axId val="355974751"/>
        <c:scaling>
          <c:orientation val="minMax"/>
        </c:scaling>
        <c:delete val="1"/>
        <c:axPos val="b"/>
        <c:majorTickMark val="out"/>
        <c:minorTickMark val="none"/>
        <c:tickLblPos val="nextTo"/>
        <c:crossAx val="355946383"/>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I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r>
              <a:rPr lang="en-GB">
                <a:solidFill>
                  <a:schemeClr val="tx1"/>
                </a:solidFill>
                <a:latin typeface="Source Sans Pro" panose="020B0503030403020204" pitchFamily="34" charset="0"/>
                <a:ea typeface="Source Sans Pro" panose="020B0503030403020204" pitchFamily="34" charset="0"/>
              </a:rPr>
              <a:t>Japan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endParaRPr lang="en-IT"/>
        </a:p>
      </c:txPr>
    </c:title>
    <c:autoTitleDeleted val="0"/>
    <c:plotArea>
      <c:layout/>
      <c:barChart>
        <c:barDir val="col"/>
        <c:grouping val="clustered"/>
        <c:varyColors val="0"/>
        <c:ser>
          <c:idx val="3"/>
          <c:order val="4"/>
          <c:spPr>
            <a:solidFill>
              <a:srgbClr val="0070C0">
                <a:alpha val="20000"/>
              </a:srgbClr>
            </a:solidFill>
            <a:ln>
              <a:noFill/>
            </a:ln>
            <a:effectLst/>
          </c:spPr>
          <c:invertIfNegative val="0"/>
          <c:val>
            <c:numRef>
              <c:f>'D8. M3, CPI, rGDP, BalSheet'!$L$68:$L$88</c:f>
              <c:numCache>
                <c:formatCode>General</c:formatCode>
                <c:ptCount val="21"/>
                <c:pt idx="0">
                  <c:v>0</c:v>
                </c:pt>
                <c:pt idx="1">
                  <c:v>0</c:v>
                </c:pt>
                <c:pt idx="2">
                  <c:v>0</c:v>
                </c:pt>
                <c:pt idx="3">
                  <c:v>0</c:v>
                </c:pt>
                <c:pt idx="4">
                  <c:v>0</c:v>
                </c:pt>
                <c:pt idx="5">
                  <c:v>0</c:v>
                </c:pt>
                <c:pt idx="6">
                  <c:v>0</c:v>
                </c:pt>
                <c:pt idx="7">
                  <c:v>0</c:v>
                </c:pt>
                <c:pt idx="8">
                  <c:v>800</c:v>
                </c:pt>
                <c:pt idx="9">
                  <c:v>800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0-1185-B048-AC55-210F3CF72B02}"/>
            </c:ext>
          </c:extLst>
        </c:ser>
        <c:dLbls>
          <c:showLegendKey val="0"/>
          <c:showVal val="0"/>
          <c:showCatName val="0"/>
          <c:showSerName val="0"/>
          <c:showPercent val="0"/>
          <c:showBubbleSize val="0"/>
        </c:dLbls>
        <c:gapWidth val="0"/>
        <c:axId val="355974751"/>
        <c:axId val="355946383"/>
      </c:barChart>
      <c:lineChart>
        <c:grouping val="standard"/>
        <c:varyColors val="0"/>
        <c:ser>
          <c:idx val="4"/>
          <c:order val="0"/>
          <c:tx>
            <c:strRef>
              <c:f>'D8. M3, CPI, rGDP, BalSheet'!$E$35</c:f>
              <c:strCache>
                <c:ptCount val="1"/>
                <c:pt idx="0">
                  <c:v>Japan M3</c:v>
                </c:pt>
              </c:strCache>
            </c:strRef>
          </c:tx>
          <c:spPr>
            <a:ln w="15875" cap="rnd">
              <a:solidFill>
                <a:srgbClr val="9B695E"/>
              </a:solidFill>
              <a:prstDash val="lgDashDot"/>
              <a:round/>
            </a:ln>
            <a:effectLst/>
          </c:spPr>
          <c:marker>
            <c:symbol val="none"/>
          </c:marker>
          <c:val>
            <c:numRef>
              <c:f>'D8. M3, CPI, rGDP, BalSheet'!$E$38:$E$58</c:f>
              <c:numCache>
                <c:formatCode>General</c:formatCode>
                <c:ptCount val="21"/>
                <c:pt idx="0">
                  <c:v>100</c:v>
                </c:pt>
                <c:pt idx="1">
                  <c:v>101.61066672054919</c:v>
                </c:pt>
                <c:pt idx="2">
                  <c:v>103.55535040904417</c:v>
                </c:pt>
                <c:pt idx="3">
                  <c:v>104.56428396430618</c:v>
                </c:pt>
                <c:pt idx="4">
                  <c:v>105.72385287038136</c:v>
                </c:pt>
                <c:pt idx="5">
                  <c:v>106.24898023100451</c:v>
                </c:pt>
                <c:pt idx="6">
                  <c:v>105.90806798291587</c:v>
                </c:pt>
                <c:pt idx="7">
                  <c:v>106.09143697133028</c:v>
                </c:pt>
                <c:pt idx="8">
                  <c:v>106.88686941652796</c:v>
                </c:pt>
                <c:pt idx="9">
                  <c:v>108.80667453014854</c:v>
                </c:pt>
                <c:pt idx="10">
                  <c:v>111.06811172879576</c:v>
                </c:pt>
                <c:pt idx="11">
                  <c:v>113.51251379687463</c:v>
                </c:pt>
                <c:pt idx="12">
                  <c:v>115.9617400353099</c:v>
                </c:pt>
                <c:pt idx="13">
                  <c:v>119.34209429611312</c:v>
                </c:pt>
                <c:pt idx="14">
                  <c:v>122.63778563003413</c:v>
                </c:pt>
                <c:pt idx="15">
                  <c:v>126.28718210359085</c:v>
                </c:pt>
                <c:pt idx="16">
                  <c:v>129.88156788062324</c:v>
                </c:pt>
                <c:pt idx="17">
                  <c:v>134.25059923267909</c:v>
                </c:pt>
                <c:pt idx="18">
                  <c:v>137.64696670817304</c:v>
                </c:pt>
                <c:pt idx="19">
                  <c:v>140.51507490092771</c:v>
                </c:pt>
                <c:pt idx="20">
                  <c:v>147.75600306120128</c:v>
                </c:pt>
              </c:numCache>
            </c:numRef>
          </c:val>
          <c:smooth val="0"/>
          <c:extLst>
            <c:ext xmlns:c16="http://schemas.microsoft.com/office/drawing/2014/chart" uri="{C3380CC4-5D6E-409C-BE32-E72D297353CC}">
              <c16:uniqueId val="{00000001-1185-B048-AC55-210F3CF72B02}"/>
            </c:ext>
          </c:extLst>
        </c:ser>
        <c:ser>
          <c:idx val="0"/>
          <c:order val="1"/>
          <c:tx>
            <c:strRef>
              <c:f>'D8. M3, CPI, rGDP, BalSheet'!$J$35</c:f>
              <c:strCache>
                <c:ptCount val="1"/>
                <c:pt idx="0">
                  <c:v>Japan CPI</c:v>
                </c:pt>
              </c:strCache>
            </c:strRef>
          </c:tx>
          <c:spPr>
            <a:ln w="15875" cap="rnd">
              <a:solidFill>
                <a:srgbClr val="9B695E"/>
              </a:solidFill>
              <a:prstDash val="sysDot"/>
              <a:round/>
            </a:ln>
            <a:effectLst/>
          </c:spPr>
          <c:marker>
            <c:symbol val="none"/>
          </c:marker>
          <c:cat>
            <c:numRef>
              <c:f>'D8. M3, CPI, rGDP, BalSheet'!$A$38:$A$58</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'D8. M3, CPI, rGDP, BalSheet'!$J$38:$J$58</c:f>
              <c:numCache>
                <c:formatCode>General</c:formatCode>
                <c:ptCount val="21"/>
                <c:pt idx="0">
                  <c:v>100.00000000000001</c:v>
                </c:pt>
                <c:pt idx="1">
                  <c:v>99.259937792954759</c:v>
                </c:pt>
                <c:pt idx="2">
                  <c:v>98.343281529113412</c:v>
                </c:pt>
                <c:pt idx="3">
                  <c:v>98.090989888453805</c:v>
                </c:pt>
                <c:pt idx="4">
                  <c:v>98.082583530987037</c:v>
                </c:pt>
                <c:pt idx="5">
                  <c:v>97.805052634595825</c:v>
                </c:pt>
                <c:pt idx="6">
                  <c:v>98.048937917788663</c:v>
                </c:pt>
                <c:pt idx="7">
                  <c:v>98.107812695052985</c:v>
                </c:pt>
                <c:pt idx="8">
                  <c:v>99.461771105482441</c:v>
                </c:pt>
                <c:pt idx="9">
                  <c:v>98.116219052519767</c:v>
                </c:pt>
                <c:pt idx="10">
                  <c:v>97.409802458672885</c:v>
                </c:pt>
                <c:pt idx="11">
                  <c:v>97.149104460546496</c:v>
                </c:pt>
                <c:pt idx="12">
                  <c:v>97.098646132414572</c:v>
                </c:pt>
                <c:pt idx="13">
                  <c:v>97.435031622738833</c:v>
                </c:pt>
                <c:pt idx="14">
                  <c:v>100.12614582032981</c:v>
                </c:pt>
                <c:pt idx="15">
                  <c:v>100.91665626384136</c:v>
                </c:pt>
                <c:pt idx="16">
                  <c:v>100.79891680097835</c:v>
                </c:pt>
                <c:pt idx="17">
                  <c:v>101.2698645607648</c:v>
                </c:pt>
                <c:pt idx="18">
                  <c:v>102.26217804180716</c:v>
                </c:pt>
                <c:pt idx="19">
                  <c:v>102.75000915818657</c:v>
                </c:pt>
                <c:pt idx="20">
                  <c:v>102.7331560765905</c:v>
                </c:pt>
              </c:numCache>
            </c:numRef>
          </c:val>
          <c:smooth val="0"/>
          <c:extLst>
            <c:ext xmlns:c16="http://schemas.microsoft.com/office/drawing/2014/chart" uri="{C3380CC4-5D6E-409C-BE32-E72D297353CC}">
              <c16:uniqueId val="{00000002-1185-B048-AC55-210F3CF72B02}"/>
            </c:ext>
          </c:extLst>
        </c:ser>
        <c:ser>
          <c:idx val="1"/>
          <c:order val="2"/>
          <c:tx>
            <c:strRef>
              <c:f>'D8. M3, CPI, rGDP, BalSheet'!$K$67</c:f>
              <c:strCache>
                <c:ptCount val="1"/>
                <c:pt idx="0">
                  <c:v>BoJ total assets</c:v>
                </c:pt>
              </c:strCache>
            </c:strRef>
          </c:tx>
          <c:spPr>
            <a:ln w="19050" cap="rnd">
              <a:solidFill>
                <a:srgbClr val="9B695E"/>
              </a:solidFill>
              <a:prstDash val="solid"/>
              <a:round/>
            </a:ln>
            <a:effectLst/>
          </c:spPr>
          <c:marker>
            <c:symbol val="none"/>
          </c:marker>
          <c:val>
            <c:numRef>
              <c:f>'D8. M3, CPI, rGDP, BalSheet'!$K$68:$K$88</c:f>
              <c:numCache>
                <c:formatCode>General</c:formatCode>
                <c:ptCount val="21"/>
                <c:pt idx="0">
                  <c:v>100</c:v>
                </c:pt>
                <c:pt idx="1">
                  <c:v>124.2587761510767</c:v>
                </c:pt>
                <c:pt idx="2">
                  <c:v>139.6021023039718</c:v>
                </c:pt>
                <c:pt idx="3">
                  <c:v>143.0580281069812</c:v>
                </c:pt>
                <c:pt idx="4">
                  <c:v>152.89432304825874</c:v>
                </c:pt>
                <c:pt idx="5">
                  <c:v>163.25840891053707</c:v>
                </c:pt>
                <c:pt idx="6">
                  <c:v>137.87732962805345</c:v>
                </c:pt>
                <c:pt idx="7">
                  <c:v>120.16318277321936</c:v>
                </c:pt>
                <c:pt idx="8">
                  <c:v>123.17777276861723</c:v>
                </c:pt>
                <c:pt idx="9">
                  <c:v>128.3826531574893</c:v>
                </c:pt>
                <c:pt idx="10">
                  <c:v>132.83550622636326</c:v>
                </c:pt>
                <c:pt idx="11">
                  <c:v>148.81631237084713</c:v>
                </c:pt>
                <c:pt idx="12">
                  <c:v>160.61208032696351</c:v>
                </c:pt>
                <c:pt idx="13">
                  <c:v>210.48984455489105</c:v>
                </c:pt>
                <c:pt idx="14">
                  <c:v>289.71856832519813</c:v>
                </c:pt>
                <c:pt idx="15">
                  <c:v>382.4992427771698</c:v>
                </c:pt>
                <c:pt idx="16">
                  <c:v>477.86164830205718</c:v>
                </c:pt>
                <c:pt idx="17">
                  <c:v>551.68464419550764</c:v>
                </c:pt>
                <c:pt idx="18">
                  <c:v>592.77482266675338</c:v>
                </c:pt>
                <c:pt idx="19">
                  <c:v>620.54615568246186</c:v>
                </c:pt>
                <c:pt idx="20">
                  <c:v>712.71812597763335</c:v>
                </c:pt>
              </c:numCache>
            </c:numRef>
          </c:val>
          <c:smooth val="0"/>
          <c:extLst>
            <c:ext xmlns:c16="http://schemas.microsoft.com/office/drawing/2014/chart" uri="{C3380CC4-5D6E-409C-BE32-E72D297353CC}">
              <c16:uniqueId val="{00000003-1185-B048-AC55-210F3CF72B02}"/>
            </c:ext>
          </c:extLst>
        </c:ser>
        <c:ser>
          <c:idx val="2"/>
          <c:order val="3"/>
          <c:tx>
            <c:strRef>
              <c:f>'D8. M3, CPI, rGDP, BalSheet'!$K$94</c:f>
              <c:strCache>
                <c:ptCount val="1"/>
                <c:pt idx="0">
                  <c:v>Japan Real GDP</c:v>
                </c:pt>
              </c:strCache>
            </c:strRef>
          </c:tx>
          <c:spPr>
            <a:ln w="15875" cap="rnd">
              <a:solidFill>
                <a:srgbClr val="9B695E"/>
              </a:solidFill>
              <a:prstDash val="dash"/>
              <a:round/>
            </a:ln>
            <a:effectLst/>
          </c:spPr>
          <c:marker>
            <c:symbol val="none"/>
          </c:marker>
          <c:val>
            <c:numRef>
              <c:f>'D8. M3, CPI, rGDP, BalSheet'!$K$95:$K$115</c:f>
              <c:numCache>
                <c:formatCode>General</c:formatCode>
                <c:ptCount val="21"/>
                <c:pt idx="0">
                  <c:v>100</c:v>
                </c:pt>
                <c:pt idx="1">
                  <c:v>100.40635756173334</c:v>
                </c:pt>
                <c:pt idx="2">
                  <c:v>100.52480812697797</c:v>
                </c:pt>
                <c:pt idx="3">
                  <c:v>102.06104849867322</c:v>
                </c:pt>
                <c:pt idx="4">
                  <c:v>104.31119772602639</c:v>
                </c:pt>
                <c:pt idx="5">
                  <c:v>106.04550546271743</c:v>
                </c:pt>
                <c:pt idx="6">
                  <c:v>107.55133724168941</c:v>
                </c:pt>
                <c:pt idx="7">
                  <c:v>109.33045650141777</c:v>
                </c:pt>
                <c:pt idx="8">
                  <c:v>108.13490499264044</c:v>
                </c:pt>
                <c:pt idx="9">
                  <c:v>102.27787216089004</c:v>
                </c:pt>
                <c:pt idx="10">
                  <c:v>106.56509388111542</c:v>
                </c:pt>
                <c:pt idx="11">
                  <c:v>106.44207336354556</c:v>
                </c:pt>
                <c:pt idx="12">
                  <c:v>108.03349969981262</c:v>
                </c:pt>
                <c:pt idx="13">
                  <c:v>110.19445905192767</c:v>
                </c:pt>
                <c:pt idx="14">
                  <c:v>110.60740081037601</c:v>
                </c:pt>
                <c:pt idx="15">
                  <c:v>111.96004172301497</c:v>
                </c:pt>
                <c:pt idx="16">
                  <c:v>112.54438918147174</c:v>
                </c:pt>
                <c:pt idx="17">
                  <c:v>114.98467874751253</c:v>
                </c:pt>
                <c:pt idx="18">
                  <c:v>115.30210633650964</c:v>
                </c:pt>
                <c:pt idx="19">
                  <c:v>116.07607432865017</c:v>
                </c:pt>
                <c:pt idx="20">
                  <c:v>109.95550100972122</c:v>
                </c:pt>
              </c:numCache>
            </c:numRef>
          </c:val>
          <c:smooth val="0"/>
          <c:extLst>
            <c:ext xmlns:c16="http://schemas.microsoft.com/office/drawing/2014/chart" uri="{C3380CC4-5D6E-409C-BE32-E72D297353CC}">
              <c16:uniqueId val="{00000004-1185-B048-AC55-210F3CF72B02}"/>
            </c:ext>
          </c:extLst>
        </c:ser>
        <c:dLbls>
          <c:showLegendKey val="0"/>
          <c:showVal val="0"/>
          <c:showCatName val="0"/>
          <c:showSerName val="0"/>
          <c:showPercent val="0"/>
          <c:showBubbleSize val="0"/>
        </c:dLbls>
        <c:marker val="1"/>
        <c:smooth val="0"/>
        <c:axId val="318925679"/>
        <c:axId val="1458644656"/>
      </c:lineChart>
      <c:catAx>
        <c:axId val="318925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1458644656"/>
        <c:crosses val="autoZero"/>
        <c:auto val="1"/>
        <c:lblAlgn val="ctr"/>
        <c:lblOffset val="100"/>
        <c:noMultiLvlLbl val="0"/>
      </c:catAx>
      <c:valAx>
        <c:axId val="1458644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r>
                  <a:rPr lang="en-GB">
                    <a:solidFill>
                      <a:schemeClr val="tx1"/>
                    </a:solidFill>
                    <a:latin typeface="Source Sans Pro" panose="020B0503030403020204" pitchFamily="34" charset="0"/>
                    <a:ea typeface="Source Sans Pro" panose="020B0503030403020204" pitchFamily="34" charset="0"/>
                  </a:rPr>
                  <a:t>Index (2000=100)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318925679"/>
        <c:crosses val="autoZero"/>
        <c:crossBetween val="between"/>
      </c:valAx>
      <c:valAx>
        <c:axId val="355946383"/>
        <c:scaling>
          <c:orientation val="minMax"/>
          <c:max val="80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355974751"/>
        <c:crosses val="max"/>
        <c:crossBetween val="between"/>
      </c:valAx>
      <c:catAx>
        <c:axId val="355974751"/>
        <c:scaling>
          <c:orientation val="minMax"/>
        </c:scaling>
        <c:delete val="1"/>
        <c:axPos val="b"/>
        <c:majorTickMark val="out"/>
        <c:minorTickMark val="none"/>
        <c:tickLblPos val="nextTo"/>
        <c:crossAx val="355946383"/>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r>
              <a:rPr lang="en-GB">
                <a:solidFill>
                  <a:schemeClr val="tx1"/>
                </a:solidFill>
                <a:latin typeface="Source Sans Pro" panose="020B0503030403020204" pitchFamily="34" charset="0"/>
                <a:ea typeface="Source Sans Pro" panose="020B0503030403020204" pitchFamily="34" charset="0"/>
              </a:rPr>
              <a:t>United Kingdom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endParaRPr lang="en-IT"/>
        </a:p>
      </c:txPr>
    </c:title>
    <c:autoTitleDeleted val="0"/>
    <c:plotArea>
      <c:layout/>
      <c:barChart>
        <c:barDir val="col"/>
        <c:grouping val="clustered"/>
        <c:varyColors val="0"/>
        <c:ser>
          <c:idx val="3"/>
          <c:order val="4"/>
          <c:spPr>
            <a:solidFill>
              <a:srgbClr val="0070C0">
                <a:alpha val="20000"/>
              </a:srgbClr>
            </a:solidFill>
            <a:ln>
              <a:noFill/>
            </a:ln>
            <a:effectLst/>
          </c:spPr>
          <c:invertIfNegative val="0"/>
          <c:val>
            <c:numRef>
              <c:f>'D8. M3, CPI, rGDP, BalSheet'!$L$70:$L$90</c:f>
              <c:numCache>
                <c:formatCode>General</c:formatCode>
                <c:ptCount val="21"/>
                <c:pt idx="0">
                  <c:v>0</c:v>
                </c:pt>
                <c:pt idx="1">
                  <c:v>0</c:v>
                </c:pt>
                <c:pt idx="2">
                  <c:v>0</c:v>
                </c:pt>
                <c:pt idx="3">
                  <c:v>0</c:v>
                </c:pt>
                <c:pt idx="4">
                  <c:v>0</c:v>
                </c:pt>
                <c:pt idx="5">
                  <c:v>0</c:v>
                </c:pt>
                <c:pt idx="6">
                  <c:v>0</c:v>
                </c:pt>
                <c:pt idx="7">
                  <c:v>0</c:v>
                </c:pt>
                <c:pt idx="8">
                  <c:v>800</c:v>
                </c:pt>
                <c:pt idx="9">
                  <c:v>800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0-8E50-D54C-B02E-0B8101FC4BD1}"/>
            </c:ext>
          </c:extLst>
        </c:ser>
        <c:dLbls>
          <c:showLegendKey val="0"/>
          <c:showVal val="0"/>
          <c:showCatName val="0"/>
          <c:showSerName val="0"/>
          <c:showPercent val="0"/>
          <c:showBubbleSize val="0"/>
        </c:dLbls>
        <c:gapWidth val="0"/>
        <c:axId val="355974751"/>
        <c:axId val="355946383"/>
      </c:barChart>
      <c:lineChart>
        <c:grouping val="standard"/>
        <c:varyColors val="0"/>
        <c:ser>
          <c:idx val="4"/>
          <c:order val="0"/>
          <c:tx>
            <c:strRef>
              <c:f>'D8. M3, CPI, rGDP, BalSheet'!$B$35</c:f>
              <c:strCache>
                <c:ptCount val="1"/>
                <c:pt idx="0">
                  <c:v>UK M3</c:v>
                </c:pt>
              </c:strCache>
            </c:strRef>
          </c:tx>
          <c:spPr>
            <a:ln w="15875" cap="rnd">
              <a:solidFill>
                <a:srgbClr val="3A53A4"/>
              </a:solidFill>
              <a:prstDash val="lgDashDot"/>
              <a:round/>
            </a:ln>
            <a:effectLst/>
          </c:spPr>
          <c:marker>
            <c:symbol val="none"/>
          </c:marker>
          <c:val>
            <c:numRef>
              <c:f>'D8. M3, CPI, rGDP, BalSheet'!$B$38:$B$58</c:f>
              <c:numCache>
                <c:formatCode>General</c:formatCode>
                <c:ptCount val="21"/>
                <c:pt idx="0">
                  <c:v>100</c:v>
                </c:pt>
                <c:pt idx="1">
                  <c:v>110.34613033619245</c:v>
                </c:pt>
                <c:pt idx="2">
                  <c:v>116.22596864832889</c:v>
                </c:pt>
                <c:pt idx="3">
                  <c:v>123.01517631207071</c:v>
                </c:pt>
                <c:pt idx="4">
                  <c:v>135.68572085839165</c:v>
                </c:pt>
                <c:pt idx="5">
                  <c:v>149.39616812908739</c:v>
                </c:pt>
                <c:pt idx="6">
                  <c:v>168.36862203818725</c:v>
                </c:pt>
                <c:pt idx="7">
                  <c:v>191.08087679516251</c:v>
                </c:pt>
                <c:pt idx="8">
                  <c:v>218.56181931709881</c:v>
                </c:pt>
                <c:pt idx="9">
                  <c:v>241.54195011337868</c:v>
                </c:pt>
                <c:pt idx="10">
                  <c:v>262.7169345032699</c:v>
                </c:pt>
                <c:pt idx="11">
                  <c:v>258.50629333859143</c:v>
                </c:pt>
                <c:pt idx="12">
                  <c:v>254.13869663807549</c:v>
                </c:pt>
                <c:pt idx="13">
                  <c:v>264.7952939629958</c:v>
                </c:pt>
                <c:pt idx="14">
                  <c:v>263.48996023530185</c:v>
                </c:pt>
                <c:pt idx="15">
                  <c:v>262.90709520523183</c:v>
                </c:pt>
                <c:pt idx="16">
                  <c:v>279.98764336652533</c:v>
                </c:pt>
                <c:pt idx="17">
                  <c:v>303.7938808373591</c:v>
                </c:pt>
                <c:pt idx="18">
                  <c:v>314.59410430839</c:v>
                </c:pt>
                <c:pt idx="19">
                  <c:v>318.99017384731667</c:v>
                </c:pt>
                <c:pt idx="20">
                  <c:v>347.03736567090601</c:v>
                </c:pt>
              </c:numCache>
            </c:numRef>
          </c:val>
          <c:smooth val="0"/>
          <c:extLst>
            <c:ext xmlns:c16="http://schemas.microsoft.com/office/drawing/2014/chart" uri="{C3380CC4-5D6E-409C-BE32-E72D297353CC}">
              <c16:uniqueId val="{00000001-8E50-D54C-B02E-0B8101FC4BD1}"/>
            </c:ext>
          </c:extLst>
        </c:ser>
        <c:ser>
          <c:idx val="0"/>
          <c:order val="1"/>
          <c:tx>
            <c:strRef>
              <c:f>'D8. M3, CPI, rGDP, BalSheet'!$G$35</c:f>
              <c:strCache>
                <c:ptCount val="1"/>
                <c:pt idx="0">
                  <c:v>UK CPI</c:v>
                </c:pt>
              </c:strCache>
            </c:strRef>
          </c:tx>
          <c:spPr>
            <a:ln w="15875" cap="rnd">
              <a:solidFill>
                <a:srgbClr val="3A53A4"/>
              </a:solidFill>
              <a:prstDash val="sysDot"/>
              <a:round/>
            </a:ln>
            <a:effectLst/>
          </c:spPr>
          <c:marker>
            <c:symbol val="none"/>
          </c:marker>
          <c:cat>
            <c:numRef>
              <c:f>'D8. M3, CPI, rGDP, BalSheet'!$A$38:$A$58</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'D8. M3, CPI, rGDP, BalSheet'!$G$38:$G$58</c:f>
              <c:numCache>
                <c:formatCode>General</c:formatCode>
                <c:ptCount val="21"/>
                <c:pt idx="0">
                  <c:v>100</c:v>
                </c:pt>
                <c:pt idx="1">
                  <c:v>101.63487738419617</c:v>
                </c:pt>
                <c:pt idx="2">
                  <c:v>103.13351498637601</c:v>
                </c:pt>
                <c:pt idx="3">
                  <c:v>104.49591280653951</c:v>
                </c:pt>
                <c:pt idx="4">
                  <c:v>105.99455040871933</c:v>
                </c:pt>
                <c:pt idx="5">
                  <c:v>108.17438692098092</c:v>
                </c:pt>
                <c:pt idx="6">
                  <c:v>110.8991825613079</c:v>
                </c:pt>
                <c:pt idx="7">
                  <c:v>113.48773841961852</c:v>
                </c:pt>
                <c:pt idx="8">
                  <c:v>117.43869209809264</c:v>
                </c:pt>
                <c:pt idx="9">
                  <c:v>119.75476839237058</c:v>
                </c:pt>
                <c:pt idx="10">
                  <c:v>122.75204359673023</c:v>
                </c:pt>
                <c:pt idx="11">
                  <c:v>127.52043596730243</c:v>
                </c:pt>
                <c:pt idx="12">
                  <c:v>130.79019073569481</c:v>
                </c:pt>
                <c:pt idx="13">
                  <c:v>133.78746594005449</c:v>
                </c:pt>
                <c:pt idx="14">
                  <c:v>135.69482288828337</c:v>
                </c:pt>
                <c:pt idx="15">
                  <c:v>136.23978201634876</c:v>
                </c:pt>
                <c:pt idx="16">
                  <c:v>137.60217983651225</c:v>
                </c:pt>
                <c:pt idx="17">
                  <c:v>141.14441416893732</c:v>
                </c:pt>
                <c:pt idx="18">
                  <c:v>144.41416893732969</c:v>
                </c:pt>
                <c:pt idx="19">
                  <c:v>146.86648501362396</c:v>
                </c:pt>
                <c:pt idx="20">
                  <c:v>148.36512261580381</c:v>
                </c:pt>
              </c:numCache>
            </c:numRef>
          </c:val>
          <c:smooth val="0"/>
          <c:extLst>
            <c:ext xmlns:c16="http://schemas.microsoft.com/office/drawing/2014/chart" uri="{C3380CC4-5D6E-409C-BE32-E72D297353CC}">
              <c16:uniqueId val="{00000002-8E50-D54C-B02E-0B8101FC4BD1}"/>
            </c:ext>
          </c:extLst>
        </c:ser>
        <c:ser>
          <c:idx val="1"/>
          <c:order val="2"/>
          <c:tx>
            <c:strRef>
              <c:f>'D8. M3, CPI, rGDP, BalSheet'!$H$69</c:f>
              <c:strCache>
                <c:ptCount val="1"/>
                <c:pt idx="0">
                  <c:v>BoE total assets</c:v>
                </c:pt>
              </c:strCache>
            </c:strRef>
          </c:tx>
          <c:spPr>
            <a:ln w="19050" cap="rnd">
              <a:solidFill>
                <a:srgbClr val="3A53A4"/>
              </a:solidFill>
              <a:round/>
            </a:ln>
            <a:effectLst/>
          </c:spPr>
          <c:marker>
            <c:symbol val="none"/>
          </c:marker>
          <c:val>
            <c:numRef>
              <c:f>'D8. M3, CPI, rGDP, BalSheet'!$H$70:$H$90</c:f>
              <c:numCache>
                <c:formatCode>General</c:formatCode>
                <c:ptCount val="21"/>
                <c:pt idx="0">
                  <c:v>100</c:v>
                </c:pt>
                <c:pt idx="1">
                  <c:v>46.86958244588638</c:v>
                </c:pt>
                <c:pt idx="2">
                  <c:v>51.206102332953584</c:v>
                </c:pt>
                <c:pt idx="3">
                  <c:v>57.843380058447671</c:v>
                </c:pt>
                <c:pt idx="4">
                  <c:v>60.137946406458965</c:v>
                </c:pt>
                <c:pt idx="5">
                  <c:v>68.990539402644998</c:v>
                </c:pt>
                <c:pt idx="6">
                  <c:v>76.525583238397147</c:v>
                </c:pt>
                <c:pt idx="7">
                  <c:v>95.337807717073659</c:v>
                </c:pt>
                <c:pt idx="8">
                  <c:v>120.8777056813116</c:v>
                </c:pt>
                <c:pt idx="9">
                  <c:v>208.5343503888256</c:v>
                </c:pt>
                <c:pt idx="10">
                  <c:v>306.20634999257021</c:v>
                </c:pt>
                <c:pt idx="11">
                  <c:v>299.22482539997026</c:v>
                </c:pt>
                <c:pt idx="12">
                  <c:v>385.67908266878004</c:v>
                </c:pt>
                <c:pt idx="13">
                  <c:v>496.78166328198523</c:v>
                </c:pt>
                <c:pt idx="14">
                  <c:v>503.46971122888704</c:v>
                </c:pt>
                <c:pt idx="15">
                  <c:v>519.45861607806228</c:v>
                </c:pt>
                <c:pt idx="16">
                  <c:v>606.77101391847043</c:v>
                </c:pt>
                <c:pt idx="17">
                  <c:v>723.02986774976478</c:v>
                </c:pt>
                <c:pt idx="18">
                  <c:v>748.90905938877609</c:v>
                </c:pt>
                <c:pt idx="19">
                  <c:v>751.71504284511366</c:v>
                </c:pt>
                <c:pt idx="20">
                  <c:v>1108.2767843875376</c:v>
                </c:pt>
              </c:numCache>
            </c:numRef>
          </c:val>
          <c:smooth val="0"/>
          <c:extLst>
            <c:ext xmlns:c16="http://schemas.microsoft.com/office/drawing/2014/chart" uri="{C3380CC4-5D6E-409C-BE32-E72D297353CC}">
              <c16:uniqueId val="{00000003-8E50-D54C-B02E-0B8101FC4BD1}"/>
            </c:ext>
          </c:extLst>
        </c:ser>
        <c:ser>
          <c:idx val="2"/>
          <c:order val="3"/>
          <c:tx>
            <c:strRef>
              <c:f>'D8. M3, CPI, rGDP, BalSheet'!$H$96</c:f>
              <c:strCache>
                <c:ptCount val="1"/>
                <c:pt idx="0">
                  <c:v>UK Real GDP</c:v>
                </c:pt>
              </c:strCache>
            </c:strRef>
          </c:tx>
          <c:spPr>
            <a:ln w="15875" cap="rnd">
              <a:solidFill>
                <a:srgbClr val="3A53A4"/>
              </a:solidFill>
              <a:prstDash val="dash"/>
              <a:round/>
            </a:ln>
            <a:effectLst/>
          </c:spPr>
          <c:marker>
            <c:symbol val="none"/>
          </c:marker>
          <c:val>
            <c:numRef>
              <c:f>'D8. M3, CPI, rGDP, BalSheet'!$H$97:$H$117</c:f>
              <c:numCache>
                <c:formatCode>General</c:formatCode>
                <c:ptCount val="21"/>
                <c:pt idx="0">
                  <c:v>100</c:v>
                </c:pt>
                <c:pt idx="1">
                  <c:v>102.97430903653566</c:v>
                </c:pt>
                <c:pt idx="2">
                  <c:v>105.36793737960686</c:v>
                </c:pt>
                <c:pt idx="3">
                  <c:v>108.83067005097753</c:v>
                </c:pt>
                <c:pt idx="4">
                  <c:v>111.41426678586252</c:v>
                </c:pt>
                <c:pt idx="5">
                  <c:v>114.95701765588582</c:v>
                </c:pt>
                <c:pt idx="6">
                  <c:v>118.16233517448357</c:v>
                </c:pt>
                <c:pt idx="7">
                  <c:v>121.03440982088696</c:v>
                </c:pt>
                <c:pt idx="8">
                  <c:v>120.69418281664059</c:v>
                </c:pt>
                <c:pt idx="9">
                  <c:v>115.567297766142</c:v>
                </c:pt>
                <c:pt idx="10">
                  <c:v>117.82037876611007</c:v>
                </c:pt>
                <c:pt idx="11">
                  <c:v>119.635055819844</c:v>
                </c:pt>
                <c:pt idx="12">
                  <c:v>121.40443578855506</c:v>
                </c:pt>
                <c:pt idx="13">
                  <c:v>124.0019342720007</c:v>
                </c:pt>
                <c:pt idx="14">
                  <c:v>127.23532134989306</c:v>
                </c:pt>
                <c:pt idx="15">
                  <c:v>130.23211264008174</c:v>
                </c:pt>
                <c:pt idx="16">
                  <c:v>132.73030341730257</c:v>
                </c:pt>
                <c:pt idx="17">
                  <c:v>135.2416642721071</c:v>
                </c:pt>
                <c:pt idx="18">
                  <c:v>137.05487798388728</c:v>
                </c:pt>
                <c:pt idx="19">
                  <c:v>139.05952342943499</c:v>
                </c:pt>
                <c:pt idx="20">
                  <c:v>125.4842331556038</c:v>
                </c:pt>
              </c:numCache>
            </c:numRef>
          </c:val>
          <c:smooth val="0"/>
          <c:extLst>
            <c:ext xmlns:c16="http://schemas.microsoft.com/office/drawing/2014/chart" uri="{C3380CC4-5D6E-409C-BE32-E72D297353CC}">
              <c16:uniqueId val="{00000004-8E50-D54C-B02E-0B8101FC4BD1}"/>
            </c:ext>
          </c:extLst>
        </c:ser>
        <c:dLbls>
          <c:showLegendKey val="0"/>
          <c:showVal val="0"/>
          <c:showCatName val="0"/>
          <c:showSerName val="0"/>
          <c:showPercent val="0"/>
          <c:showBubbleSize val="0"/>
        </c:dLbls>
        <c:marker val="1"/>
        <c:smooth val="0"/>
        <c:axId val="318925679"/>
        <c:axId val="1458644656"/>
      </c:lineChart>
      <c:catAx>
        <c:axId val="318925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1458644656"/>
        <c:crosses val="autoZero"/>
        <c:auto val="1"/>
        <c:lblAlgn val="ctr"/>
        <c:lblOffset val="100"/>
        <c:noMultiLvlLbl val="0"/>
      </c:catAx>
      <c:valAx>
        <c:axId val="1458644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solidFill>
                      <a:schemeClr val="tx1"/>
                    </a:solidFill>
                    <a:latin typeface="Source Sans Pro" panose="020B0503030403020204" pitchFamily="34" charset="0"/>
                    <a:ea typeface="Source Sans Pro" panose="020B0503030403020204" pitchFamily="34" charset="0"/>
                  </a:rPr>
                  <a:t>Index (2000=100)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318925679"/>
        <c:crosses val="autoZero"/>
        <c:crossBetween val="between"/>
      </c:valAx>
      <c:valAx>
        <c:axId val="355946383"/>
        <c:scaling>
          <c:orientation val="minMax"/>
          <c:max val="80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355974751"/>
        <c:crosses val="max"/>
        <c:crossBetween val="between"/>
      </c:valAx>
      <c:catAx>
        <c:axId val="355974751"/>
        <c:scaling>
          <c:orientation val="minMax"/>
        </c:scaling>
        <c:delete val="1"/>
        <c:axPos val="b"/>
        <c:majorTickMark val="out"/>
        <c:minorTickMark val="none"/>
        <c:tickLblPos val="nextTo"/>
        <c:crossAx val="355946383"/>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Source Sans Pro" panose="020B0503030403020204" pitchFamily="34" charset="0"/>
                <a:ea typeface="Source Sans Pro" panose="020B0503030403020204" pitchFamily="34" charset="0"/>
                <a:cs typeface="+mn-cs"/>
              </a:defRPr>
            </a:pPr>
            <a:r>
              <a:rPr lang="el-GR" dirty="0">
                <a:solidFill>
                  <a:srgbClr val="000000"/>
                </a:solidFill>
                <a:latin typeface="Source Sans Pro" panose="020B0503030403020204" pitchFamily="34" charset="0"/>
                <a:ea typeface="Source Sans Pro" panose="020B0503030403020204" pitchFamily="34" charset="0"/>
              </a:rPr>
              <a:t>Δημόσιο χρέος ως ποσοστό του ΑΕΠ</a:t>
            </a:r>
            <a:r>
              <a:rPr lang="it-IT" dirty="0">
                <a:solidFill>
                  <a:srgbClr val="000000"/>
                </a:solidFill>
                <a:latin typeface="Source Sans Pro" panose="020B0503030403020204" pitchFamily="34" charset="0"/>
                <a:ea typeface="Source Sans Pro" panose="020B0503030403020204" pitchFamily="34" charset="0"/>
              </a:rPr>
              <a:t>,</a:t>
            </a:r>
            <a:r>
              <a:rPr lang="it-IT" baseline="0" dirty="0">
                <a:solidFill>
                  <a:srgbClr val="000000"/>
                </a:solidFill>
                <a:latin typeface="Source Sans Pro" panose="020B0503030403020204" pitchFamily="34" charset="0"/>
                <a:ea typeface="Source Sans Pro" panose="020B0503030403020204" pitchFamily="34" charset="0"/>
              </a:rPr>
              <a:t> 1980-2019 (and </a:t>
            </a:r>
            <a:r>
              <a:rPr lang="it-IT" baseline="0" dirty="0" err="1">
                <a:solidFill>
                  <a:srgbClr val="000000"/>
                </a:solidFill>
                <a:latin typeface="Source Sans Pro" panose="020B0503030403020204" pitchFamily="34" charset="0"/>
                <a:ea typeface="Source Sans Pro" panose="020B0503030403020204" pitchFamily="34" charset="0"/>
              </a:rPr>
              <a:t>selected</a:t>
            </a:r>
            <a:r>
              <a:rPr lang="it-IT" baseline="0" dirty="0">
                <a:solidFill>
                  <a:srgbClr val="000000"/>
                </a:solidFill>
                <a:latin typeface="Source Sans Pro" panose="020B0503030403020204" pitchFamily="34" charset="0"/>
                <a:ea typeface="Source Sans Pro" panose="020B0503030403020204" pitchFamily="34" charset="0"/>
              </a:rPr>
              <a:t> </a:t>
            </a:r>
            <a:r>
              <a:rPr lang="it-IT" baseline="0" dirty="0" err="1">
                <a:solidFill>
                  <a:srgbClr val="000000"/>
                </a:solidFill>
                <a:latin typeface="Source Sans Pro" panose="020B0503030403020204" pitchFamily="34" charset="0"/>
                <a:ea typeface="Source Sans Pro" panose="020B0503030403020204" pitchFamily="34" charset="0"/>
              </a:rPr>
              <a:t>projections</a:t>
            </a:r>
            <a:r>
              <a:rPr lang="it-IT" baseline="0" dirty="0">
                <a:solidFill>
                  <a:srgbClr val="000000"/>
                </a:solidFill>
                <a:latin typeface="Source Sans Pro" panose="020B0503030403020204" pitchFamily="34" charset="0"/>
                <a:ea typeface="Source Sans Pro" panose="020B0503030403020204" pitchFamily="34" charset="0"/>
              </a:rPr>
              <a:t>) (</a:t>
            </a:r>
            <a:r>
              <a:rPr lang="it-IT" baseline="0" dirty="0" err="1">
                <a:solidFill>
                  <a:srgbClr val="000000"/>
                </a:solidFill>
                <a:latin typeface="Source Sans Pro" panose="020B0503030403020204" pitchFamily="34" charset="0"/>
                <a:ea typeface="Source Sans Pro" panose="020B0503030403020204" pitchFamily="34" charset="0"/>
              </a:rPr>
              <a:t>Various</a:t>
            </a:r>
            <a:r>
              <a:rPr lang="it-IT" baseline="0" dirty="0">
                <a:solidFill>
                  <a:srgbClr val="000000"/>
                </a:solidFill>
                <a:latin typeface="Source Sans Pro" panose="020B0503030403020204" pitchFamily="34" charset="0"/>
                <a:ea typeface="Source Sans Pro" panose="020B0503030403020204" pitchFamily="34" charset="0"/>
              </a:rPr>
              <a:t> </a:t>
            </a:r>
            <a:r>
              <a:rPr lang="it-IT" baseline="0" dirty="0" err="1">
                <a:solidFill>
                  <a:srgbClr val="000000"/>
                </a:solidFill>
                <a:latin typeface="Source Sans Pro" panose="020B0503030403020204" pitchFamily="34" charset="0"/>
                <a:ea typeface="Source Sans Pro" panose="020B0503030403020204" pitchFamily="34" charset="0"/>
              </a:rPr>
              <a:t>sources</a:t>
            </a:r>
            <a:r>
              <a:rPr lang="it-IT" baseline="0" dirty="0">
                <a:solidFill>
                  <a:srgbClr val="000000"/>
                </a:solidFill>
                <a:latin typeface="Source Sans Pro" panose="020B0503030403020204" pitchFamily="34" charset="0"/>
                <a:ea typeface="Source Sans Pro" panose="020B0503030403020204" pitchFamily="34" charset="0"/>
              </a:rPr>
              <a:t>*)</a:t>
            </a:r>
            <a:endParaRPr lang="it-IT" dirty="0">
              <a:solidFill>
                <a:srgbClr val="000000"/>
              </a:solidFill>
              <a:latin typeface="Source Sans Pro" panose="020B0503030403020204" pitchFamily="34" charset="0"/>
              <a:ea typeface="Source Sans Pro" panose="020B0503030403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Source Sans Pro" panose="020B0503030403020204" pitchFamily="34" charset="0"/>
              <a:ea typeface="Source Sans Pro" panose="020B0503030403020204" pitchFamily="34" charset="0"/>
              <a:cs typeface="+mn-cs"/>
            </a:defRPr>
          </a:pPr>
          <a:endParaRPr lang="en-IT"/>
        </a:p>
      </c:txPr>
    </c:title>
    <c:autoTitleDeleted val="0"/>
    <c:plotArea>
      <c:layout/>
      <c:barChart>
        <c:barDir val="col"/>
        <c:grouping val="clustered"/>
        <c:varyColors val="0"/>
        <c:ser>
          <c:idx val="6"/>
          <c:order val="6"/>
          <c:tx>
            <c:strRef>
              <c:f>'Public debt to GDP'!$Q$4</c:f>
              <c:strCache>
                <c:ptCount val="1"/>
              </c:strCache>
            </c:strRef>
          </c:tx>
          <c:spPr>
            <a:solidFill>
              <a:srgbClr val="0070C0">
                <a:alpha val="20000"/>
              </a:srgbClr>
            </a:solidFill>
            <a:ln>
              <a:solidFill>
                <a:srgbClr val="0070C0">
                  <a:alpha val="0"/>
                </a:srgbClr>
              </a:solidFill>
            </a:ln>
            <a:effectLst/>
          </c:spPr>
          <c:invertIfNegative val="0"/>
          <c:cat>
            <c:numRef>
              <c:f>'Public debt to GDP'!$J$5:$J$49</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'Public debt to GDP'!$Q$5:$Q$49</c:f>
              <c:numCache>
                <c:formatCode>General</c:formatCode>
                <c:ptCount val="4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1</c:v>
                </c:pt>
                <c:pt idx="29" formatCode="0.000">
                  <c:v>1</c:v>
                </c:pt>
                <c:pt idx="30" formatCode="0.000">
                  <c:v>0</c:v>
                </c:pt>
                <c:pt idx="31" formatCode="0.000">
                  <c:v>0</c:v>
                </c:pt>
                <c:pt idx="32" formatCode="0.000">
                  <c:v>0</c:v>
                </c:pt>
                <c:pt idx="33" formatCode="0.000">
                  <c:v>0</c:v>
                </c:pt>
                <c:pt idx="34" formatCode="0.000">
                  <c:v>0</c:v>
                </c:pt>
                <c:pt idx="35" formatCode="0.000">
                  <c:v>0</c:v>
                </c:pt>
                <c:pt idx="36" formatCode="0.000">
                  <c:v>0</c:v>
                </c:pt>
                <c:pt idx="37" formatCode="0.000">
                  <c:v>0</c:v>
                </c:pt>
                <c:pt idx="38" formatCode="0.000">
                  <c:v>0</c:v>
                </c:pt>
                <c:pt idx="39" formatCode="0.000">
                  <c:v>0</c:v>
                </c:pt>
                <c:pt idx="40" formatCode="0.000">
                  <c:v>0</c:v>
                </c:pt>
                <c:pt idx="41" formatCode="0.000">
                  <c:v>0</c:v>
                </c:pt>
                <c:pt idx="42" formatCode="0.000">
                  <c:v>0</c:v>
                </c:pt>
                <c:pt idx="43" formatCode="0.000">
                  <c:v>0</c:v>
                </c:pt>
                <c:pt idx="44" formatCode="0.000">
                  <c:v>0</c:v>
                </c:pt>
              </c:numCache>
            </c:numRef>
          </c:val>
          <c:extLst>
            <c:ext xmlns:c16="http://schemas.microsoft.com/office/drawing/2014/chart" uri="{C3380CC4-5D6E-409C-BE32-E72D297353CC}">
              <c16:uniqueId val="{00000000-1263-AC45-BAF2-1A3B4F9DFF98}"/>
            </c:ext>
          </c:extLst>
        </c:ser>
        <c:ser>
          <c:idx val="7"/>
          <c:order val="7"/>
          <c:tx>
            <c:strRef>
              <c:f>'Public debt to GDP'!$R$4</c:f>
              <c:strCache>
                <c:ptCount val="1"/>
              </c:strCache>
            </c:strRef>
          </c:tx>
          <c:spPr>
            <a:solidFill>
              <a:schemeClr val="accent2">
                <a:lumMod val="40000"/>
                <a:lumOff val="60000"/>
                <a:alpha val="47000"/>
              </a:schemeClr>
            </a:solidFill>
            <a:ln>
              <a:solidFill>
                <a:schemeClr val="accent2">
                  <a:lumMod val="20000"/>
                  <a:lumOff val="80000"/>
                  <a:alpha val="0"/>
                </a:schemeClr>
              </a:solidFill>
            </a:ln>
            <a:effectLst/>
          </c:spPr>
          <c:invertIfNegative val="0"/>
          <c:cat>
            <c:numRef>
              <c:f>'Public debt to GDP'!$J$5:$J$49</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'Public debt to GDP'!$R$5:$R$49</c:f>
              <c:numCache>
                <c:formatCode>General</c:formatCode>
                <c:ptCount val="4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formatCode="0.000">
                  <c:v>1</c:v>
                </c:pt>
                <c:pt idx="41" formatCode="0.000">
                  <c:v>1</c:v>
                </c:pt>
                <c:pt idx="42" formatCode="0.000">
                  <c:v>1</c:v>
                </c:pt>
                <c:pt idx="43" formatCode="0.000">
                  <c:v>1</c:v>
                </c:pt>
                <c:pt idx="44" formatCode="0.000">
                  <c:v>1</c:v>
                </c:pt>
              </c:numCache>
            </c:numRef>
          </c:val>
          <c:extLst>
            <c:ext xmlns:c16="http://schemas.microsoft.com/office/drawing/2014/chart" uri="{C3380CC4-5D6E-409C-BE32-E72D297353CC}">
              <c16:uniqueId val="{00000001-1263-AC45-BAF2-1A3B4F9DFF98}"/>
            </c:ext>
          </c:extLst>
        </c:ser>
        <c:dLbls>
          <c:showLegendKey val="0"/>
          <c:showVal val="0"/>
          <c:showCatName val="0"/>
          <c:showSerName val="0"/>
          <c:showPercent val="0"/>
          <c:showBubbleSize val="0"/>
        </c:dLbls>
        <c:gapWidth val="0"/>
        <c:overlap val="100"/>
        <c:axId val="1310288159"/>
        <c:axId val="1334896719"/>
      </c:barChart>
      <c:lineChart>
        <c:grouping val="standard"/>
        <c:varyColors val="0"/>
        <c:ser>
          <c:idx val="0"/>
          <c:order val="0"/>
          <c:tx>
            <c:strRef>
              <c:f>'Public debt to GDP'!$K$4</c:f>
              <c:strCache>
                <c:ptCount val="1"/>
                <c:pt idx="0">
                  <c:v>United Kingdom</c:v>
                </c:pt>
              </c:strCache>
            </c:strRef>
          </c:tx>
          <c:spPr>
            <a:ln w="6350" cap="rnd">
              <a:solidFill>
                <a:srgbClr val="3A53A4"/>
              </a:solidFill>
              <a:round/>
              <a:tailEnd type="oval" w="sm" len="sm"/>
            </a:ln>
            <a:effectLst/>
          </c:spPr>
          <c:marker>
            <c:symbol val="none"/>
          </c:marker>
          <c:cat>
            <c:numRef>
              <c:f>'Public debt to GDP'!$J$5:$J$49</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'Public debt to GDP'!$K$5:$K$49</c:f>
              <c:numCache>
                <c:formatCode>0.000</c:formatCode>
                <c:ptCount val="45"/>
                <c:pt idx="0">
                  <c:v>42.518999999999998</c:v>
                </c:pt>
                <c:pt idx="1">
                  <c:v>44.768999999999998</c:v>
                </c:pt>
                <c:pt idx="2">
                  <c:v>43.05</c:v>
                </c:pt>
                <c:pt idx="3">
                  <c:v>41.844999999999999</c:v>
                </c:pt>
                <c:pt idx="4">
                  <c:v>42.25</c:v>
                </c:pt>
                <c:pt idx="5">
                  <c:v>41.314999999999998</c:v>
                </c:pt>
                <c:pt idx="6">
                  <c:v>41.293999999999997</c:v>
                </c:pt>
                <c:pt idx="7">
                  <c:v>39.383000000000003</c:v>
                </c:pt>
                <c:pt idx="8">
                  <c:v>37.127000000000002</c:v>
                </c:pt>
                <c:pt idx="9">
                  <c:v>32.598999999999997</c:v>
                </c:pt>
                <c:pt idx="10">
                  <c:v>28.623000000000001</c:v>
                </c:pt>
                <c:pt idx="11">
                  <c:v>28.568000000000001</c:v>
                </c:pt>
                <c:pt idx="12">
                  <c:v>33.36</c:v>
                </c:pt>
                <c:pt idx="13">
                  <c:v>38.131</c:v>
                </c:pt>
                <c:pt idx="14">
                  <c:v>40.945</c:v>
                </c:pt>
                <c:pt idx="15">
                  <c:v>43.926000000000002</c:v>
                </c:pt>
                <c:pt idx="16">
                  <c:v>44.031999999999996</c:v>
                </c:pt>
                <c:pt idx="17">
                  <c:v>43.4</c:v>
                </c:pt>
                <c:pt idx="18">
                  <c:v>41.183</c:v>
                </c:pt>
                <c:pt idx="19">
                  <c:v>39.832000000000001</c:v>
                </c:pt>
                <c:pt idx="20">
                  <c:v>37.006999999999998</c:v>
                </c:pt>
                <c:pt idx="21">
                  <c:v>34.319000000000003</c:v>
                </c:pt>
                <c:pt idx="22">
                  <c:v>34.404000000000003</c:v>
                </c:pt>
                <c:pt idx="23">
                  <c:v>35.588999999999999</c:v>
                </c:pt>
                <c:pt idx="24">
                  <c:v>38.594000000000001</c:v>
                </c:pt>
                <c:pt idx="25">
                  <c:v>39.79</c:v>
                </c:pt>
                <c:pt idx="26">
                  <c:v>40.71</c:v>
                </c:pt>
                <c:pt idx="27">
                  <c:v>41.744</c:v>
                </c:pt>
                <c:pt idx="28" formatCode="General">
                  <c:v>49.4</c:v>
                </c:pt>
                <c:pt idx="29" formatCode="General">
                  <c:v>63.3</c:v>
                </c:pt>
                <c:pt idx="30" formatCode="General">
                  <c:v>74.599999999999994</c:v>
                </c:pt>
                <c:pt idx="31" formatCode="General">
                  <c:v>80.099999999999994</c:v>
                </c:pt>
                <c:pt idx="32" formatCode="General">
                  <c:v>83.2</c:v>
                </c:pt>
                <c:pt idx="33" formatCode="General">
                  <c:v>84.2</c:v>
                </c:pt>
                <c:pt idx="34" formatCode="General">
                  <c:v>86.2</c:v>
                </c:pt>
                <c:pt idx="35" formatCode="General">
                  <c:v>86.9</c:v>
                </c:pt>
                <c:pt idx="36" formatCode="General">
                  <c:v>86.8</c:v>
                </c:pt>
                <c:pt idx="37" formatCode="General">
                  <c:v>86.2</c:v>
                </c:pt>
                <c:pt idx="38" formatCode="General">
                  <c:v>85.9</c:v>
                </c:pt>
                <c:pt idx="39" formatCode="General">
                  <c:v>85.4</c:v>
                </c:pt>
                <c:pt idx="40" formatCode="General">
                  <c:v>104.1</c:v>
                </c:pt>
                <c:pt idx="41" formatCode="General">
                  <c:v>103.6</c:v>
                </c:pt>
                <c:pt idx="42" formatCode="General">
                  <c:v>104.7</c:v>
                </c:pt>
                <c:pt idx="43" formatCode="General">
                  <c:v>106.1</c:v>
                </c:pt>
                <c:pt idx="44" formatCode="General">
                  <c:v>102.1</c:v>
                </c:pt>
              </c:numCache>
            </c:numRef>
          </c:val>
          <c:smooth val="0"/>
          <c:extLst>
            <c:ext xmlns:c16="http://schemas.microsoft.com/office/drawing/2014/chart" uri="{C3380CC4-5D6E-409C-BE32-E72D297353CC}">
              <c16:uniqueId val="{00000002-1263-AC45-BAF2-1A3B4F9DFF98}"/>
            </c:ext>
          </c:extLst>
        </c:ser>
        <c:ser>
          <c:idx val="1"/>
          <c:order val="1"/>
          <c:tx>
            <c:strRef>
              <c:f>'Public debt to GDP'!$L$4</c:f>
              <c:strCache>
                <c:ptCount val="1"/>
                <c:pt idx="0">
                  <c:v>United States</c:v>
                </c:pt>
              </c:strCache>
            </c:strRef>
          </c:tx>
          <c:spPr>
            <a:ln w="6350" cap="rnd">
              <a:solidFill>
                <a:srgbClr val="F55755"/>
              </a:solidFill>
              <a:round/>
              <a:tailEnd type="oval" w="sm" len="sm"/>
            </a:ln>
            <a:effectLst/>
          </c:spPr>
          <c:marker>
            <c:symbol val="none"/>
          </c:marker>
          <c:cat>
            <c:numRef>
              <c:f>'Public debt to GDP'!$J$5:$J$49</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'Public debt to GDP'!$L$5:$L$49</c:f>
              <c:numCache>
                <c:formatCode>0.00000</c:formatCode>
                <c:ptCount val="45"/>
                <c:pt idx="0">
                  <c:v>31.31418</c:v>
                </c:pt>
                <c:pt idx="1">
                  <c:v>30.8851975</c:v>
                </c:pt>
                <c:pt idx="2">
                  <c:v>33.480492499999997</c:v>
                </c:pt>
                <c:pt idx="3">
                  <c:v>36.801852500000003</c:v>
                </c:pt>
                <c:pt idx="4">
                  <c:v>38.440667500000004</c:v>
                </c:pt>
                <c:pt idx="5">
                  <c:v>41.776820000000001</c:v>
                </c:pt>
                <c:pt idx="6">
                  <c:v>45.7647975</c:v>
                </c:pt>
                <c:pt idx="7">
                  <c:v>48.075047499999997</c:v>
                </c:pt>
                <c:pt idx="8">
                  <c:v>49.272937499999998</c:v>
                </c:pt>
                <c:pt idx="9">
                  <c:v>50.29316</c:v>
                </c:pt>
                <c:pt idx="10">
                  <c:v>53.626280000000001</c:v>
                </c:pt>
                <c:pt idx="11">
                  <c:v>58.727312499999996</c:v>
                </c:pt>
                <c:pt idx="12">
                  <c:v>61.749187499999998</c:v>
                </c:pt>
                <c:pt idx="13">
                  <c:v>63.887837500000003</c:v>
                </c:pt>
                <c:pt idx="14">
                  <c:v>64.202962499999998</c:v>
                </c:pt>
                <c:pt idx="15">
                  <c:v>64.724382500000004</c:v>
                </c:pt>
                <c:pt idx="16">
                  <c:v>64.498267499999997</c:v>
                </c:pt>
                <c:pt idx="17">
                  <c:v>63.177689999999998</c:v>
                </c:pt>
                <c:pt idx="18">
                  <c:v>61.338932499999999</c:v>
                </c:pt>
                <c:pt idx="19">
                  <c:v>58.996942500000003</c:v>
                </c:pt>
                <c:pt idx="20">
                  <c:v>55.606675000000003</c:v>
                </c:pt>
                <c:pt idx="21">
                  <c:v>54.931917499999997</c:v>
                </c:pt>
                <c:pt idx="22">
                  <c:v>56.6071575</c:v>
                </c:pt>
                <c:pt idx="23">
                  <c:v>58.708172500000003</c:v>
                </c:pt>
                <c:pt idx="24">
                  <c:v>60.133432499999998</c:v>
                </c:pt>
                <c:pt idx="25">
                  <c:v>60.820637499999997</c:v>
                </c:pt>
                <c:pt idx="26">
                  <c:v>61.488585</c:v>
                </c:pt>
                <c:pt idx="27">
                  <c:v>62.193835</c:v>
                </c:pt>
                <c:pt idx="28">
                  <c:v>67.397672499999999</c:v>
                </c:pt>
                <c:pt idx="29">
                  <c:v>81.123005000000006</c:v>
                </c:pt>
                <c:pt idx="30">
                  <c:v>89.292312499999994</c:v>
                </c:pt>
                <c:pt idx="31">
                  <c:v>94.285682499999993</c:v>
                </c:pt>
                <c:pt idx="32">
                  <c:v>98.714387500000001</c:v>
                </c:pt>
                <c:pt idx="33">
                  <c:v>100.39805250000001</c:v>
                </c:pt>
                <c:pt idx="34">
                  <c:v>101.5651</c:v>
                </c:pt>
                <c:pt idx="35">
                  <c:v>100.65474500000001</c:v>
                </c:pt>
                <c:pt idx="36">
                  <c:v>104.4548625</c:v>
                </c:pt>
                <c:pt idx="37">
                  <c:v>103.0121125</c:v>
                </c:pt>
                <c:pt idx="38">
                  <c:v>104.19439</c:v>
                </c:pt>
                <c:pt idx="39">
                  <c:v>104.96060249999999</c:v>
                </c:pt>
                <c:pt idx="40">
                  <c:v>132.37523931433662</c:v>
                </c:pt>
                <c:pt idx="41">
                  <c:v>133.01416005953115</c:v>
                </c:pt>
                <c:pt idx="42">
                  <c:v>135.60142024763294</c:v>
                </c:pt>
                <c:pt idx="43">
                  <c:v>138.69190684311866</c:v>
                </c:pt>
                <c:pt idx="44">
                  <c:v>141.54278896687774</c:v>
                </c:pt>
              </c:numCache>
            </c:numRef>
          </c:val>
          <c:smooth val="0"/>
          <c:extLst>
            <c:ext xmlns:c16="http://schemas.microsoft.com/office/drawing/2014/chart" uri="{C3380CC4-5D6E-409C-BE32-E72D297353CC}">
              <c16:uniqueId val="{00000003-1263-AC45-BAF2-1A3B4F9DFF98}"/>
            </c:ext>
          </c:extLst>
        </c:ser>
        <c:ser>
          <c:idx val="2"/>
          <c:order val="2"/>
          <c:tx>
            <c:strRef>
              <c:f>'Public debt to GDP'!$M$4</c:f>
              <c:strCache>
                <c:ptCount val="1"/>
                <c:pt idx="0">
                  <c:v>China</c:v>
                </c:pt>
              </c:strCache>
            </c:strRef>
          </c:tx>
          <c:spPr>
            <a:ln w="6350" cap="rnd">
              <a:solidFill>
                <a:srgbClr val="B455A0"/>
              </a:solidFill>
              <a:round/>
              <a:tailEnd type="oval" w="sm" len="sm"/>
            </a:ln>
            <a:effectLst/>
          </c:spPr>
          <c:marker>
            <c:symbol val="none"/>
          </c:marker>
          <c:cat>
            <c:numRef>
              <c:f>'Public debt to GDP'!$J$5:$J$49</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'Public debt to GDP'!$M$5:$M$49</c:f>
              <c:numCache>
                <c:formatCode>General</c:formatCode>
                <c:ptCount val="45"/>
                <c:pt idx="15" formatCode="0.000">
                  <c:v>21.446999999999999</c:v>
                </c:pt>
                <c:pt idx="16" formatCode="0.000">
                  <c:v>21.259</c:v>
                </c:pt>
                <c:pt idx="17" formatCode="0.000">
                  <c:v>20.448</c:v>
                </c:pt>
                <c:pt idx="18" formatCode="0.000">
                  <c:v>20.495999999999999</c:v>
                </c:pt>
                <c:pt idx="19" formatCode="0.000">
                  <c:v>21.687999999999999</c:v>
                </c:pt>
                <c:pt idx="20" formatCode="0.000">
                  <c:v>22.809000000000001</c:v>
                </c:pt>
                <c:pt idx="21" formatCode="0.000">
                  <c:v>24.384</c:v>
                </c:pt>
                <c:pt idx="22" formatCode="0.000">
                  <c:v>25.710999999999999</c:v>
                </c:pt>
                <c:pt idx="23" formatCode="0.000">
                  <c:v>26.574000000000002</c:v>
                </c:pt>
                <c:pt idx="24" formatCode="0.000">
                  <c:v>26.167999999999999</c:v>
                </c:pt>
                <c:pt idx="25" formatCode="0.000">
                  <c:v>26.097999999999999</c:v>
                </c:pt>
                <c:pt idx="26" formatCode="0.000">
                  <c:v>25.382000000000001</c:v>
                </c:pt>
                <c:pt idx="27" formatCode="0.000">
                  <c:v>29.036000000000001</c:v>
                </c:pt>
                <c:pt idx="28" formatCode="0.000">
                  <c:v>27</c:v>
                </c:pt>
                <c:pt idx="29" formatCode="0.000">
                  <c:v>34.345999999999997</c:v>
                </c:pt>
                <c:pt idx="30" formatCode="0.000">
                  <c:v>33.741999999999997</c:v>
                </c:pt>
                <c:pt idx="31" formatCode="0.000">
                  <c:v>33.637999999999998</c:v>
                </c:pt>
                <c:pt idx="32" formatCode="0.000">
                  <c:v>34.268999999999998</c:v>
                </c:pt>
                <c:pt idx="33" formatCode="0.000">
                  <c:v>36.997</c:v>
                </c:pt>
                <c:pt idx="34" formatCode="0.000">
                  <c:v>39.92</c:v>
                </c:pt>
                <c:pt idx="35" formatCode="0.000">
                  <c:v>41.066000000000003</c:v>
                </c:pt>
                <c:pt idx="36" formatCode="0.000">
                  <c:v>44.177</c:v>
                </c:pt>
                <c:pt idx="37" formatCode="0.000">
                  <c:v>46.786999999999999</c:v>
                </c:pt>
                <c:pt idx="38" formatCode="0.000">
                  <c:v>50.64</c:v>
                </c:pt>
                <c:pt idx="39" formatCode="0.000">
                  <c:v>54.39</c:v>
                </c:pt>
                <c:pt idx="40">
                  <c:v>56</c:v>
                </c:pt>
                <c:pt idx="41" formatCode="0.000">
                  <c:v>58</c:v>
                </c:pt>
                <c:pt idx="42">
                  <c:v>58</c:v>
                </c:pt>
              </c:numCache>
            </c:numRef>
          </c:val>
          <c:smooth val="0"/>
          <c:extLst>
            <c:ext xmlns:c16="http://schemas.microsoft.com/office/drawing/2014/chart" uri="{C3380CC4-5D6E-409C-BE32-E72D297353CC}">
              <c16:uniqueId val="{00000004-1263-AC45-BAF2-1A3B4F9DFF98}"/>
            </c:ext>
          </c:extLst>
        </c:ser>
        <c:ser>
          <c:idx val="3"/>
          <c:order val="3"/>
          <c:tx>
            <c:strRef>
              <c:f>'Public debt to GDP'!$N$4</c:f>
              <c:strCache>
                <c:ptCount val="1"/>
                <c:pt idx="0">
                  <c:v>Germany</c:v>
                </c:pt>
              </c:strCache>
            </c:strRef>
          </c:tx>
          <c:spPr>
            <a:ln w="6350" cap="rnd">
              <a:solidFill>
                <a:srgbClr val="F7941E"/>
              </a:solidFill>
              <a:round/>
              <a:tailEnd type="oval" w="sm" len="sm"/>
            </a:ln>
            <a:effectLst/>
          </c:spPr>
          <c:marker>
            <c:symbol val="none"/>
          </c:marker>
          <c:cat>
            <c:numRef>
              <c:f>'Public debt to GDP'!$J$5:$J$49</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'Public debt to GDP'!$N$5:$N$49</c:f>
              <c:numCache>
                <c:formatCode>General</c:formatCode>
                <c:ptCount val="45"/>
                <c:pt idx="11" formatCode="0.000">
                  <c:v>38.984999999999999</c:v>
                </c:pt>
                <c:pt idx="12" formatCode="0.000">
                  <c:v>41.454000000000001</c:v>
                </c:pt>
                <c:pt idx="13" formatCode="0.000">
                  <c:v>45.094999999999999</c:v>
                </c:pt>
                <c:pt idx="14" formatCode="0.000">
                  <c:v>47.536999999999999</c:v>
                </c:pt>
                <c:pt idx="15" formatCode="0.000">
                  <c:v>54.902000000000001</c:v>
                </c:pt>
                <c:pt idx="16" formatCode="0.000">
                  <c:v>57.793999999999997</c:v>
                </c:pt>
                <c:pt idx="17" formatCode="0.000">
                  <c:v>58.866999999999997</c:v>
                </c:pt>
                <c:pt idx="18" formatCode="0.000">
                  <c:v>59.534999999999997</c:v>
                </c:pt>
                <c:pt idx="19" formatCode="0.000">
                  <c:v>60.14</c:v>
                </c:pt>
                <c:pt idx="20" formatCode="0.000">
                  <c:v>59.067</c:v>
                </c:pt>
                <c:pt idx="21" formatCode="0.000">
                  <c:v>57.939</c:v>
                </c:pt>
                <c:pt idx="22" formatCode="0.000">
                  <c:v>59.707999999999998</c:v>
                </c:pt>
                <c:pt idx="23" formatCode="0.000">
                  <c:v>63.314999999999998</c:v>
                </c:pt>
                <c:pt idx="24" formatCode="0.000">
                  <c:v>64.998000000000005</c:v>
                </c:pt>
                <c:pt idx="25" formatCode="0.000">
                  <c:v>67.36</c:v>
                </c:pt>
                <c:pt idx="26" formatCode="0.000">
                  <c:v>66.72</c:v>
                </c:pt>
                <c:pt idx="27" formatCode="0.000">
                  <c:v>64.012</c:v>
                </c:pt>
                <c:pt idx="28" formatCode="0.000">
                  <c:v>65.543000000000006</c:v>
                </c:pt>
                <c:pt idx="29" formatCode="0.000">
                  <c:v>73.012</c:v>
                </c:pt>
                <c:pt idx="30" formatCode="0.000">
                  <c:v>82.307000000000002</c:v>
                </c:pt>
                <c:pt idx="31" formatCode="0.000">
                  <c:v>79.728999999999999</c:v>
                </c:pt>
                <c:pt idx="32" formatCode="0.000">
                  <c:v>81.055000000000007</c:v>
                </c:pt>
                <c:pt idx="33" formatCode="0.000">
                  <c:v>78.635999999999996</c:v>
                </c:pt>
                <c:pt idx="34" formatCode="0.000">
                  <c:v>75.570999999999998</c:v>
                </c:pt>
                <c:pt idx="35" formatCode="0.000">
                  <c:v>72.010999999999996</c:v>
                </c:pt>
                <c:pt idx="36" formatCode="0.000">
                  <c:v>69.106999999999999</c:v>
                </c:pt>
                <c:pt idx="37" formatCode="0.000">
                  <c:v>65.19</c:v>
                </c:pt>
                <c:pt idx="38" formatCode="0.000">
                  <c:v>61.691000000000003</c:v>
                </c:pt>
                <c:pt idx="39" formatCode="0.000">
                  <c:v>59.75</c:v>
                </c:pt>
                <c:pt idx="40" formatCode="0.000">
                  <c:v>75.599999999999994</c:v>
                </c:pt>
                <c:pt idx="41" formatCode="0.000">
                  <c:v>71.8</c:v>
                </c:pt>
              </c:numCache>
            </c:numRef>
          </c:val>
          <c:smooth val="0"/>
          <c:extLst>
            <c:ext xmlns:c16="http://schemas.microsoft.com/office/drawing/2014/chart" uri="{C3380CC4-5D6E-409C-BE32-E72D297353CC}">
              <c16:uniqueId val="{00000005-1263-AC45-BAF2-1A3B4F9DFF98}"/>
            </c:ext>
          </c:extLst>
        </c:ser>
        <c:ser>
          <c:idx val="4"/>
          <c:order val="4"/>
          <c:tx>
            <c:strRef>
              <c:f>'Public debt to GDP'!$O$4</c:f>
              <c:strCache>
                <c:ptCount val="1"/>
                <c:pt idx="0">
                  <c:v>Italy</c:v>
                </c:pt>
              </c:strCache>
            </c:strRef>
          </c:tx>
          <c:spPr>
            <a:ln w="6350" cap="rnd">
              <a:solidFill>
                <a:srgbClr val="008D47"/>
              </a:solidFill>
              <a:round/>
              <a:tailEnd type="oval" w="sm" len="sm"/>
            </a:ln>
            <a:effectLst/>
          </c:spPr>
          <c:marker>
            <c:symbol val="none"/>
          </c:marker>
          <c:cat>
            <c:numRef>
              <c:f>'Public debt to GDP'!$J$5:$J$49</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'Public debt to GDP'!$O$5:$O$49</c:f>
              <c:numCache>
                <c:formatCode>0.000</c:formatCode>
                <c:ptCount val="45"/>
                <c:pt idx="0">
                  <c:v>55.9</c:v>
                </c:pt>
                <c:pt idx="1">
                  <c:v>58.1</c:v>
                </c:pt>
                <c:pt idx="2">
                  <c:v>62.6</c:v>
                </c:pt>
                <c:pt idx="3">
                  <c:v>68.599999999999994</c:v>
                </c:pt>
                <c:pt idx="4">
                  <c:v>74</c:v>
                </c:pt>
                <c:pt idx="5">
                  <c:v>79.900000000000006</c:v>
                </c:pt>
                <c:pt idx="6">
                  <c:v>84.1</c:v>
                </c:pt>
                <c:pt idx="7">
                  <c:v>88.1</c:v>
                </c:pt>
                <c:pt idx="8">
                  <c:v>89.8</c:v>
                </c:pt>
                <c:pt idx="9">
                  <c:v>92.3</c:v>
                </c:pt>
                <c:pt idx="10">
                  <c:v>94.3</c:v>
                </c:pt>
                <c:pt idx="11">
                  <c:v>97.6</c:v>
                </c:pt>
                <c:pt idx="12">
                  <c:v>104.2</c:v>
                </c:pt>
                <c:pt idx="13">
                  <c:v>114.1</c:v>
                </c:pt>
                <c:pt idx="14">
                  <c:v>120.1</c:v>
                </c:pt>
                <c:pt idx="15">
                  <c:v>119.4</c:v>
                </c:pt>
                <c:pt idx="16">
                  <c:v>119.1</c:v>
                </c:pt>
                <c:pt idx="17">
                  <c:v>116.8</c:v>
                </c:pt>
                <c:pt idx="18">
                  <c:v>114.1</c:v>
                </c:pt>
                <c:pt idx="19">
                  <c:v>113.3</c:v>
                </c:pt>
                <c:pt idx="20">
                  <c:v>109</c:v>
                </c:pt>
                <c:pt idx="21">
                  <c:v>108.9</c:v>
                </c:pt>
                <c:pt idx="22">
                  <c:v>106.4</c:v>
                </c:pt>
                <c:pt idx="23">
                  <c:v>105.5</c:v>
                </c:pt>
                <c:pt idx="24">
                  <c:v>105.1</c:v>
                </c:pt>
                <c:pt idx="25">
                  <c:v>106.6</c:v>
                </c:pt>
                <c:pt idx="26">
                  <c:v>106.7</c:v>
                </c:pt>
                <c:pt idx="27">
                  <c:v>103.9</c:v>
                </c:pt>
                <c:pt idx="28">
                  <c:v>106.2</c:v>
                </c:pt>
                <c:pt idx="29">
                  <c:v>116.6</c:v>
                </c:pt>
                <c:pt idx="30">
                  <c:v>119.2</c:v>
                </c:pt>
                <c:pt idx="31">
                  <c:v>119.7</c:v>
                </c:pt>
                <c:pt idx="32">
                  <c:v>126.5</c:v>
                </c:pt>
                <c:pt idx="33">
                  <c:v>132.5</c:v>
                </c:pt>
                <c:pt idx="34">
                  <c:v>135.4</c:v>
                </c:pt>
                <c:pt idx="35">
                  <c:v>135.30000000000001</c:v>
                </c:pt>
                <c:pt idx="36">
                  <c:v>134.80000000000001</c:v>
                </c:pt>
                <c:pt idx="37">
                  <c:v>134.1</c:v>
                </c:pt>
                <c:pt idx="38">
                  <c:v>134.80000000000001</c:v>
                </c:pt>
                <c:pt idx="39">
                  <c:v>134.80000000000001</c:v>
                </c:pt>
                <c:pt idx="40" formatCode="#,##0">
                  <c:v>158.9</c:v>
                </c:pt>
                <c:pt idx="41">
                  <c:v>153.6</c:v>
                </c:pt>
              </c:numCache>
            </c:numRef>
          </c:val>
          <c:smooth val="0"/>
          <c:extLst>
            <c:ext xmlns:c16="http://schemas.microsoft.com/office/drawing/2014/chart" uri="{C3380CC4-5D6E-409C-BE32-E72D297353CC}">
              <c16:uniqueId val="{00000006-1263-AC45-BAF2-1A3B4F9DFF98}"/>
            </c:ext>
          </c:extLst>
        </c:ser>
        <c:ser>
          <c:idx val="5"/>
          <c:order val="5"/>
          <c:tx>
            <c:strRef>
              <c:f>'Public debt to GDP'!$P$4</c:f>
              <c:strCache>
                <c:ptCount val="1"/>
                <c:pt idx="0">
                  <c:v>Japan</c:v>
                </c:pt>
              </c:strCache>
            </c:strRef>
          </c:tx>
          <c:spPr>
            <a:ln w="6350" cap="rnd">
              <a:solidFill>
                <a:srgbClr val="9B695E"/>
              </a:solidFill>
              <a:round/>
              <a:tailEnd type="oval" w="sm" len="sm"/>
            </a:ln>
            <a:effectLst/>
          </c:spPr>
          <c:marker>
            <c:symbol val="none"/>
          </c:marker>
          <c:cat>
            <c:numRef>
              <c:f>'Public debt to GDP'!$J$5:$J$49</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'Public debt to GDP'!$P$5:$P$49</c:f>
              <c:numCache>
                <c:formatCode>General</c:formatCode>
                <c:ptCount val="45"/>
                <c:pt idx="15">
                  <c:v>94.743799999999993</c:v>
                </c:pt>
                <c:pt idx="16">
                  <c:v>101.01990000000001</c:v>
                </c:pt>
                <c:pt idx="17">
                  <c:v>110.34480000000001</c:v>
                </c:pt>
                <c:pt idx="18">
                  <c:v>120.3518</c:v>
                </c:pt>
                <c:pt idx="19">
                  <c:v>132.84819999999999</c:v>
                </c:pt>
                <c:pt idx="20">
                  <c:v>142.6464</c:v>
                </c:pt>
                <c:pt idx="21">
                  <c:v>148.86770000000001</c:v>
                </c:pt>
                <c:pt idx="22">
                  <c:v>159.102</c:v>
                </c:pt>
                <c:pt idx="23">
                  <c:v>168.87360000000001</c:v>
                </c:pt>
                <c:pt idx="24">
                  <c:v>175.3382</c:v>
                </c:pt>
                <c:pt idx="25">
                  <c:v>175.98670000000001</c:v>
                </c:pt>
                <c:pt idx="26">
                  <c:v>175.96799999999999</c:v>
                </c:pt>
                <c:pt idx="27">
                  <c:v>177.48560000000001</c:v>
                </c:pt>
                <c:pt idx="28">
                  <c:v>181.34520000000001</c:v>
                </c:pt>
                <c:pt idx="29">
                  <c:v>202.52799999999999</c:v>
                </c:pt>
                <c:pt idx="30">
                  <c:v>207.27119999999999</c:v>
                </c:pt>
                <c:pt idx="31">
                  <c:v>222.04300000000001</c:v>
                </c:pt>
                <c:pt idx="32">
                  <c:v>230.13730000000001</c:v>
                </c:pt>
                <c:pt idx="33">
                  <c:v>232.98339999999999</c:v>
                </c:pt>
                <c:pt idx="34">
                  <c:v>238.1798</c:v>
                </c:pt>
                <c:pt idx="35">
                  <c:v>237.09389999999999</c:v>
                </c:pt>
                <c:pt idx="36">
                  <c:v>235.76089999999999</c:v>
                </c:pt>
                <c:pt idx="37">
                  <c:v>234.04259999999999</c:v>
                </c:pt>
                <c:pt idx="38">
                  <c:v>238.72640000000001</c:v>
                </c:pt>
                <c:pt idx="39">
                  <c:v>237.38</c:v>
                </c:pt>
                <c:pt idx="40">
                  <c:v>253.7</c:v>
                </c:pt>
                <c:pt idx="41">
                  <c:v>252.2</c:v>
                </c:pt>
              </c:numCache>
            </c:numRef>
          </c:val>
          <c:smooth val="0"/>
          <c:extLst>
            <c:ext xmlns:c16="http://schemas.microsoft.com/office/drawing/2014/chart" uri="{C3380CC4-5D6E-409C-BE32-E72D297353CC}">
              <c16:uniqueId val="{00000007-1263-AC45-BAF2-1A3B4F9DFF98}"/>
            </c:ext>
          </c:extLst>
        </c:ser>
        <c:dLbls>
          <c:showLegendKey val="0"/>
          <c:showVal val="0"/>
          <c:showCatName val="0"/>
          <c:showSerName val="0"/>
          <c:showPercent val="0"/>
          <c:showBubbleSize val="0"/>
        </c:dLbls>
        <c:marker val="1"/>
        <c:smooth val="0"/>
        <c:axId val="196479600"/>
        <c:axId val="214421360"/>
      </c:lineChart>
      <c:catAx>
        <c:axId val="196479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rgbClr val="414141"/>
                </a:solidFill>
                <a:latin typeface="Source Sans Pro" panose="020B0503030403020204" pitchFamily="34" charset="0"/>
                <a:ea typeface="Source Sans Pro" panose="020B0503030403020204" pitchFamily="34" charset="0"/>
                <a:cs typeface="+mn-cs"/>
              </a:defRPr>
            </a:pPr>
            <a:endParaRPr lang="en-IT"/>
          </a:p>
        </c:txPr>
        <c:crossAx val="214421360"/>
        <c:crosses val="autoZero"/>
        <c:auto val="1"/>
        <c:lblAlgn val="ctr"/>
        <c:lblOffset val="100"/>
        <c:noMultiLvlLbl val="0"/>
      </c:catAx>
      <c:valAx>
        <c:axId val="214421360"/>
        <c:scaling>
          <c:orientation val="minMax"/>
          <c:max val="26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rgbClr val="414141"/>
                    </a:solidFill>
                    <a:latin typeface="Source Sans Pro" panose="020B0503030403020204" pitchFamily="34" charset="0"/>
                    <a:ea typeface="Source Sans Pro" panose="020B0503030403020204" pitchFamily="34" charset="0"/>
                    <a:cs typeface="+mn-cs"/>
                  </a:defRPr>
                </a:pPr>
                <a:r>
                  <a:rPr lang="en-GB">
                    <a:solidFill>
                      <a:srgbClr val="414141"/>
                    </a:solidFill>
                    <a:latin typeface="Source Sans Pro" panose="020B0503030403020204" pitchFamily="34" charset="0"/>
                    <a:ea typeface="Source Sans Pro" panose="020B0503030403020204" pitchFamily="34" charset="0"/>
                  </a:rPr>
                  <a:t>Percentage of GDP</a:t>
                </a:r>
              </a:p>
            </c:rich>
          </c:tx>
          <c:overlay val="0"/>
          <c:spPr>
            <a:noFill/>
            <a:ln>
              <a:noFill/>
            </a:ln>
            <a:effectLst/>
          </c:spPr>
          <c:txPr>
            <a:bodyPr rot="-5400000" spcFirstLastPara="1" vertOverflow="ellipsis" vert="horz" wrap="square" anchor="ctr" anchorCtr="1"/>
            <a:lstStyle/>
            <a:p>
              <a:pPr>
                <a:defRPr sz="1000" b="0" i="0" u="none" strike="noStrike" kern="1200" baseline="0">
                  <a:solidFill>
                    <a:srgbClr val="414141"/>
                  </a:solidFill>
                  <a:latin typeface="Source Sans Pro" panose="020B0503030403020204" pitchFamily="34" charset="0"/>
                  <a:ea typeface="Source Sans Pro" panose="020B0503030403020204" pitchFamily="34" charset="0"/>
                  <a:cs typeface="+mn-cs"/>
                </a:defRPr>
              </a:pPr>
              <a:endParaRPr lang="en-IT"/>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196479600"/>
        <c:crosses val="autoZero"/>
        <c:crossBetween val="between"/>
      </c:valAx>
      <c:valAx>
        <c:axId val="1334896719"/>
        <c:scaling>
          <c:orientation val="minMax"/>
          <c:max val="1"/>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1310288159"/>
        <c:crosses val="max"/>
        <c:crossBetween val="between"/>
      </c:valAx>
      <c:catAx>
        <c:axId val="1310288159"/>
        <c:scaling>
          <c:orientation val="minMax"/>
        </c:scaling>
        <c:delete val="1"/>
        <c:axPos val="b"/>
        <c:numFmt formatCode="General" sourceLinked="1"/>
        <c:majorTickMark val="out"/>
        <c:minorTickMark val="none"/>
        <c:tickLblPos val="nextTo"/>
        <c:crossAx val="1334896719"/>
        <c:crosses val="autoZero"/>
        <c:auto val="1"/>
        <c:lblAlgn val="ctr"/>
        <c:lblOffset val="100"/>
        <c:noMultiLvlLbl val="0"/>
      </c:catAx>
      <c:spPr>
        <a:noFill/>
        <a:ln>
          <a:noFill/>
        </a:ln>
        <a:effectLst/>
      </c:spPr>
    </c:plotArea>
    <c:legend>
      <c:legendPos val="b"/>
      <c:legendEntry>
        <c:idx val="0"/>
        <c:delete val="1"/>
      </c:legendEntry>
      <c:legendEntry>
        <c:idx val="1"/>
        <c:delete val="1"/>
      </c:legendEntry>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Source Sans Pro" panose="020B0503030403020204" pitchFamily="34" charset="0"/>
              <a:ea typeface="Source Sans Pro" panose="020B0503030403020204" pitchFamily="34" charset="0"/>
              <a:cs typeface="+mn-cs"/>
            </a:defRPr>
          </a:pPr>
          <a:endParaRPr lang="en-IT"/>
        </a:p>
      </c:txPr>
    </c:legend>
    <c:plotVisOnly val="1"/>
    <c:dispBlanksAs val="gap"/>
    <c:showDLblsOverMax val="0"/>
  </c:chart>
  <c:spPr>
    <a:noFill/>
    <a:ln>
      <a:noFill/>
    </a:ln>
    <a:effectLst/>
  </c:spPr>
  <c:txPr>
    <a:bodyPr/>
    <a:lstStyle/>
    <a:p>
      <a:pPr>
        <a:defRPr/>
      </a:pPr>
      <a:endParaRPr lang="en-I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580927384076995E-2"/>
          <c:y val="8.9720779083456118E-2"/>
          <c:w val="0.87953893263342098"/>
          <c:h val="0.72094368351673144"/>
        </c:manualLayout>
      </c:layout>
      <c:barChart>
        <c:barDir val="col"/>
        <c:grouping val="stacked"/>
        <c:varyColors val="0"/>
        <c:ser>
          <c:idx val="2"/>
          <c:order val="0"/>
          <c:tx>
            <c:strRef>
              <c:f>'Figure 1.1.'!$U$5</c:f>
              <c:strCache>
                <c:ptCount val="1"/>
                <c:pt idx="0">
                  <c:v>G7</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'Figure 1.1.'!$V$3:$Y$4</c:f>
              <c:multiLvlStrCache>
                <c:ptCount val="4"/>
                <c:lvl>
                  <c:pt idx="0">
                    <c:v>2020</c:v>
                  </c:pt>
                  <c:pt idx="1">
                    <c:v>2008</c:v>
                  </c:pt>
                  <c:pt idx="2">
                    <c:v>2009</c:v>
                  </c:pt>
                  <c:pt idx="3">
                    <c:v>2010</c:v>
                  </c:pt>
                </c:lvl>
                <c:lvl>
                  <c:pt idx="0">
                    <c:v>COVID-19</c:v>
                  </c:pt>
                  <c:pt idx="1">
                    <c:v>Global financial crisis</c:v>
                  </c:pt>
                </c:lvl>
              </c:multiLvlStrCache>
            </c:multiLvlStrRef>
          </c:cat>
          <c:val>
            <c:numRef>
              <c:f>'Figure 1.1.'!$V$5:$Y$5</c:f>
              <c:numCache>
                <c:formatCode>0.0</c:formatCode>
                <c:ptCount val="4"/>
                <c:pt idx="0">
                  <c:v>2.31224006331668</c:v>
                </c:pt>
                <c:pt idx="1">
                  <c:v>0.3062194549923945</c:v>
                </c:pt>
                <c:pt idx="2">
                  <c:v>0.86129145102025273</c:v>
                </c:pt>
                <c:pt idx="3">
                  <c:v>0.71148020701907033</c:v>
                </c:pt>
              </c:numCache>
            </c:numRef>
          </c:val>
          <c:extLst>
            <c:ext xmlns:c16="http://schemas.microsoft.com/office/drawing/2014/chart" uri="{C3380CC4-5D6E-409C-BE32-E72D297353CC}">
              <c16:uniqueId val="{00000000-0C76-4E5D-84C4-56070D6A47A2}"/>
            </c:ext>
          </c:extLst>
        </c:ser>
        <c:ser>
          <c:idx val="3"/>
          <c:order val="1"/>
          <c:tx>
            <c:strRef>
              <c:f>'Figure 1.1.'!$U$6</c:f>
              <c:strCache>
                <c:ptCount val="1"/>
                <c:pt idx="0">
                  <c:v>Other G20</c:v>
                </c:pt>
              </c:strCache>
            </c:strRef>
          </c:tx>
          <c:spPr>
            <a:solidFill>
              <a:srgbClr val="002060">
                <a:alpha val="50000"/>
              </a:srgbClr>
            </a:solidFill>
            <a:ln>
              <a:noFill/>
            </a:ln>
            <a:effectLst/>
          </c:spPr>
          <c:invertIfNegative val="0"/>
          <c:dPt>
            <c:idx val="0"/>
            <c:invertIfNegative val="0"/>
            <c:bubble3D val="0"/>
            <c:extLst>
              <c:ext xmlns:c16="http://schemas.microsoft.com/office/drawing/2014/chart" uri="{C3380CC4-5D6E-409C-BE32-E72D297353CC}">
                <c16:uniqueId val="{00000002-0C76-4E5D-84C4-56070D6A47A2}"/>
              </c:ext>
            </c:extLst>
          </c:dPt>
          <c:dLbls>
            <c:dLbl>
              <c:idx val="0"/>
              <c:layout>
                <c:manualLayout>
                  <c:x val="0"/>
                  <c:y val="-0.16437176442383333"/>
                </c:manualLayout>
              </c:layout>
              <c:tx>
                <c:rich>
                  <a:bodyPr/>
                  <a:lstStyle/>
                  <a:p>
                    <a:fld id="{541C46ED-71A1-43F9-9030-602CB56B1AEE}" type="CELLREF">
                      <a:rPr lang="en-US"/>
                      <a:pPr/>
                      <a:t>[CELLREF]</a:t>
                    </a:fld>
                    <a:endParaRPr lang="en-IT"/>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{541C46ED-71A1-43F9-9030-602CB56B1AEE}</c15:txfldGUID>
                      <c15:f>'Figure 1.1.'!$V$7</c15:f>
                      <c15:dlblFieldTableCache>
                        <c:ptCount val="1"/>
                        <c:pt idx="0">
                          <c:v>3.5</c:v>
                        </c:pt>
                      </c15:dlblFieldTableCache>
                    </c15:dlblFTEntry>
                  </c15:dlblFieldTable>
                  <c15:showDataLabelsRange val="0"/>
                </c:ext>
                <c:ext xmlns:c16="http://schemas.microsoft.com/office/drawing/2014/chart" uri="{C3380CC4-5D6E-409C-BE32-E72D297353CC}">
                  <c16:uniqueId val="{00000002-0C76-4E5D-84C4-56070D6A47A2}"/>
                </c:ext>
              </c:extLst>
            </c:dLbl>
            <c:dLbl>
              <c:idx val="1"/>
              <c:layout>
                <c:manualLayout>
                  <c:x val="0"/>
                  <c:y val="-5.5832502492522577E-2"/>
                </c:manualLayout>
              </c:layout>
              <c:tx>
                <c:rich>
                  <a:bodyPr/>
                  <a:lstStyle/>
                  <a:p>
                    <a:fld id="{316451DD-BFD0-4680-BFC6-812CDAA4907F}" type="CELLREF">
                      <a:rPr lang="en-US"/>
                      <a:pPr/>
                      <a:t>[CELLREF]</a:t>
                    </a:fld>
                    <a:endParaRPr lang="en-IT"/>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{316451DD-BFD0-4680-BFC6-812CDAA4907F}</c15:txfldGUID>
                      <c15:f>'Figure 1.1.'!$W$7</c15:f>
                      <c15:dlblFieldTableCache>
                        <c:ptCount val="1"/>
                        <c:pt idx="0">
                          <c:v>0.5</c:v>
                        </c:pt>
                      </c15:dlblFieldTableCache>
                    </c15:dlblFTEntry>
                  </c15:dlblFieldTable>
                  <c15:showDataLabelsRange val="0"/>
                </c:ext>
                <c:ext xmlns:c16="http://schemas.microsoft.com/office/drawing/2014/chart" uri="{C3380CC4-5D6E-409C-BE32-E72D297353CC}">
                  <c16:uniqueId val="{00000003-0C76-4E5D-84C4-56070D6A47A2}"/>
                </c:ext>
              </c:extLst>
            </c:dLbl>
            <c:dLbl>
              <c:idx val="2"/>
              <c:layout>
                <c:manualLayout>
                  <c:x val="2.7777777777777779E-3"/>
                  <c:y val="-0.19289047575409385"/>
                </c:manualLayout>
              </c:layout>
              <c:tx>
                <c:rich>
                  <a:bodyPr/>
                  <a:lstStyle/>
                  <a:p>
                    <a:fld id="{32864AA1-97BC-48F9-B73F-8B02BD479C7C}" type="CELLREF">
                      <a:rPr lang="en-US"/>
                      <a:pPr/>
                      <a:t>[CELLREF]</a:t>
                    </a:fld>
                    <a:endParaRPr lang="en-IT"/>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{32864AA1-97BC-48F9-B73F-8B02BD479C7C}</c15:txfldGUID>
                      <c15:f>'Figure 1.1.'!$X$7</c15:f>
                      <c15:dlblFieldTableCache>
                        <c:ptCount val="1"/>
                        <c:pt idx="0">
                          <c:v>2.1</c:v>
                        </c:pt>
                      </c15:dlblFieldTableCache>
                    </c15:dlblFTEntry>
                  </c15:dlblFieldTable>
                  <c15:showDataLabelsRange val="0"/>
                </c:ext>
                <c:ext xmlns:c16="http://schemas.microsoft.com/office/drawing/2014/chart" uri="{C3380CC4-5D6E-409C-BE32-E72D297353CC}">
                  <c16:uniqueId val="{00000004-0C76-4E5D-84C4-56070D6A47A2}"/>
                </c:ext>
              </c:extLst>
            </c:dLbl>
            <c:dLbl>
              <c:idx val="3"/>
              <c:layout>
                <c:manualLayout>
                  <c:x val="2.7777777777777779E-3"/>
                  <c:y val="-0.16350947158524426"/>
                </c:manualLayout>
              </c:layout>
              <c:tx>
                <c:rich>
                  <a:bodyPr/>
                  <a:lstStyle/>
                  <a:p>
                    <a:fld id="{DCABA7C9-1E70-4D66-9D1F-E4E8C7478956}" type="CELLREF">
                      <a:rPr lang="en-US"/>
                      <a:pPr/>
                      <a:t>[CELLREF]</a:t>
                    </a:fld>
                    <a:endParaRPr lang="en-IT"/>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{DCABA7C9-1E70-4D66-9D1F-E4E8C7478956}</c15:txfldGUID>
                      <c15:f>'Figure 1.1.'!$Y$7</c15:f>
                      <c15:dlblFieldTableCache>
                        <c:ptCount val="1"/>
                        <c:pt idx="0">
                          <c:v>1.7</c:v>
                        </c:pt>
                      </c15:dlblFieldTableCache>
                    </c15:dlblFTEntry>
                  </c15:dlblFieldTable>
                  <c15:showDataLabelsRange val="0"/>
                </c:ext>
                <c:ext xmlns:c16="http://schemas.microsoft.com/office/drawing/2014/chart" uri="{C3380CC4-5D6E-409C-BE32-E72D297353CC}">
                  <c16:uniqueId val="{00000005-0C76-4E5D-84C4-56070D6A47A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Source Sans Pro" panose="020B0503030403020204" pitchFamily="34" charset="0"/>
                    <a:ea typeface="Source Sans Pro" panose="020B0503030403020204" pitchFamily="34" charset="0"/>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multiLvlStrRef>
              <c:f>'Figure 1.1.'!$V$3:$Y$4</c:f>
              <c:multiLvlStrCache>
                <c:ptCount val="4"/>
                <c:lvl>
                  <c:pt idx="0">
                    <c:v>2020</c:v>
                  </c:pt>
                  <c:pt idx="1">
                    <c:v>2008</c:v>
                  </c:pt>
                  <c:pt idx="2">
                    <c:v>2009</c:v>
                  </c:pt>
                  <c:pt idx="3">
                    <c:v>2010</c:v>
                  </c:pt>
                </c:lvl>
                <c:lvl>
                  <c:pt idx="0">
                    <c:v>COVID-19</c:v>
                  </c:pt>
                  <c:pt idx="1">
                    <c:v>Global financial crisis</c:v>
                  </c:pt>
                </c:lvl>
              </c:multiLvlStrCache>
            </c:multiLvlStrRef>
          </c:cat>
          <c:val>
            <c:numRef>
              <c:f>'Figure 1.1.'!$V$6:$Y$6</c:f>
              <c:numCache>
                <c:formatCode>0.0</c:formatCode>
                <c:ptCount val="4"/>
                <c:pt idx="0">
                  <c:v>1.188102382810539</c:v>
                </c:pt>
                <c:pt idx="1">
                  <c:v>0.16274802776397226</c:v>
                </c:pt>
                <c:pt idx="2">
                  <c:v>1.1896793206370773</c:v>
                </c:pt>
                <c:pt idx="3">
                  <c:v>0.9388963833575571</c:v>
                </c:pt>
              </c:numCache>
            </c:numRef>
          </c:val>
          <c:extLst>
            <c:ext xmlns:c16="http://schemas.microsoft.com/office/drawing/2014/chart" uri="{C3380CC4-5D6E-409C-BE32-E72D297353CC}">
              <c16:uniqueId val="{00000006-0C76-4E5D-84C4-56070D6A47A2}"/>
            </c:ext>
          </c:extLst>
        </c:ser>
        <c:dLbls>
          <c:dLblPos val="ctr"/>
          <c:showLegendKey val="0"/>
          <c:showVal val="1"/>
          <c:showCatName val="0"/>
          <c:showSerName val="0"/>
          <c:showPercent val="0"/>
          <c:showBubbleSize val="0"/>
        </c:dLbls>
        <c:gapWidth val="219"/>
        <c:overlap val="100"/>
        <c:axId val="541726687"/>
        <c:axId val="1373293600"/>
      </c:barChart>
      <c:catAx>
        <c:axId val="54172668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rgbClr val="414141"/>
                </a:solidFill>
                <a:latin typeface="Source Sans Pro" panose="020B0503030403020204" pitchFamily="34" charset="0"/>
                <a:ea typeface="Source Sans Pro" panose="020B0503030403020204" pitchFamily="34" charset="0"/>
                <a:cs typeface="+mn-cs"/>
              </a:defRPr>
            </a:pPr>
            <a:endParaRPr lang="en-IT"/>
          </a:p>
        </c:txPr>
        <c:crossAx val="1373293600"/>
        <c:crosses val="autoZero"/>
        <c:auto val="1"/>
        <c:lblAlgn val="ctr"/>
        <c:lblOffset val="100"/>
        <c:noMultiLvlLbl val="0"/>
      </c:catAx>
      <c:valAx>
        <c:axId val="1373293600"/>
        <c:scaling>
          <c:orientation val="minMax"/>
        </c:scaling>
        <c:delete val="0"/>
        <c:axPos val="l"/>
        <c:title>
          <c:tx>
            <c:rich>
              <a:bodyPr rot="-5400000" spcFirstLastPara="1" vertOverflow="ellipsis" vert="horz" wrap="square" anchor="ctr" anchorCtr="1"/>
              <a:lstStyle/>
              <a:p>
                <a:pPr>
                  <a:defRPr sz="1300" b="0" i="0" u="none" strike="noStrike" kern="1200" baseline="0">
                    <a:solidFill>
                      <a:srgbClr val="000000"/>
                    </a:solidFill>
                    <a:latin typeface="+mn-lt"/>
                    <a:ea typeface="+mn-ea"/>
                    <a:cs typeface="+mn-cs"/>
                  </a:defRPr>
                </a:pPr>
                <a:r>
                  <a:rPr lang="en-GB" sz="1300" dirty="0">
                    <a:solidFill>
                      <a:srgbClr val="000000"/>
                    </a:solidFill>
                    <a:latin typeface="Source Sans Pro" panose="020B0503030403020204" pitchFamily="34" charset="0"/>
                    <a:ea typeface="Source Sans Pro" panose="020B0503030403020204" pitchFamily="34" charset="0"/>
                  </a:rPr>
                  <a:t>Percent</a:t>
                </a:r>
                <a:r>
                  <a:rPr lang="en-GB" sz="1300" baseline="0" dirty="0">
                    <a:solidFill>
                      <a:srgbClr val="000000"/>
                    </a:solidFill>
                    <a:latin typeface="Source Sans Pro" panose="020B0503030403020204" pitchFamily="34" charset="0"/>
                    <a:ea typeface="Source Sans Pro" panose="020B0503030403020204" pitchFamily="34" charset="0"/>
                  </a:rPr>
                  <a:t> of GDP</a:t>
                </a:r>
                <a:endParaRPr lang="en-GB" sz="1300" dirty="0">
                  <a:solidFill>
                    <a:srgbClr val="000000"/>
                  </a:solidFill>
                  <a:latin typeface="Source Sans Pro" panose="020B0503030403020204" pitchFamily="34" charset="0"/>
                  <a:ea typeface="Source Sans Pro" panose="020B0503030403020204" pitchFamily="34" charset="0"/>
                </a:endParaRPr>
              </a:p>
            </c:rich>
          </c:tx>
          <c:overlay val="0"/>
          <c:spPr>
            <a:noFill/>
            <a:ln>
              <a:noFill/>
            </a:ln>
            <a:effectLst/>
          </c:spPr>
          <c:txPr>
            <a:bodyPr rot="-5400000" spcFirstLastPara="1" vertOverflow="ellipsis" vert="horz" wrap="square" anchor="ctr" anchorCtr="1"/>
            <a:lstStyle/>
            <a:p>
              <a:pPr>
                <a:defRPr sz="1300" b="0" i="0" u="none" strike="noStrike" kern="1200" baseline="0">
                  <a:solidFill>
                    <a:srgbClr val="000000"/>
                  </a:solidFill>
                  <a:latin typeface="+mn-lt"/>
                  <a:ea typeface="+mn-ea"/>
                  <a:cs typeface="+mn-cs"/>
                </a:defRPr>
              </a:pPr>
              <a:endParaRPr lang="en-IT"/>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lgn="ctr">
              <a:defRPr lang="en-US" sz="1200" b="0" i="0" u="none" strike="noStrike" kern="1200" baseline="0">
                <a:solidFill>
                  <a:schemeClr val="tx1">
                    <a:lumMod val="60000"/>
                    <a:lumOff val="40000"/>
                  </a:schemeClr>
                </a:solidFill>
                <a:latin typeface="Source Sans Pro" panose="020B0503030403020204" pitchFamily="34" charset="0"/>
                <a:ea typeface="Source Sans Pro" panose="020B0503030403020204" pitchFamily="34" charset="0"/>
                <a:cs typeface="+mn-cs"/>
              </a:defRPr>
            </a:pPr>
            <a:endParaRPr lang="en-IT"/>
          </a:p>
        </c:txPr>
        <c:crossAx val="541726687"/>
        <c:crosses val="autoZero"/>
        <c:crossBetween val="between"/>
      </c:valAx>
      <c:spPr>
        <a:noFill/>
        <a:ln>
          <a:noFill/>
        </a:ln>
        <a:effectLst/>
      </c:spPr>
    </c:plotArea>
    <c:legend>
      <c:legendPos val="r"/>
      <c:legendEntry>
        <c:idx val="0"/>
        <c:txPr>
          <a:bodyPr rot="0" spcFirstLastPara="1" vertOverflow="ellipsis" vert="horz" wrap="square" anchor="ctr" anchorCtr="1"/>
          <a:lstStyle/>
          <a:p>
            <a:pPr algn="ctr">
              <a:defRPr lang="en-US" sz="1200" b="0" i="0" u="none" strike="noStrike" kern="1200" baseline="0">
                <a:solidFill>
                  <a:sysClr val="windowText" lastClr="000000"/>
                </a:solidFill>
                <a:latin typeface="Source Sans Pro" panose="020B0503030403020204" pitchFamily="34" charset="0"/>
                <a:ea typeface="Source Sans Pro" panose="020B0503030403020204" pitchFamily="34" charset="0"/>
                <a:cs typeface="+mn-cs"/>
              </a:defRPr>
            </a:pPr>
            <a:endParaRPr lang="en-IT"/>
          </a:p>
        </c:txPr>
      </c:legendEntry>
      <c:legendEntry>
        <c:idx val="1"/>
        <c:txPr>
          <a:bodyPr rot="0" spcFirstLastPara="1" vertOverflow="ellipsis" vert="horz" wrap="square" anchor="ctr" anchorCtr="1"/>
          <a:lstStyle/>
          <a:p>
            <a:pPr algn="ctr">
              <a:defRPr lang="en-US" sz="1200" b="0" i="0" u="none" strike="noStrike" kern="1200" baseline="0">
                <a:solidFill>
                  <a:sysClr val="windowText" lastClr="000000"/>
                </a:solidFill>
                <a:latin typeface="Source Sans Pro" panose="020B0503030403020204" pitchFamily="34" charset="0"/>
                <a:ea typeface="Source Sans Pro" panose="020B0503030403020204" pitchFamily="34" charset="0"/>
                <a:cs typeface="+mn-cs"/>
              </a:defRPr>
            </a:pPr>
            <a:endParaRPr lang="en-IT"/>
          </a:p>
        </c:txPr>
      </c:legendEntry>
      <c:layout>
        <c:manualLayout>
          <c:xMode val="edge"/>
          <c:yMode val="edge"/>
          <c:x val="0.28378652668416449"/>
          <c:y val="4.7996586633567359E-2"/>
          <c:w val="0.25149168853893267"/>
          <c:h val="0.16310476815398076"/>
        </c:manualLayout>
      </c:layout>
      <c:overlay val="0"/>
      <c:spPr>
        <a:noFill/>
        <a:ln>
          <a:noFill/>
        </a:ln>
        <a:effectLst/>
      </c:spPr>
      <c:txPr>
        <a:bodyPr rot="0" spcFirstLastPara="1" vertOverflow="ellipsis" vert="horz" wrap="square" anchor="ctr" anchorCtr="1"/>
        <a:lstStyle/>
        <a:p>
          <a:pPr algn="ctr">
            <a:defRPr lang="en-US" sz="1200" b="0" i="0" u="none" strike="noStrike" kern="1200" baseline="0">
              <a:solidFill>
                <a:sysClr val="windowText" lastClr="000000"/>
              </a:solidFill>
              <a:latin typeface="HelveticaNeueLT Std" panose="020B0604020202020204"/>
              <a:ea typeface="+mn-ea"/>
              <a:cs typeface="+mn-cs"/>
            </a:defRPr>
          </a:pPr>
          <a:endParaRPr lang="en-IT"/>
        </a:p>
      </c:txPr>
    </c:legend>
    <c:plotVisOnly val="1"/>
    <c:dispBlanksAs val="gap"/>
    <c:showDLblsOverMax val="0"/>
  </c:chart>
  <c:spPr>
    <a:noFill/>
    <a:ln w="9525" cap="flat" cmpd="sng" algn="ctr">
      <a:noFill/>
      <a:round/>
    </a:ln>
    <a:effectLst/>
  </c:spPr>
  <c:txPr>
    <a:bodyPr/>
    <a:lstStyle/>
    <a:p>
      <a:pPr>
        <a:defRPr/>
      </a:pPr>
      <a:endParaRPr lang="en-IT"/>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r>
              <a:rPr lang="en-US">
                <a:solidFill>
                  <a:schemeClr val="tx1"/>
                </a:solidFill>
                <a:latin typeface="Source Sans Pro" panose="020B0503030403020204" pitchFamily="34" charset="0"/>
                <a:ea typeface="Source Sans Pro" panose="020B0503030403020204" pitchFamily="34" charset="0"/>
              </a:rPr>
              <a:t>Discretionary fiscal</a:t>
            </a:r>
            <a:r>
              <a:rPr lang="en-US" baseline="0">
                <a:solidFill>
                  <a:schemeClr val="tx1"/>
                </a:solidFill>
                <a:latin typeface="Source Sans Pro" panose="020B0503030403020204" pitchFamily="34" charset="0"/>
                <a:ea typeface="Source Sans Pro" panose="020B0503030403020204" pitchFamily="34" charset="0"/>
              </a:rPr>
              <a:t> response (Source: IMF)</a:t>
            </a:r>
            <a:endParaRPr lang="en-US">
              <a:solidFill>
                <a:schemeClr val="tx1"/>
              </a:solidFill>
              <a:latin typeface="Source Sans Pro" panose="020B0503030403020204" pitchFamily="34" charset="0"/>
              <a:ea typeface="Source Sans Pro" panose="020B0503030403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endParaRPr lang="en-IT"/>
        </a:p>
      </c:txPr>
    </c:title>
    <c:autoTitleDeleted val="0"/>
    <c:plotArea>
      <c:layout/>
      <c:barChart>
        <c:barDir val="col"/>
        <c:grouping val="clustered"/>
        <c:varyColors val="0"/>
        <c:ser>
          <c:idx val="0"/>
          <c:order val="0"/>
          <c:tx>
            <c:strRef>
              <c:f>'D11. Fiscal response'!$B$3</c:f>
              <c:strCache>
                <c:ptCount val="1"/>
                <c:pt idx="0">
                  <c:v>Additional spending and foregone revenue (G20)</c:v>
                </c:pt>
              </c:strCache>
            </c:strRef>
          </c:tx>
          <c:spPr>
            <a:solidFill>
              <a:srgbClr val="002060">
                <a:alpha val="50000"/>
              </a:srgbClr>
            </a:solidFill>
            <a:ln w="0">
              <a:noFill/>
            </a:ln>
            <a:effectLst/>
          </c:spPr>
          <c:invertIfNegative val="0"/>
          <c:cat>
            <c:strRef>
              <c:f>'D11. Fiscal response'!$A$4:$A$22</c:f>
              <c:strCache>
                <c:ptCount val="19"/>
                <c:pt idx="0">
                  <c:v>Mexico</c:v>
                </c:pt>
                <c:pt idx="1">
                  <c:v>Turkey</c:v>
                </c:pt>
                <c:pt idx="2">
                  <c:v>India</c:v>
                </c:pt>
                <c:pt idx="3">
                  <c:v>Saudi Arabia</c:v>
                </c:pt>
                <c:pt idx="4">
                  <c:v>Russia</c:v>
                </c:pt>
                <c:pt idx="5">
                  <c:v>Indonesia</c:v>
                </c:pt>
                <c:pt idx="6">
                  <c:v>Korea</c:v>
                </c:pt>
                <c:pt idx="7">
                  <c:v>Argentina</c:v>
                </c:pt>
                <c:pt idx="8">
                  <c:v>China</c:v>
                </c:pt>
                <c:pt idx="9">
                  <c:v>Italy</c:v>
                </c:pt>
                <c:pt idx="10">
                  <c:v>France</c:v>
                </c:pt>
                <c:pt idx="11">
                  <c:v>South Africa</c:v>
                </c:pt>
                <c:pt idx="12">
                  <c:v>Brazil</c:v>
                </c:pt>
                <c:pt idx="13">
                  <c:v>Germany</c:v>
                </c:pt>
                <c:pt idx="14">
                  <c:v>United Kingdom</c:v>
                </c:pt>
                <c:pt idx="15">
                  <c:v>Japan</c:v>
                </c:pt>
                <c:pt idx="16">
                  <c:v>Australia</c:v>
                </c:pt>
                <c:pt idx="17">
                  <c:v>United States</c:v>
                </c:pt>
                <c:pt idx="18">
                  <c:v>Canada</c:v>
                </c:pt>
              </c:strCache>
            </c:strRef>
          </c:cat>
          <c:val>
            <c:numRef>
              <c:f>'D11. Fiscal response'!$B$4:$B$22</c:f>
              <c:numCache>
                <c:formatCode>General</c:formatCode>
                <c:ptCount val="19"/>
                <c:pt idx="0">
                  <c:v>0.64705347615505271</c:v>
                </c:pt>
                <c:pt idx="1">
                  <c:v>0.75503484764120432</c:v>
                </c:pt>
                <c:pt idx="2">
                  <c:v>1.7893922889405567</c:v>
                </c:pt>
                <c:pt idx="3">
                  <c:v>2.2546733697340864</c:v>
                </c:pt>
                <c:pt idx="4">
                  <c:v>2.3877325867408117</c:v>
                </c:pt>
                <c:pt idx="5">
                  <c:v>2.6666010199683683</c:v>
                </c:pt>
                <c:pt idx="6">
                  <c:v>3.4999982316427487</c:v>
                </c:pt>
                <c:pt idx="7">
                  <c:v>3.9230009533879096</c:v>
                </c:pt>
                <c:pt idx="8">
                  <c:v>4.6423570741975517</c:v>
                </c:pt>
                <c:pt idx="11">
                  <c:v>5.297724629200613</c:v>
                </c:pt>
                <c:pt idx="12">
                  <c:v>8.2740416532151482</c:v>
                </c:pt>
                <c:pt idx="16">
                  <c:v>11.728228771932544</c:v>
                </c:pt>
              </c:numCache>
            </c:numRef>
          </c:val>
          <c:extLst>
            <c:ext xmlns:c16="http://schemas.microsoft.com/office/drawing/2014/chart" uri="{C3380CC4-5D6E-409C-BE32-E72D297353CC}">
              <c16:uniqueId val="{00000000-94E7-D848-A04A-350AF0B77ADC}"/>
            </c:ext>
          </c:extLst>
        </c:ser>
        <c:ser>
          <c:idx val="1"/>
          <c:order val="1"/>
          <c:tx>
            <c:strRef>
              <c:f>'D11. Fiscal response'!$C$3</c:f>
              <c:strCache>
                <c:ptCount val="1"/>
                <c:pt idx="0">
                  <c:v>Additional spending and foregone revenue (G7)</c:v>
                </c:pt>
              </c:strCache>
            </c:strRef>
          </c:tx>
          <c:spPr>
            <a:solidFill>
              <a:srgbClr val="002060"/>
            </a:solidFill>
            <a:ln>
              <a:solidFill>
                <a:srgbClr val="002060"/>
              </a:solidFill>
            </a:ln>
            <a:effectLst/>
          </c:spPr>
          <c:invertIfNegative val="0"/>
          <c:val>
            <c:numRef>
              <c:f>'D11. Fiscal response'!$C$4:$C$22</c:f>
              <c:numCache>
                <c:formatCode>General</c:formatCode>
                <c:ptCount val="19"/>
                <c:pt idx="9">
                  <c:v>4.9481563719181452</c:v>
                </c:pt>
                <c:pt idx="10">
                  <c:v>5.2331494236063589</c:v>
                </c:pt>
                <c:pt idx="13">
                  <c:v>8.345671799804629</c:v>
                </c:pt>
                <c:pt idx="14">
                  <c:v>9.1514162839656876</c:v>
                </c:pt>
                <c:pt idx="15">
                  <c:v>11.303916616449396</c:v>
                </c:pt>
                <c:pt idx="17">
                  <c:v>11.769925271607271</c:v>
                </c:pt>
                <c:pt idx="18">
                  <c:v>12.474499733549816</c:v>
                </c:pt>
              </c:numCache>
            </c:numRef>
          </c:val>
          <c:extLst>
            <c:ext xmlns:c16="http://schemas.microsoft.com/office/drawing/2014/chart" uri="{C3380CC4-5D6E-409C-BE32-E72D297353CC}">
              <c16:uniqueId val="{00000001-94E7-D848-A04A-350AF0B77ADC}"/>
            </c:ext>
          </c:extLst>
        </c:ser>
        <c:dLbls>
          <c:showLegendKey val="0"/>
          <c:showVal val="0"/>
          <c:showCatName val="0"/>
          <c:showSerName val="0"/>
          <c:showPercent val="0"/>
          <c:showBubbleSize val="0"/>
        </c:dLbls>
        <c:gapWidth val="236"/>
        <c:overlap val="100"/>
        <c:axId val="1959675919"/>
        <c:axId val="1878652735"/>
      </c:barChart>
      <c:catAx>
        <c:axId val="1959675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1878652735"/>
        <c:crosses val="autoZero"/>
        <c:auto val="1"/>
        <c:lblAlgn val="ctr"/>
        <c:lblOffset val="100"/>
        <c:noMultiLvlLbl val="0"/>
      </c:catAx>
      <c:valAx>
        <c:axId val="18786527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GB">
                    <a:solidFill>
                      <a:schemeClr val="tx1"/>
                    </a:solidFill>
                  </a:rPr>
                  <a:t>Percentage of</a:t>
                </a:r>
                <a:r>
                  <a:rPr lang="en-GB" baseline="0">
                    <a:solidFill>
                      <a:schemeClr val="tx1"/>
                    </a:solidFill>
                  </a:rPr>
                  <a:t> GDP</a:t>
                </a:r>
                <a:endParaRPr lang="en-GB">
                  <a:solidFill>
                    <a:schemeClr val="tx1"/>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19596759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Source Sans Pro" panose="020B0503030403020204" pitchFamily="34" charset="0"/>
                <a:ea typeface="Source Sans Pro" panose="020B0503030403020204" pitchFamily="34" charset="0"/>
                <a:cs typeface="+mn-cs"/>
              </a:defRPr>
            </a:pPr>
            <a:r>
              <a:rPr lang="en-GB">
                <a:solidFill>
                  <a:srgbClr val="000000"/>
                </a:solidFill>
                <a:latin typeface="Source Sans Pro" panose="020B0503030403020204" pitchFamily="34" charset="0"/>
                <a:ea typeface="Source Sans Pro" panose="020B0503030403020204" pitchFamily="34" charset="0"/>
              </a:rPr>
              <a:t>Japan</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Source Sans Pro" panose="020B0503030403020204" pitchFamily="34" charset="0"/>
              <a:ea typeface="Source Sans Pro" panose="020B0503030403020204" pitchFamily="34" charset="0"/>
              <a:cs typeface="+mn-cs"/>
            </a:defRPr>
          </a:pPr>
          <a:endParaRPr lang="en-IT"/>
        </a:p>
      </c:txPr>
    </c:title>
    <c:autoTitleDeleted val="0"/>
    <c:plotArea>
      <c:layout/>
      <c:barChart>
        <c:barDir val="col"/>
        <c:grouping val="clustered"/>
        <c:varyColors val="0"/>
        <c:ser>
          <c:idx val="3"/>
          <c:order val="4"/>
          <c:spPr>
            <a:solidFill>
              <a:srgbClr val="0070C0">
                <a:alpha val="20000"/>
              </a:srgbClr>
            </a:solidFill>
            <a:ln>
              <a:noFill/>
            </a:ln>
            <a:effectLst/>
          </c:spPr>
          <c:invertIfNegative val="0"/>
          <c:val>
            <c:numRef>
              <c:f>'D8. M3, CPI, rGDP, BalSheet'!$L$68:$L$88</c:f>
              <c:numCache>
                <c:formatCode>General</c:formatCode>
                <c:ptCount val="21"/>
                <c:pt idx="0">
                  <c:v>0</c:v>
                </c:pt>
                <c:pt idx="1">
                  <c:v>0</c:v>
                </c:pt>
                <c:pt idx="2">
                  <c:v>0</c:v>
                </c:pt>
                <c:pt idx="3">
                  <c:v>0</c:v>
                </c:pt>
                <c:pt idx="4">
                  <c:v>0</c:v>
                </c:pt>
                <c:pt idx="5">
                  <c:v>0</c:v>
                </c:pt>
                <c:pt idx="6">
                  <c:v>0</c:v>
                </c:pt>
                <c:pt idx="7">
                  <c:v>0</c:v>
                </c:pt>
                <c:pt idx="8">
                  <c:v>800</c:v>
                </c:pt>
                <c:pt idx="9">
                  <c:v>800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0-A80A-1548-9BE2-763C93C21612}"/>
            </c:ext>
          </c:extLst>
        </c:ser>
        <c:dLbls>
          <c:showLegendKey val="0"/>
          <c:showVal val="0"/>
          <c:showCatName val="0"/>
          <c:showSerName val="0"/>
          <c:showPercent val="0"/>
          <c:showBubbleSize val="0"/>
        </c:dLbls>
        <c:gapWidth val="0"/>
        <c:axId val="355974751"/>
        <c:axId val="355946383"/>
      </c:barChart>
      <c:lineChart>
        <c:grouping val="standard"/>
        <c:varyColors val="0"/>
        <c:ser>
          <c:idx val="4"/>
          <c:order val="0"/>
          <c:tx>
            <c:strRef>
              <c:f>'D8. M3, CPI, rGDP, BalSheet'!$E$35</c:f>
              <c:strCache>
                <c:ptCount val="1"/>
                <c:pt idx="0">
                  <c:v>Japan M3</c:v>
                </c:pt>
              </c:strCache>
            </c:strRef>
          </c:tx>
          <c:spPr>
            <a:ln w="15875" cap="rnd">
              <a:solidFill>
                <a:srgbClr val="9B695E"/>
              </a:solidFill>
              <a:round/>
            </a:ln>
            <a:effectLst/>
          </c:spPr>
          <c:marker>
            <c:symbol val="none"/>
          </c:marker>
          <c:val>
            <c:numRef>
              <c:f>'D8. M3, CPI, rGDP, BalSheet'!$E$38:$E$58</c:f>
              <c:numCache>
                <c:formatCode>General</c:formatCode>
                <c:ptCount val="21"/>
                <c:pt idx="0">
                  <c:v>100</c:v>
                </c:pt>
                <c:pt idx="1">
                  <c:v>101.61066672054919</c:v>
                </c:pt>
                <c:pt idx="2">
                  <c:v>103.55535040904417</c:v>
                </c:pt>
                <c:pt idx="3">
                  <c:v>104.56428396430618</c:v>
                </c:pt>
                <c:pt idx="4">
                  <c:v>105.72385287038136</c:v>
                </c:pt>
                <c:pt idx="5">
                  <c:v>106.24898023100451</c:v>
                </c:pt>
                <c:pt idx="6">
                  <c:v>105.90806798291587</c:v>
                </c:pt>
                <c:pt idx="7">
                  <c:v>106.09143697133028</c:v>
                </c:pt>
                <c:pt idx="8">
                  <c:v>106.88686941652796</c:v>
                </c:pt>
                <c:pt idx="9">
                  <c:v>108.80667453014854</c:v>
                </c:pt>
                <c:pt idx="10">
                  <c:v>111.06811172879576</c:v>
                </c:pt>
                <c:pt idx="11">
                  <c:v>113.51251379687463</c:v>
                </c:pt>
                <c:pt idx="12">
                  <c:v>115.9617400353099</c:v>
                </c:pt>
                <c:pt idx="13">
                  <c:v>119.34209429611312</c:v>
                </c:pt>
                <c:pt idx="14">
                  <c:v>122.63778563003413</c:v>
                </c:pt>
                <c:pt idx="15">
                  <c:v>126.28718210359085</c:v>
                </c:pt>
                <c:pt idx="16">
                  <c:v>129.88156788062324</c:v>
                </c:pt>
                <c:pt idx="17">
                  <c:v>134.25059923267909</c:v>
                </c:pt>
                <c:pt idx="18">
                  <c:v>137.64696670817304</c:v>
                </c:pt>
                <c:pt idx="19">
                  <c:v>140.51507490092771</c:v>
                </c:pt>
                <c:pt idx="20">
                  <c:v>147.75600306120128</c:v>
                </c:pt>
              </c:numCache>
            </c:numRef>
          </c:val>
          <c:smooth val="0"/>
          <c:extLst>
            <c:ext xmlns:c16="http://schemas.microsoft.com/office/drawing/2014/chart" uri="{C3380CC4-5D6E-409C-BE32-E72D297353CC}">
              <c16:uniqueId val="{00000001-A80A-1548-9BE2-763C93C21612}"/>
            </c:ext>
          </c:extLst>
        </c:ser>
        <c:ser>
          <c:idx val="0"/>
          <c:order val="1"/>
          <c:tx>
            <c:strRef>
              <c:f>'D8. M3, CPI, rGDP, BalSheet'!$J$35</c:f>
              <c:strCache>
                <c:ptCount val="1"/>
                <c:pt idx="0">
                  <c:v>Japan CPI</c:v>
                </c:pt>
              </c:strCache>
            </c:strRef>
          </c:tx>
          <c:spPr>
            <a:ln w="15875" cap="rnd">
              <a:solidFill>
                <a:srgbClr val="9B695E"/>
              </a:solidFill>
              <a:prstDash val="sysDash"/>
              <a:round/>
            </a:ln>
            <a:effectLst/>
          </c:spPr>
          <c:marker>
            <c:symbol val="none"/>
          </c:marker>
          <c:cat>
            <c:numRef>
              <c:f>'D8. M3, CPI, rGDP, BalSheet'!$A$38:$A$58</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'D8. M3, CPI, rGDP, BalSheet'!$J$38:$J$58</c:f>
              <c:numCache>
                <c:formatCode>General</c:formatCode>
                <c:ptCount val="21"/>
                <c:pt idx="0">
                  <c:v>100.00000000000001</c:v>
                </c:pt>
                <c:pt idx="1">
                  <c:v>99.259937792954759</c:v>
                </c:pt>
                <c:pt idx="2">
                  <c:v>98.343281529113412</c:v>
                </c:pt>
                <c:pt idx="3">
                  <c:v>98.090989888453805</c:v>
                </c:pt>
                <c:pt idx="4">
                  <c:v>98.082583530987037</c:v>
                </c:pt>
                <c:pt idx="5">
                  <c:v>97.805052634595825</c:v>
                </c:pt>
                <c:pt idx="6">
                  <c:v>98.048937917788663</c:v>
                </c:pt>
                <c:pt idx="7">
                  <c:v>98.107812695052985</c:v>
                </c:pt>
                <c:pt idx="8">
                  <c:v>99.461771105482441</c:v>
                </c:pt>
                <c:pt idx="9">
                  <c:v>98.116219052519767</c:v>
                </c:pt>
                <c:pt idx="10">
                  <c:v>97.409802458672885</c:v>
                </c:pt>
                <c:pt idx="11">
                  <c:v>97.149104460546496</c:v>
                </c:pt>
                <c:pt idx="12">
                  <c:v>97.098646132414572</c:v>
                </c:pt>
                <c:pt idx="13">
                  <c:v>97.435031622738833</c:v>
                </c:pt>
                <c:pt idx="14">
                  <c:v>100.12614582032981</c:v>
                </c:pt>
                <c:pt idx="15">
                  <c:v>100.91665626384136</c:v>
                </c:pt>
                <c:pt idx="16">
                  <c:v>100.79891680097835</c:v>
                </c:pt>
                <c:pt idx="17">
                  <c:v>101.2698645607648</c:v>
                </c:pt>
                <c:pt idx="18">
                  <c:v>102.26217804180716</c:v>
                </c:pt>
                <c:pt idx="19">
                  <c:v>102.75000915818657</c:v>
                </c:pt>
                <c:pt idx="20">
                  <c:v>102.7331560765905</c:v>
                </c:pt>
              </c:numCache>
            </c:numRef>
          </c:val>
          <c:smooth val="0"/>
          <c:extLst>
            <c:ext xmlns:c16="http://schemas.microsoft.com/office/drawing/2014/chart" uri="{C3380CC4-5D6E-409C-BE32-E72D297353CC}">
              <c16:uniqueId val="{00000002-A80A-1548-9BE2-763C93C21612}"/>
            </c:ext>
          </c:extLst>
        </c:ser>
        <c:ser>
          <c:idx val="1"/>
          <c:order val="2"/>
          <c:tx>
            <c:strRef>
              <c:f>'D8. M3, CPI, rGDP, BalSheet'!$K$67</c:f>
              <c:strCache>
                <c:ptCount val="1"/>
                <c:pt idx="0">
                  <c:v>BoJ total assets</c:v>
                </c:pt>
              </c:strCache>
            </c:strRef>
          </c:tx>
          <c:spPr>
            <a:ln w="19050" cap="rnd">
              <a:solidFill>
                <a:srgbClr val="9B695E"/>
              </a:solidFill>
              <a:prstDash val="solid"/>
              <a:round/>
            </a:ln>
            <a:effectLst/>
          </c:spPr>
          <c:marker>
            <c:symbol val="none"/>
          </c:marker>
          <c:val>
            <c:numRef>
              <c:f>'D8. M3, CPI, rGDP, BalSheet'!$K$68:$K$88</c:f>
              <c:numCache>
                <c:formatCode>General</c:formatCode>
                <c:ptCount val="21"/>
                <c:pt idx="0">
                  <c:v>100</c:v>
                </c:pt>
                <c:pt idx="1">
                  <c:v>124.2587761510767</c:v>
                </c:pt>
                <c:pt idx="2">
                  <c:v>139.6021023039718</c:v>
                </c:pt>
                <c:pt idx="3">
                  <c:v>143.0580281069812</c:v>
                </c:pt>
                <c:pt idx="4">
                  <c:v>152.89432304825874</c:v>
                </c:pt>
                <c:pt idx="5">
                  <c:v>163.25840891053707</c:v>
                </c:pt>
                <c:pt idx="6">
                  <c:v>137.87732962805345</c:v>
                </c:pt>
                <c:pt idx="7">
                  <c:v>120.16318277321936</c:v>
                </c:pt>
                <c:pt idx="8">
                  <c:v>123.17777276861723</c:v>
                </c:pt>
                <c:pt idx="9">
                  <c:v>128.3826531574893</c:v>
                </c:pt>
                <c:pt idx="10">
                  <c:v>132.83550622636326</c:v>
                </c:pt>
                <c:pt idx="11">
                  <c:v>148.81631237084713</c:v>
                </c:pt>
                <c:pt idx="12">
                  <c:v>160.61208032696351</c:v>
                </c:pt>
                <c:pt idx="13">
                  <c:v>210.48984455489105</c:v>
                </c:pt>
                <c:pt idx="14">
                  <c:v>289.71856832519813</c:v>
                </c:pt>
                <c:pt idx="15">
                  <c:v>382.4992427771698</c:v>
                </c:pt>
                <c:pt idx="16">
                  <c:v>477.86164830205718</c:v>
                </c:pt>
                <c:pt idx="17">
                  <c:v>551.68464419550764</c:v>
                </c:pt>
                <c:pt idx="18">
                  <c:v>592.77482266675338</c:v>
                </c:pt>
                <c:pt idx="19">
                  <c:v>620.54615568246186</c:v>
                </c:pt>
                <c:pt idx="20">
                  <c:v>712.71812597763335</c:v>
                </c:pt>
              </c:numCache>
            </c:numRef>
          </c:val>
          <c:smooth val="0"/>
          <c:extLst>
            <c:ext xmlns:c16="http://schemas.microsoft.com/office/drawing/2014/chart" uri="{C3380CC4-5D6E-409C-BE32-E72D297353CC}">
              <c16:uniqueId val="{00000003-A80A-1548-9BE2-763C93C21612}"/>
            </c:ext>
          </c:extLst>
        </c:ser>
        <c:ser>
          <c:idx val="2"/>
          <c:order val="3"/>
          <c:tx>
            <c:strRef>
              <c:f>'D8. M3, CPI, rGDP, BalSheet'!$K$94</c:f>
              <c:strCache>
                <c:ptCount val="1"/>
                <c:pt idx="0">
                  <c:v>Japan Real GDP</c:v>
                </c:pt>
              </c:strCache>
            </c:strRef>
          </c:tx>
          <c:spPr>
            <a:ln w="15875" cap="rnd">
              <a:solidFill>
                <a:srgbClr val="9B695E"/>
              </a:solidFill>
              <a:prstDash val="dash"/>
              <a:round/>
            </a:ln>
            <a:effectLst/>
          </c:spPr>
          <c:marker>
            <c:symbol val="none"/>
          </c:marker>
          <c:val>
            <c:numRef>
              <c:f>'D8. M3, CPI, rGDP, BalSheet'!$K$95:$K$115</c:f>
              <c:numCache>
                <c:formatCode>General</c:formatCode>
                <c:ptCount val="21"/>
                <c:pt idx="0">
                  <c:v>100</c:v>
                </c:pt>
                <c:pt idx="1">
                  <c:v>100.40635756173334</c:v>
                </c:pt>
                <c:pt idx="2">
                  <c:v>100.52480812697797</c:v>
                </c:pt>
                <c:pt idx="3">
                  <c:v>102.06104849867322</c:v>
                </c:pt>
                <c:pt idx="4">
                  <c:v>104.31119772602639</c:v>
                </c:pt>
                <c:pt idx="5">
                  <c:v>106.04550546271743</c:v>
                </c:pt>
                <c:pt idx="6">
                  <c:v>107.55133724168941</c:v>
                </c:pt>
                <c:pt idx="7">
                  <c:v>109.33045650141777</c:v>
                </c:pt>
                <c:pt idx="8">
                  <c:v>108.13490499264044</c:v>
                </c:pt>
                <c:pt idx="9">
                  <c:v>102.27787216089004</c:v>
                </c:pt>
                <c:pt idx="10">
                  <c:v>106.56509388111542</c:v>
                </c:pt>
                <c:pt idx="11">
                  <c:v>106.44207336354556</c:v>
                </c:pt>
                <c:pt idx="12">
                  <c:v>108.03349969981262</c:v>
                </c:pt>
                <c:pt idx="13">
                  <c:v>110.19445905192767</c:v>
                </c:pt>
                <c:pt idx="14">
                  <c:v>110.60740081037601</c:v>
                </c:pt>
                <c:pt idx="15">
                  <c:v>111.96004172301497</c:v>
                </c:pt>
                <c:pt idx="16">
                  <c:v>112.54438918147174</c:v>
                </c:pt>
                <c:pt idx="17">
                  <c:v>114.98467874751253</c:v>
                </c:pt>
                <c:pt idx="18">
                  <c:v>115.30210633650964</c:v>
                </c:pt>
                <c:pt idx="19">
                  <c:v>116.07607432865017</c:v>
                </c:pt>
                <c:pt idx="20">
                  <c:v>109.95550100972122</c:v>
                </c:pt>
              </c:numCache>
            </c:numRef>
          </c:val>
          <c:smooth val="0"/>
          <c:extLst>
            <c:ext xmlns:c16="http://schemas.microsoft.com/office/drawing/2014/chart" uri="{C3380CC4-5D6E-409C-BE32-E72D297353CC}">
              <c16:uniqueId val="{00000004-A80A-1548-9BE2-763C93C21612}"/>
            </c:ext>
          </c:extLst>
        </c:ser>
        <c:dLbls>
          <c:showLegendKey val="0"/>
          <c:showVal val="0"/>
          <c:showCatName val="0"/>
          <c:showSerName val="0"/>
          <c:showPercent val="0"/>
          <c:showBubbleSize val="0"/>
        </c:dLbls>
        <c:marker val="1"/>
        <c:smooth val="0"/>
        <c:axId val="318925679"/>
        <c:axId val="1458644656"/>
      </c:lineChart>
      <c:catAx>
        <c:axId val="318925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IT"/>
          </a:p>
        </c:txPr>
        <c:crossAx val="1458644656"/>
        <c:crosses val="autoZero"/>
        <c:auto val="1"/>
        <c:lblAlgn val="ctr"/>
        <c:lblOffset val="100"/>
        <c:noMultiLvlLbl val="0"/>
      </c:catAx>
      <c:valAx>
        <c:axId val="1458644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rgbClr val="000000"/>
                    </a:solidFill>
                    <a:latin typeface="Source Sans Pro" panose="020B0503030403020204" pitchFamily="34" charset="0"/>
                    <a:ea typeface="Source Sans Pro" panose="020B0503030403020204" pitchFamily="34" charset="0"/>
                    <a:cs typeface="+mn-cs"/>
                  </a:defRPr>
                </a:pPr>
                <a:r>
                  <a:rPr lang="en-GB" sz="1200">
                    <a:solidFill>
                      <a:srgbClr val="000000"/>
                    </a:solidFill>
                    <a:latin typeface="Source Sans Pro" panose="020B0503030403020204" pitchFamily="34" charset="0"/>
                    <a:ea typeface="Source Sans Pro" panose="020B0503030403020204" pitchFamily="34" charset="0"/>
                  </a:rPr>
                  <a:t>Index (2000=100)</a:t>
                </a:r>
              </a:p>
            </c:rich>
          </c:tx>
          <c:overlay val="0"/>
          <c:spPr>
            <a:noFill/>
            <a:ln>
              <a:noFill/>
            </a:ln>
            <a:effectLst/>
          </c:spPr>
          <c:txPr>
            <a:bodyPr rot="-5400000" spcFirstLastPara="1" vertOverflow="ellipsis" vert="horz" wrap="square" anchor="ctr" anchorCtr="1"/>
            <a:lstStyle/>
            <a:p>
              <a:pPr>
                <a:defRPr sz="1200" b="0" i="0" u="none" strike="noStrike" kern="1200" baseline="0">
                  <a:solidFill>
                    <a:srgbClr val="000000"/>
                  </a:solidFill>
                  <a:latin typeface="Source Sans Pro" panose="020B0503030403020204" pitchFamily="34" charset="0"/>
                  <a:ea typeface="Source Sans Pro" panose="020B0503030403020204" pitchFamily="34" charset="0"/>
                  <a:cs typeface="+mn-cs"/>
                </a:defRPr>
              </a:pPr>
              <a:endParaRPr lang="en-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IT"/>
          </a:p>
        </c:txPr>
        <c:crossAx val="318925679"/>
        <c:crosses val="autoZero"/>
        <c:crossBetween val="between"/>
      </c:valAx>
      <c:valAx>
        <c:axId val="355946383"/>
        <c:scaling>
          <c:orientation val="minMax"/>
          <c:max val="80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IT"/>
          </a:p>
        </c:txPr>
        <c:crossAx val="355974751"/>
        <c:crosses val="max"/>
        <c:crossBetween val="between"/>
      </c:valAx>
      <c:catAx>
        <c:axId val="355974751"/>
        <c:scaling>
          <c:orientation val="minMax"/>
        </c:scaling>
        <c:delete val="1"/>
        <c:axPos val="b"/>
        <c:majorTickMark val="out"/>
        <c:minorTickMark val="none"/>
        <c:tickLblPos val="nextTo"/>
        <c:crossAx val="355946383"/>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Source Sans Pro" panose="020B0503030403020204" pitchFamily="34" charset="0"/>
              <a:ea typeface="Source Sans Pro" panose="020B0503030403020204" pitchFamily="34" charset="0"/>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IT"/>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r>
              <a:rPr lang="en-GB">
                <a:solidFill>
                  <a:schemeClr val="tx1"/>
                </a:solidFill>
                <a:latin typeface="Source Sans Pro" panose="020B0503030403020204" pitchFamily="34" charset="0"/>
                <a:ea typeface="Source Sans Pro" panose="020B0503030403020204" pitchFamily="34" charset="0"/>
              </a:rPr>
              <a:t>United States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endParaRPr lang="en-IT"/>
        </a:p>
      </c:txPr>
    </c:title>
    <c:autoTitleDeleted val="0"/>
    <c:plotArea>
      <c:layout/>
      <c:barChart>
        <c:barDir val="col"/>
        <c:grouping val="clustered"/>
        <c:varyColors val="0"/>
        <c:ser>
          <c:idx val="3"/>
          <c:order val="4"/>
          <c:spPr>
            <a:solidFill>
              <a:srgbClr val="0070C0">
                <a:alpha val="20000"/>
              </a:srgbClr>
            </a:solidFill>
            <a:ln>
              <a:noFill/>
            </a:ln>
            <a:effectLst/>
          </c:spPr>
          <c:invertIfNegative val="0"/>
          <c:val>
            <c:numRef>
              <c:f>'D8. M3, CPI, rGDP, BalSheet'!$L$68:$L$88</c:f>
              <c:numCache>
                <c:formatCode>General</c:formatCode>
                <c:ptCount val="21"/>
                <c:pt idx="0">
                  <c:v>0</c:v>
                </c:pt>
                <c:pt idx="1">
                  <c:v>0</c:v>
                </c:pt>
                <c:pt idx="2">
                  <c:v>0</c:v>
                </c:pt>
                <c:pt idx="3">
                  <c:v>0</c:v>
                </c:pt>
                <c:pt idx="4">
                  <c:v>0</c:v>
                </c:pt>
                <c:pt idx="5">
                  <c:v>0</c:v>
                </c:pt>
                <c:pt idx="6">
                  <c:v>0</c:v>
                </c:pt>
                <c:pt idx="7">
                  <c:v>0</c:v>
                </c:pt>
                <c:pt idx="8">
                  <c:v>800</c:v>
                </c:pt>
                <c:pt idx="9">
                  <c:v>800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0-A819-EB45-93D7-83B445D78086}"/>
            </c:ext>
          </c:extLst>
        </c:ser>
        <c:dLbls>
          <c:showLegendKey val="0"/>
          <c:showVal val="0"/>
          <c:showCatName val="0"/>
          <c:showSerName val="0"/>
          <c:showPercent val="0"/>
          <c:showBubbleSize val="0"/>
        </c:dLbls>
        <c:gapWidth val="0"/>
        <c:axId val="355974751"/>
        <c:axId val="355946383"/>
      </c:barChart>
      <c:lineChart>
        <c:grouping val="standard"/>
        <c:varyColors val="0"/>
        <c:ser>
          <c:idx val="4"/>
          <c:order val="0"/>
          <c:tx>
            <c:strRef>
              <c:f>'D8. M3, CPI, rGDP, BalSheet'!$C$35</c:f>
              <c:strCache>
                <c:ptCount val="1"/>
                <c:pt idx="0">
                  <c:v>US M3</c:v>
                </c:pt>
              </c:strCache>
            </c:strRef>
          </c:tx>
          <c:spPr>
            <a:ln w="15875" cap="rnd">
              <a:solidFill>
                <a:srgbClr val="F05A5B"/>
              </a:solidFill>
              <a:round/>
            </a:ln>
            <a:effectLst/>
          </c:spPr>
          <c:marker>
            <c:symbol val="none"/>
          </c:marker>
          <c:val>
            <c:numRef>
              <c:f>'D8. M3, CPI, rGDP, BalSheet'!$C$38:$C$58</c:f>
              <c:numCache>
                <c:formatCode>General</c:formatCode>
                <c:ptCount val="21"/>
                <c:pt idx="0">
                  <c:v>99.999999999999986</c:v>
                </c:pt>
                <c:pt idx="1">
                  <c:v>108.63034713597024</c:v>
                </c:pt>
                <c:pt idx="2">
                  <c:v>116.73553256025272</c:v>
                </c:pt>
                <c:pt idx="3">
                  <c:v>124.88797699943777</c:v>
                </c:pt>
                <c:pt idx="4">
                  <c:v>130.84676723915453</c:v>
                </c:pt>
                <c:pt idx="5">
                  <c:v>136.45387185278753</c:v>
                </c:pt>
                <c:pt idx="6">
                  <c:v>143.6084385415017</c:v>
                </c:pt>
                <c:pt idx="7">
                  <c:v>152.40513640281097</c:v>
                </c:pt>
                <c:pt idx="8">
                  <c:v>162.73167177317484</c:v>
                </c:pt>
                <c:pt idx="9">
                  <c:v>175.83387486910613</c:v>
                </c:pt>
                <c:pt idx="10">
                  <c:v>180.22689866302557</c:v>
                </c:pt>
                <c:pt idx="11">
                  <c:v>193.40911728871734</c:v>
                </c:pt>
                <c:pt idx="12">
                  <c:v>210.03988439291805</c:v>
                </c:pt>
                <c:pt idx="13">
                  <c:v>224.19278858149687</c:v>
                </c:pt>
                <c:pt idx="14">
                  <c:v>238.03967994795215</c:v>
                </c:pt>
                <c:pt idx="15">
                  <c:v>251.77951466477194</c:v>
                </c:pt>
                <c:pt idx="16">
                  <c:v>268.87811328517125</c:v>
                </c:pt>
                <c:pt idx="17">
                  <c:v>284.20871615359454</c:v>
                </c:pt>
                <c:pt idx="18">
                  <c:v>295.15634123073352</c:v>
                </c:pt>
                <c:pt idx="19">
                  <c:v>310.28476514888098</c:v>
                </c:pt>
                <c:pt idx="20">
                  <c:v>370.11588655721476</c:v>
                </c:pt>
              </c:numCache>
            </c:numRef>
          </c:val>
          <c:smooth val="0"/>
          <c:extLst>
            <c:ext xmlns:c16="http://schemas.microsoft.com/office/drawing/2014/chart" uri="{C3380CC4-5D6E-409C-BE32-E72D297353CC}">
              <c16:uniqueId val="{00000001-A819-EB45-93D7-83B445D78086}"/>
            </c:ext>
          </c:extLst>
        </c:ser>
        <c:ser>
          <c:idx val="0"/>
          <c:order val="1"/>
          <c:tx>
            <c:strRef>
              <c:f>'D8. M3, CPI, rGDP, BalSheet'!$H$35</c:f>
              <c:strCache>
                <c:ptCount val="1"/>
                <c:pt idx="0">
                  <c:v>US CPI</c:v>
                </c:pt>
              </c:strCache>
            </c:strRef>
          </c:tx>
          <c:spPr>
            <a:ln w="15875" cap="rnd">
              <a:solidFill>
                <a:srgbClr val="F05A5B"/>
              </a:solidFill>
              <a:prstDash val="sysDash"/>
              <a:round/>
            </a:ln>
            <a:effectLst/>
          </c:spPr>
          <c:marker>
            <c:symbol val="none"/>
          </c:marker>
          <c:cat>
            <c:numRef>
              <c:f>'D8. M3, CPI, rGDP, BalSheet'!$A$38:$A$58</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'D8. M3, CPI, rGDP, BalSheet'!$H$38:$H$58</c:f>
              <c:numCache>
                <c:formatCode>General</c:formatCode>
                <c:ptCount val="21"/>
                <c:pt idx="0">
                  <c:v>99.999999999999986</c:v>
                </c:pt>
                <c:pt idx="1">
                  <c:v>102.82615918787684</c:v>
                </c:pt>
                <c:pt idx="2">
                  <c:v>104.45702050651164</c:v>
                </c:pt>
                <c:pt idx="3">
                  <c:v>106.82829151492945</c:v>
                </c:pt>
                <c:pt idx="4">
                  <c:v>109.68833780068606</c:v>
                </c:pt>
                <c:pt idx="5">
                  <c:v>113.40979356398398</c:v>
                </c:pt>
                <c:pt idx="6">
                  <c:v>117.06832007809172</c:v>
                </c:pt>
                <c:pt idx="7">
                  <c:v>120.40790596178933</c:v>
                </c:pt>
                <c:pt idx="8">
                  <c:v>125.03048049482319</c:v>
                </c:pt>
                <c:pt idx="9">
                  <c:v>124.585942883035</c:v>
                </c:pt>
                <c:pt idx="10">
                  <c:v>126.62920275027795</c:v>
                </c:pt>
                <c:pt idx="11">
                  <c:v>130.62669659155256</c:v>
                </c:pt>
                <c:pt idx="12">
                  <c:v>133.32979138375802</c:v>
                </c:pt>
                <c:pt idx="13">
                  <c:v>135.28285541330558</c:v>
                </c:pt>
                <c:pt idx="14">
                  <c:v>137.47745104057614</c:v>
                </c:pt>
                <c:pt idx="15">
                  <c:v>137.64052753760271</c:v>
                </c:pt>
                <c:pt idx="16">
                  <c:v>139.37700043301709</c:v>
                </c:pt>
                <c:pt idx="17">
                  <c:v>142.34590661200318</c:v>
                </c:pt>
                <c:pt idx="18">
                  <c:v>145.82270633760302</c:v>
                </c:pt>
                <c:pt idx="19">
                  <c:v>148.465404466325</c:v>
                </c:pt>
                <c:pt idx="20">
                  <c:v>150.29684932574034</c:v>
                </c:pt>
              </c:numCache>
            </c:numRef>
          </c:val>
          <c:smooth val="0"/>
          <c:extLst>
            <c:ext xmlns:c16="http://schemas.microsoft.com/office/drawing/2014/chart" uri="{C3380CC4-5D6E-409C-BE32-E72D297353CC}">
              <c16:uniqueId val="{00000002-A819-EB45-93D7-83B445D78086}"/>
            </c:ext>
          </c:extLst>
        </c:ser>
        <c:ser>
          <c:idx val="1"/>
          <c:order val="2"/>
          <c:tx>
            <c:strRef>
              <c:f>'D8. M3, CPI, rGDP, BalSheet'!$I$67</c:f>
              <c:strCache>
                <c:ptCount val="1"/>
                <c:pt idx="0">
                  <c:v>Fed total assets</c:v>
                </c:pt>
              </c:strCache>
            </c:strRef>
          </c:tx>
          <c:spPr>
            <a:ln w="19050" cap="rnd">
              <a:solidFill>
                <a:srgbClr val="F05A5B"/>
              </a:solidFill>
              <a:round/>
            </a:ln>
            <a:effectLst/>
          </c:spPr>
          <c:marker>
            <c:symbol val="none"/>
          </c:marker>
          <c:val>
            <c:numRef>
              <c:f>'D8. M3, CPI, rGDP, BalSheet'!$I$68:$I$88</c:f>
              <c:numCache>
                <c:formatCode>General</c:formatCode>
                <c:ptCount val="21"/>
                <c:pt idx="0">
                  <c:v>100</c:v>
                </c:pt>
                <c:pt idx="1">
                  <c:v>107.39034264286079</c:v>
                </c:pt>
                <c:pt idx="2">
                  <c:v>119.85646286054401</c:v>
                </c:pt>
                <c:pt idx="3">
                  <c:v>121.1626340615975</c:v>
                </c:pt>
                <c:pt idx="4">
                  <c:v>127.07182381415873</c:v>
                </c:pt>
                <c:pt idx="5">
                  <c:v>133.48003588617681</c:v>
                </c:pt>
                <c:pt idx="6">
                  <c:v>138.58927228832144</c:v>
                </c:pt>
                <c:pt idx="7">
                  <c:v>143.07973322741873</c:v>
                </c:pt>
                <c:pt idx="8">
                  <c:v>196.98421713923696</c:v>
                </c:pt>
                <c:pt idx="9">
                  <c:v>341.6533138270882</c:v>
                </c:pt>
                <c:pt idx="10">
                  <c:v>379.96496077834615</c:v>
                </c:pt>
                <c:pt idx="11">
                  <c:v>450.55925526471219</c:v>
                </c:pt>
                <c:pt idx="12">
                  <c:v>470.20213785856697</c:v>
                </c:pt>
                <c:pt idx="13">
                  <c:v>570.48597819408974</c:v>
                </c:pt>
                <c:pt idx="14">
                  <c:v>711.23587215126986</c:v>
                </c:pt>
                <c:pt idx="15">
                  <c:v>735.87841671984052</c:v>
                </c:pt>
                <c:pt idx="16">
                  <c:v>733.28399383431793</c:v>
                </c:pt>
                <c:pt idx="17">
                  <c:v>731.65478764255226</c:v>
                </c:pt>
                <c:pt idx="18">
                  <c:v>702.48696426934009</c:v>
                </c:pt>
                <c:pt idx="19">
                  <c:v>644.55251443513021</c:v>
                </c:pt>
                <c:pt idx="20">
                  <c:v>1038.3469125741747</c:v>
                </c:pt>
              </c:numCache>
            </c:numRef>
          </c:val>
          <c:smooth val="0"/>
          <c:extLst>
            <c:ext xmlns:c16="http://schemas.microsoft.com/office/drawing/2014/chart" uri="{C3380CC4-5D6E-409C-BE32-E72D297353CC}">
              <c16:uniqueId val="{00000003-A819-EB45-93D7-83B445D78086}"/>
            </c:ext>
          </c:extLst>
        </c:ser>
        <c:ser>
          <c:idx val="2"/>
          <c:order val="3"/>
          <c:tx>
            <c:strRef>
              <c:f>'D8. M3, CPI, rGDP, BalSheet'!$I$94</c:f>
              <c:strCache>
                <c:ptCount val="1"/>
                <c:pt idx="0">
                  <c:v>US Real GDP</c:v>
                </c:pt>
              </c:strCache>
            </c:strRef>
          </c:tx>
          <c:spPr>
            <a:ln w="15875" cap="rnd">
              <a:solidFill>
                <a:srgbClr val="F05A5B"/>
              </a:solidFill>
              <a:prstDash val="dash"/>
              <a:round/>
            </a:ln>
            <a:effectLst/>
          </c:spPr>
          <c:marker>
            <c:symbol val="none"/>
          </c:marker>
          <c:val>
            <c:numRef>
              <c:f>'D8. M3, CPI, rGDP, BalSheet'!$I$95:$I$115</c:f>
              <c:numCache>
                <c:formatCode>General</c:formatCode>
                <c:ptCount val="21"/>
                <c:pt idx="0">
                  <c:v>100</c:v>
                </c:pt>
                <c:pt idx="1">
                  <c:v>100.99859302146261</c:v>
                </c:pt>
                <c:pt idx="2">
                  <c:v>102.75760177747655</c:v>
                </c:pt>
                <c:pt idx="3">
                  <c:v>105.69759671311536</c:v>
                </c:pt>
                <c:pt idx="4">
                  <c:v>109.71291164593642</c:v>
                </c:pt>
                <c:pt idx="5">
                  <c:v>113.56753782563746</c:v>
                </c:pt>
                <c:pt idx="6">
                  <c:v>116.80968092620691</c:v>
                </c:pt>
                <c:pt idx="7">
                  <c:v>119.00125466692306</c:v>
                </c:pt>
                <c:pt idx="8">
                  <c:v>118.83866201862389</c:v>
                </c:pt>
                <c:pt idx="9">
                  <c:v>115.82403439196251</c:v>
                </c:pt>
                <c:pt idx="10">
                  <c:v>118.79353970287812</c:v>
                </c:pt>
                <c:pt idx="11">
                  <c:v>120.63593906773869</c:v>
                </c:pt>
                <c:pt idx="12">
                  <c:v>123.34956086657694</c:v>
                </c:pt>
                <c:pt idx="13">
                  <c:v>125.62185976288889</c:v>
                </c:pt>
                <c:pt idx="14">
                  <c:v>128.79489146845532</c:v>
                </c:pt>
                <c:pt idx="15">
                  <c:v>132.75613577818859</c:v>
                </c:pt>
                <c:pt idx="16">
                  <c:v>135.02824428498266</c:v>
                </c:pt>
                <c:pt idx="17">
                  <c:v>138.17785807984555</c:v>
                </c:pt>
                <c:pt idx="18">
                  <c:v>142.31844931545447</c:v>
                </c:pt>
                <c:pt idx="19">
                  <c:v>145.39400158784858</c:v>
                </c:pt>
                <c:pt idx="20">
                  <c:v>139.18289388259439</c:v>
                </c:pt>
              </c:numCache>
            </c:numRef>
          </c:val>
          <c:smooth val="0"/>
          <c:extLst>
            <c:ext xmlns:c16="http://schemas.microsoft.com/office/drawing/2014/chart" uri="{C3380CC4-5D6E-409C-BE32-E72D297353CC}">
              <c16:uniqueId val="{00000004-A819-EB45-93D7-83B445D78086}"/>
            </c:ext>
          </c:extLst>
        </c:ser>
        <c:dLbls>
          <c:showLegendKey val="0"/>
          <c:showVal val="0"/>
          <c:showCatName val="0"/>
          <c:showSerName val="0"/>
          <c:showPercent val="0"/>
          <c:showBubbleSize val="0"/>
        </c:dLbls>
        <c:marker val="1"/>
        <c:smooth val="0"/>
        <c:axId val="318925679"/>
        <c:axId val="1458644656"/>
      </c:lineChart>
      <c:catAx>
        <c:axId val="318925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1458644656"/>
        <c:crosses val="autoZero"/>
        <c:auto val="1"/>
        <c:lblAlgn val="ctr"/>
        <c:lblOffset val="100"/>
        <c:noMultiLvlLbl val="0"/>
      </c:catAx>
      <c:valAx>
        <c:axId val="1458644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solidFill>
                      <a:schemeClr val="tx1"/>
                    </a:solidFill>
                    <a:latin typeface="Source Sans Pro" panose="020B0503030403020204" pitchFamily="34" charset="0"/>
                    <a:ea typeface="Source Sans Pro" panose="020B0503030403020204" pitchFamily="34" charset="0"/>
                  </a:rPr>
                  <a:t>Index (2000=100)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318925679"/>
        <c:crosses val="autoZero"/>
        <c:crossBetween val="between"/>
      </c:valAx>
      <c:valAx>
        <c:axId val="355946383"/>
        <c:scaling>
          <c:orientation val="minMax"/>
          <c:max val="80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355974751"/>
        <c:crosses val="max"/>
        <c:crossBetween val="between"/>
      </c:valAx>
      <c:catAx>
        <c:axId val="355974751"/>
        <c:scaling>
          <c:orientation val="minMax"/>
        </c:scaling>
        <c:delete val="1"/>
        <c:axPos val="b"/>
        <c:majorTickMark val="out"/>
        <c:minorTickMark val="none"/>
        <c:tickLblPos val="nextTo"/>
        <c:crossAx val="355946383"/>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Source Sans Pro" panose="020B0503030403020204" pitchFamily="34" charset="0"/>
              <a:ea typeface="Source Sans Pro" panose="020B0503030403020204" pitchFamily="34" charset="0"/>
              <a:cs typeface="SUKHUMVITSET-TEXT" panose="02000506000000020004" pitchFamily="2" charset="-34"/>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Source Sans Pro" panose="020B0503030403020204" pitchFamily="34" charset="0"/>
                <a:ea typeface="Source Sans Pro" panose="020B0503030403020204" pitchFamily="34" charset="0"/>
                <a:cs typeface="+mn-cs"/>
              </a:defRPr>
            </a:pPr>
            <a:r>
              <a:rPr lang="en-GB">
                <a:solidFill>
                  <a:srgbClr val="000000"/>
                </a:solidFill>
                <a:latin typeface="Source Sans Pro" panose="020B0503030403020204" pitchFamily="34" charset="0"/>
                <a:ea typeface="Source Sans Pro" panose="020B0503030403020204" pitchFamily="34" charset="0"/>
              </a:rPr>
              <a:t>Eurozone</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Source Sans Pro" panose="020B0503030403020204" pitchFamily="34" charset="0"/>
              <a:ea typeface="Source Sans Pro" panose="020B0503030403020204" pitchFamily="34" charset="0"/>
              <a:cs typeface="+mn-cs"/>
            </a:defRPr>
          </a:pPr>
          <a:endParaRPr lang="en-IT"/>
        </a:p>
      </c:txPr>
    </c:title>
    <c:autoTitleDeleted val="0"/>
    <c:plotArea>
      <c:layout/>
      <c:barChart>
        <c:barDir val="col"/>
        <c:grouping val="clustered"/>
        <c:varyColors val="0"/>
        <c:ser>
          <c:idx val="3"/>
          <c:order val="4"/>
          <c:spPr>
            <a:solidFill>
              <a:srgbClr val="0070C0">
                <a:alpha val="20000"/>
              </a:srgbClr>
            </a:solidFill>
            <a:ln>
              <a:noFill/>
            </a:ln>
            <a:effectLst/>
          </c:spPr>
          <c:invertIfNegative val="0"/>
          <c:val>
            <c:numRef>
              <c:f>'D8. M3, CPI, rGDP, BalSheet'!$L$68:$L$88</c:f>
              <c:numCache>
                <c:formatCode>General</c:formatCode>
                <c:ptCount val="21"/>
                <c:pt idx="0">
                  <c:v>0</c:v>
                </c:pt>
                <c:pt idx="1">
                  <c:v>0</c:v>
                </c:pt>
                <c:pt idx="2">
                  <c:v>0</c:v>
                </c:pt>
                <c:pt idx="3">
                  <c:v>0</c:v>
                </c:pt>
                <c:pt idx="4">
                  <c:v>0</c:v>
                </c:pt>
                <c:pt idx="5">
                  <c:v>0</c:v>
                </c:pt>
                <c:pt idx="6">
                  <c:v>0</c:v>
                </c:pt>
                <c:pt idx="7">
                  <c:v>0</c:v>
                </c:pt>
                <c:pt idx="8">
                  <c:v>800</c:v>
                </c:pt>
                <c:pt idx="9">
                  <c:v>800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0-B059-E741-9004-2593A4975660}"/>
            </c:ext>
          </c:extLst>
        </c:ser>
        <c:dLbls>
          <c:showLegendKey val="0"/>
          <c:showVal val="0"/>
          <c:showCatName val="0"/>
          <c:showSerName val="0"/>
          <c:showPercent val="0"/>
          <c:showBubbleSize val="0"/>
        </c:dLbls>
        <c:gapWidth val="0"/>
        <c:axId val="355974751"/>
        <c:axId val="355946383"/>
      </c:barChart>
      <c:lineChart>
        <c:grouping val="standard"/>
        <c:varyColors val="0"/>
        <c:ser>
          <c:idx val="4"/>
          <c:order val="0"/>
          <c:tx>
            <c:strRef>
              <c:f>'D8. M3, CPI, rGDP, BalSheet'!$D$35</c:f>
              <c:strCache>
                <c:ptCount val="1"/>
                <c:pt idx="0">
                  <c:v>Eurozone M3</c:v>
                </c:pt>
              </c:strCache>
            </c:strRef>
          </c:tx>
          <c:spPr>
            <a:ln w="15875" cap="rnd">
              <a:solidFill>
                <a:srgbClr val="F7941E"/>
              </a:solidFill>
              <a:round/>
            </a:ln>
            <a:effectLst/>
          </c:spPr>
          <c:marker>
            <c:symbol val="none"/>
          </c:marker>
          <c:val>
            <c:numRef>
              <c:f>'D8. M3, CPI, rGDP, BalSheet'!$D$38:$D$58</c:f>
              <c:numCache>
                <c:formatCode>General</c:formatCode>
                <c:ptCount val="21"/>
                <c:pt idx="0">
                  <c:v>100</c:v>
                </c:pt>
                <c:pt idx="1">
                  <c:v>108.10661656550143</c:v>
                </c:pt>
                <c:pt idx="2">
                  <c:v>115.95620955251798</c:v>
                </c:pt>
                <c:pt idx="3">
                  <c:v>124.84617293661162</c:v>
                </c:pt>
                <c:pt idx="4">
                  <c:v>131.90516405049695</c:v>
                </c:pt>
                <c:pt idx="5">
                  <c:v>141.90121358482421</c:v>
                </c:pt>
                <c:pt idx="6">
                  <c:v>154.14765717036065</c:v>
                </c:pt>
                <c:pt idx="7">
                  <c:v>171.26179997018352</c:v>
                </c:pt>
                <c:pt idx="8">
                  <c:v>189.08519070839859</c:v>
                </c:pt>
                <c:pt idx="9">
                  <c:v>196.29308739288291</c:v>
                </c:pt>
                <c:pt idx="10">
                  <c:v>194.08651121680094</c:v>
                </c:pt>
                <c:pt idx="11">
                  <c:v>196.01275031597092</c:v>
                </c:pt>
                <c:pt idx="12">
                  <c:v>201.35773479502041</c:v>
                </c:pt>
                <c:pt idx="13">
                  <c:v>205.12060864599007</c:v>
                </c:pt>
                <c:pt idx="14">
                  <c:v>208.61466945484904</c:v>
                </c:pt>
                <c:pt idx="15">
                  <c:v>221.1906871642602</c:v>
                </c:pt>
                <c:pt idx="16">
                  <c:v>231.99474627879849</c:v>
                </c:pt>
                <c:pt idx="17">
                  <c:v>243.01159083438881</c:v>
                </c:pt>
                <c:pt idx="18">
                  <c:v>252.16291313443574</c:v>
                </c:pt>
                <c:pt idx="19">
                  <c:v>265.13663169936825</c:v>
                </c:pt>
                <c:pt idx="20">
                  <c:v>287.54789331353828</c:v>
                </c:pt>
              </c:numCache>
            </c:numRef>
          </c:val>
          <c:smooth val="0"/>
          <c:extLst>
            <c:ext xmlns:c16="http://schemas.microsoft.com/office/drawing/2014/chart" uri="{C3380CC4-5D6E-409C-BE32-E72D297353CC}">
              <c16:uniqueId val="{00000001-B059-E741-9004-2593A4975660}"/>
            </c:ext>
          </c:extLst>
        </c:ser>
        <c:ser>
          <c:idx val="0"/>
          <c:order val="1"/>
          <c:tx>
            <c:strRef>
              <c:f>'D8. M3, CPI, rGDP, BalSheet'!$I$35</c:f>
              <c:strCache>
                <c:ptCount val="1"/>
                <c:pt idx="0">
                  <c:v>Eurozone CPI</c:v>
                </c:pt>
              </c:strCache>
            </c:strRef>
          </c:tx>
          <c:spPr>
            <a:ln w="15875" cap="rnd">
              <a:solidFill>
                <a:srgbClr val="F7941E"/>
              </a:solidFill>
              <a:prstDash val="dash"/>
              <a:round/>
            </a:ln>
            <a:effectLst/>
          </c:spPr>
          <c:marker>
            <c:symbol val="none"/>
          </c:marker>
          <c:cat>
            <c:numRef>
              <c:f>'D8. M3, CPI, rGDP, BalSheet'!$A$38:$A$58</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'D8. M3, CPI, rGDP, BalSheet'!$I$38:$I$58</c:f>
              <c:numCache>
                <c:formatCode>General</c:formatCode>
                <c:ptCount val="21"/>
                <c:pt idx="0">
                  <c:v>100</c:v>
                </c:pt>
                <c:pt idx="1">
                  <c:v>102.41392956074395</c:v>
                </c:pt>
                <c:pt idx="2">
                  <c:v>104.73552301807149</c:v>
                </c:pt>
                <c:pt idx="3">
                  <c:v>106.95158950006595</c:v>
                </c:pt>
                <c:pt idx="4">
                  <c:v>109.28637382931011</c:v>
                </c:pt>
                <c:pt idx="5">
                  <c:v>111.68711251813744</c:v>
                </c:pt>
                <c:pt idx="6">
                  <c:v>114.14061469463131</c:v>
                </c:pt>
                <c:pt idx="7">
                  <c:v>116.62049861495844</c:v>
                </c:pt>
                <c:pt idx="8">
                  <c:v>120.52499670228202</c:v>
                </c:pt>
                <c:pt idx="9">
                  <c:v>120.89434111594777</c:v>
                </c:pt>
                <c:pt idx="10">
                  <c:v>122.84659015960953</c:v>
                </c:pt>
                <c:pt idx="11">
                  <c:v>126.19707162643451</c:v>
                </c:pt>
                <c:pt idx="12">
                  <c:v>129.34969001450995</c:v>
                </c:pt>
                <c:pt idx="13">
                  <c:v>131.09088510750558</c:v>
                </c:pt>
                <c:pt idx="14">
                  <c:v>131.65809259992085</c:v>
                </c:pt>
                <c:pt idx="15">
                  <c:v>131.90871916633688</c:v>
                </c:pt>
                <c:pt idx="16">
                  <c:v>132.21210922041948</c:v>
                </c:pt>
                <c:pt idx="17">
                  <c:v>134.25669436749769</c:v>
                </c:pt>
                <c:pt idx="18">
                  <c:v>136.60466956865849</c:v>
                </c:pt>
                <c:pt idx="19">
                  <c:v>138.24033768632106</c:v>
                </c:pt>
                <c:pt idx="20">
                  <c:v>138.58330035615353</c:v>
                </c:pt>
              </c:numCache>
            </c:numRef>
          </c:val>
          <c:smooth val="0"/>
          <c:extLst>
            <c:ext xmlns:c16="http://schemas.microsoft.com/office/drawing/2014/chart" uri="{C3380CC4-5D6E-409C-BE32-E72D297353CC}">
              <c16:uniqueId val="{00000002-B059-E741-9004-2593A4975660}"/>
            </c:ext>
          </c:extLst>
        </c:ser>
        <c:ser>
          <c:idx val="1"/>
          <c:order val="2"/>
          <c:tx>
            <c:strRef>
              <c:f>'D8. M3, CPI, rGDP, BalSheet'!$J$67</c:f>
              <c:strCache>
                <c:ptCount val="1"/>
                <c:pt idx="0">
                  <c:v>ECB total assets</c:v>
                </c:pt>
              </c:strCache>
            </c:strRef>
          </c:tx>
          <c:spPr>
            <a:ln w="19050" cap="rnd">
              <a:solidFill>
                <a:srgbClr val="F7941E"/>
              </a:solidFill>
              <a:round/>
            </a:ln>
            <a:effectLst/>
          </c:spPr>
          <c:marker>
            <c:symbol val="none"/>
          </c:marker>
          <c:val>
            <c:numRef>
              <c:f>'D8. M3, CPI, rGDP, BalSheet'!$J$68:$J$88</c:f>
              <c:numCache>
                <c:formatCode>General</c:formatCode>
                <c:ptCount val="21"/>
                <c:pt idx="0">
                  <c:v>100</c:v>
                </c:pt>
                <c:pt idx="1">
                  <c:v>108.30934545112878</c:v>
                </c:pt>
                <c:pt idx="2">
                  <c:v>111.67305868987725</c:v>
                </c:pt>
                <c:pt idx="3">
                  <c:v>111.33566236450763</c:v>
                </c:pt>
                <c:pt idx="4">
                  <c:v>107.39453161702528</c:v>
                </c:pt>
                <c:pt idx="5">
                  <c:v>139.98189164025865</c:v>
                </c:pt>
                <c:pt idx="6">
                  <c:v>150.98955352643222</c:v>
                </c:pt>
                <c:pt idx="7">
                  <c:v>172.18658443876899</c:v>
                </c:pt>
                <c:pt idx="8">
                  <c:v>185.97114620792155</c:v>
                </c:pt>
                <c:pt idx="9">
                  <c:v>227.99364499073226</c:v>
                </c:pt>
                <c:pt idx="10">
                  <c:v>313.82299932520732</c:v>
                </c:pt>
                <c:pt idx="11">
                  <c:v>361.70423581867726</c:v>
                </c:pt>
                <c:pt idx="12">
                  <c:v>374.71150478761115</c:v>
                </c:pt>
                <c:pt idx="13">
                  <c:v>258.76162736070654</c:v>
                </c:pt>
                <c:pt idx="14">
                  <c:v>293.51771971334125</c:v>
                </c:pt>
                <c:pt idx="15">
                  <c:v>289.3177760884235</c:v>
                </c:pt>
                <c:pt idx="16">
                  <c:v>326.34424675202649</c:v>
                </c:pt>
                <c:pt idx="17">
                  <c:v>321.42338540910373</c:v>
                </c:pt>
                <c:pt idx="18">
                  <c:v>332.92475634860301</c:v>
                </c:pt>
                <c:pt idx="19">
                  <c:v>402.0927113852041</c:v>
                </c:pt>
              </c:numCache>
            </c:numRef>
          </c:val>
          <c:smooth val="0"/>
          <c:extLst>
            <c:ext xmlns:c16="http://schemas.microsoft.com/office/drawing/2014/chart" uri="{C3380CC4-5D6E-409C-BE32-E72D297353CC}">
              <c16:uniqueId val="{00000003-B059-E741-9004-2593A4975660}"/>
            </c:ext>
          </c:extLst>
        </c:ser>
        <c:ser>
          <c:idx val="2"/>
          <c:order val="3"/>
          <c:tx>
            <c:strRef>
              <c:f>'D8. M3, CPI, rGDP, BalSheet'!$J$94</c:f>
              <c:strCache>
                <c:ptCount val="1"/>
                <c:pt idx="0">
                  <c:v>Eurozone Real GDP</c:v>
                </c:pt>
              </c:strCache>
            </c:strRef>
          </c:tx>
          <c:spPr>
            <a:ln w="15875" cap="rnd">
              <a:solidFill>
                <a:srgbClr val="F7941E"/>
              </a:solidFill>
              <a:prstDash val="sysDash"/>
              <a:round/>
            </a:ln>
            <a:effectLst/>
          </c:spPr>
          <c:marker>
            <c:symbol val="none"/>
          </c:marker>
          <c:val>
            <c:numRef>
              <c:f>'D8. M3, CPI, rGDP, BalSheet'!$J$95:$J$115</c:f>
              <c:numCache>
                <c:formatCode>General</c:formatCode>
                <c:ptCount val="21"/>
                <c:pt idx="0">
                  <c:v>100</c:v>
                </c:pt>
                <c:pt idx="1">
                  <c:v>102.17465768924382</c:v>
                </c:pt>
                <c:pt idx="2">
                  <c:v>103.1048397028035</c:v>
                </c:pt>
                <c:pt idx="3">
                  <c:v>103.76475782605041</c:v>
                </c:pt>
                <c:pt idx="4">
                  <c:v>106.13019578047933</c:v>
                </c:pt>
                <c:pt idx="5">
                  <c:v>107.89299659804132</c:v>
                </c:pt>
                <c:pt idx="6">
                  <c:v>111.3651384942401</c:v>
                </c:pt>
                <c:pt idx="7">
                  <c:v>114.6947172899482</c:v>
                </c:pt>
                <c:pt idx="8">
                  <c:v>115.16423001930724</c:v>
                </c:pt>
                <c:pt idx="9">
                  <c:v>109.98140183407297</c:v>
                </c:pt>
                <c:pt idx="10">
                  <c:v>112.32589972214942</c:v>
                </c:pt>
                <c:pt idx="11">
                  <c:v>114.22026400764649</c:v>
                </c:pt>
                <c:pt idx="12">
                  <c:v>113.20563500365677</c:v>
                </c:pt>
                <c:pt idx="13">
                  <c:v>112.92535163677056</c:v>
                </c:pt>
                <c:pt idx="14">
                  <c:v>114.51167885726112</c:v>
                </c:pt>
                <c:pt idx="15">
                  <c:v>116.92572784816755</c:v>
                </c:pt>
                <c:pt idx="16">
                  <c:v>119.16988897681939</c:v>
                </c:pt>
                <c:pt idx="17">
                  <c:v>122.1992545736333</c:v>
                </c:pt>
                <c:pt idx="18">
                  <c:v>124.53671094076799</c:v>
                </c:pt>
                <c:pt idx="19">
                  <c:v>126.06578686883161</c:v>
                </c:pt>
              </c:numCache>
            </c:numRef>
          </c:val>
          <c:smooth val="0"/>
          <c:extLst>
            <c:ext xmlns:c16="http://schemas.microsoft.com/office/drawing/2014/chart" uri="{C3380CC4-5D6E-409C-BE32-E72D297353CC}">
              <c16:uniqueId val="{00000004-B059-E741-9004-2593A4975660}"/>
            </c:ext>
          </c:extLst>
        </c:ser>
        <c:dLbls>
          <c:showLegendKey val="0"/>
          <c:showVal val="0"/>
          <c:showCatName val="0"/>
          <c:showSerName val="0"/>
          <c:showPercent val="0"/>
          <c:showBubbleSize val="0"/>
        </c:dLbls>
        <c:marker val="1"/>
        <c:smooth val="0"/>
        <c:axId val="318925679"/>
        <c:axId val="1458644656"/>
      </c:lineChart>
      <c:catAx>
        <c:axId val="318925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1458644656"/>
        <c:crosses val="autoZero"/>
        <c:auto val="1"/>
        <c:lblAlgn val="ctr"/>
        <c:lblOffset val="100"/>
        <c:noMultiLvlLbl val="0"/>
      </c:catAx>
      <c:valAx>
        <c:axId val="1458644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r>
                  <a:rPr lang="en-GB">
                    <a:latin typeface="Source Sans Pro" panose="020B0503030403020204" pitchFamily="34" charset="0"/>
                    <a:ea typeface="Source Sans Pro" panose="020B0503030403020204" pitchFamily="34" charset="0"/>
                  </a:rPr>
                  <a:t>Inex (2000=100)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318925679"/>
        <c:crosses val="autoZero"/>
        <c:crossBetween val="between"/>
      </c:valAx>
      <c:valAx>
        <c:axId val="355946383"/>
        <c:scaling>
          <c:orientation val="minMax"/>
          <c:max val="80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IT"/>
          </a:p>
        </c:txPr>
        <c:crossAx val="355974751"/>
        <c:crosses val="max"/>
        <c:crossBetween val="between"/>
      </c:valAx>
      <c:catAx>
        <c:axId val="355974751"/>
        <c:scaling>
          <c:orientation val="minMax"/>
        </c:scaling>
        <c:delete val="1"/>
        <c:axPos val="b"/>
        <c:majorTickMark val="out"/>
        <c:minorTickMark val="none"/>
        <c:tickLblPos val="nextTo"/>
        <c:crossAx val="355946383"/>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IT"/>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Source Sans Pro" panose="020B0503030403020204" pitchFamily="34" charset="0"/>
                <a:ea typeface="Source Sans Pro" panose="020B0503030403020204" pitchFamily="34" charset="0"/>
                <a:cs typeface="+mn-cs"/>
              </a:defRPr>
            </a:pPr>
            <a:r>
              <a:rPr lang="en-GB">
                <a:solidFill>
                  <a:srgbClr val="000000"/>
                </a:solidFill>
                <a:latin typeface="Source Sans Pro" panose="020B0503030403020204" pitchFamily="34" charset="0"/>
                <a:ea typeface="Source Sans Pro" panose="020B0503030403020204" pitchFamily="34" charset="0"/>
              </a:rPr>
              <a:t>Japan</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Source Sans Pro" panose="020B0503030403020204" pitchFamily="34" charset="0"/>
              <a:ea typeface="Source Sans Pro" panose="020B0503030403020204" pitchFamily="34" charset="0"/>
              <a:cs typeface="+mn-cs"/>
            </a:defRPr>
          </a:pPr>
          <a:endParaRPr lang="en-IT"/>
        </a:p>
      </c:txPr>
    </c:title>
    <c:autoTitleDeleted val="0"/>
    <c:plotArea>
      <c:layout/>
      <c:barChart>
        <c:barDir val="col"/>
        <c:grouping val="clustered"/>
        <c:varyColors val="0"/>
        <c:ser>
          <c:idx val="3"/>
          <c:order val="4"/>
          <c:spPr>
            <a:solidFill>
              <a:srgbClr val="0070C0">
                <a:alpha val="20000"/>
              </a:srgbClr>
            </a:solidFill>
            <a:ln>
              <a:noFill/>
            </a:ln>
            <a:effectLst/>
          </c:spPr>
          <c:invertIfNegative val="0"/>
          <c:val>
            <c:numRef>
              <c:f>'D8. M3, CPI, rGDP, BalSheet'!$L$68:$L$88</c:f>
              <c:numCache>
                <c:formatCode>General</c:formatCode>
                <c:ptCount val="21"/>
                <c:pt idx="0">
                  <c:v>0</c:v>
                </c:pt>
                <c:pt idx="1">
                  <c:v>0</c:v>
                </c:pt>
                <c:pt idx="2">
                  <c:v>0</c:v>
                </c:pt>
                <c:pt idx="3">
                  <c:v>0</c:v>
                </c:pt>
                <c:pt idx="4">
                  <c:v>0</c:v>
                </c:pt>
                <c:pt idx="5">
                  <c:v>0</c:v>
                </c:pt>
                <c:pt idx="6">
                  <c:v>0</c:v>
                </c:pt>
                <c:pt idx="7">
                  <c:v>0</c:v>
                </c:pt>
                <c:pt idx="8">
                  <c:v>800</c:v>
                </c:pt>
                <c:pt idx="9">
                  <c:v>800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0-83D6-D948-A96D-F397F651917E}"/>
            </c:ext>
          </c:extLst>
        </c:ser>
        <c:dLbls>
          <c:showLegendKey val="0"/>
          <c:showVal val="0"/>
          <c:showCatName val="0"/>
          <c:showSerName val="0"/>
          <c:showPercent val="0"/>
          <c:showBubbleSize val="0"/>
        </c:dLbls>
        <c:gapWidth val="0"/>
        <c:axId val="355974751"/>
        <c:axId val="355946383"/>
      </c:barChart>
      <c:lineChart>
        <c:grouping val="standard"/>
        <c:varyColors val="0"/>
        <c:ser>
          <c:idx val="4"/>
          <c:order val="0"/>
          <c:tx>
            <c:strRef>
              <c:f>'D8. M3, CPI, rGDP, BalSheet'!$E$35</c:f>
              <c:strCache>
                <c:ptCount val="1"/>
                <c:pt idx="0">
                  <c:v>Japan M3</c:v>
                </c:pt>
              </c:strCache>
            </c:strRef>
          </c:tx>
          <c:spPr>
            <a:ln w="15875" cap="rnd">
              <a:solidFill>
                <a:srgbClr val="9B695E"/>
              </a:solidFill>
              <a:round/>
            </a:ln>
            <a:effectLst/>
          </c:spPr>
          <c:marker>
            <c:symbol val="none"/>
          </c:marker>
          <c:val>
            <c:numRef>
              <c:f>'D8. M3, CPI, rGDP, BalSheet'!$E$38:$E$58</c:f>
              <c:numCache>
                <c:formatCode>General</c:formatCode>
                <c:ptCount val="21"/>
                <c:pt idx="0">
                  <c:v>100</c:v>
                </c:pt>
                <c:pt idx="1">
                  <c:v>101.61066672054919</c:v>
                </c:pt>
                <c:pt idx="2">
                  <c:v>103.55535040904417</c:v>
                </c:pt>
                <c:pt idx="3">
                  <c:v>104.56428396430618</c:v>
                </c:pt>
                <c:pt idx="4">
                  <c:v>105.72385287038136</c:v>
                </c:pt>
                <c:pt idx="5">
                  <c:v>106.24898023100451</c:v>
                </c:pt>
                <c:pt idx="6">
                  <c:v>105.90806798291587</c:v>
                </c:pt>
                <c:pt idx="7">
                  <c:v>106.09143697133028</c:v>
                </c:pt>
                <c:pt idx="8">
                  <c:v>106.88686941652796</c:v>
                </c:pt>
                <c:pt idx="9">
                  <c:v>108.80667453014854</c:v>
                </c:pt>
                <c:pt idx="10">
                  <c:v>111.06811172879576</c:v>
                </c:pt>
                <c:pt idx="11">
                  <c:v>113.51251379687463</c:v>
                </c:pt>
                <c:pt idx="12">
                  <c:v>115.9617400353099</c:v>
                </c:pt>
                <c:pt idx="13">
                  <c:v>119.34209429611312</c:v>
                </c:pt>
                <c:pt idx="14">
                  <c:v>122.63778563003413</c:v>
                </c:pt>
                <c:pt idx="15">
                  <c:v>126.28718210359085</c:v>
                </c:pt>
                <c:pt idx="16">
                  <c:v>129.88156788062324</c:v>
                </c:pt>
                <c:pt idx="17">
                  <c:v>134.25059923267909</c:v>
                </c:pt>
                <c:pt idx="18">
                  <c:v>137.64696670817304</c:v>
                </c:pt>
                <c:pt idx="19">
                  <c:v>140.51507490092771</c:v>
                </c:pt>
                <c:pt idx="20">
                  <c:v>147.75600306120128</c:v>
                </c:pt>
              </c:numCache>
            </c:numRef>
          </c:val>
          <c:smooth val="0"/>
          <c:extLst>
            <c:ext xmlns:c16="http://schemas.microsoft.com/office/drawing/2014/chart" uri="{C3380CC4-5D6E-409C-BE32-E72D297353CC}">
              <c16:uniqueId val="{00000001-83D6-D948-A96D-F397F651917E}"/>
            </c:ext>
          </c:extLst>
        </c:ser>
        <c:ser>
          <c:idx val="0"/>
          <c:order val="1"/>
          <c:tx>
            <c:strRef>
              <c:f>'D8. M3, CPI, rGDP, BalSheet'!$J$35</c:f>
              <c:strCache>
                <c:ptCount val="1"/>
                <c:pt idx="0">
                  <c:v>Japan CPI</c:v>
                </c:pt>
              </c:strCache>
            </c:strRef>
          </c:tx>
          <c:spPr>
            <a:ln w="15875" cap="rnd">
              <a:solidFill>
                <a:srgbClr val="9B695E"/>
              </a:solidFill>
              <a:prstDash val="sysDash"/>
              <a:round/>
            </a:ln>
            <a:effectLst/>
          </c:spPr>
          <c:marker>
            <c:symbol val="none"/>
          </c:marker>
          <c:cat>
            <c:numRef>
              <c:f>'D8. M3, CPI, rGDP, BalSheet'!$A$38:$A$58</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'D8. M3, CPI, rGDP, BalSheet'!$J$38:$J$58</c:f>
              <c:numCache>
                <c:formatCode>General</c:formatCode>
                <c:ptCount val="21"/>
                <c:pt idx="0">
                  <c:v>100.00000000000001</c:v>
                </c:pt>
                <c:pt idx="1">
                  <c:v>99.259937792954759</c:v>
                </c:pt>
                <c:pt idx="2">
                  <c:v>98.343281529113412</c:v>
                </c:pt>
                <c:pt idx="3">
                  <c:v>98.090989888453805</c:v>
                </c:pt>
                <c:pt idx="4">
                  <c:v>98.082583530987037</c:v>
                </c:pt>
                <c:pt idx="5">
                  <c:v>97.805052634595825</c:v>
                </c:pt>
                <c:pt idx="6">
                  <c:v>98.048937917788663</c:v>
                </c:pt>
                <c:pt idx="7">
                  <c:v>98.107812695052985</c:v>
                </c:pt>
                <c:pt idx="8">
                  <c:v>99.461771105482441</c:v>
                </c:pt>
                <c:pt idx="9">
                  <c:v>98.116219052519767</c:v>
                </c:pt>
                <c:pt idx="10">
                  <c:v>97.409802458672885</c:v>
                </c:pt>
                <c:pt idx="11">
                  <c:v>97.149104460546496</c:v>
                </c:pt>
                <c:pt idx="12">
                  <c:v>97.098646132414572</c:v>
                </c:pt>
                <c:pt idx="13">
                  <c:v>97.435031622738833</c:v>
                </c:pt>
                <c:pt idx="14">
                  <c:v>100.12614582032981</c:v>
                </c:pt>
                <c:pt idx="15">
                  <c:v>100.91665626384136</c:v>
                </c:pt>
                <c:pt idx="16">
                  <c:v>100.79891680097835</c:v>
                </c:pt>
                <c:pt idx="17">
                  <c:v>101.2698645607648</c:v>
                </c:pt>
                <c:pt idx="18">
                  <c:v>102.26217804180716</c:v>
                </c:pt>
                <c:pt idx="19">
                  <c:v>102.75000915818657</c:v>
                </c:pt>
                <c:pt idx="20">
                  <c:v>102.7331560765905</c:v>
                </c:pt>
              </c:numCache>
            </c:numRef>
          </c:val>
          <c:smooth val="0"/>
          <c:extLst>
            <c:ext xmlns:c16="http://schemas.microsoft.com/office/drawing/2014/chart" uri="{C3380CC4-5D6E-409C-BE32-E72D297353CC}">
              <c16:uniqueId val="{00000002-83D6-D948-A96D-F397F651917E}"/>
            </c:ext>
          </c:extLst>
        </c:ser>
        <c:ser>
          <c:idx val="1"/>
          <c:order val="2"/>
          <c:tx>
            <c:strRef>
              <c:f>'D8. M3, CPI, rGDP, BalSheet'!$K$67</c:f>
              <c:strCache>
                <c:ptCount val="1"/>
                <c:pt idx="0">
                  <c:v>BoJ total assets</c:v>
                </c:pt>
              </c:strCache>
            </c:strRef>
          </c:tx>
          <c:spPr>
            <a:ln w="19050" cap="rnd">
              <a:solidFill>
                <a:srgbClr val="9B695E"/>
              </a:solidFill>
              <a:prstDash val="solid"/>
              <a:round/>
            </a:ln>
            <a:effectLst/>
          </c:spPr>
          <c:marker>
            <c:symbol val="none"/>
          </c:marker>
          <c:val>
            <c:numRef>
              <c:f>'D8. M3, CPI, rGDP, BalSheet'!$K$68:$K$88</c:f>
              <c:numCache>
                <c:formatCode>General</c:formatCode>
                <c:ptCount val="21"/>
                <c:pt idx="0">
                  <c:v>100</c:v>
                </c:pt>
                <c:pt idx="1">
                  <c:v>124.2587761510767</c:v>
                </c:pt>
                <c:pt idx="2">
                  <c:v>139.6021023039718</c:v>
                </c:pt>
                <c:pt idx="3">
                  <c:v>143.0580281069812</c:v>
                </c:pt>
                <c:pt idx="4">
                  <c:v>152.89432304825874</c:v>
                </c:pt>
                <c:pt idx="5">
                  <c:v>163.25840891053707</c:v>
                </c:pt>
                <c:pt idx="6">
                  <c:v>137.87732962805345</c:v>
                </c:pt>
                <c:pt idx="7">
                  <c:v>120.16318277321936</c:v>
                </c:pt>
                <c:pt idx="8">
                  <c:v>123.17777276861723</c:v>
                </c:pt>
                <c:pt idx="9">
                  <c:v>128.3826531574893</c:v>
                </c:pt>
                <c:pt idx="10">
                  <c:v>132.83550622636326</c:v>
                </c:pt>
                <c:pt idx="11">
                  <c:v>148.81631237084713</c:v>
                </c:pt>
                <c:pt idx="12">
                  <c:v>160.61208032696351</c:v>
                </c:pt>
                <c:pt idx="13">
                  <c:v>210.48984455489105</c:v>
                </c:pt>
                <c:pt idx="14">
                  <c:v>289.71856832519813</c:v>
                </c:pt>
                <c:pt idx="15">
                  <c:v>382.4992427771698</c:v>
                </c:pt>
                <c:pt idx="16">
                  <c:v>477.86164830205718</c:v>
                </c:pt>
                <c:pt idx="17">
                  <c:v>551.68464419550764</c:v>
                </c:pt>
                <c:pt idx="18">
                  <c:v>592.77482266675338</c:v>
                </c:pt>
                <c:pt idx="19">
                  <c:v>620.54615568246186</c:v>
                </c:pt>
                <c:pt idx="20">
                  <c:v>712.71812597763335</c:v>
                </c:pt>
              </c:numCache>
            </c:numRef>
          </c:val>
          <c:smooth val="0"/>
          <c:extLst>
            <c:ext xmlns:c16="http://schemas.microsoft.com/office/drawing/2014/chart" uri="{C3380CC4-5D6E-409C-BE32-E72D297353CC}">
              <c16:uniqueId val="{00000003-83D6-D948-A96D-F397F651917E}"/>
            </c:ext>
          </c:extLst>
        </c:ser>
        <c:ser>
          <c:idx val="2"/>
          <c:order val="3"/>
          <c:tx>
            <c:strRef>
              <c:f>'D8. M3, CPI, rGDP, BalSheet'!$K$94</c:f>
              <c:strCache>
                <c:ptCount val="1"/>
                <c:pt idx="0">
                  <c:v>Japan Real GDP</c:v>
                </c:pt>
              </c:strCache>
            </c:strRef>
          </c:tx>
          <c:spPr>
            <a:ln w="15875" cap="rnd">
              <a:solidFill>
                <a:srgbClr val="9B695E"/>
              </a:solidFill>
              <a:prstDash val="dash"/>
              <a:round/>
            </a:ln>
            <a:effectLst/>
          </c:spPr>
          <c:marker>
            <c:symbol val="none"/>
          </c:marker>
          <c:val>
            <c:numRef>
              <c:f>'D8. M3, CPI, rGDP, BalSheet'!$K$95:$K$115</c:f>
              <c:numCache>
                <c:formatCode>General</c:formatCode>
                <c:ptCount val="21"/>
                <c:pt idx="0">
                  <c:v>100</c:v>
                </c:pt>
                <c:pt idx="1">
                  <c:v>100.40635756173334</c:v>
                </c:pt>
                <c:pt idx="2">
                  <c:v>100.52480812697797</c:v>
                </c:pt>
                <c:pt idx="3">
                  <c:v>102.06104849867322</c:v>
                </c:pt>
                <c:pt idx="4">
                  <c:v>104.31119772602639</c:v>
                </c:pt>
                <c:pt idx="5">
                  <c:v>106.04550546271743</c:v>
                </c:pt>
                <c:pt idx="6">
                  <c:v>107.55133724168941</c:v>
                </c:pt>
                <c:pt idx="7">
                  <c:v>109.33045650141777</c:v>
                </c:pt>
                <c:pt idx="8">
                  <c:v>108.13490499264044</c:v>
                </c:pt>
                <c:pt idx="9">
                  <c:v>102.27787216089004</c:v>
                </c:pt>
                <c:pt idx="10">
                  <c:v>106.56509388111542</c:v>
                </c:pt>
                <c:pt idx="11">
                  <c:v>106.44207336354556</c:v>
                </c:pt>
                <c:pt idx="12">
                  <c:v>108.03349969981262</c:v>
                </c:pt>
                <c:pt idx="13">
                  <c:v>110.19445905192767</c:v>
                </c:pt>
                <c:pt idx="14">
                  <c:v>110.60740081037601</c:v>
                </c:pt>
                <c:pt idx="15">
                  <c:v>111.96004172301497</c:v>
                </c:pt>
                <c:pt idx="16">
                  <c:v>112.54438918147174</c:v>
                </c:pt>
                <c:pt idx="17">
                  <c:v>114.98467874751253</c:v>
                </c:pt>
                <c:pt idx="18">
                  <c:v>115.30210633650964</c:v>
                </c:pt>
                <c:pt idx="19">
                  <c:v>116.07607432865017</c:v>
                </c:pt>
                <c:pt idx="20">
                  <c:v>109.95550100972122</c:v>
                </c:pt>
              </c:numCache>
            </c:numRef>
          </c:val>
          <c:smooth val="0"/>
          <c:extLst>
            <c:ext xmlns:c16="http://schemas.microsoft.com/office/drawing/2014/chart" uri="{C3380CC4-5D6E-409C-BE32-E72D297353CC}">
              <c16:uniqueId val="{00000004-83D6-D948-A96D-F397F651917E}"/>
            </c:ext>
          </c:extLst>
        </c:ser>
        <c:dLbls>
          <c:showLegendKey val="0"/>
          <c:showVal val="0"/>
          <c:showCatName val="0"/>
          <c:showSerName val="0"/>
          <c:showPercent val="0"/>
          <c:showBubbleSize val="0"/>
        </c:dLbls>
        <c:marker val="1"/>
        <c:smooth val="0"/>
        <c:axId val="318925679"/>
        <c:axId val="1458644656"/>
      </c:lineChart>
      <c:catAx>
        <c:axId val="318925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1458644656"/>
        <c:crosses val="autoZero"/>
        <c:auto val="1"/>
        <c:lblAlgn val="ctr"/>
        <c:lblOffset val="100"/>
        <c:noMultiLvlLbl val="0"/>
      </c:catAx>
      <c:valAx>
        <c:axId val="1458644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rgbClr val="000000"/>
                    </a:solidFill>
                    <a:latin typeface="Source Sans Pro" panose="020B0503030403020204" pitchFamily="34" charset="0"/>
                    <a:ea typeface="Source Sans Pro" panose="020B0503030403020204" pitchFamily="34" charset="0"/>
                    <a:cs typeface="+mn-cs"/>
                  </a:defRPr>
                </a:pPr>
                <a:r>
                  <a:rPr lang="en-GB">
                    <a:solidFill>
                      <a:srgbClr val="000000"/>
                    </a:solidFill>
                    <a:latin typeface="Source Sans Pro" panose="020B0503030403020204" pitchFamily="34" charset="0"/>
                    <a:ea typeface="Source Sans Pro" panose="020B0503030403020204" pitchFamily="34" charset="0"/>
                  </a:rPr>
                  <a:t>Index (2000=100)</a:t>
                </a:r>
              </a:p>
            </c:rich>
          </c:tx>
          <c:overlay val="0"/>
          <c:spPr>
            <a:noFill/>
            <a:ln>
              <a:noFill/>
            </a:ln>
            <a:effectLst/>
          </c:spPr>
          <c:txPr>
            <a:bodyPr rot="-5400000" spcFirstLastPara="1" vertOverflow="ellipsis" vert="horz" wrap="square" anchor="ctr" anchorCtr="1"/>
            <a:lstStyle/>
            <a:p>
              <a:pPr>
                <a:defRPr sz="1000" b="0" i="0" u="none" strike="noStrike" kern="1200" baseline="0">
                  <a:solidFill>
                    <a:srgbClr val="000000"/>
                  </a:solidFill>
                  <a:latin typeface="Source Sans Pro" panose="020B0503030403020204" pitchFamily="34" charset="0"/>
                  <a:ea typeface="Source Sans Pro" panose="020B0503030403020204" pitchFamily="34" charset="0"/>
                  <a:cs typeface="+mn-cs"/>
                </a:defRPr>
              </a:pPr>
              <a:endParaRPr lang="en-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318925679"/>
        <c:crosses val="autoZero"/>
        <c:crossBetween val="between"/>
      </c:valAx>
      <c:valAx>
        <c:axId val="355946383"/>
        <c:scaling>
          <c:orientation val="minMax"/>
          <c:max val="80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355974751"/>
        <c:crosses val="max"/>
        <c:crossBetween val="between"/>
      </c:valAx>
      <c:catAx>
        <c:axId val="355974751"/>
        <c:scaling>
          <c:orientation val="minMax"/>
        </c:scaling>
        <c:delete val="1"/>
        <c:axPos val="b"/>
        <c:majorTickMark val="out"/>
        <c:minorTickMark val="none"/>
        <c:tickLblPos val="nextTo"/>
        <c:crossAx val="355946383"/>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Source Sans Pro" panose="020B0503030403020204" pitchFamily="34" charset="0"/>
              <a:ea typeface="Source Sans Pro" panose="020B0503030403020204" pitchFamily="34" charset="0"/>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'Hours worked'!$B$2</c:f>
              <c:strCache>
                <c:ptCount val="1"/>
                <c:pt idx="0">
                  <c:v>Boston</c:v>
                </c:pt>
              </c:strCache>
            </c:strRef>
          </c:tx>
          <c:spPr>
            <a:ln w="12700" cap="rnd">
              <a:solidFill>
                <a:srgbClr val="EA585A"/>
              </a:solidFill>
              <a:round/>
            </a:ln>
            <a:effectLst/>
          </c:spPr>
          <c:marker>
            <c:symbol val="none"/>
          </c:marker>
          <c:cat>
            <c:numRef>
              <c:f>'Hours worked'!$A$3:$A$149</c:f>
              <c:numCache>
                <c:formatCode>d\-mmm\-yy</c:formatCode>
                <c:ptCount val="147"/>
                <c:pt idx="0">
                  <c:v>43891</c:v>
                </c:pt>
                <c:pt idx="1">
                  <c:v>43892</c:v>
                </c:pt>
                <c:pt idx="2">
                  <c:v>43893</c:v>
                </c:pt>
                <c:pt idx="3">
                  <c:v>43894</c:v>
                </c:pt>
                <c:pt idx="4">
                  <c:v>43895</c:v>
                </c:pt>
                <c:pt idx="5">
                  <c:v>43896</c:v>
                </c:pt>
                <c:pt idx="6">
                  <c:v>43897</c:v>
                </c:pt>
                <c:pt idx="7">
                  <c:v>43898</c:v>
                </c:pt>
                <c:pt idx="8">
                  <c:v>43899</c:v>
                </c:pt>
                <c:pt idx="9">
                  <c:v>43900</c:v>
                </c:pt>
                <c:pt idx="10">
                  <c:v>43901</c:v>
                </c:pt>
                <c:pt idx="11">
                  <c:v>43902</c:v>
                </c:pt>
                <c:pt idx="12">
                  <c:v>43903</c:v>
                </c:pt>
                <c:pt idx="13">
                  <c:v>43904</c:v>
                </c:pt>
                <c:pt idx="14">
                  <c:v>43905</c:v>
                </c:pt>
                <c:pt idx="15">
                  <c:v>43906</c:v>
                </c:pt>
                <c:pt idx="16">
                  <c:v>43907</c:v>
                </c:pt>
                <c:pt idx="17">
                  <c:v>43908</c:v>
                </c:pt>
                <c:pt idx="18">
                  <c:v>43909</c:v>
                </c:pt>
                <c:pt idx="19">
                  <c:v>43910</c:v>
                </c:pt>
                <c:pt idx="20">
                  <c:v>43911</c:v>
                </c:pt>
                <c:pt idx="21">
                  <c:v>43912</c:v>
                </c:pt>
                <c:pt idx="22">
                  <c:v>43913</c:v>
                </c:pt>
                <c:pt idx="23">
                  <c:v>43914</c:v>
                </c:pt>
                <c:pt idx="24">
                  <c:v>43915</c:v>
                </c:pt>
                <c:pt idx="25">
                  <c:v>43916</c:v>
                </c:pt>
                <c:pt idx="26">
                  <c:v>43917</c:v>
                </c:pt>
                <c:pt idx="27">
                  <c:v>43918</c:v>
                </c:pt>
                <c:pt idx="28">
                  <c:v>43919</c:v>
                </c:pt>
                <c:pt idx="29">
                  <c:v>43920</c:v>
                </c:pt>
                <c:pt idx="30">
                  <c:v>43921</c:v>
                </c:pt>
                <c:pt idx="31">
                  <c:v>43922</c:v>
                </c:pt>
                <c:pt idx="32">
                  <c:v>43923</c:v>
                </c:pt>
                <c:pt idx="33">
                  <c:v>43924</c:v>
                </c:pt>
                <c:pt idx="34">
                  <c:v>43925</c:v>
                </c:pt>
                <c:pt idx="35">
                  <c:v>43926</c:v>
                </c:pt>
                <c:pt idx="36">
                  <c:v>43927</c:v>
                </c:pt>
                <c:pt idx="37">
                  <c:v>43928</c:v>
                </c:pt>
                <c:pt idx="38">
                  <c:v>43929</c:v>
                </c:pt>
                <c:pt idx="39">
                  <c:v>43930</c:v>
                </c:pt>
                <c:pt idx="40">
                  <c:v>43931</c:v>
                </c:pt>
                <c:pt idx="41">
                  <c:v>43932</c:v>
                </c:pt>
                <c:pt idx="42">
                  <c:v>43933</c:v>
                </c:pt>
                <c:pt idx="43">
                  <c:v>43934</c:v>
                </c:pt>
                <c:pt idx="44">
                  <c:v>43935</c:v>
                </c:pt>
                <c:pt idx="45">
                  <c:v>43936</c:v>
                </c:pt>
                <c:pt idx="46">
                  <c:v>43937</c:v>
                </c:pt>
                <c:pt idx="47">
                  <c:v>43938</c:v>
                </c:pt>
                <c:pt idx="48">
                  <c:v>43939</c:v>
                </c:pt>
                <c:pt idx="49">
                  <c:v>43940</c:v>
                </c:pt>
                <c:pt idx="50">
                  <c:v>43941</c:v>
                </c:pt>
                <c:pt idx="51">
                  <c:v>43942</c:v>
                </c:pt>
                <c:pt idx="52">
                  <c:v>43943</c:v>
                </c:pt>
                <c:pt idx="53">
                  <c:v>43944</c:v>
                </c:pt>
                <c:pt idx="54">
                  <c:v>43945</c:v>
                </c:pt>
                <c:pt idx="55">
                  <c:v>43946</c:v>
                </c:pt>
                <c:pt idx="56">
                  <c:v>43947</c:v>
                </c:pt>
                <c:pt idx="57">
                  <c:v>43948</c:v>
                </c:pt>
                <c:pt idx="58">
                  <c:v>43949</c:v>
                </c:pt>
                <c:pt idx="59">
                  <c:v>43950</c:v>
                </c:pt>
                <c:pt idx="60">
                  <c:v>43951</c:v>
                </c:pt>
                <c:pt idx="61">
                  <c:v>43952</c:v>
                </c:pt>
                <c:pt idx="62">
                  <c:v>43953</c:v>
                </c:pt>
                <c:pt idx="63">
                  <c:v>43954</c:v>
                </c:pt>
                <c:pt idx="64">
                  <c:v>43955</c:v>
                </c:pt>
                <c:pt idx="65">
                  <c:v>43956</c:v>
                </c:pt>
                <c:pt idx="66">
                  <c:v>43957</c:v>
                </c:pt>
                <c:pt idx="67">
                  <c:v>43958</c:v>
                </c:pt>
                <c:pt idx="68">
                  <c:v>43959</c:v>
                </c:pt>
                <c:pt idx="69">
                  <c:v>43960</c:v>
                </c:pt>
                <c:pt idx="70">
                  <c:v>43961</c:v>
                </c:pt>
                <c:pt idx="71">
                  <c:v>43962</c:v>
                </c:pt>
                <c:pt idx="72">
                  <c:v>43963</c:v>
                </c:pt>
                <c:pt idx="73">
                  <c:v>43964</c:v>
                </c:pt>
                <c:pt idx="74">
                  <c:v>43965</c:v>
                </c:pt>
                <c:pt idx="75">
                  <c:v>43966</c:v>
                </c:pt>
                <c:pt idx="76">
                  <c:v>43967</c:v>
                </c:pt>
                <c:pt idx="77">
                  <c:v>43968</c:v>
                </c:pt>
                <c:pt idx="78">
                  <c:v>43969</c:v>
                </c:pt>
                <c:pt idx="79">
                  <c:v>43970</c:v>
                </c:pt>
                <c:pt idx="80">
                  <c:v>43971</c:v>
                </c:pt>
                <c:pt idx="81">
                  <c:v>43972</c:v>
                </c:pt>
                <c:pt idx="82">
                  <c:v>43973</c:v>
                </c:pt>
                <c:pt idx="83">
                  <c:v>43974</c:v>
                </c:pt>
                <c:pt idx="84">
                  <c:v>43975</c:v>
                </c:pt>
                <c:pt idx="85">
                  <c:v>43976</c:v>
                </c:pt>
                <c:pt idx="86">
                  <c:v>43977</c:v>
                </c:pt>
                <c:pt idx="87">
                  <c:v>43978</c:v>
                </c:pt>
                <c:pt idx="88">
                  <c:v>43979</c:v>
                </c:pt>
                <c:pt idx="89">
                  <c:v>43980</c:v>
                </c:pt>
                <c:pt idx="90">
                  <c:v>43981</c:v>
                </c:pt>
                <c:pt idx="91">
                  <c:v>43982</c:v>
                </c:pt>
                <c:pt idx="92">
                  <c:v>43983</c:v>
                </c:pt>
                <c:pt idx="93">
                  <c:v>43984</c:v>
                </c:pt>
                <c:pt idx="94">
                  <c:v>43985</c:v>
                </c:pt>
                <c:pt idx="95">
                  <c:v>43986</c:v>
                </c:pt>
                <c:pt idx="96">
                  <c:v>43987</c:v>
                </c:pt>
                <c:pt idx="97">
                  <c:v>43988</c:v>
                </c:pt>
                <c:pt idx="98">
                  <c:v>43989</c:v>
                </c:pt>
                <c:pt idx="99">
                  <c:v>43990</c:v>
                </c:pt>
                <c:pt idx="100">
                  <c:v>43991</c:v>
                </c:pt>
                <c:pt idx="101">
                  <c:v>43992</c:v>
                </c:pt>
                <c:pt idx="102">
                  <c:v>43993</c:v>
                </c:pt>
                <c:pt idx="103">
                  <c:v>43994</c:v>
                </c:pt>
                <c:pt idx="104">
                  <c:v>43995</c:v>
                </c:pt>
                <c:pt idx="105">
                  <c:v>43996</c:v>
                </c:pt>
                <c:pt idx="106">
                  <c:v>43997</c:v>
                </c:pt>
                <c:pt idx="107">
                  <c:v>43998</c:v>
                </c:pt>
                <c:pt idx="108">
                  <c:v>43999</c:v>
                </c:pt>
                <c:pt idx="109">
                  <c:v>44000</c:v>
                </c:pt>
                <c:pt idx="110">
                  <c:v>44001</c:v>
                </c:pt>
                <c:pt idx="111">
                  <c:v>44002</c:v>
                </c:pt>
                <c:pt idx="112">
                  <c:v>44003</c:v>
                </c:pt>
                <c:pt idx="113">
                  <c:v>44004</c:v>
                </c:pt>
                <c:pt idx="114">
                  <c:v>44005</c:v>
                </c:pt>
                <c:pt idx="115">
                  <c:v>44006</c:v>
                </c:pt>
                <c:pt idx="116">
                  <c:v>44007</c:v>
                </c:pt>
                <c:pt idx="117">
                  <c:v>44008</c:v>
                </c:pt>
                <c:pt idx="118">
                  <c:v>44009</c:v>
                </c:pt>
                <c:pt idx="119">
                  <c:v>44010</c:v>
                </c:pt>
                <c:pt idx="120">
                  <c:v>44011</c:v>
                </c:pt>
                <c:pt idx="121">
                  <c:v>44012</c:v>
                </c:pt>
                <c:pt idx="122">
                  <c:v>44013</c:v>
                </c:pt>
                <c:pt idx="123">
                  <c:v>44014</c:v>
                </c:pt>
                <c:pt idx="124">
                  <c:v>44015</c:v>
                </c:pt>
                <c:pt idx="125">
                  <c:v>44016</c:v>
                </c:pt>
                <c:pt idx="126">
                  <c:v>44017</c:v>
                </c:pt>
                <c:pt idx="127">
                  <c:v>44018</c:v>
                </c:pt>
                <c:pt idx="128">
                  <c:v>44019</c:v>
                </c:pt>
                <c:pt idx="129">
                  <c:v>44020</c:v>
                </c:pt>
                <c:pt idx="130">
                  <c:v>44021</c:v>
                </c:pt>
                <c:pt idx="131">
                  <c:v>44022</c:v>
                </c:pt>
                <c:pt idx="132">
                  <c:v>44023</c:v>
                </c:pt>
                <c:pt idx="133">
                  <c:v>44024</c:v>
                </c:pt>
                <c:pt idx="134">
                  <c:v>44025</c:v>
                </c:pt>
                <c:pt idx="135">
                  <c:v>44026</c:v>
                </c:pt>
                <c:pt idx="136">
                  <c:v>44027</c:v>
                </c:pt>
                <c:pt idx="137">
                  <c:v>44028</c:v>
                </c:pt>
                <c:pt idx="138">
                  <c:v>44029</c:v>
                </c:pt>
                <c:pt idx="139">
                  <c:v>44030</c:v>
                </c:pt>
                <c:pt idx="140">
                  <c:v>44031</c:v>
                </c:pt>
                <c:pt idx="141">
                  <c:v>44032</c:v>
                </c:pt>
                <c:pt idx="142">
                  <c:v>44033</c:v>
                </c:pt>
                <c:pt idx="143">
                  <c:v>44034</c:v>
                </c:pt>
                <c:pt idx="144">
                  <c:v>44035</c:v>
                </c:pt>
                <c:pt idx="145">
                  <c:v>44036</c:v>
                </c:pt>
                <c:pt idx="146">
                  <c:v>44037</c:v>
                </c:pt>
              </c:numCache>
            </c:numRef>
          </c:cat>
          <c:val>
            <c:numRef>
              <c:f>'Hours worked'!$B$3:$B$149</c:f>
              <c:numCache>
                <c:formatCode>0.00</c:formatCode>
                <c:ptCount val="147"/>
                <c:pt idx="0">
                  <c:v>-2</c:v>
                </c:pt>
                <c:pt idx="1">
                  <c:v>-3</c:v>
                </c:pt>
                <c:pt idx="2">
                  <c:v>-3</c:v>
                </c:pt>
                <c:pt idx="3">
                  <c:v>-2</c:v>
                </c:pt>
                <c:pt idx="4">
                  <c:v>-1</c:v>
                </c:pt>
                <c:pt idx="5">
                  <c:v>-3</c:v>
                </c:pt>
                <c:pt idx="6">
                  <c:v>1</c:v>
                </c:pt>
                <c:pt idx="7">
                  <c:v>-1</c:v>
                </c:pt>
                <c:pt idx="8">
                  <c:v>-2</c:v>
                </c:pt>
                <c:pt idx="9">
                  <c:v>-4</c:v>
                </c:pt>
                <c:pt idx="10">
                  <c:v>-5</c:v>
                </c:pt>
                <c:pt idx="11">
                  <c:v>-6</c:v>
                </c:pt>
                <c:pt idx="12">
                  <c:v>-14</c:v>
                </c:pt>
                <c:pt idx="13">
                  <c:v>-18</c:v>
                </c:pt>
                <c:pt idx="14">
                  <c:v>-24</c:v>
                </c:pt>
                <c:pt idx="15">
                  <c:v>-35</c:v>
                </c:pt>
                <c:pt idx="16">
                  <c:v>-50</c:v>
                </c:pt>
                <c:pt idx="17">
                  <c:v>-54</c:v>
                </c:pt>
                <c:pt idx="18">
                  <c:v>-58</c:v>
                </c:pt>
                <c:pt idx="19">
                  <c:v>-62</c:v>
                </c:pt>
                <c:pt idx="20">
                  <c:v>-70</c:v>
                </c:pt>
                <c:pt idx="21">
                  <c:v>-73</c:v>
                </c:pt>
                <c:pt idx="22">
                  <c:v>-62</c:v>
                </c:pt>
                <c:pt idx="23">
                  <c:v>-67</c:v>
                </c:pt>
                <c:pt idx="24">
                  <c:v>-68</c:v>
                </c:pt>
                <c:pt idx="25">
                  <c:v>-69</c:v>
                </c:pt>
                <c:pt idx="26">
                  <c:v>-71</c:v>
                </c:pt>
                <c:pt idx="27">
                  <c:v>-76</c:v>
                </c:pt>
                <c:pt idx="28">
                  <c:v>-76</c:v>
                </c:pt>
                <c:pt idx="29">
                  <c:v>-69</c:v>
                </c:pt>
                <c:pt idx="30">
                  <c:v>-70</c:v>
                </c:pt>
                <c:pt idx="31">
                  <c:v>-69</c:v>
                </c:pt>
                <c:pt idx="32">
                  <c:v>-69</c:v>
                </c:pt>
                <c:pt idx="33">
                  <c:v>-71</c:v>
                </c:pt>
                <c:pt idx="34">
                  <c:v>-76</c:v>
                </c:pt>
                <c:pt idx="35">
                  <c:v>-76</c:v>
                </c:pt>
                <c:pt idx="36">
                  <c:v>-67</c:v>
                </c:pt>
                <c:pt idx="37">
                  <c:v>-69</c:v>
                </c:pt>
                <c:pt idx="38">
                  <c:v>-68</c:v>
                </c:pt>
                <c:pt idx="39">
                  <c:v>-69</c:v>
                </c:pt>
                <c:pt idx="40">
                  <c:v>-71</c:v>
                </c:pt>
                <c:pt idx="41">
                  <c:v>-75</c:v>
                </c:pt>
                <c:pt idx="42">
                  <c:v>-83</c:v>
                </c:pt>
                <c:pt idx="43">
                  <c:v>-67</c:v>
                </c:pt>
                <c:pt idx="44">
                  <c:v>-69</c:v>
                </c:pt>
                <c:pt idx="45">
                  <c:v>-68</c:v>
                </c:pt>
                <c:pt idx="46">
                  <c:v>-68</c:v>
                </c:pt>
                <c:pt idx="47">
                  <c:v>-69</c:v>
                </c:pt>
                <c:pt idx="48">
                  <c:v>-75</c:v>
                </c:pt>
                <c:pt idx="49">
                  <c:v>-74</c:v>
                </c:pt>
                <c:pt idx="50">
                  <c:v>-66</c:v>
                </c:pt>
                <c:pt idx="51">
                  <c:v>-68</c:v>
                </c:pt>
                <c:pt idx="52">
                  <c:v>-67</c:v>
                </c:pt>
                <c:pt idx="53">
                  <c:v>-67</c:v>
                </c:pt>
                <c:pt idx="54">
                  <c:v>-69</c:v>
                </c:pt>
                <c:pt idx="55">
                  <c:v>-73</c:v>
                </c:pt>
                <c:pt idx="56">
                  <c:v>-74</c:v>
                </c:pt>
                <c:pt idx="57">
                  <c:v>-64</c:v>
                </c:pt>
                <c:pt idx="58">
                  <c:v>-65</c:v>
                </c:pt>
                <c:pt idx="59">
                  <c:v>-64</c:v>
                </c:pt>
                <c:pt idx="60">
                  <c:v>-63</c:v>
                </c:pt>
                <c:pt idx="61">
                  <c:v>-67</c:v>
                </c:pt>
                <c:pt idx="62">
                  <c:v>-70</c:v>
                </c:pt>
                <c:pt idx="63">
                  <c:v>-70</c:v>
                </c:pt>
                <c:pt idx="64">
                  <c:v>-62</c:v>
                </c:pt>
                <c:pt idx="65">
                  <c:v>-63</c:v>
                </c:pt>
                <c:pt idx="66">
                  <c:v>-61</c:v>
                </c:pt>
                <c:pt idx="67">
                  <c:v>-59</c:v>
                </c:pt>
                <c:pt idx="68">
                  <c:v>-61</c:v>
                </c:pt>
                <c:pt idx="69">
                  <c:v>-66</c:v>
                </c:pt>
                <c:pt idx="70">
                  <c:v>-66</c:v>
                </c:pt>
                <c:pt idx="71">
                  <c:v>-60</c:v>
                </c:pt>
                <c:pt idx="72">
                  <c:v>-60</c:v>
                </c:pt>
                <c:pt idx="73">
                  <c:v>-58</c:v>
                </c:pt>
                <c:pt idx="74">
                  <c:v>-57</c:v>
                </c:pt>
                <c:pt idx="75">
                  <c:v>-58</c:v>
                </c:pt>
                <c:pt idx="76">
                  <c:v>-63</c:v>
                </c:pt>
                <c:pt idx="77">
                  <c:v>-63</c:v>
                </c:pt>
                <c:pt idx="78">
                  <c:v>-56</c:v>
                </c:pt>
                <c:pt idx="79">
                  <c:v>-55</c:v>
                </c:pt>
                <c:pt idx="80">
                  <c:v>-55</c:v>
                </c:pt>
                <c:pt idx="81">
                  <c:v>-52</c:v>
                </c:pt>
                <c:pt idx="82">
                  <c:v>-55</c:v>
                </c:pt>
                <c:pt idx="83">
                  <c:v>-61</c:v>
                </c:pt>
                <c:pt idx="84">
                  <c:v>-62</c:v>
                </c:pt>
                <c:pt idx="85">
                  <c:v>-67</c:v>
                </c:pt>
                <c:pt idx="86">
                  <c:v>-48</c:v>
                </c:pt>
                <c:pt idx="87">
                  <c:v>-47</c:v>
                </c:pt>
                <c:pt idx="88">
                  <c:v>-46</c:v>
                </c:pt>
                <c:pt idx="89">
                  <c:v>-50</c:v>
                </c:pt>
                <c:pt idx="90">
                  <c:v>-55</c:v>
                </c:pt>
                <c:pt idx="91">
                  <c:v>-54</c:v>
                </c:pt>
                <c:pt idx="92">
                  <c:v>-47</c:v>
                </c:pt>
                <c:pt idx="93">
                  <c:v>-47</c:v>
                </c:pt>
                <c:pt idx="94">
                  <c:v>-44</c:v>
                </c:pt>
                <c:pt idx="95">
                  <c:v>-45</c:v>
                </c:pt>
                <c:pt idx="96">
                  <c:v>-48</c:v>
                </c:pt>
                <c:pt idx="97">
                  <c:v>-52</c:v>
                </c:pt>
                <c:pt idx="98">
                  <c:v>-51</c:v>
                </c:pt>
                <c:pt idx="99">
                  <c:v>-39</c:v>
                </c:pt>
                <c:pt idx="100">
                  <c:v>-40</c:v>
                </c:pt>
                <c:pt idx="101">
                  <c:v>-37</c:v>
                </c:pt>
                <c:pt idx="102">
                  <c:v>-41</c:v>
                </c:pt>
                <c:pt idx="103">
                  <c:v>-42</c:v>
                </c:pt>
                <c:pt idx="104">
                  <c:v>-46</c:v>
                </c:pt>
                <c:pt idx="105">
                  <c:v>-41</c:v>
                </c:pt>
                <c:pt idx="106">
                  <c:v>-35</c:v>
                </c:pt>
                <c:pt idx="107">
                  <c:v>-34</c:v>
                </c:pt>
                <c:pt idx="108">
                  <c:v>-32</c:v>
                </c:pt>
                <c:pt idx="109">
                  <c:v>-32</c:v>
                </c:pt>
                <c:pt idx="110">
                  <c:v>-37</c:v>
                </c:pt>
                <c:pt idx="111">
                  <c:v>-41</c:v>
                </c:pt>
                <c:pt idx="112">
                  <c:v>-38</c:v>
                </c:pt>
                <c:pt idx="113">
                  <c:v>-32</c:v>
                </c:pt>
                <c:pt idx="114">
                  <c:v>-31</c:v>
                </c:pt>
                <c:pt idx="115">
                  <c:v>-29</c:v>
                </c:pt>
                <c:pt idx="116">
                  <c:v>-28</c:v>
                </c:pt>
                <c:pt idx="117">
                  <c:v>-31</c:v>
                </c:pt>
                <c:pt idx="118">
                  <c:v>-38</c:v>
                </c:pt>
                <c:pt idx="119">
                  <c:v>-34</c:v>
                </c:pt>
                <c:pt idx="120">
                  <c:v>-32</c:v>
                </c:pt>
                <c:pt idx="121">
                  <c:v>-30</c:v>
                </c:pt>
                <c:pt idx="122">
                  <c:v>-28</c:v>
                </c:pt>
                <c:pt idx="123">
                  <c:v>-27</c:v>
                </c:pt>
                <c:pt idx="124">
                  <c:v>-40</c:v>
                </c:pt>
                <c:pt idx="125">
                  <c:v>-60</c:v>
                </c:pt>
                <c:pt idx="126">
                  <c:v>-39</c:v>
                </c:pt>
                <c:pt idx="127">
                  <c:v>-29</c:v>
                </c:pt>
                <c:pt idx="128">
                  <c:v>-29</c:v>
                </c:pt>
                <c:pt idx="129">
                  <c:v>-27</c:v>
                </c:pt>
                <c:pt idx="130">
                  <c:v>-25</c:v>
                </c:pt>
                <c:pt idx="131">
                  <c:v>-28</c:v>
                </c:pt>
                <c:pt idx="132">
                  <c:v>-32</c:v>
                </c:pt>
                <c:pt idx="133">
                  <c:v>-29</c:v>
                </c:pt>
                <c:pt idx="134">
                  <c:v>-26</c:v>
                </c:pt>
                <c:pt idx="135">
                  <c:v>-25</c:v>
                </c:pt>
                <c:pt idx="136">
                  <c:v>-23</c:v>
                </c:pt>
                <c:pt idx="137">
                  <c:v>-21</c:v>
                </c:pt>
                <c:pt idx="138">
                  <c:v>-27</c:v>
                </c:pt>
                <c:pt idx="139">
                  <c:v>-31</c:v>
                </c:pt>
                <c:pt idx="140">
                  <c:v>-28</c:v>
                </c:pt>
                <c:pt idx="141">
                  <c:v>-24</c:v>
                </c:pt>
                <c:pt idx="142">
                  <c:v>-24</c:v>
                </c:pt>
                <c:pt idx="143">
                  <c:v>-22</c:v>
                </c:pt>
                <c:pt idx="144">
                  <c:v>-21</c:v>
                </c:pt>
                <c:pt idx="145">
                  <c:v>-22</c:v>
                </c:pt>
                <c:pt idx="146">
                  <c:v>-31</c:v>
                </c:pt>
              </c:numCache>
            </c:numRef>
          </c:val>
          <c:smooth val="0"/>
          <c:extLst>
            <c:ext xmlns:c16="http://schemas.microsoft.com/office/drawing/2014/chart" uri="{C3380CC4-5D6E-409C-BE32-E72D297353CC}">
              <c16:uniqueId val="{00000000-47AB-C64F-AFCC-9C28DEE707F2}"/>
            </c:ext>
          </c:extLst>
        </c:ser>
        <c:ser>
          <c:idx val="1"/>
          <c:order val="1"/>
          <c:tx>
            <c:strRef>
              <c:f>'Hours worked'!$C$2</c:f>
              <c:strCache>
                <c:ptCount val="1"/>
                <c:pt idx="0">
                  <c:v>Chicago</c:v>
                </c:pt>
              </c:strCache>
            </c:strRef>
          </c:tx>
          <c:spPr>
            <a:ln w="12700" cap="rnd">
              <a:solidFill>
                <a:srgbClr val="3A53A4"/>
              </a:solidFill>
              <a:round/>
            </a:ln>
            <a:effectLst/>
          </c:spPr>
          <c:marker>
            <c:symbol val="none"/>
          </c:marker>
          <c:cat>
            <c:numRef>
              <c:f>'Hours worked'!$A$3:$A$149</c:f>
              <c:numCache>
                <c:formatCode>d\-mmm\-yy</c:formatCode>
                <c:ptCount val="147"/>
                <c:pt idx="0">
                  <c:v>43891</c:v>
                </c:pt>
                <c:pt idx="1">
                  <c:v>43892</c:v>
                </c:pt>
                <c:pt idx="2">
                  <c:v>43893</c:v>
                </c:pt>
                <c:pt idx="3">
                  <c:v>43894</c:v>
                </c:pt>
                <c:pt idx="4">
                  <c:v>43895</c:v>
                </c:pt>
                <c:pt idx="5">
                  <c:v>43896</c:v>
                </c:pt>
                <c:pt idx="6">
                  <c:v>43897</c:v>
                </c:pt>
                <c:pt idx="7">
                  <c:v>43898</c:v>
                </c:pt>
                <c:pt idx="8">
                  <c:v>43899</c:v>
                </c:pt>
                <c:pt idx="9">
                  <c:v>43900</c:v>
                </c:pt>
                <c:pt idx="10">
                  <c:v>43901</c:v>
                </c:pt>
                <c:pt idx="11">
                  <c:v>43902</c:v>
                </c:pt>
                <c:pt idx="12">
                  <c:v>43903</c:v>
                </c:pt>
                <c:pt idx="13">
                  <c:v>43904</c:v>
                </c:pt>
                <c:pt idx="14">
                  <c:v>43905</c:v>
                </c:pt>
                <c:pt idx="15">
                  <c:v>43906</c:v>
                </c:pt>
                <c:pt idx="16">
                  <c:v>43907</c:v>
                </c:pt>
                <c:pt idx="17">
                  <c:v>43908</c:v>
                </c:pt>
                <c:pt idx="18">
                  <c:v>43909</c:v>
                </c:pt>
                <c:pt idx="19">
                  <c:v>43910</c:v>
                </c:pt>
                <c:pt idx="20">
                  <c:v>43911</c:v>
                </c:pt>
                <c:pt idx="21">
                  <c:v>43912</c:v>
                </c:pt>
                <c:pt idx="22">
                  <c:v>43913</c:v>
                </c:pt>
                <c:pt idx="23">
                  <c:v>43914</c:v>
                </c:pt>
                <c:pt idx="24">
                  <c:v>43915</c:v>
                </c:pt>
                <c:pt idx="25">
                  <c:v>43916</c:v>
                </c:pt>
                <c:pt idx="26">
                  <c:v>43917</c:v>
                </c:pt>
                <c:pt idx="27">
                  <c:v>43918</c:v>
                </c:pt>
                <c:pt idx="28">
                  <c:v>43919</c:v>
                </c:pt>
                <c:pt idx="29">
                  <c:v>43920</c:v>
                </c:pt>
                <c:pt idx="30">
                  <c:v>43921</c:v>
                </c:pt>
                <c:pt idx="31">
                  <c:v>43922</c:v>
                </c:pt>
                <c:pt idx="32">
                  <c:v>43923</c:v>
                </c:pt>
                <c:pt idx="33">
                  <c:v>43924</c:v>
                </c:pt>
                <c:pt idx="34">
                  <c:v>43925</c:v>
                </c:pt>
                <c:pt idx="35">
                  <c:v>43926</c:v>
                </c:pt>
                <c:pt idx="36">
                  <c:v>43927</c:v>
                </c:pt>
                <c:pt idx="37">
                  <c:v>43928</c:v>
                </c:pt>
                <c:pt idx="38">
                  <c:v>43929</c:v>
                </c:pt>
                <c:pt idx="39">
                  <c:v>43930</c:v>
                </c:pt>
                <c:pt idx="40">
                  <c:v>43931</c:v>
                </c:pt>
                <c:pt idx="41">
                  <c:v>43932</c:v>
                </c:pt>
                <c:pt idx="42">
                  <c:v>43933</c:v>
                </c:pt>
                <c:pt idx="43">
                  <c:v>43934</c:v>
                </c:pt>
                <c:pt idx="44">
                  <c:v>43935</c:v>
                </c:pt>
                <c:pt idx="45">
                  <c:v>43936</c:v>
                </c:pt>
                <c:pt idx="46">
                  <c:v>43937</c:v>
                </c:pt>
                <c:pt idx="47">
                  <c:v>43938</c:v>
                </c:pt>
                <c:pt idx="48">
                  <c:v>43939</c:v>
                </c:pt>
                <c:pt idx="49">
                  <c:v>43940</c:v>
                </c:pt>
                <c:pt idx="50">
                  <c:v>43941</c:v>
                </c:pt>
                <c:pt idx="51">
                  <c:v>43942</c:v>
                </c:pt>
                <c:pt idx="52">
                  <c:v>43943</c:v>
                </c:pt>
                <c:pt idx="53">
                  <c:v>43944</c:v>
                </c:pt>
                <c:pt idx="54">
                  <c:v>43945</c:v>
                </c:pt>
                <c:pt idx="55">
                  <c:v>43946</c:v>
                </c:pt>
                <c:pt idx="56">
                  <c:v>43947</c:v>
                </c:pt>
                <c:pt idx="57">
                  <c:v>43948</c:v>
                </c:pt>
                <c:pt idx="58">
                  <c:v>43949</c:v>
                </c:pt>
                <c:pt idx="59">
                  <c:v>43950</c:v>
                </c:pt>
                <c:pt idx="60">
                  <c:v>43951</c:v>
                </c:pt>
                <c:pt idx="61">
                  <c:v>43952</c:v>
                </c:pt>
                <c:pt idx="62">
                  <c:v>43953</c:v>
                </c:pt>
                <c:pt idx="63">
                  <c:v>43954</c:v>
                </c:pt>
                <c:pt idx="64">
                  <c:v>43955</c:v>
                </c:pt>
                <c:pt idx="65">
                  <c:v>43956</c:v>
                </c:pt>
                <c:pt idx="66">
                  <c:v>43957</c:v>
                </c:pt>
                <c:pt idx="67">
                  <c:v>43958</c:v>
                </c:pt>
                <c:pt idx="68">
                  <c:v>43959</c:v>
                </c:pt>
                <c:pt idx="69">
                  <c:v>43960</c:v>
                </c:pt>
                <c:pt idx="70">
                  <c:v>43961</c:v>
                </c:pt>
                <c:pt idx="71">
                  <c:v>43962</c:v>
                </c:pt>
                <c:pt idx="72">
                  <c:v>43963</c:v>
                </c:pt>
                <c:pt idx="73">
                  <c:v>43964</c:v>
                </c:pt>
                <c:pt idx="74">
                  <c:v>43965</c:v>
                </c:pt>
                <c:pt idx="75">
                  <c:v>43966</c:v>
                </c:pt>
                <c:pt idx="76">
                  <c:v>43967</c:v>
                </c:pt>
                <c:pt idx="77">
                  <c:v>43968</c:v>
                </c:pt>
                <c:pt idx="78">
                  <c:v>43969</c:v>
                </c:pt>
                <c:pt idx="79">
                  <c:v>43970</c:v>
                </c:pt>
                <c:pt idx="80">
                  <c:v>43971</c:v>
                </c:pt>
                <c:pt idx="81">
                  <c:v>43972</c:v>
                </c:pt>
                <c:pt idx="82">
                  <c:v>43973</c:v>
                </c:pt>
                <c:pt idx="83">
                  <c:v>43974</c:v>
                </c:pt>
                <c:pt idx="84">
                  <c:v>43975</c:v>
                </c:pt>
                <c:pt idx="85">
                  <c:v>43976</c:v>
                </c:pt>
                <c:pt idx="86">
                  <c:v>43977</c:v>
                </c:pt>
                <c:pt idx="87">
                  <c:v>43978</c:v>
                </c:pt>
                <c:pt idx="88">
                  <c:v>43979</c:v>
                </c:pt>
                <c:pt idx="89">
                  <c:v>43980</c:v>
                </c:pt>
                <c:pt idx="90">
                  <c:v>43981</c:v>
                </c:pt>
                <c:pt idx="91">
                  <c:v>43982</c:v>
                </c:pt>
                <c:pt idx="92">
                  <c:v>43983</c:v>
                </c:pt>
                <c:pt idx="93">
                  <c:v>43984</c:v>
                </c:pt>
                <c:pt idx="94">
                  <c:v>43985</c:v>
                </c:pt>
                <c:pt idx="95">
                  <c:v>43986</c:v>
                </c:pt>
                <c:pt idx="96">
                  <c:v>43987</c:v>
                </c:pt>
                <c:pt idx="97">
                  <c:v>43988</c:v>
                </c:pt>
                <c:pt idx="98">
                  <c:v>43989</c:v>
                </c:pt>
                <c:pt idx="99">
                  <c:v>43990</c:v>
                </c:pt>
                <c:pt idx="100">
                  <c:v>43991</c:v>
                </c:pt>
                <c:pt idx="101">
                  <c:v>43992</c:v>
                </c:pt>
                <c:pt idx="102">
                  <c:v>43993</c:v>
                </c:pt>
                <c:pt idx="103">
                  <c:v>43994</c:v>
                </c:pt>
                <c:pt idx="104">
                  <c:v>43995</c:v>
                </c:pt>
                <c:pt idx="105">
                  <c:v>43996</c:v>
                </c:pt>
                <c:pt idx="106">
                  <c:v>43997</c:v>
                </c:pt>
                <c:pt idx="107">
                  <c:v>43998</c:v>
                </c:pt>
                <c:pt idx="108">
                  <c:v>43999</c:v>
                </c:pt>
                <c:pt idx="109">
                  <c:v>44000</c:v>
                </c:pt>
                <c:pt idx="110">
                  <c:v>44001</c:v>
                </c:pt>
                <c:pt idx="111">
                  <c:v>44002</c:v>
                </c:pt>
                <c:pt idx="112">
                  <c:v>44003</c:v>
                </c:pt>
                <c:pt idx="113">
                  <c:v>44004</c:v>
                </c:pt>
                <c:pt idx="114">
                  <c:v>44005</c:v>
                </c:pt>
                <c:pt idx="115">
                  <c:v>44006</c:v>
                </c:pt>
                <c:pt idx="116">
                  <c:v>44007</c:v>
                </c:pt>
                <c:pt idx="117">
                  <c:v>44008</c:v>
                </c:pt>
                <c:pt idx="118">
                  <c:v>44009</c:v>
                </c:pt>
                <c:pt idx="119">
                  <c:v>44010</c:v>
                </c:pt>
                <c:pt idx="120">
                  <c:v>44011</c:v>
                </c:pt>
                <c:pt idx="121">
                  <c:v>44012</c:v>
                </c:pt>
                <c:pt idx="122">
                  <c:v>44013</c:v>
                </c:pt>
                <c:pt idx="123">
                  <c:v>44014</c:v>
                </c:pt>
                <c:pt idx="124">
                  <c:v>44015</c:v>
                </c:pt>
                <c:pt idx="125">
                  <c:v>44016</c:v>
                </c:pt>
                <c:pt idx="126">
                  <c:v>44017</c:v>
                </c:pt>
                <c:pt idx="127">
                  <c:v>44018</c:v>
                </c:pt>
                <c:pt idx="128">
                  <c:v>44019</c:v>
                </c:pt>
                <c:pt idx="129">
                  <c:v>44020</c:v>
                </c:pt>
                <c:pt idx="130">
                  <c:v>44021</c:v>
                </c:pt>
                <c:pt idx="131">
                  <c:v>44022</c:v>
                </c:pt>
                <c:pt idx="132">
                  <c:v>44023</c:v>
                </c:pt>
                <c:pt idx="133">
                  <c:v>44024</c:v>
                </c:pt>
                <c:pt idx="134">
                  <c:v>44025</c:v>
                </c:pt>
                <c:pt idx="135">
                  <c:v>44026</c:v>
                </c:pt>
                <c:pt idx="136">
                  <c:v>44027</c:v>
                </c:pt>
                <c:pt idx="137">
                  <c:v>44028</c:v>
                </c:pt>
                <c:pt idx="138">
                  <c:v>44029</c:v>
                </c:pt>
                <c:pt idx="139">
                  <c:v>44030</c:v>
                </c:pt>
                <c:pt idx="140">
                  <c:v>44031</c:v>
                </c:pt>
                <c:pt idx="141">
                  <c:v>44032</c:v>
                </c:pt>
                <c:pt idx="142">
                  <c:v>44033</c:v>
                </c:pt>
                <c:pt idx="143">
                  <c:v>44034</c:v>
                </c:pt>
                <c:pt idx="144">
                  <c:v>44035</c:v>
                </c:pt>
                <c:pt idx="145">
                  <c:v>44036</c:v>
                </c:pt>
                <c:pt idx="146">
                  <c:v>44037</c:v>
                </c:pt>
              </c:numCache>
            </c:numRef>
          </c:cat>
          <c:val>
            <c:numRef>
              <c:f>'Hours worked'!$C$3:$C$149</c:f>
              <c:numCache>
                <c:formatCode>0.00</c:formatCode>
                <c:ptCount val="147"/>
                <c:pt idx="0">
                  <c:v>4</c:v>
                </c:pt>
                <c:pt idx="1">
                  <c:v>-1</c:v>
                </c:pt>
                <c:pt idx="2">
                  <c:v>-2</c:v>
                </c:pt>
                <c:pt idx="3">
                  <c:v>-1</c:v>
                </c:pt>
                <c:pt idx="4">
                  <c:v>-1</c:v>
                </c:pt>
                <c:pt idx="5">
                  <c:v>1</c:v>
                </c:pt>
                <c:pt idx="6">
                  <c:v>7</c:v>
                </c:pt>
                <c:pt idx="7">
                  <c:v>5</c:v>
                </c:pt>
                <c:pt idx="8">
                  <c:v>-3</c:v>
                </c:pt>
                <c:pt idx="9">
                  <c:v>-5</c:v>
                </c:pt>
                <c:pt idx="10">
                  <c:v>-4</c:v>
                </c:pt>
                <c:pt idx="11">
                  <c:v>-5</c:v>
                </c:pt>
                <c:pt idx="12">
                  <c:v>-6</c:v>
                </c:pt>
                <c:pt idx="13">
                  <c:v>-5</c:v>
                </c:pt>
                <c:pt idx="14">
                  <c:v>-15</c:v>
                </c:pt>
                <c:pt idx="15">
                  <c:v>-24</c:v>
                </c:pt>
                <c:pt idx="16">
                  <c:v>-43</c:v>
                </c:pt>
                <c:pt idx="17">
                  <c:v>-47</c:v>
                </c:pt>
                <c:pt idx="18">
                  <c:v>-51</c:v>
                </c:pt>
                <c:pt idx="19">
                  <c:v>-56</c:v>
                </c:pt>
                <c:pt idx="20">
                  <c:v>-67</c:v>
                </c:pt>
                <c:pt idx="21">
                  <c:v>-73</c:v>
                </c:pt>
                <c:pt idx="22">
                  <c:v>-64</c:v>
                </c:pt>
                <c:pt idx="23">
                  <c:v>-66</c:v>
                </c:pt>
                <c:pt idx="24">
                  <c:v>-67</c:v>
                </c:pt>
                <c:pt idx="25">
                  <c:v>-66</c:v>
                </c:pt>
                <c:pt idx="26">
                  <c:v>-68</c:v>
                </c:pt>
                <c:pt idx="27">
                  <c:v>-72</c:v>
                </c:pt>
                <c:pt idx="28">
                  <c:v>-74</c:v>
                </c:pt>
                <c:pt idx="29">
                  <c:v>-64</c:v>
                </c:pt>
                <c:pt idx="30">
                  <c:v>-65</c:v>
                </c:pt>
                <c:pt idx="31">
                  <c:v>-65</c:v>
                </c:pt>
                <c:pt idx="32">
                  <c:v>-65</c:v>
                </c:pt>
                <c:pt idx="33">
                  <c:v>-66</c:v>
                </c:pt>
                <c:pt idx="34">
                  <c:v>-70</c:v>
                </c:pt>
                <c:pt idx="35">
                  <c:v>-73</c:v>
                </c:pt>
                <c:pt idx="36">
                  <c:v>-63</c:v>
                </c:pt>
                <c:pt idx="37">
                  <c:v>-65</c:v>
                </c:pt>
                <c:pt idx="38">
                  <c:v>-64</c:v>
                </c:pt>
                <c:pt idx="39">
                  <c:v>-65</c:v>
                </c:pt>
                <c:pt idx="40">
                  <c:v>-66</c:v>
                </c:pt>
                <c:pt idx="41">
                  <c:v>-69</c:v>
                </c:pt>
                <c:pt idx="42">
                  <c:v>-81</c:v>
                </c:pt>
                <c:pt idx="43">
                  <c:v>-65</c:v>
                </c:pt>
                <c:pt idx="44">
                  <c:v>-64</c:v>
                </c:pt>
                <c:pt idx="45">
                  <c:v>-65</c:v>
                </c:pt>
                <c:pt idx="46">
                  <c:v>-63</c:v>
                </c:pt>
                <c:pt idx="47">
                  <c:v>-65</c:v>
                </c:pt>
                <c:pt idx="48">
                  <c:v>-68</c:v>
                </c:pt>
                <c:pt idx="49">
                  <c:v>-72</c:v>
                </c:pt>
                <c:pt idx="50">
                  <c:v>-61</c:v>
                </c:pt>
                <c:pt idx="51">
                  <c:v>-61</c:v>
                </c:pt>
                <c:pt idx="52">
                  <c:v>-62</c:v>
                </c:pt>
                <c:pt idx="53">
                  <c:v>-61</c:v>
                </c:pt>
                <c:pt idx="54">
                  <c:v>-62</c:v>
                </c:pt>
                <c:pt idx="55">
                  <c:v>-66</c:v>
                </c:pt>
                <c:pt idx="56">
                  <c:v>-70</c:v>
                </c:pt>
                <c:pt idx="57">
                  <c:v>-60</c:v>
                </c:pt>
                <c:pt idx="58">
                  <c:v>-59</c:v>
                </c:pt>
                <c:pt idx="59">
                  <c:v>-60</c:v>
                </c:pt>
                <c:pt idx="60">
                  <c:v>-59</c:v>
                </c:pt>
                <c:pt idx="61">
                  <c:v>-58</c:v>
                </c:pt>
                <c:pt idx="62">
                  <c:v>-61</c:v>
                </c:pt>
                <c:pt idx="63">
                  <c:v>-65</c:v>
                </c:pt>
                <c:pt idx="64">
                  <c:v>-57</c:v>
                </c:pt>
                <c:pt idx="65">
                  <c:v>-54</c:v>
                </c:pt>
                <c:pt idx="66">
                  <c:v>-56</c:v>
                </c:pt>
                <c:pt idx="67">
                  <c:v>-54</c:v>
                </c:pt>
                <c:pt idx="68">
                  <c:v>-54</c:v>
                </c:pt>
                <c:pt idx="69">
                  <c:v>-58</c:v>
                </c:pt>
                <c:pt idx="70">
                  <c:v>-62</c:v>
                </c:pt>
                <c:pt idx="71">
                  <c:v>-54</c:v>
                </c:pt>
                <c:pt idx="72">
                  <c:v>-53</c:v>
                </c:pt>
                <c:pt idx="73">
                  <c:v>-54</c:v>
                </c:pt>
                <c:pt idx="74">
                  <c:v>-53</c:v>
                </c:pt>
                <c:pt idx="75">
                  <c:v>-53</c:v>
                </c:pt>
                <c:pt idx="76">
                  <c:v>-57</c:v>
                </c:pt>
                <c:pt idx="77">
                  <c:v>-63</c:v>
                </c:pt>
                <c:pt idx="78">
                  <c:v>-52</c:v>
                </c:pt>
                <c:pt idx="79">
                  <c:v>-50</c:v>
                </c:pt>
                <c:pt idx="80">
                  <c:v>-51</c:v>
                </c:pt>
                <c:pt idx="81">
                  <c:v>-49</c:v>
                </c:pt>
                <c:pt idx="82">
                  <c:v>-50</c:v>
                </c:pt>
                <c:pt idx="83">
                  <c:v>-56</c:v>
                </c:pt>
                <c:pt idx="84">
                  <c:v>-60</c:v>
                </c:pt>
                <c:pt idx="85">
                  <c:v>-76</c:v>
                </c:pt>
                <c:pt idx="86">
                  <c:v>-48</c:v>
                </c:pt>
                <c:pt idx="87">
                  <c:v>-48</c:v>
                </c:pt>
                <c:pt idx="88">
                  <c:v>-45</c:v>
                </c:pt>
                <c:pt idx="89">
                  <c:v>-45</c:v>
                </c:pt>
                <c:pt idx="90">
                  <c:v>-50</c:v>
                </c:pt>
                <c:pt idx="91">
                  <c:v>-60</c:v>
                </c:pt>
                <c:pt idx="92">
                  <c:v>-51</c:v>
                </c:pt>
                <c:pt idx="93">
                  <c:v>-48</c:v>
                </c:pt>
                <c:pt idx="94">
                  <c:v>-47</c:v>
                </c:pt>
                <c:pt idx="95">
                  <c:v>-42</c:v>
                </c:pt>
                <c:pt idx="96">
                  <c:v>-42</c:v>
                </c:pt>
                <c:pt idx="97">
                  <c:v>-47</c:v>
                </c:pt>
                <c:pt idx="98">
                  <c:v>-50</c:v>
                </c:pt>
                <c:pt idx="99">
                  <c:v>-39</c:v>
                </c:pt>
                <c:pt idx="100">
                  <c:v>-38</c:v>
                </c:pt>
                <c:pt idx="101">
                  <c:v>-37</c:v>
                </c:pt>
                <c:pt idx="102">
                  <c:v>-32</c:v>
                </c:pt>
                <c:pt idx="103">
                  <c:v>-34</c:v>
                </c:pt>
                <c:pt idx="104">
                  <c:v>-40</c:v>
                </c:pt>
                <c:pt idx="105">
                  <c:v>-41</c:v>
                </c:pt>
                <c:pt idx="106">
                  <c:v>-35</c:v>
                </c:pt>
                <c:pt idx="107">
                  <c:v>-32</c:v>
                </c:pt>
                <c:pt idx="108">
                  <c:v>-32</c:v>
                </c:pt>
                <c:pt idx="109">
                  <c:v>-29</c:v>
                </c:pt>
                <c:pt idx="110">
                  <c:v>-30</c:v>
                </c:pt>
                <c:pt idx="111">
                  <c:v>-36</c:v>
                </c:pt>
                <c:pt idx="112">
                  <c:v>-40</c:v>
                </c:pt>
                <c:pt idx="113">
                  <c:v>-34</c:v>
                </c:pt>
                <c:pt idx="114">
                  <c:v>-29</c:v>
                </c:pt>
                <c:pt idx="115">
                  <c:v>-27</c:v>
                </c:pt>
                <c:pt idx="116">
                  <c:v>-26</c:v>
                </c:pt>
                <c:pt idx="117">
                  <c:v>-29</c:v>
                </c:pt>
                <c:pt idx="118">
                  <c:v>-30</c:v>
                </c:pt>
                <c:pt idx="119">
                  <c:v>-32</c:v>
                </c:pt>
                <c:pt idx="120">
                  <c:v>-29</c:v>
                </c:pt>
                <c:pt idx="121">
                  <c:v>-25</c:v>
                </c:pt>
                <c:pt idx="122">
                  <c:v>-22</c:v>
                </c:pt>
                <c:pt idx="123">
                  <c:v>-21</c:v>
                </c:pt>
                <c:pt idx="124">
                  <c:v>-33</c:v>
                </c:pt>
                <c:pt idx="125">
                  <c:v>-59</c:v>
                </c:pt>
                <c:pt idx="126">
                  <c:v>-38</c:v>
                </c:pt>
                <c:pt idx="127">
                  <c:v>-29</c:v>
                </c:pt>
                <c:pt idx="128">
                  <c:v>-24</c:v>
                </c:pt>
                <c:pt idx="129">
                  <c:v>-23</c:v>
                </c:pt>
                <c:pt idx="130">
                  <c:v>-21</c:v>
                </c:pt>
                <c:pt idx="131">
                  <c:v>-22</c:v>
                </c:pt>
                <c:pt idx="132">
                  <c:v>-26</c:v>
                </c:pt>
                <c:pt idx="133">
                  <c:v>-28</c:v>
                </c:pt>
                <c:pt idx="134">
                  <c:v>-26</c:v>
                </c:pt>
                <c:pt idx="135">
                  <c:v>-22</c:v>
                </c:pt>
                <c:pt idx="136">
                  <c:v>-22</c:v>
                </c:pt>
                <c:pt idx="137">
                  <c:v>-20</c:v>
                </c:pt>
                <c:pt idx="138">
                  <c:v>-22</c:v>
                </c:pt>
                <c:pt idx="139">
                  <c:v>-25</c:v>
                </c:pt>
                <c:pt idx="140">
                  <c:v>-27</c:v>
                </c:pt>
                <c:pt idx="141">
                  <c:v>-25</c:v>
                </c:pt>
                <c:pt idx="142">
                  <c:v>-22</c:v>
                </c:pt>
                <c:pt idx="143">
                  <c:v>-21</c:v>
                </c:pt>
                <c:pt idx="144">
                  <c:v>-19</c:v>
                </c:pt>
                <c:pt idx="145">
                  <c:v>-21</c:v>
                </c:pt>
                <c:pt idx="146">
                  <c:v>-24</c:v>
                </c:pt>
              </c:numCache>
            </c:numRef>
          </c:val>
          <c:smooth val="0"/>
          <c:extLst>
            <c:ext xmlns:c16="http://schemas.microsoft.com/office/drawing/2014/chart" uri="{C3380CC4-5D6E-409C-BE32-E72D297353CC}">
              <c16:uniqueId val="{00000001-47AB-C64F-AFCC-9C28DEE707F2}"/>
            </c:ext>
          </c:extLst>
        </c:ser>
        <c:ser>
          <c:idx val="2"/>
          <c:order val="2"/>
          <c:tx>
            <c:strRef>
              <c:f>'Hours worked'!$D$2</c:f>
              <c:strCache>
                <c:ptCount val="1"/>
                <c:pt idx="0">
                  <c:v>Detroit</c:v>
                </c:pt>
              </c:strCache>
            </c:strRef>
          </c:tx>
          <c:spPr>
            <a:ln w="12700" cap="rnd">
              <a:solidFill>
                <a:srgbClr val="F7941E"/>
              </a:solidFill>
              <a:round/>
            </a:ln>
            <a:effectLst/>
          </c:spPr>
          <c:marker>
            <c:symbol val="none"/>
          </c:marker>
          <c:cat>
            <c:numRef>
              <c:f>'Hours worked'!$A$3:$A$149</c:f>
              <c:numCache>
                <c:formatCode>d\-mmm\-yy</c:formatCode>
                <c:ptCount val="147"/>
                <c:pt idx="0">
                  <c:v>43891</c:v>
                </c:pt>
                <c:pt idx="1">
                  <c:v>43892</c:v>
                </c:pt>
                <c:pt idx="2">
                  <c:v>43893</c:v>
                </c:pt>
                <c:pt idx="3">
                  <c:v>43894</c:v>
                </c:pt>
                <c:pt idx="4">
                  <c:v>43895</c:v>
                </c:pt>
                <c:pt idx="5">
                  <c:v>43896</c:v>
                </c:pt>
                <c:pt idx="6">
                  <c:v>43897</c:v>
                </c:pt>
                <c:pt idx="7">
                  <c:v>43898</c:v>
                </c:pt>
                <c:pt idx="8">
                  <c:v>43899</c:v>
                </c:pt>
                <c:pt idx="9">
                  <c:v>43900</c:v>
                </c:pt>
                <c:pt idx="10">
                  <c:v>43901</c:v>
                </c:pt>
                <c:pt idx="11">
                  <c:v>43902</c:v>
                </c:pt>
                <c:pt idx="12">
                  <c:v>43903</c:v>
                </c:pt>
                <c:pt idx="13">
                  <c:v>43904</c:v>
                </c:pt>
                <c:pt idx="14">
                  <c:v>43905</c:v>
                </c:pt>
                <c:pt idx="15">
                  <c:v>43906</c:v>
                </c:pt>
                <c:pt idx="16">
                  <c:v>43907</c:v>
                </c:pt>
                <c:pt idx="17">
                  <c:v>43908</c:v>
                </c:pt>
                <c:pt idx="18">
                  <c:v>43909</c:v>
                </c:pt>
                <c:pt idx="19">
                  <c:v>43910</c:v>
                </c:pt>
                <c:pt idx="20">
                  <c:v>43911</c:v>
                </c:pt>
                <c:pt idx="21">
                  <c:v>43912</c:v>
                </c:pt>
                <c:pt idx="22">
                  <c:v>43913</c:v>
                </c:pt>
                <c:pt idx="23">
                  <c:v>43914</c:v>
                </c:pt>
                <c:pt idx="24">
                  <c:v>43915</c:v>
                </c:pt>
                <c:pt idx="25">
                  <c:v>43916</c:v>
                </c:pt>
                <c:pt idx="26">
                  <c:v>43917</c:v>
                </c:pt>
                <c:pt idx="27">
                  <c:v>43918</c:v>
                </c:pt>
                <c:pt idx="28">
                  <c:v>43919</c:v>
                </c:pt>
                <c:pt idx="29">
                  <c:v>43920</c:v>
                </c:pt>
                <c:pt idx="30">
                  <c:v>43921</c:v>
                </c:pt>
                <c:pt idx="31">
                  <c:v>43922</c:v>
                </c:pt>
                <c:pt idx="32">
                  <c:v>43923</c:v>
                </c:pt>
                <c:pt idx="33">
                  <c:v>43924</c:v>
                </c:pt>
                <c:pt idx="34">
                  <c:v>43925</c:v>
                </c:pt>
                <c:pt idx="35">
                  <c:v>43926</c:v>
                </c:pt>
                <c:pt idx="36">
                  <c:v>43927</c:v>
                </c:pt>
                <c:pt idx="37">
                  <c:v>43928</c:v>
                </c:pt>
                <c:pt idx="38">
                  <c:v>43929</c:v>
                </c:pt>
                <c:pt idx="39">
                  <c:v>43930</c:v>
                </c:pt>
                <c:pt idx="40">
                  <c:v>43931</c:v>
                </c:pt>
                <c:pt idx="41">
                  <c:v>43932</c:v>
                </c:pt>
                <c:pt idx="42">
                  <c:v>43933</c:v>
                </c:pt>
                <c:pt idx="43">
                  <c:v>43934</c:v>
                </c:pt>
                <c:pt idx="44">
                  <c:v>43935</c:v>
                </c:pt>
                <c:pt idx="45">
                  <c:v>43936</c:v>
                </c:pt>
                <c:pt idx="46">
                  <c:v>43937</c:v>
                </c:pt>
                <c:pt idx="47">
                  <c:v>43938</c:v>
                </c:pt>
                <c:pt idx="48">
                  <c:v>43939</c:v>
                </c:pt>
                <c:pt idx="49">
                  <c:v>43940</c:v>
                </c:pt>
                <c:pt idx="50">
                  <c:v>43941</c:v>
                </c:pt>
                <c:pt idx="51">
                  <c:v>43942</c:v>
                </c:pt>
                <c:pt idx="52">
                  <c:v>43943</c:v>
                </c:pt>
                <c:pt idx="53">
                  <c:v>43944</c:v>
                </c:pt>
                <c:pt idx="54">
                  <c:v>43945</c:v>
                </c:pt>
                <c:pt idx="55">
                  <c:v>43946</c:v>
                </c:pt>
                <c:pt idx="56">
                  <c:v>43947</c:v>
                </c:pt>
                <c:pt idx="57">
                  <c:v>43948</c:v>
                </c:pt>
                <c:pt idx="58">
                  <c:v>43949</c:v>
                </c:pt>
                <c:pt idx="59">
                  <c:v>43950</c:v>
                </c:pt>
                <c:pt idx="60">
                  <c:v>43951</c:v>
                </c:pt>
                <c:pt idx="61">
                  <c:v>43952</c:v>
                </c:pt>
                <c:pt idx="62">
                  <c:v>43953</c:v>
                </c:pt>
                <c:pt idx="63">
                  <c:v>43954</c:v>
                </c:pt>
                <c:pt idx="64">
                  <c:v>43955</c:v>
                </c:pt>
                <c:pt idx="65">
                  <c:v>43956</c:v>
                </c:pt>
                <c:pt idx="66">
                  <c:v>43957</c:v>
                </c:pt>
                <c:pt idx="67">
                  <c:v>43958</c:v>
                </c:pt>
                <c:pt idx="68">
                  <c:v>43959</c:v>
                </c:pt>
                <c:pt idx="69">
                  <c:v>43960</c:v>
                </c:pt>
                <c:pt idx="70">
                  <c:v>43961</c:v>
                </c:pt>
                <c:pt idx="71">
                  <c:v>43962</c:v>
                </c:pt>
                <c:pt idx="72">
                  <c:v>43963</c:v>
                </c:pt>
                <c:pt idx="73">
                  <c:v>43964</c:v>
                </c:pt>
                <c:pt idx="74">
                  <c:v>43965</c:v>
                </c:pt>
                <c:pt idx="75">
                  <c:v>43966</c:v>
                </c:pt>
                <c:pt idx="76">
                  <c:v>43967</c:v>
                </c:pt>
                <c:pt idx="77">
                  <c:v>43968</c:v>
                </c:pt>
                <c:pt idx="78">
                  <c:v>43969</c:v>
                </c:pt>
                <c:pt idx="79">
                  <c:v>43970</c:v>
                </c:pt>
                <c:pt idx="80">
                  <c:v>43971</c:v>
                </c:pt>
                <c:pt idx="81">
                  <c:v>43972</c:v>
                </c:pt>
                <c:pt idx="82">
                  <c:v>43973</c:v>
                </c:pt>
                <c:pt idx="83">
                  <c:v>43974</c:v>
                </c:pt>
                <c:pt idx="84">
                  <c:v>43975</c:v>
                </c:pt>
                <c:pt idx="85">
                  <c:v>43976</c:v>
                </c:pt>
                <c:pt idx="86">
                  <c:v>43977</c:v>
                </c:pt>
                <c:pt idx="87">
                  <c:v>43978</c:v>
                </c:pt>
                <c:pt idx="88">
                  <c:v>43979</c:v>
                </c:pt>
                <c:pt idx="89">
                  <c:v>43980</c:v>
                </c:pt>
                <c:pt idx="90">
                  <c:v>43981</c:v>
                </c:pt>
                <c:pt idx="91">
                  <c:v>43982</c:v>
                </c:pt>
                <c:pt idx="92">
                  <c:v>43983</c:v>
                </c:pt>
                <c:pt idx="93">
                  <c:v>43984</c:v>
                </c:pt>
                <c:pt idx="94">
                  <c:v>43985</c:v>
                </c:pt>
                <c:pt idx="95">
                  <c:v>43986</c:v>
                </c:pt>
                <c:pt idx="96">
                  <c:v>43987</c:v>
                </c:pt>
                <c:pt idx="97">
                  <c:v>43988</c:v>
                </c:pt>
                <c:pt idx="98">
                  <c:v>43989</c:v>
                </c:pt>
                <c:pt idx="99">
                  <c:v>43990</c:v>
                </c:pt>
                <c:pt idx="100">
                  <c:v>43991</c:v>
                </c:pt>
                <c:pt idx="101">
                  <c:v>43992</c:v>
                </c:pt>
                <c:pt idx="102">
                  <c:v>43993</c:v>
                </c:pt>
                <c:pt idx="103">
                  <c:v>43994</c:v>
                </c:pt>
                <c:pt idx="104">
                  <c:v>43995</c:v>
                </c:pt>
                <c:pt idx="105">
                  <c:v>43996</c:v>
                </c:pt>
                <c:pt idx="106">
                  <c:v>43997</c:v>
                </c:pt>
                <c:pt idx="107">
                  <c:v>43998</c:v>
                </c:pt>
                <c:pt idx="108">
                  <c:v>43999</c:v>
                </c:pt>
                <c:pt idx="109">
                  <c:v>44000</c:v>
                </c:pt>
                <c:pt idx="110">
                  <c:v>44001</c:v>
                </c:pt>
                <c:pt idx="111">
                  <c:v>44002</c:v>
                </c:pt>
                <c:pt idx="112">
                  <c:v>44003</c:v>
                </c:pt>
                <c:pt idx="113">
                  <c:v>44004</c:v>
                </c:pt>
                <c:pt idx="114">
                  <c:v>44005</c:v>
                </c:pt>
                <c:pt idx="115">
                  <c:v>44006</c:v>
                </c:pt>
                <c:pt idx="116">
                  <c:v>44007</c:v>
                </c:pt>
                <c:pt idx="117">
                  <c:v>44008</c:v>
                </c:pt>
                <c:pt idx="118">
                  <c:v>44009</c:v>
                </c:pt>
                <c:pt idx="119">
                  <c:v>44010</c:v>
                </c:pt>
                <c:pt idx="120">
                  <c:v>44011</c:v>
                </c:pt>
                <c:pt idx="121">
                  <c:v>44012</c:v>
                </c:pt>
                <c:pt idx="122">
                  <c:v>44013</c:v>
                </c:pt>
                <c:pt idx="123">
                  <c:v>44014</c:v>
                </c:pt>
                <c:pt idx="124">
                  <c:v>44015</c:v>
                </c:pt>
                <c:pt idx="125">
                  <c:v>44016</c:v>
                </c:pt>
                <c:pt idx="126">
                  <c:v>44017</c:v>
                </c:pt>
                <c:pt idx="127">
                  <c:v>44018</c:v>
                </c:pt>
                <c:pt idx="128">
                  <c:v>44019</c:v>
                </c:pt>
                <c:pt idx="129">
                  <c:v>44020</c:v>
                </c:pt>
                <c:pt idx="130">
                  <c:v>44021</c:v>
                </c:pt>
                <c:pt idx="131">
                  <c:v>44022</c:v>
                </c:pt>
                <c:pt idx="132">
                  <c:v>44023</c:v>
                </c:pt>
                <c:pt idx="133">
                  <c:v>44024</c:v>
                </c:pt>
                <c:pt idx="134">
                  <c:v>44025</c:v>
                </c:pt>
                <c:pt idx="135">
                  <c:v>44026</c:v>
                </c:pt>
                <c:pt idx="136">
                  <c:v>44027</c:v>
                </c:pt>
                <c:pt idx="137">
                  <c:v>44028</c:v>
                </c:pt>
                <c:pt idx="138">
                  <c:v>44029</c:v>
                </c:pt>
                <c:pt idx="139">
                  <c:v>44030</c:v>
                </c:pt>
                <c:pt idx="140">
                  <c:v>44031</c:v>
                </c:pt>
                <c:pt idx="141">
                  <c:v>44032</c:v>
                </c:pt>
                <c:pt idx="142">
                  <c:v>44033</c:v>
                </c:pt>
                <c:pt idx="143">
                  <c:v>44034</c:v>
                </c:pt>
                <c:pt idx="144">
                  <c:v>44035</c:v>
                </c:pt>
                <c:pt idx="145">
                  <c:v>44036</c:v>
                </c:pt>
                <c:pt idx="146">
                  <c:v>44037</c:v>
                </c:pt>
              </c:numCache>
            </c:numRef>
          </c:cat>
          <c:val>
            <c:numRef>
              <c:f>'Hours worked'!$D$3:$D$149</c:f>
              <c:numCache>
                <c:formatCode>0.00</c:formatCode>
                <c:ptCount val="147"/>
                <c:pt idx="0">
                  <c:v>-7</c:v>
                </c:pt>
                <c:pt idx="1">
                  <c:v>-8</c:v>
                </c:pt>
                <c:pt idx="2">
                  <c:v>-7</c:v>
                </c:pt>
                <c:pt idx="3">
                  <c:v>-6</c:v>
                </c:pt>
                <c:pt idx="4">
                  <c:v>-6</c:v>
                </c:pt>
                <c:pt idx="5">
                  <c:v>-6</c:v>
                </c:pt>
                <c:pt idx="6">
                  <c:v>0</c:v>
                </c:pt>
                <c:pt idx="7">
                  <c:v>-8</c:v>
                </c:pt>
                <c:pt idx="8">
                  <c:v>-7</c:v>
                </c:pt>
                <c:pt idx="9">
                  <c:v>-9</c:v>
                </c:pt>
                <c:pt idx="10">
                  <c:v>-9</c:v>
                </c:pt>
                <c:pt idx="11">
                  <c:v>-10</c:v>
                </c:pt>
                <c:pt idx="12">
                  <c:v>-14</c:v>
                </c:pt>
                <c:pt idx="13">
                  <c:v>-17</c:v>
                </c:pt>
                <c:pt idx="14">
                  <c:v>-25</c:v>
                </c:pt>
                <c:pt idx="15">
                  <c:v>-30</c:v>
                </c:pt>
                <c:pt idx="16">
                  <c:v>-40</c:v>
                </c:pt>
                <c:pt idx="17">
                  <c:v>-45</c:v>
                </c:pt>
                <c:pt idx="18">
                  <c:v>-48</c:v>
                </c:pt>
                <c:pt idx="19">
                  <c:v>-52</c:v>
                </c:pt>
                <c:pt idx="20">
                  <c:v>-62</c:v>
                </c:pt>
                <c:pt idx="21">
                  <c:v>-66</c:v>
                </c:pt>
                <c:pt idx="22">
                  <c:v>-60</c:v>
                </c:pt>
                <c:pt idx="23">
                  <c:v>-72</c:v>
                </c:pt>
                <c:pt idx="24">
                  <c:v>-74</c:v>
                </c:pt>
                <c:pt idx="25">
                  <c:v>-74</c:v>
                </c:pt>
                <c:pt idx="26">
                  <c:v>-74</c:v>
                </c:pt>
                <c:pt idx="27">
                  <c:v>-79</c:v>
                </c:pt>
                <c:pt idx="28">
                  <c:v>-79</c:v>
                </c:pt>
                <c:pt idx="29">
                  <c:v>-76</c:v>
                </c:pt>
                <c:pt idx="30">
                  <c:v>-75</c:v>
                </c:pt>
                <c:pt idx="31">
                  <c:v>-75</c:v>
                </c:pt>
                <c:pt idx="32">
                  <c:v>-74</c:v>
                </c:pt>
                <c:pt idx="33">
                  <c:v>-75</c:v>
                </c:pt>
                <c:pt idx="34">
                  <c:v>-76</c:v>
                </c:pt>
                <c:pt idx="35">
                  <c:v>-82</c:v>
                </c:pt>
                <c:pt idx="36">
                  <c:v>-77</c:v>
                </c:pt>
                <c:pt idx="37">
                  <c:v>-74</c:v>
                </c:pt>
                <c:pt idx="38">
                  <c:v>-74</c:v>
                </c:pt>
                <c:pt idx="39">
                  <c:v>-73</c:v>
                </c:pt>
                <c:pt idx="40">
                  <c:v>-75</c:v>
                </c:pt>
                <c:pt idx="41">
                  <c:v>-76</c:v>
                </c:pt>
                <c:pt idx="42">
                  <c:v>-85</c:v>
                </c:pt>
                <c:pt idx="43">
                  <c:v>-76</c:v>
                </c:pt>
                <c:pt idx="44">
                  <c:v>-72</c:v>
                </c:pt>
                <c:pt idx="45">
                  <c:v>-75</c:v>
                </c:pt>
                <c:pt idx="46">
                  <c:v>-75</c:v>
                </c:pt>
                <c:pt idx="47">
                  <c:v>-72</c:v>
                </c:pt>
                <c:pt idx="48">
                  <c:v>-73</c:v>
                </c:pt>
                <c:pt idx="49">
                  <c:v>-78</c:v>
                </c:pt>
                <c:pt idx="50">
                  <c:v>-74</c:v>
                </c:pt>
                <c:pt idx="51">
                  <c:v>-70</c:v>
                </c:pt>
                <c:pt idx="52">
                  <c:v>-70</c:v>
                </c:pt>
                <c:pt idx="53">
                  <c:v>-70</c:v>
                </c:pt>
                <c:pt idx="54">
                  <c:v>-70</c:v>
                </c:pt>
                <c:pt idx="55">
                  <c:v>-70</c:v>
                </c:pt>
                <c:pt idx="56">
                  <c:v>-76</c:v>
                </c:pt>
                <c:pt idx="57">
                  <c:v>-71</c:v>
                </c:pt>
                <c:pt idx="58">
                  <c:v>-67</c:v>
                </c:pt>
                <c:pt idx="59">
                  <c:v>-68</c:v>
                </c:pt>
                <c:pt idx="60">
                  <c:v>-68</c:v>
                </c:pt>
                <c:pt idx="61">
                  <c:v>-69</c:v>
                </c:pt>
                <c:pt idx="62">
                  <c:v>-70</c:v>
                </c:pt>
                <c:pt idx="63">
                  <c:v>-70</c:v>
                </c:pt>
                <c:pt idx="64">
                  <c:v>-65</c:v>
                </c:pt>
                <c:pt idx="65">
                  <c:v>-63</c:v>
                </c:pt>
                <c:pt idx="66">
                  <c:v>-64</c:v>
                </c:pt>
                <c:pt idx="67">
                  <c:v>-63</c:v>
                </c:pt>
                <c:pt idx="68">
                  <c:v>-64</c:v>
                </c:pt>
                <c:pt idx="69">
                  <c:v>-66</c:v>
                </c:pt>
                <c:pt idx="70">
                  <c:v>-66</c:v>
                </c:pt>
                <c:pt idx="71">
                  <c:v>-62</c:v>
                </c:pt>
                <c:pt idx="72">
                  <c:v>-61</c:v>
                </c:pt>
                <c:pt idx="73">
                  <c:v>-61</c:v>
                </c:pt>
                <c:pt idx="74">
                  <c:v>-62</c:v>
                </c:pt>
                <c:pt idx="75">
                  <c:v>-62</c:v>
                </c:pt>
                <c:pt idx="76">
                  <c:v>-64</c:v>
                </c:pt>
                <c:pt idx="77">
                  <c:v>-64</c:v>
                </c:pt>
                <c:pt idx="78">
                  <c:v>-62</c:v>
                </c:pt>
                <c:pt idx="79">
                  <c:v>-60</c:v>
                </c:pt>
                <c:pt idx="80">
                  <c:v>-59</c:v>
                </c:pt>
                <c:pt idx="81">
                  <c:v>-58</c:v>
                </c:pt>
                <c:pt idx="82">
                  <c:v>-60</c:v>
                </c:pt>
                <c:pt idx="83">
                  <c:v>-62</c:v>
                </c:pt>
                <c:pt idx="84">
                  <c:v>-64</c:v>
                </c:pt>
                <c:pt idx="85">
                  <c:v>-82</c:v>
                </c:pt>
                <c:pt idx="86">
                  <c:v>-58</c:v>
                </c:pt>
                <c:pt idx="87">
                  <c:v>-56</c:v>
                </c:pt>
                <c:pt idx="88">
                  <c:v>-56</c:v>
                </c:pt>
                <c:pt idx="89">
                  <c:v>-56</c:v>
                </c:pt>
                <c:pt idx="90">
                  <c:v>-57</c:v>
                </c:pt>
                <c:pt idx="91">
                  <c:v>-58</c:v>
                </c:pt>
                <c:pt idx="92">
                  <c:v>-51</c:v>
                </c:pt>
                <c:pt idx="93">
                  <c:v>-52</c:v>
                </c:pt>
                <c:pt idx="94">
                  <c:v>-52</c:v>
                </c:pt>
                <c:pt idx="95">
                  <c:v>-51</c:v>
                </c:pt>
                <c:pt idx="96">
                  <c:v>-52</c:v>
                </c:pt>
                <c:pt idx="97">
                  <c:v>-56</c:v>
                </c:pt>
                <c:pt idx="98">
                  <c:v>-58</c:v>
                </c:pt>
                <c:pt idx="99">
                  <c:v>-45</c:v>
                </c:pt>
                <c:pt idx="100">
                  <c:v>-45</c:v>
                </c:pt>
                <c:pt idx="101">
                  <c:v>-47</c:v>
                </c:pt>
                <c:pt idx="102">
                  <c:v>-43</c:v>
                </c:pt>
                <c:pt idx="103">
                  <c:v>-43</c:v>
                </c:pt>
                <c:pt idx="104">
                  <c:v>-44</c:v>
                </c:pt>
                <c:pt idx="105">
                  <c:v>-45</c:v>
                </c:pt>
                <c:pt idx="106">
                  <c:v>-41</c:v>
                </c:pt>
                <c:pt idx="107">
                  <c:v>-39</c:v>
                </c:pt>
                <c:pt idx="108">
                  <c:v>-40</c:v>
                </c:pt>
                <c:pt idx="109">
                  <c:v>-37</c:v>
                </c:pt>
                <c:pt idx="110">
                  <c:v>-38</c:v>
                </c:pt>
                <c:pt idx="111">
                  <c:v>-39</c:v>
                </c:pt>
                <c:pt idx="112">
                  <c:v>-44</c:v>
                </c:pt>
                <c:pt idx="113">
                  <c:v>-41</c:v>
                </c:pt>
                <c:pt idx="114">
                  <c:v>-39</c:v>
                </c:pt>
                <c:pt idx="115">
                  <c:v>-38</c:v>
                </c:pt>
                <c:pt idx="116">
                  <c:v>-37</c:v>
                </c:pt>
                <c:pt idx="117">
                  <c:v>-38</c:v>
                </c:pt>
                <c:pt idx="118">
                  <c:v>-39</c:v>
                </c:pt>
                <c:pt idx="119">
                  <c:v>-40</c:v>
                </c:pt>
                <c:pt idx="120">
                  <c:v>-38</c:v>
                </c:pt>
                <c:pt idx="121">
                  <c:v>-39</c:v>
                </c:pt>
                <c:pt idx="122">
                  <c:v>-40</c:v>
                </c:pt>
                <c:pt idx="123">
                  <c:v>-37</c:v>
                </c:pt>
                <c:pt idx="124">
                  <c:v>-47</c:v>
                </c:pt>
                <c:pt idx="125">
                  <c:v>-72</c:v>
                </c:pt>
                <c:pt idx="126">
                  <c:v>-52</c:v>
                </c:pt>
                <c:pt idx="127">
                  <c:v>-39</c:v>
                </c:pt>
                <c:pt idx="128">
                  <c:v>-34</c:v>
                </c:pt>
                <c:pt idx="129">
                  <c:v>-35</c:v>
                </c:pt>
                <c:pt idx="130">
                  <c:v>-34</c:v>
                </c:pt>
                <c:pt idx="131">
                  <c:v>-37</c:v>
                </c:pt>
                <c:pt idx="132">
                  <c:v>-35</c:v>
                </c:pt>
                <c:pt idx="133">
                  <c:v>-39</c:v>
                </c:pt>
                <c:pt idx="134">
                  <c:v>-35</c:v>
                </c:pt>
                <c:pt idx="135">
                  <c:v>-34</c:v>
                </c:pt>
                <c:pt idx="136">
                  <c:v>-35</c:v>
                </c:pt>
                <c:pt idx="137">
                  <c:v>-36</c:v>
                </c:pt>
                <c:pt idx="138">
                  <c:v>-35</c:v>
                </c:pt>
                <c:pt idx="139">
                  <c:v>-36</c:v>
                </c:pt>
                <c:pt idx="140">
                  <c:v>-45</c:v>
                </c:pt>
                <c:pt idx="141">
                  <c:v>-34</c:v>
                </c:pt>
                <c:pt idx="142">
                  <c:v>-33</c:v>
                </c:pt>
                <c:pt idx="143">
                  <c:v>-34</c:v>
                </c:pt>
                <c:pt idx="144">
                  <c:v>-33</c:v>
                </c:pt>
                <c:pt idx="145">
                  <c:v>-34</c:v>
                </c:pt>
                <c:pt idx="146">
                  <c:v>-36</c:v>
                </c:pt>
              </c:numCache>
            </c:numRef>
          </c:val>
          <c:smooth val="0"/>
          <c:extLst>
            <c:ext xmlns:c16="http://schemas.microsoft.com/office/drawing/2014/chart" uri="{C3380CC4-5D6E-409C-BE32-E72D297353CC}">
              <c16:uniqueId val="{00000002-47AB-C64F-AFCC-9C28DEE707F2}"/>
            </c:ext>
          </c:extLst>
        </c:ser>
        <c:ser>
          <c:idx val="3"/>
          <c:order val="3"/>
          <c:tx>
            <c:strRef>
              <c:f>'Hours worked'!$E$2</c:f>
              <c:strCache>
                <c:ptCount val="1"/>
                <c:pt idx="0">
                  <c:v>Las Vegas</c:v>
                </c:pt>
              </c:strCache>
            </c:strRef>
          </c:tx>
          <c:spPr>
            <a:ln w="12700" cap="rnd">
              <a:solidFill>
                <a:srgbClr val="9B695E"/>
              </a:solidFill>
              <a:round/>
            </a:ln>
            <a:effectLst/>
          </c:spPr>
          <c:marker>
            <c:symbol val="none"/>
          </c:marker>
          <c:cat>
            <c:numRef>
              <c:f>'Hours worked'!$A$3:$A$149</c:f>
              <c:numCache>
                <c:formatCode>d\-mmm\-yy</c:formatCode>
                <c:ptCount val="147"/>
                <c:pt idx="0">
                  <c:v>43891</c:v>
                </c:pt>
                <c:pt idx="1">
                  <c:v>43892</c:v>
                </c:pt>
                <c:pt idx="2">
                  <c:v>43893</c:v>
                </c:pt>
                <c:pt idx="3">
                  <c:v>43894</c:v>
                </c:pt>
                <c:pt idx="4">
                  <c:v>43895</c:v>
                </c:pt>
                <c:pt idx="5">
                  <c:v>43896</c:v>
                </c:pt>
                <c:pt idx="6">
                  <c:v>43897</c:v>
                </c:pt>
                <c:pt idx="7">
                  <c:v>43898</c:v>
                </c:pt>
                <c:pt idx="8">
                  <c:v>43899</c:v>
                </c:pt>
                <c:pt idx="9">
                  <c:v>43900</c:v>
                </c:pt>
                <c:pt idx="10">
                  <c:v>43901</c:v>
                </c:pt>
                <c:pt idx="11">
                  <c:v>43902</c:v>
                </c:pt>
                <c:pt idx="12">
                  <c:v>43903</c:v>
                </c:pt>
                <c:pt idx="13">
                  <c:v>43904</c:v>
                </c:pt>
                <c:pt idx="14">
                  <c:v>43905</c:v>
                </c:pt>
                <c:pt idx="15">
                  <c:v>43906</c:v>
                </c:pt>
                <c:pt idx="16">
                  <c:v>43907</c:v>
                </c:pt>
                <c:pt idx="17">
                  <c:v>43908</c:v>
                </c:pt>
                <c:pt idx="18">
                  <c:v>43909</c:v>
                </c:pt>
                <c:pt idx="19">
                  <c:v>43910</c:v>
                </c:pt>
                <c:pt idx="20">
                  <c:v>43911</c:v>
                </c:pt>
                <c:pt idx="21">
                  <c:v>43912</c:v>
                </c:pt>
                <c:pt idx="22">
                  <c:v>43913</c:v>
                </c:pt>
                <c:pt idx="23">
                  <c:v>43914</c:v>
                </c:pt>
                <c:pt idx="24">
                  <c:v>43915</c:v>
                </c:pt>
                <c:pt idx="25">
                  <c:v>43916</c:v>
                </c:pt>
                <c:pt idx="26">
                  <c:v>43917</c:v>
                </c:pt>
                <c:pt idx="27">
                  <c:v>43918</c:v>
                </c:pt>
                <c:pt idx="28">
                  <c:v>43919</c:v>
                </c:pt>
                <c:pt idx="29">
                  <c:v>43920</c:v>
                </c:pt>
                <c:pt idx="30">
                  <c:v>43921</c:v>
                </c:pt>
                <c:pt idx="31">
                  <c:v>43922</c:v>
                </c:pt>
                <c:pt idx="32">
                  <c:v>43923</c:v>
                </c:pt>
                <c:pt idx="33">
                  <c:v>43924</c:v>
                </c:pt>
                <c:pt idx="34">
                  <c:v>43925</c:v>
                </c:pt>
                <c:pt idx="35">
                  <c:v>43926</c:v>
                </c:pt>
                <c:pt idx="36">
                  <c:v>43927</c:v>
                </c:pt>
                <c:pt idx="37">
                  <c:v>43928</c:v>
                </c:pt>
                <c:pt idx="38">
                  <c:v>43929</c:v>
                </c:pt>
                <c:pt idx="39">
                  <c:v>43930</c:v>
                </c:pt>
                <c:pt idx="40">
                  <c:v>43931</c:v>
                </c:pt>
                <c:pt idx="41">
                  <c:v>43932</c:v>
                </c:pt>
                <c:pt idx="42">
                  <c:v>43933</c:v>
                </c:pt>
                <c:pt idx="43">
                  <c:v>43934</c:v>
                </c:pt>
                <c:pt idx="44">
                  <c:v>43935</c:v>
                </c:pt>
                <c:pt idx="45">
                  <c:v>43936</c:v>
                </c:pt>
                <c:pt idx="46">
                  <c:v>43937</c:v>
                </c:pt>
                <c:pt idx="47">
                  <c:v>43938</c:v>
                </c:pt>
                <c:pt idx="48">
                  <c:v>43939</c:v>
                </c:pt>
                <c:pt idx="49">
                  <c:v>43940</c:v>
                </c:pt>
                <c:pt idx="50">
                  <c:v>43941</c:v>
                </c:pt>
                <c:pt idx="51">
                  <c:v>43942</c:v>
                </c:pt>
                <c:pt idx="52">
                  <c:v>43943</c:v>
                </c:pt>
                <c:pt idx="53">
                  <c:v>43944</c:v>
                </c:pt>
                <c:pt idx="54">
                  <c:v>43945</c:v>
                </c:pt>
                <c:pt idx="55">
                  <c:v>43946</c:v>
                </c:pt>
                <c:pt idx="56">
                  <c:v>43947</c:v>
                </c:pt>
                <c:pt idx="57">
                  <c:v>43948</c:v>
                </c:pt>
                <c:pt idx="58">
                  <c:v>43949</c:v>
                </c:pt>
                <c:pt idx="59">
                  <c:v>43950</c:v>
                </c:pt>
                <c:pt idx="60">
                  <c:v>43951</c:v>
                </c:pt>
                <c:pt idx="61">
                  <c:v>43952</c:v>
                </c:pt>
                <c:pt idx="62">
                  <c:v>43953</c:v>
                </c:pt>
                <c:pt idx="63">
                  <c:v>43954</c:v>
                </c:pt>
                <c:pt idx="64">
                  <c:v>43955</c:v>
                </c:pt>
                <c:pt idx="65">
                  <c:v>43956</c:v>
                </c:pt>
                <c:pt idx="66">
                  <c:v>43957</c:v>
                </c:pt>
                <c:pt idx="67">
                  <c:v>43958</c:v>
                </c:pt>
                <c:pt idx="68">
                  <c:v>43959</c:v>
                </c:pt>
                <c:pt idx="69">
                  <c:v>43960</c:v>
                </c:pt>
                <c:pt idx="70">
                  <c:v>43961</c:v>
                </c:pt>
                <c:pt idx="71">
                  <c:v>43962</c:v>
                </c:pt>
                <c:pt idx="72">
                  <c:v>43963</c:v>
                </c:pt>
                <c:pt idx="73">
                  <c:v>43964</c:v>
                </c:pt>
                <c:pt idx="74">
                  <c:v>43965</c:v>
                </c:pt>
                <c:pt idx="75">
                  <c:v>43966</c:v>
                </c:pt>
                <c:pt idx="76">
                  <c:v>43967</c:v>
                </c:pt>
                <c:pt idx="77">
                  <c:v>43968</c:v>
                </c:pt>
                <c:pt idx="78">
                  <c:v>43969</c:v>
                </c:pt>
                <c:pt idx="79">
                  <c:v>43970</c:v>
                </c:pt>
                <c:pt idx="80">
                  <c:v>43971</c:v>
                </c:pt>
                <c:pt idx="81">
                  <c:v>43972</c:v>
                </c:pt>
                <c:pt idx="82">
                  <c:v>43973</c:v>
                </c:pt>
                <c:pt idx="83">
                  <c:v>43974</c:v>
                </c:pt>
                <c:pt idx="84">
                  <c:v>43975</c:v>
                </c:pt>
                <c:pt idx="85">
                  <c:v>43976</c:v>
                </c:pt>
                <c:pt idx="86">
                  <c:v>43977</c:v>
                </c:pt>
                <c:pt idx="87">
                  <c:v>43978</c:v>
                </c:pt>
                <c:pt idx="88">
                  <c:v>43979</c:v>
                </c:pt>
                <c:pt idx="89">
                  <c:v>43980</c:v>
                </c:pt>
                <c:pt idx="90">
                  <c:v>43981</c:v>
                </c:pt>
                <c:pt idx="91">
                  <c:v>43982</c:v>
                </c:pt>
                <c:pt idx="92">
                  <c:v>43983</c:v>
                </c:pt>
                <c:pt idx="93">
                  <c:v>43984</c:v>
                </c:pt>
                <c:pt idx="94">
                  <c:v>43985</c:v>
                </c:pt>
                <c:pt idx="95">
                  <c:v>43986</c:v>
                </c:pt>
                <c:pt idx="96">
                  <c:v>43987</c:v>
                </c:pt>
                <c:pt idx="97">
                  <c:v>43988</c:v>
                </c:pt>
                <c:pt idx="98">
                  <c:v>43989</c:v>
                </c:pt>
                <c:pt idx="99">
                  <c:v>43990</c:v>
                </c:pt>
                <c:pt idx="100">
                  <c:v>43991</c:v>
                </c:pt>
                <c:pt idx="101">
                  <c:v>43992</c:v>
                </c:pt>
                <c:pt idx="102">
                  <c:v>43993</c:v>
                </c:pt>
                <c:pt idx="103">
                  <c:v>43994</c:v>
                </c:pt>
                <c:pt idx="104">
                  <c:v>43995</c:v>
                </c:pt>
                <c:pt idx="105">
                  <c:v>43996</c:v>
                </c:pt>
                <c:pt idx="106">
                  <c:v>43997</c:v>
                </c:pt>
                <c:pt idx="107">
                  <c:v>43998</c:v>
                </c:pt>
                <c:pt idx="108">
                  <c:v>43999</c:v>
                </c:pt>
                <c:pt idx="109">
                  <c:v>44000</c:v>
                </c:pt>
                <c:pt idx="110">
                  <c:v>44001</c:v>
                </c:pt>
                <c:pt idx="111">
                  <c:v>44002</c:v>
                </c:pt>
                <c:pt idx="112">
                  <c:v>44003</c:v>
                </c:pt>
                <c:pt idx="113">
                  <c:v>44004</c:v>
                </c:pt>
                <c:pt idx="114">
                  <c:v>44005</c:v>
                </c:pt>
                <c:pt idx="115">
                  <c:v>44006</c:v>
                </c:pt>
                <c:pt idx="116">
                  <c:v>44007</c:v>
                </c:pt>
                <c:pt idx="117">
                  <c:v>44008</c:v>
                </c:pt>
                <c:pt idx="118">
                  <c:v>44009</c:v>
                </c:pt>
                <c:pt idx="119">
                  <c:v>44010</c:v>
                </c:pt>
                <c:pt idx="120">
                  <c:v>44011</c:v>
                </c:pt>
                <c:pt idx="121">
                  <c:v>44012</c:v>
                </c:pt>
                <c:pt idx="122">
                  <c:v>44013</c:v>
                </c:pt>
                <c:pt idx="123">
                  <c:v>44014</c:v>
                </c:pt>
                <c:pt idx="124">
                  <c:v>44015</c:v>
                </c:pt>
                <c:pt idx="125">
                  <c:v>44016</c:v>
                </c:pt>
                <c:pt idx="126">
                  <c:v>44017</c:v>
                </c:pt>
                <c:pt idx="127">
                  <c:v>44018</c:v>
                </c:pt>
                <c:pt idx="128">
                  <c:v>44019</c:v>
                </c:pt>
                <c:pt idx="129">
                  <c:v>44020</c:v>
                </c:pt>
                <c:pt idx="130">
                  <c:v>44021</c:v>
                </c:pt>
                <c:pt idx="131">
                  <c:v>44022</c:v>
                </c:pt>
                <c:pt idx="132">
                  <c:v>44023</c:v>
                </c:pt>
                <c:pt idx="133">
                  <c:v>44024</c:v>
                </c:pt>
                <c:pt idx="134">
                  <c:v>44025</c:v>
                </c:pt>
                <c:pt idx="135">
                  <c:v>44026</c:v>
                </c:pt>
                <c:pt idx="136">
                  <c:v>44027</c:v>
                </c:pt>
                <c:pt idx="137">
                  <c:v>44028</c:v>
                </c:pt>
                <c:pt idx="138">
                  <c:v>44029</c:v>
                </c:pt>
                <c:pt idx="139">
                  <c:v>44030</c:v>
                </c:pt>
                <c:pt idx="140">
                  <c:v>44031</c:v>
                </c:pt>
                <c:pt idx="141">
                  <c:v>44032</c:v>
                </c:pt>
                <c:pt idx="142">
                  <c:v>44033</c:v>
                </c:pt>
                <c:pt idx="143">
                  <c:v>44034</c:v>
                </c:pt>
                <c:pt idx="144">
                  <c:v>44035</c:v>
                </c:pt>
                <c:pt idx="145">
                  <c:v>44036</c:v>
                </c:pt>
                <c:pt idx="146">
                  <c:v>44037</c:v>
                </c:pt>
              </c:numCache>
            </c:numRef>
          </c:cat>
          <c:val>
            <c:numRef>
              <c:f>'Hours worked'!$E$3:$E$149</c:f>
              <c:numCache>
                <c:formatCode>0.00</c:formatCode>
                <c:ptCount val="147"/>
                <c:pt idx="0">
                  <c:v>-1</c:v>
                </c:pt>
                <c:pt idx="1">
                  <c:v>-1</c:v>
                </c:pt>
                <c:pt idx="2">
                  <c:v>-1</c:v>
                </c:pt>
                <c:pt idx="3">
                  <c:v>-1</c:v>
                </c:pt>
                <c:pt idx="4">
                  <c:v>-2</c:v>
                </c:pt>
                <c:pt idx="5">
                  <c:v>-1</c:v>
                </c:pt>
                <c:pt idx="6">
                  <c:v>0</c:v>
                </c:pt>
                <c:pt idx="7">
                  <c:v>6</c:v>
                </c:pt>
                <c:pt idx="8">
                  <c:v>-1</c:v>
                </c:pt>
                <c:pt idx="9">
                  <c:v>-3</c:v>
                </c:pt>
                <c:pt idx="10">
                  <c:v>-3</c:v>
                </c:pt>
                <c:pt idx="11">
                  <c:v>-6</c:v>
                </c:pt>
                <c:pt idx="12">
                  <c:v>-10</c:v>
                </c:pt>
                <c:pt idx="13">
                  <c:v>-15</c:v>
                </c:pt>
                <c:pt idx="14">
                  <c:v>-20</c:v>
                </c:pt>
                <c:pt idx="15">
                  <c:v>-24</c:v>
                </c:pt>
                <c:pt idx="16">
                  <c:v>-35</c:v>
                </c:pt>
                <c:pt idx="17">
                  <c:v>-42</c:v>
                </c:pt>
                <c:pt idx="18">
                  <c:v>-46</c:v>
                </c:pt>
                <c:pt idx="19">
                  <c:v>-53</c:v>
                </c:pt>
                <c:pt idx="20">
                  <c:v>-63</c:v>
                </c:pt>
                <c:pt idx="21">
                  <c:v>-65</c:v>
                </c:pt>
                <c:pt idx="22">
                  <c:v>-55</c:v>
                </c:pt>
                <c:pt idx="23">
                  <c:v>-56</c:v>
                </c:pt>
                <c:pt idx="24">
                  <c:v>-57</c:v>
                </c:pt>
                <c:pt idx="25">
                  <c:v>-57</c:v>
                </c:pt>
                <c:pt idx="26">
                  <c:v>-58</c:v>
                </c:pt>
                <c:pt idx="27">
                  <c:v>-65</c:v>
                </c:pt>
                <c:pt idx="28">
                  <c:v>-67</c:v>
                </c:pt>
                <c:pt idx="29">
                  <c:v>-55</c:v>
                </c:pt>
                <c:pt idx="30">
                  <c:v>-56</c:v>
                </c:pt>
                <c:pt idx="31">
                  <c:v>-57</c:v>
                </c:pt>
                <c:pt idx="32">
                  <c:v>-57</c:v>
                </c:pt>
                <c:pt idx="33">
                  <c:v>-58</c:v>
                </c:pt>
                <c:pt idx="34">
                  <c:v>-65</c:v>
                </c:pt>
                <c:pt idx="35">
                  <c:v>-67</c:v>
                </c:pt>
                <c:pt idx="36">
                  <c:v>-57</c:v>
                </c:pt>
                <c:pt idx="37">
                  <c:v>-57</c:v>
                </c:pt>
                <c:pt idx="38">
                  <c:v>-58</c:v>
                </c:pt>
                <c:pt idx="39">
                  <c:v>-59</c:v>
                </c:pt>
                <c:pt idx="40">
                  <c:v>-59</c:v>
                </c:pt>
                <c:pt idx="41">
                  <c:v>-65</c:v>
                </c:pt>
                <c:pt idx="42">
                  <c:v>-73</c:v>
                </c:pt>
                <c:pt idx="43">
                  <c:v>-57</c:v>
                </c:pt>
                <c:pt idx="44">
                  <c:v>-56</c:v>
                </c:pt>
                <c:pt idx="45">
                  <c:v>-56</c:v>
                </c:pt>
                <c:pt idx="46">
                  <c:v>-57</c:v>
                </c:pt>
                <c:pt idx="47">
                  <c:v>-57</c:v>
                </c:pt>
                <c:pt idx="48">
                  <c:v>-64</c:v>
                </c:pt>
                <c:pt idx="49">
                  <c:v>-66</c:v>
                </c:pt>
                <c:pt idx="50">
                  <c:v>-53</c:v>
                </c:pt>
                <c:pt idx="51">
                  <c:v>-54</c:v>
                </c:pt>
                <c:pt idx="52">
                  <c:v>-55</c:v>
                </c:pt>
                <c:pt idx="53">
                  <c:v>-56</c:v>
                </c:pt>
                <c:pt idx="54">
                  <c:v>-56</c:v>
                </c:pt>
                <c:pt idx="55">
                  <c:v>-62</c:v>
                </c:pt>
                <c:pt idx="56">
                  <c:v>-64</c:v>
                </c:pt>
                <c:pt idx="57">
                  <c:v>-53</c:v>
                </c:pt>
                <c:pt idx="58">
                  <c:v>-53</c:v>
                </c:pt>
                <c:pt idx="59">
                  <c:v>-54</c:v>
                </c:pt>
                <c:pt idx="60">
                  <c:v>-54</c:v>
                </c:pt>
                <c:pt idx="61">
                  <c:v>-52</c:v>
                </c:pt>
                <c:pt idx="62">
                  <c:v>-60</c:v>
                </c:pt>
                <c:pt idx="63">
                  <c:v>-62</c:v>
                </c:pt>
                <c:pt idx="64">
                  <c:v>-50</c:v>
                </c:pt>
                <c:pt idx="65">
                  <c:v>-48</c:v>
                </c:pt>
                <c:pt idx="66">
                  <c:v>-49</c:v>
                </c:pt>
                <c:pt idx="67">
                  <c:v>-50</c:v>
                </c:pt>
                <c:pt idx="68">
                  <c:v>-49</c:v>
                </c:pt>
                <c:pt idx="69">
                  <c:v>-55</c:v>
                </c:pt>
                <c:pt idx="70">
                  <c:v>-57</c:v>
                </c:pt>
                <c:pt idx="71">
                  <c:v>-47</c:v>
                </c:pt>
                <c:pt idx="72">
                  <c:v>-46</c:v>
                </c:pt>
                <c:pt idx="73">
                  <c:v>-46</c:v>
                </c:pt>
                <c:pt idx="74">
                  <c:v>-46</c:v>
                </c:pt>
                <c:pt idx="75">
                  <c:v>-45</c:v>
                </c:pt>
                <c:pt idx="76">
                  <c:v>-52</c:v>
                </c:pt>
                <c:pt idx="77">
                  <c:v>-56</c:v>
                </c:pt>
                <c:pt idx="78">
                  <c:v>-43</c:v>
                </c:pt>
                <c:pt idx="79">
                  <c:v>-42</c:v>
                </c:pt>
                <c:pt idx="80">
                  <c:v>-43</c:v>
                </c:pt>
                <c:pt idx="81">
                  <c:v>-43</c:v>
                </c:pt>
                <c:pt idx="82">
                  <c:v>-43</c:v>
                </c:pt>
                <c:pt idx="83">
                  <c:v>-50</c:v>
                </c:pt>
                <c:pt idx="84">
                  <c:v>-53</c:v>
                </c:pt>
                <c:pt idx="85">
                  <c:v>-58</c:v>
                </c:pt>
                <c:pt idx="86">
                  <c:v>-40</c:v>
                </c:pt>
                <c:pt idx="87">
                  <c:v>-40</c:v>
                </c:pt>
                <c:pt idx="88">
                  <c:v>-40</c:v>
                </c:pt>
                <c:pt idx="89">
                  <c:v>-39</c:v>
                </c:pt>
                <c:pt idx="90">
                  <c:v>-46</c:v>
                </c:pt>
                <c:pt idx="91">
                  <c:v>-55</c:v>
                </c:pt>
                <c:pt idx="92">
                  <c:v>-47</c:v>
                </c:pt>
                <c:pt idx="93">
                  <c:v>-45</c:v>
                </c:pt>
                <c:pt idx="94">
                  <c:v>-41</c:v>
                </c:pt>
                <c:pt idx="95">
                  <c:v>-39</c:v>
                </c:pt>
                <c:pt idx="96">
                  <c:v>-37</c:v>
                </c:pt>
                <c:pt idx="97">
                  <c:v>-42</c:v>
                </c:pt>
                <c:pt idx="98">
                  <c:v>-45</c:v>
                </c:pt>
                <c:pt idx="99">
                  <c:v>-35</c:v>
                </c:pt>
                <c:pt idx="100">
                  <c:v>-34</c:v>
                </c:pt>
                <c:pt idx="101">
                  <c:v>-33</c:v>
                </c:pt>
                <c:pt idx="102">
                  <c:v>-33</c:v>
                </c:pt>
                <c:pt idx="103">
                  <c:v>-32</c:v>
                </c:pt>
                <c:pt idx="104">
                  <c:v>-37</c:v>
                </c:pt>
                <c:pt idx="105">
                  <c:v>-40</c:v>
                </c:pt>
                <c:pt idx="106">
                  <c:v>-33</c:v>
                </c:pt>
                <c:pt idx="107">
                  <c:v>-32</c:v>
                </c:pt>
                <c:pt idx="108">
                  <c:v>-31</c:v>
                </c:pt>
                <c:pt idx="109">
                  <c:v>-31</c:v>
                </c:pt>
                <c:pt idx="110">
                  <c:v>-31</c:v>
                </c:pt>
                <c:pt idx="111">
                  <c:v>-34</c:v>
                </c:pt>
                <c:pt idx="112">
                  <c:v>-37</c:v>
                </c:pt>
                <c:pt idx="113">
                  <c:v>-31</c:v>
                </c:pt>
                <c:pt idx="114">
                  <c:v>-30</c:v>
                </c:pt>
                <c:pt idx="115">
                  <c:v>-30</c:v>
                </c:pt>
                <c:pt idx="116">
                  <c:v>-30</c:v>
                </c:pt>
                <c:pt idx="117">
                  <c:v>-29</c:v>
                </c:pt>
                <c:pt idx="118">
                  <c:v>-35</c:v>
                </c:pt>
                <c:pt idx="119">
                  <c:v>-38</c:v>
                </c:pt>
                <c:pt idx="120">
                  <c:v>-32</c:v>
                </c:pt>
                <c:pt idx="121">
                  <c:v>-31</c:v>
                </c:pt>
                <c:pt idx="122">
                  <c:v>-31</c:v>
                </c:pt>
                <c:pt idx="123">
                  <c:v>-31</c:v>
                </c:pt>
                <c:pt idx="124">
                  <c:v>-41</c:v>
                </c:pt>
                <c:pt idx="125">
                  <c:v>-57</c:v>
                </c:pt>
                <c:pt idx="126">
                  <c:v>-47</c:v>
                </c:pt>
                <c:pt idx="127">
                  <c:v>-34</c:v>
                </c:pt>
                <c:pt idx="128">
                  <c:v>-32</c:v>
                </c:pt>
                <c:pt idx="129">
                  <c:v>-31</c:v>
                </c:pt>
                <c:pt idx="130">
                  <c:v>-31</c:v>
                </c:pt>
                <c:pt idx="131">
                  <c:v>-30</c:v>
                </c:pt>
                <c:pt idx="132">
                  <c:v>-36</c:v>
                </c:pt>
                <c:pt idx="133">
                  <c:v>-39</c:v>
                </c:pt>
                <c:pt idx="134">
                  <c:v>-32</c:v>
                </c:pt>
                <c:pt idx="135">
                  <c:v>-32</c:v>
                </c:pt>
                <c:pt idx="136">
                  <c:v>-32</c:v>
                </c:pt>
                <c:pt idx="137">
                  <c:v>-32</c:v>
                </c:pt>
                <c:pt idx="138">
                  <c:v>-31</c:v>
                </c:pt>
                <c:pt idx="139">
                  <c:v>-37</c:v>
                </c:pt>
                <c:pt idx="140">
                  <c:v>-40</c:v>
                </c:pt>
                <c:pt idx="141">
                  <c:v>-32</c:v>
                </c:pt>
                <c:pt idx="142">
                  <c:v>-31</c:v>
                </c:pt>
                <c:pt idx="143">
                  <c:v>-31</c:v>
                </c:pt>
                <c:pt idx="144">
                  <c:v>-32</c:v>
                </c:pt>
                <c:pt idx="145">
                  <c:v>-30</c:v>
                </c:pt>
                <c:pt idx="146">
                  <c:v>-36</c:v>
                </c:pt>
              </c:numCache>
            </c:numRef>
          </c:val>
          <c:smooth val="0"/>
          <c:extLst>
            <c:ext xmlns:c16="http://schemas.microsoft.com/office/drawing/2014/chart" uri="{C3380CC4-5D6E-409C-BE32-E72D297353CC}">
              <c16:uniqueId val="{00000003-47AB-C64F-AFCC-9C28DEE707F2}"/>
            </c:ext>
          </c:extLst>
        </c:ser>
        <c:ser>
          <c:idx val="4"/>
          <c:order val="4"/>
          <c:tx>
            <c:strRef>
              <c:f>'Hours worked'!$F$2</c:f>
              <c:strCache>
                <c:ptCount val="1"/>
                <c:pt idx="0">
                  <c:v>New Orleans</c:v>
                </c:pt>
              </c:strCache>
            </c:strRef>
          </c:tx>
          <c:spPr>
            <a:ln w="12700" cap="rnd">
              <a:solidFill>
                <a:srgbClr val="FFC000"/>
              </a:solidFill>
              <a:round/>
            </a:ln>
            <a:effectLst/>
          </c:spPr>
          <c:marker>
            <c:symbol val="none"/>
          </c:marker>
          <c:cat>
            <c:numRef>
              <c:f>'Hours worked'!$A$3:$A$149</c:f>
              <c:numCache>
                <c:formatCode>d\-mmm\-yy</c:formatCode>
                <c:ptCount val="147"/>
                <c:pt idx="0">
                  <c:v>43891</c:v>
                </c:pt>
                <c:pt idx="1">
                  <c:v>43892</c:v>
                </c:pt>
                <c:pt idx="2">
                  <c:v>43893</c:v>
                </c:pt>
                <c:pt idx="3">
                  <c:v>43894</c:v>
                </c:pt>
                <c:pt idx="4">
                  <c:v>43895</c:v>
                </c:pt>
                <c:pt idx="5">
                  <c:v>43896</c:v>
                </c:pt>
                <c:pt idx="6">
                  <c:v>43897</c:v>
                </c:pt>
                <c:pt idx="7">
                  <c:v>43898</c:v>
                </c:pt>
                <c:pt idx="8">
                  <c:v>43899</c:v>
                </c:pt>
                <c:pt idx="9">
                  <c:v>43900</c:v>
                </c:pt>
                <c:pt idx="10">
                  <c:v>43901</c:v>
                </c:pt>
                <c:pt idx="11">
                  <c:v>43902</c:v>
                </c:pt>
                <c:pt idx="12">
                  <c:v>43903</c:v>
                </c:pt>
                <c:pt idx="13">
                  <c:v>43904</c:v>
                </c:pt>
                <c:pt idx="14">
                  <c:v>43905</c:v>
                </c:pt>
                <c:pt idx="15">
                  <c:v>43906</c:v>
                </c:pt>
                <c:pt idx="16">
                  <c:v>43907</c:v>
                </c:pt>
                <c:pt idx="17">
                  <c:v>43908</c:v>
                </c:pt>
                <c:pt idx="18">
                  <c:v>43909</c:v>
                </c:pt>
                <c:pt idx="19">
                  <c:v>43910</c:v>
                </c:pt>
                <c:pt idx="20">
                  <c:v>43911</c:v>
                </c:pt>
                <c:pt idx="21">
                  <c:v>43912</c:v>
                </c:pt>
                <c:pt idx="22">
                  <c:v>43913</c:v>
                </c:pt>
                <c:pt idx="23">
                  <c:v>43914</c:v>
                </c:pt>
                <c:pt idx="24">
                  <c:v>43915</c:v>
                </c:pt>
                <c:pt idx="25">
                  <c:v>43916</c:v>
                </c:pt>
                <c:pt idx="26">
                  <c:v>43917</c:v>
                </c:pt>
                <c:pt idx="27">
                  <c:v>43918</c:v>
                </c:pt>
                <c:pt idx="28">
                  <c:v>43919</c:v>
                </c:pt>
                <c:pt idx="29">
                  <c:v>43920</c:v>
                </c:pt>
                <c:pt idx="30">
                  <c:v>43921</c:v>
                </c:pt>
                <c:pt idx="31">
                  <c:v>43922</c:v>
                </c:pt>
                <c:pt idx="32">
                  <c:v>43923</c:v>
                </c:pt>
                <c:pt idx="33">
                  <c:v>43924</c:v>
                </c:pt>
                <c:pt idx="34">
                  <c:v>43925</c:v>
                </c:pt>
                <c:pt idx="35">
                  <c:v>43926</c:v>
                </c:pt>
                <c:pt idx="36">
                  <c:v>43927</c:v>
                </c:pt>
                <c:pt idx="37">
                  <c:v>43928</c:v>
                </c:pt>
                <c:pt idx="38">
                  <c:v>43929</c:v>
                </c:pt>
                <c:pt idx="39">
                  <c:v>43930</c:v>
                </c:pt>
                <c:pt idx="40">
                  <c:v>43931</c:v>
                </c:pt>
                <c:pt idx="41">
                  <c:v>43932</c:v>
                </c:pt>
                <c:pt idx="42">
                  <c:v>43933</c:v>
                </c:pt>
                <c:pt idx="43">
                  <c:v>43934</c:v>
                </c:pt>
                <c:pt idx="44">
                  <c:v>43935</c:v>
                </c:pt>
                <c:pt idx="45">
                  <c:v>43936</c:v>
                </c:pt>
                <c:pt idx="46">
                  <c:v>43937</c:v>
                </c:pt>
                <c:pt idx="47">
                  <c:v>43938</c:v>
                </c:pt>
                <c:pt idx="48">
                  <c:v>43939</c:v>
                </c:pt>
                <c:pt idx="49">
                  <c:v>43940</c:v>
                </c:pt>
                <c:pt idx="50">
                  <c:v>43941</c:v>
                </c:pt>
                <c:pt idx="51">
                  <c:v>43942</c:v>
                </c:pt>
                <c:pt idx="52">
                  <c:v>43943</c:v>
                </c:pt>
                <c:pt idx="53">
                  <c:v>43944</c:v>
                </c:pt>
                <c:pt idx="54">
                  <c:v>43945</c:v>
                </c:pt>
                <c:pt idx="55">
                  <c:v>43946</c:v>
                </c:pt>
                <c:pt idx="56">
                  <c:v>43947</c:v>
                </c:pt>
                <c:pt idx="57">
                  <c:v>43948</c:v>
                </c:pt>
                <c:pt idx="58">
                  <c:v>43949</c:v>
                </c:pt>
                <c:pt idx="59">
                  <c:v>43950</c:v>
                </c:pt>
                <c:pt idx="60">
                  <c:v>43951</c:v>
                </c:pt>
                <c:pt idx="61">
                  <c:v>43952</c:v>
                </c:pt>
                <c:pt idx="62">
                  <c:v>43953</c:v>
                </c:pt>
                <c:pt idx="63">
                  <c:v>43954</c:v>
                </c:pt>
                <c:pt idx="64">
                  <c:v>43955</c:v>
                </c:pt>
                <c:pt idx="65">
                  <c:v>43956</c:v>
                </c:pt>
                <c:pt idx="66">
                  <c:v>43957</c:v>
                </c:pt>
                <c:pt idx="67">
                  <c:v>43958</c:v>
                </c:pt>
                <c:pt idx="68">
                  <c:v>43959</c:v>
                </c:pt>
                <c:pt idx="69">
                  <c:v>43960</c:v>
                </c:pt>
                <c:pt idx="70">
                  <c:v>43961</c:v>
                </c:pt>
                <c:pt idx="71">
                  <c:v>43962</c:v>
                </c:pt>
                <c:pt idx="72">
                  <c:v>43963</c:v>
                </c:pt>
                <c:pt idx="73">
                  <c:v>43964</c:v>
                </c:pt>
                <c:pt idx="74">
                  <c:v>43965</c:v>
                </c:pt>
                <c:pt idx="75">
                  <c:v>43966</c:v>
                </c:pt>
                <c:pt idx="76">
                  <c:v>43967</c:v>
                </c:pt>
                <c:pt idx="77">
                  <c:v>43968</c:v>
                </c:pt>
                <c:pt idx="78">
                  <c:v>43969</c:v>
                </c:pt>
                <c:pt idx="79">
                  <c:v>43970</c:v>
                </c:pt>
                <c:pt idx="80">
                  <c:v>43971</c:v>
                </c:pt>
                <c:pt idx="81">
                  <c:v>43972</c:v>
                </c:pt>
                <c:pt idx="82">
                  <c:v>43973</c:v>
                </c:pt>
                <c:pt idx="83">
                  <c:v>43974</c:v>
                </c:pt>
                <c:pt idx="84">
                  <c:v>43975</c:v>
                </c:pt>
                <c:pt idx="85">
                  <c:v>43976</c:v>
                </c:pt>
                <c:pt idx="86">
                  <c:v>43977</c:v>
                </c:pt>
                <c:pt idx="87">
                  <c:v>43978</c:v>
                </c:pt>
                <c:pt idx="88">
                  <c:v>43979</c:v>
                </c:pt>
                <c:pt idx="89">
                  <c:v>43980</c:v>
                </c:pt>
                <c:pt idx="90">
                  <c:v>43981</c:v>
                </c:pt>
                <c:pt idx="91">
                  <c:v>43982</c:v>
                </c:pt>
                <c:pt idx="92">
                  <c:v>43983</c:v>
                </c:pt>
                <c:pt idx="93">
                  <c:v>43984</c:v>
                </c:pt>
                <c:pt idx="94">
                  <c:v>43985</c:v>
                </c:pt>
                <c:pt idx="95">
                  <c:v>43986</c:v>
                </c:pt>
                <c:pt idx="96">
                  <c:v>43987</c:v>
                </c:pt>
                <c:pt idx="97">
                  <c:v>43988</c:v>
                </c:pt>
                <c:pt idx="98">
                  <c:v>43989</c:v>
                </c:pt>
                <c:pt idx="99">
                  <c:v>43990</c:v>
                </c:pt>
                <c:pt idx="100">
                  <c:v>43991</c:v>
                </c:pt>
                <c:pt idx="101">
                  <c:v>43992</c:v>
                </c:pt>
                <c:pt idx="102">
                  <c:v>43993</c:v>
                </c:pt>
                <c:pt idx="103">
                  <c:v>43994</c:v>
                </c:pt>
                <c:pt idx="104">
                  <c:v>43995</c:v>
                </c:pt>
                <c:pt idx="105">
                  <c:v>43996</c:v>
                </c:pt>
                <c:pt idx="106">
                  <c:v>43997</c:v>
                </c:pt>
                <c:pt idx="107">
                  <c:v>43998</c:v>
                </c:pt>
                <c:pt idx="108">
                  <c:v>43999</c:v>
                </c:pt>
                <c:pt idx="109">
                  <c:v>44000</c:v>
                </c:pt>
                <c:pt idx="110">
                  <c:v>44001</c:v>
                </c:pt>
                <c:pt idx="111">
                  <c:v>44002</c:v>
                </c:pt>
                <c:pt idx="112">
                  <c:v>44003</c:v>
                </c:pt>
                <c:pt idx="113">
                  <c:v>44004</c:v>
                </c:pt>
                <c:pt idx="114">
                  <c:v>44005</c:v>
                </c:pt>
                <c:pt idx="115">
                  <c:v>44006</c:v>
                </c:pt>
                <c:pt idx="116">
                  <c:v>44007</c:v>
                </c:pt>
                <c:pt idx="117">
                  <c:v>44008</c:v>
                </c:pt>
                <c:pt idx="118">
                  <c:v>44009</c:v>
                </c:pt>
                <c:pt idx="119">
                  <c:v>44010</c:v>
                </c:pt>
                <c:pt idx="120">
                  <c:v>44011</c:v>
                </c:pt>
                <c:pt idx="121">
                  <c:v>44012</c:v>
                </c:pt>
                <c:pt idx="122">
                  <c:v>44013</c:v>
                </c:pt>
                <c:pt idx="123">
                  <c:v>44014</c:v>
                </c:pt>
                <c:pt idx="124">
                  <c:v>44015</c:v>
                </c:pt>
                <c:pt idx="125">
                  <c:v>44016</c:v>
                </c:pt>
                <c:pt idx="126">
                  <c:v>44017</c:v>
                </c:pt>
                <c:pt idx="127">
                  <c:v>44018</c:v>
                </c:pt>
                <c:pt idx="128">
                  <c:v>44019</c:v>
                </c:pt>
                <c:pt idx="129">
                  <c:v>44020</c:v>
                </c:pt>
                <c:pt idx="130">
                  <c:v>44021</c:v>
                </c:pt>
                <c:pt idx="131">
                  <c:v>44022</c:v>
                </c:pt>
                <c:pt idx="132">
                  <c:v>44023</c:v>
                </c:pt>
                <c:pt idx="133">
                  <c:v>44024</c:v>
                </c:pt>
                <c:pt idx="134">
                  <c:v>44025</c:v>
                </c:pt>
                <c:pt idx="135">
                  <c:v>44026</c:v>
                </c:pt>
                <c:pt idx="136">
                  <c:v>44027</c:v>
                </c:pt>
                <c:pt idx="137">
                  <c:v>44028</c:v>
                </c:pt>
                <c:pt idx="138">
                  <c:v>44029</c:v>
                </c:pt>
                <c:pt idx="139">
                  <c:v>44030</c:v>
                </c:pt>
                <c:pt idx="140">
                  <c:v>44031</c:v>
                </c:pt>
                <c:pt idx="141">
                  <c:v>44032</c:v>
                </c:pt>
                <c:pt idx="142">
                  <c:v>44033</c:v>
                </c:pt>
                <c:pt idx="143">
                  <c:v>44034</c:v>
                </c:pt>
                <c:pt idx="144">
                  <c:v>44035</c:v>
                </c:pt>
                <c:pt idx="145">
                  <c:v>44036</c:v>
                </c:pt>
                <c:pt idx="146">
                  <c:v>44037</c:v>
                </c:pt>
              </c:numCache>
            </c:numRef>
          </c:cat>
          <c:val>
            <c:numRef>
              <c:f>'Hours worked'!$F$3:$F$149</c:f>
              <c:numCache>
                <c:formatCode>0.00</c:formatCode>
                <c:ptCount val="147"/>
                <c:pt idx="0">
                  <c:v>-5</c:v>
                </c:pt>
                <c:pt idx="1">
                  <c:v>1</c:v>
                </c:pt>
                <c:pt idx="2">
                  <c:v>-3</c:v>
                </c:pt>
                <c:pt idx="3">
                  <c:v>-1</c:v>
                </c:pt>
                <c:pt idx="4">
                  <c:v>-2</c:v>
                </c:pt>
                <c:pt idx="5">
                  <c:v>-2</c:v>
                </c:pt>
                <c:pt idx="6">
                  <c:v>0</c:v>
                </c:pt>
                <c:pt idx="7">
                  <c:v>0</c:v>
                </c:pt>
                <c:pt idx="8">
                  <c:v>0</c:v>
                </c:pt>
                <c:pt idx="9">
                  <c:v>-4</c:v>
                </c:pt>
                <c:pt idx="10">
                  <c:v>1</c:v>
                </c:pt>
                <c:pt idx="11">
                  <c:v>-2</c:v>
                </c:pt>
                <c:pt idx="12">
                  <c:v>-6</c:v>
                </c:pt>
                <c:pt idx="13">
                  <c:v>-9</c:v>
                </c:pt>
                <c:pt idx="14">
                  <c:v>-16</c:v>
                </c:pt>
                <c:pt idx="15">
                  <c:v>-23</c:v>
                </c:pt>
                <c:pt idx="16">
                  <c:v>-41</c:v>
                </c:pt>
                <c:pt idx="17">
                  <c:v>-44</c:v>
                </c:pt>
                <c:pt idx="18">
                  <c:v>-50</c:v>
                </c:pt>
                <c:pt idx="19">
                  <c:v>-55</c:v>
                </c:pt>
                <c:pt idx="20">
                  <c:v>-66</c:v>
                </c:pt>
                <c:pt idx="21">
                  <c:v>-67</c:v>
                </c:pt>
                <c:pt idx="22">
                  <c:v>-59</c:v>
                </c:pt>
                <c:pt idx="23">
                  <c:v>-63</c:v>
                </c:pt>
                <c:pt idx="24">
                  <c:v>-64</c:v>
                </c:pt>
                <c:pt idx="25">
                  <c:v>-66</c:v>
                </c:pt>
                <c:pt idx="26">
                  <c:v>-67</c:v>
                </c:pt>
                <c:pt idx="27">
                  <c:v>-73</c:v>
                </c:pt>
                <c:pt idx="28">
                  <c:v>-72</c:v>
                </c:pt>
                <c:pt idx="29">
                  <c:v>-65</c:v>
                </c:pt>
                <c:pt idx="30">
                  <c:v>-67</c:v>
                </c:pt>
                <c:pt idx="31">
                  <c:v>-67</c:v>
                </c:pt>
                <c:pt idx="32">
                  <c:v>-66</c:v>
                </c:pt>
                <c:pt idx="33">
                  <c:v>-67</c:v>
                </c:pt>
                <c:pt idx="34">
                  <c:v>-73</c:v>
                </c:pt>
                <c:pt idx="35">
                  <c:v>-74</c:v>
                </c:pt>
                <c:pt idx="36">
                  <c:v>-64</c:v>
                </c:pt>
                <c:pt idx="37">
                  <c:v>-65</c:v>
                </c:pt>
                <c:pt idx="38">
                  <c:v>-65</c:v>
                </c:pt>
                <c:pt idx="39">
                  <c:v>-65</c:v>
                </c:pt>
                <c:pt idx="40">
                  <c:v>-69</c:v>
                </c:pt>
                <c:pt idx="41">
                  <c:v>-74</c:v>
                </c:pt>
                <c:pt idx="42">
                  <c:v>-82</c:v>
                </c:pt>
                <c:pt idx="43">
                  <c:v>-67</c:v>
                </c:pt>
                <c:pt idx="44">
                  <c:v>-66</c:v>
                </c:pt>
                <c:pt idx="45">
                  <c:v>-65</c:v>
                </c:pt>
                <c:pt idx="46">
                  <c:v>-65</c:v>
                </c:pt>
                <c:pt idx="47">
                  <c:v>-65</c:v>
                </c:pt>
                <c:pt idx="48">
                  <c:v>-75</c:v>
                </c:pt>
                <c:pt idx="49">
                  <c:v>-75</c:v>
                </c:pt>
                <c:pt idx="50">
                  <c:v>-65</c:v>
                </c:pt>
                <c:pt idx="51">
                  <c:v>-66</c:v>
                </c:pt>
                <c:pt idx="52">
                  <c:v>-64</c:v>
                </c:pt>
                <c:pt idx="53">
                  <c:v>-66</c:v>
                </c:pt>
                <c:pt idx="54">
                  <c:v>-67</c:v>
                </c:pt>
                <c:pt idx="55">
                  <c:v>-73</c:v>
                </c:pt>
                <c:pt idx="56">
                  <c:v>-72</c:v>
                </c:pt>
                <c:pt idx="57">
                  <c:v>-63</c:v>
                </c:pt>
                <c:pt idx="58">
                  <c:v>-64</c:v>
                </c:pt>
                <c:pt idx="59">
                  <c:v>-65</c:v>
                </c:pt>
                <c:pt idx="60">
                  <c:v>-62</c:v>
                </c:pt>
                <c:pt idx="61">
                  <c:v>-62</c:v>
                </c:pt>
                <c:pt idx="62">
                  <c:v>-70</c:v>
                </c:pt>
                <c:pt idx="63">
                  <c:v>-70</c:v>
                </c:pt>
                <c:pt idx="64">
                  <c:v>-58</c:v>
                </c:pt>
                <c:pt idx="65">
                  <c:v>-60</c:v>
                </c:pt>
                <c:pt idx="66">
                  <c:v>-60</c:v>
                </c:pt>
                <c:pt idx="67">
                  <c:v>-59</c:v>
                </c:pt>
                <c:pt idx="68">
                  <c:v>-62</c:v>
                </c:pt>
                <c:pt idx="69">
                  <c:v>-69</c:v>
                </c:pt>
                <c:pt idx="70">
                  <c:v>-71</c:v>
                </c:pt>
                <c:pt idx="71">
                  <c:v>-59</c:v>
                </c:pt>
                <c:pt idx="72">
                  <c:v>-57</c:v>
                </c:pt>
                <c:pt idx="73">
                  <c:v>-57</c:v>
                </c:pt>
                <c:pt idx="74">
                  <c:v>-58</c:v>
                </c:pt>
                <c:pt idx="75">
                  <c:v>-58</c:v>
                </c:pt>
                <c:pt idx="76">
                  <c:v>-61</c:v>
                </c:pt>
                <c:pt idx="77">
                  <c:v>-62</c:v>
                </c:pt>
                <c:pt idx="78">
                  <c:v>-51</c:v>
                </c:pt>
                <c:pt idx="79">
                  <c:v>-52</c:v>
                </c:pt>
                <c:pt idx="80">
                  <c:v>-49</c:v>
                </c:pt>
                <c:pt idx="81">
                  <c:v>-49</c:v>
                </c:pt>
                <c:pt idx="82">
                  <c:v>-52</c:v>
                </c:pt>
                <c:pt idx="83">
                  <c:v>-60</c:v>
                </c:pt>
                <c:pt idx="84">
                  <c:v>-61</c:v>
                </c:pt>
                <c:pt idx="85">
                  <c:v>-65</c:v>
                </c:pt>
                <c:pt idx="86">
                  <c:v>-48</c:v>
                </c:pt>
                <c:pt idx="87">
                  <c:v>-46</c:v>
                </c:pt>
                <c:pt idx="88">
                  <c:v>-46</c:v>
                </c:pt>
                <c:pt idx="89">
                  <c:v>-47</c:v>
                </c:pt>
                <c:pt idx="90">
                  <c:v>-56</c:v>
                </c:pt>
                <c:pt idx="91">
                  <c:v>-55</c:v>
                </c:pt>
                <c:pt idx="92">
                  <c:v>-45</c:v>
                </c:pt>
                <c:pt idx="93">
                  <c:v>-43</c:v>
                </c:pt>
                <c:pt idx="94">
                  <c:v>-42</c:v>
                </c:pt>
                <c:pt idx="95">
                  <c:v>-43</c:v>
                </c:pt>
                <c:pt idx="96">
                  <c:v>-46</c:v>
                </c:pt>
                <c:pt idx="97">
                  <c:v>-55</c:v>
                </c:pt>
                <c:pt idx="98">
                  <c:v>-74</c:v>
                </c:pt>
                <c:pt idx="99">
                  <c:v>-54</c:v>
                </c:pt>
                <c:pt idx="100">
                  <c:v>-41</c:v>
                </c:pt>
                <c:pt idx="101">
                  <c:v>-42</c:v>
                </c:pt>
                <c:pt idx="102">
                  <c:v>-37</c:v>
                </c:pt>
                <c:pt idx="103">
                  <c:v>-40</c:v>
                </c:pt>
                <c:pt idx="104">
                  <c:v>-47</c:v>
                </c:pt>
                <c:pt idx="105">
                  <c:v>-53</c:v>
                </c:pt>
                <c:pt idx="106">
                  <c:v>-37</c:v>
                </c:pt>
                <c:pt idx="107">
                  <c:v>-39</c:v>
                </c:pt>
                <c:pt idx="108">
                  <c:v>-35</c:v>
                </c:pt>
                <c:pt idx="109">
                  <c:v>-35</c:v>
                </c:pt>
                <c:pt idx="110">
                  <c:v>-39</c:v>
                </c:pt>
                <c:pt idx="111">
                  <c:v>-48</c:v>
                </c:pt>
                <c:pt idx="112">
                  <c:v>-53</c:v>
                </c:pt>
                <c:pt idx="113">
                  <c:v>-39</c:v>
                </c:pt>
                <c:pt idx="114">
                  <c:v>-35</c:v>
                </c:pt>
                <c:pt idx="115">
                  <c:v>-38</c:v>
                </c:pt>
                <c:pt idx="116">
                  <c:v>-35</c:v>
                </c:pt>
                <c:pt idx="117">
                  <c:v>-37</c:v>
                </c:pt>
                <c:pt idx="118">
                  <c:v>-46</c:v>
                </c:pt>
                <c:pt idx="119">
                  <c:v>-50</c:v>
                </c:pt>
                <c:pt idx="120">
                  <c:v>-38</c:v>
                </c:pt>
                <c:pt idx="121">
                  <c:v>-40</c:v>
                </c:pt>
                <c:pt idx="122">
                  <c:v>-35</c:v>
                </c:pt>
                <c:pt idx="123">
                  <c:v>-37</c:v>
                </c:pt>
                <c:pt idx="124">
                  <c:v>-47</c:v>
                </c:pt>
                <c:pt idx="125">
                  <c:v>-66</c:v>
                </c:pt>
                <c:pt idx="126">
                  <c:v>-51</c:v>
                </c:pt>
                <c:pt idx="127">
                  <c:v>-39</c:v>
                </c:pt>
                <c:pt idx="128">
                  <c:v>-38</c:v>
                </c:pt>
                <c:pt idx="129">
                  <c:v>-33</c:v>
                </c:pt>
                <c:pt idx="130">
                  <c:v>-36</c:v>
                </c:pt>
                <c:pt idx="131">
                  <c:v>-39</c:v>
                </c:pt>
                <c:pt idx="132">
                  <c:v>-48</c:v>
                </c:pt>
                <c:pt idx="133">
                  <c:v>-51</c:v>
                </c:pt>
                <c:pt idx="134">
                  <c:v>-39</c:v>
                </c:pt>
                <c:pt idx="135">
                  <c:v>-39</c:v>
                </c:pt>
                <c:pt idx="136">
                  <c:v>-37</c:v>
                </c:pt>
                <c:pt idx="137">
                  <c:v>-41</c:v>
                </c:pt>
                <c:pt idx="138">
                  <c:v>-40</c:v>
                </c:pt>
                <c:pt idx="139">
                  <c:v>-46</c:v>
                </c:pt>
                <c:pt idx="140">
                  <c:v>-53</c:v>
                </c:pt>
                <c:pt idx="141">
                  <c:v>-39</c:v>
                </c:pt>
                <c:pt idx="142">
                  <c:v>-40</c:v>
                </c:pt>
                <c:pt idx="143">
                  <c:v>-36</c:v>
                </c:pt>
                <c:pt idx="144">
                  <c:v>-37</c:v>
                </c:pt>
                <c:pt idx="145">
                  <c:v>-39</c:v>
                </c:pt>
                <c:pt idx="146">
                  <c:v>-48</c:v>
                </c:pt>
              </c:numCache>
            </c:numRef>
          </c:val>
          <c:smooth val="0"/>
          <c:extLst>
            <c:ext xmlns:c16="http://schemas.microsoft.com/office/drawing/2014/chart" uri="{C3380CC4-5D6E-409C-BE32-E72D297353CC}">
              <c16:uniqueId val="{00000004-47AB-C64F-AFCC-9C28DEE707F2}"/>
            </c:ext>
          </c:extLst>
        </c:ser>
        <c:ser>
          <c:idx val="5"/>
          <c:order val="5"/>
          <c:tx>
            <c:strRef>
              <c:f>'Hours worked'!$G$2</c:f>
              <c:strCache>
                <c:ptCount val="1"/>
                <c:pt idx="0">
                  <c:v>New York</c:v>
                </c:pt>
              </c:strCache>
            </c:strRef>
          </c:tx>
          <c:spPr>
            <a:ln w="15875" cap="rnd">
              <a:solidFill>
                <a:srgbClr val="B455A0"/>
              </a:solidFill>
              <a:round/>
            </a:ln>
            <a:effectLst/>
          </c:spPr>
          <c:marker>
            <c:symbol val="none"/>
          </c:marker>
          <c:cat>
            <c:numRef>
              <c:f>'Hours worked'!$A$3:$A$149</c:f>
              <c:numCache>
                <c:formatCode>d\-mmm\-yy</c:formatCode>
                <c:ptCount val="147"/>
                <c:pt idx="0">
                  <c:v>43891</c:v>
                </c:pt>
                <c:pt idx="1">
                  <c:v>43892</c:v>
                </c:pt>
                <c:pt idx="2">
                  <c:v>43893</c:v>
                </c:pt>
                <c:pt idx="3">
                  <c:v>43894</c:v>
                </c:pt>
                <c:pt idx="4">
                  <c:v>43895</c:v>
                </c:pt>
                <c:pt idx="5">
                  <c:v>43896</c:v>
                </c:pt>
                <c:pt idx="6">
                  <c:v>43897</c:v>
                </c:pt>
                <c:pt idx="7">
                  <c:v>43898</c:v>
                </c:pt>
                <c:pt idx="8">
                  <c:v>43899</c:v>
                </c:pt>
                <c:pt idx="9">
                  <c:v>43900</c:v>
                </c:pt>
                <c:pt idx="10">
                  <c:v>43901</c:v>
                </c:pt>
                <c:pt idx="11">
                  <c:v>43902</c:v>
                </c:pt>
                <c:pt idx="12">
                  <c:v>43903</c:v>
                </c:pt>
                <c:pt idx="13">
                  <c:v>43904</c:v>
                </c:pt>
                <c:pt idx="14">
                  <c:v>43905</c:v>
                </c:pt>
                <c:pt idx="15">
                  <c:v>43906</c:v>
                </c:pt>
                <c:pt idx="16">
                  <c:v>43907</c:v>
                </c:pt>
                <c:pt idx="17">
                  <c:v>43908</c:v>
                </c:pt>
                <c:pt idx="18">
                  <c:v>43909</c:v>
                </c:pt>
                <c:pt idx="19">
                  <c:v>43910</c:v>
                </c:pt>
                <c:pt idx="20">
                  <c:v>43911</c:v>
                </c:pt>
                <c:pt idx="21">
                  <c:v>43912</c:v>
                </c:pt>
                <c:pt idx="22">
                  <c:v>43913</c:v>
                </c:pt>
                <c:pt idx="23">
                  <c:v>43914</c:v>
                </c:pt>
                <c:pt idx="24">
                  <c:v>43915</c:v>
                </c:pt>
                <c:pt idx="25">
                  <c:v>43916</c:v>
                </c:pt>
                <c:pt idx="26">
                  <c:v>43917</c:v>
                </c:pt>
                <c:pt idx="27">
                  <c:v>43918</c:v>
                </c:pt>
                <c:pt idx="28">
                  <c:v>43919</c:v>
                </c:pt>
                <c:pt idx="29">
                  <c:v>43920</c:v>
                </c:pt>
                <c:pt idx="30">
                  <c:v>43921</c:v>
                </c:pt>
                <c:pt idx="31">
                  <c:v>43922</c:v>
                </c:pt>
                <c:pt idx="32">
                  <c:v>43923</c:v>
                </c:pt>
                <c:pt idx="33">
                  <c:v>43924</c:v>
                </c:pt>
                <c:pt idx="34">
                  <c:v>43925</c:v>
                </c:pt>
                <c:pt idx="35">
                  <c:v>43926</c:v>
                </c:pt>
                <c:pt idx="36">
                  <c:v>43927</c:v>
                </c:pt>
                <c:pt idx="37">
                  <c:v>43928</c:v>
                </c:pt>
                <c:pt idx="38">
                  <c:v>43929</c:v>
                </c:pt>
                <c:pt idx="39">
                  <c:v>43930</c:v>
                </c:pt>
                <c:pt idx="40">
                  <c:v>43931</c:v>
                </c:pt>
                <c:pt idx="41">
                  <c:v>43932</c:v>
                </c:pt>
                <c:pt idx="42">
                  <c:v>43933</c:v>
                </c:pt>
                <c:pt idx="43">
                  <c:v>43934</c:v>
                </c:pt>
                <c:pt idx="44">
                  <c:v>43935</c:v>
                </c:pt>
                <c:pt idx="45">
                  <c:v>43936</c:v>
                </c:pt>
                <c:pt idx="46">
                  <c:v>43937</c:v>
                </c:pt>
                <c:pt idx="47">
                  <c:v>43938</c:v>
                </c:pt>
                <c:pt idx="48">
                  <c:v>43939</c:v>
                </c:pt>
                <c:pt idx="49">
                  <c:v>43940</c:v>
                </c:pt>
                <c:pt idx="50">
                  <c:v>43941</c:v>
                </c:pt>
                <c:pt idx="51">
                  <c:v>43942</c:v>
                </c:pt>
                <c:pt idx="52">
                  <c:v>43943</c:v>
                </c:pt>
                <c:pt idx="53">
                  <c:v>43944</c:v>
                </c:pt>
                <c:pt idx="54">
                  <c:v>43945</c:v>
                </c:pt>
                <c:pt idx="55">
                  <c:v>43946</c:v>
                </c:pt>
                <c:pt idx="56">
                  <c:v>43947</c:v>
                </c:pt>
                <c:pt idx="57">
                  <c:v>43948</c:v>
                </c:pt>
                <c:pt idx="58">
                  <c:v>43949</c:v>
                </c:pt>
                <c:pt idx="59">
                  <c:v>43950</c:v>
                </c:pt>
                <c:pt idx="60">
                  <c:v>43951</c:v>
                </c:pt>
                <c:pt idx="61">
                  <c:v>43952</c:v>
                </c:pt>
                <c:pt idx="62">
                  <c:v>43953</c:v>
                </c:pt>
                <c:pt idx="63">
                  <c:v>43954</c:v>
                </c:pt>
                <c:pt idx="64">
                  <c:v>43955</c:v>
                </c:pt>
                <c:pt idx="65">
                  <c:v>43956</c:v>
                </c:pt>
                <c:pt idx="66">
                  <c:v>43957</c:v>
                </c:pt>
                <c:pt idx="67">
                  <c:v>43958</c:v>
                </c:pt>
                <c:pt idx="68">
                  <c:v>43959</c:v>
                </c:pt>
                <c:pt idx="69">
                  <c:v>43960</c:v>
                </c:pt>
                <c:pt idx="70">
                  <c:v>43961</c:v>
                </c:pt>
                <c:pt idx="71">
                  <c:v>43962</c:v>
                </c:pt>
                <c:pt idx="72">
                  <c:v>43963</c:v>
                </c:pt>
                <c:pt idx="73">
                  <c:v>43964</c:v>
                </c:pt>
                <c:pt idx="74">
                  <c:v>43965</c:v>
                </c:pt>
                <c:pt idx="75">
                  <c:v>43966</c:v>
                </c:pt>
                <c:pt idx="76">
                  <c:v>43967</c:v>
                </c:pt>
                <c:pt idx="77">
                  <c:v>43968</c:v>
                </c:pt>
                <c:pt idx="78">
                  <c:v>43969</c:v>
                </c:pt>
                <c:pt idx="79">
                  <c:v>43970</c:v>
                </c:pt>
                <c:pt idx="80">
                  <c:v>43971</c:v>
                </c:pt>
                <c:pt idx="81">
                  <c:v>43972</c:v>
                </c:pt>
                <c:pt idx="82">
                  <c:v>43973</c:v>
                </c:pt>
                <c:pt idx="83">
                  <c:v>43974</c:v>
                </c:pt>
                <c:pt idx="84">
                  <c:v>43975</c:v>
                </c:pt>
                <c:pt idx="85">
                  <c:v>43976</c:v>
                </c:pt>
                <c:pt idx="86">
                  <c:v>43977</c:v>
                </c:pt>
                <c:pt idx="87">
                  <c:v>43978</c:v>
                </c:pt>
                <c:pt idx="88">
                  <c:v>43979</c:v>
                </c:pt>
                <c:pt idx="89">
                  <c:v>43980</c:v>
                </c:pt>
                <c:pt idx="90">
                  <c:v>43981</c:v>
                </c:pt>
                <c:pt idx="91">
                  <c:v>43982</c:v>
                </c:pt>
                <c:pt idx="92">
                  <c:v>43983</c:v>
                </c:pt>
                <c:pt idx="93">
                  <c:v>43984</c:v>
                </c:pt>
                <c:pt idx="94">
                  <c:v>43985</c:v>
                </c:pt>
                <c:pt idx="95">
                  <c:v>43986</c:v>
                </c:pt>
                <c:pt idx="96">
                  <c:v>43987</c:v>
                </c:pt>
                <c:pt idx="97">
                  <c:v>43988</c:v>
                </c:pt>
                <c:pt idx="98">
                  <c:v>43989</c:v>
                </c:pt>
                <c:pt idx="99">
                  <c:v>43990</c:v>
                </c:pt>
                <c:pt idx="100">
                  <c:v>43991</c:v>
                </c:pt>
                <c:pt idx="101">
                  <c:v>43992</c:v>
                </c:pt>
                <c:pt idx="102">
                  <c:v>43993</c:v>
                </c:pt>
                <c:pt idx="103">
                  <c:v>43994</c:v>
                </c:pt>
                <c:pt idx="104">
                  <c:v>43995</c:v>
                </c:pt>
                <c:pt idx="105">
                  <c:v>43996</c:v>
                </c:pt>
                <c:pt idx="106">
                  <c:v>43997</c:v>
                </c:pt>
                <c:pt idx="107">
                  <c:v>43998</c:v>
                </c:pt>
                <c:pt idx="108">
                  <c:v>43999</c:v>
                </c:pt>
                <c:pt idx="109">
                  <c:v>44000</c:v>
                </c:pt>
                <c:pt idx="110">
                  <c:v>44001</c:v>
                </c:pt>
                <c:pt idx="111">
                  <c:v>44002</c:v>
                </c:pt>
                <c:pt idx="112">
                  <c:v>44003</c:v>
                </c:pt>
                <c:pt idx="113">
                  <c:v>44004</c:v>
                </c:pt>
                <c:pt idx="114">
                  <c:v>44005</c:v>
                </c:pt>
                <c:pt idx="115">
                  <c:v>44006</c:v>
                </c:pt>
                <c:pt idx="116">
                  <c:v>44007</c:v>
                </c:pt>
                <c:pt idx="117">
                  <c:v>44008</c:v>
                </c:pt>
                <c:pt idx="118">
                  <c:v>44009</c:v>
                </c:pt>
                <c:pt idx="119">
                  <c:v>44010</c:v>
                </c:pt>
                <c:pt idx="120">
                  <c:v>44011</c:v>
                </c:pt>
                <c:pt idx="121">
                  <c:v>44012</c:v>
                </c:pt>
                <c:pt idx="122">
                  <c:v>44013</c:v>
                </c:pt>
                <c:pt idx="123">
                  <c:v>44014</c:v>
                </c:pt>
                <c:pt idx="124">
                  <c:v>44015</c:v>
                </c:pt>
                <c:pt idx="125">
                  <c:v>44016</c:v>
                </c:pt>
                <c:pt idx="126">
                  <c:v>44017</c:v>
                </c:pt>
                <c:pt idx="127">
                  <c:v>44018</c:v>
                </c:pt>
                <c:pt idx="128">
                  <c:v>44019</c:v>
                </c:pt>
                <c:pt idx="129">
                  <c:v>44020</c:v>
                </c:pt>
                <c:pt idx="130">
                  <c:v>44021</c:v>
                </c:pt>
                <c:pt idx="131">
                  <c:v>44022</c:v>
                </c:pt>
                <c:pt idx="132">
                  <c:v>44023</c:v>
                </c:pt>
                <c:pt idx="133">
                  <c:v>44024</c:v>
                </c:pt>
                <c:pt idx="134">
                  <c:v>44025</c:v>
                </c:pt>
                <c:pt idx="135">
                  <c:v>44026</c:v>
                </c:pt>
                <c:pt idx="136">
                  <c:v>44027</c:v>
                </c:pt>
                <c:pt idx="137">
                  <c:v>44028</c:v>
                </c:pt>
                <c:pt idx="138">
                  <c:v>44029</c:v>
                </c:pt>
                <c:pt idx="139">
                  <c:v>44030</c:v>
                </c:pt>
                <c:pt idx="140">
                  <c:v>44031</c:v>
                </c:pt>
                <c:pt idx="141">
                  <c:v>44032</c:v>
                </c:pt>
                <c:pt idx="142">
                  <c:v>44033</c:v>
                </c:pt>
                <c:pt idx="143">
                  <c:v>44034</c:v>
                </c:pt>
                <c:pt idx="144">
                  <c:v>44035</c:v>
                </c:pt>
                <c:pt idx="145">
                  <c:v>44036</c:v>
                </c:pt>
                <c:pt idx="146">
                  <c:v>44037</c:v>
                </c:pt>
              </c:numCache>
            </c:numRef>
          </c:cat>
          <c:val>
            <c:numRef>
              <c:f>'Hours worked'!$G$3:$G$149</c:f>
              <c:numCache>
                <c:formatCode>0.00</c:formatCode>
                <c:ptCount val="147"/>
                <c:pt idx="0">
                  <c:v>-2</c:v>
                </c:pt>
                <c:pt idx="1">
                  <c:v>0</c:v>
                </c:pt>
                <c:pt idx="2">
                  <c:v>-1</c:v>
                </c:pt>
                <c:pt idx="3">
                  <c:v>-1</c:v>
                </c:pt>
                <c:pt idx="4">
                  <c:v>-2</c:v>
                </c:pt>
                <c:pt idx="5">
                  <c:v>-3</c:v>
                </c:pt>
                <c:pt idx="6">
                  <c:v>1</c:v>
                </c:pt>
                <c:pt idx="7">
                  <c:v>-2</c:v>
                </c:pt>
                <c:pt idx="8">
                  <c:v>-4</c:v>
                </c:pt>
                <c:pt idx="9">
                  <c:v>-7</c:v>
                </c:pt>
                <c:pt idx="10">
                  <c:v>-6</c:v>
                </c:pt>
                <c:pt idx="11">
                  <c:v>-9</c:v>
                </c:pt>
                <c:pt idx="12">
                  <c:v>-15</c:v>
                </c:pt>
                <c:pt idx="13">
                  <c:v>-17</c:v>
                </c:pt>
                <c:pt idx="14">
                  <c:v>-26</c:v>
                </c:pt>
                <c:pt idx="15">
                  <c:v>-35</c:v>
                </c:pt>
                <c:pt idx="16">
                  <c:v>-47</c:v>
                </c:pt>
                <c:pt idx="17">
                  <c:v>-52</c:v>
                </c:pt>
                <c:pt idx="18">
                  <c:v>-57</c:v>
                </c:pt>
                <c:pt idx="19">
                  <c:v>-62</c:v>
                </c:pt>
                <c:pt idx="20">
                  <c:v>-68</c:v>
                </c:pt>
                <c:pt idx="21">
                  <c:v>-71</c:v>
                </c:pt>
                <c:pt idx="22">
                  <c:v>-69</c:v>
                </c:pt>
                <c:pt idx="23">
                  <c:v>-69</c:v>
                </c:pt>
                <c:pt idx="24">
                  <c:v>-71</c:v>
                </c:pt>
                <c:pt idx="25">
                  <c:v>-71</c:v>
                </c:pt>
                <c:pt idx="26">
                  <c:v>-73</c:v>
                </c:pt>
                <c:pt idx="27">
                  <c:v>-78</c:v>
                </c:pt>
                <c:pt idx="28">
                  <c:v>-77</c:v>
                </c:pt>
                <c:pt idx="29">
                  <c:v>-72</c:v>
                </c:pt>
                <c:pt idx="30">
                  <c:v>-72</c:v>
                </c:pt>
                <c:pt idx="31">
                  <c:v>-73</c:v>
                </c:pt>
                <c:pt idx="32">
                  <c:v>-73</c:v>
                </c:pt>
                <c:pt idx="33">
                  <c:v>-75</c:v>
                </c:pt>
                <c:pt idx="34">
                  <c:v>-78</c:v>
                </c:pt>
                <c:pt idx="35">
                  <c:v>-77</c:v>
                </c:pt>
                <c:pt idx="36">
                  <c:v>-73</c:v>
                </c:pt>
                <c:pt idx="37">
                  <c:v>-72</c:v>
                </c:pt>
                <c:pt idx="38">
                  <c:v>-73</c:v>
                </c:pt>
                <c:pt idx="39">
                  <c:v>-75</c:v>
                </c:pt>
                <c:pt idx="40">
                  <c:v>-76</c:v>
                </c:pt>
                <c:pt idx="41">
                  <c:v>-79</c:v>
                </c:pt>
                <c:pt idx="42">
                  <c:v>-83</c:v>
                </c:pt>
                <c:pt idx="43">
                  <c:v>-74</c:v>
                </c:pt>
                <c:pt idx="44">
                  <c:v>-73</c:v>
                </c:pt>
                <c:pt idx="45">
                  <c:v>-73</c:v>
                </c:pt>
                <c:pt idx="46">
                  <c:v>-74</c:v>
                </c:pt>
                <c:pt idx="47">
                  <c:v>-74</c:v>
                </c:pt>
                <c:pt idx="48">
                  <c:v>-77</c:v>
                </c:pt>
                <c:pt idx="49">
                  <c:v>-76</c:v>
                </c:pt>
                <c:pt idx="50">
                  <c:v>-70</c:v>
                </c:pt>
                <c:pt idx="51">
                  <c:v>-70</c:v>
                </c:pt>
                <c:pt idx="52">
                  <c:v>-71</c:v>
                </c:pt>
                <c:pt idx="53">
                  <c:v>-71</c:v>
                </c:pt>
                <c:pt idx="54">
                  <c:v>-73</c:v>
                </c:pt>
                <c:pt idx="55">
                  <c:v>-75</c:v>
                </c:pt>
                <c:pt idx="56">
                  <c:v>-75</c:v>
                </c:pt>
                <c:pt idx="57">
                  <c:v>-69</c:v>
                </c:pt>
                <c:pt idx="58">
                  <c:v>-69</c:v>
                </c:pt>
                <c:pt idx="59">
                  <c:v>-69</c:v>
                </c:pt>
                <c:pt idx="60">
                  <c:v>-69</c:v>
                </c:pt>
                <c:pt idx="61">
                  <c:v>-71</c:v>
                </c:pt>
                <c:pt idx="62">
                  <c:v>-73</c:v>
                </c:pt>
                <c:pt idx="63">
                  <c:v>-72</c:v>
                </c:pt>
                <c:pt idx="64">
                  <c:v>-66</c:v>
                </c:pt>
                <c:pt idx="65">
                  <c:v>-65</c:v>
                </c:pt>
                <c:pt idx="66">
                  <c:v>-65</c:v>
                </c:pt>
                <c:pt idx="67">
                  <c:v>-65</c:v>
                </c:pt>
                <c:pt idx="68">
                  <c:v>-66</c:v>
                </c:pt>
                <c:pt idx="69">
                  <c:v>-70</c:v>
                </c:pt>
                <c:pt idx="70">
                  <c:v>-68</c:v>
                </c:pt>
                <c:pt idx="71">
                  <c:v>-62</c:v>
                </c:pt>
                <c:pt idx="72">
                  <c:v>-62</c:v>
                </c:pt>
                <c:pt idx="73">
                  <c:v>-63</c:v>
                </c:pt>
                <c:pt idx="74">
                  <c:v>-62</c:v>
                </c:pt>
                <c:pt idx="75">
                  <c:v>-63</c:v>
                </c:pt>
                <c:pt idx="76">
                  <c:v>-67</c:v>
                </c:pt>
                <c:pt idx="77">
                  <c:v>-66</c:v>
                </c:pt>
                <c:pt idx="78">
                  <c:v>-59</c:v>
                </c:pt>
                <c:pt idx="79">
                  <c:v>-59</c:v>
                </c:pt>
                <c:pt idx="80">
                  <c:v>-59</c:v>
                </c:pt>
                <c:pt idx="81">
                  <c:v>-59</c:v>
                </c:pt>
                <c:pt idx="82">
                  <c:v>-60</c:v>
                </c:pt>
                <c:pt idx="83">
                  <c:v>-65</c:v>
                </c:pt>
                <c:pt idx="84">
                  <c:v>-63</c:v>
                </c:pt>
                <c:pt idx="85">
                  <c:v>-71</c:v>
                </c:pt>
                <c:pt idx="86">
                  <c:v>-57</c:v>
                </c:pt>
                <c:pt idx="87">
                  <c:v>-56</c:v>
                </c:pt>
                <c:pt idx="88">
                  <c:v>-57</c:v>
                </c:pt>
                <c:pt idx="89">
                  <c:v>-58</c:v>
                </c:pt>
                <c:pt idx="90">
                  <c:v>-62</c:v>
                </c:pt>
                <c:pt idx="91">
                  <c:v>-61</c:v>
                </c:pt>
                <c:pt idx="92">
                  <c:v>-54</c:v>
                </c:pt>
                <c:pt idx="93">
                  <c:v>-56</c:v>
                </c:pt>
                <c:pt idx="94">
                  <c:v>-55</c:v>
                </c:pt>
                <c:pt idx="95">
                  <c:v>-55</c:v>
                </c:pt>
                <c:pt idx="96">
                  <c:v>-56</c:v>
                </c:pt>
                <c:pt idx="97">
                  <c:v>-59</c:v>
                </c:pt>
                <c:pt idx="98">
                  <c:v>-58</c:v>
                </c:pt>
                <c:pt idx="99">
                  <c:v>-51</c:v>
                </c:pt>
                <c:pt idx="100">
                  <c:v>-52</c:v>
                </c:pt>
                <c:pt idx="101">
                  <c:v>-51</c:v>
                </c:pt>
                <c:pt idx="102">
                  <c:v>-52</c:v>
                </c:pt>
                <c:pt idx="103">
                  <c:v>-52</c:v>
                </c:pt>
                <c:pt idx="104">
                  <c:v>-56</c:v>
                </c:pt>
                <c:pt idx="105">
                  <c:v>-54</c:v>
                </c:pt>
                <c:pt idx="106">
                  <c:v>-46</c:v>
                </c:pt>
                <c:pt idx="107">
                  <c:v>-47</c:v>
                </c:pt>
                <c:pt idx="108">
                  <c:v>-47</c:v>
                </c:pt>
                <c:pt idx="109">
                  <c:v>-47</c:v>
                </c:pt>
                <c:pt idx="110">
                  <c:v>-47</c:v>
                </c:pt>
                <c:pt idx="111">
                  <c:v>-51</c:v>
                </c:pt>
                <c:pt idx="112">
                  <c:v>-51</c:v>
                </c:pt>
                <c:pt idx="113">
                  <c:v>-44</c:v>
                </c:pt>
                <c:pt idx="114">
                  <c:v>-45</c:v>
                </c:pt>
                <c:pt idx="115">
                  <c:v>-44</c:v>
                </c:pt>
                <c:pt idx="116">
                  <c:v>-44</c:v>
                </c:pt>
                <c:pt idx="117">
                  <c:v>-45</c:v>
                </c:pt>
                <c:pt idx="118">
                  <c:v>-48</c:v>
                </c:pt>
                <c:pt idx="119">
                  <c:v>-47</c:v>
                </c:pt>
                <c:pt idx="120">
                  <c:v>-40</c:v>
                </c:pt>
                <c:pt idx="121">
                  <c:v>-41</c:v>
                </c:pt>
                <c:pt idx="122">
                  <c:v>-40</c:v>
                </c:pt>
                <c:pt idx="123">
                  <c:v>-41</c:v>
                </c:pt>
                <c:pt idx="124">
                  <c:v>-49</c:v>
                </c:pt>
                <c:pt idx="125">
                  <c:v>-59</c:v>
                </c:pt>
                <c:pt idx="126">
                  <c:v>-48</c:v>
                </c:pt>
                <c:pt idx="127">
                  <c:v>-41</c:v>
                </c:pt>
                <c:pt idx="128">
                  <c:v>-41</c:v>
                </c:pt>
                <c:pt idx="129">
                  <c:v>-39</c:v>
                </c:pt>
                <c:pt idx="130">
                  <c:v>-40</c:v>
                </c:pt>
                <c:pt idx="131">
                  <c:v>-45</c:v>
                </c:pt>
                <c:pt idx="132">
                  <c:v>-43</c:v>
                </c:pt>
                <c:pt idx="133">
                  <c:v>-43</c:v>
                </c:pt>
                <c:pt idx="134">
                  <c:v>-38</c:v>
                </c:pt>
                <c:pt idx="135">
                  <c:v>-39</c:v>
                </c:pt>
                <c:pt idx="136">
                  <c:v>-37</c:v>
                </c:pt>
                <c:pt idx="137">
                  <c:v>-38</c:v>
                </c:pt>
                <c:pt idx="138">
                  <c:v>-39</c:v>
                </c:pt>
                <c:pt idx="139">
                  <c:v>-42</c:v>
                </c:pt>
                <c:pt idx="140">
                  <c:v>-41</c:v>
                </c:pt>
                <c:pt idx="141">
                  <c:v>-28</c:v>
                </c:pt>
                <c:pt idx="142">
                  <c:v>-39</c:v>
                </c:pt>
                <c:pt idx="143">
                  <c:v>-38</c:v>
                </c:pt>
                <c:pt idx="144">
                  <c:v>-38</c:v>
                </c:pt>
                <c:pt idx="145">
                  <c:v>-39</c:v>
                </c:pt>
                <c:pt idx="146">
                  <c:v>-42</c:v>
                </c:pt>
              </c:numCache>
            </c:numRef>
          </c:val>
          <c:smooth val="0"/>
          <c:extLst>
            <c:ext xmlns:c16="http://schemas.microsoft.com/office/drawing/2014/chart" uri="{C3380CC4-5D6E-409C-BE32-E72D297353CC}">
              <c16:uniqueId val="{00000005-47AB-C64F-AFCC-9C28DEE707F2}"/>
            </c:ext>
          </c:extLst>
        </c:ser>
        <c:ser>
          <c:idx val="6"/>
          <c:order val="6"/>
          <c:tx>
            <c:strRef>
              <c:f>'Hours worked'!$H$2</c:f>
              <c:strCache>
                <c:ptCount val="1"/>
                <c:pt idx="0">
                  <c:v>Pittsburgh</c:v>
                </c:pt>
              </c:strCache>
            </c:strRef>
          </c:tx>
          <c:spPr>
            <a:ln w="12700" cap="rnd">
              <a:solidFill>
                <a:srgbClr val="008D47"/>
              </a:solidFill>
              <a:round/>
            </a:ln>
            <a:effectLst/>
          </c:spPr>
          <c:marker>
            <c:symbol val="none"/>
          </c:marker>
          <c:cat>
            <c:numRef>
              <c:f>'Hours worked'!$A$3:$A$149</c:f>
              <c:numCache>
                <c:formatCode>d\-mmm\-yy</c:formatCode>
                <c:ptCount val="147"/>
                <c:pt idx="0">
                  <c:v>43891</c:v>
                </c:pt>
                <c:pt idx="1">
                  <c:v>43892</c:v>
                </c:pt>
                <c:pt idx="2">
                  <c:v>43893</c:v>
                </c:pt>
                <c:pt idx="3">
                  <c:v>43894</c:v>
                </c:pt>
                <c:pt idx="4">
                  <c:v>43895</c:v>
                </c:pt>
                <c:pt idx="5">
                  <c:v>43896</c:v>
                </c:pt>
                <c:pt idx="6">
                  <c:v>43897</c:v>
                </c:pt>
                <c:pt idx="7">
                  <c:v>43898</c:v>
                </c:pt>
                <c:pt idx="8">
                  <c:v>43899</c:v>
                </c:pt>
                <c:pt idx="9">
                  <c:v>43900</c:v>
                </c:pt>
                <c:pt idx="10">
                  <c:v>43901</c:v>
                </c:pt>
                <c:pt idx="11">
                  <c:v>43902</c:v>
                </c:pt>
                <c:pt idx="12">
                  <c:v>43903</c:v>
                </c:pt>
                <c:pt idx="13">
                  <c:v>43904</c:v>
                </c:pt>
                <c:pt idx="14">
                  <c:v>43905</c:v>
                </c:pt>
                <c:pt idx="15">
                  <c:v>43906</c:v>
                </c:pt>
                <c:pt idx="16">
                  <c:v>43907</c:v>
                </c:pt>
                <c:pt idx="17">
                  <c:v>43908</c:v>
                </c:pt>
                <c:pt idx="18">
                  <c:v>43909</c:v>
                </c:pt>
                <c:pt idx="19">
                  <c:v>43910</c:v>
                </c:pt>
                <c:pt idx="20">
                  <c:v>43911</c:v>
                </c:pt>
                <c:pt idx="21">
                  <c:v>43912</c:v>
                </c:pt>
                <c:pt idx="22">
                  <c:v>43913</c:v>
                </c:pt>
                <c:pt idx="23">
                  <c:v>43914</c:v>
                </c:pt>
                <c:pt idx="24">
                  <c:v>43915</c:v>
                </c:pt>
                <c:pt idx="25">
                  <c:v>43916</c:v>
                </c:pt>
                <c:pt idx="26">
                  <c:v>43917</c:v>
                </c:pt>
                <c:pt idx="27">
                  <c:v>43918</c:v>
                </c:pt>
                <c:pt idx="28">
                  <c:v>43919</c:v>
                </c:pt>
                <c:pt idx="29">
                  <c:v>43920</c:v>
                </c:pt>
                <c:pt idx="30">
                  <c:v>43921</c:v>
                </c:pt>
                <c:pt idx="31">
                  <c:v>43922</c:v>
                </c:pt>
                <c:pt idx="32">
                  <c:v>43923</c:v>
                </c:pt>
                <c:pt idx="33">
                  <c:v>43924</c:v>
                </c:pt>
                <c:pt idx="34">
                  <c:v>43925</c:v>
                </c:pt>
                <c:pt idx="35">
                  <c:v>43926</c:v>
                </c:pt>
                <c:pt idx="36">
                  <c:v>43927</c:v>
                </c:pt>
                <c:pt idx="37">
                  <c:v>43928</c:v>
                </c:pt>
                <c:pt idx="38">
                  <c:v>43929</c:v>
                </c:pt>
                <c:pt idx="39">
                  <c:v>43930</c:v>
                </c:pt>
                <c:pt idx="40">
                  <c:v>43931</c:v>
                </c:pt>
                <c:pt idx="41">
                  <c:v>43932</c:v>
                </c:pt>
                <c:pt idx="42">
                  <c:v>43933</c:v>
                </c:pt>
                <c:pt idx="43">
                  <c:v>43934</c:v>
                </c:pt>
                <c:pt idx="44">
                  <c:v>43935</c:v>
                </c:pt>
                <c:pt idx="45">
                  <c:v>43936</c:v>
                </c:pt>
                <c:pt idx="46">
                  <c:v>43937</c:v>
                </c:pt>
                <c:pt idx="47">
                  <c:v>43938</c:v>
                </c:pt>
                <c:pt idx="48">
                  <c:v>43939</c:v>
                </c:pt>
                <c:pt idx="49">
                  <c:v>43940</c:v>
                </c:pt>
                <c:pt idx="50">
                  <c:v>43941</c:v>
                </c:pt>
                <c:pt idx="51">
                  <c:v>43942</c:v>
                </c:pt>
                <c:pt idx="52">
                  <c:v>43943</c:v>
                </c:pt>
                <c:pt idx="53">
                  <c:v>43944</c:v>
                </c:pt>
                <c:pt idx="54">
                  <c:v>43945</c:v>
                </c:pt>
                <c:pt idx="55">
                  <c:v>43946</c:v>
                </c:pt>
                <c:pt idx="56">
                  <c:v>43947</c:v>
                </c:pt>
                <c:pt idx="57">
                  <c:v>43948</c:v>
                </c:pt>
                <c:pt idx="58">
                  <c:v>43949</c:v>
                </c:pt>
                <c:pt idx="59">
                  <c:v>43950</c:v>
                </c:pt>
                <c:pt idx="60">
                  <c:v>43951</c:v>
                </c:pt>
                <c:pt idx="61">
                  <c:v>43952</c:v>
                </c:pt>
                <c:pt idx="62">
                  <c:v>43953</c:v>
                </c:pt>
                <c:pt idx="63">
                  <c:v>43954</c:v>
                </c:pt>
                <c:pt idx="64">
                  <c:v>43955</c:v>
                </c:pt>
                <c:pt idx="65">
                  <c:v>43956</c:v>
                </c:pt>
                <c:pt idx="66">
                  <c:v>43957</c:v>
                </c:pt>
                <c:pt idx="67">
                  <c:v>43958</c:v>
                </c:pt>
                <c:pt idx="68">
                  <c:v>43959</c:v>
                </c:pt>
                <c:pt idx="69">
                  <c:v>43960</c:v>
                </c:pt>
                <c:pt idx="70">
                  <c:v>43961</c:v>
                </c:pt>
                <c:pt idx="71">
                  <c:v>43962</c:v>
                </c:pt>
                <c:pt idx="72">
                  <c:v>43963</c:v>
                </c:pt>
                <c:pt idx="73">
                  <c:v>43964</c:v>
                </c:pt>
                <c:pt idx="74">
                  <c:v>43965</c:v>
                </c:pt>
                <c:pt idx="75">
                  <c:v>43966</c:v>
                </c:pt>
                <c:pt idx="76">
                  <c:v>43967</c:v>
                </c:pt>
                <c:pt idx="77">
                  <c:v>43968</c:v>
                </c:pt>
                <c:pt idx="78">
                  <c:v>43969</c:v>
                </c:pt>
                <c:pt idx="79">
                  <c:v>43970</c:v>
                </c:pt>
                <c:pt idx="80">
                  <c:v>43971</c:v>
                </c:pt>
                <c:pt idx="81">
                  <c:v>43972</c:v>
                </c:pt>
                <c:pt idx="82">
                  <c:v>43973</c:v>
                </c:pt>
                <c:pt idx="83">
                  <c:v>43974</c:v>
                </c:pt>
                <c:pt idx="84">
                  <c:v>43975</c:v>
                </c:pt>
                <c:pt idx="85">
                  <c:v>43976</c:v>
                </c:pt>
                <c:pt idx="86">
                  <c:v>43977</c:v>
                </c:pt>
                <c:pt idx="87">
                  <c:v>43978</c:v>
                </c:pt>
                <c:pt idx="88">
                  <c:v>43979</c:v>
                </c:pt>
                <c:pt idx="89">
                  <c:v>43980</c:v>
                </c:pt>
                <c:pt idx="90">
                  <c:v>43981</c:v>
                </c:pt>
                <c:pt idx="91">
                  <c:v>43982</c:v>
                </c:pt>
                <c:pt idx="92">
                  <c:v>43983</c:v>
                </c:pt>
                <c:pt idx="93">
                  <c:v>43984</c:v>
                </c:pt>
                <c:pt idx="94">
                  <c:v>43985</c:v>
                </c:pt>
                <c:pt idx="95">
                  <c:v>43986</c:v>
                </c:pt>
                <c:pt idx="96">
                  <c:v>43987</c:v>
                </c:pt>
                <c:pt idx="97">
                  <c:v>43988</c:v>
                </c:pt>
                <c:pt idx="98">
                  <c:v>43989</c:v>
                </c:pt>
                <c:pt idx="99">
                  <c:v>43990</c:v>
                </c:pt>
                <c:pt idx="100">
                  <c:v>43991</c:v>
                </c:pt>
                <c:pt idx="101">
                  <c:v>43992</c:v>
                </c:pt>
                <c:pt idx="102">
                  <c:v>43993</c:v>
                </c:pt>
                <c:pt idx="103">
                  <c:v>43994</c:v>
                </c:pt>
                <c:pt idx="104">
                  <c:v>43995</c:v>
                </c:pt>
                <c:pt idx="105">
                  <c:v>43996</c:v>
                </c:pt>
                <c:pt idx="106">
                  <c:v>43997</c:v>
                </c:pt>
                <c:pt idx="107">
                  <c:v>43998</c:v>
                </c:pt>
                <c:pt idx="108">
                  <c:v>43999</c:v>
                </c:pt>
                <c:pt idx="109">
                  <c:v>44000</c:v>
                </c:pt>
                <c:pt idx="110">
                  <c:v>44001</c:v>
                </c:pt>
                <c:pt idx="111">
                  <c:v>44002</c:v>
                </c:pt>
                <c:pt idx="112">
                  <c:v>44003</c:v>
                </c:pt>
                <c:pt idx="113">
                  <c:v>44004</c:v>
                </c:pt>
                <c:pt idx="114">
                  <c:v>44005</c:v>
                </c:pt>
                <c:pt idx="115">
                  <c:v>44006</c:v>
                </c:pt>
                <c:pt idx="116">
                  <c:v>44007</c:v>
                </c:pt>
                <c:pt idx="117">
                  <c:v>44008</c:v>
                </c:pt>
                <c:pt idx="118">
                  <c:v>44009</c:v>
                </c:pt>
                <c:pt idx="119">
                  <c:v>44010</c:v>
                </c:pt>
                <c:pt idx="120">
                  <c:v>44011</c:v>
                </c:pt>
                <c:pt idx="121">
                  <c:v>44012</c:v>
                </c:pt>
                <c:pt idx="122">
                  <c:v>44013</c:v>
                </c:pt>
                <c:pt idx="123">
                  <c:v>44014</c:v>
                </c:pt>
                <c:pt idx="124">
                  <c:v>44015</c:v>
                </c:pt>
                <c:pt idx="125">
                  <c:v>44016</c:v>
                </c:pt>
                <c:pt idx="126">
                  <c:v>44017</c:v>
                </c:pt>
                <c:pt idx="127">
                  <c:v>44018</c:v>
                </c:pt>
                <c:pt idx="128">
                  <c:v>44019</c:v>
                </c:pt>
                <c:pt idx="129">
                  <c:v>44020</c:v>
                </c:pt>
                <c:pt idx="130">
                  <c:v>44021</c:v>
                </c:pt>
                <c:pt idx="131">
                  <c:v>44022</c:v>
                </c:pt>
                <c:pt idx="132">
                  <c:v>44023</c:v>
                </c:pt>
                <c:pt idx="133">
                  <c:v>44024</c:v>
                </c:pt>
                <c:pt idx="134">
                  <c:v>44025</c:v>
                </c:pt>
                <c:pt idx="135">
                  <c:v>44026</c:v>
                </c:pt>
                <c:pt idx="136">
                  <c:v>44027</c:v>
                </c:pt>
                <c:pt idx="137">
                  <c:v>44028</c:v>
                </c:pt>
                <c:pt idx="138">
                  <c:v>44029</c:v>
                </c:pt>
                <c:pt idx="139">
                  <c:v>44030</c:v>
                </c:pt>
                <c:pt idx="140">
                  <c:v>44031</c:v>
                </c:pt>
                <c:pt idx="141">
                  <c:v>44032</c:v>
                </c:pt>
                <c:pt idx="142">
                  <c:v>44033</c:v>
                </c:pt>
                <c:pt idx="143">
                  <c:v>44034</c:v>
                </c:pt>
                <c:pt idx="144">
                  <c:v>44035</c:v>
                </c:pt>
                <c:pt idx="145">
                  <c:v>44036</c:v>
                </c:pt>
                <c:pt idx="146">
                  <c:v>44037</c:v>
                </c:pt>
              </c:numCache>
            </c:numRef>
          </c:cat>
          <c:val>
            <c:numRef>
              <c:f>'Hours worked'!$H$3:$H$149</c:f>
              <c:numCache>
                <c:formatCode>0.00</c:formatCode>
                <c:ptCount val="147"/>
                <c:pt idx="0">
                  <c:v>2</c:v>
                </c:pt>
                <c:pt idx="1">
                  <c:v>2</c:v>
                </c:pt>
                <c:pt idx="2">
                  <c:v>-2</c:v>
                </c:pt>
                <c:pt idx="3">
                  <c:v>0</c:v>
                </c:pt>
                <c:pt idx="4">
                  <c:v>-2</c:v>
                </c:pt>
                <c:pt idx="5">
                  <c:v>-2</c:v>
                </c:pt>
                <c:pt idx="6">
                  <c:v>2</c:v>
                </c:pt>
                <c:pt idx="7">
                  <c:v>3</c:v>
                </c:pt>
                <c:pt idx="8">
                  <c:v>2</c:v>
                </c:pt>
                <c:pt idx="9">
                  <c:v>-2</c:v>
                </c:pt>
                <c:pt idx="10">
                  <c:v>1</c:v>
                </c:pt>
                <c:pt idx="11">
                  <c:v>-5</c:v>
                </c:pt>
                <c:pt idx="12">
                  <c:v>-4</c:v>
                </c:pt>
                <c:pt idx="13">
                  <c:v>-5</c:v>
                </c:pt>
                <c:pt idx="14">
                  <c:v>-16</c:v>
                </c:pt>
                <c:pt idx="15">
                  <c:v>-27</c:v>
                </c:pt>
                <c:pt idx="16">
                  <c:v>-50</c:v>
                </c:pt>
                <c:pt idx="17">
                  <c:v>-57</c:v>
                </c:pt>
                <c:pt idx="18">
                  <c:v>-62</c:v>
                </c:pt>
                <c:pt idx="19">
                  <c:v>-66</c:v>
                </c:pt>
                <c:pt idx="20">
                  <c:v>-76</c:v>
                </c:pt>
                <c:pt idx="21">
                  <c:v>-75</c:v>
                </c:pt>
                <c:pt idx="22">
                  <c:v>-66</c:v>
                </c:pt>
                <c:pt idx="23">
                  <c:v>-68</c:v>
                </c:pt>
                <c:pt idx="24">
                  <c:v>-69</c:v>
                </c:pt>
                <c:pt idx="25">
                  <c:v>-71</c:v>
                </c:pt>
                <c:pt idx="26">
                  <c:v>-73</c:v>
                </c:pt>
                <c:pt idx="27">
                  <c:v>-80</c:v>
                </c:pt>
                <c:pt idx="28">
                  <c:v>-76</c:v>
                </c:pt>
                <c:pt idx="29">
                  <c:v>-67</c:v>
                </c:pt>
                <c:pt idx="30">
                  <c:v>-70</c:v>
                </c:pt>
                <c:pt idx="31">
                  <c:v>-69</c:v>
                </c:pt>
                <c:pt idx="32">
                  <c:v>-71</c:v>
                </c:pt>
                <c:pt idx="33">
                  <c:v>-68</c:v>
                </c:pt>
                <c:pt idx="34">
                  <c:v>-77</c:v>
                </c:pt>
                <c:pt idx="35">
                  <c:v>-74</c:v>
                </c:pt>
                <c:pt idx="36">
                  <c:v>-66</c:v>
                </c:pt>
                <c:pt idx="37">
                  <c:v>-70</c:v>
                </c:pt>
                <c:pt idx="38">
                  <c:v>-68</c:v>
                </c:pt>
                <c:pt idx="39">
                  <c:v>-69</c:v>
                </c:pt>
                <c:pt idx="40">
                  <c:v>-69</c:v>
                </c:pt>
                <c:pt idx="41">
                  <c:v>-77</c:v>
                </c:pt>
                <c:pt idx="42">
                  <c:v>-91</c:v>
                </c:pt>
                <c:pt idx="43">
                  <c:v>-69</c:v>
                </c:pt>
                <c:pt idx="44">
                  <c:v>-69</c:v>
                </c:pt>
                <c:pt idx="45">
                  <c:v>-66</c:v>
                </c:pt>
                <c:pt idx="46">
                  <c:v>-68</c:v>
                </c:pt>
                <c:pt idx="47">
                  <c:v>-68</c:v>
                </c:pt>
                <c:pt idx="48">
                  <c:v>-75</c:v>
                </c:pt>
                <c:pt idx="49">
                  <c:v>-72</c:v>
                </c:pt>
                <c:pt idx="50">
                  <c:v>-65</c:v>
                </c:pt>
                <c:pt idx="51">
                  <c:v>-65</c:v>
                </c:pt>
                <c:pt idx="52">
                  <c:v>-65</c:v>
                </c:pt>
                <c:pt idx="53">
                  <c:v>-66</c:v>
                </c:pt>
                <c:pt idx="54">
                  <c:v>-66</c:v>
                </c:pt>
                <c:pt idx="55">
                  <c:v>-73</c:v>
                </c:pt>
                <c:pt idx="56">
                  <c:v>-72</c:v>
                </c:pt>
                <c:pt idx="57">
                  <c:v>-61</c:v>
                </c:pt>
                <c:pt idx="58">
                  <c:v>-62</c:v>
                </c:pt>
                <c:pt idx="59">
                  <c:v>-60</c:v>
                </c:pt>
                <c:pt idx="60">
                  <c:v>-63</c:v>
                </c:pt>
                <c:pt idx="61">
                  <c:v>-62</c:v>
                </c:pt>
                <c:pt idx="62">
                  <c:v>-72</c:v>
                </c:pt>
                <c:pt idx="63">
                  <c:v>-68</c:v>
                </c:pt>
                <c:pt idx="64">
                  <c:v>-56</c:v>
                </c:pt>
                <c:pt idx="65">
                  <c:v>-59</c:v>
                </c:pt>
                <c:pt idx="66">
                  <c:v>-59</c:v>
                </c:pt>
                <c:pt idx="67">
                  <c:v>-59</c:v>
                </c:pt>
                <c:pt idx="68">
                  <c:v>-60</c:v>
                </c:pt>
                <c:pt idx="69">
                  <c:v>-68</c:v>
                </c:pt>
                <c:pt idx="70">
                  <c:v>-62</c:v>
                </c:pt>
                <c:pt idx="71">
                  <c:v>-51</c:v>
                </c:pt>
                <c:pt idx="72">
                  <c:v>-50</c:v>
                </c:pt>
                <c:pt idx="73">
                  <c:v>-50</c:v>
                </c:pt>
                <c:pt idx="74">
                  <c:v>-51</c:v>
                </c:pt>
                <c:pt idx="75">
                  <c:v>-52</c:v>
                </c:pt>
                <c:pt idx="76">
                  <c:v>-62</c:v>
                </c:pt>
                <c:pt idx="77">
                  <c:v>-60</c:v>
                </c:pt>
                <c:pt idx="78">
                  <c:v>-40</c:v>
                </c:pt>
                <c:pt idx="79">
                  <c:v>-43</c:v>
                </c:pt>
                <c:pt idx="80">
                  <c:v>-42</c:v>
                </c:pt>
                <c:pt idx="81">
                  <c:v>-42</c:v>
                </c:pt>
                <c:pt idx="82">
                  <c:v>-49</c:v>
                </c:pt>
                <c:pt idx="83">
                  <c:v>-61</c:v>
                </c:pt>
                <c:pt idx="84">
                  <c:v>-59</c:v>
                </c:pt>
                <c:pt idx="85">
                  <c:v>-81</c:v>
                </c:pt>
                <c:pt idx="86">
                  <c:v>-38</c:v>
                </c:pt>
                <c:pt idx="87">
                  <c:v>-38</c:v>
                </c:pt>
                <c:pt idx="88">
                  <c:v>-40</c:v>
                </c:pt>
                <c:pt idx="89">
                  <c:v>-44</c:v>
                </c:pt>
                <c:pt idx="90">
                  <c:v>-57</c:v>
                </c:pt>
                <c:pt idx="91">
                  <c:v>-55</c:v>
                </c:pt>
                <c:pt idx="92">
                  <c:v>-31</c:v>
                </c:pt>
                <c:pt idx="93">
                  <c:v>-34</c:v>
                </c:pt>
                <c:pt idx="94">
                  <c:v>-34</c:v>
                </c:pt>
                <c:pt idx="95">
                  <c:v>-36</c:v>
                </c:pt>
                <c:pt idx="96">
                  <c:v>-27</c:v>
                </c:pt>
                <c:pt idx="97">
                  <c:v>-35</c:v>
                </c:pt>
                <c:pt idx="98">
                  <c:v>-32</c:v>
                </c:pt>
                <c:pt idx="99">
                  <c:v>-19</c:v>
                </c:pt>
                <c:pt idx="100">
                  <c:v>-23</c:v>
                </c:pt>
                <c:pt idx="101">
                  <c:v>-20</c:v>
                </c:pt>
                <c:pt idx="102">
                  <c:v>-23</c:v>
                </c:pt>
                <c:pt idx="103">
                  <c:v>-20</c:v>
                </c:pt>
                <c:pt idx="104">
                  <c:v>-31</c:v>
                </c:pt>
                <c:pt idx="105">
                  <c:v>-27</c:v>
                </c:pt>
                <c:pt idx="106">
                  <c:v>-13</c:v>
                </c:pt>
                <c:pt idx="107">
                  <c:v>-16</c:v>
                </c:pt>
                <c:pt idx="108">
                  <c:v>-15</c:v>
                </c:pt>
                <c:pt idx="109">
                  <c:v>-16</c:v>
                </c:pt>
                <c:pt idx="110">
                  <c:v>-15</c:v>
                </c:pt>
                <c:pt idx="111">
                  <c:v>-25</c:v>
                </c:pt>
                <c:pt idx="112">
                  <c:v>-22</c:v>
                </c:pt>
                <c:pt idx="113">
                  <c:v>-12</c:v>
                </c:pt>
                <c:pt idx="114">
                  <c:v>-15</c:v>
                </c:pt>
                <c:pt idx="115">
                  <c:v>-11</c:v>
                </c:pt>
                <c:pt idx="116">
                  <c:v>-7</c:v>
                </c:pt>
                <c:pt idx="117">
                  <c:v>-13</c:v>
                </c:pt>
                <c:pt idx="118">
                  <c:v>-22</c:v>
                </c:pt>
                <c:pt idx="119">
                  <c:v>-20</c:v>
                </c:pt>
                <c:pt idx="120">
                  <c:v>-11</c:v>
                </c:pt>
                <c:pt idx="121">
                  <c:v>-13</c:v>
                </c:pt>
                <c:pt idx="122">
                  <c:v>-14</c:v>
                </c:pt>
                <c:pt idx="123">
                  <c:v>-17</c:v>
                </c:pt>
                <c:pt idx="124">
                  <c:v>-31</c:v>
                </c:pt>
                <c:pt idx="125">
                  <c:v>-71</c:v>
                </c:pt>
                <c:pt idx="126">
                  <c:v>-36</c:v>
                </c:pt>
                <c:pt idx="127">
                  <c:v>-19</c:v>
                </c:pt>
                <c:pt idx="128">
                  <c:v>-16</c:v>
                </c:pt>
                <c:pt idx="129">
                  <c:v>-17</c:v>
                </c:pt>
                <c:pt idx="130">
                  <c:v>-21</c:v>
                </c:pt>
                <c:pt idx="131">
                  <c:v>-24</c:v>
                </c:pt>
                <c:pt idx="132">
                  <c:v>-32</c:v>
                </c:pt>
                <c:pt idx="133">
                  <c:v>-26</c:v>
                </c:pt>
                <c:pt idx="134">
                  <c:v>-16</c:v>
                </c:pt>
                <c:pt idx="135">
                  <c:v>-19</c:v>
                </c:pt>
                <c:pt idx="136">
                  <c:v>-18</c:v>
                </c:pt>
                <c:pt idx="137">
                  <c:v>-18</c:v>
                </c:pt>
                <c:pt idx="138">
                  <c:v>-20</c:v>
                </c:pt>
                <c:pt idx="139">
                  <c:v>-34</c:v>
                </c:pt>
                <c:pt idx="140">
                  <c:v>-26</c:v>
                </c:pt>
                <c:pt idx="141">
                  <c:v>-16</c:v>
                </c:pt>
                <c:pt idx="142">
                  <c:v>-16</c:v>
                </c:pt>
                <c:pt idx="143">
                  <c:v>-20</c:v>
                </c:pt>
                <c:pt idx="144">
                  <c:v>-19</c:v>
                </c:pt>
                <c:pt idx="145">
                  <c:v>-19</c:v>
                </c:pt>
                <c:pt idx="146">
                  <c:v>-29</c:v>
                </c:pt>
              </c:numCache>
            </c:numRef>
          </c:val>
          <c:smooth val="0"/>
          <c:extLst>
            <c:ext xmlns:c16="http://schemas.microsoft.com/office/drawing/2014/chart" uri="{C3380CC4-5D6E-409C-BE32-E72D297353CC}">
              <c16:uniqueId val="{00000006-47AB-C64F-AFCC-9C28DEE707F2}"/>
            </c:ext>
          </c:extLst>
        </c:ser>
        <c:dLbls>
          <c:showLegendKey val="0"/>
          <c:showVal val="0"/>
          <c:showCatName val="0"/>
          <c:showSerName val="0"/>
          <c:showPercent val="0"/>
          <c:showBubbleSize val="0"/>
        </c:dLbls>
        <c:smooth val="0"/>
        <c:axId val="776078096"/>
        <c:axId val="739742048"/>
      </c:lineChart>
      <c:dateAx>
        <c:axId val="776078096"/>
        <c:scaling>
          <c:orientation val="minMax"/>
        </c:scaling>
        <c:delete val="0"/>
        <c:axPos val="b"/>
        <c:numFmt formatCode="d\-mmm\-yy"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IT"/>
          </a:p>
        </c:txPr>
        <c:crossAx val="739742048"/>
        <c:crosses val="autoZero"/>
        <c:auto val="1"/>
        <c:lblOffset val="100"/>
        <c:baseTimeUnit val="days"/>
      </c:dateAx>
      <c:valAx>
        <c:axId val="739742048"/>
        <c:scaling>
          <c:orientation val="minMax"/>
          <c:max val="10"/>
          <c:min val="-9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50000"/>
                      </a:schemeClr>
                    </a:solidFill>
                    <a:latin typeface="Source Sans Pro" panose="020B0503030403020204" pitchFamily="34" charset="0"/>
                    <a:ea typeface="Source Sans Pro" panose="020B0503030403020204" pitchFamily="34" charset="0"/>
                    <a:cs typeface="+mn-cs"/>
                  </a:defRPr>
                </a:pPr>
                <a:r>
                  <a:rPr lang="en-GB" dirty="0">
                    <a:solidFill>
                      <a:schemeClr val="tx1">
                        <a:lumMod val="50000"/>
                      </a:schemeClr>
                    </a:solidFill>
                    <a:latin typeface="Source Sans Pro" panose="020B0503030403020204" pitchFamily="34" charset="0"/>
                    <a:ea typeface="Source Sans Pro" panose="020B0503030403020204" pitchFamily="34" charset="0"/>
                  </a:rPr>
                  <a:t>Percentage</a:t>
                </a:r>
              </a:p>
            </c:rich>
          </c:tx>
          <c:layout>
            <c:manualLayout>
              <c:xMode val="edge"/>
              <c:yMode val="edge"/>
              <c:x val="2.1231422505307855E-3"/>
              <c:y val="0.3165781755560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50000"/>
                    </a:schemeClr>
                  </a:solidFill>
                  <a:latin typeface="Source Sans Pro" panose="020B0503030403020204" pitchFamily="34" charset="0"/>
                  <a:ea typeface="Source Sans Pro" panose="020B0503030403020204" pitchFamily="34" charset="0"/>
                  <a:cs typeface="+mn-cs"/>
                </a:defRPr>
              </a:pPr>
              <a:endParaRPr lang="en-IT"/>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IT"/>
          </a:p>
        </c:txPr>
        <c:crossAx val="776078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Source Sans Pro" panose="020B0503030403020204" pitchFamily="34" charset="0"/>
              <a:ea typeface="Source Sans Pro" panose="020B0503030403020204" pitchFamily="34" charset="0"/>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r>
              <a:rPr lang="en-GB">
                <a:solidFill>
                  <a:schemeClr val="tx1"/>
                </a:solidFill>
                <a:latin typeface="Source Sans Pro" panose="020B0503030403020204" pitchFamily="34" charset="0"/>
                <a:ea typeface="Source Sans Pro" panose="020B0503030403020204" pitchFamily="34" charset="0"/>
              </a:rPr>
              <a:t>United Kingdom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endParaRPr lang="en-IT"/>
        </a:p>
      </c:txPr>
    </c:title>
    <c:autoTitleDeleted val="0"/>
    <c:plotArea>
      <c:layout/>
      <c:barChart>
        <c:barDir val="col"/>
        <c:grouping val="clustered"/>
        <c:varyColors val="0"/>
        <c:ser>
          <c:idx val="3"/>
          <c:order val="4"/>
          <c:spPr>
            <a:solidFill>
              <a:srgbClr val="0070C0">
                <a:alpha val="20000"/>
              </a:srgbClr>
            </a:solidFill>
            <a:ln>
              <a:noFill/>
            </a:ln>
            <a:effectLst/>
          </c:spPr>
          <c:invertIfNegative val="0"/>
          <c:val>
            <c:numRef>
              <c:f>'D8. M3, CPI, rGDP, BalSheet'!$L$70:$L$90</c:f>
              <c:numCache>
                <c:formatCode>General</c:formatCode>
                <c:ptCount val="21"/>
                <c:pt idx="0">
                  <c:v>0</c:v>
                </c:pt>
                <c:pt idx="1">
                  <c:v>0</c:v>
                </c:pt>
                <c:pt idx="2">
                  <c:v>0</c:v>
                </c:pt>
                <c:pt idx="3">
                  <c:v>0</c:v>
                </c:pt>
                <c:pt idx="4">
                  <c:v>0</c:v>
                </c:pt>
                <c:pt idx="5">
                  <c:v>0</c:v>
                </c:pt>
                <c:pt idx="6">
                  <c:v>0</c:v>
                </c:pt>
                <c:pt idx="7">
                  <c:v>0</c:v>
                </c:pt>
                <c:pt idx="8">
                  <c:v>800</c:v>
                </c:pt>
                <c:pt idx="9">
                  <c:v>800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0-9F84-D24A-97B6-3A35CCCE5FF9}"/>
            </c:ext>
          </c:extLst>
        </c:ser>
        <c:dLbls>
          <c:showLegendKey val="0"/>
          <c:showVal val="0"/>
          <c:showCatName val="0"/>
          <c:showSerName val="0"/>
          <c:showPercent val="0"/>
          <c:showBubbleSize val="0"/>
        </c:dLbls>
        <c:gapWidth val="0"/>
        <c:axId val="355974751"/>
        <c:axId val="355946383"/>
      </c:barChart>
      <c:lineChart>
        <c:grouping val="standard"/>
        <c:varyColors val="0"/>
        <c:ser>
          <c:idx val="4"/>
          <c:order val="0"/>
          <c:tx>
            <c:strRef>
              <c:f>'D8. M3, CPI, rGDP, BalSheet'!$B$35</c:f>
              <c:strCache>
                <c:ptCount val="1"/>
                <c:pt idx="0">
                  <c:v>UK M3</c:v>
                </c:pt>
              </c:strCache>
            </c:strRef>
          </c:tx>
          <c:spPr>
            <a:ln w="15875" cap="rnd">
              <a:solidFill>
                <a:srgbClr val="3A53A4"/>
              </a:solidFill>
              <a:prstDash val="lgDashDot"/>
              <a:round/>
            </a:ln>
            <a:effectLst/>
          </c:spPr>
          <c:marker>
            <c:symbol val="none"/>
          </c:marker>
          <c:val>
            <c:numRef>
              <c:f>'D8. M3, CPI, rGDP, BalSheet'!$B$38:$B$58</c:f>
              <c:numCache>
                <c:formatCode>General</c:formatCode>
                <c:ptCount val="21"/>
                <c:pt idx="0">
                  <c:v>100</c:v>
                </c:pt>
                <c:pt idx="1">
                  <c:v>110.34613033619245</c:v>
                </c:pt>
                <c:pt idx="2">
                  <c:v>116.22596864832889</c:v>
                </c:pt>
                <c:pt idx="3">
                  <c:v>123.01517631207071</c:v>
                </c:pt>
                <c:pt idx="4">
                  <c:v>135.68572085839165</c:v>
                </c:pt>
                <c:pt idx="5">
                  <c:v>149.39616812908739</c:v>
                </c:pt>
                <c:pt idx="6">
                  <c:v>168.36862203818725</c:v>
                </c:pt>
                <c:pt idx="7">
                  <c:v>191.08087679516251</c:v>
                </c:pt>
                <c:pt idx="8">
                  <c:v>218.56181931709881</c:v>
                </c:pt>
                <c:pt idx="9">
                  <c:v>241.54195011337868</c:v>
                </c:pt>
                <c:pt idx="10">
                  <c:v>262.7169345032699</c:v>
                </c:pt>
                <c:pt idx="11">
                  <c:v>258.50629333859143</c:v>
                </c:pt>
                <c:pt idx="12">
                  <c:v>254.13869663807549</c:v>
                </c:pt>
                <c:pt idx="13">
                  <c:v>264.7952939629958</c:v>
                </c:pt>
                <c:pt idx="14">
                  <c:v>263.48996023530185</c:v>
                </c:pt>
                <c:pt idx="15">
                  <c:v>262.90709520523183</c:v>
                </c:pt>
                <c:pt idx="16">
                  <c:v>279.98764336652533</c:v>
                </c:pt>
                <c:pt idx="17">
                  <c:v>303.7938808373591</c:v>
                </c:pt>
                <c:pt idx="18">
                  <c:v>314.59410430839</c:v>
                </c:pt>
                <c:pt idx="19">
                  <c:v>318.99017384731667</c:v>
                </c:pt>
                <c:pt idx="20">
                  <c:v>347.03736567090601</c:v>
                </c:pt>
              </c:numCache>
            </c:numRef>
          </c:val>
          <c:smooth val="0"/>
          <c:extLst>
            <c:ext xmlns:c16="http://schemas.microsoft.com/office/drawing/2014/chart" uri="{C3380CC4-5D6E-409C-BE32-E72D297353CC}">
              <c16:uniqueId val="{00000001-9F84-D24A-97B6-3A35CCCE5FF9}"/>
            </c:ext>
          </c:extLst>
        </c:ser>
        <c:ser>
          <c:idx val="0"/>
          <c:order val="1"/>
          <c:tx>
            <c:strRef>
              <c:f>'D8. M3, CPI, rGDP, BalSheet'!$G$35</c:f>
              <c:strCache>
                <c:ptCount val="1"/>
                <c:pt idx="0">
                  <c:v>UK CPI</c:v>
                </c:pt>
              </c:strCache>
            </c:strRef>
          </c:tx>
          <c:spPr>
            <a:ln w="15875" cap="rnd">
              <a:solidFill>
                <a:srgbClr val="3A53A4"/>
              </a:solidFill>
              <a:prstDash val="sysDot"/>
              <a:round/>
            </a:ln>
            <a:effectLst/>
          </c:spPr>
          <c:marker>
            <c:symbol val="none"/>
          </c:marker>
          <c:cat>
            <c:numRef>
              <c:f>'D8. M3, CPI, rGDP, BalSheet'!$A$38:$A$58</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'D8. M3, CPI, rGDP, BalSheet'!$G$38:$G$58</c:f>
              <c:numCache>
                <c:formatCode>General</c:formatCode>
                <c:ptCount val="21"/>
                <c:pt idx="0">
                  <c:v>100</c:v>
                </c:pt>
                <c:pt idx="1">
                  <c:v>101.63487738419617</c:v>
                </c:pt>
                <c:pt idx="2">
                  <c:v>103.13351498637601</c:v>
                </c:pt>
                <c:pt idx="3">
                  <c:v>104.49591280653951</c:v>
                </c:pt>
                <c:pt idx="4">
                  <c:v>105.99455040871933</c:v>
                </c:pt>
                <c:pt idx="5">
                  <c:v>108.17438692098092</c:v>
                </c:pt>
                <c:pt idx="6">
                  <c:v>110.8991825613079</c:v>
                </c:pt>
                <c:pt idx="7">
                  <c:v>113.48773841961852</c:v>
                </c:pt>
                <c:pt idx="8">
                  <c:v>117.43869209809264</c:v>
                </c:pt>
                <c:pt idx="9">
                  <c:v>119.75476839237058</c:v>
                </c:pt>
                <c:pt idx="10">
                  <c:v>122.75204359673023</c:v>
                </c:pt>
                <c:pt idx="11">
                  <c:v>127.52043596730243</c:v>
                </c:pt>
                <c:pt idx="12">
                  <c:v>130.79019073569481</c:v>
                </c:pt>
                <c:pt idx="13">
                  <c:v>133.78746594005449</c:v>
                </c:pt>
                <c:pt idx="14">
                  <c:v>135.69482288828337</c:v>
                </c:pt>
                <c:pt idx="15">
                  <c:v>136.23978201634876</c:v>
                </c:pt>
                <c:pt idx="16">
                  <c:v>137.60217983651225</c:v>
                </c:pt>
                <c:pt idx="17">
                  <c:v>141.14441416893732</c:v>
                </c:pt>
                <c:pt idx="18">
                  <c:v>144.41416893732969</c:v>
                </c:pt>
                <c:pt idx="19">
                  <c:v>146.86648501362396</c:v>
                </c:pt>
                <c:pt idx="20">
                  <c:v>148.36512261580381</c:v>
                </c:pt>
              </c:numCache>
            </c:numRef>
          </c:val>
          <c:smooth val="0"/>
          <c:extLst>
            <c:ext xmlns:c16="http://schemas.microsoft.com/office/drawing/2014/chart" uri="{C3380CC4-5D6E-409C-BE32-E72D297353CC}">
              <c16:uniqueId val="{00000002-9F84-D24A-97B6-3A35CCCE5FF9}"/>
            </c:ext>
          </c:extLst>
        </c:ser>
        <c:ser>
          <c:idx val="1"/>
          <c:order val="2"/>
          <c:tx>
            <c:strRef>
              <c:f>'D8. M3, CPI, rGDP, BalSheet'!$H$69</c:f>
              <c:strCache>
                <c:ptCount val="1"/>
                <c:pt idx="0">
                  <c:v>BoE total assets</c:v>
                </c:pt>
              </c:strCache>
            </c:strRef>
          </c:tx>
          <c:spPr>
            <a:ln w="19050" cap="rnd">
              <a:solidFill>
                <a:srgbClr val="3A53A4"/>
              </a:solidFill>
              <a:round/>
            </a:ln>
            <a:effectLst/>
          </c:spPr>
          <c:marker>
            <c:symbol val="none"/>
          </c:marker>
          <c:val>
            <c:numRef>
              <c:f>'D8. M3, CPI, rGDP, BalSheet'!$H$70:$H$90</c:f>
              <c:numCache>
                <c:formatCode>General</c:formatCode>
                <c:ptCount val="21"/>
                <c:pt idx="0">
                  <c:v>100</c:v>
                </c:pt>
                <c:pt idx="1">
                  <c:v>46.86958244588638</c:v>
                </c:pt>
                <c:pt idx="2">
                  <c:v>51.206102332953584</c:v>
                </c:pt>
                <c:pt idx="3">
                  <c:v>57.843380058447671</c:v>
                </c:pt>
                <c:pt idx="4">
                  <c:v>60.137946406458965</c:v>
                </c:pt>
                <c:pt idx="5">
                  <c:v>68.990539402644998</c:v>
                </c:pt>
                <c:pt idx="6">
                  <c:v>76.525583238397147</c:v>
                </c:pt>
                <c:pt idx="7">
                  <c:v>95.337807717073659</c:v>
                </c:pt>
                <c:pt idx="8">
                  <c:v>120.8777056813116</c:v>
                </c:pt>
                <c:pt idx="9">
                  <c:v>208.5343503888256</c:v>
                </c:pt>
                <c:pt idx="10">
                  <c:v>306.20634999257021</c:v>
                </c:pt>
                <c:pt idx="11">
                  <c:v>299.22482539997026</c:v>
                </c:pt>
                <c:pt idx="12">
                  <c:v>385.67908266878004</c:v>
                </c:pt>
                <c:pt idx="13">
                  <c:v>496.78166328198523</c:v>
                </c:pt>
                <c:pt idx="14">
                  <c:v>503.46971122888704</c:v>
                </c:pt>
                <c:pt idx="15">
                  <c:v>519.45861607806228</c:v>
                </c:pt>
                <c:pt idx="16">
                  <c:v>606.77101391847043</c:v>
                </c:pt>
                <c:pt idx="17">
                  <c:v>723.02986774976478</c:v>
                </c:pt>
                <c:pt idx="18">
                  <c:v>748.90905938877609</c:v>
                </c:pt>
                <c:pt idx="19">
                  <c:v>751.71504284511366</c:v>
                </c:pt>
                <c:pt idx="20">
                  <c:v>1108.2767843875376</c:v>
                </c:pt>
              </c:numCache>
            </c:numRef>
          </c:val>
          <c:smooth val="0"/>
          <c:extLst>
            <c:ext xmlns:c16="http://schemas.microsoft.com/office/drawing/2014/chart" uri="{C3380CC4-5D6E-409C-BE32-E72D297353CC}">
              <c16:uniqueId val="{00000003-9F84-D24A-97B6-3A35CCCE5FF9}"/>
            </c:ext>
          </c:extLst>
        </c:ser>
        <c:ser>
          <c:idx val="2"/>
          <c:order val="3"/>
          <c:tx>
            <c:strRef>
              <c:f>'D8. M3, CPI, rGDP, BalSheet'!$H$96</c:f>
              <c:strCache>
                <c:ptCount val="1"/>
                <c:pt idx="0">
                  <c:v>UK Real GDP</c:v>
                </c:pt>
              </c:strCache>
            </c:strRef>
          </c:tx>
          <c:spPr>
            <a:ln w="15875" cap="rnd">
              <a:solidFill>
                <a:srgbClr val="3A53A4"/>
              </a:solidFill>
              <a:prstDash val="dash"/>
              <a:round/>
            </a:ln>
            <a:effectLst/>
          </c:spPr>
          <c:marker>
            <c:symbol val="none"/>
          </c:marker>
          <c:val>
            <c:numRef>
              <c:f>'D8. M3, CPI, rGDP, BalSheet'!$H$97:$H$117</c:f>
              <c:numCache>
                <c:formatCode>General</c:formatCode>
                <c:ptCount val="21"/>
                <c:pt idx="0">
                  <c:v>100</c:v>
                </c:pt>
                <c:pt idx="1">
                  <c:v>102.97430903653566</c:v>
                </c:pt>
                <c:pt idx="2">
                  <c:v>105.36793737960686</c:v>
                </c:pt>
                <c:pt idx="3">
                  <c:v>108.83067005097753</c:v>
                </c:pt>
                <c:pt idx="4">
                  <c:v>111.41426678586252</c:v>
                </c:pt>
                <c:pt idx="5">
                  <c:v>114.95701765588582</c:v>
                </c:pt>
                <c:pt idx="6">
                  <c:v>118.16233517448357</c:v>
                </c:pt>
                <c:pt idx="7">
                  <c:v>121.03440982088696</c:v>
                </c:pt>
                <c:pt idx="8">
                  <c:v>120.69418281664059</c:v>
                </c:pt>
                <c:pt idx="9">
                  <c:v>115.567297766142</c:v>
                </c:pt>
                <c:pt idx="10">
                  <c:v>117.82037876611007</c:v>
                </c:pt>
                <c:pt idx="11">
                  <c:v>119.635055819844</c:v>
                </c:pt>
                <c:pt idx="12">
                  <c:v>121.40443578855506</c:v>
                </c:pt>
                <c:pt idx="13">
                  <c:v>124.0019342720007</c:v>
                </c:pt>
                <c:pt idx="14">
                  <c:v>127.23532134989306</c:v>
                </c:pt>
                <c:pt idx="15">
                  <c:v>130.23211264008174</c:v>
                </c:pt>
                <c:pt idx="16">
                  <c:v>132.73030341730257</c:v>
                </c:pt>
                <c:pt idx="17">
                  <c:v>135.2416642721071</c:v>
                </c:pt>
                <c:pt idx="18">
                  <c:v>137.05487798388728</c:v>
                </c:pt>
                <c:pt idx="19">
                  <c:v>139.05952342943499</c:v>
                </c:pt>
                <c:pt idx="20">
                  <c:v>125.4842331556038</c:v>
                </c:pt>
              </c:numCache>
            </c:numRef>
          </c:val>
          <c:smooth val="0"/>
          <c:extLst>
            <c:ext xmlns:c16="http://schemas.microsoft.com/office/drawing/2014/chart" uri="{C3380CC4-5D6E-409C-BE32-E72D297353CC}">
              <c16:uniqueId val="{00000004-9F84-D24A-97B6-3A35CCCE5FF9}"/>
            </c:ext>
          </c:extLst>
        </c:ser>
        <c:dLbls>
          <c:showLegendKey val="0"/>
          <c:showVal val="0"/>
          <c:showCatName val="0"/>
          <c:showSerName val="0"/>
          <c:showPercent val="0"/>
          <c:showBubbleSize val="0"/>
        </c:dLbls>
        <c:marker val="1"/>
        <c:smooth val="0"/>
        <c:axId val="318925679"/>
        <c:axId val="1458644656"/>
      </c:lineChart>
      <c:catAx>
        <c:axId val="318925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1458644656"/>
        <c:crosses val="autoZero"/>
        <c:auto val="1"/>
        <c:lblAlgn val="ctr"/>
        <c:lblOffset val="100"/>
        <c:noMultiLvlLbl val="0"/>
      </c:catAx>
      <c:valAx>
        <c:axId val="1458644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solidFill>
                      <a:schemeClr val="tx1"/>
                    </a:solidFill>
                    <a:latin typeface="Source Sans Pro" panose="020B0503030403020204" pitchFamily="34" charset="0"/>
                    <a:ea typeface="Source Sans Pro" panose="020B0503030403020204" pitchFamily="34" charset="0"/>
                  </a:rPr>
                  <a:t>Index (2000=100)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318925679"/>
        <c:crosses val="autoZero"/>
        <c:crossBetween val="between"/>
      </c:valAx>
      <c:valAx>
        <c:axId val="355946383"/>
        <c:scaling>
          <c:orientation val="minMax"/>
          <c:max val="80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355974751"/>
        <c:crosses val="max"/>
        <c:crossBetween val="between"/>
      </c:valAx>
      <c:catAx>
        <c:axId val="355974751"/>
        <c:scaling>
          <c:orientation val="minMax"/>
        </c:scaling>
        <c:delete val="1"/>
        <c:axPos val="b"/>
        <c:majorTickMark val="out"/>
        <c:minorTickMark val="none"/>
        <c:tickLblPos val="nextTo"/>
        <c:crossAx val="355946383"/>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rgbClr val="000000"/>
                </a:solidFill>
                <a:latin typeface="Source Sans Pro" panose="020B0503030403020204" pitchFamily="34" charset="0"/>
                <a:ea typeface="Source Sans Pro" panose="020B0503030403020204" pitchFamily="34" charset="0"/>
                <a:cs typeface="+mn-cs"/>
              </a:defRPr>
            </a:pPr>
            <a:r>
              <a:rPr lang="en-GB" sz="1200">
                <a:solidFill>
                  <a:srgbClr val="000000"/>
                </a:solidFill>
                <a:latin typeface="Source Sans Pro" panose="020B0503030403020204" pitchFamily="34" charset="0"/>
                <a:ea typeface="Source Sans Pro" panose="020B0503030403020204" pitchFamily="34" charset="0"/>
              </a:rPr>
              <a:t>United Kingdom</a:t>
            </a:r>
          </a:p>
        </c:rich>
      </c:tx>
      <c:overlay val="0"/>
      <c:spPr>
        <a:noFill/>
        <a:ln>
          <a:noFill/>
        </a:ln>
        <a:effectLst/>
      </c:spPr>
      <c:txPr>
        <a:bodyPr rot="0" spcFirstLastPara="1" vertOverflow="ellipsis" vert="horz" wrap="square" anchor="ctr" anchorCtr="1"/>
        <a:lstStyle/>
        <a:p>
          <a:pPr>
            <a:defRPr sz="1200" b="0" i="0" u="none" strike="noStrike" kern="1200" spc="0" baseline="0">
              <a:solidFill>
                <a:srgbClr val="000000"/>
              </a:solidFill>
              <a:latin typeface="Source Sans Pro" panose="020B0503030403020204" pitchFamily="34" charset="0"/>
              <a:ea typeface="Source Sans Pro" panose="020B0503030403020204" pitchFamily="34" charset="0"/>
              <a:cs typeface="+mn-cs"/>
            </a:defRPr>
          </a:pPr>
          <a:endParaRPr lang="en-IT"/>
        </a:p>
      </c:txPr>
    </c:title>
    <c:autoTitleDeleted val="0"/>
    <c:plotArea>
      <c:layout/>
      <c:barChart>
        <c:barDir val="col"/>
        <c:grouping val="clustered"/>
        <c:varyColors val="0"/>
        <c:ser>
          <c:idx val="2"/>
          <c:order val="2"/>
          <c:tx>
            <c:strRef>
              <c:f>'Real GDP and trends'!$Q$4</c:f>
              <c:strCache>
                <c:ptCount val="1"/>
              </c:strCache>
            </c:strRef>
          </c:tx>
          <c:spPr>
            <a:solidFill>
              <a:srgbClr val="0070C0">
                <a:alpha val="20000"/>
              </a:srgbClr>
            </a:solidFill>
            <a:ln>
              <a:noFill/>
            </a:ln>
            <a:effectLst/>
          </c:spPr>
          <c:invertIfNegative val="0"/>
          <c:cat>
            <c:numRef>
              <c:f>'Real GDP and trends'!$N$5:$N$34</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'Real GDP and trends'!$Q$5:$Q$34</c:f>
              <c:numCache>
                <c:formatCode>General</c:formatCode>
                <c:ptCount val="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210</c:v>
                </c:pt>
                <c:pt idx="19">
                  <c:v>210</c:v>
                </c:pt>
                <c:pt idx="20">
                  <c:v>0</c:v>
                </c:pt>
                <c:pt idx="21">
                  <c:v>0</c:v>
                </c:pt>
                <c:pt idx="22">
                  <c:v>0</c:v>
                </c:pt>
                <c:pt idx="23">
                  <c:v>0</c:v>
                </c:pt>
                <c:pt idx="24">
                  <c:v>0</c:v>
                </c:pt>
                <c:pt idx="25">
                  <c:v>0</c:v>
                </c:pt>
                <c:pt idx="26">
                  <c:v>0</c:v>
                </c:pt>
                <c:pt idx="27">
                  <c:v>0</c:v>
                </c:pt>
                <c:pt idx="28">
                  <c:v>0</c:v>
                </c:pt>
                <c:pt idx="29">
                  <c:v>0</c:v>
                </c:pt>
              </c:numCache>
            </c:numRef>
          </c:val>
          <c:extLst>
            <c:ext xmlns:c16="http://schemas.microsoft.com/office/drawing/2014/chart" uri="{C3380CC4-5D6E-409C-BE32-E72D297353CC}">
              <c16:uniqueId val="{00000000-3702-ED45-B6CB-1F18A42E1E6B}"/>
            </c:ext>
          </c:extLst>
        </c:ser>
        <c:dLbls>
          <c:showLegendKey val="0"/>
          <c:showVal val="0"/>
          <c:showCatName val="0"/>
          <c:showSerName val="0"/>
          <c:showPercent val="0"/>
          <c:showBubbleSize val="0"/>
        </c:dLbls>
        <c:gapWidth val="0"/>
        <c:axId val="1421651503"/>
        <c:axId val="1370720479"/>
      </c:barChart>
      <c:lineChart>
        <c:grouping val="standard"/>
        <c:varyColors val="0"/>
        <c:ser>
          <c:idx val="0"/>
          <c:order val="0"/>
          <c:tx>
            <c:strRef>
              <c:f>'Real GDP and trends'!$O$4</c:f>
              <c:strCache>
                <c:ptCount val="1"/>
                <c:pt idx="0">
                  <c:v>Real GDP (1990=100)</c:v>
                </c:pt>
              </c:strCache>
            </c:strRef>
          </c:tx>
          <c:spPr>
            <a:ln w="6350" cap="rnd">
              <a:solidFill>
                <a:srgbClr val="3A53A4"/>
              </a:solidFill>
              <a:round/>
            </a:ln>
            <a:effectLst/>
          </c:spPr>
          <c:marker>
            <c:symbol val="none"/>
          </c:marker>
          <c:cat>
            <c:numRef>
              <c:f>'Real GDP and trends'!$N$5:$N$34</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'Real GDP and trends'!$O$5:$O$34</c:f>
              <c:numCache>
                <c:formatCode>General</c:formatCode>
                <c:ptCount val="30"/>
                <c:pt idx="0">
                  <c:v>100</c:v>
                </c:pt>
                <c:pt idx="1">
                  <c:v>98.896878374613891</c:v>
                </c:pt>
                <c:pt idx="2">
                  <c:v>99.293536006721013</c:v>
                </c:pt>
                <c:pt idx="3">
                  <c:v>101.7657771959627</c:v>
                </c:pt>
                <c:pt idx="4">
                  <c:v>105.6796983227915</c:v>
                </c:pt>
                <c:pt idx="5">
                  <c:v>108.35515957071384</c:v>
                </c:pt>
                <c:pt idx="6">
                  <c:v>111.05486430558445</c:v>
                </c:pt>
                <c:pt idx="7">
                  <c:v>115.33584047808787</c:v>
                </c:pt>
                <c:pt idx="8">
                  <c:v>119.53966278659935</c:v>
                </c:pt>
                <c:pt idx="9">
                  <c:v>123.63774941933441</c:v>
                </c:pt>
                <c:pt idx="10">
                  <c:v>127.88776196964511</c:v>
                </c:pt>
                <c:pt idx="11">
                  <c:v>131.6916091132384</c:v>
                </c:pt>
                <c:pt idx="12">
                  <c:v>134.75258448094203</c:v>
                </c:pt>
                <c:pt idx="13">
                  <c:v>139.18106319393965</c:v>
                </c:pt>
                <c:pt idx="14">
                  <c:v>142.48515404892464</c:v>
                </c:pt>
                <c:pt idx="15">
                  <c:v>147.01579570470926</c:v>
                </c:pt>
                <c:pt idx="16">
                  <c:v>151.11507324264846</c:v>
                </c:pt>
                <c:pt idx="17">
                  <c:v>154.78800550980279</c:v>
                </c:pt>
                <c:pt idx="18">
                  <c:v>154.35281347616657</c:v>
                </c:pt>
                <c:pt idx="19">
                  <c:v>147.79618109879146</c:v>
                </c:pt>
                <c:pt idx="20">
                  <c:v>150.677499398604</c:v>
                </c:pt>
                <c:pt idx="21">
                  <c:v>152.99815494007078</c:v>
                </c:pt>
                <c:pt idx="22">
                  <c:v>155.26088129218758</c:v>
                </c:pt>
                <c:pt idx="23">
                  <c:v>158.58266564680966</c:v>
                </c:pt>
                <c:pt idx="24">
                  <c:v>162.71767044513516</c:v>
                </c:pt>
                <c:pt idx="25">
                  <c:v>166.55052472255892</c:v>
                </c:pt>
                <c:pt idx="26">
                  <c:v>169.7452221165328</c:v>
                </c:pt>
                <c:pt idx="27">
                  <c:v>172.95693248791937</c:v>
                </c:pt>
                <c:pt idx="28">
                  <c:v>175.27580167157998</c:v>
                </c:pt>
                <c:pt idx="29">
                  <c:v>177.74481040632148</c:v>
                </c:pt>
              </c:numCache>
            </c:numRef>
          </c:val>
          <c:smooth val="0"/>
          <c:extLst>
            <c:ext xmlns:c16="http://schemas.microsoft.com/office/drawing/2014/chart" uri="{C3380CC4-5D6E-409C-BE32-E72D297353CC}">
              <c16:uniqueId val="{00000001-3702-ED45-B6CB-1F18A42E1E6B}"/>
            </c:ext>
          </c:extLst>
        </c:ser>
        <c:dLbls>
          <c:showLegendKey val="0"/>
          <c:showVal val="0"/>
          <c:showCatName val="0"/>
          <c:showSerName val="0"/>
          <c:showPercent val="0"/>
          <c:showBubbleSize val="0"/>
        </c:dLbls>
        <c:marker val="1"/>
        <c:smooth val="0"/>
        <c:axId val="1418378671"/>
        <c:axId val="1419803359"/>
      </c:lineChart>
      <c:lineChart>
        <c:grouping val="standard"/>
        <c:varyColors val="0"/>
        <c:ser>
          <c:idx val="1"/>
          <c:order val="1"/>
          <c:tx>
            <c:strRef>
              <c:f>'Real GDP and trends'!$P$4</c:f>
              <c:strCache>
                <c:ptCount val="1"/>
                <c:pt idx="0">
                  <c:v>Trend 1990-2006</c:v>
                </c:pt>
              </c:strCache>
            </c:strRef>
          </c:tx>
          <c:spPr>
            <a:ln w="12700" cap="rnd">
              <a:solidFill>
                <a:srgbClr val="3A53A4"/>
              </a:solidFill>
              <a:prstDash val="dash"/>
              <a:round/>
            </a:ln>
            <a:effectLst/>
          </c:spPr>
          <c:marker>
            <c:symbol val="none"/>
          </c:marker>
          <c:cat>
            <c:numRef>
              <c:f>'Real GDP and trends'!$N$5:$N$34</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'Real GDP and trends'!$P$5:$P$34</c:f>
              <c:numCache>
                <c:formatCode>General</c:formatCode>
                <c:ptCount val="30"/>
                <c:pt idx="0">
                  <c:v>92.7</c:v>
                </c:pt>
                <c:pt idx="1">
                  <c:v>96.180999999999997</c:v>
                </c:pt>
                <c:pt idx="2">
                  <c:v>99.662000000000006</c:v>
                </c:pt>
                <c:pt idx="3">
                  <c:v>103.143</c:v>
                </c:pt>
                <c:pt idx="4">
                  <c:v>106.624</c:v>
                </c:pt>
                <c:pt idx="5">
                  <c:v>110.105</c:v>
                </c:pt>
                <c:pt idx="6">
                  <c:v>113.586</c:v>
                </c:pt>
                <c:pt idx="7">
                  <c:v>117.06700000000001</c:v>
                </c:pt>
                <c:pt idx="8">
                  <c:v>120.548</c:v>
                </c:pt>
                <c:pt idx="9">
                  <c:v>124.029</c:v>
                </c:pt>
                <c:pt idx="10">
                  <c:v>127.51</c:v>
                </c:pt>
                <c:pt idx="11">
                  <c:v>130.99099999999999</c:v>
                </c:pt>
                <c:pt idx="12">
                  <c:v>134.47200000000001</c:v>
                </c:pt>
                <c:pt idx="13">
                  <c:v>137.953</c:v>
                </c:pt>
                <c:pt idx="14">
                  <c:v>141.434</c:v>
                </c:pt>
                <c:pt idx="15">
                  <c:v>144.91499999999999</c:v>
                </c:pt>
                <c:pt idx="16">
                  <c:v>148.39600000000002</c:v>
                </c:pt>
                <c:pt idx="17">
                  <c:v>151.87700000000001</c:v>
                </c:pt>
                <c:pt idx="18">
                  <c:v>155.358</c:v>
                </c:pt>
                <c:pt idx="19">
                  <c:v>158.839</c:v>
                </c:pt>
                <c:pt idx="20">
                  <c:v>162.32</c:v>
                </c:pt>
                <c:pt idx="21">
                  <c:v>165.80099999999999</c:v>
                </c:pt>
                <c:pt idx="22">
                  <c:v>169.28199999999998</c:v>
                </c:pt>
                <c:pt idx="23">
                  <c:v>172.76300000000001</c:v>
                </c:pt>
                <c:pt idx="24">
                  <c:v>176.244</c:v>
                </c:pt>
                <c:pt idx="25">
                  <c:v>179.72499999999999</c:v>
                </c:pt>
                <c:pt idx="26">
                  <c:v>183.20600000000002</c:v>
                </c:pt>
                <c:pt idx="27">
                  <c:v>186.68700000000001</c:v>
                </c:pt>
                <c:pt idx="28">
                  <c:v>190.16800000000001</c:v>
                </c:pt>
                <c:pt idx="29">
                  <c:v>193.649</c:v>
                </c:pt>
              </c:numCache>
            </c:numRef>
          </c:val>
          <c:smooth val="0"/>
          <c:extLst>
            <c:ext xmlns:c16="http://schemas.microsoft.com/office/drawing/2014/chart" uri="{C3380CC4-5D6E-409C-BE32-E72D297353CC}">
              <c16:uniqueId val="{00000002-3702-ED45-B6CB-1F18A42E1E6B}"/>
            </c:ext>
          </c:extLst>
        </c:ser>
        <c:dLbls>
          <c:showLegendKey val="0"/>
          <c:showVal val="0"/>
          <c:showCatName val="0"/>
          <c:showSerName val="0"/>
          <c:showPercent val="0"/>
          <c:showBubbleSize val="0"/>
        </c:dLbls>
        <c:marker val="1"/>
        <c:smooth val="0"/>
        <c:axId val="1421651503"/>
        <c:axId val="1370720479"/>
      </c:lineChart>
      <c:catAx>
        <c:axId val="1418378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bg2">
                    <a:lumMod val="50000"/>
                  </a:schemeClr>
                </a:solidFill>
                <a:latin typeface="Source Sans Pro" panose="020B0503030403020204" pitchFamily="34" charset="0"/>
                <a:ea typeface="Source Sans Pro" panose="020B0503030403020204" pitchFamily="34" charset="0"/>
                <a:cs typeface="+mn-cs"/>
              </a:defRPr>
            </a:pPr>
            <a:endParaRPr lang="en-IT"/>
          </a:p>
        </c:txPr>
        <c:crossAx val="1419803359"/>
        <c:crosses val="autoZero"/>
        <c:auto val="1"/>
        <c:lblAlgn val="ctr"/>
        <c:lblOffset val="100"/>
        <c:noMultiLvlLbl val="0"/>
      </c:catAx>
      <c:valAx>
        <c:axId val="1419803359"/>
        <c:scaling>
          <c:logBase val="2"/>
          <c:orientation val="minMax"/>
          <c:min val="9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rgbClr val="000000"/>
                    </a:solidFill>
                    <a:latin typeface="Source Sans Pro" panose="020B0503030403020204" pitchFamily="34" charset="0"/>
                    <a:ea typeface="Source Sans Pro" panose="020B0503030403020204" pitchFamily="34" charset="0"/>
                    <a:cs typeface="+mn-cs"/>
                  </a:defRPr>
                </a:pPr>
                <a:r>
                  <a:rPr lang="en-US" dirty="0">
                    <a:solidFill>
                      <a:srgbClr val="000000"/>
                    </a:solidFill>
                    <a:latin typeface="Source Sans Pro" panose="020B0503030403020204" pitchFamily="34" charset="0"/>
                    <a:ea typeface="Source Sans Pro" panose="020B0503030403020204" pitchFamily="34" charset="0"/>
                  </a:rPr>
                  <a:t>Log scale</a:t>
                </a:r>
              </a:p>
            </c:rich>
          </c:tx>
          <c:overlay val="0"/>
          <c:spPr>
            <a:noFill/>
            <a:ln>
              <a:noFill/>
            </a:ln>
            <a:effectLst/>
          </c:spPr>
          <c:txPr>
            <a:bodyPr rot="-5400000" spcFirstLastPara="1" vertOverflow="ellipsis" vert="horz" wrap="square" anchor="ctr" anchorCtr="1"/>
            <a:lstStyle/>
            <a:p>
              <a:pPr>
                <a:defRPr sz="1000" b="0" i="0" u="none" strike="noStrike" kern="1200" baseline="0">
                  <a:solidFill>
                    <a:srgbClr val="000000"/>
                  </a:solidFill>
                  <a:latin typeface="Source Sans Pro" panose="020B0503030403020204" pitchFamily="34" charset="0"/>
                  <a:ea typeface="Source Sans Pro" panose="020B0503030403020204" pitchFamily="34" charset="0"/>
                  <a:cs typeface="+mn-cs"/>
                </a:defRPr>
              </a:pPr>
              <a:endParaRPr lang="en-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lumMod val="50000"/>
                  </a:schemeClr>
                </a:solidFill>
                <a:latin typeface="Source Sans Pro" panose="020B0503030403020204" pitchFamily="34" charset="0"/>
                <a:ea typeface="Source Sans Pro" panose="020B0503030403020204" pitchFamily="34" charset="0"/>
                <a:cs typeface="+mn-cs"/>
              </a:defRPr>
            </a:pPr>
            <a:endParaRPr lang="en-IT"/>
          </a:p>
        </c:txPr>
        <c:crossAx val="1418378671"/>
        <c:crosses val="autoZero"/>
        <c:crossBetween val="between"/>
      </c:valAx>
      <c:valAx>
        <c:axId val="1370720479"/>
        <c:scaling>
          <c:orientation val="minMax"/>
          <c:max val="210"/>
          <c:min val="95"/>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1421651503"/>
        <c:crosses val="max"/>
        <c:crossBetween val="between"/>
        <c:majorUnit val="10"/>
      </c:valAx>
      <c:catAx>
        <c:axId val="1421651503"/>
        <c:scaling>
          <c:orientation val="minMax"/>
        </c:scaling>
        <c:delete val="1"/>
        <c:axPos val="b"/>
        <c:numFmt formatCode="General" sourceLinked="1"/>
        <c:majorTickMark val="out"/>
        <c:minorTickMark val="none"/>
        <c:tickLblPos val="nextTo"/>
        <c:crossAx val="1370720479"/>
        <c:crosses val="autoZero"/>
        <c:auto val="1"/>
        <c:lblAlgn val="ctr"/>
        <c:lblOffset val="100"/>
        <c:noMultiLvlLbl val="0"/>
      </c:cat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rgbClr val="000000"/>
                </a:solidFill>
                <a:latin typeface="Source Sans Pro" panose="020B0503030403020204" pitchFamily="34" charset="0"/>
                <a:ea typeface="Source Sans Pro" panose="020B0503030403020204" pitchFamily="34" charset="0"/>
                <a:cs typeface="+mn-cs"/>
              </a:defRPr>
            </a:pPr>
            <a:endParaRPr lang="en-IT"/>
          </a:p>
        </c:txPr>
      </c:legendEntry>
      <c:legendEntry>
        <c:idx val="2"/>
        <c:txPr>
          <a:bodyPr rot="0" spcFirstLastPara="1" vertOverflow="ellipsis" vert="horz" wrap="square" anchor="ctr" anchorCtr="1"/>
          <a:lstStyle/>
          <a:p>
            <a:pPr>
              <a:defRPr sz="900" b="0" i="0" u="none" strike="noStrike" kern="1200" baseline="0">
                <a:solidFill>
                  <a:srgbClr val="000000"/>
                </a:solidFill>
                <a:latin typeface="Source Sans Pro" panose="020B0503030403020204" pitchFamily="34" charset="0"/>
                <a:ea typeface="Source Sans Pro" panose="020B0503030403020204" pitchFamily="34" charset="0"/>
                <a:cs typeface="+mn-cs"/>
              </a:defRPr>
            </a:pPr>
            <a:endParaRPr lang="en-IT"/>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IT"/>
        </a:p>
      </c:txPr>
    </c:legend>
    <c:plotVisOnly val="1"/>
    <c:dispBlanksAs val="gap"/>
    <c:showDLblsOverMax val="0"/>
  </c:chart>
  <c:spPr>
    <a:noFill/>
    <a:ln>
      <a:noFill/>
    </a:ln>
    <a:effectLst/>
  </c:spPr>
  <c:txPr>
    <a:bodyPr/>
    <a:lstStyle/>
    <a:p>
      <a:pPr>
        <a:defRPr/>
      </a:pPr>
      <a:endParaRPr lang="en-IT"/>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rgbClr val="000000"/>
                </a:solidFill>
                <a:latin typeface="Source Sans Pro" panose="020B0503030403020204" pitchFamily="34" charset="0"/>
                <a:ea typeface="Source Sans Pro" panose="020B0503030403020204" pitchFamily="34" charset="0"/>
                <a:cs typeface="+mn-cs"/>
              </a:defRPr>
            </a:pPr>
            <a:r>
              <a:rPr lang="en-GB" sz="1200">
                <a:solidFill>
                  <a:srgbClr val="000000"/>
                </a:solidFill>
                <a:latin typeface="Source Sans Pro" panose="020B0503030403020204" pitchFamily="34" charset="0"/>
                <a:ea typeface="Source Sans Pro" panose="020B0503030403020204" pitchFamily="34" charset="0"/>
              </a:rPr>
              <a:t>United States</a:t>
            </a:r>
          </a:p>
        </c:rich>
      </c:tx>
      <c:overlay val="0"/>
      <c:spPr>
        <a:noFill/>
        <a:ln>
          <a:noFill/>
        </a:ln>
        <a:effectLst/>
      </c:spPr>
      <c:txPr>
        <a:bodyPr rot="0" spcFirstLastPara="1" vertOverflow="ellipsis" vert="horz" wrap="square" anchor="ctr" anchorCtr="1"/>
        <a:lstStyle/>
        <a:p>
          <a:pPr>
            <a:defRPr sz="1200" b="0" i="0" u="none" strike="noStrike" kern="1200" spc="0" baseline="0">
              <a:solidFill>
                <a:srgbClr val="000000"/>
              </a:solidFill>
              <a:latin typeface="Source Sans Pro" panose="020B0503030403020204" pitchFamily="34" charset="0"/>
              <a:ea typeface="Source Sans Pro" panose="020B0503030403020204" pitchFamily="34" charset="0"/>
              <a:cs typeface="+mn-cs"/>
            </a:defRPr>
          </a:pPr>
          <a:endParaRPr lang="en-IT"/>
        </a:p>
      </c:txPr>
    </c:title>
    <c:autoTitleDeleted val="0"/>
    <c:plotArea>
      <c:layout/>
      <c:barChart>
        <c:barDir val="col"/>
        <c:grouping val="clustered"/>
        <c:varyColors val="0"/>
        <c:ser>
          <c:idx val="2"/>
          <c:order val="2"/>
          <c:tx>
            <c:strRef>
              <c:f>'Real GDP and trends'!$U$4</c:f>
              <c:strCache>
                <c:ptCount val="1"/>
              </c:strCache>
            </c:strRef>
          </c:tx>
          <c:spPr>
            <a:solidFill>
              <a:srgbClr val="0070C0">
                <a:alpha val="20000"/>
              </a:srgbClr>
            </a:solidFill>
            <a:ln>
              <a:noFill/>
            </a:ln>
            <a:effectLst/>
          </c:spPr>
          <c:invertIfNegative val="0"/>
          <c:cat>
            <c:numRef>
              <c:f>'Real GDP and trends'!$N$5:$N$34</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'Real GDP and trends'!$U$5:$U$34</c:f>
              <c:numCache>
                <c:formatCode>General</c:formatCode>
                <c:ptCount val="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220</c:v>
                </c:pt>
                <c:pt idx="19">
                  <c:v>220</c:v>
                </c:pt>
                <c:pt idx="20">
                  <c:v>0</c:v>
                </c:pt>
                <c:pt idx="21">
                  <c:v>0</c:v>
                </c:pt>
                <c:pt idx="22">
                  <c:v>0</c:v>
                </c:pt>
                <c:pt idx="23">
                  <c:v>0</c:v>
                </c:pt>
                <c:pt idx="24">
                  <c:v>0</c:v>
                </c:pt>
                <c:pt idx="25">
                  <c:v>0</c:v>
                </c:pt>
                <c:pt idx="26">
                  <c:v>0</c:v>
                </c:pt>
                <c:pt idx="27">
                  <c:v>0</c:v>
                </c:pt>
                <c:pt idx="28">
                  <c:v>0</c:v>
                </c:pt>
                <c:pt idx="29">
                  <c:v>0</c:v>
                </c:pt>
              </c:numCache>
            </c:numRef>
          </c:val>
          <c:extLst>
            <c:ext xmlns:c16="http://schemas.microsoft.com/office/drawing/2014/chart" uri="{C3380CC4-5D6E-409C-BE32-E72D297353CC}">
              <c16:uniqueId val="{00000000-24C2-964B-A2B1-14A7B3069239}"/>
            </c:ext>
          </c:extLst>
        </c:ser>
        <c:dLbls>
          <c:showLegendKey val="0"/>
          <c:showVal val="0"/>
          <c:showCatName val="0"/>
          <c:showSerName val="0"/>
          <c:showPercent val="0"/>
          <c:showBubbleSize val="0"/>
        </c:dLbls>
        <c:gapWidth val="0"/>
        <c:axId val="1369639535"/>
        <c:axId val="1400191503"/>
      </c:barChart>
      <c:lineChart>
        <c:grouping val="standard"/>
        <c:varyColors val="0"/>
        <c:ser>
          <c:idx val="0"/>
          <c:order val="0"/>
          <c:tx>
            <c:strRef>
              <c:f>'Real GDP and trends'!$S$4</c:f>
              <c:strCache>
                <c:ptCount val="1"/>
                <c:pt idx="0">
                  <c:v>Real GDP (1990=100)</c:v>
                </c:pt>
              </c:strCache>
            </c:strRef>
          </c:tx>
          <c:spPr>
            <a:ln w="6350" cap="rnd">
              <a:solidFill>
                <a:srgbClr val="F55755"/>
              </a:solidFill>
              <a:round/>
            </a:ln>
            <a:effectLst/>
          </c:spPr>
          <c:marker>
            <c:symbol val="none"/>
          </c:marker>
          <c:cat>
            <c:numRef>
              <c:f>'Real GDP and trends'!$N$5:$N$34</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'Real GDP and trends'!$S$5:$S$34</c:f>
              <c:numCache>
                <c:formatCode>General</c:formatCode>
                <c:ptCount val="30"/>
                <c:pt idx="0">
                  <c:v>100</c:v>
                </c:pt>
                <c:pt idx="1">
                  <c:v>99.891740894872299</c:v>
                </c:pt>
                <c:pt idx="2">
                  <c:v>103.4103700240456</c:v>
                </c:pt>
                <c:pt idx="3">
                  <c:v>106.25709652922185</c:v>
                </c:pt>
                <c:pt idx="4">
                  <c:v>110.53802394206001</c:v>
                </c:pt>
                <c:pt idx="5">
                  <c:v>113.50518189427427</c:v>
                </c:pt>
                <c:pt idx="6">
                  <c:v>117.78716637878111</c:v>
                </c:pt>
                <c:pt idx="7">
                  <c:v>123.02541649188406</c:v>
                </c:pt>
                <c:pt idx="8">
                  <c:v>128.53868680122008</c:v>
                </c:pt>
                <c:pt idx="9">
                  <c:v>134.64843392101707</c:v>
                </c:pt>
                <c:pt idx="10">
                  <c:v>140.20602650603007</c:v>
                </c:pt>
                <c:pt idx="11">
                  <c:v>141.60576046551438</c:v>
                </c:pt>
                <c:pt idx="12">
                  <c:v>144.07210126865812</c:v>
                </c:pt>
                <c:pt idx="13">
                  <c:v>148.19430774277279</c:v>
                </c:pt>
                <c:pt idx="14">
                  <c:v>153.82404814932968</c:v>
                </c:pt>
                <c:pt idx="15">
                  <c:v>159.22821583176321</c:v>
                </c:pt>
                <c:pt idx="16">
                  <c:v>163.77413727464358</c:v>
                </c:pt>
                <c:pt idx="17">
                  <c:v>166.8468208935482</c:v>
                </c:pt>
                <c:pt idx="18">
                  <c:v>166.61894183077516</c:v>
                </c:pt>
                <c:pt idx="19">
                  <c:v>162.39222405145617</c:v>
                </c:pt>
                <c:pt idx="20">
                  <c:v>166.55558158522209</c:v>
                </c:pt>
                <c:pt idx="21">
                  <c:v>169.13858468089896</c:v>
                </c:pt>
                <c:pt idx="22">
                  <c:v>172.94343469793213</c:v>
                </c:pt>
                <c:pt idx="23">
                  <c:v>176.12919297135707</c:v>
                </c:pt>
                <c:pt idx="24">
                  <c:v>180.57817345246437</c:v>
                </c:pt>
                <c:pt idx="25">
                  <c:v>185.82941807467094</c:v>
                </c:pt>
                <c:pt idx="26">
                  <c:v>188.87300552410679</c:v>
                </c:pt>
                <c:pt idx="27">
                  <c:v>193.34892532116277</c:v>
                </c:pt>
                <c:pt idx="28">
                  <c:v>199.00887235684039</c:v>
                </c:pt>
                <c:pt idx="29">
                  <c:v>203.65289860912915</c:v>
                </c:pt>
              </c:numCache>
            </c:numRef>
          </c:val>
          <c:smooth val="0"/>
          <c:extLst>
            <c:ext xmlns:c16="http://schemas.microsoft.com/office/drawing/2014/chart" uri="{C3380CC4-5D6E-409C-BE32-E72D297353CC}">
              <c16:uniqueId val="{00000001-24C2-964B-A2B1-14A7B3069239}"/>
            </c:ext>
          </c:extLst>
        </c:ser>
        <c:dLbls>
          <c:showLegendKey val="0"/>
          <c:showVal val="0"/>
          <c:showCatName val="0"/>
          <c:showSerName val="0"/>
          <c:showPercent val="0"/>
          <c:showBubbleSize val="0"/>
        </c:dLbls>
        <c:marker val="1"/>
        <c:smooth val="0"/>
        <c:axId val="1315042831"/>
        <c:axId val="1251110911"/>
      </c:lineChart>
      <c:lineChart>
        <c:grouping val="standard"/>
        <c:varyColors val="0"/>
        <c:ser>
          <c:idx val="1"/>
          <c:order val="1"/>
          <c:tx>
            <c:strRef>
              <c:f>'Real GDP and trends'!$T$4</c:f>
              <c:strCache>
                <c:ptCount val="1"/>
                <c:pt idx="0">
                  <c:v>Trend 1990-2006</c:v>
                </c:pt>
              </c:strCache>
            </c:strRef>
          </c:tx>
          <c:spPr>
            <a:ln w="12700" cap="rnd">
              <a:solidFill>
                <a:srgbClr val="F55755"/>
              </a:solidFill>
              <a:prstDash val="dash"/>
              <a:round/>
            </a:ln>
            <a:effectLst/>
          </c:spPr>
          <c:marker>
            <c:symbol val="none"/>
          </c:marker>
          <c:cat>
            <c:numRef>
              <c:f>'Real GDP and trends'!$N$5:$N$34</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'Real GDP and trends'!$T$5:$T$34</c:f>
              <c:numCache>
                <c:formatCode>General</c:formatCode>
                <c:ptCount val="30"/>
                <c:pt idx="0">
                  <c:v>95.5</c:v>
                </c:pt>
                <c:pt idx="1">
                  <c:v>99.697599999999994</c:v>
                </c:pt>
                <c:pt idx="2">
                  <c:v>103.8952</c:v>
                </c:pt>
                <c:pt idx="3">
                  <c:v>108.0928</c:v>
                </c:pt>
                <c:pt idx="4">
                  <c:v>112.29040000000001</c:v>
                </c:pt>
                <c:pt idx="5">
                  <c:v>116.488</c:v>
                </c:pt>
                <c:pt idx="6">
                  <c:v>120.68559999999999</c:v>
                </c:pt>
                <c:pt idx="7">
                  <c:v>124.8832</c:v>
                </c:pt>
                <c:pt idx="8">
                  <c:v>129.08080000000001</c:v>
                </c:pt>
                <c:pt idx="9">
                  <c:v>133.2784</c:v>
                </c:pt>
                <c:pt idx="10">
                  <c:v>137.476</c:v>
                </c:pt>
                <c:pt idx="11">
                  <c:v>141.67360000000002</c:v>
                </c:pt>
                <c:pt idx="12">
                  <c:v>145.87119999999999</c:v>
                </c:pt>
                <c:pt idx="13">
                  <c:v>150.06880000000001</c:v>
                </c:pt>
                <c:pt idx="14">
                  <c:v>154.2664</c:v>
                </c:pt>
                <c:pt idx="15">
                  <c:v>158.464</c:v>
                </c:pt>
                <c:pt idx="16">
                  <c:v>162.66160000000002</c:v>
                </c:pt>
                <c:pt idx="17">
                  <c:v>166.85919999999999</c:v>
                </c:pt>
                <c:pt idx="18">
                  <c:v>171.05680000000001</c:v>
                </c:pt>
                <c:pt idx="19">
                  <c:v>175.2544</c:v>
                </c:pt>
                <c:pt idx="20">
                  <c:v>179.452</c:v>
                </c:pt>
                <c:pt idx="21">
                  <c:v>183.64960000000002</c:v>
                </c:pt>
                <c:pt idx="22">
                  <c:v>187.84720000000002</c:v>
                </c:pt>
                <c:pt idx="23">
                  <c:v>192.04480000000001</c:v>
                </c:pt>
                <c:pt idx="24">
                  <c:v>196.2424</c:v>
                </c:pt>
                <c:pt idx="25">
                  <c:v>200.44</c:v>
                </c:pt>
                <c:pt idx="26">
                  <c:v>204.63760000000002</c:v>
                </c:pt>
                <c:pt idx="27">
                  <c:v>208.83520000000001</c:v>
                </c:pt>
                <c:pt idx="28">
                  <c:v>213.03280000000001</c:v>
                </c:pt>
                <c:pt idx="29">
                  <c:v>217.23040000000003</c:v>
                </c:pt>
              </c:numCache>
            </c:numRef>
          </c:val>
          <c:smooth val="0"/>
          <c:extLst>
            <c:ext xmlns:c16="http://schemas.microsoft.com/office/drawing/2014/chart" uri="{C3380CC4-5D6E-409C-BE32-E72D297353CC}">
              <c16:uniqueId val="{00000002-24C2-964B-A2B1-14A7B3069239}"/>
            </c:ext>
          </c:extLst>
        </c:ser>
        <c:dLbls>
          <c:showLegendKey val="0"/>
          <c:showVal val="0"/>
          <c:showCatName val="0"/>
          <c:showSerName val="0"/>
          <c:showPercent val="0"/>
          <c:showBubbleSize val="0"/>
        </c:dLbls>
        <c:marker val="1"/>
        <c:smooth val="0"/>
        <c:axId val="1369639535"/>
        <c:axId val="1400191503"/>
      </c:lineChart>
      <c:catAx>
        <c:axId val="1315042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bg2">
                    <a:lumMod val="50000"/>
                  </a:schemeClr>
                </a:solidFill>
                <a:latin typeface="Source Sans Pro" panose="020B0503030403020204" pitchFamily="34" charset="0"/>
                <a:ea typeface="Source Sans Pro" panose="020B0503030403020204" pitchFamily="34" charset="0"/>
                <a:cs typeface="+mn-cs"/>
              </a:defRPr>
            </a:pPr>
            <a:endParaRPr lang="en-IT"/>
          </a:p>
        </c:txPr>
        <c:crossAx val="1251110911"/>
        <c:crosses val="autoZero"/>
        <c:auto val="1"/>
        <c:lblAlgn val="ctr"/>
        <c:lblOffset val="100"/>
        <c:noMultiLvlLbl val="0"/>
      </c:catAx>
      <c:valAx>
        <c:axId val="1251110911"/>
        <c:scaling>
          <c:logBase val="2"/>
          <c:orientation val="minMax"/>
          <c:min val="8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rgbClr val="000000"/>
                    </a:solidFill>
                    <a:latin typeface="Source Sans Pro" panose="020B0503030403020204" pitchFamily="34" charset="0"/>
                    <a:ea typeface="Source Sans Pro" panose="020B0503030403020204" pitchFamily="34" charset="0"/>
                    <a:cs typeface="+mn-cs"/>
                  </a:defRPr>
                </a:pPr>
                <a:r>
                  <a:rPr lang="en-US" dirty="0">
                    <a:solidFill>
                      <a:srgbClr val="000000"/>
                    </a:solidFill>
                    <a:latin typeface="Source Sans Pro" panose="020B0503030403020204" pitchFamily="34" charset="0"/>
                    <a:ea typeface="Source Sans Pro" panose="020B0503030403020204" pitchFamily="34" charset="0"/>
                  </a:rPr>
                  <a:t>Log</a:t>
                </a:r>
                <a:r>
                  <a:rPr lang="en-US" baseline="0" dirty="0">
                    <a:solidFill>
                      <a:srgbClr val="000000"/>
                    </a:solidFill>
                    <a:latin typeface="Source Sans Pro" panose="020B0503030403020204" pitchFamily="34" charset="0"/>
                    <a:ea typeface="Source Sans Pro" panose="020B0503030403020204" pitchFamily="34" charset="0"/>
                  </a:rPr>
                  <a:t> scale</a:t>
                </a:r>
                <a:endParaRPr lang="en-US" dirty="0">
                  <a:solidFill>
                    <a:srgbClr val="000000"/>
                  </a:solidFill>
                  <a:latin typeface="Source Sans Pro" panose="020B0503030403020204" pitchFamily="34" charset="0"/>
                  <a:ea typeface="Source Sans Pro" panose="020B0503030403020204" pitchFamily="34" charset="0"/>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rgbClr val="000000"/>
                  </a:solidFill>
                  <a:latin typeface="Source Sans Pro" panose="020B0503030403020204" pitchFamily="34" charset="0"/>
                  <a:ea typeface="Source Sans Pro" panose="020B0503030403020204" pitchFamily="34" charset="0"/>
                  <a:cs typeface="+mn-cs"/>
                </a:defRPr>
              </a:pPr>
              <a:endParaRPr lang="en-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lumMod val="50000"/>
                  </a:schemeClr>
                </a:solidFill>
                <a:latin typeface="Source Sans Pro" panose="020B0503030403020204" pitchFamily="34" charset="0"/>
                <a:ea typeface="Source Sans Pro" panose="020B0503030403020204" pitchFamily="34" charset="0"/>
                <a:cs typeface="+mn-cs"/>
              </a:defRPr>
            </a:pPr>
            <a:endParaRPr lang="en-IT"/>
          </a:p>
        </c:txPr>
        <c:crossAx val="1315042831"/>
        <c:crosses val="autoZero"/>
        <c:crossBetween val="between"/>
      </c:valAx>
      <c:valAx>
        <c:axId val="1400191503"/>
        <c:scaling>
          <c:orientation val="minMax"/>
          <c:max val="220"/>
          <c:min val="8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1369639535"/>
        <c:crosses val="max"/>
        <c:crossBetween val="between"/>
      </c:valAx>
      <c:catAx>
        <c:axId val="1369639535"/>
        <c:scaling>
          <c:orientation val="minMax"/>
        </c:scaling>
        <c:delete val="1"/>
        <c:axPos val="b"/>
        <c:numFmt formatCode="General" sourceLinked="1"/>
        <c:majorTickMark val="out"/>
        <c:minorTickMark val="none"/>
        <c:tickLblPos val="nextTo"/>
        <c:crossAx val="1400191503"/>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Source Sans Pro" panose="020B0503030403020204" pitchFamily="34" charset="0"/>
              <a:ea typeface="Source Sans Pro" panose="020B0503030403020204" pitchFamily="34" charset="0"/>
              <a:cs typeface="+mn-cs"/>
            </a:defRPr>
          </a:pPr>
          <a:endParaRPr lang="en-IT"/>
        </a:p>
      </c:txPr>
    </c:legend>
    <c:plotVisOnly val="1"/>
    <c:dispBlanksAs val="gap"/>
    <c:showDLblsOverMax val="0"/>
  </c:chart>
  <c:spPr>
    <a:noFill/>
    <a:ln>
      <a:noFill/>
    </a:ln>
    <a:effectLst/>
  </c:spPr>
  <c:txPr>
    <a:bodyPr/>
    <a:lstStyle/>
    <a:p>
      <a:pPr>
        <a:defRPr/>
      </a:pPr>
      <a:endParaRPr lang="en-IT"/>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rgbClr val="000000"/>
                </a:solidFill>
                <a:latin typeface="Source Sans Pro" panose="020B0503030403020204" pitchFamily="34" charset="0"/>
                <a:ea typeface="Source Sans Pro" panose="020B0503030403020204" pitchFamily="34" charset="0"/>
                <a:cs typeface="+mn-cs"/>
              </a:defRPr>
            </a:pPr>
            <a:r>
              <a:rPr lang="en-GB" sz="1200">
                <a:solidFill>
                  <a:srgbClr val="000000"/>
                </a:solidFill>
                <a:latin typeface="Source Sans Pro" panose="020B0503030403020204" pitchFamily="34" charset="0"/>
                <a:ea typeface="Source Sans Pro" panose="020B0503030403020204" pitchFamily="34" charset="0"/>
              </a:rPr>
              <a:t>Germany</a:t>
            </a:r>
          </a:p>
        </c:rich>
      </c:tx>
      <c:overlay val="0"/>
      <c:spPr>
        <a:noFill/>
        <a:ln>
          <a:noFill/>
        </a:ln>
        <a:effectLst/>
      </c:spPr>
      <c:txPr>
        <a:bodyPr rot="0" spcFirstLastPara="1" vertOverflow="ellipsis" vert="horz" wrap="square" anchor="ctr" anchorCtr="1"/>
        <a:lstStyle/>
        <a:p>
          <a:pPr>
            <a:defRPr sz="1200" b="0" i="0" u="none" strike="noStrike" kern="1200" spc="0" baseline="0">
              <a:solidFill>
                <a:srgbClr val="000000"/>
              </a:solidFill>
              <a:latin typeface="Source Sans Pro" panose="020B0503030403020204" pitchFamily="34" charset="0"/>
              <a:ea typeface="Source Sans Pro" panose="020B0503030403020204" pitchFamily="34" charset="0"/>
              <a:cs typeface="+mn-cs"/>
            </a:defRPr>
          </a:pPr>
          <a:endParaRPr lang="en-IT"/>
        </a:p>
      </c:txPr>
    </c:title>
    <c:autoTitleDeleted val="0"/>
    <c:plotArea>
      <c:layout/>
      <c:barChart>
        <c:barDir val="col"/>
        <c:grouping val="clustered"/>
        <c:varyColors val="0"/>
        <c:ser>
          <c:idx val="2"/>
          <c:order val="2"/>
          <c:tx>
            <c:strRef>
              <c:f>'Real GDP and trends'!$Y$4</c:f>
              <c:strCache>
                <c:ptCount val="1"/>
              </c:strCache>
            </c:strRef>
          </c:tx>
          <c:spPr>
            <a:solidFill>
              <a:srgbClr val="0070C0">
                <a:alpha val="20000"/>
              </a:srgbClr>
            </a:solidFill>
            <a:ln>
              <a:noFill/>
            </a:ln>
            <a:effectLst/>
          </c:spPr>
          <c:invertIfNegative val="0"/>
          <c:cat>
            <c:numRef>
              <c:f>'Real GDP and trends'!$N$5:$N$34</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'Real GDP and trends'!$Y$5:$Y$34</c:f>
              <c:numCache>
                <c:formatCode>General</c:formatCode>
                <c:ptCount val="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150</c:v>
                </c:pt>
                <c:pt idx="19">
                  <c:v>150</c:v>
                </c:pt>
                <c:pt idx="20">
                  <c:v>0</c:v>
                </c:pt>
                <c:pt idx="21">
                  <c:v>0</c:v>
                </c:pt>
                <c:pt idx="22">
                  <c:v>0</c:v>
                </c:pt>
                <c:pt idx="23">
                  <c:v>0</c:v>
                </c:pt>
                <c:pt idx="24">
                  <c:v>0</c:v>
                </c:pt>
                <c:pt idx="25">
                  <c:v>0</c:v>
                </c:pt>
                <c:pt idx="26">
                  <c:v>0</c:v>
                </c:pt>
                <c:pt idx="27">
                  <c:v>0</c:v>
                </c:pt>
                <c:pt idx="28">
                  <c:v>0</c:v>
                </c:pt>
                <c:pt idx="29">
                  <c:v>0</c:v>
                </c:pt>
              </c:numCache>
            </c:numRef>
          </c:val>
          <c:extLst>
            <c:ext xmlns:c16="http://schemas.microsoft.com/office/drawing/2014/chart" uri="{C3380CC4-5D6E-409C-BE32-E72D297353CC}">
              <c16:uniqueId val="{00000000-352F-3446-A14B-918910D43C05}"/>
            </c:ext>
          </c:extLst>
        </c:ser>
        <c:dLbls>
          <c:showLegendKey val="0"/>
          <c:showVal val="0"/>
          <c:showCatName val="0"/>
          <c:showSerName val="0"/>
          <c:showPercent val="0"/>
          <c:showBubbleSize val="0"/>
        </c:dLbls>
        <c:gapWidth val="0"/>
        <c:axId val="1395048927"/>
        <c:axId val="1394646319"/>
      </c:barChart>
      <c:lineChart>
        <c:grouping val="standard"/>
        <c:varyColors val="0"/>
        <c:ser>
          <c:idx val="0"/>
          <c:order val="0"/>
          <c:tx>
            <c:strRef>
              <c:f>'Real GDP and trends'!$W$4</c:f>
              <c:strCache>
                <c:ptCount val="1"/>
                <c:pt idx="0">
                  <c:v>Real GDP (1990=100)</c:v>
                </c:pt>
              </c:strCache>
            </c:strRef>
          </c:tx>
          <c:spPr>
            <a:ln w="6350" cap="rnd">
              <a:solidFill>
                <a:srgbClr val="F7941E"/>
              </a:solidFill>
              <a:round/>
            </a:ln>
            <a:effectLst/>
          </c:spPr>
          <c:marker>
            <c:symbol val="none"/>
          </c:marker>
          <c:cat>
            <c:numRef>
              <c:f>'Real GDP and trends'!$N$5:$N$34</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'Real GDP and trends'!$W$5:$W$34</c:f>
              <c:numCache>
                <c:formatCode>General</c:formatCode>
                <c:ptCount val="30"/>
                <c:pt idx="0">
                  <c:v>100</c:v>
                </c:pt>
                <c:pt idx="1">
                  <c:v>105.10826150765951</c:v>
                </c:pt>
                <c:pt idx="2">
                  <c:v>107.13482597093314</c:v>
                </c:pt>
                <c:pt idx="3">
                  <c:v>106.08561186637439</c:v>
                </c:pt>
                <c:pt idx="4">
                  <c:v>108.62959691247525</c:v>
                </c:pt>
                <c:pt idx="5">
                  <c:v>110.29684122351352</c:v>
                </c:pt>
                <c:pt idx="6">
                  <c:v>111.20232736204588</c:v>
                </c:pt>
                <c:pt idx="7">
                  <c:v>113.18577348294542</c:v>
                </c:pt>
                <c:pt idx="8">
                  <c:v>115.4710480004633</c:v>
                </c:pt>
                <c:pt idx="9">
                  <c:v>117.65571289432879</c:v>
                </c:pt>
                <c:pt idx="10">
                  <c:v>121.06206573658793</c:v>
                </c:pt>
                <c:pt idx="11">
                  <c:v>123.11737560333131</c:v>
                </c:pt>
                <c:pt idx="12">
                  <c:v>122.87303801365259</c:v>
                </c:pt>
                <c:pt idx="13">
                  <c:v>121.9962977529288</c:v>
                </c:pt>
                <c:pt idx="14">
                  <c:v>123.44794987775813</c:v>
                </c:pt>
                <c:pt idx="15">
                  <c:v>124.33906355172495</c:v>
                </c:pt>
                <c:pt idx="16">
                  <c:v>129.08208643059558</c:v>
                </c:pt>
                <c:pt idx="17">
                  <c:v>132.93399563549937</c:v>
                </c:pt>
                <c:pt idx="18">
                  <c:v>134.21317486517131</c:v>
                </c:pt>
                <c:pt idx="19">
                  <c:v>126.56684678796451</c:v>
                </c:pt>
                <c:pt idx="20">
                  <c:v>131.85603612747087</c:v>
                </c:pt>
                <c:pt idx="21">
                  <c:v>137.03024290442065</c:v>
                </c:pt>
                <c:pt idx="22">
                  <c:v>137.60515476852618</c:v>
                </c:pt>
                <c:pt idx="23">
                  <c:v>138.19443957153595</c:v>
                </c:pt>
                <c:pt idx="24">
                  <c:v>141.27021766502952</c:v>
                </c:pt>
                <c:pt idx="25">
                  <c:v>143.72796602638229</c:v>
                </c:pt>
                <c:pt idx="26">
                  <c:v>146.93309962133677</c:v>
                </c:pt>
                <c:pt idx="27">
                  <c:v>150.55504464980484</c:v>
                </c:pt>
                <c:pt idx="28">
                  <c:v>152.85469210622696</c:v>
                </c:pt>
                <c:pt idx="29">
                  <c:v>153.71705990238527</c:v>
                </c:pt>
              </c:numCache>
            </c:numRef>
          </c:val>
          <c:smooth val="0"/>
          <c:extLst>
            <c:ext xmlns:c16="http://schemas.microsoft.com/office/drawing/2014/chart" uri="{C3380CC4-5D6E-409C-BE32-E72D297353CC}">
              <c16:uniqueId val="{00000001-352F-3446-A14B-918910D43C05}"/>
            </c:ext>
          </c:extLst>
        </c:ser>
        <c:dLbls>
          <c:showLegendKey val="0"/>
          <c:showVal val="0"/>
          <c:showCatName val="0"/>
          <c:showSerName val="0"/>
          <c:showPercent val="0"/>
          <c:showBubbleSize val="0"/>
        </c:dLbls>
        <c:marker val="1"/>
        <c:smooth val="0"/>
        <c:axId val="1295975471"/>
        <c:axId val="1295425887"/>
      </c:lineChart>
      <c:lineChart>
        <c:grouping val="standard"/>
        <c:varyColors val="0"/>
        <c:ser>
          <c:idx val="1"/>
          <c:order val="1"/>
          <c:tx>
            <c:strRef>
              <c:f>'Real GDP and trends'!$X$4</c:f>
              <c:strCache>
                <c:ptCount val="1"/>
                <c:pt idx="0">
                  <c:v>Trend 1990-2006</c:v>
                </c:pt>
              </c:strCache>
            </c:strRef>
          </c:tx>
          <c:spPr>
            <a:ln w="12700" cap="rnd">
              <a:solidFill>
                <a:srgbClr val="F7941E"/>
              </a:solidFill>
              <a:prstDash val="dash"/>
              <a:round/>
            </a:ln>
            <a:effectLst/>
          </c:spPr>
          <c:marker>
            <c:symbol val="none"/>
          </c:marker>
          <c:cat>
            <c:numRef>
              <c:f>'Real GDP and trends'!$N$5:$N$34</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'Real GDP and trends'!$X$5:$X$34</c:f>
              <c:numCache>
                <c:formatCode>General</c:formatCode>
                <c:ptCount val="30"/>
                <c:pt idx="0">
                  <c:v>102.2</c:v>
                </c:pt>
                <c:pt idx="1">
                  <c:v>103.8283</c:v>
                </c:pt>
                <c:pt idx="2">
                  <c:v>105.45660000000001</c:v>
                </c:pt>
                <c:pt idx="3">
                  <c:v>107.0849</c:v>
                </c:pt>
                <c:pt idx="4">
                  <c:v>108.7132</c:v>
                </c:pt>
                <c:pt idx="5">
                  <c:v>110.3415</c:v>
                </c:pt>
                <c:pt idx="6">
                  <c:v>111.96980000000001</c:v>
                </c:pt>
                <c:pt idx="7">
                  <c:v>113.5981</c:v>
                </c:pt>
                <c:pt idx="8">
                  <c:v>115.2264</c:v>
                </c:pt>
                <c:pt idx="9">
                  <c:v>116.85470000000001</c:v>
                </c:pt>
                <c:pt idx="10">
                  <c:v>118.483</c:v>
                </c:pt>
                <c:pt idx="11">
                  <c:v>120.1113</c:v>
                </c:pt>
                <c:pt idx="12">
                  <c:v>121.7396</c:v>
                </c:pt>
                <c:pt idx="13">
                  <c:v>123.36790000000001</c:v>
                </c:pt>
                <c:pt idx="14">
                  <c:v>124.9962</c:v>
                </c:pt>
                <c:pt idx="15">
                  <c:v>126.62450000000001</c:v>
                </c:pt>
                <c:pt idx="16">
                  <c:v>128.25280000000001</c:v>
                </c:pt>
                <c:pt idx="17">
                  <c:v>129.8811</c:v>
                </c:pt>
                <c:pt idx="18">
                  <c:v>131.5094</c:v>
                </c:pt>
                <c:pt idx="19">
                  <c:v>133.1377</c:v>
                </c:pt>
                <c:pt idx="20">
                  <c:v>134.76600000000002</c:v>
                </c:pt>
                <c:pt idx="21">
                  <c:v>136.39429999999999</c:v>
                </c:pt>
                <c:pt idx="22">
                  <c:v>138.02260000000001</c:v>
                </c:pt>
                <c:pt idx="23">
                  <c:v>139.65090000000001</c:v>
                </c:pt>
                <c:pt idx="24">
                  <c:v>141.2792</c:v>
                </c:pt>
                <c:pt idx="25">
                  <c:v>142.9075</c:v>
                </c:pt>
                <c:pt idx="26">
                  <c:v>144.53579999999999</c:v>
                </c:pt>
                <c:pt idx="27">
                  <c:v>146.16410000000002</c:v>
                </c:pt>
                <c:pt idx="28">
                  <c:v>147.79240000000001</c:v>
                </c:pt>
                <c:pt idx="29">
                  <c:v>149.42070000000001</c:v>
                </c:pt>
              </c:numCache>
            </c:numRef>
          </c:val>
          <c:smooth val="0"/>
          <c:extLst>
            <c:ext xmlns:c16="http://schemas.microsoft.com/office/drawing/2014/chart" uri="{C3380CC4-5D6E-409C-BE32-E72D297353CC}">
              <c16:uniqueId val="{00000002-352F-3446-A14B-918910D43C05}"/>
            </c:ext>
          </c:extLst>
        </c:ser>
        <c:dLbls>
          <c:showLegendKey val="0"/>
          <c:showVal val="0"/>
          <c:showCatName val="0"/>
          <c:showSerName val="0"/>
          <c:showPercent val="0"/>
          <c:showBubbleSize val="0"/>
        </c:dLbls>
        <c:marker val="1"/>
        <c:smooth val="0"/>
        <c:axId val="1395048927"/>
        <c:axId val="1394646319"/>
      </c:lineChart>
      <c:catAx>
        <c:axId val="1295975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bg2">
                    <a:lumMod val="50000"/>
                  </a:schemeClr>
                </a:solidFill>
                <a:latin typeface="Source Sans Pro" panose="020B0503030403020204" pitchFamily="34" charset="0"/>
                <a:ea typeface="Source Sans Pro" panose="020B0503030403020204" pitchFamily="34" charset="0"/>
                <a:cs typeface="+mn-cs"/>
              </a:defRPr>
            </a:pPr>
            <a:endParaRPr lang="en-IT"/>
          </a:p>
        </c:txPr>
        <c:crossAx val="1295425887"/>
        <c:crosses val="autoZero"/>
        <c:auto val="1"/>
        <c:lblAlgn val="ctr"/>
        <c:lblOffset val="100"/>
        <c:noMultiLvlLbl val="0"/>
      </c:catAx>
      <c:valAx>
        <c:axId val="1295425887"/>
        <c:scaling>
          <c:logBase val="2"/>
          <c:orientation val="minMax"/>
          <c:max val="155"/>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rgbClr val="000000"/>
                    </a:solidFill>
                    <a:latin typeface="Source Sans Pro" panose="020B0503030403020204" pitchFamily="34" charset="0"/>
                    <a:ea typeface="Source Sans Pro" panose="020B0503030403020204" pitchFamily="34" charset="0"/>
                    <a:cs typeface="+mn-cs"/>
                  </a:defRPr>
                </a:pPr>
                <a:r>
                  <a:rPr lang="en-US" dirty="0">
                    <a:solidFill>
                      <a:srgbClr val="000000"/>
                    </a:solidFill>
                    <a:latin typeface="Source Sans Pro" panose="020B0503030403020204" pitchFamily="34" charset="0"/>
                    <a:ea typeface="Source Sans Pro" panose="020B0503030403020204" pitchFamily="34" charset="0"/>
                  </a:rPr>
                  <a:t>Log scale</a:t>
                </a:r>
              </a:p>
            </c:rich>
          </c:tx>
          <c:overlay val="0"/>
          <c:spPr>
            <a:noFill/>
            <a:ln>
              <a:noFill/>
            </a:ln>
            <a:effectLst/>
          </c:spPr>
          <c:txPr>
            <a:bodyPr rot="-5400000" spcFirstLastPara="1" vertOverflow="ellipsis" vert="horz" wrap="square" anchor="ctr" anchorCtr="1"/>
            <a:lstStyle/>
            <a:p>
              <a:pPr>
                <a:defRPr sz="1000" b="0" i="0" u="none" strike="noStrike" kern="1200" baseline="0">
                  <a:solidFill>
                    <a:srgbClr val="000000"/>
                  </a:solidFill>
                  <a:latin typeface="Source Sans Pro" panose="020B0503030403020204" pitchFamily="34" charset="0"/>
                  <a:ea typeface="Source Sans Pro" panose="020B0503030403020204" pitchFamily="34" charset="0"/>
                  <a:cs typeface="+mn-cs"/>
                </a:defRPr>
              </a:pPr>
              <a:endParaRPr lang="en-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lumMod val="50000"/>
                  </a:schemeClr>
                </a:solidFill>
                <a:latin typeface="Source Sans Pro" panose="020B0503030403020204" pitchFamily="34" charset="0"/>
                <a:ea typeface="Source Sans Pro" panose="020B0503030403020204" pitchFamily="34" charset="0"/>
                <a:cs typeface="+mn-cs"/>
              </a:defRPr>
            </a:pPr>
            <a:endParaRPr lang="en-IT"/>
          </a:p>
        </c:txPr>
        <c:crossAx val="1295975471"/>
        <c:crosses val="autoZero"/>
        <c:crossBetween val="between"/>
      </c:valAx>
      <c:valAx>
        <c:axId val="1394646319"/>
        <c:scaling>
          <c:orientation val="minMax"/>
          <c:max val="150"/>
          <c:min val="10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1395048927"/>
        <c:crosses val="max"/>
        <c:crossBetween val="between"/>
      </c:valAx>
      <c:catAx>
        <c:axId val="1395048927"/>
        <c:scaling>
          <c:orientation val="minMax"/>
        </c:scaling>
        <c:delete val="1"/>
        <c:axPos val="b"/>
        <c:numFmt formatCode="General" sourceLinked="1"/>
        <c:majorTickMark val="out"/>
        <c:minorTickMark val="none"/>
        <c:tickLblPos val="nextTo"/>
        <c:crossAx val="1394646319"/>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Source Sans Pro" panose="020B0503030403020204" pitchFamily="34" charset="0"/>
              <a:ea typeface="Source Sans Pro" panose="020B0503030403020204" pitchFamily="34" charset="0"/>
              <a:cs typeface="+mn-cs"/>
            </a:defRPr>
          </a:pPr>
          <a:endParaRPr lang="en-IT"/>
        </a:p>
      </c:txPr>
    </c:legend>
    <c:plotVisOnly val="1"/>
    <c:dispBlanksAs val="gap"/>
    <c:showDLblsOverMax val="0"/>
  </c:chart>
  <c:spPr>
    <a:noFill/>
    <a:ln>
      <a:noFill/>
    </a:ln>
    <a:effectLst/>
  </c:spPr>
  <c:txPr>
    <a:bodyPr/>
    <a:lstStyle/>
    <a:p>
      <a:pPr>
        <a:defRPr/>
      </a:pPr>
      <a:endParaRPr lang="en-IT"/>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it-IT">
                <a:solidFill>
                  <a:schemeClr val="tx1"/>
                </a:solidFill>
              </a:rPr>
              <a:t>Quarterly World GDP</a:t>
            </a:r>
            <a:r>
              <a:rPr lang="it-IT" baseline="0">
                <a:solidFill>
                  <a:schemeClr val="tx1"/>
                </a:solidFill>
              </a:rPr>
              <a:t> (Source: IMF WEO Update January 2021) </a:t>
            </a:r>
            <a:endParaRPr lang="it-IT">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IT"/>
        </a:p>
      </c:txPr>
    </c:title>
    <c:autoTitleDeleted val="0"/>
    <c:plotArea>
      <c:layout/>
      <c:lineChart>
        <c:grouping val="standard"/>
        <c:varyColors val="0"/>
        <c:ser>
          <c:idx val="0"/>
          <c:order val="0"/>
          <c:tx>
            <c:strRef>
              <c:f>[Cartel1]Foglio1!$B$3</c:f>
              <c:strCache>
                <c:ptCount val="1"/>
                <c:pt idx="0">
                  <c:v>World</c:v>
                </c:pt>
              </c:strCache>
            </c:strRef>
          </c:tx>
          <c:spPr>
            <a:ln w="19050" cap="rnd">
              <a:solidFill>
                <a:schemeClr val="tx1"/>
              </a:solidFill>
              <a:round/>
            </a:ln>
            <a:effectLst/>
          </c:spPr>
          <c:marker>
            <c:symbol val="none"/>
          </c:marker>
          <c:cat>
            <c:strRef>
              <c:f>'D12. WEO January 2021'!$A$44:$A$59</c:f>
              <c:strCache>
                <c:ptCount val="16"/>
                <c:pt idx="0">
                  <c:v>2019:Q1</c:v>
                </c:pt>
                <c:pt idx="1">
                  <c:v>2019:Q2</c:v>
                </c:pt>
                <c:pt idx="2">
                  <c:v>2019:Q3</c:v>
                </c:pt>
                <c:pt idx="3">
                  <c:v>2019:Q4</c:v>
                </c:pt>
                <c:pt idx="4">
                  <c:v>2020:Q1</c:v>
                </c:pt>
                <c:pt idx="5">
                  <c:v>2020:Q2</c:v>
                </c:pt>
                <c:pt idx="6">
                  <c:v>2020:Q3</c:v>
                </c:pt>
                <c:pt idx="7">
                  <c:v>2020:Q4</c:v>
                </c:pt>
                <c:pt idx="8">
                  <c:v>2021:Q1</c:v>
                </c:pt>
                <c:pt idx="9">
                  <c:v>2021:Q2</c:v>
                </c:pt>
                <c:pt idx="10">
                  <c:v>2021:Q3</c:v>
                </c:pt>
                <c:pt idx="11">
                  <c:v>2021:Q4</c:v>
                </c:pt>
                <c:pt idx="12">
                  <c:v>2022:Q1</c:v>
                </c:pt>
                <c:pt idx="13">
                  <c:v>2022:Q2</c:v>
                </c:pt>
                <c:pt idx="14">
                  <c:v>2022:Q3</c:v>
                </c:pt>
                <c:pt idx="15">
                  <c:v>2022:Q4</c:v>
                </c:pt>
              </c:strCache>
            </c:strRef>
          </c:cat>
          <c:val>
            <c:numRef>
              <c:f>[2]Foglio1!$B$4:$B$15</c:f>
              <c:numCache>
                <c:formatCode>General</c:formatCode>
                <c:ptCount val="12"/>
                <c:pt idx="0">
                  <c:v>100</c:v>
                </c:pt>
                <c:pt idx="1">
                  <c:v>100.791</c:v>
                </c:pt>
                <c:pt idx="2">
                  <c:v>101.496</c:v>
                </c:pt>
                <c:pt idx="3">
                  <c:v>102.065</c:v>
                </c:pt>
                <c:pt idx="4">
                  <c:v>98.623000000000005</c:v>
                </c:pt>
                <c:pt idx="5">
                  <c:v>93.846999999999994</c:v>
                </c:pt>
                <c:pt idx="6">
                  <c:v>98.9</c:v>
                </c:pt>
                <c:pt idx="7">
                  <c:v>101.76900000000001</c:v>
                </c:pt>
                <c:pt idx="8">
                  <c:v>103.116</c:v>
                </c:pt>
                <c:pt idx="9">
                  <c:v>104.256</c:v>
                </c:pt>
                <c:pt idx="10">
                  <c:v>105.438</c:v>
                </c:pt>
                <c:pt idx="11">
                  <c:v>106.504</c:v>
                </c:pt>
              </c:numCache>
            </c:numRef>
          </c:val>
          <c:smooth val="0"/>
          <c:extLst>
            <c:ext xmlns:c16="http://schemas.microsoft.com/office/drawing/2014/chart" uri="{C3380CC4-5D6E-409C-BE32-E72D297353CC}">
              <c16:uniqueId val="{00000000-2C69-0446-B68A-EADCB4B67F2C}"/>
            </c:ext>
          </c:extLst>
        </c:ser>
        <c:ser>
          <c:idx val="1"/>
          <c:order val="1"/>
          <c:tx>
            <c:strRef>
              <c:f>[Cartel1]Foglio1!$C$3</c:f>
              <c:strCache>
                <c:ptCount val="1"/>
                <c:pt idx="0">
                  <c:v>World (2019 trend)</c:v>
                </c:pt>
              </c:strCache>
            </c:strRef>
          </c:tx>
          <c:spPr>
            <a:ln w="19050" cap="rnd">
              <a:solidFill>
                <a:schemeClr val="tx1"/>
              </a:solidFill>
              <a:prstDash val="dash"/>
              <a:round/>
            </a:ln>
            <a:effectLst/>
          </c:spPr>
          <c:marker>
            <c:symbol val="none"/>
          </c:marker>
          <c:cat>
            <c:strRef>
              <c:f>'D12. WEO January 2021'!$A$44:$A$59</c:f>
              <c:strCache>
                <c:ptCount val="16"/>
                <c:pt idx="0">
                  <c:v>2019:Q1</c:v>
                </c:pt>
                <c:pt idx="1">
                  <c:v>2019:Q2</c:v>
                </c:pt>
                <c:pt idx="2">
                  <c:v>2019:Q3</c:v>
                </c:pt>
                <c:pt idx="3">
                  <c:v>2019:Q4</c:v>
                </c:pt>
                <c:pt idx="4">
                  <c:v>2020:Q1</c:v>
                </c:pt>
                <c:pt idx="5">
                  <c:v>2020:Q2</c:v>
                </c:pt>
                <c:pt idx="6">
                  <c:v>2020:Q3</c:v>
                </c:pt>
                <c:pt idx="7">
                  <c:v>2020:Q4</c:v>
                </c:pt>
                <c:pt idx="8">
                  <c:v>2021:Q1</c:v>
                </c:pt>
                <c:pt idx="9">
                  <c:v>2021:Q2</c:v>
                </c:pt>
                <c:pt idx="10">
                  <c:v>2021:Q3</c:v>
                </c:pt>
                <c:pt idx="11">
                  <c:v>2021:Q4</c:v>
                </c:pt>
                <c:pt idx="12">
                  <c:v>2022:Q1</c:v>
                </c:pt>
                <c:pt idx="13">
                  <c:v>2022:Q2</c:v>
                </c:pt>
                <c:pt idx="14">
                  <c:v>2022:Q3</c:v>
                </c:pt>
                <c:pt idx="15">
                  <c:v>2022:Q4</c:v>
                </c:pt>
              </c:strCache>
            </c:strRef>
          </c:cat>
          <c:val>
            <c:numRef>
              <c:f>[2]Foglio1!$C$4:$C$15</c:f>
              <c:numCache>
                <c:formatCode>General</c:formatCode>
                <c:ptCount val="12"/>
                <c:pt idx="0">
                  <c:v>99.363</c:v>
                </c:pt>
                <c:pt idx="1">
                  <c:v>100.053</c:v>
                </c:pt>
                <c:pt idx="2">
                  <c:v>100.74299999999999</c:v>
                </c:pt>
                <c:pt idx="3">
                  <c:v>101.43299999999999</c:v>
                </c:pt>
                <c:pt idx="4">
                  <c:v>102.123</c:v>
                </c:pt>
                <c:pt idx="5">
                  <c:v>102.813</c:v>
                </c:pt>
                <c:pt idx="6">
                  <c:v>103.503</c:v>
                </c:pt>
                <c:pt idx="7">
                  <c:v>104.193</c:v>
                </c:pt>
                <c:pt idx="8">
                  <c:v>104.883</c:v>
                </c:pt>
                <c:pt idx="9">
                  <c:v>105.57299999999999</c:v>
                </c:pt>
                <c:pt idx="10">
                  <c:v>106.26300000000001</c:v>
                </c:pt>
                <c:pt idx="11">
                  <c:v>106.953</c:v>
                </c:pt>
              </c:numCache>
            </c:numRef>
          </c:val>
          <c:smooth val="0"/>
          <c:extLst>
            <c:ext xmlns:c16="http://schemas.microsoft.com/office/drawing/2014/chart" uri="{C3380CC4-5D6E-409C-BE32-E72D297353CC}">
              <c16:uniqueId val="{00000001-2C69-0446-B68A-EADCB4B67F2C}"/>
            </c:ext>
          </c:extLst>
        </c:ser>
        <c:ser>
          <c:idx val="2"/>
          <c:order val="2"/>
          <c:tx>
            <c:strRef>
              <c:f>'D10. WEO January 2021'!$E$43</c:f>
              <c:strCache>
                <c:ptCount val="1"/>
                <c:pt idx="0">
                  <c:v>Advanced Economies</c:v>
                </c:pt>
              </c:strCache>
            </c:strRef>
          </c:tx>
          <c:spPr>
            <a:ln w="19050" cap="rnd">
              <a:solidFill>
                <a:srgbClr val="0070C0"/>
              </a:solidFill>
              <a:round/>
            </a:ln>
            <a:effectLst/>
          </c:spPr>
          <c:marker>
            <c:symbol val="none"/>
          </c:marker>
          <c:cat>
            <c:strRef>
              <c:f>'D12. WEO January 2021'!$A$44:$A$59</c:f>
              <c:strCache>
                <c:ptCount val="16"/>
                <c:pt idx="0">
                  <c:v>2019:Q1</c:v>
                </c:pt>
                <c:pt idx="1">
                  <c:v>2019:Q2</c:v>
                </c:pt>
                <c:pt idx="2">
                  <c:v>2019:Q3</c:v>
                </c:pt>
                <c:pt idx="3">
                  <c:v>2019:Q4</c:v>
                </c:pt>
                <c:pt idx="4">
                  <c:v>2020:Q1</c:v>
                </c:pt>
                <c:pt idx="5">
                  <c:v>2020:Q2</c:v>
                </c:pt>
                <c:pt idx="6">
                  <c:v>2020:Q3</c:v>
                </c:pt>
                <c:pt idx="7">
                  <c:v>2020:Q4</c:v>
                </c:pt>
                <c:pt idx="8">
                  <c:v>2021:Q1</c:v>
                </c:pt>
                <c:pt idx="9">
                  <c:v>2021:Q2</c:v>
                </c:pt>
                <c:pt idx="10">
                  <c:v>2021:Q3</c:v>
                </c:pt>
                <c:pt idx="11">
                  <c:v>2021:Q4</c:v>
                </c:pt>
                <c:pt idx="12">
                  <c:v>2022:Q1</c:v>
                </c:pt>
                <c:pt idx="13">
                  <c:v>2022:Q2</c:v>
                </c:pt>
                <c:pt idx="14">
                  <c:v>2022:Q3</c:v>
                </c:pt>
                <c:pt idx="15">
                  <c:v>2022:Q4</c:v>
                </c:pt>
              </c:strCache>
            </c:strRef>
          </c:cat>
          <c:val>
            <c:numRef>
              <c:f>'D12. WEO January 2021'!$E$44:$E$59</c:f>
              <c:numCache>
                <c:formatCode>0.0</c:formatCode>
                <c:ptCount val="16"/>
                <c:pt idx="0">
                  <c:v>100</c:v>
                </c:pt>
                <c:pt idx="1">
                  <c:v>100.407</c:v>
                </c:pt>
                <c:pt idx="2">
                  <c:v>100.79499999999999</c:v>
                </c:pt>
                <c:pt idx="3">
                  <c:v>100.94199999999998</c:v>
                </c:pt>
                <c:pt idx="4">
                  <c:v>98.923159999999982</c:v>
                </c:pt>
                <c:pt idx="5">
                  <c:v>89.232727999999994</c:v>
                </c:pt>
                <c:pt idx="6">
                  <c:v>97.106203999999991</c:v>
                </c:pt>
                <c:pt idx="7">
                  <c:v>97.207145999999995</c:v>
                </c:pt>
                <c:pt idx="8">
                  <c:v>97.812797999999987</c:v>
                </c:pt>
                <c:pt idx="9">
                  <c:v>99.326927999999995</c:v>
                </c:pt>
                <c:pt idx="10">
                  <c:v>100.639174</c:v>
                </c:pt>
                <c:pt idx="11">
                  <c:v>101.64859399999999</c:v>
                </c:pt>
                <c:pt idx="12">
                  <c:v>102.25424599999999</c:v>
                </c:pt>
                <c:pt idx="13">
                  <c:v>102.65801399999998</c:v>
                </c:pt>
                <c:pt idx="14">
                  <c:v>103.162724</c:v>
                </c:pt>
                <c:pt idx="15">
                  <c:v>103.56649199999998</c:v>
                </c:pt>
              </c:numCache>
            </c:numRef>
          </c:val>
          <c:smooth val="0"/>
          <c:extLst>
            <c:ext xmlns:c16="http://schemas.microsoft.com/office/drawing/2014/chart" uri="{C3380CC4-5D6E-409C-BE32-E72D297353CC}">
              <c16:uniqueId val="{00000002-2C69-0446-B68A-EADCB4B67F2C}"/>
            </c:ext>
          </c:extLst>
        </c:ser>
        <c:ser>
          <c:idx val="3"/>
          <c:order val="3"/>
          <c:tx>
            <c:strRef>
              <c:f>[Cartel1]Foglio1!$F$3</c:f>
              <c:strCache>
                <c:ptCount val="1"/>
                <c:pt idx="0">
                  <c:v>Advanced Economies (2019 trend)</c:v>
                </c:pt>
              </c:strCache>
            </c:strRef>
          </c:tx>
          <c:spPr>
            <a:ln w="19050" cap="rnd">
              <a:solidFill>
                <a:srgbClr val="0070C0"/>
              </a:solidFill>
              <a:prstDash val="dash"/>
              <a:round/>
            </a:ln>
            <a:effectLst/>
          </c:spPr>
          <c:marker>
            <c:symbol val="none"/>
          </c:marker>
          <c:cat>
            <c:strRef>
              <c:f>'D12. WEO January 2021'!$A$44:$A$59</c:f>
              <c:strCache>
                <c:ptCount val="16"/>
                <c:pt idx="0">
                  <c:v>2019:Q1</c:v>
                </c:pt>
                <c:pt idx="1">
                  <c:v>2019:Q2</c:v>
                </c:pt>
                <c:pt idx="2">
                  <c:v>2019:Q3</c:v>
                </c:pt>
                <c:pt idx="3">
                  <c:v>2019:Q4</c:v>
                </c:pt>
                <c:pt idx="4">
                  <c:v>2020:Q1</c:v>
                </c:pt>
                <c:pt idx="5">
                  <c:v>2020:Q2</c:v>
                </c:pt>
                <c:pt idx="6">
                  <c:v>2020:Q3</c:v>
                </c:pt>
                <c:pt idx="7">
                  <c:v>2020:Q4</c:v>
                </c:pt>
                <c:pt idx="8">
                  <c:v>2021:Q1</c:v>
                </c:pt>
                <c:pt idx="9">
                  <c:v>2021:Q2</c:v>
                </c:pt>
                <c:pt idx="10">
                  <c:v>2021:Q3</c:v>
                </c:pt>
                <c:pt idx="11">
                  <c:v>2021:Q4</c:v>
                </c:pt>
                <c:pt idx="12">
                  <c:v>2022:Q1</c:v>
                </c:pt>
                <c:pt idx="13">
                  <c:v>2022:Q2</c:v>
                </c:pt>
                <c:pt idx="14">
                  <c:v>2022:Q3</c:v>
                </c:pt>
                <c:pt idx="15">
                  <c:v>2022:Q4</c:v>
                </c:pt>
              </c:strCache>
            </c:strRef>
          </c:cat>
          <c:val>
            <c:numRef>
              <c:f>'D12. WEO January 2021'!$F$44:$F$59</c:f>
              <c:numCache>
                <c:formatCode>0.0</c:formatCode>
                <c:ptCount val="16"/>
                <c:pt idx="0">
                  <c:v>99.733000000000004</c:v>
                </c:pt>
                <c:pt idx="1">
                  <c:v>100.0544</c:v>
                </c:pt>
                <c:pt idx="2">
                  <c:v>100.3758</c:v>
                </c:pt>
                <c:pt idx="3">
                  <c:v>100.69720000000001</c:v>
                </c:pt>
                <c:pt idx="4">
                  <c:v>101.01860000000001</c:v>
                </c:pt>
                <c:pt idx="5">
                  <c:v>101.34</c:v>
                </c:pt>
                <c:pt idx="6">
                  <c:v>101.6614</c:v>
                </c:pt>
                <c:pt idx="7">
                  <c:v>101.9828</c:v>
                </c:pt>
                <c:pt idx="8">
                  <c:v>102.30420000000001</c:v>
                </c:pt>
                <c:pt idx="9">
                  <c:v>102.62560000000001</c:v>
                </c:pt>
                <c:pt idx="10">
                  <c:v>102.947</c:v>
                </c:pt>
                <c:pt idx="11">
                  <c:v>103.2684</c:v>
                </c:pt>
                <c:pt idx="12">
                  <c:v>103.58980000000001</c:v>
                </c:pt>
                <c:pt idx="13">
                  <c:v>103.91120000000001</c:v>
                </c:pt>
                <c:pt idx="14">
                  <c:v>104.23260000000001</c:v>
                </c:pt>
                <c:pt idx="15">
                  <c:v>104.554</c:v>
                </c:pt>
              </c:numCache>
            </c:numRef>
          </c:val>
          <c:smooth val="0"/>
          <c:extLst>
            <c:ext xmlns:c16="http://schemas.microsoft.com/office/drawing/2014/chart" uri="{C3380CC4-5D6E-409C-BE32-E72D297353CC}">
              <c16:uniqueId val="{00000003-2C69-0446-B68A-EADCB4B67F2C}"/>
            </c:ext>
          </c:extLst>
        </c:ser>
        <c:ser>
          <c:idx val="4"/>
          <c:order val="4"/>
          <c:tx>
            <c:strRef>
              <c:f>'D10. WEO January 2021'!$H$43</c:f>
              <c:strCache>
                <c:ptCount val="1"/>
                <c:pt idx="0">
                  <c:v>Emerging market and developing economies excluding China</c:v>
                </c:pt>
              </c:strCache>
            </c:strRef>
          </c:tx>
          <c:spPr>
            <a:ln w="19050" cap="rnd">
              <a:solidFill>
                <a:srgbClr val="C00000"/>
              </a:solidFill>
              <a:round/>
            </a:ln>
            <a:effectLst/>
          </c:spPr>
          <c:marker>
            <c:symbol val="none"/>
          </c:marker>
          <c:cat>
            <c:strRef>
              <c:f>'D12. WEO January 2021'!$A$44:$A$59</c:f>
              <c:strCache>
                <c:ptCount val="16"/>
                <c:pt idx="0">
                  <c:v>2019:Q1</c:v>
                </c:pt>
                <c:pt idx="1">
                  <c:v>2019:Q2</c:v>
                </c:pt>
                <c:pt idx="2">
                  <c:v>2019:Q3</c:v>
                </c:pt>
                <c:pt idx="3">
                  <c:v>2019:Q4</c:v>
                </c:pt>
                <c:pt idx="4">
                  <c:v>2020:Q1</c:v>
                </c:pt>
                <c:pt idx="5">
                  <c:v>2020:Q2</c:v>
                </c:pt>
                <c:pt idx="6">
                  <c:v>2020:Q3</c:v>
                </c:pt>
                <c:pt idx="7">
                  <c:v>2020:Q4</c:v>
                </c:pt>
                <c:pt idx="8">
                  <c:v>2021:Q1</c:v>
                </c:pt>
                <c:pt idx="9">
                  <c:v>2021:Q2</c:v>
                </c:pt>
                <c:pt idx="10">
                  <c:v>2021:Q3</c:v>
                </c:pt>
                <c:pt idx="11">
                  <c:v>2021:Q4</c:v>
                </c:pt>
                <c:pt idx="12">
                  <c:v>2022:Q1</c:v>
                </c:pt>
                <c:pt idx="13">
                  <c:v>2022:Q2</c:v>
                </c:pt>
                <c:pt idx="14">
                  <c:v>2022:Q3</c:v>
                </c:pt>
                <c:pt idx="15">
                  <c:v>2022:Q4</c:v>
                </c:pt>
              </c:strCache>
            </c:strRef>
          </c:cat>
          <c:val>
            <c:numRef>
              <c:f>'D12. WEO January 2021'!$H$44:$H$59</c:f>
              <c:numCache>
                <c:formatCode>0.0</c:formatCode>
                <c:ptCount val="16"/>
                <c:pt idx="0">
                  <c:v>100</c:v>
                </c:pt>
                <c:pt idx="1">
                  <c:v>100.88800000000001</c:v>
                </c:pt>
                <c:pt idx="2">
                  <c:v>101.53000000000002</c:v>
                </c:pt>
                <c:pt idx="3">
                  <c:v>102.06399999999999</c:v>
                </c:pt>
                <c:pt idx="4">
                  <c:v>101.349552</c:v>
                </c:pt>
                <c:pt idx="5">
                  <c:v>86.448208000000008</c:v>
                </c:pt>
                <c:pt idx="6">
                  <c:v>96.960800000000006</c:v>
                </c:pt>
                <c:pt idx="7">
                  <c:v>99.920656000000008</c:v>
                </c:pt>
                <c:pt idx="8">
                  <c:v>100.839232</c:v>
                </c:pt>
                <c:pt idx="9">
                  <c:v>101.75780800000001</c:v>
                </c:pt>
                <c:pt idx="10">
                  <c:v>102.778448</c:v>
                </c:pt>
                <c:pt idx="11">
                  <c:v>103.697024</c:v>
                </c:pt>
                <c:pt idx="12">
                  <c:v>104.513536</c:v>
                </c:pt>
                <c:pt idx="13">
                  <c:v>105.432112</c:v>
                </c:pt>
                <c:pt idx="14">
                  <c:v>106.861008</c:v>
                </c:pt>
                <c:pt idx="15">
                  <c:v>108.18783999999999</c:v>
                </c:pt>
              </c:numCache>
            </c:numRef>
          </c:val>
          <c:smooth val="0"/>
          <c:extLst>
            <c:ext xmlns:c16="http://schemas.microsoft.com/office/drawing/2014/chart" uri="{C3380CC4-5D6E-409C-BE32-E72D297353CC}">
              <c16:uniqueId val="{00000004-2C69-0446-B68A-EADCB4B67F2C}"/>
            </c:ext>
          </c:extLst>
        </c:ser>
        <c:ser>
          <c:idx val="5"/>
          <c:order val="5"/>
          <c:tx>
            <c:strRef>
              <c:f>'D10. WEO January 2021'!$I$43</c:f>
              <c:strCache>
                <c:ptCount val="1"/>
                <c:pt idx="0">
                  <c:v>Emerging market and developing economies excluding China (2019 trend)</c:v>
                </c:pt>
              </c:strCache>
            </c:strRef>
          </c:tx>
          <c:spPr>
            <a:ln w="19050" cap="rnd">
              <a:solidFill>
                <a:srgbClr val="C00000"/>
              </a:solidFill>
              <a:prstDash val="dash"/>
              <a:round/>
            </a:ln>
            <a:effectLst/>
          </c:spPr>
          <c:marker>
            <c:symbol val="none"/>
          </c:marker>
          <c:cat>
            <c:strRef>
              <c:f>'D12. WEO January 2021'!$A$44:$A$59</c:f>
              <c:strCache>
                <c:ptCount val="16"/>
                <c:pt idx="0">
                  <c:v>2019:Q1</c:v>
                </c:pt>
                <c:pt idx="1">
                  <c:v>2019:Q2</c:v>
                </c:pt>
                <c:pt idx="2">
                  <c:v>2019:Q3</c:v>
                </c:pt>
                <c:pt idx="3">
                  <c:v>2019:Q4</c:v>
                </c:pt>
                <c:pt idx="4">
                  <c:v>2020:Q1</c:v>
                </c:pt>
                <c:pt idx="5">
                  <c:v>2020:Q2</c:v>
                </c:pt>
                <c:pt idx="6">
                  <c:v>2020:Q3</c:v>
                </c:pt>
                <c:pt idx="7">
                  <c:v>2020:Q4</c:v>
                </c:pt>
                <c:pt idx="8">
                  <c:v>2021:Q1</c:v>
                </c:pt>
                <c:pt idx="9">
                  <c:v>2021:Q2</c:v>
                </c:pt>
                <c:pt idx="10">
                  <c:v>2021:Q3</c:v>
                </c:pt>
                <c:pt idx="11">
                  <c:v>2021:Q4</c:v>
                </c:pt>
                <c:pt idx="12">
                  <c:v>2022:Q1</c:v>
                </c:pt>
                <c:pt idx="13">
                  <c:v>2022:Q2</c:v>
                </c:pt>
                <c:pt idx="14">
                  <c:v>2022:Q3</c:v>
                </c:pt>
                <c:pt idx="15">
                  <c:v>2022:Q4</c:v>
                </c:pt>
              </c:strCache>
            </c:strRef>
          </c:cat>
          <c:val>
            <c:numRef>
              <c:f>'D12. WEO January 2021'!$I$44:$I$59</c:f>
              <c:numCache>
                <c:formatCode>0.0</c:formatCode>
                <c:ptCount val="16"/>
                <c:pt idx="0">
                  <c:v>99.412000000000006</c:v>
                </c:pt>
                <c:pt idx="1">
                  <c:v>100.09540000000001</c:v>
                </c:pt>
                <c:pt idx="2">
                  <c:v>100.7788</c:v>
                </c:pt>
                <c:pt idx="3">
                  <c:v>101.46220000000001</c:v>
                </c:pt>
                <c:pt idx="4">
                  <c:v>102.1456</c:v>
                </c:pt>
                <c:pt idx="5">
                  <c:v>102.82900000000001</c:v>
                </c:pt>
                <c:pt idx="6">
                  <c:v>103.51240000000001</c:v>
                </c:pt>
                <c:pt idx="7">
                  <c:v>104.19580000000001</c:v>
                </c:pt>
                <c:pt idx="8">
                  <c:v>104.87920000000001</c:v>
                </c:pt>
                <c:pt idx="9">
                  <c:v>105.5626</c:v>
                </c:pt>
                <c:pt idx="10">
                  <c:v>106.24600000000001</c:v>
                </c:pt>
                <c:pt idx="11">
                  <c:v>106.9294</c:v>
                </c:pt>
                <c:pt idx="12">
                  <c:v>107.61280000000001</c:v>
                </c:pt>
                <c:pt idx="13">
                  <c:v>108.2962</c:v>
                </c:pt>
                <c:pt idx="14">
                  <c:v>108.9796</c:v>
                </c:pt>
                <c:pt idx="15">
                  <c:v>109.66300000000001</c:v>
                </c:pt>
              </c:numCache>
            </c:numRef>
          </c:val>
          <c:smooth val="0"/>
          <c:extLst>
            <c:ext xmlns:c16="http://schemas.microsoft.com/office/drawing/2014/chart" uri="{C3380CC4-5D6E-409C-BE32-E72D297353CC}">
              <c16:uniqueId val="{00000005-2C69-0446-B68A-EADCB4B67F2C}"/>
            </c:ext>
          </c:extLst>
        </c:ser>
        <c:ser>
          <c:idx val="6"/>
          <c:order val="6"/>
          <c:tx>
            <c:strRef>
              <c:f>'D10. WEO January 2021'!$K$43</c:f>
              <c:strCache>
                <c:ptCount val="1"/>
                <c:pt idx="0">
                  <c:v>China</c:v>
                </c:pt>
              </c:strCache>
            </c:strRef>
          </c:tx>
          <c:spPr>
            <a:ln w="19050" cap="rnd">
              <a:solidFill>
                <a:srgbClr val="FFC000"/>
              </a:solidFill>
              <a:round/>
            </a:ln>
            <a:effectLst/>
          </c:spPr>
          <c:marker>
            <c:symbol val="none"/>
          </c:marker>
          <c:cat>
            <c:strRef>
              <c:f>'D12. WEO January 2021'!$A$44:$A$59</c:f>
              <c:strCache>
                <c:ptCount val="16"/>
                <c:pt idx="0">
                  <c:v>2019:Q1</c:v>
                </c:pt>
                <c:pt idx="1">
                  <c:v>2019:Q2</c:v>
                </c:pt>
                <c:pt idx="2">
                  <c:v>2019:Q3</c:v>
                </c:pt>
                <c:pt idx="3">
                  <c:v>2019:Q4</c:v>
                </c:pt>
                <c:pt idx="4">
                  <c:v>2020:Q1</c:v>
                </c:pt>
                <c:pt idx="5">
                  <c:v>2020:Q2</c:v>
                </c:pt>
                <c:pt idx="6">
                  <c:v>2020:Q3</c:v>
                </c:pt>
                <c:pt idx="7">
                  <c:v>2020:Q4</c:v>
                </c:pt>
                <c:pt idx="8">
                  <c:v>2021:Q1</c:v>
                </c:pt>
                <c:pt idx="9">
                  <c:v>2021:Q2</c:v>
                </c:pt>
                <c:pt idx="10">
                  <c:v>2021:Q3</c:v>
                </c:pt>
                <c:pt idx="11">
                  <c:v>2021:Q4</c:v>
                </c:pt>
                <c:pt idx="12">
                  <c:v>2022:Q1</c:v>
                </c:pt>
                <c:pt idx="13">
                  <c:v>2022:Q2</c:v>
                </c:pt>
                <c:pt idx="14">
                  <c:v>2022:Q3</c:v>
                </c:pt>
                <c:pt idx="15">
                  <c:v>2022:Q4</c:v>
                </c:pt>
              </c:strCache>
            </c:strRef>
          </c:cat>
          <c:val>
            <c:numRef>
              <c:f>'D12. WEO January 2021'!$K$44:$K$59</c:f>
              <c:numCache>
                <c:formatCode>0.0</c:formatCode>
                <c:ptCount val="16"/>
                <c:pt idx="0">
                  <c:v>100</c:v>
                </c:pt>
                <c:pt idx="1">
                  <c:v>101.43599999999999</c:v>
                </c:pt>
                <c:pt idx="2">
                  <c:v>102.89200000000001</c:v>
                </c:pt>
                <c:pt idx="3">
                  <c:v>104.4</c:v>
                </c:pt>
                <c:pt idx="4">
                  <c:v>94.16879999999999</c:v>
                </c:pt>
                <c:pt idx="5">
                  <c:v>106.80119999999999</c:v>
                </c:pt>
                <c:pt idx="6">
                  <c:v>108.8892</c:v>
                </c:pt>
                <c:pt idx="7">
                  <c:v>110.8728</c:v>
                </c:pt>
                <c:pt idx="8">
                  <c:v>111.91679999999999</c:v>
                </c:pt>
                <c:pt idx="9">
                  <c:v>113.0652</c:v>
                </c:pt>
                <c:pt idx="10">
                  <c:v>114.2136</c:v>
                </c:pt>
                <c:pt idx="11">
                  <c:v>115.57079999999999</c:v>
                </c:pt>
                <c:pt idx="12">
                  <c:v>117.3456</c:v>
                </c:pt>
                <c:pt idx="13">
                  <c:v>119.2248</c:v>
                </c:pt>
                <c:pt idx="14">
                  <c:v>120.9996</c:v>
                </c:pt>
                <c:pt idx="15">
                  <c:v>122.5656</c:v>
                </c:pt>
              </c:numCache>
            </c:numRef>
          </c:val>
          <c:smooth val="0"/>
          <c:extLst>
            <c:ext xmlns:c16="http://schemas.microsoft.com/office/drawing/2014/chart" uri="{C3380CC4-5D6E-409C-BE32-E72D297353CC}">
              <c16:uniqueId val="{00000006-2C69-0446-B68A-EADCB4B67F2C}"/>
            </c:ext>
          </c:extLst>
        </c:ser>
        <c:ser>
          <c:idx val="7"/>
          <c:order val="7"/>
          <c:tx>
            <c:strRef>
              <c:f>'D10. WEO January 2021'!$L$43</c:f>
              <c:strCache>
                <c:ptCount val="1"/>
                <c:pt idx="0">
                  <c:v>China (2019 trend)</c:v>
                </c:pt>
              </c:strCache>
            </c:strRef>
          </c:tx>
          <c:spPr>
            <a:ln w="19050" cap="rnd">
              <a:solidFill>
                <a:srgbClr val="FFC000"/>
              </a:solidFill>
              <a:prstDash val="dash"/>
              <a:round/>
            </a:ln>
            <a:effectLst/>
          </c:spPr>
          <c:marker>
            <c:symbol val="none"/>
          </c:marker>
          <c:cat>
            <c:strRef>
              <c:f>'D12. WEO January 2021'!$A$44:$A$59</c:f>
              <c:strCache>
                <c:ptCount val="16"/>
                <c:pt idx="0">
                  <c:v>2019:Q1</c:v>
                </c:pt>
                <c:pt idx="1">
                  <c:v>2019:Q2</c:v>
                </c:pt>
                <c:pt idx="2">
                  <c:v>2019:Q3</c:v>
                </c:pt>
                <c:pt idx="3">
                  <c:v>2019:Q4</c:v>
                </c:pt>
                <c:pt idx="4">
                  <c:v>2020:Q1</c:v>
                </c:pt>
                <c:pt idx="5">
                  <c:v>2020:Q2</c:v>
                </c:pt>
                <c:pt idx="6">
                  <c:v>2020:Q3</c:v>
                </c:pt>
                <c:pt idx="7">
                  <c:v>2020:Q4</c:v>
                </c:pt>
                <c:pt idx="8">
                  <c:v>2021:Q1</c:v>
                </c:pt>
                <c:pt idx="9">
                  <c:v>2021:Q2</c:v>
                </c:pt>
                <c:pt idx="10">
                  <c:v>2021:Q3</c:v>
                </c:pt>
                <c:pt idx="11">
                  <c:v>2021:Q4</c:v>
                </c:pt>
                <c:pt idx="12">
                  <c:v>2022:Q1</c:v>
                </c:pt>
                <c:pt idx="13">
                  <c:v>2022:Q2</c:v>
                </c:pt>
                <c:pt idx="14">
                  <c:v>2022:Q3</c:v>
                </c:pt>
                <c:pt idx="15">
                  <c:v>2022:Q4</c:v>
                </c:pt>
              </c:strCache>
            </c:strRef>
          </c:cat>
          <c:val>
            <c:numRef>
              <c:f>'D12. WEO January 2021'!$L$44:$L$59</c:f>
              <c:numCache>
                <c:formatCode>0.0</c:formatCode>
                <c:ptCount val="16"/>
                <c:pt idx="0">
                  <c:v>98.518000000000001</c:v>
                </c:pt>
                <c:pt idx="1">
                  <c:v>99.983599999999996</c:v>
                </c:pt>
                <c:pt idx="2">
                  <c:v>101.4492</c:v>
                </c:pt>
                <c:pt idx="3">
                  <c:v>102.9148</c:v>
                </c:pt>
                <c:pt idx="4">
                  <c:v>104.38039999999999</c:v>
                </c:pt>
                <c:pt idx="5">
                  <c:v>105.846</c:v>
                </c:pt>
                <c:pt idx="6">
                  <c:v>107.3116</c:v>
                </c:pt>
                <c:pt idx="7">
                  <c:v>108.77719999999999</c:v>
                </c:pt>
                <c:pt idx="8">
                  <c:v>110.2428</c:v>
                </c:pt>
                <c:pt idx="9">
                  <c:v>111.7084</c:v>
                </c:pt>
                <c:pt idx="10">
                  <c:v>113.17400000000001</c:v>
                </c:pt>
                <c:pt idx="11">
                  <c:v>114.6396</c:v>
                </c:pt>
                <c:pt idx="12">
                  <c:v>116.1052</c:v>
                </c:pt>
                <c:pt idx="13">
                  <c:v>117.57080000000001</c:v>
                </c:pt>
                <c:pt idx="14">
                  <c:v>119.0364</c:v>
                </c:pt>
                <c:pt idx="15">
                  <c:v>120.50200000000001</c:v>
                </c:pt>
              </c:numCache>
            </c:numRef>
          </c:val>
          <c:smooth val="0"/>
          <c:extLst>
            <c:ext xmlns:c16="http://schemas.microsoft.com/office/drawing/2014/chart" uri="{C3380CC4-5D6E-409C-BE32-E72D297353CC}">
              <c16:uniqueId val="{00000007-2C69-0446-B68A-EADCB4B67F2C}"/>
            </c:ext>
          </c:extLst>
        </c:ser>
        <c:dLbls>
          <c:showLegendKey val="0"/>
          <c:showVal val="0"/>
          <c:showCatName val="0"/>
          <c:showSerName val="0"/>
          <c:showPercent val="0"/>
          <c:showBubbleSize val="0"/>
        </c:dLbls>
        <c:smooth val="0"/>
        <c:axId val="456873855"/>
        <c:axId val="403601055"/>
      </c:lineChart>
      <c:catAx>
        <c:axId val="456873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403601055"/>
        <c:crosses val="autoZero"/>
        <c:auto val="1"/>
        <c:lblAlgn val="ctr"/>
        <c:lblOffset val="100"/>
        <c:noMultiLvlLbl val="0"/>
      </c:catAx>
      <c:valAx>
        <c:axId val="403601055"/>
        <c:scaling>
          <c:orientation val="minMax"/>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r>
                  <a:rPr lang="en-GB" sz="1000">
                    <a:solidFill>
                      <a:schemeClr val="tx1"/>
                    </a:solidFill>
                    <a:latin typeface="Source Sans Pro" panose="020B0503030403020204" pitchFamily="34" charset="0"/>
                    <a:ea typeface="Source Sans Pro" panose="020B0503030403020204" pitchFamily="34" charset="0"/>
                  </a:rPr>
                  <a:t>Index (2019 Q1 = 100)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456873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r>
              <a:rPr lang="en-GB">
                <a:solidFill>
                  <a:schemeClr val="tx1"/>
                </a:solidFill>
                <a:latin typeface="Source Sans Pro" panose="020B0503030403020204" pitchFamily="34" charset="0"/>
                <a:ea typeface="Source Sans Pro" panose="020B0503030403020204" pitchFamily="34" charset="0"/>
              </a:rPr>
              <a:t>Real GDP change, 2019 Q4 - 2020</a:t>
            </a:r>
            <a:r>
              <a:rPr lang="en-GB" baseline="0">
                <a:solidFill>
                  <a:schemeClr val="tx1"/>
                </a:solidFill>
                <a:latin typeface="Source Sans Pro" panose="020B0503030403020204" pitchFamily="34" charset="0"/>
                <a:ea typeface="Source Sans Pro" panose="020B0503030403020204" pitchFamily="34" charset="0"/>
              </a:rPr>
              <a:t> Q4 (Source: OECD)</a:t>
            </a:r>
            <a:endParaRPr lang="en-GB">
              <a:solidFill>
                <a:schemeClr val="tx1"/>
              </a:solidFill>
              <a:latin typeface="Source Sans Pro" panose="020B0503030403020204" pitchFamily="34" charset="0"/>
              <a:ea typeface="Source Sans Pro" panose="020B0503030403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endParaRPr lang="en-IT"/>
        </a:p>
      </c:txPr>
    </c:title>
    <c:autoTitleDeleted val="0"/>
    <c:plotArea>
      <c:layout/>
      <c:barChart>
        <c:barDir val="col"/>
        <c:grouping val="clustered"/>
        <c:varyColors val="0"/>
        <c:ser>
          <c:idx val="5"/>
          <c:order val="0"/>
          <c:tx>
            <c:strRef>
              <c:f>'D1. Real GDP growth'!$B$3</c:f>
              <c:strCache>
                <c:ptCount val="1"/>
                <c:pt idx="0">
                  <c:v>United Kingdom</c:v>
                </c:pt>
              </c:strCache>
            </c:strRef>
          </c:tx>
          <c:spPr>
            <a:solidFill>
              <a:srgbClr val="3A53A4"/>
            </a:solidFill>
            <a:ln w="15875">
              <a:solidFill>
                <a:srgbClr val="3A53A4"/>
              </a:solidFill>
              <a:tailEnd type="oval" w="sm" len="sm"/>
            </a:ln>
            <a:effectLst/>
          </c:spPr>
          <c:invertIfNegative val="0"/>
          <c:cat>
            <c:strRef>
              <c:f>'D1. Real GDP growth'!$A$51:$A$55</c:f>
              <c:strCache>
                <c:ptCount val="5"/>
                <c:pt idx="0">
                  <c:v>2019 Q4</c:v>
                </c:pt>
                <c:pt idx="1">
                  <c:v>2020 Q1</c:v>
                </c:pt>
                <c:pt idx="2">
                  <c:v>2020 Q2</c:v>
                </c:pt>
                <c:pt idx="3">
                  <c:v>2020 Q3</c:v>
                </c:pt>
                <c:pt idx="4">
                  <c:v>2020 Q4</c:v>
                </c:pt>
              </c:strCache>
            </c:strRef>
          </c:cat>
          <c:val>
            <c:numRef>
              <c:f>'D1. Real GDP growth'!$B$51:$B$55</c:f>
              <c:numCache>
                <c:formatCode>General</c:formatCode>
                <c:ptCount val="5"/>
                <c:pt idx="0">
                  <c:v>1.9866000000000002E-2</c:v>
                </c:pt>
                <c:pt idx="1">
                  <c:v>-3</c:v>
                </c:pt>
                <c:pt idx="2">
                  <c:v>-18.8</c:v>
                </c:pt>
                <c:pt idx="3">
                  <c:v>16</c:v>
                </c:pt>
              </c:numCache>
            </c:numRef>
          </c:val>
          <c:extLst>
            <c:ext xmlns:c16="http://schemas.microsoft.com/office/drawing/2014/chart" uri="{C3380CC4-5D6E-409C-BE32-E72D297353CC}">
              <c16:uniqueId val="{00000000-DE45-7543-8AA4-4788198B3416}"/>
            </c:ext>
          </c:extLst>
        </c:ser>
        <c:ser>
          <c:idx val="6"/>
          <c:order val="1"/>
          <c:tx>
            <c:strRef>
              <c:f>'D1. Real GDP growth'!$C$3</c:f>
              <c:strCache>
                <c:ptCount val="1"/>
                <c:pt idx="0">
                  <c:v>United States</c:v>
                </c:pt>
              </c:strCache>
            </c:strRef>
          </c:tx>
          <c:spPr>
            <a:solidFill>
              <a:srgbClr val="F05A5B"/>
            </a:solidFill>
            <a:ln w="15875">
              <a:solidFill>
                <a:srgbClr val="F05A5B"/>
              </a:solidFill>
              <a:tailEnd type="oval" w="sm" len="sm"/>
            </a:ln>
            <a:effectLst/>
          </c:spPr>
          <c:invertIfNegative val="0"/>
          <c:cat>
            <c:strRef>
              <c:f>'D1. Real GDP growth'!$A$51:$A$55</c:f>
              <c:strCache>
                <c:ptCount val="5"/>
                <c:pt idx="0">
                  <c:v>2019 Q4</c:v>
                </c:pt>
                <c:pt idx="1">
                  <c:v>2020 Q1</c:v>
                </c:pt>
                <c:pt idx="2">
                  <c:v>2020 Q2</c:v>
                </c:pt>
                <c:pt idx="3">
                  <c:v>2020 Q3</c:v>
                </c:pt>
                <c:pt idx="4">
                  <c:v>2020 Q4</c:v>
                </c:pt>
              </c:strCache>
            </c:strRef>
          </c:cat>
          <c:val>
            <c:numRef>
              <c:f>'D1. Real GDP growth'!$C$51:$C$55</c:f>
              <c:numCache>
                <c:formatCode>General</c:formatCode>
                <c:ptCount val="5"/>
                <c:pt idx="0">
                  <c:v>0.52746899999999997</c:v>
                </c:pt>
                <c:pt idx="1">
                  <c:v>-1.3</c:v>
                </c:pt>
                <c:pt idx="2">
                  <c:v>-9</c:v>
                </c:pt>
                <c:pt idx="3">
                  <c:v>7.5</c:v>
                </c:pt>
                <c:pt idx="4">
                  <c:v>1</c:v>
                </c:pt>
              </c:numCache>
            </c:numRef>
          </c:val>
          <c:extLst>
            <c:ext xmlns:c16="http://schemas.microsoft.com/office/drawing/2014/chart" uri="{C3380CC4-5D6E-409C-BE32-E72D297353CC}">
              <c16:uniqueId val="{00000001-DE45-7543-8AA4-4788198B3416}"/>
            </c:ext>
          </c:extLst>
        </c:ser>
        <c:ser>
          <c:idx val="0"/>
          <c:order val="2"/>
          <c:tx>
            <c:strRef>
              <c:f>'D1. Real GDP growth'!$F$3</c:f>
              <c:strCache>
                <c:ptCount val="1"/>
                <c:pt idx="0">
                  <c:v>Canada</c:v>
                </c:pt>
              </c:strCache>
            </c:strRef>
          </c:tx>
          <c:spPr>
            <a:solidFill>
              <a:schemeClr val="tx1"/>
            </a:solidFill>
            <a:ln>
              <a:noFill/>
            </a:ln>
            <a:effectLst/>
          </c:spPr>
          <c:invertIfNegative val="0"/>
          <c:cat>
            <c:strRef>
              <c:f>'D1. Real GDP growth'!$A$51:$A$55</c:f>
              <c:strCache>
                <c:ptCount val="5"/>
                <c:pt idx="0">
                  <c:v>2019 Q4</c:v>
                </c:pt>
                <c:pt idx="1">
                  <c:v>2020 Q1</c:v>
                </c:pt>
                <c:pt idx="2">
                  <c:v>2020 Q2</c:v>
                </c:pt>
                <c:pt idx="3">
                  <c:v>2020 Q3</c:v>
                </c:pt>
                <c:pt idx="4">
                  <c:v>2020 Q4</c:v>
                </c:pt>
              </c:strCache>
            </c:strRef>
          </c:cat>
          <c:val>
            <c:numRef>
              <c:f>'D1. Real GDP growth'!$F$51:$F$55</c:f>
              <c:numCache>
                <c:formatCode>General</c:formatCode>
                <c:ptCount val="5"/>
                <c:pt idx="0">
                  <c:v>9.4407559000000002E-2</c:v>
                </c:pt>
                <c:pt idx="1">
                  <c:v>-1.8724164700000001</c:v>
                </c:pt>
                <c:pt idx="2">
                  <c:v>-11.314573725000001</c:v>
                </c:pt>
                <c:pt idx="3">
                  <c:v>8.8748584089999998</c:v>
                </c:pt>
                <c:pt idx="4">
                  <c:v>1.900020169</c:v>
                </c:pt>
              </c:numCache>
            </c:numRef>
          </c:val>
          <c:extLst>
            <c:ext xmlns:c16="http://schemas.microsoft.com/office/drawing/2014/chart" uri="{C3380CC4-5D6E-409C-BE32-E72D297353CC}">
              <c16:uniqueId val="{00000002-DE45-7543-8AA4-4788198B3416}"/>
            </c:ext>
          </c:extLst>
        </c:ser>
        <c:ser>
          <c:idx val="1"/>
          <c:order val="3"/>
          <c:tx>
            <c:strRef>
              <c:f>'D1. Real GDP growth'!$G$3</c:f>
              <c:strCache>
                <c:ptCount val="1"/>
                <c:pt idx="0">
                  <c:v>France</c:v>
                </c:pt>
              </c:strCache>
            </c:strRef>
          </c:tx>
          <c:spPr>
            <a:solidFill>
              <a:srgbClr val="B455A0"/>
            </a:solidFill>
            <a:ln>
              <a:noFill/>
            </a:ln>
            <a:effectLst/>
          </c:spPr>
          <c:invertIfNegative val="0"/>
          <c:cat>
            <c:strRef>
              <c:f>'D1. Real GDP growth'!$A$51:$A$55</c:f>
              <c:strCache>
                <c:ptCount val="5"/>
                <c:pt idx="0">
                  <c:v>2019 Q4</c:v>
                </c:pt>
                <c:pt idx="1">
                  <c:v>2020 Q1</c:v>
                </c:pt>
                <c:pt idx="2">
                  <c:v>2020 Q2</c:v>
                </c:pt>
                <c:pt idx="3">
                  <c:v>2020 Q3</c:v>
                </c:pt>
                <c:pt idx="4">
                  <c:v>2020 Q4</c:v>
                </c:pt>
              </c:strCache>
            </c:strRef>
          </c:cat>
          <c:val>
            <c:numRef>
              <c:f>'D1. Real GDP growth'!$G$51:$G$55</c:f>
              <c:numCache>
                <c:formatCode>General</c:formatCode>
                <c:ptCount val="5"/>
                <c:pt idx="0">
                  <c:v>-0.18691813600000001</c:v>
                </c:pt>
                <c:pt idx="1">
                  <c:v>-5.9058323359999996</c:v>
                </c:pt>
                <c:pt idx="2">
                  <c:v>-13.651488184</c:v>
                </c:pt>
                <c:pt idx="3">
                  <c:v>18.509715195999998</c:v>
                </c:pt>
                <c:pt idx="4">
                  <c:v>-1.3483656230000001</c:v>
                </c:pt>
              </c:numCache>
            </c:numRef>
          </c:val>
          <c:extLst>
            <c:ext xmlns:c16="http://schemas.microsoft.com/office/drawing/2014/chart" uri="{C3380CC4-5D6E-409C-BE32-E72D297353CC}">
              <c16:uniqueId val="{00000003-DE45-7543-8AA4-4788198B3416}"/>
            </c:ext>
          </c:extLst>
        </c:ser>
        <c:ser>
          <c:idx val="2"/>
          <c:order val="4"/>
          <c:tx>
            <c:strRef>
              <c:f>'D1. Real GDP growth'!$H$3</c:f>
              <c:strCache>
                <c:ptCount val="1"/>
                <c:pt idx="0">
                  <c:v>Germany</c:v>
                </c:pt>
              </c:strCache>
            </c:strRef>
          </c:tx>
          <c:spPr>
            <a:solidFill>
              <a:srgbClr val="F7941E"/>
            </a:solidFill>
            <a:ln>
              <a:noFill/>
            </a:ln>
            <a:effectLst/>
          </c:spPr>
          <c:invertIfNegative val="0"/>
          <c:cat>
            <c:strRef>
              <c:f>'D1. Real GDP growth'!$A$51:$A$55</c:f>
              <c:strCache>
                <c:ptCount val="5"/>
                <c:pt idx="0">
                  <c:v>2019 Q4</c:v>
                </c:pt>
                <c:pt idx="1">
                  <c:v>2020 Q1</c:v>
                </c:pt>
                <c:pt idx="2">
                  <c:v>2020 Q2</c:v>
                </c:pt>
                <c:pt idx="3">
                  <c:v>2020 Q3</c:v>
                </c:pt>
                <c:pt idx="4">
                  <c:v>2020 Q4</c:v>
                </c:pt>
              </c:strCache>
            </c:strRef>
          </c:cat>
          <c:val>
            <c:numRef>
              <c:f>'D1. Real GDP growth'!$H$51:$H$55</c:f>
              <c:numCache>
                <c:formatCode>General</c:formatCode>
                <c:ptCount val="5"/>
                <c:pt idx="0">
                  <c:v>-1.8690252000000001E-2</c:v>
                </c:pt>
                <c:pt idx="1">
                  <c:v>-1.995366229</c:v>
                </c:pt>
                <c:pt idx="2">
                  <c:v>-9.7072505240000009</c:v>
                </c:pt>
                <c:pt idx="3">
                  <c:v>8.5119858409999996</c:v>
                </c:pt>
                <c:pt idx="4">
                  <c:v>9.7322782999999996E-2</c:v>
                </c:pt>
              </c:numCache>
            </c:numRef>
          </c:val>
          <c:extLst>
            <c:ext xmlns:c16="http://schemas.microsoft.com/office/drawing/2014/chart" uri="{C3380CC4-5D6E-409C-BE32-E72D297353CC}">
              <c16:uniqueId val="{00000004-DE45-7543-8AA4-4788198B3416}"/>
            </c:ext>
          </c:extLst>
        </c:ser>
        <c:ser>
          <c:idx val="3"/>
          <c:order val="5"/>
          <c:tx>
            <c:strRef>
              <c:f>'D1. Real GDP growth'!$I$3</c:f>
              <c:strCache>
                <c:ptCount val="1"/>
                <c:pt idx="0">
                  <c:v>Italy</c:v>
                </c:pt>
              </c:strCache>
            </c:strRef>
          </c:tx>
          <c:spPr>
            <a:solidFill>
              <a:srgbClr val="008D47"/>
            </a:solidFill>
            <a:ln>
              <a:noFill/>
            </a:ln>
            <a:effectLst/>
          </c:spPr>
          <c:invertIfNegative val="0"/>
          <c:cat>
            <c:strRef>
              <c:f>'D1. Real GDP growth'!$A$51:$A$55</c:f>
              <c:strCache>
                <c:ptCount val="5"/>
                <c:pt idx="0">
                  <c:v>2019 Q4</c:v>
                </c:pt>
                <c:pt idx="1">
                  <c:v>2020 Q1</c:v>
                </c:pt>
                <c:pt idx="2">
                  <c:v>2020 Q2</c:v>
                </c:pt>
                <c:pt idx="3">
                  <c:v>2020 Q3</c:v>
                </c:pt>
                <c:pt idx="4">
                  <c:v>2020 Q4</c:v>
                </c:pt>
              </c:strCache>
            </c:strRef>
          </c:cat>
          <c:val>
            <c:numRef>
              <c:f>'D1. Real GDP growth'!$I$51:$I$55</c:f>
              <c:numCache>
                <c:formatCode>General</c:formatCode>
                <c:ptCount val="5"/>
                <c:pt idx="0">
                  <c:v>-0.36144960100000001</c:v>
                </c:pt>
                <c:pt idx="1">
                  <c:v>-5.5295889760000003</c:v>
                </c:pt>
                <c:pt idx="2">
                  <c:v>-13.043511385</c:v>
                </c:pt>
                <c:pt idx="3">
                  <c:v>15.966377292000001</c:v>
                </c:pt>
                <c:pt idx="4">
                  <c:v>-1.975646223</c:v>
                </c:pt>
              </c:numCache>
            </c:numRef>
          </c:val>
          <c:extLst>
            <c:ext xmlns:c16="http://schemas.microsoft.com/office/drawing/2014/chart" uri="{C3380CC4-5D6E-409C-BE32-E72D297353CC}">
              <c16:uniqueId val="{00000005-DE45-7543-8AA4-4788198B3416}"/>
            </c:ext>
          </c:extLst>
        </c:ser>
        <c:ser>
          <c:idx val="4"/>
          <c:order val="6"/>
          <c:tx>
            <c:strRef>
              <c:f>'D1. Real GDP growth'!$J$3</c:f>
              <c:strCache>
                <c:ptCount val="1"/>
                <c:pt idx="0">
                  <c:v>Japan</c:v>
                </c:pt>
              </c:strCache>
            </c:strRef>
          </c:tx>
          <c:spPr>
            <a:solidFill>
              <a:srgbClr val="9B695E"/>
            </a:solidFill>
            <a:ln>
              <a:noFill/>
            </a:ln>
            <a:effectLst/>
          </c:spPr>
          <c:invertIfNegative val="0"/>
          <c:cat>
            <c:strRef>
              <c:f>'D1. Real GDP growth'!$A$51:$A$55</c:f>
              <c:strCache>
                <c:ptCount val="5"/>
                <c:pt idx="0">
                  <c:v>2019 Q4</c:v>
                </c:pt>
                <c:pt idx="1">
                  <c:v>2020 Q1</c:v>
                </c:pt>
                <c:pt idx="2">
                  <c:v>2020 Q2</c:v>
                </c:pt>
                <c:pt idx="3">
                  <c:v>2020 Q3</c:v>
                </c:pt>
                <c:pt idx="4">
                  <c:v>2020 Q4</c:v>
                </c:pt>
              </c:strCache>
            </c:strRef>
          </c:cat>
          <c:val>
            <c:numRef>
              <c:f>'D1. Real GDP growth'!$J$51:$J$55</c:f>
              <c:numCache>
                <c:formatCode>General</c:formatCode>
                <c:ptCount val="5"/>
                <c:pt idx="0">
                  <c:v>-1.861715352</c:v>
                </c:pt>
                <c:pt idx="1">
                  <c:v>-0.53801264699999995</c:v>
                </c:pt>
                <c:pt idx="2">
                  <c:v>-8.2617774280000003</c:v>
                </c:pt>
                <c:pt idx="3">
                  <c:v>5.2954708840000002</c:v>
                </c:pt>
              </c:numCache>
            </c:numRef>
          </c:val>
          <c:extLst>
            <c:ext xmlns:c16="http://schemas.microsoft.com/office/drawing/2014/chart" uri="{C3380CC4-5D6E-409C-BE32-E72D297353CC}">
              <c16:uniqueId val="{00000006-DE45-7543-8AA4-4788198B3416}"/>
            </c:ext>
          </c:extLst>
        </c:ser>
        <c:dLbls>
          <c:showLegendKey val="0"/>
          <c:showVal val="0"/>
          <c:showCatName val="0"/>
          <c:showSerName val="0"/>
          <c:showPercent val="0"/>
          <c:showBubbleSize val="0"/>
        </c:dLbls>
        <c:gapWidth val="500"/>
        <c:overlap val="-32"/>
        <c:axId val="1959710863"/>
        <c:axId val="1959712543"/>
      </c:barChart>
      <c:catAx>
        <c:axId val="195971086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1959712543"/>
        <c:crosses val="autoZero"/>
        <c:auto val="1"/>
        <c:lblAlgn val="ctr"/>
        <c:lblOffset val="100"/>
        <c:noMultiLvlLbl val="0"/>
      </c:catAx>
      <c:valAx>
        <c:axId val="19597125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r>
                  <a:rPr lang="en-GB">
                    <a:solidFill>
                      <a:schemeClr val="tx1"/>
                    </a:solidFill>
                    <a:latin typeface="Source Sans Pro" panose="020B0503030403020204" pitchFamily="34" charset="0"/>
                    <a:ea typeface="Source Sans Pro" panose="020B0503030403020204" pitchFamily="34" charset="0"/>
                  </a:rPr>
                  <a:t>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1959710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dirty="0">
                <a:solidFill>
                  <a:srgbClr val="000000"/>
                </a:solidFill>
                <a:latin typeface="Source Sans Pro" panose="020B0503030403020204" pitchFamily="34" charset="0"/>
                <a:ea typeface="Source Sans Pro" panose="020B0503030403020204" pitchFamily="34" charset="0"/>
              </a:rPr>
              <a:t>Fig. 2 Real GDP growth 1990 </a:t>
            </a:r>
            <a:r>
              <a:rPr lang="en-GB" sz="1600" baseline="0" dirty="0">
                <a:solidFill>
                  <a:srgbClr val="000000"/>
                </a:solidFill>
                <a:latin typeface="Source Sans Pro" panose="020B0503030403020204" pitchFamily="34" charset="0"/>
                <a:ea typeface="Source Sans Pro" panose="020B0503030403020204" pitchFamily="34" charset="0"/>
              </a:rPr>
              <a:t>– 2019 </a:t>
            </a:r>
          </a:p>
          <a:p>
            <a:pPr>
              <a:defRPr/>
            </a:pPr>
            <a:r>
              <a:rPr lang="en-GB" sz="1600" baseline="0" dirty="0">
                <a:solidFill>
                  <a:srgbClr val="000000"/>
                </a:solidFill>
                <a:latin typeface="Source Sans Pro" panose="020B0503030403020204" pitchFamily="34" charset="0"/>
                <a:ea typeface="Source Sans Pro" panose="020B0503030403020204" pitchFamily="34" charset="0"/>
              </a:rPr>
              <a:t>(Source: OECD)</a:t>
            </a:r>
            <a:endParaRPr lang="en-GB" sz="1600" dirty="0">
              <a:solidFill>
                <a:srgbClr val="000000"/>
              </a:solidFill>
              <a:latin typeface="Source Sans Pro" panose="020B0503030403020204" pitchFamily="34" charset="0"/>
              <a:ea typeface="Source Sans Pro" panose="020B0503030403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barChart>
        <c:barDir val="col"/>
        <c:grouping val="clustered"/>
        <c:varyColors val="0"/>
        <c:ser>
          <c:idx val="5"/>
          <c:order val="5"/>
          <c:tx>
            <c:strRef>
              <c:f>'Real GDP growth'!$M$3</c:f>
              <c:strCache>
                <c:ptCount val="1"/>
              </c:strCache>
            </c:strRef>
          </c:tx>
          <c:spPr>
            <a:solidFill>
              <a:schemeClr val="accent5">
                <a:lumMod val="40000"/>
                <a:lumOff val="60000"/>
                <a:alpha val="55000"/>
              </a:schemeClr>
            </a:solidFill>
            <a:ln>
              <a:noFill/>
            </a:ln>
            <a:effectLst/>
          </c:spPr>
          <c:invertIfNegative val="0"/>
          <c:dPt>
            <c:idx val="18"/>
            <c:invertIfNegative val="0"/>
            <c:bubble3D val="0"/>
            <c:spPr>
              <a:solidFill>
                <a:srgbClr val="0070C0">
                  <a:alpha val="20000"/>
                </a:srgbClr>
              </a:solidFill>
              <a:ln>
                <a:noFill/>
              </a:ln>
              <a:effectLst/>
            </c:spPr>
            <c:extLst>
              <c:ext xmlns:c16="http://schemas.microsoft.com/office/drawing/2014/chart" uri="{C3380CC4-5D6E-409C-BE32-E72D297353CC}">
                <c16:uniqueId val="{00000007-E68E-AB4D-8AA1-B85D36C790C3}"/>
              </c:ext>
            </c:extLst>
          </c:dPt>
          <c:dPt>
            <c:idx val="19"/>
            <c:invertIfNegative val="0"/>
            <c:bubble3D val="0"/>
            <c:spPr>
              <a:solidFill>
                <a:srgbClr val="0070C0">
                  <a:alpha val="20000"/>
                </a:srgbClr>
              </a:solidFill>
              <a:ln>
                <a:noFill/>
              </a:ln>
              <a:effectLst/>
            </c:spPr>
            <c:extLst>
              <c:ext xmlns:c16="http://schemas.microsoft.com/office/drawing/2014/chart" uri="{C3380CC4-5D6E-409C-BE32-E72D297353CC}">
                <c16:uniqueId val="{00000006-E68E-AB4D-8AA1-B85D36C790C3}"/>
              </c:ext>
            </c:extLst>
          </c:dPt>
          <c:cat>
            <c:numRef>
              <c:f>'Real GDP growth'!$G$4:$G$33</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'Real GDP growth'!$M$4:$M$33</c:f>
              <c:numCache>
                <c:formatCode>#,##0.0_ ;\-#,##0.0\ </c:formatCode>
                <c:ptCount val="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1</c:v>
                </c:pt>
                <c:pt idx="19">
                  <c:v>1</c:v>
                </c:pt>
                <c:pt idx="20">
                  <c:v>0</c:v>
                </c:pt>
                <c:pt idx="21">
                  <c:v>0</c:v>
                </c:pt>
                <c:pt idx="22">
                  <c:v>0</c:v>
                </c:pt>
                <c:pt idx="23">
                  <c:v>0</c:v>
                </c:pt>
                <c:pt idx="24">
                  <c:v>0</c:v>
                </c:pt>
                <c:pt idx="25">
                  <c:v>0</c:v>
                </c:pt>
                <c:pt idx="26">
                  <c:v>0</c:v>
                </c:pt>
                <c:pt idx="27">
                  <c:v>0</c:v>
                </c:pt>
                <c:pt idx="28">
                  <c:v>0</c:v>
                </c:pt>
                <c:pt idx="29">
                  <c:v>0</c:v>
                </c:pt>
              </c:numCache>
            </c:numRef>
          </c:val>
          <c:extLst>
            <c:ext xmlns:c16="http://schemas.microsoft.com/office/drawing/2014/chart" uri="{C3380CC4-5D6E-409C-BE32-E72D297353CC}">
              <c16:uniqueId val="{00000000-E68E-AB4D-8AA1-B85D36C790C3}"/>
            </c:ext>
          </c:extLst>
        </c:ser>
        <c:dLbls>
          <c:showLegendKey val="0"/>
          <c:showVal val="0"/>
          <c:showCatName val="0"/>
          <c:showSerName val="0"/>
          <c:showPercent val="0"/>
          <c:showBubbleSize val="0"/>
        </c:dLbls>
        <c:gapWidth val="0"/>
        <c:axId val="1311555855"/>
        <c:axId val="1293052927"/>
      </c:barChart>
      <c:lineChart>
        <c:grouping val="standard"/>
        <c:varyColors val="0"/>
        <c:ser>
          <c:idx val="1"/>
          <c:order val="0"/>
          <c:tx>
            <c:strRef>
              <c:f>'Real GDP growth'!$H$3</c:f>
              <c:strCache>
                <c:ptCount val="1"/>
                <c:pt idx="0">
                  <c:v>United Kingdom</c:v>
                </c:pt>
              </c:strCache>
            </c:strRef>
          </c:tx>
          <c:spPr>
            <a:ln w="6350" cap="rnd">
              <a:solidFill>
                <a:srgbClr val="3A53A4"/>
              </a:solidFill>
              <a:round/>
              <a:tailEnd type="oval" w="sm" len="sm"/>
            </a:ln>
            <a:effectLst/>
          </c:spPr>
          <c:marker>
            <c:symbol val="none"/>
          </c:marker>
          <c:cat>
            <c:numRef>
              <c:f>'Real GDP growth'!$G$4:$G$33</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'Real GDP growth'!$H$4:$H$33</c:f>
              <c:numCache>
                <c:formatCode>#,##0.0_ ;\-#,##0.0\ </c:formatCode>
                <c:ptCount val="30"/>
                <c:pt idx="0">
                  <c:v>0.73375500000000005</c:v>
                </c:pt>
                <c:pt idx="1">
                  <c:v>-1.1031219999999999</c:v>
                </c:pt>
                <c:pt idx="2">
                  <c:v>0.40108199999999999</c:v>
                </c:pt>
                <c:pt idx="3">
                  <c:v>2.4898310000000001</c:v>
                </c:pt>
                <c:pt idx="4">
                  <c:v>3.846009</c:v>
                </c:pt>
                <c:pt idx="5">
                  <c:v>2.5316700000000001</c:v>
                </c:pt>
                <c:pt idx="6">
                  <c:v>2.491533</c:v>
                </c:pt>
                <c:pt idx="7">
                  <c:v>3.8548300000000002</c:v>
                </c:pt>
                <c:pt idx="8">
                  <c:v>3.6448529999999999</c:v>
                </c:pt>
                <c:pt idx="9">
                  <c:v>3.428223</c:v>
                </c:pt>
                <c:pt idx="10">
                  <c:v>3.4374720000000001</c:v>
                </c:pt>
                <c:pt idx="11">
                  <c:v>2.974364</c:v>
                </c:pt>
                <c:pt idx="12">
                  <c:v>2.3243510000000001</c:v>
                </c:pt>
                <c:pt idx="13">
                  <c:v>3.286378</c:v>
                </c:pt>
                <c:pt idx="14">
                  <c:v>2.3739509999999999</c:v>
                </c:pt>
                <c:pt idx="15">
                  <c:v>3.179729</c:v>
                </c:pt>
                <c:pt idx="16">
                  <c:v>2.7883249999999999</c:v>
                </c:pt>
                <c:pt idx="17">
                  <c:v>2.4305530000000002</c:v>
                </c:pt>
                <c:pt idx="18" formatCode="General">
                  <c:v>-0.3</c:v>
                </c:pt>
                <c:pt idx="19" formatCode="General">
                  <c:v>-4.2</c:v>
                </c:pt>
                <c:pt idx="20" formatCode="General">
                  <c:v>1.7</c:v>
                </c:pt>
                <c:pt idx="21" formatCode="General">
                  <c:v>1.6</c:v>
                </c:pt>
                <c:pt idx="22" formatCode="General">
                  <c:v>1.4</c:v>
                </c:pt>
                <c:pt idx="23" formatCode="General">
                  <c:v>2</c:v>
                </c:pt>
                <c:pt idx="24" formatCode="General">
                  <c:v>2.9</c:v>
                </c:pt>
                <c:pt idx="25" formatCode="General">
                  <c:v>2.2999999999999998</c:v>
                </c:pt>
                <c:pt idx="26" formatCode="General">
                  <c:v>1.8</c:v>
                </c:pt>
                <c:pt idx="27" formatCode="General">
                  <c:v>1.8</c:v>
                </c:pt>
                <c:pt idx="28" formatCode="General">
                  <c:v>1.4</c:v>
                </c:pt>
                <c:pt idx="29" formatCode="General">
                  <c:v>1.2</c:v>
                </c:pt>
              </c:numCache>
            </c:numRef>
          </c:val>
          <c:smooth val="0"/>
          <c:extLst>
            <c:ext xmlns:c16="http://schemas.microsoft.com/office/drawing/2014/chart" uri="{C3380CC4-5D6E-409C-BE32-E72D297353CC}">
              <c16:uniqueId val="{00000001-E68E-AB4D-8AA1-B85D36C790C3}"/>
            </c:ext>
          </c:extLst>
        </c:ser>
        <c:ser>
          <c:idx val="2"/>
          <c:order val="1"/>
          <c:tx>
            <c:strRef>
              <c:f>'Real GDP growth'!$I$3</c:f>
              <c:strCache>
                <c:ptCount val="1"/>
                <c:pt idx="0">
                  <c:v>United States</c:v>
                </c:pt>
              </c:strCache>
            </c:strRef>
          </c:tx>
          <c:spPr>
            <a:ln w="6350" cap="rnd">
              <a:solidFill>
                <a:srgbClr val="F55755"/>
              </a:solidFill>
              <a:round/>
              <a:tailEnd type="oval" w="sm" len="sm"/>
            </a:ln>
            <a:effectLst/>
          </c:spPr>
          <c:marker>
            <c:symbol val="none"/>
          </c:marker>
          <c:cat>
            <c:numRef>
              <c:f>'Real GDP growth'!$G$4:$G$33</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'Real GDP growth'!$I$4:$I$33</c:f>
              <c:numCache>
                <c:formatCode>#,##0.0_ ;\-#,##0.0\ </c:formatCode>
                <c:ptCount val="30"/>
                <c:pt idx="0">
                  <c:v>1.8859600000000001</c:v>
                </c:pt>
                <c:pt idx="1">
                  <c:v>-0.10825899999999999</c:v>
                </c:pt>
                <c:pt idx="2">
                  <c:v>3.5224419999999999</c:v>
                </c:pt>
                <c:pt idx="3">
                  <c:v>2.7528440000000001</c:v>
                </c:pt>
                <c:pt idx="4">
                  <c:v>4.0288389999999996</c:v>
                </c:pt>
                <c:pt idx="5">
                  <c:v>2.6842869999999999</c:v>
                </c:pt>
                <c:pt idx="6">
                  <c:v>3.7725010000000001</c:v>
                </c:pt>
                <c:pt idx="7">
                  <c:v>4.4472160000000001</c:v>
                </c:pt>
                <c:pt idx="8">
                  <c:v>4.4814080000000001</c:v>
                </c:pt>
                <c:pt idx="9">
                  <c:v>4.7532360000000002</c:v>
                </c:pt>
                <c:pt idx="10">
                  <c:v>4.1274839999999999</c:v>
                </c:pt>
                <c:pt idx="11">
                  <c:v>0.99834100000000003</c:v>
                </c:pt>
                <c:pt idx="12">
                  <c:v>1.741695</c:v>
                </c:pt>
                <c:pt idx="13">
                  <c:v>2.8612109999999999</c:v>
                </c:pt>
                <c:pt idx="14">
                  <c:v>3.7988909999999998</c:v>
                </c:pt>
                <c:pt idx="15">
                  <c:v>3.5132140000000001</c:v>
                </c:pt>
                <c:pt idx="16">
                  <c:v>2.8549720000000001</c:v>
                </c:pt>
                <c:pt idx="17">
                  <c:v>1.876171</c:v>
                </c:pt>
                <c:pt idx="18" formatCode="General">
                  <c:v>-0.1</c:v>
                </c:pt>
                <c:pt idx="19" formatCode="General">
                  <c:v>-2.5</c:v>
                </c:pt>
                <c:pt idx="20" formatCode="General">
                  <c:v>2.6</c:v>
                </c:pt>
                <c:pt idx="21" formatCode="General">
                  <c:v>1.6</c:v>
                </c:pt>
                <c:pt idx="22" formatCode="General">
                  <c:v>2.2000000000000002</c:v>
                </c:pt>
                <c:pt idx="23" formatCode="General">
                  <c:v>1.8</c:v>
                </c:pt>
                <c:pt idx="24" formatCode="General">
                  <c:v>2.5</c:v>
                </c:pt>
                <c:pt idx="25" formatCode="General">
                  <c:v>2.9</c:v>
                </c:pt>
                <c:pt idx="26" formatCode="General">
                  <c:v>1.6</c:v>
                </c:pt>
                <c:pt idx="27" formatCode="General">
                  <c:v>2.4</c:v>
                </c:pt>
                <c:pt idx="28" formatCode="General">
                  <c:v>2.9</c:v>
                </c:pt>
                <c:pt idx="29" formatCode="General">
                  <c:v>2.4</c:v>
                </c:pt>
              </c:numCache>
            </c:numRef>
          </c:val>
          <c:smooth val="0"/>
          <c:extLst>
            <c:ext xmlns:c16="http://schemas.microsoft.com/office/drawing/2014/chart" uri="{C3380CC4-5D6E-409C-BE32-E72D297353CC}">
              <c16:uniqueId val="{00000002-E68E-AB4D-8AA1-B85D36C790C3}"/>
            </c:ext>
          </c:extLst>
        </c:ser>
        <c:ser>
          <c:idx val="0"/>
          <c:order val="2"/>
          <c:tx>
            <c:strRef>
              <c:f>'Real GDP growth'!$J$3</c:f>
              <c:strCache>
                <c:ptCount val="1"/>
                <c:pt idx="0">
                  <c:v>China</c:v>
                </c:pt>
              </c:strCache>
            </c:strRef>
          </c:tx>
          <c:spPr>
            <a:ln w="635" cap="rnd">
              <a:solidFill>
                <a:srgbClr val="B455A0"/>
              </a:solidFill>
              <a:round/>
              <a:tailEnd type="oval" w="sm" len="sm"/>
            </a:ln>
            <a:effectLst/>
          </c:spPr>
          <c:marker>
            <c:symbol val="none"/>
          </c:marker>
          <c:cat>
            <c:numRef>
              <c:f>'Real GDP growth'!$G$4:$G$33</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'Real GDP growth'!$J$4:$J$33</c:f>
              <c:numCache>
                <c:formatCode>#,##0.0_ ;\-#,##0.0\ </c:formatCode>
                <c:ptCount val="30"/>
                <c:pt idx="0">
                  <c:v>3.9196230000000001</c:v>
                </c:pt>
                <c:pt idx="1">
                  <c:v>9.2625530000000005</c:v>
                </c:pt>
                <c:pt idx="2">
                  <c:v>14.224710999999999</c:v>
                </c:pt>
                <c:pt idx="3">
                  <c:v>13.883675999999999</c:v>
                </c:pt>
                <c:pt idx="4">
                  <c:v>13.036676999999999</c:v>
                </c:pt>
                <c:pt idx="5">
                  <c:v>10.953875</c:v>
                </c:pt>
                <c:pt idx="6">
                  <c:v>9.9227860000000003</c:v>
                </c:pt>
                <c:pt idx="7">
                  <c:v>9.2365589999999997</c:v>
                </c:pt>
                <c:pt idx="8">
                  <c:v>7.8461650000000001</c:v>
                </c:pt>
                <c:pt idx="9">
                  <c:v>7.6615979999999997</c:v>
                </c:pt>
                <c:pt idx="10">
                  <c:v>8.4900009999999995</c:v>
                </c:pt>
                <c:pt idx="11">
                  <c:v>8.3357430000000008</c:v>
                </c:pt>
                <c:pt idx="12">
                  <c:v>9.1336530000000007</c:v>
                </c:pt>
                <c:pt idx="13">
                  <c:v>10.038015</c:v>
                </c:pt>
                <c:pt idx="14">
                  <c:v>10.113693</c:v>
                </c:pt>
                <c:pt idx="15">
                  <c:v>11.394577</c:v>
                </c:pt>
                <c:pt idx="16">
                  <c:v>12.720952</c:v>
                </c:pt>
                <c:pt idx="17">
                  <c:v>14.230858</c:v>
                </c:pt>
                <c:pt idx="18" formatCode="General">
                  <c:v>9.6999999999999993</c:v>
                </c:pt>
                <c:pt idx="19" formatCode="General">
                  <c:v>9.4</c:v>
                </c:pt>
                <c:pt idx="20" formatCode="General">
                  <c:v>10.6</c:v>
                </c:pt>
                <c:pt idx="21" formatCode="General">
                  <c:v>9.5</c:v>
                </c:pt>
                <c:pt idx="22" formatCode="General">
                  <c:v>7.9</c:v>
                </c:pt>
                <c:pt idx="23" formatCode="General">
                  <c:v>7.8</c:v>
                </c:pt>
                <c:pt idx="24" formatCode="General">
                  <c:v>7.3</c:v>
                </c:pt>
                <c:pt idx="25" formatCode="General">
                  <c:v>6.9</c:v>
                </c:pt>
                <c:pt idx="26" formatCode="General">
                  <c:v>6.7</c:v>
                </c:pt>
                <c:pt idx="27" formatCode="General">
                  <c:v>6.8</c:v>
                </c:pt>
                <c:pt idx="28" formatCode="General">
                  <c:v>6.6</c:v>
                </c:pt>
                <c:pt idx="29" formatCode="General">
                  <c:v>6.1</c:v>
                </c:pt>
              </c:numCache>
            </c:numRef>
          </c:val>
          <c:smooth val="0"/>
          <c:extLst>
            <c:ext xmlns:c16="http://schemas.microsoft.com/office/drawing/2014/chart" uri="{C3380CC4-5D6E-409C-BE32-E72D297353CC}">
              <c16:uniqueId val="{00000003-E68E-AB4D-8AA1-B85D36C790C3}"/>
            </c:ext>
          </c:extLst>
        </c:ser>
        <c:ser>
          <c:idx val="3"/>
          <c:order val="3"/>
          <c:tx>
            <c:strRef>
              <c:f>'Real GDP growth'!$K$3</c:f>
              <c:strCache>
                <c:ptCount val="1"/>
                <c:pt idx="0">
                  <c:v>Germany</c:v>
                </c:pt>
              </c:strCache>
            </c:strRef>
          </c:tx>
          <c:spPr>
            <a:ln w="635" cap="rnd">
              <a:solidFill>
                <a:srgbClr val="F7941E"/>
              </a:solidFill>
              <a:round/>
              <a:tailEnd type="oval" w="sm" len="sm"/>
            </a:ln>
            <a:effectLst/>
          </c:spPr>
          <c:marker>
            <c:symbol val="none"/>
          </c:marker>
          <c:cat>
            <c:numRef>
              <c:f>'Real GDP growth'!$G$4:$G$33</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'Real GDP growth'!$K$4:$K$33</c:f>
              <c:numCache>
                <c:formatCode>#,##0.0_ ;\-#,##0.0\ </c:formatCode>
                <c:ptCount val="30"/>
                <c:pt idx="0">
                  <c:v>5.2550059999999998</c:v>
                </c:pt>
                <c:pt idx="1">
                  <c:v>5.1082619999999999</c:v>
                </c:pt>
                <c:pt idx="2">
                  <c:v>1.9280729999999999</c:v>
                </c:pt>
                <c:pt idx="3">
                  <c:v>-0.97933999999999999</c:v>
                </c:pt>
                <c:pt idx="4">
                  <c:v>2.3980489999999999</c:v>
                </c:pt>
                <c:pt idx="5">
                  <c:v>1.534797</c:v>
                </c:pt>
                <c:pt idx="6">
                  <c:v>0.82095399999999996</c:v>
                </c:pt>
                <c:pt idx="7">
                  <c:v>1.7836369999999999</c:v>
                </c:pt>
                <c:pt idx="8">
                  <c:v>2.019047</c:v>
                </c:pt>
                <c:pt idx="9">
                  <c:v>1.8919589999999999</c:v>
                </c:pt>
                <c:pt idx="10">
                  <c:v>2.895187</c:v>
                </c:pt>
                <c:pt idx="11">
                  <c:v>1.697732</c:v>
                </c:pt>
                <c:pt idx="12">
                  <c:v>-0.198459</c:v>
                </c:pt>
                <c:pt idx="13">
                  <c:v>-0.71353299999999997</c:v>
                </c:pt>
                <c:pt idx="14">
                  <c:v>1.1899150000000001</c:v>
                </c:pt>
                <c:pt idx="15">
                  <c:v>0.721854</c:v>
                </c:pt>
                <c:pt idx="16">
                  <c:v>3.8145880000000001</c:v>
                </c:pt>
                <c:pt idx="17">
                  <c:v>2.9840770000000001</c:v>
                </c:pt>
                <c:pt idx="18">
                  <c:v>0.96226599999999995</c:v>
                </c:pt>
                <c:pt idx="19">
                  <c:v>-5.697152</c:v>
                </c:pt>
                <c:pt idx="20">
                  <c:v>4.1789690000000004</c:v>
                </c:pt>
                <c:pt idx="21">
                  <c:v>3.9241329999999999</c:v>
                </c:pt>
                <c:pt idx="22">
                  <c:v>0.41955100000000001</c:v>
                </c:pt>
                <c:pt idx="23">
                  <c:v>0.42824299999999998</c:v>
                </c:pt>
                <c:pt idx="24">
                  <c:v>2.225689</c:v>
                </c:pt>
                <c:pt idx="25">
                  <c:v>1.7397499999999999</c:v>
                </c:pt>
                <c:pt idx="26">
                  <c:v>2.23</c:v>
                </c:pt>
                <c:pt idx="27">
                  <c:v>2.4650300000000001</c:v>
                </c:pt>
                <c:pt idx="28">
                  <c:v>1.5274460000000001</c:v>
                </c:pt>
                <c:pt idx="29">
                  <c:v>0.56417499999999998</c:v>
                </c:pt>
              </c:numCache>
            </c:numRef>
          </c:val>
          <c:smooth val="0"/>
          <c:extLst>
            <c:ext xmlns:c16="http://schemas.microsoft.com/office/drawing/2014/chart" uri="{C3380CC4-5D6E-409C-BE32-E72D297353CC}">
              <c16:uniqueId val="{00000004-E68E-AB4D-8AA1-B85D36C790C3}"/>
            </c:ext>
          </c:extLst>
        </c:ser>
        <c:ser>
          <c:idx val="4"/>
          <c:order val="4"/>
          <c:tx>
            <c:strRef>
              <c:f>'Real GDP growth'!$L$3</c:f>
              <c:strCache>
                <c:ptCount val="1"/>
                <c:pt idx="0">
                  <c:v>Italy</c:v>
                </c:pt>
              </c:strCache>
            </c:strRef>
          </c:tx>
          <c:spPr>
            <a:ln w="6350" cap="rnd">
              <a:solidFill>
                <a:srgbClr val="008D47"/>
              </a:solidFill>
              <a:round/>
              <a:tailEnd type="oval" w="sm" len="sm"/>
            </a:ln>
            <a:effectLst/>
          </c:spPr>
          <c:marker>
            <c:symbol val="none"/>
          </c:marker>
          <c:cat>
            <c:numRef>
              <c:f>'Real GDP growth'!$G$4:$G$33</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'Real GDP growth'!$L$4:$L$33</c:f>
              <c:numCache>
                <c:formatCode>#,##0.0_ ;\-#,##0.0\ </c:formatCode>
                <c:ptCount val="30"/>
                <c:pt idx="0">
                  <c:v>1.9857750000000001</c:v>
                </c:pt>
                <c:pt idx="1">
                  <c:v>1.538448</c:v>
                </c:pt>
                <c:pt idx="2">
                  <c:v>0.83427499999999999</c:v>
                </c:pt>
                <c:pt idx="3">
                  <c:v>-0.85280599999999995</c:v>
                </c:pt>
                <c:pt idx="4">
                  <c:v>2.151024</c:v>
                </c:pt>
                <c:pt idx="5">
                  <c:v>2.8868369999999999</c:v>
                </c:pt>
                <c:pt idx="6">
                  <c:v>1.266785</c:v>
                </c:pt>
                <c:pt idx="7">
                  <c:v>1.830212</c:v>
                </c:pt>
                <c:pt idx="8">
                  <c:v>1.8106150000000001</c:v>
                </c:pt>
                <c:pt idx="9">
                  <c:v>1.6257280000000001</c:v>
                </c:pt>
                <c:pt idx="10">
                  <c:v>3.7869549999999998</c:v>
                </c:pt>
                <c:pt idx="11">
                  <c:v>1.9513720000000001</c:v>
                </c:pt>
                <c:pt idx="12">
                  <c:v>0.25394299999999997</c:v>
                </c:pt>
                <c:pt idx="13">
                  <c:v>0.138627</c:v>
                </c:pt>
                <c:pt idx="14">
                  <c:v>1.423594</c:v>
                </c:pt>
                <c:pt idx="15">
                  <c:v>0.81784900000000005</c:v>
                </c:pt>
                <c:pt idx="16">
                  <c:v>1.79064</c:v>
                </c:pt>
                <c:pt idx="17">
                  <c:v>1.4870730000000001</c:v>
                </c:pt>
                <c:pt idx="18">
                  <c:v>-0.96201300000000001</c:v>
                </c:pt>
                <c:pt idx="19">
                  <c:v>-5.2809369999999998</c:v>
                </c:pt>
                <c:pt idx="20">
                  <c:v>1.7132959999999999</c:v>
                </c:pt>
                <c:pt idx="21">
                  <c:v>0.70733299999999999</c:v>
                </c:pt>
                <c:pt idx="22">
                  <c:v>-2.9809060000000001</c:v>
                </c:pt>
                <c:pt idx="23">
                  <c:v>-1.841065</c:v>
                </c:pt>
                <c:pt idx="24">
                  <c:v>-4.548E-3</c:v>
                </c:pt>
                <c:pt idx="25">
                  <c:v>0.778304</c:v>
                </c:pt>
                <c:pt idx="26">
                  <c:v>1.293463</c:v>
                </c:pt>
                <c:pt idx="27">
                  <c:v>1.667859</c:v>
                </c:pt>
                <c:pt idx="28">
                  <c:v>0.79811900000000002</c:v>
                </c:pt>
                <c:pt idx="29">
                  <c:v>0.30125600000000002</c:v>
                </c:pt>
              </c:numCache>
            </c:numRef>
          </c:val>
          <c:smooth val="0"/>
          <c:extLst>
            <c:ext xmlns:c16="http://schemas.microsoft.com/office/drawing/2014/chart" uri="{C3380CC4-5D6E-409C-BE32-E72D297353CC}">
              <c16:uniqueId val="{00000005-E68E-AB4D-8AA1-B85D36C790C3}"/>
            </c:ext>
          </c:extLst>
        </c:ser>
        <c:dLbls>
          <c:showLegendKey val="0"/>
          <c:showVal val="0"/>
          <c:showCatName val="0"/>
          <c:showSerName val="0"/>
          <c:showPercent val="0"/>
          <c:showBubbleSize val="0"/>
        </c:dLbls>
        <c:marker val="1"/>
        <c:smooth val="0"/>
        <c:axId val="732573503"/>
        <c:axId val="661492367"/>
      </c:lineChart>
      <c:catAx>
        <c:axId val="732573503"/>
        <c:scaling>
          <c:orientation val="minMax"/>
        </c:scaling>
        <c:delete val="0"/>
        <c:axPos val="b"/>
        <c:numFmt formatCode="General" sourceLinked="1"/>
        <c:majorTickMark val="none"/>
        <c:minorTickMark val="none"/>
        <c:tickLblPos val="low"/>
        <c:spPr>
          <a:noFill/>
          <a:ln w="6350" cap="flat" cmpd="sng" algn="ctr">
            <a:solidFill>
              <a:schemeClr val="tx1">
                <a:lumMod val="15000"/>
                <a:lumOff val="85000"/>
              </a:schemeClr>
            </a:solidFill>
            <a:round/>
            <a:tailEnd type="oval" w="sm" len="sm"/>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661492367"/>
        <c:crosses val="autoZero"/>
        <c:auto val="1"/>
        <c:lblAlgn val="ctr"/>
        <c:lblOffset val="100"/>
        <c:noMultiLvlLbl val="0"/>
      </c:catAx>
      <c:valAx>
        <c:axId val="6614923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rgbClr val="000000"/>
                    </a:solidFill>
                    <a:latin typeface="Source Sans Pro" panose="020B0503030403020204" pitchFamily="34" charset="0"/>
                    <a:ea typeface="Source Sans Pro" panose="020B0503030403020204" pitchFamily="34" charset="0"/>
                    <a:cs typeface="+mn-cs"/>
                  </a:defRPr>
                </a:pPr>
                <a:r>
                  <a:rPr lang="en-GB" sz="1100">
                    <a:solidFill>
                      <a:srgbClr val="000000"/>
                    </a:solidFill>
                    <a:latin typeface="Source Sans Pro" panose="020B0503030403020204" pitchFamily="34" charset="0"/>
                    <a:ea typeface="Source Sans Pro" panose="020B0503030403020204" pitchFamily="34" charset="0"/>
                  </a:rPr>
                  <a:t>Percentage</a:t>
                </a:r>
              </a:p>
            </c:rich>
          </c:tx>
          <c:overlay val="0"/>
          <c:spPr>
            <a:noFill/>
            <a:ln>
              <a:noFill/>
            </a:ln>
            <a:effectLst/>
          </c:spPr>
          <c:txPr>
            <a:bodyPr rot="-5400000" spcFirstLastPara="1" vertOverflow="ellipsis" vert="horz" wrap="square" anchor="ctr" anchorCtr="1"/>
            <a:lstStyle/>
            <a:p>
              <a:pPr>
                <a:defRPr sz="1100" b="0" i="0" u="none" strike="noStrike" kern="1200" baseline="0">
                  <a:solidFill>
                    <a:srgbClr val="000000"/>
                  </a:solidFill>
                  <a:latin typeface="Source Sans Pro" panose="020B0503030403020204" pitchFamily="34" charset="0"/>
                  <a:ea typeface="Source Sans Pro" panose="020B0503030403020204" pitchFamily="34" charset="0"/>
                  <a:cs typeface="+mn-cs"/>
                </a:defRPr>
              </a:pPr>
              <a:endParaRPr lang="en-IT"/>
            </a:p>
          </c:txPr>
        </c:title>
        <c:numFmt formatCode="#,##0.0_ ;\-#,##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732573503"/>
        <c:crosses val="autoZero"/>
        <c:crossBetween val="between"/>
      </c:valAx>
      <c:valAx>
        <c:axId val="1293052927"/>
        <c:scaling>
          <c:orientation val="minMax"/>
          <c:max val="1"/>
        </c:scaling>
        <c:delete val="0"/>
        <c:axPos val="r"/>
        <c:numFmt formatCode="#,##0.0_ ;\-#,##0.0\ "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1311555855"/>
        <c:crosses val="max"/>
        <c:crossBetween val="between"/>
      </c:valAx>
      <c:catAx>
        <c:axId val="1311555855"/>
        <c:scaling>
          <c:orientation val="minMax"/>
        </c:scaling>
        <c:delete val="1"/>
        <c:axPos val="b"/>
        <c:numFmt formatCode="General" sourceLinked="1"/>
        <c:majorTickMark val="out"/>
        <c:minorTickMark val="none"/>
        <c:tickLblPos val="nextTo"/>
        <c:crossAx val="1293052927"/>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Source Sans Pro" panose="020B0503030403020204" pitchFamily="34" charset="0"/>
              <a:ea typeface="Source Sans Pro" panose="020B0503030403020204" pitchFamily="34" charset="0"/>
              <a:cs typeface="+mn-cs"/>
            </a:defRPr>
          </a:pPr>
          <a:endParaRPr lang="en-IT"/>
        </a:p>
      </c:txPr>
    </c:legend>
    <c:plotVisOnly val="1"/>
    <c:dispBlanksAs val="gap"/>
    <c:showDLblsOverMax val="0"/>
  </c:chart>
  <c:spPr>
    <a:noFill/>
    <a:ln>
      <a:noFill/>
    </a:ln>
    <a:effectLst/>
  </c:spPr>
  <c:txPr>
    <a:bodyPr/>
    <a:lstStyle/>
    <a:p>
      <a:pPr>
        <a:defRPr/>
      </a:pPr>
      <a:endParaRPr lang="en-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000000"/>
                </a:solidFill>
                <a:latin typeface="Source Sans Pro" panose="020B0503030403020204" pitchFamily="34" charset="0"/>
                <a:ea typeface="Source Sans Pro" panose="020B0503030403020204" pitchFamily="34" charset="0"/>
                <a:cs typeface="+mn-cs"/>
              </a:defRPr>
            </a:pPr>
            <a:r>
              <a:rPr lang="en-GB" sz="1600" b="0" i="0" baseline="0">
                <a:solidFill>
                  <a:srgbClr val="000000"/>
                </a:solidFill>
                <a:effectLst/>
                <a:latin typeface="Source Sans Pro" panose="020B0503030403020204" pitchFamily="34" charset="0"/>
                <a:ea typeface="Source Sans Pro" panose="020B0503030403020204" pitchFamily="34" charset="0"/>
              </a:rPr>
              <a:t>Fig. 1 Real GDP per capita, ratio scale 1980– 2016 (Source: World Bank) </a:t>
            </a:r>
            <a:endParaRPr lang="en-GB" sz="1600">
              <a:solidFill>
                <a:srgbClr val="000000"/>
              </a:solidFill>
              <a:effectLst/>
              <a:latin typeface="Source Sans Pro" panose="020B0503030403020204" pitchFamily="34" charset="0"/>
              <a:ea typeface="Source Sans Pro" panose="020B0503030403020204" pitchFamily="34" charset="0"/>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000000"/>
              </a:solidFill>
              <a:latin typeface="Source Sans Pro" panose="020B0503030403020204" pitchFamily="34" charset="0"/>
              <a:ea typeface="Source Sans Pro" panose="020B0503030403020204" pitchFamily="34" charset="0"/>
              <a:cs typeface="+mn-cs"/>
            </a:defRPr>
          </a:pPr>
          <a:endParaRPr lang="en-IT"/>
        </a:p>
      </c:txPr>
    </c:title>
    <c:autoTitleDeleted val="0"/>
    <c:plotArea>
      <c:layout/>
      <c:barChart>
        <c:barDir val="col"/>
        <c:grouping val="clustered"/>
        <c:varyColors val="0"/>
        <c:ser>
          <c:idx val="4"/>
          <c:order val="4"/>
          <c:spPr>
            <a:solidFill>
              <a:schemeClr val="accent5"/>
            </a:solidFill>
            <a:ln>
              <a:noFill/>
            </a:ln>
            <a:effectLst/>
          </c:spPr>
          <c:invertIfNegative val="0"/>
          <c:dPt>
            <c:idx val="28"/>
            <c:invertIfNegative val="0"/>
            <c:bubble3D val="0"/>
            <c:spPr>
              <a:solidFill>
                <a:srgbClr val="0070C0">
                  <a:alpha val="20000"/>
                </a:srgbClr>
              </a:solidFill>
              <a:ln>
                <a:noFill/>
              </a:ln>
              <a:effectLst/>
            </c:spPr>
            <c:extLst>
              <c:ext xmlns:c16="http://schemas.microsoft.com/office/drawing/2014/chart" uri="{C3380CC4-5D6E-409C-BE32-E72D297353CC}">
                <c16:uniqueId val="{00000001-2C72-7042-8ED4-AA06EA2B5CF3}"/>
              </c:ext>
            </c:extLst>
          </c:dPt>
          <c:dPt>
            <c:idx val="29"/>
            <c:invertIfNegative val="0"/>
            <c:bubble3D val="0"/>
            <c:spPr>
              <a:solidFill>
                <a:srgbClr val="0070C0">
                  <a:alpha val="20000"/>
                </a:srgbClr>
              </a:solidFill>
              <a:ln>
                <a:noFill/>
              </a:ln>
              <a:effectLst/>
            </c:spPr>
            <c:extLst>
              <c:ext xmlns:c16="http://schemas.microsoft.com/office/drawing/2014/chart" uri="{C3380CC4-5D6E-409C-BE32-E72D297353CC}">
                <c16:uniqueId val="{00000003-2C72-7042-8ED4-AA06EA2B5CF3}"/>
              </c:ext>
            </c:extLst>
          </c:dPt>
          <c:val>
            <c:numRef>
              <c:f>'D3. Real GDP and trends'!$F$5:$F$41</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1</c:v>
                </c:pt>
                <c:pt idx="29">
                  <c:v>1</c:v>
                </c:pt>
                <c:pt idx="30">
                  <c:v>0</c:v>
                </c:pt>
                <c:pt idx="31">
                  <c:v>0</c:v>
                </c:pt>
                <c:pt idx="32">
                  <c:v>0</c:v>
                </c:pt>
                <c:pt idx="33">
                  <c:v>0</c:v>
                </c:pt>
                <c:pt idx="34">
                  <c:v>0</c:v>
                </c:pt>
                <c:pt idx="35">
                  <c:v>0</c:v>
                </c:pt>
                <c:pt idx="36">
                  <c:v>0</c:v>
                </c:pt>
              </c:numCache>
            </c:numRef>
          </c:val>
          <c:extLst>
            <c:ext xmlns:c16="http://schemas.microsoft.com/office/drawing/2014/chart" uri="{C3380CC4-5D6E-409C-BE32-E72D297353CC}">
              <c16:uniqueId val="{00000004-2C72-7042-8ED4-AA06EA2B5CF3}"/>
            </c:ext>
          </c:extLst>
        </c:ser>
        <c:dLbls>
          <c:showLegendKey val="0"/>
          <c:showVal val="0"/>
          <c:showCatName val="0"/>
          <c:showSerName val="0"/>
          <c:showPercent val="0"/>
          <c:showBubbleSize val="0"/>
        </c:dLbls>
        <c:gapWidth val="0"/>
        <c:axId val="1924268096"/>
        <c:axId val="1966325424"/>
      </c:barChart>
      <c:lineChart>
        <c:grouping val="standard"/>
        <c:varyColors val="0"/>
        <c:ser>
          <c:idx val="1"/>
          <c:order val="0"/>
          <c:tx>
            <c:strRef>
              <c:f>'D3. Real GDP and trends'!$C$4</c:f>
              <c:strCache>
                <c:ptCount val="1"/>
                <c:pt idx="0">
                  <c:v>United Kingdom</c:v>
                </c:pt>
              </c:strCache>
            </c:strRef>
          </c:tx>
          <c:spPr>
            <a:ln w="15875" cap="rnd">
              <a:solidFill>
                <a:srgbClr val="3A53A4"/>
              </a:solidFill>
              <a:round/>
              <a:tailEnd type="diamond" w="sm" len="sm"/>
            </a:ln>
            <a:effectLst/>
          </c:spPr>
          <c:marker>
            <c:symbol val="none"/>
          </c:marker>
          <c:cat>
            <c:numRef>
              <c:f>'D3. Real GDP and trends'!$A$5:$A$41</c:f>
              <c:numCache>
                <c:formatCode>General</c:formatCod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numCache>
            </c:numRef>
          </c:cat>
          <c:val>
            <c:numRef>
              <c:f>'D3. Real GDP and trends'!$C$5:$C$41</c:f>
              <c:numCache>
                <c:formatCode>General</c:formatCode>
                <c:ptCount val="37"/>
                <c:pt idx="0">
                  <c:v>21864.475029677094</c:v>
                </c:pt>
                <c:pt idx="1">
                  <c:v>21684.686673664524</c:v>
                </c:pt>
                <c:pt idx="2">
                  <c:v>22125.201452564459</c:v>
                </c:pt>
                <c:pt idx="3">
                  <c:v>23051.433491993346</c:v>
                </c:pt>
                <c:pt idx="4">
                  <c:v>23537.214814544048</c:v>
                </c:pt>
                <c:pt idx="5">
                  <c:v>24457.830429596026</c:v>
                </c:pt>
                <c:pt idx="6">
                  <c:v>25169.97158461342</c:v>
                </c:pt>
                <c:pt idx="7">
                  <c:v>26470.975256100912</c:v>
                </c:pt>
                <c:pt idx="8">
                  <c:v>27926.317878317219</c:v>
                </c:pt>
                <c:pt idx="9">
                  <c:v>28571.6751709903</c:v>
                </c:pt>
                <c:pt idx="10">
                  <c:v>28695.413712212528</c:v>
                </c:pt>
                <c:pt idx="11">
                  <c:v>28291.242894130432</c:v>
                </c:pt>
                <c:pt idx="12">
                  <c:v>28328.00256376086</c:v>
                </c:pt>
                <c:pt idx="13">
                  <c:v>28963.799252954941</c:v>
                </c:pt>
                <c:pt idx="14">
                  <c:v>30001.273121415972</c:v>
                </c:pt>
                <c:pt idx="15">
                  <c:v>30679.536990418437</c:v>
                </c:pt>
                <c:pt idx="16">
                  <c:v>31363.965143687488</c:v>
                </c:pt>
                <c:pt idx="17">
                  <c:v>32489.207795033402</c:v>
                </c:pt>
                <c:pt idx="18">
                  <c:v>33575.408310022787</c:v>
                </c:pt>
                <c:pt idx="19">
                  <c:v>34610.861063175878</c:v>
                </c:pt>
                <c:pt idx="20">
                  <c:v>35672.911982961596</c:v>
                </c:pt>
                <c:pt idx="21">
                  <c:v>36592.809076411795</c:v>
                </c:pt>
                <c:pt idx="22">
                  <c:v>37285.177887810976</c:v>
                </c:pt>
                <c:pt idx="23">
                  <c:v>38331.605700939508</c:v>
                </c:pt>
                <c:pt idx="24">
                  <c:v>39018.951052996039</c:v>
                </c:pt>
                <c:pt idx="25">
                  <c:v>39984.167441378253</c:v>
                </c:pt>
                <c:pt idx="26">
                  <c:v>40798.065306611068</c:v>
                </c:pt>
                <c:pt idx="27">
                  <c:v>41465.545497292114</c:v>
                </c:pt>
                <c:pt idx="28">
                  <c:v>41024.811075243771</c:v>
                </c:pt>
                <c:pt idx="29">
                  <c:v>38986.144519723406</c:v>
                </c:pt>
                <c:pt idx="30">
                  <c:v>39435.839901850508</c:v>
                </c:pt>
                <c:pt idx="31">
                  <c:v>39731.489297671127</c:v>
                </c:pt>
                <c:pt idx="32">
                  <c:v>40039.700249207301</c:v>
                </c:pt>
                <c:pt idx="33">
                  <c:v>40623.359688259858</c:v>
                </c:pt>
                <c:pt idx="34">
                  <c:v>41376.754257298679</c:v>
                </c:pt>
                <c:pt idx="35">
                  <c:v>42017.141082062895</c:v>
                </c:pt>
                <c:pt idx="36">
                  <c:v>42499.776437918656</c:v>
                </c:pt>
              </c:numCache>
            </c:numRef>
          </c:val>
          <c:smooth val="0"/>
          <c:extLst>
            <c:ext xmlns:c16="http://schemas.microsoft.com/office/drawing/2014/chart" uri="{C3380CC4-5D6E-409C-BE32-E72D297353CC}">
              <c16:uniqueId val="{00000005-2C72-7042-8ED4-AA06EA2B5CF3}"/>
            </c:ext>
          </c:extLst>
        </c:ser>
        <c:ser>
          <c:idx val="0"/>
          <c:order val="1"/>
          <c:tx>
            <c:strRef>
              <c:f>'D3. Real GDP and trends'!$B$4</c:f>
              <c:strCache>
                <c:ptCount val="1"/>
                <c:pt idx="0">
                  <c:v>United States</c:v>
                </c:pt>
              </c:strCache>
            </c:strRef>
          </c:tx>
          <c:spPr>
            <a:ln w="15875" cap="rnd">
              <a:solidFill>
                <a:srgbClr val="F05A5B"/>
              </a:solidFill>
              <a:round/>
              <a:tailEnd type="diamond" w="sm" len="sm"/>
            </a:ln>
            <a:effectLst/>
          </c:spPr>
          <c:marker>
            <c:symbol val="none"/>
          </c:marker>
          <c:cat>
            <c:numRef>
              <c:f>'D3. Real GDP and trends'!$A$5:$A$41</c:f>
              <c:numCache>
                <c:formatCode>General</c:formatCod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numCache>
            </c:numRef>
          </c:cat>
          <c:val>
            <c:numRef>
              <c:f>'D3. Real GDP and trends'!$B$5:$B$41</c:f>
              <c:numCache>
                <c:formatCode>General</c:formatCode>
                <c:ptCount val="37"/>
                <c:pt idx="0">
                  <c:v>28589.672726377561</c:v>
                </c:pt>
                <c:pt idx="1">
                  <c:v>29028.901494968744</c:v>
                </c:pt>
                <c:pt idx="2">
                  <c:v>28235.089666989676</c:v>
                </c:pt>
                <c:pt idx="3">
                  <c:v>29260.58618180182</c:v>
                </c:pt>
                <c:pt idx="4">
                  <c:v>31107.559625204089</c:v>
                </c:pt>
                <c:pt idx="5">
                  <c:v>32118.75942457913</c:v>
                </c:pt>
                <c:pt idx="6">
                  <c:v>32925.226677791114</c:v>
                </c:pt>
                <c:pt idx="7">
                  <c:v>33761.178839171866</c:v>
                </c:pt>
                <c:pt idx="8">
                  <c:v>34853.488470190321</c:v>
                </c:pt>
                <c:pt idx="9">
                  <c:v>35793.896504078737</c:v>
                </c:pt>
                <c:pt idx="10">
                  <c:v>36059.301631684553</c:v>
                </c:pt>
                <c:pt idx="11">
                  <c:v>35542.141105685732</c:v>
                </c:pt>
                <c:pt idx="12">
                  <c:v>36287.322860184169</c:v>
                </c:pt>
                <c:pt idx="13">
                  <c:v>36797.797645396386</c:v>
                </c:pt>
                <c:pt idx="14">
                  <c:v>37813.758177280833</c:v>
                </c:pt>
                <c:pt idx="15">
                  <c:v>38369.161843281399</c:v>
                </c:pt>
                <c:pt idx="16">
                  <c:v>39356.09180008596</c:v>
                </c:pt>
                <c:pt idx="17">
                  <c:v>40614.405607601446</c:v>
                </c:pt>
                <c:pt idx="18">
                  <c:v>41942.709507691237</c:v>
                </c:pt>
                <c:pt idx="19">
                  <c:v>43434.692673813217</c:v>
                </c:pt>
                <c:pt idx="20">
                  <c:v>44726.965396007363</c:v>
                </c:pt>
                <c:pt idx="21">
                  <c:v>44728.597475911556</c:v>
                </c:pt>
                <c:pt idx="22">
                  <c:v>45087.367276251884</c:v>
                </c:pt>
                <c:pt idx="23">
                  <c:v>45980.514584646909</c:v>
                </c:pt>
                <c:pt idx="24">
                  <c:v>47287.593769926796</c:v>
                </c:pt>
                <c:pt idx="25">
                  <c:v>48499.812373813285</c:v>
                </c:pt>
                <c:pt idx="26">
                  <c:v>49405.767296479338</c:v>
                </c:pt>
                <c:pt idx="27">
                  <c:v>49856.281490245623</c:v>
                </c:pt>
                <c:pt idx="28">
                  <c:v>49319.478864660581</c:v>
                </c:pt>
                <c:pt idx="29">
                  <c:v>47648.813248223771</c:v>
                </c:pt>
                <c:pt idx="30">
                  <c:v>48467.515776925888</c:v>
                </c:pt>
                <c:pt idx="31">
                  <c:v>48866.053276376064</c:v>
                </c:pt>
                <c:pt idx="32">
                  <c:v>49603.253472250202</c:v>
                </c:pt>
                <c:pt idx="33">
                  <c:v>50171.237131263224</c:v>
                </c:pt>
                <c:pt idx="34">
                  <c:v>51065.682692323891</c:v>
                </c:pt>
                <c:pt idx="35">
                  <c:v>52168.126236380391</c:v>
                </c:pt>
                <c:pt idx="36">
                  <c:v>52643.917842140188</c:v>
                </c:pt>
              </c:numCache>
            </c:numRef>
          </c:val>
          <c:smooth val="0"/>
          <c:extLst>
            <c:ext xmlns:c16="http://schemas.microsoft.com/office/drawing/2014/chart" uri="{C3380CC4-5D6E-409C-BE32-E72D297353CC}">
              <c16:uniqueId val="{00000006-2C72-7042-8ED4-AA06EA2B5CF3}"/>
            </c:ext>
          </c:extLst>
        </c:ser>
        <c:ser>
          <c:idx val="3"/>
          <c:order val="2"/>
          <c:tx>
            <c:strRef>
              <c:f>'D3. Real GDP and trends'!$E$4</c:f>
              <c:strCache>
                <c:ptCount val="1"/>
                <c:pt idx="0">
                  <c:v>Germany</c:v>
                </c:pt>
              </c:strCache>
            </c:strRef>
          </c:tx>
          <c:spPr>
            <a:ln w="15875" cap="rnd">
              <a:solidFill>
                <a:srgbClr val="F7941E"/>
              </a:solidFill>
              <a:round/>
              <a:tailEnd type="diamond" w="sm" len="sm"/>
            </a:ln>
            <a:effectLst/>
          </c:spPr>
          <c:marker>
            <c:symbol val="none"/>
          </c:marker>
          <c:cat>
            <c:numRef>
              <c:f>'D3. Real GDP and trends'!$A$5:$A$41</c:f>
              <c:numCache>
                <c:formatCode>General</c:formatCod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numCache>
            </c:numRef>
          </c:cat>
          <c:val>
            <c:numRef>
              <c:f>'D3. Real GDP and trends'!$E$5:$E$41</c:f>
              <c:numCache>
                <c:formatCode>General</c:formatCode>
                <c:ptCount val="37"/>
                <c:pt idx="0">
                  <c:v>26139.526941472857</c:v>
                </c:pt>
                <c:pt idx="1">
                  <c:v>26237.874959737499</c:v>
                </c:pt>
                <c:pt idx="2">
                  <c:v>26159.146165074304</c:v>
                </c:pt>
                <c:pt idx="3">
                  <c:v>26640.221805212303</c:v>
                </c:pt>
                <c:pt idx="4">
                  <c:v>27487.111044896599</c:v>
                </c:pt>
                <c:pt idx="5">
                  <c:v>28189.924481239334</c:v>
                </c:pt>
                <c:pt idx="6">
                  <c:v>28821.529605131273</c:v>
                </c:pt>
                <c:pt idx="7">
                  <c:v>29180.789881096571</c:v>
                </c:pt>
                <c:pt idx="8">
                  <c:v>30144.591603841349</c:v>
                </c:pt>
                <c:pt idx="9">
                  <c:v>31077.922420151579</c:v>
                </c:pt>
                <c:pt idx="10">
                  <c:v>32430.321429428448</c:v>
                </c:pt>
                <c:pt idx="11">
                  <c:v>33839.490260206388</c:v>
                </c:pt>
                <c:pt idx="12">
                  <c:v>34228.998471611092</c:v>
                </c:pt>
                <c:pt idx="13">
                  <c:v>33672.543022803722</c:v>
                </c:pt>
                <c:pt idx="14">
                  <c:v>34358.57199560255</c:v>
                </c:pt>
                <c:pt idx="15">
                  <c:v>34786.728549099047</c:v>
                </c:pt>
                <c:pt idx="16">
                  <c:v>34965.684450848115</c:v>
                </c:pt>
                <c:pt idx="17">
                  <c:v>35540.287527263114</c:v>
                </c:pt>
                <c:pt idx="18">
                  <c:v>36250.554956562635</c:v>
                </c:pt>
                <c:pt idx="19">
                  <c:v>36910.832725782617</c:v>
                </c:pt>
                <c:pt idx="20">
                  <c:v>37934.451782823344</c:v>
                </c:pt>
                <c:pt idx="21">
                  <c:v>38507.473777872219</c:v>
                </c:pt>
                <c:pt idx="22">
                  <c:v>38366.679545626524</c:v>
                </c:pt>
                <c:pt idx="23">
                  <c:v>38076.981508793906</c:v>
                </c:pt>
                <c:pt idx="24">
                  <c:v>38532.784053870091</c:v>
                </c:pt>
                <c:pt idx="25">
                  <c:v>38836.775782492274</c:v>
                </c:pt>
                <c:pt idx="26">
                  <c:v>40364.463206786444</c:v>
                </c:pt>
                <c:pt idx="27">
                  <c:v>41621.511840242827</c:v>
                </c:pt>
                <c:pt idx="28">
                  <c:v>42101.00403578535</c:v>
                </c:pt>
                <c:pt idx="29">
                  <c:v>39804.572281557252</c:v>
                </c:pt>
                <c:pt idx="30">
                  <c:v>41531.934197868861</c:v>
                </c:pt>
                <c:pt idx="31">
                  <c:v>43969.707450018694</c:v>
                </c:pt>
                <c:pt idx="32">
                  <c:v>44070.908565178215</c:v>
                </c:pt>
                <c:pt idx="33">
                  <c:v>44143.127811153492</c:v>
                </c:pt>
                <c:pt idx="34">
                  <c:v>44930.792130543276</c:v>
                </c:pt>
                <c:pt idx="35">
                  <c:v>45208.062454024963</c:v>
                </c:pt>
                <c:pt idx="36">
                  <c:v>45844.638119728559</c:v>
                </c:pt>
              </c:numCache>
            </c:numRef>
          </c:val>
          <c:smooth val="0"/>
          <c:extLst>
            <c:ext xmlns:c16="http://schemas.microsoft.com/office/drawing/2014/chart" uri="{C3380CC4-5D6E-409C-BE32-E72D297353CC}">
              <c16:uniqueId val="{00000007-2C72-7042-8ED4-AA06EA2B5CF3}"/>
            </c:ext>
          </c:extLst>
        </c:ser>
        <c:ser>
          <c:idx val="2"/>
          <c:order val="3"/>
          <c:tx>
            <c:strRef>
              <c:f>'D3. Real GDP and trends'!$D$4</c:f>
              <c:strCache>
                <c:ptCount val="1"/>
                <c:pt idx="0">
                  <c:v>Italy</c:v>
                </c:pt>
              </c:strCache>
            </c:strRef>
          </c:tx>
          <c:spPr>
            <a:ln w="19050" cap="rnd">
              <a:solidFill>
                <a:srgbClr val="008D47"/>
              </a:solidFill>
              <a:round/>
              <a:tailEnd type="diamond" w="sm" len="sm"/>
            </a:ln>
            <a:effectLst/>
          </c:spPr>
          <c:marker>
            <c:symbol val="none"/>
          </c:marker>
          <c:cat>
            <c:numRef>
              <c:f>'D3. Real GDP and trends'!$A$5:$A$41</c:f>
              <c:numCache>
                <c:formatCode>General</c:formatCod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numCache>
            </c:numRef>
          </c:cat>
          <c:val>
            <c:numRef>
              <c:f>'D3. Real GDP and trends'!$D$5:$D$41</c:f>
              <c:numCache>
                <c:formatCode>General</c:formatCode>
                <c:ptCount val="37"/>
                <c:pt idx="0">
                  <c:v>24475.520624761197</c:v>
                </c:pt>
                <c:pt idx="1">
                  <c:v>24652.535519981837</c:v>
                </c:pt>
                <c:pt idx="2">
                  <c:v>24736.163081124014</c:v>
                </c:pt>
                <c:pt idx="3">
                  <c:v>25016.297941938603</c:v>
                </c:pt>
                <c:pt idx="4">
                  <c:v>25817.515672879999</c:v>
                </c:pt>
                <c:pt idx="5">
                  <c:v>26532.242994170945</c:v>
                </c:pt>
                <c:pt idx="6">
                  <c:v>27289.5705525052</c:v>
                </c:pt>
                <c:pt idx="7">
                  <c:v>28157.769219580885</c:v>
                </c:pt>
                <c:pt idx="8">
                  <c:v>29324.639037341611</c:v>
                </c:pt>
                <c:pt idx="9">
                  <c:v>30295.537348673141</c:v>
                </c:pt>
                <c:pt idx="10">
                  <c:v>30871.285806382068</c:v>
                </c:pt>
                <c:pt idx="11">
                  <c:v>31324.530495435476</c:v>
                </c:pt>
                <c:pt idx="12">
                  <c:v>31564.41613045691</c:v>
                </c:pt>
                <c:pt idx="13">
                  <c:v>31276.106210000598</c:v>
                </c:pt>
                <c:pt idx="14">
                  <c:v>31942.35466463639</c:v>
                </c:pt>
                <c:pt idx="15">
                  <c:v>32863.956232294993</c:v>
                </c:pt>
                <c:pt idx="16">
                  <c:v>33270.919925982838</c:v>
                </c:pt>
                <c:pt idx="17">
                  <c:v>33861.928319162027</c:v>
                </c:pt>
                <c:pt idx="18">
                  <c:v>34465.119101707525</c:v>
                </c:pt>
                <c:pt idx="19">
                  <c:v>35019.536977799813</c:v>
                </c:pt>
                <c:pt idx="20">
                  <c:v>36329.248936880482</c:v>
                </c:pt>
                <c:pt idx="21">
                  <c:v>37017.369958129202</c:v>
                </c:pt>
                <c:pt idx="22">
                  <c:v>37056.149174829996</c:v>
                </c:pt>
                <c:pt idx="23">
                  <c:v>36942.939382064251</c:v>
                </c:pt>
                <c:pt idx="24">
                  <c:v>37227.147940091869</c:v>
                </c:pt>
                <c:pt idx="25">
                  <c:v>37347.635929014592</c:v>
                </c:pt>
                <c:pt idx="26">
                  <c:v>37902.307092642382</c:v>
                </c:pt>
                <c:pt idx="27">
                  <c:v>38272.20409646324</c:v>
                </c:pt>
                <c:pt idx="28">
                  <c:v>37653.748001455839</c:v>
                </c:pt>
                <c:pt idx="29">
                  <c:v>35503.151027926891</c:v>
                </c:pt>
                <c:pt idx="30">
                  <c:v>36000.520117925444</c:v>
                </c:pt>
                <c:pt idx="31">
                  <c:v>36192.866375100719</c:v>
                </c:pt>
                <c:pt idx="32">
                  <c:v>35019.471888086366</c:v>
                </c:pt>
                <c:pt idx="33">
                  <c:v>33978.551774946012</c:v>
                </c:pt>
                <c:pt idx="34">
                  <c:v>33666.69191061637</c:v>
                </c:pt>
                <c:pt idx="35">
                  <c:v>33961.436190222776</c:v>
                </c:pt>
                <c:pt idx="36">
                  <c:v>34459.205715223776</c:v>
                </c:pt>
              </c:numCache>
            </c:numRef>
          </c:val>
          <c:smooth val="0"/>
          <c:extLst>
            <c:ext xmlns:c16="http://schemas.microsoft.com/office/drawing/2014/chart" uri="{C3380CC4-5D6E-409C-BE32-E72D297353CC}">
              <c16:uniqueId val="{00000008-2C72-7042-8ED4-AA06EA2B5CF3}"/>
            </c:ext>
          </c:extLst>
        </c:ser>
        <c:dLbls>
          <c:showLegendKey val="0"/>
          <c:showVal val="0"/>
          <c:showCatName val="0"/>
          <c:showSerName val="0"/>
          <c:showPercent val="0"/>
          <c:showBubbleSize val="0"/>
        </c:dLbls>
        <c:marker val="1"/>
        <c:smooth val="0"/>
        <c:axId val="1952551248"/>
        <c:axId val="1952890800"/>
      </c:lineChart>
      <c:catAx>
        <c:axId val="1952551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1952890800"/>
        <c:crosses val="autoZero"/>
        <c:auto val="1"/>
        <c:lblAlgn val="ctr"/>
        <c:lblOffset val="100"/>
        <c:noMultiLvlLbl val="0"/>
      </c:catAx>
      <c:valAx>
        <c:axId val="1952890800"/>
        <c:scaling>
          <c:logBase val="3"/>
          <c:orientation val="minMax"/>
          <c:min val="2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1952551248"/>
        <c:crosses val="autoZero"/>
        <c:crossBetween val="between"/>
      </c:valAx>
      <c:valAx>
        <c:axId val="1966325424"/>
        <c:scaling>
          <c:orientation val="minMax"/>
          <c:max val="1"/>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1924268096"/>
        <c:crosses val="max"/>
        <c:crossBetween val="between"/>
      </c:valAx>
      <c:catAx>
        <c:axId val="1924268096"/>
        <c:scaling>
          <c:orientation val="minMax"/>
        </c:scaling>
        <c:delete val="1"/>
        <c:axPos val="b"/>
        <c:majorTickMark val="out"/>
        <c:minorTickMark val="none"/>
        <c:tickLblPos val="nextTo"/>
        <c:crossAx val="1966325424"/>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r>
              <a:rPr lang="en-GB" dirty="0">
                <a:solidFill>
                  <a:schemeClr val="tx1"/>
                </a:solidFill>
                <a:latin typeface="Source Sans Pro" panose="020B0503030403020204" pitchFamily="34" charset="0"/>
                <a:ea typeface="Source Sans Pro" panose="020B0503030403020204" pitchFamily="34" charset="0"/>
              </a:rPr>
              <a:t>Fig. 3 Inflation rate,</a:t>
            </a:r>
            <a:r>
              <a:rPr lang="en-GB" baseline="0" dirty="0">
                <a:solidFill>
                  <a:schemeClr val="tx1"/>
                </a:solidFill>
                <a:latin typeface="Source Sans Pro" panose="020B0503030403020204" pitchFamily="34" charset="0"/>
                <a:ea typeface="Source Sans Pro" panose="020B0503030403020204" pitchFamily="34" charset="0"/>
              </a:rPr>
              <a:t> annual (Source: OECD)</a:t>
            </a:r>
            <a:endParaRPr lang="en-GB" dirty="0">
              <a:solidFill>
                <a:schemeClr val="tx1"/>
              </a:solidFill>
              <a:latin typeface="Source Sans Pro" panose="020B0503030403020204" pitchFamily="34" charset="0"/>
              <a:ea typeface="Source Sans Pro" panose="020B0503030403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endParaRPr lang="en-IT"/>
        </a:p>
      </c:txPr>
    </c:title>
    <c:autoTitleDeleted val="0"/>
    <c:plotArea>
      <c:layout/>
      <c:barChart>
        <c:barDir val="col"/>
        <c:grouping val="clustered"/>
        <c:varyColors val="0"/>
        <c:ser>
          <c:idx val="5"/>
          <c:order val="5"/>
          <c:tx>
            <c:strRef>
              <c:f>'D4. Inflation'!$N$3</c:f>
              <c:strCache>
                <c:ptCount val="1"/>
              </c:strCache>
            </c:strRef>
          </c:tx>
          <c:spPr>
            <a:solidFill>
              <a:srgbClr val="0070C0">
                <a:alpha val="20000"/>
              </a:srgbClr>
            </a:solidFill>
            <a:ln>
              <a:noFill/>
            </a:ln>
            <a:effectLst/>
          </c:spPr>
          <c:invertIfNegative val="0"/>
          <c:cat>
            <c:numRef>
              <c:f>'D4. Inflation'!$H$4:$H$44</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'D4. Inflation'!$N$4:$N$44</c:f>
              <c:numCache>
                <c:formatCode>General</c:formatCode>
                <c:ptCount val="4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1</c:v>
                </c:pt>
                <c:pt idx="29">
                  <c:v>1</c:v>
                </c:pt>
                <c:pt idx="30">
                  <c:v>0</c:v>
                </c:pt>
                <c:pt idx="31">
                  <c:v>0</c:v>
                </c:pt>
                <c:pt idx="32">
                  <c:v>0</c:v>
                </c:pt>
                <c:pt idx="33">
                  <c:v>0</c:v>
                </c:pt>
                <c:pt idx="34">
                  <c:v>0</c:v>
                </c:pt>
                <c:pt idx="35">
                  <c:v>0</c:v>
                </c:pt>
                <c:pt idx="36">
                  <c:v>0</c:v>
                </c:pt>
                <c:pt idx="37">
                  <c:v>0</c:v>
                </c:pt>
                <c:pt idx="38">
                  <c:v>0</c:v>
                </c:pt>
                <c:pt idx="39">
                  <c:v>0</c:v>
                </c:pt>
                <c:pt idx="40">
                  <c:v>0</c:v>
                </c:pt>
              </c:numCache>
            </c:numRef>
          </c:val>
          <c:extLst>
            <c:ext xmlns:c16="http://schemas.microsoft.com/office/drawing/2014/chart" uri="{C3380CC4-5D6E-409C-BE32-E72D297353CC}">
              <c16:uniqueId val="{00000000-3365-E942-874D-5FA04361C730}"/>
            </c:ext>
          </c:extLst>
        </c:ser>
        <c:dLbls>
          <c:showLegendKey val="0"/>
          <c:showVal val="0"/>
          <c:showCatName val="0"/>
          <c:showSerName val="0"/>
          <c:showPercent val="0"/>
          <c:showBubbleSize val="0"/>
        </c:dLbls>
        <c:gapWidth val="0"/>
        <c:axId val="1309801695"/>
        <c:axId val="1297317775"/>
      </c:barChart>
      <c:lineChart>
        <c:grouping val="standard"/>
        <c:varyColors val="0"/>
        <c:ser>
          <c:idx val="0"/>
          <c:order val="0"/>
          <c:tx>
            <c:strRef>
              <c:f>'D4. Inflation'!$I$3</c:f>
              <c:strCache>
                <c:ptCount val="1"/>
                <c:pt idx="0">
                  <c:v>United Kingdom</c:v>
                </c:pt>
              </c:strCache>
            </c:strRef>
          </c:tx>
          <c:spPr>
            <a:ln w="635" cap="rnd">
              <a:solidFill>
                <a:srgbClr val="3A53A4"/>
              </a:solidFill>
              <a:round/>
              <a:tailEnd type="oval" w="sm" len="sm"/>
            </a:ln>
            <a:effectLst/>
          </c:spPr>
          <c:marker>
            <c:symbol val="none"/>
          </c:marker>
          <c:cat>
            <c:numRef>
              <c:f>'D4. Inflation'!$H$4:$H$44</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'D4. Inflation'!$I$4:$I$44</c:f>
              <c:numCache>
                <c:formatCode>General</c:formatCode>
                <c:ptCount val="41"/>
                <c:pt idx="0">
                  <c:v>17.965924766059</c:v>
                </c:pt>
                <c:pt idx="1">
                  <c:v>11.8766196827002</c:v>
                </c:pt>
                <c:pt idx="2">
                  <c:v>8.5988700564971996</c:v>
                </c:pt>
                <c:pt idx="3">
                  <c:v>4.6093018416397804</c:v>
                </c:pt>
                <c:pt idx="4">
                  <c:v>4.9607121543664103</c:v>
                </c:pt>
                <c:pt idx="5">
                  <c:v>6.0713938372262497</c:v>
                </c:pt>
                <c:pt idx="6">
                  <c:v>3.4276147678209798</c:v>
                </c:pt>
                <c:pt idx="7">
                  <c:v>4.1489180439597799</c:v>
                </c:pt>
                <c:pt idx="8">
                  <c:v>4.2093999764542502</c:v>
                </c:pt>
                <c:pt idx="9">
                  <c:v>5.7</c:v>
                </c:pt>
                <c:pt idx="10">
                  <c:v>8</c:v>
                </c:pt>
                <c:pt idx="11">
                  <c:v>7.5</c:v>
                </c:pt>
                <c:pt idx="12">
                  <c:v>4.5999999999999996</c:v>
                </c:pt>
                <c:pt idx="13">
                  <c:v>2.6</c:v>
                </c:pt>
                <c:pt idx="14">
                  <c:v>2.2000000000000002</c:v>
                </c:pt>
                <c:pt idx="15">
                  <c:v>2.7</c:v>
                </c:pt>
                <c:pt idx="16">
                  <c:v>2.9</c:v>
                </c:pt>
                <c:pt idx="17">
                  <c:v>2.2000000000000002</c:v>
                </c:pt>
                <c:pt idx="18">
                  <c:v>1.8</c:v>
                </c:pt>
                <c:pt idx="19">
                  <c:v>1.7</c:v>
                </c:pt>
                <c:pt idx="20">
                  <c:v>1.2</c:v>
                </c:pt>
                <c:pt idx="21">
                  <c:v>1.6</c:v>
                </c:pt>
                <c:pt idx="22">
                  <c:v>1.5</c:v>
                </c:pt>
                <c:pt idx="23">
                  <c:v>1.4</c:v>
                </c:pt>
                <c:pt idx="24">
                  <c:v>1.4</c:v>
                </c:pt>
                <c:pt idx="25">
                  <c:v>2.1</c:v>
                </c:pt>
                <c:pt idx="26">
                  <c:v>2.5</c:v>
                </c:pt>
                <c:pt idx="27">
                  <c:v>2.4</c:v>
                </c:pt>
                <c:pt idx="28">
                  <c:v>3.4813925570228301</c:v>
                </c:pt>
                <c:pt idx="29">
                  <c:v>1.97215777262181</c:v>
                </c:pt>
                <c:pt idx="30">
                  <c:v>2.50284414106937</c:v>
                </c:pt>
                <c:pt idx="31">
                  <c:v>3.8845726970033301</c:v>
                </c:pt>
                <c:pt idx="32">
                  <c:v>2.5641025641025701</c:v>
                </c:pt>
                <c:pt idx="33">
                  <c:v>2.2916666666666798</c:v>
                </c:pt>
                <c:pt idx="34">
                  <c:v>1.42566191446027</c:v>
                </c:pt>
                <c:pt idx="35">
                  <c:v>0.40160642570281202</c:v>
                </c:pt>
                <c:pt idx="36">
                  <c:v>1</c:v>
                </c:pt>
                <c:pt idx="37">
                  <c:v>2.5742574257425801</c:v>
                </c:pt>
                <c:pt idx="38">
                  <c:v>2.31660231660232</c:v>
                </c:pt>
                <c:pt idx="39">
                  <c:v>1.6981132075471701</c:v>
                </c:pt>
                <c:pt idx="40">
                  <c:v>1</c:v>
                </c:pt>
              </c:numCache>
            </c:numRef>
          </c:val>
          <c:smooth val="0"/>
          <c:extLst>
            <c:ext xmlns:c16="http://schemas.microsoft.com/office/drawing/2014/chart" uri="{C3380CC4-5D6E-409C-BE32-E72D297353CC}">
              <c16:uniqueId val="{00000001-3365-E942-874D-5FA04361C730}"/>
            </c:ext>
          </c:extLst>
        </c:ser>
        <c:ser>
          <c:idx val="1"/>
          <c:order val="1"/>
          <c:tx>
            <c:strRef>
              <c:f>'D4. Inflation'!$J$3</c:f>
              <c:strCache>
                <c:ptCount val="1"/>
                <c:pt idx="0">
                  <c:v>United States</c:v>
                </c:pt>
              </c:strCache>
            </c:strRef>
          </c:tx>
          <c:spPr>
            <a:ln w="635" cap="rnd">
              <a:solidFill>
                <a:srgbClr val="F55755"/>
              </a:solidFill>
              <a:round/>
              <a:tailEnd type="oval" w="sm" len="sm"/>
            </a:ln>
            <a:effectLst/>
          </c:spPr>
          <c:marker>
            <c:symbol val="none"/>
          </c:marker>
          <c:cat>
            <c:numRef>
              <c:f>'D4. Inflation'!$H$4:$H$44</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'D4. Inflation'!$J$4:$J$44</c:f>
              <c:numCache>
                <c:formatCode>General</c:formatCode>
                <c:ptCount val="41"/>
                <c:pt idx="0">
                  <c:v>13.549201974968399</c:v>
                </c:pt>
                <c:pt idx="1">
                  <c:v>10.3347153402771</c:v>
                </c:pt>
                <c:pt idx="2">
                  <c:v>6.13142700027496</c:v>
                </c:pt>
                <c:pt idx="3">
                  <c:v>3.2124352331606101</c:v>
                </c:pt>
                <c:pt idx="4">
                  <c:v>4.3005354752342901</c:v>
                </c:pt>
                <c:pt idx="5">
                  <c:v>3.5456441520936899</c:v>
                </c:pt>
                <c:pt idx="6">
                  <c:v>1.8980477223427299</c:v>
                </c:pt>
                <c:pt idx="7">
                  <c:v>3.6645632175169198</c:v>
                </c:pt>
                <c:pt idx="8">
                  <c:v>4.0777411074440897</c:v>
                </c:pt>
                <c:pt idx="9">
                  <c:v>4.8270030300894602</c:v>
                </c:pt>
                <c:pt idx="10">
                  <c:v>5.3979564399032096</c:v>
                </c:pt>
                <c:pt idx="11">
                  <c:v>4.23496396453855</c:v>
                </c:pt>
                <c:pt idx="12">
                  <c:v>3.0288196781496901</c:v>
                </c:pt>
                <c:pt idx="13">
                  <c:v>2.9516569663855599</c:v>
                </c:pt>
                <c:pt idx="14">
                  <c:v>2.6074415921545899</c:v>
                </c:pt>
                <c:pt idx="15">
                  <c:v>2.8054196885365599</c:v>
                </c:pt>
                <c:pt idx="16">
                  <c:v>2.9312041999343799</c:v>
                </c:pt>
                <c:pt idx="17">
                  <c:v>2.3376899373073901</c:v>
                </c:pt>
                <c:pt idx="18">
                  <c:v>1.5522790987436501</c:v>
                </c:pt>
                <c:pt idx="19">
                  <c:v>2.1880271969735898</c:v>
                </c:pt>
                <c:pt idx="20">
                  <c:v>3.3768572714993099</c:v>
                </c:pt>
                <c:pt idx="21">
                  <c:v>2.8261711188540501</c:v>
                </c:pt>
                <c:pt idx="22">
                  <c:v>1.5860316265059999</c:v>
                </c:pt>
                <c:pt idx="23">
                  <c:v>2.27009497336116</c:v>
                </c:pt>
                <c:pt idx="24">
                  <c:v>2.6772366930917202</c:v>
                </c:pt>
                <c:pt idx="25">
                  <c:v>3.3927468454954601</c:v>
                </c:pt>
                <c:pt idx="26">
                  <c:v>3.2259441007040799</c:v>
                </c:pt>
                <c:pt idx="27">
                  <c:v>2.85267248150139</c:v>
                </c:pt>
                <c:pt idx="28">
                  <c:v>3.8391002966509902</c:v>
                </c:pt>
                <c:pt idx="29">
                  <c:v>-0.35554626629973102</c:v>
                </c:pt>
                <c:pt idx="30">
                  <c:v>1.64004344238987</c:v>
                </c:pt>
                <c:pt idx="31">
                  <c:v>3.1568415686220801</c:v>
                </c:pt>
                <c:pt idx="32">
                  <c:v>2.0693372652605899</c:v>
                </c:pt>
                <c:pt idx="33">
                  <c:v>1.46483265562714</c:v>
                </c:pt>
                <c:pt idx="34">
                  <c:v>1.62222297740822</c:v>
                </c:pt>
                <c:pt idx="35">
                  <c:v>0.118627135552451</c:v>
                </c:pt>
                <c:pt idx="36">
                  <c:v>1.26158320570535</c:v>
                </c:pt>
                <c:pt idx="37">
                  <c:v>2.1301100036596101</c:v>
                </c:pt>
                <c:pt idx="38">
                  <c:v>2.44258329692821</c:v>
                </c:pt>
                <c:pt idx="39">
                  <c:v>1.81221007526011</c:v>
                </c:pt>
                <c:pt idx="40">
                  <c:v>1.233584</c:v>
                </c:pt>
              </c:numCache>
            </c:numRef>
          </c:val>
          <c:smooth val="0"/>
          <c:extLst>
            <c:ext xmlns:c16="http://schemas.microsoft.com/office/drawing/2014/chart" uri="{C3380CC4-5D6E-409C-BE32-E72D297353CC}">
              <c16:uniqueId val="{00000002-3365-E942-874D-5FA04361C730}"/>
            </c:ext>
          </c:extLst>
        </c:ser>
        <c:ser>
          <c:idx val="3"/>
          <c:order val="2"/>
          <c:tx>
            <c:strRef>
              <c:f>'D4. Inflation'!$K$3</c:f>
              <c:strCache>
                <c:ptCount val="1"/>
                <c:pt idx="0">
                  <c:v>China</c:v>
                </c:pt>
              </c:strCache>
            </c:strRef>
          </c:tx>
          <c:spPr>
            <a:ln w="6350" cap="rnd">
              <a:solidFill>
                <a:srgbClr val="B455A0"/>
              </a:solidFill>
              <a:round/>
              <a:tailEnd type="oval" w="sm" len="sm"/>
            </a:ln>
            <a:effectLst/>
          </c:spPr>
          <c:marker>
            <c:symbol val="none"/>
          </c:marker>
          <c:cat>
            <c:numRef>
              <c:f>'D4. Inflation'!$H$4:$H$44</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'D4. Inflation'!$K$4:$K$44</c:f>
              <c:numCache>
                <c:formatCode>General</c:formatCode>
                <c:ptCount val="41"/>
                <c:pt idx="5">
                  <c:v>9.3000000000000007</c:v>
                </c:pt>
                <c:pt idx="6">
                  <c:v>6.5</c:v>
                </c:pt>
                <c:pt idx="7">
                  <c:v>7.3</c:v>
                </c:pt>
                <c:pt idx="8">
                  <c:v>18.8</c:v>
                </c:pt>
                <c:pt idx="9">
                  <c:v>18</c:v>
                </c:pt>
                <c:pt idx="10">
                  <c:v>3.1</c:v>
                </c:pt>
                <c:pt idx="11">
                  <c:v>3.4</c:v>
                </c:pt>
                <c:pt idx="12">
                  <c:v>6.4</c:v>
                </c:pt>
                <c:pt idx="13">
                  <c:v>14.7</c:v>
                </c:pt>
                <c:pt idx="14">
                  <c:v>24.1</c:v>
                </c:pt>
                <c:pt idx="15">
                  <c:v>17.100000000000001</c:v>
                </c:pt>
                <c:pt idx="16">
                  <c:v>8.3000000000000007</c:v>
                </c:pt>
                <c:pt idx="17">
                  <c:v>2.8</c:v>
                </c:pt>
                <c:pt idx="18">
                  <c:v>-0.8</c:v>
                </c:pt>
                <c:pt idx="19">
                  <c:v>-1.4</c:v>
                </c:pt>
                <c:pt idx="20">
                  <c:v>0.4</c:v>
                </c:pt>
                <c:pt idx="21">
                  <c:v>0.7</c:v>
                </c:pt>
                <c:pt idx="22">
                  <c:v>-0.8</c:v>
                </c:pt>
                <c:pt idx="23">
                  <c:v>1.2</c:v>
                </c:pt>
                <c:pt idx="24">
                  <c:v>3.9</c:v>
                </c:pt>
                <c:pt idx="25">
                  <c:v>1.8</c:v>
                </c:pt>
                <c:pt idx="26">
                  <c:v>1.5</c:v>
                </c:pt>
                <c:pt idx="27">
                  <c:v>4.8</c:v>
                </c:pt>
                <c:pt idx="28">
                  <c:v>5.9252537188797003</c:v>
                </c:pt>
                <c:pt idx="29">
                  <c:v>-0.72816874616202698</c:v>
                </c:pt>
                <c:pt idx="30">
                  <c:v>3.1753259132643001</c:v>
                </c:pt>
                <c:pt idx="31">
                  <c:v>5.5538969569101297</c:v>
                </c:pt>
                <c:pt idx="32">
                  <c:v>2.61952580909802</c:v>
                </c:pt>
                <c:pt idx="33">
                  <c:v>2.6210497357287101</c:v>
                </c:pt>
                <c:pt idx="34">
                  <c:v>1.9216430856107301</c:v>
                </c:pt>
                <c:pt idx="35">
                  <c:v>1.4370245139475799</c:v>
                </c:pt>
                <c:pt idx="36">
                  <c:v>2.00000000000002</c:v>
                </c:pt>
                <c:pt idx="37">
                  <c:v>1.59313725490195</c:v>
                </c:pt>
                <c:pt idx="38">
                  <c:v>2.0747889022918802</c:v>
                </c:pt>
                <c:pt idx="39">
                  <c:v>2.8992357992594702</c:v>
                </c:pt>
              </c:numCache>
            </c:numRef>
          </c:val>
          <c:smooth val="0"/>
          <c:extLst>
            <c:ext xmlns:c16="http://schemas.microsoft.com/office/drawing/2014/chart" uri="{C3380CC4-5D6E-409C-BE32-E72D297353CC}">
              <c16:uniqueId val="{00000003-3365-E942-874D-5FA04361C730}"/>
            </c:ext>
          </c:extLst>
        </c:ser>
        <c:ser>
          <c:idx val="2"/>
          <c:order val="3"/>
          <c:tx>
            <c:strRef>
              <c:f>'D4. Inflation'!$L$3</c:f>
              <c:strCache>
                <c:ptCount val="1"/>
                <c:pt idx="0">
                  <c:v>Germany</c:v>
                </c:pt>
              </c:strCache>
            </c:strRef>
          </c:tx>
          <c:spPr>
            <a:ln w="6350" cap="rnd">
              <a:solidFill>
                <a:srgbClr val="F7941E"/>
              </a:solidFill>
              <a:round/>
              <a:tailEnd type="oval" w="sm" len="sm"/>
            </a:ln>
            <a:effectLst/>
          </c:spPr>
          <c:marker>
            <c:symbol val="none"/>
          </c:marker>
          <c:cat>
            <c:numRef>
              <c:f>'D4. Inflation'!$H$4:$H$44</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'D4. Inflation'!$L$4:$L$44</c:f>
              <c:numCache>
                <c:formatCode>General</c:formatCode>
                <c:ptCount val="41"/>
                <c:pt idx="0">
                  <c:v>5.4410552349546704</c:v>
                </c:pt>
                <c:pt idx="1">
                  <c:v>6.3442421534681301</c:v>
                </c:pt>
                <c:pt idx="2">
                  <c:v>5.2410461086020002</c:v>
                </c:pt>
                <c:pt idx="3">
                  <c:v>3.2934131736526902</c:v>
                </c:pt>
                <c:pt idx="4">
                  <c:v>2.4057971014492798</c:v>
                </c:pt>
                <c:pt idx="5">
                  <c:v>2.0662326634588299</c:v>
                </c:pt>
                <c:pt idx="6">
                  <c:v>-0.12941393973006901</c:v>
                </c:pt>
                <c:pt idx="7">
                  <c:v>0.24990744168825599</c:v>
                </c:pt>
                <c:pt idx="8">
                  <c:v>1.27412057981719</c:v>
                </c:pt>
                <c:pt idx="9">
                  <c:v>2.7805634059622499</c:v>
                </c:pt>
                <c:pt idx="10">
                  <c:v>2.69646975341493</c:v>
                </c:pt>
                <c:pt idx="11">
                  <c:v>4.0470340099122604</c:v>
                </c:pt>
                <c:pt idx="12">
                  <c:v>5.0569800569800698</c:v>
                </c:pt>
                <c:pt idx="13">
                  <c:v>4.4745762711864199</c:v>
                </c:pt>
                <c:pt idx="14">
                  <c:v>2.6930564568461999</c:v>
                </c:pt>
                <c:pt idx="15">
                  <c:v>1.7061611374407699</c:v>
                </c:pt>
                <c:pt idx="16">
                  <c:v>1.44972558765662</c:v>
                </c:pt>
                <c:pt idx="17">
                  <c:v>1.93936919465143</c:v>
                </c:pt>
                <c:pt idx="18">
                  <c:v>0.91118453990184001</c:v>
                </c:pt>
                <c:pt idx="19">
                  <c:v>0.58543361778133096</c:v>
                </c:pt>
                <c:pt idx="20">
                  <c:v>1.44026832396173</c:v>
                </c:pt>
                <c:pt idx="21">
                  <c:v>1.98385685111349</c:v>
                </c:pt>
                <c:pt idx="22">
                  <c:v>1.4208067130733399</c:v>
                </c:pt>
                <c:pt idx="23">
                  <c:v>1.03422339225272</c:v>
                </c:pt>
                <c:pt idx="24">
                  <c:v>1.6657360878466301</c:v>
                </c:pt>
                <c:pt idx="25">
                  <c:v>1.54691075514876</c:v>
                </c:pt>
                <c:pt idx="26">
                  <c:v>1.5774292410311801</c:v>
                </c:pt>
                <c:pt idx="27">
                  <c:v>2.29834058035319</c:v>
                </c:pt>
                <c:pt idx="28">
                  <c:v>2.62838306731435</c:v>
                </c:pt>
                <c:pt idx="29">
                  <c:v>0.31273772293130803</c:v>
                </c:pt>
                <c:pt idx="30">
                  <c:v>1.1038085608358099</c:v>
                </c:pt>
                <c:pt idx="31">
                  <c:v>2.0751729310776001</c:v>
                </c:pt>
                <c:pt idx="32">
                  <c:v>2.0084911822338598</c:v>
                </c:pt>
                <c:pt idx="33">
                  <c:v>1.50472226668801</c:v>
                </c:pt>
                <c:pt idx="34">
                  <c:v>0.90679703516795995</c:v>
                </c:pt>
                <c:pt idx="35">
                  <c:v>0.51442101158701103</c:v>
                </c:pt>
                <c:pt idx="36">
                  <c:v>0.49174862477082998</c:v>
                </c:pt>
                <c:pt idx="37">
                  <c:v>1.50949655801603</c:v>
                </c:pt>
                <c:pt idx="38">
                  <c:v>1.7321676607566301</c:v>
                </c:pt>
                <c:pt idx="39">
                  <c:v>1.44566701469763</c:v>
                </c:pt>
                <c:pt idx="40">
                  <c:v>0.50668990000000003</c:v>
                </c:pt>
              </c:numCache>
            </c:numRef>
          </c:val>
          <c:smooth val="0"/>
          <c:extLst>
            <c:ext xmlns:c16="http://schemas.microsoft.com/office/drawing/2014/chart" uri="{C3380CC4-5D6E-409C-BE32-E72D297353CC}">
              <c16:uniqueId val="{00000004-3365-E942-874D-5FA04361C730}"/>
            </c:ext>
          </c:extLst>
        </c:ser>
        <c:ser>
          <c:idx val="4"/>
          <c:order val="4"/>
          <c:tx>
            <c:strRef>
              <c:f>'D4. Inflation'!$M$3</c:f>
              <c:strCache>
                <c:ptCount val="1"/>
                <c:pt idx="0">
                  <c:v>Italy</c:v>
                </c:pt>
              </c:strCache>
            </c:strRef>
          </c:tx>
          <c:spPr>
            <a:ln w="6350" cap="rnd">
              <a:solidFill>
                <a:srgbClr val="008D47"/>
              </a:solidFill>
              <a:round/>
              <a:tailEnd type="oval" w="sm" len="sm"/>
            </a:ln>
            <a:effectLst/>
          </c:spPr>
          <c:marker>
            <c:symbol val="none"/>
          </c:marker>
          <c:cat>
            <c:numRef>
              <c:f>'D4. Inflation'!$H$4:$H$44</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'D4. Inflation'!$M$4:$M$44</c:f>
              <c:numCache>
                <c:formatCode>General</c:formatCode>
                <c:ptCount val="41"/>
                <c:pt idx="0">
                  <c:v>21.064173631482799</c:v>
                </c:pt>
                <c:pt idx="1">
                  <c:v>17.969296614913599</c:v>
                </c:pt>
                <c:pt idx="2">
                  <c:v>16.480407412646802</c:v>
                </c:pt>
                <c:pt idx="3">
                  <c:v>14.6465873208647</c:v>
                </c:pt>
                <c:pt idx="4">
                  <c:v>10.7944915254237</c:v>
                </c:pt>
                <c:pt idx="5">
                  <c:v>9.2059924466966301</c:v>
                </c:pt>
                <c:pt idx="6">
                  <c:v>5.8235441139715096</c:v>
                </c:pt>
                <c:pt idx="7">
                  <c:v>4.7472838923004099</c:v>
                </c:pt>
                <c:pt idx="8">
                  <c:v>5.0582487786546499</c:v>
                </c:pt>
                <c:pt idx="9">
                  <c:v>6.2598368865359904</c:v>
                </c:pt>
                <c:pt idx="10">
                  <c:v>6.4566080926412104</c:v>
                </c:pt>
                <c:pt idx="11">
                  <c:v>6.2500000000000098</c:v>
                </c:pt>
                <c:pt idx="12">
                  <c:v>5.2705882352940998</c:v>
                </c:pt>
                <c:pt idx="13">
                  <c:v>4.6267322306660796</c:v>
                </c:pt>
                <c:pt idx="14">
                  <c:v>4.0518407747632397</c:v>
                </c:pt>
                <c:pt idx="15">
                  <c:v>5.2354229400492702</c:v>
                </c:pt>
                <c:pt idx="16">
                  <c:v>4.0069805553749198</c:v>
                </c:pt>
                <c:pt idx="17">
                  <c:v>2.04310552039097</c:v>
                </c:pt>
                <c:pt idx="18">
                  <c:v>1.9550879396985199</c:v>
                </c:pt>
                <c:pt idx="19">
                  <c:v>1.66345783596456</c:v>
                </c:pt>
                <c:pt idx="20">
                  <c:v>2.5376865388985701</c:v>
                </c:pt>
                <c:pt idx="21">
                  <c:v>2.78516548463358</c:v>
                </c:pt>
                <c:pt idx="22">
                  <c:v>2.4653202041256401</c:v>
                </c:pt>
                <c:pt idx="23">
                  <c:v>2.6725589225589301</c:v>
                </c:pt>
                <c:pt idx="24">
                  <c:v>2.2067363530778001</c:v>
                </c:pt>
                <c:pt idx="25">
                  <c:v>1.98529411764704</c:v>
                </c:pt>
                <c:pt idx="26">
                  <c:v>2.0908435472242299</c:v>
                </c:pt>
                <c:pt idx="27">
                  <c:v>1.8297380585516301</c:v>
                </c:pt>
                <c:pt idx="28">
                  <c:v>3.3478343105730901</c:v>
                </c:pt>
                <c:pt idx="29">
                  <c:v>0.77476817959980404</c:v>
                </c:pt>
                <c:pt idx="30">
                  <c:v>1.52551607240149</c:v>
                </c:pt>
                <c:pt idx="31">
                  <c:v>2.7806332359429802</c:v>
                </c:pt>
                <c:pt idx="32">
                  <c:v>3.0413625304136298</c:v>
                </c:pt>
                <c:pt idx="33">
                  <c:v>1.21999212908304</c:v>
                </c:pt>
                <c:pt idx="34">
                  <c:v>0.24105754276825</c:v>
                </c:pt>
                <c:pt idx="35">
                  <c:v>3.8786750446063001E-2</c:v>
                </c:pt>
                <c:pt idx="36">
                  <c:v>-9.4021401985131994E-2</c:v>
                </c:pt>
                <c:pt idx="37">
                  <c:v>1.2265331664580901</c:v>
                </c:pt>
                <c:pt idx="38">
                  <c:v>1.1374876360039401</c:v>
                </c:pt>
                <c:pt idx="39">
                  <c:v>0.61124694376528999</c:v>
                </c:pt>
                <c:pt idx="40">
                  <c:v>-0.13770760000000001</c:v>
                </c:pt>
              </c:numCache>
            </c:numRef>
          </c:val>
          <c:smooth val="0"/>
          <c:extLst>
            <c:ext xmlns:c16="http://schemas.microsoft.com/office/drawing/2014/chart" uri="{C3380CC4-5D6E-409C-BE32-E72D297353CC}">
              <c16:uniqueId val="{00000005-3365-E942-874D-5FA04361C730}"/>
            </c:ext>
          </c:extLst>
        </c:ser>
        <c:dLbls>
          <c:showLegendKey val="0"/>
          <c:showVal val="0"/>
          <c:showCatName val="0"/>
          <c:showSerName val="0"/>
          <c:showPercent val="0"/>
          <c:showBubbleSize val="0"/>
        </c:dLbls>
        <c:marker val="1"/>
        <c:smooth val="0"/>
        <c:axId val="730915791"/>
        <c:axId val="731286415"/>
      </c:lineChart>
      <c:catAx>
        <c:axId val="730915791"/>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731286415"/>
        <c:crosses val="autoZero"/>
        <c:auto val="1"/>
        <c:lblAlgn val="ctr"/>
        <c:lblOffset val="100"/>
        <c:noMultiLvlLbl val="0"/>
      </c:catAx>
      <c:valAx>
        <c:axId val="7312864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r>
                  <a:rPr lang="en-GB">
                    <a:solidFill>
                      <a:schemeClr val="tx1"/>
                    </a:solidFill>
                    <a:latin typeface="Source Sans Pro" panose="020B0503030403020204" pitchFamily="34" charset="0"/>
                    <a:ea typeface="Source Sans Pro" panose="020B0503030403020204" pitchFamily="34" charset="0"/>
                  </a:rPr>
                  <a:t>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848484"/>
                </a:solidFill>
                <a:latin typeface="+mn-lt"/>
                <a:ea typeface="+mn-ea"/>
                <a:cs typeface="+mn-cs"/>
              </a:defRPr>
            </a:pPr>
            <a:endParaRPr lang="en-IT"/>
          </a:p>
        </c:txPr>
        <c:crossAx val="730915791"/>
        <c:crosses val="autoZero"/>
        <c:crossBetween val="between"/>
      </c:valAx>
      <c:valAx>
        <c:axId val="1297317775"/>
        <c:scaling>
          <c:orientation val="minMax"/>
          <c:max val="1"/>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1309801695"/>
        <c:crosses val="max"/>
        <c:crossBetween val="between"/>
      </c:valAx>
      <c:catAx>
        <c:axId val="1309801695"/>
        <c:scaling>
          <c:orientation val="minMax"/>
        </c:scaling>
        <c:delete val="1"/>
        <c:axPos val="b"/>
        <c:numFmt formatCode="General" sourceLinked="1"/>
        <c:majorTickMark val="out"/>
        <c:minorTickMark val="none"/>
        <c:tickLblPos val="nextTo"/>
        <c:crossAx val="1297317775"/>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IT"/>
        </a:p>
      </c:txPr>
    </c:legend>
    <c:plotVisOnly val="1"/>
    <c:dispBlanksAs val="gap"/>
    <c:showDLblsOverMax val="0"/>
  </c:chart>
  <c:spPr>
    <a:noFill/>
    <a:ln>
      <a:noFill/>
    </a:ln>
    <a:effectLst/>
  </c:spPr>
  <c:txPr>
    <a:bodyPr/>
    <a:lstStyle/>
    <a:p>
      <a:pPr>
        <a:defRPr/>
      </a:pPr>
      <a:endParaRPr lang="en-I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r>
              <a:rPr lang="en-GB" dirty="0">
                <a:solidFill>
                  <a:schemeClr val="tx1"/>
                </a:solidFill>
                <a:latin typeface="Source Sans Pro" panose="020B0503030403020204" pitchFamily="34" charset="0"/>
                <a:ea typeface="Source Sans Pro" panose="020B0503030403020204" pitchFamily="34" charset="0"/>
              </a:rPr>
              <a:t>Fig. 4 Unemployment rate, annual</a:t>
            </a:r>
            <a:r>
              <a:rPr lang="en-GB" baseline="0" dirty="0">
                <a:solidFill>
                  <a:schemeClr val="tx1"/>
                </a:solidFill>
                <a:latin typeface="Source Sans Pro" panose="020B0503030403020204" pitchFamily="34" charset="0"/>
                <a:ea typeface="Source Sans Pro" panose="020B0503030403020204" pitchFamily="34" charset="0"/>
              </a:rPr>
              <a:t> (Various sources)</a:t>
            </a:r>
            <a:endParaRPr lang="en-GB" dirty="0">
              <a:solidFill>
                <a:schemeClr val="tx1"/>
              </a:solidFill>
              <a:latin typeface="Source Sans Pro" panose="020B0503030403020204" pitchFamily="34" charset="0"/>
              <a:ea typeface="Source Sans Pro" panose="020B0503030403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endParaRPr lang="en-IT"/>
        </a:p>
      </c:txPr>
    </c:title>
    <c:autoTitleDeleted val="0"/>
    <c:plotArea>
      <c:layout/>
      <c:barChart>
        <c:barDir val="col"/>
        <c:grouping val="clustered"/>
        <c:varyColors val="0"/>
        <c:ser>
          <c:idx val="5"/>
          <c:order val="5"/>
          <c:tx>
            <c:strRef>
              <c:f>'D5. Unemployment rate'!$M$7</c:f>
              <c:strCache>
                <c:ptCount val="1"/>
              </c:strCache>
            </c:strRef>
          </c:tx>
          <c:spPr>
            <a:solidFill>
              <a:srgbClr val="0070C0">
                <a:alpha val="20000"/>
              </a:srgbClr>
            </a:solidFill>
            <a:ln>
              <a:noFill/>
            </a:ln>
            <a:effectLst/>
          </c:spPr>
          <c:invertIfNegative val="0"/>
          <c:cat>
            <c:numRef>
              <c:f>'D5. Unemployment rate'!$G$8:$G$48</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'D5. Unemployment rate'!$M$8:$M$48</c:f>
              <c:numCache>
                <c:formatCode>General</c:formatCode>
                <c:ptCount val="4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1</c:v>
                </c:pt>
                <c:pt idx="29">
                  <c:v>1</c:v>
                </c:pt>
                <c:pt idx="30">
                  <c:v>0</c:v>
                </c:pt>
                <c:pt idx="31">
                  <c:v>0</c:v>
                </c:pt>
                <c:pt idx="32">
                  <c:v>0</c:v>
                </c:pt>
                <c:pt idx="33">
                  <c:v>0</c:v>
                </c:pt>
                <c:pt idx="34">
                  <c:v>0</c:v>
                </c:pt>
                <c:pt idx="35">
                  <c:v>0</c:v>
                </c:pt>
                <c:pt idx="36">
                  <c:v>0</c:v>
                </c:pt>
                <c:pt idx="37">
                  <c:v>0</c:v>
                </c:pt>
                <c:pt idx="38">
                  <c:v>0</c:v>
                </c:pt>
                <c:pt idx="39">
                  <c:v>0</c:v>
                </c:pt>
                <c:pt idx="40">
                  <c:v>0</c:v>
                </c:pt>
              </c:numCache>
            </c:numRef>
          </c:val>
          <c:extLst>
            <c:ext xmlns:c16="http://schemas.microsoft.com/office/drawing/2014/chart" uri="{C3380CC4-5D6E-409C-BE32-E72D297353CC}">
              <c16:uniqueId val="{00000000-661C-3E4B-B8AC-5BAC9CEFEC64}"/>
            </c:ext>
          </c:extLst>
        </c:ser>
        <c:dLbls>
          <c:showLegendKey val="0"/>
          <c:showVal val="0"/>
          <c:showCatName val="0"/>
          <c:showSerName val="0"/>
          <c:showPercent val="0"/>
          <c:showBubbleSize val="0"/>
        </c:dLbls>
        <c:gapWidth val="0"/>
        <c:axId val="1297573279"/>
        <c:axId val="1297929231"/>
      </c:barChart>
      <c:lineChart>
        <c:grouping val="standard"/>
        <c:varyColors val="0"/>
        <c:ser>
          <c:idx val="0"/>
          <c:order val="0"/>
          <c:tx>
            <c:strRef>
              <c:f>'D5. Unemployment rate'!$H$7</c:f>
              <c:strCache>
                <c:ptCount val="1"/>
                <c:pt idx="0">
                  <c:v>United Kingdom</c:v>
                </c:pt>
              </c:strCache>
            </c:strRef>
          </c:tx>
          <c:spPr>
            <a:ln w="6350" cap="rnd">
              <a:solidFill>
                <a:srgbClr val="3A53A4"/>
              </a:solidFill>
              <a:round/>
              <a:tailEnd type="oval" w="sm" len="sm"/>
            </a:ln>
            <a:effectLst/>
          </c:spPr>
          <c:marker>
            <c:symbol val="none"/>
          </c:marker>
          <c:cat>
            <c:numRef>
              <c:f>'D5. Unemployment rate'!$G$8:$G$48</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'D5. Unemployment rate'!$H$8:$H$48</c:f>
              <c:numCache>
                <c:formatCode>General</c:formatCode>
                <c:ptCount val="41"/>
                <c:pt idx="0">
                  <c:v>6.8</c:v>
                </c:pt>
                <c:pt idx="1">
                  <c:v>9.6</c:v>
                </c:pt>
                <c:pt idx="2">
                  <c:v>10.7</c:v>
                </c:pt>
                <c:pt idx="3">
                  <c:v>11.5</c:v>
                </c:pt>
                <c:pt idx="4">
                  <c:v>11.8</c:v>
                </c:pt>
                <c:pt idx="5">
                  <c:v>11.4</c:v>
                </c:pt>
                <c:pt idx="6">
                  <c:v>11.3</c:v>
                </c:pt>
                <c:pt idx="7">
                  <c:v>10.4</c:v>
                </c:pt>
                <c:pt idx="8">
                  <c:v>8.6</c:v>
                </c:pt>
                <c:pt idx="9">
                  <c:v>7.2</c:v>
                </c:pt>
                <c:pt idx="10">
                  <c:v>7.1</c:v>
                </c:pt>
                <c:pt idx="11">
                  <c:v>8.9</c:v>
                </c:pt>
                <c:pt idx="12">
                  <c:v>9.9</c:v>
                </c:pt>
                <c:pt idx="13">
                  <c:v>10.4</c:v>
                </c:pt>
                <c:pt idx="14">
                  <c:v>9.5</c:v>
                </c:pt>
                <c:pt idx="15">
                  <c:v>8.6</c:v>
                </c:pt>
                <c:pt idx="16">
                  <c:v>8.1</c:v>
                </c:pt>
                <c:pt idx="17">
                  <c:v>6.9</c:v>
                </c:pt>
                <c:pt idx="18">
                  <c:v>6.2</c:v>
                </c:pt>
                <c:pt idx="19">
                  <c:v>6</c:v>
                </c:pt>
                <c:pt idx="20">
                  <c:v>5.4</c:v>
                </c:pt>
                <c:pt idx="21">
                  <c:v>5.0999999999999996</c:v>
                </c:pt>
                <c:pt idx="22">
                  <c:v>5.2</c:v>
                </c:pt>
                <c:pt idx="23">
                  <c:v>5</c:v>
                </c:pt>
                <c:pt idx="24">
                  <c:v>4.8</c:v>
                </c:pt>
                <c:pt idx="25">
                  <c:v>4.8</c:v>
                </c:pt>
                <c:pt idx="26">
                  <c:v>5.4</c:v>
                </c:pt>
                <c:pt idx="27">
                  <c:v>5.3</c:v>
                </c:pt>
                <c:pt idx="28">
                  <c:v>5.7</c:v>
                </c:pt>
                <c:pt idx="29">
                  <c:v>7.6</c:v>
                </c:pt>
                <c:pt idx="30">
                  <c:v>7.9</c:v>
                </c:pt>
                <c:pt idx="31">
                  <c:v>8.1</c:v>
                </c:pt>
                <c:pt idx="32">
                  <c:v>8</c:v>
                </c:pt>
                <c:pt idx="33">
                  <c:v>7.6</c:v>
                </c:pt>
                <c:pt idx="34">
                  <c:v>6.2</c:v>
                </c:pt>
                <c:pt idx="35">
                  <c:v>5.4</c:v>
                </c:pt>
                <c:pt idx="36">
                  <c:v>4.9000000000000004</c:v>
                </c:pt>
                <c:pt idx="37">
                  <c:v>4.4000000000000004</c:v>
                </c:pt>
                <c:pt idx="38">
                  <c:v>4.0999999999999996</c:v>
                </c:pt>
                <c:pt idx="39">
                  <c:v>3.8</c:v>
                </c:pt>
              </c:numCache>
            </c:numRef>
          </c:val>
          <c:smooth val="0"/>
          <c:extLst>
            <c:ext xmlns:c16="http://schemas.microsoft.com/office/drawing/2014/chart" uri="{C3380CC4-5D6E-409C-BE32-E72D297353CC}">
              <c16:uniqueId val="{00000001-661C-3E4B-B8AC-5BAC9CEFEC64}"/>
            </c:ext>
          </c:extLst>
        </c:ser>
        <c:ser>
          <c:idx val="1"/>
          <c:order val="1"/>
          <c:tx>
            <c:strRef>
              <c:f>'D5. Unemployment rate'!$I$7</c:f>
              <c:strCache>
                <c:ptCount val="1"/>
                <c:pt idx="0">
                  <c:v>United States</c:v>
                </c:pt>
              </c:strCache>
            </c:strRef>
          </c:tx>
          <c:spPr>
            <a:ln w="6350" cap="rnd">
              <a:solidFill>
                <a:srgbClr val="F55755"/>
              </a:solidFill>
              <a:round/>
              <a:tailEnd type="oval" w="sm" len="sm"/>
            </a:ln>
            <a:effectLst/>
          </c:spPr>
          <c:marker>
            <c:symbol val="none"/>
          </c:marker>
          <c:cat>
            <c:numRef>
              <c:f>'D5. Unemployment rate'!$G$8:$G$48</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'D5. Unemployment rate'!$I$8:$I$48</c:f>
              <c:numCache>
                <c:formatCode>General</c:formatCode>
                <c:ptCount val="41"/>
                <c:pt idx="0">
                  <c:v>7.1749999999999998</c:v>
                </c:pt>
                <c:pt idx="1">
                  <c:v>7.6166666666666671</c:v>
                </c:pt>
                <c:pt idx="2">
                  <c:v>9.7083333333333339</c:v>
                </c:pt>
                <c:pt idx="3">
                  <c:v>9.6</c:v>
                </c:pt>
                <c:pt idx="4">
                  <c:v>7.5083333333333329</c:v>
                </c:pt>
                <c:pt idx="5">
                  <c:v>7.1916666666666664</c:v>
                </c:pt>
                <c:pt idx="6">
                  <c:v>7</c:v>
                </c:pt>
                <c:pt idx="7">
                  <c:v>6.1749999999999998</c:v>
                </c:pt>
                <c:pt idx="8">
                  <c:v>5.4916666666666671</c:v>
                </c:pt>
                <c:pt idx="9">
                  <c:v>5.2583333333333329</c:v>
                </c:pt>
                <c:pt idx="10">
                  <c:v>5.6166666666666671</c:v>
                </c:pt>
                <c:pt idx="11">
                  <c:v>6.85</c:v>
                </c:pt>
                <c:pt idx="12">
                  <c:v>7.4916666666666671</c:v>
                </c:pt>
                <c:pt idx="13">
                  <c:v>6.9083333333333332</c:v>
                </c:pt>
                <c:pt idx="14">
                  <c:v>6.1</c:v>
                </c:pt>
                <c:pt idx="15">
                  <c:v>5.5916666666666668</c:v>
                </c:pt>
                <c:pt idx="16">
                  <c:v>5.4083333333333332</c:v>
                </c:pt>
                <c:pt idx="17">
                  <c:v>4.9416666666666664</c:v>
                </c:pt>
                <c:pt idx="18">
                  <c:v>4.5</c:v>
                </c:pt>
                <c:pt idx="19">
                  <c:v>4.2166666666666668</c:v>
                </c:pt>
                <c:pt idx="20">
                  <c:v>3.9666666666666668</c:v>
                </c:pt>
                <c:pt idx="21">
                  <c:v>4.7416666666666671</c:v>
                </c:pt>
                <c:pt idx="22">
                  <c:v>5.7833333333333332</c:v>
                </c:pt>
                <c:pt idx="23">
                  <c:v>5.9916666666666671</c:v>
                </c:pt>
                <c:pt idx="24">
                  <c:v>5.541666666666667</c:v>
                </c:pt>
                <c:pt idx="25">
                  <c:v>5.083333333333333</c:v>
                </c:pt>
                <c:pt idx="26">
                  <c:v>4.6083333333333334</c:v>
                </c:pt>
                <c:pt idx="27">
                  <c:v>4.6166666666666671</c:v>
                </c:pt>
                <c:pt idx="28">
                  <c:v>5.8</c:v>
                </c:pt>
                <c:pt idx="29">
                  <c:v>9.2833333333333332</c:v>
                </c:pt>
                <c:pt idx="30">
                  <c:v>9.6083333333333325</c:v>
                </c:pt>
                <c:pt idx="31">
                  <c:v>8.9333333333333336</c:v>
                </c:pt>
                <c:pt idx="32">
                  <c:v>8.0749999999999993</c:v>
                </c:pt>
                <c:pt idx="33">
                  <c:v>7.3583333333333334</c:v>
                </c:pt>
                <c:pt idx="34">
                  <c:v>6.1583333333333332</c:v>
                </c:pt>
                <c:pt idx="35">
                  <c:v>5.2750000000000004</c:v>
                </c:pt>
                <c:pt idx="36">
                  <c:v>4.875</c:v>
                </c:pt>
                <c:pt idx="37">
                  <c:v>4.3416666666666668</c:v>
                </c:pt>
                <c:pt idx="38">
                  <c:v>3.8916666666666666</c:v>
                </c:pt>
                <c:pt idx="39">
                  <c:v>3.6666666666666665</c:v>
                </c:pt>
                <c:pt idx="40">
                  <c:v>8.1</c:v>
                </c:pt>
              </c:numCache>
            </c:numRef>
          </c:val>
          <c:smooth val="0"/>
          <c:extLst>
            <c:ext xmlns:c16="http://schemas.microsoft.com/office/drawing/2014/chart" uri="{C3380CC4-5D6E-409C-BE32-E72D297353CC}">
              <c16:uniqueId val="{00000002-661C-3E4B-B8AC-5BAC9CEFEC64}"/>
            </c:ext>
          </c:extLst>
        </c:ser>
        <c:ser>
          <c:idx val="3"/>
          <c:order val="2"/>
          <c:tx>
            <c:strRef>
              <c:f>'D5. Unemployment rate'!$J$7</c:f>
              <c:strCache>
                <c:ptCount val="1"/>
                <c:pt idx="0">
                  <c:v>China</c:v>
                </c:pt>
              </c:strCache>
            </c:strRef>
          </c:tx>
          <c:spPr>
            <a:ln w="6350" cap="rnd">
              <a:solidFill>
                <a:srgbClr val="B455A0"/>
              </a:solidFill>
              <a:round/>
              <a:tailEnd type="oval" w="sm" len="sm"/>
            </a:ln>
            <a:effectLst/>
          </c:spPr>
          <c:marker>
            <c:symbol val="none"/>
          </c:marker>
          <c:cat>
            <c:numRef>
              <c:f>'D5. Unemployment rate'!$G$8:$G$48</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'D5. Unemployment rate'!$J$8:$J$48</c:f>
              <c:numCache>
                <c:formatCode>General</c:formatCode>
                <c:ptCount val="41"/>
                <c:pt idx="0">
                  <c:v>4.9000000953674299</c:v>
                </c:pt>
                <c:pt idx="1">
                  <c:v>3.7999999523162802</c:v>
                </c:pt>
                <c:pt idx="2">
                  <c:v>3.2000000476837198</c:v>
                </c:pt>
                <c:pt idx="3">
                  <c:v>2.2999999523162802</c:v>
                </c:pt>
                <c:pt idx="4">
                  <c:v>1.8999999761581401</c:v>
                </c:pt>
                <c:pt idx="5">
                  <c:v>1.79999995231628</c:v>
                </c:pt>
                <c:pt idx="6">
                  <c:v>2</c:v>
                </c:pt>
                <c:pt idx="7">
                  <c:v>2</c:v>
                </c:pt>
                <c:pt idx="8">
                  <c:v>2</c:v>
                </c:pt>
                <c:pt idx="9">
                  <c:v>2.5999999046325701</c:v>
                </c:pt>
                <c:pt idx="10">
                  <c:v>2.5</c:v>
                </c:pt>
                <c:pt idx="11">
                  <c:v>2.2999999523162802</c:v>
                </c:pt>
                <c:pt idx="12">
                  <c:v>2.2999999523162802</c:v>
                </c:pt>
                <c:pt idx="13">
                  <c:v>2.5999999046325701</c:v>
                </c:pt>
                <c:pt idx="14">
                  <c:v>2.7999999523162802</c:v>
                </c:pt>
                <c:pt idx="15">
                  <c:v>2.9000000953674299</c:v>
                </c:pt>
                <c:pt idx="16">
                  <c:v>3</c:v>
                </c:pt>
                <c:pt idx="17">
                  <c:v>3.0999999046325701</c:v>
                </c:pt>
                <c:pt idx="18">
                  <c:v>3.0999999046325701</c:v>
                </c:pt>
                <c:pt idx="19">
                  <c:v>3.0999999046325701</c:v>
                </c:pt>
                <c:pt idx="20">
                  <c:v>3.0999999046325701</c:v>
                </c:pt>
                <c:pt idx="21">
                  <c:v>3.5999999046325701</c:v>
                </c:pt>
                <c:pt idx="22">
                  <c:v>4</c:v>
                </c:pt>
                <c:pt idx="23">
                  <c:v>4.3000001907348597</c:v>
                </c:pt>
                <c:pt idx="24">
                  <c:v>4.1999998092651403</c:v>
                </c:pt>
                <c:pt idx="25">
                  <c:v>4.1999998092651403</c:v>
                </c:pt>
                <c:pt idx="26">
                  <c:v>4.0999999046325701</c:v>
                </c:pt>
                <c:pt idx="27">
                  <c:v>4</c:v>
                </c:pt>
                <c:pt idx="28">
                  <c:v>4.1999998092651403</c:v>
                </c:pt>
                <c:pt idx="29">
                  <c:v>4.3000001907348597</c:v>
                </c:pt>
                <c:pt idx="30">
                  <c:v>4.0999999046325701</c:v>
                </c:pt>
                <c:pt idx="31">
                  <c:v>4.0999999046325701</c:v>
                </c:pt>
                <c:pt idx="32">
                  <c:v>4.0999999046325701</c:v>
                </c:pt>
                <c:pt idx="33">
                  <c:v>4.0500001907348597</c:v>
                </c:pt>
                <c:pt idx="34">
                  <c:v>4.0999999046325701</c:v>
                </c:pt>
                <c:pt idx="35">
                  <c:v>4.0999999999999996</c:v>
                </c:pt>
                <c:pt idx="36">
                  <c:v>4</c:v>
                </c:pt>
                <c:pt idx="37">
                  <c:v>3.9000000953674299</c:v>
                </c:pt>
                <c:pt idx="38">
                  <c:v>3.7999999523162802</c:v>
                </c:pt>
                <c:pt idx="39">
                  <c:v>3.6</c:v>
                </c:pt>
                <c:pt idx="40">
                  <c:v>4.4000000000000004</c:v>
                </c:pt>
              </c:numCache>
            </c:numRef>
          </c:val>
          <c:smooth val="0"/>
          <c:extLst>
            <c:ext xmlns:c16="http://schemas.microsoft.com/office/drawing/2014/chart" uri="{C3380CC4-5D6E-409C-BE32-E72D297353CC}">
              <c16:uniqueId val="{00000003-661C-3E4B-B8AC-5BAC9CEFEC64}"/>
            </c:ext>
          </c:extLst>
        </c:ser>
        <c:ser>
          <c:idx val="2"/>
          <c:order val="3"/>
          <c:tx>
            <c:strRef>
              <c:f>'D5. Unemployment rate'!$K$7</c:f>
              <c:strCache>
                <c:ptCount val="1"/>
                <c:pt idx="0">
                  <c:v>Germany</c:v>
                </c:pt>
              </c:strCache>
            </c:strRef>
          </c:tx>
          <c:spPr>
            <a:ln w="6350" cap="rnd">
              <a:solidFill>
                <a:srgbClr val="F7941E"/>
              </a:solidFill>
              <a:round/>
              <a:tailEnd type="oval" w="sm" len="sm"/>
            </a:ln>
            <a:effectLst/>
          </c:spPr>
          <c:marker>
            <c:symbol val="none"/>
          </c:marker>
          <c:cat>
            <c:numRef>
              <c:f>'D5. Unemployment rate'!$G$8:$G$48</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'D5. Unemployment rate'!$K$8:$K$48</c:f>
              <c:numCache>
                <c:formatCode>General</c:formatCode>
                <c:ptCount val="41"/>
                <c:pt idx="0">
                  <c:v>2.4693149999999999</c:v>
                </c:pt>
                <c:pt idx="1">
                  <c:v>3.4878849999999999</c:v>
                </c:pt>
                <c:pt idx="2">
                  <c:v>4.9836039999999997</c:v>
                </c:pt>
                <c:pt idx="3">
                  <c:v>6.1313800000000001</c:v>
                </c:pt>
                <c:pt idx="4">
                  <c:v>6.1394209999999996</c:v>
                </c:pt>
                <c:pt idx="5">
                  <c:v>6.1933429999999996</c:v>
                </c:pt>
                <c:pt idx="6">
                  <c:v>5.9295489999999997</c:v>
                </c:pt>
                <c:pt idx="7">
                  <c:v>5.8916810000000002</c:v>
                </c:pt>
                <c:pt idx="8">
                  <c:v>5.8789850000000001</c:v>
                </c:pt>
                <c:pt idx="9">
                  <c:v>5.3115170000000003</c:v>
                </c:pt>
                <c:pt idx="10">
                  <c:v>4.8173370000000002</c:v>
                </c:pt>
                <c:pt idx="11">
                  <c:v>5.5692149999999998</c:v>
                </c:pt>
                <c:pt idx="12">
                  <c:v>6.6211250000000001</c:v>
                </c:pt>
                <c:pt idx="13">
                  <c:v>7.8694129999999998</c:v>
                </c:pt>
                <c:pt idx="14">
                  <c:v>8.4011359999999993</c:v>
                </c:pt>
                <c:pt idx="15">
                  <c:v>8.1264540000000007</c:v>
                </c:pt>
                <c:pt idx="16">
                  <c:v>8.8630399999999998</c:v>
                </c:pt>
                <c:pt idx="17">
                  <c:v>9.817107</c:v>
                </c:pt>
                <c:pt idx="18">
                  <c:v>9.2017050000000005</c:v>
                </c:pt>
                <c:pt idx="19">
                  <c:v>8.4145730000000007</c:v>
                </c:pt>
                <c:pt idx="20">
                  <c:v>7.7555779999999999</c:v>
                </c:pt>
                <c:pt idx="21">
                  <c:v>7.8360310000000002</c:v>
                </c:pt>
                <c:pt idx="22">
                  <c:v>8.6538629999999994</c:v>
                </c:pt>
                <c:pt idx="23">
                  <c:v>9.6370830000000005</c:v>
                </c:pt>
                <c:pt idx="24">
                  <c:v>9.7936870000000003</c:v>
                </c:pt>
                <c:pt idx="25">
                  <c:v>11.167680000000001</c:v>
                </c:pt>
                <c:pt idx="26">
                  <c:v>10.25272</c:v>
                </c:pt>
                <c:pt idx="27">
                  <c:v>8.6615300000000008</c:v>
                </c:pt>
                <c:pt idx="28">
                  <c:v>7.5277640000000003</c:v>
                </c:pt>
                <c:pt idx="29">
                  <c:v>7.7431549999999998</c:v>
                </c:pt>
                <c:pt idx="30">
                  <c:v>6.9676369999999999</c:v>
                </c:pt>
                <c:pt idx="31">
                  <c:v>5.8274239999999997</c:v>
                </c:pt>
                <c:pt idx="32">
                  <c:v>5.380757</c:v>
                </c:pt>
                <c:pt idx="33">
                  <c:v>5.2319620000000002</c:v>
                </c:pt>
                <c:pt idx="34">
                  <c:v>4.981592</c:v>
                </c:pt>
                <c:pt idx="35">
                  <c:v>4.6249549999999999</c:v>
                </c:pt>
                <c:pt idx="36">
                  <c:v>4.1227330000000002</c:v>
                </c:pt>
                <c:pt idx="37">
                  <c:v>3.7466309999999998</c:v>
                </c:pt>
                <c:pt idx="38">
                  <c:v>3.38409</c:v>
                </c:pt>
                <c:pt idx="39">
                  <c:v>3.1</c:v>
                </c:pt>
                <c:pt idx="40">
                  <c:v>4.2</c:v>
                </c:pt>
              </c:numCache>
            </c:numRef>
          </c:val>
          <c:smooth val="0"/>
          <c:extLst>
            <c:ext xmlns:c16="http://schemas.microsoft.com/office/drawing/2014/chart" uri="{C3380CC4-5D6E-409C-BE32-E72D297353CC}">
              <c16:uniqueId val="{00000004-661C-3E4B-B8AC-5BAC9CEFEC64}"/>
            </c:ext>
          </c:extLst>
        </c:ser>
        <c:ser>
          <c:idx val="4"/>
          <c:order val="4"/>
          <c:tx>
            <c:strRef>
              <c:f>'D5. Unemployment rate'!$L$7</c:f>
              <c:strCache>
                <c:ptCount val="1"/>
                <c:pt idx="0">
                  <c:v>Italy</c:v>
                </c:pt>
              </c:strCache>
            </c:strRef>
          </c:tx>
          <c:spPr>
            <a:ln w="6350" cap="rnd">
              <a:solidFill>
                <a:srgbClr val="008D47"/>
              </a:solidFill>
              <a:round/>
              <a:tailEnd type="oval" w="sm" len="sm"/>
            </a:ln>
            <a:effectLst/>
          </c:spPr>
          <c:marker>
            <c:symbol val="none"/>
          </c:marker>
          <c:cat>
            <c:numRef>
              <c:f>'D5. Unemployment rate'!$G$8:$G$48</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'D5. Unemployment rate'!$L$8:$L$48</c:f>
              <c:numCache>
                <c:formatCode>General</c:formatCode>
                <c:ptCount val="41"/>
                <c:pt idx="0">
                  <c:v>6.8991850000000001</c:v>
                </c:pt>
                <c:pt idx="1">
                  <c:v>7.5010240000000001</c:v>
                </c:pt>
                <c:pt idx="2">
                  <c:v>8.1624440000000007</c:v>
                </c:pt>
                <c:pt idx="3">
                  <c:v>9.0588029999999993</c:v>
                </c:pt>
                <c:pt idx="4">
                  <c:v>9.6092490000000002</c:v>
                </c:pt>
                <c:pt idx="5">
                  <c:v>9.6109340000000003</c:v>
                </c:pt>
                <c:pt idx="6">
                  <c:v>9.8599899999999998</c:v>
                </c:pt>
                <c:pt idx="7">
                  <c:v>10.349676000000001</c:v>
                </c:pt>
                <c:pt idx="8">
                  <c:v>10.126642</c:v>
                </c:pt>
                <c:pt idx="9">
                  <c:v>9.868824</c:v>
                </c:pt>
                <c:pt idx="10">
                  <c:v>8.9769290000000002</c:v>
                </c:pt>
                <c:pt idx="11">
                  <c:v>8.6494250000000008</c:v>
                </c:pt>
                <c:pt idx="12">
                  <c:v>8.7387300000000003</c:v>
                </c:pt>
                <c:pt idx="13">
                  <c:v>9.7259519999999995</c:v>
                </c:pt>
                <c:pt idx="14">
                  <c:v>10.648565</c:v>
                </c:pt>
                <c:pt idx="15">
                  <c:v>11.190954</c:v>
                </c:pt>
                <c:pt idx="16">
                  <c:v>11.173254</c:v>
                </c:pt>
                <c:pt idx="17">
                  <c:v>11.237394</c:v>
                </c:pt>
                <c:pt idx="18">
                  <c:v>11.298768000000001</c:v>
                </c:pt>
                <c:pt idx="19">
                  <c:v>10.865007</c:v>
                </c:pt>
                <c:pt idx="20">
                  <c:v>10.031872999999999</c:v>
                </c:pt>
                <c:pt idx="21">
                  <c:v>9.0033919999999998</c:v>
                </c:pt>
                <c:pt idx="22">
                  <c:v>8.4713809999999992</c:v>
                </c:pt>
                <c:pt idx="23">
                  <c:v>8.4115769999999994</c:v>
                </c:pt>
                <c:pt idx="24">
                  <c:v>7.9983110000000002</c:v>
                </c:pt>
                <c:pt idx="25">
                  <c:v>7.7304779999999997</c:v>
                </c:pt>
                <c:pt idx="26">
                  <c:v>6.776605</c:v>
                </c:pt>
                <c:pt idx="27">
                  <c:v>6.0754130000000002</c:v>
                </c:pt>
                <c:pt idx="28">
                  <c:v>6.7232419999999999</c:v>
                </c:pt>
                <c:pt idx="29">
                  <c:v>7.7485660000000003</c:v>
                </c:pt>
                <c:pt idx="30">
                  <c:v>8.3625019999999992</c:v>
                </c:pt>
                <c:pt idx="31">
                  <c:v>8.3590280000000003</c:v>
                </c:pt>
                <c:pt idx="32">
                  <c:v>10.654541</c:v>
                </c:pt>
                <c:pt idx="33">
                  <c:v>12.148699000000001</c:v>
                </c:pt>
                <c:pt idx="34">
                  <c:v>12.682801</c:v>
                </c:pt>
                <c:pt idx="35">
                  <c:v>11.896039999999999</c:v>
                </c:pt>
                <c:pt idx="36">
                  <c:v>11.68821</c:v>
                </c:pt>
                <c:pt idx="37">
                  <c:v>11.210570000000001</c:v>
                </c:pt>
                <c:pt idx="38">
                  <c:v>10.61004</c:v>
                </c:pt>
                <c:pt idx="39">
                  <c:v>9.9513850000000001</c:v>
                </c:pt>
                <c:pt idx="40">
                  <c:v>9.1</c:v>
                </c:pt>
              </c:numCache>
            </c:numRef>
          </c:val>
          <c:smooth val="0"/>
          <c:extLst>
            <c:ext xmlns:c16="http://schemas.microsoft.com/office/drawing/2014/chart" uri="{C3380CC4-5D6E-409C-BE32-E72D297353CC}">
              <c16:uniqueId val="{00000005-661C-3E4B-B8AC-5BAC9CEFEC64}"/>
            </c:ext>
          </c:extLst>
        </c:ser>
        <c:dLbls>
          <c:showLegendKey val="0"/>
          <c:showVal val="0"/>
          <c:showCatName val="0"/>
          <c:showSerName val="0"/>
          <c:showPercent val="0"/>
          <c:showBubbleSize val="0"/>
        </c:dLbls>
        <c:marker val="1"/>
        <c:smooth val="0"/>
        <c:axId val="789415807"/>
        <c:axId val="789417439"/>
      </c:lineChart>
      <c:catAx>
        <c:axId val="789415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789417439"/>
        <c:crosses val="autoZero"/>
        <c:auto val="1"/>
        <c:lblAlgn val="ctr"/>
        <c:lblOffset val="100"/>
        <c:noMultiLvlLbl val="0"/>
      </c:catAx>
      <c:valAx>
        <c:axId val="7894174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r>
                  <a:rPr lang="en-GB">
                    <a:solidFill>
                      <a:schemeClr val="tx1"/>
                    </a:solidFill>
                    <a:latin typeface="Source Sans Pro" panose="020B0503030403020204" pitchFamily="34" charset="0"/>
                    <a:ea typeface="Source Sans Pro" panose="020B0503030403020204" pitchFamily="34" charset="0"/>
                  </a:rPr>
                  <a:t>Percentage of labour force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789415807"/>
        <c:crosses val="autoZero"/>
        <c:crossBetween val="between"/>
      </c:valAx>
      <c:valAx>
        <c:axId val="1297929231"/>
        <c:scaling>
          <c:orientation val="minMax"/>
          <c:max val="1"/>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1297573279"/>
        <c:crosses val="max"/>
        <c:crossBetween val="between"/>
      </c:valAx>
      <c:catAx>
        <c:axId val="1297573279"/>
        <c:scaling>
          <c:orientation val="minMax"/>
        </c:scaling>
        <c:delete val="1"/>
        <c:axPos val="b"/>
        <c:numFmt formatCode="General" sourceLinked="1"/>
        <c:majorTickMark val="out"/>
        <c:minorTickMark val="none"/>
        <c:tickLblPos val="nextTo"/>
        <c:crossAx val="1297929231"/>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IT"/>
        </a:p>
      </c:txPr>
    </c:legend>
    <c:plotVisOnly val="1"/>
    <c:dispBlanksAs val="gap"/>
    <c:showDLblsOverMax val="0"/>
  </c:chart>
  <c:spPr>
    <a:noFill/>
    <a:ln>
      <a:noFill/>
    </a:ln>
    <a:effectLst/>
  </c:spPr>
  <c:txPr>
    <a:bodyPr/>
    <a:lstStyle/>
    <a:p>
      <a:pPr>
        <a:defRPr/>
      </a:pPr>
      <a:endParaRPr lang="en-I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r>
              <a:rPr lang="en-GB">
                <a:solidFill>
                  <a:schemeClr val="tx1"/>
                </a:solidFill>
                <a:latin typeface="Source Sans Pro" panose="020B0503030403020204" pitchFamily="34" charset="0"/>
                <a:ea typeface="Source Sans Pro" panose="020B0503030403020204" pitchFamily="34" charset="0"/>
              </a:rPr>
              <a:t>Real interest</a:t>
            </a:r>
            <a:r>
              <a:rPr lang="en-GB" baseline="0">
                <a:solidFill>
                  <a:schemeClr val="tx1"/>
                </a:solidFill>
                <a:latin typeface="Source Sans Pro" panose="020B0503030403020204" pitchFamily="34" charset="0"/>
                <a:ea typeface="Source Sans Pro" panose="020B0503030403020204" pitchFamily="34" charset="0"/>
              </a:rPr>
              <a:t> rate (1999 Q1- 2020 Q3) (Sources: OECD and IMF). Data downloaded 5 February 2021 </a:t>
            </a:r>
            <a:endParaRPr lang="en-GB">
              <a:solidFill>
                <a:schemeClr val="tx1"/>
              </a:solidFill>
              <a:latin typeface="Source Sans Pro" panose="020B0503030403020204" pitchFamily="34" charset="0"/>
              <a:ea typeface="Source Sans Pro" panose="020B0503030403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endParaRPr lang="en-IT"/>
        </a:p>
      </c:txPr>
    </c:title>
    <c:autoTitleDeleted val="0"/>
    <c:plotArea>
      <c:layout/>
      <c:barChart>
        <c:barDir val="col"/>
        <c:grouping val="clustered"/>
        <c:varyColors val="0"/>
        <c:ser>
          <c:idx val="3"/>
          <c:order val="3"/>
          <c:tx>
            <c:strRef>
              <c:f>'D10. Real interest rate'!$K$6</c:f>
              <c:strCache>
                <c:ptCount val="1"/>
              </c:strCache>
            </c:strRef>
          </c:tx>
          <c:spPr>
            <a:solidFill>
              <a:srgbClr val="0070C0">
                <a:alpha val="20000"/>
              </a:srgbClr>
            </a:solidFill>
            <a:ln>
              <a:noFill/>
            </a:ln>
            <a:effectLst/>
          </c:spPr>
          <c:invertIfNegative val="0"/>
          <c:cat>
            <c:strRef>
              <c:f>'D10. Real interest rate'!$A$7:$A$91</c:f>
              <c:strCache>
                <c:ptCount val="85"/>
                <c:pt idx="0">
                  <c:v>1999 Q1</c:v>
                </c:pt>
                <c:pt idx="1">
                  <c:v>1999 Q2</c:v>
                </c:pt>
                <c:pt idx="2">
                  <c:v>1999 Q3</c:v>
                </c:pt>
                <c:pt idx="3">
                  <c:v>1999 Q4</c:v>
                </c:pt>
                <c:pt idx="4">
                  <c:v>2000 Q1</c:v>
                </c:pt>
                <c:pt idx="5">
                  <c:v>2000 Q2</c:v>
                </c:pt>
                <c:pt idx="6">
                  <c:v>2000 Q3</c:v>
                </c:pt>
                <c:pt idx="7">
                  <c:v>2000 Q4</c:v>
                </c:pt>
                <c:pt idx="8">
                  <c:v>2001 Q1</c:v>
                </c:pt>
                <c:pt idx="9">
                  <c:v>2001 Q2</c:v>
                </c:pt>
                <c:pt idx="10">
                  <c:v>2001 Q3</c:v>
                </c:pt>
                <c:pt idx="11">
                  <c:v>2001 Q4</c:v>
                </c:pt>
                <c:pt idx="12">
                  <c:v>2002 Q1</c:v>
                </c:pt>
                <c:pt idx="13">
                  <c:v>2002 Q2</c:v>
                </c:pt>
                <c:pt idx="14">
                  <c:v>2002 Q3</c:v>
                </c:pt>
                <c:pt idx="15">
                  <c:v>2002 Q4</c:v>
                </c:pt>
                <c:pt idx="16">
                  <c:v>2003 Q1</c:v>
                </c:pt>
                <c:pt idx="17">
                  <c:v>2003 Q2</c:v>
                </c:pt>
                <c:pt idx="18">
                  <c:v>2003 Q3</c:v>
                </c:pt>
                <c:pt idx="19">
                  <c:v>2003 Q4</c:v>
                </c:pt>
                <c:pt idx="20">
                  <c:v>2004 Q1</c:v>
                </c:pt>
                <c:pt idx="21">
                  <c:v>2004 Q2</c:v>
                </c:pt>
                <c:pt idx="22">
                  <c:v>2004 Q3</c:v>
                </c:pt>
                <c:pt idx="23">
                  <c:v>2004 Q4</c:v>
                </c:pt>
                <c:pt idx="24">
                  <c:v>2005 Q1</c:v>
                </c:pt>
                <c:pt idx="25">
                  <c:v>2005 Q2</c:v>
                </c:pt>
                <c:pt idx="26">
                  <c:v>2005 Q3</c:v>
                </c:pt>
                <c:pt idx="27">
                  <c:v>2005 Q4</c:v>
                </c:pt>
                <c:pt idx="28">
                  <c:v>2006 Q1</c:v>
                </c:pt>
                <c:pt idx="29">
                  <c:v>2006 Q2</c:v>
                </c:pt>
                <c:pt idx="30">
                  <c:v>2006 Q3</c:v>
                </c:pt>
                <c:pt idx="31">
                  <c:v>2006 Q4</c:v>
                </c:pt>
                <c:pt idx="32">
                  <c:v>2007 Q1</c:v>
                </c:pt>
                <c:pt idx="33">
                  <c:v>2007 Q2</c:v>
                </c:pt>
                <c:pt idx="34">
                  <c:v>2007 Q3</c:v>
                </c:pt>
                <c:pt idx="35">
                  <c:v>2007 Q4</c:v>
                </c:pt>
                <c:pt idx="36">
                  <c:v>2008 Q1</c:v>
                </c:pt>
                <c:pt idx="37">
                  <c:v>2008 Q2</c:v>
                </c:pt>
                <c:pt idx="38">
                  <c:v>2008 Q3</c:v>
                </c:pt>
                <c:pt idx="39">
                  <c:v>2008 Q4</c:v>
                </c:pt>
                <c:pt idx="40">
                  <c:v>2009 Q1</c:v>
                </c:pt>
                <c:pt idx="41">
                  <c:v>2009 Q2</c:v>
                </c:pt>
                <c:pt idx="42">
                  <c:v>2009 Q3</c:v>
                </c:pt>
                <c:pt idx="43">
                  <c:v>2009 Q4</c:v>
                </c:pt>
                <c:pt idx="44">
                  <c:v>2010 Q1</c:v>
                </c:pt>
                <c:pt idx="45">
                  <c:v>2010 Q2</c:v>
                </c:pt>
                <c:pt idx="46">
                  <c:v>2010 Q3</c:v>
                </c:pt>
                <c:pt idx="47">
                  <c:v>2010 Q4</c:v>
                </c:pt>
                <c:pt idx="48">
                  <c:v>2011 Q1</c:v>
                </c:pt>
                <c:pt idx="49">
                  <c:v>2011 Q2</c:v>
                </c:pt>
                <c:pt idx="50">
                  <c:v>2011 Q3</c:v>
                </c:pt>
                <c:pt idx="51">
                  <c:v>2011 Q4</c:v>
                </c:pt>
                <c:pt idx="52">
                  <c:v>2012 Q1</c:v>
                </c:pt>
                <c:pt idx="53">
                  <c:v>2012 Q2</c:v>
                </c:pt>
                <c:pt idx="54">
                  <c:v>2012 Q3</c:v>
                </c:pt>
                <c:pt idx="55">
                  <c:v>2012 Q4</c:v>
                </c:pt>
                <c:pt idx="56">
                  <c:v>2013 Q1</c:v>
                </c:pt>
                <c:pt idx="57">
                  <c:v>2013 Q2</c:v>
                </c:pt>
                <c:pt idx="58">
                  <c:v>2013 Q3</c:v>
                </c:pt>
                <c:pt idx="59">
                  <c:v>2013 Q4</c:v>
                </c:pt>
                <c:pt idx="60">
                  <c:v>2014 Q1</c:v>
                </c:pt>
                <c:pt idx="61">
                  <c:v>2014 Q2</c:v>
                </c:pt>
                <c:pt idx="62">
                  <c:v>2014 Q3</c:v>
                </c:pt>
                <c:pt idx="63">
                  <c:v>2014 Q4</c:v>
                </c:pt>
                <c:pt idx="64">
                  <c:v>2015 Q1</c:v>
                </c:pt>
                <c:pt idx="65">
                  <c:v>2015 Q2</c:v>
                </c:pt>
                <c:pt idx="66">
                  <c:v>2015 Q3</c:v>
                </c:pt>
                <c:pt idx="67">
                  <c:v>2015 Q4</c:v>
                </c:pt>
                <c:pt idx="68">
                  <c:v>2016 Q1</c:v>
                </c:pt>
                <c:pt idx="69">
                  <c:v>2016 Q2</c:v>
                </c:pt>
                <c:pt idx="70">
                  <c:v>2016 Q3</c:v>
                </c:pt>
                <c:pt idx="71">
                  <c:v>2016 Q4</c:v>
                </c:pt>
                <c:pt idx="72">
                  <c:v>2017 Q1</c:v>
                </c:pt>
                <c:pt idx="73">
                  <c:v>2017 Q2</c:v>
                </c:pt>
                <c:pt idx="74">
                  <c:v>2017 Q3</c:v>
                </c:pt>
                <c:pt idx="75">
                  <c:v>2017 Q4</c:v>
                </c:pt>
                <c:pt idx="76">
                  <c:v>2018 Q1</c:v>
                </c:pt>
                <c:pt idx="77">
                  <c:v>2018 Q2</c:v>
                </c:pt>
                <c:pt idx="78">
                  <c:v>2018 Q3</c:v>
                </c:pt>
                <c:pt idx="79">
                  <c:v>2018 Q4</c:v>
                </c:pt>
                <c:pt idx="80">
                  <c:v>2019 Q1</c:v>
                </c:pt>
                <c:pt idx="81">
                  <c:v>2019 Q2</c:v>
                </c:pt>
                <c:pt idx="82">
                  <c:v>2019 Q3</c:v>
                </c:pt>
                <c:pt idx="83">
                  <c:v>2019 Q4</c:v>
                </c:pt>
                <c:pt idx="84">
                  <c:v>2020 Q1</c:v>
                </c:pt>
              </c:strCache>
            </c:strRef>
          </c:cat>
          <c:val>
            <c:numRef>
              <c:f>'D10. Real interest rate'!$K$7:$K$92</c:f>
              <c:numCache>
                <c:formatCode>General</c:formatCode>
                <c:ptCount val="8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1</c:v>
                </c:pt>
                <c:pt idx="37">
                  <c:v>1</c:v>
                </c:pt>
                <c:pt idx="38">
                  <c:v>1</c:v>
                </c:pt>
                <c:pt idx="39">
                  <c:v>1</c:v>
                </c:pt>
                <c:pt idx="40">
                  <c:v>1</c:v>
                </c:pt>
                <c:pt idx="41">
                  <c:v>1</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numCache>
            </c:numRef>
          </c:val>
          <c:extLst>
            <c:ext xmlns:c16="http://schemas.microsoft.com/office/drawing/2014/chart" uri="{C3380CC4-5D6E-409C-BE32-E72D297353CC}">
              <c16:uniqueId val="{00000000-A812-3549-A2F5-EA75A7B58D43}"/>
            </c:ext>
          </c:extLst>
        </c:ser>
        <c:dLbls>
          <c:showLegendKey val="0"/>
          <c:showVal val="0"/>
          <c:showCatName val="0"/>
          <c:showSerName val="0"/>
          <c:showPercent val="0"/>
          <c:showBubbleSize val="0"/>
        </c:dLbls>
        <c:gapWidth val="0"/>
        <c:axId val="1417909311"/>
        <c:axId val="1423209471"/>
      </c:barChart>
      <c:lineChart>
        <c:grouping val="standard"/>
        <c:varyColors val="0"/>
        <c:ser>
          <c:idx val="0"/>
          <c:order val="0"/>
          <c:tx>
            <c:strRef>
              <c:f>'D10. Real interest rate'!$H$6</c:f>
              <c:strCache>
                <c:ptCount val="1"/>
                <c:pt idx="0">
                  <c:v>United Kingdom</c:v>
                </c:pt>
              </c:strCache>
            </c:strRef>
          </c:tx>
          <c:spPr>
            <a:ln w="6350" cap="rnd">
              <a:solidFill>
                <a:srgbClr val="3A53A4"/>
              </a:solidFill>
              <a:round/>
              <a:tailEnd type="oval" w="sm" len="sm"/>
            </a:ln>
            <a:effectLst/>
          </c:spPr>
          <c:marker>
            <c:symbol val="none"/>
          </c:marker>
          <c:cat>
            <c:strRef>
              <c:f>'D10. Real interest rate'!$A$7:$A$93</c:f>
              <c:strCache>
                <c:ptCount val="87"/>
                <c:pt idx="0">
                  <c:v>1999 Q1</c:v>
                </c:pt>
                <c:pt idx="1">
                  <c:v>1999 Q2</c:v>
                </c:pt>
                <c:pt idx="2">
                  <c:v>1999 Q3</c:v>
                </c:pt>
                <c:pt idx="3">
                  <c:v>1999 Q4</c:v>
                </c:pt>
                <c:pt idx="4">
                  <c:v>2000 Q1</c:v>
                </c:pt>
                <c:pt idx="5">
                  <c:v>2000 Q2</c:v>
                </c:pt>
                <c:pt idx="6">
                  <c:v>2000 Q3</c:v>
                </c:pt>
                <c:pt idx="7">
                  <c:v>2000 Q4</c:v>
                </c:pt>
                <c:pt idx="8">
                  <c:v>2001 Q1</c:v>
                </c:pt>
                <c:pt idx="9">
                  <c:v>2001 Q2</c:v>
                </c:pt>
                <c:pt idx="10">
                  <c:v>2001 Q3</c:v>
                </c:pt>
                <c:pt idx="11">
                  <c:v>2001 Q4</c:v>
                </c:pt>
                <c:pt idx="12">
                  <c:v>2002 Q1</c:v>
                </c:pt>
                <c:pt idx="13">
                  <c:v>2002 Q2</c:v>
                </c:pt>
                <c:pt idx="14">
                  <c:v>2002 Q3</c:v>
                </c:pt>
                <c:pt idx="15">
                  <c:v>2002 Q4</c:v>
                </c:pt>
                <c:pt idx="16">
                  <c:v>2003 Q1</c:v>
                </c:pt>
                <c:pt idx="17">
                  <c:v>2003 Q2</c:v>
                </c:pt>
                <c:pt idx="18">
                  <c:v>2003 Q3</c:v>
                </c:pt>
                <c:pt idx="19">
                  <c:v>2003 Q4</c:v>
                </c:pt>
                <c:pt idx="20">
                  <c:v>2004 Q1</c:v>
                </c:pt>
                <c:pt idx="21">
                  <c:v>2004 Q2</c:v>
                </c:pt>
                <c:pt idx="22">
                  <c:v>2004 Q3</c:v>
                </c:pt>
                <c:pt idx="23">
                  <c:v>2004 Q4</c:v>
                </c:pt>
                <c:pt idx="24">
                  <c:v>2005 Q1</c:v>
                </c:pt>
                <c:pt idx="25">
                  <c:v>2005 Q2</c:v>
                </c:pt>
                <c:pt idx="26">
                  <c:v>2005 Q3</c:v>
                </c:pt>
                <c:pt idx="27">
                  <c:v>2005 Q4</c:v>
                </c:pt>
                <c:pt idx="28">
                  <c:v>2006 Q1</c:v>
                </c:pt>
                <c:pt idx="29">
                  <c:v>2006 Q2</c:v>
                </c:pt>
                <c:pt idx="30">
                  <c:v>2006 Q3</c:v>
                </c:pt>
                <c:pt idx="31">
                  <c:v>2006 Q4</c:v>
                </c:pt>
                <c:pt idx="32">
                  <c:v>2007 Q1</c:v>
                </c:pt>
                <c:pt idx="33">
                  <c:v>2007 Q2</c:v>
                </c:pt>
                <c:pt idx="34">
                  <c:v>2007 Q3</c:v>
                </c:pt>
                <c:pt idx="35">
                  <c:v>2007 Q4</c:v>
                </c:pt>
                <c:pt idx="36">
                  <c:v>2008 Q1</c:v>
                </c:pt>
                <c:pt idx="37">
                  <c:v>2008 Q2</c:v>
                </c:pt>
                <c:pt idx="38">
                  <c:v>2008 Q3</c:v>
                </c:pt>
                <c:pt idx="39">
                  <c:v>2008 Q4</c:v>
                </c:pt>
                <c:pt idx="40">
                  <c:v>2009 Q1</c:v>
                </c:pt>
                <c:pt idx="41">
                  <c:v>2009 Q2</c:v>
                </c:pt>
                <c:pt idx="42">
                  <c:v>2009 Q3</c:v>
                </c:pt>
                <c:pt idx="43">
                  <c:v>2009 Q4</c:v>
                </c:pt>
                <c:pt idx="44">
                  <c:v>2010 Q1</c:v>
                </c:pt>
                <c:pt idx="45">
                  <c:v>2010 Q2</c:v>
                </c:pt>
                <c:pt idx="46">
                  <c:v>2010 Q3</c:v>
                </c:pt>
                <c:pt idx="47">
                  <c:v>2010 Q4</c:v>
                </c:pt>
                <c:pt idx="48">
                  <c:v>2011 Q1</c:v>
                </c:pt>
                <c:pt idx="49">
                  <c:v>2011 Q2</c:v>
                </c:pt>
                <c:pt idx="50">
                  <c:v>2011 Q3</c:v>
                </c:pt>
                <c:pt idx="51">
                  <c:v>2011 Q4</c:v>
                </c:pt>
                <c:pt idx="52">
                  <c:v>2012 Q1</c:v>
                </c:pt>
                <c:pt idx="53">
                  <c:v>2012 Q2</c:v>
                </c:pt>
                <c:pt idx="54">
                  <c:v>2012 Q3</c:v>
                </c:pt>
                <c:pt idx="55">
                  <c:v>2012 Q4</c:v>
                </c:pt>
                <c:pt idx="56">
                  <c:v>2013 Q1</c:v>
                </c:pt>
                <c:pt idx="57">
                  <c:v>2013 Q2</c:v>
                </c:pt>
                <c:pt idx="58">
                  <c:v>2013 Q3</c:v>
                </c:pt>
                <c:pt idx="59">
                  <c:v>2013 Q4</c:v>
                </c:pt>
                <c:pt idx="60">
                  <c:v>2014 Q1</c:v>
                </c:pt>
                <c:pt idx="61">
                  <c:v>2014 Q2</c:v>
                </c:pt>
                <c:pt idx="62">
                  <c:v>2014 Q3</c:v>
                </c:pt>
                <c:pt idx="63">
                  <c:v>2014 Q4</c:v>
                </c:pt>
                <c:pt idx="64">
                  <c:v>2015 Q1</c:v>
                </c:pt>
                <c:pt idx="65">
                  <c:v>2015 Q2</c:v>
                </c:pt>
                <c:pt idx="66">
                  <c:v>2015 Q3</c:v>
                </c:pt>
                <c:pt idx="67">
                  <c:v>2015 Q4</c:v>
                </c:pt>
                <c:pt idx="68">
                  <c:v>2016 Q1</c:v>
                </c:pt>
                <c:pt idx="69">
                  <c:v>2016 Q2</c:v>
                </c:pt>
                <c:pt idx="70">
                  <c:v>2016 Q3</c:v>
                </c:pt>
                <c:pt idx="71">
                  <c:v>2016 Q4</c:v>
                </c:pt>
                <c:pt idx="72">
                  <c:v>2017 Q1</c:v>
                </c:pt>
                <c:pt idx="73">
                  <c:v>2017 Q2</c:v>
                </c:pt>
                <c:pt idx="74">
                  <c:v>2017 Q3</c:v>
                </c:pt>
                <c:pt idx="75">
                  <c:v>2017 Q4</c:v>
                </c:pt>
                <c:pt idx="76">
                  <c:v>2018 Q1</c:v>
                </c:pt>
                <c:pt idx="77">
                  <c:v>2018 Q2</c:v>
                </c:pt>
                <c:pt idx="78">
                  <c:v>2018 Q3</c:v>
                </c:pt>
                <c:pt idx="79">
                  <c:v>2018 Q4</c:v>
                </c:pt>
                <c:pt idx="80">
                  <c:v>2019 Q1</c:v>
                </c:pt>
                <c:pt idx="81">
                  <c:v>2019 Q2</c:v>
                </c:pt>
                <c:pt idx="82">
                  <c:v>2019 Q3</c:v>
                </c:pt>
                <c:pt idx="83">
                  <c:v>2019 Q4</c:v>
                </c:pt>
                <c:pt idx="84">
                  <c:v>2020 Q1</c:v>
                </c:pt>
                <c:pt idx="85">
                  <c:v>2020 Q2</c:v>
                </c:pt>
                <c:pt idx="86">
                  <c:v>2020 Q3</c:v>
                </c:pt>
              </c:strCache>
            </c:strRef>
          </c:cat>
          <c:val>
            <c:numRef>
              <c:f>'D10. Real interest rate'!$H$7:$H$93</c:f>
              <c:numCache>
                <c:formatCode>General</c:formatCode>
                <c:ptCount val="87"/>
                <c:pt idx="0">
                  <c:v>2.8669610805964862</c:v>
                </c:pt>
                <c:pt idx="1">
                  <c:v>2.5917760617820211</c:v>
                </c:pt>
                <c:pt idx="2">
                  <c:v>2.5145011421085561</c:v>
                </c:pt>
                <c:pt idx="3">
                  <c:v>2.7055796010021091</c:v>
                </c:pt>
                <c:pt idx="4">
                  <c:v>2.9485361029572656</c:v>
                </c:pt>
                <c:pt idx="5">
                  <c:v>3.0217135763168415</c:v>
                </c:pt>
                <c:pt idx="6">
                  <c:v>3.0110238980814872</c:v>
                </c:pt>
                <c:pt idx="7">
                  <c:v>3.0077241439959259</c:v>
                </c:pt>
                <c:pt idx="8">
                  <c:v>2.9310484636286875</c:v>
                </c:pt>
                <c:pt idx="9">
                  <c:v>2.6330568652130943</c:v>
                </c:pt>
                <c:pt idx="10">
                  <c:v>2.4582611079838785</c:v>
                </c:pt>
                <c:pt idx="11">
                  <c:v>1.9753783646509486</c:v>
                </c:pt>
                <c:pt idx="12">
                  <c:v>1.8450169073664771</c:v>
                </c:pt>
                <c:pt idx="13">
                  <c:v>1.8353585543391362</c:v>
                </c:pt>
                <c:pt idx="14">
                  <c:v>1.8268851705674667</c:v>
                </c:pt>
                <c:pt idx="15">
                  <c:v>1.820326953734962</c:v>
                </c:pt>
                <c:pt idx="16">
                  <c:v>1.7254486941571499</c:v>
                </c:pt>
                <c:pt idx="17">
                  <c:v>1.6693804806244843</c:v>
                </c:pt>
                <c:pt idx="18">
                  <c:v>1.5365133981888277</c:v>
                </c:pt>
                <c:pt idx="19">
                  <c:v>1.6000193216118039</c:v>
                </c:pt>
                <c:pt idx="20">
                  <c:v>1.7375606777882058</c:v>
                </c:pt>
                <c:pt idx="21">
                  <c:v>1.8930883626730985</c:v>
                </c:pt>
                <c:pt idx="22">
                  <c:v>2.1329425054826907</c:v>
                </c:pt>
                <c:pt idx="23">
                  <c:v>2.1722105966067495</c:v>
                </c:pt>
                <c:pt idx="24">
                  <c:v>2.1698242434442658</c:v>
                </c:pt>
                <c:pt idx="25">
                  <c:v>2.1494817431937783</c:v>
                </c:pt>
                <c:pt idx="26">
                  <c:v>2.0709157758795196</c:v>
                </c:pt>
                <c:pt idx="27">
                  <c:v>2.0049360718973022</c:v>
                </c:pt>
                <c:pt idx="28">
                  <c:v>1.9972693241582744</c:v>
                </c:pt>
                <c:pt idx="29">
                  <c:v>1.9821585047609078</c:v>
                </c:pt>
                <c:pt idx="30">
                  <c:v>2.0585469256525726</c:v>
                </c:pt>
                <c:pt idx="31">
                  <c:v>2.1797455005921398</c:v>
                </c:pt>
                <c:pt idx="32">
                  <c:v>2.3481573648487113</c:v>
                </c:pt>
                <c:pt idx="33">
                  <c:v>2.4315513961448625</c:v>
                </c:pt>
                <c:pt idx="34">
                  <c:v>2.6000819175837875</c:v>
                </c:pt>
                <c:pt idx="35">
                  <c:v>2.5589351364868809</c:v>
                </c:pt>
                <c:pt idx="36">
                  <c:v>2.3667496617581048</c:v>
                </c:pt>
                <c:pt idx="37">
                  <c:v>2.1939902422312869</c:v>
                </c:pt>
                <c:pt idx="38">
                  <c:v>2.1662693526340666</c:v>
                </c:pt>
                <c:pt idx="39">
                  <c:v>1.272602213422017</c:v>
                </c:pt>
                <c:pt idx="40">
                  <c:v>9.3503468618453892E-2</c:v>
                </c:pt>
                <c:pt idx="41">
                  <c:v>-0.21239617018711579</c:v>
                </c:pt>
                <c:pt idx="42">
                  <c:v>-0.21608325404886466</c:v>
                </c:pt>
                <c:pt idx="43">
                  <c:v>-0.21463020365738339</c:v>
                </c:pt>
                <c:pt idx="44">
                  <c:v>-0.21794456436540424</c:v>
                </c:pt>
                <c:pt idx="45">
                  <c:v>-0.21974214662668001</c:v>
                </c:pt>
                <c:pt idx="46">
                  <c:v>-0.21856428691881302</c:v>
                </c:pt>
                <c:pt idx="47">
                  <c:v>-0.22084377943749597</c:v>
                </c:pt>
                <c:pt idx="48">
                  <c:v>-0.22729395561514665</c:v>
                </c:pt>
                <c:pt idx="49">
                  <c:v>-0.22425010714398935</c:v>
                </c:pt>
                <c:pt idx="50">
                  <c:v>-0.22582483202979439</c:v>
                </c:pt>
                <c:pt idx="51">
                  <c:v>-0.22997385299215217</c:v>
                </c:pt>
                <c:pt idx="52">
                  <c:v>-0.22912010123811535</c:v>
                </c:pt>
                <c:pt idx="53">
                  <c:v>-0.23107636647084914</c:v>
                </c:pt>
                <c:pt idx="54">
                  <c:v>-0.23481927349456816</c:v>
                </c:pt>
                <c:pt idx="55">
                  <c:v>-0.23695362382169741</c:v>
                </c:pt>
                <c:pt idx="56">
                  <c:v>-0.23687947808661267</c:v>
                </c:pt>
                <c:pt idx="57">
                  <c:v>-0.23811033076678098</c:v>
                </c:pt>
                <c:pt idx="58">
                  <c:v>-0.24163677030290034</c:v>
                </c:pt>
                <c:pt idx="59">
                  <c:v>-0.24349126361015952</c:v>
                </c:pt>
                <c:pt idx="60">
                  <c:v>-0.24514249193560558</c:v>
                </c:pt>
                <c:pt idx="61">
                  <c:v>-0.24665866752098925</c:v>
                </c:pt>
                <c:pt idx="62">
                  <c:v>-0.24836255783223754</c:v>
                </c:pt>
                <c:pt idx="63">
                  <c:v>-0.24718174959779429</c:v>
                </c:pt>
                <c:pt idx="64">
                  <c:v>-0.24701214418813855</c:v>
                </c:pt>
                <c:pt idx="65">
                  <c:v>-0.25</c:v>
                </c:pt>
                <c:pt idx="66">
                  <c:v>-0.24980337346418499</c:v>
                </c:pt>
                <c:pt idx="67">
                  <c:v>-0.2492253131393628</c:v>
                </c:pt>
                <c:pt idx="68">
                  <c:v>-0.25303949434159989</c:v>
                </c:pt>
                <c:pt idx="69">
                  <c:v>-0.25694109895934603</c:v>
                </c:pt>
                <c:pt idx="70">
                  <c:v>-0.33447525573853626</c:v>
                </c:pt>
                <c:pt idx="71">
                  <c:v>-0.3834524659361187</c:v>
                </c:pt>
                <c:pt idx="72">
                  <c:v>-0.38538016080913468</c:v>
                </c:pt>
                <c:pt idx="73">
                  <c:v>-0.38585634030122706</c:v>
                </c:pt>
                <c:pt idx="74">
                  <c:v>-0.38615744776641847</c:v>
                </c:pt>
                <c:pt idx="75">
                  <c:v>-0.30957891252733277</c:v>
                </c:pt>
                <c:pt idx="76">
                  <c:v>-0.26941087630950794</c:v>
                </c:pt>
                <c:pt idx="77">
                  <c:v>-0.27114942165706607</c:v>
                </c:pt>
                <c:pt idx="78">
                  <c:v>-0.19424920770773013</c:v>
                </c:pt>
                <c:pt idx="79">
                  <c:v>-0.15280239895377384</c:v>
                </c:pt>
                <c:pt idx="80">
                  <c:v>-0.15574632579594916</c:v>
                </c:pt>
                <c:pt idx="81">
                  <c:v>-0.15788736170826256</c:v>
                </c:pt>
                <c:pt idx="82">
                  <c:v>-0.16014184868232501</c:v>
                </c:pt>
                <c:pt idx="83">
                  <c:v>-0.16171680398543778</c:v>
                </c:pt>
                <c:pt idx="84">
                  <c:v>-0.22354418797160097</c:v>
                </c:pt>
                <c:pt idx="85">
                  <c:v>-0.4957891518577649</c:v>
                </c:pt>
                <c:pt idx="86">
                  <c:v>-0.48958142893071022</c:v>
                </c:pt>
              </c:numCache>
            </c:numRef>
          </c:val>
          <c:smooth val="0"/>
          <c:extLst>
            <c:ext xmlns:c16="http://schemas.microsoft.com/office/drawing/2014/chart" uri="{C3380CC4-5D6E-409C-BE32-E72D297353CC}">
              <c16:uniqueId val="{00000001-A812-3549-A2F5-EA75A7B58D43}"/>
            </c:ext>
          </c:extLst>
        </c:ser>
        <c:ser>
          <c:idx val="1"/>
          <c:order val="1"/>
          <c:tx>
            <c:strRef>
              <c:f>'D10. Real interest rate'!$I$6</c:f>
              <c:strCache>
                <c:ptCount val="1"/>
                <c:pt idx="0">
                  <c:v>United States</c:v>
                </c:pt>
              </c:strCache>
            </c:strRef>
          </c:tx>
          <c:spPr>
            <a:ln w="6350" cap="rnd">
              <a:solidFill>
                <a:srgbClr val="F55755"/>
              </a:solidFill>
              <a:round/>
              <a:tailEnd type="oval" w="sm" len="sm"/>
            </a:ln>
            <a:effectLst/>
          </c:spPr>
          <c:marker>
            <c:symbol val="none"/>
          </c:marker>
          <c:cat>
            <c:strRef>
              <c:f>'D10. Real interest rate'!$A$7:$A$93</c:f>
              <c:strCache>
                <c:ptCount val="87"/>
                <c:pt idx="0">
                  <c:v>1999 Q1</c:v>
                </c:pt>
                <c:pt idx="1">
                  <c:v>1999 Q2</c:v>
                </c:pt>
                <c:pt idx="2">
                  <c:v>1999 Q3</c:v>
                </c:pt>
                <c:pt idx="3">
                  <c:v>1999 Q4</c:v>
                </c:pt>
                <c:pt idx="4">
                  <c:v>2000 Q1</c:v>
                </c:pt>
                <c:pt idx="5">
                  <c:v>2000 Q2</c:v>
                </c:pt>
                <c:pt idx="6">
                  <c:v>2000 Q3</c:v>
                </c:pt>
                <c:pt idx="7">
                  <c:v>2000 Q4</c:v>
                </c:pt>
                <c:pt idx="8">
                  <c:v>2001 Q1</c:v>
                </c:pt>
                <c:pt idx="9">
                  <c:v>2001 Q2</c:v>
                </c:pt>
                <c:pt idx="10">
                  <c:v>2001 Q3</c:v>
                </c:pt>
                <c:pt idx="11">
                  <c:v>2001 Q4</c:v>
                </c:pt>
                <c:pt idx="12">
                  <c:v>2002 Q1</c:v>
                </c:pt>
                <c:pt idx="13">
                  <c:v>2002 Q2</c:v>
                </c:pt>
                <c:pt idx="14">
                  <c:v>2002 Q3</c:v>
                </c:pt>
                <c:pt idx="15">
                  <c:v>2002 Q4</c:v>
                </c:pt>
                <c:pt idx="16">
                  <c:v>2003 Q1</c:v>
                </c:pt>
                <c:pt idx="17">
                  <c:v>2003 Q2</c:v>
                </c:pt>
                <c:pt idx="18">
                  <c:v>2003 Q3</c:v>
                </c:pt>
                <c:pt idx="19">
                  <c:v>2003 Q4</c:v>
                </c:pt>
                <c:pt idx="20">
                  <c:v>2004 Q1</c:v>
                </c:pt>
                <c:pt idx="21">
                  <c:v>2004 Q2</c:v>
                </c:pt>
                <c:pt idx="22">
                  <c:v>2004 Q3</c:v>
                </c:pt>
                <c:pt idx="23">
                  <c:v>2004 Q4</c:v>
                </c:pt>
                <c:pt idx="24">
                  <c:v>2005 Q1</c:v>
                </c:pt>
                <c:pt idx="25">
                  <c:v>2005 Q2</c:v>
                </c:pt>
                <c:pt idx="26">
                  <c:v>2005 Q3</c:v>
                </c:pt>
                <c:pt idx="27">
                  <c:v>2005 Q4</c:v>
                </c:pt>
                <c:pt idx="28">
                  <c:v>2006 Q1</c:v>
                </c:pt>
                <c:pt idx="29">
                  <c:v>2006 Q2</c:v>
                </c:pt>
                <c:pt idx="30">
                  <c:v>2006 Q3</c:v>
                </c:pt>
                <c:pt idx="31">
                  <c:v>2006 Q4</c:v>
                </c:pt>
                <c:pt idx="32">
                  <c:v>2007 Q1</c:v>
                </c:pt>
                <c:pt idx="33">
                  <c:v>2007 Q2</c:v>
                </c:pt>
                <c:pt idx="34">
                  <c:v>2007 Q3</c:v>
                </c:pt>
                <c:pt idx="35">
                  <c:v>2007 Q4</c:v>
                </c:pt>
                <c:pt idx="36">
                  <c:v>2008 Q1</c:v>
                </c:pt>
                <c:pt idx="37">
                  <c:v>2008 Q2</c:v>
                </c:pt>
                <c:pt idx="38">
                  <c:v>2008 Q3</c:v>
                </c:pt>
                <c:pt idx="39">
                  <c:v>2008 Q4</c:v>
                </c:pt>
                <c:pt idx="40">
                  <c:v>2009 Q1</c:v>
                </c:pt>
                <c:pt idx="41">
                  <c:v>2009 Q2</c:v>
                </c:pt>
                <c:pt idx="42">
                  <c:v>2009 Q3</c:v>
                </c:pt>
                <c:pt idx="43">
                  <c:v>2009 Q4</c:v>
                </c:pt>
                <c:pt idx="44">
                  <c:v>2010 Q1</c:v>
                </c:pt>
                <c:pt idx="45">
                  <c:v>2010 Q2</c:v>
                </c:pt>
                <c:pt idx="46">
                  <c:v>2010 Q3</c:v>
                </c:pt>
                <c:pt idx="47">
                  <c:v>2010 Q4</c:v>
                </c:pt>
                <c:pt idx="48">
                  <c:v>2011 Q1</c:v>
                </c:pt>
                <c:pt idx="49">
                  <c:v>2011 Q2</c:v>
                </c:pt>
                <c:pt idx="50">
                  <c:v>2011 Q3</c:v>
                </c:pt>
                <c:pt idx="51">
                  <c:v>2011 Q4</c:v>
                </c:pt>
                <c:pt idx="52">
                  <c:v>2012 Q1</c:v>
                </c:pt>
                <c:pt idx="53">
                  <c:v>2012 Q2</c:v>
                </c:pt>
                <c:pt idx="54">
                  <c:v>2012 Q3</c:v>
                </c:pt>
                <c:pt idx="55">
                  <c:v>2012 Q4</c:v>
                </c:pt>
                <c:pt idx="56">
                  <c:v>2013 Q1</c:v>
                </c:pt>
                <c:pt idx="57">
                  <c:v>2013 Q2</c:v>
                </c:pt>
                <c:pt idx="58">
                  <c:v>2013 Q3</c:v>
                </c:pt>
                <c:pt idx="59">
                  <c:v>2013 Q4</c:v>
                </c:pt>
                <c:pt idx="60">
                  <c:v>2014 Q1</c:v>
                </c:pt>
                <c:pt idx="61">
                  <c:v>2014 Q2</c:v>
                </c:pt>
                <c:pt idx="62">
                  <c:v>2014 Q3</c:v>
                </c:pt>
                <c:pt idx="63">
                  <c:v>2014 Q4</c:v>
                </c:pt>
                <c:pt idx="64">
                  <c:v>2015 Q1</c:v>
                </c:pt>
                <c:pt idx="65">
                  <c:v>2015 Q2</c:v>
                </c:pt>
                <c:pt idx="66">
                  <c:v>2015 Q3</c:v>
                </c:pt>
                <c:pt idx="67">
                  <c:v>2015 Q4</c:v>
                </c:pt>
                <c:pt idx="68">
                  <c:v>2016 Q1</c:v>
                </c:pt>
                <c:pt idx="69">
                  <c:v>2016 Q2</c:v>
                </c:pt>
                <c:pt idx="70">
                  <c:v>2016 Q3</c:v>
                </c:pt>
                <c:pt idx="71">
                  <c:v>2016 Q4</c:v>
                </c:pt>
                <c:pt idx="72">
                  <c:v>2017 Q1</c:v>
                </c:pt>
                <c:pt idx="73">
                  <c:v>2017 Q2</c:v>
                </c:pt>
                <c:pt idx="74">
                  <c:v>2017 Q3</c:v>
                </c:pt>
                <c:pt idx="75">
                  <c:v>2017 Q4</c:v>
                </c:pt>
                <c:pt idx="76">
                  <c:v>2018 Q1</c:v>
                </c:pt>
                <c:pt idx="77">
                  <c:v>2018 Q2</c:v>
                </c:pt>
                <c:pt idx="78">
                  <c:v>2018 Q3</c:v>
                </c:pt>
                <c:pt idx="79">
                  <c:v>2018 Q4</c:v>
                </c:pt>
                <c:pt idx="80">
                  <c:v>2019 Q1</c:v>
                </c:pt>
                <c:pt idx="81">
                  <c:v>2019 Q2</c:v>
                </c:pt>
                <c:pt idx="82">
                  <c:v>2019 Q3</c:v>
                </c:pt>
                <c:pt idx="83">
                  <c:v>2019 Q4</c:v>
                </c:pt>
                <c:pt idx="84">
                  <c:v>2020 Q1</c:v>
                </c:pt>
                <c:pt idx="85">
                  <c:v>2020 Q2</c:v>
                </c:pt>
                <c:pt idx="86">
                  <c:v>2020 Q3</c:v>
                </c:pt>
              </c:strCache>
            </c:strRef>
          </c:cat>
          <c:val>
            <c:numRef>
              <c:f>'D10. Real interest rate'!$I$7:$I$93</c:f>
              <c:numCache>
                <c:formatCode>General</c:formatCode>
                <c:ptCount val="87"/>
                <c:pt idx="0">
                  <c:v>2.322997458853612</c:v>
                </c:pt>
                <c:pt idx="1">
                  <c:v>2.3256613566618838</c:v>
                </c:pt>
                <c:pt idx="2">
                  <c:v>2.521200351773309</c:v>
                </c:pt>
                <c:pt idx="3">
                  <c:v>2.6362303614972253</c:v>
                </c:pt>
                <c:pt idx="4">
                  <c:v>2.8385029324974251</c:v>
                </c:pt>
                <c:pt idx="5">
                  <c:v>3.1707908658609627</c:v>
                </c:pt>
                <c:pt idx="6">
                  <c:v>3.3017750084719792</c:v>
                </c:pt>
                <c:pt idx="7">
                  <c:v>3.2654290910368706</c:v>
                </c:pt>
                <c:pt idx="8">
                  <c:v>2.753322321184315</c:v>
                </c:pt>
                <c:pt idx="9">
                  <c:v>2.024381072620784</c:v>
                </c:pt>
                <c:pt idx="10">
                  <c:v>1.54868488804434</c:v>
                </c:pt>
                <c:pt idx="11">
                  <c:v>0.77342024526364272</c:v>
                </c:pt>
                <c:pt idx="12">
                  <c:v>0.54481268948328632</c:v>
                </c:pt>
                <c:pt idx="13">
                  <c:v>0.55181916374778883</c:v>
                </c:pt>
                <c:pt idx="14">
                  <c:v>0.54307334368393889</c:v>
                </c:pt>
                <c:pt idx="15">
                  <c:v>0.37260388631162061</c:v>
                </c:pt>
                <c:pt idx="16">
                  <c:v>0.26148229215257096</c:v>
                </c:pt>
                <c:pt idx="17">
                  <c:v>0.25798961053630881</c:v>
                </c:pt>
                <c:pt idx="18">
                  <c:v>0.12651670811410243</c:v>
                </c:pt>
                <c:pt idx="19">
                  <c:v>0.11244164579631424</c:v>
                </c:pt>
                <c:pt idx="20">
                  <c:v>0.11249058709867427</c:v>
                </c:pt>
                <c:pt idx="21">
                  <c:v>0.11215699363049432</c:v>
                </c:pt>
                <c:pt idx="22">
                  <c:v>0.34247525882463237</c:v>
                </c:pt>
                <c:pt idx="23">
                  <c:v>0.62191349175267974</c:v>
                </c:pt>
                <c:pt idx="24">
                  <c:v>0.90103028171406085</c:v>
                </c:pt>
                <c:pt idx="25">
                  <c:v>1.1535256637455538</c:v>
                </c:pt>
                <c:pt idx="26">
                  <c:v>1.4257266696627471</c:v>
                </c:pt>
                <c:pt idx="27">
                  <c:v>1.6986472624174351</c:v>
                </c:pt>
                <c:pt idx="28">
                  <c:v>1.9475213362192756</c:v>
                </c:pt>
                <c:pt idx="29">
                  <c:v>2.178377904074654</c:v>
                </c:pt>
                <c:pt idx="30">
                  <c:v>2.3504982900748068</c:v>
                </c:pt>
                <c:pt idx="31">
                  <c:v>2.3447737446184216</c:v>
                </c:pt>
                <c:pt idx="32">
                  <c:v>2.3348945330276174</c:v>
                </c:pt>
                <c:pt idx="33">
                  <c:v>2.321311955421085</c:v>
                </c:pt>
                <c:pt idx="34">
                  <c:v>2.2196655332984538</c:v>
                </c:pt>
                <c:pt idx="35">
                  <c:v>1.9085208460603171</c:v>
                </c:pt>
                <c:pt idx="36">
                  <c:v>1.2062159756553483</c:v>
                </c:pt>
                <c:pt idx="37">
                  <c:v>0.62634002031309222</c:v>
                </c:pt>
                <c:pt idx="38">
                  <c:v>0.54362350917602809</c:v>
                </c:pt>
                <c:pt idx="39">
                  <c:v>-0.21010946642038164</c:v>
                </c:pt>
                <c:pt idx="40">
                  <c:v>-0.37959031080148647</c:v>
                </c:pt>
                <c:pt idx="41">
                  <c:v>-0.38091001401137053</c:v>
                </c:pt>
                <c:pt idx="42">
                  <c:v>-0.39345590663038521</c:v>
                </c:pt>
                <c:pt idx="43">
                  <c:v>-0.41362650332814077</c:v>
                </c:pt>
                <c:pt idx="44">
                  <c:v>-0.40735726905767333</c:v>
                </c:pt>
                <c:pt idx="45">
                  <c:v>-0.3773631178468827</c:v>
                </c:pt>
                <c:pt idx="46">
                  <c:v>-0.38170140801352143</c:v>
                </c:pt>
                <c:pt idx="47">
                  <c:v>-0.38336197322505727</c:v>
                </c:pt>
                <c:pt idx="48">
                  <c:v>-0.40049869524674242</c:v>
                </c:pt>
                <c:pt idx="49">
                  <c:v>-0.43511173248820528</c:v>
                </c:pt>
                <c:pt idx="50">
                  <c:v>-0.44201627094288914</c:v>
                </c:pt>
                <c:pt idx="51">
                  <c:v>-0.44757462614870164</c:v>
                </c:pt>
                <c:pt idx="52">
                  <c:v>-0.43385174212285521</c:v>
                </c:pt>
                <c:pt idx="53">
                  <c:v>-0.40933338270350256</c:v>
                </c:pt>
                <c:pt idx="54">
                  <c:v>-0.41591793902472773</c:v>
                </c:pt>
                <c:pt idx="55">
                  <c:v>-0.40888069112854253</c:v>
                </c:pt>
                <c:pt idx="56">
                  <c:v>-0.41851179401334671</c:v>
                </c:pt>
                <c:pt idx="57">
                  <c:v>-0.43287878313867023</c:v>
                </c:pt>
                <c:pt idx="58">
                  <c:v>-0.45110473953492763</c:v>
                </c:pt>
                <c:pt idx="59">
                  <c:v>-0.45100759808852292</c:v>
                </c:pt>
                <c:pt idx="60">
                  <c:v>-0.45884068279785278</c:v>
                </c:pt>
                <c:pt idx="61">
                  <c:v>-0.45027947087790132</c:v>
                </c:pt>
                <c:pt idx="62">
                  <c:v>-0.45312440812633048</c:v>
                </c:pt>
                <c:pt idx="63">
                  <c:v>-0.44854595354300453</c:v>
                </c:pt>
                <c:pt idx="64">
                  <c:v>-0.44344478994879344</c:v>
                </c:pt>
                <c:pt idx="65">
                  <c:v>-0.43833333333333335</c:v>
                </c:pt>
                <c:pt idx="66">
                  <c:v>-0.43267746522687195</c:v>
                </c:pt>
                <c:pt idx="67">
                  <c:v>-0.4210343221834193</c:v>
                </c:pt>
                <c:pt idx="68">
                  <c:v>-0.32086291158454067</c:v>
                </c:pt>
                <c:pt idx="69">
                  <c:v>-0.31653924270756501</c:v>
                </c:pt>
                <c:pt idx="70">
                  <c:v>-0.30620030080108201</c:v>
                </c:pt>
                <c:pt idx="71">
                  <c:v>-0.2814390605068452</c:v>
                </c:pt>
                <c:pt idx="72">
                  <c:v>-0.15956652814510353</c:v>
                </c:pt>
                <c:pt idx="73">
                  <c:v>-3.7577894496821009E-2</c:v>
                </c:pt>
                <c:pt idx="74">
                  <c:v>5.9968453632369051E-2</c:v>
                </c:pt>
                <c:pt idx="75">
                  <c:v>8.0819549000654689E-2</c:v>
                </c:pt>
                <c:pt idx="76">
                  <c:v>0.19658382165853888</c:v>
                </c:pt>
                <c:pt idx="77">
                  <c:v>0.33264756361022235</c:v>
                </c:pt>
                <c:pt idx="78">
                  <c:v>0.42033547254966053</c:v>
                </c:pt>
                <c:pt idx="79">
                  <c:v>0.56093149411005294</c:v>
                </c:pt>
                <c:pt idx="80">
                  <c:v>0.64814808447499861</c:v>
                </c:pt>
                <c:pt idx="81">
                  <c:v>0.64432309919186037</c:v>
                </c:pt>
                <c:pt idx="82">
                  <c:v>0.59095433773218564</c:v>
                </c:pt>
                <c:pt idx="83">
                  <c:v>0.24099310473206195</c:v>
                </c:pt>
                <c:pt idx="84">
                  <c:v>-3.7736503727584282E-2</c:v>
                </c:pt>
                <c:pt idx="85">
                  <c:v>-0.51883790465433677</c:v>
                </c:pt>
                <c:pt idx="86">
                  <c:v>-0.52109147278893497</c:v>
                </c:pt>
              </c:numCache>
            </c:numRef>
          </c:val>
          <c:smooth val="0"/>
          <c:extLst>
            <c:ext xmlns:c16="http://schemas.microsoft.com/office/drawing/2014/chart" uri="{C3380CC4-5D6E-409C-BE32-E72D297353CC}">
              <c16:uniqueId val="{00000002-A812-3549-A2F5-EA75A7B58D43}"/>
            </c:ext>
          </c:extLst>
        </c:ser>
        <c:ser>
          <c:idx val="2"/>
          <c:order val="2"/>
          <c:tx>
            <c:strRef>
              <c:f>'D10. Real interest rate'!$J$6</c:f>
              <c:strCache>
                <c:ptCount val="1"/>
                <c:pt idx="0">
                  <c:v>Eurozone</c:v>
                </c:pt>
              </c:strCache>
            </c:strRef>
          </c:tx>
          <c:spPr>
            <a:ln w="6350" cap="rnd">
              <a:solidFill>
                <a:srgbClr val="F7941E"/>
              </a:solidFill>
              <a:round/>
              <a:tailEnd type="oval" w="sm" len="sm"/>
            </a:ln>
            <a:effectLst/>
          </c:spPr>
          <c:marker>
            <c:symbol val="none"/>
          </c:marker>
          <c:cat>
            <c:strRef>
              <c:f>'D10. Real interest rate'!$A$7:$A$93</c:f>
              <c:strCache>
                <c:ptCount val="87"/>
                <c:pt idx="0">
                  <c:v>1999 Q1</c:v>
                </c:pt>
                <c:pt idx="1">
                  <c:v>1999 Q2</c:v>
                </c:pt>
                <c:pt idx="2">
                  <c:v>1999 Q3</c:v>
                </c:pt>
                <c:pt idx="3">
                  <c:v>1999 Q4</c:v>
                </c:pt>
                <c:pt idx="4">
                  <c:v>2000 Q1</c:v>
                </c:pt>
                <c:pt idx="5">
                  <c:v>2000 Q2</c:v>
                </c:pt>
                <c:pt idx="6">
                  <c:v>2000 Q3</c:v>
                </c:pt>
                <c:pt idx="7">
                  <c:v>2000 Q4</c:v>
                </c:pt>
                <c:pt idx="8">
                  <c:v>2001 Q1</c:v>
                </c:pt>
                <c:pt idx="9">
                  <c:v>2001 Q2</c:v>
                </c:pt>
                <c:pt idx="10">
                  <c:v>2001 Q3</c:v>
                </c:pt>
                <c:pt idx="11">
                  <c:v>2001 Q4</c:v>
                </c:pt>
                <c:pt idx="12">
                  <c:v>2002 Q1</c:v>
                </c:pt>
                <c:pt idx="13">
                  <c:v>2002 Q2</c:v>
                </c:pt>
                <c:pt idx="14">
                  <c:v>2002 Q3</c:v>
                </c:pt>
                <c:pt idx="15">
                  <c:v>2002 Q4</c:v>
                </c:pt>
                <c:pt idx="16">
                  <c:v>2003 Q1</c:v>
                </c:pt>
                <c:pt idx="17">
                  <c:v>2003 Q2</c:v>
                </c:pt>
                <c:pt idx="18">
                  <c:v>2003 Q3</c:v>
                </c:pt>
                <c:pt idx="19">
                  <c:v>2003 Q4</c:v>
                </c:pt>
                <c:pt idx="20">
                  <c:v>2004 Q1</c:v>
                </c:pt>
                <c:pt idx="21">
                  <c:v>2004 Q2</c:v>
                </c:pt>
                <c:pt idx="22">
                  <c:v>2004 Q3</c:v>
                </c:pt>
                <c:pt idx="23">
                  <c:v>2004 Q4</c:v>
                </c:pt>
                <c:pt idx="24">
                  <c:v>2005 Q1</c:v>
                </c:pt>
                <c:pt idx="25">
                  <c:v>2005 Q2</c:v>
                </c:pt>
                <c:pt idx="26">
                  <c:v>2005 Q3</c:v>
                </c:pt>
                <c:pt idx="27">
                  <c:v>2005 Q4</c:v>
                </c:pt>
                <c:pt idx="28">
                  <c:v>2006 Q1</c:v>
                </c:pt>
                <c:pt idx="29">
                  <c:v>2006 Q2</c:v>
                </c:pt>
                <c:pt idx="30">
                  <c:v>2006 Q3</c:v>
                </c:pt>
                <c:pt idx="31">
                  <c:v>2006 Q4</c:v>
                </c:pt>
                <c:pt idx="32">
                  <c:v>2007 Q1</c:v>
                </c:pt>
                <c:pt idx="33">
                  <c:v>2007 Q2</c:v>
                </c:pt>
                <c:pt idx="34">
                  <c:v>2007 Q3</c:v>
                </c:pt>
                <c:pt idx="35">
                  <c:v>2007 Q4</c:v>
                </c:pt>
                <c:pt idx="36">
                  <c:v>2008 Q1</c:v>
                </c:pt>
                <c:pt idx="37">
                  <c:v>2008 Q2</c:v>
                </c:pt>
                <c:pt idx="38">
                  <c:v>2008 Q3</c:v>
                </c:pt>
                <c:pt idx="39">
                  <c:v>2008 Q4</c:v>
                </c:pt>
                <c:pt idx="40">
                  <c:v>2009 Q1</c:v>
                </c:pt>
                <c:pt idx="41">
                  <c:v>2009 Q2</c:v>
                </c:pt>
                <c:pt idx="42">
                  <c:v>2009 Q3</c:v>
                </c:pt>
                <c:pt idx="43">
                  <c:v>2009 Q4</c:v>
                </c:pt>
                <c:pt idx="44">
                  <c:v>2010 Q1</c:v>
                </c:pt>
                <c:pt idx="45">
                  <c:v>2010 Q2</c:v>
                </c:pt>
                <c:pt idx="46">
                  <c:v>2010 Q3</c:v>
                </c:pt>
                <c:pt idx="47">
                  <c:v>2010 Q4</c:v>
                </c:pt>
                <c:pt idx="48">
                  <c:v>2011 Q1</c:v>
                </c:pt>
                <c:pt idx="49">
                  <c:v>2011 Q2</c:v>
                </c:pt>
                <c:pt idx="50">
                  <c:v>2011 Q3</c:v>
                </c:pt>
                <c:pt idx="51">
                  <c:v>2011 Q4</c:v>
                </c:pt>
                <c:pt idx="52">
                  <c:v>2012 Q1</c:v>
                </c:pt>
                <c:pt idx="53">
                  <c:v>2012 Q2</c:v>
                </c:pt>
                <c:pt idx="54">
                  <c:v>2012 Q3</c:v>
                </c:pt>
                <c:pt idx="55">
                  <c:v>2012 Q4</c:v>
                </c:pt>
                <c:pt idx="56">
                  <c:v>2013 Q1</c:v>
                </c:pt>
                <c:pt idx="57">
                  <c:v>2013 Q2</c:v>
                </c:pt>
                <c:pt idx="58">
                  <c:v>2013 Q3</c:v>
                </c:pt>
                <c:pt idx="59">
                  <c:v>2013 Q4</c:v>
                </c:pt>
                <c:pt idx="60">
                  <c:v>2014 Q1</c:v>
                </c:pt>
                <c:pt idx="61">
                  <c:v>2014 Q2</c:v>
                </c:pt>
                <c:pt idx="62">
                  <c:v>2014 Q3</c:v>
                </c:pt>
                <c:pt idx="63">
                  <c:v>2014 Q4</c:v>
                </c:pt>
                <c:pt idx="64">
                  <c:v>2015 Q1</c:v>
                </c:pt>
                <c:pt idx="65">
                  <c:v>2015 Q2</c:v>
                </c:pt>
                <c:pt idx="66">
                  <c:v>2015 Q3</c:v>
                </c:pt>
                <c:pt idx="67">
                  <c:v>2015 Q4</c:v>
                </c:pt>
                <c:pt idx="68">
                  <c:v>2016 Q1</c:v>
                </c:pt>
                <c:pt idx="69">
                  <c:v>2016 Q2</c:v>
                </c:pt>
                <c:pt idx="70">
                  <c:v>2016 Q3</c:v>
                </c:pt>
                <c:pt idx="71">
                  <c:v>2016 Q4</c:v>
                </c:pt>
                <c:pt idx="72">
                  <c:v>2017 Q1</c:v>
                </c:pt>
                <c:pt idx="73">
                  <c:v>2017 Q2</c:v>
                </c:pt>
                <c:pt idx="74">
                  <c:v>2017 Q3</c:v>
                </c:pt>
                <c:pt idx="75">
                  <c:v>2017 Q4</c:v>
                </c:pt>
                <c:pt idx="76">
                  <c:v>2018 Q1</c:v>
                </c:pt>
                <c:pt idx="77">
                  <c:v>2018 Q2</c:v>
                </c:pt>
                <c:pt idx="78">
                  <c:v>2018 Q3</c:v>
                </c:pt>
                <c:pt idx="79">
                  <c:v>2018 Q4</c:v>
                </c:pt>
                <c:pt idx="80">
                  <c:v>2019 Q1</c:v>
                </c:pt>
                <c:pt idx="81">
                  <c:v>2019 Q2</c:v>
                </c:pt>
                <c:pt idx="82">
                  <c:v>2019 Q3</c:v>
                </c:pt>
                <c:pt idx="83">
                  <c:v>2019 Q4</c:v>
                </c:pt>
                <c:pt idx="84">
                  <c:v>2020 Q1</c:v>
                </c:pt>
                <c:pt idx="85">
                  <c:v>2020 Q2</c:v>
                </c:pt>
                <c:pt idx="86">
                  <c:v>2020 Q3</c:v>
                </c:pt>
              </c:strCache>
            </c:strRef>
          </c:cat>
          <c:val>
            <c:numRef>
              <c:f>'D10. Real interest rate'!$J$7:$J$93</c:f>
              <c:numCache>
                <c:formatCode>General</c:formatCode>
                <c:ptCount val="87"/>
                <c:pt idx="0">
                  <c:v>1.2627314299765156</c:v>
                </c:pt>
                <c:pt idx="1">
                  <c:v>1.002819199861114</c:v>
                </c:pt>
                <c:pt idx="2">
                  <c:v>0.97606609020337853</c:v>
                </c:pt>
                <c:pt idx="3">
                  <c:v>1.1486445594901498</c:v>
                </c:pt>
                <c:pt idx="4">
                  <c:v>1.3637761382011901</c:v>
                </c:pt>
                <c:pt idx="5">
                  <c:v>1.6961020384278553</c:v>
                </c:pt>
                <c:pt idx="6">
                  <c:v>1.9908079187115366</c:v>
                </c:pt>
                <c:pt idx="7">
                  <c:v>2.2098198749567199</c:v>
                </c:pt>
                <c:pt idx="8">
                  <c:v>2.2060785786764714</c:v>
                </c:pt>
                <c:pt idx="9">
                  <c:v>2.120812068301885</c:v>
                </c:pt>
                <c:pt idx="10">
                  <c:v>1.961981315728262</c:v>
                </c:pt>
                <c:pt idx="11">
                  <c:v>1.4655657049499282</c:v>
                </c:pt>
                <c:pt idx="12">
                  <c:v>1.3412680618820676</c:v>
                </c:pt>
                <c:pt idx="13">
                  <c:v>1.3385253090114149</c:v>
                </c:pt>
                <c:pt idx="14">
                  <c:v>1.3302105918380911</c:v>
                </c:pt>
                <c:pt idx="15">
                  <c:v>1.2504294458510532</c:v>
                </c:pt>
                <c:pt idx="16">
                  <c:v>1.0100239186432849</c:v>
                </c:pt>
                <c:pt idx="17">
                  <c:v>0.82962089458480537</c:v>
                </c:pt>
                <c:pt idx="18">
                  <c:v>0.62757950979075328</c:v>
                </c:pt>
                <c:pt idx="19">
                  <c:v>0.6268554537528076</c:v>
                </c:pt>
                <c:pt idx="20">
                  <c:v>0.62227189992983845</c:v>
                </c:pt>
                <c:pt idx="21">
                  <c:v>0.61776927207709431</c:v>
                </c:pt>
                <c:pt idx="22">
                  <c:v>0.61561123092080394</c:v>
                </c:pt>
                <c:pt idx="23">
                  <c:v>0.61201097383240888</c:v>
                </c:pt>
                <c:pt idx="24">
                  <c:v>0.60861550700941158</c:v>
                </c:pt>
                <c:pt idx="25">
                  <c:v>0.60496963018847361</c:v>
                </c:pt>
                <c:pt idx="26">
                  <c:v>0.60233299162287968</c:v>
                </c:pt>
                <c:pt idx="27">
                  <c:v>0.6341278878774208</c:v>
                </c:pt>
                <c:pt idx="28">
                  <c:v>0.76174482643028296</c:v>
                </c:pt>
                <c:pt idx="29">
                  <c:v>0.87848421809988109</c:v>
                </c:pt>
                <c:pt idx="30">
                  <c:v>1.059722740605485</c:v>
                </c:pt>
                <c:pt idx="31">
                  <c:v>1.2546736143468111</c:v>
                </c:pt>
                <c:pt idx="32">
                  <c:v>1.3897069612848851</c:v>
                </c:pt>
                <c:pt idx="33">
                  <c:v>1.5168200310938615</c:v>
                </c:pt>
                <c:pt idx="34">
                  <c:v>1.6153586318851276</c:v>
                </c:pt>
                <c:pt idx="35">
                  <c:v>1.6049569019151619</c:v>
                </c:pt>
                <c:pt idx="36">
                  <c:v>1.5997947633724763</c:v>
                </c:pt>
                <c:pt idx="37">
                  <c:v>1.5930688146936776</c:v>
                </c:pt>
                <c:pt idx="38">
                  <c:v>1.70922340392479</c:v>
                </c:pt>
                <c:pt idx="39">
                  <c:v>1.2631272271404534</c:v>
                </c:pt>
                <c:pt idx="40">
                  <c:v>0.54526525442620988</c:v>
                </c:pt>
                <c:pt idx="41">
                  <c:v>0.10287060201570783</c:v>
                </c:pt>
                <c:pt idx="42">
                  <c:v>3.2972019695079603E-2</c:v>
                </c:pt>
                <c:pt idx="43">
                  <c:v>3.1780731383656703E-2</c:v>
                </c:pt>
                <c:pt idx="44">
                  <c:v>3.079667403858467E-2</c:v>
                </c:pt>
                <c:pt idx="45">
                  <c:v>3.0577877524992147E-2</c:v>
                </c:pt>
                <c:pt idx="46">
                  <c:v>2.8306642830968381E-2</c:v>
                </c:pt>
                <c:pt idx="47">
                  <c:v>2.7189738837155291E-2</c:v>
                </c:pt>
                <c:pt idx="48">
                  <c:v>2.6111849643656641E-2</c:v>
                </c:pt>
                <c:pt idx="49">
                  <c:v>0.13586027860012925</c:v>
                </c:pt>
                <c:pt idx="50">
                  <c:v>0.26247938267681908</c:v>
                </c:pt>
                <c:pt idx="51">
                  <c:v>0.17834745599607588</c:v>
                </c:pt>
                <c:pt idx="52">
                  <c:v>1.9699301711111249E-2</c:v>
                </c:pt>
                <c:pt idx="53">
                  <c:v>1.854222788986376E-2</c:v>
                </c:pt>
                <c:pt idx="54">
                  <c:v>-9.6689570983531134E-2</c:v>
                </c:pt>
                <c:pt idx="55">
                  <c:v>-0.11164923580779605</c:v>
                </c:pt>
                <c:pt idx="56">
                  <c:v>-0.11386663995938363</c:v>
                </c:pt>
                <c:pt idx="57">
                  <c:v>-0.18973672140362136</c:v>
                </c:pt>
                <c:pt idx="58">
                  <c:v>-0.24192972243822761</c:v>
                </c:pt>
                <c:pt idx="59">
                  <c:v>-0.30930836290089347</c:v>
                </c:pt>
                <c:pt idx="60">
                  <c:v>-0.37010756476539675</c:v>
                </c:pt>
                <c:pt idx="61">
                  <c:v>-0.38157459711589808</c:v>
                </c:pt>
                <c:pt idx="62">
                  <c:v>-0.4330661330038873</c:v>
                </c:pt>
                <c:pt idx="63">
                  <c:v>-0.47220693962927845</c:v>
                </c:pt>
                <c:pt idx="64">
                  <c:v>-0.47366601187570562</c:v>
                </c:pt>
                <c:pt idx="65">
                  <c:v>-0.47477782608334479</c:v>
                </c:pt>
                <c:pt idx="66">
                  <c:v>-0.47562964048834649</c:v>
                </c:pt>
                <c:pt idx="67">
                  <c:v>-0.47592067316054126</c:v>
                </c:pt>
                <c:pt idx="68">
                  <c:v>-0.48080402531890709</c:v>
                </c:pt>
                <c:pt idx="69">
                  <c:v>-0.50194118889802275</c:v>
                </c:pt>
                <c:pt idx="70">
                  <c:v>-0.50248531896713866</c:v>
                </c:pt>
                <c:pt idx="71">
                  <c:v>-0.50266295660904547</c:v>
                </c:pt>
                <c:pt idx="72">
                  <c:v>-0.50313446756590019</c:v>
                </c:pt>
                <c:pt idx="73">
                  <c:v>-0.50444935893941434</c:v>
                </c:pt>
                <c:pt idx="74">
                  <c:v>-0.50499921572224238</c:v>
                </c:pt>
                <c:pt idx="75">
                  <c:v>-0.50562590599985213</c:v>
                </c:pt>
                <c:pt idx="76">
                  <c:v>-0.50637815445586276</c:v>
                </c:pt>
                <c:pt idx="77">
                  <c:v>-0.50731814380685847</c:v>
                </c:pt>
                <c:pt idx="78">
                  <c:v>-0.50799192562833273</c:v>
                </c:pt>
                <c:pt idx="79">
                  <c:v>-0.50930368968199047</c:v>
                </c:pt>
                <c:pt idx="80">
                  <c:v>-0.51013125743346677</c:v>
                </c:pt>
                <c:pt idx="81">
                  <c:v>-0.5114675800970192</c:v>
                </c:pt>
                <c:pt idx="82">
                  <c:v>-0.51216444837473207</c:v>
                </c:pt>
                <c:pt idx="83">
                  <c:v>-0.51371328535304417</c:v>
                </c:pt>
                <c:pt idx="84">
                  <c:v>-0.39464113267349682</c:v>
                </c:pt>
                <c:pt idx="85">
                  <c:v>-0.517873622372231</c:v>
                </c:pt>
                <c:pt idx="86">
                  <c:v>-0.51574752764310061</c:v>
                </c:pt>
              </c:numCache>
            </c:numRef>
          </c:val>
          <c:smooth val="0"/>
          <c:extLst>
            <c:ext xmlns:c16="http://schemas.microsoft.com/office/drawing/2014/chart" uri="{C3380CC4-5D6E-409C-BE32-E72D297353CC}">
              <c16:uniqueId val="{00000003-A812-3549-A2F5-EA75A7B58D43}"/>
            </c:ext>
          </c:extLst>
        </c:ser>
        <c:dLbls>
          <c:showLegendKey val="0"/>
          <c:showVal val="0"/>
          <c:showCatName val="0"/>
          <c:showSerName val="0"/>
          <c:showPercent val="0"/>
          <c:showBubbleSize val="0"/>
        </c:dLbls>
        <c:marker val="1"/>
        <c:smooth val="0"/>
        <c:axId val="1363469151"/>
        <c:axId val="1335124463"/>
      </c:lineChart>
      <c:catAx>
        <c:axId val="1363469151"/>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1335124463"/>
        <c:crosses val="autoZero"/>
        <c:auto val="1"/>
        <c:lblAlgn val="ctr"/>
        <c:lblOffset val="100"/>
        <c:noMultiLvlLbl val="0"/>
      </c:catAx>
      <c:valAx>
        <c:axId val="13351244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r>
                  <a:rPr lang="en-GB">
                    <a:solidFill>
                      <a:schemeClr val="tx1"/>
                    </a:solidFill>
                    <a:latin typeface="Source Sans Pro" panose="020B0503030403020204" pitchFamily="34" charset="0"/>
                    <a:ea typeface="Source Sans Pro" panose="020B0503030403020204" pitchFamily="34" charset="0"/>
                  </a:rPr>
                  <a:t>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1363469151"/>
        <c:crosses val="autoZero"/>
        <c:crossBetween val="between"/>
      </c:valAx>
      <c:valAx>
        <c:axId val="1423209471"/>
        <c:scaling>
          <c:orientation val="minMax"/>
          <c:max val="1"/>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1417909311"/>
        <c:crosses val="max"/>
        <c:crossBetween val="between"/>
      </c:valAx>
      <c:catAx>
        <c:axId val="1417909311"/>
        <c:scaling>
          <c:orientation val="minMax"/>
        </c:scaling>
        <c:delete val="1"/>
        <c:axPos val="b"/>
        <c:numFmt formatCode="General" sourceLinked="1"/>
        <c:majorTickMark val="out"/>
        <c:minorTickMark val="none"/>
        <c:tickLblPos val="nextTo"/>
        <c:crossAx val="1423209471"/>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IT"/>
        </a:p>
      </c:txPr>
    </c:legend>
    <c:plotVisOnly val="1"/>
    <c:dispBlanksAs val="gap"/>
    <c:showDLblsOverMax val="0"/>
  </c:chart>
  <c:spPr>
    <a:noFill/>
    <a:ln>
      <a:noFill/>
    </a:ln>
    <a:effectLst/>
  </c:spPr>
  <c:txPr>
    <a:bodyPr/>
    <a:lstStyle/>
    <a:p>
      <a:pPr>
        <a:defRPr/>
      </a:pPr>
      <a:endParaRPr lang="en-I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r>
              <a:rPr lang="en-GB">
                <a:solidFill>
                  <a:schemeClr val="tx1"/>
                </a:solidFill>
                <a:latin typeface="Source Sans Pro" panose="020B0503030403020204" pitchFamily="34" charset="0"/>
                <a:ea typeface="Source Sans Pro" panose="020B0503030403020204" pitchFamily="34" charset="0"/>
              </a:rPr>
              <a:t>United States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endParaRPr lang="en-IT"/>
        </a:p>
      </c:txPr>
    </c:title>
    <c:autoTitleDeleted val="0"/>
    <c:plotArea>
      <c:layout/>
      <c:barChart>
        <c:barDir val="col"/>
        <c:grouping val="clustered"/>
        <c:varyColors val="0"/>
        <c:ser>
          <c:idx val="3"/>
          <c:order val="4"/>
          <c:spPr>
            <a:solidFill>
              <a:srgbClr val="0070C0">
                <a:alpha val="20000"/>
              </a:srgbClr>
            </a:solidFill>
            <a:ln>
              <a:noFill/>
            </a:ln>
            <a:effectLst/>
          </c:spPr>
          <c:invertIfNegative val="0"/>
          <c:val>
            <c:numRef>
              <c:f>'D8. M3, CPI, rGDP, BalSheet'!$L$68:$L$88</c:f>
              <c:numCache>
                <c:formatCode>General</c:formatCode>
                <c:ptCount val="21"/>
                <c:pt idx="0">
                  <c:v>0</c:v>
                </c:pt>
                <c:pt idx="1">
                  <c:v>0</c:v>
                </c:pt>
                <c:pt idx="2">
                  <c:v>0</c:v>
                </c:pt>
                <c:pt idx="3">
                  <c:v>0</c:v>
                </c:pt>
                <c:pt idx="4">
                  <c:v>0</c:v>
                </c:pt>
                <c:pt idx="5">
                  <c:v>0</c:v>
                </c:pt>
                <c:pt idx="6">
                  <c:v>0</c:v>
                </c:pt>
                <c:pt idx="7">
                  <c:v>0</c:v>
                </c:pt>
                <c:pt idx="8">
                  <c:v>800</c:v>
                </c:pt>
                <c:pt idx="9">
                  <c:v>800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0-FB37-794F-BBCA-60299FA58763}"/>
            </c:ext>
          </c:extLst>
        </c:ser>
        <c:dLbls>
          <c:showLegendKey val="0"/>
          <c:showVal val="0"/>
          <c:showCatName val="0"/>
          <c:showSerName val="0"/>
          <c:showPercent val="0"/>
          <c:showBubbleSize val="0"/>
        </c:dLbls>
        <c:gapWidth val="0"/>
        <c:axId val="355974751"/>
        <c:axId val="355946383"/>
      </c:barChart>
      <c:lineChart>
        <c:grouping val="standard"/>
        <c:varyColors val="0"/>
        <c:ser>
          <c:idx val="4"/>
          <c:order val="0"/>
          <c:tx>
            <c:strRef>
              <c:f>'D8. M3, CPI, rGDP, BalSheet'!$C$35</c:f>
              <c:strCache>
                <c:ptCount val="1"/>
                <c:pt idx="0">
                  <c:v>US M3</c:v>
                </c:pt>
              </c:strCache>
            </c:strRef>
          </c:tx>
          <c:spPr>
            <a:ln w="15875" cap="rnd">
              <a:solidFill>
                <a:srgbClr val="F05A5B"/>
              </a:solidFill>
              <a:prstDash val="lgDashDot"/>
              <a:round/>
            </a:ln>
            <a:effectLst/>
          </c:spPr>
          <c:marker>
            <c:symbol val="none"/>
          </c:marker>
          <c:val>
            <c:numRef>
              <c:f>'D8. M3, CPI, rGDP, BalSheet'!$C$38:$C$58</c:f>
              <c:numCache>
                <c:formatCode>General</c:formatCode>
                <c:ptCount val="21"/>
                <c:pt idx="0">
                  <c:v>99.999999999999986</c:v>
                </c:pt>
                <c:pt idx="1">
                  <c:v>108.63034713597024</c:v>
                </c:pt>
                <c:pt idx="2">
                  <c:v>116.73553256025272</c:v>
                </c:pt>
                <c:pt idx="3">
                  <c:v>124.88797699943777</c:v>
                </c:pt>
                <c:pt idx="4">
                  <c:v>130.84676723915453</c:v>
                </c:pt>
                <c:pt idx="5">
                  <c:v>136.45387185278753</c:v>
                </c:pt>
                <c:pt idx="6">
                  <c:v>143.6084385415017</c:v>
                </c:pt>
                <c:pt idx="7">
                  <c:v>152.40513640281097</c:v>
                </c:pt>
                <c:pt idx="8">
                  <c:v>162.73167177317484</c:v>
                </c:pt>
                <c:pt idx="9">
                  <c:v>175.83387486910613</c:v>
                </c:pt>
                <c:pt idx="10">
                  <c:v>180.22689866302557</c:v>
                </c:pt>
                <c:pt idx="11">
                  <c:v>193.40911728871734</c:v>
                </c:pt>
                <c:pt idx="12">
                  <c:v>210.03988439291805</c:v>
                </c:pt>
                <c:pt idx="13">
                  <c:v>224.19278858149687</c:v>
                </c:pt>
                <c:pt idx="14">
                  <c:v>238.03967994795215</c:v>
                </c:pt>
                <c:pt idx="15">
                  <c:v>251.77951466477194</c:v>
                </c:pt>
                <c:pt idx="16">
                  <c:v>268.87811328517125</c:v>
                </c:pt>
                <c:pt idx="17">
                  <c:v>284.20871615359454</c:v>
                </c:pt>
                <c:pt idx="18">
                  <c:v>295.15634123073352</c:v>
                </c:pt>
                <c:pt idx="19">
                  <c:v>310.28476514888098</c:v>
                </c:pt>
                <c:pt idx="20">
                  <c:v>370.11588655721476</c:v>
                </c:pt>
              </c:numCache>
            </c:numRef>
          </c:val>
          <c:smooth val="0"/>
          <c:extLst>
            <c:ext xmlns:c16="http://schemas.microsoft.com/office/drawing/2014/chart" uri="{C3380CC4-5D6E-409C-BE32-E72D297353CC}">
              <c16:uniqueId val="{00000001-FB37-794F-BBCA-60299FA58763}"/>
            </c:ext>
          </c:extLst>
        </c:ser>
        <c:ser>
          <c:idx val="0"/>
          <c:order val="1"/>
          <c:tx>
            <c:strRef>
              <c:f>'D8. M3, CPI, rGDP, BalSheet'!$H$35</c:f>
              <c:strCache>
                <c:ptCount val="1"/>
                <c:pt idx="0">
                  <c:v>US CPI</c:v>
                </c:pt>
              </c:strCache>
            </c:strRef>
          </c:tx>
          <c:spPr>
            <a:ln w="15875" cap="rnd">
              <a:solidFill>
                <a:srgbClr val="F05A5B"/>
              </a:solidFill>
              <a:prstDash val="sysDot"/>
              <a:round/>
            </a:ln>
            <a:effectLst/>
          </c:spPr>
          <c:marker>
            <c:symbol val="none"/>
          </c:marker>
          <c:cat>
            <c:numRef>
              <c:f>'D8. M3, CPI, rGDP, BalSheet'!$A$38:$A$58</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'D8. M3, CPI, rGDP, BalSheet'!$H$38:$H$58</c:f>
              <c:numCache>
                <c:formatCode>General</c:formatCode>
                <c:ptCount val="21"/>
                <c:pt idx="0">
                  <c:v>99.999999999999986</c:v>
                </c:pt>
                <c:pt idx="1">
                  <c:v>102.82615918787684</c:v>
                </c:pt>
                <c:pt idx="2">
                  <c:v>104.45702050651164</c:v>
                </c:pt>
                <c:pt idx="3">
                  <c:v>106.82829151492945</c:v>
                </c:pt>
                <c:pt idx="4">
                  <c:v>109.68833780068606</c:v>
                </c:pt>
                <c:pt idx="5">
                  <c:v>113.40979356398398</c:v>
                </c:pt>
                <c:pt idx="6">
                  <c:v>117.06832007809172</c:v>
                </c:pt>
                <c:pt idx="7">
                  <c:v>120.40790596178933</c:v>
                </c:pt>
                <c:pt idx="8">
                  <c:v>125.03048049482319</c:v>
                </c:pt>
                <c:pt idx="9">
                  <c:v>124.585942883035</c:v>
                </c:pt>
                <c:pt idx="10">
                  <c:v>126.62920275027795</c:v>
                </c:pt>
                <c:pt idx="11">
                  <c:v>130.62669659155256</c:v>
                </c:pt>
                <c:pt idx="12">
                  <c:v>133.32979138375802</c:v>
                </c:pt>
                <c:pt idx="13">
                  <c:v>135.28285541330558</c:v>
                </c:pt>
                <c:pt idx="14">
                  <c:v>137.47745104057614</c:v>
                </c:pt>
                <c:pt idx="15">
                  <c:v>137.64052753760271</c:v>
                </c:pt>
                <c:pt idx="16">
                  <c:v>139.37700043301709</c:v>
                </c:pt>
                <c:pt idx="17">
                  <c:v>142.34590661200318</c:v>
                </c:pt>
                <c:pt idx="18">
                  <c:v>145.82270633760302</c:v>
                </c:pt>
                <c:pt idx="19">
                  <c:v>148.465404466325</c:v>
                </c:pt>
                <c:pt idx="20">
                  <c:v>150.29684932574034</c:v>
                </c:pt>
              </c:numCache>
            </c:numRef>
          </c:val>
          <c:smooth val="0"/>
          <c:extLst>
            <c:ext xmlns:c16="http://schemas.microsoft.com/office/drawing/2014/chart" uri="{C3380CC4-5D6E-409C-BE32-E72D297353CC}">
              <c16:uniqueId val="{00000002-FB37-794F-BBCA-60299FA58763}"/>
            </c:ext>
          </c:extLst>
        </c:ser>
        <c:ser>
          <c:idx val="1"/>
          <c:order val="2"/>
          <c:tx>
            <c:strRef>
              <c:f>'D8. M3, CPI, rGDP, BalSheet'!$I$67</c:f>
              <c:strCache>
                <c:ptCount val="1"/>
                <c:pt idx="0">
                  <c:v>Fed total assets</c:v>
                </c:pt>
              </c:strCache>
            </c:strRef>
          </c:tx>
          <c:spPr>
            <a:ln w="19050" cap="rnd">
              <a:solidFill>
                <a:srgbClr val="F05A5B"/>
              </a:solidFill>
              <a:round/>
            </a:ln>
            <a:effectLst/>
          </c:spPr>
          <c:marker>
            <c:symbol val="none"/>
          </c:marker>
          <c:val>
            <c:numRef>
              <c:f>'D8. M3, CPI, rGDP, BalSheet'!$I$68:$I$88</c:f>
              <c:numCache>
                <c:formatCode>General</c:formatCode>
                <c:ptCount val="21"/>
                <c:pt idx="0">
                  <c:v>100</c:v>
                </c:pt>
                <c:pt idx="1">
                  <c:v>107.39034264286079</c:v>
                </c:pt>
                <c:pt idx="2">
                  <c:v>119.85646286054401</c:v>
                </c:pt>
                <c:pt idx="3">
                  <c:v>121.1626340615975</c:v>
                </c:pt>
                <c:pt idx="4">
                  <c:v>127.07182381415873</c:v>
                </c:pt>
                <c:pt idx="5">
                  <c:v>133.48003588617681</c:v>
                </c:pt>
                <c:pt idx="6">
                  <c:v>138.58927228832144</c:v>
                </c:pt>
                <c:pt idx="7">
                  <c:v>143.07973322741873</c:v>
                </c:pt>
                <c:pt idx="8">
                  <c:v>196.98421713923696</c:v>
                </c:pt>
                <c:pt idx="9">
                  <c:v>341.6533138270882</c:v>
                </c:pt>
                <c:pt idx="10">
                  <c:v>379.96496077834615</c:v>
                </c:pt>
                <c:pt idx="11">
                  <c:v>450.55925526471219</c:v>
                </c:pt>
                <c:pt idx="12">
                  <c:v>470.20213785856697</c:v>
                </c:pt>
                <c:pt idx="13">
                  <c:v>570.48597819408974</c:v>
                </c:pt>
                <c:pt idx="14">
                  <c:v>711.23587215126986</c:v>
                </c:pt>
                <c:pt idx="15">
                  <c:v>735.87841671984052</c:v>
                </c:pt>
                <c:pt idx="16">
                  <c:v>733.28399383431793</c:v>
                </c:pt>
                <c:pt idx="17">
                  <c:v>731.65478764255226</c:v>
                </c:pt>
                <c:pt idx="18">
                  <c:v>702.48696426934009</c:v>
                </c:pt>
                <c:pt idx="19">
                  <c:v>644.55251443513021</c:v>
                </c:pt>
                <c:pt idx="20">
                  <c:v>1038.3469125741747</c:v>
                </c:pt>
              </c:numCache>
            </c:numRef>
          </c:val>
          <c:smooth val="0"/>
          <c:extLst>
            <c:ext xmlns:c16="http://schemas.microsoft.com/office/drawing/2014/chart" uri="{C3380CC4-5D6E-409C-BE32-E72D297353CC}">
              <c16:uniqueId val="{00000003-FB37-794F-BBCA-60299FA58763}"/>
            </c:ext>
          </c:extLst>
        </c:ser>
        <c:ser>
          <c:idx val="2"/>
          <c:order val="3"/>
          <c:tx>
            <c:strRef>
              <c:f>'D8. M3, CPI, rGDP, BalSheet'!$I$94</c:f>
              <c:strCache>
                <c:ptCount val="1"/>
                <c:pt idx="0">
                  <c:v>US Real GDP</c:v>
                </c:pt>
              </c:strCache>
            </c:strRef>
          </c:tx>
          <c:spPr>
            <a:ln w="15875" cap="rnd">
              <a:solidFill>
                <a:srgbClr val="F05A5B"/>
              </a:solidFill>
              <a:prstDash val="dash"/>
              <a:round/>
            </a:ln>
            <a:effectLst/>
          </c:spPr>
          <c:marker>
            <c:symbol val="none"/>
          </c:marker>
          <c:val>
            <c:numRef>
              <c:f>'D8. M3, CPI, rGDP, BalSheet'!$I$95:$I$115</c:f>
              <c:numCache>
                <c:formatCode>General</c:formatCode>
                <c:ptCount val="21"/>
                <c:pt idx="0">
                  <c:v>100</c:v>
                </c:pt>
                <c:pt idx="1">
                  <c:v>100.99859302146261</c:v>
                </c:pt>
                <c:pt idx="2">
                  <c:v>102.75760177747655</c:v>
                </c:pt>
                <c:pt idx="3">
                  <c:v>105.69759671311536</c:v>
                </c:pt>
                <c:pt idx="4">
                  <c:v>109.71291164593642</c:v>
                </c:pt>
                <c:pt idx="5">
                  <c:v>113.56753782563746</c:v>
                </c:pt>
                <c:pt idx="6">
                  <c:v>116.80968092620691</c:v>
                </c:pt>
                <c:pt idx="7">
                  <c:v>119.00125466692306</c:v>
                </c:pt>
                <c:pt idx="8">
                  <c:v>118.83866201862389</c:v>
                </c:pt>
                <c:pt idx="9">
                  <c:v>115.82403439196251</c:v>
                </c:pt>
                <c:pt idx="10">
                  <c:v>118.79353970287812</c:v>
                </c:pt>
                <c:pt idx="11">
                  <c:v>120.63593906773869</c:v>
                </c:pt>
                <c:pt idx="12">
                  <c:v>123.34956086657694</c:v>
                </c:pt>
                <c:pt idx="13">
                  <c:v>125.62185976288889</c:v>
                </c:pt>
                <c:pt idx="14">
                  <c:v>128.79489146845532</c:v>
                </c:pt>
                <c:pt idx="15">
                  <c:v>132.75613577818859</c:v>
                </c:pt>
                <c:pt idx="16">
                  <c:v>135.02824428498266</c:v>
                </c:pt>
                <c:pt idx="17">
                  <c:v>138.17785807984555</c:v>
                </c:pt>
                <c:pt idx="18">
                  <c:v>142.31844931545447</c:v>
                </c:pt>
                <c:pt idx="19">
                  <c:v>145.39400158784858</c:v>
                </c:pt>
                <c:pt idx="20">
                  <c:v>139.18289388259439</c:v>
                </c:pt>
              </c:numCache>
            </c:numRef>
          </c:val>
          <c:smooth val="0"/>
          <c:extLst>
            <c:ext xmlns:c16="http://schemas.microsoft.com/office/drawing/2014/chart" uri="{C3380CC4-5D6E-409C-BE32-E72D297353CC}">
              <c16:uniqueId val="{00000004-FB37-794F-BBCA-60299FA58763}"/>
            </c:ext>
          </c:extLst>
        </c:ser>
        <c:dLbls>
          <c:showLegendKey val="0"/>
          <c:showVal val="0"/>
          <c:showCatName val="0"/>
          <c:showSerName val="0"/>
          <c:showPercent val="0"/>
          <c:showBubbleSize val="0"/>
        </c:dLbls>
        <c:marker val="1"/>
        <c:smooth val="0"/>
        <c:axId val="318925679"/>
        <c:axId val="1458644656"/>
      </c:lineChart>
      <c:catAx>
        <c:axId val="318925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1458644656"/>
        <c:crosses val="autoZero"/>
        <c:auto val="1"/>
        <c:lblAlgn val="ctr"/>
        <c:lblOffset val="100"/>
        <c:noMultiLvlLbl val="0"/>
      </c:catAx>
      <c:valAx>
        <c:axId val="1458644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solidFill>
                      <a:schemeClr val="tx1"/>
                    </a:solidFill>
                    <a:latin typeface="Source Sans Pro" panose="020B0503030403020204" pitchFamily="34" charset="0"/>
                    <a:ea typeface="Source Sans Pro" panose="020B0503030403020204" pitchFamily="34" charset="0"/>
                  </a:rPr>
                  <a:t>Index (2000=100)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848484"/>
                </a:solidFill>
                <a:latin typeface="Source Sans Pro" panose="020B0503030403020204" pitchFamily="34" charset="0"/>
                <a:ea typeface="Source Sans Pro" panose="020B0503030403020204" pitchFamily="34" charset="0"/>
                <a:cs typeface="+mn-cs"/>
              </a:defRPr>
            </a:pPr>
            <a:endParaRPr lang="en-IT"/>
          </a:p>
        </c:txPr>
        <c:crossAx val="318925679"/>
        <c:crosses val="autoZero"/>
        <c:crossBetween val="between"/>
      </c:valAx>
      <c:valAx>
        <c:axId val="355946383"/>
        <c:scaling>
          <c:orientation val="minMax"/>
          <c:max val="80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355974751"/>
        <c:crosses val="max"/>
        <c:crossBetween val="between"/>
      </c:valAx>
      <c:catAx>
        <c:axId val="355974751"/>
        <c:scaling>
          <c:orientation val="minMax"/>
        </c:scaling>
        <c:delete val="1"/>
        <c:axPos val="b"/>
        <c:majorTickMark val="out"/>
        <c:minorTickMark val="none"/>
        <c:tickLblPos val="nextTo"/>
        <c:crossAx val="355946383"/>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Source Sans Pro" panose="020B0503030403020204" pitchFamily="34" charset="0"/>
              <a:ea typeface="Source Sans Pro" panose="020B0503030403020204" pitchFamily="34" charset="0"/>
              <a:cs typeface="SUKHUMVITSET-TEXT" panose="02000506000000020004" pitchFamily="2" charset="-34"/>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02T15:51:04.131"/>
    </inkml:context>
    <inkml:brush xml:id="br0">
      <inkml:brushProperty name="width" value="0.1" units="cm"/>
      <inkml:brushProperty name="height" value="0.1" units="cm"/>
      <inkml:brushProperty name="color" value="#FFC114"/>
    </inkml:brush>
  </inkml:definitions>
  <inkml:trace contextRef="#ctx0" brushRef="#br0">506 0 588 0 0,'0'0'846'0'0,"0"0"-176"0"0,0 0-155 0 0,0 0-114 0 0,0 0-113 0 0,0 0-99 0 0,0 0-54 0 0,0 0 21 0 0,0 0 16 0 0,-43 21 2941 0 0,25-5-2433 0 0,12-12-677 0 0,0 1 0 0 0,1 0 0 0 0,0 1-1 0 0,0-1 1 0 0,0 1 0 0 0,0 0 0 0 0,1 0-1 0 0,0 1 1 0 0,0-1 0 0 0,-2 6-3 0 0,-65 135 880 0 0,-7-4 1 0 0,-8 1-881 0 0,30-49 89 0 0,-9 36-75 0 0,50-113-343 0 0,0-13-4215 0 0,11-5 1644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02T16:03:31.592"/>
    </inkml:context>
    <inkml:brush xml:id="br0">
      <inkml:brushProperty name="width" value="0.1" units="cm"/>
      <inkml:brushProperty name="height" value="0.1" units="cm"/>
      <inkml:brushProperty name="color" value="#FFC114"/>
    </inkml:brush>
  </inkml:definitions>
  <inkml:trace contextRef="#ctx0" brushRef="#br0">293 0 1396 0 0,'0'0'1144'0'0,"0"0"-206"0"0,0 0-188 0 0,0 0-137 0 0,0 0-74 0 0,0 0-33 0 0,0 0-40 0 0,0 0-43 0 0,0 0-24 0 0,0 0-46 0 0,-12 30 1187 0 0,-112 220-371 0 0,29-65-1941 0 0,40-57-2968 0 0,48-112 1172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40.678"/>
    </inkml:context>
    <inkml:brush xml:id="br0">
      <inkml:brushProperty name="width" value="0.05" units="cm"/>
      <inkml:brushProperty name="height" value="0.05" units="cm"/>
      <inkml:brushProperty name="color" value="#E71224"/>
    </inkml:brush>
  </inkml:definitions>
  <inkml:trace contextRef="#ctx0" brushRef="#br0">227 1 156 0 0,'0'0'539'0'0,"0"0"-43"0"0,0 0-52 0 0,0 0-47 0 0,0 0-33 0 0,0 0-29 0 0,0 0-45 0 0,0 0-30 0 0,-25 1 2670 0 0,-53 61-2945 0 0,55-46-452 0 0,1 1-1 0 0,0 1 1 0 0,2 1-1 0 0,-13 15 468 0 0,30-27-779 0 0,3-4-1939 0 0,3-3 1889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41.283"/>
    </inkml:context>
    <inkml:brush xml:id="br0">
      <inkml:brushProperty name="width" value="0.05" units="cm"/>
      <inkml:brushProperty name="height" value="0.05" units="cm"/>
      <inkml:brushProperty name="color" value="#E71224"/>
    </inkml:brush>
  </inkml:definitions>
  <inkml:trace contextRef="#ctx0" brushRef="#br0">226 1 836 0 0,'0'0'1080'0'0,"0"0"-134"0"0,0 0-142 0 0,0 0-150 0 0,0 0-130 0 0,0 0-68 0 0,0 0-57 0 0,0 0-70 0 0,0 0-76 0 0,0 0-138 0 0,-32 12-142 0 0,-45 48 478 0 0,55-45-640 0 0,1 1 0 0 0,0 0 0 0 0,-13 16 189 0 0,29-27-332 0 0,3-4 102 0 0,1 0 0 0 0,0 0-1 0 0,0 0 1 0 0,0 0 0 0 0,0 0-1 0 0,0 0 1 0 0,1 1 0 0 0,-1-1-1 0 0,0 0 1 0 0,0 0 0 0 0,1 1-1 0 0,-1-1 1 0 0,1 0 0 0 0,-1 1-1 0 0,1-1 1 0 0,-1 0 0 0 0,1 2 230 0 0,0-1-1594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41.777"/>
    </inkml:context>
    <inkml:brush xml:id="br0">
      <inkml:brushProperty name="width" value="0.05" units="cm"/>
      <inkml:brushProperty name="height" value="0.05" units="cm"/>
      <inkml:brushProperty name="color" value="#E71224"/>
    </inkml:brush>
  </inkml:definitions>
  <inkml:trace contextRef="#ctx0" brushRef="#br0">235 0 80 0 0,'0'0'593'0'0,"0"0"27"0"0,0 0-44 0 0,0 0-50 0 0,0 0-20 0 0,0 0-123 0 0,0 0-3 0 0,0 0-10 0 0,0 0 106 0 0,-15 12-15 0 0,-5 3-335 0 0,-88 69 640 0 0,77-57-763 0 0,-5 4-185 0 0,15-8-3049 0 0,18-18 1830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42.278"/>
    </inkml:context>
    <inkml:brush xml:id="br0">
      <inkml:brushProperty name="width" value="0.05" units="cm"/>
      <inkml:brushProperty name="height" value="0.05" units="cm"/>
      <inkml:brushProperty name="color" value="#E71224"/>
    </inkml:brush>
  </inkml:definitions>
  <inkml:trace contextRef="#ctx0" brushRef="#br0">229 1 156 0 0,'0'0'695'0'0,"0"0"-135"0"0,0 0 36 0 0,0 0 12 0 0,0 0-197 0 0,0 0-141 0 0,0 0 12 0 0,0 0 19 0 0,0 0-8 0 0,0 0 72 0 0,-11 12-44 0 0,-90 104 864 0 0,60-76-534 0 0,28-29-888 0 0,1 1-1 0 0,1 0 1 0 0,-1 1 0 0 0,2 0-1 0 0,-8 11 238 0 0,18-19-2937 0 0,0-5 575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42.830"/>
    </inkml:context>
    <inkml:brush xml:id="br0">
      <inkml:brushProperty name="width" value="0.05" units="cm"/>
      <inkml:brushProperty name="height" value="0.05" units="cm"/>
      <inkml:brushProperty name="color" value="#E71224"/>
    </inkml:brush>
  </inkml:definitions>
  <inkml:trace contextRef="#ctx0" brushRef="#br0">219 1 364 0 0,'0'0'687'0'0,"0"0"70"0"0,0 0-23 0 0,0 0-114 0 0,0 0-66 0 0,0 0-62 0 0,0 0-42 0 0,0 0-57 0 0,0 0-30 0 0,0 0 31 0 0,-16 12-120 0 0,13-10-276 0 0,-39 31 313 0 0,0 3-1 0 0,-2 5-310 0 0,-5 15-3 0 0,30-31-3881 0 0,16-22 2230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43.334"/>
    </inkml:context>
    <inkml:brush xml:id="br0">
      <inkml:brushProperty name="width" value="0.05" units="cm"/>
      <inkml:brushProperty name="height" value="0.05" units="cm"/>
      <inkml:brushProperty name="color" value="#E71224"/>
    </inkml:brush>
  </inkml:definitions>
  <inkml:trace contextRef="#ctx0" brushRef="#br0">304 1 144 0 0,'0'0'873'0'0,"0"0"-75"0"0,0 0-60 0 0,0 0 21 0 0,0 0-27 0 0,0 0-184 0 0,0 0-169 0 0,0 0 20 0 0,-13 13-21 0 0,-109 103 567 0 0,-10 5-1019 0 0,98-89-4333 0 0,32-29 2799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43.815"/>
    </inkml:context>
    <inkml:brush xml:id="br0">
      <inkml:brushProperty name="width" value="0.05" units="cm"/>
      <inkml:brushProperty name="height" value="0.05" units="cm"/>
      <inkml:brushProperty name="color" value="#E71224"/>
    </inkml:brush>
  </inkml:definitions>
  <inkml:trace contextRef="#ctx0" brushRef="#br0">227 1 912 0 0,'0'0'896'0'0,"0"0"-36"0"0,0 0-130 0 0,0 0-218 0 0,0 0-95 0 0,0 0 18 0 0,0 0-35 0 0,0 0-23 0 0,-15 14-9 0 0,-122 110 848 0 0,134-122-1380 0 0,-43 41 782 0 0,44-40-937 0 0,-1-1 0 0 0,1 1-1 0 0,-1 0 1 0 0,1 0 0 0 0,0 0-1 0 0,0 1 1 0 0,0-1 0 0 0,1 1 0 0 0,-1-1-1 0 0,1 1 1 0 0,0-1 0 0 0,0 1-1 0 0,0 0 1 0 0,0 2 319 0 0,1-6-1675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44.314"/>
    </inkml:context>
    <inkml:brush xml:id="br0">
      <inkml:brushProperty name="width" value="0.05" units="cm"/>
      <inkml:brushProperty name="height" value="0.05" units="cm"/>
      <inkml:brushProperty name="color" value="#E71224"/>
    </inkml:brush>
  </inkml:definitions>
  <inkml:trace contextRef="#ctx0" brushRef="#br0">285 0 392 0 0,'0'0'527'0'0,"0"0"5"0"0,0 0-63 0 0,0 0 37 0 0,0 0 28 0 0,0 0 105 0 0,0 0 23 0 0,0 0-176 0 0,0 0-103 0 0,-9 12-34 0 0,-151 151 1385 0 0,113-112-1589 0 0,-16 15-3534 0 0,60-65 2086 0 0,1 1-247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44.863"/>
    </inkml:context>
    <inkml:brush xml:id="br0">
      <inkml:brushProperty name="width" value="0.05" units="cm"/>
      <inkml:brushProperty name="height" value="0.05" units="cm"/>
      <inkml:brushProperty name="color" value="#E71224"/>
    </inkml:brush>
  </inkml:definitions>
  <inkml:trace contextRef="#ctx0" brushRef="#br0">357 1 640 0 0,'0'0'853'0'0,"0"0"-60"0"0,0 0-169 0 0,0 0-103 0 0,0 0 92 0 0,0 0-103 0 0,-16 12-53 0 0,2-2-371 0 0,-22 16 559 0 0,1 2 1 0 0,-13 14-646 0 0,-34 31 833 0 0,8-7-1126 0 0,30-19-3005 0 0,39-43 2134 0 0,2-3-242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02T15:51:04.596"/>
    </inkml:context>
    <inkml:brush xml:id="br0">
      <inkml:brushProperty name="width" value="0.1" units="cm"/>
      <inkml:brushProperty name="height" value="0.1" units="cm"/>
      <inkml:brushProperty name="color" value="#FFC114"/>
    </inkml:brush>
  </inkml:definitions>
  <inkml:trace contextRef="#ctx0" brushRef="#br0">405 1 416 0 0,'0'0'2402'0'0,"0"0"-1342"0"0,0 0-452 0 0,0 0 7 0 0,0 0-73 0 0,0 0-180 0 0,0 0-36 0 0,-12 21 83 0 0,1-3-293 0 0,-9 17 240 0 0,1 1 1 0 0,1 0-1 0 0,1 7-356 0 0,-16 46 981 0 0,-3-2 1 0 0,-4-1-1 0 0,-4-2 0 0 0,-51 72-981 0 0,77-126 49 0 0,-3 4-492 0 0,5-16-3257 0 0,12-16 1004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45.366"/>
    </inkml:context>
    <inkml:brush xml:id="br0">
      <inkml:brushProperty name="width" value="0.05" units="cm"/>
      <inkml:brushProperty name="height" value="0.05" units="cm"/>
      <inkml:brushProperty name="color" value="#E71224"/>
    </inkml:brush>
  </inkml:definitions>
  <inkml:trace contextRef="#ctx0" brushRef="#br0">298 1 444 0 0,'0'0'1331'0'0,"0"0"-220"0"0,0 0-400 0 0,0 0-378 0 0,0 0-217 0 0,0 0-88 0 0,0 0 114 0 0,0 0 421 0 0,0 0 72 0 0,0 0-184 0 0,-11 10-111 0 0,-215 193 1332 0 0,208-184-2799 0 0,14-14 515 0 0,0 0 0 0 0,0-1 1 0 0,-1 0-1 0 0,1 0 0 0 0,-1 0 1 0 0,-4 3 611 0 0,1-5-1884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53.568"/>
    </inkml:context>
    <inkml:brush xml:id="br0">
      <inkml:brushProperty name="width" value="0.05" units="cm"/>
      <inkml:brushProperty name="height" value="0.05" units="cm"/>
      <inkml:brushProperty name="color" value="#E71224"/>
    </inkml:brush>
  </inkml:definitions>
  <inkml:trace contextRef="#ctx0" brushRef="#br0">0 0 116 0 0,'0'0'678'0'0,"0"0"-128"0"0,0 0-135 0 0,0 0-87 0 0,0 0-69 0 0,0 0-30 0 0,0 0-44 0 0,0 0-22 0 0,0 0 6 0 0,42 34 1886 0 0,32-1-1046 0 0,-44-20-881 0 0,-1 0 1 0 0,14 10-129 0 0,-38-20-10 0 0,0 1 1 0 0,0-1-1 0 0,-1 1 1 0 0,0-1-1 0 0,1 1 1 0 0,-1 0 0 0 0,-1 1-1 0 0,1-1 1 0 0,-1 1-1 0 0,1 0 1 0 0,-1 0-1 0 0,-1 0 1 0 0,2 2 9 0 0,3 27-3638 0 0,-7-31 2274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54.094"/>
    </inkml:context>
    <inkml:brush xml:id="br0">
      <inkml:brushProperty name="width" value="0.05" units="cm"/>
      <inkml:brushProperty name="height" value="0.05" units="cm"/>
      <inkml:brushProperty name="color" value="#E71224"/>
    </inkml:brush>
  </inkml:definitions>
  <inkml:trace contextRef="#ctx0" brushRef="#br0">1 1 404 0 0,'0'0'471'0'0,"0"0"-4"0"0,0 0 148 0 0,0 0-94 0 0,0 0-13 0 0,0 0-92 0 0,0 0-108 0 0,5 12-251 0 0,19 41 172 0 0,-20-47-114 0 0,0-1 0 0 0,0 1 0 0 0,0 0 0 0 0,1-1 0 0 0,0 0 0 0 0,0 0 0 0 0,1-1 0 0 0,-1 0 1 0 0,1 0-1 0 0,0 0 0 0 0,0 0 0 0 0,0-1 0 0 0,2 1-115 0 0,14 8 327 0 0,11 11 152 0 0,41 23-816 0 0,-72-36-3367 0 0,-2-8 2343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54.617"/>
    </inkml:context>
    <inkml:brush xml:id="br0">
      <inkml:brushProperty name="width" value="0.05" units="cm"/>
      <inkml:brushProperty name="height" value="0.05" units="cm"/>
      <inkml:brushProperty name="color" value="#E71224"/>
    </inkml:brush>
  </inkml:definitions>
  <inkml:trace contextRef="#ctx0" brushRef="#br0">3 0 3300 0 0,'0'0'1128'0'0,"0"0"-241"0"0,0 0-147 0 0,0 0-139 0 0,0 0-187 0 0,0 0-239 0 0,0 0-327 0 0,0 0-188 0 0,-2 13-1788 0 0,4-5 2208 0 0,0 1-1 0 0,1-1 0 0 0,0 0 1 0 0,1 0-1 0 0,0-1 1 0 0,0 1-1 0 0,0-1 0 0 0,1 0 1 0 0,0 0-1 0 0,1 0 1 0 0,-1-1-1 0 0,1 0 1 0 0,1 0-1 0 0,-1 0-79 0 0,23 18 371 0 0,1-1-1 0 0,21 13-370 0 0,-25-19-339 0 0,-15-8-38 0 0,-7-6-172 0 0,-1 0 1 0 0,0 0-1 0 0,1 0 0 0 0,0-1 1 0 0,0 0-1 0 0,-1 0 0 0 0,1 0 1 0 0,3 1 548 0 0,-6-3-1373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55.119"/>
    </inkml:context>
    <inkml:brush xml:id="br0">
      <inkml:brushProperty name="width" value="0.05" units="cm"/>
      <inkml:brushProperty name="height" value="0.05" units="cm"/>
      <inkml:brushProperty name="color" value="#E71224"/>
    </inkml:brush>
  </inkml:definitions>
  <inkml:trace contextRef="#ctx0" brushRef="#br0">0 1 404 0 0,'0'0'522'0'0,"0"0"117"0"0,0 0 36 0 0,0 0-191 0 0,0 0-147 0 0,0 0 6 0 0,0 0 14 0 0,0 0 18 0 0,0 0-18 0 0,16 12-121 0 0,3 0-195 0 0,7 6 20 0 0,0 1-1 0 0,-1 1 0 0 0,7 10-60 0 0,-6 1 172 0 0,-23-26-419 0 0,1 1 0 0 0,0-1 1 0 0,0 0-1 0 0,0 0 0 0 0,1-1 1 0 0,-1 1-1 0 0,1-1 0 0 0,0 0 1 0 0,0 0-1 0 0,1 0 0 0 0,-1-1 1 0 0,1 0-1 0 0,0 0 0 0 0,0-1 1 0 0,3 2 246 0 0,-1-4-1403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55.614"/>
    </inkml:context>
    <inkml:brush xml:id="br0">
      <inkml:brushProperty name="width" value="0.05" units="cm"/>
      <inkml:brushProperty name="height" value="0.05" units="cm"/>
      <inkml:brushProperty name="color" value="#E71224"/>
    </inkml:brush>
  </inkml:definitions>
  <inkml:trace contextRef="#ctx0" brushRef="#br0">0 0 444 0 0,'0'0'701'0'0,"0"0"-130"0"0,0 0-120 0 0,0 0-72 0 0,0 0 7 0 0,0 0 6 0 0,0 0-184 0 0,0 0-150 0 0,0 0 85 0 0,16 12 156 0 0,112 96-42 0 0,-2-19-1077 0 0,-125-87-230 0 0,0 1-221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56.065"/>
    </inkml:context>
    <inkml:brush xml:id="br0">
      <inkml:brushProperty name="width" value="0.05" units="cm"/>
      <inkml:brushProperty name="height" value="0.05" units="cm"/>
      <inkml:brushProperty name="color" value="#E71224"/>
    </inkml:brush>
  </inkml:definitions>
  <inkml:trace contextRef="#ctx0" brushRef="#br0">0 0 260 0 0,'0'0'1716'0'0,"0"0"-776"0"0,0 0-505 0 0,0 0-255 0 0,0 0-91 0 0,0 0 62 0 0,0 0 58 0 0,0 0 109 0 0,0 0-4 0 0,0 0-48 0 0,3 7-113 0 0,1 2-55 0 0,-1-1 1 0 0,2 0-1 0 0,-1 1 0 0 0,1-2 0 0 0,0 1 0 0 0,1-1 0 0 0,-1 1 1 0 0,2-1-1 0 0,-1-1 0 0 0,1 1 0 0 0,2 1-98 0 0,28 13 269 0 0,33 23 243 0 0,-65-40-809 0 0,-1-1 0 0 0,1 1 0 0 0,-1 0-1 0 0,0 0 1 0 0,0 0 0 0 0,0 1 0 0 0,-1-1 0 0 0,1 1 0 0 0,-1 0 0 0 0,0 0 0 0 0,1 5 297 0 0,-3-5-2059 0 0,1-3 746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56.579"/>
    </inkml:context>
    <inkml:brush xml:id="br0">
      <inkml:brushProperty name="width" value="0.05" units="cm"/>
      <inkml:brushProperty name="height" value="0.05" units="cm"/>
      <inkml:brushProperty name="color" value="#E71224"/>
    </inkml:brush>
  </inkml:definitions>
  <inkml:trace contextRef="#ctx0" brushRef="#br0">1 3 1800 0 0,'0'0'1998'0'0,"0"0"-836"0"0,0 0-444 0 0,0 0-124 0 0,0 0-184 0 0,0 0-187 0 0,0 0-189 0 0,0 0-232 0 0,14-2-1185 0 0,32 49 1164 0 0,-30-31 633 0 0,-1 0 0 0 0,2-1 0 0 0,0 0 0 0 0,12 6-414 0 0,28 11 570 0 0,2 1-1214 0 0,-26-7-3365 0 0,-30-24 2637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57.052"/>
    </inkml:context>
    <inkml:brush xml:id="br0">
      <inkml:brushProperty name="width" value="0.05" units="cm"/>
      <inkml:brushProperty name="height" value="0.05" units="cm"/>
      <inkml:brushProperty name="color" value="#E71224"/>
    </inkml:brush>
  </inkml:definitions>
  <inkml:trace contextRef="#ctx0" brushRef="#br0">1 0 888 0 0,'0'0'433'0'0,"0"0"-67"0"0,0 0-88 0 0,0 0 39 0 0,0 0 113 0 0,0 0 3 0 0,0 0-94 0 0,0 0-40 0 0,0 0-42 0 0,0 0 38 0 0,13 10 4 0 0,118 83 449 0 0,-128-90-773 0 0,55 41 543 0 0,-19-17-4135 0 0,-36-25 2455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57.477"/>
    </inkml:context>
    <inkml:brush xml:id="br0">
      <inkml:brushProperty name="width" value="0.05" units="cm"/>
      <inkml:brushProperty name="height" value="0.05" units="cm"/>
      <inkml:brushProperty name="color" value="#E71224"/>
    </inkml:brush>
  </inkml:definitions>
  <inkml:trace contextRef="#ctx0" brushRef="#br0">0 1 2452 0 0,'0'0'1374'0'0,"0"0"-598"0"0,0 0-355 0 0,0 0-323 0 0,0 0-384 0 0,0 0-11 0 0,0 0 339 0 0,0 0 180 0 0,5 5-10 0 0,14 11 139 0 0,0-1-1 0 0,1-1 1 0 0,1 0-1 0 0,15 6-350 0 0,-5-2-383 0 0,0 1-1 0 0,5 7 384 0 0,-11-2-3542 0 0,-23-21 2115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02T15:50:56.693"/>
    </inkml:context>
    <inkml:brush xml:id="br0">
      <inkml:brushProperty name="width" value="0.1" units="cm"/>
      <inkml:brushProperty name="height" value="0.1" units="cm"/>
      <inkml:brushProperty name="color" value="#FFC114"/>
    </inkml:brush>
  </inkml:definitions>
  <inkml:trace contextRef="#ctx0" brushRef="#br0">816 18 1656 0 0,'0'0'1181'0'0,"0"0"-430"0"0,0 0-80 0 0,0 0-156 0 0,0 0-193 0 0,0 0-49 0 0,0 0 17 0 0,0 0-59 0 0,0 0-81 0 0,-11-11 36 0 0,11 11-123 0 0,0 0 1 0 0,0-1 0 0 0,0 1-1 0 0,0 0 1 0 0,0 0-1 0 0,0-1 1 0 0,0 1-1 0 0,0 0 1 0 0,0 0-1 0 0,0 0 1 0 0,0-1 0 0 0,0 1-1 0 0,0 0 1 0 0,0 0-1 0 0,0 0 1 0 0,0-1-1 0 0,0 1 1 0 0,-1 0 0 0 0,1 0-1 0 0,0 0 1 0 0,0 0-1 0 0,0-1 1 0 0,0 1-1 0 0,0 0 1 0 0,0 0-1 0 0,-1 0 1 0 0,1 0 0 0 0,0 0-1 0 0,0-1 1 0 0,0 1-1 0 0,0 0 1 0 0,-1 0-1 0 0,1 0 1 0 0,0 0-1 0 0,0 0 1 0 0,0 0 0 0 0,-1 0-1 0 0,1 0 1 0 0,0 0-1 0 0,0 0 1 0 0,0 0-1 0 0,-1 0 1 0 0,1 0 0 0 0,0 0-1 0 0,0 0-63 0 0,-14 6 735 0 0,-18 22-1711 0 0,22-18 1216 0 0,-137 118 12 0 0,6 7-1 0 0,-83 106-251 0 0,162-167-191 0 0,-1 10 191 0 0,-6 6 99 0 0,46-70 523 0 0,11-13-1258 0 0,10-8-3872 0 0,10-14 622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57.947"/>
    </inkml:context>
    <inkml:brush xml:id="br0">
      <inkml:brushProperty name="width" value="0.05" units="cm"/>
      <inkml:brushProperty name="height" value="0.05" units="cm"/>
      <inkml:brushProperty name="color" value="#E71224"/>
    </inkml:brush>
  </inkml:definitions>
  <inkml:trace contextRef="#ctx0" brushRef="#br0">0 0 432 0 0,'0'0'907'0'0,"0"0"-154"0"0,0 0-200 0 0,0 0-155 0 0,0 0-45 0 0,15 8 85 0 0,140 70 932 0 0,-147-73-1300 0 0,-1 0 0 0 0,0 0 0 0 0,0 1 0 0 0,-1-1 0 0 0,1 1 0 0 0,-1 1-1 0 0,-1-1 1 0 0,4 6-70 0 0,9 16-3915 0 0,-17-24 2747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58.382"/>
    </inkml:context>
    <inkml:brush xml:id="br0">
      <inkml:brushProperty name="width" value="0.05" units="cm"/>
      <inkml:brushProperty name="height" value="0.05" units="cm"/>
      <inkml:brushProperty name="color" value="#E71224"/>
    </inkml:brush>
  </inkml:definitions>
  <inkml:trace contextRef="#ctx0" brushRef="#br0">1 1 380 0 0,'0'0'339'0'0,"0"0"93"0"0,0 0 120 0 0,0 0-32 0 0,0 0-6 0 0,0 0-68 0 0,0 0-64 0 0,0 0-23 0 0,0 0-95 0 0,0 0 18 0 0,13 7-60 0 0,2 1-194 0 0,7 3 71 0 0,-1 1 1 0 0,-1 1-1 0 0,0 1 0 0 0,7 6-99 0 0,13 24-146 0 0,-32-26-3742 0 0,-8-16 2853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58.866"/>
    </inkml:context>
    <inkml:brush xml:id="br0">
      <inkml:brushProperty name="width" value="0.05" units="cm"/>
      <inkml:brushProperty name="height" value="0.05" units="cm"/>
      <inkml:brushProperty name="color" value="#E71224"/>
    </inkml:brush>
  </inkml:definitions>
  <inkml:trace contextRef="#ctx0" brushRef="#br0">1 1 640 0 0,'0'0'2058'0'0,"0"0"-738"0"0,0 0-629 0 0,0 0-448 0 0,0 0-444 0 0,0 0-97 0 0,0 0 154 0 0,0 0 168 0 0,5 6 58 0 0,96 125 877 0 0,-91-116-715 0 0,6 9-3926 0 0,-15-23 2498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8:59.278"/>
    </inkml:context>
    <inkml:brush xml:id="br0">
      <inkml:brushProperty name="width" value="0.05" units="cm"/>
      <inkml:brushProperty name="height" value="0.05" units="cm"/>
      <inkml:brushProperty name="color" value="#E71224"/>
    </inkml:brush>
  </inkml:definitions>
  <inkml:trace contextRef="#ctx0" brushRef="#br0">1 1 768 0 0,'0'0'1775'0'0,"0"0"-956"0"0,0 0-530 0 0,0 0-163 0 0,0 0 16 0 0,0 0 65 0 0,0 0 106 0 0,0 0-94 0 0,6 5-156 0 0,44 29-620 0 0,46 24 557 0 0,-89-54-696 0 0,4 3-1808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7:23.634"/>
    </inkml:context>
    <inkml:brush xml:id="br0">
      <inkml:brushProperty name="width" value="0.05" units="cm"/>
      <inkml:brushProperty name="height" value="0.05" units="cm"/>
      <inkml:brushProperty name="color" value="#004F8B"/>
    </inkml:brush>
  </inkml:definitions>
  <inkml:trace contextRef="#ctx0" brushRef="#br0">237 0 92 0 0,'0'0'484'0'0,"0"0"-104"0"0,0 0-65 0 0,0 0-44 0 0,0 0 13 0 0,0 0 59 0 0,0 0 36 0 0,0 0 15 0 0,0 0-28 0 0,0 0-33 0 0,0 0-56 0 0,0 0-35 0 0,0 0-15 0 0,0 0-39 0 0,-26 3 1896 0 0,20 7-2088 0 0,0 0 0 0 0,-1 0 0 0 0,0-1 0 0 0,0 0 1 0 0,-1-1-1 0 0,-9 9 4 0 0,0 0 1 0 0,-82 93 75 0 0,82-96-99 0 0,-2 4-1322 0 0,18-17 1038 0 0,1-1-22 0 0,0 0-66 0 0,0 0-95 0 0,0 0-152 0 0,4-1-1312 0 0,0-1 726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7:24.298"/>
    </inkml:context>
    <inkml:brush xml:id="br0">
      <inkml:brushProperty name="width" value="0.05" units="cm"/>
      <inkml:brushProperty name="height" value="0.05" units="cm"/>
      <inkml:brushProperty name="color" value="#004F8B"/>
    </inkml:brush>
  </inkml:definitions>
  <inkml:trace contextRef="#ctx0" brushRef="#br0">304 15 692 0 0,'0'0'1035'0'0,"0"0"-56"0"0,0 0-140 0 0,0 0-222 0 0,0 0-157 0 0,0 0-67 0 0,0 0-104 0 0,0 0-116 0 0,0 0 3 0 0,-3-15 1196 0 0,-9 22-1407 0 0,0 1 0 0 0,0 0 1 0 0,1 1-1 0 0,1 0 0 0 0,-1 1 1 0 0,-5 7 34 0 0,-33 29 32 0 0,23-26-80 0 0,1 1-1 0 0,1 1 0 0 0,0 1 1 0 0,2 1-1 0 0,1 0 0 0 0,-4 10 49 0 0,25-34-33 0 0,0 0-1 0 0,0 0 1 0 0,1 0-1 0 0,-1 0 1 0 0,0 0-1 0 0,0 0 1 0 0,1 0-1 0 0,-1 0 0 0 0,0 0 1 0 0,0 1-1 0 0,1-1 1 0 0,-1 0-1 0 0,0 0 1 0 0,0 0-1 0 0,0 0 1 0 0,1 0-1 0 0,-1 0 1 0 0,0 0-1 0 0,0 1 1 0 0,0-1-1 0 0,1 0 0 0 0,-1 0 1 0 0,0 0-1 0 0,0 1 1 0 0,0-1-1 0 0,0 0 1 0 0,0 0-1 0 0,1 0 1 0 0,-1 1-1 0 0,0-1 1 0 0,0 0-1 0 0,0 0 1 0 0,0 0-1 0 0,0 1 0 0 0,0-1 1 0 0,0 0-1 0 0,0 0 1 0 0,0 1-1 0 0,0-1 1 0 0,0 0-1 0 0,0 0 1 0 0,0 1-1 0 0,0-1 1 0 0,0 0-1 0 0,0 0 1 0 0,0 1-1 0 0,0-1 0 0 0,0 0 1 0 0,0 0-1 0 0,-1 1 1 0 0,1-1-1 0 0,0 0 1 0 0,0 0-1 0 0,0 0 1 0 0,0 1-1 0 0,0-1 1 0 0,-1 0-1 0 0,1 0 1 0 0,0 0-1 0 0,0 0 0 0 0,0 0 34 0 0,21-10-2879 0 0,-9 1 1475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7:24.834"/>
    </inkml:context>
    <inkml:brush xml:id="br0">
      <inkml:brushProperty name="width" value="0.05" units="cm"/>
      <inkml:brushProperty name="height" value="0.05" units="cm"/>
      <inkml:brushProperty name="color" value="#004F8B"/>
    </inkml:brush>
  </inkml:definitions>
  <inkml:trace contextRef="#ctx0" brushRef="#br0">328 0 144 0 0,'0'0'1032'0'0,"0"0"-113"0"0,0 0-122 0 0,0 0-166 0 0,0 0-182 0 0,0 0-55 0 0,0 0-12 0 0,0 0-27 0 0,0 0-99 0 0,0 0-80 0 0,-9 7-32 0 0,-36 27 564 0 0,1 2 0 0 0,-36 39-708 0 0,49-41-49 0 0,7-10-303 0 0,2 1 1 0 0,1 1-1 0 0,1 1 1 0 0,-11 20 351 0 0,31-44-929 0 0,0-2-1179 0 0,0 1 717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7:25.350"/>
    </inkml:context>
    <inkml:brush xml:id="br0">
      <inkml:brushProperty name="width" value="0.05" units="cm"/>
      <inkml:brushProperty name="height" value="0.05" units="cm"/>
      <inkml:brushProperty name="color" value="#004F8B"/>
    </inkml:brush>
  </inkml:definitions>
  <inkml:trace contextRef="#ctx0" brushRef="#br0">279 1 272 0 0,'0'0'564'0'0,"0"0"-101"0"0,0 0-50 0 0,0 0-39 0 0,0 0-24 0 0,0 0-17 0 0,0 0 34 0 0,0 0 71 0 0,0 0-39 0 0,-10 7-26 0 0,-12 11 407 0 0,1 2 1 0 0,1 0-1 0 0,-14 19-780 0 0,-62 72 932 0 0,72-86-936 0 0,19-20-7 0 0,-1 1 0 0 0,1-1-1 0 0,0 1 1 0 0,1 0-1 0 0,-1 0 1 0 0,1 1-1 0 0,0-1 1 0 0,0 3 11 0 0,2-5 549 0 0,-5 17-2819 0 0,11-18-350 0 0,10-10 433 0 0,-2-1 1191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7:25.814"/>
    </inkml:context>
    <inkml:brush xml:id="br0">
      <inkml:brushProperty name="width" value="0.05" units="cm"/>
      <inkml:brushProperty name="height" value="0.05" units="cm"/>
      <inkml:brushProperty name="color" value="#004F8B"/>
    </inkml:brush>
  </inkml:definitions>
  <inkml:trace contextRef="#ctx0" brushRef="#br0">263 0 456 0 0,'0'0'853'0'0,"0"0"-110"0"0,0 0-118 0 0,0 0-68 0 0,0 0-37 0 0,0 0-64 0 0,0 0-27 0 0,0 0-16 0 0,0 0 10 0 0,0 0-67 0 0,-9 7-108 0 0,-52 52 365 0 0,2 3 0 0 0,4 2 0 0 0,0 5-613 0 0,41-52-86 0 0,4 0-91 0 0,11-17 94 0 0,-1 0 1 0 0,0 0-1 0 0,0 0 1 0 0,0 0-1 0 0,1-1 1 0 0,-1 1-1 0 0,0 0 1 0 0,0 0-1 0 0,1 0 1 0 0,-1 0-1 0 0,0 0 1 0 0,0 0-1 0 0,1 0 1 0 0,-1 0-1 0 0,0 0 1 0 0,0 0-1 0 0,0 0 1 0 0,1 0-1 0 0,-1 0 1 0 0,0 0-1 0 0,0 0 1 0 0,1 0-1 0 0,-1 0 1 0 0,0 0-1 0 0,0 1 1 0 0,1-1-1 0 0,-1 0 1 0 0,0 0-1 0 0,0 0 1 0 0,0 0-1 0 0,1 0 1 0 0,-1 1-1 0 0,0-1 1 0 0,0 0-1 0 0,0 0 1 0 0,0 0-1 0 0,0 1 1 0 0,1-1-1 0 0,-1 0 1 0 0,0 0-1 0 0,0 0 1 0 0,0 1-1 0 0,0-1 1 0 0,0 0-1 0 0,0 0 1 0 0,0 1-1 0 0,0-1 1 0 0,0 0-1 0 0,0 0 1 0 0,0 0-1 0 0,0 1 1 0 0,0-1-1 0 0,0 0 1 0 0,0 0-1 0 0,0 1 1 0 0,0-1-1 0 0,0 0 1 0 0,0 0-1 0 0,0 1 1 0 0,0-1-1 0 0,0 0 1 0 0,0 0-1 0 0,0 0 1 0 0,-1 1-1 0 0,1-1 1 0 0,0 0-1 0 0,0 0 1 0 0,0 0-1 0 0,-1 1 83 0 0,9-5-1762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7:26.268"/>
    </inkml:context>
    <inkml:brush xml:id="br0">
      <inkml:brushProperty name="width" value="0.05" units="cm"/>
      <inkml:brushProperty name="height" value="0.05" units="cm"/>
      <inkml:brushProperty name="color" value="#004F8B"/>
    </inkml:brush>
  </inkml:definitions>
  <inkml:trace contextRef="#ctx0" brushRef="#br0">304 1 144 0 0,'0'0'756'0'0,"0"0"252"0"0,0 0 193 0 0,0 0-139 0 0,0 0-209 0 0,0 0-113 0 0,0 0-184 0 0,0 0-140 0 0,-14 13-1 0 0,-95 96 561 0 0,-29 46 13 0 0,132-148-1215 0 0,-22 31 511 0 0,20-12-2929 0 0,20-27-1892 0 0,0-8 2849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02T15:50:57.356"/>
    </inkml:context>
    <inkml:brush xml:id="br0">
      <inkml:brushProperty name="width" value="0.1" units="cm"/>
      <inkml:brushProperty name="height" value="0.1" units="cm"/>
      <inkml:brushProperty name="color" value="#FFC114"/>
    </inkml:brush>
  </inkml:definitions>
  <inkml:trace contextRef="#ctx0" brushRef="#br0">840 1 980 0 0,'0'0'911'0'0,"0"0"-196"0"0,0 0-175 0 0,0 0-67 0 0,0 0 42 0 0,0 0 107 0 0,0 0-26 0 0,0 0-139 0 0,0 0-59 0 0,-12 14 8 0 0,-97 119 1152 0 0,-68 91 1180 0 0,-115 108-2738 0 0,157-183 327 0 0,133-147-336 0 0,-24 26-124 0 0,2 2-1 0 0,0 0 0 0 0,-14 26 134 0 0,38-55-373 0 0,0-1-140 0 0,0-3 175 0 0,1 1 1 0 0,0-1-1 0 0,0 1 0 0 0,0 0 0 0 0,0-1 1 0 0,1 1-1 0 0,-1 0 0 0 0,1 0 0 0 0,-1-1 1 0 0,1 1-1 0 0,1-1 338 0 0,5-8-1653 0 0,11-16-975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7:26.797"/>
    </inkml:context>
    <inkml:brush xml:id="br0">
      <inkml:brushProperty name="width" value="0.05" units="cm"/>
      <inkml:brushProperty name="height" value="0.05" units="cm"/>
      <inkml:brushProperty name="color" value="#004F8B"/>
    </inkml:brush>
  </inkml:definitions>
  <inkml:trace contextRef="#ctx0" brushRef="#br0">263 1 208 0 0,'0'0'949'0'0,"0"0"120"0"0,0 0-104 0 0,0 0-122 0 0,0 0-141 0 0,0 0-176 0 0,0 0-68 0 0,0 0-19 0 0,-14 14-1 0 0,1-2-369 0 0,-11 9 319 0 0,1 2 0 0 0,2 1-1 0 0,-16 22-387 0 0,-73 103 1059 0 0,101-128-659 0 0,2-6-1635 0 0,2-7-4831 0 0,9-12 4391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7:27.333"/>
    </inkml:context>
    <inkml:brush xml:id="br0">
      <inkml:brushProperty name="width" value="0.05" units="cm"/>
      <inkml:brushProperty name="height" value="0.05" units="cm"/>
      <inkml:brushProperty name="color" value="#004F8B"/>
    </inkml:brush>
  </inkml:definitions>
  <inkml:trace contextRef="#ctx0" brushRef="#br0">278 0 196 0 0,'0'0'1221'0'0,"0"0"-368"0"0,0 0-235 0 0,0 0 24 0 0,0 0 172 0 0,0 0-36 0 0,0 0-179 0 0,0 0-269 0 0,0 0-323 0 0,-25 20-303 0 0,-13 26 1027 0 0,1 2 0 0 0,3 1 0 0 0,2 1 1 0 0,-8 20-732 0 0,-17 27 108 0 0,45-71 343 0 0,9-15-1364 0 0,10-11-4532 0 0,-2-2 3941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7:27.829"/>
    </inkml:context>
    <inkml:brush xml:id="br0">
      <inkml:brushProperty name="width" value="0.05" units="cm"/>
      <inkml:brushProperty name="height" value="0.05" units="cm"/>
      <inkml:brushProperty name="color" value="#004F8B"/>
    </inkml:brush>
  </inkml:definitions>
  <inkml:trace contextRef="#ctx0" brushRef="#br0">289 0 796 0 0,'0'0'1150'0'0,"0"0"-282"0"0,0 0-220 0 0,0 0-198 0 0,0 0-193 0 0,0 0-166 0 0,0 0 142 0 0,0 0 215 0 0,0 0 49 0 0,-9 11 10 0 0,-37 40 263 0 0,-130 159 1396 0 0,166-198-2188 0 0,2 0 0 0 0,-1 1 1 0 0,2 0-1 0 0,-1 0 0 0 0,2 0 1 0 0,-2 7 21 0 0,7-20-50 0 0,1 0 0 0 0,0 0 0 0 0,0 1 0 0 0,0-1 1 0 0,0 0-1 0 0,0 0 0 0 0,0 1 0 0 0,0-1 0 0 0,0 0 0 0 0,0 0 0 0 0,0 1 1 0 0,0-1-1 0 0,0 0 0 0 0,0 0 0 0 0,0 1 0 0 0,0-1 0 0 0,0 0 0 0 0,0 0 1 0 0,0 0-1 0 0,0 1 0 0 0,0-1 0 0 0,0 0 0 0 0,0 0 0 0 0,0 1 0 0 0,0-1 1 0 0,0 0-1 0 0,1 0 0 0 0,-1 1 0 0 0,0-1 0 0 0,0 0 0 0 0,0 0 0 0 0,0 0 1 0 0,0 0-1 0 0,1 1 0 0 0,-1-1 0 0 0,0 0 0 0 0,0 0 0 0 0,1 0 0 0 0,-1 0 1 0 0,0 0-1 0 0,0 0 0 0 0,0 1 0 0 0,1-1 0 0 0,-1 0 0 0 0,0 0 0 0 0,0 0 1 0 0,1 0-1 0 0,-1 0 0 0 0,0 0 0 0 0,0 0 0 0 0,1 0 0 0 0,-1 0 1 0 0,0 0-1 0 0,0 0 0 0 0,1 0 0 0 0,-1 0 0 0 0,0 0 0 0 0,0-1 0 0 0,1 1 1 0 0,-1 0-1 0 0,0 0 0 0 0,0 0 0 0 0,1 0 50 0 0,15-8-2542 0 0,-4-1 782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7:28.220"/>
    </inkml:context>
    <inkml:brush xml:id="br0">
      <inkml:brushProperty name="width" value="0.05" units="cm"/>
      <inkml:brushProperty name="height" value="0.05" units="cm"/>
      <inkml:brushProperty name="color" value="#004F8B"/>
    </inkml:brush>
  </inkml:definitions>
  <inkml:trace contextRef="#ctx0" brushRef="#br0">179 0 184 0 0,'0'0'668'0'0,"0"0"243"0"0,0 0 279 0 0,0 0-87 0 0,0 0-117 0 0,-10 13-179 0 0,-86 102 1180 0 0,80-94-2024 0 0,0 0 1 0 0,2 2-1 0 0,-10 19 37 0 0,22-41-1342 0 0,2-1-862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9:10.298"/>
    </inkml:context>
    <inkml:brush xml:id="br0">
      <inkml:brushProperty name="width" value="0.05" units="cm"/>
      <inkml:brushProperty name="height" value="0.05" units="cm"/>
      <inkml:brushProperty name="color" value="#004F8B"/>
    </inkml:brush>
  </inkml:definitions>
  <inkml:trace contextRef="#ctx0" brushRef="#br0">1 1 236 0 0,'0'0'221'0'0,"0"0"1"0"0,0 0 2 0 0,0 0 17 0 0,0 0 42 0 0,0 0 44 0 0,0 0 25 0 0,0 0-24 0 0,0 0-36 0 0,26 2 2394 0 0,-22 5-2622 0 0,0-1 1 0 0,0 1-1 0 0,0-1 1 0 0,1 0-1 0 0,0-1 1 0 0,0 1-1 0 0,0-1 1 0 0,1 0-1 0 0,0-1 0 0 0,0 1 1 0 0,0-1-1 0 0,1 0-64 0 0,82 43 144 0 0,-82-44-92 0 0,7 3-227 0 0,-10-5 140 0 0,0 1 1 0 0,0 0-1 0 0,0 0 1 0 0,0 0-1 0 0,0 0 1 0 0,-1 0-1 0 0,1 1 1 0 0,2 3 34 0 0,-4-5-292 0 0,-1 0 0 0 0,0 0 0 0 0,-1 1 1 0 0,1-1-1 0 0,0 1 0 0 0,0-1 0 0 0,-1 1 0 0 0,1-1 0 0 0,0 1 1 0 0,-1 0-1 0 0,0-1 0 0 0,1 1 0 0 0,-1-1 0 0 0,0 1 1 0 0,0 0-1 0 0,0 0 292 0 0,0 1-933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9:10.915"/>
    </inkml:context>
    <inkml:brush xml:id="br0">
      <inkml:brushProperty name="width" value="0.05" units="cm"/>
      <inkml:brushProperty name="height" value="0.05" units="cm"/>
      <inkml:brushProperty name="color" value="#004F8B"/>
    </inkml:brush>
  </inkml:definitions>
  <inkml:trace contextRef="#ctx0" brushRef="#br0">0 1 1668 0 0,'0'0'1458'0'0,"0"0"-330"0"0,0 0-302 0 0,0 0-219 0 0,0 0-235 0 0,0 0-310 0 0,0 0-305 0 0,0 0-95 0 0,38 25 764 0 0,39 11 1306 0 0,-61-30-1693 0 0,0 0 0 0 0,-1 2 0 0 0,0 0 0 0 0,0 0 0 0 0,-1 1 0 0 0,0 1 0 0 0,3 4-39 0 0,-4-4-162 0 0,-10-8-44 0 0,0 0-1 0 0,0 0 1 0 0,0 1-1 0 0,0-1 0 0 0,0 1 1 0 0,0-1-1 0 0,-1 1 0 0 0,1 0 1 0 0,-1 0-1 0 0,0 1 0 0 0,0-1 1 0 0,0 0-1 0 0,0 1 0 0 0,0 0 207 0 0,-2-3-872 0 0,0-1-198 0 0,0 0-91 0 0,0 0-12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9:11.446"/>
    </inkml:context>
    <inkml:brush xml:id="br0">
      <inkml:brushProperty name="width" value="0.05" units="cm"/>
      <inkml:brushProperty name="height" value="0.05" units="cm"/>
      <inkml:brushProperty name="color" value="#004F8B"/>
    </inkml:brush>
  </inkml:definitions>
  <inkml:trace contextRef="#ctx0" brushRef="#br0">1 1 1332 0 0,'0'0'1713'0'0,"0"0"-419"0"0,0 0-399 0 0,0 0-230 0 0,0 0-143 0 0,0 0-130 0 0,0 0-223 0 0,0 0-352 0 0,0 0-179 0 0,5 24-813 0 0,4-10 1275 0 0,1-1-1 0 0,0 1 0 0 0,1-2 0 0 0,0 1 1 0 0,0-2-1 0 0,2 1 0 0 0,-1-2 0 0 0,2 0 1 0 0,-1 0-1 0 0,6 2-99 0 0,27 22 136 0 0,-38-28-839 0 0,1 1 1 0 0,0-1 0 0 0,0-1-1 0 0,0 1 1 0 0,1-1 0 0 0,4 1 702 0 0,-11-6-1313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9:11.945"/>
    </inkml:context>
    <inkml:brush xml:id="br0">
      <inkml:brushProperty name="width" value="0.05" units="cm"/>
      <inkml:brushProperty name="height" value="0.05" units="cm"/>
      <inkml:brushProperty name="color" value="#004F8B"/>
    </inkml:brush>
  </inkml:definitions>
  <inkml:trace contextRef="#ctx0" brushRef="#br0">1 1 2412 0 0,'0'0'1636'0'0,"0"0"-543"0"0,0 0-345 0 0,0 0-191 0 0,0 0-135 0 0,0 0-157 0 0,0 0-143 0 0,0 0-111 0 0,59 48-1510 0 0,0-11 1625 0 0,46 30-849 0 0,-88-53-2639 0 0,-15-11 1802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9:12.412"/>
    </inkml:context>
    <inkml:brush xml:id="br0">
      <inkml:brushProperty name="width" value="0.05" units="cm"/>
      <inkml:brushProperty name="height" value="0.05" units="cm"/>
      <inkml:brushProperty name="color" value="#004F8B"/>
    </inkml:brush>
  </inkml:definitions>
  <inkml:trace contextRef="#ctx0" brushRef="#br0">0 1 52 0 0,'0'0'782'0'0,"0"0"-113"0"0,0 0-88 0 0,0 0-149 0 0,0 0-161 0 0,0 0-72 0 0,0 0 66 0 0,0 0-71 0 0,0 0-75 0 0,0 0-19 0 0,3 5 100 0 0,0 0-6 0 0,1 0 0 0 0,0 0 0 0 0,0 0 0 0 0,0-1 1 0 0,1 1-1 0 0,0-1 0 0 0,0 0 0 0 0,0 0 0 0 0,0-1 1 0 0,0 1-1 0 0,1-1 0 0 0,-1-1 0 0 0,1 1 0 0 0,0-1 1 0 0,5 2-195 0 0,51 23 963 0 0,-58-25-1086 0 0,1 1-1 0 0,0 0 1 0 0,-1 0-1 0 0,0 0 1 0 0,0 0-1 0 0,0 1 1 0 0,0 0-1 0 0,0-1 1 0 0,0 2-1 0 0,-1-1 1 0 0,1 1 123 0 0,-4 6-4144 0 0,0-9 2666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9:12.929"/>
    </inkml:context>
    <inkml:brush xml:id="br0">
      <inkml:brushProperty name="width" value="0.05" units="cm"/>
      <inkml:brushProperty name="height" value="0.05" units="cm"/>
      <inkml:brushProperty name="color" value="#004F8B"/>
    </inkml:brush>
  </inkml:definitions>
  <inkml:trace contextRef="#ctx0" brushRef="#br0">1 0 1460 0 0,'0'0'1318'0'0,"0"0"-514"0"0,0 0-306 0 0,0 0-132 0 0,0 0-218 0 0,0 0-438 0 0,0 0-187 0 0,29 22 1126 0 0,-10-11-4 0 0,8 2-208 0 0,0 2 0 0 0,-1 1 0 0 0,-1 0 0 0 0,21 19-437 0 0,-36-20-405 0 0,-9-13 64 0 0,0 0 0 0 0,0 0 0 0 0,0 0-1 0 0,1-1 1 0 0,-1 1 0 0 0,1 0 0 0 0,-1 0-1 0 0,1-1 1 0 0,0 1 0 0 0,-1-1 0 0 0,1 1-1 0 0,0-1 1 0 0,1 1 341 0 0,-3-2-1192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02T15:51:15.012"/>
    </inkml:context>
    <inkml:brush xml:id="br0">
      <inkml:brushProperty name="width" value="0.1" units="cm"/>
      <inkml:brushProperty name="height" value="0.1" units="cm"/>
      <inkml:brushProperty name="color" value="#FFC114"/>
    </inkml:brush>
  </inkml:definitions>
  <inkml:trace contextRef="#ctx0" brushRef="#br0">671 19 3008 0 0,'0'0'1092'0'0,"0"0"-588"0"0,0 0-101 0 0,0 0 129 0 0,0 0 12 0 0,0 0-134 0 0,0 0-168 0 0,0 0-86 0 0,0 0 24 0 0,-4-18 2880 0 0,-1 21-3152 0 0,1 1 0 0 0,0 0-1 0 0,0 1 1 0 0,1-1 0 0 0,-1 1 0 0 0,1-1-1 0 0,0 1 1 0 0,1 0 0 0 0,-2 3 92 0 0,-6 8-85 0 0,-83 111 773 0 0,-56 55-688 0 0,-53 70 72 0 0,102-96-53 0 0,52-78-38 0 0,31-58 322 0 0,9-12-1036 0 0,4-8-3310 0 0,6-13 1608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9:13.431"/>
    </inkml:context>
    <inkml:brush xml:id="br0">
      <inkml:brushProperty name="width" value="0.05" units="cm"/>
      <inkml:brushProperty name="height" value="0.05" units="cm"/>
      <inkml:brushProperty name="color" value="#004F8B"/>
    </inkml:brush>
  </inkml:definitions>
  <inkml:trace contextRef="#ctx0" brushRef="#br0">0 1 156 0 0,'0'0'1063'0'0,"0"0"-74"0"0,0 0-187 0 0,0 0-177 0 0,0 0-115 0 0,0 0-91 0 0,0 0-99 0 0,0 0-148 0 0,0 0-30 0 0,0 0 93 0 0,9 2 57 0 0,23 8-74 0 0,-1 2 0 0 0,-1 1 0 0 0,0 2 0 0 0,-1 1 0 0 0,-1 1 0 0 0,15 12-218 0 0,13 6-1335 0 0,-51-29-1999 0 0,-5-4 1470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9:13.966"/>
    </inkml:context>
    <inkml:brush xml:id="br0">
      <inkml:brushProperty name="width" value="0.05" units="cm"/>
      <inkml:brushProperty name="height" value="0.05" units="cm"/>
      <inkml:brushProperty name="color" value="#004F8B"/>
    </inkml:brush>
  </inkml:definitions>
  <inkml:trace contextRef="#ctx0" brushRef="#br0">1 0 52 0 0,'0'0'695'0'0,"0"0"-262"0"0,0 0-130 0 0,0 0 31 0 0,0 0 13 0 0,0 0-69 0 0,0 0-62 0 0,0 0-40 0 0,0 0-70 0 0,0 0 54 0 0,10 4 9 0 0,81 46 982 0 0,61 39 1172 0 0,-143-81-2856 0 0,-8-7-2789 0 0,-1-1 3310 0 0,0 0-1456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9:14.412"/>
    </inkml:context>
    <inkml:brush xml:id="br0">
      <inkml:brushProperty name="width" value="0.05" units="cm"/>
      <inkml:brushProperty name="height" value="0.05" units="cm"/>
      <inkml:brushProperty name="color" value="#004F8B"/>
    </inkml:brush>
  </inkml:definitions>
  <inkml:trace contextRef="#ctx0" brushRef="#br0">1 1 1096 0 0,'0'0'1862'0'0,"0"0"-574"0"0,0 0-506 0 0,0 0-339 0 0,0 0-243 0 0,0 0-327 0 0,0 0-196 0 0,0 0 59 0 0,46 27 205 0 0,-24-9 23 0 0,0 1 1 0 0,-1 1 0 0 0,0 0-1 0 0,4 8 36 0 0,-14-13-2902 0 0,-9-12 1620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9:14.948"/>
    </inkml:context>
    <inkml:brush xml:id="br0">
      <inkml:brushProperty name="width" value="0.05" units="cm"/>
      <inkml:brushProperty name="height" value="0.05" units="cm"/>
      <inkml:brushProperty name="color" value="#004F8B"/>
    </inkml:brush>
  </inkml:definitions>
  <inkml:trace contextRef="#ctx0" brushRef="#br0">0 1 380 0 0,'0'0'431'0'0,"0"0"69"0"0,0 0 26 0 0,0 0-76 0 0,0 0-127 0 0,0 0-137 0 0,0 0-68 0 0,0 0-34 0 0,0 0-15 0 0,0 0 19 0 0,15 3 36 0 0,47 12-28 0 0,-57-13-19 0 0,0-1 0 0 0,1 1 0 0 0,-1 0 1 0 0,-1 0-1 0 0,1 0 0 0 0,0 1 0 0 0,0 0 0 0 0,-1 0 0 0 0,0 0 1 0 0,0 0-1 0 0,1 1 0 0 0,-2-1 0 0 0,1 1 0 0 0,0 0 0 0 0,-1 1 1 0 0,0-1-1 0 0,0 0 0 0 0,0 1 0 0 0,0 0 0 0 0,-1 0-77 0 0,26 32-1614 0 0,-26-36 568 0 0,-2-1-108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9:15.451"/>
    </inkml:context>
    <inkml:brush xml:id="br0">
      <inkml:brushProperty name="width" value="0.05" units="cm"/>
      <inkml:brushProperty name="height" value="0.05" units="cm"/>
      <inkml:brushProperty name="color" value="#004F8B"/>
    </inkml:brush>
  </inkml:definitions>
  <inkml:trace contextRef="#ctx0" brushRef="#br0">0 0 1840 0 0,'0'0'1532'0'0,"0"0"-388"0"0,0 0-300 0 0,0 0-189 0 0,0 0-240 0 0,0 0-219 0 0,0 0-209 0 0,0 0-196 0 0,0 0-121 0 0,29 18-253 0 0,9 23 734 0 0,-33-34-140 0 0,1 0-1 0 0,0 0 0 0 0,0 0 0 0 0,1-1 0 0 0,0 0 1 0 0,0 0-1 0 0,1-1 0 0 0,-1 1 0 0 0,1-2 0 0 0,0 1 1 0 0,4 0-11 0 0,17 7-2895 0 0,-23-11 1375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25T15:29:15.965"/>
    </inkml:context>
    <inkml:brush xml:id="br0">
      <inkml:brushProperty name="width" value="0.05" units="cm"/>
      <inkml:brushProperty name="height" value="0.05" units="cm"/>
      <inkml:brushProperty name="color" value="#004F8B"/>
    </inkml:brush>
  </inkml:definitions>
  <inkml:trace contextRef="#ctx0" brushRef="#br0">0 0 260 0 0,'0'0'1281'0'0,"0"0"-544"0"0,0 0-481 0 0,0 0-174 0 0,0 0 170 0 0,0 0 181 0 0,0 0 58 0 0,0 0-37 0 0,0 0-72 0 0,13 9-92 0 0,-5-3-249 0 0,5 4 89 0 0,1 0 0 0 0,0-1-1 0 0,1-1 1 0 0,-1 0 0 0 0,2-2 0 0 0,9 5-130 0 0,84 22-752 0 0,-100-30-970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02T15:51:15.478"/>
    </inkml:context>
    <inkml:brush xml:id="br0">
      <inkml:brushProperty name="width" value="0.1" units="cm"/>
      <inkml:brushProperty name="height" value="0.1" units="cm"/>
      <inkml:brushProperty name="color" value="#FFC114"/>
    </inkml:brush>
  </inkml:definitions>
  <inkml:trace contextRef="#ctx0" brushRef="#br0">482 0 248 0 0,'0'0'1545'0'0,"0"0"-415"0"0,0 0-383 0 0,0 0-213 0 0,0 0-87 0 0,0 0-110 0 0,0 0-160 0 0,0 0-30 0 0,-9 9 193 0 0,-74 95 1022 0 0,4 4-1 0 0,5 2 1 0 0,5 5-1362 0 0,25-44 181 0 0,9-19-140 0 0,17-25-149 0 0,0 0 1 0 0,2 1-1 0 0,1 0 1 0 0,-4 15 107 0 0,18-39-347 0 0,0 2-3156 0 0,1-6 508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02T15:51:49.091"/>
    </inkml:context>
    <inkml:brush xml:id="br0">
      <inkml:brushProperty name="width" value="0.1" units="cm"/>
      <inkml:brushProperty name="height" value="0.1" units="cm"/>
      <inkml:brushProperty name="color" value="#FFC114"/>
    </inkml:brush>
  </inkml:definitions>
  <inkml:trace contextRef="#ctx0" brushRef="#br0">610 1 236 0 0,'0'0'726'0'0,"0"0"-93"0"0,0 0-109 0 0,0 0-65 0 0,0 0-49 0 0,0 0-67 0 0,0 0-56 0 0,0 0-37 0 0,-15 3 5182 0 0,5 0-4958 0 0,-389 478-427 0 0,350-416-168 0 0,2 2 0 0 0,-11 26 121 0 0,36-57 23 0 0,12-25-453 0 0,16-22-4576 0 0,4-6 2036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02T15:51:49.814"/>
    </inkml:context>
    <inkml:brush xml:id="br0">
      <inkml:brushProperty name="width" value="0.1" units="cm"/>
      <inkml:brushProperty name="height" value="0.1" units="cm"/>
      <inkml:brushProperty name="color" value="#FFC114"/>
    </inkml:brush>
  </inkml:definitions>
  <inkml:trace contextRef="#ctx0" brushRef="#br0">480 28 52 0 0,'0'0'797'0'0,"0"0"-287"0"0,0 0-215 0 0,0 0-31 0 0,0 0 56 0 0,0 0 26 0 0,0 0-57 0 0,0 0-44 0 0,0 0 65 0 0,0 0 125 0 0,4-4 76 0 0,-2 2-259 0 0,0 2-135 0 0,-1-1 0 0 0,0 0 0 0 0,0 0 0 0 0,0 0 0 0 0,0 0-1 0 0,1 0 1 0 0,-1 0 0 0 0,-1 0 0 0 0,1 0 0 0 0,0 0 0 0 0,0-1-1 0 0,0 1 1 0 0,0 0 0 0 0,-1-1 0 0 0,1 1 0 0 0,-1 0-1 0 0,1-1 1 0 0,-1 1-117 0 0,0 0 489 0 0,0 1-13 0 0,0 0-40 0 0,0 0-55 0 0,0 0-43 0 0,0 0-33 0 0,0 0-13 0 0,-19 26 291 0 0,-17 11-396 0 0,2 2-1 0 0,1 1 1 0 0,-4 10-187 0 0,-51 62 346 0 0,72-94-323 0 0,-47 53-132 0 0,4 1 0 0 0,-34 59 109 0 0,87-119-174 0 0,-4 6 468 0 0,1-10-5437 0 0,13-10 2350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4-02T16:03:31.026"/>
    </inkml:context>
    <inkml:brush xml:id="br0">
      <inkml:brushProperty name="width" value="0.1" units="cm"/>
      <inkml:brushProperty name="height" value="0.1" units="cm"/>
      <inkml:brushProperty name="color" value="#FFC114"/>
    </inkml:brush>
  </inkml:definitions>
  <inkml:trace contextRef="#ctx0" brushRef="#br0">400 7 364 0 0,'0'0'765'0'0,"0"0"-259"0"0,0 0-158 0 0,0 0-83 0 0,0 0-59 0 0,0 0-34 0 0,0 0 63 0 0,0 0 22 0 0,-25-7 4170 0 0,4 38-3989 0 0,-36 71-310 0 0,-71 93-128 0 0,-17 29-1450 0 0,124-182-3010 0 0,19-38 2291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47E4F-AAAD-4141-941A-81992F507DE2}" type="datetimeFigureOut">
              <a:rPr lang="en-GB" smtClean="0"/>
              <a:t>15/04/2022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2F89B-EA87-4958-8A38-D036F1F78D6A}" type="slidenum">
              <a:rPr lang="en-GB" smtClean="0"/>
              <a:t>‹#›</a:t>
            </a:fld>
            <a:endParaRPr lang="en-GB"/>
          </a:p>
        </p:txBody>
      </p:sp>
    </p:spTree>
    <p:extLst>
      <p:ext uri="{BB962C8B-B14F-4D97-AF65-F5344CB8AC3E}">
        <p14:creationId xmlns:p14="http://schemas.microsoft.com/office/powerpoint/2010/main" val="2455374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re-econ.org/the-economy/book/text/01.html#figure-1-12"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core-econ.org/the-economy/book/text/01.html#111-economics-and-the-economy"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read.oecd-ilibrary.org/view/?ref=126_126496-evgsi2gmqj&amp;title=Evaluating_the_initial_impact_of_COVID-19_containment_measures_on_economic_activit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ead.oecd-ilibrary.org/view/?ref=126_126496-evgsi2gmqj&amp;title=Evaluating_the_initial_impact_of_COVID-19_containment_measures_on_economic_activity"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re-econ.org/the-economy/book/text/13.html"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core-econ.org/the-economy/book/text/14.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oxeu.org/article/coronavirus-pandemic-and-us-consumption"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voxeu.org/article/impact-us-coronavirus-stimulus-package" TargetMode="External"/><Relationship Id="rId4" Type="http://schemas.openxmlformats.org/officeDocument/2006/relationships/hyperlink" Target="https://core-econ.org/the-economy/book/text/14.html#exercise-143-the-multiplier-model"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ore-econ.org/the-economy/book/text/02.html#great-economists-joseph-Schumpeter"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core-econ.org/the-economy/book/text/16.html?query=creative+destruction#165-new-technology-wages-and-unemployment-in-the-long-run"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theatlantic.com/ideas/archive/2020/03/denmark-freezing-its-economy-should-us/608533/?utm_source=atl&amp;utm_medium=email&amp;utm_campaign=shar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ore-econ.org/the-economy/book/text/14.html" TargetMode="External"/><Relationship Id="rId7" Type="http://schemas.openxmlformats.org/officeDocument/2006/relationships/hyperlink" Target="https://www.core-econ.org/espp/book/text/12.html"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core-econ.org/the-economy/book/text/22.html#221-the-government-as-an-economic-actor" TargetMode="External"/><Relationship Id="rId5" Type="http://schemas.openxmlformats.org/officeDocument/2006/relationships/hyperlink" Target="https://core-econ.org/the-economy/book/text/22.html" TargetMode="External"/><Relationship Id="rId4" Type="http://schemas.openxmlformats.org/officeDocument/2006/relationships/hyperlink" Target="https://core-econ.org/the-economy/book/text/14.html#146-fiscal-policy-how-governments-can-dampen-and-amplify-fluctuations"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voxeu.org/article/there-deflation-or-inflation-our-future"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voxeu.org/article/powers-and-pitfalls-quantitative-easing" TargetMode="External"/><Relationship Id="rId4" Type="http://schemas.openxmlformats.org/officeDocument/2006/relationships/hyperlink" Target="https://research.stlouisfed.org/publications/economic-synopses/2014/01/10/quantitative-easing-in-japan-past-and-present"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imf.org/en/Publications/WEO/Issues/2020/04/14/weo-april-2020"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imf.org/en/Publications/WEO/Issues/2020/06/24/WEOUpdateJune2020"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www.imf.org/en/Publications/WEO/Issues/2021/01/26/2021-world-economic-outlook-update"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ore-econ.org/project/core-covid-19-collection/"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core-econ.org/the-economy/book/text/01.html#13-historys-hockey-stick-growth-in-income" TargetMode="External"/><Relationship Id="rId4" Type="http://schemas.openxmlformats.org/officeDocument/2006/relationships/hyperlink" Target="https://core-econ.org/the-economy/book/text/01.html#subheadline"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voxeu.org/article/coming-battle-covid-19-narrative"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korea.ahk.de/fileadmin/AHK_Korea/Navigation_menu/News/COVID19/20200331_Tackling_COVID-19.pdf"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salute.gov.it/portale/nuovocoronavirus/dettaglioFaqNuovoCoronavirus.jsp?lingua=english&amp;id=23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oxeu.org/article/supply-side-matters-guns-versus-butter-covid-style"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voxeu.org/content/mitigating-covid-economic-crisis-act-fast-and-do-whatever-it-take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F2F89B-EA87-4958-8A38-D036F1F78D6A}" type="slidenum">
              <a:rPr lang="en-GB" smtClean="0"/>
              <a:t>6</a:t>
            </a:fld>
            <a:endParaRPr lang="en-GB"/>
          </a:p>
        </p:txBody>
      </p:sp>
    </p:spTree>
    <p:extLst>
      <p:ext uri="{BB962C8B-B14F-4D97-AF65-F5344CB8AC3E}">
        <p14:creationId xmlns:p14="http://schemas.microsoft.com/office/powerpoint/2010/main" val="1904538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ource Sans Pro" panose="020B0503030403020204" pitchFamily="34" charset="0"/>
                <a:ea typeface="Source Sans Pro" panose="020B0503030403020204" pitchFamily="34" charset="0"/>
              </a:rPr>
              <a:t>Reference</a:t>
            </a:r>
          </a:p>
          <a:p>
            <a:r>
              <a:rPr lang="en-US" i="1" dirty="0">
                <a:latin typeface="Source Sans Pro" panose="020B0503030403020204" pitchFamily="34" charset="0"/>
                <a:ea typeface="Source Sans Pro" panose="020B0503030403020204" pitchFamily="34" charset="0"/>
              </a:rPr>
              <a:t>The Economy</a:t>
            </a:r>
            <a:r>
              <a:rPr lang="en-US" i="0" dirty="0">
                <a:latin typeface="Source Sans Pro" panose="020B0503030403020204" pitchFamily="34" charset="0"/>
                <a:ea typeface="Source Sans Pro" panose="020B0503030403020204" pitchFamily="34" charset="0"/>
              </a:rPr>
              <a:t>, Figure 1.12, available at </a:t>
            </a:r>
            <a:r>
              <a:rPr lang="en-GB" dirty="0">
                <a:hlinkClick r:id="rId3"/>
              </a:rPr>
              <a:t>https://core-econ.org/the-economy/book/text/01.html#figure-1-12</a:t>
            </a:r>
            <a:endParaRPr lang="en-US" i="1" dirty="0">
              <a:latin typeface="Source Sans Pro" panose="020B0503030403020204" pitchFamily="34" charset="0"/>
              <a:ea typeface="Source Sans Pro" panose="020B0503030403020204" pitchFamily="34" charset="0"/>
            </a:endParaRPr>
          </a:p>
          <a:p>
            <a:r>
              <a:rPr lang="en-US" i="1" dirty="0">
                <a:latin typeface="Source Sans Pro" panose="020B0503030403020204" pitchFamily="34" charset="0"/>
                <a:ea typeface="Source Sans Pro" panose="020B0503030403020204" pitchFamily="34" charset="0"/>
              </a:rPr>
              <a:t>The Economy</a:t>
            </a:r>
            <a:r>
              <a:rPr lang="en-US" dirty="0">
                <a:latin typeface="Source Sans Pro" panose="020B0503030403020204" pitchFamily="34" charset="0"/>
                <a:ea typeface="Source Sans Pro" panose="020B0503030403020204" pitchFamily="34" charset="0"/>
              </a:rPr>
              <a:t>, Unit 1.11, available at </a:t>
            </a:r>
            <a:r>
              <a:rPr lang="en-GB" dirty="0">
                <a:latin typeface="Source Sans Pro" panose="020B0503030403020204" pitchFamily="34" charset="0"/>
                <a:ea typeface="Source Sans Pro" panose="020B0503030403020204" pitchFamily="34" charset="0"/>
                <a:hlinkClick r:id="rId4"/>
              </a:rPr>
              <a:t>https://core-econ.org/the-economy/book/text/01.html#111-economics-and-the-economy</a:t>
            </a:r>
            <a:endParaRPr lang="en-US" dirty="0">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64C63DCD-476D-4E83-94D6-E4CE6FE1B4A2}" type="slidenum">
              <a:rPr lang="en-GB" smtClean="0"/>
              <a:t>20</a:t>
            </a:fld>
            <a:endParaRPr lang="en-GB"/>
          </a:p>
        </p:txBody>
      </p:sp>
    </p:spTree>
    <p:extLst>
      <p:ext uri="{BB962C8B-B14F-4D97-AF65-F5344CB8AC3E}">
        <p14:creationId xmlns:p14="http://schemas.microsoft.com/office/powerpoint/2010/main" val="427381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r>
              <a:rPr lang="en-US" sz="1200" b="0" i="0" kern="1200" dirty="0">
                <a:solidFill>
                  <a:schemeClr val="tx1"/>
                </a:solidFill>
                <a:effectLst/>
                <a:latin typeface="+mn-lt"/>
                <a:ea typeface="+mn-ea"/>
                <a:cs typeface="+mn-cs"/>
              </a:rPr>
              <a:t>Note: The sectoral data are on an ISIC rev. 4 basis in all countries. The sectors included are manufacturing of transport equipment (ISIC V29-30), construction (VF), wholesale and retail trade (VG), air transport (V51), accommodation and food services (VI), real estate services excluding imputed rent (VL-V68A), professional service activities (VM), arts, entertainment and recreation (VR), and other service activities (VS). The latter two are grouped together as other personal services in the figure. Full shutdowns are assumed in transport manufacturing and other personal services; declines of one-half are assumed for output in construction and professional service activities; and declines of three-quarters are assumed in all the other output categories directly affected by shutdowns. Source: OECD Annual National Accounts; and OECD calculations. </a:t>
            </a:r>
            <a:r>
              <a:rPr lang="en-GB" dirty="0">
                <a:hlinkClick r:id="rId3"/>
              </a:rPr>
              <a:t>https://read.oecd-ilibrary.org/view/?ref=126_126496-evgsi2gmqj&amp;title=Evaluating_the_initial_impact_of_COVID-19_containment_measures_on_economic_activity</a:t>
            </a:r>
            <a:r>
              <a:rPr lang="en-GB" dirty="0"/>
              <a:t> </a:t>
            </a:r>
          </a:p>
        </p:txBody>
      </p:sp>
      <p:sp>
        <p:nvSpPr>
          <p:cNvPr id="4" name="Slide Number Placeholder 3"/>
          <p:cNvSpPr>
            <a:spLocks noGrp="1"/>
          </p:cNvSpPr>
          <p:nvPr>
            <p:ph type="sldNum" sz="quarter" idx="5"/>
          </p:nvPr>
        </p:nvSpPr>
        <p:spPr/>
        <p:txBody>
          <a:bodyPr/>
          <a:lstStyle/>
          <a:p>
            <a:fld id="{EAF2F89B-EA87-4958-8A38-D036F1F78D6A}" type="slidenum">
              <a:rPr lang="en-GB" smtClean="0"/>
              <a:t>21</a:t>
            </a:fld>
            <a:endParaRPr lang="en-GB"/>
          </a:p>
        </p:txBody>
      </p:sp>
    </p:spTree>
    <p:extLst>
      <p:ext uri="{BB962C8B-B14F-4D97-AF65-F5344CB8AC3E}">
        <p14:creationId xmlns:p14="http://schemas.microsoft.com/office/powerpoint/2010/main" val="3527201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r>
              <a:rPr lang="en-US" sz="1200" b="0" i="0" kern="1200" dirty="0">
                <a:solidFill>
                  <a:schemeClr val="tx1"/>
                </a:solidFill>
                <a:effectLst/>
                <a:latin typeface="+mn-lt"/>
                <a:ea typeface="+mn-ea"/>
                <a:cs typeface="+mn-cs"/>
              </a:rPr>
              <a:t>Note: The sectoral data are on an ISIC rev. 4 basis in all countries. The sectors included are manufacturing of transport equipment (ISIC V29-30), construction (VF), wholesale and retail trade (VG), air transport (V51), accommodation and food services (VI), real estate services excluding imputed rent (VL-V68A), professional service activities (VM), arts, entertainment and recreation (VR), and other service activities (VS). The latter two are grouped together as other personal services in the figure. Full shutdowns are assumed in transport manufacturing and other personal services; declines of one-half are assumed for output in construction and professional service activities; and declines of three-quarters are assumed in all the other output categories directly affected by </a:t>
            </a:r>
            <a:r>
              <a:rPr lang="en-US" sz="1200" b="0" i="0" kern="1200" dirty="0" err="1">
                <a:solidFill>
                  <a:schemeClr val="tx1"/>
                </a:solidFill>
                <a:effectLst/>
                <a:latin typeface="+mn-lt"/>
                <a:ea typeface="+mn-ea"/>
                <a:cs typeface="+mn-cs"/>
              </a:rPr>
              <a:t>shutdowns.Source</a:t>
            </a:r>
            <a:r>
              <a:rPr lang="en-US" sz="1200" b="0" i="0" kern="1200" dirty="0">
                <a:solidFill>
                  <a:schemeClr val="tx1"/>
                </a:solidFill>
                <a:effectLst/>
                <a:latin typeface="+mn-lt"/>
                <a:ea typeface="+mn-ea"/>
                <a:cs typeface="+mn-cs"/>
              </a:rPr>
              <a:t>: OECD Annual National Accounts; and OECD calculations. </a:t>
            </a:r>
            <a:r>
              <a:rPr lang="en-GB" dirty="0">
                <a:hlinkClick r:id="rId3"/>
              </a:rPr>
              <a:t>https://read.oecd-ilibrary.org/view/?ref=126_126496-evgsi2gmqj&amp;title=Evaluating_the_initial_impact_of_COVID-19_containment_measures_on_economic_activity</a:t>
            </a:r>
            <a:r>
              <a:rPr lang="en-GB" dirty="0"/>
              <a:t> </a:t>
            </a:r>
          </a:p>
        </p:txBody>
      </p:sp>
      <p:sp>
        <p:nvSpPr>
          <p:cNvPr id="4" name="Slide Number Placeholder 3"/>
          <p:cNvSpPr>
            <a:spLocks noGrp="1"/>
          </p:cNvSpPr>
          <p:nvPr>
            <p:ph type="sldNum" sz="quarter" idx="5"/>
          </p:nvPr>
        </p:nvSpPr>
        <p:spPr/>
        <p:txBody>
          <a:bodyPr/>
          <a:lstStyle/>
          <a:p>
            <a:fld id="{EAF2F89B-EA87-4958-8A38-D036F1F78D6A}" type="slidenum">
              <a:rPr lang="en-GB" smtClean="0"/>
              <a:t>22</a:t>
            </a:fld>
            <a:endParaRPr lang="en-GB"/>
          </a:p>
        </p:txBody>
      </p:sp>
    </p:spTree>
    <p:extLst>
      <p:ext uri="{BB962C8B-B14F-4D97-AF65-F5344CB8AC3E}">
        <p14:creationId xmlns:p14="http://schemas.microsoft.com/office/powerpoint/2010/main" val="378019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F2F89B-EA87-4958-8A38-D036F1F78D6A}" type="slidenum">
              <a:rPr lang="en-GB" smtClean="0"/>
              <a:t>23</a:t>
            </a:fld>
            <a:endParaRPr lang="en-GB"/>
          </a:p>
        </p:txBody>
      </p:sp>
    </p:spTree>
    <p:extLst>
      <p:ext uri="{BB962C8B-B14F-4D97-AF65-F5344CB8AC3E}">
        <p14:creationId xmlns:p14="http://schemas.microsoft.com/office/powerpoint/2010/main" val="1615046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r>
              <a:rPr lang="en-US" dirty="0"/>
              <a:t>The Economy, Unit 13: </a:t>
            </a:r>
            <a:r>
              <a:rPr lang="en-GB" dirty="0">
                <a:hlinkClick r:id="rId3"/>
              </a:rPr>
              <a:t>https://core-econ.org/the-economy/book/text/13.html</a:t>
            </a:r>
            <a:endParaRPr lang="en-GB" dirty="0"/>
          </a:p>
          <a:p>
            <a:r>
              <a:rPr lang="en-GB" dirty="0"/>
              <a:t>The Economy, Unit 14: </a:t>
            </a:r>
            <a:r>
              <a:rPr lang="en-GB" dirty="0">
                <a:hlinkClick r:id="rId4"/>
              </a:rPr>
              <a:t>https://core-econ.org/the-economy/book/text/14.html</a:t>
            </a:r>
            <a:endParaRPr lang="en-GB" dirty="0"/>
          </a:p>
          <a:p>
            <a:r>
              <a:rPr lang="en-GB" dirty="0"/>
              <a:t>The Economy, Unit 15: </a:t>
            </a:r>
            <a:r>
              <a:rPr lang="en-GB" dirty="0">
                <a:hlinkClick r:id="rId3"/>
              </a:rPr>
              <a:t>https://core-econ.org/the-economy/book/text/13.html</a:t>
            </a:r>
            <a:endParaRPr lang="en-US" dirty="0"/>
          </a:p>
        </p:txBody>
      </p:sp>
      <p:sp>
        <p:nvSpPr>
          <p:cNvPr id="4" name="Slide Number Placeholder 3"/>
          <p:cNvSpPr>
            <a:spLocks noGrp="1"/>
          </p:cNvSpPr>
          <p:nvPr>
            <p:ph type="sldNum" sz="quarter" idx="5"/>
          </p:nvPr>
        </p:nvSpPr>
        <p:spPr/>
        <p:txBody>
          <a:bodyPr/>
          <a:lstStyle/>
          <a:p>
            <a:fld id="{64C63DCD-476D-4E83-94D6-E4CE6FE1B4A2}" type="slidenum">
              <a:rPr lang="en-GB" smtClean="0"/>
              <a:t>24</a:t>
            </a:fld>
            <a:endParaRPr lang="en-GB"/>
          </a:p>
        </p:txBody>
      </p:sp>
    </p:spTree>
    <p:extLst>
      <p:ext uri="{BB962C8B-B14F-4D97-AF65-F5344CB8AC3E}">
        <p14:creationId xmlns:p14="http://schemas.microsoft.com/office/powerpoint/2010/main" val="942506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 case study on COVID-19 and the response of consumption expenditure in the US, see John </a:t>
            </a:r>
            <a:r>
              <a:rPr lang="en-GB" dirty="0" err="1"/>
              <a:t>Muellbauer</a:t>
            </a:r>
            <a:r>
              <a:rPr lang="en-GB" dirty="0"/>
              <a:t> </a:t>
            </a:r>
            <a:r>
              <a:rPr lang="en-GB" dirty="0">
                <a:hlinkClick r:id="rId3"/>
              </a:rPr>
              <a:t>https://voxeu.org/article/coronavirus-pandemic-and-us-consumption</a:t>
            </a:r>
            <a:r>
              <a:rPr lang="en-GB" dirty="0"/>
              <a:t> </a:t>
            </a:r>
          </a:p>
          <a:p>
            <a:endParaRPr lang="en-GB" dirty="0"/>
          </a:p>
          <a:p>
            <a:r>
              <a:rPr lang="en-GB" dirty="0"/>
              <a:t>From </a:t>
            </a:r>
            <a:r>
              <a:rPr lang="en-GB" i="1" dirty="0"/>
              <a:t>The Economy</a:t>
            </a:r>
            <a:r>
              <a:rPr lang="en-GB" i="0" dirty="0"/>
              <a:t>, Exercise 14.3 on the size of the multiplier and the proportion of credit-constrained households. </a:t>
            </a:r>
            <a:r>
              <a:rPr lang="en-GB" dirty="0">
                <a:hlinkClick r:id="rId4"/>
              </a:rPr>
              <a:t>https://core-econ.org/the-economy/book/text/14.html#exercise-143-the-multiplier-model</a:t>
            </a:r>
            <a:endParaRPr lang="en-GB" dirty="0"/>
          </a:p>
          <a:p>
            <a:endParaRPr lang="en-GB" dirty="0"/>
          </a:p>
          <a:p>
            <a:r>
              <a:rPr lang="en-GB" dirty="0"/>
              <a:t>For the modelling suggesting a multiplier of 2 for conditional transfers to the unemployed in the US for COVID-19 </a:t>
            </a:r>
            <a:r>
              <a:rPr lang="en-GB" dirty="0">
                <a:hlinkClick r:id="rId5"/>
              </a:rPr>
              <a:t>https://voxeu.org/article/impact-us-coronavirus-stimulus-package</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2F89B-EA87-4958-8A38-D036F1F78D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407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82D8-C4DD-406B-AEDA-BFDE237E03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144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CA104EF-244E-40CD-BB20-B2ECBA39B245}"/>
              </a:ext>
            </a:extLst>
          </p:cNvPr>
          <p:cNvSpPr>
            <a:spLocks noGrp="1"/>
          </p:cNvSpPr>
          <p:nvPr>
            <p:ph type="body" idx="1"/>
          </p:nvPr>
        </p:nvSpPr>
        <p:spPr/>
        <p:txBody>
          <a:bodyPr/>
          <a:lstStyle/>
          <a:p>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D482D8-C4DD-406B-AEDA-BFDE237E0384}" type="slidenum">
              <a:rPr lang="en-GB" smtClean="0"/>
              <a:t>31</a:t>
            </a:fld>
            <a:endParaRPr lang="en-GB"/>
          </a:p>
        </p:txBody>
      </p:sp>
    </p:spTree>
    <p:extLst>
      <p:ext uri="{BB962C8B-B14F-4D97-AF65-F5344CB8AC3E}">
        <p14:creationId xmlns:p14="http://schemas.microsoft.com/office/powerpoint/2010/main" val="2728957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srgbClr val="7030A0"/>
                </a:solidFill>
                <a:effectLst/>
                <a:uLnTx/>
                <a:uFillTx/>
                <a:latin typeface="+mn-lt"/>
                <a:ea typeface="+mn-ea"/>
                <a:cs typeface="+mn-cs"/>
              </a:rPr>
              <a:t>The real interest rate is calculated as (1+r)=(1+i)/(1+gdpdef) as per IMF practice, with the GDP deflator indexed 100 in 2015.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82D8-C4DD-406B-AEDA-BFDE237E03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990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https://</a:t>
            </a:r>
            <a:r>
              <a:rPr lang="en-GB" sz="1200" dirty="0" err="1"/>
              <a:t>www.ft.com</a:t>
            </a:r>
            <a:r>
              <a:rPr lang="en-GB" sz="1200" dirty="0"/>
              <a:t>/content/7f1a2529-9cfc-47d6-ac3b-0996b5a6a24b</a:t>
            </a:r>
            <a:endParaRPr lang="en-GB" dirty="0"/>
          </a:p>
        </p:txBody>
      </p:sp>
      <p:sp>
        <p:nvSpPr>
          <p:cNvPr id="4" name="Slide Number Placeholder 3"/>
          <p:cNvSpPr>
            <a:spLocks noGrp="1"/>
          </p:cNvSpPr>
          <p:nvPr>
            <p:ph type="sldNum" sz="quarter" idx="5"/>
          </p:nvPr>
        </p:nvSpPr>
        <p:spPr/>
        <p:txBody>
          <a:bodyPr/>
          <a:lstStyle/>
          <a:p>
            <a:fld id="{EAF2F89B-EA87-4958-8A38-D036F1F78D6A}" type="slidenum">
              <a:rPr lang="en-GB" smtClean="0"/>
              <a:t>8</a:t>
            </a:fld>
            <a:endParaRPr lang="en-GB"/>
          </a:p>
        </p:txBody>
      </p:sp>
    </p:spTree>
    <p:extLst>
      <p:ext uri="{BB962C8B-B14F-4D97-AF65-F5344CB8AC3E}">
        <p14:creationId xmlns:p14="http://schemas.microsoft.com/office/powerpoint/2010/main" val="1529090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F2F89B-EA87-4958-8A38-D036F1F78D6A}" type="slidenum">
              <a:rPr lang="en-GB" smtClean="0"/>
              <a:t>33</a:t>
            </a:fld>
            <a:endParaRPr lang="en-GB"/>
          </a:p>
        </p:txBody>
      </p:sp>
    </p:spTree>
    <p:extLst>
      <p:ext uri="{BB962C8B-B14F-4D97-AF65-F5344CB8AC3E}">
        <p14:creationId xmlns:p14="http://schemas.microsoft.com/office/powerpoint/2010/main" val="3858931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US projections for federal debt are calculated from gross federal debt divided by real GDP in 2012 chained dollars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82D8-C4DD-406B-AEDA-BFDE237E03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255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r>
              <a:rPr lang="en-US" dirty="0"/>
              <a:t>The Economy, Joseph Schumpeter: </a:t>
            </a:r>
            <a:r>
              <a:rPr lang="en-GB" dirty="0">
                <a:hlinkClick r:id="rId3"/>
              </a:rPr>
              <a:t>https://core-econ.org/the-economy/book/text/02.html#great-economists-joseph-schumpeter</a:t>
            </a:r>
            <a:endParaRPr lang="en-GB" dirty="0"/>
          </a:p>
          <a:p>
            <a:r>
              <a:rPr lang="en-GB" dirty="0"/>
              <a:t>The Economy, Unit 16.5 </a:t>
            </a:r>
            <a:r>
              <a:rPr lang="en-GB" i="1" dirty="0"/>
              <a:t>New technology, wages, and unemployment in the long run</a:t>
            </a:r>
            <a:r>
              <a:rPr lang="en-GB" i="0" dirty="0"/>
              <a:t>: </a:t>
            </a:r>
            <a:r>
              <a:rPr lang="en-GB" dirty="0">
                <a:hlinkClick r:id="rId4"/>
              </a:rPr>
              <a:t>https://www.core-econ.org/the-economy/book/text/16.html?query=creative+destruction#165-new-technology-wages-and-unemployment-in-the-long-run</a:t>
            </a:r>
            <a:r>
              <a:rPr lang="en-GB" dirty="0"/>
              <a:t> </a:t>
            </a:r>
            <a:endParaRPr lang="en-US" dirty="0"/>
          </a:p>
        </p:txBody>
      </p:sp>
      <p:sp>
        <p:nvSpPr>
          <p:cNvPr id="4" name="Slide Number Placeholder 3"/>
          <p:cNvSpPr>
            <a:spLocks noGrp="1"/>
          </p:cNvSpPr>
          <p:nvPr>
            <p:ph type="sldNum" sz="quarter" idx="5"/>
          </p:nvPr>
        </p:nvSpPr>
        <p:spPr/>
        <p:txBody>
          <a:bodyPr/>
          <a:lstStyle/>
          <a:p>
            <a:fld id="{64C63DCD-476D-4E83-94D6-E4CE6FE1B4A2}" type="slidenum">
              <a:rPr lang="en-GB" smtClean="0"/>
              <a:t>36</a:t>
            </a:fld>
            <a:endParaRPr lang="en-GB"/>
          </a:p>
        </p:txBody>
      </p:sp>
    </p:spTree>
    <p:extLst>
      <p:ext uri="{BB962C8B-B14F-4D97-AF65-F5344CB8AC3E}">
        <p14:creationId xmlns:p14="http://schemas.microsoft.com/office/powerpoint/2010/main" val="668197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F2F89B-EA87-4958-8A38-D036F1F78D6A}" type="slidenum">
              <a:rPr lang="en-GB" smtClean="0"/>
              <a:t>38</a:t>
            </a:fld>
            <a:endParaRPr lang="en-GB"/>
          </a:p>
        </p:txBody>
      </p:sp>
    </p:spTree>
    <p:extLst>
      <p:ext uri="{BB962C8B-B14F-4D97-AF65-F5344CB8AC3E}">
        <p14:creationId xmlns:p14="http://schemas.microsoft.com/office/powerpoint/2010/main" val="428425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t>
            </a:r>
            <a:r>
              <a:rPr lang="en-GB" sz="1200" dirty="0">
                <a:solidFill>
                  <a:prstClr val="black"/>
                </a:solidFill>
                <a:latin typeface="+mn-lt"/>
                <a:hlinkClick r:id="rId3"/>
              </a:rPr>
              <a:t>https://www.theatlantic.com/ideas/archive/2020/03/denmark-freezing-its-economy-should-us/608533/?utm_source=atl&amp;utm_medium=email&amp;utm_campaign=share</a:t>
            </a:r>
            <a:endParaRPr lang="en-GB" sz="1200" dirty="0">
              <a:solidFill>
                <a:prstClr val="black"/>
              </a:solidFill>
              <a:latin typeface="+mn-lt"/>
            </a:endParaRPr>
          </a:p>
          <a:p>
            <a:endParaRPr lang="en-GB" dirty="0"/>
          </a:p>
        </p:txBody>
      </p:sp>
      <p:sp>
        <p:nvSpPr>
          <p:cNvPr id="4" name="Slide Number Placeholder 3"/>
          <p:cNvSpPr>
            <a:spLocks noGrp="1"/>
          </p:cNvSpPr>
          <p:nvPr>
            <p:ph type="sldNum" sz="quarter" idx="5"/>
          </p:nvPr>
        </p:nvSpPr>
        <p:spPr/>
        <p:txBody>
          <a:bodyPr/>
          <a:lstStyle/>
          <a:p>
            <a:fld id="{EAF2F89B-EA87-4958-8A38-D036F1F78D6A}" type="slidenum">
              <a:rPr lang="en-GB" smtClean="0"/>
              <a:t>39</a:t>
            </a:fld>
            <a:endParaRPr lang="en-GB"/>
          </a:p>
        </p:txBody>
      </p:sp>
    </p:spTree>
    <p:extLst>
      <p:ext uri="{BB962C8B-B14F-4D97-AF65-F5344CB8AC3E}">
        <p14:creationId xmlns:p14="http://schemas.microsoft.com/office/powerpoint/2010/main" val="3581199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82D8-C4DD-406B-AEDA-BFDE237E03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682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ysClr val="windowText" lastClr="000000"/>
                </a:solidFill>
                <a:latin typeface="HelveticaNeueLT Std" panose="020B0604020202020204"/>
              </a:rPr>
              <a:t>Sources: IMF Fiscal Monitor April 2020. This includes spending measures and revenue measures such as tax relief (not loans or loan guarantees) weighted by GDP in PPP-adjusted current US dollars. </a:t>
            </a:r>
            <a:endParaRPr lang="en-GB" dirty="0"/>
          </a:p>
        </p:txBody>
      </p:sp>
      <p:sp>
        <p:nvSpPr>
          <p:cNvPr id="4" name="Slide Number Placeholder 3"/>
          <p:cNvSpPr>
            <a:spLocks noGrp="1"/>
          </p:cNvSpPr>
          <p:nvPr>
            <p:ph type="sldNum" sz="quarter" idx="5"/>
          </p:nvPr>
        </p:nvSpPr>
        <p:spPr/>
        <p:txBody>
          <a:bodyPr/>
          <a:lstStyle/>
          <a:p>
            <a:fld id="{EAF2F89B-EA87-4958-8A38-D036F1F78D6A}" type="slidenum">
              <a:rPr lang="en-GB" smtClean="0"/>
              <a:t>44</a:t>
            </a:fld>
            <a:endParaRPr lang="en-GB"/>
          </a:p>
        </p:txBody>
      </p:sp>
    </p:spTree>
    <p:extLst>
      <p:ext uri="{BB962C8B-B14F-4D97-AF65-F5344CB8AC3E}">
        <p14:creationId xmlns:p14="http://schemas.microsoft.com/office/powerpoint/2010/main" val="2090854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ysClr val="windowText" lastClr="000000"/>
                </a:solidFill>
                <a:latin typeface="HelveticaNeueLT Std" panose="020B0604020202020204"/>
              </a:rPr>
              <a:t>Sources: IMF Fiscal Monitor October 2020. This includes spending measures and revenue measures such as tax relief (not loans or loan guarantees) weighted by GDP in PPP-adjusted current US dollars. </a:t>
            </a:r>
            <a:endParaRPr lang="en-GB" dirty="0"/>
          </a:p>
        </p:txBody>
      </p:sp>
      <p:sp>
        <p:nvSpPr>
          <p:cNvPr id="4" name="Slide Number Placeholder 3"/>
          <p:cNvSpPr>
            <a:spLocks noGrp="1"/>
          </p:cNvSpPr>
          <p:nvPr>
            <p:ph type="sldNum" sz="quarter" idx="5"/>
          </p:nvPr>
        </p:nvSpPr>
        <p:spPr/>
        <p:txBody>
          <a:bodyPr/>
          <a:lstStyle/>
          <a:p>
            <a:fld id="{EAF2F89B-EA87-4958-8A38-D036F1F78D6A}" type="slidenum">
              <a:rPr lang="en-GB" smtClean="0"/>
              <a:t>45</a:t>
            </a:fld>
            <a:endParaRPr lang="en-GB"/>
          </a:p>
        </p:txBody>
      </p:sp>
    </p:spTree>
    <p:extLst>
      <p:ext uri="{BB962C8B-B14F-4D97-AF65-F5344CB8AC3E}">
        <p14:creationId xmlns:p14="http://schemas.microsoft.com/office/powerpoint/2010/main" val="1292562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82D8-C4DD-406B-AEDA-BFDE237E03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907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a:t>
            </a:r>
            <a:r>
              <a:rPr lang="it-IT" dirty="0" err="1"/>
              <a:t>https</a:t>
            </a:r>
            <a:r>
              <a:rPr lang="it-IT" dirty="0"/>
              <a:t>://</a:t>
            </a:r>
            <a:r>
              <a:rPr lang="it-IT" dirty="0" err="1"/>
              <a:t>obr.uk</a:t>
            </a:r>
            <a:r>
              <a:rPr lang="it-IT" dirty="0"/>
              <a:t>/</a:t>
            </a:r>
            <a:r>
              <a:rPr lang="it-IT" dirty="0" err="1"/>
              <a:t>efo</a:t>
            </a:r>
            <a:r>
              <a:rPr lang="it-IT" dirty="0"/>
              <a:t>/economic-and-fiscal-outlook-november-2020/ </a:t>
            </a:r>
            <a:r>
              <a:rPr lang="en-GB" dirty="0"/>
              <a:t>(Chart 1.9 in Economic and Fiscal Outlook – November 2020)</a:t>
            </a:r>
          </a:p>
        </p:txBody>
      </p:sp>
      <p:sp>
        <p:nvSpPr>
          <p:cNvPr id="4" name="Slide Number Placeholder 3"/>
          <p:cNvSpPr>
            <a:spLocks noGrp="1"/>
          </p:cNvSpPr>
          <p:nvPr>
            <p:ph type="sldNum" sz="quarter" idx="5"/>
          </p:nvPr>
        </p:nvSpPr>
        <p:spPr/>
        <p:txBody>
          <a:bodyPr/>
          <a:lstStyle/>
          <a:p>
            <a:fld id="{EAF2F89B-EA87-4958-8A38-D036F1F78D6A}" type="slidenum">
              <a:rPr lang="en-GB" smtClean="0"/>
              <a:t>48</a:t>
            </a:fld>
            <a:endParaRPr lang="en-GB"/>
          </a:p>
        </p:txBody>
      </p:sp>
    </p:spTree>
    <p:extLst>
      <p:ext uri="{BB962C8B-B14F-4D97-AF65-F5344CB8AC3E}">
        <p14:creationId xmlns:p14="http://schemas.microsoft.com/office/powerpoint/2010/main" val="2975943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https://</a:t>
            </a:r>
            <a:r>
              <a:rPr lang="en-GB" sz="1200" dirty="0" err="1"/>
              <a:t>www.ft.com</a:t>
            </a:r>
            <a:r>
              <a:rPr lang="en-GB" sz="1200" dirty="0"/>
              <a:t>/content/7f1a2529-9cfc-47d6-ac3b-0996b5a6a24b</a:t>
            </a:r>
            <a:endParaRPr lang="en-GB" dirty="0"/>
          </a:p>
        </p:txBody>
      </p:sp>
      <p:sp>
        <p:nvSpPr>
          <p:cNvPr id="4" name="Slide Number Placeholder 3"/>
          <p:cNvSpPr>
            <a:spLocks noGrp="1"/>
          </p:cNvSpPr>
          <p:nvPr>
            <p:ph type="sldNum" sz="quarter" idx="5"/>
          </p:nvPr>
        </p:nvSpPr>
        <p:spPr/>
        <p:txBody>
          <a:bodyPr/>
          <a:lstStyle/>
          <a:p>
            <a:fld id="{EAF2F89B-EA87-4958-8A38-D036F1F78D6A}" type="slidenum">
              <a:rPr lang="en-GB" smtClean="0"/>
              <a:t>9</a:t>
            </a:fld>
            <a:endParaRPr lang="en-GB"/>
          </a:p>
        </p:txBody>
      </p:sp>
    </p:spTree>
    <p:extLst>
      <p:ext uri="{BB962C8B-B14F-4D97-AF65-F5344CB8AC3E}">
        <p14:creationId xmlns:p14="http://schemas.microsoft.com/office/powerpoint/2010/main" val="2218506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 from </a:t>
            </a:r>
            <a:r>
              <a:rPr lang="en-GB" i="1" dirty="0"/>
              <a:t>The Economy</a:t>
            </a:r>
            <a:endParaRPr lang="en-GB" i="0" dirty="0"/>
          </a:p>
          <a:p>
            <a:r>
              <a:rPr lang="en-GB" i="0" dirty="0"/>
              <a:t>Unit 14 “Unemployment and fiscal policy”: </a:t>
            </a:r>
            <a:r>
              <a:rPr lang="en-GB" dirty="0">
                <a:hlinkClick r:id="rId3"/>
              </a:rPr>
              <a:t>https://core-econ.org/the-economy/book/text/14.html</a:t>
            </a:r>
            <a:r>
              <a:rPr lang="en-GB" dirty="0"/>
              <a:t>, in particular Unit 14.6 </a:t>
            </a:r>
            <a:r>
              <a:rPr lang="en-GB" dirty="0">
                <a:hlinkClick r:id="rId4"/>
              </a:rPr>
              <a:t>https://core-econ.org/the-economy/book/text/14.html#146-fiscal-policy-how-governments-can-dampen-and-amplify-fluctuations</a:t>
            </a:r>
            <a:endParaRPr lang="en-GB" dirty="0"/>
          </a:p>
          <a:p>
            <a:r>
              <a:rPr lang="en-GB" dirty="0"/>
              <a:t>Unit 22 “Economics, politics and public policy”: </a:t>
            </a:r>
            <a:r>
              <a:rPr lang="en-GB" dirty="0">
                <a:hlinkClick r:id="rId5"/>
              </a:rPr>
              <a:t>https://core-econ.org/the-economy/book/text/22.html</a:t>
            </a:r>
            <a:r>
              <a:rPr lang="en-GB" dirty="0"/>
              <a:t>, in particular Unit 22.1 </a:t>
            </a:r>
            <a:r>
              <a:rPr lang="en-GB" dirty="0">
                <a:hlinkClick r:id="rId6"/>
              </a:rPr>
              <a:t>https://core-econ.org/the-economy/book/text/22.html#221-the-government-as-an-economic-actor</a:t>
            </a:r>
            <a:endParaRPr lang="en-GB" dirty="0"/>
          </a:p>
          <a:p>
            <a:endParaRPr lang="en-GB" dirty="0"/>
          </a:p>
          <a:p>
            <a:r>
              <a:rPr lang="en-GB" dirty="0"/>
              <a:t>References from </a:t>
            </a:r>
            <a:r>
              <a:rPr lang="en-GB" i="1" dirty="0"/>
              <a:t>Economy, Society and Public Policy</a:t>
            </a:r>
          </a:p>
          <a:p>
            <a:r>
              <a:rPr lang="en-GB" i="0" dirty="0"/>
              <a:t>Unit 12 “Governments and markets in a democratic society”: </a:t>
            </a:r>
            <a:r>
              <a:rPr lang="en-GB" dirty="0">
                <a:hlinkClick r:id="rId7"/>
              </a:rPr>
              <a:t>https://www.core-econ.org/espp/book/text/12.html</a:t>
            </a: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2F89B-EA87-4958-8A38-D036F1F78D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836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t>
            </a:r>
            <a:r>
              <a:rPr lang="it-IT" dirty="0" err="1"/>
              <a:t>https</a:t>
            </a:r>
            <a:r>
              <a:rPr lang="it-IT" dirty="0"/>
              <a:t>://</a:t>
            </a:r>
            <a:r>
              <a:rPr lang="it-IT" dirty="0" err="1"/>
              <a:t>obr.uk</a:t>
            </a:r>
            <a:r>
              <a:rPr lang="it-IT" dirty="0"/>
              <a:t>/</a:t>
            </a:r>
            <a:r>
              <a:rPr lang="it-IT" dirty="0" err="1"/>
              <a:t>efo</a:t>
            </a:r>
            <a:r>
              <a:rPr lang="it-IT" dirty="0"/>
              <a:t>/economic-and-fiscal-outlook-november-2020/ </a:t>
            </a:r>
            <a:r>
              <a:rPr lang="en-GB" dirty="0"/>
              <a:t>(Chart 1.9 in Economic and Fiscal Outlook – November 2020)</a:t>
            </a:r>
          </a:p>
        </p:txBody>
      </p:sp>
      <p:sp>
        <p:nvSpPr>
          <p:cNvPr id="4" name="Slide Number Placeholder 3"/>
          <p:cNvSpPr>
            <a:spLocks noGrp="1"/>
          </p:cNvSpPr>
          <p:nvPr>
            <p:ph type="sldNum" sz="quarter" idx="5"/>
          </p:nvPr>
        </p:nvSpPr>
        <p:spPr/>
        <p:txBody>
          <a:bodyPr/>
          <a:lstStyle/>
          <a:p>
            <a:fld id="{EAF2F89B-EA87-4958-8A38-D036F1F78D6A}" type="slidenum">
              <a:rPr lang="en-GB" smtClean="0"/>
              <a:t>50</a:t>
            </a:fld>
            <a:endParaRPr lang="en-GB"/>
          </a:p>
        </p:txBody>
      </p:sp>
    </p:spTree>
    <p:extLst>
      <p:ext uri="{BB962C8B-B14F-4D97-AF65-F5344CB8AC3E}">
        <p14:creationId xmlns:p14="http://schemas.microsoft.com/office/powerpoint/2010/main" val="1755741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D482D8-C4DD-406B-AEDA-BFDE237E0384}" type="slidenum">
              <a:rPr lang="en-GB" smtClean="0"/>
              <a:t>51</a:t>
            </a:fld>
            <a:endParaRPr lang="en-GB"/>
          </a:p>
        </p:txBody>
      </p:sp>
    </p:spTree>
    <p:extLst>
      <p:ext uri="{BB962C8B-B14F-4D97-AF65-F5344CB8AC3E}">
        <p14:creationId xmlns:p14="http://schemas.microsoft.com/office/powerpoint/2010/main" val="439584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r>
              <a:rPr lang="en-GB" dirty="0"/>
              <a:t>Blanchard, Olivier 2020. Is there deflation or inflation in our future? </a:t>
            </a:r>
            <a:r>
              <a:rPr lang="en-GB" dirty="0">
                <a:hlinkClick r:id="rId3"/>
              </a:rPr>
              <a:t>https://voxeu.org/article/there-deflation-or-inflation-our-future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Andolfatto</a:t>
            </a:r>
            <a:r>
              <a:rPr lang="en-GB" sz="1200" b="0" i="0" kern="1200" dirty="0">
                <a:solidFill>
                  <a:schemeClr val="tx1"/>
                </a:solidFill>
                <a:effectLst/>
                <a:latin typeface="+mn-lt"/>
                <a:ea typeface="+mn-ea"/>
                <a:cs typeface="+mn-cs"/>
              </a:rPr>
              <a:t>, D. and Li, L., 2014. Quantitative Easing in Japan: Past and Present. </a:t>
            </a:r>
            <a:r>
              <a:rPr lang="en-GB" sz="1200" b="0" i="1" kern="1200" dirty="0">
                <a:solidFill>
                  <a:schemeClr val="tx1"/>
                </a:solidFill>
                <a:effectLst/>
                <a:latin typeface="+mn-lt"/>
                <a:ea typeface="+mn-ea"/>
                <a:cs typeface="+mn-cs"/>
              </a:rPr>
              <a:t>Economic Synopses</a:t>
            </a:r>
            <a:r>
              <a:rPr lang="en-GB" sz="1200" b="0" i="0" kern="1200" dirty="0">
                <a:solidFill>
                  <a:schemeClr val="tx1"/>
                </a:solidFill>
                <a:effectLst/>
                <a:latin typeface="+mn-lt"/>
                <a:ea typeface="+mn-ea"/>
                <a:cs typeface="+mn-cs"/>
              </a:rPr>
              <a:t>, [online] 2014(1). Available at: &lt;</a:t>
            </a:r>
            <a:r>
              <a:rPr lang="en-GB" dirty="0">
                <a:hlinkClick r:id="rId4"/>
              </a:rPr>
              <a:t>https://research.stlouisfed.org/publications/economic-synopses/2014/01/10/quantitative-easing-in-japan-past-and-present</a:t>
            </a:r>
            <a:r>
              <a:rPr lang="en-GB" sz="1200" b="0" i="0" kern="1200" dirty="0">
                <a:solidFill>
                  <a:schemeClr val="tx1"/>
                </a:solidFill>
                <a:effectLst/>
                <a:latin typeface="+mn-lt"/>
                <a:ea typeface="+mn-ea"/>
                <a:cs typeface="+mn-cs"/>
              </a:rPr>
              <a:t>&gt; [Accessed 19 April 2020].</a:t>
            </a:r>
            <a:endParaRPr lang="en-GB" dirty="0"/>
          </a:p>
          <a:p>
            <a:r>
              <a:rPr lang="en-GB" sz="1200" b="0" i="0" kern="1200" dirty="0">
                <a:solidFill>
                  <a:schemeClr val="tx1"/>
                </a:solidFill>
                <a:effectLst/>
                <a:latin typeface="+mn-lt"/>
                <a:ea typeface="+mn-ea"/>
                <a:cs typeface="+mn-cs"/>
              </a:rPr>
              <a:t>Carlin, W. and Soskice, D., 2015. </a:t>
            </a:r>
            <a:r>
              <a:rPr lang="en-GB" sz="1200" b="0" i="1" kern="1200" dirty="0">
                <a:solidFill>
                  <a:schemeClr val="tx1"/>
                </a:solidFill>
                <a:effectLst/>
                <a:latin typeface="+mn-lt"/>
                <a:ea typeface="+mn-ea"/>
                <a:cs typeface="+mn-cs"/>
              </a:rPr>
              <a:t>Macroeconomics</a:t>
            </a:r>
            <a:r>
              <a:rPr lang="en-GB" sz="1200" b="0" i="0" kern="1200" dirty="0">
                <a:solidFill>
                  <a:schemeClr val="tx1"/>
                </a:solidFill>
                <a:effectLst/>
                <a:latin typeface="+mn-lt"/>
                <a:ea typeface="+mn-ea"/>
                <a:cs typeface="+mn-cs"/>
              </a:rPr>
              <a:t>. Oxford: Oxford University Press. In particular, pp. 488-490</a:t>
            </a:r>
            <a:endParaRPr lang="en-GB" dirty="0"/>
          </a:p>
          <a:p>
            <a:r>
              <a:rPr lang="en-GB" sz="1200" b="0" i="0" kern="1200" dirty="0">
                <a:solidFill>
                  <a:schemeClr val="tx1"/>
                </a:solidFill>
                <a:effectLst/>
                <a:latin typeface="+mn-lt"/>
                <a:ea typeface="+mn-ea"/>
                <a:cs typeface="+mn-cs"/>
              </a:rPr>
              <a:t>Cui, W. and </a:t>
            </a:r>
            <a:r>
              <a:rPr lang="en-GB" sz="1200" b="0" i="0" kern="1200" dirty="0" err="1">
                <a:solidFill>
                  <a:schemeClr val="tx1"/>
                </a:solidFill>
                <a:effectLst/>
                <a:latin typeface="+mn-lt"/>
                <a:ea typeface="+mn-ea"/>
                <a:cs typeface="+mn-cs"/>
              </a:rPr>
              <a:t>Sterk</a:t>
            </a:r>
            <a:r>
              <a:rPr lang="en-GB" sz="1200" b="0" i="0" kern="1200" dirty="0">
                <a:solidFill>
                  <a:schemeClr val="tx1"/>
                </a:solidFill>
                <a:effectLst/>
                <a:latin typeface="+mn-lt"/>
                <a:ea typeface="+mn-ea"/>
                <a:cs typeface="+mn-cs"/>
              </a:rPr>
              <a:t>, V., 2019. The powers and pitfalls of quantitative easing. </a:t>
            </a:r>
            <a:r>
              <a:rPr lang="en-GB" sz="1200" b="0" i="1" kern="1200" dirty="0">
                <a:solidFill>
                  <a:schemeClr val="tx1"/>
                </a:solidFill>
                <a:effectLst/>
                <a:latin typeface="+mn-lt"/>
                <a:ea typeface="+mn-ea"/>
                <a:cs typeface="+mn-cs"/>
              </a:rPr>
              <a:t>VOX</a:t>
            </a:r>
            <a:r>
              <a:rPr lang="en-GB" sz="1200" b="0" i="0" kern="1200" dirty="0">
                <a:solidFill>
                  <a:schemeClr val="tx1"/>
                </a:solidFill>
                <a:effectLst/>
                <a:latin typeface="+mn-lt"/>
                <a:ea typeface="+mn-ea"/>
                <a:cs typeface="+mn-cs"/>
              </a:rPr>
              <a:t>, [online] Available at: &lt;</a:t>
            </a:r>
            <a:r>
              <a:rPr lang="en-GB" dirty="0">
                <a:hlinkClick r:id="rId5"/>
              </a:rPr>
              <a:t>https://voxeu.org/article/powers-and-pitfalls-quantitative-easing</a:t>
            </a:r>
            <a:r>
              <a:rPr lang="en-GB" sz="1200" b="0" i="0" kern="1200" dirty="0">
                <a:solidFill>
                  <a:schemeClr val="tx1"/>
                </a:solidFill>
                <a:effectLst/>
                <a:latin typeface="+mn-lt"/>
                <a:ea typeface="+mn-ea"/>
                <a:cs typeface="+mn-cs"/>
              </a:rPr>
              <a:t>&gt; [Accessed 19 April 2020].</a:t>
            </a:r>
          </a:p>
          <a:p>
            <a:endParaRPr lang="en-GB" sz="1200" b="0" i="0" kern="1200" dirty="0">
              <a:solidFill>
                <a:schemeClr val="tx1"/>
              </a:solidFill>
              <a:effectLst/>
              <a:latin typeface="+mn-lt"/>
              <a:ea typeface="+mn-ea"/>
              <a:cs typeface="+mn-cs"/>
            </a:endParaRPr>
          </a:p>
          <a:p>
            <a:r>
              <a:rPr lang="en-GB" dirty="0"/>
              <a:t>Example of Japan: Debt is 250% of GDP of which some 40% is owned by the central bank, the Bank of Japan. If the economy is ‘permanently’ in a low interest rate environment as in Japan, where the inflation target is consistently undershot, the </a:t>
            </a:r>
            <a:r>
              <a:rPr lang="en-GB" dirty="0" err="1"/>
              <a:t>BoJ</a:t>
            </a:r>
            <a:r>
              <a:rPr lang="en-GB" dirty="0"/>
              <a:t> will not sell the bonds. This would mean semi-permanent monetary financing had occurred but it would not be associated with inflation.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2F89B-EA87-4958-8A38-D036F1F78D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53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Source Sans Pro" panose="020B0503030403020204" pitchFamily="34" charset="0"/>
                <a:ea typeface="Source Sans Pro" panose="020B0503030403020204" pitchFamily="34" charset="0"/>
              </a:rPr>
              <a:t>Sources: Bank of England, ECB, ESCOE, Federal Reserve Board of Governors, FRED, OECD</a:t>
            </a:r>
          </a:p>
          <a:p>
            <a:endParaRPr lang="en-GB" dirty="0"/>
          </a:p>
        </p:txBody>
      </p:sp>
      <p:sp>
        <p:nvSpPr>
          <p:cNvPr id="4" name="Slide Number Placeholder 3"/>
          <p:cNvSpPr>
            <a:spLocks noGrp="1"/>
          </p:cNvSpPr>
          <p:nvPr>
            <p:ph type="sldNum" sz="quarter" idx="5"/>
          </p:nvPr>
        </p:nvSpPr>
        <p:spPr/>
        <p:txBody>
          <a:bodyPr/>
          <a:lstStyle/>
          <a:p>
            <a:fld id="{EAF2F89B-EA87-4958-8A38-D036F1F78D6A}" type="slidenum">
              <a:rPr lang="en-GB" smtClean="0"/>
              <a:t>53</a:t>
            </a:fld>
            <a:endParaRPr lang="en-GB"/>
          </a:p>
        </p:txBody>
      </p:sp>
    </p:spTree>
    <p:extLst>
      <p:ext uri="{BB962C8B-B14F-4D97-AF65-F5344CB8AC3E}">
        <p14:creationId xmlns:p14="http://schemas.microsoft.com/office/powerpoint/2010/main" val="1254906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Source Sans Pro" panose="020B0503030403020204" pitchFamily="34" charset="0"/>
                <a:ea typeface="Source Sans Pro" panose="020B0503030403020204" pitchFamily="34" charset="0"/>
              </a:rPr>
              <a:t>Sources: Bank of England, ECB, ESCOE, Federal Reserve Board of Governors, FRED, OECD</a:t>
            </a:r>
          </a:p>
          <a:p>
            <a:endParaRPr lang="en-GB" dirty="0"/>
          </a:p>
        </p:txBody>
      </p:sp>
      <p:sp>
        <p:nvSpPr>
          <p:cNvPr id="4" name="Slide Number Placeholder 3"/>
          <p:cNvSpPr>
            <a:spLocks noGrp="1"/>
          </p:cNvSpPr>
          <p:nvPr>
            <p:ph type="sldNum" sz="quarter" idx="5"/>
          </p:nvPr>
        </p:nvSpPr>
        <p:spPr/>
        <p:txBody>
          <a:bodyPr/>
          <a:lstStyle/>
          <a:p>
            <a:fld id="{EAF2F89B-EA87-4958-8A38-D036F1F78D6A}" type="slidenum">
              <a:rPr lang="en-GB" smtClean="0"/>
              <a:t>54</a:t>
            </a:fld>
            <a:endParaRPr lang="en-GB"/>
          </a:p>
        </p:txBody>
      </p:sp>
    </p:spTree>
    <p:extLst>
      <p:ext uri="{BB962C8B-B14F-4D97-AF65-F5344CB8AC3E}">
        <p14:creationId xmlns:p14="http://schemas.microsoft.com/office/powerpoint/2010/main" val="2982769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 different view, read about Modern Monetary Theory (MMT) – next slide. </a:t>
            </a:r>
          </a:p>
        </p:txBody>
      </p:sp>
      <p:sp>
        <p:nvSpPr>
          <p:cNvPr id="4" name="Slide Number Placeholder 3"/>
          <p:cNvSpPr>
            <a:spLocks noGrp="1"/>
          </p:cNvSpPr>
          <p:nvPr>
            <p:ph type="sldNum" sz="quarter" idx="5"/>
          </p:nvPr>
        </p:nvSpPr>
        <p:spPr/>
        <p:txBody>
          <a:bodyPr/>
          <a:lstStyle/>
          <a:p>
            <a:fld id="{EAF2F89B-EA87-4958-8A38-D036F1F78D6A}" type="slidenum">
              <a:rPr lang="en-GB" smtClean="0"/>
              <a:t>55</a:t>
            </a:fld>
            <a:endParaRPr lang="en-GB"/>
          </a:p>
        </p:txBody>
      </p:sp>
    </p:spTree>
    <p:extLst>
      <p:ext uri="{BB962C8B-B14F-4D97-AF65-F5344CB8AC3E}">
        <p14:creationId xmlns:p14="http://schemas.microsoft.com/office/powerpoint/2010/main" val="2306252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EAF2F89B-EA87-4958-8A38-D036F1F78D6A}" type="slidenum">
              <a:rPr lang="en-GB" smtClean="0"/>
              <a:t>56</a:t>
            </a:fld>
            <a:endParaRPr lang="en-GB"/>
          </a:p>
        </p:txBody>
      </p:sp>
    </p:spTree>
    <p:extLst>
      <p:ext uri="{BB962C8B-B14F-4D97-AF65-F5344CB8AC3E}">
        <p14:creationId xmlns:p14="http://schemas.microsoft.com/office/powerpoint/2010/main" val="22234606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Figure 1.5 uses IMF World Economic Outlook April 2020 </a:t>
            </a:r>
            <a:r>
              <a:rPr lang="en-GB" dirty="0">
                <a:hlinkClick r:id="rId3"/>
              </a:rPr>
              <a:t>https://www.imf.org/en/Publications/WEO/Issues/2020/04/14/weo-april-2020</a:t>
            </a:r>
            <a:r>
              <a:rPr lang="en-GB" dirty="0"/>
              <a:t>. Table update uses IMF World Economic Outlook  October 2020 https://</a:t>
            </a:r>
            <a:r>
              <a:rPr lang="en-GB" dirty="0" err="1"/>
              <a:t>www.imf.org</a:t>
            </a:r>
            <a:r>
              <a:rPr lang="en-GB" dirty="0"/>
              <a:t>/</a:t>
            </a:r>
            <a:r>
              <a:rPr lang="en-GB" dirty="0" err="1"/>
              <a:t>en</a:t>
            </a:r>
            <a:r>
              <a:rPr lang="en-GB" dirty="0"/>
              <a:t>/Publications/WEO/Issues/2020/09/30/world-economic-outlook-october-2020</a:t>
            </a:r>
          </a:p>
          <a:p>
            <a:endParaRPr lang="en-GB" dirty="0"/>
          </a:p>
        </p:txBody>
      </p:sp>
      <p:sp>
        <p:nvSpPr>
          <p:cNvPr id="4" name="Slide Number Placeholder 3"/>
          <p:cNvSpPr>
            <a:spLocks noGrp="1"/>
          </p:cNvSpPr>
          <p:nvPr>
            <p:ph type="sldNum" sz="quarter" idx="5"/>
          </p:nvPr>
        </p:nvSpPr>
        <p:spPr/>
        <p:txBody>
          <a:bodyPr/>
          <a:lstStyle/>
          <a:p>
            <a:fld id="{EAF2F89B-EA87-4958-8A38-D036F1F78D6A}" type="slidenum">
              <a:rPr lang="en-GB" smtClean="0"/>
              <a:t>57</a:t>
            </a:fld>
            <a:endParaRPr lang="en-GB"/>
          </a:p>
        </p:txBody>
      </p:sp>
    </p:spTree>
    <p:extLst>
      <p:ext uri="{BB962C8B-B14F-4D97-AF65-F5344CB8AC3E}">
        <p14:creationId xmlns:p14="http://schemas.microsoft.com/office/powerpoint/2010/main" val="570257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World is from IMF World Economic Outlook Update, June 2020. </a:t>
            </a:r>
            <a:r>
              <a:rPr lang="it-IT" dirty="0">
                <a:hlinkClick r:id="rId3"/>
              </a:rPr>
              <a:t>https://www.imf.org/en/Publications/WEO/Issues/2020/06/24/WEOUpdateJune2020</a:t>
            </a:r>
            <a:r>
              <a:rPr lang="it-IT" dirty="0"/>
              <a:t>.</a:t>
            </a:r>
          </a:p>
          <a:p>
            <a:r>
              <a:rPr lang="en-GB" dirty="0"/>
              <a:t>All other estimates from </a:t>
            </a:r>
            <a:r>
              <a:rPr lang="en-GB" sz="1200" b="0" i="0" u="sng" strike="noStrike" kern="1200" dirty="0">
                <a:solidFill>
                  <a:schemeClr val="tx1"/>
                </a:solidFill>
                <a:effectLst/>
                <a:latin typeface="+mn-lt"/>
                <a:ea typeface="+mn-ea"/>
                <a:cs typeface="+mn-cs"/>
                <a:hlinkClick r:id="rId4"/>
              </a:rPr>
              <a:t>https://www.imf.org/en/Publications/WEO/Issues/2021/01/26/2021-world-economic-outlook-update</a:t>
            </a:r>
            <a:r>
              <a:rPr lang="en-GB" dirty="0"/>
              <a:t> </a:t>
            </a:r>
          </a:p>
          <a:p>
            <a:r>
              <a:rPr lang="en-GB" dirty="0"/>
              <a:t>Trend for 2019 GDP was obtained by using quarterly GDP data as released in the IMF WEO Update.</a:t>
            </a:r>
          </a:p>
          <a:p>
            <a:endParaRPr lang="en-GB" dirty="0"/>
          </a:p>
        </p:txBody>
      </p:sp>
      <p:sp>
        <p:nvSpPr>
          <p:cNvPr id="4" name="Slide Number Placeholder 3"/>
          <p:cNvSpPr>
            <a:spLocks noGrp="1"/>
          </p:cNvSpPr>
          <p:nvPr>
            <p:ph type="sldNum" sz="quarter" idx="5"/>
          </p:nvPr>
        </p:nvSpPr>
        <p:spPr/>
        <p:txBody>
          <a:bodyPr/>
          <a:lstStyle/>
          <a:p>
            <a:fld id="{EAF2F89B-EA87-4958-8A38-D036F1F78D6A}" type="slidenum">
              <a:rPr lang="en-GB" smtClean="0"/>
              <a:t>58</a:t>
            </a:fld>
            <a:endParaRPr lang="en-GB"/>
          </a:p>
        </p:txBody>
      </p:sp>
    </p:spTree>
    <p:extLst>
      <p:ext uri="{BB962C8B-B14F-4D97-AF65-F5344CB8AC3E}">
        <p14:creationId xmlns:p14="http://schemas.microsoft.com/office/powerpoint/2010/main" val="2382246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Relevant resource on CORE COVID-19 Collection: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Killing COVID-19 – a video lecture by Stephen Wright, Birkbeck College, University of London, that goes through some of the key mathematics and economics concepts relating to COVID-19, together with lecture slides and the Excel spreadsheet with the model simulations. </a:t>
            </a:r>
            <a:r>
              <a:rPr lang="en-GB" dirty="0">
                <a:hlinkClick r:id="rId3"/>
              </a:rPr>
              <a:t>https://www.core-econ.org/project/core-covid-19-collection/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lvl="0" indent="0" algn="l" rtl="0">
              <a:lnSpc>
                <a:spcPct val="100000"/>
              </a:lnSpc>
              <a:spcBef>
                <a:spcPts val="0"/>
              </a:spcBef>
              <a:spcAft>
                <a:spcPts val="0"/>
              </a:spcAft>
              <a:buSzPts val="1100"/>
              <a:buNone/>
            </a:pPr>
            <a:r>
              <a:rPr lang="en-US" dirty="0"/>
              <a:t>Relevant section of The Economy. </a:t>
            </a:r>
          </a:p>
          <a:p>
            <a:pPr marL="0" lvl="0" indent="0" algn="l" rtl="0">
              <a:lnSpc>
                <a:spcPct val="100000"/>
              </a:lnSpc>
              <a:spcBef>
                <a:spcPts val="0"/>
              </a:spcBef>
              <a:spcAft>
                <a:spcPts val="0"/>
              </a:spcAft>
              <a:buSzPts val="1100"/>
              <a:buNone/>
            </a:pPr>
            <a:r>
              <a:rPr lang="en-US" dirty="0"/>
              <a:t>Sections 1.2 and 1.3 on ‘History’s hockey stick’ comparison using linear and ratio scales. </a:t>
            </a:r>
            <a:r>
              <a:rPr lang="en-GB" dirty="0">
                <a:hlinkClick r:id="rId4"/>
              </a:rPr>
              <a:t>https://core-econ.org/the-economy/book/text/01.html#subheadline</a:t>
            </a:r>
            <a:r>
              <a:rPr lang="en-US" dirty="0"/>
              <a:t>; </a:t>
            </a:r>
            <a:r>
              <a:rPr lang="en-GB" dirty="0">
                <a:hlinkClick r:id="rId5"/>
              </a:rPr>
              <a:t>https://core-econ.org/the-economy/book/text/01.html#13-historys-hockey-stick-growth-in-income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63DCD-476D-4E83-94D6-E4CE6FE1B4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870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further discussion, see Bowles, Samuel and Carlin, Wendy, 2020. The coming battle for the COVID-19 narrative  </a:t>
            </a:r>
            <a:r>
              <a:rPr lang="en-GB" dirty="0">
                <a:hlinkClick r:id="rId3"/>
              </a:rPr>
              <a:t>https://voxeu.org/article/coming-battle-covid-19-narrative</a:t>
            </a:r>
            <a:endParaRPr lang="en-GB" dirty="0"/>
          </a:p>
        </p:txBody>
      </p:sp>
      <p:sp>
        <p:nvSpPr>
          <p:cNvPr id="4" name="Slide Number Placeholder 3"/>
          <p:cNvSpPr>
            <a:spLocks noGrp="1"/>
          </p:cNvSpPr>
          <p:nvPr>
            <p:ph type="sldNum" sz="quarter" idx="5"/>
          </p:nvPr>
        </p:nvSpPr>
        <p:spPr/>
        <p:txBody>
          <a:bodyPr/>
          <a:lstStyle/>
          <a:p>
            <a:fld id="{EAF2F89B-EA87-4958-8A38-D036F1F78D6A}" type="slidenum">
              <a:rPr lang="en-GB" smtClean="0"/>
              <a:t>62</a:t>
            </a:fld>
            <a:endParaRPr lang="en-GB"/>
          </a:p>
        </p:txBody>
      </p:sp>
    </p:spTree>
    <p:extLst>
      <p:ext uri="{BB962C8B-B14F-4D97-AF65-F5344CB8AC3E}">
        <p14:creationId xmlns:p14="http://schemas.microsoft.com/office/powerpoint/2010/main" val="30721358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F2F89B-EA87-4958-8A38-D036F1F78D6A}" type="slidenum">
              <a:rPr lang="en-GB" smtClean="0"/>
              <a:t>64</a:t>
            </a:fld>
            <a:endParaRPr lang="en-GB"/>
          </a:p>
        </p:txBody>
      </p:sp>
    </p:spTree>
    <p:extLst>
      <p:ext uri="{BB962C8B-B14F-4D97-AF65-F5344CB8AC3E}">
        <p14:creationId xmlns:p14="http://schemas.microsoft.com/office/powerpoint/2010/main" val="9161660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F2F89B-EA87-4958-8A38-D036F1F78D6A}" type="slidenum">
              <a:rPr lang="en-GB" smtClean="0"/>
              <a:t>65</a:t>
            </a:fld>
            <a:endParaRPr lang="en-GB"/>
          </a:p>
        </p:txBody>
      </p:sp>
    </p:spTree>
    <p:extLst>
      <p:ext uri="{BB962C8B-B14F-4D97-AF65-F5344CB8AC3E}">
        <p14:creationId xmlns:p14="http://schemas.microsoft.com/office/powerpoint/2010/main" val="8958494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F2F89B-EA87-4958-8A38-D036F1F78D6A}" type="slidenum">
              <a:rPr lang="en-GB" smtClean="0"/>
              <a:t>67</a:t>
            </a:fld>
            <a:endParaRPr lang="en-GB"/>
          </a:p>
        </p:txBody>
      </p:sp>
    </p:spTree>
    <p:extLst>
      <p:ext uri="{BB962C8B-B14F-4D97-AF65-F5344CB8AC3E}">
        <p14:creationId xmlns:p14="http://schemas.microsoft.com/office/powerpoint/2010/main" val="3758909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F2F89B-EA87-4958-8A38-D036F1F78D6A}" type="slidenum">
              <a:rPr lang="en-GB" smtClean="0"/>
              <a:t>68</a:t>
            </a:fld>
            <a:endParaRPr lang="en-GB"/>
          </a:p>
        </p:txBody>
      </p:sp>
    </p:spTree>
    <p:extLst>
      <p:ext uri="{BB962C8B-B14F-4D97-AF65-F5344CB8AC3E}">
        <p14:creationId xmlns:p14="http://schemas.microsoft.com/office/powerpoint/2010/main" val="326643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 panel, no social distancing (D=0 on CORE spreadsheet)</a:t>
            </a:r>
          </a:p>
          <a:p>
            <a:r>
              <a:rPr lang="en-US" dirty="0"/>
              <a:t>Lower panel, full social distancing (D=1 on CORE spreadsheet)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82D8-C4DD-406B-AEDA-BFDE237E03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995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r>
              <a:rPr lang="en-GB" dirty="0"/>
              <a:t>Government of Korea (2020) Tackling COVID-19 Health, Quarantine and Economic Measures: Korean Experience </a:t>
            </a:r>
            <a:r>
              <a:rPr lang="en-GB" dirty="0">
                <a:hlinkClick r:id="rId3"/>
              </a:rPr>
              <a:t>https://korea.ahk.de/fileadmin/AHK_Korea/Navigation_menu/News/COVID19/20200331_Tackling_COVID-19.pdf</a:t>
            </a:r>
            <a:endParaRPr lang="en-GB" dirty="0"/>
          </a:p>
          <a:p>
            <a:endParaRPr lang="en-GB" dirty="0"/>
          </a:p>
          <a:p>
            <a:r>
              <a:rPr lang="en-GB" dirty="0"/>
              <a:t>Italian Ministry of Health (2020) – FAQ COVID-19, questions and answers</a:t>
            </a:r>
          </a:p>
          <a:p>
            <a:r>
              <a:rPr lang="en-GB" dirty="0">
                <a:hlinkClick r:id="rId4"/>
              </a:rPr>
              <a:t>http://www.salute.gov.it/portale/nuovocoronavirus/dettaglioFaqNuovoCoronavirus.jsp?lingua=english&amp;id=230</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2F89B-EA87-4958-8A38-D036F1F78D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171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2021 is IMF forecast</a:t>
            </a:r>
          </a:p>
        </p:txBody>
      </p:sp>
      <p:sp>
        <p:nvSpPr>
          <p:cNvPr id="4" name="Slide Number Placeholder 3"/>
          <p:cNvSpPr>
            <a:spLocks noGrp="1"/>
          </p:cNvSpPr>
          <p:nvPr>
            <p:ph type="sldNum" sz="quarter" idx="5"/>
          </p:nvPr>
        </p:nvSpPr>
        <p:spPr/>
        <p:txBody>
          <a:bodyPr/>
          <a:lstStyle/>
          <a:p>
            <a:fld id="{EAF2F89B-EA87-4958-8A38-D036F1F78D6A}" type="slidenum">
              <a:rPr lang="en-GB" smtClean="0"/>
              <a:t>15</a:t>
            </a:fld>
            <a:endParaRPr lang="en-GB"/>
          </a:p>
        </p:txBody>
      </p:sp>
    </p:spTree>
    <p:extLst>
      <p:ext uri="{BB962C8B-B14F-4D97-AF65-F5344CB8AC3E}">
        <p14:creationId xmlns:p14="http://schemas.microsoft.com/office/powerpoint/2010/main" val="3793941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Figure is from Richard Baldwin (2020) </a:t>
            </a:r>
            <a:r>
              <a:rPr lang="en-GB" dirty="0">
                <a:hlinkClick r:id="rId3"/>
              </a:rPr>
              <a:t>https://voxeu.org/article/supply-side-matters-guns-versus-butter-covid-style</a:t>
            </a:r>
            <a:r>
              <a:rPr lang="en-GB" dirty="0"/>
              <a:t> and draws on </a:t>
            </a:r>
            <a:r>
              <a:rPr lang="en-GB" dirty="0" err="1"/>
              <a:t>Gourinchas</a:t>
            </a:r>
            <a:r>
              <a:rPr lang="en-GB" dirty="0"/>
              <a:t> (2020).</a:t>
            </a:r>
          </a:p>
          <a:p>
            <a:endParaRPr lang="en-GB" sz="1200" b="0" i="0" kern="1200" dirty="0">
              <a:solidFill>
                <a:schemeClr val="tx1"/>
              </a:solidFill>
              <a:effectLst/>
              <a:latin typeface="+mn-lt"/>
              <a:ea typeface="+mn-ea"/>
              <a:cs typeface="+mn-cs"/>
            </a:endParaRPr>
          </a:p>
          <a:p>
            <a:r>
              <a:rPr lang="en-GB" sz="1200" b="0" i="0" kern="1200" dirty="0" err="1">
                <a:solidFill>
                  <a:schemeClr val="tx1"/>
                </a:solidFill>
                <a:effectLst/>
                <a:latin typeface="+mn-lt"/>
                <a:ea typeface="+mn-ea"/>
                <a:cs typeface="+mn-cs"/>
              </a:rPr>
              <a:t>Gourinchas</a:t>
            </a:r>
            <a:r>
              <a:rPr lang="en-GB" sz="1200" b="0" i="0" kern="1200" dirty="0">
                <a:solidFill>
                  <a:schemeClr val="tx1"/>
                </a:solidFill>
                <a:effectLst/>
                <a:latin typeface="+mn-lt"/>
                <a:ea typeface="+mn-ea"/>
                <a:cs typeface="+mn-cs"/>
              </a:rPr>
              <a:t>, Pierre-Olivier (2020). “Flattening the pandemic and recession curves,” Chapter 2 in R Baldwin and B </a:t>
            </a:r>
            <a:r>
              <a:rPr lang="en-GB" sz="1200" b="0" i="0" kern="1200" dirty="0" err="1">
                <a:solidFill>
                  <a:schemeClr val="tx1"/>
                </a:solidFill>
                <a:effectLst/>
                <a:latin typeface="+mn-lt"/>
                <a:ea typeface="+mn-ea"/>
                <a:cs typeface="+mn-cs"/>
              </a:rPr>
              <a:t>Weder</a:t>
            </a:r>
            <a:r>
              <a:rPr lang="en-GB" sz="1200" b="0" i="0" kern="1200" dirty="0">
                <a:solidFill>
                  <a:schemeClr val="tx1"/>
                </a:solidFill>
                <a:effectLst/>
                <a:latin typeface="+mn-lt"/>
                <a:ea typeface="+mn-ea"/>
                <a:cs typeface="+mn-cs"/>
              </a:rPr>
              <a:t> di Mauro (eds), </a:t>
            </a:r>
            <a:r>
              <a:rPr lang="en-GB" sz="1200" b="0" i="1" u="none" strike="noStrike" kern="1200" dirty="0">
                <a:solidFill>
                  <a:schemeClr val="tx1"/>
                </a:solidFill>
                <a:effectLst/>
                <a:latin typeface="+mn-lt"/>
                <a:ea typeface="+mn-ea"/>
                <a:cs typeface="+mn-cs"/>
                <a:hlinkClick r:id="rId4"/>
              </a:rPr>
              <a:t>Mitigating the COVID economic crisis: Act fast and do whatever it takes</a:t>
            </a:r>
            <a:r>
              <a:rPr lang="en-GB" sz="1200" b="0" i="0" kern="1200" dirty="0">
                <a:solidFill>
                  <a:schemeClr val="tx1"/>
                </a:solidFill>
                <a:effectLst/>
                <a:latin typeface="+mn-lt"/>
                <a:ea typeface="+mn-ea"/>
                <a:cs typeface="+mn-cs"/>
              </a:rPr>
              <a:t>, a VoxEU.org eBook, CEPR Press.</a:t>
            </a:r>
          </a:p>
          <a:p>
            <a:endParaRPr lang="en-GB" dirty="0"/>
          </a:p>
        </p:txBody>
      </p:sp>
      <p:sp>
        <p:nvSpPr>
          <p:cNvPr id="4" name="Slide Number Placeholder 3"/>
          <p:cNvSpPr>
            <a:spLocks noGrp="1"/>
          </p:cNvSpPr>
          <p:nvPr>
            <p:ph type="sldNum" sz="quarter" idx="5"/>
          </p:nvPr>
        </p:nvSpPr>
        <p:spPr/>
        <p:txBody>
          <a:bodyPr/>
          <a:lstStyle/>
          <a:p>
            <a:fld id="{EAF2F89B-EA87-4958-8A38-D036F1F78D6A}" type="slidenum">
              <a:rPr lang="en-GB" smtClean="0"/>
              <a:t>17</a:t>
            </a:fld>
            <a:endParaRPr lang="en-GB"/>
          </a:p>
        </p:txBody>
      </p:sp>
    </p:spTree>
    <p:extLst>
      <p:ext uri="{BB962C8B-B14F-4D97-AF65-F5344CB8AC3E}">
        <p14:creationId xmlns:p14="http://schemas.microsoft.com/office/powerpoint/2010/main" val="3484981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Homebase: </a:t>
            </a:r>
            <a:r>
              <a:rPr lang="en-GB" dirty="0"/>
              <a:t>https://</a:t>
            </a:r>
            <a:r>
              <a:rPr lang="en-GB" dirty="0" err="1"/>
              <a:t>joinhomebase.com</a:t>
            </a:r>
            <a:r>
              <a:rPr lang="en-GB" dirty="0"/>
              <a:t>/data/city-wise-comparison/</a:t>
            </a:r>
            <a:endParaRPr lang="en-US" dirty="0"/>
          </a:p>
        </p:txBody>
      </p:sp>
      <p:sp>
        <p:nvSpPr>
          <p:cNvPr id="4" name="Slide Number Placeholder 3"/>
          <p:cNvSpPr>
            <a:spLocks noGrp="1"/>
          </p:cNvSpPr>
          <p:nvPr>
            <p:ph type="sldNum" sz="quarter" idx="5"/>
          </p:nvPr>
        </p:nvSpPr>
        <p:spPr/>
        <p:txBody>
          <a:bodyPr/>
          <a:lstStyle/>
          <a:p>
            <a:fld id="{EAF2F89B-EA87-4958-8A38-D036F1F78D6A}" type="slidenum">
              <a:rPr lang="en-GB" smtClean="0"/>
              <a:t>19</a:t>
            </a:fld>
            <a:endParaRPr lang="en-GB"/>
          </a:p>
        </p:txBody>
      </p:sp>
    </p:spTree>
    <p:extLst>
      <p:ext uri="{BB962C8B-B14F-4D97-AF65-F5344CB8AC3E}">
        <p14:creationId xmlns:p14="http://schemas.microsoft.com/office/powerpoint/2010/main" val="7726598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Tit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Source Sans Pro Light" charset="0"/>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9689" y="2928937"/>
            <a:ext cx="3651274" cy="100012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838200" y="1809612"/>
            <a:ext cx="10515600" cy="1325563"/>
          </a:xfrm>
        </p:spPr>
        <p:txBody>
          <a:bodyPr>
            <a:noAutofit/>
          </a:bodyPr>
          <a:lstStyle>
            <a:lvl1pPr algn="ctr">
              <a:defRPr sz="3200" b="0" i="1">
                <a:solidFill>
                  <a:schemeClr val="tx1"/>
                </a:solidFill>
                <a:latin typeface="Source Sans Pro Light" charset="0"/>
                <a:ea typeface="Source Sans Pro Light" charset="0"/>
                <a:cs typeface="Source Sans Pro Light" charset="0"/>
              </a:defRPr>
            </a:lvl1pPr>
          </a:lstStyle>
          <a:p>
            <a:r>
              <a:rPr lang="en-US" dirty="0"/>
              <a:t>Click to edit Master title style</a:t>
            </a:r>
          </a:p>
        </p:txBody>
      </p:sp>
      <p:sp>
        <p:nvSpPr>
          <p:cNvPr id="9" name="TextBox 8"/>
          <p:cNvSpPr txBox="1"/>
          <p:nvPr userDrawn="1"/>
        </p:nvSpPr>
        <p:spPr>
          <a:xfrm>
            <a:off x="652669" y="686227"/>
            <a:ext cx="1470992" cy="2246769"/>
          </a:xfrm>
          <a:prstGeom prst="rect">
            <a:avLst/>
          </a:prstGeom>
          <a:noFill/>
        </p:spPr>
        <p:txBody>
          <a:bodyPr wrap="square" rtlCol="0">
            <a:spAutoFit/>
          </a:bodyPr>
          <a:lstStyle/>
          <a:p>
            <a:r>
              <a:rPr lang="en-US" sz="14000" b="1" i="0" dirty="0">
                <a:solidFill>
                  <a:schemeClr val="accent1"/>
                </a:solidFill>
                <a:latin typeface="Source Sans Pro Black" charset="0"/>
                <a:ea typeface="Source Sans Pro Black" charset="0"/>
                <a:cs typeface="Source Sans Pro Black" charset="0"/>
              </a:rPr>
              <a:t>“</a:t>
            </a:r>
          </a:p>
        </p:txBody>
      </p:sp>
      <p:sp>
        <p:nvSpPr>
          <p:cNvPr id="11" name="Text Placeholder 10"/>
          <p:cNvSpPr>
            <a:spLocks noGrp="1"/>
          </p:cNvSpPr>
          <p:nvPr>
            <p:ph type="body" sz="quarter" idx="10" hasCustomPrompt="1"/>
          </p:nvPr>
        </p:nvSpPr>
        <p:spPr>
          <a:xfrm>
            <a:off x="838200" y="3135313"/>
            <a:ext cx="10515600" cy="922337"/>
          </a:xfrm>
        </p:spPr>
        <p:txBody>
          <a:bodyPr>
            <a:noAutofit/>
          </a:bodyPr>
          <a:lstStyle>
            <a:lvl1pPr marL="0" indent="0" algn="r">
              <a:buNone/>
              <a:defRPr sz="2000" b="1" i="0">
                <a:solidFill>
                  <a:schemeClr val="tx1"/>
                </a:solidFill>
                <a:latin typeface="Source Sans Pro SemiBold" charset="0"/>
                <a:ea typeface="Source Sans Pro SemiBold" charset="0"/>
                <a:cs typeface="Source Sans Pro SemiBold" charset="0"/>
              </a:defRPr>
            </a:lvl1pPr>
            <a:lvl2pPr marL="457200" indent="0" algn="r">
              <a:buNone/>
              <a:defRPr sz="2000" b="1" i="0">
                <a:latin typeface="Source Sans Pro SemiBold" charset="0"/>
                <a:ea typeface="Source Sans Pro SemiBold" charset="0"/>
                <a:cs typeface="Source Sans Pro SemiBold" charset="0"/>
              </a:defRPr>
            </a:lvl2pPr>
            <a:lvl3pPr marL="914400" indent="0" algn="r">
              <a:buNone/>
              <a:defRPr sz="2000" b="1" i="0">
                <a:latin typeface="Source Sans Pro SemiBold" charset="0"/>
                <a:ea typeface="Source Sans Pro SemiBold" charset="0"/>
                <a:cs typeface="Source Sans Pro SemiBold" charset="0"/>
              </a:defRPr>
            </a:lvl3pPr>
            <a:lvl4pPr marL="1371600" indent="0" algn="r">
              <a:buNone/>
              <a:defRPr sz="2000" b="1" i="0">
                <a:latin typeface="Source Sans Pro SemiBold" charset="0"/>
                <a:ea typeface="Source Sans Pro SemiBold" charset="0"/>
                <a:cs typeface="Source Sans Pro SemiBold" charset="0"/>
              </a:defRPr>
            </a:lvl4pPr>
            <a:lvl5pPr marL="1828800" indent="0" algn="r">
              <a:buNone/>
              <a:defRPr sz="2000" b="1" i="0">
                <a:latin typeface="Source Sans Pro SemiBold" charset="0"/>
                <a:ea typeface="Source Sans Pro SemiBold" charset="0"/>
                <a:cs typeface="Source Sans Pro SemiBold" charset="0"/>
              </a:defRPr>
            </a:lvl5pPr>
          </a:lstStyle>
          <a:p>
            <a:pPr lvl="0"/>
            <a:r>
              <a:rPr lang="en-US" dirty="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ound Single Corner Rectangle 8"/>
          <p:cNvSpPr/>
          <p:nvPr userDrawn="1"/>
        </p:nvSpPr>
        <p:spPr>
          <a:xfrm flipV="1">
            <a:off x="838201" y="979487"/>
            <a:ext cx="3933824" cy="4881563"/>
          </a:xfrm>
          <a:prstGeom prst="round1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Light" charset="0"/>
            </a:endParaRPr>
          </a:p>
        </p:txBody>
      </p:sp>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33691"/>
          <a:stretch/>
        </p:blipFill>
        <p:spPr>
          <a:xfrm rot="10800000" flipH="1">
            <a:off x="0" y="6398805"/>
            <a:ext cx="12192000" cy="465549"/>
          </a:xfrm>
          <a:prstGeom prst="rect">
            <a:avLst/>
          </a:prstGeom>
        </p:spPr>
      </p:pic>
      <p:pic>
        <p:nvPicPr>
          <p:cNvPr id="14" name="Picture 13"/>
          <p:cNvPicPr>
            <a:picLocks noChangeAspect="1"/>
          </p:cNvPicPr>
          <p:nvPr userDrawn="1"/>
        </p:nvPicPr>
        <p:blipFill rotWithShape="1">
          <a:blip r:embed="rId3">
            <a:extLst>
              <a:ext uri="{28A0092B-C50C-407E-A947-70E740481C1C}">
                <a14:useLocalDpi xmlns:a14="http://schemas.microsoft.com/office/drawing/2010/main" val="0"/>
              </a:ext>
            </a:extLst>
          </a:blip>
          <a:srcRect b="33574"/>
          <a:stretch/>
        </p:blipFill>
        <p:spPr>
          <a:xfrm>
            <a:off x="10524665" y="6533027"/>
            <a:ext cx="1324358" cy="244364"/>
          </a:xfrm>
          <a:prstGeom prst="rect">
            <a:avLst/>
          </a:prstGeom>
        </p:spPr>
      </p:pic>
      <p:sp>
        <p:nvSpPr>
          <p:cNvPr id="15" name="Footer Placeholder 5"/>
          <p:cNvSpPr>
            <a:spLocks noGrp="1"/>
          </p:cNvSpPr>
          <p:nvPr>
            <p:ph type="ftr" sz="quarter" idx="11"/>
          </p:nvPr>
        </p:nvSpPr>
        <p:spPr>
          <a:xfrm>
            <a:off x="838200" y="6442078"/>
            <a:ext cx="4114800" cy="365125"/>
          </a:xfrm>
        </p:spPr>
        <p:txBody>
          <a:bodyPr/>
          <a:lstStyle>
            <a:lvl1pPr algn="l">
              <a:defRPr>
                <a:solidFill>
                  <a:schemeClr val="bg1"/>
                </a:solidFill>
              </a:defRPr>
            </a:lvl1pPr>
          </a:lstStyle>
          <a:p>
            <a:endParaRPr lang="en-US" dirty="0"/>
          </a:p>
        </p:txBody>
      </p:sp>
    </p:spTree>
    <p:extLst>
      <p:ext uri="{BB962C8B-B14F-4D97-AF65-F5344CB8AC3E}">
        <p14:creationId xmlns:p14="http://schemas.microsoft.com/office/powerpoint/2010/main" val="290355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i="0">
                <a:solidFill>
                  <a:schemeClr val="accent1"/>
                </a:solidFill>
                <a:latin typeface="Source Sans Pro" charset="0"/>
                <a:ea typeface="Source Sans Pro" charset="0"/>
                <a:cs typeface="Source Sans Pro" charset="0"/>
              </a:defRPr>
            </a:lvl1pPr>
          </a:lstStyle>
          <a:p>
            <a:r>
              <a:rPr lang="en-US" dirty="0"/>
              <a:t>Click to edit Master title style</a:t>
            </a:r>
          </a:p>
        </p:txBody>
      </p:sp>
      <p:sp>
        <p:nvSpPr>
          <p:cNvPr id="3" name="Subtitle 2"/>
          <p:cNvSpPr>
            <a:spLocks noGrp="1"/>
          </p:cNvSpPr>
          <p:nvPr>
            <p:ph type="subTitle" idx="1" hasCustomPrompt="1"/>
          </p:nvPr>
        </p:nvSpPr>
        <p:spPr>
          <a:xfrm>
            <a:off x="1524000" y="3602038"/>
            <a:ext cx="9144000" cy="1655762"/>
          </a:xfrm>
        </p:spPr>
        <p:txBody>
          <a:bodyPr>
            <a:normAutofit/>
          </a:bodyPr>
          <a:lstStyle>
            <a:lvl1pPr marL="0" indent="0" algn="ctr">
              <a:buNone/>
              <a:defRPr sz="2400" b="0" i="0">
                <a:solidFill>
                  <a:schemeClr val="tx1"/>
                </a:solidFill>
                <a:latin typeface="Source Sans Pro ExtraLight" charset="0"/>
                <a:ea typeface="Source Sans Pro ExtraLight" charset="0"/>
                <a:cs typeface="Source Sans Pro Extra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13762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b="1" i="0">
                <a:solidFill>
                  <a:schemeClr val="accent1"/>
                </a:solidFill>
                <a:latin typeface="Source Sans Pro SemiBold" charset="0"/>
                <a:ea typeface="Source Sans Pro SemiBold" charset="0"/>
                <a:cs typeface="Source Sans Pro SemiBold" charset="0"/>
              </a:defRPr>
            </a:lvl1pPr>
          </a:lstStyle>
          <a:p>
            <a:r>
              <a:rPr lang="en-US" dirty="0"/>
              <a:t>Click to edit Master title style</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b="0" i="0">
                <a:solidFill>
                  <a:schemeClr val="tx1"/>
                </a:solidFill>
                <a:latin typeface="Source Sans Pro ExtraLight" charset="0"/>
                <a:ea typeface="Source Sans Pro ExtraLight" charset="0"/>
                <a:cs typeface="Source Sans Pro ExtraLigh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8" name="Straight Connector 7"/>
          <p:cNvCxnSpPr>
            <a:stCxn id="3" idx="1"/>
            <a:endCxn id="3" idx="3"/>
          </p:cNvCxnSpPr>
          <p:nvPr userDrawn="1"/>
        </p:nvCxnSpPr>
        <p:spPr>
          <a:xfrm>
            <a:off x="831850" y="5339557"/>
            <a:ext cx="10515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90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33691"/>
          <a:stretch/>
        </p:blipFill>
        <p:spPr>
          <a:xfrm rot="10800000" flipH="1">
            <a:off x="0" y="6398805"/>
            <a:ext cx="12192000" cy="465549"/>
          </a:xfrm>
          <a:prstGeom prst="rect">
            <a:avLst/>
          </a:prstGeom>
          <a:ln>
            <a:noFill/>
          </a:ln>
        </p:spPr>
      </p:pic>
      <p:sp>
        <p:nvSpPr>
          <p:cNvPr id="2" name="Title 1"/>
          <p:cNvSpPr>
            <a:spLocks noGrp="1"/>
          </p:cNvSpPr>
          <p:nvPr>
            <p:ph type="title"/>
          </p:nvPr>
        </p:nvSpPr>
        <p:spPr/>
        <p:txBody>
          <a:bodyPr/>
          <a:lstStyle>
            <a:lvl1pPr>
              <a:defRPr b="1" i="0">
                <a:solidFill>
                  <a:schemeClr val="tx1"/>
                </a:solidFill>
                <a:latin typeface="Source Sans Pro SemiBold" charset="0"/>
                <a:ea typeface="Source Sans Pro SemiBold" charset="0"/>
                <a:cs typeface="Source Sans Pro SemiBold"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b="33574"/>
          <a:stretch/>
        </p:blipFill>
        <p:spPr>
          <a:xfrm>
            <a:off x="10524665" y="6533027"/>
            <a:ext cx="1324358" cy="244364"/>
          </a:xfrm>
          <a:prstGeom prst="rect">
            <a:avLst/>
          </a:prstGeom>
        </p:spPr>
      </p:pic>
      <p:sp>
        <p:nvSpPr>
          <p:cNvPr id="9" name="Footer Placeholder 5"/>
          <p:cNvSpPr>
            <a:spLocks noGrp="1"/>
          </p:cNvSpPr>
          <p:nvPr>
            <p:ph type="ftr" sz="quarter" idx="11"/>
          </p:nvPr>
        </p:nvSpPr>
        <p:spPr>
          <a:xfrm>
            <a:off x="838200" y="6442078"/>
            <a:ext cx="4114800" cy="365125"/>
          </a:xfrm>
        </p:spPr>
        <p:txBody>
          <a:bodyPr/>
          <a:lstStyle>
            <a:lvl1pPr algn="l">
              <a:defRPr>
                <a:solidFill>
                  <a:schemeClr val="bg1"/>
                </a:solidFill>
              </a:defRPr>
            </a:lvl1pPr>
          </a:lstStyle>
          <a:p>
            <a:endParaRPr lang="en-US" dirty="0"/>
          </a:p>
        </p:txBody>
      </p:sp>
    </p:spTree>
    <p:extLst>
      <p:ext uri="{BB962C8B-B14F-4D97-AF65-F5344CB8AC3E}">
        <p14:creationId xmlns:p14="http://schemas.microsoft.com/office/powerpoint/2010/main" val="752082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chemeClr val="tx1"/>
                </a:solidFill>
                <a:latin typeface="Source Sans Pro SemiBold" charset="0"/>
                <a:ea typeface="Source Sans Pro SemiBold" charset="0"/>
                <a:cs typeface="Source Sans Pro SemiBold" charset="0"/>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33691"/>
          <a:stretch/>
        </p:blipFill>
        <p:spPr>
          <a:xfrm rot="10800000" flipH="1">
            <a:off x="0" y="6398805"/>
            <a:ext cx="12192000" cy="465549"/>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b="33574"/>
          <a:stretch/>
        </p:blipFill>
        <p:spPr>
          <a:xfrm>
            <a:off x="10524665" y="6533027"/>
            <a:ext cx="1324358" cy="244364"/>
          </a:xfrm>
          <a:prstGeom prst="rect">
            <a:avLst/>
          </a:prstGeom>
        </p:spPr>
      </p:pic>
      <p:sp>
        <p:nvSpPr>
          <p:cNvPr id="12" name="Footer Placeholder 5"/>
          <p:cNvSpPr>
            <a:spLocks noGrp="1"/>
          </p:cNvSpPr>
          <p:nvPr>
            <p:ph type="ftr" sz="quarter" idx="11"/>
          </p:nvPr>
        </p:nvSpPr>
        <p:spPr>
          <a:xfrm>
            <a:off x="838200" y="6442078"/>
            <a:ext cx="4114800" cy="365125"/>
          </a:xfrm>
        </p:spPr>
        <p:txBody>
          <a:bodyPr/>
          <a:lstStyle>
            <a:lvl1pPr algn="l">
              <a:defRPr>
                <a:solidFill>
                  <a:schemeClr val="bg1"/>
                </a:solidFill>
              </a:defRPr>
            </a:lvl1pPr>
          </a:lstStyle>
          <a:p>
            <a:endParaRPr lang="en-US" dirty="0"/>
          </a:p>
        </p:txBody>
      </p:sp>
    </p:spTree>
    <p:extLst>
      <p:ext uri="{BB962C8B-B14F-4D97-AF65-F5344CB8AC3E}">
        <p14:creationId xmlns:p14="http://schemas.microsoft.com/office/powerpoint/2010/main" val="36875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33691"/>
          <a:stretch/>
        </p:blipFill>
        <p:spPr>
          <a:xfrm rot="10800000" flipH="1">
            <a:off x="0" y="6398805"/>
            <a:ext cx="12192000" cy="465549"/>
          </a:xfrm>
          <a:prstGeom prst="rect">
            <a:avLst/>
          </a:prstGeom>
          <a:ln>
            <a:noFill/>
          </a:ln>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b="33574"/>
          <a:stretch/>
        </p:blipFill>
        <p:spPr>
          <a:xfrm>
            <a:off x="10524665" y="6533027"/>
            <a:ext cx="1324358" cy="244364"/>
          </a:xfrm>
          <a:prstGeom prst="rect">
            <a:avLst/>
          </a:prstGeom>
        </p:spPr>
      </p:pic>
      <p:sp>
        <p:nvSpPr>
          <p:cNvPr id="12" name="Footer Placeholder 5"/>
          <p:cNvSpPr>
            <a:spLocks noGrp="1"/>
          </p:cNvSpPr>
          <p:nvPr>
            <p:ph type="ftr" sz="quarter" idx="11"/>
          </p:nvPr>
        </p:nvSpPr>
        <p:spPr>
          <a:xfrm>
            <a:off x="838200" y="6442078"/>
            <a:ext cx="4114800" cy="365125"/>
          </a:xfrm>
        </p:spPr>
        <p:txBody>
          <a:bodyPr/>
          <a:lstStyle>
            <a:lvl1pPr algn="l">
              <a:defRPr>
                <a:solidFill>
                  <a:schemeClr val="bg1"/>
                </a:solidFill>
              </a:defRPr>
            </a:lvl1pPr>
          </a:lstStyle>
          <a:p>
            <a:endParaRPr lang="en-US" dirty="0"/>
          </a:p>
        </p:txBody>
      </p:sp>
    </p:spTree>
    <p:extLst>
      <p:ext uri="{BB962C8B-B14F-4D97-AF65-F5344CB8AC3E}">
        <p14:creationId xmlns:p14="http://schemas.microsoft.com/office/powerpoint/2010/main" val="2136256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8200" y="1847850"/>
            <a:ext cx="3403600" cy="2858232"/>
          </a:xfrm>
        </p:spPr>
        <p:txBody>
          <a:bodyPr/>
          <a:lstStyle>
            <a:lvl1pPr>
              <a:defRPr>
                <a:noFill/>
              </a:defRPr>
            </a:lvl1pPr>
          </a:lstStyle>
          <a:p>
            <a:pPr lvl="0"/>
            <a:endParaRPr lang="en-US" dirty="0"/>
          </a:p>
        </p:txBody>
      </p:sp>
      <p:sp>
        <p:nvSpPr>
          <p:cNvPr id="8" name="Content Placeholder 3"/>
          <p:cNvSpPr>
            <a:spLocks noGrp="1"/>
          </p:cNvSpPr>
          <p:nvPr>
            <p:ph sz="half" idx="13"/>
          </p:nvPr>
        </p:nvSpPr>
        <p:spPr>
          <a:xfrm>
            <a:off x="4394200" y="1847850"/>
            <a:ext cx="3403600" cy="2858232"/>
          </a:xfrm>
        </p:spPr>
        <p:txBody>
          <a:bodyPr/>
          <a:lstStyle>
            <a:lvl1pPr>
              <a:defRPr>
                <a:noFill/>
              </a:defRPr>
            </a:lvl1pPr>
          </a:lstStyle>
          <a:p>
            <a:pPr lvl="0"/>
            <a:endParaRPr lang="en-US" dirty="0"/>
          </a:p>
        </p:txBody>
      </p:sp>
      <p:sp>
        <p:nvSpPr>
          <p:cNvPr id="9" name="Content Placeholder 3"/>
          <p:cNvSpPr>
            <a:spLocks noGrp="1"/>
          </p:cNvSpPr>
          <p:nvPr>
            <p:ph sz="half" idx="14"/>
          </p:nvPr>
        </p:nvSpPr>
        <p:spPr>
          <a:xfrm>
            <a:off x="7950200" y="1847850"/>
            <a:ext cx="3403600" cy="2858232"/>
          </a:xfrm>
        </p:spPr>
        <p:txBody>
          <a:bodyPr/>
          <a:lstStyle>
            <a:lvl1pPr>
              <a:defRPr>
                <a:noFill/>
              </a:defRPr>
            </a:lvl1pPr>
          </a:lstStyle>
          <a:p>
            <a:pPr lvl="0"/>
            <a:endParaRPr lang="en-US" dirty="0"/>
          </a:p>
        </p:txBody>
      </p:sp>
      <p:sp>
        <p:nvSpPr>
          <p:cNvPr id="28" name="Text Placeholder 27"/>
          <p:cNvSpPr>
            <a:spLocks noGrp="1"/>
          </p:cNvSpPr>
          <p:nvPr>
            <p:ph type="body" sz="quarter" idx="15"/>
          </p:nvPr>
        </p:nvSpPr>
        <p:spPr>
          <a:xfrm>
            <a:off x="4394200" y="4705350"/>
            <a:ext cx="3403600" cy="752475"/>
          </a:xfrm>
          <a:solidFill>
            <a:schemeClr val="tx2"/>
          </a:solidFill>
        </p:spPr>
        <p:txBody>
          <a:bodyPr anchor="ctr">
            <a:noAutofit/>
          </a:bodyPr>
          <a:lstStyle>
            <a:lvl1pPr marL="0" indent="0" algn="ctr">
              <a:buNone/>
              <a:defRPr sz="2000">
                <a:solidFill>
                  <a:schemeClr val="bg1"/>
                </a:solidFill>
              </a:defRPr>
            </a:lvl1pPr>
            <a:lvl2pPr algn="ctr">
              <a:defRPr sz="2000"/>
            </a:lvl2pPr>
            <a:lvl3pPr algn="ctr">
              <a:defRPr sz="2000"/>
            </a:lvl3pPr>
            <a:lvl4pPr algn="ctr">
              <a:defRPr sz="2000"/>
            </a:lvl4pPr>
            <a:lvl5pPr algn="ctr">
              <a:defRPr sz="2000"/>
            </a:lvl5pPr>
          </a:lstStyle>
          <a:p>
            <a:pPr lvl="0"/>
            <a:r>
              <a:rPr lang="en-US" dirty="0"/>
              <a:t>Click to edit Master text styles</a:t>
            </a:r>
          </a:p>
        </p:txBody>
      </p:sp>
      <p:sp>
        <p:nvSpPr>
          <p:cNvPr id="29" name="Text Placeholder 27"/>
          <p:cNvSpPr>
            <a:spLocks noGrp="1"/>
          </p:cNvSpPr>
          <p:nvPr>
            <p:ph type="body" sz="quarter" idx="16"/>
          </p:nvPr>
        </p:nvSpPr>
        <p:spPr>
          <a:xfrm>
            <a:off x="7950200" y="4705350"/>
            <a:ext cx="3403600" cy="752475"/>
          </a:xfrm>
          <a:solidFill>
            <a:schemeClr val="tx2"/>
          </a:solidFill>
        </p:spPr>
        <p:txBody>
          <a:bodyPr anchor="ctr">
            <a:noAutofit/>
          </a:bodyPr>
          <a:lstStyle>
            <a:lvl1pPr marL="0" indent="0" algn="ctr">
              <a:buNone/>
              <a:defRPr sz="2000">
                <a:solidFill>
                  <a:schemeClr val="bg1"/>
                </a:solidFill>
              </a:defRPr>
            </a:lvl1pPr>
            <a:lvl2pPr algn="ctr">
              <a:defRPr sz="2000"/>
            </a:lvl2pPr>
            <a:lvl3pPr algn="ctr">
              <a:defRPr sz="2000"/>
            </a:lvl3pPr>
            <a:lvl4pPr algn="ctr">
              <a:defRPr sz="2000"/>
            </a:lvl4pPr>
            <a:lvl5pPr algn="ctr">
              <a:defRPr sz="2000"/>
            </a:lvl5pPr>
          </a:lstStyle>
          <a:p>
            <a:pPr lvl="0"/>
            <a:r>
              <a:rPr lang="en-US" dirty="0"/>
              <a:t>Click to edit Master text styles</a:t>
            </a:r>
          </a:p>
        </p:txBody>
      </p:sp>
      <p:sp>
        <p:nvSpPr>
          <p:cNvPr id="30" name="Text Placeholder 27"/>
          <p:cNvSpPr>
            <a:spLocks noGrp="1"/>
          </p:cNvSpPr>
          <p:nvPr>
            <p:ph type="body" sz="quarter" idx="17"/>
          </p:nvPr>
        </p:nvSpPr>
        <p:spPr>
          <a:xfrm>
            <a:off x="838200" y="4705350"/>
            <a:ext cx="3403600" cy="752475"/>
          </a:xfrm>
          <a:solidFill>
            <a:schemeClr val="tx2"/>
          </a:solidFill>
        </p:spPr>
        <p:txBody>
          <a:bodyPr anchor="ctr">
            <a:noAutofit/>
          </a:bodyPr>
          <a:lstStyle>
            <a:lvl1pPr marL="0" indent="0" algn="ctr">
              <a:buNone/>
              <a:defRPr sz="2000">
                <a:solidFill>
                  <a:schemeClr val="bg1"/>
                </a:solidFill>
              </a:defRPr>
            </a:lvl1pPr>
            <a:lvl2pPr algn="ctr">
              <a:defRPr sz="2000"/>
            </a:lvl2pPr>
            <a:lvl3pPr algn="ctr">
              <a:defRPr sz="2000"/>
            </a:lvl3pPr>
            <a:lvl4pPr algn="ctr">
              <a:defRPr sz="2000"/>
            </a:lvl4pPr>
            <a:lvl5pPr algn="ctr">
              <a:defRPr sz="2000"/>
            </a:lvl5pPr>
          </a:lstStyle>
          <a:p>
            <a:pPr lvl="0"/>
            <a:r>
              <a:rPr lang="en-US" dirty="0"/>
              <a:t>Click to edit Master text styles</a:t>
            </a:r>
          </a:p>
        </p:txBody>
      </p:sp>
      <p:sp>
        <p:nvSpPr>
          <p:cNvPr id="33" name="Title 1"/>
          <p:cNvSpPr>
            <a:spLocks noGrp="1"/>
          </p:cNvSpPr>
          <p:nvPr>
            <p:ph type="title"/>
          </p:nvPr>
        </p:nvSpPr>
        <p:spPr>
          <a:xfrm>
            <a:off x="839788" y="365125"/>
            <a:ext cx="10515600" cy="1325563"/>
          </a:xfrm>
        </p:spPr>
        <p:txBody>
          <a:bodyPr/>
          <a:lstStyle>
            <a:lvl1pPr>
              <a:defRPr b="1" i="0">
                <a:solidFill>
                  <a:schemeClr val="tx1"/>
                </a:solidFill>
                <a:latin typeface="Source Sans Pro SemiBold" charset="0"/>
                <a:ea typeface="Source Sans Pro SemiBold" charset="0"/>
                <a:cs typeface="Source Sans Pro SemiBold" charset="0"/>
              </a:defRPr>
            </a:lvl1pPr>
          </a:lstStyle>
          <a:p>
            <a:r>
              <a:rPr lang="en-US" dirty="0"/>
              <a:t>Click to edit Master title style</a:t>
            </a:r>
          </a:p>
        </p:txBody>
      </p:sp>
      <p:pic>
        <p:nvPicPr>
          <p:cNvPr id="34" name="Picture 33"/>
          <p:cNvPicPr>
            <a:picLocks noChangeAspect="1"/>
          </p:cNvPicPr>
          <p:nvPr userDrawn="1"/>
        </p:nvPicPr>
        <p:blipFill rotWithShape="1">
          <a:blip r:embed="rId2">
            <a:extLst>
              <a:ext uri="{28A0092B-C50C-407E-A947-70E740481C1C}">
                <a14:useLocalDpi xmlns:a14="http://schemas.microsoft.com/office/drawing/2010/main" val="0"/>
              </a:ext>
            </a:extLst>
          </a:blip>
          <a:srcRect t="33691"/>
          <a:stretch/>
        </p:blipFill>
        <p:spPr>
          <a:xfrm rot="10800000" flipH="1">
            <a:off x="0" y="6398805"/>
            <a:ext cx="12192000" cy="465549"/>
          </a:xfrm>
          <a:prstGeom prst="rect">
            <a:avLst/>
          </a:prstGeom>
          <a:ln>
            <a:noFill/>
          </a:ln>
        </p:spPr>
      </p:pic>
      <p:pic>
        <p:nvPicPr>
          <p:cNvPr id="35" name="Picture 34"/>
          <p:cNvPicPr>
            <a:picLocks noChangeAspect="1"/>
          </p:cNvPicPr>
          <p:nvPr userDrawn="1"/>
        </p:nvPicPr>
        <p:blipFill rotWithShape="1">
          <a:blip r:embed="rId3">
            <a:extLst>
              <a:ext uri="{28A0092B-C50C-407E-A947-70E740481C1C}">
                <a14:useLocalDpi xmlns:a14="http://schemas.microsoft.com/office/drawing/2010/main" val="0"/>
              </a:ext>
            </a:extLst>
          </a:blip>
          <a:srcRect b="33574"/>
          <a:stretch/>
        </p:blipFill>
        <p:spPr>
          <a:xfrm>
            <a:off x="10524665" y="6533027"/>
            <a:ext cx="1324358" cy="244364"/>
          </a:xfrm>
          <a:prstGeom prst="rect">
            <a:avLst/>
          </a:prstGeom>
        </p:spPr>
      </p:pic>
      <p:sp>
        <p:nvSpPr>
          <p:cNvPr id="36" name="Footer Placeholder 5"/>
          <p:cNvSpPr>
            <a:spLocks noGrp="1"/>
          </p:cNvSpPr>
          <p:nvPr>
            <p:ph type="ftr" sz="quarter" idx="11"/>
          </p:nvPr>
        </p:nvSpPr>
        <p:spPr>
          <a:xfrm>
            <a:off x="838200" y="6442078"/>
            <a:ext cx="4114800" cy="365125"/>
          </a:xfrm>
        </p:spPr>
        <p:txBody>
          <a:bodyPr/>
          <a:lstStyle>
            <a:lvl1pPr algn="l">
              <a:defRPr>
                <a:solidFill>
                  <a:schemeClr val="bg1"/>
                </a:solidFill>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chemeClr val="tx1"/>
                </a:solidFill>
                <a:latin typeface="Source Sans Pro SemiBold" charset="0"/>
                <a:ea typeface="Source Sans Pro SemiBold" charset="0"/>
                <a:cs typeface="Source Sans Pro SemiBold"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33691"/>
          <a:stretch/>
        </p:blipFill>
        <p:spPr>
          <a:xfrm rot="10800000" flipH="1">
            <a:off x="0" y="6398805"/>
            <a:ext cx="12192000" cy="465549"/>
          </a:xfrm>
          <a:prstGeom prst="rect">
            <a:avLst/>
          </a:prstGeom>
          <a:ln>
            <a:noFill/>
          </a:ln>
        </p:spPr>
      </p:pic>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b="33574"/>
          <a:stretch/>
        </p:blipFill>
        <p:spPr>
          <a:xfrm>
            <a:off x="10524665" y="6533027"/>
            <a:ext cx="1324358" cy="244364"/>
          </a:xfrm>
          <a:prstGeom prst="rect">
            <a:avLst/>
          </a:prstGeom>
        </p:spPr>
      </p:pic>
      <p:sp>
        <p:nvSpPr>
          <p:cNvPr id="13" name="Footer Placeholder 5"/>
          <p:cNvSpPr>
            <a:spLocks noGrp="1"/>
          </p:cNvSpPr>
          <p:nvPr>
            <p:ph type="ftr" sz="quarter" idx="11"/>
          </p:nvPr>
        </p:nvSpPr>
        <p:spPr>
          <a:xfrm>
            <a:off x="838200" y="6442078"/>
            <a:ext cx="4114800" cy="365125"/>
          </a:xfrm>
        </p:spPr>
        <p:txBody>
          <a:bodyPr/>
          <a:lstStyle>
            <a:lvl1pPr algn="l">
              <a:defRPr>
                <a:solidFill>
                  <a:schemeClr val="bg1"/>
                </a:solidFill>
              </a:defRPr>
            </a:lvl1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1" i="0">
                <a:solidFill>
                  <a:schemeClr val="tx1"/>
                </a:solidFill>
                <a:latin typeface="Source Sans Pro SemiBold" charset="0"/>
                <a:ea typeface="Source Sans Pro SemiBold" charset="0"/>
                <a:cs typeface="Source Sans Pro SemiBold"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3000" b="1" i="0">
                <a:solidFill>
                  <a:schemeClr val="tx1"/>
                </a:solidFill>
                <a:latin typeface="Source Sans Pro SemiBold" charset="0"/>
                <a:ea typeface="Source Sans Pro SemiBold" charset="0"/>
                <a:cs typeface="Source Sans Pro Semi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3000" b="1" i="0">
                <a:solidFill>
                  <a:schemeClr val="tx1"/>
                </a:solidFill>
                <a:latin typeface="Source Sans Pro SemiBold" charset="0"/>
                <a:ea typeface="Source Sans Pro SemiBold" charset="0"/>
                <a:cs typeface="Source Sans Pro Semi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33691"/>
          <a:stretch/>
        </p:blipFill>
        <p:spPr>
          <a:xfrm rot="10800000" flipH="1">
            <a:off x="0" y="6398805"/>
            <a:ext cx="12192000" cy="465549"/>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b="33574"/>
          <a:stretch/>
        </p:blipFill>
        <p:spPr>
          <a:xfrm>
            <a:off x="10524665" y="6533027"/>
            <a:ext cx="1324358" cy="244364"/>
          </a:xfrm>
          <a:prstGeom prst="rect">
            <a:avLst/>
          </a:prstGeom>
        </p:spPr>
      </p:pic>
      <p:sp>
        <p:nvSpPr>
          <p:cNvPr id="12" name="Footer Placeholder 5"/>
          <p:cNvSpPr>
            <a:spLocks noGrp="1"/>
          </p:cNvSpPr>
          <p:nvPr>
            <p:ph type="ftr" sz="quarter" idx="11"/>
          </p:nvPr>
        </p:nvSpPr>
        <p:spPr>
          <a:xfrm>
            <a:off x="838200" y="6442078"/>
            <a:ext cx="4114800" cy="365125"/>
          </a:xfrm>
        </p:spPr>
        <p:txBody>
          <a:bodyPr/>
          <a:lstStyle>
            <a:lvl1pPr algn="l">
              <a:defRPr>
                <a:solidFill>
                  <a:schemeClr val="bg1"/>
                </a:solidFill>
              </a:defRPr>
            </a:lvl1pPr>
          </a:lstStyle>
          <a:p>
            <a:endParaRPr lang="en-US" dirty="0"/>
          </a:p>
        </p:txBody>
      </p:sp>
    </p:spTree>
    <p:extLst>
      <p:ext uri="{BB962C8B-B14F-4D97-AF65-F5344CB8AC3E}">
        <p14:creationId xmlns:p14="http://schemas.microsoft.com/office/powerpoint/2010/main" val="426017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charset="0"/>
                <a:ea typeface="Source Sans Pro" charset="0"/>
                <a:cs typeface="Source Sans Pro" charset="0"/>
              </a:defRPr>
            </a:lvl1pPr>
          </a:lstStyle>
          <a:p>
            <a:fld id="{CCBEB372-AF32-C642-9DDD-239D8704FBC0}" type="datetimeFigureOut">
              <a:rPr lang="en-US" smtClean="0"/>
              <a:pPr/>
              <a:t>4/15/22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charset="0"/>
                <a:ea typeface="Source Sans Pro" charset="0"/>
                <a:cs typeface="Source Sans Pro"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charset="0"/>
                <a:ea typeface="Source Sans Pro" charset="0"/>
                <a:cs typeface="Source Sans Pro" charset="0"/>
              </a:defRPr>
            </a:lvl1pPr>
          </a:lstStyle>
          <a:p>
            <a:fld id="{5BF25CBE-6512-DE45-840C-F6E21029AF30}" type="slidenum">
              <a:rPr lang="en-US" smtClean="0"/>
              <a:pPr/>
              <a:t>‹#›</a:t>
            </a:fld>
            <a:endParaRPr lang="en-US" dirty="0"/>
          </a:p>
        </p:txBody>
      </p:sp>
    </p:spTree>
    <p:extLst>
      <p:ext uri="{BB962C8B-B14F-4D97-AF65-F5344CB8AC3E}">
        <p14:creationId xmlns:p14="http://schemas.microsoft.com/office/powerpoint/2010/main" val="1357278816"/>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1" r:id="rId3"/>
    <p:sldLayoutId id="2147483650" r:id="rId4"/>
    <p:sldLayoutId id="2147483654" r:id="rId5"/>
    <p:sldLayoutId id="2147483655" r:id="rId6"/>
    <p:sldLayoutId id="2147483662" r:id="rId7"/>
    <p:sldLayoutId id="2147483663" r:id="rId8"/>
    <p:sldLayoutId id="2147483653" r:id="rId9"/>
    <p:sldLayoutId id="2147483661" r:id="rId10"/>
    <p:sldLayoutId id="2147483656" r:id="rId11"/>
  </p:sldLayoutIdLst>
  <p:txStyles>
    <p:title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n.wikipedia.org/wiki/CORE_Project" TargetMode="External"/><Relationship Id="rId2" Type="http://schemas.openxmlformats.org/officeDocument/2006/relationships/hyperlink" Target="https://www.core-econ.org/"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22SQVZ4CeXA"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www.youtube.com/watch?v=xTxWa7wWATg&amp;feature=youtu.b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ore-econ.org/wp-content/uploads/2020/04/CORE-Killing-COVID-19-model-simulations-v2.xlsx"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8.png"/><Relationship Id="rId18" Type="http://schemas.openxmlformats.org/officeDocument/2006/relationships/customXml" Target="../ink/ink8.xml"/><Relationship Id="rId3" Type="http://schemas.openxmlformats.org/officeDocument/2006/relationships/image" Target="../media/image15.png"/><Relationship Id="rId21" Type="http://schemas.openxmlformats.org/officeDocument/2006/relationships/image" Target="../media/image22.png"/><Relationship Id="rId7" Type="http://schemas.openxmlformats.org/officeDocument/2006/relationships/image" Target="../media/image1510.png"/><Relationship Id="rId12" Type="http://schemas.openxmlformats.org/officeDocument/2006/relationships/customXml" Target="../ink/ink5.xml"/><Relationship Id="rId17" Type="http://schemas.openxmlformats.org/officeDocument/2006/relationships/image" Target="../media/image20.png"/><Relationship Id="rId2" Type="http://schemas.openxmlformats.org/officeDocument/2006/relationships/notesSlide" Target="../notesSlides/notesSlide10.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6.xml"/><Relationship Id="rId6" Type="http://schemas.openxmlformats.org/officeDocument/2006/relationships/customXml" Target="../ink/ink2.xml"/><Relationship Id="rId11" Type="http://schemas.openxmlformats.org/officeDocument/2006/relationships/image" Target="../media/image17.png"/><Relationship Id="rId5" Type="http://schemas.openxmlformats.org/officeDocument/2006/relationships/image" Target="../media/image1410.png"/><Relationship Id="rId15" Type="http://schemas.openxmlformats.org/officeDocument/2006/relationships/image" Target="../media/image19.png"/><Relationship Id="rId23" Type="http://schemas.openxmlformats.org/officeDocument/2006/relationships/image" Target="../media/image23.png"/><Relationship Id="rId10" Type="http://schemas.openxmlformats.org/officeDocument/2006/relationships/customXml" Target="../ink/ink4.xml"/><Relationship Id="rId19" Type="http://schemas.openxmlformats.org/officeDocument/2006/relationships/image" Target="../media/image21.png"/><Relationship Id="rId4" Type="http://schemas.openxmlformats.org/officeDocument/2006/relationships/customXml" Target="../ink/ink1.xml"/><Relationship Id="rId9" Type="http://schemas.openxmlformats.org/officeDocument/2006/relationships/image" Target="../media/image1610.png"/><Relationship Id="rId14" Type="http://schemas.openxmlformats.org/officeDocument/2006/relationships/customXml" Target="../ink/ink6.xml"/><Relationship Id="rId22" Type="http://schemas.openxmlformats.org/officeDocument/2006/relationships/customXml" Target="../ink/ink10.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notesSlide" Target="../notesSlides/notesSlide15.xml"/><Relationship Id="rId7"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hyperlink" Target="https://core-econ.org/the-economy/book/text/14.html#figure-14-5" TargetMode="External"/><Relationship Id="rId5" Type="http://schemas.openxmlformats.org/officeDocument/2006/relationships/image" Target="../media/image26.png"/><Relationship Id="rId4" Type="http://schemas.openxmlformats.org/officeDocument/2006/relationships/hyperlink" Target="https://core-econ.org/the-economy/book/text/13.html#credit-constraints" TargetMode="External"/><Relationship Id="rId9" Type="http://schemas.openxmlformats.org/officeDocument/2006/relationships/hyperlink" Target="https://core-econ.org/the-economy/book/text/14.html#einstein-calculating-the-multiplier"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core-econ.org/the-economy/book/text/20.html#202-climate-change" TargetMode="External"/><Relationship Id="rId2" Type="http://schemas.openxmlformats.org/officeDocument/2006/relationships/hyperlink" Target="https://core-econ.org/the-economy/book/text/17.html#1710-the-financial-crisis-and-the-great-recession"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chart" Target="../charts/char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chart" Target="../charts/char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3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core-econ.org/the-economy/book/text/17.html#1710-the-financial-crisis-and-the-great-recession"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hyperlink" Target="https://www.ft.com/content/927794b2-6b70-11ea-89df-41bea055720b"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ourworldindata.org/the-covid-19-pandemic-slide-deck" TargetMode="Externa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hyperlink" Target="https://www.imf.org/en/Topics/imf-and-covid19/Policy-Responses-to-COVID-19"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https://www.ft.com/content/664c575b-0f54-44e5-ab78-2fd30ef213cb"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hyperlink" Target="https://www.economist.com/britain/2020/04/18/why-the-bank-of-england-is-directly-financing-the-defici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hyperlink" Target="https://cdn.obr.uk/OBR_FSR_July_2020.pdf"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ourworldindata.org/coronavirus-data-explorer?yScale=log&amp;zoomToSelection=true&amp;minPopulationFilter=1000000&amp;country=USA~BRA~IND~CHN~JPN~ZAF~KOR~DEU~GBR~ITA&amp;casesMetric=true&amp;interval=smoothed&amp;aligned=true&amp;hideControls=true&amp;smoothing=7&amp;pickerMetric=location&amp;pickerSort=asc" TargetMode="External"/><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32.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hyperlink" Target="https://core-econ.org/the-economy/book/text/10.html#einstein-present-value-pv" TargetMode="External"/><Relationship Id="rId5" Type="http://schemas.openxmlformats.org/officeDocument/2006/relationships/hyperlink" Target="https://core-econ.org/the-economy/book/text/15.html#how-is-qe-supposed-to-work" TargetMode="External"/><Relationship Id="rId10" Type="http://schemas.openxmlformats.org/officeDocument/2006/relationships/image" Target="../media/image32.wmf"/><Relationship Id="rId4" Type="http://schemas.openxmlformats.org/officeDocument/2006/relationships/hyperlink" Target="https://www.core-econ.org/the-economy/book/text/15.html#158-monetary-policy" TargetMode="External"/><Relationship Id="rId9"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6" Type="http://schemas.openxmlformats.org/officeDocument/2006/relationships/customXml" Target="../ink/ink21.xml"/><Relationship Id="rId21" Type="http://schemas.openxmlformats.org/officeDocument/2006/relationships/image" Target="../media/image52.png"/><Relationship Id="rId42" Type="http://schemas.openxmlformats.org/officeDocument/2006/relationships/customXml" Target="../ink/ink29.xml"/><Relationship Id="rId47" Type="http://schemas.openxmlformats.org/officeDocument/2006/relationships/image" Target="../media/image65.png"/><Relationship Id="rId63" Type="http://schemas.openxmlformats.org/officeDocument/2006/relationships/image" Target="../media/image73.png"/><Relationship Id="rId68" Type="http://schemas.openxmlformats.org/officeDocument/2006/relationships/customXml" Target="../ink/ink42.xml"/><Relationship Id="rId84" Type="http://schemas.openxmlformats.org/officeDocument/2006/relationships/customXml" Target="../ink/ink50.xml"/><Relationship Id="rId89" Type="http://schemas.openxmlformats.org/officeDocument/2006/relationships/image" Target="../media/image86.png"/><Relationship Id="rId16" Type="http://schemas.openxmlformats.org/officeDocument/2006/relationships/customXml" Target="../ink/ink16.xml"/><Relationship Id="rId11" Type="http://schemas.openxmlformats.org/officeDocument/2006/relationships/image" Target="../media/image47.png"/><Relationship Id="rId32" Type="http://schemas.openxmlformats.org/officeDocument/2006/relationships/customXml" Target="../ink/ink24.xml"/><Relationship Id="rId37" Type="http://schemas.openxmlformats.org/officeDocument/2006/relationships/image" Target="../media/image60.png"/><Relationship Id="rId53" Type="http://schemas.openxmlformats.org/officeDocument/2006/relationships/image" Target="../media/image68.png"/><Relationship Id="rId58" Type="http://schemas.openxmlformats.org/officeDocument/2006/relationships/customXml" Target="../ink/ink37.xml"/><Relationship Id="rId74" Type="http://schemas.openxmlformats.org/officeDocument/2006/relationships/customXml" Target="../ink/ink45.xml"/><Relationship Id="rId79" Type="http://schemas.openxmlformats.org/officeDocument/2006/relationships/image" Target="../media/image81.png"/><Relationship Id="rId5" Type="http://schemas.openxmlformats.org/officeDocument/2006/relationships/chart" Target="../charts/chart23.xml"/><Relationship Id="rId90" Type="http://schemas.openxmlformats.org/officeDocument/2006/relationships/customXml" Target="../ink/ink53.xml"/><Relationship Id="rId95" Type="http://schemas.openxmlformats.org/officeDocument/2006/relationships/image" Target="../media/image89.png"/><Relationship Id="rId22" Type="http://schemas.openxmlformats.org/officeDocument/2006/relationships/customXml" Target="../ink/ink19.xml"/><Relationship Id="rId27" Type="http://schemas.openxmlformats.org/officeDocument/2006/relationships/image" Target="../media/image55.png"/><Relationship Id="rId43" Type="http://schemas.openxmlformats.org/officeDocument/2006/relationships/image" Target="../media/image63.png"/><Relationship Id="rId48" Type="http://schemas.openxmlformats.org/officeDocument/2006/relationships/customXml" Target="../ink/ink32.xml"/><Relationship Id="rId64" Type="http://schemas.openxmlformats.org/officeDocument/2006/relationships/customXml" Target="../ink/ink40.xml"/><Relationship Id="rId69" Type="http://schemas.openxmlformats.org/officeDocument/2006/relationships/image" Target="../media/image76.png"/><Relationship Id="rId8" Type="http://schemas.openxmlformats.org/officeDocument/2006/relationships/customXml" Target="../ink/ink12.xml"/><Relationship Id="rId51" Type="http://schemas.openxmlformats.org/officeDocument/2006/relationships/image" Target="../media/image67.png"/><Relationship Id="rId72" Type="http://schemas.openxmlformats.org/officeDocument/2006/relationships/customXml" Target="../ink/ink44.xml"/><Relationship Id="rId80" Type="http://schemas.openxmlformats.org/officeDocument/2006/relationships/customXml" Target="../ink/ink48.xml"/><Relationship Id="rId85" Type="http://schemas.openxmlformats.org/officeDocument/2006/relationships/image" Target="../media/image84.png"/><Relationship Id="rId93" Type="http://schemas.openxmlformats.org/officeDocument/2006/relationships/image" Target="../media/image88.png"/><Relationship Id="rId3" Type="http://schemas.openxmlformats.org/officeDocument/2006/relationships/chart" Target="../charts/chart21.xml"/><Relationship Id="rId12" Type="http://schemas.openxmlformats.org/officeDocument/2006/relationships/customXml" Target="../ink/ink14.xml"/><Relationship Id="rId17" Type="http://schemas.openxmlformats.org/officeDocument/2006/relationships/image" Target="../media/image50.png"/><Relationship Id="rId25" Type="http://schemas.openxmlformats.org/officeDocument/2006/relationships/image" Target="../media/image54.png"/><Relationship Id="rId33" Type="http://schemas.openxmlformats.org/officeDocument/2006/relationships/image" Target="../media/image58.png"/><Relationship Id="rId38" Type="http://schemas.openxmlformats.org/officeDocument/2006/relationships/customXml" Target="../ink/ink27.xml"/><Relationship Id="rId46" Type="http://schemas.openxmlformats.org/officeDocument/2006/relationships/customXml" Target="../ink/ink31.xml"/><Relationship Id="rId59" Type="http://schemas.openxmlformats.org/officeDocument/2006/relationships/image" Target="../media/image71.png"/><Relationship Id="rId67" Type="http://schemas.openxmlformats.org/officeDocument/2006/relationships/image" Target="../media/image75.png"/><Relationship Id="rId20" Type="http://schemas.openxmlformats.org/officeDocument/2006/relationships/customXml" Target="../ink/ink18.xml"/><Relationship Id="rId41" Type="http://schemas.openxmlformats.org/officeDocument/2006/relationships/image" Target="../media/image62.png"/><Relationship Id="rId54" Type="http://schemas.openxmlformats.org/officeDocument/2006/relationships/customXml" Target="../ink/ink35.xml"/><Relationship Id="rId62" Type="http://schemas.openxmlformats.org/officeDocument/2006/relationships/customXml" Target="../ink/ink39.xml"/><Relationship Id="rId70" Type="http://schemas.openxmlformats.org/officeDocument/2006/relationships/customXml" Target="../ink/ink43.xml"/><Relationship Id="rId75" Type="http://schemas.openxmlformats.org/officeDocument/2006/relationships/image" Target="../media/image79.png"/><Relationship Id="rId83" Type="http://schemas.openxmlformats.org/officeDocument/2006/relationships/image" Target="../media/image83.png"/><Relationship Id="rId88" Type="http://schemas.openxmlformats.org/officeDocument/2006/relationships/customXml" Target="../ink/ink52.xml"/><Relationship Id="rId91"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customXml" Target="../ink/ink11.xml"/><Relationship Id="rId15" Type="http://schemas.openxmlformats.org/officeDocument/2006/relationships/image" Target="../media/image49.png"/><Relationship Id="rId23" Type="http://schemas.openxmlformats.org/officeDocument/2006/relationships/image" Target="../media/image53.png"/><Relationship Id="rId28" Type="http://schemas.openxmlformats.org/officeDocument/2006/relationships/customXml" Target="../ink/ink22.xml"/><Relationship Id="rId36" Type="http://schemas.openxmlformats.org/officeDocument/2006/relationships/customXml" Target="../ink/ink26.xml"/><Relationship Id="rId49" Type="http://schemas.openxmlformats.org/officeDocument/2006/relationships/image" Target="../media/image66.png"/><Relationship Id="rId57" Type="http://schemas.openxmlformats.org/officeDocument/2006/relationships/image" Target="../media/image70.png"/><Relationship Id="rId10" Type="http://schemas.openxmlformats.org/officeDocument/2006/relationships/customXml" Target="../ink/ink13.xml"/><Relationship Id="rId31" Type="http://schemas.openxmlformats.org/officeDocument/2006/relationships/image" Target="../media/image57.png"/><Relationship Id="rId44" Type="http://schemas.openxmlformats.org/officeDocument/2006/relationships/customXml" Target="../ink/ink30.xml"/><Relationship Id="rId52" Type="http://schemas.openxmlformats.org/officeDocument/2006/relationships/customXml" Target="../ink/ink34.xml"/><Relationship Id="rId60" Type="http://schemas.openxmlformats.org/officeDocument/2006/relationships/customXml" Target="../ink/ink38.xml"/><Relationship Id="rId65" Type="http://schemas.openxmlformats.org/officeDocument/2006/relationships/image" Target="../media/image74.png"/><Relationship Id="rId73" Type="http://schemas.openxmlformats.org/officeDocument/2006/relationships/image" Target="../media/image78.png"/><Relationship Id="rId78" Type="http://schemas.openxmlformats.org/officeDocument/2006/relationships/customXml" Target="../ink/ink47.xml"/><Relationship Id="rId81" Type="http://schemas.openxmlformats.org/officeDocument/2006/relationships/image" Target="../media/image82.png"/><Relationship Id="rId86" Type="http://schemas.openxmlformats.org/officeDocument/2006/relationships/customXml" Target="../ink/ink51.xml"/><Relationship Id="rId94" Type="http://schemas.openxmlformats.org/officeDocument/2006/relationships/customXml" Target="../ink/ink55.xml"/><Relationship Id="rId4" Type="http://schemas.openxmlformats.org/officeDocument/2006/relationships/chart" Target="../charts/chart22.xml"/><Relationship Id="rId9" Type="http://schemas.openxmlformats.org/officeDocument/2006/relationships/image" Target="../media/image46.png"/><Relationship Id="rId13" Type="http://schemas.openxmlformats.org/officeDocument/2006/relationships/image" Target="../media/image48.png"/><Relationship Id="rId18" Type="http://schemas.openxmlformats.org/officeDocument/2006/relationships/customXml" Target="../ink/ink17.xml"/><Relationship Id="rId39" Type="http://schemas.openxmlformats.org/officeDocument/2006/relationships/image" Target="../media/image61.png"/><Relationship Id="rId34" Type="http://schemas.openxmlformats.org/officeDocument/2006/relationships/customXml" Target="../ink/ink25.xml"/><Relationship Id="rId50" Type="http://schemas.openxmlformats.org/officeDocument/2006/relationships/customXml" Target="../ink/ink33.xml"/><Relationship Id="rId55" Type="http://schemas.openxmlformats.org/officeDocument/2006/relationships/image" Target="../media/image69.png"/><Relationship Id="rId76" Type="http://schemas.openxmlformats.org/officeDocument/2006/relationships/customXml" Target="../ink/ink46.xml"/><Relationship Id="rId7" Type="http://schemas.openxmlformats.org/officeDocument/2006/relationships/image" Target="../media/image45.png"/><Relationship Id="rId71" Type="http://schemas.openxmlformats.org/officeDocument/2006/relationships/image" Target="../media/image77.png"/><Relationship Id="rId92" Type="http://schemas.openxmlformats.org/officeDocument/2006/relationships/customXml" Target="../ink/ink54.xml"/><Relationship Id="rId2" Type="http://schemas.openxmlformats.org/officeDocument/2006/relationships/notesSlide" Target="../notesSlides/notesSlide37.xml"/><Relationship Id="rId29" Type="http://schemas.openxmlformats.org/officeDocument/2006/relationships/image" Target="../media/image56.png"/><Relationship Id="rId24" Type="http://schemas.openxmlformats.org/officeDocument/2006/relationships/customXml" Target="../ink/ink20.xml"/><Relationship Id="rId40" Type="http://schemas.openxmlformats.org/officeDocument/2006/relationships/customXml" Target="../ink/ink28.xml"/><Relationship Id="rId45" Type="http://schemas.openxmlformats.org/officeDocument/2006/relationships/image" Target="../media/image64.png"/><Relationship Id="rId66" Type="http://schemas.openxmlformats.org/officeDocument/2006/relationships/customXml" Target="../ink/ink41.xml"/><Relationship Id="rId87" Type="http://schemas.openxmlformats.org/officeDocument/2006/relationships/image" Target="../media/image85.png"/><Relationship Id="rId61" Type="http://schemas.openxmlformats.org/officeDocument/2006/relationships/image" Target="../media/image72.png"/><Relationship Id="rId82" Type="http://schemas.openxmlformats.org/officeDocument/2006/relationships/customXml" Target="../ink/ink49.xml"/><Relationship Id="rId19" Type="http://schemas.openxmlformats.org/officeDocument/2006/relationships/image" Target="../media/image51.png"/><Relationship Id="rId14" Type="http://schemas.openxmlformats.org/officeDocument/2006/relationships/customXml" Target="../ink/ink15.xml"/><Relationship Id="rId30" Type="http://schemas.openxmlformats.org/officeDocument/2006/relationships/customXml" Target="../ink/ink23.xml"/><Relationship Id="rId35" Type="http://schemas.openxmlformats.org/officeDocument/2006/relationships/image" Target="../media/image59.png"/><Relationship Id="rId56" Type="http://schemas.openxmlformats.org/officeDocument/2006/relationships/customXml" Target="../ink/ink36.xml"/><Relationship Id="rId77"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chart" Target="../charts/chart24.xml"/></Relationships>
</file>

<file path=ppt/slides/_rels/slide59.xml.rels><?xml version="1.0" encoding="UTF-8" standalone="yes"?>
<Relationships xmlns="http://schemas.openxmlformats.org/package/2006/relationships"><Relationship Id="rId3" Type="http://schemas.openxmlformats.org/officeDocument/2006/relationships/hyperlink" Target="https://www.bbc.com/news/business-52050426" TargetMode="External"/><Relationship Id="rId2" Type="http://schemas.openxmlformats.org/officeDocument/2006/relationships/hyperlink" Target="https://www.forbes.com/sites/kmehta/2020/03/09/why-coronavirus-will-stimulate-innovation/#5d50419b2283" TargetMode="External"/><Relationship Id="rId1" Type="http://schemas.openxmlformats.org/officeDocument/2006/relationships/slideLayout" Target="../slideLayouts/slideLayout6.xml"/><Relationship Id="rId5" Type="http://schemas.openxmlformats.org/officeDocument/2006/relationships/hyperlink" Target="https://www.theguardian.com/world/2020/feb/19/coronavirus-could-cost-global-economy-1tn-in-lost-output" TargetMode="External"/><Relationship Id="rId4" Type="http://schemas.openxmlformats.org/officeDocument/2006/relationships/hyperlink" Target="https://www.thetimes.co.uk/article/economic-crash-could-cost-more-lives-than-coronavirus-study-warns-nxrn3bzb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s://ourworldindata.org/grapher/total-covid-deaths-per-million?tab=chart&amp;country=USA~BRA~IND~CHN~JPN~KOR~DEU~GBR~ITA~ZAF"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theguardian.com/commentisfree/2020/mar/17/italy-europe-covid-economy-ecb-coronavirus" TargetMode="External"/><Relationship Id="rId2" Type="http://schemas.openxmlformats.org/officeDocument/2006/relationships/hyperlink" Target="https://www.ft.com/content/26af5520-6793-11ea-800d-da70cff6e4d3" TargetMode="External"/><Relationship Id="rId1" Type="http://schemas.openxmlformats.org/officeDocument/2006/relationships/slideLayout" Target="../slideLayouts/slideLayout6.xml"/><Relationship Id="rId4" Type="http://schemas.openxmlformats.org/officeDocument/2006/relationships/hyperlink" Target="https://www.npr.org/2020/03/26/821787090/episode-985-where-do-we-get-2-000-000-000-000"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8" Type="http://schemas.openxmlformats.org/officeDocument/2006/relationships/hyperlink" Target="https://voxeu.org/article/impact-us-coronavirus-stimulus-package" TargetMode="External"/><Relationship Id="rId13" Type="http://schemas.openxmlformats.org/officeDocument/2006/relationships/hyperlink" Target="https://www.core-econ.org/project/core-covid-19-collection/" TargetMode="External"/><Relationship Id="rId18" Type="http://schemas.openxmlformats.org/officeDocument/2006/relationships/hyperlink" Target="https://www.escoe.ac.uk/research/historical-data/" TargetMode="External"/><Relationship Id="rId3" Type="http://schemas.openxmlformats.org/officeDocument/2006/relationships/hyperlink" Target="https://research.stlouisfed.org/publications/economic-synopses/2014/01/10/quantitative-easing-in-japan-past-and-present" TargetMode="External"/><Relationship Id="rId21" Type="http://schemas.openxmlformats.org/officeDocument/2006/relationships/hyperlink" Target="https://www.federalreserve.gov/data.htm" TargetMode="External"/><Relationship Id="rId7" Type="http://schemas.openxmlformats.org/officeDocument/2006/relationships/hyperlink" Target="https://www.bankofengland.co.uk/boeapps/database/" TargetMode="External"/><Relationship Id="rId12" Type="http://schemas.openxmlformats.org/officeDocument/2006/relationships/hyperlink" Target="https://www.ft.com/content/927794b2-6b70-11ea-89df-41bea055720b" TargetMode="External"/><Relationship Id="rId17" Type="http://schemas.openxmlformats.org/officeDocument/2006/relationships/hyperlink" Target="https://ethics.harvard.edu/files/center-for-ethics/files/roadmaptopandemicresilience_updated_4.20.20_0.pdf" TargetMode="External"/><Relationship Id="rId2" Type="http://schemas.openxmlformats.org/officeDocument/2006/relationships/notesSlide" Target="../notesSlides/notesSlide43.xml"/><Relationship Id="rId16" Type="http://schemas.openxmlformats.org/officeDocument/2006/relationships/hyperlink" Target="https://voxeu.org/article/powers-and-pitfalls-quantitative-easing" TargetMode="External"/><Relationship Id="rId20" Type="http://schemas.openxmlformats.org/officeDocument/2006/relationships/hyperlink" Target="https://ec.europa.eu/eurostat/data/database" TargetMode="External"/><Relationship Id="rId1" Type="http://schemas.openxmlformats.org/officeDocument/2006/relationships/slideLayout" Target="../slideLayouts/slideLayout6.xml"/><Relationship Id="rId6" Type="http://schemas.openxmlformats.org/officeDocument/2006/relationships/hyperlink" Target="https://infostat.bancaditalia.it/inquiry/" TargetMode="External"/><Relationship Id="rId11" Type="http://schemas.openxmlformats.org/officeDocument/2006/relationships/hyperlink" Target="https://www.ft.com/content/0c13755a-6867-11ea-800d-da70cff6e4d3" TargetMode="External"/><Relationship Id="rId5" Type="http://schemas.openxmlformats.org/officeDocument/2006/relationships/hyperlink" Target="https://voxeu.org/article/supply-side-matters-guns-versus-butter-covid-style" TargetMode="External"/><Relationship Id="rId15" Type="http://schemas.openxmlformats.org/officeDocument/2006/relationships/hyperlink" Target="https://core-econ.org/the-economy/" TargetMode="External"/><Relationship Id="rId23" Type="http://schemas.openxmlformats.org/officeDocument/2006/relationships/hyperlink" Target="https://ftalphaville.ft.com/2019/03/01/1551434402000/An-MMT-response-on-what-causes-inflation/" TargetMode="External"/><Relationship Id="rId10" Type="http://schemas.openxmlformats.org/officeDocument/2006/relationships/hyperlink" Target="https://voxeu.org/article/coming-battle-covid-19-narrative" TargetMode="External"/><Relationship Id="rId19" Type="http://schemas.openxmlformats.org/officeDocument/2006/relationships/hyperlink" Target="https://www.ecb.europa.eu/stats/policy_and_exchange_rates/key_ecb_interest_rates/html/index.en.html" TargetMode="External"/><Relationship Id="rId4" Type="http://schemas.openxmlformats.org/officeDocument/2006/relationships/hyperlink" Target="https://voxeu.org/system/files/epublication/COVIDEconomicCrisis.pdf" TargetMode="External"/><Relationship Id="rId9" Type="http://schemas.openxmlformats.org/officeDocument/2006/relationships/hyperlink" Target="https://voxeu.org/article/there-deflation-or-inflation-our-future" TargetMode="External"/><Relationship Id="rId14" Type="http://schemas.openxmlformats.org/officeDocument/2006/relationships/hyperlink" Target="https://www.core-econ.org/espp/" TargetMode="External"/><Relationship Id="rId22" Type="http://schemas.openxmlformats.org/officeDocument/2006/relationships/hyperlink" Target="https://fred.stlouisfed.org/"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ilostat.ilo.org/data/" TargetMode="External"/><Relationship Id="rId13" Type="http://schemas.openxmlformats.org/officeDocument/2006/relationships/hyperlink" Target="https://obr.uk/coronavirus-reference-scenario/" TargetMode="External"/><Relationship Id="rId18" Type="http://schemas.openxmlformats.org/officeDocument/2006/relationships/hyperlink" Target="https://ourworldindata.org/the-covid-19-pandemic-slide-deck" TargetMode="External"/><Relationship Id="rId3" Type="http://schemas.openxmlformats.org/officeDocument/2006/relationships/hyperlink" Target="https://www.ft.com/content/664c575b-0f54-44e5-ab78-2fd30ef213cb" TargetMode="External"/><Relationship Id="rId21" Type="http://schemas.openxmlformats.org/officeDocument/2006/relationships/hyperlink" Target="https://korea.ahk.de/fileadmin/AHK_Korea/Navigation_menu/News/COVID19/20200331_Tackling_COVID-19.pdf" TargetMode="External"/><Relationship Id="rId7" Type="http://schemas.openxmlformats.org/officeDocument/2006/relationships/hyperlink" Target="https://www.imf.org/en/Publications/WEO/Issues/2020/04/14/weo-april-2020" TargetMode="External"/><Relationship Id="rId12" Type="http://schemas.openxmlformats.org/officeDocument/2006/relationships/hyperlink" Target="https://voxeu.org/article/coronavirus-pandemic-and-us-consumption" TargetMode="External"/><Relationship Id="rId17" Type="http://schemas.openxmlformats.org/officeDocument/2006/relationships/hyperlink" Target="https://ourworldindata.org/grapher/covid-confirmed-daily-deaths-epidemiological-trajectory?zoomToSelection=true&amp;country=CHN+FRA+DEU+IND+IRN+ITA+JPN+KOR+ESP+SWE+GBR+USA" TargetMode="External"/><Relationship Id="rId2" Type="http://schemas.openxmlformats.org/officeDocument/2006/relationships/notesSlide" Target="../notesSlides/notesSlide44.xml"/><Relationship Id="rId16" Type="http://schemas.openxmlformats.org/officeDocument/2006/relationships/hyperlink" Target="https://www.ons.gov.uk/" TargetMode="External"/><Relationship Id="rId20" Type="http://schemas.openxmlformats.org/officeDocument/2006/relationships/hyperlink" Target="https://www.economist.com/britain/2020/04/18/why-the-bank-of-england-is-directly-financing-the-deficit" TargetMode="External"/><Relationship Id="rId1" Type="http://schemas.openxmlformats.org/officeDocument/2006/relationships/slideLayout" Target="../slideLayouts/slideLayout6.xml"/><Relationship Id="rId6" Type="http://schemas.openxmlformats.org/officeDocument/2006/relationships/hyperlink" Target="https://www.imf.org/en/Topics/imf-and-covid19/Policy-Responses-to-COVID-19" TargetMode="External"/><Relationship Id="rId11" Type="http://schemas.openxmlformats.org/officeDocument/2006/relationships/hyperlink" Target="http://www.salute.gov.it/portale/nuovocoronavirus/dettaglioFaqNuovoCoronavirus.jsp?lingua=english&amp;id=230" TargetMode="External"/><Relationship Id="rId24" Type="http://schemas.openxmlformats.org/officeDocument/2006/relationships/hyperlink" Target="https://www.ft.com/content/fcc1274a-8073-11e9-9935-ad75bb96c849" TargetMode="External"/><Relationship Id="rId5" Type="http://schemas.openxmlformats.org/officeDocument/2006/relationships/hyperlink" Target="http://viruseradication.com/journal-details/Minimum_costs_to_manufacture_new_treatments_for_COVID-19/" TargetMode="External"/><Relationship Id="rId15" Type="http://schemas.openxmlformats.org/officeDocument/2006/relationships/hyperlink" Target="https://stats.oecd.org/" TargetMode="External"/><Relationship Id="rId23" Type="http://schemas.openxmlformats.org/officeDocument/2006/relationships/hyperlink" Target="https://www.theatlantic.com/ideas/archive/2020/03/denmark-freezing-its-economy-should-us/608533/?utm_source=atl&amp;utm_medium=email&amp;utm_campaign=share" TargetMode="External"/><Relationship Id="rId10" Type="http://schemas.openxmlformats.org/officeDocument/2006/relationships/hyperlink" Target="https://scholar.harvard.edu/files/mankiw/files/skeptics_guide_to_modern_monetary_theory.pdf" TargetMode="External"/><Relationship Id="rId19" Type="http://schemas.openxmlformats.org/officeDocument/2006/relationships/hyperlink" Target="https://ethics.harvard.edu/files/center-for-ethics/files/safracenterforethicswhitepaper11d.pdf" TargetMode="External"/><Relationship Id="rId4" Type="http://schemas.openxmlformats.org/officeDocument/2006/relationships/hyperlink" Target="https://www.youtube.com/watch?v=HhRQxk9QA-o&amp;t=25s" TargetMode="External"/><Relationship Id="rId9" Type="http://schemas.openxmlformats.org/officeDocument/2006/relationships/hyperlink" Target="https://www.istat.it/" TargetMode="External"/><Relationship Id="rId14" Type="http://schemas.openxmlformats.org/officeDocument/2006/relationships/hyperlink" Target="https://read.oecd-ilibrary.org/view/?ref=126_126496-evgsi2gmqj&amp;title=Evaluating_the_initial_impact_of_COVID-19_containment_measures_on_economic_activity" TargetMode="External"/><Relationship Id="rId22" Type="http://schemas.openxmlformats.org/officeDocument/2006/relationships/hyperlink" Target="https://data.worldbank.or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ourworldindata.org/grapher/total-covid-deaths-per-million?tab=chart&amp;country=USA~BRA~IND~CHN~JPN~KOR~DEU~GBR~ITA~ZAF" TargetMode="External"/><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hyperlink" Target="https://ourworldindata.org/grapher/total-covid-deaths-per-million?tab=chart&amp;yScale=log&amp;country=USA~BRA~IND~CHN~JPN~KOR~DEU~GBR~ITA~ZA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a:t>Μακροοικονομικά της Πανδημίας </a:t>
            </a:r>
            <a:r>
              <a:rPr lang="en-US" dirty="0"/>
              <a:t>COVID-19</a:t>
            </a:r>
          </a:p>
        </p:txBody>
      </p:sp>
      <p:sp>
        <p:nvSpPr>
          <p:cNvPr id="5" name="Text Placeholder 4"/>
          <p:cNvSpPr>
            <a:spLocks noGrp="1"/>
          </p:cNvSpPr>
          <p:nvPr>
            <p:ph type="subTitle" idx="1"/>
          </p:nvPr>
        </p:nvSpPr>
        <p:spPr/>
        <p:txBody>
          <a:bodyPr>
            <a:normAutofit fontScale="47500" lnSpcReduction="20000"/>
          </a:bodyPr>
          <a:lstStyle/>
          <a:p>
            <a:r>
              <a:rPr lang="en-US" sz="3600" dirty="0"/>
              <a:t>The CORE Team</a:t>
            </a:r>
          </a:p>
          <a:p>
            <a:r>
              <a:rPr lang="en-US" sz="3600" dirty="0">
                <a:hlinkClick r:id="rId2"/>
              </a:rPr>
              <a:t>https://www.core-econ.org</a:t>
            </a:r>
            <a:endParaRPr lang="el-GR" sz="3600" dirty="0"/>
          </a:p>
          <a:p>
            <a:r>
              <a:rPr lang="en-US" sz="3600" dirty="0">
                <a:hlinkClick r:id="rId3"/>
              </a:rPr>
              <a:t>https://en.wikipedia.org/wiki/CORE_Project</a:t>
            </a:r>
            <a:endParaRPr lang="el-GR" sz="3600" dirty="0"/>
          </a:p>
          <a:p>
            <a:endParaRPr lang="el-GR" sz="3600" dirty="0"/>
          </a:p>
          <a:p>
            <a:r>
              <a:rPr lang="en-US" sz="3600" dirty="0"/>
              <a:t>(</a:t>
            </a:r>
            <a:r>
              <a:rPr lang="el-GR" sz="3600" dirty="0"/>
              <a:t>Μετάφραση</a:t>
            </a:r>
            <a:r>
              <a:rPr lang="es-ES" sz="3600" dirty="0"/>
              <a:t>:</a:t>
            </a:r>
            <a:r>
              <a:rPr lang="el-GR" sz="3600" dirty="0"/>
              <a:t> Ευγενία </a:t>
            </a:r>
            <a:r>
              <a:rPr lang="el-GR" sz="3600" dirty="0" err="1"/>
              <a:t>Βέλλα</a:t>
            </a:r>
            <a:r>
              <a:rPr lang="en-US" sz="3600" dirty="0"/>
              <a:t>)</a:t>
            </a:r>
          </a:p>
          <a:p>
            <a:endParaRPr lang="en-US" sz="3600" dirty="0"/>
          </a:p>
        </p:txBody>
      </p:sp>
      <p:pic>
        <p:nvPicPr>
          <p:cNvPr id="6" name="Picture 5">
            <a:extLst>
              <a:ext uri="{FF2B5EF4-FFF2-40B4-BE49-F238E27FC236}">
                <a16:creationId xmlns:a16="http://schemas.microsoft.com/office/drawing/2014/main" id="{F7043C4C-B4BF-1941-BC40-6EC5392B5369}"/>
              </a:ext>
            </a:extLst>
          </p:cNvPr>
          <p:cNvPicPr>
            <a:picLocks noChangeAspect="1"/>
          </p:cNvPicPr>
          <p:nvPr/>
        </p:nvPicPr>
        <p:blipFill>
          <a:blip r:embed="rId4"/>
          <a:srcRect/>
          <a:stretch/>
        </p:blipFill>
        <p:spPr>
          <a:xfrm>
            <a:off x="5497286" y="5735637"/>
            <a:ext cx="1197428" cy="419100"/>
          </a:xfrm>
          <a:prstGeom prst="rect">
            <a:avLst/>
          </a:prstGeom>
        </p:spPr>
      </p:pic>
    </p:spTree>
    <p:extLst>
      <p:ext uri="{BB962C8B-B14F-4D97-AF65-F5344CB8AC3E}">
        <p14:creationId xmlns:p14="http://schemas.microsoft.com/office/powerpoint/2010/main" val="305551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πανδημία</a:t>
            </a:r>
            <a:endParaRPr lang="en-US" dirty="0"/>
          </a:p>
        </p:txBody>
      </p:sp>
      <p:sp>
        <p:nvSpPr>
          <p:cNvPr id="3" name="Text Placeholder 2"/>
          <p:cNvSpPr>
            <a:spLocks noGrp="1"/>
          </p:cNvSpPr>
          <p:nvPr>
            <p:ph type="body" idx="1"/>
          </p:nvPr>
        </p:nvSpPr>
        <p:spPr/>
        <p:txBody>
          <a:bodyPr/>
          <a:lstStyle/>
          <a:p>
            <a:r>
              <a:rPr lang="el-GR" dirty="0"/>
              <a:t>Η ΛΟΓΙΚΗ</a:t>
            </a:r>
            <a:r>
              <a:rPr lang="en-US" dirty="0"/>
              <a:t> </a:t>
            </a:r>
            <a:r>
              <a:rPr lang="el-GR" dirty="0"/>
              <a:t>ΤΗΣ ΕΠΙΠΕΔΩΣΗΣ ΤΗΣ ΠΑΝΔΗΜΙΚΗΣ ΚΑΜΠΥΛΗΣ </a:t>
            </a:r>
            <a:r>
              <a:rPr lang="es-ES" dirty="0"/>
              <a:t>&amp;</a:t>
            </a:r>
            <a:r>
              <a:rPr lang="el-GR" dirty="0"/>
              <a:t> ΤΩΝ ΠΕΡΙΟΡΙΣΤΙΚΩΝ ΜΕΤΡΩΝ</a:t>
            </a:r>
            <a:endParaRPr lang="en-US" dirty="0"/>
          </a:p>
        </p:txBody>
      </p:sp>
    </p:spTree>
    <p:extLst>
      <p:ext uri="{BB962C8B-B14F-4D97-AF65-F5344CB8AC3E}">
        <p14:creationId xmlns:p14="http://schemas.microsoft.com/office/powerpoint/2010/main" val="1047115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Πόσο μακριά και γρήγορα θα εξαπλωθεί;</a:t>
            </a:r>
            <a:endParaRPr lang="en-US" dirty="0"/>
          </a:p>
        </p:txBody>
      </p:sp>
      <p:sp>
        <p:nvSpPr>
          <p:cNvPr id="3" name="Content Placeholder 2"/>
          <p:cNvSpPr>
            <a:spLocks noGrp="1"/>
          </p:cNvSpPr>
          <p:nvPr>
            <p:ph idx="1"/>
          </p:nvPr>
        </p:nvSpPr>
        <p:spPr/>
        <p:txBody>
          <a:bodyPr>
            <a:normAutofit fontScale="92500" lnSpcReduction="10000"/>
          </a:bodyPr>
          <a:lstStyle/>
          <a:p>
            <a:pPr marL="457200" indent="-457200"/>
            <a:r>
              <a:rPr lang="el-GR" dirty="0">
                <a:solidFill>
                  <a:srgbClr val="414141"/>
                </a:solidFill>
              </a:rPr>
              <a:t>Το μοντέλο που χρησιμοποιείται από επιδημιολόγους βασίζεται στο</a:t>
            </a:r>
            <a:r>
              <a:rPr lang="en-US" dirty="0">
                <a:solidFill>
                  <a:srgbClr val="414141"/>
                </a:solidFill>
              </a:rPr>
              <a:t>“SIR model”:  S (susceptible) I (infected) R (recovered)</a:t>
            </a:r>
          </a:p>
          <a:p>
            <a:pPr marL="457200" indent="-457200"/>
            <a:r>
              <a:rPr lang="el-GR" dirty="0">
                <a:solidFill>
                  <a:srgbClr val="414141"/>
                </a:solidFill>
              </a:rPr>
              <a:t>Παρακολουθείστε την επεξήγηση της </a:t>
            </a:r>
            <a:r>
              <a:rPr lang="en-US" dirty="0"/>
              <a:t> </a:t>
            </a:r>
            <a:r>
              <a:rPr lang="en-US" dirty="0">
                <a:hlinkClick r:id="rId3"/>
              </a:rPr>
              <a:t>Angela Merkel</a:t>
            </a:r>
            <a:endParaRPr lang="en-US" dirty="0"/>
          </a:p>
          <a:p>
            <a:pPr marL="457200" indent="-457200"/>
            <a:r>
              <a:rPr lang="el-GR" dirty="0">
                <a:solidFill>
                  <a:srgbClr val="414141"/>
                </a:solidFill>
              </a:rPr>
              <a:t>Παρακολουθείστε</a:t>
            </a:r>
            <a:r>
              <a:rPr lang="en-US" dirty="0"/>
              <a:t> </a:t>
            </a:r>
            <a:r>
              <a:rPr lang="el-GR" dirty="0"/>
              <a:t>το</a:t>
            </a:r>
            <a:r>
              <a:rPr lang="en-US" dirty="0"/>
              <a:t> </a:t>
            </a:r>
            <a:r>
              <a:rPr lang="en-US" dirty="0">
                <a:hlinkClick r:id="rId4"/>
              </a:rPr>
              <a:t>CORE video</a:t>
            </a:r>
            <a:r>
              <a:rPr lang="en-US" dirty="0"/>
              <a:t> </a:t>
            </a:r>
            <a:r>
              <a:rPr lang="el-GR" dirty="0"/>
              <a:t>για το μαθηματικό κομμάτι</a:t>
            </a:r>
            <a:r>
              <a:rPr lang="en-US" dirty="0"/>
              <a:t>; </a:t>
            </a:r>
            <a:r>
              <a:rPr lang="el-GR" dirty="0"/>
              <a:t>η κεντρική ιδέα είναι αυτή της εκθετικής αύξησης (</a:t>
            </a:r>
            <a:r>
              <a:rPr lang="es-ES" dirty="0" err="1"/>
              <a:t>exponential</a:t>
            </a:r>
            <a:r>
              <a:rPr lang="es-ES" dirty="0"/>
              <a:t> </a:t>
            </a:r>
            <a:r>
              <a:rPr lang="es-ES" dirty="0" err="1"/>
              <a:t>growth</a:t>
            </a:r>
            <a:r>
              <a:rPr lang="el-GR" dirty="0"/>
              <a:t>) που καθοδηγείται από</a:t>
            </a:r>
            <a:r>
              <a:rPr lang="es-ES" dirty="0"/>
              <a:t> </a:t>
            </a:r>
            <a:r>
              <a:rPr lang="el-GR" dirty="0"/>
              <a:t>το </a:t>
            </a:r>
            <a:r>
              <a:rPr lang="en-US" dirty="0"/>
              <a:t>R, </a:t>
            </a:r>
            <a:r>
              <a:rPr lang="el-GR" dirty="0"/>
              <a:t>τον μέσο αριθμό ατόμων που μολύνθηκαν από κάθε μολυσμένο άτομο κάθε περίοδο</a:t>
            </a:r>
            <a:endParaRPr lang="en-US" dirty="0"/>
          </a:p>
          <a:p>
            <a:pPr marL="457200" indent="-457200"/>
            <a:r>
              <a:rPr lang="el-GR" dirty="0"/>
              <a:t>Ανεξέλεγκτη επιδημία - εκθετική αύξηση έως ότου ο χωρίς ανοσία</a:t>
            </a:r>
            <a:r>
              <a:rPr lang="en-US" dirty="0">
                <a:solidFill>
                  <a:srgbClr val="414141"/>
                </a:solidFill>
              </a:rPr>
              <a:t> (susceptible)</a:t>
            </a:r>
            <a:r>
              <a:rPr lang="el-GR" dirty="0"/>
              <a:t> πληθυσμός συρρικνωθεί μέσω θανάτου ή ανάρρωσης</a:t>
            </a:r>
          </a:p>
          <a:p>
            <a:pPr marL="457200" indent="-457200"/>
            <a:r>
              <a:rPr lang="el-GR" dirty="0"/>
              <a:t>Περιοριστικά μέτρα για τη μείωση του </a:t>
            </a:r>
            <a:r>
              <a:rPr lang="en-US" dirty="0"/>
              <a:t>R, </a:t>
            </a:r>
            <a:r>
              <a:rPr lang="el-GR" dirty="0"/>
              <a:t>την ισοπέδωση της καμπύλης και την καθυστέρηση της κορύφωσης</a:t>
            </a:r>
            <a:endParaRPr lang="en-US" dirty="0"/>
          </a:p>
          <a:p>
            <a:endParaRPr lang="en-US" dirty="0"/>
          </a:p>
        </p:txBody>
      </p:sp>
    </p:spTree>
    <p:extLst>
      <p:ext uri="{BB962C8B-B14F-4D97-AF65-F5344CB8AC3E}">
        <p14:creationId xmlns:p14="http://schemas.microsoft.com/office/powerpoint/2010/main" val="3877641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D4BB5A6F-1DC7-C344-A56B-AC3267568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915" y="3486382"/>
            <a:ext cx="5558619" cy="3337200"/>
          </a:xfrm>
          <a:prstGeom prst="rect">
            <a:avLst/>
          </a:prstGeom>
        </p:spPr>
      </p:pic>
      <p:pic>
        <p:nvPicPr>
          <p:cNvPr id="3" name="Picture 2" descr="A screenshot of a social media post&#10;&#10;Description automatically generated">
            <a:extLst>
              <a:ext uri="{FF2B5EF4-FFF2-40B4-BE49-F238E27FC236}">
                <a16:creationId xmlns:a16="http://schemas.microsoft.com/office/drawing/2014/main" id="{49EF258D-0685-ED4A-9068-439EF114D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1916" y="88617"/>
            <a:ext cx="5558619" cy="3337200"/>
          </a:xfrm>
          <a:prstGeom prst="rect">
            <a:avLst/>
          </a:prstGeom>
        </p:spPr>
      </p:pic>
      <p:sp>
        <p:nvSpPr>
          <p:cNvPr id="8" name="Title 1">
            <a:extLst>
              <a:ext uri="{FF2B5EF4-FFF2-40B4-BE49-F238E27FC236}">
                <a16:creationId xmlns:a16="http://schemas.microsoft.com/office/drawing/2014/main" id="{11B6CB18-9BDF-4C01-BC30-5D4FB89B4734}"/>
              </a:ext>
            </a:extLst>
          </p:cNvPr>
          <p:cNvSpPr txBox="1">
            <a:spLocks/>
          </p:cNvSpPr>
          <p:nvPr/>
        </p:nvSpPr>
        <p:spPr>
          <a:xfrm>
            <a:off x="838200" y="365125"/>
            <a:ext cx="5183716"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l-GR" sz="3200" dirty="0">
                <a:solidFill>
                  <a:srgbClr val="414141"/>
                </a:solidFill>
                <a:latin typeface="Source Sans Pro SemiBold" panose="020B0603030403020204" pitchFamily="34" charset="0"/>
                <a:ea typeface="Source Sans Pro SemiBold" panose="020B0603030403020204" pitchFamily="34" charset="0"/>
              </a:rPr>
              <a:t>Ισοπέδωση της καμπύλης, καθυστέρηση κορύφωσης</a:t>
            </a:r>
            <a:endParaRPr kumimoji="0" lang="en-US" sz="32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200" y="1825625"/>
            <a:ext cx="4534989" cy="435133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defRPr/>
            </a:pPr>
            <a:r>
              <a:rPr kumimoji="0" lang="en-US" sz="2800" b="0" i="0" u="none" strike="noStrike" kern="1200" cap="none" spc="0" normalizeH="0" baseline="0" noProof="0" dirty="0">
                <a:ln>
                  <a:noFill/>
                </a:ln>
                <a:solidFill>
                  <a:srgbClr val="F55755"/>
                </a:solidFill>
                <a:effectLst/>
                <a:uLnTx/>
                <a:uFillTx/>
                <a:latin typeface="Source Sans Pro Light" charset="0"/>
                <a:ea typeface="Source Sans Pro Light" charset="0"/>
              </a:rPr>
              <a:t>Exercise:</a:t>
            </a:r>
            <a:r>
              <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rPr>
              <a:t> </a:t>
            </a:r>
            <a:r>
              <a:rPr kumimoji="0" lang="el-GR" sz="2800" b="0" i="0" u="none" strike="noStrike" kern="1200" cap="none" spc="0" normalizeH="0" baseline="0" noProof="0" dirty="0">
                <a:ln>
                  <a:noFill/>
                </a:ln>
                <a:solidFill>
                  <a:srgbClr val="414141"/>
                </a:solidFill>
                <a:effectLst/>
                <a:uLnTx/>
                <a:uFillTx/>
                <a:latin typeface="Source Sans Pro Light" charset="0"/>
                <a:ea typeface="Source Sans Pro Light" charset="0"/>
              </a:rPr>
              <a:t>Χρησιμοποιώντας</a:t>
            </a:r>
            <a:r>
              <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rPr>
              <a:t> </a:t>
            </a:r>
            <a:r>
              <a:rPr kumimoji="0" lang="el-GR" sz="2800" b="0" i="0" u="none" strike="noStrike" kern="1200" cap="none" spc="0" normalizeH="0" baseline="0" noProof="0" dirty="0">
                <a:ln>
                  <a:noFill/>
                </a:ln>
                <a:solidFill>
                  <a:srgbClr val="414141"/>
                </a:solidFill>
                <a:effectLst/>
                <a:uLnTx/>
                <a:uFillTx/>
                <a:latin typeface="Source Sans Pro Light" charset="0"/>
                <a:ea typeface="Source Sans Pro Light" charset="0"/>
              </a:rPr>
              <a:t>το</a:t>
            </a:r>
            <a:r>
              <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rPr>
              <a:t> </a:t>
            </a:r>
            <a:r>
              <a:rPr kumimoji="0" lang="en-US" sz="2800" b="0" i="0" u="none" strike="noStrike" kern="1200" cap="none" spc="0" normalizeH="0" baseline="0" noProof="0" dirty="0">
                <a:ln>
                  <a:noFill/>
                </a:ln>
                <a:solidFill>
                  <a:srgbClr val="F55755"/>
                </a:solidFill>
                <a:effectLst/>
                <a:uLnTx/>
                <a:uFillTx/>
                <a:latin typeface="Source Sans Pro Light" charset="0"/>
                <a:ea typeface="Source Sans Pro Light" charset="0"/>
                <a:hlinkClick r:id="rId5">
                  <a:extLst>
                    <a:ext uri="{A12FA001-AC4F-418D-AE19-62706E023703}">
                      <ahyp:hlinkClr xmlns:ahyp="http://schemas.microsoft.com/office/drawing/2018/hyperlinkcolor" val="tx"/>
                    </a:ext>
                  </a:extLst>
                </a:hlinkClick>
              </a:rPr>
              <a:t>CORE spreadsheet</a:t>
            </a:r>
            <a:r>
              <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rPr>
              <a:t> </a:t>
            </a:r>
            <a:r>
              <a:rPr lang="el-GR" dirty="0">
                <a:solidFill>
                  <a:srgbClr val="414141"/>
                </a:solidFill>
              </a:rPr>
              <a:t>πειραματιστείτε με βαθμούς «κοινωνικής απόστασης» ως </a:t>
            </a:r>
            <a:r>
              <a:rPr lang="es-ES" dirty="0">
                <a:solidFill>
                  <a:srgbClr val="414141"/>
                </a:solidFill>
              </a:rPr>
              <a:t>proxy</a:t>
            </a:r>
            <a:r>
              <a:rPr lang="el-GR" dirty="0">
                <a:solidFill>
                  <a:srgbClr val="414141"/>
                </a:solidFill>
              </a:rPr>
              <a:t> για τα μέτρα περιορισμού</a:t>
            </a:r>
            <a:endParaRPr lang="en-US" sz="4000" dirty="0">
              <a:solidFill>
                <a:srgbClr val="414141"/>
              </a:solidFill>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l-GR" dirty="0">
                <a:solidFill>
                  <a:srgbClr val="414141"/>
                </a:solidFill>
              </a:rPr>
              <a:t>Μέτρα περιορισμού</a:t>
            </a:r>
            <a:endPar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marL="914400" lvl="1" indent="-457200">
              <a:defRPr/>
            </a:pPr>
            <a:r>
              <a:rPr lang="el-GR" dirty="0">
                <a:solidFill>
                  <a:srgbClr val="414141"/>
                </a:solidFill>
              </a:rPr>
              <a:t>Με στόχευση</a:t>
            </a:r>
            <a:endParaRPr kumimoji="0" lang="en-US" sz="24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marL="1371600" marR="0" lvl="2" indent="-457200"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414141"/>
                </a:solidFill>
                <a:effectLst/>
                <a:uLnTx/>
                <a:uFillTx/>
                <a:latin typeface="Source Sans Pro Light" charset="0"/>
                <a:ea typeface="Source Sans Pro Light" charset="0"/>
              </a:rPr>
              <a:t>Testing</a:t>
            </a:r>
          </a:p>
          <a:p>
            <a:pPr marL="1371600" marR="0" lvl="2" indent="-457200" algn="l" defTabSz="914400" rtl="0" eaLnBrk="1" fontAlgn="auto" latinLnBrk="0" hangingPunct="1">
              <a:lnSpc>
                <a:spcPct val="90000"/>
              </a:lnSpc>
              <a:spcBef>
                <a:spcPts val="500"/>
              </a:spcBef>
              <a:spcAft>
                <a:spcPts val="0"/>
              </a:spcAft>
              <a:buClrTx/>
              <a:buSzTx/>
              <a:buFont typeface="Arial"/>
              <a:buChar char="•"/>
              <a:tabLst/>
              <a:defRPr/>
            </a:pPr>
            <a:r>
              <a:rPr kumimoji="0" lang="el-GR" sz="2000" b="0" i="0" u="none" strike="noStrike" kern="1200" cap="none" spc="0" normalizeH="0" baseline="0" noProof="0" dirty="0" err="1">
                <a:ln>
                  <a:noFill/>
                </a:ln>
                <a:solidFill>
                  <a:srgbClr val="414141"/>
                </a:solidFill>
                <a:effectLst/>
                <a:uLnTx/>
                <a:uFillTx/>
                <a:latin typeface="Source Sans Pro Light" charset="0"/>
                <a:ea typeface="Source Sans Pro Light" charset="0"/>
              </a:rPr>
              <a:t>Ιχνηλάτηση</a:t>
            </a:r>
            <a:endParaRPr kumimoji="0" lang="en-US" sz="20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marL="1371600" lvl="2" indent="-457200">
              <a:defRPr/>
            </a:pPr>
            <a:r>
              <a:rPr lang="el-GR" dirty="0"/>
              <a:t>Απομόνωση και υποστήριξη των κρουσμάτων</a:t>
            </a:r>
            <a:endParaRPr kumimoji="0" lang="en-US" sz="20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marL="914400" lvl="1" indent="-457200">
              <a:defRPr/>
            </a:pPr>
            <a:r>
              <a:rPr lang="el-GR" dirty="0">
                <a:solidFill>
                  <a:srgbClr val="414141"/>
                </a:solidFill>
              </a:rPr>
              <a:t>Χωρίς στόχευση - κοινωνική αποστασιοποίηση</a:t>
            </a:r>
            <a:endPar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endParaRPr>
          </a:p>
        </p:txBody>
      </p:sp>
      <p:sp>
        <p:nvSpPr>
          <p:cNvPr id="10" name="TextBox 9">
            <a:extLst>
              <a:ext uri="{FF2B5EF4-FFF2-40B4-BE49-F238E27FC236}">
                <a16:creationId xmlns:a16="http://schemas.microsoft.com/office/drawing/2014/main" id="{830A3347-D309-4CF6-9000-5D5F9AA91540}"/>
              </a:ext>
            </a:extLst>
          </p:cNvPr>
          <p:cNvSpPr txBox="1"/>
          <p:nvPr/>
        </p:nvSpPr>
        <p:spPr>
          <a:xfrm>
            <a:off x="8645435" y="958243"/>
            <a:ext cx="2762797" cy="1477328"/>
          </a:xfrm>
          <a:prstGeom prst="rect">
            <a:avLst/>
          </a:prstGeom>
          <a:solidFill>
            <a:schemeClr val="bg1"/>
          </a:solidFill>
        </p:spPr>
        <p:txBody>
          <a:bodyPr wrap="square" rtlCol="0">
            <a:spAutoFit/>
          </a:bodyPr>
          <a:lstStyle/>
          <a:p>
            <a:pPr lvl="0">
              <a:defRPr/>
            </a:pPr>
            <a:r>
              <a:rPr lang="el-GR" dirty="0">
                <a:solidFill>
                  <a:srgbClr val="414141"/>
                </a:solidFill>
                <a:latin typeface="Source Sans Pro" panose="020B0503030403020204" pitchFamily="34" charset="0"/>
                <a:ea typeface="Source Sans Pro" panose="020B0503030403020204" pitchFamily="34" charset="0"/>
              </a:rPr>
              <a:t>Ανεξέλεγκτη επιδημία με κορύφωση όταν το 60% του παγκόσμιου πληθυσμού έχει κολλήσει </a:t>
            </a:r>
            <a:r>
              <a:rPr lang="en-GB" dirty="0">
                <a:solidFill>
                  <a:srgbClr val="414141"/>
                </a:solidFill>
                <a:latin typeface="Source Sans Pro" panose="020B0503030403020204" pitchFamily="34" charset="0"/>
                <a:ea typeface="Source Sans Pro" panose="020B0503030403020204" pitchFamily="34" charset="0"/>
              </a:rPr>
              <a:t>COVID-19</a:t>
            </a:r>
            <a:endParaRPr kumimoji="0" lang="en-GB" sz="1800" b="0" i="0" u="none" strike="noStrike" kern="1200" cap="none" spc="0" normalizeH="0" baseline="0" noProof="0" dirty="0">
              <a:ln>
                <a:noFill/>
              </a:ln>
              <a:solidFill>
                <a:srgbClr val="414141"/>
              </a:solidFill>
              <a:effectLst/>
              <a:uLnTx/>
              <a:uFillTx/>
              <a:latin typeface="Source Sans Pro" panose="020B0503030403020204" pitchFamily="34" charset="0"/>
              <a:ea typeface="Source Sans Pro" panose="020B0503030403020204" pitchFamily="34" charset="0"/>
              <a:cs typeface="+mn-cs"/>
            </a:endParaRPr>
          </a:p>
        </p:txBody>
      </p:sp>
      <p:sp>
        <p:nvSpPr>
          <p:cNvPr id="11" name="TextBox 10">
            <a:extLst>
              <a:ext uri="{FF2B5EF4-FFF2-40B4-BE49-F238E27FC236}">
                <a16:creationId xmlns:a16="http://schemas.microsoft.com/office/drawing/2014/main" id="{6900F62A-0394-4E24-930D-40674C07A508}"/>
              </a:ext>
            </a:extLst>
          </p:cNvPr>
          <p:cNvSpPr txBox="1"/>
          <p:nvPr/>
        </p:nvSpPr>
        <p:spPr>
          <a:xfrm>
            <a:off x="8645435" y="4554817"/>
            <a:ext cx="2762797" cy="1477328"/>
          </a:xfrm>
          <a:prstGeom prst="rect">
            <a:avLst/>
          </a:prstGeom>
          <a:solidFill>
            <a:schemeClr val="bg1"/>
          </a:solidFill>
        </p:spPr>
        <p:txBody>
          <a:bodyPr wrap="square" rtlCol="0">
            <a:spAutoFit/>
          </a:bodyPr>
          <a:lstStyle/>
          <a:p>
            <a:pPr lvl="0">
              <a:defRPr/>
            </a:pPr>
            <a:r>
              <a:rPr lang="el-GR" dirty="0">
                <a:solidFill>
                  <a:srgbClr val="414141"/>
                </a:solidFill>
                <a:latin typeface="Source Sans Pro" panose="020B0503030403020204" pitchFamily="34" charset="0"/>
                <a:ea typeface="Source Sans Pro" panose="020B0503030403020204" pitchFamily="34" charset="0"/>
              </a:rPr>
              <a:t>Ελεγχόμενη επιδημία με κορύφωση όταν το 20% του παγκόσμιου πληθυσμού έχει κολλήσει </a:t>
            </a:r>
            <a:r>
              <a:rPr lang="en-GB" dirty="0">
                <a:solidFill>
                  <a:srgbClr val="414141"/>
                </a:solidFill>
                <a:latin typeface="Source Sans Pro" panose="020B0503030403020204" pitchFamily="34" charset="0"/>
                <a:ea typeface="Source Sans Pro" panose="020B0503030403020204" pitchFamily="34" charset="0"/>
              </a:rPr>
              <a:t>COVID-19</a:t>
            </a:r>
            <a:r>
              <a:rPr lang="el-GR" dirty="0">
                <a:solidFill>
                  <a:srgbClr val="414141"/>
                </a:solidFill>
                <a:latin typeface="Source Sans Pro" panose="020B0503030403020204" pitchFamily="34" charset="0"/>
                <a:ea typeface="Source Sans Pro" panose="020B0503030403020204" pitchFamily="34" charset="0"/>
              </a:rPr>
              <a:t> </a:t>
            </a:r>
            <a:endParaRPr kumimoji="0" lang="en-GB" sz="1800" b="0" i="0" u="none" strike="noStrike" kern="1200" cap="none" spc="0" normalizeH="0" baseline="0" noProof="0" dirty="0">
              <a:ln>
                <a:noFill/>
              </a:ln>
              <a:solidFill>
                <a:srgbClr val="414141"/>
              </a:solidFill>
              <a:effectLst/>
              <a:uLnTx/>
              <a:uFillTx/>
              <a:latin typeface="Source Sans Pro" panose="020B0503030403020204" pitchFamily="34" charset="0"/>
              <a:ea typeface="Source Sans Pro" panose="020B0503030403020204" pitchFamily="34" charset="0"/>
              <a:cs typeface="+mn-cs"/>
            </a:endParaRPr>
          </a:p>
        </p:txBody>
      </p:sp>
      <p:sp>
        <p:nvSpPr>
          <p:cNvPr id="13" name="Rectangle: Rounded Corners 12">
            <a:extLst>
              <a:ext uri="{FF2B5EF4-FFF2-40B4-BE49-F238E27FC236}">
                <a16:creationId xmlns:a16="http://schemas.microsoft.com/office/drawing/2014/main" id="{271CAECA-2D99-4E77-99AD-6EC36562139A}"/>
              </a:ext>
            </a:extLst>
          </p:cNvPr>
          <p:cNvSpPr/>
          <p:nvPr/>
        </p:nvSpPr>
        <p:spPr>
          <a:xfrm>
            <a:off x="6256163" y="1951567"/>
            <a:ext cx="557349" cy="318475"/>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24594DE0-0474-4DEA-ADD2-DCDF2A288FBE}"/>
              </a:ext>
            </a:extLst>
          </p:cNvPr>
          <p:cNvSpPr/>
          <p:nvPr/>
        </p:nvSpPr>
        <p:spPr>
          <a:xfrm>
            <a:off x="6474751" y="6014063"/>
            <a:ext cx="400979" cy="252266"/>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443A9E65-FBBA-406C-AC4C-D1EBA9A237E0}"/>
              </a:ext>
            </a:extLst>
          </p:cNvPr>
          <p:cNvCxnSpPr>
            <a:cxnSpLocks/>
          </p:cNvCxnSpPr>
          <p:nvPr/>
        </p:nvCxnSpPr>
        <p:spPr>
          <a:xfrm flipH="1">
            <a:off x="6795048" y="1992678"/>
            <a:ext cx="54872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6711F0C-184F-41FA-89C5-E966493E1299}"/>
              </a:ext>
            </a:extLst>
          </p:cNvPr>
          <p:cNvCxnSpPr>
            <a:cxnSpLocks/>
          </p:cNvCxnSpPr>
          <p:nvPr/>
        </p:nvCxnSpPr>
        <p:spPr>
          <a:xfrm flipH="1">
            <a:off x="6842845" y="6015182"/>
            <a:ext cx="152250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594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l-GR" sz="4000" dirty="0">
                <a:solidFill>
                  <a:srgbClr val="414141"/>
                </a:solidFill>
                <a:latin typeface="Source Sans Pro SemiBold" panose="020B0603030403020204" pitchFamily="34" charset="0"/>
                <a:ea typeface="Source Sans Pro SemiBold" panose="020B0603030403020204" pitchFamily="34" charset="0"/>
              </a:rPr>
              <a:t>Διακρατικές διαφορές περιοριστικών μέτρων</a:t>
            </a:r>
            <a:endParaRPr kumimoji="0" lang="en-US" sz="40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199" y="1407170"/>
            <a:ext cx="105071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a:buChar char="•"/>
              <a:tabLst/>
              <a:defRPr/>
            </a:pPr>
            <a:r>
              <a:rPr kumimoji="0" lang="el-GR" sz="2800" b="0" i="0" u="none" strike="noStrike" kern="1200" cap="none" spc="0" normalizeH="0" baseline="0" noProof="0" dirty="0">
                <a:ln>
                  <a:noFill/>
                </a:ln>
                <a:solidFill>
                  <a:srgbClr val="00B050"/>
                </a:solidFill>
                <a:effectLst/>
                <a:uLnTx/>
                <a:uFillTx/>
                <a:latin typeface="Source Sans Pro Light" charset="0"/>
                <a:ea typeface="Source Sans Pro Light" charset="0"/>
              </a:rPr>
              <a:t>Νότια Κορέα</a:t>
            </a:r>
            <a:endParaRPr kumimoji="0" lang="en-US" sz="2800" b="0" i="0" u="none" strike="noStrike" kern="1200" cap="none" spc="0" normalizeH="0" baseline="0" noProof="0" dirty="0">
              <a:ln>
                <a:noFill/>
              </a:ln>
              <a:solidFill>
                <a:srgbClr val="00B050"/>
              </a:solidFill>
              <a:effectLst/>
              <a:uLnTx/>
              <a:uFillTx/>
              <a:latin typeface="Source Sans Pro Light" charset="0"/>
              <a:ea typeface="Source Sans Pro Light" charset="0"/>
            </a:endParaRPr>
          </a:p>
          <a:p>
            <a:pPr marL="914400" lvl="1" indent="-457200">
              <a:defRPr/>
            </a:pPr>
            <a:r>
              <a:rPr lang="el-GR" dirty="0">
                <a:solidFill>
                  <a:srgbClr val="414141"/>
                </a:solidFill>
              </a:rPr>
              <a:t>Χωρίς υποχρεωτική κοινωνική απόσταση</a:t>
            </a:r>
          </a:p>
          <a:p>
            <a:pPr marL="914400" lvl="1" indent="-457200">
              <a:defRPr/>
            </a:pPr>
            <a:r>
              <a:rPr kumimoji="0" lang="en-US" sz="2400" b="0" i="0" u="none" strike="noStrike" kern="1200" cap="none" spc="0" normalizeH="0" baseline="0" noProof="0" dirty="0">
                <a:ln>
                  <a:noFill/>
                </a:ln>
                <a:solidFill>
                  <a:srgbClr val="414141"/>
                </a:solidFill>
                <a:effectLst/>
                <a:uLnTx/>
                <a:uFillTx/>
                <a:latin typeface="Source Sans Pro Light" charset="0"/>
                <a:ea typeface="Source Sans Pro Light" charset="0"/>
              </a:rPr>
              <a:t>Testing, </a:t>
            </a:r>
            <a:r>
              <a:rPr kumimoji="0" lang="el-GR" sz="2400" b="0" i="0" u="none" strike="noStrike" kern="1200" cap="none" spc="0" normalizeH="0" baseline="0" noProof="0" dirty="0">
                <a:ln>
                  <a:noFill/>
                </a:ln>
                <a:solidFill>
                  <a:srgbClr val="414141"/>
                </a:solidFill>
                <a:effectLst/>
                <a:uLnTx/>
                <a:uFillTx/>
                <a:latin typeface="Source Sans Pro Light" charset="0"/>
                <a:ea typeface="Source Sans Pro Light" charset="0"/>
              </a:rPr>
              <a:t>ι</a:t>
            </a:r>
            <a:r>
              <a:rPr lang="el-GR" dirty="0" err="1">
                <a:solidFill>
                  <a:srgbClr val="414141"/>
                </a:solidFill>
              </a:rPr>
              <a:t>χνηλάτηση</a:t>
            </a:r>
            <a:r>
              <a:rPr lang="el-GR" dirty="0">
                <a:solidFill>
                  <a:srgbClr val="414141"/>
                </a:solidFill>
              </a:rPr>
              <a:t>, επιβαλλόμενη απομόνωση κρουσμάτων &amp; καραντίνα επαφών</a:t>
            </a:r>
            <a:endParaRPr kumimoji="0" lang="en-US" sz="24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marL="914400" lvl="1" indent="-457200">
              <a:defRPr/>
            </a:pPr>
            <a:r>
              <a:rPr lang="el-GR" dirty="0"/>
              <a:t>Εθελοντική χρήση προσωπικών δεδομένων μέσω εφαρμογής </a:t>
            </a:r>
            <a:r>
              <a:rPr lang="el-GR" dirty="0" err="1"/>
              <a:t>smartphone</a:t>
            </a:r>
            <a:r>
              <a:rPr lang="el-GR" dirty="0"/>
              <a:t> για την ειδοποίηση των χρηστών για κοντινές περιπτώσεις κρουσμάτων </a:t>
            </a:r>
            <a:r>
              <a:rPr lang="el-GR" dirty="0">
                <a:solidFill>
                  <a:srgbClr val="414141"/>
                </a:solidFill>
              </a:rPr>
              <a:t>&amp;</a:t>
            </a:r>
            <a:r>
              <a:rPr lang="el-GR" dirty="0"/>
              <a:t> για ειδοποίηση από τους χρήστες όταν ασθενούν</a:t>
            </a:r>
            <a:endParaRPr kumimoji="0" lang="en-US" sz="24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marL="457200" marR="0" lvl="0" indent="-457200" algn="l" defTabSz="914400" rtl="0" eaLnBrk="1" fontAlgn="auto" latinLnBrk="0" hangingPunct="1">
              <a:lnSpc>
                <a:spcPct val="90000"/>
              </a:lnSpc>
              <a:spcBef>
                <a:spcPts val="1000"/>
              </a:spcBef>
              <a:spcAft>
                <a:spcPts val="0"/>
              </a:spcAft>
              <a:buClrTx/>
              <a:buSzTx/>
              <a:buFont typeface="Arial"/>
              <a:buChar char="•"/>
              <a:tabLst/>
              <a:defRPr/>
            </a:pPr>
            <a:r>
              <a:rPr lang="el-GR" dirty="0">
                <a:solidFill>
                  <a:srgbClr val="00B050"/>
                </a:solidFill>
              </a:rPr>
              <a:t>Ιταλία</a:t>
            </a:r>
            <a:endParaRPr kumimoji="0" lang="en-US" sz="2800" b="0" i="0" u="none" strike="noStrike" kern="1200" cap="none" spc="0" normalizeH="0" baseline="0" noProof="0" dirty="0">
              <a:ln>
                <a:noFill/>
              </a:ln>
              <a:solidFill>
                <a:srgbClr val="00B050"/>
              </a:solidFill>
              <a:effectLst/>
              <a:uLnTx/>
              <a:uFillTx/>
              <a:latin typeface="Source Sans Pro Light" charset="0"/>
              <a:ea typeface="Source Sans Pro Light" charset="0"/>
            </a:endParaRPr>
          </a:p>
          <a:p>
            <a:pPr marL="914400" lvl="1" indent="-457200">
              <a:defRPr/>
            </a:pPr>
            <a:r>
              <a:rPr lang="el-GR" dirty="0">
                <a:solidFill>
                  <a:srgbClr val="414141"/>
                </a:solidFill>
              </a:rPr>
              <a:t>Ισχυρή κοινωνική αποστασιοποίηση με ζώνες ανά γεωγραφική περιοχή</a:t>
            </a:r>
          </a:p>
          <a:p>
            <a:pPr marL="914400" lvl="1" indent="-457200">
              <a:defRPr/>
            </a:pPr>
            <a:r>
              <a:rPr lang="el-GR" dirty="0"/>
              <a:t>Ακολούθησε</a:t>
            </a:r>
            <a:r>
              <a:rPr kumimoji="0" lang="en-US" sz="2400" b="0" i="0" u="none" strike="noStrike" kern="1200" cap="none" spc="0" normalizeH="0" baseline="0" noProof="0" dirty="0">
                <a:ln>
                  <a:noFill/>
                </a:ln>
                <a:solidFill>
                  <a:srgbClr val="414141"/>
                </a:solidFill>
                <a:effectLst/>
                <a:uLnTx/>
                <a:uFillTx/>
                <a:latin typeface="Source Sans Pro Light" charset="0"/>
                <a:ea typeface="Source Sans Pro Light" charset="0"/>
              </a:rPr>
              <a:t> </a:t>
            </a:r>
            <a:r>
              <a:rPr kumimoji="0" lang="el-GR" sz="2400" b="0" i="0" u="none" strike="noStrike" kern="1200" cap="none" spc="0" normalizeH="0" baseline="0" noProof="0" dirty="0">
                <a:ln>
                  <a:noFill/>
                </a:ln>
                <a:solidFill>
                  <a:srgbClr val="414141"/>
                </a:solidFill>
                <a:effectLst/>
                <a:uLnTx/>
                <a:uFillTx/>
                <a:latin typeface="Source Sans Pro Light" charset="0"/>
                <a:ea typeface="Source Sans Pro Light" charset="0"/>
              </a:rPr>
              <a:t>εθνικό</a:t>
            </a:r>
            <a:r>
              <a:rPr kumimoji="0" lang="en-US" sz="2400" b="0" i="0" u="none" strike="noStrike" kern="1200" cap="none" spc="0" normalizeH="0" baseline="0" noProof="0" dirty="0">
                <a:ln>
                  <a:noFill/>
                </a:ln>
                <a:solidFill>
                  <a:srgbClr val="414141"/>
                </a:solidFill>
                <a:effectLst/>
                <a:uLnTx/>
                <a:uFillTx/>
                <a:latin typeface="Source Sans Pro Light" charset="0"/>
                <a:ea typeface="Source Sans Pro Light" charset="0"/>
              </a:rPr>
              <a:t> lock-down, </a:t>
            </a:r>
            <a:r>
              <a:rPr lang="el-GR" dirty="0">
                <a:solidFill>
                  <a:srgbClr val="414141"/>
                </a:solidFill>
              </a:rPr>
              <a:t>σταματώντας κάθε μη απολύτως απαραίτητη </a:t>
            </a:r>
            <a:r>
              <a:rPr lang="es-ES" dirty="0">
                <a:solidFill>
                  <a:srgbClr val="414141"/>
                </a:solidFill>
              </a:rPr>
              <a:t>(“non-</a:t>
            </a:r>
            <a:r>
              <a:rPr lang="es-ES" dirty="0" err="1">
                <a:solidFill>
                  <a:srgbClr val="414141"/>
                </a:solidFill>
              </a:rPr>
              <a:t>essential</a:t>
            </a:r>
            <a:r>
              <a:rPr lang="es-ES" dirty="0">
                <a:solidFill>
                  <a:srgbClr val="414141"/>
                </a:solidFill>
              </a:rPr>
              <a:t>”) </a:t>
            </a:r>
            <a:r>
              <a:rPr lang="el-GR" dirty="0">
                <a:solidFill>
                  <a:srgbClr val="414141"/>
                </a:solidFill>
              </a:rPr>
              <a:t>οικονομική δραστηριότητα</a:t>
            </a:r>
            <a:endParaRPr kumimoji="0" lang="en-US" sz="24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marL="914400" marR="0" lvl="1" indent="-457200" algn="l" defTabSz="914400" rtl="0" eaLnBrk="1" fontAlgn="auto" latinLnBrk="0" hangingPunct="1">
              <a:lnSpc>
                <a:spcPct val="90000"/>
              </a:lnSpc>
              <a:spcBef>
                <a:spcPts val="500"/>
              </a:spcBef>
              <a:spcAft>
                <a:spcPts val="0"/>
              </a:spcAft>
              <a:buClrTx/>
              <a:buSzTx/>
              <a:buFont typeface="Arial"/>
              <a:buChar char="•"/>
              <a:tabLst/>
              <a:defRPr/>
            </a:pPr>
            <a:endParaRPr kumimoji="0" lang="en-US" sz="24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endParaRPr>
          </a:p>
        </p:txBody>
      </p:sp>
    </p:spTree>
    <p:extLst>
      <p:ext uri="{BB962C8B-B14F-4D97-AF65-F5344CB8AC3E}">
        <p14:creationId xmlns:p14="http://schemas.microsoft.com/office/powerpoint/2010/main" val="1853339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οικονομική κρίση από τα περιοριστικά μέτρα</a:t>
            </a:r>
            <a:endParaRPr lang="en-US" dirty="0"/>
          </a:p>
        </p:txBody>
      </p:sp>
    </p:spTree>
    <p:extLst>
      <p:ext uri="{BB962C8B-B14F-4D97-AF65-F5344CB8AC3E}">
        <p14:creationId xmlns:p14="http://schemas.microsoft.com/office/powerpoint/2010/main" val="268217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53B66-ABDF-6B42-B92E-055D1E0C095F}"/>
              </a:ext>
            </a:extLst>
          </p:cNvPr>
          <p:cNvSpPr>
            <a:spLocks noGrp="1"/>
          </p:cNvSpPr>
          <p:nvPr>
            <p:ph type="title"/>
          </p:nvPr>
        </p:nvSpPr>
        <p:spPr/>
        <p:txBody>
          <a:bodyPr/>
          <a:lstStyle/>
          <a:p>
            <a:r>
              <a:rPr lang="el-GR" dirty="0"/>
              <a:t>Η βαθύτερη ύφεση σε </a:t>
            </a:r>
            <a:r>
              <a:rPr lang="es-ES" dirty="0"/>
              <a:t>4</a:t>
            </a:r>
            <a:r>
              <a:rPr lang="el-GR" dirty="0"/>
              <a:t> δεκαετίες</a:t>
            </a:r>
            <a:r>
              <a:rPr lang="es-ES" dirty="0"/>
              <a:t> !</a:t>
            </a:r>
            <a:endParaRPr lang="en-US" dirty="0"/>
          </a:p>
        </p:txBody>
      </p:sp>
      <p:sp>
        <p:nvSpPr>
          <p:cNvPr id="4" name="TextBox 4">
            <a:extLst>
              <a:ext uri="{FF2B5EF4-FFF2-40B4-BE49-F238E27FC236}">
                <a16:creationId xmlns:a16="http://schemas.microsoft.com/office/drawing/2014/main" id="{EAADE9D0-45D7-224F-A47A-4BD7E90AF938}"/>
              </a:ext>
            </a:extLst>
          </p:cNvPr>
          <p:cNvSpPr txBox="1"/>
          <p:nvPr/>
        </p:nvSpPr>
        <p:spPr>
          <a:xfrm>
            <a:off x="7853926" y="1777643"/>
            <a:ext cx="1061509" cy="215444"/>
          </a:xfrm>
          <a:prstGeom prst="rect">
            <a:avLst/>
          </a:prstGeom>
          <a:noFill/>
        </p:spPr>
        <p:txBody>
          <a:bodyPr wrap="none" rtlCol="0">
            <a:spAutoFit/>
          </a:bodyPr>
          <a:lstStyle/>
          <a:p>
            <a:r>
              <a:rPr lang="en-GB" sz="800" dirty="0">
                <a:latin typeface="Source Sans Pro Light" panose="020B0403030403020204" pitchFamily="34" charset="0"/>
                <a:ea typeface="Source Sans Pro Light" panose="020B0403030403020204" pitchFamily="34" charset="0"/>
              </a:rPr>
              <a:t>Global financial crisis</a:t>
            </a:r>
          </a:p>
        </p:txBody>
      </p:sp>
      <p:graphicFrame>
        <p:nvGraphicFramePr>
          <p:cNvPr id="5" name="Chart 4">
            <a:extLst>
              <a:ext uri="{FF2B5EF4-FFF2-40B4-BE49-F238E27FC236}">
                <a16:creationId xmlns:a16="http://schemas.microsoft.com/office/drawing/2014/main" id="{5D0AB633-13DE-F040-A9AB-C217FBAEEF68}"/>
              </a:ext>
            </a:extLst>
          </p:cNvPr>
          <p:cNvGraphicFramePr>
            <a:graphicFrameLocks noGrp="1"/>
          </p:cNvGraphicFramePr>
          <p:nvPr>
            <p:extLst>
              <p:ext uri="{D42A27DB-BD31-4B8C-83A1-F6EECF244321}">
                <p14:modId xmlns:p14="http://schemas.microsoft.com/office/powerpoint/2010/main" val="3794671023"/>
              </p:ext>
            </p:extLst>
          </p:nvPr>
        </p:nvGraphicFramePr>
        <p:xfrm>
          <a:off x="390939" y="1530626"/>
          <a:ext cx="11410122"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62753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5" name="Picture 4" descr="Chart, line chart&#10;&#10;Description automatically generated">
            <a:extLst>
              <a:ext uri="{FF2B5EF4-FFF2-40B4-BE49-F238E27FC236}">
                <a16:creationId xmlns:a16="http://schemas.microsoft.com/office/drawing/2014/main" id="{5F3CD9B7-86EB-9E48-92DF-7DA6B60E27FA}"/>
              </a:ext>
            </a:extLst>
          </p:cNvPr>
          <p:cNvPicPr>
            <a:picLocks noChangeAspect="1"/>
          </p:cNvPicPr>
          <p:nvPr/>
        </p:nvPicPr>
        <p:blipFill>
          <a:blip r:embed="rId2"/>
          <a:stretch>
            <a:fillRect/>
          </a:stretch>
        </p:blipFill>
        <p:spPr>
          <a:xfrm>
            <a:off x="707366" y="533400"/>
            <a:ext cx="10640084" cy="5791200"/>
          </a:xfrm>
          <a:prstGeom prst="rect">
            <a:avLst/>
          </a:prstGeom>
        </p:spPr>
      </p:pic>
    </p:spTree>
    <p:extLst>
      <p:ext uri="{BB962C8B-B14F-4D97-AF65-F5344CB8AC3E}">
        <p14:creationId xmlns:p14="http://schemas.microsoft.com/office/powerpoint/2010/main" val="449016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r>
              <a:rPr lang="el-GR" dirty="0">
                <a:solidFill>
                  <a:schemeClr val="tx1"/>
                </a:solidFill>
                <a:latin typeface="Source Sans Pro SemiBold" panose="020B0603030403020204" pitchFamily="34" charset="0"/>
                <a:ea typeface="Source Sans Pro SemiBold" panose="020B0603030403020204" pitchFamily="34" charset="0"/>
              </a:rPr>
              <a:t>Διάγνωση της φύσης της μακροοικονομικής διαταραχής </a:t>
            </a:r>
            <a:r>
              <a:rPr lang="es-ES" dirty="0">
                <a:solidFill>
                  <a:schemeClr val="tx1"/>
                </a:solidFill>
                <a:latin typeface="Source Sans Pro SemiBold" panose="020B0603030403020204" pitchFamily="34" charset="0"/>
                <a:ea typeface="Source Sans Pro SemiBold" panose="020B0603030403020204" pitchFamily="34" charset="0"/>
              </a:rPr>
              <a:t>(shock)</a:t>
            </a:r>
            <a:endParaRPr lang="en-US" dirty="0">
              <a:solidFill>
                <a:schemeClr val="tx1"/>
              </a:solidFill>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652867" y="1887530"/>
            <a:ext cx="10761132" cy="380116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r>
              <a:rPr lang="el-GR" dirty="0">
                <a:solidFill>
                  <a:srgbClr val="414141"/>
                </a:solidFill>
              </a:rPr>
              <a:t>Όχι μια φυσιολογική ύφεση</a:t>
            </a:r>
            <a:endParaRPr lang="es-ES" dirty="0">
              <a:solidFill>
                <a:srgbClr val="414141"/>
              </a:solidFill>
            </a:endParaRPr>
          </a:p>
          <a:p>
            <a:pPr marL="457200" indent="-457200"/>
            <a:r>
              <a:rPr lang="el-GR" dirty="0">
                <a:solidFill>
                  <a:srgbClr val="414141"/>
                </a:solidFill>
              </a:rPr>
              <a:t>Όχι ύφεση από χρηματοοικονομική κρίση</a:t>
            </a:r>
            <a:endParaRPr lang="es-ES" dirty="0">
              <a:solidFill>
                <a:srgbClr val="414141"/>
              </a:solidFill>
            </a:endParaRPr>
          </a:p>
          <a:p>
            <a:pPr marL="457200" indent="-457200"/>
            <a:r>
              <a:rPr lang="el-GR" dirty="0">
                <a:solidFill>
                  <a:srgbClr val="414141"/>
                </a:solidFill>
              </a:rPr>
              <a:t>Εξωγενής υγειονομική αιτία</a:t>
            </a:r>
          </a:p>
          <a:p>
            <a:pPr marL="457200" indent="-457200"/>
            <a:r>
              <a:rPr lang="el-GR" dirty="0">
                <a:solidFill>
                  <a:srgbClr val="414141"/>
                </a:solidFill>
              </a:rPr>
              <a:t>Τα περιοριστικά μέτρα για την εξομάλυνση της επιδημικής καμπύλης προκαλούν μια βαθιά ύφεση</a:t>
            </a:r>
            <a:endParaRPr lang="en-US" dirty="0"/>
          </a:p>
        </p:txBody>
      </p:sp>
    </p:spTree>
    <p:extLst>
      <p:ext uri="{BB962C8B-B14F-4D97-AF65-F5344CB8AC3E}">
        <p14:creationId xmlns:p14="http://schemas.microsoft.com/office/powerpoint/2010/main" val="2806648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69D23C-F69A-3B49-B875-9553D5FD227F}"/>
              </a:ext>
            </a:extLst>
          </p:cNvPr>
          <p:cNvSpPr/>
          <p:nvPr/>
        </p:nvSpPr>
        <p:spPr>
          <a:xfrm>
            <a:off x="1734458" y="3005182"/>
            <a:ext cx="9655769" cy="3297693"/>
          </a:xfrm>
          <a:prstGeom prst="rect">
            <a:avLst/>
          </a:prstGeom>
          <a:solidFill>
            <a:srgbClr val="DFECF8"/>
          </a:solidFill>
          <a:ln>
            <a:solidFill>
              <a:srgbClr val="DFE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618ABBD-81DF-6A40-BE7E-6CB2BB34A40E}"/>
              </a:ext>
            </a:extLst>
          </p:cNvPr>
          <p:cNvSpPr/>
          <p:nvPr/>
        </p:nvSpPr>
        <p:spPr>
          <a:xfrm>
            <a:off x="1734457" y="1037559"/>
            <a:ext cx="9619344" cy="1955152"/>
          </a:xfrm>
          <a:prstGeom prst="rect">
            <a:avLst/>
          </a:prstGeom>
          <a:solidFill>
            <a:srgbClr val="E2F1D9"/>
          </a:solidFill>
          <a:ln>
            <a:solidFill>
              <a:srgbClr val="E2F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a:extLst>
              <a:ext uri="{FF2B5EF4-FFF2-40B4-BE49-F238E27FC236}">
                <a16:creationId xmlns:a16="http://schemas.microsoft.com/office/drawing/2014/main" id="{B8C3EDB6-FE1B-F444-9A50-8B3701E47A8A}"/>
              </a:ext>
            </a:extLst>
          </p:cNvPr>
          <p:cNvCxnSpPr>
            <a:cxnSpLocks/>
          </p:cNvCxnSpPr>
          <p:nvPr/>
        </p:nvCxnSpPr>
        <p:spPr>
          <a:xfrm flipH="1" flipV="1">
            <a:off x="1727200" y="1047391"/>
            <a:ext cx="3629" cy="528995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92C8C5A-2EA6-AC49-8EB2-C442C18BA96B}"/>
              </a:ext>
            </a:extLst>
          </p:cNvPr>
          <p:cNvCxnSpPr>
            <a:cxnSpLocks/>
          </p:cNvCxnSpPr>
          <p:nvPr/>
        </p:nvCxnSpPr>
        <p:spPr>
          <a:xfrm>
            <a:off x="1727200" y="3036125"/>
            <a:ext cx="733658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reeform 5">
            <a:extLst>
              <a:ext uri="{FF2B5EF4-FFF2-40B4-BE49-F238E27FC236}">
                <a16:creationId xmlns:a16="http://schemas.microsoft.com/office/drawing/2014/main" id="{4864FF0B-26DB-6642-91BC-F893D9705C61}"/>
              </a:ext>
            </a:extLst>
          </p:cNvPr>
          <p:cNvSpPr/>
          <p:nvPr/>
        </p:nvSpPr>
        <p:spPr>
          <a:xfrm>
            <a:off x="1730477" y="1047391"/>
            <a:ext cx="4866968" cy="1978902"/>
          </a:xfrm>
          <a:custGeom>
            <a:avLst/>
            <a:gdLst>
              <a:gd name="connsiteX0" fmla="*/ 0 w 4866968"/>
              <a:gd name="connsiteY0" fmla="*/ 1978902 h 1978902"/>
              <a:gd name="connsiteX1" fmla="*/ 324465 w 4866968"/>
              <a:gd name="connsiteY1" fmla="*/ 1880579 h 1978902"/>
              <a:gd name="connsiteX2" fmla="*/ 530942 w 4866968"/>
              <a:gd name="connsiteY2" fmla="*/ 1752760 h 1978902"/>
              <a:gd name="connsiteX3" fmla="*/ 816078 w 4866968"/>
              <a:gd name="connsiteY3" fmla="*/ 1457792 h 1978902"/>
              <a:gd name="connsiteX4" fmla="*/ 1209368 w 4866968"/>
              <a:gd name="connsiteY4" fmla="*/ 592553 h 1978902"/>
              <a:gd name="connsiteX5" fmla="*/ 1582994 w 4866968"/>
              <a:gd name="connsiteY5" fmla="*/ 150102 h 1978902"/>
              <a:gd name="connsiteX6" fmla="*/ 1986117 w 4866968"/>
              <a:gd name="connsiteY6" fmla="*/ 2618 h 1978902"/>
              <a:gd name="connsiteX7" fmla="*/ 2359742 w 4866968"/>
              <a:gd name="connsiteY7" fmla="*/ 81276 h 1978902"/>
              <a:gd name="connsiteX8" fmla="*/ 2694039 w 4866968"/>
              <a:gd name="connsiteY8" fmla="*/ 386076 h 1978902"/>
              <a:gd name="connsiteX9" fmla="*/ 3116826 w 4866968"/>
              <a:gd name="connsiteY9" fmla="*/ 1133328 h 1978902"/>
              <a:gd name="connsiteX10" fmla="*/ 3628104 w 4866968"/>
              <a:gd name="connsiteY10" fmla="*/ 1615108 h 1978902"/>
              <a:gd name="connsiteX11" fmla="*/ 4385188 w 4866968"/>
              <a:gd name="connsiteY11" fmla="*/ 1870747 h 1978902"/>
              <a:gd name="connsiteX12" fmla="*/ 4847304 w 4866968"/>
              <a:gd name="connsiteY12" fmla="*/ 1919908 h 1978902"/>
              <a:gd name="connsiteX13" fmla="*/ 4847304 w 4866968"/>
              <a:gd name="connsiteY13" fmla="*/ 1919908 h 1978902"/>
              <a:gd name="connsiteX14" fmla="*/ 4866968 w 4866968"/>
              <a:gd name="connsiteY14" fmla="*/ 1929740 h 1978902"/>
              <a:gd name="connsiteX15" fmla="*/ 4866968 w 4866968"/>
              <a:gd name="connsiteY15" fmla="*/ 1929740 h 1978902"/>
              <a:gd name="connsiteX0" fmla="*/ 0 w 4866968"/>
              <a:gd name="connsiteY0" fmla="*/ 1978902 h 1978902"/>
              <a:gd name="connsiteX1" fmla="*/ 324465 w 4866968"/>
              <a:gd name="connsiteY1" fmla="*/ 1880579 h 1978902"/>
              <a:gd name="connsiteX2" fmla="*/ 530942 w 4866968"/>
              <a:gd name="connsiteY2" fmla="*/ 1752760 h 1978902"/>
              <a:gd name="connsiteX3" fmla="*/ 786582 w 4866968"/>
              <a:gd name="connsiteY3" fmla="*/ 1408631 h 1978902"/>
              <a:gd name="connsiteX4" fmla="*/ 1209368 w 4866968"/>
              <a:gd name="connsiteY4" fmla="*/ 592553 h 1978902"/>
              <a:gd name="connsiteX5" fmla="*/ 1582994 w 4866968"/>
              <a:gd name="connsiteY5" fmla="*/ 150102 h 1978902"/>
              <a:gd name="connsiteX6" fmla="*/ 1986117 w 4866968"/>
              <a:gd name="connsiteY6" fmla="*/ 2618 h 1978902"/>
              <a:gd name="connsiteX7" fmla="*/ 2359742 w 4866968"/>
              <a:gd name="connsiteY7" fmla="*/ 81276 h 1978902"/>
              <a:gd name="connsiteX8" fmla="*/ 2694039 w 4866968"/>
              <a:gd name="connsiteY8" fmla="*/ 386076 h 1978902"/>
              <a:gd name="connsiteX9" fmla="*/ 3116826 w 4866968"/>
              <a:gd name="connsiteY9" fmla="*/ 1133328 h 1978902"/>
              <a:gd name="connsiteX10" fmla="*/ 3628104 w 4866968"/>
              <a:gd name="connsiteY10" fmla="*/ 1615108 h 1978902"/>
              <a:gd name="connsiteX11" fmla="*/ 4385188 w 4866968"/>
              <a:gd name="connsiteY11" fmla="*/ 1870747 h 1978902"/>
              <a:gd name="connsiteX12" fmla="*/ 4847304 w 4866968"/>
              <a:gd name="connsiteY12" fmla="*/ 1919908 h 1978902"/>
              <a:gd name="connsiteX13" fmla="*/ 4847304 w 4866968"/>
              <a:gd name="connsiteY13" fmla="*/ 1919908 h 1978902"/>
              <a:gd name="connsiteX14" fmla="*/ 4866968 w 4866968"/>
              <a:gd name="connsiteY14" fmla="*/ 1929740 h 1978902"/>
              <a:gd name="connsiteX15" fmla="*/ 4866968 w 4866968"/>
              <a:gd name="connsiteY15" fmla="*/ 1929740 h 1978902"/>
              <a:gd name="connsiteX0" fmla="*/ 0 w 4866968"/>
              <a:gd name="connsiteY0" fmla="*/ 1978902 h 1978902"/>
              <a:gd name="connsiteX1" fmla="*/ 324465 w 4866968"/>
              <a:gd name="connsiteY1" fmla="*/ 1880579 h 1978902"/>
              <a:gd name="connsiteX2" fmla="*/ 530942 w 4866968"/>
              <a:gd name="connsiteY2" fmla="*/ 1752760 h 1978902"/>
              <a:gd name="connsiteX3" fmla="*/ 786582 w 4866968"/>
              <a:gd name="connsiteY3" fmla="*/ 1408631 h 1978902"/>
              <a:gd name="connsiteX4" fmla="*/ 1170039 w 4866968"/>
              <a:gd name="connsiteY4" fmla="*/ 553224 h 1978902"/>
              <a:gd name="connsiteX5" fmla="*/ 1582994 w 4866968"/>
              <a:gd name="connsiteY5" fmla="*/ 150102 h 1978902"/>
              <a:gd name="connsiteX6" fmla="*/ 1986117 w 4866968"/>
              <a:gd name="connsiteY6" fmla="*/ 2618 h 1978902"/>
              <a:gd name="connsiteX7" fmla="*/ 2359742 w 4866968"/>
              <a:gd name="connsiteY7" fmla="*/ 81276 h 1978902"/>
              <a:gd name="connsiteX8" fmla="*/ 2694039 w 4866968"/>
              <a:gd name="connsiteY8" fmla="*/ 386076 h 1978902"/>
              <a:gd name="connsiteX9" fmla="*/ 3116826 w 4866968"/>
              <a:gd name="connsiteY9" fmla="*/ 1133328 h 1978902"/>
              <a:gd name="connsiteX10" fmla="*/ 3628104 w 4866968"/>
              <a:gd name="connsiteY10" fmla="*/ 1615108 h 1978902"/>
              <a:gd name="connsiteX11" fmla="*/ 4385188 w 4866968"/>
              <a:gd name="connsiteY11" fmla="*/ 1870747 h 1978902"/>
              <a:gd name="connsiteX12" fmla="*/ 4847304 w 4866968"/>
              <a:gd name="connsiteY12" fmla="*/ 1919908 h 1978902"/>
              <a:gd name="connsiteX13" fmla="*/ 4847304 w 4866968"/>
              <a:gd name="connsiteY13" fmla="*/ 1919908 h 1978902"/>
              <a:gd name="connsiteX14" fmla="*/ 4866968 w 4866968"/>
              <a:gd name="connsiteY14" fmla="*/ 1929740 h 1978902"/>
              <a:gd name="connsiteX15" fmla="*/ 4866968 w 4866968"/>
              <a:gd name="connsiteY15" fmla="*/ 1929740 h 1978902"/>
              <a:gd name="connsiteX0" fmla="*/ 0 w 4866968"/>
              <a:gd name="connsiteY0" fmla="*/ 1978902 h 1978902"/>
              <a:gd name="connsiteX1" fmla="*/ 324465 w 4866968"/>
              <a:gd name="connsiteY1" fmla="*/ 1880579 h 1978902"/>
              <a:gd name="connsiteX2" fmla="*/ 530942 w 4866968"/>
              <a:gd name="connsiteY2" fmla="*/ 1752760 h 1978902"/>
              <a:gd name="connsiteX3" fmla="*/ 786582 w 4866968"/>
              <a:gd name="connsiteY3" fmla="*/ 1408631 h 1978902"/>
              <a:gd name="connsiteX4" fmla="*/ 1170039 w 4866968"/>
              <a:gd name="connsiteY4" fmla="*/ 553224 h 1978902"/>
              <a:gd name="connsiteX5" fmla="*/ 1582994 w 4866968"/>
              <a:gd name="connsiteY5" fmla="*/ 150102 h 1978902"/>
              <a:gd name="connsiteX6" fmla="*/ 1986117 w 4866968"/>
              <a:gd name="connsiteY6" fmla="*/ 2618 h 1978902"/>
              <a:gd name="connsiteX7" fmla="*/ 2359742 w 4866968"/>
              <a:gd name="connsiteY7" fmla="*/ 81276 h 1978902"/>
              <a:gd name="connsiteX8" fmla="*/ 2694039 w 4866968"/>
              <a:gd name="connsiteY8" fmla="*/ 386076 h 1978902"/>
              <a:gd name="connsiteX9" fmla="*/ 3116826 w 4866968"/>
              <a:gd name="connsiteY9" fmla="*/ 1133328 h 1978902"/>
              <a:gd name="connsiteX10" fmla="*/ 3628104 w 4866968"/>
              <a:gd name="connsiteY10" fmla="*/ 1615108 h 1978902"/>
              <a:gd name="connsiteX11" fmla="*/ 4385188 w 4866968"/>
              <a:gd name="connsiteY11" fmla="*/ 1870747 h 1978902"/>
              <a:gd name="connsiteX12" fmla="*/ 4847304 w 4866968"/>
              <a:gd name="connsiteY12" fmla="*/ 1919908 h 1978902"/>
              <a:gd name="connsiteX13" fmla="*/ 4847304 w 4866968"/>
              <a:gd name="connsiteY13" fmla="*/ 1919908 h 1978902"/>
              <a:gd name="connsiteX14" fmla="*/ 4866968 w 4866968"/>
              <a:gd name="connsiteY14" fmla="*/ 1929740 h 1978902"/>
              <a:gd name="connsiteX15" fmla="*/ 4866968 w 4866968"/>
              <a:gd name="connsiteY15" fmla="*/ 1929740 h 1978902"/>
              <a:gd name="connsiteX0" fmla="*/ 0 w 4866968"/>
              <a:gd name="connsiteY0" fmla="*/ 1978902 h 1978902"/>
              <a:gd name="connsiteX1" fmla="*/ 324465 w 4866968"/>
              <a:gd name="connsiteY1" fmla="*/ 1880579 h 1978902"/>
              <a:gd name="connsiteX2" fmla="*/ 530942 w 4866968"/>
              <a:gd name="connsiteY2" fmla="*/ 1752760 h 1978902"/>
              <a:gd name="connsiteX3" fmla="*/ 786582 w 4866968"/>
              <a:gd name="connsiteY3" fmla="*/ 1408631 h 1978902"/>
              <a:gd name="connsiteX4" fmla="*/ 1170039 w 4866968"/>
              <a:gd name="connsiteY4" fmla="*/ 553224 h 1978902"/>
              <a:gd name="connsiteX5" fmla="*/ 1582994 w 4866968"/>
              <a:gd name="connsiteY5" fmla="*/ 150102 h 1978902"/>
              <a:gd name="connsiteX6" fmla="*/ 1986117 w 4866968"/>
              <a:gd name="connsiteY6" fmla="*/ 2618 h 1978902"/>
              <a:gd name="connsiteX7" fmla="*/ 2359742 w 4866968"/>
              <a:gd name="connsiteY7" fmla="*/ 81276 h 1978902"/>
              <a:gd name="connsiteX8" fmla="*/ 2694039 w 4866968"/>
              <a:gd name="connsiteY8" fmla="*/ 386076 h 1978902"/>
              <a:gd name="connsiteX9" fmla="*/ 3116826 w 4866968"/>
              <a:gd name="connsiteY9" fmla="*/ 1133328 h 1978902"/>
              <a:gd name="connsiteX10" fmla="*/ 3628104 w 4866968"/>
              <a:gd name="connsiteY10" fmla="*/ 1615108 h 1978902"/>
              <a:gd name="connsiteX11" fmla="*/ 4385188 w 4866968"/>
              <a:gd name="connsiteY11" fmla="*/ 1870747 h 1978902"/>
              <a:gd name="connsiteX12" fmla="*/ 4847304 w 4866968"/>
              <a:gd name="connsiteY12" fmla="*/ 1919908 h 1978902"/>
              <a:gd name="connsiteX13" fmla="*/ 4847304 w 4866968"/>
              <a:gd name="connsiteY13" fmla="*/ 1919908 h 1978902"/>
              <a:gd name="connsiteX14" fmla="*/ 4866968 w 4866968"/>
              <a:gd name="connsiteY14" fmla="*/ 1929740 h 1978902"/>
              <a:gd name="connsiteX15" fmla="*/ 4866968 w 4866968"/>
              <a:gd name="connsiteY15" fmla="*/ 1929740 h 1978902"/>
              <a:gd name="connsiteX0" fmla="*/ 0 w 4866968"/>
              <a:gd name="connsiteY0" fmla="*/ 1978902 h 1978902"/>
              <a:gd name="connsiteX1" fmla="*/ 432620 w 4866968"/>
              <a:gd name="connsiteY1" fmla="*/ 1772424 h 1978902"/>
              <a:gd name="connsiteX2" fmla="*/ 530942 w 4866968"/>
              <a:gd name="connsiteY2" fmla="*/ 1752760 h 1978902"/>
              <a:gd name="connsiteX3" fmla="*/ 786582 w 4866968"/>
              <a:gd name="connsiteY3" fmla="*/ 1408631 h 1978902"/>
              <a:gd name="connsiteX4" fmla="*/ 1170039 w 4866968"/>
              <a:gd name="connsiteY4" fmla="*/ 553224 h 1978902"/>
              <a:gd name="connsiteX5" fmla="*/ 1582994 w 4866968"/>
              <a:gd name="connsiteY5" fmla="*/ 150102 h 1978902"/>
              <a:gd name="connsiteX6" fmla="*/ 1986117 w 4866968"/>
              <a:gd name="connsiteY6" fmla="*/ 2618 h 1978902"/>
              <a:gd name="connsiteX7" fmla="*/ 2359742 w 4866968"/>
              <a:gd name="connsiteY7" fmla="*/ 81276 h 1978902"/>
              <a:gd name="connsiteX8" fmla="*/ 2694039 w 4866968"/>
              <a:gd name="connsiteY8" fmla="*/ 386076 h 1978902"/>
              <a:gd name="connsiteX9" fmla="*/ 3116826 w 4866968"/>
              <a:gd name="connsiteY9" fmla="*/ 1133328 h 1978902"/>
              <a:gd name="connsiteX10" fmla="*/ 3628104 w 4866968"/>
              <a:gd name="connsiteY10" fmla="*/ 1615108 h 1978902"/>
              <a:gd name="connsiteX11" fmla="*/ 4385188 w 4866968"/>
              <a:gd name="connsiteY11" fmla="*/ 1870747 h 1978902"/>
              <a:gd name="connsiteX12" fmla="*/ 4847304 w 4866968"/>
              <a:gd name="connsiteY12" fmla="*/ 1919908 h 1978902"/>
              <a:gd name="connsiteX13" fmla="*/ 4847304 w 4866968"/>
              <a:gd name="connsiteY13" fmla="*/ 1919908 h 1978902"/>
              <a:gd name="connsiteX14" fmla="*/ 4866968 w 4866968"/>
              <a:gd name="connsiteY14" fmla="*/ 1929740 h 1978902"/>
              <a:gd name="connsiteX15" fmla="*/ 4866968 w 4866968"/>
              <a:gd name="connsiteY15" fmla="*/ 1929740 h 1978902"/>
              <a:gd name="connsiteX0" fmla="*/ 0 w 4866968"/>
              <a:gd name="connsiteY0" fmla="*/ 1978902 h 1978902"/>
              <a:gd name="connsiteX1" fmla="*/ 432620 w 4866968"/>
              <a:gd name="connsiteY1" fmla="*/ 1772424 h 1978902"/>
              <a:gd name="connsiteX2" fmla="*/ 599767 w 4866968"/>
              <a:gd name="connsiteY2" fmla="*/ 1654437 h 1978902"/>
              <a:gd name="connsiteX3" fmla="*/ 786582 w 4866968"/>
              <a:gd name="connsiteY3" fmla="*/ 1408631 h 1978902"/>
              <a:gd name="connsiteX4" fmla="*/ 1170039 w 4866968"/>
              <a:gd name="connsiteY4" fmla="*/ 553224 h 1978902"/>
              <a:gd name="connsiteX5" fmla="*/ 1582994 w 4866968"/>
              <a:gd name="connsiteY5" fmla="*/ 150102 h 1978902"/>
              <a:gd name="connsiteX6" fmla="*/ 1986117 w 4866968"/>
              <a:gd name="connsiteY6" fmla="*/ 2618 h 1978902"/>
              <a:gd name="connsiteX7" fmla="*/ 2359742 w 4866968"/>
              <a:gd name="connsiteY7" fmla="*/ 81276 h 1978902"/>
              <a:gd name="connsiteX8" fmla="*/ 2694039 w 4866968"/>
              <a:gd name="connsiteY8" fmla="*/ 386076 h 1978902"/>
              <a:gd name="connsiteX9" fmla="*/ 3116826 w 4866968"/>
              <a:gd name="connsiteY9" fmla="*/ 1133328 h 1978902"/>
              <a:gd name="connsiteX10" fmla="*/ 3628104 w 4866968"/>
              <a:gd name="connsiteY10" fmla="*/ 1615108 h 1978902"/>
              <a:gd name="connsiteX11" fmla="*/ 4385188 w 4866968"/>
              <a:gd name="connsiteY11" fmla="*/ 1870747 h 1978902"/>
              <a:gd name="connsiteX12" fmla="*/ 4847304 w 4866968"/>
              <a:gd name="connsiteY12" fmla="*/ 1919908 h 1978902"/>
              <a:gd name="connsiteX13" fmla="*/ 4847304 w 4866968"/>
              <a:gd name="connsiteY13" fmla="*/ 1919908 h 1978902"/>
              <a:gd name="connsiteX14" fmla="*/ 4866968 w 4866968"/>
              <a:gd name="connsiteY14" fmla="*/ 1929740 h 1978902"/>
              <a:gd name="connsiteX15" fmla="*/ 4866968 w 4866968"/>
              <a:gd name="connsiteY15" fmla="*/ 1929740 h 1978902"/>
              <a:gd name="connsiteX0" fmla="*/ 0 w 4866968"/>
              <a:gd name="connsiteY0" fmla="*/ 1978902 h 1978902"/>
              <a:gd name="connsiteX1" fmla="*/ 432620 w 4866968"/>
              <a:gd name="connsiteY1" fmla="*/ 1772424 h 1978902"/>
              <a:gd name="connsiteX2" fmla="*/ 599767 w 4866968"/>
              <a:gd name="connsiteY2" fmla="*/ 1654437 h 1978902"/>
              <a:gd name="connsiteX3" fmla="*/ 816078 w 4866968"/>
              <a:gd name="connsiteY3" fmla="*/ 1270979 h 1978902"/>
              <a:gd name="connsiteX4" fmla="*/ 1170039 w 4866968"/>
              <a:gd name="connsiteY4" fmla="*/ 553224 h 1978902"/>
              <a:gd name="connsiteX5" fmla="*/ 1582994 w 4866968"/>
              <a:gd name="connsiteY5" fmla="*/ 150102 h 1978902"/>
              <a:gd name="connsiteX6" fmla="*/ 1986117 w 4866968"/>
              <a:gd name="connsiteY6" fmla="*/ 2618 h 1978902"/>
              <a:gd name="connsiteX7" fmla="*/ 2359742 w 4866968"/>
              <a:gd name="connsiteY7" fmla="*/ 81276 h 1978902"/>
              <a:gd name="connsiteX8" fmla="*/ 2694039 w 4866968"/>
              <a:gd name="connsiteY8" fmla="*/ 386076 h 1978902"/>
              <a:gd name="connsiteX9" fmla="*/ 3116826 w 4866968"/>
              <a:gd name="connsiteY9" fmla="*/ 1133328 h 1978902"/>
              <a:gd name="connsiteX10" fmla="*/ 3628104 w 4866968"/>
              <a:gd name="connsiteY10" fmla="*/ 1615108 h 1978902"/>
              <a:gd name="connsiteX11" fmla="*/ 4385188 w 4866968"/>
              <a:gd name="connsiteY11" fmla="*/ 1870747 h 1978902"/>
              <a:gd name="connsiteX12" fmla="*/ 4847304 w 4866968"/>
              <a:gd name="connsiteY12" fmla="*/ 1919908 h 1978902"/>
              <a:gd name="connsiteX13" fmla="*/ 4847304 w 4866968"/>
              <a:gd name="connsiteY13" fmla="*/ 1919908 h 1978902"/>
              <a:gd name="connsiteX14" fmla="*/ 4866968 w 4866968"/>
              <a:gd name="connsiteY14" fmla="*/ 1929740 h 1978902"/>
              <a:gd name="connsiteX15" fmla="*/ 4866968 w 4866968"/>
              <a:gd name="connsiteY15" fmla="*/ 1929740 h 1978902"/>
              <a:gd name="connsiteX0" fmla="*/ 0 w 4866968"/>
              <a:gd name="connsiteY0" fmla="*/ 1978902 h 1978902"/>
              <a:gd name="connsiteX1" fmla="*/ 383459 w 4866968"/>
              <a:gd name="connsiteY1" fmla="*/ 1851082 h 1978902"/>
              <a:gd name="connsiteX2" fmla="*/ 599767 w 4866968"/>
              <a:gd name="connsiteY2" fmla="*/ 1654437 h 1978902"/>
              <a:gd name="connsiteX3" fmla="*/ 816078 w 4866968"/>
              <a:gd name="connsiteY3" fmla="*/ 1270979 h 1978902"/>
              <a:gd name="connsiteX4" fmla="*/ 1170039 w 4866968"/>
              <a:gd name="connsiteY4" fmla="*/ 553224 h 1978902"/>
              <a:gd name="connsiteX5" fmla="*/ 1582994 w 4866968"/>
              <a:gd name="connsiteY5" fmla="*/ 150102 h 1978902"/>
              <a:gd name="connsiteX6" fmla="*/ 1986117 w 4866968"/>
              <a:gd name="connsiteY6" fmla="*/ 2618 h 1978902"/>
              <a:gd name="connsiteX7" fmla="*/ 2359742 w 4866968"/>
              <a:gd name="connsiteY7" fmla="*/ 81276 h 1978902"/>
              <a:gd name="connsiteX8" fmla="*/ 2694039 w 4866968"/>
              <a:gd name="connsiteY8" fmla="*/ 386076 h 1978902"/>
              <a:gd name="connsiteX9" fmla="*/ 3116826 w 4866968"/>
              <a:gd name="connsiteY9" fmla="*/ 1133328 h 1978902"/>
              <a:gd name="connsiteX10" fmla="*/ 3628104 w 4866968"/>
              <a:gd name="connsiteY10" fmla="*/ 1615108 h 1978902"/>
              <a:gd name="connsiteX11" fmla="*/ 4385188 w 4866968"/>
              <a:gd name="connsiteY11" fmla="*/ 1870747 h 1978902"/>
              <a:gd name="connsiteX12" fmla="*/ 4847304 w 4866968"/>
              <a:gd name="connsiteY12" fmla="*/ 1919908 h 1978902"/>
              <a:gd name="connsiteX13" fmla="*/ 4847304 w 4866968"/>
              <a:gd name="connsiteY13" fmla="*/ 1919908 h 1978902"/>
              <a:gd name="connsiteX14" fmla="*/ 4866968 w 4866968"/>
              <a:gd name="connsiteY14" fmla="*/ 1929740 h 1978902"/>
              <a:gd name="connsiteX15" fmla="*/ 4866968 w 4866968"/>
              <a:gd name="connsiteY15" fmla="*/ 1929740 h 1978902"/>
              <a:gd name="connsiteX0" fmla="*/ 0 w 4866968"/>
              <a:gd name="connsiteY0" fmla="*/ 1978902 h 1978902"/>
              <a:gd name="connsiteX1" fmla="*/ 383459 w 4866968"/>
              <a:gd name="connsiteY1" fmla="*/ 1851082 h 1978902"/>
              <a:gd name="connsiteX2" fmla="*/ 599767 w 4866968"/>
              <a:gd name="connsiteY2" fmla="*/ 1654437 h 1978902"/>
              <a:gd name="connsiteX3" fmla="*/ 816078 w 4866968"/>
              <a:gd name="connsiteY3" fmla="*/ 1270979 h 1978902"/>
              <a:gd name="connsiteX4" fmla="*/ 1170039 w 4866968"/>
              <a:gd name="connsiteY4" fmla="*/ 553224 h 1978902"/>
              <a:gd name="connsiteX5" fmla="*/ 1582994 w 4866968"/>
              <a:gd name="connsiteY5" fmla="*/ 150102 h 1978902"/>
              <a:gd name="connsiteX6" fmla="*/ 1986117 w 4866968"/>
              <a:gd name="connsiteY6" fmla="*/ 2618 h 1978902"/>
              <a:gd name="connsiteX7" fmla="*/ 2359742 w 4866968"/>
              <a:gd name="connsiteY7" fmla="*/ 81276 h 1978902"/>
              <a:gd name="connsiteX8" fmla="*/ 2694039 w 4866968"/>
              <a:gd name="connsiteY8" fmla="*/ 386076 h 1978902"/>
              <a:gd name="connsiteX9" fmla="*/ 3254478 w 4866968"/>
              <a:gd name="connsiteY9" fmla="*/ 1221818 h 1978902"/>
              <a:gd name="connsiteX10" fmla="*/ 3628104 w 4866968"/>
              <a:gd name="connsiteY10" fmla="*/ 1615108 h 1978902"/>
              <a:gd name="connsiteX11" fmla="*/ 4385188 w 4866968"/>
              <a:gd name="connsiteY11" fmla="*/ 1870747 h 1978902"/>
              <a:gd name="connsiteX12" fmla="*/ 4847304 w 4866968"/>
              <a:gd name="connsiteY12" fmla="*/ 1919908 h 1978902"/>
              <a:gd name="connsiteX13" fmla="*/ 4847304 w 4866968"/>
              <a:gd name="connsiteY13" fmla="*/ 1919908 h 1978902"/>
              <a:gd name="connsiteX14" fmla="*/ 4866968 w 4866968"/>
              <a:gd name="connsiteY14" fmla="*/ 1929740 h 1978902"/>
              <a:gd name="connsiteX15" fmla="*/ 4866968 w 4866968"/>
              <a:gd name="connsiteY15" fmla="*/ 1929740 h 1978902"/>
              <a:gd name="connsiteX0" fmla="*/ 0 w 4866968"/>
              <a:gd name="connsiteY0" fmla="*/ 1978902 h 1978902"/>
              <a:gd name="connsiteX1" fmla="*/ 383459 w 4866968"/>
              <a:gd name="connsiteY1" fmla="*/ 1851082 h 1978902"/>
              <a:gd name="connsiteX2" fmla="*/ 599767 w 4866968"/>
              <a:gd name="connsiteY2" fmla="*/ 1654437 h 1978902"/>
              <a:gd name="connsiteX3" fmla="*/ 816078 w 4866968"/>
              <a:gd name="connsiteY3" fmla="*/ 1270979 h 1978902"/>
              <a:gd name="connsiteX4" fmla="*/ 1170039 w 4866968"/>
              <a:gd name="connsiteY4" fmla="*/ 553224 h 1978902"/>
              <a:gd name="connsiteX5" fmla="*/ 1582994 w 4866968"/>
              <a:gd name="connsiteY5" fmla="*/ 150102 h 1978902"/>
              <a:gd name="connsiteX6" fmla="*/ 1986117 w 4866968"/>
              <a:gd name="connsiteY6" fmla="*/ 2618 h 1978902"/>
              <a:gd name="connsiteX7" fmla="*/ 2359742 w 4866968"/>
              <a:gd name="connsiteY7" fmla="*/ 81276 h 1978902"/>
              <a:gd name="connsiteX8" fmla="*/ 2694039 w 4866968"/>
              <a:gd name="connsiteY8" fmla="*/ 386076 h 1978902"/>
              <a:gd name="connsiteX9" fmla="*/ 3254478 w 4866968"/>
              <a:gd name="connsiteY9" fmla="*/ 1221818 h 1978902"/>
              <a:gd name="connsiteX10" fmla="*/ 3628104 w 4866968"/>
              <a:gd name="connsiteY10" fmla="*/ 1615108 h 1978902"/>
              <a:gd name="connsiteX11" fmla="*/ 4385188 w 4866968"/>
              <a:gd name="connsiteY11" fmla="*/ 1870747 h 1978902"/>
              <a:gd name="connsiteX12" fmla="*/ 4847304 w 4866968"/>
              <a:gd name="connsiteY12" fmla="*/ 1919908 h 1978902"/>
              <a:gd name="connsiteX13" fmla="*/ 4847304 w 4866968"/>
              <a:gd name="connsiteY13" fmla="*/ 1919908 h 1978902"/>
              <a:gd name="connsiteX14" fmla="*/ 4866968 w 4866968"/>
              <a:gd name="connsiteY14" fmla="*/ 1929740 h 1978902"/>
              <a:gd name="connsiteX15" fmla="*/ 4866968 w 4866968"/>
              <a:gd name="connsiteY15" fmla="*/ 1929740 h 1978902"/>
              <a:gd name="connsiteX0" fmla="*/ 0 w 4866968"/>
              <a:gd name="connsiteY0" fmla="*/ 1978902 h 1978902"/>
              <a:gd name="connsiteX1" fmla="*/ 383459 w 4866968"/>
              <a:gd name="connsiteY1" fmla="*/ 1851082 h 1978902"/>
              <a:gd name="connsiteX2" fmla="*/ 599767 w 4866968"/>
              <a:gd name="connsiteY2" fmla="*/ 1654437 h 1978902"/>
              <a:gd name="connsiteX3" fmla="*/ 816078 w 4866968"/>
              <a:gd name="connsiteY3" fmla="*/ 1270979 h 1978902"/>
              <a:gd name="connsiteX4" fmla="*/ 1170039 w 4866968"/>
              <a:gd name="connsiteY4" fmla="*/ 553224 h 1978902"/>
              <a:gd name="connsiteX5" fmla="*/ 1582994 w 4866968"/>
              <a:gd name="connsiteY5" fmla="*/ 150102 h 1978902"/>
              <a:gd name="connsiteX6" fmla="*/ 1986117 w 4866968"/>
              <a:gd name="connsiteY6" fmla="*/ 2618 h 1978902"/>
              <a:gd name="connsiteX7" fmla="*/ 2359742 w 4866968"/>
              <a:gd name="connsiteY7" fmla="*/ 81276 h 1978902"/>
              <a:gd name="connsiteX8" fmla="*/ 2694039 w 4866968"/>
              <a:gd name="connsiteY8" fmla="*/ 386076 h 1978902"/>
              <a:gd name="connsiteX9" fmla="*/ 3254478 w 4866968"/>
              <a:gd name="connsiteY9" fmla="*/ 1221818 h 1978902"/>
              <a:gd name="connsiteX10" fmla="*/ 3824749 w 4866968"/>
              <a:gd name="connsiteY10" fmla="*/ 1683934 h 1978902"/>
              <a:gd name="connsiteX11" fmla="*/ 4385188 w 4866968"/>
              <a:gd name="connsiteY11" fmla="*/ 1870747 h 1978902"/>
              <a:gd name="connsiteX12" fmla="*/ 4847304 w 4866968"/>
              <a:gd name="connsiteY12" fmla="*/ 1919908 h 1978902"/>
              <a:gd name="connsiteX13" fmla="*/ 4847304 w 4866968"/>
              <a:gd name="connsiteY13" fmla="*/ 1919908 h 1978902"/>
              <a:gd name="connsiteX14" fmla="*/ 4866968 w 4866968"/>
              <a:gd name="connsiteY14" fmla="*/ 1929740 h 1978902"/>
              <a:gd name="connsiteX15" fmla="*/ 4866968 w 4866968"/>
              <a:gd name="connsiteY15" fmla="*/ 1929740 h 1978902"/>
              <a:gd name="connsiteX0" fmla="*/ 0 w 4866968"/>
              <a:gd name="connsiteY0" fmla="*/ 1978902 h 1978902"/>
              <a:gd name="connsiteX1" fmla="*/ 383459 w 4866968"/>
              <a:gd name="connsiteY1" fmla="*/ 1851082 h 1978902"/>
              <a:gd name="connsiteX2" fmla="*/ 599767 w 4866968"/>
              <a:gd name="connsiteY2" fmla="*/ 1654437 h 1978902"/>
              <a:gd name="connsiteX3" fmla="*/ 816078 w 4866968"/>
              <a:gd name="connsiteY3" fmla="*/ 1270979 h 1978902"/>
              <a:gd name="connsiteX4" fmla="*/ 1199535 w 4866968"/>
              <a:gd name="connsiteY4" fmla="*/ 582721 h 1978902"/>
              <a:gd name="connsiteX5" fmla="*/ 1582994 w 4866968"/>
              <a:gd name="connsiteY5" fmla="*/ 150102 h 1978902"/>
              <a:gd name="connsiteX6" fmla="*/ 1986117 w 4866968"/>
              <a:gd name="connsiteY6" fmla="*/ 2618 h 1978902"/>
              <a:gd name="connsiteX7" fmla="*/ 2359742 w 4866968"/>
              <a:gd name="connsiteY7" fmla="*/ 81276 h 1978902"/>
              <a:gd name="connsiteX8" fmla="*/ 2694039 w 4866968"/>
              <a:gd name="connsiteY8" fmla="*/ 386076 h 1978902"/>
              <a:gd name="connsiteX9" fmla="*/ 3254478 w 4866968"/>
              <a:gd name="connsiteY9" fmla="*/ 1221818 h 1978902"/>
              <a:gd name="connsiteX10" fmla="*/ 3824749 w 4866968"/>
              <a:gd name="connsiteY10" fmla="*/ 1683934 h 1978902"/>
              <a:gd name="connsiteX11" fmla="*/ 4385188 w 4866968"/>
              <a:gd name="connsiteY11" fmla="*/ 1870747 h 1978902"/>
              <a:gd name="connsiteX12" fmla="*/ 4847304 w 4866968"/>
              <a:gd name="connsiteY12" fmla="*/ 1919908 h 1978902"/>
              <a:gd name="connsiteX13" fmla="*/ 4847304 w 4866968"/>
              <a:gd name="connsiteY13" fmla="*/ 1919908 h 1978902"/>
              <a:gd name="connsiteX14" fmla="*/ 4866968 w 4866968"/>
              <a:gd name="connsiteY14" fmla="*/ 1929740 h 1978902"/>
              <a:gd name="connsiteX15" fmla="*/ 4866968 w 4866968"/>
              <a:gd name="connsiteY15" fmla="*/ 1929740 h 1978902"/>
              <a:gd name="connsiteX0" fmla="*/ 0 w 4866968"/>
              <a:gd name="connsiteY0" fmla="*/ 1978902 h 1978902"/>
              <a:gd name="connsiteX1" fmla="*/ 294968 w 4866968"/>
              <a:gd name="connsiteY1" fmla="*/ 1860915 h 1978902"/>
              <a:gd name="connsiteX2" fmla="*/ 599767 w 4866968"/>
              <a:gd name="connsiteY2" fmla="*/ 1654437 h 1978902"/>
              <a:gd name="connsiteX3" fmla="*/ 816078 w 4866968"/>
              <a:gd name="connsiteY3" fmla="*/ 1270979 h 1978902"/>
              <a:gd name="connsiteX4" fmla="*/ 1199535 w 4866968"/>
              <a:gd name="connsiteY4" fmla="*/ 582721 h 1978902"/>
              <a:gd name="connsiteX5" fmla="*/ 1582994 w 4866968"/>
              <a:gd name="connsiteY5" fmla="*/ 150102 h 1978902"/>
              <a:gd name="connsiteX6" fmla="*/ 1986117 w 4866968"/>
              <a:gd name="connsiteY6" fmla="*/ 2618 h 1978902"/>
              <a:gd name="connsiteX7" fmla="*/ 2359742 w 4866968"/>
              <a:gd name="connsiteY7" fmla="*/ 81276 h 1978902"/>
              <a:gd name="connsiteX8" fmla="*/ 2694039 w 4866968"/>
              <a:gd name="connsiteY8" fmla="*/ 386076 h 1978902"/>
              <a:gd name="connsiteX9" fmla="*/ 3254478 w 4866968"/>
              <a:gd name="connsiteY9" fmla="*/ 1221818 h 1978902"/>
              <a:gd name="connsiteX10" fmla="*/ 3824749 w 4866968"/>
              <a:gd name="connsiteY10" fmla="*/ 1683934 h 1978902"/>
              <a:gd name="connsiteX11" fmla="*/ 4385188 w 4866968"/>
              <a:gd name="connsiteY11" fmla="*/ 1870747 h 1978902"/>
              <a:gd name="connsiteX12" fmla="*/ 4847304 w 4866968"/>
              <a:gd name="connsiteY12" fmla="*/ 1919908 h 1978902"/>
              <a:gd name="connsiteX13" fmla="*/ 4847304 w 4866968"/>
              <a:gd name="connsiteY13" fmla="*/ 1919908 h 1978902"/>
              <a:gd name="connsiteX14" fmla="*/ 4866968 w 4866968"/>
              <a:gd name="connsiteY14" fmla="*/ 1929740 h 1978902"/>
              <a:gd name="connsiteX15" fmla="*/ 4866968 w 4866968"/>
              <a:gd name="connsiteY15" fmla="*/ 1929740 h 1978902"/>
              <a:gd name="connsiteX0" fmla="*/ 0 w 4866968"/>
              <a:gd name="connsiteY0" fmla="*/ 1978902 h 1978902"/>
              <a:gd name="connsiteX1" fmla="*/ 294968 w 4866968"/>
              <a:gd name="connsiteY1" fmla="*/ 1860915 h 1978902"/>
              <a:gd name="connsiteX2" fmla="*/ 580102 w 4866968"/>
              <a:gd name="connsiteY2" fmla="*/ 1624940 h 1978902"/>
              <a:gd name="connsiteX3" fmla="*/ 816078 w 4866968"/>
              <a:gd name="connsiteY3" fmla="*/ 1270979 h 1978902"/>
              <a:gd name="connsiteX4" fmla="*/ 1199535 w 4866968"/>
              <a:gd name="connsiteY4" fmla="*/ 582721 h 1978902"/>
              <a:gd name="connsiteX5" fmla="*/ 1582994 w 4866968"/>
              <a:gd name="connsiteY5" fmla="*/ 150102 h 1978902"/>
              <a:gd name="connsiteX6" fmla="*/ 1986117 w 4866968"/>
              <a:gd name="connsiteY6" fmla="*/ 2618 h 1978902"/>
              <a:gd name="connsiteX7" fmla="*/ 2359742 w 4866968"/>
              <a:gd name="connsiteY7" fmla="*/ 81276 h 1978902"/>
              <a:gd name="connsiteX8" fmla="*/ 2694039 w 4866968"/>
              <a:gd name="connsiteY8" fmla="*/ 386076 h 1978902"/>
              <a:gd name="connsiteX9" fmla="*/ 3254478 w 4866968"/>
              <a:gd name="connsiteY9" fmla="*/ 1221818 h 1978902"/>
              <a:gd name="connsiteX10" fmla="*/ 3824749 w 4866968"/>
              <a:gd name="connsiteY10" fmla="*/ 1683934 h 1978902"/>
              <a:gd name="connsiteX11" fmla="*/ 4385188 w 4866968"/>
              <a:gd name="connsiteY11" fmla="*/ 1870747 h 1978902"/>
              <a:gd name="connsiteX12" fmla="*/ 4847304 w 4866968"/>
              <a:gd name="connsiteY12" fmla="*/ 1919908 h 1978902"/>
              <a:gd name="connsiteX13" fmla="*/ 4847304 w 4866968"/>
              <a:gd name="connsiteY13" fmla="*/ 1919908 h 1978902"/>
              <a:gd name="connsiteX14" fmla="*/ 4866968 w 4866968"/>
              <a:gd name="connsiteY14" fmla="*/ 1929740 h 1978902"/>
              <a:gd name="connsiteX15" fmla="*/ 4866968 w 4866968"/>
              <a:gd name="connsiteY15" fmla="*/ 1929740 h 197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66968" h="1978902">
                <a:moveTo>
                  <a:pt x="0" y="1978902"/>
                </a:moveTo>
                <a:cubicBezTo>
                  <a:pt x="117987" y="1948585"/>
                  <a:pt x="198284" y="1919909"/>
                  <a:pt x="294968" y="1860915"/>
                </a:cubicBezTo>
                <a:cubicBezTo>
                  <a:pt x="391652" y="1801921"/>
                  <a:pt x="493250" y="1723263"/>
                  <a:pt x="580102" y="1624940"/>
                </a:cubicBezTo>
                <a:cubicBezTo>
                  <a:pt x="666954" y="1526617"/>
                  <a:pt x="712839" y="1444682"/>
                  <a:pt x="816078" y="1270979"/>
                </a:cubicBezTo>
                <a:cubicBezTo>
                  <a:pt x="919317" y="1097276"/>
                  <a:pt x="1071716" y="769534"/>
                  <a:pt x="1199535" y="582721"/>
                </a:cubicBezTo>
                <a:cubicBezTo>
                  <a:pt x="1327354" y="395908"/>
                  <a:pt x="1451897" y="246786"/>
                  <a:pt x="1582994" y="150102"/>
                </a:cubicBezTo>
                <a:cubicBezTo>
                  <a:pt x="1714091" y="53418"/>
                  <a:pt x="1856659" y="14089"/>
                  <a:pt x="1986117" y="2618"/>
                </a:cubicBezTo>
                <a:cubicBezTo>
                  <a:pt x="2115575" y="-8853"/>
                  <a:pt x="2241755" y="17366"/>
                  <a:pt x="2359742" y="81276"/>
                </a:cubicBezTo>
                <a:cubicBezTo>
                  <a:pt x="2477729" y="145186"/>
                  <a:pt x="2544916" y="195986"/>
                  <a:pt x="2694039" y="386076"/>
                </a:cubicBezTo>
                <a:cubicBezTo>
                  <a:pt x="2843162" y="576166"/>
                  <a:pt x="3066026" y="1005508"/>
                  <a:pt x="3254478" y="1221818"/>
                </a:cubicBezTo>
                <a:cubicBezTo>
                  <a:pt x="3442930" y="1438128"/>
                  <a:pt x="3636297" y="1575779"/>
                  <a:pt x="3824749" y="1683934"/>
                </a:cubicBezTo>
                <a:cubicBezTo>
                  <a:pt x="4013201" y="1792089"/>
                  <a:pt x="4214762" y="1831418"/>
                  <a:pt x="4385188" y="1870747"/>
                </a:cubicBezTo>
                <a:cubicBezTo>
                  <a:pt x="4555614" y="1910076"/>
                  <a:pt x="4847304" y="1919908"/>
                  <a:pt x="4847304" y="1919908"/>
                </a:cubicBezTo>
                <a:lnTo>
                  <a:pt x="4847304" y="1919908"/>
                </a:lnTo>
                <a:lnTo>
                  <a:pt x="4866968" y="1929740"/>
                </a:lnTo>
                <a:lnTo>
                  <a:pt x="4866968" y="192974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id="{20E4CD3A-7BDD-E546-8322-FB02922FB1BA}"/>
              </a:ext>
            </a:extLst>
          </p:cNvPr>
          <p:cNvSpPr/>
          <p:nvPr/>
        </p:nvSpPr>
        <p:spPr>
          <a:xfrm>
            <a:off x="1730478" y="2060655"/>
            <a:ext cx="6670928" cy="965638"/>
          </a:xfrm>
          <a:custGeom>
            <a:avLst/>
            <a:gdLst>
              <a:gd name="connsiteX0" fmla="*/ 0 w 6125497"/>
              <a:gd name="connsiteY0" fmla="*/ 965638 h 965638"/>
              <a:gd name="connsiteX1" fmla="*/ 1111046 w 6125497"/>
              <a:gd name="connsiteY1" fmla="*/ 660838 h 965638"/>
              <a:gd name="connsiteX2" fmla="*/ 2172929 w 6125497"/>
              <a:gd name="connsiteY2" fmla="*/ 179057 h 965638"/>
              <a:gd name="connsiteX3" fmla="*/ 2880852 w 6125497"/>
              <a:gd name="connsiteY3" fmla="*/ 2076 h 965638"/>
              <a:gd name="connsiteX4" fmla="*/ 3667433 w 6125497"/>
              <a:gd name="connsiteY4" fmla="*/ 110231 h 965638"/>
              <a:gd name="connsiteX5" fmla="*/ 4522839 w 6125497"/>
              <a:gd name="connsiteY5" fmla="*/ 503522 h 965638"/>
              <a:gd name="connsiteX6" fmla="*/ 5437239 w 6125497"/>
              <a:gd name="connsiteY6" fmla="*/ 739496 h 965638"/>
              <a:gd name="connsiteX7" fmla="*/ 6125497 w 6125497"/>
              <a:gd name="connsiteY7" fmla="*/ 847651 h 965638"/>
              <a:gd name="connsiteX0" fmla="*/ 0 w 6670928"/>
              <a:gd name="connsiteY0" fmla="*/ 965638 h 965638"/>
              <a:gd name="connsiteX1" fmla="*/ 1111046 w 6670928"/>
              <a:gd name="connsiteY1" fmla="*/ 660838 h 965638"/>
              <a:gd name="connsiteX2" fmla="*/ 2172929 w 6670928"/>
              <a:gd name="connsiteY2" fmla="*/ 179057 h 965638"/>
              <a:gd name="connsiteX3" fmla="*/ 2880852 w 6670928"/>
              <a:gd name="connsiteY3" fmla="*/ 2076 h 965638"/>
              <a:gd name="connsiteX4" fmla="*/ 3667433 w 6670928"/>
              <a:gd name="connsiteY4" fmla="*/ 110231 h 965638"/>
              <a:gd name="connsiteX5" fmla="*/ 4522839 w 6670928"/>
              <a:gd name="connsiteY5" fmla="*/ 503522 h 965638"/>
              <a:gd name="connsiteX6" fmla="*/ 5437239 w 6670928"/>
              <a:gd name="connsiteY6" fmla="*/ 739496 h 965638"/>
              <a:gd name="connsiteX7" fmla="*/ 6670928 w 6670928"/>
              <a:gd name="connsiteY7" fmla="*/ 895777 h 9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0928" h="965638">
                <a:moveTo>
                  <a:pt x="0" y="965638"/>
                </a:moveTo>
                <a:cubicBezTo>
                  <a:pt x="374445" y="878786"/>
                  <a:pt x="748891" y="791935"/>
                  <a:pt x="1111046" y="660838"/>
                </a:cubicBezTo>
                <a:cubicBezTo>
                  <a:pt x="1473201" y="529741"/>
                  <a:pt x="1877961" y="288851"/>
                  <a:pt x="2172929" y="179057"/>
                </a:cubicBezTo>
                <a:cubicBezTo>
                  <a:pt x="2467897" y="69263"/>
                  <a:pt x="2631768" y="13547"/>
                  <a:pt x="2880852" y="2076"/>
                </a:cubicBezTo>
                <a:cubicBezTo>
                  <a:pt x="3129936" y="-9395"/>
                  <a:pt x="3393769" y="26657"/>
                  <a:pt x="3667433" y="110231"/>
                </a:cubicBezTo>
                <a:cubicBezTo>
                  <a:pt x="3941098" y="193805"/>
                  <a:pt x="4227871" y="398645"/>
                  <a:pt x="4522839" y="503522"/>
                </a:cubicBezTo>
                <a:cubicBezTo>
                  <a:pt x="4817807" y="608399"/>
                  <a:pt x="5079224" y="674120"/>
                  <a:pt x="5437239" y="739496"/>
                </a:cubicBezTo>
                <a:cubicBezTo>
                  <a:pt x="5795254" y="804872"/>
                  <a:pt x="6460354" y="870377"/>
                  <a:pt x="6670928" y="895777"/>
                </a:cubicBezTo>
              </a:path>
            </a:pathLst>
          </a:cu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DB906C3F-1385-1D4B-B116-7DCB76E29FEE}"/>
              </a:ext>
            </a:extLst>
          </p:cNvPr>
          <p:cNvSpPr/>
          <p:nvPr/>
        </p:nvSpPr>
        <p:spPr>
          <a:xfrm>
            <a:off x="1740310" y="3026292"/>
            <a:ext cx="4267199" cy="563649"/>
          </a:xfrm>
          <a:custGeom>
            <a:avLst/>
            <a:gdLst>
              <a:gd name="connsiteX0" fmla="*/ 0 w 3893574"/>
              <a:gd name="connsiteY0" fmla="*/ 0 h 565086"/>
              <a:gd name="connsiteX1" fmla="*/ 186813 w 3893574"/>
              <a:gd name="connsiteY1" fmla="*/ 235974 h 565086"/>
              <a:gd name="connsiteX2" fmla="*/ 648929 w 3893574"/>
              <a:gd name="connsiteY2" fmla="*/ 501445 h 565086"/>
              <a:gd name="connsiteX3" fmla="*/ 1317522 w 3893574"/>
              <a:gd name="connsiteY3" fmla="*/ 550606 h 565086"/>
              <a:gd name="connsiteX4" fmla="*/ 1828800 w 3893574"/>
              <a:gd name="connsiteY4" fmla="*/ 294967 h 565086"/>
              <a:gd name="connsiteX5" fmla="*/ 2556387 w 3893574"/>
              <a:gd name="connsiteY5" fmla="*/ 127819 h 565086"/>
              <a:gd name="connsiteX6" fmla="*/ 3893574 w 3893574"/>
              <a:gd name="connsiteY6" fmla="*/ 68826 h 565086"/>
              <a:gd name="connsiteX0" fmla="*/ 0 w 3893574"/>
              <a:gd name="connsiteY0" fmla="*/ 0 h 563649"/>
              <a:gd name="connsiteX1" fmla="*/ 186813 w 3893574"/>
              <a:gd name="connsiteY1" fmla="*/ 235974 h 563649"/>
              <a:gd name="connsiteX2" fmla="*/ 648929 w 3893574"/>
              <a:gd name="connsiteY2" fmla="*/ 501445 h 563649"/>
              <a:gd name="connsiteX3" fmla="*/ 1317522 w 3893574"/>
              <a:gd name="connsiteY3" fmla="*/ 550606 h 563649"/>
              <a:gd name="connsiteX4" fmla="*/ 2045109 w 3893574"/>
              <a:gd name="connsiteY4" fmla="*/ 314631 h 563649"/>
              <a:gd name="connsiteX5" fmla="*/ 2556387 w 3893574"/>
              <a:gd name="connsiteY5" fmla="*/ 127819 h 563649"/>
              <a:gd name="connsiteX6" fmla="*/ 3893574 w 3893574"/>
              <a:gd name="connsiteY6" fmla="*/ 68826 h 563649"/>
              <a:gd name="connsiteX0" fmla="*/ 0 w 3893574"/>
              <a:gd name="connsiteY0" fmla="*/ 0 h 563649"/>
              <a:gd name="connsiteX1" fmla="*/ 186813 w 3893574"/>
              <a:gd name="connsiteY1" fmla="*/ 235974 h 563649"/>
              <a:gd name="connsiteX2" fmla="*/ 648929 w 3893574"/>
              <a:gd name="connsiteY2" fmla="*/ 501445 h 563649"/>
              <a:gd name="connsiteX3" fmla="*/ 1317522 w 3893574"/>
              <a:gd name="connsiteY3" fmla="*/ 550606 h 563649"/>
              <a:gd name="connsiteX4" fmla="*/ 2045109 w 3893574"/>
              <a:gd name="connsiteY4" fmla="*/ 314631 h 563649"/>
              <a:gd name="connsiteX5" fmla="*/ 2792361 w 3893574"/>
              <a:gd name="connsiteY5" fmla="*/ 167148 h 563649"/>
              <a:gd name="connsiteX6" fmla="*/ 3893574 w 3893574"/>
              <a:gd name="connsiteY6" fmla="*/ 68826 h 563649"/>
              <a:gd name="connsiteX0" fmla="*/ 0 w 4267199"/>
              <a:gd name="connsiteY0" fmla="*/ 0 h 563649"/>
              <a:gd name="connsiteX1" fmla="*/ 186813 w 4267199"/>
              <a:gd name="connsiteY1" fmla="*/ 235974 h 563649"/>
              <a:gd name="connsiteX2" fmla="*/ 648929 w 4267199"/>
              <a:gd name="connsiteY2" fmla="*/ 501445 h 563649"/>
              <a:gd name="connsiteX3" fmla="*/ 1317522 w 4267199"/>
              <a:gd name="connsiteY3" fmla="*/ 550606 h 563649"/>
              <a:gd name="connsiteX4" fmla="*/ 2045109 w 4267199"/>
              <a:gd name="connsiteY4" fmla="*/ 314631 h 563649"/>
              <a:gd name="connsiteX5" fmla="*/ 2792361 w 4267199"/>
              <a:gd name="connsiteY5" fmla="*/ 167148 h 563649"/>
              <a:gd name="connsiteX6" fmla="*/ 4267199 w 4267199"/>
              <a:gd name="connsiteY6" fmla="*/ 49161 h 56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7199" h="563649">
                <a:moveTo>
                  <a:pt x="0" y="0"/>
                </a:moveTo>
                <a:cubicBezTo>
                  <a:pt x="39329" y="76200"/>
                  <a:pt x="78658" y="152400"/>
                  <a:pt x="186813" y="235974"/>
                </a:cubicBezTo>
                <a:cubicBezTo>
                  <a:pt x="294968" y="319548"/>
                  <a:pt x="460478" y="449006"/>
                  <a:pt x="648929" y="501445"/>
                </a:cubicBezTo>
                <a:cubicBezTo>
                  <a:pt x="837380" y="553884"/>
                  <a:pt x="1084825" y="581742"/>
                  <a:pt x="1317522" y="550606"/>
                </a:cubicBezTo>
                <a:cubicBezTo>
                  <a:pt x="1550219" y="519470"/>
                  <a:pt x="1799303" y="378541"/>
                  <a:pt x="2045109" y="314631"/>
                </a:cubicBezTo>
                <a:cubicBezTo>
                  <a:pt x="2290915" y="250721"/>
                  <a:pt x="2422013" y="211393"/>
                  <a:pt x="2792361" y="167148"/>
                </a:cubicBezTo>
                <a:cubicBezTo>
                  <a:pt x="3162709" y="122903"/>
                  <a:pt x="3770670" y="59812"/>
                  <a:pt x="4267199" y="49161"/>
                </a:cubicBezTo>
              </a:path>
            </a:pathLst>
          </a:cu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CBB73A8-328A-5643-AC86-114B600C8E5A}"/>
              </a:ext>
            </a:extLst>
          </p:cNvPr>
          <p:cNvSpPr/>
          <p:nvPr/>
        </p:nvSpPr>
        <p:spPr>
          <a:xfrm>
            <a:off x="1710813" y="3045957"/>
            <a:ext cx="6823587" cy="2948227"/>
          </a:xfrm>
          <a:custGeom>
            <a:avLst/>
            <a:gdLst>
              <a:gd name="connsiteX0" fmla="*/ 0 w 6823587"/>
              <a:gd name="connsiteY0" fmla="*/ 0 h 2948227"/>
              <a:gd name="connsiteX1" fmla="*/ 49161 w 6823587"/>
              <a:gd name="connsiteY1" fmla="*/ 98323 h 2948227"/>
              <a:gd name="connsiteX2" fmla="*/ 167148 w 6823587"/>
              <a:gd name="connsiteY2" fmla="*/ 403123 h 2948227"/>
              <a:gd name="connsiteX3" fmla="*/ 344129 w 6823587"/>
              <a:gd name="connsiteY3" fmla="*/ 924233 h 2948227"/>
              <a:gd name="connsiteX4" fmla="*/ 619432 w 6823587"/>
              <a:gd name="connsiteY4" fmla="*/ 1976284 h 2948227"/>
              <a:gd name="connsiteX5" fmla="*/ 1061884 w 6823587"/>
              <a:gd name="connsiteY5" fmla="*/ 2762865 h 2948227"/>
              <a:gd name="connsiteX6" fmla="*/ 1769806 w 6823587"/>
              <a:gd name="connsiteY6" fmla="*/ 2939845 h 2948227"/>
              <a:gd name="connsiteX7" fmla="*/ 2517058 w 6823587"/>
              <a:gd name="connsiteY7" fmla="*/ 2585884 h 2948227"/>
              <a:gd name="connsiteX8" fmla="*/ 3932903 w 6823587"/>
              <a:gd name="connsiteY8" fmla="*/ 1563329 h 2948227"/>
              <a:gd name="connsiteX9" fmla="*/ 5122606 w 6823587"/>
              <a:gd name="connsiteY9" fmla="*/ 825910 h 2948227"/>
              <a:gd name="connsiteX10" fmla="*/ 6115664 w 6823587"/>
              <a:gd name="connsiteY10" fmla="*/ 334297 h 2948227"/>
              <a:gd name="connsiteX11" fmla="*/ 6607277 w 6823587"/>
              <a:gd name="connsiteY11" fmla="*/ 137652 h 2948227"/>
              <a:gd name="connsiteX12" fmla="*/ 6823587 w 6823587"/>
              <a:gd name="connsiteY12" fmla="*/ 88491 h 294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23587" h="2948227">
                <a:moveTo>
                  <a:pt x="0" y="0"/>
                </a:moveTo>
                <a:cubicBezTo>
                  <a:pt x="10651" y="15568"/>
                  <a:pt x="21303" y="31136"/>
                  <a:pt x="49161" y="98323"/>
                </a:cubicBezTo>
                <a:cubicBezTo>
                  <a:pt x="77019" y="165510"/>
                  <a:pt x="117987" y="265471"/>
                  <a:pt x="167148" y="403123"/>
                </a:cubicBezTo>
                <a:cubicBezTo>
                  <a:pt x="216309" y="540775"/>
                  <a:pt x="268748" y="662040"/>
                  <a:pt x="344129" y="924233"/>
                </a:cubicBezTo>
                <a:cubicBezTo>
                  <a:pt x="419510" y="1186426"/>
                  <a:pt x="499806" y="1669845"/>
                  <a:pt x="619432" y="1976284"/>
                </a:cubicBezTo>
                <a:cubicBezTo>
                  <a:pt x="739058" y="2282723"/>
                  <a:pt x="870155" y="2602272"/>
                  <a:pt x="1061884" y="2762865"/>
                </a:cubicBezTo>
                <a:cubicBezTo>
                  <a:pt x="1253613" y="2923458"/>
                  <a:pt x="1527277" y="2969342"/>
                  <a:pt x="1769806" y="2939845"/>
                </a:cubicBezTo>
                <a:cubicBezTo>
                  <a:pt x="2012335" y="2910348"/>
                  <a:pt x="2156542" y="2815303"/>
                  <a:pt x="2517058" y="2585884"/>
                </a:cubicBezTo>
                <a:cubicBezTo>
                  <a:pt x="2877574" y="2356465"/>
                  <a:pt x="3498645" y="1856658"/>
                  <a:pt x="3932903" y="1563329"/>
                </a:cubicBezTo>
                <a:cubicBezTo>
                  <a:pt x="4367161" y="1270000"/>
                  <a:pt x="4758813" y="1030749"/>
                  <a:pt x="5122606" y="825910"/>
                </a:cubicBezTo>
                <a:cubicBezTo>
                  <a:pt x="5486399" y="621071"/>
                  <a:pt x="5868219" y="449007"/>
                  <a:pt x="6115664" y="334297"/>
                </a:cubicBezTo>
                <a:cubicBezTo>
                  <a:pt x="6363109" y="219587"/>
                  <a:pt x="6489290" y="178620"/>
                  <a:pt x="6607277" y="137652"/>
                </a:cubicBezTo>
                <a:cubicBezTo>
                  <a:pt x="6725264" y="96684"/>
                  <a:pt x="6774425" y="92587"/>
                  <a:pt x="6823587" y="88491"/>
                </a:cubicBezTo>
              </a:path>
            </a:pathLst>
          </a:custGeom>
          <a:noFill/>
          <a:ln w="19050">
            <a:solidFill>
              <a:srgbClr val="0432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067E903-8113-AF44-83F2-253D2C1EFF39}"/>
              </a:ext>
            </a:extLst>
          </p:cNvPr>
          <p:cNvSpPr txBox="1"/>
          <p:nvPr/>
        </p:nvSpPr>
        <p:spPr>
          <a:xfrm>
            <a:off x="345120" y="1515799"/>
            <a:ext cx="1352593" cy="646331"/>
          </a:xfrm>
          <a:prstGeom prst="rect">
            <a:avLst/>
          </a:prstGeom>
          <a:noFill/>
        </p:spPr>
        <p:txBody>
          <a:bodyPr wrap="square" rtlCol="0">
            <a:spAutoFit/>
          </a:bodyPr>
          <a:lstStyle/>
          <a:p>
            <a:r>
              <a:rPr lang="el-GR" dirty="0">
                <a:solidFill>
                  <a:srgbClr val="5AB152"/>
                </a:solidFill>
                <a:latin typeface="Source Sans Pro" panose="020B0503030403020204" pitchFamily="34" charset="0"/>
                <a:ea typeface="Source Sans Pro" panose="020B0503030403020204" pitchFamily="34" charset="0"/>
              </a:rPr>
              <a:t>Νέα κρούσματα</a:t>
            </a:r>
            <a:endParaRPr lang="en-US" dirty="0">
              <a:solidFill>
                <a:srgbClr val="5AB152"/>
              </a:solidFill>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AA2677F5-7613-194F-A08F-333557AD9B3D}"/>
              </a:ext>
            </a:extLst>
          </p:cNvPr>
          <p:cNvSpPr txBox="1"/>
          <p:nvPr/>
        </p:nvSpPr>
        <p:spPr>
          <a:xfrm>
            <a:off x="419837" y="5656544"/>
            <a:ext cx="1203158" cy="646331"/>
          </a:xfrm>
          <a:prstGeom prst="rect">
            <a:avLst/>
          </a:prstGeom>
          <a:noFill/>
        </p:spPr>
        <p:txBody>
          <a:bodyPr wrap="square" rtlCol="0">
            <a:spAutoFit/>
          </a:bodyPr>
          <a:lstStyle/>
          <a:p>
            <a:r>
              <a:rPr lang="el-GR" dirty="0">
                <a:solidFill>
                  <a:srgbClr val="1E70C0"/>
                </a:solidFill>
                <a:latin typeface="Source Sans Pro" panose="020B0503030403020204" pitchFamily="34" charset="0"/>
                <a:ea typeface="Source Sans Pro" panose="020B0503030403020204" pitchFamily="34" charset="0"/>
              </a:rPr>
              <a:t>Απώλεια ΑΕΠ</a:t>
            </a:r>
          </a:p>
        </p:txBody>
      </p:sp>
      <p:sp>
        <p:nvSpPr>
          <p:cNvPr id="13" name="TextBox 12">
            <a:extLst>
              <a:ext uri="{FF2B5EF4-FFF2-40B4-BE49-F238E27FC236}">
                <a16:creationId xmlns:a16="http://schemas.microsoft.com/office/drawing/2014/main" id="{EEBF8512-2CBE-F146-9F6C-3E991A90A6F0}"/>
              </a:ext>
            </a:extLst>
          </p:cNvPr>
          <p:cNvSpPr txBox="1"/>
          <p:nvPr/>
        </p:nvSpPr>
        <p:spPr>
          <a:xfrm>
            <a:off x="9124076" y="2841626"/>
            <a:ext cx="1203158" cy="369332"/>
          </a:xfrm>
          <a:prstGeom prst="rect">
            <a:avLst/>
          </a:prstGeom>
          <a:noFill/>
        </p:spPr>
        <p:txBody>
          <a:bodyPr wrap="square" rtlCol="0">
            <a:spAutoFit/>
          </a:bodyPr>
          <a:lstStyle/>
          <a:p>
            <a:r>
              <a:rPr lang="el-GR" dirty="0">
                <a:latin typeface="Source Sans Pro" panose="020B0503030403020204" pitchFamily="34" charset="0"/>
                <a:ea typeface="Source Sans Pro" panose="020B0503030403020204" pitchFamily="34" charset="0"/>
              </a:rPr>
              <a:t>Χρόνος</a:t>
            </a:r>
            <a:endParaRPr lang="en-US" dirty="0">
              <a:latin typeface="Source Sans Pro" panose="020B0503030403020204" pitchFamily="34" charset="0"/>
              <a:ea typeface="Source Sans Pro" panose="020B0503030403020204" pitchFamily="34" charset="0"/>
            </a:endParaRPr>
          </a:p>
        </p:txBody>
      </p:sp>
      <p:sp>
        <p:nvSpPr>
          <p:cNvPr id="14" name="TextBox 13">
            <a:extLst>
              <a:ext uri="{FF2B5EF4-FFF2-40B4-BE49-F238E27FC236}">
                <a16:creationId xmlns:a16="http://schemas.microsoft.com/office/drawing/2014/main" id="{6BE370CD-72ED-FA4F-ACA2-D912AAAA930C}"/>
              </a:ext>
            </a:extLst>
          </p:cNvPr>
          <p:cNvSpPr txBox="1"/>
          <p:nvPr/>
        </p:nvSpPr>
        <p:spPr>
          <a:xfrm>
            <a:off x="9294118" y="2189059"/>
            <a:ext cx="1922855" cy="646331"/>
          </a:xfrm>
          <a:prstGeom prst="rect">
            <a:avLst/>
          </a:prstGeom>
          <a:noFill/>
        </p:spPr>
        <p:txBody>
          <a:bodyPr wrap="square" rtlCol="0">
            <a:spAutoFit/>
          </a:bodyPr>
          <a:lstStyle/>
          <a:p>
            <a:r>
              <a:rPr lang="el-GR" dirty="0">
                <a:solidFill>
                  <a:srgbClr val="5AB152"/>
                </a:solidFill>
                <a:latin typeface="Source Sans Pro" panose="020B0503030403020204" pitchFamily="34" charset="0"/>
                <a:ea typeface="Source Sans Pro" panose="020B0503030403020204" pitchFamily="34" charset="0"/>
              </a:rPr>
              <a:t>Επιδημιολογική καμπύλη</a:t>
            </a:r>
            <a:endParaRPr lang="en-US" dirty="0">
              <a:solidFill>
                <a:srgbClr val="5AB152"/>
              </a:solidFill>
              <a:latin typeface="Source Sans Pro" panose="020B0503030403020204" pitchFamily="34" charset="0"/>
              <a:ea typeface="Source Sans Pro" panose="020B0503030403020204" pitchFamily="34" charset="0"/>
            </a:endParaRPr>
          </a:p>
        </p:txBody>
      </p:sp>
      <p:sp>
        <p:nvSpPr>
          <p:cNvPr id="15" name="TextBox 14">
            <a:extLst>
              <a:ext uri="{FF2B5EF4-FFF2-40B4-BE49-F238E27FC236}">
                <a16:creationId xmlns:a16="http://schemas.microsoft.com/office/drawing/2014/main" id="{6BCBC94A-3F2A-1844-9485-F29D98140ADA}"/>
              </a:ext>
            </a:extLst>
          </p:cNvPr>
          <p:cNvSpPr txBox="1"/>
          <p:nvPr/>
        </p:nvSpPr>
        <p:spPr>
          <a:xfrm>
            <a:off x="9124075" y="3210958"/>
            <a:ext cx="2229726" cy="369332"/>
          </a:xfrm>
          <a:prstGeom prst="rect">
            <a:avLst/>
          </a:prstGeom>
          <a:noFill/>
        </p:spPr>
        <p:txBody>
          <a:bodyPr wrap="square" rtlCol="0">
            <a:spAutoFit/>
          </a:bodyPr>
          <a:lstStyle/>
          <a:p>
            <a:r>
              <a:rPr lang="el-GR" dirty="0">
                <a:solidFill>
                  <a:srgbClr val="0070C0"/>
                </a:solidFill>
                <a:latin typeface="Source Sans Pro" panose="020B0503030403020204" pitchFamily="34" charset="0"/>
                <a:ea typeface="Source Sans Pro" panose="020B0503030403020204" pitchFamily="34" charset="0"/>
              </a:rPr>
              <a:t>Οικονομική καμπύλη</a:t>
            </a:r>
            <a:endParaRPr lang="en-US" dirty="0">
              <a:solidFill>
                <a:srgbClr val="0070C0"/>
              </a:solidFill>
              <a:latin typeface="Source Sans Pro" panose="020B0503030403020204" pitchFamily="34" charset="0"/>
              <a:ea typeface="Source Sans Pro" panose="020B0503030403020204" pitchFamily="34" charset="0"/>
            </a:endParaRPr>
          </a:p>
        </p:txBody>
      </p:sp>
      <p:cxnSp>
        <p:nvCxnSpPr>
          <p:cNvPr id="17" name="Straight Connector 16">
            <a:extLst>
              <a:ext uri="{FF2B5EF4-FFF2-40B4-BE49-F238E27FC236}">
                <a16:creationId xmlns:a16="http://schemas.microsoft.com/office/drawing/2014/main" id="{7C67B420-8994-FB4A-9FF8-295DA9143FE5}"/>
              </a:ext>
            </a:extLst>
          </p:cNvPr>
          <p:cNvCxnSpPr>
            <a:cxnSpLocks/>
          </p:cNvCxnSpPr>
          <p:nvPr/>
        </p:nvCxnSpPr>
        <p:spPr>
          <a:xfrm>
            <a:off x="5522078" y="1890689"/>
            <a:ext cx="30521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58795B6-A5A8-D945-A9F5-618D4DD7D82C}"/>
              </a:ext>
            </a:extLst>
          </p:cNvPr>
          <p:cNvCxnSpPr>
            <a:cxnSpLocks/>
          </p:cNvCxnSpPr>
          <p:nvPr/>
        </p:nvCxnSpPr>
        <p:spPr>
          <a:xfrm>
            <a:off x="5522078" y="2121810"/>
            <a:ext cx="305219" cy="0"/>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4F6AD1C-1972-774A-9B40-1F5227B33A85}"/>
              </a:ext>
            </a:extLst>
          </p:cNvPr>
          <p:cNvCxnSpPr>
            <a:cxnSpLocks/>
          </p:cNvCxnSpPr>
          <p:nvPr/>
        </p:nvCxnSpPr>
        <p:spPr>
          <a:xfrm>
            <a:off x="5522078" y="4973313"/>
            <a:ext cx="305219"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7634F40-FDF7-794C-B84E-94B29A8C55A1}"/>
              </a:ext>
            </a:extLst>
          </p:cNvPr>
          <p:cNvCxnSpPr>
            <a:cxnSpLocks/>
          </p:cNvCxnSpPr>
          <p:nvPr/>
        </p:nvCxnSpPr>
        <p:spPr>
          <a:xfrm>
            <a:off x="5522078" y="5168576"/>
            <a:ext cx="305219" cy="0"/>
          </a:xfrm>
          <a:prstGeom prst="line">
            <a:avLst/>
          </a:prstGeom>
          <a:ln w="19050">
            <a:solidFill>
              <a:srgbClr val="0432FF"/>
            </a:solidFill>
            <a:prstDash val="dash"/>
          </a:ln>
        </p:spPr>
        <p:style>
          <a:lnRef idx="1">
            <a:schemeClr val="accent1"/>
          </a:lnRef>
          <a:fillRef idx="0">
            <a:schemeClr val="accent1"/>
          </a:fillRef>
          <a:effectRef idx="0">
            <a:schemeClr val="accent1"/>
          </a:effectRef>
          <a:fontRef idx="minor">
            <a:schemeClr val="tx1"/>
          </a:fontRef>
        </p:style>
      </p:cxnSp>
      <p:sp>
        <p:nvSpPr>
          <p:cNvPr id="23" name="Down Arrow 22">
            <a:extLst>
              <a:ext uri="{FF2B5EF4-FFF2-40B4-BE49-F238E27FC236}">
                <a16:creationId xmlns:a16="http://schemas.microsoft.com/office/drawing/2014/main" id="{76EC1168-2359-F544-9576-46F75ACC6486}"/>
              </a:ext>
            </a:extLst>
          </p:cNvPr>
          <p:cNvSpPr/>
          <p:nvPr/>
        </p:nvSpPr>
        <p:spPr>
          <a:xfrm>
            <a:off x="2946439" y="3599772"/>
            <a:ext cx="2291175" cy="198821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Source Sans Pro" panose="020B0503030403020204" pitchFamily="34" charset="0"/>
                <a:ea typeface="Source Sans Pro" panose="020B0503030403020204" pitchFamily="34" charset="0"/>
              </a:rPr>
              <a:t>Containment policies</a:t>
            </a:r>
          </a:p>
        </p:txBody>
      </p:sp>
      <p:sp>
        <p:nvSpPr>
          <p:cNvPr id="24" name="Down Arrow 23">
            <a:extLst>
              <a:ext uri="{FF2B5EF4-FFF2-40B4-BE49-F238E27FC236}">
                <a16:creationId xmlns:a16="http://schemas.microsoft.com/office/drawing/2014/main" id="{E1F67422-6322-0F42-AC86-DF81415EFD10}"/>
              </a:ext>
            </a:extLst>
          </p:cNvPr>
          <p:cNvSpPr/>
          <p:nvPr/>
        </p:nvSpPr>
        <p:spPr>
          <a:xfrm>
            <a:off x="2632679" y="1306524"/>
            <a:ext cx="2291175" cy="80505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Source Sans Pro" panose="020B0503030403020204" pitchFamily="34" charset="0"/>
                <a:ea typeface="Source Sans Pro" panose="020B0503030403020204" pitchFamily="34" charset="0"/>
              </a:rPr>
              <a:t>Containment policies</a:t>
            </a:r>
          </a:p>
        </p:txBody>
      </p:sp>
      <p:sp>
        <p:nvSpPr>
          <p:cNvPr id="26" name="TextBox 25">
            <a:extLst>
              <a:ext uri="{FF2B5EF4-FFF2-40B4-BE49-F238E27FC236}">
                <a16:creationId xmlns:a16="http://schemas.microsoft.com/office/drawing/2014/main" id="{9CCC9EE2-29BE-2E41-A139-5196E600BDCF}"/>
              </a:ext>
            </a:extLst>
          </p:cNvPr>
          <p:cNvSpPr txBox="1"/>
          <p:nvPr/>
        </p:nvSpPr>
        <p:spPr>
          <a:xfrm>
            <a:off x="5827297" y="1760447"/>
            <a:ext cx="5414205" cy="523220"/>
          </a:xfrm>
          <a:prstGeom prst="rect">
            <a:avLst/>
          </a:prstGeom>
          <a:noFill/>
        </p:spPr>
        <p:txBody>
          <a:bodyPr wrap="square" rtlCol="0">
            <a:spAutoFit/>
          </a:bodyPr>
          <a:lstStyle/>
          <a:p>
            <a:r>
              <a:rPr lang="el-GR" sz="1400" dirty="0">
                <a:latin typeface="Source Sans Pro" panose="020B0503030403020204" pitchFamily="34" charset="0"/>
                <a:ea typeface="Source Sans Pro" panose="020B0503030403020204" pitchFamily="34" charset="0"/>
              </a:rPr>
              <a:t>Νέα κρούσματα χωρίς περιοριστικά μέτρα (υψηλός αριθμός θανάτων)</a:t>
            </a:r>
            <a:endParaRPr lang="es-ES" sz="1400" dirty="0">
              <a:latin typeface="Source Sans Pro" panose="020B0503030403020204" pitchFamily="34" charset="0"/>
              <a:ea typeface="Source Sans Pro" panose="020B0503030403020204" pitchFamily="34" charset="0"/>
            </a:endParaRPr>
          </a:p>
          <a:p>
            <a:endParaRPr lang="en-US" sz="1400" dirty="0">
              <a:latin typeface="Source Sans Pro" panose="020B0503030403020204" pitchFamily="34" charset="0"/>
              <a:ea typeface="Source Sans Pro" panose="020B0503030403020204" pitchFamily="34" charset="0"/>
            </a:endParaRPr>
          </a:p>
        </p:txBody>
      </p:sp>
      <p:sp>
        <p:nvSpPr>
          <p:cNvPr id="27" name="TextBox 26">
            <a:extLst>
              <a:ext uri="{FF2B5EF4-FFF2-40B4-BE49-F238E27FC236}">
                <a16:creationId xmlns:a16="http://schemas.microsoft.com/office/drawing/2014/main" id="{F0CAE542-EB0F-CE45-B2D5-E7642E5C8040}"/>
              </a:ext>
            </a:extLst>
          </p:cNvPr>
          <p:cNvSpPr txBox="1"/>
          <p:nvPr/>
        </p:nvSpPr>
        <p:spPr>
          <a:xfrm>
            <a:off x="5827297" y="1966270"/>
            <a:ext cx="5414205" cy="307777"/>
          </a:xfrm>
          <a:prstGeom prst="rect">
            <a:avLst/>
          </a:prstGeom>
          <a:noFill/>
        </p:spPr>
        <p:txBody>
          <a:bodyPr wrap="square" rtlCol="0">
            <a:spAutoFit/>
          </a:bodyPr>
          <a:lstStyle/>
          <a:p>
            <a:r>
              <a:rPr lang="el-GR" sz="1400" dirty="0">
                <a:latin typeface="Source Sans Pro" panose="020B0503030403020204" pitchFamily="34" charset="0"/>
                <a:ea typeface="Source Sans Pro" panose="020B0503030403020204" pitchFamily="34" charset="0"/>
              </a:rPr>
              <a:t>Νέα κρούσματα με</a:t>
            </a:r>
            <a:r>
              <a:rPr lang="en-US" sz="1400" dirty="0">
                <a:latin typeface="Source Sans Pro" panose="020B0503030403020204" pitchFamily="34" charset="0"/>
                <a:ea typeface="Source Sans Pro" panose="020B0503030403020204" pitchFamily="34" charset="0"/>
              </a:rPr>
              <a:t> </a:t>
            </a:r>
            <a:r>
              <a:rPr lang="el-GR" sz="1400" dirty="0">
                <a:latin typeface="Source Sans Pro" panose="020B0503030403020204" pitchFamily="34" charset="0"/>
                <a:ea typeface="Source Sans Pro" panose="020B0503030403020204" pitchFamily="34" charset="0"/>
              </a:rPr>
              <a:t>περιοριστικά μέτρα (λιγότεροι θάνατοι)</a:t>
            </a:r>
            <a:endParaRPr lang="es-ES" sz="1400" dirty="0">
              <a:latin typeface="Source Sans Pro" panose="020B0503030403020204" pitchFamily="34" charset="0"/>
              <a:ea typeface="Source Sans Pro" panose="020B0503030403020204" pitchFamily="34" charset="0"/>
            </a:endParaRPr>
          </a:p>
        </p:txBody>
      </p:sp>
      <p:sp>
        <p:nvSpPr>
          <p:cNvPr id="28" name="TextBox 27">
            <a:extLst>
              <a:ext uri="{FF2B5EF4-FFF2-40B4-BE49-F238E27FC236}">
                <a16:creationId xmlns:a16="http://schemas.microsoft.com/office/drawing/2014/main" id="{B29CD384-33BF-0E42-B4A9-28AC4A70E82A}"/>
              </a:ext>
            </a:extLst>
          </p:cNvPr>
          <p:cNvSpPr txBox="1"/>
          <p:nvPr/>
        </p:nvSpPr>
        <p:spPr>
          <a:xfrm>
            <a:off x="5827296" y="4822809"/>
            <a:ext cx="5414205" cy="523220"/>
          </a:xfrm>
          <a:prstGeom prst="rect">
            <a:avLst/>
          </a:prstGeom>
          <a:noFill/>
        </p:spPr>
        <p:txBody>
          <a:bodyPr wrap="square" rtlCol="0">
            <a:spAutoFit/>
          </a:bodyPr>
          <a:lstStyle/>
          <a:p>
            <a:r>
              <a:rPr lang="el-GR" sz="1400" dirty="0">
                <a:latin typeface="Source Sans Pro" panose="020B0503030403020204" pitchFamily="34" charset="0"/>
                <a:ea typeface="Source Sans Pro" panose="020B0503030403020204" pitchFamily="34" charset="0"/>
              </a:rPr>
              <a:t>Χωρίς περιοριστικά μέτρα (υψηλός αριθμός θανάτων, ήπια ύφεση)</a:t>
            </a:r>
          </a:p>
          <a:p>
            <a:endParaRPr lang="el-GR" sz="1400" dirty="0">
              <a:latin typeface="Source Sans Pro" panose="020B0503030403020204" pitchFamily="34" charset="0"/>
              <a:ea typeface="Source Sans Pro" panose="020B0503030403020204" pitchFamily="34" charset="0"/>
            </a:endParaRPr>
          </a:p>
        </p:txBody>
      </p:sp>
      <p:sp>
        <p:nvSpPr>
          <p:cNvPr id="29" name="TextBox 28">
            <a:extLst>
              <a:ext uri="{FF2B5EF4-FFF2-40B4-BE49-F238E27FC236}">
                <a16:creationId xmlns:a16="http://schemas.microsoft.com/office/drawing/2014/main" id="{B018D540-0EFF-0042-9D7F-34D3AFCA731F}"/>
              </a:ext>
            </a:extLst>
          </p:cNvPr>
          <p:cNvSpPr txBox="1"/>
          <p:nvPr/>
        </p:nvSpPr>
        <p:spPr>
          <a:xfrm>
            <a:off x="5827296" y="5054715"/>
            <a:ext cx="5414205" cy="523220"/>
          </a:xfrm>
          <a:prstGeom prst="rect">
            <a:avLst/>
          </a:prstGeom>
          <a:noFill/>
        </p:spPr>
        <p:txBody>
          <a:bodyPr wrap="square" rtlCol="0">
            <a:spAutoFit/>
          </a:bodyPr>
          <a:lstStyle/>
          <a:p>
            <a:r>
              <a:rPr lang="el-GR" sz="1400" dirty="0">
                <a:latin typeface="Source Sans Pro" panose="020B0503030403020204" pitchFamily="34" charset="0"/>
                <a:ea typeface="Source Sans Pro" panose="020B0503030403020204" pitchFamily="34" charset="0"/>
              </a:rPr>
              <a:t>Με</a:t>
            </a:r>
            <a:r>
              <a:rPr lang="en-US" sz="1400" dirty="0">
                <a:latin typeface="Source Sans Pro" panose="020B0503030403020204" pitchFamily="34" charset="0"/>
                <a:ea typeface="Source Sans Pro" panose="020B0503030403020204" pitchFamily="34" charset="0"/>
              </a:rPr>
              <a:t> </a:t>
            </a:r>
            <a:r>
              <a:rPr lang="el-GR" sz="1400" dirty="0">
                <a:latin typeface="Source Sans Pro" panose="020B0503030403020204" pitchFamily="34" charset="0"/>
                <a:ea typeface="Source Sans Pro" panose="020B0503030403020204" pitchFamily="34" charset="0"/>
              </a:rPr>
              <a:t>περιοριστικά μέτρα αλλά χωρίς μέτρα διάσωσης της οικονομίας </a:t>
            </a:r>
            <a:r>
              <a:rPr lang="en-US" sz="1400" dirty="0">
                <a:latin typeface="Source Sans Pro" panose="020B0503030403020204" pitchFamily="34" charset="0"/>
                <a:ea typeface="Source Sans Pro" panose="020B0503030403020204" pitchFamily="34" charset="0"/>
              </a:rPr>
              <a:t>(</a:t>
            </a:r>
            <a:r>
              <a:rPr lang="el-GR" sz="1400" dirty="0">
                <a:latin typeface="Source Sans Pro" panose="020B0503030403020204" pitchFamily="34" charset="0"/>
                <a:ea typeface="Source Sans Pro" panose="020B0503030403020204" pitchFamily="34" charset="0"/>
              </a:rPr>
              <a:t>λιγότεροι θάνατοι</a:t>
            </a:r>
            <a:r>
              <a:rPr lang="en-US" sz="1400" dirty="0">
                <a:latin typeface="Source Sans Pro" panose="020B0503030403020204" pitchFamily="34" charset="0"/>
                <a:ea typeface="Source Sans Pro" panose="020B0503030403020204" pitchFamily="34" charset="0"/>
              </a:rPr>
              <a:t>, </a:t>
            </a:r>
            <a:r>
              <a:rPr lang="el-GR" sz="1400" dirty="0">
                <a:latin typeface="Source Sans Pro" panose="020B0503030403020204" pitchFamily="34" charset="0"/>
                <a:ea typeface="Source Sans Pro" panose="020B0503030403020204" pitchFamily="34" charset="0"/>
              </a:rPr>
              <a:t>επώδυνη και επίμονη ύφεση</a:t>
            </a:r>
            <a:r>
              <a:rPr lang="en-US" sz="1400" dirty="0">
                <a:latin typeface="Source Sans Pro" panose="020B0503030403020204" pitchFamily="34" charset="0"/>
                <a:ea typeface="Source Sans Pro" panose="020B0503030403020204" pitchFamily="34" charset="0"/>
              </a:rPr>
              <a:t>)</a:t>
            </a:r>
          </a:p>
        </p:txBody>
      </p:sp>
      <p:sp>
        <p:nvSpPr>
          <p:cNvPr id="31" name="Title 1">
            <a:extLst>
              <a:ext uri="{FF2B5EF4-FFF2-40B4-BE49-F238E27FC236}">
                <a16:creationId xmlns:a16="http://schemas.microsoft.com/office/drawing/2014/main" id="{B69881A7-FE85-CC4F-9DCF-34BB6827830E}"/>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l-GR" sz="2400" dirty="0">
                <a:solidFill>
                  <a:srgbClr val="414141"/>
                </a:solidFill>
                <a:latin typeface="Source Sans Pro SemiBold" panose="020B0603030403020204" pitchFamily="34" charset="0"/>
                <a:ea typeface="Source Sans Pro SemiBold" panose="020B0603030403020204" pitchFamily="34" charset="0"/>
              </a:rPr>
              <a:t>Η ισοπέδωση της επιδημιολογικής καμπύλης βαθαίνει την καμπύλη ύφεσης</a:t>
            </a:r>
            <a:endParaRPr kumimoji="0" lang="en-US" sz="24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endParaRPr>
          </a:p>
        </p:txBody>
      </p:sp>
    </p:spTree>
    <p:extLst>
      <p:ext uri="{BB962C8B-B14F-4D97-AF65-F5344CB8AC3E}">
        <p14:creationId xmlns:p14="http://schemas.microsoft.com/office/powerpoint/2010/main" val="179785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23" grpId="0" animBg="1"/>
      <p:bldP spid="24" grpId="0" animBg="1"/>
      <p:bldP spid="26" grpId="0"/>
      <p:bldP spid="27" grpId="0"/>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CEEFAC-A5BE-43AF-90A4-6BD5F468249C}"/>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r>
              <a:rPr lang="el-GR" sz="3200" dirty="0">
                <a:solidFill>
                  <a:schemeClr val="tx1"/>
                </a:solidFill>
                <a:latin typeface="Source Sans Pro SemiBold" panose="020B0603030403020204" pitchFamily="34" charset="0"/>
                <a:ea typeface="Source Sans Pro SemiBold" panose="020B0603030403020204" pitchFamily="34" charset="0"/>
              </a:rPr>
              <a:t>Καμπύλη ύφεσης για μικρές επιχειρήσεις σε πόλεις των ΗΠΑ</a:t>
            </a:r>
            <a:endParaRPr lang="en-US" sz="3200" dirty="0">
              <a:solidFill>
                <a:schemeClr val="tx1"/>
              </a:solidFill>
              <a:latin typeface="Source Sans Pro SemiBold" panose="020B0603030403020204" pitchFamily="34" charset="0"/>
              <a:ea typeface="Source Sans Pro SemiBold" panose="020B0603030403020204" pitchFamily="34" charset="0"/>
            </a:endParaRPr>
          </a:p>
        </p:txBody>
      </p:sp>
      <p:sp>
        <p:nvSpPr>
          <p:cNvPr id="3" name="TextBox 2">
            <a:extLst>
              <a:ext uri="{FF2B5EF4-FFF2-40B4-BE49-F238E27FC236}">
                <a16:creationId xmlns:a16="http://schemas.microsoft.com/office/drawing/2014/main" id="{70C93896-C7B8-1946-9964-F149A5904FCA}"/>
              </a:ext>
            </a:extLst>
          </p:cNvPr>
          <p:cNvSpPr txBox="1"/>
          <p:nvPr/>
        </p:nvSpPr>
        <p:spPr>
          <a:xfrm>
            <a:off x="994611" y="1051353"/>
            <a:ext cx="10202778" cy="646331"/>
          </a:xfrm>
          <a:prstGeom prst="rect">
            <a:avLst/>
          </a:prstGeom>
          <a:noFill/>
        </p:spPr>
        <p:txBody>
          <a:bodyPr wrap="square" rtlCol="0">
            <a:spAutoFit/>
          </a:bodyPr>
          <a:lstStyle/>
          <a:p>
            <a:pPr algn="ctr"/>
            <a:r>
              <a:rPr lang="el-GR" dirty="0">
                <a:solidFill>
                  <a:srgbClr val="000000"/>
                </a:solidFill>
                <a:latin typeface="Source Sans Pro" panose="020B0503030403020204" pitchFamily="34" charset="0"/>
                <a:ea typeface="Source Sans Pro" panose="020B0503030403020204" pitchFamily="34" charset="0"/>
              </a:rPr>
              <a:t>Ποσοστιαία μεταβολή στον αριθμό των ωρών εργασίας σε μικρές και μεσαίες επιχειρήσεις </a:t>
            </a:r>
          </a:p>
          <a:p>
            <a:pPr algn="ctr"/>
            <a:r>
              <a:rPr lang="el-GR" dirty="0">
                <a:solidFill>
                  <a:srgbClr val="000000"/>
                </a:solidFill>
                <a:latin typeface="Source Sans Pro" panose="020B0503030403020204" pitchFamily="34" charset="0"/>
                <a:ea typeface="Source Sans Pro" panose="020B0503030403020204" pitchFamily="34" charset="0"/>
              </a:rPr>
              <a:t>σε σχέση με τις μέσες ώρες τις ίδιες καθημερινές τον Ιανουάριο του 2020</a:t>
            </a:r>
            <a:endParaRPr lang="en-US" dirty="0">
              <a:solidFill>
                <a:srgbClr val="000000"/>
              </a:solidFill>
              <a:latin typeface="Source Sans Pro" panose="020B0503030403020204" pitchFamily="34" charset="0"/>
              <a:ea typeface="Source Sans Pro" panose="020B0503030403020204" pitchFamily="34" charset="0"/>
            </a:endParaRPr>
          </a:p>
        </p:txBody>
      </p:sp>
      <p:sp>
        <p:nvSpPr>
          <p:cNvPr id="5" name="TextBox 4">
            <a:extLst>
              <a:ext uri="{FF2B5EF4-FFF2-40B4-BE49-F238E27FC236}">
                <a16:creationId xmlns:a16="http://schemas.microsoft.com/office/drawing/2014/main" id="{8E2CCF50-DA20-9D42-9841-9E85228C80D0}"/>
              </a:ext>
            </a:extLst>
          </p:cNvPr>
          <p:cNvSpPr txBox="1"/>
          <p:nvPr/>
        </p:nvSpPr>
        <p:spPr>
          <a:xfrm>
            <a:off x="994611" y="6017249"/>
            <a:ext cx="10202778" cy="338554"/>
          </a:xfrm>
          <a:prstGeom prst="rect">
            <a:avLst/>
          </a:prstGeom>
          <a:noFill/>
        </p:spPr>
        <p:txBody>
          <a:bodyPr wrap="square" rtlCol="0">
            <a:spAutoFit/>
          </a:bodyPr>
          <a:lstStyle/>
          <a:p>
            <a:pPr algn="ctr"/>
            <a:r>
              <a:rPr lang="en-US" sz="1600" dirty="0">
                <a:solidFill>
                  <a:srgbClr val="000000"/>
                </a:solidFill>
                <a:latin typeface="Source Sans Pro" panose="020B0503030403020204" pitchFamily="34" charset="0"/>
                <a:ea typeface="Source Sans Pro" panose="020B0503030403020204" pitchFamily="34" charset="0"/>
              </a:rPr>
              <a:t>Source: Homebase (last accessed 28 August, data is delayed 4 weeks)</a:t>
            </a:r>
          </a:p>
        </p:txBody>
      </p:sp>
      <p:graphicFrame>
        <p:nvGraphicFramePr>
          <p:cNvPr id="7" name="Chart 6">
            <a:extLst>
              <a:ext uri="{FF2B5EF4-FFF2-40B4-BE49-F238E27FC236}">
                <a16:creationId xmlns:a16="http://schemas.microsoft.com/office/drawing/2014/main" id="{6B0286FC-3230-0B46-8B06-E9067C78C14A}"/>
              </a:ext>
            </a:extLst>
          </p:cNvPr>
          <p:cNvGraphicFramePr>
            <a:graphicFrameLocks/>
          </p:cNvGraphicFramePr>
          <p:nvPr>
            <p:extLst>
              <p:ext uri="{D42A27DB-BD31-4B8C-83A1-F6EECF244321}">
                <p14:modId xmlns:p14="http://schemas.microsoft.com/office/powerpoint/2010/main" val="1554542021"/>
              </p:ext>
            </p:extLst>
          </p:nvPr>
        </p:nvGraphicFramePr>
        <p:xfrm>
          <a:off x="114300" y="1762596"/>
          <a:ext cx="11963400" cy="41757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22711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a:t>Περιεχόμενα</a:t>
            </a:r>
            <a:endParaRPr lang="en-US" sz="3600" dirty="0"/>
          </a:p>
        </p:txBody>
      </p:sp>
      <p:sp>
        <p:nvSpPr>
          <p:cNvPr id="3" name="Content Placeholder 2"/>
          <p:cNvSpPr>
            <a:spLocks noGrp="1"/>
          </p:cNvSpPr>
          <p:nvPr>
            <p:ph idx="1"/>
          </p:nvPr>
        </p:nvSpPr>
        <p:spPr>
          <a:xfrm>
            <a:off x="838200" y="1532676"/>
            <a:ext cx="10811933" cy="4666662"/>
          </a:xfrm>
        </p:spPr>
        <p:txBody>
          <a:bodyPr>
            <a:normAutofit fontScale="85000" lnSpcReduction="20000"/>
          </a:bodyPr>
          <a:lstStyle/>
          <a:p>
            <a:pPr marL="0" indent="0">
              <a:buNone/>
            </a:pPr>
            <a:r>
              <a:rPr lang="el-GR" dirty="0">
                <a:solidFill>
                  <a:srgbClr val="414141"/>
                </a:solidFill>
              </a:rPr>
              <a:t>Το πλαίσιο</a:t>
            </a:r>
            <a:endParaRPr lang="en-US" dirty="0">
              <a:solidFill>
                <a:srgbClr val="414141"/>
              </a:solidFill>
            </a:endParaRPr>
          </a:p>
          <a:p>
            <a:pPr marL="0" indent="0">
              <a:buNone/>
            </a:pPr>
            <a:r>
              <a:rPr lang="el-GR" dirty="0">
                <a:solidFill>
                  <a:srgbClr val="414141"/>
                </a:solidFill>
              </a:rPr>
              <a:t>Η πανδημία</a:t>
            </a:r>
            <a:endParaRPr lang="en-US" dirty="0">
              <a:solidFill>
                <a:srgbClr val="414141"/>
              </a:solidFill>
            </a:endParaRPr>
          </a:p>
          <a:p>
            <a:pPr marL="914400" lvl="1" indent="-457200"/>
            <a:r>
              <a:rPr lang="el-GR" dirty="0">
                <a:solidFill>
                  <a:srgbClr val="414141"/>
                </a:solidFill>
              </a:rPr>
              <a:t>Η λογική της </a:t>
            </a:r>
            <a:r>
              <a:rPr lang="el-GR" dirty="0" err="1">
                <a:solidFill>
                  <a:srgbClr val="414141"/>
                </a:solidFill>
              </a:rPr>
              <a:t>επιπέδωσης</a:t>
            </a:r>
            <a:r>
              <a:rPr lang="el-GR" dirty="0">
                <a:solidFill>
                  <a:srgbClr val="414141"/>
                </a:solidFill>
              </a:rPr>
              <a:t> της πανδημικής καμπύλης</a:t>
            </a:r>
            <a:endParaRPr lang="en-US" dirty="0">
              <a:solidFill>
                <a:srgbClr val="414141"/>
              </a:solidFill>
            </a:endParaRPr>
          </a:p>
          <a:p>
            <a:pPr marL="914400" lvl="1" indent="-457200"/>
            <a:r>
              <a:rPr lang="el-GR" dirty="0">
                <a:solidFill>
                  <a:srgbClr val="414141"/>
                </a:solidFill>
              </a:rPr>
              <a:t>Πολιτικές για την </a:t>
            </a:r>
            <a:r>
              <a:rPr lang="el-GR" dirty="0" err="1">
                <a:solidFill>
                  <a:srgbClr val="414141"/>
                </a:solidFill>
              </a:rPr>
              <a:t>επιπέδωση</a:t>
            </a:r>
            <a:r>
              <a:rPr lang="el-GR" dirty="0">
                <a:solidFill>
                  <a:srgbClr val="414141"/>
                </a:solidFill>
              </a:rPr>
              <a:t> της πανδημικής καμπύλης</a:t>
            </a:r>
          </a:p>
          <a:p>
            <a:pPr marL="914400" lvl="1" indent="-457200"/>
            <a:r>
              <a:rPr lang="el-GR" dirty="0">
                <a:solidFill>
                  <a:srgbClr val="414141"/>
                </a:solidFill>
              </a:rPr>
              <a:t>Η οικονομική κρίση από τα μέτρα για τη συγκράτηση της επιδημίας</a:t>
            </a:r>
            <a:endParaRPr lang="en-US" dirty="0">
              <a:solidFill>
                <a:srgbClr val="414141"/>
              </a:solidFill>
            </a:endParaRPr>
          </a:p>
          <a:p>
            <a:pPr marL="914400" lvl="1" indent="-457200"/>
            <a:r>
              <a:rPr lang="el-GR" dirty="0">
                <a:solidFill>
                  <a:srgbClr val="414141"/>
                </a:solidFill>
              </a:rPr>
              <a:t>Η φύση της μακροοικονομικής διαταραχής</a:t>
            </a:r>
            <a:endParaRPr lang="en-US" dirty="0">
              <a:solidFill>
                <a:srgbClr val="414141"/>
              </a:solidFill>
            </a:endParaRPr>
          </a:p>
          <a:p>
            <a:pPr marL="914400" lvl="1" indent="-457200"/>
            <a:r>
              <a:rPr lang="el-GR" dirty="0">
                <a:solidFill>
                  <a:srgbClr val="414141"/>
                </a:solidFill>
              </a:rPr>
              <a:t>Σύγκριση με την παγκόσμια χρηματοοικονομική κρίση και την κλιματική κρίση</a:t>
            </a:r>
            <a:endParaRPr lang="en-US" dirty="0">
              <a:solidFill>
                <a:srgbClr val="414141"/>
              </a:solidFill>
            </a:endParaRPr>
          </a:p>
          <a:p>
            <a:pPr marL="0" indent="0">
              <a:buNone/>
            </a:pPr>
            <a:r>
              <a:rPr lang="el-GR" dirty="0">
                <a:solidFill>
                  <a:srgbClr val="414141"/>
                </a:solidFill>
              </a:rPr>
              <a:t>Το μακροοικονομικό πλαίσιο της κρίσης </a:t>
            </a:r>
            <a:r>
              <a:rPr lang="en-US" dirty="0">
                <a:solidFill>
                  <a:srgbClr val="414141"/>
                </a:solidFill>
              </a:rPr>
              <a:t>COVID-19</a:t>
            </a:r>
          </a:p>
          <a:p>
            <a:pPr marL="0" indent="0">
              <a:buNone/>
            </a:pPr>
            <a:r>
              <a:rPr lang="el-GR" dirty="0">
                <a:solidFill>
                  <a:srgbClr val="414141"/>
                </a:solidFill>
              </a:rPr>
              <a:t>Μακροοικονομικές πολιτικές αντιμετώπισης </a:t>
            </a:r>
            <a:endParaRPr lang="en-US" dirty="0">
              <a:solidFill>
                <a:srgbClr val="414141"/>
              </a:solidFill>
            </a:endParaRPr>
          </a:p>
          <a:p>
            <a:pPr marL="914400" lvl="1" indent="-457200"/>
            <a:r>
              <a:rPr lang="el-GR" dirty="0">
                <a:solidFill>
                  <a:srgbClr val="414141"/>
                </a:solidFill>
              </a:rPr>
              <a:t>Η λογική της </a:t>
            </a:r>
            <a:r>
              <a:rPr lang="el-GR" dirty="0" err="1">
                <a:solidFill>
                  <a:srgbClr val="414141"/>
                </a:solidFill>
              </a:rPr>
              <a:t>επιπέδωσης</a:t>
            </a:r>
            <a:r>
              <a:rPr lang="el-GR" dirty="0">
                <a:solidFill>
                  <a:srgbClr val="414141"/>
                </a:solidFill>
              </a:rPr>
              <a:t> της καμπύλης ύφεσης </a:t>
            </a:r>
          </a:p>
          <a:p>
            <a:pPr marL="914400" lvl="1" indent="-457200"/>
            <a:r>
              <a:rPr lang="el-GR" dirty="0">
                <a:solidFill>
                  <a:srgbClr val="414141"/>
                </a:solidFill>
              </a:rPr>
              <a:t>Μέτρα πολιτικής για την </a:t>
            </a:r>
            <a:r>
              <a:rPr lang="el-GR" dirty="0" err="1">
                <a:solidFill>
                  <a:srgbClr val="414141"/>
                </a:solidFill>
              </a:rPr>
              <a:t>επιπέδωση</a:t>
            </a:r>
            <a:r>
              <a:rPr lang="el-GR" dirty="0">
                <a:solidFill>
                  <a:srgbClr val="414141"/>
                </a:solidFill>
              </a:rPr>
              <a:t> της καμπύλης ύφεσης </a:t>
            </a:r>
            <a:endParaRPr lang="en-US" dirty="0">
              <a:solidFill>
                <a:srgbClr val="414141"/>
              </a:solidFill>
            </a:endParaRPr>
          </a:p>
          <a:p>
            <a:pPr marL="914400" lvl="1" indent="-457200"/>
            <a:r>
              <a:rPr lang="en-US" dirty="0">
                <a:solidFill>
                  <a:srgbClr val="414141"/>
                </a:solidFill>
              </a:rPr>
              <a:t>7 </a:t>
            </a:r>
            <a:r>
              <a:rPr lang="el-GR" dirty="0">
                <a:solidFill>
                  <a:srgbClr val="414141"/>
                </a:solidFill>
              </a:rPr>
              <a:t>συχνές ερωτήσεις</a:t>
            </a:r>
          </a:p>
          <a:p>
            <a:pPr marL="914400" lvl="1" indent="-457200"/>
            <a:r>
              <a:rPr lang="el-GR" dirty="0">
                <a:solidFill>
                  <a:srgbClr val="414141"/>
                </a:solidFill>
              </a:rPr>
              <a:t>Σύγκριση χωρών</a:t>
            </a:r>
            <a:endParaRPr lang="en-US" sz="2500" dirty="0">
              <a:solidFill>
                <a:srgbClr val="414141"/>
              </a:solidFill>
            </a:endParaRPr>
          </a:p>
          <a:p>
            <a:pPr marL="914400" lvl="1" indent="-457200"/>
            <a:r>
              <a:rPr lang="el-GR" dirty="0">
                <a:solidFill>
                  <a:srgbClr val="414141"/>
                </a:solidFill>
              </a:rPr>
              <a:t>Τα μακροοικονομικά της πανδημίας </a:t>
            </a:r>
            <a:r>
              <a:rPr lang="en-US" dirty="0">
                <a:solidFill>
                  <a:srgbClr val="414141"/>
                </a:solidFill>
              </a:rPr>
              <a:t>COVID-19 </a:t>
            </a:r>
            <a:endParaRPr lang="en-US" sz="2500" dirty="0">
              <a:solidFill>
                <a:srgbClr val="414141"/>
              </a:solidFill>
            </a:endParaRPr>
          </a:p>
          <a:p>
            <a:pPr marL="0" indent="0">
              <a:buNone/>
            </a:pPr>
            <a:r>
              <a:rPr lang="el-GR" dirty="0">
                <a:solidFill>
                  <a:srgbClr val="414141"/>
                </a:solidFill>
              </a:rPr>
              <a:t>Προγραμματισμός για την επαναλειτουργία των οικονομιών σε μια πανδημία</a:t>
            </a:r>
            <a:endParaRPr lang="en-US" dirty="0"/>
          </a:p>
          <a:p>
            <a:pPr marL="0" indent="0">
              <a:buNone/>
            </a:pPr>
            <a:endParaRPr lang="en-US" dirty="0"/>
          </a:p>
          <a:p>
            <a:endParaRPr lang="en-US" dirty="0"/>
          </a:p>
        </p:txBody>
      </p:sp>
    </p:spTree>
    <p:extLst>
      <p:ext uri="{BB962C8B-B14F-4D97-AF65-F5344CB8AC3E}">
        <p14:creationId xmlns:p14="http://schemas.microsoft.com/office/powerpoint/2010/main" val="981206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6CB18-9BDF-4C01-BC30-5D4FB89B4734}"/>
              </a:ext>
            </a:extLst>
          </p:cNvPr>
          <p:cNvSpPr txBox="1">
            <a:spLocks/>
          </p:cNvSpPr>
          <p:nvPr/>
        </p:nvSpPr>
        <p:spPr>
          <a:xfrm>
            <a:off x="635431" y="365125"/>
            <a:ext cx="10963901"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l-GR" dirty="0">
                <a:solidFill>
                  <a:srgbClr val="414141"/>
                </a:solidFill>
                <a:latin typeface="Source Sans Pro SemiBold" panose="020B0603030403020204" pitchFamily="34" charset="0"/>
                <a:ea typeface="Source Sans Pro SemiBold" panose="020B0603030403020204" pitchFamily="34" charset="0"/>
              </a:rPr>
              <a:t>Η ύφεση που προκαλείται από την πανδημία</a:t>
            </a:r>
            <a:endParaRPr kumimoji="0" lang="en-US" sz="44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777349" y="1423836"/>
            <a:ext cx="5089669"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endParaRPr>
          </a:p>
          <a:p>
            <a:pPr lvl="0">
              <a:defRPr/>
            </a:pPr>
            <a:r>
              <a:rPr lang="el-GR" dirty="0">
                <a:solidFill>
                  <a:srgbClr val="FF0000"/>
                </a:solidFill>
              </a:rPr>
              <a:t>Επιχειρήσεις: </a:t>
            </a:r>
            <a:r>
              <a:rPr lang="el-GR" dirty="0">
                <a:solidFill>
                  <a:srgbClr val="414141">
                    <a:lumMod val="85000"/>
                    <a:lumOff val="15000"/>
                  </a:srgbClr>
                </a:solidFill>
              </a:rPr>
              <a:t>διακεκομμένες αλυσίδες εφοδιασμού, προσφορά εργαζομένων, έσοδα από πωλήσεις</a:t>
            </a:r>
          </a:p>
          <a:p>
            <a:pPr lvl="0">
              <a:defRPr/>
            </a:pPr>
            <a:r>
              <a:rPr lang="el-GR" dirty="0">
                <a:solidFill>
                  <a:srgbClr val="0070C0"/>
                </a:solidFill>
              </a:rPr>
              <a:t>Νοικοκυριά: </a:t>
            </a:r>
            <a:r>
              <a:rPr lang="el-GR" dirty="0">
                <a:solidFill>
                  <a:srgbClr val="414141">
                    <a:lumMod val="85000"/>
                    <a:lumOff val="15000"/>
                  </a:srgbClr>
                </a:solidFill>
              </a:rPr>
              <a:t>διακοπή απασχόλησης, μισθοί, αγορές για κατανάλωση</a:t>
            </a:r>
          </a:p>
          <a:p>
            <a:pPr lvl="0">
              <a:defRPr/>
            </a:pPr>
            <a:r>
              <a:rPr lang="el-GR" dirty="0">
                <a:solidFill>
                  <a:srgbClr val="00B050"/>
                </a:solidFill>
              </a:rPr>
              <a:t>Βιόσφαιρα: </a:t>
            </a:r>
            <a:r>
              <a:rPr lang="el-GR" dirty="0">
                <a:solidFill>
                  <a:srgbClr val="414141">
                    <a:lumMod val="85000"/>
                    <a:lumOff val="15000"/>
                  </a:srgbClr>
                </a:solidFill>
              </a:rPr>
              <a:t>χαμηλότερες εκπομπές</a:t>
            </a:r>
            <a:endPar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endParaRPr>
          </a:p>
        </p:txBody>
      </p:sp>
      <p:grpSp>
        <p:nvGrpSpPr>
          <p:cNvPr id="31" name="Group 30">
            <a:extLst>
              <a:ext uri="{FF2B5EF4-FFF2-40B4-BE49-F238E27FC236}">
                <a16:creationId xmlns:a16="http://schemas.microsoft.com/office/drawing/2014/main" id="{DB730BEE-97CB-4709-8021-A2445FF8DD23}"/>
              </a:ext>
            </a:extLst>
          </p:cNvPr>
          <p:cNvGrpSpPr/>
          <p:nvPr/>
        </p:nvGrpSpPr>
        <p:grpSpPr>
          <a:xfrm>
            <a:off x="5848747" y="1964788"/>
            <a:ext cx="6255337" cy="2990850"/>
            <a:chOff x="2999656" y="2642336"/>
            <a:chExt cx="6255337" cy="2990850"/>
          </a:xfrm>
        </p:grpSpPr>
        <p:pic>
          <p:nvPicPr>
            <p:cNvPr id="4" name="Picture 3">
              <a:extLst>
                <a:ext uri="{FF2B5EF4-FFF2-40B4-BE49-F238E27FC236}">
                  <a16:creationId xmlns:a16="http://schemas.microsoft.com/office/drawing/2014/main" id="{96CF37C4-762D-43EB-ABDD-6B5B138594EB}"/>
                </a:ext>
              </a:extLst>
            </p:cNvPr>
            <p:cNvPicPr>
              <a:picLocks noChangeAspect="1"/>
            </p:cNvPicPr>
            <p:nvPr/>
          </p:nvPicPr>
          <p:blipFill>
            <a:blip r:embed="rId3"/>
            <a:stretch>
              <a:fillRect/>
            </a:stretch>
          </p:blipFill>
          <p:spPr>
            <a:xfrm>
              <a:off x="2999656" y="2642336"/>
              <a:ext cx="6057900" cy="2990850"/>
            </a:xfrm>
            <a:prstGeom prst="rect">
              <a:avLst/>
            </a:prstGeom>
          </p:spPr>
        </p:pic>
        <p:grpSp>
          <p:nvGrpSpPr>
            <p:cNvPr id="14" name="Group 13">
              <a:extLst>
                <a:ext uri="{FF2B5EF4-FFF2-40B4-BE49-F238E27FC236}">
                  <a16:creationId xmlns:a16="http://schemas.microsoft.com/office/drawing/2014/main" id="{423B9795-1292-40D2-8A72-F8DE09F826AF}"/>
                </a:ext>
              </a:extLst>
            </p:cNvPr>
            <p:cNvGrpSpPr/>
            <p:nvPr/>
          </p:nvGrpSpPr>
          <p:grpSpPr>
            <a:xfrm>
              <a:off x="5166547" y="3166453"/>
              <a:ext cx="250920" cy="293760"/>
              <a:chOff x="5166547" y="3166453"/>
              <a:chExt cx="250920" cy="293760"/>
            </a:xfrm>
          </p:grpSpPr>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C9942742-D51A-487C-AC10-822374C509B5}"/>
                      </a:ext>
                    </a:extLst>
                  </p14:cNvPr>
                  <p14:cNvContentPartPr/>
                  <p14:nvPr/>
                </p14:nvContentPartPr>
                <p14:xfrm>
                  <a:off x="5166547" y="3166453"/>
                  <a:ext cx="182520" cy="284040"/>
                </p14:xfrm>
              </p:contentPart>
            </mc:Choice>
            <mc:Fallback xmlns="">
              <p:pic>
                <p:nvPicPr>
                  <p:cNvPr id="12" name="Ink 11">
                    <a:extLst>
                      <a:ext uri="{FF2B5EF4-FFF2-40B4-BE49-F238E27FC236}">
                        <a16:creationId xmlns:a16="http://schemas.microsoft.com/office/drawing/2014/main" id="{C9942742-D51A-487C-AC10-822374C509B5}"/>
                      </a:ext>
                    </a:extLst>
                  </p:cNvPr>
                  <p:cNvPicPr/>
                  <p:nvPr/>
                </p:nvPicPr>
                <p:blipFill>
                  <a:blip r:embed="rId5"/>
                  <a:stretch>
                    <a:fillRect/>
                  </a:stretch>
                </p:blipFill>
                <p:spPr>
                  <a:xfrm>
                    <a:off x="5148547" y="3148453"/>
                    <a:ext cx="21816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BF05630D-B14E-42D7-87DE-5DCDDD4310AB}"/>
                      </a:ext>
                    </a:extLst>
                  </p14:cNvPr>
                  <p14:cNvContentPartPr/>
                  <p14:nvPr/>
                </p14:nvContentPartPr>
                <p14:xfrm>
                  <a:off x="5271667" y="3180493"/>
                  <a:ext cx="145800" cy="279720"/>
                </p14:xfrm>
              </p:contentPart>
            </mc:Choice>
            <mc:Fallback xmlns="">
              <p:pic>
                <p:nvPicPr>
                  <p:cNvPr id="13" name="Ink 12">
                    <a:extLst>
                      <a:ext uri="{FF2B5EF4-FFF2-40B4-BE49-F238E27FC236}">
                        <a16:creationId xmlns:a16="http://schemas.microsoft.com/office/drawing/2014/main" id="{BF05630D-B14E-42D7-87DE-5DCDDD4310AB}"/>
                      </a:ext>
                    </a:extLst>
                  </p:cNvPr>
                  <p:cNvPicPr/>
                  <p:nvPr/>
                </p:nvPicPr>
                <p:blipFill>
                  <a:blip r:embed="rId7"/>
                  <a:stretch>
                    <a:fillRect/>
                  </a:stretch>
                </p:blipFill>
                <p:spPr>
                  <a:xfrm>
                    <a:off x="5254027" y="3162853"/>
                    <a:ext cx="181440" cy="315360"/>
                  </a:xfrm>
                  <a:prstGeom prst="rect">
                    <a:avLst/>
                  </a:prstGeom>
                </p:spPr>
              </p:pic>
            </mc:Fallback>
          </mc:AlternateContent>
        </p:grpSp>
        <p:grpSp>
          <p:nvGrpSpPr>
            <p:cNvPr id="17" name="Group 16">
              <a:extLst>
                <a:ext uri="{FF2B5EF4-FFF2-40B4-BE49-F238E27FC236}">
                  <a16:creationId xmlns:a16="http://schemas.microsoft.com/office/drawing/2014/main" id="{EDA8728A-DE68-4258-9F18-9FBAC2EBB65A}"/>
                </a:ext>
              </a:extLst>
            </p:cNvPr>
            <p:cNvGrpSpPr/>
            <p:nvPr/>
          </p:nvGrpSpPr>
          <p:grpSpPr>
            <a:xfrm>
              <a:off x="5848747" y="3600613"/>
              <a:ext cx="657360" cy="704520"/>
              <a:chOff x="5848747" y="3600613"/>
              <a:chExt cx="657360" cy="704520"/>
            </a:xfrm>
          </p:grpSpPr>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B9F93415-6A24-4686-9021-66BD9CFCC3CF}"/>
                      </a:ext>
                    </a:extLst>
                  </p14:cNvPr>
                  <p14:cNvContentPartPr/>
                  <p14:nvPr/>
                </p14:nvContentPartPr>
                <p14:xfrm>
                  <a:off x="5848747" y="3980413"/>
                  <a:ext cx="294120" cy="296640"/>
                </p14:xfrm>
              </p:contentPart>
            </mc:Choice>
            <mc:Fallback xmlns="">
              <p:pic>
                <p:nvPicPr>
                  <p:cNvPr id="7" name="Ink 6">
                    <a:extLst>
                      <a:ext uri="{FF2B5EF4-FFF2-40B4-BE49-F238E27FC236}">
                        <a16:creationId xmlns:a16="http://schemas.microsoft.com/office/drawing/2014/main" id="{B9F93415-6A24-4686-9021-66BD9CFCC3CF}"/>
                      </a:ext>
                    </a:extLst>
                  </p:cNvPr>
                  <p:cNvPicPr/>
                  <p:nvPr/>
                </p:nvPicPr>
                <p:blipFill>
                  <a:blip r:embed="rId9"/>
                  <a:stretch>
                    <a:fillRect/>
                  </a:stretch>
                </p:blipFill>
                <p:spPr>
                  <a:xfrm>
                    <a:off x="5831107" y="3962773"/>
                    <a:ext cx="329760" cy="332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FBC79806-F80B-4ABE-B34F-0EA0082F63D3}"/>
                      </a:ext>
                    </a:extLst>
                  </p14:cNvPr>
                  <p14:cNvContentPartPr/>
                  <p14:nvPr/>
                </p14:nvContentPartPr>
                <p14:xfrm>
                  <a:off x="5985547" y="3945133"/>
                  <a:ext cx="302400" cy="360000"/>
                </p14:xfrm>
              </p:contentPart>
            </mc:Choice>
            <mc:Fallback xmlns="">
              <p:pic>
                <p:nvPicPr>
                  <p:cNvPr id="10" name="Ink 9">
                    <a:extLst>
                      <a:ext uri="{FF2B5EF4-FFF2-40B4-BE49-F238E27FC236}">
                        <a16:creationId xmlns:a16="http://schemas.microsoft.com/office/drawing/2014/main" id="{FBC79806-F80B-4ABE-B34F-0EA0082F63D3}"/>
                      </a:ext>
                    </a:extLst>
                  </p:cNvPr>
                  <p:cNvPicPr/>
                  <p:nvPr/>
                </p:nvPicPr>
                <p:blipFill>
                  <a:blip r:embed="rId11"/>
                  <a:stretch>
                    <a:fillRect/>
                  </a:stretch>
                </p:blipFill>
                <p:spPr>
                  <a:xfrm>
                    <a:off x="5967907" y="3927493"/>
                    <a:ext cx="338040" cy="395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DA1EE67E-B68C-463D-9912-114FFC34C302}"/>
                      </a:ext>
                    </a:extLst>
                  </p14:cNvPr>
                  <p14:cNvContentPartPr/>
                  <p14:nvPr/>
                </p14:nvContentPartPr>
                <p14:xfrm>
                  <a:off x="6186787" y="3600613"/>
                  <a:ext cx="241920" cy="319320"/>
                </p14:xfrm>
              </p:contentPart>
            </mc:Choice>
            <mc:Fallback xmlns="">
              <p:pic>
                <p:nvPicPr>
                  <p:cNvPr id="15" name="Ink 14">
                    <a:extLst>
                      <a:ext uri="{FF2B5EF4-FFF2-40B4-BE49-F238E27FC236}">
                        <a16:creationId xmlns:a16="http://schemas.microsoft.com/office/drawing/2014/main" id="{DA1EE67E-B68C-463D-9912-114FFC34C302}"/>
                      </a:ext>
                    </a:extLst>
                  </p:cNvPr>
                  <p:cNvPicPr/>
                  <p:nvPr/>
                </p:nvPicPr>
                <p:blipFill>
                  <a:blip r:embed="rId13"/>
                  <a:stretch>
                    <a:fillRect/>
                  </a:stretch>
                </p:blipFill>
                <p:spPr>
                  <a:xfrm>
                    <a:off x="6168787" y="3582973"/>
                    <a:ext cx="277560" cy="354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CA420BB0-C468-472C-BCE4-C52320BD6ADA}"/>
                      </a:ext>
                    </a:extLst>
                  </p14:cNvPr>
                  <p14:cNvContentPartPr/>
                  <p14:nvPr/>
                </p14:nvContentPartPr>
                <p14:xfrm>
                  <a:off x="6332587" y="3608893"/>
                  <a:ext cx="173520" cy="263880"/>
                </p14:xfrm>
              </p:contentPart>
            </mc:Choice>
            <mc:Fallback xmlns="">
              <p:pic>
                <p:nvPicPr>
                  <p:cNvPr id="16" name="Ink 15">
                    <a:extLst>
                      <a:ext uri="{FF2B5EF4-FFF2-40B4-BE49-F238E27FC236}">
                        <a16:creationId xmlns:a16="http://schemas.microsoft.com/office/drawing/2014/main" id="{CA420BB0-C468-472C-BCE4-C52320BD6ADA}"/>
                      </a:ext>
                    </a:extLst>
                  </p:cNvPr>
                  <p:cNvPicPr/>
                  <p:nvPr/>
                </p:nvPicPr>
                <p:blipFill>
                  <a:blip r:embed="rId15"/>
                  <a:stretch>
                    <a:fillRect/>
                  </a:stretch>
                </p:blipFill>
                <p:spPr>
                  <a:xfrm>
                    <a:off x="6314947" y="3590893"/>
                    <a:ext cx="209160" cy="299520"/>
                  </a:xfrm>
                  <a:prstGeom prst="rect">
                    <a:avLst/>
                  </a:prstGeom>
                </p:spPr>
              </p:pic>
            </mc:Fallback>
          </mc:AlternateContent>
        </p:grpSp>
        <p:grpSp>
          <p:nvGrpSpPr>
            <p:cNvPr id="20" name="Group 19">
              <a:extLst>
                <a:ext uri="{FF2B5EF4-FFF2-40B4-BE49-F238E27FC236}">
                  <a16:creationId xmlns:a16="http://schemas.microsoft.com/office/drawing/2014/main" id="{98D71AC0-CE30-463A-9A41-E82108FBBB69}"/>
                </a:ext>
              </a:extLst>
            </p:cNvPr>
            <p:cNvGrpSpPr/>
            <p:nvPr/>
          </p:nvGrpSpPr>
          <p:grpSpPr>
            <a:xfrm>
              <a:off x="7263907" y="5244013"/>
              <a:ext cx="271440" cy="283320"/>
              <a:chOff x="7263907" y="5244013"/>
              <a:chExt cx="271440" cy="283320"/>
            </a:xfrm>
          </p:grpSpPr>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6ED7AD40-9690-4396-B424-002576A571D1}"/>
                      </a:ext>
                    </a:extLst>
                  </p14:cNvPr>
                  <p14:cNvContentPartPr/>
                  <p14:nvPr/>
                </p14:nvContentPartPr>
                <p14:xfrm>
                  <a:off x="7263907" y="5244013"/>
                  <a:ext cx="219960" cy="273600"/>
                </p14:xfrm>
              </p:contentPart>
            </mc:Choice>
            <mc:Fallback xmlns="">
              <p:pic>
                <p:nvPicPr>
                  <p:cNvPr id="18" name="Ink 17">
                    <a:extLst>
                      <a:ext uri="{FF2B5EF4-FFF2-40B4-BE49-F238E27FC236}">
                        <a16:creationId xmlns:a16="http://schemas.microsoft.com/office/drawing/2014/main" id="{6ED7AD40-9690-4396-B424-002576A571D1}"/>
                      </a:ext>
                    </a:extLst>
                  </p:cNvPr>
                  <p:cNvPicPr/>
                  <p:nvPr/>
                </p:nvPicPr>
                <p:blipFill>
                  <a:blip r:embed="rId17"/>
                  <a:stretch>
                    <a:fillRect/>
                  </a:stretch>
                </p:blipFill>
                <p:spPr>
                  <a:xfrm>
                    <a:off x="7245907" y="5226373"/>
                    <a:ext cx="255600" cy="309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4672BC2D-D2D6-4789-9AD5-5EF9EC73E998}"/>
                      </a:ext>
                    </a:extLst>
                  </p14:cNvPr>
                  <p14:cNvContentPartPr/>
                  <p14:nvPr/>
                </p14:nvContentPartPr>
                <p14:xfrm>
                  <a:off x="7353907" y="5299093"/>
                  <a:ext cx="181440" cy="228240"/>
                </p14:xfrm>
              </p:contentPart>
            </mc:Choice>
            <mc:Fallback xmlns="">
              <p:pic>
                <p:nvPicPr>
                  <p:cNvPr id="19" name="Ink 18">
                    <a:extLst>
                      <a:ext uri="{FF2B5EF4-FFF2-40B4-BE49-F238E27FC236}">
                        <a16:creationId xmlns:a16="http://schemas.microsoft.com/office/drawing/2014/main" id="{4672BC2D-D2D6-4789-9AD5-5EF9EC73E998}"/>
                      </a:ext>
                    </a:extLst>
                  </p:cNvPr>
                  <p:cNvPicPr/>
                  <p:nvPr/>
                </p:nvPicPr>
                <p:blipFill>
                  <a:blip r:embed="rId19"/>
                  <a:stretch>
                    <a:fillRect/>
                  </a:stretch>
                </p:blipFill>
                <p:spPr>
                  <a:xfrm>
                    <a:off x="7335907" y="5281093"/>
                    <a:ext cx="217080" cy="263880"/>
                  </a:xfrm>
                  <a:prstGeom prst="rect">
                    <a:avLst/>
                  </a:prstGeom>
                </p:spPr>
              </p:pic>
            </mc:Fallback>
          </mc:AlternateContent>
        </p:grpSp>
        <p:sp>
          <p:nvSpPr>
            <p:cNvPr id="21" name="TextBox 20">
              <a:extLst>
                <a:ext uri="{FF2B5EF4-FFF2-40B4-BE49-F238E27FC236}">
                  <a16:creationId xmlns:a16="http://schemas.microsoft.com/office/drawing/2014/main" id="{0D9735B8-3DFA-45C9-9FD2-D4CF4422CBED}"/>
                </a:ext>
              </a:extLst>
            </p:cNvPr>
            <p:cNvSpPr txBox="1"/>
            <p:nvPr/>
          </p:nvSpPr>
          <p:spPr>
            <a:xfrm>
              <a:off x="7483867" y="5257745"/>
              <a:ext cx="17711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14141"/>
                  </a:solidFill>
                  <a:effectLst/>
                  <a:uLnTx/>
                  <a:uFillTx/>
                  <a:latin typeface="Calibri" panose="020F0502020204030204"/>
                  <a:ea typeface="+mn-ea"/>
                  <a:cs typeface="+mn-cs"/>
                </a:rPr>
                <a:t>COVID-19 effects</a:t>
              </a:r>
            </a:p>
          </p:txBody>
        </p:sp>
        <p:grpSp>
          <p:nvGrpSpPr>
            <p:cNvPr id="24" name="Group 23">
              <a:extLst>
                <a:ext uri="{FF2B5EF4-FFF2-40B4-BE49-F238E27FC236}">
                  <a16:creationId xmlns:a16="http://schemas.microsoft.com/office/drawing/2014/main" id="{6A32AACE-4027-4CC5-B2D5-035F616EF3B9}"/>
                </a:ext>
              </a:extLst>
            </p:cNvPr>
            <p:cNvGrpSpPr/>
            <p:nvPr/>
          </p:nvGrpSpPr>
          <p:grpSpPr>
            <a:xfrm>
              <a:off x="3409747" y="3852613"/>
              <a:ext cx="166320" cy="267480"/>
              <a:chOff x="3409747" y="3852613"/>
              <a:chExt cx="166320" cy="267480"/>
            </a:xfrm>
          </p:grpSpPr>
          <mc:AlternateContent xmlns:mc="http://schemas.openxmlformats.org/markup-compatibility/2006" xmlns:p14="http://schemas.microsoft.com/office/powerpoint/2010/main">
            <mc:Choice Requires="p14">
              <p:contentPart p14:bwMode="auto" r:id="rId20">
                <p14:nvContentPartPr>
                  <p14:cNvPr id="22" name="Ink 21">
                    <a:extLst>
                      <a:ext uri="{FF2B5EF4-FFF2-40B4-BE49-F238E27FC236}">
                        <a16:creationId xmlns:a16="http://schemas.microsoft.com/office/drawing/2014/main" id="{299A2384-9C89-4AE1-A71F-EA50A36897EB}"/>
                      </a:ext>
                    </a:extLst>
                  </p14:cNvPr>
                  <p14:cNvContentPartPr/>
                  <p14:nvPr/>
                </p14:nvContentPartPr>
                <p14:xfrm>
                  <a:off x="3409747" y="3852613"/>
                  <a:ext cx="144000" cy="215640"/>
                </p14:xfrm>
              </p:contentPart>
            </mc:Choice>
            <mc:Fallback xmlns="">
              <p:pic>
                <p:nvPicPr>
                  <p:cNvPr id="22" name="Ink 21">
                    <a:extLst>
                      <a:ext uri="{FF2B5EF4-FFF2-40B4-BE49-F238E27FC236}">
                        <a16:creationId xmlns:a16="http://schemas.microsoft.com/office/drawing/2014/main" id="{299A2384-9C89-4AE1-A71F-EA50A36897EB}"/>
                      </a:ext>
                    </a:extLst>
                  </p:cNvPr>
                  <p:cNvPicPr/>
                  <p:nvPr/>
                </p:nvPicPr>
                <p:blipFill>
                  <a:blip r:embed="rId21"/>
                  <a:stretch>
                    <a:fillRect/>
                  </a:stretch>
                </p:blipFill>
                <p:spPr>
                  <a:xfrm>
                    <a:off x="3392107" y="3834613"/>
                    <a:ext cx="17964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id="{B43B4EB0-AECD-4290-BFD8-3D14CEB6E2AA}"/>
                      </a:ext>
                    </a:extLst>
                  </p14:cNvPr>
                  <p14:cNvContentPartPr/>
                  <p14:nvPr/>
                </p14:nvContentPartPr>
                <p14:xfrm>
                  <a:off x="3470227" y="3900853"/>
                  <a:ext cx="105840" cy="219240"/>
                </p14:xfrm>
              </p:contentPart>
            </mc:Choice>
            <mc:Fallback xmlns="">
              <p:pic>
                <p:nvPicPr>
                  <p:cNvPr id="23" name="Ink 22">
                    <a:extLst>
                      <a:ext uri="{FF2B5EF4-FFF2-40B4-BE49-F238E27FC236}">
                        <a16:creationId xmlns:a16="http://schemas.microsoft.com/office/drawing/2014/main" id="{B43B4EB0-AECD-4290-BFD8-3D14CEB6E2AA}"/>
                      </a:ext>
                    </a:extLst>
                  </p:cNvPr>
                  <p:cNvPicPr/>
                  <p:nvPr/>
                </p:nvPicPr>
                <p:blipFill>
                  <a:blip r:embed="rId23"/>
                  <a:stretch>
                    <a:fillRect/>
                  </a:stretch>
                </p:blipFill>
                <p:spPr>
                  <a:xfrm>
                    <a:off x="3452227" y="3882853"/>
                    <a:ext cx="141480" cy="254880"/>
                  </a:xfrm>
                  <a:prstGeom prst="rect">
                    <a:avLst/>
                  </a:prstGeom>
                </p:spPr>
              </p:pic>
            </mc:Fallback>
          </mc:AlternateContent>
        </p:grpSp>
      </p:grpSp>
    </p:spTree>
    <p:extLst>
      <p:ext uri="{BB962C8B-B14F-4D97-AF65-F5344CB8AC3E}">
        <p14:creationId xmlns:p14="http://schemas.microsoft.com/office/powerpoint/2010/main" val="1371449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0"/>
            <a:ext cx="10801350" cy="1325563"/>
          </a:xfrm>
        </p:spPr>
        <p:txBody>
          <a:bodyPr>
            <a:normAutofit/>
          </a:bodyPr>
          <a:lstStyle/>
          <a:p>
            <a:r>
              <a:rPr lang="el-GR" sz="2800" dirty="0"/>
              <a:t>Τα περιοριστικά μέτρα μείωσαν την παραγωγή κατά</a:t>
            </a:r>
            <a:r>
              <a:rPr lang="en-US" sz="2800" dirty="0"/>
              <a:t> ~ 25% </a:t>
            </a:r>
            <a:r>
              <a:rPr lang="el-GR" sz="2800" dirty="0"/>
              <a:t>του ΑΕΠ</a:t>
            </a:r>
            <a:endParaRPr lang="en-US" sz="2800" dirty="0"/>
          </a:p>
        </p:txBody>
      </p:sp>
      <p:pic>
        <p:nvPicPr>
          <p:cNvPr id="2" name="Picture 1">
            <a:extLst>
              <a:ext uri="{FF2B5EF4-FFF2-40B4-BE49-F238E27FC236}">
                <a16:creationId xmlns:a16="http://schemas.microsoft.com/office/drawing/2014/main" id="{C75C9712-8786-4A70-8B84-F48B2FEE7378}"/>
              </a:ext>
            </a:extLst>
          </p:cNvPr>
          <p:cNvPicPr>
            <a:picLocks noChangeAspect="1"/>
          </p:cNvPicPr>
          <p:nvPr/>
        </p:nvPicPr>
        <p:blipFill>
          <a:blip r:embed="rId3"/>
          <a:srcRect/>
          <a:stretch/>
        </p:blipFill>
        <p:spPr>
          <a:xfrm>
            <a:off x="1442337" y="898321"/>
            <a:ext cx="9235995" cy="5229225"/>
          </a:xfrm>
          <a:prstGeom prst="rect">
            <a:avLst/>
          </a:prstGeom>
        </p:spPr>
      </p:pic>
      <p:sp>
        <p:nvSpPr>
          <p:cNvPr id="6" name="TextBox 5">
            <a:extLst>
              <a:ext uri="{FF2B5EF4-FFF2-40B4-BE49-F238E27FC236}">
                <a16:creationId xmlns:a16="http://schemas.microsoft.com/office/drawing/2014/main" id="{DAF9E1C4-65A2-4143-A920-56CF133AE218}"/>
              </a:ext>
            </a:extLst>
          </p:cNvPr>
          <p:cNvSpPr txBox="1"/>
          <p:nvPr/>
        </p:nvSpPr>
        <p:spPr>
          <a:xfrm>
            <a:off x="5137493" y="6127546"/>
            <a:ext cx="1917014" cy="276999"/>
          </a:xfrm>
          <a:prstGeom prst="rect">
            <a:avLst/>
          </a:prstGeom>
          <a:noFill/>
        </p:spPr>
        <p:txBody>
          <a:bodyPr wrap="square" rtlCol="0">
            <a:spAutoFit/>
          </a:bodyPr>
          <a:lstStyle/>
          <a:p>
            <a:r>
              <a:rPr lang="en-US" sz="1200" dirty="0">
                <a:solidFill>
                  <a:srgbClr val="414141"/>
                </a:solidFill>
                <a:latin typeface="Source Sans Pro" panose="020B0503030403020204" pitchFamily="34" charset="0"/>
                <a:ea typeface="Source Sans Pro" panose="020B0503030403020204" pitchFamily="34" charset="0"/>
              </a:rPr>
              <a:t>Last updated 10 June 2020</a:t>
            </a:r>
          </a:p>
        </p:txBody>
      </p:sp>
    </p:spTree>
    <p:extLst>
      <p:ext uri="{BB962C8B-B14F-4D97-AF65-F5344CB8AC3E}">
        <p14:creationId xmlns:p14="http://schemas.microsoft.com/office/powerpoint/2010/main" val="1601889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DB479-F3F3-4292-8D53-440F111C51FF}"/>
              </a:ext>
            </a:extLst>
          </p:cNvPr>
          <p:cNvPicPr>
            <a:picLocks noChangeAspect="1"/>
          </p:cNvPicPr>
          <p:nvPr/>
        </p:nvPicPr>
        <p:blipFill>
          <a:blip r:embed="rId3"/>
          <a:srcRect/>
          <a:stretch/>
        </p:blipFill>
        <p:spPr>
          <a:xfrm>
            <a:off x="1473131" y="975341"/>
            <a:ext cx="9245737" cy="5152205"/>
          </a:xfrm>
          <a:prstGeom prst="rect">
            <a:avLst/>
          </a:prstGeom>
        </p:spPr>
      </p:pic>
      <p:sp>
        <p:nvSpPr>
          <p:cNvPr id="4" name="Title 4">
            <a:extLst>
              <a:ext uri="{FF2B5EF4-FFF2-40B4-BE49-F238E27FC236}">
                <a16:creationId xmlns:a16="http://schemas.microsoft.com/office/drawing/2014/main" id="{EC16A105-54EA-2F43-A6D6-5E64BBF8B0ED}"/>
              </a:ext>
            </a:extLst>
          </p:cNvPr>
          <p:cNvSpPr txBox="1">
            <a:spLocks/>
          </p:cNvSpPr>
          <p:nvPr/>
        </p:nvSpPr>
        <p:spPr>
          <a:xfrm>
            <a:off x="402956" y="0"/>
            <a:ext cx="113935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Source Sans Pro SemiBold" charset="0"/>
                <a:ea typeface="Source Sans Pro SemiBold" charset="0"/>
                <a:cs typeface="Source Sans Pro SemiBold" charset="0"/>
              </a:defRPr>
            </a:lvl1pPr>
          </a:lstStyle>
          <a:p>
            <a:r>
              <a:rPr lang="el-GR" sz="2800" dirty="0"/>
              <a:t>Τα περιοριστικά μέτρα μείωσαν την κατανάλωση των νοικοκυριών κατά </a:t>
            </a:r>
            <a:r>
              <a:rPr lang="en-US" sz="2800" dirty="0"/>
              <a:t> ~ 1/3 </a:t>
            </a:r>
          </a:p>
        </p:txBody>
      </p:sp>
      <p:sp>
        <p:nvSpPr>
          <p:cNvPr id="5" name="TextBox 4">
            <a:extLst>
              <a:ext uri="{FF2B5EF4-FFF2-40B4-BE49-F238E27FC236}">
                <a16:creationId xmlns:a16="http://schemas.microsoft.com/office/drawing/2014/main" id="{CFEA0550-55B5-1E43-B216-FB3861870E5E}"/>
              </a:ext>
            </a:extLst>
          </p:cNvPr>
          <p:cNvSpPr txBox="1"/>
          <p:nvPr/>
        </p:nvSpPr>
        <p:spPr>
          <a:xfrm>
            <a:off x="5137493" y="6127546"/>
            <a:ext cx="1917014" cy="276999"/>
          </a:xfrm>
          <a:prstGeom prst="rect">
            <a:avLst/>
          </a:prstGeom>
          <a:noFill/>
        </p:spPr>
        <p:txBody>
          <a:bodyPr wrap="square" rtlCol="0">
            <a:spAutoFit/>
          </a:bodyPr>
          <a:lstStyle/>
          <a:p>
            <a:r>
              <a:rPr lang="en-US" sz="1200" dirty="0">
                <a:solidFill>
                  <a:srgbClr val="414141"/>
                </a:solidFill>
                <a:latin typeface="Source Sans Pro" panose="020B0503030403020204" pitchFamily="34" charset="0"/>
                <a:ea typeface="Source Sans Pro" panose="020B0503030403020204" pitchFamily="34" charset="0"/>
              </a:rPr>
              <a:t>Last updated 10 June 2020</a:t>
            </a:r>
          </a:p>
        </p:txBody>
      </p:sp>
    </p:spTree>
    <p:extLst>
      <p:ext uri="{BB962C8B-B14F-4D97-AF65-F5344CB8AC3E}">
        <p14:creationId xmlns:p14="http://schemas.microsoft.com/office/powerpoint/2010/main" val="3331195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C16A105-54EA-2F43-A6D6-5E64BBF8B0ED}"/>
              </a:ext>
            </a:extLst>
          </p:cNvPr>
          <p:cNvSpPr txBox="1">
            <a:spLocks/>
          </p:cNvSpPr>
          <p:nvPr/>
        </p:nvSpPr>
        <p:spPr>
          <a:xfrm>
            <a:off x="1332854" y="0"/>
            <a:ext cx="104636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Source Sans Pro SemiBold" charset="0"/>
                <a:ea typeface="Source Sans Pro SemiBold" charset="0"/>
                <a:cs typeface="Source Sans Pro SemiBold" charset="0"/>
              </a:defRPr>
            </a:lvl1pPr>
          </a:lstStyle>
          <a:p>
            <a:r>
              <a:rPr lang="el-GR" sz="3200" dirty="0"/>
              <a:t>Ρυθμός αύξησης του πραγματικού ΑΕΠ στις</a:t>
            </a:r>
            <a:r>
              <a:rPr lang="en-US" sz="3200" dirty="0"/>
              <a:t> </a:t>
            </a:r>
            <a:r>
              <a:rPr lang="el-GR" sz="3200" dirty="0"/>
              <a:t>οικονομίες </a:t>
            </a:r>
            <a:r>
              <a:rPr lang="en-US" sz="3200" dirty="0"/>
              <a:t>G7</a:t>
            </a:r>
          </a:p>
        </p:txBody>
      </p:sp>
      <p:sp>
        <p:nvSpPr>
          <p:cNvPr id="5" name="TextBox 4">
            <a:extLst>
              <a:ext uri="{FF2B5EF4-FFF2-40B4-BE49-F238E27FC236}">
                <a16:creationId xmlns:a16="http://schemas.microsoft.com/office/drawing/2014/main" id="{CFEA0550-55B5-1E43-B216-FB3861870E5E}"/>
              </a:ext>
            </a:extLst>
          </p:cNvPr>
          <p:cNvSpPr txBox="1"/>
          <p:nvPr/>
        </p:nvSpPr>
        <p:spPr>
          <a:xfrm>
            <a:off x="5052364" y="6127546"/>
            <a:ext cx="2087272" cy="276999"/>
          </a:xfrm>
          <a:prstGeom prst="rect">
            <a:avLst/>
          </a:prstGeom>
          <a:noFill/>
        </p:spPr>
        <p:txBody>
          <a:bodyPr wrap="square" rtlCol="0">
            <a:spAutoFit/>
          </a:bodyPr>
          <a:lstStyle/>
          <a:p>
            <a:pPr algn="ctr"/>
            <a:r>
              <a:rPr lang="en-US" sz="1200" dirty="0">
                <a:solidFill>
                  <a:srgbClr val="414141"/>
                </a:solidFill>
                <a:latin typeface="Source Sans Pro" panose="020B0503030403020204" pitchFamily="34" charset="0"/>
                <a:ea typeface="Source Sans Pro" panose="020B0503030403020204" pitchFamily="34" charset="0"/>
              </a:rPr>
              <a:t>Last updated 5 February 2021</a:t>
            </a:r>
          </a:p>
        </p:txBody>
      </p:sp>
      <p:graphicFrame>
        <p:nvGraphicFramePr>
          <p:cNvPr id="7" name="Chart 6">
            <a:extLst>
              <a:ext uri="{FF2B5EF4-FFF2-40B4-BE49-F238E27FC236}">
                <a16:creationId xmlns:a16="http://schemas.microsoft.com/office/drawing/2014/main" id="{247FF689-53C8-754A-B547-31809601F5A3}"/>
              </a:ext>
            </a:extLst>
          </p:cNvPr>
          <p:cNvGraphicFramePr>
            <a:graphicFrameLocks noGrp="1"/>
          </p:cNvGraphicFramePr>
          <p:nvPr>
            <p:extLst>
              <p:ext uri="{D42A27DB-BD31-4B8C-83A1-F6EECF244321}">
                <p14:modId xmlns:p14="http://schemas.microsoft.com/office/powerpoint/2010/main" val="4195230816"/>
              </p:ext>
            </p:extLst>
          </p:nvPr>
        </p:nvGraphicFramePr>
        <p:xfrm>
          <a:off x="1139990" y="949124"/>
          <a:ext cx="9912019" cy="51784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9750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l-GR" sz="3600" dirty="0">
                <a:solidFill>
                  <a:srgbClr val="414141"/>
                </a:solidFill>
                <a:latin typeface="Source Sans Pro SemiBold" panose="020B0603030403020204" pitchFamily="34" charset="0"/>
                <a:ea typeface="Source Sans Pro SemiBold" panose="020B0603030403020204" pitchFamily="34" charset="0"/>
              </a:rPr>
              <a:t>Φύση του μακροοικονομικού </a:t>
            </a:r>
            <a:r>
              <a:rPr lang="es-ES" sz="3600" dirty="0">
                <a:solidFill>
                  <a:srgbClr val="414141"/>
                </a:solidFill>
                <a:latin typeface="Source Sans Pro SemiBold" panose="020B0603030403020204" pitchFamily="34" charset="0"/>
                <a:ea typeface="Source Sans Pro SemiBold" panose="020B0603030403020204" pitchFamily="34" charset="0"/>
              </a:rPr>
              <a:t>shock</a:t>
            </a:r>
            <a:r>
              <a:rPr lang="el-GR" sz="3600" dirty="0">
                <a:solidFill>
                  <a:srgbClr val="414141"/>
                </a:solidFill>
                <a:latin typeface="Source Sans Pro SemiBold" panose="020B0603030403020204" pitchFamily="34" charset="0"/>
                <a:ea typeface="Source Sans Pro SemiBold" panose="020B0603030403020204" pitchFamily="34" charset="0"/>
              </a:rPr>
              <a:t> με βάση τα </a:t>
            </a:r>
            <a:r>
              <a:rPr lang="el-GR" sz="3600" dirty="0" err="1">
                <a:solidFill>
                  <a:srgbClr val="414141"/>
                </a:solidFill>
                <a:latin typeface="Source Sans Pro SemiBold" panose="020B0603030403020204" pitchFamily="34" charset="0"/>
                <a:ea typeface="Source Sans Pro SemiBold" panose="020B0603030403020204" pitchFamily="34" charset="0"/>
              </a:rPr>
              <a:t>Μάκρο</a:t>
            </a:r>
            <a:r>
              <a:rPr lang="el-GR" sz="3600" dirty="0">
                <a:solidFill>
                  <a:srgbClr val="414141"/>
                </a:solidFill>
                <a:latin typeface="Source Sans Pro SemiBold" panose="020B0603030403020204" pitchFamily="34" charset="0"/>
                <a:ea typeface="Source Sans Pro SemiBold" panose="020B0603030403020204" pitchFamily="34" charset="0"/>
              </a:rPr>
              <a:t> υποδείγματα</a:t>
            </a:r>
            <a:endParaRPr kumimoji="0" lang="en-US" sz="36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200" y="1825625"/>
            <a:ext cx="10507133"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buNone/>
              <a:defRPr/>
            </a:pPr>
            <a:r>
              <a:rPr lang="el-GR" dirty="0">
                <a:solidFill>
                  <a:srgbClr val="414141"/>
                </a:solidFill>
              </a:rPr>
              <a:t>Τα περιοριστικά μέτρα διακόπτουν την οικονομική δραστηριότητα </a:t>
            </a:r>
            <a:r>
              <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sym typeface="Wingdings" panose="05000000000000000000" pitchFamily="2" charset="2"/>
              </a:rPr>
              <a:t></a:t>
            </a:r>
            <a:endPar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marL="457200" lvl="0" indent="-457200">
              <a:defRPr/>
            </a:pPr>
            <a:r>
              <a:rPr lang="el-GR" dirty="0">
                <a:solidFill>
                  <a:srgbClr val="0070C0"/>
                </a:solidFill>
              </a:rPr>
              <a:t>Διαταραχή παραγωγικότητας </a:t>
            </a:r>
            <a:r>
              <a:rPr lang="el-GR" dirty="0">
                <a:solidFill>
                  <a:srgbClr val="414141"/>
                </a:solidFill>
              </a:rPr>
              <a:t>(πτώση της παραγωγής, λιγότερο από αναλογική μείωση της απασχόλησης) </a:t>
            </a:r>
            <a:r>
              <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sym typeface="Wingdings" panose="05000000000000000000" pitchFamily="2" charset="2"/>
              </a:rPr>
              <a:t> </a:t>
            </a:r>
            <a:r>
              <a:rPr kumimoji="0" lang="el-GR" sz="2800" b="0" i="0" u="none" strike="noStrike" kern="1200" cap="none" spc="0" normalizeH="0" baseline="0" noProof="0" dirty="0">
                <a:ln>
                  <a:noFill/>
                </a:ln>
                <a:solidFill>
                  <a:srgbClr val="FF0000"/>
                </a:solidFill>
                <a:effectLst/>
                <a:uLnTx/>
                <a:uFillTx/>
                <a:latin typeface="Source Sans Pro Light" charset="0"/>
                <a:ea typeface="Source Sans Pro Light" charset="0"/>
                <a:sym typeface="Wingdings" panose="05000000000000000000" pitchFamily="2" charset="2"/>
              </a:rPr>
              <a:t>η </a:t>
            </a:r>
            <a:r>
              <a:rPr lang="el-GR" dirty="0">
                <a:solidFill>
                  <a:srgbClr val="FF0000"/>
                </a:solidFill>
                <a:sym typeface="Wingdings" panose="05000000000000000000" pitchFamily="2" charset="2"/>
              </a:rPr>
              <a:t>καμπύλη </a:t>
            </a:r>
            <a:r>
              <a:rPr kumimoji="0" lang="en-US" sz="2800" b="0" i="0" u="none" strike="noStrike" kern="1200" cap="none" spc="0" normalizeH="0" baseline="0" noProof="0" dirty="0">
                <a:ln>
                  <a:noFill/>
                </a:ln>
                <a:solidFill>
                  <a:srgbClr val="FF0000"/>
                </a:solidFill>
                <a:effectLst/>
                <a:uLnTx/>
                <a:uFillTx/>
                <a:latin typeface="Source Sans Pro Light" charset="0"/>
                <a:ea typeface="Source Sans Pro Light" charset="0"/>
                <a:sym typeface="Wingdings" panose="05000000000000000000" pitchFamily="2" charset="2"/>
              </a:rPr>
              <a:t>Price Setting (PS) </a:t>
            </a:r>
            <a:r>
              <a:rPr lang="el-GR" dirty="0">
                <a:solidFill>
                  <a:srgbClr val="FF0000"/>
                </a:solidFill>
                <a:sym typeface="Wingdings" panose="05000000000000000000" pitchFamily="2" charset="2"/>
              </a:rPr>
              <a:t>μετατοπίζεται προς τα κάτω</a:t>
            </a:r>
            <a:endParaRPr kumimoji="0" lang="en-US" sz="2800" b="0" i="0" u="none" strike="noStrike" kern="1200" cap="none" spc="0" normalizeH="0" baseline="0" noProof="0" dirty="0">
              <a:ln>
                <a:noFill/>
              </a:ln>
              <a:solidFill>
                <a:srgbClr val="FF0000"/>
              </a:solidFill>
              <a:effectLst/>
              <a:uLnTx/>
              <a:uFillTx/>
              <a:latin typeface="Source Sans Pro Light" charset="0"/>
              <a:ea typeface="Source Sans Pro Light" charset="0"/>
              <a:sym typeface="Wingdings" panose="05000000000000000000" pitchFamily="2" charset="2"/>
            </a:endParaRPr>
          </a:p>
          <a:p>
            <a:pPr marL="457200" lvl="0" indent="-457200">
              <a:defRPr/>
            </a:pPr>
            <a:r>
              <a:rPr lang="el-GR" dirty="0">
                <a:solidFill>
                  <a:srgbClr val="0070C0"/>
                </a:solidFill>
              </a:rPr>
              <a:t>Διαταραχή πληθωρισμού </a:t>
            </a:r>
            <a:r>
              <a:rPr lang="el-GR" dirty="0">
                <a:solidFill>
                  <a:srgbClr val="414141"/>
                </a:solidFill>
                <a:sym typeface="Wingdings" panose="05000000000000000000" pitchFamily="2" charset="2"/>
              </a:rPr>
              <a:t>λόγω ελλείψεων στις αλυσίδες εφοδιασμού </a:t>
            </a:r>
            <a:r>
              <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sym typeface="Wingdings" panose="05000000000000000000" pitchFamily="2" charset="2"/>
              </a:rPr>
              <a:t> </a:t>
            </a:r>
            <a:r>
              <a:rPr kumimoji="0" lang="el-GR" sz="2800" b="0" i="0" u="none" strike="noStrike" kern="1200" cap="none" spc="0" normalizeH="0" baseline="0" noProof="0" dirty="0">
                <a:ln>
                  <a:noFill/>
                </a:ln>
                <a:solidFill>
                  <a:srgbClr val="FF0000"/>
                </a:solidFill>
                <a:effectLst/>
                <a:uLnTx/>
                <a:uFillTx/>
                <a:latin typeface="Source Sans Pro Light" charset="0"/>
                <a:ea typeface="Source Sans Pro Light" charset="0"/>
                <a:sym typeface="Wingdings" panose="05000000000000000000" pitchFamily="2" charset="2"/>
              </a:rPr>
              <a:t>η </a:t>
            </a:r>
            <a:r>
              <a:rPr lang="el-GR" dirty="0">
                <a:solidFill>
                  <a:srgbClr val="FF0000"/>
                </a:solidFill>
                <a:sym typeface="Wingdings" panose="05000000000000000000" pitchFamily="2" charset="2"/>
              </a:rPr>
              <a:t>καμπύλη </a:t>
            </a:r>
            <a:r>
              <a:rPr kumimoji="0" lang="en-US" sz="2800" b="0" i="0" u="none" strike="noStrike" kern="1200" cap="none" spc="0" normalizeH="0" baseline="0" noProof="0" dirty="0">
                <a:ln>
                  <a:noFill/>
                </a:ln>
                <a:solidFill>
                  <a:srgbClr val="FF0000"/>
                </a:solidFill>
                <a:effectLst/>
                <a:uLnTx/>
                <a:uFillTx/>
                <a:latin typeface="Source Sans Pro Light" charset="0"/>
                <a:ea typeface="Source Sans Pro Light" charset="0"/>
                <a:sym typeface="Wingdings" panose="05000000000000000000" pitchFamily="2" charset="2"/>
              </a:rPr>
              <a:t>Phillips </a:t>
            </a:r>
            <a:r>
              <a:rPr lang="el-GR" dirty="0">
                <a:solidFill>
                  <a:srgbClr val="FF0000"/>
                </a:solidFill>
                <a:sym typeface="Wingdings" panose="05000000000000000000" pitchFamily="2" charset="2"/>
              </a:rPr>
              <a:t>μετατοπίζεται προς τα πάνω</a:t>
            </a:r>
            <a:endParaRPr kumimoji="0" lang="en-US" sz="2800" b="0" i="0" u="none" strike="noStrike" kern="1200" cap="none" spc="0" normalizeH="0" baseline="0" noProof="0" dirty="0">
              <a:ln>
                <a:noFill/>
              </a:ln>
              <a:solidFill>
                <a:srgbClr val="FF0000"/>
              </a:solidFill>
              <a:effectLst/>
              <a:uLnTx/>
              <a:uFillTx/>
              <a:latin typeface="Source Sans Pro Light" charset="0"/>
              <a:ea typeface="Source Sans Pro Light" charset="0"/>
              <a:sym typeface="Wingdings" panose="05000000000000000000" pitchFamily="2" charset="2"/>
            </a:endParaRPr>
          </a:p>
          <a:p>
            <a:pPr marL="457200" lvl="0" indent="-457200">
              <a:defRPr/>
            </a:pPr>
            <a:r>
              <a:rPr lang="el-GR" dirty="0">
                <a:solidFill>
                  <a:srgbClr val="0070C0"/>
                </a:solidFill>
              </a:rPr>
              <a:t>Διαταραχή συνολικής ζήτησης </a:t>
            </a:r>
            <a:r>
              <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sym typeface="Wingdings" panose="05000000000000000000" pitchFamily="2" charset="2"/>
              </a:rPr>
              <a:t> </a:t>
            </a:r>
            <a:r>
              <a:rPr kumimoji="0" lang="el-GR" sz="2800" b="0" i="0" u="none" strike="noStrike" kern="1200" cap="none" spc="0" normalizeH="0" baseline="0" noProof="0" dirty="0">
                <a:ln>
                  <a:noFill/>
                </a:ln>
                <a:solidFill>
                  <a:srgbClr val="FF0000"/>
                </a:solidFill>
                <a:effectLst/>
                <a:uLnTx/>
                <a:uFillTx/>
                <a:latin typeface="Source Sans Pro Light" charset="0"/>
                <a:ea typeface="Source Sans Pro Light" charset="0"/>
                <a:sym typeface="Wingdings" panose="05000000000000000000" pitchFamily="2" charset="2"/>
              </a:rPr>
              <a:t>η καμπύλη </a:t>
            </a:r>
            <a:r>
              <a:rPr kumimoji="0" lang="en-US" sz="2800" b="0" i="0" u="none" strike="noStrike" kern="1200" cap="none" spc="0" normalizeH="0" baseline="0" noProof="0" dirty="0">
                <a:ln>
                  <a:noFill/>
                </a:ln>
                <a:solidFill>
                  <a:srgbClr val="FF0000"/>
                </a:solidFill>
                <a:effectLst/>
                <a:uLnTx/>
                <a:uFillTx/>
                <a:latin typeface="Source Sans Pro Light" charset="0"/>
                <a:ea typeface="Source Sans Pro Light" charset="0"/>
                <a:sym typeface="Wingdings" panose="05000000000000000000" pitchFamily="2" charset="2"/>
              </a:rPr>
              <a:t>AD </a:t>
            </a:r>
            <a:r>
              <a:rPr kumimoji="0" lang="el-GR" sz="2800" b="0" i="0" u="none" strike="noStrike" kern="1200" cap="none" spc="0" normalizeH="0" baseline="0" noProof="0" dirty="0">
                <a:ln>
                  <a:noFill/>
                </a:ln>
                <a:solidFill>
                  <a:srgbClr val="FF0000"/>
                </a:solidFill>
                <a:effectLst/>
                <a:uLnTx/>
                <a:uFillTx/>
                <a:latin typeface="Source Sans Pro Light" charset="0"/>
                <a:ea typeface="Source Sans Pro Light" charset="0"/>
                <a:sym typeface="Wingdings" panose="05000000000000000000" pitchFamily="2" charset="2"/>
              </a:rPr>
              <a:t>μετατοπίζεται προς τα κάτω</a:t>
            </a:r>
            <a:endParaRPr kumimoji="0" lang="en-US" sz="2800" b="0" i="0" u="none" strike="noStrike" kern="1200" cap="none" spc="0" normalizeH="0" baseline="0" noProof="0" dirty="0">
              <a:ln>
                <a:noFill/>
              </a:ln>
              <a:solidFill>
                <a:srgbClr val="FF0000"/>
              </a:solidFill>
              <a:effectLst/>
              <a:uLnTx/>
              <a:uFillTx/>
              <a:latin typeface="Source Sans Pro Light" charset="0"/>
              <a:ea typeface="Source Sans Pro Light" charset="0"/>
              <a:sym typeface="Wingdings" panose="05000000000000000000" pitchFamily="2" charset="2"/>
            </a:endParaRPr>
          </a:p>
          <a:p>
            <a:pPr marL="914400" lvl="1" indent="-457200">
              <a:defRPr/>
            </a:pPr>
            <a:r>
              <a:rPr kumimoji="0" lang="en-US" sz="2400" b="0" i="0" u="none" strike="noStrike" kern="1200" cap="none" spc="0" normalizeH="0" baseline="0" noProof="0" dirty="0">
                <a:ln>
                  <a:noFill/>
                </a:ln>
                <a:solidFill>
                  <a:srgbClr val="414141"/>
                </a:solidFill>
                <a:effectLst/>
                <a:uLnTx/>
                <a:uFillTx/>
                <a:latin typeface="Source Sans Pro Light" charset="0"/>
                <a:ea typeface="Source Sans Pro Light" charset="0"/>
                <a:sym typeface="Wingdings" panose="05000000000000000000" pitchFamily="2" charset="2"/>
              </a:rPr>
              <a:t>C </a:t>
            </a:r>
            <a:r>
              <a:rPr lang="en-US" dirty="0">
                <a:solidFill>
                  <a:srgbClr val="414141"/>
                </a:solidFill>
                <a:sym typeface="Wingdings" panose="05000000000000000000" pitchFamily="2" charset="2"/>
              </a:rPr>
              <a:t>– </a:t>
            </a:r>
            <a:r>
              <a:rPr lang="el-GR" dirty="0">
                <a:solidFill>
                  <a:srgbClr val="414141"/>
                </a:solidFill>
                <a:sym typeface="Wingdings" panose="05000000000000000000" pitchFamily="2" charset="2"/>
              </a:rPr>
              <a:t>τα νοικοκυριά ξοδεύουν λιγότερο</a:t>
            </a:r>
            <a:endParaRPr kumimoji="0" lang="en-US" sz="2400" b="0" i="0" u="none" strike="noStrike" kern="1200" cap="none" spc="0" normalizeH="0" baseline="0" noProof="0" dirty="0">
              <a:ln>
                <a:noFill/>
              </a:ln>
              <a:solidFill>
                <a:srgbClr val="414141"/>
              </a:solidFill>
              <a:effectLst/>
              <a:uLnTx/>
              <a:uFillTx/>
              <a:latin typeface="Source Sans Pro Light" charset="0"/>
              <a:ea typeface="Source Sans Pro Light" charset="0"/>
              <a:sym typeface="Wingdings" panose="05000000000000000000" pitchFamily="2" charset="2"/>
            </a:endParaRPr>
          </a:p>
          <a:p>
            <a:pPr marL="914400" lvl="1" indent="-457200">
              <a:defRPr/>
            </a:pPr>
            <a:r>
              <a:rPr kumimoji="0" lang="en-US" sz="2400" b="0" i="0" u="none" strike="noStrike" kern="1200" cap="none" spc="0" normalizeH="0" baseline="0" noProof="0" dirty="0">
                <a:ln>
                  <a:noFill/>
                </a:ln>
                <a:solidFill>
                  <a:srgbClr val="414141"/>
                </a:solidFill>
                <a:effectLst/>
                <a:uLnTx/>
                <a:uFillTx/>
                <a:latin typeface="Source Sans Pro Light" charset="0"/>
                <a:ea typeface="Source Sans Pro Light" charset="0"/>
                <a:sym typeface="Wingdings" panose="05000000000000000000" pitchFamily="2" charset="2"/>
              </a:rPr>
              <a:t>I</a:t>
            </a:r>
            <a:r>
              <a:rPr kumimoji="0" lang="el-GR" sz="2400" b="0" i="0" u="none" strike="noStrike" kern="1200" cap="none" spc="0" normalizeH="0" baseline="0" noProof="0" dirty="0">
                <a:ln>
                  <a:noFill/>
                </a:ln>
                <a:solidFill>
                  <a:srgbClr val="414141"/>
                </a:solidFill>
                <a:effectLst/>
                <a:uLnTx/>
                <a:uFillTx/>
                <a:latin typeface="Source Sans Pro Light" charset="0"/>
                <a:ea typeface="Source Sans Pro Light" charset="0"/>
                <a:sym typeface="Wingdings" panose="05000000000000000000" pitchFamily="2" charset="2"/>
              </a:rPr>
              <a:t> </a:t>
            </a:r>
            <a:r>
              <a:rPr kumimoji="0" lang="en-US" sz="2400" b="0" i="0" u="none" strike="noStrike" kern="1200" cap="none" spc="0" normalizeH="0" baseline="0" noProof="0" dirty="0">
                <a:ln>
                  <a:noFill/>
                </a:ln>
                <a:solidFill>
                  <a:srgbClr val="414141"/>
                </a:solidFill>
                <a:effectLst/>
                <a:uLnTx/>
                <a:uFillTx/>
                <a:latin typeface="Source Sans Pro Light" charset="0"/>
                <a:ea typeface="Source Sans Pro Light" charset="0"/>
                <a:sym typeface="Wingdings" panose="05000000000000000000" pitchFamily="2" charset="2"/>
              </a:rPr>
              <a:t>– </a:t>
            </a:r>
            <a:r>
              <a:rPr lang="el-GR" dirty="0">
                <a:solidFill>
                  <a:srgbClr val="414141"/>
                </a:solidFill>
                <a:sym typeface="Wingdings" panose="05000000000000000000" pitchFamily="2" charset="2"/>
              </a:rPr>
              <a:t>αβεβαιότητα, χαμηλότερα αναμενόμενα μελλοντικά κέρδη</a:t>
            </a:r>
            <a:endParaRPr kumimoji="0" lang="en-US" sz="2400" b="0" i="0" u="none" strike="noStrike" kern="1200" cap="none" spc="0" normalizeH="0" baseline="0" noProof="0" dirty="0">
              <a:ln>
                <a:noFill/>
              </a:ln>
              <a:solidFill>
                <a:srgbClr val="414141"/>
              </a:solidFill>
              <a:effectLst/>
              <a:uLnTx/>
              <a:uFillTx/>
              <a:latin typeface="Source Sans Pro Light" charset="0"/>
              <a:ea typeface="Source Sans Pro Light" charset="0"/>
              <a:sym typeface="Wingdings" panose="05000000000000000000" pitchFamily="2" charset="2"/>
            </a:endParaRPr>
          </a:p>
          <a:p>
            <a:pPr marL="914400" lvl="1" indent="-457200">
              <a:defRPr/>
            </a:pPr>
            <a:r>
              <a:rPr kumimoji="0" lang="en-US" sz="2400" b="0" i="0" u="none" strike="noStrike" kern="1200" cap="none" spc="0" normalizeH="0" baseline="0" noProof="0" dirty="0">
                <a:ln>
                  <a:noFill/>
                </a:ln>
                <a:solidFill>
                  <a:srgbClr val="414141"/>
                </a:solidFill>
                <a:effectLst/>
                <a:uLnTx/>
                <a:uFillTx/>
                <a:latin typeface="Source Sans Pro Light" charset="0"/>
                <a:ea typeface="Source Sans Pro Light" charset="0"/>
                <a:sym typeface="Wingdings" panose="05000000000000000000" pitchFamily="2" charset="2"/>
              </a:rPr>
              <a:t>X –</a:t>
            </a:r>
            <a:r>
              <a:rPr kumimoji="0" lang="el-GR" sz="2400" b="0" i="0" u="none" strike="noStrike" kern="1200" cap="none" spc="0" normalizeH="0" baseline="0" noProof="0" dirty="0">
                <a:ln>
                  <a:noFill/>
                </a:ln>
                <a:solidFill>
                  <a:srgbClr val="414141"/>
                </a:solidFill>
                <a:effectLst/>
                <a:uLnTx/>
                <a:uFillTx/>
                <a:latin typeface="Source Sans Pro Light" charset="0"/>
                <a:ea typeface="Source Sans Pro Light" charset="0"/>
                <a:sym typeface="Wingdings" panose="05000000000000000000" pitchFamily="2" charset="2"/>
              </a:rPr>
              <a:t> επιβράδυνση στο </a:t>
            </a:r>
            <a:r>
              <a:rPr lang="el-GR" dirty="0">
                <a:solidFill>
                  <a:srgbClr val="414141"/>
                </a:solidFill>
                <a:sym typeface="Wingdings" panose="05000000000000000000" pitchFamily="2" charset="2"/>
              </a:rPr>
              <a:t>παγκόσμιο εμπόριο </a:t>
            </a:r>
            <a:endParaRPr kumimoji="0" lang="en-US" sz="24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marL="457200" marR="0" lvl="0" indent="-4572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endParaRPr>
          </a:p>
        </p:txBody>
      </p:sp>
    </p:spTree>
    <p:extLst>
      <p:ext uri="{BB962C8B-B14F-4D97-AF65-F5344CB8AC3E}">
        <p14:creationId xmlns:p14="http://schemas.microsoft.com/office/powerpoint/2010/main" val="3271598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l-GR" dirty="0">
                <a:solidFill>
                  <a:srgbClr val="414141"/>
                </a:solidFill>
                <a:latin typeface="Source Sans Pro SemiBold" panose="020B0603030403020204" pitchFamily="34" charset="0"/>
                <a:ea typeface="Source Sans Pro SemiBold" panose="020B0603030403020204" pitchFamily="34" charset="0"/>
              </a:rPr>
              <a:t>Ενίσχυση της διαταραχής στη συνολική ζήτηση </a:t>
            </a:r>
            <a:r>
              <a:rPr lang="en-US" dirty="0">
                <a:solidFill>
                  <a:srgbClr val="414141"/>
                </a:solidFill>
                <a:latin typeface="Source Sans Pro SemiBold" panose="020B0603030403020204" pitchFamily="34" charset="0"/>
                <a:ea typeface="Source Sans Pro SemiBold" panose="020B0603030403020204" pitchFamily="34" charset="0"/>
              </a:rPr>
              <a:t>AD</a:t>
            </a:r>
            <a:endParaRPr kumimoji="0" lang="en-US" sz="44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352953" y="1825625"/>
            <a:ext cx="569224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0" indent="-457200">
              <a:defRPr/>
            </a:pPr>
            <a:r>
              <a:rPr lang="el-GR" sz="2600" dirty="0">
                <a:solidFill>
                  <a:srgbClr val="414141"/>
                </a:solidFill>
                <a:sym typeface="Wingdings" panose="05000000000000000000" pitchFamily="2" charset="2"/>
              </a:rPr>
              <a:t>Ο πολλαπλασιαστής ενισχύει το αρχικό εξωγενές </a:t>
            </a:r>
            <a:r>
              <a:rPr lang="es-ES" sz="2600" dirty="0">
                <a:solidFill>
                  <a:srgbClr val="414141"/>
                </a:solidFill>
                <a:sym typeface="Wingdings" panose="05000000000000000000" pitchFamily="2" charset="2"/>
              </a:rPr>
              <a:t>shock</a:t>
            </a:r>
            <a:r>
              <a:rPr lang="el-GR" sz="2600" dirty="0">
                <a:solidFill>
                  <a:srgbClr val="414141"/>
                </a:solidFill>
                <a:sym typeface="Wingdings" panose="05000000000000000000" pitchFamily="2" charset="2"/>
              </a:rPr>
              <a:t> στη συνολική ζήτηση</a:t>
            </a:r>
            <a:endParaRPr lang="en-US" dirty="0">
              <a:solidFill>
                <a:srgbClr val="414141"/>
              </a:solidFill>
              <a:sym typeface="Wingdings" panose="05000000000000000000" pitchFamily="2" charset="2"/>
            </a:endParaRPr>
          </a:p>
          <a:p>
            <a:pPr marL="457200" marR="0" lvl="0" indent="-4572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sym typeface="Wingdings" panose="05000000000000000000" pitchFamily="2" charset="2"/>
            </a:endParaRPr>
          </a:p>
          <a:p>
            <a:pPr marL="457200" marR="0" lvl="0" indent="-4572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sym typeface="Wingdings" panose="05000000000000000000" pitchFamily="2" charset="2"/>
            </a:endParaRPr>
          </a:p>
          <a:p>
            <a:pPr marL="457200" marR="0" lvl="0" indent="-457200" algn="l" defTabSz="914400" rtl="0" eaLnBrk="1" fontAlgn="auto" latinLnBrk="0" hangingPunct="1">
              <a:lnSpc>
                <a:spcPct val="90000"/>
              </a:lnSpc>
              <a:spcBef>
                <a:spcPts val="1000"/>
              </a:spcBef>
              <a:spcAft>
                <a:spcPts val="0"/>
              </a:spcAft>
              <a:buClrTx/>
              <a:buSzTx/>
              <a:buFont typeface="Arial"/>
              <a:buChar char="•"/>
              <a:tabLst/>
              <a:defRPr/>
            </a:pPr>
            <a:endParaRPr kumimoji="0" lang="el-GR"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sym typeface="Wingdings" panose="05000000000000000000" pitchFamily="2" charset="2"/>
              <a:hlinkClick r:id="rId4"/>
            </a:endParaRPr>
          </a:p>
          <a:p>
            <a:pPr marL="457200" lvl="0" indent="-457200">
              <a:defRPr/>
            </a:pPr>
            <a:r>
              <a:rPr lang="el-GR" sz="2400" dirty="0">
                <a:solidFill>
                  <a:srgbClr val="414141"/>
                </a:solidFill>
                <a:sym typeface="Wingdings" panose="05000000000000000000" pitchFamily="2" charset="2"/>
              </a:rPr>
              <a:t>Οι μελέτες προτείνουν πολλαπλασιαστή έως 2 για το </a:t>
            </a:r>
            <a:r>
              <a:rPr lang="en-US" sz="2400" dirty="0">
                <a:solidFill>
                  <a:srgbClr val="414141"/>
                </a:solidFill>
                <a:sym typeface="Wingdings" panose="05000000000000000000" pitchFamily="2" charset="2"/>
              </a:rPr>
              <a:t>COVID-19</a:t>
            </a:r>
            <a:r>
              <a:rPr lang="el-GR" sz="2400" dirty="0">
                <a:solidFill>
                  <a:srgbClr val="414141"/>
                </a:solidFill>
                <a:sym typeface="Wingdings" panose="05000000000000000000" pitchFamily="2" charset="2"/>
              </a:rPr>
              <a:t>.</a:t>
            </a:r>
            <a:endParaRPr kumimoji="0" lang="en-US" sz="24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endParaRPr>
          </a:p>
        </p:txBody>
      </p:sp>
      <p:pic>
        <p:nvPicPr>
          <p:cNvPr id="2" name="Picture 1">
            <a:extLst>
              <a:ext uri="{FF2B5EF4-FFF2-40B4-BE49-F238E27FC236}">
                <a16:creationId xmlns:a16="http://schemas.microsoft.com/office/drawing/2014/main" id="{7D27822E-9397-4C58-9FA1-18A51B96A53E}"/>
              </a:ext>
            </a:extLst>
          </p:cNvPr>
          <p:cNvPicPr>
            <a:picLocks noChangeAspect="1"/>
          </p:cNvPicPr>
          <p:nvPr/>
        </p:nvPicPr>
        <p:blipFill>
          <a:blip r:embed="rId5"/>
          <a:stretch>
            <a:fillRect/>
          </a:stretch>
        </p:blipFill>
        <p:spPr>
          <a:xfrm>
            <a:off x="5926667" y="1238939"/>
            <a:ext cx="6109758" cy="3831799"/>
          </a:xfrm>
          <a:prstGeom prst="rect">
            <a:avLst/>
          </a:prstGeom>
        </p:spPr>
      </p:pic>
      <p:sp>
        <p:nvSpPr>
          <p:cNvPr id="3" name="TextBox 2">
            <a:extLst>
              <a:ext uri="{FF2B5EF4-FFF2-40B4-BE49-F238E27FC236}">
                <a16:creationId xmlns:a16="http://schemas.microsoft.com/office/drawing/2014/main" id="{CD4FAB0A-ECB3-4F1E-9C68-758E283618FC}"/>
              </a:ext>
            </a:extLst>
          </p:cNvPr>
          <p:cNvSpPr txBox="1"/>
          <p:nvPr/>
        </p:nvSpPr>
        <p:spPr>
          <a:xfrm>
            <a:off x="6392333" y="5152193"/>
            <a:ext cx="52069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14141"/>
                </a:solidFill>
                <a:latin typeface="Source Sans Pro Light" charset="0"/>
                <a:ea typeface="Source Sans Pro Light" charset="0"/>
              </a:rPr>
              <a:t>Example from Figure 14.5 The multiplier in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55755"/>
                </a:solidFill>
                <a:latin typeface="Source Sans Pro Light" charset="0"/>
                <a:ea typeface="Source Sans Pro Light" charset="0"/>
                <a:hlinkClick r:id="rId6">
                  <a:extLst>
                    <a:ext uri="{A12FA001-AC4F-418D-AE19-62706E023703}">
                      <ahyp:hlinkClr xmlns:ahyp="http://schemas.microsoft.com/office/drawing/2018/hyperlinkcolor" val="tx"/>
                    </a:ext>
                  </a:extLst>
                </a:hlinkClick>
              </a:rPr>
              <a:t>https://core-econ.org/the-economy/book/text/14.html#figure-14-5</a:t>
            </a:r>
            <a:r>
              <a:rPr lang="en-GB" sz="1200" dirty="0">
                <a:solidFill>
                  <a:srgbClr val="F55755"/>
                </a:solidFill>
                <a:latin typeface="Source Sans Pro Light" charset="0"/>
                <a:ea typeface="Source Sans Pro Light" charset="0"/>
              </a:rPr>
              <a:t> </a:t>
            </a:r>
          </a:p>
        </p:txBody>
      </p:sp>
      <p:graphicFrame>
        <p:nvGraphicFramePr>
          <p:cNvPr id="5" name="Object 4">
            <a:extLst>
              <a:ext uri="{FF2B5EF4-FFF2-40B4-BE49-F238E27FC236}">
                <a16:creationId xmlns:a16="http://schemas.microsoft.com/office/drawing/2014/main" id="{E7B9676D-B8DD-4223-8821-09A9CE39078D}"/>
              </a:ext>
            </a:extLst>
          </p:cNvPr>
          <p:cNvGraphicFramePr>
            <a:graphicFrameLocks noChangeAspect="1"/>
          </p:cNvGraphicFramePr>
          <p:nvPr>
            <p:extLst>
              <p:ext uri="{D42A27DB-BD31-4B8C-83A1-F6EECF244321}">
                <p14:modId xmlns:p14="http://schemas.microsoft.com/office/powerpoint/2010/main" val="988641871"/>
              </p:ext>
            </p:extLst>
          </p:nvPr>
        </p:nvGraphicFramePr>
        <p:xfrm>
          <a:off x="1589706" y="3154838"/>
          <a:ext cx="2163763" cy="1006475"/>
        </p:xfrm>
        <a:graphic>
          <a:graphicData uri="http://schemas.openxmlformats.org/presentationml/2006/ole">
            <mc:AlternateContent xmlns:mc="http://schemas.openxmlformats.org/markup-compatibility/2006">
              <mc:Choice xmlns:v="urn:schemas-microsoft-com:vml" Requires="v">
                <p:oleObj spid="_x0000_s1093" name="Equation" r:id="rId7" imgW="1473120" imgH="685800" progId="Equation.DSMT4">
                  <p:embed/>
                </p:oleObj>
              </mc:Choice>
              <mc:Fallback>
                <p:oleObj name="Equation" r:id="rId7" imgW="1473120" imgH="685800" progId="Equation.DSMT4">
                  <p:embed/>
                  <p:pic>
                    <p:nvPicPr>
                      <p:cNvPr id="5" name="Object 4">
                        <a:extLst>
                          <a:ext uri="{FF2B5EF4-FFF2-40B4-BE49-F238E27FC236}">
                            <a16:creationId xmlns:a16="http://schemas.microsoft.com/office/drawing/2014/main" id="{E7B9676D-B8DD-4223-8821-09A9CE39078D}"/>
                          </a:ext>
                        </a:extLst>
                      </p:cNvPr>
                      <p:cNvPicPr/>
                      <p:nvPr/>
                    </p:nvPicPr>
                    <p:blipFill>
                      <a:blip r:embed="rId8"/>
                      <a:stretch>
                        <a:fillRect/>
                      </a:stretch>
                    </p:blipFill>
                    <p:spPr>
                      <a:xfrm>
                        <a:off x="1589706" y="3154838"/>
                        <a:ext cx="2163763" cy="1006475"/>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4EBBC880-0FC6-6F41-BDF8-F4E18053F25C}"/>
              </a:ext>
            </a:extLst>
          </p:cNvPr>
          <p:cNvSpPr txBox="1"/>
          <p:nvPr/>
        </p:nvSpPr>
        <p:spPr>
          <a:xfrm>
            <a:off x="6378046" y="5627736"/>
            <a:ext cx="54610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414141"/>
                </a:solidFill>
                <a:latin typeface="Source Sans Pro Light" charset="0"/>
                <a:ea typeface="Source Sans Pro Light" charset="0"/>
              </a:rPr>
              <a:t>Calculatin</a:t>
            </a:r>
            <a:r>
              <a:rPr lang="en-GB" sz="1200" dirty="0">
                <a:solidFill>
                  <a:srgbClr val="414141"/>
                </a:solidFill>
                <a:latin typeface="Source Sans Pro Light" charset="0"/>
                <a:ea typeface="Source Sans Pro Light" charset="0"/>
              </a:rPr>
              <a:t>g the multiplier</a:t>
            </a:r>
          </a:p>
          <a:p>
            <a:pPr>
              <a:defRPr/>
            </a:pPr>
            <a:r>
              <a:rPr lang="en-GB" sz="1200" dirty="0">
                <a:solidFill>
                  <a:srgbClr val="F55755"/>
                </a:solidFill>
                <a:latin typeface="Source Sans Pro Light" charset="0"/>
                <a:ea typeface="Source Sans Pro Light" charset="0"/>
                <a:hlinkClick r:id="rId9">
                  <a:extLst>
                    <a:ext uri="{A12FA001-AC4F-418D-AE19-62706E023703}">
                      <ahyp:hlinkClr xmlns:ahyp="http://schemas.microsoft.com/office/drawing/2018/hyperlinkcolor" val="tx"/>
                    </a:ext>
                  </a:extLst>
                </a:hlinkClick>
              </a:rPr>
              <a:t>https://core-econ.org/the-economy/book/text/14.html#einstein-calculating-the-multiplier</a:t>
            </a:r>
            <a:endParaRPr lang="en-GB" sz="1200" dirty="0">
              <a:solidFill>
                <a:srgbClr val="F55755"/>
              </a:solidFill>
              <a:latin typeface="Source Sans Pro Light" charset="0"/>
              <a:ea typeface="Source Sans Pro Light" charset="0"/>
            </a:endParaRPr>
          </a:p>
        </p:txBody>
      </p:sp>
    </p:spTree>
    <p:extLst>
      <p:ext uri="{BB962C8B-B14F-4D97-AF65-F5344CB8AC3E}">
        <p14:creationId xmlns:p14="http://schemas.microsoft.com/office/powerpoint/2010/main" val="3237637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l-GR" sz="3600" dirty="0">
                <a:solidFill>
                  <a:srgbClr val="414141"/>
                </a:solidFill>
                <a:latin typeface="Source Sans Pro SemiBold" panose="020B0603030403020204" pitchFamily="34" charset="0"/>
                <a:ea typeface="Source Sans Pro SemiBold" panose="020B0603030403020204" pitchFamily="34" charset="0"/>
              </a:rPr>
              <a:t>Χαρακτηριστικά της παγκόσμιας χρηματοπιστωτικής κρίσης </a:t>
            </a:r>
            <a:r>
              <a:rPr lang="es-ES" sz="3600" dirty="0">
                <a:solidFill>
                  <a:srgbClr val="414141"/>
                </a:solidFill>
                <a:latin typeface="Source Sans Pro SemiBold" panose="020B0603030403020204" pitchFamily="34" charset="0"/>
                <a:ea typeface="Source Sans Pro SemiBold" panose="020B0603030403020204" pitchFamily="34" charset="0"/>
              </a:rPr>
              <a:t>&amp;</a:t>
            </a:r>
            <a:r>
              <a:rPr lang="el-GR" sz="3600" dirty="0">
                <a:solidFill>
                  <a:srgbClr val="414141"/>
                </a:solidFill>
                <a:latin typeface="Source Sans Pro SemiBold" panose="020B0603030403020204" pitchFamily="34" charset="0"/>
                <a:ea typeface="Source Sans Pro SemiBold" panose="020B0603030403020204" pitchFamily="34" charset="0"/>
              </a:rPr>
              <a:t> της κλιματικής κρίσης</a:t>
            </a:r>
            <a:endParaRPr kumimoji="0" lang="en-US" sz="36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200" y="1825625"/>
            <a:ext cx="6983437" cy="4547040"/>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3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hlinkClick r:id="rId2"/>
              </a:rPr>
              <a:t>Global financial crisis</a:t>
            </a:r>
            <a:endParaRPr kumimoji="0" lang="en-US" sz="3800" b="1"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endParaRPr>
          </a:p>
          <a:p>
            <a:pPr marL="914400" lvl="1" indent="-457200">
              <a:defRPr/>
            </a:pPr>
            <a:r>
              <a:rPr lang="el-GR" sz="2900" dirty="0">
                <a:solidFill>
                  <a:srgbClr val="414141"/>
                </a:solidFill>
              </a:rPr>
              <a:t>παγκόσμια κρίση</a:t>
            </a:r>
            <a:endParaRPr lang="es-ES" sz="2900" dirty="0">
              <a:solidFill>
                <a:srgbClr val="414141"/>
              </a:solidFill>
            </a:endParaRPr>
          </a:p>
          <a:p>
            <a:pPr marL="914400" lvl="1" indent="-457200">
              <a:defRPr/>
            </a:pPr>
            <a:r>
              <a:rPr lang="el-GR" sz="2900" dirty="0">
                <a:solidFill>
                  <a:srgbClr val="414141"/>
                </a:solidFill>
              </a:rPr>
              <a:t>ξαφνική έναρξη</a:t>
            </a:r>
            <a:endParaRPr lang="es-ES" sz="2900" dirty="0">
              <a:solidFill>
                <a:srgbClr val="414141"/>
              </a:solidFill>
            </a:endParaRPr>
          </a:p>
          <a:p>
            <a:pPr marL="914400" lvl="1" indent="-457200">
              <a:defRPr/>
            </a:pPr>
            <a:r>
              <a:rPr lang="el-GR" sz="2900" dirty="0">
                <a:solidFill>
                  <a:srgbClr val="414141"/>
                </a:solidFill>
              </a:rPr>
              <a:t>προκλήθηκε από ανεπαρκή ρύθμιση στις χρηματοοικονομικές και στεγαστικές αγορές</a:t>
            </a:r>
            <a:endParaRPr lang="es-ES" sz="2900" dirty="0">
              <a:solidFill>
                <a:srgbClr val="414141"/>
              </a:solidFill>
            </a:endParaRPr>
          </a:p>
          <a:p>
            <a:pPr marL="914400" lvl="1" indent="-457200">
              <a:defRPr/>
            </a:pPr>
            <a:r>
              <a:rPr lang="el-GR" sz="2900" dirty="0">
                <a:solidFill>
                  <a:srgbClr val="414141"/>
                </a:solidFill>
              </a:rPr>
              <a:t>προκάλεσε σοκ στη συνολική ζήτηση</a:t>
            </a:r>
          </a:p>
          <a:p>
            <a:pPr marL="914400" lvl="1" indent="-457200">
              <a:defRPr/>
            </a:pPr>
            <a:r>
              <a:rPr lang="el-GR" sz="2900" dirty="0">
                <a:solidFill>
                  <a:srgbClr val="414141"/>
                </a:solidFill>
              </a:rPr>
              <a:t>κίνδυνος για τη χρηματοοικονομική σταθερότητα λόγω αφερέγγυων τραπεζών</a:t>
            </a:r>
            <a:endParaRPr kumimoji="0" lang="el-GR" sz="3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hlinkClick r:id="rId3"/>
            </a:endParaRPr>
          </a:p>
          <a:p>
            <a:pPr marL="457200" lvl="1" indent="0">
              <a:buNone/>
              <a:defRPr/>
            </a:pPr>
            <a:r>
              <a:rPr kumimoji="0" lang="en-US" sz="3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hlinkClick r:id="rId3"/>
              </a:rPr>
              <a:t>Climate crisis</a:t>
            </a:r>
            <a:endParaRPr kumimoji="0" lang="en-US" sz="3800" b="1"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endParaRPr>
          </a:p>
          <a:p>
            <a:pPr marL="914400" lvl="1" indent="-457200">
              <a:defRPr/>
            </a:pPr>
            <a:r>
              <a:rPr lang="el-GR" sz="2900" dirty="0">
                <a:solidFill>
                  <a:srgbClr val="414141"/>
                </a:solidFill>
              </a:rPr>
              <a:t>παγκόσμια κρίση</a:t>
            </a:r>
            <a:endParaRPr lang="es-ES" sz="2900" dirty="0">
              <a:solidFill>
                <a:srgbClr val="414141"/>
              </a:solidFill>
            </a:endParaRPr>
          </a:p>
          <a:p>
            <a:pPr marL="914400" lvl="1" indent="-457200">
              <a:defRPr/>
            </a:pPr>
            <a:r>
              <a:rPr lang="el-GR" sz="2900" dirty="0">
                <a:solidFill>
                  <a:srgbClr val="414141"/>
                </a:solidFill>
              </a:rPr>
              <a:t>βαθμιαία έναρξη, μακράς διαρκείας</a:t>
            </a:r>
          </a:p>
          <a:p>
            <a:pPr marL="914400" lvl="1" indent="-457200">
              <a:defRPr/>
            </a:pPr>
            <a:r>
              <a:rPr lang="el-GR" sz="2900" dirty="0">
                <a:solidFill>
                  <a:srgbClr val="414141"/>
                </a:solidFill>
              </a:rPr>
              <a:t>προκαλείται από εκπομπές </a:t>
            </a:r>
            <a:r>
              <a:rPr lang="es-ES" sz="2900" dirty="0">
                <a:solidFill>
                  <a:srgbClr val="414141"/>
                </a:solidFill>
              </a:rPr>
              <a:t>CO2 </a:t>
            </a:r>
            <a:r>
              <a:rPr lang="el-GR" sz="2900" dirty="0">
                <a:solidFill>
                  <a:srgbClr val="414141"/>
                </a:solidFill>
              </a:rPr>
              <a:t>λόγω οικονομικής δραστηριότητας</a:t>
            </a:r>
          </a:p>
          <a:p>
            <a:pPr marL="914400" lvl="1" indent="-457200">
              <a:defRPr/>
            </a:pPr>
            <a:r>
              <a:rPr lang="el-GR" sz="2900" dirty="0">
                <a:solidFill>
                  <a:srgbClr val="414141"/>
                </a:solidFill>
              </a:rPr>
              <a:t>παράγει τοπικές κρίσεις που σχετίζονται με τον καιρό, συμπεριλαμβανομένων των πυρκαγιών, των μακροπρόθεσμων επιπτώσεων στη γεωργία</a:t>
            </a:r>
          </a:p>
          <a:p>
            <a:pPr marL="914400" lvl="1" indent="-457200">
              <a:defRPr/>
            </a:pPr>
            <a:r>
              <a:rPr lang="el-GR" sz="2900" dirty="0">
                <a:solidFill>
                  <a:srgbClr val="414141"/>
                </a:solidFill>
              </a:rPr>
              <a:t>κίνδυνος καταστροφικής αύξησης της στάθμης της θάλασσας</a:t>
            </a:r>
            <a:endPar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endParaRPr>
          </a:p>
        </p:txBody>
      </p:sp>
      <p:sp>
        <p:nvSpPr>
          <p:cNvPr id="2" name="TextBox 1">
            <a:extLst>
              <a:ext uri="{FF2B5EF4-FFF2-40B4-BE49-F238E27FC236}">
                <a16:creationId xmlns:a16="http://schemas.microsoft.com/office/drawing/2014/main" id="{AB2234A8-DEF1-4068-9B02-9F20CEEF729D}"/>
              </a:ext>
            </a:extLst>
          </p:cNvPr>
          <p:cNvSpPr txBox="1"/>
          <p:nvPr/>
        </p:nvSpPr>
        <p:spPr>
          <a:xfrm>
            <a:off x="8293424" y="2662466"/>
            <a:ext cx="3305908" cy="2308324"/>
          </a:xfrm>
          <a:prstGeom prst="rect">
            <a:avLst/>
          </a:prstGeom>
          <a:noFill/>
          <a:ln>
            <a:solidFill>
              <a:srgbClr val="F55755"/>
            </a:solidFill>
          </a:ln>
        </p:spPr>
        <p:txBody>
          <a:bodyPr wrap="square" rtlCol="0">
            <a:spAutoFit/>
          </a:bodyPr>
          <a:lstStyle/>
          <a:p>
            <a:r>
              <a:rPr lang="en-GB" sz="2400" b="1" dirty="0">
                <a:solidFill>
                  <a:srgbClr val="F55755"/>
                </a:solidFill>
                <a:latin typeface="Source Sans Pro Light" panose="020B0403030403020204" pitchFamily="34" charset="0"/>
                <a:ea typeface="Source Sans Pro Light" panose="020B0403030403020204" pitchFamily="34" charset="0"/>
              </a:rPr>
              <a:t>Exercise:</a:t>
            </a:r>
            <a:r>
              <a:rPr lang="en-GB" sz="2400" dirty="0">
                <a:solidFill>
                  <a:srgbClr val="F55755"/>
                </a:solidFill>
                <a:latin typeface="Source Sans Pro Light" panose="020B0403030403020204" pitchFamily="34" charset="0"/>
                <a:ea typeface="Source Sans Pro Light" panose="020B0403030403020204" pitchFamily="34" charset="0"/>
              </a:rPr>
              <a:t> </a:t>
            </a:r>
          </a:p>
          <a:p>
            <a:r>
              <a:rPr lang="en-GB" sz="2400" dirty="0">
                <a:latin typeface="Source Sans Pro Light" panose="020B0403030403020204" pitchFamily="34" charset="0"/>
                <a:ea typeface="Source Sans Pro Light" panose="020B0403030403020204" pitchFamily="34" charset="0"/>
              </a:rPr>
              <a:t>Using the features shown on the left, compare the COVID-19 crisis with the global financial crisis or the climate crisis.</a:t>
            </a:r>
          </a:p>
        </p:txBody>
      </p:sp>
    </p:spTree>
    <p:extLst>
      <p:ext uri="{BB962C8B-B14F-4D97-AF65-F5344CB8AC3E}">
        <p14:creationId xmlns:p14="http://schemas.microsoft.com/office/powerpoint/2010/main" val="3699754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Το μακροοικονομικό πλαίσιο της κρίσης </a:t>
            </a:r>
            <a:r>
              <a:rPr lang="en-US" dirty="0"/>
              <a:t>COVID-19</a:t>
            </a:r>
          </a:p>
        </p:txBody>
      </p:sp>
    </p:spTree>
    <p:extLst>
      <p:ext uri="{BB962C8B-B14F-4D97-AF65-F5344CB8AC3E}">
        <p14:creationId xmlns:p14="http://schemas.microsoft.com/office/powerpoint/2010/main" val="1486666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1133407"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r>
              <a:rPr lang="el-GR" sz="3200" dirty="0">
                <a:solidFill>
                  <a:schemeClr val="tx1"/>
                </a:solidFill>
                <a:latin typeface="Source Sans Pro SemiBold" panose="020B0603030403020204" pitchFamily="34" charset="0"/>
                <a:ea typeface="Source Sans Pro SemiBold" panose="020B0603030403020204" pitchFamily="34" charset="0"/>
              </a:rPr>
              <a:t>Το μακροοικονομικό πλαίσιο για το πανδημικό σοκ</a:t>
            </a:r>
            <a:endParaRPr lang="en-US" sz="3200" dirty="0">
              <a:solidFill>
                <a:schemeClr val="tx1"/>
              </a:solidFill>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46668" y="1027906"/>
            <a:ext cx="105071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l-GR" dirty="0">
              <a:solidFill>
                <a:srgbClr val="414141"/>
              </a:solidFill>
            </a:endParaRPr>
          </a:p>
          <a:p>
            <a:pPr marL="0" indent="0">
              <a:buNone/>
            </a:pPr>
            <a:r>
              <a:rPr lang="el-GR" dirty="0">
                <a:solidFill>
                  <a:srgbClr val="414141"/>
                </a:solidFill>
              </a:rPr>
              <a:t>Η μετά τη χρηματοοικονομική κρίση δεκαετία </a:t>
            </a:r>
            <a:r>
              <a:rPr lang="el-GR" b="1" dirty="0">
                <a:solidFill>
                  <a:srgbClr val="F55755"/>
                </a:solidFill>
              </a:rPr>
              <a:t>οικονομικών επιδόσεων  </a:t>
            </a:r>
            <a:endParaRPr lang="en-US" b="1" dirty="0">
              <a:solidFill>
                <a:srgbClr val="F55755"/>
              </a:solidFill>
            </a:endParaRPr>
          </a:p>
          <a:p>
            <a:pPr marL="914400" lvl="1" indent="-457200"/>
            <a:r>
              <a:rPr lang="el-GR" dirty="0">
                <a:solidFill>
                  <a:srgbClr val="414141"/>
                </a:solidFill>
              </a:rPr>
              <a:t>αύξηση του ΑΕΠ χαμηλότερη από τη μακροπρόθεσμη τάση </a:t>
            </a:r>
          </a:p>
          <a:p>
            <a:pPr marL="914400" lvl="1" indent="-457200"/>
            <a:r>
              <a:rPr lang="el-GR" dirty="0">
                <a:solidFill>
                  <a:srgbClr val="414141"/>
                </a:solidFill>
              </a:rPr>
              <a:t>χαμηλός πληθωρισμός, συχνά κάτω από το στόχο του 2%</a:t>
            </a:r>
          </a:p>
          <a:p>
            <a:pPr marL="914400" lvl="1" indent="-457200"/>
            <a:r>
              <a:rPr lang="el-GR" dirty="0">
                <a:solidFill>
                  <a:srgbClr val="414141"/>
                </a:solidFill>
              </a:rPr>
              <a:t>χαμηλή ανεργία και υψηλά ποσοστά απασχόλησης </a:t>
            </a:r>
            <a:r>
              <a:rPr lang="el-GR" i="1" dirty="0">
                <a:solidFill>
                  <a:srgbClr val="414141"/>
                </a:solidFill>
              </a:rPr>
              <a:t>(όχι παντού)</a:t>
            </a:r>
            <a:endParaRPr lang="en-US" i="1" dirty="0"/>
          </a:p>
          <a:p>
            <a:pPr marL="0" indent="0">
              <a:buNone/>
            </a:pPr>
            <a:endParaRPr lang="el-GR" dirty="0">
              <a:solidFill>
                <a:srgbClr val="414141"/>
              </a:solidFill>
            </a:endParaRPr>
          </a:p>
          <a:p>
            <a:pPr marL="0" indent="0">
              <a:buNone/>
            </a:pPr>
            <a:r>
              <a:rPr lang="el-GR" dirty="0">
                <a:solidFill>
                  <a:srgbClr val="414141"/>
                </a:solidFill>
              </a:rPr>
              <a:t>Η μετά τη χρηματοοικονομική κρίση δεκαετία </a:t>
            </a:r>
            <a:r>
              <a:rPr lang="el-GR" b="1" dirty="0">
                <a:solidFill>
                  <a:srgbClr val="F55755"/>
                </a:solidFill>
              </a:rPr>
              <a:t>οικονομικής πολιτικής</a:t>
            </a:r>
            <a:endParaRPr lang="en-US" b="1" dirty="0">
              <a:solidFill>
                <a:srgbClr val="F55755"/>
              </a:solidFill>
            </a:endParaRPr>
          </a:p>
          <a:p>
            <a:pPr marL="914400" lvl="1" indent="-457200"/>
            <a:r>
              <a:rPr lang="el-GR" dirty="0">
                <a:solidFill>
                  <a:srgbClr val="414141"/>
                </a:solidFill>
              </a:rPr>
              <a:t>τα ονομαστικά επιτόκια πλησιάζουν το μηδενικό κατώτατο όριο </a:t>
            </a:r>
            <a:endParaRPr lang="en-US" dirty="0">
              <a:solidFill>
                <a:srgbClr val="414141"/>
              </a:solidFill>
            </a:endParaRPr>
          </a:p>
          <a:p>
            <a:pPr marL="914400" lvl="1" indent="-457200"/>
            <a:r>
              <a:rPr lang="el-GR" dirty="0">
                <a:solidFill>
                  <a:srgbClr val="414141"/>
                </a:solidFill>
              </a:rPr>
              <a:t>ο λόγος δημόσιου χρέους / ΑΕΠ αυξήθηκε,  στη συνέχεια σταθεροποιήθηκε</a:t>
            </a:r>
            <a:endParaRPr lang="en-US" dirty="0"/>
          </a:p>
          <a:p>
            <a:pPr marL="457200" indent="-457200"/>
            <a:endParaRPr lang="en-US" dirty="0"/>
          </a:p>
          <a:p>
            <a:pPr marL="457200" indent="-457200"/>
            <a:endParaRPr lang="en-US" dirty="0"/>
          </a:p>
          <a:p>
            <a:endParaRPr lang="en-US" dirty="0"/>
          </a:p>
        </p:txBody>
      </p:sp>
    </p:spTree>
    <p:extLst>
      <p:ext uri="{BB962C8B-B14F-4D97-AF65-F5344CB8AC3E}">
        <p14:creationId xmlns:p14="http://schemas.microsoft.com/office/powerpoint/2010/main" val="971627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AD86C0-8F3D-8447-8D5E-0072613E7B9F}"/>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l-GR" sz="3600" dirty="0">
                <a:solidFill>
                  <a:srgbClr val="414141"/>
                </a:solidFill>
                <a:latin typeface="Source Sans Pro SemiBold" panose="020B0603030403020204" pitchFamily="34" charset="0"/>
                <a:ea typeface="Source Sans Pro SemiBold" panose="020B0603030403020204" pitchFamily="34" charset="0"/>
              </a:rPr>
              <a:t>Πλαίσιο για την κρίση </a:t>
            </a:r>
            <a:r>
              <a:rPr lang="en-US" sz="3600" dirty="0">
                <a:solidFill>
                  <a:srgbClr val="414141"/>
                </a:solidFill>
                <a:latin typeface="Source Sans Pro SemiBold" panose="020B0603030403020204" pitchFamily="34" charset="0"/>
                <a:ea typeface="Source Sans Pro SemiBold" panose="020B0603030403020204" pitchFamily="34" charset="0"/>
              </a:rPr>
              <a:t>COVID </a:t>
            </a:r>
            <a:r>
              <a:rPr lang="el-GR" sz="3600" dirty="0">
                <a:solidFill>
                  <a:srgbClr val="414141"/>
                </a:solidFill>
                <a:latin typeface="Source Sans Pro SemiBold" panose="020B0603030403020204" pitchFamily="34" charset="0"/>
                <a:ea typeface="Source Sans Pro SemiBold" panose="020B0603030403020204" pitchFamily="34" charset="0"/>
              </a:rPr>
              <a:t>- ανάπτυξη</a:t>
            </a:r>
            <a:endParaRPr kumimoji="0" lang="en-US" sz="36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endParaRPr>
          </a:p>
        </p:txBody>
      </p:sp>
      <p:sp>
        <p:nvSpPr>
          <p:cNvPr id="2" name="TextBox 1">
            <a:extLst>
              <a:ext uri="{FF2B5EF4-FFF2-40B4-BE49-F238E27FC236}">
                <a16:creationId xmlns:a16="http://schemas.microsoft.com/office/drawing/2014/main" id="{DDEB9734-5E5E-4313-A7EA-866A5DA20EA8}"/>
              </a:ext>
            </a:extLst>
          </p:cNvPr>
          <p:cNvSpPr txBox="1"/>
          <p:nvPr/>
        </p:nvSpPr>
        <p:spPr>
          <a:xfrm>
            <a:off x="150471" y="5202996"/>
            <a:ext cx="6052009" cy="1200329"/>
          </a:xfrm>
          <a:prstGeom prst="rect">
            <a:avLst/>
          </a:prstGeom>
          <a:noFill/>
        </p:spPr>
        <p:txBody>
          <a:bodyPr wrap="square" rtlCol="0">
            <a:spAutoFit/>
          </a:bodyPr>
          <a:lstStyle/>
          <a:p>
            <a:pPr lvl="0">
              <a:defRPr/>
            </a:pPr>
            <a:r>
              <a:rPr lang="el-GR" dirty="0">
                <a:solidFill>
                  <a:srgbClr val="414141"/>
                </a:solidFill>
                <a:latin typeface="Source Sans Pro Light" panose="020B0403030403020204" pitchFamily="34" charset="0"/>
                <a:ea typeface="Source Sans Pro Light" panose="020B0403030403020204" pitchFamily="34" charset="0"/>
              </a:rPr>
              <a:t>Στην κλίμακα αναλογίας, η κλίση της γραμμής αντιπροσωπεύει τον ρυθμό ανάπτυξης.</a:t>
            </a:r>
          </a:p>
          <a:p>
            <a:pPr lvl="0">
              <a:defRPr/>
            </a:pPr>
            <a:r>
              <a:rPr lang="el-GR" dirty="0">
                <a:solidFill>
                  <a:srgbClr val="414141"/>
                </a:solidFill>
                <a:latin typeface="Source Sans Pro Light" panose="020B0403030403020204" pitchFamily="34" charset="0"/>
                <a:ea typeface="Source Sans Pro Light" panose="020B0403030403020204" pitchFamily="34" charset="0"/>
              </a:rPr>
              <a:t>Εκτός από τη Γερμανία, η αύξηση του κατά κεφαλήν ΑΕΠ δεν επέστρεψε στην τάση μετά την οικονομική κρίση.</a:t>
            </a:r>
            <a:endParaRPr kumimoji="0" lang="en-GB" sz="1800" b="0" i="0" u="none" strike="noStrike" kern="1200" cap="none" spc="0" normalizeH="0" baseline="0" noProof="0" dirty="0">
              <a:ln>
                <a:noFill/>
              </a:ln>
              <a:solidFill>
                <a:srgbClr val="414141"/>
              </a:solidFill>
              <a:effectLst/>
              <a:uLnTx/>
              <a:uFillTx/>
              <a:latin typeface="Source Sans Pro Light" panose="020B0403030403020204" pitchFamily="34" charset="0"/>
              <a:ea typeface="Source Sans Pro Light" panose="020B0403030403020204" pitchFamily="34" charset="0"/>
              <a:cs typeface="+mn-cs"/>
            </a:endParaRPr>
          </a:p>
        </p:txBody>
      </p:sp>
      <p:sp>
        <p:nvSpPr>
          <p:cNvPr id="6" name="TextBox 5">
            <a:extLst>
              <a:ext uri="{FF2B5EF4-FFF2-40B4-BE49-F238E27FC236}">
                <a16:creationId xmlns:a16="http://schemas.microsoft.com/office/drawing/2014/main" id="{9BF3B195-F1F0-4051-97CC-26E9C27CDE2E}"/>
              </a:ext>
            </a:extLst>
          </p:cNvPr>
          <p:cNvSpPr txBox="1"/>
          <p:nvPr/>
        </p:nvSpPr>
        <p:spPr>
          <a:xfrm>
            <a:off x="6352952" y="5202996"/>
            <a:ext cx="5532320" cy="1200329"/>
          </a:xfrm>
          <a:prstGeom prst="rect">
            <a:avLst/>
          </a:prstGeom>
          <a:noFill/>
        </p:spPr>
        <p:txBody>
          <a:bodyPr wrap="square" rtlCol="0">
            <a:spAutoFit/>
          </a:bodyPr>
          <a:lstStyle/>
          <a:p>
            <a:pPr lvl="0">
              <a:defRPr/>
            </a:pPr>
            <a:r>
              <a:rPr lang="el-GR" dirty="0">
                <a:solidFill>
                  <a:srgbClr val="414141"/>
                </a:solidFill>
                <a:latin typeface="Source Sans Pro Light" panose="020B0403030403020204" pitchFamily="34" charset="0"/>
                <a:ea typeface="Source Sans Pro Light" panose="020B0403030403020204" pitchFamily="34" charset="0"/>
              </a:rPr>
              <a:t>Σημειώστε τον υψηλό σχετικό ρυθμό ανάπτυξης της Κίνας, που επιβραδύνθηκε με την οικονομική κρίση.</a:t>
            </a:r>
          </a:p>
          <a:p>
            <a:pPr lvl="0">
              <a:defRPr/>
            </a:pPr>
            <a:r>
              <a:rPr lang="el-GR" dirty="0">
                <a:solidFill>
                  <a:srgbClr val="414141"/>
                </a:solidFill>
                <a:latin typeface="Source Sans Pro Light" panose="020B0403030403020204" pitchFamily="34" charset="0"/>
                <a:ea typeface="Source Sans Pro Light" panose="020B0403030403020204" pitchFamily="34" charset="0"/>
              </a:rPr>
              <a:t>Η ανάπτυξη της Κίνας συνέβαλε στη σταθεροποίηση της παγκόσμιας οικονομίας μετά τη χρηματοπιστωτική κρίση.</a:t>
            </a:r>
            <a:endParaRPr kumimoji="0" lang="en-GB" sz="1800" b="0" i="0" u="none" strike="noStrike" kern="1200" cap="none" spc="0" normalizeH="0" baseline="0" noProof="0" dirty="0">
              <a:ln>
                <a:noFill/>
              </a:ln>
              <a:solidFill>
                <a:srgbClr val="414141"/>
              </a:solidFill>
              <a:effectLst/>
              <a:uLnTx/>
              <a:uFillTx/>
              <a:latin typeface="Source Sans Pro Light" panose="020B0403030403020204" pitchFamily="34" charset="0"/>
              <a:ea typeface="Source Sans Pro Light" panose="020B0403030403020204" pitchFamily="34" charset="0"/>
              <a:cs typeface="+mn-cs"/>
            </a:endParaRPr>
          </a:p>
        </p:txBody>
      </p:sp>
      <p:graphicFrame>
        <p:nvGraphicFramePr>
          <p:cNvPr id="8" name="Chart 7">
            <a:extLst>
              <a:ext uri="{FF2B5EF4-FFF2-40B4-BE49-F238E27FC236}">
                <a16:creationId xmlns:a16="http://schemas.microsoft.com/office/drawing/2014/main" id="{B536EA33-54A6-4D43-9A98-ECB4044B6654}"/>
              </a:ext>
            </a:extLst>
          </p:cNvPr>
          <p:cNvGraphicFramePr>
            <a:graphicFrameLocks/>
          </p:cNvGraphicFramePr>
          <p:nvPr>
            <p:extLst>
              <p:ext uri="{D42A27DB-BD31-4B8C-83A1-F6EECF244321}">
                <p14:modId xmlns:p14="http://schemas.microsoft.com/office/powerpoint/2010/main" val="3411257540"/>
              </p:ext>
            </p:extLst>
          </p:nvPr>
        </p:nvGraphicFramePr>
        <p:xfrm>
          <a:off x="6096000" y="1144270"/>
          <a:ext cx="5789272" cy="3877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70F59666-791B-4A08-93C4-F581698B2706}"/>
              </a:ext>
            </a:extLst>
          </p:cNvPr>
          <p:cNvSpPr txBox="1"/>
          <p:nvPr/>
        </p:nvSpPr>
        <p:spPr>
          <a:xfrm>
            <a:off x="4216771" y="1752243"/>
            <a:ext cx="1061509" cy="215444"/>
          </a:xfrm>
          <a:prstGeom prst="rect">
            <a:avLst/>
          </a:prstGeom>
          <a:noFill/>
        </p:spPr>
        <p:txBody>
          <a:bodyPr wrap="none" rtlCol="0">
            <a:spAutoFit/>
          </a:bodyPr>
          <a:lstStyle/>
          <a:p>
            <a:r>
              <a:rPr lang="en-GB" sz="800" dirty="0">
                <a:latin typeface="Source Sans Pro Light" panose="020B0403030403020204" pitchFamily="34" charset="0"/>
                <a:ea typeface="Source Sans Pro Light" panose="020B0403030403020204" pitchFamily="34" charset="0"/>
              </a:rPr>
              <a:t>Global financial crisis</a:t>
            </a:r>
          </a:p>
        </p:txBody>
      </p:sp>
      <p:sp>
        <p:nvSpPr>
          <p:cNvPr id="10" name="TextBox 4">
            <a:extLst>
              <a:ext uri="{FF2B5EF4-FFF2-40B4-BE49-F238E27FC236}">
                <a16:creationId xmlns:a16="http://schemas.microsoft.com/office/drawing/2014/main" id="{84B0D68E-9201-6341-B491-70CDF814CCA9}"/>
              </a:ext>
            </a:extLst>
          </p:cNvPr>
          <p:cNvSpPr txBox="1"/>
          <p:nvPr/>
        </p:nvSpPr>
        <p:spPr>
          <a:xfrm>
            <a:off x="9416026" y="1752243"/>
            <a:ext cx="1061509" cy="215444"/>
          </a:xfrm>
          <a:prstGeom prst="rect">
            <a:avLst/>
          </a:prstGeom>
          <a:noFill/>
        </p:spPr>
        <p:txBody>
          <a:bodyPr wrap="none" rtlCol="0">
            <a:spAutoFit/>
          </a:bodyPr>
          <a:lstStyle/>
          <a:p>
            <a:r>
              <a:rPr lang="en-GB" sz="800" dirty="0">
                <a:latin typeface="Source Sans Pro Light" panose="020B0403030403020204" pitchFamily="34" charset="0"/>
                <a:ea typeface="Source Sans Pro Light" panose="020B0403030403020204" pitchFamily="34" charset="0"/>
              </a:rPr>
              <a:t>Global financial crisis</a:t>
            </a:r>
          </a:p>
        </p:txBody>
      </p:sp>
      <p:graphicFrame>
        <p:nvGraphicFramePr>
          <p:cNvPr id="9" name="Chart 8">
            <a:extLst>
              <a:ext uri="{FF2B5EF4-FFF2-40B4-BE49-F238E27FC236}">
                <a16:creationId xmlns:a16="http://schemas.microsoft.com/office/drawing/2014/main" id="{0F7355B5-F7F1-2F49-97FD-41AD946815CE}"/>
              </a:ext>
            </a:extLst>
          </p:cNvPr>
          <p:cNvGraphicFramePr>
            <a:graphicFrameLocks noGrp="1"/>
          </p:cNvGraphicFramePr>
          <p:nvPr>
            <p:extLst>
              <p:ext uri="{D42A27DB-BD31-4B8C-83A1-F6EECF244321}">
                <p14:modId xmlns:p14="http://schemas.microsoft.com/office/powerpoint/2010/main" val="2094274178"/>
              </p:ext>
            </p:extLst>
          </p:nvPr>
        </p:nvGraphicFramePr>
        <p:xfrm>
          <a:off x="179368" y="1144270"/>
          <a:ext cx="5789271" cy="387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7702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 πλαίσιο</a:t>
            </a:r>
            <a:endParaRPr lang="en-US" dirty="0"/>
          </a:p>
        </p:txBody>
      </p:sp>
    </p:spTree>
    <p:extLst>
      <p:ext uri="{BB962C8B-B14F-4D97-AF65-F5344CB8AC3E}">
        <p14:creationId xmlns:p14="http://schemas.microsoft.com/office/powerpoint/2010/main" val="3019187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AD86C0-8F3D-8447-8D5E-0072613E7B9F}"/>
              </a:ext>
            </a:extLst>
          </p:cNvPr>
          <p:cNvSpPr txBox="1">
            <a:spLocks/>
          </p:cNvSpPr>
          <p:nvPr/>
        </p:nvSpPr>
        <p:spPr>
          <a:xfrm>
            <a:off x="188843" y="365125"/>
            <a:ext cx="11410489"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l-GR" sz="3600" dirty="0">
                <a:solidFill>
                  <a:srgbClr val="414141"/>
                </a:solidFill>
                <a:latin typeface="Source Sans Pro SemiBold" panose="020B0603030403020204" pitchFamily="34" charset="0"/>
                <a:ea typeface="Source Sans Pro SemiBold" panose="020B0603030403020204" pitchFamily="34" charset="0"/>
              </a:rPr>
              <a:t>Πλαίσιο για την κρίση </a:t>
            </a:r>
            <a:r>
              <a:rPr lang="en-US" sz="3600" dirty="0">
                <a:solidFill>
                  <a:srgbClr val="414141"/>
                </a:solidFill>
                <a:latin typeface="Source Sans Pro SemiBold" panose="020B0603030403020204" pitchFamily="34" charset="0"/>
                <a:ea typeface="Source Sans Pro SemiBold" panose="020B0603030403020204" pitchFamily="34" charset="0"/>
              </a:rPr>
              <a:t>COVID </a:t>
            </a:r>
            <a:r>
              <a:rPr kumimoji="0" lang="en-US" sz="36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rPr>
              <a:t>– </a:t>
            </a:r>
            <a:r>
              <a:rPr lang="el-GR" sz="3600" dirty="0">
                <a:solidFill>
                  <a:srgbClr val="414141"/>
                </a:solidFill>
                <a:latin typeface="Source Sans Pro SemiBold" panose="020B0603030403020204" pitchFamily="34" charset="0"/>
                <a:ea typeface="Source Sans Pro SemiBold" panose="020B0603030403020204" pitchFamily="34" charset="0"/>
              </a:rPr>
              <a:t>πληθωρισμός και ανεργία</a:t>
            </a:r>
            <a:endParaRPr kumimoji="0" lang="en-US" sz="36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endParaRPr>
          </a:p>
        </p:txBody>
      </p:sp>
      <p:sp>
        <p:nvSpPr>
          <p:cNvPr id="2" name="TextBox 1">
            <a:extLst>
              <a:ext uri="{FF2B5EF4-FFF2-40B4-BE49-F238E27FC236}">
                <a16:creationId xmlns:a16="http://schemas.microsoft.com/office/drawing/2014/main" id="{2097EF20-B786-6F4A-801A-F46FD6B691D8}"/>
              </a:ext>
            </a:extLst>
          </p:cNvPr>
          <p:cNvSpPr txBox="1"/>
          <p:nvPr/>
        </p:nvSpPr>
        <p:spPr>
          <a:xfrm>
            <a:off x="9882654" y="3665337"/>
            <a:ext cx="211850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*Sources: ONS, FRED, World Bank, ILO, OECD, Eurostat, </a:t>
            </a:r>
            <a:r>
              <a:rPr kumimoji="0" lang="en-US" sz="800" b="0" i="0" u="none" strike="noStrike" kern="1200" cap="none" spc="0" normalizeH="0" baseline="0" noProof="0" dirty="0" err="1">
                <a:ln>
                  <a:noFill/>
                </a:ln>
                <a:solidFill>
                  <a:srgbClr val="000000"/>
                </a:solidFill>
                <a:effectLst/>
                <a:uLnTx/>
                <a:uFillTx/>
                <a:latin typeface="Source Sans Pro" panose="020B0503030403020204" pitchFamily="34" charset="0"/>
                <a:ea typeface="Source Sans Pro" panose="020B0503030403020204" pitchFamily="34" charset="0"/>
                <a:cs typeface="+mn-cs"/>
              </a:rPr>
              <a:t>Istat</a:t>
            </a:r>
            <a:endParaRPr kumimoji="0" lang="en-US" sz="8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
        <p:nvSpPr>
          <p:cNvPr id="7" name="TextBox 6">
            <a:extLst>
              <a:ext uri="{FF2B5EF4-FFF2-40B4-BE49-F238E27FC236}">
                <a16:creationId xmlns:a16="http://schemas.microsoft.com/office/drawing/2014/main" id="{DAD4A85C-D176-4917-AEC8-5FB467FDD237}"/>
              </a:ext>
            </a:extLst>
          </p:cNvPr>
          <p:cNvSpPr txBox="1"/>
          <p:nvPr/>
        </p:nvSpPr>
        <p:spPr>
          <a:xfrm>
            <a:off x="359596" y="1469334"/>
            <a:ext cx="3924728"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14141"/>
              </a:solidFill>
              <a:effectLst/>
              <a:uLnTx/>
              <a:uFillTx/>
              <a:latin typeface="Source Sans Pro Light" panose="020B0403030403020204" pitchFamily="34" charset="0"/>
              <a:ea typeface="Source Sans Pro Light" panose="020B04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14141"/>
              </a:solidFill>
              <a:effectLst/>
              <a:uLnTx/>
              <a:uFillTx/>
              <a:latin typeface="Source Sans Pro Light" panose="020B0403030403020204" pitchFamily="34" charset="0"/>
              <a:ea typeface="Source Sans Pro Light" panose="020B04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14141"/>
              </a:solidFill>
              <a:effectLst/>
              <a:uLnTx/>
              <a:uFillTx/>
              <a:latin typeface="Source Sans Pro Light" panose="020B0403030403020204" pitchFamily="34" charset="0"/>
              <a:ea typeface="Source Sans Pro Light" panose="020B04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D5D5D"/>
              </a:solidFill>
              <a:effectLst/>
              <a:uLnTx/>
              <a:uFillTx/>
              <a:latin typeface="Source Sans Pro Light" panose="020B0403030403020204" pitchFamily="34" charset="0"/>
              <a:ea typeface="Source Sans Pro Light" panose="020B0403030403020204" pitchFamily="34" charset="0"/>
              <a:cs typeface="+mn-cs"/>
            </a:endParaRPr>
          </a:p>
          <a:p>
            <a:pPr lvl="0">
              <a:defRPr/>
            </a:pPr>
            <a:r>
              <a:rPr kumimoji="0" lang="en-GB" sz="1800" b="0" i="0" u="none" strike="noStrike" kern="1200" cap="none" spc="0" normalizeH="0" baseline="0" noProof="0" dirty="0">
                <a:ln>
                  <a:noFill/>
                </a:ln>
                <a:solidFill>
                  <a:srgbClr val="414141"/>
                </a:solidFill>
                <a:effectLst/>
                <a:uLnTx/>
                <a:uFillTx/>
                <a:latin typeface="Source Sans Pro Light" panose="020B0403030403020204" pitchFamily="34" charset="0"/>
                <a:ea typeface="Source Sans Pro Light" panose="020B0403030403020204" pitchFamily="34" charset="0"/>
                <a:cs typeface="+mn-cs"/>
              </a:rPr>
              <a:t>Fig. 3</a:t>
            </a:r>
            <a:r>
              <a:rPr kumimoji="0" lang="el-GR" sz="1800" b="0" i="0" u="none" strike="noStrike" kern="1200" cap="none" spc="0" normalizeH="0" baseline="0" noProof="0" dirty="0">
                <a:ln>
                  <a:noFill/>
                </a:ln>
                <a:solidFill>
                  <a:srgbClr val="414141"/>
                </a:solidFill>
                <a:effectLst/>
                <a:uLnTx/>
                <a:uFillTx/>
                <a:latin typeface="Source Sans Pro Light" panose="020B0403030403020204" pitchFamily="34" charset="0"/>
                <a:ea typeface="Source Sans Pro Light" panose="020B0403030403020204" pitchFamily="34" charset="0"/>
                <a:cs typeface="+mn-cs"/>
              </a:rPr>
              <a:t>. </a:t>
            </a:r>
            <a:r>
              <a:rPr lang="el-GR" dirty="0">
                <a:solidFill>
                  <a:srgbClr val="414141"/>
                </a:solidFill>
                <a:latin typeface="Source Sans Pro Light" panose="020B0403030403020204" pitchFamily="34" charset="0"/>
                <a:ea typeface="Source Sans Pro Light" panose="020B0403030403020204" pitchFamily="34" charset="0"/>
              </a:rPr>
              <a:t>Χαμηλός και σταθερός πληθωρισμός κοντά στο 2% μετά την οικονομική κρίση</a:t>
            </a:r>
            <a:endParaRPr kumimoji="0" lang="en-GB" sz="1800" b="0" i="0" u="none" strike="noStrike" kern="1200" cap="none" spc="0" normalizeH="0" baseline="0" noProof="0" dirty="0">
              <a:ln>
                <a:noFill/>
              </a:ln>
              <a:solidFill>
                <a:srgbClr val="414141"/>
              </a:solidFill>
              <a:effectLst/>
              <a:uLnTx/>
              <a:uFillTx/>
              <a:latin typeface="Source Sans Pro Light" panose="020B0403030403020204" pitchFamily="34" charset="0"/>
              <a:ea typeface="Source Sans Pro Light" panose="020B04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14141"/>
              </a:solidFill>
              <a:effectLst/>
              <a:uLnTx/>
              <a:uFillTx/>
              <a:latin typeface="Source Sans Pro Light" panose="020B0403030403020204" pitchFamily="34" charset="0"/>
              <a:ea typeface="Source Sans Pro Light" panose="020B04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14141"/>
              </a:solidFill>
              <a:effectLst/>
              <a:uLnTx/>
              <a:uFillTx/>
              <a:latin typeface="Source Sans Pro Light" panose="020B0403030403020204" pitchFamily="34" charset="0"/>
              <a:ea typeface="Source Sans Pro Light" panose="020B04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14141"/>
              </a:solidFill>
              <a:effectLst/>
              <a:uLnTx/>
              <a:uFillTx/>
              <a:latin typeface="Source Sans Pro Light" panose="020B0403030403020204" pitchFamily="34" charset="0"/>
              <a:ea typeface="Source Sans Pro Light" panose="020B0403030403020204" pitchFamily="34" charset="0"/>
              <a:cs typeface="+mn-cs"/>
            </a:endParaRPr>
          </a:p>
          <a:p>
            <a:pPr lvl="0">
              <a:defRPr/>
            </a:pPr>
            <a:r>
              <a:rPr kumimoji="0" lang="en-GB" sz="1800" b="0" i="0" u="none" strike="noStrike" kern="1200" cap="none" spc="0" normalizeH="0" baseline="0" noProof="0" dirty="0">
                <a:ln>
                  <a:noFill/>
                </a:ln>
                <a:solidFill>
                  <a:srgbClr val="414141"/>
                </a:solidFill>
                <a:effectLst/>
                <a:uLnTx/>
                <a:uFillTx/>
                <a:latin typeface="Source Sans Pro Light" panose="020B0403030403020204" pitchFamily="34" charset="0"/>
                <a:ea typeface="Source Sans Pro Light" panose="020B0403030403020204" pitchFamily="34" charset="0"/>
                <a:cs typeface="+mn-cs"/>
              </a:rPr>
              <a:t>Fig. 4. </a:t>
            </a:r>
            <a:r>
              <a:rPr lang="el-GR" dirty="0">
                <a:solidFill>
                  <a:srgbClr val="414141"/>
                </a:solidFill>
                <a:latin typeface="Source Sans Pro Light" panose="020B0403030403020204" pitchFamily="34" charset="0"/>
                <a:ea typeface="Source Sans Pro Light" panose="020B0403030403020204" pitchFamily="34" charset="0"/>
              </a:rPr>
              <a:t>Αύξηση της ανεργίας στη χρηματοπιστωτική κρίση εκτός από τη Γερμανία και την Κίνα. Σύγκλιση σε πολύ χαμηλή ανεργία έως το 2019, εκτός από την Ιταλία.</a:t>
            </a:r>
            <a:endParaRPr kumimoji="0" lang="en-GB" sz="1800" b="0" i="0" u="none" strike="noStrike" kern="1200" cap="none" spc="0" normalizeH="0" baseline="0" noProof="0" dirty="0">
              <a:ln>
                <a:noFill/>
              </a:ln>
              <a:solidFill>
                <a:srgbClr val="414141"/>
              </a:solidFill>
              <a:effectLst/>
              <a:uLnTx/>
              <a:uFillTx/>
              <a:latin typeface="Source Sans Pro Light" panose="020B0403030403020204" pitchFamily="34" charset="0"/>
              <a:ea typeface="Source Sans Pro Light" panose="020B0403030403020204" pitchFamily="34" charset="0"/>
              <a:cs typeface="+mn-cs"/>
            </a:endParaRPr>
          </a:p>
        </p:txBody>
      </p:sp>
      <p:sp>
        <p:nvSpPr>
          <p:cNvPr id="8" name="TextBox 4">
            <a:extLst>
              <a:ext uri="{FF2B5EF4-FFF2-40B4-BE49-F238E27FC236}">
                <a16:creationId xmlns:a16="http://schemas.microsoft.com/office/drawing/2014/main" id="{9ADDCE50-05D8-4F4E-9ABF-5FCEB8B9DAF1}"/>
              </a:ext>
            </a:extLst>
          </p:cNvPr>
          <p:cNvSpPr txBox="1"/>
          <p:nvPr/>
        </p:nvSpPr>
        <p:spPr>
          <a:xfrm>
            <a:off x="9150780" y="1184924"/>
            <a:ext cx="1061509" cy="215444"/>
          </a:xfrm>
          <a:prstGeom prst="rect">
            <a:avLst/>
          </a:prstGeom>
          <a:noFill/>
        </p:spPr>
        <p:txBody>
          <a:bodyPr wrap="none" rtlCol="0">
            <a:spAutoFit/>
          </a:bodyPr>
          <a:lstStyle/>
          <a:p>
            <a:r>
              <a:rPr lang="en-GB" sz="800" dirty="0">
                <a:latin typeface="Source Sans Pro Light" panose="020B0403030403020204" pitchFamily="34" charset="0"/>
                <a:ea typeface="Source Sans Pro Light" panose="020B0403030403020204" pitchFamily="34" charset="0"/>
              </a:rPr>
              <a:t>Global financial crisis</a:t>
            </a:r>
          </a:p>
        </p:txBody>
      </p:sp>
      <p:sp>
        <p:nvSpPr>
          <p:cNvPr id="9" name="TextBox 4">
            <a:extLst>
              <a:ext uri="{FF2B5EF4-FFF2-40B4-BE49-F238E27FC236}">
                <a16:creationId xmlns:a16="http://schemas.microsoft.com/office/drawing/2014/main" id="{59A54076-5588-C74A-8392-ACD647A1CD96}"/>
              </a:ext>
            </a:extLst>
          </p:cNvPr>
          <p:cNvSpPr txBox="1"/>
          <p:nvPr/>
        </p:nvSpPr>
        <p:spPr>
          <a:xfrm>
            <a:off x="9150780" y="3896169"/>
            <a:ext cx="1061509" cy="215444"/>
          </a:xfrm>
          <a:prstGeom prst="rect">
            <a:avLst/>
          </a:prstGeom>
          <a:noFill/>
        </p:spPr>
        <p:txBody>
          <a:bodyPr wrap="none" rtlCol="0">
            <a:spAutoFit/>
          </a:bodyPr>
          <a:lstStyle/>
          <a:p>
            <a:r>
              <a:rPr lang="en-GB" sz="800" dirty="0">
                <a:latin typeface="Source Sans Pro Light" panose="020B0403030403020204" pitchFamily="34" charset="0"/>
                <a:ea typeface="Source Sans Pro Light" panose="020B0403030403020204" pitchFamily="34" charset="0"/>
              </a:rPr>
              <a:t>Global financial crisis</a:t>
            </a:r>
          </a:p>
        </p:txBody>
      </p:sp>
      <p:graphicFrame>
        <p:nvGraphicFramePr>
          <p:cNvPr id="12" name="Chart 11">
            <a:extLst>
              <a:ext uri="{FF2B5EF4-FFF2-40B4-BE49-F238E27FC236}">
                <a16:creationId xmlns:a16="http://schemas.microsoft.com/office/drawing/2014/main" id="{4E728243-3B08-9F4F-BB60-AE7F5C55828E}"/>
              </a:ext>
            </a:extLst>
          </p:cNvPr>
          <p:cNvGraphicFramePr>
            <a:graphicFrameLocks noGrp="1"/>
          </p:cNvGraphicFramePr>
          <p:nvPr>
            <p:extLst>
              <p:ext uri="{D42A27DB-BD31-4B8C-83A1-F6EECF244321}">
                <p14:modId xmlns:p14="http://schemas.microsoft.com/office/powerpoint/2010/main" val="2943181798"/>
              </p:ext>
            </p:extLst>
          </p:nvPr>
        </p:nvGraphicFramePr>
        <p:xfrm>
          <a:off x="4284324" y="900581"/>
          <a:ext cx="7548080" cy="284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B44F1CEC-B397-8A46-8357-640F6BF185CF}"/>
              </a:ext>
            </a:extLst>
          </p:cNvPr>
          <p:cNvGraphicFramePr>
            <a:graphicFrameLocks noGrp="1"/>
          </p:cNvGraphicFramePr>
          <p:nvPr>
            <p:extLst>
              <p:ext uri="{D42A27DB-BD31-4B8C-83A1-F6EECF244321}">
                <p14:modId xmlns:p14="http://schemas.microsoft.com/office/powerpoint/2010/main" val="1387403456"/>
              </p:ext>
            </p:extLst>
          </p:nvPr>
        </p:nvGraphicFramePr>
        <p:xfrm>
          <a:off x="4284324" y="3592992"/>
          <a:ext cx="7548080" cy="2844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0464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E42AF8-8650-724A-BCC3-418762F5534D}"/>
              </a:ext>
            </a:extLst>
          </p:cNvPr>
          <p:cNvPicPr>
            <a:picLocks noChangeAspect="1"/>
          </p:cNvPicPr>
          <p:nvPr/>
        </p:nvPicPr>
        <p:blipFill>
          <a:blip r:embed="rId3"/>
          <a:srcRect/>
          <a:stretch/>
        </p:blipFill>
        <p:spPr>
          <a:xfrm>
            <a:off x="199420" y="1558487"/>
            <a:ext cx="11959538" cy="4468657"/>
          </a:xfrm>
          <a:prstGeom prst="rect">
            <a:avLst/>
          </a:prstGeom>
        </p:spPr>
      </p:pic>
      <p:sp>
        <p:nvSpPr>
          <p:cNvPr id="3" name="Title 1">
            <a:extLst>
              <a:ext uri="{FF2B5EF4-FFF2-40B4-BE49-F238E27FC236}">
                <a16:creationId xmlns:a16="http://schemas.microsoft.com/office/drawing/2014/main" id="{71AD86C0-8F3D-8447-8D5E-0072613E7B9F}"/>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l-GR" sz="3600" dirty="0">
                <a:solidFill>
                  <a:srgbClr val="414141"/>
                </a:solidFill>
                <a:latin typeface="Source Sans Pro SemiBold" panose="020B0603030403020204" pitchFamily="34" charset="0"/>
                <a:ea typeface="Source Sans Pro SemiBold" panose="020B0603030403020204" pitchFamily="34" charset="0"/>
              </a:rPr>
              <a:t>Οικονομική πολιτική - νομισματική πολιτική</a:t>
            </a:r>
            <a:endParaRPr kumimoji="0" lang="en-US" sz="36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endParaRPr>
          </a:p>
        </p:txBody>
      </p:sp>
      <p:cxnSp>
        <p:nvCxnSpPr>
          <p:cNvPr id="4" name="Straight Arrow Connector 3">
            <a:extLst>
              <a:ext uri="{FF2B5EF4-FFF2-40B4-BE49-F238E27FC236}">
                <a16:creationId xmlns:a16="http://schemas.microsoft.com/office/drawing/2014/main" id="{25F9CDB6-ED7D-4804-A3BE-6EA9EC544FF2}"/>
              </a:ext>
            </a:extLst>
          </p:cNvPr>
          <p:cNvCxnSpPr>
            <a:cxnSpLocks/>
          </p:cNvCxnSpPr>
          <p:nvPr/>
        </p:nvCxnSpPr>
        <p:spPr>
          <a:xfrm flipH="1">
            <a:off x="6174770" y="2609636"/>
            <a:ext cx="1263720" cy="893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45239F3-EF7F-4F56-82BA-08BD5DFA5E89}"/>
              </a:ext>
            </a:extLst>
          </p:cNvPr>
          <p:cNvSpPr txBox="1"/>
          <p:nvPr/>
        </p:nvSpPr>
        <p:spPr>
          <a:xfrm>
            <a:off x="7438490" y="2167847"/>
            <a:ext cx="4345969" cy="1200329"/>
          </a:xfrm>
          <a:prstGeom prst="rect">
            <a:avLst/>
          </a:prstGeom>
          <a:solidFill>
            <a:schemeClr val="bg1"/>
          </a:solidFill>
        </p:spPr>
        <p:txBody>
          <a:bodyPr wrap="square" rtlCol="0">
            <a:spAutoFit/>
          </a:bodyPr>
          <a:lstStyle/>
          <a:p>
            <a:pPr algn="ctr"/>
            <a:r>
              <a:rPr lang="el-GR" dirty="0">
                <a:solidFill>
                  <a:srgbClr val="414141"/>
                </a:solidFill>
                <a:latin typeface="Source Sans Pro Light" panose="020B0403030403020204" pitchFamily="34" charset="0"/>
                <a:ea typeface="Source Sans Pro Light" panose="020B0403030403020204" pitchFamily="34" charset="0"/>
              </a:rPr>
              <a:t>Χαλαρή νομισματική πολιτική στην οικονομική κρίση και στην κρίση </a:t>
            </a:r>
            <a:r>
              <a:rPr lang="en-GB" dirty="0">
                <a:solidFill>
                  <a:srgbClr val="414141"/>
                </a:solidFill>
                <a:latin typeface="Source Sans Pro Light" panose="020B0403030403020204" pitchFamily="34" charset="0"/>
                <a:ea typeface="Source Sans Pro Light" panose="020B0403030403020204" pitchFamily="34" charset="0"/>
              </a:rPr>
              <a:t>COVID-19. </a:t>
            </a:r>
            <a:r>
              <a:rPr lang="el-GR" dirty="0">
                <a:solidFill>
                  <a:srgbClr val="414141"/>
                </a:solidFill>
                <a:latin typeface="Source Sans Pro Light" panose="020B0403030403020204" pitchFamily="34" charset="0"/>
                <a:ea typeface="Source Sans Pro Light" panose="020B0403030403020204" pitchFamily="34" charset="0"/>
              </a:rPr>
              <a:t>Όχι «επιστροφή στο φυσιολογικό» στη δεκαετία που μεσολάβησε.</a:t>
            </a:r>
            <a:endParaRPr lang="en-GB" dirty="0">
              <a:solidFill>
                <a:srgbClr val="414141"/>
              </a:solidFill>
              <a:latin typeface="Source Sans Pro Light" panose="020B0403030403020204" pitchFamily="34" charset="0"/>
              <a:ea typeface="Source Sans Pro Light" panose="020B0403030403020204" pitchFamily="34" charset="0"/>
            </a:endParaRPr>
          </a:p>
        </p:txBody>
      </p:sp>
      <p:cxnSp>
        <p:nvCxnSpPr>
          <p:cNvPr id="9" name="Straight Arrow Connector 8">
            <a:extLst>
              <a:ext uri="{FF2B5EF4-FFF2-40B4-BE49-F238E27FC236}">
                <a16:creationId xmlns:a16="http://schemas.microsoft.com/office/drawing/2014/main" id="{4205E55C-1EFE-4307-9333-48E9CDAE99D3}"/>
              </a:ext>
            </a:extLst>
          </p:cNvPr>
          <p:cNvCxnSpPr>
            <a:cxnSpLocks/>
          </p:cNvCxnSpPr>
          <p:nvPr/>
        </p:nvCxnSpPr>
        <p:spPr>
          <a:xfrm>
            <a:off x="11599332" y="3091177"/>
            <a:ext cx="287868" cy="1431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4">
            <a:extLst>
              <a:ext uri="{FF2B5EF4-FFF2-40B4-BE49-F238E27FC236}">
                <a16:creationId xmlns:a16="http://schemas.microsoft.com/office/drawing/2014/main" id="{6E6664F8-224A-9847-A529-D927FC8BA78E}"/>
              </a:ext>
            </a:extLst>
          </p:cNvPr>
          <p:cNvSpPr txBox="1"/>
          <p:nvPr/>
        </p:nvSpPr>
        <p:spPr>
          <a:xfrm>
            <a:off x="5131856" y="1801590"/>
            <a:ext cx="1061509" cy="215444"/>
          </a:xfrm>
          <a:prstGeom prst="rect">
            <a:avLst/>
          </a:prstGeom>
          <a:noFill/>
        </p:spPr>
        <p:txBody>
          <a:bodyPr wrap="none" rtlCol="0">
            <a:spAutoFit/>
          </a:bodyPr>
          <a:lstStyle/>
          <a:p>
            <a:r>
              <a:rPr lang="en-GB" sz="800" dirty="0">
                <a:latin typeface="Source Sans Pro Light" panose="020B0403030403020204" pitchFamily="34" charset="0"/>
                <a:ea typeface="Source Sans Pro Light" panose="020B0403030403020204" pitchFamily="34" charset="0"/>
              </a:rPr>
              <a:t>Global financial crisis</a:t>
            </a:r>
          </a:p>
        </p:txBody>
      </p:sp>
      <p:sp>
        <p:nvSpPr>
          <p:cNvPr id="6" name="TextBox 5">
            <a:extLst>
              <a:ext uri="{FF2B5EF4-FFF2-40B4-BE49-F238E27FC236}">
                <a16:creationId xmlns:a16="http://schemas.microsoft.com/office/drawing/2014/main" id="{C53EA77C-1366-2F4F-9C5A-7D486D517335}"/>
              </a:ext>
            </a:extLst>
          </p:cNvPr>
          <p:cNvSpPr txBox="1"/>
          <p:nvPr/>
        </p:nvSpPr>
        <p:spPr>
          <a:xfrm>
            <a:off x="4649264" y="6094381"/>
            <a:ext cx="2975495" cy="307777"/>
          </a:xfrm>
          <a:prstGeom prst="rect">
            <a:avLst/>
          </a:prstGeom>
          <a:noFill/>
        </p:spPr>
        <p:txBody>
          <a:bodyPr wrap="none" rtlCol="0">
            <a:spAutoFit/>
          </a:bodyPr>
          <a:lstStyle/>
          <a:p>
            <a:r>
              <a:rPr lang="en-GB" sz="1400" dirty="0">
                <a:solidFill>
                  <a:schemeClr val="tx1">
                    <a:lumMod val="50000"/>
                  </a:schemeClr>
                </a:solidFill>
                <a:latin typeface="Source Sans Pro" panose="020B0503030403020204" pitchFamily="34" charset="0"/>
                <a:ea typeface="Source Sans Pro" panose="020B0503030403020204" pitchFamily="34" charset="0"/>
              </a:rPr>
              <a:t>Data downloaded on 5 February 2021</a:t>
            </a:r>
          </a:p>
        </p:txBody>
      </p:sp>
    </p:spTree>
    <p:extLst>
      <p:ext uri="{BB962C8B-B14F-4D97-AF65-F5344CB8AC3E}">
        <p14:creationId xmlns:p14="http://schemas.microsoft.com/office/powerpoint/2010/main" val="132757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39ED0828-49D7-A445-9E5C-C2F7FB601CA2}"/>
              </a:ext>
            </a:extLst>
          </p:cNvPr>
          <p:cNvGraphicFramePr>
            <a:graphicFrameLocks noGrp="1"/>
          </p:cNvGraphicFramePr>
          <p:nvPr>
            <p:extLst>
              <p:ext uri="{D42A27DB-BD31-4B8C-83A1-F6EECF244321}">
                <p14:modId xmlns:p14="http://schemas.microsoft.com/office/powerpoint/2010/main" val="1031034612"/>
              </p:ext>
            </p:extLst>
          </p:nvPr>
        </p:nvGraphicFramePr>
        <p:xfrm>
          <a:off x="219911" y="1135261"/>
          <a:ext cx="11726779" cy="532553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71AD86C0-8F3D-8447-8D5E-0072613E7B9F}"/>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l-GR" sz="3600" dirty="0">
                <a:solidFill>
                  <a:srgbClr val="414141"/>
                </a:solidFill>
                <a:latin typeface="Source Sans Pro SemiBold" panose="020B0603030403020204" pitchFamily="34" charset="0"/>
                <a:ea typeface="Source Sans Pro SemiBold" panose="020B0603030403020204" pitchFamily="34" charset="0"/>
              </a:rPr>
              <a:t>Πραγματικό επιτόκιο</a:t>
            </a:r>
            <a:endParaRPr kumimoji="0" lang="en-US" sz="36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endParaRPr>
          </a:p>
        </p:txBody>
      </p:sp>
      <p:sp>
        <p:nvSpPr>
          <p:cNvPr id="5" name="TextBox 4">
            <a:extLst>
              <a:ext uri="{FF2B5EF4-FFF2-40B4-BE49-F238E27FC236}">
                <a16:creationId xmlns:a16="http://schemas.microsoft.com/office/drawing/2014/main" id="{AA465692-C976-4153-BF7C-8018A77FA81C}"/>
              </a:ext>
            </a:extLst>
          </p:cNvPr>
          <p:cNvSpPr txBox="1"/>
          <p:nvPr/>
        </p:nvSpPr>
        <p:spPr>
          <a:xfrm>
            <a:off x="7438490" y="2167847"/>
            <a:ext cx="4345969" cy="923330"/>
          </a:xfrm>
          <a:prstGeom prst="rect">
            <a:avLst/>
          </a:prstGeom>
          <a:solidFill>
            <a:schemeClr val="bg1"/>
          </a:solidFill>
        </p:spPr>
        <p:txBody>
          <a:bodyPr wrap="square" rtlCol="0">
            <a:spAutoFit/>
          </a:bodyPr>
          <a:lstStyle/>
          <a:p>
            <a:r>
              <a:rPr lang="el-GR" dirty="0">
                <a:solidFill>
                  <a:srgbClr val="414141"/>
                </a:solidFill>
                <a:latin typeface="Source Sans Pro Light" panose="020B0403030403020204" pitchFamily="34" charset="0"/>
                <a:ea typeface="Source Sans Pro Light" panose="020B0403030403020204" pitchFamily="34" charset="0"/>
              </a:rPr>
              <a:t>Η κρίση </a:t>
            </a:r>
            <a:r>
              <a:rPr lang="en-GB" dirty="0">
                <a:solidFill>
                  <a:srgbClr val="414141"/>
                </a:solidFill>
                <a:latin typeface="Source Sans Pro Light" panose="020B0403030403020204" pitchFamily="34" charset="0"/>
                <a:ea typeface="Source Sans Pro Light" panose="020B0403030403020204" pitchFamily="34" charset="0"/>
              </a:rPr>
              <a:t>COVID-19 </a:t>
            </a:r>
            <a:r>
              <a:rPr lang="el-GR" dirty="0">
                <a:solidFill>
                  <a:srgbClr val="414141"/>
                </a:solidFill>
                <a:latin typeface="Source Sans Pro Light" panose="020B0403030403020204" pitchFamily="34" charset="0"/>
                <a:ea typeface="Source Sans Pro Light" panose="020B0403030403020204" pitchFamily="34" charset="0"/>
              </a:rPr>
              <a:t>συμβαίνει μετά από μια δεκαετία ιστορικά πρωτοφανών χαμηλών πραγματικών επιτοκίων.</a:t>
            </a:r>
            <a:endParaRPr lang="en-GB" dirty="0">
              <a:solidFill>
                <a:srgbClr val="414141"/>
              </a:solidFill>
              <a:latin typeface="Source Sans Pro Light" panose="020B0403030403020204" pitchFamily="34" charset="0"/>
              <a:ea typeface="Source Sans Pro Light" panose="020B0403030403020204" pitchFamily="34" charset="0"/>
            </a:endParaRPr>
          </a:p>
        </p:txBody>
      </p:sp>
      <p:sp>
        <p:nvSpPr>
          <p:cNvPr id="6" name="TextBox 4">
            <a:extLst>
              <a:ext uri="{FF2B5EF4-FFF2-40B4-BE49-F238E27FC236}">
                <a16:creationId xmlns:a16="http://schemas.microsoft.com/office/drawing/2014/main" id="{78CBF498-3E5D-5346-9191-2390FFA84214}"/>
              </a:ext>
            </a:extLst>
          </p:cNvPr>
          <p:cNvSpPr txBox="1"/>
          <p:nvPr/>
        </p:nvSpPr>
        <p:spPr>
          <a:xfrm>
            <a:off x="5173298" y="1427118"/>
            <a:ext cx="1061509" cy="215444"/>
          </a:xfrm>
          <a:prstGeom prst="rect">
            <a:avLst/>
          </a:prstGeom>
          <a:noFill/>
        </p:spPr>
        <p:txBody>
          <a:bodyPr wrap="none" rtlCol="0">
            <a:spAutoFit/>
          </a:bodyPr>
          <a:lstStyle/>
          <a:p>
            <a:r>
              <a:rPr lang="en-GB" sz="800" dirty="0">
                <a:latin typeface="Source Sans Pro Light" panose="020B0403030403020204" pitchFamily="34" charset="0"/>
                <a:ea typeface="Source Sans Pro Light" panose="020B0403030403020204" pitchFamily="34" charset="0"/>
              </a:rPr>
              <a:t>Global financial crisis</a:t>
            </a:r>
          </a:p>
        </p:txBody>
      </p:sp>
    </p:spTree>
    <p:extLst>
      <p:ext uri="{BB962C8B-B14F-4D97-AF65-F5344CB8AC3E}">
        <p14:creationId xmlns:p14="http://schemas.microsoft.com/office/powerpoint/2010/main" val="3757551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0575FB8-D174-6347-A727-4AA10DE64189}"/>
              </a:ext>
            </a:extLst>
          </p:cNvPr>
          <p:cNvSpPr txBox="1">
            <a:spLocks/>
          </p:cNvSpPr>
          <p:nvPr/>
        </p:nvSpPr>
        <p:spPr>
          <a:xfrm>
            <a:off x="838199" y="239639"/>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l-GR" sz="2400" dirty="0">
                <a:solidFill>
                  <a:srgbClr val="414141"/>
                </a:solidFill>
                <a:latin typeface="Source Sans Pro SemiBold" panose="020B0603030403020204" pitchFamily="34" charset="0"/>
                <a:ea typeface="Source Sans Pro SemiBold" panose="020B0603030403020204" pitchFamily="34" charset="0"/>
              </a:rPr>
              <a:t>Νομισματική πολιτική - Η ποσοτική χαλάρωση (</a:t>
            </a:r>
            <a:r>
              <a:rPr lang="en-US" sz="2400" dirty="0">
                <a:solidFill>
                  <a:srgbClr val="414141"/>
                </a:solidFill>
                <a:latin typeface="Source Sans Pro SemiBold" panose="020B0603030403020204" pitchFamily="34" charset="0"/>
                <a:ea typeface="Source Sans Pro SemiBold" panose="020B0603030403020204" pitchFamily="34" charset="0"/>
              </a:rPr>
              <a:t>QE) </a:t>
            </a:r>
            <a:r>
              <a:rPr lang="el-GR" sz="2400" dirty="0">
                <a:solidFill>
                  <a:srgbClr val="414141"/>
                </a:solidFill>
                <a:latin typeface="Source Sans Pro SemiBold" panose="020B0603030403020204" pitchFamily="34" charset="0"/>
                <a:ea typeface="Source Sans Pro SemiBold" panose="020B0603030403020204" pitchFamily="34" charset="0"/>
              </a:rPr>
              <a:t>επέκτεινε τους ισολογισμούς των κεντρικών τραπεζών</a:t>
            </a:r>
            <a:endParaRPr lang="en-US" sz="2400" dirty="0">
              <a:solidFill>
                <a:srgbClr val="414141"/>
              </a:solidFill>
              <a:latin typeface="Source Sans Pro SemiBold" panose="020B0603030403020204" pitchFamily="34" charset="0"/>
              <a:ea typeface="Source Sans Pro SemiBold" panose="020B0603030403020204" pitchFamily="34" charset="0"/>
            </a:endParaRPr>
          </a:p>
        </p:txBody>
      </p:sp>
      <p:sp>
        <p:nvSpPr>
          <p:cNvPr id="15" name="TextBox 14">
            <a:extLst>
              <a:ext uri="{FF2B5EF4-FFF2-40B4-BE49-F238E27FC236}">
                <a16:creationId xmlns:a16="http://schemas.microsoft.com/office/drawing/2014/main" id="{67B6A523-9D39-4933-A155-1B91DFC43977}"/>
              </a:ext>
            </a:extLst>
          </p:cNvPr>
          <p:cNvSpPr txBox="1"/>
          <p:nvPr/>
        </p:nvSpPr>
        <p:spPr>
          <a:xfrm>
            <a:off x="838199" y="6169828"/>
            <a:ext cx="6649109" cy="276999"/>
          </a:xfrm>
          <a:prstGeom prst="rect">
            <a:avLst/>
          </a:prstGeom>
          <a:noFill/>
        </p:spPr>
        <p:txBody>
          <a:bodyPr wrap="square" rtlCol="0">
            <a:spAutoFit/>
          </a:bodyPr>
          <a:lstStyle/>
          <a:p>
            <a:r>
              <a:rPr lang="en-US" sz="1200" dirty="0">
                <a:solidFill>
                  <a:srgbClr val="000000"/>
                </a:solidFill>
                <a:latin typeface="Source Sans Pro" panose="020B0503030403020204" pitchFamily="34" charset="0"/>
                <a:ea typeface="Source Sans Pro" panose="020B0503030403020204" pitchFamily="34" charset="0"/>
              </a:rPr>
              <a:t>Sources: Bank of England, ECB, ESCOE, Federal Reserve Board of Governors, FRED, OECD</a:t>
            </a:r>
          </a:p>
        </p:txBody>
      </p:sp>
      <p:sp>
        <p:nvSpPr>
          <p:cNvPr id="8" name="TextBox 4">
            <a:extLst>
              <a:ext uri="{FF2B5EF4-FFF2-40B4-BE49-F238E27FC236}">
                <a16:creationId xmlns:a16="http://schemas.microsoft.com/office/drawing/2014/main" id="{651CF065-6A0B-BD45-AB78-580F199E46DD}"/>
              </a:ext>
            </a:extLst>
          </p:cNvPr>
          <p:cNvSpPr txBox="1"/>
          <p:nvPr/>
        </p:nvSpPr>
        <p:spPr>
          <a:xfrm>
            <a:off x="3278096" y="1294835"/>
            <a:ext cx="845103" cy="184666"/>
          </a:xfrm>
          <a:prstGeom prst="rect">
            <a:avLst/>
          </a:prstGeom>
          <a:noFill/>
        </p:spPr>
        <p:txBody>
          <a:bodyPr wrap="none" rtlCol="0">
            <a:spAutoFit/>
          </a:bodyPr>
          <a:lstStyle/>
          <a:p>
            <a:r>
              <a:rPr lang="en-GB" sz="600" dirty="0">
                <a:latin typeface="Source Sans Pro Light" panose="020B0403030403020204" pitchFamily="34" charset="0"/>
                <a:ea typeface="Source Sans Pro Light" panose="020B0403030403020204" pitchFamily="34" charset="0"/>
              </a:rPr>
              <a:t>Global financial crisis</a:t>
            </a:r>
          </a:p>
        </p:txBody>
      </p:sp>
      <p:sp>
        <p:nvSpPr>
          <p:cNvPr id="9" name="TextBox 4">
            <a:extLst>
              <a:ext uri="{FF2B5EF4-FFF2-40B4-BE49-F238E27FC236}">
                <a16:creationId xmlns:a16="http://schemas.microsoft.com/office/drawing/2014/main" id="{D0672CA4-B48F-654C-8E72-D1C494A2DB6A}"/>
              </a:ext>
            </a:extLst>
          </p:cNvPr>
          <p:cNvSpPr txBox="1"/>
          <p:nvPr/>
        </p:nvSpPr>
        <p:spPr>
          <a:xfrm>
            <a:off x="3278095" y="3896485"/>
            <a:ext cx="845103" cy="184666"/>
          </a:xfrm>
          <a:prstGeom prst="rect">
            <a:avLst/>
          </a:prstGeom>
          <a:noFill/>
        </p:spPr>
        <p:txBody>
          <a:bodyPr wrap="none" rtlCol="0">
            <a:spAutoFit/>
          </a:bodyPr>
          <a:lstStyle/>
          <a:p>
            <a:r>
              <a:rPr lang="en-GB" sz="600" dirty="0">
                <a:latin typeface="Source Sans Pro Light" panose="020B0403030403020204" pitchFamily="34" charset="0"/>
                <a:ea typeface="Source Sans Pro Light" panose="020B0403030403020204" pitchFamily="34" charset="0"/>
              </a:rPr>
              <a:t>Global financial crisis</a:t>
            </a:r>
          </a:p>
        </p:txBody>
      </p:sp>
      <p:sp>
        <p:nvSpPr>
          <p:cNvPr id="12" name="TextBox 4">
            <a:extLst>
              <a:ext uri="{FF2B5EF4-FFF2-40B4-BE49-F238E27FC236}">
                <a16:creationId xmlns:a16="http://schemas.microsoft.com/office/drawing/2014/main" id="{E147CA85-DCCD-2243-9D2C-0932CBAEBE48}"/>
              </a:ext>
            </a:extLst>
          </p:cNvPr>
          <p:cNvSpPr txBox="1"/>
          <p:nvPr/>
        </p:nvSpPr>
        <p:spPr>
          <a:xfrm>
            <a:off x="8818221" y="3896485"/>
            <a:ext cx="845103" cy="184666"/>
          </a:xfrm>
          <a:prstGeom prst="rect">
            <a:avLst/>
          </a:prstGeom>
          <a:noFill/>
        </p:spPr>
        <p:txBody>
          <a:bodyPr wrap="none" rtlCol="0">
            <a:spAutoFit/>
          </a:bodyPr>
          <a:lstStyle/>
          <a:p>
            <a:r>
              <a:rPr lang="en-GB" sz="600" dirty="0">
                <a:latin typeface="Source Sans Pro Light" panose="020B0403030403020204" pitchFamily="34" charset="0"/>
                <a:ea typeface="Source Sans Pro Light" panose="020B0403030403020204" pitchFamily="34" charset="0"/>
              </a:rPr>
              <a:t>Global financial crisis</a:t>
            </a:r>
          </a:p>
        </p:txBody>
      </p:sp>
      <p:sp>
        <p:nvSpPr>
          <p:cNvPr id="16" name="TextBox 4">
            <a:extLst>
              <a:ext uri="{FF2B5EF4-FFF2-40B4-BE49-F238E27FC236}">
                <a16:creationId xmlns:a16="http://schemas.microsoft.com/office/drawing/2014/main" id="{00197CED-AD96-174A-AD5D-202DB2CCE206}"/>
              </a:ext>
            </a:extLst>
          </p:cNvPr>
          <p:cNvSpPr txBox="1"/>
          <p:nvPr/>
        </p:nvSpPr>
        <p:spPr>
          <a:xfrm>
            <a:off x="8818222" y="1294835"/>
            <a:ext cx="845103" cy="184666"/>
          </a:xfrm>
          <a:prstGeom prst="rect">
            <a:avLst/>
          </a:prstGeom>
          <a:noFill/>
        </p:spPr>
        <p:txBody>
          <a:bodyPr wrap="none" rtlCol="0">
            <a:spAutoFit/>
          </a:bodyPr>
          <a:lstStyle/>
          <a:p>
            <a:r>
              <a:rPr lang="en-GB" sz="600" dirty="0">
                <a:latin typeface="Source Sans Pro Light" panose="020B0403030403020204" pitchFamily="34" charset="0"/>
                <a:ea typeface="Source Sans Pro Light" panose="020B0403030403020204" pitchFamily="34" charset="0"/>
              </a:rPr>
              <a:t>Global financial crisis</a:t>
            </a:r>
          </a:p>
        </p:txBody>
      </p:sp>
      <p:graphicFrame>
        <p:nvGraphicFramePr>
          <p:cNvPr id="14" name="Chart 13">
            <a:extLst>
              <a:ext uri="{FF2B5EF4-FFF2-40B4-BE49-F238E27FC236}">
                <a16:creationId xmlns:a16="http://schemas.microsoft.com/office/drawing/2014/main" id="{5FB2ECF2-C351-9E4A-86C4-A104B154E0C3}"/>
              </a:ext>
            </a:extLst>
          </p:cNvPr>
          <p:cNvGraphicFramePr>
            <a:graphicFrameLocks noGrp="1"/>
          </p:cNvGraphicFramePr>
          <p:nvPr>
            <p:extLst>
              <p:ext uri="{D42A27DB-BD31-4B8C-83A1-F6EECF244321}">
                <p14:modId xmlns:p14="http://schemas.microsoft.com/office/powerpoint/2010/main" val="1138278191"/>
              </p:ext>
            </p:extLst>
          </p:nvPr>
        </p:nvGraphicFramePr>
        <p:xfrm>
          <a:off x="1114624" y="3589639"/>
          <a:ext cx="5285775" cy="27307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C1C48B1C-0722-644A-910F-9553B9E132BA}"/>
              </a:ext>
            </a:extLst>
          </p:cNvPr>
          <p:cNvGraphicFramePr>
            <a:graphicFrameLocks noGrp="1"/>
          </p:cNvGraphicFramePr>
          <p:nvPr>
            <p:extLst>
              <p:ext uri="{D42A27DB-BD31-4B8C-83A1-F6EECF244321}">
                <p14:modId xmlns:p14="http://schemas.microsoft.com/office/powerpoint/2010/main" val="2967214606"/>
              </p:ext>
            </p:extLst>
          </p:nvPr>
        </p:nvGraphicFramePr>
        <p:xfrm>
          <a:off x="6676823" y="1012287"/>
          <a:ext cx="5285775" cy="27307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Chart 23">
            <a:extLst>
              <a:ext uri="{FF2B5EF4-FFF2-40B4-BE49-F238E27FC236}">
                <a16:creationId xmlns:a16="http://schemas.microsoft.com/office/drawing/2014/main" id="{57817531-F598-124E-83A2-8A4C18BEA37A}"/>
              </a:ext>
            </a:extLst>
          </p:cNvPr>
          <p:cNvGraphicFramePr>
            <a:graphicFrameLocks noGrp="1"/>
          </p:cNvGraphicFramePr>
          <p:nvPr>
            <p:extLst>
              <p:ext uri="{D42A27DB-BD31-4B8C-83A1-F6EECF244321}">
                <p14:modId xmlns:p14="http://schemas.microsoft.com/office/powerpoint/2010/main" val="2545237947"/>
              </p:ext>
            </p:extLst>
          </p:nvPr>
        </p:nvGraphicFramePr>
        <p:xfrm>
          <a:off x="6676822" y="3593622"/>
          <a:ext cx="5285776" cy="27307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7720DAB1-02E1-CE4E-8282-5751CA39A65C}"/>
              </a:ext>
            </a:extLst>
          </p:cNvPr>
          <p:cNvGraphicFramePr>
            <a:graphicFrameLocks noGrp="1"/>
          </p:cNvGraphicFramePr>
          <p:nvPr>
            <p:extLst>
              <p:ext uri="{D42A27DB-BD31-4B8C-83A1-F6EECF244321}">
                <p14:modId xmlns:p14="http://schemas.microsoft.com/office/powerpoint/2010/main" val="4183846926"/>
              </p:ext>
            </p:extLst>
          </p:nvPr>
        </p:nvGraphicFramePr>
        <p:xfrm>
          <a:off x="1057759" y="1008120"/>
          <a:ext cx="5285774" cy="273077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82316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2">
            <a:extLst>
              <a:ext uri="{FF2B5EF4-FFF2-40B4-BE49-F238E27FC236}">
                <a16:creationId xmlns:a16="http://schemas.microsoft.com/office/drawing/2014/main" id="{40F8795B-ED80-AD46-A4C5-1226DA793FAF}"/>
              </a:ext>
            </a:extLst>
          </p:cNvPr>
          <p:cNvGraphicFramePr>
            <a:graphicFrameLocks/>
          </p:cNvGraphicFramePr>
          <p:nvPr>
            <p:extLst>
              <p:ext uri="{D42A27DB-BD31-4B8C-83A1-F6EECF244321}">
                <p14:modId xmlns:p14="http://schemas.microsoft.com/office/powerpoint/2010/main" val="3778686194"/>
              </p:ext>
            </p:extLst>
          </p:nvPr>
        </p:nvGraphicFramePr>
        <p:xfrm>
          <a:off x="372047" y="1027906"/>
          <a:ext cx="10663200" cy="4957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71AD86C0-8F3D-8447-8D5E-0072613E7B9F}"/>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l-GR" sz="3600" dirty="0">
                <a:solidFill>
                  <a:srgbClr val="414141"/>
                </a:solidFill>
                <a:latin typeface="Source Sans Pro SemiBold" panose="020B0603030403020204" pitchFamily="34" charset="0"/>
                <a:ea typeface="Source Sans Pro SemiBold" panose="020B0603030403020204" pitchFamily="34" charset="0"/>
              </a:rPr>
              <a:t>Οικονομική πολιτική - δημόσιο χρέος</a:t>
            </a:r>
            <a:endParaRPr kumimoji="0" lang="en-US" sz="36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endParaRPr>
          </a:p>
        </p:txBody>
      </p:sp>
      <p:cxnSp>
        <p:nvCxnSpPr>
          <p:cNvPr id="4" name="Straight Arrow Connector 3">
            <a:extLst>
              <a:ext uri="{FF2B5EF4-FFF2-40B4-BE49-F238E27FC236}">
                <a16:creationId xmlns:a16="http://schemas.microsoft.com/office/drawing/2014/main" id="{18E8F655-A4EF-44D4-BE47-E84831CC2335}"/>
              </a:ext>
            </a:extLst>
          </p:cNvPr>
          <p:cNvCxnSpPr>
            <a:cxnSpLocks/>
          </p:cNvCxnSpPr>
          <p:nvPr/>
        </p:nvCxnSpPr>
        <p:spPr>
          <a:xfrm>
            <a:off x="5703647" y="2006039"/>
            <a:ext cx="1615957" cy="568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9891437-BB72-4698-86F5-83870A3C8B7F}"/>
              </a:ext>
            </a:extLst>
          </p:cNvPr>
          <p:cNvSpPr txBox="1"/>
          <p:nvPr/>
        </p:nvSpPr>
        <p:spPr>
          <a:xfrm>
            <a:off x="1156753" y="1529704"/>
            <a:ext cx="4345969" cy="1569660"/>
          </a:xfrm>
          <a:prstGeom prst="rect">
            <a:avLst/>
          </a:prstGeom>
          <a:solidFill>
            <a:schemeClr val="bg1"/>
          </a:solidFill>
        </p:spPr>
        <p:txBody>
          <a:bodyPr wrap="square" rtlCol="0">
            <a:spAutoFit/>
          </a:bodyPr>
          <a:lstStyle/>
          <a:p>
            <a:pPr lvl="0">
              <a:defRPr/>
            </a:pPr>
            <a:r>
              <a:rPr lang="el-GR" sz="1600" dirty="0">
                <a:solidFill>
                  <a:srgbClr val="414141"/>
                </a:solidFill>
                <a:latin typeface="Source Sans Pro Light" panose="020B0403030403020204" pitchFamily="34" charset="0"/>
                <a:ea typeface="Source Sans Pro Light" panose="020B0403030403020204" pitchFamily="34" charset="0"/>
              </a:rPr>
              <a:t>Η χαλαρή δημοσιονομική πολιτική και οι τραπεζικές διασώσεις στη χρηματοπιστωτική κρίση αύξησαν τα επίπεδα χρέους.</a:t>
            </a:r>
            <a:r>
              <a:rPr lang="en-GB" sz="1600" dirty="0">
                <a:solidFill>
                  <a:srgbClr val="414141"/>
                </a:solidFill>
                <a:latin typeface="Source Sans Pro Light" panose="020B0403030403020204" pitchFamily="34" charset="0"/>
                <a:ea typeface="Source Sans Pro Light" panose="020B0403030403020204" pitchFamily="34" charset="0"/>
              </a:rPr>
              <a:t> </a:t>
            </a:r>
            <a:r>
              <a:rPr lang="el-GR" sz="1600" dirty="0">
                <a:solidFill>
                  <a:srgbClr val="414141"/>
                </a:solidFill>
                <a:latin typeface="Source Sans Pro Light" panose="020B0403030403020204" pitchFamily="34" charset="0"/>
                <a:ea typeface="Source Sans Pro Light" panose="020B0403030403020204" pitchFamily="34" charset="0"/>
              </a:rPr>
              <a:t>Στη συνέχεια, είχαμε πολιτικές λιτότητας</a:t>
            </a:r>
            <a:r>
              <a:rPr lang="en-GB" sz="1600" dirty="0">
                <a:solidFill>
                  <a:srgbClr val="414141"/>
                </a:solidFill>
                <a:latin typeface="Source Sans Pro Light" panose="020B0403030403020204" pitchFamily="34" charset="0"/>
                <a:ea typeface="Source Sans Pro Light" panose="020B0403030403020204" pitchFamily="34" charset="0"/>
              </a:rPr>
              <a:t> &amp; </a:t>
            </a:r>
            <a:r>
              <a:rPr lang="el-GR" sz="1600" dirty="0">
                <a:solidFill>
                  <a:srgbClr val="414141"/>
                </a:solidFill>
                <a:latin typeface="Source Sans Pro Light" panose="020B0403030403020204" pitchFamily="34" charset="0"/>
                <a:ea typeface="Source Sans Pro Light" panose="020B0403030403020204" pitchFamily="34" charset="0"/>
              </a:rPr>
              <a:t>σταθεροποίηση σε υψηλότερα επίπεδα από πριν την κρίση, εκτός από τη Γερμανία (πτώση) και την Κίνα (άνοδος).</a:t>
            </a:r>
            <a:endParaRPr kumimoji="0" lang="en-GB" sz="1600" b="0" u="none" strike="noStrike" kern="1200" cap="none" spc="0" normalizeH="0" baseline="0" noProof="0" dirty="0">
              <a:ln>
                <a:noFill/>
              </a:ln>
              <a:solidFill>
                <a:srgbClr val="414141"/>
              </a:solidFill>
              <a:effectLst/>
              <a:uLnTx/>
              <a:uFillTx/>
              <a:latin typeface="Source Sans Pro Light" panose="020B0403030403020204" pitchFamily="34" charset="0"/>
              <a:ea typeface="Source Sans Pro Light" panose="020B0403030403020204" pitchFamily="34" charset="0"/>
              <a:cs typeface="+mn-cs"/>
            </a:endParaRPr>
          </a:p>
        </p:txBody>
      </p:sp>
      <p:sp>
        <p:nvSpPr>
          <p:cNvPr id="10" name="TextBox 4">
            <a:extLst>
              <a:ext uri="{FF2B5EF4-FFF2-40B4-BE49-F238E27FC236}">
                <a16:creationId xmlns:a16="http://schemas.microsoft.com/office/drawing/2014/main" id="{02BFD60E-C67D-5B4E-996F-6D9E90A37458}"/>
              </a:ext>
            </a:extLst>
          </p:cNvPr>
          <p:cNvSpPr txBox="1"/>
          <p:nvPr/>
        </p:nvSpPr>
        <p:spPr>
          <a:xfrm>
            <a:off x="6897052" y="1368850"/>
            <a:ext cx="845103" cy="184666"/>
          </a:xfrm>
          <a:prstGeom prst="rect">
            <a:avLst/>
          </a:prstGeom>
          <a:noFill/>
        </p:spPr>
        <p:txBody>
          <a:bodyPr wrap="none" rtlCol="0">
            <a:spAutoFit/>
          </a:bodyPr>
          <a:lstStyle/>
          <a:p>
            <a:r>
              <a:rPr lang="en-GB" sz="600" dirty="0">
                <a:latin typeface="Source Sans Pro Light" panose="020B0403030403020204" pitchFamily="34" charset="0"/>
                <a:ea typeface="Source Sans Pro Light" panose="020B0403030403020204" pitchFamily="34" charset="0"/>
              </a:rPr>
              <a:t>Global financial crisis</a:t>
            </a:r>
          </a:p>
        </p:txBody>
      </p:sp>
      <p:sp>
        <p:nvSpPr>
          <p:cNvPr id="11" name="TextBox 4">
            <a:extLst>
              <a:ext uri="{FF2B5EF4-FFF2-40B4-BE49-F238E27FC236}">
                <a16:creationId xmlns:a16="http://schemas.microsoft.com/office/drawing/2014/main" id="{DF0F5073-8A6F-7245-910F-B599ADA79152}"/>
              </a:ext>
            </a:extLst>
          </p:cNvPr>
          <p:cNvSpPr txBox="1"/>
          <p:nvPr/>
        </p:nvSpPr>
        <p:spPr>
          <a:xfrm>
            <a:off x="10130502" y="1368850"/>
            <a:ext cx="537327" cy="184666"/>
          </a:xfrm>
          <a:prstGeom prst="rect">
            <a:avLst/>
          </a:prstGeom>
          <a:noFill/>
        </p:spPr>
        <p:txBody>
          <a:bodyPr wrap="none" rtlCol="0">
            <a:spAutoFit/>
          </a:bodyPr>
          <a:lstStyle/>
          <a:p>
            <a:r>
              <a:rPr lang="en-GB" sz="600" dirty="0">
                <a:latin typeface="Source Sans Pro Light" panose="020B0403030403020204" pitchFamily="34" charset="0"/>
                <a:ea typeface="Source Sans Pro Light" panose="020B0403030403020204" pitchFamily="34" charset="0"/>
              </a:rPr>
              <a:t>Projections</a:t>
            </a:r>
          </a:p>
        </p:txBody>
      </p:sp>
      <p:sp>
        <p:nvSpPr>
          <p:cNvPr id="14" name="TextBox 4">
            <a:extLst>
              <a:ext uri="{FF2B5EF4-FFF2-40B4-BE49-F238E27FC236}">
                <a16:creationId xmlns:a16="http://schemas.microsoft.com/office/drawing/2014/main" id="{6378933F-BD0B-994F-A9B8-EFE31DBDBAE9}"/>
              </a:ext>
            </a:extLst>
          </p:cNvPr>
          <p:cNvSpPr txBox="1"/>
          <p:nvPr/>
        </p:nvSpPr>
        <p:spPr>
          <a:xfrm>
            <a:off x="3746284" y="5999632"/>
            <a:ext cx="5695790" cy="230832"/>
          </a:xfrm>
          <a:prstGeom prst="rect">
            <a:avLst/>
          </a:prstGeom>
          <a:noFill/>
        </p:spPr>
        <p:txBody>
          <a:bodyPr wrap="none" rtlCol="0">
            <a:spAutoFit/>
          </a:bodyPr>
          <a:lstStyle/>
          <a:p>
            <a:r>
              <a:rPr lang="en-GB" sz="900" dirty="0">
                <a:solidFill>
                  <a:srgbClr val="000000"/>
                </a:solidFill>
                <a:latin typeface="Source Sans Pro Light" panose="020B0403030403020204" pitchFamily="34" charset="0"/>
                <a:ea typeface="Source Sans Pro Light" panose="020B0403030403020204" pitchFamily="34" charset="0"/>
              </a:rPr>
              <a:t>*Sources: Banca </a:t>
            </a:r>
            <a:r>
              <a:rPr lang="en-GB" sz="900" dirty="0" err="1">
                <a:solidFill>
                  <a:srgbClr val="000000"/>
                </a:solidFill>
                <a:latin typeface="Source Sans Pro Light" panose="020B0403030403020204" pitchFamily="34" charset="0"/>
                <a:ea typeface="Source Sans Pro Light" panose="020B0403030403020204" pitchFamily="34" charset="0"/>
              </a:rPr>
              <a:t>d’Italia</a:t>
            </a:r>
            <a:r>
              <a:rPr lang="en-GB" sz="900" dirty="0">
                <a:solidFill>
                  <a:srgbClr val="000000"/>
                </a:solidFill>
                <a:latin typeface="Source Sans Pro Light" panose="020B0403030403020204" pitchFamily="34" charset="0"/>
                <a:ea typeface="Source Sans Pro Light" panose="020B0403030403020204" pitchFamily="34" charset="0"/>
              </a:rPr>
              <a:t>, CBO (own calculations), European Commission, Fitch Ratings, FRED, IMF, OBR, OECD, and ONS</a:t>
            </a:r>
          </a:p>
        </p:txBody>
      </p:sp>
    </p:spTree>
    <p:extLst>
      <p:ext uri="{BB962C8B-B14F-4D97-AF65-F5344CB8AC3E}">
        <p14:creationId xmlns:p14="http://schemas.microsoft.com/office/powerpoint/2010/main" val="2326840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Μακροοικονομικές πολιτικές αντιμετώπισης </a:t>
            </a:r>
          </a:p>
        </p:txBody>
      </p:sp>
    </p:spTree>
    <p:extLst>
      <p:ext uri="{BB962C8B-B14F-4D97-AF65-F5344CB8AC3E}">
        <p14:creationId xmlns:p14="http://schemas.microsoft.com/office/powerpoint/2010/main" val="93583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3600" dirty="0"/>
              <a:t>Μακροοικονομικές πολιτικές - για να εξομαλυνθεί η καμπύλη ύφεσης</a:t>
            </a:r>
            <a:endParaRPr lang="en-US" sz="3600" dirty="0"/>
          </a:p>
        </p:txBody>
      </p:sp>
      <p:sp>
        <p:nvSpPr>
          <p:cNvPr id="6" name="Content Placeholder 5"/>
          <p:cNvSpPr>
            <a:spLocks noGrp="1"/>
          </p:cNvSpPr>
          <p:nvPr>
            <p:ph sz="half" idx="1"/>
          </p:nvPr>
        </p:nvSpPr>
        <p:spPr>
          <a:xfrm>
            <a:off x="838200" y="1825625"/>
            <a:ext cx="8565292" cy="4351338"/>
          </a:xfrm>
        </p:spPr>
        <p:txBody>
          <a:bodyPr>
            <a:normAutofit/>
          </a:bodyPr>
          <a:lstStyle/>
          <a:p>
            <a:pPr marL="0" indent="0">
              <a:buNone/>
            </a:pPr>
            <a:r>
              <a:rPr lang="el-GR" dirty="0">
                <a:solidFill>
                  <a:srgbClr val="414141"/>
                </a:solidFill>
              </a:rPr>
              <a:t>Σχεδιασμός πολιτικής</a:t>
            </a:r>
            <a:endParaRPr lang="en-US" dirty="0">
              <a:solidFill>
                <a:srgbClr val="414141"/>
              </a:solidFill>
            </a:endParaRPr>
          </a:p>
          <a:p>
            <a:r>
              <a:rPr lang="el-GR" dirty="0">
                <a:solidFill>
                  <a:srgbClr val="414141"/>
                </a:solidFill>
              </a:rPr>
              <a:t>Σε αντίθεση με μια τυπική ύφεση, δεν υπάρχει</a:t>
            </a:r>
            <a:r>
              <a:rPr lang="es-ES" dirty="0">
                <a:solidFill>
                  <a:srgbClr val="414141"/>
                </a:solidFill>
              </a:rPr>
              <a:t> “</a:t>
            </a:r>
            <a:r>
              <a:rPr lang="el-GR" dirty="0">
                <a:solidFill>
                  <a:srgbClr val="414141"/>
                </a:solidFill>
              </a:rPr>
              <a:t>αποβολή</a:t>
            </a:r>
            <a:r>
              <a:rPr lang="es-ES" dirty="0">
                <a:solidFill>
                  <a:srgbClr val="414141"/>
                </a:solidFill>
              </a:rPr>
              <a:t>”</a:t>
            </a:r>
            <a:r>
              <a:rPr lang="el-GR" dirty="0">
                <a:solidFill>
                  <a:srgbClr val="414141"/>
                </a:solidFill>
              </a:rPr>
              <a:t> των μη υγειών επιχειρήσεων</a:t>
            </a:r>
            <a:endParaRPr lang="es-ES" dirty="0">
              <a:solidFill>
                <a:srgbClr val="414141"/>
              </a:solidFill>
            </a:endParaRPr>
          </a:p>
          <a:p>
            <a:r>
              <a:rPr lang="el-GR" dirty="0">
                <a:solidFill>
                  <a:srgbClr val="414141"/>
                </a:solidFill>
              </a:rPr>
              <a:t>Τα προβλήματα ταμειακών ροών (ρευστότητας) και αφερεγγυότητας δεν σχετίζονται συστηματικά με την υποκείμενη απόδοση</a:t>
            </a:r>
            <a:endParaRPr lang="es-ES" dirty="0">
              <a:solidFill>
                <a:srgbClr val="414141"/>
              </a:solidFill>
            </a:endParaRPr>
          </a:p>
          <a:p>
            <a:r>
              <a:rPr lang="el-GR" dirty="0">
                <a:solidFill>
                  <a:srgbClr val="7030A0"/>
                </a:solidFill>
              </a:rPr>
              <a:t>Στόχος της πολιτικής είναι η συνέχεια των οικονομικών σχέσεων</a:t>
            </a:r>
            <a:endParaRPr lang="en-US" dirty="0">
              <a:solidFill>
                <a:srgbClr val="7030A0"/>
              </a:solidFill>
            </a:endParaRPr>
          </a:p>
        </p:txBody>
      </p:sp>
    </p:spTree>
    <p:extLst>
      <p:ext uri="{BB962C8B-B14F-4D97-AF65-F5344CB8AC3E}">
        <p14:creationId xmlns:p14="http://schemas.microsoft.com/office/powerpoint/2010/main" val="3008141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69D23C-F69A-3B49-B875-9553D5FD227F}"/>
              </a:ext>
            </a:extLst>
          </p:cNvPr>
          <p:cNvSpPr/>
          <p:nvPr/>
        </p:nvSpPr>
        <p:spPr>
          <a:xfrm>
            <a:off x="2450938" y="3464869"/>
            <a:ext cx="8407776" cy="2871472"/>
          </a:xfrm>
          <a:prstGeom prst="rect">
            <a:avLst/>
          </a:prstGeom>
          <a:solidFill>
            <a:srgbClr val="DFECF8"/>
          </a:solidFill>
          <a:ln>
            <a:solidFill>
              <a:srgbClr val="DFE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618ABBD-81DF-6A40-BE7E-6CB2BB34A40E}"/>
              </a:ext>
            </a:extLst>
          </p:cNvPr>
          <p:cNvSpPr/>
          <p:nvPr/>
        </p:nvSpPr>
        <p:spPr>
          <a:xfrm>
            <a:off x="2434535" y="1632817"/>
            <a:ext cx="8424181" cy="1821192"/>
          </a:xfrm>
          <a:prstGeom prst="rect">
            <a:avLst/>
          </a:prstGeom>
          <a:solidFill>
            <a:srgbClr val="E2F1D9"/>
          </a:solidFill>
          <a:ln>
            <a:solidFill>
              <a:srgbClr val="E2F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a:extLst>
              <a:ext uri="{FF2B5EF4-FFF2-40B4-BE49-F238E27FC236}">
                <a16:creationId xmlns:a16="http://schemas.microsoft.com/office/drawing/2014/main" id="{B8C3EDB6-FE1B-F444-9A50-8B3701E47A8A}"/>
              </a:ext>
            </a:extLst>
          </p:cNvPr>
          <p:cNvCxnSpPr>
            <a:cxnSpLocks/>
          </p:cNvCxnSpPr>
          <p:nvPr/>
        </p:nvCxnSpPr>
        <p:spPr>
          <a:xfrm flipV="1">
            <a:off x="2447778" y="1586154"/>
            <a:ext cx="0" cy="4780197"/>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92C8C5A-2EA6-AC49-8EB2-C442C18BA96B}"/>
              </a:ext>
            </a:extLst>
          </p:cNvPr>
          <p:cNvCxnSpPr>
            <a:cxnSpLocks/>
          </p:cNvCxnSpPr>
          <p:nvPr/>
        </p:nvCxnSpPr>
        <p:spPr>
          <a:xfrm>
            <a:off x="2444618" y="3491812"/>
            <a:ext cx="638834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20E4CD3A-7BDD-E546-8322-FB02922FB1BA}"/>
              </a:ext>
            </a:extLst>
          </p:cNvPr>
          <p:cNvSpPr/>
          <p:nvPr/>
        </p:nvSpPr>
        <p:spPr>
          <a:xfrm>
            <a:off x="2447473" y="2642420"/>
            <a:ext cx="5808721" cy="840831"/>
          </a:xfrm>
          <a:custGeom>
            <a:avLst/>
            <a:gdLst>
              <a:gd name="connsiteX0" fmla="*/ 0 w 6125497"/>
              <a:gd name="connsiteY0" fmla="*/ 965638 h 965638"/>
              <a:gd name="connsiteX1" fmla="*/ 1111046 w 6125497"/>
              <a:gd name="connsiteY1" fmla="*/ 660838 h 965638"/>
              <a:gd name="connsiteX2" fmla="*/ 2172929 w 6125497"/>
              <a:gd name="connsiteY2" fmla="*/ 179057 h 965638"/>
              <a:gd name="connsiteX3" fmla="*/ 2880852 w 6125497"/>
              <a:gd name="connsiteY3" fmla="*/ 2076 h 965638"/>
              <a:gd name="connsiteX4" fmla="*/ 3667433 w 6125497"/>
              <a:gd name="connsiteY4" fmla="*/ 110231 h 965638"/>
              <a:gd name="connsiteX5" fmla="*/ 4522839 w 6125497"/>
              <a:gd name="connsiteY5" fmla="*/ 503522 h 965638"/>
              <a:gd name="connsiteX6" fmla="*/ 5437239 w 6125497"/>
              <a:gd name="connsiteY6" fmla="*/ 739496 h 965638"/>
              <a:gd name="connsiteX7" fmla="*/ 6125497 w 6125497"/>
              <a:gd name="connsiteY7" fmla="*/ 847651 h 965638"/>
              <a:gd name="connsiteX0" fmla="*/ 0 w 6670928"/>
              <a:gd name="connsiteY0" fmla="*/ 965638 h 965638"/>
              <a:gd name="connsiteX1" fmla="*/ 1111046 w 6670928"/>
              <a:gd name="connsiteY1" fmla="*/ 660838 h 965638"/>
              <a:gd name="connsiteX2" fmla="*/ 2172929 w 6670928"/>
              <a:gd name="connsiteY2" fmla="*/ 179057 h 965638"/>
              <a:gd name="connsiteX3" fmla="*/ 2880852 w 6670928"/>
              <a:gd name="connsiteY3" fmla="*/ 2076 h 965638"/>
              <a:gd name="connsiteX4" fmla="*/ 3667433 w 6670928"/>
              <a:gd name="connsiteY4" fmla="*/ 110231 h 965638"/>
              <a:gd name="connsiteX5" fmla="*/ 4522839 w 6670928"/>
              <a:gd name="connsiteY5" fmla="*/ 503522 h 965638"/>
              <a:gd name="connsiteX6" fmla="*/ 5437239 w 6670928"/>
              <a:gd name="connsiteY6" fmla="*/ 739496 h 965638"/>
              <a:gd name="connsiteX7" fmla="*/ 6670928 w 6670928"/>
              <a:gd name="connsiteY7" fmla="*/ 895777 h 9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0928" h="965638">
                <a:moveTo>
                  <a:pt x="0" y="965638"/>
                </a:moveTo>
                <a:cubicBezTo>
                  <a:pt x="374445" y="878786"/>
                  <a:pt x="748891" y="791935"/>
                  <a:pt x="1111046" y="660838"/>
                </a:cubicBezTo>
                <a:cubicBezTo>
                  <a:pt x="1473201" y="529741"/>
                  <a:pt x="1877961" y="288851"/>
                  <a:pt x="2172929" y="179057"/>
                </a:cubicBezTo>
                <a:cubicBezTo>
                  <a:pt x="2467897" y="69263"/>
                  <a:pt x="2631768" y="13547"/>
                  <a:pt x="2880852" y="2076"/>
                </a:cubicBezTo>
                <a:cubicBezTo>
                  <a:pt x="3129936" y="-9395"/>
                  <a:pt x="3393769" y="26657"/>
                  <a:pt x="3667433" y="110231"/>
                </a:cubicBezTo>
                <a:cubicBezTo>
                  <a:pt x="3941098" y="193805"/>
                  <a:pt x="4227871" y="398645"/>
                  <a:pt x="4522839" y="503522"/>
                </a:cubicBezTo>
                <a:cubicBezTo>
                  <a:pt x="4817807" y="608399"/>
                  <a:pt x="5079224" y="674120"/>
                  <a:pt x="5437239" y="739496"/>
                </a:cubicBezTo>
                <a:cubicBezTo>
                  <a:pt x="5795254" y="804872"/>
                  <a:pt x="6460354" y="870377"/>
                  <a:pt x="6670928" y="895777"/>
                </a:cubicBezTo>
              </a:path>
            </a:pathLst>
          </a:cu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4354FA02-EF7A-0C4A-B256-7A47A10E0205}"/>
              </a:ext>
            </a:extLst>
          </p:cNvPr>
          <p:cNvSpPr/>
          <p:nvPr/>
        </p:nvSpPr>
        <p:spPr>
          <a:xfrm>
            <a:off x="2438911" y="3508936"/>
            <a:ext cx="4957082" cy="1096985"/>
          </a:xfrm>
          <a:custGeom>
            <a:avLst/>
            <a:gdLst>
              <a:gd name="connsiteX0" fmla="*/ 0 w 5692878"/>
              <a:gd name="connsiteY0" fmla="*/ 0 h 1259918"/>
              <a:gd name="connsiteX1" fmla="*/ 206478 w 5692878"/>
              <a:gd name="connsiteY1" fmla="*/ 265470 h 1259918"/>
              <a:gd name="connsiteX2" fmla="*/ 491613 w 5692878"/>
              <a:gd name="connsiteY2" fmla="*/ 757083 h 1259918"/>
              <a:gd name="connsiteX3" fmla="*/ 717755 w 5692878"/>
              <a:gd name="connsiteY3" fmla="*/ 1032387 h 1259918"/>
              <a:gd name="connsiteX4" fmla="*/ 894736 w 5692878"/>
              <a:gd name="connsiteY4" fmla="*/ 1120877 h 1259918"/>
              <a:gd name="connsiteX5" fmla="*/ 1376516 w 5692878"/>
              <a:gd name="connsiteY5" fmla="*/ 1258529 h 1259918"/>
              <a:gd name="connsiteX6" fmla="*/ 2074607 w 5692878"/>
              <a:gd name="connsiteY6" fmla="*/ 1170038 h 1259918"/>
              <a:gd name="connsiteX7" fmla="*/ 2831690 w 5692878"/>
              <a:gd name="connsiteY7" fmla="*/ 845574 h 1259918"/>
              <a:gd name="connsiteX8" fmla="*/ 3185652 w 5692878"/>
              <a:gd name="connsiteY8" fmla="*/ 668593 h 1259918"/>
              <a:gd name="connsiteX9" fmla="*/ 4296697 w 5692878"/>
              <a:gd name="connsiteY9" fmla="*/ 294967 h 1259918"/>
              <a:gd name="connsiteX10" fmla="*/ 5260258 w 5692878"/>
              <a:gd name="connsiteY10" fmla="*/ 78658 h 1259918"/>
              <a:gd name="connsiteX11" fmla="*/ 5692878 w 5692878"/>
              <a:gd name="connsiteY11" fmla="*/ 39329 h 1259918"/>
              <a:gd name="connsiteX0" fmla="*/ 0 w 5692878"/>
              <a:gd name="connsiteY0" fmla="*/ 0 h 1259918"/>
              <a:gd name="connsiteX1" fmla="*/ 206478 w 5692878"/>
              <a:gd name="connsiteY1" fmla="*/ 265470 h 1259918"/>
              <a:gd name="connsiteX2" fmla="*/ 491613 w 5692878"/>
              <a:gd name="connsiteY2" fmla="*/ 757083 h 1259918"/>
              <a:gd name="connsiteX3" fmla="*/ 658761 w 5692878"/>
              <a:gd name="connsiteY3" fmla="*/ 943897 h 1259918"/>
              <a:gd name="connsiteX4" fmla="*/ 894736 w 5692878"/>
              <a:gd name="connsiteY4" fmla="*/ 1120877 h 1259918"/>
              <a:gd name="connsiteX5" fmla="*/ 1376516 w 5692878"/>
              <a:gd name="connsiteY5" fmla="*/ 1258529 h 1259918"/>
              <a:gd name="connsiteX6" fmla="*/ 2074607 w 5692878"/>
              <a:gd name="connsiteY6" fmla="*/ 1170038 h 1259918"/>
              <a:gd name="connsiteX7" fmla="*/ 2831690 w 5692878"/>
              <a:gd name="connsiteY7" fmla="*/ 845574 h 1259918"/>
              <a:gd name="connsiteX8" fmla="*/ 3185652 w 5692878"/>
              <a:gd name="connsiteY8" fmla="*/ 668593 h 1259918"/>
              <a:gd name="connsiteX9" fmla="*/ 4296697 w 5692878"/>
              <a:gd name="connsiteY9" fmla="*/ 294967 h 1259918"/>
              <a:gd name="connsiteX10" fmla="*/ 5260258 w 5692878"/>
              <a:gd name="connsiteY10" fmla="*/ 78658 h 1259918"/>
              <a:gd name="connsiteX11" fmla="*/ 5692878 w 5692878"/>
              <a:gd name="connsiteY11" fmla="*/ 39329 h 1259918"/>
              <a:gd name="connsiteX0" fmla="*/ 0 w 5692878"/>
              <a:gd name="connsiteY0" fmla="*/ 0 h 1259814"/>
              <a:gd name="connsiteX1" fmla="*/ 206478 w 5692878"/>
              <a:gd name="connsiteY1" fmla="*/ 265470 h 1259814"/>
              <a:gd name="connsiteX2" fmla="*/ 491613 w 5692878"/>
              <a:gd name="connsiteY2" fmla="*/ 757083 h 1259814"/>
              <a:gd name="connsiteX3" fmla="*/ 658761 w 5692878"/>
              <a:gd name="connsiteY3" fmla="*/ 943897 h 1259814"/>
              <a:gd name="connsiteX4" fmla="*/ 894736 w 5692878"/>
              <a:gd name="connsiteY4" fmla="*/ 1120877 h 1259814"/>
              <a:gd name="connsiteX5" fmla="*/ 1376516 w 5692878"/>
              <a:gd name="connsiteY5" fmla="*/ 1258529 h 1259814"/>
              <a:gd name="connsiteX6" fmla="*/ 2074607 w 5692878"/>
              <a:gd name="connsiteY6" fmla="*/ 1170038 h 1259814"/>
              <a:gd name="connsiteX7" fmla="*/ 2733368 w 5692878"/>
              <a:gd name="connsiteY7" fmla="*/ 865239 h 1259814"/>
              <a:gd name="connsiteX8" fmla="*/ 3185652 w 5692878"/>
              <a:gd name="connsiteY8" fmla="*/ 668593 h 1259814"/>
              <a:gd name="connsiteX9" fmla="*/ 4296697 w 5692878"/>
              <a:gd name="connsiteY9" fmla="*/ 294967 h 1259814"/>
              <a:gd name="connsiteX10" fmla="*/ 5260258 w 5692878"/>
              <a:gd name="connsiteY10" fmla="*/ 78658 h 1259814"/>
              <a:gd name="connsiteX11" fmla="*/ 5692878 w 5692878"/>
              <a:gd name="connsiteY11" fmla="*/ 39329 h 1259814"/>
              <a:gd name="connsiteX0" fmla="*/ 0 w 5692878"/>
              <a:gd name="connsiteY0" fmla="*/ 0 h 1259814"/>
              <a:gd name="connsiteX1" fmla="*/ 206478 w 5692878"/>
              <a:gd name="connsiteY1" fmla="*/ 265470 h 1259814"/>
              <a:gd name="connsiteX2" fmla="*/ 491613 w 5692878"/>
              <a:gd name="connsiteY2" fmla="*/ 757083 h 1259814"/>
              <a:gd name="connsiteX3" fmla="*/ 658761 w 5692878"/>
              <a:gd name="connsiteY3" fmla="*/ 943897 h 1259814"/>
              <a:gd name="connsiteX4" fmla="*/ 894736 w 5692878"/>
              <a:gd name="connsiteY4" fmla="*/ 1120877 h 1259814"/>
              <a:gd name="connsiteX5" fmla="*/ 1376516 w 5692878"/>
              <a:gd name="connsiteY5" fmla="*/ 1258529 h 1259814"/>
              <a:gd name="connsiteX6" fmla="*/ 2074607 w 5692878"/>
              <a:gd name="connsiteY6" fmla="*/ 1170038 h 1259814"/>
              <a:gd name="connsiteX7" fmla="*/ 2733368 w 5692878"/>
              <a:gd name="connsiteY7" fmla="*/ 865239 h 1259814"/>
              <a:gd name="connsiteX8" fmla="*/ 3519949 w 5692878"/>
              <a:gd name="connsiteY8" fmla="*/ 521109 h 1259814"/>
              <a:gd name="connsiteX9" fmla="*/ 4296697 w 5692878"/>
              <a:gd name="connsiteY9" fmla="*/ 294967 h 1259814"/>
              <a:gd name="connsiteX10" fmla="*/ 5260258 w 5692878"/>
              <a:gd name="connsiteY10" fmla="*/ 78658 h 1259814"/>
              <a:gd name="connsiteX11" fmla="*/ 5692878 w 5692878"/>
              <a:gd name="connsiteY11" fmla="*/ 39329 h 125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2878" h="1259814">
                <a:moveTo>
                  <a:pt x="0" y="0"/>
                </a:moveTo>
                <a:cubicBezTo>
                  <a:pt x="62271" y="69645"/>
                  <a:pt x="124543" y="139290"/>
                  <a:pt x="206478" y="265470"/>
                </a:cubicBezTo>
                <a:cubicBezTo>
                  <a:pt x="288414" y="391651"/>
                  <a:pt x="416232" y="644012"/>
                  <a:pt x="491613" y="757083"/>
                </a:cubicBezTo>
                <a:cubicBezTo>
                  <a:pt x="566994" y="870154"/>
                  <a:pt x="591574" y="883265"/>
                  <a:pt x="658761" y="943897"/>
                </a:cubicBezTo>
                <a:cubicBezTo>
                  <a:pt x="725948" y="1004529"/>
                  <a:pt x="775110" y="1068438"/>
                  <a:pt x="894736" y="1120877"/>
                </a:cubicBezTo>
                <a:cubicBezTo>
                  <a:pt x="1014362" y="1173316"/>
                  <a:pt x="1179871" y="1250336"/>
                  <a:pt x="1376516" y="1258529"/>
                </a:cubicBezTo>
                <a:cubicBezTo>
                  <a:pt x="1573161" y="1266722"/>
                  <a:pt x="1848465" y="1235586"/>
                  <a:pt x="2074607" y="1170038"/>
                </a:cubicBezTo>
                <a:cubicBezTo>
                  <a:pt x="2300749" y="1104490"/>
                  <a:pt x="2492478" y="973394"/>
                  <a:pt x="2733368" y="865239"/>
                </a:cubicBezTo>
                <a:cubicBezTo>
                  <a:pt x="2974258" y="757084"/>
                  <a:pt x="3259394" y="616154"/>
                  <a:pt x="3519949" y="521109"/>
                </a:cubicBezTo>
                <a:cubicBezTo>
                  <a:pt x="3780504" y="426064"/>
                  <a:pt x="4006646" y="368709"/>
                  <a:pt x="4296697" y="294967"/>
                </a:cubicBezTo>
                <a:cubicBezTo>
                  <a:pt x="4586749" y="221225"/>
                  <a:pt x="5027561" y="121264"/>
                  <a:pt x="5260258" y="78658"/>
                </a:cubicBezTo>
                <a:cubicBezTo>
                  <a:pt x="5492955" y="36052"/>
                  <a:pt x="5592916" y="37690"/>
                  <a:pt x="5692878" y="39329"/>
                </a:cubicBezTo>
              </a:path>
            </a:pathLst>
          </a:custGeom>
          <a:noFill/>
          <a:ln w="19050">
            <a:solidFill>
              <a:srgbClr val="5AB15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CBB73A8-328A-5643-AC86-114B600C8E5A}"/>
              </a:ext>
            </a:extLst>
          </p:cNvPr>
          <p:cNvSpPr/>
          <p:nvPr/>
        </p:nvSpPr>
        <p:spPr>
          <a:xfrm>
            <a:off x="2430349" y="3500373"/>
            <a:ext cx="5941649" cy="2567173"/>
          </a:xfrm>
          <a:custGeom>
            <a:avLst/>
            <a:gdLst>
              <a:gd name="connsiteX0" fmla="*/ 0 w 6823587"/>
              <a:gd name="connsiteY0" fmla="*/ 0 h 2948227"/>
              <a:gd name="connsiteX1" fmla="*/ 49161 w 6823587"/>
              <a:gd name="connsiteY1" fmla="*/ 98323 h 2948227"/>
              <a:gd name="connsiteX2" fmla="*/ 167148 w 6823587"/>
              <a:gd name="connsiteY2" fmla="*/ 403123 h 2948227"/>
              <a:gd name="connsiteX3" fmla="*/ 344129 w 6823587"/>
              <a:gd name="connsiteY3" fmla="*/ 924233 h 2948227"/>
              <a:gd name="connsiteX4" fmla="*/ 619432 w 6823587"/>
              <a:gd name="connsiteY4" fmla="*/ 1976284 h 2948227"/>
              <a:gd name="connsiteX5" fmla="*/ 1061884 w 6823587"/>
              <a:gd name="connsiteY5" fmla="*/ 2762865 h 2948227"/>
              <a:gd name="connsiteX6" fmla="*/ 1769806 w 6823587"/>
              <a:gd name="connsiteY6" fmla="*/ 2939845 h 2948227"/>
              <a:gd name="connsiteX7" fmla="*/ 2517058 w 6823587"/>
              <a:gd name="connsiteY7" fmla="*/ 2585884 h 2948227"/>
              <a:gd name="connsiteX8" fmla="*/ 3932903 w 6823587"/>
              <a:gd name="connsiteY8" fmla="*/ 1563329 h 2948227"/>
              <a:gd name="connsiteX9" fmla="*/ 5122606 w 6823587"/>
              <a:gd name="connsiteY9" fmla="*/ 825910 h 2948227"/>
              <a:gd name="connsiteX10" fmla="*/ 6115664 w 6823587"/>
              <a:gd name="connsiteY10" fmla="*/ 334297 h 2948227"/>
              <a:gd name="connsiteX11" fmla="*/ 6607277 w 6823587"/>
              <a:gd name="connsiteY11" fmla="*/ 137652 h 2948227"/>
              <a:gd name="connsiteX12" fmla="*/ 6823587 w 6823587"/>
              <a:gd name="connsiteY12" fmla="*/ 88491 h 294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23587" h="2948227">
                <a:moveTo>
                  <a:pt x="0" y="0"/>
                </a:moveTo>
                <a:cubicBezTo>
                  <a:pt x="10651" y="15568"/>
                  <a:pt x="21303" y="31136"/>
                  <a:pt x="49161" y="98323"/>
                </a:cubicBezTo>
                <a:cubicBezTo>
                  <a:pt x="77019" y="165510"/>
                  <a:pt x="117987" y="265471"/>
                  <a:pt x="167148" y="403123"/>
                </a:cubicBezTo>
                <a:cubicBezTo>
                  <a:pt x="216309" y="540775"/>
                  <a:pt x="268748" y="662040"/>
                  <a:pt x="344129" y="924233"/>
                </a:cubicBezTo>
                <a:cubicBezTo>
                  <a:pt x="419510" y="1186426"/>
                  <a:pt x="499806" y="1669845"/>
                  <a:pt x="619432" y="1976284"/>
                </a:cubicBezTo>
                <a:cubicBezTo>
                  <a:pt x="739058" y="2282723"/>
                  <a:pt x="870155" y="2602272"/>
                  <a:pt x="1061884" y="2762865"/>
                </a:cubicBezTo>
                <a:cubicBezTo>
                  <a:pt x="1253613" y="2923458"/>
                  <a:pt x="1527277" y="2969342"/>
                  <a:pt x="1769806" y="2939845"/>
                </a:cubicBezTo>
                <a:cubicBezTo>
                  <a:pt x="2012335" y="2910348"/>
                  <a:pt x="2156542" y="2815303"/>
                  <a:pt x="2517058" y="2585884"/>
                </a:cubicBezTo>
                <a:cubicBezTo>
                  <a:pt x="2877574" y="2356465"/>
                  <a:pt x="3498645" y="1856658"/>
                  <a:pt x="3932903" y="1563329"/>
                </a:cubicBezTo>
                <a:cubicBezTo>
                  <a:pt x="4367161" y="1270000"/>
                  <a:pt x="4758813" y="1030749"/>
                  <a:pt x="5122606" y="825910"/>
                </a:cubicBezTo>
                <a:cubicBezTo>
                  <a:pt x="5486399" y="621071"/>
                  <a:pt x="5868219" y="449007"/>
                  <a:pt x="6115664" y="334297"/>
                </a:cubicBezTo>
                <a:cubicBezTo>
                  <a:pt x="6363109" y="219587"/>
                  <a:pt x="6489290" y="178620"/>
                  <a:pt x="6607277" y="137652"/>
                </a:cubicBezTo>
                <a:cubicBezTo>
                  <a:pt x="6725264" y="96684"/>
                  <a:pt x="6774425" y="92587"/>
                  <a:pt x="6823587" y="88491"/>
                </a:cubicBezTo>
              </a:path>
            </a:pathLst>
          </a:custGeom>
          <a:noFill/>
          <a:ln w="19050">
            <a:solidFill>
              <a:srgbClr val="0432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067E903-8113-AF44-83F2-253D2C1EFF39}"/>
              </a:ext>
            </a:extLst>
          </p:cNvPr>
          <p:cNvSpPr txBox="1"/>
          <p:nvPr/>
        </p:nvSpPr>
        <p:spPr>
          <a:xfrm>
            <a:off x="1160589" y="1599321"/>
            <a:ext cx="1220347" cy="369332"/>
          </a:xfrm>
          <a:prstGeom prst="rect">
            <a:avLst/>
          </a:prstGeom>
          <a:noFill/>
        </p:spPr>
        <p:txBody>
          <a:bodyPr wrap="square" rtlCol="0">
            <a:spAutoFit/>
          </a:bodyPr>
          <a:lstStyle/>
          <a:p>
            <a:r>
              <a:rPr lang="en-US" dirty="0">
                <a:solidFill>
                  <a:srgbClr val="5AB152"/>
                </a:solidFill>
                <a:latin typeface="Source Sans Pro" panose="020B0503030403020204" pitchFamily="34" charset="0"/>
                <a:ea typeface="Source Sans Pro" panose="020B0503030403020204" pitchFamily="34" charset="0"/>
              </a:rPr>
              <a:t>New cases</a:t>
            </a:r>
          </a:p>
        </p:txBody>
      </p:sp>
      <p:sp>
        <p:nvSpPr>
          <p:cNvPr id="12" name="TextBox 11">
            <a:extLst>
              <a:ext uri="{FF2B5EF4-FFF2-40B4-BE49-F238E27FC236}">
                <a16:creationId xmlns:a16="http://schemas.microsoft.com/office/drawing/2014/main" id="{AA2677F5-7613-194F-A08F-333557AD9B3D}"/>
              </a:ext>
            </a:extLst>
          </p:cNvPr>
          <p:cNvSpPr txBox="1"/>
          <p:nvPr/>
        </p:nvSpPr>
        <p:spPr>
          <a:xfrm>
            <a:off x="1333284" y="6112486"/>
            <a:ext cx="1047652" cy="321596"/>
          </a:xfrm>
          <a:prstGeom prst="rect">
            <a:avLst/>
          </a:prstGeom>
          <a:noFill/>
        </p:spPr>
        <p:txBody>
          <a:bodyPr wrap="square" rtlCol="0">
            <a:spAutoFit/>
          </a:bodyPr>
          <a:lstStyle/>
          <a:p>
            <a:pPr algn="r"/>
            <a:r>
              <a:rPr lang="en-US" dirty="0">
                <a:solidFill>
                  <a:srgbClr val="1E70C0"/>
                </a:solidFill>
                <a:latin typeface="Source Sans Pro" panose="020B0503030403020204" pitchFamily="34" charset="0"/>
                <a:ea typeface="Source Sans Pro" panose="020B0503030403020204" pitchFamily="34" charset="0"/>
              </a:rPr>
              <a:t>GDP loss</a:t>
            </a:r>
          </a:p>
        </p:txBody>
      </p:sp>
      <p:sp>
        <p:nvSpPr>
          <p:cNvPr id="13" name="TextBox 12">
            <a:extLst>
              <a:ext uri="{FF2B5EF4-FFF2-40B4-BE49-F238E27FC236}">
                <a16:creationId xmlns:a16="http://schemas.microsoft.com/office/drawing/2014/main" id="{EEBF8512-2CBE-F146-9F6C-3E991A90A6F0}"/>
              </a:ext>
            </a:extLst>
          </p:cNvPr>
          <p:cNvSpPr txBox="1"/>
          <p:nvPr/>
        </p:nvSpPr>
        <p:spPr>
          <a:xfrm>
            <a:off x="8885460" y="3322452"/>
            <a:ext cx="1047652" cy="321596"/>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Time</a:t>
            </a:r>
          </a:p>
        </p:txBody>
      </p:sp>
      <p:sp>
        <p:nvSpPr>
          <p:cNvPr id="14" name="TextBox 13">
            <a:extLst>
              <a:ext uri="{FF2B5EF4-FFF2-40B4-BE49-F238E27FC236}">
                <a16:creationId xmlns:a16="http://schemas.microsoft.com/office/drawing/2014/main" id="{6BE370CD-72ED-FA4F-ACA2-D912AAAA930C}"/>
              </a:ext>
            </a:extLst>
          </p:cNvPr>
          <p:cNvSpPr txBox="1"/>
          <p:nvPr/>
        </p:nvSpPr>
        <p:spPr>
          <a:xfrm>
            <a:off x="8885459" y="1648195"/>
            <a:ext cx="1841167" cy="923330"/>
          </a:xfrm>
          <a:prstGeom prst="rect">
            <a:avLst/>
          </a:prstGeom>
          <a:noFill/>
        </p:spPr>
        <p:txBody>
          <a:bodyPr wrap="square" rtlCol="0">
            <a:spAutoFit/>
          </a:bodyPr>
          <a:lstStyle/>
          <a:p>
            <a:r>
              <a:rPr lang="el-GR" dirty="0">
                <a:solidFill>
                  <a:srgbClr val="5AB152"/>
                </a:solidFill>
                <a:latin typeface="Source Sans Pro" panose="020B0503030403020204" pitchFamily="34" charset="0"/>
                <a:ea typeface="Source Sans Pro" panose="020B0503030403020204" pitchFamily="34" charset="0"/>
              </a:rPr>
              <a:t>Υγεία</a:t>
            </a:r>
            <a:r>
              <a:rPr lang="en-US" dirty="0">
                <a:solidFill>
                  <a:srgbClr val="5AB152"/>
                </a:solidFill>
                <a:latin typeface="Source Sans Pro" panose="020B0503030403020204" pitchFamily="34" charset="0"/>
                <a:ea typeface="Source Sans Pro" panose="020B0503030403020204" pitchFamily="34" charset="0"/>
              </a:rPr>
              <a:t>: E</a:t>
            </a:r>
            <a:r>
              <a:rPr lang="el-GR" dirty="0" err="1">
                <a:solidFill>
                  <a:srgbClr val="5AB152"/>
                </a:solidFill>
                <a:latin typeface="Source Sans Pro" panose="020B0503030403020204" pitchFamily="34" charset="0"/>
                <a:ea typeface="Source Sans Pro" panose="020B0503030403020204" pitchFamily="34" charset="0"/>
              </a:rPr>
              <a:t>πιδημιολογική</a:t>
            </a:r>
            <a:r>
              <a:rPr lang="en-US" dirty="0">
                <a:solidFill>
                  <a:srgbClr val="5AB152"/>
                </a:solidFill>
                <a:latin typeface="Source Sans Pro" panose="020B0503030403020204" pitchFamily="34" charset="0"/>
                <a:ea typeface="Source Sans Pro" panose="020B0503030403020204" pitchFamily="34" charset="0"/>
              </a:rPr>
              <a:t> </a:t>
            </a:r>
            <a:r>
              <a:rPr lang="el-GR" dirty="0">
                <a:solidFill>
                  <a:srgbClr val="5AB152"/>
                </a:solidFill>
                <a:latin typeface="Source Sans Pro" panose="020B0503030403020204" pitchFamily="34" charset="0"/>
                <a:ea typeface="Source Sans Pro" panose="020B0503030403020204" pitchFamily="34" charset="0"/>
              </a:rPr>
              <a:t>καμπύλη</a:t>
            </a:r>
            <a:endParaRPr lang="en-US" dirty="0">
              <a:solidFill>
                <a:srgbClr val="5AB152"/>
              </a:solidFill>
              <a:latin typeface="Source Sans Pro" panose="020B0503030403020204" pitchFamily="34" charset="0"/>
              <a:ea typeface="Source Sans Pro" panose="020B0503030403020204" pitchFamily="34" charset="0"/>
            </a:endParaRPr>
          </a:p>
        </p:txBody>
      </p:sp>
      <p:sp>
        <p:nvSpPr>
          <p:cNvPr id="15" name="TextBox 14">
            <a:extLst>
              <a:ext uri="{FF2B5EF4-FFF2-40B4-BE49-F238E27FC236}">
                <a16:creationId xmlns:a16="http://schemas.microsoft.com/office/drawing/2014/main" id="{6BCBC94A-3F2A-1844-9485-F29D98140ADA}"/>
              </a:ext>
            </a:extLst>
          </p:cNvPr>
          <p:cNvSpPr txBox="1"/>
          <p:nvPr/>
        </p:nvSpPr>
        <p:spPr>
          <a:xfrm>
            <a:off x="8885460" y="3644048"/>
            <a:ext cx="1395678" cy="923330"/>
          </a:xfrm>
          <a:prstGeom prst="rect">
            <a:avLst/>
          </a:prstGeom>
          <a:noFill/>
        </p:spPr>
        <p:txBody>
          <a:bodyPr wrap="square" rtlCol="0">
            <a:spAutoFit/>
          </a:bodyPr>
          <a:lstStyle/>
          <a:p>
            <a:r>
              <a:rPr lang="el-GR" dirty="0">
                <a:solidFill>
                  <a:srgbClr val="0070C0"/>
                </a:solidFill>
                <a:latin typeface="Source Sans Pro" panose="020B0503030403020204" pitchFamily="34" charset="0"/>
                <a:ea typeface="Source Sans Pro" panose="020B0503030403020204" pitchFamily="34" charset="0"/>
              </a:rPr>
              <a:t>Οικονομία: Καμπύλες ύφεσης</a:t>
            </a:r>
            <a:endParaRPr lang="en-US" dirty="0">
              <a:solidFill>
                <a:srgbClr val="0070C0"/>
              </a:solidFill>
              <a:latin typeface="Source Sans Pro" panose="020B0503030403020204" pitchFamily="34" charset="0"/>
              <a:ea typeface="Source Sans Pro" panose="020B0503030403020204" pitchFamily="34" charset="0"/>
            </a:endParaRPr>
          </a:p>
        </p:txBody>
      </p:sp>
      <p:cxnSp>
        <p:nvCxnSpPr>
          <p:cNvPr id="18" name="Straight Connector 17">
            <a:extLst>
              <a:ext uri="{FF2B5EF4-FFF2-40B4-BE49-F238E27FC236}">
                <a16:creationId xmlns:a16="http://schemas.microsoft.com/office/drawing/2014/main" id="{158795B6-A5A8-D945-A9F5-618D4DD7D82C}"/>
              </a:ext>
            </a:extLst>
          </p:cNvPr>
          <p:cNvCxnSpPr>
            <a:cxnSpLocks/>
          </p:cNvCxnSpPr>
          <p:nvPr/>
        </p:nvCxnSpPr>
        <p:spPr>
          <a:xfrm>
            <a:off x="5747626" y="2569344"/>
            <a:ext cx="265770" cy="0"/>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7634F40-FDF7-794C-B84E-94B29A8C55A1}"/>
              </a:ext>
            </a:extLst>
          </p:cNvPr>
          <p:cNvCxnSpPr>
            <a:cxnSpLocks/>
          </p:cNvCxnSpPr>
          <p:nvPr/>
        </p:nvCxnSpPr>
        <p:spPr>
          <a:xfrm>
            <a:off x="5746431" y="5206886"/>
            <a:ext cx="265770" cy="0"/>
          </a:xfrm>
          <a:prstGeom prst="line">
            <a:avLst/>
          </a:prstGeom>
          <a:ln w="19050">
            <a:solidFill>
              <a:srgbClr val="0432FF"/>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90036-D84E-BE4F-9628-3A4807A29942}"/>
              </a:ext>
            </a:extLst>
          </p:cNvPr>
          <p:cNvCxnSpPr>
            <a:cxnSpLocks/>
          </p:cNvCxnSpPr>
          <p:nvPr/>
        </p:nvCxnSpPr>
        <p:spPr>
          <a:xfrm>
            <a:off x="5758872" y="5633863"/>
            <a:ext cx="265770" cy="0"/>
          </a:xfrm>
          <a:prstGeom prst="line">
            <a:avLst/>
          </a:prstGeom>
          <a:ln w="19050">
            <a:solidFill>
              <a:srgbClr val="5AB152"/>
            </a:solidFill>
            <a:prstDash val="dash"/>
          </a:ln>
        </p:spPr>
        <p:style>
          <a:lnRef idx="1">
            <a:schemeClr val="accent1"/>
          </a:lnRef>
          <a:fillRef idx="0">
            <a:schemeClr val="accent1"/>
          </a:fillRef>
          <a:effectRef idx="0">
            <a:schemeClr val="accent1"/>
          </a:effectRef>
          <a:fontRef idx="minor">
            <a:schemeClr val="tx1"/>
          </a:fontRef>
        </p:style>
      </p:cxnSp>
      <p:sp>
        <p:nvSpPr>
          <p:cNvPr id="23" name="Down Arrow 22">
            <a:extLst>
              <a:ext uri="{FF2B5EF4-FFF2-40B4-BE49-F238E27FC236}">
                <a16:creationId xmlns:a16="http://schemas.microsoft.com/office/drawing/2014/main" id="{76EC1168-2359-F544-9576-46F75ACC6486}"/>
              </a:ext>
            </a:extLst>
          </p:cNvPr>
          <p:cNvSpPr/>
          <p:nvPr/>
        </p:nvSpPr>
        <p:spPr>
          <a:xfrm>
            <a:off x="3506273" y="3982609"/>
            <a:ext cx="1995044" cy="173123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ource Sans Pro" panose="020B0503030403020204" pitchFamily="34" charset="0"/>
                <a:ea typeface="Source Sans Pro" panose="020B0503030403020204" pitchFamily="34" charset="0"/>
              </a:rPr>
              <a:t>Containment policies</a:t>
            </a:r>
          </a:p>
        </p:txBody>
      </p:sp>
      <p:sp>
        <p:nvSpPr>
          <p:cNvPr id="24" name="Down Arrow 23">
            <a:extLst>
              <a:ext uri="{FF2B5EF4-FFF2-40B4-BE49-F238E27FC236}">
                <a16:creationId xmlns:a16="http://schemas.microsoft.com/office/drawing/2014/main" id="{E1F67422-6322-0F42-AC86-DF81415EFD10}"/>
              </a:ext>
            </a:extLst>
          </p:cNvPr>
          <p:cNvSpPr/>
          <p:nvPr/>
        </p:nvSpPr>
        <p:spPr>
          <a:xfrm>
            <a:off x="3233066" y="1985759"/>
            <a:ext cx="1995044" cy="70100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 dirty="0">
                <a:latin typeface="Source Sans Pro" panose="020B0503030403020204" pitchFamily="34" charset="0"/>
                <a:ea typeface="Source Sans Pro" panose="020B0503030403020204" pitchFamily="34" charset="0"/>
              </a:rPr>
              <a:t>Containment policies</a:t>
            </a:r>
          </a:p>
        </p:txBody>
      </p:sp>
      <p:sp>
        <p:nvSpPr>
          <p:cNvPr id="25" name="Up Arrow 24">
            <a:extLst>
              <a:ext uri="{FF2B5EF4-FFF2-40B4-BE49-F238E27FC236}">
                <a16:creationId xmlns:a16="http://schemas.microsoft.com/office/drawing/2014/main" id="{C0007DFF-6ADC-F84F-9FA4-96F47CC5AF5D}"/>
              </a:ext>
            </a:extLst>
          </p:cNvPr>
          <p:cNvSpPr/>
          <p:nvPr/>
        </p:nvSpPr>
        <p:spPr>
          <a:xfrm>
            <a:off x="5228110" y="3874829"/>
            <a:ext cx="1617312" cy="624471"/>
          </a:xfrm>
          <a:prstGeom prst="upArrow">
            <a:avLst/>
          </a:prstGeom>
          <a:solidFill>
            <a:srgbClr val="5AB152"/>
          </a:solidFill>
          <a:ln>
            <a:solidFill>
              <a:srgbClr val="5AB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ource Sans Pro" panose="020B0503030403020204" pitchFamily="34" charset="0"/>
                <a:ea typeface="Source Sans Pro" panose="020B0503030403020204" pitchFamily="34" charset="0"/>
              </a:rPr>
              <a:t>Economic policy</a:t>
            </a:r>
          </a:p>
        </p:txBody>
      </p:sp>
      <p:sp>
        <p:nvSpPr>
          <p:cNvPr id="27" name="TextBox 26">
            <a:extLst>
              <a:ext uri="{FF2B5EF4-FFF2-40B4-BE49-F238E27FC236}">
                <a16:creationId xmlns:a16="http://schemas.microsoft.com/office/drawing/2014/main" id="{F0CAE542-EB0F-CE45-B2D5-E7642E5C8040}"/>
              </a:ext>
            </a:extLst>
          </p:cNvPr>
          <p:cNvSpPr txBox="1"/>
          <p:nvPr/>
        </p:nvSpPr>
        <p:spPr>
          <a:xfrm>
            <a:off x="6013396" y="2432974"/>
            <a:ext cx="4714427" cy="307777"/>
          </a:xfrm>
          <a:prstGeom prst="rect">
            <a:avLst/>
          </a:prstGeom>
          <a:noFill/>
        </p:spPr>
        <p:txBody>
          <a:bodyPr wrap="square" rtlCol="0">
            <a:spAutoFit/>
          </a:bodyPr>
          <a:lstStyle/>
          <a:p>
            <a:r>
              <a:rPr lang="el-GR" sz="1400" dirty="0">
                <a:latin typeface="Source Sans Pro" panose="020B0503030403020204" pitchFamily="34" charset="0"/>
                <a:ea typeface="Source Sans Pro" panose="020B0503030403020204" pitchFamily="34" charset="0"/>
              </a:rPr>
              <a:t>Νέα κρούσματα με περιοριστικά μέτρα (λιγότεροι θάνατοι)</a:t>
            </a:r>
            <a:endParaRPr lang="en-US" sz="1400" dirty="0">
              <a:latin typeface="Source Sans Pro" panose="020B0503030403020204" pitchFamily="34" charset="0"/>
              <a:ea typeface="Source Sans Pro" panose="020B0503030403020204" pitchFamily="34" charset="0"/>
            </a:endParaRPr>
          </a:p>
        </p:txBody>
      </p:sp>
      <p:sp>
        <p:nvSpPr>
          <p:cNvPr id="29" name="TextBox 28">
            <a:extLst>
              <a:ext uri="{FF2B5EF4-FFF2-40B4-BE49-F238E27FC236}">
                <a16:creationId xmlns:a16="http://schemas.microsoft.com/office/drawing/2014/main" id="{B018D540-0EFF-0042-9D7F-34D3AFCA731F}"/>
              </a:ext>
            </a:extLst>
          </p:cNvPr>
          <p:cNvSpPr txBox="1"/>
          <p:nvPr/>
        </p:nvSpPr>
        <p:spPr>
          <a:xfrm>
            <a:off x="6012200" y="5107742"/>
            <a:ext cx="4957082" cy="523220"/>
          </a:xfrm>
          <a:prstGeom prst="rect">
            <a:avLst/>
          </a:prstGeom>
          <a:noFill/>
        </p:spPr>
        <p:txBody>
          <a:bodyPr wrap="square" rtlCol="0">
            <a:spAutoFit/>
          </a:bodyPr>
          <a:lstStyle/>
          <a:p>
            <a:r>
              <a:rPr lang="el-GR" sz="1400" dirty="0">
                <a:latin typeface="Source Sans Pro" panose="020B0503030403020204" pitchFamily="34" charset="0"/>
                <a:ea typeface="Source Sans Pro" panose="020B0503030403020204" pitchFamily="34" charset="0"/>
              </a:rPr>
              <a:t>με περιοριστικά μέτρα, αλλά χωρίς μέτρα διάσωσης της οικονομίας</a:t>
            </a:r>
            <a:r>
              <a:rPr lang="en-US" sz="1400" dirty="0">
                <a:latin typeface="Source Sans Pro" panose="020B0503030403020204" pitchFamily="34" charset="0"/>
                <a:ea typeface="Source Sans Pro" panose="020B0503030403020204" pitchFamily="34" charset="0"/>
              </a:rPr>
              <a:t> (</a:t>
            </a:r>
            <a:r>
              <a:rPr lang="el-GR" sz="1400" dirty="0">
                <a:latin typeface="Source Sans Pro" panose="020B0503030403020204" pitchFamily="34" charset="0"/>
                <a:ea typeface="Source Sans Pro" panose="020B0503030403020204" pitchFamily="34" charset="0"/>
              </a:rPr>
              <a:t>λιγότεροι θάνατοι</a:t>
            </a:r>
            <a:r>
              <a:rPr lang="en-US" sz="1400" dirty="0">
                <a:latin typeface="Source Sans Pro" panose="020B0503030403020204" pitchFamily="34" charset="0"/>
                <a:ea typeface="Source Sans Pro" panose="020B0503030403020204" pitchFamily="34" charset="0"/>
              </a:rPr>
              <a:t>, </a:t>
            </a:r>
            <a:r>
              <a:rPr lang="el-GR" sz="1400" dirty="0">
                <a:latin typeface="Source Sans Pro" panose="020B0503030403020204" pitchFamily="34" charset="0"/>
                <a:ea typeface="Source Sans Pro" panose="020B0503030403020204" pitchFamily="34" charset="0"/>
              </a:rPr>
              <a:t>βαθιά και επίμονη ύφεση</a:t>
            </a:r>
            <a:r>
              <a:rPr lang="en-US" sz="1400" dirty="0">
                <a:latin typeface="Source Sans Pro" panose="020B0503030403020204" pitchFamily="34" charset="0"/>
                <a:ea typeface="Source Sans Pro" panose="020B0503030403020204" pitchFamily="34" charset="0"/>
              </a:rPr>
              <a:t>)</a:t>
            </a:r>
          </a:p>
        </p:txBody>
      </p:sp>
      <p:sp>
        <p:nvSpPr>
          <p:cNvPr id="30" name="TextBox 29">
            <a:extLst>
              <a:ext uri="{FF2B5EF4-FFF2-40B4-BE49-F238E27FC236}">
                <a16:creationId xmlns:a16="http://schemas.microsoft.com/office/drawing/2014/main" id="{BCD9DE4C-7475-964D-9CBE-D0FDF922E61B}"/>
              </a:ext>
            </a:extLst>
          </p:cNvPr>
          <p:cNvSpPr txBox="1"/>
          <p:nvPr/>
        </p:nvSpPr>
        <p:spPr>
          <a:xfrm>
            <a:off x="6012199" y="5533557"/>
            <a:ext cx="4714427" cy="523220"/>
          </a:xfrm>
          <a:prstGeom prst="rect">
            <a:avLst/>
          </a:prstGeom>
          <a:noFill/>
        </p:spPr>
        <p:txBody>
          <a:bodyPr wrap="square" rtlCol="0">
            <a:spAutoFit/>
          </a:bodyPr>
          <a:lstStyle/>
          <a:p>
            <a:r>
              <a:rPr lang="el-GR" sz="1400" dirty="0">
                <a:latin typeface="Source Sans Pro" panose="020B0503030403020204" pitchFamily="34" charset="0"/>
                <a:ea typeface="Source Sans Pro" panose="020B0503030403020204" pitchFamily="34" charset="0"/>
              </a:rPr>
              <a:t>με περιοριστικά μέτρα </a:t>
            </a:r>
            <a:r>
              <a:rPr lang="es-ES" sz="1400" dirty="0">
                <a:latin typeface="Source Sans Pro" panose="020B0503030403020204" pitchFamily="34" charset="0"/>
                <a:ea typeface="Source Sans Pro" panose="020B0503030403020204" pitchFamily="34" charset="0"/>
              </a:rPr>
              <a:t>&amp;</a:t>
            </a:r>
            <a:r>
              <a:rPr lang="el-GR" sz="1400" dirty="0">
                <a:latin typeface="Source Sans Pro" panose="020B0503030403020204" pitchFamily="34" charset="0"/>
                <a:ea typeface="Source Sans Pro" panose="020B0503030403020204" pitchFamily="34" charset="0"/>
              </a:rPr>
              <a:t> μέτρα διάσωσης της οικονομίας</a:t>
            </a:r>
            <a:r>
              <a:rPr lang="en-US" sz="1400" dirty="0">
                <a:latin typeface="Source Sans Pro" panose="020B0503030403020204" pitchFamily="34" charset="0"/>
                <a:ea typeface="Source Sans Pro" panose="020B0503030403020204" pitchFamily="34" charset="0"/>
              </a:rPr>
              <a:t>(</a:t>
            </a:r>
            <a:r>
              <a:rPr lang="el-GR" sz="1400" dirty="0">
                <a:latin typeface="Source Sans Pro" panose="020B0503030403020204" pitchFamily="34" charset="0"/>
                <a:ea typeface="Source Sans Pro" panose="020B0503030403020204" pitchFamily="34" charset="0"/>
              </a:rPr>
              <a:t>λιγότεροι θάνατοι</a:t>
            </a:r>
            <a:r>
              <a:rPr lang="en-US" sz="1400" dirty="0">
                <a:latin typeface="Source Sans Pro" panose="020B0503030403020204" pitchFamily="34" charset="0"/>
                <a:ea typeface="Source Sans Pro" panose="020B0503030403020204" pitchFamily="34" charset="0"/>
              </a:rPr>
              <a:t>, </a:t>
            </a:r>
            <a:r>
              <a:rPr lang="el-GR" sz="1400" dirty="0">
                <a:latin typeface="Source Sans Pro" panose="020B0503030403020204" pitchFamily="34" charset="0"/>
                <a:ea typeface="Source Sans Pro" panose="020B0503030403020204" pitchFamily="34" charset="0"/>
              </a:rPr>
              <a:t>μικρότερη ύφεση</a:t>
            </a:r>
            <a:r>
              <a:rPr lang="en-US" sz="1400" dirty="0">
                <a:latin typeface="Source Sans Pro" panose="020B0503030403020204" pitchFamily="34" charset="0"/>
                <a:ea typeface="Source Sans Pro" panose="020B0503030403020204" pitchFamily="34" charset="0"/>
              </a:rPr>
              <a:t>)</a:t>
            </a:r>
          </a:p>
        </p:txBody>
      </p:sp>
      <p:sp>
        <p:nvSpPr>
          <p:cNvPr id="31" name="Title 1">
            <a:extLst>
              <a:ext uri="{FF2B5EF4-FFF2-40B4-BE49-F238E27FC236}">
                <a16:creationId xmlns:a16="http://schemas.microsoft.com/office/drawing/2014/main" id="{B69881A7-FE85-CC4F-9DCF-34BB6827830E}"/>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l-GR" sz="3600" b="1" dirty="0">
                <a:solidFill>
                  <a:schemeClr val="tx1"/>
                </a:solidFill>
                <a:latin typeface="Source Sans Pro SemiBold" charset="0"/>
                <a:ea typeface="Source Sans Pro SemiBold" charset="0"/>
                <a:cs typeface="Source Sans Pro SemiBold" charset="0"/>
              </a:rPr>
              <a:t>Μακροοικονομικές πολιτικές - για να εξομαλυνθεί η καμπύλη ύφεσης</a:t>
            </a:r>
            <a:endParaRPr lang="en-US" sz="3600" b="1" dirty="0">
              <a:solidFill>
                <a:schemeClr val="tx1"/>
              </a:solidFill>
              <a:highlight>
                <a:srgbClr val="FFFF00"/>
              </a:highlight>
              <a:latin typeface="Source Sans Pro SemiBold" charset="0"/>
              <a:ea typeface="Source Sans Pro SemiBold" charset="0"/>
              <a:cs typeface="Source Sans Pro SemiBold" charset="0"/>
            </a:endParaRPr>
          </a:p>
        </p:txBody>
      </p:sp>
      <p:sp>
        <p:nvSpPr>
          <p:cNvPr id="32" name="Title 4">
            <a:extLst>
              <a:ext uri="{FF2B5EF4-FFF2-40B4-BE49-F238E27FC236}">
                <a16:creationId xmlns:a16="http://schemas.microsoft.com/office/drawing/2014/main" id="{7758E8FF-0AD3-8D43-9748-75F15F5713E3}"/>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endParaRPr lang="en-US" dirty="0"/>
          </a:p>
        </p:txBody>
      </p:sp>
    </p:spTree>
    <p:extLst>
      <p:ext uri="{BB962C8B-B14F-4D97-AF65-F5344CB8AC3E}">
        <p14:creationId xmlns:p14="http://schemas.microsoft.com/office/powerpoint/2010/main" val="335655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23" grpId="0" animBg="1"/>
      <p:bldP spid="24" grpId="0" animBg="1"/>
      <p:bldP spid="25" grpId="0" animBg="1"/>
      <p:bldP spid="27" grpId="0"/>
      <p:bldP spid="29" grpId="0"/>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sz="3600" dirty="0"/>
              <a:t>Λογική</a:t>
            </a:r>
            <a:r>
              <a:rPr lang="en-US" sz="3600" dirty="0"/>
              <a:t> </a:t>
            </a:r>
            <a:r>
              <a:rPr lang="el-GR" sz="3600" dirty="0"/>
              <a:t>των πολιτικών</a:t>
            </a:r>
            <a:r>
              <a:rPr lang="en-US" sz="3600" dirty="0"/>
              <a:t> </a:t>
            </a:r>
            <a:r>
              <a:rPr lang="en-US" sz="3600" dirty="0">
                <a:solidFill>
                  <a:srgbClr val="7030A0"/>
                </a:solidFill>
              </a:rPr>
              <a:t>“continuity whilst on hold” </a:t>
            </a:r>
            <a:r>
              <a:rPr lang="en-US" sz="3600" dirty="0"/>
              <a:t>– </a:t>
            </a:r>
            <a:r>
              <a:rPr lang="el-GR" sz="3600" dirty="0"/>
              <a:t>αποτρέπουν τη μακροπρόθεσμη ζημιά στην προσφορά</a:t>
            </a:r>
            <a:endParaRPr lang="en-US" sz="3600" dirty="0"/>
          </a:p>
        </p:txBody>
      </p:sp>
      <p:sp>
        <p:nvSpPr>
          <p:cNvPr id="6" name="Content Placeholder 5"/>
          <p:cNvSpPr>
            <a:spLocks noGrp="1"/>
          </p:cNvSpPr>
          <p:nvPr>
            <p:ph sz="half" idx="1"/>
          </p:nvPr>
        </p:nvSpPr>
        <p:spPr>
          <a:xfrm>
            <a:off x="838199" y="1825624"/>
            <a:ext cx="10346267" cy="4564901"/>
          </a:xfrm>
        </p:spPr>
        <p:txBody>
          <a:bodyPr>
            <a:normAutofit fontScale="92500" lnSpcReduction="10000"/>
          </a:bodyPr>
          <a:lstStyle/>
          <a:p>
            <a:pPr>
              <a:lnSpc>
                <a:spcPct val="100000"/>
              </a:lnSpc>
            </a:pPr>
            <a:r>
              <a:rPr lang="el-GR" dirty="0">
                <a:solidFill>
                  <a:srgbClr val="7030A0"/>
                </a:solidFill>
              </a:rPr>
              <a:t>Αποφυγή της ενίσχυσης του </a:t>
            </a:r>
            <a:r>
              <a:rPr lang="en-US" dirty="0">
                <a:solidFill>
                  <a:srgbClr val="7030A0"/>
                </a:solidFill>
              </a:rPr>
              <a:t>shock</a:t>
            </a:r>
            <a:r>
              <a:rPr lang="el-GR" dirty="0">
                <a:solidFill>
                  <a:srgbClr val="7030A0"/>
                </a:solidFill>
              </a:rPr>
              <a:t> μέσω απολύσεων </a:t>
            </a:r>
            <a:endParaRPr lang="en-US" dirty="0">
              <a:solidFill>
                <a:srgbClr val="7030A0"/>
              </a:solidFill>
            </a:endParaRPr>
          </a:p>
          <a:p>
            <a:pPr>
              <a:lnSpc>
                <a:spcPct val="100000"/>
              </a:lnSpc>
            </a:pPr>
            <a:r>
              <a:rPr lang="el-GR" dirty="0">
                <a:solidFill>
                  <a:srgbClr val="7030A0"/>
                </a:solidFill>
              </a:rPr>
              <a:t>Περιορισμός των </a:t>
            </a:r>
            <a:r>
              <a:rPr lang="es-ES" dirty="0">
                <a:solidFill>
                  <a:srgbClr val="7030A0"/>
                </a:solidFill>
              </a:rPr>
              <a:t>“</a:t>
            </a:r>
            <a:r>
              <a:rPr lang="el-GR" dirty="0">
                <a:solidFill>
                  <a:srgbClr val="7030A0"/>
                </a:solidFill>
              </a:rPr>
              <a:t>ουλών</a:t>
            </a:r>
            <a:r>
              <a:rPr lang="es-ES" dirty="0">
                <a:solidFill>
                  <a:srgbClr val="7030A0"/>
                </a:solidFill>
              </a:rPr>
              <a:t>” (“</a:t>
            </a:r>
            <a:r>
              <a:rPr lang="en-GB" dirty="0">
                <a:solidFill>
                  <a:srgbClr val="7030A0"/>
                </a:solidFill>
              </a:rPr>
              <a:t>scarring”</a:t>
            </a:r>
            <a:r>
              <a:rPr lang="es-ES" dirty="0">
                <a:solidFill>
                  <a:srgbClr val="7030A0"/>
                </a:solidFill>
              </a:rPr>
              <a:t>)</a:t>
            </a:r>
            <a:r>
              <a:rPr lang="el-GR" dirty="0">
                <a:solidFill>
                  <a:srgbClr val="7030A0"/>
                </a:solidFill>
              </a:rPr>
              <a:t> λόγω ανεργίας και πτωχεύσεων</a:t>
            </a:r>
            <a:r>
              <a:rPr lang="el-GR" dirty="0">
                <a:solidFill>
                  <a:srgbClr val="414141"/>
                </a:solidFill>
              </a:rPr>
              <a:t>, που αφήνουν μια εξασθενημένη πλευρά προσφοράς όταν έρθει η ανάκαμψη</a:t>
            </a:r>
            <a:endParaRPr lang="en-GB" dirty="0">
              <a:solidFill>
                <a:srgbClr val="414141"/>
              </a:solidFill>
            </a:endParaRPr>
          </a:p>
          <a:p>
            <a:pPr marL="800100" lvl="1" indent="-457200"/>
            <a:r>
              <a:rPr lang="el-GR" dirty="0">
                <a:solidFill>
                  <a:srgbClr val="F55755"/>
                </a:solidFill>
              </a:rPr>
              <a:t>Οι απολυμένοι μπορεί να εγκαταλείψουν το εργατικό δυναμικό ή να χάσουν δεξιότητες</a:t>
            </a:r>
            <a:endParaRPr lang="en-GB" dirty="0">
              <a:solidFill>
                <a:srgbClr val="F55755"/>
              </a:solidFill>
              <a:sym typeface="Wingdings" panose="05000000000000000000" pitchFamily="2" charset="2"/>
            </a:endParaRPr>
          </a:p>
          <a:p>
            <a:pPr marL="800100" lvl="1" indent="-457200"/>
            <a:r>
              <a:rPr lang="el-GR" dirty="0">
                <a:solidFill>
                  <a:srgbClr val="F55755"/>
                </a:solidFill>
                <a:sym typeface="Wingdings" panose="05000000000000000000" pitchFamily="2" charset="2"/>
              </a:rPr>
              <a:t>Η πτώχευση των εταιρειών αποδυναμώνει τον ανταγωνισμό</a:t>
            </a:r>
            <a:endParaRPr lang="en-GB" dirty="0">
              <a:solidFill>
                <a:srgbClr val="F55755"/>
              </a:solidFill>
              <a:sym typeface="Wingdings" panose="05000000000000000000" pitchFamily="2" charset="2"/>
            </a:endParaRPr>
          </a:p>
          <a:p>
            <a:pPr marL="800100" lvl="1" indent="-457200"/>
            <a:r>
              <a:rPr lang="el-GR" dirty="0">
                <a:solidFill>
                  <a:srgbClr val="F55755"/>
                </a:solidFill>
                <a:sym typeface="Wingdings" panose="05000000000000000000" pitchFamily="2" charset="2"/>
              </a:rPr>
              <a:t>Χαμηλότερη παραγωγικότητα σε παρατεταμένη προσαρμογή μετά από </a:t>
            </a:r>
            <a:r>
              <a:rPr lang="en-GB" dirty="0">
                <a:solidFill>
                  <a:srgbClr val="F55755"/>
                </a:solidFill>
                <a:sym typeface="Wingdings" panose="05000000000000000000" pitchFamily="2" charset="2"/>
              </a:rPr>
              <a:t>shock</a:t>
            </a:r>
          </a:p>
          <a:p>
            <a:pPr lvl="1" indent="-342900">
              <a:buFont typeface="Wingdings" panose="05000000000000000000" pitchFamily="2" charset="2"/>
              <a:buChar char="à"/>
            </a:pPr>
            <a:r>
              <a:rPr lang="el-GR" b="1" dirty="0">
                <a:solidFill>
                  <a:srgbClr val="F55755"/>
                </a:solidFill>
                <a:sym typeface="Wingdings" panose="05000000000000000000" pitchFamily="2" charset="2"/>
              </a:rPr>
              <a:t>αύξηση της ανεργίας ισορροπίας</a:t>
            </a:r>
            <a:endParaRPr lang="en-GB" b="1" dirty="0">
              <a:solidFill>
                <a:srgbClr val="F55755"/>
              </a:solidFill>
              <a:sym typeface="Wingdings" panose="05000000000000000000" pitchFamily="2" charset="2"/>
            </a:endParaRPr>
          </a:p>
          <a:p>
            <a:r>
              <a:rPr lang="el-GR" dirty="0">
                <a:solidFill>
                  <a:srgbClr val="414141"/>
                </a:solidFill>
                <a:sym typeface="Wingdings" panose="05000000000000000000" pitchFamily="2" charset="2"/>
              </a:rPr>
              <a:t>Ιστορικό παράδειγμα αυτών των πολιτικών</a:t>
            </a:r>
            <a:r>
              <a:rPr lang="en-GB" dirty="0">
                <a:solidFill>
                  <a:srgbClr val="414141"/>
                </a:solidFill>
                <a:sym typeface="Wingdings" panose="05000000000000000000" pitchFamily="2" charset="2"/>
              </a:rPr>
              <a:t>: German </a:t>
            </a:r>
            <a:r>
              <a:rPr lang="en-GB" i="1" dirty="0" err="1">
                <a:solidFill>
                  <a:srgbClr val="414141"/>
                </a:solidFill>
                <a:sym typeface="Wingdings" panose="05000000000000000000" pitchFamily="2" charset="2"/>
              </a:rPr>
              <a:t>Kurzarbeit</a:t>
            </a:r>
            <a:r>
              <a:rPr lang="en-GB" i="1" dirty="0">
                <a:solidFill>
                  <a:srgbClr val="414141"/>
                </a:solidFill>
                <a:sym typeface="Wingdings" panose="05000000000000000000" pitchFamily="2" charset="2"/>
              </a:rPr>
              <a:t> </a:t>
            </a:r>
            <a:r>
              <a:rPr lang="en-GB" dirty="0">
                <a:solidFill>
                  <a:srgbClr val="414141"/>
                </a:solidFill>
                <a:sym typeface="Wingdings" panose="05000000000000000000" pitchFamily="2" charset="2"/>
              </a:rPr>
              <a:t> </a:t>
            </a:r>
            <a:r>
              <a:rPr lang="en-GB" b="1" dirty="0">
                <a:solidFill>
                  <a:srgbClr val="414141"/>
                </a:solidFill>
                <a:sym typeface="Wingdings" panose="05000000000000000000" pitchFamily="2" charset="2"/>
              </a:rPr>
              <a:t>(</a:t>
            </a:r>
            <a:r>
              <a:rPr lang="el-GR" b="1" dirty="0">
                <a:solidFill>
                  <a:srgbClr val="414141"/>
                </a:solidFill>
                <a:sym typeface="Wingdings" panose="05000000000000000000" pitchFamily="2" charset="2"/>
              </a:rPr>
              <a:t>μείωση των ωρών ανά εργαζόμενο παρά της απασχόλησης) </a:t>
            </a:r>
            <a:r>
              <a:rPr lang="el-GR" dirty="0">
                <a:solidFill>
                  <a:srgbClr val="414141"/>
                </a:solidFill>
                <a:sym typeface="Wingdings" panose="05000000000000000000" pitchFamily="2" charset="2"/>
              </a:rPr>
              <a:t>στην παγκόσμια οικονομική κρίση</a:t>
            </a:r>
            <a:r>
              <a:rPr lang="en-GB" dirty="0">
                <a:solidFill>
                  <a:srgbClr val="414141"/>
                </a:solidFill>
                <a:sym typeface="Wingdings" panose="05000000000000000000" pitchFamily="2" charset="2"/>
              </a:rPr>
              <a:t>(</a:t>
            </a:r>
            <a:r>
              <a:rPr lang="en-GB" i="1" dirty="0">
                <a:solidFill>
                  <a:srgbClr val="414141"/>
                </a:solidFill>
                <a:sym typeface="Wingdings" panose="05000000000000000000" pitchFamily="2" charset="2"/>
              </a:rPr>
              <a:t>The Economy </a:t>
            </a:r>
            <a:r>
              <a:rPr lang="en-GB" dirty="0">
                <a:solidFill>
                  <a:schemeClr val="tx1">
                    <a:lumMod val="85000"/>
                    <a:lumOff val="15000"/>
                  </a:schemeClr>
                </a:solidFill>
                <a:sym typeface="Wingdings" panose="05000000000000000000" pitchFamily="2" charset="2"/>
                <a:hlinkClick r:id="rId3"/>
              </a:rPr>
              <a:t>Unit 17</a:t>
            </a:r>
            <a:r>
              <a:rPr lang="en-GB" dirty="0">
                <a:solidFill>
                  <a:schemeClr val="tx1">
                    <a:lumMod val="85000"/>
                    <a:lumOff val="15000"/>
                  </a:schemeClr>
                </a:solidFill>
                <a:sym typeface="Wingdings" panose="05000000000000000000" pitchFamily="2" charset="2"/>
              </a:rPr>
              <a:t>). </a:t>
            </a:r>
            <a:r>
              <a:rPr lang="el-GR" dirty="0">
                <a:solidFill>
                  <a:srgbClr val="414141"/>
                </a:solidFill>
                <a:sym typeface="Wingdings" panose="05000000000000000000" pitchFamily="2" charset="2"/>
              </a:rPr>
              <a:t>Βλέπε</a:t>
            </a:r>
            <a:r>
              <a:rPr lang="en-GB" dirty="0">
                <a:solidFill>
                  <a:schemeClr val="tx1">
                    <a:lumMod val="85000"/>
                    <a:lumOff val="15000"/>
                  </a:schemeClr>
                </a:solidFill>
                <a:sym typeface="Wingdings" panose="05000000000000000000" pitchFamily="2" charset="2"/>
              </a:rPr>
              <a:t> ‘</a:t>
            </a:r>
            <a:r>
              <a:rPr lang="en-GB" dirty="0">
                <a:solidFill>
                  <a:schemeClr val="tx1">
                    <a:lumMod val="85000"/>
                    <a:lumOff val="15000"/>
                  </a:schemeClr>
                </a:solidFill>
                <a:sym typeface="Wingdings" panose="05000000000000000000" pitchFamily="2" charset="2"/>
                <a:hlinkClick r:id="rId4"/>
              </a:rPr>
              <a:t>Kurzarbeit: a German export most of Europe wants to buy</a:t>
            </a:r>
            <a:r>
              <a:rPr lang="en-GB" dirty="0">
                <a:solidFill>
                  <a:schemeClr val="tx1">
                    <a:lumMod val="85000"/>
                    <a:lumOff val="15000"/>
                  </a:schemeClr>
                </a:solidFill>
                <a:sym typeface="Wingdings" panose="05000000000000000000" pitchFamily="2" charset="2"/>
              </a:rPr>
              <a:t>’</a:t>
            </a:r>
            <a:endParaRPr lang="en-GB" dirty="0">
              <a:solidFill>
                <a:schemeClr val="tx1">
                  <a:lumMod val="85000"/>
                  <a:lumOff val="15000"/>
                </a:schemeClr>
              </a:solidFill>
            </a:endParaRPr>
          </a:p>
        </p:txBody>
      </p:sp>
    </p:spTree>
    <p:extLst>
      <p:ext uri="{BB962C8B-B14F-4D97-AF65-F5344CB8AC3E}">
        <p14:creationId xmlns:p14="http://schemas.microsoft.com/office/powerpoint/2010/main" val="3203832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r>
              <a:rPr lang="el-GR" sz="3600" dirty="0">
                <a:solidFill>
                  <a:schemeClr val="tx1"/>
                </a:solidFill>
                <a:latin typeface="Source Sans Pro SemiBold" panose="020B0603030403020204" pitchFamily="34" charset="0"/>
                <a:ea typeface="Source Sans Pro SemiBold" panose="020B0603030403020204" pitchFamily="34" charset="0"/>
              </a:rPr>
              <a:t>Το παράδειγμα της Δανίας</a:t>
            </a:r>
            <a:r>
              <a:rPr lang="en-US" sz="3600" dirty="0">
                <a:solidFill>
                  <a:schemeClr val="tx1"/>
                </a:solidFill>
                <a:latin typeface="Source Sans Pro SemiBold" panose="020B0603030403020204" pitchFamily="34" charset="0"/>
                <a:ea typeface="Source Sans Pro SemiBold" panose="020B0603030403020204" pitchFamily="34" charset="0"/>
              </a:rPr>
              <a:t>, 2020</a:t>
            </a: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200" y="1825625"/>
            <a:ext cx="105071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l-GR" dirty="0">
                <a:solidFill>
                  <a:srgbClr val="414141"/>
                </a:solidFill>
                <a:latin typeface="Source Sans Pro Light" panose="020B0403030403020204" pitchFamily="34" charset="0"/>
                <a:ea typeface="Source Sans Pro Light" panose="020B0403030403020204" pitchFamily="34" charset="0"/>
                <a:cs typeface="Calibri Light" panose="020F0302020204030204" pitchFamily="34" charset="0"/>
              </a:rPr>
              <a:t>Η κυβέρνηση πληρώνει το 75% των μισθών = 13% του ΑΕΠ σε 3 μήνες </a:t>
            </a:r>
          </a:p>
          <a:p>
            <a:pPr marL="342900" indent="-342900">
              <a:buFont typeface="Arial" panose="020B0604020202020204" pitchFamily="34" charset="0"/>
              <a:buChar char="•"/>
            </a:pPr>
            <a:r>
              <a:rPr lang="en-GB" sz="2000" dirty="0">
                <a:solidFill>
                  <a:srgbClr val="414141"/>
                </a:solidFill>
                <a:latin typeface="Source Sans Pro Light" panose="020B0403030403020204" pitchFamily="34" charset="0"/>
                <a:ea typeface="Source Sans Pro Light" panose="020B0403030403020204" pitchFamily="34" charset="0"/>
                <a:cs typeface="Calibri Light" panose="020F0302020204030204" pitchFamily="34" charset="0"/>
              </a:rPr>
              <a:t>“</a:t>
            </a:r>
            <a:r>
              <a:rPr lang="el-GR" sz="2000" dirty="0">
                <a:solidFill>
                  <a:srgbClr val="414141"/>
                </a:solidFill>
                <a:latin typeface="Source Sans Pro Light" panose="020B0403030403020204" pitchFamily="34" charset="0"/>
                <a:ea typeface="Source Sans Pro Light" panose="020B0403030403020204" pitchFamily="34" charset="0"/>
                <a:cs typeface="Calibri Light" panose="020F0302020204030204" pitchFamily="34" charset="0"/>
              </a:rPr>
              <a:t>Η φιλοσοφία εδώ είναι ότι η κυβέρνηση θέλει οι εταιρείες να διατηρήσουν τη σχέση τους με τους εργαζομένους τους. Θα είναι πιο δύσκολο να έχουμε μια ισχυρή ανάκαμψη εάν οι εταιρείες πρέπει να αφιερώσουν χρόνο για την πρόσληψη εργαζομένων που έχουν απολυθεί</a:t>
            </a:r>
            <a:r>
              <a:rPr lang="en-US" sz="2000" dirty="0">
                <a:solidFill>
                  <a:srgbClr val="414141"/>
                </a:solidFill>
                <a:latin typeface="Source Sans Pro Light" panose="020B0403030403020204" pitchFamily="34" charset="0"/>
                <a:ea typeface="Source Sans Pro Light" panose="020B0403030403020204" pitchFamily="34" charset="0"/>
                <a:cs typeface="Calibri Light" panose="020F0302020204030204" pitchFamily="34" charset="0"/>
              </a:rPr>
              <a:t>.” … </a:t>
            </a:r>
          </a:p>
          <a:p>
            <a:pPr marL="457200" lvl="1" indent="0">
              <a:lnSpc>
                <a:spcPct val="100000"/>
              </a:lnSpc>
              <a:buNone/>
            </a:pPr>
            <a:r>
              <a:rPr lang="en-US" sz="2000" dirty="0">
                <a:solidFill>
                  <a:srgbClr val="414141"/>
                </a:solidFill>
                <a:latin typeface="Source Sans Pro Light" panose="020B0403030403020204" pitchFamily="34" charset="0"/>
                <a:ea typeface="Source Sans Pro Light" panose="020B0403030403020204" pitchFamily="34" charset="0"/>
                <a:cs typeface="Calibri Light" panose="020F0302020204030204" pitchFamily="34" charset="0"/>
              </a:rPr>
              <a:t>“</a:t>
            </a:r>
            <a:r>
              <a:rPr lang="el-GR" sz="2000" dirty="0">
                <a:solidFill>
                  <a:srgbClr val="414141"/>
                </a:solidFill>
                <a:latin typeface="Source Sans Pro Light" panose="020B0403030403020204" pitchFamily="34" charset="0"/>
                <a:ea typeface="Source Sans Pro Light" panose="020B0403030403020204" pitchFamily="34" charset="0"/>
                <a:cs typeface="Calibri Light" panose="020F0302020204030204" pitchFamily="34" charset="0"/>
              </a:rPr>
              <a:t>Πολλές από αυτές τις πολιτικές συντάσσονται ως τριμερείς συμφωνίες μεταξύ συνδικάτων, εργοδοτικών ενώσεων και κράτους. Αυτό συμβαίνει επειδή, στη Δανία, οι περισσότεροι κανονισμοί για την αγορά εργασίας γίνονται από τα συνδικάτα και τις ενώσεις εργοδοτών. Ρυθμίζουν την αγορά εργασίας κυρίως μέσω των δικών τους συλλογικών συμβάσεων. Για να καταστούν όλα αυτά δυνατά, χρειάζεται τα σωματεία και τις ενώσεις εργοδοτών να συμμετέχουν σε αυτές τις συμφωνίες. Αυτό είναι πολύ δύσκολο. Αλλά πέτυχαν γρήγορα. Σε λίγες μέρες, είχε υπογραφεί η  συμφωνία.</a:t>
            </a:r>
            <a:r>
              <a:rPr lang="en-US" sz="2000" dirty="0">
                <a:solidFill>
                  <a:srgbClr val="414141"/>
                </a:solidFill>
                <a:latin typeface="Source Sans Pro Light" panose="020B0403030403020204" pitchFamily="34" charset="0"/>
                <a:ea typeface="Source Sans Pro Light" panose="020B0403030403020204" pitchFamily="34" charset="0"/>
                <a:cs typeface="Calibri Light" panose="020F0302020204030204" pitchFamily="34" charset="0"/>
              </a:rPr>
              <a:t>”</a:t>
            </a:r>
          </a:p>
          <a:p>
            <a:pPr marL="457200" indent="-457200"/>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31600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3E11060-6937-BE4E-980C-3213523AB1DD}"/>
              </a:ext>
            </a:extLst>
          </p:cNvPr>
          <p:cNvSpPr>
            <a:spLocks noGrp="1"/>
          </p:cNvSpPr>
          <p:nvPr>
            <p:ph type="title"/>
          </p:nvPr>
        </p:nvSpPr>
        <p:spPr/>
        <p:txBody>
          <a:bodyPr/>
          <a:lstStyle/>
          <a:p>
            <a:r>
              <a:rPr lang="en-US" dirty="0"/>
              <a:t>Our World in Data – </a:t>
            </a:r>
            <a:r>
              <a:rPr lang="el-GR" dirty="0"/>
              <a:t>μια χρήσιμη πηγή</a:t>
            </a:r>
            <a:endParaRPr lang="en-US" dirty="0"/>
          </a:p>
        </p:txBody>
      </p:sp>
      <p:sp>
        <p:nvSpPr>
          <p:cNvPr id="12" name="Content Placeholder 11">
            <a:extLst>
              <a:ext uri="{FF2B5EF4-FFF2-40B4-BE49-F238E27FC236}">
                <a16:creationId xmlns:a16="http://schemas.microsoft.com/office/drawing/2014/main" id="{F1895B6B-A7BC-3247-9D2B-23907595AAA9}"/>
              </a:ext>
            </a:extLst>
          </p:cNvPr>
          <p:cNvSpPr>
            <a:spLocks noGrp="1"/>
          </p:cNvSpPr>
          <p:nvPr>
            <p:ph idx="1"/>
          </p:nvPr>
        </p:nvSpPr>
        <p:spPr>
          <a:xfrm>
            <a:off x="838200" y="1825625"/>
            <a:ext cx="4970929" cy="4351338"/>
          </a:xfrm>
        </p:spPr>
        <p:txBody>
          <a:bodyPr/>
          <a:lstStyle/>
          <a:p>
            <a:r>
              <a:rPr lang="en-US" dirty="0">
                <a:hlinkClick r:id="rId2"/>
              </a:rPr>
              <a:t>The COVID-19 pandemic slide deck </a:t>
            </a:r>
            <a:endParaRPr lang="en-US" dirty="0"/>
          </a:p>
          <a:p>
            <a:r>
              <a:rPr lang="el-GR" dirty="0"/>
              <a:t>Παρέχει βασικά στατιστικά στοιχεία και δεδομένα σχετικά με το </a:t>
            </a:r>
            <a:r>
              <a:rPr lang="en-US" dirty="0"/>
              <a:t>COVID-19</a:t>
            </a:r>
          </a:p>
          <a:p>
            <a:r>
              <a:rPr lang="el-GR" dirty="0"/>
              <a:t>Απεικονίζει τα πλεονεκτήματα και τα μειονεκτήματα των δεδομένων</a:t>
            </a:r>
            <a:endParaRPr lang="en-US" dirty="0"/>
          </a:p>
        </p:txBody>
      </p:sp>
      <p:pic>
        <p:nvPicPr>
          <p:cNvPr id="14" name="Picture 13" descr="A picture containing phone&#10;&#10;Description automatically generated">
            <a:extLst>
              <a:ext uri="{FF2B5EF4-FFF2-40B4-BE49-F238E27FC236}">
                <a16:creationId xmlns:a16="http://schemas.microsoft.com/office/drawing/2014/main" id="{9B0D9425-F952-AA46-9027-8329F43389AB}"/>
              </a:ext>
            </a:extLst>
          </p:cNvPr>
          <p:cNvPicPr>
            <a:picLocks noChangeAspect="1"/>
          </p:cNvPicPr>
          <p:nvPr/>
        </p:nvPicPr>
        <p:blipFill>
          <a:blip r:embed="rId3"/>
          <a:stretch>
            <a:fillRect/>
          </a:stretch>
        </p:blipFill>
        <p:spPr>
          <a:xfrm>
            <a:off x="5809129" y="1690688"/>
            <a:ext cx="3952946" cy="3024334"/>
          </a:xfrm>
          <a:prstGeom prst="rect">
            <a:avLst/>
          </a:prstGeom>
        </p:spPr>
      </p:pic>
      <p:pic>
        <p:nvPicPr>
          <p:cNvPr id="17" name="Picture 16">
            <a:extLst>
              <a:ext uri="{FF2B5EF4-FFF2-40B4-BE49-F238E27FC236}">
                <a16:creationId xmlns:a16="http://schemas.microsoft.com/office/drawing/2014/main" id="{5CA63315-5C9C-B245-97E1-C3D9B3461E2D}"/>
              </a:ext>
            </a:extLst>
          </p:cNvPr>
          <p:cNvPicPr>
            <a:picLocks noChangeAspect="1"/>
          </p:cNvPicPr>
          <p:nvPr/>
        </p:nvPicPr>
        <p:blipFill rotWithShape="1">
          <a:blip r:embed="rId4"/>
          <a:srcRect l="3317" t="3497" r="3417" b="5983"/>
          <a:stretch/>
        </p:blipFill>
        <p:spPr>
          <a:xfrm>
            <a:off x="7091835" y="2952605"/>
            <a:ext cx="4111310" cy="3024334"/>
          </a:xfrm>
          <a:prstGeom prst="rect">
            <a:avLst/>
          </a:prstGeom>
        </p:spPr>
      </p:pic>
    </p:spTree>
    <p:extLst>
      <p:ext uri="{BB962C8B-B14F-4D97-AF65-F5344CB8AC3E}">
        <p14:creationId xmlns:p14="http://schemas.microsoft.com/office/powerpoint/2010/main" val="9134088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l-GR" sz="4000" b="1" dirty="0">
                <a:solidFill>
                  <a:srgbClr val="414141"/>
                </a:solidFill>
                <a:latin typeface="Source Sans Pro SemiBold" charset="0"/>
                <a:ea typeface="Source Sans Pro SemiBold" charset="0"/>
              </a:rPr>
              <a:t>Μακροοικονομικές πολιτικές </a:t>
            </a:r>
            <a:r>
              <a:rPr kumimoji="0" lang="en-US" sz="4000" b="1" i="0" u="none" strike="noStrike" kern="1200" cap="none" spc="0" normalizeH="0" baseline="0" noProof="0" dirty="0">
                <a:ln>
                  <a:noFill/>
                </a:ln>
                <a:solidFill>
                  <a:srgbClr val="414141"/>
                </a:solidFill>
                <a:effectLst/>
                <a:uLnTx/>
                <a:uFillTx/>
                <a:latin typeface="Source Sans Pro SemiBold" charset="0"/>
                <a:ea typeface="Source Sans Pro SemiBold" charset="0"/>
              </a:rPr>
              <a:t>– </a:t>
            </a:r>
            <a:r>
              <a:rPr kumimoji="0" lang="el-GR" sz="4000" b="1" i="0" u="none" strike="noStrike" kern="1200" cap="none" spc="0" normalizeH="0" baseline="0" noProof="0" dirty="0">
                <a:ln>
                  <a:noFill/>
                </a:ln>
                <a:solidFill>
                  <a:srgbClr val="414141"/>
                </a:solidFill>
                <a:effectLst/>
                <a:uLnTx/>
                <a:uFillTx/>
                <a:latin typeface="Source Sans Pro SemiBold" charset="0"/>
                <a:ea typeface="Source Sans Pro SemiBold" charset="0"/>
              </a:rPr>
              <a:t> </a:t>
            </a:r>
            <a:r>
              <a:rPr lang="en-US" sz="4000" b="1" dirty="0">
                <a:solidFill>
                  <a:srgbClr val="7030A0"/>
                </a:solidFill>
                <a:latin typeface="Source Sans Pro SemiBold" charset="0"/>
                <a:ea typeface="Source Sans Pro SemiBold" charset="0"/>
              </a:rPr>
              <a:t>continuity whilst on hold (“</a:t>
            </a:r>
            <a:r>
              <a:rPr lang="el-GR" sz="4000" b="1" dirty="0">
                <a:solidFill>
                  <a:srgbClr val="7030A0"/>
                </a:solidFill>
                <a:latin typeface="Source Sans Pro SemiBold" charset="0"/>
                <a:ea typeface="Source Sans Pro SemiBold" charset="0"/>
              </a:rPr>
              <a:t>συνέχιση κατά το πάγωμα</a:t>
            </a:r>
            <a:r>
              <a:rPr lang="en-US" sz="4000" b="1" dirty="0">
                <a:solidFill>
                  <a:srgbClr val="7030A0"/>
                </a:solidFill>
                <a:latin typeface="Source Sans Pro SemiBold" charset="0"/>
                <a:ea typeface="Source Sans Pro SemiBold" charset="0"/>
              </a:rPr>
              <a:t>”</a:t>
            </a:r>
            <a:r>
              <a:rPr kumimoji="0" lang="en-US" sz="4000" b="1" i="0" u="none" strike="noStrike" kern="1200" cap="none" spc="0" normalizeH="0" baseline="0" noProof="0" dirty="0">
                <a:ln>
                  <a:noFill/>
                </a:ln>
                <a:solidFill>
                  <a:srgbClr val="7030A0"/>
                </a:solidFill>
                <a:effectLst/>
                <a:uLnTx/>
                <a:uFillTx/>
                <a:latin typeface="Source Sans Pro SemiBold" charset="0"/>
                <a:ea typeface="Source Sans Pro SemiBold" charset="0"/>
              </a:rPr>
              <a:t>)</a:t>
            </a:r>
            <a:endParaRPr kumimoji="0" lang="en-US" sz="4000" b="0" i="0" u="none" strike="noStrike" kern="1200" cap="none" spc="0" normalizeH="0" baseline="0" noProof="0" dirty="0">
              <a:ln>
                <a:noFill/>
              </a:ln>
              <a:solidFill>
                <a:srgbClr val="7030A0"/>
              </a:solidFill>
              <a:effectLst/>
              <a:uLnTx/>
              <a:uFillTx/>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200" y="1825625"/>
            <a:ext cx="105071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defRPr/>
            </a:pPr>
            <a:r>
              <a:rPr lang="el-GR" dirty="0"/>
              <a:t>Στόχος είναι να αποφευχθεί η πτώχευση για φερέγγυα νοικοκυριά, επιχειρήσεις, τράπεζες</a:t>
            </a:r>
            <a:endPar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lvl="1">
              <a:defRPr/>
            </a:pPr>
            <a:r>
              <a:rPr lang="el-GR" b="1" dirty="0">
                <a:solidFill>
                  <a:srgbClr val="414141"/>
                </a:solidFill>
              </a:rPr>
              <a:t>Ενεργοποίηση αναβολής πληρωμών υποθηκών, ενοικίων, φόρων</a:t>
            </a:r>
          </a:p>
          <a:p>
            <a:pPr lvl="1">
              <a:buFont typeface="Arial" panose="020B0604020202020204" pitchFamily="34" charset="0"/>
              <a:buChar char="•"/>
              <a:defRPr/>
            </a:pPr>
            <a:r>
              <a:rPr lang="el-GR" b="1" dirty="0">
                <a:solidFill>
                  <a:srgbClr val="414141"/>
                </a:solidFill>
              </a:rPr>
              <a:t>Παροχή δανείων και επιχορηγήσεων σε επιχειρήσεις</a:t>
            </a:r>
          </a:p>
          <a:p>
            <a:pPr lvl="1">
              <a:defRPr/>
            </a:pPr>
            <a:r>
              <a:rPr lang="el-GR" b="1" dirty="0"/>
              <a:t>Παροχή επιδοτήσεων μισθών σε επιχειρήσεις για υπαλλήλους</a:t>
            </a:r>
            <a:endParaRPr kumimoji="0" lang="en-US" sz="2400" b="1"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lvl="0">
              <a:defRPr/>
            </a:pPr>
            <a:endPar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lvl="0">
              <a:defRPr/>
            </a:pPr>
            <a:r>
              <a:rPr kumimoji="0" lang="el-GR" sz="2800" b="0" i="0" u="none" strike="noStrike" kern="1200" cap="none" spc="0" normalizeH="0" baseline="0" noProof="0" dirty="0">
                <a:ln>
                  <a:noFill/>
                </a:ln>
                <a:solidFill>
                  <a:srgbClr val="414141"/>
                </a:solidFill>
                <a:effectLst/>
                <a:uLnTx/>
                <a:uFillTx/>
                <a:latin typeface="Source Sans Pro Light" charset="0"/>
                <a:ea typeface="Source Sans Pro Light" charset="0"/>
              </a:rPr>
              <a:t>Επιδόματα</a:t>
            </a:r>
            <a:r>
              <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rPr>
              <a:t> </a:t>
            </a:r>
            <a:r>
              <a:rPr lang="el-GR" dirty="0">
                <a:solidFill>
                  <a:srgbClr val="414141"/>
                </a:solidFill>
              </a:rPr>
              <a:t>σε αυτοαπασχολούμενους</a:t>
            </a:r>
            <a:r>
              <a:rPr lang="en-US" dirty="0">
                <a:solidFill>
                  <a:srgbClr val="414141"/>
                </a:solidFill>
              </a:rPr>
              <a:t> &amp;</a:t>
            </a:r>
            <a:r>
              <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rPr>
              <a:t> </a:t>
            </a:r>
            <a:r>
              <a:rPr kumimoji="0" lang="el-GR" sz="2800" b="0" i="0" u="none" strike="noStrike" kern="1200" cap="none" spc="0" normalizeH="0" baseline="0" noProof="0" dirty="0">
                <a:ln>
                  <a:noFill/>
                </a:ln>
                <a:solidFill>
                  <a:srgbClr val="414141"/>
                </a:solidFill>
                <a:effectLst/>
                <a:uLnTx/>
                <a:uFillTx/>
                <a:latin typeface="Source Sans Pro Light" charset="0"/>
                <a:ea typeface="Source Sans Pro Light" charset="0"/>
              </a:rPr>
              <a:t>περιστασιακά </a:t>
            </a:r>
            <a:r>
              <a:rPr kumimoji="0" lang="el-GR" sz="2800" b="0" i="0" u="none" strike="noStrike" kern="1200" cap="none" spc="0" normalizeH="0" baseline="0" noProof="0" dirty="0" err="1">
                <a:ln>
                  <a:noFill/>
                </a:ln>
                <a:solidFill>
                  <a:srgbClr val="414141"/>
                </a:solidFill>
                <a:effectLst/>
                <a:uLnTx/>
                <a:uFillTx/>
                <a:latin typeface="Source Sans Pro Light" charset="0"/>
                <a:ea typeface="Source Sans Pro Light" charset="0"/>
              </a:rPr>
              <a:t>απασχολο</a:t>
            </a:r>
            <a:r>
              <a:rPr lang="el-GR" dirty="0" err="1">
                <a:solidFill>
                  <a:srgbClr val="414141"/>
                </a:solidFill>
              </a:rPr>
              <a:t>ύ</a:t>
            </a:r>
            <a:r>
              <a:rPr kumimoji="0" lang="el-GR" sz="2800" b="0" i="0" u="none" strike="noStrike" kern="1200" cap="none" spc="0" normalizeH="0" baseline="0" noProof="0" dirty="0" err="1">
                <a:ln>
                  <a:noFill/>
                </a:ln>
                <a:solidFill>
                  <a:srgbClr val="414141"/>
                </a:solidFill>
                <a:effectLst/>
                <a:uLnTx/>
                <a:uFillTx/>
                <a:latin typeface="Source Sans Pro Light" charset="0"/>
                <a:ea typeface="Source Sans Pro Light" charset="0"/>
              </a:rPr>
              <a:t>μενους</a:t>
            </a:r>
            <a:endPar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endParaRPr kumimoji="0" lang="en-US" sz="24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endParaRPr>
          </a:p>
        </p:txBody>
      </p:sp>
    </p:spTree>
    <p:extLst>
      <p:ext uri="{BB962C8B-B14F-4D97-AF65-F5344CB8AC3E}">
        <p14:creationId xmlns:p14="http://schemas.microsoft.com/office/powerpoint/2010/main" val="465546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D5D68F2-42B2-4DA7-8D97-CDA6C3EADDBF}"/>
              </a:ext>
            </a:extLst>
          </p:cNvPr>
          <p:cNvGraphicFramePr>
            <a:graphicFrameLocks noGrp="1"/>
          </p:cNvGraphicFramePr>
          <p:nvPr>
            <p:extLst>
              <p:ext uri="{D42A27DB-BD31-4B8C-83A1-F6EECF244321}">
                <p14:modId xmlns:p14="http://schemas.microsoft.com/office/powerpoint/2010/main" val="1128325224"/>
              </p:ext>
            </p:extLst>
          </p:nvPr>
        </p:nvGraphicFramePr>
        <p:xfrm>
          <a:off x="838200" y="1418433"/>
          <a:ext cx="10515600" cy="39319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620901535"/>
                    </a:ext>
                  </a:extLst>
                </a:gridCol>
                <a:gridCol w="3505200">
                  <a:extLst>
                    <a:ext uri="{9D8B030D-6E8A-4147-A177-3AD203B41FA5}">
                      <a16:colId xmlns:a16="http://schemas.microsoft.com/office/drawing/2014/main" val="227641375"/>
                    </a:ext>
                  </a:extLst>
                </a:gridCol>
                <a:gridCol w="3505200">
                  <a:extLst>
                    <a:ext uri="{9D8B030D-6E8A-4147-A177-3AD203B41FA5}">
                      <a16:colId xmlns:a16="http://schemas.microsoft.com/office/drawing/2014/main" val="2852239233"/>
                    </a:ext>
                  </a:extLst>
                </a:gridCol>
              </a:tblGrid>
              <a:tr h="370840">
                <a:tc>
                  <a:txBody>
                    <a:bodyPr/>
                    <a:lstStyle/>
                    <a:p>
                      <a:r>
                        <a:rPr lang="el-GR" dirty="0">
                          <a:latin typeface="Source Sans Pro" panose="020B0503030403020204" pitchFamily="34" charset="0"/>
                          <a:ea typeface="Source Sans Pro" panose="020B0503030403020204" pitchFamily="34" charset="0"/>
                        </a:rPr>
                        <a:t>Χώρες με ανεξάρτητες κεντρικές τράπεζες</a:t>
                      </a:r>
                      <a:endParaRPr lang="en-GB" dirty="0">
                        <a:latin typeface="Source Sans Pro" panose="020B0503030403020204" pitchFamily="34" charset="0"/>
                        <a:ea typeface="Source Sans Pro" panose="020B0503030403020204" pitchFamily="34" charset="0"/>
                      </a:endParaRPr>
                    </a:p>
                  </a:txBody>
                  <a:tcPr>
                    <a:solidFill>
                      <a:srgbClr val="F55755"/>
                    </a:solidFill>
                  </a:tcPr>
                </a:tc>
                <a:tc>
                  <a:txBody>
                    <a:bodyPr/>
                    <a:lstStyle/>
                    <a:p>
                      <a:r>
                        <a:rPr lang="el-GR" dirty="0">
                          <a:latin typeface="Source Sans Pro" panose="020B0503030403020204" pitchFamily="34" charset="0"/>
                          <a:ea typeface="Source Sans Pro" panose="020B0503030403020204" pitchFamily="34" charset="0"/>
                        </a:rPr>
                        <a:t>Μακροοικονομικοί στόχοι</a:t>
                      </a:r>
                      <a:endParaRPr lang="en-GB" dirty="0">
                        <a:latin typeface="Source Sans Pro" panose="020B0503030403020204" pitchFamily="34" charset="0"/>
                        <a:ea typeface="Source Sans Pro" panose="020B0503030403020204" pitchFamily="34" charset="0"/>
                      </a:endParaRPr>
                    </a:p>
                  </a:txBody>
                  <a:tcPr>
                    <a:solidFill>
                      <a:srgbClr val="F55755"/>
                    </a:solidFill>
                  </a:tcPr>
                </a:tc>
                <a:tc>
                  <a:txBody>
                    <a:bodyPr/>
                    <a:lstStyle/>
                    <a:p>
                      <a:r>
                        <a:rPr lang="el-GR" dirty="0">
                          <a:latin typeface="Source Sans Pro" panose="020B0503030403020204" pitchFamily="34" charset="0"/>
                          <a:ea typeface="Source Sans Pro" panose="020B0503030403020204" pitchFamily="34" charset="0"/>
                        </a:rPr>
                        <a:t>Εργαλεία πολιτικής</a:t>
                      </a:r>
                      <a:endParaRPr lang="en-GB" dirty="0">
                        <a:latin typeface="Source Sans Pro" panose="020B0503030403020204" pitchFamily="34" charset="0"/>
                        <a:ea typeface="Source Sans Pro" panose="020B0503030403020204" pitchFamily="34" charset="0"/>
                      </a:endParaRPr>
                    </a:p>
                    <a:p>
                      <a:endParaRPr lang="en-GB" dirty="0">
                        <a:latin typeface="Source Sans Pro" panose="020B0503030403020204" pitchFamily="34" charset="0"/>
                        <a:ea typeface="Source Sans Pro" panose="020B0503030403020204" pitchFamily="34" charset="0"/>
                      </a:endParaRPr>
                    </a:p>
                  </a:txBody>
                  <a:tcPr>
                    <a:solidFill>
                      <a:srgbClr val="F55755"/>
                    </a:solidFill>
                  </a:tcPr>
                </a:tc>
                <a:extLst>
                  <a:ext uri="{0D108BD9-81ED-4DB2-BD59-A6C34878D82A}">
                    <a16:rowId xmlns:a16="http://schemas.microsoft.com/office/drawing/2014/main" val="3959274869"/>
                  </a:ext>
                </a:extLst>
              </a:tr>
              <a:tr h="370840">
                <a:tc>
                  <a:txBody>
                    <a:bodyPr/>
                    <a:lstStyle/>
                    <a:p>
                      <a:r>
                        <a:rPr lang="el-GR" dirty="0">
                          <a:solidFill>
                            <a:srgbClr val="414141"/>
                          </a:solidFill>
                          <a:latin typeface="Source Sans Pro" panose="020B0503030403020204" pitchFamily="34" charset="0"/>
                          <a:ea typeface="Source Sans Pro" panose="020B0503030403020204" pitchFamily="34" charset="0"/>
                        </a:rPr>
                        <a:t>Νομισματική και χρηματοοικονομική πολιτική</a:t>
                      </a:r>
                      <a:endParaRPr lang="en-GB" dirty="0">
                        <a:solidFill>
                          <a:srgbClr val="414141"/>
                        </a:solidFill>
                        <a:latin typeface="Source Sans Pro" panose="020B0503030403020204" pitchFamily="34" charset="0"/>
                        <a:ea typeface="Source Sans Pro" panose="020B0503030403020204" pitchFamily="34" charset="0"/>
                      </a:endParaRPr>
                    </a:p>
                  </a:txBody>
                  <a:tcPr/>
                </a:tc>
                <a:tc>
                  <a:txBody>
                    <a:bodyPr/>
                    <a:lstStyle/>
                    <a:p>
                      <a:r>
                        <a:rPr lang="es-ES" dirty="0">
                          <a:solidFill>
                            <a:srgbClr val="414141"/>
                          </a:solidFill>
                          <a:latin typeface="Source Sans Pro" panose="020B0503030403020204" pitchFamily="34" charset="0"/>
                          <a:ea typeface="Source Sans Pro" panose="020B0503030403020204" pitchFamily="34" charset="0"/>
                        </a:rPr>
                        <a:t>- </a:t>
                      </a:r>
                      <a:r>
                        <a:rPr lang="el-GR" dirty="0">
                          <a:solidFill>
                            <a:srgbClr val="414141"/>
                          </a:solidFill>
                          <a:latin typeface="Source Sans Pro" panose="020B0503030403020204" pitchFamily="34" charset="0"/>
                          <a:ea typeface="Source Sans Pro" panose="020B0503030403020204" pitchFamily="34" charset="0"/>
                        </a:rPr>
                        <a:t>Σταθεροποίηση οικονομικού κύκλου γύρω από τον στόχο πληθωρισμού</a:t>
                      </a:r>
                    </a:p>
                    <a:p>
                      <a:r>
                        <a:rPr lang="es-ES" dirty="0">
                          <a:solidFill>
                            <a:srgbClr val="414141"/>
                          </a:solidFill>
                          <a:latin typeface="Source Sans Pro" panose="020B0503030403020204" pitchFamily="34" charset="0"/>
                          <a:ea typeface="Source Sans Pro" panose="020B0503030403020204" pitchFamily="34" charset="0"/>
                        </a:rPr>
                        <a:t>- </a:t>
                      </a:r>
                      <a:r>
                        <a:rPr lang="el-GR" dirty="0">
                          <a:solidFill>
                            <a:srgbClr val="414141"/>
                          </a:solidFill>
                          <a:latin typeface="Source Sans Pro" panose="020B0503030403020204" pitchFamily="34" charset="0"/>
                          <a:ea typeface="Source Sans Pro" panose="020B0503030403020204" pitchFamily="34" charset="0"/>
                        </a:rPr>
                        <a:t>Χρηματοοικονομική σταθερότητα (τράπεζες)</a:t>
                      </a:r>
                      <a:endParaRPr lang="en-GB" dirty="0">
                        <a:solidFill>
                          <a:srgbClr val="414141"/>
                        </a:solidFill>
                        <a:latin typeface="Source Sans Pro" panose="020B0503030403020204" pitchFamily="34" charset="0"/>
                        <a:ea typeface="Source Sans Pro" panose="020B0503030403020204" pitchFamily="34" charset="0"/>
                      </a:endParaRPr>
                    </a:p>
                  </a:txBody>
                  <a:tcPr/>
                </a:tc>
                <a:tc>
                  <a:txBody>
                    <a:bodyPr/>
                    <a:lstStyle/>
                    <a:p>
                      <a:pPr marL="285750" indent="-285750">
                        <a:buFontTx/>
                        <a:buChar char="-"/>
                      </a:pPr>
                      <a:r>
                        <a:rPr lang="el-GR" dirty="0">
                          <a:solidFill>
                            <a:srgbClr val="414141"/>
                          </a:solidFill>
                          <a:latin typeface="Source Sans Pro" panose="020B0503030403020204" pitchFamily="34" charset="0"/>
                          <a:ea typeface="Source Sans Pro" panose="020B0503030403020204" pitchFamily="34" charset="0"/>
                        </a:rPr>
                        <a:t>Επιτόκιο πολιτικής; </a:t>
                      </a:r>
                      <a:endParaRPr lang="es-ES" dirty="0">
                        <a:solidFill>
                          <a:srgbClr val="414141"/>
                        </a:solidFill>
                        <a:latin typeface="Source Sans Pro" panose="020B0503030403020204" pitchFamily="34" charset="0"/>
                        <a:ea typeface="Source Sans Pro" panose="020B0503030403020204" pitchFamily="34" charset="0"/>
                      </a:endParaRPr>
                    </a:p>
                    <a:p>
                      <a:pPr marL="285750" indent="-285750">
                        <a:buFontTx/>
                        <a:buChar char="-"/>
                      </a:pPr>
                      <a:r>
                        <a:rPr lang="el-GR" dirty="0">
                          <a:solidFill>
                            <a:srgbClr val="414141"/>
                          </a:solidFill>
                          <a:latin typeface="Source Sans Pro" panose="020B0503030403020204" pitchFamily="34" charset="0"/>
                          <a:ea typeface="Source Sans Pro" panose="020B0503030403020204" pitchFamily="34" charset="0"/>
                        </a:rPr>
                        <a:t>Ποσοτική χαλάρωση </a:t>
                      </a:r>
                      <a:r>
                        <a:rPr lang="en-US" dirty="0">
                          <a:solidFill>
                            <a:srgbClr val="414141"/>
                          </a:solidFill>
                          <a:latin typeface="Source Sans Pro" panose="020B0503030403020204" pitchFamily="34" charset="0"/>
                          <a:ea typeface="Source Sans Pro" panose="020B0503030403020204" pitchFamily="34" charset="0"/>
                        </a:rPr>
                        <a:t>(QE) </a:t>
                      </a:r>
                      <a:r>
                        <a:rPr lang="el-GR" dirty="0">
                          <a:solidFill>
                            <a:srgbClr val="414141"/>
                          </a:solidFill>
                          <a:latin typeface="Source Sans Pro" panose="020B0503030403020204" pitchFamily="34" charset="0"/>
                          <a:ea typeface="Source Sans Pro" panose="020B0503030403020204" pitchFamily="34" charset="0"/>
                        </a:rPr>
                        <a:t>στο μηδενικό κατώτερο όριο (</a:t>
                      </a:r>
                      <a:r>
                        <a:rPr lang="en-GB" dirty="0">
                          <a:solidFill>
                            <a:srgbClr val="414141"/>
                          </a:solidFill>
                          <a:latin typeface="Source Sans Pro" panose="020B0503030403020204" pitchFamily="34" charset="0"/>
                          <a:ea typeface="Source Sans Pro" panose="020B0503030403020204" pitchFamily="34" charset="0"/>
                        </a:rPr>
                        <a:t>ZLB)</a:t>
                      </a:r>
                    </a:p>
                    <a:p>
                      <a:r>
                        <a:rPr lang="es-ES" dirty="0">
                          <a:solidFill>
                            <a:srgbClr val="414141"/>
                          </a:solidFill>
                          <a:latin typeface="Source Sans Pro" panose="020B0503030403020204" pitchFamily="34" charset="0"/>
                          <a:ea typeface="Source Sans Pro" panose="020B0503030403020204" pitchFamily="34" charset="0"/>
                        </a:rPr>
                        <a:t>-     </a:t>
                      </a:r>
                      <a:r>
                        <a:rPr lang="el-GR" dirty="0">
                          <a:solidFill>
                            <a:srgbClr val="414141"/>
                          </a:solidFill>
                          <a:latin typeface="Source Sans Pro" panose="020B0503030403020204" pitchFamily="34" charset="0"/>
                          <a:ea typeface="Source Sans Pro" panose="020B0503030403020204" pitchFamily="34" charset="0"/>
                        </a:rPr>
                        <a:t>Δείκτες κεφαλαίου </a:t>
                      </a:r>
                      <a:r>
                        <a:rPr lang="es-ES" dirty="0">
                          <a:solidFill>
                            <a:srgbClr val="414141"/>
                          </a:solidFill>
                          <a:latin typeface="Source Sans Pro" panose="020B0503030403020204" pitchFamily="34" charset="0"/>
                          <a:ea typeface="Source Sans Pro" panose="020B0503030403020204" pitchFamily="34" charset="0"/>
                        </a:rPr>
                        <a:t>(capital ratios) </a:t>
                      </a:r>
                      <a:r>
                        <a:rPr lang="el-GR" dirty="0">
                          <a:solidFill>
                            <a:srgbClr val="414141"/>
                          </a:solidFill>
                          <a:latin typeface="Source Sans Pro" panose="020B0503030403020204" pitchFamily="34" charset="0"/>
                          <a:ea typeface="Source Sans Pro" panose="020B0503030403020204" pitchFamily="34" charset="0"/>
                        </a:rPr>
                        <a:t>για τράπεζες και άλλοι κανονισμοί</a:t>
                      </a:r>
                      <a:endParaRPr lang="en-GB" dirty="0">
                        <a:solidFill>
                          <a:srgbClr val="414141"/>
                        </a:solidFill>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3541535283"/>
                  </a:ext>
                </a:extLst>
              </a:tr>
              <a:tr h="370840">
                <a:tc>
                  <a:txBody>
                    <a:bodyPr/>
                    <a:lstStyle/>
                    <a:p>
                      <a:r>
                        <a:rPr lang="el-GR" dirty="0">
                          <a:solidFill>
                            <a:srgbClr val="414141"/>
                          </a:solidFill>
                          <a:latin typeface="Source Sans Pro" panose="020B0503030403020204" pitchFamily="34" charset="0"/>
                          <a:ea typeface="Source Sans Pro" panose="020B0503030403020204" pitchFamily="34" charset="0"/>
                        </a:rPr>
                        <a:t>Δημοσιονομική πολιτική</a:t>
                      </a:r>
                      <a:endParaRPr lang="en-GB" dirty="0">
                        <a:solidFill>
                          <a:srgbClr val="414141"/>
                        </a:solidFill>
                        <a:latin typeface="Source Sans Pro" panose="020B0503030403020204" pitchFamily="34" charset="0"/>
                        <a:ea typeface="Source Sans Pro" panose="020B0503030403020204" pitchFamily="34" charset="0"/>
                      </a:endParaRPr>
                    </a:p>
                  </a:txBody>
                  <a:tcPr/>
                </a:tc>
                <a:tc>
                  <a:txBody>
                    <a:bodyPr/>
                    <a:lstStyle/>
                    <a:p>
                      <a:r>
                        <a:rPr lang="el-GR" sz="1600" dirty="0">
                          <a:solidFill>
                            <a:srgbClr val="414141"/>
                          </a:solidFill>
                          <a:latin typeface="Source Sans Pro" panose="020B0503030403020204" pitchFamily="34" charset="0"/>
                          <a:ea typeface="Source Sans Pro" panose="020B0503030403020204" pitchFamily="34" charset="0"/>
                        </a:rPr>
                        <a:t>Αν η οικονομία είναι στο μηδενικό κατώτερο όριο</a:t>
                      </a:r>
                      <a:r>
                        <a:rPr lang="en-GB" sz="1600" dirty="0">
                          <a:solidFill>
                            <a:srgbClr val="414141"/>
                          </a:solidFill>
                          <a:latin typeface="Source Sans Pro" panose="020B0503030403020204" pitchFamily="34" charset="0"/>
                          <a:ea typeface="Source Sans Pro" panose="020B0503030403020204" pitchFamily="34" charset="0"/>
                        </a:rPr>
                        <a:t> (ZLB), </a:t>
                      </a:r>
                      <a:r>
                        <a:rPr lang="el-GR" sz="1600" dirty="0">
                          <a:solidFill>
                            <a:srgbClr val="414141"/>
                          </a:solidFill>
                          <a:latin typeface="Source Sans Pro" panose="020B0503030403020204" pitchFamily="34" charset="0"/>
                          <a:ea typeface="Source Sans Pro" panose="020B0503030403020204" pitchFamily="34" charset="0"/>
                        </a:rPr>
                        <a:t>σταθεροποίηση του οικονομικού κύκλου (π.χ. παγκόσμια χρηματοπιστωτική κρίση)</a:t>
                      </a:r>
                      <a:r>
                        <a:rPr lang="en-US" sz="1600" dirty="0">
                          <a:solidFill>
                            <a:srgbClr val="414141"/>
                          </a:solidFill>
                          <a:latin typeface="Source Sans Pro" panose="020B0503030403020204" pitchFamily="34" charset="0"/>
                          <a:ea typeface="Source Sans Pro" panose="020B0503030403020204" pitchFamily="34" charset="0"/>
                        </a:rPr>
                        <a:t>,</a:t>
                      </a:r>
                      <a:r>
                        <a:rPr lang="el-GR" sz="1600" dirty="0">
                          <a:solidFill>
                            <a:srgbClr val="414141"/>
                          </a:solidFill>
                          <a:latin typeface="Source Sans Pro" panose="020B0503030403020204" pitchFamily="34" charset="0"/>
                          <a:ea typeface="Source Sans Pro" panose="020B0503030403020204" pitchFamily="34" charset="0"/>
                        </a:rPr>
                        <a:t> αλλιώς προσανατολισμένη στη διαχείριση του δημόσιου χρέους / ΑΕΠ</a:t>
                      </a:r>
                      <a:endParaRPr lang="en-GB" sz="1600" dirty="0">
                        <a:solidFill>
                          <a:srgbClr val="414141"/>
                        </a:solidFill>
                        <a:latin typeface="Source Sans Pro" panose="020B0503030403020204" pitchFamily="34" charset="0"/>
                        <a:ea typeface="Source Sans Pro" panose="020B0503030403020204" pitchFamily="34" charset="0"/>
                      </a:endParaRPr>
                    </a:p>
                  </a:txBody>
                  <a:tcPr/>
                </a:tc>
                <a:tc>
                  <a:txBody>
                    <a:bodyPr/>
                    <a:lstStyle/>
                    <a:p>
                      <a:r>
                        <a:rPr lang="es-ES" dirty="0">
                          <a:solidFill>
                            <a:srgbClr val="414141"/>
                          </a:solidFill>
                          <a:latin typeface="Source Sans Pro" panose="020B0503030403020204" pitchFamily="34" charset="0"/>
                          <a:ea typeface="Source Sans Pro" panose="020B0503030403020204" pitchFamily="34" charset="0"/>
                        </a:rPr>
                        <a:t>- </a:t>
                      </a:r>
                      <a:r>
                        <a:rPr lang="el-GR" dirty="0">
                          <a:solidFill>
                            <a:srgbClr val="414141"/>
                          </a:solidFill>
                          <a:latin typeface="Source Sans Pro" panose="020B0503030403020204" pitchFamily="34" charset="0"/>
                          <a:ea typeface="Source Sans Pro" panose="020B0503030403020204" pitchFamily="34" charset="0"/>
                        </a:rPr>
                        <a:t>δαπάνες</a:t>
                      </a:r>
                      <a:endParaRPr lang="es-ES" dirty="0">
                        <a:solidFill>
                          <a:srgbClr val="414141"/>
                        </a:solidFill>
                        <a:latin typeface="Source Sans Pro" panose="020B0503030403020204" pitchFamily="34" charset="0"/>
                        <a:ea typeface="Source Sans Pro" panose="020B0503030403020204" pitchFamily="34" charset="0"/>
                      </a:endParaRPr>
                    </a:p>
                    <a:p>
                      <a:r>
                        <a:rPr lang="es-ES" dirty="0">
                          <a:solidFill>
                            <a:srgbClr val="414141"/>
                          </a:solidFill>
                          <a:latin typeface="Source Sans Pro" panose="020B0503030403020204" pitchFamily="34" charset="0"/>
                          <a:ea typeface="Source Sans Pro" panose="020B0503030403020204" pitchFamily="34" charset="0"/>
                        </a:rPr>
                        <a:t>- </a:t>
                      </a:r>
                      <a:r>
                        <a:rPr lang="el-GR" dirty="0">
                          <a:solidFill>
                            <a:srgbClr val="414141"/>
                          </a:solidFill>
                          <a:latin typeface="Source Sans Pro" panose="020B0503030403020204" pitchFamily="34" charset="0"/>
                          <a:ea typeface="Source Sans Pro" panose="020B0503030403020204" pitchFamily="34" charset="0"/>
                        </a:rPr>
                        <a:t>φόροι</a:t>
                      </a:r>
                      <a:endParaRPr lang="es-ES" dirty="0">
                        <a:solidFill>
                          <a:srgbClr val="414141"/>
                        </a:solidFill>
                        <a:latin typeface="Source Sans Pro" panose="020B0503030403020204" pitchFamily="34" charset="0"/>
                        <a:ea typeface="Source Sans Pro" panose="020B0503030403020204" pitchFamily="34" charset="0"/>
                      </a:endParaRPr>
                    </a:p>
                    <a:p>
                      <a:r>
                        <a:rPr lang="es-ES" dirty="0">
                          <a:solidFill>
                            <a:srgbClr val="414141"/>
                          </a:solidFill>
                          <a:latin typeface="Source Sans Pro" panose="020B0503030403020204" pitchFamily="34" charset="0"/>
                          <a:ea typeface="Source Sans Pro" panose="020B0503030403020204" pitchFamily="34" charset="0"/>
                        </a:rPr>
                        <a:t>- </a:t>
                      </a:r>
                      <a:r>
                        <a:rPr lang="el-GR" dirty="0">
                          <a:solidFill>
                            <a:srgbClr val="414141"/>
                          </a:solidFill>
                          <a:latin typeface="Source Sans Pro" panose="020B0503030403020204" pitchFamily="34" charset="0"/>
                          <a:ea typeface="Source Sans Pro" panose="020B0503030403020204" pitchFamily="34" charset="0"/>
                        </a:rPr>
                        <a:t>επιδόματα</a:t>
                      </a:r>
                      <a:endParaRPr lang="en-GB" dirty="0">
                        <a:solidFill>
                          <a:srgbClr val="414141"/>
                        </a:solidFill>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870611586"/>
                  </a:ext>
                </a:extLst>
              </a:tr>
            </a:tbl>
          </a:graphicData>
        </a:graphic>
      </p:graphicFrame>
      <p:sp>
        <p:nvSpPr>
          <p:cNvPr id="4" name="Title 3">
            <a:extLst>
              <a:ext uri="{FF2B5EF4-FFF2-40B4-BE49-F238E27FC236}">
                <a16:creationId xmlns:a16="http://schemas.microsoft.com/office/drawing/2014/main" id="{88A9FF82-F0A5-4F2B-96E4-11F0C3E5A781}"/>
              </a:ext>
            </a:extLst>
          </p:cNvPr>
          <p:cNvSpPr>
            <a:spLocks noGrp="1"/>
          </p:cNvSpPr>
          <p:nvPr>
            <p:ph type="title"/>
          </p:nvPr>
        </p:nvSpPr>
        <p:spPr/>
        <p:txBody>
          <a:bodyPr>
            <a:normAutofit/>
          </a:bodyPr>
          <a:lstStyle/>
          <a:p>
            <a:r>
              <a:rPr lang="el-GR" sz="3600" dirty="0"/>
              <a:t>Ανάθεση πολιτικής («ποιος κάνει τί;»)</a:t>
            </a:r>
            <a:r>
              <a:rPr lang="es-ES" sz="3600" dirty="0"/>
              <a:t> </a:t>
            </a:r>
            <a:r>
              <a:rPr lang="el-GR" sz="3600" dirty="0">
                <a:solidFill>
                  <a:srgbClr val="EA585A"/>
                </a:solidFill>
              </a:rPr>
              <a:t>προ</a:t>
            </a:r>
            <a:r>
              <a:rPr lang="en-GB" sz="3600" dirty="0"/>
              <a:t>-COVID-19</a:t>
            </a:r>
          </a:p>
        </p:txBody>
      </p:sp>
      <p:sp>
        <p:nvSpPr>
          <p:cNvPr id="5" name="TextBox 4">
            <a:extLst>
              <a:ext uri="{FF2B5EF4-FFF2-40B4-BE49-F238E27FC236}">
                <a16:creationId xmlns:a16="http://schemas.microsoft.com/office/drawing/2014/main" id="{48EB60C8-E739-4263-BFB2-BDE3459CFBCA}"/>
              </a:ext>
            </a:extLst>
          </p:cNvPr>
          <p:cNvSpPr txBox="1"/>
          <p:nvPr/>
        </p:nvSpPr>
        <p:spPr>
          <a:xfrm>
            <a:off x="2398064" y="5350353"/>
            <a:ext cx="8594019" cy="923330"/>
          </a:xfrm>
          <a:prstGeom prst="rect">
            <a:avLst/>
          </a:prstGeom>
          <a:noFill/>
        </p:spPr>
        <p:txBody>
          <a:bodyPr wrap="none" rtlCol="0">
            <a:spAutoFit/>
          </a:bodyPr>
          <a:lstStyle/>
          <a:p>
            <a:r>
              <a:rPr lang="el-GR" dirty="0">
                <a:solidFill>
                  <a:srgbClr val="414141"/>
                </a:solidFill>
                <a:latin typeface="Source Sans Pro" panose="020B0503030403020204" pitchFamily="34" charset="0"/>
                <a:ea typeface="Source Sans Pro" panose="020B0503030403020204" pitchFamily="34" charset="0"/>
              </a:rPr>
              <a:t>Χώρες χωρίς ανεξάρτητη νομισματική πολιτική (π.χ. μέλη της Ευρωζώνης)</a:t>
            </a:r>
            <a:r>
              <a:rPr lang="en-GB" dirty="0">
                <a:solidFill>
                  <a:srgbClr val="414141"/>
                </a:solidFill>
                <a:latin typeface="Source Sans Pro" panose="020B0503030403020204" pitchFamily="34" charset="0"/>
                <a:ea typeface="Source Sans Pro" panose="020B0503030403020204" pitchFamily="34" charset="0"/>
              </a:rPr>
              <a:t>:</a:t>
            </a:r>
          </a:p>
          <a:p>
            <a:pPr marL="285750" indent="-285750">
              <a:buFont typeface="Arial" panose="020B0604020202020204" pitchFamily="34" charset="0"/>
              <a:buChar char="•"/>
            </a:pPr>
            <a:r>
              <a:rPr lang="en-GB" dirty="0">
                <a:solidFill>
                  <a:srgbClr val="414141"/>
                </a:solidFill>
                <a:latin typeface="Source Sans Pro" panose="020B0503030403020204" pitchFamily="34" charset="0"/>
                <a:ea typeface="Source Sans Pro" panose="020B0503030403020204" pitchFamily="34" charset="0"/>
              </a:rPr>
              <a:t>H EKT </a:t>
            </a:r>
            <a:r>
              <a:rPr lang="el-GR" dirty="0">
                <a:solidFill>
                  <a:srgbClr val="414141"/>
                </a:solidFill>
                <a:latin typeface="Source Sans Pro" panose="020B0503030403020204" pitchFamily="34" charset="0"/>
                <a:ea typeface="Source Sans Pro" panose="020B0503030403020204" pitchFamily="34" charset="0"/>
              </a:rPr>
              <a:t>σταθεροποιεί τον οικονομικό κύκλο </a:t>
            </a:r>
            <a:r>
              <a:rPr lang="es-ES" dirty="0">
                <a:solidFill>
                  <a:srgbClr val="414141"/>
                </a:solidFill>
                <a:latin typeface="Source Sans Pro" panose="020B0503030403020204" pitchFamily="34" charset="0"/>
                <a:ea typeface="Source Sans Pro" panose="020B0503030403020204" pitchFamily="34" charset="0"/>
              </a:rPr>
              <a:t>(</a:t>
            </a:r>
            <a:r>
              <a:rPr lang="es-ES" dirty="0" err="1">
                <a:solidFill>
                  <a:srgbClr val="414141"/>
                </a:solidFill>
                <a:latin typeface="Source Sans Pro" panose="020B0503030403020204" pitchFamily="34" charset="0"/>
                <a:ea typeface="Source Sans Pro" panose="020B0503030403020204" pitchFamily="34" charset="0"/>
              </a:rPr>
              <a:t>business</a:t>
            </a:r>
            <a:r>
              <a:rPr lang="es-ES" dirty="0">
                <a:solidFill>
                  <a:srgbClr val="414141"/>
                </a:solidFill>
                <a:latin typeface="Source Sans Pro" panose="020B0503030403020204" pitchFamily="34" charset="0"/>
                <a:ea typeface="Source Sans Pro" panose="020B0503030403020204" pitchFamily="34" charset="0"/>
              </a:rPr>
              <a:t> </a:t>
            </a:r>
            <a:r>
              <a:rPr lang="es-ES" dirty="0" err="1">
                <a:solidFill>
                  <a:srgbClr val="414141"/>
                </a:solidFill>
                <a:latin typeface="Source Sans Pro" panose="020B0503030403020204" pitchFamily="34" charset="0"/>
                <a:ea typeface="Source Sans Pro" panose="020B0503030403020204" pitchFamily="34" charset="0"/>
              </a:rPr>
              <a:t>cycle</a:t>
            </a:r>
            <a:r>
              <a:rPr lang="es-ES" dirty="0">
                <a:solidFill>
                  <a:srgbClr val="414141"/>
                </a:solidFill>
                <a:latin typeface="Source Sans Pro" panose="020B0503030403020204" pitchFamily="34" charset="0"/>
                <a:ea typeface="Source Sans Pro" panose="020B0503030403020204" pitchFamily="34" charset="0"/>
              </a:rPr>
              <a:t>) </a:t>
            </a:r>
            <a:r>
              <a:rPr lang="el-GR" dirty="0">
                <a:solidFill>
                  <a:srgbClr val="414141"/>
                </a:solidFill>
                <a:latin typeface="Source Sans Pro" panose="020B0503030403020204" pitchFamily="34" charset="0"/>
                <a:ea typeface="Source Sans Pro" panose="020B0503030403020204" pitchFamily="34" charset="0"/>
              </a:rPr>
              <a:t>σε επίπεδο Ευρωζώνης</a:t>
            </a:r>
            <a:endParaRPr lang="en-GB" dirty="0">
              <a:solidFill>
                <a:srgbClr val="41414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l-GR" dirty="0">
                <a:solidFill>
                  <a:srgbClr val="414141"/>
                </a:solidFill>
                <a:latin typeface="Source Sans Pro" panose="020B0503030403020204" pitchFamily="34" charset="0"/>
                <a:ea typeface="Source Sans Pro" panose="020B0503030403020204" pitchFamily="34" charset="0"/>
              </a:rPr>
              <a:t>Οι εθνικές κυβερνήσεις σταθεροποιούν τον οικονομικό κύκλο σε επίπεδο χώρας</a:t>
            </a:r>
            <a:endParaRPr lang="en-GB" dirty="0">
              <a:solidFill>
                <a:srgbClr val="41414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397607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D5D68F2-42B2-4DA7-8D97-CDA6C3EADDBF}"/>
              </a:ext>
            </a:extLst>
          </p:cNvPr>
          <p:cNvGraphicFramePr>
            <a:graphicFrameLocks noGrp="1"/>
          </p:cNvGraphicFramePr>
          <p:nvPr>
            <p:extLst>
              <p:ext uri="{D42A27DB-BD31-4B8C-83A1-F6EECF244321}">
                <p14:modId xmlns:p14="http://schemas.microsoft.com/office/powerpoint/2010/main" val="2642400007"/>
              </p:ext>
            </p:extLst>
          </p:nvPr>
        </p:nvGraphicFramePr>
        <p:xfrm>
          <a:off x="713942" y="1242002"/>
          <a:ext cx="11087100" cy="3840480"/>
        </p:xfrm>
        <a:graphic>
          <a:graphicData uri="http://schemas.openxmlformats.org/drawingml/2006/table">
            <a:tbl>
              <a:tblPr firstRow="1" bandRow="1">
                <a:tableStyleId>{5C22544A-7EE6-4342-B048-85BDC9FD1C3A}</a:tableStyleId>
              </a:tblPr>
              <a:tblGrid>
                <a:gridCol w="3695700">
                  <a:extLst>
                    <a:ext uri="{9D8B030D-6E8A-4147-A177-3AD203B41FA5}">
                      <a16:colId xmlns:a16="http://schemas.microsoft.com/office/drawing/2014/main" val="2620901535"/>
                    </a:ext>
                  </a:extLst>
                </a:gridCol>
                <a:gridCol w="3695700">
                  <a:extLst>
                    <a:ext uri="{9D8B030D-6E8A-4147-A177-3AD203B41FA5}">
                      <a16:colId xmlns:a16="http://schemas.microsoft.com/office/drawing/2014/main" val="227641375"/>
                    </a:ext>
                  </a:extLst>
                </a:gridCol>
                <a:gridCol w="3695700">
                  <a:extLst>
                    <a:ext uri="{9D8B030D-6E8A-4147-A177-3AD203B41FA5}">
                      <a16:colId xmlns:a16="http://schemas.microsoft.com/office/drawing/2014/main" val="2852239233"/>
                    </a:ext>
                  </a:extLst>
                </a:gridCol>
              </a:tblGrid>
              <a:tr h="370840">
                <a:tc>
                  <a:txBody>
                    <a:bodyPr/>
                    <a:lstStyle/>
                    <a:p>
                      <a:r>
                        <a:rPr lang="el-GR" dirty="0">
                          <a:latin typeface="Source Sans Pro" panose="020B0503030403020204" pitchFamily="34" charset="0"/>
                          <a:ea typeface="Source Sans Pro" panose="020B0503030403020204" pitchFamily="34" charset="0"/>
                        </a:rPr>
                        <a:t>Χώρες με ανεξάρτητες κεντρικές τράπεζες</a:t>
                      </a:r>
                      <a:endParaRPr lang="en-GB" dirty="0">
                        <a:latin typeface="Source Sans Pro" panose="020B0503030403020204" pitchFamily="34" charset="0"/>
                        <a:ea typeface="Source Sans Pro" panose="020B0503030403020204" pitchFamily="34" charset="0"/>
                      </a:endParaRPr>
                    </a:p>
                  </a:txBody>
                  <a:tcPr>
                    <a:solidFill>
                      <a:srgbClr val="F55755"/>
                    </a:solidFill>
                  </a:tcPr>
                </a:tc>
                <a:tc>
                  <a:txBody>
                    <a:bodyPr/>
                    <a:lstStyle/>
                    <a:p>
                      <a:r>
                        <a:rPr lang="el-GR" dirty="0">
                          <a:latin typeface="Source Sans Pro" panose="020B0503030403020204" pitchFamily="34" charset="0"/>
                          <a:ea typeface="Source Sans Pro" panose="020B0503030403020204" pitchFamily="34" charset="0"/>
                        </a:rPr>
                        <a:t>Μακροοικονομικοί στόχοι</a:t>
                      </a:r>
                      <a:endParaRPr lang="en-GB" dirty="0">
                        <a:latin typeface="Source Sans Pro" panose="020B0503030403020204" pitchFamily="34" charset="0"/>
                        <a:ea typeface="Source Sans Pro" panose="020B0503030403020204" pitchFamily="34" charset="0"/>
                      </a:endParaRPr>
                    </a:p>
                  </a:txBody>
                  <a:tcPr>
                    <a:solidFill>
                      <a:srgbClr val="F55755"/>
                    </a:solidFill>
                  </a:tcPr>
                </a:tc>
                <a:tc>
                  <a:txBody>
                    <a:bodyPr/>
                    <a:lstStyle/>
                    <a:p>
                      <a:r>
                        <a:rPr lang="el-GR" dirty="0">
                          <a:latin typeface="Source Sans Pro" panose="020B0503030403020204" pitchFamily="34" charset="0"/>
                          <a:ea typeface="Source Sans Pro" panose="020B0503030403020204" pitchFamily="34" charset="0"/>
                        </a:rPr>
                        <a:t>Εργαλεία πολιτικής</a:t>
                      </a:r>
                      <a:endParaRPr lang="en-GB" dirty="0">
                        <a:latin typeface="Source Sans Pro" panose="020B0503030403020204" pitchFamily="34" charset="0"/>
                        <a:ea typeface="Source Sans Pro" panose="020B0503030403020204" pitchFamily="34" charset="0"/>
                      </a:endParaRPr>
                    </a:p>
                  </a:txBody>
                  <a:tcPr>
                    <a:solidFill>
                      <a:srgbClr val="F55755"/>
                    </a:solidFill>
                  </a:tcPr>
                </a:tc>
                <a:extLst>
                  <a:ext uri="{0D108BD9-81ED-4DB2-BD59-A6C34878D82A}">
                    <a16:rowId xmlns:a16="http://schemas.microsoft.com/office/drawing/2014/main" val="3959274869"/>
                  </a:ext>
                </a:extLst>
              </a:tr>
              <a:tr h="370840">
                <a:tc>
                  <a:txBody>
                    <a:bodyPr/>
                    <a:lstStyle/>
                    <a:p>
                      <a:r>
                        <a:rPr lang="el-GR" dirty="0">
                          <a:solidFill>
                            <a:srgbClr val="414141"/>
                          </a:solidFill>
                          <a:latin typeface="Source Sans Pro" panose="020B0503030403020204" pitchFamily="34" charset="0"/>
                          <a:ea typeface="Source Sans Pro" panose="020B0503030403020204" pitchFamily="34" charset="0"/>
                        </a:rPr>
                        <a:t>Νομισματική και χρηματοοικονομική πολιτική</a:t>
                      </a:r>
                      <a:endParaRPr lang="en-GB" dirty="0">
                        <a:solidFill>
                          <a:srgbClr val="414141"/>
                        </a:solidFill>
                        <a:latin typeface="Source Sans Pro" panose="020B0503030403020204" pitchFamily="34" charset="0"/>
                        <a:ea typeface="Source Sans Pro" panose="020B0503030403020204" pitchFamily="34" charset="0"/>
                      </a:endParaRPr>
                    </a:p>
                  </a:txBody>
                  <a:tcPr>
                    <a:solidFill>
                      <a:srgbClr val="F55755">
                        <a:alpha val="35686"/>
                      </a:srgbClr>
                    </a:solidFill>
                  </a:tcPr>
                </a:tc>
                <a:tc>
                  <a:txBody>
                    <a:bodyPr/>
                    <a:lstStyle/>
                    <a:p>
                      <a:r>
                        <a:rPr lang="es-ES" dirty="0">
                          <a:solidFill>
                            <a:srgbClr val="414141"/>
                          </a:solidFill>
                        </a:rPr>
                        <a:t>- </a:t>
                      </a:r>
                      <a:r>
                        <a:rPr lang="el-GR" dirty="0">
                          <a:solidFill>
                            <a:srgbClr val="414141"/>
                          </a:solidFill>
                        </a:rPr>
                        <a:t>Επιβίωση υγειών επιχειρήσεων </a:t>
                      </a:r>
                      <a:r>
                        <a:rPr lang="en-GB" dirty="0">
                          <a:solidFill>
                            <a:srgbClr val="414141"/>
                          </a:solidFill>
                        </a:rPr>
                        <a:t>&amp; </a:t>
                      </a:r>
                      <a:r>
                        <a:rPr lang="el-GR" dirty="0">
                          <a:solidFill>
                            <a:srgbClr val="414141"/>
                          </a:solidFill>
                        </a:rPr>
                        <a:t>νοικοκυριών</a:t>
                      </a:r>
                      <a:endParaRPr lang="en-GB" dirty="0">
                        <a:solidFill>
                          <a:srgbClr val="414141"/>
                        </a:solidFill>
                      </a:endParaRPr>
                    </a:p>
                    <a:p>
                      <a:r>
                        <a:rPr lang="es-ES" dirty="0">
                          <a:solidFill>
                            <a:srgbClr val="414141"/>
                          </a:solidFill>
                        </a:rPr>
                        <a:t>- </a:t>
                      </a:r>
                      <a:r>
                        <a:rPr lang="el-GR" dirty="0">
                          <a:solidFill>
                            <a:srgbClr val="414141"/>
                          </a:solidFill>
                        </a:rPr>
                        <a:t>Χρηματοοικονομική σταθερότητα (τράπεζες)</a:t>
                      </a:r>
                      <a:endParaRPr lang="en-GB" dirty="0">
                        <a:solidFill>
                          <a:srgbClr val="414141"/>
                        </a:solidFill>
                      </a:endParaRPr>
                    </a:p>
                  </a:txBody>
                  <a:tcPr>
                    <a:solidFill>
                      <a:srgbClr val="F55755">
                        <a:alpha val="35686"/>
                      </a:srgbClr>
                    </a:solidFill>
                  </a:tcPr>
                </a:tc>
                <a:tc>
                  <a:txBody>
                    <a:bodyPr/>
                    <a:lstStyle/>
                    <a:p>
                      <a:r>
                        <a:rPr lang="es-ES" dirty="0">
                          <a:solidFill>
                            <a:srgbClr val="414141"/>
                          </a:solidFill>
                        </a:rPr>
                        <a:t>- </a:t>
                      </a:r>
                      <a:r>
                        <a:rPr lang="el-GR" dirty="0">
                          <a:solidFill>
                            <a:srgbClr val="414141"/>
                          </a:solidFill>
                        </a:rPr>
                        <a:t>Μείωση επιτοκίου πολιτικής σε περίπου μηδέν</a:t>
                      </a:r>
                    </a:p>
                    <a:p>
                      <a:r>
                        <a:rPr lang="en-GB" dirty="0">
                          <a:solidFill>
                            <a:srgbClr val="414141"/>
                          </a:solidFill>
                        </a:rPr>
                        <a:t>- QE </a:t>
                      </a:r>
                      <a:r>
                        <a:rPr lang="el-GR" dirty="0">
                          <a:solidFill>
                            <a:srgbClr val="414141"/>
                          </a:solidFill>
                        </a:rPr>
                        <a:t>για μείωση των μακροπρόθεσμων επιτοκίων</a:t>
                      </a:r>
                    </a:p>
                    <a:p>
                      <a:r>
                        <a:rPr lang="es-ES" dirty="0">
                          <a:solidFill>
                            <a:srgbClr val="414141"/>
                          </a:solidFill>
                        </a:rPr>
                        <a:t>- </a:t>
                      </a:r>
                      <a:r>
                        <a:rPr lang="el-GR" dirty="0">
                          <a:solidFill>
                            <a:srgbClr val="414141"/>
                          </a:solidFill>
                        </a:rPr>
                        <a:t>Δάνεια</a:t>
                      </a:r>
                      <a:endParaRPr lang="en-GB" dirty="0">
                        <a:solidFill>
                          <a:srgbClr val="414141"/>
                        </a:solidFill>
                      </a:endParaRPr>
                    </a:p>
                  </a:txBody>
                  <a:tcPr>
                    <a:solidFill>
                      <a:srgbClr val="F55755">
                        <a:alpha val="35686"/>
                      </a:srgbClr>
                    </a:solidFill>
                  </a:tcPr>
                </a:tc>
                <a:extLst>
                  <a:ext uri="{0D108BD9-81ED-4DB2-BD59-A6C34878D82A}">
                    <a16:rowId xmlns:a16="http://schemas.microsoft.com/office/drawing/2014/main" val="3541535283"/>
                  </a:ext>
                </a:extLst>
              </a:tr>
              <a:tr h="370840">
                <a:tc>
                  <a:txBody>
                    <a:bodyPr/>
                    <a:lstStyle/>
                    <a:p>
                      <a:r>
                        <a:rPr lang="el-GR" dirty="0">
                          <a:solidFill>
                            <a:srgbClr val="414141"/>
                          </a:solidFill>
                          <a:latin typeface="Source Sans Pro" panose="020B0503030403020204" pitchFamily="34" charset="0"/>
                          <a:ea typeface="Source Sans Pro" panose="020B0503030403020204" pitchFamily="34" charset="0"/>
                        </a:rPr>
                        <a:t>Δημοσιονομική πολιτική</a:t>
                      </a:r>
                      <a:endParaRPr lang="en-GB" dirty="0">
                        <a:solidFill>
                          <a:srgbClr val="414141"/>
                        </a:solidFill>
                        <a:latin typeface="Source Sans Pro" panose="020B0503030403020204" pitchFamily="34" charset="0"/>
                        <a:ea typeface="Source Sans Pro" panose="020B0503030403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414141"/>
                          </a:solidFill>
                        </a:rPr>
                        <a:t>- </a:t>
                      </a:r>
                      <a:r>
                        <a:rPr lang="el-GR" dirty="0">
                          <a:solidFill>
                            <a:srgbClr val="414141"/>
                          </a:solidFill>
                        </a:rPr>
                        <a:t>Ενίσχυση της υγειονομικής περίθαλψης</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414141"/>
                          </a:solidFill>
                        </a:rPr>
                        <a:t>- </a:t>
                      </a:r>
                      <a:r>
                        <a:rPr lang="el-GR" dirty="0">
                          <a:solidFill>
                            <a:srgbClr val="414141"/>
                          </a:solidFill>
                        </a:rPr>
                        <a:t>Επιβίωση υγειών επιχειρήσεων</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414141"/>
                          </a:solidFill>
                        </a:rPr>
                        <a:t>- </a:t>
                      </a:r>
                      <a:r>
                        <a:rPr lang="el-GR" dirty="0">
                          <a:solidFill>
                            <a:srgbClr val="414141"/>
                          </a:solidFill>
                        </a:rPr>
                        <a:t>Υποστήριξη εισοδημάτων νοικοκυριών</a:t>
                      </a:r>
                      <a:endParaRPr lang="en-GB" dirty="0">
                        <a:solidFill>
                          <a:srgbClr val="414141"/>
                        </a:solidFill>
                      </a:endParaRPr>
                    </a:p>
                  </a:txBody>
                  <a:tcPr/>
                </a:tc>
                <a:tc>
                  <a:txBody>
                    <a:bodyPr/>
                    <a:lstStyle/>
                    <a:p>
                      <a:r>
                        <a:rPr lang="es-ES" dirty="0">
                          <a:solidFill>
                            <a:srgbClr val="414141"/>
                          </a:solidFill>
                        </a:rPr>
                        <a:t>- </a:t>
                      </a:r>
                      <a:r>
                        <a:rPr lang="el-GR" dirty="0">
                          <a:solidFill>
                            <a:srgbClr val="414141"/>
                          </a:solidFill>
                        </a:rPr>
                        <a:t>Δαπάνες για υγειονομική περίθαλψη </a:t>
                      </a:r>
                      <a:endParaRPr lang="en-GB" dirty="0">
                        <a:solidFill>
                          <a:srgbClr val="414141"/>
                        </a:solidFill>
                      </a:endParaRPr>
                    </a:p>
                    <a:p>
                      <a:r>
                        <a:rPr lang="es-ES" dirty="0">
                          <a:solidFill>
                            <a:srgbClr val="414141"/>
                          </a:solidFill>
                        </a:rPr>
                        <a:t>- </a:t>
                      </a:r>
                      <a:r>
                        <a:rPr lang="el-GR" dirty="0">
                          <a:solidFill>
                            <a:srgbClr val="414141"/>
                          </a:solidFill>
                        </a:rPr>
                        <a:t>Επιδοτήσεις μισθών </a:t>
                      </a:r>
                      <a:endParaRPr lang="en-GB" dirty="0">
                        <a:solidFill>
                          <a:srgbClr val="414141"/>
                        </a:solidFill>
                      </a:endParaRPr>
                    </a:p>
                    <a:p>
                      <a:r>
                        <a:rPr lang="es-ES" dirty="0">
                          <a:solidFill>
                            <a:srgbClr val="414141"/>
                          </a:solidFill>
                        </a:rPr>
                        <a:t>- </a:t>
                      </a:r>
                      <a:r>
                        <a:rPr lang="el-GR" dirty="0">
                          <a:solidFill>
                            <a:srgbClr val="414141"/>
                          </a:solidFill>
                        </a:rPr>
                        <a:t>Δάνεια για επιχειρήσεις</a:t>
                      </a:r>
                    </a:p>
                    <a:p>
                      <a:r>
                        <a:rPr lang="es-ES" dirty="0">
                          <a:solidFill>
                            <a:srgbClr val="414141"/>
                          </a:solidFill>
                        </a:rPr>
                        <a:t>- </a:t>
                      </a:r>
                      <a:r>
                        <a:rPr lang="el-GR" dirty="0">
                          <a:solidFill>
                            <a:srgbClr val="414141"/>
                          </a:solidFill>
                        </a:rPr>
                        <a:t>Υποστήριξη εισοδήματος </a:t>
                      </a:r>
                      <a:endParaRPr lang="en-GB" dirty="0">
                        <a:solidFill>
                          <a:srgbClr val="414141"/>
                        </a:solidFill>
                      </a:endParaRPr>
                    </a:p>
                    <a:p>
                      <a:r>
                        <a:rPr lang="es-ES" dirty="0">
                          <a:solidFill>
                            <a:srgbClr val="414141"/>
                          </a:solidFill>
                        </a:rPr>
                        <a:t>- </a:t>
                      </a:r>
                      <a:r>
                        <a:rPr lang="el-GR" dirty="0">
                          <a:solidFill>
                            <a:srgbClr val="414141"/>
                          </a:solidFill>
                        </a:rPr>
                        <a:t>Αναβολή πληρωμών φόρου </a:t>
                      </a:r>
                      <a:endParaRPr lang="en-GB" dirty="0">
                        <a:solidFill>
                          <a:srgbClr val="414141"/>
                        </a:solidFill>
                      </a:endParaRPr>
                    </a:p>
                  </a:txBody>
                  <a:tcPr/>
                </a:tc>
                <a:extLst>
                  <a:ext uri="{0D108BD9-81ED-4DB2-BD59-A6C34878D82A}">
                    <a16:rowId xmlns:a16="http://schemas.microsoft.com/office/drawing/2014/main" val="870611586"/>
                  </a:ext>
                </a:extLst>
              </a:tr>
            </a:tbl>
          </a:graphicData>
        </a:graphic>
      </p:graphicFrame>
      <p:sp>
        <p:nvSpPr>
          <p:cNvPr id="4" name="Title 3">
            <a:extLst>
              <a:ext uri="{FF2B5EF4-FFF2-40B4-BE49-F238E27FC236}">
                <a16:creationId xmlns:a16="http://schemas.microsoft.com/office/drawing/2014/main" id="{88A9FF82-F0A5-4F2B-96E4-11F0C3E5A781}"/>
              </a:ext>
            </a:extLst>
          </p:cNvPr>
          <p:cNvSpPr>
            <a:spLocks noGrp="1"/>
          </p:cNvSpPr>
          <p:nvPr>
            <p:ph type="title"/>
          </p:nvPr>
        </p:nvSpPr>
        <p:spPr/>
        <p:txBody>
          <a:bodyPr>
            <a:normAutofit/>
          </a:bodyPr>
          <a:lstStyle/>
          <a:p>
            <a:r>
              <a:rPr lang="el-GR" sz="2800" dirty="0"/>
              <a:t>Ανάθεση πολιτικής κατά την ύφεση από τα </a:t>
            </a:r>
            <a:r>
              <a:rPr lang="en-GB" sz="2800" dirty="0"/>
              <a:t>COVID-19 </a:t>
            </a:r>
            <a:r>
              <a:rPr lang="es-ES" sz="2800" dirty="0" err="1"/>
              <a:t>lock-downs</a:t>
            </a:r>
            <a:endParaRPr lang="en-GB" sz="2800" dirty="0"/>
          </a:p>
        </p:txBody>
      </p:sp>
    </p:spTree>
    <p:extLst>
      <p:ext uri="{BB962C8B-B14F-4D97-AF65-F5344CB8AC3E}">
        <p14:creationId xmlns:p14="http://schemas.microsoft.com/office/powerpoint/2010/main" val="36527356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D5D68F2-42B2-4DA7-8D97-CDA6C3EADDBF}"/>
              </a:ext>
            </a:extLst>
          </p:cNvPr>
          <p:cNvGraphicFramePr>
            <a:graphicFrameLocks noGrp="1"/>
          </p:cNvGraphicFramePr>
          <p:nvPr>
            <p:extLst>
              <p:ext uri="{D42A27DB-BD31-4B8C-83A1-F6EECF244321}">
                <p14:modId xmlns:p14="http://schemas.microsoft.com/office/powerpoint/2010/main" val="1145735122"/>
              </p:ext>
            </p:extLst>
          </p:nvPr>
        </p:nvGraphicFramePr>
        <p:xfrm>
          <a:off x="922867" y="4021772"/>
          <a:ext cx="10515600" cy="229108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620901535"/>
                    </a:ext>
                  </a:extLst>
                </a:gridCol>
                <a:gridCol w="3505200">
                  <a:extLst>
                    <a:ext uri="{9D8B030D-6E8A-4147-A177-3AD203B41FA5}">
                      <a16:colId xmlns:a16="http://schemas.microsoft.com/office/drawing/2014/main" val="227641375"/>
                    </a:ext>
                  </a:extLst>
                </a:gridCol>
                <a:gridCol w="3505200">
                  <a:extLst>
                    <a:ext uri="{9D8B030D-6E8A-4147-A177-3AD203B41FA5}">
                      <a16:colId xmlns:a16="http://schemas.microsoft.com/office/drawing/2014/main" val="2852239233"/>
                    </a:ext>
                  </a:extLst>
                </a:gridCol>
              </a:tblGrid>
              <a:tr h="370840">
                <a:tc>
                  <a:txBody>
                    <a:bodyPr/>
                    <a:lstStyle/>
                    <a:p>
                      <a:r>
                        <a:rPr lang="en-GB" dirty="0"/>
                        <a:t>Countries with independent central banks</a:t>
                      </a:r>
                    </a:p>
                  </a:txBody>
                  <a:tcPr>
                    <a:solidFill>
                      <a:srgbClr val="F55755"/>
                    </a:solidFill>
                  </a:tcPr>
                </a:tc>
                <a:tc>
                  <a:txBody>
                    <a:bodyPr/>
                    <a:lstStyle/>
                    <a:p>
                      <a:r>
                        <a:rPr lang="en-GB" dirty="0"/>
                        <a:t>Macroeconomic objectives</a:t>
                      </a:r>
                    </a:p>
                  </a:txBody>
                  <a:tcPr>
                    <a:solidFill>
                      <a:srgbClr val="F55755"/>
                    </a:solidFill>
                  </a:tcPr>
                </a:tc>
                <a:tc>
                  <a:txBody>
                    <a:bodyPr/>
                    <a:lstStyle/>
                    <a:p>
                      <a:r>
                        <a:rPr lang="en-GB" dirty="0"/>
                        <a:t>Policy instruments</a:t>
                      </a:r>
                    </a:p>
                  </a:txBody>
                  <a:tcPr>
                    <a:solidFill>
                      <a:srgbClr val="F55755"/>
                    </a:solidFill>
                  </a:tcPr>
                </a:tc>
                <a:extLst>
                  <a:ext uri="{0D108BD9-81ED-4DB2-BD59-A6C34878D82A}">
                    <a16:rowId xmlns:a16="http://schemas.microsoft.com/office/drawing/2014/main" val="3959274869"/>
                  </a:ext>
                </a:extLst>
              </a:tr>
              <a:tr h="370840">
                <a:tc>
                  <a:txBody>
                    <a:bodyPr/>
                    <a:lstStyle/>
                    <a:p>
                      <a:r>
                        <a:rPr lang="en-GB" dirty="0"/>
                        <a:t>Monetary and macro-prudential policy</a:t>
                      </a:r>
                    </a:p>
                  </a:txBody>
                  <a:tcPr>
                    <a:solidFill>
                      <a:srgbClr val="F55755">
                        <a:alpha val="45882"/>
                      </a:srgbClr>
                    </a:solidFill>
                  </a:tcPr>
                </a:tc>
                <a:tc>
                  <a:txBody>
                    <a:bodyPr/>
                    <a:lstStyle/>
                    <a:p>
                      <a:endParaRPr lang="en-GB" dirty="0"/>
                    </a:p>
                  </a:txBody>
                  <a:tcPr>
                    <a:solidFill>
                      <a:srgbClr val="F55755">
                        <a:alpha val="45882"/>
                      </a:srgbClr>
                    </a:solidFill>
                  </a:tcPr>
                </a:tc>
                <a:tc>
                  <a:txBody>
                    <a:bodyPr/>
                    <a:lstStyle/>
                    <a:p>
                      <a:endParaRPr lang="en-GB" dirty="0"/>
                    </a:p>
                  </a:txBody>
                  <a:tcPr>
                    <a:solidFill>
                      <a:srgbClr val="F55755">
                        <a:alpha val="45882"/>
                      </a:srgbClr>
                    </a:solidFill>
                  </a:tcPr>
                </a:tc>
                <a:extLst>
                  <a:ext uri="{0D108BD9-81ED-4DB2-BD59-A6C34878D82A}">
                    <a16:rowId xmlns:a16="http://schemas.microsoft.com/office/drawing/2014/main" val="3541535283"/>
                  </a:ext>
                </a:extLst>
              </a:tr>
              <a:tr h="370840">
                <a:tc>
                  <a:txBody>
                    <a:bodyPr/>
                    <a:lstStyle/>
                    <a:p>
                      <a:r>
                        <a:rPr lang="en-GB" dirty="0"/>
                        <a:t>Fiscal policy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txBody>
                  <a:tcPr/>
                </a:tc>
                <a:tc>
                  <a:txBody>
                    <a:bodyPr/>
                    <a:lstStyle/>
                    <a:p>
                      <a:endParaRPr lang="en-GB" dirty="0"/>
                    </a:p>
                  </a:txBody>
                  <a:tcPr/>
                </a:tc>
                <a:extLst>
                  <a:ext uri="{0D108BD9-81ED-4DB2-BD59-A6C34878D82A}">
                    <a16:rowId xmlns:a16="http://schemas.microsoft.com/office/drawing/2014/main" val="870611586"/>
                  </a:ext>
                </a:extLst>
              </a:tr>
              <a:tr h="370840">
                <a:tc>
                  <a:txBody>
                    <a:bodyPr/>
                    <a:lstStyle/>
                    <a:p>
                      <a:r>
                        <a:rPr lang="en-GB" dirty="0"/>
                        <a:t>Combined fiscal and monetary policy</a:t>
                      </a:r>
                    </a:p>
                  </a:txBody>
                  <a:tcPr>
                    <a:solidFill>
                      <a:srgbClr val="F55755">
                        <a:alpha val="45882"/>
                      </a:srgbClr>
                    </a:solidFill>
                  </a:tcPr>
                </a:tc>
                <a:tc>
                  <a:txBody>
                    <a:bodyPr/>
                    <a:lstStyle/>
                    <a:p>
                      <a:endParaRPr lang="en-GB" dirty="0"/>
                    </a:p>
                  </a:txBody>
                  <a:tcPr>
                    <a:solidFill>
                      <a:srgbClr val="F55755">
                        <a:alpha val="45882"/>
                      </a:srgbClr>
                    </a:solidFill>
                  </a:tcPr>
                </a:tc>
                <a:tc>
                  <a:txBody>
                    <a:bodyPr/>
                    <a:lstStyle/>
                    <a:p>
                      <a:endParaRPr lang="en-GB" dirty="0"/>
                    </a:p>
                  </a:txBody>
                  <a:tcPr>
                    <a:solidFill>
                      <a:srgbClr val="F55755">
                        <a:alpha val="45882"/>
                      </a:srgbClr>
                    </a:solidFill>
                  </a:tcPr>
                </a:tc>
                <a:extLst>
                  <a:ext uri="{0D108BD9-81ED-4DB2-BD59-A6C34878D82A}">
                    <a16:rowId xmlns:a16="http://schemas.microsoft.com/office/drawing/2014/main" val="2856789764"/>
                  </a:ext>
                </a:extLst>
              </a:tr>
            </a:tbl>
          </a:graphicData>
        </a:graphic>
      </p:graphicFrame>
      <p:sp>
        <p:nvSpPr>
          <p:cNvPr id="4" name="Title 3">
            <a:extLst>
              <a:ext uri="{FF2B5EF4-FFF2-40B4-BE49-F238E27FC236}">
                <a16:creationId xmlns:a16="http://schemas.microsoft.com/office/drawing/2014/main" id="{88A9FF82-F0A5-4F2B-96E4-11F0C3E5A781}"/>
              </a:ext>
            </a:extLst>
          </p:cNvPr>
          <p:cNvSpPr>
            <a:spLocks noGrp="1"/>
          </p:cNvSpPr>
          <p:nvPr>
            <p:ph type="title"/>
          </p:nvPr>
        </p:nvSpPr>
        <p:spPr>
          <a:ln>
            <a:solidFill>
              <a:srgbClr val="F55755"/>
            </a:solidFill>
          </a:ln>
        </p:spPr>
        <p:txBody>
          <a:bodyPr>
            <a:normAutofit/>
          </a:bodyPr>
          <a:lstStyle/>
          <a:p>
            <a:r>
              <a:rPr lang="en-GB" sz="3600" dirty="0">
                <a:solidFill>
                  <a:srgbClr val="F55755"/>
                </a:solidFill>
              </a:rPr>
              <a:t>Exercise</a:t>
            </a:r>
            <a:r>
              <a:rPr lang="en-GB" sz="3600" dirty="0"/>
              <a:t>: Collect data from the </a:t>
            </a:r>
            <a:r>
              <a:rPr lang="en-GB" sz="3600" dirty="0">
                <a:solidFill>
                  <a:srgbClr val="F55755"/>
                </a:solidFill>
                <a:hlinkClick r:id="rId2">
                  <a:extLst>
                    <a:ext uri="{A12FA001-AC4F-418D-AE19-62706E023703}">
                      <ahyp:hlinkClr xmlns:ahyp="http://schemas.microsoft.com/office/drawing/2018/hyperlinkcolor" val="tx"/>
                    </a:ext>
                  </a:extLst>
                </a:hlinkClick>
              </a:rPr>
              <a:t>IMF Policy tracker</a:t>
            </a:r>
            <a:r>
              <a:rPr lang="en-GB" sz="3600" dirty="0">
                <a:solidFill>
                  <a:srgbClr val="F55755"/>
                </a:solidFill>
              </a:rPr>
              <a:t> </a:t>
            </a:r>
            <a:r>
              <a:rPr lang="en-GB" sz="3600" dirty="0"/>
              <a:t>for 3 countries</a:t>
            </a:r>
          </a:p>
        </p:txBody>
      </p:sp>
      <p:sp>
        <p:nvSpPr>
          <p:cNvPr id="3" name="Content Placeholder 2">
            <a:extLst>
              <a:ext uri="{FF2B5EF4-FFF2-40B4-BE49-F238E27FC236}">
                <a16:creationId xmlns:a16="http://schemas.microsoft.com/office/drawing/2014/main" id="{524277CE-030B-455E-8E00-091D0DCF10F9}"/>
              </a:ext>
            </a:extLst>
          </p:cNvPr>
          <p:cNvSpPr>
            <a:spLocks noGrp="1"/>
          </p:cNvSpPr>
          <p:nvPr>
            <p:ph idx="1"/>
          </p:nvPr>
        </p:nvSpPr>
        <p:spPr>
          <a:xfrm>
            <a:off x="838200" y="1690688"/>
            <a:ext cx="10515600" cy="4351338"/>
          </a:xfrm>
        </p:spPr>
        <p:txBody>
          <a:bodyPr>
            <a:normAutofit/>
          </a:bodyPr>
          <a:lstStyle/>
          <a:p>
            <a:r>
              <a:rPr lang="en-GB" sz="2400" dirty="0">
                <a:solidFill>
                  <a:srgbClr val="414141"/>
                </a:solidFill>
              </a:rPr>
              <a:t>a high income country with an inflation-targeting CB</a:t>
            </a:r>
          </a:p>
          <a:p>
            <a:r>
              <a:rPr lang="en-GB" sz="2400" dirty="0">
                <a:solidFill>
                  <a:srgbClr val="414141"/>
                </a:solidFill>
              </a:rPr>
              <a:t>a low income country with an inflation-targeting CB</a:t>
            </a:r>
          </a:p>
          <a:p>
            <a:r>
              <a:rPr lang="en-GB" sz="2400" dirty="0">
                <a:solidFill>
                  <a:srgbClr val="414141"/>
                </a:solidFill>
              </a:rPr>
              <a:t>a member country of the Eurozone</a:t>
            </a:r>
          </a:p>
          <a:p>
            <a:r>
              <a:rPr lang="en-GB" sz="2400" dirty="0">
                <a:solidFill>
                  <a:srgbClr val="414141"/>
                </a:solidFill>
              </a:rPr>
              <a:t>Compare the size of the interventions – e.g. percentage point change in the policy interest rate; amount of QE (where relevant); spending as percent of GDP</a:t>
            </a:r>
          </a:p>
        </p:txBody>
      </p:sp>
    </p:spTree>
    <p:extLst>
      <p:ext uri="{BB962C8B-B14F-4D97-AF65-F5344CB8AC3E}">
        <p14:creationId xmlns:p14="http://schemas.microsoft.com/office/powerpoint/2010/main" val="16349992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3600" dirty="0"/>
              <a:t>Το μέγεθος της δημοσιονομικής απόκρισης - πρώιμες εκτιμήσεις του ΔΝΤ</a:t>
            </a:r>
            <a:endParaRPr lang="en-US" sz="3600" dirty="0"/>
          </a:p>
        </p:txBody>
      </p:sp>
      <p:graphicFrame>
        <p:nvGraphicFramePr>
          <p:cNvPr id="6" name="Chart 5">
            <a:extLst>
              <a:ext uri="{FF2B5EF4-FFF2-40B4-BE49-F238E27FC236}">
                <a16:creationId xmlns:a16="http://schemas.microsoft.com/office/drawing/2014/main" id="{D0ABDE3E-865A-4531-B2F7-5E281D93BDFF}"/>
              </a:ext>
            </a:extLst>
          </p:cNvPr>
          <p:cNvGraphicFramePr>
            <a:graphicFrameLocks/>
          </p:cNvGraphicFramePr>
          <p:nvPr>
            <p:extLst>
              <p:ext uri="{D42A27DB-BD31-4B8C-83A1-F6EECF244321}">
                <p14:modId xmlns:p14="http://schemas.microsoft.com/office/powerpoint/2010/main" val="778393992"/>
              </p:ext>
            </p:extLst>
          </p:nvPr>
        </p:nvGraphicFramePr>
        <p:xfrm>
          <a:off x="5149175" y="1245064"/>
          <a:ext cx="7042825" cy="4846978"/>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a:extLst>
              <a:ext uri="{FF2B5EF4-FFF2-40B4-BE49-F238E27FC236}">
                <a16:creationId xmlns:a16="http://schemas.microsoft.com/office/drawing/2014/main" id="{E98B002F-D2C6-4430-8EB8-A2ACDD6E7207}"/>
              </a:ext>
            </a:extLst>
          </p:cNvPr>
          <p:cNvSpPr txBox="1">
            <a:spLocks/>
          </p:cNvSpPr>
          <p:nvPr/>
        </p:nvSpPr>
        <p:spPr>
          <a:xfrm>
            <a:off x="838200" y="1825625"/>
            <a:ext cx="4310975"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l-GR" dirty="0">
                <a:solidFill>
                  <a:srgbClr val="414141"/>
                </a:solidFill>
              </a:rPr>
              <a:t>ήδη μεγαλύτερο για τις </a:t>
            </a:r>
            <a:r>
              <a:rPr lang="en-US" dirty="0">
                <a:solidFill>
                  <a:srgbClr val="414141"/>
                </a:solidFill>
              </a:rPr>
              <a:t>G7 </a:t>
            </a:r>
            <a:r>
              <a:rPr lang="el-GR" dirty="0">
                <a:solidFill>
                  <a:srgbClr val="414141"/>
                </a:solidFill>
              </a:rPr>
              <a:t>χώρες το 2020 από το 2008-2010 στην παγκόσμια οικονομική κρίση</a:t>
            </a:r>
            <a:endParaRPr lang="es-ES" dirty="0">
              <a:solidFill>
                <a:srgbClr val="414141"/>
              </a:solidFill>
            </a:endParaRPr>
          </a:p>
          <a:p>
            <a:r>
              <a:rPr lang="el-GR" dirty="0">
                <a:solidFill>
                  <a:srgbClr val="414141"/>
                </a:solidFill>
              </a:rPr>
              <a:t>Το γράφημα δεν περιλαμβάνει δάνεια ή εγγυήσεις δανείων</a:t>
            </a:r>
            <a:endParaRPr lang="en-US" dirty="0"/>
          </a:p>
        </p:txBody>
      </p:sp>
      <p:sp>
        <p:nvSpPr>
          <p:cNvPr id="7" name="TextBox 6">
            <a:extLst>
              <a:ext uri="{FF2B5EF4-FFF2-40B4-BE49-F238E27FC236}">
                <a16:creationId xmlns:a16="http://schemas.microsoft.com/office/drawing/2014/main" id="{3CBE3764-431A-2644-BB54-688256CF9BE9}"/>
              </a:ext>
            </a:extLst>
          </p:cNvPr>
          <p:cNvSpPr txBox="1"/>
          <p:nvPr/>
        </p:nvSpPr>
        <p:spPr>
          <a:xfrm>
            <a:off x="7550866" y="6038463"/>
            <a:ext cx="2239442" cy="276999"/>
          </a:xfrm>
          <a:prstGeom prst="rect">
            <a:avLst/>
          </a:prstGeom>
          <a:noFill/>
        </p:spPr>
        <p:txBody>
          <a:bodyPr wrap="square" rtlCol="0">
            <a:spAutoFit/>
          </a:bodyPr>
          <a:lstStyle/>
          <a:p>
            <a:r>
              <a:rPr lang="en-US" sz="1200" dirty="0">
                <a:solidFill>
                  <a:srgbClr val="414141"/>
                </a:solidFill>
                <a:latin typeface="Source Sans Pro" panose="020B0503030403020204" pitchFamily="34" charset="0"/>
                <a:ea typeface="Source Sans Pro" panose="020B0503030403020204" pitchFamily="34" charset="0"/>
              </a:rPr>
              <a:t>Estimates released in April 2020</a:t>
            </a:r>
          </a:p>
        </p:txBody>
      </p:sp>
      <p:sp>
        <p:nvSpPr>
          <p:cNvPr id="2" name="Rectangle 1">
            <a:extLst>
              <a:ext uri="{FF2B5EF4-FFF2-40B4-BE49-F238E27FC236}">
                <a16:creationId xmlns:a16="http://schemas.microsoft.com/office/drawing/2014/main" id="{7D8204E8-28F4-472A-9329-CB79A60B2B4B}"/>
              </a:ext>
            </a:extLst>
          </p:cNvPr>
          <p:cNvSpPr/>
          <p:nvPr/>
        </p:nvSpPr>
        <p:spPr>
          <a:xfrm>
            <a:off x="6169891" y="1560945"/>
            <a:ext cx="766618" cy="4351338"/>
          </a:xfrm>
          <a:prstGeom prst="rect">
            <a:avLst/>
          </a:prstGeom>
          <a:noFill/>
          <a:ln w="28575">
            <a:solidFill>
              <a:srgbClr val="EA5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423E6DB-115E-4C0C-A761-C411CD3EDEF7}"/>
              </a:ext>
            </a:extLst>
          </p:cNvPr>
          <p:cNvSpPr/>
          <p:nvPr/>
        </p:nvSpPr>
        <p:spPr>
          <a:xfrm rot="5400000">
            <a:off x="9250218" y="4655791"/>
            <a:ext cx="766618" cy="1939636"/>
          </a:xfrm>
          <a:prstGeom prst="rect">
            <a:avLst/>
          </a:prstGeom>
          <a:noFill/>
          <a:ln w="28575">
            <a:solidFill>
              <a:srgbClr val="EA5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71301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3600" dirty="0"/>
              <a:t>Το μέγεθος της δημοσιονομικής απόκρισης - εκτιμήσεις του ΔΝΤ</a:t>
            </a:r>
            <a:endParaRPr lang="en-US" sz="3600" dirty="0"/>
          </a:p>
        </p:txBody>
      </p:sp>
      <p:sp>
        <p:nvSpPr>
          <p:cNvPr id="7" name="TextBox 6">
            <a:extLst>
              <a:ext uri="{FF2B5EF4-FFF2-40B4-BE49-F238E27FC236}">
                <a16:creationId xmlns:a16="http://schemas.microsoft.com/office/drawing/2014/main" id="{3CBE3764-431A-2644-BB54-688256CF9BE9}"/>
              </a:ext>
            </a:extLst>
          </p:cNvPr>
          <p:cNvSpPr txBox="1"/>
          <p:nvPr/>
        </p:nvSpPr>
        <p:spPr>
          <a:xfrm>
            <a:off x="4976279" y="6129494"/>
            <a:ext cx="2239442" cy="246221"/>
          </a:xfrm>
          <a:prstGeom prst="rect">
            <a:avLst/>
          </a:prstGeom>
          <a:noFill/>
        </p:spPr>
        <p:txBody>
          <a:bodyPr wrap="square" rtlCol="0">
            <a:spAutoFit/>
          </a:bodyPr>
          <a:lstStyle/>
          <a:p>
            <a:pPr algn="ctr"/>
            <a:r>
              <a:rPr lang="en-US" sz="1000" dirty="0">
                <a:solidFill>
                  <a:srgbClr val="414141"/>
                </a:solidFill>
                <a:latin typeface="Source Sans Pro" panose="020B0503030403020204" pitchFamily="34" charset="0"/>
                <a:ea typeface="Source Sans Pro" panose="020B0503030403020204" pitchFamily="34" charset="0"/>
              </a:rPr>
              <a:t>Estimates released in October 2020</a:t>
            </a:r>
          </a:p>
        </p:txBody>
      </p:sp>
      <p:graphicFrame>
        <p:nvGraphicFramePr>
          <p:cNvPr id="11" name="Chart 10">
            <a:extLst>
              <a:ext uri="{FF2B5EF4-FFF2-40B4-BE49-F238E27FC236}">
                <a16:creationId xmlns:a16="http://schemas.microsoft.com/office/drawing/2014/main" id="{C307F033-E8AE-7549-A5C0-1EE0C9A8DC22}"/>
              </a:ext>
            </a:extLst>
          </p:cNvPr>
          <p:cNvGraphicFramePr>
            <a:graphicFrameLocks noGrp="1"/>
          </p:cNvGraphicFramePr>
          <p:nvPr>
            <p:extLst>
              <p:ext uri="{D42A27DB-BD31-4B8C-83A1-F6EECF244321}">
                <p14:modId xmlns:p14="http://schemas.microsoft.com/office/powerpoint/2010/main" val="4171155847"/>
              </p:ext>
            </p:extLst>
          </p:nvPr>
        </p:nvGraphicFramePr>
        <p:xfrm>
          <a:off x="1461118" y="1403361"/>
          <a:ext cx="9269763" cy="46708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74945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r>
              <a:rPr lang="en-US" sz="3600" dirty="0">
                <a:solidFill>
                  <a:schemeClr val="tx1"/>
                </a:solidFill>
                <a:latin typeface="Source Sans Pro SemiBold" panose="020B0603030403020204" pitchFamily="34" charset="0"/>
                <a:ea typeface="Source Sans Pro SemiBold" panose="020B0603030403020204" pitchFamily="34" charset="0"/>
              </a:rPr>
              <a:t>7 </a:t>
            </a:r>
            <a:r>
              <a:rPr lang="el-GR" sz="3600" dirty="0">
                <a:solidFill>
                  <a:schemeClr val="tx1"/>
                </a:solidFill>
                <a:latin typeface="Source Sans Pro SemiBold" panose="020B0603030403020204" pitchFamily="34" charset="0"/>
                <a:ea typeface="Source Sans Pro SemiBold" panose="020B0603030403020204" pitchFamily="34" charset="0"/>
              </a:rPr>
              <a:t>Συνήθεις ερωτήσεις σχετικά με τις μακροοικονομικές πολιτικές στην πανδημία</a:t>
            </a:r>
            <a:endParaRPr lang="en-US" sz="3600" dirty="0">
              <a:solidFill>
                <a:schemeClr val="tx1"/>
              </a:solidFill>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200" y="1825625"/>
            <a:ext cx="10507133" cy="435133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buFont typeface="+mj-lt"/>
              <a:buAutoNum type="arabicPeriod"/>
            </a:pPr>
            <a:r>
              <a:rPr lang="el-GR" dirty="0">
                <a:solidFill>
                  <a:srgbClr val="414141"/>
                </a:solidFill>
              </a:rPr>
              <a:t>Ποιος είναι ο καλύτερος τρόπος πληρωμής για τις κρατικές δαπάνες που απαιτούνται για την καταπολέμηση του ιού;</a:t>
            </a:r>
            <a:endParaRPr lang="en-US" dirty="0">
              <a:solidFill>
                <a:srgbClr val="414141"/>
              </a:solidFill>
            </a:endParaRPr>
          </a:p>
          <a:p>
            <a:pPr marL="514350" indent="-514350">
              <a:buFont typeface="+mj-lt"/>
              <a:buAutoNum type="arabicPeriod"/>
            </a:pPr>
            <a:r>
              <a:rPr lang="el-GR" dirty="0">
                <a:solidFill>
                  <a:srgbClr val="414141"/>
                </a:solidFill>
              </a:rPr>
              <a:t>Πόσο ανησυχητικές είναι οι αυξήσεις στα δημόσια ελλείμματα και το χρέος;</a:t>
            </a:r>
            <a:r>
              <a:rPr lang="en-US" dirty="0">
                <a:solidFill>
                  <a:srgbClr val="414141"/>
                </a:solidFill>
              </a:rPr>
              <a:t> </a:t>
            </a:r>
          </a:p>
          <a:p>
            <a:pPr marL="514350" indent="-514350">
              <a:buFont typeface="+mj-lt"/>
              <a:buAutoNum type="arabicPeriod"/>
            </a:pPr>
            <a:r>
              <a:rPr lang="el-GR" dirty="0">
                <a:solidFill>
                  <a:srgbClr val="414141"/>
                </a:solidFill>
              </a:rPr>
              <a:t>Τί εξηγεί την προθυμία να επιτρέψουμε τόσο υψηλά κυβερνητικά ελλείμματα και αυξήσεις στο δημόσιο χρέος;</a:t>
            </a:r>
          </a:p>
          <a:p>
            <a:pPr marL="514350" indent="-514350">
              <a:buFont typeface="+mj-lt"/>
              <a:buAutoNum type="arabicPeriod"/>
            </a:pPr>
            <a:r>
              <a:rPr lang="el-GR" dirty="0">
                <a:solidFill>
                  <a:srgbClr val="414141"/>
                </a:solidFill>
              </a:rPr>
              <a:t>Ποια είναι η διαφορά μεταξύ της </a:t>
            </a:r>
            <a:r>
              <a:rPr lang="en-US" dirty="0">
                <a:solidFill>
                  <a:srgbClr val="414141"/>
                </a:solidFill>
              </a:rPr>
              <a:t>QE </a:t>
            </a:r>
            <a:r>
              <a:rPr lang="el-GR" dirty="0">
                <a:solidFill>
                  <a:srgbClr val="414141"/>
                </a:solidFill>
              </a:rPr>
              <a:t>και της άμεσης χρηματοδότησης των κρατικών δαπανών από την κεντρική τράπεζα;</a:t>
            </a:r>
            <a:endParaRPr lang="en-US" dirty="0">
              <a:solidFill>
                <a:srgbClr val="414141"/>
              </a:solidFill>
            </a:endParaRPr>
          </a:p>
          <a:p>
            <a:pPr marL="514350" indent="-514350">
              <a:buFont typeface="+mj-lt"/>
              <a:buAutoNum type="arabicPeriod"/>
            </a:pPr>
            <a:r>
              <a:rPr lang="el-GR" dirty="0">
                <a:solidFill>
                  <a:srgbClr val="414141"/>
                </a:solidFill>
              </a:rPr>
              <a:t>Όταν η κεντρική τράπεζα χρησιμοποιεί </a:t>
            </a:r>
            <a:r>
              <a:rPr lang="en-US" dirty="0">
                <a:solidFill>
                  <a:srgbClr val="414141"/>
                </a:solidFill>
              </a:rPr>
              <a:t>QE </a:t>
            </a:r>
            <a:r>
              <a:rPr lang="el-GR" dirty="0">
                <a:solidFill>
                  <a:srgbClr val="414141"/>
                </a:solidFill>
              </a:rPr>
              <a:t>ή χρηματοδοτεί άμεσα τις κρατικές δαπάνες, αυτό θα προκαλέσει αναπόφευκτα πληθωρισμό;</a:t>
            </a:r>
          </a:p>
          <a:p>
            <a:pPr marL="514350" indent="-514350">
              <a:buFont typeface="+mj-lt"/>
              <a:buAutoNum type="arabicPeriod"/>
            </a:pPr>
            <a:r>
              <a:rPr lang="el-GR" dirty="0">
                <a:solidFill>
                  <a:srgbClr val="414141"/>
                </a:solidFill>
              </a:rPr>
              <a:t>Γιατί οι κρατικές δαπάνες δεν χρηματοδοτούνται συνήθως από την τύπωση χρήματος;</a:t>
            </a:r>
            <a:endParaRPr lang="en-US" dirty="0">
              <a:solidFill>
                <a:srgbClr val="414141"/>
              </a:solidFill>
            </a:endParaRPr>
          </a:p>
          <a:p>
            <a:pPr marL="514350" indent="-514350">
              <a:buFont typeface="+mj-lt"/>
              <a:buAutoNum type="arabicPeriod"/>
            </a:pPr>
            <a:r>
              <a:rPr lang="el-GR" dirty="0">
                <a:solidFill>
                  <a:srgbClr val="414141"/>
                </a:solidFill>
              </a:rPr>
              <a:t>Θα είναι μια ύφεση σε σχήμα </a:t>
            </a:r>
            <a:r>
              <a:rPr lang="en-US" dirty="0">
                <a:solidFill>
                  <a:srgbClr val="414141"/>
                </a:solidFill>
              </a:rPr>
              <a:t>V, U, W </a:t>
            </a:r>
            <a:r>
              <a:rPr lang="el-GR" dirty="0">
                <a:solidFill>
                  <a:srgbClr val="414141"/>
                </a:solidFill>
              </a:rPr>
              <a:t>ή </a:t>
            </a:r>
            <a:r>
              <a:rPr lang="en-US" dirty="0">
                <a:solidFill>
                  <a:srgbClr val="414141"/>
                </a:solidFill>
              </a:rPr>
              <a:t>L;</a:t>
            </a:r>
            <a:endParaRPr lang="en-US" dirty="0"/>
          </a:p>
        </p:txBody>
      </p:sp>
    </p:spTree>
    <p:extLst>
      <p:ext uri="{BB962C8B-B14F-4D97-AF65-F5344CB8AC3E}">
        <p14:creationId xmlns:p14="http://schemas.microsoft.com/office/powerpoint/2010/main" val="40198957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marL="514350" lvl="0" indent="-514350">
              <a:buFont typeface="+mj-lt"/>
              <a:buAutoNum type="arabicPeriod"/>
              <a:defRPr/>
            </a:pPr>
            <a:r>
              <a:rPr lang="el-GR" sz="3600" dirty="0">
                <a:solidFill>
                  <a:srgbClr val="414141"/>
                </a:solidFill>
                <a:latin typeface="Source Sans Pro SemiBold" panose="020B0603030403020204" pitchFamily="34" charset="0"/>
                <a:ea typeface="Source Sans Pro SemiBold" panose="020B0603030403020204" pitchFamily="34" charset="0"/>
              </a:rPr>
              <a:t>Ποιος είναι ο καλύτερος τρόπος πληρωμής για τις κρατικές δαπάνες που απαιτούνται;</a:t>
            </a:r>
          </a:p>
          <a:p>
            <a:pPr marL="514350" lvl="0" indent="-514350">
              <a:buFont typeface="+mj-lt"/>
              <a:buAutoNum type="arabicPeriod"/>
              <a:defRPr/>
            </a:pPr>
            <a:endParaRPr lang="el-GR" sz="3600" dirty="0">
              <a:solidFill>
                <a:srgbClr val="414141"/>
              </a:solidFill>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200" y="1825625"/>
            <a:ext cx="10507133" cy="435133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0" indent="-457200">
              <a:defRPr/>
            </a:pPr>
            <a:r>
              <a:rPr lang="el-GR" dirty="0">
                <a:solidFill>
                  <a:srgbClr val="414141"/>
                </a:solidFill>
              </a:rPr>
              <a:t>Τρόποι χρηματοδότησης</a:t>
            </a:r>
            <a:endPar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marL="914400" lvl="1" indent="-457200">
              <a:buFont typeface="+mj-lt"/>
              <a:buAutoNum type="arabicPeriod"/>
              <a:defRPr/>
            </a:pPr>
            <a:r>
              <a:rPr lang="el-GR" dirty="0">
                <a:solidFill>
                  <a:srgbClr val="414141"/>
                </a:solidFill>
              </a:rPr>
              <a:t>αύξηση φόρου </a:t>
            </a:r>
            <a:r>
              <a:rPr kumimoji="0" lang="en-US" sz="2400" b="1" i="0" u="none" strike="noStrike" kern="1200" cap="none" spc="0" normalizeH="0" baseline="0" noProof="0" dirty="0">
                <a:ln>
                  <a:noFill/>
                </a:ln>
                <a:solidFill>
                  <a:srgbClr val="414141"/>
                </a:solidFill>
                <a:effectLst/>
                <a:uLnTx/>
                <a:uFillTx/>
                <a:latin typeface="Source Sans Pro Light" charset="0"/>
                <a:ea typeface="Source Sans Pro Light" charset="0"/>
              </a:rPr>
              <a:t>‘tax-finance’ </a:t>
            </a:r>
            <a:r>
              <a:rPr kumimoji="0" lang="en-US" sz="2400" b="0" i="0" u="none" strike="noStrike" kern="1200" cap="none" spc="0" normalizeH="0" baseline="0" noProof="0" dirty="0">
                <a:ln>
                  <a:noFill/>
                </a:ln>
                <a:solidFill>
                  <a:srgbClr val="414141"/>
                </a:solidFill>
                <a:effectLst/>
                <a:uLnTx/>
                <a:uFillTx/>
                <a:latin typeface="Source Sans Pro Light" charset="0"/>
                <a:ea typeface="Source Sans Pro Light" charset="0"/>
              </a:rPr>
              <a:t>– </a:t>
            </a:r>
            <a:r>
              <a:rPr lang="el-GR" dirty="0">
                <a:solidFill>
                  <a:srgbClr val="414141"/>
                </a:solidFill>
              </a:rPr>
              <a:t>Όχι κατά τη διάρκεια της κρίσης</a:t>
            </a:r>
            <a:endParaRPr kumimoji="0" lang="en-US" sz="24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marL="914400" lvl="1" indent="-457200">
              <a:buFont typeface="+mj-lt"/>
              <a:buAutoNum type="arabicPeriod"/>
              <a:defRPr/>
            </a:pPr>
            <a:r>
              <a:rPr lang="el-GR" dirty="0">
                <a:solidFill>
                  <a:srgbClr val="414141"/>
                </a:solidFill>
              </a:rPr>
              <a:t>έκδοση ομολόγων (δανεισμός από νοικοκυριά και επιχειρήσεις</a:t>
            </a:r>
            <a:r>
              <a:rPr lang="es-ES" dirty="0">
                <a:solidFill>
                  <a:srgbClr val="414141"/>
                </a:solidFill>
              </a:rPr>
              <a:t>) </a:t>
            </a:r>
            <a:r>
              <a:rPr kumimoji="0" lang="en-US" sz="2400" b="1" i="0" u="none" strike="noStrike" kern="1200" cap="none" spc="0" normalizeH="0" baseline="0" noProof="0" dirty="0">
                <a:ln>
                  <a:noFill/>
                </a:ln>
                <a:solidFill>
                  <a:srgbClr val="414141"/>
                </a:solidFill>
                <a:effectLst/>
                <a:uLnTx/>
                <a:uFillTx/>
                <a:latin typeface="Source Sans Pro Light" charset="0"/>
                <a:ea typeface="Source Sans Pro Light" charset="0"/>
              </a:rPr>
              <a:t>‘bond or debt-finance’</a:t>
            </a:r>
            <a:r>
              <a:rPr kumimoji="0" lang="en-US" sz="2400" b="0" i="0" u="none" strike="noStrike" kern="1200" cap="none" spc="0" normalizeH="0" baseline="0" noProof="0" dirty="0">
                <a:ln>
                  <a:noFill/>
                </a:ln>
                <a:solidFill>
                  <a:srgbClr val="414141"/>
                </a:solidFill>
                <a:effectLst/>
                <a:uLnTx/>
                <a:uFillTx/>
                <a:latin typeface="Source Sans Pro Light" charset="0"/>
                <a:ea typeface="Source Sans Pro Light" charset="0"/>
              </a:rPr>
              <a:t> –</a:t>
            </a:r>
            <a:r>
              <a:rPr kumimoji="0" lang="el-GR" sz="2400" b="0" i="0" u="none" strike="noStrike" kern="1200" cap="none" spc="0" normalizeH="0" baseline="0" noProof="0" dirty="0">
                <a:ln>
                  <a:noFill/>
                </a:ln>
                <a:solidFill>
                  <a:srgbClr val="414141"/>
                </a:solidFill>
                <a:effectLst/>
                <a:uLnTx/>
                <a:uFillTx/>
                <a:latin typeface="Source Sans Pro Light" charset="0"/>
                <a:ea typeface="Source Sans Pro Light" charset="0"/>
              </a:rPr>
              <a:t> άνοδος </a:t>
            </a:r>
            <a:r>
              <a:rPr lang="el-GR" dirty="0">
                <a:solidFill>
                  <a:srgbClr val="414141"/>
                </a:solidFill>
              </a:rPr>
              <a:t>του ελλείμματος </a:t>
            </a:r>
            <a:r>
              <a:rPr lang="es-ES" dirty="0">
                <a:solidFill>
                  <a:srgbClr val="414141"/>
                </a:solidFill>
              </a:rPr>
              <a:t>(</a:t>
            </a:r>
            <a:r>
              <a:rPr kumimoji="0" lang="en-US" sz="2400" b="0" i="0" u="none" strike="noStrike" kern="1200" cap="none" spc="0" normalizeH="0" baseline="0" noProof="0" dirty="0">
                <a:ln>
                  <a:noFill/>
                </a:ln>
                <a:solidFill>
                  <a:srgbClr val="414141"/>
                </a:solidFill>
                <a:effectLst/>
                <a:uLnTx/>
                <a:uFillTx/>
                <a:latin typeface="Source Sans Pro Light" charset="0"/>
                <a:ea typeface="Source Sans Pro Light" charset="0"/>
              </a:rPr>
              <a:t>G-T)</a:t>
            </a:r>
          </a:p>
          <a:p>
            <a:pPr marL="914400" lvl="1" indent="-457200">
              <a:buFont typeface="+mj-lt"/>
              <a:buAutoNum type="arabicPeriod"/>
              <a:defRPr/>
            </a:pPr>
            <a:r>
              <a:rPr kumimoji="0" lang="el-GR" sz="2400" b="0" i="0" u="none" strike="noStrike" kern="1200" cap="none" spc="0" normalizeH="0" baseline="0" noProof="0" dirty="0">
                <a:ln>
                  <a:noFill/>
                </a:ln>
                <a:solidFill>
                  <a:srgbClr val="F0595B"/>
                </a:solidFill>
                <a:effectLst/>
                <a:uLnTx/>
                <a:uFillTx/>
                <a:latin typeface="Source Sans Pro Light" charset="0"/>
                <a:ea typeface="Source Sans Pro Light" charset="0"/>
                <a:hlinkClick r:id="rId3">
                  <a:extLst>
                    <a:ext uri="{A12FA001-AC4F-418D-AE19-62706E023703}">
                      <ahyp:hlinkClr xmlns:ahyp="http://schemas.microsoft.com/office/drawing/2018/hyperlinkcolor" val="tx"/>
                    </a:ext>
                  </a:extLst>
                </a:hlinkClick>
              </a:rPr>
              <a:t>Η ΚΤ</a:t>
            </a:r>
            <a:r>
              <a:rPr kumimoji="0" lang="en-US" sz="2400" b="0" i="0" u="none" strike="noStrike" kern="1200" cap="none" spc="0" normalizeH="0" baseline="0" noProof="0" dirty="0">
                <a:ln>
                  <a:noFill/>
                </a:ln>
                <a:solidFill>
                  <a:srgbClr val="F0595B"/>
                </a:solidFill>
                <a:effectLst/>
                <a:uLnTx/>
                <a:uFillTx/>
                <a:latin typeface="Source Sans Pro Light" charset="0"/>
                <a:ea typeface="Source Sans Pro Light" charset="0"/>
                <a:hlinkClick r:id="rId3">
                  <a:extLst>
                    <a:ext uri="{A12FA001-AC4F-418D-AE19-62706E023703}">
                      <ahyp:hlinkClr xmlns:ahyp="http://schemas.microsoft.com/office/drawing/2018/hyperlinkcolor" val="tx"/>
                    </a:ext>
                  </a:extLst>
                </a:hlinkClick>
              </a:rPr>
              <a:t> </a:t>
            </a:r>
            <a:r>
              <a:rPr lang="el-GR" dirty="0">
                <a:solidFill>
                  <a:srgbClr val="F0595B"/>
                </a:solidFill>
                <a:hlinkClick r:id="rId3">
                  <a:extLst>
                    <a:ext uri="{A12FA001-AC4F-418D-AE19-62706E023703}">
                      <ahyp:hlinkClr xmlns:ahyp="http://schemas.microsoft.com/office/drawing/2018/hyperlinkcolor" val="tx"/>
                    </a:ext>
                  </a:extLst>
                </a:hlinkClick>
              </a:rPr>
              <a:t>δημιουργεί πιστώσεις στον λογαριασμό της κυβέρνησης </a:t>
            </a:r>
            <a:r>
              <a:rPr kumimoji="0" lang="en-US" sz="2400" b="1" i="0" u="none" strike="noStrike" kern="1200" cap="none" spc="0" normalizeH="0" baseline="0" noProof="0" dirty="0">
                <a:ln>
                  <a:noFill/>
                </a:ln>
                <a:solidFill>
                  <a:srgbClr val="F0595B"/>
                </a:solidFill>
                <a:effectLst/>
                <a:uLnTx/>
                <a:uFillTx/>
                <a:latin typeface="Source Sans Pro Light" charset="0"/>
                <a:ea typeface="Source Sans Pro Light" charset="0"/>
                <a:hlinkClick r:id="rId3">
                  <a:extLst>
                    <a:ext uri="{A12FA001-AC4F-418D-AE19-62706E023703}">
                      <ahyp:hlinkClr xmlns:ahyp="http://schemas.microsoft.com/office/drawing/2018/hyperlinkcolor" val="tx"/>
                    </a:ext>
                  </a:extLst>
                </a:hlinkClick>
              </a:rPr>
              <a:t>‘</a:t>
            </a:r>
            <a:r>
              <a:rPr kumimoji="0" lang="en-US" sz="2400" b="1" i="0" u="none" strike="noStrike" kern="1200" cap="none" spc="0" normalizeH="0" baseline="0" noProof="0" dirty="0">
                <a:ln>
                  <a:noFill/>
                </a:ln>
                <a:solidFill>
                  <a:schemeClr val="tx1"/>
                </a:solidFill>
                <a:effectLst/>
                <a:uLnTx/>
                <a:uFillTx/>
                <a:latin typeface="Source Sans Pro Light" charset="0"/>
                <a:ea typeface="Source Sans Pro Light" charset="0"/>
                <a:hlinkClick r:id="rId3">
                  <a:extLst>
                    <a:ext uri="{A12FA001-AC4F-418D-AE19-62706E023703}">
                      <ahyp:hlinkClr xmlns:ahyp="http://schemas.microsoft.com/office/drawing/2018/hyperlinkcolor" val="tx"/>
                    </a:ext>
                  </a:extLst>
                </a:hlinkClick>
              </a:rPr>
              <a:t>money-finance</a:t>
            </a:r>
            <a:r>
              <a:rPr kumimoji="0" lang="en-US" sz="2400" b="1" i="0" u="none" strike="noStrike" kern="1200" cap="none" spc="0" normalizeH="0" baseline="0" noProof="0" dirty="0">
                <a:ln>
                  <a:noFill/>
                </a:ln>
                <a:solidFill>
                  <a:srgbClr val="F0595B"/>
                </a:solidFill>
                <a:effectLst/>
                <a:uLnTx/>
                <a:uFillTx/>
                <a:latin typeface="Source Sans Pro Light" charset="0"/>
                <a:ea typeface="Source Sans Pro Light" charset="0"/>
                <a:hlinkClick r:id="rId3">
                  <a:extLst>
                    <a:ext uri="{A12FA001-AC4F-418D-AE19-62706E023703}">
                      <ahyp:hlinkClr xmlns:ahyp="http://schemas.microsoft.com/office/drawing/2018/hyperlinkcolor" val="tx"/>
                    </a:ext>
                  </a:extLst>
                </a:hlinkClick>
              </a:rPr>
              <a:t>’ </a:t>
            </a:r>
            <a:r>
              <a:rPr kumimoji="0" lang="en-US" sz="2400" b="0" i="0" u="none" strike="noStrike" kern="1200" cap="none" spc="0" normalizeH="0" baseline="0" noProof="0" dirty="0">
                <a:ln>
                  <a:noFill/>
                </a:ln>
                <a:solidFill>
                  <a:srgbClr val="F0595B"/>
                </a:solidFill>
                <a:effectLst/>
                <a:uLnTx/>
                <a:uFillTx/>
                <a:latin typeface="Source Sans Pro Light" charset="0"/>
                <a:ea typeface="Source Sans Pro Light" charset="0"/>
                <a:hlinkClick r:id="rId3">
                  <a:extLst>
                    <a:ext uri="{A12FA001-AC4F-418D-AE19-62706E023703}">
                      <ahyp:hlinkClr xmlns:ahyp="http://schemas.microsoft.com/office/drawing/2018/hyperlinkcolor" val="tx"/>
                    </a:ext>
                  </a:extLst>
                </a:hlinkClick>
              </a:rPr>
              <a:t>– </a:t>
            </a:r>
            <a:r>
              <a:rPr kumimoji="0" lang="el-GR" sz="2400" b="0" i="0" u="none" strike="noStrike" kern="1200" cap="none" spc="0" normalizeH="0" baseline="0" noProof="0" dirty="0">
                <a:ln>
                  <a:noFill/>
                </a:ln>
                <a:solidFill>
                  <a:srgbClr val="F0595B"/>
                </a:solidFill>
                <a:effectLst/>
                <a:uLnTx/>
                <a:uFillTx/>
                <a:latin typeface="Source Sans Pro Light" charset="0"/>
                <a:ea typeface="Source Sans Pro Light" charset="0"/>
              </a:rPr>
              <a:t>όχι </a:t>
            </a:r>
            <a:r>
              <a:rPr lang="el-GR" dirty="0">
                <a:solidFill>
                  <a:srgbClr val="F0595B"/>
                </a:solidFill>
              </a:rPr>
              <a:t>άνοδος του ελλείμματος </a:t>
            </a:r>
            <a:endParaRPr kumimoji="0" lang="en-US" sz="24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endParaRPr>
          </a:p>
          <a:p>
            <a:pPr marL="457200" lvl="0" indent="-457200">
              <a:defRPr/>
            </a:pPr>
            <a:r>
              <a:rPr lang="el-GR" dirty="0">
                <a:solidFill>
                  <a:srgbClr val="414141"/>
                </a:solidFill>
              </a:rPr>
              <a:t>Αύξηση του φόρου - δεν υπάρχει περιθώριο, δεδομένου ότι αντιβαίνει στον στόχο πολιτικής · οι κυβερνήσεις αναβάλλουν και κόβουν, δεν αυξάνουν τους φόρους</a:t>
            </a:r>
          </a:p>
          <a:p>
            <a:pPr marL="457200" lvl="0" indent="-457200">
              <a:defRPr/>
            </a:pPr>
            <a:r>
              <a:rPr lang="el-GR" dirty="0">
                <a:solidFill>
                  <a:srgbClr val="414141"/>
                </a:solidFill>
              </a:rPr>
              <a:t>Πώληση νέων ομολόγων - επειδή η ΚΤ</a:t>
            </a:r>
            <a:r>
              <a:rPr lang="en-US" dirty="0">
                <a:solidFill>
                  <a:srgbClr val="414141"/>
                </a:solidFill>
              </a:rPr>
              <a:t> </a:t>
            </a:r>
            <a:r>
              <a:rPr lang="el-GR" dirty="0">
                <a:solidFill>
                  <a:srgbClr val="414141"/>
                </a:solidFill>
              </a:rPr>
              <a:t>αγοράζει ομόλογα στη δευτερογενή αγορά ως μέρος της</a:t>
            </a:r>
            <a:r>
              <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rPr>
              <a:t>QE, </a:t>
            </a:r>
            <a:r>
              <a:rPr lang="el-GR" dirty="0">
                <a:solidFill>
                  <a:srgbClr val="414141"/>
                </a:solidFill>
              </a:rPr>
              <a:t>αυτό δεν θα ανεβάσει το επιτόκιο</a:t>
            </a:r>
          </a:p>
          <a:p>
            <a:pPr marL="457200" lvl="0" indent="-457200">
              <a:defRPr/>
            </a:pPr>
            <a:r>
              <a:rPr lang="el-GR" dirty="0">
                <a:hlinkClick r:id="rId4"/>
              </a:rPr>
              <a:t>Διευκόλυνση των κρατικών δαπανών παρέχοντας πιστώσεις απευθείας (αυτό αποφεύγει την αγορά ομολόγων)</a:t>
            </a:r>
            <a:endPar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marL="457200" marR="0" lvl="0" indent="-4572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endParaRPr>
          </a:p>
        </p:txBody>
      </p:sp>
    </p:spTree>
    <p:extLst>
      <p:ext uri="{BB962C8B-B14F-4D97-AF65-F5344CB8AC3E}">
        <p14:creationId xmlns:p14="http://schemas.microsoft.com/office/powerpoint/2010/main" val="1509689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4DBAE4-A6D1-4D5F-A7E5-F3C21874F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4637" y="3473390"/>
            <a:ext cx="4621554" cy="263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marL="742950" indent="-742950">
              <a:buFont typeface="+mj-lt"/>
              <a:buAutoNum type="arabicPeriod" startAt="2"/>
            </a:pPr>
            <a:r>
              <a:rPr lang="el-GR" sz="2800" dirty="0">
                <a:solidFill>
                  <a:schemeClr val="tx1"/>
                </a:solidFill>
                <a:latin typeface="Source Sans Pro SemiBold" panose="020B0603030403020204" pitchFamily="34" charset="0"/>
                <a:ea typeface="Source Sans Pro SemiBold" panose="020B0603030403020204" pitchFamily="34" charset="0"/>
              </a:rPr>
              <a:t>Πόσο ανησυχητικές είναι οι αυξήσεις στα δημόσια ελλείμματα και το χρέος; </a:t>
            </a: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199" y="1369696"/>
            <a:ext cx="2395195" cy="1119380"/>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pPr>
            <a:r>
              <a:rPr lang="el-GR" sz="6600" dirty="0"/>
              <a:t>Μακροχρόνια ιστορική προοπτική από το Ηνωμένο Βασίλειο - </a:t>
            </a:r>
            <a:r>
              <a:rPr lang="el-GR" sz="6600" b="1" dirty="0"/>
              <a:t>το δημόσιο χρέος αυξάνεται σε πολέμους, πανδημίες και οικονομικές κρίσεις.</a:t>
            </a:r>
          </a:p>
          <a:p>
            <a:pPr>
              <a:lnSpc>
                <a:spcPct val="120000"/>
              </a:lnSpc>
            </a:pPr>
            <a:r>
              <a:rPr lang="en-US" sz="6400" dirty="0">
                <a:solidFill>
                  <a:srgbClr val="414141"/>
                </a:solidFill>
              </a:rPr>
              <a:t>“</a:t>
            </a:r>
            <a:r>
              <a:rPr lang="el-GR" sz="6400" dirty="0">
                <a:solidFill>
                  <a:srgbClr val="414141"/>
                </a:solidFill>
              </a:rPr>
              <a:t>Το ΗΒ βρίσκεται σε καλό δρόμο για να καταγράψει τη μεγαλύτερη μείωση του ετήσιου ΑΠ για 300 χρόνια… [και] μια άνευ προηγουμένου αύξηση του χρόνου δανεισμού σε ειρήνη</a:t>
            </a:r>
            <a:r>
              <a:rPr lang="en-US" sz="6400" dirty="0">
                <a:solidFill>
                  <a:srgbClr val="414141"/>
                </a:solidFill>
              </a:rPr>
              <a:t>” (OBR’s </a:t>
            </a:r>
            <a:r>
              <a:rPr lang="en-US" sz="6400" dirty="0">
                <a:solidFill>
                  <a:srgbClr val="414141"/>
                </a:solidFill>
                <a:hlinkClick r:id="rId4"/>
              </a:rPr>
              <a:t>Fiscal Sustainability Report</a:t>
            </a:r>
            <a:r>
              <a:rPr lang="en-US" sz="6400" dirty="0">
                <a:solidFill>
                  <a:srgbClr val="414141"/>
                </a:solidFill>
              </a:rPr>
              <a:t>, 14 July 2014)</a:t>
            </a:r>
          </a:p>
          <a:p>
            <a:pPr marL="0" indent="0">
              <a:buNone/>
            </a:pPr>
            <a:endParaRPr lang="en-US" sz="3800" dirty="0">
              <a:solidFill>
                <a:srgbClr val="414141"/>
              </a:solidFill>
            </a:endParaRPr>
          </a:p>
          <a:p>
            <a:pPr marL="0" indent="0">
              <a:buNone/>
            </a:pPr>
            <a:endParaRPr lang="en-US" sz="2400" dirty="0"/>
          </a:p>
          <a:p>
            <a:endParaRPr lang="en-US" sz="2400" dirty="0"/>
          </a:p>
        </p:txBody>
      </p:sp>
      <p:sp>
        <p:nvSpPr>
          <p:cNvPr id="3" name="TextBox 2">
            <a:extLst>
              <a:ext uri="{FF2B5EF4-FFF2-40B4-BE49-F238E27FC236}">
                <a16:creationId xmlns:a16="http://schemas.microsoft.com/office/drawing/2014/main" id="{DC99F065-9A16-4054-B252-8708978CB40E}"/>
              </a:ext>
            </a:extLst>
          </p:cNvPr>
          <p:cNvSpPr txBox="1"/>
          <p:nvPr/>
        </p:nvSpPr>
        <p:spPr>
          <a:xfrm>
            <a:off x="9097838" y="1744672"/>
            <a:ext cx="2180695" cy="1384995"/>
          </a:xfrm>
          <a:prstGeom prst="rect">
            <a:avLst/>
          </a:prstGeom>
          <a:noFill/>
        </p:spPr>
        <p:txBody>
          <a:bodyPr wrap="square" rtlCol="0">
            <a:spAutoFit/>
          </a:bodyPr>
          <a:lstStyle/>
          <a:p>
            <a:r>
              <a:rPr lang="en-GB" sz="1400" dirty="0">
                <a:solidFill>
                  <a:srgbClr val="414141"/>
                </a:solidFill>
                <a:latin typeface="Source Sans Pro Light" panose="020B0403030403020204" pitchFamily="34" charset="0"/>
                <a:ea typeface="Source Sans Pro Light" panose="020B0403030403020204" pitchFamily="34" charset="0"/>
              </a:rPr>
              <a:t>In November, the OBR – the UK’s fiscal watchdog – updated its assessment of the economic impact of COVID-19 by forecasting three scenarios:</a:t>
            </a:r>
          </a:p>
        </p:txBody>
      </p:sp>
      <p:sp>
        <p:nvSpPr>
          <p:cNvPr id="4" name="TextBox 3">
            <a:extLst>
              <a:ext uri="{FF2B5EF4-FFF2-40B4-BE49-F238E27FC236}">
                <a16:creationId xmlns:a16="http://schemas.microsoft.com/office/drawing/2014/main" id="{5BA10C06-F498-413D-B7D0-F326FD1D2450}"/>
              </a:ext>
            </a:extLst>
          </p:cNvPr>
          <p:cNvSpPr txBox="1"/>
          <p:nvPr/>
        </p:nvSpPr>
        <p:spPr>
          <a:xfrm>
            <a:off x="3673116" y="6060657"/>
            <a:ext cx="4844596" cy="338554"/>
          </a:xfrm>
          <a:prstGeom prst="rect">
            <a:avLst/>
          </a:prstGeom>
          <a:noFill/>
        </p:spPr>
        <p:txBody>
          <a:bodyPr wrap="none" rtlCol="0">
            <a:spAutoFit/>
          </a:bodyPr>
          <a:lstStyle/>
          <a:p>
            <a:r>
              <a:rPr lang="el-GR" sz="1600" dirty="0">
                <a:solidFill>
                  <a:srgbClr val="414141"/>
                </a:solidFill>
                <a:latin typeface="Source Sans Pro Light" panose="020B0403030403020204" pitchFamily="34" charset="0"/>
                <a:ea typeface="Source Sans Pro Light" panose="020B0403030403020204" pitchFamily="34" charset="0"/>
              </a:rPr>
              <a:t>Το καθαρό χρέος του δημόσιου τομέα στο ΗΒ ως % ΑΕΠ</a:t>
            </a:r>
            <a:endParaRPr lang="en-GB" sz="1600" dirty="0">
              <a:solidFill>
                <a:srgbClr val="414141"/>
              </a:solidFill>
              <a:latin typeface="Source Sans Pro Light" panose="020B0403030403020204" pitchFamily="34" charset="0"/>
              <a:ea typeface="Source Sans Pro Light" panose="020B0403030403020204" pitchFamily="34" charset="0"/>
            </a:endParaRPr>
          </a:p>
        </p:txBody>
      </p:sp>
      <p:sp>
        <p:nvSpPr>
          <p:cNvPr id="12" name="TextBox 2">
            <a:extLst>
              <a:ext uri="{FF2B5EF4-FFF2-40B4-BE49-F238E27FC236}">
                <a16:creationId xmlns:a16="http://schemas.microsoft.com/office/drawing/2014/main" id="{A45AA2FC-74B1-1241-8088-6BECC7BCCA5A}"/>
              </a:ext>
            </a:extLst>
          </p:cNvPr>
          <p:cNvSpPr txBox="1"/>
          <p:nvPr/>
        </p:nvSpPr>
        <p:spPr>
          <a:xfrm>
            <a:off x="9131019" y="3183651"/>
            <a:ext cx="2577951" cy="3231654"/>
          </a:xfrm>
          <a:prstGeom prst="rect">
            <a:avLst/>
          </a:prstGeom>
          <a:noFill/>
        </p:spPr>
        <p:txBody>
          <a:bodyPr wrap="square" rtlCol="0">
            <a:spAutoFit/>
          </a:bodyPr>
          <a:lstStyle/>
          <a:p>
            <a:r>
              <a:rPr lang="en-GB" sz="1200" b="1" dirty="0">
                <a:solidFill>
                  <a:srgbClr val="414141"/>
                </a:solidFill>
                <a:latin typeface="Source Sans Pro Light" panose="020B0403030403020204" pitchFamily="34" charset="0"/>
                <a:ea typeface="Source Sans Pro Light" panose="020B0403030403020204" pitchFamily="34" charset="0"/>
              </a:rPr>
              <a:t>Upside: </a:t>
            </a:r>
            <a:r>
              <a:rPr lang="en-GB" sz="1200" dirty="0">
                <a:solidFill>
                  <a:srgbClr val="414141"/>
                </a:solidFill>
                <a:latin typeface="Source Sans Pro Light" panose="020B0403030403020204" pitchFamily="34" charset="0"/>
                <a:ea typeface="Source Sans Pro Light" panose="020B0403030403020204" pitchFamily="34" charset="0"/>
              </a:rPr>
              <a:t>November lockdown significantly lowers infections by 2 December, effective Test Trace Isolate allows for return to equivalent of Tier 2, vaccine widely available by the spring</a:t>
            </a:r>
          </a:p>
          <a:p>
            <a:endParaRPr lang="en-GB" sz="1200" dirty="0">
              <a:solidFill>
                <a:srgbClr val="414141"/>
              </a:solidFill>
              <a:latin typeface="Source Sans Pro Light" panose="020B0403030403020204" pitchFamily="34" charset="0"/>
              <a:ea typeface="Source Sans Pro Light" panose="020B0403030403020204" pitchFamily="34" charset="0"/>
            </a:endParaRPr>
          </a:p>
          <a:p>
            <a:r>
              <a:rPr lang="en-GB" sz="1200" b="1" dirty="0">
                <a:solidFill>
                  <a:srgbClr val="414141"/>
                </a:solidFill>
                <a:latin typeface="Source Sans Pro Light" panose="020B0403030403020204" pitchFamily="34" charset="0"/>
                <a:ea typeface="Source Sans Pro Light" panose="020B0403030403020204" pitchFamily="34" charset="0"/>
              </a:rPr>
              <a:t>Central: </a:t>
            </a:r>
            <a:r>
              <a:rPr lang="en-GB" sz="1200" dirty="0">
                <a:solidFill>
                  <a:srgbClr val="414141"/>
                </a:solidFill>
                <a:latin typeface="Source Sans Pro Light" panose="020B0403030403020204" pitchFamily="34" charset="0"/>
                <a:ea typeface="Source Sans Pro Light" panose="020B0403030403020204" pitchFamily="34" charset="0"/>
              </a:rPr>
              <a:t>November lockdown mildly lowers infections by 2 December, Test Trace Isolate allows for return to equivalent of Tier 3, vaccine widely available in second half of the year</a:t>
            </a:r>
          </a:p>
          <a:p>
            <a:endParaRPr lang="en-GB" sz="1200" dirty="0">
              <a:solidFill>
                <a:srgbClr val="414141"/>
              </a:solidFill>
              <a:latin typeface="Source Sans Pro Light" panose="020B0403030403020204" pitchFamily="34" charset="0"/>
              <a:ea typeface="Source Sans Pro Light" panose="020B0403030403020204" pitchFamily="34" charset="0"/>
            </a:endParaRPr>
          </a:p>
          <a:p>
            <a:r>
              <a:rPr lang="en-GB" sz="1200" b="1" dirty="0">
                <a:solidFill>
                  <a:srgbClr val="414141"/>
                </a:solidFill>
                <a:latin typeface="Source Sans Pro Light" panose="020B0403030403020204" pitchFamily="34" charset="0"/>
                <a:ea typeface="Source Sans Pro Light" panose="020B0403030403020204" pitchFamily="34" charset="0"/>
              </a:rPr>
              <a:t>Downside: </a:t>
            </a:r>
            <a:r>
              <a:rPr lang="en-GB" sz="1200" dirty="0">
                <a:solidFill>
                  <a:srgbClr val="414141"/>
                </a:solidFill>
                <a:latin typeface="Source Sans Pro Light" panose="020B0403030403020204" pitchFamily="34" charset="0"/>
                <a:ea typeface="Source Sans Pro Light" panose="020B0403030403020204" pitchFamily="34" charset="0"/>
              </a:rPr>
              <a:t>November lockdown doesn’t lower infection rates, ineffective Test Trace Isolate leads to continued public health restrictions, no effective vaccine available</a:t>
            </a:r>
          </a:p>
        </p:txBody>
      </p:sp>
      <p:cxnSp>
        <p:nvCxnSpPr>
          <p:cNvPr id="14" name="Connettore 2 13">
            <a:extLst>
              <a:ext uri="{FF2B5EF4-FFF2-40B4-BE49-F238E27FC236}">
                <a16:creationId xmlns:a16="http://schemas.microsoft.com/office/drawing/2014/main" id="{30773AFB-3E78-5A43-B9FD-45C024B08428}"/>
              </a:ext>
            </a:extLst>
          </p:cNvPr>
          <p:cNvCxnSpPr>
            <a:cxnSpLocks/>
          </p:cNvCxnSpPr>
          <p:nvPr/>
        </p:nvCxnSpPr>
        <p:spPr>
          <a:xfrm flipV="1">
            <a:off x="8248454" y="3287464"/>
            <a:ext cx="849384" cy="4829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AE6ED442-BE8E-C04C-B036-321114DF9F19}"/>
              </a:ext>
            </a:extLst>
          </p:cNvPr>
          <p:cNvCxnSpPr>
            <a:cxnSpLocks/>
          </p:cNvCxnSpPr>
          <p:nvPr/>
        </p:nvCxnSpPr>
        <p:spPr>
          <a:xfrm>
            <a:off x="8272504" y="4410936"/>
            <a:ext cx="6985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A334B4D6-DA70-1F41-86D2-696402A86DD6}"/>
              </a:ext>
            </a:extLst>
          </p:cNvPr>
          <p:cNvCxnSpPr>
            <a:cxnSpLocks/>
          </p:cNvCxnSpPr>
          <p:nvPr/>
        </p:nvCxnSpPr>
        <p:spPr>
          <a:xfrm>
            <a:off x="8272504" y="5033913"/>
            <a:ext cx="858515" cy="4664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descr="Chart, line chart&#10;&#10;Description automatically generated">
            <a:extLst>
              <a:ext uri="{FF2B5EF4-FFF2-40B4-BE49-F238E27FC236}">
                <a16:creationId xmlns:a16="http://schemas.microsoft.com/office/drawing/2014/main" id="{1D61F0C4-1B7A-AD49-9D7F-9217D18394BB}"/>
              </a:ext>
            </a:extLst>
          </p:cNvPr>
          <p:cNvPicPr>
            <a:picLocks noChangeAspect="1"/>
          </p:cNvPicPr>
          <p:nvPr/>
        </p:nvPicPr>
        <p:blipFill>
          <a:blip r:embed="rId5"/>
          <a:stretch>
            <a:fillRect/>
          </a:stretch>
        </p:blipFill>
        <p:spPr>
          <a:xfrm>
            <a:off x="3705769" y="1027769"/>
            <a:ext cx="4621554" cy="2513181"/>
          </a:xfrm>
          <a:prstGeom prst="rect">
            <a:avLst/>
          </a:prstGeom>
        </p:spPr>
      </p:pic>
    </p:spTree>
    <p:extLst>
      <p:ext uri="{BB962C8B-B14F-4D97-AF65-F5344CB8AC3E}">
        <p14:creationId xmlns:p14="http://schemas.microsoft.com/office/powerpoint/2010/main" val="31676041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marL="742950" lvl="0" indent="-742950">
              <a:buFont typeface="+mj-lt"/>
              <a:buAutoNum type="arabicPeriod" startAt="2"/>
              <a:defRPr/>
            </a:pPr>
            <a:r>
              <a:rPr lang="el-GR" sz="3600" dirty="0">
                <a:solidFill>
                  <a:srgbClr val="414141"/>
                </a:solidFill>
                <a:latin typeface="Source Sans Pro SemiBold" panose="020B0603030403020204" pitchFamily="34" charset="0"/>
                <a:ea typeface="Source Sans Pro SemiBold" panose="020B0603030403020204" pitchFamily="34" charset="0"/>
              </a:rPr>
              <a:t>Πόσο ανησυχητικές είναι οι αυξήσεις στα δημόσια ελλείμματα και το χρέος; </a:t>
            </a:r>
          </a:p>
          <a:p>
            <a:pPr marL="742950" lvl="0" indent="-742950">
              <a:buFont typeface="+mj-lt"/>
              <a:buAutoNum type="arabicPeriod" startAt="2"/>
              <a:defRPr/>
            </a:pPr>
            <a:endParaRPr lang="el-GR" sz="3600" dirty="0">
              <a:solidFill>
                <a:srgbClr val="414141"/>
              </a:solidFill>
              <a:latin typeface="Source Sans Pro SemiBold" panose="020B0603030403020204" pitchFamily="34" charset="0"/>
              <a:ea typeface="Source Sans Pro SemiBold" panose="020B0603030403020204" pitchFamily="34" charset="0"/>
            </a:endParaRPr>
          </a:p>
        </p:txBody>
      </p:sp>
      <p:sp>
        <p:nvSpPr>
          <p:cNvPr id="7" name="Content Placeholder 6">
            <a:extLst>
              <a:ext uri="{FF2B5EF4-FFF2-40B4-BE49-F238E27FC236}">
                <a16:creationId xmlns:a16="http://schemas.microsoft.com/office/drawing/2014/main" id="{0B73F8AA-4771-4263-8D4A-88FDA7E9F48D}"/>
              </a:ext>
            </a:extLst>
          </p:cNvPr>
          <p:cNvSpPr>
            <a:spLocks noGrp="1"/>
          </p:cNvSpPr>
          <p:nvPr>
            <p:ph idx="1"/>
          </p:nvPr>
        </p:nvSpPr>
        <p:spPr/>
        <p:txBody>
          <a:bodyPr>
            <a:normAutofit fontScale="92500" lnSpcReduction="10000"/>
          </a:bodyPr>
          <a:lstStyle/>
          <a:p>
            <a:r>
              <a:rPr lang="el-GR" dirty="0"/>
              <a:t>Και τα 2 αποτελούν ένδειξη καλής πολιτικής για την πανδημία.</a:t>
            </a:r>
          </a:p>
          <a:p>
            <a:r>
              <a:rPr lang="el-GR" dirty="0"/>
              <a:t>Η κυβέρνηση είναι ο </a:t>
            </a:r>
            <a:r>
              <a:rPr lang="el-GR" dirty="0">
                <a:solidFill>
                  <a:srgbClr val="7030A0"/>
                </a:solidFill>
              </a:rPr>
              <a:t>«ασφαλιστής της έσχατης λύσης» </a:t>
            </a:r>
            <a:r>
              <a:rPr lang="es-ES" dirty="0">
                <a:solidFill>
                  <a:srgbClr val="7030A0"/>
                </a:solidFill>
              </a:rPr>
              <a:t>(‘</a:t>
            </a:r>
            <a:r>
              <a:rPr lang="es-ES" dirty="0" err="1">
                <a:solidFill>
                  <a:srgbClr val="7030A0"/>
                </a:solidFill>
              </a:rPr>
              <a:t>insurer</a:t>
            </a:r>
            <a:r>
              <a:rPr lang="es-ES" dirty="0">
                <a:solidFill>
                  <a:srgbClr val="7030A0"/>
                </a:solidFill>
              </a:rPr>
              <a:t> of </a:t>
            </a:r>
            <a:r>
              <a:rPr lang="es-ES" dirty="0" err="1">
                <a:solidFill>
                  <a:srgbClr val="7030A0"/>
                </a:solidFill>
              </a:rPr>
              <a:t>last</a:t>
            </a:r>
            <a:r>
              <a:rPr lang="es-ES" dirty="0">
                <a:solidFill>
                  <a:srgbClr val="7030A0"/>
                </a:solidFill>
              </a:rPr>
              <a:t> resort’)</a:t>
            </a:r>
            <a:r>
              <a:rPr lang="es-ES" dirty="0"/>
              <a:t> </a:t>
            </a:r>
            <a:r>
              <a:rPr lang="el-GR" dirty="0"/>
              <a:t>για τους πολίτες και το εθνικό χρέος είναι </a:t>
            </a:r>
            <a:r>
              <a:rPr lang="es-ES" dirty="0">
                <a:solidFill>
                  <a:srgbClr val="7030A0"/>
                </a:solidFill>
              </a:rPr>
              <a:t>“</a:t>
            </a:r>
            <a:r>
              <a:rPr lang="en-GB" dirty="0">
                <a:solidFill>
                  <a:srgbClr val="7030A0"/>
                </a:solidFill>
              </a:rPr>
              <a:t>the shock-absorber”</a:t>
            </a:r>
            <a:r>
              <a:rPr lang="el-GR" dirty="0"/>
              <a:t>.</a:t>
            </a:r>
            <a:endParaRPr lang="en-GB" dirty="0"/>
          </a:p>
          <a:p>
            <a:r>
              <a:rPr lang="el-GR" dirty="0"/>
              <a:t>Η κυβέρνηση είναι σε θέση να δανειστεί με χαμηλά επιτόκια για να μετριάσει ένα </a:t>
            </a:r>
            <a:r>
              <a:rPr lang="es-ES" dirty="0"/>
              <a:t>shock</a:t>
            </a:r>
            <a:r>
              <a:rPr lang="el-GR" dirty="0"/>
              <a:t> λόγω της δυνατότητάς της να αυξήσει τους φόρους αργότερα.</a:t>
            </a:r>
            <a:endParaRPr lang="es-ES" dirty="0"/>
          </a:p>
          <a:p>
            <a:r>
              <a:rPr lang="el-GR" dirty="0"/>
              <a:t>Το δημόσιο χρέος θα αυξηθεί αλλά δεδομένου του περιβάλλοντος πολύ χαμηλού επιτοκίου που ενδέχεται να συνεχιστεί στο μέλλον, δεν θα επιβάλει μεγάλο βάρος στην εξυπηρέτηση του χρέους.</a:t>
            </a:r>
          </a:p>
          <a:p>
            <a:r>
              <a:rPr lang="el-GR" dirty="0"/>
              <a:t>Οι πολιτικές για τη μείωση του χρέους με τα λεγόμενα μέτρα λιτότητας δεν πρέπει να ξεκινήσουν έως ότου η οικονομία ανακάμψει πλήρως.</a:t>
            </a:r>
          </a:p>
          <a:p>
            <a:endParaRPr lang="en-GB" dirty="0"/>
          </a:p>
        </p:txBody>
      </p:sp>
    </p:spTree>
    <p:extLst>
      <p:ext uri="{BB962C8B-B14F-4D97-AF65-F5344CB8AC3E}">
        <p14:creationId xmlns:p14="http://schemas.microsoft.com/office/powerpoint/2010/main" val="3916302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BA8742-5C27-0A45-B33C-ACA883FE1C15}"/>
              </a:ext>
            </a:extLst>
          </p:cNvPr>
          <p:cNvPicPr>
            <a:picLocks noChangeAspect="1"/>
          </p:cNvPicPr>
          <p:nvPr/>
        </p:nvPicPr>
        <p:blipFill>
          <a:blip r:embed="rId2"/>
          <a:srcRect/>
          <a:stretch/>
        </p:blipFill>
        <p:spPr>
          <a:xfrm>
            <a:off x="838201" y="962362"/>
            <a:ext cx="7542299" cy="5323975"/>
          </a:xfrm>
          <a:prstGeom prst="rect">
            <a:avLst/>
          </a:prstGeom>
        </p:spPr>
      </p:pic>
      <p:sp>
        <p:nvSpPr>
          <p:cNvPr id="7" name="Title 4">
            <a:extLst>
              <a:ext uri="{FF2B5EF4-FFF2-40B4-BE49-F238E27FC236}">
                <a16:creationId xmlns:a16="http://schemas.microsoft.com/office/drawing/2014/main" id="{5D23A27A-5F6E-45C0-97C0-3B1736767FA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l-GR" dirty="0">
                <a:solidFill>
                  <a:srgbClr val="414141"/>
                </a:solidFill>
                <a:latin typeface="Source Sans Pro SemiBold" panose="020B0603030403020204" pitchFamily="34" charset="0"/>
                <a:ea typeface="Source Sans Pro SemiBold" panose="020B0603030403020204" pitchFamily="34" charset="0"/>
              </a:rPr>
              <a:t>Το πλαίσιο - επιδημικές καμπύλες</a:t>
            </a:r>
            <a:endParaRPr kumimoji="0" lang="en-US" sz="44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endParaRPr>
          </a:p>
        </p:txBody>
      </p:sp>
      <p:sp>
        <p:nvSpPr>
          <p:cNvPr id="5" name="TextBox 15">
            <a:extLst>
              <a:ext uri="{FF2B5EF4-FFF2-40B4-BE49-F238E27FC236}">
                <a16:creationId xmlns:a16="http://schemas.microsoft.com/office/drawing/2014/main" id="{74AC6B16-16C0-9849-BFAA-B4CA522B7AFB}"/>
              </a:ext>
            </a:extLst>
          </p:cNvPr>
          <p:cNvSpPr txBox="1"/>
          <p:nvPr/>
        </p:nvSpPr>
        <p:spPr>
          <a:xfrm>
            <a:off x="8766591" y="3107913"/>
            <a:ext cx="3184705" cy="3323987"/>
          </a:xfrm>
          <a:prstGeom prst="rect">
            <a:avLst/>
          </a:prstGeom>
          <a:noFill/>
        </p:spPr>
        <p:txBody>
          <a:bodyPr wrap="square" rtlCol="0">
            <a:spAutoFit/>
          </a:bodyPr>
          <a:lstStyle/>
          <a:p>
            <a:r>
              <a:rPr lang="el-GR" sz="1400" dirty="0">
                <a:solidFill>
                  <a:srgbClr val="414141"/>
                </a:solidFill>
                <a:latin typeface="Source Sans Pro" panose="020B0503030403020204" pitchFamily="34" charset="0"/>
                <a:ea typeface="Source Sans Pro" panose="020B0503030403020204" pitchFamily="34" charset="0"/>
              </a:rPr>
              <a:t>Δεδομένα από</a:t>
            </a:r>
            <a:r>
              <a:rPr lang="es-ES" sz="1400" dirty="0">
                <a:solidFill>
                  <a:srgbClr val="414141"/>
                </a:solidFill>
                <a:latin typeface="Source Sans Pro" panose="020B0503030403020204" pitchFamily="34" charset="0"/>
                <a:ea typeface="Source Sans Pro" panose="020B0503030403020204" pitchFamily="34" charset="0"/>
              </a:rPr>
              <a:t> </a:t>
            </a:r>
            <a:r>
              <a:rPr lang="en-US" sz="1400" dirty="0">
                <a:solidFill>
                  <a:srgbClr val="414141"/>
                </a:solidFill>
                <a:latin typeface="Source Sans Pro" panose="020B0503030403020204" pitchFamily="34" charset="0"/>
                <a:ea typeface="Source Sans Pro" panose="020B0503030403020204" pitchFamily="34" charset="0"/>
                <a:hlinkClick r:id="rId3"/>
              </a:rPr>
              <a:t>Our World in Data</a:t>
            </a:r>
            <a:endParaRPr lang="en-US" sz="1400" dirty="0">
              <a:solidFill>
                <a:srgbClr val="414141"/>
              </a:solidFill>
              <a:latin typeface="Source Sans Pro" panose="020B0503030403020204" pitchFamily="34" charset="0"/>
              <a:ea typeface="Source Sans Pro" panose="020B0503030403020204" pitchFamily="34" charset="0"/>
            </a:endParaRPr>
          </a:p>
          <a:p>
            <a:r>
              <a:rPr lang="en-US" sz="1400" dirty="0">
                <a:solidFill>
                  <a:srgbClr val="414141"/>
                </a:solidFill>
                <a:latin typeface="Source Sans Pro" panose="020B0503030403020204" pitchFamily="34" charset="0"/>
                <a:ea typeface="Source Sans Pro" panose="020B0503030403020204" pitchFamily="34" charset="0"/>
              </a:rPr>
              <a:t>4 February 2021 (last accessed)</a:t>
            </a:r>
          </a:p>
          <a:p>
            <a:endParaRPr lang="en-US" sz="1400" dirty="0">
              <a:solidFill>
                <a:srgbClr val="414141"/>
              </a:solidFill>
              <a:latin typeface="Source Sans Pro" panose="020B0503030403020204" pitchFamily="34" charset="0"/>
              <a:ea typeface="Source Sans Pro" panose="020B0503030403020204" pitchFamily="34" charset="0"/>
            </a:endParaRPr>
          </a:p>
          <a:p>
            <a:r>
              <a:rPr lang="en-US" sz="1400" dirty="0">
                <a:solidFill>
                  <a:srgbClr val="414141"/>
                </a:solidFill>
                <a:latin typeface="Source Sans Pro" panose="020B0503030403020204" pitchFamily="34" charset="0"/>
                <a:ea typeface="Source Sans Pro" panose="020B0503030403020204" pitchFamily="34" charset="0"/>
              </a:rPr>
              <a:t>South Korea 390.9</a:t>
            </a:r>
          </a:p>
          <a:p>
            <a:r>
              <a:rPr lang="en-US" sz="1400" dirty="0">
                <a:solidFill>
                  <a:srgbClr val="414141"/>
                </a:solidFill>
                <a:latin typeface="Source Sans Pro" panose="020B0503030403020204" pitchFamily="34" charset="0"/>
                <a:ea typeface="Source Sans Pro" panose="020B0503030403020204" pitchFamily="34" charset="0"/>
              </a:rPr>
              <a:t>China 74.6</a:t>
            </a:r>
          </a:p>
          <a:p>
            <a:r>
              <a:rPr lang="en-US" sz="1400" dirty="0">
                <a:solidFill>
                  <a:srgbClr val="414141"/>
                </a:solidFill>
                <a:latin typeface="Source Sans Pro" panose="020B0503030403020204" pitchFamily="34" charset="0"/>
                <a:ea typeface="Source Sans Pro" panose="020B0503030403020204" pitchFamily="34" charset="0"/>
              </a:rPr>
              <a:t>Germany 10,139.1	</a:t>
            </a:r>
          </a:p>
          <a:p>
            <a:r>
              <a:rPr lang="en-US" sz="1400" dirty="0">
                <a:solidFill>
                  <a:srgbClr val="414141"/>
                </a:solidFill>
                <a:latin typeface="Source Sans Pro" panose="020B0503030403020204" pitchFamily="34" charset="0"/>
                <a:ea typeface="Source Sans Pro" panose="020B0503030403020204" pitchFamily="34" charset="0"/>
              </a:rPr>
              <a:t>Italy 11,705.6</a:t>
            </a:r>
          </a:p>
          <a:p>
            <a:r>
              <a:rPr lang="en-US" sz="1400" dirty="0">
                <a:solidFill>
                  <a:srgbClr val="414141"/>
                </a:solidFill>
                <a:latin typeface="Source Sans Pro" panose="020B0503030403020204" pitchFamily="34" charset="0"/>
                <a:ea typeface="Source Sans Pro" panose="020B0503030403020204" pitchFamily="34" charset="0"/>
              </a:rPr>
              <a:t>UK 21,322.6</a:t>
            </a:r>
          </a:p>
          <a:p>
            <a:r>
              <a:rPr lang="en-US" sz="1400" dirty="0">
                <a:solidFill>
                  <a:srgbClr val="414141"/>
                </a:solidFill>
                <a:latin typeface="Source Sans Pro" panose="020B0503030403020204" pitchFamily="34" charset="0"/>
                <a:ea typeface="Source Sans Pro" panose="020B0503030403020204" pitchFamily="34" charset="0"/>
              </a:rPr>
              <a:t>US 130,039.4</a:t>
            </a:r>
          </a:p>
          <a:p>
            <a:r>
              <a:rPr lang="en-US" sz="1400" dirty="0">
                <a:solidFill>
                  <a:srgbClr val="414141"/>
                </a:solidFill>
                <a:latin typeface="Source Sans Pro" panose="020B0503030403020204" pitchFamily="34" charset="0"/>
                <a:ea typeface="Source Sans Pro" panose="020B0503030403020204" pitchFamily="34" charset="0"/>
              </a:rPr>
              <a:t>Brazil 48,229.4</a:t>
            </a:r>
          </a:p>
          <a:p>
            <a:r>
              <a:rPr lang="en-US" sz="1400" dirty="0">
                <a:solidFill>
                  <a:srgbClr val="414141"/>
                </a:solidFill>
                <a:latin typeface="Source Sans Pro" panose="020B0503030403020204" pitchFamily="34" charset="0"/>
                <a:ea typeface="Source Sans Pro" panose="020B0503030403020204" pitchFamily="34" charset="0"/>
              </a:rPr>
              <a:t>South Africa 4,138.4</a:t>
            </a:r>
          </a:p>
          <a:p>
            <a:r>
              <a:rPr lang="en-US" sz="1400" dirty="0">
                <a:solidFill>
                  <a:srgbClr val="414141"/>
                </a:solidFill>
                <a:latin typeface="Source Sans Pro" panose="020B0503030403020204" pitchFamily="34" charset="0"/>
                <a:ea typeface="Source Sans Pro" panose="020B0503030403020204" pitchFamily="34" charset="0"/>
              </a:rPr>
              <a:t>India 11,791.9</a:t>
            </a:r>
          </a:p>
          <a:p>
            <a:r>
              <a:rPr lang="en-US" sz="1400" dirty="0">
                <a:solidFill>
                  <a:srgbClr val="414141"/>
                </a:solidFill>
                <a:latin typeface="Source Sans Pro" panose="020B0503030403020204" pitchFamily="34" charset="0"/>
                <a:ea typeface="Source Sans Pro" panose="020B0503030403020204" pitchFamily="34" charset="0"/>
              </a:rPr>
              <a:t>Japan 2,692.6</a:t>
            </a:r>
          </a:p>
          <a:p>
            <a:endParaRPr lang="en-US" sz="1400" dirty="0">
              <a:solidFill>
                <a:srgbClr val="414141"/>
              </a:solidFill>
              <a:latin typeface="Source Sans Pro" panose="020B0503030403020204" pitchFamily="34" charset="0"/>
              <a:ea typeface="Source Sans Pro" panose="020B0503030403020204" pitchFamily="34" charset="0"/>
            </a:endParaRPr>
          </a:p>
          <a:p>
            <a:endParaRPr lang="en-US" sz="1400" dirty="0">
              <a:solidFill>
                <a:srgbClr val="41414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7970870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r>
              <a:rPr lang="en-US" sz="3200" dirty="0">
                <a:solidFill>
                  <a:schemeClr val="tx1"/>
                </a:solidFill>
                <a:latin typeface="Source Sans Pro SemiBold" panose="020B0603030403020204" pitchFamily="34" charset="0"/>
                <a:ea typeface="Source Sans Pro SemiBold" panose="020B0603030403020204" pitchFamily="34" charset="0"/>
              </a:rPr>
              <a:t>3. </a:t>
            </a:r>
            <a:r>
              <a:rPr lang="el-GR" sz="3200" dirty="0">
                <a:solidFill>
                  <a:schemeClr val="tx1"/>
                </a:solidFill>
                <a:latin typeface="Source Sans Pro SemiBold" panose="020B0603030403020204" pitchFamily="34" charset="0"/>
                <a:ea typeface="Source Sans Pro SemiBold" panose="020B0603030403020204" pitchFamily="34" charset="0"/>
              </a:rPr>
              <a:t>Τί εξηγεί την προθυμία να επιτρέψουμε τόσο υψηλά κυβερνητικά ελλείμματα και αυξήσεις στο δημόσιο χρέος;</a:t>
            </a:r>
          </a:p>
          <a:p>
            <a:endParaRPr lang="el-GR" sz="3200" dirty="0">
              <a:solidFill>
                <a:schemeClr val="tx1"/>
              </a:solidFill>
              <a:latin typeface="Source Sans Pro SemiBold" panose="020B0603030403020204" pitchFamily="34" charset="0"/>
              <a:ea typeface="Source Sans Pro SemiBold" panose="020B0603030403020204" pitchFamily="34" charset="0"/>
            </a:endParaRPr>
          </a:p>
          <a:p>
            <a:endParaRPr lang="en-US" sz="4800" dirty="0">
              <a:solidFill>
                <a:schemeClr val="tx1"/>
              </a:solidFill>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199" y="1825624"/>
            <a:ext cx="5180289" cy="454435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r>
              <a:rPr lang="el-GR" sz="2200" b="1" dirty="0">
                <a:solidFill>
                  <a:srgbClr val="414141"/>
                </a:solidFill>
              </a:rPr>
              <a:t>Η αδράνεια θα έκανε πιο πιθανές τις μακροπρόθεσμες επίμονες επιπτώσεις</a:t>
            </a:r>
            <a:r>
              <a:rPr lang="es-ES" sz="2200" b="1" dirty="0">
                <a:solidFill>
                  <a:srgbClr val="414141"/>
                </a:solidFill>
              </a:rPr>
              <a:t> </a:t>
            </a:r>
            <a:r>
              <a:rPr lang="es-ES" sz="2200" b="1" dirty="0">
                <a:solidFill>
                  <a:srgbClr val="7030A0"/>
                </a:solidFill>
              </a:rPr>
              <a:t>(“</a:t>
            </a:r>
            <a:r>
              <a:rPr lang="es-ES" sz="2200" b="1" dirty="0" err="1">
                <a:solidFill>
                  <a:srgbClr val="7030A0"/>
                </a:solidFill>
              </a:rPr>
              <a:t>scarring</a:t>
            </a:r>
            <a:r>
              <a:rPr lang="es-ES" sz="2200" b="1" dirty="0">
                <a:solidFill>
                  <a:srgbClr val="7030A0"/>
                </a:solidFill>
              </a:rPr>
              <a:t> </a:t>
            </a:r>
            <a:r>
              <a:rPr lang="es-ES" sz="2200" b="1" dirty="0" err="1">
                <a:solidFill>
                  <a:srgbClr val="7030A0"/>
                </a:solidFill>
              </a:rPr>
              <a:t>effects</a:t>
            </a:r>
            <a:r>
              <a:rPr lang="es-ES" sz="2200" b="1" dirty="0">
                <a:solidFill>
                  <a:srgbClr val="7030A0"/>
                </a:solidFill>
              </a:rPr>
              <a:t>”)</a:t>
            </a:r>
            <a:r>
              <a:rPr lang="el-GR" sz="2200" dirty="0">
                <a:solidFill>
                  <a:srgbClr val="414141"/>
                </a:solidFill>
              </a:rPr>
              <a:t>, πράγμα που θα σήμαινε υψηλότερη ανεργία ισορροπίας </a:t>
            </a:r>
            <a:r>
              <a:rPr lang="es-ES" sz="2200" dirty="0">
                <a:solidFill>
                  <a:srgbClr val="414141"/>
                </a:solidFill>
              </a:rPr>
              <a:t>&amp;</a:t>
            </a:r>
            <a:r>
              <a:rPr lang="el-GR" sz="2200" dirty="0">
                <a:solidFill>
                  <a:srgbClr val="414141"/>
                </a:solidFill>
              </a:rPr>
              <a:t> υψηλότερο διαρθρωτικό έλλειμμα του (χαμηλότερα φορολογικά έσοδα, υψηλότερες μεταβιβάσεις)</a:t>
            </a:r>
            <a:r>
              <a:rPr lang="es-ES" sz="2200" dirty="0">
                <a:solidFill>
                  <a:srgbClr val="414141"/>
                </a:solidFill>
              </a:rPr>
              <a:t>.</a:t>
            </a:r>
          </a:p>
          <a:p>
            <a:pPr marL="457200" indent="-457200"/>
            <a:r>
              <a:rPr lang="en-US" sz="2200" dirty="0">
                <a:solidFill>
                  <a:srgbClr val="414141"/>
                </a:solidFill>
              </a:rPr>
              <a:t>Robert </a:t>
            </a:r>
            <a:r>
              <a:rPr lang="en-US" sz="2200" dirty="0" err="1">
                <a:solidFill>
                  <a:srgbClr val="414141"/>
                </a:solidFill>
              </a:rPr>
              <a:t>Chote</a:t>
            </a:r>
            <a:r>
              <a:rPr lang="en-US" sz="2200" dirty="0">
                <a:solidFill>
                  <a:srgbClr val="414141"/>
                </a:solidFill>
              </a:rPr>
              <a:t>, Head of UK’s OBR: </a:t>
            </a:r>
            <a:r>
              <a:rPr lang="en-US" sz="2200" i="1" dirty="0">
                <a:solidFill>
                  <a:srgbClr val="414141"/>
                </a:solidFill>
              </a:rPr>
              <a:t>“The immediate cost [in budgetary terms] of the Government’s actions may be high, but we can be confident that the cost of inaction would ultimately have been much higher.”</a:t>
            </a:r>
          </a:p>
        </p:txBody>
      </p:sp>
      <p:pic>
        <p:nvPicPr>
          <p:cNvPr id="2" name="Picture 1">
            <a:extLst>
              <a:ext uri="{FF2B5EF4-FFF2-40B4-BE49-F238E27FC236}">
                <a16:creationId xmlns:a16="http://schemas.microsoft.com/office/drawing/2014/main" id="{883B5078-AED5-477C-9342-25A2B0370DF9}"/>
              </a:ext>
            </a:extLst>
          </p:cNvPr>
          <p:cNvPicPr>
            <a:picLocks noChangeAspect="1"/>
          </p:cNvPicPr>
          <p:nvPr/>
        </p:nvPicPr>
        <p:blipFill>
          <a:blip r:embed="rId3"/>
          <a:srcRect/>
          <a:stretch/>
        </p:blipFill>
        <p:spPr>
          <a:xfrm>
            <a:off x="7143224" y="3771224"/>
            <a:ext cx="3948490" cy="1911276"/>
          </a:xfrm>
          <a:prstGeom prst="rect">
            <a:avLst/>
          </a:prstGeom>
        </p:spPr>
      </p:pic>
      <p:sp>
        <p:nvSpPr>
          <p:cNvPr id="5" name="TextBox 4">
            <a:extLst>
              <a:ext uri="{FF2B5EF4-FFF2-40B4-BE49-F238E27FC236}">
                <a16:creationId xmlns:a16="http://schemas.microsoft.com/office/drawing/2014/main" id="{E3F0E772-580B-4055-839D-7A89F9B1C35A}"/>
              </a:ext>
            </a:extLst>
          </p:cNvPr>
          <p:cNvSpPr txBox="1"/>
          <p:nvPr/>
        </p:nvSpPr>
        <p:spPr>
          <a:xfrm>
            <a:off x="6561161" y="5737274"/>
            <a:ext cx="5347939" cy="369332"/>
          </a:xfrm>
          <a:prstGeom prst="rect">
            <a:avLst/>
          </a:prstGeom>
          <a:noFill/>
        </p:spPr>
        <p:txBody>
          <a:bodyPr wrap="none" rtlCol="0">
            <a:spAutoFit/>
          </a:bodyPr>
          <a:lstStyle/>
          <a:p>
            <a:r>
              <a:rPr lang="el-GR" dirty="0">
                <a:latin typeface="+mj-lt"/>
              </a:rPr>
              <a:t>Το έλλειμμα του δημόσιου τομέα στο ΗΒ ως % του ΑΕΠ</a:t>
            </a:r>
            <a:endParaRPr lang="en-GB" dirty="0">
              <a:latin typeface="+mj-lt"/>
            </a:endParaRPr>
          </a:p>
        </p:txBody>
      </p:sp>
      <p:sp>
        <p:nvSpPr>
          <p:cNvPr id="6" name="TextBox 5">
            <a:extLst>
              <a:ext uri="{FF2B5EF4-FFF2-40B4-BE49-F238E27FC236}">
                <a16:creationId xmlns:a16="http://schemas.microsoft.com/office/drawing/2014/main" id="{F79663B4-D82C-EE4A-804C-978E195CF8CD}"/>
              </a:ext>
            </a:extLst>
          </p:cNvPr>
          <p:cNvSpPr txBox="1"/>
          <p:nvPr/>
        </p:nvSpPr>
        <p:spPr>
          <a:xfrm>
            <a:off x="7701170" y="6051832"/>
            <a:ext cx="2832598" cy="276999"/>
          </a:xfrm>
          <a:prstGeom prst="rect">
            <a:avLst/>
          </a:prstGeom>
          <a:noFill/>
        </p:spPr>
        <p:txBody>
          <a:bodyPr wrap="square" rtlCol="0">
            <a:spAutoFit/>
          </a:bodyPr>
          <a:lstStyle/>
          <a:p>
            <a:pPr algn="ctr"/>
            <a:r>
              <a:rPr lang="en-US" sz="1200" dirty="0">
                <a:solidFill>
                  <a:srgbClr val="414141"/>
                </a:solidFill>
                <a:latin typeface="Source Sans Pro" panose="020B0503030403020204" pitchFamily="34" charset="0"/>
                <a:ea typeface="Source Sans Pro" panose="020B0503030403020204" pitchFamily="34" charset="0"/>
              </a:rPr>
              <a:t>Estimates released on 25 November 2020</a:t>
            </a:r>
          </a:p>
        </p:txBody>
      </p:sp>
      <p:pic>
        <p:nvPicPr>
          <p:cNvPr id="7" name="Picture 6">
            <a:extLst>
              <a:ext uri="{FF2B5EF4-FFF2-40B4-BE49-F238E27FC236}">
                <a16:creationId xmlns:a16="http://schemas.microsoft.com/office/drawing/2014/main" id="{4B442C1B-9689-CA41-B4E1-B94B0902E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224" y="1462950"/>
            <a:ext cx="3948491" cy="225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605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kumimoji="0" lang="en-US" sz="32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rPr>
              <a:t>4. </a:t>
            </a:r>
            <a:r>
              <a:rPr lang="el-GR" sz="3200" dirty="0">
                <a:solidFill>
                  <a:srgbClr val="414141"/>
                </a:solidFill>
                <a:latin typeface="Source Sans Pro SemiBold" panose="020B0603030403020204" pitchFamily="34" charset="0"/>
                <a:ea typeface="Source Sans Pro SemiBold" panose="020B0603030403020204" pitchFamily="34" charset="0"/>
              </a:rPr>
              <a:t>Ποια είναι η διαφορά μεταξύ της </a:t>
            </a:r>
            <a:r>
              <a:rPr lang="en-US" sz="3200" dirty="0">
                <a:solidFill>
                  <a:srgbClr val="414141"/>
                </a:solidFill>
                <a:latin typeface="Source Sans Pro SemiBold" panose="020B0603030403020204" pitchFamily="34" charset="0"/>
                <a:ea typeface="Source Sans Pro SemiBold" panose="020B0603030403020204" pitchFamily="34" charset="0"/>
              </a:rPr>
              <a:t>QE </a:t>
            </a:r>
            <a:r>
              <a:rPr lang="el-GR" sz="3200" dirty="0">
                <a:solidFill>
                  <a:srgbClr val="414141"/>
                </a:solidFill>
                <a:latin typeface="Source Sans Pro SemiBold" panose="020B0603030403020204" pitchFamily="34" charset="0"/>
                <a:ea typeface="Source Sans Pro SemiBold" panose="020B0603030403020204" pitchFamily="34" charset="0"/>
              </a:rPr>
              <a:t>και της άμεσης χρηματοδότησης των κρατικών δαπανών από την κεντρική τράπεζα;</a:t>
            </a:r>
          </a:p>
          <a:p>
            <a:pPr lvl="0">
              <a:defRPr/>
            </a:pPr>
            <a:endParaRPr lang="el-GR" sz="3200" dirty="0">
              <a:solidFill>
                <a:srgbClr val="414141"/>
              </a:solidFill>
              <a:latin typeface="Source Sans Pro SemiBold" panose="020B0603030403020204" pitchFamily="34" charset="0"/>
              <a:ea typeface="Source Sans Pro SemiBold" panose="020B0603030403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200" y="1825625"/>
            <a:ext cx="10507133"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0" indent="-457200">
              <a:defRPr/>
            </a:pPr>
            <a:r>
              <a:rPr lang="el-GR" dirty="0">
                <a:solidFill>
                  <a:srgbClr val="414141"/>
                </a:solidFill>
              </a:rPr>
              <a:t>Από τη χρηματοοικονομική κρίση, η </a:t>
            </a:r>
            <a:r>
              <a:rPr lang="en-US" dirty="0">
                <a:solidFill>
                  <a:srgbClr val="414141"/>
                </a:solidFill>
              </a:rPr>
              <a:t>QE </a:t>
            </a:r>
            <a:r>
              <a:rPr lang="el-GR" dirty="0">
                <a:solidFill>
                  <a:srgbClr val="414141"/>
                </a:solidFill>
              </a:rPr>
              <a:t>έχει γίνει ένα κανονικό μέσο </a:t>
            </a:r>
            <a:r>
              <a:rPr lang="el-GR" dirty="0">
                <a:solidFill>
                  <a:srgbClr val="414141"/>
                </a:solidFill>
                <a:hlinkClick r:id="rId4"/>
              </a:rPr>
              <a:t>νομισματικής πολιτικής </a:t>
            </a:r>
            <a:r>
              <a:rPr lang="el-GR" dirty="0">
                <a:solidFill>
                  <a:srgbClr val="414141"/>
                </a:solidFill>
              </a:rPr>
              <a:t>για τις ΚΤ</a:t>
            </a:r>
            <a:r>
              <a:rPr lang="en-US" dirty="0">
                <a:solidFill>
                  <a:srgbClr val="414141"/>
                </a:solidFill>
              </a:rPr>
              <a:t> </a:t>
            </a:r>
            <a:r>
              <a:rPr lang="el-GR" dirty="0">
                <a:solidFill>
                  <a:srgbClr val="414141"/>
                </a:solidFill>
              </a:rPr>
              <a:t>για τη σταθεροποίηση του οικονομικού κύκλου</a:t>
            </a:r>
            <a:endPar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marL="457200" lvl="0" indent="-457200">
              <a:defRPr/>
            </a:pPr>
            <a:r>
              <a:rPr kumimoji="0" lang="el-GR" sz="2800" b="0" i="0" u="none" strike="noStrike" kern="1200" cap="none" spc="0" normalizeH="0" baseline="0" noProof="0" dirty="0">
                <a:ln>
                  <a:noFill/>
                </a:ln>
                <a:solidFill>
                  <a:srgbClr val="414141"/>
                </a:solidFill>
                <a:effectLst/>
                <a:uLnTx/>
                <a:uFillTx/>
                <a:latin typeface="Source Sans Pro Light" charset="0"/>
                <a:ea typeface="Source Sans Pro Light" charset="0"/>
              </a:rPr>
              <a:t>Γιατί</a:t>
            </a:r>
            <a:r>
              <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rPr>
              <a:t>? </a:t>
            </a:r>
            <a:r>
              <a:rPr kumimoji="0" lang="el-GR" sz="2800" b="0" i="0" u="none" strike="noStrike" kern="1200" cap="none" spc="0" normalizeH="0" baseline="0" noProof="0" dirty="0">
                <a:ln>
                  <a:noFill/>
                </a:ln>
                <a:solidFill>
                  <a:srgbClr val="414141"/>
                </a:solidFill>
                <a:effectLst/>
                <a:uLnTx/>
                <a:uFillTx/>
                <a:latin typeface="Source Sans Pro Light" charset="0"/>
                <a:ea typeface="Source Sans Pro Light" charset="0"/>
              </a:rPr>
              <a:t>Η ενίσχυση της </a:t>
            </a:r>
            <a:r>
              <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rPr>
              <a:t>AD </a:t>
            </a:r>
            <a:r>
              <a:rPr lang="el-GR" dirty="0">
                <a:solidFill>
                  <a:srgbClr val="414141"/>
                </a:solidFill>
              </a:rPr>
              <a:t>με</a:t>
            </a:r>
            <a:r>
              <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rPr>
              <a:t>                  </a:t>
            </a:r>
            <a:r>
              <a:rPr kumimoji="0" lang="el-GR" sz="2800" b="0" i="0" u="none" strike="noStrike" kern="1200" cap="none" spc="0" normalizeH="0" baseline="0" noProof="0" dirty="0">
                <a:ln>
                  <a:noFill/>
                </a:ln>
                <a:solidFill>
                  <a:srgbClr val="414141"/>
                </a:solidFill>
                <a:effectLst/>
                <a:uLnTx/>
                <a:uFillTx/>
                <a:latin typeface="Source Sans Pro Light" charset="0"/>
                <a:ea typeface="Source Sans Pro Light" charset="0"/>
              </a:rPr>
              <a:t> </a:t>
            </a:r>
            <a:r>
              <a:rPr lang="el-GR" dirty="0">
                <a:solidFill>
                  <a:srgbClr val="414141"/>
                </a:solidFill>
              </a:rPr>
              <a:t>δεν ήταν αρκετά μεγάλη.</a:t>
            </a:r>
            <a:endPar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marL="457200" lvl="0" indent="-457200">
              <a:defRPr/>
            </a:pPr>
            <a:r>
              <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hlinkClick r:id="rId5"/>
              </a:rPr>
              <a:t>QE</a:t>
            </a:r>
            <a:r>
              <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rPr>
              <a:t>: </a:t>
            </a:r>
            <a:r>
              <a:rPr kumimoji="0" lang="el-GR" sz="2600" b="0" i="0" u="none" strike="noStrike" kern="1200" cap="none" spc="0" normalizeH="0" baseline="0" noProof="0" dirty="0">
                <a:ln>
                  <a:noFill/>
                </a:ln>
                <a:solidFill>
                  <a:srgbClr val="414141"/>
                </a:solidFill>
                <a:effectLst/>
                <a:uLnTx/>
                <a:uFillTx/>
                <a:latin typeface="Source Sans Pro Light" charset="0"/>
                <a:ea typeface="Source Sans Pro Light" charset="0"/>
              </a:rPr>
              <a:t>Η ΚΤ</a:t>
            </a:r>
            <a:r>
              <a:rPr kumimoji="0" lang="en-US" sz="2600" b="0" i="0" u="none" strike="noStrike" kern="1200" cap="none" spc="0" normalizeH="0" baseline="0" noProof="0" dirty="0">
                <a:ln>
                  <a:noFill/>
                </a:ln>
                <a:solidFill>
                  <a:srgbClr val="414141"/>
                </a:solidFill>
                <a:effectLst/>
                <a:uLnTx/>
                <a:uFillTx/>
                <a:latin typeface="Source Sans Pro Light" charset="0"/>
                <a:ea typeface="Source Sans Pro Light" charset="0"/>
              </a:rPr>
              <a:t> </a:t>
            </a:r>
            <a:r>
              <a:rPr lang="el-GR" sz="2600" dirty="0">
                <a:solidFill>
                  <a:srgbClr val="414141"/>
                </a:solidFill>
              </a:rPr>
              <a:t>αγοράζει κρατικά ομόλογα (και μερικές φορές άλλα περιουσιακά στοιχεία όπως εταιρικά ομόλογα) στη δευτερογενή αγορά όπου διαπραγματεύονται </a:t>
            </a:r>
            <a:r>
              <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sym typeface="Wingdings" panose="05000000000000000000" pitchFamily="2" charset="2"/>
              </a:rPr>
              <a:t> </a:t>
            </a:r>
            <a:r>
              <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sym typeface="Wingdings" panose="05000000000000000000" pitchFamily="2" charset="2"/>
                <a:hlinkClick r:id="rId6"/>
              </a:rPr>
              <a:t>lower long-term interest rates</a:t>
            </a:r>
            <a:endPar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sym typeface="Wingdings" panose="05000000000000000000" pitchFamily="2" charset="2"/>
            </a:endParaRPr>
          </a:p>
          <a:p>
            <a:pPr marL="457200" marR="0" lvl="0" indent="-4572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sym typeface="Wingdings" panose="05000000000000000000" pitchFamily="2" charset="2"/>
            </a:endParaRPr>
          </a:p>
          <a:p>
            <a:pPr marL="457200" lvl="0" indent="-457200">
              <a:defRPr/>
            </a:pPr>
            <a:r>
              <a:rPr lang="el-GR" dirty="0">
                <a:solidFill>
                  <a:srgbClr val="414141"/>
                </a:solidFill>
              </a:rPr>
              <a:t>Η άμεση χρηματοδότηση είναι διαφορετική: η ΚΤ παρέχει χρήματα (ηλεκτρονική μεταφορά σαν </a:t>
            </a:r>
            <a:r>
              <a:rPr lang="es-ES" dirty="0" err="1">
                <a:solidFill>
                  <a:srgbClr val="414141"/>
                </a:solidFill>
              </a:rPr>
              <a:t>overdraft</a:t>
            </a:r>
            <a:r>
              <a:rPr lang="el-GR" dirty="0">
                <a:solidFill>
                  <a:srgbClr val="414141"/>
                </a:solidFill>
              </a:rPr>
              <a:t>) απευθείας για δαπάνες της κυβέρνησης. </a:t>
            </a:r>
            <a:r>
              <a:rPr kumimoji="0" lang="el-GR" sz="2800" b="0" i="0" u="none" strike="noStrike" kern="1200" cap="none" spc="0" normalizeH="0" baseline="0" noProof="0" dirty="0">
                <a:ln>
                  <a:noFill/>
                </a:ln>
                <a:solidFill>
                  <a:srgbClr val="414141"/>
                </a:solidFill>
                <a:effectLst/>
                <a:uLnTx/>
                <a:uFillTx/>
                <a:latin typeface="Source Sans Pro Light" charset="0"/>
                <a:ea typeface="Source Sans Pro Light" charset="0"/>
              </a:rPr>
              <a:t>Συνδυάζει </a:t>
            </a:r>
            <a:r>
              <a:rPr lang="el-GR" dirty="0">
                <a:solidFill>
                  <a:srgbClr val="414141"/>
                </a:solidFill>
              </a:rPr>
              <a:t>νομισματική και δημοσιονομική πολιτική</a:t>
            </a:r>
            <a:r>
              <a:rPr lang="el-GR" i="1" dirty="0">
                <a:solidFill>
                  <a:srgbClr val="414141"/>
                </a:solidFill>
              </a:rPr>
              <a:t>.</a:t>
            </a:r>
            <a:endPar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endParaRPr>
          </a:p>
        </p:txBody>
      </p:sp>
      <p:graphicFrame>
        <p:nvGraphicFramePr>
          <p:cNvPr id="2" name="Object 1">
            <a:extLst>
              <a:ext uri="{FF2B5EF4-FFF2-40B4-BE49-F238E27FC236}">
                <a16:creationId xmlns:a16="http://schemas.microsoft.com/office/drawing/2014/main" id="{F1959F07-FCF1-499E-9BEB-BC551E34B1E5}"/>
              </a:ext>
            </a:extLst>
          </p:cNvPr>
          <p:cNvGraphicFramePr>
            <a:graphicFrameLocks noChangeAspect="1"/>
          </p:cNvGraphicFramePr>
          <p:nvPr>
            <p:extLst>
              <p:ext uri="{D42A27DB-BD31-4B8C-83A1-F6EECF244321}">
                <p14:modId xmlns:p14="http://schemas.microsoft.com/office/powerpoint/2010/main" val="2311482674"/>
              </p:ext>
            </p:extLst>
          </p:nvPr>
        </p:nvGraphicFramePr>
        <p:xfrm>
          <a:off x="3456016" y="4417456"/>
          <a:ext cx="4613275" cy="409575"/>
        </p:xfrm>
        <a:graphic>
          <a:graphicData uri="http://schemas.openxmlformats.org/presentationml/2006/ole">
            <mc:AlternateContent xmlns:mc="http://schemas.openxmlformats.org/markup-compatibility/2006">
              <mc:Choice xmlns:v="urn:schemas-microsoft-com:vml" Requires="v">
                <p:oleObj spid="_x0000_s2185" name="Equation" r:id="rId7" imgW="2705040" imgH="241200" progId="Equation.DSMT4">
                  <p:embed/>
                </p:oleObj>
              </mc:Choice>
              <mc:Fallback>
                <p:oleObj name="Equation" r:id="rId7" imgW="2705040" imgH="241200" progId="Equation.DSMT4">
                  <p:embed/>
                  <p:pic>
                    <p:nvPicPr>
                      <p:cNvPr id="2" name="Object 1">
                        <a:extLst>
                          <a:ext uri="{FF2B5EF4-FFF2-40B4-BE49-F238E27FC236}">
                            <a16:creationId xmlns:a16="http://schemas.microsoft.com/office/drawing/2014/main" id="{F1959F07-FCF1-499E-9BEB-BC551E34B1E5}"/>
                          </a:ext>
                        </a:extLst>
                      </p:cNvPr>
                      <p:cNvPicPr/>
                      <p:nvPr/>
                    </p:nvPicPr>
                    <p:blipFill>
                      <a:blip r:embed="rId8"/>
                      <a:stretch>
                        <a:fillRect/>
                      </a:stretch>
                    </p:blipFill>
                    <p:spPr>
                      <a:xfrm>
                        <a:off x="3456016" y="4417456"/>
                        <a:ext cx="4613275" cy="409575"/>
                      </a:xfrm>
                      <a:prstGeom prst="rect">
                        <a:avLst/>
                      </a:prstGeom>
                      <a:solidFill>
                        <a:schemeClr val="accent1">
                          <a:lumMod val="20000"/>
                          <a:lumOff val="80000"/>
                        </a:schemeClr>
                      </a:solidFill>
                    </p:spPr>
                  </p:pic>
                </p:oleObj>
              </mc:Fallback>
            </mc:AlternateContent>
          </a:graphicData>
        </a:graphic>
      </p:graphicFrame>
      <p:graphicFrame>
        <p:nvGraphicFramePr>
          <p:cNvPr id="3" name="Object 2">
            <a:extLst>
              <a:ext uri="{FF2B5EF4-FFF2-40B4-BE49-F238E27FC236}">
                <a16:creationId xmlns:a16="http://schemas.microsoft.com/office/drawing/2014/main" id="{39D4B9A2-52CB-4088-A6BB-DD6B371863A6}"/>
              </a:ext>
            </a:extLst>
          </p:cNvPr>
          <p:cNvGraphicFramePr>
            <a:graphicFrameLocks noChangeAspect="1"/>
          </p:cNvGraphicFramePr>
          <p:nvPr>
            <p:extLst>
              <p:ext uri="{D42A27DB-BD31-4B8C-83A1-F6EECF244321}">
                <p14:modId xmlns:p14="http://schemas.microsoft.com/office/powerpoint/2010/main" val="227520983"/>
              </p:ext>
            </p:extLst>
          </p:nvPr>
        </p:nvGraphicFramePr>
        <p:xfrm>
          <a:off x="5185945" y="2763838"/>
          <a:ext cx="1153418" cy="410104"/>
        </p:xfrm>
        <a:graphic>
          <a:graphicData uri="http://schemas.openxmlformats.org/presentationml/2006/ole">
            <mc:AlternateContent xmlns:mc="http://schemas.openxmlformats.org/markup-compatibility/2006">
              <mc:Choice xmlns:v="urn:schemas-microsoft-com:vml" Requires="v">
                <p:oleObj spid="_x0000_s2186" name="Equation" r:id="rId9" imgW="571320" imgH="203040" progId="Equation.DSMT4">
                  <p:embed/>
                </p:oleObj>
              </mc:Choice>
              <mc:Fallback>
                <p:oleObj name="Equation" r:id="rId9" imgW="571320" imgH="203040" progId="Equation.DSMT4">
                  <p:embed/>
                  <p:pic>
                    <p:nvPicPr>
                      <p:cNvPr id="3" name="Object 2">
                        <a:extLst>
                          <a:ext uri="{FF2B5EF4-FFF2-40B4-BE49-F238E27FC236}">
                            <a16:creationId xmlns:a16="http://schemas.microsoft.com/office/drawing/2014/main" id="{39D4B9A2-52CB-4088-A6BB-DD6B371863A6}"/>
                          </a:ext>
                        </a:extLst>
                      </p:cNvPr>
                      <p:cNvPicPr/>
                      <p:nvPr/>
                    </p:nvPicPr>
                    <p:blipFill>
                      <a:blip r:embed="rId10"/>
                      <a:stretch>
                        <a:fillRect/>
                      </a:stretch>
                    </p:blipFill>
                    <p:spPr>
                      <a:xfrm>
                        <a:off x="5185945" y="2763838"/>
                        <a:ext cx="1153418" cy="410104"/>
                      </a:xfrm>
                      <a:prstGeom prst="rect">
                        <a:avLst/>
                      </a:prstGeom>
                    </p:spPr>
                  </p:pic>
                </p:oleObj>
              </mc:Fallback>
            </mc:AlternateContent>
          </a:graphicData>
        </a:graphic>
      </p:graphicFrame>
    </p:spTree>
    <p:extLst>
      <p:ext uri="{BB962C8B-B14F-4D97-AF65-F5344CB8AC3E}">
        <p14:creationId xmlns:p14="http://schemas.microsoft.com/office/powerpoint/2010/main" val="22638264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10329AE-7F7A-4665-B742-A17223EE90E5}"/>
              </a:ext>
            </a:extLst>
          </p:cNvPr>
          <p:cNvSpPr txBox="1">
            <a:spLocks/>
          </p:cNvSpPr>
          <p:nvPr/>
        </p:nvSpPr>
        <p:spPr>
          <a:xfrm>
            <a:off x="846668" y="1476858"/>
            <a:ext cx="10507133" cy="4987854"/>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defRPr/>
            </a:pPr>
            <a:r>
              <a:rPr kumimoji="0" lang="el-GR" sz="2800" b="0" i="0" u="none" strike="noStrike" kern="1200" cap="none" spc="0" normalizeH="0" baseline="0" noProof="0" dirty="0">
                <a:ln>
                  <a:noFill/>
                </a:ln>
                <a:solidFill>
                  <a:srgbClr val="414141"/>
                </a:solidFill>
                <a:effectLst/>
                <a:uLnTx/>
                <a:uFillTx/>
                <a:latin typeface="Source Sans Pro Light" charset="0"/>
                <a:ea typeface="Source Sans Pro Light" charset="0"/>
              </a:rPr>
              <a:t>Και οι 2 </a:t>
            </a:r>
            <a:r>
              <a:rPr kumimoji="0" lang="el-GR" sz="2800" b="0" i="0" u="none" strike="noStrike" kern="1200" cap="none" spc="0" normalizeH="0" baseline="0" noProof="0" dirty="0" err="1">
                <a:ln>
                  <a:noFill/>
                </a:ln>
                <a:solidFill>
                  <a:srgbClr val="414141"/>
                </a:solidFill>
                <a:effectLst/>
                <a:uLnTx/>
                <a:uFillTx/>
                <a:latin typeface="Source Sans Pro Light" charset="0"/>
                <a:ea typeface="Source Sans Pro Light" charset="0"/>
              </a:rPr>
              <a:t>πολιτικες</a:t>
            </a:r>
            <a:r>
              <a:rPr lang="el-GR" dirty="0">
                <a:solidFill>
                  <a:srgbClr val="414141"/>
                </a:solidFill>
              </a:rPr>
              <a:t> μπορεί να αυξήσουν την προσφορά χρήματος (στα χέρια του κοινού)</a:t>
            </a:r>
            <a:endPar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endParaRPr>
          </a:p>
          <a:p>
            <a:pPr lvl="0">
              <a:defRPr/>
            </a:pPr>
            <a:r>
              <a:rPr lang="es-ES" dirty="0"/>
              <a:t>O </a:t>
            </a:r>
            <a:r>
              <a:rPr lang="el-GR" dirty="0">
                <a:solidFill>
                  <a:srgbClr val="414141"/>
                </a:solidFill>
              </a:rPr>
              <a:t>«εκτός ελέγχου» πληθωρισμός</a:t>
            </a:r>
            <a:r>
              <a:rPr lang="es-ES" dirty="0">
                <a:solidFill>
                  <a:srgbClr val="414141"/>
                </a:solidFill>
              </a:rPr>
              <a:t> </a:t>
            </a:r>
            <a:r>
              <a:rPr lang="el-GR" dirty="0">
                <a:solidFill>
                  <a:srgbClr val="414141"/>
                </a:solidFill>
              </a:rPr>
              <a:t>προκύπτει όταν</a:t>
            </a:r>
            <a:r>
              <a:rPr kumimoji="0" lang="en-US" sz="2800" b="0" i="0" u="none" strike="noStrike" kern="1200" cap="none" spc="0" normalizeH="0" baseline="0" noProof="0" dirty="0">
                <a:ln>
                  <a:noFill/>
                </a:ln>
                <a:solidFill>
                  <a:srgbClr val="414141"/>
                </a:solidFill>
                <a:effectLst/>
                <a:uLnTx/>
                <a:uFillTx/>
                <a:latin typeface="Source Sans Pro Light" charset="0"/>
                <a:ea typeface="Source Sans Pro Light" charset="0"/>
              </a:rPr>
              <a:t>: </a:t>
            </a:r>
          </a:p>
          <a:p>
            <a:pPr lvl="1">
              <a:lnSpc>
                <a:spcPts val="2440"/>
              </a:lnSpc>
              <a:defRPr/>
            </a:pPr>
            <a:r>
              <a:rPr lang="el-GR" dirty="0">
                <a:solidFill>
                  <a:schemeClr val="tx1"/>
                </a:solidFill>
              </a:rPr>
              <a:t>Μεγαλύτερη </a:t>
            </a:r>
            <a:r>
              <a:rPr lang="el-GR" dirty="0" err="1">
                <a:solidFill>
                  <a:schemeClr val="tx1"/>
                </a:solidFill>
              </a:rPr>
              <a:t>διακράτηση</a:t>
            </a:r>
            <a:r>
              <a:rPr lang="el-GR" dirty="0">
                <a:solidFill>
                  <a:schemeClr val="tx1"/>
                </a:solidFill>
              </a:rPr>
              <a:t> χρημάτων σε νοικοκυριά </a:t>
            </a:r>
            <a:r>
              <a:rPr lang="es-ES" dirty="0">
                <a:solidFill>
                  <a:schemeClr val="tx1"/>
                </a:solidFill>
              </a:rPr>
              <a:t>&amp;</a:t>
            </a:r>
            <a:r>
              <a:rPr lang="el-GR" dirty="0">
                <a:solidFill>
                  <a:schemeClr val="tx1"/>
                </a:solidFill>
              </a:rPr>
              <a:t> επιχειρήσεις </a:t>
            </a:r>
            <a:r>
              <a:rPr kumimoji="0" lang="en-US" sz="2400" b="0" i="0" u="none" strike="noStrike" kern="1200" cap="none" spc="0" normalizeH="0" baseline="0" noProof="0" dirty="0">
                <a:ln>
                  <a:noFill/>
                </a:ln>
                <a:solidFill>
                  <a:schemeClr val="tx1"/>
                </a:solidFill>
                <a:effectLst/>
                <a:uLnTx/>
                <a:uFillTx/>
                <a:latin typeface="Source Sans Pro Light" charset="0"/>
                <a:ea typeface="Source Sans Pro Light" charset="0"/>
                <a:sym typeface="Wingdings" panose="05000000000000000000" pitchFamily="2" charset="2"/>
              </a:rPr>
              <a:t> </a:t>
            </a:r>
            <a:r>
              <a:rPr lang="el-GR" dirty="0">
                <a:solidFill>
                  <a:schemeClr val="tx1"/>
                </a:solidFill>
                <a:sym typeface="Wingdings" panose="05000000000000000000" pitchFamily="2" charset="2"/>
              </a:rPr>
              <a:t>περισσότερες δαπάνες, έτσι ώστε η </a:t>
            </a:r>
            <a:r>
              <a:rPr lang="en-US" dirty="0">
                <a:solidFill>
                  <a:schemeClr val="tx1"/>
                </a:solidFill>
                <a:sym typeface="Wingdings" panose="05000000000000000000" pitchFamily="2" charset="2"/>
              </a:rPr>
              <a:t>AD </a:t>
            </a:r>
            <a:r>
              <a:rPr lang="el-GR" dirty="0">
                <a:solidFill>
                  <a:schemeClr val="tx1"/>
                </a:solidFill>
                <a:sym typeface="Wingdings" panose="05000000000000000000" pitchFamily="2" charset="2"/>
              </a:rPr>
              <a:t>να αυξάνεται πάνω από την παραγωγή ισορροπίας. Η ΚΤ το αγνοεί και συνεχίζει να διατηρεί το επιτόκιο χαμηλό καθώς ο πληθωρισμός αυξάνεται όλο και περισσότερο πάνω από τον στόχο του.</a:t>
            </a:r>
            <a:endParaRPr kumimoji="0" lang="en-US" sz="2400" b="0" i="0" u="none" strike="noStrike" kern="1200" cap="none" spc="0" normalizeH="0" baseline="0" noProof="0" dirty="0">
              <a:ln>
                <a:noFill/>
              </a:ln>
              <a:solidFill>
                <a:schemeClr val="tx1"/>
              </a:solidFill>
              <a:effectLst/>
              <a:uLnTx/>
              <a:uFillTx/>
              <a:latin typeface="Source Sans Pro Light" charset="0"/>
              <a:ea typeface="Source Sans Pro Light" charset="0"/>
              <a:sym typeface="Wingdings" panose="05000000000000000000" pitchFamily="2" charset="2"/>
            </a:endParaRPr>
          </a:p>
        </p:txBody>
      </p:sp>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404028"/>
            <a:ext cx="10761133" cy="785081"/>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kumimoji="0" lang="en-US" sz="30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rPr>
              <a:t>5. </a:t>
            </a:r>
            <a:r>
              <a:rPr lang="el-GR" sz="2400" dirty="0">
                <a:solidFill>
                  <a:srgbClr val="414141"/>
                </a:solidFill>
                <a:latin typeface="Source Sans Pro SemiBold" panose="020B0603030403020204" pitchFamily="34" charset="0"/>
                <a:ea typeface="Source Sans Pro SemiBold" panose="020B0603030403020204" pitchFamily="34" charset="0"/>
              </a:rPr>
              <a:t>Όταν η κεντρική τράπεζα χρησιμοποιεί </a:t>
            </a:r>
            <a:r>
              <a:rPr lang="en-US" sz="2400" dirty="0">
                <a:solidFill>
                  <a:srgbClr val="414141"/>
                </a:solidFill>
                <a:latin typeface="Source Sans Pro SemiBold" panose="020B0603030403020204" pitchFamily="34" charset="0"/>
                <a:ea typeface="Source Sans Pro SemiBold" panose="020B0603030403020204" pitchFamily="34" charset="0"/>
              </a:rPr>
              <a:t>QE </a:t>
            </a:r>
            <a:r>
              <a:rPr lang="el-GR" sz="2400" dirty="0">
                <a:solidFill>
                  <a:srgbClr val="414141"/>
                </a:solidFill>
                <a:latin typeface="Source Sans Pro SemiBold" panose="020B0603030403020204" pitchFamily="34" charset="0"/>
                <a:ea typeface="Source Sans Pro SemiBold" panose="020B0603030403020204" pitchFamily="34" charset="0"/>
              </a:rPr>
              <a:t>ή χρηματοδοτεί άμεσα τις κρατικές δαπάνες, αυτό θα προκαλέσει αναπόφευκτα πληθωρισμό;</a:t>
            </a:r>
            <a:endParaRPr lang="el-GR" sz="3000" dirty="0">
              <a:solidFill>
                <a:srgbClr val="414141"/>
              </a:solidFill>
              <a:latin typeface="Source Sans Pro SemiBold" panose="020B0603030403020204" pitchFamily="34" charset="0"/>
              <a:ea typeface="Source Sans Pro SemiBold" panose="020B0603030403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0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199" y="1825625"/>
            <a:ext cx="105071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endParaRPr>
          </a:p>
        </p:txBody>
      </p:sp>
    </p:spTree>
    <p:extLst>
      <p:ext uri="{BB962C8B-B14F-4D97-AF65-F5344CB8AC3E}">
        <p14:creationId xmlns:p14="http://schemas.microsoft.com/office/powerpoint/2010/main" val="18744838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57817531-F598-124E-83A2-8A4C18BEA37A}"/>
              </a:ext>
            </a:extLst>
          </p:cNvPr>
          <p:cNvGraphicFramePr>
            <a:graphicFrameLocks noGrp="1"/>
          </p:cNvGraphicFramePr>
          <p:nvPr>
            <p:extLst>
              <p:ext uri="{D42A27DB-BD31-4B8C-83A1-F6EECF244321}">
                <p14:modId xmlns:p14="http://schemas.microsoft.com/office/powerpoint/2010/main" val="1435291383"/>
              </p:ext>
            </p:extLst>
          </p:nvPr>
        </p:nvGraphicFramePr>
        <p:xfrm>
          <a:off x="592668" y="1729591"/>
          <a:ext cx="10764000" cy="4435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80575FB8-D174-6347-A727-4AA10DE64189}"/>
              </a:ext>
            </a:extLst>
          </p:cNvPr>
          <p:cNvSpPr txBox="1">
            <a:spLocks/>
          </p:cNvSpPr>
          <p:nvPr/>
        </p:nvSpPr>
        <p:spPr>
          <a:xfrm>
            <a:off x="838199" y="404028"/>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000" dirty="0">
                <a:solidFill>
                  <a:srgbClr val="414141"/>
                </a:solidFill>
                <a:latin typeface="Source Sans Pro SemiBold" panose="020B0603030403020204" pitchFamily="34" charset="0"/>
                <a:ea typeface="Source Sans Pro SemiBold" panose="020B0603030403020204" pitchFamily="34" charset="0"/>
              </a:rPr>
              <a:t>The central bank’s balance sheet, a measure of broad money (M3), real GDP and the Consumer Price Index </a:t>
            </a:r>
            <a:endParaRPr kumimoji="0" lang="en-US" sz="3000" b="0" i="0" u="none" strike="noStrike" kern="1200" cap="none" spc="0" normalizeH="0" baseline="0" noProof="0" dirty="0">
              <a:ln>
                <a:noFill/>
              </a:ln>
              <a:solidFill>
                <a:srgbClr val="414141"/>
              </a:solidFill>
              <a:effectLst/>
              <a:uLnTx/>
              <a:uFillTx/>
              <a:latin typeface="Source Sans Pro SemiBold" panose="020B0603030403020204" pitchFamily="34" charset="0"/>
              <a:ea typeface="Source Sans Pro SemiBold" panose="020B0603030403020204" pitchFamily="34" charset="0"/>
            </a:endParaRPr>
          </a:p>
        </p:txBody>
      </p:sp>
      <p:sp>
        <p:nvSpPr>
          <p:cNvPr id="4" name="TextBox 4">
            <a:extLst>
              <a:ext uri="{FF2B5EF4-FFF2-40B4-BE49-F238E27FC236}">
                <a16:creationId xmlns:a16="http://schemas.microsoft.com/office/drawing/2014/main" id="{CBE761F7-FD7D-FE40-87AB-7CD36F3B9233}"/>
              </a:ext>
            </a:extLst>
          </p:cNvPr>
          <p:cNvSpPr txBox="1"/>
          <p:nvPr/>
        </p:nvSpPr>
        <p:spPr>
          <a:xfrm>
            <a:off x="5034491" y="2007394"/>
            <a:ext cx="1061509" cy="215444"/>
          </a:xfrm>
          <a:prstGeom prst="rect">
            <a:avLst/>
          </a:prstGeom>
          <a:noFill/>
        </p:spPr>
        <p:txBody>
          <a:bodyPr wrap="none" rtlCol="0">
            <a:spAutoFit/>
          </a:bodyPr>
          <a:lstStyle/>
          <a:p>
            <a:r>
              <a:rPr lang="en-GB" sz="800" dirty="0">
                <a:latin typeface="Source Sans Pro Light" panose="020B0403030403020204" pitchFamily="34" charset="0"/>
                <a:ea typeface="Source Sans Pro Light" panose="020B0403030403020204" pitchFamily="34" charset="0"/>
              </a:rPr>
              <a:t>Global financial crisis</a:t>
            </a:r>
          </a:p>
        </p:txBody>
      </p:sp>
      <p:sp>
        <p:nvSpPr>
          <p:cNvPr id="6" name="TextBox 6">
            <a:extLst>
              <a:ext uri="{FF2B5EF4-FFF2-40B4-BE49-F238E27FC236}">
                <a16:creationId xmlns:a16="http://schemas.microsoft.com/office/drawing/2014/main" id="{B478441D-C5C7-4B44-97E6-164B4092B0D9}"/>
              </a:ext>
            </a:extLst>
          </p:cNvPr>
          <p:cNvSpPr txBox="1"/>
          <p:nvPr/>
        </p:nvSpPr>
        <p:spPr>
          <a:xfrm>
            <a:off x="1664756" y="2222838"/>
            <a:ext cx="3127071" cy="2246769"/>
          </a:xfrm>
          <a:prstGeom prst="rect">
            <a:avLst/>
          </a:prstGeom>
          <a:solidFill>
            <a:schemeClr val="bg1"/>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dirty="0">
                <a:solidFill>
                  <a:srgbClr val="414141"/>
                </a:solidFill>
                <a:latin typeface="Source Sans Pro Light" panose="020B0403030403020204" pitchFamily="34" charset="0"/>
                <a:ea typeface="Source Sans Pro Light" panose="020B0403030403020204" pitchFamily="34" charset="0"/>
              </a:rPr>
              <a:t>Note:</a:t>
            </a:r>
          </a:p>
          <a:p>
            <a:pPr marL="285750" indent="-285750">
              <a:buFontTx/>
              <a:buChar char="-"/>
            </a:pPr>
            <a:r>
              <a:rPr lang="el-GR" sz="1400" dirty="0">
                <a:solidFill>
                  <a:srgbClr val="414141"/>
                </a:solidFill>
                <a:latin typeface="Source Sans Pro Light" panose="020B0403030403020204" pitchFamily="34" charset="0"/>
                <a:ea typeface="Source Sans Pro Light" panose="020B0403030403020204" pitchFamily="34" charset="0"/>
              </a:rPr>
              <a:t>Χαμηλή αύξηση του επιπέδου των τιμών </a:t>
            </a:r>
          </a:p>
          <a:p>
            <a:pPr marL="285750" indent="-285750">
              <a:buFontTx/>
              <a:buChar char="-"/>
            </a:pPr>
            <a:r>
              <a:rPr lang="el-GR" sz="1400" dirty="0">
                <a:solidFill>
                  <a:srgbClr val="414141"/>
                </a:solidFill>
                <a:latin typeface="Source Sans Pro Light" panose="020B0403030403020204" pitchFamily="34" charset="0"/>
                <a:ea typeface="Source Sans Pro Light" panose="020B0403030403020204" pitchFamily="34" charset="0"/>
              </a:rPr>
              <a:t>Η προσφορά χρήματος στα χέρια του κοινού αυξάνεται σημαντικά ταχύτερα από το ΑΕΠ και το επίπεδο τιμών.</a:t>
            </a:r>
          </a:p>
          <a:p>
            <a:pPr marL="285750" indent="-285750">
              <a:buFontTx/>
              <a:buChar char="-"/>
            </a:pPr>
            <a:r>
              <a:rPr lang="el-GR" sz="1400" dirty="0">
                <a:solidFill>
                  <a:srgbClr val="414141"/>
                </a:solidFill>
                <a:latin typeface="Source Sans Pro Light" panose="020B0403030403020204" pitchFamily="34" charset="0"/>
                <a:ea typeface="Source Sans Pro Light" panose="020B0403030403020204" pitchFamily="34" charset="0"/>
              </a:rPr>
              <a:t>Ο ισολογισμός της ΚΤ</a:t>
            </a:r>
            <a:r>
              <a:rPr lang="en-GB" sz="1400" dirty="0">
                <a:solidFill>
                  <a:srgbClr val="414141"/>
                </a:solidFill>
                <a:latin typeface="Source Sans Pro Light" panose="020B0403030403020204" pitchFamily="34" charset="0"/>
                <a:ea typeface="Source Sans Pro Light" panose="020B0403030403020204" pitchFamily="34" charset="0"/>
              </a:rPr>
              <a:t> </a:t>
            </a:r>
            <a:r>
              <a:rPr lang="el-GR" sz="1400" dirty="0">
                <a:solidFill>
                  <a:srgbClr val="414141"/>
                </a:solidFill>
                <a:latin typeface="Source Sans Pro Light" panose="020B0403030403020204" pitchFamily="34" charset="0"/>
                <a:ea typeface="Source Sans Pro Light" panose="020B0403030403020204" pitchFamily="34" charset="0"/>
              </a:rPr>
              <a:t>αυξάνεται κατά ένα τεράστιο ποσό μετά την οικονομική κρίση.</a:t>
            </a:r>
            <a:endParaRPr lang="en-GB" dirty="0">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41592023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5FB2ECF2-C351-9E4A-86C4-A104B154E0C3}"/>
              </a:ext>
            </a:extLst>
          </p:cNvPr>
          <p:cNvGraphicFramePr>
            <a:graphicFrameLocks noGrp="1"/>
          </p:cNvGraphicFramePr>
          <p:nvPr>
            <p:extLst>
              <p:ext uri="{D42A27DB-BD31-4B8C-83A1-F6EECF244321}">
                <p14:modId xmlns:p14="http://schemas.microsoft.com/office/powerpoint/2010/main" val="954935111"/>
              </p:ext>
            </p:extLst>
          </p:nvPr>
        </p:nvGraphicFramePr>
        <p:xfrm>
          <a:off x="919252" y="3536478"/>
          <a:ext cx="5638856" cy="27307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C1C48B1C-0722-644A-910F-9553B9E132BA}"/>
              </a:ext>
            </a:extLst>
          </p:cNvPr>
          <p:cNvGraphicFramePr>
            <a:graphicFrameLocks noGrp="1"/>
          </p:cNvGraphicFramePr>
          <p:nvPr>
            <p:extLst>
              <p:ext uri="{D42A27DB-BD31-4B8C-83A1-F6EECF244321}">
                <p14:modId xmlns:p14="http://schemas.microsoft.com/office/powerpoint/2010/main" val="2225284807"/>
              </p:ext>
            </p:extLst>
          </p:nvPr>
        </p:nvGraphicFramePr>
        <p:xfrm>
          <a:off x="6381567" y="805705"/>
          <a:ext cx="5638856" cy="27307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57817531-F598-124E-83A2-8A4C18BEA37A}"/>
              </a:ext>
            </a:extLst>
          </p:cNvPr>
          <p:cNvGraphicFramePr>
            <a:graphicFrameLocks noGrp="1"/>
          </p:cNvGraphicFramePr>
          <p:nvPr>
            <p:extLst>
              <p:ext uri="{D42A27DB-BD31-4B8C-83A1-F6EECF244321}">
                <p14:modId xmlns:p14="http://schemas.microsoft.com/office/powerpoint/2010/main" val="1679467263"/>
              </p:ext>
            </p:extLst>
          </p:nvPr>
        </p:nvGraphicFramePr>
        <p:xfrm>
          <a:off x="6558108" y="3463735"/>
          <a:ext cx="5285774" cy="2730773"/>
        </p:xfrm>
        <a:graphic>
          <a:graphicData uri="http://schemas.openxmlformats.org/drawingml/2006/chart">
            <c:chart xmlns:c="http://schemas.openxmlformats.org/drawingml/2006/chart" xmlns:r="http://schemas.openxmlformats.org/officeDocument/2006/relationships" r:id="rId5"/>
          </a:graphicData>
        </a:graphic>
      </p:graphicFrame>
      <p:sp>
        <p:nvSpPr>
          <p:cNvPr id="3" name="Title 1">
            <a:extLst>
              <a:ext uri="{FF2B5EF4-FFF2-40B4-BE49-F238E27FC236}">
                <a16:creationId xmlns:a16="http://schemas.microsoft.com/office/drawing/2014/main" id="{80575FB8-D174-6347-A727-4AA10DE64189}"/>
              </a:ext>
            </a:extLst>
          </p:cNvPr>
          <p:cNvSpPr txBox="1">
            <a:spLocks/>
          </p:cNvSpPr>
          <p:nvPr/>
        </p:nvSpPr>
        <p:spPr>
          <a:xfrm>
            <a:off x="838199" y="404028"/>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n-US" sz="2000" dirty="0">
                <a:solidFill>
                  <a:srgbClr val="414141"/>
                </a:solidFill>
                <a:latin typeface="Source Sans Pro SemiBold" panose="020B0603030403020204" pitchFamily="34" charset="0"/>
                <a:ea typeface="Source Sans Pro SemiBold" panose="020B0603030403020204" pitchFamily="34" charset="0"/>
              </a:rPr>
              <a:t>The central bank’s balance sheet, a measure of broad money (M3), real GDP and the Consumer Price Index </a:t>
            </a:r>
          </a:p>
        </p:txBody>
      </p:sp>
      <p:sp>
        <p:nvSpPr>
          <p:cNvPr id="8" name="TextBox 4">
            <a:extLst>
              <a:ext uri="{FF2B5EF4-FFF2-40B4-BE49-F238E27FC236}">
                <a16:creationId xmlns:a16="http://schemas.microsoft.com/office/drawing/2014/main" id="{4DFFC2BD-6FC6-174B-91DA-967632DEF695}"/>
              </a:ext>
            </a:extLst>
          </p:cNvPr>
          <p:cNvSpPr txBox="1"/>
          <p:nvPr/>
        </p:nvSpPr>
        <p:spPr>
          <a:xfrm>
            <a:off x="3227858" y="1144656"/>
            <a:ext cx="845103" cy="184666"/>
          </a:xfrm>
          <a:prstGeom prst="rect">
            <a:avLst/>
          </a:prstGeom>
          <a:noFill/>
        </p:spPr>
        <p:txBody>
          <a:bodyPr wrap="none" rtlCol="0">
            <a:spAutoFit/>
          </a:bodyPr>
          <a:lstStyle/>
          <a:p>
            <a:r>
              <a:rPr lang="en-GB" sz="600" dirty="0">
                <a:latin typeface="Source Sans Pro Light" panose="020B0403030403020204" pitchFamily="34" charset="0"/>
                <a:ea typeface="Source Sans Pro Light" panose="020B0403030403020204" pitchFamily="34" charset="0"/>
              </a:rPr>
              <a:t>Global financial crisis</a:t>
            </a:r>
          </a:p>
        </p:txBody>
      </p:sp>
      <p:sp>
        <p:nvSpPr>
          <p:cNvPr id="9" name="TextBox 4">
            <a:extLst>
              <a:ext uri="{FF2B5EF4-FFF2-40B4-BE49-F238E27FC236}">
                <a16:creationId xmlns:a16="http://schemas.microsoft.com/office/drawing/2014/main" id="{EA552640-5E06-9648-B693-C444EE099F6A}"/>
              </a:ext>
            </a:extLst>
          </p:cNvPr>
          <p:cNvSpPr txBox="1"/>
          <p:nvPr/>
        </p:nvSpPr>
        <p:spPr>
          <a:xfrm>
            <a:off x="3275600" y="3877466"/>
            <a:ext cx="845103" cy="184666"/>
          </a:xfrm>
          <a:prstGeom prst="rect">
            <a:avLst/>
          </a:prstGeom>
          <a:noFill/>
        </p:spPr>
        <p:txBody>
          <a:bodyPr wrap="none" rtlCol="0">
            <a:spAutoFit/>
          </a:bodyPr>
          <a:lstStyle/>
          <a:p>
            <a:r>
              <a:rPr lang="en-GB" sz="600" dirty="0">
                <a:latin typeface="Source Sans Pro Light" panose="020B0403030403020204" pitchFamily="34" charset="0"/>
                <a:ea typeface="Source Sans Pro Light" panose="020B0403030403020204" pitchFamily="34" charset="0"/>
              </a:rPr>
              <a:t>Global financial crisis</a:t>
            </a:r>
          </a:p>
        </p:txBody>
      </p:sp>
      <p:sp>
        <p:nvSpPr>
          <p:cNvPr id="12" name="TextBox 4">
            <a:extLst>
              <a:ext uri="{FF2B5EF4-FFF2-40B4-BE49-F238E27FC236}">
                <a16:creationId xmlns:a16="http://schemas.microsoft.com/office/drawing/2014/main" id="{008F6951-2099-E349-9CB2-7C08EA5A3CC8}"/>
              </a:ext>
            </a:extLst>
          </p:cNvPr>
          <p:cNvSpPr txBox="1"/>
          <p:nvPr/>
        </p:nvSpPr>
        <p:spPr>
          <a:xfrm>
            <a:off x="8667395" y="3794560"/>
            <a:ext cx="845103" cy="184666"/>
          </a:xfrm>
          <a:prstGeom prst="rect">
            <a:avLst/>
          </a:prstGeom>
          <a:noFill/>
        </p:spPr>
        <p:txBody>
          <a:bodyPr wrap="none" rtlCol="0">
            <a:spAutoFit/>
          </a:bodyPr>
          <a:lstStyle/>
          <a:p>
            <a:r>
              <a:rPr lang="en-GB" sz="600" dirty="0">
                <a:latin typeface="Source Sans Pro Light" panose="020B0403030403020204" pitchFamily="34" charset="0"/>
                <a:ea typeface="Source Sans Pro Light" panose="020B0403030403020204" pitchFamily="34" charset="0"/>
              </a:rPr>
              <a:t>Global financial crisis</a:t>
            </a:r>
          </a:p>
        </p:txBody>
      </p:sp>
      <p:sp>
        <p:nvSpPr>
          <p:cNvPr id="16" name="TextBox 4">
            <a:extLst>
              <a:ext uri="{FF2B5EF4-FFF2-40B4-BE49-F238E27FC236}">
                <a16:creationId xmlns:a16="http://schemas.microsoft.com/office/drawing/2014/main" id="{4A292D13-64FE-1B41-8F48-A2646A32A6EA}"/>
              </a:ext>
            </a:extLst>
          </p:cNvPr>
          <p:cNvSpPr txBox="1"/>
          <p:nvPr/>
        </p:nvSpPr>
        <p:spPr>
          <a:xfrm>
            <a:off x="8667395" y="1144656"/>
            <a:ext cx="845103" cy="184666"/>
          </a:xfrm>
          <a:prstGeom prst="rect">
            <a:avLst/>
          </a:prstGeom>
          <a:noFill/>
        </p:spPr>
        <p:txBody>
          <a:bodyPr wrap="none" rtlCol="0">
            <a:spAutoFit/>
          </a:bodyPr>
          <a:lstStyle/>
          <a:p>
            <a:r>
              <a:rPr lang="en-GB" sz="600" dirty="0">
                <a:latin typeface="Source Sans Pro Light" panose="020B0403030403020204" pitchFamily="34" charset="0"/>
                <a:ea typeface="Source Sans Pro Light" panose="020B0403030403020204" pitchFamily="34" charset="0"/>
              </a:rPr>
              <a:t>Global financial crisis</a:t>
            </a:r>
          </a:p>
        </p:txBody>
      </p:sp>
      <p:graphicFrame>
        <p:nvGraphicFramePr>
          <p:cNvPr id="11" name="Chart 10">
            <a:extLst>
              <a:ext uri="{FF2B5EF4-FFF2-40B4-BE49-F238E27FC236}">
                <a16:creationId xmlns:a16="http://schemas.microsoft.com/office/drawing/2014/main" id="{0FDF9FA3-7985-1F4C-B628-1D6037E915A7}"/>
              </a:ext>
            </a:extLst>
          </p:cNvPr>
          <p:cNvGraphicFramePr>
            <a:graphicFrameLocks noGrp="1"/>
          </p:cNvGraphicFramePr>
          <p:nvPr>
            <p:extLst>
              <p:ext uri="{D42A27DB-BD31-4B8C-83A1-F6EECF244321}">
                <p14:modId xmlns:p14="http://schemas.microsoft.com/office/powerpoint/2010/main" val="1517914828"/>
              </p:ext>
            </p:extLst>
          </p:nvPr>
        </p:nvGraphicFramePr>
        <p:xfrm>
          <a:off x="1095793" y="805704"/>
          <a:ext cx="5285774" cy="273077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0265865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10329AE-7F7A-4665-B742-A17223EE90E5}"/>
              </a:ext>
            </a:extLst>
          </p:cNvPr>
          <p:cNvSpPr txBox="1">
            <a:spLocks/>
          </p:cNvSpPr>
          <p:nvPr/>
        </p:nvSpPr>
        <p:spPr>
          <a:xfrm>
            <a:off x="965198" y="1690688"/>
            <a:ext cx="10507133" cy="435133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l-GR" dirty="0">
                <a:solidFill>
                  <a:srgbClr val="414141"/>
                </a:solidFill>
                <a:sym typeface="Wingdings" panose="05000000000000000000" pitchFamily="2" charset="2"/>
              </a:rPr>
              <a:t>Σε «κανονικές εποχές», η κυβέρνηση χρηματοδοτεί τις τρέχουσες δαπάνες της με φορολογία και δανείζεται για τη χρηματοδότηση επενδύσεων.</a:t>
            </a:r>
          </a:p>
          <a:p>
            <a:r>
              <a:rPr lang="el-GR" dirty="0">
                <a:solidFill>
                  <a:srgbClr val="414141"/>
                </a:solidFill>
                <a:sym typeface="Wingdings" panose="05000000000000000000" pitchFamily="2" charset="2"/>
              </a:rPr>
              <a:t>Για τη σταθεροποίηση του οικονομικού κύκλου, χρησιμοποιείται η νομισματική πολιτική </a:t>
            </a:r>
            <a:r>
              <a:rPr lang="es-ES" dirty="0">
                <a:solidFill>
                  <a:srgbClr val="414141"/>
                </a:solidFill>
                <a:sym typeface="Wingdings" panose="05000000000000000000" pitchFamily="2" charset="2"/>
              </a:rPr>
              <a:t>(</a:t>
            </a:r>
            <a:r>
              <a:rPr lang="el-GR" dirty="0">
                <a:solidFill>
                  <a:srgbClr val="414141"/>
                </a:solidFill>
                <a:sym typeface="Wingdings" panose="05000000000000000000" pitchFamily="2" charset="2"/>
              </a:rPr>
              <a:t>ΝΠ</a:t>
            </a:r>
            <a:r>
              <a:rPr lang="es-ES" dirty="0">
                <a:solidFill>
                  <a:srgbClr val="414141"/>
                </a:solidFill>
                <a:sym typeface="Wingdings" panose="05000000000000000000" pitchFamily="2" charset="2"/>
              </a:rPr>
              <a:t>)</a:t>
            </a:r>
            <a:r>
              <a:rPr lang="el-GR" dirty="0">
                <a:solidFill>
                  <a:srgbClr val="414141"/>
                </a:solidFill>
                <a:sym typeface="Wingdings" panose="05000000000000000000" pitchFamily="2" charset="2"/>
              </a:rPr>
              <a:t>.</a:t>
            </a:r>
          </a:p>
          <a:p>
            <a:r>
              <a:rPr lang="el-GR" b="1" dirty="0">
                <a:solidFill>
                  <a:srgbClr val="EA585A"/>
                </a:solidFill>
                <a:sym typeface="Wingdings" panose="05000000000000000000" pitchFamily="2" charset="2"/>
              </a:rPr>
              <a:t>Πιθανή σύγκρουση μεταξύ ΝΠ</a:t>
            </a:r>
            <a:r>
              <a:rPr lang="en-US" b="1" dirty="0">
                <a:solidFill>
                  <a:srgbClr val="EA585A"/>
                </a:solidFill>
                <a:sym typeface="Wingdings" panose="05000000000000000000" pitchFamily="2" charset="2"/>
              </a:rPr>
              <a:t> </a:t>
            </a:r>
            <a:r>
              <a:rPr lang="el-GR" b="1" dirty="0">
                <a:solidFill>
                  <a:srgbClr val="EA585A"/>
                </a:solidFill>
                <a:sym typeface="Wingdings" panose="05000000000000000000" pitchFamily="2" charset="2"/>
              </a:rPr>
              <a:t>και ΔΠ</a:t>
            </a:r>
            <a:r>
              <a:rPr lang="en-US" b="1" dirty="0">
                <a:solidFill>
                  <a:srgbClr val="EA585A"/>
                </a:solidFill>
                <a:sym typeface="Wingdings" panose="05000000000000000000" pitchFamily="2" charset="2"/>
              </a:rPr>
              <a:t>:</a:t>
            </a:r>
            <a:r>
              <a:rPr lang="en-US" dirty="0">
                <a:solidFill>
                  <a:srgbClr val="414141"/>
                </a:solidFill>
                <a:sym typeface="Wingdings" panose="05000000000000000000" pitchFamily="2" charset="2"/>
              </a:rPr>
              <a:t> </a:t>
            </a:r>
            <a:r>
              <a:rPr lang="el-GR" dirty="0">
                <a:solidFill>
                  <a:srgbClr val="414141"/>
                </a:solidFill>
                <a:sym typeface="Wingdings" panose="05000000000000000000" pitchFamily="2" charset="2"/>
              </a:rPr>
              <a:t>η χρήση νομισματικής χρηματοδότησης του ελλείμματος (</a:t>
            </a:r>
            <a:r>
              <a:rPr lang="en-US" dirty="0">
                <a:solidFill>
                  <a:srgbClr val="414141"/>
                </a:solidFill>
                <a:sym typeface="Wingdings" panose="05000000000000000000" pitchFamily="2" charset="2"/>
              </a:rPr>
              <a:t>G&gt; T) </a:t>
            </a:r>
            <a:r>
              <a:rPr lang="el-GR" dirty="0">
                <a:solidFill>
                  <a:srgbClr val="414141"/>
                </a:solidFill>
                <a:sym typeface="Wingdings" panose="05000000000000000000" pitchFamily="2" charset="2"/>
              </a:rPr>
              <a:t>σε «κανονικές εποχές», θα σήμαινε ότι η ΝΠ</a:t>
            </a:r>
            <a:r>
              <a:rPr lang="en-US" dirty="0">
                <a:solidFill>
                  <a:srgbClr val="414141"/>
                </a:solidFill>
                <a:sym typeface="Wingdings" panose="05000000000000000000" pitchFamily="2" charset="2"/>
              </a:rPr>
              <a:t> </a:t>
            </a:r>
            <a:r>
              <a:rPr lang="el-GR" dirty="0">
                <a:solidFill>
                  <a:srgbClr val="414141"/>
                </a:solidFill>
                <a:sym typeface="Wingdings" panose="05000000000000000000" pitchFamily="2" charset="2"/>
              </a:rPr>
              <a:t>δεν μπορεί να χρησιμοποιηθεί για τη σταθεροποίηση της οικονομίας.</a:t>
            </a:r>
            <a:endParaRPr lang="en-US" dirty="0">
              <a:solidFill>
                <a:srgbClr val="414141"/>
              </a:solidFill>
              <a:sym typeface="Wingdings" panose="05000000000000000000" pitchFamily="2" charset="2"/>
            </a:endParaRPr>
          </a:p>
          <a:p>
            <a:r>
              <a:rPr lang="el-GR" b="1" dirty="0">
                <a:solidFill>
                  <a:srgbClr val="414141"/>
                </a:solidFill>
                <a:sym typeface="Wingdings" panose="05000000000000000000" pitchFamily="2" charset="2"/>
              </a:rPr>
              <a:t>Παράδειγμα: </a:t>
            </a:r>
            <a:r>
              <a:rPr lang="el-GR" dirty="0">
                <a:solidFill>
                  <a:srgbClr val="414141"/>
                </a:solidFill>
                <a:sym typeface="Wingdings" panose="05000000000000000000" pitchFamily="2" charset="2"/>
              </a:rPr>
              <a:t>Η οικονομία βρίσκεται σε ανεργία ισορροπίας</a:t>
            </a:r>
            <a:r>
              <a:rPr lang="en-US" dirty="0">
                <a:solidFill>
                  <a:srgbClr val="414141"/>
                </a:solidFill>
                <a:sym typeface="Wingdings" panose="05000000000000000000" pitchFamily="2" charset="2"/>
              </a:rPr>
              <a:t>. </a:t>
            </a:r>
            <a:r>
              <a:rPr lang="el-GR" dirty="0">
                <a:solidFill>
                  <a:srgbClr val="414141"/>
                </a:solidFill>
                <a:sym typeface="Wingdings" panose="05000000000000000000" pitchFamily="2" charset="2"/>
              </a:rPr>
              <a:t>Η κυβέρνηση αυξάνει τις δαπάνες που χρηματοδοτούνται απευθείας από την ΚΤ. Ο πληθωρισμός αυξάνεται. Η ΚΤ</a:t>
            </a:r>
            <a:r>
              <a:rPr lang="en-US" dirty="0">
                <a:solidFill>
                  <a:srgbClr val="414141"/>
                </a:solidFill>
                <a:sym typeface="Wingdings" panose="05000000000000000000" pitchFamily="2" charset="2"/>
              </a:rPr>
              <a:t> </a:t>
            </a:r>
            <a:r>
              <a:rPr lang="el-GR" dirty="0">
                <a:solidFill>
                  <a:srgbClr val="414141"/>
                </a:solidFill>
                <a:sym typeface="Wingdings" panose="05000000000000000000" pitchFamily="2" charset="2"/>
              </a:rPr>
              <a:t>αυξάνει το επιτόκιο για να επαναφέρει τον πληθωρισμό στο στόχο. Αυτές οι δύο πολιτικές της ΚΤ</a:t>
            </a:r>
            <a:r>
              <a:rPr lang="en-US" dirty="0">
                <a:solidFill>
                  <a:srgbClr val="414141"/>
                </a:solidFill>
                <a:sym typeface="Wingdings" panose="05000000000000000000" pitchFamily="2" charset="2"/>
              </a:rPr>
              <a:t> </a:t>
            </a:r>
            <a:r>
              <a:rPr lang="el-GR" dirty="0">
                <a:solidFill>
                  <a:srgbClr val="414141"/>
                </a:solidFill>
                <a:sym typeface="Wingdings" panose="05000000000000000000" pitchFamily="2" charset="2"/>
              </a:rPr>
              <a:t>βρίσκονται σε διένεξη.</a:t>
            </a:r>
          </a:p>
          <a:p>
            <a:r>
              <a:rPr lang="el-GR" dirty="0">
                <a:solidFill>
                  <a:srgbClr val="414141"/>
                </a:solidFill>
                <a:sym typeface="Wingdings" panose="05000000000000000000" pitchFamily="2" charset="2"/>
              </a:rPr>
              <a:t>Μόνο σε καταστάσεις κρίσης, το δημόσιο έλλειμμα χρηματοδοτείται άμεσα από τη δημιουργία χρήματος. </a:t>
            </a:r>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p:txBody>
      </p:sp>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r>
              <a:rPr lang="en-US" sz="3200" dirty="0">
                <a:solidFill>
                  <a:schemeClr val="tx1"/>
                </a:solidFill>
                <a:latin typeface="Source Sans Pro SemiBold" panose="020B0603030403020204" pitchFamily="34" charset="0"/>
                <a:ea typeface="Source Sans Pro SemiBold" panose="020B0603030403020204" pitchFamily="34" charset="0"/>
              </a:rPr>
              <a:t>6. </a:t>
            </a:r>
            <a:r>
              <a:rPr lang="el-GR" sz="3200" dirty="0">
                <a:solidFill>
                  <a:schemeClr val="tx1"/>
                </a:solidFill>
                <a:latin typeface="Source Sans Pro SemiBold" panose="020B0603030403020204" pitchFamily="34" charset="0"/>
                <a:ea typeface="Source Sans Pro SemiBold" panose="020B0603030403020204" pitchFamily="34" charset="0"/>
              </a:rPr>
              <a:t>Γιατί οι κρατικές δαπάνες δεν χρηματοδοτούνται συνήθως από την τύπωση χρήματος;</a:t>
            </a:r>
          </a:p>
          <a:p>
            <a:endParaRPr lang="el-GR" sz="3200" dirty="0">
              <a:solidFill>
                <a:schemeClr val="tx1"/>
              </a:solidFill>
              <a:latin typeface="Source Sans Pro SemiBold" panose="020B0603030403020204" pitchFamily="34" charset="0"/>
              <a:ea typeface="Source Sans Pro SemiBold" panose="020B0603030403020204" pitchFamily="34" charset="0"/>
            </a:endParaRPr>
          </a:p>
          <a:p>
            <a:endParaRPr lang="en-US" sz="3200" dirty="0">
              <a:solidFill>
                <a:schemeClr val="tx1"/>
              </a:solidFill>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199" y="1825625"/>
            <a:ext cx="105071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0406627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10329AE-7F7A-4665-B742-A17223EE90E5}"/>
              </a:ext>
            </a:extLst>
          </p:cNvPr>
          <p:cNvSpPr txBox="1">
            <a:spLocks/>
          </p:cNvSpPr>
          <p:nvPr/>
        </p:nvSpPr>
        <p:spPr>
          <a:xfrm>
            <a:off x="990600" y="1978025"/>
            <a:ext cx="105071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p:txBody>
      </p:sp>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r>
              <a:rPr lang="en-US" sz="3200" dirty="0">
                <a:solidFill>
                  <a:schemeClr val="tx1"/>
                </a:solidFill>
                <a:latin typeface="Source Sans Pro SemiBold" panose="020B0603030403020204" pitchFamily="34" charset="0"/>
                <a:ea typeface="Source Sans Pro SemiBold" panose="020B0603030403020204" pitchFamily="34" charset="0"/>
              </a:rPr>
              <a:t>7. </a:t>
            </a:r>
            <a:r>
              <a:rPr lang="el-GR" sz="3200" dirty="0">
                <a:solidFill>
                  <a:schemeClr val="tx1"/>
                </a:solidFill>
                <a:latin typeface="Source Sans Pro SemiBold" panose="020B0603030403020204" pitchFamily="34" charset="0"/>
                <a:ea typeface="Source Sans Pro SemiBold" panose="020B0603030403020204" pitchFamily="34" charset="0"/>
              </a:rPr>
              <a:t>Θα είναι μια ύφεση σε σχήμα </a:t>
            </a:r>
            <a:r>
              <a:rPr lang="en-US" sz="3200" dirty="0">
                <a:solidFill>
                  <a:schemeClr val="tx1"/>
                </a:solidFill>
                <a:latin typeface="Source Sans Pro SemiBold" panose="020B0603030403020204" pitchFamily="34" charset="0"/>
                <a:ea typeface="Source Sans Pro SemiBold" panose="020B0603030403020204" pitchFamily="34" charset="0"/>
              </a:rPr>
              <a:t>V, U, W </a:t>
            </a:r>
            <a:r>
              <a:rPr lang="el-GR" sz="3200" dirty="0">
                <a:solidFill>
                  <a:schemeClr val="tx1"/>
                </a:solidFill>
                <a:latin typeface="Source Sans Pro SemiBold" panose="020B0603030403020204" pitchFamily="34" charset="0"/>
                <a:ea typeface="Source Sans Pro SemiBold" panose="020B0603030403020204" pitchFamily="34" charset="0"/>
              </a:rPr>
              <a:t>ή </a:t>
            </a:r>
            <a:r>
              <a:rPr lang="en-US" sz="3200" dirty="0">
                <a:solidFill>
                  <a:schemeClr val="tx1"/>
                </a:solidFill>
                <a:latin typeface="Source Sans Pro SemiBold" panose="020B0603030403020204" pitchFamily="34" charset="0"/>
                <a:ea typeface="Source Sans Pro SemiBold" panose="020B0603030403020204" pitchFamily="34" charset="0"/>
              </a:rPr>
              <a:t>L;</a:t>
            </a:r>
          </a:p>
          <a:p>
            <a:endParaRPr lang="en-US" sz="3200" dirty="0">
              <a:solidFill>
                <a:schemeClr val="tx1"/>
              </a:solidFill>
              <a:latin typeface="Source Sans Pro SemiBold" panose="020B0603030403020204" pitchFamily="34" charset="0"/>
              <a:ea typeface="Source Sans Pro SemiBold" panose="020B0603030403020204" pitchFamily="34" charset="0"/>
            </a:endParaRPr>
          </a:p>
          <a:p>
            <a:endParaRPr lang="en-US" sz="3200" dirty="0">
              <a:solidFill>
                <a:schemeClr val="tx1"/>
              </a:solidFill>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199" y="3931459"/>
            <a:ext cx="11073831" cy="256141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l-GR" sz="2400" dirty="0">
                <a:solidFill>
                  <a:srgbClr val="414141"/>
                </a:solidFill>
              </a:rPr>
              <a:t>Κανείς δεν </a:t>
            </a:r>
            <a:r>
              <a:rPr lang="el-GR" sz="2400" dirty="0" err="1">
                <a:solidFill>
                  <a:srgbClr val="414141"/>
                </a:solidFill>
              </a:rPr>
              <a:t>ηξέρε</a:t>
            </a:r>
            <a:r>
              <a:rPr lang="el-GR" sz="2400" dirty="0">
                <a:solidFill>
                  <a:srgbClr val="414141"/>
                </a:solidFill>
              </a:rPr>
              <a:t>... Δεν ήταν αρκετά γνωστά για τον ιό..</a:t>
            </a:r>
          </a:p>
          <a:p>
            <a:r>
              <a:rPr lang="el-GR" sz="2400" dirty="0">
                <a:solidFill>
                  <a:srgbClr val="414141"/>
                </a:solidFill>
              </a:rPr>
              <a:t>Συγκρίνετε ΗΠΑ, Γερμανία και Ηνωμένο Βασίλειο </a:t>
            </a:r>
            <a:r>
              <a:rPr lang="el-GR" sz="2400" dirty="0">
                <a:solidFill>
                  <a:srgbClr val="EA585A"/>
                </a:solidFill>
              </a:rPr>
              <a:t>μετά την παγκόσμια οικονομική κρίση</a:t>
            </a:r>
            <a:endParaRPr lang="en-US" sz="2400" dirty="0">
              <a:solidFill>
                <a:srgbClr val="EA585A"/>
              </a:solidFill>
            </a:endParaRPr>
          </a:p>
          <a:p>
            <a:pPr lvl="1"/>
            <a:r>
              <a:rPr lang="el-GR" b="1" dirty="0">
                <a:solidFill>
                  <a:srgbClr val="414141"/>
                </a:solidFill>
              </a:rPr>
              <a:t>ΗΒ και ΗΠΑ - σε σχήμα </a:t>
            </a:r>
            <a:r>
              <a:rPr lang="en-US" b="1" dirty="0">
                <a:solidFill>
                  <a:srgbClr val="414141"/>
                </a:solidFill>
              </a:rPr>
              <a:t>L</a:t>
            </a:r>
            <a:r>
              <a:rPr lang="el-GR" b="1" dirty="0">
                <a:solidFill>
                  <a:srgbClr val="414141"/>
                </a:solidFill>
              </a:rPr>
              <a:t>.</a:t>
            </a:r>
            <a:r>
              <a:rPr lang="en-US" b="1" dirty="0">
                <a:solidFill>
                  <a:srgbClr val="414141"/>
                </a:solidFill>
              </a:rPr>
              <a:t> </a:t>
            </a:r>
            <a:r>
              <a:rPr lang="el-GR" dirty="0">
                <a:solidFill>
                  <a:srgbClr val="414141"/>
                </a:solidFill>
              </a:rPr>
              <a:t>Η νέα πορεία ανάπτυξης είναι χαμηλότερη από την προηγούμενη: η κατακερματισμένη περιοχή μεταξύ της γραμμής τάσης και της πραγματικής πορείας είναι το ΑΕΠ που χάνεται για πάντα σε μια διαδρομή σχήματος </a:t>
            </a:r>
            <a:r>
              <a:rPr lang="en-US" dirty="0">
                <a:solidFill>
                  <a:srgbClr val="414141"/>
                </a:solidFill>
              </a:rPr>
              <a:t>L.</a:t>
            </a:r>
          </a:p>
          <a:p>
            <a:pPr lvl="1"/>
            <a:r>
              <a:rPr lang="el-GR" b="1" dirty="0">
                <a:solidFill>
                  <a:srgbClr val="414141"/>
                </a:solidFill>
              </a:rPr>
              <a:t>Γερμανία - σε σχήμα </a:t>
            </a:r>
            <a:r>
              <a:rPr lang="en-US" b="1" dirty="0">
                <a:solidFill>
                  <a:srgbClr val="414141"/>
                </a:solidFill>
              </a:rPr>
              <a:t>W</a:t>
            </a:r>
            <a:r>
              <a:rPr lang="el-GR" b="1" dirty="0">
                <a:solidFill>
                  <a:srgbClr val="414141"/>
                </a:solidFill>
              </a:rPr>
              <a:t>. </a:t>
            </a:r>
            <a:r>
              <a:rPr lang="el-GR" dirty="0">
                <a:solidFill>
                  <a:srgbClr val="414141"/>
                </a:solidFill>
              </a:rPr>
              <a:t>Η οικονομία επιστρέφει γρήγορα στην πορεία πριν από την κρίση (σχήμα </a:t>
            </a:r>
            <a:r>
              <a:rPr lang="en-US" dirty="0">
                <a:solidFill>
                  <a:srgbClr val="414141"/>
                </a:solidFill>
              </a:rPr>
              <a:t>V) </a:t>
            </a:r>
            <a:r>
              <a:rPr lang="el-GR" dirty="0">
                <a:solidFill>
                  <a:srgbClr val="414141"/>
                </a:solidFill>
              </a:rPr>
              <a:t>και μετά ακολουθεί ένα 2ο σοκ (κρίση στην ευρωζώνη).</a:t>
            </a:r>
            <a:endParaRPr lang="en-US" sz="3200" dirty="0">
              <a:solidFill>
                <a:srgbClr val="414141"/>
              </a:solidFill>
            </a:endParaRPr>
          </a:p>
          <a:p>
            <a:endParaRPr lang="en-US" sz="3200" dirty="0"/>
          </a:p>
        </p:txBody>
      </p:sp>
      <p:sp>
        <p:nvSpPr>
          <p:cNvPr id="17" name="TextBox 16">
            <a:extLst>
              <a:ext uri="{FF2B5EF4-FFF2-40B4-BE49-F238E27FC236}">
                <a16:creationId xmlns:a16="http://schemas.microsoft.com/office/drawing/2014/main" id="{EE6FE911-7880-408C-9A5D-001E1DEE9266}"/>
              </a:ext>
            </a:extLst>
          </p:cNvPr>
          <p:cNvSpPr txBox="1"/>
          <p:nvPr/>
        </p:nvSpPr>
        <p:spPr>
          <a:xfrm>
            <a:off x="3154426" y="940155"/>
            <a:ext cx="5883145" cy="338554"/>
          </a:xfrm>
          <a:prstGeom prst="rect">
            <a:avLst/>
          </a:prstGeom>
          <a:noFill/>
        </p:spPr>
        <p:txBody>
          <a:bodyPr wrap="square" rtlCol="0">
            <a:spAutoFit/>
          </a:bodyPr>
          <a:lstStyle/>
          <a:p>
            <a:pPr algn="ctr"/>
            <a:r>
              <a:rPr lang="en-GB" sz="1600" dirty="0">
                <a:solidFill>
                  <a:srgbClr val="000000"/>
                </a:solidFill>
                <a:latin typeface="Source Sans Pro Light" panose="020B0403030403020204" pitchFamily="34" charset="0"/>
                <a:ea typeface="Source Sans Pro Light" panose="020B0403030403020204" pitchFamily="34" charset="0"/>
              </a:rPr>
              <a:t>Recessions following the global financial crisis (Source: OECD)</a:t>
            </a:r>
          </a:p>
        </p:txBody>
      </p:sp>
      <p:sp>
        <p:nvSpPr>
          <p:cNvPr id="18" name="TextBox 17">
            <a:extLst>
              <a:ext uri="{FF2B5EF4-FFF2-40B4-BE49-F238E27FC236}">
                <a16:creationId xmlns:a16="http://schemas.microsoft.com/office/drawing/2014/main" id="{DD4E9857-D707-4358-81C9-6B50D79DC4A6}"/>
              </a:ext>
            </a:extLst>
          </p:cNvPr>
          <p:cNvSpPr txBox="1"/>
          <p:nvPr/>
        </p:nvSpPr>
        <p:spPr>
          <a:xfrm>
            <a:off x="1783121" y="3440407"/>
            <a:ext cx="8625754" cy="338554"/>
          </a:xfrm>
          <a:prstGeom prst="rect">
            <a:avLst/>
          </a:prstGeom>
          <a:noFill/>
        </p:spPr>
        <p:txBody>
          <a:bodyPr wrap="square" rtlCol="0">
            <a:spAutoFit/>
          </a:bodyPr>
          <a:lstStyle/>
          <a:p>
            <a:pPr algn="ctr"/>
            <a:r>
              <a:rPr lang="en-GB" sz="1600" dirty="0">
                <a:solidFill>
                  <a:srgbClr val="000000"/>
                </a:solidFill>
                <a:latin typeface="Source Sans Pro Light" panose="020B0403030403020204" pitchFamily="34" charset="0"/>
                <a:ea typeface="Source Sans Pro Light" panose="020B0403030403020204" pitchFamily="34" charset="0"/>
              </a:rPr>
              <a:t>Ratio (log) scale so slope of the dashed line is trend growth rate prior to the crisis</a:t>
            </a:r>
          </a:p>
        </p:txBody>
      </p:sp>
      <p:graphicFrame>
        <p:nvGraphicFramePr>
          <p:cNvPr id="15" name="Chart 14">
            <a:extLst>
              <a:ext uri="{FF2B5EF4-FFF2-40B4-BE49-F238E27FC236}">
                <a16:creationId xmlns:a16="http://schemas.microsoft.com/office/drawing/2014/main" id="{86BB49FF-249D-0249-ADF0-EF9783C031B3}"/>
              </a:ext>
            </a:extLst>
          </p:cNvPr>
          <p:cNvGraphicFramePr>
            <a:graphicFrameLocks/>
          </p:cNvGraphicFramePr>
          <p:nvPr/>
        </p:nvGraphicFramePr>
        <p:xfrm>
          <a:off x="179729" y="1253854"/>
          <a:ext cx="3944181" cy="21804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FFE6544C-3E58-8942-B6AD-4ABC1ABC38EE}"/>
              </a:ext>
            </a:extLst>
          </p:cNvPr>
          <p:cNvGraphicFramePr>
            <a:graphicFrameLocks/>
          </p:cNvGraphicFramePr>
          <p:nvPr/>
        </p:nvGraphicFramePr>
        <p:xfrm>
          <a:off x="3893729" y="1253854"/>
          <a:ext cx="4404541" cy="21804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117F57D9-7D03-CF4A-97AC-580C9D3B677E}"/>
              </a:ext>
            </a:extLst>
          </p:cNvPr>
          <p:cNvGraphicFramePr>
            <a:graphicFrameLocks/>
          </p:cNvGraphicFramePr>
          <p:nvPr/>
        </p:nvGraphicFramePr>
        <p:xfrm>
          <a:off x="8068092" y="1253854"/>
          <a:ext cx="3944180" cy="2180466"/>
        </p:xfrm>
        <a:graphic>
          <a:graphicData uri="http://schemas.openxmlformats.org/drawingml/2006/chart">
            <c:chart xmlns:c="http://schemas.openxmlformats.org/drawingml/2006/chart" xmlns:r="http://schemas.openxmlformats.org/officeDocument/2006/relationships" r:id="rId5"/>
          </a:graphicData>
        </a:graphic>
      </p:graphicFrame>
      <p:grpSp>
        <p:nvGrpSpPr>
          <p:cNvPr id="56" name="Group 55">
            <a:extLst>
              <a:ext uri="{FF2B5EF4-FFF2-40B4-BE49-F238E27FC236}">
                <a16:creationId xmlns:a16="http://schemas.microsoft.com/office/drawing/2014/main" id="{EC243F25-7123-42A7-BD16-6BF65D05B810}"/>
              </a:ext>
            </a:extLst>
          </p:cNvPr>
          <p:cNvGrpSpPr/>
          <p:nvPr/>
        </p:nvGrpSpPr>
        <p:grpSpPr>
          <a:xfrm>
            <a:off x="6932379" y="1786351"/>
            <a:ext cx="1133640" cy="293760"/>
            <a:chOff x="6932379" y="1786351"/>
            <a:chExt cx="1133640" cy="293760"/>
          </a:xfrm>
        </p:grpSpPr>
        <mc:AlternateContent xmlns:mc="http://schemas.openxmlformats.org/markup-compatibility/2006" xmlns:p14="http://schemas.microsoft.com/office/powerpoint/2010/main">
          <mc:Choice Requires="p14">
            <p:contentPart p14:bwMode="auto" r:id="rId6">
              <p14:nvContentPartPr>
                <p14:cNvPr id="32" name="Ink 31">
                  <a:extLst>
                    <a:ext uri="{FF2B5EF4-FFF2-40B4-BE49-F238E27FC236}">
                      <a16:creationId xmlns:a16="http://schemas.microsoft.com/office/drawing/2014/main" id="{7CE21344-8AD7-430B-AFE2-B32A29898BEF}"/>
                    </a:ext>
                  </a:extLst>
                </p14:cNvPr>
                <p14:cNvContentPartPr/>
                <p14:nvPr/>
              </p14:nvContentPartPr>
              <p14:xfrm>
                <a:off x="6999339" y="2008111"/>
                <a:ext cx="82080" cy="64080"/>
              </p14:xfrm>
            </p:contentPart>
          </mc:Choice>
          <mc:Fallback xmlns="">
            <p:pic>
              <p:nvPicPr>
                <p:cNvPr id="32" name="Ink 31">
                  <a:extLst>
                    <a:ext uri="{FF2B5EF4-FFF2-40B4-BE49-F238E27FC236}">
                      <a16:creationId xmlns:a16="http://schemas.microsoft.com/office/drawing/2014/main" id="{7CE21344-8AD7-430B-AFE2-B32A29898BEF}"/>
                    </a:ext>
                  </a:extLst>
                </p:cNvPr>
                <p:cNvPicPr/>
                <p:nvPr/>
              </p:nvPicPr>
              <p:blipFill>
                <a:blip r:embed="rId7"/>
                <a:stretch>
                  <a:fillRect/>
                </a:stretch>
              </p:blipFill>
              <p:spPr>
                <a:xfrm>
                  <a:off x="6990699" y="1999471"/>
                  <a:ext cx="9972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3" name="Ink 32">
                  <a:extLst>
                    <a:ext uri="{FF2B5EF4-FFF2-40B4-BE49-F238E27FC236}">
                      <a16:creationId xmlns:a16="http://schemas.microsoft.com/office/drawing/2014/main" id="{9F4549A8-7530-4BA0-AD0C-9C057DCA702B}"/>
                    </a:ext>
                  </a:extLst>
                </p14:cNvPr>
                <p14:cNvContentPartPr/>
                <p14:nvPr/>
              </p14:nvContentPartPr>
              <p14:xfrm>
                <a:off x="7079259" y="2003791"/>
                <a:ext cx="81720" cy="65880"/>
              </p14:xfrm>
            </p:contentPart>
          </mc:Choice>
          <mc:Fallback xmlns="">
            <p:pic>
              <p:nvPicPr>
                <p:cNvPr id="33" name="Ink 32">
                  <a:extLst>
                    <a:ext uri="{FF2B5EF4-FFF2-40B4-BE49-F238E27FC236}">
                      <a16:creationId xmlns:a16="http://schemas.microsoft.com/office/drawing/2014/main" id="{9F4549A8-7530-4BA0-AD0C-9C057DCA702B}"/>
                    </a:ext>
                  </a:extLst>
                </p:cNvPr>
                <p:cNvPicPr/>
                <p:nvPr/>
              </p:nvPicPr>
              <p:blipFill>
                <a:blip r:embed="rId9"/>
                <a:stretch>
                  <a:fillRect/>
                </a:stretch>
              </p:blipFill>
              <p:spPr>
                <a:xfrm>
                  <a:off x="7070259" y="1995151"/>
                  <a:ext cx="9936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4" name="Ink 33">
                  <a:extLst>
                    <a:ext uri="{FF2B5EF4-FFF2-40B4-BE49-F238E27FC236}">
                      <a16:creationId xmlns:a16="http://schemas.microsoft.com/office/drawing/2014/main" id="{05D9051A-E85E-4D18-9651-6C04BEC19850}"/>
                    </a:ext>
                  </a:extLst>
                </p14:cNvPr>
                <p14:cNvContentPartPr/>
                <p14:nvPr/>
              </p14:nvContentPartPr>
              <p14:xfrm>
                <a:off x="7207419" y="1958791"/>
                <a:ext cx="84600" cy="70920"/>
              </p14:xfrm>
            </p:contentPart>
          </mc:Choice>
          <mc:Fallback xmlns="">
            <p:pic>
              <p:nvPicPr>
                <p:cNvPr id="34" name="Ink 33">
                  <a:extLst>
                    <a:ext uri="{FF2B5EF4-FFF2-40B4-BE49-F238E27FC236}">
                      <a16:creationId xmlns:a16="http://schemas.microsoft.com/office/drawing/2014/main" id="{05D9051A-E85E-4D18-9651-6C04BEC19850}"/>
                    </a:ext>
                  </a:extLst>
                </p:cNvPr>
                <p:cNvPicPr/>
                <p:nvPr/>
              </p:nvPicPr>
              <p:blipFill>
                <a:blip r:embed="rId11"/>
                <a:stretch>
                  <a:fillRect/>
                </a:stretch>
              </p:blipFill>
              <p:spPr>
                <a:xfrm>
                  <a:off x="7198779" y="1949791"/>
                  <a:ext cx="10224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5" name="Ink 34">
                  <a:extLst>
                    <a:ext uri="{FF2B5EF4-FFF2-40B4-BE49-F238E27FC236}">
                      <a16:creationId xmlns:a16="http://schemas.microsoft.com/office/drawing/2014/main" id="{A66424CA-6F58-47E8-B590-779E2BB784DB}"/>
                    </a:ext>
                  </a:extLst>
                </p14:cNvPr>
                <p14:cNvContentPartPr/>
                <p14:nvPr/>
              </p14:nvContentPartPr>
              <p14:xfrm>
                <a:off x="7346739" y="1920631"/>
                <a:ext cx="82800" cy="93240"/>
              </p14:xfrm>
            </p:contentPart>
          </mc:Choice>
          <mc:Fallback xmlns="">
            <p:pic>
              <p:nvPicPr>
                <p:cNvPr id="35" name="Ink 34">
                  <a:extLst>
                    <a:ext uri="{FF2B5EF4-FFF2-40B4-BE49-F238E27FC236}">
                      <a16:creationId xmlns:a16="http://schemas.microsoft.com/office/drawing/2014/main" id="{A66424CA-6F58-47E8-B590-779E2BB784DB}"/>
                    </a:ext>
                  </a:extLst>
                </p:cNvPr>
                <p:cNvPicPr/>
                <p:nvPr/>
              </p:nvPicPr>
              <p:blipFill>
                <a:blip r:embed="rId13"/>
                <a:stretch>
                  <a:fillRect/>
                </a:stretch>
              </p:blipFill>
              <p:spPr>
                <a:xfrm>
                  <a:off x="7337739" y="1911991"/>
                  <a:ext cx="10044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6" name="Ink 35">
                  <a:extLst>
                    <a:ext uri="{FF2B5EF4-FFF2-40B4-BE49-F238E27FC236}">
                      <a16:creationId xmlns:a16="http://schemas.microsoft.com/office/drawing/2014/main" id="{53B3ADC0-CE46-4857-B9E7-78C296EA367F}"/>
                    </a:ext>
                  </a:extLst>
                </p14:cNvPr>
                <p14:cNvContentPartPr/>
                <p14:nvPr/>
              </p14:nvContentPartPr>
              <p14:xfrm>
                <a:off x="7443219" y="1908391"/>
                <a:ext cx="78840" cy="75600"/>
              </p14:xfrm>
            </p:contentPart>
          </mc:Choice>
          <mc:Fallback xmlns="">
            <p:pic>
              <p:nvPicPr>
                <p:cNvPr id="36" name="Ink 35">
                  <a:extLst>
                    <a:ext uri="{FF2B5EF4-FFF2-40B4-BE49-F238E27FC236}">
                      <a16:creationId xmlns:a16="http://schemas.microsoft.com/office/drawing/2014/main" id="{53B3ADC0-CE46-4857-B9E7-78C296EA367F}"/>
                    </a:ext>
                  </a:extLst>
                </p:cNvPr>
                <p:cNvPicPr/>
                <p:nvPr/>
              </p:nvPicPr>
              <p:blipFill>
                <a:blip r:embed="rId15"/>
                <a:stretch>
                  <a:fillRect/>
                </a:stretch>
              </p:blipFill>
              <p:spPr>
                <a:xfrm>
                  <a:off x="7434579" y="1899751"/>
                  <a:ext cx="9648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7" name="Ink 36">
                  <a:extLst>
                    <a:ext uri="{FF2B5EF4-FFF2-40B4-BE49-F238E27FC236}">
                      <a16:creationId xmlns:a16="http://schemas.microsoft.com/office/drawing/2014/main" id="{1F0CBBE5-854F-4A96-A872-1365349CB7CF}"/>
                    </a:ext>
                  </a:extLst>
                </p14:cNvPr>
                <p14:cNvContentPartPr/>
                <p14:nvPr/>
              </p14:nvContentPartPr>
              <p14:xfrm>
                <a:off x="7541139" y="1864111"/>
                <a:ext cx="109800" cy="102960"/>
              </p14:xfrm>
            </p:contentPart>
          </mc:Choice>
          <mc:Fallback xmlns="">
            <p:pic>
              <p:nvPicPr>
                <p:cNvPr id="37" name="Ink 36">
                  <a:extLst>
                    <a:ext uri="{FF2B5EF4-FFF2-40B4-BE49-F238E27FC236}">
                      <a16:creationId xmlns:a16="http://schemas.microsoft.com/office/drawing/2014/main" id="{1F0CBBE5-854F-4A96-A872-1365349CB7CF}"/>
                    </a:ext>
                  </a:extLst>
                </p:cNvPr>
                <p:cNvPicPr/>
                <p:nvPr/>
              </p:nvPicPr>
              <p:blipFill>
                <a:blip r:embed="rId17"/>
                <a:stretch>
                  <a:fillRect/>
                </a:stretch>
              </p:blipFill>
              <p:spPr>
                <a:xfrm>
                  <a:off x="7532499" y="1855471"/>
                  <a:ext cx="12744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8" name="Ink 37">
                  <a:extLst>
                    <a:ext uri="{FF2B5EF4-FFF2-40B4-BE49-F238E27FC236}">
                      <a16:creationId xmlns:a16="http://schemas.microsoft.com/office/drawing/2014/main" id="{FE7E0013-FA6E-482E-83A8-9DC7B02C7A63}"/>
                    </a:ext>
                  </a:extLst>
                </p14:cNvPr>
                <p14:cNvContentPartPr/>
                <p14:nvPr/>
              </p14:nvContentPartPr>
              <p14:xfrm>
                <a:off x="7664979" y="1856191"/>
                <a:ext cx="81720" cy="85320"/>
              </p14:xfrm>
            </p:contentPart>
          </mc:Choice>
          <mc:Fallback xmlns="">
            <p:pic>
              <p:nvPicPr>
                <p:cNvPr id="38" name="Ink 37">
                  <a:extLst>
                    <a:ext uri="{FF2B5EF4-FFF2-40B4-BE49-F238E27FC236}">
                      <a16:creationId xmlns:a16="http://schemas.microsoft.com/office/drawing/2014/main" id="{FE7E0013-FA6E-482E-83A8-9DC7B02C7A63}"/>
                    </a:ext>
                  </a:extLst>
                </p:cNvPr>
                <p:cNvPicPr/>
                <p:nvPr/>
              </p:nvPicPr>
              <p:blipFill>
                <a:blip r:embed="rId19"/>
                <a:stretch>
                  <a:fillRect/>
                </a:stretch>
              </p:blipFill>
              <p:spPr>
                <a:xfrm>
                  <a:off x="7655979" y="1847551"/>
                  <a:ext cx="9936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9" name="Ink 38">
                  <a:extLst>
                    <a:ext uri="{FF2B5EF4-FFF2-40B4-BE49-F238E27FC236}">
                      <a16:creationId xmlns:a16="http://schemas.microsoft.com/office/drawing/2014/main" id="{D9AA5E88-A5CA-4EC3-9E55-502DB4185E9D}"/>
                    </a:ext>
                  </a:extLst>
                </p14:cNvPr>
                <p14:cNvContentPartPr/>
                <p14:nvPr/>
              </p14:nvContentPartPr>
              <p14:xfrm>
                <a:off x="7754979" y="1824511"/>
                <a:ext cx="102960" cy="106200"/>
              </p14:xfrm>
            </p:contentPart>
          </mc:Choice>
          <mc:Fallback xmlns="">
            <p:pic>
              <p:nvPicPr>
                <p:cNvPr id="39" name="Ink 38">
                  <a:extLst>
                    <a:ext uri="{FF2B5EF4-FFF2-40B4-BE49-F238E27FC236}">
                      <a16:creationId xmlns:a16="http://schemas.microsoft.com/office/drawing/2014/main" id="{D9AA5E88-A5CA-4EC3-9E55-502DB4185E9D}"/>
                    </a:ext>
                  </a:extLst>
                </p:cNvPr>
                <p:cNvPicPr/>
                <p:nvPr/>
              </p:nvPicPr>
              <p:blipFill>
                <a:blip r:embed="rId21"/>
                <a:stretch>
                  <a:fillRect/>
                </a:stretch>
              </p:blipFill>
              <p:spPr>
                <a:xfrm>
                  <a:off x="7746339" y="1815511"/>
                  <a:ext cx="12060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0" name="Ink 39">
                  <a:extLst>
                    <a:ext uri="{FF2B5EF4-FFF2-40B4-BE49-F238E27FC236}">
                      <a16:creationId xmlns:a16="http://schemas.microsoft.com/office/drawing/2014/main" id="{CFF3D499-9421-4AAE-AC20-FABD9CB1D2A2}"/>
                    </a:ext>
                  </a:extLst>
                </p14:cNvPr>
                <p14:cNvContentPartPr/>
                <p14:nvPr/>
              </p14:nvContentPartPr>
              <p14:xfrm>
                <a:off x="7861539" y="1786351"/>
                <a:ext cx="128880" cy="111600"/>
              </p14:xfrm>
            </p:contentPart>
          </mc:Choice>
          <mc:Fallback xmlns="">
            <p:pic>
              <p:nvPicPr>
                <p:cNvPr id="40" name="Ink 39">
                  <a:extLst>
                    <a:ext uri="{FF2B5EF4-FFF2-40B4-BE49-F238E27FC236}">
                      <a16:creationId xmlns:a16="http://schemas.microsoft.com/office/drawing/2014/main" id="{CFF3D499-9421-4AAE-AC20-FABD9CB1D2A2}"/>
                    </a:ext>
                  </a:extLst>
                </p:cNvPr>
                <p:cNvPicPr/>
                <p:nvPr/>
              </p:nvPicPr>
              <p:blipFill>
                <a:blip r:embed="rId23"/>
                <a:stretch>
                  <a:fillRect/>
                </a:stretch>
              </p:blipFill>
              <p:spPr>
                <a:xfrm>
                  <a:off x="7852539" y="1777711"/>
                  <a:ext cx="14652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1" name="Ink 40">
                  <a:extLst>
                    <a:ext uri="{FF2B5EF4-FFF2-40B4-BE49-F238E27FC236}">
                      <a16:creationId xmlns:a16="http://schemas.microsoft.com/office/drawing/2014/main" id="{67F5E961-8959-47FA-9C3D-4C6D189746D4}"/>
                    </a:ext>
                  </a:extLst>
                </p14:cNvPr>
                <p14:cNvContentPartPr/>
                <p14:nvPr/>
              </p14:nvContentPartPr>
              <p14:xfrm>
                <a:off x="7958379" y="1796071"/>
                <a:ext cx="107640" cy="96480"/>
              </p14:xfrm>
            </p:contentPart>
          </mc:Choice>
          <mc:Fallback xmlns="">
            <p:pic>
              <p:nvPicPr>
                <p:cNvPr id="41" name="Ink 40">
                  <a:extLst>
                    <a:ext uri="{FF2B5EF4-FFF2-40B4-BE49-F238E27FC236}">
                      <a16:creationId xmlns:a16="http://schemas.microsoft.com/office/drawing/2014/main" id="{67F5E961-8959-47FA-9C3D-4C6D189746D4}"/>
                    </a:ext>
                  </a:extLst>
                </p:cNvPr>
                <p:cNvPicPr/>
                <p:nvPr/>
              </p:nvPicPr>
              <p:blipFill>
                <a:blip r:embed="rId25"/>
                <a:stretch>
                  <a:fillRect/>
                </a:stretch>
              </p:blipFill>
              <p:spPr>
                <a:xfrm>
                  <a:off x="7949379" y="1787431"/>
                  <a:ext cx="12528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3" name="Ink 42">
                  <a:extLst>
                    <a:ext uri="{FF2B5EF4-FFF2-40B4-BE49-F238E27FC236}">
                      <a16:creationId xmlns:a16="http://schemas.microsoft.com/office/drawing/2014/main" id="{34F199E6-4BBB-4F69-A30D-A41C1DF6ADBE}"/>
                    </a:ext>
                  </a:extLst>
                </p14:cNvPr>
                <p14:cNvContentPartPr/>
                <p14:nvPr/>
              </p14:nvContentPartPr>
              <p14:xfrm>
                <a:off x="7938219" y="1789231"/>
                <a:ext cx="101160" cy="77040"/>
              </p14:xfrm>
            </p:contentPart>
          </mc:Choice>
          <mc:Fallback xmlns="">
            <p:pic>
              <p:nvPicPr>
                <p:cNvPr id="43" name="Ink 42">
                  <a:extLst>
                    <a:ext uri="{FF2B5EF4-FFF2-40B4-BE49-F238E27FC236}">
                      <a16:creationId xmlns:a16="http://schemas.microsoft.com/office/drawing/2014/main" id="{34F199E6-4BBB-4F69-A30D-A41C1DF6ADBE}"/>
                    </a:ext>
                  </a:extLst>
                </p:cNvPr>
                <p:cNvPicPr/>
                <p:nvPr/>
              </p:nvPicPr>
              <p:blipFill>
                <a:blip r:embed="rId27"/>
                <a:stretch>
                  <a:fillRect/>
                </a:stretch>
              </p:blipFill>
              <p:spPr>
                <a:xfrm>
                  <a:off x="7929219" y="1780231"/>
                  <a:ext cx="11880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4" name="Ink 43">
                  <a:extLst>
                    <a:ext uri="{FF2B5EF4-FFF2-40B4-BE49-F238E27FC236}">
                      <a16:creationId xmlns:a16="http://schemas.microsoft.com/office/drawing/2014/main" id="{3844756D-2C5E-4F5D-9007-660EE5DF5D93}"/>
                    </a:ext>
                  </a:extLst>
                </p14:cNvPr>
                <p14:cNvContentPartPr/>
                <p14:nvPr/>
              </p14:nvContentPartPr>
              <p14:xfrm>
                <a:off x="7895739" y="1799671"/>
                <a:ext cx="84600" cy="80640"/>
              </p14:xfrm>
            </p:contentPart>
          </mc:Choice>
          <mc:Fallback xmlns="">
            <p:pic>
              <p:nvPicPr>
                <p:cNvPr id="44" name="Ink 43">
                  <a:extLst>
                    <a:ext uri="{FF2B5EF4-FFF2-40B4-BE49-F238E27FC236}">
                      <a16:creationId xmlns:a16="http://schemas.microsoft.com/office/drawing/2014/main" id="{3844756D-2C5E-4F5D-9007-660EE5DF5D93}"/>
                    </a:ext>
                  </a:extLst>
                </p:cNvPr>
                <p:cNvPicPr/>
                <p:nvPr/>
              </p:nvPicPr>
              <p:blipFill>
                <a:blip r:embed="rId29"/>
                <a:stretch>
                  <a:fillRect/>
                </a:stretch>
              </p:blipFill>
              <p:spPr>
                <a:xfrm>
                  <a:off x="7887099" y="1791031"/>
                  <a:ext cx="10224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5" name="Ink 44">
                  <a:extLst>
                    <a:ext uri="{FF2B5EF4-FFF2-40B4-BE49-F238E27FC236}">
                      <a16:creationId xmlns:a16="http://schemas.microsoft.com/office/drawing/2014/main" id="{07A32008-6626-4F7A-83D8-58ECE176EBAA}"/>
                    </a:ext>
                  </a:extLst>
                </p14:cNvPr>
                <p14:cNvContentPartPr/>
                <p14:nvPr/>
              </p14:nvContentPartPr>
              <p14:xfrm>
                <a:off x="7803939" y="1806871"/>
                <a:ext cx="90360" cy="91440"/>
              </p14:xfrm>
            </p:contentPart>
          </mc:Choice>
          <mc:Fallback xmlns="">
            <p:pic>
              <p:nvPicPr>
                <p:cNvPr id="45" name="Ink 44">
                  <a:extLst>
                    <a:ext uri="{FF2B5EF4-FFF2-40B4-BE49-F238E27FC236}">
                      <a16:creationId xmlns:a16="http://schemas.microsoft.com/office/drawing/2014/main" id="{07A32008-6626-4F7A-83D8-58ECE176EBAA}"/>
                    </a:ext>
                  </a:extLst>
                </p:cNvPr>
                <p:cNvPicPr/>
                <p:nvPr/>
              </p:nvPicPr>
              <p:blipFill>
                <a:blip r:embed="rId31"/>
                <a:stretch>
                  <a:fillRect/>
                </a:stretch>
              </p:blipFill>
              <p:spPr>
                <a:xfrm>
                  <a:off x="7795299" y="1797871"/>
                  <a:ext cx="10800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6" name="Ink 45">
                  <a:extLst>
                    <a:ext uri="{FF2B5EF4-FFF2-40B4-BE49-F238E27FC236}">
                      <a16:creationId xmlns:a16="http://schemas.microsoft.com/office/drawing/2014/main" id="{B8C3EFF6-EA2C-4E1F-B78E-2253A8F58283}"/>
                    </a:ext>
                  </a:extLst>
                </p14:cNvPr>
                <p14:cNvContentPartPr/>
                <p14:nvPr/>
              </p14:nvContentPartPr>
              <p14:xfrm>
                <a:off x="7678299" y="1827031"/>
                <a:ext cx="93240" cy="75600"/>
              </p14:xfrm>
            </p:contentPart>
          </mc:Choice>
          <mc:Fallback xmlns="">
            <p:pic>
              <p:nvPicPr>
                <p:cNvPr id="46" name="Ink 45">
                  <a:extLst>
                    <a:ext uri="{FF2B5EF4-FFF2-40B4-BE49-F238E27FC236}">
                      <a16:creationId xmlns:a16="http://schemas.microsoft.com/office/drawing/2014/main" id="{B8C3EFF6-EA2C-4E1F-B78E-2253A8F58283}"/>
                    </a:ext>
                  </a:extLst>
                </p:cNvPr>
                <p:cNvPicPr/>
                <p:nvPr/>
              </p:nvPicPr>
              <p:blipFill>
                <a:blip r:embed="rId33"/>
                <a:stretch>
                  <a:fillRect/>
                </a:stretch>
              </p:blipFill>
              <p:spPr>
                <a:xfrm>
                  <a:off x="7669299" y="1818391"/>
                  <a:ext cx="11088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7" name="Ink 46">
                  <a:extLst>
                    <a:ext uri="{FF2B5EF4-FFF2-40B4-BE49-F238E27FC236}">
                      <a16:creationId xmlns:a16="http://schemas.microsoft.com/office/drawing/2014/main" id="{314674C5-C56F-4390-B415-4759CCA10C84}"/>
                    </a:ext>
                  </a:extLst>
                </p14:cNvPr>
                <p14:cNvContentPartPr/>
                <p14:nvPr/>
              </p14:nvContentPartPr>
              <p14:xfrm>
                <a:off x="7579659" y="1847551"/>
                <a:ext cx="98280" cy="77040"/>
              </p14:xfrm>
            </p:contentPart>
          </mc:Choice>
          <mc:Fallback xmlns="">
            <p:pic>
              <p:nvPicPr>
                <p:cNvPr id="47" name="Ink 46">
                  <a:extLst>
                    <a:ext uri="{FF2B5EF4-FFF2-40B4-BE49-F238E27FC236}">
                      <a16:creationId xmlns:a16="http://schemas.microsoft.com/office/drawing/2014/main" id="{314674C5-C56F-4390-B415-4759CCA10C84}"/>
                    </a:ext>
                  </a:extLst>
                </p:cNvPr>
                <p:cNvPicPr/>
                <p:nvPr/>
              </p:nvPicPr>
              <p:blipFill>
                <a:blip r:embed="rId35"/>
                <a:stretch>
                  <a:fillRect/>
                </a:stretch>
              </p:blipFill>
              <p:spPr>
                <a:xfrm>
                  <a:off x="7570659" y="1838551"/>
                  <a:ext cx="11592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8" name="Ink 47">
                  <a:extLst>
                    <a:ext uri="{FF2B5EF4-FFF2-40B4-BE49-F238E27FC236}">
                      <a16:creationId xmlns:a16="http://schemas.microsoft.com/office/drawing/2014/main" id="{91A9EED6-1318-40FC-B397-F80E3B372DBD}"/>
                    </a:ext>
                  </a:extLst>
                </p14:cNvPr>
                <p14:cNvContentPartPr/>
                <p14:nvPr/>
              </p14:nvContentPartPr>
              <p14:xfrm>
                <a:off x="7511619" y="1866991"/>
                <a:ext cx="81720" cy="82440"/>
              </p14:xfrm>
            </p:contentPart>
          </mc:Choice>
          <mc:Fallback xmlns="">
            <p:pic>
              <p:nvPicPr>
                <p:cNvPr id="48" name="Ink 47">
                  <a:extLst>
                    <a:ext uri="{FF2B5EF4-FFF2-40B4-BE49-F238E27FC236}">
                      <a16:creationId xmlns:a16="http://schemas.microsoft.com/office/drawing/2014/main" id="{91A9EED6-1318-40FC-B397-F80E3B372DBD}"/>
                    </a:ext>
                  </a:extLst>
                </p:cNvPr>
                <p:cNvPicPr/>
                <p:nvPr/>
              </p:nvPicPr>
              <p:blipFill>
                <a:blip r:embed="rId37"/>
                <a:stretch>
                  <a:fillRect/>
                </a:stretch>
              </p:blipFill>
              <p:spPr>
                <a:xfrm>
                  <a:off x="7502619" y="1857991"/>
                  <a:ext cx="9936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9" name="Ink 48">
                  <a:extLst>
                    <a:ext uri="{FF2B5EF4-FFF2-40B4-BE49-F238E27FC236}">
                      <a16:creationId xmlns:a16="http://schemas.microsoft.com/office/drawing/2014/main" id="{B3BA21FC-D3C3-4074-B66F-99585CF5BE9A}"/>
                    </a:ext>
                  </a:extLst>
                </p14:cNvPr>
                <p14:cNvContentPartPr/>
                <p14:nvPr/>
              </p14:nvContentPartPr>
              <p14:xfrm>
                <a:off x="7395339" y="1891471"/>
                <a:ext cx="110520" cy="80640"/>
              </p14:xfrm>
            </p:contentPart>
          </mc:Choice>
          <mc:Fallback xmlns="">
            <p:pic>
              <p:nvPicPr>
                <p:cNvPr id="49" name="Ink 48">
                  <a:extLst>
                    <a:ext uri="{FF2B5EF4-FFF2-40B4-BE49-F238E27FC236}">
                      <a16:creationId xmlns:a16="http://schemas.microsoft.com/office/drawing/2014/main" id="{B3BA21FC-D3C3-4074-B66F-99585CF5BE9A}"/>
                    </a:ext>
                  </a:extLst>
                </p:cNvPr>
                <p:cNvPicPr/>
                <p:nvPr/>
              </p:nvPicPr>
              <p:blipFill>
                <a:blip r:embed="rId39"/>
                <a:stretch>
                  <a:fillRect/>
                </a:stretch>
              </p:blipFill>
              <p:spPr>
                <a:xfrm>
                  <a:off x="7386699" y="1882831"/>
                  <a:ext cx="12816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0" name="Ink 49">
                  <a:extLst>
                    <a:ext uri="{FF2B5EF4-FFF2-40B4-BE49-F238E27FC236}">
                      <a16:creationId xmlns:a16="http://schemas.microsoft.com/office/drawing/2014/main" id="{D4E246B9-06F0-46E5-B114-751B2FA0A4F4}"/>
                    </a:ext>
                  </a:extLst>
                </p14:cNvPr>
                <p14:cNvContentPartPr/>
                <p14:nvPr/>
              </p14:nvContentPartPr>
              <p14:xfrm>
                <a:off x="7305339" y="1925311"/>
                <a:ext cx="89640" cy="64800"/>
              </p14:xfrm>
            </p:contentPart>
          </mc:Choice>
          <mc:Fallback xmlns="">
            <p:pic>
              <p:nvPicPr>
                <p:cNvPr id="50" name="Ink 49">
                  <a:extLst>
                    <a:ext uri="{FF2B5EF4-FFF2-40B4-BE49-F238E27FC236}">
                      <a16:creationId xmlns:a16="http://schemas.microsoft.com/office/drawing/2014/main" id="{D4E246B9-06F0-46E5-B114-751B2FA0A4F4}"/>
                    </a:ext>
                  </a:extLst>
                </p:cNvPr>
                <p:cNvPicPr/>
                <p:nvPr/>
              </p:nvPicPr>
              <p:blipFill>
                <a:blip r:embed="rId41"/>
                <a:stretch>
                  <a:fillRect/>
                </a:stretch>
              </p:blipFill>
              <p:spPr>
                <a:xfrm>
                  <a:off x="7296699" y="1916311"/>
                  <a:ext cx="10728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1" name="Ink 50">
                  <a:extLst>
                    <a:ext uri="{FF2B5EF4-FFF2-40B4-BE49-F238E27FC236}">
                      <a16:creationId xmlns:a16="http://schemas.microsoft.com/office/drawing/2014/main" id="{5E6CC3AF-A8AF-4847-B58C-18413F5BBE44}"/>
                    </a:ext>
                  </a:extLst>
                </p14:cNvPr>
                <p14:cNvContentPartPr/>
                <p14:nvPr/>
              </p14:nvContentPartPr>
              <p14:xfrm>
                <a:off x="7258539" y="1943671"/>
                <a:ext cx="88560" cy="63000"/>
              </p14:xfrm>
            </p:contentPart>
          </mc:Choice>
          <mc:Fallback xmlns="">
            <p:pic>
              <p:nvPicPr>
                <p:cNvPr id="51" name="Ink 50">
                  <a:extLst>
                    <a:ext uri="{FF2B5EF4-FFF2-40B4-BE49-F238E27FC236}">
                      <a16:creationId xmlns:a16="http://schemas.microsoft.com/office/drawing/2014/main" id="{5E6CC3AF-A8AF-4847-B58C-18413F5BBE44}"/>
                    </a:ext>
                  </a:extLst>
                </p:cNvPr>
                <p:cNvPicPr/>
                <p:nvPr/>
              </p:nvPicPr>
              <p:blipFill>
                <a:blip r:embed="rId43"/>
                <a:stretch>
                  <a:fillRect/>
                </a:stretch>
              </p:blipFill>
              <p:spPr>
                <a:xfrm>
                  <a:off x="7249539" y="1935031"/>
                  <a:ext cx="10620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2" name="Ink 51">
                  <a:extLst>
                    <a:ext uri="{FF2B5EF4-FFF2-40B4-BE49-F238E27FC236}">
                      <a16:creationId xmlns:a16="http://schemas.microsoft.com/office/drawing/2014/main" id="{3A16464C-BEC2-4F50-BB8E-8B5E9E3C5ABE}"/>
                    </a:ext>
                  </a:extLst>
                </p14:cNvPr>
                <p14:cNvContentPartPr/>
                <p14:nvPr/>
              </p14:nvContentPartPr>
              <p14:xfrm>
                <a:off x="7151979" y="1976431"/>
                <a:ext cx="90360" cy="63000"/>
              </p14:xfrm>
            </p:contentPart>
          </mc:Choice>
          <mc:Fallback xmlns="">
            <p:pic>
              <p:nvPicPr>
                <p:cNvPr id="52" name="Ink 51">
                  <a:extLst>
                    <a:ext uri="{FF2B5EF4-FFF2-40B4-BE49-F238E27FC236}">
                      <a16:creationId xmlns:a16="http://schemas.microsoft.com/office/drawing/2014/main" id="{3A16464C-BEC2-4F50-BB8E-8B5E9E3C5ABE}"/>
                    </a:ext>
                  </a:extLst>
                </p:cNvPr>
                <p:cNvPicPr/>
                <p:nvPr/>
              </p:nvPicPr>
              <p:blipFill>
                <a:blip r:embed="rId45"/>
                <a:stretch>
                  <a:fillRect/>
                </a:stretch>
              </p:blipFill>
              <p:spPr>
                <a:xfrm>
                  <a:off x="7142979" y="1967431"/>
                  <a:ext cx="10800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3" name="Ink 52">
                  <a:extLst>
                    <a:ext uri="{FF2B5EF4-FFF2-40B4-BE49-F238E27FC236}">
                      <a16:creationId xmlns:a16="http://schemas.microsoft.com/office/drawing/2014/main" id="{CE4A30D8-6FA4-458A-8E0A-D01216588CBF}"/>
                    </a:ext>
                  </a:extLst>
                </p14:cNvPr>
                <p14:cNvContentPartPr/>
                <p14:nvPr/>
              </p14:nvContentPartPr>
              <p14:xfrm>
                <a:off x="7093299" y="1984351"/>
                <a:ext cx="67320" cy="54360"/>
              </p14:xfrm>
            </p:contentPart>
          </mc:Choice>
          <mc:Fallback xmlns="">
            <p:pic>
              <p:nvPicPr>
                <p:cNvPr id="53" name="Ink 52">
                  <a:extLst>
                    <a:ext uri="{FF2B5EF4-FFF2-40B4-BE49-F238E27FC236}">
                      <a16:creationId xmlns:a16="http://schemas.microsoft.com/office/drawing/2014/main" id="{CE4A30D8-6FA4-458A-8E0A-D01216588CBF}"/>
                    </a:ext>
                  </a:extLst>
                </p:cNvPr>
                <p:cNvPicPr/>
                <p:nvPr/>
              </p:nvPicPr>
              <p:blipFill>
                <a:blip r:embed="rId47"/>
                <a:stretch>
                  <a:fillRect/>
                </a:stretch>
              </p:blipFill>
              <p:spPr>
                <a:xfrm>
                  <a:off x="7084659" y="1975711"/>
                  <a:ext cx="849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4" name="Ink 53">
                  <a:extLst>
                    <a:ext uri="{FF2B5EF4-FFF2-40B4-BE49-F238E27FC236}">
                      <a16:creationId xmlns:a16="http://schemas.microsoft.com/office/drawing/2014/main" id="{9ED21EFF-F624-4AD5-B1C9-7FA3ADAB1D35}"/>
                    </a:ext>
                  </a:extLst>
                </p14:cNvPr>
                <p14:cNvContentPartPr/>
                <p14:nvPr/>
              </p14:nvContentPartPr>
              <p14:xfrm>
                <a:off x="7009059" y="2006311"/>
                <a:ext cx="48240" cy="64080"/>
              </p14:xfrm>
            </p:contentPart>
          </mc:Choice>
          <mc:Fallback xmlns="">
            <p:pic>
              <p:nvPicPr>
                <p:cNvPr id="54" name="Ink 53">
                  <a:extLst>
                    <a:ext uri="{FF2B5EF4-FFF2-40B4-BE49-F238E27FC236}">
                      <a16:creationId xmlns:a16="http://schemas.microsoft.com/office/drawing/2014/main" id="{9ED21EFF-F624-4AD5-B1C9-7FA3ADAB1D35}"/>
                    </a:ext>
                  </a:extLst>
                </p:cNvPr>
                <p:cNvPicPr/>
                <p:nvPr/>
              </p:nvPicPr>
              <p:blipFill>
                <a:blip r:embed="rId49"/>
                <a:stretch>
                  <a:fillRect/>
                </a:stretch>
              </p:blipFill>
              <p:spPr>
                <a:xfrm>
                  <a:off x="7000419" y="1997671"/>
                  <a:ext cx="6588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5" name="Ink 54">
                  <a:extLst>
                    <a:ext uri="{FF2B5EF4-FFF2-40B4-BE49-F238E27FC236}">
                      <a16:creationId xmlns:a16="http://schemas.microsoft.com/office/drawing/2014/main" id="{A4B41621-ECF0-480B-99FF-7777C65E48F7}"/>
                    </a:ext>
                  </a:extLst>
                </p14:cNvPr>
                <p14:cNvContentPartPr/>
                <p14:nvPr/>
              </p14:nvContentPartPr>
              <p14:xfrm>
                <a:off x="6932379" y="2040871"/>
                <a:ext cx="61560" cy="39240"/>
              </p14:xfrm>
            </p:contentPart>
          </mc:Choice>
          <mc:Fallback xmlns="">
            <p:pic>
              <p:nvPicPr>
                <p:cNvPr id="55" name="Ink 54">
                  <a:extLst>
                    <a:ext uri="{FF2B5EF4-FFF2-40B4-BE49-F238E27FC236}">
                      <a16:creationId xmlns:a16="http://schemas.microsoft.com/office/drawing/2014/main" id="{A4B41621-ECF0-480B-99FF-7777C65E48F7}"/>
                    </a:ext>
                  </a:extLst>
                </p:cNvPr>
                <p:cNvPicPr/>
                <p:nvPr/>
              </p:nvPicPr>
              <p:blipFill>
                <a:blip r:embed="rId51"/>
                <a:stretch>
                  <a:fillRect/>
                </a:stretch>
              </p:blipFill>
              <p:spPr>
                <a:xfrm>
                  <a:off x="6923739" y="2032231"/>
                  <a:ext cx="79200" cy="56880"/>
                </a:xfrm>
                <a:prstGeom prst="rect">
                  <a:avLst/>
                </a:prstGeom>
              </p:spPr>
            </p:pic>
          </mc:Fallback>
        </mc:AlternateContent>
      </p:grpSp>
      <p:grpSp>
        <p:nvGrpSpPr>
          <p:cNvPr id="69" name="Group 68">
            <a:extLst>
              <a:ext uri="{FF2B5EF4-FFF2-40B4-BE49-F238E27FC236}">
                <a16:creationId xmlns:a16="http://schemas.microsoft.com/office/drawing/2014/main" id="{84B30C02-5254-4595-AFCD-C60EDD6F4160}"/>
              </a:ext>
            </a:extLst>
          </p:cNvPr>
          <p:cNvGrpSpPr/>
          <p:nvPr/>
        </p:nvGrpSpPr>
        <p:grpSpPr>
          <a:xfrm>
            <a:off x="2888499" y="1904071"/>
            <a:ext cx="1031760" cy="312120"/>
            <a:chOff x="2888499" y="1904071"/>
            <a:chExt cx="1031760" cy="312120"/>
          </a:xfrm>
        </p:grpSpPr>
        <mc:AlternateContent xmlns:mc="http://schemas.openxmlformats.org/markup-compatibility/2006" xmlns:p14="http://schemas.microsoft.com/office/powerpoint/2010/main">
          <mc:Choice Requires="p14">
            <p:contentPart p14:bwMode="auto" r:id="rId52">
              <p14:nvContentPartPr>
                <p14:cNvPr id="2" name="Ink 1">
                  <a:extLst>
                    <a:ext uri="{FF2B5EF4-FFF2-40B4-BE49-F238E27FC236}">
                      <a16:creationId xmlns:a16="http://schemas.microsoft.com/office/drawing/2014/main" id="{A8B9399B-5EB1-4470-8BF1-9778E6F44492}"/>
                    </a:ext>
                  </a:extLst>
                </p14:cNvPr>
                <p14:cNvContentPartPr/>
                <p14:nvPr/>
              </p14:nvContentPartPr>
              <p14:xfrm>
                <a:off x="2888499" y="2129431"/>
                <a:ext cx="85680" cy="85320"/>
              </p14:xfrm>
            </p:contentPart>
          </mc:Choice>
          <mc:Fallback xmlns="">
            <p:pic>
              <p:nvPicPr>
                <p:cNvPr id="2" name="Ink 1">
                  <a:extLst>
                    <a:ext uri="{FF2B5EF4-FFF2-40B4-BE49-F238E27FC236}">
                      <a16:creationId xmlns:a16="http://schemas.microsoft.com/office/drawing/2014/main" id="{A8B9399B-5EB1-4470-8BF1-9778E6F44492}"/>
                    </a:ext>
                  </a:extLst>
                </p:cNvPr>
                <p:cNvPicPr/>
                <p:nvPr/>
              </p:nvPicPr>
              <p:blipFill>
                <a:blip r:embed="rId53"/>
                <a:stretch>
                  <a:fillRect/>
                </a:stretch>
              </p:blipFill>
              <p:spPr>
                <a:xfrm>
                  <a:off x="2879499" y="2120431"/>
                  <a:ext cx="10332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 name="Ink 2">
                  <a:extLst>
                    <a:ext uri="{FF2B5EF4-FFF2-40B4-BE49-F238E27FC236}">
                      <a16:creationId xmlns:a16="http://schemas.microsoft.com/office/drawing/2014/main" id="{F9D5181D-225B-4CF8-822A-DC4BDB43FA0D}"/>
                    </a:ext>
                  </a:extLst>
                </p14:cNvPr>
                <p14:cNvContentPartPr/>
                <p14:nvPr/>
              </p14:nvContentPartPr>
              <p14:xfrm>
                <a:off x="2948979" y="2110711"/>
                <a:ext cx="109440" cy="105480"/>
              </p14:xfrm>
            </p:contentPart>
          </mc:Choice>
          <mc:Fallback xmlns="">
            <p:pic>
              <p:nvPicPr>
                <p:cNvPr id="3" name="Ink 2">
                  <a:extLst>
                    <a:ext uri="{FF2B5EF4-FFF2-40B4-BE49-F238E27FC236}">
                      <a16:creationId xmlns:a16="http://schemas.microsoft.com/office/drawing/2014/main" id="{F9D5181D-225B-4CF8-822A-DC4BDB43FA0D}"/>
                    </a:ext>
                  </a:extLst>
                </p:cNvPr>
                <p:cNvPicPr/>
                <p:nvPr/>
              </p:nvPicPr>
              <p:blipFill>
                <a:blip r:embed="rId55"/>
                <a:stretch>
                  <a:fillRect/>
                </a:stretch>
              </p:blipFill>
              <p:spPr>
                <a:xfrm>
                  <a:off x="2940339" y="2101711"/>
                  <a:ext cx="12708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 name="Ink 3">
                  <a:extLst>
                    <a:ext uri="{FF2B5EF4-FFF2-40B4-BE49-F238E27FC236}">
                      <a16:creationId xmlns:a16="http://schemas.microsoft.com/office/drawing/2014/main" id="{7642B42E-557E-49E2-8659-1E01BF63592D}"/>
                    </a:ext>
                  </a:extLst>
                </p14:cNvPr>
                <p14:cNvContentPartPr/>
                <p14:nvPr/>
              </p14:nvContentPartPr>
              <p14:xfrm>
                <a:off x="3035019" y="2090551"/>
                <a:ext cx="118440" cy="123120"/>
              </p14:xfrm>
            </p:contentPart>
          </mc:Choice>
          <mc:Fallback xmlns="">
            <p:pic>
              <p:nvPicPr>
                <p:cNvPr id="4" name="Ink 3">
                  <a:extLst>
                    <a:ext uri="{FF2B5EF4-FFF2-40B4-BE49-F238E27FC236}">
                      <a16:creationId xmlns:a16="http://schemas.microsoft.com/office/drawing/2014/main" id="{7642B42E-557E-49E2-8659-1E01BF63592D}"/>
                    </a:ext>
                  </a:extLst>
                </p:cNvPr>
                <p:cNvPicPr/>
                <p:nvPr/>
              </p:nvPicPr>
              <p:blipFill>
                <a:blip r:embed="rId57"/>
                <a:stretch>
                  <a:fillRect/>
                </a:stretch>
              </p:blipFill>
              <p:spPr>
                <a:xfrm>
                  <a:off x="3026379" y="2081551"/>
                  <a:ext cx="13608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 name="Ink 4">
                  <a:extLst>
                    <a:ext uri="{FF2B5EF4-FFF2-40B4-BE49-F238E27FC236}">
                      <a16:creationId xmlns:a16="http://schemas.microsoft.com/office/drawing/2014/main" id="{545876B6-FF4E-4342-9544-AF0A9DA3D128}"/>
                    </a:ext>
                  </a:extLst>
                </p14:cNvPr>
                <p14:cNvContentPartPr/>
                <p14:nvPr/>
              </p14:nvContentPartPr>
              <p14:xfrm>
                <a:off x="3148779" y="2081551"/>
                <a:ext cx="100440" cy="117360"/>
              </p14:xfrm>
            </p:contentPart>
          </mc:Choice>
          <mc:Fallback xmlns="">
            <p:pic>
              <p:nvPicPr>
                <p:cNvPr id="5" name="Ink 4">
                  <a:extLst>
                    <a:ext uri="{FF2B5EF4-FFF2-40B4-BE49-F238E27FC236}">
                      <a16:creationId xmlns:a16="http://schemas.microsoft.com/office/drawing/2014/main" id="{545876B6-FF4E-4342-9544-AF0A9DA3D128}"/>
                    </a:ext>
                  </a:extLst>
                </p:cNvPr>
                <p:cNvPicPr/>
                <p:nvPr/>
              </p:nvPicPr>
              <p:blipFill>
                <a:blip r:embed="rId59"/>
                <a:stretch>
                  <a:fillRect/>
                </a:stretch>
              </p:blipFill>
              <p:spPr>
                <a:xfrm>
                  <a:off x="3140139" y="2072911"/>
                  <a:ext cx="11808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6" name="Ink 5">
                  <a:extLst>
                    <a:ext uri="{FF2B5EF4-FFF2-40B4-BE49-F238E27FC236}">
                      <a16:creationId xmlns:a16="http://schemas.microsoft.com/office/drawing/2014/main" id="{59D9586E-A574-4B90-B9E5-534CFED97059}"/>
                    </a:ext>
                  </a:extLst>
                </p14:cNvPr>
                <p14:cNvContentPartPr/>
                <p14:nvPr/>
              </p14:nvContentPartPr>
              <p14:xfrm>
                <a:off x="3280179" y="2038351"/>
                <a:ext cx="94680" cy="109440"/>
              </p14:xfrm>
            </p:contentPart>
          </mc:Choice>
          <mc:Fallback xmlns="">
            <p:pic>
              <p:nvPicPr>
                <p:cNvPr id="6" name="Ink 5">
                  <a:extLst>
                    <a:ext uri="{FF2B5EF4-FFF2-40B4-BE49-F238E27FC236}">
                      <a16:creationId xmlns:a16="http://schemas.microsoft.com/office/drawing/2014/main" id="{59D9586E-A574-4B90-B9E5-534CFED97059}"/>
                    </a:ext>
                  </a:extLst>
                </p:cNvPr>
                <p:cNvPicPr/>
                <p:nvPr/>
              </p:nvPicPr>
              <p:blipFill>
                <a:blip r:embed="rId61"/>
                <a:stretch>
                  <a:fillRect/>
                </a:stretch>
              </p:blipFill>
              <p:spPr>
                <a:xfrm>
                  <a:off x="3271179" y="2029351"/>
                  <a:ext cx="11232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0" name="Ink 9">
                  <a:extLst>
                    <a:ext uri="{FF2B5EF4-FFF2-40B4-BE49-F238E27FC236}">
                      <a16:creationId xmlns:a16="http://schemas.microsoft.com/office/drawing/2014/main" id="{95A2A99F-8181-47E3-B179-D84700EFC203}"/>
                    </a:ext>
                  </a:extLst>
                </p14:cNvPr>
                <p14:cNvContentPartPr/>
                <p14:nvPr/>
              </p14:nvContentPartPr>
              <p14:xfrm>
                <a:off x="3377379" y="2009911"/>
                <a:ext cx="109800" cy="125640"/>
              </p14:xfrm>
            </p:contentPart>
          </mc:Choice>
          <mc:Fallback xmlns="">
            <p:pic>
              <p:nvPicPr>
                <p:cNvPr id="10" name="Ink 9">
                  <a:extLst>
                    <a:ext uri="{FF2B5EF4-FFF2-40B4-BE49-F238E27FC236}">
                      <a16:creationId xmlns:a16="http://schemas.microsoft.com/office/drawing/2014/main" id="{95A2A99F-8181-47E3-B179-D84700EFC203}"/>
                    </a:ext>
                  </a:extLst>
                </p:cNvPr>
                <p:cNvPicPr/>
                <p:nvPr/>
              </p:nvPicPr>
              <p:blipFill>
                <a:blip r:embed="rId63"/>
                <a:stretch>
                  <a:fillRect/>
                </a:stretch>
              </p:blipFill>
              <p:spPr>
                <a:xfrm>
                  <a:off x="3368739" y="2001271"/>
                  <a:ext cx="12744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 name="Ink 10">
                  <a:extLst>
                    <a:ext uri="{FF2B5EF4-FFF2-40B4-BE49-F238E27FC236}">
                      <a16:creationId xmlns:a16="http://schemas.microsoft.com/office/drawing/2014/main" id="{44951EB6-EB6A-4CD9-A5FB-55F263427D2F}"/>
                    </a:ext>
                  </a:extLst>
                </p14:cNvPr>
                <p14:cNvContentPartPr/>
                <p14:nvPr/>
              </p14:nvContentPartPr>
              <p14:xfrm>
                <a:off x="3510219" y="1980751"/>
                <a:ext cx="95040" cy="120240"/>
              </p14:xfrm>
            </p:contentPart>
          </mc:Choice>
          <mc:Fallback xmlns="">
            <p:pic>
              <p:nvPicPr>
                <p:cNvPr id="11" name="Ink 10">
                  <a:extLst>
                    <a:ext uri="{FF2B5EF4-FFF2-40B4-BE49-F238E27FC236}">
                      <a16:creationId xmlns:a16="http://schemas.microsoft.com/office/drawing/2014/main" id="{44951EB6-EB6A-4CD9-A5FB-55F263427D2F}"/>
                    </a:ext>
                  </a:extLst>
                </p:cNvPr>
                <p:cNvPicPr/>
                <p:nvPr/>
              </p:nvPicPr>
              <p:blipFill>
                <a:blip r:embed="rId65"/>
                <a:stretch>
                  <a:fillRect/>
                </a:stretch>
              </p:blipFill>
              <p:spPr>
                <a:xfrm>
                  <a:off x="3501219" y="1972111"/>
                  <a:ext cx="11268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2" name="Ink 11">
                  <a:extLst>
                    <a:ext uri="{FF2B5EF4-FFF2-40B4-BE49-F238E27FC236}">
                      <a16:creationId xmlns:a16="http://schemas.microsoft.com/office/drawing/2014/main" id="{9F9E9165-19CF-45D0-8D93-178079F375C5}"/>
                    </a:ext>
                  </a:extLst>
                </p14:cNvPr>
                <p14:cNvContentPartPr/>
                <p14:nvPr/>
              </p14:nvContentPartPr>
              <p14:xfrm>
                <a:off x="3681219" y="1904071"/>
                <a:ext cx="100080" cy="150480"/>
              </p14:xfrm>
            </p:contentPart>
          </mc:Choice>
          <mc:Fallback xmlns="">
            <p:pic>
              <p:nvPicPr>
                <p:cNvPr id="12" name="Ink 11">
                  <a:extLst>
                    <a:ext uri="{FF2B5EF4-FFF2-40B4-BE49-F238E27FC236}">
                      <a16:creationId xmlns:a16="http://schemas.microsoft.com/office/drawing/2014/main" id="{9F9E9165-19CF-45D0-8D93-178079F375C5}"/>
                    </a:ext>
                  </a:extLst>
                </p:cNvPr>
                <p:cNvPicPr/>
                <p:nvPr/>
              </p:nvPicPr>
              <p:blipFill>
                <a:blip r:embed="rId67"/>
                <a:stretch>
                  <a:fillRect/>
                </a:stretch>
              </p:blipFill>
              <p:spPr>
                <a:xfrm>
                  <a:off x="3672219" y="1895071"/>
                  <a:ext cx="11772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3" name="Ink 12">
                  <a:extLst>
                    <a:ext uri="{FF2B5EF4-FFF2-40B4-BE49-F238E27FC236}">
                      <a16:creationId xmlns:a16="http://schemas.microsoft.com/office/drawing/2014/main" id="{512CE9AB-4B6E-4FD1-8AB7-E2E5FC0C60D5}"/>
                    </a:ext>
                  </a:extLst>
                </p14:cNvPr>
                <p14:cNvContentPartPr/>
                <p14:nvPr/>
              </p14:nvContentPartPr>
              <p14:xfrm>
                <a:off x="3771219" y="1919911"/>
                <a:ext cx="104040" cy="135720"/>
              </p14:xfrm>
            </p:contentPart>
          </mc:Choice>
          <mc:Fallback xmlns="">
            <p:pic>
              <p:nvPicPr>
                <p:cNvPr id="13" name="Ink 12">
                  <a:extLst>
                    <a:ext uri="{FF2B5EF4-FFF2-40B4-BE49-F238E27FC236}">
                      <a16:creationId xmlns:a16="http://schemas.microsoft.com/office/drawing/2014/main" id="{512CE9AB-4B6E-4FD1-8AB7-E2E5FC0C60D5}"/>
                    </a:ext>
                  </a:extLst>
                </p:cNvPr>
                <p:cNvPicPr/>
                <p:nvPr/>
              </p:nvPicPr>
              <p:blipFill>
                <a:blip r:embed="rId69"/>
                <a:stretch>
                  <a:fillRect/>
                </a:stretch>
              </p:blipFill>
              <p:spPr>
                <a:xfrm>
                  <a:off x="3762579" y="1910911"/>
                  <a:ext cx="12168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4" name="Ink 13">
                  <a:extLst>
                    <a:ext uri="{FF2B5EF4-FFF2-40B4-BE49-F238E27FC236}">
                      <a16:creationId xmlns:a16="http://schemas.microsoft.com/office/drawing/2014/main" id="{9FA79974-CA3B-4DB0-BCF4-514CE0BEB3D0}"/>
                    </a:ext>
                  </a:extLst>
                </p14:cNvPr>
                <p14:cNvContentPartPr/>
                <p14:nvPr/>
              </p14:nvContentPartPr>
              <p14:xfrm>
                <a:off x="3855819" y="1980031"/>
                <a:ext cx="64440" cy="85320"/>
              </p14:xfrm>
            </p:contentPart>
          </mc:Choice>
          <mc:Fallback xmlns="">
            <p:pic>
              <p:nvPicPr>
                <p:cNvPr id="14" name="Ink 13">
                  <a:extLst>
                    <a:ext uri="{FF2B5EF4-FFF2-40B4-BE49-F238E27FC236}">
                      <a16:creationId xmlns:a16="http://schemas.microsoft.com/office/drawing/2014/main" id="{9FA79974-CA3B-4DB0-BCF4-514CE0BEB3D0}"/>
                    </a:ext>
                  </a:extLst>
                </p:cNvPr>
                <p:cNvPicPr/>
                <p:nvPr/>
              </p:nvPicPr>
              <p:blipFill>
                <a:blip r:embed="rId71"/>
                <a:stretch>
                  <a:fillRect/>
                </a:stretch>
              </p:blipFill>
              <p:spPr>
                <a:xfrm>
                  <a:off x="3847179" y="1971031"/>
                  <a:ext cx="8208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7" name="Ink 56">
                  <a:extLst>
                    <a:ext uri="{FF2B5EF4-FFF2-40B4-BE49-F238E27FC236}">
                      <a16:creationId xmlns:a16="http://schemas.microsoft.com/office/drawing/2014/main" id="{8916EF94-A315-4390-9F03-63EE773984F7}"/>
                    </a:ext>
                  </a:extLst>
                </p14:cNvPr>
                <p14:cNvContentPartPr/>
                <p14:nvPr/>
              </p14:nvContentPartPr>
              <p14:xfrm>
                <a:off x="3792459" y="1935751"/>
                <a:ext cx="90360" cy="64800"/>
              </p14:xfrm>
            </p:contentPart>
          </mc:Choice>
          <mc:Fallback xmlns="">
            <p:pic>
              <p:nvPicPr>
                <p:cNvPr id="57" name="Ink 56">
                  <a:extLst>
                    <a:ext uri="{FF2B5EF4-FFF2-40B4-BE49-F238E27FC236}">
                      <a16:creationId xmlns:a16="http://schemas.microsoft.com/office/drawing/2014/main" id="{8916EF94-A315-4390-9F03-63EE773984F7}"/>
                    </a:ext>
                  </a:extLst>
                </p:cNvPr>
                <p:cNvPicPr/>
                <p:nvPr/>
              </p:nvPicPr>
              <p:blipFill>
                <a:blip r:embed="rId73"/>
                <a:stretch>
                  <a:fillRect/>
                </a:stretch>
              </p:blipFill>
              <p:spPr>
                <a:xfrm>
                  <a:off x="3783819" y="1927111"/>
                  <a:ext cx="10800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8" name="Ink 57">
                  <a:extLst>
                    <a:ext uri="{FF2B5EF4-FFF2-40B4-BE49-F238E27FC236}">
                      <a16:creationId xmlns:a16="http://schemas.microsoft.com/office/drawing/2014/main" id="{7F694DF5-357D-4A77-AD1E-3A4E20E4ACDA}"/>
                    </a:ext>
                  </a:extLst>
                </p14:cNvPr>
                <p14:cNvContentPartPr/>
                <p14:nvPr/>
              </p14:nvContentPartPr>
              <p14:xfrm>
                <a:off x="3705339" y="1943671"/>
                <a:ext cx="104040" cy="66600"/>
              </p14:xfrm>
            </p:contentPart>
          </mc:Choice>
          <mc:Fallback xmlns="">
            <p:pic>
              <p:nvPicPr>
                <p:cNvPr id="58" name="Ink 57">
                  <a:extLst>
                    <a:ext uri="{FF2B5EF4-FFF2-40B4-BE49-F238E27FC236}">
                      <a16:creationId xmlns:a16="http://schemas.microsoft.com/office/drawing/2014/main" id="{7F694DF5-357D-4A77-AD1E-3A4E20E4ACDA}"/>
                    </a:ext>
                  </a:extLst>
                </p:cNvPr>
                <p:cNvPicPr/>
                <p:nvPr/>
              </p:nvPicPr>
              <p:blipFill>
                <a:blip r:embed="rId75"/>
                <a:stretch>
                  <a:fillRect/>
                </a:stretch>
              </p:blipFill>
              <p:spPr>
                <a:xfrm>
                  <a:off x="3696339" y="1935031"/>
                  <a:ext cx="12168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9" name="Ink 58">
                  <a:extLst>
                    <a:ext uri="{FF2B5EF4-FFF2-40B4-BE49-F238E27FC236}">
                      <a16:creationId xmlns:a16="http://schemas.microsoft.com/office/drawing/2014/main" id="{D4E8DBB3-09E2-44B5-9152-A79A4A2E5AED}"/>
                    </a:ext>
                  </a:extLst>
                </p14:cNvPr>
                <p14:cNvContentPartPr/>
                <p14:nvPr/>
              </p14:nvContentPartPr>
              <p14:xfrm>
                <a:off x="3650619" y="1955191"/>
                <a:ext cx="92520" cy="83520"/>
              </p14:xfrm>
            </p:contentPart>
          </mc:Choice>
          <mc:Fallback xmlns="">
            <p:pic>
              <p:nvPicPr>
                <p:cNvPr id="59" name="Ink 58">
                  <a:extLst>
                    <a:ext uri="{FF2B5EF4-FFF2-40B4-BE49-F238E27FC236}">
                      <a16:creationId xmlns:a16="http://schemas.microsoft.com/office/drawing/2014/main" id="{D4E8DBB3-09E2-44B5-9152-A79A4A2E5AED}"/>
                    </a:ext>
                  </a:extLst>
                </p:cNvPr>
                <p:cNvPicPr/>
                <p:nvPr/>
              </p:nvPicPr>
              <p:blipFill>
                <a:blip r:embed="rId77"/>
                <a:stretch>
                  <a:fillRect/>
                </a:stretch>
              </p:blipFill>
              <p:spPr>
                <a:xfrm>
                  <a:off x="3641979" y="1946551"/>
                  <a:ext cx="11016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0" name="Ink 59">
                  <a:extLst>
                    <a:ext uri="{FF2B5EF4-FFF2-40B4-BE49-F238E27FC236}">
                      <a16:creationId xmlns:a16="http://schemas.microsoft.com/office/drawing/2014/main" id="{31F9BD3F-FF59-4E32-9851-938152463012}"/>
                    </a:ext>
                  </a:extLst>
                </p14:cNvPr>
                <p14:cNvContentPartPr/>
                <p14:nvPr/>
              </p14:nvContentPartPr>
              <p14:xfrm>
                <a:off x="3555579" y="1984351"/>
                <a:ext cx="87480" cy="61200"/>
              </p14:xfrm>
            </p:contentPart>
          </mc:Choice>
          <mc:Fallback xmlns="">
            <p:pic>
              <p:nvPicPr>
                <p:cNvPr id="60" name="Ink 59">
                  <a:extLst>
                    <a:ext uri="{FF2B5EF4-FFF2-40B4-BE49-F238E27FC236}">
                      <a16:creationId xmlns:a16="http://schemas.microsoft.com/office/drawing/2014/main" id="{31F9BD3F-FF59-4E32-9851-938152463012}"/>
                    </a:ext>
                  </a:extLst>
                </p:cNvPr>
                <p:cNvPicPr/>
                <p:nvPr/>
              </p:nvPicPr>
              <p:blipFill>
                <a:blip r:embed="rId79"/>
                <a:stretch>
                  <a:fillRect/>
                </a:stretch>
              </p:blipFill>
              <p:spPr>
                <a:xfrm>
                  <a:off x="3546939" y="1975711"/>
                  <a:ext cx="10512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1" name="Ink 60">
                  <a:extLst>
                    <a:ext uri="{FF2B5EF4-FFF2-40B4-BE49-F238E27FC236}">
                      <a16:creationId xmlns:a16="http://schemas.microsoft.com/office/drawing/2014/main" id="{8A08727F-CCC7-4268-A9C7-E170CC680CFC}"/>
                    </a:ext>
                  </a:extLst>
                </p14:cNvPr>
                <p14:cNvContentPartPr/>
                <p14:nvPr/>
              </p14:nvContentPartPr>
              <p14:xfrm>
                <a:off x="3475299" y="2009911"/>
                <a:ext cx="71280" cy="54360"/>
              </p14:xfrm>
            </p:contentPart>
          </mc:Choice>
          <mc:Fallback xmlns="">
            <p:pic>
              <p:nvPicPr>
                <p:cNvPr id="61" name="Ink 60">
                  <a:extLst>
                    <a:ext uri="{FF2B5EF4-FFF2-40B4-BE49-F238E27FC236}">
                      <a16:creationId xmlns:a16="http://schemas.microsoft.com/office/drawing/2014/main" id="{8A08727F-CCC7-4268-A9C7-E170CC680CFC}"/>
                    </a:ext>
                  </a:extLst>
                </p:cNvPr>
                <p:cNvPicPr/>
                <p:nvPr/>
              </p:nvPicPr>
              <p:blipFill>
                <a:blip r:embed="rId81"/>
                <a:stretch>
                  <a:fillRect/>
                </a:stretch>
              </p:blipFill>
              <p:spPr>
                <a:xfrm>
                  <a:off x="3466299" y="2001271"/>
                  <a:ext cx="8892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2" name="Ink 61">
                  <a:extLst>
                    <a:ext uri="{FF2B5EF4-FFF2-40B4-BE49-F238E27FC236}">
                      <a16:creationId xmlns:a16="http://schemas.microsoft.com/office/drawing/2014/main" id="{556DDA96-278D-4896-8F35-CDC70DFC74FD}"/>
                    </a:ext>
                  </a:extLst>
                </p14:cNvPr>
                <p14:cNvContentPartPr/>
                <p14:nvPr/>
              </p14:nvContentPartPr>
              <p14:xfrm>
                <a:off x="3374499" y="2036551"/>
                <a:ext cx="83880" cy="60480"/>
              </p14:xfrm>
            </p:contentPart>
          </mc:Choice>
          <mc:Fallback xmlns="">
            <p:pic>
              <p:nvPicPr>
                <p:cNvPr id="62" name="Ink 61">
                  <a:extLst>
                    <a:ext uri="{FF2B5EF4-FFF2-40B4-BE49-F238E27FC236}">
                      <a16:creationId xmlns:a16="http://schemas.microsoft.com/office/drawing/2014/main" id="{556DDA96-278D-4896-8F35-CDC70DFC74FD}"/>
                    </a:ext>
                  </a:extLst>
                </p:cNvPr>
                <p:cNvPicPr/>
                <p:nvPr/>
              </p:nvPicPr>
              <p:blipFill>
                <a:blip r:embed="rId83"/>
                <a:stretch>
                  <a:fillRect/>
                </a:stretch>
              </p:blipFill>
              <p:spPr>
                <a:xfrm>
                  <a:off x="3365859" y="2027551"/>
                  <a:ext cx="10152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3" name="Ink 62">
                  <a:extLst>
                    <a:ext uri="{FF2B5EF4-FFF2-40B4-BE49-F238E27FC236}">
                      <a16:creationId xmlns:a16="http://schemas.microsoft.com/office/drawing/2014/main" id="{67D5438B-4EFF-4465-B01F-7337F32D375D}"/>
                    </a:ext>
                  </a:extLst>
                </p14:cNvPr>
                <p14:cNvContentPartPr/>
                <p14:nvPr/>
              </p14:nvContentPartPr>
              <p14:xfrm>
                <a:off x="3287379" y="2070031"/>
                <a:ext cx="105840" cy="56880"/>
              </p14:xfrm>
            </p:contentPart>
          </mc:Choice>
          <mc:Fallback xmlns="">
            <p:pic>
              <p:nvPicPr>
                <p:cNvPr id="63" name="Ink 62">
                  <a:extLst>
                    <a:ext uri="{FF2B5EF4-FFF2-40B4-BE49-F238E27FC236}">
                      <a16:creationId xmlns:a16="http://schemas.microsoft.com/office/drawing/2014/main" id="{67D5438B-4EFF-4465-B01F-7337F32D375D}"/>
                    </a:ext>
                  </a:extLst>
                </p:cNvPr>
                <p:cNvPicPr/>
                <p:nvPr/>
              </p:nvPicPr>
              <p:blipFill>
                <a:blip r:embed="rId85"/>
                <a:stretch>
                  <a:fillRect/>
                </a:stretch>
              </p:blipFill>
              <p:spPr>
                <a:xfrm>
                  <a:off x="3278379" y="2061391"/>
                  <a:ext cx="12348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4" name="Ink 63">
                  <a:extLst>
                    <a:ext uri="{FF2B5EF4-FFF2-40B4-BE49-F238E27FC236}">
                      <a16:creationId xmlns:a16="http://schemas.microsoft.com/office/drawing/2014/main" id="{B58EE0D2-D04C-432D-8099-EFF41E2C9A9A}"/>
                    </a:ext>
                  </a:extLst>
                </p14:cNvPr>
                <p14:cNvContentPartPr/>
                <p14:nvPr/>
              </p14:nvContentPartPr>
              <p14:xfrm>
                <a:off x="3192339" y="2090551"/>
                <a:ext cx="95400" cy="55080"/>
              </p14:xfrm>
            </p:contentPart>
          </mc:Choice>
          <mc:Fallback xmlns="">
            <p:pic>
              <p:nvPicPr>
                <p:cNvPr id="64" name="Ink 63">
                  <a:extLst>
                    <a:ext uri="{FF2B5EF4-FFF2-40B4-BE49-F238E27FC236}">
                      <a16:creationId xmlns:a16="http://schemas.microsoft.com/office/drawing/2014/main" id="{B58EE0D2-D04C-432D-8099-EFF41E2C9A9A}"/>
                    </a:ext>
                  </a:extLst>
                </p:cNvPr>
                <p:cNvPicPr/>
                <p:nvPr/>
              </p:nvPicPr>
              <p:blipFill>
                <a:blip r:embed="rId87"/>
                <a:stretch>
                  <a:fillRect/>
                </a:stretch>
              </p:blipFill>
              <p:spPr>
                <a:xfrm>
                  <a:off x="3183699" y="2081551"/>
                  <a:ext cx="11304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5" name="Ink 64">
                  <a:extLst>
                    <a:ext uri="{FF2B5EF4-FFF2-40B4-BE49-F238E27FC236}">
                      <a16:creationId xmlns:a16="http://schemas.microsoft.com/office/drawing/2014/main" id="{5E989E71-CC88-4A81-942D-EBFAC3B165C7}"/>
                    </a:ext>
                  </a:extLst>
                </p14:cNvPr>
                <p14:cNvContentPartPr/>
                <p14:nvPr/>
              </p14:nvContentPartPr>
              <p14:xfrm>
                <a:off x="3137619" y="2111431"/>
                <a:ext cx="61560" cy="54360"/>
              </p14:xfrm>
            </p:contentPart>
          </mc:Choice>
          <mc:Fallback xmlns="">
            <p:pic>
              <p:nvPicPr>
                <p:cNvPr id="65" name="Ink 64">
                  <a:extLst>
                    <a:ext uri="{FF2B5EF4-FFF2-40B4-BE49-F238E27FC236}">
                      <a16:creationId xmlns:a16="http://schemas.microsoft.com/office/drawing/2014/main" id="{5E989E71-CC88-4A81-942D-EBFAC3B165C7}"/>
                    </a:ext>
                  </a:extLst>
                </p:cNvPr>
                <p:cNvPicPr/>
                <p:nvPr/>
              </p:nvPicPr>
              <p:blipFill>
                <a:blip r:embed="rId89"/>
                <a:stretch>
                  <a:fillRect/>
                </a:stretch>
              </p:blipFill>
              <p:spPr>
                <a:xfrm>
                  <a:off x="3128979" y="2102791"/>
                  <a:ext cx="792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6" name="Ink 65">
                  <a:extLst>
                    <a:ext uri="{FF2B5EF4-FFF2-40B4-BE49-F238E27FC236}">
                      <a16:creationId xmlns:a16="http://schemas.microsoft.com/office/drawing/2014/main" id="{831E695F-A69A-43DC-9452-7D91A117CF0E}"/>
                    </a:ext>
                  </a:extLst>
                </p14:cNvPr>
                <p14:cNvContentPartPr/>
                <p14:nvPr/>
              </p14:nvContentPartPr>
              <p14:xfrm>
                <a:off x="3017019" y="2138071"/>
                <a:ext cx="69480" cy="45360"/>
              </p14:xfrm>
            </p:contentPart>
          </mc:Choice>
          <mc:Fallback xmlns="">
            <p:pic>
              <p:nvPicPr>
                <p:cNvPr id="66" name="Ink 65">
                  <a:extLst>
                    <a:ext uri="{FF2B5EF4-FFF2-40B4-BE49-F238E27FC236}">
                      <a16:creationId xmlns:a16="http://schemas.microsoft.com/office/drawing/2014/main" id="{831E695F-A69A-43DC-9452-7D91A117CF0E}"/>
                    </a:ext>
                  </a:extLst>
                </p:cNvPr>
                <p:cNvPicPr/>
                <p:nvPr/>
              </p:nvPicPr>
              <p:blipFill>
                <a:blip r:embed="rId91"/>
                <a:stretch>
                  <a:fillRect/>
                </a:stretch>
              </p:blipFill>
              <p:spPr>
                <a:xfrm>
                  <a:off x="3008019" y="2129431"/>
                  <a:ext cx="8712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7" name="Ink 66">
                  <a:extLst>
                    <a:ext uri="{FF2B5EF4-FFF2-40B4-BE49-F238E27FC236}">
                      <a16:creationId xmlns:a16="http://schemas.microsoft.com/office/drawing/2014/main" id="{007B1C5B-5EBB-4C4C-B02D-812CF8C928A3}"/>
                    </a:ext>
                  </a:extLst>
                </p14:cNvPr>
                <p14:cNvContentPartPr/>
                <p14:nvPr/>
              </p14:nvContentPartPr>
              <p14:xfrm>
                <a:off x="2977779" y="2153191"/>
                <a:ext cx="68400" cy="51480"/>
              </p14:xfrm>
            </p:contentPart>
          </mc:Choice>
          <mc:Fallback xmlns="">
            <p:pic>
              <p:nvPicPr>
                <p:cNvPr id="67" name="Ink 66">
                  <a:extLst>
                    <a:ext uri="{FF2B5EF4-FFF2-40B4-BE49-F238E27FC236}">
                      <a16:creationId xmlns:a16="http://schemas.microsoft.com/office/drawing/2014/main" id="{007B1C5B-5EBB-4C4C-B02D-812CF8C928A3}"/>
                    </a:ext>
                  </a:extLst>
                </p:cNvPr>
                <p:cNvPicPr/>
                <p:nvPr/>
              </p:nvPicPr>
              <p:blipFill>
                <a:blip r:embed="rId93"/>
                <a:stretch>
                  <a:fillRect/>
                </a:stretch>
              </p:blipFill>
              <p:spPr>
                <a:xfrm>
                  <a:off x="2968779" y="2144191"/>
                  <a:ext cx="8604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8" name="Ink 67">
                  <a:extLst>
                    <a:ext uri="{FF2B5EF4-FFF2-40B4-BE49-F238E27FC236}">
                      <a16:creationId xmlns:a16="http://schemas.microsoft.com/office/drawing/2014/main" id="{38F7F96F-7DB6-440D-A443-A4D93C227C96}"/>
                    </a:ext>
                  </a:extLst>
                </p14:cNvPr>
                <p14:cNvContentPartPr/>
                <p14:nvPr/>
              </p14:nvContentPartPr>
              <p14:xfrm>
                <a:off x="2889579" y="2169031"/>
                <a:ext cx="90360" cy="41040"/>
              </p14:xfrm>
            </p:contentPart>
          </mc:Choice>
          <mc:Fallback xmlns="">
            <p:pic>
              <p:nvPicPr>
                <p:cNvPr id="68" name="Ink 67">
                  <a:extLst>
                    <a:ext uri="{FF2B5EF4-FFF2-40B4-BE49-F238E27FC236}">
                      <a16:creationId xmlns:a16="http://schemas.microsoft.com/office/drawing/2014/main" id="{38F7F96F-7DB6-440D-A443-A4D93C227C96}"/>
                    </a:ext>
                  </a:extLst>
                </p:cNvPr>
                <p:cNvPicPr/>
                <p:nvPr/>
              </p:nvPicPr>
              <p:blipFill>
                <a:blip r:embed="rId95"/>
                <a:stretch>
                  <a:fillRect/>
                </a:stretch>
              </p:blipFill>
              <p:spPr>
                <a:xfrm>
                  <a:off x="2880579" y="2160031"/>
                  <a:ext cx="108000" cy="58680"/>
                </a:xfrm>
                <a:prstGeom prst="rect">
                  <a:avLst/>
                </a:prstGeom>
              </p:spPr>
            </p:pic>
          </mc:Fallback>
        </mc:AlternateContent>
      </p:grpSp>
    </p:spTree>
    <p:extLst>
      <p:ext uri="{BB962C8B-B14F-4D97-AF65-F5344CB8AC3E}">
        <p14:creationId xmlns:p14="http://schemas.microsoft.com/office/powerpoint/2010/main" val="3642095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10329AE-7F7A-4665-B742-A17223EE90E5}"/>
              </a:ext>
            </a:extLst>
          </p:cNvPr>
          <p:cNvSpPr txBox="1">
            <a:spLocks/>
          </p:cNvSpPr>
          <p:nvPr/>
        </p:nvSpPr>
        <p:spPr>
          <a:xfrm>
            <a:off x="717625" y="1253330"/>
            <a:ext cx="4749921" cy="4685947"/>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l-GR" sz="2400" dirty="0">
                <a:solidFill>
                  <a:srgbClr val="414141"/>
                </a:solidFill>
                <a:sym typeface="Wingdings" panose="05000000000000000000" pitchFamily="2" charset="2"/>
              </a:rPr>
              <a:t>Η πτώση του παγκόσμιου ΑΕΠ το 2020 θα είναι πολύ μεγαλύτερη από την παγκόσμια χρηματοοικονομική κρίση. Σε αντίθεση με αυτή, δεν αντισταθμίζεται από την ισχυρή ανάπτυξη στην Κίνα και σε άλλες χώρες μεσαίου και χαμηλού εισοδήματος</a:t>
            </a:r>
            <a:endParaRPr lang="es-ES" sz="2400" dirty="0">
              <a:solidFill>
                <a:srgbClr val="414141"/>
              </a:solidFill>
              <a:sym typeface="Wingdings" panose="05000000000000000000" pitchFamily="2" charset="2"/>
            </a:endParaRPr>
          </a:p>
          <a:p>
            <a:r>
              <a:rPr lang="el-GR" sz="2400" dirty="0">
                <a:solidFill>
                  <a:srgbClr val="414141"/>
                </a:solidFill>
                <a:sym typeface="Wingdings" panose="05000000000000000000" pitchFamily="2" charset="2"/>
              </a:rPr>
              <a:t>Ακραία αβεβαιότητα σχετικά με το μέγεθος της κάμψης και το μέγεθος και το σχήμα της ανάκαμψης</a:t>
            </a:r>
            <a:r>
              <a:rPr lang="en-US" sz="2400" dirty="0">
                <a:solidFill>
                  <a:srgbClr val="414141"/>
                </a:solidFill>
                <a:sym typeface="Wingdings" panose="05000000000000000000" pitchFamily="2" charset="2"/>
              </a:rPr>
              <a:t>:</a:t>
            </a:r>
          </a:p>
          <a:p>
            <a:pPr lvl="1"/>
            <a:r>
              <a:rPr lang="el-GR" sz="2000" b="1" dirty="0">
                <a:solidFill>
                  <a:srgbClr val="414141"/>
                </a:solidFill>
                <a:sym typeface="Wingdings" panose="05000000000000000000" pitchFamily="2" charset="2"/>
              </a:rPr>
              <a:t>πορεία της πανδημίας </a:t>
            </a:r>
            <a:r>
              <a:rPr lang="en-US" sz="2000" b="1" dirty="0">
                <a:solidFill>
                  <a:srgbClr val="414141"/>
                </a:solidFill>
                <a:sym typeface="Wingdings" panose="05000000000000000000" pitchFamily="2" charset="2"/>
              </a:rPr>
              <a:t>&amp;</a:t>
            </a:r>
            <a:r>
              <a:rPr lang="el-GR" sz="2000" b="1" dirty="0">
                <a:solidFill>
                  <a:srgbClr val="414141"/>
                </a:solidFill>
                <a:sym typeface="Wingdings" panose="05000000000000000000" pitchFamily="2" charset="2"/>
              </a:rPr>
              <a:t> της προόδου στο εμβόλιο</a:t>
            </a:r>
          </a:p>
          <a:p>
            <a:pPr lvl="1"/>
            <a:r>
              <a:rPr lang="el-GR" sz="2000" b="1" dirty="0">
                <a:solidFill>
                  <a:srgbClr val="414141"/>
                </a:solidFill>
                <a:sym typeface="Wingdings" panose="05000000000000000000" pitchFamily="2" charset="2"/>
              </a:rPr>
              <a:t>ένταση </a:t>
            </a:r>
            <a:r>
              <a:rPr lang="en-US" sz="2000" b="1" dirty="0">
                <a:solidFill>
                  <a:srgbClr val="414141"/>
                </a:solidFill>
                <a:sym typeface="Wingdings" panose="05000000000000000000" pitchFamily="2" charset="2"/>
              </a:rPr>
              <a:t>&amp;</a:t>
            </a:r>
            <a:r>
              <a:rPr lang="el-GR" sz="2000" b="1" dirty="0">
                <a:solidFill>
                  <a:srgbClr val="414141"/>
                </a:solidFill>
                <a:sym typeface="Wingdings" panose="05000000000000000000" pitchFamily="2" charset="2"/>
              </a:rPr>
              <a:t> επίδραση των πολιτικών περιορισμού</a:t>
            </a:r>
          </a:p>
          <a:p>
            <a:pPr lvl="1"/>
            <a:r>
              <a:rPr lang="el-GR" sz="2000" b="1" dirty="0">
                <a:solidFill>
                  <a:srgbClr val="414141"/>
                </a:solidFill>
                <a:sym typeface="Wingdings" panose="05000000000000000000" pitchFamily="2" charset="2"/>
              </a:rPr>
              <a:t>έκταση της διακοπής του εφοδιασμού </a:t>
            </a:r>
            <a:r>
              <a:rPr lang="en-US" sz="2000" b="1" dirty="0">
                <a:solidFill>
                  <a:srgbClr val="414141"/>
                </a:solidFill>
                <a:sym typeface="Wingdings" panose="05000000000000000000" pitchFamily="2" charset="2"/>
              </a:rPr>
              <a:t>&amp;</a:t>
            </a:r>
            <a:r>
              <a:rPr lang="el-GR" sz="2000" b="1" dirty="0">
                <a:solidFill>
                  <a:srgbClr val="414141"/>
                </a:solidFill>
                <a:sym typeface="Wingdings" panose="05000000000000000000" pitchFamily="2" charset="2"/>
              </a:rPr>
              <a:t> της απώλειας παραγωγικότητας</a:t>
            </a:r>
          </a:p>
          <a:p>
            <a:pPr lvl="1"/>
            <a:r>
              <a:rPr lang="el-GR" sz="2000" b="1" dirty="0">
                <a:solidFill>
                  <a:srgbClr val="414141"/>
                </a:solidFill>
                <a:sym typeface="Wingdings" panose="05000000000000000000" pitchFamily="2" charset="2"/>
              </a:rPr>
              <a:t>μεταβολές στις δαπάνες </a:t>
            </a:r>
            <a:r>
              <a:rPr lang="en-US" sz="2000" b="1" dirty="0">
                <a:solidFill>
                  <a:srgbClr val="414141"/>
                </a:solidFill>
                <a:sym typeface="Wingdings" panose="05000000000000000000" pitchFamily="2" charset="2"/>
              </a:rPr>
              <a:t>&amp;</a:t>
            </a:r>
            <a:r>
              <a:rPr lang="el-GR" sz="2000" b="1" dirty="0">
                <a:solidFill>
                  <a:srgbClr val="414141"/>
                </a:solidFill>
                <a:sym typeface="Wingdings" panose="05000000000000000000" pitchFamily="2" charset="2"/>
              </a:rPr>
              <a:t> τη συμπεριφορά</a:t>
            </a:r>
            <a:endParaRPr lang="en-US" b="1" dirty="0">
              <a:sym typeface="Wingdings" panose="05000000000000000000" pitchFamily="2" charset="2"/>
            </a:endParaRPr>
          </a:p>
          <a:p>
            <a:pPr lvl="1"/>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p:txBody>
      </p:sp>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r>
              <a:rPr lang="en-US" sz="3200" dirty="0">
                <a:solidFill>
                  <a:schemeClr val="tx1"/>
                </a:solidFill>
                <a:latin typeface="Source Sans Pro SemiBold" panose="020B0603030403020204" pitchFamily="34" charset="0"/>
                <a:ea typeface="Source Sans Pro SemiBold" panose="020B0603030403020204" pitchFamily="34" charset="0"/>
              </a:rPr>
              <a:t>7. </a:t>
            </a:r>
            <a:r>
              <a:rPr lang="el-GR" sz="3200" dirty="0">
                <a:solidFill>
                  <a:schemeClr val="tx1"/>
                </a:solidFill>
                <a:latin typeface="Source Sans Pro SemiBold" panose="020B0603030403020204" pitchFamily="34" charset="0"/>
                <a:ea typeface="Source Sans Pro SemiBold" panose="020B0603030403020204" pitchFamily="34" charset="0"/>
              </a:rPr>
              <a:t>Προβλέψεις για την παγκόσμια οικονομία</a:t>
            </a:r>
            <a:endParaRPr lang="en-US" sz="3200" dirty="0">
              <a:solidFill>
                <a:schemeClr val="tx1"/>
              </a:solidFill>
              <a:latin typeface="Source Sans Pro SemiBold" panose="020B0603030403020204" pitchFamily="34" charset="0"/>
              <a:ea typeface="Source Sans Pro SemiBold" panose="020B0603030403020204" pitchFamily="34" charset="0"/>
            </a:endParaRPr>
          </a:p>
          <a:p>
            <a:endParaRPr lang="en-US" sz="3200" dirty="0">
              <a:solidFill>
                <a:schemeClr val="tx1"/>
              </a:solidFill>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199" y="1825625"/>
            <a:ext cx="10099877" cy="466725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a:p>
            <a:endParaRPr lang="en-US" dirty="0"/>
          </a:p>
        </p:txBody>
      </p:sp>
      <p:pic>
        <p:nvPicPr>
          <p:cNvPr id="12" name="Picture 11">
            <a:extLst>
              <a:ext uri="{FF2B5EF4-FFF2-40B4-BE49-F238E27FC236}">
                <a16:creationId xmlns:a16="http://schemas.microsoft.com/office/drawing/2014/main" id="{28BABE34-E15D-4864-A9E9-2A49E4A50DFF}"/>
              </a:ext>
            </a:extLst>
          </p:cNvPr>
          <p:cNvPicPr>
            <a:picLocks noChangeAspect="1"/>
          </p:cNvPicPr>
          <p:nvPr/>
        </p:nvPicPr>
        <p:blipFill rotWithShape="1">
          <a:blip r:embed="rId3"/>
          <a:srcRect b="49329"/>
          <a:stretch/>
        </p:blipFill>
        <p:spPr>
          <a:xfrm>
            <a:off x="5411113" y="1089819"/>
            <a:ext cx="3280500" cy="2200161"/>
          </a:xfrm>
          <a:prstGeom prst="rect">
            <a:avLst/>
          </a:prstGeom>
        </p:spPr>
      </p:pic>
      <p:sp>
        <p:nvSpPr>
          <p:cNvPr id="10" name="TextBox 9">
            <a:extLst>
              <a:ext uri="{FF2B5EF4-FFF2-40B4-BE49-F238E27FC236}">
                <a16:creationId xmlns:a16="http://schemas.microsoft.com/office/drawing/2014/main" id="{AE539D2A-7309-CA4E-ACAC-0094100FDA1A}"/>
              </a:ext>
            </a:extLst>
          </p:cNvPr>
          <p:cNvSpPr txBox="1"/>
          <p:nvPr/>
        </p:nvSpPr>
        <p:spPr>
          <a:xfrm>
            <a:off x="7350685" y="3737675"/>
            <a:ext cx="2613411" cy="276999"/>
          </a:xfrm>
          <a:prstGeom prst="rect">
            <a:avLst/>
          </a:prstGeom>
          <a:noFill/>
        </p:spPr>
        <p:txBody>
          <a:bodyPr wrap="square" rtlCol="0">
            <a:spAutoFit/>
          </a:bodyPr>
          <a:lstStyle/>
          <a:p>
            <a:pPr algn="ctr"/>
            <a:r>
              <a:rPr lang="en-US" sz="1200" dirty="0">
                <a:solidFill>
                  <a:srgbClr val="414141"/>
                </a:solidFill>
                <a:latin typeface="Source Sans Pro" panose="020B0503030403020204" pitchFamily="34" charset="0"/>
                <a:ea typeface="Source Sans Pro" panose="020B0503030403020204" pitchFamily="34" charset="0"/>
              </a:rPr>
              <a:t>Forecasts released on 14 April 2020. </a:t>
            </a:r>
          </a:p>
        </p:txBody>
      </p:sp>
      <p:pic>
        <p:nvPicPr>
          <p:cNvPr id="11" name="Picture 10">
            <a:extLst>
              <a:ext uri="{FF2B5EF4-FFF2-40B4-BE49-F238E27FC236}">
                <a16:creationId xmlns:a16="http://schemas.microsoft.com/office/drawing/2014/main" id="{0213DE9C-B112-7B44-8087-41358D3827E1}"/>
              </a:ext>
            </a:extLst>
          </p:cNvPr>
          <p:cNvPicPr>
            <a:picLocks noChangeAspect="1"/>
          </p:cNvPicPr>
          <p:nvPr/>
        </p:nvPicPr>
        <p:blipFill rotWithShape="1">
          <a:blip r:embed="rId3"/>
          <a:srcRect t="52104"/>
          <a:stretch/>
        </p:blipFill>
        <p:spPr>
          <a:xfrm>
            <a:off x="8657391" y="1551653"/>
            <a:ext cx="3280500" cy="2079679"/>
          </a:xfrm>
          <a:prstGeom prst="rect">
            <a:avLst/>
          </a:prstGeom>
        </p:spPr>
      </p:pic>
      <p:graphicFrame>
        <p:nvGraphicFramePr>
          <p:cNvPr id="2" name="Table 2">
            <a:extLst>
              <a:ext uri="{FF2B5EF4-FFF2-40B4-BE49-F238E27FC236}">
                <a16:creationId xmlns:a16="http://schemas.microsoft.com/office/drawing/2014/main" id="{C7CB0797-89D3-BA4C-982F-72A3DF07DAA5}"/>
              </a:ext>
            </a:extLst>
          </p:cNvPr>
          <p:cNvGraphicFramePr>
            <a:graphicFrameLocks noGrp="1"/>
          </p:cNvGraphicFramePr>
          <p:nvPr>
            <p:extLst>
              <p:ext uri="{D42A27DB-BD31-4B8C-83A1-F6EECF244321}">
                <p14:modId xmlns:p14="http://schemas.microsoft.com/office/powerpoint/2010/main" val="2449772781"/>
              </p:ext>
            </p:extLst>
          </p:nvPr>
        </p:nvGraphicFramePr>
        <p:xfrm>
          <a:off x="5343868" y="4473209"/>
          <a:ext cx="6627044" cy="1144304"/>
        </p:xfrm>
        <a:graphic>
          <a:graphicData uri="http://schemas.openxmlformats.org/drawingml/2006/table">
            <a:tbl>
              <a:tblPr firstRow="1" bandRow="1">
                <a:tableStyleId>{5C22544A-7EE6-4342-B048-85BDC9FD1C3A}</a:tableStyleId>
              </a:tblPr>
              <a:tblGrid>
                <a:gridCol w="3648174">
                  <a:extLst>
                    <a:ext uri="{9D8B030D-6E8A-4147-A177-3AD203B41FA5}">
                      <a16:colId xmlns:a16="http://schemas.microsoft.com/office/drawing/2014/main" val="4201918508"/>
                    </a:ext>
                  </a:extLst>
                </a:gridCol>
                <a:gridCol w="1348033">
                  <a:extLst>
                    <a:ext uri="{9D8B030D-6E8A-4147-A177-3AD203B41FA5}">
                      <a16:colId xmlns:a16="http://schemas.microsoft.com/office/drawing/2014/main" val="3171721014"/>
                    </a:ext>
                  </a:extLst>
                </a:gridCol>
                <a:gridCol w="1630837">
                  <a:extLst>
                    <a:ext uri="{9D8B030D-6E8A-4147-A177-3AD203B41FA5}">
                      <a16:colId xmlns:a16="http://schemas.microsoft.com/office/drawing/2014/main" val="3717768609"/>
                    </a:ext>
                  </a:extLst>
                </a:gridCol>
              </a:tblGrid>
              <a:tr h="321344">
                <a:tc>
                  <a:txBody>
                    <a:bodyPr/>
                    <a:lstStyle/>
                    <a:p>
                      <a:endParaRPr lang="en-GB" sz="1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5755"/>
                    </a:solidFill>
                  </a:tcPr>
                </a:tc>
                <a:tc>
                  <a:txBody>
                    <a:bodyPr/>
                    <a:lstStyle/>
                    <a:p>
                      <a:r>
                        <a:rPr lang="en-GB" sz="1200" dirty="0"/>
                        <a:t>WEO April 2020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5755"/>
                    </a:solidFill>
                  </a:tcPr>
                </a:tc>
                <a:tc>
                  <a:txBody>
                    <a:bodyPr/>
                    <a:lstStyle/>
                    <a:p>
                      <a:r>
                        <a:rPr lang="en-GB" sz="1200" dirty="0"/>
                        <a:t>WEO October 2020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5755"/>
                    </a:solidFill>
                  </a:tcPr>
                </a:tc>
                <a:extLst>
                  <a:ext uri="{0D108BD9-81ED-4DB2-BD59-A6C34878D82A}">
                    <a16:rowId xmlns:a16="http://schemas.microsoft.com/office/drawing/2014/main" val="3070922192"/>
                  </a:ext>
                </a:extLst>
              </a:tr>
              <a:tr h="180099">
                <a:tc>
                  <a:txBody>
                    <a:bodyPr/>
                    <a:lstStyle/>
                    <a:p>
                      <a:r>
                        <a:rPr lang="en-GB" sz="1200" dirty="0"/>
                        <a:t>World GDP per capita growth</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200" dirty="0"/>
                        <a:t>-4.23%</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200" dirty="0"/>
                        <a:t>-5.22%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6026884"/>
                  </a:ext>
                </a:extLst>
              </a:tr>
              <a:tr h="0">
                <a:tc>
                  <a:txBody>
                    <a:bodyPr/>
                    <a:lstStyle/>
                    <a:p>
                      <a:r>
                        <a:rPr lang="en-GB" sz="1200" dirty="0"/>
                        <a:t>PPP share of countries in recession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t>69.30%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t>74.49%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8997650"/>
                  </a:ext>
                </a:extLst>
              </a:tr>
              <a:tr h="0">
                <a:tc>
                  <a:txBody>
                    <a:bodyPr/>
                    <a:lstStyle/>
                    <a:p>
                      <a:r>
                        <a:rPr lang="en-GB" sz="1200" dirty="0"/>
                        <a:t>Share of countries with negative per capita growth</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90.1%</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t>84.9%</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0442656"/>
                  </a:ext>
                </a:extLst>
              </a:tr>
            </a:tbl>
          </a:graphicData>
        </a:graphic>
      </p:graphicFrame>
      <p:sp>
        <p:nvSpPr>
          <p:cNvPr id="13" name="TextBox 12">
            <a:extLst>
              <a:ext uri="{FF2B5EF4-FFF2-40B4-BE49-F238E27FC236}">
                <a16:creationId xmlns:a16="http://schemas.microsoft.com/office/drawing/2014/main" id="{D18DDBC3-074B-5C41-8CB0-DB697DAB3CDF}"/>
              </a:ext>
            </a:extLst>
          </p:cNvPr>
          <p:cNvSpPr txBox="1"/>
          <p:nvPr/>
        </p:nvSpPr>
        <p:spPr>
          <a:xfrm>
            <a:off x="7384907" y="5662279"/>
            <a:ext cx="2613411" cy="276999"/>
          </a:xfrm>
          <a:prstGeom prst="rect">
            <a:avLst/>
          </a:prstGeom>
          <a:noFill/>
        </p:spPr>
        <p:txBody>
          <a:bodyPr wrap="square" rtlCol="0">
            <a:spAutoFit/>
          </a:bodyPr>
          <a:lstStyle/>
          <a:p>
            <a:pPr algn="ctr"/>
            <a:r>
              <a:rPr lang="en-US" sz="1200" dirty="0">
                <a:solidFill>
                  <a:srgbClr val="414141"/>
                </a:solidFill>
                <a:latin typeface="Source Sans Pro" panose="020B0503030403020204" pitchFamily="34" charset="0"/>
                <a:ea typeface="Source Sans Pro" panose="020B0503030403020204" pitchFamily="34" charset="0"/>
              </a:rPr>
              <a:t>Last accessed 5 February 2021</a:t>
            </a:r>
          </a:p>
        </p:txBody>
      </p:sp>
    </p:spTree>
    <p:extLst>
      <p:ext uri="{BB962C8B-B14F-4D97-AF65-F5344CB8AC3E}">
        <p14:creationId xmlns:p14="http://schemas.microsoft.com/office/powerpoint/2010/main" val="2830673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r>
              <a:rPr lang="en-US" sz="3200" dirty="0">
                <a:solidFill>
                  <a:schemeClr val="tx1"/>
                </a:solidFill>
                <a:latin typeface="Source Sans Pro SemiBold" panose="020B0603030403020204" pitchFamily="34" charset="0"/>
                <a:ea typeface="Source Sans Pro SemiBold" panose="020B0603030403020204" pitchFamily="34" charset="0"/>
              </a:rPr>
              <a:t>7. </a:t>
            </a:r>
            <a:r>
              <a:rPr lang="el-GR" sz="2800" dirty="0">
                <a:solidFill>
                  <a:schemeClr val="tx1"/>
                </a:solidFill>
                <a:latin typeface="Source Sans Pro SemiBold" panose="020B0603030403020204" pitchFamily="34" charset="0"/>
                <a:ea typeface="Source Sans Pro SemiBold" panose="020B0603030403020204" pitchFamily="34" charset="0"/>
              </a:rPr>
              <a:t>Προβλέψεις για την παγκόσμια οικονομία</a:t>
            </a:r>
            <a:endParaRPr lang="en-US" sz="2800" dirty="0">
              <a:solidFill>
                <a:schemeClr val="tx1"/>
              </a:solidFill>
              <a:latin typeface="Source Sans Pro SemiBold" panose="020B0603030403020204" pitchFamily="34" charset="0"/>
              <a:ea typeface="Source Sans Pro SemiBold" panose="020B0603030403020204" pitchFamily="34" charset="0"/>
            </a:endParaRPr>
          </a:p>
          <a:p>
            <a:endParaRPr lang="en-US" sz="3200" dirty="0">
              <a:solidFill>
                <a:schemeClr val="tx1"/>
              </a:solidFill>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199" y="1825625"/>
            <a:ext cx="10099877" cy="466725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a:p>
            <a:endParaRPr lang="en-US" dirty="0"/>
          </a:p>
        </p:txBody>
      </p:sp>
      <p:sp>
        <p:nvSpPr>
          <p:cNvPr id="7" name="TextBox 6">
            <a:extLst>
              <a:ext uri="{FF2B5EF4-FFF2-40B4-BE49-F238E27FC236}">
                <a16:creationId xmlns:a16="http://schemas.microsoft.com/office/drawing/2014/main" id="{85C80072-3FA0-DB4A-8D2E-2F392D7BD24F}"/>
              </a:ext>
            </a:extLst>
          </p:cNvPr>
          <p:cNvSpPr txBox="1"/>
          <p:nvPr/>
        </p:nvSpPr>
        <p:spPr>
          <a:xfrm>
            <a:off x="1713714" y="6091257"/>
            <a:ext cx="4836352" cy="276999"/>
          </a:xfrm>
          <a:prstGeom prst="rect">
            <a:avLst/>
          </a:prstGeom>
          <a:noFill/>
        </p:spPr>
        <p:txBody>
          <a:bodyPr wrap="square" rtlCol="0">
            <a:spAutoFit/>
          </a:bodyPr>
          <a:lstStyle/>
          <a:p>
            <a:r>
              <a:rPr lang="en-US" sz="1200" dirty="0">
                <a:solidFill>
                  <a:srgbClr val="414141"/>
                </a:solidFill>
                <a:latin typeface="Source Sans Pro" panose="020B0503030403020204" pitchFamily="34" charset="0"/>
                <a:ea typeface="Source Sans Pro" panose="020B0503030403020204" pitchFamily="34" charset="0"/>
              </a:rPr>
              <a:t>All forecasts on slide released in January 2021, except World (June 2020)</a:t>
            </a:r>
          </a:p>
        </p:txBody>
      </p:sp>
      <p:pic>
        <p:nvPicPr>
          <p:cNvPr id="3" name="Picture 2" descr="Table&#10;&#10;Description automatically generated">
            <a:extLst>
              <a:ext uri="{FF2B5EF4-FFF2-40B4-BE49-F238E27FC236}">
                <a16:creationId xmlns:a16="http://schemas.microsoft.com/office/drawing/2014/main" id="{F101A330-C377-E644-B02D-A63C9457F7F0}"/>
              </a:ext>
            </a:extLst>
          </p:cNvPr>
          <p:cNvPicPr>
            <a:picLocks noChangeAspect="1"/>
          </p:cNvPicPr>
          <p:nvPr/>
        </p:nvPicPr>
        <p:blipFill rotWithShape="1">
          <a:blip r:embed="rId3"/>
          <a:srcRect l="-1" t="9210" r="469"/>
          <a:stretch/>
        </p:blipFill>
        <p:spPr>
          <a:xfrm>
            <a:off x="7944642" y="65988"/>
            <a:ext cx="4173753" cy="6226404"/>
          </a:xfrm>
          <a:prstGeom prst="rect">
            <a:avLst/>
          </a:prstGeom>
        </p:spPr>
      </p:pic>
      <p:graphicFrame>
        <p:nvGraphicFramePr>
          <p:cNvPr id="12" name="Chart 11">
            <a:extLst>
              <a:ext uri="{FF2B5EF4-FFF2-40B4-BE49-F238E27FC236}">
                <a16:creationId xmlns:a16="http://schemas.microsoft.com/office/drawing/2014/main" id="{C0ED1341-7412-2846-AC18-86C039EC7E88}"/>
              </a:ext>
            </a:extLst>
          </p:cNvPr>
          <p:cNvGraphicFramePr>
            <a:graphicFrameLocks noGrp="1"/>
          </p:cNvGraphicFramePr>
          <p:nvPr>
            <p:extLst>
              <p:ext uri="{D42A27DB-BD31-4B8C-83A1-F6EECF244321}">
                <p14:modId xmlns:p14="http://schemas.microsoft.com/office/powerpoint/2010/main" val="2056456996"/>
              </p:ext>
            </p:extLst>
          </p:nvPr>
        </p:nvGraphicFramePr>
        <p:xfrm>
          <a:off x="319137" y="940610"/>
          <a:ext cx="7625506" cy="49501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9013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r>
              <a:rPr lang="en-US" sz="3600" dirty="0">
                <a:solidFill>
                  <a:srgbClr val="F55755"/>
                </a:solidFill>
                <a:latin typeface="Source Sans Pro SemiBold" panose="020B0603030403020204" pitchFamily="34" charset="0"/>
                <a:ea typeface="Source Sans Pro SemiBold" panose="020B0603030403020204" pitchFamily="34" charset="0"/>
              </a:rPr>
              <a:t>Assignment</a:t>
            </a:r>
            <a:r>
              <a:rPr lang="en-US" sz="3600" dirty="0">
                <a:solidFill>
                  <a:schemeClr val="tx1"/>
                </a:solidFill>
                <a:latin typeface="Source Sans Pro SemiBold" panose="020B0603030403020204" pitchFamily="34" charset="0"/>
                <a:ea typeface="Source Sans Pro SemiBold" panose="020B0603030403020204" pitchFamily="34" charset="0"/>
              </a:rPr>
              <a:t> on the macroeconomics of COVID-19</a:t>
            </a: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200" y="1825625"/>
            <a:ext cx="10507133" cy="4351338"/>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a:solidFill>
                  <a:srgbClr val="414141"/>
                </a:solidFill>
              </a:rPr>
              <a:t>Questions: </a:t>
            </a:r>
            <a:endParaRPr lang="en-GB" dirty="0">
              <a:solidFill>
                <a:srgbClr val="414141"/>
              </a:solidFill>
            </a:endParaRPr>
          </a:p>
          <a:p>
            <a:pPr lvl="0">
              <a:lnSpc>
                <a:spcPct val="120000"/>
              </a:lnSpc>
            </a:pPr>
            <a:r>
              <a:rPr lang="en-GB" dirty="0">
                <a:solidFill>
                  <a:srgbClr val="414141"/>
                </a:solidFill>
              </a:rPr>
              <a:t>This Forbes article predicts that the confinement will stimulate innovation (</a:t>
            </a:r>
            <a:r>
              <a:rPr lang="en-GB" u="sng" dirty="0">
                <a:hlinkClick r:id="rId2"/>
              </a:rPr>
              <a:t>https://www.forbes.com/sites/kmehta/2020/03/09/why-coronavirus-will-stimulate-innovation/#5d50419b2283</a:t>
            </a:r>
            <a:r>
              <a:rPr lang="en-GB" dirty="0">
                <a:solidFill>
                  <a:srgbClr val="414141"/>
                </a:solidFill>
              </a:rPr>
              <a:t>). If Forbes is correct and the average product of labour increases, what will happen in the Labour Market Equilibrium? </a:t>
            </a:r>
          </a:p>
          <a:p>
            <a:pPr lvl="0">
              <a:lnSpc>
                <a:spcPct val="120000"/>
              </a:lnSpc>
            </a:pPr>
            <a:r>
              <a:rPr lang="en-GB" dirty="0">
                <a:solidFill>
                  <a:srgbClr val="414141"/>
                </a:solidFill>
              </a:rPr>
              <a:t>This BBC article talks about the rapid increase in the American unemployment rate (</a:t>
            </a:r>
            <a:r>
              <a:rPr lang="en-GB" u="sng" dirty="0">
                <a:hlinkClick r:id="rId3"/>
              </a:rPr>
              <a:t>https://www.bbc.com/news/business-52050426</a:t>
            </a:r>
            <a:r>
              <a:rPr lang="en-GB" dirty="0">
                <a:solidFill>
                  <a:srgbClr val="414141"/>
                </a:solidFill>
              </a:rPr>
              <a:t>). Using Okun’s Law, explain how unemployment is correlated with GDP (a graph and words are needed here). </a:t>
            </a:r>
          </a:p>
          <a:p>
            <a:pPr lvl="0">
              <a:lnSpc>
                <a:spcPct val="120000"/>
              </a:lnSpc>
            </a:pPr>
            <a:r>
              <a:rPr lang="en-GB" dirty="0">
                <a:solidFill>
                  <a:srgbClr val="414141"/>
                </a:solidFill>
              </a:rPr>
              <a:t>This Times article talks about how the economic shutdown may lose more lives than the Corona virus (</a:t>
            </a:r>
            <a:r>
              <a:rPr lang="en-GB" u="sng" dirty="0">
                <a:hlinkClick r:id="rId4"/>
              </a:rPr>
              <a:t>https://www.thetimes.co.uk/article/economic-crash-could-cost-more-lives-than-coronavirus-study-warns-nxrn3bzbs</a:t>
            </a:r>
            <a:r>
              <a:rPr lang="en-GB" dirty="0">
                <a:solidFill>
                  <a:srgbClr val="414141"/>
                </a:solidFill>
              </a:rPr>
              <a:t>). Using the labour market equilibrium model (the supply side of the economy), show how the decrease in the labour force might shift the curve(s) in the model.</a:t>
            </a:r>
          </a:p>
          <a:p>
            <a:pPr lvl="0">
              <a:lnSpc>
                <a:spcPct val="120000"/>
              </a:lnSpc>
            </a:pPr>
            <a:r>
              <a:rPr lang="en-GB" dirty="0">
                <a:solidFill>
                  <a:srgbClr val="414141"/>
                </a:solidFill>
              </a:rPr>
              <a:t>This article in the Guardian discusses how much the Corona virus will cost the global economy (</a:t>
            </a:r>
            <a:r>
              <a:rPr lang="en-GB" u="sng" dirty="0">
                <a:hlinkClick r:id="rId5"/>
              </a:rPr>
              <a:t>https://www.theguardian.com/world/2020/feb/19/coronavirus-could-cost-global-economy-1tn-in-lost-output</a:t>
            </a:r>
            <a:r>
              <a:rPr lang="en-GB" dirty="0">
                <a:solidFill>
                  <a:srgbClr val="414141"/>
                </a:solidFill>
              </a:rPr>
              <a:t>). Using the multiplier model show how the aggregate demand function will shift. Please explain and show graphically all the variables that will be affected by the crisis. It might be worth searching online what kinds of changes we are seeing in the economy in terms of the variables in the aggregate demand function – C (c</a:t>
            </a:r>
            <a:r>
              <a:rPr lang="en-GB" baseline="-25000" dirty="0">
                <a:solidFill>
                  <a:srgbClr val="414141"/>
                </a:solidFill>
              </a:rPr>
              <a:t>0</a:t>
            </a:r>
            <a:r>
              <a:rPr lang="en-GB" dirty="0">
                <a:solidFill>
                  <a:srgbClr val="414141"/>
                </a:solidFill>
              </a:rPr>
              <a:t> &amp; c</a:t>
            </a:r>
            <a:r>
              <a:rPr lang="en-GB" baseline="-25000" dirty="0">
                <a:solidFill>
                  <a:srgbClr val="414141"/>
                </a:solidFill>
              </a:rPr>
              <a:t>1</a:t>
            </a:r>
            <a:r>
              <a:rPr lang="en-GB" dirty="0">
                <a:solidFill>
                  <a:srgbClr val="414141"/>
                </a:solidFill>
              </a:rPr>
              <a:t>), t, I, G, Y, X &amp; M. Include links to articles providing evidence for your arguments.</a:t>
            </a:r>
          </a:p>
          <a:p>
            <a:pPr marL="0" indent="0">
              <a:buNone/>
            </a:pPr>
            <a:endParaRPr lang="en-US" dirty="0"/>
          </a:p>
          <a:p>
            <a:endParaRPr lang="en-US" dirty="0"/>
          </a:p>
        </p:txBody>
      </p:sp>
    </p:spTree>
    <p:extLst>
      <p:ext uri="{BB962C8B-B14F-4D97-AF65-F5344CB8AC3E}">
        <p14:creationId xmlns:p14="http://schemas.microsoft.com/office/powerpoint/2010/main" val="1176100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BA8742-5C27-0A45-B33C-ACA883FE1C15}"/>
              </a:ext>
            </a:extLst>
          </p:cNvPr>
          <p:cNvPicPr>
            <a:picLocks noChangeAspect="1"/>
          </p:cNvPicPr>
          <p:nvPr/>
        </p:nvPicPr>
        <p:blipFill>
          <a:blip r:embed="rId3"/>
          <a:srcRect/>
          <a:stretch/>
        </p:blipFill>
        <p:spPr>
          <a:xfrm>
            <a:off x="838201" y="962362"/>
            <a:ext cx="7542299" cy="5323975"/>
          </a:xfrm>
          <a:prstGeom prst="rect">
            <a:avLst/>
          </a:prstGeom>
        </p:spPr>
      </p:pic>
      <p:sp>
        <p:nvSpPr>
          <p:cNvPr id="7" name="Title 4">
            <a:extLst>
              <a:ext uri="{FF2B5EF4-FFF2-40B4-BE49-F238E27FC236}">
                <a16:creationId xmlns:a16="http://schemas.microsoft.com/office/drawing/2014/main" id="{5D23A27A-5F6E-45C0-97C0-3B1736767FA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l-GR" dirty="0">
                <a:solidFill>
                  <a:srgbClr val="414141"/>
                </a:solidFill>
                <a:latin typeface="Source Sans Pro SemiBold" panose="020B0603030403020204" pitchFamily="34" charset="0"/>
                <a:ea typeface="Source Sans Pro SemiBold" panose="020B0603030403020204" pitchFamily="34" charset="0"/>
              </a:rPr>
              <a:t>Το πλαίσιο - επιδημικές καμπύλες</a:t>
            </a:r>
            <a:endParaRPr lang="en-US" sz="8800" dirty="0">
              <a:solidFill>
                <a:srgbClr val="414141"/>
              </a:solidFill>
              <a:latin typeface="Source Sans Pro SemiBold" panose="020B0603030403020204" pitchFamily="34" charset="0"/>
              <a:ea typeface="Source Sans Pro SemiBold" panose="020B0603030403020204" pitchFamily="34" charset="0"/>
            </a:endParaRPr>
          </a:p>
        </p:txBody>
      </p:sp>
      <p:sp>
        <p:nvSpPr>
          <p:cNvPr id="16" name="TextBox 15">
            <a:extLst>
              <a:ext uri="{FF2B5EF4-FFF2-40B4-BE49-F238E27FC236}">
                <a16:creationId xmlns:a16="http://schemas.microsoft.com/office/drawing/2014/main" id="{5AEE13B4-2A71-AD41-852D-9B1021B9C640}"/>
              </a:ext>
            </a:extLst>
          </p:cNvPr>
          <p:cNvSpPr txBox="1"/>
          <p:nvPr/>
        </p:nvSpPr>
        <p:spPr>
          <a:xfrm>
            <a:off x="8766591" y="3107913"/>
            <a:ext cx="3184705" cy="3323987"/>
          </a:xfrm>
          <a:prstGeom prst="rect">
            <a:avLst/>
          </a:prstGeom>
          <a:noFill/>
        </p:spPr>
        <p:txBody>
          <a:bodyPr wrap="square" rtlCol="0">
            <a:spAutoFit/>
          </a:bodyPr>
          <a:lstStyle/>
          <a:p>
            <a:r>
              <a:rPr lang="el-GR" sz="1400" dirty="0">
                <a:solidFill>
                  <a:srgbClr val="414141"/>
                </a:solidFill>
                <a:latin typeface="Source Sans Pro" panose="020B0503030403020204" pitchFamily="34" charset="0"/>
                <a:ea typeface="Source Sans Pro" panose="020B0503030403020204" pitchFamily="34" charset="0"/>
              </a:rPr>
              <a:t>Δεδομένα από </a:t>
            </a:r>
            <a:r>
              <a:rPr lang="en-US" sz="1400" dirty="0">
                <a:solidFill>
                  <a:srgbClr val="414141"/>
                </a:solidFill>
                <a:latin typeface="Source Sans Pro" panose="020B0503030403020204" pitchFamily="34" charset="0"/>
                <a:ea typeface="Source Sans Pro" panose="020B0503030403020204" pitchFamily="34" charset="0"/>
                <a:hlinkClick r:id="rId4"/>
              </a:rPr>
              <a:t>Our World in Data</a:t>
            </a:r>
            <a:endParaRPr lang="en-US" sz="1400" dirty="0">
              <a:solidFill>
                <a:srgbClr val="414141"/>
              </a:solidFill>
              <a:latin typeface="Source Sans Pro" panose="020B0503030403020204" pitchFamily="34" charset="0"/>
              <a:ea typeface="Source Sans Pro" panose="020B0503030403020204" pitchFamily="34" charset="0"/>
            </a:endParaRPr>
          </a:p>
          <a:p>
            <a:r>
              <a:rPr lang="en-US" sz="1400" dirty="0">
                <a:solidFill>
                  <a:srgbClr val="414141"/>
                </a:solidFill>
                <a:latin typeface="Source Sans Pro" panose="020B0503030403020204" pitchFamily="34" charset="0"/>
                <a:ea typeface="Source Sans Pro" panose="020B0503030403020204" pitchFamily="34" charset="0"/>
              </a:rPr>
              <a:t>4 February 2021 (last accessed)</a:t>
            </a:r>
          </a:p>
          <a:p>
            <a:endParaRPr lang="en-US" sz="1400" dirty="0">
              <a:solidFill>
                <a:srgbClr val="414141"/>
              </a:solidFill>
              <a:latin typeface="Source Sans Pro" panose="020B0503030403020204" pitchFamily="34" charset="0"/>
              <a:ea typeface="Source Sans Pro" panose="020B0503030403020204" pitchFamily="34" charset="0"/>
            </a:endParaRPr>
          </a:p>
          <a:p>
            <a:r>
              <a:rPr lang="en-US" sz="1400" dirty="0">
                <a:solidFill>
                  <a:srgbClr val="414141"/>
                </a:solidFill>
                <a:latin typeface="Source Sans Pro" panose="020B0503030403020204" pitchFamily="34" charset="0"/>
                <a:ea typeface="Source Sans Pro" panose="020B0503030403020204" pitchFamily="34" charset="0"/>
              </a:rPr>
              <a:t>South Korea 28.46</a:t>
            </a:r>
          </a:p>
          <a:p>
            <a:r>
              <a:rPr lang="en-US" sz="1400" dirty="0">
                <a:solidFill>
                  <a:srgbClr val="414141"/>
                </a:solidFill>
                <a:latin typeface="Source Sans Pro" panose="020B0503030403020204" pitchFamily="34" charset="0"/>
                <a:ea typeface="Source Sans Pro" panose="020B0503030403020204" pitchFamily="34" charset="0"/>
              </a:rPr>
              <a:t>China 3.35</a:t>
            </a:r>
          </a:p>
          <a:p>
            <a:r>
              <a:rPr lang="en-US" sz="1400" dirty="0">
                <a:solidFill>
                  <a:srgbClr val="414141"/>
                </a:solidFill>
                <a:latin typeface="Source Sans Pro" panose="020B0503030403020204" pitchFamily="34" charset="0"/>
                <a:ea typeface="Source Sans Pro" panose="020B0503030403020204" pitchFamily="34" charset="0"/>
              </a:rPr>
              <a:t>Germany 723.69</a:t>
            </a:r>
          </a:p>
          <a:p>
            <a:r>
              <a:rPr lang="en-US" sz="1400" dirty="0">
                <a:solidFill>
                  <a:srgbClr val="414141"/>
                </a:solidFill>
                <a:latin typeface="Source Sans Pro" panose="020B0503030403020204" pitchFamily="34" charset="0"/>
                <a:ea typeface="Source Sans Pro" panose="020B0503030403020204" pitchFamily="34" charset="0"/>
              </a:rPr>
              <a:t>Italy 1,492.53</a:t>
            </a:r>
          </a:p>
          <a:p>
            <a:r>
              <a:rPr lang="en-US" sz="1400" dirty="0">
                <a:solidFill>
                  <a:srgbClr val="414141"/>
                </a:solidFill>
                <a:latin typeface="Source Sans Pro" panose="020B0503030403020204" pitchFamily="34" charset="0"/>
                <a:ea typeface="Source Sans Pro" panose="020B0503030403020204" pitchFamily="34" charset="0"/>
              </a:rPr>
              <a:t>UK 1,627.17</a:t>
            </a:r>
          </a:p>
          <a:p>
            <a:r>
              <a:rPr lang="en-US" sz="1400" dirty="0">
                <a:solidFill>
                  <a:srgbClr val="414141"/>
                </a:solidFill>
                <a:latin typeface="Source Sans Pro" panose="020B0503030403020204" pitchFamily="34" charset="0"/>
                <a:ea typeface="Source Sans Pro" panose="020B0503030403020204" pitchFamily="34" charset="0"/>
              </a:rPr>
              <a:t>US 1,377.25</a:t>
            </a:r>
          </a:p>
          <a:p>
            <a:r>
              <a:rPr lang="en-US" sz="1400" dirty="0">
                <a:solidFill>
                  <a:srgbClr val="414141"/>
                </a:solidFill>
                <a:latin typeface="Source Sans Pro" panose="020B0503030403020204" pitchFamily="34" charset="0"/>
                <a:ea typeface="Source Sans Pro" panose="020B0503030403020204" pitchFamily="34" charset="0"/>
              </a:rPr>
              <a:t>Brazil 1,070.59</a:t>
            </a:r>
          </a:p>
          <a:p>
            <a:r>
              <a:rPr lang="en-US" sz="1400" dirty="0">
                <a:solidFill>
                  <a:srgbClr val="414141"/>
                </a:solidFill>
                <a:latin typeface="Source Sans Pro" panose="020B0503030403020204" pitchFamily="34" charset="0"/>
                <a:ea typeface="Source Sans Pro" panose="020B0503030403020204" pitchFamily="34" charset="0"/>
              </a:rPr>
              <a:t>South Africa 768.94</a:t>
            </a:r>
          </a:p>
          <a:p>
            <a:r>
              <a:rPr lang="en-US" sz="1400" dirty="0">
                <a:solidFill>
                  <a:srgbClr val="414141"/>
                </a:solidFill>
                <a:latin typeface="Source Sans Pro" panose="020B0503030403020204" pitchFamily="34" charset="0"/>
                <a:ea typeface="Source Sans Pro" panose="020B0503030403020204" pitchFamily="34" charset="0"/>
              </a:rPr>
              <a:t>India 112.19</a:t>
            </a:r>
          </a:p>
          <a:p>
            <a:r>
              <a:rPr lang="en-US" sz="1400" dirty="0">
                <a:solidFill>
                  <a:srgbClr val="414141"/>
                </a:solidFill>
                <a:latin typeface="Source Sans Pro" panose="020B0503030403020204" pitchFamily="34" charset="0"/>
                <a:ea typeface="Source Sans Pro" panose="020B0503030403020204" pitchFamily="34" charset="0"/>
              </a:rPr>
              <a:t>Japan 48.80</a:t>
            </a:r>
          </a:p>
          <a:p>
            <a:endParaRPr lang="en-US" sz="1400" dirty="0">
              <a:solidFill>
                <a:srgbClr val="414141"/>
              </a:solidFill>
              <a:latin typeface="Source Sans Pro" panose="020B0503030403020204" pitchFamily="34" charset="0"/>
              <a:ea typeface="Source Sans Pro" panose="020B0503030403020204" pitchFamily="34" charset="0"/>
            </a:endParaRPr>
          </a:p>
          <a:p>
            <a:endParaRPr lang="en-US" sz="1400" dirty="0">
              <a:solidFill>
                <a:srgbClr val="41414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6430808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r>
              <a:rPr lang="en-US" sz="3600" dirty="0">
                <a:solidFill>
                  <a:srgbClr val="F55755"/>
                </a:solidFill>
                <a:latin typeface="Source Sans Pro SemiBold" panose="020B0603030403020204" pitchFamily="34" charset="0"/>
                <a:ea typeface="Source Sans Pro SemiBold" panose="020B0603030403020204" pitchFamily="34" charset="0"/>
              </a:rPr>
              <a:t>Assignment</a:t>
            </a:r>
            <a:r>
              <a:rPr lang="en-US" sz="3600" dirty="0">
                <a:solidFill>
                  <a:schemeClr val="tx1"/>
                </a:solidFill>
                <a:latin typeface="Source Sans Pro SemiBold" panose="020B0603030403020204" pitchFamily="34" charset="0"/>
                <a:ea typeface="Source Sans Pro SemiBold" panose="020B0603030403020204" pitchFamily="34" charset="0"/>
              </a:rPr>
              <a:t> on the macroeconomics of COVID-19</a:t>
            </a: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200" y="1825625"/>
            <a:ext cx="10507133" cy="4351338"/>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a:solidFill>
                  <a:srgbClr val="414141"/>
                </a:solidFill>
              </a:rPr>
              <a:t>Questions (continued): </a:t>
            </a:r>
            <a:endParaRPr lang="en-GB" dirty="0">
              <a:solidFill>
                <a:srgbClr val="414141"/>
              </a:solidFill>
            </a:endParaRPr>
          </a:p>
          <a:p>
            <a:pPr lvl="0">
              <a:lnSpc>
                <a:spcPct val="120000"/>
              </a:lnSpc>
            </a:pPr>
            <a:r>
              <a:rPr lang="en-GB" dirty="0">
                <a:solidFill>
                  <a:srgbClr val="414141"/>
                </a:solidFill>
              </a:rPr>
              <a:t>This FT article lists the fiscal stimulus to mitigate the economic costs of the Corona virus across countries </a:t>
            </a:r>
            <a:r>
              <a:rPr lang="en-GB" dirty="0"/>
              <a:t>(</a:t>
            </a:r>
            <a:r>
              <a:rPr lang="en-GB" u="sng" dirty="0">
                <a:hlinkClick r:id="rId2"/>
              </a:rPr>
              <a:t>https://www.ft.com/content/26af5520-6793-11ea-800d-da70cff6e4d3</a:t>
            </a:r>
            <a:r>
              <a:rPr lang="en-GB" dirty="0">
                <a:solidFill>
                  <a:srgbClr val="414141"/>
                </a:solidFill>
              </a:rPr>
              <a:t>). Show graphically and explain how the aggregate demand function may shift with these fiscal policies. Please include an explanation of how the multiplier process will affect the results of the fiscal stimulus – using a numerical example assuming a marginal propensity to consume equal to 0.5 and a fiscal stimulus equal to 40 billion. According to the model, what is the multiplier and how much would the output increase by? Please include a list of examples of fiscal stimulus and how they affect the aggregate demand function. </a:t>
            </a:r>
          </a:p>
          <a:p>
            <a:pPr lvl="0">
              <a:lnSpc>
                <a:spcPct val="120000"/>
              </a:lnSpc>
            </a:pPr>
            <a:r>
              <a:rPr lang="en-GB" dirty="0">
                <a:solidFill>
                  <a:srgbClr val="414141"/>
                </a:solidFill>
              </a:rPr>
              <a:t>This article in the Guardian wonders whether the monetary policy by the European Central Bank (ECB) will be sufficient to prevent an economic crash in Europe (</a:t>
            </a:r>
            <a:r>
              <a:rPr lang="en-GB" u="sng" dirty="0">
                <a:hlinkClick r:id="rId3"/>
              </a:rPr>
              <a:t>https://www.theguardian.com/commentisfree/2020/mar/17/italy-europe-covid-economy-ecb-coronavirus</a:t>
            </a:r>
            <a:r>
              <a:rPr lang="en-GB" dirty="0">
                <a:solidFill>
                  <a:srgbClr val="414141"/>
                </a:solidFill>
              </a:rPr>
              <a:t>). </a:t>
            </a:r>
            <a:r>
              <a:rPr lang="es-ES" dirty="0">
                <a:solidFill>
                  <a:srgbClr val="414141"/>
                </a:solidFill>
              </a:rPr>
              <a:t>G</a:t>
            </a:r>
            <a:r>
              <a:rPr lang="en-GB" dirty="0" err="1">
                <a:solidFill>
                  <a:srgbClr val="414141"/>
                </a:solidFill>
              </a:rPr>
              <a:t>raphically</a:t>
            </a:r>
            <a:r>
              <a:rPr lang="en-GB" dirty="0">
                <a:solidFill>
                  <a:srgbClr val="414141"/>
                </a:solidFill>
              </a:rPr>
              <a:t> show how the ECB’s quantitative easing would shift the aggregate demand function. Will the quantitative easing (i.e. huge increase in money supply) cause high rates of inflation in the short term? (Hint: the answer is in this podcast episode: </a:t>
            </a:r>
            <a:r>
              <a:rPr lang="en-GB" u="sng" dirty="0">
                <a:hlinkClick r:id="rId4" tooltip="https://www.npr.org/2020/03/26/821787090/episode-985-where-do-we-get-2-000-000-000-000"/>
              </a:rPr>
              <a:t>https://www.npr.org/2020/03/26/821787090/episode-985-where-do-we-get-2-000-000-000-000</a:t>
            </a:r>
            <a:r>
              <a:rPr lang="en-GB" dirty="0"/>
              <a:t>)</a:t>
            </a:r>
          </a:p>
          <a:p>
            <a:pPr marL="0" indent="0">
              <a:lnSpc>
                <a:spcPct val="120000"/>
              </a:lnSpc>
              <a:buNone/>
            </a:pPr>
            <a:endParaRPr lang="en-US" dirty="0"/>
          </a:p>
          <a:p>
            <a:endParaRPr lang="en-US" dirty="0"/>
          </a:p>
        </p:txBody>
      </p:sp>
    </p:spTree>
    <p:extLst>
      <p:ext uri="{BB962C8B-B14F-4D97-AF65-F5344CB8AC3E}">
        <p14:creationId xmlns:p14="http://schemas.microsoft.com/office/powerpoint/2010/main" val="18046038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Πέρα από τη </a:t>
            </a:r>
            <a:r>
              <a:rPr lang="el-GR" dirty="0" err="1"/>
              <a:t>μακροοικονομία</a:t>
            </a:r>
            <a:endParaRPr lang="en-US" dirty="0"/>
          </a:p>
        </p:txBody>
      </p:sp>
      <p:sp>
        <p:nvSpPr>
          <p:cNvPr id="3" name="Text Placeholder 2"/>
          <p:cNvSpPr>
            <a:spLocks noGrp="1"/>
          </p:cNvSpPr>
          <p:nvPr>
            <p:ph type="body" idx="1"/>
          </p:nvPr>
        </p:nvSpPr>
        <p:spPr/>
        <p:txBody>
          <a:bodyPr/>
          <a:lstStyle/>
          <a:p>
            <a:r>
              <a:rPr lang="el-GR" dirty="0"/>
              <a:t>ΣΧΕΔΙΑ ΕΠΑΝΕΚΚΙΝΗΣΗΣ ΤΩΝ ΟΙΚΟΝΟΜΙΩΝ ΣΕ ΠΑΝΔΗΜΙΑ</a:t>
            </a:r>
            <a:endParaRPr lang="en-US" dirty="0"/>
          </a:p>
        </p:txBody>
      </p:sp>
    </p:spTree>
    <p:extLst>
      <p:ext uri="{BB962C8B-B14F-4D97-AF65-F5344CB8AC3E}">
        <p14:creationId xmlns:p14="http://schemas.microsoft.com/office/powerpoint/2010/main" val="34035691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6E65-42ED-4A32-9B8E-DB87DE7DACCE}"/>
              </a:ext>
            </a:extLst>
          </p:cNvPr>
          <p:cNvSpPr>
            <a:spLocks noGrp="1"/>
          </p:cNvSpPr>
          <p:nvPr>
            <p:ph type="title"/>
          </p:nvPr>
        </p:nvSpPr>
        <p:spPr/>
        <p:txBody>
          <a:bodyPr>
            <a:normAutofit fontScale="90000"/>
          </a:bodyPr>
          <a:lstStyle/>
          <a:p>
            <a:pPr>
              <a:lnSpc>
                <a:spcPct val="100000"/>
              </a:lnSpc>
              <a:spcBef>
                <a:spcPts val="0"/>
              </a:spcBef>
            </a:pPr>
            <a:r>
              <a:rPr lang="el-GR" sz="3200" b="0" dirty="0">
                <a:solidFill>
                  <a:srgbClr val="414141"/>
                </a:solidFill>
                <a:latin typeface="Source Sans Pro SemiBold" panose="020B0603030403020204" pitchFamily="34" charset="0"/>
                <a:ea typeface="Source Sans Pro SemiBold" panose="020B0603030403020204" pitchFamily="34" charset="0"/>
                <a:cs typeface="+mn-cs"/>
              </a:rPr>
              <a:t>Η κατανόηση της κρίσης </a:t>
            </a:r>
            <a:r>
              <a:rPr lang="en-US" sz="3200" b="0" dirty="0">
                <a:solidFill>
                  <a:srgbClr val="414141"/>
                </a:solidFill>
                <a:latin typeface="Source Sans Pro SemiBold" panose="020B0603030403020204" pitchFamily="34" charset="0"/>
                <a:ea typeface="Source Sans Pro SemiBold" panose="020B0603030403020204" pitchFamily="34" charset="0"/>
                <a:cs typeface="+mn-cs"/>
              </a:rPr>
              <a:t>COVID-19 - </a:t>
            </a:r>
            <a:r>
              <a:rPr lang="el-GR" sz="3200" b="0" dirty="0">
                <a:solidFill>
                  <a:srgbClr val="414141"/>
                </a:solidFill>
                <a:latin typeface="Source Sans Pro SemiBold" panose="020B0603030403020204" pitchFamily="34" charset="0"/>
                <a:ea typeface="Source Sans Pro SemiBold" panose="020B0603030403020204" pitchFamily="34" charset="0"/>
                <a:cs typeface="+mn-cs"/>
              </a:rPr>
              <a:t>απαιτεί τη χρήση όχι μόνο μακροοικονομικών εννοιών</a:t>
            </a:r>
            <a:br>
              <a:rPr lang="en-US" sz="3200" b="0" dirty="0">
                <a:solidFill>
                  <a:srgbClr val="414141"/>
                </a:solidFill>
                <a:latin typeface="Source Sans Pro SemiBold" panose="020B0603030403020204" pitchFamily="34" charset="0"/>
                <a:ea typeface="Source Sans Pro SemiBold" panose="020B0603030403020204" pitchFamily="34" charset="0"/>
                <a:cs typeface="+mn-cs"/>
              </a:rPr>
            </a:br>
            <a:endParaRPr lang="en-GB" dirty="0"/>
          </a:p>
        </p:txBody>
      </p:sp>
      <p:grpSp>
        <p:nvGrpSpPr>
          <p:cNvPr id="100" name="Group 99">
            <a:extLst>
              <a:ext uri="{FF2B5EF4-FFF2-40B4-BE49-F238E27FC236}">
                <a16:creationId xmlns:a16="http://schemas.microsoft.com/office/drawing/2014/main" id="{7CC3A7D4-A565-4490-939E-411060DE9C5D}"/>
              </a:ext>
            </a:extLst>
          </p:cNvPr>
          <p:cNvGrpSpPr/>
          <p:nvPr/>
        </p:nvGrpSpPr>
        <p:grpSpPr>
          <a:xfrm>
            <a:off x="837707" y="2235137"/>
            <a:ext cx="10516093" cy="4194269"/>
            <a:chOff x="788127" y="1447272"/>
            <a:chExt cx="10516093" cy="4194269"/>
          </a:xfrm>
        </p:grpSpPr>
        <p:grpSp>
          <p:nvGrpSpPr>
            <p:cNvPr id="101" name="Group 100">
              <a:extLst>
                <a:ext uri="{FF2B5EF4-FFF2-40B4-BE49-F238E27FC236}">
                  <a16:creationId xmlns:a16="http://schemas.microsoft.com/office/drawing/2014/main" id="{A46178F4-933A-46A3-BDEC-067BB420F4A7}"/>
                </a:ext>
              </a:extLst>
            </p:cNvPr>
            <p:cNvGrpSpPr/>
            <p:nvPr/>
          </p:nvGrpSpPr>
          <p:grpSpPr>
            <a:xfrm>
              <a:off x="788127" y="1447272"/>
              <a:ext cx="10516093" cy="831734"/>
              <a:chOff x="1250418" y="1465340"/>
              <a:chExt cx="10192043" cy="850830"/>
            </a:xfrm>
          </p:grpSpPr>
          <p:sp>
            <p:nvSpPr>
              <p:cNvPr id="109" name="TextBox 108">
                <a:extLst>
                  <a:ext uri="{FF2B5EF4-FFF2-40B4-BE49-F238E27FC236}">
                    <a16:creationId xmlns:a16="http://schemas.microsoft.com/office/drawing/2014/main" id="{71DCCDC8-43D0-4364-9981-14D2BC3CFCA6}"/>
                  </a:ext>
                </a:extLst>
              </p:cNvPr>
              <p:cNvSpPr txBox="1"/>
              <p:nvPr/>
            </p:nvSpPr>
            <p:spPr>
              <a:xfrm>
                <a:off x="1250418" y="1466093"/>
                <a:ext cx="3129443" cy="8500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414141"/>
                    </a:solidFill>
                    <a:effectLst/>
                    <a:uLnTx/>
                    <a:uFillTx/>
                    <a:latin typeface="Times New Roman" panose="02020603050405020304" pitchFamily="18" charset="0"/>
                    <a:cs typeface="Times New Roman" panose="02020603050405020304" pitchFamily="18" charset="0"/>
                  </a:rPr>
                  <a:t>Government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414141"/>
                    </a:solidFill>
                    <a:effectLst/>
                    <a:uLnTx/>
                    <a:uFillTx/>
                    <a:latin typeface="Times New Roman" panose="02020603050405020304" pitchFamily="18" charset="0"/>
                    <a:cs typeface="Times New Roman" panose="02020603050405020304" pitchFamily="18" charset="0"/>
                  </a:rPr>
                  <a:t>Compliance with state authority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414141"/>
                    </a:solidFill>
                    <a:effectLst/>
                    <a:uLnTx/>
                    <a:uFillTx/>
                    <a:latin typeface="Times New Roman" panose="02020603050405020304" pitchFamily="18" charset="0"/>
                    <a:cs typeface="Times New Roman" panose="02020603050405020304" pitchFamily="18" charset="0"/>
                  </a:rPr>
                  <a:t>I</a:t>
                </a:r>
                <a:r>
                  <a:rPr kumimoji="0" lang="en-GB" sz="1600" b="0" i="0" u="none" strike="noStrike" kern="0" cap="none" spc="0" normalizeH="0" baseline="0" noProof="0" dirty="0" err="1">
                    <a:ln>
                      <a:noFill/>
                    </a:ln>
                    <a:solidFill>
                      <a:srgbClr val="414141"/>
                    </a:solidFill>
                    <a:effectLst/>
                    <a:uLnTx/>
                    <a:uFillTx/>
                    <a:latin typeface="Times New Roman" panose="02020603050405020304" pitchFamily="18" charset="0"/>
                    <a:cs typeface="Times New Roman" panose="02020603050405020304" pitchFamily="18" charset="0"/>
                  </a:rPr>
                  <a:t>mplemented</a:t>
                </a:r>
                <a:r>
                  <a:rPr kumimoji="0" lang="en-GB" sz="1600" b="0" i="0" u="none" strike="noStrike" kern="0" cap="none" spc="0" normalizeH="0" baseline="0" noProof="0" dirty="0">
                    <a:ln>
                      <a:noFill/>
                    </a:ln>
                    <a:solidFill>
                      <a:srgbClr val="414141"/>
                    </a:solidFill>
                    <a:effectLst/>
                    <a:uLnTx/>
                    <a:uFillTx/>
                    <a:latin typeface="Times New Roman" panose="02020603050405020304" pitchFamily="18" charset="0"/>
                    <a:cs typeface="Times New Roman" panose="02020603050405020304" pitchFamily="18" charset="0"/>
                  </a:rPr>
                  <a:t> by fiat and elections</a:t>
                </a:r>
              </a:p>
            </p:txBody>
          </p:sp>
          <p:sp>
            <p:nvSpPr>
              <p:cNvPr id="110" name="TextBox 109">
                <a:extLst>
                  <a:ext uri="{FF2B5EF4-FFF2-40B4-BE49-F238E27FC236}">
                    <a16:creationId xmlns:a16="http://schemas.microsoft.com/office/drawing/2014/main" id="{E9CE598D-ADEC-4838-8735-C036F4816BC8}"/>
                  </a:ext>
                </a:extLst>
              </p:cNvPr>
              <p:cNvSpPr txBox="1"/>
              <p:nvPr/>
            </p:nvSpPr>
            <p:spPr>
              <a:xfrm>
                <a:off x="8084112" y="1465340"/>
                <a:ext cx="3358349" cy="8500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414141"/>
                    </a:solidFill>
                    <a:effectLst/>
                    <a:uLnTx/>
                    <a:uFillTx/>
                    <a:latin typeface="Times New Roman" panose="02020603050405020304" pitchFamily="18" charset="0"/>
                    <a:cs typeface="Times New Roman" panose="02020603050405020304" pitchFamily="18" charset="0"/>
                  </a:rPr>
                  <a:t>Markets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414141"/>
                    </a:solidFill>
                    <a:effectLst/>
                    <a:uLnTx/>
                    <a:uFillTx/>
                    <a:latin typeface="Times New Roman" panose="02020603050405020304" pitchFamily="18" charset="0"/>
                    <a:cs typeface="Times New Roman" panose="02020603050405020304" pitchFamily="18" charset="0"/>
                  </a:rPr>
                  <a:t>M</a:t>
                </a:r>
                <a:r>
                  <a:rPr kumimoji="0" lang="en-GB" sz="1600" b="0" i="0" u="none" strike="noStrike" kern="0" cap="none" spc="0" normalizeH="0" baseline="0" noProof="0" dirty="0" err="1">
                    <a:ln>
                      <a:noFill/>
                    </a:ln>
                    <a:solidFill>
                      <a:srgbClr val="414141"/>
                    </a:solidFill>
                    <a:effectLst/>
                    <a:uLnTx/>
                    <a:uFillTx/>
                    <a:latin typeface="Times New Roman" panose="02020603050405020304" pitchFamily="18" charset="0"/>
                    <a:cs typeface="Times New Roman" panose="02020603050405020304" pitchFamily="18" charset="0"/>
                  </a:rPr>
                  <a:t>aterial</a:t>
                </a:r>
                <a:r>
                  <a:rPr kumimoji="0" lang="en-GB" sz="1600" b="0" i="0" u="none" strike="noStrike" kern="0" cap="none" spc="0" normalizeH="0" baseline="0" noProof="0" dirty="0">
                    <a:ln>
                      <a:noFill/>
                    </a:ln>
                    <a:solidFill>
                      <a:srgbClr val="414141"/>
                    </a:solidFill>
                    <a:effectLst/>
                    <a:uLnTx/>
                    <a:uFillTx/>
                    <a:latin typeface="Times New Roman" panose="02020603050405020304" pitchFamily="18" charset="0"/>
                    <a:cs typeface="Times New Roman" panose="02020603050405020304" pitchFamily="18" charset="0"/>
                  </a:rPr>
                  <a:t> incentives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414141"/>
                    </a:solidFill>
                    <a:effectLst/>
                    <a:uLnTx/>
                    <a:uFillTx/>
                    <a:latin typeface="Times New Roman" panose="02020603050405020304" pitchFamily="18" charset="0"/>
                    <a:cs typeface="Times New Roman" panose="02020603050405020304" pitchFamily="18" charset="0"/>
                  </a:rPr>
                  <a:t>Implemented by prices and competition</a:t>
                </a:r>
              </a:p>
            </p:txBody>
          </p:sp>
        </p:grpSp>
        <p:sp>
          <p:nvSpPr>
            <p:cNvPr id="102" name="TextBox 101">
              <a:extLst>
                <a:ext uri="{FF2B5EF4-FFF2-40B4-BE49-F238E27FC236}">
                  <a16:creationId xmlns:a16="http://schemas.microsoft.com/office/drawing/2014/main" id="{4B121E75-F17C-4AF6-8A78-64A4B1425DCB}"/>
                </a:ext>
              </a:extLst>
            </p:cNvPr>
            <p:cNvSpPr txBox="1"/>
            <p:nvPr/>
          </p:nvSpPr>
          <p:spPr>
            <a:xfrm>
              <a:off x="883322" y="4779767"/>
              <a:ext cx="10420898" cy="86177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414141"/>
                  </a:solidFill>
                  <a:effectLst/>
                  <a:uLnTx/>
                  <a:uFillTx/>
                  <a:latin typeface="Times New Roman" panose="02020603050405020304" pitchFamily="18" charset="0"/>
                  <a:cs typeface="Times New Roman" panose="02020603050405020304" pitchFamily="18" charset="0"/>
                </a:rPr>
                <a:t>Civil</a:t>
              </a:r>
              <a:r>
                <a:rPr kumimoji="0" lang="en-GB" sz="1600" b="0" i="0" u="none" strike="noStrike" kern="0" cap="none" spc="0" normalizeH="0" baseline="0" noProof="0" dirty="0">
                  <a:ln>
                    <a:noFill/>
                  </a:ln>
                  <a:solidFill>
                    <a:srgbClr val="414141"/>
                  </a:solidFill>
                  <a:effectLst/>
                  <a:uLnTx/>
                  <a:uFillTx/>
                  <a:latin typeface="Times New Roman" panose="02020603050405020304" pitchFamily="18" charset="0"/>
                  <a:cs typeface="Times New Roman" panose="02020603050405020304" pitchFamily="18" charset="0"/>
                </a:rPr>
                <a:t> </a:t>
              </a:r>
              <a:r>
                <a:rPr kumimoji="0" lang="en-GB" sz="1600" b="1" i="0" u="none" strike="noStrike" kern="0" cap="none" spc="0" normalizeH="0" baseline="0" noProof="0" dirty="0">
                  <a:ln>
                    <a:noFill/>
                  </a:ln>
                  <a:solidFill>
                    <a:srgbClr val="414141"/>
                  </a:solidFill>
                  <a:effectLst/>
                  <a:uLnTx/>
                  <a:uFillTx/>
                  <a:latin typeface="Times New Roman" panose="02020603050405020304" pitchFamily="18" charset="0"/>
                  <a:cs typeface="Times New Roman" panose="02020603050405020304" pitchFamily="18" charset="0"/>
                </a:rPr>
                <a:t>society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414141"/>
                  </a:solidFill>
                  <a:effectLst/>
                  <a:uLnTx/>
                  <a:uFillTx/>
                  <a:latin typeface="Times New Roman" panose="02020603050405020304" pitchFamily="18" charset="0"/>
                  <a:cs typeface="Times New Roman" panose="02020603050405020304" pitchFamily="18" charset="0"/>
                </a:rPr>
                <a:t>Reciprocity, altruism, fairness, sustainability, identity (including in-group)</a:t>
              </a:r>
            </a:p>
            <a:p>
              <a:pPr marL="0" marR="0" lvl="3"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414141"/>
                  </a:solidFill>
                  <a:effectLst/>
                  <a:uLnTx/>
                  <a:uFillTx/>
                  <a:latin typeface="Times New Roman" panose="02020603050405020304" pitchFamily="18" charset="0"/>
                  <a:cs typeface="Times New Roman" panose="02020603050405020304" pitchFamily="18" charset="0"/>
                </a:rPr>
                <a:t>                                                    Implemented by social norms and the exercise of private power</a:t>
              </a:r>
            </a:p>
          </p:txBody>
        </p:sp>
        <p:grpSp>
          <p:nvGrpSpPr>
            <p:cNvPr id="103" name="Group 102">
              <a:extLst>
                <a:ext uri="{FF2B5EF4-FFF2-40B4-BE49-F238E27FC236}">
                  <a16:creationId xmlns:a16="http://schemas.microsoft.com/office/drawing/2014/main" id="{E1A55A26-8524-4BC1-A46B-64BB96DC99D0}"/>
                </a:ext>
              </a:extLst>
            </p:cNvPr>
            <p:cNvGrpSpPr/>
            <p:nvPr/>
          </p:nvGrpSpPr>
          <p:grpSpPr>
            <a:xfrm>
              <a:off x="3494143" y="1577057"/>
              <a:ext cx="4405912" cy="3204585"/>
              <a:chOff x="3273652" y="2269827"/>
              <a:chExt cx="4366422" cy="3144342"/>
            </a:xfrm>
          </p:grpSpPr>
          <p:cxnSp>
            <p:nvCxnSpPr>
              <p:cNvPr id="106" name="Straight Arrow Connector 105">
                <a:extLst>
                  <a:ext uri="{FF2B5EF4-FFF2-40B4-BE49-F238E27FC236}">
                    <a16:creationId xmlns:a16="http://schemas.microsoft.com/office/drawing/2014/main" id="{1649C52E-B061-43FB-A13D-716E0F0E502F}"/>
                  </a:ext>
                </a:extLst>
              </p:cNvPr>
              <p:cNvCxnSpPr>
                <a:cxnSpLocks/>
              </p:cNvCxnSpPr>
              <p:nvPr/>
            </p:nvCxnSpPr>
            <p:spPr>
              <a:xfrm>
                <a:off x="3273652" y="2269827"/>
                <a:ext cx="4326145" cy="5235"/>
              </a:xfrm>
              <a:prstGeom prst="straightConnector1">
                <a:avLst/>
              </a:prstGeom>
              <a:noFill/>
              <a:ln w="41275" cap="flat" cmpd="sng" algn="ctr">
                <a:solidFill>
                  <a:srgbClr val="4472C4"/>
                </a:solidFill>
                <a:prstDash val="solid"/>
                <a:miter lim="800000"/>
                <a:headEnd type="arrow" w="lg" len="med"/>
                <a:tailEnd type="arrow" w="lg" len="med"/>
              </a:ln>
              <a:effectLst/>
            </p:spPr>
          </p:cxnSp>
          <p:cxnSp>
            <p:nvCxnSpPr>
              <p:cNvPr id="107" name="Straight Arrow Connector 106">
                <a:extLst>
                  <a:ext uri="{FF2B5EF4-FFF2-40B4-BE49-F238E27FC236}">
                    <a16:creationId xmlns:a16="http://schemas.microsoft.com/office/drawing/2014/main" id="{D1400A2D-BA06-4081-8DA8-AFDD37A41AE5}"/>
                  </a:ext>
                </a:extLst>
              </p:cNvPr>
              <p:cNvCxnSpPr>
                <a:cxnSpLocks/>
              </p:cNvCxnSpPr>
              <p:nvPr/>
            </p:nvCxnSpPr>
            <p:spPr>
              <a:xfrm>
                <a:off x="3303139" y="2390000"/>
                <a:ext cx="2091159" cy="3024169"/>
              </a:xfrm>
              <a:prstGeom prst="straightConnector1">
                <a:avLst/>
              </a:prstGeom>
              <a:noFill/>
              <a:ln w="41275" cap="flat" cmpd="sng" algn="ctr">
                <a:solidFill>
                  <a:srgbClr val="F15B5B"/>
                </a:solidFill>
                <a:prstDash val="solid"/>
                <a:miter lim="800000"/>
                <a:headEnd type="arrow" w="lg" len="med"/>
                <a:tailEnd type="arrow" w="lg" len="med"/>
              </a:ln>
              <a:effectLst/>
            </p:spPr>
          </p:cxnSp>
          <p:cxnSp>
            <p:nvCxnSpPr>
              <p:cNvPr id="108" name="Straight Arrow Connector 107">
                <a:extLst>
                  <a:ext uri="{FF2B5EF4-FFF2-40B4-BE49-F238E27FC236}">
                    <a16:creationId xmlns:a16="http://schemas.microsoft.com/office/drawing/2014/main" id="{3416E4BB-3BA7-4DF2-A258-86BE42086A12}"/>
                  </a:ext>
                </a:extLst>
              </p:cNvPr>
              <p:cNvCxnSpPr>
                <a:cxnSpLocks/>
              </p:cNvCxnSpPr>
              <p:nvPr/>
            </p:nvCxnSpPr>
            <p:spPr>
              <a:xfrm flipH="1">
                <a:off x="5477000" y="2390000"/>
                <a:ext cx="2163074" cy="3010680"/>
              </a:xfrm>
              <a:prstGeom prst="straightConnector1">
                <a:avLst/>
              </a:prstGeom>
              <a:noFill/>
              <a:ln w="41275" cap="flat" cmpd="sng" algn="ctr">
                <a:solidFill>
                  <a:srgbClr val="F15B5B"/>
                </a:solidFill>
                <a:prstDash val="solid"/>
                <a:miter lim="800000"/>
                <a:headEnd type="arrow" w="lg" len="med"/>
                <a:tailEnd type="arrow" w="lg" len="med"/>
              </a:ln>
              <a:effectLst/>
            </p:spPr>
          </p:cxnSp>
        </p:grpSp>
      </p:grpSp>
      <p:sp>
        <p:nvSpPr>
          <p:cNvPr id="113" name="TextBox 112">
            <a:extLst>
              <a:ext uri="{FF2B5EF4-FFF2-40B4-BE49-F238E27FC236}">
                <a16:creationId xmlns:a16="http://schemas.microsoft.com/office/drawing/2014/main" id="{415C2161-1568-46E0-9863-DCF290734E93}"/>
              </a:ext>
            </a:extLst>
          </p:cNvPr>
          <p:cNvSpPr txBox="1"/>
          <p:nvPr/>
        </p:nvSpPr>
        <p:spPr>
          <a:xfrm>
            <a:off x="2781259" y="3524124"/>
            <a:ext cx="1403390" cy="338554"/>
          </a:xfrm>
          <a:prstGeom prst="rect">
            <a:avLst/>
          </a:prstGeom>
          <a:noFill/>
        </p:spPr>
        <p:txBody>
          <a:bodyPr wrap="square" rtlCol="0">
            <a:spAutoFit/>
          </a:bodyPr>
          <a:lstStyle/>
          <a:p>
            <a:pPr>
              <a:defRPr/>
            </a:pPr>
            <a:r>
              <a:rPr lang="en-GB" sz="1600" i="1" dirty="0">
                <a:solidFill>
                  <a:srgbClr val="70AD47">
                    <a:lumMod val="75000"/>
                  </a:srgbClr>
                </a:solidFill>
                <a:latin typeface="Times New Roman" panose="02020603050405020304" pitchFamily="18" charset="0"/>
                <a:cs typeface="Times New Roman" panose="02020603050405020304" pitchFamily="18" charset="0"/>
              </a:rPr>
              <a:t>virus-t</a:t>
            </a:r>
            <a:r>
              <a:rPr lang="en-GB" sz="1600" i="1" dirty="0" err="1">
                <a:solidFill>
                  <a:srgbClr val="70AD47">
                    <a:lumMod val="75000"/>
                  </a:srgbClr>
                </a:solidFill>
                <a:latin typeface="Times New Roman" panose="02020603050405020304" pitchFamily="18" charset="0"/>
                <a:cs typeface="Times New Roman" panose="02020603050405020304" pitchFamily="18" charset="0"/>
              </a:rPr>
              <a:t>esting</a:t>
            </a:r>
            <a:endParaRPr lang="en-GB" sz="1600" i="1" dirty="0">
              <a:solidFill>
                <a:srgbClr val="70AD47">
                  <a:lumMod val="75000"/>
                </a:srgbClr>
              </a:solidFill>
              <a:latin typeface="Times New Roman" panose="02020603050405020304" pitchFamily="18" charset="0"/>
              <a:cs typeface="Times New Roman" panose="02020603050405020304" pitchFamily="18" charset="0"/>
            </a:endParaRPr>
          </a:p>
        </p:txBody>
      </p:sp>
      <p:sp>
        <p:nvSpPr>
          <p:cNvPr id="114" name="TextBox 113">
            <a:extLst>
              <a:ext uri="{FF2B5EF4-FFF2-40B4-BE49-F238E27FC236}">
                <a16:creationId xmlns:a16="http://schemas.microsoft.com/office/drawing/2014/main" id="{D6C126F6-EC23-487A-8EB1-3F0BC9CA3602}"/>
              </a:ext>
            </a:extLst>
          </p:cNvPr>
          <p:cNvSpPr txBox="1"/>
          <p:nvPr/>
        </p:nvSpPr>
        <p:spPr>
          <a:xfrm>
            <a:off x="2221124" y="3955465"/>
            <a:ext cx="3698330" cy="338554"/>
          </a:xfrm>
          <a:prstGeom prst="rect">
            <a:avLst/>
          </a:prstGeom>
          <a:noFill/>
        </p:spPr>
        <p:txBody>
          <a:bodyPr wrap="square" rtlCol="0">
            <a:spAutoFit/>
          </a:bodyPr>
          <a:lstStyle/>
          <a:p>
            <a:pPr>
              <a:defRPr/>
            </a:pPr>
            <a:r>
              <a:rPr lang="en-GB" sz="1600" i="1" dirty="0">
                <a:solidFill>
                  <a:srgbClr val="70AD47">
                    <a:lumMod val="75000"/>
                  </a:srgbClr>
                </a:solidFill>
                <a:latin typeface="Times New Roman" panose="02020603050405020304" pitchFamily="18" charset="0"/>
                <a:cs typeface="Times New Roman" panose="02020603050405020304" pitchFamily="18" charset="0"/>
              </a:rPr>
              <a:t>NHS call for volunteers</a:t>
            </a:r>
          </a:p>
        </p:txBody>
      </p:sp>
      <p:sp>
        <p:nvSpPr>
          <p:cNvPr id="115" name="TextBox 114">
            <a:extLst>
              <a:ext uri="{FF2B5EF4-FFF2-40B4-BE49-F238E27FC236}">
                <a16:creationId xmlns:a16="http://schemas.microsoft.com/office/drawing/2014/main" id="{080913D5-9BE7-4C31-9941-F46834340AD5}"/>
              </a:ext>
            </a:extLst>
          </p:cNvPr>
          <p:cNvSpPr txBox="1"/>
          <p:nvPr/>
        </p:nvSpPr>
        <p:spPr>
          <a:xfrm>
            <a:off x="2990826" y="5382635"/>
            <a:ext cx="1795525" cy="338554"/>
          </a:xfrm>
          <a:prstGeom prst="rect">
            <a:avLst/>
          </a:prstGeom>
          <a:noFill/>
        </p:spPr>
        <p:txBody>
          <a:bodyPr wrap="square" rtlCol="0">
            <a:spAutoFit/>
          </a:bodyPr>
          <a:lstStyle/>
          <a:p>
            <a:pPr>
              <a:defRPr/>
            </a:pPr>
            <a:r>
              <a:rPr lang="en-GB" sz="1600" i="1" dirty="0">
                <a:solidFill>
                  <a:srgbClr val="70AD47">
                    <a:lumMod val="75000"/>
                  </a:srgbClr>
                </a:solidFill>
                <a:latin typeface="Times New Roman" panose="02020603050405020304" pitchFamily="18" charset="0"/>
                <a:cs typeface="Times New Roman" panose="02020603050405020304" pitchFamily="18" charset="0"/>
              </a:rPr>
              <a:t>s</a:t>
            </a:r>
            <a:r>
              <a:rPr lang="en-GB" sz="1600" i="1" dirty="0" err="1">
                <a:solidFill>
                  <a:srgbClr val="70AD47">
                    <a:lumMod val="75000"/>
                  </a:srgbClr>
                </a:solidFill>
                <a:latin typeface="Times New Roman" panose="02020603050405020304" pitchFamily="18" charset="0"/>
                <a:cs typeface="Times New Roman" panose="02020603050405020304" pitchFamily="18" charset="0"/>
              </a:rPr>
              <a:t>ocial</a:t>
            </a:r>
            <a:r>
              <a:rPr lang="en-GB" sz="1600" i="1" dirty="0">
                <a:solidFill>
                  <a:srgbClr val="70AD47">
                    <a:lumMod val="75000"/>
                  </a:srgbClr>
                </a:solidFill>
                <a:latin typeface="Times New Roman" panose="02020603050405020304" pitchFamily="18" charset="0"/>
                <a:cs typeface="Times New Roman" panose="02020603050405020304" pitchFamily="18" charset="0"/>
              </a:rPr>
              <a:t> distancing</a:t>
            </a:r>
          </a:p>
        </p:txBody>
      </p:sp>
      <p:sp>
        <p:nvSpPr>
          <p:cNvPr id="116" name="TextBox 115">
            <a:extLst>
              <a:ext uri="{FF2B5EF4-FFF2-40B4-BE49-F238E27FC236}">
                <a16:creationId xmlns:a16="http://schemas.microsoft.com/office/drawing/2014/main" id="{C7CD678E-A365-481B-B72E-76BE7B85DEF9}"/>
              </a:ext>
            </a:extLst>
          </p:cNvPr>
          <p:cNvSpPr txBox="1"/>
          <p:nvPr/>
        </p:nvSpPr>
        <p:spPr>
          <a:xfrm>
            <a:off x="7076542" y="4080706"/>
            <a:ext cx="3273467" cy="584775"/>
          </a:xfrm>
          <a:prstGeom prst="rect">
            <a:avLst/>
          </a:prstGeom>
          <a:noFill/>
        </p:spPr>
        <p:txBody>
          <a:bodyPr wrap="square" rtlCol="0">
            <a:spAutoFit/>
          </a:bodyPr>
          <a:lstStyle/>
          <a:p>
            <a:pPr>
              <a:defRPr/>
            </a:pPr>
            <a:r>
              <a:rPr lang="en-GB" sz="1600" i="1" dirty="0">
                <a:solidFill>
                  <a:srgbClr val="70AD47">
                    <a:lumMod val="75000"/>
                  </a:srgbClr>
                </a:solidFill>
                <a:latin typeface="Times New Roman" panose="02020603050405020304" pitchFamily="18" charset="0"/>
                <a:cs typeface="Times New Roman" panose="02020603050405020304" pitchFamily="18" charset="0"/>
              </a:rPr>
              <a:t>research, production and distribution of vaccine</a:t>
            </a:r>
          </a:p>
        </p:txBody>
      </p:sp>
      <p:cxnSp>
        <p:nvCxnSpPr>
          <p:cNvPr id="117" name="Straight Arrow Connector 116">
            <a:extLst>
              <a:ext uri="{FF2B5EF4-FFF2-40B4-BE49-F238E27FC236}">
                <a16:creationId xmlns:a16="http://schemas.microsoft.com/office/drawing/2014/main" id="{796511B2-35E1-430C-AC8B-D007641CC253}"/>
              </a:ext>
            </a:extLst>
          </p:cNvPr>
          <p:cNvCxnSpPr>
            <a:cxnSpLocks/>
          </p:cNvCxnSpPr>
          <p:nvPr/>
        </p:nvCxnSpPr>
        <p:spPr>
          <a:xfrm flipV="1">
            <a:off x="4557399" y="5139732"/>
            <a:ext cx="1223184" cy="442092"/>
          </a:xfrm>
          <a:prstGeom prst="straightConnector1">
            <a:avLst/>
          </a:prstGeom>
          <a:noFill/>
          <a:ln w="19050" cap="flat" cmpd="sng" algn="ctr">
            <a:solidFill>
              <a:srgbClr val="70AD47">
                <a:lumMod val="75000"/>
              </a:srgbClr>
            </a:solidFill>
            <a:prstDash val="solid"/>
            <a:miter lim="800000"/>
            <a:tailEnd type="triangle"/>
          </a:ln>
          <a:effectLst/>
        </p:spPr>
      </p:cxnSp>
      <p:cxnSp>
        <p:nvCxnSpPr>
          <p:cNvPr id="118" name="Straight Arrow Connector 117">
            <a:extLst>
              <a:ext uri="{FF2B5EF4-FFF2-40B4-BE49-F238E27FC236}">
                <a16:creationId xmlns:a16="http://schemas.microsoft.com/office/drawing/2014/main" id="{35F76111-30DC-4F73-BE36-1272068EC4AA}"/>
              </a:ext>
            </a:extLst>
          </p:cNvPr>
          <p:cNvCxnSpPr>
            <a:cxnSpLocks/>
          </p:cNvCxnSpPr>
          <p:nvPr/>
        </p:nvCxnSpPr>
        <p:spPr>
          <a:xfrm flipH="1" flipV="1">
            <a:off x="5555153" y="3137439"/>
            <a:ext cx="1596830" cy="967921"/>
          </a:xfrm>
          <a:prstGeom prst="straightConnector1">
            <a:avLst/>
          </a:prstGeom>
          <a:noFill/>
          <a:ln w="19050" cap="flat" cmpd="sng" algn="ctr">
            <a:solidFill>
              <a:srgbClr val="70AD47">
                <a:lumMod val="75000"/>
              </a:srgbClr>
            </a:solidFill>
            <a:prstDash val="solid"/>
            <a:miter lim="800000"/>
            <a:tailEnd type="triangle"/>
          </a:ln>
          <a:effectLst/>
        </p:spPr>
      </p:cxnSp>
      <p:cxnSp>
        <p:nvCxnSpPr>
          <p:cNvPr id="119" name="Straight Arrow Connector 118">
            <a:extLst>
              <a:ext uri="{FF2B5EF4-FFF2-40B4-BE49-F238E27FC236}">
                <a16:creationId xmlns:a16="http://schemas.microsoft.com/office/drawing/2014/main" id="{EBA27AB0-B2B4-47FC-96CE-BBF73448E555}"/>
              </a:ext>
            </a:extLst>
          </p:cNvPr>
          <p:cNvCxnSpPr>
            <a:cxnSpLocks/>
          </p:cNvCxnSpPr>
          <p:nvPr/>
        </p:nvCxnSpPr>
        <p:spPr>
          <a:xfrm flipV="1">
            <a:off x="3973922" y="3660813"/>
            <a:ext cx="316054" cy="48906"/>
          </a:xfrm>
          <a:prstGeom prst="straightConnector1">
            <a:avLst/>
          </a:prstGeom>
          <a:noFill/>
          <a:ln w="19050" cap="flat" cmpd="sng" algn="ctr">
            <a:solidFill>
              <a:srgbClr val="70AD47">
                <a:lumMod val="75000"/>
              </a:srgbClr>
            </a:solidFill>
            <a:prstDash val="solid"/>
            <a:miter lim="800000"/>
            <a:tailEnd type="triangle"/>
          </a:ln>
          <a:effectLst/>
        </p:spPr>
      </p:cxnSp>
      <p:cxnSp>
        <p:nvCxnSpPr>
          <p:cNvPr id="120" name="Straight Arrow Connector 119">
            <a:extLst>
              <a:ext uri="{FF2B5EF4-FFF2-40B4-BE49-F238E27FC236}">
                <a16:creationId xmlns:a16="http://schemas.microsoft.com/office/drawing/2014/main" id="{6346C3C7-8118-4101-8C95-81B17019B774}"/>
              </a:ext>
            </a:extLst>
          </p:cNvPr>
          <p:cNvCxnSpPr>
            <a:cxnSpLocks/>
          </p:cNvCxnSpPr>
          <p:nvPr/>
        </p:nvCxnSpPr>
        <p:spPr>
          <a:xfrm flipV="1">
            <a:off x="4249336" y="4102284"/>
            <a:ext cx="372237" cy="20674"/>
          </a:xfrm>
          <a:prstGeom prst="straightConnector1">
            <a:avLst/>
          </a:prstGeom>
          <a:noFill/>
          <a:ln w="19050" cap="flat" cmpd="sng" algn="ctr">
            <a:solidFill>
              <a:srgbClr val="70AD47">
                <a:lumMod val="75000"/>
              </a:srgbClr>
            </a:solidFill>
            <a:prstDash val="solid"/>
            <a:miter lim="800000"/>
            <a:tailEnd type="triangle"/>
          </a:ln>
          <a:effectLst/>
        </p:spPr>
      </p:cxnSp>
      <p:cxnSp>
        <p:nvCxnSpPr>
          <p:cNvPr id="121" name="Straight Arrow Connector 120">
            <a:extLst>
              <a:ext uri="{FF2B5EF4-FFF2-40B4-BE49-F238E27FC236}">
                <a16:creationId xmlns:a16="http://schemas.microsoft.com/office/drawing/2014/main" id="{79A0DA57-9616-41F6-B6C6-FBF32E311C3C}"/>
              </a:ext>
            </a:extLst>
          </p:cNvPr>
          <p:cNvCxnSpPr>
            <a:cxnSpLocks/>
            <a:stCxn id="122" idx="1"/>
          </p:cNvCxnSpPr>
          <p:nvPr/>
        </p:nvCxnSpPr>
        <p:spPr>
          <a:xfrm flipH="1" flipV="1">
            <a:off x="5792676" y="2809010"/>
            <a:ext cx="1624234" cy="1014504"/>
          </a:xfrm>
          <a:prstGeom prst="straightConnector1">
            <a:avLst/>
          </a:prstGeom>
          <a:noFill/>
          <a:ln w="19050" cap="flat" cmpd="sng" algn="ctr">
            <a:solidFill>
              <a:srgbClr val="70AD47">
                <a:lumMod val="75000"/>
              </a:srgbClr>
            </a:solidFill>
            <a:prstDash val="solid"/>
            <a:miter lim="800000"/>
            <a:tailEnd type="triangle"/>
          </a:ln>
          <a:effectLst/>
        </p:spPr>
      </p:cxnSp>
      <p:sp>
        <p:nvSpPr>
          <p:cNvPr id="122" name="TextBox 121">
            <a:extLst>
              <a:ext uri="{FF2B5EF4-FFF2-40B4-BE49-F238E27FC236}">
                <a16:creationId xmlns:a16="http://schemas.microsoft.com/office/drawing/2014/main" id="{D7261DA3-5EF1-407E-B953-A2DF18C93213}"/>
              </a:ext>
            </a:extLst>
          </p:cNvPr>
          <p:cNvSpPr txBox="1"/>
          <p:nvPr/>
        </p:nvSpPr>
        <p:spPr>
          <a:xfrm>
            <a:off x="7416910" y="3531126"/>
            <a:ext cx="3465126" cy="584775"/>
          </a:xfrm>
          <a:prstGeom prst="rect">
            <a:avLst/>
          </a:prstGeom>
          <a:noFill/>
        </p:spPr>
        <p:txBody>
          <a:bodyPr wrap="square" rtlCol="0">
            <a:spAutoFit/>
          </a:bodyPr>
          <a:lstStyle/>
          <a:p>
            <a:pPr>
              <a:defRPr/>
            </a:pPr>
            <a:r>
              <a:rPr lang="en-GB" sz="1600" i="1" dirty="0">
                <a:solidFill>
                  <a:srgbClr val="70AD47">
                    <a:lumMod val="75000"/>
                  </a:srgbClr>
                </a:solidFill>
                <a:latin typeface="Times New Roman" panose="02020603050405020304" pitchFamily="18" charset="0"/>
                <a:cs typeface="Times New Roman" panose="02020603050405020304" pitchFamily="18" charset="0"/>
              </a:rPr>
              <a:t>fast-track approval for private-sector developed virus tests</a:t>
            </a:r>
          </a:p>
        </p:txBody>
      </p:sp>
      <p:cxnSp>
        <p:nvCxnSpPr>
          <p:cNvPr id="123" name="Straight Arrow Connector 122">
            <a:extLst>
              <a:ext uri="{FF2B5EF4-FFF2-40B4-BE49-F238E27FC236}">
                <a16:creationId xmlns:a16="http://schemas.microsoft.com/office/drawing/2014/main" id="{4ED144AA-89B4-4BF5-8946-EA6A0F2750ED}"/>
              </a:ext>
            </a:extLst>
          </p:cNvPr>
          <p:cNvCxnSpPr>
            <a:cxnSpLocks/>
          </p:cNvCxnSpPr>
          <p:nvPr/>
        </p:nvCxnSpPr>
        <p:spPr>
          <a:xfrm>
            <a:off x="3664190" y="1655691"/>
            <a:ext cx="803079" cy="637807"/>
          </a:xfrm>
          <a:prstGeom prst="straightConnector1">
            <a:avLst/>
          </a:prstGeom>
          <a:noFill/>
          <a:ln w="19050" cap="flat" cmpd="sng" algn="ctr">
            <a:solidFill>
              <a:srgbClr val="70AD47">
                <a:lumMod val="75000"/>
              </a:srgbClr>
            </a:solidFill>
            <a:prstDash val="solid"/>
            <a:miter lim="800000"/>
            <a:tailEnd type="triangle"/>
          </a:ln>
          <a:effectLst/>
        </p:spPr>
      </p:cxnSp>
      <p:sp>
        <p:nvSpPr>
          <p:cNvPr id="124" name="TextBox 123">
            <a:extLst>
              <a:ext uri="{FF2B5EF4-FFF2-40B4-BE49-F238E27FC236}">
                <a16:creationId xmlns:a16="http://schemas.microsoft.com/office/drawing/2014/main" id="{D7E846E2-F888-4245-B93D-9BF30420065C}"/>
              </a:ext>
            </a:extLst>
          </p:cNvPr>
          <p:cNvSpPr txBox="1"/>
          <p:nvPr/>
        </p:nvSpPr>
        <p:spPr>
          <a:xfrm>
            <a:off x="3110449" y="1148151"/>
            <a:ext cx="4041533" cy="584775"/>
          </a:xfrm>
          <a:prstGeom prst="rect">
            <a:avLst/>
          </a:prstGeom>
          <a:noFill/>
        </p:spPr>
        <p:txBody>
          <a:bodyPr wrap="square" rtlCol="0">
            <a:spAutoFit/>
          </a:bodyPr>
          <a:lstStyle/>
          <a:p>
            <a:pPr>
              <a:defRPr/>
            </a:pPr>
            <a:r>
              <a:rPr lang="en-GB" sz="1600" i="1" dirty="0">
                <a:solidFill>
                  <a:srgbClr val="70AD47">
                    <a:lumMod val="75000"/>
                  </a:srgbClr>
                </a:solidFill>
                <a:latin typeface="Times New Roman" panose="02020603050405020304" pitchFamily="18" charset="0"/>
                <a:cs typeface="Times New Roman" panose="02020603050405020304" pitchFamily="18" charset="0"/>
              </a:rPr>
              <a:t>reallocation of labour  - 20k Qantas workers hired by government as contact tracers</a:t>
            </a:r>
          </a:p>
        </p:txBody>
      </p:sp>
      <p:sp>
        <p:nvSpPr>
          <p:cNvPr id="125" name="TextBox 124">
            <a:extLst>
              <a:ext uri="{FF2B5EF4-FFF2-40B4-BE49-F238E27FC236}">
                <a16:creationId xmlns:a16="http://schemas.microsoft.com/office/drawing/2014/main" id="{484D49F6-17BA-4B8B-9BC8-23786DB0CED7}"/>
              </a:ext>
            </a:extLst>
          </p:cNvPr>
          <p:cNvSpPr txBox="1"/>
          <p:nvPr/>
        </p:nvSpPr>
        <p:spPr>
          <a:xfrm>
            <a:off x="7416910" y="3042455"/>
            <a:ext cx="4036543" cy="338554"/>
          </a:xfrm>
          <a:prstGeom prst="rect">
            <a:avLst/>
          </a:prstGeom>
          <a:noFill/>
        </p:spPr>
        <p:txBody>
          <a:bodyPr wrap="square" rtlCol="0">
            <a:spAutoFit/>
          </a:bodyPr>
          <a:lstStyle/>
          <a:p>
            <a:pPr>
              <a:defRPr/>
            </a:pPr>
            <a:r>
              <a:rPr lang="en-GB" sz="1600" i="1" dirty="0">
                <a:solidFill>
                  <a:srgbClr val="70AD47">
                    <a:lumMod val="75000"/>
                  </a:srgbClr>
                </a:solidFill>
                <a:latin typeface="Times New Roman" panose="02020603050405020304" pitchFamily="18" charset="0"/>
                <a:cs typeface="Times New Roman" panose="02020603050405020304" pitchFamily="18" charset="0"/>
              </a:rPr>
              <a:t>reallocation of labour  - Amazon hires 100k</a:t>
            </a:r>
          </a:p>
        </p:txBody>
      </p:sp>
      <p:cxnSp>
        <p:nvCxnSpPr>
          <p:cNvPr id="126" name="Straight Arrow Connector 125">
            <a:extLst>
              <a:ext uri="{FF2B5EF4-FFF2-40B4-BE49-F238E27FC236}">
                <a16:creationId xmlns:a16="http://schemas.microsoft.com/office/drawing/2014/main" id="{A50BFF9F-43A3-4F5A-9178-D6B540A42AF0}"/>
              </a:ext>
            </a:extLst>
          </p:cNvPr>
          <p:cNvCxnSpPr>
            <a:cxnSpLocks/>
          </p:cNvCxnSpPr>
          <p:nvPr/>
        </p:nvCxnSpPr>
        <p:spPr>
          <a:xfrm flipH="1" flipV="1">
            <a:off x="7460957" y="2475640"/>
            <a:ext cx="237000" cy="554255"/>
          </a:xfrm>
          <a:prstGeom prst="straightConnector1">
            <a:avLst/>
          </a:prstGeom>
          <a:noFill/>
          <a:ln w="19050" cap="flat" cmpd="sng" algn="ctr">
            <a:solidFill>
              <a:srgbClr val="70AD47">
                <a:lumMod val="75000"/>
              </a:srgbClr>
            </a:solidFill>
            <a:prstDash val="solid"/>
            <a:miter lim="800000"/>
            <a:tailEnd type="triangle"/>
          </a:ln>
          <a:effectLst/>
        </p:spPr>
      </p:cxnSp>
      <p:sp>
        <p:nvSpPr>
          <p:cNvPr id="127" name="TextBox 126">
            <a:extLst>
              <a:ext uri="{FF2B5EF4-FFF2-40B4-BE49-F238E27FC236}">
                <a16:creationId xmlns:a16="http://schemas.microsoft.com/office/drawing/2014/main" id="{4CAA27AF-1A08-46BD-B17B-BB6C56F75505}"/>
              </a:ext>
            </a:extLst>
          </p:cNvPr>
          <p:cNvSpPr txBox="1"/>
          <p:nvPr/>
        </p:nvSpPr>
        <p:spPr>
          <a:xfrm>
            <a:off x="316373" y="1708723"/>
            <a:ext cx="3277424" cy="584775"/>
          </a:xfrm>
          <a:prstGeom prst="rect">
            <a:avLst/>
          </a:prstGeom>
          <a:noFill/>
        </p:spPr>
        <p:txBody>
          <a:bodyPr wrap="square" rtlCol="0">
            <a:spAutoFit/>
          </a:bodyPr>
          <a:lstStyle/>
          <a:p>
            <a:pPr>
              <a:defRPr/>
            </a:pPr>
            <a:r>
              <a:rPr lang="en-GB" sz="1600" b="1" i="1" dirty="0">
                <a:solidFill>
                  <a:schemeClr val="accent1">
                    <a:lumMod val="75000"/>
                  </a:schemeClr>
                </a:solidFill>
                <a:latin typeface="Times New Roman" panose="02020603050405020304" pitchFamily="18" charset="0"/>
                <a:cs typeface="Times New Roman" panose="02020603050405020304" pitchFamily="18" charset="0"/>
              </a:rPr>
              <a:t>MACRO mandatory risk-sharing (transfers); other macro tools</a:t>
            </a:r>
          </a:p>
        </p:txBody>
      </p:sp>
      <p:cxnSp>
        <p:nvCxnSpPr>
          <p:cNvPr id="128" name="Straight Arrow Connector 127">
            <a:extLst>
              <a:ext uri="{FF2B5EF4-FFF2-40B4-BE49-F238E27FC236}">
                <a16:creationId xmlns:a16="http://schemas.microsoft.com/office/drawing/2014/main" id="{D3DCD69B-8DA7-4BDA-ADA9-5D85A1933918}"/>
              </a:ext>
            </a:extLst>
          </p:cNvPr>
          <p:cNvCxnSpPr>
            <a:cxnSpLocks/>
          </p:cNvCxnSpPr>
          <p:nvPr/>
        </p:nvCxnSpPr>
        <p:spPr>
          <a:xfrm>
            <a:off x="3151576" y="1991362"/>
            <a:ext cx="371827" cy="243775"/>
          </a:xfrm>
          <a:prstGeom prst="straightConnector1">
            <a:avLst/>
          </a:prstGeom>
          <a:noFill/>
          <a:ln w="19050" cap="flat" cmpd="sng" algn="ctr">
            <a:solidFill>
              <a:srgbClr val="70AD47">
                <a:lumMod val="75000"/>
              </a:srgbClr>
            </a:solidFill>
            <a:prstDash val="solid"/>
            <a:miter lim="800000"/>
            <a:tailEnd type="triangle"/>
          </a:ln>
          <a:effectLst/>
        </p:spPr>
      </p:cxnSp>
      <p:cxnSp>
        <p:nvCxnSpPr>
          <p:cNvPr id="129" name="Straight Arrow Connector 128">
            <a:extLst>
              <a:ext uri="{FF2B5EF4-FFF2-40B4-BE49-F238E27FC236}">
                <a16:creationId xmlns:a16="http://schemas.microsoft.com/office/drawing/2014/main" id="{23BFC579-891C-4CFF-9406-49AF9D778E45}"/>
              </a:ext>
            </a:extLst>
          </p:cNvPr>
          <p:cNvCxnSpPr>
            <a:cxnSpLocks/>
          </p:cNvCxnSpPr>
          <p:nvPr/>
        </p:nvCxnSpPr>
        <p:spPr>
          <a:xfrm flipH="1" flipV="1">
            <a:off x="5027980" y="3137439"/>
            <a:ext cx="1769377" cy="1756076"/>
          </a:xfrm>
          <a:prstGeom prst="straightConnector1">
            <a:avLst/>
          </a:prstGeom>
          <a:noFill/>
          <a:ln w="19050" cap="flat" cmpd="sng" algn="ctr">
            <a:solidFill>
              <a:srgbClr val="70AD47">
                <a:lumMod val="75000"/>
              </a:srgbClr>
            </a:solidFill>
            <a:prstDash val="solid"/>
            <a:miter lim="800000"/>
            <a:tailEnd type="triangle"/>
          </a:ln>
          <a:effectLst/>
        </p:spPr>
      </p:cxnSp>
      <p:sp>
        <p:nvSpPr>
          <p:cNvPr id="130" name="TextBox 129">
            <a:extLst>
              <a:ext uri="{FF2B5EF4-FFF2-40B4-BE49-F238E27FC236}">
                <a16:creationId xmlns:a16="http://schemas.microsoft.com/office/drawing/2014/main" id="{AEF0D59E-81C7-4614-ADFD-78FD35A05114}"/>
              </a:ext>
            </a:extLst>
          </p:cNvPr>
          <p:cNvSpPr txBox="1"/>
          <p:nvPr/>
        </p:nvSpPr>
        <p:spPr>
          <a:xfrm>
            <a:off x="6700668" y="4781583"/>
            <a:ext cx="3273467" cy="338554"/>
          </a:xfrm>
          <a:prstGeom prst="rect">
            <a:avLst/>
          </a:prstGeom>
          <a:noFill/>
        </p:spPr>
        <p:txBody>
          <a:bodyPr wrap="square" rtlCol="0">
            <a:spAutoFit/>
          </a:bodyPr>
          <a:lstStyle/>
          <a:p>
            <a:pPr>
              <a:defRPr/>
            </a:pPr>
            <a:r>
              <a:rPr lang="en-GB" sz="1600" i="1" dirty="0">
                <a:solidFill>
                  <a:srgbClr val="70AD47">
                    <a:lumMod val="75000"/>
                  </a:srgbClr>
                </a:solidFill>
                <a:latin typeface="Times New Roman" panose="02020603050405020304" pitchFamily="18" charset="0"/>
                <a:cs typeface="Times New Roman" panose="02020603050405020304" pitchFamily="18" charset="0"/>
              </a:rPr>
              <a:t>German health care system</a:t>
            </a:r>
          </a:p>
        </p:txBody>
      </p:sp>
    </p:spTree>
    <p:extLst>
      <p:ext uri="{BB962C8B-B14F-4D97-AF65-F5344CB8AC3E}">
        <p14:creationId xmlns:p14="http://schemas.microsoft.com/office/powerpoint/2010/main" val="2023143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6E65-42ED-4A32-9B8E-DB87DE7DACCE}"/>
              </a:ext>
            </a:extLst>
          </p:cNvPr>
          <p:cNvSpPr>
            <a:spLocks noGrp="1"/>
          </p:cNvSpPr>
          <p:nvPr>
            <p:ph type="title"/>
          </p:nvPr>
        </p:nvSpPr>
        <p:spPr/>
        <p:txBody>
          <a:bodyPr>
            <a:normAutofit fontScale="90000"/>
          </a:bodyPr>
          <a:lstStyle/>
          <a:p>
            <a:pPr>
              <a:lnSpc>
                <a:spcPct val="100000"/>
              </a:lnSpc>
              <a:spcBef>
                <a:spcPts val="0"/>
              </a:spcBef>
            </a:pPr>
            <a:r>
              <a:rPr lang="el-GR" sz="3200" dirty="0">
                <a:latin typeface="Source Sans Pro SemiBold" panose="020B0603030403020204" pitchFamily="34" charset="0"/>
                <a:ea typeface="Source Sans Pro SemiBold" panose="020B0603030403020204" pitchFamily="34" charset="0"/>
              </a:rPr>
              <a:t>Η μακροοικονομική δεν είναι αρκετή - ένα σχέδιο για το νέο άνοιγμα της οικονομίας των ΗΠΑ</a:t>
            </a:r>
            <a:br>
              <a:rPr lang="en-US" sz="3200" b="0" dirty="0">
                <a:solidFill>
                  <a:srgbClr val="414141"/>
                </a:solidFill>
                <a:latin typeface="Source Sans Pro SemiBold" panose="020B0603030403020204" pitchFamily="34" charset="0"/>
                <a:ea typeface="Source Sans Pro SemiBold" panose="020B0603030403020204" pitchFamily="34" charset="0"/>
                <a:cs typeface="+mn-cs"/>
              </a:rPr>
            </a:br>
            <a:endParaRPr lang="en-GB" dirty="0"/>
          </a:p>
        </p:txBody>
      </p:sp>
      <p:pic>
        <p:nvPicPr>
          <p:cNvPr id="3" name="Picture 2">
            <a:extLst>
              <a:ext uri="{FF2B5EF4-FFF2-40B4-BE49-F238E27FC236}">
                <a16:creationId xmlns:a16="http://schemas.microsoft.com/office/drawing/2014/main" id="{3FC02D67-101B-4B59-9C05-EE75244C1531}"/>
              </a:ext>
            </a:extLst>
          </p:cNvPr>
          <p:cNvPicPr>
            <a:picLocks noChangeAspect="1"/>
          </p:cNvPicPr>
          <p:nvPr/>
        </p:nvPicPr>
        <p:blipFill>
          <a:blip r:embed="rId2"/>
          <a:stretch>
            <a:fillRect/>
          </a:stretch>
        </p:blipFill>
        <p:spPr>
          <a:xfrm>
            <a:off x="609399" y="1500080"/>
            <a:ext cx="10620576" cy="4797978"/>
          </a:xfrm>
          <a:prstGeom prst="rect">
            <a:avLst/>
          </a:prstGeom>
        </p:spPr>
      </p:pic>
    </p:spTree>
    <p:extLst>
      <p:ext uri="{BB962C8B-B14F-4D97-AF65-F5344CB8AC3E}">
        <p14:creationId xmlns:p14="http://schemas.microsoft.com/office/powerpoint/2010/main" val="13887868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6E65-42ED-4A32-9B8E-DB87DE7DACCE}"/>
              </a:ext>
            </a:extLst>
          </p:cNvPr>
          <p:cNvSpPr>
            <a:spLocks noGrp="1"/>
          </p:cNvSpPr>
          <p:nvPr>
            <p:ph type="title"/>
          </p:nvPr>
        </p:nvSpPr>
        <p:spPr/>
        <p:txBody>
          <a:bodyPr>
            <a:normAutofit fontScale="90000"/>
          </a:bodyPr>
          <a:lstStyle/>
          <a:p>
            <a:pPr>
              <a:lnSpc>
                <a:spcPct val="100000"/>
              </a:lnSpc>
              <a:spcBef>
                <a:spcPts val="0"/>
              </a:spcBef>
            </a:pPr>
            <a:r>
              <a:rPr lang="el-GR" sz="3200" b="0" dirty="0">
                <a:solidFill>
                  <a:srgbClr val="414141"/>
                </a:solidFill>
                <a:latin typeface="Source Sans Pro SemiBold" panose="020B0603030403020204" pitchFamily="34" charset="0"/>
                <a:ea typeface="Source Sans Pro SemiBold" panose="020B0603030403020204" pitchFamily="34" charset="0"/>
                <a:cs typeface="+mn-cs"/>
              </a:rPr>
              <a:t>Το ασφαλές άνοιγμα της οικονομίας απαιτεί τη χρήση όχι μόνο μακροοικονομικών εργαλείων </a:t>
            </a:r>
            <a:r>
              <a:rPr lang="en-US" sz="3200" b="0" dirty="0">
                <a:solidFill>
                  <a:srgbClr val="414141"/>
                </a:solidFill>
                <a:latin typeface="Source Sans Pro SemiBold" panose="020B0603030403020204" pitchFamily="34" charset="0"/>
                <a:ea typeface="Source Sans Pro SemiBold" panose="020B0603030403020204" pitchFamily="34" charset="0"/>
                <a:cs typeface="+mn-cs"/>
              </a:rPr>
              <a:t>– </a:t>
            </a:r>
            <a:r>
              <a:rPr lang="el-GR" sz="3200" b="0" dirty="0">
                <a:solidFill>
                  <a:srgbClr val="414141"/>
                </a:solidFill>
                <a:latin typeface="Source Sans Pro SemiBold" panose="020B0603030403020204" pitchFamily="34" charset="0"/>
                <a:ea typeface="Source Sans Pro SemiBold" panose="020B0603030403020204" pitchFamily="34" charset="0"/>
                <a:cs typeface="+mn-cs"/>
              </a:rPr>
              <a:t>παράδειγμα από </a:t>
            </a:r>
            <a:r>
              <a:rPr lang="en-US" sz="3200" b="0" dirty="0">
                <a:solidFill>
                  <a:srgbClr val="414141"/>
                </a:solidFill>
                <a:latin typeface="Source Sans Pro SemiBold" panose="020B0603030403020204" pitchFamily="34" charset="0"/>
                <a:ea typeface="Source Sans Pro SemiBold" panose="020B0603030403020204" pitchFamily="34" charset="0"/>
                <a:cs typeface="+mn-cs"/>
              </a:rPr>
              <a:t>the </a:t>
            </a:r>
            <a:r>
              <a:rPr lang="en-US" sz="3200" b="0" i="1" dirty="0">
                <a:solidFill>
                  <a:srgbClr val="414141"/>
                </a:solidFill>
                <a:latin typeface="Source Sans Pro SemiBold" panose="020B0603030403020204" pitchFamily="34" charset="0"/>
                <a:ea typeface="Source Sans Pro SemiBold" panose="020B0603030403020204" pitchFamily="34" charset="0"/>
                <a:cs typeface="+mn-cs"/>
              </a:rPr>
              <a:t>Roadmap to Pandemic Resilience</a:t>
            </a:r>
            <a:br>
              <a:rPr lang="en-US" sz="3200" b="0" dirty="0">
                <a:solidFill>
                  <a:srgbClr val="414141"/>
                </a:solidFill>
                <a:latin typeface="Source Sans Pro SemiBold" panose="020B0603030403020204" pitchFamily="34" charset="0"/>
                <a:ea typeface="Source Sans Pro SemiBold" panose="020B0603030403020204" pitchFamily="34" charset="0"/>
                <a:cs typeface="+mn-cs"/>
              </a:rPr>
            </a:br>
            <a:endParaRPr lang="en-GB" dirty="0"/>
          </a:p>
        </p:txBody>
      </p:sp>
      <p:sp>
        <p:nvSpPr>
          <p:cNvPr id="4" name="Content Placeholder 2">
            <a:extLst>
              <a:ext uri="{FF2B5EF4-FFF2-40B4-BE49-F238E27FC236}">
                <a16:creationId xmlns:a16="http://schemas.microsoft.com/office/drawing/2014/main" id="{D51674AC-2F15-45B3-BDFC-21CD0CDCD604}"/>
              </a:ext>
            </a:extLst>
          </p:cNvPr>
          <p:cNvSpPr txBox="1">
            <a:spLocks/>
          </p:cNvSpPr>
          <p:nvPr/>
        </p:nvSpPr>
        <p:spPr>
          <a:xfrm>
            <a:off x="717940" y="1253331"/>
            <a:ext cx="4156753" cy="5065276"/>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sym typeface="Wingdings" panose="05000000000000000000" pitchFamily="2" charset="2"/>
            </a:endParaRPr>
          </a:p>
        </p:txBody>
      </p:sp>
      <p:pic>
        <p:nvPicPr>
          <p:cNvPr id="5" name="Picture 4">
            <a:extLst>
              <a:ext uri="{FF2B5EF4-FFF2-40B4-BE49-F238E27FC236}">
                <a16:creationId xmlns:a16="http://schemas.microsoft.com/office/drawing/2014/main" id="{226B2316-EE85-4749-94C5-044E876616AD}"/>
              </a:ext>
            </a:extLst>
          </p:cNvPr>
          <p:cNvPicPr>
            <a:picLocks noChangeAspect="1"/>
          </p:cNvPicPr>
          <p:nvPr/>
        </p:nvPicPr>
        <p:blipFill>
          <a:blip r:embed="rId3"/>
          <a:stretch>
            <a:fillRect/>
          </a:stretch>
        </p:blipFill>
        <p:spPr>
          <a:xfrm>
            <a:off x="717940" y="3214689"/>
            <a:ext cx="6163838" cy="2932170"/>
          </a:xfrm>
          <a:prstGeom prst="rect">
            <a:avLst/>
          </a:prstGeom>
        </p:spPr>
      </p:pic>
      <p:sp>
        <p:nvSpPr>
          <p:cNvPr id="6" name="Content Placeholder 2">
            <a:extLst>
              <a:ext uri="{FF2B5EF4-FFF2-40B4-BE49-F238E27FC236}">
                <a16:creationId xmlns:a16="http://schemas.microsoft.com/office/drawing/2014/main" id="{F9CBCDCB-9182-4EE1-A843-976569CF212B}"/>
              </a:ext>
            </a:extLst>
          </p:cNvPr>
          <p:cNvSpPr txBox="1">
            <a:spLocks/>
          </p:cNvSpPr>
          <p:nvPr/>
        </p:nvSpPr>
        <p:spPr>
          <a:xfrm>
            <a:off x="717940" y="1561555"/>
            <a:ext cx="4460235" cy="5065276"/>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l-GR" sz="2000" dirty="0">
                <a:solidFill>
                  <a:srgbClr val="414141"/>
                </a:solidFill>
                <a:sym typeface="Wingdings" panose="05000000000000000000" pitchFamily="2" charset="2"/>
              </a:rPr>
              <a:t>Ο ρόλος της κυβέρνησης</a:t>
            </a:r>
          </a:p>
          <a:p>
            <a:r>
              <a:rPr lang="el-GR" sz="2000" dirty="0">
                <a:solidFill>
                  <a:srgbClr val="414141"/>
                </a:solidFill>
                <a:sym typeface="Wingdings" panose="05000000000000000000" pitchFamily="2" charset="2"/>
              </a:rPr>
              <a:t>Ο ρόλος της επιχειρηματικότητας</a:t>
            </a:r>
            <a:endParaRPr lang="en-US" sz="2000" dirty="0">
              <a:solidFill>
                <a:srgbClr val="414141"/>
              </a:solidFill>
              <a:sym typeface="Wingdings" panose="05000000000000000000" pitchFamily="2" charset="2"/>
            </a:endParaRPr>
          </a:p>
          <a:p>
            <a:r>
              <a:rPr lang="el-GR" sz="2000" dirty="0">
                <a:solidFill>
                  <a:srgbClr val="414141"/>
                </a:solidFill>
                <a:sym typeface="Wingdings" panose="05000000000000000000" pitchFamily="2" charset="2"/>
              </a:rPr>
              <a:t>Ο ρόλος των εργαζομένων</a:t>
            </a:r>
            <a:endParaRPr lang="en-US" sz="2000" dirty="0">
              <a:solidFill>
                <a:srgbClr val="414141"/>
              </a:solidFill>
              <a:sym typeface="Wingdings" panose="05000000000000000000" pitchFamily="2" charset="2"/>
            </a:endParaRPr>
          </a:p>
          <a:p>
            <a:r>
              <a:rPr lang="el-GR" sz="2000" dirty="0">
                <a:solidFill>
                  <a:srgbClr val="414141"/>
                </a:solidFill>
                <a:sym typeface="Wingdings" panose="05000000000000000000" pitchFamily="2" charset="2"/>
              </a:rPr>
              <a:t>Ο ρόλος της κοινωνίας των πολιτών</a:t>
            </a:r>
            <a:endParaRPr lang="en-US" sz="2000" dirty="0">
              <a:solidFill>
                <a:srgbClr val="414141"/>
              </a:solidFill>
              <a:sym typeface="Wingdings" panose="05000000000000000000" pitchFamily="2" charset="2"/>
            </a:endParaRPr>
          </a:p>
        </p:txBody>
      </p:sp>
      <p:sp>
        <p:nvSpPr>
          <p:cNvPr id="8" name="TextBox 7">
            <a:extLst>
              <a:ext uri="{FF2B5EF4-FFF2-40B4-BE49-F238E27FC236}">
                <a16:creationId xmlns:a16="http://schemas.microsoft.com/office/drawing/2014/main" id="{C9A2FB38-26F7-46B0-919F-6A8D1ABF50F8}"/>
              </a:ext>
            </a:extLst>
          </p:cNvPr>
          <p:cNvSpPr txBox="1"/>
          <p:nvPr/>
        </p:nvSpPr>
        <p:spPr>
          <a:xfrm>
            <a:off x="7541050" y="1561555"/>
            <a:ext cx="2232356" cy="4247317"/>
          </a:xfrm>
          <a:prstGeom prst="rect">
            <a:avLst/>
          </a:prstGeom>
          <a:noFill/>
          <a:ln>
            <a:solidFill>
              <a:srgbClr val="F55755"/>
            </a:solidFill>
          </a:ln>
        </p:spPr>
        <p:txBody>
          <a:bodyPr wrap="square" rtlCol="0">
            <a:spAutoFit/>
          </a:bodyPr>
          <a:lstStyle/>
          <a:p>
            <a:r>
              <a:rPr lang="en-GB" dirty="0">
                <a:solidFill>
                  <a:srgbClr val="F55755"/>
                </a:solidFill>
                <a:latin typeface="Source Sans Pro Light" panose="020B0403030403020204" pitchFamily="34" charset="0"/>
                <a:ea typeface="Source Sans Pro Light" panose="020B0403030403020204" pitchFamily="34" charset="0"/>
              </a:rPr>
              <a:t>Exercise:</a:t>
            </a:r>
          </a:p>
          <a:p>
            <a:r>
              <a:rPr lang="en-GB" dirty="0">
                <a:solidFill>
                  <a:srgbClr val="414141"/>
                </a:solidFill>
                <a:latin typeface="Source Sans Pro Light" panose="020B0403030403020204" pitchFamily="34" charset="0"/>
                <a:ea typeface="Source Sans Pro Light" panose="020B0403030403020204" pitchFamily="34" charset="0"/>
              </a:rPr>
              <a:t>Read </a:t>
            </a:r>
            <a:r>
              <a:rPr lang="en-GB" i="1" dirty="0">
                <a:solidFill>
                  <a:srgbClr val="414141"/>
                </a:solidFill>
                <a:latin typeface="Source Sans Pro Light" panose="020B0403030403020204" pitchFamily="34" charset="0"/>
                <a:ea typeface="Source Sans Pro Light" panose="020B0403030403020204" pitchFamily="34" charset="0"/>
              </a:rPr>
              <a:t>Road to Pandemic Resilience.</a:t>
            </a:r>
          </a:p>
          <a:p>
            <a:r>
              <a:rPr lang="en-GB" dirty="0">
                <a:solidFill>
                  <a:srgbClr val="414141"/>
                </a:solidFill>
                <a:latin typeface="Source Sans Pro Light" panose="020B0403030403020204" pitchFamily="34" charset="0"/>
                <a:ea typeface="Source Sans Pro Light" panose="020B0403030403020204" pitchFamily="34" charset="0"/>
              </a:rPr>
              <a:t>Edit the following slide to place the measures proposed in the ‘Roadmap’ (the TTSI strategy) into the government, markets, civil society space.</a:t>
            </a:r>
          </a:p>
          <a:p>
            <a:r>
              <a:rPr lang="en-GB" dirty="0">
                <a:solidFill>
                  <a:srgbClr val="414141"/>
                </a:solidFill>
                <a:latin typeface="Source Sans Pro Light" panose="020B0403030403020204" pitchFamily="34" charset="0"/>
                <a:ea typeface="Source Sans Pro Light" panose="020B0403030403020204" pitchFamily="34" charset="0"/>
              </a:rPr>
              <a:t>Write a 500 word commentary on your reasoning linking to at least 3 sections of </a:t>
            </a:r>
            <a:r>
              <a:rPr lang="en-GB" i="1" dirty="0">
                <a:solidFill>
                  <a:srgbClr val="414141"/>
                </a:solidFill>
                <a:latin typeface="Source Sans Pro Light" panose="020B0403030403020204" pitchFamily="34" charset="0"/>
                <a:ea typeface="Source Sans Pro Light" panose="020B0403030403020204" pitchFamily="34" charset="0"/>
              </a:rPr>
              <a:t>The Economy </a:t>
            </a:r>
            <a:r>
              <a:rPr lang="en-GB" dirty="0">
                <a:solidFill>
                  <a:srgbClr val="414141"/>
                </a:solidFill>
                <a:latin typeface="Source Sans Pro Light" panose="020B0403030403020204" pitchFamily="34" charset="0"/>
                <a:ea typeface="Source Sans Pro Light" panose="020B0403030403020204" pitchFamily="34" charset="0"/>
              </a:rPr>
              <a:t>or </a:t>
            </a:r>
            <a:r>
              <a:rPr lang="en-GB" i="1" dirty="0">
                <a:solidFill>
                  <a:srgbClr val="414141"/>
                </a:solidFill>
                <a:latin typeface="Source Sans Pro Light" panose="020B0403030403020204" pitchFamily="34" charset="0"/>
                <a:ea typeface="Source Sans Pro Light" panose="020B0403030403020204" pitchFamily="34" charset="0"/>
              </a:rPr>
              <a:t>ESPP</a:t>
            </a:r>
            <a:r>
              <a:rPr lang="en-GB" i="1" dirty="0">
                <a:latin typeface="Source Sans Pro Light" panose="020B0403030403020204" pitchFamily="34" charset="0"/>
                <a:ea typeface="Source Sans Pro Light" panose="020B0403030403020204" pitchFamily="34" charset="0"/>
              </a:rPr>
              <a:t>.</a:t>
            </a:r>
            <a:endParaRPr lang="en-GB" dirty="0">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2856678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10329AE-7F7A-4665-B742-A17223EE90E5}"/>
              </a:ext>
            </a:extLst>
          </p:cNvPr>
          <p:cNvSpPr txBox="1">
            <a:spLocks/>
          </p:cNvSpPr>
          <p:nvPr/>
        </p:nvSpPr>
        <p:spPr>
          <a:xfrm>
            <a:off x="990600" y="1978025"/>
            <a:ext cx="105071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p:txBody>
      </p:sp>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r>
              <a:rPr lang="el-GR" sz="3600" dirty="0">
                <a:solidFill>
                  <a:schemeClr val="tx1"/>
                </a:solidFill>
                <a:latin typeface="Source Sans Pro SemiBold" panose="020B0603030403020204" pitchFamily="34" charset="0"/>
                <a:ea typeface="Source Sans Pro SemiBold" panose="020B0603030403020204" pitchFamily="34" charset="0"/>
              </a:rPr>
              <a:t>Μετά την πανδημία</a:t>
            </a:r>
            <a:endParaRPr lang="en-US" sz="3600" dirty="0">
              <a:solidFill>
                <a:schemeClr val="tx1"/>
              </a:solidFill>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199" y="1128713"/>
            <a:ext cx="10233992" cy="511690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AutoNum type="arabicPeriod"/>
            </a:pPr>
            <a:r>
              <a:rPr lang="el-GR" sz="2400" dirty="0">
                <a:solidFill>
                  <a:srgbClr val="414141"/>
                </a:solidFill>
              </a:rPr>
              <a:t>Η κρίση </a:t>
            </a:r>
            <a:r>
              <a:rPr lang="en-GB" sz="2400" dirty="0">
                <a:solidFill>
                  <a:srgbClr val="414141"/>
                </a:solidFill>
              </a:rPr>
              <a:t>COVID-19 </a:t>
            </a:r>
            <a:r>
              <a:rPr lang="el-GR" sz="2400" dirty="0">
                <a:solidFill>
                  <a:srgbClr val="414141"/>
                </a:solidFill>
              </a:rPr>
              <a:t>θα αλλάξει το οικονομικό αφήγημα; Θα αλλάξει την καθημερινή κατανόηση του πώς λειτουργεί η οικονομία και πώς πρέπει να λειτουργεί;</a:t>
            </a:r>
            <a:endParaRPr lang="en-GB" sz="2400" dirty="0">
              <a:solidFill>
                <a:srgbClr val="414141"/>
              </a:solidFill>
            </a:endParaRPr>
          </a:p>
          <a:p>
            <a:pPr marL="457200" indent="-457200">
              <a:buAutoNum type="arabicPeriod"/>
            </a:pPr>
            <a:r>
              <a:rPr lang="el-GR" sz="2400" dirty="0">
                <a:solidFill>
                  <a:srgbClr val="414141"/>
                </a:solidFill>
              </a:rPr>
              <a:t>Παραδείγματα </a:t>
            </a:r>
            <a:r>
              <a:rPr lang="en-GB" sz="2400" dirty="0">
                <a:solidFill>
                  <a:srgbClr val="414141"/>
                </a:solidFill>
              </a:rPr>
              <a:t>(</a:t>
            </a:r>
            <a:r>
              <a:rPr lang="en-GB" sz="2400" i="1" dirty="0">
                <a:solidFill>
                  <a:srgbClr val="414141"/>
                </a:solidFill>
              </a:rPr>
              <a:t>The Economy </a:t>
            </a:r>
            <a:r>
              <a:rPr lang="el-GR" sz="2400" i="1" dirty="0">
                <a:solidFill>
                  <a:srgbClr val="414141"/>
                </a:solidFill>
              </a:rPr>
              <a:t> </a:t>
            </a:r>
            <a:r>
              <a:rPr lang="en-GB" sz="2400" dirty="0">
                <a:solidFill>
                  <a:srgbClr val="414141"/>
                </a:solidFill>
              </a:rPr>
              <a:t>Unit 17)</a:t>
            </a:r>
            <a:endParaRPr lang="en-US" sz="2400" dirty="0">
              <a:solidFill>
                <a:srgbClr val="414141"/>
              </a:solidFill>
            </a:endParaRPr>
          </a:p>
          <a:p>
            <a:pPr marL="914400" lvl="1" indent="-457200">
              <a:buFont typeface="Arial" panose="020B0604020202020204" pitchFamily="34" charset="0"/>
              <a:buChar char="•"/>
            </a:pPr>
            <a:r>
              <a:rPr lang="el-GR" sz="2000" dirty="0">
                <a:solidFill>
                  <a:srgbClr val="414141"/>
                </a:solidFill>
              </a:rPr>
              <a:t>Η Μεγάλη Ύφεση και ο Δεύτερος Παγκόσμιος Πόλεμος άλλαξαν τον τρόπο με τον οποίο οι άνθρωποι σε χώρες με υψηλό εισόδημα μιλούσαν για την οικονομία</a:t>
            </a:r>
            <a:r>
              <a:rPr lang="en-US" sz="2000" dirty="0">
                <a:solidFill>
                  <a:srgbClr val="414141"/>
                </a:solidFill>
              </a:rPr>
              <a:t>. </a:t>
            </a:r>
          </a:p>
          <a:p>
            <a:pPr marL="914400" lvl="1" indent="-457200">
              <a:buFont typeface="Arial" panose="020B0604020202020204" pitchFamily="34" charset="0"/>
              <a:buChar char="•"/>
            </a:pPr>
            <a:r>
              <a:rPr lang="el-GR" sz="2000" dirty="0">
                <a:solidFill>
                  <a:srgbClr val="414141"/>
                </a:solidFill>
              </a:rPr>
              <a:t>Καθώς οι αναμνήσεις αυτής της εποχής εξασθένισαν μαζί με την κοινωνική αλληλεγγύη και την εμπιστοσύνη στη συλλογική δράση που προώθησε</a:t>
            </a:r>
            <a:r>
              <a:rPr lang="en-US" sz="2000" dirty="0">
                <a:solidFill>
                  <a:srgbClr val="414141"/>
                </a:solidFill>
              </a:rPr>
              <a:t>: “there is no such thing as society” (Thatcher), you get what you pay for, </a:t>
            </a:r>
            <a:r>
              <a:rPr lang="el-GR" sz="2000" dirty="0">
                <a:solidFill>
                  <a:srgbClr val="414141"/>
                </a:solidFill>
              </a:rPr>
              <a:t>η κυβέρνηση είναι απλώς μια άλλη ομάδα ειδικού ενδιαφέροντος</a:t>
            </a:r>
            <a:r>
              <a:rPr lang="en-US" sz="2000" dirty="0">
                <a:solidFill>
                  <a:srgbClr val="414141"/>
                </a:solidFill>
              </a:rPr>
              <a:t>. </a:t>
            </a:r>
            <a:endParaRPr lang="en-GB" sz="2000" dirty="0">
              <a:solidFill>
                <a:srgbClr val="414141"/>
              </a:solidFill>
            </a:endParaRPr>
          </a:p>
          <a:p>
            <a:pPr marL="457200" indent="-457200">
              <a:buFont typeface="+mj-lt"/>
              <a:buAutoNum type="arabicPeriod"/>
            </a:pPr>
            <a:r>
              <a:rPr lang="el-GR" sz="2400" dirty="0">
                <a:solidFill>
                  <a:srgbClr val="414141"/>
                </a:solidFill>
              </a:rPr>
              <a:t>Είναι η κρίση </a:t>
            </a:r>
            <a:r>
              <a:rPr lang="en-GB" sz="2400" dirty="0">
                <a:solidFill>
                  <a:srgbClr val="414141"/>
                </a:solidFill>
              </a:rPr>
              <a:t>COVID-19 </a:t>
            </a:r>
            <a:r>
              <a:rPr lang="el-GR" sz="2400" dirty="0">
                <a:solidFill>
                  <a:srgbClr val="414141"/>
                </a:solidFill>
              </a:rPr>
              <a:t>μια άλλη ευκαιρία για μια αλλαγή στην κατανόηση για την οικονομία και για το ρόλο των πολιτών, της κυβέρνησης και της αγοράς για να την κάνει καλύτερη;</a:t>
            </a:r>
            <a:endParaRPr lang="en-GB" sz="2400" dirty="0">
              <a:solidFill>
                <a:srgbClr val="414141"/>
              </a:solidFill>
            </a:endParaRPr>
          </a:p>
          <a:p>
            <a:pPr marL="457200" indent="-457200">
              <a:buFont typeface="+mj-lt"/>
              <a:buAutoNum type="arabicPeriod"/>
            </a:pPr>
            <a:r>
              <a:rPr lang="el-GR" sz="2400" dirty="0">
                <a:solidFill>
                  <a:srgbClr val="414141"/>
                </a:solidFill>
              </a:rPr>
              <a:t>Ποιος είναι ο πιθανός αντίκτυπος, εάν υπάρχει, στην ευαισθητοποίηση και τις πολιτικές για την κλιματική κρίση;</a:t>
            </a:r>
            <a:endParaRPr lang="en-GB" sz="2400" dirty="0">
              <a:solidFill>
                <a:srgbClr val="414141"/>
              </a:solidFill>
            </a:endParaRPr>
          </a:p>
        </p:txBody>
      </p:sp>
    </p:spTree>
    <p:extLst>
      <p:ext uri="{BB962C8B-B14F-4D97-AF65-F5344CB8AC3E}">
        <p14:creationId xmlns:p14="http://schemas.microsoft.com/office/powerpoint/2010/main" val="33940086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Βιβλιογραφία</a:t>
            </a:r>
            <a:endParaRPr lang="en-US" dirty="0"/>
          </a:p>
        </p:txBody>
      </p:sp>
    </p:spTree>
    <p:extLst>
      <p:ext uri="{BB962C8B-B14F-4D97-AF65-F5344CB8AC3E}">
        <p14:creationId xmlns:p14="http://schemas.microsoft.com/office/powerpoint/2010/main" val="33104257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10329AE-7F7A-4665-B742-A17223EE90E5}"/>
              </a:ext>
            </a:extLst>
          </p:cNvPr>
          <p:cNvSpPr txBox="1">
            <a:spLocks/>
          </p:cNvSpPr>
          <p:nvPr/>
        </p:nvSpPr>
        <p:spPr>
          <a:xfrm>
            <a:off x="965198" y="681037"/>
            <a:ext cx="10507133" cy="5291500"/>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it-IT" sz="4000" dirty="0" err="1">
                <a:solidFill>
                  <a:srgbClr val="414141"/>
                </a:solidFill>
              </a:rPr>
              <a:t>Andolfatto</a:t>
            </a:r>
            <a:r>
              <a:rPr lang="it-IT" sz="4000" dirty="0">
                <a:solidFill>
                  <a:srgbClr val="414141"/>
                </a:solidFill>
              </a:rPr>
              <a:t>, D. and Li, L., 2014. </a:t>
            </a:r>
            <a:r>
              <a:rPr lang="en-GB" sz="4000" dirty="0">
                <a:solidFill>
                  <a:srgbClr val="414141"/>
                </a:solidFill>
              </a:rPr>
              <a:t>Quantitative Easing in Japan: Past and Present. Economic Synopses, [online] 2014(1). Available at: &lt;</a:t>
            </a:r>
            <a:r>
              <a:rPr lang="en-GB" sz="4000" u="sng" dirty="0">
                <a:solidFill>
                  <a:srgbClr val="F55755"/>
                </a:solidFill>
                <a:hlinkClick r:id="rId3">
                  <a:extLst>
                    <a:ext uri="{A12FA001-AC4F-418D-AE19-62706E023703}">
                      <ahyp:hlinkClr xmlns:ahyp="http://schemas.microsoft.com/office/drawing/2018/hyperlinkcolor" val="tx"/>
                    </a:ext>
                  </a:extLst>
                </a:hlinkClick>
              </a:rPr>
              <a:t>https://research.stlouisfed.org/publications/economic-synopses/2014/01/10/quantitative-easing-in-japan-past-and-present</a:t>
            </a:r>
            <a:r>
              <a:rPr lang="en-GB" sz="4000" dirty="0">
                <a:solidFill>
                  <a:srgbClr val="414141"/>
                </a:solidFill>
              </a:rPr>
              <a:t>&gt; </a:t>
            </a:r>
          </a:p>
          <a:p>
            <a:pPr>
              <a:lnSpc>
                <a:spcPct val="120000"/>
              </a:lnSpc>
              <a:spcBef>
                <a:spcPts val="0"/>
              </a:spcBef>
            </a:pPr>
            <a:r>
              <a:rPr lang="en-GB" sz="4000" dirty="0">
                <a:solidFill>
                  <a:srgbClr val="414141"/>
                </a:solidFill>
              </a:rPr>
              <a:t>Baldwin, R. and </a:t>
            </a:r>
            <a:r>
              <a:rPr lang="en-GB" sz="4000" dirty="0" err="1">
                <a:solidFill>
                  <a:srgbClr val="414141"/>
                </a:solidFill>
              </a:rPr>
              <a:t>Weder</a:t>
            </a:r>
            <a:r>
              <a:rPr lang="en-GB" sz="4000" dirty="0">
                <a:solidFill>
                  <a:srgbClr val="414141"/>
                </a:solidFill>
              </a:rPr>
              <a:t> di Mauro, B., 2020. </a:t>
            </a:r>
            <a:r>
              <a:rPr lang="en-GB" sz="4000" i="1" dirty="0">
                <a:solidFill>
                  <a:srgbClr val="414141"/>
                </a:solidFill>
              </a:rPr>
              <a:t>Mitigating The COVID Economic Crisis: Act Fast And Do Whatever It Takes</a:t>
            </a:r>
            <a:r>
              <a:rPr lang="en-GB" sz="4000" dirty="0">
                <a:solidFill>
                  <a:srgbClr val="414141"/>
                </a:solidFill>
              </a:rPr>
              <a:t>. [</a:t>
            </a:r>
            <a:r>
              <a:rPr lang="en-GB" sz="4000" dirty="0" err="1">
                <a:solidFill>
                  <a:srgbClr val="414141"/>
                </a:solidFill>
              </a:rPr>
              <a:t>ebook</a:t>
            </a:r>
            <a:r>
              <a:rPr lang="en-GB" sz="4000" dirty="0">
                <a:solidFill>
                  <a:srgbClr val="414141"/>
                </a:solidFill>
              </a:rPr>
              <a:t>] London: CEPR Press. Available at: &lt;</a:t>
            </a:r>
            <a:r>
              <a:rPr lang="en-GB" sz="4000" u="sng" dirty="0">
                <a:solidFill>
                  <a:srgbClr val="F55755"/>
                </a:solidFill>
                <a:hlinkClick r:id="rId4">
                  <a:extLst>
                    <a:ext uri="{A12FA001-AC4F-418D-AE19-62706E023703}">
                      <ahyp:hlinkClr xmlns:ahyp="http://schemas.microsoft.com/office/drawing/2018/hyperlinkcolor" val="tx"/>
                    </a:ext>
                  </a:extLst>
                </a:hlinkClick>
              </a:rPr>
              <a:t>https://voxeu.org/system/files/epublication/COVIDEconomicCrisis.pdf</a:t>
            </a:r>
            <a:r>
              <a:rPr lang="en-GB" sz="4000" dirty="0">
                <a:solidFill>
                  <a:srgbClr val="414141"/>
                </a:solidFill>
              </a:rPr>
              <a:t>&gt;</a:t>
            </a:r>
          </a:p>
          <a:p>
            <a:pPr>
              <a:lnSpc>
                <a:spcPct val="120000"/>
              </a:lnSpc>
              <a:spcBef>
                <a:spcPts val="0"/>
              </a:spcBef>
            </a:pPr>
            <a:r>
              <a:rPr lang="en-GB" sz="4000" dirty="0">
                <a:solidFill>
                  <a:srgbClr val="414141"/>
                </a:solidFill>
              </a:rPr>
              <a:t>Baldwin, R., 2020. </a:t>
            </a:r>
            <a:r>
              <a:rPr lang="en-GB" sz="4000" i="1" dirty="0">
                <a:solidFill>
                  <a:srgbClr val="414141"/>
                </a:solidFill>
              </a:rPr>
              <a:t>The Supply Side Matters: Guns Versus Butter, COVID-Style</a:t>
            </a:r>
            <a:r>
              <a:rPr lang="en-GB" sz="4000" dirty="0">
                <a:solidFill>
                  <a:srgbClr val="414141"/>
                </a:solidFill>
              </a:rPr>
              <a:t>. [online] VOX. Available at: &lt;</a:t>
            </a:r>
            <a:r>
              <a:rPr lang="en-GB" sz="4000" u="sng" dirty="0">
                <a:solidFill>
                  <a:srgbClr val="F55755"/>
                </a:solidFill>
                <a:hlinkClick r:id="rId5">
                  <a:extLst>
                    <a:ext uri="{A12FA001-AC4F-418D-AE19-62706E023703}">
                      <ahyp:hlinkClr xmlns:ahyp="http://schemas.microsoft.com/office/drawing/2018/hyperlinkcolor" val="tx"/>
                    </a:ext>
                  </a:extLst>
                </a:hlinkClick>
              </a:rPr>
              <a:t>https://voxeu.org/article/supply-side-matters-guns-versus-butter-covid-style</a:t>
            </a:r>
            <a:r>
              <a:rPr lang="en-GB" sz="4000" dirty="0">
                <a:solidFill>
                  <a:srgbClr val="414141"/>
                </a:solidFill>
              </a:rPr>
              <a:t>&gt; </a:t>
            </a:r>
          </a:p>
          <a:p>
            <a:pPr>
              <a:lnSpc>
                <a:spcPct val="120000"/>
              </a:lnSpc>
              <a:spcBef>
                <a:spcPts val="0"/>
              </a:spcBef>
            </a:pPr>
            <a:r>
              <a:rPr lang="it-IT" sz="4000" dirty="0">
                <a:solidFill>
                  <a:srgbClr val="414141"/>
                </a:solidFill>
              </a:rPr>
              <a:t>Banca d'Italia, 2020. </a:t>
            </a:r>
            <a:r>
              <a:rPr lang="it-IT" sz="4000" i="1" dirty="0">
                <a:solidFill>
                  <a:srgbClr val="414141"/>
                </a:solidFill>
              </a:rPr>
              <a:t>Base Dati Statistica</a:t>
            </a:r>
            <a:r>
              <a:rPr lang="it-IT" sz="4000" dirty="0">
                <a:solidFill>
                  <a:srgbClr val="414141"/>
                </a:solidFill>
              </a:rPr>
              <a:t>. </a:t>
            </a:r>
            <a:r>
              <a:rPr lang="en-GB" sz="4000" dirty="0">
                <a:solidFill>
                  <a:srgbClr val="414141"/>
                </a:solidFill>
              </a:rPr>
              <a:t>[online] </a:t>
            </a:r>
            <a:r>
              <a:rPr lang="en-GB" sz="4000" dirty="0" err="1">
                <a:solidFill>
                  <a:srgbClr val="414141"/>
                </a:solidFill>
              </a:rPr>
              <a:t>Infostat.bancaditalia.it</a:t>
            </a:r>
            <a:r>
              <a:rPr lang="en-GB" sz="4000" dirty="0">
                <a:solidFill>
                  <a:srgbClr val="414141"/>
                </a:solidFill>
              </a:rPr>
              <a:t>. Available at: </a:t>
            </a:r>
            <a:r>
              <a:rPr lang="en-GB" sz="4000" u="sng" dirty="0">
                <a:solidFill>
                  <a:srgbClr val="F55755"/>
                </a:solidFill>
                <a:hlinkClick r:id="rId6">
                  <a:extLst>
                    <a:ext uri="{A12FA001-AC4F-418D-AE19-62706E023703}">
                      <ahyp:hlinkClr xmlns:ahyp="http://schemas.microsoft.com/office/drawing/2018/hyperlinkcolor" val="tx"/>
                    </a:ext>
                  </a:extLst>
                </a:hlinkClick>
              </a:rPr>
              <a:t>https://infostat.bancaditalia.it/inquiry/</a:t>
            </a:r>
            <a:endParaRPr lang="en-GB" sz="4000" dirty="0">
              <a:solidFill>
                <a:srgbClr val="F55755"/>
              </a:solidFill>
            </a:endParaRPr>
          </a:p>
          <a:p>
            <a:pPr>
              <a:lnSpc>
                <a:spcPct val="120000"/>
              </a:lnSpc>
              <a:spcBef>
                <a:spcPts val="0"/>
              </a:spcBef>
            </a:pPr>
            <a:r>
              <a:rPr lang="en-GB" sz="4000" dirty="0">
                <a:solidFill>
                  <a:srgbClr val="414141"/>
                </a:solidFill>
              </a:rPr>
              <a:t>Bank of England, 2020. </a:t>
            </a:r>
            <a:r>
              <a:rPr lang="en-GB" sz="4000" i="1" dirty="0">
                <a:solidFill>
                  <a:srgbClr val="414141"/>
                </a:solidFill>
              </a:rPr>
              <a:t>Bank Of England Database</a:t>
            </a:r>
            <a:r>
              <a:rPr lang="en-GB" sz="4000" dirty="0">
                <a:solidFill>
                  <a:srgbClr val="414141"/>
                </a:solidFill>
              </a:rPr>
              <a:t>. [online] Available at: &lt;</a:t>
            </a:r>
            <a:r>
              <a:rPr lang="en-GB" sz="4000" u="sng" dirty="0">
                <a:solidFill>
                  <a:srgbClr val="F55755"/>
                </a:solidFill>
                <a:hlinkClick r:id="rId7">
                  <a:extLst>
                    <a:ext uri="{A12FA001-AC4F-418D-AE19-62706E023703}">
                      <ahyp:hlinkClr xmlns:ahyp="http://schemas.microsoft.com/office/drawing/2018/hyperlinkcolor" val="tx"/>
                    </a:ext>
                  </a:extLst>
                </a:hlinkClick>
              </a:rPr>
              <a:t>https://www.bankofengland.co.uk/boeapps/database/</a:t>
            </a:r>
            <a:r>
              <a:rPr lang="en-GB" sz="4000" dirty="0">
                <a:solidFill>
                  <a:srgbClr val="F55755"/>
                </a:solidFill>
              </a:rPr>
              <a:t>&gt;</a:t>
            </a:r>
            <a:r>
              <a:rPr lang="en-GB" sz="4000" dirty="0">
                <a:solidFill>
                  <a:srgbClr val="414141"/>
                </a:solidFill>
              </a:rPr>
              <a:t> </a:t>
            </a:r>
          </a:p>
          <a:p>
            <a:pPr>
              <a:lnSpc>
                <a:spcPct val="120000"/>
              </a:lnSpc>
              <a:spcBef>
                <a:spcPts val="0"/>
              </a:spcBef>
            </a:pPr>
            <a:r>
              <a:rPr lang="en-GB" sz="4000" dirty="0">
                <a:solidFill>
                  <a:srgbClr val="414141"/>
                </a:solidFill>
              </a:rPr>
              <a:t>Bayer, C., Born, B., </a:t>
            </a:r>
            <a:r>
              <a:rPr lang="en-GB" sz="4000" dirty="0" err="1">
                <a:solidFill>
                  <a:srgbClr val="414141"/>
                </a:solidFill>
              </a:rPr>
              <a:t>Luetticke</a:t>
            </a:r>
            <a:r>
              <a:rPr lang="en-GB" sz="4000" dirty="0">
                <a:solidFill>
                  <a:srgbClr val="414141"/>
                </a:solidFill>
              </a:rPr>
              <a:t>, R. and Müller, G., 2020. </a:t>
            </a:r>
            <a:r>
              <a:rPr lang="en-GB" sz="4000" i="1" dirty="0">
                <a:solidFill>
                  <a:srgbClr val="414141"/>
                </a:solidFill>
              </a:rPr>
              <a:t>Impact Of The US Coronavirus Stimulus Package</a:t>
            </a:r>
            <a:r>
              <a:rPr lang="en-GB" sz="4000" dirty="0">
                <a:solidFill>
                  <a:srgbClr val="414141"/>
                </a:solidFill>
              </a:rPr>
              <a:t>. [online] VOX. Available at: &lt;</a:t>
            </a:r>
            <a:r>
              <a:rPr lang="en-GB" sz="4000" u="sng" dirty="0">
                <a:solidFill>
                  <a:srgbClr val="F55755"/>
                </a:solidFill>
                <a:hlinkClick r:id="rId8">
                  <a:extLst>
                    <a:ext uri="{A12FA001-AC4F-418D-AE19-62706E023703}">
                      <ahyp:hlinkClr xmlns:ahyp="http://schemas.microsoft.com/office/drawing/2018/hyperlinkcolor" val="tx"/>
                    </a:ext>
                  </a:extLst>
                </a:hlinkClick>
              </a:rPr>
              <a:t>https://voxeu.org/article/impact-us-coronavirus-stimulus-package</a:t>
            </a:r>
            <a:r>
              <a:rPr lang="en-GB" sz="4000" dirty="0">
                <a:solidFill>
                  <a:srgbClr val="414141"/>
                </a:solidFill>
              </a:rPr>
              <a:t>&gt; </a:t>
            </a:r>
          </a:p>
          <a:p>
            <a:pPr>
              <a:lnSpc>
                <a:spcPct val="120000"/>
              </a:lnSpc>
              <a:spcBef>
                <a:spcPts val="0"/>
              </a:spcBef>
            </a:pPr>
            <a:r>
              <a:rPr lang="en-GB" sz="4000" dirty="0">
                <a:solidFill>
                  <a:srgbClr val="414141"/>
                </a:solidFill>
              </a:rPr>
              <a:t>Blanchard, O., 2020. </a:t>
            </a:r>
            <a:r>
              <a:rPr lang="en-GB" sz="4000" i="1" dirty="0">
                <a:solidFill>
                  <a:srgbClr val="414141"/>
                </a:solidFill>
              </a:rPr>
              <a:t>Is There Deflation Or Inflation In Our Future?</a:t>
            </a:r>
            <a:r>
              <a:rPr lang="en-GB" sz="4000" dirty="0">
                <a:solidFill>
                  <a:srgbClr val="414141"/>
                </a:solidFill>
              </a:rPr>
              <a:t>. [online] VOX. Available at: &lt;</a:t>
            </a:r>
            <a:r>
              <a:rPr lang="en-GB" sz="4000" u="sng" dirty="0">
                <a:solidFill>
                  <a:srgbClr val="F55755"/>
                </a:solidFill>
                <a:hlinkClick r:id="rId9">
                  <a:extLst>
                    <a:ext uri="{A12FA001-AC4F-418D-AE19-62706E023703}">
                      <ahyp:hlinkClr xmlns:ahyp="http://schemas.microsoft.com/office/drawing/2018/hyperlinkcolor" val="tx"/>
                    </a:ext>
                  </a:extLst>
                </a:hlinkClick>
              </a:rPr>
              <a:t>https://voxeu.org/article/there-deflation-or-inflation-our-future</a:t>
            </a:r>
            <a:r>
              <a:rPr lang="en-GB" sz="4000" dirty="0">
                <a:solidFill>
                  <a:srgbClr val="414141"/>
                </a:solidFill>
              </a:rPr>
              <a:t>&gt; </a:t>
            </a:r>
          </a:p>
          <a:p>
            <a:pPr>
              <a:lnSpc>
                <a:spcPct val="120000"/>
              </a:lnSpc>
              <a:spcBef>
                <a:spcPts val="0"/>
              </a:spcBef>
            </a:pPr>
            <a:r>
              <a:rPr lang="en-GB" sz="4000" dirty="0">
                <a:solidFill>
                  <a:srgbClr val="414141"/>
                </a:solidFill>
              </a:rPr>
              <a:t>Bowles, S. and Carlin, W., 2020. </a:t>
            </a:r>
            <a:r>
              <a:rPr lang="en-GB" sz="4000" i="1" dirty="0">
                <a:solidFill>
                  <a:srgbClr val="414141"/>
                </a:solidFill>
              </a:rPr>
              <a:t>The Coming Battle For The COVID-19 Narrative</a:t>
            </a:r>
            <a:r>
              <a:rPr lang="en-GB" sz="4000" dirty="0">
                <a:solidFill>
                  <a:srgbClr val="414141"/>
                </a:solidFill>
              </a:rPr>
              <a:t>. [online] VOX. Available at: &lt;</a:t>
            </a:r>
            <a:r>
              <a:rPr lang="en-GB" sz="4000" u="sng" dirty="0">
                <a:solidFill>
                  <a:srgbClr val="F55755"/>
                </a:solidFill>
                <a:hlinkClick r:id="rId10">
                  <a:extLst>
                    <a:ext uri="{A12FA001-AC4F-418D-AE19-62706E023703}">
                      <ahyp:hlinkClr xmlns:ahyp="http://schemas.microsoft.com/office/drawing/2018/hyperlinkcolor" val="tx"/>
                    </a:ext>
                  </a:extLst>
                </a:hlinkClick>
              </a:rPr>
              <a:t>https://voxeu.org/article/coming-battle-covid-19-narrative</a:t>
            </a:r>
            <a:r>
              <a:rPr lang="en-GB" sz="4000" dirty="0">
                <a:solidFill>
                  <a:srgbClr val="414141"/>
                </a:solidFill>
              </a:rPr>
              <a:t>&gt; </a:t>
            </a:r>
          </a:p>
          <a:p>
            <a:pPr>
              <a:lnSpc>
                <a:spcPct val="120000"/>
              </a:lnSpc>
              <a:spcBef>
                <a:spcPts val="0"/>
              </a:spcBef>
            </a:pPr>
            <a:r>
              <a:rPr lang="en-GB" sz="4000" dirty="0">
                <a:solidFill>
                  <a:srgbClr val="414141"/>
                </a:solidFill>
              </a:rPr>
              <a:t>Burn-Murdoch, J., Tilford, C., Fray, K. and Smith, A., 2020. Coronavirus economic tracker: latest global fallout. </a:t>
            </a:r>
            <a:r>
              <a:rPr lang="en-GB" sz="4000" i="1" dirty="0">
                <a:solidFill>
                  <a:srgbClr val="414141"/>
                </a:solidFill>
              </a:rPr>
              <a:t>Financial Times</a:t>
            </a:r>
            <a:r>
              <a:rPr lang="en-GB" sz="4000" dirty="0">
                <a:solidFill>
                  <a:srgbClr val="414141"/>
                </a:solidFill>
              </a:rPr>
              <a:t>, [online] Available at: </a:t>
            </a:r>
            <a:r>
              <a:rPr lang="en-GB" sz="4000" u="sng" dirty="0">
                <a:solidFill>
                  <a:srgbClr val="F55755"/>
                </a:solidFill>
                <a:hlinkClick r:id="rId11">
                  <a:extLst>
                    <a:ext uri="{A12FA001-AC4F-418D-AE19-62706E023703}">
                      <ahyp:hlinkClr xmlns:ahyp="http://schemas.microsoft.com/office/drawing/2018/hyperlinkcolor" val="tx"/>
                    </a:ext>
                  </a:extLst>
                </a:hlinkClick>
              </a:rPr>
              <a:t>https://www.ft.com/content/0c13755a-6867-11ea-800d-da70cff6e4d3</a:t>
            </a:r>
            <a:endParaRPr lang="en-GB" sz="4000" dirty="0">
              <a:solidFill>
                <a:srgbClr val="414141"/>
              </a:solidFill>
            </a:endParaRPr>
          </a:p>
          <a:p>
            <a:pPr>
              <a:lnSpc>
                <a:spcPct val="120000"/>
              </a:lnSpc>
              <a:spcBef>
                <a:spcPts val="0"/>
              </a:spcBef>
            </a:pPr>
            <a:r>
              <a:rPr lang="en-GB" sz="4000" dirty="0">
                <a:solidFill>
                  <a:srgbClr val="414141"/>
                </a:solidFill>
              </a:rPr>
              <a:t>Carlin, W. and Soskice, D., 2015. Macroeconomics. Oxford: Oxford University Press. In particular, pp. 488-490</a:t>
            </a:r>
          </a:p>
          <a:p>
            <a:pPr>
              <a:lnSpc>
                <a:spcPct val="120000"/>
              </a:lnSpc>
              <a:spcBef>
                <a:spcPts val="0"/>
              </a:spcBef>
            </a:pPr>
            <a:r>
              <a:rPr lang="en-GB" sz="4000" dirty="0">
                <a:solidFill>
                  <a:srgbClr val="414141"/>
                </a:solidFill>
              </a:rPr>
              <a:t>Chazan, G. and Milne, R., 2020. </a:t>
            </a:r>
            <a:r>
              <a:rPr lang="en-GB" sz="4000" dirty="0" err="1">
                <a:solidFill>
                  <a:srgbClr val="414141"/>
                </a:solidFill>
              </a:rPr>
              <a:t>Kurzarbeit</a:t>
            </a:r>
            <a:r>
              <a:rPr lang="en-GB" sz="4000" dirty="0">
                <a:solidFill>
                  <a:srgbClr val="414141"/>
                </a:solidFill>
              </a:rPr>
              <a:t>: a German export most of Europe wants to buy. </a:t>
            </a:r>
            <a:r>
              <a:rPr lang="en-GB" sz="4000" i="1" dirty="0">
                <a:solidFill>
                  <a:srgbClr val="414141"/>
                </a:solidFill>
              </a:rPr>
              <a:t>Financial Times</a:t>
            </a:r>
            <a:r>
              <a:rPr lang="en-GB" sz="4000" dirty="0">
                <a:solidFill>
                  <a:srgbClr val="414141"/>
                </a:solidFill>
              </a:rPr>
              <a:t>, [online] Available at: &lt;</a:t>
            </a:r>
            <a:r>
              <a:rPr lang="en-GB" sz="4000" u="sng" dirty="0">
                <a:solidFill>
                  <a:srgbClr val="F55755"/>
                </a:solidFill>
                <a:hlinkClick r:id="rId12">
                  <a:extLst>
                    <a:ext uri="{A12FA001-AC4F-418D-AE19-62706E023703}">
                      <ahyp:hlinkClr xmlns:ahyp="http://schemas.microsoft.com/office/drawing/2018/hyperlinkcolor" val="tx"/>
                    </a:ext>
                  </a:extLst>
                </a:hlinkClick>
              </a:rPr>
              <a:t>https://www.ft.com/content/927794b2-6b70-11ea-89df-41bea055720b</a:t>
            </a:r>
            <a:r>
              <a:rPr lang="en-GB" sz="4000" dirty="0">
                <a:solidFill>
                  <a:srgbClr val="414141"/>
                </a:solidFill>
              </a:rPr>
              <a:t>&gt; </a:t>
            </a:r>
          </a:p>
          <a:p>
            <a:pPr>
              <a:lnSpc>
                <a:spcPct val="120000"/>
              </a:lnSpc>
              <a:spcBef>
                <a:spcPts val="0"/>
              </a:spcBef>
            </a:pPr>
            <a:r>
              <a:rPr lang="en-GB" sz="4000" dirty="0">
                <a:solidFill>
                  <a:srgbClr val="414141"/>
                </a:solidFill>
              </a:rPr>
              <a:t>CORE Economics Education, 2020. </a:t>
            </a:r>
            <a:r>
              <a:rPr lang="en-GB" sz="4000" i="1" dirty="0">
                <a:solidFill>
                  <a:srgbClr val="414141"/>
                </a:solidFill>
              </a:rPr>
              <a:t>CORE COVID-19 Collection</a:t>
            </a:r>
            <a:r>
              <a:rPr lang="en-GB" sz="4000" dirty="0">
                <a:solidFill>
                  <a:srgbClr val="414141"/>
                </a:solidFill>
              </a:rPr>
              <a:t>. [online] Available at: &lt;</a:t>
            </a:r>
            <a:r>
              <a:rPr lang="en-GB" sz="4000" u="sng" dirty="0">
                <a:solidFill>
                  <a:srgbClr val="F55755"/>
                </a:solidFill>
                <a:hlinkClick r:id="rId13">
                  <a:extLst>
                    <a:ext uri="{A12FA001-AC4F-418D-AE19-62706E023703}">
                      <ahyp:hlinkClr xmlns:ahyp="http://schemas.microsoft.com/office/drawing/2018/hyperlinkcolor" val="tx"/>
                    </a:ext>
                  </a:extLst>
                </a:hlinkClick>
              </a:rPr>
              <a:t>https://www.core-econ.org/project/core-covid-19-collection/</a:t>
            </a:r>
            <a:r>
              <a:rPr lang="en-GB" sz="4000" dirty="0">
                <a:solidFill>
                  <a:srgbClr val="414141"/>
                </a:solidFill>
              </a:rPr>
              <a:t>&gt; </a:t>
            </a:r>
          </a:p>
          <a:p>
            <a:pPr>
              <a:lnSpc>
                <a:spcPct val="120000"/>
              </a:lnSpc>
              <a:spcBef>
                <a:spcPts val="0"/>
              </a:spcBef>
            </a:pPr>
            <a:r>
              <a:rPr lang="en-GB" sz="4000" dirty="0">
                <a:solidFill>
                  <a:srgbClr val="414141"/>
                </a:solidFill>
              </a:rPr>
              <a:t>CORE Team, 2020. </a:t>
            </a:r>
            <a:r>
              <a:rPr lang="en-GB" sz="4000" i="1" dirty="0">
                <a:solidFill>
                  <a:srgbClr val="414141"/>
                </a:solidFill>
              </a:rPr>
              <a:t>Economy, Society And Public Policy</a:t>
            </a:r>
            <a:r>
              <a:rPr lang="en-GB" sz="4000" dirty="0">
                <a:solidFill>
                  <a:srgbClr val="414141"/>
                </a:solidFill>
              </a:rPr>
              <a:t>. [</a:t>
            </a:r>
            <a:r>
              <a:rPr lang="en-GB" sz="4000" dirty="0" err="1">
                <a:solidFill>
                  <a:srgbClr val="414141"/>
                </a:solidFill>
              </a:rPr>
              <a:t>ebook</a:t>
            </a:r>
            <a:r>
              <a:rPr lang="en-GB" sz="4000" dirty="0">
                <a:solidFill>
                  <a:srgbClr val="414141"/>
                </a:solidFill>
              </a:rPr>
              <a:t>] CORE Economics Education. Available at: &lt;</a:t>
            </a:r>
            <a:r>
              <a:rPr lang="en-GB" sz="4000" u="sng" dirty="0">
                <a:solidFill>
                  <a:srgbClr val="F55755"/>
                </a:solidFill>
                <a:hlinkClick r:id="rId14">
                  <a:extLst>
                    <a:ext uri="{A12FA001-AC4F-418D-AE19-62706E023703}">
                      <ahyp:hlinkClr xmlns:ahyp="http://schemas.microsoft.com/office/drawing/2018/hyperlinkcolor" val="tx"/>
                    </a:ext>
                  </a:extLst>
                </a:hlinkClick>
              </a:rPr>
              <a:t>https://www.core-econ.org/espp/</a:t>
            </a:r>
            <a:r>
              <a:rPr lang="en-GB" sz="4000" dirty="0">
                <a:solidFill>
                  <a:srgbClr val="414141"/>
                </a:solidFill>
              </a:rPr>
              <a:t>&gt; </a:t>
            </a:r>
          </a:p>
          <a:p>
            <a:pPr>
              <a:lnSpc>
                <a:spcPct val="120000"/>
              </a:lnSpc>
              <a:spcBef>
                <a:spcPts val="0"/>
              </a:spcBef>
            </a:pPr>
            <a:r>
              <a:rPr lang="en-GB" sz="4000" dirty="0">
                <a:solidFill>
                  <a:srgbClr val="414141"/>
                </a:solidFill>
              </a:rPr>
              <a:t>CORE Team, 2020. </a:t>
            </a:r>
            <a:r>
              <a:rPr lang="en-GB" sz="4000" i="1" dirty="0">
                <a:solidFill>
                  <a:srgbClr val="414141"/>
                </a:solidFill>
              </a:rPr>
              <a:t>The Economy</a:t>
            </a:r>
            <a:r>
              <a:rPr lang="en-GB" sz="4000" dirty="0">
                <a:solidFill>
                  <a:srgbClr val="414141"/>
                </a:solidFill>
              </a:rPr>
              <a:t>. [</a:t>
            </a:r>
            <a:r>
              <a:rPr lang="en-GB" sz="4000" dirty="0" err="1">
                <a:solidFill>
                  <a:srgbClr val="414141"/>
                </a:solidFill>
              </a:rPr>
              <a:t>ebook</a:t>
            </a:r>
            <a:r>
              <a:rPr lang="en-GB" sz="4000" dirty="0">
                <a:solidFill>
                  <a:srgbClr val="414141"/>
                </a:solidFill>
              </a:rPr>
              <a:t>] CORE Economics Education. Available at: &lt;</a:t>
            </a:r>
            <a:r>
              <a:rPr lang="en-GB" sz="4000" u="sng" dirty="0">
                <a:solidFill>
                  <a:srgbClr val="F55755"/>
                </a:solidFill>
                <a:hlinkClick r:id="rId15">
                  <a:extLst>
                    <a:ext uri="{A12FA001-AC4F-418D-AE19-62706E023703}">
                      <ahyp:hlinkClr xmlns:ahyp="http://schemas.microsoft.com/office/drawing/2018/hyperlinkcolor" val="tx"/>
                    </a:ext>
                  </a:extLst>
                </a:hlinkClick>
              </a:rPr>
              <a:t>https://core-econ.org/the-economy/</a:t>
            </a:r>
            <a:r>
              <a:rPr lang="en-GB" sz="4000" dirty="0">
                <a:solidFill>
                  <a:srgbClr val="414141"/>
                </a:solidFill>
              </a:rPr>
              <a:t>&gt; </a:t>
            </a:r>
          </a:p>
          <a:p>
            <a:pPr>
              <a:lnSpc>
                <a:spcPct val="120000"/>
              </a:lnSpc>
              <a:spcBef>
                <a:spcPts val="0"/>
              </a:spcBef>
            </a:pPr>
            <a:r>
              <a:rPr lang="en-GB" sz="4000" dirty="0">
                <a:solidFill>
                  <a:srgbClr val="414141"/>
                </a:solidFill>
              </a:rPr>
              <a:t>CORE, 2020. </a:t>
            </a:r>
            <a:r>
              <a:rPr lang="en-GB" sz="4000" i="1" dirty="0">
                <a:solidFill>
                  <a:srgbClr val="414141"/>
                </a:solidFill>
              </a:rPr>
              <a:t>CORE COVID-19 Collection</a:t>
            </a:r>
            <a:r>
              <a:rPr lang="en-GB" sz="4000" dirty="0">
                <a:solidFill>
                  <a:srgbClr val="414141"/>
                </a:solidFill>
              </a:rPr>
              <a:t>. [online] CORE Economics Education. Available at: &lt;</a:t>
            </a:r>
            <a:r>
              <a:rPr lang="en-GB" sz="4000" u="sng" dirty="0">
                <a:solidFill>
                  <a:srgbClr val="F55755"/>
                </a:solidFill>
                <a:hlinkClick r:id="rId13">
                  <a:extLst>
                    <a:ext uri="{A12FA001-AC4F-418D-AE19-62706E023703}">
                      <ahyp:hlinkClr xmlns:ahyp="http://schemas.microsoft.com/office/drawing/2018/hyperlinkcolor" val="tx"/>
                    </a:ext>
                  </a:extLst>
                </a:hlinkClick>
              </a:rPr>
              <a:t>https://www.core-econ.org/project/core-covid-19-collection/</a:t>
            </a:r>
            <a:r>
              <a:rPr lang="en-GB" sz="4000" dirty="0">
                <a:solidFill>
                  <a:srgbClr val="414141"/>
                </a:solidFill>
              </a:rPr>
              <a:t>&gt; </a:t>
            </a:r>
          </a:p>
          <a:p>
            <a:pPr>
              <a:lnSpc>
                <a:spcPct val="120000"/>
              </a:lnSpc>
              <a:spcBef>
                <a:spcPts val="0"/>
              </a:spcBef>
            </a:pPr>
            <a:r>
              <a:rPr lang="en-GB" sz="4000" dirty="0">
                <a:solidFill>
                  <a:srgbClr val="414141"/>
                </a:solidFill>
              </a:rPr>
              <a:t>Cui, W. and </a:t>
            </a:r>
            <a:r>
              <a:rPr lang="en-GB" sz="4000" dirty="0" err="1">
                <a:solidFill>
                  <a:srgbClr val="414141"/>
                </a:solidFill>
              </a:rPr>
              <a:t>Sterk</a:t>
            </a:r>
            <a:r>
              <a:rPr lang="en-GB" sz="4000" dirty="0">
                <a:solidFill>
                  <a:srgbClr val="414141"/>
                </a:solidFill>
              </a:rPr>
              <a:t>, V., 2019. The powers and pitfalls of quantitative easing. VOX, [online] Available at: &lt;</a:t>
            </a:r>
            <a:r>
              <a:rPr lang="en-GB" sz="4000" u="sng" dirty="0">
                <a:solidFill>
                  <a:srgbClr val="F55755"/>
                </a:solidFill>
                <a:hlinkClick r:id="rId16">
                  <a:extLst>
                    <a:ext uri="{A12FA001-AC4F-418D-AE19-62706E023703}">
                      <ahyp:hlinkClr xmlns:ahyp="http://schemas.microsoft.com/office/drawing/2018/hyperlinkcolor" val="tx"/>
                    </a:ext>
                  </a:extLst>
                </a:hlinkClick>
              </a:rPr>
              <a:t>https://voxeu.org/article/powers-and-pitfalls-quantitative-easing</a:t>
            </a:r>
            <a:r>
              <a:rPr lang="en-GB" sz="4000" dirty="0">
                <a:solidFill>
                  <a:srgbClr val="414141"/>
                </a:solidFill>
              </a:rPr>
              <a:t>&gt; </a:t>
            </a:r>
          </a:p>
          <a:p>
            <a:pPr>
              <a:lnSpc>
                <a:spcPct val="120000"/>
              </a:lnSpc>
              <a:spcBef>
                <a:spcPts val="0"/>
              </a:spcBef>
            </a:pPr>
            <a:r>
              <a:rPr lang="en-GB" sz="4000" dirty="0">
                <a:solidFill>
                  <a:srgbClr val="414141"/>
                </a:solidFill>
              </a:rPr>
              <a:t>Edmond J. </a:t>
            </a:r>
            <a:r>
              <a:rPr lang="en-GB" sz="4000" dirty="0" err="1">
                <a:solidFill>
                  <a:srgbClr val="414141"/>
                </a:solidFill>
              </a:rPr>
              <a:t>Safra</a:t>
            </a:r>
            <a:r>
              <a:rPr lang="en-GB" sz="4000" dirty="0">
                <a:solidFill>
                  <a:srgbClr val="414141"/>
                </a:solidFill>
              </a:rPr>
              <a:t> </a:t>
            </a:r>
            <a:r>
              <a:rPr lang="en-GB" sz="4000" dirty="0" err="1">
                <a:solidFill>
                  <a:srgbClr val="414141"/>
                </a:solidFill>
              </a:rPr>
              <a:t>Center</a:t>
            </a:r>
            <a:r>
              <a:rPr lang="en-GB" sz="4000" dirty="0">
                <a:solidFill>
                  <a:srgbClr val="414141"/>
                </a:solidFill>
              </a:rPr>
              <a:t> for Ethics, 2020. </a:t>
            </a:r>
            <a:r>
              <a:rPr lang="en-GB" sz="4000" i="1" dirty="0">
                <a:solidFill>
                  <a:srgbClr val="414141"/>
                </a:solidFill>
              </a:rPr>
              <a:t>Roadmap To Pandemic Resilience</a:t>
            </a:r>
            <a:r>
              <a:rPr lang="en-GB" sz="4000" dirty="0">
                <a:solidFill>
                  <a:srgbClr val="414141"/>
                </a:solidFill>
              </a:rPr>
              <a:t>. [online] Cambridge, MA. Available at: &lt;</a:t>
            </a:r>
            <a:r>
              <a:rPr lang="en-GB" sz="4000" u="sng" dirty="0">
                <a:solidFill>
                  <a:srgbClr val="F55755"/>
                </a:solidFill>
                <a:hlinkClick r:id="rId17">
                  <a:extLst>
                    <a:ext uri="{A12FA001-AC4F-418D-AE19-62706E023703}">
                      <ahyp:hlinkClr xmlns:ahyp="http://schemas.microsoft.com/office/drawing/2018/hyperlinkcolor" val="tx"/>
                    </a:ext>
                  </a:extLst>
                </a:hlinkClick>
              </a:rPr>
              <a:t>https://ethics.harvard.edu/files/center-for-ethics/files/roadmaptopandemicresilience_updated_4.20.20_0.pdf</a:t>
            </a:r>
            <a:r>
              <a:rPr lang="en-GB" sz="4000" dirty="0">
                <a:solidFill>
                  <a:srgbClr val="414141"/>
                </a:solidFill>
              </a:rPr>
              <a:t>&gt;</a:t>
            </a:r>
          </a:p>
          <a:p>
            <a:pPr>
              <a:lnSpc>
                <a:spcPct val="120000"/>
              </a:lnSpc>
              <a:spcBef>
                <a:spcPts val="0"/>
              </a:spcBef>
            </a:pPr>
            <a:r>
              <a:rPr lang="en-GB" sz="4000" dirty="0">
                <a:solidFill>
                  <a:srgbClr val="414141"/>
                </a:solidFill>
              </a:rPr>
              <a:t>ESCOE, 2020. </a:t>
            </a:r>
            <a:r>
              <a:rPr lang="en-GB" sz="4000" i="1" dirty="0">
                <a:solidFill>
                  <a:srgbClr val="414141"/>
                </a:solidFill>
              </a:rPr>
              <a:t>Historical Data UK</a:t>
            </a:r>
            <a:r>
              <a:rPr lang="en-GB" sz="4000" dirty="0">
                <a:solidFill>
                  <a:srgbClr val="414141"/>
                </a:solidFill>
              </a:rPr>
              <a:t>. [online] Available at: &lt;</a:t>
            </a:r>
            <a:r>
              <a:rPr lang="en-GB" sz="4000" u="sng" dirty="0">
                <a:solidFill>
                  <a:srgbClr val="F55755"/>
                </a:solidFill>
                <a:hlinkClick r:id="rId18">
                  <a:extLst>
                    <a:ext uri="{A12FA001-AC4F-418D-AE19-62706E023703}">
                      <ahyp:hlinkClr xmlns:ahyp="http://schemas.microsoft.com/office/drawing/2018/hyperlinkcolor" val="tx"/>
                    </a:ext>
                  </a:extLst>
                </a:hlinkClick>
              </a:rPr>
              <a:t>https://www.escoe.ac.uk/research/historical-data/</a:t>
            </a:r>
            <a:r>
              <a:rPr lang="en-GB" sz="4000" dirty="0">
                <a:solidFill>
                  <a:srgbClr val="414141"/>
                </a:solidFill>
              </a:rPr>
              <a:t>&gt; </a:t>
            </a:r>
          </a:p>
          <a:p>
            <a:pPr>
              <a:lnSpc>
                <a:spcPct val="120000"/>
              </a:lnSpc>
              <a:spcBef>
                <a:spcPts val="0"/>
              </a:spcBef>
            </a:pPr>
            <a:r>
              <a:rPr lang="en-GB" sz="4000" dirty="0">
                <a:solidFill>
                  <a:srgbClr val="414141"/>
                </a:solidFill>
              </a:rPr>
              <a:t>European Central Bank, 2020. </a:t>
            </a:r>
            <a:r>
              <a:rPr lang="en-GB" sz="4000" i="1" dirty="0">
                <a:solidFill>
                  <a:srgbClr val="414141"/>
                </a:solidFill>
              </a:rPr>
              <a:t>Key ECB Interest Rates</a:t>
            </a:r>
            <a:r>
              <a:rPr lang="en-GB" sz="4000" dirty="0">
                <a:solidFill>
                  <a:srgbClr val="414141"/>
                </a:solidFill>
              </a:rPr>
              <a:t>. [online] Available at: &lt;</a:t>
            </a:r>
            <a:r>
              <a:rPr lang="en-GB" sz="4000" u="sng" dirty="0">
                <a:solidFill>
                  <a:srgbClr val="F55755"/>
                </a:solidFill>
                <a:hlinkClick r:id="rId19">
                  <a:extLst>
                    <a:ext uri="{A12FA001-AC4F-418D-AE19-62706E023703}">
                      <ahyp:hlinkClr xmlns:ahyp="http://schemas.microsoft.com/office/drawing/2018/hyperlinkcolor" val="tx"/>
                    </a:ext>
                  </a:extLst>
                </a:hlinkClick>
              </a:rPr>
              <a:t>https://www.ecb.europa.eu/stats/policy_and_exchange_rates/key_ecb_interest_rates/html/index.en.html</a:t>
            </a:r>
            <a:r>
              <a:rPr lang="en-GB" sz="4000" dirty="0">
                <a:solidFill>
                  <a:srgbClr val="414141"/>
                </a:solidFill>
              </a:rPr>
              <a:t>&gt;</a:t>
            </a:r>
          </a:p>
          <a:p>
            <a:pPr>
              <a:lnSpc>
                <a:spcPct val="120000"/>
              </a:lnSpc>
              <a:spcBef>
                <a:spcPts val="0"/>
              </a:spcBef>
            </a:pPr>
            <a:r>
              <a:rPr lang="en-GB" sz="4000" dirty="0">
                <a:solidFill>
                  <a:srgbClr val="414141"/>
                </a:solidFill>
              </a:rPr>
              <a:t>European Commission, 2020. </a:t>
            </a:r>
            <a:r>
              <a:rPr lang="en-GB" sz="4000" i="1" dirty="0">
                <a:solidFill>
                  <a:srgbClr val="414141"/>
                </a:solidFill>
              </a:rPr>
              <a:t>Eurostat</a:t>
            </a:r>
            <a:r>
              <a:rPr lang="en-GB" sz="4000" dirty="0">
                <a:solidFill>
                  <a:srgbClr val="414141"/>
                </a:solidFill>
              </a:rPr>
              <a:t>. [online] Available at: &lt;</a:t>
            </a:r>
            <a:r>
              <a:rPr lang="en-GB" sz="4000" u="sng" dirty="0">
                <a:solidFill>
                  <a:srgbClr val="F55755"/>
                </a:solidFill>
                <a:hlinkClick r:id="rId20">
                  <a:extLst>
                    <a:ext uri="{A12FA001-AC4F-418D-AE19-62706E023703}">
                      <ahyp:hlinkClr xmlns:ahyp="http://schemas.microsoft.com/office/drawing/2018/hyperlinkcolor" val="tx"/>
                    </a:ext>
                  </a:extLst>
                </a:hlinkClick>
              </a:rPr>
              <a:t>https://ec.europa.eu/eurostat/data/database</a:t>
            </a:r>
            <a:r>
              <a:rPr lang="en-GB" sz="4000" dirty="0">
                <a:solidFill>
                  <a:srgbClr val="414141"/>
                </a:solidFill>
              </a:rPr>
              <a:t>&gt; </a:t>
            </a:r>
          </a:p>
          <a:p>
            <a:pPr>
              <a:lnSpc>
                <a:spcPct val="120000"/>
              </a:lnSpc>
              <a:spcBef>
                <a:spcPts val="0"/>
              </a:spcBef>
            </a:pPr>
            <a:r>
              <a:rPr lang="en-GB" sz="4000" dirty="0">
                <a:solidFill>
                  <a:srgbClr val="414141"/>
                </a:solidFill>
              </a:rPr>
              <a:t>Federal Reserve Board of Governors, 2020. </a:t>
            </a:r>
            <a:r>
              <a:rPr lang="en-GB" sz="4000" i="1" dirty="0">
                <a:solidFill>
                  <a:srgbClr val="414141"/>
                </a:solidFill>
              </a:rPr>
              <a:t>Data</a:t>
            </a:r>
            <a:r>
              <a:rPr lang="en-GB" sz="4000" dirty="0">
                <a:solidFill>
                  <a:srgbClr val="414141"/>
                </a:solidFill>
              </a:rPr>
              <a:t>. [online] Available at: &lt;</a:t>
            </a:r>
            <a:r>
              <a:rPr lang="en-GB" sz="4000" u="sng" dirty="0">
                <a:solidFill>
                  <a:srgbClr val="F55755"/>
                </a:solidFill>
                <a:hlinkClick r:id="rId21">
                  <a:extLst>
                    <a:ext uri="{A12FA001-AC4F-418D-AE19-62706E023703}">
                      <ahyp:hlinkClr xmlns:ahyp="http://schemas.microsoft.com/office/drawing/2018/hyperlinkcolor" val="tx"/>
                    </a:ext>
                  </a:extLst>
                </a:hlinkClick>
              </a:rPr>
              <a:t>https://www.federalreserve.gov/data.htm</a:t>
            </a:r>
            <a:r>
              <a:rPr lang="en-GB" sz="4000" dirty="0">
                <a:solidFill>
                  <a:srgbClr val="414141"/>
                </a:solidFill>
              </a:rPr>
              <a:t>&gt; </a:t>
            </a:r>
          </a:p>
          <a:p>
            <a:pPr>
              <a:lnSpc>
                <a:spcPct val="120000"/>
              </a:lnSpc>
              <a:spcBef>
                <a:spcPts val="0"/>
              </a:spcBef>
            </a:pPr>
            <a:r>
              <a:rPr lang="en-GB" sz="4000" dirty="0">
                <a:solidFill>
                  <a:srgbClr val="414141"/>
                </a:solidFill>
              </a:rPr>
              <a:t>FRED, 2020. </a:t>
            </a:r>
            <a:r>
              <a:rPr lang="en-GB" sz="4000" i="1" dirty="0">
                <a:solidFill>
                  <a:srgbClr val="414141"/>
                </a:solidFill>
              </a:rPr>
              <a:t>FRED</a:t>
            </a:r>
            <a:r>
              <a:rPr lang="en-GB" sz="4000" dirty="0">
                <a:solidFill>
                  <a:srgbClr val="414141"/>
                </a:solidFill>
              </a:rPr>
              <a:t>. [online] Available at: &lt;</a:t>
            </a:r>
            <a:r>
              <a:rPr lang="en-GB" sz="4000" u="sng" dirty="0">
                <a:solidFill>
                  <a:srgbClr val="F55755"/>
                </a:solidFill>
                <a:hlinkClick r:id="rId22">
                  <a:extLst>
                    <a:ext uri="{A12FA001-AC4F-418D-AE19-62706E023703}">
                      <ahyp:hlinkClr xmlns:ahyp="http://schemas.microsoft.com/office/drawing/2018/hyperlinkcolor" val="tx"/>
                    </a:ext>
                  </a:extLst>
                </a:hlinkClick>
              </a:rPr>
              <a:t>https://fred.stlouisfed.org/</a:t>
            </a:r>
            <a:r>
              <a:rPr lang="en-GB" sz="4000" dirty="0">
                <a:solidFill>
                  <a:srgbClr val="414141"/>
                </a:solidFill>
              </a:rPr>
              <a:t>&gt; </a:t>
            </a:r>
          </a:p>
          <a:p>
            <a:pPr>
              <a:lnSpc>
                <a:spcPct val="120000"/>
              </a:lnSpc>
              <a:spcBef>
                <a:spcPts val="0"/>
              </a:spcBef>
            </a:pPr>
            <a:r>
              <a:rPr lang="en-GB" sz="4000" dirty="0" err="1">
                <a:solidFill>
                  <a:srgbClr val="414141"/>
                </a:solidFill>
              </a:rPr>
              <a:t>Fullwiler</a:t>
            </a:r>
            <a:r>
              <a:rPr lang="en-GB" sz="4000" dirty="0">
                <a:solidFill>
                  <a:srgbClr val="414141"/>
                </a:solidFill>
              </a:rPr>
              <a:t>, S., Grey, R. and </a:t>
            </a:r>
            <a:r>
              <a:rPr lang="en-GB" sz="4000" dirty="0" err="1">
                <a:solidFill>
                  <a:srgbClr val="414141"/>
                </a:solidFill>
              </a:rPr>
              <a:t>Tankus</a:t>
            </a:r>
            <a:r>
              <a:rPr lang="en-GB" sz="4000" dirty="0">
                <a:solidFill>
                  <a:srgbClr val="414141"/>
                </a:solidFill>
              </a:rPr>
              <a:t>, N., 2019. An MMT response on what causes inflation. </a:t>
            </a:r>
            <a:r>
              <a:rPr lang="en-GB" sz="4000" i="1" dirty="0">
                <a:solidFill>
                  <a:srgbClr val="414141"/>
                </a:solidFill>
              </a:rPr>
              <a:t>Financial Times</a:t>
            </a:r>
            <a:r>
              <a:rPr lang="en-GB" sz="4000" dirty="0">
                <a:solidFill>
                  <a:srgbClr val="414141"/>
                </a:solidFill>
              </a:rPr>
              <a:t>, [online] Available at: &lt;</a:t>
            </a:r>
            <a:r>
              <a:rPr lang="en-GB" sz="4000" u="sng" dirty="0">
                <a:solidFill>
                  <a:srgbClr val="F55755"/>
                </a:solidFill>
                <a:hlinkClick r:id="rId23">
                  <a:extLst>
                    <a:ext uri="{A12FA001-AC4F-418D-AE19-62706E023703}">
                      <ahyp:hlinkClr xmlns:ahyp="http://schemas.microsoft.com/office/drawing/2018/hyperlinkcolor" val="tx"/>
                    </a:ext>
                  </a:extLst>
                </a:hlinkClick>
              </a:rPr>
              <a:t>https://ftalphaville.ft.com/2019/03/01/1551434402000/An-MMT-response-on-what-causes-inflation/</a:t>
            </a:r>
            <a:r>
              <a:rPr lang="en-GB" sz="4000" dirty="0">
                <a:solidFill>
                  <a:srgbClr val="F55755"/>
                </a:solidFill>
              </a:rPr>
              <a:t>&gt;</a:t>
            </a:r>
            <a:endParaRPr lang="en-US" dirty="0">
              <a:solidFill>
                <a:srgbClr val="414141"/>
              </a:solidFill>
              <a:sym typeface="Wingdings" panose="05000000000000000000" pitchFamily="2" charset="2"/>
            </a:endParaRPr>
          </a:p>
        </p:txBody>
      </p:sp>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endParaRPr lang="en-US" sz="3600" dirty="0">
              <a:solidFill>
                <a:schemeClr val="tx1"/>
              </a:solidFill>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199" y="365125"/>
            <a:ext cx="10233992" cy="466725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sz="2400" dirty="0">
              <a:solidFill>
                <a:prstClr val="black"/>
              </a:solidFill>
            </a:endParaRPr>
          </a:p>
        </p:txBody>
      </p:sp>
    </p:spTree>
    <p:extLst>
      <p:ext uri="{BB962C8B-B14F-4D97-AF65-F5344CB8AC3E}">
        <p14:creationId xmlns:p14="http://schemas.microsoft.com/office/powerpoint/2010/main" val="4182101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10329AE-7F7A-4665-B742-A17223EE90E5}"/>
              </a:ext>
            </a:extLst>
          </p:cNvPr>
          <p:cNvSpPr txBox="1">
            <a:spLocks/>
          </p:cNvSpPr>
          <p:nvPr/>
        </p:nvSpPr>
        <p:spPr>
          <a:xfrm>
            <a:off x="965198" y="681037"/>
            <a:ext cx="10507133" cy="5291500"/>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GB" sz="4000" dirty="0">
                <a:solidFill>
                  <a:srgbClr val="414141"/>
                </a:solidFill>
              </a:rPr>
              <a:t>Giles, C. and Georgiadis, P., 2020. Bank of England to directly finance UK government’s extra spending. </a:t>
            </a:r>
            <a:r>
              <a:rPr lang="en-GB" sz="4000" i="1" dirty="0">
                <a:solidFill>
                  <a:srgbClr val="414141"/>
                </a:solidFill>
              </a:rPr>
              <a:t>Financial Times</a:t>
            </a:r>
            <a:r>
              <a:rPr lang="en-GB" sz="4000" dirty="0">
                <a:solidFill>
                  <a:srgbClr val="414141"/>
                </a:solidFill>
              </a:rPr>
              <a:t>, [online] Available at: &lt;</a:t>
            </a:r>
            <a:r>
              <a:rPr lang="en-GB" sz="4000" u="sng" dirty="0">
                <a:solidFill>
                  <a:srgbClr val="F55755"/>
                </a:solidFill>
                <a:hlinkClick r:id="rId3">
                  <a:extLst>
                    <a:ext uri="{A12FA001-AC4F-418D-AE19-62706E023703}">
                      <ahyp:hlinkClr xmlns:ahyp="http://schemas.microsoft.com/office/drawing/2018/hyperlinkcolor" val="tx"/>
                    </a:ext>
                  </a:extLst>
                </a:hlinkClick>
              </a:rPr>
              <a:t>https://www.ft.com/content/664c575b-0f54-44e5-ab78-2fd30ef213cb</a:t>
            </a:r>
            <a:r>
              <a:rPr lang="en-GB" sz="4000" dirty="0">
                <a:solidFill>
                  <a:srgbClr val="414141"/>
                </a:solidFill>
              </a:rPr>
              <a:t>&gt; </a:t>
            </a:r>
          </a:p>
          <a:p>
            <a:pPr>
              <a:lnSpc>
                <a:spcPct val="120000"/>
              </a:lnSpc>
              <a:spcBef>
                <a:spcPts val="0"/>
              </a:spcBef>
            </a:pPr>
            <a:r>
              <a:rPr lang="en-GB" sz="4000" dirty="0">
                <a:solidFill>
                  <a:srgbClr val="414141"/>
                </a:solidFill>
              </a:rPr>
              <a:t>Hart, V., 2020. </a:t>
            </a:r>
            <a:r>
              <a:rPr lang="en-GB" sz="4000" i="1" dirty="0">
                <a:solidFill>
                  <a:srgbClr val="414141"/>
                </a:solidFill>
              </a:rPr>
              <a:t>How We Reopen</a:t>
            </a:r>
            <a:r>
              <a:rPr lang="en-GB" sz="4000" dirty="0">
                <a:solidFill>
                  <a:srgbClr val="414141"/>
                </a:solidFill>
              </a:rPr>
              <a:t>. [video] Available at: &lt;</a:t>
            </a:r>
            <a:r>
              <a:rPr lang="en-GB" sz="4000" u="sng" dirty="0">
                <a:solidFill>
                  <a:srgbClr val="F55755"/>
                </a:solidFill>
                <a:hlinkClick r:id="rId4">
                  <a:extLst>
                    <a:ext uri="{A12FA001-AC4F-418D-AE19-62706E023703}">
                      <ahyp:hlinkClr xmlns:ahyp="http://schemas.microsoft.com/office/drawing/2018/hyperlinkcolor" val="tx"/>
                    </a:ext>
                  </a:extLst>
                </a:hlinkClick>
              </a:rPr>
              <a:t>https://www.youtube.com/watch?v=HhRQxk9QA-o&amp;t=25s</a:t>
            </a:r>
            <a:r>
              <a:rPr lang="en-GB" sz="4000" dirty="0">
                <a:solidFill>
                  <a:srgbClr val="414141"/>
                </a:solidFill>
              </a:rPr>
              <a:t>&gt; </a:t>
            </a:r>
          </a:p>
          <a:p>
            <a:pPr>
              <a:lnSpc>
                <a:spcPct val="120000"/>
              </a:lnSpc>
              <a:spcBef>
                <a:spcPts val="0"/>
              </a:spcBef>
            </a:pPr>
            <a:r>
              <a:rPr lang="en-GB" sz="4000" dirty="0">
                <a:solidFill>
                  <a:srgbClr val="414141"/>
                </a:solidFill>
              </a:rPr>
              <a:t>Hill, A., Wang, J., Levi, J., Heath, K. and </a:t>
            </a:r>
            <a:r>
              <a:rPr lang="en-GB" sz="4000" dirty="0" err="1">
                <a:solidFill>
                  <a:srgbClr val="414141"/>
                </a:solidFill>
              </a:rPr>
              <a:t>Fortunak</a:t>
            </a:r>
            <a:r>
              <a:rPr lang="en-GB" sz="4000" dirty="0">
                <a:solidFill>
                  <a:srgbClr val="414141"/>
                </a:solidFill>
              </a:rPr>
              <a:t>, J., 2020. Minimum costs to manufacture new treatments for COVID-19. </a:t>
            </a:r>
            <a:r>
              <a:rPr lang="en-GB" sz="4000" i="1" dirty="0">
                <a:solidFill>
                  <a:srgbClr val="414141"/>
                </a:solidFill>
              </a:rPr>
              <a:t>Journal of Virus Eradication</a:t>
            </a:r>
            <a:r>
              <a:rPr lang="en-GB" sz="4000" dirty="0">
                <a:solidFill>
                  <a:srgbClr val="414141"/>
                </a:solidFill>
              </a:rPr>
              <a:t>, [online] 6. Available at: </a:t>
            </a:r>
            <a:r>
              <a:rPr lang="en-GB" sz="4000" u="sng" dirty="0">
                <a:solidFill>
                  <a:srgbClr val="F55755"/>
                </a:solidFill>
                <a:hlinkClick r:id="rId5">
                  <a:extLst>
                    <a:ext uri="{A12FA001-AC4F-418D-AE19-62706E023703}">
                      <ahyp:hlinkClr xmlns:ahyp="http://schemas.microsoft.com/office/drawing/2018/hyperlinkcolor" val="tx"/>
                    </a:ext>
                  </a:extLst>
                </a:hlinkClick>
              </a:rPr>
              <a:t>http://viruseradication.com/journal-details/Minimum_costs_to_manufacture_new_treatments_for_COVID-19/</a:t>
            </a:r>
            <a:r>
              <a:rPr lang="en-GB" sz="4000" dirty="0">
                <a:solidFill>
                  <a:srgbClr val="5D5D5D"/>
                </a:solidFill>
              </a:rPr>
              <a:t>&gt;</a:t>
            </a:r>
          </a:p>
          <a:p>
            <a:pPr>
              <a:lnSpc>
                <a:spcPct val="120000"/>
              </a:lnSpc>
              <a:spcBef>
                <a:spcPts val="0"/>
              </a:spcBef>
            </a:pPr>
            <a:r>
              <a:rPr lang="en-GB" sz="4000" dirty="0">
                <a:solidFill>
                  <a:srgbClr val="414141"/>
                </a:solidFill>
              </a:rPr>
              <a:t>IMF, 2020. </a:t>
            </a:r>
            <a:r>
              <a:rPr lang="en-GB" sz="4000" i="1" dirty="0">
                <a:solidFill>
                  <a:srgbClr val="414141"/>
                </a:solidFill>
              </a:rPr>
              <a:t>Policy Responses To COVID19</a:t>
            </a:r>
            <a:r>
              <a:rPr lang="en-GB" sz="4000" dirty="0">
                <a:solidFill>
                  <a:srgbClr val="414141"/>
                </a:solidFill>
              </a:rPr>
              <a:t>. [online] Policy Tracker. Available at: &lt;</a:t>
            </a:r>
            <a:r>
              <a:rPr lang="en-GB" sz="4000" u="sng" dirty="0">
                <a:solidFill>
                  <a:srgbClr val="F55755"/>
                </a:solidFill>
                <a:hlinkClick r:id="rId6">
                  <a:extLst>
                    <a:ext uri="{A12FA001-AC4F-418D-AE19-62706E023703}">
                      <ahyp:hlinkClr xmlns:ahyp="http://schemas.microsoft.com/office/drawing/2018/hyperlinkcolor" val="tx"/>
                    </a:ext>
                  </a:extLst>
                </a:hlinkClick>
              </a:rPr>
              <a:t>https://www.imf.org/en/Topics/imf-and-covid19/Policy-Responses-to-COVID-19</a:t>
            </a:r>
            <a:r>
              <a:rPr lang="en-GB" sz="4000" dirty="0">
                <a:solidFill>
                  <a:srgbClr val="414141"/>
                </a:solidFill>
              </a:rPr>
              <a:t>&gt; </a:t>
            </a:r>
          </a:p>
          <a:p>
            <a:pPr>
              <a:lnSpc>
                <a:spcPct val="120000"/>
              </a:lnSpc>
              <a:spcBef>
                <a:spcPts val="0"/>
              </a:spcBef>
            </a:pPr>
            <a:r>
              <a:rPr lang="en-GB" sz="4000" dirty="0">
                <a:solidFill>
                  <a:srgbClr val="414141"/>
                </a:solidFill>
              </a:rPr>
              <a:t>IMF, 2020. </a:t>
            </a:r>
            <a:r>
              <a:rPr lang="en-GB" sz="4000" i="1" dirty="0">
                <a:solidFill>
                  <a:srgbClr val="414141"/>
                </a:solidFill>
              </a:rPr>
              <a:t>World Economic Outlook, April 2020</a:t>
            </a:r>
            <a:r>
              <a:rPr lang="en-GB" sz="4000" dirty="0">
                <a:solidFill>
                  <a:srgbClr val="414141"/>
                </a:solidFill>
              </a:rPr>
              <a:t>. [online] Washington D.C. Available at: &lt;</a:t>
            </a:r>
            <a:r>
              <a:rPr lang="en-GB" sz="4000" u="sng" dirty="0">
                <a:solidFill>
                  <a:srgbClr val="F55755"/>
                </a:solidFill>
                <a:hlinkClick r:id="rId7">
                  <a:extLst>
                    <a:ext uri="{A12FA001-AC4F-418D-AE19-62706E023703}">
                      <ahyp:hlinkClr xmlns:ahyp="http://schemas.microsoft.com/office/drawing/2018/hyperlinkcolor" val="tx"/>
                    </a:ext>
                  </a:extLst>
                </a:hlinkClick>
              </a:rPr>
              <a:t>https://www.imf.org/en/Publications/WEO/Issues/2020/04/14/weo-april-2020</a:t>
            </a:r>
            <a:r>
              <a:rPr lang="en-GB" sz="4000" dirty="0">
                <a:solidFill>
                  <a:srgbClr val="414141"/>
                </a:solidFill>
              </a:rPr>
              <a:t>&gt; </a:t>
            </a:r>
          </a:p>
          <a:p>
            <a:pPr>
              <a:lnSpc>
                <a:spcPct val="120000"/>
              </a:lnSpc>
              <a:spcBef>
                <a:spcPts val="0"/>
              </a:spcBef>
            </a:pPr>
            <a:r>
              <a:rPr lang="en-GB" sz="4000" dirty="0">
                <a:solidFill>
                  <a:srgbClr val="414141"/>
                </a:solidFill>
              </a:rPr>
              <a:t>International Labour Organization, 2020. </a:t>
            </a:r>
            <a:r>
              <a:rPr lang="en-GB" sz="4000" i="1" dirty="0">
                <a:solidFill>
                  <a:srgbClr val="414141"/>
                </a:solidFill>
              </a:rPr>
              <a:t>ILOSTAT</a:t>
            </a:r>
            <a:r>
              <a:rPr lang="en-GB" sz="4000" dirty="0">
                <a:solidFill>
                  <a:srgbClr val="414141"/>
                </a:solidFill>
              </a:rPr>
              <a:t>. [online] Available at: &lt;</a:t>
            </a:r>
            <a:r>
              <a:rPr lang="en-GB" sz="4000" u="sng" dirty="0">
                <a:solidFill>
                  <a:srgbClr val="F55755"/>
                </a:solidFill>
                <a:hlinkClick r:id="rId8">
                  <a:extLst>
                    <a:ext uri="{A12FA001-AC4F-418D-AE19-62706E023703}">
                      <ahyp:hlinkClr xmlns:ahyp="http://schemas.microsoft.com/office/drawing/2018/hyperlinkcolor" val="tx"/>
                    </a:ext>
                  </a:extLst>
                </a:hlinkClick>
              </a:rPr>
              <a:t>https://ilostat.ilo.org/data/</a:t>
            </a:r>
            <a:r>
              <a:rPr lang="en-GB" sz="4000" dirty="0">
                <a:solidFill>
                  <a:srgbClr val="414141"/>
                </a:solidFill>
              </a:rPr>
              <a:t>&gt;</a:t>
            </a:r>
          </a:p>
          <a:p>
            <a:pPr>
              <a:lnSpc>
                <a:spcPct val="120000"/>
              </a:lnSpc>
              <a:spcBef>
                <a:spcPts val="0"/>
              </a:spcBef>
            </a:pPr>
            <a:r>
              <a:rPr lang="en-GB" sz="4000" dirty="0" err="1">
                <a:solidFill>
                  <a:srgbClr val="414141"/>
                </a:solidFill>
              </a:rPr>
              <a:t>Istat</a:t>
            </a:r>
            <a:r>
              <a:rPr lang="en-GB" sz="4000" dirty="0">
                <a:solidFill>
                  <a:srgbClr val="414141"/>
                </a:solidFill>
              </a:rPr>
              <a:t>, 2020. </a:t>
            </a:r>
            <a:r>
              <a:rPr lang="en-GB" sz="4000" i="1" dirty="0" err="1">
                <a:solidFill>
                  <a:srgbClr val="414141"/>
                </a:solidFill>
              </a:rPr>
              <a:t>Istituto</a:t>
            </a:r>
            <a:r>
              <a:rPr lang="en-GB" sz="4000" i="1" dirty="0">
                <a:solidFill>
                  <a:srgbClr val="414141"/>
                </a:solidFill>
              </a:rPr>
              <a:t> Nazionale Di </a:t>
            </a:r>
            <a:r>
              <a:rPr lang="en-GB" sz="4000" i="1" dirty="0" err="1">
                <a:solidFill>
                  <a:srgbClr val="414141"/>
                </a:solidFill>
              </a:rPr>
              <a:t>Statistica</a:t>
            </a:r>
            <a:r>
              <a:rPr lang="en-GB" sz="4000" dirty="0">
                <a:solidFill>
                  <a:srgbClr val="414141"/>
                </a:solidFill>
              </a:rPr>
              <a:t>. [online] Available at: &lt;</a:t>
            </a:r>
            <a:r>
              <a:rPr lang="en-GB" sz="4000" u="sng" dirty="0">
                <a:solidFill>
                  <a:srgbClr val="F55755"/>
                </a:solidFill>
                <a:hlinkClick r:id="rId9">
                  <a:extLst>
                    <a:ext uri="{A12FA001-AC4F-418D-AE19-62706E023703}">
                      <ahyp:hlinkClr xmlns:ahyp="http://schemas.microsoft.com/office/drawing/2018/hyperlinkcolor" val="tx"/>
                    </a:ext>
                  </a:extLst>
                </a:hlinkClick>
              </a:rPr>
              <a:t>https://www.istat.it/</a:t>
            </a:r>
            <a:r>
              <a:rPr lang="en-GB" sz="4000" dirty="0">
                <a:solidFill>
                  <a:srgbClr val="414141"/>
                </a:solidFill>
              </a:rPr>
              <a:t>&gt; </a:t>
            </a:r>
          </a:p>
          <a:p>
            <a:pPr>
              <a:lnSpc>
                <a:spcPct val="120000"/>
              </a:lnSpc>
              <a:spcBef>
                <a:spcPts val="0"/>
              </a:spcBef>
            </a:pPr>
            <a:r>
              <a:rPr lang="en-GB" sz="4000" dirty="0">
                <a:solidFill>
                  <a:srgbClr val="414141"/>
                </a:solidFill>
              </a:rPr>
              <a:t>Mankiw, N., 2020. </a:t>
            </a:r>
            <a:r>
              <a:rPr lang="en-GB" sz="4000" i="1" dirty="0">
                <a:solidFill>
                  <a:srgbClr val="414141"/>
                </a:solidFill>
              </a:rPr>
              <a:t>A </a:t>
            </a:r>
            <a:r>
              <a:rPr lang="en-GB" sz="4000" i="1" dirty="0" err="1">
                <a:solidFill>
                  <a:srgbClr val="414141"/>
                </a:solidFill>
              </a:rPr>
              <a:t>Skeptic’S</a:t>
            </a:r>
            <a:r>
              <a:rPr lang="en-GB" sz="4000" i="1" dirty="0">
                <a:solidFill>
                  <a:srgbClr val="414141"/>
                </a:solidFill>
              </a:rPr>
              <a:t> Guide To Modern Monetary Theory</a:t>
            </a:r>
            <a:r>
              <a:rPr lang="en-GB" sz="4000" dirty="0">
                <a:solidFill>
                  <a:srgbClr val="414141"/>
                </a:solidFill>
              </a:rPr>
              <a:t>. [online] Available at &lt;</a:t>
            </a:r>
            <a:r>
              <a:rPr lang="en-GB" sz="4000" u="sng" dirty="0">
                <a:solidFill>
                  <a:srgbClr val="F55755"/>
                </a:solidFill>
                <a:hlinkClick r:id="rId10">
                  <a:extLst>
                    <a:ext uri="{A12FA001-AC4F-418D-AE19-62706E023703}">
                      <ahyp:hlinkClr xmlns:ahyp="http://schemas.microsoft.com/office/drawing/2018/hyperlinkcolor" val="tx"/>
                    </a:ext>
                  </a:extLst>
                </a:hlinkClick>
              </a:rPr>
              <a:t>https://scholar.harvard.edu/files/mankiw/files/skeptics_guide_to_modern_monetary_theory.pdf</a:t>
            </a:r>
            <a:r>
              <a:rPr lang="en-GB" sz="4000" dirty="0">
                <a:solidFill>
                  <a:srgbClr val="414141"/>
                </a:solidFill>
              </a:rPr>
              <a:t>&gt;</a:t>
            </a:r>
          </a:p>
          <a:p>
            <a:pPr>
              <a:lnSpc>
                <a:spcPct val="120000"/>
              </a:lnSpc>
              <a:spcBef>
                <a:spcPts val="0"/>
              </a:spcBef>
            </a:pPr>
            <a:r>
              <a:rPr lang="en-GB" sz="4000" dirty="0" err="1">
                <a:solidFill>
                  <a:srgbClr val="414141"/>
                </a:solidFill>
              </a:rPr>
              <a:t>Ministero</a:t>
            </a:r>
            <a:r>
              <a:rPr lang="en-GB" sz="4000" dirty="0">
                <a:solidFill>
                  <a:srgbClr val="414141"/>
                </a:solidFill>
              </a:rPr>
              <a:t> </a:t>
            </a:r>
            <a:r>
              <a:rPr lang="en-GB" sz="4000" dirty="0" err="1">
                <a:solidFill>
                  <a:srgbClr val="414141"/>
                </a:solidFill>
              </a:rPr>
              <a:t>della</a:t>
            </a:r>
            <a:r>
              <a:rPr lang="en-GB" sz="4000" dirty="0">
                <a:solidFill>
                  <a:srgbClr val="414141"/>
                </a:solidFill>
              </a:rPr>
              <a:t> Salute, 2020. </a:t>
            </a:r>
            <a:r>
              <a:rPr lang="en-GB" sz="4000" i="1" dirty="0">
                <a:solidFill>
                  <a:srgbClr val="414141"/>
                </a:solidFill>
              </a:rPr>
              <a:t>FAQ - Covid-19, Questions And Answers</a:t>
            </a:r>
            <a:r>
              <a:rPr lang="en-GB" sz="4000" dirty="0">
                <a:solidFill>
                  <a:srgbClr val="414141"/>
                </a:solidFill>
              </a:rPr>
              <a:t>. [online] Available at: &lt;</a:t>
            </a:r>
            <a:r>
              <a:rPr lang="en-GB" sz="4000" u="sng" dirty="0">
                <a:solidFill>
                  <a:srgbClr val="F55755"/>
                </a:solidFill>
                <a:hlinkClick r:id="rId11">
                  <a:extLst>
                    <a:ext uri="{A12FA001-AC4F-418D-AE19-62706E023703}">
                      <ahyp:hlinkClr xmlns:ahyp="http://schemas.microsoft.com/office/drawing/2018/hyperlinkcolor" val="tx"/>
                    </a:ext>
                  </a:extLst>
                </a:hlinkClick>
              </a:rPr>
              <a:t>http://www.salute.gov.it/portale/nuovocoronavirus/dettaglioFaqNuovoCoronavirus.jsp?lingua=english&amp;id=230</a:t>
            </a:r>
            <a:r>
              <a:rPr lang="en-GB" sz="4000" dirty="0">
                <a:solidFill>
                  <a:srgbClr val="414141"/>
                </a:solidFill>
              </a:rPr>
              <a:t>&gt; </a:t>
            </a:r>
          </a:p>
          <a:p>
            <a:pPr>
              <a:lnSpc>
                <a:spcPct val="120000"/>
              </a:lnSpc>
              <a:spcBef>
                <a:spcPts val="0"/>
              </a:spcBef>
            </a:pPr>
            <a:r>
              <a:rPr lang="en-GB" sz="4000" dirty="0">
                <a:solidFill>
                  <a:srgbClr val="414141"/>
                </a:solidFill>
              </a:rPr>
              <a:t>Mitchell, W., Watts, M. and Wray, L., 2019. </a:t>
            </a:r>
            <a:r>
              <a:rPr lang="en-GB" sz="4000" i="1" dirty="0">
                <a:solidFill>
                  <a:srgbClr val="414141"/>
                </a:solidFill>
              </a:rPr>
              <a:t>Macroeconomics</a:t>
            </a:r>
            <a:r>
              <a:rPr lang="en-GB" sz="4000" dirty="0">
                <a:solidFill>
                  <a:srgbClr val="414141"/>
                </a:solidFill>
              </a:rPr>
              <a:t>. Macmillan Education UK: London.</a:t>
            </a:r>
          </a:p>
          <a:p>
            <a:pPr>
              <a:lnSpc>
                <a:spcPct val="120000"/>
              </a:lnSpc>
              <a:spcBef>
                <a:spcPts val="0"/>
              </a:spcBef>
            </a:pPr>
            <a:r>
              <a:rPr lang="en-GB" sz="4000" dirty="0" err="1">
                <a:solidFill>
                  <a:srgbClr val="414141"/>
                </a:solidFill>
              </a:rPr>
              <a:t>Muellbauer</a:t>
            </a:r>
            <a:r>
              <a:rPr lang="en-GB" sz="4000" dirty="0">
                <a:solidFill>
                  <a:srgbClr val="414141"/>
                </a:solidFill>
              </a:rPr>
              <a:t>, J., 2020. </a:t>
            </a:r>
            <a:r>
              <a:rPr lang="en-GB" sz="4000" i="1" dirty="0">
                <a:solidFill>
                  <a:srgbClr val="414141"/>
                </a:solidFill>
              </a:rPr>
              <a:t>The Coronavirus Pandemic And US Consumption</a:t>
            </a:r>
            <a:r>
              <a:rPr lang="en-GB" sz="4000" dirty="0">
                <a:solidFill>
                  <a:srgbClr val="414141"/>
                </a:solidFill>
              </a:rPr>
              <a:t>. [online] VOX. Available at: &lt;</a:t>
            </a:r>
            <a:r>
              <a:rPr lang="en-GB" sz="4000" u="sng" dirty="0">
                <a:solidFill>
                  <a:srgbClr val="F55755"/>
                </a:solidFill>
                <a:hlinkClick r:id="rId12">
                  <a:extLst>
                    <a:ext uri="{A12FA001-AC4F-418D-AE19-62706E023703}">
                      <ahyp:hlinkClr xmlns:ahyp="http://schemas.microsoft.com/office/drawing/2018/hyperlinkcolor" val="tx"/>
                    </a:ext>
                  </a:extLst>
                </a:hlinkClick>
              </a:rPr>
              <a:t>https://voxeu.org/article/coronavirus-pandemic-and-us-consumption</a:t>
            </a:r>
            <a:r>
              <a:rPr lang="en-GB" sz="4000" dirty="0">
                <a:solidFill>
                  <a:srgbClr val="414141"/>
                </a:solidFill>
              </a:rPr>
              <a:t>&gt;</a:t>
            </a:r>
          </a:p>
          <a:p>
            <a:pPr>
              <a:lnSpc>
                <a:spcPct val="120000"/>
              </a:lnSpc>
              <a:spcBef>
                <a:spcPts val="0"/>
              </a:spcBef>
            </a:pPr>
            <a:r>
              <a:rPr lang="en-GB" sz="4000" dirty="0">
                <a:solidFill>
                  <a:srgbClr val="414141"/>
                </a:solidFill>
              </a:rPr>
              <a:t>OBR, 2020. </a:t>
            </a:r>
            <a:r>
              <a:rPr lang="en-GB" sz="4000" i="1" dirty="0">
                <a:solidFill>
                  <a:srgbClr val="414141"/>
                </a:solidFill>
              </a:rPr>
              <a:t>Coronavirus Reference Scenario</a:t>
            </a:r>
            <a:r>
              <a:rPr lang="en-GB" sz="4000" dirty="0">
                <a:solidFill>
                  <a:srgbClr val="414141"/>
                </a:solidFill>
              </a:rPr>
              <a:t>. [online] Available at: &lt;</a:t>
            </a:r>
            <a:r>
              <a:rPr lang="en-GB" sz="4000" u="sng" dirty="0">
                <a:solidFill>
                  <a:srgbClr val="F55755"/>
                </a:solidFill>
                <a:hlinkClick r:id="rId13">
                  <a:extLst>
                    <a:ext uri="{A12FA001-AC4F-418D-AE19-62706E023703}">
                      <ahyp:hlinkClr xmlns:ahyp="http://schemas.microsoft.com/office/drawing/2018/hyperlinkcolor" val="tx"/>
                    </a:ext>
                  </a:extLst>
                </a:hlinkClick>
              </a:rPr>
              <a:t>https://obr.uk/coronavirus-reference-scenario/</a:t>
            </a:r>
            <a:r>
              <a:rPr lang="en-GB" sz="4000" dirty="0">
                <a:solidFill>
                  <a:srgbClr val="414141"/>
                </a:solidFill>
              </a:rPr>
              <a:t>&gt; </a:t>
            </a:r>
          </a:p>
          <a:p>
            <a:pPr>
              <a:lnSpc>
                <a:spcPct val="120000"/>
              </a:lnSpc>
              <a:spcBef>
                <a:spcPts val="0"/>
              </a:spcBef>
            </a:pPr>
            <a:r>
              <a:rPr lang="en-GB" sz="4000" dirty="0">
                <a:solidFill>
                  <a:srgbClr val="414141"/>
                </a:solidFill>
              </a:rPr>
              <a:t>OECD, 2020. </a:t>
            </a:r>
            <a:r>
              <a:rPr lang="en-GB" sz="4000" i="1" dirty="0">
                <a:solidFill>
                  <a:srgbClr val="414141"/>
                </a:solidFill>
              </a:rPr>
              <a:t>Evaluating The Initial Impact Of COVID-19 Containment Measures On Economic Activity</a:t>
            </a:r>
            <a:r>
              <a:rPr lang="en-GB" sz="4000" dirty="0">
                <a:solidFill>
                  <a:srgbClr val="414141"/>
                </a:solidFill>
              </a:rPr>
              <a:t>. [online] Available at: &lt;</a:t>
            </a:r>
            <a:r>
              <a:rPr lang="en-GB" sz="4000" u="sng" dirty="0">
                <a:solidFill>
                  <a:srgbClr val="F55755"/>
                </a:solidFill>
                <a:hlinkClick r:id="rId14">
                  <a:extLst>
                    <a:ext uri="{A12FA001-AC4F-418D-AE19-62706E023703}">
                      <ahyp:hlinkClr xmlns:ahyp="http://schemas.microsoft.com/office/drawing/2018/hyperlinkcolor" val="tx"/>
                    </a:ext>
                  </a:extLst>
                </a:hlinkClick>
              </a:rPr>
              <a:t>https://read.oecd-ilibrary.org/view/?ref=126_126496-evgsi2gmqj&amp;title=Evaluating_the_initial_impact_of_COVID-19_containment_measures_on_economic_activity</a:t>
            </a:r>
            <a:r>
              <a:rPr lang="en-GB" sz="4000" dirty="0">
                <a:solidFill>
                  <a:srgbClr val="414141"/>
                </a:solidFill>
              </a:rPr>
              <a:t>&gt; </a:t>
            </a:r>
          </a:p>
          <a:p>
            <a:pPr>
              <a:lnSpc>
                <a:spcPct val="120000"/>
              </a:lnSpc>
              <a:spcBef>
                <a:spcPts val="0"/>
              </a:spcBef>
            </a:pPr>
            <a:r>
              <a:rPr lang="en-GB" sz="4000" dirty="0">
                <a:solidFill>
                  <a:srgbClr val="414141"/>
                </a:solidFill>
              </a:rPr>
              <a:t>OECD, 2020. </a:t>
            </a:r>
            <a:r>
              <a:rPr lang="en-GB" sz="4000" i="1" dirty="0">
                <a:solidFill>
                  <a:srgbClr val="414141"/>
                </a:solidFill>
              </a:rPr>
              <a:t>OECD Statistics</a:t>
            </a:r>
            <a:r>
              <a:rPr lang="en-GB" sz="4000" dirty="0">
                <a:solidFill>
                  <a:srgbClr val="414141"/>
                </a:solidFill>
              </a:rPr>
              <a:t>. [online] Available at: </a:t>
            </a:r>
            <a:r>
              <a:rPr lang="en-GB" sz="4000" u="sng" dirty="0">
                <a:solidFill>
                  <a:srgbClr val="F55755"/>
                </a:solidFill>
                <a:hlinkClick r:id="rId15">
                  <a:extLst>
                    <a:ext uri="{A12FA001-AC4F-418D-AE19-62706E023703}">
                      <ahyp:hlinkClr xmlns:ahyp="http://schemas.microsoft.com/office/drawing/2018/hyperlinkcolor" val="tx"/>
                    </a:ext>
                  </a:extLst>
                </a:hlinkClick>
              </a:rPr>
              <a:t>https://stats.oecd.org/</a:t>
            </a:r>
            <a:endParaRPr lang="en-GB" sz="4000" dirty="0">
              <a:solidFill>
                <a:srgbClr val="414141"/>
              </a:solidFill>
            </a:endParaRPr>
          </a:p>
          <a:p>
            <a:pPr>
              <a:lnSpc>
                <a:spcPct val="120000"/>
              </a:lnSpc>
              <a:spcBef>
                <a:spcPts val="0"/>
              </a:spcBef>
            </a:pPr>
            <a:r>
              <a:rPr lang="en-GB" sz="4000" dirty="0">
                <a:solidFill>
                  <a:srgbClr val="414141"/>
                </a:solidFill>
              </a:rPr>
              <a:t>ONS, 2020. </a:t>
            </a:r>
            <a:r>
              <a:rPr lang="en-GB" sz="4000" i="1" dirty="0">
                <a:solidFill>
                  <a:srgbClr val="414141"/>
                </a:solidFill>
              </a:rPr>
              <a:t>Office For National Statistics</a:t>
            </a:r>
            <a:r>
              <a:rPr lang="en-GB" sz="4000" dirty="0">
                <a:solidFill>
                  <a:srgbClr val="414141"/>
                </a:solidFill>
              </a:rPr>
              <a:t>. [online] Available at: &lt;</a:t>
            </a:r>
            <a:r>
              <a:rPr lang="en-GB" sz="4000" u="sng" dirty="0">
                <a:solidFill>
                  <a:srgbClr val="F55755"/>
                </a:solidFill>
                <a:hlinkClick r:id="rId16">
                  <a:extLst>
                    <a:ext uri="{A12FA001-AC4F-418D-AE19-62706E023703}">
                      <ahyp:hlinkClr xmlns:ahyp="http://schemas.microsoft.com/office/drawing/2018/hyperlinkcolor" val="tx"/>
                    </a:ext>
                  </a:extLst>
                </a:hlinkClick>
              </a:rPr>
              <a:t>https://www.ons.gov.uk/</a:t>
            </a:r>
            <a:r>
              <a:rPr lang="en-GB" sz="4000" dirty="0">
                <a:solidFill>
                  <a:srgbClr val="414141"/>
                </a:solidFill>
              </a:rPr>
              <a:t>&gt; </a:t>
            </a:r>
          </a:p>
          <a:p>
            <a:pPr>
              <a:lnSpc>
                <a:spcPct val="120000"/>
              </a:lnSpc>
              <a:spcBef>
                <a:spcPts val="0"/>
              </a:spcBef>
            </a:pPr>
            <a:r>
              <a:rPr lang="en-GB" sz="4000" dirty="0">
                <a:solidFill>
                  <a:srgbClr val="414141"/>
                </a:solidFill>
              </a:rPr>
              <a:t>Our World in Data, 2020. </a:t>
            </a:r>
            <a:r>
              <a:rPr lang="en-GB" sz="4000" i="1" dirty="0">
                <a:solidFill>
                  <a:srgbClr val="414141"/>
                </a:solidFill>
              </a:rPr>
              <a:t>Daily Confirmed COVID-19 Deaths: Are We Bending The Curve?</a:t>
            </a:r>
            <a:r>
              <a:rPr lang="en-GB" sz="4000" dirty="0">
                <a:solidFill>
                  <a:srgbClr val="414141"/>
                </a:solidFill>
              </a:rPr>
              <a:t>. [online] Our World in Data. Available at: &lt;</a:t>
            </a:r>
            <a:r>
              <a:rPr lang="en-GB" sz="4000" u="sng" dirty="0">
                <a:solidFill>
                  <a:srgbClr val="F55755"/>
                </a:solidFill>
                <a:hlinkClick r:id="rId17">
                  <a:extLst>
                    <a:ext uri="{A12FA001-AC4F-418D-AE19-62706E023703}">
                      <ahyp:hlinkClr xmlns:ahyp="http://schemas.microsoft.com/office/drawing/2018/hyperlinkcolor" val="tx"/>
                    </a:ext>
                  </a:extLst>
                </a:hlinkClick>
              </a:rPr>
              <a:t>https://ourworldindata.org/grapher/covid-confirmed-daily-deaths-epidemiological-trajectory?zoomToSelection=true&amp;country=CHN+FRA+DEU+IND+IRN+ITA+JPN+KOR+ESP+SWE+GBR+USA</a:t>
            </a:r>
            <a:r>
              <a:rPr lang="en-GB" sz="4000" dirty="0">
                <a:solidFill>
                  <a:srgbClr val="414141"/>
                </a:solidFill>
              </a:rPr>
              <a:t>&gt; </a:t>
            </a:r>
          </a:p>
          <a:p>
            <a:pPr>
              <a:lnSpc>
                <a:spcPct val="120000"/>
              </a:lnSpc>
              <a:spcBef>
                <a:spcPts val="0"/>
              </a:spcBef>
            </a:pPr>
            <a:r>
              <a:rPr lang="en-GB" sz="4000" dirty="0">
                <a:solidFill>
                  <a:srgbClr val="414141"/>
                </a:solidFill>
              </a:rPr>
              <a:t>Our World in Data, 2020. </a:t>
            </a:r>
            <a:r>
              <a:rPr lang="en-GB" sz="4000" i="1" dirty="0">
                <a:solidFill>
                  <a:srgbClr val="414141"/>
                </a:solidFill>
              </a:rPr>
              <a:t>The COVID-19 pandemic slide deck.</a:t>
            </a:r>
            <a:r>
              <a:rPr lang="en-GB" sz="4000" dirty="0">
                <a:solidFill>
                  <a:srgbClr val="414141"/>
                </a:solidFill>
              </a:rPr>
              <a:t> [online] Our World in Data. Available at: &lt;</a:t>
            </a:r>
            <a:r>
              <a:rPr lang="en-GB" sz="4000" dirty="0">
                <a:hlinkClick r:id="rId18"/>
              </a:rPr>
              <a:t>https://ourworldindata.org/the-covid-19-pandemic-slide-deck</a:t>
            </a:r>
            <a:r>
              <a:rPr lang="en-GB" sz="4000" dirty="0"/>
              <a:t>&gt; </a:t>
            </a:r>
          </a:p>
          <a:p>
            <a:pPr>
              <a:lnSpc>
                <a:spcPct val="120000"/>
              </a:lnSpc>
              <a:spcBef>
                <a:spcPts val="0"/>
              </a:spcBef>
            </a:pPr>
            <a:r>
              <a:rPr lang="en-GB" sz="4000" dirty="0" err="1">
                <a:solidFill>
                  <a:srgbClr val="414141"/>
                </a:solidFill>
              </a:rPr>
              <a:t>Sethi</a:t>
            </a:r>
            <a:r>
              <a:rPr lang="en-GB" sz="4000" dirty="0">
                <a:solidFill>
                  <a:srgbClr val="414141"/>
                </a:solidFill>
              </a:rPr>
              <a:t>, R., </a:t>
            </a:r>
            <a:r>
              <a:rPr lang="en-GB" sz="4000" dirty="0" err="1">
                <a:solidFill>
                  <a:srgbClr val="414141"/>
                </a:solidFill>
              </a:rPr>
              <a:t>Siddarth</a:t>
            </a:r>
            <a:r>
              <a:rPr lang="en-GB" sz="4000" dirty="0">
                <a:solidFill>
                  <a:srgbClr val="414141"/>
                </a:solidFill>
              </a:rPr>
              <a:t>, D., Holland, A., </a:t>
            </a:r>
            <a:r>
              <a:rPr lang="en-GB" sz="4000" dirty="0" err="1">
                <a:solidFill>
                  <a:srgbClr val="414141"/>
                </a:solidFill>
              </a:rPr>
              <a:t>Archibong</a:t>
            </a:r>
            <a:r>
              <a:rPr lang="en-GB" sz="4000" dirty="0">
                <a:solidFill>
                  <a:srgbClr val="414141"/>
                </a:solidFill>
              </a:rPr>
              <a:t>, B., Annan, F. and Cárdenas, J., 2020. Towards Global Pandemic Resilience. </a:t>
            </a:r>
            <a:r>
              <a:rPr lang="en-GB" sz="4000" i="1" dirty="0">
                <a:solidFill>
                  <a:srgbClr val="414141"/>
                </a:solidFill>
              </a:rPr>
              <a:t>COVID-19 White Paper</a:t>
            </a:r>
            <a:r>
              <a:rPr lang="en-GB" sz="4000" dirty="0">
                <a:solidFill>
                  <a:srgbClr val="414141"/>
                </a:solidFill>
              </a:rPr>
              <a:t>, [online] 11. Available at: &lt;</a:t>
            </a:r>
            <a:r>
              <a:rPr lang="en-GB" sz="4000" u="sng" dirty="0">
                <a:solidFill>
                  <a:srgbClr val="F55755"/>
                </a:solidFill>
                <a:hlinkClick r:id="rId19">
                  <a:extLst>
                    <a:ext uri="{A12FA001-AC4F-418D-AE19-62706E023703}">
                      <ahyp:hlinkClr xmlns:ahyp="http://schemas.microsoft.com/office/drawing/2018/hyperlinkcolor" val="tx"/>
                    </a:ext>
                  </a:extLst>
                </a:hlinkClick>
              </a:rPr>
              <a:t>https://ethics.harvard.edu/files/center-for-ethics/files/safracenterforethicswhitepaper11d.pdf</a:t>
            </a:r>
            <a:r>
              <a:rPr lang="en-GB" sz="4000" dirty="0">
                <a:solidFill>
                  <a:srgbClr val="414141"/>
                </a:solidFill>
              </a:rPr>
              <a:t>&gt; </a:t>
            </a:r>
          </a:p>
          <a:p>
            <a:pPr>
              <a:lnSpc>
                <a:spcPct val="120000"/>
              </a:lnSpc>
              <a:spcBef>
                <a:spcPts val="0"/>
              </a:spcBef>
            </a:pPr>
            <a:r>
              <a:rPr lang="en-GB" sz="4000" dirty="0">
                <a:solidFill>
                  <a:srgbClr val="414141"/>
                </a:solidFill>
              </a:rPr>
              <a:t>The Economist, 2020. Why the Bank of England is directly financing the deficit. [online] Available at: &lt;</a:t>
            </a:r>
            <a:r>
              <a:rPr lang="en-GB" sz="4000" u="sng" dirty="0">
                <a:solidFill>
                  <a:srgbClr val="F55755"/>
                </a:solidFill>
                <a:hlinkClick r:id="rId20">
                  <a:extLst>
                    <a:ext uri="{A12FA001-AC4F-418D-AE19-62706E023703}">
                      <ahyp:hlinkClr xmlns:ahyp="http://schemas.microsoft.com/office/drawing/2018/hyperlinkcolor" val="tx"/>
                    </a:ext>
                  </a:extLst>
                </a:hlinkClick>
              </a:rPr>
              <a:t>https://www.economist.com/britain/2020/04/18/why-the-bank-of-england-is-directly-financing-the-deficit</a:t>
            </a:r>
            <a:r>
              <a:rPr lang="en-GB" sz="4000" dirty="0">
                <a:solidFill>
                  <a:srgbClr val="414141"/>
                </a:solidFill>
              </a:rPr>
              <a:t>&gt; </a:t>
            </a:r>
          </a:p>
          <a:p>
            <a:pPr>
              <a:lnSpc>
                <a:spcPct val="120000"/>
              </a:lnSpc>
              <a:spcBef>
                <a:spcPts val="0"/>
              </a:spcBef>
            </a:pPr>
            <a:r>
              <a:rPr lang="en-GB" sz="4000" dirty="0">
                <a:solidFill>
                  <a:srgbClr val="414141"/>
                </a:solidFill>
              </a:rPr>
              <a:t>The Government of the Republic of Korea, 2020. </a:t>
            </a:r>
            <a:r>
              <a:rPr lang="en-GB" sz="4000" i="1" dirty="0">
                <a:solidFill>
                  <a:srgbClr val="414141"/>
                </a:solidFill>
              </a:rPr>
              <a:t>Tackling COVID-19. Health, Quarantine And Economic Measures: Korean Experience</a:t>
            </a:r>
            <a:r>
              <a:rPr lang="en-GB" sz="4000" dirty="0">
                <a:solidFill>
                  <a:srgbClr val="414141"/>
                </a:solidFill>
              </a:rPr>
              <a:t>. [online] Available at: &lt;</a:t>
            </a:r>
            <a:r>
              <a:rPr lang="en-GB" sz="4000" u="sng" dirty="0">
                <a:solidFill>
                  <a:srgbClr val="F55755"/>
                </a:solidFill>
                <a:hlinkClick r:id="rId21">
                  <a:extLst>
                    <a:ext uri="{A12FA001-AC4F-418D-AE19-62706E023703}">
                      <ahyp:hlinkClr xmlns:ahyp="http://schemas.microsoft.com/office/drawing/2018/hyperlinkcolor" val="tx"/>
                    </a:ext>
                  </a:extLst>
                </a:hlinkClick>
              </a:rPr>
              <a:t>https://korea.ahk.de/fileadmin/AHK_Korea/Navigation_menu/News/COVID19/20200331_Tackling_COVID-19.pdf</a:t>
            </a:r>
            <a:r>
              <a:rPr lang="en-GB" sz="4000" dirty="0">
                <a:solidFill>
                  <a:srgbClr val="414141"/>
                </a:solidFill>
              </a:rPr>
              <a:t>&gt; </a:t>
            </a:r>
          </a:p>
          <a:p>
            <a:pPr>
              <a:lnSpc>
                <a:spcPct val="120000"/>
              </a:lnSpc>
              <a:spcBef>
                <a:spcPts val="0"/>
              </a:spcBef>
            </a:pPr>
            <a:r>
              <a:rPr lang="en-GB" sz="4000" dirty="0">
                <a:solidFill>
                  <a:srgbClr val="414141"/>
                </a:solidFill>
              </a:rPr>
              <a:t>The World Bank, 2020. </a:t>
            </a:r>
            <a:r>
              <a:rPr lang="en-GB" sz="4000" i="1" dirty="0">
                <a:solidFill>
                  <a:srgbClr val="414141"/>
                </a:solidFill>
              </a:rPr>
              <a:t>World Bank Open Data</a:t>
            </a:r>
            <a:r>
              <a:rPr lang="en-GB" sz="4000" dirty="0">
                <a:solidFill>
                  <a:srgbClr val="414141"/>
                </a:solidFill>
              </a:rPr>
              <a:t>. [online] Available at: &lt;</a:t>
            </a:r>
            <a:r>
              <a:rPr lang="en-GB" sz="4000" u="sng" dirty="0">
                <a:solidFill>
                  <a:srgbClr val="F55755"/>
                </a:solidFill>
                <a:hlinkClick r:id="rId22">
                  <a:extLst>
                    <a:ext uri="{A12FA001-AC4F-418D-AE19-62706E023703}">
                      <ahyp:hlinkClr xmlns:ahyp="http://schemas.microsoft.com/office/drawing/2018/hyperlinkcolor" val="tx"/>
                    </a:ext>
                  </a:extLst>
                </a:hlinkClick>
              </a:rPr>
              <a:t>https://data.worldbank.org/</a:t>
            </a:r>
            <a:r>
              <a:rPr lang="en-GB" sz="4000" dirty="0">
                <a:solidFill>
                  <a:srgbClr val="414141"/>
                </a:solidFill>
              </a:rPr>
              <a:t>&gt; </a:t>
            </a:r>
          </a:p>
          <a:p>
            <a:pPr>
              <a:lnSpc>
                <a:spcPct val="120000"/>
              </a:lnSpc>
              <a:spcBef>
                <a:spcPts val="0"/>
              </a:spcBef>
            </a:pPr>
            <a:r>
              <a:rPr lang="en-GB" sz="4000" dirty="0">
                <a:solidFill>
                  <a:srgbClr val="414141"/>
                </a:solidFill>
              </a:rPr>
              <a:t>Thompson, D., 2020. Denmark's Idea Could Help the World Avoid a Great Depression. </a:t>
            </a:r>
            <a:r>
              <a:rPr lang="en-GB" sz="4000" i="1" dirty="0">
                <a:solidFill>
                  <a:srgbClr val="414141"/>
                </a:solidFill>
              </a:rPr>
              <a:t>The Atlantic</a:t>
            </a:r>
            <a:r>
              <a:rPr lang="en-GB" sz="4000" dirty="0">
                <a:solidFill>
                  <a:srgbClr val="414141"/>
                </a:solidFill>
              </a:rPr>
              <a:t>, [online] Available at: &lt;</a:t>
            </a:r>
            <a:r>
              <a:rPr lang="en-GB" sz="4000" u="sng" dirty="0">
                <a:solidFill>
                  <a:srgbClr val="F55755"/>
                </a:solidFill>
                <a:hlinkClick r:id="rId23">
                  <a:extLst>
                    <a:ext uri="{A12FA001-AC4F-418D-AE19-62706E023703}">
                      <ahyp:hlinkClr xmlns:ahyp="http://schemas.microsoft.com/office/drawing/2018/hyperlinkcolor" val="tx"/>
                    </a:ext>
                  </a:extLst>
                </a:hlinkClick>
              </a:rPr>
              <a:t>https://www.theatlantic.com/ideas/archive/2020/03/denmark-freezing-its-economy-should-us/608533/?utm_source=atl&amp;utm_medium=email&amp;utm_campaign=share</a:t>
            </a:r>
            <a:r>
              <a:rPr lang="en-GB" sz="4000" dirty="0">
                <a:solidFill>
                  <a:srgbClr val="414141"/>
                </a:solidFill>
              </a:rPr>
              <a:t>&gt; </a:t>
            </a:r>
          </a:p>
          <a:p>
            <a:pPr>
              <a:lnSpc>
                <a:spcPct val="120000"/>
              </a:lnSpc>
              <a:spcBef>
                <a:spcPts val="0"/>
              </a:spcBef>
            </a:pPr>
            <a:r>
              <a:rPr lang="en-GB" sz="4000" dirty="0">
                <a:solidFill>
                  <a:srgbClr val="414141"/>
                </a:solidFill>
              </a:rPr>
              <a:t>Wolf, M., 2019. States create useful money, but abuse it. </a:t>
            </a:r>
            <a:r>
              <a:rPr lang="en-GB" sz="4000" i="1" dirty="0">
                <a:solidFill>
                  <a:srgbClr val="414141"/>
                </a:solidFill>
              </a:rPr>
              <a:t>Financial Times</a:t>
            </a:r>
            <a:r>
              <a:rPr lang="en-GB" sz="4000" dirty="0">
                <a:solidFill>
                  <a:srgbClr val="414141"/>
                </a:solidFill>
              </a:rPr>
              <a:t>, [online] Available at: </a:t>
            </a:r>
            <a:r>
              <a:rPr lang="en-GB" sz="4000" u="sng" dirty="0">
                <a:solidFill>
                  <a:srgbClr val="F55755"/>
                </a:solidFill>
                <a:hlinkClick r:id="rId24">
                  <a:extLst>
                    <a:ext uri="{A12FA001-AC4F-418D-AE19-62706E023703}">
                      <ahyp:hlinkClr xmlns:ahyp="http://schemas.microsoft.com/office/drawing/2018/hyperlinkcolor" val="tx"/>
                    </a:ext>
                  </a:extLst>
                </a:hlinkClick>
              </a:rPr>
              <a:t>https://www.ft.com/content/fcc1274a-8073-11e9-9935-ad75bb96c849</a:t>
            </a:r>
            <a:endParaRPr lang="en-GB" sz="4000" dirty="0">
              <a:solidFill>
                <a:srgbClr val="414141"/>
              </a:solidFill>
            </a:endParaRPr>
          </a:p>
          <a:p>
            <a:pPr marL="0" indent="0">
              <a:lnSpc>
                <a:spcPct val="120000"/>
              </a:lnSpc>
              <a:spcBef>
                <a:spcPts val="0"/>
              </a:spcBef>
              <a:buNone/>
            </a:pPr>
            <a:endParaRPr lang="en-US" dirty="0">
              <a:solidFill>
                <a:srgbClr val="414141"/>
              </a:solidFill>
              <a:sym typeface="Wingdings" panose="05000000000000000000" pitchFamily="2" charset="2"/>
            </a:endParaRPr>
          </a:p>
          <a:p>
            <a:pPr marL="0" indent="0">
              <a:lnSpc>
                <a:spcPct val="120000"/>
              </a:lnSpc>
              <a:spcBef>
                <a:spcPts val="0"/>
              </a:spcBef>
              <a:buNone/>
            </a:pPr>
            <a:r>
              <a:rPr lang="en-US" sz="4000" dirty="0">
                <a:solidFill>
                  <a:srgbClr val="414141"/>
                </a:solidFill>
                <a:sym typeface="Wingdings" panose="05000000000000000000" pitchFamily="2" charset="2"/>
              </a:rPr>
              <a:t>Unless stated otherwise, all links have been accessed on, and were successfully working as of, 3 August 2020.</a:t>
            </a:r>
          </a:p>
        </p:txBody>
      </p:sp>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endParaRPr lang="en-US" sz="3600" dirty="0">
              <a:solidFill>
                <a:schemeClr val="tx1"/>
              </a:solidFill>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199" y="365125"/>
            <a:ext cx="10233992" cy="466725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sz="2400" dirty="0">
              <a:solidFill>
                <a:prstClr val="black"/>
              </a:solidFill>
            </a:endParaRPr>
          </a:p>
        </p:txBody>
      </p:sp>
    </p:spTree>
    <p:extLst>
      <p:ext uri="{BB962C8B-B14F-4D97-AF65-F5344CB8AC3E}">
        <p14:creationId xmlns:p14="http://schemas.microsoft.com/office/powerpoint/2010/main" val="3957316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BA8742-5C27-0A45-B33C-ACA883FE1C15}"/>
              </a:ext>
            </a:extLst>
          </p:cNvPr>
          <p:cNvPicPr>
            <a:picLocks noChangeAspect="1"/>
          </p:cNvPicPr>
          <p:nvPr/>
        </p:nvPicPr>
        <p:blipFill>
          <a:blip r:embed="rId2"/>
          <a:srcRect/>
          <a:stretch/>
        </p:blipFill>
        <p:spPr>
          <a:xfrm>
            <a:off x="838201" y="962362"/>
            <a:ext cx="7542299" cy="5323975"/>
          </a:xfrm>
          <a:prstGeom prst="rect">
            <a:avLst/>
          </a:prstGeom>
        </p:spPr>
      </p:pic>
      <p:sp>
        <p:nvSpPr>
          <p:cNvPr id="7" name="Title 4">
            <a:extLst>
              <a:ext uri="{FF2B5EF4-FFF2-40B4-BE49-F238E27FC236}">
                <a16:creationId xmlns:a16="http://schemas.microsoft.com/office/drawing/2014/main" id="{5D23A27A-5F6E-45C0-97C0-3B1736767FA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l-GR" dirty="0">
                <a:solidFill>
                  <a:srgbClr val="414141"/>
                </a:solidFill>
                <a:latin typeface="Source Sans Pro SemiBold" panose="020B0603030403020204" pitchFamily="34" charset="0"/>
                <a:ea typeface="Source Sans Pro SemiBold" panose="020B0603030403020204" pitchFamily="34" charset="0"/>
              </a:rPr>
              <a:t>Το πλαίσιο - επιδημικές καμπύλες</a:t>
            </a:r>
            <a:endParaRPr lang="en-US" sz="8800" dirty="0">
              <a:solidFill>
                <a:srgbClr val="414141"/>
              </a:solidFill>
              <a:latin typeface="Source Sans Pro SemiBold" panose="020B0603030403020204" pitchFamily="34" charset="0"/>
              <a:ea typeface="Source Sans Pro SemiBold" panose="020B0603030403020204" pitchFamily="34" charset="0"/>
            </a:endParaRPr>
          </a:p>
        </p:txBody>
      </p:sp>
      <p:sp>
        <p:nvSpPr>
          <p:cNvPr id="5" name="TextBox 15">
            <a:extLst>
              <a:ext uri="{FF2B5EF4-FFF2-40B4-BE49-F238E27FC236}">
                <a16:creationId xmlns:a16="http://schemas.microsoft.com/office/drawing/2014/main" id="{252C30FA-7573-8848-8A32-A955A6CF3DFA}"/>
              </a:ext>
            </a:extLst>
          </p:cNvPr>
          <p:cNvSpPr txBox="1"/>
          <p:nvPr/>
        </p:nvSpPr>
        <p:spPr>
          <a:xfrm>
            <a:off x="8766591" y="3107913"/>
            <a:ext cx="3184705" cy="3323987"/>
          </a:xfrm>
          <a:prstGeom prst="rect">
            <a:avLst/>
          </a:prstGeom>
          <a:noFill/>
        </p:spPr>
        <p:txBody>
          <a:bodyPr wrap="square" rtlCol="0">
            <a:spAutoFit/>
          </a:bodyPr>
          <a:lstStyle/>
          <a:p>
            <a:r>
              <a:rPr lang="el-GR" sz="1400" dirty="0">
                <a:solidFill>
                  <a:srgbClr val="414141"/>
                </a:solidFill>
                <a:latin typeface="Source Sans Pro" panose="020B0503030403020204" pitchFamily="34" charset="0"/>
                <a:ea typeface="Source Sans Pro" panose="020B0503030403020204" pitchFamily="34" charset="0"/>
              </a:rPr>
              <a:t>Δεδομένα από </a:t>
            </a:r>
            <a:r>
              <a:rPr lang="en-US" sz="1400" dirty="0">
                <a:solidFill>
                  <a:srgbClr val="414141"/>
                </a:solidFill>
                <a:latin typeface="Source Sans Pro" panose="020B0503030403020204" pitchFamily="34" charset="0"/>
                <a:ea typeface="Source Sans Pro" panose="020B0503030403020204" pitchFamily="34" charset="0"/>
                <a:hlinkClick r:id="rId3"/>
              </a:rPr>
              <a:t>Our </a:t>
            </a:r>
            <a:r>
              <a:rPr lang="en-US" sz="1400" dirty="0">
                <a:solidFill>
                  <a:srgbClr val="414141"/>
                </a:solidFill>
                <a:latin typeface="Source Sans Pro" panose="020B0503030403020204" pitchFamily="34" charset="0"/>
                <a:ea typeface="Source Sans Pro" panose="020B0503030403020204" pitchFamily="34" charset="0"/>
                <a:hlinkClick r:id="rId4"/>
              </a:rPr>
              <a:t>World</a:t>
            </a:r>
            <a:r>
              <a:rPr lang="en-US" sz="1400" dirty="0">
                <a:solidFill>
                  <a:srgbClr val="414141"/>
                </a:solidFill>
                <a:latin typeface="Source Sans Pro" panose="020B0503030403020204" pitchFamily="34" charset="0"/>
                <a:ea typeface="Source Sans Pro" panose="020B0503030403020204" pitchFamily="34" charset="0"/>
                <a:hlinkClick r:id="rId3"/>
              </a:rPr>
              <a:t> in Data</a:t>
            </a:r>
            <a:endParaRPr lang="en-US" sz="1400" dirty="0">
              <a:solidFill>
                <a:srgbClr val="414141"/>
              </a:solidFill>
              <a:latin typeface="Source Sans Pro" panose="020B0503030403020204" pitchFamily="34" charset="0"/>
              <a:ea typeface="Source Sans Pro" panose="020B0503030403020204" pitchFamily="34" charset="0"/>
            </a:endParaRPr>
          </a:p>
          <a:p>
            <a:r>
              <a:rPr lang="en-US" sz="1400" dirty="0">
                <a:solidFill>
                  <a:srgbClr val="414141"/>
                </a:solidFill>
                <a:latin typeface="Source Sans Pro" panose="020B0503030403020204" pitchFamily="34" charset="0"/>
                <a:ea typeface="Source Sans Pro" panose="020B0503030403020204" pitchFamily="34" charset="0"/>
              </a:rPr>
              <a:t>4 February 2021 (last accessed)</a:t>
            </a:r>
          </a:p>
          <a:p>
            <a:endParaRPr lang="en-US" sz="1400" dirty="0">
              <a:solidFill>
                <a:srgbClr val="414141"/>
              </a:solidFill>
              <a:latin typeface="Source Sans Pro" panose="020B0503030403020204" pitchFamily="34" charset="0"/>
              <a:ea typeface="Source Sans Pro" panose="020B0503030403020204" pitchFamily="34" charset="0"/>
            </a:endParaRPr>
          </a:p>
          <a:p>
            <a:r>
              <a:rPr lang="en-US" sz="1400" dirty="0">
                <a:solidFill>
                  <a:srgbClr val="414141"/>
                </a:solidFill>
                <a:latin typeface="Source Sans Pro" panose="020B0503030403020204" pitchFamily="34" charset="0"/>
                <a:ea typeface="Source Sans Pro" panose="020B0503030403020204" pitchFamily="34" charset="0"/>
              </a:rPr>
              <a:t>South Korea 28.46</a:t>
            </a:r>
          </a:p>
          <a:p>
            <a:r>
              <a:rPr lang="en-US" sz="1400" dirty="0">
                <a:solidFill>
                  <a:srgbClr val="414141"/>
                </a:solidFill>
                <a:latin typeface="Source Sans Pro" panose="020B0503030403020204" pitchFamily="34" charset="0"/>
                <a:ea typeface="Source Sans Pro" panose="020B0503030403020204" pitchFamily="34" charset="0"/>
              </a:rPr>
              <a:t>China 3.35</a:t>
            </a:r>
          </a:p>
          <a:p>
            <a:r>
              <a:rPr lang="en-US" sz="1400" dirty="0">
                <a:solidFill>
                  <a:srgbClr val="414141"/>
                </a:solidFill>
                <a:latin typeface="Source Sans Pro" panose="020B0503030403020204" pitchFamily="34" charset="0"/>
                <a:ea typeface="Source Sans Pro" panose="020B0503030403020204" pitchFamily="34" charset="0"/>
              </a:rPr>
              <a:t>Germany 723.69</a:t>
            </a:r>
          </a:p>
          <a:p>
            <a:r>
              <a:rPr lang="en-US" sz="1400" dirty="0">
                <a:solidFill>
                  <a:srgbClr val="414141"/>
                </a:solidFill>
                <a:latin typeface="Source Sans Pro" panose="020B0503030403020204" pitchFamily="34" charset="0"/>
                <a:ea typeface="Source Sans Pro" panose="020B0503030403020204" pitchFamily="34" charset="0"/>
              </a:rPr>
              <a:t>Italy 1,492.53</a:t>
            </a:r>
          </a:p>
          <a:p>
            <a:r>
              <a:rPr lang="en-US" sz="1400" dirty="0">
                <a:solidFill>
                  <a:srgbClr val="414141"/>
                </a:solidFill>
                <a:latin typeface="Source Sans Pro" panose="020B0503030403020204" pitchFamily="34" charset="0"/>
                <a:ea typeface="Source Sans Pro" panose="020B0503030403020204" pitchFamily="34" charset="0"/>
              </a:rPr>
              <a:t>UK 1,627.17</a:t>
            </a:r>
          </a:p>
          <a:p>
            <a:r>
              <a:rPr lang="en-US" sz="1400" dirty="0">
                <a:solidFill>
                  <a:srgbClr val="414141"/>
                </a:solidFill>
                <a:latin typeface="Source Sans Pro" panose="020B0503030403020204" pitchFamily="34" charset="0"/>
                <a:ea typeface="Source Sans Pro" panose="020B0503030403020204" pitchFamily="34" charset="0"/>
              </a:rPr>
              <a:t>US 1,377.25</a:t>
            </a:r>
          </a:p>
          <a:p>
            <a:r>
              <a:rPr lang="en-US" sz="1400" dirty="0">
                <a:solidFill>
                  <a:srgbClr val="414141"/>
                </a:solidFill>
                <a:latin typeface="Source Sans Pro" panose="020B0503030403020204" pitchFamily="34" charset="0"/>
                <a:ea typeface="Source Sans Pro" panose="020B0503030403020204" pitchFamily="34" charset="0"/>
              </a:rPr>
              <a:t>Brazil 1,076.38</a:t>
            </a:r>
          </a:p>
          <a:p>
            <a:r>
              <a:rPr lang="en-US" sz="1400" dirty="0">
                <a:solidFill>
                  <a:srgbClr val="414141"/>
                </a:solidFill>
                <a:latin typeface="Source Sans Pro" panose="020B0503030403020204" pitchFamily="34" charset="0"/>
                <a:ea typeface="Source Sans Pro" panose="020B0503030403020204" pitchFamily="34" charset="0"/>
              </a:rPr>
              <a:t>South Africa 768.94</a:t>
            </a:r>
          </a:p>
          <a:p>
            <a:r>
              <a:rPr lang="en-US" sz="1400" dirty="0">
                <a:solidFill>
                  <a:srgbClr val="414141"/>
                </a:solidFill>
                <a:latin typeface="Source Sans Pro" panose="020B0503030403020204" pitchFamily="34" charset="0"/>
                <a:ea typeface="Source Sans Pro" panose="020B0503030403020204" pitchFamily="34" charset="0"/>
              </a:rPr>
              <a:t>India 112.19</a:t>
            </a:r>
          </a:p>
          <a:p>
            <a:r>
              <a:rPr lang="en-US" sz="1400" dirty="0">
                <a:solidFill>
                  <a:srgbClr val="414141"/>
                </a:solidFill>
                <a:latin typeface="Source Sans Pro" panose="020B0503030403020204" pitchFamily="34" charset="0"/>
                <a:ea typeface="Source Sans Pro" panose="020B0503030403020204" pitchFamily="34" charset="0"/>
              </a:rPr>
              <a:t>Japan 48.80</a:t>
            </a:r>
          </a:p>
          <a:p>
            <a:endParaRPr lang="en-US" sz="1400" dirty="0">
              <a:solidFill>
                <a:srgbClr val="414141"/>
              </a:solidFill>
              <a:latin typeface="Source Sans Pro" panose="020B0503030403020204" pitchFamily="34" charset="0"/>
              <a:ea typeface="Source Sans Pro" panose="020B0503030403020204" pitchFamily="34" charset="0"/>
            </a:endParaRPr>
          </a:p>
          <a:p>
            <a:endParaRPr lang="en-US" sz="1400" dirty="0">
              <a:solidFill>
                <a:srgbClr val="41414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163092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l-GR" dirty="0">
                <a:solidFill>
                  <a:srgbClr val="414141"/>
                </a:solidFill>
                <a:latin typeface="Source Sans Pro SemiBold" panose="020B0603030403020204" pitchFamily="34" charset="0"/>
                <a:ea typeface="Source Sans Pro SemiBold" panose="020B0603030403020204" pitchFamily="34" charset="0"/>
              </a:rPr>
              <a:t>Το πλαίσιο - οικονομικές καμπύλες</a:t>
            </a:r>
            <a:endParaRPr lang="en-US" sz="8800" dirty="0">
              <a:solidFill>
                <a:srgbClr val="414141"/>
              </a:solidFill>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200" y="1253331"/>
            <a:ext cx="105071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0" indent="-457200">
              <a:defRPr/>
            </a:pPr>
            <a:r>
              <a:rPr lang="el-GR" dirty="0">
                <a:solidFill>
                  <a:srgbClr val="414141"/>
                </a:solidFill>
              </a:rPr>
              <a:t>Κίνα - δείκτης οικονομικής δραστηριότητας</a:t>
            </a:r>
            <a:endParaRPr kumimoji="0" lang="en-US" sz="28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endParaRPr>
          </a:p>
        </p:txBody>
      </p:sp>
      <p:sp>
        <p:nvSpPr>
          <p:cNvPr id="4" name="TextBox 3">
            <a:extLst>
              <a:ext uri="{FF2B5EF4-FFF2-40B4-BE49-F238E27FC236}">
                <a16:creationId xmlns:a16="http://schemas.microsoft.com/office/drawing/2014/main" id="{F94D9AFB-583D-3640-8323-F7B9F1FADB2F}"/>
              </a:ext>
            </a:extLst>
          </p:cNvPr>
          <p:cNvSpPr txBox="1"/>
          <p:nvPr/>
        </p:nvSpPr>
        <p:spPr>
          <a:xfrm>
            <a:off x="4885418" y="6124397"/>
            <a:ext cx="2412687" cy="276999"/>
          </a:xfrm>
          <a:prstGeom prst="rect">
            <a:avLst/>
          </a:prstGeom>
          <a:noFill/>
        </p:spPr>
        <p:txBody>
          <a:bodyPr wrap="square" rtlCol="0">
            <a:spAutoFit/>
          </a:bodyPr>
          <a:lstStyle/>
          <a:p>
            <a:pPr algn="ctr"/>
            <a:r>
              <a:rPr lang="en-US" sz="1200" dirty="0">
                <a:solidFill>
                  <a:srgbClr val="414141"/>
                </a:solidFill>
                <a:latin typeface="Source Sans Pro" panose="020B0503030403020204" pitchFamily="34" charset="0"/>
                <a:ea typeface="Source Sans Pro" panose="020B0503030403020204" pitchFamily="34" charset="0"/>
              </a:rPr>
              <a:t>Last accessed 2 September 2020</a:t>
            </a:r>
          </a:p>
        </p:txBody>
      </p:sp>
      <p:pic>
        <p:nvPicPr>
          <p:cNvPr id="2" name="Immagine 1">
            <a:extLst>
              <a:ext uri="{FF2B5EF4-FFF2-40B4-BE49-F238E27FC236}">
                <a16:creationId xmlns:a16="http://schemas.microsoft.com/office/drawing/2014/main" id="{9A28FBD1-E845-0A47-92DC-970F324A501A}"/>
              </a:ext>
            </a:extLst>
          </p:cNvPr>
          <p:cNvPicPr>
            <a:picLocks noChangeAspect="1"/>
          </p:cNvPicPr>
          <p:nvPr/>
        </p:nvPicPr>
        <p:blipFill>
          <a:blip r:embed="rId3"/>
          <a:stretch>
            <a:fillRect/>
          </a:stretch>
        </p:blipFill>
        <p:spPr>
          <a:xfrm>
            <a:off x="3147059" y="1804183"/>
            <a:ext cx="5889407" cy="4206719"/>
          </a:xfrm>
          <a:prstGeom prst="rect">
            <a:avLst/>
          </a:prstGeom>
        </p:spPr>
      </p:pic>
      <p:sp>
        <p:nvSpPr>
          <p:cNvPr id="3" name="AutoShape 2" descr="Chart showing Covid-19's impct on the Chinese economy. FT China Economic Activity index.">
            <a:extLst>
              <a:ext uri="{FF2B5EF4-FFF2-40B4-BE49-F238E27FC236}">
                <a16:creationId xmlns:a16="http://schemas.microsoft.com/office/drawing/2014/main" id="{D2C328A8-AAD6-5646-A391-5C8BB3BBBA8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186610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B6CB18-9BDF-4C01-BC30-5D4FB89B4734}"/>
              </a:ext>
            </a:extLst>
          </p:cNvPr>
          <p:cNvSpPr txBox="1">
            <a:spLocks/>
          </p:cNvSpPr>
          <p:nvPr/>
        </p:nvSpPr>
        <p:spPr>
          <a:xfrm>
            <a:off x="838199" y="365125"/>
            <a:ext cx="10761133"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Source Sans Pro" charset="0"/>
                <a:ea typeface="Source Sans Pro" charset="0"/>
                <a:cs typeface="Source Sans Pro" charset="0"/>
              </a:defRPr>
            </a:lvl1pPr>
          </a:lstStyle>
          <a:p>
            <a:pPr lvl="0">
              <a:defRPr/>
            </a:pPr>
            <a:r>
              <a:rPr lang="el-GR" dirty="0">
                <a:solidFill>
                  <a:srgbClr val="414141"/>
                </a:solidFill>
                <a:latin typeface="Source Sans Pro SemiBold" panose="020B0603030403020204" pitchFamily="34" charset="0"/>
                <a:ea typeface="Source Sans Pro SemiBold" panose="020B0603030403020204" pitchFamily="34" charset="0"/>
              </a:rPr>
              <a:t>Το πλαίσιο - οικονομικές καμπύλες</a:t>
            </a:r>
          </a:p>
          <a:p>
            <a:pPr lvl="0">
              <a:defRPr/>
            </a:pPr>
            <a:endParaRPr lang="el-GR" dirty="0">
              <a:solidFill>
                <a:srgbClr val="414141"/>
              </a:solidFill>
              <a:latin typeface="Source Sans Pro SemiBold" panose="020B0603030403020204" pitchFamily="34" charset="0"/>
              <a:ea typeface="Source Sans Pro SemiBold" panose="020B0603030403020204" pitchFamily="34" charset="0"/>
            </a:endParaRPr>
          </a:p>
        </p:txBody>
      </p:sp>
      <p:sp>
        <p:nvSpPr>
          <p:cNvPr id="9" name="Content Placeholder 2">
            <a:extLst>
              <a:ext uri="{FF2B5EF4-FFF2-40B4-BE49-F238E27FC236}">
                <a16:creationId xmlns:a16="http://schemas.microsoft.com/office/drawing/2014/main" id="{F876A07A-B299-4EC3-9AA2-FF9FB6F7BC40}"/>
              </a:ext>
            </a:extLst>
          </p:cNvPr>
          <p:cNvSpPr txBox="1">
            <a:spLocks/>
          </p:cNvSpPr>
          <p:nvPr/>
        </p:nvSpPr>
        <p:spPr>
          <a:xfrm>
            <a:off x="838200" y="1253331"/>
            <a:ext cx="1050713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lumMod val="85000"/>
                    <a:lumOff val="15000"/>
                  </a:schemeClr>
                </a:solidFill>
                <a:latin typeface="Source Sans Pro Light" charset="0"/>
                <a:ea typeface="Source Sans Pro Light" charset="0"/>
                <a:cs typeface="Source Sans Pr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0" indent="-342900">
              <a:lnSpc>
                <a:spcPct val="100000"/>
              </a:lnSpc>
              <a:spcBef>
                <a:spcPts val="0"/>
              </a:spcBef>
              <a:buFont typeface="Arial" panose="020B0604020202020204" pitchFamily="34" charset="0"/>
              <a:buChar char="•"/>
              <a:defRPr/>
            </a:pPr>
            <a:r>
              <a:rPr lang="el-GR" sz="2400" dirty="0">
                <a:solidFill>
                  <a:srgbClr val="414141"/>
                </a:solidFill>
              </a:rPr>
              <a:t>Κίνα - δείκτης οικονομικής δραστηριότητας </a:t>
            </a:r>
          </a:p>
          <a:p>
            <a:pPr marL="342900" lvl="0" indent="-342900">
              <a:lnSpc>
                <a:spcPct val="100000"/>
              </a:lnSpc>
              <a:spcBef>
                <a:spcPts val="0"/>
              </a:spcBef>
              <a:buFont typeface="Arial" panose="020B0604020202020204" pitchFamily="34" charset="0"/>
              <a:buChar char="•"/>
              <a:defRPr/>
            </a:pPr>
            <a:r>
              <a:rPr lang="el-GR" sz="2000" dirty="0">
                <a:solidFill>
                  <a:srgbClr val="414141"/>
                </a:solidFill>
                <a:latin typeface="Source Sans Pro Light" panose="020B0403030403020204" pitchFamily="34" charset="0"/>
                <a:ea typeface="Source Sans Pro Light" panose="020B0403030403020204" pitchFamily="34" charset="0"/>
                <a:cs typeface="+mn-cs"/>
              </a:rPr>
              <a:t>Χρήσιμη η σύγκριση με το 2019 αναφορικά με εποχιακές επιπτώσεις </a:t>
            </a:r>
            <a:r>
              <a:rPr lang="es-ES" sz="2000" dirty="0">
                <a:solidFill>
                  <a:srgbClr val="414141"/>
                </a:solidFill>
                <a:latin typeface="Source Sans Pro Light" panose="020B0403030403020204" pitchFamily="34" charset="0"/>
                <a:ea typeface="Source Sans Pro Light" panose="020B0403030403020204" pitchFamily="34" charset="0"/>
                <a:cs typeface="+mn-cs"/>
              </a:rPr>
              <a:t>(</a:t>
            </a:r>
            <a:r>
              <a:rPr lang="es-ES" sz="2000" dirty="0" err="1">
                <a:solidFill>
                  <a:srgbClr val="414141"/>
                </a:solidFill>
                <a:latin typeface="Source Sans Pro Light" panose="020B0403030403020204" pitchFamily="34" charset="0"/>
                <a:ea typeface="Source Sans Pro Light" panose="020B0403030403020204" pitchFamily="34" charset="0"/>
                <a:cs typeface="+mn-cs"/>
              </a:rPr>
              <a:t>seasonal</a:t>
            </a:r>
            <a:r>
              <a:rPr lang="es-ES" sz="2000" dirty="0">
                <a:solidFill>
                  <a:srgbClr val="414141"/>
                </a:solidFill>
                <a:latin typeface="Source Sans Pro Light" panose="020B0403030403020204" pitchFamily="34" charset="0"/>
                <a:ea typeface="Source Sans Pro Light" panose="020B0403030403020204" pitchFamily="34" charset="0"/>
                <a:cs typeface="+mn-cs"/>
              </a:rPr>
              <a:t> </a:t>
            </a:r>
            <a:r>
              <a:rPr lang="es-ES" sz="2000" dirty="0" err="1">
                <a:solidFill>
                  <a:srgbClr val="414141"/>
                </a:solidFill>
                <a:latin typeface="Source Sans Pro Light" panose="020B0403030403020204" pitchFamily="34" charset="0"/>
                <a:ea typeface="Source Sans Pro Light" panose="020B0403030403020204" pitchFamily="34" charset="0"/>
                <a:cs typeface="+mn-cs"/>
              </a:rPr>
              <a:t>effects</a:t>
            </a:r>
            <a:r>
              <a:rPr lang="es-ES" sz="2000" dirty="0">
                <a:solidFill>
                  <a:srgbClr val="414141"/>
                </a:solidFill>
                <a:latin typeface="Source Sans Pro Light" panose="020B0403030403020204" pitchFamily="34" charset="0"/>
                <a:ea typeface="Source Sans Pro Light" panose="020B0403030403020204" pitchFamily="34" charset="0"/>
                <a:cs typeface="+mn-cs"/>
              </a:rPr>
              <a:t>)</a:t>
            </a:r>
            <a:endParaRPr kumimoji="0" lang="en-US" sz="2000" b="0" i="0" u="none" strike="noStrike" kern="1200" cap="none" spc="0" normalizeH="0" baseline="0" noProof="0" dirty="0">
              <a:ln>
                <a:noFill/>
              </a:ln>
              <a:solidFill>
                <a:srgbClr val="414141">
                  <a:lumMod val="85000"/>
                  <a:lumOff val="15000"/>
                </a:srgbClr>
              </a:solidFill>
              <a:effectLst/>
              <a:uLnTx/>
              <a:uFillTx/>
              <a:latin typeface="Source Sans Pro Light" charset="0"/>
              <a:ea typeface="Source Sans Pro Light" charset="0"/>
            </a:endParaRPr>
          </a:p>
        </p:txBody>
      </p:sp>
      <p:sp>
        <p:nvSpPr>
          <p:cNvPr id="6" name="TextBox 5">
            <a:extLst>
              <a:ext uri="{FF2B5EF4-FFF2-40B4-BE49-F238E27FC236}">
                <a16:creationId xmlns:a16="http://schemas.microsoft.com/office/drawing/2014/main" id="{AB47E9FB-50F6-3843-AA64-013553752089}"/>
              </a:ext>
            </a:extLst>
          </p:cNvPr>
          <p:cNvSpPr txBox="1"/>
          <p:nvPr/>
        </p:nvSpPr>
        <p:spPr>
          <a:xfrm>
            <a:off x="4164844" y="5969677"/>
            <a:ext cx="4107842" cy="276999"/>
          </a:xfrm>
          <a:prstGeom prst="rect">
            <a:avLst/>
          </a:prstGeom>
          <a:noFill/>
        </p:spPr>
        <p:txBody>
          <a:bodyPr wrap="square" rtlCol="0">
            <a:spAutoFit/>
          </a:bodyPr>
          <a:lstStyle/>
          <a:p>
            <a:r>
              <a:rPr lang="en-US" sz="1200" dirty="0">
                <a:solidFill>
                  <a:srgbClr val="414141"/>
                </a:solidFill>
                <a:latin typeface="Source Sans Pro" panose="020B0503030403020204" pitchFamily="34" charset="0"/>
                <a:ea typeface="Source Sans Pro" panose="020B0503030403020204" pitchFamily="34" charset="0"/>
              </a:rPr>
              <a:t>Last accessed 2 September 2020 (last updated 27 July 2020)</a:t>
            </a:r>
          </a:p>
        </p:txBody>
      </p:sp>
      <p:pic>
        <p:nvPicPr>
          <p:cNvPr id="3" name="Immagine 2">
            <a:extLst>
              <a:ext uri="{FF2B5EF4-FFF2-40B4-BE49-F238E27FC236}">
                <a16:creationId xmlns:a16="http://schemas.microsoft.com/office/drawing/2014/main" id="{D96F4310-A95A-4142-AEFC-F016F1B6986A}"/>
              </a:ext>
            </a:extLst>
          </p:cNvPr>
          <p:cNvPicPr>
            <a:picLocks noChangeAspect="1"/>
          </p:cNvPicPr>
          <p:nvPr/>
        </p:nvPicPr>
        <p:blipFill>
          <a:blip r:embed="rId3"/>
          <a:stretch>
            <a:fillRect/>
          </a:stretch>
        </p:blipFill>
        <p:spPr>
          <a:xfrm>
            <a:off x="711200" y="2321836"/>
            <a:ext cx="10761132" cy="3647841"/>
          </a:xfrm>
          <a:prstGeom prst="rect">
            <a:avLst/>
          </a:prstGeom>
        </p:spPr>
      </p:pic>
    </p:spTree>
    <p:extLst>
      <p:ext uri="{BB962C8B-B14F-4D97-AF65-F5344CB8AC3E}">
        <p14:creationId xmlns:p14="http://schemas.microsoft.com/office/powerpoint/2010/main" val="918546627"/>
      </p:ext>
    </p:extLst>
  </p:cSld>
  <p:clrMapOvr>
    <a:masterClrMapping/>
  </p:clrMapOvr>
</p:sld>
</file>

<file path=ppt/theme/theme1.xml><?xml version="1.0" encoding="utf-8"?>
<a:theme xmlns:a="http://schemas.openxmlformats.org/drawingml/2006/main" name="Office Theme">
  <a:themeElements>
    <a:clrScheme name="CORE 2">
      <a:dk1>
        <a:srgbClr val="414141"/>
      </a:dk1>
      <a:lt1>
        <a:srgbClr val="FFFFFF"/>
      </a:lt1>
      <a:dk2>
        <a:srgbClr val="51514D"/>
      </a:dk2>
      <a:lt2>
        <a:srgbClr val="E7E6E6"/>
      </a:lt2>
      <a:accent1>
        <a:srgbClr val="F0595B"/>
      </a:accent1>
      <a:accent2>
        <a:srgbClr val="6FC9C1"/>
      </a:accent2>
      <a:accent3>
        <a:srgbClr val="F58261"/>
      </a:accent3>
      <a:accent4>
        <a:srgbClr val="A0D187"/>
      </a:accent4>
      <a:accent5>
        <a:srgbClr val="FDBE69"/>
      </a:accent5>
      <a:accent6>
        <a:srgbClr val="BC88AE"/>
      </a:accent6>
      <a:hlink>
        <a:srgbClr val="F0595B"/>
      </a:hlink>
      <a:folHlink>
        <a:srgbClr val="BC7E6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2675</TotalTime>
  <Words>8585</Words>
  <Application>Microsoft Macintosh PowerPoint</Application>
  <PresentationFormat>Widescreen</PresentationFormat>
  <Paragraphs>667</Paragraphs>
  <Slides>68</Slides>
  <Notes>44</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81" baseType="lpstr">
      <vt:lpstr>Arial</vt:lpstr>
      <vt:lpstr>Calibri</vt:lpstr>
      <vt:lpstr>Calibri Light</vt:lpstr>
      <vt:lpstr>HelveticaNeueLT Std</vt:lpstr>
      <vt:lpstr>Source Sans Pro</vt:lpstr>
      <vt:lpstr>Source Sans Pro Black</vt:lpstr>
      <vt:lpstr>Source Sans Pro ExtraLight</vt:lpstr>
      <vt:lpstr>Source Sans Pro Light</vt:lpstr>
      <vt:lpstr>Source Sans Pro SemiBold</vt:lpstr>
      <vt:lpstr>Times New Roman</vt:lpstr>
      <vt:lpstr>Wingdings</vt:lpstr>
      <vt:lpstr>Office Theme</vt:lpstr>
      <vt:lpstr>Equation</vt:lpstr>
      <vt:lpstr>Μακροοικονομικά της Πανδημίας COVID-19</vt:lpstr>
      <vt:lpstr>Περιεχόμενα</vt:lpstr>
      <vt:lpstr>Το πλαίσιο</vt:lpstr>
      <vt:lpstr>Our World in Data – μια χρήσιμη πηγή</vt:lpstr>
      <vt:lpstr>PowerPoint Presentation</vt:lpstr>
      <vt:lpstr>PowerPoint Presentation</vt:lpstr>
      <vt:lpstr>PowerPoint Presentation</vt:lpstr>
      <vt:lpstr>PowerPoint Presentation</vt:lpstr>
      <vt:lpstr>PowerPoint Presentation</vt:lpstr>
      <vt:lpstr>Η πανδημία</vt:lpstr>
      <vt:lpstr>Πόσο μακριά και γρήγορα θα εξαπλωθεί;</vt:lpstr>
      <vt:lpstr>PowerPoint Presentation</vt:lpstr>
      <vt:lpstr>PowerPoint Presentation</vt:lpstr>
      <vt:lpstr>Η οικονομική κρίση από τα περιοριστικά μέτρα</vt:lpstr>
      <vt:lpstr>Η βαθύτερη ύφεση σε 4 δεκαετίες !</vt:lpstr>
      <vt:lpstr>PowerPoint Presentation</vt:lpstr>
      <vt:lpstr>PowerPoint Presentation</vt:lpstr>
      <vt:lpstr>PowerPoint Presentation</vt:lpstr>
      <vt:lpstr>PowerPoint Presentation</vt:lpstr>
      <vt:lpstr>PowerPoint Presentation</vt:lpstr>
      <vt:lpstr>Τα περιοριστικά μέτρα μείωσαν την παραγωγή κατά ~ 25% του ΑΕΠ</vt:lpstr>
      <vt:lpstr>PowerPoint Presentation</vt:lpstr>
      <vt:lpstr>PowerPoint Presentation</vt:lpstr>
      <vt:lpstr>PowerPoint Presentation</vt:lpstr>
      <vt:lpstr>PowerPoint Presentation</vt:lpstr>
      <vt:lpstr>PowerPoint Presentation</vt:lpstr>
      <vt:lpstr>Το μακροοικονομικό πλαίσιο της κρίσης COVID-19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Μακροοικονομικές πολιτικές αντιμετώπισης </vt:lpstr>
      <vt:lpstr>Μακροοικονομικές πολιτικές - για να εξομαλυνθεί η καμπύλη ύφεσης</vt:lpstr>
      <vt:lpstr>PowerPoint Presentation</vt:lpstr>
      <vt:lpstr>Λογική των πολιτικών “continuity whilst on hold” – αποτρέπουν τη μακροπρόθεσμη ζημιά στην προσφορά</vt:lpstr>
      <vt:lpstr>PowerPoint Presentation</vt:lpstr>
      <vt:lpstr>PowerPoint Presentation</vt:lpstr>
      <vt:lpstr>Ανάθεση πολιτικής («ποιος κάνει τί;») προ-COVID-19</vt:lpstr>
      <vt:lpstr>Ανάθεση πολιτικής κατά την ύφεση από τα COVID-19 lock-downs</vt:lpstr>
      <vt:lpstr>Exercise: Collect data from the IMF Policy tracker for 3 countries</vt:lpstr>
      <vt:lpstr>Το μέγεθος της δημοσιονομικής απόκρισης - πρώιμες εκτιμήσεις του ΔΝΤ</vt:lpstr>
      <vt:lpstr>Το μέγεθος της δημοσιονομικής απόκρισης - εκτιμήσεις του ΔΝΤ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Πέρα από τη μακροοικονομία</vt:lpstr>
      <vt:lpstr>Η κατανόηση της κρίσης COVID-19 - απαιτεί τη χρήση όχι μόνο μακροοικονομικών εννοιών </vt:lpstr>
      <vt:lpstr>Η μακροοικονομική δεν είναι αρκετή - ένα σχέδιο για το νέο άνοιγμα της οικονομίας των ΗΠΑ </vt:lpstr>
      <vt:lpstr>Το ασφαλές άνοιγμα της οικονομίας απαιτεί τη χρήση όχι μόνο μακροοικονομικών εργαλείων – παράδειγμα από the Roadmap to Pandemic Resilience </vt:lpstr>
      <vt:lpstr>PowerPoint Presentation</vt:lpstr>
      <vt:lpstr>Βιβλιογραφία</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Arthur Attwell</dc:creator>
  <cp:lastModifiedBy>Eugenia Vella</cp:lastModifiedBy>
  <cp:revision>898</cp:revision>
  <dcterms:created xsi:type="dcterms:W3CDTF">2017-10-09T10:02:31Z</dcterms:created>
  <dcterms:modified xsi:type="dcterms:W3CDTF">2022-04-15T08:39:50Z</dcterms:modified>
</cp:coreProperties>
</file>