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0"/>
  </p:notesMasterIdLst>
  <p:sldIdLst>
    <p:sldId id="1045" r:id="rId3"/>
    <p:sldId id="1181" r:id="rId4"/>
    <p:sldId id="1182" r:id="rId5"/>
    <p:sldId id="1048" r:id="rId6"/>
    <p:sldId id="1049" r:id="rId7"/>
    <p:sldId id="1050" r:id="rId8"/>
    <p:sldId id="1051" r:id="rId9"/>
    <p:sldId id="1052" r:id="rId10"/>
    <p:sldId id="1053" r:id="rId11"/>
    <p:sldId id="1054" r:id="rId12"/>
    <p:sldId id="1055" r:id="rId13"/>
    <p:sldId id="1056" r:id="rId14"/>
    <p:sldId id="1057" r:id="rId15"/>
    <p:sldId id="1058" r:id="rId16"/>
    <p:sldId id="1059" r:id="rId17"/>
    <p:sldId id="1060" r:id="rId18"/>
    <p:sldId id="1061" r:id="rId19"/>
    <p:sldId id="1062" r:id="rId20"/>
    <p:sldId id="1063" r:id="rId21"/>
    <p:sldId id="1064" r:id="rId22"/>
    <p:sldId id="1065" r:id="rId23"/>
    <p:sldId id="1066" r:id="rId24"/>
    <p:sldId id="1067" r:id="rId25"/>
    <p:sldId id="1068" r:id="rId26"/>
    <p:sldId id="1069" r:id="rId27"/>
    <p:sldId id="1070" r:id="rId28"/>
    <p:sldId id="1071" r:id="rId29"/>
    <p:sldId id="1072" r:id="rId30"/>
    <p:sldId id="1073" r:id="rId31"/>
    <p:sldId id="1074" r:id="rId32"/>
    <p:sldId id="1075" r:id="rId33"/>
    <p:sldId id="1076" r:id="rId34"/>
    <p:sldId id="1077" r:id="rId35"/>
    <p:sldId id="1078" r:id="rId36"/>
    <p:sldId id="1079" r:id="rId37"/>
    <p:sldId id="1080" r:id="rId38"/>
    <p:sldId id="1081" r:id="rId39"/>
    <p:sldId id="1082" r:id="rId40"/>
    <p:sldId id="1083" r:id="rId41"/>
    <p:sldId id="1084" r:id="rId42"/>
    <p:sldId id="1085" r:id="rId43"/>
    <p:sldId id="1086" r:id="rId44"/>
    <p:sldId id="1087" r:id="rId45"/>
    <p:sldId id="1088" r:id="rId46"/>
    <p:sldId id="1089" r:id="rId47"/>
    <p:sldId id="1090" r:id="rId48"/>
    <p:sldId id="1091" r:id="rId49"/>
    <p:sldId id="1092" r:id="rId50"/>
    <p:sldId id="1093" r:id="rId51"/>
    <p:sldId id="1094" r:id="rId52"/>
    <p:sldId id="1095" r:id="rId53"/>
    <p:sldId id="1096" r:id="rId54"/>
    <p:sldId id="1097" r:id="rId55"/>
    <p:sldId id="1098" r:id="rId56"/>
    <p:sldId id="1099" r:id="rId57"/>
    <p:sldId id="1100" r:id="rId58"/>
    <p:sldId id="1101" r:id="rId59"/>
    <p:sldId id="1102" r:id="rId60"/>
    <p:sldId id="1103" r:id="rId61"/>
    <p:sldId id="1104" r:id="rId62"/>
    <p:sldId id="1105" r:id="rId63"/>
    <p:sldId id="1106" r:id="rId64"/>
    <p:sldId id="1107" r:id="rId65"/>
    <p:sldId id="1108" r:id="rId66"/>
    <p:sldId id="1109" r:id="rId67"/>
    <p:sldId id="1110" r:id="rId68"/>
    <p:sldId id="1111" r:id="rId69"/>
    <p:sldId id="1112" r:id="rId70"/>
    <p:sldId id="1113" r:id="rId71"/>
    <p:sldId id="1114" r:id="rId72"/>
    <p:sldId id="1115" r:id="rId73"/>
    <p:sldId id="1116" r:id="rId74"/>
    <p:sldId id="1117" r:id="rId75"/>
    <p:sldId id="1118" r:id="rId76"/>
    <p:sldId id="1119" r:id="rId77"/>
    <p:sldId id="1120" r:id="rId78"/>
    <p:sldId id="1121" r:id="rId79"/>
    <p:sldId id="1122" r:id="rId80"/>
    <p:sldId id="1123" r:id="rId81"/>
    <p:sldId id="1124" r:id="rId82"/>
    <p:sldId id="1125" r:id="rId83"/>
    <p:sldId id="1126" r:id="rId84"/>
    <p:sldId id="1127" r:id="rId85"/>
    <p:sldId id="1128" r:id="rId86"/>
    <p:sldId id="1129" r:id="rId87"/>
    <p:sldId id="1130" r:id="rId88"/>
    <p:sldId id="1131" r:id="rId89"/>
    <p:sldId id="1132" r:id="rId90"/>
    <p:sldId id="1133" r:id="rId91"/>
    <p:sldId id="1134" r:id="rId92"/>
    <p:sldId id="1135" r:id="rId93"/>
    <p:sldId id="1136" r:id="rId94"/>
    <p:sldId id="1137" r:id="rId95"/>
    <p:sldId id="1138" r:id="rId96"/>
    <p:sldId id="1139" r:id="rId97"/>
    <p:sldId id="1140" r:id="rId98"/>
    <p:sldId id="1141" r:id="rId99"/>
    <p:sldId id="1142" r:id="rId100"/>
    <p:sldId id="1143" r:id="rId101"/>
    <p:sldId id="1144" r:id="rId102"/>
    <p:sldId id="1145" r:id="rId103"/>
    <p:sldId id="1146" r:id="rId104"/>
    <p:sldId id="1147" r:id="rId105"/>
    <p:sldId id="1148" r:id="rId106"/>
    <p:sldId id="1149" r:id="rId107"/>
    <p:sldId id="1150" r:id="rId108"/>
    <p:sldId id="1151" r:id="rId109"/>
    <p:sldId id="1152" r:id="rId110"/>
    <p:sldId id="1153" r:id="rId111"/>
    <p:sldId id="1154" r:id="rId112"/>
    <p:sldId id="1155" r:id="rId113"/>
    <p:sldId id="1156" r:id="rId114"/>
    <p:sldId id="1157" r:id="rId115"/>
    <p:sldId id="1158" r:id="rId116"/>
    <p:sldId id="1159" r:id="rId117"/>
    <p:sldId id="1160" r:id="rId118"/>
    <p:sldId id="1161" r:id="rId119"/>
    <p:sldId id="1162" r:id="rId120"/>
    <p:sldId id="1163" r:id="rId121"/>
    <p:sldId id="1164" r:id="rId122"/>
    <p:sldId id="1165" r:id="rId123"/>
    <p:sldId id="1166" r:id="rId124"/>
    <p:sldId id="1167" r:id="rId125"/>
    <p:sldId id="1168" r:id="rId126"/>
    <p:sldId id="1169" r:id="rId127"/>
    <p:sldId id="1170" r:id="rId128"/>
    <p:sldId id="1171" r:id="rId129"/>
    <p:sldId id="1172" r:id="rId130"/>
    <p:sldId id="1173" r:id="rId131"/>
    <p:sldId id="1174" r:id="rId132"/>
    <p:sldId id="1175" r:id="rId133"/>
    <p:sldId id="1176" r:id="rId134"/>
    <p:sldId id="1177" r:id="rId135"/>
    <p:sldId id="1178" r:id="rId136"/>
    <p:sldId id="1183" r:id="rId137"/>
    <p:sldId id="1179" r:id="rId138"/>
    <p:sldId id="1180" r:id="rId13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>
        <p:scale>
          <a:sx n="75" d="100"/>
          <a:sy n="75" d="100"/>
        </p:scale>
        <p:origin x="-1680" y="-360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8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theme" Target="theme/theme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notesMaster" Target="notesMasters/notesMaster1.xml"/><Relationship Id="rId145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commentAuthors" Target="commentAuthor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24/3/2015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79</a:t>
            </a:fld>
            <a:endParaRPr lang="el-G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80</a:t>
            </a:fld>
            <a:endParaRPr lang="el-G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81</a:t>
            </a:fld>
            <a:endParaRPr lang="el-G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82</a:t>
            </a:fld>
            <a:endParaRPr lang="el-G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83</a:t>
            </a:fld>
            <a:endParaRPr lang="el-G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84</a:t>
            </a:fld>
            <a:endParaRPr lang="el-G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85</a:t>
            </a:fld>
            <a:endParaRPr lang="el-G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86</a:t>
            </a:fld>
            <a:endParaRPr lang="el-G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88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89</a:t>
            </a:fld>
            <a:endParaRPr lang="el-GR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90</a:t>
            </a:fld>
            <a:endParaRPr lang="el-GR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91</a:t>
            </a:fld>
            <a:endParaRPr lang="el-GR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92</a:t>
            </a:fld>
            <a:endParaRPr lang="el-GR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93</a:t>
            </a:fld>
            <a:endParaRPr lang="el-GR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94</a:t>
            </a:fld>
            <a:endParaRPr lang="el-GR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95</a:t>
            </a:fld>
            <a:endParaRPr lang="el-GR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96</a:t>
            </a:fld>
            <a:endParaRPr lang="el-GR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97</a:t>
            </a:fld>
            <a:endParaRPr lang="el-GR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98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99</a:t>
            </a:fld>
            <a:endParaRPr lang="el-GR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101</a:t>
            </a:fld>
            <a:endParaRPr lang="el-GR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102</a:t>
            </a:fld>
            <a:endParaRPr lang="el-GR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103</a:t>
            </a:fld>
            <a:endParaRPr lang="el-GR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104</a:t>
            </a:fld>
            <a:endParaRPr lang="el-GR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105</a:t>
            </a:fld>
            <a:endParaRPr lang="el-GR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106</a:t>
            </a:fld>
            <a:endParaRPr lang="el-GR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107</a:t>
            </a:fld>
            <a:endParaRPr lang="el-GR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108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109</a:t>
            </a:fld>
            <a:endParaRPr lang="el-GR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110</a:t>
            </a:fld>
            <a:endParaRPr lang="el-GR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111</a:t>
            </a:fld>
            <a:endParaRPr lang="el-GR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112</a:t>
            </a:fld>
            <a:endParaRPr lang="el-GR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113</a:t>
            </a:fld>
            <a:endParaRPr lang="el-GR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114</a:t>
            </a:fld>
            <a:endParaRPr lang="el-GR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115</a:t>
            </a:fld>
            <a:endParaRPr lang="el-GR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116</a:t>
            </a:fld>
            <a:endParaRPr lang="el-GR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117</a:t>
            </a:fld>
            <a:endParaRPr lang="el-GR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118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119</a:t>
            </a:fld>
            <a:endParaRPr lang="el-GR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120</a:t>
            </a:fld>
            <a:endParaRPr lang="el-GR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121</a:t>
            </a:fld>
            <a:endParaRPr lang="el-GR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122</a:t>
            </a:fld>
            <a:endParaRPr lang="el-GR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123</a:t>
            </a:fld>
            <a:endParaRPr lang="el-GR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124</a:t>
            </a:fld>
            <a:endParaRPr lang="el-GR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125</a:t>
            </a:fld>
            <a:endParaRPr lang="el-GR" dirty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126</a:t>
            </a:fld>
            <a:endParaRPr lang="el-GR" dirty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127</a:t>
            </a:fld>
            <a:endParaRPr lang="el-GR" dirty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128</a:t>
            </a:fld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130</a:t>
            </a:fld>
            <a:endParaRPr lang="el-GR" dirty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131</a:t>
            </a:fld>
            <a:endParaRPr lang="el-GR" dirty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132</a:t>
            </a:fld>
            <a:endParaRPr lang="el-GR" dirty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133</a:t>
            </a:fld>
            <a:endParaRPr lang="el-GR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134</a:t>
            </a:fld>
            <a:endParaRPr lang="el-GR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135</a:t>
            </a:fld>
            <a:endParaRPr lang="el-GR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136</a:t>
            </a:fld>
            <a:endParaRPr lang="el-GR" dirty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5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75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Λειτουργικά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8:</a:t>
            </a:r>
            <a:r>
              <a:rPr lang="en-US" sz="2800" dirty="0" smtClean="0"/>
              <a:t> </a:t>
            </a:r>
            <a:r>
              <a:rPr lang="el-GR" sz="2800" dirty="0" smtClean="0"/>
              <a:t>Το ΛΣ </a:t>
            </a:r>
            <a:r>
              <a:rPr lang="en-US" sz="2800" dirty="0" smtClean="0"/>
              <a:t>Linux</a:t>
            </a:r>
          </a:p>
          <a:p>
            <a:r>
              <a:rPr lang="el-GR" sz="2800" b="1" dirty="0"/>
              <a:t>Διδάσκων: </a:t>
            </a:r>
            <a:r>
              <a:rPr lang="el-GR" sz="2800" dirty="0"/>
              <a:t>Γεώργιος </a:t>
            </a:r>
            <a:r>
              <a:rPr lang="el-GR" sz="2800" dirty="0" err="1"/>
              <a:t>Ξυλωμένος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Πληροφορικής</a:t>
            </a:r>
          </a:p>
        </p:txBody>
      </p:sp>
      <p:pic>
        <p:nvPicPr>
          <p:cNvPr id="8" name="Picture 7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7" name="Picture 6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477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Φορητό </a:t>
            </a:r>
            <a:r>
              <a:rPr lang="en-US" altLang="el-GR" dirty="0" smtClean="0"/>
              <a:t>UNIX</a:t>
            </a:r>
            <a:r>
              <a:rPr lang="el-GR" altLang="el-GR" dirty="0" smtClean="0"/>
              <a:t> (</a:t>
            </a:r>
            <a:r>
              <a:rPr lang="el-GR" altLang="el-GR" dirty="0"/>
              <a:t>1 από </a:t>
            </a:r>
            <a:r>
              <a:rPr lang="el-GR" altLang="el-GR" dirty="0" smtClean="0"/>
              <a:t>2)</a:t>
            </a:r>
            <a:endParaRPr lang="en-US" altLang="el-GR" dirty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l-GR" dirty="0" smtClean="0"/>
              <a:t>To UNIX Version 6</a:t>
            </a:r>
            <a:r>
              <a:rPr lang="el-GR" altLang="el-GR" dirty="0" smtClean="0"/>
              <a:t> ήταν ένα μικρό σύστημα</a:t>
            </a:r>
          </a:p>
          <a:p>
            <a:pPr lvl="1"/>
            <a:r>
              <a:rPr lang="el-GR" altLang="el-GR" dirty="0" smtClean="0"/>
              <a:t>8200 γραμμές </a:t>
            </a:r>
            <a:r>
              <a:rPr lang="en-US" altLang="el-GR" dirty="0" smtClean="0"/>
              <a:t>C</a:t>
            </a:r>
            <a:r>
              <a:rPr lang="el-GR" altLang="el-GR" dirty="0" smtClean="0"/>
              <a:t> και 900 γραμμές </a:t>
            </a:r>
            <a:r>
              <a:rPr lang="en-US" altLang="el-GR" dirty="0" smtClean="0"/>
              <a:t>assembly</a:t>
            </a:r>
          </a:p>
          <a:p>
            <a:r>
              <a:rPr lang="el-GR" altLang="el-GR" dirty="0" smtClean="0"/>
              <a:t>Το </a:t>
            </a:r>
            <a:r>
              <a:rPr lang="en-US" altLang="el-GR" dirty="0" smtClean="0"/>
              <a:t>Version 7</a:t>
            </a:r>
            <a:r>
              <a:rPr lang="el-GR" altLang="el-GR" dirty="0" smtClean="0"/>
              <a:t> ήταν το πρώτο φορητό </a:t>
            </a:r>
            <a:r>
              <a:rPr lang="en-US" altLang="el-GR" dirty="0" smtClean="0"/>
              <a:t>UNIX</a:t>
            </a:r>
          </a:p>
          <a:p>
            <a:pPr lvl="1"/>
            <a:r>
              <a:rPr lang="el-GR" altLang="el-GR" dirty="0" smtClean="0"/>
              <a:t>18800 γραμμές </a:t>
            </a:r>
            <a:r>
              <a:rPr lang="en-US" altLang="el-GR" dirty="0" smtClean="0"/>
              <a:t>C</a:t>
            </a:r>
            <a:r>
              <a:rPr lang="el-GR" altLang="el-GR" dirty="0" smtClean="0"/>
              <a:t> και 2100 γραμμές </a:t>
            </a:r>
            <a:r>
              <a:rPr lang="en-US" altLang="el-GR" dirty="0" smtClean="0"/>
              <a:t>assembly</a:t>
            </a:r>
          </a:p>
          <a:p>
            <a:pPr lvl="1"/>
            <a:r>
              <a:rPr lang="el-GR" altLang="el-GR" dirty="0" smtClean="0"/>
              <a:t>Βάση για πάρα πολλές παραλλαγές (π.χ. </a:t>
            </a:r>
            <a:r>
              <a:rPr lang="en-US" altLang="el-GR" dirty="0" smtClean="0"/>
              <a:t>XENIX)</a:t>
            </a:r>
          </a:p>
          <a:p>
            <a:pPr lvl="1"/>
            <a:r>
              <a:rPr lang="el-GR" altLang="el-GR" dirty="0" smtClean="0"/>
              <a:t>Εκτός από </a:t>
            </a:r>
            <a:r>
              <a:rPr lang="en-US" altLang="el-GR" dirty="0" smtClean="0"/>
              <a:t>PDP-11</a:t>
            </a:r>
            <a:r>
              <a:rPr lang="el-GR" altLang="el-GR" dirty="0" smtClean="0"/>
              <a:t> έτρεχε και σε </a:t>
            </a:r>
            <a:r>
              <a:rPr lang="en-US" altLang="el-GR" dirty="0" smtClean="0"/>
              <a:t>Interdata 8/32</a:t>
            </a:r>
          </a:p>
          <a:p>
            <a:pPr lvl="2"/>
            <a:r>
              <a:rPr lang="el-GR" altLang="el-GR" dirty="0" smtClean="0"/>
              <a:t>Το </a:t>
            </a:r>
            <a:r>
              <a:rPr lang="en-US" altLang="el-GR" dirty="0" smtClean="0"/>
              <a:t>Interdata </a:t>
            </a:r>
            <a:r>
              <a:rPr lang="el-GR" altLang="el-GR" dirty="0" smtClean="0"/>
              <a:t>ήταν σύστημα 32 </a:t>
            </a:r>
            <a:r>
              <a:rPr lang="en-US" altLang="el-GR" dirty="0" smtClean="0"/>
              <a:t>bit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Αποκάλυψε πολλές εξαρτήσεις από το </a:t>
            </a:r>
            <a:r>
              <a:rPr lang="en-US" altLang="el-GR" dirty="0" smtClean="0"/>
              <a:t>PDP-11</a:t>
            </a:r>
          </a:p>
          <a:p>
            <a:pPr lvl="2"/>
            <a:r>
              <a:rPr lang="el-GR" altLang="el-GR" dirty="0" smtClean="0"/>
              <a:t>Το </a:t>
            </a:r>
            <a:r>
              <a:rPr lang="en-US" altLang="el-GR" dirty="0" smtClean="0"/>
              <a:t>UNIX</a:t>
            </a:r>
            <a:r>
              <a:rPr lang="el-GR" altLang="el-GR" dirty="0" smtClean="0"/>
              <a:t> έτσι έγινε πολύ πιο φορητό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084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Σύστημα αρχείων στο </a:t>
            </a:r>
            <a:r>
              <a:rPr lang="en-US" dirty="0" smtClean="0"/>
              <a:t>Linux</a:t>
            </a:r>
            <a:endParaRPr lang="en-US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8</a:t>
            </a:r>
            <a:r>
              <a:rPr lang="el-GR" b="1" dirty="0"/>
              <a:t>:</a:t>
            </a:r>
            <a:r>
              <a:rPr lang="en-US" dirty="0"/>
              <a:t> </a:t>
            </a:r>
            <a:r>
              <a:rPr lang="el-GR" dirty="0"/>
              <a:t>Το ΛΣ </a:t>
            </a:r>
            <a:r>
              <a:rPr lang="en-US" dirty="0"/>
              <a:t>Linux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000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 smtClean="0"/>
              <a:t>Θεμελιώδεις έννοιες αρχείων (1</a:t>
            </a:r>
            <a:r>
              <a:rPr lang="en-US" altLang="el-GR" sz="3600" dirty="0"/>
              <a:t> </a:t>
            </a:r>
            <a:r>
              <a:rPr lang="el-GR" altLang="el-GR" sz="3600" dirty="0"/>
              <a:t>από 6)</a:t>
            </a:r>
            <a:endParaRPr lang="el-GR" altLang="el-GR" sz="3600" dirty="0" smtClean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Στο </a:t>
            </a:r>
            <a:r>
              <a:rPr lang="en-US" altLang="el-GR" dirty="0" smtClean="0"/>
              <a:t>Linux</a:t>
            </a:r>
            <a:r>
              <a:rPr lang="el-GR" altLang="el-GR" dirty="0" smtClean="0"/>
              <a:t> έχουμε πολλά συστήματα αρχείων</a:t>
            </a:r>
          </a:p>
          <a:p>
            <a:pPr lvl="1"/>
            <a:r>
              <a:rPr lang="el-GR" altLang="el-GR" dirty="0" smtClean="0"/>
              <a:t>Αρχικά χρησιμοποιήθηκε το σύστημα του </a:t>
            </a:r>
            <a:r>
              <a:rPr lang="en-US" altLang="el-GR" dirty="0" smtClean="0"/>
              <a:t>MINIX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Παρόμοιο με </a:t>
            </a:r>
            <a:r>
              <a:rPr lang="en-US" altLang="el-GR" dirty="0" smtClean="0"/>
              <a:t>UNIX Version 7 (</a:t>
            </a:r>
            <a:r>
              <a:rPr lang="el-GR" altLang="el-GR" dirty="0" smtClean="0"/>
              <a:t>14 χαρακτήρες, 64 </a:t>
            </a:r>
            <a:r>
              <a:rPr lang="en-US" altLang="el-GR" dirty="0" smtClean="0"/>
              <a:t>MB)</a:t>
            </a:r>
          </a:p>
          <a:p>
            <a:pPr lvl="1"/>
            <a:r>
              <a:rPr lang="el-GR" altLang="el-GR" dirty="0" smtClean="0"/>
              <a:t>Το σύστημα </a:t>
            </a:r>
            <a:r>
              <a:rPr lang="en-US" altLang="el-GR" dirty="0" smtClean="0"/>
              <a:t>ext</a:t>
            </a:r>
            <a:r>
              <a:rPr lang="el-GR" altLang="el-GR" dirty="0" smtClean="0"/>
              <a:t> επέτρεπε 255 χαρακτήρες, 2 </a:t>
            </a:r>
            <a:r>
              <a:rPr lang="en-US" altLang="el-GR" dirty="0" smtClean="0"/>
              <a:t>GB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Ήταν όμως πιο αργό από το σύστημα του </a:t>
            </a:r>
            <a:r>
              <a:rPr lang="en-US" altLang="el-GR" dirty="0" smtClean="0"/>
              <a:t>MINIX</a:t>
            </a:r>
          </a:p>
          <a:p>
            <a:pPr lvl="1"/>
            <a:r>
              <a:rPr lang="el-GR" altLang="el-GR" dirty="0" smtClean="0"/>
              <a:t>Το σύστημα </a:t>
            </a:r>
            <a:r>
              <a:rPr lang="en-US" altLang="el-GR" dirty="0" smtClean="0"/>
              <a:t>ext2</a:t>
            </a:r>
            <a:r>
              <a:rPr lang="el-GR" altLang="el-GR" dirty="0" smtClean="0"/>
              <a:t> ήταν το πρώτο «καλό» σύστημα</a:t>
            </a:r>
          </a:p>
          <a:p>
            <a:pPr lvl="2"/>
            <a:r>
              <a:rPr lang="el-GR" altLang="el-GR" dirty="0" smtClean="0"/>
              <a:t>Εξελίχθηκε σε </a:t>
            </a:r>
            <a:r>
              <a:rPr lang="en-US" altLang="el-GR" dirty="0" smtClean="0"/>
              <a:t>ext3/ext4</a:t>
            </a:r>
          </a:p>
          <a:p>
            <a:pPr lvl="1"/>
            <a:r>
              <a:rPr lang="el-GR" altLang="el-GR" dirty="0" smtClean="0"/>
              <a:t>Υποστηρίζονται και πολλά άλλα συστήματα</a:t>
            </a:r>
          </a:p>
          <a:p>
            <a:pPr lvl="2"/>
            <a:r>
              <a:rPr lang="en-US" altLang="el-GR" dirty="0" smtClean="0"/>
              <a:t>UFS, NFS, FAT, NTFS</a:t>
            </a:r>
            <a:r>
              <a:rPr lang="el-GR" altLang="el-GR" dirty="0" smtClean="0"/>
              <a:t>, </a:t>
            </a:r>
            <a:r>
              <a:rPr lang="en-US" altLang="el-GR" dirty="0" smtClean="0"/>
              <a:t>ISO9660, …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578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Θεμελιώδεις έννοιες αρχείων </a:t>
            </a:r>
            <a:r>
              <a:rPr lang="el-GR" altLang="el-GR" sz="3600" dirty="0" smtClean="0"/>
              <a:t>(2</a:t>
            </a:r>
            <a:r>
              <a:rPr lang="en-US" altLang="el-GR" sz="3600" dirty="0"/>
              <a:t> </a:t>
            </a:r>
            <a:r>
              <a:rPr lang="el-GR" altLang="el-GR" sz="3600" dirty="0"/>
              <a:t>από 6)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Βασική δομή αρχείων στο </a:t>
            </a:r>
            <a:r>
              <a:rPr lang="en-US" altLang="el-GR" dirty="0"/>
              <a:t>Linux</a:t>
            </a:r>
          </a:p>
          <a:p>
            <a:pPr lvl="1"/>
            <a:r>
              <a:rPr lang="el-GR" altLang="el-GR" dirty="0"/>
              <a:t>Τα αρχεία είναι απλώς ακολουθίες από </a:t>
            </a:r>
            <a:r>
              <a:rPr lang="en-US" altLang="el-GR" dirty="0"/>
              <a:t>byte</a:t>
            </a:r>
            <a:endParaRPr lang="el-GR" altLang="el-GR" dirty="0"/>
          </a:p>
          <a:p>
            <a:pPr lvl="1"/>
            <a:r>
              <a:rPr lang="el-GR" altLang="el-GR" dirty="0"/>
              <a:t>Ονόματα έως 255 χαρακτήρες</a:t>
            </a:r>
          </a:p>
          <a:p>
            <a:pPr lvl="2"/>
            <a:r>
              <a:rPr lang="el-GR" altLang="el-GR" dirty="0"/>
              <a:t>Επιτρέπονται όλοι οι χαρακτήρες εκτός του </a:t>
            </a:r>
            <a:r>
              <a:rPr lang="en-US" altLang="el-GR" dirty="0"/>
              <a:t>NUL</a:t>
            </a:r>
          </a:p>
          <a:p>
            <a:pPr lvl="2"/>
            <a:r>
              <a:rPr lang="el-GR" altLang="el-GR" dirty="0"/>
              <a:t>Μπορεί να χρησιμοποιηθεί και η </a:t>
            </a:r>
            <a:r>
              <a:rPr lang="el-GR" altLang="el-GR" dirty="0" smtClean="0"/>
              <a:t>τελεία</a:t>
            </a:r>
            <a:endParaRPr lang="el-GR" altLang="el-GR" dirty="0"/>
          </a:p>
          <a:p>
            <a:pPr lvl="1"/>
            <a:r>
              <a:rPr lang="el-GR" altLang="el-GR" dirty="0"/>
              <a:t>Το σύστημα δεν αναγνωρίζει προεκτάσεις</a:t>
            </a:r>
          </a:p>
          <a:p>
            <a:pPr lvl="2"/>
            <a:r>
              <a:rPr lang="el-GR" altLang="el-GR" dirty="0"/>
              <a:t>Πολλά προγράμματα όμως </a:t>
            </a:r>
            <a:r>
              <a:rPr lang="el-GR" altLang="el-GR" dirty="0" smtClean="0"/>
              <a:t>τις αναμένουν</a:t>
            </a:r>
          </a:p>
          <a:p>
            <a:r>
              <a:rPr lang="el-GR" altLang="el-GR" dirty="0"/>
              <a:t>Τα αρχεία ομαδοποιούνται σε καταλόγους</a:t>
            </a:r>
          </a:p>
          <a:p>
            <a:pPr lvl="1"/>
            <a:r>
              <a:rPr lang="el-GR" altLang="el-GR" dirty="0"/>
              <a:t>Και οι κατάλογοι αποθηκεύονται σαν </a:t>
            </a:r>
            <a:r>
              <a:rPr lang="el-GR" altLang="el-GR" dirty="0" smtClean="0"/>
              <a:t>αρχεία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958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Θεμελιώδεις έννοιες αρχείων </a:t>
            </a:r>
            <a:r>
              <a:rPr lang="el-GR" altLang="el-GR" sz="3600" dirty="0" smtClean="0"/>
              <a:t>(3</a:t>
            </a:r>
            <a:r>
              <a:rPr lang="en-US" altLang="el-GR" sz="3600" dirty="0"/>
              <a:t> </a:t>
            </a:r>
            <a:r>
              <a:rPr lang="el-GR" altLang="el-GR" sz="3600" dirty="0"/>
              <a:t>από 6)</a:t>
            </a:r>
            <a:endParaRPr lang="el-GR" altLang="el-GR" sz="3600" dirty="0" smtClean="0"/>
          </a:p>
        </p:txBody>
      </p:sp>
      <p:pic>
        <p:nvPicPr>
          <p:cNvPr id="77830" name="Picture 8" descr="Πίνακας επεξήγησης σημαντικών καταλόγων στο Linux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24744"/>
            <a:ext cx="56896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Content Placeholder 5"/>
          <p:cNvSpPr>
            <a:spLocks noGrp="1"/>
          </p:cNvSpPr>
          <p:nvPr>
            <p:ph idx="1"/>
          </p:nvPr>
        </p:nvSpPr>
        <p:spPr>
          <a:xfrm>
            <a:off x="457200" y="2604294"/>
            <a:ext cx="8229600" cy="3521869"/>
          </a:xfrm>
        </p:spPr>
        <p:txBody>
          <a:bodyPr>
            <a:normAutofit fontScale="92500"/>
          </a:bodyPr>
          <a:lstStyle/>
          <a:p>
            <a:r>
              <a:rPr lang="el-GR" altLang="el-GR" dirty="0" smtClean="0"/>
              <a:t>Η ρίζα του συστήματος καταλόγων είναι το /</a:t>
            </a:r>
          </a:p>
          <a:p>
            <a:pPr lvl="1"/>
            <a:r>
              <a:rPr lang="el-GR" altLang="el-GR" dirty="0" smtClean="0"/>
              <a:t>Το / χρησιμοποιείται και για διαχωρισμό καταλόγων</a:t>
            </a:r>
          </a:p>
          <a:p>
            <a:pPr lvl="1"/>
            <a:r>
              <a:rPr lang="el-GR" altLang="el-GR" dirty="0" smtClean="0"/>
              <a:t>Οι βασικοί κατάλογοι είναι (σχετικά) τυποποιημένοι</a:t>
            </a:r>
          </a:p>
          <a:p>
            <a:pPr lvl="1"/>
            <a:r>
              <a:rPr lang="el-GR" altLang="el-GR" dirty="0" smtClean="0"/>
              <a:t>Κάθε διεργασία έχει τρέχοντα κατάλογο εργασίας</a:t>
            </a:r>
          </a:p>
          <a:p>
            <a:pPr lvl="1"/>
            <a:r>
              <a:rPr lang="el-GR" altLang="el-GR" dirty="0" smtClean="0"/>
              <a:t>Απόλυτες και σχετικές διαδρομές</a:t>
            </a:r>
          </a:p>
          <a:p>
            <a:pPr lvl="1"/>
            <a:r>
              <a:rPr lang="el-GR" altLang="el-GR" dirty="0" smtClean="0"/>
              <a:t>Οι κατάλογοι περιέχουν ειδικές καταχωρίσεις . και 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49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Θεμελιώδεις έννοιες αρχείων </a:t>
            </a:r>
            <a:r>
              <a:rPr lang="el-GR" altLang="el-GR" sz="3600" dirty="0" smtClean="0"/>
              <a:t>(4</a:t>
            </a:r>
            <a:r>
              <a:rPr lang="en-US" altLang="el-GR" sz="3600" dirty="0"/>
              <a:t> </a:t>
            </a:r>
            <a:r>
              <a:rPr lang="el-GR" altLang="el-GR" sz="3600" dirty="0"/>
              <a:t>από 6)</a:t>
            </a:r>
            <a:endParaRPr lang="el-GR" altLang="el-GR" sz="3600" dirty="0" smtClean="0"/>
          </a:p>
        </p:txBody>
      </p:sp>
      <p:pic>
        <p:nvPicPr>
          <p:cNvPr id="78854" name="Picture 8" descr="Σύνδεσμοι (links) προς αρχεία/καταλόγου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4392613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Content Placeholder 7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553147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Σύνδεσμοι (</a:t>
            </a:r>
            <a:r>
              <a:rPr lang="en-US" altLang="el-GR" dirty="0" smtClean="0"/>
              <a:t>links)</a:t>
            </a:r>
            <a:r>
              <a:rPr lang="el-GR" altLang="el-GR" dirty="0" smtClean="0"/>
              <a:t> προς αρχεία/καταλόγους</a:t>
            </a:r>
          </a:p>
          <a:p>
            <a:pPr lvl="1"/>
            <a:r>
              <a:rPr lang="el-GR" altLang="el-GR" dirty="0" smtClean="0"/>
              <a:t>Δείκτες προς άλλα αρχεία/καταλόγους</a:t>
            </a:r>
          </a:p>
          <a:p>
            <a:r>
              <a:rPr lang="el-GR" altLang="el-GR" dirty="0" smtClean="0"/>
              <a:t>Ενοποίηση συστημάτων αρχείων</a:t>
            </a:r>
          </a:p>
          <a:p>
            <a:pPr lvl="1"/>
            <a:r>
              <a:rPr lang="el-GR" altLang="el-GR" dirty="0" smtClean="0"/>
              <a:t>Μπορεί να έχουμε πολλά διαμερίσματα και δίσκους</a:t>
            </a:r>
          </a:p>
          <a:p>
            <a:pPr lvl="1"/>
            <a:r>
              <a:rPr lang="el-GR" altLang="el-GR" dirty="0" smtClean="0"/>
              <a:t>Σε κάθε διαμέρισμα υπάρχει χωριστό σύστημα αρχείων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118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Θεμελιώδεις έννοιες αρχείων </a:t>
            </a:r>
            <a:r>
              <a:rPr lang="el-GR" altLang="el-GR" sz="3600" dirty="0" smtClean="0"/>
              <a:t>(5</a:t>
            </a:r>
            <a:r>
              <a:rPr lang="en-US" altLang="el-GR" sz="3600" dirty="0"/>
              <a:t> </a:t>
            </a:r>
            <a:r>
              <a:rPr lang="el-GR" altLang="el-GR" sz="3600" dirty="0"/>
              <a:t>από 6)</a:t>
            </a:r>
            <a:endParaRPr lang="el-GR" altLang="el-GR" sz="3600" dirty="0" smtClean="0"/>
          </a:p>
        </p:txBody>
      </p:sp>
      <p:pic>
        <p:nvPicPr>
          <p:cNvPr id="79878" name="Picture 8" descr="Ενοποιημένο, δενδρικό σύστημα αρχείων στο Linux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801" y="1156395"/>
            <a:ext cx="4448175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Content Placeholder 7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Ενοποίηση συστημάτων αρχείων</a:t>
            </a:r>
          </a:p>
          <a:p>
            <a:pPr lvl="1"/>
            <a:r>
              <a:rPr lang="el-GR" altLang="el-GR" dirty="0" smtClean="0"/>
              <a:t>Στο </a:t>
            </a:r>
            <a:r>
              <a:rPr lang="en-US" altLang="el-GR" dirty="0" smtClean="0"/>
              <a:t>MS-DOS</a:t>
            </a:r>
            <a:r>
              <a:rPr lang="el-GR" altLang="el-GR" dirty="0" smtClean="0"/>
              <a:t> κάθε σύστημα είναι ανεξάρτητο</a:t>
            </a:r>
          </a:p>
          <a:p>
            <a:pPr lvl="2"/>
            <a:r>
              <a:rPr lang="el-GR" altLang="el-GR" dirty="0" smtClean="0"/>
              <a:t>Παράδειγμα:</a:t>
            </a:r>
            <a:r>
              <a:rPr lang="en-US" altLang="el-GR" dirty="0" smtClean="0"/>
              <a:t> a:</a:t>
            </a:r>
            <a:r>
              <a:rPr lang="el-GR" altLang="el-GR" dirty="0" smtClean="0"/>
              <a:t>\</a:t>
            </a:r>
            <a:r>
              <a:rPr lang="en-US" altLang="el-GR" dirty="0" smtClean="0"/>
              <a:t>command.com </a:t>
            </a:r>
            <a:r>
              <a:rPr lang="el-GR" altLang="el-GR" dirty="0" smtClean="0"/>
              <a:t>ή</a:t>
            </a:r>
            <a:r>
              <a:rPr lang="en-US" altLang="el-GR" dirty="0" smtClean="0"/>
              <a:t> c:</a:t>
            </a:r>
            <a:r>
              <a:rPr lang="el-GR" altLang="el-GR" dirty="0" smtClean="0"/>
              <a:t>\</a:t>
            </a:r>
            <a:r>
              <a:rPr lang="en-US" altLang="el-GR" dirty="0" smtClean="0"/>
              <a:t>command.com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Στο </a:t>
            </a:r>
            <a:r>
              <a:rPr lang="en-US" altLang="el-GR" dirty="0" smtClean="0"/>
              <a:t>Linux </a:t>
            </a:r>
            <a:r>
              <a:rPr lang="el-GR" altLang="el-GR" dirty="0" smtClean="0"/>
              <a:t>όλα τα συστήματα γίνονται ένα δένδρο</a:t>
            </a:r>
          </a:p>
          <a:p>
            <a:pPr lvl="2"/>
            <a:r>
              <a:rPr lang="el-GR" altLang="el-GR" dirty="0" smtClean="0"/>
              <a:t>Η ρίζα του ενός αναρτάται σε έναν κατάλογο του άλλου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854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Θεμελιώδεις έννοιες αρχείων </a:t>
            </a:r>
            <a:r>
              <a:rPr lang="el-GR" altLang="el-GR" sz="3600" dirty="0" smtClean="0"/>
              <a:t>(6 από 6)</a:t>
            </a:r>
          </a:p>
        </p:txBody>
      </p:sp>
      <p:pic>
        <p:nvPicPr>
          <p:cNvPr id="80902" name="Picture 8" descr="Παράδειγμα κοινόχρηστων κλειδωμάτων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403850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Κλείδωμα (</a:t>
            </a:r>
            <a:r>
              <a:rPr lang="en-US" altLang="el-GR" dirty="0" smtClean="0"/>
              <a:t>locking)</a:t>
            </a:r>
          </a:p>
          <a:p>
            <a:pPr lvl="1"/>
            <a:r>
              <a:rPr lang="el-GR" altLang="el-GR" dirty="0" smtClean="0"/>
              <a:t>Καθορίζεται το αρχείο, το πρώτο </a:t>
            </a:r>
            <a:r>
              <a:rPr lang="en-US" altLang="el-GR" dirty="0" smtClean="0"/>
              <a:t>byte </a:t>
            </a:r>
            <a:r>
              <a:rPr lang="el-GR" altLang="el-GR" dirty="0" smtClean="0"/>
              <a:t>και το πλήθος </a:t>
            </a:r>
            <a:r>
              <a:rPr lang="en-US" altLang="el-GR" dirty="0" smtClean="0"/>
              <a:t>byte</a:t>
            </a:r>
          </a:p>
          <a:p>
            <a:pPr lvl="1"/>
            <a:r>
              <a:rPr lang="el-GR" altLang="el-GR" dirty="0" smtClean="0"/>
              <a:t>Κοινόχρηστα κλειδώματα και αποκλειστικά κλειδώματα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681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Κλήσεις αρχείων (</a:t>
            </a:r>
            <a:r>
              <a:rPr lang="el-GR" altLang="el-GR" dirty="0"/>
              <a:t>1 από </a:t>
            </a:r>
            <a:r>
              <a:rPr lang="el-GR" altLang="el-GR" dirty="0" smtClean="0"/>
              <a:t>5)</a:t>
            </a:r>
          </a:p>
        </p:txBody>
      </p:sp>
      <p:pic>
        <p:nvPicPr>
          <p:cNvPr id="81926" name="Picture 8" descr="Πίνακας περιγραφής κλήσεων συστήματος για αρχεία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532312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Content Placeholder 5"/>
          <p:cNvSpPr>
            <a:spLocks noGrp="1"/>
          </p:cNvSpPr>
          <p:nvPr>
            <p:ph idx="1"/>
          </p:nvPr>
        </p:nvSpPr>
        <p:spPr>
          <a:xfrm>
            <a:off x="457200" y="3784377"/>
            <a:ext cx="8229600" cy="2341786"/>
          </a:xfrm>
        </p:spPr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Κλήσεις που αφορούν μεμονωμένα αρχεία</a:t>
            </a:r>
          </a:p>
          <a:p>
            <a:pPr lvl="1"/>
            <a:r>
              <a:rPr lang="el-GR" altLang="el-GR" dirty="0" smtClean="0"/>
              <a:t>Δημιουργία και άνοιγμα αρχείου για εγγραφή (</a:t>
            </a:r>
            <a:r>
              <a:rPr lang="en-US" altLang="el-GR" dirty="0" smtClean="0"/>
              <a:t>creat)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Άνοιγμα αρχείου για ανάγνωση ή/και εγγραφή</a:t>
            </a:r>
            <a:r>
              <a:rPr lang="en-US" altLang="el-GR" dirty="0" smtClean="0"/>
              <a:t> (open)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Επιστρέφουν περιγραφέα αρχείου για τις επόμενες κλήσεις</a:t>
            </a:r>
          </a:p>
          <a:p>
            <a:pPr lvl="1"/>
            <a:r>
              <a:rPr lang="el-GR" altLang="el-GR" dirty="0" smtClean="0"/>
              <a:t>Οι περιγραφείς 0, 1 και 2 είναι ανοιχτοί από την αρχή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01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Κλήσεις αρχείων </a:t>
            </a:r>
            <a:r>
              <a:rPr lang="el-GR" altLang="el-GR" dirty="0" smtClean="0"/>
              <a:t>(</a:t>
            </a:r>
            <a:r>
              <a:rPr lang="el-GR" altLang="el-GR" dirty="0"/>
              <a:t>2 από </a:t>
            </a:r>
            <a:r>
              <a:rPr lang="el-GR" altLang="el-GR" dirty="0" smtClean="0"/>
              <a:t>5)</a:t>
            </a:r>
          </a:p>
        </p:txBody>
      </p:sp>
      <p:sp>
        <p:nvSpPr>
          <p:cNvPr id="8294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Κλήσεις που αφορούν μεμονωμένα αρχεία</a:t>
            </a:r>
          </a:p>
          <a:p>
            <a:pPr lvl="1"/>
            <a:r>
              <a:rPr lang="el-GR" altLang="el-GR" dirty="0"/>
              <a:t>Κλείσιμο του αρχείου όταν δεν χρειάζεται (</a:t>
            </a:r>
            <a:r>
              <a:rPr lang="en-US" altLang="el-GR" dirty="0"/>
              <a:t>close)</a:t>
            </a:r>
          </a:p>
          <a:p>
            <a:pPr lvl="1"/>
            <a:r>
              <a:rPr lang="el-GR" altLang="el-GR" dirty="0" smtClean="0"/>
              <a:t>Ανάγνωση </a:t>
            </a:r>
            <a:r>
              <a:rPr lang="en-US" altLang="el-GR" dirty="0" smtClean="0"/>
              <a:t>(read)</a:t>
            </a:r>
            <a:r>
              <a:rPr lang="el-GR" altLang="el-GR" dirty="0" smtClean="0"/>
              <a:t> και εγγραφή δεδομένων (</a:t>
            </a:r>
            <a:r>
              <a:rPr lang="en-US" altLang="el-GR" dirty="0" smtClean="0"/>
              <a:t>write)</a:t>
            </a:r>
          </a:p>
          <a:p>
            <a:pPr lvl="2"/>
            <a:r>
              <a:rPr lang="el-GR" altLang="el-GR" dirty="0" smtClean="0"/>
              <a:t>Δίνεται περιοχή μνήμης για τα δεδομένα και μήκος</a:t>
            </a:r>
          </a:p>
          <a:p>
            <a:pPr lvl="2"/>
            <a:r>
              <a:rPr lang="el-GR" altLang="el-GR" dirty="0" smtClean="0"/>
              <a:t>Κάθε αρχείο έχει έναν δείκτη τρέχουσα θέσης</a:t>
            </a:r>
          </a:p>
          <a:p>
            <a:pPr lvl="2"/>
            <a:r>
              <a:rPr lang="el-GR" altLang="el-GR" dirty="0" smtClean="0"/>
              <a:t>Ο δείκτης αλλάζει μετά από κάθε ανάγνωση </a:t>
            </a:r>
            <a:r>
              <a:rPr lang="en-US" altLang="el-GR" dirty="0" smtClean="0"/>
              <a:t>/ </a:t>
            </a:r>
            <a:r>
              <a:rPr lang="el-GR" altLang="el-GR" dirty="0" smtClean="0"/>
              <a:t>εγγραφή</a:t>
            </a:r>
          </a:p>
          <a:p>
            <a:pPr lvl="1"/>
            <a:r>
              <a:rPr lang="el-GR" altLang="el-GR" dirty="0" smtClean="0"/>
              <a:t>Ρητή μετακίνηση δείκτη τρέχουσας θέσης (</a:t>
            </a:r>
            <a:r>
              <a:rPr lang="en-US" altLang="el-GR" dirty="0" smtClean="0"/>
              <a:t>lseek)</a:t>
            </a:r>
            <a:endParaRPr lang="el-GR" altLang="el-GR" dirty="0" smtClean="0"/>
          </a:p>
          <a:p>
            <a:pPr lvl="2"/>
            <a:r>
              <a:rPr lang="el-GR" altLang="el-GR" dirty="0"/>
              <a:t>Ω</a:t>
            </a:r>
            <a:r>
              <a:rPr lang="el-GR" altLang="el-GR" dirty="0" smtClean="0"/>
              <a:t>ς προς την αρχή, το τέλος ή την τρέχουσα θέση</a:t>
            </a:r>
          </a:p>
          <a:p>
            <a:pPr lvl="1"/>
            <a:r>
              <a:rPr lang="el-GR" altLang="el-GR" dirty="0" smtClean="0"/>
              <a:t>Κλείδωμα αρχείων και λειτουργίες ελέγχου </a:t>
            </a:r>
            <a:r>
              <a:rPr lang="en-US" altLang="el-GR" dirty="0" smtClean="0"/>
              <a:t>(fcntl)</a:t>
            </a:r>
            <a:endParaRPr lang="el-GR" alt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858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Κλήσεις αρχείων </a:t>
            </a:r>
            <a:r>
              <a:rPr lang="el-GR" altLang="el-GR" dirty="0" smtClean="0"/>
              <a:t>(3</a:t>
            </a:r>
            <a:r>
              <a:rPr lang="en-US" altLang="el-GR" dirty="0" smtClean="0"/>
              <a:t> </a:t>
            </a:r>
            <a:r>
              <a:rPr lang="el-GR" altLang="el-GR" dirty="0" smtClean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/>
              <a:t>Δημιουργία αγωγών (</a:t>
            </a:r>
            <a:r>
              <a:rPr lang="en-US" altLang="el-GR" dirty="0"/>
              <a:t>pipe</a:t>
            </a:r>
            <a:r>
              <a:rPr lang="el-GR" altLang="el-GR" dirty="0"/>
              <a:t>)</a:t>
            </a:r>
            <a:endParaRPr lang="en-US" altLang="el-GR" dirty="0"/>
          </a:p>
          <a:p>
            <a:pPr lvl="1"/>
            <a:r>
              <a:rPr lang="el-GR" altLang="el-GR" dirty="0"/>
              <a:t>Οι αγωγοί μοιάζουν με προσωρινά αρχεία</a:t>
            </a:r>
          </a:p>
          <a:p>
            <a:pPr lvl="1"/>
            <a:r>
              <a:rPr lang="el-GR" altLang="el-GR" dirty="0"/>
              <a:t>Επιστρέφονται δύο περιγραφείς</a:t>
            </a:r>
          </a:p>
          <a:p>
            <a:pPr lvl="2"/>
            <a:r>
              <a:rPr lang="el-GR" altLang="el-GR" dirty="0"/>
              <a:t>Έ</a:t>
            </a:r>
            <a:r>
              <a:rPr lang="el-GR" altLang="el-GR" dirty="0" smtClean="0"/>
              <a:t>νας κατάλληλος </a:t>
            </a:r>
            <a:r>
              <a:rPr lang="el-GR" altLang="el-GR" dirty="0"/>
              <a:t>για εγγραφή στον αγωγό</a:t>
            </a:r>
          </a:p>
          <a:p>
            <a:pPr lvl="2"/>
            <a:r>
              <a:rPr lang="el-GR" altLang="el-GR" dirty="0" smtClean="0"/>
              <a:t>Ένας κατάλληλος </a:t>
            </a:r>
            <a:r>
              <a:rPr lang="el-GR" altLang="el-GR" dirty="0"/>
              <a:t>για ανάγνωση από τον </a:t>
            </a:r>
            <a:r>
              <a:rPr lang="el-GR" altLang="el-GR" dirty="0" smtClean="0"/>
              <a:t>αγωγό</a:t>
            </a:r>
          </a:p>
          <a:p>
            <a:r>
              <a:rPr lang="el-GR" altLang="el-GR" dirty="0" smtClean="0"/>
              <a:t>Μεταδεδομένα αρχείων</a:t>
            </a:r>
          </a:p>
          <a:p>
            <a:pPr lvl="1"/>
            <a:r>
              <a:rPr lang="el-GR" altLang="el-GR" dirty="0" smtClean="0"/>
              <a:t>Για </a:t>
            </a:r>
            <a:r>
              <a:rPr lang="el-GR" altLang="el-GR" dirty="0"/>
              <a:t>κάθε αρχείο το σύστημα καταγράφει </a:t>
            </a:r>
            <a:r>
              <a:rPr lang="el-GR" altLang="el-GR" dirty="0" smtClean="0"/>
              <a:t>πληροφορίες</a:t>
            </a:r>
            <a:endParaRPr lang="el-GR" altLang="el-GR" dirty="0"/>
          </a:p>
          <a:p>
            <a:pPr lvl="1"/>
            <a:r>
              <a:rPr lang="en-US" altLang="el-GR" dirty="0" smtClean="0"/>
              <a:t>stat</a:t>
            </a:r>
            <a:r>
              <a:rPr lang="en-US" altLang="el-GR" dirty="0"/>
              <a:t>:</a:t>
            </a:r>
            <a:r>
              <a:rPr lang="el-GR" altLang="el-GR" dirty="0"/>
              <a:t> διαβάζει </a:t>
            </a:r>
            <a:r>
              <a:rPr lang="el-GR" altLang="el-GR" dirty="0" smtClean="0"/>
              <a:t>πληροφορίες αρχείου </a:t>
            </a:r>
            <a:r>
              <a:rPr lang="el-GR" altLang="el-GR" dirty="0"/>
              <a:t>με βάση το </a:t>
            </a:r>
            <a:r>
              <a:rPr lang="el-GR" altLang="el-GR" dirty="0" smtClean="0"/>
              <a:t>όνομα</a:t>
            </a:r>
          </a:p>
          <a:p>
            <a:pPr lvl="1"/>
            <a:r>
              <a:rPr lang="en-US" altLang="el-GR" dirty="0" smtClean="0"/>
              <a:t>fstat: </a:t>
            </a:r>
            <a:r>
              <a:rPr lang="el-GR" altLang="el-GR" dirty="0" smtClean="0"/>
              <a:t>διαβάζει πληροφορίες ανοιχτού αρχείου (μέσω </a:t>
            </a:r>
            <a:r>
              <a:rPr lang="en-US" altLang="el-GR" dirty="0" smtClean="0"/>
              <a:t>fd)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985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Φορητό </a:t>
            </a:r>
            <a:r>
              <a:rPr lang="en-US" altLang="el-GR" dirty="0"/>
              <a:t>UNIX</a:t>
            </a:r>
            <a:r>
              <a:rPr lang="el-GR" altLang="el-GR" dirty="0"/>
              <a:t> </a:t>
            </a:r>
            <a:r>
              <a:rPr lang="el-GR" altLang="el-GR" dirty="0" smtClean="0"/>
              <a:t>(2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Φορητός </a:t>
            </a:r>
            <a:r>
              <a:rPr lang="el-GR" altLang="el-GR" dirty="0"/>
              <a:t>μεταγλωττιστής της </a:t>
            </a:r>
            <a:r>
              <a:rPr lang="en-US" altLang="el-GR" dirty="0" smtClean="0"/>
              <a:t>C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Δημιουργήθηκε παράλληλα με το φορητό </a:t>
            </a:r>
            <a:r>
              <a:rPr lang="en-US" altLang="el-GR" dirty="0" smtClean="0"/>
              <a:t>UNIX</a:t>
            </a:r>
            <a:endParaRPr lang="el-GR" altLang="el-GR" dirty="0"/>
          </a:p>
          <a:p>
            <a:pPr lvl="1"/>
            <a:r>
              <a:rPr lang="el-GR" altLang="el-GR" dirty="0" smtClean="0"/>
              <a:t>Παρήγαγε </a:t>
            </a:r>
            <a:r>
              <a:rPr lang="el-GR" altLang="el-GR" dirty="0"/>
              <a:t>κώδικα για διάφορες </a:t>
            </a:r>
            <a:r>
              <a:rPr lang="el-GR" altLang="el-GR" dirty="0" smtClean="0"/>
              <a:t>μηχανές</a:t>
            </a:r>
          </a:p>
          <a:p>
            <a:pPr lvl="2"/>
            <a:r>
              <a:rPr lang="el-GR" altLang="el-GR" dirty="0" smtClean="0"/>
              <a:t>Μικρές αλλαγές για χρήση σε νέα μηχανή</a:t>
            </a:r>
            <a:endParaRPr lang="el-GR" altLang="el-GR" dirty="0"/>
          </a:p>
          <a:p>
            <a:pPr lvl="1"/>
            <a:r>
              <a:rPr lang="el-GR" altLang="el-GR" dirty="0"/>
              <a:t>Επέτρεπε </a:t>
            </a:r>
            <a:r>
              <a:rPr lang="el-GR" altLang="el-GR" dirty="0" smtClean="0"/>
              <a:t>τη </a:t>
            </a:r>
            <a:r>
              <a:rPr lang="el-GR" altLang="el-GR" dirty="0"/>
              <a:t>μεταγλώττιση του </a:t>
            </a:r>
            <a:r>
              <a:rPr lang="en-US" altLang="el-GR" dirty="0" smtClean="0"/>
              <a:t>UNIX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Συνήθως μεταγλωττιστής και </a:t>
            </a:r>
            <a:r>
              <a:rPr lang="en-US" altLang="el-GR" dirty="0" smtClean="0"/>
              <a:t>UNIX</a:t>
            </a:r>
            <a:r>
              <a:rPr lang="el-GR" altLang="el-GR" dirty="0" smtClean="0"/>
              <a:t> πήγαιναν μαζί</a:t>
            </a:r>
            <a:endParaRPr lang="el-GR" altLang="el-GR" dirty="0"/>
          </a:p>
          <a:p>
            <a:r>
              <a:rPr lang="el-GR" altLang="el-GR" dirty="0"/>
              <a:t>Τελικά </a:t>
            </a:r>
            <a:r>
              <a:rPr lang="el-GR" altLang="el-GR" dirty="0" smtClean="0"/>
              <a:t>η </a:t>
            </a:r>
            <a:r>
              <a:rPr lang="en-US" altLang="el-GR" dirty="0"/>
              <a:t>AT&amp;T </a:t>
            </a:r>
            <a:r>
              <a:rPr lang="el-GR" altLang="el-GR" dirty="0"/>
              <a:t>άρχισε να πουλάει </a:t>
            </a:r>
            <a:r>
              <a:rPr lang="en-US" altLang="el-GR" dirty="0"/>
              <a:t>UNIX</a:t>
            </a:r>
          </a:p>
          <a:p>
            <a:pPr lvl="1"/>
            <a:r>
              <a:rPr lang="el-GR" altLang="el-GR" dirty="0"/>
              <a:t>Αρχικά το </a:t>
            </a:r>
            <a:r>
              <a:rPr lang="en-US" altLang="el-GR" dirty="0"/>
              <a:t>System III</a:t>
            </a:r>
            <a:r>
              <a:rPr lang="el-GR" altLang="el-GR" dirty="0"/>
              <a:t>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Στη συνέχεια το </a:t>
            </a:r>
            <a:r>
              <a:rPr lang="en-US" altLang="el-GR" dirty="0" smtClean="0"/>
              <a:t>System </a:t>
            </a:r>
            <a:r>
              <a:rPr lang="en-US" altLang="el-GR" dirty="0"/>
              <a:t>V Release 2, 3, 4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853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Κλήσεις αρχείων </a:t>
            </a:r>
            <a:r>
              <a:rPr lang="el-GR" altLang="el-GR" dirty="0" smtClean="0"/>
              <a:t>(4 από 5)</a:t>
            </a:r>
          </a:p>
        </p:txBody>
      </p:sp>
      <p:pic>
        <p:nvPicPr>
          <p:cNvPr id="83974" name="Picture 8" descr="Πίνακας μεταδεδομένων αρχείων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549" y="1268760"/>
            <a:ext cx="4897438" cy="248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Content Placeholder 7"/>
          <p:cNvSpPr>
            <a:spLocks noGrp="1"/>
          </p:cNvSpPr>
          <p:nvPr>
            <p:ph idx="1"/>
          </p:nvPr>
        </p:nvSpPr>
        <p:spPr>
          <a:xfrm>
            <a:off x="457200" y="3753197"/>
            <a:ext cx="8229600" cy="2372966"/>
          </a:xfrm>
        </p:spPr>
        <p:txBody>
          <a:bodyPr>
            <a:normAutofit/>
          </a:bodyPr>
          <a:lstStyle/>
          <a:p>
            <a:r>
              <a:rPr lang="el-GR" altLang="el-GR" dirty="0"/>
              <a:t>Μεταδεδομένα </a:t>
            </a:r>
            <a:r>
              <a:rPr lang="el-GR" altLang="el-GR" dirty="0" smtClean="0"/>
              <a:t>αρχείων</a:t>
            </a:r>
          </a:p>
          <a:p>
            <a:pPr lvl="1"/>
            <a:r>
              <a:rPr lang="el-GR" altLang="el-GR" dirty="0" smtClean="0"/>
              <a:t>Πληροφορίες που επιστρέφουν οι </a:t>
            </a:r>
            <a:r>
              <a:rPr lang="en-US" altLang="el-GR" dirty="0" smtClean="0"/>
              <a:t>stat/fstat</a:t>
            </a:r>
            <a:endParaRPr lang="el-GR" altLang="el-GR" dirty="0" smtClean="0"/>
          </a:p>
          <a:p>
            <a:pPr lvl="2"/>
            <a:r>
              <a:rPr lang="el-GR" altLang="el-GR" dirty="0"/>
              <a:t>Στοιχεία του αρχείου, </a:t>
            </a:r>
            <a:r>
              <a:rPr lang="el-GR" altLang="el-GR" dirty="0" smtClean="0"/>
              <a:t>προστασία</a:t>
            </a:r>
          </a:p>
          <a:p>
            <a:pPr lvl="2"/>
            <a:r>
              <a:rPr lang="el-GR" altLang="el-GR" dirty="0" smtClean="0"/>
              <a:t>Στοιχεία χρήστη / ομάδας, χρόνοι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57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Κλήσεις αρχείων </a:t>
            </a:r>
            <a:r>
              <a:rPr lang="el-GR" altLang="el-GR" dirty="0" smtClean="0"/>
              <a:t>(5 από 5)</a:t>
            </a:r>
          </a:p>
        </p:txBody>
      </p:sp>
      <p:pic>
        <p:nvPicPr>
          <p:cNvPr id="84998" name="Picture 8" descr="Πίνακας κλήσεων συστήματος για καταλόγου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54737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Content Placeholder 7"/>
          <p:cNvSpPr>
            <a:spLocks noGrp="1"/>
          </p:cNvSpPr>
          <p:nvPr>
            <p:ph idx="1"/>
          </p:nvPr>
        </p:nvSpPr>
        <p:spPr>
          <a:xfrm>
            <a:off x="457200" y="3457352"/>
            <a:ext cx="8229600" cy="2668811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Κλήσεις που αφορούν καταλόγους</a:t>
            </a:r>
          </a:p>
          <a:p>
            <a:pPr lvl="1"/>
            <a:r>
              <a:rPr lang="el-GR" altLang="el-GR" dirty="0" smtClean="0"/>
              <a:t>Δημιουργία </a:t>
            </a:r>
            <a:r>
              <a:rPr lang="en-US" altLang="el-GR" dirty="0" smtClean="0"/>
              <a:t>(mkdir) </a:t>
            </a:r>
            <a:r>
              <a:rPr lang="el-GR" altLang="el-GR" dirty="0" smtClean="0"/>
              <a:t>και διαγραφή καταλόγων</a:t>
            </a:r>
            <a:r>
              <a:rPr lang="en-US" altLang="el-GR" dirty="0" smtClean="0"/>
              <a:t> (rmdir)</a:t>
            </a:r>
          </a:p>
          <a:p>
            <a:pPr lvl="1"/>
            <a:r>
              <a:rPr lang="el-GR" altLang="el-GR" dirty="0" smtClean="0"/>
              <a:t>Δημιουργία (</a:t>
            </a:r>
            <a:r>
              <a:rPr lang="en-US" altLang="el-GR" dirty="0" smtClean="0"/>
              <a:t>link)</a:t>
            </a:r>
            <a:r>
              <a:rPr lang="el-GR" altLang="el-GR" dirty="0" smtClean="0"/>
              <a:t> και διαγραφή συνδέσμων (</a:t>
            </a:r>
            <a:r>
              <a:rPr lang="en-US" altLang="el-GR" dirty="0" smtClean="0"/>
              <a:t>unlink)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Αλλαγή τρέχοντος καταλόγου (</a:t>
            </a:r>
            <a:r>
              <a:rPr lang="en-US" altLang="el-GR" dirty="0" err="1" smtClean="0"/>
              <a:t>chdir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Άνοιγμα (</a:t>
            </a:r>
            <a:r>
              <a:rPr lang="en-US" altLang="el-GR" dirty="0" smtClean="0"/>
              <a:t>opendir</a:t>
            </a:r>
            <a:r>
              <a:rPr lang="el-GR" altLang="el-GR" dirty="0" smtClean="0"/>
              <a:t>), κλείσιμο (</a:t>
            </a:r>
            <a:r>
              <a:rPr lang="en-US" altLang="el-GR" dirty="0" smtClean="0"/>
              <a:t>closedir), </a:t>
            </a:r>
            <a:r>
              <a:rPr lang="el-GR" altLang="el-GR" dirty="0" smtClean="0"/>
              <a:t>αρχή (</a:t>
            </a:r>
            <a:r>
              <a:rPr lang="en-US" altLang="el-GR" dirty="0" smtClean="0"/>
              <a:t>rewinddir)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Διάβασμα επόμενης εγγραφής καταλόγου (</a:t>
            </a:r>
            <a:r>
              <a:rPr lang="en-US" altLang="el-GR" dirty="0" err="1" smtClean="0"/>
              <a:t>readdir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76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Υλοποίηση αρχείων (1</a:t>
            </a:r>
            <a:r>
              <a:rPr lang="en-US" altLang="el-GR" dirty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1</a:t>
            </a:r>
            <a:r>
              <a:rPr lang="el-GR" altLang="el-GR" dirty="0" smtClean="0"/>
              <a:t>3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pic>
        <p:nvPicPr>
          <p:cNvPr id="86022" name="Picture 8" descr="Πίνακας περιγραφής Εικονικού Σύστηματος Αρχείων (VFS)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4997"/>
            <a:ext cx="559849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Content Placeholder 5"/>
          <p:cNvSpPr>
            <a:spLocks noGrp="1"/>
          </p:cNvSpPr>
          <p:nvPr>
            <p:ph idx="1"/>
          </p:nvPr>
        </p:nvSpPr>
        <p:spPr>
          <a:xfrm>
            <a:off x="457200" y="2965196"/>
            <a:ext cx="8229600" cy="3344124"/>
          </a:xfrm>
        </p:spPr>
        <p:txBody>
          <a:bodyPr>
            <a:normAutofit/>
          </a:bodyPr>
          <a:lstStyle/>
          <a:p>
            <a:r>
              <a:rPr lang="el-GR" altLang="el-GR" sz="2800" dirty="0" smtClean="0"/>
              <a:t>Το Εικονικό Σύστημα Αρχείων </a:t>
            </a:r>
            <a:r>
              <a:rPr lang="en-US" altLang="el-GR" sz="2800" dirty="0" smtClean="0"/>
              <a:t>(VFS)</a:t>
            </a:r>
          </a:p>
          <a:p>
            <a:pPr lvl="1"/>
            <a:r>
              <a:rPr lang="el-GR" altLang="el-GR" sz="2400" dirty="0" smtClean="0"/>
              <a:t>Βασικές αφαιρέσεις για όλα τα συστήματα αρχείων</a:t>
            </a:r>
          </a:p>
          <a:p>
            <a:pPr lvl="2"/>
            <a:r>
              <a:rPr lang="el-GR" altLang="el-GR" sz="2000" dirty="0" smtClean="0"/>
              <a:t>Υπερμπλόκ (</a:t>
            </a:r>
            <a:r>
              <a:rPr lang="en-US" altLang="el-GR" sz="2000" dirty="0" smtClean="0"/>
              <a:t>superblock): </a:t>
            </a:r>
            <a:r>
              <a:rPr lang="el-GR" altLang="el-GR" sz="2000" dirty="0" smtClean="0"/>
              <a:t>βασικές πληροφορίες συστήματος</a:t>
            </a:r>
          </a:p>
          <a:p>
            <a:pPr lvl="2"/>
            <a:r>
              <a:rPr lang="el-GR" altLang="el-GR" sz="2000" dirty="0" smtClean="0"/>
              <a:t>Κόμβοι </a:t>
            </a:r>
            <a:r>
              <a:rPr lang="en-US" altLang="el-GR" sz="2000" dirty="0" smtClean="0"/>
              <a:t>i (i-nodes</a:t>
            </a:r>
            <a:r>
              <a:rPr lang="el-GR" altLang="el-GR" sz="2000" dirty="0" smtClean="0"/>
              <a:t>): στοιχεία ενός αρχείου ή (συσκευής)</a:t>
            </a:r>
          </a:p>
          <a:p>
            <a:pPr lvl="2"/>
            <a:r>
              <a:rPr lang="el-GR" altLang="el-GR" sz="2000" dirty="0" smtClean="0"/>
              <a:t>Καταχώριση καταλόγου (</a:t>
            </a:r>
            <a:r>
              <a:rPr lang="en-US" altLang="el-GR" sz="2000" dirty="0" smtClean="0"/>
              <a:t>dentry)</a:t>
            </a:r>
            <a:r>
              <a:rPr lang="el-GR" altLang="el-GR" sz="2000" dirty="0" smtClean="0"/>
              <a:t>: στοιχεία ενός καταλόγου</a:t>
            </a:r>
          </a:p>
          <a:p>
            <a:pPr lvl="2"/>
            <a:r>
              <a:rPr lang="el-GR" altLang="el-GR" sz="2000" dirty="0" smtClean="0"/>
              <a:t>Δομή αρχείου (</a:t>
            </a:r>
            <a:r>
              <a:rPr lang="en-US" altLang="el-GR" sz="2000" dirty="0" smtClean="0"/>
              <a:t>file):</a:t>
            </a:r>
            <a:r>
              <a:rPr lang="el-GR" altLang="el-GR" sz="2000" dirty="0" smtClean="0"/>
              <a:t> στοιχεία ενός ανοιχτού αρχείου</a:t>
            </a:r>
          </a:p>
          <a:p>
            <a:pPr lvl="2"/>
            <a:r>
              <a:rPr lang="el-GR" altLang="el-GR" sz="2000" dirty="0" smtClean="0"/>
              <a:t>Το σύστημα αρχείων μεταφράζει τις δομές του σε αυτές του </a:t>
            </a:r>
            <a:r>
              <a:rPr lang="en-US" altLang="el-GR" sz="2000" dirty="0" smtClean="0"/>
              <a:t>VFS</a:t>
            </a:r>
            <a:endParaRPr lang="el-GR" altLang="el-G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7708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Υλοποίηση αρχείων </a:t>
            </a:r>
            <a:r>
              <a:rPr lang="el-GR" altLang="el-GR" dirty="0" smtClean="0"/>
              <a:t>(2</a:t>
            </a:r>
            <a:r>
              <a:rPr lang="en-US" altLang="el-GR" dirty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1</a:t>
            </a:r>
            <a:r>
              <a:rPr lang="el-GR" altLang="el-GR" dirty="0" smtClean="0"/>
              <a:t>3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pic>
        <p:nvPicPr>
          <p:cNvPr id="87046" name="Picture 8" descr="Το σύστημα αρχείων ext2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8067"/>
            <a:ext cx="421005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Content Placeholder 7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Το σύστημα αρχείων </a:t>
            </a:r>
            <a:r>
              <a:rPr lang="en-US" altLang="el-GR" dirty="0" smtClean="0"/>
              <a:t>ext2</a:t>
            </a:r>
          </a:p>
          <a:p>
            <a:pPr lvl="1"/>
            <a:r>
              <a:rPr lang="el-GR" altLang="el-GR" dirty="0" smtClean="0"/>
              <a:t>Το μπλοκ 0 (</a:t>
            </a:r>
            <a:r>
              <a:rPr lang="en-US" altLang="el-GR" dirty="0" smtClean="0"/>
              <a:t>boot</a:t>
            </a:r>
            <a:r>
              <a:rPr lang="el-GR" altLang="el-GR" dirty="0" smtClean="0"/>
              <a:t>) δεν χρησιμοποιείται από το </a:t>
            </a:r>
            <a:r>
              <a:rPr lang="en-US" altLang="el-GR" dirty="0" smtClean="0"/>
              <a:t>ext2</a:t>
            </a:r>
          </a:p>
          <a:p>
            <a:pPr lvl="1"/>
            <a:r>
              <a:rPr lang="el-GR" altLang="el-GR" dirty="0" smtClean="0"/>
              <a:t>Τα υπόλοιπα διαιρούνται σε ανεξάρτητες ομάδες</a:t>
            </a:r>
          </a:p>
          <a:p>
            <a:pPr lvl="1"/>
            <a:r>
              <a:rPr lang="el-GR" altLang="el-GR" dirty="0" smtClean="0"/>
              <a:t>Κάθε ομάδα περιέχει μία σειρά από δομές</a:t>
            </a:r>
          </a:p>
          <a:p>
            <a:pPr lvl="1"/>
            <a:r>
              <a:rPr lang="el-GR" altLang="el-GR" dirty="0" smtClean="0"/>
              <a:t>Υπερμπλόκ: βασικές πληροφορίες όλης της διαμέρισης</a:t>
            </a:r>
          </a:p>
          <a:p>
            <a:pPr lvl="1"/>
            <a:r>
              <a:rPr lang="el-GR" altLang="el-GR" dirty="0" smtClean="0"/>
              <a:t>Περιγραφέας ομάδας: βασικές πληροφορίες ομάδας</a:t>
            </a:r>
          </a:p>
          <a:p>
            <a:pPr lvl="1"/>
            <a:r>
              <a:rPr lang="el-GR" altLang="el-GR" dirty="0" smtClean="0"/>
              <a:t>Χάρτες </a:t>
            </a:r>
            <a:r>
              <a:rPr lang="en-US" altLang="el-GR" dirty="0" smtClean="0"/>
              <a:t>bit</a:t>
            </a:r>
            <a:r>
              <a:rPr lang="el-GR" altLang="el-GR" dirty="0" smtClean="0"/>
              <a:t> για ελεύθερα μπλοκ και κόμβους </a:t>
            </a:r>
            <a:r>
              <a:rPr lang="en-US" altLang="el-GR" dirty="0" smtClean="0"/>
              <a:t>i</a:t>
            </a:r>
          </a:p>
          <a:p>
            <a:pPr lvl="1"/>
            <a:r>
              <a:rPr lang="el-GR" altLang="el-GR" dirty="0" smtClean="0"/>
              <a:t>Κόμβοι </a:t>
            </a:r>
            <a:r>
              <a:rPr lang="en-US" altLang="el-GR" dirty="0" smtClean="0"/>
              <a:t>i</a:t>
            </a:r>
            <a:r>
              <a:rPr lang="el-GR" altLang="el-GR" dirty="0" smtClean="0"/>
              <a:t> και μπλοκ δεδομένων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9435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αρχείων </a:t>
            </a:r>
            <a:r>
              <a:rPr lang="el-GR" altLang="el-GR" dirty="0" smtClean="0"/>
              <a:t>(3</a:t>
            </a:r>
            <a:r>
              <a:rPr lang="en-US" altLang="el-GR" dirty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1</a:t>
            </a:r>
            <a:r>
              <a:rPr lang="el-GR" altLang="el-GR" dirty="0" smtClean="0"/>
              <a:t>3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sp>
        <p:nvSpPr>
          <p:cNvPr id="880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Τοποθετούμε γειτονικά αρχεία στην ίδια ομάδα</a:t>
            </a:r>
          </a:p>
          <a:p>
            <a:pPr lvl="1"/>
            <a:r>
              <a:rPr lang="el-GR" altLang="el-GR" dirty="0" smtClean="0"/>
              <a:t>Αρχεία στην ίδια ομάδα με τον γονικό τους κατάλογο</a:t>
            </a:r>
          </a:p>
          <a:p>
            <a:pPr lvl="1"/>
            <a:r>
              <a:rPr lang="el-GR" altLang="el-GR" dirty="0" smtClean="0"/>
              <a:t>Μπλοκ αρχείων στην ίδια ομάδα με τον κόμβο </a:t>
            </a:r>
            <a:r>
              <a:rPr lang="en-US" altLang="el-GR" dirty="0" smtClean="0"/>
              <a:t>i</a:t>
            </a:r>
          </a:p>
          <a:p>
            <a:pPr lvl="1"/>
            <a:r>
              <a:rPr lang="el-GR" altLang="el-GR" dirty="0" smtClean="0"/>
              <a:t>Προκατανομή 8 μπλοκ όποτε μεγαλώνει ένα αρχείο</a:t>
            </a:r>
          </a:p>
          <a:p>
            <a:r>
              <a:rPr lang="el-GR" altLang="el-GR" dirty="0" smtClean="0"/>
              <a:t>Άνοιγμα αρχείων</a:t>
            </a:r>
          </a:p>
          <a:p>
            <a:pPr lvl="1"/>
            <a:r>
              <a:rPr lang="el-GR" altLang="el-GR" dirty="0" smtClean="0"/>
              <a:t>Αρχίζουμε από κόμβο </a:t>
            </a:r>
            <a:r>
              <a:rPr lang="en-US" altLang="el-GR" dirty="0" smtClean="0"/>
              <a:t>i </a:t>
            </a:r>
            <a:r>
              <a:rPr lang="el-GR" altLang="el-GR" dirty="0" smtClean="0"/>
              <a:t>τρέχοντα καταλόγου ή ρίζας</a:t>
            </a:r>
          </a:p>
          <a:p>
            <a:pPr lvl="2"/>
            <a:r>
              <a:rPr lang="el-GR" altLang="el-GR" dirty="0" smtClean="0"/>
              <a:t>Κόμβος </a:t>
            </a:r>
            <a:r>
              <a:rPr lang="en-US" altLang="el-GR" dirty="0" smtClean="0"/>
              <a:t>i</a:t>
            </a:r>
            <a:r>
              <a:rPr lang="el-GR" altLang="el-GR" dirty="0" smtClean="0"/>
              <a:t> ρίζας: σε προκαθορισμένο σημείο στο δίσκο</a:t>
            </a:r>
          </a:p>
          <a:p>
            <a:pPr lvl="2"/>
            <a:r>
              <a:rPr lang="el-GR" altLang="el-GR" dirty="0" smtClean="0"/>
              <a:t>Κόμβος </a:t>
            </a:r>
            <a:r>
              <a:rPr lang="en-US" altLang="el-GR" dirty="0" smtClean="0"/>
              <a:t>i</a:t>
            </a:r>
            <a:r>
              <a:rPr lang="el-GR" altLang="el-GR" dirty="0" smtClean="0"/>
              <a:t> τρέχοντα καταλόγου: σε περιγραφέα διεργασίας</a:t>
            </a:r>
          </a:p>
          <a:p>
            <a:pPr lvl="1"/>
            <a:r>
              <a:rPr lang="el-GR" altLang="el-GR" dirty="0" smtClean="0"/>
              <a:t>Από εκεί διαβάζουμε τα δεδομένα του καταλόγου</a:t>
            </a:r>
          </a:p>
          <a:p>
            <a:pPr lvl="1"/>
            <a:r>
              <a:rPr lang="el-GR" altLang="el-GR" dirty="0" smtClean="0"/>
              <a:t>Αυτά δείχνουν σε έναν νέο κόμβο </a:t>
            </a:r>
            <a:r>
              <a:rPr lang="en-US" altLang="el-GR" dirty="0" smtClean="0"/>
              <a:t>i</a:t>
            </a:r>
            <a:r>
              <a:rPr lang="el-GR" altLang="el-GR" dirty="0" smtClean="0"/>
              <a:t>, και ούτω καθεξής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792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αρχείων </a:t>
            </a:r>
            <a:r>
              <a:rPr lang="el-GR" altLang="el-GR" dirty="0" smtClean="0"/>
              <a:t>(4</a:t>
            </a:r>
            <a:r>
              <a:rPr lang="en-US" altLang="el-GR" dirty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1</a:t>
            </a:r>
            <a:r>
              <a:rPr lang="el-GR" altLang="el-GR" dirty="0" smtClean="0"/>
              <a:t>3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pic>
        <p:nvPicPr>
          <p:cNvPr id="89094" name="Picture 8" descr="Δομή αρχείων καταλόγων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5903912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Content Placeholder 5"/>
          <p:cNvSpPr>
            <a:spLocks noGrp="1"/>
          </p:cNvSpPr>
          <p:nvPr>
            <p:ph idx="1"/>
          </p:nvPr>
        </p:nvSpPr>
        <p:spPr>
          <a:xfrm>
            <a:off x="457200" y="4021931"/>
            <a:ext cx="8229600" cy="2104232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Δομή αρχείων καταλόγων</a:t>
            </a:r>
          </a:p>
          <a:p>
            <a:pPr lvl="1"/>
            <a:r>
              <a:rPr lang="el-GR" altLang="el-GR" dirty="0" smtClean="0"/>
              <a:t>Ακέραιο πλήθος μπλοκ δίσκου (συμπλήρωση με </a:t>
            </a:r>
            <a:r>
              <a:rPr lang="en-US" altLang="el-GR" dirty="0" smtClean="0"/>
              <a:t>NUL)</a:t>
            </a:r>
          </a:p>
          <a:p>
            <a:pPr lvl="1"/>
            <a:r>
              <a:rPr lang="el-GR" altLang="el-GR" dirty="0" smtClean="0"/>
              <a:t>Συνεχόμενες αλλά όχι ταξινομημένες εγγραφές</a:t>
            </a:r>
          </a:p>
          <a:p>
            <a:pPr lvl="1"/>
            <a:r>
              <a:rPr lang="el-GR" altLang="el-GR" dirty="0" smtClean="0"/>
              <a:t>Αριθμός κόμβου</a:t>
            </a:r>
            <a:r>
              <a:rPr lang="en-US" altLang="el-GR" dirty="0" smtClean="0"/>
              <a:t> i,</a:t>
            </a:r>
            <a:r>
              <a:rPr lang="el-GR" altLang="el-GR" dirty="0" smtClean="0"/>
              <a:t> μήκος, τύπος, μήκος ονόματος, όνομα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907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αρχείων </a:t>
            </a:r>
            <a:r>
              <a:rPr lang="el-GR" altLang="el-GR" dirty="0" smtClean="0"/>
              <a:t>(5</a:t>
            </a:r>
            <a:r>
              <a:rPr lang="en-US" altLang="el-GR" dirty="0" smtClean="0"/>
              <a:t> </a:t>
            </a:r>
            <a:r>
              <a:rPr lang="el-GR" altLang="el-GR" dirty="0" smtClean="0"/>
              <a:t>από </a:t>
            </a:r>
            <a:r>
              <a:rPr lang="en-US" altLang="el-GR" dirty="0" smtClean="0"/>
              <a:t>1</a:t>
            </a:r>
            <a:r>
              <a:rPr lang="el-GR" altLang="el-GR" dirty="0" smtClean="0"/>
              <a:t>3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pic>
        <p:nvPicPr>
          <p:cNvPr id="90118" name="Picture 8" descr="Πίνακας περγραφής πεδίων της δομής αρχείων καταλόγων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4751388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Content Placeholder 2"/>
          <p:cNvSpPr>
            <a:spLocks noGrp="1"/>
          </p:cNvSpPr>
          <p:nvPr>
            <p:ph idx="1"/>
          </p:nvPr>
        </p:nvSpPr>
        <p:spPr>
          <a:xfrm>
            <a:off x="457200" y="3755802"/>
            <a:ext cx="8229600" cy="2370361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Δομή αρχείων καταλόγων</a:t>
            </a:r>
          </a:p>
          <a:p>
            <a:pPr lvl="1"/>
            <a:r>
              <a:rPr lang="el-GR" altLang="el-GR" dirty="0" smtClean="0"/>
              <a:t>Η αναζήτηση μπορεί να πάρει αρκετό χρόνο</a:t>
            </a:r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 smtClean="0"/>
              <a:t>Linux</a:t>
            </a:r>
            <a:r>
              <a:rPr lang="el-GR" altLang="el-GR" dirty="0" smtClean="0"/>
              <a:t> χρησιμοποιεί κρυφή μνήμη καταλόγων</a:t>
            </a:r>
          </a:p>
          <a:p>
            <a:r>
              <a:rPr lang="el-GR" altLang="el-GR" dirty="0" smtClean="0"/>
              <a:t>Δομή κόμβων </a:t>
            </a:r>
            <a:r>
              <a:rPr lang="en-US" altLang="el-GR" dirty="0" smtClean="0"/>
              <a:t>i</a:t>
            </a:r>
          </a:p>
          <a:p>
            <a:pPr lvl="1"/>
            <a:r>
              <a:rPr lang="el-GR" altLang="el-GR" dirty="0" smtClean="0"/>
              <a:t>Περιέχουν τουλάχιστον τα πεδία των </a:t>
            </a:r>
            <a:r>
              <a:rPr lang="en-US" altLang="el-GR" dirty="0" smtClean="0"/>
              <a:t>stat/fstat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81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αρχείων </a:t>
            </a:r>
            <a:r>
              <a:rPr lang="el-GR" altLang="el-GR" dirty="0" smtClean="0"/>
              <a:t>(6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1</a:t>
            </a:r>
            <a:r>
              <a:rPr lang="el-GR" altLang="el-GR" dirty="0" smtClean="0"/>
              <a:t>3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sp>
        <p:nvSpPr>
          <p:cNvPr id="91139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Δομή κόμβων </a:t>
            </a:r>
            <a:r>
              <a:rPr lang="en-US" altLang="el-GR" dirty="0" smtClean="0"/>
              <a:t>i</a:t>
            </a:r>
          </a:p>
          <a:p>
            <a:pPr lvl="1"/>
            <a:r>
              <a:rPr lang="el-GR" altLang="el-GR" dirty="0" smtClean="0"/>
              <a:t>Περιέχουν επιπλέον δείκτες προς τα μπλοκ του αρχείου</a:t>
            </a:r>
          </a:p>
          <a:p>
            <a:pPr lvl="1"/>
            <a:r>
              <a:rPr lang="el-GR" altLang="el-GR" dirty="0" smtClean="0"/>
              <a:t>Πρόσθετα πεδία για καταλόγους και ειδικά αρχεία</a:t>
            </a:r>
          </a:p>
          <a:p>
            <a:r>
              <a:rPr lang="el-GR" altLang="el-GR" dirty="0" smtClean="0"/>
              <a:t>Ο πυρήνας διατηρεί έναν πίνακα ανοιχτών κόμβων </a:t>
            </a:r>
            <a:r>
              <a:rPr lang="en-US" altLang="el-GR" dirty="0" smtClean="0"/>
              <a:t>i</a:t>
            </a:r>
            <a:endParaRPr lang="el-GR" altLang="el-GR" dirty="0" smtClean="0"/>
          </a:p>
          <a:p>
            <a:r>
              <a:rPr lang="el-GR" altLang="el-GR" dirty="0" smtClean="0"/>
              <a:t>Υλοποίηση των πράξεων ανάγνωσης/εγγραφής</a:t>
            </a:r>
          </a:p>
          <a:p>
            <a:pPr lvl="1"/>
            <a:r>
              <a:rPr lang="el-GR" altLang="el-GR" dirty="0" smtClean="0"/>
              <a:t>Οι κλήσεις περιέχουν τον περιγραφέα του αρχείου</a:t>
            </a:r>
          </a:p>
          <a:p>
            <a:pPr lvl="1"/>
            <a:r>
              <a:rPr lang="el-GR" altLang="el-GR" dirty="0" smtClean="0"/>
              <a:t>Τι περιέχει ο πίνακας περιγραφέων της διεργασίας;</a:t>
            </a:r>
          </a:p>
          <a:p>
            <a:pPr lvl="1"/>
            <a:r>
              <a:rPr lang="el-GR" altLang="el-GR" dirty="0" smtClean="0"/>
              <a:t>Έστω ότι περιέχει έναν δείκτη στον πίνακα κόμβων </a:t>
            </a:r>
            <a:r>
              <a:rPr lang="en-US" altLang="el-GR" dirty="0" smtClean="0"/>
              <a:t>i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Αν ο δείκτης τρέχουσας θέσης περιέχεται στον πίνακα κόμβων </a:t>
            </a:r>
            <a:r>
              <a:rPr lang="en-US" altLang="el-GR" dirty="0" err="1" smtClean="0"/>
              <a:t>i</a:t>
            </a:r>
            <a:r>
              <a:rPr lang="el-GR" altLang="el-GR" dirty="0" smtClean="0"/>
              <a:t>;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Τότε δύο διεργασίες δεν μπορούν να διαβάζουν ανεξάρτητα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610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αρχείων </a:t>
            </a:r>
            <a:r>
              <a:rPr lang="el-GR" altLang="el-GR" dirty="0" smtClean="0"/>
              <a:t>(7</a:t>
            </a:r>
            <a:r>
              <a:rPr lang="en-US" altLang="el-GR" dirty="0" smtClean="0"/>
              <a:t> </a:t>
            </a:r>
            <a:r>
              <a:rPr lang="el-GR" altLang="el-GR" dirty="0" smtClean="0"/>
              <a:t>από </a:t>
            </a:r>
            <a:r>
              <a:rPr lang="en-US" altLang="el-GR" dirty="0" smtClean="0"/>
              <a:t>1</a:t>
            </a:r>
            <a:r>
              <a:rPr lang="el-GR" altLang="el-GR" dirty="0" smtClean="0"/>
              <a:t>3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Υλοποίηση πράξεων ανάγνωσης/εγγραφής</a:t>
            </a:r>
          </a:p>
          <a:p>
            <a:pPr lvl="1"/>
            <a:r>
              <a:rPr lang="el-GR" altLang="el-GR" dirty="0"/>
              <a:t>Έστω </a:t>
            </a:r>
            <a:r>
              <a:rPr lang="el-GR" altLang="el-GR" dirty="0" smtClean="0"/>
              <a:t>ότι </a:t>
            </a:r>
            <a:r>
              <a:rPr lang="el-GR" altLang="el-GR" dirty="0"/>
              <a:t>ο δείκτης </a:t>
            </a:r>
            <a:r>
              <a:rPr lang="el-GR" altLang="el-GR" dirty="0" smtClean="0"/>
              <a:t>είναι σε πίνακα </a:t>
            </a:r>
            <a:r>
              <a:rPr lang="el-GR" altLang="el-GR" dirty="0"/>
              <a:t>περιγραφέων</a:t>
            </a:r>
          </a:p>
          <a:p>
            <a:pPr lvl="2"/>
            <a:r>
              <a:rPr lang="el-GR" altLang="el-GR" dirty="0" smtClean="0"/>
              <a:t>Δεν </a:t>
            </a:r>
            <a:r>
              <a:rPr lang="el-GR" altLang="el-GR" dirty="0"/>
              <a:t>μπορεί να συγχρονιστεί η θυγατρική με τη μητρική</a:t>
            </a:r>
          </a:p>
          <a:p>
            <a:pPr lvl="2"/>
            <a:r>
              <a:rPr lang="el-GR" altLang="el-GR" dirty="0" smtClean="0"/>
              <a:t>Έστω ένα σενάριο </a:t>
            </a:r>
            <a:r>
              <a:rPr lang="en-US" altLang="el-GR" dirty="0" smtClean="0"/>
              <a:t>s </a:t>
            </a:r>
            <a:r>
              <a:rPr lang="el-GR" altLang="el-GR" dirty="0" smtClean="0"/>
              <a:t>με τις εντολές </a:t>
            </a:r>
            <a:r>
              <a:rPr lang="en-US" altLang="el-GR" dirty="0" smtClean="0"/>
              <a:t>p1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p2</a:t>
            </a:r>
          </a:p>
          <a:p>
            <a:pPr lvl="2"/>
            <a:r>
              <a:rPr lang="el-GR" altLang="el-GR" dirty="0" smtClean="0"/>
              <a:t>Έστω ότι εκτελούμε </a:t>
            </a:r>
            <a:r>
              <a:rPr lang="en-US" altLang="el-GR" dirty="0" smtClean="0"/>
              <a:t>s &gt; x</a:t>
            </a:r>
          </a:p>
          <a:p>
            <a:pPr lvl="2"/>
            <a:r>
              <a:rPr lang="en-US" altLang="el-GR" dirty="0" smtClean="0"/>
              <a:t>H p2 </a:t>
            </a:r>
            <a:r>
              <a:rPr lang="el-GR" altLang="el-GR" dirty="0" smtClean="0"/>
              <a:t>πρέπει να βάλει την έξοδό της μετά από την </a:t>
            </a:r>
            <a:r>
              <a:rPr lang="en-US" altLang="el-GR" dirty="0" smtClean="0"/>
              <a:t>p1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Άρα πρέπει να μοιράζονται το δείκτη θέσης!</a:t>
            </a:r>
          </a:p>
          <a:p>
            <a:pPr lvl="1"/>
            <a:r>
              <a:rPr lang="el-GR" altLang="el-GR" dirty="0" smtClean="0"/>
              <a:t>Χρήση πίνακα περιγραφής ανοιχτών αρχείων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830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αρχείων </a:t>
            </a:r>
            <a:r>
              <a:rPr lang="el-GR" altLang="el-GR" dirty="0" smtClean="0"/>
              <a:t>(8 από 13)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Πίνακας </a:t>
            </a:r>
            <a:r>
              <a:rPr lang="el-GR" altLang="el-GR" dirty="0"/>
              <a:t>περιγραφής ανοιχτών αρχείων</a:t>
            </a:r>
          </a:p>
          <a:p>
            <a:pPr lvl="1"/>
            <a:r>
              <a:rPr lang="el-GR" altLang="el-GR" dirty="0" smtClean="0"/>
              <a:t>Ο </a:t>
            </a:r>
            <a:r>
              <a:rPr lang="el-GR" altLang="el-GR" dirty="0"/>
              <a:t>πίνακας περιγραφέων δείχνει </a:t>
            </a:r>
            <a:r>
              <a:rPr lang="el-GR" altLang="el-GR" dirty="0" smtClean="0"/>
              <a:t>σε αυτόν</a:t>
            </a:r>
            <a:endParaRPr lang="el-GR" altLang="el-GR" dirty="0"/>
          </a:p>
          <a:p>
            <a:pPr lvl="1"/>
            <a:r>
              <a:rPr lang="el-GR" altLang="el-GR" dirty="0"/>
              <a:t>Εκεί αποθηκεύεται ο δείκτης θέσης του αρχείου</a:t>
            </a:r>
          </a:p>
          <a:p>
            <a:pPr lvl="1"/>
            <a:r>
              <a:rPr lang="el-GR" altLang="el-GR" dirty="0"/>
              <a:t>Ο πίνακας αυτός </a:t>
            </a:r>
            <a:r>
              <a:rPr lang="el-GR" altLang="el-GR" dirty="0" smtClean="0"/>
              <a:t>δείχνει </a:t>
            </a:r>
            <a:r>
              <a:rPr lang="el-GR" altLang="el-GR" dirty="0"/>
              <a:t>στον πίνακα κόμβων </a:t>
            </a:r>
            <a:r>
              <a:rPr lang="en-US" altLang="el-GR" dirty="0"/>
              <a:t>i</a:t>
            </a:r>
          </a:p>
          <a:p>
            <a:pPr lvl="1"/>
            <a:r>
              <a:rPr lang="el-GR" altLang="el-GR" dirty="0"/>
              <a:t>Έστω </a:t>
            </a:r>
            <a:r>
              <a:rPr lang="el-GR" altLang="el-GR" dirty="0" smtClean="0"/>
              <a:t>ότι </a:t>
            </a:r>
            <a:r>
              <a:rPr lang="el-GR" altLang="el-GR" dirty="0"/>
              <a:t>δημιουργούμε τις </a:t>
            </a:r>
            <a:r>
              <a:rPr lang="en-US" altLang="el-GR" dirty="0"/>
              <a:t>p1 </a:t>
            </a:r>
            <a:r>
              <a:rPr lang="el-GR" altLang="el-GR" dirty="0"/>
              <a:t>και </a:t>
            </a:r>
            <a:r>
              <a:rPr lang="en-US" altLang="el-GR" dirty="0"/>
              <a:t>p2</a:t>
            </a:r>
            <a:r>
              <a:rPr lang="el-GR" altLang="el-GR" dirty="0"/>
              <a:t> με </a:t>
            </a:r>
            <a:r>
              <a:rPr lang="en-US" altLang="el-GR" dirty="0"/>
              <a:t>fork</a:t>
            </a:r>
          </a:p>
          <a:p>
            <a:pPr lvl="2"/>
            <a:r>
              <a:rPr lang="el-GR" altLang="el-GR" dirty="0"/>
              <a:t>Ο πίνακας περιγραφέων αντιγράφεται</a:t>
            </a:r>
          </a:p>
          <a:p>
            <a:pPr lvl="2"/>
            <a:r>
              <a:rPr lang="el-GR" altLang="el-GR" dirty="0" smtClean="0"/>
              <a:t>Δείχνουν </a:t>
            </a:r>
            <a:r>
              <a:rPr lang="el-GR" altLang="el-GR" dirty="0"/>
              <a:t>στην ίδια </a:t>
            </a:r>
            <a:r>
              <a:rPr lang="el-GR" altLang="el-GR" dirty="0" smtClean="0"/>
              <a:t>θέση του πίνακα ανοικτών </a:t>
            </a:r>
            <a:r>
              <a:rPr lang="el-GR" altLang="el-GR" dirty="0"/>
              <a:t>αρχείων</a:t>
            </a:r>
          </a:p>
          <a:p>
            <a:pPr lvl="2"/>
            <a:r>
              <a:rPr lang="el-GR" altLang="el-GR" dirty="0"/>
              <a:t>Δύο </a:t>
            </a:r>
            <a:r>
              <a:rPr lang="el-GR" altLang="el-GR" dirty="0" smtClean="0"/>
              <a:t>τυχαίες διεργασίες δείχνουν διαφορετικές θέσεις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00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Berkeley UNIX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Το </a:t>
            </a:r>
            <a:r>
              <a:rPr lang="en-US" altLang="el-GR" dirty="0" smtClean="0"/>
              <a:t>Berkeley </a:t>
            </a:r>
            <a:r>
              <a:rPr lang="el-GR" altLang="el-GR" dirty="0" smtClean="0"/>
              <a:t>ξεκίνησε από το </a:t>
            </a:r>
            <a:r>
              <a:rPr lang="en-US" altLang="el-GR" dirty="0" smtClean="0"/>
              <a:t>Version 7 </a:t>
            </a:r>
            <a:r>
              <a:rPr lang="el-GR" altLang="el-GR" dirty="0" smtClean="0"/>
              <a:t>σε </a:t>
            </a:r>
            <a:r>
              <a:rPr lang="en-US" altLang="el-GR" dirty="0" smtClean="0"/>
              <a:t>PDP-11</a:t>
            </a:r>
          </a:p>
          <a:p>
            <a:r>
              <a:rPr lang="el-GR" altLang="el-GR" dirty="0"/>
              <a:t>Πολλές προσθήκες </a:t>
            </a:r>
            <a:r>
              <a:rPr lang="el-GR" altLang="el-GR" dirty="0" smtClean="0"/>
              <a:t>με χρηματοδότηση </a:t>
            </a:r>
            <a:r>
              <a:rPr lang="en-US" altLang="el-GR" dirty="0" smtClean="0"/>
              <a:t>DARPA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Το αποτέλεσμα ήταν το </a:t>
            </a:r>
            <a:r>
              <a:rPr lang="en-US" altLang="el-GR" dirty="0" smtClean="0"/>
              <a:t>BSD UNIX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Η </a:t>
            </a:r>
            <a:r>
              <a:rPr lang="en-US" altLang="el-GR" dirty="0" smtClean="0"/>
              <a:t>DARPA</a:t>
            </a:r>
            <a:r>
              <a:rPr lang="el-GR" altLang="el-GR" dirty="0" smtClean="0"/>
              <a:t> ενθάρρυνε τη χρήση του στο </a:t>
            </a:r>
            <a:r>
              <a:rPr lang="en-US" altLang="el-GR" dirty="0" smtClean="0"/>
              <a:t>ARPAnet</a:t>
            </a:r>
            <a:endParaRPr lang="el-GR" altLang="el-GR" dirty="0" smtClean="0"/>
          </a:p>
          <a:p>
            <a:r>
              <a:rPr lang="el-GR" altLang="el-GR" dirty="0" smtClean="0"/>
              <a:t>Η έκδοση 4</a:t>
            </a:r>
            <a:r>
              <a:rPr lang="en-US" altLang="el-GR" dirty="0" smtClean="0"/>
              <a:t>BSD</a:t>
            </a:r>
            <a:r>
              <a:rPr lang="el-GR" altLang="el-GR" dirty="0" smtClean="0"/>
              <a:t> ήταν ιδιαίτερα σημαντική</a:t>
            </a:r>
          </a:p>
          <a:p>
            <a:pPr lvl="1"/>
            <a:r>
              <a:rPr lang="el-GR" altLang="el-GR" dirty="0" smtClean="0"/>
              <a:t>Έτρεχε στα </a:t>
            </a:r>
            <a:r>
              <a:rPr lang="en-US" altLang="el-GR" dirty="0" smtClean="0"/>
              <a:t>VAX</a:t>
            </a:r>
            <a:r>
              <a:rPr lang="el-GR" altLang="el-GR" dirty="0" smtClean="0"/>
              <a:t> που ήταν εξαιρετικά δημοφιλή</a:t>
            </a:r>
          </a:p>
          <a:p>
            <a:pPr lvl="1"/>
            <a:r>
              <a:rPr lang="el-GR" altLang="el-GR" dirty="0" smtClean="0"/>
              <a:t>Εικονική μνήμη με σελιδοποίηση</a:t>
            </a:r>
          </a:p>
          <a:p>
            <a:pPr lvl="1"/>
            <a:r>
              <a:rPr lang="el-GR" altLang="el-GR" dirty="0" smtClean="0"/>
              <a:t>Γρήγορο σύστημα αρχείων με μεγάλα ονόματα</a:t>
            </a:r>
          </a:p>
          <a:p>
            <a:pPr lvl="1"/>
            <a:r>
              <a:rPr lang="el-GR" altLang="el-GR" dirty="0" smtClean="0"/>
              <a:t>Υλοποίηση </a:t>
            </a:r>
            <a:r>
              <a:rPr lang="en-US" altLang="el-GR" dirty="0" smtClean="0"/>
              <a:t>TCP/IP</a:t>
            </a:r>
            <a:r>
              <a:rPr lang="el-GR" altLang="el-GR" dirty="0" smtClean="0"/>
              <a:t> και υποδοχών (</a:t>
            </a:r>
            <a:r>
              <a:rPr lang="en-US" altLang="el-GR" dirty="0" smtClean="0"/>
              <a:t>sockets)</a:t>
            </a:r>
          </a:p>
          <a:p>
            <a:pPr lvl="1"/>
            <a:r>
              <a:rPr lang="el-GR" altLang="el-GR" dirty="0" smtClean="0"/>
              <a:t>Πολλές νέες εφαρμογές (</a:t>
            </a:r>
            <a:r>
              <a:rPr lang="en-US" altLang="el-GR" dirty="0" smtClean="0"/>
              <a:t>csh, vi)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88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αρχείων </a:t>
            </a:r>
            <a:r>
              <a:rPr lang="el-GR" altLang="el-GR" dirty="0" smtClean="0"/>
              <a:t>(</a:t>
            </a:r>
            <a:r>
              <a:rPr lang="el-GR" altLang="el-GR" dirty="0"/>
              <a:t>9 από </a:t>
            </a:r>
            <a:r>
              <a:rPr lang="el-GR" altLang="el-GR" dirty="0" smtClean="0"/>
              <a:t>13)</a:t>
            </a:r>
          </a:p>
        </p:txBody>
      </p:sp>
      <p:pic>
        <p:nvPicPr>
          <p:cNvPr id="93190" name="Picture 9" descr="Πίνακες αρχείων στο Linux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6752"/>
            <a:ext cx="6299200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7" name="Content Placeholder 5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altLang="el-GR" dirty="0" smtClean="0"/>
              <a:t>Πίνακες αρχείων στο </a:t>
            </a:r>
            <a:r>
              <a:rPr lang="en-US" altLang="el-GR" dirty="0" smtClean="0"/>
              <a:t>Linux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645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αρχείων </a:t>
            </a:r>
            <a:r>
              <a:rPr lang="el-GR" altLang="el-GR" dirty="0" smtClean="0"/>
              <a:t>(</a:t>
            </a:r>
            <a:r>
              <a:rPr lang="en-US" altLang="el-GR" dirty="0" smtClean="0"/>
              <a:t>10</a:t>
            </a:r>
            <a:r>
              <a:rPr lang="el-GR" altLang="el-GR" dirty="0"/>
              <a:t> από </a:t>
            </a:r>
            <a:r>
              <a:rPr lang="el-GR" altLang="el-GR" dirty="0" smtClean="0"/>
              <a:t>13)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Εντοπισμός των μπλοκ ενός αρχείου</a:t>
            </a:r>
          </a:p>
          <a:p>
            <a:pPr lvl="1"/>
            <a:r>
              <a:rPr lang="el-GR" altLang="el-GR" dirty="0" smtClean="0"/>
              <a:t>Οι 12 πρώτοι δείκτες δείχνουν σε μπλοκ του αρχείου</a:t>
            </a:r>
          </a:p>
          <a:p>
            <a:pPr lvl="1"/>
            <a:r>
              <a:rPr lang="el-GR" altLang="el-GR" dirty="0" smtClean="0"/>
              <a:t>Ο δείκτης 13 δείχνει σε ένα απλό έμμεσο μπλοκ</a:t>
            </a:r>
          </a:p>
          <a:p>
            <a:pPr lvl="2"/>
            <a:r>
              <a:rPr lang="el-GR" altLang="el-GR" dirty="0" smtClean="0"/>
              <a:t>Περιέχει πολλούς δείκτες προς τα επόμενα μπλοκ του αρχείου</a:t>
            </a:r>
          </a:p>
          <a:p>
            <a:pPr lvl="1"/>
            <a:r>
              <a:rPr lang="el-GR" altLang="el-GR" dirty="0" smtClean="0"/>
              <a:t>Ο δείκτης 14 δείχνει σε ένα διπλό έμμεσο μπλοκ</a:t>
            </a:r>
          </a:p>
          <a:p>
            <a:pPr lvl="2"/>
            <a:r>
              <a:rPr lang="el-GR" altLang="el-GR" dirty="0" smtClean="0"/>
              <a:t>Περιέχει πολλούς δείκτες προς απλά έμμεσα μπλοκ</a:t>
            </a:r>
          </a:p>
          <a:p>
            <a:pPr lvl="1"/>
            <a:r>
              <a:rPr lang="el-GR" altLang="el-GR" dirty="0" smtClean="0"/>
              <a:t>Ο δείκτης 15 δείχνει σε ένα τριπλό έμμεσο μπλοκ</a:t>
            </a:r>
          </a:p>
          <a:p>
            <a:pPr lvl="2"/>
            <a:r>
              <a:rPr lang="el-GR" altLang="el-GR" dirty="0" smtClean="0"/>
              <a:t>Περιέχει πολλούς δείκτες προς διπλά έμμεσα μπλοκ</a:t>
            </a:r>
          </a:p>
          <a:p>
            <a:pPr lvl="1"/>
            <a:r>
              <a:rPr lang="el-GR" altLang="el-GR" dirty="0" smtClean="0"/>
              <a:t>Μπορούν έτσι να υποστηριχθούν τεράστια αρχεία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346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αρχείων (</a:t>
            </a:r>
            <a:r>
              <a:rPr lang="el-GR" altLang="el-GR" dirty="0" smtClean="0"/>
              <a:t>1</a:t>
            </a:r>
            <a:r>
              <a:rPr lang="en-US" altLang="el-GR" dirty="0" smtClean="0"/>
              <a:t>1</a:t>
            </a:r>
            <a:r>
              <a:rPr lang="el-GR" altLang="el-GR" dirty="0" smtClean="0"/>
              <a:t> από 13)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Το σύστημα αρχείων </a:t>
            </a:r>
            <a:r>
              <a:rPr lang="en-US" altLang="el-GR" dirty="0"/>
              <a:t>ext3</a:t>
            </a:r>
          </a:p>
          <a:p>
            <a:pPr lvl="1"/>
            <a:r>
              <a:rPr lang="el-GR" altLang="el-GR" dirty="0"/>
              <a:t>Το </a:t>
            </a:r>
            <a:r>
              <a:rPr lang="en-US" altLang="el-GR" dirty="0"/>
              <a:t>ext2 </a:t>
            </a:r>
            <a:r>
              <a:rPr lang="el-GR" altLang="el-GR" dirty="0"/>
              <a:t>γράφει </a:t>
            </a:r>
            <a:r>
              <a:rPr lang="el-GR" altLang="el-GR" dirty="0" smtClean="0"/>
              <a:t>τα λερωμένα </a:t>
            </a:r>
            <a:r>
              <a:rPr lang="el-GR" altLang="el-GR" dirty="0"/>
              <a:t>μπλοκ με </a:t>
            </a:r>
            <a:r>
              <a:rPr lang="el-GR" altLang="el-GR" dirty="0" smtClean="0"/>
              <a:t>καθυστέρηση</a:t>
            </a:r>
            <a:endParaRPr lang="el-GR" altLang="el-GR" dirty="0"/>
          </a:p>
          <a:p>
            <a:pPr lvl="2"/>
            <a:r>
              <a:rPr lang="el-GR" altLang="el-GR" dirty="0" smtClean="0"/>
              <a:t>Υπάρχει κίνδυνος </a:t>
            </a:r>
            <a:r>
              <a:rPr lang="el-GR" altLang="el-GR" dirty="0"/>
              <a:t>απώλειας δεδομένων</a:t>
            </a:r>
          </a:p>
          <a:p>
            <a:pPr lvl="1"/>
            <a:r>
              <a:rPr lang="el-GR" altLang="el-GR" dirty="0"/>
              <a:t>Το </a:t>
            </a:r>
            <a:r>
              <a:rPr lang="en-US" altLang="el-GR" dirty="0"/>
              <a:t>ext3</a:t>
            </a:r>
            <a:r>
              <a:rPr lang="el-GR" altLang="el-GR" dirty="0"/>
              <a:t> αντιμετωπίζει </a:t>
            </a:r>
            <a:r>
              <a:rPr lang="el-GR" altLang="el-GR" dirty="0" smtClean="0"/>
              <a:t>το </a:t>
            </a:r>
            <a:r>
              <a:rPr lang="el-GR" altLang="el-GR" dirty="0"/>
              <a:t>πρόβλημα με </a:t>
            </a:r>
            <a:r>
              <a:rPr lang="el-GR" altLang="el-GR" dirty="0" smtClean="0"/>
              <a:t>ημερολόγιο </a:t>
            </a:r>
          </a:p>
          <a:p>
            <a:pPr lvl="2"/>
            <a:r>
              <a:rPr lang="el-GR" altLang="el-GR" dirty="0" smtClean="0"/>
              <a:t>Οι λειτουργίες γράφονται άμεσα σε εγγραφές ημερολογίου</a:t>
            </a:r>
          </a:p>
          <a:p>
            <a:pPr lvl="2"/>
            <a:r>
              <a:rPr lang="el-GR" altLang="el-GR" dirty="0" smtClean="0"/>
              <a:t>Στη συνέχεια γράφονται οι πραγματικές αλλαγές στο δίσκο</a:t>
            </a:r>
          </a:p>
          <a:p>
            <a:pPr lvl="2"/>
            <a:r>
              <a:rPr lang="el-GR" altLang="el-GR" dirty="0" smtClean="0"/>
              <a:t>Στο τέλος διαγράφονται οι εγγραφές ημερολογίου</a:t>
            </a:r>
          </a:p>
          <a:p>
            <a:pPr lvl="1"/>
            <a:r>
              <a:rPr lang="el-GR" altLang="el-GR" dirty="0"/>
              <a:t>Το</a:t>
            </a:r>
            <a:r>
              <a:rPr lang="en-US" altLang="el-GR" dirty="0"/>
              <a:t> ext3</a:t>
            </a:r>
            <a:r>
              <a:rPr lang="el-GR" altLang="el-GR" dirty="0"/>
              <a:t> είναι απόλυτα συμβατό με το </a:t>
            </a:r>
            <a:r>
              <a:rPr lang="en-US" altLang="el-GR" dirty="0"/>
              <a:t>ext2</a:t>
            </a:r>
          </a:p>
          <a:p>
            <a:pPr lvl="2"/>
            <a:r>
              <a:rPr lang="el-GR" altLang="el-GR" dirty="0"/>
              <a:t>Ίδια διάταξη και δομές, συν το ημερολόγιο</a:t>
            </a:r>
          </a:p>
          <a:p>
            <a:pPr lvl="1"/>
            <a:r>
              <a:rPr lang="el-GR" altLang="el-GR" dirty="0"/>
              <a:t>Ημερολόγιο: κυκλική προσωρινή </a:t>
            </a:r>
            <a:r>
              <a:rPr lang="el-GR" altLang="el-GR" dirty="0" smtClean="0"/>
              <a:t>μνήμη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66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αρχείων (</a:t>
            </a:r>
            <a:r>
              <a:rPr lang="el-GR" altLang="el-GR" dirty="0" smtClean="0"/>
              <a:t>12 από 13)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/>
              <a:t>Συσκευή μπλοκ ημερολογίου (</a:t>
            </a:r>
            <a:r>
              <a:rPr lang="en-US" altLang="el-GR" dirty="0"/>
              <a:t>JBD)</a:t>
            </a:r>
          </a:p>
          <a:p>
            <a:pPr lvl="1"/>
            <a:r>
              <a:rPr lang="el-GR" altLang="el-GR" dirty="0"/>
              <a:t>Η συσκευή </a:t>
            </a:r>
            <a:r>
              <a:rPr lang="en-US" altLang="el-GR" dirty="0"/>
              <a:t>JBD</a:t>
            </a:r>
            <a:r>
              <a:rPr lang="el-GR" altLang="el-GR" dirty="0"/>
              <a:t> υποστηρίζει τρεις κύριες δομές</a:t>
            </a:r>
          </a:p>
          <a:p>
            <a:pPr lvl="1"/>
            <a:r>
              <a:rPr lang="el-GR" altLang="el-GR" dirty="0"/>
              <a:t>Εγγραφή καταγραφής</a:t>
            </a:r>
            <a:r>
              <a:rPr lang="en-US" altLang="el-GR" dirty="0"/>
              <a:t> (log record)</a:t>
            </a:r>
          </a:p>
          <a:p>
            <a:pPr lvl="2"/>
            <a:r>
              <a:rPr lang="en-US" altLang="el-GR" dirty="0" smtClean="0"/>
              <a:t>M</a:t>
            </a:r>
            <a:r>
              <a:rPr lang="el-GR" altLang="el-GR" dirty="0" smtClean="0"/>
              <a:t>ία </a:t>
            </a:r>
            <a:r>
              <a:rPr lang="el-GR" altLang="el-GR" dirty="0"/>
              <a:t>λειτουργία που αλλάζει κάποιο μπλοκ στο δίσκο</a:t>
            </a:r>
          </a:p>
          <a:p>
            <a:pPr lvl="1"/>
            <a:r>
              <a:rPr lang="el-GR" altLang="el-GR" dirty="0" smtClean="0"/>
              <a:t>Χειριστήριο αδιαίρετης λειτουργίας (</a:t>
            </a:r>
            <a:r>
              <a:rPr lang="en-US" altLang="el-GR" dirty="0" smtClean="0"/>
              <a:t>atomic op handle)</a:t>
            </a:r>
          </a:p>
          <a:p>
            <a:pPr lvl="2"/>
            <a:r>
              <a:rPr lang="el-GR" altLang="el-GR" dirty="0" smtClean="0"/>
              <a:t>Ομαδοποιεί μία σειρά σχετικών λειτουργιών</a:t>
            </a:r>
          </a:p>
          <a:p>
            <a:pPr lvl="2"/>
            <a:r>
              <a:rPr lang="el-GR" altLang="el-GR" dirty="0" smtClean="0"/>
              <a:t>Παράδειγμα: ένα </a:t>
            </a:r>
            <a:r>
              <a:rPr lang="en-US" altLang="el-GR" dirty="0" smtClean="0"/>
              <a:t>write</a:t>
            </a:r>
            <a:r>
              <a:rPr lang="el-GR" altLang="el-GR" dirty="0" smtClean="0"/>
              <a:t> μπορεί να αλλάζει πολλά μπλοκ</a:t>
            </a:r>
          </a:p>
          <a:p>
            <a:pPr lvl="1"/>
            <a:r>
              <a:rPr lang="el-GR" altLang="el-GR" dirty="0" smtClean="0"/>
              <a:t>Συναλλαγή (</a:t>
            </a:r>
            <a:r>
              <a:rPr lang="en-US" altLang="el-GR" dirty="0" smtClean="0"/>
              <a:t>transaction)</a:t>
            </a:r>
          </a:p>
          <a:p>
            <a:pPr lvl="2"/>
            <a:r>
              <a:rPr lang="el-GR" altLang="el-GR" dirty="0" smtClean="0"/>
              <a:t>Ομαδοποιεί πολλές αδιαίρετες λειτουργίες</a:t>
            </a:r>
          </a:p>
          <a:p>
            <a:pPr lvl="2"/>
            <a:r>
              <a:rPr lang="el-GR" altLang="el-GR" dirty="0" smtClean="0"/>
              <a:t>Όταν εκτελεστεί η συναλλαγή, διαγράφεται από τη </a:t>
            </a:r>
            <a:r>
              <a:rPr lang="en-US" altLang="el-GR" dirty="0" smtClean="0"/>
              <a:t>JBD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974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αρχείων </a:t>
            </a:r>
            <a:r>
              <a:rPr lang="el-GR" altLang="el-GR" dirty="0" smtClean="0"/>
              <a:t>(13 από 13)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Το σύστημα αρχείων </a:t>
            </a:r>
            <a:r>
              <a:rPr lang="en-US" altLang="el-GR" dirty="0"/>
              <a:t>/proc</a:t>
            </a:r>
            <a:endParaRPr lang="el-GR" altLang="el-GR" dirty="0"/>
          </a:p>
          <a:p>
            <a:pPr lvl="1"/>
            <a:r>
              <a:rPr lang="el-GR" altLang="el-GR" dirty="0"/>
              <a:t>Κάθε διεργασία έχει </a:t>
            </a:r>
            <a:r>
              <a:rPr lang="el-GR" altLang="el-GR" dirty="0" smtClean="0"/>
              <a:t>κατάλογο </a:t>
            </a:r>
            <a:r>
              <a:rPr lang="el-GR" altLang="el-GR" dirty="0"/>
              <a:t>στο σύστημα /</a:t>
            </a:r>
            <a:r>
              <a:rPr lang="en-US" altLang="el-GR" dirty="0"/>
              <a:t>proc</a:t>
            </a:r>
          </a:p>
          <a:p>
            <a:pPr lvl="2"/>
            <a:r>
              <a:rPr lang="el-GR" altLang="el-GR" dirty="0"/>
              <a:t>Παράδειγμα:</a:t>
            </a:r>
            <a:r>
              <a:rPr lang="en-US" altLang="el-GR" dirty="0"/>
              <a:t> /proc/619</a:t>
            </a:r>
            <a:r>
              <a:rPr lang="el-GR" altLang="el-GR" dirty="0"/>
              <a:t> </a:t>
            </a:r>
            <a:r>
              <a:rPr lang="el-GR" altLang="el-GR" dirty="0" smtClean="0"/>
              <a:t>για τη διεργασία </a:t>
            </a:r>
            <a:r>
              <a:rPr lang="el-GR" altLang="el-GR" dirty="0"/>
              <a:t>με </a:t>
            </a:r>
            <a:r>
              <a:rPr lang="en-US" altLang="el-GR" dirty="0"/>
              <a:t>PID 619</a:t>
            </a:r>
          </a:p>
          <a:p>
            <a:pPr lvl="1"/>
            <a:r>
              <a:rPr lang="el-GR" altLang="el-GR" dirty="0" smtClean="0"/>
              <a:t>Περιέχει </a:t>
            </a:r>
            <a:r>
              <a:rPr lang="el-GR" altLang="el-GR" dirty="0"/>
              <a:t>αρχεία με στοιχεία για τη διεργασία</a:t>
            </a:r>
          </a:p>
          <a:p>
            <a:pPr lvl="2"/>
            <a:r>
              <a:rPr lang="el-GR" altLang="el-GR" dirty="0"/>
              <a:t>Παράδειγμα: γραμμή διαταγής, </a:t>
            </a:r>
            <a:r>
              <a:rPr lang="el-GR" altLang="el-GR" dirty="0" smtClean="0"/>
              <a:t>περιβάλλον</a:t>
            </a:r>
            <a:endParaRPr lang="el-GR" altLang="el-GR" dirty="0"/>
          </a:p>
          <a:p>
            <a:pPr lvl="1"/>
            <a:r>
              <a:rPr lang="el-GR" altLang="el-GR" dirty="0" smtClean="0"/>
              <a:t>Οι </a:t>
            </a:r>
            <a:r>
              <a:rPr lang="el-GR" altLang="el-GR" dirty="0"/>
              <a:t>πληροφορίες επιστρέφονται από τον </a:t>
            </a:r>
            <a:r>
              <a:rPr lang="el-GR" altLang="el-GR" dirty="0" smtClean="0"/>
              <a:t>πυρήνα</a:t>
            </a:r>
          </a:p>
          <a:p>
            <a:pPr lvl="2"/>
            <a:r>
              <a:rPr lang="el-GR" altLang="el-GR" dirty="0" smtClean="0"/>
              <a:t>Οι αναγνώσεις ανακατευθύνονται στον πυρηνα</a:t>
            </a:r>
            <a:endParaRPr lang="el-GR" altLang="el-GR" dirty="0"/>
          </a:p>
          <a:p>
            <a:pPr lvl="1"/>
            <a:r>
              <a:rPr lang="el-GR" altLang="el-GR" dirty="0" smtClean="0"/>
              <a:t>Αρχεία </a:t>
            </a:r>
            <a:r>
              <a:rPr lang="el-GR" altLang="el-GR" dirty="0"/>
              <a:t>με άλλες πληροφορίες για το σύστημα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08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Δικτυακή αποθήκευση (</a:t>
            </a:r>
            <a:r>
              <a:rPr lang="el-GR" altLang="el-GR" dirty="0"/>
              <a:t>1 από </a:t>
            </a:r>
            <a:r>
              <a:rPr lang="el-GR" altLang="el-GR" dirty="0" smtClean="0"/>
              <a:t>4)</a:t>
            </a:r>
          </a:p>
        </p:txBody>
      </p:sp>
      <p:pic>
        <p:nvPicPr>
          <p:cNvPr id="97286" name="Picture 8" descr="Αρχιτεκτονική του NFS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743" y="1197025"/>
            <a:ext cx="5116513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</p:spPr>
        <p:txBody>
          <a:bodyPr>
            <a:normAutofit fontScale="77500" lnSpcReduction="20000"/>
          </a:bodyPr>
          <a:lstStyle/>
          <a:p>
            <a:r>
              <a:rPr lang="el-GR" altLang="el-GR" dirty="0" smtClean="0"/>
              <a:t>Αρχιτεκτονική του </a:t>
            </a:r>
            <a:r>
              <a:rPr lang="en-US" altLang="el-GR" dirty="0" smtClean="0"/>
              <a:t>NFS</a:t>
            </a:r>
          </a:p>
          <a:p>
            <a:pPr lvl="1"/>
            <a:r>
              <a:rPr lang="el-GR" altLang="el-GR" dirty="0" smtClean="0"/>
              <a:t>Κάθε μηχανή μπορεί να είναι διακομιστής ή/και πελάτης</a:t>
            </a:r>
          </a:p>
          <a:p>
            <a:pPr lvl="1"/>
            <a:r>
              <a:rPr lang="el-GR" altLang="el-GR" dirty="0" smtClean="0"/>
              <a:t>Διακομιστές: εξάγουν καταλόγους προς πρόσβαση</a:t>
            </a:r>
          </a:p>
          <a:p>
            <a:pPr lvl="1"/>
            <a:r>
              <a:rPr lang="el-GR" altLang="el-GR" dirty="0" smtClean="0"/>
              <a:t>Πελάτες: αναρτούν καταλόγους στο τοπικό τους δένδρο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844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Δικτυακή αποθήκευση </a:t>
            </a:r>
            <a:r>
              <a:rPr lang="el-GR" altLang="el-GR" dirty="0" smtClean="0"/>
              <a:t>(</a:t>
            </a:r>
            <a:r>
              <a:rPr lang="el-GR" altLang="el-GR" dirty="0"/>
              <a:t>2 από </a:t>
            </a:r>
            <a:r>
              <a:rPr lang="el-GR" altLang="el-GR" dirty="0" smtClean="0"/>
              <a:t>4)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Πρωτόκολλα του </a:t>
            </a:r>
            <a:r>
              <a:rPr lang="en-US" altLang="el-GR" dirty="0" smtClean="0"/>
              <a:t>NFS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Διασφαλίζουν συμβατότητα πελατών και διακομιστών</a:t>
            </a:r>
          </a:p>
          <a:p>
            <a:r>
              <a:rPr lang="el-GR" altLang="el-GR" dirty="0" smtClean="0"/>
              <a:t>Πρωτόκολλο ανάρτησης καταλόγων</a:t>
            </a:r>
          </a:p>
          <a:p>
            <a:pPr lvl="1"/>
            <a:r>
              <a:rPr lang="el-GR" altLang="el-GR" dirty="0" smtClean="0"/>
              <a:t>Ο πελάτης στέλνει ένα μήνυμα ζητώντας έναν κατάλογο</a:t>
            </a:r>
          </a:p>
          <a:p>
            <a:pPr lvl="1"/>
            <a:r>
              <a:rPr lang="el-GR" altLang="el-GR" dirty="0" smtClean="0"/>
              <a:t>Ο διακομιστής επιστρέφει ένα χειριστήριο (</a:t>
            </a:r>
            <a:r>
              <a:rPr lang="en-US" altLang="el-GR" dirty="0" smtClean="0"/>
              <a:t>file handle)</a:t>
            </a:r>
          </a:p>
          <a:p>
            <a:pPr lvl="2"/>
            <a:r>
              <a:rPr lang="el-GR" altLang="el-GR" dirty="0" smtClean="0"/>
              <a:t>Το χειριστήριο προσδιορίζει τον κατάλογο στο διακομιστή</a:t>
            </a:r>
          </a:p>
          <a:p>
            <a:pPr lvl="1"/>
            <a:r>
              <a:rPr lang="el-GR" altLang="el-GR" dirty="0" smtClean="0"/>
              <a:t>Ανάρτηση καταλόγων κατά την εκκίνηση</a:t>
            </a:r>
          </a:p>
          <a:p>
            <a:pPr lvl="1"/>
            <a:r>
              <a:rPr lang="el-GR" altLang="el-GR" dirty="0"/>
              <a:t>Ανάρτηση καταλόγων όταν </a:t>
            </a:r>
            <a:r>
              <a:rPr lang="el-GR" altLang="el-GR" dirty="0" smtClean="0"/>
              <a:t>χρειαστούν</a:t>
            </a:r>
          </a:p>
          <a:p>
            <a:pPr lvl="2"/>
            <a:r>
              <a:rPr lang="el-GR" altLang="el-GR" dirty="0" smtClean="0"/>
              <a:t>Μπορούμε να έχουμε πολλούς διακομιστές</a:t>
            </a:r>
          </a:p>
          <a:p>
            <a:pPr lvl="2"/>
            <a:r>
              <a:rPr lang="el-GR" altLang="el-GR" dirty="0" smtClean="0"/>
              <a:t>Ο πρώτος που θα απαντήσει επιλέγεται για χρήση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288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Δικτυακή αποθήκευση </a:t>
            </a:r>
            <a:r>
              <a:rPr lang="el-GR" altLang="el-GR" dirty="0" smtClean="0"/>
              <a:t>(3 από 4)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Πρωτόκολλο προσπέλασης</a:t>
            </a:r>
          </a:p>
          <a:p>
            <a:pPr lvl="1"/>
            <a:r>
              <a:rPr lang="el-GR" altLang="el-GR" dirty="0" smtClean="0"/>
              <a:t>Μηνύματα διαχείρισης καταλόγων και αρχείων</a:t>
            </a:r>
          </a:p>
          <a:p>
            <a:pPr lvl="1"/>
            <a:r>
              <a:rPr lang="el-GR" altLang="el-GR" dirty="0" smtClean="0"/>
              <a:t>Δεν υπάρχουν μηνύματα ανοίγματος / κλεισίματος</a:t>
            </a:r>
          </a:p>
          <a:p>
            <a:pPr lvl="2"/>
            <a:r>
              <a:rPr lang="el-GR" altLang="el-GR" dirty="0" smtClean="0"/>
              <a:t>Αντί για άνοιγμα αρχείου έχουμε μήνυμα </a:t>
            </a:r>
            <a:r>
              <a:rPr lang="en-US" altLang="el-GR" dirty="0" smtClean="0"/>
              <a:t>lookup</a:t>
            </a:r>
          </a:p>
          <a:p>
            <a:pPr lvl="2"/>
            <a:r>
              <a:rPr lang="el-GR" altLang="el-GR" dirty="0" smtClean="0"/>
              <a:t>Επιστρέφει ένα χειριστήριο για το αρχείο</a:t>
            </a:r>
          </a:p>
          <a:p>
            <a:pPr lvl="1"/>
            <a:r>
              <a:rPr lang="el-GR" altLang="el-GR" dirty="0" smtClean="0"/>
              <a:t>Στα επόμενα μηνύματα ο πελάτης στέλνει το χειριστήριο</a:t>
            </a:r>
          </a:p>
          <a:p>
            <a:pPr lvl="1"/>
            <a:r>
              <a:rPr lang="el-GR" altLang="el-GR" dirty="0" smtClean="0"/>
              <a:t>Επιπλέον αναφέρει από πού θέλει να διαβάσει/γράψει</a:t>
            </a:r>
          </a:p>
          <a:p>
            <a:r>
              <a:rPr lang="el-GR" altLang="el-GR" dirty="0" smtClean="0"/>
              <a:t>Υλοποίηση του </a:t>
            </a:r>
            <a:r>
              <a:rPr lang="en-US" altLang="el-GR" dirty="0" smtClean="0"/>
              <a:t>NFS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Οι κόμβοι </a:t>
            </a:r>
            <a:r>
              <a:rPr lang="en-US" altLang="el-GR" dirty="0" smtClean="0"/>
              <a:t>v</a:t>
            </a:r>
            <a:r>
              <a:rPr lang="el-GR" altLang="el-GR" dirty="0" smtClean="0"/>
              <a:t> του </a:t>
            </a:r>
            <a:r>
              <a:rPr lang="en-US" altLang="el-GR" dirty="0" smtClean="0"/>
              <a:t>VFS</a:t>
            </a:r>
            <a:r>
              <a:rPr lang="el-GR" altLang="el-GR" dirty="0" smtClean="0"/>
              <a:t> δείχνουν σε κόμβους </a:t>
            </a:r>
            <a:r>
              <a:rPr lang="en-US" altLang="el-GR" dirty="0" smtClean="0"/>
              <a:t>r</a:t>
            </a:r>
            <a:r>
              <a:rPr lang="el-GR" altLang="el-GR" dirty="0" smtClean="0"/>
              <a:t> του </a:t>
            </a:r>
            <a:r>
              <a:rPr lang="en-US" altLang="el-GR" dirty="0" smtClean="0"/>
              <a:t>NFS</a:t>
            </a:r>
          </a:p>
          <a:p>
            <a:pPr lvl="1"/>
            <a:r>
              <a:rPr lang="el-GR" altLang="el-GR" dirty="0" smtClean="0"/>
              <a:t>Οι κόμβοι </a:t>
            </a:r>
            <a:r>
              <a:rPr lang="en-US" altLang="el-GR" dirty="0" smtClean="0"/>
              <a:t>r</a:t>
            </a:r>
            <a:r>
              <a:rPr lang="el-GR" altLang="el-GR" dirty="0" smtClean="0"/>
              <a:t> περιέχουν χειριστήρια και δείκτες αρχείων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16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Δικτυακή αποθήκευση </a:t>
            </a:r>
            <a:r>
              <a:rPr lang="el-GR" altLang="el-GR" dirty="0" smtClean="0"/>
              <a:t>(4 από 4)</a:t>
            </a:r>
          </a:p>
        </p:txBody>
      </p:sp>
      <p:pic>
        <p:nvPicPr>
          <p:cNvPr id="100358" name="Picture 8" descr="Επικοινωνία μεταξύ των πυρηνών  του πελάτη και του διακομιστή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88888"/>
            <a:ext cx="5903912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Content Placeholder 5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>
            <a:normAutofit fontScale="92500"/>
          </a:bodyPr>
          <a:lstStyle/>
          <a:p>
            <a:r>
              <a:rPr lang="el-GR" altLang="el-GR" dirty="0" smtClean="0"/>
              <a:t>Πελάτης: μηνύματα </a:t>
            </a:r>
            <a:r>
              <a:rPr lang="el-GR" altLang="el-GR" dirty="0"/>
              <a:t>σε διακομιστή για δεδομένα</a:t>
            </a:r>
          </a:p>
          <a:p>
            <a:r>
              <a:rPr lang="el-GR" altLang="el-GR" dirty="0" smtClean="0"/>
              <a:t>Διακομιστής: επικοινωνεί με σύστημα αρχείων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836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Ασφάλεια στο </a:t>
            </a:r>
            <a:r>
              <a:rPr lang="en-US" dirty="0" smtClean="0"/>
              <a:t>Linux</a:t>
            </a:r>
            <a:endParaRPr lang="en-US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8</a:t>
            </a:r>
            <a:r>
              <a:rPr lang="el-GR" b="1" dirty="0"/>
              <a:t>:</a:t>
            </a:r>
            <a:r>
              <a:rPr lang="en-US" dirty="0"/>
              <a:t> </a:t>
            </a:r>
            <a:r>
              <a:rPr lang="el-GR" dirty="0"/>
              <a:t>Το ΛΣ </a:t>
            </a:r>
            <a:r>
              <a:rPr lang="en-US" dirty="0"/>
              <a:t>Linux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896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Πρότυπο </a:t>
            </a:r>
            <a:r>
              <a:rPr lang="en-US" altLang="el-GR" dirty="0" smtClean="0"/>
              <a:t>UNIX</a:t>
            </a:r>
            <a:r>
              <a:rPr lang="el-GR" altLang="el-GR" dirty="0" smtClean="0"/>
              <a:t> (</a:t>
            </a:r>
            <a:r>
              <a:rPr lang="el-GR" altLang="el-GR" dirty="0"/>
              <a:t>1 από </a:t>
            </a:r>
            <a:r>
              <a:rPr lang="el-GR" altLang="el-GR" dirty="0" smtClean="0"/>
              <a:t>2)</a:t>
            </a:r>
            <a:endParaRPr lang="el-GR" altLang="el-GR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Πολλές εταιρείες </a:t>
            </a:r>
            <a:r>
              <a:rPr lang="el-GR" altLang="el-GR" dirty="0" smtClean="0"/>
              <a:t>βασίστηκαν στο </a:t>
            </a:r>
            <a:r>
              <a:rPr lang="en-US" altLang="el-GR" dirty="0"/>
              <a:t>BSD</a:t>
            </a:r>
          </a:p>
          <a:p>
            <a:pPr lvl="1"/>
            <a:r>
              <a:rPr lang="en-US" altLang="el-GR" dirty="0" smtClean="0"/>
              <a:t>SunOS</a:t>
            </a:r>
            <a:r>
              <a:rPr lang="el-GR" altLang="el-GR" dirty="0" smtClean="0"/>
              <a:t> </a:t>
            </a:r>
            <a:r>
              <a:rPr lang="el-GR" altLang="el-GR" dirty="0"/>
              <a:t>και </a:t>
            </a:r>
            <a:r>
              <a:rPr lang="en-US" altLang="el-GR" dirty="0"/>
              <a:t>Ultrix </a:t>
            </a:r>
            <a:r>
              <a:rPr lang="el-GR" altLang="el-GR" dirty="0"/>
              <a:t>ήταν </a:t>
            </a:r>
            <a:r>
              <a:rPr lang="el-GR" altLang="el-GR" dirty="0" smtClean="0"/>
              <a:t>εξελιγμένα </a:t>
            </a:r>
            <a:r>
              <a:rPr lang="en-US" altLang="el-GR" dirty="0"/>
              <a:t>BSD</a:t>
            </a:r>
          </a:p>
          <a:p>
            <a:pPr lvl="1"/>
            <a:r>
              <a:rPr lang="en-US" altLang="el-GR" dirty="0" smtClean="0"/>
              <a:t>Solaris </a:t>
            </a:r>
            <a:r>
              <a:rPr lang="el-GR" altLang="el-GR" dirty="0"/>
              <a:t>και </a:t>
            </a:r>
            <a:r>
              <a:rPr lang="en-US" altLang="el-GR" dirty="0"/>
              <a:t>OSF/1 </a:t>
            </a:r>
            <a:r>
              <a:rPr lang="el-GR" altLang="el-GR" dirty="0" smtClean="0"/>
              <a:t>βασίζονταν </a:t>
            </a:r>
            <a:r>
              <a:rPr lang="el-GR" altLang="el-GR" dirty="0"/>
              <a:t>στο </a:t>
            </a:r>
            <a:r>
              <a:rPr lang="en-US" altLang="el-GR" dirty="0"/>
              <a:t>System V</a:t>
            </a:r>
            <a:endParaRPr lang="el-GR" altLang="el-GR" dirty="0"/>
          </a:p>
          <a:p>
            <a:r>
              <a:rPr lang="el-GR" altLang="el-GR" dirty="0" smtClean="0"/>
              <a:t>Στα τέλη του </a:t>
            </a:r>
            <a:r>
              <a:rPr lang="en-US" altLang="el-GR" dirty="0" smtClean="0"/>
              <a:t>‘</a:t>
            </a:r>
            <a:r>
              <a:rPr lang="el-GR" altLang="el-GR" dirty="0" smtClean="0"/>
              <a:t>80 υπήρχαν πολλά </a:t>
            </a:r>
            <a:r>
              <a:rPr lang="en-US" altLang="el-GR" dirty="0" smtClean="0"/>
              <a:t>UNIX</a:t>
            </a:r>
          </a:p>
          <a:p>
            <a:pPr lvl="1"/>
            <a:r>
              <a:rPr lang="el-GR" altLang="el-GR" dirty="0" smtClean="0"/>
              <a:t>Παραλλαγές των </a:t>
            </a:r>
            <a:r>
              <a:rPr lang="en-US" altLang="el-GR" dirty="0" smtClean="0"/>
              <a:t>System V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BSD</a:t>
            </a:r>
          </a:p>
          <a:p>
            <a:pPr lvl="1"/>
            <a:r>
              <a:rPr lang="el-GR" altLang="el-GR" dirty="0" smtClean="0"/>
              <a:t>Το καθένα με ελαφρά διαφορετικό λογισμικό</a:t>
            </a:r>
          </a:p>
          <a:p>
            <a:pPr lvl="2"/>
            <a:r>
              <a:rPr lang="el-GR" altLang="el-GR" dirty="0" smtClean="0"/>
              <a:t>Απαιτούσαν νέα μεταγλώττιση λογισμικού</a:t>
            </a:r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 smtClean="0"/>
              <a:t>MS-DOS</a:t>
            </a:r>
            <a:r>
              <a:rPr lang="el-GR" altLang="el-GR" dirty="0" smtClean="0"/>
              <a:t> είχε συμβατότητα σε δυαδικό επίπεδο</a:t>
            </a:r>
          </a:p>
          <a:p>
            <a:pPr lvl="1"/>
            <a:r>
              <a:rPr lang="el-GR" altLang="el-GR" dirty="0" smtClean="0"/>
              <a:t>Οι αρχικές προσπάθειες τυποποίησης απέτυχαν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49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l-GR" altLang="el-GR" sz="3600" dirty="0"/>
              <a:t>Θεμελιώδεις </a:t>
            </a:r>
            <a:r>
              <a:rPr lang="el-GR" altLang="el-GR" sz="3600" dirty="0" smtClean="0"/>
              <a:t>έννοιες ασφάλειας (</a:t>
            </a:r>
            <a:r>
              <a:rPr lang="el-GR" altLang="el-GR" sz="3600" dirty="0"/>
              <a:t>1 από </a:t>
            </a:r>
            <a:r>
              <a:rPr lang="el-GR" altLang="el-GR" sz="3600" dirty="0" smtClean="0"/>
              <a:t>4)</a:t>
            </a:r>
            <a:endParaRPr lang="el-GR" altLang="el-GR" sz="3600" dirty="0"/>
          </a:p>
        </p:txBody>
      </p:sp>
      <p:pic>
        <p:nvPicPr>
          <p:cNvPr id="101382" name="Picture 8" descr="Πίνακας επεξήγησης δυαδικών τιμών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475297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Content Placeholder 5"/>
          <p:cNvSpPr>
            <a:spLocks noGrp="1"/>
          </p:cNvSpPr>
          <p:nvPr>
            <p:ph idx="1"/>
          </p:nvPr>
        </p:nvSpPr>
        <p:spPr>
          <a:xfrm>
            <a:off x="457200" y="2887886"/>
            <a:ext cx="8229600" cy="3493442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sz="2800" dirty="0" smtClean="0"/>
              <a:t>Κάθε χρήστης έχει μία ταυτότητα χρήστη </a:t>
            </a:r>
            <a:r>
              <a:rPr lang="en-US" altLang="el-GR" sz="2800" dirty="0" smtClean="0"/>
              <a:t>(UID)</a:t>
            </a:r>
            <a:endParaRPr lang="el-GR" altLang="el-GR" sz="2800" dirty="0" smtClean="0"/>
          </a:p>
          <a:p>
            <a:r>
              <a:rPr lang="el-GR" altLang="el-GR" sz="2800" dirty="0" smtClean="0"/>
              <a:t>Ομάδες χρηστών με ταυτότητα ομάδας (</a:t>
            </a:r>
            <a:r>
              <a:rPr lang="en-US" altLang="el-GR" sz="2800" dirty="0" smtClean="0"/>
              <a:t>GID)</a:t>
            </a:r>
          </a:p>
          <a:p>
            <a:pPr lvl="1"/>
            <a:r>
              <a:rPr lang="el-GR" altLang="el-GR" sz="2400" dirty="0" smtClean="0"/>
              <a:t>Τα </a:t>
            </a:r>
            <a:r>
              <a:rPr lang="en-US" altLang="el-GR" sz="2400" dirty="0" smtClean="0"/>
              <a:t>GID</a:t>
            </a:r>
            <a:r>
              <a:rPr lang="el-GR" altLang="el-GR" sz="2400" dirty="0" smtClean="0"/>
              <a:t> και </a:t>
            </a:r>
            <a:r>
              <a:rPr lang="en-US" altLang="el-GR" sz="2400" dirty="0" smtClean="0"/>
              <a:t>UID</a:t>
            </a:r>
            <a:r>
              <a:rPr lang="el-GR" altLang="el-GR" sz="2400" dirty="0" smtClean="0"/>
              <a:t> είναι ακέραιοι (συνήθως 16 </a:t>
            </a:r>
            <a:r>
              <a:rPr lang="en-US" altLang="el-GR" sz="2400" dirty="0" smtClean="0"/>
              <a:t>bit)</a:t>
            </a:r>
            <a:endParaRPr lang="el-GR" altLang="el-GR" sz="2400" dirty="0" smtClean="0"/>
          </a:p>
          <a:p>
            <a:r>
              <a:rPr lang="el-GR" altLang="el-GR" sz="2800" dirty="0" smtClean="0"/>
              <a:t>Κάθε διεργασία διαθέτει το </a:t>
            </a:r>
            <a:r>
              <a:rPr lang="en-US" altLang="el-GR" sz="2800" dirty="0" smtClean="0"/>
              <a:t>UID</a:t>
            </a:r>
            <a:r>
              <a:rPr lang="el-GR" altLang="el-GR" sz="2800" dirty="0" smtClean="0"/>
              <a:t> </a:t>
            </a:r>
            <a:r>
              <a:rPr lang="en-US" altLang="el-GR" sz="2800" dirty="0" smtClean="0"/>
              <a:t>/ GID</a:t>
            </a:r>
            <a:r>
              <a:rPr lang="el-GR" altLang="el-GR" sz="2800" dirty="0" smtClean="0"/>
              <a:t> του χρήστη της</a:t>
            </a:r>
          </a:p>
          <a:p>
            <a:r>
              <a:rPr lang="el-GR" altLang="el-GR" sz="2800" dirty="0" smtClean="0"/>
              <a:t>Κάθε αρχείο αναφέρει το </a:t>
            </a:r>
            <a:r>
              <a:rPr lang="en-US" altLang="el-GR" sz="2800" dirty="0" smtClean="0"/>
              <a:t>UID</a:t>
            </a:r>
            <a:r>
              <a:rPr lang="el-GR" altLang="el-GR" sz="2800" dirty="0" smtClean="0"/>
              <a:t> </a:t>
            </a:r>
            <a:r>
              <a:rPr lang="en-US" altLang="el-GR" sz="2800" dirty="0" smtClean="0"/>
              <a:t>/ GID</a:t>
            </a:r>
            <a:r>
              <a:rPr lang="el-GR" altLang="el-GR" sz="2800" dirty="0" smtClean="0"/>
              <a:t> του δημιουργού του</a:t>
            </a:r>
          </a:p>
          <a:p>
            <a:pPr lvl="1"/>
            <a:r>
              <a:rPr lang="el-GR" altLang="el-GR" sz="2400" dirty="0" smtClean="0"/>
              <a:t>Δίνονται δικαιώματα χρήστη</a:t>
            </a:r>
            <a:r>
              <a:rPr lang="el-GR" altLang="el-GR" sz="2400" dirty="0"/>
              <a:t>, </a:t>
            </a:r>
            <a:r>
              <a:rPr lang="el-GR" altLang="el-GR" sz="2400" dirty="0" smtClean="0"/>
              <a:t>ομάδας και άλλων</a:t>
            </a:r>
            <a:endParaRPr lang="el-GR" altLang="el-GR" sz="2400" dirty="0"/>
          </a:p>
          <a:p>
            <a:pPr lvl="1"/>
            <a:r>
              <a:rPr lang="el-GR" altLang="el-GR" sz="2400" dirty="0" smtClean="0"/>
              <a:t>Ανάγνωση/εγγραφή/εκτέλεση</a:t>
            </a:r>
            <a:r>
              <a:rPr lang="en-US" altLang="el-GR" sz="2400" dirty="0" smtClean="0"/>
              <a:t> (rwx)</a:t>
            </a:r>
            <a:endParaRPr lang="el-GR" altLang="el-GR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243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Θεμελιώδεις έννοιες ασφάλειας </a:t>
            </a:r>
            <a:r>
              <a:rPr lang="el-GR" altLang="el-GR" sz="3600" dirty="0" smtClean="0"/>
              <a:t>(</a:t>
            </a:r>
            <a:r>
              <a:rPr lang="el-GR" altLang="el-GR" sz="3600" dirty="0"/>
              <a:t>2 από </a:t>
            </a:r>
            <a:r>
              <a:rPr lang="el-GR" altLang="el-GR" sz="3600" dirty="0" smtClean="0"/>
              <a:t>4)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Χρήστης με </a:t>
            </a:r>
            <a:r>
              <a:rPr lang="en-US" altLang="el-GR" dirty="0" smtClean="0"/>
              <a:t>UID</a:t>
            </a:r>
            <a:r>
              <a:rPr lang="el-GR" altLang="el-GR" dirty="0" smtClean="0"/>
              <a:t> 0: υπερχρήστης (</a:t>
            </a:r>
            <a:r>
              <a:rPr lang="en-US" altLang="el-GR" dirty="0" smtClean="0"/>
              <a:t>superuser)</a:t>
            </a:r>
          </a:p>
          <a:p>
            <a:pPr lvl="1"/>
            <a:r>
              <a:rPr lang="el-GR" altLang="el-GR" dirty="0" smtClean="0"/>
              <a:t>Ονομάζεται και βασικός χρήστης (</a:t>
            </a:r>
            <a:r>
              <a:rPr lang="en-US" altLang="el-GR" dirty="0" smtClean="0"/>
              <a:t>root)</a:t>
            </a:r>
          </a:p>
          <a:p>
            <a:pPr lvl="1"/>
            <a:r>
              <a:rPr lang="el-GR" altLang="el-GR" dirty="0" smtClean="0"/>
              <a:t>Μπορεί να διαβάσει και να γράψει όλα τα αρχεία</a:t>
            </a:r>
          </a:p>
          <a:p>
            <a:pPr lvl="1"/>
            <a:r>
              <a:rPr lang="el-GR" altLang="el-GR" dirty="0" smtClean="0"/>
              <a:t>Οι διεργασίες του εκτελούν προνομιούχες κλήσεις</a:t>
            </a:r>
          </a:p>
          <a:p>
            <a:r>
              <a:rPr lang="el-GR" altLang="el-GR" dirty="0" smtClean="0"/>
              <a:t>Ίδιο μοντέλο δικαιωμάτων για καταλόγους</a:t>
            </a:r>
          </a:p>
          <a:p>
            <a:pPr lvl="1"/>
            <a:r>
              <a:rPr lang="el-GR" altLang="el-GR" dirty="0" smtClean="0"/>
              <a:t>Το δικαίωμα </a:t>
            </a:r>
            <a:r>
              <a:rPr lang="en-US" altLang="el-GR" dirty="0" smtClean="0"/>
              <a:t>x</a:t>
            </a:r>
            <a:r>
              <a:rPr lang="el-GR" altLang="el-GR" dirty="0" smtClean="0"/>
              <a:t> σημαίνει αναζήτηση στον κατάλογο</a:t>
            </a:r>
          </a:p>
          <a:p>
            <a:r>
              <a:rPr lang="el-GR" altLang="el-GR" dirty="0" smtClean="0"/>
              <a:t>Ίδια δικαιώματα για ειδικά αρχεία συσκευών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39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Θεμελιώδεις έννοιες ασφάλειας </a:t>
            </a:r>
            <a:r>
              <a:rPr lang="el-GR" altLang="el-GR" sz="3600" dirty="0" smtClean="0"/>
              <a:t>(3 από 4)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l-GR" dirty="0"/>
              <a:t>To bit </a:t>
            </a:r>
            <a:r>
              <a:rPr lang="el-GR" altLang="el-GR" dirty="0"/>
              <a:t>προστασίας </a:t>
            </a:r>
            <a:r>
              <a:rPr lang="en-US" altLang="el-GR" dirty="0"/>
              <a:t>SETUID</a:t>
            </a:r>
          </a:p>
          <a:p>
            <a:pPr lvl="1"/>
            <a:r>
              <a:rPr lang="el-GR" altLang="el-GR" dirty="0" smtClean="0"/>
              <a:t>Η διεργασία </a:t>
            </a:r>
            <a:r>
              <a:rPr lang="el-GR" altLang="el-GR" dirty="0"/>
              <a:t>έχει </a:t>
            </a:r>
            <a:r>
              <a:rPr lang="el-GR" altLang="el-GR" dirty="0" smtClean="0"/>
              <a:t>πραγματικό </a:t>
            </a:r>
            <a:r>
              <a:rPr lang="el-GR" altLang="el-GR" dirty="0"/>
              <a:t>και </a:t>
            </a:r>
            <a:r>
              <a:rPr lang="el-GR" altLang="el-GR" dirty="0" smtClean="0"/>
              <a:t>ενεργό</a:t>
            </a:r>
            <a:r>
              <a:rPr lang="en-US" altLang="el-GR" dirty="0" smtClean="0"/>
              <a:t> </a:t>
            </a:r>
            <a:r>
              <a:rPr lang="en-US" altLang="el-GR" dirty="0"/>
              <a:t>UID</a:t>
            </a:r>
          </a:p>
          <a:p>
            <a:pPr lvl="1"/>
            <a:r>
              <a:rPr lang="el-GR" altLang="el-GR" dirty="0"/>
              <a:t>Αρχικά έχουν </a:t>
            </a:r>
            <a:r>
              <a:rPr lang="el-GR" altLang="el-GR" dirty="0" smtClean="0"/>
              <a:t>ίδια </a:t>
            </a:r>
            <a:r>
              <a:rPr lang="el-GR" altLang="el-GR" dirty="0"/>
              <a:t>τιμή (το </a:t>
            </a:r>
            <a:r>
              <a:rPr lang="en-US" altLang="el-GR" dirty="0"/>
              <a:t>UID</a:t>
            </a:r>
            <a:r>
              <a:rPr lang="el-GR" altLang="el-GR" dirty="0"/>
              <a:t> του χρήστη)</a:t>
            </a:r>
          </a:p>
          <a:p>
            <a:pPr lvl="1"/>
            <a:r>
              <a:rPr lang="el-GR" altLang="el-GR" dirty="0"/>
              <a:t>Έστω </a:t>
            </a:r>
            <a:r>
              <a:rPr lang="el-GR" altLang="el-GR" dirty="0" smtClean="0"/>
              <a:t>εκτελέσιμο </a:t>
            </a:r>
            <a:r>
              <a:rPr lang="el-GR" altLang="el-GR" dirty="0"/>
              <a:t>πρόγραμμα με ενεργό </a:t>
            </a:r>
            <a:r>
              <a:rPr lang="en-US" altLang="el-GR" dirty="0" smtClean="0"/>
              <a:t>SETUID</a:t>
            </a:r>
            <a:endParaRPr lang="en-US" altLang="el-GR" dirty="0"/>
          </a:p>
          <a:p>
            <a:pPr lvl="2"/>
            <a:r>
              <a:rPr lang="el-GR" altLang="el-GR" dirty="0" smtClean="0"/>
              <a:t>Με την εκτέλεση αλλάζει το </a:t>
            </a:r>
            <a:r>
              <a:rPr lang="en-US" altLang="el-GR" dirty="0" smtClean="0"/>
              <a:t>UID</a:t>
            </a:r>
            <a:r>
              <a:rPr lang="el-GR" altLang="el-GR" dirty="0" smtClean="0"/>
              <a:t> της διεργασίας</a:t>
            </a:r>
          </a:p>
          <a:p>
            <a:pPr lvl="2"/>
            <a:r>
              <a:rPr lang="el-GR" altLang="el-GR" dirty="0" smtClean="0"/>
              <a:t>Η διεργασία </a:t>
            </a:r>
            <a:r>
              <a:rPr lang="el-GR" altLang="el-GR" dirty="0"/>
              <a:t>παίρνει προσωρινά το </a:t>
            </a:r>
            <a:r>
              <a:rPr lang="en-US" altLang="el-GR" dirty="0"/>
              <a:t>UID</a:t>
            </a:r>
            <a:r>
              <a:rPr lang="el-GR" altLang="el-GR" dirty="0"/>
              <a:t> του αρχείου</a:t>
            </a:r>
          </a:p>
          <a:p>
            <a:pPr lvl="1"/>
            <a:r>
              <a:rPr lang="el-GR" altLang="el-GR" dirty="0"/>
              <a:t>Ένα πρόγραμμα μπορεί να ελέγχει και τα δύο </a:t>
            </a:r>
            <a:r>
              <a:rPr lang="en-US" altLang="el-GR" dirty="0"/>
              <a:t>UID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86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Θεμελιώδεις έννοιες ασφάλειας </a:t>
            </a:r>
            <a:r>
              <a:rPr lang="el-GR" altLang="el-GR" sz="3600" dirty="0" smtClean="0"/>
              <a:t>(4 από 4)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l-GR" dirty="0" smtClean="0"/>
              <a:t>To bit </a:t>
            </a:r>
            <a:r>
              <a:rPr lang="el-GR" altLang="el-GR" dirty="0" smtClean="0"/>
              <a:t>προστασίας </a:t>
            </a:r>
            <a:r>
              <a:rPr lang="en-US" altLang="el-GR" dirty="0" smtClean="0"/>
              <a:t>SETUID</a:t>
            </a:r>
          </a:p>
          <a:p>
            <a:pPr lvl="1"/>
            <a:r>
              <a:rPr lang="el-GR" altLang="el-GR" dirty="0" smtClean="0"/>
              <a:t>Παράδειγμα: το </a:t>
            </a:r>
            <a:r>
              <a:rPr lang="en-US" altLang="el-GR" dirty="0" smtClean="0"/>
              <a:t>passwd</a:t>
            </a:r>
            <a:r>
              <a:rPr lang="el-GR" altLang="el-GR" dirty="0" smtClean="0"/>
              <a:t> αλλάζει το συνθηματικό μας</a:t>
            </a:r>
          </a:p>
          <a:p>
            <a:pPr lvl="2"/>
            <a:r>
              <a:rPr lang="el-GR" altLang="el-GR" dirty="0" smtClean="0"/>
              <a:t>Το αρχείο με τα συνθηματικά ανήκει στον υπερχρήστη</a:t>
            </a:r>
          </a:p>
          <a:p>
            <a:pPr lvl="2"/>
            <a:r>
              <a:rPr lang="el-GR" altLang="el-GR" dirty="0" smtClean="0"/>
              <a:t>Το πρόγραμμα </a:t>
            </a:r>
            <a:r>
              <a:rPr lang="en-US" altLang="el-GR" dirty="0" smtClean="0"/>
              <a:t>passwd</a:t>
            </a:r>
            <a:r>
              <a:rPr lang="el-GR" altLang="el-GR" dirty="0" smtClean="0"/>
              <a:t> έχει </a:t>
            </a:r>
            <a:r>
              <a:rPr lang="en-US" altLang="el-GR" dirty="0" smtClean="0"/>
              <a:t>UID 0 </a:t>
            </a:r>
            <a:r>
              <a:rPr lang="el-GR" altLang="el-GR" dirty="0" smtClean="0"/>
              <a:t>και είναι </a:t>
            </a:r>
            <a:r>
              <a:rPr lang="en-US" altLang="el-GR" dirty="0" smtClean="0"/>
              <a:t>SETUID</a:t>
            </a:r>
          </a:p>
          <a:p>
            <a:pPr lvl="2"/>
            <a:r>
              <a:rPr lang="el-GR" altLang="el-GR" dirty="0" smtClean="0"/>
              <a:t>Ο χρήστης προσωρινά γίνεται υπερχρήστης</a:t>
            </a:r>
          </a:p>
          <a:p>
            <a:pPr lvl="2"/>
            <a:r>
              <a:rPr lang="el-GR" altLang="el-GR" dirty="0" smtClean="0"/>
              <a:t>Εκτελεί όμως μόνο τον κώδικα του </a:t>
            </a:r>
            <a:r>
              <a:rPr lang="en-US" altLang="el-GR" dirty="0" smtClean="0"/>
              <a:t>passwd</a:t>
            </a:r>
          </a:p>
          <a:p>
            <a:r>
              <a:rPr lang="el-GR" altLang="el-GR" dirty="0" smtClean="0"/>
              <a:t>Υπάρχει και </a:t>
            </a:r>
            <a:r>
              <a:rPr lang="en-US" altLang="el-GR" dirty="0" smtClean="0"/>
              <a:t>bit</a:t>
            </a:r>
            <a:r>
              <a:rPr lang="el-GR" altLang="el-GR" dirty="0" smtClean="0"/>
              <a:t> προστασίας </a:t>
            </a:r>
            <a:r>
              <a:rPr lang="en-US" altLang="el-GR" dirty="0" smtClean="0"/>
              <a:t>SETGID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Δουλεύει όπως το </a:t>
            </a:r>
            <a:r>
              <a:rPr lang="en-US" altLang="el-GR" dirty="0" smtClean="0"/>
              <a:t>SETUID</a:t>
            </a:r>
            <a:r>
              <a:rPr lang="el-GR" altLang="el-GR" dirty="0" smtClean="0"/>
              <a:t> για αλλαγή του </a:t>
            </a:r>
            <a:r>
              <a:rPr lang="en-US" altLang="el-GR" dirty="0" smtClean="0"/>
              <a:t>GID</a:t>
            </a:r>
          </a:p>
          <a:p>
            <a:pPr lvl="1"/>
            <a:r>
              <a:rPr lang="el-GR" altLang="el-GR" dirty="0" smtClean="0"/>
              <a:t>Χρησιμοποιείται σπάνια όμως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896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Κλήσεις ασφάλειας (1 από 2)</a:t>
            </a:r>
            <a:endParaRPr lang="el-GR" altLang="el-GR" dirty="0" smtClean="0"/>
          </a:p>
        </p:txBody>
      </p:sp>
      <p:pic>
        <p:nvPicPr>
          <p:cNvPr id="6" name="Picture 8" descr="Κλήσεις ασφάλειας συστήματος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2132856"/>
            <a:ext cx="8314342" cy="30243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84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Κλήσεις ασφάλειας (2 από 2)</a:t>
            </a:r>
            <a:endParaRPr lang="el-GR" altLang="el-GR" dirty="0" smtClean="0"/>
          </a:p>
        </p:txBody>
      </p:sp>
      <p:sp>
        <p:nvSpPr>
          <p:cNvPr id="104451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Η </a:t>
            </a:r>
            <a:r>
              <a:rPr lang="en-US" altLang="el-GR" dirty="0" err="1" smtClean="0"/>
              <a:t>chmod</a:t>
            </a:r>
            <a:r>
              <a:rPr lang="el-GR" altLang="el-GR" dirty="0" smtClean="0"/>
              <a:t> αλλάζει τα δικαιώματα προσπέλασης</a:t>
            </a:r>
          </a:p>
          <a:p>
            <a:r>
              <a:rPr lang="el-GR" altLang="el-GR" dirty="0" smtClean="0"/>
              <a:t>Κλήσεις ελέγχου πραγματικού/ενεργού </a:t>
            </a:r>
            <a:r>
              <a:rPr lang="en-US" altLang="el-GR" dirty="0" err="1" smtClean="0"/>
              <a:t>UID</a:t>
            </a:r>
            <a:r>
              <a:rPr lang="en-US" altLang="el-GR" dirty="0" smtClean="0"/>
              <a:t>/</a:t>
            </a:r>
            <a:r>
              <a:rPr lang="en-US" altLang="el-GR" dirty="0" err="1" smtClean="0"/>
              <a:t>GID</a:t>
            </a:r>
            <a:endParaRPr lang="el-GR" altLang="el-GR" dirty="0" smtClean="0"/>
          </a:p>
          <a:p>
            <a:r>
              <a:rPr lang="el-GR" altLang="el-GR" dirty="0" smtClean="0"/>
              <a:t>Η </a:t>
            </a:r>
            <a:r>
              <a:rPr lang="en-US" altLang="el-GR" dirty="0" smtClean="0"/>
              <a:t>access</a:t>
            </a:r>
            <a:r>
              <a:rPr lang="el-GR" altLang="el-GR" dirty="0" smtClean="0"/>
              <a:t> ελέγχει αν επιτρέπεται η πρόσβαση</a:t>
            </a:r>
          </a:p>
          <a:p>
            <a:pPr lvl="1"/>
            <a:r>
              <a:rPr lang="el-GR" altLang="el-GR" dirty="0" smtClean="0"/>
              <a:t>Χρησιμοποιεί το πραγματικό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UID</a:t>
            </a:r>
            <a:r>
              <a:rPr lang="en-US" altLang="el-GR" dirty="0" smtClean="0"/>
              <a:t>/</a:t>
            </a:r>
            <a:r>
              <a:rPr lang="en-US" altLang="el-GR" dirty="0" err="1" smtClean="0"/>
              <a:t>GID</a:t>
            </a:r>
            <a:endParaRPr lang="el-GR" altLang="el-GR" dirty="0" smtClean="0"/>
          </a:p>
          <a:p>
            <a:r>
              <a:rPr lang="el-GR" altLang="el-GR" dirty="0" smtClean="0"/>
              <a:t>Η </a:t>
            </a:r>
            <a:r>
              <a:rPr lang="en-US" altLang="el-GR" dirty="0" err="1" smtClean="0"/>
              <a:t>chown</a:t>
            </a:r>
            <a:r>
              <a:rPr lang="en-US" altLang="el-GR" dirty="0" smtClean="0"/>
              <a:t> </a:t>
            </a:r>
            <a:r>
              <a:rPr lang="el-GR" altLang="el-GR" dirty="0" smtClean="0"/>
              <a:t>αλλάζει το </a:t>
            </a:r>
            <a:r>
              <a:rPr lang="en-US" altLang="el-GR" dirty="0" err="1" smtClean="0"/>
              <a:t>UID</a:t>
            </a:r>
            <a:r>
              <a:rPr lang="el-GR" altLang="el-GR" dirty="0" smtClean="0"/>
              <a:t> και το </a:t>
            </a:r>
            <a:r>
              <a:rPr lang="en-US" altLang="el-GR" dirty="0" err="1" smtClean="0"/>
              <a:t>GID</a:t>
            </a:r>
            <a:r>
              <a:rPr lang="el-GR" altLang="el-GR" dirty="0" smtClean="0"/>
              <a:t> ενός αρχείου</a:t>
            </a:r>
          </a:p>
          <a:p>
            <a:r>
              <a:rPr lang="el-GR" altLang="el-GR" dirty="0" smtClean="0"/>
              <a:t>Οι </a:t>
            </a:r>
            <a:r>
              <a:rPr lang="en-US" altLang="el-GR" dirty="0" err="1" smtClean="0"/>
              <a:t>setuid</a:t>
            </a:r>
            <a:r>
              <a:rPr lang="en-US" altLang="el-GR" dirty="0" smtClean="0"/>
              <a:t>/</a:t>
            </a:r>
            <a:r>
              <a:rPr lang="en-US" altLang="el-GR" dirty="0" err="1" smtClean="0"/>
              <a:t>setgid</a:t>
            </a:r>
            <a:r>
              <a:rPr lang="el-GR" altLang="el-GR" dirty="0" smtClean="0"/>
              <a:t> θέτουν τα αντίστοιχα </a:t>
            </a:r>
            <a:r>
              <a:rPr lang="en-US" altLang="el-GR" dirty="0" smtClean="0"/>
              <a:t>bit</a:t>
            </a:r>
            <a:endParaRPr lang="el-GR" alt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00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Υλοποίηση ασφάλειας</a:t>
            </a: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Όταν συνδέεται ένας χρήστης εκτελείται η </a:t>
            </a:r>
            <a:r>
              <a:rPr lang="en-US" altLang="el-GR" dirty="0" smtClean="0"/>
              <a:t>login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Της μεταβιβάζεται το όνομα του χρήστη από την </a:t>
            </a:r>
            <a:r>
              <a:rPr lang="en-US" altLang="el-GR" dirty="0" smtClean="0"/>
              <a:t>getty</a:t>
            </a:r>
          </a:p>
          <a:p>
            <a:pPr lvl="1"/>
            <a:r>
              <a:rPr lang="el-GR" altLang="el-GR" dirty="0" smtClean="0"/>
              <a:t>Διαβάζει και κατακερματίζει τον κωδικό πρόσβασης</a:t>
            </a:r>
          </a:p>
          <a:p>
            <a:pPr lvl="1"/>
            <a:r>
              <a:rPr lang="el-GR" altLang="el-GR" dirty="0" smtClean="0"/>
              <a:t>Είναι </a:t>
            </a:r>
            <a:r>
              <a:rPr lang="en-US" altLang="el-GR" dirty="0" smtClean="0"/>
              <a:t>UID/GID root</a:t>
            </a:r>
            <a:r>
              <a:rPr lang="el-GR" altLang="el-GR" dirty="0" smtClean="0"/>
              <a:t> οπότε διαβά</a:t>
            </a:r>
            <a:r>
              <a:rPr lang="el-GR" altLang="el-GR" dirty="0"/>
              <a:t>ζ</a:t>
            </a:r>
            <a:r>
              <a:rPr lang="el-GR" altLang="el-GR" dirty="0" smtClean="0"/>
              <a:t>ει το αρχείο κωδικών</a:t>
            </a:r>
          </a:p>
          <a:p>
            <a:pPr lvl="1"/>
            <a:r>
              <a:rPr lang="el-GR" altLang="el-GR" dirty="0" smtClean="0"/>
              <a:t>Αν ταιριάζει ο κωδικός, διαβάζει </a:t>
            </a:r>
            <a:r>
              <a:rPr lang="en-US" altLang="el-GR" dirty="0" smtClean="0"/>
              <a:t>UID/GID/</a:t>
            </a:r>
            <a:r>
              <a:rPr lang="el-GR" altLang="el-GR" dirty="0" smtClean="0"/>
              <a:t>κέλυφος χρήστη</a:t>
            </a:r>
          </a:p>
          <a:p>
            <a:pPr lvl="1"/>
            <a:r>
              <a:rPr lang="el-GR" altLang="el-GR" dirty="0" smtClean="0"/>
              <a:t>Η </a:t>
            </a:r>
            <a:r>
              <a:rPr lang="en-US" altLang="el-GR" dirty="0" smtClean="0"/>
              <a:t>login </a:t>
            </a:r>
            <a:r>
              <a:rPr lang="el-GR" altLang="el-GR" dirty="0" smtClean="0"/>
              <a:t>αλλάζει στα </a:t>
            </a:r>
            <a:r>
              <a:rPr lang="en-US" altLang="el-GR" dirty="0" smtClean="0"/>
              <a:t>UID</a:t>
            </a:r>
            <a:r>
              <a:rPr lang="el-GR" altLang="el-GR" dirty="0" smtClean="0"/>
              <a:t> / </a:t>
            </a:r>
            <a:r>
              <a:rPr lang="en-US" altLang="el-GR" dirty="0" smtClean="0"/>
              <a:t>GID</a:t>
            </a:r>
            <a:r>
              <a:rPr lang="el-GR" altLang="el-GR" dirty="0" smtClean="0"/>
              <a:t> του χρήστη με </a:t>
            </a:r>
            <a:r>
              <a:rPr lang="en-US" altLang="el-GR" dirty="0" smtClean="0"/>
              <a:t>setuid/setgid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Εκτελεί με </a:t>
            </a:r>
            <a:r>
              <a:rPr lang="en-US" altLang="el-GR" dirty="0" smtClean="0"/>
              <a:t>exec</a:t>
            </a:r>
            <a:r>
              <a:rPr lang="el-GR" altLang="el-GR" dirty="0" smtClean="0"/>
              <a:t> το κέλυφος του χρήστη</a:t>
            </a:r>
          </a:p>
          <a:p>
            <a:r>
              <a:rPr lang="el-GR" altLang="el-GR" dirty="0" smtClean="0"/>
              <a:t>Έλεγχος κατά το άνοιγμα/δημιουργία αρχείων</a:t>
            </a:r>
          </a:p>
          <a:p>
            <a:pPr lvl="1"/>
            <a:r>
              <a:rPr lang="el-GR" altLang="el-GR" dirty="0" smtClean="0"/>
              <a:t>Ελέγχεται αν το </a:t>
            </a:r>
            <a:r>
              <a:rPr lang="en-US" altLang="el-GR" dirty="0" smtClean="0"/>
              <a:t>UID / GID</a:t>
            </a:r>
            <a:r>
              <a:rPr lang="el-GR" altLang="el-GR" dirty="0" smtClean="0"/>
              <a:t> επιτρέπουν πρόσβαση</a:t>
            </a:r>
          </a:p>
          <a:p>
            <a:pPr lvl="1"/>
            <a:r>
              <a:rPr lang="el-GR" altLang="el-GR" dirty="0" smtClean="0"/>
              <a:t>Στη συνέχεια δεν γίνεται ξανά έλεγχος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91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#8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8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Το ΛΣ </a:t>
            </a:r>
            <a:r>
              <a:rPr lang="en-US" dirty="0" smtClean="0"/>
              <a:t>Linux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11" name="Picture 10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6" name="Picture 5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79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Πρότυπο </a:t>
            </a:r>
            <a:r>
              <a:rPr lang="en-US" altLang="el-GR" dirty="0"/>
              <a:t>UNIX</a:t>
            </a:r>
            <a:r>
              <a:rPr lang="el-GR" altLang="el-GR" dirty="0"/>
              <a:t> </a:t>
            </a:r>
            <a:r>
              <a:rPr lang="el-GR" altLang="el-GR" dirty="0" smtClean="0"/>
              <a:t>(2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Το πρότυπο </a:t>
            </a:r>
            <a:r>
              <a:rPr lang="en-US" altLang="el-GR" dirty="0"/>
              <a:t>POSIX</a:t>
            </a:r>
            <a:endParaRPr lang="el-GR" altLang="el-GR" dirty="0"/>
          </a:p>
          <a:p>
            <a:pPr lvl="1"/>
            <a:r>
              <a:rPr lang="el-GR" altLang="el-GR" dirty="0"/>
              <a:t>Προσπάθεια υπό την αιγίδα της </a:t>
            </a:r>
            <a:r>
              <a:rPr lang="en-US" altLang="el-GR" dirty="0"/>
              <a:t>IEEE</a:t>
            </a:r>
          </a:p>
          <a:p>
            <a:pPr lvl="1"/>
            <a:r>
              <a:rPr lang="el-GR" altLang="el-GR" dirty="0"/>
              <a:t>Προδιαγράφει </a:t>
            </a:r>
            <a:r>
              <a:rPr lang="el-GR" altLang="el-GR" dirty="0" smtClean="0"/>
              <a:t>σειρά </a:t>
            </a:r>
            <a:r>
              <a:rPr lang="el-GR" altLang="el-GR" dirty="0"/>
              <a:t>κλήσεων βιβλιοθήκης</a:t>
            </a:r>
          </a:p>
          <a:p>
            <a:pPr lvl="1"/>
            <a:r>
              <a:rPr lang="el-GR" altLang="el-GR" dirty="0"/>
              <a:t>Αφήνει στις υλοποιήσεις </a:t>
            </a:r>
            <a:r>
              <a:rPr lang="el-GR" altLang="el-GR" dirty="0" smtClean="0"/>
              <a:t>τις κλήσεις </a:t>
            </a:r>
            <a:r>
              <a:rPr lang="el-GR" altLang="el-GR" dirty="0"/>
              <a:t>συστήματος</a:t>
            </a:r>
          </a:p>
          <a:p>
            <a:pPr lvl="1"/>
            <a:r>
              <a:rPr lang="el-GR" altLang="el-GR" dirty="0"/>
              <a:t>Περιέχει </a:t>
            </a:r>
            <a:r>
              <a:rPr lang="el-GR" altLang="el-GR" dirty="0" smtClean="0"/>
              <a:t>τον κοινό </a:t>
            </a:r>
            <a:r>
              <a:rPr lang="el-GR" altLang="el-GR" dirty="0"/>
              <a:t>πυρήνα </a:t>
            </a:r>
            <a:r>
              <a:rPr lang="en-US" altLang="el-GR" dirty="0" smtClean="0"/>
              <a:t>System </a:t>
            </a:r>
            <a:r>
              <a:rPr lang="en-US" altLang="el-GR" dirty="0"/>
              <a:t>V</a:t>
            </a:r>
            <a:r>
              <a:rPr lang="el-GR" altLang="el-GR" dirty="0"/>
              <a:t> και </a:t>
            </a:r>
            <a:r>
              <a:rPr lang="en-US" altLang="el-GR" dirty="0"/>
              <a:t>BSD</a:t>
            </a:r>
          </a:p>
          <a:p>
            <a:pPr lvl="1"/>
            <a:r>
              <a:rPr lang="el-GR" altLang="el-GR" dirty="0"/>
              <a:t>Μοιάζει αρκετά με το </a:t>
            </a:r>
            <a:r>
              <a:rPr lang="en-US" altLang="el-GR" dirty="0"/>
              <a:t>UNIX Version 7</a:t>
            </a:r>
            <a:endParaRPr lang="el-GR" altLang="el-GR" dirty="0"/>
          </a:p>
          <a:p>
            <a:pPr lvl="1"/>
            <a:r>
              <a:rPr lang="el-GR" altLang="el-GR" dirty="0" smtClean="0"/>
              <a:t>Επιπλέον πρότυπα </a:t>
            </a:r>
            <a:r>
              <a:rPr lang="el-GR" altLang="el-GR" dirty="0"/>
              <a:t>για προγράμματα και δικτύωση</a:t>
            </a:r>
          </a:p>
          <a:p>
            <a:pPr lvl="1"/>
            <a:r>
              <a:rPr lang="el-GR" altLang="el-GR" dirty="0"/>
              <a:t>Δεν περιγράφει </a:t>
            </a:r>
            <a:r>
              <a:rPr lang="el-GR" altLang="el-GR" dirty="0" smtClean="0"/>
              <a:t>ένα </a:t>
            </a:r>
            <a:r>
              <a:rPr lang="el-GR" altLang="el-GR" dirty="0"/>
              <a:t>πλήρες σύστημα </a:t>
            </a:r>
            <a:r>
              <a:rPr lang="en-US" altLang="el-GR" dirty="0" smtClean="0"/>
              <a:t>UNIX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049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MINIX</a:t>
            </a:r>
            <a:r>
              <a:rPr lang="el-GR" altLang="el-GR" dirty="0" smtClean="0"/>
              <a:t> (</a:t>
            </a:r>
            <a:r>
              <a:rPr lang="el-GR" altLang="el-GR" dirty="0"/>
              <a:t>1 από </a:t>
            </a:r>
            <a:r>
              <a:rPr lang="el-GR" altLang="el-GR" dirty="0" smtClean="0"/>
              <a:t>2)</a:t>
            </a:r>
            <a:endParaRPr lang="en-US" altLang="el-GR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Το </a:t>
            </a:r>
            <a:r>
              <a:rPr lang="en-US" altLang="el-GR" dirty="0" smtClean="0"/>
              <a:t>UNIX </a:t>
            </a:r>
            <a:r>
              <a:rPr lang="el-GR" altLang="el-GR" dirty="0" smtClean="0"/>
              <a:t>δεν ήταν κατάλληλο για μελέτη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Οι εταιρείες δεν έδιναν άδειες πηγαίου κώδικα</a:t>
            </a:r>
          </a:p>
          <a:p>
            <a:pPr lvl="1"/>
            <a:r>
              <a:rPr lang="el-GR" altLang="el-GR" dirty="0" smtClean="0"/>
              <a:t>Αδύνατον να κατανοηθεί τόσο μεγάλο σύστημα</a:t>
            </a:r>
          </a:p>
          <a:p>
            <a:r>
              <a:rPr lang="en-US" altLang="el-GR" dirty="0" smtClean="0"/>
              <a:t>MINIX</a:t>
            </a:r>
            <a:r>
              <a:rPr lang="el-GR" altLang="el-GR" dirty="0" smtClean="0"/>
              <a:t>: επιστροφή στο </a:t>
            </a:r>
            <a:r>
              <a:rPr lang="en-US" altLang="el-GR" dirty="0" smtClean="0"/>
              <a:t>Version 7 UNIX</a:t>
            </a:r>
          </a:p>
          <a:p>
            <a:pPr lvl="1"/>
            <a:r>
              <a:rPr lang="el-GR" altLang="el-GR" dirty="0" smtClean="0"/>
              <a:t>11800 γραμμές </a:t>
            </a:r>
            <a:r>
              <a:rPr lang="en-US" altLang="el-GR" dirty="0" smtClean="0"/>
              <a:t>C</a:t>
            </a:r>
            <a:r>
              <a:rPr lang="el-GR" altLang="el-GR" dirty="0" smtClean="0"/>
              <a:t> και 800 γραμμές </a:t>
            </a:r>
            <a:r>
              <a:rPr lang="en-US" altLang="el-GR" dirty="0" smtClean="0"/>
              <a:t>assembly</a:t>
            </a:r>
          </a:p>
          <a:p>
            <a:pPr lvl="1"/>
            <a:r>
              <a:rPr lang="el-GR" altLang="el-GR" dirty="0" smtClean="0"/>
              <a:t>Διαθέσιμο σε </a:t>
            </a:r>
            <a:r>
              <a:rPr lang="en-US" altLang="el-GR" dirty="0" smtClean="0"/>
              <a:t>80386</a:t>
            </a:r>
            <a:r>
              <a:rPr lang="el-GR" altLang="el-GR" dirty="0" smtClean="0"/>
              <a:t> με πηγαίο κώδικα</a:t>
            </a:r>
          </a:p>
          <a:p>
            <a:pPr lvl="1"/>
            <a:r>
              <a:rPr lang="el-GR" altLang="el-GR" dirty="0" smtClean="0"/>
              <a:t>Ίδια διεπαφή με </a:t>
            </a:r>
            <a:r>
              <a:rPr lang="en-US" altLang="el-GR" dirty="0" smtClean="0"/>
              <a:t>Version 7 (</a:t>
            </a:r>
            <a:r>
              <a:rPr lang="el-GR" altLang="el-GR" dirty="0" smtClean="0"/>
              <a:t>κλήσεις συστήματος)</a:t>
            </a:r>
          </a:p>
          <a:p>
            <a:pPr lvl="1"/>
            <a:r>
              <a:rPr lang="el-GR" altLang="el-GR" dirty="0" smtClean="0"/>
              <a:t>Υλοποίηση με μικροπυρήνα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Κατάλληλο για εκπαιδευτική χρήση</a:t>
            </a:r>
          </a:p>
          <a:p>
            <a:pPr lvl="2"/>
            <a:r>
              <a:rPr lang="el-GR" altLang="el-GR" dirty="0" smtClean="0"/>
              <a:t>Ανοιχτό λογισμικό, πλήρης περιγραφή του σε βιβλίο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89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err="1"/>
              <a:t>MINIX</a:t>
            </a:r>
            <a:r>
              <a:rPr lang="el-GR" altLang="el-GR" dirty="0"/>
              <a:t> </a:t>
            </a:r>
            <a:r>
              <a:rPr lang="el-GR" altLang="el-GR" dirty="0" smtClean="0"/>
              <a:t>(2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Το </a:t>
            </a:r>
            <a:r>
              <a:rPr lang="en-US" altLang="el-GR" dirty="0"/>
              <a:t>MINIX 2.0 </a:t>
            </a:r>
            <a:r>
              <a:rPr lang="el-GR" altLang="el-GR" dirty="0"/>
              <a:t>ήταν </a:t>
            </a:r>
            <a:r>
              <a:rPr lang="el-GR" altLang="el-GR" dirty="0" smtClean="0"/>
              <a:t>συλλογική </a:t>
            </a:r>
            <a:r>
              <a:rPr lang="el-GR" altLang="el-GR" dirty="0"/>
              <a:t>προσπάθεια</a:t>
            </a:r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 smtClean="0"/>
              <a:t>MINIX 1.0</a:t>
            </a:r>
            <a:r>
              <a:rPr lang="el-GR" altLang="el-GR" dirty="0" smtClean="0"/>
              <a:t> ήταν έργο του </a:t>
            </a:r>
            <a:r>
              <a:rPr lang="en-US" altLang="el-GR" dirty="0" smtClean="0"/>
              <a:t>A. Tanenbaum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Πολλοί </a:t>
            </a:r>
            <a:r>
              <a:rPr lang="el-GR" altLang="el-GR" dirty="0"/>
              <a:t>είχαν συνεισφέρει </a:t>
            </a:r>
            <a:r>
              <a:rPr lang="el-GR" altLang="el-GR" dirty="0" smtClean="0"/>
              <a:t>κώδικα</a:t>
            </a:r>
            <a:endParaRPr lang="el-GR" altLang="el-GR" dirty="0"/>
          </a:p>
          <a:p>
            <a:r>
              <a:rPr lang="el-GR" altLang="el-GR" dirty="0"/>
              <a:t>Το </a:t>
            </a:r>
            <a:r>
              <a:rPr lang="en-US" altLang="el-GR" dirty="0"/>
              <a:t>MINIX 3.0 </a:t>
            </a:r>
            <a:r>
              <a:rPr lang="el-GR" altLang="el-GR" dirty="0"/>
              <a:t>ήταν πολύ πιο αξιόπιστο</a:t>
            </a:r>
          </a:p>
          <a:p>
            <a:pPr lvl="1"/>
            <a:r>
              <a:rPr lang="el-GR" altLang="el-GR" dirty="0" smtClean="0"/>
              <a:t>Καθαρή υλοποίηση μικροπυρήνα</a:t>
            </a:r>
            <a:endParaRPr lang="el-GR" altLang="el-GR" dirty="0"/>
          </a:p>
          <a:p>
            <a:pPr lvl="1"/>
            <a:r>
              <a:rPr lang="el-GR" altLang="el-GR" dirty="0" smtClean="0"/>
              <a:t>Οι οδηγοί </a:t>
            </a:r>
            <a:r>
              <a:rPr lang="el-GR" altLang="el-GR" dirty="0"/>
              <a:t>συσκευών </a:t>
            </a:r>
            <a:r>
              <a:rPr lang="el-GR" altLang="el-GR" dirty="0" smtClean="0"/>
              <a:t>έφυγαν από </a:t>
            </a:r>
            <a:r>
              <a:rPr lang="el-GR" altLang="el-GR" dirty="0"/>
              <a:t>τον </a:t>
            </a:r>
            <a:r>
              <a:rPr lang="el-GR" altLang="el-GR" dirty="0" smtClean="0"/>
              <a:t>πυρήνα</a:t>
            </a:r>
          </a:p>
          <a:p>
            <a:r>
              <a:rPr lang="el-GR" altLang="el-GR" dirty="0" smtClean="0"/>
              <a:t>Το </a:t>
            </a:r>
            <a:r>
              <a:rPr lang="en-US" altLang="el-GR" dirty="0" smtClean="0"/>
              <a:t>MINIX</a:t>
            </a:r>
            <a:r>
              <a:rPr lang="el-GR" altLang="el-GR" dirty="0" smtClean="0"/>
              <a:t> όμως δεν ήταν για όλους</a:t>
            </a:r>
          </a:p>
          <a:p>
            <a:pPr lvl="1"/>
            <a:r>
              <a:rPr lang="el-GR" altLang="el-GR" dirty="0" smtClean="0"/>
              <a:t>Δεν είχε την απόδοση του μονολιθικού πυρήνα</a:t>
            </a:r>
          </a:p>
          <a:p>
            <a:pPr lvl="1"/>
            <a:r>
              <a:rPr lang="el-GR" altLang="el-GR" dirty="0" smtClean="0"/>
              <a:t>Ήταν (επίτηδες) απλό, χωρίς πολλά χαρακτηριστικά</a:t>
            </a:r>
          </a:p>
          <a:p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41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Linux</a:t>
            </a:r>
            <a:r>
              <a:rPr lang="el-GR" altLang="el-GR" dirty="0" smtClean="0"/>
              <a:t> (</a:t>
            </a:r>
            <a:r>
              <a:rPr lang="el-GR" altLang="el-GR" dirty="0"/>
              <a:t>1 από </a:t>
            </a:r>
            <a:r>
              <a:rPr lang="el-GR" altLang="el-GR" dirty="0" smtClean="0"/>
              <a:t>2)</a:t>
            </a:r>
            <a:endParaRPr lang="en-US" altLang="el-GR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Νέα υλοποίηση ενός συστήματος </a:t>
            </a:r>
            <a:r>
              <a:rPr lang="en-US" altLang="el-GR" dirty="0" smtClean="0"/>
              <a:t>UNIX</a:t>
            </a:r>
          </a:p>
          <a:p>
            <a:pPr lvl="1"/>
            <a:r>
              <a:rPr lang="el-GR" altLang="el-GR" dirty="0" smtClean="0"/>
              <a:t>Βασίστηκε στο </a:t>
            </a:r>
            <a:r>
              <a:rPr lang="en-US" altLang="el-GR" dirty="0" smtClean="0"/>
              <a:t>MINIX</a:t>
            </a:r>
            <a:r>
              <a:rPr lang="el-GR" altLang="el-GR" dirty="0" smtClean="0"/>
              <a:t> αλλά με μονολιθικό πυρήνα</a:t>
            </a:r>
          </a:p>
          <a:p>
            <a:pPr lvl="1"/>
            <a:r>
              <a:rPr lang="el-GR" altLang="el-GR" dirty="0" smtClean="0"/>
              <a:t>Ο στόχος ήταν ένα ΛΣ παραγωγής</a:t>
            </a:r>
          </a:p>
          <a:p>
            <a:pPr lvl="2"/>
            <a:r>
              <a:rPr lang="el-GR" altLang="el-GR" dirty="0" smtClean="0"/>
              <a:t>Υψηλές επιδόσεις και κάλυψη πολλών μηχανών</a:t>
            </a:r>
          </a:p>
          <a:p>
            <a:r>
              <a:rPr lang="el-GR" altLang="el-GR" dirty="0" smtClean="0"/>
              <a:t>Το </a:t>
            </a:r>
            <a:r>
              <a:rPr lang="en-US" altLang="el-GR" dirty="0" smtClean="0"/>
              <a:t>Linux</a:t>
            </a:r>
            <a:r>
              <a:rPr lang="el-GR" altLang="el-GR" dirty="0" smtClean="0"/>
              <a:t> αναπτύχθηκε πολύ γρήγορα</a:t>
            </a:r>
          </a:p>
          <a:p>
            <a:pPr lvl="1"/>
            <a:r>
              <a:rPr lang="el-GR" altLang="el-GR" dirty="0" smtClean="0"/>
              <a:t>Προσθήκη νέων δυνατοτήτων και συσκευών</a:t>
            </a:r>
          </a:p>
          <a:p>
            <a:pPr lvl="1"/>
            <a:r>
              <a:rPr lang="el-GR" altLang="el-GR" dirty="0" smtClean="0"/>
              <a:t>Εκδόσεις για πολλές διαφορετικές μηχανές</a:t>
            </a:r>
          </a:p>
          <a:p>
            <a:pPr lvl="1"/>
            <a:r>
              <a:rPr lang="el-GR" altLang="el-GR" dirty="0" smtClean="0"/>
              <a:t>Μεταφέρθηκαν πολλά προγράμματα για </a:t>
            </a:r>
            <a:r>
              <a:rPr lang="en-US" altLang="el-GR" dirty="0" smtClean="0"/>
              <a:t>UNIX</a:t>
            </a:r>
          </a:p>
          <a:p>
            <a:pPr lvl="1"/>
            <a:r>
              <a:rPr lang="el-GR" altLang="el-GR" dirty="0" smtClean="0"/>
              <a:t>Γράφτηκαν όμως και νέα (π.χ. </a:t>
            </a:r>
            <a:r>
              <a:rPr lang="en-US" altLang="el-GR" dirty="0" smtClean="0"/>
              <a:t>KDE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GNOME)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742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Linux</a:t>
            </a:r>
            <a:r>
              <a:rPr lang="el-GR" altLang="el-GR" dirty="0"/>
              <a:t> </a:t>
            </a:r>
            <a:r>
              <a:rPr lang="el-GR" altLang="el-GR" dirty="0" smtClean="0"/>
              <a:t>(2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Το </a:t>
            </a:r>
            <a:r>
              <a:rPr lang="en-US" altLang="el-GR" dirty="0"/>
              <a:t>Linux</a:t>
            </a:r>
            <a:r>
              <a:rPr lang="el-GR" altLang="el-GR" dirty="0"/>
              <a:t> διανέμεται με </a:t>
            </a:r>
            <a:r>
              <a:rPr lang="el-GR" altLang="el-GR" dirty="0" smtClean="0"/>
              <a:t>την </a:t>
            </a:r>
            <a:r>
              <a:rPr lang="el-GR" altLang="el-GR" dirty="0"/>
              <a:t>άδεια </a:t>
            </a:r>
            <a:r>
              <a:rPr lang="en-US" altLang="el-GR" dirty="0"/>
              <a:t>GPL</a:t>
            </a:r>
          </a:p>
          <a:p>
            <a:pPr lvl="1"/>
            <a:r>
              <a:rPr lang="el-GR" altLang="el-GR" dirty="0" smtClean="0"/>
              <a:t>Μπορεί κανείς να διανείμει τροποποιήσεις</a:t>
            </a:r>
          </a:p>
          <a:p>
            <a:pPr lvl="1"/>
            <a:r>
              <a:rPr lang="el-GR" altLang="el-GR" dirty="0" smtClean="0"/>
              <a:t>Πρέπει όμως να </a:t>
            </a:r>
            <a:r>
              <a:rPr lang="el-GR" altLang="el-GR" dirty="0"/>
              <a:t>παρέχει τον πηγαίο κώδικα</a:t>
            </a:r>
          </a:p>
          <a:p>
            <a:r>
              <a:rPr lang="el-GR" altLang="el-GR" dirty="0" smtClean="0"/>
              <a:t>Δωρεάν </a:t>
            </a:r>
            <a:r>
              <a:rPr lang="el-GR" altLang="el-GR" dirty="0"/>
              <a:t>(και ελεύθερο) λογισμικό</a:t>
            </a:r>
          </a:p>
          <a:p>
            <a:pPr lvl="1"/>
            <a:r>
              <a:rPr lang="el-GR" altLang="el-GR" dirty="0" smtClean="0"/>
              <a:t>Στα Αγγλικά το </a:t>
            </a:r>
            <a:r>
              <a:rPr lang="en-US" altLang="el-GR" dirty="0" smtClean="0"/>
              <a:t>free </a:t>
            </a:r>
            <a:r>
              <a:rPr lang="el-GR" altLang="el-GR" dirty="0" smtClean="0"/>
              <a:t>έχει δύο έννοιες</a:t>
            </a:r>
          </a:p>
          <a:p>
            <a:pPr lvl="2"/>
            <a:r>
              <a:rPr lang="el-GR" altLang="el-GR" dirty="0" smtClean="0"/>
              <a:t>Το </a:t>
            </a:r>
            <a:r>
              <a:rPr lang="en-US" altLang="el-GR" dirty="0" smtClean="0"/>
              <a:t>Linux</a:t>
            </a:r>
            <a:r>
              <a:rPr lang="el-GR" altLang="el-GR" dirty="0" smtClean="0"/>
              <a:t> είναι </a:t>
            </a:r>
            <a:r>
              <a:rPr lang="en-US" altLang="el-GR" dirty="0" smtClean="0"/>
              <a:t>free</a:t>
            </a:r>
            <a:r>
              <a:rPr lang="el-GR" altLang="el-GR" dirty="0" smtClean="0"/>
              <a:t> και με τις δύο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Μπορούν να φτιαχτούν εμπορικά προϊόντα</a:t>
            </a:r>
            <a:endParaRPr lang="el-GR" altLang="el-GR" dirty="0"/>
          </a:p>
          <a:p>
            <a:pPr lvl="1"/>
            <a:r>
              <a:rPr lang="el-GR" altLang="el-GR" dirty="0"/>
              <a:t>Υπάρχουν </a:t>
            </a:r>
            <a:r>
              <a:rPr lang="el-GR" altLang="el-GR" dirty="0" smtClean="0"/>
              <a:t>και δωρεάν διανομές</a:t>
            </a:r>
          </a:p>
          <a:p>
            <a:pPr lvl="1"/>
            <a:r>
              <a:rPr lang="el-GR" altLang="el-GR" dirty="0" smtClean="0"/>
              <a:t>Έσοδα από υποστήριξη εταιρειών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1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Linux </a:t>
            </a:r>
            <a:r>
              <a:rPr lang="el-GR" altLang="el-GR" dirty="0"/>
              <a:t>ή </a:t>
            </a:r>
            <a:r>
              <a:rPr lang="en-US" altLang="el-GR" dirty="0"/>
              <a:t>xBSD</a:t>
            </a:r>
            <a:r>
              <a:rPr lang="el-GR" altLang="el-GR" dirty="0"/>
              <a:t>;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Η ανάπτυξη του </a:t>
            </a:r>
            <a:r>
              <a:rPr lang="en-US" altLang="el-GR" dirty="0" smtClean="0"/>
              <a:t>Berkeley UNIX</a:t>
            </a:r>
            <a:r>
              <a:rPr lang="el-GR" altLang="el-GR" dirty="0" smtClean="0"/>
              <a:t> σταμάτησε το 1992</a:t>
            </a:r>
          </a:p>
          <a:p>
            <a:pPr lvl="1"/>
            <a:r>
              <a:rPr lang="el-GR" altLang="el-GR" dirty="0" smtClean="0"/>
              <a:t>Το 4.4</a:t>
            </a:r>
            <a:r>
              <a:rPr lang="en-US" altLang="el-GR" dirty="0" smtClean="0"/>
              <a:t>BSD</a:t>
            </a:r>
            <a:r>
              <a:rPr lang="el-GR" altLang="el-GR" dirty="0" smtClean="0"/>
              <a:t> είχε άδεια ανοιχτού λογισμικού (όχι </a:t>
            </a:r>
            <a:r>
              <a:rPr lang="en-US" altLang="el-GR" dirty="0" smtClean="0"/>
              <a:t>GPL)</a:t>
            </a:r>
          </a:p>
          <a:p>
            <a:pPr lvl="1"/>
            <a:r>
              <a:rPr lang="el-GR" altLang="el-GR" dirty="0" smtClean="0"/>
              <a:t>Οι σχεδιαστές του </a:t>
            </a:r>
            <a:r>
              <a:rPr lang="en-US" altLang="el-GR" dirty="0" smtClean="0"/>
              <a:t>BSD </a:t>
            </a:r>
            <a:r>
              <a:rPr lang="el-GR" altLang="el-GR" dirty="0" smtClean="0"/>
              <a:t>ίδρυσαν την </a:t>
            </a:r>
            <a:r>
              <a:rPr lang="en-US" altLang="el-GR" dirty="0" smtClean="0"/>
              <a:t>BSDI</a:t>
            </a:r>
            <a:r>
              <a:rPr lang="el-GR" altLang="el-GR" dirty="0" smtClean="0"/>
              <a:t> για υποστήριξη</a:t>
            </a:r>
            <a:endParaRPr lang="en-US" altLang="el-GR" dirty="0" smtClean="0"/>
          </a:p>
          <a:p>
            <a:pPr lvl="1"/>
            <a:r>
              <a:rPr lang="el-GR" altLang="el-GR" dirty="0"/>
              <a:t>Δεν είχε καθόλου κώδικα της </a:t>
            </a:r>
            <a:r>
              <a:rPr lang="en-US" altLang="el-GR" dirty="0" smtClean="0"/>
              <a:t>AT&amp;T</a:t>
            </a:r>
            <a:r>
              <a:rPr lang="el-GR" altLang="el-GR" dirty="0" smtClean="0"/>
              <a:t>, αλλά μηνύθηκε</a:t>
            </a:r>
            <a:endParaRPr lang="el-GR" altLang="el-GR" dirty="0"/>
          </a:p>
          <a:p>
            <a:pPr lvl="2"/>
            <a:r>
              <a:rPr lang="el-GR" altLang="el-GR" dirty="0" smtClean="0"/>
              <a:t>Μέχρι να γίνει συμβιβασμός, το </a:t>
            </a:r>
            <a:r>
              <a:rPr lang="en-US" altLang="el-GR" dirty="0" smtClean="0"/>
              <a:t>BSD</a:t>
            </a:r>
            <a:r>
              <a:rPr lang="el-GR" altLang="el-GR" dirty="0" smtClean="0"/>
              <a:t> ήταν εκτός αγοράς</a:t>
            </a:r>
          </a:p>
          <a:p>
            <a:r>
              <a:rPr lang="el-GR" altLang="el-GR" dirty="0" smtClean="0"/>
              <a:t>Το </a:t>
            </a:r>
            <a:r>
              <a:rPr lang="en-US" altLang="el-GR" dirty="0" smtClean="0"/>
              <a:t>Linux</a:t>
            </a:r>
            <a:r>
              <a:rPr lang="el-GR" altLang="el-GR" dirty="0" smtClean="0"/>
              <a:t> κάλυψε το κενό του </a:t>
            </a:r>
            <a:r>
              <a:rPr lang="en-US" altLang="el-GR" dirty="0" smtClean="0"/>
              <a:t>BSD</a:t>
            </a:r>
          </a:p>
          <a:p>
            <a:pPr lvl="1"/>
            <a:r>
              <a:rPr lang="el-GR" altLang="el-GR" dirty="0" smtClean="0"/>
              <a:t>Γράφτηκε από το μηδέν χωρίς νομικά προβλήματα</a:t>
            </a:r>
          </a:p>
          <a:p>
            <a:pPr lvl="1"/>
            <a:r>
              <a:rPr lang="el-GR" altLang="el-GR" dirty="0" smtClean="0"/>
              <a:t>Ήταν σύστημα παραγωγής σε αντίθεση με το </a:t>
            </a:r>
            <a:r>
              <a:rPr lang="en-US" altLang="el-GR" dirty="0" smtClean="0"/>
              <a:t>MINIX</a:t>
            </a:r>
            <a:endParaRPr lang="el-GR" altLang="el-GR" dirty="0" smtClean="0"/>
          </a:p>
          <a:p>
            <a:r>
              <a:rPr lang="el-GR" altLang="el-GR" dirty="0" smtClean="0"/>
              <a:t>Τι θα γινόταν αν το 1992 το </a:t>
            </a:r>
            <a:r>
              <a:rPr lang="en-US" altLang="el-GR" dirty="0" smtClean="0"/>
              <a:t>BSD </a:t>
            </a:r>
            <a:r>
              <a:rPr lang="el-GR" altLang="el-GR" dirty="0" smtClean="0"/>
              <a:t>ήταν διαθέσιμο;</a:t>
            </a:r>
          </a:p>
          <a:p>
            <a:pPr lvl="1"/>
            <a:r>
              <a:rPr lang="el-GR" altLang="el-GR" dirty="0" smtClean="0"/>
              <a:t>Θα μπορούσε να είναι παντού (αντί μόνο στο </a:t>
            </a:r>
            <a:r>
              <a:rPr lang="en-US" altLang="el-GR" dirty="0" smtClean="0"/>
              <a:t>Mac OSX)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77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711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Γενικά για το </a:t>
            </a:r>
            <a:r>
              <a:rPr lang="en-US" dirty="0" smtClean="0"/>
              <a:t>Linux</a:t>
            </a:r>
            <a:endParaRPr lang="en-US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8</a:t>
            </a:r>
            <a:r>
              <a:rPr lang="el-GR" b="1" dirty="0"/>
              <a:t>:</a:t>
            </a:r>
            <a:r>
              <a:rPr lang="en-US" dirty="0"/>
              <a:t> </a:t>
            </a:r>
            <a:r>
              <a:rPr lang="el-GR" dirty="0"/>
              <a:t>Το ΛΣ </a:t>
            </a:r>
            <a:r>
              <a:rPr lang="en-US" dirty="0"/>
              <a:t>Linux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91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Στόχοι του </a:t>
            </a:r>
            <a:r>
              <a:rPr lang="en-US" altLang="el-GR" dirty="0" smtClean="0"/>
              <a:t>Linux</a:t>
            </a:r>
            <a:r>
              <a:rPr lang="el-GR" altLang="el-GR" dirty="0" smtClean="0"/>
              <a:t> (1 από 2)</a:t>
            </a:r>
            <a:endParaRPr lang="en-US" altLang="el-GR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Σύστημα αλληλεπίδρασης</a:t>
            </a:r>
          </a:p>
          <a:p>
            <a:r>
              <a:rPr lang="el-GR" altLang="el-GR" dirty="0" smtClean="0"/>
              <a:t>Πολλών χρηστών και πολλών διεργασιών</a:t>
            </a:r>
            <a:endParaRPr lang="en-US" altLang="el-GR" dirty="0" smtClean="0"/>
          </a:p>
          <a:p>
            <a:r>
              <a:rPr lang="el-GR" altLang="el-GR" dirty="0" smtClean="0"/>
              <a:t>Σχεδιάστηκε για προγραμματιστές</a:t>
            </a:r>
          </a:p>
          <a:p>
            <a:pPr lvl="1"/>
            <a:r>
              <a:rPr lang="el-GR" altLang="el-GR" dirty="0" smtClean="0"/>
              <a:t>Πολλά εργαλεία ανάπτυξης λογισμικού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Υποστήριξη ανάπτυξης σε ομάδες</a:t>
            </a:r>
          </a:p>
          <a:p>
            <a:pPr lvl="1"/>
            <a:r>
              <a:rPr lang="el-GR" altLang="el-GR" dirty="0" smtClean="0"/>
              <a:t>Διευκόλυνση έμπειρων χρηστών</a:t>
            </a:r>
          </a:p>
          <a:p>
            <a:r>
              <a:rPr lang="el-GR" altLang="el-GR" dirty="0" smtClean="0"/>
              <a:t>Απλό, κομψό και συνεπές</a:t>
            </a:r>
          </a:p>
          <a:p>
            <a:pPr lvl="1"/>
            <a:r>
              <a:rPr lang="el-GR" altLang="el-GR" dirty="0" smtClean="0"/>
              <a:t>Ένα μόνο είδος αρχείων (ακολουθία </a:t>
            </a:r>
            <a:r>
              <a:rPr lang="en-US" altLang="el-GR" dirty="0" smtClean="0"/>
              <a:t>byte)</a:t>
            </a:r>
          </a:p>
          <a:p>
            <a:pPr lvl="1"/>
            <a:r>
              <a:rPr lang="en-US" altLang="el-GR" dirty="0" smtClean="0"/>
              <a:t>ls A*</a:t>
            </a:r>
            <a:r>
              <a:rPr lang="el-GR" altLang="el-GR" dirty="0" smtClean="0"/>
              <a:t> έχει παρόμοια σημασία με </a:t>
            </a:r>
            <a:r>
              <a:rPr lang="en-US" altLang="el-GR" dirty="0" smtClean="0"/>
              <a:t>rm A*</a:t>
            </a:r>
            <a:r>
              <a:rPr lang="el-GR" altLang="el-GR" dirty="0" smtClean="0"/>
              <a:t> (ομοιομορφία)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489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Στόχοι του </a:t>
            </a:r>
            <a:r>
              <a:rPr lang="en-US" altLang="el-GR" dirty="0"/>
              <a:t>Linux</a:t>
            </a:r>
            <a:r>
              <a:rPr lang="el-GR" altLang="el-GR" dirty="0"/>
              <a:t> </a:t>
            </a:r>
            <a:r>
              <a:rPr lang="el-GR" altLang="el-GR" dirty="0" smtClean="0"/>
              <a:t>(2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Συγκεκριμένη φιλοσοφία προγραμμάτων</a:t>
            </a:r>
            <a:endParaRPr lang="el-GR" altLang="el-GR" dirty="0"/>
          </a:p>
          <a:p>
            <a:pPr lvl="1"/>
            <a:r>
              <a:rPr lang="el-GR" altLang="el-GR" dirty="0"/>
              <a:t>Κάθε πρόγραμμα κάνει </a:t>
            </a:r>
            <a:r>
              <a:rPr lang="el-GR" altLang="el-GR" dirty="0" smtClean="0"/>
              <a:t>μία απλή </a:t>
            </a:r>
            <a:r>
              <a:rPr lang="el-GR" altLang="el-GR" dirty="0"/>
              <a:t>εργασία</a:t>
            </a:r>
          </a:p>
          <a:p>
            <a:pPr lvl="1"/>
            <a:r>
              <a:rPr lang="el-GR" altLang="el-GR" dirty="0" smtClean="0"/>
              <a:t>Συνδυασμός για σύνθετες εργασίες</a:t>
            </a:r>
          </a:p>
          <a:p>
            <a:pPr lvl="2"/>
            <a:r>
              <a:rPr lang="el-GR" altLang="el-GR" dirty="0" smtClean="0"/>
              <a:t>Ισχυρές μέθοδοι συνδυασμού προγραμμάτων</a:t>
            </a:r>
            <a:endParaRPr lang="el-GR" altLang="el-GR" dirty="0"/>
          </a:p>
          <a:p>
            <a:pPr lvl="1"/>
            <a:r>
              <a:rPr lang="el-GR" altLang="el-GR" dirty="0"/>
              <a:t>Σύντομα ονόματα προγραμμάτων (</a:t>
            </a:r>
            <a:r>
              <a:rPr lang="en-US" altLang="el-GR" dirty="0" smtClean="0"/>
              <a:t>cp</a:t>
            </a:r>
            <a:r>
              <a:rPr lang="el-GR" altLang="el-GR" dirty="0" smtClean="0"/>
              <a:t>, όχι </a:t>
            </a:r>
            <a:r>
              <a:rPr lang="en-US" altLang="el-GR" dirty="0" smtClean="0"/>
              <a:t>copy</a:t>
            </a:r>
            <a:r>
              <a:rPr lang="en-US" altLang="el-GR" dirty="0"/>
              <a:t>)</a:t>
            </a:r>
          </a:p>
          <a:p>
            <a:pPr lvl="2"/>
            <a:r>
              <a:rPr lang="el-GR" altLang="el-GR" dirty="0"/>
              <a:t>Λήψη </a:t>
            </a:r>
            <a:r>
              <a:rPr lang="el-GR" altLang="el-GR" dirty="0" smtClean="0"/>
              <a:t>πληροφοριών </a:t>
            </a:r>
            <a:r>
              <a:rPr lang="el-GR" altLang="el-GR" dirty="0"/>
              <a:t>από γραμμή εντολών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Λίγες ερωτήσεις προς το χρήστη</a:t>
            </a:r>
          </a:p>
          <a:p>
            <a:pPr lvl="2"/>
            <a:r>
              <a:rPr lang="el-GR" altLang="el-GR" dirty="0" smtClean="0"/>
              <a:t>Θεωρούν ότι ο χρήστης ξέρει τι κάνει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593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Διασυνδέσεις </a:t>
            </a:r>
            <a:r>
              <a:rPr lang="el-GR" altLang="el-GR" dirty="0"/>
              <a:t>του </a:t>
            </a:r>
            <a:r>
              <a:rPr lang="en-US" altLang="el-GR" dirty="0" smtClean="0"/>
              <a:t>Linux</a:t>
            </a:r>
            <a:r>
              <a:rPr lang="el-GR" altLang="el-GR" dirty="0" smtClean="0"/>
              <a:t> (</a:t>
            </a:r>
            <a:r>
              <a:rPr lang="el-GR" altLang="el-GR" dirty="0"/>
              <a:t>1 από </a:t>
            </a:r>
            <a:r>
              <a:rPr lang="el-GR" altLang="el-GR" dirty="0" smtClean="0"/>
              <a:t>2)</a:t>
            </a:r>
            <a:endParaRPr lang="en-US" altLang="el-GR" dirty="0"/>
          </a:p>
        </p:txBody>
      </p:sp>
      <p:pic>
        <p:nvPicPr>
          <p:cNvPr id="14342" name="Picture 8" descr="Καταστάσεις λειτουργίας χρήστη και πυρήνα στο Linux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481762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57200" y="4052664"/>
            <a:ext cx="8229600" cy="2073499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Λειτουργικό: κλήσεις συστήματος</a:t>
            </a:r>
          </a:p>
          <a:p>
            <a:pPr lvl="1"/>
            <a:r>
              <a:rPr lang="el-GR" altLang="el-GR" dirty="0" smtClean="0"/>
              <a:t>Ορίσματα σε καταχωρητές ή στοίβα</a:t>
            </a:r>
          </a:p>
          <a:p>
            <a:pPr lvl="1"/>
            <a:r>
              <a:rPr lang="el-GR" altLang="el-GR" dirty="0" smtClean="0"/>
              <a:t>Εντολή </a:t>
            </a:r>
            <a:r>
              <a:rPr lang="en-US" altLang="el-GR" dirty="0" smtClean="0"/>
              <a:t>TRAP </a:t>
            </a:r>
            <a:r>
              <a:rPr lang="el-GR" altLang="el-GR" dirty="0" smtClean="0"/>
              <a:t>για είσοδο στον πυρήνα</a:t>
            </a:r>
          </a:p>
          <a:p>
            <a:r>
              <a:rPr lang="el-GR" altLang="el-GR" dirty="0" smtClean="0"/>
              <a:t>Πρότυπη βιβλιοθήκη: υπερσύνολο κλήσεων </a:t>
            </a:r>
            <a:r>
              <a:rPr lang="en-US" altLang="el-GR" dirty="0" smtClean="0"/>
              <a:t>POSIX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024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Διασυνδέσεις του </a:t>
            </a:r>
            <a:r>
              <a:rPr lang="en-US" altLang="el-GR" dirty="0"/>
              <a:t>Linux</a:t>
            </a:r>
            <a:r>
              <a:rPr lang="el-GR" altLang="el-GR" dirty="0"/>
              <a:t> </a:t>
            </a:r>
            <a:r>
              <a:rPr lang="el-GR" altLang="el-GR" dirty="0" smtClean="0"/>
              <a:t>(</a:t>
            </a:r>
            <a:r>
              <a:rPr lang="el-GR" altLang="el-GR" dirty="0"/>
              <a:t>2 από </a:t>
            </a:r>
            <a:r>
              <a:rPr lang="el-GR" altLang="el-GR" dirty="0" smtClean="0"/>
              <a:t>2)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Βοηθητικά προγράμματα: εν μέρει στο </a:t>
            </a:r>
            <a:r>
              <a:rPr lang="en-US" altLang="el-GR" dirty="0" smtClean="0"/>
              <a:t>POSIX</a:t>
            </a:r>
          </a:p>
          <a:p>
            <a:pPr lvl="1"/>
            <a:r>
              <a:rPr lang="el-GR" altLang="el-GR" dirty="0" smtClean="0"/>
              <a:t>Κέλυφος, μεταγλωττιστές, διορθωτές, χειρισμός αρχείων</a:t>
            </a:r>
          </a:p>
          <a:p>
            <a:r>
              <a:rPr lang="el-GR" altLang="el-GR" dirty="0" smtClean="0"/>
              <a:t>Γραφικές διεπαφές: αντικαθιστούν τη γραμμή εντολών</a:t>
            </a:r>
          </a:p>
          <a:p>
            <a:pPr lvl="1"/>
            <a:r>
              <a:rPr lang="en-US" altLang="el-GR" dirty="0" smtClean="0"/>
              <a:t>GNOME: GNU Network Object Model Environment</a:t>
            </a:r>
          </a:p>
          <a:p>
            <a:pPr lvl="1"/>
            <a:r>
              <a:rPr lang="en-US" altLang="el-GR" dirty="0" smtClean="0"/>
              <a:t>KDE: K Desktop Environment</a:t>
            </a:r>
          </a:p>
          <a:p>
            <a:pPr lvl="1"/>
            <a:r>
              <a:rPr lang="el-GR" altLang="el-GR" dirty="0" smtClean="0"/>
              <a:t>Βασίζονται στο </a:t>
            </a:r>
            <a:r>
              <a:rPr lang="en-US" altLang="el-GR" dirty="0" smtClean="0"/>
              <a:t>X</a:t>
            </a:r>
            <a:r>
              <a:rPr lang="el-GR" altLang="el-GR" dirty="0" smtClean="0"/>
              <a:t> </a:t>
            </a:r>
            <a:r>
              <a:rPr lang="en-US" altLang="el-GR" dirty="0" smtClean="0"/>
              <a:t>Window System (</a:t>
            </a:r>
            <a:r>
              <a:rPr lang="el-GR" altLang="el-GR" dirty="0" smtClean="0"/>
              <a:t>ή </a:t>
            </a:r>
            <a:r>
              <a:rPr lang="en-US" altLang="el-GR" dirty="0" smtClean="0"/>
              <a:t>X11</a:t>
            </a:r>
            <a:r>
              <a:rPr lang="el-GR" altLang="el-GR" dirty="0" smtClean="0"/>
              <a:t> ή </a:t>
            </a:r>
            <a:r>
              <a:rPr lang="en-US" altLang="el-GR" dirty="0" smtClean="0"/>
              <a:t>X)</a:t>
            </a:r>
          </a:p>
          <a:p>
            <a:pPr lvl="2"/>
            <a:r>
              <a:rPr lang="el-GR" altLang="el-GR" dirty="0" smtClean="0"/>
              <a:t>Ο διακομιστής </a:t>
            </a:r>
            <a:r>
              <a:rPr lang="en-US" altLang="el-GR" dirty="0" smtClean="0"/>
              <a:t>X</a:t>
            </a:r>
            <a:r>
              <a:rPr lang="el-GR" altLang="el-GR" dirty="0" smtClean="0"/>
              <a:t> ελέγχει τις συσκευές</a:t>
            </a:r>
          </a:p>
          <a:p>
            <a:pPr lvl="2"/>
            <a:r>
              <a:rPr lang="el-GR" altLang="el-GR" dirty="0" smtClean="0"/>
              <a:t>Τα προγράμματα είναι οι πελάτες </a:t>
            </a:r>
            <a:r>
              <a:rPr lang="en-US" altLang="el-GR" dirty="0" smtClean="0"/>
              <a:t>X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Επεκτείνεται από τον διαχειριστή παραθύρων</a:t>
            </a:r>
          </a:p>
          <a:p>
            <a:pPr lvl="2"/>
            <a:r>
              <a:rPr lang="el-GR" altLang="el-GR" dirty="0" smtClean="0"/>
              <a:t>Συνήθως εκτελείται αυτόματα στην εκκίνηση του συστήματος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013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 κέλυφος </a:t>
            </a:r>
            <a:r>
              <a:rPr lang="el-GR" altLang="el-GR" dirty="0" smtClean="0"/>
              <a:t>(</a:t>
            </a:r>
            <a:r>
              <a:rPr lang="el-GR" altLang="el-GR" dirty="0"/>
              <a:t>1 από 3</a:t>
            </a:r>
            <a:r>
              <a:rPr lang="en-US" altLang="el-GR" dirty="0" smtClean="0"/>
              <a:t>)</a:t>
            </a:r>
            <a:endParaRPr lang="en-US" altLang="el-GR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Το πρώτο κέλυφος του </a:t>
            </a:r>
            <a:r>
              <a:rPr lang="en-US" altLang="el-GR" dirty="0" smtClean="0"/>
              <a:t>UNIX</a:t>
            </a:r>
            <a:r>
              <a:rPr lang="el-GR" altLang="el-GR" dirty="0" smtClean="0"/>
              <a:t> λεγόταν </a:t>
            </a:r>
            <a:r>
              <a:rPr lang="en-US" altLang="el-GR" dirty="0" smtClean="0"/>
              <a:t>sh</a:t>
            </a:r>
          </a:p>
          <a:p>
            <a:pPr lvl="1"/>
            <a:r>
              <a:rPr lang="el-GR" altLang="el-GR" dirty="0" smtClean="0"/>
              <a:t>Λέγεται και </a:t>
            </a:r>
            <a:r>
              <a:rPr lang="en-US" altLang="el-GR" dirty="0" smtClean="0"/>
              <a:t>Bourne shell </a:t>
            </a:r>
            <a:r>
              <a:rPr lang="el-GR" altLang="el-GR" dirty="0" smtClean="0"/>
              <a:t>για να διακριθεί από τα άλλα</a:t>
            </a:r>
            <a:endParaRPr lang="en-US" altLang="el-GR" dirty="0" smtClean="0"/>
          </a:p>
          <a:p>
            <a:r>
              <a:rPr lang="el-GR" altLang="el-GR" dirty="0" smtClean="0"/>
              <a:t>Το κέλυφος του </a:t>
            </a:r>
            <a:r>
              <a:rPr lang="en-US" altLang="el-GR" dirty="0" smtClean="0"/>
              <a:t>Linux</a:t>
            </a:r>
            <a:r>
              <a:rPr lang="el-GR" altLang="el-GR" dirty="0" smtClean="0"/>
              <a:t> λέγεται </a:t>
            </a:r>
            <a:r>
              <a:rPr lang="en-US" altLang="el-GR" dirty="0" smtClean="0"/>
              <a:t>bash (Bourne again shell)</a:t>
            </a:r>
          </a:p>
          <a:p>
            <a:r>
              <a:rPr lang="el-GR" altLang="el-GR" dirty="0" smtClean="0"/>
              <a:t>Εμφανίζει προτροπή (</a:t>
            </a:r>
            <a:r>
              <a:rPr lang="en-US" altLang="el-GR" dirty="0" smtClean="0"/>
              <a:t>prompt)</a:t>
            </a:r>
            <a:r>
              <a:rPr lang="el-GR" altLang="el-GR" dirty="0" smtClean="0"/>
              <a:t> και περιμένει είσοδο</a:t>
            </a:r>
          </a:p>
          <a:p>
            <a:r>
              <a:rPr lang="el-GR" altLang="el-GR" dirty="0" smtClean="0"/>
              <a:t>Ερμηνεύει την πρώτη λέξη ως όνομα εντολής</a:t>
            </a:r>
          </a:p>
          <a:p>
            <a:pPr lvl="1"/>
            <a:r>
              <a:rPr lang="el-GR" altLang="el-GR" dirty="0" smtClean="0"/>
              <a:t>Οι επόμενες ερμηνεύονται ως παράμετροι</a:t>
            </a:r>
          </a:p>
          <a:p>
            <a:r>
              <a:rPr lang="el-GR" altLang="el-GR" dirty="0" smtClean="0"/>
              <a:t>Συνήθως με τον χαρακτήρα – δίνονται σημαίες</a:t>
            </a:r>
          </a:p>
          <a:p>
            <a:r>
              <a:rPr lang="el-GR" altLang="el-GR" dirty="0" smtClean="0"/>
              <a:t>Χρήση χαρακτήρων μπαλαντέρ *, ?</a:t>
            </a:r>
            <a:r>
              <a:rPr lang="en-US" altLang="el-GR" dirty="0" smtClean="0"/>
              <a:t>, [-]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Παράδειγμα: </a:t>
            </a:r>
            <a:r>
              <a:rPr lang="en-US" altLang="el-GR" dirty="0" smtClean="0"/>
              <a:t>ls *.c</a:t>
            </a:r>
            <a:r>
              <a:rPr lang="el-GR" altLang="el-GR" dirty="0" smtClean="0"/>
              <a:t> ή </a:t>
            </a:r>
            <a:r>
              <a:rPr lang="en-US" altLang="el-GR" dirty="0" smtClean="0"/>
              <a:t>ls [ape]*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030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 κέλυφος </a:t>
            </a:r>
            <a:r>
              <a:rPr lang="el-GR" altLang="el-GR" dirty="0" smtClean="0"/>
              <a:t>(</a:t>
            </a:r>
            <a:r>
              <a:rPr lang="el-GR" altLang="el-GR" dirty="0"/>
              <a:t>2 από </a:t>
            </a:r>
            <a:r>
              <a:rPr lang="el-GR" altLang="el-GR" dirty="0" smtClean="0"/>
              <a:t>3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Κάθε πρόγραμμα ξεκινά με τρία ανοιχτά αρχεία</a:t>
            </a:r>
          </a:p>
          <a:p>
            <a:pPr lvl="1"/>
            <a:r>
              <a:rPr lang="el-GR" altLang="el-GR" dirty="0" smtClean="0"/>
              <a:t>Καθιερωμένη είσοδος, έξοδος και έξοδος σφαλμάτων</a:t>
            </a:r>
          </a:p>
          <a:p>
            <a:pPr lvl="1"/>
            <a:r>
              <a:rPr lang="el-GR" altLang="el-GR" dirty="0" smtClean="0"/>
              <a:t>Αρχικά αντιστοιχούν σε πληκτρολόγιο και οθόνη</a:t>
            </a:r>
          </a:p>
          <a:p>
            <a:pPr lvl="1"/>
            <a:r>
              <a:rPr lang="el-GR" altLang="el-GR" dirty="0" smtClean="0"/>
              <a:t>Τα φίλτρα (</a:t>
            </a:r>
            <a:r>
              <a:rPr lang="en-US" altLang="el-GR" dirty="0" smtClean="0"/>
              <a:t>filters)</a:t>
            </a:r>
            <a:r>
              <a:rPr lang="el-GR" altLang="el-GR" dirty="0" smtClean="0"/>
              <a:t> διαβάζουν και γράφουν από εκεί</a:t>
            </a:r>
          </a:p>
          <a:p>
            <a:r>
              <a:rPr lang="el-GR" altLang="el-GR" dirty="0" smtClean="0"/>
              <a:t>Ανακατεύθυνση των αρχείων με </a:t>
            </a:r>
            <a:r>
              <a:rPr lang="en-US" altLang="el-GR" dirty="0" smtClean="0"/>
              <a:t>&lt; </a:t>
            </a:r>
            <a:r>
              <a:rPr lang="el-GR" altLang="el-GR" dirty="0" smtClean="0"/>
              <a:t>και</a:t>
            </a:r>
            <a:r>
              <a:rPr lang="en-US" altLang="el-GR" dirty="0" smtClean="0"/>
              <a:t> &gt;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Παράδειγμα: </a:t>
            </a:r>
            <a:r>
              <a:rPr lang="en-US" altLang="el-GR" dirty="0" smtClean="0"/>
              <a:t>sort &lt;in &gt;out</a:t>
            </a:r>
          </a:p>
          <a:p>
            <a:pPr lvl="1"/>
            <a:r>
              <a:rPr lang="el-GR" altLang="el-GR" dirty="0" smtClean="0"/>
              <a:t>Τα σφάλματα πηγαίνουν στην οθόνη</a:t>
            </a:r>
          </a:p>
          <a:p>
            <a:r>
              <a:rPr lang="el-GR" altLang="el-GR" dirty="0" smtClean="0"/>
              <a:t>Αγωγοί εντολών (</a:t>
            </a:r>
            <a:r>
              <a:rPr lang="en-US" altLang="el-GR" dirty="0" smtClean="0"/>
              <a:t>pipelines)</a:t>
            </a:r>
            <a:r>
              <a:rPr lang="el-GR" altLang="el-GR" dirty="0" smtClean="0"/>
              <a:t> με |</a:t>
            </a:r>
          </a:p>
          <a:p>
            <a:pPr lvl="1"/>
            <a:r>
              <a:rPr lang="el-GR" altLang="el-GR" dirty="0" smtClean="0"/>
              <a:t>Παράδειγμα:</a:t>
            </a:r>
            <a:r>
              <a:rPr lang="en-US" altLang="el-GR" dirty="0" smtClean="0"/>
              <a:t> sort &lt;in | head -30</a:t>
            </a:r>
          </a:p>
          <a:p>
            <a:pPr lvl="1"/>
            <a:r>
              <a:rPr lang="el-GR" altLang="el-GR" dirty="0" smtClean="0"/>
              <a:t>Δεν χρειάζεται χρήση ενδιάμεσων αρχείων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31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 κέλυφος </a:t>
            </a:r>
            <a:r>
              <a:rPr lang="el-GR" altLang="el-GR" dirty="0" smtClean="0"/>
              <a:t>(3 από 3)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Εκτέλεση στο παρασκήνιο με &amp;</a:t>
            </a:r>
          </a:p>
          <a:p>
            <a:pPr lvl="1"/>
            <a:r>
              <a:rPr lang="el-GR" altLang="el-GR" dirty="0" smtClean="0"/>
              <a:t>Παράδειγμα:</a:t>
            </a:r>
            <a:r>
              <a:rPr lang="en-US" altLang="el-GR" dirty="0" smtClean="0"/>
              <a:t> wc –l &lt;a &gt;b &amp;</a:t>
            </a:r>
          </a:p>
          <a:p>
            <a:pPr lvl="1"/>
            <a:r>
              <a:rPr lang="el-GR" altLang="el-GR" dirty="0" smtClean="0"/>
              <a:t>Δίνει αμέσως τον έλεγχο πίσω στο χρήστη</a:t>
            </a:r>
          </a:p>
          <a:p>
            <a:pPr lvl="2"/>
            <a:r>
              <a:rPr lang="el-GR" altLang="el-GR" dirty="0" smtClean="0"/>
              <a:t>Ο χρήστης μπορεί να χειριστεί το πρόγραμμα</a:t>
            </a:r>
          </a:p>
          <a:p>
            <a:r>
              <a:rPr lang="el-GR" altLang="el-GR" dirty="0" smtClean="0"/>
              <a:t>Σενάρια κελύφους (</a:t>
            </a:r>
            <a:r>
              <a:rPr lang="en-US" altLang="el-GR" dirty="0" smtClean="0"/>
              <a:t>shell scripts)</a:t>
            </a:r>
          </a:p>
          <a:p>
            <a:pPr lvl="1"/>
            <a:r>
              <a:rPr lang="el-GR" altLang="el-GR" dirty="0" smtClean="0"/>
              <a:t>Αρχεία με εντολές κελύφους προς εκτέλεση</a:t>
            </a:r>
          </a:p>
          <a:p>
            <a:pPr lvl="2"/>
            <a:r>
              <a:rPr lang="el-GR" altLang="el-GR" dirty="0" smtClean="0"/>
              <a:t>Εκτελούνται από νέο κέλυφος</a:t>
            </a:r>
          </a:p>
          <a:p>
            <a:pPr lvl="1"/>
            <a:r>
              <a:rPr lang="el-GR" altLang="el-GR" dirty="0" smtClean="0"/>
              <a:t>Μπορούν να παίρνουν παραμέτρους</a:t>
            </a:r>
          </a:p>
          <a:p>
            <a:pPr lvl="1"/>
            <a:r>
              <a:rPr lang="el-GR" altLang="el-GR" dirty="0" smtClean="0"/>
              <a:t>Διαθέτουν μεταβλητές και δομές ελέγχου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18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Βοηθητικά προγράμματα (1 από </a:t>
            </a:r>
            <a:r>
              <a:rPr lang="el-GR" alt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Βοηθητικά προγράμματα του </a:t>
            </a:r>
            <a:r>
              <a:rPr lang="en-US" altLang="el-GR" dirty="0"/>
              <a:t>Linux</a:t>
            </a:r>
          </a:p>
          <a:p>
            <a:pPr lvl="1"/>
            <a:r>
              <a:rPr lang="el-GR" altLang="el-GR" dirty="0"/>
              <a:t>Το </a:t>
            </a:r>
            <a:r>
              <a:rPr lang="en-US" altLang="el-GR" dirty="0"/>
              <a:t>POSIX</a:t>
            </a:r>
            <a:r>
              <a:rPr lang="el-GR" altLang="el-GR" dirty="0"/>
              <a:t> περιγράφει </a:t>
            </a:r>
            <a:r>
              <a:rPr lang="el-GR" altLang="el-GR" dirty="0" smtClean="0"/>
              <a:t>περίπου 100</a:t>
            </a:r>
            <a:endParaRPr lang="el-GR" altLang="el-GR" dirty="0"/>
          </a:p>
          <a:p>
            <a:pPr lvl="2"/>
            <a:r>
              <a:rPr lang="el-GR" altLang="el-GR" dirty="0"/>
              <a:t>Σύνταξη και σημασιολογία</a:t>
            </a:r>
          </a:p>
          <a:p>
            <a:pPr lvl="1"/>
            <a:r>
              <a:rPr lang="el-GR" altLang="el-GR" dirty="0"/>
              <a:t>Χειρισμός αρχείων και </a:t>
            </a:r>
            <a:r>
              <a:rPr lang="el-GR" altLang="el-GR" dirty="0" smtClean="0"/>
              <a:t>καταλόγων</a:t>
            </a:r>
          </a:p>
          <a:p>
            <a:pPr lvl="1"/>
            <a:r>
              <a:rPr lang="el-GR" altLang="el-GR" dirty="0" smtClean="0"/>
              <a:t>Διαχείριση </a:t>
            </a:r>
            <a:r>
              <a:rPr lang="el-GR" altLang="el-GR" dirty="0"/>
              <a:t>συστήματος</a:t>
            </a:r>
          </a:p>
          <a:p>
            <a:pPr lvl="1"/>
            <a:r>
              <a:rPr lang="el-GR" altLang="el-GR" dirty="0"/>
              <a:t>Ανάπτυξη </a:t>
            </a:r>
            <a:r>
              <a:rPr lang="el-GR" altLang="el-GR" dirty="0" smtClean="0"/>
              <a:t>προγραμμάτων</a:t>
            </a:r>
          </a:p>
          <a:p>
            <a:pPr lvl="1"/>
            <a:r>
              <a:rPr lang="el-GR" altLang="el-GR" dirty="0"/>
              <a:t>Ε</a:t>
            </a:r>
            <a:r>
              <a:rPr lang="el-GR" altLang="el-GR" dirty="0" smtClean="0"/>
              <a:t>πεξεργασίας κειμένου</a:t>
            </a:r>
          </a:p>
          <a:p>
            <a:pPr lvl="1"/>
            <a:r>
              <a:rPr lang="el-GR" altLang="el-GR" dirty="0" smtClean="0"/>
              <a:t>Φίλτρα μετασχηματισμού δεδομένων</a:t>
            </a:r>
            <a:endParaRPr lang="el-GR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36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Βοηθητικά προγράμματα </a:t>
            </a:r>
            <a:r>
              <a:rPr lang="el-GR" altLang="el-GR" dirty="0" smtClean="0"/>
              <a:t>(</a:t>
            </a:r>
            <a:r>
              <a:rPr lang="el-GR" altLang="el-GR" dirty="0"/>
              <a:t>2 από </a:t>
            </a:r>
            <a:r>
              <a:rPr lang="el-GR" altLang="el-GR" dirty="0" smtClean="0"/>
              <a:t>2)</a:t>
            </a:r>
            <a:endParaRPr lang="el-GR" altLang="el-GR" dirty="0"/>
          </a:p>
        </p:txBody>
      </p:sp>
      <p:pic>
        <p:nvPicPr>
          <p:cNvPr id="19462" name="Picture 8" descr="Πίνακας βοηθητικών προγραμμάτων του Linux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89261"/>
            <a:ext cx="6021388" cy="447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ontent Placeholder 5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altLang="el-GR" dirty="0" smtClean="0"/>
              <a:t>Βοηθητικά προγράμματα του </a:t>
            </a:r>
            <a:r>
              <a:rPr lang="en-US" altLang="el-GR" dirty="0" smtClean="0"/>
              <a:t>Linux</a:t>
            </a:r>
            <a:endParaRPr lang="el-GR" alt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696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Το παρόν εκπαιδευτικό υλικό υπόκειται σε</a:t>
            </a:r>
            <a:r>
              <a:rPr lang="en-US" dirty="0"/>
              <a:t> </a:t>
            </a:r>
            <a:r>
              <a:rPr lang="el-GR" dirty="0"/>
              <a:t>άδειες χρήσης </a:t>
            </a:r>
            <a:r>
              <a:rPr lang="en-US" dirty="0"/>
              <a:t>Creative Commons.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/>
              <a:t>Οι εικόνες προέρχονται από το βιβλίο «</a:t>
            </a:r>
            <a:r>
              <a:rPr lang="el-GR" altLang="el-GR" dirty="0"/>
              <a:t>Σύγχρονα Λειτουργικά Συστήματα</a:t>
            </a:r>
            <a:r>
              <a:rPr lang="el-GR" dirty="0"/>
              <a:t>», </a:t>
            </a:r>
            <a:r>
              <a:rPr lang="en-US" altLang="el-GR" dirty="0"/>
              <a:t>A</a:t>
            </a:r>
            <a:r>
              <a:rPr lang="el-GR" altLang="el-GR" dirty="0"/>
              <a:t>.</a:t>
            </a:r>
            <a:r>
              <a:rPr lang="en-US" altLang="el-GR" dirty="0"/>
              <a:t>S</a:t>
            </a:r>
            <a:r>
              <a:rPr lang="el-GR" altLang="el-GR" dirty="0"/>
              <a:t>. </a:t>
            </a:r>
            <a:r>
              <a:rPr lang="en-US" altLang="el-GR" dirty="0" err="1"/>
              <a:t>Tanenbaum</a:t>
            </a:r>
            <a:r>
              <a:rPr lang="el-GR" dirty="0"/>
              <a:t>, 3</a:t>
            </a:r>
            <a:r>
              <a:rPr lang="el-GR" baseline="30000" dirty="0"/>
              <a:t>η</a:t>
            </a:r>
            <a:r>
              <a:rPr lang="el-GR" dirty="0"/>
              <a:t> έκδοση, 20</a:t>
            </a:r>
            <a:r>
              <a:rPr lang="en-US" dirty="0"/>
              <a:t>09</a:t>
            </a:r>
            <a:r>
              <a:rPr lang="el-GR" dirty="0"/>
              <a:t>, Εκδόσεις Κλειδάριθμος.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Δομή πυρήνα (</a:t>
            </a:r>
            <a:r>
              <a:rPr lang="el-GR" altLang="el-GR" dirty="0"/>
              <a:t>1 από 3)</a:t>
            </a:r>
            <a:endParaRPr lang="el-GR" altLang="el-GR" dirty="0" smtClean="0"/>
          </a:p>
        </p:txBody>
      </p:sp>
      <p:pic>
        <p:nvPicPr>
          <p:cNvPr id="20486" name="Picture 8" descr="Δομή πυρήνα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453" y="1197397"/>
            <a:ext cx="636587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ontent Placeholder 5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112987"/>
          </a:xfrm>
        </p:spPr>
        <p:txBody>
          <a:bodyPr>
            <a:normAutofit lnSpcReduction="10000"/>
          </a:bodyPr>
          <a:lstStyle/>
          <a:p>
            <a:r>
              <a:rPr lang="el-GR" altLang="el-GR" dirty="0" smtClean="0"/>
              <a:t>Κατώτερο επίπεδο και τρία συστατικά</a:t>
            </a:r>
          </a:p>
          <a:p>
            <a:pPr lvl="1"/>
            <a:r>
              <a:rPr lang="el-GR" altLang="el-GR" dirty="0" smtClean="0"/>
              <a:t>Διεργασίες, μνήμη, είσοδος / έξοδος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571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Δομή πυρήνα </a:t>
            </a:r>
            <a:r>
              <a:rPr lang="el-GR" altLang="el-GR" dirty="0" smtClean="0"/>
              <a:t>(</a:t>
            </a:r>
            <a:r>
              <a:rPr lang="el-GR" altLang="el-GR" dirty="0"/>
              <a:t>2 από 3)</a:t>
            </a:r>
            <a:endParaRPr lang="el-GR" altLang="el-GR" dirty="0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Διακοπές </a:t>
            </a:r>
            <a:r>
              <a:rPr lang="el-GR" altLang="el-GR" dirty="0"/>
              <a:t>και διεκπεραιωτής διεργασιών</a:t>
            </a:r>
          </a:p>
          <a:p>
            <a:pPr lvl="1"/>
            <a:r>
              <a:rPr lang="el-GR" altLang="el-GR" dirty="0" smtClean="0"/>
              <a:t>Κατώτερο επίπεδο πυρήνα</a:t>
            </a:r>
          </a:p>
          <a:p>
            <a:pPr lvl="1"/>
            <a:r>
              <a:rPr lang="el-GR" altLang="el-GR" dirty="0" smtClean="0"/>
              <a:t>Χειρισμός διακοπών (και) σε </a:t>
            </a:r>
            <a:r>
              <a:rPr lang="el-GR" altLang="el-GR" dirty="0"/>
              <a:t>γλώσσα μηχανής</a:t>
            </a:r>
          </a:p>
          <a:p>
            <a:r>
              <a:rPr lang="el-GR" altLang="el-GR" dirty="0" smtClean="0"/>
              <a:t>Συστατικό διαχείρισης εισόδου-εξόδου</a:t>
            </a:r>
          </a:p>
          <a:p>
            <a:pPr lvl="1"/>
            <a:r>
              <a:rPr lang="el-GR" altLang="el-GR" dirty="0" smtClean="0"/>
              <a:t>Εικονικό σύστημα αρχείων στο υψηλότερο επίπεδο</a:t>
            </a:r>
          </a:p>
          <a:p>
            <a:pPr lvl="1"/>
            <a:r>
              <a:rPr lang="el-GR" altLang="el-GR" dirty="0" smtClean="0"/>
              <a:t>Οδηγοί συσκευών στο χαμηλότερο επίπεδο</a:t>
            </a:r>
          </a:p>
          <a:p>
            <a:pPr lvl="1"/>
            <a:r>
              <a:rPr lang="el-GR" altLang="el-GR" dirty="0" smtClean="0"/>
              <a:t>Συσκευές χαρακτήρων: κανόνες γραμμής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Συσκευές δικτύου: πρωτόκολλα, υποδοχές</a:t>
            </a:r>
          </a:p>
          <a:p>
            <a:pPr lvl="1"/>
            <a:r>
              <a:rPr lang="el-GR" altLang="el-GR" dirty="0" smtClean="0"/>
              <a:t>Συσκευές μπλοκ: συστήματα αρχείων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878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Δομή πυρήνα </a:t>
            </a:r>
            <a:r>
              <a:rPr lang="el-GR" altLang="el-GR" dirty="0" smtClean="0"/>
              <a:t>(3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Συστατικό διαχείρισης μνήμης</a:t>
            </a:r>
          </a:p>
          <a:p>
            <a:pPr lvl="1"/>
            <a:r>
              <a:rPr lang="el-GR" altLang="el-GR" dirty="0"/>
              <a:t>Απεικόνιση διευθύνσεων, κρυφή μνήμη </a:t>
            </a:r>
            <a:r>
              <a:rPr lang="el-GR" altLang="el-GR" dirty="0" smtClean="0"/>
              <a:t>σελίδων</a:t>
            </a:r>
            <a:endParaRPr lang="el-GR" altLang="el-GR" dirty="0"/>
          </a:p>
          <a:p>
            <a:r>
              <a:rPr lang="el-GR" altLang="el-GR" dirty="0"/>
              <a:t>Συστατικό διαχείρισης διεργασιών</a:t>
            </a:r>
          </a:p>
          <a:p>
            <a:pPr lvl="1"/>
            <a:r>
              <a:rPr lang="el-GR" altLang="el-GR" dirty="0" smtClean="0"/>
              <a:t>Δημιουργία/τερματισμός διεργασιών</a:t>
            </a:r>
          </a:p>
          <a:p>
            <a:pPr lvl="1"/>
            <a:r>
              <a:rPr lang="el-GR" altLang="el-GR" dirty="0" smtClean="0"/>
              <a:t>Χρονοπρογραμματισμός</a:t>
            </a:r>
            <a:r>
              <a:rPr lang="el-GR" altLang="el-GR" dirty="0"/>
              <a:t>, σήματα</a:t>
            </a:r>
          </a:p>
          <a:p>
            <a:r>
              <a:rPr lang="el-GR" altLang="el-GR" dirty="0"/>
              <a:t>Αλληλεξαρτήσεις μεταξύ συστατικών</a:t>
            </a:r>
          </a:p>
          <a:p>
            <a:r>
              <a:rPr lang="el-GR" altLang="el-GR" dirty="0"/>
              <a:t>Δυναμικά φορτώσιμες υπομονάδες</a:t>
            </a:r>
          </a:p>
          <a:p>
            <a:r>
              <a:rPr lang="el-GR" altLang="el-GR" dirty="0"/>
              <a:t>Διασύνδεση κλήσεων συστήματος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22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Διεργασίες στο </a:t>
            </a:r>
            <a:r>
              <a:rPr lang="en-US" dirty="0" smtClean="0"/>
              <a:t>Linux</a:t>
            </a:r>
            <a:endParaRPr lang="en-US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8</a:t>
            </a:r>
            <a:r>
              <a:rPr lang="el-GR" b="1" dirty="0"/>
              <a:t>:</a:t>
            </a:r>
            <a:r>
              <a:rPr lang="en-US" dirty="0"/>
              <a:t> </a:t>
            </a:r>
            <a:r>
              <a:rPr lang="el-GR" dirty="0"/>
              <a:t>Το ΛΣ </a:t>
            </a:r>
            <a:r>
              <a:rPr lang="en-US" dirty="0"/>
              <a:t>Linux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945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200" dirty="0"/>
              <a:t>Θεμελιώδεις </a:t>
            </a:r>
            <a:r>
              <a:rPr lang="el-GR" altLang="el-GR" sz="3200" dirty="0" smtClean="0"/>
              <a:t>έννοιες</a:t>
            </a:r>
            <a:r>
              <a:rPr lang="en-US" altLang="el-GR" sz="3200" dirty="0" smtClean="0"/>
              <a:t> </a:t>
            </a:r>
            <a:r>
              <a:rPr lang="el-GR" altLang="el-GR" sz="3200" dirty="0" smtClean="0"/>
              <a:t>διεργασιών </a:t>
            </a:r>
            <a:r>
              <a:rPr lang="en-US" altLang="el-GR" sz="3200" dirty="0" smtClean="0"/>
              <a:t>(1</a:t>
            </a:r>
            <a:r>
              <a:rPr lang="el-GR" altLang="el-GR" sz="3200" dirty="0"/>
              <a:t> από </a:t>
            </a:r>
            <a:r>
              <a:rPr lang="el-GR" altLang="el-GR" sz="3200" dirty="0" smtClean="0"/>
              <a:t>5</a:t>
            </a:r>
            <a:r>
              <a:rPr lang="en-US" altLang="el-GR" sz="3200" dirty="0" smtClean="0"/>
              <a:t>)</a:t>
            </a:r>
            <a:endParaRPr lang="el-GR" altLang="el-GR" sz="3200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Κάθε διεργασία εκτελεί ένα μόνο πρόγραμμα</a:t>
            </a:r>
          </a:p>
          <a:p>
            <a:r>
              <a:rPr lang="el-GR" altLang="el-GR" dirty="0" smtClean="0"/>
              <a:t>Αρχικά έχει ένα νήμα ελέγχου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Μπορεί στη συνέχεια να φτιάξει άλλα νήματα</a:t>
            </a:r>
          </a:p>
          <a:p>
            <a:r>
              <a:rPr lang="el-GR" altLang="el-GR" dirty="0" smtClean="0"/>
              <a:t>Πολλές ταυτόχρονες διεργασίες ανά χρήση</a:t>
            </a:r>
          </a:p>
          <a:p>
            <a:r>
              <a:rPr lang="el-GR" altLang="el-GR" dirty="0" smtClean="0"/>
              <a:t>Διεργασίες δαίμονες</a:t>
            </a:r>
          </a:p>
          <a:p>
            <a:pPr lvl="1"/>
            <a:r>
              <a:rPr lang="el-GR" altLang="el-GR" dirty="0" smtClean="0"/>
              <a:t>Παράδειγμα: το </a:t>
            </a:r>
            <a:r>
              <a:rPr lang="en-US" altLang="el-GR" dirty="0" smtClean="0"/>
              <a:t>cron</a:t>
            </a:r>
            <a:r>
              <a:rPr lang="el-GR" altLang="el-GR" dirty="0" smtClean="0"/>
              <a:t> ξυπνάει κάθε 1 λεπτό</a:t>
            </a:r>
          </a:p>
          <a:p>
            <a:pPr lvl="2"/>
            <a:r>
              <a:rPr lang="el-GR" altLang="el-GR" dirty="0" smtClean="0"/>
              <a:t>Ελέγχει αν υπάρχουν προγραμματισμένες εργασίες</a:t>
            </a:r>
          </a:p>
          <a:p>
            <a:pPr lvl="2"/>
            <a:r>
              <a:rPr lang="el-GR" altLang="el-GR" dirty="0" smtClean="0"/>
              <a:t>Υπενθυμίσεις χρηστών ή περιοδικές συντηρήσεις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735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200" dirty="0"/>
              <a:t>Θεμελιώδεις έννοιες</a:t>
            </a:r>
            <a:r>
              <a:rPr lang="en-US" altLang="el-GR" sz="3200" dirty="0"/>
              <a:t> </a:t>
            </a:r>
            <a:r>
              <a:rPr lang="el-GR" altLang="el-GR" sz="3200" dirty="0"/>
              <a:t>διεργασιών </a:t>
            </a:r>
            <a:r>
              <a:rPr lang="en-US" altLang="el-GR" sz="3200" dirty="0" smtClean="0"/>
              <a:t>(</a:t>
            </a:r>
            <a:r>
              <a:rPr lang="el-GR" altLang="el-GR" sz="3200" dirty="0"/>
              <a:t>2 από </a:t>
            </a:r>
            <a:r>
              <a:rPr lang="el-GR" altLang="el-GR" sz="3200" dirty="0" smtClean="0"/>
              <a:t>5</a:t>
            </a:r>
            <a:r>
              <a:rPr lang="en-US" altLang="el-GR" sz="3200" dirty="0" smtClean="0"/>
              <a:t>)</a:t>
            </a:r>
            <a:endParaRPr lang="el-G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Δημιουργία νέων διεργασιών </a:t>
            </a:r>
            <a:r>
              <a:rPr lang="el-GR" altLang="el-GR" dirty="0" smtClean="0"/>
              <a:t>με </a:t>
            </a:r>
            <a:r>
              <a:rPr lang="en-US" altLang="el-GR" dirty="0" smtClean="0"/>
              <a:t>fork</a:t>
            </a:r>
            <a:endParaRPr lang="en-US" altLang="el-GR" dirty="0"/>
          </a:p>
          <a:p>
            <a:pPr lvl="1"/>
            <a:r>
              <a:rPr lang="el-GR" altLang="el-GR" dirty="0"/>
              <a:t>Η </a:t>
            </a:r>
            <a:r>
              <a:rPr lang="el-GR" altLang="el-GR" dirty="0" smtClean="0"/>
              <a:t>καλούσα διεργασία η γονική (</a:t>
            </a:r>
            <a:r>
              <a:rPr lang="en-US" altLang="el-GR" dirty="0"/>
              <a:t>parent)</a:t>
            </a:r>
          </a:p>
          <a:p>
            <a:pPr lvl="1"/>
            <a:r>
              <a:rPr lang="el-GR" altLang="el-GR" dirty="0"/>
              <a:t>Η </a:t>
            </a:r>
            <a:r>
              <a:rPr lang="el-GR" altLang="el-GR" dirty="0" smtClean="0"/>
              <a:t>νέα διεργασία είναι </a:t>
            </a:r>
            <a:r>
              <a:rPr lang="el-GR" altLang="el-GR" dirty="0"/>
              <a:t>η θυγατρική </a:t>
            </a:r>
            <a:r>
              <a:rPr lang="en-US" altLang="el-GR" dirty="0"/>
              <a:t>(child)</a:t>
            </a:r>
          </a:p>
          <a:p>
            <a:pPr lvl="1"/>
            <a:r>
              <a:rPr lang="el-GR" altLang="el-GR" dirty="0"/>
              <a:t>Αρχικά έχουν τις ίδιες εικόνες στη </a:t>
            </a:r>
            <a:r>
              <a:rPr lang="el-GR" altLang="el-GR" dirty="0" smtClean="0"/>
              <a:t>μνήμη</a:t>
            </a:r>
          </a:p>
          <a:p>
            <a:pPr lvl="2"/>
            <a:r>
              <a:rPr lang="el-GR" altLang="el-GR" dirty="0" smtClean="0"/>
              <a:t>Κώδικας και δεδομένα</a:t>
            </a:r>
            <a:endParaRPr lang="el-GR" altLang="el-GR" dirty="0"/>
          </a:p>
          <a:p>
            <a:pPr lvl="2"/>
            <a:r>
              <a:rPr lang="el-GR" altLang="el-GR" dirty="0" smtClean="0"/>
              <a:t>Αλλαγές στη μία δεν </a:t>
            </a:r>
            <a:r>
              <a:rPr lang="el-GR" altLang="el-GR" dirty="0"/>
              <a:t>επηρεάζουν την άλλη</a:t>
            </a:r>
          </a:p>
          <a:p>
            <a:pPr lvl="1"/>
            <a:r>
              <a:rPr lang="el-GR" altLang="el-GR" dirty="0" smtClean="0"/>
              <a:t>Κοινά ανοιχτά αρχεία στις </a:t>
            </a:r>
            <a:r>
              <a:rPr lang="el-GR" altLang="el-GR" dirty="0"/>
              <a:t>δύο </a:t>
            </a:r>
            <a:r>
              <a:rPr lang="el-GR" altLang="el-GR" dirty="0" smtClean="0"/>
              <a:t>διεργασίες</a:t>
            </a:r>
          </a:p>
          <a:p>
            <a:pPr lvl="2"/>
            <a:r>
              <a:rPr lang="el-GR" altLang="el-GR" dirty="0" smtClean="0"/>
              <a:t>Μοιράζονται και τον δείκτη τρέχουσας θέσης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032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200" dirty="0"/>
              <a:t>Θεμελιώδεις έννοιες</a:t>
            </a:r>
            <a:r>
              <a:rPr lang="en-US" altLang="el-GR" sz="3200" dirty="0"/>
              <a:t> </a:t>
            </a:r>
            <a:r>
              <a:rPr lang="el-GR" altLang="el-GR" sz="3200" dirty="0"/>
              <a:t>διεργασιών </a:t>
            </a:r>
            <a:r>
              <a:rPr lang="en-US" altLang="el-GR" sz="3200" dirty="0" smtClean="0"/>
              <a:t>(</a:t>
            </a:r>
            <a:r>
              <a:rPr lang="el-GR" altLang="el-GR" sz="3200" dirty="0"/>
              <a:t>3 από 5</a:t>
            </a:r>
            <a:r>
              <a:rPr lang="en-US" altLang="el-GR" sz="3200" dirty="0" smtClean="0"/>
              <a:t>)</a:t>
            </a:r>
            <a:endParaRPr lang="el-GR" altLang="el-GR" sz="3200" dirty="0" smtClean="0"/>
          </a:p>
        </p:txBody>
      </p:sp>
      <p:pic>
        <p:nvPicPr>
          <p:cNvPr id="23558" name="Picture 8" descr="Παράδειγμα κώδικα με κλήση fork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6010346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2892077"/>
            <a:ext cx="8229600" cy="3273227"/>
          </a:xfrm>
        </p:spPr>
        <p:txBody>
          <a:bodyPr>
            <a:normAutofit lnSpcReduction="10000"/>
          </a:bodyPr>
          <a:lstStyle/>
          <a:p>
            <a:r>
              <a:rPr lang="el-GR" altLang="el-GR" dirty="0" smtClean="0"/>
              <a:t>Κάθε διεργασία έχει μία ταυτότητα (</a:t>
            </a:r>
            <a:r>
              <a:rPr lang="en-US" altLang="el-GR" dirty="0" smtClean="0"/>
              <a:t>PID)</a:t>
            </a:r>
          </a:p>
          <a:p>
            <a:pPr lvl="1"/>
            <a:r>
              <a:rPr lang="en-US" altLang="el-GR" dirty="0" smtClean="0"/>
              <a:t>H fork</a:t>
            </a:r>
            <a:r>
              <a:rPr lang="el-GR" altLang="el-GR" dirty="0" smtClean="0"/>
              <a:t> επιστρέφει το </a:t>
            </a:r>
            <a:r>
              <a:rPr lang="en-US" altLang="el-GR" dirty="0" smtClean="0"/>
              <a:t>PID</a:t>
            </a:r>
            <a:r>
              <a:rPr lang="el-GR" altLang="el-GR" dirty="0" smtClean="0"/>
              <a:t> της θυγατρικής</a:t>
            </a:r>
          </a:p>
          <a:p>
            <a:pPr lvl="2"/>
            <a:r>
              <a:rPr lang="el-GR" altLang="el-GR" dirty="0" smtClean="0"/>
              <a:t>Στη θυγατρική διεργασία επιστρέφει 0</a:t>
            </a:r>
          </a:p>
          <a:p>
            <a:pPr lvl="1"/>
            <a:r>
              <a:rPr lang="el-GR" altLang="el-GR" dirty="0" smtClean="0"/>
              <a:t>Μια διεργασία μαθαίνει το </a:t>
            </a:r>
            <a:r>
              <a:rPr lang="en-US" altLang="el-GR" dirty="0" smtClean="0"/>
              <a:t>PID</a:t>
            </a:r>
            <a:r>
              <a:rPr lang="el-GR" altLang="el-GR" dirty="0" smtClean="0"/>
              <a:t> μέσω της </a:t>
            </a:r>
            <a:r>
              <a:rPr lang="en-US" altLang="el-GR" dirty="0" smtClean="0"/>
              <a:t>getpid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Με το </a:t>
            </a:r>
            <a:r>
              <a:rPr lang="en-US" altLang="el-GR" dirty="0" smtClean="0"/>
              <a:t>PID</a:t>
            </a:r>
            <a:r>
              <a:rPr lang="el-GR" altLang="el-GR" dirty="0" smtClean="0"/>
              <a:t> η διεργασία διακρίνει τα παιδιά της</a:t>
            </a:r>
          </a:p>
          <a:p>
            <a:pPr lvl="2"/>
            <a:r>
              <a:rPr lang="el-GR" altLang="el-GR" dirty="0" smtClean="0"/>
              <a:t>Επιστρέφεται στη γονική και κατά τον τερματισμό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22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200" dirty="0"/>
              <a:t>Θεμελιώδεις έννοιες</a:t>
            </a:r>
            <a:r>
              <a:rPr lang="en-US" altLang="el-GR" sz="3200" dirty="0"/>
              <a:t> </a:t>
            </a:r>
            <a:r>
              <a:rPr lang="el-GR" altLang="el-GR" sz="3200" dirty="0"/>
              <a:t>διεργασιών </a:t>
            </a:r>
            <a:r>
              <a:rPr lang="el-GR" altLang="el-GR" sz="3200" dirty="0" smtClean="0"/>
              <a:t>(4 από 5)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/>
              <a:t>Επικοινωνία διεργασιών με αγωγούς (</a:t>
            </a:r>
            <a:r>
              <a:rPr lang="en-US" altLang="el-GR" dirty="0"/>
              <a:t>pipes)</a:t>
            </a:r>
          </a:p>
          <a:p>
            <a:pPr lvl="1"/>
            <a:r>
              <a:rPr lang="el-GR" altLang="el-GR" dirty="0"/>
              <a:t>Μονόδρομη ροή </a:t>
            </a:r>
            <a:r>
              <a:rPr lang="en-US" altLang="el-GR" dirty="0"/>
              <a:t>byte</a:t>
            </a:r>
            <a:r>
              <a:rPr lang="el-GR" altLang="el-GR" dirty="0"/>
              <a:t> ανάμεσα σε δύο διεργασίες</a:t>
            </a:r>
          </a:p>
          <a:p>
            <a:pPr lvl="1"/>
            <a:r>
              <a:rPr lang="el-GR" altLang="el-GR" dirty="0"/>
              <a:t>Μπλοκάρισμα συγγραφέα σε γεμάτο αγωγό</a:t>
            </a:r>
          </a:p>
          <a:p>
            <a:pPr lvl="1"/>
            <a:r>
              <a:rPr lang="el-GR" altLang="el-GR" dirty="0"/>
              <a:t>Μπλοκάρισμα αναγνώστη σε άδειο αγωγό</a:t>
            </a:r>
          </a:p>
          <a:p>
            <a:r>
              <a:rPr lang="el-GR" altLang="el-GR" dirty="0" smtClean="0"/>
              <a:t>Επικοινωνία διεργασιών μέσω σημάτων (</a:t>
            </a:r>
            <a:r>
              <a:rPr lang="en-US" altLang="el-GR" dirty="0" smtClean="0"/>
              <a:t>signals)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Ουσιαστικά πρόκειται για διακοπές λογισμικού</a:t>
            </a:r>
          </a:p>
          <a:p>
            <a:pPr lvl="2"/>
            <a:r>
              <a:rPr lang="el-GR" altLang="el-GR" dirty="0" smtClean="0"/>
              <a:t>Είτε από άλλες διεργασίες είτε από το σύστημα</a:t>
            </a:r>
          </a:p>
          <a:p>
            <a:pPr lvl="1"/>
            <a:r>
              <a:rPr lang="el-GR" altLang="el-GR" dirty="0" smtClean="0"/>
              <a:t>Η διεργασία ορίζει τι θα κάνει σε κάθε σήμα</a:t>
            </a:r>
          </a:p>
          <a:p>
            <a:pPr lvl="2"/>
            <a:r>
              <a:rPr lang="el-GR" altLang="el-GR" dirty="0" smtClean="0"/>
              <a:t>Τερματισμός, αγνόηση, χειρισμός με διαδικασία</a:t>
            </a:r>
          </a:p>
          <a:p>
            <a:pPr lvl="2"/>
            <a:r>
              <a:rPr lang="el-GR" altLang="el-GR" dirty="0" smtClean="0"/>
              <a:t>Η διαδικασία χειρισμού καλείται όταν συμβεί το σήμα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728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200" dirty="0"/>
              <a:t>Θεμελιώδεις έννοιες</a:t>
            </a:r>
            <a:r>
              <a:rPr lang="en-US" altLang="el-GR" sz="3200" dirty="0"/>
              <a:t> </a:t>
            </a:r>
            <a:r>
              <a:rPr lang="el-GR" altLang="el-GR" sz="3200" dirty="0"/>
              <a:t>διεργασιών </a:t>
            </a:r>
            <a:r>
              <a:rPr lang="el-GR" altLang="el-GR" sz="3200" dirty="0" smtClean="0"/>
              <a:t>(5 από 5)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/>
              <a:t>Ομάδα διεργασιών (</a:t>
            </a:r>
            <a:r>
              <a:rPr lang="en-US" altLang="el-GR" dirty="0"/>
              <a:t>process </a:t>
            </a:r>
            <a:r>
              <a:rPr lang="el-GR" altLang="el-GR" dirty="0"/>
              <a:t> </a:t>
            </a:r>
            <a:r>
              <a:rPr lang="en-US" altLang="el-GR" dirty="0"/>
              <a:t>group)</a:t>
            </a:r>
            <a:endParaRPr lang="el-GR" altLang="el-GR" dirty="0"/>
          </a:p>
          <a:p>
            <a:pPr lvl="1"/>
            <a:r>
              <a:rPr lang="el-GR" altLang="el-GR" dirty="0"/>
              <a:t>Οι απόγονοι μίας διεργασίας</a:t>
            </a:r>
          </a:p>
          <a:p>
            <a:pPr lvl="1"/>
            <a:r>
              <a:rPr lang="el-GR" altLang="el-GR" dirty="0" smtClean="0"/>
              <a:t>Σήματα </a:t>
            </a:r>
            <a:r>
              <a:rPr lang="el-GR" altLang="el-GR" dirty="0"/>
              <a:t>στέλνονται </a:t>
            </a:r>
            <a:r>
              <a:rPr lang="el-GR" altLang="el-GR" dirty="0" smtClean="0"/>
              <a:t>μόνο μέσα στην ομάδα</a:t>
            </a:r>
            <a:endParaRPr lang="el-GR" altLang="el-GR" dirty="0"/>
          </a:p>
          <a:p>
            <a:pPr lvl="1"/>
            <a:r>
              <a:rPr lang="el-GR" altLang="el-GR" dirty="0" smtClean="0"/>
              <a:t>Δυνατότητα αποστολής σε </a:t>
            </a:r>
            <a:r>
              <a:rPr lang="el-GR" altLang="el-GR" dirty="0"/>
              <a:t>όλη την ομάδα</a:t>
            </a:r>
          </a:p>
          <a:p>
            <a:r>
              <a:rPr lang="el-GR" altLang="el-GR" dirty="0" smtClean="0"/>
              <a:t>Σήματα </a:t>
            </a:r>
            <a:r>
              <a:rPr lang="en-US" altLang="el-GR" dirty="0" smtClean="0"/>
              <a:t>POSIX</a:t>
            </a:r>
            <a:endParaRPr lang="el-GR" altLang="el-GR" dirty="0" smtClean="0"/>
          </a:p>
          <a:p>
            <a:pPr lvl="1"/>
            <a:r>
              <a:rPr lang="el-GR" altLang="el-GR" dirty="0"/>
              <a:t>Το </a:t>
            </a:r>
            <a:r>
              <a:rPr lang="en-US" altLang="el-GR" dirty="0"/>
              <a:t>POSIX</a:t>
            </a:r>
            <a:r>
              <a:rPr lang="el-GR" altLang="el-GR" dirty="0"/>
              <a:t> ορίζει </a:t>
            </a:r>
            <a:r>
              <a:rPr lang="el-GR" altLang="el-GR" dirty="0" smtClean="0"/>
              <a:t>σειρά </a:t>
            </a:r>
            <a:r>
              <a:rPr lang="el-GR" altLang="el-GR" dirty="0"/>
              <a:t>τυποποιημένων σημάτων</a:t>
            </a:r>
          </a:p>
          <a:p>
            <a:pPr lvl="1"/>
            <a:r>
              <a:rPr lang="el-GR" altLang="el-GR" dirty="0" smtClean="0"/>
              <a:t>Σήματα που στέλνονται από διεργασίες (</a:t>
            </a:r>
            <a:r>
              <a:rPr lang="en-US" altLang="el-GR" dirty="0" smtClean="0"/>
              <a:t>SIGUSR)</a:t>
            </a:r>
          </a:p>
          <a:p>
            <a:pPr lvl="1"/>
            <a:r>
              <a:rPr lang="el-GR" altLang="el-GR" dirty="0" smtClean="0"/>
              <a:t>Σήματα ελέγχου της διεργασίας (</a:t>
            </a:r>
            <a:r>
              <a:rPr lang="en-US" altLang="el-GR" dirty="0" smtClean="0"/>
              <a:t>SIGHUP)</a:t>
            </a:r>
          </a:p>
          <a:p>
            <a:pPr lvl="1"/>
            <a:r>
              <a:rPr lang="el-GR" altLang="el-GR" dirty="0" smtClean="0"/>
              <a:t>Σφάλματα προγράμματος (</a:t>
            </a:r>
            <a:r>
              <a:rPr lang="en-US" altLang="el-GR" dirty="0" smtClean="0"/>
              <a:t>SIGILL, SIGSEGV, SIGFPE)</a:t>
            </a:r>
          </a:p>
          <a:p>
            <a:pPr lvl="1"/>
            <a:r>
              <a:rPr lang="el-GR" altLang="el-GR" dirty="0" smtClean="0"/>
              <a:t>Σήματα που προέρχονται από το πρόγραμμα (</a:t>
            </a:r>
            <a:r>
              <a:rPr lang="en-US" altLang="el-GR" dirty="0" smtClean="0"/>
              <a:t>SIGALRM)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33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Κλήσεις </a:t>
            </a:r>
            <a:r>
              <a:rPr lang="el-GR" altLang="el-GR" dirty="0" smtClean="0"/>
              <a:t>διεργασιών </a:t>
            </a:r>
            <a:r>
              <a:rPr lang="en-US" altLang="el-GR" dirty="0" smtClean="0"/>
              <a:t>(1</a:t>
            </a:r>
            <a:r>
              <a:rPr lang="el-GR" altLang="el-GR" dirty="0"/>
              <a:t> από </a:t>
            </a:r>
            <a:r>
              <a:rPr lang="el-GR" altLang="el-GR" dirty="0" smtClean="0"/>
              <a:t>4</a:t>
            </a:r>
            <a:r>
              <a:rPr lang="en-US" altLang="el-GR" dirty="0" smtClean="0"/>
              <a:t>)</a:t>
            </a:r>
            <a:endParaRPr lang="el-GR" altLang="el-GR" dirty="0"/>
          </a:p>
        </p:txBody>
      </p:sp>
      <p:pic>
        <p:nvPicPr>
          <p:cNvPr id="26630" name="Picture 8" descr="Πίνακας περιγραφής κλήσεων διεργασιώ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189534"/>
            <a:ext cx="4608513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1833067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Δημιουργία αντιγράφων διεργασιών με </a:t>
            </a:r>
            <a:r>
              <a:rPr lang="en-US" altLang="el-GR" dirty="0" smtClean="0"/>
              <a:t>fork</a:t>
            </a:r>
          </a:p>
          <a:p>
            <a:r>
              <a:rPr lang="el-GR" altLang="el-GR" dirty="0" smtClean="0"/>
              <a:t>Αναμονή τερματισμού θυγατρικής με </a:t>
            </a:r>
            <a:r>
              <a:rPr lang="en-US" altLang="el-GR" dirty="0" smtClean="0"/>
              <a:t>waitpid</a:t>
            </a:r>
          </a:p>
          <a:p>
            <a:pPr lvl="1"/>
            <a:r>
              <a:rPr lang="el-GR" altLang="el-GR" dirty="0" smtClean="0"/>
              <a:t>Συγκεκριμένη ή οποιαδήποτε θυγατρική</a:t>
            </a:r>
          </a:p>
          <a:p>
            <a:r>
              <a:rPr lang="el-GR" altLang="el-GR" dirty="0" smtClean="0"/>
              <a:t>Εκτέλεση νέου προγράμματος με </a:t>
            </a:r>
            <a:r>
              <a:rPr lang="en-US" altLang="el-GR" dirty="0" smtClean="0"/>
              <a:t>exec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75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Κατανόηση της ιστορικής εξέλιξης που οδήγησε από το </a:t>
            </a:r>
            <a:r>
              <a:rPr lang="en-US" dirty="0" smtClean="0"/>
              <a:t>UNIX </a:t>
            </a:r>
            <a:r>
              <a:rPr lang="el-GR" dirty="0" smtClean="0"/>
              <a:t>στο </a:t>
            </a:r>
            <a:r>
              <a:rPr lang="en-US" dirty="0" smtClean="0"/>
              <a:t>Linux</a:t>
            </a:r>
            <a:endParaRPr lang="el-GR" dirty="0" smtClean="0"/>
          </a:p>
          <a:p>
            <a:r>
              <a:rPr lang="el-GR" dirty="0" smtClean="0"/>
              <a:t>Εισαγωγή στη βασική δομή και σχεδίαση του </a:t>
            </a:r>
            <a:r>
              <a:rPr lang="en-US" dirty="0" smtClean="0"/>
              <a:t>Linux</a:t>
            </a:r>
          </a:p>
          <a:p>
            <a:r>
              <a:rPr lang="el-GR" dirty="0" smtClean="0"/>
              <a:t>Κατανόηση του τρόπου με τον οποίο οι γενικές αρχές ΛΣ εφαρμόζονται στο </a:t>
            </a:r>
            <a:r>
              <a:rPr lang="en-US" dirty="0" smtClean="0"/>
              <a:t>Linux</a:t>
            </a:r>
            <a:r>
              <a:rPr lang="el-GR" dirty="0" smtClean="0"/>
              <a:t> στους τομείς των διεργασιών, διαχείρισης μνήμης, εισόδου / εξόδου, συστήματος αρχείων και ασφάλειας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20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Κλήσεις διεργασιών </a:t>
            </a:r>
            <a:r>
              <a:rPr lang="en-US" altLang="el-GR" dirty="0" smtClean="0"/>
              <a:t>(</a:t>
            </a:r>
            <a:r>
              <a:rPr lang="el-GR" altLang="el-GR" dirty="0"/>
              <a:t>2 από </a:t>
            </a:r>
            <a:r>
              <a:rPr lang="el-GR" altLang="el-GR" dirty="0" smtClean="0"/>
              <a:t>4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pic>
        <p:nvPicPr>
          <p:cNvPr id="27654" name="Picture 8" descr="Παράδειγμα: ένας απλός φλοιό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11635"/>
            <a:ext cx="5905500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Παράδειγμα: ένας απλός φλοιός</a:t>
            </a:r>
          </a:p>
          <a:p>
            <a:pPr lvl="1"/>
            <a:r>
              <a:rPr lang="el-GR" altLang="el-GR" dirty="0" smtClean="0"/>
              <a:t>Εκτύπωση προτροπής και ανάγνωση εντολών</a:t>
            </a:r>
          </a:p>
          <a:p>
            <a:pPr lvl="1"/>
            <a:r>
              <a:rPr lang="el-GR" altLang="el-GR" dirty="0" smtClean="0"/>
              <a:t>Δημιουργία θυγατρικής διεργασίας</a:t>
            </a:r>
          </a:p>
          <a:p>
            <a:pPr lvl="1"/>
            <a:r>
              <a:rPr lang="el-GR" altLang="el-GR" dirty="0" smtClean="0"/>
              <a:t>Η θυγατρική εκτελεί την εντολή του χρήστη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341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Κλήσεις διεργασιών </a:t>
            </a:r>
            <a:r>
              <a:rPr lang="el-GR" altLang="el-GR" dirty="0" smtClean="0"/>
              <a:t>(3 από 4)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Η </a:t>
            </a:r>
            <a:r>
              <a:rPr lang="en-US" altLang="el-GR" dirty="0" smtClean="0"/>
              <a:t>exec </a:t>
            </a:r>
            <a:r>
              <a:rPr lang="el-GR" altLang="el-GR" dirty="0" smtClean="0"/>
              <a:t>παίρνει τρεις παραμέτρους</a:t>
            </a:r>
          </a:p>
          <a:p>
            <a:pPr lvl="1"/>
            <a:r>
              <a:rPr lang="el-GR" altLang="el-GR" dirty="0" smtClean="0"/>
              <a:t>Όνομα προγράμματος προς εκτέλεση</a:t>
            </a:r>
          </a:p>
          <a:p>
            <a:pPr lvl="1"/>
            <a:r>
              <a:rPr lang="el-GR" altLang="el-GR" dirty="0" smtClean="0"/>
              <a:t>Μεταβλητές προγράμματος: παράμετροι κλήσης</a:t>
            </a:r>
          </a:p>
          <a:p>
            <a:pPr lvl="1"/>
            <a:r>
              <a:rPr lang="el-GR" altLang="el-GR" dirty="0" smtClean="0"/>
              <a:t>Μεταβλητές περιβάλλοντος: π.χ. τύπος τερματικού</a:t>
            </a:r>
          </a:p>
          <a:p>
            <a:pPr lvl="1"/>
            <a:r>
              <a:rPr lang="el-GR" altLang="el-GR" dirty="0" smtClean="0"/>
              <a:t>Ο καλούμενος ξεκινάει με </a:t>
            </a:r>
            <a:r>
              <a:rPr lang="en-US" altLang="el-GR" dirty="0" smtClean="0"/>
              <a:t>main(argc, argv, envp)</a:t>
            </a:r>
            <a:endParaRPr lang="el-GR" altLang="el-GR" dirty="0" smtClean="0"/>
          </a:p>
          <a:p>
            <a:r>
              <a:rPr lang="el-GR" altLang="el-GR" dirty="0" smtClean="0"/>
              <a:t>Έξοδος από διεργασία με την </a:t>
            </a:r>
            <a:r>
              <a:rPr lang="en-US" altLang="el-GR" dirty="0" smtClean="0"/>
              <a:t>exit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Παράμετρος που ορίζεται από το χρήστη (0-255)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Επιστρέφεται στο υψηλό </a:t>
            </a:r>
            <a:r>
              <a:rPr lang="en-US" altLang="el-GR" dirty="0" smtClean="0"/>
              <a:t>byte</a:t>
            </a:r>
            <a:r>
              <a:rPr lang="el-GR" altLang="el-GR" dirty="0" smtClean="0"/>
              <a:t> της </a:t>
            </a:r>
            <a:r>
              <a:rPr lang="en-US" altLang="el-GR" dirty="0" smtClean="0"/>
              <a:t>status</a:t>
            </a:r>
            <a:r>
              <a:rPr lang="el-GR" altLang="el-GR" dirty="0" smtClean="0"/>
              <a:t> στην </a:t>
            </a:r>
            <a:r>
              <a:rPr lang="en-US" altLang="el-GR" dirty="0" smtClean="0"/>
              <a:t>waitpid</a:t>
            </a:r>
          </a:p>
          <a:p>
            <a:pPr lvl="2"/>
            <a:r>
              <a:rPr lang="el-GR" altLang="el-GR" dirty="0" smtClean="0"/>
              <a:t>Στο χαμηλό </a:t>
            </a:r>
            <a:r>
              <a:rPr lang="en-US" altLang="el-GR" dirty="0" smtClean="0"/>
              <a:t>byte</a:t>
            </a:r>
            <a:r>
              <a:rPr lang="el-GR" altLang="el-GR" dirty="0" smtClean="0"/>
              <a:t> επιστρέφεται ένας κωδικός εξόδου</a:t>
            </a:r>
            <a:endParaRPr lang="en-US" altLang="el-GR" dirty="0" smtClean="0"/>
          </a:p>
          <a:p>
            <a:r>
              <a:rPr lang="el-GR" altLang="el-GR" dirty="0"/>
              <a:t>Μια διεργασία πρέπει να περιμένει τα παιδιά </a:t>
            </a:r>
            <a:r>
              <a:rPr lang="el-GR" altLang="el-GR" dirty="0" smtClean="0"/>
              <a:t>της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171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Κλήσεις διεργασιών </a:t>
            </a:r>
            <a:r>
              <a:rPr lang="el-GR" altLang="el-GR" dirty="0" smtClean="0"/>
              <a:t>(4 από 4)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Διαχείριση σημάτων με την </a:t>
            </a:r>
            <a:r>
              <a:rPr lang="en-US" altLang="el-GR" dirty="0" smtClean="0"/>
              <a:t>sigaction</a:t>
            </a:r>
          </a:p>
          <a:p>
            <a:pPr lvl="1"/>
            <a:r>
              <a:rPr lang="el-GR" altLang="el-GR" dirty="0" smtClean="0"/>
              <a:t>Σήμα που θέλουμε να χειριστούμε</a:t>
            </a:r>
          </a:p>
          <a:p>
            <a:pPr lvl="1"/>
            <a:r>
              <a:rPr lang="el-GR" altLang="el-GR" dirty="0" smtClean="0"/>
              <a:t>Δομή με δείκτη προς χειριστή σήματος και σημαίες</a:t>
            </a:r>
          </a:p>
          <a:p>
            <a:pPr lvl="1"/>
            <a:r>
              <a:rPr lang="el-GR" altLang="el-GR" dirty="0"/>
              <a:t>Ε</a:t>
            </a:r>
            <a:r>
              <a:rPr lang="el-GR" altLang="el-GR" dirty="0" smtClean="0"/>
              <a:t>πιστρέφεται παλιός χειριστής και σημαίες</a:t>
            </a:r>
          </a:p>
          <a:p>
            <a:r>
              <a:rPr lang="el-GR" altLang="el-GR" dirty="0" smtClean="0"/>
              <a:t>Αποστολή σημάτων με την </a:t>
            </a:r>
            <a:r>
              <a:rPr lang="en-US" altLang="el-GR" dirty="0" smtClean="0"/>
              <a:t>kill</a:t>
            </a:r>
          </a:p>
          <a:p>
            <a:pPr lvl="1"/>
            <a:r>
              <a:rPr lang="el-GR" altLang="el-GR" dirty="0" smtClean="0"/>
              <a:t>Αν δεν συλληφθεί, τερματίζει τον παραλήπτη</a:t>
            </a:r>
          </a:p>
          <a:p>
            <a:r>
              <a:rPr lang="el-GR" altLang="el-GR" dirty="0" smtClean="0"/>
              <a:t>Ρύθμιση </a:t>
            </a:r>
            <a:r>
              <a:rPr lang="en-US" altLang="el-GR" dirty="0" smtClean="0"/>
              <a:t>“</a:t>
            </a:r>
            <a:r>
              <a:rPr lang="el-GR" altLang="el-GR" dirty="0" smtClean="0"/>
              <a:t>ξυπνητηριών</a:t>
            </a:r>
            <a:r>
              <a:rPr lang="en-US" altLang="el-GR" dirty="0" smtClean="0"/>
              <a:t>”</a:t>
            </a:r>
            <a:r>
              <a:rPr lang="el-GR" altLang="el-GR" dirty="0" smtClean="0"/>
              <a:t> με την </a:t>
            </a:r>
            <a:r>
              <a:rPr lang="en-US" altLang="el-GR" dirty="0" smtClean="0"/>
              <a:t>alarm</a:t>
            </a:r>
          </a:p>
          <a:p>
            <a:pPr lvl="1"/>
            <a:r>
              <a:rPr lang="el-GR" altLang="el-GR" dirty="0" smtClean="0"/>
              <a:t>Ορίζουμε σε πόση ώρα θέλουμε το </a:t>
            </a:r>
            <a:r>
              <a:rPr lang="en-US" altLang="el-GR" dirty="0" smtClean="0"/>
              <a:t>SIGALARM</a:t>
            </a:r>
          </a:p>
          <a:p>
            <a:r>
              <a:rPr lang="el-GR" altLang="el-GR" dirty="0" smtClean="0"/>
              <a:t>Αναμονή μέχρι να συμβεί κάτι με την </a:t>
            </a:r>
            <a:r>
              <a:rPr lang="en-US" altLang="el-GR" dirty="0" smtClean="0"/>
              <a:t>pause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24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Διεργασίες και νήματα (1</a:t>
            </a:r>
            <a:r>
              <a:rPr lang="en-US" altLang="el-GR" dirty="0"/>
              <a:t> </a:t>
            </a:r>
            <a:r>
              <a:rPr lang="el-GR" altLang="el-GR" dirty="0"/>
              <a:t>από 9)</a:t>
            </a:r>
            <a:endParaRPr lang="el-GR" altLang="el-GR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Διεργασία: τμήμα χρήστη και τμήμα πυρήνα</a:t>
            </a:r>
          </a:p>
          <a:p>
            <a:pPr lvl="1"/>
            <a:r>
              <a:rPr lang="el-GR" altLang="el-GR" dirty="0" smtClean="0"/>
              <a:t>Τμήμα χρήστη</a:t>
            </a:r>
            <a:r>
              <a:rPr lang="en-US" altLang="el-GR" dirty="0"/>
              <a:t>:</a:t>
            </a:r>
            <a:r>
              <a:rPr lang="el-GR" altLang="el-GR" dirty="0" smtClean="0"/>
              <a:t> εκτελεί το πρόγραμμα του χρήστη</a:t>
            </a:r>
          </a:p>
          <a:p>
            <a:pPr lvl="1"/>
            <a:r>
              <a:rPr lang="el-GR" altLang="el-GR" dirty="0"/>
              <a:t>Τ</a:t>
            </a:r>
            <a:r>
              <a:rPr lang="el-GR" altLang="el-GR" dirty="0" smtClean="0"/>
              <a:t>μήμα πυρήνα: χρήση σε κλήσεις συστήματος</a:t>
            </a:r>
          </a:p>
          <a:p>
            <a:pPr lvl="2"/>
            <a:r>
              <a:rPr lang="el-GR" altLang="el-GR" dirty="0" smtClean="0"/>
              <a:t>Στις κλήσεις συστήματος εκτελείται κώδικας πυρήνα</a:t>
            </a:r>
          </a:p>
          <a:p>
            <a:pPr lvl="2"/>
            <a:r>
              <a:rPr lang="el-GR" altLang="el-GR" dirty="0" smtClean="0"/>
              <a:t>Ανεξάρτητη στοίβα και μετρητής προγράμματος</a:t>
            </a:r>
          </a:p>
          <a:p>
            <a:pPr lvl="2"/>
            <a:r>
              <a:rPr lang="el-GR" altLang="el-GR" dirty="0" smtClean="0"/>
              <a:t>Επιτρέπει διακοπή της διεργασίας μέσα στον πυρήνα</a:t>
            </a:r>
          </a:p>
          <a:p>
            <a:r>
              <a:rPr lang="el-GR" altLang="el-GR" dirty="0"/>
              <a:t>Στο </a:t>
            </a:r>
            <a:r>
              <a:rPr lang="en-US" altLang="el-GR" dirty="0"/>
              <a:t>Linux</a:t>
            </a:r>
            <a:r>
              <a:rPr lang="el-GR" altLang="el-GR" dirty="0"/>
              <a:t> νήματα=διεργασίες=εργασίες (</a:t>
            </a:r>
            <a:r>
              <a:rPr lang="en-US" altLang="el-GR" dirty="0"/>
              <a:t>tasks)</a:t>
            </a:r>
          </a:p>
          <a:p>
            <a:pPr lvl="1"/>
            <a:r>
              <a:rPr lang="el-GR" altLang="el-GR" dirty="0"/>
              <a:t>Κάθε εργασία αντιστοιχεί σε μία δομή </a:t>
            </a:r>
            <a:r>
              <a:rPr lang="el-GR" altLang="el-GR" dirty="0" smtClean="0"/>
              <a:t>εργασίας</a:t>
            </a:r>
            <a:endParaRPr lang="en-US" altLang="el-GR" dirty="0"/>
          </a:p>
          <a:p>
            <a:pPr lvl="1"/>
            <a:r>
              <a:rPr lang="el-GR" altLang="el-GR" dirty="0"/>
              <a:t>Μια πολυνηματική διεργασία έχει πολλές </a:t>
            </a:r>
            <a:r>
              <a:rPr lang="el-GR" altLang="el-GR" dirty="0" smtClean="0"/>
              <a:t>δομές</a:t>
            </a:r>
          </a:p>
          <a:p>
            <a:pPr lvl="1"/>
            <a:r>
              <a:rPr lang="el-GR" altLang="el-GR" dirty="0"/>
              <a:t>Και </a:t>
            </a:r>
            <a:r>
              <a:rPr lang="el-GR" altLang="el-GR" dirty="0" smtClean="0"/>
              <a:t>ο </a:t>
            </a:r>
            <a:r>
              <a:rPr lang="el-GR" altLang="el-GR" dirty="0"/>
              <a:t>πυρήνας είναι </a:t>
            </a:r>
            <a:r>
              <a:rPr lang="el-GR" altLang="el-GR" dirty="0" smtClean="0"/>
              <a:t>πολυνηματικός</a:t>
            </a:r>
            <a:endParaRPr lang="el-GR" altLang="el-GR" dirty="0"/>
          </a:p>
          <a:p>
            <a:pPr lvl="2"/>
            <a:endParaRPr lang="el-GR" altLang="el-GR" dirty="0" smtClean="0"/>
          </a:p>
          <a:p>
            <a:pPr lvl="1"/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75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Διεργασίες και νήματα </a:t>
            </a:r>
            <a:r>
              <a:rPr lang="el-GR" altLang="el-GR" dirty="0" smtClean="0"/>
              <a:t>(2</a:t>
            </a:r>
            <a:r>
              <a:rPr lang="en-US" altLang="el-GR" dirty="0"/>
              <a:t> </a:t>
            </a:r>
            <a:r>
              <a:rPr lang="el-GR" altLang="el-GR" dirty="0"/>
              <a:t>από 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Κάθε εργασία έχει μία </a:t>
            </a:r>
            <a:r>
              <a:rPr lang="el-GR" altLang="el-GR" dirty="0"/>
              <a:t>δομή μόνιμα στη μνήμη</a:t>
            </a:r>
          </a:p>
          <a:p>
            <a:pPr lvl="1"/>
            <a:r>
              <a:rPr lang="el-GR" altLang="el-GR" dirty="0" smtClean="0"/>
              <a:t>Οργανώνονται </a:t>
            </a:r>
            <a:r>
              <a:rPr lang="el-GR" altLang="el-GR" dirty="0"/>
              <a:t>σε διπλά συνδεδεμένη </a:t>
            </a:r>
            <a:r>
              <a:rPr lang="el-GR" altLang="el-GR" dirty="0" smtClean="0"/>
              <a:t>λίστα</a:t>
            </a:r>
          </a:p>
          <a:p>
            <a:pPr lvl="1"/>
            <a:r>
              <a:rPr lang="el-GR" altLang="el-GR" dirty="0" smtClean="0"/>
              <a:t>Κάθε εργασία έχει ένα </a:t>
            </a:r>
            <a:r>
              <a:rPr lang="en-US" altLang="el-GR" dirty="0" smtClean="0"/>
              <a:t>PID</a:t>
            </a:r>
            <a:endParaRPr lang="el-GR" altLang="el-GR" dirty="0"/>
          </a:p>
          <a:p>
            <a:r>
              <a:rPr lang="el-GR" altLang="el-GR" dirty="0" smtClean="0"/>
              <a:t>Περιεχόμενα </a:t>
            </a:r>
            <a:r>
              <a:rPr lang="el-GR" altLang="el-GR" dirty="0"/>
              <a:t>δομής εργασίας στο </a:t>
            </a:r>
            <a:r>
              <a:rPr lang="en-US" altLang="el-GR" dirty="0"/>
              <a:t>Linux</a:t>
            </a:r>
          </a:p>
          <a:p>
            <a:pPr lvl="1"/>
            <a:r>
              <a:rPr lang="el-GR" altLang="el-GR" dirty="0"/>
              <a:t>Παράμετροι χρονοπρογραμματισμού </a:t>
            </a:r>
            <a:r>
              <a:rPr lang="el-GR" altLang="el-GR" dirty="0" smtClean="0"/>
              <a:t>(χρόνος </a:t>
            </a:r>
            <a:r>
              <a:rPr lang="en-US" altLang="el-GR" dirty="0" smtClean="0"/>
              <a:t>CPU)</a:t>
            </a:r>
            <a:endParaRPr lang="en-US" altLang="el-GR" dirty="0"/>
          </a:p>
          <a:p>
            <a:pPr lvl="1"/>
            <a:r>
              <a:rPr lang="el-GR" altLang="el-GR" dirty="0"/>
              <a:t>Εικόνα μνήμης (δείκτες </a:t>
            </a:r>
            <a:r>
              <a:rPr lang="el-GR" altLang="el-GR" dirty="0" smtClean="0"/>
              <a:t>σε πίνακες </a:t>
            </a:r>
            <a:r>
              <a:rPr lang="el-GR" altLang="el-GR" dirty="0"/>
              <a:t>σελίδων ή </a:t>
            </a:r>
            <a:r>
              <a:rPr lang="el-GR" altLang="el-GR" dirty="0" smtClean="0"/>
              <a:t>δίσκο</a:t>
            </a:r>
            <a:r>
              <a:rPr lang="el-GR" altLang="el-GR" dirty="0"/>
              <a:t>)</a:t>
            </a:r>
          </a:p>
          <a:p>
            <a:pPr lvl="1"/>
            <a:r>
              <a:rPr lang="el-GR" altLang="el-GR" dirty="0"/>
              <a:t>Σήματα (μάσκες και κατάσταση σημάτων)</a:t>
            </a:r>
          </a:p>
          <a:p>
            <a:pPr lvl="1"/>
            <a:r>
              <a:rPr lang="el-GR" altLang="el-GR" dirty="0"/>
              <a:t>Καταχωρητές μηχανής (όταν η διεργασία σταματάει)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893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Διεργασίες και νήματα </a:t>
            </a:r>
            <a:r>
              <a:rPr lang="el-GR" altLang="el-GR" dirty="0" smtClean="0"/>
              <a:t>(3</a:t>
            </a:r>
            <a:r>
              <a:rPr lang="en-US" altLang="el-GR" dirty="0"/>
              <a:t> </a:t>
            </a:r>
            <a:r>
              <a:rPr lang="el-GR" altLang="el-GR" dirty="0"/>
              <a:t>από 9)</a:t>
            </a:r>
            <a:endParaRPr lang="el-GR" altLang="el-GR" dirty="0" smtClean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Περιεχόμενα δομής εργασίας στο </a:t>
            </a:r>
            <a:r>
              <a:rPr lang="en-US" altLang="el-GR" dirty="0"/>
              <a:t>Linux</a:t>
            </a:r>
          </a:p>
          <a:p>
            <a:pPr lvl="1"/>
            <a:r>
              <a:rPr lang="el-GR" altLang="el-GR" dirty="0" smtClean="0"/>
              <a:t>Κατάσταση </a:t>
            </a:r>
            <a:r>
              <a:rPr lang="el-GR" altLang="el-GR" dirty="0"/>
              <a:t>κλήσης συστήματος </a:t>
            </a:r>
            <a:r>
              <a:rPr lang="el-GR" altLang="el-GR" dirty="0" smtClean="0"/>
              <a:t>(τρέχουσα </a:t>
            </a:r>
            <a:r>
              <a:rPr lang="el-GR" altLang="el-GR" dirty="0"/>
              <a:t>κλήση)</a:t>
            </a:r>
          </a:p>
          <a:p>
            <a:pPr lvl="1"/>
            <a:r>
              <a:rPr lang="el-GR" altLang="el-GR" dirty="0"/>
              <a:t>Πίνακας περιγραφέων αρχείων (ανοιχτά αρχεία)</a:t>
            </a:r>
          </a:p>
          <a:p>
            <a:pPr lvl="1"/>
            <a:r>
              <a:rPr lang="el-GR" altLang="el-GR" dirty="0"/>
              <a:t>Λογιστικές </a:t>
            </a:r>
            <a:r>
              <a:rPr lang="el-GR" altLang="el-GR" dirty="0" smtClean="0"/>
              <a:t>πληροφορίες</a:t>
            </a:r>
            <a:endParaRPr lang="el-GR" altLang="el-GR" dirty="0"/>
          </a:p>
          <a:p>
            <a:pPr lvl="1"/>
            <a:r>
              <a:rPr lang="el-GR" altLang="el-GR" dirty="0"/>
              <a:t>Στοίβα πυρήνα </a:t>
            </a:r>
            <a:r>
              <a:rPr lang="el-GR" altLang="el-GR" dirty="0" smtClean="0"/>
              <a:t>(για το τμήμα </a:t>
            </a:r>
            <a:r>
              <a:rPr lang="el-GR" altLang="el-GR" dirty="0"/>
              <a:t>πυρήνα)</a:t>
            </a:r>
          </a:p>
          <a:p>
            <a:pPr lvl="1"/>
            <a:r>
              <a:rPr lang="el-GR" altLang="el-GR" dirty="0"/>
              <a:t>Διάφορα </a:t>
            </a:r>
            <a:r>
              <a:rPr lang="el-GR" altLang="el-GR" dirty="0" smtClean="0"/>
              <a:t>(κατάσταση</a:t>
            </a:r>
            <a:r>
              <a:rPr lang="el-GR" altLang="el-GR" dirty="0"/>
              <a:t>, συμβάν που αναμένεται, </a:t>
            </a:r>
            <a:r>
              <a:rPr lang="en-US" altLang="el-GR" dirty="0"/>
              <a:t>PID)</a:t>
            </a:r>
            <a:endParaRPr lang="el-GR" altLang="el-GR" dirty="0"/>
          </a:p>
          <a:p>
            <a:r>
              <a:rPr lang="el-GR" altLang="el-GR" dirty="0" smtClean="0"/>
              <a:t>Μέρος της δομής μπορεί να πηγαίνει στο δίσκο</a:t>
            </a:r>
          </a:p>
          <a:p>
            <a:pPr lvl="1"/>
            <a:r>
              <a:rPr lang="el-GR" altLang="el-GR" dirty="0" smtClean="0"/>
              <a:t>Τα σήματα πρέπει να είναι συνέχεια στη μνήμη</a:t>
            </a:r>
          </a:p>
          <a:p>
            <a:pPr lvl="1"/>
            <a:r>
              <a:rPr lang="el-GR" altLang="el-GR" dirty="0" smtClean="0"/>
              <a:t>Οι περιγραφείς αρχείων μπορούν να είναι στο δίσκο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73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Διεργασίες και νήματα </a:t>
            </a:r>
            <a:r>
              <a:rPr lang="el-GR" altLang="el-GR" dirty="0" smtClean="0"/>
              <a:t>(4</a:t>
            </a:r>
            <a:r>
              <a:rPr lang="en-US" altLang="el-GR" dirty="0"/>
              <a:t> </a:t>
            </a:r>
            <a:r>
              <a:rPr lang="el-GR" altLang="el-GR" dirty="0"/>
              <a:t>από 9)</a:t>
            </a:r>
            <a:endParaRPr lang="el-GR" altLang="el-GR" dirty="0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Υλοποίηση κλήσης </a:t>
            </a:r>
            <a:r>
              <a:rPr lang="en-US" altLang="el-GR" dirty="0" smtClean="0"/>
              <a:t>fork</a:t>
            </a:r>
            <a:r>
              <a:rPr lang="el-GR" altLang="el-GR" dirty="0" smtClean="0"/>
              <a:t> (πρώτο μέρος)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Δημιουργία νέας δομής εργασίας</a:t>
            </a:r>
          </a:p>
          <a:p>
            <a:pPr lvl="1"/>
            <a:r>
              <a:rPr lang="el-GR" altLang="el-GR" dirty="0" smtClean="0"/>
              <a:t>Δημιουργία πληροφοριών νήματος</a:t>
            </a:r>
          </a:p>
          <a:p>
            <a:pPr lvl="2"/>
            <a:r>
              <a:rPr lang="el-GR" altLang="el-GR" dirty="0" smtClean="0"/>
              <a:t>Περιέχει δείκτη προς τη δομή εργασίας</a:t>
            </a:r>
          </a:p>
          <a:p>
            <a:pPr lvl="1"/>
            <a:r>
              <a:rPr lang="el-GR" altLang="el-GR" dirty="0" smtClean="0"/>
              <a:t>Δημιουργία στοίβας κατάστασης πυρήνα</a:t>
            </a:r>
          </a:p>
          <a:p>
            <a:pPr lvl="1"/>
            <a:r>
              <a:rPr lang="el-GR" altLang="el-GR" dirty="0" smtClean="0"/>
              <a:t>Συμπλήρωση δομών από τη μητρική διεργασία</a:t>
            </a:r>
          </a:p>
          <a:p>
            <a:pPr lvl="1"/>
            <a:r>
              <a:rPr lang="el-GR" altLang="el-GR" dirty="0" smtClean="0"/>
              <a:t>Εισαγωγή </a:t>
            </a:r>
            <a:r>
              <a:rPr lang="en-US" altLang="el-GR" dirty="0" smtClean="0"/>
              <a:t>PID </a:t>
            </a:r>
            <a:r>
              <a:rPr lang="el-GR" altLang="el-GR" dirty="0" smtClean="0"/>
              <a:t>σε πίνακα κατακερματισμού</a:t>
            </a:r>
          </a:p>
          <a:p>
            <a:pPr lvl="2"/>
            <a:r>
              <a:rPr lang="el-GR" altLang="el-GR" dirty="0" smtClean="0"/>
              <a:t>Μπορούμε από το </a:t>
            </a:r>
            <a:r>
              <a:rPr lang="en-US" altLang="el-GR" dirty="0" smtClean="0"/>
              <a:t>PID</a:t>
            </a:r>
            <a:r>
              <a:rPr lang="el-GR" altLang="el-GR" dirty="0" smtClean="0"/>
              <a:t> να βρούμε άμεσα τη διεργασία</a:t>
            </a:r>
          </a:p>
          <a:p>
            <a:pPr lvl="1"/>
            <a:r>
              <a:rPr lang="el-GR" altLang="el-GR" dirty="0" smtClean="0"/>
              <a:t>Σύνδεση δομής εργασίας στη λίστα των εργασιών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383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Διεργασίες και νήματα </a:t>
            </a:r>
            <a:r>
              <a:rPr lang="el-GR" altLang="el-GR" dirty="0" smtClean="0"/>
              <a:t>(5</a:t>
            </a:r>
            <a:r>
              <a:rPr lang="en-US" altLang="el-GR" dirty="0"/>
              <a:t> </a:t>
            </a:r>
            <a:r>
              <a:rPr lang="el-GR" altLang="el-GR" dirty="0"/>
              <a:t>από 9)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Υλοποίηση κλήσης </a:t>
            </a:r>
            <a:r>
              <a:rPr lang="en-US" altLang="el-GR" dirty="0"/>
              <a:t>fork</a:t>
            </a:r>
            <a:r>
              <a:rPr lang="el-GR" altLang="el-GR" dirty="0"/>
              <a:t> </a:t>
            </a:r>
            <a:r>
              <a:rPr lang="el-GR" altLang="el-GR" dirty="0" smtClean="0"/>
              <a:t>(δεύτερο μέρος</a:t>
            </a:r>
            <a:r>
              <a:rPr lang="el-GR" altLang="el-GR" dirty="0"/>
              <a:t>)</a:t>
            </a:r>
            <a:endParaRPr lang="en-US" altLang="el-GR" dirty="0"/>
          </a:p>
          <a:p>
            <a:pPr lvl="1"/>
            <a:r>
              <a:rPr lang="el-GR" altLang="el-GR" dirty="0" smtClean="0"/>
              <a:t>Ορισμός τμήματος </a:t>
            </a:r>
            <a:r>
              <a:rPr lang="el-GR" altLang="el-GR" dirty="0"/>
              <a:t>κώδικα ως κοινόχρηστου</a:t>
            </a:r>
          </a:p>
          <a:p>
            <a:pPr lvl="1"/>
            <a:r>
              <a:rPr lang="el-GR" altLang="el-GR" dirty="0"/>
              <a:t>Δημιουργία </a:t>
            </a:r>
            <a:r>
              <a:rPr lang="el-GR" altLang="el-GR" dirty="0" smtClean="0"/>
              <a:t>πίνακα </a:t>
            </a:r>
            <a:r>
              <a:rPr lang="el-GR" altLang="el-GR" dirty="0"/>
              <a:t>σελίδων για </a:t>
            </a:r>
            <a:r>
              <a:rPr lang="el-GR" altLang="el-GR" dirty="0" smtClean="0"/>
              <a:t>τμήμα </a:t>
            </a:r>
            <a:r>
              <a:rPr lang="el-GR" altLang="el-GR" dirty="0"/>
              <a:t>δεδομένων</a:t>
            </a:r>
          </a:p>
          <a:p>
            <a:pPr lvl="1"/>
            <a:r>
              <a:rPr lang="el-GR" altLang="el-GR" dirty="0"/>
              <a:t>Σημείωση </a:t>
            </a:r>
            <a:r>
              <a:rPr lang="el-GR" altLang="el-GR" dirty="0" smtClean="0"/>
              <a:t>σελίδων </a:t>
            </a:r>
            <a:r>
              <a:rPr lang="el-GR" altLang="el-GR" dirty="0"/>
              <a:t>δεδομένων </a:t>
            </a:r>
            <a:r>
              <a:rPr lang="el-GR" altLang="el-GR" dirty="0" smtClean="0"/>
              <a:t>ανάγνωσης μόνο</a:t>
            </a:r>
          </a:p>
          <a:p>
            <a:pPr lvl="2"/>
            <a:r>
              <a:rPr lang="el-GR" altLang="el-GR" dirty="0" smtClean="0"/>
              <a:t>Ανεξάρτητα από το αν είναι όντως ανάγνωσης μόνο</a:t>
            </a:r>
            <a:endParaRPr lang="el-GR" altLang="el-GR" dirty="0"/>
          </a:p>
          <a:p>
            <a:pPr lvl="1"/>
            <a:r>
              <a:rPr lang="el-GR" altLang="el-GR" dirty="0"/>
              <a:t>Όταν γραφτούν, δημιουργείται παγίδα</a:t>
            </a:r>
          </a:p>
          <a:p>
            <a:pPr lvl="2"/>
            <a:r>
              <a:rPr lang="el-GR" altLang="el-GR" dirty="0"/>
              <a:t>Η σελίδα αντιγράφεται σε νέο </a:t>
            </a:r>
            <a:r>
              <a:rPr lang="el-GR" altLang="el-GR" dirty="0" smtClean="0"/>
              <a:t>πλαίσιο</a:t>
            </a:r>
          </a:p>
          <a:p>
            <a:pPr lvl="2"/>
            <a:r>
              <a:rPr lang="el-GR" altLang="el-GR" dirty="0" smtClean="0"/>
              <a:t>Οι σελίδες σημειώνονται ως ανάγνωσης και εγγραφής</a:t>
            </a:r>
            <a:endParaRPr lang="el-GR" altLang="el-GR" dirty="0"/>
          </a:p>
          <a:p>
            <a:pPr lvl="2"/>
            <a:r>
              <a:rPr lang="el-GR" altLang="el-GR" dirty="0"/>
              <a:t>Ουσιαστικά </a:t>
            </a:r>
            <a:r>
              <a:rPr lang="el-GR" altLang="el-GR" dirty="0" smtClean="0"/>
              <a:t>αντιγράφονται </a:t>
            </a:r>
            <a:r>
              <a:rPr lang="el-GR" altLang="el-GR" dirty="0"/>
              <a:t>μόνο αν </a:t>
            </a:r>
            <a:r>
              <a:rPr lang="el-GR" altLang="el-GR" dirty="0" smtClean="0"/>
              <a:t>τροποποιηθούν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977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Διεργασίες και νήματα </a:t>
            </a:r>
            <a:r>
              <a:rPr lang="el-GR" altLang="el-GR" dirty="0" smtClean="0"/>
              <a:t>(6</a:t>
            </a:r>
            <a:r>
              <a:rPr lang="en-US" altLang="el-GR" dirty="0"/>
              <a:t> </a:t>
            </a:r>
            <a:r>
              <a:rPr lang="el-GR" altLang="el-GR" dirty="0"/>
              <a:t>από 9)</a:t>
            </a:r>
            <a:endParaRPr lang="el-GR" altLang="el-GR" dirty="0" smtClean="0"/>
          </a:p>
        </p:txBody>
      </p:sp>
      <p:pic>
        <p:nvPicPr>
          <p:cNvPr id="33798" name="Picture 8" descr="Κλήση fork και exec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29"/>
          <a:stretch>
            <a:fillRect/>
          </a:stretch>
        </p:blipFill>
        <p:spPr bwMode="auto">
          <a:xfrm>
            <a:off x="971600" y="1161356"/>
            <a:ext cx="7561263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Υλοποίηση κλήσης </a:t>
            </a:r>
            <a:r>
              <a:rPr lang="en-US" altLang="el-GR" dirty="0" smtClean="0"/>
              <a:t>exec</a:t>
            </a:r>
          </a:p>
          <a:p>
            <a:pPr lvl="1"/>
            <a:r>
              <a:rPr lang="el-GR" altLang="el-GR" dirty="0" smtClean="0"/>
              <a:t>Εντοπισμός και επαλήθευση του κώδικα προς εκτέλεση</a:t>
            </a:r>
          </a:p>
          <a:p>
            <a:pPr lvl="1"/>
            <a:r>
              <a:rPr lang="el-GR" altLang="el-GR" dirty="0" smtClean="0"/>
              <a:t>Αντιγραφή ορισμάτων και περιβάλλοντος στον πυρήνα</a:t>
            </a:r>
          </a:p>
          <a:p>
            <a:pPr lvl="1"/>
            <a:r>
              <a:rPr lang="el-GR" altLang="el-GR" dirty="0" smtClean="0"/>
              <a:t>Απελευθέρωση μνήμης και δημιουργία νέου χάρτη</a:t>
            </a:r>
          </a:p>
          <a:p>
            <a:pPr lvl="2"/>
            <a:r>
              <a:rPr lang="el-GR" altLang="el-GR" dirty="0" smtClean="0"/>
              <a:t>Με απεικόνιση του αρχείου κώδικα στη μνήμη</a:t>
            </a:r>
          </a:p>
          <a:p>
            <a:pPr lvl="1"/>
            <a:r>
              <a:rPr lang="el-GR" altLang="el-GR" dirty="0" smtClean="0"/>
              <a:t>Αντιγραφή ορισμάτων και περιβάλλοντος σε στοίβα</a:t>
            </a:r>
          </a:p>
          <a:p>
            <a:pPr lvl="1"/>
            <a:r>
              <a:rPr lang="el-GR" altLang="el-GR" dirty="0" smtClean="0"/>
              <a:t>Μηδενισμός σημάτων και καταχωρητών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452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Διεργασίες και νήματα </a:t>
            </a:r>
            <a:r>
              <a:rPr lang="el-GR" altLang="el-GR" dirty="0" smtClean="0"/>
              <a:t>(7</a:t>
            </a:r>
            <a:r>
              <a:rPr lang="en-US" altLang="el-GR" dirty="0" smtClean="0"/>
              <a:t> </a:t>
            </a:r>
            <a:r>
              <a:rPr lang="el-GR" altLang="el-GR" dirty="0" smtClean="0"/>
              <a:t>από 9)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Τα νήματα στο </a:t>
            </a:r>
            <a:r>
              <a:rPr lang="en-US" altLang="el-GR" dirty="0" smtClean="0"/>
              <a:t>Linux</a:t>
            </a:r>
          </a:p>
          <a:p>
            <a:pPr lvl="1"/>
            <a:r>
              <a:rPr lang="el-GR" altLang="el-GR" dirty="0" smtClean="0"/>
              <a:t>Τα νήματα περιπλέκουν αρκετά το μοντέλο του </a:t>
            </a:r>
            <a:r>
              <a:rPr lang="en-US" altLang="el-GR" dirty="0" smtClean="0"/>
              <a:t>UNIX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Πρέπει η </a:t>
            </a:r>
            <a:r>
              <a:rPr lang="en-US" altLang="el-GR" dirty="0" smtClean="0"/>
              <a:t>fork </a:t>
            </a:r>
            <a:r>
              <a:rPr lang="el-GR" altLang="el-GR" dirty="0" smtClean="0"/>
              <a:t>να αντιγράφει τα νήματα μιας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διεργασίας;</a:t>
            </a:r>
          </a:p>
          <a:p>
            <a:pPr lvl="1"/>
            <a:r>
              <a:rPr lang="el-GR" altLang="el-GR" dirty="0" smtClean="0"/>
              <a:t>Πρέπει να δέχονται τα νήματα τα σήματα της διεργασίας;</a:t>
            </a:r>
          </a:p>
          <a:p>
            <a:r>
              <a:rPr lang="el-GR" altLang="el-GR" dirty="0" smtClean="0"/>
              <a:t>Η κλήση </a:t>
            </a:r>
            <a:r>
              <a:rPr lang="en-US" altLang="el-GR" dirty="0" smtClean="0"/>
              <a:t>clone </a:t>
            </a:r>
            <a:r>
              <a:rPr lang="el-GR" altLang="el-GR" dirty="0" smtClean="0"/>
              <a:t>στο </a:t>
            </a:r>
            <a:r>
              <a:rPr lang="en-US" altLang="el-GR" dirty="0" smtClean="0"/>
              <a:t>Linux</a:t>
            </a:r>
          </a:p>
          <a:p>
            <a:pPr lvl="1"/>
            <a:r>
              <a:rPr lang="el-GR" altLang="el-GR" dirty="0" smtClean="0"/>
              <a:t>Η </a:t>
            </a:r>
            <a:r>
              <a:rPr lang="en-US" altLang="el-GR" dirty="0" smtClean="0"/>
              <a:t>clone</a:t>
            </a:r>
            <a:r>
              <a:rPr lang="el-GR" altLang="el-GR" dirty="0" smtClean="0"/>
              <a:t> είναι μια εξελιγμένη μορφή της </a:t>
            </a:r>
            <a:r>
              <a:rPr lang="en-US" altLang="el-GR" dirty="0" smtClean="0"/>
              <a:t>fork</a:t>
            </a:r>
            <a:endParaRPr lang="el-GR" altLang="el-GR" dirty="0" smtClean="0"/>
          </a:p>
          <a:p>
            <a:pPr lvl="1"/>
            <a:r>
              <a:rPr lang="en-US" altLang="el-GR" dirty="0" smtClean="0"/>
              <a:t>pid=clone(function, stack_ptr, sharing_flags, arg);</a:t>
            </a:r>
          </a:p>
          <a:p>
            <a:pPr lvl="2"/>
            <a:r>
              <a:rPr lang="el-GR" altLang="el-GR" dirty="0" smtClean="0"/>
              <a:t>Ανάλογα με τη </a:t>
            </a:r>
            <a:r>
              <a:rPr lang="en-US" altLang="el-GR" dirty="0" smtClean="0"/>
              <a:t>sharing_flags</a:t>
            </a:r>
            <a:r>
              <a:rPr lang="el-GR" altLang="el-GR" dirty="0" smtClean="0"/>
              <a:t> έχουμε ή όχι κοινό χώρο μνήμης</a:t>
            </a:r>
          </a:p>
          <a:p>
            <a:pPr lvl="1"/>
            <a:r>
              <a:rPr lang="el-GR" altLang="el-GR" dirty="0" smtClean="0"/>
              <a:t>Η νέα εργασία ξεκινά στη </a:t>
            </a:r>
            <a:r>
              <a:rPr lang="en-US" altLang="el-GR" dirty="0" smtClean="0"/>
              <a:t>function</a:t>
            </a:r>
            <a:r>
              <a:rPr lang="el-GR" altLang="el-GR" dirty="0" smtClean="0"/>
              <a:t> με παράμετρο </a:t>
            </a:r>
            <a:r>
              <a:rPr lang="en-US" altLang="el-GR" dirty="0" smtClean="0"/>
              <a:t>arg</a:t>
            </a:r>
          </a:p>
          <a:p>
            <a:pPr lvl="1"/>
            <a:r>
              <a:rPr lang="el-GR" altLang="el-GR" dirty="0" smtClean="0"/>
              <a:t>Η στοίβα της νέας εργασίας ξεκινά στην </a:t>
            </a:r>
            <a:r>
              <a:rPr lang="en-US" altLang="el-GR" dirty="0" smtClean="0"/>
              <a:t>stack_ptr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09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Ιστορία </a:t>
            </a:r>
            <a:r>
              <a:rPr lang="en-US" dirty="0" smtClean="0"/>
              <a:t>UNIX/Linux</a:t>
            </a:r>
          </a:p>
          <a:p>
            <a:r>
              <a:rPr lang="el-GR" dirty="0" smtClean="0"/>
              <a:t>Γενικά για το </a:t>
            </a:r>
            <a:r>
              <a:rPr lang="en-US" dirty="0" smtClean="0"/>
              <a:t>Linux</a:t>
            </a:r>
          </a:p>
          <a:p>
            <a:r>
              <a:rPr lang="el-GR" dirty="0"/>
              <a:t>Διεργασίες στο </a:t>
            </a:r>
            <a:r>
              <a:rPr lang="en-US" dirty="0"/>
              <a:t>Linux</a:t>
            </a:r>
            <a:endParaRPr lang="el-GR" dirty="0" smtClean="0"/>
          </a:p>
          <a:p>
            <a:r>
              <a:rPr lang="el-GR" dirty="0" smtClean="0"/>
              <a:t>Διαχείριση μνήμης</a:t>
            </a:r>
            <a:r>
              <a:rPr lang="el-GR" dirty="0"/>
              <a:t> στο </a:t>
            </a:r>
            <a:r>
              <a:rPr lang="en-US" dirty="0"/>
              <a:t>Linux</a:t>
            </a:r>
            <a:endParaRPr lang="el-GR" dirty="0" smtClean="0"/>
          </a:p>
          <a:p>
            <a:r>
              <a:rPr lang="el-GR" dirty="0" smtClean="0"/>
              <a:t>Είσοδος </a:t>
            </a:r>
            <a:r>
              <a:rPr lang="el-GR" dirty="0"/>
              <a:t>/ έξοδος στο </a:t>
            </a:r>
            <a:r>
              <a:rPr lang="en-US" dirty="0"/>
              <a:t>Linux</a:t>
            </a:r>
            <a:endParaRPr lang="el-GR" dirty="0" smtClean="0"/>
          </a:p>
          <a:p>
            <a:r>
              <a:rPr lang="el-GR" dirty="0" smtClean="0"/>
              <a:t>Σύστημα αρχείων</a:t>
            </a:r>
            <a:r>
              <a:rPr lang="el-GR" dirty="0"/>
              <a:t> στο </a:t>
            </a:r>
            <a:r>
              <a:rPr lang="en-US" dirty="0"/>
              <a:t>Linux</a:t>
            </a:r>
            <a:endParaRPr lang="el-GR" dirty="0" smtClean="0"/>
          </a:p>
          <a:p>
            <a:r>
              <a:rPr lang="el-GR" dirty="0" smtClean="0"/>
              <a:t>Ασφάλεια στο </a:t>
            </a:r>
            <a:r>
              <a:rPr lang="en-US" dirty="0" smtClean="0"/>
              <a:t>Linux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178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Διεργασίες και νήματα </a:t>
            </a:r>
            <a:r>
              <a:rPr lang="el-GR" altLang="el-GR" dirty="0" smtClean="0"/>
              <a:t>(8 </a:t>
            </a:r>
            <a:r>
              <a:rPr lang="el-GR" altLang="el-GR" dirty="0"/>
              <a:t>από </a:t>
            </a:r>
            <a:r>
              <a:rPr lang="en-US" altLang="el-GR" dirty="0"/>
              <a:t>9</a:t>
            </a:r>
            <a:r>
              <a:rPr lang="el-GR" altLang="el-GR" dirty="0" smtClean="0"/>
              <a:t>)</a:t>
            </a:r>
          </a:p>
        </p:txBody>
      </p:sp>
      <p:pic>
        <p:nvPicPr>
          <p:cNvPr id="35846" name="Picture 8" descr="Πίνακας επεξήγησης σημαίω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71327"/>
            <a:ext cx="4752975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Η </a:t>
            </a:r>
            <a:r>
              <a:rPr lang="en-US" altLang="el-GR" dirty="0" smtClean="0"/>
              <a:t>sharing_flags </a:t>
            </a:r>
            <a:r>
              <a:rPr lang="el-GR" altLang="el-GR" dirty="0" smtClean="0"/>
              <a:t>(χάρτης </a:t>
            </a:r>
            <a:r>
              <a:rPr lang="en-US" altLang="el-GR" dirty="0" smtClean="0"/>
              <a:t>bit</a:t>
            </a:r>
            <a:r>
              <a:rPr lang="el-GR" altLang="el-GR" dirty="0" smtClean="0"/>
              <a:t>) δείχνει τι θα συμβεί</a:t>
            </a:r>
            <a:endParaRPr lang="en-US" altLang="el-GR" dirty="0" smtClean="0"/>
          </a:p>
          <a:p>
            <a:pPr lvl="1"/>
            <a:r>
              <a:rPr lang="en-US" altLang="el-GR" dirty="0" smtClean="0"/>
              <a:t>CLONE_VM: </a:t>
            </a:r>
            <a:r>
              <a:rPr lang="el-GR" altLang="el-GR" dirty="0" smtClean="0"/>
              <a:t>κοινή μνήμη ή αντίγραφο μνήμης</a:t>
            </a:r>
          </a:p>
          <a:p>
            <a:pPr lvl="1"/>
            <a:r>
              <a:rPr lang="en-US" altLang="el-GR" dirty="0" smtClean="0"/>
              <a:t>CLONE_FS</a:t>
            </a:r>
            <a:r>
              <a:rPr lang="el-GR" altLang="el-GR" dirty="0" smtClean="0"/>
              <a:t>: κοινοί κατάλογοι και μάσκα αρχείων ή όχι</a:t>
            </a:r>
          </a:p>
          <a:p>
            <a:pPr lvl="1"/>
            <a:r>
              <a:rPr lang="en-US" altLang="el-GR" dirty="0" smtClean="0"/>
              <a:t>CLONE_FILES:</a:t>
            </a:r>
            <a:r>
              <a:rPr lang="el-GR" altLang="el-GR" dirty="0" smtClean="0"/>
              <a:t> κοινά αρχεία ή αντίγραφα περιγραφέων</a:t>
            </a:r>
          </a:p>
          <a:p>
            <a:pPr lvl="1"/>
            <a:r>
              <a:rPr lang="en-US" altLang="el-GR" dirty="0" smtClean="0"/>
              <a:t>CLONE_SIGHAND:</a:t>
            </a:r>
            <a:r>
              <a:rPr lang="el-GR" altLang="el-GR" dirty="0" smtClean="0"/>
              <a:t> κοινός πίνακας σημάτων ή αντίγραφο</a:t>
            </a:r>
          </a:p>
          <a:p>
            <a:pPr lvl="1"/>
            <a:r>
              <a:rPr lang="en-US" altLang="el-GR" dirty="0" smtClean="0"/>
              <a:t>CLONE_PID:</a:t>
            </a:r>
            <a:r>
              <a:rPr lang="el-GR" altLang="el-GR" dirty="0" smtClean="0"/>
              <a:t> αντιγραφή </a:t>
            </a:r>
            <a:r>
              <a:rPr lang="en-US" altLang="el-GR" dirty="0" smtClean="0"/>
              <a:t>PID (</a:t>
            </a:r>
            <a:r>
              <a:rPr lang="el-GR" altLang="el-GR" dirty="0" smtClean="0"/>
              <a:t>μόνο για την εκκίνηση)</a:t>
            </a:r>
          </a:p>
          <a:p>
            <a:pPr lvl="1"/>
            <a:r>
              <a:rPr lang="en-US" altLang="el-GR" dirty="0" smtClean="0"/>
              <a:t>CLONE_PARENT:</a:t>
            </a:r>
            <a:r>
              <a:rPr lang="el-GR" altLang="el-GR" dirty="0" smtClean="0"/>
              <a:t> ίδιος γονέας ή ο καλών είναι ο γονέας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214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Διεργασίες και νήματα </a:t>
            </a:r>
            <a:r>
              <a:rPr lang="el-GR" altLang="el-GR" dirty="0" smtClean="0"/>
              <a:t>(9 από 9)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Οι δομές εργασιών δείχνουν σε άλλες δομές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Για μνήμη, αρχεία, σήματα…</a:t>
            </a:r>
          </a:p>
          <a:p>
            <a:pPr lvl="1"/>
            <a:r>
              <a:rPr lang="el-GR" altLang="el-GR" dirty="0" smtClean="0"/>
              <a:t>Έτσι έχουμε τόσα κοινά στοιχεία στην </a:t>
            </a:r>
            <a:r>
              <a:rPr lang="en-US" altLang="el-GR" dirty="0" smtClean="0"/>
              <a:t>clone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Χάνουμε τη συμβατότητα με το κλασικό </a:t>
            </a:r>
            <a:r>
              <a:rPr lang="en-US" altLang="el-GR" dirty="0" smtClean="0"/>
              <a:t>UNIX</a:t>
            </a:r>
          </a:p>
          <a:p>
            <a:r>
              <a:rPr lang="el-GR" altLang="el-GR" dirty="0" smtClean="0"/>
              <a:t>Ταυτότητα εργασίας (</a:t>
            </a:r>
            <a:r>
              <a:rPr lang="en-US" altLang="el-GR" dirty="0" smtClean="0"/>
              <a:t>TID)</a:t>
            </a:r>
            <a:r>
              <a:rPr lang="el-GR" altLang="el-GR" dirty="0" smtClean="0"/>
              <a:t> - διεργασίας (</a:t>
            </a:r>
            <a:r>
              <a:rPr lang="en-US" altLang="el-GR" dirty="0" smtClean="0"/>
              <a:t>PID)</a:t>
            </a:r>
          </a:p>
          <a:p>
            <a:pPr lvl="1"/>
            <a:r>
              <a:rPr lang="el-GR" altLang="el-GR" dirty="0" smtClean="0"/>
              <a:t>Κάθε εργασία έχει διαφορετικό (μοναδικό) </a:t>
            </a:r>
            <a:r>
              <a:rPr lang="en-US" altLang="el-GR" dirty="0" smtClean="0"/>
              <a:t>TID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Μπορεί να έχει ίδιο </a:t>
            </a:r>
            <a:r>
              <a:rPr lang="en-US" altLang="el-GR" dirty="0" smtClean="0"/>
              <a:t>PID</a:t>
            </a:r>
            <a:r>
              <a:rPr lang="el-GR" altLang="el-GR" dirty="0" smtClean="0"/>
              <a:t> με άλλη για συμβατότητα</a:t>
            </a:r>
          </a:p>
          <a:p>
            <a:pPr lvl="2"/>
            <a:r>
              <a:rPr lang="el-GR" altLang="el-GR" dirty="0" smtClean="0"/>
              <a:t>Όλα τα νήματα μίας διεργασίας έχουν το ίδιο </a:t>
            </a:r>
            <a:r>
              <a:rPr lang="en-US" altLang="el-GR" dirty="0" smtClean="0"/>
              <a:t>PID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887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Χρονοπρογραμματισμός (1</a:t>
            </a:r>
            <a:r>
              <a:rPr lang="en-US" altLang="el-GR" dirty="0"/>
              <a:t> </a:t>
            </a:r>
            <a:r>
              <a:rPr lang="el-GR" altLang="el-GR" dirty="0"/>
              <a:t>από 6)</a:t>
            </a:r>
            <a:endParaRPr lang="el-GR" altLang="el-GR" dirty="0" smtClean="0"/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el-GR" dirty="0"/>
              <a:t>X</a:t>
            </a:r>
            <a:r>
              <a:rPr lang="el-GR" altLang="el-GR" dirty="0" smtClean="0"/>
              <a:t>ρονοπρογραμματισμός σε </a:t>
            </a:r>
            <a:r>
              <a:rPr lang="el-GR" altLang="el-GR" dirty="0"/>
              <a:t>επίπεδο </a:t>
            </a:r>
            <a:r>
              <a:rPr lang="el-GR" altLang="el-GR" dirty="0" smtClean="0"/>
              <a:t>εργασιών</a:t>
            </a:r>
            <a:endParaRPr lang="el-GR" altLang="el-GR" dirty="0"/>
          </a:p>
          <a:p>
            <a:pPr lvl="1"/>
            <a:r>
              <a:rPr lang="el-GR" altLang="el-GR" dirty="0" smtClean="0"/>
              <a:t>Πραγματικού </a:t>
            </a:r>
            <a:r>
              <a:rPr lang="el-GR" altLang="el-GR" dirty="0"/>
              <a:t>χρόνου </a:t>
            </a:r>
            <a:r>
              <a:rPr lang="en-US" altLang="el-GR" dirty="0"/>
              <a:t>FIFO</a:t>
            </a:r>
          </a:p>
          <a:p>
            <a:pPr lvl="1"/>
            <a:r>
              <a:rPr lang="el-GR" altLang="el-GR" dirty="0"/>
              <a:t>Πραγματικού χρόνου εκ περιτροπής</a:t>
            </a:r>
          </a:p>
          <a:p>
            <a:pPr lvl="1"/>
            <a:r>
              <a:rPr lang="el-GR" altLang="el-GR" dirty="0"/>
              <a:t>(απλού) Χρονομερισμού</a:t>
            </a:r>
          </a:p>
          <a:p>
            <a:r>
              <a:rPr lang="el-GR" altLang="el-GR" dirty="0" smtClean="0"/>
              <a:t>Οι πραγματικού χρόνου </a:t>
            </a:r>
            <a:r>
              <a:rPr lang="en-US" altLang="el-GR" dirty="0" smtClean="0"/>
              <a:t>FIFO </a:t>
            </a:r>
            <a:r>
              <a:rPr lang="el-GR" altLang="el-GR" dirty="0" smtClean="0"/>
              <a:t>εκτελούνται πρώτα</a:t>
            </a:r>
          </a:p>
          <a:p>
            <a:pPr lvl="1"/>
            <a:r>
              <a:rPr lang="el-GR" altLang="el-GR" dirty="0" smtClean="0"/>
              <a:t>Προεκτόπιση μόνο από εργασίες </a:t>
            </a:r>
            <a:r>
              <a:rPr lang="en-US" altLang="el-GR" dirty="0" smtClean="0"/>
              <a:t>FIFO</a:t>
            </a:r>
            <a:endParaRPr lang="el-GR" altLang="el-GR" dirty="0" smtClean="0"/>
          </a:p>
          <a:p>
            <a:r>
              <a:rPr lang="el-GR" altLang="el-GR" dirty="0" smtClean="0"/>
              <a:t>Μετά τα πραγματικού χρόνου εκ περιτροπής</a:t>
            </a:r>
          </a:p>
          <a:p>
            <a:pPr lvl="1"/>
            <a:r>
              <a:rPr lang="el-GR" altLang="el-GR" dirty="0" smtClean="0"/>
              <a:t>Το κάθε ένα εκτελείται για ένα κβάντο</a:t>
            </a:r>
          </a:p>
          <a:p>
            <a:pPr lvl="1"/>
            <a:r>
              <a:rPr lang="el-GR" altLang="el-GR" dirty="0" smtClean="0"/>
              <a:t>Τα κβάντα είναι πλήθη χτύπων ρολογιού (</a:t>
            </a:r>
            <a:r>
              <a:rPr lang="en-US" altLang="el-GR" dirty="0" smtClean="0"/>
              <a:t>jiffies)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548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Χρονοπρογραμματισμός </a:t>
            </a:r>
            <a:r>
              <a:rPr lang="el-GR" altLang="el-GR" dirty="0" smtClean="0"/>
              <a:t>(</a:t>
            </a:r>
            <a:r>
              <a:rPr lang="en-US" altLang="el-GR" dirty="0"/>
              <a:t>2 </a:t>
            </a:r>
            <a:r>
              <a:rPr lang="el-GR" altLang="el-GR" dirty="0"/>
              <a:t>από 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Δεν είναι βέβαια πραγματικού </a:t>
            </a:r>
            <a:r>
              <a:rPr lang="el-GR" altLang="el-GR" dirty="0"/>
              <a:t>χρόνου</a:t>
            </a:r>
          </a:p>
          <a:p>
            <a:pPr lvl="1"/>
            <a:r>
              <a:rPr lang="el-GR" altLang="el-GR" dirty="0"/>
              <a:t>Απλά έχουν υψηλότερη προτεραιότητα!</a:t>
            </a:r>
          </a:p>
          <a:p>
            <a:pPr lvl="1"/>
            <a:r>
              <a:rPr lang="el-GR" altLang="el-GR" dirty="0" smtClean="0"/>
              <a:t>Επίπεδα από 0 </a:t>
            </a:r>
            <a:r>
              <a:rPr lang="el-GR" altLang="el-GR" dirty="0"/>
              <a:t>(υψηλότερο) έως 99 (χαμηλότερο)</a:t>
            </a:r>
          </a:p>
          <a:p>
            <a:r>
              <a:rPr lang="el-GR" altLang="el-GR" dirty="0"/>
              <a:t>Τέλος εκτελούνται </a:t>
            </a:r>
            <a:r>
              <a:rPr lang="el-GR" altLang="el-GR" dirty="0" smtClean="0"/>
              <a:t>οι άλλες εργασίες</a:t>
            </a:r>
            <a:endParaRPr lang="el-GR" altLang="el-GR" dirty="0"/>
          </a:p>
          <a:p>
            <a:pPr lvl="1"/>
            <a:r>
              <a:rPr lang="el-GR" altLang="el-GR" dirty="0" smtClean="0"/>
              <a:t>Έχουν προτεραιότητα </a:t>
            </a:r>
            <a:r>
              <a:rPr lang="el-GR" altLang="el-GR" dirty="0"/>
              <a:t>100 έως 139</a:t>
            </a:r>
          </a:p>
          <a:p>
            <a:pPr lvl="1"/>
            <a:r>
              <a:rPr lang="el-GR" altLang="el-GR" dirty="0"/>
              <a:t>Η βασική </a:t>
            </a:r>
            <a:r>
              <a:rPr lang="el-GR" altLang="el-GR" dirty="0" smtClean="0"/>
              <a:t>προτεραιότητα </a:t>
            </a:r>
            <a:r>
              <a:rPr lang="el-GR" altLang="el-GR" dirty="0"/>
              <a:t>είναι 20 (δηλαδή 120)</a:t>
            </a:r>
          </a:p>
          <a:p>
            <a:pPr lvl="1"/>
            <a:r>
              <a:rPr lang="el-GR" altLang="el-GR" dirty="0"/>
              <a:t>Οι χρήστες μπορούν να προσθέσουν 1-19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Με </a:t>
            </a:r>
            <a:r>
              <a:rPr lang="el-GR" altLang="el-GR" dirty="0"/>
              <a:t>την κλήση </a:t>
            </a:r>
            <a:r>
              <a:rPr lang="en-US" altLang="el-GR" dirty="0"/>
              <a:t>nice</a:t>
            </a:r>
          </a:p>
          <a:p>
            <a:pPr lvl="1"/>
            <a:r>
              <a:rPr lang="el-GR" altLang="el-GR" dirty="0"/>
              <a:t>Ο υπερχρήστης μπορεί να αφαιρέσει 1-20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77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Χρονοπρογραμματισμός </a:t>
            </a:r>
            <a:r>
              <a:rPr lang="el-GR" altLang="el-GR" dirty="0" smtClean="0"/>
              <a:t>(</a:t>
            </a:r>
            <a:r>
              <a:rPr lang="en-US" altLang="el-GR" dirty="0"/>
              <a:t>3 </a:t>
            </a:r>
            <a:r>
              <a:rPr lang="el-GR" altLang="el-GR" dirty="0"/>
              <a:t>από 6)</a:t>
            </a:r>
            <a:endParaRPr lang="el-GR" altLang="el-GR" dirty="0" smtClean="0"/>
          </a:p>
        </p:txBody>
      </p:sp>
      <p:pic>
        <p:nvPicPr>
          <p:cNvPr id="38918" name="Picture 8" descr="Πίνακες ενεργών και ληγμένων εργασιώ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96752"/>
            <a:ext cx="4713287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Μία ουρά εκτέλεσης ανά επεξεργαστή (</a:t>
            </a:r>
            <a:r>
              <a:rPr lang="en-US" altLang="el-GR" dirty="0" smtClean="0"/>
              <a:t>runqueue)</a:t>
            </a:r>
          </a:p>
          <a:p>
            <a:pPr lvl="1"/>
            <a:r>
              <a:rPr lang="el-GR" altLang="el-GR" dirty="0" smtClean="0"/>
              <a:t>Πίνακες ενεργών </a:t>
            </a:r>
            <a:r>
              <a:rPr lang="en-US" altLang="el-GR" dirty="0" smtClean="0"/>
              <a:t>(active)</a:t>
            </a:r>
            <a:r>
              <a:rPr lang="el-GR" altLang="el-GR" dirty="0" smtClean="0"/>
              <a:t> / ληγμένων (</a:t>
            </a:r>
            <a:r>
              <a:rPr lang="en-US" altLang="el-GR" dirty="0" smtClean="0"/>
              <a:t>expired)</a:t>
            </a:r>
            <a:r>
              <a:rPr lang="el-GR" altLang="el-GR" dirty="0" smtClean="0"/>
              <a:t> εργασιών</a:t>
            </a:r>
          </a:p>
          <a:p>
            <a:pPr lvl="2"/>
            <a:r>
              <a:rPr lang="el-GR" altLang="el-GR" dirty="0" smtClean="0"/>
              <a:t>Κάθε πίνακας περιέχει δείκτες σε εργασίες ανά προτεραιότητα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472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Χρονοπρογραμματισμός </a:t>
            </a:r>
            <a:r>
              <a:rPr lang="el-GR" altLang="el-GR" dirty="0" smtClean="0"/>
              <a:t>(</a:t>
            </a:r>
            <a:r>
              <a:rPr lang="en-US" altLang="el-GR" dirty="0"/>
              <a:t>4 </a:t>
            </a:r>
            <a:r>
              <a:rPr lang="el-GR" altLang="el-GR" dirty="0"/>
              <a:t>από 6)</a:t>
            </a:r>
            <a:endParaRPr lang="el-GR" altLang="el-GR" dirty="0" smtClean="0"/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Χρήση της ουράς εκτέλεσης</a:t>
            </a:r>
          </a:p>
          <a:p>
            <a:pPr lvl="1"/>
            <a:r>
              <a:rPr lang="el-GR" altLang="el-GR" dirty="0" smtClean="0"/>
              <a:t>Επιλογή εργασιών από τον ενεργό πίνακα</a:t>
            </a:r>
          </a:p>
          <a:p>
            <a:pPr lvl="1"/>
            <a:r>
              <a:rPr lang="el-GR" altLang="el-GR" dirty="0" smtClean="0"/>
              <a:t>Επιλέγεται αυτή με την υψηλότερη προτεραιότητα</a:t>
            </a:r>
          </a:p>
          <a:p>
            <a:pPr lvl="1"/>
            <a:r>
              <a:rPr lang="el-GR" altLang="el-GR" dirty="0" smtClean="0"/>
              <a:t>Αν λήξει το κβάντο της πηγαίνει στον ληγμένο πίνακα</a:t>
            </a:r>
          </a:p>
          <a:p>
            <a:pPr lvl="2"/>
            <a:r>
              <a:rPr lang="el-GR" altLang="el-GR" dirty="0" smtClean="0"/>
              <a:t>Αν μπλοκαριστεί, παραμένει στον ενεργό</a:t>
            </a:r>
          </a:p>
          <a:p>
            <a:pPr lvl="2"/>
            <a:r>
              <a:rPr lang="el-GR" altLang="el-GR" dirty="0" smtClean="0"/>
              <a:t>Μπορεί να εκτελεστεί για το υπόλοιπο του κβάντου της</a:t>
            </a:r>
          </a:p>
          <a:p>
            <a:pPr lvl="1"/>
            <a:r>
              <a:rPr lang="el-GR" altLang="el-GR" dirty="0" smtClean="0"/>
              <a:t>Όταν αδειάσει, ο ενεργός αλλάζει με τον ληγμένο</a:t>
            </a:r>
          </a:p>
          <a:p>
            <a:pPr lvl="1"/>
            <a:r>
              <a:rPr lang="el-GR" altLang="el-GR" dirty="0" smtClean="0"/>
              <a:t>Έτσι όλες οι διεργασίες τελικά θα εκτελεστούν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61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Χρονοπρογραμματισμός </a:t>
            </a:r>
            <a:r>
              <a:rPr lang="el-GR" altLang="el-GR" dirty="0" smtClean="0"/>
              <a:t>(</a:t>
            </a:r>
            <a:r>
              <a:rPr lang="en-US" altLang="el-GR" dirty="0"/>
              <a:t>5 </a:t>
            </a:r>
            <a:r>
              <a:rPr lang="el-GR" altLang="el-GR" dirty="0"/>
              <a:t>από 6)</a:t>
            </a:r>
            <a:endParaRPr lang="el-GR" altLang="el-GR" dirty="0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Καθορισμός </a:t>
            </a:r>
            <a:r>
              <a:rPr lang="el-GR" altLang="el-GR" dirty="0" smtClean="0"/>
              <a:t>προτεραιοτήτων</a:t>
            </a:r>
            <a:endParaRPr lang="el-GR" altLang="el-GR" dirty="0"/>
          </a:p>
          <a:p>
            <a:pPr lvl="1"/>
            <a:r>
              <a:rPr lang="el-GR" altLang="el-GR" dirty="0" smtClean="0"/>
              <a:t>Μικρότερο </a:t>
            </a:r>
            <a:r>
              <a:rPr lang="el-GR" altLang="el-GR" dirty="0"/>
              <a:t>κβάντο </a:t>
            </a:r>
            <a:r>
              <a:rPr lang="el-GR" altLang="el-GR" dirty="0" smtClean="0"/>
              <a:t>σε χαμηλότερες </a:t>
            </a:r>
            <a:r>
              <a:rPr lang="el-GR" altLang="el-GR" dirty="0"/>
              <a:t>προτεραιότητες</a:t>
            </a:r>
          </a:p>
          <a:p>
            <a:pPr lvl="1"/>
            <a:r>
              <a:rPr lang="el-GR" altLang="el-GR" dirty="0"/>
              <a:t>Κάθε </a:t>
            </a:r>
            <a:r>
              <a:rPr lang="el-GR" altLang="el-GR" dirty="0" smtClean="0"/>
              <a:t>εργασία </a:t>
            </a:r>
            <a:r>
              <a:rPr lang="el-GR" altLang="el-GR" dirty="0"/>
              <a:t>έχει μία μεταβλητή </a:t>
            </a:r>
            <a:r>
              <a:rPr lang="en-US" altLang="el-GR" dirty="0" smtClean="0"/>
              <a:t>sleep_avg</a:t>
            </a:r>
            <a:r>
              <a:rPr lang="el-GR" altLang="el-GR" dirty="0" smtClean="0"/>
              <a:t> (+/-5)</a:t>
            </a:r>
            <a:endParaRPr lang="el-GR" altLang="el-GR" dirty="0"/>
          </a:p>
          <a:p>
            <a:pPr lvl="2"/>
            <a:r>
              <a:rPr lang="el-GR" altLang="el-GR" dirty="0" smtClean="0"/>
              <a:t>Αύξηση όταν εκτελείται, </a:t>
            </a:r>
            <a:r>
              <a:rPr lang="el-GR" altLang="el-GR" dirty="0"/>
              <a:t>μείωση </a:t>
            </a:r>
            <a:r>
              <a:rPr lang="el-GR" altLang="el-GR" dirty="0" smtClean="0"/>
              <a:t>όταν τελειώνει το κβάντο</a:t>
            </a:r>
            <a:endParaRPr lang="el-GR" altLang="el-GR" dirty="0"/>
          </a:p>
          <a:p>
            <a:pPr lvl="1"/>
            <a:r>
              <a:rPr lang="el-GR" altLang="el-GR" dirty="0" smtClean="0"/>
              <a:t>Αλλαγή προτεραιότητας όταν αλλάζει πίνακα</a:t>
            </a:r>
            <a:endParaRPr lang="el-GR" altLang="el-GR" dirty="0"/>
          </a:p>
          <a:p>
            <a:r>
              <a:rPr lang="el-GR" altLang="el-GR" dirty="0" smtClean="0"/>
              <a:t>Χρονοπρογραμματισμός συγγένειας </a:t>
            </a:r>
            <a:r>
              <a:rPr lang="en-US" altLang="el-GR" dirty="0" smtClean="0"/>
              <a:t>(affinity)</a:t>
            </a:r>
          </a:p>
          <a:p>
            <a:pPr lvl="1"/>
            <a:r>
              <a:rPr lang="el-GR" altLang="el-GR" dirty="0" smtClean="0"/>
              <a:t>Προσπαθούμε η εργασία να μην αλλάζει επεξεργαστή</a:t>
            </a:r>
          </a:p>
          <a:p>
            <a:pPr lvl="2"/>
            <a:r>
              <a:rPr lang="el-GR" altLang="el-GR" dirty="0" smtClean="0"/>
              <a:t>Αυτός είναι ο λόγος που έχουμε πολλές ουρές εκτέλεσης</a:t>
            </a:r>
          </a:p>
          <a:p>
            <a:pPr lvl="2"/>
            <a:r>
              <a:rPr lang="el-GR" altLang="el-GR" dirty="0" smtClean="0"/>
              <a:t>Περιοδικά κάνουμε και εξισορρόπηση φόρτου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66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Χρονοπρογραμματισμός </a:t>
            </a:r>
            <a:r>
              <a:rPr lang="el-GR" altLang="el-GR" dirty="0" smtClean="0"/>
              <a:t>(6 από 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Ουρές αναμονής (</a:t>
            </a:r>
            <a:r>
              <a:rPr lang="en-US" altLang="el-GR" dirty="0"/>
              <a:t>wait queues)</a:t>
            </a:r>
          </a:p>
          <a:p>
            <a:pPr lvl="1"/>
            <a:r>
              <a:rPr lang="el-GR" altLang="el-GR" dirty="0"/>
              <a:t>Μία </a:t>
            </a:r>
            <a:r>
              <a:rPr lang="el-GR" altLang="el-GR" dirty="0" smtClean="0"/>
              <a:t>ανά συμβάν όπου αναμένουν </a:t>
            </a:r>
            <a:r>
              <a:rPr lang="el-GR" altLang="el-GR" dirty="0"/>
              <a:t>εργασίες</a:t>
            </a:r>
          </a:p>
          <a:p>
            <a:pPr lvl="1"/>
            <a:r>
              <a:rPr lang="el-GR" altLang="el-GR" dirty="0"/>
              <a:t>Εκεί βρίσκονται </a:t>
            </a:r>
            <a:r>
              <a:rPr lang="el-GR" altLang="el-GR" dirty="0" smtClean="0"/>
              <a:t>οι </a:t>
            </a:r>
            <a:r>
              <a:rPr lang="el-GR" altLang="el-GR" dirty="0"/>
              <a:t>μπλοκαρισμένες εργασίες</a:t>
            </a:r>
          </a:p>
          <a:p>
            <a:pPr lvl="1"/>
            <a:r>
              <a:rPr lang="el-GR" altLang="el-GR" dirty="0" smtClean="0"/>
              <a:t>Χρήση </a:t>
            </a:r>
            <a:r>
              <a:rPr lang="en-US" altLang="el-GR" dirty="0" smtClean="0"/>
              <a:t>spinlock</a:t>
            </a:r>
            <a:r>
              <a:rPr lang="el-GR" altLang="el-GR" dirty="0" smtClean="0"/>
              <a:t> για παράλληλη πρόσβαση</a:t>
            </a:r>
          </a:p>
          <a:p>
            <a:pPr lvl="2"/>
            <a:r>
              <a:rPr lang="el-GR" altLang="el-GR" dirty="0" smtClean="0"/>
              <a:t>Από πυρήνα και κώδικα διακοπών</a:t>
            </a:r>
            <a:endParaRPr lang="el-GR" altLang="el-GR" dirty="0"/>
          </a:p>
          <a:p>
            <a:r>
              <a:rPr lang="el-GR" altLang="el-GR" dirty="0" smtClean="0"/>
              <a:t>Παλιότερα μεγάλο </a:t>
            </a:r>
            <a:r>
              <a:rPr lang="el-GR" altLang="el-GR" dirty="0"/>
              <a:t>κλείδωμα </a:t>
            </a:r>
            <a:r>
              <a:rPr lang="el-GR" altLang="el-GR" dirty="0" smtClean="0"/>
              <a:t>πυρήνα (</a:t>
            </a:r>
            <a:r>
              <a:rPr lang="en-US" altLang="el-GR" dirty="0"/>
              <a:t>BKL)</a:t>
            </a:r>
          </a:p>
          <a:p>
            <a:pPr lvl="1"/>
            <a:r>
              <a:rPr lang="el-GR" altLang="el-GR" dirty="0"/>
              <a:t>Η </a:t>
            </a:r>
            <a:r>
              <a:rPr lang="el-GR" altLang="el-GR" dirty="0" smtClean="0"/>
              <a:t>πολυεπεξεργασία απαιτεί παραλληλισμό</a:t>
            </a:r>
            <a:endParaRPr lang="el-GR" altLang="el-GR" dirty="0"/>
          </a:p>
          <a:p>
            <a:pPr lvl="1"/>
            <a:r>
              <a:rPr lang="el-GR" altLang="el-GR" dirty="0" smtClean="0"/>
              <a:t>Οι </a:t>
            </a:r>
            <a:r>
              <a:rPr lang="el-GR" altLang="el-GR" dirty="0"/>
              <a:t>δομές προστατεύθηκαν με </a:t>
            </a:r>
            <a:r>
              <a:rPr lang="en-US" altLang="el-GR" dirty="0" smtClean="0"/>
              <a:t>spinlocks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818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Εκκίνηση (1</a:t>
            </a:r>
            <a:r>
              <a:rPr lang="en-US" altLang="el-GR" dirty="0"/>
              <a:t> </a:t>
            </a:r>
            <a:r>
              <a:rPr lang="el-GR" altLang="el-GR" dirty="0"/>
              <a:t>από 6)</a:t>
            </a:r>
            <a:endParaRPr lang="el-GR" altLang="el-GR" dirty="0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Εκκίνηση του πυρήνα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 smtClean="0"/>
              <a:t>BIOS</a:t>
            </a:r>
            <a:r>
              <a:rPr lang="el-GR" altLang="el-GR" dirty="0" smtClean="0"/>
              <a:t> εκτελεί το διαγνωστικό εκκίνησης </a:t>
            </a:r>
            <a:r>
              <a:rPr lang="en-US" altLang="el-GR" dirty="0" smtClean="0"/>
              <a:t>(POST)</a:t>
            </a:r>
          </a:p>
          <a:p>
            <a:pPr lvl="1"/>
            <a:r>
              <a:rPr lang="el-GR" altLang="el-GR" dirty="0" smtClean="0"/>
              <a:t>Εντοπίζονται και διευθετούνται οι βασικές συσκευές</a:t>
            </a:r>
          </a:p>
          <a:p>
            <a:pPr lvl="1"/>
            <a:r>
              <a:rPr lang="el-GR" altLang="el-GR" dirty="0" smtClean="0"/>
              <a:t>Διαβάζεται η κύρια εγγραφή εκκίνησης </a:t>
            </a:r>
            <a:r>
              <a:rPr lang="en-US" altLang="el-GR" dirty="0" smtClean="0"/>
              <a:t>(MBR)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Η </a:t>
            </a:r>
            <a:r>
              <a:rPr lang="en-US" altLang="el-GR" dirty="0" smtClean="0"/>
              <a:t>MBR</a:t>
            </a:r>
            <a:r>
              <a:rPr lang="el-GR" altLang="el-GR" dirty="0" smtClean="0"/>
              <a:t> διαβάζει το </a:t>
            </a:r>
            <a:r>
              <a:rPr lang="en-US" altLang="el-GR" dirty="0" smtClean="0"/>
              <a:t>boot</a:t>
            </a:r>
            <a:r>
              <a:rPr lang="el-GR" altLang="el-GR" dirty="0" smtClean="0"/>
              <a:t> από συσκευή εκκίνησης</a:t>
            </a:r>
          </a:p>
          <a:p>
            <a:pPr lvl="2"/>
            <a:r>
              <a:rPr lang="el-GR" altLang="el-GR" dirty="0" smtClean="0"/>
              <a:t>Παράδειγμα: </a:t>
            </a:r>
            <a:r>
              <a:rPr lang="en-US" altLang="el-GR" dirty="0" smtClean="0"/>
              <a:t>GRUB (grand unified bootloader)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 smtClean="0"/>
              <a:t>boot</a:t>
            </a:r>
            <a:r>
              <a:rPr lang="el-GR" altLang="el-GR" dirty="0" smtClean="0"/>
              <a:t> διαβάζει τον βασικό κατάλογο</a:t>
            </a:r>
          </a:p>
          <a:p>
            <a:pPr lvl="1"/>
            <a:r>
              <a:rPr lang="el-GR" altLang="el-GR" dirty="0" smtClean="0"/>
              <a:t>Στη συνέχεια διαβάζει τον πυρήνα</a:t>
            </a:r>
          </a:p>
          <a:p>
            <a:pPr lvl="1"/>
            <a:r>
              <a:rPr lang="el-GR" altLang="el-GR" dirty="0" smtClean="0"/>
              <a:t>Τέλος μεταβιβάζει τον έλεγχο στον πυρήνα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173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Εκκίνηση </a:t>
            </a:r>
            <a:r>
              <a:rPr lang="el-GR" altLang="el-GR" dirty="0" smtClean="0"/>
              <a:t>(2</a:t>
            </a:r>
            <a:r>
              <a:rPr lang="en-US" altLang="el-GR" dirty="0"/>
              <a:t> </a:t>
            </a:r>
            <a:r>
              <a:rPr lang="el-GR" altLang="el-GR" dirty="0"/>
              <a:t>από 6)</a:t>
            </a:r>
            <a:endParaRPr lang="el-GR" altLang="el-GR" dirty="0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Πρώτο μέρος εκκίνησης </a:t>
            </a:r>
            <a:r>
              <a:rPr lang="el-GR" altLang="el-GR" dirty="0" smtClean="0"/>
              <a:t>(</a:t>
            </a:r>
            <a:r>
              <a:rPr lang="el-GR" altLang="el-GR" dirty="0"/>
              <a:t>σε </a:t>
            </a:r>
            <a:r>
              <a:rPr lang="en-US" altLang="el-GR" dirty="0"/>
              <a:t>assembly</a:t>
            </a:r>
            <a:r>
              <a:rPr lang="el-GR" altLang="el-GR" dirty="0"/>
              <a:t>)</a:t>
            </a:r>
            <a:endParaRPr lang="en-US" altLang="el-GR" dirty="0"/>
          </a:p>
          <a:p>
            <a:pPr lvl="1"/>
            <a:r>
              <a:rPr lang="el-GR" altLang="el-GR" dirty="0" smtClean="0"/>
              <a:t>Εξαρτάται πολύ από τον επεξεργαστή</a:t>
            </a:r>
          </a:p>
          <a:p>
            <a:pPr lvl="1"/>
            <a:r>
              <a:rPr lang="el-GR" altLang="el-GR" dirty="0" smtClean="0"/>
              <a:t>Δημιουργία </a:t>
            </a:r>
            <a:r>
              <a:rPr lang="el-GR" altLang="el-GR" dirty="0"/>
              <a:t>στοίβας </a:t>
            </a:r>
            <a:r>
              <a:rPr lang="el-GR" altLang="el-GR" dirty="0" smtClean="0"/>
              <a:t>πυρήνα</a:t>
            </a:r>
          </a:p>
          <a:p>
            <a:pPr lvl="1"/>
            <a:r>
              <a:rPr lang="el-GR" altLang="el-GR" dirty="0" smtClean="0"/>
              <a:t>Αναγνώριση επεξεργαστή</a:t>
            </a:r>
            <a:endParaRPr lang="el-GR" altLang="el-GR" dirty="0"/>
          </a:p>
          <a:p>
            <a:pPr lvl="1"/>
            <a:r>
              <a:rPr lang="el-GR" altLang="el-GR" dirty="0"/>
              <a:t>Υπολογισμός μεγέθους </a:t>
            </a:r>
            <a:r>
              <a:rPr lang="el-GR" altLang="el-GR" dirty="0" smtClean="0"/>
              <a:t>μνήμης</a:t>
            </a:r>
            <a:endParaRPr lang="el-GR" altLang="el-GR" dirty="0"/>
          </a:p>
          <a:p>
            <a:pPr lvl="1"/>
            <a:r>
              <a:rPr lang="el-GR" altLang="el-GR" dirty="0" smtClean="0"/>
              <a:t>Ενεργοποίηση </a:t>
            </a:r>
            <a:r>
              <a:rPr lang="en-US" altLang="el-GR" dirty="0"/>
              <a:t>MMU</a:t>
            </a:r>
          </a:p>
          <a:p>
            <a:pPr lvl="1"/>
            <a:r>
              <a:rPr lang="el-GR" altLang="el-GR" dirty="0"/>
              <a:t>Απενεργοποίηση </a:t>
            </a:r>
            <a:r>
              <a:rPr lang="el-GR" altLang="el-GR" dirty="0" smtClean="0"/>
              <a:t>διακοπών</a:t>
            </a:r>
          </a:p>
          <a:p>
            <a:pPr lvl="1"/>
            <a:r>
              <a:rPr lang="el-GR" altLang="el-GR" dirty="0" smtClean="0"/>
              <a:t>Κλήση </a:t>
            </a:r>
            <a:r>
              <a:rPr lang="el-GR" altLang="el-GR" dirty="0"/>
              <a:t>της συνάρτησης </a:t>
            </a:r>
            <a:r>
              <a:rPr lang="en-US" altLang="el-GR" dirty="0" smtClean="0"/>
              <a:t>main</a:t>
            </a:r>
            <a:r>
              <a:rPr lang="el-GR" altLang="el-GR" dirty="0" smtClean="0"/>
              <a:t> (στη </a:t>
            </a:r>
            <a:r>
              <a:rPr lang="en-US" altLang="el-GR" dirty="0" smtClean="0"/>
              <a:t>C)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92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Ιστορία </a:t>
            </a:r>
            <a:r>
              <a:rPr lang="en-US" dirty="0"/>
              <a:t>UNIX/Linux</a:t>
            </a:r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8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Το ΛΣ </a:t>
            </a:r>
            <a:r>
              <a:rPr lang="en-US" dirty="0" smtClean="0"/>
              <a:t>Linux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40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Εκκίνηση </a:t>
            </a:r>
            <a:r>
              <a:rPr lang="el-GR" altLang="el-GR" dirty="0" smtClean="0"/>
              <a:t>(3</a:t>
            </a:r>
            <a:r>
              <a:rPr lang="en-US" altLang="el-GR" dirty="0"/>
              <a:t> </a:t>
            </a:r>
            <a:r>
              <a:rPr lang="el-GR" altLang="el-GR" dirty="0"/>
              <a:t>από 6)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Δεύτερο μέρος εκκίνησης </a:t>
            </a:r>
            <a:r>
              <a:rPr lang="el-GR" altLang="el-GR" dirty="0" smtClean="0"/>
              <a:t>(</a:t>
            </a:r>
            <a:r>
              <a:rPr lang="el-GR" altLang="el-GR" dirty="0"/>
              <a:t>σε </a:t>
            </a:r>
            <a:r>
              <a:rPr lang="en-US" altLang="el-GR" dirty="0"/>
              <a:t>C</a:t>
            </a:r>
            <a:r>
              <a:rPr lang="el-GR" altLang="el-GR" dirty="0"/>
              <a:t>)</a:t>
            </a:r>
            <a:endParaRPr lang="en-US" altLang="el-GR" dirty="0"/>
          </a:p>
          <a:p>
            <a:pPr lvl="1"/>
            <a:r>
              <a:rPr lang="el-GR" altLang="el-GR" dirty="0"/>
              <a:t>Δέσμευση χώρου για </a:t>
            </a:r>
            <a:r>
              <a:rPr lang="el-GR" altLang="el-GR" dirty="0" smtClean="0"/>
              <a:t>μηνύματα </a:t>
            </a:r>
            <a:r>
              <a:rPr lang="el-GR" altLang="el-GR" dirty="0"/>
              <a:t>εκκίνησης</a:t>
            </a:r>
          </a:p>
          <a:p>
            <a:pPr lvl="1"/>
            <a:r>
              <a:rPr lang="el-GR" altLang="el-GR" dirty="0"/>
              <a:t>Δέσμευση χώρου για δομές </a:t>
            </a:r>
            <a:r>
              <a:rPr lang="el-GR" altLang="el-GR" dirty="0" smtClean="0"/>
              <a:t>πυρήνα</a:t>
            </a:r>
            <a:endParaRPr lang="el-GR" altLang="el-GR" dirty="0"/>
          </a:p>
          <a:p>
            <a:pPr lvl="1"/>
            <a:r>
              <a:rPr lang="el-GR" altLang="el-GR" dirty="0"/>
              <a:t>Διερεύνηση και </a:t>
            </a:r>
            <a:r>
              <a:rPr lang="el-GR" altLang="el-GR" dirty="0" smtClean="0"/>
              <a:t>διευθέτηση συσκευών </a:t>
            </a:r>
          </a:p>
          <a:p>
            <a:pPr lvl="1"/>
            <a:r>
              <a:rPr lang="el-GR" altLang="el-GR" dirty="0" smtClean="0"/>
              <a:t>Στατική φόρτωση οδηγών</a:t>
            </a:r>
          </a:p>
          <a:p>
            <a:pPr lvl="2"/>
            <a:r>
              <a:rPr lang="el-GR" altLang="el-GR" dirty="0" smtClean="0"/>
              <a:t>Σε μεγάλες και ασφαλείς εγκαταστάσεις</a:t>
            </a:r>
          </a:p>
          <a:p>
            <a:pPr lvl="1"/>
            <a:r>
              <a:rPr lang="el-GR" altLang="el-GR" dirty="0" smtClean="0"/>
              <a:t>Δυναμική φόρτωση οδηγών</a:t>
            </a:r>
          </a:p>
          <a:p>
            <a:pPr lvl="2"/>
            <a:r>
              <a:rPr lang="el-GR" altLang="el-GR" dirty="0" smtClean="0"/>
              <a:t>Σε απλούστερες εγκαταστάσεις</a:t>
            </a:r>
          </a:p>
          <a:p>
            <a:pPr lvl="1"/>
            <a:r>
              <a:rPr lang="el-GR" altLang="el-GR" dirty="0" smtClean="0"/>
              <a:t>Δημιουργία διεργασίας </a:t>
            </a:r>
            <a:r>
              <a:rPr lang="el-GR" altLang="el-GR" dirty="0"/>
              <a:t>0 και εκτέλεσή της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21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Εκκίνηση </a:t>
            </a:r>
            <a:r>
              <a:rPr lang="el-GR" altLang="el-GR" dirty="0" smtClean="0"/>
              <a:t>(4</a:t>
            </a:r>
            <a:r>
              <a:rPr lang="en-US" altLang="el-GR" dirty="0"/>
              <a:t> </a:t>
            </a:r>
            <a:r>
              <a:rPr lang="el-GR" altLang="el-GR" dirty="0"/>
              <a:t>από 6)</a:t>
            </a:r>
            <a:endParaRPr lang="el-GR" altLang="el-GR" dirty="0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Διεργασία </a:t>
            </a:r>
            <a:r>
              <a:rPr lang="el-GR" altLang="el-GR" dirty="0" smtClean="0"/>
              <a:t>0</a:t>
            </a:r>
            <a:endParaRPr lang="el-GR" altLang="el-GR" dirty="0"/>
          </a:p>
          <a:p>
            <a:pPr lvl="1"/>
            <a:r>
              <a:rPr lang="el-GR" altLang="el-GR" dirty="0"/>
              <a:t>Ρύθμιση ρολογιού πραγματικού χρόνου</a:t>
            </a:r>
          </a:p>
          <a:p>
            <a:pPr lvl="1"/>
            <a:r>
              <a:rPr lang="el-GR" altLang="el-GR" dirty="0" smtClean="0"/>
              <a:t>Ανάρτηση </a:t>
            </a:r>
            <a:r>
              <a:rPr lang="el-GR" altLang="el-GR" dirty="0"/>
              <a:t>βασικού συστήματος αρχείων</a:t>
            </a:r>
          </a:p>
          <a:p>
            <a:pPr lvl="1"/>
            <a:r>
              <a:rPr lang="el-GR" altLang="el-GR" dirty="0"/>
              <a:t>Δημιουργία διεργασίας 1 </a:t>
            </a:r>
            <a:r>
              <a:rPr lang="en-US" altLang="el-GR" dirty="0"/>
              <a:t>(init)</a:t>
            </a:r>
            <a:r>
              <a:rPr lang="el-GR" altLang="el-GR" dirty="0"/>
              <a:t> και </a:t>
            </a:r>
            <a:r>
              <a:rPr lang="el-GR" altLang="el-GR" dirty="0" smtClean="0"/>
              <a:t>2 </a:t>
            </a:r>
            <a:r>
              <a:rPr lang="el-GR" altLang="el-GR" dirty="0"/>
              <a:t>(</a:t>
            </a:r>
            <a:r>
              <a:rPr lang="en-US" altLang="el-GR" dirty="0"/>
              <a:t>page daemon)</a:t>
            </a:r>
            <a:endParaRPr lang="el-GR" altLang="el-GR" dirty="0"/>
          </a:p>
          <a:p>
            <a:r>
              <a:rPr lang="el-GR" altLang="el-GR" dirty="0" smtClean="0"/>
              <a:t>Διεργασία 1 (</a:t>
            </a:r>
            <a:r>
              <a:rPr lang="en-US" altLang="el-GR" dirty="0" smtClean="0"/>
              <a:t>init)</a:t>
            </a:r>
          </a:p>
          <a:p>
            <a:pPr lvl="1"/>
            <a:r>
              <a:rPr lang="el-GR" altLang="el-GR" dirty="0" smtClean="0"/>
              <a:t>Μονοχρηστικό: θυγατρική για κέλυφος</a:t>
            </a:r>
          </a:p>
          <a:p>
            <a:pPr lvl="1"/>
            <a:r>
              <a:rPr lang="el-GR" altLang="el-GR" dirty="0" smtClean="0"/>
              <a:t>Πολυχρηστικό: θυγατρική για διάρθρωση</a:t>
            </a:r>
          </a:p>
          <a:p>
            <a:pPr lvl="2"/>
            <a:r>
              <a:rPr lang="el-GR" altLang="el-GR" dirty="0"/>
              <a:t>Ε</a:t>
            </a:r>
            <a:r>
              <a:rPr lang="el-GR" altLang="el-GR" dirty="0" smtClean="0"/>
              <a:t>κτελεί το σενάριο </a:t>
            </a:r>
            <a:r>
              <a:rPr lang="en-US" altLang="el-GR" dirty="0" smtClean="0"/>
              <a:t>/etc/</a:t>
            </a:r>
            <a:r>
              <a:rPr lang="en-US" altLang="el-GR" dirty="0" err="1" smtClean="0"/>
              <a:t>rc</a:t>
            </a:r>
            <a:r>
              <a:rPr lang="el-GR" altLang="el-GR" dirty="0" smtClean="0"/>
              <a:t> για αρχικοποίηση</a:t>
            </a:r>
          </a:p>
          <a:p>
            <a:pPr lvl="2"/>
            <a:r>
              <a:rPr lang="el-GR" altLang="el-GR" dirty="0" smtClean="0"/>
              <a:t>Ξεκινάει </a:t>
            </a:r>
            <a:r>
              <a:rPr lang="el-GR" altLang="el-GR" dirty="0"/>
              <a:t>δαίμονες, </a:t>
            </a:r>
            <a:r>
              <a:rPr lang="el-GR" altLang="el-GR" dirty="0" smtClean="0"/>
              <a:t>αναρτά </a:t>
            </a:r>
            <a:r>
              <a:rPr lang="el-GR" altLang="el-GR" dirty="0"/>
              <a:t>συστήματα αρχείων, </a:t>
            </a:r>
            <a:r>
              <a:rPr lang="el-GR" altLang="el-GR" dirty="0" smtClean="0"/>
              <a:t>κλπ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377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Εκκίνηση </a:t>
            </a:r>
            <a:r>
              <a:rPr lang="el-GR" altLang="el-GR" dirty="0" smtClean="0"/>
              <a:t>(5</a:t>
            </a:r>
            <a:r>
              <a:rPr lang="en-US" altLang="el-GR" dirty="0"/>
              <a:t> </a:t>
            </a:r>
            <a:r>
              <a:rPr lang="el-GR" altLang="el-GR" dirty="0"/>
              <a:t>από 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Διεργασία 1 (</a:t>
            </a:r>
            <a:r>
              <a:rPr lang="en-US" altLang="el-GR" dirty="0"/>
              <a:t>init)</a:t>
            </a:r>
          </a:p>
          <a:p>
            <a:pPr lvl="1"/>
            <a:r>
              <a:rPr lang="el-GR" altLang="el-GR" dirty="0" smtClean="0"/>
              <a:t>Διαβάζεται </a:t>
            </a:r>
            <a:r>
              <a:rPr lang="el-GR" altLang="el-GR" dirty="0"/>
              <a:t>το </a:t>
            </a:r>
            <a:r>
              <a:rPr lang="en-US" altLang="el-GR" dirty="0"/>
              <a:t>/etc/</a:t>
            </a:r>
            <a:r>
              <a:rPr lang="en-US" altLang="el-GR" dirty="0" err="1"/>
              <a:t>ttys</a:t>
            </a:r>
            <a:r>
              <a:rPr lang="el-GR" altLang="el-GR" dirty="0"/>
              <a:t> (</a:t>
            </a:r>
            <a:r>
              <a:rPr lang="el-GR" altLang="el-GR" dirty="0" smtClean="0"/>
              <a:t>στοιχεία τερματικών)</a:t>
            </a:r>
            <a:endParaRPr lang="el-GR" altLang="el-GR" dirty="0"/>
          </a:p>
          <a:p>
            <a:pPr lvl="1"/>
            <a:r>
              <a:rPr lang="el-GR" altLang="el-GR" dirty="0"/>
              <a:t>Για κάθε τερματικό εκτελείται </a:t>
            </a:r>
            <a:r>
              <a:rPr lang="el-GR" altLang="el-GR" dirty="0" smtClean="0"/>
              <a:t>η </a:t>
            </a:r>
            <a:r>
              <a:rPr lang="en-US" altLang="el-GR" dirty="0" smtClean="0"/>
              <a:t>getty</a:t>
            </a:r>
            <a:endParaRPr lang="en-US" altLang="el-GR" dirty="0"/>
          </a:p>
          <a:p>
            <a:pPr lvl="1"/>
            <a:r>
              <a:rPr lang="el-GR" altLang="el-GR" dirty="0"/>
              <a:t>Η </a:t>
            </a:r>
            <a:r>
              <a:rPr lang="en-US" altLang="el-GR" dirty="0"/>
              <a:t>getty</a:t>
            </a:r>
            <a:r>
              <a:rPr lang="el-GR" altLang="el-GR" dirty="0"/>
              <a:t> ρυθμίζει το τερματικό και εμφανίζει </a:t>
            </a:r>
            <a:r>
              <a:rPr lang="en-US" altLang="el-GR" dirty="0" smtClean="0"/>
              <a:t>login</a:t>
            </a:r>
            <a:r>
              <a:rPr lang="en-US" altLang="el-GR" dirty="0"/>
              <a:t>:</a:t>
            </a:r>
          </a:p>
          <a:p>
            <a:pPr lvl="1"/>
            <a:r>
              <a:rPr lang="el-GR" altLang="el-GR" dirty="0"/>
              <a:t>Όταν </a:t>
            </a:r>
            <a:r>
              <a:rPr lang="el-GR" altLang="el-GR" dirty="0" smtClean="0"/>
              <a:t>δώσουμε όνομα </a:t>
            </a:r>
            <a:r>
              <a:rPr lang="el-GR" altLang="el-GR" dirty="0"/>
              <a:t>χρήστη εκτελείται η </a:t>
            </a:r>
            <a:r>
              <a:rPr lang="en-US" altLang="el-GR" dirty="0"/>
              <a:t>/bin/login</a:t>
            </a:r>
            <a:endParaRPr lang="el-GR" altLang="el-GR" dirty="0"/>
          </a:p>
          <a:p>
            <a:pPr lvl="1"/>
            <a:r>
              <a:rPr lang="el-GR" altLang="el-GR" dirty="0"/>
              <a:t>Η</a:t>
            </a:r>
            <a:r>
              <a:rPr lang="en-US" altLang="el-GR" dirty="0"/>
              <a:t> login</a:t>
            </a:r>
            <a:r>
              <a:rPr lang="el-GR" altLang="el-GR" dirty="0"/>
              <a:t> διαβάζει και ελέγχει τον κωδικό πρόσβασης</a:t>
            </a:r>
          </a:p>
          <a:p>
            <a:pPr lvl="1"/>
            <a:r>
              <a:rPr lang="el-GR" altLang="el-GR" dirty="0"/>
              <a:t>Αν είναι σωστός, εκτελείται το κέλυφος του χρήστη</a:t>
            </a:r>
          </a:p>
          <a:p>
            <a:pPr lvl="1"/>
            <a:r>
              <a:rPr lang="el-GR" altLang="el-GR" dirty="0"/>
              <a:t>Το κέλυφος κάνει τη δική του αρχικοποίηση</a:t>
            </a:r>
          </a:p>
          <a:p>
            <a:pPr lvl="1"/>
            <a:r>
              <a:rPr lang="el-GR" altLang="el-GR" dirty="0"/>
              <a:t>Τελικά εμφανίζει το σύμβολο προτροπής στο </a:t>
            </a:r>
            <a:r>
              <a:rPr lang="el-GR" altLang="el-GR" dirty="0" smtClean="0"/>
              <a:t>χρήστη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47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Εκκίνηση </a:t>
            </a:r>
            <a:r>
              <a:rPr lang="el-GR" altLang="el-GR" dirty="0" smtClean="0"/>
              <a:t>(6 από 6)</a:t>
            </a:r>
          </a:p>
        </p:txBody>
      </p:sp>
      <p:pic>
        <p:nvPicPr>
          <p:cNvPr id="45062" name="Picture 8" descr="Παράδειγμα δένδρου διεργασιών με 3 τερματικά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83754"/>
            <a:ext cx="5476875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</p:spPr>
        <p:txBody>
          <a:bodyPr>
            <a:normAutofit fontScale="92500"/>
          </a:bodyPr>
          <a:lstStyle/>
          <a:p>
            <a:r>
              <a:rPr lang="el-GR" altLang="el-GR" dirty="0" smtClean="0"/>
              <a:t>Παράδειγμα δένδρου διεργασιών με 3 τερματικά</a:t>
            </a:r>
          </a:p>
          <a:p>
            <a:pPr lvl="1"/>
            <a:r>
              <a:rPr lang="el-GR" altLang="el-GR" dirty="0" smtClean="0"/>
              <a:t>Οι </a:t>
            </a:r>
            <a:r>
              <a:rPr lang="en-US" altLang="el-GR" dirty="0" smtClean="0"/>
              <a:t>getty/login/sh</a:t>
            </a:r>
            <a:r>
              <a:rPr lang="el-GR" altLang="el-GR" dirty="0" smtClean="0"/>
              <a:t> είναι παιδιά της </a:t>
            </a:r>
            <a:r>
              <a:rPr lang="en-US" altLang="el-GR" dirty="0" smtClean="0"/>
              <a:t>init</a:t>
            </a:r>
          </a:p>
          <a:p>
            <a:pPr lvl="2"/>
            <a:r>
              <a:rPr lang="el-GR" altLang="el-GR" dirty="0" smtClean="0"/>
              <a:t>Από εκεί ξεκινά η ομάδα διεργασιών ενός τερματικού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77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8</a:t>
            </a:r>
            <a:r>
              <a:rPr lang="el-GR" b="1" dirty="0"/>
              <a:t>:</a:t>
            </a:r>
            <a:r>
              <a:rPr lang="en-US" dirty="0"/>
              <a:t> </a:t>
            </a:r>
            <a:r>
              <a:rPr lang="el-GR" dirty="0"/>
              <a:t>Το ΛΣ </a:t>
            </a:r>
            <a:r>
              <a:rPr lang="en-US" dirty="0"/>
              <a:t>Linux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Διαχείριση μνήμης στο </a:t>
            </a:r>
            <a:r>
              <a:rPr lang="en-US" dirty="0" smtClean="0"/>
              <a:t>Linux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4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Θεμελιώδεις </a:t>
            </a:r>
            <a:r>
              <a:rPr lang="el-GR" altLang="el-GR" sz="3600" dirty="0" smtClean="0"/>
              <a:t>έννοιες μνήμης (</a:t>
            </a:r>
            <a:r>
              <a:rPr lang="el-GR" altLang="el-GR" sz="3600" dirty="0"/>
              <a:t>1 από </a:t>
            </a:r>
            <a:r>
              <a:rPr lang="el-GR" altLang="el-GR" sz="3600" dirty="0" smtClean="0"/>
              <a:t>5)</a:t>
            </a:r>
            <a:endParaRPr lang="el-GR" altLang="el-GR" sz="3600" dirty="0"/>
          </a:p>
        </p:txBody>
      </p:sp>
      <p:pic>
        <p:nvPicPr>
          <p:cNvPr id="46086" name="Picture 8" descr="Τμήματα του χώρου διευθύνσεω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59123"/>
            <a:ext cx="4897438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Ο χώρος διευθύνσεων χωρίζεται σε τρία τμήματα</a:t>
            </a:r>
          </a:p>
          <a:p>
            <a:pPr lvl="1"/>
            <a:r>
              <a:rPr lang="el-GR" altLang="el-GR" dirty="0" smtClean="0"/>
              <a:t>Τμήμα κώδικα</a:t>
            </a:r>
            <a:r>
              <a:rPr lang="en-US" altLang="el-GR" dirty="0" smtClean="0"/>
              <a:t> (text)</a:t>
            </a:r>
            <a:r>
              <a:rPr lang="el-GR" altLang="el-GR" dirty="0" smtClean="0"/>
              <a:t>: εκτελέσιμος κώδικας</a:t>
            </a:r>
          </a:p>
          <a:p>
            <a:pPr lvl="2"/>
            <a:r>
              <a:rPr lang="el-GR" altLang="el-GR" dirty="0" smtClean="0"/>
              <a:t>Σταθερό μέγεθος, δεν τροποποιείται</a:t>
            </a:r>
          </a:p>
          <a:p>
            <a:pPr lvl="1"/>
            <a:r>
              <a:rPr lang="el-GR" altLang="el-GR" dirty="0" smtClean="0"/>
              <a:t>Τμήμα δεδομένων</a:t>
            </a:r>
            <a:r>
              <a:rPr lang="en-US" altLang="el-GR" dirty="0" smtClean="0"/>
              <a:t> (data): </a:t>
            </a:r>
            <a:r>
              <a:rPr lang="el-GR" altLang="el-GR" dirty="0" smtClean="0"/>
              <a:t>δεδομένα προγράμματος</a:t>
            </a:r>
          </a:p>
          <a:p>
            <a:pPr lvl="1"/>
            <a:r>
              <a:rPr lang="el-GR" altLang="el-GR" dirty="0" smtClean="0"/>
              <a:t>Τμήμα στοίβας (</a:t>
            </a:r>
            <a:r>
              <a:rPr lang="en-US" altLang="el-GR" dirty="0" smtClean="0"/>
              <a:t>stack): </a:t>
            </a:r>
            <a:r>
              <a:rPr lang="el-GR" altLang="el-GR" dirty="0" smtClean="0"/>
              <a:t>στοίβα επιπέδου χρήστη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752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Θεμελιώδεις έννοιες μνήμης </a:t>
            </a:r>
            <a:r>
              <a:rPr lang="el-GR" altLang="el-GR" sz="3600" dirty="0" smtClean="0"/>
              <a:t>(</a:t>
            </a:r>
            <a:r>
              <a:rPr lang="el-GR" altLang="el-GR" sz="3600" dirty="0"/>
              <a:t>2 από </a:t>
            </a:r>
            <a:r>
              <a:rPr lang="el-GR" altLang="el-GR" sz="3600" dirty="0" smtClean="0"/>
              <a:t>5)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Το τμήμα δεδομένων χωρίζεται σε δύο μέρη</a:t>
            </a:r>
          </a:p>
          <a:p>
            <a:r>
              <a:rPr lang="el-GR" altLang="el-GR" dirty="0" smtClean="0"/>
              <a:t>Αρχικοποιημένα: μεταβλητές / σταθερές με τιμές</a:t>
            </a:r>
          </a:p>
          <a:p>
            <a:pPr lvl="1"/>
            <a:r>
              <a:rPr lang="el-GR" altLang="el-GR" dirty="0" smtClean="0"/>
              <a:t>Αποθηκεύονται στο δίσκο οι αρχικές τιμές</a:t>
            </a:r>
          </a:p>
          <a:p>
            <a:r>
              <a:rPr lang="el-GR" altLang="el-GR" dirty="0" smtClean="0"/>
              <a:t>Μη αρχικοποιημένα (</a:t>
            </a:r>
            <a:r>
              <a:rPr lang="en-US" altLang="el-GR" dirty="0" smtClean="0"/>
              <a:t>BSS</a:t>
            </a:r>
            <a:r>
              <a:rPr lang="el-GR" altLang="el-GR" dirty="0" smtClean="0"/>
              <a:t>): μηδενικές τιμές</a:t>
            </a:r>
          </a:p>
          <a:p>
            <a:pPr lvl="1"/>
            <a:r>
              <a:rPr lang="el-GR" altLang="el-GR" dirty="0" smtClean="0"/>
              <a:t>Σημειώνεται ο χώρος που καταλαμβάνουν</a:t>
            </a:r>
          </a:p>
          <a:p>
            <a:pPr lvl="1"/>
            <a:r>
              <a:rPr lang="el-GR" altLang="el-GR" dirty="0" smtClean="0"/>
              <a:t>Κατά τη φόρτωση παραχωρείται χώρος</a:t>
            </a:r>
          </a:p>
          <a:p>
            <a:pPr lvl="2"/>
            <a:r>
              <a:rPr lang="el-GR" altLang="el-GR" dirty="0" smtClean="0"/>
              <a:t>Αρχικά εκχωρείται μία δεσμευμένη σελίδα</a:t>
            </a:r>
          </a:p>
          <a:p>
            <a:pPr lvl="2"/>
            <a:r>
              <a:rPr lang="el-GR" altLang="el-GR" dirty="0" smtClean="0"/>
              <a:t>Η σελίδα είναι μηδενισμένη αλλά προστατευμένη</a:t>
            </a:r>
          </a:p>
          <a:p>
            <a:pPr lvl="2"/>
            <a:r>
              <a:rPr lang="el-GR" altLang="el-GR" dirty="0" smtClean="0"/>
              <a:t>Στην πρώτη εγγραφή εκχωρείται κανονική σελίδα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032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Θεμελιώδεις έννοιες μνήμης </a:t>
            </a:r>
            <a:r>
              <a:rPr lang="el-GR" altLang="el-GR" sz="3600" dirty="0" smtClean="0"/>
              <a:t>(</a:t>
            </a:r>
            <a:r>
              <a:rPr lang="el-GR" altLang="el-GR" sz="3600" dirty="0"/>
              <a:t>3 από 5)</a:t>
            </a:r>
            <a:endParaRPr lang="el-GR" altLang="el-GR" sz="3600" dirty="0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Δυναμική </a:t>
            </a:r>
            <a:r>
              <a:rPr lang="el-GR" altLang="el-GR" dirty="0"/>
              <a:t>εκχώρηση μνήμης</a:t>
            </a:r>
          </a:p>
          <a:p>
            <a:pPr lvl="1"/>
            <a:r>
              <a:rPr lang="el-GR" altLang="el-GR" dirty="0"/>
              <a:t>Το τμήμα δεδομένων </a:t>
            </a:r>
            <a:r>
              <a:rPr lang="el-GR" altLang="el-GR" dirty="0" smtClean="0"/>
              <a:t>μεγαλώνει </a:t>
            </a:r>
            <a:r>
              <a:rPr lang="el-GR" altLang="el-GR" dirty="0"/>
              <a:t>με την </a:t>
            </a:r>
            <a:r>
              <a:rPr lang="en-US" altLang="el-GR" dirty="0" smtClean="0"/>
              <a:t>brk</a:t>
            </a:r>
            <a:endParaRPr lang="en-US" altLang="el-GR" dirty="0"/>
          </a:p>
          <a:p>
            <a:pPr lvl="2"/>
            <a:r>
              <a:rPr lang="el-GR" altLang="el-GR" dirty="0"/>
              <a:t>Η </a:t>
            </a:r>
            <a:r>
              <a:rPr lang="en-US" altLang="el-GR" dirty="0" smtClean="0"/>
              <a:t>malloc</a:t>
            </a:r>
            <a:r>
              <a:rPr lang="el-GR" altLang="el-GR" dirty="0" smtClean="0"/>
              <a:t> την </a:t>
            </a:r>
            <a:r>
              <a:rPr lang="el-GR" altLang="el-GR" dirty="0"/>
              <a:t>χρησιμοποιεί για δυναμικές δομές</a:t>
            </a:r>
          </a:p>
          <a:p>
            <a:pPr lvl="1"/>
            <a:r>
              <a:rPr lang="el-GR" altLang="el-GR" dirty="0"/>
              <a:t>Η </a:t>
            </a:r>
            <a:r>
              <a:rPr lang="el-GR" altLang="el-GR" dirty="0" smtClean="0"/>
              <a:t>δυναμική μνήμη </a:t>
            </a:r>
            <a:r>
              <a:rPr lang="el-GR" altLang="el-GR" dirty="0"/>
              <a:t>ονομάζεται </a:t>
            </a:r>
            <a:r>
              <a:rPr lang="el-GR" altLang="el-GR" dirty="0" smtClean="0"/>
              <a:t>σωρός </a:t>
            </a:r>
            <a:r>
              <a:rPr lang="el-GR" altLang="el-GR" dirty="0"/>
              <a:t>(</a:t>
            </a:r>
            <a:r>
              <a:rPr lang="en-US" altLang="el-GR" dirty="0"/>
              <a:t>heap)</a:t>
            </a:r>
            <a:endParaRPr lang="el-GR" altLang="el-GR" dirty="0"/>
          </a:p>
          <a:p>
            <a:r>
              <a:rPr lang="el-GR" altLang="el-GR" dirty="0" smtClean="0"/>
              <a:t>Το τμήμα στοίβας επίσης αλλάζει μέγεθος</a:t>
            </a:r>
          </a:p>
          <a:p>
            <a:pPr lvl="1"/>
            <a:r>
              <a:rPr lang="el-GR" altLang="el-GR" dirty="0" smtClean="0"/>
              <a:t>Συνήθως αρχίζει από το άνω άκρο</a:t>
            </a:r>
          </a:p>
          <a:p>
            <a:pPr lvl="1"/>
            <a:r>
              <a:rPr lang="el-GR" altLang="el-GR" dirty="0" smtClean="0"/>
              <a:t>Όταν γεμίσει η τρέχουσα σελίδα κατανέμεται άλλη</a:t>
            </a:r>
          </a:p>
          <a:p>
            <a:pPr lvl="1"/>
            <a:r>
              <a:rPr lang="el-GR" altLang="el-GR" dirty="0" smtClean="0"/>
              <a:t>Η στοίβα αρχικά περιέχει παραμέτρους κλήσης</a:t>
            </a:r>
          </a:p>
          <a:p>
            <a:pPr lvl="2"/>
            <a:r>
              <a:rPr lang="el-GR" altLang="el-GR" dirty="0" smtClean="0"/>
              <a:t>Μεταβλητές περιβάλλοντος και ορίσματα γραμμής εντολών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471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Θεμελιώδεις έννοιες μνήμης </a:t>
            </a:r>
            <a:r>
              <a:rPr lang="el-GR" altLang="el-GR" sz="3600" dirty="0" smtClean="0"/>
              <a:t>(4 από 5)</a:t>
            </a:r>
            <a:endParaRPr lang="el-G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Κοινόχρηστα τμήματα κώδικα</a:t>
            </a:r>
          </a:p>
          <a:p>
            <a:pPr lvl="1"/>
            <a:r>
              <a:rPr lang="el-GR" altLang="el-GR" dirty="0"/>
              <a:t>Πολλές διεργασίες </a:t>
            </a:r>
            <a:r>
              <a:rPr lang="el-GR" altLang="el-GR" dirty="0" smtClean="0"/>
              <a:t>με τον </a:t>
            </a:r>
            <a:r>
              <a:rPr lang="el-GR" altLang="el-GR" dirty="0"/>
              <a:t>ίδιο κώδικα</a:t>
            </a:r>
          </a:p>
          <a:p>
            <a:pPr lvl="2"/>
            <a:r>
              <a:rPr lang="el-GR" altLang="el-GR" dirty="0" smtClean="0"/>
              <a:t>Ένα τμήμα που απεικονίζεται </a:t>
            </a:r>
            <a:r>
              <a:rPr lang="el-GR" altLang="el-GR" dirty="0"/>
              <a:t>στις ίδιες σελίδες μνήμης</a:t>
            </a:r>
          </a:p>
          <a:p>
            <a:pPr lvl="1"/>
            <a:r>
              <a:rPr lang="el-GR" altLang="el-GR" dirty="0"/>
              <a:t>Τα δεδομένα και η στοίβα </a:t>
            </a:r>
            <a:r>
              <a:rPr lang="el-GR" altLang="el-GR" dirty="0" smtClean="0"/>
              <a:t>δεν </a:t>
            </a:r>
            <a:r>
              <a:rPr lang="el-GR" altLang="el-GR" dirty="0"/>
              <a:t>είναι </a:t>
            </a:r>
            <a:r>
              <a:rPr lang="el-GR" altLang="el-GR" dirty="0" smtClean="0"/>
              <a:t>κοινόχρηστα</a:t>
            </a:r>
            <a:endParaRPr lang="el-GR" altLang="el-GR" dirty="0"/>
          </a:p>
          <a:p>
            <a:pPr lvl="2"/>
            <a:r>
              <a:rPr lang="el-GR" altLang="el-GR" dirty="0" smtClean="0"/>
              <a:t>Μετά </a:t>
            </a:r>
            <a:r>
              <a:rPr lang="el-GR" altLang="el-GR" dirty="0"/>
              <a:t>τη </a:t>
            </a:r>
            <a:r>
              <a:rPr lang="en-US" altLang="el-GR" dirty="0"/>
              <a:t>fork</a:t>
            </a:r>
            <a:r>
              <a:rPr lang="el-GR" altLang="el-GR" dirty="0"/>
              <a:t> φαίνεται ότι έχουμε κοινές σελίδες</a:t>
            </a:r>
            <a:endParaRPr lang="en-US" altLang="el-GR" dirty="0"/>
          </a:p>
          <a:p>
            <a:pPr lvl="2"/>
            <a:r>
              <a:rPr lang="el-GR" altLang="el-GR" dirty="0"/>
              <a:t>Όταν τροποποιηθούν </a:t>
            </a:r>
            <a:r>
              <a:rPr lang="el-GR" altLang="el-GR" dirty="0" smtClean="0"/>
              <a:t>αντιγράφονται </a:t>
            </a:r>
            <a:r>
              <a:rPr lang="el-GR" altLang="el-GR" dirty="0"/>
              <a:t>σε χωριστές σελίδες</a:t>
            </a:r>
          </a:p>
          <a:p>
            <a:r>
              <a:rPr lang="el-GR" altLang="el-GR" dirty="0"/>
              <a:t>Χωριστοί χώροι </a:t>
            </a:r>
            <a:r>
              <a:rPr lang="el-GR" altLang="el-GR" dirty="0" smtClean="0"/>
              <a:t>κώδικα </a:t>
            </a:r>
            <a:r>
              <a:rPr lang="en-US" altLang="el-GR" dirty="0" smtClean="0"/>
              <a:t>/ </a:t>
            </a:r>
            <a:r>
              <a:rPr lang="el-GR" altLang="el-GR" dirty="0" smtClean="0"/>
              <a:t>δεδομένων</a:t>
            </a:r>
            <a:endParaRPr lang="el-GR" altLang="el-GR" dirty="0"/>
          </a:p>
          <a:p>
            <a:pPr lvl="1"/>
            <a:r>
              <a:rPr lang="el-GR" altLang="el-GR" dirty="0"/>
              <a:t>Υποστηρίζονται σε μηχανές με </a:t>
            </a:r>
            <a:r>
              <a:rPr lang="el-GR" altLang="el-GR" dirty="0" smtClean="0"/>
              <a:t>τέτοια διάκριση</a:t>
            </a:r>
            <a:endParaRPr lang="el-GR" altLang="el-GR" dirty="0"/>
          </a:p>
          <a:p>
            <a:pPr lvl="1"/>
            <a:r>
              <a:rPr lang="el-GR" altLang="el-GR" dirty="0"/>
              <a:t>Οι προσπελάσεις </a:t>
            </a:r>
            <a:r>
              <a:rPr lang="el-GR" altLang="el-GR" dirty="0" smtClean="0"/>
              <a:t>πάνε στον </a:t>
            </a:r>
            <a:r>
              <a:rPr lang="el-GR" altLang="el-GR" dirty="0"/>
              <a:t>κατάλληλο χώρο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33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Θεμελιώδεις έννοιες μνήμης </a:t>
            </a:r>
            <a:r>
              <a:rPr lang="el-GR" altLang="el-GR" sz="3600" dirty="0" smtClean="0"/>
              <a:t>(5 από 5)</a:t>
            </a:r>
          </a:p>
        </p:txBody>
      </p:sp>
      <p:pic>
        <p:nvPicPr>
          <p:cNvPr id="49158" name="Picture 8" descr="Αρχεία χαρτογραφημένα στη μνήμη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256213" cy="289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4021931"/>
            <a:ext cx="8229600" cy="2104232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Αρχεία χαρτογραφημένα στη μνήμη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Πολλές διεργασίες βλέπουν ταυτόχρονα το αρχείο</a:t>
            </a:r>
          </a:p>
          <a:p>
            <a:pPr lvl="1"/>
            <a:r>
              <a:rPr lang="el-GR" altLang="el-GR" dirty="0" smtClean="0"/>
              <a:t>Κάθε διεργασία μπορεί να το έχει σε διαφορετικό σημείο</a:t>
            </a:r>
          </a:p>
          <a:p>
            <a:pPr lvl="1"/>
            <a:r>
              <a:rPr lang="el-GR" altLang="el-GR" dirty="0" smtClean="0"/>
              <a:t>Πολύ γρήγορη μέθοδος ανταλλαγής δεδομένων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1438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Εισαγωγή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Γιατί να μελετήσουμε το </a:t>
            </a:r>
            <a:r>
              <a:rPr lang="en-US" altLang="el-GR" dirty="0" smtClean="0"/>
              <a:t>Linux;</a:t>
            </a:r>
          </a:p>
          <a:p>
            <a:pPr lvl="1"/>
            <a:r>
              <a:rPr lang="el-GR" altLang="el-GR" dirty="0" smtClean="0"/>
              <a:t>Πιο δημοφιλής παραλλαγή του </a:t>
            </a:r>
            <a:r>
              <a:rPr lang="en-US" altLang="el-GR" dirty="0" smtClean="0"/>
              <a:t>UNIX</a:t>
            </a:r>
          </a:p>
          <a:p>
            <a:pPr lvl="2"/>
            <a:r>
              <a:rPr lang="el-GR" altLang="el-GR" dirty="0" smtClean="0"/>
              <a:t>Κινητά, υπολογιστές, διακομιστές</a:t>
            </a:r>
          </a:p>
          <a:p>
            <a:pPr lvl="1"/>
            <a:r>
              <a:rPr lang="el-GR" altLang="el-GR" dirty="0" smtClean="0"/>
              <a:t>Υπάρχουν πολλές άλλες παραλλαγές</a:t>
            </a:r>
          </a:p>
          <a:p>
            <a:pPr lvl="2"/>
            <a:r>
              <a:rPr lang="en-US" altLang="el-GR" dirty="0" smtClean="0"/>
              <a:t>AIX, Free/Net/OpenBSD, HP-UX, SCO UNIX, Solaris</a:t>
            </a:r>
          </a:p>
          <a:p>
            <a:pPr lvl="2"/>
            <a:r>
              <a:rPr lang="el-GR" altLang="el-GR" dirty="0" smtClean="0"/>
              <a:t>Κοινός βασικός σχεδιασμός</a:t>
            </a:r>
          </a:p>
          <a:p>
            <a:pPr lvl="2"/>
            <a:r>
              <a:rPr lang="el-GR" altLang="el-GR" dirty="0" smtClean="0"/>
              <a:t>Κοινό βασικό σύνολο κλήσεων συστήματος</a:t>
            </a:r>
          </a:p>
          <a:p>
            <a:pPr lvl="2"/>
            <a:r>
              <a:rPr lang="el-GR" altLang="el-GR" dirty="0" smtClean="0"/>
              <a:t>Κάθε σύστημα έχει διαφοροποιήσεις</a:t>
            </a:r>
          </a:p>
          <a:p>
            <a:pPr lvl="2"/>
            <a:r>
              <a:rPr lang="el-GR" altLang="el-GR" dirty="0" smtClean="0"/>
              <a:t>Σε μεγάλο βαθμό, όλα είναι </a:t>
            </a:r>
            <a:r>
              <a:rPr lang="en-US" altLang="el-GR" dirty="0" smtClean="0"/>
              <a:t>UNIX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0186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Κλήσεις μνήμης</a:t>
            </a:r>
          </a:p>
        </p:txBody>
      </p:sp>
      <p:pic>
        <p:nvPicPr>
          <p:cNvPr id="50182" name="Picture 8" descr="Πίνακας κλήσεων μνήμη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42" y="1210519"/>
            <a:ext cx="55451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fontScale="77500" lnSpcReduction="20000"/>
          </a:bodyPr>
          <a:lstStyle/>
          <a:p>
            <a:r>
              <a:rPr lang="el-GR" altLang="el-GR" dirty="0" smtClean="0"/>
              <a:t>Το </a:t>
            </a:r>
            <a:r>
              <a:rPr lang="en-US" altLang="el-GR" dirty="0" smtClean="0"/>
              <a:t>POSIX</a:t>
            </a:r>
            <a:r>
              <a:rPr lang="el-GR" altLang="el-GR" dirty="0" smtClean="0"/>
              <a:t> δεν ορίζει κλήσεις διαχείρισης μνήμης</a:t>
            </a:r>
          </a:p>
          <a:p>
            <a:pPr lvl="1"/>
            <a:r>
              <a:rPr lang="el-GR" altLang="el-GR" dirty="0" smtClean="0"/>
              <a:t>Προτείνει τη χρήση των συναρτήσεων της </a:t>
            </a:r>
            <a:r>
              <a:rPr lang="en-US" altLang="el-GR" dirty="0" smtClean="0"/>
              <a:t>C</a:t>
            </a:r>
            <a:r>
              <a:rPr lang="el-GR" altLang="el-GR" dirty="0" smtClean="0"/>
              <a:t> (</a:t>
            </a:r>
            <a:r>
              <a:rPr lang="en-US" altLang="el-GR" dirty="0" smtClean="0"/>
              <a:t>malloc)</a:t>
            </a:r>
          </a:p>
          <a:p>
            <a:r>
              <a:rPr lang="en-US" altLang="el-GR" dirty="0" smtClean="0"/>
              <a:t>brk: </a:t>
            </a:r>
            <a:r>
              <a:rPr lang="el-GR" altLang="el-GR" dirty="0" smtClean="0"/>
              <a:t>ορίζει πού σταματάει το τμήμα δεδομένων</a:t>
            </a:r>
          </a:p>
          <a:p>
            <a:pPr lvl="1"/>
            <a:r>
              <a:rPr lang="el-GR" altLang="el-GR" dirty="0" smtClean="0"/>
              <a:t>Χρήση και για αύξηση και για μείωση του μεγέθους του</a:t>
            </a:r>
          </a:p>
          <a:p>
            <a:r>
              <a:rPr lang="en-US" altLang="el-GR" dirty="0" smtClean="0"/>
              <a:t>mmap: </a:t>
            </a:r>
            <a:r>
              <a:rPr lang="el-GR" altLang="el-GR" dirty="0" smtClean="0"/>
              <a:t>χαρτογράφηση αρχείου σε θέση μνήμης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Χαρτογράφηση σε αρχή σελίδας, ακέραιο πλήθος σελίδων</a:t>
            </a:r>
          </a:p>
          <a:p>
            <a:pPr lvl="1"/>
            <a:r>
              <a:rPr lang="el-GR" altLang="el-GR" dirty="0" smtClean="0"/>
              <a:t>Μπορούμε να χαρτογραφήσουμε μέρος του</a:t>
            </a:r>
          </a:p>
          <a:p>
            <a:r>
              <a:rPr lang="en-US" altLang="el-GR" dirty="0" smtClean="0"/>
              <a:t>unmap</a:t>
            </a:r>
            <a:r>
              <a:rPr lang="el-GR" altLang="el-GR" dirty="0" smtClean="0"/>
              <a:t>: κατάργηση χαρτογράφησης</a:t>
            </a:r>
            <a:r>
              <a:rPr lang="en-US" altLang="el-GR" dirty="0" smtClean="0"/>
              <a:t> </a:t>
            </a:r>
            <a:r>
              <a:rPr lang="el-GR" altLang="el-GR" dirty="0" smtClean="0"/>
              <a:t>αρχείου</a:t>
            </a:r>
          </a:p>
          <a:p>
            <a:pPr lvl="1"/>
            <a:r>
              <a:rPr lang="el-GR" altLang="el-GR" dirty="0" smtClean="0"/>
              <a:t>Μπορεί να αφορά μέρος μόνο του αρχείου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92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Υλοποίηση μνήμης (1</a:t>
            </a:r>
            <a:r>
              <a:rPr lang="en-US" altLang="el-GR" dirty="0"/>
              <a:t> </a:t>
            </a:r>
            <a:r>
              <a:rPr lang="el-GR" altLang="el-GR" dirty="0"/>
              <a:t>από 10)</a:t>
            </a:r>
            <a:endParaRPr lang="el-GR" altLang="el-GR" dirty="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Στις μηχανές 32</a:t>
            </a:r>
            <a:r>
              <a:rPr lang="en-US" altLang="el-GR" dirty="0" smtClean="0"/>
              <a:t> bit</a:t>
            </a:r>
            <a:r>
              <a:rPr lang="el-GR" altLang="el-GR" dirty="0" smtClean="0"/>
              <a:t> ο χώρος διευθύνσεων είναι </a:t>
            </a:r>
            <a:r>
              <a:rPr lang="en-US" altLang="el-GR" dirty="0" smtClean="0"/>
              <a:t>3 GB</a:t>
            </a:r>
          </a:p>
          <a:p>
            <a:pPr lvl="1"/>
            <a:r>
              <a:rPr lang="el-GR" altLang="el-GR" dirty="0" smtClean="0"/>
              <a:t>Το άνω </a:t>
            </a:r>
            <a:r>
              <a:rPr lang="en-US" altLang="el-GR" dirty="0" smtClean="0"/>
              <a:t>1 GB</a:t>
            </a:r>
            <a:r>
              <a:rPr lang="el-GR" altLang="el-GR" dirty="0" smtClean="0"/>
              <a:t> περιέχει πυρήνα και πίνακες σελίδων</a:t>
            </a:r>
          </a:p>
          <a:p>
            <a:pPr lvl="1"/>
            <a:r>
              <a:rPr lang="el-GR" altLang="el-GR" dirty="0" smtClean="0"/>
              <a:t>Ο χώρος διευθύνσεων δημιουργείται με την </a:t>
            </a:r>
            <a:r>
              <a:rPr lang="en-US" altLang="el-GR" dirty="0" smtClean="0"/>
              <a:t>clone</a:t>
            </a:r>
            <a:endParaRPr lang="el-GR" altLang="el-GR" dirty="0" smtClean="0"/>
          </a:p>
          <a:p>
            <a:pPr lvl="2"/>
            <a:r>
              <a:rPr lang="el-GR" altLang="el-GR" dirty="0"/>
              <a:t>Α</a:t>
            </a:r>
            <a:r>
              <a:rPr lang="el-GR" altLang="el-GR" dirty="0" smtClean="0"/>
              <a:t>ντικαθίσταται όταν καλείται η </a:t>
            </a:r>
            <a:r>
              <a:rPr lang="en-US" altLang="el-GR" dirty="0" smtClean="0"/>
              <a:t>exec</a:t>
            </a:r>
            <a:endParaRPr lang="el-GR" altLang="el-GR" dirty="0" smtClean="0"/>
          </a:p>
          <a:p>
            <a:r>
              <a:rPr lang="el-GR" altLang="el-GR" dirty="0" smtClean="0"/>
              <a:t>Το </a:t>
            </a:r>
            <a:r>
              <a:rPr lang="en-US" altLang="el-GR" dirty="0" smtClean="0"/>
              <a:t>Linux</a:t>
            </a:r>
            <a:r>
              <a:rPr lang="el-GR" altLang="el-GR" dirty="0" smtClean="0"/>
              <a:t> διακρίνει τρεις ζώνες στη φυσική μνήμη</a:t>
            </a:r>
          </a:p>
          <a:p>
            <a:pPr lvl="1"/>
            <a:r>
              <a:rPr lang="en-US" altLang="el-GR" dirty="0" smtClean="0"/>
              <a:t>ZONE_DMA:</a:t>
            </a:r>
            <a:r>
              <a:rPr lang="el-GR" altLang="el-GR" dirty="0" smtClean="0"/>
              <a:t> σελίδες κατάλληλες για </a:t>
            </a:r>
            <a:r>
              <a:rPr lang="en-US" altLang="el-GR" dirty="0" smtClean="0"/>
              <a:t>DMA</a:t>
            </a:r>
          </a:p>
          <a:p>
            <a:pPr lvl="1"/>
            <a:r>
              <a:rPr lang="en-US" altLang="el-GR" dirty="0" smtClean="0"/>
              <a:t>ZONE_NORMAL:</a:t>
            </a:r>
            <a:r>
              <a:rPr lang="el-GR" altLang="el-GR" dirty="0" smtClean="0"/>
              <a:t> κανονικές σελίδες</a:t>
            </a:r>
            <a:endParaRPr lang="en-US" altLang="el-GR" dirty="0" smtClean="0"/>
          </a:p>
          <a:p>
            <a:pPr lvl="1"/>
            <a:r>
              <a:rPr lang="en-US" altLang="el-GR" dirty="0" smtClean="0"/>
              <a:t>ZONE_HIGHMEM</a:t>
            </a:r>
            <a:r>
              <a:rPr lang="el-GR" altLang="el-GR" dirty="0" smtClean="0"/>
              <a:t>: σελίδες στην υψηλή μνήμη</a:t>
            </a:r>
          </a:p>
          <a:p>
            <a:pPr lvl="1"/>
            <a:r>
              <a:rPr lang="el-GR" altLang="el-GR" dirty="0" smtClean="0"/>
              <a:t>Ανεξάρτητη διαχείριση κάθε ζώνης της μνήμης</a:t>
            </a:r>
          </a:p>
          <a:p>
            <a:pPr lvl="1"/>
            <a:r>
              <a:rPr lang="el-GR" altLang="el-GR" dirty="0" smtClean="0"/>
              <a:t>Παράδειγμα: με 1</a:t>
            </a:r>
            <a:r>
              <a:rPr lang="en-US" altLang="el-GR" dirty="0" smtClean="0"/>
              <a:t>GB</a:t>
            </a:r>
            <a:r>
              <a:rPr lang="el-GR" altLang="el-GR" dirty="0" smtClean="0"/>
              <a:t> μνήμης η </a:t>
            </a:r>
            <a:r>
              <a:rPr lang="en-US" altLang="el-GR" dirty="0" smtClean="0"/>
              <a:t>ZONE_DMA</a:t>
            </a:r>
            <a:r>
              <a:rPr lang="el-GR" altLang="el-GR" dirty="0" smtClean="0"/>
              <a:t> είναι </a:t>
            </a:r>
            <a:r>
              <a:rPr lang="en-US" altLang="el-GR" dirty="0" smtClean="0"/>
              <a:t>16 MB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66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μνήμης </a:t>
            </a:r>
            <a:r>
              <a:rPr lang="el-GR" altLang="el-GR" dirty="0" smtClean="0"/>
              <a:t>(2</a:t>
            </a:r>
            <a:r>
              <a:rPr lang="en-US" altLang="el-GR" dirty="0"/>
              <a:t> </a:t>
            </a:r>
            <a:r>
              <a:rPr lang="el-GR" altLang="el-GR" dirty="0"/>
              <a:t>από 10)</a:t>
            </a:r>
            <a:endParaRPr lang="el-GR" altLang="el-GR" dirty="0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Πυρήνας και χάρτης μνήμης καρφιτσώνονται (</a:t>
            </a:r>
            <a:r>
              <a:rPr lang="en-US" altLang="el-GR" dirty="0" smtClean="0"/>
              <a:t>pinned)</a:t>
            </a:r>
          </a:p>
          <a:p>
            <a:r>
              <a:rPr lang="el-GR" altLang="el-GR" dirty="0" smtClean="0"/>
              <a:t>Πίνακας περιγραφέων σελίδων</a:t>
            </a:r>
          </a:p>
          <a:p>
            <a:pPr lvl="1"/>
            <a:r>
              <a:rPr lang="el-GR" altLang="el-GR" dirty="0" smtClean="0"/>
              <a:t>Κάθε καταχώρηση περιγράφει μία φυσική σελίδα</a:t>
            </a:r>
          </a:p>
          <a:p>
            <a:pPr lvl="2"/>
            <a:r>
              <a:rPr lang="el-GR" altLang="el-GR" dirty="0" smtClean="0"/>
              <a:t>Δείκτες για διπλή σύνδεση ελεύθερων πλαισίων</a:t>
            </a:r>
          </a:p>
          <a:p>
            <a:pPr lvl="2"/>
            <a:r>
              <a:rPr lang="el-GR" altLang="el-GR" dirty="0" smtClean="0"/>
              <a:t>Δείκτης σε χώρο διευθύνσεων για κατειλημμένες σελίδες</a:t>
            </a:r>
          </a:p>
          <a:p>
            <a:r>
              <a:rPr lang="el-GR" altLang="el-GR" dirty="0" smtClean="0"/>
              <a:t>Για κάθε ζώνη έχουμε ένα περιγραφέα ζώνης</a:t>
            </a:r>
          </a:p>
          <a:p>
            <a:pPr lvl="1"/>
            <a:r>
              <a:rPr lang="el-GR" altLang="el-GR" dirty="0" smtClean="0"/>
              <a:t>Πλήθος ενεργών και ελεύθερων σελίδων</a:t>
            </a:r>
          </a:p>
          <a:p>
            <a:pPr lvl="1"/>
            <a:r>
              <a:rPr lang="el-GR" altLang="el-GR" dirty="0" smtClean="0"/>
              <a:t>Υψηλό και χαμηλό υδατογράφημα</a:t>
            </a:r>
          </a:p>
          <a:p>
            <a:pPr lvl="1"/>
            <a:r>
              <a:rPr lang="el-GR" altLang="el-GR" dirty="0" smtClean="0"/>
              <a:t>Δείκτες προς λίστες ελεύθερων πλαισίων</a:t>
            </a:r>
          </a:p>
          <a:p>
            <a:r>
              <a:rPr lang="el-GR" altLang="el-GR" dirty="0" smtClean="0"/>
              <a:t>Περιγραφέας κόμβου: περιγράφει μνήμη ενός κόμβου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8671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μνήμης </a:t>
            </a:r>
            <a:r>
              <a:rPr lang="el-GR" altLang="el-GR" dirty="0" smtClean="0"/>
              <a:t>(3</a:t>
            </a:r>
            <a:r>
              <a:rPr lang="en-US" altLang="el-GR" dirty="0"/>
              <a:t> </a:t>
            </a:r>
            <a:r>
              <a:rPr lang="el-GR" altLang="el-GR" dirty="0"/>
              <a:t>από 10)</a:t>
            </a:r>
            <a:endParaRPr lang="el-GR" altLang="el-GR" dirty="0" smtClean="0"/>
          </a:p>
        </p:txBody>
      </p:sp>
      <p:pic>
        <p:nvPicPr>
          <p:cNvPr id="53254" name="Picture 8" descr="Δομές διαχείρισης μνήμης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20" y="1124744"/>
            <a:ext cx="59055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384770" y="5764396"/>
            <a:ext cx="8229600" cy="4649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l-GR" altLang="el-GR" dirty="0" smtClean="0"/>
              <a:t>Δομές διαχείρισης μνήμης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89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μνήμης </a:t>
            </a:r>
            <a:r>
              <a:rPr lang="el-GR" altLang="el-GR" dirty="0" smtClean="0"/>
              <a:t>(4</a:t>
            </a:r>
            <a:r>
              <a:rPr lang="en-US" altLang="el-GR" dirty="0"/>
              <a:t> </a:t>
            </a:r>
            <a:r>
              <a:rPr lang="el-GR" altLang="el-GR" dirty="0"/>
              <a:t>από 10)</a:t>
            </a:r>
            <a:endParaRPr lang="el-GR" altLang="el-GR" dirty="0" smtClean="0"/>
          </a:p>
        </p:txBody>
      </p:sp>
      <p:pic>
        <p:nvPicPr>
          <p:cNvPr id="54278" name="Picture 8" descr="Μηχανισμός σελιδοποίησης τεσσάρων επιπέδων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575945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7200" y="4387056"/>
            <a:ext cx="8229600" cy="1739107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Μηχανισμός σελιδοποίησης τεσσάρων επιπέδων</a:t>
            </a:r>
          </a:p>
          <a:p>
            <a:pPr lvl="1"/>
            <a:r>
              <a:rPr lang="el-GR" altLang="el-GR" dirty="0" smtClean="0"/>
              <a:t>Η διεύθυνση χωρίζεται σε πέντε πεδία</a:t>
            </a:r>
          </a:p>
          <a:p>
            <a:pPr lvl="1"/>
            <a:r>
              <a:rPr lang="el-GR" altLang="el-GR" dirty="0" smtClean="0"/>
              <a:t>Μπορεί να χρησιμοποιηθεί και με λιγότερα επίπεδα</a:t>
            </a:r>
          </a:p>
          <a:p>
            <a:pPr lvl="2"/>
            <a:r>
              <a:rPr lang="el-GR" altLang="el-GR" dirty="0" smtClean="0"/>
              <a:t>Χρήση πινάκων με ένα μόνο στοιχείο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719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μνήμης </a:t>
            </a:r>
            <a:r>
              <a:rPr lang="el-GR" altLang="el-GR" dirty="0" smtClean="0"/>
              <a:t>(5</a:t>
            </a:r>
            <a:r>
              <a:rPr lang="en-US" altLang="el-GR" dirty="0"/>
              <a:t> </a:t>
            </a:r>
            <a:r>
              <a:rPr lang="el-GR" altLang="el-GR" dirty="0"/>
              <a:t>από 10)</a:t>
            </a:r>
            <a:endParaRPr lang="el-GR" altLang="el-GR" dirty="0" smtClean="0"/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Η περισσότερη μνήμη κατανέμεται δυναμικά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Σελίδες χρηστών και κρυφές μνήμες</a:t>
            </a:r>
          </a:p>
          <a:p>
            <a:pPr lvl="1"/>
            <a:r>
              <a:rPr lang="el-GR" altLang="el-GR" dirty="0" smtClean="0"/>
              <a:t>Κρυφή μνήμη σελίδων: πρόσφατα μπλοκ αρχείων</a:t>
            </a:r>
          </a:p>
          <a:p>
            <a:pPr lvl="1"/>
            <a:r>
              <a:rPr lang="el-GR" altLang="el-GR" dirty="0" smtClean="0"/>
              <a:t>Κρυφή μνήμη σελιδοποίησης: υποψήφιες για αφαίρεση</a:t>
            </a:r>
          </a:p>
          <a:p>
            <a:pPr lvl="1"/>
            <a:r>
              <a:rPr lang="el-GR" altLang="el-GR" dirty="0" smtClean="0"/>
              <a:t>Μία ενιαία κρυφή μνήμη για όλες τις σελίδες</a:t>
            </a:r>
          </a:p>
          <a:p>
            <a:pPr lvl="2"/>
            <a:r>
              <a:rPr lang="el-GR" altLang="el-GR" dirty="0" smtClean="0"/>
              <a:t>Η κρυφή μνήμη καταλαμβάνει όσο χώρο περισσεύει</a:t>
            </a:r>
          </a:p>
          <a:p>
            <a:r>
              <a:rPr lang="el-GR" altLang="el-GR" dirty="0" smtClean="0"/>
              <a:t>Δυναμική φόρτωση υπομονάδων</a:t>
            </a:r>
          </a:p>
          <a:p>
            <a:pPr lvl="1"/>
            <a:r>
              <a:rPr lang="el-GR" altLang="el-GR" dirty="0" smtClean="0"/>
              <a:t>Συνήθως οδηγοί συσκευών</a:t>
            </a:r>
          </a:p>
          <a:p>
            <a:pPr lvl="1"/>
            <a:r>
              <a:rPr lang="el-GR" altLang="el-GR" dirty="0" smtClean="0"/>
              <a:t>Απαιτούν συνεχόμενη μνήμη στον πυρήνα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4783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μνήμης </a:t>
            </a:r>
            <a:r>
              <a:rPr lang="el-GR" altLang="el-GR" dirty="0" smtClean="0"/>
              <a:t>(6</a:t>
            </a:r>
            <a:r>
              <a:rPr lang="en-US" altLang="el-GR" dirty="0"/>
              <a:t> </a:t>
            </a:r>
            <a:r>
              <a:rPr lang="el-GR" altLang="el-GR" dirty="0"/>
              <a:t>από 10)</a:t>
            </a:r>
            <a:endParaRPr lang="el-GR" altLang="el-GR" dirty="0" smtClean="0"/>
          </a:p>
        </p:txBody>
      </p:sp>
      <p:pic>
        <p:nvPicPr>
          <p:cNvPr id="56326" name="Picture 8" descr="Σύστημα φίλων: Οι ελεύθερες περιοχές οργανώνονται σε λίστες.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4392612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Χρήση </a:t>
            </a:r>
            <a:r>
              <a:rPr lang="el-GR" altLang="el-GR" dirty="0"/>
              <a:t>του </a:t>
            </a:r>
            <a:r>
              <a:rPr lang="el-GR" altLang="el-GR" dirty="0" smtClean="0"/>
              <a:t>συστήματος φίλων </a:t>
            </a:r>
            <a:r>
              <a:rPr lang="en-US" altLang="el-GR" dirty="0"/>
              <a:t>(buddy system)</a:t>
            </a:r>
          </a:p>
          <a:p>
            <a:pPr lvl="1"/>
            <a:r>
              <a:rPr lang="el-GR" altLang="el-GR" dirty="0"/>
              <a:t>Οι ελεύθερες περιοχές οργανώνονται σε λίστες</a:t>
            </a:r>
          </a:p>
          <a:p>
            <a:pPr lvl="1"/>
            <a:r>
              <a:rPr lang="el-GR" altLang="el-GR" dirty="0"/>
              <a:t>Κάθε λίστα έχει περιοχές με 1, 2, 4, … </a:t>
            </a:r>
            <a:r>
              <a:rPr lang="el-GR" altLang="el-GR" dirty="0" smtClean="0"/>
              <a:t>πλαίσια</a:t>
            </a:r>
            <a:endParaRPr lang="el-GR" altLang="el-GR" dirty="0"/>
          </a:p>
          <a:p>
            <a:r>
              <a:rPr lang="el-GR" altLang="el-GR" dirty="0" smtClean="0"/>
              <a:t>Κάθε αίτηση στρογγυλεύεται σε δύναμη του 2</a:t>
            </a:r>
          </a:p>
          <a:p>
            <a:pPr lvl="1"/>
            <a:r>
              <a:rPr lang="el-GR" altLang="el-GR" dirty="0" smtClean="0"/>
              <a:t>Δεσμεύεται μία περιοχή από την αντίστοιχη λίστα</a:t>
            </a:r>
          </a:p>
          <a:p>
            <a:pPr lvl="1"/>
            <a:r>
              <a:rPr lang="el-GR" altLang="el-GR" dirty="0" smtClean="0"/>
              <a:t>Αν δεν υπάρχει, σπάει μία μεγαλύτερη περιοχή</a:t>
            </a:r>
          </a:p>
          <a:p>
            <a:pPr lvl="1"/>
            <a:r>
              <a:rPr lang="el-GR" altLang="el-GR" dirty="0" smtClean="0"/>
              <a:t>Το ελεύθερο κομμάτι πάει στην κατάλληλη λίστα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55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μνήμης </a:t>
            </a:r>
            <a:r>
              <a:rPr lang="el-GR" altLang="el-GR" dirty="0" smtClean="0"/>
              <a:t>(7</a:t>
            </a:r>
            <a:r>
              <a:rPr lang="en-US" altLang="el-GR" dirty="0"/>
              <a:t> </a:t>
            </a:r>
            <a:r>
              <a:rPr lang="el-GR" altLang="el-GR" dirty="0"/>
              <a:t>από 10</a:t>
            </a:r>
            <a:r>
              <a:rPr lang="el-GR" altLang="el-GR" dirty="0" smtClean="0"/>
              <a:t>)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Το σύστημα φίλων οδηγεί σε εσωτερική κατάτμηση</a:t>
            </a:r>
          </a:p>
          <a:p>
            <a:pPr lvl="1"/>
            <a:r>
              <a:rPr lang="el-GR" altLang="el-GR" dirty="0" smtClean="0"/>
              <a:t>Ζητάμε 65 σελίδες αλλά δεσμεύουμε 128!</a:t>
            </a:r>
          </a:p>
          <a:p>
            <a:r>
              <a:rPr lang="el-GR" altLang="el-GR" dirty="0" smtClean="0"/>
              <a:t>Ο κατανεμητής πλακιδίων κατανέμει τα υπόλοιπα</a:t>
            </a:r>
          </a:p>
          <a:p>
            <a:pPr lvl="1"/>
            <a:r>
              <a:rPr lang="el-GR" altLang="el-GR" dirty="0" smtClean="0"/>
              <a:t>Χρησιμοποιεί τα υπόλοιπα των κατανομών μνήμης</a:t>
            </a:r>
          </a:p>
          <a:p>
            <a:pPr lvl="1"/>
            <a:r>
              <a:rPr lang="el-GR" altLang="el-GR" dirty="0" smtClean="0"/>
              <a:t>Ο πυρήνας χρησιμοποιεί κρυφές μνήμες αντικειμένων</a:t>
            </a:r>
          </a:p>
          <a:p>
            <a:pPr lvl="2"/>
            <a:r>
              <a:rPr lang="el-GR" altLang="el-GR" dirty="0" smtClean="0"/>
              <a:t>Δείκτες προς πλακίδια με όμοια αντικείμενα</a:t>
            </a:r>
          </a:p>
          <a:p>
            <a:pPr lvl="2"/>
            <a:r>
              <a:rPr lang="el-GR" altLang="el-GR" dirty="0" smtClean="0"/>
              <a:t>Το πλακίδιο μπορεί να είναι άδειο, μισογεμάτο ή γεμάτο</a:t>
            </a:r>
          </a:p>
          <a:p>
            <a:pPr lvl="2"/>
            <a:r>
              <a:rPr lang="el-GR" altLang="el-GR" dirty="0" smtClean="0"/>
              <a:t>Ψάχνουμε αρχικά για μισογεμάτο πλακίδιο</a:t>
            </a:r>
          </a:p>
          <a:p>
            <a:pPr lvl="2"/>
            <a:r>
              <a:rPr lang="el-GR" altLang="el-GR" dirty="0" smtClean="0"/>
              <a:t>Αν δεν υπάρχει χρησιμοποιούμε άδειο πλακίδιο</a:t>
            </a:r>
          </a:p>
          <a:p>
            <a:r>
              <a:rPr lang="el-GR" altLang="el-GR" dirty="0" smtClean="0"/>
              <a:t>Κατανομή συνεχόμενης εικονικής μνήμης με </a:t>
            </a:r>
            <a:r>
              <a:rPr lang="en-US" altLang="el-GR" dirty="0" smtClean="0"/>
              <a:t>vmalloc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505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μνήμης </a:t>
            </a:r>
            <a:r>
              <a:rPr lang="el-GR" altLang="el-GR" dirty="0" smtClean="0"/>
              <a:t>(</a:t>
            </a:r>
            <a:r>
              <a:rPr lang="el-GR" altLang="el-GR" dirty="0"/>
              <a:t>8 από </a:t>
            </a:r>
            <a:r>
              <a:rPr lang="el-GR" altLang="el-GR" dirty="0" smtClean="0"/>
              <a:t>1</a:t>
            </a:r>
            <a:r>
              <a:rPr lang="en-US" altLang="el-GR" dirty="0" smtClean="0"/>
              <a:t>0</a:t>
            </a:r>
            <a:r>
              <a:rPr lang="el-GR" altLang="el-GR" dirty="0" smtClean="0"/>
              <a:t>)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Ο χώρος διευθύνσεων χωρίζεται σε περιοχές</a:t>
            </a:r>
          </a:p>
          <a:p>
            <a:pPr lvl="1"/>
            <a:r>
              <a:rPr lang="el-GR" altLang="el-GR" dirty="0" smtClean="0"/>
              <a:t>Συνεχόμενες σελίδες με την ίδια προστασία</a:t>
            </a:r>
          </a:p>
          <a:p>
            <a:pPr lvl="1"/>
            <a:r>
              <a:rPr lang="el-GR" altLang="el-GR" dirty="0" smtClean="0"/>
              <a:t>Αναφορές μεταξύ περιοχών δίνουν μοιραίο σφάλμα</a:t>
            </a:r>
          </a:p>
          <a:p>
            <a:pPr lvl="1"/>
            <a:r>
              <a:rPr lang="el-GR" altLang="el-GR" dirty="0" smtClean="0"/>
              <a:t>Οι σελίδες είναι</a:t>
            </a:r>
            <a:r>
              <a:rPr lang="en-US" altLang="el-GR" dirty="0" smtClean="0"/>
              <a:t> 4 KB</a:t>
            </a:r>
            <a:r>
              <a:rPr lang="el-GR" altLang="el-GR" dirty="0" smtClean="0"/>
              <a:t> στον </a:t>
            </a:r>
            <a:r>
              <a:rPr lang="en-US" altLang="el-GR" dirty="0" smtClean="0"/>
              <a:t>Pentium</a:t>
            </a:r>
          </a:p>
          <a:p>
            <a:pPr lvl="2"/>
            <a:r>
              <a:rPr lang="el-GR" altLang="el-GR" dirty="0" smtClean="0"/>
              <a:t>Με επέκταση φυσικής διεύθυνσης (</a:t>
            </a:r>
            <a:r>
              <a:rPr lang="en-US" altLang="el-GR" dirty="0" smtClean="0"/>
              <a:t>PAE)</a:t>
            </a:r>
            <a:r>
              <a:rPr lang="el-GR" altLang="el-GR" dirty="0" smtClean="0"/>
              <a:t> είναι 4 </a:t>
            </a:r>
            <a:r>
              <a:rPr lang="en-US" altLang="el-GR" dirty="0" smtClean="0"/>
              <a:t>MB</a:t>
            </a:r>
          </a:p>
          <a:p>
            <a:r>
              <a:rPr lang="el-GR" altLang="el-GR" dirty="0" smtClean="0"/>
              <a:t>Κάθε περιοχή περιγράφεται με δομή </a:t>
            </a:r>
            <a:r>
              <a:rPr lang="en-US" altLang="el-GR" dirty="0" smtClean="0"/>
              <a:t>vm_area_struct</a:t>
            </a:r>
            <a:endParaRPr lang="el-GR" altLang="el-GR" dirty="0" smtClean="0"/>
          </a:p>
          <a:p>
            <a:pPr lvl="1"/>
            <a:r>
              <a:rPr lang="en-US" altLang="el-GR" dirty="0" smtClean="0"/>
              <a:t>Bit</a:t>
            </a:r>
            <a:r>
              <a:rPr lang="el-GR" altLang="el-GR" dirty="0" smtClean="0"/>
              <a:t> προστασίας, καρφιτσωμένη, προς τα πού μεγαλώνει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Οι περιοχές μ</a:t>
            </a:r>
            <a:r>
              <a:rPr lang="el-GR" altLang="el-GR" dirty="0"/>
              <a:t>ί</a:t>
            </a:r>
            <a:r>
              <a:rPr lang="el-GR" altLang="el-GR" dirty="0" smtClean="0"/>
              <a:t>ας διεργασίας συνδέονται σε μία λίστα</a:t>
            </a:r>
          </a:p>
          <a:p>
            <a:pPr lvl="1"/>
            <a:r>
              <a:rPr lang="el-GR" altLang="el-GR" dirty="0" smtClean="0"/>
              <a:t>Αν είναι πάρα πολλές, η λίστα γίνεται δένδρο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46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μνήμης </a:t>
            </a:r>
            <a:r>
              <a:rPr lang="el-GR" altLang="el-GR" dirty="0" smtClean="0"/>
              <a:t>(</a:t>
            </a:r>
            <a:r>
              <a:rPr lang="el-GR" altLang="el-GR" dirty="0"/>
              <a:t>9 από </a:t>
            </a:r>
            <a:r>
              <a:rPr lang="el-GR" altLang="el-GR" dirty="0" smtClean="0"/>
              <a:t>1</a:t>
            </a:r>
            <a:r>
              <a:rPr lang="en-US" altLang="el-GR" dirty="0" smtClean="0"/>
              <a:t>0</a:t>
            </a:r>
            <a:r>
              <a:rPr lang="el-GR" altLang="el-GR" dirty="0" smtClean="0"/>
              <a:t>)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/>
              <a:t>Υλοποίηση </a:t>
            </a:r>
            <a:r>
              <a:rPr lang="el-GR" altLang="el-GR" dirty="0" smtClean="0"/>
              <a:t>αντιγραφής με την </a:t>
            </a:r>
            <a:r>
              <a:rPr lang="el-GR" altLang="el-GR" dirty="0"/>
              <a:t>εγγραφή </a:t>
            </a:r>
            <a:r>
              <a:rPr lang="en-US" altLang="el-GR" dirty="0"/>
              <a:t>(copy on write)</a:t>
            </a:r>
          </a:p>
          <a:p>
            <a:pPr lvl="1"/>
            <a:r>
              <a:rPr lang="el-GR" altLang="el-GR" dirty="0"/>
              <a:t>Μετά </a:t>
            </a:r>
            <a:r>
              <a:rPr lang="el-GR" altLang="el-GR" dirty="0" smtClean="0"/>
              <a:t>το </a:t>
            </a:r>
            <a:r>
              <a:rPr lang="en-US" altLang="el-GR" dirty="0" smtClean="0"/>
              <a:t>fork </a:t>
            </a:r>
            <a:r>
              <a:rPr lang="el-GR" altLang="el-GR" dirty="0"/>
              <a:t>οι </a:t>
            </a:r>
            <a:r>
              <a:rPr lang="el-GR" altLang="el-GR" dirty="0" smtClean="0"/>
              <a:t>διεργασίες </a:t>
            </a:r>
            <a:r>
              <a:rPr lang="el-GR" altLang="el-GR" dirty="0"/>
              <a:t>δείχνουν στις ίδιες σελίδες</a:t>
            </a:r>
          </a:p>
          <a:p>
            <a:pPr lvl="1"/>
            <a:r>
              <a:rPr lang="el-GR" altLang="el-GR" dirty="0"/>
              <a:t>Οι σελίδες σημειώνονται μόνο για ανάγνωση</a:t>
            </a:r>
          </a:p>
          <a:p>
            <a:pPr lvl="1"/>
            <a:r>
              <a:rPr lang="el-GR" altLang="el-GR" dirty="0"/>
              <a:t>Οι περιοχές σημειώνονται για ανάγνωση</a:t>
            </a:r>
            <a:r>
              <a:rPr lang="en-US" altLang="el-GR" dirty="0"/>
              <a:t>/</a:t>
            </a:r>
            <a:r>
              <a:rPr lang="el-GR" altLang="el-GR" dirty="0"/>
              <a:t>εγγραφή</a:t>
            </a:r>
          </a:p>
          <a:p>
            <a:pPr lvl="1"/>
            <a:r>
              <a:rPr lang="el-GR" altLang="el-GR" dirty="0" smtClean="0"/>
              <a:t>Σε απόπειρα εγγραφής </a:t>
            </a:r>
            <a:r>
              <a:rPr lang="el-GR" altLang="el-GR" dirty="0"/>
              <a:t>ο πυρήνας αντιγράφει τη σελίδα</a:t>
            </a:r>
          </a:p>
          <a:p>
            <a:r>
              <a:rPr lang="en-US" altLang="el-GR" dirty="0" smtClean="0"/>
              <a:t>H vm_area_struct</a:t>
            </a:r>
            <a:r>
              <a:rPr lang="el-GR" altLang="el-GR" dirty="0" smtClean="0"/>
              <a:t> δείχνει και στον χώρο στο δίσκο</a:t>
            </a:r>
          </a:p>
          <a:p>
            <a:pPr lvl="1"/>
            <a:r>
              <a:rPr lang="el-GR" altLang="el-GR" dirty="0" smtClean="0"/>
              <a:t>Ο εκτελέσιμος κώδικας δείχνει στο εκτελέσιμο αρχείο</a:t>
            </a:r>
          </a:p>
          <a:p>
            <a:pPr lvl="1"/>
            <a:r>
              <a:rPr lang="el-GR" altLang="el-GR" dirty="0" smtClean="0"/>
              <a:t>Τα χαρτογραφημένα αρχεία δείχνουν στο αρχείο</a:t>
            </a:r>
          </a:p>
          <a:p>
            <a:pPr lvl="1"/>
            <a:r>
              <a:rPr lang="el-GR" altLang="el-GR" dirty="0" smtClean="0"/>
              <a:t>Στοίβα και σωρός δείχνουν στην περιοχή ανταλλαγής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321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UNICS</a:t>
            </a:r>
            <a:endParaRPr lang="el-GR" altLang="el-GR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Η προϊστορία του </a:t>
            </a:r>
            <a:r>
              <a:rPr lang="en-US" altLang="el-GR" dirty="0" smtClean="0"/>
              <a:t>UNIX</a:t>
            </a:r>
          </a:p>
          <a:p>
            <a:pPr lvl="1"/>
            <a:r>
              <a:rPr lang="en-US" altLang="el-GR" dirty="0" smtClean="0"/>
              <a:t>CTSS</a:t>
            </a:r>
            <a:r>
              <a:rPr lang="el-GR" altLang="el-GR" dirty="0" smtClean="0"/>
              <a:t> (</a:t>
            </a:r>
            <a:r>
              <a:rPr lang="en-US" altLang="el-GR" dirty="0" smtClean="0"/>
              <a:t>MIT</a:t>
            </a:r>
            <a:r>
              <a:rPr lang="el-GR" altLang="el-GR" dirty="0" smtClean="0"/>
              <a:t>): πρωτοπόρο σύστημα χρονομερισμού</a:t>
            </a:r>
            <a:endParaRPr lang="en-US" altLang="el-GR" dirty="0" smtClean="0"/>
          </a:p>
          <a:p>
            <a:pPr lvl="1"/>
            <a:r>
              <a:rPr lang="en-US" altLang="el-GR" dirty="0" smtClean="0"/>
              <a:t>MIT, Bell Labs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GE</a:t>
            </a:r>
            <a:r>
              <a:rPr lang="el-GR" altLang="el-GR" dirty="0" smtClean="0"/>
              <a:t> σχεδίασαν το </a:t>
            </a:r>
            <a:r>
              <a:rPr lang="en-US" altLang="el-GR" dirty="0" smtClean="0"/>
              <a:t>MULTICS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Πολύ φιλόδοξο πρόγραμμα για χρονομερισμό</a:t>
            </a:r>
          </a:p>
          <a:p>
            <a:pPr lvl="1"/>
            <a:r>
              <a:rPr lang="el-GR" altLang="el-GR" dirty="0" smtClean="0"/>
              <a:t>Τα </a:t>
            </a:r>
            <a:r>
              <a:rPr lang="en-US" altLang="el-GR" dirty="0" smtClean="0"/>
              <a:t>Bell Labs</a:t>
            </a:r>
            <a:r>
              <a:rPr lang="el-GR" altLang="el-GR" dirty="0" smtClean="0"/>
              <a:t> αποσύρθηκαν από το </a:t>
            </a:r>
            <a:r>
              <a:rPr lang="en-US" altLang="el-GR" dirty="0" smtClean="0"/>
              <a:t>MULTICS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Η </a:t>
            </a:r>
            <a:r>
              <a:rPr lang="en-US" altLang="el-GR" dirty="0" smtClean="0"/>
              <a:t>GE </a:t>
            </a:r>
            <a:r>
              <a:rPr lang="el-GR" altLang="el-GR" dirty="0" smtClean="0"/>
              <a:t>αποσύρθηκε από τους υπολογιστές!</a:t>
            </a:r>
            <a:endParaRPr lang="en-US" altLang="el-GR" dirty="0" smtClean="0"/>
          </a:p>
          <a:p>
            <a:pPr lvl="1"/>
            <a:r>
              <a:rPr lang="en-US" altLang="el-GR" dirty="0" smtClean="0"/>
              <a:t>UNICS</a:t>
            </a:r>
            <a:r>
              <a:rPr lang="el-GR" altLang="el-GR" dirty="0" smtClean="0"/>
              <a:t>: απλή έκδοση του </a:t>
            </a:r>
            <a:r>
              <a:rPr lang="en-US" altLang="el-GR" dirty="0" smtClean="0"/>
              <a:t>MULTICS </a:t>
            </a:r>
            <a:r>
              <a:rPr lang="el-GR" altLang="el-GR" dirty="0" smtClean="0"/>
              <a:t>για </a:t>
            </a:r>
            <a:r>
              <a:rPr lang="en-US" altLang="el-GR" dirty="0" smtClean="0"/>
              <a:t>PDP-7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Για να εκτελεί προγράμματα του </a:t>
            </a:r>
            <a:r>
              <a:rPr lang="en-US" altLang="el-GR" dirty="0" smtClean="0"/>
              <a:t>MULTICS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Τελικά το όνομα κατέληξε να είναι </a:t>
            </a:r>
            <a:r>
              <a:rPr lang="en-US" altLang="el-GR" dirty="0" smtClean="0"/>
              <a:t>UNIX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367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μνήμης </a:t>
            </a:r>
            <a:r>
              <a:rPr lang="el-GR" altLang="el-GR" dirty="0" smtClean="0"/>
              <a:t>(10 από 10)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Για κάθε χώρο διευθύνσεων </a:t>
            </a:r>
            <a:r>
              <a:rPr lang="el-GR" altLang="el-GR" dirty="0" smtClean="0"/>
              <a:t>μία </a:t>
            </a:r>
            <a:r>
              <a:rPr lang="el-GR" altLang="el-GR" dirty="0"/>
              <a:t>δομή </a:t>
            </a:r>
            <a:r>
              <a:rPr lang="en-US" altLang="el-GR" dirty="0"/>
              <a:t>mm_struct</a:t>
            </a:r>
          </a:p>
          <a:p>
            <a:pPr lvl="1"/>
            <a:r>
              <a:rPr lang="el-GR" altLang="el-GR" dirty="0"/>
              <a:t>Πληροφορίες για τα τμήματα εικονικής μνήμης</a:t>
            </a:r>
          </a:p>
          <a:p>
            <a:pPr lvl="1"/>
            <a:r>
              <a:rPr lang="el-GR" altLang="el-GR" dirty="0"/>
              <a:t>Χρήστες που μοιράζονται το χώρο διευθύνσεων</a:t>
            </a:r>
          </a:p>
          <a:p>
            <a:pPr lvl="1"/>
            <a:r>
              <a:rPr lang="el-GR" altLang="el-GR" dirty="0"/>
              <a:t>Δείκτες προς τις δομές </a:t>
            </a:r>
            <a:r>
              <a:rPr lang="en-US" altLang="el-GR" dirty="0"/>
              <a:t>vm_area_struct</a:t>
            </a:r>
          </a:p>
          <a:p>
            <a:pPr lvl="1"/>
            <a:r>
              <a:rPr lang="el-GR" altLang="el-GR" dirty="0"/>
              <a:t>Οι δομές οργανώνονται σε διπλά συνδεδεμένη λίστα</a:t>
            </a:r>
          </a:p>
          <a:p>
            <a:pPr lvl="2"/>
            <a:r>
              <a:rPr lang="el-GR" altLang="el-GR" dirty="0"/>
              <a:t>Κατάλληλη για σάρωση όλου του χώρου διευθύνσεων</a:t>
            </a:r>
          </a:p>
          <a:p>
            <a:pPr lvl="1"/>
            <a:r>
              <a:rPr lang="el-GR" altLang="el-GR" dirty="0"/>
              <a:t>Επιπλέον οργανώνονται σε δένδρο κόκκινο-μαύρο</a:t>
            </a:r>
          </a:p>
          <a:p>
            <a:pPr lvl="2"/>
            <a:r>
              <a:rPr lang="el-GR" altLang="el-GR" dirty="0"/>
              <a:t>Κατάλληλη για άμεσο εντοπισμό περιοχής μνήμης</a:t>
            </a:r>
          </a:p>
          <a:p>
            <a:pPr lvl="1"/>
            <a:r>
              <a:rPr lang="el-GR" altLang="el-GR" dirty="0"/>
              <a:t>Κάθε λειτουργία </a:t>
            </a:r>
            <a:r>
              <a:rPr lang="el-GR" altLang="el-GR" dirty="0" smtClean="0"/>
              <a:t>χρησιμοποιεί </a:t>
            </a:r>
            <a:r>
              <a:rPr lang="el-GR" altLang="el-GR" dirty="0"/>
              <a:t>την κατάλληλη μέθοδο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21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Σελιδοποίηση (1</a:t>
            </a:r>
            <a:r>
              <a:rPr lang="en-US" altLang="el-GR" dirty="0"/>
              <a:t> </a:t>
            </a:r>
            <a:r>
              <a:rPr lang="el-GR" altLang="el-GR" dirty="0"/>
              <a:t>από 6)</a:t>
            </a:r>
            <a:endParaRPr lang="el-GR" altLang="el-GR" dirty="0" smtClean="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Διαχείριση μνήμης μόνο σε επίπεδο σελίδων</a:t>
            </a:r>
          </a:p>
          <a:p>
            <a:pPr lvl="1"/>
            <a:r>
              <a:rPr lang="el-GR" altLang="el-GR" dirty="0" smtClean="0"/>
              <a:t>Οι σελίδες προσκομίζονται όταν χρειάζονται</a:t>
            </a:r>
          </a:p>
          <a:p>
            <a:pPr lvl="1"/>
            <a:r>
              <a:rPr lang="el-GR" altLang="el-GR" dirty="0" smtClean="0"/>
              <a:t>Δεν γίνεται προκαταβολική προσκόμιση σελίδων</a:t>
            </a:r>
          </a:p>
          <a:p>
            <a:pPr lvl="1"/>
            <a:r>
              <a:rPr lang="el-GR" altLang="el-GR" dirty="0" smtClean="0"/>
              <a:t>Αρκεί η δομή χρήστη και ο πίνακας σελίδων στη μνήμη</a:t>
            </a:r>
          </a:p>
          <a:p>
            <a:r>
              <a:rPr lang="el-GR" altLang="el-GR" dirty="0" smtClean="0"/>
              <a:t>Υλοποίηση: πυρήνας και δαίμονας σελιδοποίησης</a:t>
            </a:r>
          </a:p>
          <a:p>
            <a:pPr lvl="1"/>
            <a:r>
              <a:rPr lang="el-GR" altLang="el-GR" dirty="0" smtClean="0"/>
              <a:t>Η διεργασία 2 είναι ο </a:t>
            </a:r>
            <a:r>
              <a:rPr lang="en-US" altLang="el-GR" dirty="0" smtClean="0"/>
              <a:t>page daemon</a:t>
            </a:r>
          </a:p>
          <a:p>
            <a:r>
              <a:rPr lang="el-GR" altLang="el-GR" dirty="0" smtClean="0"/>
              <a:t>Εναλλαγή σελίδων στο δίσκο</a:t>
            </a:r>
          </a:p>
          <a:p>
            <a:pPr lvl="1"/>
            <a:r>
              <a:rPr lang="el-GR" altLang="el-GR" dirty="0" smtClean="0"/>
              <a:t>Κώδικας και χαρτογραφημένα αρχεία: αντίστοιχα αρχεία</a:t>
            </a:r>
          </a:p>
          <a:p>
            <a:pPr lvl="1"/>
            <a:r>
              <a:rPr lang="el-GR" altLang="el-GR" dirty="0" smtClean="0"/>
              <a:t>Δεδομένα: περιοχή εναλλαγής (</a:t>
            </a:r>
            <a:r>
              <a:rPr lang="en-US" altLang="el-GR" dirty="0" smtClean="0"/>
              <a:t>swap area)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Διαμέρισμα δίσκου ή/και αρχεία σταθερού μήκους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95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Σελιδοποίηση </a:t>
            </a:r>
            <a:r>
              <a:rPr lang="el-GR" altLang="el-GR" dirty="0" smtClean="0"/>
              <a:t>(2</a:t>
            </a:r>
            <a:r>
              <a:rPr lang="en-US" altLang="el-GR" dirty="0"/>
              <a:t> </a:t>
            </a:r>
            <a:r>
              <a:rPr lang="el-GR" altLang="el-GR" dirty="0"/>
              <a:t>από 6)</a:t>
            </a:r>
            <a:endParaRPr lang="el-GR" altLang="el-GR" dirty="0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Το διαμέρισμα δίσκου είναι πιο αποδοτικό</a:t>
            </a:r>
          </a:p>
          <a:p>
            <a:pPr lvl="1"/>
            <a:r>
              <a:rPr lang="el-GR" altLang="el-GR" dirty="0" smtClean="0"/>
              <a:t>Δεν χρειάζεται μετάφραση διευθύνσεων</a:t>
            </a:r>
          </a:p>
          <a:p>
            <a:pPr lvl="1"/>
            <a:r>
              <a:rPr lang="el-GR" altLang="el-GR" dirty="0" smtClean="0"/>
              <a:t>Χρησιμοποιεί οποιοδήποτε μέγεθος μπλοκ</a:t>
            </a:r>
          </a:p>
          <a:p>
            <a:pPr lvl="1"/>
            <a:r>
              <a:rPr lang="el-GR" altLang="el-GR" dirty="0" smtClean="0"/>
              <a:t>Οι σελίδες είναι συνεχόμενες στο δίσκο</a:t>
            </a:r>
          </a:p>
          <a:p>
            <a:pPr lvl="1"/>
            <a:r>
              <a:rPr lang="el-GR" altLang="el-GR" dirty="0" smtClean="0"/>
              <a:t>Έχει υψηλότερη προτεραιότητα από τα αρχεία</a:t>
            </a:r>
          </a:p>
          <a:p>
            <a:r>
              <a:rPr lang="el-GR" altLang="el-GR" dirty="0" smtClean="0"/>
              <a:t>Κατανομή σελίδων στην περιοχή εναλλαγής</a:t>
            </a:r>
          </a:p>
          <a:p>
            <a:pPr lvl="1"/>
            <a:r>
              <a:rPr lang="el-GR" altLang="el-GR" dirty="0" smtClean="0"/>
              <a:t>Χρήση χάρτη </a:t>
            </a:r>
            <a:r>
              <a:rPr lang="en-US" altLang="el-GR" dirty="0" smtClean="0"/>
              <a:t>bit </a:t>
            </a:r>
            <a:r>
              <a:rPr lang="el-GR" altLang="el-GR" dirty="0" smtClean="0"/>
              <a:t>για τις ελεύθερες σελίδες</a:t>
            </a:r>
          </a:p>
          <a:p>
            <a:pPr lvl="1"/>
            <a:r>
              <a:rPr lang="el-GR" altLang="el-GR" dirty="0" smtClean="0"/>
              <a:t>Όποτε χρειάζεται εναλλαγή, δεσμεύεται σελίδα</a:t>
            </a:r>
          </a:p>
          <a:p>
            <a:pPr lvl="1"/>
            <a:r>
              <a:rPr lang="el-GR" altLang="el-GR" dirty="0" smtClean="0"/>
              <a:t>Η σελίδα γράφεται στο δίσκο </a:t>
            </a:r>
          </a:p>
          <a:p>
            <a:pPr lvl="1"/>
            <a:r>
              <a:rPr lang="el-GR" altLang="el-GR" dirty="0" smtClean="0"/>
              <a:t>Ενημερώνεται ο πίνακας σελίδων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654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Σελιδοποίηση </a:t>
            </a:r>
            <a:r>
              <a:rPr lang="el-GR" altLang="el-GR" dirty="0" smtClean="0"/>
              <a:t>(3</a:t>
            </a:r>
            <a:r>
              <a:rPr lang="en-US" altLang="el-GR" dirty="0"/>
              <a:t> </a:t>
            </a:r>
            <a:r>
              <a:rPr lang="el-GR" altLang="el-GR" dirty="0"/>
              <a:t>από 6)</a:t>
            </a:r>
            <a:endParaRPr lang="el-GR" altLang="el-GR" dirty="0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Αλγόριθμος </a:t>
            </a:r>
            <a:r>
              <a:rPr lang="el-GR" altLang="el-GR" dirty="0"/>
              <a:t>επαναδιεκδίκησης πλαισίων </a:t>
            </a:r>
            <a:r>
              <a:rPr lang="el-GR" altLang="el-GR" dirty="0" smtClean="0"/>
              <a:t>(</a:t>
            </a:r>
            <a:r>
              <a:rPr lang="en-US" altLang="el-GR" dirty="0"/>
              <a:t>PFRA)</a:t>
            </a:r>
          </a:p>
          <a:p>
            <a:pPr lvl="1"/>
            <a:r>
              <a:rPr lang="el-GR" altLang="el-GR" dirty="0"/>
              <a:t>Προσπαθεί να διατηρεί μερικές σελίδες ελεύθερες</a:t>
            </a:r>
          </a:p>
          <a:p>
            <a:pPr lvl="2"/>
            <a:r>
              <a:rPr lang="el-GR" altLang="el-GR" dirty="0"/>
              <a:t>Όταν χρειαστούν σελίδες θα είναι άμεσα διαθέσιμες</a:t>
            </a:r>
          </a:p>
          <a:p>
            <a:pPr lvl="1"/>
            <a:r>
              <a:rPr lang="el-GR" altLang="el-GR" dirty="0"/>
              <a:t>Καλείται περιοδικά για να απελευθερώσει σελίδες</a:t>
            </a:r>
          </a:p>
          <a:p>
            <a:r>
              <a:rPr lang="el-GR" altLang="el-GR" dirty="0" smtClean="0"/>
              <a:t>Οι σελίδες διακρίνονται σε τέσσερις κατηγορίες</a:t>
            </a:r>
          </a:p>
          <a:p>
            <a:pPr lvl="1"/>
            <a:r>
              <a:rPr lang="el-GR" altLang="el-GR" dirty="0" smtClean="0"/>
              <a:t>Μη διεκδικήσιμες: δεν αφαιρούνται από τη μνήμη</a:t>
            </a:r>
          </a:p>
          <a:p>
            <a:pPr lvl="2"/>
            <a:r>
              <a:rPr lang="el-GR" altLang="el-GR" dirty="0" smtClean="0"/>
              <a:t>Δεσμευμένες και κλειδωμένες, μέρη του πυρήνα</a:t>
            </a:r>
          </a:p>
          <a:p>
            <a:pPr lvl="1"/>
            <a:r>
              <a:rPr lang="el-GR" altLang="el-GR" dirty="0" smtClean="0"/>
              <a:t>Εναλλάξιμες: πρέπει να γραφτούν σε περιοχή εναλλαγής</a:t>
            </a:r>
          </a:p>
          <a:p>
            <a:pPr lvl="1"/>
            <a:r>
              <a:rPr lang="el-GR" altLang="el-GR" dirty="0" smtClean="0"/>
              <a:t>Συγχρονίσιμες: πρέπει να γραφτούν σε αρχείο</a:t>
            </a:r>
          </a:p>
          <a:p>
            <a:pPr lvl="1"/>
            <a:r>
              <a:rPr lang="el-GR" altLang="el-GR" dirty="0" smtClean="0"/>
              <a:t>Απορρίψιμες: μπορούν να διατεθούν αμέσως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25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Σελιδοποίηση (</a:t>
            </a:r>
            <a:r>
              <a:rPr lang="el-GR" altLang="el-GR" dirty="0" smtClean="0"/>
              <a:t>4</a:t>
            </a:r>
            <a:r>
              <a:rPr lang="en-US" altLang="el-GR" dirty="0"/>
              <a:t> </a:t>
            </a:r>
            <a:r>
              <a:rPr lang="el-GR" altLang="el-GR" dirty="0"/>
              <a:t>από 6)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Η </a:t>
            </a:r>
            <a:r>
              <a:rPr lang="en-US" altLang="el-GR" dirty="0" smtClean="0"/>
              <a:t>init</a:t>
            </a:r>
            <a:r>
              <a:rPr lang="el-GR" altLang="el-GR" dirty="0" smtClean="0"/>
              <a:t> </a:t>
            </a:r>
            <a:r>
              <a:rPr lang="el-GR" altLang="el-GR" dirty="0"/>
              <a:t>ξεκινάει μία </a:t>
            </a:r>
            <a:r>
              <a:rPr lang="en-US" altLang="el-GR" dirty="0"/>
              <a:t>kswapd </a:t>
            </a:r>
            <a:r>
              <a:rPr lang="el-GR" altLang="el-GR" dirty="0" smtClean="0"/>
              <a:t>ανά κόμβο </a:t>
            </a:r>
            <a:r>
              <a:rPr lang="el-GR" altLang="el-GR" dirty="0"/>
              <a:t>μνήμης</a:t>
            </a:r>
          </a:p>
          <a:p>
            <a:pPr lvl="1"/>
            <a:r>
              <a:rPr lang="el-GR" altLang="el-GR" dirty="0" smtClean="0"/>
              <a:t>Ξυπνάει </a:t>
            </a:r>
            <a:r>
              <a:rPr lang="el-GR" altLang="el-GR" dirty="0"/>
              <a:t>περιοδικά ή όταν </a:t>
            </a:r>
            <a:r>
              <a:rPr lang="el-GR" altLang="el-GR" dirty="0" smtClean="0"/>
              <a:t>έχουμε λίγες </a:t>
            </a:r>
            <a:r>
              <a:rPr lang="el-GR" altLang="el-GR" dirty="0"/>
              <a:t>σελίδες</a:t>
            </a:r>
          </a:p>
          <a:p>
            <a:pPr lvl="1"/>
            <a:r>
              <a:rPr lang="el-GR" altLang="el-GR" dirty="0"/>
              <a:t>Ο έλεγχος μνήμης γίνεται ανά ζώνη</a:t>
            </a:r>
            <a:endParaRPr lang="en-US" altLang="el-GR" dirty="0"/>
          </a:p>
          <a:p>
            <a:pPr lvl="1"/>
            <a:r>
              <a:rPr lang="el-GR" altLang="el-GR" dirty="0"/>
              <a:t>Αν υπάρχει </a:t>
            </a:r>
            <a:r>
              <a:rPr lang="el-GR" altLang="el-GR" dirty="0" smtClean="0"/>
              <a:t>διαθέσιμη μνήμη </a:t>
            </a:r>
            <a:r>
              <a:rPr lang="el-GR" altLang="el-GR" dirty="0"/>
              <a:t>μπλοκάρεται ξανά</a:t>
            </a:r>
          </a:p>
          <a:p>
            <a:pPr lvl="1"/>
            <a:r>
              <a:rPr lang="el-GR" altLang="el-GR" dirty="0"/>
              <a:t>Αν η μνήμη πέσει κάτω από </a:t>
            </a:r>
            <a:r>
              <a:rPr lang="el-GR" altLang="el-GR" dirty="0" smtClean="0"/>
              <a:t>όριο</a:t>
            </a:r>
            <a:r>
              <a:rPr lang="el-GR" altLang="el-GR" dirty="0"/>
              <a:t>, αρχίζει ο </a:t>
            </a:r>
            <a:r>
              <a:rPr lang="en-US" altLang="el-GR" dirty="0"/>
              <a:t>PFRA</a:t>
            </a:r>
          </a:p>
          <a:p>
            <a:pPr lvl="1"/>
            <a:r>
              <a:rPr lang="el-GR" altLang="el-GR" dirty="0"/>
              <a:t>Ο</a:t>
            </a:r>
            <a:r>
              <a:rPr lang="en-US" altLang="el-GR" dirty="0"/>
              <a:t> PFRA</a:t>
            </a:r>
            <a:r>
              <a:rPr lang="el-GR" altLang="el-GR" dirty="0"/>
              <a:t> προσπαθεί να ελευθερώσει 32 σελίδες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Το πλήθος μπορεί να ρυθμιστε</a:t>
            </a:r>
            <a:r>
              <a:rPr lang="el-GR" altLang="el-GR" dirty="0"/>
              <a:t>ί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Προσπάθεια </a:t>
            </a:r>
            <a:r>
              <a:rPr lang="el-GR" altLang="el-GR" dirty="0"/>
              <a:t>να αποφύγουμε την υπερβολική Ε/Ε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600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Σελιδοποίηση </a:t>
            </a:r>
            <a:r>
              <a:rPr lang="el-GR" altLang="el-GR" dirty="0" smtClean="0"/>
              <a:t>(5</a:t>
            </a:r>
            <a:r>
              <a:rPr lang="en-US" altLang="el-GR" dirty="0"/>
              <a:t> </a:t>
            </a:r>
            <a:r>
              <a:rPr lang="el-GR" altLang="el-GR" dirty="0"/>
              <a:t>από 6</a:t>
            </a:r>
            <a:r>
              <a:rPr lang="el-GR" altLang="el-GR" dirty="0" smtClean="0"/>
              <a:t>)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Ο </a:t>
            </a:r>
            <a:r>
              <a:rPr lang="en-US" altLang="el-GR" dirty="0" smtClean="0"/>
              <a:t>PFRA</a:t>
            </a:r>
            <a:r>
              <a:rPr lang="el-GR" altLang="el-GR" dirty="0" smtClean="0"/>
              <a:t> ξεκινάει με τις πιο εύκολες σελίδες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Απορρίψιμες και χωρίς αναφορά</a:t>
            </a:r>
          </a:p>
          <a:p>
            <a:pPr lvl="1"/>
            <a:r>
              <a:rPr lang="el-GR" altLang="el-GR" dirty="0" smtClean="0"/>
              <a:t>Με εφεδρική αποθήκευση χωρίς πρόσφατες αναφορές</a:t>
            </a:r>
          </a:p>
          <a:p>
            <a:pPr lvl="1"/>
            <a:r>
              <a:rPr lang="el-GR" altLang="el-GR" dirty="0" smtClean="0"/>
              <a:t>Κοινόχρηστες σελίδες χωρίς πρόσφατες αναφορές</a:t>
            </a:r>
          </a:p>
          <a:p>
            <a:pPr lvl="2"/>
            <a:r>
              <a:rPr lang="el-GR" altLang="el-GR" dirty="0" smtClean="0"/>
              <a:t>Αν ελευθερωθούν αλλάζουν πολλοί πίνακες σελίδων</a:t>
            </a:r>
          </a:p>
          <a:p>
            <a:pPr lvl="1"/>
            <a:r>
              <a:rPr lang="el-GR" altLang="el-GR" dirty="0" smtClean="0"/>
              <a:t>Σελίδες που πρέπει να γραφτούν σε περιοχή εναλλαγής</a:t>
            </a:r>
          </a:p>
          <a:p>
            <a:pPr lvl="1"/>
            <a:r>
              <a:rPr lang="el-GR" altLang="el-GR" dirty="0" smtClean="0"/>
              <a:t>Οι άκυρες, απούσες, κλειδωμένες παραλείπονται</a:t>
            </a:r>
          </a:p>
          <a:p>
            <a:r>
              <a:rPr lang="el-GR" altLang="el-GR" dirty="0" smtClean="0"/>
              <a:t>Ο </a:t>
            </a:r>
            <a:r>
              <a:rPr lang="en-US" altLang="el-GR" dirty="0" smtClean="0"/>
              <a:t>PFRA</a:t>
            </a:r>
            <a:r>
              <a:rPr lang="el-GR" altLang="el-GR" dirty="0" smtClean="0"/>
              <a:t> χρησιμοποιεί έναν αλγόριθμο τύπου ρολογιού</a:t>
            </a:r>
          </a:p>
          <a:p>
            <a:pPr lvl="1"/>
            <a:r>
              <a:rPr lang="el-GR" altLang="el-GR" dirty="0" smtClean="0"/>
              <a:t>Προσπαθεί ανάλογα με την κατάσταση επείγοντος</a:t>
            </a:r>
          </a:p>
          <a:p>
            <a:pPr lvl="1"/>
            <a:r>
              <a:rPr lang="el-GR" altLang="el-GR" dirty="0" smtClean="0"/>
              <a:t>Οι σελίδες είναι σε ενεργές και ανενεργές λίστες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80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Σελιδοποίηση </a:t>
            </a:r>
            <a:r>
              <a:rPr lang="el-GR" altLang="el-GR" dirty="0" smtClean="0"/>
              <a:t>(6 από 6)</a:t>
            </a:r>
          </a:p>
        </p:txBody>
      </p:sp>
      <p:pic>
        <p:nvPicPr>
          <p:cNvPr id="64518" name="Picture 8" descr="Ενεργός/ανενεργός και αναφορά/όχι αναφορά.&#10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7695"/>
            <a:ext cx="4519613" cy="237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>
            <a:normAutofit fontScale="77500" lnSpcReduction="20000"/>
          </a:bodyPr>
          <a:lstStyle/>
          <a:p>
            <a:r>
              <a:rPr lang="el-GR" altLang="el-GR" dirty="0" smtClean="0"/>
              <a:t>Ενεργός/ανενεργός και αναφορά/όχι αναφορά</a:t>
            </a:r>
          </a:p>
          <a:p>
            <a:pPr lvl="1"/>
            <a:r>
              <a:rPr lang="el-GR" altLang="el-GR" dirty="0" smtClean="0"/>
              <a:t>Οι ανενεργές και μη αναφερθείσες είναι οι καλύτερες</a:t>
            </a:r>
          </a:p>
          <a:p>
            <a:pPr lvl="1"/>
            <a:r>
              <a:rPr lang="el-GR" altLang="el-GR" dirty="0" smtClean="0"/>
              <a:t>Μπορούν να επιλεγούν και άλλες σελίδες (αναγόμωση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r>
              <a:rPr lang="el-GR" altLang="el-GR" dirty="0" smtClean="0"/>
              <a:t>Ο </a:t>
            </a:r>
            <a:r>
              <a:rPr lang="en-US" altLang="el-GR" dirty="0" smtClean="0"/>
              <a:t>pdflush </a:t>
            </a:r>
            <a:r>
              <a:rPr lang="el-GR" altLang="el-GR" dirty="0" smtClean="0"/>
              <a:t>γράφει λερωμένες σελίδες στο δίσκο</a:t>
            </a:r>
          </a:p>
          <a:p>
            <a:pPr lvl="1"/>
            <a:r>
              <a:rPr lang="el-GR" altLang="el-GR" dirty="0" smtClean="0"/>
              <a:t>Πολλά νήματα για επικάλυψη των εγγραφών στο δίσκο</a:t>
            </a:r>
          </a:p>
          <a:p>
            <a:pPr lvl="1"/>
            <a:r>
              <a:rPr lang="el-GR" altLang="el-GR" dirty="0" smtClean="0"/>
              <a:t>Εκτελείται περιοδικά ή όταν υπάρχει έλλειψη μνήμης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820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Είσοδος / έξοδος στο </a:t>
            </a:r>
            <a:r>
              <a:rPr lang="en-US" dirty="0" smtClean="0"/>
              <a:t>Linux</a:t>
            </a:r>
            <a:endParaRPr lang="en-US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Λειτουργικά Συστήματα, </a:t>
            </a:r>
            <a:r>
              <a:rPr lang="el-GR" b="1" dirty="0"/>
              <a:t>Ενότητα </a:t>
            </a:r>
            <a:r>
              <a:rPr lang="en-US" b="1" dirty="0"/>
              <a:t># 8</a:t>
            </a:r>
            <a:r>
              <a:rPr lang="el-GR" b="1" dirty="0"/>
              <a:t>:</a:t>
            </a:r>
            <a:r>
              <a:rPr lang="en-US" dirty="0"/>
              <a:t> </a:t>
            </a:r>
            <a:r>
              <a:rPr lang="el-GR" dirty="0"/>
              <a:t>Το ΛΣ </a:t>
            </a:r>
            <a:r>
              <a:rPr lang="en-US" dirty="0"/>
              <a:t>Linux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/>
              <a:t>Γιώργος </a:t>
            </a:r>
            <a:r>
              <a:rPr lang="el-GR" dirty="0" err="1"/>
              <a:t>Ξυλωμένος</a:t>
            </a:r>
            <a:r>
              <a:rPr lang="el-GR" dirty="0"/>
              <a:t>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95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Θεμελιώδεις έννοιες Ε/Ε</a:t>
            </a:r>
            <a:r>
              <a:rPr lang="en-US" altLang="el-GR" dirty="0" smtClean="0"/>
              <a:t> (1</a:t>
            </a:r>
            <a:r>
              <a:rPr lang="el-GR" altLang="el-GR" dirty="0"/>
              <a:t> από </a:t>
            </a:r>
            <a:r>
              <a:rPr lang="el-GR" altLang="el-GR" dirty="0" smtClean="0"/>
              <a:t>2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Οι συσκευές αντιστοιχούν σε ειδικά αρχεία</a:t>
            </a:r>
          </a:p>
          <a:p>
            <a:pPr lvl="1"/>
            <a:r>
              <a:rPr lang="el-GR" altLang="el-GR" dirty="0" smtClean="0"/>
              <a:t>Συνήθως βρίσκονται στον κατάλογο </a:t>
            </a:r>
            <a:r>
              <a:rPr lang="en-US" altLang="el-GR" dirty="0" smtClean="0"/>
              <a:t>/dev</a:t>
            </a:r>
          </a:p>
          <a:p>
            <a:pPr lvl="2"/>
            <a:r>
              <a:rPr lang="el-GR" altLang="el-GR" dirty="0" smtClean="0"/>
              <a:t>Παράδειγμα:</a:t>
            </a:r>
            <a:r>
              <a:rPr lang="en-US" altLang="el-GR" dirty="0" smtClean="0"/>
              <a:t> /dev/</a:t>
            </a:r>
            <a:r>
              <a:rPr lang="en-US" altLang="el-GR" dirty="0" err="1" smtClean="0"/>
              <a:t>sda</a:t>
            </a:r>
            <a:r>
              <a:rPr lang="el-GR" altLang="el-GR" dirty="0" smtClean="0"/>
              <a:t> (πρώτος δίσκος)</a:t>
            </a:r>
            <a:r>
              <a:rPr lang="en-US" altLang="el-GR" dirty="0" smtClean="0"/>
              <a:t>, /dev/lp (</a:t>
            </a:r>
            <a:r>
              <a:rPr lang="el-GR" altLang="el-GR" dirty="0" smtClean="0"/>
              <a:t>εκτυπωτής)</a:t>
            </a:r>
          </a:p>
          <a:p>
            <a:pPr lvl="1"/>
            <a:r>
              <a:rPr lang="el-GR" altLang="el-GR" dirty="0" smtClean="0"/>
              <a:t>Χρήση ίδιων κλήσεων και εντολών με τα αρχεία</a:t>
            </a:r>
          </a:p>
          <a:p>
            <a:pPr lvl="2"/>
            <a:r>
              <a:rPr lang="el-GR" altLang="el-GR" dirty="0" smtClean="0"/>
              <a:t>Παράδειγμα: </a:t>
            </a:r>
            <a:r>
              <a:rPr lang="en-US" altLang="el-GR" dirty="0" smtClean="0"/>
              <a:t>cp file /dev/lp</a:t>
            </a:r>
            <a:r>
              <a:rPr lang="el-GR" altLang="el-GR" dirty="0" smtClean="0"/>
              <a:t> (εκτύπωση </a:t>
            </a:r>
            <a:r>
              <a:rPr lang="en-US" altLang="el-GR" dirty="0" smtClean="0"/>
              <a:t>file)</a:t>
            </a:r>
          </a:p>
          <a:p>
            <a:r>
              <a:rPr lang="el-GR" altLang="el-GR" dirty="0"/>
              <a:t>Κάθε συσκευή χαρακτηρίζεται από δύο αριθμός</a:t>
            </a:r>
          </a:p>
          <a:p>
            <a:pPr lvl="1"/>
            <a:r>
              <a:rPr lang="el-GR" altLang="el-GR" dirty="0" smtClean="0"/>
              <a:t>Μείζων </a:t>
            </a:r>
            <a:r>
              <a:rPr lang="en-US" altLang="el-GR" dirty="0"/>
              <a:t>(major) </a:t>
            </a:r>
            <a:r>
              <a:rPr lang="el-GR" altLang="el-GR" dirty="0" smtClean="0"/>
              <a:t>αριθμός: επιλέγει οδηγό </a:t>
            </a:r>
            <a:r>
              <a:rPr lang="el-GR" altLang="el-GR" dirty="0"/>
              <a:t>συσκευής</a:t>
            </a:r>
          </a:p>
          <a:p>
            <a:pPr lvl="1"/>
            <a:r>
              <a:rPr lang="el-GR" altLang="el-GR" dirty="0" smtClean="0"/>
              <a:t>Ελάσσων </a:t>
            </a:r>
            <a:r>
              <a:rPr lang="el-GR" altLang="el-GR" dirty="0"/>
              <a:t>(</a:t>
            </a:r>
            <a:r>
              <a:rPr lang="en-US" altLang="el-GR" dirty="0"/>
              <a:t>minor)</a:t>
            </a:r>
            <a:r>
              <a:rPr lang="el-GR" altLang="el-GR" dirty="0"/>
              <a:t> </a:t>
            </a:r>
            <a:r>
              <a:rPr lang="el-GR" altLang="el-GR" dirty="0" smtClean="0"/>
              <a:t>αριθμός: επιλέγει συσκευή του οδηγού</a:t>
            </a:r>
            <a:endParaRPr lang="el-GR" altLang="el-GR" dirty="0"/>
          </a:p>
          <a:p>
            <a:pPr lvl="1"/>
            <a:r>
              <a:rPr lang="el-GR" altLang="el-GR" dirty="0" smtClean="0"/>
              <a:t>Οδηγοί </a:t>
            </a:r>
            <a:r>
              <a:rPr lang="el-GR" altLang="el-GR" dirty="0"/>
              <a:t>για </a:t>
            </a:r>
            <a:r>
              <a:rPr lang="el-GR" altLang="el-GR" dirty="0" smtClean="0"/>
              <a:t>πολλαπλές συσκευές</a:t>
            </a:r>
          </a:p>
          <a:p>
            <a:pPr lvl="2"/>
            <a:r>
              <a:rPr lang="el-GR" altLang="el-GR" dirty="0" smtClean="0"/>
              <a:t>Τερματικό: πληκτρολόγιο και οθόνη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367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Θεμελιώδεις έννοιες Ε/Ε</a:t>
            </a:r>
            <a:r>
              <a:rPr lang="en-US" altLang="el-GR" dirty="0"/>
              <a:t> </a:t>
            </a:r>
            <a:r>
              <a:rPr lang="el-GR" altLang="el-GR" dirty="0" smtClean="0"/>
              <a:t>(2 από 2)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/>
              <a:t>Ειδικά αρχεία μπλοκ (</a:t>
            </a:r>
            <a:r>
              <a:rPr lang="en-US" altLang="el-GR" dirty="0"/>
              <a:t>block special files)</a:t>
            </a:r>
          </a:p>
          <a:p>
            <a:pPr lvl="1"/>
            <a:r>
              <a:rPr lang="el-GR" altLang="el-GR" dirty="0"/>
              <a:t>Αποτελούνται από ακολουθία αριθμημένων μπλοκ</a:t>
            </a:r>
          </a:p>
          <a:p>
            <a:pPr lvl="1"/>
            <a:r>
              <a:rPr lang="el-GR" altLang="el-GR" dirty="0"/>
              <a:t>Διαβάζουμε/γράφουμε κάθε μπλοκ ξεχωριστά</a:t>
            </a:r>
          </a:p>
          <a:p>
            <a:r>
              <a:rPr lang="el-GR" altLang="el-GR" dirty="0" smtClean="0"/>
              <a:t>Ειδικά </a:t>
            </a:r>
            <a:r>
              <a:rPr lang="el-GR" altLang="el-GR" dirty="0"/>
              <a:t>αρχεία χαρακτήρων </a:t>
            </a:r>
            <a:r>
              <a:rPr lang="en-US" altLang="el-GR" dirty="0"/>
              <a:t>(character special files)</a:t>
            </a:r>
          </a:p>
          <a:p>
            <a:pPr lvl="1"/>
            <a:r>
              <a:rPr lang="el-GR" altLang="el-GR" dirty="0"/>
              <a:t>Παράγουν ή καταναλώνουν ρεύματα χαρακτήρων</a:t>
            </a:r>
          </a:p>
          <a:p>
            <a:pPr lvl="1"/>
            <a:r>
              <a:rPr lang="el-GR" altLang="el-GR" dirty="0"/>
              <a:t>Δεν μπορούμε να αναζητήσουμε </a:t>
            </a:r>
            <a:r>
              <a:rPr lang="el-GR" altLang="el-GR" dirty="0" smtClean="0"/>
              <a:t>τυχαίες θέσεις</a:t>
            </a:r>
            <a:endParaRPr lang="el-GR" altLang="el-GR" dirty="0"/>
          </a:p>
          <a:p>
            <a:r>
              <a:rPr lang="el-GR" altLang="el-GR" dirty="0" smtClean="0"/>
              <a:t>Έλεγχος ειδικών αρχείων χαρακτήρων</a:t>
            </a:r>
          </a:p>
          <a:p>
            <a:pPr lvl="1"/>
            <a:r>
              <a:rPr lang="el-GR" altLang="el-GR" dirty="0" smtClean="0"/>
              <a:t>Το τερματικό αναγνωρίζει ειδικούς χαρακτήρες</a:t>
            </a:r>
          </a:p>
          <a:p>
            <a:pPr lvl="1"/>
            <a:r>
              <a:rPr lang="el-GR" altLang="el-GR" dirty="0" smtClean="0"/>
              <a:t>Ο χρήστης μπορεί να επιλέξει τους δικούς του</a:t>
            </a:r>
          </a:p>
          <a:p>
            <a:pPr lvl="2"/>
            <a:r>
              <a:rPr lang="el-GR" altLang="el-GR" dirty="0" smtClean="0"/>
              <a:t>Χρήση ειδικής κλήσης συστήματος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202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PDP-11 UNIX</a:t>
            </a:r>
            <a:endParaRPr lang="el-GR" altLang="el-GR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Σύντομα το </a:t>
            </a:r>
            <a:r>
              <a:rPr lang="en-US" altLang="el-GR" dirty="0" smtClean="0"/>
              <a:t>UNIX</a:t>
            </a:r>
            <a:r>
              <a:rPr lang="el-GR" altLang="el-GR" dirty="0" smtClean="0"/>
              <a:t> μεταφέρθηκε στα </a:t>
            </a:r>
            <a:r>
              <a:rPr lang="en-US" altLang="el-GR" dirty="0" smtClean="0"/>
              <a:t>PDP-11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Διέθεταν υλικό προστασίας μνήμης και αρκετή μνήμη</a:t>
            </a:r>
          </a:p>
          <a:p>
            <a:pPr lvl="1"/>
            <a:r>
              <a:rPr lang="el-GR" altLang="el-GR" dirty="0" smtClean="0"/>
              <a:t>Ήταν όμως 16 </a:t>
            </a:r>
            <a:r>
              <a:rPr lang="en-US" altLang="el-GR" dirty="0" smtClean="0"/>
              <a:t>bit</a:t>
            </a:r>
            <a:r>
              <a:rPr lang="el-GR" altLang="el-GR" dirty="0" smtClean="0"/>
              <a:t>: 64 </a:t>
            </a:r>
            <a:r>
              <a:rPr lang="en-US" altLang="el-GR" dirty="0" smtClean="0"/>
              <a:t>KB</a:t>
            </a:r>
            <a:r>
              <a:rPr lang="el-GR" altLang="el-GR" dirty="0" smtClean="0"/>
              <a:t> πρόγραμμα + 64 </a:t>
            </a:r>
            <a:r>
              <a:rPr lang="en-US" altLang="el-GR" dirty="0" smtClean="0"/>
              <a:t>KB</a:t>
            </a:r>
            <a:r>
              <a:rPr lang="el-GR" altLang="el-GR" dirty="0" smtClean="0"/>
              <a:t> δεδομένα</a:t>
            </a:r>
          </a:p>
          <a:p>
            <a:r>
              <a:rPr lang="el-GR" altLang="el-GR" dirty="0" smtClean="0"/>
              <a:t>Η μεταφορά οδήγησε στην επινόηση και της </a:t>
            </a:r>
            <a:r>
              <a:rPr lang="en-US" altLang="el-GR" dirty="0" smtClean="0"/>
              <a:t>C</a:t>
            </a:r>
          </a:p>
          <a:p>
            <a:pPr lvl="1"/>
            <a:r>
              <a:rPr lang="el-GR" altLang="el-GR" dirty="0" smtClean="0"/>
              <a:t>Η συγγραφή του ΛΣ σε </a:t>
            </a:r>
            <a:r>
              <a:rPr lang="en-US" altLang="el-GR" dirty="0" smtClean="0"/>
              <a:t>assembly</a:t>
            </a:r>
            <a:r>
              <a:rPr lang="el-GR" altLang="el-GR" dirty="0" smtClean="0"/>
              <a:t> ήταν χρονοβόρα</a:t>
            </a:r>
          </a:p>
          <a:p>
            <a:pPr lvl="1"/>
            <a:r>
              <a:rPr lang="el-GR" altLang="el-GR" dirty="0" smtClean="0"/>
              <a:t>Η </a:t>
            </a:r>
            <a:r>
              <a:rPr lang="en-US" altLang="el-GR" dirty="0" smtClean="0"/>
              <a:t>C</a:t>
            </a:r>
            <a:r>
              <a:rPr lang="el-GR" altLang="el-GR" dirty="0" smtClean="0"/>
              <a:t> σχεδιάστηκε ειδικά για αυτή τη δουλειά</a:t>
            </a:r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 smtClean="0"/>
              <a:t>UNIX</a:t>
            </a:r>
            <a:r>
              <a:rPr lang="el-GR" altLang="el-GR" dirty="0" smtClean="0"/>
              <a:t> ξαναγράφτηκε σε </a:t>
            </a:r>
            <a:r>
              <a:rPr lang="en-US" altLang="el-GR" dirty="0" smtClean="0"/>
              <a:t>C</a:t>
            </a:r>
          </a:p>
          <a:p>
            <a:r>
              <a:rPr lang="el-GR" altLang="el-GR" dirty="0" smtClean="0"/>
              <a:t>Το </a:t>
            </a:r>
            <a:r>
              <a:rPr lang="en-US" altLang="el-GR" dirty="0" smtClean="0"/>
              <a:t>UNIX</a:t>
            </a:r>
            <a:r>
              <a:rPr lang="el-GR" altLang="el-GR" dirty="0" smtClean="0"/>
              <a:t> έγινε δημοφιλές αν και δεν ήταν προϊόν</a:t>
            </a:r>
          </a:p>
          <a:p>
            <a:pPr lvl="1"/>
            <a:r>
              <a:rPr lang="el-GR" altLang="el-GR" dirty="0" smtClean="0"/>
              <a:t>Η </a:t>
            </a:r>
            <a:r>
              <a:rPr lang="en-US" altLang="el-GR" dirty="0" smtClean="0"/>
              <a:t>AT&amp;T </a:t>
            </a:r>
            <a:r>
              <a:rPr lang="el-GR" altLang="el-GR" dirty="0" smtClean="0"/>
              <a:t>δεν μπορούσε να μπει στην αγορά</a:t>
            </a:r>
          </a:p>
          <a:p>
            <a:pPr lvl="1"/>
            <a:r>
              <a:rPr lang="el-GR" altLang="el-GR" dirty="0" smtClean="0"/>
              <a:t>Έδινε άδειες (με πηγαίο κώδικα) σχεδόν δωρεάν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6317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Δικτύωση </a:t>
            </a:r>
            <a:r>
              <a:rPr lang="el-GR" altLang="el-GR" dirty="0" smtClean="0"/>
              <a:t>(1 από 3)</a:t>
            </a:r>
          </a:p>
        </p:txBody>
      </p:sp>
      <p:pic>
        <p:nvPicPr>
          <p:cNvPr id="67590" name="Picture 8" descr="Διεργασίες που επικοινωνούν δικτυακά μέσω υποδοχών επιικοινωνία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81224"/>
            <a:ext cx="59055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Content Placeholder 6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Βασική αφαίρεση: υποδοχή επικοινωνίας</a:t>
            </a:r>
            <a:endParaRPr lang="el-GR" altLang="el-GR" dirty="0"/>
          </a:p>
          <a:p>
            <a:pPr lvl="1"/>
            <a:r>
              <a:rPr lang="el-GR" altLang="el-GR" dirty="0" smtClean="0"/>
              <a:t>Προέρχεται από το </a:t>
            </a:r>
            <a:r>
              <a:rPr lang="en-US" altLang="el-GR" dirty="0" smtClean="0"/>
              <a:t>Berkeley UNIX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Η υποδοχή είναι ένα άκρο επικοινωνίας</a:t>
            </a:r>
          </a:p>
          <a:p>
            <a:pPr lvl="1"/>
            <a:r>
              <a:rPr lang="el-GR" altLang="el-GR" dirty="0" smtClean="0"/>
              <a:t>Οι διεργασίες επικοινωνούν μέσω υποδοχών</a:t>
            </a:r>
          </a:p>
          <a:p>
            <a:pPr lvl="1"/>
            <a:r>
              <a:rPr lang="el-GR" altLang="el-GR" dirty="0" smtClean="0"/>
              <a:t>Η δημιουργία τους επιστρέφει περιγραφέα αρχείου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221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Δικτύωση (2 από 3)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Αξιόπιστο </a:t>
            </a:r>
            <a:r>
              <a:rPr lang="el-GR" altLang="el-GR" dirty="0"/>
              <a:t>συνδεσμοστρεφές ρεύμα </a:t>
            </a:r>
            <a:r>
              <a:rPr lang="en-US" altLang="el-GR" dirty="0"/>
              <a:t>byte</a:t>
            </a:r>
            <a:endParaRPr lang="el-GR" altLang="el-GR" dirty="0"/>
          </a:p>
          <a:p>
            <a:pPr lvl="1"/>
            <a:r>
              <a:rPr lang="el-GR" altLang="el-GR" dirty="0"/>
              <a:t>Παρόμοιο με </a:t>
            </a:r>
            <a:r>
              <a:rPr lang="el-GR" altLang="el-GR" dirty="0" smtClean="0"/>
              <a:t>αγωγούς αλλά </a:t>
            </a:r>
            <a:r>
              <a:rPr lang="el-GR" altLang="el-GR" dirty="0"/>
              <a:t>μεταξύ μηχανών</a:t>
            </a:r>
          </a:p>
          <a:p>
            <a:pPr lvl="1"/>
            <a:r>
              <a:rPr lang="el-GR" altLang="el-GR" dirty="0"/>
              <a:t>Συνήθως βασίζεται στο </a:t>
            </a:r>
            <a:r>
              <a:rPr lang="en-US" altLang="el-GR" dirty="0"/>
              <a:t>TCP</a:t>
            </a:r>
          </a:p>
          <a:p>
            <a:r>
              <a:rPr lang="el-GR" altLang="el-GR" dirty="0" smtClean="0"/>
              <a:t>Αξιόπιστο συνδεσμοστρεφές ρεύμα πακέτων</a:t>
            </a:r>
          </a:p>
          <a:p>
            <a:pPr lvl="1"/>
            <a:r>
              <a:rPr lang="el-GR" altLang="el-GR" dirty="0" smtClean="0"/>
              <a:t>Παρόμοια με ρεύμα </a:t>
            </a:r>
            <a:r>
              <a:rPr lang="en-US" altLang="el-GR" dirty="0" smtClean="0"/>
              <a:t>byte</a:t>
            </a:r>
            <a:r>
              <a:rPr lang="el-GR" altLang="el-GR" dirty="0" smtClean="0"/>
              <a:t> αλλά με όρια πακέτων</a:t>
            </a:r>
          </a:p>
          <a:p>
            <a:pPr lvl="1"/>
            <a:r>
              <a:rPr lang="el-GR" altLang="el-GR" dirty="0" smtClean="0"/>
              <a:t>Μπορεί να υλοποιηθεί με το (πειραματικό</a:t>
            </a:r>
            <a:r>
              <a:rPr lang="en-US" altLang="el-GR" dirty="0" smtClean="0"/>
              <a:t>)</a:t>
            </a:r>
            <a:r>
              <a:rPr lang="el-GR" altLang="el-GR" dirty="0" smtClean="0"/>
              <a:t> </a:t>
            </a:r>
            <a:r>
              <a:rPr lang="en-US" altLang="el-GR" dirty="0" smtClean="0"/>
              <a:t>SCTP</a:t>
            </a:r>
            <a:endParaRPr lang="el-GR" altLang="el-GR" dirty="0" smtClean="0"/>
          </a:p>
          <a:p>
            <a:r>
              <a:rPr lang="el-GR" altLang="el-GR" dirty="0" smtClean="0"/>
              <a:t>Αναξιόπιστη μετάδοση πακέτων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Απευθείας μετάδοση πακέτων στο δίκτυο</a:t>
            </a:r>
          </a:p>
          <a:p>
            <a:pPr lvl="1"/>
            <a:r>
              <a:rPr lang="el-GR" altLang="el-GR" dirty="0" smtClean="0"/>
              <a:t>Η εφαρμογή ασχολείται με την αξιοπιστία</a:t>
            </a:r>
          </a:p>
          <a:p>
            <a:pPr lvl="1"/>
            <a:r>
              <a:rPr lang="el-GR" altLang="el-GR" dirty="0" smtClean="0"/>
              <a:t>Συνήθως βασίζεται σε </a:t>
            </a:r>
            <a:r>
              <a:rPr lang="en-US" altLang="el-GR" dirty="0" smtClean="0"/>
              <a:t>UDP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1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Δικτύωση </a:t>
            </a:r>
            <a:r>
              <a:rPr lang="el-GR" altLang="el-GR" dirty="0" smtClean="0"/>
              <a:t>(3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Κάθε υποδοχή πρέπει να έχει μία διεύθυνση</a:t>
            </a:r>
          </a:p>
          <a:p>
            <a:pPr lvl="1"/>
            <a:r>
              <a:rPr lang="el-GR" altLang="el-GR" dirty="0" smtClean="0"/>
              <a:t>Συνήθως: τομέα</a:t>
            </a:r>
            <a:r>
              <a:rPr lang="el-GR" altLang="el-GR" dirty="0"/>
              <a:t>ς</a:t>
            </a:r>
            <a:r>
              <a:rPr lang="el-GR" altLang="el-GR" dirty="0" smtClean="0"/>
              <a:t> </a:t>
            </a:r>
            <a:r>
              <a:rPr lang="el-GR" altLang="el-GR" dirty="0"/>
              <a:t>διευθύνσεων Διαδικτύου</a:t>
            </a:r>
          </a:p>
          <a:p>
            <a:pPr lvl="1"/>
            <a:r>
              <a:rPr lang="el-GR" altLang="el-GR" dirty="0"/>
              <a:t>Αριθμοί 32 </a:t>
            </a:r>
            <a:r>
              <a:rPr lang="en-US" altLang="el-GR" dirty="0"/>
              <a:t>bit </a:t>
            </a:r>
            <a:r>
              <a:rPr lang="el-GR" altLang="el-GR" dirty="0"/>
              <a:t>για τα άκρα (διευθύνσεις </a:t>
            </a:r>
            <a:r>
              <a:rPr lang="en-US" altLang="el-GR" dirty="0"/>
              <a:t>IP)</a:t>
            </a:r>
            <a:endParaRPr lang="el-GR" altLang="el-GR" dirty="0"/>
          </a:p>
          <a:p>
            <a:pPr lvl="1"/>
            <a:r>
              <a:rPr lang="el-GR" altLang="el-GR" dirty="0"/>
              <a:t>Αριθμοί 16 </a:t>
            </a:r>
            <a:r>
              <a:rPr lang="en-US" altLang="el-GR" dirty="0"/>
              <a:t>bit</a:t>
            </a:r>
            <a:r>
              <a:rPr lang="el-GR" altLang="el-GR" dirty="0"/>
              <a:t> για </a:t>
            </a:r>
            <a:r>
              <a:rPr lang="el-GR" altLang="el-GR" dirty="0" smtClean="0"/>
              <a:t>την εφαρμογή </a:t>
            </a:r>
            <a:r>
              <a:rPr lang="el-GR" altLang="el-GR" dirty="0"/>
              <a:t>(θύρες </a:t>
            </a:r>
            <a:r>
              <a:rPr lang="en-US" altLang="el-GR" dirty="0"/>
              <a:t>TCP</a:t>
            </a:r>
            <a:r>
              <a:rPr lang="el-GR" altLang="el-GR" dirty="0"/>
              <a:t> ή </a:t>
            </a:r>
            <a:r>
              <a:rPr lang="en-US" altLang="el-GR" dirty="0"/>
              <a:t>UDP)</a:t>
            </a:r>
            <a:endParaRPr lang="el-GR" altLang="el-GR" dirty="0"/>
          </a:p>
          <a:p>
            <a:pPr lvl="1"/>
            <a:r>
              <a:rPr lang="el-GR" altLang="el-GR" dirty="0"/>
              <a:t>Απόδοση διεύθυνση με την κλήση </a:t>
            </a:r>
            <a:r>
              <a:rPr lang="en-US" altLang="el-GR" dirty="0"/>
              <a:t>bind</a:t>
            </a:r>
          </a:p>
          <a:p>
            <a:pPr lvl="1"/>
            <a:r>
              <a:rPr lang="el-GR" altLang="el-GR" dirty="0"/>
              <a:t>Αναμονή για αίτηση με </a:t>
            </a:r>
            <a:r>
              <a:rPr lang="en-US" altLang="el-GR" dirty="0" smtClean="0"/>
              <a:t>listen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Αίτηση </a:t>
            </a:r>
            <a:r>
              <a:rPr lang="el-GR" altLang="el-GR" dirty="0"/>
              <a:t>σύνδεσης με </a:t>
            </a:r>
            <a:r>
              <a:rPr lang="en-US" altLang="el-GR" dirty="0"/>
              <a:t>connect</a:t>
            </a:r>
          </a:p>
          <a:p>
            <a:pPr lvl="1"/>
            <a:r>
              <a:rPr lang="el-GR" altLang="el-GR" dirty="0"/>
              <a:t>Αποδοχή αίτησης με </a:t>
            </a:r>
            <a:r>
              <a:rPr lang="en-US" altLang="el-GR" dirty="0" smtClean="0"/>
              <a:t>accept</a:t>
            </a:r>
            <a:endParaRPr lang="el-GR" altLang="el-GR" dirty="0" smtClean="0"/>
          </a:p>
          <a:p>
            <a:pPr lvl="1"/>
            <a:r>
              <a:rPr lang="el-GR" altLang="el-GR" dirty="0"/>
              <a:t>Τ</a:t>
            </a:r>
            <a:r>
              <a:rPr lang="el-GR" altLang="el-GR" dirty="0" smtClean="0"/>
              <a:t>ερματισμός </a:t>
            </a:r>
            <a:r>
              <a:rPr lang="el-GR" altLang="el-GR" dirty="0"/>
              <a:t>σύνδεσης με </a:t>
            </a:r>
            <a:r>
              <a:rPr lang="en-US" altLang="el-GR" dirty="0"/>
              <a:t>close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438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Κλήσεις Ε/Ε</a:t>
            </a:r>
          </a:p>
        </p:txBody>
      </p:sp>
      <p:pic>
        <p:nvPicPr>
          <p:cNvPr id="69638" name="Picture 8" descr="Πίνακας κλήσεων συναρτήσεων Εισόδου/Εξόδου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29482"/>
            <a:ext cx="5761037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Content Placeholder 5"/>
          <p:cNvSpPr>
            <a:spLocks noGrp="1"/>
          </p:cNvSpPr>
          <p:nvPr>
            <p:ph idx="1"/>
          </p:nvPr>
        </p:nvSpPr>
        <p:spPr>
          <a:xfrm>
            <a:off x="457200" y="2920206"/>
            <a:ext cx="8229600" cy="3205957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Ίδιες κλήσεις με αυτές των αρχείων</a:t>
            </a:r>
          </a:p>
          <a:p>
            <a:r>
              <a:rPr lang="el-GR" altLang="el-GR" dirty="0" smtClean="0"/>
              <a:t>Επιπλέον κλήσεις ελέγχου για ειδικές λειτουργίες</a:t>
            </a:r>
          </a:p>
          <a:p>
            <a:pPr lvl="1"/>
            <a:r>
              <a:rPr lang="el-GR" altLang="el-GR" dirty="0" smtClean="0"/>
              <a:t>Παλιότερα κάθε συσκευή δεχόταν κλήσεις </a:t>
            </a:r>
            <a:r>
              <a:rPr lang="en-US" altLang="el-GR" dirty="0" smtClean="0"/>
              <a:t>ioctl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Οι κλήσεις αυτές διέφεραν από σύστημα σε σύστημα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Στο </a:t>
            </a:r>
            <a:r>
              <a:rPr lang="en-US" altLang="el-GR" dirty="0" smtClean="0"/>
              <a:t>POSIX</a:t>
            </a:r>
            <a:r>
              <a:rPr lang="el-GR" altLang="el-GR" dirty="0" smtClean="0"/>
              <a:t> ορίστηκαν γενικές κλήσεις βιβλιοθήκης</a:t>
            </a:r>
          </a:p>
          <a:p>
            <a:pPr lvl="2"/>
            <a:r>
              <a:rPr lang="el-GR" altLang="el-GR" dirty="0" smtClean="0"/>
              <a:t>Ορισμός/ανάγνωση ταχύτητας τερματικού</a:t>
            </a:r>
          </a:p>
          <a:p>
            <a:pPr lvl="2"/>
            <a:r>
              <a:rPr lang="el-GR" altLang="el-GR" dirty="0" smtClean="0"/>
              <a:t>Ορισμός/ανάγνωση παραμέτρων τερματικών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58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Υλοποίηση Ε/Ε (</a:t>
            </a:r>
            <a:r>
              <a:rPr lang="el-GR" altLang="el-GR" dirty="0"/>
              <a:t>1 από </a:t>
            </a:r>
            <a:r>
              <a:rPr lang="el-GR" altLang="el-GR" dirty="0" smtClean="0"/>
              <a:t>5)</a:t>
            </a:r>
          </a:p>
        </p:txBody>
      </p:sp>
      <p:pic>
        <p:nvPicPr>
          <p:cNvPr id="70662" name="Picture 8" descr="Πίνακας προσπέλασης συσκευών μέσω ειδικών αρχείων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96752"/>
            <a:ext cx="7343775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Content Placeholder 5"/>
          <p:cNvSpPr>
            <a:spLocks noGrp="1"/>
          </p:cNvSpPr>
          <p:nvPr>
            <p:ph idx="1"/>
          </p:nvPr>
        </p:nvSpPr>
        <p:spPr>
          <a:xfrm>
            <a:off x="457200" y="2776314"/>
            <a:ext cx="8229600" cy="3349849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/>
              <a:t>Π</a:t>
            </a:r>
            <a:r>
              <a:rPr lang="el-GR" altLang="el-GR" dirty="0" smtClean="0"/>
              <a:t>ροσπέλαση συσκευών μέσω ειδικών αρχείων</a:t>
            </a:r>
          </a:p>
          <a:p>
            <a:pPr lvl="1"/>
            <a:r>
              <a:rPr lang="el-GR" altLang="el-GR" dirty="0" smtClean="0"/>
              <a:t>Διαβάζονται ο μείζων και ο ελάσσων αριθμός συσκευής</a:t>
            </a:r>
          </a:p>
          <a:p>
            <a:pPr lvl="1"/>
            <a:r>
              <a:rPr lang="el-GR" altLang="el-GR" dirty="0" smtClean="0"/>
              <a:t>Διακρίνουμε αν η συσκευή είναι μπλοκ ή χαρακτήρων</a:t>
            </a:r>
          </a:p>
          <a:p>
            <a:pPr lvl="1"/>
            <a:r>
              <a:rPr lang="el-GR" altLang="el-GR" dirty="0" smtClean="0"/>
              <a:t>Ο μείζων αριθμός δείχνει (κατακερματισμός) σε μία δομή</a:t>
            </a:r>
          </a:p>
          <a:p>
            <a:pPr lvl="2"/>
            <a:r>
              <a:rPr lang="el-GR" altLang="el-GR" dirty="0" smtClean="0"/>
              <a:t>Η δομή δείχνει στις μεθόδους ανοίγματος, ανάγνωσης, εγγραφής</a:t>
            </a:r>
          </a:p>
          <a:p>
            <a:pPr lvl="2"/>
            <a:r>
              <a:rPr lang="el-GR" altLang="el-GR" dirty="0" smtClean="0"/>
              <a:t>Οι διαδικασίες καταχωρούνται με την φόρτωση του οδηγού</a:t>
            </a:r>
          </a:p>
          <a:p>
            <a:pPr lvl="1"/>
            <a:r>
              <a:rPr lang="el-GR" altLang="el-GR" dirty="0" smtClean="0"/>
              <a:t>Ο ελάσσων αριθμός χρησιμοποιείται ως παράμετρος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41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Ε/Ε </a:t>
            </a:r>
            <a:r>
              <a:rPr lang="el-GR" altLang="el-GR" dirty="0" smtClean="0"/>
              <a:t>(</a:t>
            </a:r>
            <a:r>
              <a:rPr lang="el-GR" altLang="el-GR" dirty="0"/>
              <a:t>2 από </a:t>
            </a:r>
            <a:r>
              <a:rPr lang="el-GR" altLang="el-GR" dirty="0" smtClean="0"/>
              <a:t>5)</a:t>
            </a:r>
          </a:p>
        </p:txBody>
      </p:sp>
      <p:sp>
        <p:nvSpPr>
          <p:cNvPr id="716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Οι οδηγοί αποτελούνται από δύο τμήματα</a:t>
            </a:r>
          </a:p>
          <a:p>
            <a:pPr lvl="1"/>
            <a:r>
              <a:rPr lang="el-GR" altLang="el-GR" dirty="0" smtClean="0"/>
              <a:t>Και τα δύο εκτελούνται σε κατάσταση πυρήνα</a:t>
            </a:r>
          </a:p>
          <a:p>
            <a:pPr lvl="1"/>
            <a:r>
              <a:rPr lang="el-GR" altLang="el-GR" dirty="0" smtClean="0"/>
              <a:t>Το άνω μέρος εκτελείται για λογαριασμό του καλούντα</a:t>
            </a:r>
          </a:p>
          <a:p>
            <a:pPr lvl="1"/>
            <a:r>
              <a:rPr lang="el-GR" altLang="el-GR" dirty="0" smtClean="0"/>
              <a:t>Το κάτω μέρος αλληλεπιδρά με τη συσκευή</a:t>
            </a:r>
          </a:p>
          <a:p>
            <a:r>
              <a:rPr lang="el-GR" altLang="el-GR" dirty="0" smtClean="0"/>
              <a:t>Διασύνδεση οδηγού-πυρήνα</a:t>
            </a:r>
          </a:p>
          <a:p>
            <a:pPr lvl="1"/>
            <a:r>
              <a:rPr lang="el-GR" altLang="el-GR" dirty="0" smtClean="0"/>
              <a:t>Ο πυρήνας διαθέτει σύνολο κλήσεων στις συσκευές</a:t>
            </a:r>
          </a:p>
          <a:p>
            <a:pPr lvl="1"/>
            <a:r>
              <a:rPr lang="el-GR" altLang="el-GR" dirty="0" smtClean="0"/>
              <a:t>Κατανομή μνήμης, έλεγχος </a:t>
            </a:r>
            <a:r>
              <a:rPr lang="en-US" altLang="el-GR" dirty="0" smtClean="0"/>
              <a:t>DMA</a:t>
            </a:r>
            <a:r>
              <a:rPr lang="el-GR" altLang="el-GR" dirty="0" smtClean="0"/>
              <a:t>, χρονόμετρα κλπ</a:t>
            </a:r>
          </a:p>
          <a:p>
            <a:r>
              <a:rPr lang="el-GR" altLang="el-GR" dirty="0" smtClean="0"/>
              <a:t>Υποσύστημα χειρισμού ειδικών αρχείων μπλοκ</a:t>
            </a:r>
          </a:p>
          <a:p>
            <a:pPr lvl="1"/>
            <a:r>
              <a:rPr lang="el-GR" altLang="el-GR" dirty="0" smtClean="0"/>
              <a:t>Αξιοποιεί κρυφή μνήμη (</a:t>
            </a:r>
            <a:r>
              <a:rPr lang="en-US" altLang="el-GR" dirty="0" smtClean="0"/>
              <a:t>cache)</a:t>
            </a:r>
            <a:r>
              <a:rPr lang="el-GR" altLang="el-GR" dirty="0" smtClean="0"/>
              <a:t> για μπλοκ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σελίδες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Πάνω τους βρίσκεται το γενικό </a:t>
            </a:r>
            <a:r>
              <a:rPr lang="en-US" altLang="el-GR" dirty="0" smtClean="0"/>
              <a:t>(generic) </a:t>
            </a:r>
            <a:r>
              <a:rPr lang="el-GR" altLang="el-GR" dirty="0" smtClean="0"/>
              <a:t>επίπεδο μπλοκ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316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Ε/Ε </a:t>
            </a:r>
            <a:r>
              <a:rPr lang="el-GR" altLang="el-GR" dirty="0" smtClean="0"/>
              <a:t>(</a:t>
            </a:r>
            <a:r>
              <a:rPr lang="el-GR" altLang="el-GR" dirty="0"/>
              <a:t>3 από 5)</a:t>
            </a:r>
            <a:endParaRPr lang="el-GR" altLang="el-GR" dirty="0" smtClean="0"/>
          </a:p>
        </p:txBody>
      </p:sp>
      <p:pic>
        <p:nvPicPr>
          <p:cNvPr id="72710" name="Picture 8" descr="Υποσύστημα χειρισμού ειδικών αρχείων μπλοκ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5256213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Content Placeholder 5"/>
          <p:cNvSpPr>
            <a:spLocks noGrp="1"/>
          </p:cNvSpPr>
          <p:nvPr>
            <p:ph idx="1"/>
          </p:nvPr>
        </p:nvSpPr>
        <p:spPr>
          <a:xfrm>
            <a:off x="457200" y="4375944"/>
            <a:ext cx="8229600" cy="1750219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Υποσύστημα χειρισμού ειδικών αρχείων μπλοκ</a:t>
            </a:r>
          </a:p>
          <a:p>
            <a:pPr lvl="1"/>
            <a:r>
              <a:rPr lang="el-GR" altLang="el-GR" dirty="0" smtClean="0"/>
              <a:t>Πρώτα ελέγχεται αν τ</a:t>
            </a:r>
            <a:r>
              <a:rPr lang="en-US" altLang="el-GR" dirty="0" smtClean="0"/>
              <a:t>o </a:t>
            </a:r>
            <a:r>
              <a:rPr lang="el-GR" altLang="el-GR" dirty="0" smtClean="0"/>
              <a:t>μπλοκ είναι στην κρυφή μνήμη</a:t>
            </a:r>
          </a:p>
          <a:p>
            <a:pPr lvl="1"/>
            <a:r>
              <a:rPr lang="el-GR" altLang="el-GR" dirty="0" smtClean="0"/>
              <a:t>Αλλιώς διαβάζεται και προστίθεται στην κρυφή μνήμη</a:t>
            </a:r>
          </a:p>
          <a:p>
            <a:pPr lvl="2"/>
            <a:r>
              <a:rPr lang="el-GR" altLang="el-GR" dirty="0" smtClean="0"/>
              <a:t>Αντικατάσταση μπλοκ με τον αλγόριθμο </a:t>
            </a:r>
            <a:r>
              <a:rPr lang="en-US" altLang="el-GR" dirty="0" smtClean="0"/>
              <a:t>PFRA</a:t>
            </a:r>
            <a:endParaRPr lang="el-GR" alt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50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Ε/Ε </a:t>
            </a:r>
            <a:r>
              <a:rPr lang="el-GR" altLang="el-GR" dirty="0" smtClean="0"/>
              <a:t>(4 από 5)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Υποσύστημα χειρισμού ειδικών αρχείων μπλοκ</a:t>
            </a:r>
          </a:p>
          <a:p>
            <a:pPr lvl="1"/>
            <a:r>
              <a:rPr lang="el-GR" altLang="el-GR" dirty="0" smtClean="0"/>
              <a:t>Και οι εγγραφές αποθηκεύονται στην κρυφή μνήμη</a:t>
            </a:r>
          </a:p>
          <a:p>
            <a:pPr lvl="1"/>
            <a:r>
              <a:rPr lang="el-GR" altLang="el-GR" dirty="0" smtClean="0"/>
              <a:t>Ο δαίμονας </a:t>
            </a:r>
            <a:r>
              <a:rPr lang="en-US" altLang="el-GR" dirty="0" smtClean="0"/>
              <a:t>pdflush </a:t>
            </a:r>
            <a:r>
              <a:rPr lang="el-GR" altLang="el-GR" dirty="0" smtClean="0"/>
              <a:t>γράφει μπλοκ περιοδικά στο δίσκο</a:t>
            </a:r>
          </a:p>
          <a:p>
            <a:pPr lvl="1"/>
            <a:r>
              <a:rPr lang="el-GR" altLang="el-GR" dirty="0" smtClean="0"/>
              <a:t>Χρονοπρογραμματιστής ελαχιστοποίησης αναζητήσεων</a:t>
            </a:r>
          </a:p>
          <a:p>
            <a:pPr lvl="2"/>
            <a:r>
              <a:rPr lang="el-GR" altLang="el-GR" dirty="0" smtClean="0"/>
              <a:t>Στη βασική του μορφή είναι αλγόριθμος ανελκυστήρα</a:t>
            </a:r>
          </a:p>
          <a:p>
            <a:pPr lvl="2"/>
            <a:r>
              <a:rPr lang="el-GR" altLang="el-GR" dirty="0" smtClean="0"/>
              <a:t>Αρχικά ταξινομούνται οι αιτήσεις με τη σειρά</a:t>
            </a:r>
          </a:p>
          <a:p>
            <a:pPr lvl="2"/>
            <a:r>
              <a:rPr lang="el-GR" altLang="el-GR" dirty="0" smtClean="0"/>
              <a:t>Μετά συγχωνεύονται οι γειτονικές αιτήσεις</a:t>
            </a:r>
          </a:p>
          <a:p>
            <a:pPr lvl="1"/>
            <a:r>
              <a:rPr lang="el-GR" altLang="el-GR" dirty="0" smtClean="0"/>
              <a:t>Χρήση δύο πρόσθετων λιστών για </a:t>
            </a:r>
            <a:r>
              <a:rPr lang="el-GR" altLang="el-GR" dirty="0"/>
              <a:t>αποφυγή </a:t>
            </a:r>
            <a:r>
              <a:rPr lang="el-GR" altLang="el-GR" dirty="0" smtClean="0"/>
              <a:t>λιμοκτονίας</a:t>
            </a:r>
          </a:p>
          <a:p>
            <a:pPr lvl="2"/>
            <a:r>
              <a:rPr lang="el-GR" altLang="el-GR" dirty="0" smtClean="0"/>
              <a:t>Αναγνώσεις και εγγραφές ταξινομημένες κατά προθεσμία</a:t>
            </a:r>
          </a:p>
          <a:p>
            <a:pPr lvl="2"/>
            <a:r>
              <a:rPr lang="el-GR" altLang="el-GR" dirty="0" smtClean="0"/>
              <a:t>Μετά από κάποιο όριο καθυστέρησης, εξυπηρετούνται πρώτες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0127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Υλοποίηση Ε/Ε </a:t>
            </a:r>
            <a:r>
              <a:rPr lang="el-GR" altLang="el-GR" dirty="0" smtClean="0"/>
              <a:t>(5 από 5)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Ανεπεξέργαστα αρχεία μπλοκ (</a:t>
            </a:r>
            <a:r>
              <a:rPr lang="en-US" altLang="el-GR" dirty="0" smtClean="0"/>
              <a:t>raw block files)</a:t>
            </a:r>
          </a:p>
          <a:p>
            <a:pPr lvl="1"/>
            <a:r>
              <a:rPr lang="el-GR" altLang="el-GR" dirty="0" smtClean="0"/>
              <a:t>Άμεση προσπέλαση χωρίς σύστημα αρχείων</a:t>
            </a:r>
          </a:p>
          <a:p>
            <a:pPr lvl="1"/>
            <a:r>
              <a:rPr lang="el-GR" altLang="el-GR" dirty="0" smtClean="0"/>
              <a:t>Χρησιμοποιούνται για σελιδοποίηση και συντήρηση</a:t>
            </a:r>
          </a:p>
          <a:p>
            <a:r>
              <a:rPr lang="el-GR" altLang="el-GR" dirty="0" smtClean="0"/>
              <a:t>Υποσύστημα χειρισμού ειδικών αρχείων χαρακτήρων</a:t>
            </a:r>
          </a:p>
          <a:p>
            <a:pPr lvl="1"/>
            <a:r>
              <a:rPr lang="el-GR" altLang="el-GR" dirty="0" smtClean="0"/>
              <a:t>Δεν χρησιμοποιείται κρυφή μνήμη (δεν έχει νόημα)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Χρήση προαιρετικών κανόνων γραμμής</a:t>
            </a:r>
            <a:r>
              <a:rPr lang="en-US" altLang="el-GR" dirty="0" smtClean="0"/>
              <a:t> (line disciplines)</a:t>
            </a:r>
            <a:endParaRPr lang="el-GR" altLang="el-GR" dirty="0" smtClean="0"/>
          </a:p>
          <a:p>
            <a:r>
              <a:rPr lang="el-GR" altLang="el-GR" dirty="0" smtClean="0"/>
              <a:t>Υποσύστημα χειρισμού συσκευών δικτύου</a:t>
            </a:r>
          </a:p>
          <a:p>
            <a:pPr lvl="1"/>
            <a:r>
              <a:rPr lang="el-GR" altLang="el-GR" dirty="0" smtClean="0"/>
              <a:t>Παρόμοιες (αλλά όχι ίδιες) με συσκευές χαρακτήρων</a:t>
            </a:r>
          </a:p>
          <a:p>
            <a:pPr lvl="1"/>
            <a:r>
              <a:rPr lang="el-GR" altLang="el-GR" dirty="0" smtClean="0"/>
              <a:t>Παράγουν και καταναλώνουν πακέτα με κεφαλίδες</a:t>
            </a:r>
          </a:p>
          <a:p>
            <a:pPr lvl="1"/>
            <a:r>
              <a:rPr lang="el-GR" altLang="el-GR" dirty="0" smtClean="0"/>
              <a:t>Χρήση δομών προσωρινής μνήμης υποδοχής (</a:t>
            </a:r>
            <a:r>
              <a:rPr lang="en-US" altLang="el-GR" dirty="0" smtClean="0"/>
              <a:t>skbuff)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99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Υπομονάδες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Στο </a:t>
            </a:r>
            <a:r>
              <a:rPr lang="en-US" altLang="el-GR" dirty="0" smtClean="0"/>
              <a:t>UNIX</a:t>
            </a:r>
            <a:r>
              <a:rPr lang="el-GR" altLang="el-GR" dirty="0" smtClean="0"/>
              <a:t> οι οδηγοί συσκευών συνδέονται στατικά</a:t>
            </a:r>
          </a:p>
          <a:p>
            <a:r>
              <a:rPr lang="el-GR" altLang="el-GR" dirty="0" smtClean="0"/>
              <a:t>Το </a:t>
            </a:r>
            <a:r>
              <a:rPr lang="en-US" altLang="el-GR" dirty="0" smtClean="0"/>
              <a:t>Linux</a:t>
            </a:r>
            <a:r>
              <a:rPr lang="el-GR" altLang="el-GR" dirty="0" smtClean="0"/>
              <a:t> κάνει (και) για προσωπικούς υπολογιστές</a:t>
            </a:r>
          </a:p>
          <a:p>
            <a:r>
              <a:rPr lang="el-GR" altLang="el-GR" dirty="0" smtClean="0"/>
              <a:t>Φορτώσιμες υπομονάδες </a:t>
            </a:r>
            <a:r>
              <a:rPr lang="en-US" altLang="el-GR" dirty="0" smtClean="0"/>
              <a:t>(loadable modules)</a:t>
            </a:r>
          </a:p>
          <a:p>
            <a:pPr lvl="1"/>
            <a:r>
              <a:rPr lang="el-GR" altLang="el-GR" dirty="0" smtClean="0"/>
              <a:t>Κώδικας που φορτώνεται κατά την εκτέλεση στον πυρήνα</a:t>
            </a:r>
          </a:p>
          <a:p>
            <a:pPr lvl="2"/>
            <a:r>
              <a:rPr lang="el-GR" altLang="el-GR" dirty="0" smtClean="0"/>
              <a:t>Οδηγοί συσκευών, συστήματα αρχείων, πρωτόκολλα δικτύου</a:t>
            </a:r>
          </a:p>
          <a:p>
            <a:pPr lvl="1"/>
            <a:r>
              <a:rPr lang="el-GR" altLang="el-GR" dirty="0" smtClean="0"/>
              <a:t>Κατά τη φόρτωση οι υπομονάδες επανατοποθετούνται</a:t>
            </a:r>
          </a:p>
          <a:p>
            <a:pPr lvl="1"/>
            <a:r>
              <a:rPr lang="el-GR" altLang="el-GR" dirty="0" smtClean="0"/>
              <a:t>Ελέγχεται η διαθεσιμότητα των πόρων</a:t>
            </a:r>
          </a:p>
          <a:p>
            <a:pPr lvl="1"/>
            <a:r>
              <a:rPr lang="el-GR" altLang="el-GR" dirty="0" smtClean="0"/>
              <a:t>Ενεργοποιούνται τα κατάλληλα διανύσματα διακοπών</a:t>
            </a:r>
          </a:p>
          <a:p>
            <a:pPr lvl="1"/>
            <a:r>
              <a:rPr lang="el-GR" altLang="el-GR" dirty="0" smtClean="0"/>
              <a:t>Ενημερώνεται ο κατάλληλος πίνακας οδηγών</a:t>
            </a:r>
          </a:p>
          <a:p>
            <a:pPr lvl="1"/>
            <a:r>
              <a:rPr lang="el-GR" altLang="el-GR" dirty="0" smtClean="0"/>
              <a:t>Τέλος ο οδηγός προετοιμάζει τη συσκευή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843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14C19293-D3E6-48E1-B9D6-C7688E45355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7716</Words>
  <Application>Microsoft Office PowerPoint</Application>
  <PresentationFormat>On-screen Show (4:3)</PresentationFormat>
  <Paragraphs>1336</Paragraphs>
  <Slides>137</Slides>
  <Notes>68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137</vt:i4>
      </vt:variant>
    </vt:vector>
  </HeadingPairs>
  <TitlesOfParts>
    <vt:vector size="138" baseType="lpstr">
      <vt:lpstr>Θέμα του Office</vt:lpstr>
      <vt:lpstr>Λειτουργικά Συστήματα</vt:lpstr>
      <vt:lpstr>Χρηματοδότηση</vt:lpstr>
      <vt:lpstr>Άδειες Χρήσης</vt:lpstr>
      <vt:lpstr>Σκοποί  ενότητας</vt:lpstr>
      <vt:lpstr>Περιεχόμενα ενότητας</vt:lpstr>
      <vt:lpstr>Ιστορία UNIX/Linux</vt:lpstr>
      <vt:lpstr>Εισαγωγή</vt:lpstr>
      <vt:lpstr>UNICS</vt:lpstr>
      <vt:lpstr>PDP-11 UNIX</vt:lpstr>
      <vt:lpstr>Φορητό UNIX (1 από 2)</vt:lpstr>
      <vt:lpstr>Φορητό UNIX (2 από 2)</vt:lpstr>
      <vt:lpstr>Berkeley UNIX</vt:lpstr>
      <vt:lpstr>Πρότυπο UNIX (1 από 2)</vt:lpstr>
      <vt:lpstr>Πρότυπο UNIX (2 από 2)</vt:lpstr>
      <vt:lpstr>MINIX (1 από 2)</vt:lpstr>
      <vt:lpstr>MINIX (2 από 2)</vt:lpstr>
      <vt:lpstr>Linux (1 από 2)</vt:lpstr>
      <vt:lpstr>Linux (2 από 2)</vt:lpstr>
      <vt:lpstr>Linux ή xBSD;</vt:lpstr>
      <vt:lpstr>Γενικά για το Linux</vt:lpstr>
      <vt:lpstr>Στόχοι του Linux (1 από 2)</vt:lpstr>
      <vt:lpstr>Στόχοι του Linux (2 από 2)</vt:lpstr>
      <vt:lpstr>Διασυνδέσεις του Linux (1 από 2)</vt:lpstr>
      <vt:lpstr>Διασυνδέσεις του Linux (2 από 2)</vt:lpstr>
      <vt:lpstr>Το κέλυφος (1 από 3)</vt:lpstr>
      <vt:lpstr>Το κέλυφος (2 από 3)</vt:lpstr>
      <vt:lpstr>Το κέλυφος (3 από 3)</vt:lpstr>
      <vt:lpstr>Βοηθητικά προγράμματα (1 από 2)</vt:lpstr>
      <vt:lpstr>Βοηθητικά προγράμματα (2 από 2)</vt:lpstr>
      <vt:lpstr>Δομή πυρήνα (1 από 3)</vt:lpstr>
      <vt:lpstr>Δομή πυρήνα (2 από 3)</vt:lpstr>
      <vt:lpstr>Δομή πυρήνα (3 από 3)</vt:lpstr>
      <vt:lpstr>Διεργασίες στο Linux</vt:lpstr>
      <vt:lpstr>Θεμελιώδεις έννοιες διεργασιών (1 από 5)</vt:lpstr>
      <vt:lpstr>Θεμελιώδεις έννοιες διεργασιών (2 από 5)</vt:lpstr>
      <vt:lpstr>Θεμελιώδεις έννοιες διεργασιών (3 από 5)</vt:lpstr>
      <vt:lpstr>Θεμελιώδεις έννοιες διεργασιών (4 από 5)</vt:lpstr>
      <vt:lpstr>Θεμελιώδεις έννοιες διεργασιών (5 από 5)</vt:lpstr>
      <vt:lpstr>Κλήσεις διεργασιών (1 από 4)</vt:lpstr>
      <vt:lpstr>Κλήσεις διεργασιών (2 από 4)</vt:lpstr>
      <vt:lpstr>Κλήσεις διεργασιών (3 από 4)</vt:lpstr>
      <vt:lpstr>Κλήσεις διεργασιών (4 από 4)</vt:lpstr>
      <vt:lpstr>Διεργασίες και νήματα (1 από 9)</vt:lpstr>
      <vt:lpstr>Διεργασίες και νήματα (2 από 9)</vt:lpstr>
      <vt:lpstr>Διεργασίες και νήματα (3 από 9)</vt:lpstr>
      <vt:lpstr>Διεργασίες και νήματα (4 από 9)</vt:lpstr>
      <vt:lpstr>Διεργασίες και νήματα (5 από 9)</vt:lpstr>
      <vt:lpstr>Διεργασίες και νήματα (6 από 9)</vt:lpstr>
      <vt:lpstr>Διεργασίες και νήματα (7 από 9)</vt:lpstr>
      <vt:lpstr>Διεργασίες και νήματα (8 από 9)</vt:lpstr>
      <vt:lpstr>Διεργασίες και νήματα (9 από 9)</vt:lpstr>
      <vt:lpstr>Χρονοπρογραμματισμός (1 από 6)</vt:lpstr>
      <vt:lpstr>Χρονοπρογραμματισμός (2 από 6)</vt:lpstr>
      <vt:lpstr>Χρονοπρογραμματισμός (3 από 6)</vt:lpstr>
      <vt:lpstr>Χρονοπρογραμματισμός (4 από 6)</vt:lpstr>
      <vt:lpstr>Χρονοπρογραμματισμός (5 από 6)</vt:lpstr>
      <vt:lpstr>Χρονοπρογραμματισμός (6 από 6)</vt:lpstr>
      <vt:lpstr>Εκκίνηση (1 από 6)</vt:lpstr>
      <vt:lpstr>Εκκίνηση (2 από 6)</vt:lpstr>
      <vt:lpstr>Εκκίνηση (3 από 6)</vt:lpstr>
      <vt:lpstr>Εκκίνηση (4 από 6)</vt:lpstr>
      <vt:lpstr>Εκκίνηση (5 από 6)</vt:lpstr>
      <vt:lpstr>Εκκίνηση (6 από 6)</vt:lpstr>
      <vt:lpstr>Διαχείριση μνήμης στο Linux</vt:lpstr>
      <vt:lpstr>Θεμελιώδεις έννοιες μνήμης (1 από 5)</vt:lpstr>
      <vt:lpstr>Θεμελιώδεις έννοιες μνήμης (2 από 5)</vt:lpstr>
      <vt:lpstr>Θεμελιώδεις έννοιες μνήμης (3 από 5)</vt:lpstr>
      <vt:lpstr>Θεμελιώδεις έννοιες μνήμης (4 από 5)</vt:lpstr>
      <vt:lpstr>Θεμελιώδεις έννοιες μνήμης (5 από 5)</vt:lpstr>
      <vt:lpstr>Κλήσεις μνήμης</vt:lpstr>
      <vt:lpstr>Υλοποίηση μνήμης (1 από 10)</vt:lpstr>
      <vt:lpstr>Υλοποίηση μνήμης (2 από 10)</vt:lpstr>
      <vt:lpstr>Υλοποίηση μνήμης (3 από 10)</vt:lpstr>
      <vt:lpstr>Υλοποίηση μνήμης (4 από 10)</vt:lpstr>
      <vt:lpstr>Υλοποίηση μνήμης (5 από 10)</vt:lpstr>
      <vt:lpstr>Υλοποίηση μνήμης (6 από 10)</vt:lpstr>
      <vt:lpstr>Υλοποίηση μνήμης (7 από 10)</vt:lpstr>
      <vt:lpstr>Υλοποίηση μνήμης (8 από 10)</vt:lpstr>
      <vt:lpstr>Υλοποίηση μνήμης (9 από 10)</vt:lpstr>
      <vt:lpstr>Υλοποίηση μνήμης (10 από 10)</vt:lpstr>
      <vt:lpstr>Σελιδοποίηση (1 από 6)</vt:lpstr>
      <vt:lpstr>Σελιδοποίηση (2 από 6)</vt:lpstr>
      <vt:lpstr>Σελιδοποίηση (3 από 6)</vt:lpstr>
      <vt:lpstr>Σελιδοποίηση (4 από 6)</vt:lpstr>
      <vt:lpstr>Σελιδοποίηση (5 από 6)</vt:lpstr>
      <vt:lpstr>Σελιδοποίηση (6 από 6)</vt:lpstr>
      <vt:lpstr>Είσοδος / έξοδος στο Linux</vt:lpstr>
      <vt:lpstr>Θεμελιώδεις έννοιες Ε/Ε (1 από 2)</vt:lpstr>
      <vt:lpstr>Θεμελιώδεις έννοιες Ε/Ε (2 από 2)</vt:lpstr>
      <vt:lpstr>Δικτύωση (1 από 3)</vt:lpstr>
      <vt:lpstr>Δικτύωση (2 από 3)</vt:lpstr>
      <vt:lpstr>Δικτύωση (3 από 3)</vt:lpstr>
      <vt:lpstr>Κλήσεις Ε/Ε</vt:lpstr>
      <vt:lpstr>Υλοποίηση Ε/Ε (1 από 5)</vt:lpstr>
      <vt:lpstr>Υλοποίηση Ε/Ε (2 από 5)</vt:lpstr>
      <vt:lpstr>Υλοποίηση Ε/Ε (3 από 5)</vt:lpstr>
      <vt:lpstr>Υλοποίηση Ε/Ε (4 από 5)</vt:lpstr>
      <vt:lpstr>Υλοποίηση Ε/Ε (5 από 5)</vt:lpstr>
      <vt:lpstr>Υπομονάδες</vt:lpstr>
      <vt:lpstr>Σύστημα αρχείων στο Linux</vt:lpstr>
      <vt:lpstr>Θεμελιώδεις έννοιες αρχείων (1 από 6)</vt:lpstr>
      <vt:lpstr>Θεμελιώδεις έννοιες αρχείων (2 από 6)</vt:lpstr>
      <vt:lpstr>Θεμελιώδεις έννοιες αρχείων (3 από 6)</vt:lpstr>
      <vt:lpstr>Θεμελιώδεις έννοιες αρχείων (4 από 6)</vt:lpstr>
      <vt:lpstr>Θεμελιώδεις έννοιες αρχείων (5 από 6)</vt:lpstr>
      <vt:lpstr>Θεμελιώδεις έννοιες αρχείων (6 από 6)</vt:lpstr>
      <vt:lpstr>Κλήσεις αρχείων (1 από 5)</vt:lpstr>
      <vt:lpstr>Κλήσεις αρχείων (2 από 5)</vt:lpstr>
      <vt:lpstr>Κλήσεις αρχείων (3 από 5)</vt:lpstr>
      <vt:lpstr>Κλήσεις αρχείων (4 από 5)</vt:lpstr>
      <vt:lpstr>Κλήσεις αρχείων (5 από 5)</vt:lpstr>
      <vt:lpstr>Υλοποίηση αρχείων (1 από 13)</vt:lpstr>
      <vt:lpstr>Υλοποίηση αρχείων (2 από 13)</vt:lpstr>
      <vt:lpstr>Υλοποίηση αρχείων (3 από 13)</vt:lpstr>
      <vt:lpstr>Υλοποίηση αρχείων (4 από 13)</vt:lpstr>
      <vt:lpstr>Υλοποίηση αρχείων (5 από 13)</vt:lpstr>
      <vt:lpstr>Υλοποίηση αρχείων (6 από 13)</vt:lpstr>
      <vt:lpstr>Υλοποίηση αρχείων (7 από 13)</vt:lpstr>
      <vt:lpstr>Υλοποίηση αρχείων (8 από 13)</vt:lpstr>
      <vt:lpstr>Υλοποίηση αρχείων (9 από 13)</vt:lpstr>
      <vt:lpstr>Υλοποίηση αρχείων (10 από 13)</vt:lpstr>
      <vt:lpstr>Υλοποίηση αρχείων (11 από 13)</vt:lpstr>
      <vt:lpstr>Υλοποίηση αρχείων (12 από 13)</vt:lpstr>
      <vt:lpstr>Υλοποίηση αρχείων (13 από 13)</vt:lpstr>
      <vt:lpstr>Δικτυακή αποθήκευση (1 από 4)</vt:lpstr>
      <vt:lpstr>Δικτυακή αποθήκευση (2 από 4)</vt:lpstr>
      <vt:lpstr>Δικτυακή αποθήκευση (3 από 4)</vt:lpstr>
      <vt:lpstr>Δικτυακή αποθήκευση (4 από 4)</vt:lpstr>
      <vt:lpstr>Ασφάλεια στο Linux</vt:lpstr>
      <vt:lpstr>Θεμελιώδεις έννοιες ασφάλειας (1 από 4)</vt:lpstr>
      <vt:lpstr>Θεμελιώδεις έννοιες ασφάλειας (2 από 4)</vt:lpstr>
      <vt:lpstr>Θεμελιώδεις έννοιες ασφάλειας (3 από 4)</vt:lpstr>
      <vt:lpstr>Θεμελιώδεις έννοιες ασφάλειας (4 από 4)</vt:lpstr>
      <vt:lpstr>Κλήσεις ασφάλειας (1 από 2)</vt:lpstr>
      <vt:lpstr>Κλήσεις ασφάλειας (2 από 2)</vt:lpstr>
      <vt:lpstr>Υλοποίηση ασφάλειας</vt:lpstr>
      <vt:lpstr>Τέλος Ενότητας #8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ΛΣ Linux</dc:title>
  <dc:subject>Λειτουργικά Συστήματα</dc:subject>
  <dc:creator>Γεώργιος Ξυλωμένος</dc:creator>
  <cp:keywords>Linux, UNIX</cp:keywords>
  <cp:lastModifiedBy>George Xylomenos</cp:lastModifiedBy>
  <cp:revision>269</cp:revision>
  <dcterms:created xsi:type="dcterms:W3CDTF">2012-09-06T09:03:05Z</dcterms:created>
  <dcterms:modified xsi:type="dcterms:W3CDTF">2015-03-24T21:10:04Z</dcterms:modified>
</cp:coreProperties>
</file>