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5"/>
  </p:notesMasterIdLst>
  <p:sldIdLst>
    <p:sldId id="256" r:id="rId3"/>
    <p:sldId id="259" r:id="rId4"/>
    <p:sldId id="257" r:id="rId5"/>
    <p:sldId id="261" r:id="rId6"/>
    <p:sldId id="414" r:id="rId7"/>
    <p:sldId id="434" r:id="rId8"/>
    <p:sldId id="436" r:id="rId9"/>
    <p:sldId id="461" r:id="rId10"/>
    <p:sldId id="437" r:id="rId11"/>
    <p:sldId id="462" r:id="rId12"/>
    <p:sldId id="438" r:id="rId13"/>
    <p:sldId id="463" r:id="rId14"/>
    <p:sldId id="439" r:id="rId15"/>
    <p:sldId id="464" r:id="rId16"/>
    <p:sldId id="476" r:id="rId17"/>
    <p:sldId id="457" r:id="rId18"/>
    <p:sldId id="440" r:id="rId19"/>
    <p:sldId id="465" r:id="rId20"/>
    <p:sldId id="441" r:id="rId21"/>
    <p:sldId id="442" r:id="rId22"/>
    <p:sldId id="466" r:id="rId23"/>
    <p:sldId id="458" r:id="rId24"/>
    <p:sldId id="443" r:id="rId25"/>
    <p:sldId id="444" r:id="rId26"/>
    <p:sldId id="467" r:id="rId27"/>
    <p:sldId id="445" r:id="rId28"/>
    <p:sldId id="446" r:id="rId29"/>
    <p:sldId id="477" r:id="rId30"/>
    <p:sldId id="468" r:id="rId31"/>
    <p:sldId id="447" r:id="rId32"/>
    <p:sldId id="480" r:id="rId33"/>
    <p:sldId id="448" r:id="rId34"/>
    <p:sldId id="459" r:id="rId35"/>
    <p:sldId id="470" r:id="rId36"/>
    <p:sldId id="471" r:id="rId37"/>
    <p:sldId id="469" r:id="rId38"/>
    <p:sldId id="481" r:id="rId39"/>
    <p:sldId id="482" r:id="rId40"/>
    <p:sldId id="472" r:id="rId41"/>
    <p:sldId id="483" r:id="rId42"/>
    <p:sldId id="452" r:id="rId43"/>
    <p:sldId id="460" r:id="rId44"/>
    <p:sldId id="484" r:id="rId45"/>
    <p:sldId id="453" r:id="rId46"/>
    <p:sldId id="454" r:id="rId47"/>
    <p:sldId id="474" r:id="rId48"/>
    <p:sldId id="475" r:id="rId49"/>
    <p:sldId id="455" r:id="rId50"/>
    <p:sldId id="485" r:id="rId51"/>
    <p:sldId id="486" r:id="rId52"/>
    <p:sldId id="456" r:id="rId53"/>
    <p:sldId id="354" r:id="rId54"/>
  </p:sldIdLst>
  <p:sldSz cx="9144000" cy="6858000" type="screen4x3"/>
  <p:notesSz cx="6858000" cy="9144000"/>
  <p:custDataLst>
    <p:tags r:id="rId5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6" d="100"/>
          <a:sy n="86" d="100"/>
        </p:scale>
        <p:origin x="-1368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13" Type="http://schemas.openxmlformats.org/officeDocument/2006/relationships/slide" Target="slides/slide41.xml"/><Relationship Id="rId3" Type="http://schemas.openxmlformats.org/officeDocument/2006/relationships/slide" Target="slides/slide11.xml"/><Relationship Id="rId7" Type="http://schemas.openxmlformats.org/officeDocument/2006/relationships/slide" Target="slides/slide20.xml"/><Relationship Id="rId12" Type="http://schemas.openxmlformats.org/officeDocument/2006/relationships/slide" Target="slides/slide30.xml"/><Relationship Id="rId17" Type="http://schemas.openxmlformats.org/officeDocument/2006/relationships/slide" Target="slides/slide51.xml"/><Relationship Id="rId2" Type="http://schemas.openxmlformats.org/officeDocument/2006/relationships/slide" Target="slides/slide9.xml"/><Relationship Id="rId16" Type="http://schemas.openxmlformats.org/officeDocument/2006/relationships/slide" Target="slides/slide48.xml"/><Relationship Id="rId1" Type="http://schemas.openxmlformats.org/officeDocument/2006/relationships/slide" Target="slides/slide7.xml"/><Relationship Id="rId6" Type="http://schemas.openxmlformats.org/officeDocument/2006/relationships/slide" Target="slides/slide19.xml"/><Relationship Id="rId11" Type="http://schemas.openxmlformats.org/officeDocument/2006/relationships/slide" Target="slides/slide27.xml"/><Relationship Id="rId5" Type="http://schemas.openxmlformats.org/officeDocument/2006/relationships/slide" Target="slides/slide17.xml"/><Relationship Id="rId15" Type="http://schemas.openxmlformats.org/officeDocument/2006/relationships/slide" Target="slides/slide45.xml"/><Relationship Id="rId10" Type="http://schemas.openxmlformats.org/officeDocument/2006/relationships/slide" Target="slides/slide26.xml"/><Relationship Id="rId4" Type="http://schemas.openxmlformats.org/officeDocument/2006/relationships/slide" Target="slides/slide13.xml"/><Relationship Id="rId9" Type="http://schemas.openxmlformats.org/officeDocument/2006/relationships/slide" Target="slides/slide24.xml"/><Relationship Id="rId14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23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Πολυμέσα σε δίκτυα </a:t>
            </a:r>
            <a:r>
              <a:rPr lang="en-US" sz="2800" dirty="0" smtClean="0"/>
              <a:t>3G</a:t>
            </a:r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2787528" y="12536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Κυψέλες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ιδέα των </a:t>
            </a:r>
            <a:r>
              <a:rPr lang="el-GR" altLang="el-GR" dirty="0" smtClean="0"/>
              <a:t>κυψελών</a:t>
            </a:r>
          </a:p>
          <a:p>
            <a:pPr lvl="1"/>
            <a:r>
              <a:rPr lang="el-GR" altLang="el-GR" dirty="0" smtClean="0"/>
              <a:t>Ξεκινάμε από το διαθέσιμο φάσμα</a:t>
            </a:r>
            <a:endParaRPr lang="el-GR" altLang="el-GR" dirty="0"/>
          </a:p>
          <a:p>
            <a:pPr lvl="1"/>
            <a:r>
              <a:rPr lang="el-GR" altLang="el-GR" dirty="0" smtClean="0"/>
              <a:t>Διαφορετικές συχνότητες σε </a:t>
            </a:r>
            <a:r>
              <a:rPr lang="el-GR" altLang="el-GR" dirty="0"/>
              <a:t>γειτονικές κυψέλες</a:t>
            </a:r>
          </a:p>
          <a:p>
            <a:pPr lvl="2"/>
            <a:r>
              <a:rPr lang="el-GR" altLang="el-GR" dirty="0"/>
              <a:t>Επαναχρησιμοποίηση συχνοτήτων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Αύξηση συνολικής χωρητικότητας</a:t>
            </a:r>
            <a:endParaRPr lang="el-GR" altLang="el-GR" dirty="0"/>
          </a:p>
          <a:p>
            <a:pPr lvl="1"/>
            <a:r>
              <a:rPr lang="el-GR" altLang="el-GR" dirty="0"/>
              <a:t>Μεταβίβαση κλήσης από σταθμό σε σταθμό</a:t>
            </a:r>
          </a:p>
          <a:p>
            <a:pPr lvl="1"/>
            <a:r>
              <a:rPr lang="en-US" altLang="el-GR" dirty="0" smtClean="0"/>
              <a:t>BTS</a:t>
            </a:r>
            <a:r>
              <a:rPr lang="en-US" altLang="el-GR" dirty="0"/>
              <a:t>:</a:t>
            </a:r>
            <a:r>
              <a:rPr lang="el-GR" altLang="el-GR" dirty="0"/>
              <a:t> σταθμός βάσης σε κάθε κελί</a:t>
            </a:r>
          </a:p>
          <a:p>
            <a:pPr lvl="1"/>
            <a:r>
              <a:rPr lang="en-US" altLang="el-GR" dirty="0"/>
              <a:t>MS:</a:t>
            </a:r>
            <a:r>
              <a:rPr lang="el-GR" altLang="el-GR" dirty="0"/>
              <a:t> κινητός σταθμός </a:t>
            </a:r>
            <a:r>
              <a:rPr lang="el-GR" altLang="el-GR" dirty="0" smtClean="0"/>
              <a:t>χρήστη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98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Γενιές (1 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Συστήματα 1ης γενιάς (1</a:t>
            </a:r>
            <a:r>
              <a:rPr lang="en-US" altLang="el-GR" dirty="0" smtClean="0"/>
              <a:t>G)</a:t>
            </a:r>
            <a:r>
              <a:rPr lang="el-GR" altLang="el-GR" dirty="0" smtClean="0"/>
              <a:t>: </a:t>
            </a:r>
            <a:r>
              <a:rPr lang="en-US" altLang="el-GR" dirty="0" smtClean="0"/>
              <a:t>AMPS</a:t>
            </a:r>
          </a:p>
          <a:p>
            <a:pPr lvl="1" eaLnBrk="1" hangingPunct="1"/>
            <a:r>
              <a:rPr lang="el-GR" altLang="el-GR" dirty="0" smtClean="0"/>
              <a:t>Αναπτύχθηκε στις ΗΠΑ από την </a:t>
            </a:r>
            <a:r>
              <a:rPr lang="en-US" altLang="el-GR" dirty="0" smtClean="0"/>
              <a:t>AT&amp;T</a:t>
            </a:r>
          </a:p>
          <a:p>
            <a:pPr lvl="1" eaLnBrk="1" hangingPunct="1"/>
            <a:r>
              <a:rPr lang="el-GR" altLang="el-GR" dirty="0" smtClean="0"/>
              <a:t>Διαχωρισμός κλήσεων με </a:t>
            </a:r>
            <a:r>
              <a:rPr lang="en-US" altLang="el-GR" dirty="0" smtClean="0"/>
              <a:t>FDMA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Καταμερισμός περιοχής συχνοτήτων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Διαχωρισμός ζεύξεων με </a:t>
            </a:r>
            <a:r>
              <a:rPr lang="en-US" altLang="el-GR" dirty="0" smtClean="0"/>
              <a:t>FDD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Διαφορετική περιοχή σε κάθε κατεύθυνση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Αναλογική διαμόρφωση του καναλιού</a:t>
            </a:r>
          </a:p>
          <a:p>
            <a:pPr lvl="1" eaLnBrk="1" hangingPunct="1"/>
            <a:r>
              <a:rPr lang="el-GR" altLang="el-GR" dirty="0" smtClean="0"/>
              <a:t>Ενιαία αγορά στις ΗΠΑ, όχι στην Ευρώπη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1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Γενιές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Συστήματα 2ης γενιάς (2</a:t>
            </a:r>
            <a:r>
              <a:rPr lang="en-US" altLang="el-GR" dirty="0"/>
              <a:t>G)</a:t>
            </a:r>
            <a:r>
              <a:rPr lang="el-GR" altLang="el-GR" dirty="0"/>
              <a:t>: </a:t>
            </a:r>
            <a:r>
              <a:rPr lang="en-US" altLang="el-GR" dirty="0"/>
              <a:t>GSM</a:t>
            </a:r>
          </a:p>
          <a:p>
            <a:pPr lvl="1"/>
            <a:r>
              <a:rPr lang="el-GR" altLang="el-GR" dirty="0"/>
              <a:t>Αναπτύχθηκε </a:t>
            </a:r>
            <a:r>
              <a:rPr lang="el-GR" altLang="el-GR" dirty="0" smtClean="0"/>
              <a:t>ως </a:t>
            </a:r>
            <a:r>
              <a:rPr lang="el-GR" altLang="el-GR" dirty="0"/>
              <a:t>ενιαίο </a:t>
            </a:r>
            <a:r>
              <a:rPr lang="el-GR" altLang="el-GR" dirty="0" smtClean="0"/>
              <a:t>Ευρωπαϊκό πρότυπο</a:t>
            </a:r>
            <a:endParaRPr lang="el-GR" altLang="el-GR" dirty="0"/>
          </a:p>
          <a:p>
            <a:pPr lvl="1"/>
            <a:r>
              <a:rPr lang="el-GR" altLang="el-GR" dirty="0"/>
              <a:t>Χρήση </a:t>
            </a:r>
            <a:r>
              <a:rPr lang="en-US" altLang="el-GR" dirty="0"/>
              <a:t>FDD</a:t>
            </a:r>
            <a:r>
              <a:rPr lang="el-GR" altLang="el-GR" dirty="0"/>
              <a:t> για διαχωρισμό ζεύξεων</a:t>
            </a:r>
          </a:p>
          <a:p>
            <a:pPr lvl="1"/>
            <a:r>
              <a:rPr lang="en-US" altLang="el-GR" dirty="0" smtClean="0"/>
              <a:t>FDMA </a:t>
            </a:r>
            <a:r>
              <a:rPr lang="el-GR" altLang="el-GR" dirty="0"/>
              <a:t>και </a:t>
            </a:r>
            <a:r>
              <a:rPr lang="en-US" altLang="el-GR" dirty="0" smtClean="0"/>
              <a:t>TDMA</a:t>
            </a:r>
            <a:r>
              <a:rPr lang="el-GR" altLang="el-GR" dirty="0" smtClean="0"/>
              <a:t> </a:t>
            </a:r>
            <a:r>
              <a:rPr lang="el-GR" altLang="el-GR" dirty="0"/>
              <a:t>για διαχωρισμό κλήσεων</a:t>
            </a:r>
          </a:p>
          <a:p>
            <a:pPr lvl="2"/>
            <a:r>
              <a:rPr lang="el-GR" altLang="el-GR" dirty="0"/>
              <a:t>8 υποδοχές ανά πλαίσιο </a:t>
            </a:r>
            <a:r>
              <a:rPr lang="en-US" altLang="el-GR" dirty="0"/>
              <a:t>TDMA</a:t>
            </a:r>
            <a:r>
              <a:rPr lang="el-GR" altLang="el-GR" dirty="0"/>
              <a:t> για τις κλήσεις</a:t>
            </a:r>
            <a:endParaRPr lang="en-US" altLang="el-GR" dirty="0"/>
          </a:p>
          <a:p>
            <a:pPr lvl="1"/>
            <a:r>
              <a:rPr lang="el-GR" altLang="el-GR" dirty="0"/>
              <a:t>Ψηφιοποίηση και συμπίεση φωνής</a:t>
            </a:r>
            <a:endParaRPr lang="en-US" altLang="el-GR" dirty="0"/>
          </a:p>
          <a:p>
            <a:pPr lvl="1"/>
            <a:r>
              <a:rPr lang="en-US" altLang="el-GR" dirty="0"/>
              <a:t>GSM </a:t>
            </a:r>
            <a:r>
              <a:rPr lang="el-GR" altLang="el-GR" dirty="0"/>
              <a:t>φάση 1: </a:t>
            </a:r>
            <a:r>
              <a:rPr lang="el-GR" altLang="el-GR" dirty="0" smtClean="0"/>
              <a:t>τηλεφωνία </a:t>
            </a:r>
            <a:r>
              <a:rPr lang="el-GR" altLang="el-GR" dirty="0"/>
              <a:t>και δεδομένα</a:t>
            </a:r>
          </a:p>
          <a:p>
            <a:pPr lvl="2"/>
            <a:r>
              <a:rPr lang="el-GR" altLang="el-GR" dirty="0"/>
              <a:t>Ταχύτητα δεδομένων μέχρι </a:t>
            </a:r>
            <a:r>
              <a:rPr lang="en-US" altLang="el-GR" dirty="0"/>
              <a:t>9,6 Kbps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7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Γενιές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Συστήματα 2ης γενιάς (2</a:t>
            </a:r>
            <a:r>
              <a:rPr lang="en-US" altLang="el-GR" dirty="0" smtClean="0"/>
              <a:t>G)</a:t>
            </a:r>
            <a:r>
              <a:rPr lang="el-GR" altLang="el-GR" dirty="0" smtClean="0"/>
              <a:t>: </a:t>
            </a:r>
            <a:r>
              <a:rPr lang="en-US" altLang="el-GR" dirty="0" smtClean="0"/>
              <a:t>D-AMPS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Ψηφιακή παραλλαγή του </a:t>
            </a:r>
            <a:r>
              <a:rPr lang="en-US" altLang="el-GR" dirty="0" smtClean="0"/>
              <a:t>AMPS</a:t>
            </a:r>
            <a:endParaRPr lang="el-GR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Αντικαθιστά 1 αναλογική με 3 ψηφιακές κλήσεις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Λειτουργεί παράλληλα με το </a:t>
            </a:r>
            <a:r>
              <a:rPr lang="en-US" altLang="el-GR" dirty="0" smtClean="0"/>
              <a:t>AMPS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Συστήματα 2ης γενιάς (2</a:t>
            </a:r>
            <a:r>
              <a:rPr lang="en-US" altLang="el-GR" dirty="0" smtClean="0"/>
              <a:t>G)</a:t>
            </a:r>
            <a:r>
              <a:rPr lang="el-GR" altLang="el-GR" dirty="0" smtClean="0"/>
              <a:t>: </a:t>
            </a:r>
            <a:r>
              <a:rPr lang="en-US" altLang="el-GR" dirty="0" smtClean="0"/>
              <a:t>CDMAone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Χρήση </a:t>
            </a:r>
            <a:r>
              <a:rPr lang="en-US" altLang="el-GR" dirty="0" smtClean="0"/>
              <a:t>CDMA</a:t>
            </a:r>
            <a:r>
              <a:rPr lang="el-GR" altLang="el-GR" dirty="0" smtClean="0"/>
              <a:t> για καταμερισμό φάσματος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Ευέλικτη διαχείριση εύρους ζώνης και μεταβιβάσεων</a:t>
            </a:r>
            <a:endParaRPr lang="en-US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Εντελώς διαφορετική τεχνολογία</a:t>
            </a:r>
            <a:r>
              <a:rPr lang="el-GR" altLang="el-GR" dirty="0"/>
              <a:t> </a:t>
            </a:r>
            <a:r>
              <a:rPr lang="el-GR" altLang="el-GR" dirty="0" smtClean="0"/>
              <a:t>από </a:t>
            </a:r>
            <a:r>
              <a:rPr lang="en-US" altLang="el-GR" dirty="0" smtClean="0"/>
              <a:t>AMPS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53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Γενιές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Διείσδυση συστημάτων 2</a:t>
            </a:r>
            <a:r>
              <a:rPr lang="en-US" altLang="el-GR" dirty="0" smtClean="0"/>
              <a:t>G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Τεράστια επιτυχία στην Ευρώπη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Περιορισμένη επιτυχία στις ΗΠΑ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Ενιαία έναντι κατακερματισμένης αγοράς</a:t>
            </a:r>
            <a:endParaRPr lang="en-US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Συστήματα </a:t>
            </a:r>
            <a:r>
              <a:rPr lang="el-GR" altLang="el-GR" dirty="0"/>
              <a:t>2.5</a:t>
            </a:r>
            <a:r>
              <a:rPr lang="en-US" altLang="el-GR" dirty="0"/>
              <a:t>G:</a:t>
            </a:r>
            <a:r>
              <a:rPr lang="el-GR" altLang="el-GR" dirty="0"/>
              <a:t> </a:t>
            </a:r>
            <a:r>
              <a:rPr lang="en-US" altLang="el-GR" dirty="0"/>
              <a:t>GSM </a:t>
            </a:r>
            <a:r>
              <a:rPr lang="el-GR" altLang="el-GR" dirty="0"/>
              <a:t>φάση 2+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Εξέλιξη δικτύων 2</a:t>
            </a:r>
            <a:r>
              <a:rPr lang="en-US" altLang="el-GR" dirty="0" smtClean="0"/>
              <a:t>G</a:t>
            </a:r>
            <a:r>
              <a:rPr lang="el-GR" altLang="el-GR" dirty="0" smtClean="0"/>
              <a:t> με νέες δυνατότητες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HSCSD</a:t>
            </a:r>
            <a:r>
              <a:rPr lang="en-US" altLang="el-GR" dirty="0"/>
              <a:t>:</a:t>
            </a:r>
            <a:r>
              <a:rPr lang="el-GR" altLang="el-GR" dirty="0"/>
              <a:t> πολύπλεξη </a:t>
            </a:r>
            <a:r>
              <a:rPr lang="el-GR" altLang="el-GR" dirty="0" smtClean="0"/>
              <a:t>καναλιών </a:t>
            </a:r>
            <a:r>
              <a:rPr lang="el-GR" altLang="el-GR" dirty="0"/>
              <a:t>δεδομένων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GPRS:</a:t>
            </a:r>
            <a:r>
              <a:rPr lang="el-GR" altLang="el-GR" dirty="0"/>
              <a:t> μεταγωγή πακέτων πάνω από κανάλια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Προσωρινή εκχώρηση </a:t>
            </a:r>
            <a:r>
              <a:rPr lang="el-GR" altLang="el-GR" dirty="0" smtClean="0"/>
              <a:t>υποδοχών </a:t>
            </a:r>
            <a:r>
              <a:rPr lang="el-GR" altLang="el-GR" dirty="0"/>
              <a:t>στα </a:t>
            </a:r>
            <a:r>
              <a:rPr lang="el-GR" altLang="el-GR" dirty="0" smtClean="0"/>
              <a:t>πακέτα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2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Γενιές </a:t>
            </a:r>
            <a:r>
              <a:rPr lang="el-GR" altLang="el-GR" dirty="0" smtClean="0"/>
              <a:t>(</a:t>
            </a:r>
            <a:r>
              <a:rPr lang="en-US" altLang="el-GR" dirty="0" smtClean="0"/>
              <a:t>5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Συστήματα 3ης γενιάς (</a:t>
            </a:r>
            <a:r>
              <a:rPr lang="en-US" altLang="el-GR" dirty="0"/>
              <a:t>3G): </a:t>
            </a:r>
            <a:r>
              <a:rPr lang="el-GR" altLang="el-GR" dirty="0"/>
              <a:t>ΙΜΤ-2000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Απόπειρα για παγκόσμιο </a:t>
            </a:r>
            <a:r>
              <a:rPr lang="el-GR" altLang="el-GR" dirty="0" smtClean="0"/>
              <a:t>πρότυπο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Στόχος η υλοποίηση μέχρι το 2000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Συμφωνία </a:t>
            </a:r>
            <a:r>
              <a:rPr lang="el-GR" altLang="el-GR" dirty="0"/>
              <a:t>στη χρήση </a:t>
            </a:r>
            <a:r>
              <a:rPr lang="en-US" altLang="el-GR" dirty="0" smtClean="0"/>
              <a:t>CDMA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Διαφωνία σε λεπτομέρειες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Κυρίως λόγω θεμάτων πατεντών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Διάσπαση σε </a:t>
            </a:r>
            <a:r>
              <a:rPr lang="en-US" altLang="el-GR" dirty="0"/>
              <a:t>3GPP</a:t>
            </a:r>
            <a:r>
              <a:rPr lang="el-GR" altLang="el-GR" dirty="0"/>
              <a:t> και </a:t>
            </a:r>
            <a:r>
              <a:rPr lang="en-US" altLang="el-GR" dirty="0" smtClean="0"/>
              <a:t>3GPP2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/>
              <a:t>Περιορισμένη συμβατότητα μεταξύ τους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Κυριαρχία εταιρειών στην τυποποίηση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92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Δίκτυα </a:t>
            </a:r>
            <a:r>
              <a:rPr lang="en-US" altLang="el-GR" dirty="0" smtClean="0"/>
              <a:t>UMTS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23</a:t>
            </a:r>
            <a:r>
              <a:rPr lang="el-GR" b="1" dirty="0" smtClean="0"/>
              <a:t>:</a:t>
            </a:r>
            <a:r>
              <a:rPr lang="en-US" dirty="0"/>
              <a:t>  </a:t>
            </a:r>
            <a:r>
              <a:rPr lang="el-GR" dirty="0"/>
              <a:t>Πολυμέσα σε δίκτυα </a:t>
            </a:r>
            <a:r>
              <a:rPr lang="en-US" dirty="0"/>
              <a:t>3G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9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Δίκτυα </a:t>
            </a:r>
            <a:r>
              <a:rPr lang="en-US" altLang="el-GR" dirty="0" smtClean="0"/>
              <a:t>UMTS (1 </a:t>
            </a:r>
            <a:r>
              <a:rPr lang="el-GR" altLang="el-GR" dirty="0" smtClean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3482752"/>
            <a:ext cx="8382000" cy="29180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Συστατικά δικτύου </a:t>
            </a:r>
            <a:r>
              <a:rPr lang="en-US" altLang="el-GR" dirty="0" smtClean="0"/>
              <a:t>UMTS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Δίκτυο ραδιοκυματικής πρόσβασης (</a:t>
            </a:r>
            <a:r>
              <a:rPr lang="en-GB" altLang="el-GR" dirty="0" smtClean="0"/>
              <a:t>RAN</a:t>
            </a:r>
            <a:r>
              <a:rPr lang="el-GR" altLang="el-GR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l-GR" dirty="0" smtClean="0"/>
              <a:t>GERAN</a:t>
            </a:r>
            <a:r>
              <a:rPr lang="el-GR" altLang="el-GR" dirty="0" smtClean="0"/>
              <a:t> ή</a:t>
            </a:r>
            <a:r>
              <a:rPr lang="en-US" altLang="el-GR" dirty="0" smtClean="0"/>
              <a:t> UTRAN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Δίκτυο κορμού (</a:t>
            </a:r>
            <a:r>
              <a:rPr lang="en-GB" altLang="el-GR" dirty="0" smtClean="0"/>
              <a:t>CN</a:t>
            </a:r>
            <a:r>
              <a:rPr lang="el-GR" altLang="el-GR" dirty="0" smtClean="0"/>
              <a:t>): </a:t>
            </a:r>
            <a:r>
              <a:rPr lang="en-US" altLang="el-GR" dirty="0" smtClean="0"/>
              <a:t>GSM</a:t>
            </a:r>
            <a:r>
              <a:rPr lang="el-GR" altLang="el-GR" dirty="0" smtClean="0"/>
              <a:t> ή</a:t>
            </a:r>
            <a:r>
              <a:rPr lang="en-US" altLang="el-GR" dirty="0" smtClean="0"/>
              <a:t> GPRS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Εξοπλισμός χρήστη (</a:t>
            </a:r>
            <a:r>
              <a:rPr lang="en-GB" altLang="el-GR" dirty="0" smtClean="0"/>
              <a:t>UE</a:t>
            </a:r>
            <a:r>
              <a:rPr lang="el-GR" altLang="el-GR" dirty="0" smtClean="0"/>
              <a:t>):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ΜΤ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TE</a:t>
            </a:r>
            <a:endParaRPr lang="el-GR" altLang="el-G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143000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14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Δίκτυα </a:t>
            </a:r>
            <a:r>
              <a:rPr lang="en-US" altLang="el-GR" dirty="0"/>
              <a:t>UMTS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Προδιαγραφές </a:t>
            </a:r>
            <a:r>
              <a:rPr lang="en-US" altLang="el-GR" dirty="0"/>
              <a:t>UMTS</a:t>
            </a:r>
            <a:r>
              <a:rPr lang="el-GR" altLang="el-GR" dirty="0"/>
              <a:t>: </a:t>
            </a:r>
            <a:r>
              <a:rPr lang="en-US" altLang="el-GR" dirty="0"/>
              <a:t>Release 5, 6, 7, …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Από το </a:t>
            </a:r>
            <a:r>
              <a:rPr lang="en-US" altLang="el-GR" dirty="0"/>
              <a:t>ETSI</a:t>
            </a:r>
            <a:r>
              <a:rPr lang="el-GR" altLang="el-GR" dirty="0"/>
              <a:t> πέρασαν στο </a:t>
            </a:r>
            <a:r>
              <a:rPr lang="en-US" altLang="el-GR" dirty="0"/>
              <a:t>3GPP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Ικανότητες </a:t>
            </a:r>
            <a:r>
              <a:rPr lang="el-GR" altLang="el-GR" dirty="0" smtClean="0"/>
              <a:t>υπηρεσίας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Μηχανισμοί υλοποίησης υπηρεσιών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Μπορούν να συνδυαστούν για εφαρμογές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Παλιότερα: </a:t>
            </a:r>
            <a:r>
              <a:rPr lang="el-GR" altLang="el-GR" dirty="0" smtClean="0"/>
              <a:t>αυστηρός ορισμός υπηρεσιών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Υπηρεσίες φορέα: μετάδοση σημάτων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Τηλεϋπηρεσίες: εφαρμογές (π.χ. τηλεφωνία)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Συμπληρωματικές υπηρεσίες (π.χ. προώθηση)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93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Δίκτυα </a:t>
            </a:r>
            <a:r>
              <a:rPr lang="en-US" altLang="el-GR" dirty="0"/>
              <a:t>UMTS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Δίκτυο κορμού</a:t>
            </a:r>
          </a:p>
          <a:p>
            <a:pPr lvl="1" eaLnBrk="1" hangingPunct="1"/>
            <a:r>
              <a:rPr lang="el-GR" altLang="el-GR" dirty="0" smtClean="0"/>
              <a:t>Εξυπηρετητής </a:t>
            </a:r>
            <a:r>
              <a:rPr lang="en-US" altLang="el-GR" dirty="0" smtClean="0"/>
              <a:t>HSS</a:t>
            </a:r>
          </a:p>
          <a:p>
            <a:pPr eaLnBrk="1" hangingPunct="1"/>
            <a:r>
              <a:rPr lang="el-GR" altLang="el-GR" dirty="0" smtClean="0"/>
              <a:t>Πεδίο </a:t>
            </a:r>
            <a:r>
              <a:rPr lang="en-US" altLang="el-GR" dirty="0" smtClean="0"/>
              <a:t>CS</a:t>
            </a:r>
          </a:p>
          <a:p>
            <a:pPr lvl="1" eaLnBrk="1" hangingPunct="1"/>
            <a:r>
              <a:rPr lang="en-GB" altLang="el-GR" dirty="0" smtClean="0"/>
              <a:t>GMSC </a:t>
            </a:r>
            <a:r>
              <a:rPr lang="el-GR" altLang="el-GR" dirty="0" smtClean="0"/>
              <a:t>πύλης </a:t>
            </a:r>
            <a:endParaRPr lang="en-US" altLang="el-GR" dirty="0" smtClean="0"/>
          </a:p>
          <a:p>
            <a:pPr lvl="1" eaLnBrk="1" hangingPunct="1"/>
            <a:r>
              <a:rPr lang="en-GB" altLang="el-GR" dirty="0" smtClean="0"/>
              <a:t>VMSC</a:t>
            </a:r>
            <a:r>
              <a:rPr lang="el-GR" altLang="el-GR" dirty="0" smtClean="0"/>
              <a:t> επισκεπτών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Βάση </a:t>
            </a:r>
            <a:r>
              <a:rPr lang="en-GB" altLang="el-GR" dirty="0" smtClean="0"/>
              <a:t>VLR</a:t>
            </a:r>
          </a:p>
          <a:p>
            <a:pPr eaLnBrk="1" hangingPunct="1"/>
            <a:r>
              <a:rPr lang="el-GR" altLang="el-GR" dirty="0" smtClean="0"/>
              <a:t>Πεδίο PS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GSN πύλης </a:t>
            </a:r>
          </a:p>
          <a:p>
            <a:pPr lvl="1" eaLnBrk="1" hangingPunct="1"/>
            <a:r>
              <a:rPr lang="en-US" altLang="el-GR" dirty="0" smtClean="0"/>
              <a:t>GSN</a:t>
            </a:r>
            <a:r>
              <a:rPr lang="el-GR" altLang="el-GR" dirty="0" smtClean="0"/>
              <a:t> εξυπηρέτησης 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709160" cy="47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29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Δίκτυα </a:t>
            </a:r>
            <a:r>
              <a:rPr lang="en-US" altLang="el-GR" dirty="0"/>
              <a:t>UMTS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Ραδιοδίκτυο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GSM EDGE RAN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Παρόμοιο με </a:t>
            </a:r>
            <a:r>
              <a:rPr lang="en-US" altLang="el-GR" dirty="0" smtClean="0"/>
              <a:t>GSM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Περιοχή </a:t>
            </a:r>
            <a:r>
              <a:rPr lang="en-US" altLang="el-GR" dirty="0" smtClean="0"/>
              <a:t>BSS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Ελεγκτές </a:t>
            </a:r>
            <a:r>
              <a:rPr lang="en-US" altLang="el-GR" dirty="0" smtClean="0"/>
              <a:t>BSC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Ελεγκτές </a:t>
            </a:r>
            <a:r>
              <a:rPr lang="en-US" altLang="el-GR" dirty="0" smtClean="0"/>
              <a:t>BTS</a:t>
            </a:r>
          </a:p>
          <a:p>
            <a:pPr lvl="2">
              <a:lnSpc>
                <a:spcPct val="90000"/>
              </a:lnSpc>
            </a:pPr>
            <a:r>
              <a:rPr lang="en-US" altLang="el-GR" dirty="0" smtClean="0"/>
              <a:t>384/144 Kbps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UTRAN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Νέο δίκτυο</a:t>
            </a:r>
            <a:endParaRPr lang="en-US" altLang="el-GR" dirty="0" smtClean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396740" cy="47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44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Δίκτυα </a:t>
            </a:r>
            <a:r>
              <a:rPr lang="en-US" altLang="el-GR" dirty="0"/>
              <a:t>UMTS </a:t>
            </a:r>
            <a:r>
              <a:rPr lang="en-US" altLang="el-GR" dirty="0" smtClean="0"/>
              <a:t>(</a:t>
            </a:r>
            <a:r>
              <a:rPr lang="el-GR" altLang="el-GR" dirty="0" smtClean="0"/>
              <a:t>5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l-GR" dirty="0" smtClean="0"/>
              <a:t>Universal Terrestrial RAN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Περιοχή </a:t>
            </a:r>
            <a:r>
              <a:rPr lang="en-US" altLang="el-GR" dirty="0"/>
              <a:t>RNS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Ελεγκτές </a:t>
            </a:r>
            <a:r>
              <a:rPr lang="en-US" altLang="el-GR" dirty="0"/>
              <a:t>RNC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Ελεγκτές </a:t>
            </a:r>
            <a:r>
              <a:rPr lang="en-US" altLang="el-GR" dirty="0"/>
              <a:t>Node-B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TDD</a:t>
            </a:r>
            <a:r>
              <a:rPr lang="el-GR" altLang="el-GR" dirty="0"/>
              <a:t> ή </a:t>
            </a:r>
            <a:r>
              <a:rPr lang="en-US" altLang="el-GR" dirty="0" smtClean="0"/>
              <a:t>FDD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W-CDMA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Πάνω από 2 </a:t>
            </a:r>
            <a:r>
              <a:rPr lang="en-US" altLang="el-GR" dirty="0" smtClean="0"/>
              <a:t>Mbps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Συνεχόμενες αυξήσεις με επεκτάσεις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Έλεγχος ισχύος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Βελτιωμένες μεταβιβάσεις</a:t>
            </a:r>
            <a:endParaRPr lang="en-US" alt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91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Πολυμεσικό </a:t>
            </a:r>
            <a:r>
              <a:rPr lang="el-GR" altLang="el-GR" dirty="0"/>
              <a:t>υποσύστημα </a:t>
            </a:r>
            <a:r>
              <a:rPr lang="en-US" altLang="el-GR" dirty="0" smtClean="0"/>
              <a:t>IP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23</a:t>
            </a:r>
            <a:r>
              <a:rPr lang="el-GR" b="1" dirty="0" smtClean="0"/>
              <a:t>:</a:t>
            </a:r>
            <a:r>
              <a:rPr lang="en-US" dirty="0"/>
              <a:t>  </a:t>
            </a:r>
            <a:r>
              <a:rPr lang="el-GR" dirty="0"/>
              <a:t>Πολυμέσα σε δίκτυα </a:t>
            </a:r>
            <a:r>
              <a:rPr lang="en-US" dirty="0"/>
              <a:t>3G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9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Τι είναι το </a:t>
            </a:r>
            <a:r>
              <a:rPr lang="en-US" altLang="el-GR" dirty="0" smtClean="0"/>
              <a:t>IMS</a:t>
            </a:r>
            <a:r>
              <a:rPr lang="el-GR" altLang="el-GR" dirty="0" smtClean="0"/>
              <a:t>; (1 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Πολυμεσικό υποσύστημα </a:t>
            </a:r>
            <a:r>
              <a:rPr lang="en-US" altLang="el-GR" dirty="0" smtClean="0"/>
              <a:t>IP (IMS)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Επεκτείνει υπηρεσίες μεταφοράς πακέτων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Εγκαθίδρυση και έλεγχος συνεδριών με </a:t>
            </a:r>
            <a:r>
              <a:rPr lang="en-US" altLang="el-GR" dirty="0" smtClean="0"/>
              <a:t>SIP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Δέσμευση απαιτούμενων πόρων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Υποστήριξη εφαρμογών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Έλεγχος από εξυπηρετητή εφαρμογών (</a:t>
            </a:r>
            <a:r>
              <a:rPr lang="en-US" altLang="el-GR" dirty="0" smtClean="0"/>
              <a:t>AS)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Διάφοροι </a:t>
            </a:r>
            <a:r>
              <a:rPr lang="en-US" altLang="el-GR" dirty="0" smtClean="0"/>
              <a:t>AS</a:t>
            </a:r>
            <a:r>
              <a:rPr lang="el-GR" altLang="el-GR" dirty="0" smtClean="0"/>
              <a:t> υποστηρίζουν διάφορες εφαρμογές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 </a:t>
            </a:r>
            <a:r>
              <a:rPr lang="en-US" altLang="el-GR" dirty="0" smtClean="0"/>
              <a:t>AS</a:t>
            </a:r>
            <a:r>
              <a:rPr lang="el-GR" altLang="el-GR" dirty="0" smtClean="0"/>
              <a:t> έχει πρόσβαση στις ικανότητες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85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</a:t>
            </a:r>
            <a:r>
              <a:rPr lang="en-US" altLang="el-GR" dirty="0"/>
              <a:t>IMS</a:t>
            </a:r>
            <a:r>
              <a:rPr lang="el-GR" altLang="el-GR" dirty="0"/>
              <a:t>;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4633372"/>
            <a:ext cx="8382000" cy="17674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Σχέση του </a:t>
            </a:r>
            <a:r>
              <a:rPr lang="en-US" altLang="el-GR" dirty="0" smtClean="0"/>
              <a:t>IMS</a:t>
            </a:r>
            <a:r>
              <a:rPr lang="el-GR" altLang="el-GR" dirty="0" smtClean="0"/>
              <a:t> με το δίκτυο </a:t>
            </a:r>
            <a:r>
              <a:rPr lang="en-US" altLang="el-GR" dirty="0" smtClean="0"/>
              <a:t>UMTS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Υποσύστημα του </a:t>
            </a:r>
            <a:r>
              <a:rPr lang="en-US" altLang="el-GR" dirty="0" smtClean="0"/>
              <a:t>CN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Αξιοποιεί πεδίο </a:t>
            </a:r>
            <a:r>
              <a:rPr lang="en-US" altLang="el-GR" dirty="0" smtClean="0"/>
              <a:t>PS</a:t>
            </a:r>
            <a:r>
              <a:rPr lang="el-GR" altLang="el-GR" dirty="0" smtClean="0"/>
              <a:t> για μεταφορά δεδομένων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701540" cy="343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05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</a:t>
            </a:r>
            <a:r>
              <a:rPr lang="en-US" altLang="el-GR" dirty="0"/>
              <a:t>IMS</a:t>
            </a:r>
            <a:r>
              <a:rPr lang="el-GR" altLang="el-GR" dirty="0"/>
              <a:t>;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Παρεχόμενες ικανότητες (όχι εφαρμογές)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Ταυτότητες άκρων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Περιγραφές μέσων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Υπηρεσίες πραγματικού χρόνου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Ανάμεσα </a:t>
            </a:r>
            <a:r>
              <a:rPr lang="el-GR" altLang="el-GR" dirty="0"/>
              <a:t>σε </a:t>
            </a:r>
            <a:r>
              <a:rPr lang="el-GR" altLang="el-GR" dirty="0" smtClean="0"/>
              <a:t>ανθρώπους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Υπηρεσίες ροής από μηχανή σε άνθρωπο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Γενικευμένη διαχείριση ομάδων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Γενικευμένη επικοινωνία </a:t>
            </a:r>
            <a:r>
              <a:rPr lang="el-GR" altLang="el-GR" dirty="0" smtClean="0"/>
              <a:t>ομάδων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87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Δομή του </a:t>
            </a:r>
            <a:r>
              <a:rPr lang="en-US" altLang="el-GR" dirty="0" smtClean="0"/>
              <a:t>IMS (1 </a:t>
            </a:r>
            <a:r>
              <a:rPr lang="el-GR" altLang="el-GR" dirty="0" smtClean="0"/>
              <a:t>από 4)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0"/>
            <a:ext cx="8382000" cy="182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Λειτουργίες ελέγχου εξυπηρετητή κλήσεων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Λειτουργίες που σχετίζονται με δεδομένα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Διαλειτουργικότητα</a:t>
            </a:r>
            <a:endParaRPr lang="en-US" altLang="el-GR" dirty="0" smtClean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47760"/>
            <a:ext cx="4335780" cy="32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48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Δομή του </a:t>
            </a:r>
            <a:r>
              <a:rPr lang="en-US" altLang="el-GR" dirty="0"/>
              <a:t>IMS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Λειτουργίες ελέγχου εξυπηρετητή </a:t>
            </a:r>
            <a:r>
              <a:rPr lang="el-GR" altLang="el-GR" dirty="0" smtClean="0"/>
              <a:t>κλήσεων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Πληρεξούσιος </a:t>
            </a:r>
            <a:r>
              <a:rPr lang="en-US" altLang="el-GR" dirty="0"/>
              <a:t>CSCF </a:t>
            </a:r>
            <a:r>
              <a:rPr lang="el-GR" altLang="el-GR" dirty="0"/>
              <a:t>(</a:t>
            </a:r>
            <a:r>
              <a:rPr lang="en-GB" altLang="el-GR" dirty="0"/>
              <a:t>P</a:t>
            </a:r>
            <a:r>
              <a:rPr lang="el-GR" altLang="el-GR" dirty="0"/>
              <a:t>-</a:t>
            </a:r>
            <a:r>
              <a:rPr lang="en-GB" altLang="el-GR" dirty="0"/>
              <a:t>CSCF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Σημείο επικοινωνίας χρήστη με τρέχον δίκτυο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Εξυπηρετούσα </a:t>
            </a:r>
            <a:r>
              <a:rPr lang="en-US" altLang="el-GR" dirty="0"/>
              <a:t>CSCF </a:t>
            </a:r>
            <a:r>
              <a:rPr lang="el-GR" altLang="el-GR" dirty="0"/>
              <a:t>(</a:t>
            </a:r>
            <a:r>
              <a:rPr lang="en-GB" altLang="el-GR" dirty="0"/>
              <a:t>S</a:t>
            </a:r>
            <a:r>
              <a:rPr lang="el-GR" altLang="el-GR" dirty="0"/>
              <a:t>-</a:t>
            </a:r>
            <a:r>
              <a:rPr lang="en-GB" altLang="el-GR" dirty="0"/>
              <a:t>CSCF</a:t>
            </a:r>
            <a:r>
              <a:rPr lang="el-GR" altLang="el-GR" dirty="0"/>
              <a:t>)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Σημείο επικοινωνίας χρήστη με οικείο δίκτυο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Ερωτήτρια </a:t>
            </a:r>
            <a:r>
              <a:rPr lang="en-US" altLang="el-GR" dirty="0"/>
              <a:t>CSCF </a:t>
            </a:r>
            <a:r>
              <a:rPr lang="el-GR" altLang="el-GR" dirty="0"/>
              <a:t>(</a:t>
            </a:r>
            <a:r>
              <a:rPr lang="en-GB" altLang="el-GR" dirty="0"/>
              <a:t>I</a:t>
            </a:r>
            <a:r>
              <a:rPr lang="el-GR" altLang="el-GR" dirty="0"/>
              <a:t>-</a:t>
            </a:r>
            <a:r>
              <a:rPr lang="en-GB" altLang="el-GR" dirty="0"/>
              <a:t>CSCF</a:t>
            </a:r>
            <a:r>
              <a:rPr lang="el-GR" altLang="el-GR" dirty="0"/>
              <a:t>)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Κατανομή εισερχόμενων κλήσεων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Λειτουργία εντοπισμού συνδρομών (</a:t>
            </a:r>
            <a:r>
              <a:rPr lang="en-GB" altLang="el-GR" dirty="0"/>
              <a:t>SLF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01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Δομή του </a:t>
            </a:r>
            <a:r>
              <a:rPr lang="en-US" altLang="el-GR" dirty="0"/>
              <a:t>IMS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Λειτουργίες που σχετίζονται με δεδομένα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Επεξεργασία </a:t>
            </a:r>
            <a:r>
              <a:rPr lang="el-GR" altLang="el-GR" dirty="0"/>
              <a:t>πόρων μέσων (</a:t>
            </a:r>
            <a:r>
              <a:rPr lang="en-GB" altLang="el-GR" dirty="0"/>
              <a:t>MRFP</a:t>
            </a:r>
            <a:r>
              <a:rPr lang="el-GR" altLang="el-GR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Απαιτεί διαρκή χρήση </a:t>
            </a:r>
            <a:r>
              <a:rPr lang="en-US" altLang="el-GR" dirty="0" smtClean="0"/>
              <a:t>DSP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Έλεγχος πόρων </a:t>
            </a:r>
            <a:r>
              <a:rPr lang="el-GR" altLang="el-GR" dirty="0"/>
              <a:t>μέσων (</a:t>
            </a:r>
            <a:r>
              <a:rPr lang="en-GB" altLang="el-GR" dirty="0"/>
              <a:t>MRFC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Απαιτεί περιοδική χρήση </a:t>
            </a:r>
            <a:r>
              <a:rPr lang="en-US" altLang="el-GR" dirty="0" smtClean="0"/>
              <a:t>CPU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Υποστήριξη εφαρμογών που παρέχει ένα </a:t>
            </a:r>
            <a:r>
              <a:rPr lang="en-US" altLang="el-GR" dirty="0"/>
              <a:t>AS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Επεξεργασία </a:t>
            </a:r>
            <a:r>
              <a:rPr lang="el-GR" altLang="el-GR" dirty="0"/>
              <a:t>δεδομένων μέσα στο </a:t>
            </a:r>
            <a:r>
              <a:rPr lang="el-GR" altLang="el-GR" dirty="0" smtClean="0"/>
              <a:t>δίκτυο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Μίξη ήχου, αλλαγή κωδικοποίησης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Δεν χρειάζεται να μεταφέρονται δεδομένα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33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Δομή του </a:t>
            </a:r>
            <a:r>
              <a:rPr lang="en-US" altLang="el-GR" dirty="0"/>
              <a:t>IMS </a:t>
            </a:r>
            <a:r>
              <a:rPr lang="en-US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Διαλειτουργικότητα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Πύλη μέσων (</a:t>
            </a:r>
            <a:r>
              <a:rPr lang="en-US" altLang="el-GR" dirty="0"/>
              <a:t>MGW</a:t>
            </a:r>
            <a:r>
              <a:rPr lang="el-GR" altLang="el-GR" dirty="0"/>
              <a:t>)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Λειτουργία ελέγχου πύλης μέσων (</a:t>
            </a:r>
            <a:r>
              <a:rPr lang="en-GB" altLang="el-GR" dirty="0"/>
              <a:t>MGCF</a:t>
            </a:r>
            <a:r>
              <a:rPr lang="el-GR" altLang="el-GR" dirty="0"/>
              <a:t>) 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Πύλη σηματοδοσίας (</a:t>
            </a:r>
            <a:r>
              <a:rPr lang="en-GB" altLang="el-GR" dirty="0"/>
              <a:t>SGW</a:t>
            </a:r>
            <a:r>
              <a:rPr lang="el-GR" altLang="el-GR" dirty="0"/>
              <a:t>)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Λειτουργία ελέγχου πύλης εξόδου (</a:t>
            </a:r>
            <a:r>
              <a:rPr lang="en-GB" altLang="el-GR" dirty="0"/>
              <a:t>BGCF</a:t>
            </a:r>
            <a:r>
              <a:rPr lang="el-GR" altLang="el-GR" dirty="0"/>
              <a:t>)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Σηματοδοσία </a:t>
            </a:r>
            <a:r>
              <a:rPr lang="el-GR" altLang="el-GR" dirty="0"/>
              <a:t>πάνω από </a:t>
            </a:r>
            <a:r>
              <a:rPr lang="en-US" altLang="el-GR" dirty="0"/>
              <a:t>SIP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Τα μηνύματα περιέχουν προδιαγραφές </a:t>
            </a:r>
            <a:r>
              <a:rPr lang="en-US" altLang="el-GR" dirty="0"/>
              <a:t>SDP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Μετάδοση δεδομένων πάνω από </a:t>
            </a:r>
            <a:r>
              <a:rPr lang="en-US" altLang="el-GR" dirty="0" smtClean="0"/>
              <a:t>RTP/UDP/IP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16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Λειτουργία του </a:t>
            </a:r>
            <a:r>
              <a:rPr lang="en-US" altLang="el-GR" dirty="0" smtClean="0"/>
              <a:t>IMS (1 </a:t>
            </a:r>
            <a:r>
              <a:rPr lang="el-GR" altLang="el-GR" dirty="0" smtClean="0"/>
              <a:t>από 3)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61048"/>
            <a:ext cx="8382000" cy="253975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Εγγραφή του χρήστη στις </a:t>
            </a:r>
            <a:r>
              <a:rPr lang="en-US" altLang="el-GR" dirty="0" smtClean="0"/>
              <a:t>CSCF</a:t>
            </a:r>
          </a:p>
          <a:p>
            <a:pPr lvl="1" eaLnBrk="1" hangingPunct="1"/>
            <a:r>
              <a:rPr lang="el-GR" altLang="el-GR" dirty="0" smtClean="0"/>
              <a:t>Εγγραφή του </a:t>
            </a:r>
            <a:r>
              <a:rPr lang="en-US" altLang="el-GR" dirty="0" smtClean="0"/>
              <a:t>UE</a:t>
            </a:r>
            <a:r>
              <a:rPr lang="el-GR" altLang="el-GR" dirty="0" smtClean="0"/>
              <a:t> στην τοπική </a:t>
            </a:r>
            <a:r>
              <a:rPr lang="en-US" altLang="el-GR" dirty="0" smtClean="0"/>
              <a:t>P-CSCF</a:t>
            </a:r>
          </a:p>
          <a:p>
            <a:pPr lvl="1" eaLnBrk="1" hangingPunct="1"/>
            <a:r>
              <a:rPr lang="el-GR" altLang="el-GR" dirty="0" smtClean="0"/>
              <a:t>Επικοινωνία </a:t>
            </a:r>
            <a:r>
              <a:rPr lang="en-US" altLang="el-GR" dirty="0" smtClean="0"/>
              <a:t>P-CSCF</a:t>
            </a:r>
            <a:r>
              <a:rPr lang="el-GR" altLang="el-GR" dirty="0" smtClean="0"/>
              <a:t> με </a:t>
            </a:r>
            <a:r>
              <a:rPr lang="en-US" altLang="el-GR" dirty="0" smtClean="0"/>
              <a:t>I-CSCF</a:t>
            </a:r>
            <a:r>
              <a:rPr lang="el-GR" altLang="el-GR" dirty="0" smtClean="0"/>
              <a:t> οικείου δικτύου</a:t>
            </a:r>
          </a:p>
          <a:p>
            <a:pPr lvl="2" eaLnBrk="1" hangingPunct="1"/>
            <a:r>
              <a:rPr lang="el-GR" altLang="el-GR" dirty="0" smtClean="0"/>
              <a:t>Ερώτηση στην </a:t>
            </a:r>
            <a:r>
              <a:rPr lang="en-US" altLang="el-GR" dirty="0" smtClean="0"/>
              <a:t>SLF</a:t>
            </a:r>
            <a:r>
              <a:rPr lang="el-GR" altLang="el-GR" dirty="0" smtClean="0"/>
              <a:t> για εντοπισμό του </a:t>
            </a:r>
            <a:r>
              <a:rPr lang="en-US" altLang="el-GR" dirty="0" smtClean="0"/>
              <a:t>HSS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Επικοινωνία με την </a:t>
            </a:r>
            <a:r>
              <a:rPr lang="en-US" altLang="el-GR" dirty="0" smtClean="0"/>
              <a:t>S-CSCF</a:t>
            </a:r>
            <a:r>
              <a:rPr lang="el-GR" altLang="el-GR" dirty="0" smtClean="0"/>
              <a:t> που ορίζει ο </a:t>
            </a:r>
            <a:r>
              <a:rPr lang="en-US" altLang="el-GR" dirty="0" smtClean="0"/>
              <a:t>HSS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16052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00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Λειτουργία του </a:t>
            </a:r>
            <a:r>
              <a:rPr lang="en-US" altLang="el-GR" dirty="0"/>
              <a:t>IMS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Περιβάλλον </a:t>
            </a:r>
            <a:r>
              <a:rPr lang="en-US" altLang="el-GR" dirty="0"/>
              <a:t>PDP (packet data </a:t>
            </a:r>
            <a:r>
              <a:rPr lang="en-US" altLang="el-GR" dirty="0" smtClean="0"/>
              <a:t>protocol)</a:t>
            </a:r>
            <a:endParaRPr lang="el-GR" altLang="el-GR" dirty="0" smtClean="0"/>
          </a:p>
          <a:p>
            <a:pPr lvl="1"/>
            <a:r>
              <a:rPr lang="el-GR" altLang="el-GR" dirty="0"/>
              <a:t>Δομή δεδομένων για χρήση </a:t>
            </a:r>
            <a:r>
              <a:rPr lang="en-US" altLang="el-GR" dirty="0"/>
              <a:t>IP (</a:t>
            </a:r>
            <a:r>
              <a:rPr lang="el-GR" altLang="el-GR" dirty="0"/>
              <a:t>και όχι μόνο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/>
              <a:t>Περιέχει διεύθυνση </a:t>
            </a:r>
            <a:r>
              <a:rPr lang="en-US" altLang="el-GR" dirty="0"/>
              <a:t>IP</a:t>
            </a:r>
            <a:r>
              <a:rPr lang="el-GR" altLang="el-GR" dirty="0"/>
              <a:t> του </a:t>
            </a:r>
            <a:r>
              <a:rPr lang="el-GR" altLang="el-GR" dirty="0" smtClean="0"/>
              <a:t>χρήστη</a:t>
            </a:r>
          </a:p>
          <a:p>
            <a:pPr lvl="1"/>
            <a:r>
              <a:rPr lang="el-GR" altLang="el-GR" dirty="0"/>
              <a:t>Δημιουργείται με τα πρωτόκολλα του </a:t>
            </a:r>
            <a:r>
              <a:rPr lang="en-US" altLang="el-GR" dirty="0" smtClean="0"/>
              <a:t>UMTS</a:t>
            </a:r>
            <a:endParaRPr lang="el-GR" altLang="el-GR" dirty="0"/>
          </a:p>
          <a:p>
            <a:pPr lvl="1"/>
            <a:r>
              <a:rPr lang="el-GR" altLang="el-GR" dirty="0" smtClean="0"/>
              <a:t>Μετά επικοινωνούμε μέσω </a:t>
            </a:r>
            <a:r>
              <a:rPr lang="en-US" altLang="el-GR" dirty="0" smtClean="0"/>
              <a:t>IP</a:t>
            </a:r>
          </a:p>
          <a:p>
            <a:r>
              <a:rPr lang="el-GR" altLang="el-GR" dirty="0" smtClean="0"/>
              <a:t>Εγκαθίδρυση κλήση μέσω </a:t>
            </a:r>
            <a:r>
              <a:rPr lang="en-US" altLang="el-GR" dirty="0" smtClean="0"/>
              <a:t>IMS</a:t>
            </a:r>
          </a:p>
          <a:p>
            <a:pPr lvl="1"/>
            <a:r>
              <a:rPr lang="el-GR" altLang="el-GR" dirty="0" smtClean="0"/>
              <a:t>Σηματοδοσία μέσω οικείων δικτύων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99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Λειτουργία του </a:t>
            </a:r>
            <a:r>
              <a:rPr lang="en-US" altLang="el-GR" dirty="0"/>
              <a:t>IMS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14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Πολυμεσική </a:t>
            </a:r>
            <a:r>
              <a:rPr lang="el-GR" altLang="el-GR" dirty="0"/>
              <a:t>υπηρεσία (πολύ)</a:t>
            </a:r>
            <a:r>
              <a:rPr lang="el-GR" altLang="el-GR" dirty="0" smtClean="0"/>
              <a:t>εκπομπής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23</a:t>
            </a:r>
            <a:r>
              <a:rPr lang="el-GR" b="1" dirty="0" smtClean="0"/>
              <a:t>:</a:t>
            </a:r>
            <a:r>
              <a:rPr lang="en-US" dirty="0"/>
              <a:t>  </a:t>
            </a:r>
            <a:r>
              <a:rPr lang="el-GR" dirty="0"/>
              <a:t>Πολυμέσα σε δίκτυα </a:t>
            </a:r>
            <a:r>
              <a:rPr lang="en-US" dirty="0"/>
              <a:t>3G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9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η </a:t>
            </a:r>
            <a:r>
              <a:rPr lang="en-US" altLang="el-GR" dirty="0"/>
              <a:t>MBMS</a:t>
            </a:r>
            <a:r>
              <a:rPr lang="el-GR" altLang="el-GR" dirty="0"/>
              <a:t>; </a:t>
            </a:r>
            <a:r>
              <a:rPr lang="el-GR" altLang="el-GR" dirty="0" smtClean="0"/>
              <a:t>(1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Πολυμεσική υπηρεσία (</a:t>
            </a:r>
            <a:r>
              <a:rPr lang="el-GR" altLang="el-GR" dirty="0" smtClean="0"/>
              <a:t>πολυ)εκπομπής</a:t>
            </a:r>
          </a:p>
          <a:p>
            <a:pPr lvl="1"/>
            <a:r>
              <a:rPr lang="en-US" altLang="el-GR" dirty="0" smtClean="0"/>
              <a:t>Multimedia Broadcast / Multicast Service </a:t>
            </a:r>
            <a:r>
              <a:rPr lang="el-GR" altLang="el-GR" dirty="0" smtClean="0"/>
              <a:t>(</a:t>
            </a:r>
            <a:r>
              <a:rPr lang="en-US" altLang="el-GR" dirty="0"/>
              <a:t>MBMS)</a:t>
            </a:r>
          </a:p>
          <a:p>
            <a:pPr lvl="1"/>
            <a:r>
              <a:rPr lang="el-GR" altLang="el-GR" dirty="0" smtClean="0"/>
              <a:t>Πραγματική πολυεκπομπή </a:t>
            </a:r>
            <a:r>
              <a:rPr lang="el-GR" altLang="el-GR" dirty="0"/>
              <a:t>σε δίκτυα </a:t>
            </a:r>
            <a:r>
              <a:rPr lang="en-US" altLang="el-GR" dirty="0"/>
              <a:t>UMTS</a:t>
            </a:r>
            <a:endParaRPr lang="el-GR" altLang="el-GR" dirty="0"/>
          </a:p>
          <a:p>
            <a:pPr lvl="1"/>
            <a:r>
              <a:rPr lang="el-GR" altLang="el-GR" dirty="0"/>
              <a:t>Μόνο από </a:t>
            </a:r>
            <a:r>
              <a:rPr lang="en-US" altLang="el-GR" dirty="0" smtClean="0"/>
              <a:t>GGSN</a:t>
            </a:r>
            <a:r>
              <a:rPr lang="el-GR" altLang="el-GR" dirty="0" smtClean="0"/>
              <a:t> </a:t>
            </a:r>
            <a:r>
              <a:rPr lang="el-GR" altLang="el-GR" dirty="0"/>
              <a:t>προς </a:t>
            </a:r>
            <a:r>
              <a:rPr lang="en-US" altLang="el-GR" dirty="0" smtClean="0"/>
              <a:t>UE</a:t>
            </a:r>
            <a:r>
              <a:rPr lang="el-GR" altLang="el-GR" dirty="0" smtClean="0"/>
              <a:t> </a:t>
            </a:r>
            <a:r>
              <a:rPr lang="el-GR" altLang="el-GR" dirty="0"/>
              <a:t>όμως</a:t>
            </a:r>
            <a:endParaRPr lang="en-US" altLang="el-GR" dirty="0"/>
          </a:p>
          <a:p>
            <a:pPr lvl="2"/>
            <a:r>
              <a:rPr lang="el-GR" altLang="el-GR" dirty="0"/>
              <a:t>Παλιότερα πολυεκπομπή = </a:t>
            </a:r>
            <a:r>
              <a:rPr lang="el-GR" altLang="el-GR" dirty="0" smtClean="0"/>
              <a:t>πολλές </a:t>
            </a:r>
            <a:r>
              <a:rPr lang="el-GR" altLang="el-GR" dirty="0"/>
              <a:t>μονοεκπομπές</a:t>
            </a:r>
            <a:endParaRPr lang="en-US" altLang="el-GR" dirty="0"/>
          </a:p>
          <a:p>
            <a:pPr lvl="1"/>
            <a:r>
              <a:rPr lang="en-US" altLang="el-GR" dirty="0" smtClean="0"/>
              <a:t>GGSN </a:t>
            </a:r>
            <a:r>
              <a:rPr lang="el-GR" altLang="el-GR" dirty="0"/>
              <a:t>και </a:t>
            </a:r>
            <a:r>
              <a:rPr lang="en-US" altLang="el-GR" dirty="0"/>
              <a:t>SGSN</a:t>
            </a:r>
            <a:r>
              <a:rPr lang="el-GR" altLang="el-GR" dirty="0"/>
              <a:t> στέλνουν κάθε πακέτο μία </a:t>
            </a:r>
            <a:r>
              <a:rPr lang="el-GR" altLang="el-GR" dirty="0" smtClean="0"/>
              <a:t>φορά</a:t>
            </a:r>
            <a:endParaRPr lang="el-GR" altLang="el-GR" dirty="0"/>
          </a:p>
          <a:p>
            <a:pPr lvl="1"/>
            <a:r>
              <a:rPr lang="el-GR" altLang="el-GR" dirty="0" smtClean="0"/>
              <a:t>Χρήση πιο οικονομικής μεθόδου στο ασύρματο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Εξαρτάται από κελί και χρήστες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78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η </a:t>
            </a:r>
            <a:r>
              <a:rPr lang="en-US" altLang="el-GR" dirty="0"/>
              <a:t>MBMS</a:t>
            </a:r>
            <a:r>
              <a:rPr lang="el-GR" altLang="el-GR" dirty="0"/>
              <a:t>; (2 από </a:t>
            </a:r>
            <a:r>
              <a:rPr lang="el-GR" altLang="el-GR" dirty="0" smtClean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Εφαρμογές της </a:t>
            </a:r>
            <a:r>
              <a:rPr lang="en-US" altLang="el-GR" dirty="0"/>
              <a:t>MBMS</a:t>
            </a:r>
          </a:p>
          <a:p>
            <a:pPr lvl="1"/>
            <a:r>
              <a:rPr lang="el-GR" altLang="el-GR" dirty="0"/>
              <a:t>Ροή πολυμέσων</a:t>
            </a:r>
          </a:p>
          <a:p>
            <a:pPr lvl="1"/>
            <a:r>
              <a:rPr lang="el-GR" altLang="el-GR" dirty="0"/>
              <a:t>Αξιόπιστη διανομή αρχείων</a:t>
            </a:r>
          </a:p>
          <a:p>
            <a:r>
              <a:rPr lang="el-GR" altLang="el-GR" dirty="0"/>
              <a:t>Τρόποι λειτουργίας</a:t>
            </a:r>
          </a:p>
          <a:p>
            <a:pPr lvl="1"/>
            <a:r>
              <a:rPr lang="el-GR" altLang="el-GR" dirty="0"/>
              <a:t>Εκπομπή: χρέωση μόνο του αποστολέα</a:t>
            </a:r>
          </a:p>
          <a:p>
            <a:pPr lvl="2"/>
            <a:r>
              <a:rPr lang="el-GR" altLang="el-GR" dirty="0"/>
              <a:t>Μπορεί να απενεργοποιηθεί τοπικά</a:t>
            </a:r>
          </a:p>
          <a:p>
            <a:pPr lvl="1"/>
            <a:r>
              <a:rPr lang="el-GR" altLang="el-GR" dirty="0"/>
              <a:t>Πολυεκπομπή: χρέωση αποστολέα </a:t>
            </a:r>
            <a:r>
              <a:rPr lang="el-GR" altLang="el-GR" dirty="0" smtClean="0"/>
              <a:t>/ παραλήπτη</a:t>
            </a:r>
          </a:p>
          <a:p>
            <a:pPr lvl="2"/>
            <a:r>
              <a:rPr lang="el-GR" altLang="el-GR" dirty="0" smtClean="0"/>
              <a:t>Ανάλογα με την εφαρμογή</a:t>
            </a:r>
            <a:endParaRPr lang="el-GR" altLang="el-G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70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Δομή </a:t>
            </a:r>
            <a:r>
              <a:rPr lang="en-US" altLang="el-GR" dirty="0" smtClean="0"/>
              <a:t>MBMS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66572"/>
            <a:ext cx="8229600" cy="255959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Κέντρο </a:t>
            </a:r>
            <a:r>
              <a:rPr lang="el-GR" altLang="el-GR" dirty="0" smtClean="0"/>
              <a:t>εκπομπής </a:t>
            </a:r>
            <a:r>
              <a:rPr lang="el-GR" altLang="el-GR" dirty="0"/>
              <a:t>/ πολυεκπομπής (</a:t>
            </a:r>
            <a:r>
              <a:rPr lang="en-GB" altLang="el-GR" dirty="0"/>
              <a:t>BM</a:t>
            </a:r>
            <a:r>
              <a:rPr lang="el-GR" altLang="el-GR" dirty="0"/>
              <a:t>-</a:t>
            </a:r>
            <a:r>
              <a:rPr lang="en-GB" altLang="el-GR" dirty="0"/>
              <a:t>SC</a:t>
            </a:r>
            <a:r>
              <a:rPr lang="el-GR" altLang="el-GR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Ελέγχει τις υπηρεσίες </a:t>
            </a:r>
            <a:r>
              <a:rPr lang="en-US" altLang="el-GR" dirty="0"/>
              <a:t>MBMS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Διανέμει δεδομένα </a:t>
            </a:r>
            <a:r>
              <a:rPr lang="el-GR" altLang="el-GR" dirty="0"/>
              <a:t>από </a:t>
            </a:r>
            <a:r>
              <a:rPr lang="el-GR" altLang="el-GR" dirty="0" smtClean="0"/>
              <a:t>παρόχους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Εσωτερικούς ή εξωτερικούς στο δίκτυο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Μετάδοση δεδομένων μέσω του </a:t>
            </a:r>
            <a:r>
              <a:rPr lang="en-US" altLang="el-GR" dirty="0"/>
              <a:t>GGSN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80" y="1196752"/>
            <a:ext cx="4876800" cy="23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44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Λειτουργία </a:t>
            </a:r>
            <a:r>
              <a:rPr lang="en-US" altLang="el-GR" dirty="0"/>
              <a:t>MBMS</a:t>
            </a:r>
            <a:r>
              <a:rPr lang="el-GR" altLang="el-GR" dirty="0"/>
              <a:t> (1 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65732"/>
            <a:ext cx="8229600" cy="1660431"/>
          </a:xfrm>
        </p:spPr>
        <p:txBody>
          <a:bodyPr/>
          <a:lstStyle/>
          <a:p>
            <a:r>
              <a:rPr lang="el-GR" altLang="el-GR" dirty="0"/>
              <a:t>Φάσεις </a:t>
            </a:r>
            <a:r>
              <a:rPr lang="en-US" altLang="el-GR" dirty="0"/>
              <a:t>MBMS (</a:t>
            </a:r>
            <a:r>
              <a:rPr lang="el-GR" altLang="el-GR" dirty="0"/>
              <a:t>εκπομπή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Εκτελούνται για όλους τους </a:t>
            </a:r>
            <a:r>
              <a:rPr lang="en-US" altLang="el-GR" dirty="0" smtClean="0"/>
              <a:t>UE</a:t>
            </a:r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876800" cy="32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70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Λειτουργία </a:t>
            </a:r>
            <a:r>
              <a:rPr lang="en-US" altLang="el-GR" dirty="0"/>
              <a:t>MBMS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65732"/>
            <a:ext cx="8229600" cy="1660431"/>
          </a:xfrm>
        </p:spPr>
        <p:txBody>
          <a:bodyPr>
            <a:normAutofit lnSpcReduction="10000"/>
          </a:bodyPr>
          <a:lstStyle/>
          <a:p>
            <a:r>
              <a:rPr lang="el-GR" altLang="el-GR" dirty="0"/>
              <a:t>Φάσεις </a:t>
            </a:r>
            <a:r>
              <a:rPr lang="en-US" altLang="el-GR" dirty="0"/>
              <a:t>MBMS </a:t>
            </a:r>
            <a:r>
              <a:rPr lang="en-US" altLang="el-GR" dirty="0" smtClean="0"/>
              <a:t>(</a:t>
            </a:r>
            <a:r>
              <a:rPr lang="el-GR" altLang="el-GR" dirty="0" smtClean="0"/>
              <a:t>πολυεκπομπή)</a:t>
            </a:r>
          </a:p>
          <a:p>
            <a:pPr lvl="1"/>
            <a:r>
              <a:rPr lang="el-GR" altLang="el-GR" dirty="0" smtClean="0"/>
              <a:t>Πρόσθετες φάσεις</a:t>
            </a:r>
          </a:p>
          <a:p>
            <a:pPr lvl="2"/>
            <a:r>
              <a:rPr lang="el-GR" altLang="el-GR" dirty="0" smtClean="0"/>
              <a:t>Εκτελούνται για κάθε </a:t>
            </a:r>
            <a:r>
              <a:rPr lang="en-US" altLang="el-GR" dirty="0" smtClean="0"/>
              <a:t>UE</a:t>
            </a:r>
            <a:r>
              <a:rPr lang="el-GR" altLang="el-GR" dirty="0" smtClean="0"/>
              <a:t> χωριστά</a:t>
            </a:r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876800" cy="32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14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Λειτουργία </a:t>
            </a:r>
            <a:r>
              <a:rPr lang="en-US" altLang="el-GR" dirty="0"/>
              <a:t>MBMS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Δένδρα διανομής </a:t>
            </a:r>
            <a:r>
              <a:rPr lang="en-US" altLang="el-GR" dirty="0"/>
              <a:t>MBMS</a:t>
            </a:r>
          </a:p>
          <a:p>
            <a:pPr lvl="1"/>
            <a:r>
              <a:rPr lang="el-GR" altLang="el-GR" dirty="0"/>
              <a:t>Το δίκτυο έχει δενδρική μορφή</a:t>
            </a:r>
          </a:p>
          <a:p>
            <a:pPr lvl="1"/>
            <a:r>
              <a:rPr lang="el-GR" altLang="el-GR" dirty="0"/>
              <a:t>Δημιουργία δένδρου προς </a:t>
            </a:r>
            <a:r>
              <a:rPr lang="el-GR" altLang="el-GR" dirty="0" smtClean="0"/>
              <a:t>κατάλληλους </a:t>
            </a:r>
            <a:r>
              <a:rPr lang="en-US" altLang="el-GR" dirty="0" smtClean="0"/>
              <a:t>UE</a:t>
            </a:r>
          </a:p>
          <a:p>
            <a:pPr lvl="2"/>
            <a:r>
              <a:rPr lang="el-GR" altLang="el-GR" dirty="0" smtClean="0"/>
              <a:t>Προσχωρούν στην υπηρεσία με μήνυμα </a:t>
            </a:r>
            <a:r>
              <a:rPr lang="en-US" altLang="el-GR" dirty="0" smtClean="0"/>
              <a:t>IGMP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Περιβάλλον </a:t>
            </a:r>
            <a:r>
              <a:rPr lang="en-US" altLang="el-GR" dirty="0" smtClean="0"/>
              <a:t>UE</a:t>
            </a:r>
            <a:r>
              <a:rPr lang="el-GR" altLang="el-GR" dirty="0" smtClean="0"/>
              <a:t>: ένα για κάθε χρήστη</a:t>
            </a:r>
          </a:p>
          <a:p>
            <a:pPr lvl="1"/>
            <a:r>
              <a:rPr lang="el-GR" altLang="el-GR" dirty="0" smtClean="0"/>
              <a:t>Περιβάλλον φορέα: ένα για κάθε υπηρεσία</a:t>
            </a:r>
          </a:p>
          <a:p>
            <a:pPr lvl="2"/>
            <a:r>
              <a:rPr lang="el-GR" altLang="el-GR" dirty="0" smtClean="0"/>
              <a:t>Πληροφορίες ποιότητας υπηρεσίας</a:t>
            </a:r>
          </a:p>
          <a:p>
            <a:pPr lvl="2"/>
            <a:r>
              <a:rPr lang="el-GR" altLang="el-GR" dirty="0" smtClean="0"/>
              <a:t>Δομή δένδρου: παιδιά κόμβου στο δένδρο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31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Εξοικείωση με την έννοια των κυψελωτών δικτύων και την εξέλιξή τους.</a:t>
            </a:r>
          </a:p>
          <a:p>
            <a:r>
              <a:rPr lang="el-GR" altLang="el-GR" dirty="0" smtClean="0"/>
              <a:t>Κατανόηση της βασικής δομής και των συστατικών στοιχείων των δικτύων 3</a:t>
            </a:r>
            <a:r>
              <a:rPr lang="en-US" altLang="el-GR" dirty="0" smtClean="0"/>
              <a:t>G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r>
              <a:rPr lang="el-GR" altLang="el-GR" dirty="0" smtClean="0"/>
              <a:t>Εισαγωγή στο πολυμεσικό </a:t>
            </a:r>
            <a:r>
              <a:rPr lang="el-GR" altLang="el-GR" dirty="0"/>
              <a:t>υποσύστημα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και την πολυμεσική </a:t>
            </a:r>
            <a:r>
              <a:rPr lang="el-GR" altLang="el-GR" dirty="0"/>
              <a:t>υπηρεσία (</a:t>
            </a:r>
            <a:r>
              <a:rPr lang="el-GR" altLang="el-GR" dirty="0" smtClean="0"/>
              <a:t>πολύ)εκπομπής.</a:t>
            </a:r>
            <a:endParaRPr lang="el-GR" altLang="el-GR" dirty="0"/>
          </a:p>
          <a:p>
            <a:r>
              <a:rPr lang="el-GR" altLang="el-GR" dirty="0" smtClean="0"/>
              <a:t>Εξοικείωση με το μοντέλο παροχής ποιότητας υπηρεσίας των δικτύων </a:t>
            </a:r>
            <a:r>
              <a:rPr lang="en-US" altLang="el-GR" dirty="0" smtClean="0"/>
              <a:t>3G.</a:t>
            </a:r>
            <a:endParaRPr lang="el-GR" altLang="el-GR" dirty="0"/>
          </a:p>
          <a:p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Λειτουργία </a:t>
            </a:r>
            <a:r>
              <a:rPr lang="en-US" altLang="el-GR" dirty="0"/>
              <a:t>MBMS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Επιλογή καναλιών στο </a:t>
            </a:r>
            <a:r>
              <a:rPr lang="en-US" altLang="el-GR" dirty="0"/>
              <a:t>RAN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Για λίγους χρήστες συμφέρει η μονοεκπομπή!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Στη μονοεκπομπή έχουμε έλεγχο </a:t>
            </a:r>
            <a:r>
              <a:rPr lang="el-GR" altLang="el-GR" dirty="0"/>
              <a:t>ισχύος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Για πολλούς χρήστες συμφέρει η </a:t>
            </a:r>
            <a:r>
              <a:rPr lang="el-GR" altLang="el-GR" dirty="0" smtClean="0"/>
              <a:t>εκπομπή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Όταν μέγιστη ισχύς &lt; σύνολο μονοεκπομπών</a:t>
            </a:r>
          </a:p>
          <a:p>
            <a:r>
              <a:rPr lang="el-GR" altLang="el-GR" dirty="0" smtClean="0"/>
              <a:t>Δημιουργία καναλιών στο </a:t>
            </a:r>
            <a:r>
              <a:rPr lang="en-US" altLang="el-GR" dirty="0" smtClean="0"/>
              <a:t>RAN</a:t>
            </a:r>
          </a:p>
          <a:p>
            <a:pPr lvl="1"/>
            <a:r>
              <a:rPr lang="el-GR" altLang="el-GR" dirty="0" smtClean="0"/>
              <a:t>Το δίκτυο δεν παρακολουθεί όλους τους </a:t>
            </a:r>
            <a:r>
              <a:rPr lang="en-US" altLang="el-GR" dirty="0" smtClean="0"/>
              <a:t>UE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Μόνο όσους έχουν συνδέσεις σηματοδοσίας</a:t>
            </a:r>
          </a:p>
          <a:p>
            <a:pPr lvl="1"/>
            <a:r>
              <a:rPr lang="el-GR" altLang="el-GR" dirty="0" smtClean="0"/>
              <a:t>Πώς θα μάθουμε πόσοι χρήστες υπάρχουν;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87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Λειτουργία </a:t>
            </a:r>
            <a:r>
              <a:rPr lang="en-US" altLang="el-GR" dirty="0"/>
              <a:t>MBMS</a:t>
            </a:r>
            <a:r>
              <a:rPr lang="el-GR" altLang="el-GR" dirty="0"/>
              <a:t>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altLang="el-GR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Μέτρηση </a:t>
            </a:r>
            <a:r>
              <a:rPr lang="en-US" altLang="el-GR" dirty="0" smtClean="0"/>
              <a:t>UE</a:t>
            </a:r>
          </a:p>
          <a:p>
            <a:pPr lvl="1" eaLnBrk="1" hangingPunct="1"/>
            <a:r>
              <a:rPr lang="el-GR" altLang="el-GR" dirty="0" smtClean="0"/>
              <a:t>Γίνεται όταν ξεκινάει η διανομή</a:t>
            </a:r>
          </a:p>
          <a:p>
            <a:pPr lvl="1" eaLnBrk="1" hangingPunct="1"/>
            <a:r>
              <a:rPr lang="el-GR" altLang="el-GR" dirty="0" smtClean="0"/>
              <a:t>Αποστολή μηνύματος σε </a:t>
            </a:r>
            <a:r>
              <a:rPr lang="en-US" altLang="el-GR" dirty="0" smtClean="0"/>
              <a:t>UE</a:t>
            </a:r>
            <a:r>
              <a:rPr lang="el-GR" altLang="el-GR" dirty="0" smtClean="0"/>
              <a:t> για υπηρεσία</a:t>
            </a:r>
          </a:p>
          <a:p>
            <a:pPr lvl="2"/>
            <a:r>
              <a:rPr lang="el-GR" altLang="el-GR" dirty="0" smtClean="0"/>
              <a:t>Εγκαθίδρυση σύνδεσης σηματοδοσίας </a:t>
            </a:r>
          </a:p>
          <a:p>
            <a:pPr lvl="2"/>
            <a:r>
              <a:rPr lang="el-GR" altLang="el-GR" dirty="0" smtClean="0"/>
              <a:t>Με πιθανότητα που αναφέρει το μήνυμα</a:t>
            </a:r>
          </a:p>
          <a:p>
            <a:pPr lvl="1" eaLnBrk="1" hangingPunct="1"/>
            <a:r>
              <a:rPr lang="el-GR" altLang="el-GR" dirty="0" smtClean="0"/>
              <a:t>Εκτίμηση του πλήθους με βάση την πιθανότητα</a:t>
            </a:r>
          </a:p>
          <a:p>
            <a:pPr lvl="2"/>
            <a:r>
              <a:rPr lang="el-GR" altLang="el-GR" dirty="0" smtClean="0"/>
              <a:t>Παράδειγμα: πιθανότητα 5%</a:t>
            </a:r>
          </a:p>
          <a:p>
            <a:pPr lvl="2"/>
            <a:r>
              <a:rPr lang="el-GR" altLang="el-GR" dirty="0" smtClean="0"/>
              <a:t>Συνδέθηκε 1 χρήστης, άρα υπάρχουν 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69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Ποιότητα </a:t>
            </a:r>
            <a:r>
              <a:rPr lang="el-GR" altLang="el-GR" dirty="0"/>
              <a:t>υπηρεσίας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23</a:t>
            </a:r>
            <a:r>
              <a:rPr lang="el-GR" b="1" dirty="0" smtClean="0"/>
              <a:t>:</a:t>
            </a:r>
            <a:r>
              <a:rPr lang="en-US" dirty="0"/>
              <a:t>  </a:t>
            </a:r>
            <a:r>
              <a:rPr lang="el-GR" dirty="0"/>
              <a:t>Πολυμέσα σε δίκτυα </a:t>
            </a:r>
            <a:r>
              <a:rPr lang="en-US" dirty="0"/>
              <a:t>3G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9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Παράμετροι υπηρεσιών (1 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Τέσσερις κλάσεις υπηρεσιών</a:t>
            </a:r>
          </a:p>
          <a:p>
            <a:r>
              <a:rPr lang="el-GR" dirty="0" smtClean="0"/>
              <a:t>Συνομιλίας: εφαρμογές πραγματικού χρόνου</a:t>
            </a:r>
          </a:p>
          <a:p>
            <a:pPr lvl="1"/>
            <a:r>
              <a:rPr lang="el-GR" dirty="0" smtClean="0"/>
              <a:t>Μικρή καθυστέρηση και διαταραχή</a:t>
            </a:r>
          </a:p>
          <a:p>
            <a:r>
              <a:rPr lang="el-GR" dirty="0" smtClean="0"/>
              <a:t>Ροής: μικρή διαταραχή μόνο</a:t>
            </a:r>
          </a:p>
          <a:p>
            <a:r>
              <a:rPr lang="el-GR" dirty="0" smtClean="0"/>
              <a:t>Αλληλεπίδρασης</a:t>
            </a:r>
          </a:p>
          <a:p>
            <a:pPr lvl="1"/>
            <a:r>
              <a:rPr lang="el-GR" dirty="0" smtClean="0"/>
              <a:t>Αξιοπιστία και ευελιξία σε καθυστέρηση</a:t>
            </a:r>
          </a:p>
          <a:p>
            <a:r>
              <a:rPr lang="el-GR" dirty="0" smtClean="0"/>
              <a:t>Παρασκηνίου: μαζική μετάδοση </a:t>
            </a:r>
            <a:endParaRPr lang="en-US" dirty="0" smtClean="0"/>
          </a:p>
          <a:p>
            <a:pPr lvl="1"/>
            <a:r>
              <a:rPr lang="el-GR" dirty="0" smtClean="0"/>
              <a:t>Μόνο αξιοπιστία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84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Παράμετροι υπηρεσιών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graphicFrame>
        <p:nvGraphicFramePr>
          <p:cNvPr id="315866" name="Group 47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67395823"/>
              </p:ext>
            </p:extLst>
          </p:nvPr>
        </p:nvGraphicFramePr>
        <p:xfrm>
          <a:off x="251520" y="1268760"/>
          <a:ext cx="8650415" cy="4693920"/>
        </p:xfrm>
        <a:graphic>
          <a:graphicData uri="http://schemas.openxmlformats.org/drawingml/2006/table">
            <a:tbl>
              <a:tblPr/>
              <a:tblGrid>
                <a:gridCol w="3773297"/>
                <a:gridCol w="1173988"/>
                <a:gridCol w="637096"/>
                <a:gridCol w="1670177"/>
                <a:gridCol w="1395857"/>
              </a:tblGrid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Κλάση υπηρεσίας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Συνομιλίας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Ροής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Αλληλεπίδρασης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Παρασκηνίου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Μέγιστος ρυθμός μετάδοσης</a:t>
                      </a:r>
                      <a:endParaRPr kumimoji="0" lang="el-G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Μέγιστο μέγεθος πακέτων</a:t>
                      </a:r>
                      <a:endParaRPr kumimoji="0" lang="el-G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Ποσοστό εσφαλμένων πακέτων</a:t>
                      </a:r>
                      <a:endParaRPr kumimoji="0" lang="el-G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Υπολειμματικό ποσοστό σφαλμάτων</a:t>
                      </a:r>
                      <a:endParaRPr kumimoji="0" lang="el-G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Σειρά μετάδοσης</a:t>
                      </a:r>
                      <a:endParaRPr kumimoji="0" lang="el-G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Παράδοση εσφαλμένων πακέτων</a:t>
                      </a:r>
                      <a:endParaRPr kumimoji="0" lang="el-G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Προτεραιότητα εγκαθίδρυσης/διατήρησης</a:t>
                      </a:r>
                      <a:endParaRPr kumimoji="0" lang="el-G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Εγγυημένος ρυθμός μετάδοσης</a:t>
                      </a:r>
                      <a:endParaRPr kumimoji="0" lang="el-G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Όριο καθυστέρησης μετάδοσης</a:t>
                      </a:r>
                      <a:endParaRPr kumimoji="0" lang="el-G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Πληροφορίες μορφότυπου πακέτων</a:t>
                      </a:r>
                      <a:endParaRPr kumimoji="0" lang="el-G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Περιγραφή στατιστικών πηγής</a:t>
                      </a:r>
                      <a:endParaRPr kumimoji="0" lang="el-G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Προτεραιότητα διαχείρισης κίνησης</a:t>
                      </a:r>
                      <a:endParaRPr kumimoji="0" lang="el-G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Ενημέρωση σηματοδοσίας</a:t>
                      </a:r>
                      <a:endParaRPr kumimoji="0" lang="el-GR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98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Παράμετροι υπηρεσιών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Ποιότητα υπηρεσίας </a:t>
            </a:r>
            <a:r>
              <a:rPr lang="en-US" altLang="el-GR" dirty="0" smtClean="0"/>
              <a:t>MBMS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Μόνο ροής ή παρασκηνίου </a:t>
            </a:r>
          </a:p>
          <a:p>
            <a:pPr lvl="2"/>
            <a:r>
              <a:rPr lang="el-GR" altLang="el-GR" dirty="0" smtClean="0"/>
              <a:t>Η διανομή είναι αυστηρά μονόδρομη</a:t>
            </a:r>
          </a:p>
          <a:p>
            <a:pPr lvl="1" eaLnBrk="1" hangingPunct="1"/>
            <a:r>
              <a:rPr lang="el-GR" altLang="el-GR" dirty="0" smtClean="0"/>
              <a:t>Ίδιες παράμετροι σε όλο το δένδρο</a:t>
            </a:r>
          </a:p>
          <a:p>
            <a:pPr lvl="2" eaLnBrk="1" hangingPunct="1"/>
            <a:r>
              <a:rPr lang="el-GR" altLang="el-GR" dirty="0" smtClean="0"/>
              <a:t>Καθορίζονται από </a:t>
            </a:r>
            <a:r>
              <a:rPr lang="en-US" altLang="el-GR" dirty="0" smtClean="0"/>
              <a:t>BM</a:t>
            </a:r>
            <a:r>
              <a:rPr lang="el-GR" altLang="el-GR" dirty="0" smtClean="0"/>
              <a:t>-</a:t>
            </a:r>
            <a:r>
              <a:rPr lang="en-US" altLang="el-GR" dirty="0" smtClean="0"/>
              <a:t>SC</a:t>
            </a:r>
            <a:r>
              <a:rPr lang="el-GR" altLang="el-GR" dirty="0" smtClean="0"/>
              <a:t> </a:t>
            </a:r>
          </a:p>
          <a:p>
            <a:pPr lvl="2" eaLnBrk="1" hangingPunct="1"/>
            <a:r>
              <a:rPr lang="el-GR" altLang="el-GR" dirty="0" smtClean="0"/>
              <a:t>Ορίζονται κατά την έναρξη της συνόδου</a:t>
            </a:r>
          </a:p>
          <a:p>
            <a:pPr lvl="2" eaLnBrk="1" hangingPunct="1"/>
            <a:r>
              <a:rPr lang="el-GR" altLang="el-GR" dirty="0" smtClean="0"/>
              <a:t>Δεν μπορούν να μεταβληθούν στη συνέχεια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75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Παράμετροι υπηρεσιών 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Περιγραφή συνόδων </a:t>
            </a:r>
            <a:r>
              <a:rPr lang="en-US" altLang="el-GR" dirty="0"/>
              <a:t>IMS</a:t>
            </a:r>
          </a:p>
          <a:p>
            <a:pPr lvl="1"/>
            <a:r>
              <a:rPr lang="el-GR" altLang="el-GR" dirty="0"/>
              <a:t>Προδιαγραφές </a:t>
            </a:r>
            <a:r>
              <a:rPr lang="en-US" altLang="el-GR" dirty="0"/>
              <a:t>SDP</a:t>
            </a:r>
            <a:r>
              <a:rPr lang="el-GR" altLang="el-GR" dirty="0"/>
              <a:t> στα μηνύματα </a:t>
            </a:r>
            <a:r>
              <a:rPr lang="en-US" altLang="el-GR" dirty="0"/>
              <a:t>SIP</a:t>
            </a:r>
          </a:p>
          <a:p>
            <a:pPr lvl="1"/>
            <a:r>
              <a:rPr lang="el-GR" altLang="el-GR" dirty="0" smtClean="0"/>
              <a:t>Ανταλλάσσονται </a:t>
            </a:r>
            <a:r>
              <a:rPr lang="el-GR" altLang="el-GR" dirty="0"/>
              <a:t>μέσω </a:t>
            </a:r>
            <a:r>
              <a:rPr lang="en-US" altLang="el-GR" dirty="0" smtClean="0"/>
              <a:t>PDP </a:t>
            </a:r>
            <a:r>
              <a:rPr lang="el-GR" altLang="el-GR" dirty="0"/>
              <a:t>σηματοδοσίας</a:t>
            </a:r>
            <a:endParaRPr lang="en-US" altLang="el-GR" dirty="0"/>
          </a:p>
          <a:p>
            <a:pPr lvl="2"/>
            <a:r>
              <a:rPr lang="el-GR" altLang="el-GR" dirty="0" smtClean="0"/>
              <a:t>Εγκαθιδρύεται από την αρχή</a:t>
            </a:r>
          </a:p>
          <a:p>
            <a:pPr lvl="1"/>
            <a:r>
              <a:rPr lang="el-GR" altLang="el-GR" dirty="0" smtClean="0"/>
              <a:t>Δευτερεύοντα </a:t>
            </a:r>
            <a:r>
              <a:rPr lang="el-GR" altLang="el-GR" dirty="0"/>
              <a:t>περιβάλλοντα </a:t>
            </a:r>
            <a:r>
              <a:rPr lang="en-US" altLang="el-GR" dirty="0"/>
              <a:t>PDP</a:t>
            </a:r>
            <a:r>
              <a:rPr lang="el-GR" altLang="el-GR" dirty="0"/>
              <a:t> </a:t>
            </a:r>
            <a:r>
              <a:rPr lang="el-GR" altLang="el-GR" dirty="0" smtClean="0"/>
              <a:t>ανά μέσο</a:t>
            </a:r>
          </a:p>
          <a:p>
            <a:pPr lvl="2"/>
            <a:r>
              <a:rPr lang="el-GR" altLang="el-GR" dirty="0" smtClean="0"/>
              <a:t>Εγκαθιδρύονται ανάλογα με το </a:t>
            </a:r>
            <a:r>
              <a:rPr lang="en-US" altLang="el-GR" dirty="0" smtClean="0"/>
              <a:t>SDP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Πιθανόν διαφορετικές απαιτήσεις ανά μέσο</a:t>
            </a:r>
            <a:endParaRPr lang="el-GR" altLang="el-GR" dirty="0"/>
          </a:p>
          <a:p>
            <a:pPr lvl="1"/>
            <a:r>
              <a:rPr lang="el-GR" altLang="el-GR" dirty="0" smtClean="0"/>
              <a:t>Φίλτρο </a:t>
            </a:r>
            <a:r>
              <a:rPr lang="el-GR" altLang="el-GR" dirty="0"/>
              <a:t>για ταίριασμα πακέτων με </a:t>
            </a:r>
            <a:r>
              <a:rPr lang="el-GR" altLang="el-GR" dirty="0" smtClean="0"/>
              <a:t>περιβάλλοντα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6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υπηρεσιών (1 από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Υλοποίηση ποιότητας υπηρεσίας</a:t>
            </a:r>
          </a:p>
          <a:p>
            <a:pPr lvl="1"/>
            <a:r>
              <a:rPr lang="el-GR" altLang="el-GR" dirty="0"/>
              <a:t>Εξαρτάται από τον πάροχο</a:t>
            </a:r>
          </a:p>
          <a:p>
            <a:pPr lvl="1"/>
            <a:r>
              <a:rPr lang="el-GR" altLang="el-GR" dirty="0"/>
              <a:t>Προτείνεται αρχιτεκτονική </a:t>
            </a:r>
            <a:r>
              <a:rPr lang="el-GR" altLang="el-GR" dirty="0" smtClean="0"/>
              <a:t>με βάση πολιτικές</a:t>
            </a:r>
            <a:endParaRPr lang="el-GR" altLang="el-GR" dirty="0"/>
          </a:p>
          <a:p>
            <a:r>
              <a:rPr lang="el-GR" altLang="el-GR" dirty="0"/>
              <a:t>Λειτουργία καθορισμού πολιτικής (</a:t>
            </a:r>
            <a:r>
              <a:rPr lang="en-GB" altLang="el-GR" dirty="0"/>
              <a:t>PDF</a:t>
            </a:r>
            <a:r>
              <a:rPr lang="el-GR" altLang="el-GR" dirty="0"/>
              <a:t>) </a:t>
            </a:r>
            <a:endParaRPr lang="en-US" altLang="el-GR" dirty="0"/>
          </a:p>
          <a:p>
            <a:pPr lvl="1"/>
            <a:r>
              <a:rPr lang="el-GR" altLang="el-GR" dirty="0"/>
              <a:t>Παρεμβαίνει στη σηματοδοσία </a:t>
            </a:r>
            <a:r>
              <a:rPr lang="en-US" altLang="el-GR" dirty="0"/>
              <a:t>SIP</a:t>
            </a:r>
          </a:p>
          <a:p>
            <a:pPr lvl="1"/>
            <a:r>
              <a:rPr lang="el-GR" altLang="el-GR" dirty="0"/>
              <a:t>Ανακτά κανόνες πολιτικής από </a:t>
            </a:r>
            <a:r>
              <a:rPr lang="en-US" altLang="el-GR" dirty="0"/>
              <a:t>PIB</a:t>
            </a:r>
          </a:p>
          <a:p>
            <a:pPr lvl="1"/>
            <a:r>
              <a:rPr lang="el-GR" altLang="el-GR" dirty="0"/>
              <a:t>Μεταφράζει </a:t>
            </a:r>
            <a:r>
              <a:rPr lang="el-GR" altLang="el-GR" dirty="0" smtClean="0"/>
              <a:t>κανόνες </a:t>
            </a:r>
            <a:r>
              <a:rPr lang="el-GR" altLang="el-GR" dirty="0"/>
              <a:t>σε εντολές </a:t>
            </a:r>
            <a:r>
              <a:rPr lang="el-GR" altLang="el-GR" dirty="0" smtClean="0"/>
              <a:t>διάρθρωσης</a:t>
            </a:r>
          </a:p>
          <a:p>
            <a:pPr lvl="2"/>
            <a:r>
              <a:rPr lang="el-GR" altLang="el-GR" dirty="0" smtClean="0"/>
              <a:t>Εντολές ανάλογα με το δίκτυο και το υλικό</a:t>
            </a:r>
            <a:endParaRPr lang="el-GR" altLang="el-G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02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υπηρεσιών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altLang="el-GR" dirty="0" smtClean="0"/>
          </a:p>
        </p:txBody>
      </p:sp>
      <p:sp>
        <p:nvSpPr>
          <p:cNvPr id="1229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3717032"/>
            <a:ext cx="8382000" cy="268376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Λειτουργία επιβολής πολιτικής (</a:t>
            </a:r>
            <a:r>
              <a:rPr lang="en-GB" altLang="el-GR" dirty="0" smtClean="0"/>
              <a:t>PEF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Υλοποιεί τις επιθυμητές πολιτικές</a:t>
            </a:r>
          </a:p>
          <a:p>
            <a:pPr lvl="1"/>
            <a:r>
              <a:rPr lang="el-GR" altLang="el-GR" dirty="0" smtClean="0"/>
              <a:t>Παρεμβαίνει στα διερχόμενα πακέτα</a:t>
            </a:r>
          </a:p>
          <a:p>
            <a:pPr lvl="2"/>
            <a:r>
              <a:rPr lang="el-GR" altLang="el-GR" dirty="0" smtClean="0"/>
              <a:t>Συνδυάζεται με το </a:t>
            </a:r>
            <a:r>
              <a:rPr lang="en-US" altLang="el-GR" dirty="0" smtClean="0"/>
              <a:t>GGSN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Επικοινωνεί με </a:t>
            </a:r>
            <a:r>
              <a:rPr lang="en-US" altLang="el-GR" dirty="0" smtClean="0"/>
              <a:t>PDF</a:t>
            </a:r>
            <a:r>
              <a:rPr lang="el-GR" altLang="el-GR" dirty="0" smtClean="0"/>
              <a:t> μέσω </a:t>
            </a:r>
            <a:r>
              <a:rPr lang="en-US" altLang="el-GR" dirty="0" smtClean="0"/>
              <a:t>COPS-PR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876800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64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υπηρεσιών </a:t>
            </a:r>
            <a:r>
              <a:rPr lang="el-GR" dirty="0" smtClean="0"/>
              <a:t>(3 </a:t>
            </a:r>
            <a:r>
              <a:rPr lang="el-GR" dirty="0"/>
              <a:t>από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Εγκαθίδρυση κλήσης: πρώτο στάδιο</a:t>
            </a:r>
          </a:p>
          <a:p>
            <a:pPr lvl="1"/>
            <a:r>
              <a:rPr lang="el-GR" dirty="0" smtClean="0"/>
              <a:t>Ο καλών στέλνει πρόσκληση </a:t>
            </a:r>
            <a:r>
              <a:rPr lang="en-US" dirty="0" smtClean="0"/>
              <a:t>SIP/SDP</a:t>
            </a:r>
            <a:r>
              <a:rPr lang="el-GR" dirty="0" smtClean="0"/>
              <a:t> μέσω </a:t>
            </a:r>
            <a:r>
              <a:rPr lang="en-US" dirty="0" smtClean="0"/>
              <a:t>CSCF</a:t>
            </a:r>
          </a:p>
          <a:p>
            <a:pPr lvl="1"/>
            <a:r>
              <a:rPr lang="el-GR" dirty="0" smtClean="0"/>
              <a:t>Ο καλούμενος απαντά με ενημερωμένο </a:t>
            </a:r>
            <a:r>
              <a:rPr lang="en-US" dirty="0" smtClean="0"/>
              <a:t>SIP/SDP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PDF</a:t>
            </a:r>
            <a:r>
              <a:rPr lang="el-GR" dirty="0" smtClean="0"/>
              <a:t> του καλούμενου εγκρίνει την κλήση</a:t>
            </a:r>
          </a:p>
          <a:p>
            <a:pPr lvl="2"/>
            <a:r>
              <a:rPr lang="el-GR" dirty="0" smtClean="0"/>
              <a:t>Στέλνει πληροφορίες στον καλούμενο</a:t>
            </a:r>
          </a:p>
          <a:p>
            <a:pPr lvl="1"/>
            <a:r>
              <a:rPr lang="el-GR" dirty="0" smtClean="0"/>
              <a:t>Η</a:t>
            </a:r>
            <a:r>
              <a:rPr lang="en-US" dirty="0" smtClean="0"/>
              <a:t> PDF</a:t>
            </a:r>
            <a:r>
              <a:rPr lang="el-GR" dirty="0" smtClean="0"/>
              <a:t> του καλούντα εγκρίνει την κλήση</a:t>
            </a:r>
          </a:p>
          <a:p>
            <a:pPr lvl="2"/>
            <a:r>
              <a:rPr lang="el-GR" dirty="0" smtClean="0"/>
              <a:t>Στέλνει πληροφορίες στον καλούντα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80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Κυψελωτά </a:t>
            </a:r>
            <a:r>
              <a:rPr lang="el-GR" altLang="el-GR" dirty="0"/>
              <a:t>δίκτυα</a:t>
            </a:r>
          </a:p>
          <a:p>
            <a:r>
              <a:rPr lang="el-GR" altLang="el-GR" dirty="0"/>
              <a:t>Δίκτυα </a:t>
            </a:r>
            <a:r>
              <a:rPr lang="en-US" altLang="el-GR" dirty="0" smtClean="0"/>
              <a:t>UMTS</a:t>
            </a:r>
            <a:endParaRPr lang="en-US" altLang="el-GR" dirty="0"/>
          </a:p>
          <a:p>
            <a:r>
              <a:rPr lang="el-GR" altLang="el-GR" dirty="0"/>
              <a:t>Πολυμεσικό υποσύστημα </a:t>
            </a:r>
            <a:r>
              <a:rPr lang="en-US" altLang="el-GR" dirty="0"/>
              <a:t>IP</a:t>
            </a:r>
            <a:endParaRPr lang="el-GR" altLang="el-GR" dirty="0"/>
          </a:p>
          <a:p>
            <a:r>
              <a:rPr lang="el-GR" altLang="el-GR" dirty="0"/>
              <a:t>Πολυμεσική υπηρεσία (πολύ)εκπομπής</a:t>
            </a:r>
          </a:p>
          <a:p>
            <a:r>
              <a:rPr lang="el-GR" altLang="el-GR" dirty="0"/>
              <a:t>Ποιότητα υπηρεσίας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υπηρεσιών </a:t>
            </a:r>
            <a:r>
              <a:rPr lang="el-GR" dirty="0" smtClean="0"/>
              <a:t>(4 </a:t>
            </a:r>
            <a:r>
              <a:rPr lang="el-GR" dirty="0"/>
              <a:t>από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Εγκαθίδρυση κλήσης: </a:t>
            </a:r>
            <a:r>
              <a:rPr lang="el-GR" dirty="0" smtClean="0"/>
              <a:t>δεύτερο στάδιο</a:t>
            </a:r>
            <a:endParaRPr lang="el-GR" dirty="0"/>
          </a:p>
          <a:p>
            <a:pPr lvl="1"/>
            <a:r>
              <a:rPr lang="el-GR" dirty="0" smtClean="0"/>
              <a:t>Κάθε </a:t>
            </a:r>
            <a:r>
              <a:rPr lang="en-US" dirty="0" smtClean="0"/>
              <a:t>UE</a:t>
            </a:r>
            <a:r>
              <a:rPr lang="el-GR" dirty="0" smtClean="0"/>
              <a:t> ενεργοποιεί τα κατάλληλα </a:t>
            </a:r>
            <a:r>
              <a:rPr lang="en-US" dirty="0" smtClean="0"/>
              <a:t>PDP</a:t>
            </a:r>
          </a:p>
          <a:p>
            <a:pPr lvl="1"/>
            <a:r>
              <a:rPr lang="el-GR" dirty="0" smtClean="0"/>
              <a:t>Κάθε </a:t>
            </a:r>
            <a:r>
              <a:rPr lang="en-US" dirty="0" smtClean="0"/>
              <a:t>UE </a:t>
            </a:r>
            <a:r>
              <a:rPr lang="el-GR" dirty="0" smtClean="0"/>
              <a:t>στέλνει αίτημα στον </a:t>
            </a:r>
            <a:r>
              <a:rPr lang="en-US" dirty="0" smtClean="0"/>
              <a:t>GGSN</a:t>
            </a:r>
          </a:p>
          <a:p>
            <a:pPr lvl="1"/>
            <a:r>
              <a:rPr lang="el-GR" dirty="0" smtClean="0"/>
              <a:t>Ο </a:t>
            </a:r>
            <a:r>
              <a:rPr lang="en-US" dirty="0" smtClean="0"/>
              <a:t>GGSN</a:t>
            </a:r>
            <a:r>
              <a:rPr lang="el-GR" dirty="0" smtClean="0"/>
              <a:t> επιβεβαιώνει το αίτημα με την </a:t>
            </a:r>
            <a:r>
              <a:rPr lang="en-US" dirty="0" smtClean="0"/>
              <a:t>PDF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PEF </a:t>
            </a:r>
            <a:r>
              <a:rPr lang="el-GR" dirty="0" smtClean="0"/>
              <a:t>εγκαθιστά τα κατάλληλα φίλτρα</a:t>
            </a:r>
          </a:p>
          <a:p>
            <a:r>
              <a:rPr lang="el-GR" dirty="0"/>
              <a:t>Εγκαθίδρυση κλήσης: </a:t>
            </a:r>
            <a:r>
              <a:rPr lang="el-GR" dirty="0" smtClean="0"/>
              <a:t>τρίτο στάδιο</a:t>
            </a:r>
            <a:endParaRPr lang="el-GR" dirty="0"/>
          </a:p>
          <a:p>
            <a:pPr lvl="1"/>
            <a:r>
              <a:rPr lang="el-GR" dirty="0" smtClean="0"/>
              <a:t>Ο καλών στέλνει το τελικό </a:t>
            </a:r>
            <a:r>
              <a:rPr lang="en-US" dirty="0" smtClean="0"/>
              <a:t>SIP</a:t>
            </a:r>
            <a:r>
              <a:rPr lang="el-GR" dirty="0" smtClean="0"/>
              <a:t> στον καλούμενο</a:t>
            </a:r>
          </a:p>
          <a:p>
            <a:pPr lvl="1"/>
            <a:r>
              <a:rPr lang="el-GR" dirty="0" smtClean="0"/>
              <a:t>Οι δύο </a:t>
            </a:r>
            <a:r>
              <a:rPr lang="en-US" dirty="0" smtClean="0"/>
              <a:t>PDF</a:t>
            </a:r>
            <a:r>
              <a:rPr lang="el-GR" dirty="0" smtClean="0"/>
              <a:t> ανοίγουν τις πύλες στις δύο </a:t>
            </a:r>
            <a:r>
              <a:rPr lang="en-US" dirty="0" smtClean="0"/>
              <a:t>PEF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21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υπηρεσιών </a:t>
            </a:r>
            <a:r>
              <a:rPr lang="el-GR" dirty="0" smtClean="0"/>
              <a:t>(</a:t>
            </a:r>
            <a:r>
              <a:rPr lang="el-GR" dirty="0"/>
              <a:t>5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altLang="el-GR" dirty="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941168"/>
            <a:ext cx="8382000" cy="14596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Παράδειγμα εγκαθίδρυσης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Διάκριση δεδομένων και σηματοδοσίας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Σηματοδοσία που δεν ορίζεται από </a:t>
            </a:r>
            <a:r>
              <a:rPr lang="en-US" altLang="el-GR" dirty="0" smtClean="0"/>
              <a:t>3GPP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335780" cy="370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12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23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23</a:t>
            </a:r>
            <a:r>
              <a:rPr lang="el-GR" b="1" dirty="0" smtClean="0"/>
              <a:t>:</a:t>
            </a:r>
            <a:r>
              <a:rPr lang="en-US" dirty="0"/>
              <a:t>  </a:t>
            </a:r>
            <a:r>
              <a:rPr lang="el-GR" dirty="0"/>
              <a:t>Πολυμέσα σε δίκτυα </a:t>
            </a:r>
            <a:r>
              <a:rPr lang="en-US" dirty="0"/>
              <a:t>3G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Κυψελωτά δίκτυα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23</a:t>
            </a:r>
            <a:r>
              <a:rPr lang="el-GR" b="1" dirty="0" smtClean="0"/>
              <a:t>:</a:t>
            </a:r>
            <a:r>
              <a:rPr lang="en-US" dirty="0"/>
              <a:t>  </a:t>
            </a:r>
            <a:r>
              <a:rPr lang="el-GR" dirty="0"/>
              <a:t>Πολυμέσα σε δίκτυα </a:t>
            </a:r>
            <a:r>
              <a:rPr lang="en-US" dirty="0"/>
              <a:t>3G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Είδη κυψελωτών δικτύων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Βάση της κινητής τηλεφωνίας</a:t>
            </a:r>
          </a:p>
          <a:p>
            <a:pPr lvl="1" eaLnBrk="1" hangingPunct="1"/>
            <a:r>
              <a:rPr lang="el-GR" altLang="el-GR" dirty="0" smtClean="0"/>
              <a:t>1η γενιά: εξέλιξη των </a:t>
            </a:r>
            <a:r>
              <a:rPr lang="en-US" altLang="el-GR" dirty="0" smtClean="0"/>
              <a:t>PSTN</a:t>
            </a:r>
          </a:p>
          <a:p>
            <a:pPr lvl="1"/>
            <a:r>
              <a:rPr lang="en-US" altLang="el-GR" dirty="0" smtClean="0"/>
              <a:t>2</a:t>
            </a:r>
            <a:r>
              <a:rPr lang="el-GR" altLang="el-GR" dirty="0"/>
              <a:t>η γενιά: </a:t>
            </a:r>
            <a:r>
              <a:rPr lang="el-GR" altLang="el-GR" dirty="0" smtClean="0"/>
              <a:t>εξέλιξη των </a:t>
            </a:r>
            <a:r>
              <a:rPr lang="en-US" altLang="el-GR" dirty="0" smtClean="0"/>
              <a:t>ISDN</a:t>
            </a:r>
            <a:endParaRPr lang="en-US" altLang="el-GR" dirty="0"/>
          </a:p>
          <a:p>
            <a:pPr lvl="1" eaLnBrk="1" hangingPunct="1"/>
            <a:r>
              <a:rPr lang="el-GR" altLang="el-GR" dirty="0" smtClean="0"/>
              <a:t>3η γενιά: συνδυασμός με </a:t>
            </a:r>
            <a:r>
              <a:rPr lang="en-US" altLang="el-GR" dirty="0" smtClean="0"/>
              <a:t>IP </a:t>
            </a:r>
            <a:r>
              <a:rPr lang="el-GR" altLang="el-GR" dirty="0" smtClean="0"/>
              <a:t>και Διαδίκτυο</a:t>
            </a:r>
          </a:p>
          <a:p>
            <a:pPr lvl="2" eaLnBrk="1" hangingPunct="1"/>
            <a:r>
              <a:rPr lang="el-GR" altLang="el-GR" dirty="0" smtClean="0"/>
              <a:t>Ριζικός ανασχεδιασμός του δικτύου</a:t>
            </a:r>
          </a:p>
          <a:p>
            <a:pPr lvl="2" eaLnBrk="1" hangingPunct="1"/>
            <a:r>
              <a:rPr lang="el-GR" altLang="el-GR" dirty="0" smtClean="0"/>
              <a:t>Υποστήριξη πολυμεσικών εφαρμογών</a:t>
            </a:r>
          </a:p>
          <a:p>
            <a:pPr lvl="2" eaLnBrk="1" hangingPunct="1"/>
            <a:r>
              <a:rPr lang="el-GR" altLang="el-GR" dirty="0" smtClean="0"/>
              <a:t>Χρήση (υποτίθεται) </a:t>
            </a:r>
            <a:r>
              <a:rPr lang="en-US" altLang="el-GR" dirty="0" smtClean="0"/>
              <a:t>IPv6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Εγγυημένη ποιότητα υπηρεσίας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8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Υπηρεσίες </a:t>
            </a:r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Υποσύστημα Πολυμέσων </a:t>
            </a:r>
            <a:r>
              <a:rPr lang="en-US" altLang="el-GR" dirty="0" smtClean="0"/>
              <a:t>IP</a:t>
            </a:r>
            <a:endParaRPr lang="el-GR" altLang="el-GR" dirty="0" smtClean="0"/>
          </a:p>
          <a:p>
            <a:pPr lvl="1"/>
            <a:r>
              <a:rPr lang="en-US" altLang="el-GR" dirty="0" smtClean="0"/>
              <a:t>IP </a:t>
            </a:r>
            <a:r>
              <a:rPr lang="en-US" altLang="el-GR" dirty="0"/>
              <a:t>Multimedia Subsystem</a:t>
            </a:r>
          </a:p>
          <a:p>
            <a:pPr lvl="1"/>
            <a:r>
              <a:rPr lang="el-GR" altLang="el-GR" dirty="0" smtClean="0"/>
              <a:t>Πολυμεσικές </a:t>
            </a:r>
            <a:r>
              <a:rPr lang="el-GR" altLang="el-GR" dirty="0"/>
              <a:t>συνεδρίες πάνω από το </a:t>
            </a:r>
            <a:r>
              <a:rPr lang="en-US" altLang="el-GR" dirty="0"/>
              <a:t>IP</a:t>
            </a:r>
            <a:endParaRPr lang="el-GR" altLang="el-GR" dirty="0"/>
          </a:p>
          <a:p>
            <a:pPr lvl="1"/>
            <a:r>
              <a:rPr lang="el-GR" altLang="el-GR" dirty="0"/>
              <a:t>Εγγυημένη ποιότητα υπηρεσίας </a:t>
            </a:r>
            <a:r>
              <a:rPr lang="el-GR" altLang="el-GR" dirty="0" smtClean="0"/>
              <a:t>ανά μέσο</a:t>
            </a:r>
            <a:endParaRPr lang="el-GR" altLang="el-GR" dirty="0"/>
          </a:p>
          <a:p>
            <a:r>
              <a:rPr lang="el-GR" altLang="el-GR" dirty="0"/>
              <a:t>Πολυμεσική υπηρεσία (πολύ)εκπομπής</a:t>
            </a:r>
          </a:p>
          <a:p>
            <a:pPr lvl="1"/>
            <a:r>
              <a:rPr lang="en-US" altLang="el-GR" dirty="0" smtClean="0"/>
              <a:t>Multimedia </a:t>
            </a:r>
            <a:r>
              <a:rPr lang="en-US" altLang="el-GR" dirty="0"/>
              <a:t>Broadcast / Multicast Service</a:t>
            </a:r>
          </a:p>
          <a:p>
            <a:pPr lvl="1"/>
            <a:r>
              <a:rPr lang="el-GR" altLang="el-GR" dirty="0"/>
              <a:t>Εκπομπή και πολυεκπομπή πάνω από το </a:t>
            </a:r>
            <a:r>
              <a:rPr lang="en-US" altLang="el-GR" dirty="0"/>
              <a:t>IP</a:t>
            </a:r>
          </a:p>
          <a:p>
            <a:pPr lvl="1"/>
            <a:r>
              <a:rPr lang="el-GR" altLang="el-GR" dirty="0"/>
              <a:t>Αποδοτική υλοποίηση απαιτητικών υπηρεσιών</a:t>
            </a:r>
            <a:endParaRPr lang="en-US" alt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89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Κυψέλες (1 από 2)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697760"/>
            <a:ext cx="8382000" cy="170304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Η ιδέα των κυψελών</a:t>
            </a:r>
          </a:p>
          <a:p>
            <a:pPr lvl="1" eaLnBrk="1" hangingPunct="1"/>
            <a:r>
              <a:rPr lang="el-GR" altLang="el-GR" dirty="0" smtClean="0"/>
              <a:t>Διαχωρισμός περιοχής κάλυψης σε κυψέλες</a:t>
            </a:r>
          </a:p>
          <a:p>
            <a:pPr lvl="1" eaLnBrk="1" hangingPunct="1"/>
            <a:r>
              <a:rPr lang="el-GR" altLang="el-GR" dirty="0" smtClean="0"/>
              <a:t>Θεωρητικά εξάγωνα, στην πράξη κύκλοι (περίπου)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152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56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4 1:26:53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98F5E707-8BFD-4EFF-9430-B6A36111CD9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2088</Words>
  <Application>Microsoft Office PowerPoint</Application>
  <PresentationFormat>On-screen Show (4:3)</PresentationFormat>
  <Paragraphs>466</Paragraphs>
  <Slides>52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Κυψελωτά δίκτυα</vt:lpstr>
      <vt:lpstr>Είδη κυψελωτών δικτύων</vt:lpstr>
      <vt:lpstr>Υπηρεσίες IP</vt:lpstr>
      <vt:lpstr>Κυψέλες (1 από 2)</vt:lpstr>
      <vt:lpstr>Κυψέλες (2 από 2)</vt:lpstr>
      <vt:lpstr>Γενιές (1 από 5)</vt:lpstr>
      <vt:lpstr>Γενιές (2 από 5)</vt:lpstr>
      <vt:lpstr>Γενιές (3 από 5)</vt:lpstr>
      <vt:lpstr>Γενιές (4 από 5)</vt:lpstr>
      <vt:lpstr>Γενιές (5 από 5)</vt:lpstr>
      <vt:lpstr>Δίκτυα UMTS</vt:lpstr>
      <vt:lpstr>Δίκτυα UMTS (1 από 5)</vt:lpstr>
      <vt:lpstr>Δίκτυα UMTS (2 από 5)</vt:lpstr>
      <vt:lpstr>Δίκτυα UMTS (3 από 5)</vt:lpstr>
      <vt:lpstr>Δίκτυα UMTS (4 από 5)</vt:lpstr>
      <vt:lpstr>Δίκτυα UMTS (5 από 5)</vt:lpstr>
      <vt:lpstr>Πολυμεσικό υποσύστημα IP</vt:lpstr>
      <vt:lpstr>Τι είναι το IMS; (1 από 3)</vt:lpstr>
      <vt:lpstr>Τι είναι το IMS; (2 από 3)</vt:lpstr>
      <vt:lpstr>Τι είναι το IMS; (3 από 3)</vt:lpstr>
      <vt:lpstr>Δομή του IMS (1 από 4)</vt:lpstr>
      <vt:lpstr>Δομή του IMS (2 από 4)</vt:lpstr>
      <vt:lpstr>Δομή του IMS (3 από 4)</vt:lpstr>
      <vt:lpstr>Δομή του IMS (4 από 4)</vt:lpstr>
      <vt:lpstr>Λειτουργία του IMS (1 από 3)</vt:lpstr>
      <vt:lpstr>Λειτουργία του IMS (2 από 3)</vt:lpstr>
      <vt:lpstr>Λειτουργία του IMS (3 από 3)</vt:lpstr>
      <vt:lpstr>Πολυμεσική υπηρεσία (πολύ)εκπομπής</vt:lpstr>
      <vt:lpstr>Τι είναι η MBMS; (1 από 2)</vt:lpstr>
      <vt:lpstr>Τι είναι η MBMS; (2 από 2)</vt:lpstr>
      <vt:lpstr>Δομή MBMS</vt:lpstr>
      <vt:lpstr>Λειτουργία MBMS (1 από 5)</vt:lpstr>
      <vt:lpstr>Λειτουργία MBMS (2 από 5)</vt:lpstr>
      <vt:lpstr>Λειτουργία MBMS (3 από 5)</vt:lpstr>
      <vt:lpstr>Λειτουργία MBMS (4 από 5)</vt:lpstr>
      <vt:lpstr>Λειτουργία MBMS (5 από 5)</vt:lpstr>
      <vt:lpstr>Ποιότητα υπηρεσίας</vt:lpstr>
      <vt:lpstr>Παράμετροι υπηρεσιών (1 από 4)</vt:lpstr>
      <vt:lpstr>Παράμετροι υπηρεσιών (2 από 4)</vt:lpstr>
      <vt:lpstr>Παράμετροι υπηρεσιών (3 από 4)</vt:lpstr>
      <vt:lpstr>Παράμετροι υπηρεσιών (4 από 4)</vt:lpstr>
      <vt:lpstr>Υλοποίηση υπηρεσιών (1 από 5)</vt:lpstr>
      <vt:lpstr>Υλοποίηση υπηρεσιών (2 από 5)</vt:lpstr>
      <vt:lpstr>Υλοποίηση υπηρεσιών (3 από 5)</vt:lpstr>
      <vt:lpstr>Υλοποίηση υπηρεσιών (4 από 5)</vt:lpstr>
      <vt:lpstr>Υλοποίηση υπηρεσιών (5 από 5)</vt:lpstr>
      <vt:lpstr>Τέλος Ενότητας #23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Πολυμέσα σε δίκτυα 3G</dc:title>
  <dc:subject>Κινητά και Διάχυτα Συστήματα</dc:subject>
  <dc:creator>Γεώργιος Ξυλωμένος</dc:creator>
  <cp:keywords>Δίκτυα 3G; υποσύστημα IMS; υπηρεσία MBMS</cp:keywords>
  <cp:lastModifiedBy>George Xylomenos</cp:lastModifiedBy>
  <cp:revision>355</cp:revision>
  <cp:lastPrinted>2014-02-16T13:16:25Z</cp:lastPrinted>
  <dcterms:created xsi:type="dcterms:W3CDTF">2012-09-06T09:03:05Z</dcterms:created>
  <dcterms:modified xsi:type="dcterms:W3CDTF">2015-03-30T13:43:24Z</dcterms:modified>
</cp:coreProperties>
</file>