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9"/>
  </p:notesMasterIdLst>
  <p:handoutMasterIdLst>
    <p:handoutMasterId r:id="rId30"/>
  </p:handoutMasterIdLst>
  <p:sldIdLst>
    <p:sldId id="312" r:id="rId4"/>
    <p:sldId id="299" r:id="rId5"/>
    <p:sldId id="286" r:id="rId6"/>
    <p:sldId id="297" r:id="rId7"/>
    <p:sldId id="289" r:id="rId8"/>
    <p:sldId id="291" r:id="rId9"/>
    <p:sldId id="295" r:id="rId10"/>
    <p:sldId id="296" r:id="rId11"/>
    <p:sldId id="287" r:id="rId12"/>
    <p:sldId id="300" r:id="rId13"/>
    <p:sldId id="290" r:id="rId14"/>
    <p:sldId id="288" r:id="rId15"/>
    <p:sldId id="298" r:id="rId16"/>
    <p:sldId id="292" r:id="rId17"/>
    <p:sldId id="310" r:id="rId18"/>
    <p:sldId id="308" r:id="rId19"/>
    <p:sldId id="309" r:id="rId20"/>
    <p:sldId id="293" r:id="rId21"/>
    <p:sldId id="294" r:id="rId22"/>
    <p:sldId id="304" r:id="rId23"/>
    <p:sldId id="305" r:id="rId24"/>
    <p:sldId id="306" r:id="rId25"/>
    <p:sldId id="302" r:id="rId26"/>
    <p:sldId id="301" r:id="rId27"/>
    <p:sldId id="313" r:id="rId28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86F04E9-80DD-44E4-A3C1-5AF727EB07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6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FCB9-BF81-41F0-B204-49F1E2FF92CF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98735-701A-42E3-831C-7EDB852F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651F-3333-4BF1-A46D-79B3603720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07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1106-FFED-4FC1-BF20-6A75AA0D63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83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E1A0-0E47-489B-B107-B9F144C554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08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7C40-DEBB-496F-9A71-D2CDB61804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90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3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1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82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6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00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3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238B-82D8-4348-A717-C8C4D81A0C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38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5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57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3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2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15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13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0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F52F-3F1D-43D9-B5CF-219CC7E105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2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3C5A-5D96-4466-BB4C-5F79637A19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06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F1EF-EF55-48EA-BB19-3E76368094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95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D842-1EA4-4252-AF01-57C65C97CF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8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5CCE-233F-48DD-AC15-DE9111C6C6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34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41AE-4003-41A6-A446-32A652879E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20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49D77D-2F25-4A83-A609-06593A1C4A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Σύγκλιση Σταθερών και Κινητών Επικοινωνιών (</a:t>
            </a:r>
            <a:r>
              <a:rPr lang="en-US" altLang="en-US" sz="2800" dirty="0"/>
              <a:t>Fixed-Mobile Convergence)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Convergence at multiple layers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con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66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 descr="convergence"/>
          <p:cNvSpPr>
            <a:spLocks noChangeArrowheads="1"/>
          </p:cNvSpPr>
          <p:nvPr/>
        </p:nvSpPr>
        <p:spPr bwMode="auto">
          <a:xfrm>
            <a:off x="762000" y="1524000"/>
            <a:ext cx="579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4" name="Rectangle 6" descr="convergence"/>
          <p:cNvSpPr>
            <a:spLocks noChangeArrowheads="1"/>
          </p:cNvSpPr>
          <p:nvPr/>
        </p:nvSpPr>
        <p:spPr bwMode="auto">
          <a:xfrm>
            <a:off x="762000" y="1828800"/>
            <a:ext cx="3886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5" name="Rectangle 7" descr="convergence"/>
          <p:cNvSpPr>
            <a:spLocks noChangeArrowheads="1"/>
          </p:cNvSpPr>
          <p:nvPr/>
        </p:nvSpPr>
        <p:spPr bwMode="auto">
          <a:xfrm>
            <a:off x="762000" y="1905000"/>
            <a:ext cx="3505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User services</a:t>
            </a:r>
            <a:endParaRPr lang="el-GR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Consolidation</a:t>
            </a:r>
            <a:r>
              <a:rPr lang="en-US" altLang="en-US" sz="2800" smtClean="0"/>
              <a:t>: </a:t>
            </a:r>
            <a:r>
              <a:rPr lang="el-GR" altLang="en-US" sz="2800" smtClean="0"/>
              <a:t>All multimedia services become available via a single subscription — device</a:t>
            </a:r>
            <a:r>
              <a:rPr lang="en-US" altLang="en-US" sz="2800" smtClean="0"/>
              <a:t> </a:t>
            </a:r>
            <a:r>
              <a:rPr lang="el-GR" altLang="en-US" sz="2800" smtClean="0"/>
              <a:t>and client. </a:t>
            </a:r>
            <a:r>
              <a:rPr lang="en-US" altLang="en-US" sz="2800" smtClean="0"/>
              <a:t>E</a:t>
            </a:r>
            <a:r>
              <a:rPr lang="el-GR" altLang="en-US" sz="2800" smtClean="0"/>
              <a:t>nd-user experiences reduced complexity when managing</a:t>
            </a:r>
            <a:r>
              <a:rPr lang="en-US" altLang="en-US" sz="2800" smtClean="0"/>
              <a:t> </a:t>
            </a:r>
            <a:r>
              <a:rPr lang="el-GR" altLang="en-US" sz="2800" smtClean="0"/>
              <a:t>communications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Simplification</a:t>
            </a:r>
            <a:r>
              <a:rPr lang="en-US" altLang="en-US" sz="2800" smtClean="0"/>
              <a:t>: O</a:t>
            </a:r>
            <a:r>
              <a:rPr lang="el-GR" altLang="en-US" sz="2800" smtClean="0"/>
              <a:t>verall service is simplified with a consistent look and feel, single</a:t>
            </a:r>
            <a:r>
              <a:rPr lang="en-US" altLang="en-US" sz="2800" smtClean="0"/>
              <a:t> </a:t>
            </a:r>
            <a:r>
              <a:rPr lang="el-GR" altLang="en-US" sz="2800" smtClean="0"/>
              <a:t>address book and </a:t>
            </a:r>
            <a:r>
              <a:rPr lang="en-US" altLang="en-US" sz="2800" smtClean="0"/>
              <a:t>w</a:t>
            </a:r>
            <a:r>
              <a:rPr lang="el-GR" altLang="en-US" sz="2800" smtClean="0"/>
              <a:t>eb-based provisioning. </a:t>
            </a:r>
            <a:r>
              <a:rPr lang="en-US" altLang="en-US" sz="2800" smtClean="0"/>
              <a:t>E</a:t>
            </a:r>
            <a:r>
              <a:rPr lang="el-GR" altLang="en-US" sz="2800" smtClean="0"/>
              <a:t>nd-user finds the overall service more</a:t>
            </a:r>
            <a:r>
              <a:rPr lang="en-US" altLang="en-US" sz="2800" smtClean="0"/>
              <a:t> </a:t>
            </a:r>
            <a:r>
              <a:rPr lang="el-GR" altLang="en-US" sz="2800" smtClean="0"/>
              <a:t>usable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Enrichment</a:t>
            </a:r>
            <a:r>
              <a:rPr lang="en-US" altLang="en-US" sz="2800" smtClean="0"/>
              <a:t>:</a:t>
            </a:r>
            <a:r>
              <a:rPr lang="el-GR" altLang="en-US" sz="2800" smtClean="0"/>
              <a:t> </a:t>
            </a:r>
            <a:r>
              <a:rPr lang="en-US" altLang="en-US" sz="2800" smtClean="0"/>
              <a:t>S</a:t>
            </a:r>
            <a:r>
              <a:rPr lang="el-GR" altLang="en-US" sz="2800" smtClean="0"/>
              <a:t>ervice set can be enriched with presence, personalization and</a:t>
            </a:r>
            <a:r>
              <a:rPr lang="en-US" altLang="en-US" sz="2800" smtClean="0"/>
              <a:t> </a:t>
            </a:r>
            <a:r>
              <a:rPr lang="el-GR" altLang="en-US" sz="2800" smtClean="0"/>
              <a:t>network-based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FMC key technologies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VoIP</a:t>
            </a:r>
          </a:p>
          <a:p>
            <a:pPr eaLnBrk="1" hangingPunct="1"/>
            <a:r>
              <a:rPr lang="en-US" altLang="en-US" smtClean="0"/>
              <a:t>SIP</a:t>
            </a:r>
          </a:p>
          <a:p>
            <a:pPr eaLnBrk="1" hangingPunct="1"/>
            <a:r>
              <a:rPr lang="en-US" altLang="en-US" smtClean="0"/>
              <a:t>IP Multimedia Subsystem (IMS)</a:t>
            </a:r>
          </a:p>
          <a:p>
            <a:pPr eaLnBrk="1" hangingPunct="1"/>
            <a:r>
              <a:rPr lang="en-US" altLang="en-US" smtClean="0"/>
              <a:t>Unlicensed Mobile Access (UMA)</a:t>
            </a:r>
          </a:p>
          <a:p>
            <a:pPr eaLnBrk="1" hangingPunct="1"/>
            <a:r>
              <a:rPr lang="en-US" altLang="en-US" smtClean="0"/>
              <a:t>Fixed and Wireless Broadband Access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Session Initiation Protocol (SIP)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Common IP-based network framework</a:t>
            </a:r>
          </a:p>
          <a:p>
            <a:pPr eaLnBrk="1" hangingPunct="1"/>
            <a:r>
              <a:rPr lang="en-US" altLang="en-US" sz="2800" smtClean="0"/>
              <a:t>Originally defined by IETF, then adopted by 3GPP</a:t>
            </a:r>
          </a:p>
          <a:p>
            <a:pPr eaLnBrk="1" hangingPunct="1"/>
            <a:r>
              <a:rPr lang="en-US" altLang="en-US" sz="2800" smtClean="0"/>
              <a:t>Basic features</a:t>
            </a:r>
          </a:p>
          <a:p>
            <a:pPr lvl="1" eaLnBrk="1" hangingPunct="1"/>
            <a:r>
              <a:rPr lang="en-US" altLang="en-US" sz="2400" smtClean="0"/>
              <a:t>peer-to-peer signaling protocol</a:t>
            </a:r>
          </a:p>
          <a:p>
            <a:pPr lvl="1" eaLnBrk="1" hangingPunct="1"/>
            <a:r>
              <a:rPr lang="en-US" altLang="en-US" sz="2400" smtClean="0"/>
              <a:t>initiates, terminates, modifies sessions</a:t>
            </a:r>
          </a:p>
          <a:p>
            <a:pPr lvl="1" eaLnBrk="1" hangingPunct="1"/>
            <a:r>
              <a:rPr lang="en-US" altLang="en-US" sz="2400" smtClean="0"/>
              <a:t>session: two-way voice communication, multimedia conference, instant messaging, application sharing</a:t>
            </a:r>
          </a:p>
          <a:p>
            <a:pPr lvl="1" eaLnBrk="1" hangingPunct="1"/>
            <a:r>
              <a:rPr lang="en-US" altLang="en-US" sz="2400" smtClean="0"/>
              <a:t>not a vertical solution: utilizes other protocols for transport, QoS, accounting, etc</a:t>
            </a: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Supports multimedia services over multiple access technologies UMTS,GSM,fixed broadband, WLAN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16388" name="Picture 4" descr="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0373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 architecture</a:t>
            </a:r>
            <a:endParaRPr lang="el-GR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04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 components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184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 standard interfaces</a:t>
            </a:r>
            <a:endParaRPr lang="el-G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 descr="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3993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 descr="uma"/>
          <p:cNvSpPr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Unlicensed Mobile Access (UMA)</a:t>
            </a:r>
            <a:endParaRPr lang="el-GR" altLang="en-US" sz="40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7656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400" smtClean="0"/>
              <a:t>Goal to leverage unlicensed wireless and wired access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 smtClean="0"/>
              <a:t>Tunnel GSM voice over WLAN/Bluetooth and IP network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smtClean="0"/>
              <a:t>authentication handled by mobile network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smtClean="0"/>
              <a:t>Standardized by 3GPP as Generic Access Network (GAN)</a:t>
            </a:r>
          </a:p>
          <a:p>
            <a:pPr lvl="1" eaLnBrk="1" hangingPunct="1"/>
            <a:endParaRPr lang="en-US" altLang="en-US" sz="2000" smtClean="0"/>
          </a:p>
          <a:p>
            <a:pPr lvl="1" eaLnBrk="1" hangingPunct="1">
              <a:buFont typeface="Wingdings" pitchFamily="2" charset="2"/>
              <a:buNone/>
            </a:pPr>
            <a:endParaRPr lang="el-GR" altLang="en-US" sz="2000" smtClean="0"/>
          </a:p>
        </p:txBody>
      </p:sp>
      <p:pic>
        <p:nvPicPr>
          <p:cNvPr id="20485" name="Picture 4" descr="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82089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Femtocells</a:t>
            </a:r>
            <a:endParaRPr lang="el-GR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Femtocell: 3G access point</a:t>
            </a:r>
          </a:p>
          <a:p>
            <a:pPr eaLnBrk="1" hangingPunct="1"/>
            <a:r>
              <a:rPr lang="en-US" altLang="en-US" smtClean="0"/>
              <a:t>Reduce distance =&gt; reduce power, improve coverage</a:t>
            </a:r>
          </a:p>
          <a:p>
            <a:pPr eaLnBrk="1" hangingPunct="1"/>
            <a:r>
              <a:rPr lang="en-US" altLang="en-US" smtClean="0"/>
              <a:t>Does not require dual-mode handsets (unlike UMA)</a:t>
            </a:r>
          </a:p>
          <a:p>
            <a:pPr eaLnBrk="1" hangingPunct="1"/>
            <a:r>
              <a:rPr lang="en-US" altLang="en-US" smtClean="0"/>
              <a:t>Three alternatives core network connection</a:t>
            </a:r>
          </a:p>
          <a:p>
            <a:pPr lvl="1" eaLnBrk="1" hangingPunct="1"/>
            <a:r>
              <a:rPr lang="en-US" altLang="en-US" smtClean="0"/>
              <a:t>RNC connection (lu-b) over IP</a:t>
            </a:r>
          </a:p>
          <a:p>
            <a:pPr lvl="1" eaLnBrk="1" hangingPunct="1"/>
            <a:r>
              <a:rPr lang="en-US" altLang="en-US" smtClean="0"/>
              <a:t>UMA-based</a:t>
            </a:r>
          </a:p>
          <a:p>
            <a:pPr lvl="1" eaLnBrk="1" hangingPunct="1"/>
            <a:r>
              <a:rPr lang="en-US" altLang="en-US" smtClean="0"/>
              <a:t>IMS-based 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Convergence drivers</a:t>
            </a:r>
            <a:endParaRPr lang="el-G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con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3756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 descr="rnc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RNC connection (lu-b) over IP</a:t>
            </a:r>
            <a:endParaRPr lang="el-GR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3" name="Picture 4" descr="r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438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 descr="uma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UMA-based</a:t>
            </a:r>
            <a:endParaRPr lang="el-GR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7" name="Picture 4" descr="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53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 descr="ims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IMS-based</a:t>
            </a:r>
            <a:endParaRPr lang="el-GR" alt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1" name="Picture 4" descr="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0650"/>
            <a:ext cx="69230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Business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changing landscape and need for new business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Quality of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heterogeneous networks with different resource availability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Regulatory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changing regulatory environment and lack of regulatory framework e.g. for VoIP and service bundling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Device availability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non-standard services do not help economies of scale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standardization proceeds slowly</a:t>
            </a: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Operator evolutionary strategies</a:t>
            </a:r>
            <a:endParaRPr lang="el-GR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Service bundling</a:t>
            </a:r>
          </a:p>
          <a:p>
            <a:pPr lvl="1" eaLnBrk="1" hangingPunct="1"/>
            <a:r>
              <a:rPr lang="en-US" altLang="en-US" sz="2400" smtClean="0"/>
              <a:t>increases customer loyality</a:t>
            </a:r>
          </a:p>
          <a:p>
            <a:pPr eaLnBrk="1" hangingPunct="1"/>
            <a:r>
              <a:rPr lang="en-US" altLang="en-US" sz="2800" smtClean="0"/>
              <a:t>IP network convergence</a:t>
            </a:r>
          </a:p>
          <a:p>
            <a:pPr lvl="1" eaLnBrk="1" hangingPunct="1"/>
            <a:r>
              <a:rPr lang="en-US" altLang="en-US" sz="2400" smtClean="0"/>
              <a:t>IP-based service platforms </a:t>
            </a:r>
          </a:p>
          <a:p>
            <a:pPr lvl="1" eaLnBrk="1" hangingPunct="1"/>
            <a:r>
              <a:rPr lang="en-US" altLang="en-US" sz="2400" smtClean="0"/>
              <a:t>increase service deployment efficiency</a:t>
            </a:r>
          </a:p>
          <a:p>
            <a:pPr eaLnBrk="1" hangingPunct="1"/>
            <a:r>
              <a:rPr lang="en-US" altLang="en-US" sz="2800" smtClean="0"/>
              <a:t>Service convergence</a:t>
            </a:r>
          </a:p>
          <a:p>
            <a:pPr lvl="1" eaLnBrk="1" hangingPunct="1"/>
            <a:r>
              <a:rPr lang="en-US" altLang="en-US" sz="2400" smtClean="0"/>
              <a:t>full service convergence improves user experience and ease of use</a:t>
            </a:r>
          </a:p>
          <a:p>
            <a:pPr eaLnBrk="1" hangingPunct="1"/>
            <a:r>
              <a:rPr lang="en-US" altLang="en-US" sz="2800" smtClean="0"/>
              <a:t>Operator and organizational convergence</a:t>
            </a:r>
          </a:p>
          <a:p>
            <a:pPr lvl="1" eaLnBrk="1" hangingPunct="1"/>
            <a:r>
              <a:rPr lang="en-US" altLang="en-US" sz="2400" smtClean="0"/>
              <a:t>leverage assets in different domains</a:t>
            </a: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10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Σύγκλιση Σταθερών και </a:t>
            </a:r>
            <a:r>
              <a:rPr lang="el-GR" altLang="en-US" sz="2800"/>
              <a:t>Κινητών </a:t>
            </a:r>
            <a:r>
              <a:rPr lang="el-GR" altLang="en-US" sz="2800" smtClean="0"/>
              <a:t>Επικοινωνιών</a:t>
            </a:r>
            <a:endParaRPr lang="el-GR" sz="2800" dirty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4060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Fixed-Mobile Convergence drivers</a:t>
            </a:r>
            <a:endParaRPr lang="el-GR" alt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Ubiquitous, personalized services across multiple domains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Reduction of operation costs through all-IP infrastructure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bandwidth has become a commodity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Unified network allows optimization for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efficient service delivery to 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ease of internetworking with partners and other networks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efficient and reduced OPEX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Revenue increasingly driven by services and content, rather than network type</a:t>
            </a:r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 descr="end-user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End-user drivers</a:t>
            </a:r>
            <a:endParaRPr lang="el-GR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Customization and personalization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single device supports multiple user profiles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personalization of single service: one-size does not fit 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Blending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interworking of different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User awareness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presence information: availability,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adapt to device and network capabilities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Flexibility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terms of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communicating most convenient way and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terms of price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Simplicity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single address/number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consistent user interface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consolidated service administration</a:t>
            </a:r>
            <a:endParaRPr lang="el-GR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Telecommunications market growth</a:t>
            </a:r>
            <a:endParaRPr lang="el-GR" alt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1225" y="5035550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cs typeface="Times New Roman" pitchFamily="18" charset="0"/>
              </a:rPr>
              <a:t>(Year -end)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572250" y="4224338"/>
            <a:ext cx="20081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cs typeface="Times New Roman" pitchFamily="18" charset="0"/>
              </a:rPr>
              <a:t>Fixed Broadband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cs typeface="Times New Roman" pitchFamily="18" charset="0"/>
              </a:rPr>
              <a:t>(Cable, xDSL,Ethernet)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586538" y="3509963"/>
            <a:ext cx="1104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Fixed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cs typeface="Times New Roman" pitchFamily="18" charset="0"/>
              </a:rPr>
              <a:t>(POTS/ISDN)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81775" y="2125663"/>
            <a:ext cx="904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Mobile</a:t>
            </a:r>
          </a:p>
        </p:txBody>
      </p:sp>
      <p:pic>
        <p:nvPicPr>
          <p:cNvPr id="7176" name="Picture 8" descr="market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578802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215188" y="5378450"/>
            <a:ext cx="171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i="1">
                <a:cs typeface="Times New Roman" pitchFamily="18" charset="0"/>
              </a:rPr>
              <a:t>Source: Internal Ericsson</a:t>
            </a:r>
          </a:p>
        </p:txBody>
      </p:sp>
      <p:sp>
        <p:nvSpPr>
          <p:cNvPr id="7178" name="Oval 10" descr="oval"/>
          <p:cNvSpPr>
            <a:spLocks noChangeArrowheads="1"/>
          </p:cNvSpPr>
          <p:nvPr/>
        </p:nvSpPr>
        <p:spPr bwMode="auto">
          <a:xfrm>
            <a:off x="5029200" y="1905000"/>
            <a:ext cx="1600200" cy="990600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9" name="Text Box 11" descr="market"/>
          <p:cNvSpPr txBox="1">
            <a:spLocks noChangeArrowheads="1"/>
          </p:cNvSpPr>
          <p:nvPr/>
        </p:nvSpPr>
        <p:spPr bwMode="auto">
          <a:xfrm>
            <a:off x="5562600" y="13350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FF00"/>
                </a:solidFill>
              </a:rPr>
              <a:t>slower rate of increase</a:t>
            </a:r>
            <a:endParaRPr lang="el-GR" altLang="en-US" sz="24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operators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Significant growth</a:t>
            </a:r>
          </a:p>
          <a:p>
            <a:pPr eaLnBrk="1" hangingPunct="1">
              <a:defRPr/>
            </a:pPr>
            <a:r>
              <a:rPr lang="en-US" altLang="en-US" dirty="0" smtClean="0"/>
              <a:t>Saturation of voice-centric revenue </a:t>
            </a:r>
            <a:endParaRPr lang="en-US" altLang="en-US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en-US" dirty="0" smtClean="0"/>
              <a:t>price competition </a:t>
            </a:r>
            <a:endParaRPr lang="en-US" altLang="en-US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en-US" dirty="0" smtClean="0"/>
              <a:t>lower average revenue per subscriber</a:t>
            </a:r>
          </a:p>
          <a:p>
            <a:pPr eaLnBrk="1" hangingPunct="1">
              <a:defRPr/>
            </a:pPr>
            <a:r>
              <a:rPr lang="en-US" altLang="en-US" dirty="0" smtClean="0"/>
              <a:t>Need new ways to generate revenue and maintain customer base</a:t>
            </a:r>
          </a:p>
          <a:p>
            <a:pPr lvl="1" eaLnBrk="1" hangingPunct="1">
              <a:defRPr/>
            </a:pPr>
            <a:r>
              <a:rPr lang="en-US" altLang="en-US" dirty="0" smtClean="0"/>
              <a:t>high speed data services</a:t>
            </a:r>
          </a:p>
          <a:p>
            <a:pPr lvl="1" eaLnBrk="1" hangingPunct="1">
              <a:defRPr/>
            </a:pPr>
            <a:r>
              <a:rPr lang="en-US" altLang="en-US" dirty="0" smtClean="0"/>
              <a:t>other services e.g. bundles (with fixed), video, gaming</a:t>
            </a:r>
          </a:p>
          <a:p>
            <a:pPr eaLnBrk="1" hangingPunct="1">
              <a:defRPr/>
            </a:pPr>
            <a:r>
              <a:rPr lang="en-US" altLang="en-US" dirty="0" smtClean="0"/>
              <a:t>Huge demand for data transfer (Internet)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Wireline operators</a:t>
            </a:r>
            <a:endParaRPr lang="el-G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Traditional subscriber base eroded</a:t>
            </a:r>
          </a:p>
          <a:p>
            <a:pPr lvl="1" eaLnBrk="1" hangingPunct="1"/>
            <a:r>
              <a:rPr lang="en-US" altLang="en-US" smtClean="0"/>
              <a:t>VoIP</a:t>
            </a:r>
          </a:p>
          <a:p>
            <a:pPr lvl="1" eaLnBrk="1" hangingPunct="1"/>
            <a:r>
              <a:rPr lang="en-US" altLang="en-US" smtClean="0"/>
              <a:t>lowering prices for mobile telephony</a:t>
            </a:r>
          </a:p>
          <a:p>
            <a:pPr eaLnBrk="1" hangingPunct="1"/>
            <a:r>
              <a:rPr lang="en-US" altLang="en-US" smtClean="0"/>
              <a:t>Fixed services typically regulated</a:t>
            </a:r>
          </a:p>
          <a:p>
            <a:pPr lvl="1" eaLnBrk="1" hangingPunct="1"/>
            <a:r>
              <a:rPr lang="en-US" altLang="en-US" smtClean="0"/>
              <a:t>wireline operators less adaptable</a:t>
            </a:r>
          </a:p>
          <a:p>
            <a:pPr eaLnBrk="1" hangingPunct="1"/>
            <a:r>
              <a:rPr lang="en-US" altLang="en-US" smtClean="0"/>
              <a:t>New services</a:t>
            </a:r>
          </a:p>
          <a:p>
            <a:pPr lvl="1" eaLnBrk="1" hangingPunct="1"/>
            <a:r>
              <a:rPr lang="en-US" altLang="en-US" smtClean="0"/>
              <a:t>triple/quad-play (quad: data,voice,video/TV,wireless)</a:t>
            </a:r>
          </a:p>
          <a:p>
            <a:pPr lvl="1" eaLnBrk="1" hangingPunct="1"/>
            <a:r>
              <a:rPr lang="en-US" altLang="en-US" smtClean="0"/>
              <a:t>hotspot (WiFi) services</a:t>
            </a:r>
          </a:p>
          <a:p>
            <a:pPr lvl="1"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types of operators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 Network Operators (VNOs)</a:t>
            </a:r>
          </a:p>
          <a:p>
            <a:pPr eaLnBrk="1" hangingPunct="1"/>
            <a:r>
              <a:rPr lang="en-US" altLang="en-US" smtClean="0"/>
              <a:t>Content providers</a:t>
            </a:r>
          </a:p>
          <a:p>
            <a:pPr eaLnBrk="1" hangingPunct="1"/>
            <a:r>
              <a:rPr lang="en-US" altLang="en-US" smtClean="0"/>
              <a:t>Increased opportunities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FMC goal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Operator: </a:t>
            </a:r>
            <a:r>
              <a:rPr lang="el-GR" altLang="en-US" smtClean="0"/>
              <a:t>migrate today’s separate circuit and packet switch core networks to a unified core network that</a:t>
            </a:r>
            <a:r>
              <a:rPr lang="en-US" altLang="en-US" smtClean="0"/>
              <a:t> </a:t>
            </a:r>
            <a:r>
              <a:rPr lang="el-GR" altLang="en-US" smtClean="0"/>
              <a:t>supports existing access technologies in both the fixed and mobile domains</a:t>
            </a:r>
            <a:endParaRPr lang="en-US" altLang="en-US" smtClean="0"/>
          </a:p>
          <a:p>
            <a:pPr eaLnBrk="1" hangingPunct="1"/>
            <a:r>
              <a:rPr lang="el-GR" altLang="en-US" smtClean="0"/>
              <a:t>use of</a:t>
            </a:r>
            <a:r>
              <a:rPr lang="en-US" altLang="en-US" smtClean="0"/>
              <a:t> </a:t>
            </a:r>
            <a:r>
              <a:rPr lang="el-GR" altLang="en-US" smtClean="0"/>
              <a:t>common components and service specific extensions that reduce the cost of service development and</a:t>
            </a:r>
            <a:r>
              <a:rPr lang="en-US" altLang="en-US" smtClean="0"/>
              <a:t> </a:t>
            </a:r>
            <a:r>
              <a:rPr lang="el-GR" altLang="en-US" smtClean="0"/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696</Words>
  <Application>Microsoft Office PowerPoint</Application>
  <PresentationFormat>On-screen Show (4:3)</PresentationFormat>
  <Paragraphs>132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Θέμα του Office</vt:lpstr>
      <vt:lpstr>1_Default Design</vt:lpstr>
      <vt:lpstr>Ασύρματα Δίκτυα και Κινητές Επικοινωνίες</vt:lpstr>
      <vt:lpstr>Convergence drivers</vt:lpstr>
      <vt:lpstr>Fixed-Mobile Convergence drivers</vt:lpstr>
      <vt:lpstr>End-user drivers</vt:lpstr>
      <vt:lpstr>Telecommunications market growth</vt:lpstr>
      <vt:lpstr>Mobile operators</vt:lpstr>
      <vt:lpstr>Wireline operators</vt:lpstr>
      <vt:lpstr>Other types of operators</vt:lpstr>
      <vt:lpstr>FMC goal</vt:lpstr>
      <vt:lpstr>Convergence at multiple layers</vt:lpstr>
      <vt:lpstr>User services</vt:lpstr>
      <vt:lpstr>FMC key technologies</vt:lpstr>
      <vt:lpstr>Session Initiation Protocol (SIP)</vt:lpstr>
      <vt:lpstr>IMS</vt:lpstr>
      <vt:lpstr>IMS architecture</vt:lpstr>
      <vt:lpstr>IMS components</vt:lpstr>
      <vt:lpstr>IMS standard interfaces</vt:lpstr>
      <vt:lpstr>Unlicensed Mobile Access (UMA)</vt:lpstr>
      <vt:lpstr>Femtocells</vt:lpstr>
      <vt:lpstr>RNC connection (lu-b) over IP</vt:lpstr>
      <vt:lpstr>UMA-based</vt:lpstr>
      <vt:lpstr>IMS-based</vt:lpstr>
      <vt:lpstr>Challenges</vt:lpstr>
      <vt:lpstr>Operator evolutionary strategies</vt:lpstr>
      <vt:lpstr>Τέλος Ενότητας #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V.A.Siris</dc:creator>
  <cp:lastModifiedBy>vaggelisdouros</cp:lastModifiedBy>
  <cp:revision>98</cp:revision>
  <cp:lastPrinted>2012-12-06T20:28:54Z</cp:lastPrinted>
  <dcterms:created xsi:type="dcterms:W3CDTF">1601-01-01T00:00:00Z</dcterms:created>
  <dcterms:modified xsi:type="dcterms:W3CDTF">2015-11-26T21:14:02Z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