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1"/>
  </p:notesMasterIdLst>
  <p:sldIdLst>
    <p:sldId id="447" r:id="rId3"/>
    <p:sldId id="448" r:id="rId4"/>
    <p:sldId id="449" r:id="rId5"/>
    <p:sldId id="450" r:id="rId6"/>
    <p:sldId id="451" r:id="rId7"/>
    <p:sldId id="452" r:id="rId8"/>
    <p:sldId id="453" r:id="rId9"/>
    <p:sldId id="454" r:id="rId10"/>
    <p:sldId id="455" r:id="rId11"/>
    <p:sldId id="456" r:id="rId12"/>
    <p:sldId id="457" r:id="rId13"/>
    <p:sldId id="458" r:id="rId14"/>
    <p:sldId id="459" r:id="rId15"/>
    <p:sldId id="460" r:id="rId16"/>
    <p:sldId id="461" r:id="rId17"/>
    <p:sldId id="462" r:id="rId18"/>
    <p:sldId id="463" r:id="rId19"/>
    <p:sldId id="464" r:id="rId20"/>
    <p:sldId id="465" r:id="rId21"/>
    <p:sldId id="466" r:id="rId22"/>
    <p:sldId id="467" r:id="rId23"/>
    <p:sldId id="468" r:id="rId24"/>
    <p:sldId id="469" r:id="rId25"/>
    <p:sldId id="470" r:id="rId26"/>
    <p:sldId id="471" r:id="rId27"/>
    <p:sldId id="472" r:id="rId28"/>
    <p:sldId id="473" r:id="rId29"/>
    <p:sldId id="474" r:id="rId30"/>
    <p:sldId id="475" r:id="rId31"/>
    <p:sldId id="476" r:id="rId32"/>
    <p:sldId id="477" r:id="rId33"/>
    <p:sldId id="478" r:id="rId34"/>
    <p:sldId id="479" r:id="rId35"/>
    <p:sldId id="480" r:id="rId36"/>
    <p:sldId id="481" r:id="rId37"/>
    <p:sldId id="482" r:id="rId38"/>
    <p:sldId id="483" r:id="rId39"/>
    <p:sldId id="512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65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9309" autoAdjust="0"/>
  </p:normalViewPr>
  <p:slideViewPr>
    <p:cSldViewPr>
      <p:cViewPr>
        <p:scale>
          <a:sx n="124" d="100"/>
          <a:sy n="124" d="100"/>
        </p:scale>
        <p:origin x="-1260" y="-30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23/7/2015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1536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C83A65F-DA78-4F6D-AA09-D7698AC3E8F0}" type="slidenum">
              <a:rPr lang="el-GR" altLang="en-US"/>
              <a:pPr/>
              <a:t>1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071320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smtClean="0"/>
          </a:p>
        </p:txBody>
      </p:sp>
      <p:sp>
        <p:nvSpPr>
          <p:cNvPr id="1741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1E2A087-46C4-4738-BC64-168CCF61C447}" type="slidenum">
              <a:rPr lang="el-GR" altLang="en-US"/>
              <a:pPr/>
              <a:t>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728268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5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E6BFD93-E9A9-472D-9070-7A3E02C936A7}" type="slidenum">
              <a:rPr lang="el-GR" altLang="en-US"/>
              <a:pPr/>
              <a:t>3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26360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CCFB8BE-FFC9-4AD4-908F-A3446E726611}" type="slidenum">
              <a:rPr lang="el-GR" altLang="en-US"/>
              <a:pPr/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850180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5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A33ADC9-0CF7-452D-9F9B-99FE45BFB438}" type="slidenum">
              <a:rPr lang="el-GR" altLang="en-US"/>
              <a:pPr/>
              <a:t>5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71370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5476" name="Θέση αριθμού διαφάνειας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CB033AAF-39AA-432F-A210-6A7A1ADA07EB}" type="slidenum">
              <a:rPr lang="el-GR" altLang="en-US" sz="1200"/>
              <a:pPr algn="r"/>
              <a:t>6</a:t>
            </a:fld>
            <a:endParaRPr lang="el-GR" altLang="en-US" sz="1200"/>
          </a:p>
        </p:txBody>
      </p:sp>
    </p:spTree>
    <p:extLst>
      <p:ext uri="{BB962C8B-B14F-4D97-AF65-F5344CB8AC3E}">
        <p14:creationId xmlns:p14="http://schemas.microsoft.com/office/powerpoint/2010/main" val="1191559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9268" name="Θέση αριθμού διαφάνειας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91DCD997-2C31-474B-BC86-06F2CD066761}" type="slidenum">
              <a:rPr lang="el-GR" altLang="en-US" sz="1200"/>
              <a:pPr algn="r"/>
              <a:t>30</a:t>
            </a:fld>
            <a:endParaRPr lang="el-GR" altLang="en-US" sz="1200"/>
          </a:p>
        </p:txBody>
      </p:sp>
    </p:spTree>
    <p:extLst>
      <p:ext uri="{BB962C8B-B14F-4D97-AF65-F5344CB8AC3E}">
        <p14:creationId xmlns:p14="http://schemas.microsoft.com/office/powerpoint/2010/main" val="1251573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2ACE707-E1F6-445E-A5AA-5F9B90660430}" type="slidenum">
              <a:rPr lang="el-GR" altLang="en-US"/>
              <a:pPr/>
              <a:t>38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57794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870837C-25D2-411C-ABD7-441445456D5B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274619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9F215DE3-419C-432F-AE95-DE107021FF22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5295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  <p:sldLayoutId id="2147483662" r:id="rId12"/>
    <p:sldLayoutId id="214748366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 smtClean="0"/>
              <a:t>Διοικητική Λογιστική</a:t>
            </a:r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n-US" sz="2800" b="1" smtClean="0"/>
              <a:t>Ενότητα </a:t>
            </a:r>
            <a:r>
              <a:rPr lang="en-US" altLang="en-US" sz="2800" b="1" smtClean="0"/>
              <a:t># </a:t>
            </a:r>
            <a:r>
              <a:rPr lang="el-GR" altLang="en-US" sz="2800" b="1" smtClean="0"/>
              <a:t>8:</a:t>
            </a:r>
            <a:r>
              <a:rPr lang="en-US" altLang="en-US" sz="2800" smtClean="0"/>
              <a:t> </a:t>
            </a:r>
            <a:r>
              <a:rPr lang="el-GR" altLang="en-US" sz="2800" smtClean="0"/>
              <a:t>Λήψη βραχυπρόθεσμων αποφάσεων βάσει κόστους</a:t>
            </a:r>
            <a:endParaRPr lang="en-US" altLang="en-US" sz="2800" smtClean="0"/>
          </a:p>
          <a:p>
            <a:pPr>
              <a:lnSpc>
                <a:spcPct val="80000"/>
              </a:lnSpc>
            </a:pPr>
            <a:r>
              <a:rPr lang="el-GR" altLang="en-US" sz="2800" b="1" smtClean="0"/>
              <a:t>Διδάσκουσα: </a:t>
            </a:r>
            <a:r>
              <a:rPr lang="el-GR" altLang="en-US" sz="2800" smtClean="0"/>
              <a:t>Σάνδρα Κοέν</a:t>
            </a:r>
          </a:p>
          <a:p>
            <a:pPr>
              <a:lnSpc>
                <a:spcPct val="80000"/>
              </a:lnSpc>
            </a:pPr>
            <a:r>
              <a:rPr lang="el-GR" altLang="en-US" sz="2800" b="1" smtClean="0"/>
              <a:t>Τμήμα: </a:t>
            </a:r>
            <a:r>
              <a:rPr lang="el-GR" altLang="en-US" sz="2800" smtClean="0"/>
              <a:t>Οργάνωση και Διοίκηση Επιχειρήσεων</a:t>
            </a:r>
          </a:p>
        </p:txBody>
      </p:sp>
      <p:pic>
        <p:nvPicPr>
          <p:cNvPr id="14339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30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Παραδείγματα κόστους ευκαιρίας (2 από 2)</a:t>
            </a:r>
          </a:p>
        </p:txBody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b="1" dirty="0" smtClean="0"/>
              <a:t>Πάγια: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Η αναπόσβεστη αξία (ιστορικό κόστος - αποσβέσεις) είναι μη σχετική.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Κόστος ευκαιρίας = Τιμή διάθεσης.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Νέα προϊόντα:</a:t>
            </a:r>
            <a:endParaRPr lang="el-GR" altLang="en-US" sz="2800" dirty="0" smtClean="0"/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Απώλεια περιθωρίου συμμετοχής υφιστάμενων γραμμών.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318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Απόφαση κατάργησης προϊόντος - λειτουργίας</a:t>
            </a:r>
          </a:p>
        </p:txBody>
      </p:sp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Ελέγχω εάν το προϊόν ή η λειτουργία έχει θετικό περιθώριο συμμετοχής λαμβάνοντας υπόψη το σχετικό έσοδο και το σχετικό κόστος: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Εάν έχει αρνητικό περιθώριο συμμετοχής το καταργώ.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Εάν έχει θετικό περιθώριο συμμετοχής ελέγχω εάν με τους πόρους που διαθέτω για αυτό μπορώ να επιτύχω μεγαλύτερο περιθώριο συμμετοχής.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Εάν όχι, το διατηρώ.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215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Παράδειγμα (1 από 2)</a:t>
            </a:r>
          </a:p>
        </p:txBody>
      </p:sp>
      <p:graphicFrame>
        <p:nvGraphicFramePr>
          <p:cNvPr id="111737" name="Group 121" descr="Πίνακας Κατάργηση λειτουργίας. Πωλήσεις. Μεταβλητά έσοδα. Περιθώριο συμμετοχής. Σταθερό κόστος. Λειτουργικό αποτέλεσμα. Σύνολο. Γυναικεία ενδύματα, Είδη κηπουρικής. Εστιατόριο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325751"/>
              </p:ext>
            </p:extLst>
          </p:nvPr>
        </p:nvGraphicFramePr>
        <p:xfrm>
          <a:off x="457200" y="1600200"/>
          <a:ext cx="8229600" cy="4741229"/>
        </p:xfrm>
        <a:graphic>
          <a:graphicData uri="http://schemas.openxmlformats.org/drawingml/2006/table">
            <a:tbl>
              <a:tblPr firstRow="1"/>
              <a:tblGrid>
                <a:gridCol w="2530475"/>
                <a:gridCol w="1439863"/>
                <a:gridCol w="1439862"/>
                <a:gridCol w="1441450"/>
                <a:gridCol w="1377950"/>
              </a:tblGrid>
              <a:tr h="754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Σύνολο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Γυναικεία ενδύματα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Είδη κηπουρικής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Εστιατόριο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Πωλήσεις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Μεταβλητά έσοδα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Περιθώριο συμμετοχής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(32%) 1.610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(30%) 1.200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(50%) 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(35%) 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Σταθερό κόστος*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Λειτουργικό αποτέλεσμα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(100)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*Στο σταθερό κόστος περιλαμβάνονται αποσβέσεις, αμοιβές εργαζομένων, ασφάλεια, δημοτικά τέλη, κλπ. Η συσχέτισή του με τα επιμέρους τμήματα γίνεται τόσο άμεσα όσο και έμμεσα (με συντελεστές επιμερισμού).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907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Παράδειγμα (2 από 2)</a:t>
            </a:r>
          </a:p>
        </p:txBody>
      </p:sp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l-GR" altLang="en-US" b="1" smtClean="0"/>
              <a:t>Ζητείται</a:t>
            </a:r>
            <a:r>
              <a:rPr lang="el-GR" altLang="en-US" smtClean="0"/>
              <a:t>:</a:t>
            </a:r>
          </a:p>
          <a:p>
            <a:pPr marL="609600" indent="-609600"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l-GR" altLang="en-US" sz="2800" smtClean="0"/>
              <a:t>Πιστεύετε ότι το εστιατόριο πρέπει να κλείσει; Αιτιολογήστε την απάντησή σας παρουσιάζοντας τους σχετικούς υπολογισμούς.</a:t>
            </a:r>
          </a:p>
          <a:p>
            <a:pPr marL="609600" indent="-609600"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l-GR" altLang="en-US" sz="2800" smtClean="0"/>
              <a:t>Στην περίπτωση που αποφασιστεί η διακοπή της λειτουργίας του εστιατορίου ποιός πιστεύετε ότι είναι ο καλύτερος τρόπος χρησιμοποίησης του διαθέσιμου χώρου από την επιχείρηση;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273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Ερώτημα 1 (α)</a:t>
            </a:r>
          </a:p>
        </p:txBody>
      </p:sp>
      <p:sp>
        <p:nvSpPr>
          <p:cNvPr id="116739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10366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l-GR" altLang="en-US" sz="2800" smtClean="0">
                <a:latin typeface="Arial" panose="020B0604020202020204" pitchFamily="34" charset="0"/>
              </a:rPr>
              <a:t>Για το εστιατόριο ισχύουν τα εξής:</a:t>
            </a:r>
          </a:p>
          <a:p>
            <a:pPr>
              <a:buFont typeface="Arial" panose="020B0604020202020204" pitchFamily="34" charset="0"/>
              <a:buNone/>
            </a:pPr>
            <a:endParaRPr lang="el-GR" altLang="en-US" sz="2800" smtClean="0">
              <a:latin typeface="Arial" panose="020B0604020202020204" pitchFamily="34" charset="0"/>
            </a:endParaRPr>
          </a:p>
        </p:txBody>
      </p:sp>
      <p:graphicFrame>
        <p:nvGraphicFramePr>
          <p:cNvPr id="116770" name="Group 34" descr="Πίνακας. Υπολογισμός Καθαρού περιθωρίου συμμετοχής εστιατορίου.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25061616"/>
              </p:ext>
            </p:extLst>
          </p:nvPr>
        </p:nvGraphicFramePr>
        <p:xfrm>
          <a:off x="395288" y="2708275"/>
          <a:ext cx="8291512" cy="2847976"/>
        </p:xfrm>
        <a:graphic>
          <a:graphicData uri="http://schemas.openxmlformats.org/drawingml/2006/table">
            <a:tbl>
              <a:tblPr firstRow="1"/>
              <a:tblGrid>
                <a:gridCol w="5905500"/>
                <a:gridCol w="2386012"/>
              </a:tblGrid>
              <a:tr h="56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Πωλήσεις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 </a:t>
                      </a: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Μεταβλητό κόστος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390.000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=Περιθώριο συμμετοχής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210.000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 Άμεσο σταθερό κόστος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100.000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= Καθαρό περιθώριο συμμετοχής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kumimoji="0" lang="el-GR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110.000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70837C-25D2-411C-ABD7-441445456D5B}" type="slidenum">
              <a:rPr lang="el-GR" altLang="en-US" smtClean="0"/>
              <a:pPr/>
              <a:t>14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03706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Date Placeholder 2"/>
          <p:cNvSpPr txBox="1">
            <a:spLocks noGrp="1"/>
          </p:cNvSpPr>
          <p:nvPr/>
        </p:nvSpPr>
        <p:spPr bwMode="auto">
          <a:xfrm>
            <a:off x="0" y="65246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l-GR" altLang="en-US" sz="1400" i="1">
                <a:solidFill>
                  <a:srgbClr val="FCFEFE"/>
                </a:solidFill>
                <a:latin typeface="Tahoma" panose="020B0604030504040204" pitchFamily="34" charset="0"/>
              </a:rPr>
              <a:t>Σάνδρα Κοέν </a:t>
            </a:r>
          </a:p>
        </p:txBody>
      </p:sp>
      <p:sp>
        <p:nvSpPr>
          <p:cNvPr id="120835" name="Slide Number Placeholder 4"/>
          <p:cNvSpPr txBox="1">
            <a:spLocks noGrp="1"/>
          </p:cNvSpPr>
          <p:nvPr/>
        </p:nvSpPr>
        <p:spPr bwMode="auto">
          <a:xfrm>
            <a:off x="6858000" y="65532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hangingPunct="0">
              <a:spcBef>
                <a:spcPct val="50000"/>
              </a:spcBef>
            </a:pPr>
            <a:fld id="{E61F2529-8D59-401C-BB52-3D964E751F21}" type="slidenum">
              <a:rPr lang="el-GR" altLang="en-US" sz="1400" i="1">
                <a:solidFill>
                  <a:srgbClr val="FCFEFE"/>
                </a:solidFill>
                <a:latin typeface="Tahoma" panose="020B0604030504040204" pitchFamily="34" charset="0"/>
              </a:rPr>
              <a:pPr algn="r" eaLnBrk="0" hangingPunct="0">
                <a:spcBef>
                  <a:spcPct val="50000"/>
                </a:spcBef>
              </a:pPr>
              <a:t>15</a:t>
            </a:fld>
            <a:endParaRPr lang="el-GR" altLang="en-US" sz="1400" i="1">
              <a:solidFill>
                <a:srgbClr val="FCFEFE"/>
              </a:solidFill>
              <a:latin typeface="Tahoma" panose="020B0604030504040204" pitchFamily="34" charset="0"/>
            </a:endParaRPr>
          </a:p>
        </p:txBody>
      </p:sp>
      <p:sp>
        <p:nvSpPr>
          <p:cNvPr id="1208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altLang="en-US" smtClean="0"/>
              <a:t>Ερώτημα 1</a:t>
            </a:r>
            <a:r>
              <a:rPr lang="en-US" altLang="en-US" smtClean="0"/>
              <a:t> </a:t>
            </a:r>
            <a:r>
              <a:rPr lang="el-GR" altLang="en-US" smtClean="0"/>
              <a:t>(β)</a:t>
            </a:r>
            <a:endParaRPr lang="en-GB" altLang="en-US" smtClean="0"/>
          </a:p>
        </p:txBody>
      </p:sp>
      <p:pic>
        <p:nvPicPr>
          <p:cNvPr id="120837" name="Picture 6" descr="Εικόνα. Υπολογισμός Καθαρού περιθωρίου συμμετοχής γυναικείων ενδυμάτων και ειδών κηπουρικής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229600" cy="377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7596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Ερώτημα 2</a:t>
            </a:r>
          </a:p>
        </p:txBody>
      </p:sp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</a:pPr>
            <a:r>
              <a:rPr lang="el-GR" altLang="en-US" dirty="0" smtClean="0">
                <a:cs typeface="Arial" panose="020B0604020202020204" pitchFamily="34" charset="0"/>
              </a:rPr>
              <a:t>Εάν καταργηθεί το εστιατόριο, τότε η καλύτερη εναλλακτική σε όρους Περιθωρίου Συμμετοχής είναι η μεταφορά πόρων στα Γυναικεία Ενδύματα:</a:t>
            </a:r>
            <a:endParaRPr lang="el-GR" altLang="en-US" dirty="0" smtClean="0"/>
          </a:p>
          <a:p>
            <a:pPr lvl="1" algn="just">
              <a:spcBef>
                <a:spcPct val="20000"/>
              </a:spcBef>
            </a:pPr>
            <a:r>
              <a:rPr lang="el-GR" altLang="en-US" dirty="0" smtClean="0"/>
              <a:t>ΠΣ = € 90.000.</a:t>
            </a:r>
          </a:p>
          <a:p>
            <a:pPr lvl="1" algn="just">
              <a:spcBef>
                <a:spcPct val="20000"/>
              </a:spcBef>
            </a:pPr>
            <a:endParaRPr lang="el-GR" altLang="en-US" dirty="0" smtClean="0"/>
          </a:p>
          <a:p>
            <a:pPr lvl="1" algn="just">
              <a:spcBef>
                <a:spcPct val="20000"/>
              </a:spcBef>
            </a:pPr>
            <a:r>
              <a:rPr lang="el-GR" altLang="en-US" dirty="0" smtClean="0"/>
              <a:t>Φυσικά θα πρέπει να ληφθούν υπόψη και μια σειρά παράγοντες που αφορούν </a:t>
            </a:r>
            <a:r>
              <a:rPr lang="el-GR" altLang="en-US" i="1" dirty="0" smtClean="0"/>
              <a:t>ποιοτικούς παράγοντες.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491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Λήψη ειδικής παραγγελίας</a:t>
            </a:r>
          </a:p>
        </p:txBody>
      </p:sp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Ελέγχω εάν έχω την απαραίτητη δυναμικότητα.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Εάν όχι, δεν την αναλαμβάνω,	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εκτός εάν με συμφέρει να διακόψω την κανονική μου παραγωγή.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Εάν ναι, ελέγχω εάν το περιθώριο συμμετοχής της παραγγελίας είναι θετικό λαμβάνοντας υπόψη το σχετικό έσοδο και το σχετικό κόστος,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Εάν είναι θετικό την αναλαμβάνω.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Εάν είναι αρνητικό δεν την αναλαμβάνω.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022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Παράδειγμα λήψης παραγγελίας (1 από 6)</a:t>
            </a:r>
          </a:p>
        </p:txBody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Μεταβλητό κόστος παραγωγής €4/μονάδα.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Σταθερό κόστος παραγωγής €30/μήνα.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Όγκος παραγωγής 15 μονάδες/μήνα</a:t>
            </a:r>
            <a:br>
              <a:rPr lang="el-GR" altLang="en-US" dirty="0" smtClean="0"/>
            </a:br>
            <a:r>
              <a:rPr lang="el-GR" altLang="en-US" sz="2800" dirty="0" smtClean="0"/>
              <a:t>(δυναμικότητα 25 μονάδες/μήνα).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Τιμή πώλησης € 8/μονάδα.</a:t>
            </a:r>
          </a:p>
          <a:p>
            <a:pPr>
              <a:spcBef>
                <a:spcPct val="20000"/>
              </a:spcBef>
            </a:pPr>
            <a:endParaRPr lang="el-GR" altLang="en-US" dirty="0" smtClean="0"/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Προσφορά:</a:t>
            </a:r>
            <a:r>
              <a:rPr lang="el-GR" altLang="en-US" dirty="0" smtClean="0"/>
              <a:t> 5 τεμάχια αντί  €4,5;       </a:t>
            </a:r>
            <a:r>
              <a:rPr lang="el-GR" altLang="en-US" b="1" dirty="0" smtClean="0"/>
              <a:t>Απόφαση.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314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Παράδειγμα λήψης παραγγελίας (2 από 6)</a:t>
            </a:r>
          </a:p>
        </p:txBody>
      </p:sp>
      <p:sp>
        <p:nvSpPr>
          <p:cNvPr id="334853" name="Text Box 5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l-GR" altLang="en-US" b="1" dirty="0" smtClean="0"/>
              <a:t>Πλήρες κόστος</a:t>
            </a:r>
            <a:r>
              <a:rPr lang="el-GR" altLang="en-US" dirty="0" smtClean="0"/>
              <a:t>: 4 + (30/15) = 4+2 = € 6 </a:t>
            </a:r>
            <a:r>
              <a:rPr lang="el-GR" altLang="en-US" dirty="0" smtClean="0">
                <a:sym typeface="Wingdings" panose="05000000000000000000" pitchFamily="2" charset="2"/>
              </a:rPr>
              <a:t> </a:t>
            </a:r>
            <a:r>
              <a:rPr lang="el-GR" altLang="en-US" dirty="0" smtClean="0"/>
              <a:t>ΌΧΙ.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l-GR" altLang="en-US" dirty="0" smtClean="0"/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l-GR" altLang="en-US" b="1" dirty="0" smtClean="0"/>
              <a:t>Αύξηση Π.Σ.</a:t>
            </a:r>
            <a:r>
              <a:rPr lang="el-GR" altLang="en-US" dirty="0" smtClean="0"/>
              <a:t>: 5 Χ (4,5- 4) = 5 Χ 0,5 = € 2,5 </a:t>
            </a:r>
            <a:r>
              <a:rPr lang="el-GR" altLang="en-US" dirty="0" smtClean="0">
                <a:sym typeface="Wingdings" panose="05000000000000000000" pitchFamily="2" charset="2"/>
              </a:rPr>
              <a:t> ΝΑΙ.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l-GR" altLang="en-US" dirty="0" smtClean="0">
              <a:sym typeface="Wingdings" panose="05000000000000000000" pitchFamily="2" charset="2"/>
            </a:endParaRP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l-GR" altLang="en-US" dirty="0" smtClean="0"/>
              <a:t>Έλεγχος δυναμικότητας.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25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Χρηματοδότηση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r>
              <a:rPr lang="el-GR" altLang="en-US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n-US" sz="2400" smtClean="0"/>
          </a:p>
          <a:p>
            <a:r>
              <a:rPr lang="el-GR" altLang="en-US" sz="2400" smtClean="0"/>
              <a:t>Το έργο «</a:t>
            </a:r>
            <a:r>
              <a:rPr lang="el-GR" altLang="en-US" sz="2400" b="1" smtClean="0"/>
              <a:t>Ανοικτά Ακαδημαϊκά Μαθήματα στο Οικονομικό Πανεπιστήμιο Αθηνών</a:t>
            </a:r>
            <a:r>
              <a:rPr lang="el-GR" altLang="en-US" sz="2400" smtClean="0"/>
              <a:t>» έχει χρηματοδοτήσει μόνο τη αναδιαμόρφωση του εκπαιδευτικού υλικού. </a:t>
            </a:r>
          </a:p>
          <a:p>
            <a:r>
              <a:rPr lang="el-GR" altLang="en-US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16387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328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Παράδειγμα λήψης παραγγελίας (3 από 6)</a:t>
            </a:r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Μεταβλητό κόστος παραγωγής €4/μονάδα.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Σταθερό κόστος παραγωγής €30/μήνα.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Όγκος παραγωγής 15 μονάδες/μήνα </a:t>
            </a:r>
            <a:br>
              <a:rPr lang="el-GR" altLang="en-US" dirty="0" smtClean="0"/>
            </a:br>
            <a:r>
              <a:rPr lang="el-GR" altLang="en-US" sz="2800" dirty="0" smtClean="0"/>
              <a:t>(δυναμικότητα </a:t>
            </a:r>
            <a:r>
              <a:rPr lang="el-GR" altLang="en-US" b="1" dirty="0" smtClean="0"/>
              <a:t>15</a:t>
            </a:r>
            <a:r>
              <a:rPr lang="el-GR" altLang="en-US" sz="2800" dirty="0" smtClean="0"/>
              <a:t> μονάδες/μήνα).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Τιμή πώλησης € 8/μονάδα.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l-GR" altLang="en-US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b="1" dirty="0" smtClean="0"/>
              <a:t>Προσφορά:</a:t>
            </a:r>
            <a:r>
              <a:rPr lang="el-GR" altLang="en-US" dirty="0" smtClean="0"/>
              <a:t> 5 τεμάχια αντί  €4,5;      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b="1" dirty="0" smtClean="0"/>
              <a:t>Απόφαση.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699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Παράδειγμα λήψης παραγγελίας (4 από 6)</a:t>
            </a:r>
          </a:p>
        </p:txBody>
      </p:sp>
      <p:sp>
        <p:nvSpPr>
          <p:cNvPr id="124931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b="1" dirty="0" smtClean="0"/>
              <a:t>Απώλεια Π.Σ. </a:t>
            </a:r>
            <a:r>
              <a:rPr lang="el-GR" altLang="en-US" dirty="0" smtClean="0"/>
              <a:t>= 5 Χ (8 - 4) = € 20.</a:t>
            </a:r>
          </a:p>
          <a:p>
            <a:pPr>
              <a:spcBef>
                <a:spcPct val="20000"/>
              </a:spcBef>
            </a:pPr>
            <a:endParaRPr lang="el-GR" altLang="en-US" b="1" dirty="0" smtClean="0"/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Εξοικονόμηση Π.Σ.</a:t>
            </a:r>
            <a:r>
              <a:rPr lang="el-GR" altLang="en-US" dirty="0" smtClean="0"/>
              <a:t>: 5 Χ (4,5- 4) = 5 Χ 0,5 = €2,5.</a:t>
            </a:r>
          </a:p>
          <a:p>
            <a:pPr>
              <a:spcBef>
                <a:spcPct val="20000"/>
              </a:spcBef>
            </a:pPr>
            <a:endParaRPr lang="el-GR" altLang="en-US" dirty="0" smtClean="0"/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Καθαρή απώλεια Π.Σ.</a:t>
            </a:r>
            <a:r>
              <a:rPr lang="el-GR" altLang="en-US" dirty="0" smtClean="0"/>
              <a:t> = 20 -2,5 = € 17,5.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795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Παράδειγμα λήψης παραγγελίας (5 από 6)</a:t>
            </a:r>
          </a:p>
        </p:txBody>
      </p:sp>
      <p:sp>
        <p:nvSpPr>
          <p:cNvPr id="12595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Μεταβλητό κόστος παραγωγής €4/μονάδα.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Σταθερό κόστος παραγωγής €30/μήνα.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Όγκος παραγωγής </a:t>
            </a:r>
            <a:r>
              <a:rPr lang="el-GR" altLang="en-US" sz="3600" b="1" dirty="0" smtClean="0"/>
              <a:t>12</a:t>
            </a:r>
            <a:r>
              <a:rPr lang="el-GR" altLang="en-US" b="1" dirty="0" smtClean="0"/>
              <a:t> </a:t>
            </a:r>
            <a:r>
              <a:rPr lang="el-GR" altLang="en-US" dirty="0" smtClean="0"/>
              <a:t>μονάδες/μήνα </a:t>
            </a:r>
            <a:br>
              <a:rPr lang="el-GR" altLang="en-US" dirty="0" smtClean="0"/>
            </a:br>
            <a:r>
              <a:rPr lang="el-GR" altLang="en-US" sz="2800" dirty="0" smtClean="0"/>
              <a:t>(δυναμικότητα </a:t>
            </a:r>
            <a:r>
              <a:rPr lang="el-GR" altLang="en-US" sz="3600" b="1" dirty="0" smtClean="0"/>
              <a:t>15</a:t>
            </a:r>
            <a:r>
              <a:rPr lang="el-GR" altLang="en-US" sz="2800" dirty="0" smtClean="0"/>
              <a:t> μονάδες/μήνα).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Τιμή πώλησης € 8/μονάδα.</a:t>
            </a:r>
          </a:p>
          <a:p>
            <a:pPr>
              <a:spcBef>
                <a:spcPct val="20000"/>
              </a:spcBef>
            </a:pPr>
            <a:endParaRPr lang="el-GR" altLang="en-US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b="1" dirty="0" smtClean="0"/>
              <a:t>Προσφορά:</a:t>
            </a:r>
            <a:r>
              <a:rPr lang="el-GR" altLang="en-US" dirty="0" smtClean="0"/>
              <a:t> 5 τεμάχια αντί  €4,5;      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b="1" dirty="0" smtClean="0"/>
              <a:t>Απόφαση.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07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Παράδειγμα λήψης παραγγελίας (6 από 6)</a:t>
            </a:r>
          </a:p>
        </p:txBody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b="1" dirty="0" smtClean="0"/>
              <a:t>Απώλεια Π.Σ. </a:t>
            </a:r>
            <a:r>
              <a:rPr lang="el-GR" altLang="en-US" dirty="0" smtClean="0"/>
              <a:t>= 2 Χ (8 - 4) = € 8.</a:t>
            </a:r>
          </a:p>
          <a:p>
            <a:pPr>
              <a:spcBef>
                <a:spcPct val="20000"/>
              </a:spcBef>
            </a:pPr>
            <a:endParaRPr lang="el-GR" altLang="en-US" dirty="0" smtClean="0"/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Εξοικονόμηση Π.Σ.</a:t>
            </a:r>
            <a:r>
              <a:rPr lang="el-GR" altLang="en-US" dirty="0" smtClean="0"/>
              <a:t>: 5 Χ (4,5- 4) = 5 Χ 0,5 = €2,5.</a:t>
            </a:r>
          </a:p>
          <a:p>
            <a:pPr>
              <a:spcBef>
                <a:spcPct val="20000"/>
              </a:spcBef>
            </a:pPr>
            <a:endParaRPr lang="el-GR" altLang="en-US" dirty="0" smtClean="0"/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Καθαρή απώλεια Π.Σ.</a:t>
            </a:r>
            <a:r>
              <a:rPr lang="el-GR" altLang="en-US" dirty="0" smtClean="0"/>
              <a:t> = 8 -2,5 = € 5,5.</a:t>
            </a:r>
          </a:p>
          <a:p>
            <a:pPr>
              <a:spcBef>
                <a:spcPct val="20000"/>
              </a:spcBef>
            </a:pPr>
            <a:endParaRPr lang="el-GR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871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Είδη περιορισμών</a:t>
            </a:r>
          </a:p>
        </p:txBody>
      </p:sp>
      <p:sp>
        <p:nvSpPr>
          <p:cNvPr id="1280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Εσωτερικοί περιορισμοί: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περιορισμοί δυναμικότητας, έλλειψη παραγωγικών πόρων. </a:t>
            </a:r>
          </a:p>
          <a:p>
            <a:pPr lvl="2">
              <a:spcBef>
                <a:spcPct val="20000"/>
              </a:spcBef>
            </a:pPr>
            <a:r>
              <a:rPr lang="el-GR" altLang="en-US" dirty="0" smtClean="0"/>
              <a:t>Μηχανοώρες.</a:t>
            </a:r>
          </a:p>
          <a:p>
            <a:pPr lvl="2">
              <a:spcBef>
                <a:spcPct val="20000"/>
              </a:spcBef>
            </a:pPr>
            <a:r>
              <a:rPr lang="el-GR" altLang="en-US" dirty="0" smtClean="0"/>
              <a:t>Ώρες άμεσης εργασίας.</a:t>
            </a:r>
          </a:p>
          <a:p>
            <a:pPr lvl="2">
              <a:spcBef>
                <a:spcPct val="20000"/>
              </a:spcBef>
            </a:pPr>
            <a:r>
              <a:rPr lang="el-GR" altLang="en-US" dirty="0" smtClean="0"/>
              <a:t>Πρώτες ύλες.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Εξωτερικοί Περιορισμοί 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Ζήτηση.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18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3800" smtClean="0"/>
              <a:t>Βασική επιδίωξη - Με περιορισμούς</a:t>
            </a:r>
          </a:p>
        </p:txBody>
      </p:sp>
      <p:sp>
        <p:nvSpPr>
          <p:cNvPr id="1290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Διαμόρφωση ενός μείγματος προϊόντων το οποίο περιλαμβάνει τις περισσότερες δυνατές μονάδες προϊόντος που έχουν το μεγαλύτερο περιθώριο συμμετοχής ανά συντελεστή σε στενότητα κάτω από τους περιορισμούς. 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Κριτήριο: Περιθώριο συμμετοχής ανά μονάδα συντελεστή σε στενότητα.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226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3600" smtClean="0"/>
              <a:t>Πρόγραμμα παραγωγής όταν υπάρχουν συντελεστές σε στενότητα (1 από 4)</a:t>
            </a:r>
          </a:p>
        </p:txBody>
      </p:sp>
      <p:sp>
        <p:nvSpPr>
          <p:cNvPr id="1300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Υπολογίζω το περιθώριο συμμετοχής κάθε προϊόντος ανά μονάδα συντελεστή σε στενότητα (1).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Ιεραρχώ τα προϊόντα με βάση το (1).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Διαμορφώνω ένα μείγμα προϊόντων ώστε να ικανοποιούνται: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α) οι εσωτερικοί περιορισμοί.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β) οι εξωτερικοί περιορισμοί.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014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3600" smtClean="0"/>
              <a:t>Πρόγραμμα παραγωγής όταν υπάρχουν συντελεστές σε στενότητα (2 από 4)</a:t>
            </a:r>
          </a:p>
        </p:txBody>
      </p:sp>
      <p:sp>
        <p:nvSpPr>
          <p:cNvPr id="1310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400" smtClean="0"/>
              <a:t>Έστω ότι μία επιχείρηση παράγει δύο προϊόντα: ένα κανονικό και ένα πολυτελές. 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400" smtClean="0"/>
              <a:t>Μια απεργία των εργαζομένων είχε ως αποτέλεσμα να μειωθούν οι διαθέσιμες ώρες εργασίας σε 4.000 την εβδομάδα. 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400" smtClean="0"/>
              <a:t>Η μέγιστη εβδομαδιαία ζήτηση ανέρχεται στις 15.000 μονάδες για το κανονικό προϊόν και στις 5.000 μονάδες για το πολυτελές. 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400" smtClean="0"/>
              <a:t>Το πρόβλημα που αντιμετωπίζει η διοίκηση είναι να προσδιορίσει τις μονάδες προϊόντος, ανά προϊόν, που θα πρέπει να παραχθούν την εβδομάδα προκειμένου η επιχείρηση να έχει τη μέγιστη απόδοση.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584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3600" smtClean="0"/>
              <a:t>Πρόγραμμα παραγωγής όταν υπάρχουν συντελεστές σε στενότητα (3 από 4)</a:t>
            </a:r>
          </a:p>
        </p:txBody>
      </p:sp>
      <p:graphicFrame>
        <p:nvGraphicFramePr>
          <p:cNvPr id="132161" name="Group 65" descr="Πίνακας. Παραγωγή κανονικού και πολυτελούς προϊόντος με συντελεστές σε στενότητα. 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16539"/>
              </p:ext>
            </p:extLst>
          </p:nvPr>
        </p:nvGraphicFramePr>
        <p:xfrm>
          <a:off x="457200" y="1600200"/>
          <a:ext cx="8229600" cy="5029204"/>
        </p:xfrm>
        <a:graphic>
          <a:graphicData uri="http://schemas.openxmlformats.org/drawingml/2006/table">
            <a:tbl>
              <a:tblPr firstRow="1"/>
              <a:tblGrid>
                <a:gridCol w="4691063"/>
                <a:gridCol w="1871662"/>
                <a:gridCol w="1666875"/>
              </a:tblGrid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Προϊόντα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Κανονικό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Πολυτελές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Τιμή πώλησης μονάδας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24.000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Μεταβλητό κόστος/μονάδα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- 22.000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Μοναδιαίο περιθώριο συμμετοχής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 ΩΑΕ/μονάδα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 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 ½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Περιθώριο συμμετοχής/ΩΑΕ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Ζήτηση σε μονάδες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Περιορισμός στις ΩΑΕ = 4.000 ΩΑΕ την εβδομάδα</a:t>
                      </a:r>
                      <a:endParaRPr kumimoji="0" lang="el-GR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l-G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Απαιτούμενες ώρες = 15.000 Χ ¼ +5.000 Χ ½ = 3.750 + 2.500 = 6.250&gt;4.000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15DE3-419C-432F-AE95-DE107021FF22}" type="slidenum">
              <a:rPr lang="el-GR" altLang="en-US" smtClean="0"/>
              <a:pPr/>
              <a:t>28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55808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3600" smtClean="0"/>
              <a:t>Πρόγραμμα παραγωγής όταν υπάρχουν συντελεστές σε στενότητα (4 από 4)</a:t>
            </a:r>
          </a:p>
        </p:txBody>
      </p:sp>
      <p:sp>
        <p:nvSpPr>
          <p:cNvPr id="1331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b="1" dirty="0" smtClean="0"/>
              <a:t>Λύση</a:t>
            </a:r>
            <a:r>
              <a:rPr lang="el-GR" altLang="en-US" dirty="0" smtClean="0"/>
              <a:t>: </a:t>
            </a:r>
            <a:r>
              <a:rPr lang="el-GR" altLang="en-US" sz="2800" b="1" dirty="0" smtClean="0"/>
              <a:t>15.000 μονάδες</a:t>
            </a:r>
            <a:r>
              <a:rPr lang="el-GR" altLang="en-US" sz="2800" dirty="0" smtClean="0"/>
              <a:t> από το κανονικό (απαιτούμενες ώρες 15.000 Χ 1/4 ΩΑΕ= 3.750 ΩΑΕ) και </a:t>
            </a:r>
            <a:r>
              <a:rPr lang="el-GR" altLang="en-US" sz="2800" b="1" dirty="0" smtClean="0"/>
              <a:t>500 μονάδες</a:t>
            </a:r>
            <a:r>
              <a:rPr lang="el-GR" altLang="en-US" sz="2800" dirty="0" smtClean="0"/>
              <a:t> από το πολυτελές (διαθέσιμες ώρες (4.000-3.750) 250 ΩΑΕ, 1/2 ΩΑΕ ανά προϊόν).</a:t>
            </a:r>
          </a:p>
          <a:p>
            <a:pPr>
              <a:spcBef>
                <a:spcPct val="20000"/>
              </a:spcBef>
            </a:pPr>
            <a:endParaRPr lang="el-GR" alt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46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Άδειες Χρήσης</a:t>
            </a:r>
          </a:p>
        </p:txBody>
      </p:sp>
      <p:sp>
        <p:nvSpPr>
          <p:cNvPr id="18434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sz="2800" smtClean="0"/>
              <a:t>Το παρόν εκπαιδευτικό υλικό υπόκειται σε</a:t>
            </a:r>
            <a:r>
              <a:rPr lang="en-US" altLang="en-US" sz="2800" smtClean="0"/>
              <a:t> </a:t>
            </a:r>
            <a:r>
              <a:rPr lang="el-GR" altLang="en-US" sz="2800" smtClean="0"/>
              <a:t>άδειες χρήσης </a:t>
            </a:r>
            <a:r>
              <a:rPr lang="en-US" altLang="en-US" sz="2800" smtClean="0"/>
              <a:t>Creative Commons. </a:t>
            </a:r>
            <a:endParaRPr lang="el-GR" altLang="en-US" sz="2800" smtClean="0"/>
          </a:p>
        </p:txBody>
      </p:sp>
      <p:pic>
        <p:nvPicPr>
          <p:cNvPr id="1843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5235575"/>
            <a:ext cx="30718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619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Τίτλος 4"/>
          <p:cNvSpPr>
            <a:spLocks noGrp="1"/>
          </p:cNvSpPr>
          <p:nvPr>
            <p:ph type="title" idx="4294967295"/>
          </p:nvPr>
        </p:nvSpPr>
        <p:spPr>
          <a:xfrm>
            <a:off x="684213" y="2936875"/>
            <a:ext cx="7772400" cy="1362075"/>
          </a:xfrm>
        </p:spPr>
        <p:txBody>
          <a:bodyPr anchor="t"/>
          <a:lstStyle/>
          <a:p>
            <a:pPr algn="l"/>
            <a:r>
              <a:rPr lang="el-GR" altLang="en-US" sz="4000" smtClean="0"/>
              <a:t>Λειτουργική Μόχλευση και Περιθώριο Ασφάλειας Πωλήσεων</a:t>
            </a:r>
          </a:p>
        </p:txBody>
      </p:sp>
      <p:sp>
        <p:nvSpPr>
          <p:cNvPr id="138243" name="Θέση κειμένου 5"/>
          <p:cNvSpPr>
            <a:spLocks noGrp="1"/>
          </p:cNvSpPr>
          <p:nvPr>
            <p:ph type="body" idx="4294967295"/>
          </p:nvPr>
        </p:nvSpPr>
        <p:spPr>
          <a:xfrm>
            <a:off x="684213" y="4376738"/>
            <a:ext cx="7772400" cy="1500187"/>
          </a:xfrm>
        </p:spPr>
        <p:txBody>
          <a:bodyPr anchor="b"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Μάθημα: </a:t>
            </a:r>
            <a:r>
              <a:rPr lang="el-GR" altLang="en-US" sz="2000" smtClean="0"/>
              <a:t>Διοικητική Λογιστική, </a:t>
            </a:r>
            <a:r>
              <a:rPr lang="el-GR" altLang="en-US" sz="2000" b="1" smtClean="0"/>
              <a:t>Ενότητα </a:t>
            </a:r>
            <a:r>
              <a:rPr lang="en-US" altLang="en-US" sz="2000" b="1" smtClean="0"/>
              <a:t># </a:t>
            </a:r>
            <a:r>
              <a:rPr lang="el-GR" altLang="en-US" sz="2000" b="1" smtClean="0"/>
              <a:t>8:</a:t>
            </a:r>
            <a:r>
              <a:rPr lang="en-US" altLang="en-US" sz="2000" b="1" smtClean="0"/>
              <a:t> </a:t>
            </a:r>
            <a:r>
              <a:rPr lang="el-GR" altLang="en-US" sz="2000" smtClean="0"/>
              <a:t>Λήψη βραχυπρόθεσμων αποφάσεων βάσει κόστους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Διδάσκουσα: </a:t>
            </a:r>
            <a:r>
              <a:rPr lang="el-GR" altLang="en-US" sz="2000" smtClean="0"/>
              <a:t>Σάνδρα</a:t>
            </a:r>
            <a:r>
              <a:rPr lang="el-GR" altLang="en-US" sz="2000" smtClean="0">
                <a:latin typeface="Arial" panose="020B0604020202020204" pitchFamily="34" charset="0"/>
              </a:rPr>
              <a:t> </a:t>
            </a:r>
            <a:r>
              <a:rPr lang="el-GR" altLang="en-US" sz="2000" smtClean="0"/>
              <a:t>Κοέν, </a:t>
            </a:r>
            <a:r>
              <a:rPr lang="el-GR" altLang="en-US" sz="2000" b="1" smtClean="0"/>
              <a:t>Τμήμα: </a:t>
            </a:r>
            <a:r>
              <a:rPr lang="el-GR" altLang="en-US" sz="2000" smtClean="0"/>
              <a:t>Οργάνωση και Διοίκηση Επιχειρήσεων</a:t>
            </a:r>
            <a:endParaRPr lang="el-GR" altLang="en-US" sz="2000" smtClean="0">
              <a:latin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l-GR" altLang="en-US" sz="2000" smtClean="0">
              <a:latin typeface="Arial" panose="020B0604020202020204" pitchFamily="34" charset="0"/>
            </a:endParaRPr>
          </a:p>
        </p:txBody>
      </p:sp>
      <p:pic>
        <p:nvPicPr>
          <p:cNvPr id="138244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8245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8246" name="Picture 3" descr="Λογότυπο Οικονομικού Πανεπιστημίου Αθηνών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30885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908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Δείκτης Λειτουργικής Μόχλευσης (1 από 2)</a:t>
            </a:r>
          </a:p>
        </p:txBody>
      </p:sp>
      <p:sp>
        <p:nvSpPr>
          <p:cNvPr id="1402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smtClean="0"/>
              <a:t>Λειτουργική μόχλευση ονομάζεται η ποσοστιαία μεταβολή που προκαλείται στα κέρδη από μια ποσοστιαία μεταβολή των πωλήσεων.</a:t>
            </a:r>
          </a:p>
          <a:p>
            <a:pPr>
              <a:spcBef>
                <a:spcPct val="20000"/>
              </a:spcBef>
            </a:pPr>
            <a:endParaRPr lang="el-GR" altLang="en-US" smtClean="0">
              <a:cs typeface="Times New Roman" panose="02020603050405020304" pitchFamily="18" charset="0"/>
            </a:endParaRPr>
          </a:p>
        </p:txBody>
      </p:sp>
      <p:graphicFrame>
        <p:nvGraphicFramePr>
          <p:cNvPr id="140292" name="Object 4" descr="Εξίσωση. Δείκτης λειτουργικής μόχλευσης.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572808"/>
              </p:ext>
            </p:extLst>
          </p:nvPr>
        </p:nvGraphicFramePr>
        <p:xfrm>
          <a:off x="3798888" y="3733800"/>
          <a:ext cx="3094037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r:id="rId3" imgW="1117600" imgH="419100" progId="Equation.3">
                  <p:embed/>
                </p:oleObj>
              </mc:Choice>
              <mc:Fallback>
                <p:oleObj r:id="rId3" imgW="1117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8888" y="3733800"/>
                        <a:ext cx="3094037" cy="107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3" name="Text Box 5" descr="Εξίσωση. Δείκτης λειτουργικής μόχλευσης."/>
          <p:cNvSpPr txBox="1">
            <a:spLocks noChangeArrowheads="1"/>
          </p:cNvSpPr>
          <p:nvPr/>
        </p:nvSpPr>
        <p:spPr bwMode="auto">
          <a:xfrm>
            <a:off x="2484438" y="3933825"/>
            <a:ext cx="121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el-GR" altLang="en-US" sz="2800" dirty="0"/>
              <a:t>ΔΛΜ =</a:t>
            </a:r>
            <a:r>
              <a:rPr lang="el-GR" altLang="en-US" sz="2400" dirty="0"/>
              <a:t> </a:t>
            </a:r>
          </a:p>
        </p:txBody>
      </p:sp>
      <p:graphicFrame>
        <p:nvGraphicFramePr>
          <p:cNvPr id="140294" name="Object 7" descr="Εξίσωση. Δείκτης λειτουργικής μόχλευσης.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131429"/>
              </p:ext>
            </p:extLst>
          </p:nvPr>
        </p:nvGraphicFramePr>
        <p:xfrm>
          <a:off x="3132138" y="5334000"/>
          <a:ext cx="506412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r:id="rId5" imgW="2857500" imgH="393700" progId="Equation.3">
                  <p:embed/>
                </p:oleObj>
              </mc:Choice>
              <mc:Fallback>
                <p:oleObj r:id="rId5" imgW="2857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5334000"/>
                        <a:ext cx="5064125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5" name="Text Box 8" descr="Εξίσωση. Δείκτης λειτουργικής μόχλευσης."/>
          <p:cNvSpPr txBox="1">
            <a:spLocks noChangeArrowheads="1"/>
          </p:cNvSpPr>
          <p:nvPr/>
        </p:nvSpPr>
        <p:spPr bwMode="auto">
          <a:xfrm>
            <a:off x="1900238" y="5430838"/>
            <a:ext cx="1231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el-GR" altLang="en-US" sz="2800"/>
              <a:t>ΔΛΜ =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051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 txBox="1">
            <a:spLocks noGrp="1"/>
          </p:cNvSpPr>
          <p:nvPr/>
        </p:nvSpPr>
        <p:spPr bwMode="auto">
          <a:xfrm>
            <a:off x="0" y="65246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l-GR" altLang="en-US" sz="1400" i="1">
                <a:solidFill>
                  <a:srgbClr val="FCFEFE"/>
                </a:solidFill>
                <a:latin typeface="Tahoma" panose="020B0604030504040204" pitchFamily="34" charset="0"/>
              </a:rPr>
              <a:t>Σάνδρα Κοέν </a:t>
            </a:r>
          </a:p>
        </p:txBody>
      </p:sp>
      <p:sp>
        <p:nvSpPr>
          <p:cNvPr id="58371" name="Slide Number Placeholder 5"/>
          <p:cNvSpPr txBox="1">
            <a:spLocks noGrp="1"/>
          </p:cNvSpPr>
          <p:nvPr/>
        </p:nvSpPr>
        <p:spPr bwMode="auto">
          <a:xfrm>
            <a:off x="6858000" y="65532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hangingPunct="0">
              <a:spcBef>
                <a:spcPct val="50000"/>
              </a:spcBef>
            </a:pPr>
            <a:fld id="{BA39FD88-B8EB-4A20-846C-B6A86C6221B4}" type="slidenum">
              <a:rPr lang="el-GR" altLang="en-US" sz="1400" i="1">
                <a:solidFill>
                  <a:srgbClr val="FCFEFE"/>
                </a:solidFill>
                <a:latin typeface="Tahoma" panose="020B0604030504040204" pitchFamily="34" charset="0"/>
              </a:rPr>
              <a:pPr algn="r" eaLnBrk="0" hangingPunct="0">
                <a:spcBef>
                  <a:spcPct val="50000"/>
                </a:spcBef>
              </a:pPr>
              <a:t>32</a:t>
            </a:fld>
            <a:endParaRPr lang="el-GR" altLang="en-US" sz="1400" i="1">
              <a:solidFill>
                <a:srgbClr val="FCFEFE"/>
              </a:solidFill>
              <a:latin typeface="Tahoma" panose="020B0604030504040204" pitchFamily="34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Δείκτης Λειτουργικής Μόχλευσης (2 από 2)</a:t>
            </a:r>
            <a:endParaRPr lang="en-US" altLang="en-US" sz="4000" smtClean="0"/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n-US" dirty="0" smtClean="0"/>
              <a:t>Τα αποτελέσματα μιας εταιρίας με υψηλό ΔΛΜ είναι πολύ ευαίσθητα σε μεταβολές των πωλήσεων.</a:t>
            </a:r>
          </a:p>
          <a:p>
            <a:pPr lvl="1">
              <a:lnSpc>
                <a:spcPct val="90000"/>
              </a:lnSpc>
            </a:pPr>
            <a:r>
              <a:rPr lang="el-GR" altLang="en-US" dirty="0" smtClean="0"/>
              <a:t>Υψηλός ΔΛΜ σημαίνει υψηλό σταθερό κόστος σε σχέση με το μεταβλητό.</a:t>
            </a:r>
          </a:p>
          <a:p>
            <a:pPr lvl="1">
              <a:lnSpc>
                <a:spcPct val="90000"/>
              </a:lnSpc>
            </a:pPr>
            <a:r>
              <a:rPr lang="el-GR" altLang="en-US" b="1" dirty="0" smtClean="0"/>
              <a:t>Στο </a:t>
            </a:r>
            <a:r>
              <a:rPr lang="en-US" altLang="en-US" b="1" dirty="0" smtClean="0"/>
              <a:t>BEP o </a:t>
            </a:r>
            <a:r>
              <a:rPr lang="el-GR" altLang="en-US" b="1" dirty="0" smtClean="0"/>
              <a:t>ΔΛΜ είναι άπειρο.</a:t>
            </a:r>
          </a:p>
          <a:p>
            <a:pPr lvl="1">
              <a:lnSpc>
                <a:spcPct val="90000"/>
              </a:lnSpc>
            </a:pPr>
            <a:r>
              <a:rPr lang="el-GR" altLang="en-US" dirty="0" smtClean="0"/>
              <a:t>Όταν μια επιχείρηση δραστηριοποιείται κοντά στο </a:t>
            </a:r>
            <a:r>
              <a:rPr lang="en-US" altLang="en-US" dirty="0" smtClean="0"/>
              <a:t>BEP </a:t>
            </a:r>
            <a:r>
              <a:rPr lang="el-GR" altLang="en-US" dirty="0" smtClean="0"/>
              <a:t>μια μικρή ποσοστιαία αύξηση των πωλήσεων αυξάνει πολλαπλάσια τα κέρδη, </a:t>
            </a:r>
          </a:p>
          <a:p>
            <a:pPr lvl="2">
              <a:lnSpc>
                <a:spcPct val="90000"/>
              </a:lnSpc>
            </a:pPr>
            <a:r>
              <a:rPr lang="el-GR" altLang="en-US" dirty="0" smtClean="0"/>
              <a:t>Ο ΔΛΜ είναι πολύ μεγάλος.</a:t>
            </a: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1284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/>
              <a:t>Παράδειγμα ΔΛΜ (1 από 2)</a:t>
            </a:r>
          </a:p>
        </p:txBody>
      </p:sp>
      <p:sp>
        <p:nvSpPr>
          <p:cNvPr id="1413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>
                <a:solidFill>
                  <a:srgbClr val="000000"/>
                </a:solidFill>
              </a:rPr>
              <a:t>E</a:t>
            </a:r>
            <a:r>
              <a:rPr lang="el-GR" altLang="en-US" dirty="0" smtClean="0">
                <a:solidFill>
                  <a:srgbClr val="000000"/>
                </a:solidFill>
              </a:rPr>
              <a:t>άν ισχύουν Τ = €20/μονάδα, ΣΚ = € 10.000, ΜΚ = €12/ μονάδα, στις 20.000 μονάδες ο Δείκτης Λειτουργικής Μόχλευσης θα είναι:</a:t>
            </a:r>
            <a:r>
              <a:rPr lang="en-GB" altLang="en-US" dirty="0" smtClean="0">
                <a:solidFill>
                  <a:srgbClr val="000000"/>
                </a:solidFill>
              </a:rPr>
              <a:t> </a:t>
            </a:r>
            <a:endParaRPr lang="el-GR" altLang="en-US" dirty="0" smtClean="0">
              <a:solidFill>
                <a:srgbClr val="000000"/>
              </a:solidFill>
            </a:endParaRPr>
          </a:p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dirty="0" smtClean="0">
                <a:solidFill>
                  <a:srgbClr val="000000"/>
                </a:solidFill>
              </a:rPr>
              <a:t>Περιθώριο συμμετοχής =(20-</a:t>
            </a:r>
            <a:r>
              <a:rPr lang="en-US" altLang="en-US" dirty="0" smtClean="0">
                <a:solidFill>
                  <a:srgbClr val="000000"/>
                </a:solidFill>
              </a:rPr>
              <a:t>12</a:t>
            </a:r>
            <a:r>
              <a:rPr lang="el-GR" altLang="en-US" dirty="0" smtClean="0">
                <a:solidFill>
                  <a:srgbClr val="000000"/>
                </a:solidFill>
              </a:rPr>
              <a:t>)</a:t>
            </a:r>
            <a:r>
              <a:rPr lang="en-US" altLang="en-US" dirty="0" smtClean="0">
                <a:solidFill>
                  <a:srgbClr val="000000"/>
                </a:solidFill>
              </a:rPr>
              <a:t>x20.000 = </a:t>
            </a:r>
            <a:r>
              <a:rPr lang="el-GR" altLang="en-US" dirty="0" smtClean="0">
                <a:solidFill>
                  <a:srgbClr val="000000"/>
                </a:solidFill>
              </a:rPr>
              <a:t>€</a:t>
            </a:r>
            <a:r>
              <a:rPr lang="en-US" altLang="en-US" dirty="0" smtClean="0">
                <a:solidFill>
                  <a:srgbClr val="000000"/>
                </a:solidFill>
              </a:rPr>
              <a:t>160.000</a:t>
            </a:r>
            <a:r>
              <a:rPr lang="el-GR" altLang="en-US" dirty="0" smtClean="0">
                <a:solidFill>
                  <a:srgbClr val="000000"/>
                </a:solidFill>
              </a:rPr>
              <a:t>.</a:t>
            </a:r>
          </a:p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dirty="0" smtClean="0">
                <a:solidFill>
                  <a:srgbClr val="000000"/>
                </a:solidFill>
              </a:rPr>
              <a:t>Αποτέλεσμα=160.000- 10.000 =€150.000.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dirty="0" smtClean="0">
                <a:solidFill>
                  <a:srgbClr val="000000"/>
                </a:solidFill>
              </a:rPr>
              <a:t>Άρα, ΔΛΜ = 160.000</a:t>
            </a:r>
            <a:r>
              <a:rPr lang="en-US" altLang="en-US" dirty="0" smtClean="0">
                <a:solidFill>
                  <a:srgbClr val="000000"/>
                </a:solidFill>
              </a:rPr>
              <a:t> /150.000 = 1,07</a:t>
            </a:r>
            <a:r>
              <a:rPr lang="el-GR" altLang="en-US" dirty="0" smtClean="0">
                <a:solidFill>
                  <a:srgbClr val="000000"/>
                </a:solidFill>
              </a:rPr>
              <a:t>.</a:t>
            </a:r>
            <a:r>
              <a:rPr lang="en-US" altLang="en-US" dirty="0" smtClean="0">
                <a:solidFill>
                  <a:srgbClr val="000000"/>
                </a:solidFill>
              </a:rPr>
              <a:t> </a:t>
            </a:r>
          </a:p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dirty="0" smtClean="0">
                <a:solidFill>
                  <a:srgbClr val="000000"/>
                </a:solidFill>
              </a:rPr>
              <a:t>Αύξηση των πωλήσεων κατά 10% συνεπάγεται αύξηση των κερδών κατά 1</a:t>
            </a:r>
            <a:r>
              <a:rPr lang="en-US" altLang="en-US" dirty="0" smtClean="0">
                <a:solidFill>
                  <a:srgbClr val="000000"/>
                </a:solidFill>
              </a:rPr>
              <a:t>0,7</a:t>
            </a:r>
            <a:r>
              <a:rPr lang="el-GR" altLang="en-US" dirty="0" smtClean="0">
                <a:solidFill>
                  <a:srgbClr val="000000"/>
                </a:solidFill>
              </a:rPr>
              <a:t>%.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075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/>
              <a:t>Παράδειγμα ΔΛΜ (2 από 2)</a:t>
            </a:r>
          </a:p>
        </p:txBody>
      </p:sp>
      <p:sp>
        <p:nvSpPr>
          <p:cNvPr id="1423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altLang="en-US" dirty="0" smtClean="0">
                <a:solidFill>
                  <a:srgbClr val="000000"/>
                </a:solidFill>
              </a:rPr>
              <a:t>Επαλήθευση:</a:t>
            </a:r>
          </a:p>
          <a:p>
            <a:pPr lvl="1">
              <a:spcBef>
                <a:spcPct val="20000"/>
              </a:spcBef>
            </a:pPr>
            <a:r>
              <a:rPr kumimoji="1" lang="en-US" altLang="en-US" dirty="0" smtClean="0">
                <a:solidFill>
                  <a:srgbClr val="000000"/>
                </a:solidFill>
              </a:rPr>
              <a:t>K</a:t>
            </a:r>
            <a:r>
              <a:rPr kumimoji="1" lang="el-GR" altLang="en-US" dirty="0" smtClean="0">
                <a:solidFill>
                  <a:srgbClr val="000000"/>
                </a:solidFill>
              </a:rPr>
              <a:t>έρδος (20.000 μονάδες) = 20.000 </a:t>
            </a:r>
            <a:r>
              <a:rPr kumimoji="1" lang="en-US" altLang="en-US" dirty="0" smtClean="0">
                <a:solidFill>
                  <a:srgbClr val="000000"/>
                </a:solidFill>
              </a:rPr>
              <a:t>x8 –10.000 = </a:t>
            </a:r>
            <a:r>
              <a:rPr kumimoji="1" lang="el-GR" altLang="en-US" dirty="0" smtClean="0">
                <a:solidFill>
                  <a:srgbClr val="000000"/>
                </a:solidFill>
              </a:rPr>
              <a:t>€ </a:t>
            </a:r>
            <a:r>
              <a:rPr kumimoji="1" lang="en-US" altLang="en-US" dirty="0" smtClean="0">
                <a:solidFill>
                  <a:srgbClr val="000000"/>
                </a:solidFill>
              </a:rPr>
              <a:t>150.000</a:t>
            </a:r>
            <a:r>
              <a:rPr kumimoji="1" lang="el-GR" altLang="en-US" dirty="0" smtClean="0">
                <a:solidFill>
                  <a:srgbClr val="000000"/>
                </a:solidFill>
              </a:rPr>
              <a:t>.</a:t>
            </a:r>
            <a:endParaRPr kumimoji="1" lang="en-US" altLang="en-US" dirty="0" smtClean="0">
              <a:solidFill>
                <a:srgbClr val="000000"/>
              </a:solidFill>
            </a:endParaRPr>
          </a:p>
          <a:p>
            <a:pPr lvl="1">
              <a:spcBef>
                <a:spcPct val="20000"/>
              </a:spcBef>
            </a:pPr>
            <a:r>
              <a:rPr kumimoji="1" lang="en-US" altLang="en-US" dirty="0" smtClean="0">
                <a:solidFill>
                  <a:srgbClr val="000000"/>
                </a:solidFill>
              </a:rPr>
              <a:t>K</a:t>
            </a:r>
            <a:r>
              <a:rPr kumimoji="1" lang="el-GR" altLang="en-US" dirty="0" smtClean="0">
                <a:solidFill>
                  <a:srgbClr val="000000"/>
                </a:solidFill>
              </a:rPr>
              <a:t>έρδος (2</a:t>
            </a:r>
            <a:r>
              <a:rPr kumimoji="1" lang="en-US" altLang="en-US" dirty="0" smtClean="0">
                <a:solidFill>
                  <a:srgbClr val="000000"/>
                </a:solidFill>
              </a:rPr>
              <a:t>2</a:t>
            </a:r>
            <a:r>
              <a:rPr kumimoji="1" lang="el-GR" altLang="en-US" dirty="0" smtClean="0">
                <a:solidFill>
                  <a:srgbClr val="000000"/>
                </a:solidFill>
              </a:rPr>
              <a:t>.000 μονάδες) = 2</a:t>
            </a:r>
            <a:r>
              <a:rPr kumimoji="1" lang="en-US" altLang="en-US" dirty="0" smtClean="0">
                <a:solidFill>
                  <a:srgbClr val="000000"/>
                </a:solidFill>
              </a:rPr>
              <a:t>2</a:t>
            </a:r>
            <a:r>
              <a:rPr kumimoji="1" lang="el-GR" altLang="en-US" dirty="0" smtClean="0">
                <a:solidFill>
                  <a:srgbClr val="000000"/>
                </a:solidFill>
              </a:rPr>
              <a:t>.000 </a:t>
            </a:r>
            <a:r>
              <a:rPr kumimoji="1" lang="en-US" altLang="en-US" dirty="0" smtClean="0">
                <a:solidFill>
                  <a:srgbClr val="000000"/>
                </a:solidFill>
              </a:rPr>
              <a:t>x8 –10.000 = </a:t>
            </a:r>
            <a:r>
              <a:rPr kumimoji="1" lang="el-GR" altLang="en-US" dirty="0" smtClean="0">
                <a:solidFill>
                  <a:srgbClr val="000000"/>
                </a:solidFill>
              </a:rPr>
              <a:t> €</a:t>
            </a:r>
            <a:r>
              <a:rPr kumimoji="1" lang="en-US" altLang="en-US" dirty="0" smtClean="0">
                <a:solidFill>
                  <a:srgbClr val="000000"/>
                </a:solidFill>
              </a:rPr>
              <a:t>166.000</a:t>
            </a:r>
            <a:r>
              <a:rPr kumimoji="1" lang="el-GR" altLang="en-US" dirty="0" smtClean="0">
                <a:solidFill>
                  <a:srgbClr val="000000"/>
                </a:solidFill>
              </a:rPr>
              <a:t>.</a:t>
            </a:r>
            <a:endParaRPr lang="el-GR" altLang="en-US" dirty="0" smtClean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</a:pPr>
            <a:endParaRPr lang="el-GR" altLang="en-US" dirty="0" smtClean="0"/>
          </a:p>
        </p:txBody>
      </p:sp>
      <p:grpSp>
        <p:nvGrpSpPr>
          <p:cNvPr id="3" name="Group 9" descr="Εξίσωση επαλήθευσης."/>
          <p:cNvGrpSpPr>
            <a:grpSpLocks/>
          </p:cNvGrpSpPr>
          <p:nvPr/>
        </p:nvGrpSpPr>
        <p:grpSpPr bwMode="auto">
          <a:xfrm>
            <a:off x="1711325" y="4416425"/>
            <a:ext cx="4445000" cy="1100138"/>
            <a:chOff x="1152" y="2504"/>
            <a:chExt cx="2800" cy="693"/>
          </a:xfrm>
        </p:grpSpPr>
        <p:sp>
          <p:nvSpPr>
            <p:cNvPr id="142341" name="Text Box 10"/>
            <p:cNvSpPr txBox="1">
              <a:spLocks noChangeArrowheads="1"/>
            </p:cNvSpPr>
            <p:nvPr/>
          </p:nvSpPr>
          <p:spPr bwMode="auto">
            <a:xfrm>
              <a:off x="1190" y="2504"/>
              <a:ext cx="152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hangingPunct="0"/>
              <a:r>
                <a:rPr lang="el-GR" altLang="en-US" sz="2200"/>
                <a:t>     166.000-150.000</a:t>
              </a:r>
            </a:p>
          </p:txBody>
        </p:sp>
        <p:sp>
          <p:nvSpPr>
            <p:cNvPr id="142342" name="Line 11"/>
            <p:cNvSpPr>
              <a:spLocks noChangeShapeType="1"/>
            </p:cNvSpPr>
            <p:nvPr/>
          </p:nvSpPr>
          <p:spPr bwMode="auto">
            <a:xfrm>
              <a:off x="1152" y="2832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343" name="Text Box 12"/>
            <p:cNvSpPr txBox="1">
              <a:spLocks noChangeArrowheads="1"/>
            </p:cNvSpPr>
            <p:nvPr/>
          </p:nvSpPr>
          <p:spPr bwMode="auto">
            <a:xfrm>
              <a:off x="1584" y="2928"/>
              <a:ext cx="694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hangingPunct="0"/>
              <a:r>
                <a:rPr lang="el-GR" altLang="en-US" sz="2200"/>
                <a:t>150.000</a:t>
              </a:r>
            </a:p>
          </p:txBody>
        </p:sp>
        <p:sp>
          <p:nvSpPr>
            <p:cNvPr id="142344" name="Text Box 13"/>
            <p:cNvSpPr txBox="1">
              <a:spLocks noChangeArrowheads="1"/>
            </p:cNvSpPr>
            <p:nvPr/>
          </p:nvSpPr>
          <p:spPr bwMode="auto">
            <a:xfrm>
              <a:off x="3014" y="2648"/>
              <a:ext cx="219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hangingPunct="0"/>
              <a:r>
                <a:rPr lang="el-GR" altLang="en-US" sz="2200">
                  <a:latin typeface="Arial" panose="020B0604020202020204" pitchFamily="34" charset="0"/>
                </a:rPr>
                <a:t>=</a:t>
              </a:r>
            </a:p>
          </p:txBody>
        </p:sp>
        <p:sp>
          <p:nvSpPr>
            <p:cNvPr id="142345" name="Text Box 14"/>
            <p:cNvSpPr txBox="1">
              <a:spLocks noChangeArrowheads="1"/>
            </p:cNvSpPr>
            <p:nvPr/>
          </p:nvSpPr>
          <p:spPr bwMode="auto">
            <a:xfrm>
              <a:off x="3360" y="2640"/>
              <a:ext cx="5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DDD5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hangingPunct="0"/>
              <a:r>
                <a:rPr lang="el-GR" altLang="en-US" sz="2400"/>
                <a:t>10,7%</a:t>
              </a:r>
              <a:endParaRPr lang="en-GB" altLang="en-US" sz="240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541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Εναλλακτικά</a:t>
            </a:r>
          </a:p>
        </p:txBody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Αύξηση των πωλήσεων κατά 10%: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Πωλήσεις €400.000 (20.000</a:t>
            </a:r>
            <a:r>
              <a:rPr lang="en-US" altLang="en-US" dirty="0" smtClean="0"/>
              <a:t>x20)</a:t>
            </a:r>
            <a:r>
              <a:rPr lang="el-GR" altLang="en-US" dirty="0" smtClean="0"/>
              <a:t>.</a:t>
            </a:r>
            <a:endParaRPr lang="en-US" altLang="en-US" dirty="0" smtClean="0"/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Πωλήσεις €440.000 (400.000</a:t>
            </a:r>
            <a:r>
              <a:rPr lang="en-US" altLang="en-US" dirty="0" smtClean="0"/>
              <a:t>x1,1)</a:t>
            </a:r>
            <a:r>
              <a:rPr lang="el-GR" altLang="en-US" dirty="0" smtClean="0"/>
              <a:t>.</a:t>
            </a:r>
            <a:endParaRPr lang="en-US" altLang="en-US" dirty="0" smtClean="0"/>
          </a:p>
          <a:p>
            <a:pPr lvl="1">
              <a:spcBef>
                <a:spcPct val="20000"/>
              </a:spcBef>
            </a:pPr>
            <a:r>
              <a:rPr lang="en-US" altLang="en-US" dirty="0" smtClean="0"/>
              <a:t>%</a:t>
            </a:r>
            <a:r>
              <a:rPr lang="el-GR" altLang="en-US" dirty="0" smtClean="0"/>
              <a:t>ΠΣ=40% (8/20).</a:t>
            </a:r>
          </a:p>
          <a:p>
            <a:pPr>
              <a:spcBef>
                <a:spcPct val="20000"/>
              </a:spcBef>
            </a:pPr>
            <a:r>
              <a:rPr kumimoji="1" lang="en-US" altLang="en-US" sz="2600" dirty="0" smtClean="0">
                <a:solidFill>
                  <a:srgbClr val="000000"/>
                </a:solidFill>
              </a:rPr>
              <a:t>K</a:t>
            </a:r>
            <a:r>
              <a:rPr kumimoji="1" lang="el-GR" altLang="en-US" sz="2600" dirty="0" smtClean="0">
                <a:solidFill>
                  <a:srgbClr val="000000"/>
                </a:solidFill>
              </a:rPr>
              <a:t>έρδος (€</a:t>
            </a:r>
            <a:r>
              <a:rPr kumimoji="1" lang="en-US" altLang="en-US" sz="2600" dirty="0" smtClean="0">
                <a:solidFill>
                  <a:srgbClr val="000000"/>
                </a:solidFill>
              </a:rPr>
              <a:t>400.000 </a:t>
            </a:r>
            <a:r>
              <a:rPr kumimoji="1" lang="el-GR" altLang="en-US" sz="2600" dirty="0" smtClean="0">
                <a:solidFill>
                  <a:srgbClr val="000000"/>
                </a:solidFill>
              </a:rPr>
              <a:t>) = 400.000</a:t>
            </a:r>
            <a:r>
              <a:rPr kumimoji="1" lang="en-US" altLang="en-US" sz="2600" dirty="0" smtClean="0">
                <a:solidFill>
                  <a:srgbClr val="000000"/>
                </a:solidFill>
              </a:rPr>
              <a:t>x40% –10.000 = </a:t>
            </a:r>
            <a:r>
              <a:rPr kumimoji="1" lang="el-GR" altLang="en-US" sz="2600" dirty="0" smtClean="0">
                <a:solidFill>
                  <a:srgbClr val="000000"/>
                </a:solidFill>
              </a:rPr>
              <a:t>€ </a:t>
            </a:r>
            <a:r>
              <a:rPr kumimoji="1" lang="en-US" altLang="en-US" sz="2600" dirty="0" smtClean="0">
                <a:solidFill>
                  <a:srgbClr val="000000"/>
                </a:solidFill>
              </a:rPr>
              <a:t>150.000</a:t>
            </a:r>
            <a:r>
              <a:rPr kumimoji="1" lang="el-GR" altLang="en-US" sz="2600" dirty="0" smtClean="0">
                <a:solidFill>
                  <a:srgbClr val="000000"/>
                </a:solidFill>
              </a:rPr>
              <a:t>.</a:t>
            </a:r>
            <a:endParaRPr kumimoji="1" lang="en-US" altLang="en-US" sz="2600" dirty="0" smtClean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</a:pPr>
            <a:r>
              <a:rPr kumimoji="1" lang="en-US" altLang="en-US" sz="2600" dirty="0" smtClean="0">
                <a:solidFill>
                  <a:srgbClr val="000000"/>
                </a:solidFill>
              </a:rPr>
              <a:t>K</a:t>
            </a:r>
            <a:r>
              <a:rPr kumimoji="1" lang="el-GR" altLang="en-US" sz="2600" dirty="0" smtClean="0">
                <a:solidFill>
                  <a:srgbClr val="000000"/>
                </a:solidFill>
              </a:rPr>
              <a:t>έρδος (€</a:t>
            </a:r>
            <a:r>
              <a:rPr kumimoji="1" lang="en-US" altLang="en-US" sz="2600" dirty="0" smtClean="0">
                <a:solidFill>
                  <a:srgbClr val="000000"/>
                </a:solidFill>
              </a:rPr>
              <a:t>4</a:t>
            </a:r>
            <a:r>
              <a:rPr kumimoji="1" lang="el-GR" altLang="en-US" sz="2600" dirty="0" smtClean="0">
                <a:solidFill>
                  <a:srgbClr val="000000"/>
                </a:solidFill>
              </a:rPr>
              <a:t>4</a:t>
            </a:r>
            <a:r>
              <a:rPr kumimoji="1" lang="en-US" altLang="en-US" sz="2600" dirty="0" smtClean="0">
                <a:solidFill>
                  <a:srgbClr val="000000"/>
                </a:solidFill>
              </a:rPr>
              <a:t>0.000 </a:t>
            </a:r>
            <a:r>
              <a:rPr kumimoji="1" lang="el-GR" altLang="en-US" sz="2600" dirty="0" smtClean="0">
                <a:solidFill>
                  <a:srgbClr val="000000"/>
                </a:solidFill>
              </a:rPr>
              <a:t>) = 4</a:t>
            </a:r>
            <a:r>
              <a:rPr kumimoji="1" lang="en-US" altLang="en-US" sz="2600" dirty="0" smtClean="0">
                <a:solidFill>
                  <a:srgbClr val="000000"/>
                </a:solidFill>
              </a:rPr>
              <a:t>4</a:t>
            </a:r>
            <a:r>
              <a:rPr kumimoji="1" lang="el-GR" altLang="en-US" sz="2600" dirty="0" smtClean="0">
                <a:solidFill>
                  <a:srgbClr val="000000"/>
                </a:solidFill>
              </a:rPr>
              <a:t>0.000</a:t>
            </a:r>
            <a:r>
              <a:rPr kumimoji="1" lang="en-US" altLang="en-US" sz="2600" dirty="0" smtClean="0">
                <a:solidFill>
                  <a:srgbClr val="000000"/>
                </a:solidFill>
              </a:rPr>
              <a:t>x40%–10.000 = </a:t>
            </a:r>
            <a:r>
              <a:rPr kumimoji="1" lang="el-GR" altLang="en-US" sz="2600" dirty="0" smtClean="0">
                <a:solidFill>
                  <a:srgbClr val="000000"/>
                </a:solidFill>
              </a:rPr>
              <a:t> €</a:t>
            </a:r>
            <a:r>
              <a:rPr kumimoji="1" lang="en-US" altLang="en-US" sz="2600" dirty="0" smtClean="0">
                <a:solidFill>
                  <a:srgbClr val="000000"/>
                </a:solidFill>
              </a:rPr>
              <a:t>166.000</a:t>
            </a:r>
            <a:r>
              <a:rPr kumimoji="1" lang="el-GR" altLang="en-US" sz="2600" dirty="0" smtClean="0">
                <a:solidFill>
                  <a:srgbClr val="000000"/>
                </a:solidFill>
              </a:rPr>
              <a:t>.</a:t>
            </a:r>
          </a:p>
        </p:txBody>
      </p:sp>
      <p:grpSp>
        <p:nvGrpSpPr>
          <p:cNvPr id="3" name="Group 9" descr="Εξίσωση."/>
          <p:cNvGrpSpPr>
            <a:grpSpLocks/>
          </p:cNvGrpSpPr>
          <p:nvPr/>
        </p:nvGrpSpPr>
        <p:grpSpPr bwMode="auto">
          <a:xfrm>
            <a:off x="1782763" y="4849813"/>
            <a:ext cx="4445000" cy="1100137"/>
            <a:chOff x="1152" y="2504"/>
            <a:chExt cx="2800" cy="693"/>
          </a:xfrm>
        </p:grpSpPr>
        <p:sp>
          <p:nvSpPr>
            <p:cNvPr id="143365" name="Text Box 10"/>
            <p:cNvSpPr txBox="1">
              <a:spLocks noChangeArrowheads="1"/>
            </p:cNvSpPr>
            <p:nvPr/>
          </p:nvSpPr>
          <p:spPr bwMode="auto">
            <a:xfrm>
              <a:off x="1190" y="2504"/>
              <a:ext cx="152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hangingPunct="0"/>
              <a:r>
                <a:rPr lang="el-GR" altLang="en-US" sz="2200"/>
                <a:t>     166.000-150.000</a:t>
              </a:r>
            </a:p>
          </p:txBody>
        </p:sp>
        <p:sp>
          <p:nvSpPr>
            <p:cNvPr id="143366" name="Line 11"/>
            <p:cNvSpPr>
              <a:spLocks noChangeShapeType="1"/>
            </p:cNvSpPr>
            <p:nvPr/>
          </p:nvSpPr>
          <p:spPr bwMode="auto">
            <a:xfrm>
              <a:off x="1152" y="2832"/>
              <a:ext cx="18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67" name="Text Box 12"/>
            <p:cNvSpPr txBox="1">
              <a:spLocks noChangeArrowheads="1"/>
            </p:cNvSpPr>
            <p:nvPr/>
          </p:nvSpPr>
          <p:spPr bwMode="auto">
            <a:xfrm>
              <a:off x="1584" y="2928"/>
              <a:ext cx="694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hangingPunct="0"/>
              <a:r>
                <a:rPr lang="el-GR" altLang="en-US" sz="2200"/>
                <a:t>150.000</a:t>
              </a:r>
            </a:p>
          </p:txBody>
        </p:sp>
        <p:sp>
          <p:nvSpPr>
            <p:cNvPr id="143368" name="Text Box 13"/>
            <p:cNvSpPr txBox="1">
              <a:spLocks noChangeArrowheads="1"/>
            </p:cNvSpPr>
            <p:nvPr/>
          </p:nvSpPr>
          <p:spPr bwMode="auto">
            <a:xfrm>
              <a:off x="3014" y="2648"/>
              <a:ext cx="219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hangingPunct="0"/>
              <a:r>
                <a:rPr lang="el-GR" altLang="en-US" sz="2200">
                  <a:latin typeface="Arial" panose="020B0604020202020204" pitchFamily="34" charset="0"/>
                </a:rPr>
                <a:t>=</a:t>
              </a:r>
            </a:p>
          </p:txBody>
        </p:sp>
        <p:sp>
          <p:nvSpPr>
            <p:cNvPr id="143369" name="Text Box 14"/>
            <p:cNvSpPr txBox="1">
              <a:spLocks noChangeArrowheads="1"/>
            </p:cNvSpPr>
            <p:nvPr/>
          </p:nvSpPr>
          <p:spPr bwMode="auto">
            <a:xfrm>
              <a:off x="3360" y="2640"/>
              <a:ext cx="5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DDD5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hangingPunct="0"/>
              <a:r>
                <a:rPr lang="el-GR" altLang="en-US" sz="2400"/>
                <a:t>10,7%</a:t>
              </a:r>
              <a:endParaRPr lang="en-GB" altLang="en-US" sz="240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029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Περιθώριο Ασφάλειας Πωλήσεων (1 από 2)</a:t>
            </a:r>
          </a:p>
        </p:txBody>
      </p:sp>
      <p:sp>
        <p:nvSpPr>
          <p:cNvPr id="1443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sz="2800" dirty="0" smtClean="0"/>
              <a:t>Το </a:t>
            </a:r>
            <a:r>
              <a:rPr lang="el-GR" altLang="en-US" sz="2800" b="1" dirty="0" smtClean="0"/>
              <a:t>περιθώριο ασφάλειας των πωλήσεων</a:t>
            </a:r>
            <a:r>
              <a:rPr lang="el-GR" altLang="en-US" sz="2800" dirty="0" smtClean="0"/>
              <a:t> δηλώνει τη διαφορά που υπάρχει μεταξύ των αναμενόμενων πωλήσεων </a:t>
            </a:r>
            <a:r>
              <a:rPr lang="el-GR" altLang="en-US" sz="2800" b="1" dirty="0" smtClean="0"/>
              <a:t>(σε μονάδες) </a:t>
            </a:r>
            <a:r>
              <a:rPr lang="el-GR" altLang="en-US" sz="2800" dirty="0" smtClean="0"/>
              <a:t>μιας επιχείρησης για μία συγκεκριμένη χρονική περίοδο σε σχέση με τις πωλήσεις που έχει στο </a:t>
            </a:r>
            <a:r>
              <a:rPr lang="en-US" altLang="en-US" sz="2800" dirty="0" smtClean="0"/>
              <a:t>BEP</a:t>
            </a:r>
            <a:r>
              <a:rPr lang="el-GR" altLang="en-US" sz="2800" dirty="0" smtClean="0"/>
              <a:t>.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l-GR" altLang="en-US" sz="2800" b="1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l-GR" altLang="en-US" sz="2800" b="1" dirty="0" smtClean="0"/>
              <a:t>Περιθώριο Ασφάλειας Πωλήσεων </a:t>
            </a:r>
            <a:r>
              <a:rPr lang="el-GR" altLang="en-US" sz="2800" dirty="0" smtClean="0"/>
              <a:t>= (Αναμενόμενες πωλήσεις – Πωλήσεις Σημείου Εξίσωσης) / Αναμενόμενες πωλήσεις.</a:t>
            </a:r>
            <a:endParaRPr lang="el-GR" altLang="en-US" dirty="0" smtClean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473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Περιθώριο Ασφάλειας Πωλήσεων (2 από 2)</a:t>
            </a:r>
          </a:p>
        </p:txBody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sz="2800" dirty="0" smtClean="0"/>
              <a:t>Παράδειγμα: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Αναμενόμενες μονάδες πώλησης=10.000.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Μονάδες που αντιστοιχούν στο</a:t>
            </a:r>
            <a:r>
              <a:rPr lang="en-US" altLang="en-US" sz="2400" dirty="0" smtClean="0"/>
              <a:t> BEP =8.000</a:t>
            </a:r>
            <a:r>
              <a:rPr lang="el-GR" altLang="en-US" sz="2400" dirty="0" smtClean="0"/>
              <a:t>.</a:t>
            </a:r>
          </a:p>
          <a:p>
            <a:pPr>
              <a:spcBef>
                <a:spcPct val="20000"/>
              </a:spcBef>
            </a:pPr>
            <a:endParaRPr lang="el-GR" altLang="en-US" sz="2800" dirty="0" smtClean="0"/>
          </a:p>
          <a:p>
            <a:pPr>
              <a:spcBef>
                <a:spcPct val="20000"/>
              </a:spcBef>
            </a:pPr>
            <a:r>
              <a:rPr lang="el-GR" altLang="en-US" sz="2800" b="1" dirty="0" smtClean="0"/>
              <a:t>Περιθώριο Ασφάλειας Πωλήσεων </a:t>
            </a:r>
            <a:r>
              <a:rPr lang="el-GR" altLang="en-US" sz="2800" dirty="0" smtClean="0"/>
              <a:t>=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z="2800" dirty="0" smtClean="0"/>
              <a:t>	(10.000 – 8.000) / 10.000 = 20%.</a:t>
            </a:r>
          </a:p>
          <a:p>
            <a:pPr>
              <a:spcBef>
                <a:spcPct val="20000"/>
              </a:spcBef>
            </a:pPr>
            <a:endParaRPr lang="el-GR" altLang="en-US" sz="2800" b="1" i="1" dirty="0" smtClean="0">
              <a:solidFill>
                <a:schemeClr val="accent2"/>
              </a:solidFill>
            </a:endParaRPr>
          </a:p>
          <a:p>
            <a:pPr>
              <a:spcBef>
                <a:spcPct val="20000"/>
              </a:spcBef>
            </a:pPr>
            <a:r>
              <a:rPr lang="el-GR" altLang="en-US" sz="2800" i="1" dirty="0" smtClean="0"/>
              <a:t>Έχω τη δυνατότητα να πέσω έξω στις προβλέψεις μου μέχρι 20% χωρίς να εμφανίσω ζημιά.</a:t>
            </a:r>
            <a:endParaRPr lang="el-GR" alt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115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 smtClean="0"/>
              <a:t>Τέλος Ενότητας #</a:t>
            </a:r>
            <a:r>
              <a:rPr lang="en-US" altLang="en-US" smtClean="0"/>
              <a:t> </a:t>
            </a:r>
            <a:r>
              <a:rPr lang="el-GR" altLang="en-US" smtClean="0"/>
              <a:t>8</a:t>
            </a:r>
          </a:p>
        </p:txBody>
      </p:sp>
      <p:sp>
        <p:nvSpPr>
          <p:cNvPr id="26626" name="Θέση κειμένου 5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pPr algn="l"/>
            <a:r>
              <a:rPr lang="el-GR" altLang="en-US" b="1" smtClean="0"/>
              <a:t>Μάθημα: </a:t>
            </a:r>
            <a:r>
              <a:rPr lang="el-GR" altLang="en-US" smtClean="0"/>
              <a:t>Διοικητική Λογιστική, </a:t>
            </a:r>
            <a:r>
              <a:rPr lang="el-GR" altLang="en-US" b="1" smtClean="0"/>
              <a:t>Ενότητα </a:t>
            </a:r>
            <a:r>
              <a:rPr lang="en-US" altLang="en-US" b="1" smtClean="0"/>
              <a:t># </a:t>
            </a:r>
            <a:r>
              <a:rPr lang="el-GR" altLang="en-US" b="1" smtClean="0"/>
              <a:t>8:</a:t>
            </a:r>
            <a:r>
              <a:rPr lang="en-US" altLang="en-US" b="1" smtClean="0"/>
              <a:t> </a:t>
            </a:r>
            <a:r>
              <a:rPr lang="el-GR" altLang="en-US" smtClean="0"/>
              <a:t>Λήψη βραχυπρόθεσμων αποφάσεων βάσει κόστους</a:t>
            </a:r>
          </a:p>
          <a:p>
            <a:pPr algn="l"/>
            <a:r>
              <a:rPr lang="el-GR" altLang="en-US" b="1" smtClean="0"/>
              <a:t>Διδάσκουσα: </a:t>
            </a:r>
            <a:r>
              <a:rPr lang="el-GR" altLang="en-US" smtClean="0"/>
              <a:t>Σάνδρα Κοέν, </a:t>
            </a:r>
            <a:r>
              <a:rPr lang="el-GR" altLang="en-US" b="1" smtClean="0"/>
              <a:t>Τμήμα: </a:t>
            </a:r>
            <a:r>
              <a:rPr lang="el-GR" altLang="en-US" smtClean="0"/>
              <a:t>Οργάνωση και Διοίκηση Επιχειρήσεων</a:t>
            </a:r>
          </a:p>
        </p:txBody>
      </p:sp>
      <p:pic>
        <p:nvPicPr>
          <p:cNvPr id="26627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391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Σκοποί ενότητας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Εξοικείωση με τη διαδικασία λήψης αποφάσεων στο βραχυπρόθεσμο διάστημα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n-US" dirty="0" smtClean="0"/>
              <a:t>Κατανόηση της έννοιας του κόστους ευκαιρίας</a:t>
            </a:r>
            <a:r>
              <a:rPr lang="en-US" altLang="en-US" dirty="0" smtClean="0"/>
              <a:t>.</a:t>
            </a:r>
            <a:r>
              <a:rPr lang="el-GR" altLang="en-US" dirty="0" smtClean="0"/>
              <a:t> </a:t>
            </a:r>
          </a:p>
          <a:p>
            <a:r>
              <a:rPr lang="el-GR" altLang="en-US" dirty="0" smtClean="0"/>
              <a:t>Κατανόηση της λειτουργίας της λειτουργικής μόχλευσης</a:t>
            </a:r>
            <a:r>
              <a:rPr lang="en-US" altLang="en-US" dirty="0" smtClean="0"/>
              <a:t>.</a:t>
            </a:r>
            <a:endParaRPr lang="el-GR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4313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Περιεχόμενα ενότητας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Λήψη αποφάσεων στο βραχυπρόθεσμο διάστημα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n-US" dirty="0" smtClean="0"/>
              <a:t>Λειτουργική Μόχλευση και Περιθώριο Ασφάλειας Πωλήσεων</a:t>
            </a:r>
            <a:r>
              <a:rPr lang="en-US" altLang="en-US" dirty="0" smtClean="0"/>
              <a:t>.</a:t>
            </a:r>
            <a:endParaRPr lang="el-GR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7062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Τίτλος 4"/>
          <p:cNvSpPr>
            <a:spLocks noGrp="1"/>
          </p:cNvSpPr>
          <p:nvPr>
            <p:ph type="title" idx="4294967295"/>
          </p:nvPr>
        </p:nvSpPr>
        <p:spPr>
          <a:xfrm>
            <a:off x="684213" y="2936875"/>
            <a:ext cx="7772400" cy="1362075"/>
          </a:xfrm>
        </p:spPr>
        <p:txBody>
          <a:bodyPr anchor="t"/>
          <a:lstStyle/>
          <a:p>
            <a:pPr algn="l"/>
            <a:r>
              <a:rPr lang="el-GR" altLang="en-US" sz="4000" smtClean="0"/>
              <a:t>Λήψη αποφάσεων στο βραχυπρόθεσμο διάστημα</a:t>
            </a:r>
          </a:p>
        </p:txBody>
      </p:sp>
      <p:sp>
        <p:nvSpPr>
          <p:cNvPr id="104451" name="Θέση κειμένου 5"/>
          <p:cNvSpPr>
            <a:spLocks noGrp="1"/>
          </p:cNvSpPr>
          <p:nvPr>
            <p:ph type="body" idx="4294967295"/>
          </p:nvPr>
        </p:nvSpPr>
        <p:spPr>
          <a:xfrm>
            <a:off x="684213" y="4437063"/>
            <a:ext cx="7772400" cy="1500187"/>
          </a:xfrm>
        </p:spPr>
        <p:txBody>
          <a:bodyPr anchor="b"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Μάθημα: </a:t>
            </a:r>
            <a:r>
              <a:rPr lang="el-GR" altLang="en-US" sz="2000" smtClean="0"/>
              <a:t>Διοικητική Λογιστική, </a:t>
            </a:r>
            <a:r>
              <a:rPr lang="el-GR" altLang="en-US" sz="2000" b="1" smtClean="0"/>
              <a:t>Ενότητα </a:t>
            </a:r>
            <a:r>
              <a:rPr lang="en-US" altLang="en-US" sz="2000" b="1" smtClean="0"/>
              <a:t># </a:t>
            </a:r>
            <a:r>
              <a:rPr lang="el-GR" altLang="en-US" sz="2000" b="1" smtClean="0"/>
              <a:t>8:</a:t>
            </a:r>
            <a:r>
              <a:rPr lang="en-US" altLang="en-US" sz="2000" b="1" smtClean="0"/>
              <a:t> </a:t>
            </a:r>
            <a:r>
              <a:rPr lang="el-GR" altLang="en-US" sz="2000" smtClean="0"/>
              <a:t>Λήψη βραχυπρόθεσμων αποφάσεων βάσει κόστους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Διδάσκουσα: </a:t>
            </a:r>
            <a:r>
              <a:rPr lang="el-GR" altLang="en-US" sz="2000" smtClean="0"/>
              <a:t>Σάνδρα</a:t>
            </a:r>
            <a:r>
              <a:rPr lang="el-GR" altLang="en-US" sz="2000" smtClean="0">
                <a:latin typeface="Arial" panose="020B0604020202020204" pitchFamily="34" charset="0"/>
              </a:rPr>
              <a:t> </a:t>
            </a:r>
            <a:r>
              <a:rPr lang="el-GR" altLang="en-US" sz="2000" smtClean="0"/>
              <a:t>Κοέν, </a:t>
            </a:r>
            <a:r>
              <a:rPr lang="el-GR" altLang="en-US" sz="2000" b="1" smtClean="0"/>
              <a:t>Τμήμα: </a:t>
            </a:r>
            <a:r>
              <a:rPr lang="el-GR" altLang="en-US" sz="2000" smtClean="0"/>
              <a:t>Οργάνωση και Διοίκηση Επιχειρήσεων</a:t>
            </a:r>
            <a:endParaRPr lang="el-GR" altLang="en-US" sz="2000" smtClean="0">
              <a:latin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l-GR" altLang="en-US" sz="2000" smtClean="0">
              <a:latin typeface="Arial" panose="020B0604020202020204" pitchFamily="34" charset="0"/>
            </a:endParaRPr>
          </a:p>
        </p:txBody>
      </p:sp>
      <p:pic>
        <p:nvPicPr>
          <p:cNvPr id="104452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3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4" name="Picture 3" descr="Λογότυπο Οικονομικού Πανεπιστημίου Αθηνών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30885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656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Διαδικασία λήψης απόφασης</a:t>
            </a:r>
            <a:endParaRPr lang="el-GR" altLang="en-US" smtClean="0"/>
          </a:p>
        </p:txBody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Προσδιορισμός του </a:t>
            </a:r>
            <a:r>
              <a:rPr lang="el-GR" altLang="en-US" b="1" dirty="0" smtClean="0"/>
              <a:t>προβλήματος</a:t>
            </a:r>
            <a:r>
              <a:rPr lang="en-US" altLang="en-US" b="1" dirty="0" smtClean="0"/>
              <a:t>.</a:t>
            </a:r>
            <a:endParaRPr lang="el-GR" altLang="en-US" b="1" dirty="0" smtClean="0"/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Καθορισμός των </a:t>
            </a:r>
            <a:r>
              <a:rPr lang="el-GR" altLang="en-US" b="1" dirty="0" smtClean="0"/>
              <a:t>εναλλακτικών δράσεων</a:t>
            </a:r>
            <a:r>
              <a:rPr lang="en-US" altLang="en-US" b="1" dirty="0" smtClean="0"/>
              <a:t>.</a:t>
            </a:r>
            <a:endParaRPr lang="el-GR" altLang="en-US" b="1" dirty="0" smtClean="0"/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Απόρριψη των μη κατάλληλων δράσεων</a:t>
            </a:r>
            <a:r>
              <a:rPr lang="en-US" altLang="en-US" b="1" dirty="0" smtClean="0"/>
              <a:t>.</a:t>
            </a:r>
            <a:endParaRPr lang="el-GR" altLang="en-US" b="1" dirty="0" smtClean="0"/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Υπολογισμός κόστους και οφέλους πιθανών εναλλακτικών επιλογών</a:t>
            </a:r>
            <a:r>
              <a:rPr lang="en-US" altLang="en-US" dirty="0" smtClean="0"/>
              <a:t>.</a:t>
            </a:r>
            <a:r>
              <a:rPr lang="el-GR" altLang="en-US" dirty="0" smtClean="0"/>
              <a:t> 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Συνυπολογισμός </a:t>
            </a:r>
            <a:r>
              <a:rPr lang="el-GR" altLang="en-US" b="1" dirty="0" smtClean="0"/>
              <a:t>ποιοτικών</a:t>
            </a:r>
            <a:r>
              <a:rPr lang="el-GR" altLang="en-US" dirty="0" smtClean="0"/>
              <a:t> παραμέτρων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Επιλογή της περισσότερο ωφέλιμης δράσης</a:t>
            </a:r>
            <a:r>
              <a:rPr lang="en-US" altLang="en-US" dirty="0" smtClean="0"/>
              <a:t>.</a:t>
            </a:r>
            <a:endParaRPr lang="el-GR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961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Κόστος ευκαιρίας</a:t>
            </a:r>
          </a:p>
        </p:txBody>
      </p:sp>
      <p:sp>
        <p:nvSpPr>
          <p:cNvPr id="1075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Το σχετικό κόστος είναι </a:t>
            </a:r>
            <a:r>
              <a:rPr lang="el-GR" altLang="en-US" b="1" dirty="0" smtClean="0"/>
              <a:t>το κόστος ευκαιρίας </a:t>
            </a:r>
            <a:r>
              <a:rPr lang="el-GR" altLang="en-US" dirty="0" smtClean="0"/>
              <a:t>και όχι το λογιστικό κόστος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Το </a:t>
            </a:r>
            <a:r>
              <a:rPr lang="el-GR" altLang="en-US" b="1" dirty="0" smtClean="0"/>
              <a:t>κόστος ευκαιρίας </a:t>
            </a:r>
            <a:r>
              <a:rPr lang="el-GR" altLang="en-US" dirty="0" smtClean="0"/>
              <a:t>είναι το επιπλέον όφελος που θα είχε η επιχείρηση από την υιοθέτηση ενός διαφορετικού τρόπου δράσης</a:t>
            </a:r>
            <a:r>
              <a:rPr lang="en-US" altLang="en-US" dirty="0" smtClean="0"/>
              <a:t>.</a:t>
            </a:r>
            <a:endParaRPr lang="el-GR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327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Παραδείγματα κόστους ευκαιρίας (1 από 2)</a:t>
            </a:r>
          </a:p>
        </p:txBody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sz="2800" b="1" dirty="0" smtClean="0"/>
              <a:t>Πρώτες ύλες</a:t>
            </a:r>
            <a:r>
              <a:rPr lang="el-GR" altLang="en-US" sz="2800" b="1" dirty="0"/>
              <a:t>:</a:t>
            </a:r>
            <a:endParaRPr lang="el-GR" altLang="en-US" sz="2800" b="1" dirty="0" smtClean="0"/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Που δεν μπορούν να χρησιμοποιηθούν εναλλακτικά,</a:t>
            </a:r>
          </a:p>
          <a:p>
            <a:pPr lvl="2">
              <a:spcBef>
                <a:spcPct val="20000"/>
              </a:spcBef>
            </a:pPr>
            <a:r>
              <a:rPr lang="el-GR" altLang="en-US" sz="2000" dirty="0" smtClean="0"/>
              <a:t>Τιμή πώλησης. 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Που μπορούν να χρησιμοποιηθούν, </a:t>
            </a:r>
          </a:p>
          <a:p>
            <a:pPr lvl="2">
              <a:spcBef>
                <a:spcPct val="20000"/>
              </a:spcBef>
            </a:pPr>
            <a:r>
              <a:rPr lang="el-GR" altLang="en-US" sz="2000" dirty="0" smtClean="0"/>
              <a:t>Τιμή επαναγοράς. </a:t>
            </a:r>
          </a:p>
          <a:p>
            <a:pPr>
              <a:spcBef>
                <a:spcPct val="20000"/>
              </a:spcBef>
            </a:pPr>
            <a:r>
              <a:rPr lang="el-GR" altLang="en-US" sz="2800" b="1" dirty="0" smtClean="0"/>
              <a:t>Αμοιβές εργαζομένων:</a:t>
            </a:r>
            <a:endParaRPr lang="el-GR" altLang="en-US" sz="2800" dirty="0" smtClean="0"/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Που έχουν αδρανή δυναμικότητα, </a:t>
            </a:r>
          </a:p>
          <a:p>
            <a:pPr lvl="2">
              <a:spcBef>
                <a:spcPct val="20000"/>
              </a:spcBef>
            </a:pPr>
            <a:r>
              <a:rPr lang="el-GR" altLang="en-US" sz="2000" dirty="0" smtClean="0"/>
              <a:t>Που δεν χρησιμοποιείται για άλλο σκοπό = Μηδέν. </a:t>
            </a:r>
          </a:p>
          <a:p>
            <a:pPr lvl="2">
              <a:spcBef>
                <a:spcPct val="20000"/>
              </a:spcBef>
            </a:pPr>
            <a:r>
              <a:rPr lang="el-GR" altLang="en-US" sz="2000" dirty="0" smtClean="0"/>
              <a:t>Που χρησιμοποιείται για άλλο σκοπό  (π.χ. εκπαίδευση) = διαφυγόντα κέρδη (οφέλη).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23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Template_CC_BY_NC_ND_0" id="{A3626A32-DEE5-4D23-AADE-03C16163E383}" vid="{A6957CB1-EB5A-4838-8376-9B0B5C1A180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B098E1A-2F85-46DA-9BF7-2850C075DFD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Template_CC_BY_NC_ND_0</Template>
  <TotalTime>0</TotalTime>
  <Words>1697</Words>
  <Application>Microsoft Office PowerPoint</Application>
  <PresentationFormat>On-screen Show (4:3)</PresentationFormat>
  <Paragraphs>302</Paragraphs>
  <Slides>38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Θέμα του Office</vt:lpstr>
      <vt:lpstr>Microsoft Equation 3.0</vt:lpstr>
      <vt:lpstr>Διοικητική Λογιστική</vt:lpstr>
      <vt:lpstr>Χρηματοδότηση</vt:lpstr>
      <vt:lpstr>Άδειες Χρήσης</vt:lpstr>
      <vt:lpstr>Σκοποί ενότητας</vt:lpstr>
      <vt:lpstr>Περιεχόμενα ενότητας</vt:lpstr>
      <vt:lpstr>Λήψη αποφάσεων στο βραχυπρόθεσμο διάστημα</vt:lpstr>
      <vt:lpstr>Διαδικασία λήψης απόφασης</vt:lpstr>
      <vt:lpstr>Κόστος ευκαιρίας</vt:lpstr>
      <vt:lpstr>Παραδείγματα κόστους ευκαιρίας (1 από 2)</vt:lpstr>
      <vt:lpstr>Παραδείγματα κόστους ευκαιρίας (2 από 2)</vt:lpstr>
      <vt:lpstr>Απόφαση κατάργησης προϊόντος - λειτουργίας</vt:lpstr>
      <vt:lpstr>Παράδειγμα (1 από 2)</vt:lpstr>
      <vt:lpstr>Παράδειγμα (2 από 2)</vt:lpstr>
      <vt:lpstr>Ερώτημα 1 (α)</vt:lpstr>
      <vt:lpstr>Ερώτημα 1 (β)</vt:lpstr>
      <vt:lpstr>Ερώτημα 2</vt:lpstr>
      <vt:lpstr>Λήψη ειδικής παραγγελίας</vt:lpstr>
      <vt:lpstr>Παράδειγμα λήψης παραγγελίας (1 από 6)</vt:lpstr>
      <vt:lpstr>Παράδειγμα λήψης παραγγελίας (2 από 6)</vt:lpstr>
      <vt:lpstr>Παράδειγμα λήψης παραγγελίας (3 από 6)</vt:lpstr>
      <vt:lpstr>Παράδειγμα λήψης παραγγελίας (4 από 6)</vt:lpstr>
      <vt:lpstr>Παράδειγμα λήψης παραγγελίας (5 από 6)</vt:lpstr>
      <vt:lpstr>Παράδειγμα λήψης παραγγελίας (6 από 6)</vt:lpstr>
      <vt:lpstr>Είδη περιορισμών</vt:lpstr>
      <vt:lpstr>Βασική επιδίωξη - Με περιορισμούς</vt:lpstr>
      <vt:lpstr>Πρόγραμμα παραγωγής όταν υπάρχουν συντελεστές σε στενότητα (1 από 4)</vt:lpstr>
      <vt:lpstr>Πρόγραμμα παραγωγής όταν υπάρχουν συντελεστές σε στενότητα (2 από 4)</vt:lpstr>
      <vt:lpstr>Πρόγραμμα παραγωγής όταν υπάρχουν συντελεστές σε στενότητα (3 από 4)</vt:lpstr>
      <vt:lpstr>Πρόγραμμα παραγωγής όταν υπάρχουν συντελεστές σε στενότητα (4 από 4)</vt:lpstr>
      <vt:lpstr>Λειτουργική Μόχλευση και Περιθώριο Ασφάλειας Πωλήσεων</vt:lpstr>
      <vt:lpstr>Δείκτης Λειτουργικής Μόχλευσης (1 από 2)</vt:lpstr>
      <vt:lpstr>Δείκτης Λειτουργικής Μόχλευσης (2 από 2)</vt:lpstr>
      <vt:lpstr>Παράδειγμα ΔΛΜ (1 από 2)</vt:lpstr>
      <vt:lpstr>Παράδειγμα ΔΛΜ (2 από 2)</vt:lpstr>
      <vt:lpstr>Εναλλακτικά</vt:lpstr>
      <vt:lpstr>Περιθώριο Ασφάλειας Πωλήσεων (1 από 2)</vt:lpstr>
      <vt:lpstr>Περιθώριο Ασφάλειας Πωλήσεων (2 από 2)</vt:lpstr>
      <vt:lpstr>Τέλος Ενότητας #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2015-05-23T10:34:37Z</dcterms:created>
  <dcterms:modified xsi:type="dcterms:W3CDTF">2015-07-23T11:51:28Z</dcterms:modified>
</cp:coreProperties>
</file>