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713" r:id="rId2"/>
    <p:sldMasterId id="2147483725" r:id="rId3"/>
  </p:sldMasterIdLst>
  <p:notesMasterIdLst>
    <p:notesMasterId r:id="rId65"/>
  </p:notesMasterIdLst>
  <p:sldIdLst>
    <p:sldId id="320" r:id="rId4"/>
    <p:sldId id="256" r:id="rId5"/>
    <p:sldId id="259" r:id="rId6"/>
    <p:sldId id="260" r:id="rId7"/>
    <p:sldId id="295" r:id="rId8"/>
    <p:sldId id="261" r:id="rId9"/>
    <p:sldId id="262" r:id="rId10"/>
    <p:sldId id="297" r:id="rId11"/>
    <p:sldId id="298" r:id="rId12"/>
    <p:sldId id="299" r:id="rId13"/>
    <p:sldId id="296" r:id="rId14"/>
    <p:sldId id="263" r:id="rId15"/>
    <p:sldId id="264" r:id="rId16"/>
    <p:sldId id="265" r:id="rId17"/>
    <p:sldId id="300" r:id="rId18"/>
    <p:sldId id="266" r:id="rId19"/>
    <p:sldId id="267" r:id="rId20"/>
    <p:sldId id="303" r:id="rId21"/>
    <p:sldId id="304" r:id="rId22"/>
    <p:sldId id="305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306" r:id="rId32"/>
    <p:sldId id="307" r:id="rId33"/>
    <p:sldId id="276" r:id="rId34"/>
    <p:sldId id="302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01" r:id="rId48"/>
    <p:sldId id="277" r:id="rId49"/>
    <p:sldId id="278" r:id="rId50"/>
    <p:sldId id="279" r:id="rId51"/>
    <p:sldId id="280" r:id="rId52"/>
    <p:sldId id="290" r:id="rId53"/>
    <p:sldId id="281" r:id="rId54"/>
    <p:sldId id="282" r:id="rId55"/>
    <p:sldId id="283" r:id="rId56"/>
    <p:sldId id="291" r:id="rId57"/>
    <p:sldId id="292" r:id="rId58"/>
    <p:sldId id="284" r:id="rId59"/>
    <p:sldId id="285" r:id="rId60"/>
    <p:sldId id="287" r:id="rId61"/>
    <p:sldId id="294" r:id="rId62"/>
    <p:sldId id="289" r:id="rId63"/>
    <p:sldId id="321" r:id="rId6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72123"/>
    <a:srgbClr val="FF9933"/>
    <a:srgbClr val="339966"/>
    <a:srgbClr val="000000"/>
    <a:srgbClr val="FF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88164" autoAdjust="0"/>
  </p:normalViewPr>
  <p:slideViewPr>
    <p:cSldViewPr>
      <p:cViewPr varScale="1">
        <p:scale>
          <a:sx n="69" d="100"/>
          <a:sy n="69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675BB-4EF7-498A-B19F-65DBDB95DF4D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23AFB-225A-4F1E-8FBE-B804C43BAF6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402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Grammi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paragogis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lamptirwn</a:t>
            </a:r>
            <a:endParaRPr lang="en-US" baseline="0" dirty="0" smtClean="0"/>
          </a:p>
          <a:p>
            <a:r>
              <a:rPr lang="en-US" baseline="0" dirty="0" smtClean="0"/>
              <a:t>Software testing me </a:t>
            </a:r>
            <a:r>
              <a:rPr lang="en-US" baseline="0" dirty="0" err="1" smtClean="0"/>
              <a:t>px</a:t>
            </a:r>
            <a:r>
              <a:rPr lang="en-US" baseline="0" dirty="0" smtClean="0"/>
              <a:t> Microsoft bombing the server (</a:t>
            </a:r>
            <a:r>
              <a:rPr lang="en-US" baseline="0" dirty="0" err="1" smtClean="0"/>
              <a:t>fuzzing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Kapoios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empistos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xreiazetai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allo</a:t>
            </a:r>
            <a:r>
              <a:rPr lang="en-US" baseline="0" dirty="0" smtClean="0"/>
              <a:t> mindset </a:t>
            </a:r>
            <a:r>
              <a:rPr lang="en-US" baseline="0" dirty="0" err="1" smtClean="0"/>
              <a:t>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eftiaxe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Modelopoiisi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</a:t>
            </a:r>
            <a:r>
              <a:rPr lang="en-US" baseline="0" dirty="0" smtClean="0"/>
              <a:t> hardware </a:t>
            </a:r>
            <a:r>
              <a:rPr lang="en-US" baseline="0" dirty="0" err="1" smtClean="0"/>
              <a:t>kai</a:t>
            </a:r>
            <a:r>
              <a:rPr lang="en-US" baseline="0" dirty="0" smtClean="0"/>
              <a:t> software se </a:t>
            </a:r>
            <a:r>
              <a:rPr lang="en-US" baseline="0" dirty="0" err="1" smtClean="0"/>
              <a:t>kapoio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perivallon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test </a:t>
            </a:r>
            <a:r>
              <a:rPr lang="en-US" baseline="0" dirty="0" err="1" smtClean="0"/>
              <a:t>prin</a:t>
            </a:r>
            <a:r>
              <a:rPr lang="en-US" baseline="0" dirty="0" smtClean="0"/>
              <a:t> to prototyping</a:t>
            </a:r>
          </a:p>
          <a:p>
            <a:r>
              <a:rPr lang="en-US" baseline="0" dirty="0" smtClean="0"/>
              <a:t>Pseudo </a:t>
            </a:r>
            <a:r>
              <a:rPr lang="en-US" baseline="0" dirty="0" err="1" smtClean="0"/>
              <a:t>giati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pliroforiki</a:t>
            </a:r>
            <a:r>
              <a:rPr lang="en-US" baseline="0" dirty="0" smtClean="0"/>
              <a:t> den </a:t>
            </a:r>
            <a:r>
              <a:rPr lang="en-US" baseline="0" dirty="0" err="1" smtClean="0"/>
              <a:t>mporoume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exoume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pragmatiki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tuxaiotita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Montelopoiountai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statistika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</a:t>
            </a:r>
            <a:r>
              <a:rPr lang="en-US" baseline="0" dirty="0" smtClean="0"/>
              <a:t> components </a:t>
            </a:r>
            <a:r>
              <a:rPr lang="en-US" baseline="0" dirty="0" err="1" smtClean="0"/>
              <a:t>kai</a:t>
            </a:r>
            <a:r>
              <a:rPr lang="en-US" baseline="0" dirty="0" smtClean="0"/>
              <a:t> rules: </a:t>
            </a:r>
            <a:r>
              <a:rPr lang="en-US" baseline="0" dirty="0" err="1" smtClean="0"/>
              <a:t>cpus</a:t>
            </a:r>
            <a:r>
              <a:rPr lang="en-US" baseline="0" dirty="0" smtClean="0"/>
              <a:t>, routers, </a:t>
            </a:r>
            <a:r>
              <a:rPr lang="en-US" baseline="0" dirty="0" err="1" smtClean="0"/>
              <a:t>klp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23AFB-225A-4F1E-8FBE-B804C43BAF6A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Security/ safety by design</a:t>
            </a:r>
          </a:p>
          <a:p>
            <a:endParaRPr lang="en-US" dirty="0" smtClean="0"/>
          </a:p>
          <a:p>
            <a:r>
              <a:rPr lang="en-US" dirty="0" err="1" smtClean="0"/>
              <a:t>Oso</a:t>
            </a:r>
            <a:r>
              <a:rPr lang="en-US" dirty="0" smtClean="0"/>
              <a:t> </a:t>
            </a:r>
            <a:r>
              <a:rPr lang="en-US" dirty="0" err="1" smtClean="0"/>
              <a:t>pio</a:t>
            </a:r>
            <a:r>
              <a:rPr lang="en-US" dirty="0" smtClean="0"/>
              <a:t> </a:t>
            </a:r>
            <a:r>
              <a:rPr lang="en-US" dirty="0" err="1" smtClean="0"/>
              <a:t>realistiki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parametropoiisi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prosomoiwsis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pragmatiko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peirama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23AFB-225A-4F1E-8FBE-B804C43BAF6A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algorithmoi</a:t>
            </a:r>
            <a:r>
              <a:rPr lang="en-US" dirty="0" smtClean="0"/>
              <a:t> </a:t>
            </a:r>
            <a:r>
              <a:rPr lang="en-US" dirty="0" err="1" smtClean="0"/>
              <a:t>pliroforikis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Analystiki</a:t>
            </a:r>
            <a:r>
              <a:rPr lang="en-US" baseline="0" dirty="0" smtClean="0"/>
              <a:t> = formal analysis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pithani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eisodou</a:t>
            </a:r>
            <a:endParaRPr lang="en-US" baseline="0" dirty="0" smtClean="0"/>
          </a:p>
          <a:p>
            <a:r>
              <a:rPr lang="en-US" baseline="0" dirty="0" err="1" smtClean="0"/>
              <a:t>Peiramatiki</a:t>
            </a:r>
            <a:r>
              <a:rPr lang="en-US" baseline="0" dirty="0" smtClean="0"/>
              <a:t>=</a:t>
            </a:r>
            <a:r>
              <a:rPr lang="en-US" baseline="0" dirty="0" err="1" smtClean="0"/>
              <a:t>fuzzing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(Networks)</a:t>
            </a:r>
          </a:p>
          <a:p>
            <a:r>
              <a:rPr lang="en-US" dirty="0" smtClean="0"/>
              <a:t>De</a:t>
            </a:r>
            <a:r>
              <a:rPr lang="en-US" baseline="0" dirty="0" smtClean="0"/>
              <a:t>n </a:t>
            </a:r>
            <a:r>
              <a:rPr lang="en-US" baseline="0" dirty="0" err="1" smtClean="0"/>
              <a:t>boithane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pithanotites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apotupwsoun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tinpragmatikotita</a:t>
            </a:r>
            <a:endParaRPr lang="en-US" baseline="0" dirty="0" smtClean="0"/>
          </a:p>
          <a:p>
            <a:r>
              <a:rPr lang="en-US" baseline="0" dirty="0" err="1" smtClean="0"/>
              <a:t>Opote</a:t>
            </a:r>
            <a:r>
              <a:rPr lang="en-US" baseline="0" dirty="0" smtClean="0"/>
              <a:t> pas se </a:t>
            </a:r>
            <a:r>
              <a:rPr lang="en-US" baseline="0" dirty="0" err="1" smtClean="0"/>
              <a:t>peiramatiki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  <a:r>
              <a:rPr lang="en-US" baseline="0" dirty="0" err="1" smtClean="0">
                <a:sym typeface="Wingdings" panose="05000000000000000000" pitchFamily="2" charset="2"/>
              </a:rPr>
              <a:t>simoulation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23AFB-225A-4F1E-8FBE-B804C43BAF6A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Router </a:t>
            </a:r>
            <a:r>
              <a:rPr lang="en-US" dirty="0" err="1" smtClean="0"/>
              <a:t>sto</a:t>
            </a:r>
            <a:r>
              <a:rPr lang="en-US" dirty="0" smtClean="0"/>
              <a:t> </a:t>
            </a:r>
            <a:r>
              <a:rPr lang="en-US" dirty="0" err="1" smtClean="0"/>
              <a:t>spiti</a:t>
            </a:r>
            <a:r>
              <a:rPr lang="en-US" dirty="0" smtClean="0"/>
              <a:t>:</a:t>
            </a:r>
          </a:p>
          <a:p>
            <a:r>
              <a:rPr lang="en-US" dirty="0" smtClean="0"/>
              <a:t>Skype, </a:t>
            </a:r>
            <a:r>
              <a:rPr lang="en-US" dirty="0" err="1" smtClean="0"/>
              <a:t>youtube</a:t>
            </a:r>
            <a:r>
              <a:rPr lang="en-US" dirty="0" smtClean="0"/>
              <a:t>, browse, torrent </a:t>
            </a:r>
            <a:r>
              <a:rPr lang="en-US" dirty="0" err="1" smtClean="0"/>
              <a:t>apo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</a:t>
            </a:r>
            <a:r>
              <a:rPr lang="en-US" dirty="0" err="1" smtClean="0"/>
              <a:t>enoikous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Skype </a:t>
            </a:r>
            <a:r>
              <a:rPr lang="en-US" dirty="0" err="1" smtClean="0"/>
              <a:t>thelei</a:t>
            </a:r>
            <a:r>
              <a:rPr lang="en-US" dirty="0" smtClean="0"/>
              <a:t> </a:t>
            </a:r>
            <a:r>
              <a:rPr lang="en-US" dirty="0" err="1" smtClean="0"/>
              <a:t>ligo</a:t>
            </a:r>
            <a:r>
              <a:rPr lang="en-US" dirty="0" smtClean="0"/>
              <a:t> bandwidth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amesis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antapokrisis</a:t>
            </a:r>
            <a:endParaRPr lang="en-US" baseline="0" dirty="0" smtClean="0"/>
          </a:p>
          <a:p>
            <a:r>
              <a:rPr lang="en-US" baseline="0" dirty="0" smtClean="0"/>
              <a:t>Torrent </a:t>
            </a:r>
            <a:r>
              <a:rPr lang="en-US" baseline="0" dirty="0" err="1" smtClean="0"/>
              <a:t>anapodo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Me simulation </a:t>
            </a:r>
            <a:r>
              <a:rPr lang="en-US" baseline="0" dirty="0" err="1" smtClean="0"/>
              <a:t>vrika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ftiaxame</a:t>
            </a:r>
            <a:r>
              <a:rPr lang="en-US" baseline="0" dirty="0" smtClean="0"/>
              <a:t> routers </a:t>
            </a:r>
            <a:r>
              <a:rPr lang="en-US" baseline="0" dirty="0" err="1" smtClean="0"/>
              <a:t>mporoun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xirizontai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</a:t>
            </a:r>
            <a:r>
              <a:rPr lang="en-US" baseline="0" dirty="0" smtClean="0"/>
              <a:t> duo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23AFB-225A-4F1E-8FBE-B804C43BAF6A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l-GR" altLang="el-GR" noProof="0" smtClean="0"/>
              <a:t>Κάντε κλικ για επεξεργασία του τίτλου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l-GR" altLang="el-GR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CA54-203B-4326-AB96-7C2D9C725F4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8894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24C9-AA8E-4D16-90E8-952A9F3FE46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2462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9D73D-A80B-40EC-A87A-9AC863969C6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894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7931224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BB05-A5CD-4CB8-BBCF-BCD884400E6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28009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3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5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2936925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3568" y="430507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9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7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1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1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142195"/>
            <a:ext cx="7937574" cy="1384300"/>
          </a:xfrm>
        </p:spPr>
        <p:txBody>
          <a:bodyPr/>
          <a:lstStyle>
            <a:lvl1pPr>
              <a:defRPr sz="4000">
                <a:solidFill>
                  <a:schemeClr val="tx2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7544" y="6245225"/>
            <a:ext cx="568863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05CC8-CBD6-42AC-87E1-F4A36674987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28618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360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803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4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3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51A01-D354-4E6B-82CA-286ED97493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65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A107A-27AA-4A08-8E6A-4B572A9D2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82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BE538-7E34-4BB0-89E6-CCE152296F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40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F666-4921-43A9-A20D-CBF7C76E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4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557A-ADB6-4A46-B53F-E94E08A14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97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52F-78D0-4534-A6E5-6D7F9806AC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9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CDE4-A2CB-4978-B505-1724DFF9556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44306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257E9-1E86-427B-A8B1-0F4A2F42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70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94389-33CD-4050-9975-7EA095F85D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9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8720-74E1-412F-B3B5-EDCA7A2B5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35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89712-C507-4E0B-A7A3-83D4130C8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0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25E85-8032-49D8-81A5-F9E5D58CBF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63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37BA0-6FE4-4893-B846-AC22E09208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50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13625-B8F5-4EAA-AE09-650EAB40D9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96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072E-6079-4824-B0DE-A68616658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20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3266A-AD71-424C-959C-3F79A1D82A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94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D2FE4-CB5B-42C9-9464-315BDF3947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4B76-FACC-4CEF-9D12-5579EAB5F2A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99528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A333-4984-42CA-B4DE-CCA083BD3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42B3C-6ABD-4878-BEB5-62C131ABAC5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1868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B13A8-45B5-431E-994D-1697EFF057B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3009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6C72-7C26-4369-BBDA-6DBE7A4984A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173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481337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B2BC6-4DF5-40F3-A922-E86F2DAD3D7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9330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62FA1-2732-4078-BE45-C03CD50F781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4179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2700" y="-19050"/>
            <a:ext cx="9156700" cy="1576388"/>
          </a:xfrm>
          <a:prstGeom prst="rect">
            <a:avLst/>
          </a:prstGeom>
          <a:solidFill>
            <a:srgbClr val="7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544" y="6245225"/>
            <a:ext cx="597666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772123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1EF33-CBB9-4625-A526-46E2E46C8D62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265323"/>
            <a:ext cx="554369" cy="100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3038"/>
            <a:ext cx="7931224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dirty="0" smtClean="0"/>
              <a:t>Κάντε κλικ για επεξεργασία του τίτλου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rgbClr val="161616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rgbClr val="161616"/>
          </a:solidFill>
          <a:latin typeface="Calibri" panose="020F050202020403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rgbClr val="161616"/>
          </a:solidFill>
          <a:latin typeface="Calibri" panose="020F050202020403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rgbClr val="161616"/>
          </a:solidFill>
          <a:latin typeface="Calibri" panose="020F050202020403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rgbClr val="161616"/>
          </a:solidFill>
          <a:latin typeface="Calibri" panose="020F0502020204030204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C4726A-630D-4CB4-B088-BAB00F4188E9}" type="slidenum">
              <a:rPr lang="el-GR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5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4A66E9D-85FB-4576-A313-8039D27DA2E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1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mnetpp.org/documentati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Δίκτυα Επικοινωνιών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sz="2800" b="1" dirty="0"/>
              <a:t>Ενότητα </a:t>
            </a:r>
            <a:r>
              <a:rPr lang="en-US" sz="2800" b="1" dirty="0"/>
              <a:t># </a:t>
            </a:r>
            <a:r>
              <a:rPr lang="el-GR" sz="2800" b="1" dirty="0"/>
              <a:t>8</a:t>
            </a:r>
            <a:r>
              <a:rPr lang="el-GR" sz="2800" b="1" dirty="0" smtClean="0"/>
              <a:t>:</a:t>
            </a:r>
            <a:r>
              <a:rPr lang="en-US" sz="2800" dirty="0" smtClean="0"/>
              <a:t> </a:t>
            </a:r>
            <a:r>
              <a:rPr lang="en-US" altLang="el-GR" sz="2800" b="1" dirty="0">
                <a:solidFill>
                  <a:schemeClr val="tx1">
                    <a:lumMod val="85000"/>
                  </a:schemeClr>
                </a:solidFill>
              </a:rPr>
              <a:t>Riverbed Modeler</a:t>
            </a:r>
            <a:br>
              <a:rPr lang="en-US" altLang="el-GR" sz="28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l-GR" sz="2800" b="1" dirty="0" smtClean="0"/>
              <a:t>Διδάσκων</a:t>
            </a:r>
            <a:r>
              <a:rPr lang="el-GR" sz="2800" b="1" dirty="0"/>
              <a:t>: </a:t>
            </a:r>
            <a:r>
              <a:rPr lang="el-GR" sz="2800" dirty="0" smtClean="0"/>
              <a:t>Θεόδωρος Αποστολόπουλος</a:t>
            </a:r>
            <a:endParaRPr lang="el-GR" sz="2800" dirty="0"/>
          </a:p>
          <a:p>
            <a:r>
              <a:rPr lang="el-GR" sz="2800" b="1" dirty="0"/>
              <a:t>Τμήμα: </a:t>
            </a:r>
            <a:r>
              <a:rPr lang="el-GR" sz="2800" dirty="0"/>
              <a:t>Πληροφορικής</a:t>
            </a:r>
          </a:p>
        </p:txBody>
      </p:sp>
      <p:pic>
        <p:nvPicPr>
          <p:cNvPr id="7" name="Picture 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9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152128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Simulation: imitation of the operation of a real-world process or system over time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10</a:t>
            </a:fld>
            <a:endParaRPr lang="el-GR" altLang="el-GR"/>
          </a:p>
        </p:txBody>
      </p:sp>
      <p:pic>
        <p:nvPicPr>
          <p:cNvPr id="6" name="Picture 5" descr="systems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9592" y="2780928"/>
            <a:ext cx="7520110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Simulation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11</a:t>
            </a:fld>
            <a:endParaRPr lang="el-GR" altLang="el-GR"/>
          </a:p>
        </p:txBody>
      </p:sp>
      <p:pic>
        <p:nvPicPr>
          <p:cNvPr id="6" name="Diverging diamond interchange ddi traffic simulation" descr="traffic simu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89050" y="1981200"/>
            <a:ext cx="641191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Network Simulation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/>
          <a:lstStyle/>
          <a:p>
            <a:r>
              <a:rPr lang="en-GB" dirty="0" smtClean="0"/>
              <a:t>What is a network simulator?</a:t>
            </a:r>
          </a:p>
          <a:p>
            <a:pPr lvl="1"/>
            <a:r>
              <a:rPr lang="en-GB" dirty="0" smtClean="0"/>
              <a:t>Virtual Network Environment</a:t>
            </a:r>
          </a:p>
          <a:p>
            <a:pPr lvl="1"/>
            <a:r>
              <a:rPr lang="en-GB" dirty="0" smtClean="0"/>
              <a:t>Models behaviour of entire network utilizing complex statistical models</a:t>
            </a:r>
          </a:p>
          <a:p>
            <a:pPr lvl="1"/>
            <a:r>
              <a:rPr lang="en-GB" dirty="0" smtClean="0"/>
              <a:t>Routers, switches, protocols, servers, applications</a:t>
            </a:r>
          </a:p>
          <a:p>
            <a:pPr lvl="1"/>
            <a:r>
              <a:rPr lang="en-GB" dirty="0" smtClean="0"/>
              <a:t>Customizable by users</a:t>
            </a:r>
          </a:p>
          <a:p>
            <a:pPr lvl="1"/>
            <a:r>
              <a:rPr lang="en-GB" dirty="0" smtClean="0"/>
              <a:t>Supports most popular protocols (UDP, TCP, WLAN, etc.)</a:t>
            </a:r>
          </a:p>
          <a:p>
            <a:r>
              <a:rPr lang="en-GB" dirty="0" smtClean="0"/>
              <a:t>Examples: NS-2, NS-3, OmNET++, Riverbed </a:t>
            </a:r>
            <a:r>
              <a:rPr lang="en-GB" dirty="0" err="1" smtClean="0"/>
              <a:t>Modeler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12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1946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Simulation </a:t>
            </a:r>
            <a:r>
              <a:rPr lang="en-GB" dirty="0" smtClean="0"/>
              <a:t>workflow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Topology definition (nodes and links)</a:t>
            </a:r>
            <a:endParaRPr lang="en-GB" dirty="0"/>
          </a:p>
          <a:p>
            <a:r>
              <a:rPr lang="en-GB" dirty="0" smtClean="0"/>
              <a:t>Protocol configuration (UDP</a:t>
            </a:r>
            <a:r>
              <a:rPr lang="en-GB" dirty="0"/>
              <a:t>, </a:t>
            </a:r>
            <a:r>
              <a:rPr lang="en-GB" dirty="0" smtClean="0"/>
              <a:t>IPv4)</a:t>
            </a:r>
          </a:p>
          <a:p>
            <a:r>
              <a:rPr lang="en-GB" dirty="0" smtClean="0"/>
              <a:t>Node </a:t>
            </a:r>
            <a:r>
              <a:rPr lang="en-GB" dirty="0"/>
              <a:t>and link </a:t>
            </a:r>
            <a:r>
              <a:rPr lang="en-GB" dirty="0" smtClean="0"/>
              <a:t>configuration  (link speed) </a:t>
            </a:r>
          </a:p>
          <a:p>
            <a:r>
              <a:rPr lang="en-GB" dirty="0" smtClean="0"/>
              <a:t>Execution</a:t>
            </a:r>
            <a:r>
              <a:rPr lang="en-GB" dirty="0"/>
              <a:t>: </a:t>
            </a:r>
            <a:r>
              <a:rPr lang="en-GB" dirty="0" smtClean="0"/>
              <a:t>generation of events</a:t>
            </a:r>
            <a:endParaRPr lang="en-GB" dirty="0"/>
          </a:p>
          <a:p>
            <a:r>
              <a:rPr lang="en-GB" dirty="0" smtClean="0"/>
              <a:t>Analysis</a:t>
            </a:r>
            <a:r>
              <a:rPr lang="en-GB" dirty="0"/>
              <a:t>: </a:t>
            </a:r>
            <a:r>
              <a:rPr lang="en-GB" dirty="0" smtClean="0"/>
              <a:t>time stamped trace of events</a:t>
            </a:r>
          </a:p>
          <a:p>
            <a:r>
              <a:rPr lang="en-GB" dirty="0" smtClean="0"/>
              <a:t>Repetition with many different seeds </a:t>
            </a:r>
          </a:p>
          <a:p>
            <a:r>
              <a:rPr lang="en-GB" dirty="0" smtClean="0"/>
              <a:t>Statistical analysis of different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13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1107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Discrete-event simulation (DES)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224136"/>
          </a:xfrm>
        </p:spPr>
        <p:txBody>
          <a:bodyPr/>
          <a:lstStyle/>
          <a:p>
            <a:r>
              <a:rPr lang="en-GB" dirty="0" smtClean="0"/>
              <a:t>System represented as sequence of events</a:t>
            </a:r>
          </a:p>
          <a:p>
            <a:r>
              <a:rPr lang="en-GB" dirty="0" smtClean="0"/>
              <a:t>Event: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7" name="Rounded Rectangle 6"/>
          <p:cNvSpPr/>
          <p:nvPr/>
        </p:nvSpPr>
        <p:spPr>
          <a:xfrm>
            <a:off x="1979712" y="2060848"/>
            <a:ext cx="6768752" cy="3888432"/>
          </a:xfrm>
          <a:prstGeom prst="roundRect">
            <a:avLst/>
          </a:prstGeom>
          <a:solidFill>
            <a:srgbClr val="FFE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271463">
              <a:buClr>
                <a:srgbClr val="FF9933"/>
              </a:buClr>
              <a:buFont typeface="Calibri" pitchFamily="34" charset="0"/>
              <a:buChar char="-"/>
            </a:pP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Occurs at an instant in time</a:t>
            </a:r>
          </a:p>
          <a:p>
            <a:pPr marL="0" lvl="1" indent="271463">
              <a:buClr>
                <a:srgbClr val="FF9933"/>
              </a:buClr>
              <a:buFont typeface="Calibri" pitchFamily="34" charset="0"/>
              <a:buChar char="-"/>
            </a:pP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Primary (certain time) or Conditional (triggered) </a:t>
            </a:r>
          </a:p>
          <a:p>
            <a:pPr marL="0" lvl="1" indent="271463">
              <a:buClr>
                <a:srgbClr val="FF9933"/>
              </a:buClr>
              <a:buFont typeface="Calibri" pitchFamily="34" charset="0"/>
              <a:buChar char="-"/>
            </a:pP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Marks a change of state in the system</a:t>
            </a:r>
          </a:p>
          <a:p>
            <a:pPr marL="0" lvl="1" indent="271463">
              <a:buClr>
                <a:srgbClr val="FF9933"/>
              </a:buClr>
              <a:buFont typeface="Calibri" pitchFamily="34" charset="0"/>
              <a:buChar char="-"/>
            </a:pP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In a queue sorted by time (at </a:t>
            </a:r>
            <a:r>
              <a:rPr lang="en-GB" sz="2800" i="1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t </a:t>
            </a: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event </a:t>
            </a:r>
            <a:r>
              <a:rPr lang="en-GB" sz="2800" i="1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 will occur) </a:t>
            </a:r>
          </a:p>
          <a:p>
            <a:pPr marL="0" lvl="1" indent="271463">
              <a:buClr>
                <a:srgbClr val="FF9933"/>
              </a:buClr>
              <a:buFont typeface="Calibri" pitchFamily="34" charset="0"/>
              <a:buChar char="-"/>
            </a:pP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Time evolves based on the next event</a:t>
            </a:r>
            <a:endParaRPr lang="en-US" sz="2800" dirty="0" smtClean="0">
              <a:solidFill>
                <a:srgbClr val="772123"/>
              </a:solidFill>
              <a:latin typeface="Calibri" pitchFamily="34" charset="0"/>
              <a:cs typeface="Calibri" pitchFamily="34" charset="0"/>
            </a:endParaRPr>
          </a:p>
          <a:p>
            <a:pPr marL="0" lvl="1" indent="271463">
              <a:buClr>
                <a:srgbClr val="FF9933"/>
              </a:buClr>
              <a:buFont typeface="Calibri" pitchFamily="34" charset="0"/>
              <a:buChar char="-"/>
            </a:pPr>
            <a:r>
              <a:rPr lang="en-GB" sz="28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No relation between simulation time and real time</a:t>
            </a:r>
            <a:endParaRPr lang="el-GR" sz="2800" dirty="0" smtClean="0">
              <a:solidFill>
                <a:srgbClr val="77212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67544" y="5877272"/>
            <a:ext cx="82296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Simulator processes event</a:t>
            </a: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queue</a:t>
            </a:r>
            <a:endParaRPr kumimoji="0" lang="el-GR" sz="3200" b="0" i="0" u="none" strike="noStrike" kern="0" cap="none" spc="0" normalizeH="0" baseline="0" noProof="0" dirty="0" smtClean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ahoma" charset="0"/>
              <a:buChar char="–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1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algorithm of DES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15</a:t>
            </a:fld>
            <a:endParaRPr lang="el-GR" altLang="el-GR" dirty="0"/>
          </a:p>
        </p:txBody>
      </p:sp>
      <p:pic>
        <p:nvPicPr>
          <p:cNvPr id="6" name="Picture 4" descr="DES Simul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2" y="1628800"/>
            <a:ext cx="40005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067944" y="1556792"/>
            <a:ext cx="4618856" cy="4536504"/>
          </a:xfrm>
        </p:spPr>
        <p:txBody>
          <a:bodyPr/>
          <a:lstStyle/>
          <a:p>
            <a:r>
              <a:rPr lang="en-GB" dirty="0" smtClean="0"/>
              <a:t>Remove and process 1</a:t>
            </a:r>
            <a:r>
              <a:rPr lang="en-GB" baseline="30000" dirty="0" smtClean="0"/>
              <a:t>st</a:t>
            </a:r>
            <a:r>
              <a:rPr lang="en-GB" dirty="0" smtClean="0"/>
              <a:t> primary event*:</a:t>
            </a:r>
          </a:p>
          <a:p>
            <a:pPr marL="536575" lvl="1"/>
            <a:r>
              <a:rPr lang="en-GB" dirty="0" smtClean="0"/>
              <a:t>Remove 1</a:t>
            </a:r>
            <a:r>
              <a:rPr lang="en-GB" baseline="30000" dirty="0" smtClean="0"/>
              <a:t>st</a:t>
            </a:r>
            <a:r>
              <a:rPr lang="en-GB" dirty="0" smtClean="0"/>
              <a:t> primary event from event list</a:t>
            </a:r>
          </a:p>
          <a:p>
            <a:pPr marL="536575" lvl="1"/>
            <a:r>
              <a:rPr lang="en-GB" dirty="0" smtClean="0"/>
              <a:t>Advance simulation time</a:t>
            </a:r>
          </a:p>
          <a:p>
            <a:pPr marL="536575" lvl="1"/>
            <a:r>
              <a:rPr lang="en-GB" dirty="0" smtClean="0"/>
              <a:t>Update state variable</a:t>
            </a:r>
          </a:p>
          <a:p>
            <a:pPr marL="536575" lvl="1"/>
            <a:r>
              <a:rPr lang="en-GB" dirty="0" smtClean="0"/>
              <a:t>Enter new future events into event list</a:t>
            </a:r>
          </a:p>
          <a:p>
            <a:pPr marL="536575" lvl="1"/>
            <a:r>
              <a:rPr lang="en-GB" dirty="0" smtClean="0"/>
              <a:t>Compute statistics</a:t>
            </a: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4860032" y="6237312"/>
            <a:ext cx="2376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772123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Source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Graham Horton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 Example</a:t>
            </a:r>
            <a:endParaRPr lang="en-GB" dirty="0"/>
          </a:p>
        </p:txBody>
      </p:sp>
      <p:graphicFrame>
        <p:nvGraphicFramePr>
          <p:cNvPr id="9" name="Content Placeholder 8" descr="DES Example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29243111"/>
              </p:ext>
            </p:extLst>
          </p:nvPr>
        </p:nvGraphicFramePr>
        <p:xfrm>
          <a:off x="3491880" y="2636912"/>
          <a:ext cx="5193867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838200"/>
                <a:gridCol w="3898467"/>
              </a:tblGrid>
              <a:tr h="370840">
                <a:tc>
                  <a:txBody>
                    <a:bodyPr/>
                    <a:lstStyle/>
                    <a:p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Time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Event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1.000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S starts sending pkt to R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1.002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R starts receiving </a:t>
                      </a:r>
                      <a:r>
                        <a:rPr lang="en-GB" sz="2000" baseline="0" dirty="0" smtClean="0">
                          <a:latin typeface="Calibri" pitchFamily="34" charset="0"/>
                          <a:cs typeface="Calibri" pitchFamily="34" charset="0"/>
                        </a:rPr>
                        <a:t>pkt from S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1.010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S finishes sending</a:t>
                      </a:r>
                      <a:r>
                        <a:rPr lang="en-GB" sz="2000" baseline="0" dirty="0" smtClean="0">
                          <a:latin typeface="Calibri" pitchFamily="34" charset="0"/>
                          <a:cs typeface="Calibri" pitchFamily="34" charset="0"/>
                        </a:rPr>
                        <a:t> pkt to R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1.012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R finishes</a:t>
                      </a:r>
                      <a:r>
                        <a:rPr lang="en-GB" sz="2000" baseline="0" dirty="0" smtClean="0">
                          <a:latin typeface="Calibri" pitchFamily="34" charset="0"/>
                          <a:cs typeface="Calibri" pitchFamily="34" charset="0"/>
                        </a:rPr>
                        <a:t> receiving pkt from S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DES Exam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5387"/>
            <a:ext cx="25812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 descr="DES Examp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71912"/>
              </p:ext>
            </p:extLst>
          </p:nvPr>
        </p:nvGraphicFramePr>
        <p:xfrm>
          <a:off x="3505200" y="4800600"/>
          <a:ext cx="51054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/>
                <a:gridCol w="25527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Propagation time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Transmission Time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0.002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  <a:endParaRPr lang="en-GB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B13A8-45B5-431E-994D-1697EFF057BF}" type="slidenum">
              <a:rPr lang="el-GR" altLang="el-GR" smtClean="0"/>
              <a:pPr>
                <a:defRPr/>
              </a:pPr>
              <a:t>16</a:t>
            </a:fld>
            <a:endParaRPr lang="el-GR" alt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2401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DCDE4-A2CB-4978-B505-1724DFF9556C}" type="slidenum">
              <a:rPr lang="el-GR" altLang="el-GR" smtClean="0"/>
              <a:pPr>
                <a:defRPr/>
              </a:pPr>
              <a:t>17</a:t>
            </a:fld>
            <a:endParaRPr lang="el-GR" alt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74713" y="45593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all" spc="0" normalizeH="0" baseline="0" noProof="0" dirty="0" smtClean="0">
                <a:ln>
                  <a:noFill/>
                </a:ln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RIVERBED MODELER</a:t>
            </a:r>
            <a:endParaRPr kumimoji="0" lang="en-GB" sz="4000" b="1" i="0" u="none" strike="noStrike" kern="0" cap="all" spc="0" normalizeH="0" baseline="0" noProof="0" dirty="0">
              <a:ln>
                <a:noFill/>
              </a:ln>
              <a:solidFill>
                <a:srgbClr val="7721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8" name="Picture 2" descr="riverbed mode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4914900" cy="232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Riverbed Modeler academic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824536"/>
          </a:xfrm>
        </p:spPr>
        <p:txBody>
          <a:bodyPr/>
          <a:lstStyle/>
          <a:p>
            <a:r>
              <a:rPr lang="en-US" dirty="0" smtClean="0"/>
              <a:t>Modeling, scalable simulation and detailed analysis environment of wired and wireless networks.</a:t>
            </a:r>
          </a:p>
          <a:p>
            <a:r>
              <a:rPr lang="en-US" dirty="0" smtClean="0"/>
              <a:t>Better understanding of design trade-offs (accelerates time-to-market)</a:t>
            </a:r>
          </a:p>
          <a:p>
            <a:r>
              <a:rPr lang="en-US" dirty="0" smtClean="0"/>
              <a:t>Improve product performance and quality</a:t>
            </a:r>
          </a:p>
          <a:p>
            <a:r>
              <a:rPr lang="en-US" dirty="0" smtClean="0"/>
              <a:t>Helps hardware prototyping (less time-intensive, expensive)</a:t>
            </a:r>
          </a:p>
          <a:p>
            <a:r>
              <a:rPr lang="en-US" dirty="0" smtClean="0"/>
              <a:t>Develop proprietary protocols and technologies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18</a:t>
            </a:fld>
            <a:endParaRPr lang="el-GR" altLang="el-G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Riverbed Modeler academic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824536"/>
          </a:xfrm>
        </p:spPr>
        <p:txBody>
          <a:bodyPr/>
          <a:lstStyle/>
          <a:p>
            <a:r>
              <a:rPr lang="en-US" dirty="0" smtClean="0"/>
              <a:t>Evaluate enhancements to standards-based protocols</a:t>
            </a:r>
          </a:p>
          <a:p>
            <a:r>
              <a:rPr lang="en-US" dirty="0" smtClean="0"/>
              <a:t>Test and demonstrate technology designs in realistic scenarios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19</a:t>
            </a:fld>
            <a:endParaRPr lang="el-GR" alt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aueb logo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9" r="5718"/>
          <a:stretch/>
        </p:blipFill>
        <p:spPr bwMode="auto">
          <a:xfrm>
            <a:off x="0" y="-24325"/>
            <a:ext cx="6731224" cy="68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 descr="aueb logo"/>
          <p:cNvSpPr/>
          <p:nvPr/>
        </p:nvSpPr>
        <p:spPr>
          <a:xfrm>
            <a:off x="4679949" y="-19050"/>
            <a:ext cx="4500563" cy="6877050"/>
          </a:xfrm>
          <a:prstGeom prst="rect">
            <a:avLst/>
          </a:prstGeom>
          <a:solidFill>
            <a:srgbClr val="7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00" name="Rectangle 5" descr="aueb logo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rgbClr val="161616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charset="0"/>
              <a:buChar char="–"/>
              <a:defRPr sz="2800">
                <a:solidFill>
                  <a:srgbClr val="161616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rgbClr val="161616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charset="0"/>
              <a:buChar char="–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1"/>
              </a:solidFill>
            </a:endParaRPr>
          </a:p>
        </p:txBody>
      </p:sp>
      <p:sp>
        <p:nvSpPr>
          <p:cNvPr id="4102" name="Title 3"/>
          <p:cNvSpPr>
            <a:spLocks noGrp="1"/>
          </p:cNvSpPr>
          <p:nvPr>
            <p:ph type="ctrTitle" sz="quarter"/>
          </p:nvPr>
        </p:nvSpPr>
        <p:spPr>
          <a:xfrm>
            <a:off x="4860032" y="1772816"/>
            <a:ext cx="4176712" cy="1431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altLang="el-GR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Δίκτυα Επικοινωνιών</a:t>
            </a:r>
          </a:p>
        </p:txBody>
      </p:sp>
      <p:sp>
        <p:nvSpPr>
          <p:cNvPr id="4103" name="Subtitle 1" descr="aueb logo"/>
          <p:cNvSpPr>
            <a:spLocks noGrp="1"/>
          </p:cNvSpPr>
          <p:nvPr>
            <p:ph type="subTitle" sz="quarter" idx="1"/>
          </p:nvPr>
        </p:nvSpPr>
        <p:spPr>
          <a:xfrm>
            <a:off x="4674233" y="3356992"/>
            <a:ext cx="4506279" cy="1224136"/>
          </a:xfrm>
        </p:spPr>
        <p:txBody>
          <a:bodyPr/>
          <a:lstStyle/>
          <a:p>
            <a:r>
              <a:rPr lang="en-US" altLang="el-GR" sz="2800" dirty="0" smtClean="0">
                <a:solidFill>
                  <a:schemeClr val="tx1">
                    <a:lumMod val="85000"/>
                  </a:schemeClr>
                </a:solidFill>
              </a:rPr>
              <a:t>Riverbed Modeler</a:t>
            </a:r>
            <a:br>
              <a:rPr lang="en-US" altLang="el-GR" sz="28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altLang="el-GR" sz="2800" dirty="0" smtClean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en-GB" altLang="el-GR" sz="2800" dirty="0" smtClean="0">
                <a:solidFill>
                  <a:schemeClr val="tx1">
                    <a:lumMod val="85000"/>
                  </a:schemeClr>
                </a:solidFill>
              </a:rPr>
              <a:t>a Discrete Event Simulation Tool</a:t>
            </a:r>
            <a:r>
              <a:rPr lang="en-US" altLang="el-GR" sz="2800" dirty="0" smtClean="0">
                <a:solidFill>
                  <a:schemeClr val="tx1">
                    <a:lumMod val="85000"/>
                  </a:schemeClr>
                </a:solidFill>
              </a:rPr>
              <a:t>)</a:t>
            </a:r>
            <a:endParaRPr lang="el-GR" altLang="el-GR" sz="2800" dirty="0" smtClean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8" name="Picture 4" descr="aueb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65045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1"/>
          <p:cNvSpPr txBox="1">
            <a:spLocks/>
          </p:cNvSpPr>
          <p:nvPr/>
        </p:nvSpPr>
        <p:spPr bwMode="auto">
          <a:xfrm>
            <a:off x="4782181" y="5229200"/>
            <a:ext cx="429609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tabLst/>
              <a:defRPr/>
            </a:pPr>
            <a:r>
              <a:rPr kumimoji="0" lang="el-GR" altLang="el-G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Επιμέλεια – Παρουσίαση</a:t>
            </a:r>
            <a:br>
              <a:rPr kumimoji="0" lang="el-GR" altLang="el-G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l-GR" altLang="el-G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Άννα Κεφάλα</a:t>
            </a:r>
            <a:endParaRPr kumimoji="0" lang="el-GR" altLang="el-G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Riverbed Modeler academic (3)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20</a:t>
            </a:fld>
            <a:endParaRPr lang="el-GR" altLang="el-GR" dirty="0"/>
          </a:p>
        </p:txBody>
      </p:sp>
      <p:pic>
        <p:nvPicPr>
          <p:cNvPr id="1026" name="Picture 2" descr=" Riverbed Modeler - How it works 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0808"/>
            <a:ext cx="4680520" cy="428267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1988840"/>
            <a:ext cx="208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more than 400 out-of-the-box protocol and vendor device models from Modeler’s library</a:t>
            </a:r>
            <a:endParaRPr lang="el-GR" sz="20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5157192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9966"/>
                </a:solidFill>
                <a:latin typeface="Calibri" pitchFamily="34" charset="0"/>
                <a:cs typeface="Calibri" pitchFamily="34" charset="0"/>
              </a:rPr>
              <a:t>correlate graphical results with network behavior by replaying simulations</a:t>
            </a:r>
            <a:endParaRPr lang="el-GR" sz="2000" dirty="0">
              <a:solidFill>
                <a:srgbClr val="3399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5365665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9966"/>
                </a:solidFill>
                <a:latin typeface="Calibri" pitchFamily="34" charset="0"/>
                <a:cs typeface="Calibri" pitchFamily="34" charset="0"/>
              </a:rPr>
              <a:t>Interpret simulation results using intuitive charts, tables, graphs</a:t>
            </a:r>
            <a:endParaRPr lang="el-GR" sz="2000" dirty="0">
              <a:solidFill>
                <a:srgbClr val="3399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700808"/>
            <a:ext cx="8280920" cy="468052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l-GR" sz="4600" dirty="0"/>
              <a:t>Project site: </a:t>
            </a:r>
            <a:r>
              <a:rPr lang="en-GB" sz="4600" dirty="0" smtClean="0"/>
              <a:t>http</a:t>
            </a:r>
            <a:r>
              <a:rPr lang="en-GB" sz="4600" dirty="0"/>
              <a:t>://www.opnet.com/university_program/itguru_academic_edition/</a:t>
            </a:r>
            <a:endParaRPr lang="en-GB" sz="4600" dirty="0" smtClean="0"/>
          </a:p>
          <a:p>
            <a:pPr lvl="0"/>
            <a:r>
              <a:rPr lang="el-GR" sz="4600" dirty="0" smtClean="0"/>
              <a:t>Documentation</a:t>
            </a:r>
            <a:r>
              <a:rPr lang="en-US" sz="4600" dirty="0" smtClean="0"/>
              <a:t> </a:t>
            </a:r>
            <a:r>
              <a:rPr lang="en-US" sz="4600" dirty="0"/>
              <a:t>&amp; </a:t>
            </a:r>
            <a:r>
              <a:rPr lang="en-US" sz="4600" dirty="0" smtClean="0"/>
              <a:t>Examples, Help</a:t>
            </a:r>
            <a:r>
              <a:rPr lang="el-GR" sz="4600" dirty="0" smtClean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4600" dirty="0" smtClean="0"/>
              <a:t>https</a:t>
            </a:r>
            <a:r>
              <a:rPr lang="en-US" sz="4600" dirty="0"/>
              <a:t>://splash.riverbed.com/community/product-lines/steelcentral/university-support-center</a:t>
            </a:r>
            <a:r>
              <a:rPr lang="en-US" sz="4600" dirty="0" smtClean="0"/>
              <a:t>/</a:t>
            </a:r>
            <a:endParaRPr lang="el-GR" sz="4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4600" dirty="0"/>
              <a:t>https://</a:t>
            </a:r>
            <a:r>
              <a:rPr lang="en-US" sz="4600" dirty="0" smtClean="0"/>
              <a:t>splash.riverbed.com/community/product-lines/steelcentral/university-support-center/academic-edition-tutorials   </a:t>
            </a:r>
          </a:p>
          <a:p>
            <a:pPr lvl="0"/>
            <a:r>
              <a:rPr lang="en-GB" sz="4600" dirty="0" smtClean="0"/>
              <a:t>Need to sign up (for free)</a:t>
            </a:r>
            <a:endParaRPr lang="en-US" sz="4600" dirty="0" smtClean="0">
              <a:hlinkClick r:id="rId2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Information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40452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628800"/>
            <a:ext cx="7992888" cy="468052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Sign up</a:t>
            </a:r>
          </a:p>
          <a:p>
            <a:pPr marL="0" indent="0">
              <a:buNone/>
            </a:pPr>
            <a:endParaRPr lang="el-GR" dirty="0"/>
          </a:p>
          <a:p>
            <a:r>
              <a:rPr lang="en-GB" dirty="0" smtClean="0"/>
              <a:t>Fill in the form with valid email and mentioning University, lesson and Professor</a:t>
            </a:r>
            <a:endParaRPr lang="el-GR" dirty="0"/>
          </a:p>
          <a:p>
            <a:r>
              <a:rPr lang="en-GB" dirty="0" smtClean="0"/>
              <a:t>An email will be sent to you with the link to download the </a:t>
            </a:r>
            <a:r>
              <a:rPr lang="en-GB" dirty="0"/>
              <a:t>software (https://</a:t>
            </a:r>
            <a:r>
              <a:rPr lang="en-GB" dirty="0" smtClean="0"/>
              <a:t>enterprise37.opnet.com/4dcgi/DOWNLOAD_HOME)</a:t>
            </a:r>
            <a:endParaRPr lang="el-GR" dirty="0"/>
          </a:p>
          <a:p>
            <a:r>
              <a:rPr lang="en-GB" dirty="0" smtClean="0"/>
              <a:t>Simple installation</a:t>
            </a:r>
          </a:p>
          <a:p>
            <a:r>
              <a:rPr lang="en-GB" dirty="0" smtClean="0"/>
              <a:t>Double confirmation of the license once you open the tool</a:t>
            </a:r>
          </a:p>
          <a:p>
            <a:r>
              <a:rPr lang="en-GB" dirty="0" smtClean="0"/>
              <a:t>Regional settings!!! (Force POSIX Locale: false)</a:t>
            </a:r>
          </a:p>
          <a:p>
            <a:endParaRPr lang="el-G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pic>
        <p:nvPicPr>
          <p:cNvPr id="6" name="Picture 2" descr="install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143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 descr="INSTALLATION"/>
          <p:cNvSpPr/>
          <p:nvPr/>
        </p:nvSpPr>
        <p:spPr>
          <a:xfrm>
            <a:off x="2627784" y="1340768"/>
            <a:ext cx="1219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6508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28800"/>
            <a:ext cx="4131568" cy="4464496"/>
          </a:xfrm>
        </p:spPr>
        <p:txBody>
          <a:bodyPr/>
          <a:lstStyle/>
          <a:p>
            <a:r>
              <a:rPr lang="en-GB" b="1" dirty="0" smtClean="0"/>
              <a:t>Edit-&gt; Preferences</a:t>
            </a:r>
          </a:p>
          <a:p>
            <a:r>
              <a:rPr lang="en-GB" b="1" dirty="0" smtClean="0"/>
              <a:t>License server name</a:t>
            </a:r>
            <a:br>
              <a:rPr lang="en-GB" b="1" dirty="0" smtClean="0"/>
            </a:br>
            <a:r>
              <a:rPr lang="en-GB" b="1" dirty="0" smtClean="0"/>
              <a:t>-&gt; </a:t>
            </a:r>
            <a:r>
              <a:rPr lang="en-GB" b="1" dirty="0" err="1" smtClean="0"/>
              <a:t>localhost</a:t>
            </a:r>
            <a:endParaRPr lang="en-GB" b="1" dirty="0" smtClean="0"/>
          </a:p>
          <a:p>
            <a:r>
              <a:rPr lang="en-GB" b="1" dirty="0" err="1" smtClean="0"/>
              <a:t>License_server_standalone</a:t>
            </a:r>
            <a:r>
              <a:rPr lang="en-GB" b="1" dirty="0" smtClean="0"/>
              <a:t>-&gt; TRUE</a:t>
            </a:r>
          </a:p>
          <a:p>
            <a:r>
              <a:rPr lang="en-GB" b="1" dirty="0" smtClean="0"/>
              <a:t>Model Directories-&gt; (where to put OPNET model files)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Check Preferences</a:t>
            </a:r>
            <a:endParaRPr lang="en-GB" dirty="0"/>
          </a:p>
        </p:txBody>
      </p:sp>
      <p:pic>
        <p:nvPicPr>
          <p:cNvPr id="4098" name="Picture 2" descr="CHECK PREFER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17180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HECK PREFEREN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4088770" cy="328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4107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700808"/>
            <a:ext cx="7992887" cy="468051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File</a:t>
            </a:r>
            <a:r>
              <a:rPr lang="en-GB" dirty="0"/>
              <a:t> ⇒ </a:t>
            </a:r>
            <a:r>
              <a:rPr lang="en-GB" dirty="0" smtClean="0"/>
              <a:t>New</a:t>
            </a:r>
            <a:r>
              <a:rPr lang="en-GB" dirty="0"/>
              <a:t> ⇒ </a:t>
            </a:r>
            <a:r>
              <a:rPr lang="en-GB" dirty="0" smtClean="0"/>
              <a:t>Project</a:t>
            </a:r>
            <a:r>
              <a:rPr lang="en-GB" dirty="0"/>
              <a:t> ⇒ </a:t>
            </a:r>
            <a:r>
              <a:rPr lang="en-GB" b="1" dirty="0" smtClean="0"/>
              <a:t>Ok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Name the </a:t>
            </a:r>
            <a:r>
              <a:rPr lang="en-GB" b="1" dirty="0" smtClean="0"/>
              <a:t>project</a:t>
            </a:r>
            <a:r>
              <a:rPr lang="en-GB" dirty="0" smtClean="0"/>
              <a:t> and the </a:t>
            </a:r>
            <a:r>
              <a:rPr lang="en-GB" b="1" dirty="0" smtClean="0"/>
              <a:t>scenario</a:t>
            </a:r>
          </a:p>
          <a:p>
            <a:pPr marL="857250" lvl="1" indent="-457200"/>
            <a:r>
              <a:rPr lang="en-GB" dirty="0" smtClean="0"/>
              <a:t>A project may contain multiple scenarios</a:t>
            </a:r>
          </a:p>
          <a:p>
            <a:pPr marL="857250" lvl="1" indent="-457200"/>
            <a:r>
              <a:rPr lang="en-GB" dirty="0" smtClean="0"/>
              <a:t>Run them all &amp; compare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Create empty scenario</a:t>
            </a:r>
            <a:r>
              <a:rPr lang="en-GB" dirty="0"/>
              <a:t> ⇒ </a:t>
            </a:r>
            <a:r>
              <a:rPr lang="en-GB" b="1" dirty="0"/>
              <a:t>N</a:t>
            </a:r>
            <a:r>
              <a:rPr lang="en-GB" b="1" dirty="0" smtClean="0"/>
              <a:t>ext</a:t>
            </a:r>
            <a:r>
              <a:rPr lang="en-GB" dirty="0" smtClean="0"/>
              <a:t> </a:t>
            </a:r>
            <a:r>
              <a:rPr lang="en-GB" dirty="0"/>
              <a:t>⇒ </a:t>
            </a:r>
            <a:r>
              <a:rPr lang="en-GB" dirty="0" smtClean="0"/>
              <a:t>office</a:t>
            </a:r>
            <a:r>
              <a:rPr lang="en-GB" dirty="0"/>
              <a:t> </a:t>
            </a:r>
            <a:r>
              <a:rPr lang="en-GB" dirty="0" smtClean="0"/>
              <a:t>⇒</a:t>
            </a:r>
            <a:r>
              <a:rPr lang="en-GB" b="1" dirty="0" smtClean="0"/>
              <a:t>Next</a:t>
            </a:r>
            <a:r>
              <a:rPr lang="en-GB" dirty="0"/>
              <a:t> ⇒</a:t>
            </a:r>
            <a:r>
              <a:rPr lang="en-GB" b="1" dirty="0" smtClean="0"/>
              <a:t> </a:t>
            </a:r>
            <a:r>
              <a:rPr lang="en-GB" b="1" dirty="0"/>
              <a:t>200 </a:t>
            </a:r>
            <a:r>
              <a:rPr lang="en-GB" dirty="0"/>
              <a:t>to </a:t>
            </a:r>
            <a:r>
              <a:rPr lang="en-GB" b="1" dirty="0"/>
              <a:t>X Span </a:t>
            </a:r>
            <a:r>
              <a:rPr lang="en-GB" dirty="0" smtClean="0"/>
              <a:t>and </a:t>
            </a:r>
            <a:r>
              <a:rPr lang="en-GB" b="1" dirty="0" smtClean="0"/>
              <a:t>100 </a:t>
            </a:r>
            <a:r>
              <a:rPr lang="en-GB" b="1" dirty="0"/>
              <a:t>Y Span </a:t>
            </a:r>
            <a:r>
              <a:rPr lang="en-GB" dirty="0" smtClean="0"/>
              <a:t>⇒ </a:t>
            </a:r>
            <a:r>
              <a:rPr lang="en-GB" b="1" dirty="0" smtClean="0"/>
              <a:t>Next </a:t>
            </a:r>
            <a:r>
              <a:rPr lang="en-GB" dirty="0" smtClean="0"/>
              <a:t>twice </a:t>
            </a:r>
            <a:r>
              <a:rPr lang="en-GB" dirty="0"/>
              <a:t>⇒ </a:t>
            </a:r>
            <a:r>
              <a:rPr lang="en-GB" b="1" dirty="0" smtClean="0"/>
              <a:t>OK</a:t>
            </a:r>
            <a:br>
              <a:rPr lang="en-GB" b="1" dirty="0" smtClean="0"/>
            </a:br>
            <a:endParaRPr lang="en-GB" b="1" dirty="0" smtClean="0"/>
          </a:p>
          <a:p>
            <a:pPr>
              <a:buFont typeface="Calibri" pitchFamily="34" charset="0"/>
              <a:buChar char="*"/>
            </a:pPr>
            <a:r>
              <a:rPr lang="en-GB" b="1" dirty="0" smtClean="0"/>
              <a:t>Step 3 changes depending on what we need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Creation of </a:t>
            </a:r>
            <a:r>
              <a:rPr lang="en-GB" dirty="0"/>
              <a:t>N</a:t>
            </a:r>
            <a:r>
              <a:rPr lang="en-GB" dirty="0" smtClean="0"/>
              <a:t>ew </a:t>
            </a:r>
            <a:r>
              <a:rPr lang="en-GB" dirty="0"/>
              <a:t>P</a:t>
            </a:r>
            <a:r>
              <a:rPr lang="en-GB" dirty="0" smtClean="0"/>
              <a:t>roject</a:t>
            </a:r>
            <a:endParaRPr lang="en-GB" dirty="0"/>
          </a:p>
        </p:txBody>
      </p:sp>
      <p:sp>
        <p:nvSpPr>
          <p:cNvPr id="3" name="Cloud Callout 2"/>
          <p:cNvSpPr/>
          <p:nvPr/>
        </p:nvSpPr>
        <p:spPr>
          <a:xfrm>
            <a:off x="6382072" y="1337320"/>
            <a:ext cx="2654424" cy="1371600"/>
          </a:xfrm>
          <a:prstGeom prst="cloudCallout">
            <a:avLst>
              <a:gd name="adj1" fmla="val -11259"/>
              <a:gd name="adj2" fmla="val 119689"/>
            </a:avLst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72123"/>
                </a:solidFill>
              </a:rPr>
              <a:t>Depends on the magnitude of the scenario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300192" y="4437112"/>
            <a:ext cx="2438400" cy="1371600"/>
          </a:xfrm>
          <a:prstGeom prst="cloudCallout">
            <a:avLst>
              <a:gd name="adj1" fmla="val -126087"/>
              <a:gd name="adj2" fmla="val -41220"/>
            </a:avLst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72123"/>
                </a:solidFill>
              </a:rPr>
              <a:t>The size of our canvas to be created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40183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197273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Introduction to the workspace (1/4)</a:t>
            </a:r>
            <a:endParaRPr lang="en-GB" dirty="0"/>
          </a:p>
        </p:txBody>
      </p:sp>
      <p:pic>
        <p:nvPicPr>
          <p:cNvPr id="6146" name="Picture 2" descr="work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3" y="1700808"/>
            <a:ext cx="844784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2" y="4941168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2123"/>
                </a:solidFill>
              </a:rPr>
              <a:t>Canvas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10" name="Rectangle 9" descr="workspace"/>
          <p:cNvSpPr/>
          <p:nvPr/>
        </p:nvSpPr>
        <p:spPr>
          <a:xfrm>
            <a:off x="457200" y="2240632"/>
            <a:ext cx="4546848" cy="3348608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ectangle 11" descr="workspace"/>
          <p:cNvSpPr/>
          <p:nvPr/>
        </p:nvSpPr>
        <p:spPr>
          <a:xfrm>
            <a:off x="5364088" y="2492896"/>
            <a:ext cx="2514600" cy="2362200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Cloud Callout 12"/>
          <p:cNvSpPr/>
          <p:nvPr/>
        </p:nvSpPr>
        <p:spPr>
          <a:xfrm>
            <a:off x="6096000" y="5558891"/>
            <a:ext cx="2743200" cy="1073232"/>
          </a:xfrm>
          <a:prstGeom prst="cloudCallout">
            <a:avLst>
              <a:gd name="adj1" fmla="val -32090"/>
              <a:gd name="adj2" fmla="val -146132"/>
            </a:avLst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72123"/>
                </a:solidFill>
              </a:rPr>
              <a:t>All available nodes to add in our network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40020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 descr="workspa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349" y="2133600"/>
            <a:ext cx="8001851" cy="39619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Introduction to the workspace </a:t>
            </a:r>
            <a:r>
              <a:rPr lang="en-GB" dirty="0" smtClean="0"/>
              <a:t>(2/4</a:t>
            </a:r>
            <a:r>
              <a:rPr lang="en-GB" dirty="0"/>
              <a:t>)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339752" y="3789040"/>
            <a:ext cx="2810299" cy="1328511"/>
          </a:xfrm>
          <a:prstGeom prst="cloudCallout">
            <a:avLst>
              <a:gd name="adj1" fmla="val -76439"/>
              <a:gd name="adj2" fmla="val -124934"/>
            </a:avLst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72123"/>
                </a:solidFill>
              </a:rPr>
              <a:t>Options for project scenarios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7383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workspa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23" y="2209800"/>
            <a:ext cx="7943877" cy="39212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Introduction to the workspace </a:t>
            </a:r>
            <a:r>
              <a:rPr lang="en-GB" dirty="0" smtClean="0"/>
              <a:t>(3/4</a:t>
            </a:r>
            <a:r>
              <a:rPr lang="en-GB" dirty="0"/>
              <a:t>)</a:t>
            </a:r>
          </a:p>
        </p:txBody>
      </p:sp>
      <p:sp>
        <p:nvSpPr>
          <p:cNvPr id="9" name="Cloud Callout 8" descr="workspace"/>
          <p:cNvSpPr/>
          <p:nvPr/>
        </p:nvSpPr>
        <p:spPr>
          <a:xfrm>
            <a:off x="1907704" y="4038600"/>
            <a:ext cx="3378784" cy="2394125"/>
          </a:xfrm>
          <a:prstGeom prst="cloudCallout">
            <a:avLst>
              <a:gd name="adj1" fmla="val -43761"/>
              <a:gd name="adj2" fmla="val -58919"/>
            </a:avLst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72123"/>
                </a:solidFill>
              </a:rPr>
              <a:t>Options for our network topology (helpful for quick configuration)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8482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workspa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09800"/>
            <a:ext cx="8191085" cy="40403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Introduction to the workspace </a:t>
            </a:r>
            <a:r>
              <a:rPr lang="en-GB" dirty="0" smtClean="0"/>
              <a:t>(4/4</a:t>
            </a:r>
            <a:r>
              <a:rPr lang="en-GB" dirty="0"/>
              <a:t>)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543590" y="4038600"/>
            <a:ext cx="2742898" cy="2394125"/>
          </a:xfrm>
          <a:prstGeom prst="cloudCallout">
            <a:avLst>
              <a:gd name="adj1" fmla="val -19122"/>
              <a:gd name="adj2" fmla="val -77799"/>
            </a:avLst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72123"/>
                </a:solidFill>
              </a:rPr>
              <a:t>Options for our network simulation, including run</a:t>
            </a:r>
            <a:endParaRPr lang="el-GR" dirty="0">
              <a:solidFill>
                <a:srgbClr val="77212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4323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91000"/>
          </a:xfrm>
        </p:spPr>
        <p:txBody>
          <a:bodyPr/>
          <a:lstStyle/>
          <a:p>
            <a:r>
              <a:rPr lang="en-US" dirty="0" smtClean="0"/>
              <a:t>Select Statistics to collect during simulation run (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DES/Choose Individual Statistics) </a:t>
            </a:r>
          </a:p>
          <a:p>
            <a:pPr lvl="1"/>
            <a:r>
              <a:rPr lang="en-US" dirty="0" smtClean="0"/>
              <a:t>Global Statistics (for all network nodes)</a:t>
            </a:r>
          </a:p>
          <a:p>
            <a:pPr lvl="1"/>
            <a:r>
              <a:rPr lang="en-US" dirty="0" smtClean="0"/>
              <a:t>Node Statistics (per node)</a:t>
            </a:r>
          </a:p>
          <a:p>
            <a:pPr lvl="1"/>
            <a:r>
              <a:rPr lang="en-US" dirty="0" smtClean="0"/>
              <a:t>Link Statistics (per link)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29</a:t>
            </a:fld>
            <a:endParaRPr lang="el-GR" altLang="el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SIMULATION</a:t>
            </a:r>
            <a:endParaRPr lang="en-GB" dirty="0">
              <a:solidFill>
                <a:srgbClr val="7721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DCDE4-A2CB-4978-B505-1724DFF9556C}" type="slidenum">
              <a:rPr lang="el-GR" altLang="el-GR" smtClean="0"/>
              <a:pPr>
                <a:defRPr/>
              </a:pPr>
              <a:t>3</a:t>
            </a:fld>
            <a:endParaRPr lang="el-GR" alt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6903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 Tips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363272" cy="4391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Numerous configuration options </a:t>
            </a:r>
            <a:r>
              <a:rPr lang="en-US" dirty="0" smtClean="0">
                <a:sym typeface="Wingdings" pitchFamily="2" charset="2"/>
              </a:rPr>
              <a:t> peculiar results</a:t>
            </a:r>
          </a:p>
          <a:p>
            <a:r>
              <a:rPr lang="en-US" dirty="0" smtClean="0">
                <a:sym typeface="Wingdings" pitchFamily="2" charset="2"/>
              </a:rPr>
              <a:t>Simulations results. </a:t>
            </a:r>
            <a:r>
              <a:rPr lang="en-US" dirty="0" err="1" smtClean="0">
                <a:sym typeface="Wingdings" pitchFamily="2" charset="2"/>
              </a:rPr>
              <a:t>eg</a:t>
            </a:r>
            <a:r>
              <a:rPr lang="en-US" dirty="0" smtClean="0">
                <a:sym typeface="Wingdings" pitchFamily="2" charset="2"/>
              </a:rPr>
              <a:t>. Looking at TCP retransmissions: Incorrect bandwidth link, results in high response time </a:t>
            </a:r>
          </a:p>
          <a:p>
            <a:r>
              <a:rPr lang="en-US" dirty="0" smtClean="0">
                <a:sym typeface="Wingdings" pitchFamily="2" charset="2"/>
              </a:rPr>
              <a:t>DES log: warnings, errors (DES/Open DES log)</a:t>
            </a:r>
          </a:p>
          <a:p>
            <a:r>
              <a:rPr lang="en-US" dirty="0" smtClean="0">
                <a:sym typeface="Wingdings" pitchFamily="2" charset="2"/>
              </a:rPr>
              <a:t>Error log: warnings and errors from the kernel/operation system (Help/Error log/Open)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30</a:t>
            </a:fld>
            <a:endParaRPr lang="el-GR" altLang="el-G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DCDE4-A2CB-4978-B505-1724DFF9556C}" type="slidenum">
              <a:rPr lang="el-GR" altLang="el-GR" smtClean="0"/>
              <a:pPr>
                <a:defRPr/>
              </a:pPr>
              <a:t>31</a:t>
            </a:fld>
            <a:endParaRPr lang="el-GR" alt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74713" y="45593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all" spc="0" normalizeH="0" baseline="0" noProof="0" dirty="0" smtClean="0">
                <a:ln>
                  <a:noFill/>
                </a:ln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 direct link network with media access control demo</a:t>
            </a:r>
            <a:endParaRPr kumimoji="0" lang="en-GB" sz="4000" b="1" i="0" u="none" strike="noStrike" kern="0" cap="all" spc="0" normalizeH="0" baseline="0" noProof="0" dirty="0">
              <a:ln>
                <a:noFill/>
              </a:ln>
              <a:solidFill>
                <a:srgbClr val="7721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9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72816"/>
            <a:ext cx="8496944" cy="4680520"/>
          </a:xfrm>
        </p:spPr>
        <p:txBody>
          <a:bodyPr>
            <a:normAutofit fontScale="40000" lnSpcReduction="20000"/>
          </a:bodyPr>
          <a:lstStyle/>
          <a:p>
            <a:r>
              <a:rPr lang="en-GB" sz="7000" dirty="0" smtClean="0"/>
              <a:t>Ethernet: multiple access network</a:t>
            </a:r>
          </a:p>
          <a:p>
            <a:r>
              <a:rPr lang="en-GB" sz="7000" dirty="0" smtClean="0"/>
              <a:t>CSMA/CD: nodes can distinguish between an idle and a busy link</a:t>
            </a:r>
          </a:p>
          <a:p>
            <a:r>
              <a:rPr lang="en-GB" sz="7000" dirty="0" smtClean="0"/>
              <a:t>Collision Detection: node listens as it transmits and can detect when a frame has collided with a frame transmitted by other node</a:t>
            </a:r>
          </a:p>
          <a:p>
            <a:r>
              <a:rPr lang="en-GB" sz="7000" dirty="0" smtClean="0"/>
              <a:t>Ethernet with 15 nodes connected via coaxial link in a bus topology</a:t>
            </a:r>
          </a:p>
          <a:p>
            <a:r>
              <a:rPr lang="en-GB" sz="7000" dirty="0" smtClean="0"/>
              <a:t>Coaxial link at 10Mbps</a:t>
            </a:r>
          </a:p>
          <a:p>
            <a:r>
              <a:rPr lang="en-GB" sz="7000" dirty="0" smtClean="0"/>
              <a:t>How network throughput is affected by network load</a:t>
            </a:r>
            <a:endParaRPr lang="en-GB" sz="7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0. Problem Statement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7289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</a:t>
            </a:r>
            <a:r>
              <a:rPr lang="en-US" dirty="0" smtClean="0"/>
              <a:t>Create the network topology</a:t>
            </a:r>
            <a:r>
              <a:rPr lang="en-GB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4402832" cy="4391000"/>
          </a:xfrm>
        </p:spPr>
        <p:txBody>
          <a:bodyPr/>
          <a:lstStyle/>
          <a:p>
            <a:r>
              <a:rPr lang="en-US" dirty="0" smtClean="0"/>
              <a:t>Topology </a:t>
            </a:r>
            <a:r>
              <a:rPr lang="en-US" dirty="0" smtClean="0">
                <a:sym typeface="Wingdings" pitchFamily="2" charset="2"/>
              </a:rPr>
              <a:t> Rapid Configuration  Bus  Next</a:t>
            </a:r>
          </a:p>
          <a:p>
            <a:r>
              <a:rPr lang="en-US" dirty="0" smtClean="0">
                <a:sym typeface="Wingdings" pitchFamily="2" charset="2"/>
              </a:rPr>
              <a:t>Select Models  </a:t>
            </a:r>
            <a:r>
              <a:rPr lang="en-US" dirty="0" err="1" smtClean="0">
                <a:sym typeface="Wingdings" pitchFamily="2" charset="2"/>
              </a:rPr>
              <a:t>ethcoax</a:t>
            </a:r>
            <a:r>
              <a:rPr lang="en-US" dirty="0" smtClean="0">
                <a:sym typeface="Wingdings" pitchFamily="2" charset="2"/>
              </a:rPr>
              <a:t>  OK</a:t>
            </a:r>
          </a:p>
          <a:p>
            <a:r>
              <a:rPr lang="en-US" dirty="0" smtClean="0">
                <a:sym typeface="Wingdings" pitchFamily="2" charset="2"/>
              </a:rPr>
              <a:t>Node model, link model, tap model (nodes, link and connector)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33</a:t>
            </a:fld>
            <a:endParaRPr lang="el-GR" altLang="el-GR"/>
          </a:p>
        </p:txBody>
      </p:sp>
      <p:pic>
        <p:nvPicPr>
          <p:cNvPr id="6" name="Picture 3" descr="top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32" y="1772816"/>
            <a:ext cx="3771900" cy="319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worksp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75754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Configure the link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2296"/>
            <a:ext cx="4032448" cy="4535016"/>
          </a:xfrm>
        </p:spPr>
        <p:txBody>
          <a:bodyPr/>
          <a:lstStyle/>
          <a:p>
            <a:r>
              <a:rPr lang="en-US" sz="2800" dirty="0" smtClean="0"/>
              <a:t>Select bus from canvas </a:t>
            </a:r>
            <a:r>
              <a:rPr lang="en-US" sz="2800" dirty="0" smtClean="0">
                <a:sym typeface="Wingdings" pitchFamily="2" charset="2"/>
              </a:rPr>
              <a:t> Right click on the bus  Attributes</a:t>
            </a:r>
          </a:p>
          <a:p>
            <a:r>
              <a:rPr lang="en-US" sz="2800" dirty="0" smtClean="0">
                <a:sym typeface="Wingdings" pitchFamily="2" charset="2"/>
              </a:rPr>
              <a:t>Higher delay generates higher traffic</a:t>
            </a:r>
          </a:p>
          <a:p>
            <a:r>
              <a:rPr lang="en-US" sz="2800" dirty="0" smtClean="0">
                <a:sym typeface="Wingdings" pitchFamily="2" charset="2"/>
              </a:rPr>
              <a:t>Thickness specifies the thickness of the line used to “draw” the bus link</a:t>
            </a:r>
            <a:endParaRPr lang="el-GR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34</a:t>
            </a:fld>
            <a:endParaRPr lang="el-GR" altLang="el-GR"/>
          </a:p>
        </p:txBody>
      </p:sp>
      <p:pic>
        <p:nvPicPr>
          <p:cNvPr id="6" name="Picture 3" descr="link configura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0"/>
          <a:stretch/>
        </p:blipFill>
        <p:spPr bwMode="auto">
          <a:xfrm>
            <a:off x="4238178" y="3707160"/>
            <a:ext cx="470731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link configu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2741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de configu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8840"/>
            <a:ext cx="3962400" cy="386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Configure the nodes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5472608" cy="4463008"/>
          </a:xfrm>
        </p:spPr>
        <p:txBody>
          <a:bodyPr/>
          <a:lstStyle/>
          <a:p>
            <a:r>
              <a:rPr lang="en-US" sz="2400" dirty="0" smtClean="0"/>
              <a:t>Right click on any of 14 nodes</a:t>
            </a:r>
            <a:r>
              <a:rPr lang="en-US" sz="2400" dirty="0" smtClean="0">
                <a:sym typeface="Wingdings" pitchFamily="2" charset="2"/>
              </a:rPr>
              <a:t> select similar nodes</a:t>
            </a:r>
          </a:p>
          <a:p>
            <a:r>
              <a:rPr lang="en-US" sz="2400" dirty="0" smtClean="0"/>
              <a:t>Right click on any of 14 nodes</a:t>
            </a:r>
            <a:r>
              <a:rPr lang="en-US" sz="2400" dirty="0" smtClean="0">
                <a:sym typeface="Wingdings" pitchFamily="2" charset="2"/>
              </a:rPr>
              <a:t> edit attributes</a:t>
            </a:r>
          </a:p>
          <a:p>
            <a:r>
              <a:rPr lang="en-US" sz="2400" dirty="0" smtClean="0">
                <a:sym typeface="Wingdings" pitchFamily="2" charset="2"/>
              </a:rPr>
              <a:t>Apply changes to selected objects</a:t>
            </a:r>
          </a:p>
          <a:p>
            <a:r>
              <a:rPr lang="en-US" sz="2400" dirty="0" smtClean="0">
                <a:sym typeface="Wingdings" pitchFamily="2" charset="2"/>
              </a:rPr>
              <a:t>Traffic generation </a:t>
            </a:r>
            <a:r>
              <a:rPr lang="en-US" sz="2400" dirty="0" err="1" smtClean="0">
                <a:sym typeface="Wingdings" pitchFamily="2" charset="2"/>
              </a:rPr>
              <a:t>parameters:ON</a:t>
            </a: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State time: exponential(100) and OFF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State time: constant(0)</a:t>
            </a:r>
          </a:p>
          <a:p>
            <a:r>
              <a:rPr lang="en-US" sz="2400" dirty="0" smtClean="0">
                <a:sym typeface="Wingdings" pitchFamily="2" charset="2"/>
              </a:rPr>
              <a:t>Packet generation arguments: Packet size: constant(1024),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Right-click on </a:t>
            </a:r>
            <a:r>
              <a:rPr lang="en-US" sz="2400" dirty="0" err="1" smtClean="0">
                <a:sym typeface="Wingdings" pitchFamily="2" charset="2"/>
              </a:rPr>
              <a:t>InterarrivalTime</a:t>
            </a:r>
            <a:r>
              <a:rPr lang="en-US" sz="2400" dirty="0" smtClean="0">
                <a:sym typeface="Wingdings" pitchFamily="2" charset="2"/>
              </a:rPr>
              <a:t> and choose </a:t>
            </a:r>
            <a:r>
              <a:rPr lang="en-US" sz="2400" dirty="0" err="1" smtClean="0">
                <a:sym typeface="Wingdings" pitchFamily="2" charset="2"/>
              </a:rPr>
              <a:t>PromoteAttribute</a:t>
            </a:r>
            <a:r>
              <a:rPr lang="en-US" sz="2400" dirty="0" smtClean="0">
                <a:sym typeface="Wingdings" pitchFamily="2" charset="2"/>
              </a:rPr>
              <a:t> to Higher lever</a:t>
            </a:r>
            <a:endParaRPr lang="el-GR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35</a:t>
            </a:fld>
            <a:endParaRPr lang="el-GR" altLang="el-G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18992"/>
          </a:xfrm>
        </p:spPr>
        <p:txBody>
          <a:bodyPr/>
          <a:lstStyle/>
          <a:p>
            <a:r>
              <a:rPr lang="en-US" b="1" dirty="0" smtClean="0"/>
              <a:t>Distribution</a:t>
            </a:r>
            <a:r>
              <a:rPr lang="en-US" dirty="0" smtClean="0"/>
              <a:t>: for generating random outcomes</a:t>
            </a:r>
          </a:p>
          <a:p>
            <a:r>
              <a:rPr lang="en-US" b="1" dirty="0" smtClean="0"/>
              <a:t>ON State Time</a:t>
            </a:r>
            <a:r>
              <a:rPr lang="en-US" dirty="0" smtClean="0"/>
              <a:t>: application generates traffic when ON, stops sending traffic when OFF. It alternates between ON and OFF state.</a:t>
            </a:r>
          </a:p>
          <a:p>
            <a:r>
              <a:rPr lang="en-US" b="1" dirty="0" err="1" smtClean="0"/>
              <a:t>Interarrival</a:t>
            </a:r>
            <a:r>
              <a:rPr lang="en-US" b="1" dirty="0" smtClean="0"/>
              <a:t> Time</a:t>
            </a:r>
            <a:r>
              <a:rPr lang="en-US" dirty="0" smtClean="0"/>
              <a:t>: time between successive packet generations in the ON state.</a:t>
            </a:r>
          </a:p>
          <a:p>
            <a:r>
              <a:rPr lang="en-US" b="1" dirty="0" smtClean="0"/>
              <a:t>Promoted</a:t>
            </a:r>
            <a:r>
              <a:rPr lang="en-US" dirty="0" smtClean="0"/>
              <a:t>: assign multiple values to attribute and hence test the network performance under different circumstances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36</a:t>
            </a:fld>
            <a:endParaRPr lang="el-GR" altLang="el-G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Choose Individual Statistics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4186808" cy="4391000"/>
          </a:xfrm>
        </p:spPr>
        <p:txBody>
          <a:bodyPr/>
          <a:lstStyle/>
          <a:p>
            <a:r>
              <a:rPr lang="en-US" dirty="0" smtClean="0"/>
              <a:t>DES </a:t>
            </a:r>
            <a:r>
              <a:rPr lang="en-US" dirty="0" smtClean="0">
                <a:sym typeface="Wingdings" pitchFamily="2" charset="2"/>
              </a:rPr>
              <a:t> Choose Individual Statistics Global Statistics</a:t>
            </a:r>
          </a:p>
          <a:p>
            <a:r>
              <a:rPr lang="en-US" dirty="0" smtClean="0">
                <a:sym typeface="Wingdings" pitchFamily="2" charset="2"/>
              </a:rPr>
              <a:t>Traffic Sink Traffic Received (packets/sec)</a:t>
            </a:r>
          </a:p>
          <a:p>
            <a:r>
              <a:rPr lang="en-US" dirty="0" smtClean="0">
                <a:sym typeface="Wingdings" pitchFamily="2" charset="2"/>
              </a:rPr>
              <a:t>Traffic Source Traffic Sent(packets/sec)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37</a:t>
            </a:fld>
            <a:endParaRPr lang="el-GR" altLang="el-GR"/>
          </a:p>
        </p:txBody>
      </p:sp>
      <p:pic>
        <p:nvPicPr>
          <p:cNvPr id="6" name="Picture 2" descr="stati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3"/>
            <a:ext cx="3600400" cy="462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Traffic received</a:t>
            </a:r>
            <a:r>
              <a:rPr lang="en-US" dirty="0" smtClean="0"/>
              <a:t>: amount of traffic received by all sinks across all nodes in the network. A sink is where packet terminates, on termination, any associated statistics are updated</a:t>
            </a:r>
          </a:p>
          <a:p>
            <a:r>
              <a:rPr lang="en-US" b="1" dirty="0" smtClean="0"/>
              <a:t>Traffic sent</a:t>
            </a:r>
            <a:r>
              <a:rPr lang="en-US" dirty="0" smtClean="0"/>
              <a:t>: amount of traffic sent by traffic sources (in this case, all packet generating nodes of the scenario, i.e. all </a:t>
            </a:r>
            <a:r>
              <a:rPr lang="en-US" dirty="0" err="1" smtClean="0"/>
              <a:t>ethernet</a:t>
            </a:r>
            <a:r>
              <a:rPr lang="en-US" dirty="0" smtClean="0"/>
              <a:t> workstation nodes)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38</a:t>
            </a:fld>
            <a:endParaRPr lang="el-GR" altLang="el-G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Choose Statistics (advanced)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4392488" cy="4535016"/>
          </a:xfrm>
        </p:spPr>
        <p:txBody>
          <a:bodyPr/>
          <a:lstStyle/>
          <a:p>
            <a:r>
              <a:rPr lang="en-US" sz="2800" dirty="0" smtClean="0">
                <a:sym typeface="Wingdings" pitchFamily="2" charset="2"/>
              </a:rPr>
              <a:t>Traffic Sent and Traffic Received probes should appear under Global Stat Probes</a:t>
            </a:r>
          </a:p>
          <a:p>
            <a:r>
              <a:rPr lang="en-US" sz="2800" dirty="0" smtClean="0">
                <a:sym typeface="Wingdings" pitchFamily="2" charset="2"/>
              </a:rPr>
              <a:t>Right-click on Traffic Received  Edit attributes. Set </a:t>
            </a:r>
            <a:r>
              <a:rPr lang="en-US" sz="2800" b="1" dirty="0" smtClean="0">
                <a:sym typeface="Wingdings" pitchFamily="2" charset="2"/>
              </a:rPr>
              <a:t>scalar data</a:t>
            </a:r>
            <a:r>
              <a:rPr lang="en-US" sz="2800" dirty="0" smtClean="0">
                <a:sym typeface="Wingdings" pitchFamily="2" charset="2"/>
              </a:rPr>
              <a:t>: enabled, Set </a:t>
            </a:r>
            <a:r>
              <a:rPr lang="en-US" sz="2800" b="1" dirty="0" smtClean="0">
                <a:sym typeface="Wingdings" pitchFamily="2" charset="2"/>
              </a:rPr>
              <a:t>scalar type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attribute: time average</a:t>
            </a:r>
          </a:p>
          <a:p>
            <a:r>
              <a:rPr lang="en-US" dirty="0" smtClean="0">
                <a:sym typeface="Wingdings" pitchFamily="2" charset="2"/>
              </a:rPr>
              <a:t>Repeat for Traffic Sent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39</a:t>
            </a:fld>
            <a:endParaRPr lang="el-GR" altLang="el-GR"/>
          </a:p>
        </p:txBody>
      </p:sp>
      <p:pic>
        <p:nvPicPr>
          <p:cNvPr id="6" name="Picture 2" descr="stati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03" y="2594072"/>
            <a:ext cx="4483697" cy="37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2"/>
          <p:cNvSpPr/>
          <p:nvPr/>
        </p:nvSpPr>
        <p:spPr>
          <a:xfrm>
            <a:off x="4499992" y="1268760"/>
            <a:ext cx="4138436" cy="1143000"/>
          </a:xfrm>
          <a:prstGeom prst="cloud">
            <a:avLst/>
          </a:prstGeom>
          <a:solidFill>
            <a:srgbClr val="FF9933"/>
          </a:solidFill>
          <a:ln>
            <a:solidFill>
              <a:srgbClr val="772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now need to configure the statistics that will be captured!</a:t>
            </a: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Simulation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Two ways to evaluate system performance</a:t>
            </a:r>
          </a:p>
          <a:p>
            <a:r>
              <a:rPr lang="en-GB" dirty="0" smtClean="0"/>
              <a:t>Analyze real system</a:t>
            </a:r>
          </a:p>
          <a:p>
            <a:pPr lvl="1"/>
            <a:r>
              <a:rPr lang="en-GB" dirty="0" smtClean="0"/>
              <a:t>Inject real input and measure results</a:t>
            </a:r>
          </a:p>
          <a:p>
            <a:pPr lvl="1"/>
            <a:r>
              <a:rPr lang="en-GB" dirty="0" smtClean="0"/>
              <a:t>System operates normally</a:t>
            </a:r>
          </a:p>
          <a:p>
            <a:pPr lvl="1"/>
            <a:r>
              <a:rPr lang="en-GB" dirty="0" smtClean="0"/>
              <a:t>Observer is an outsider</a:t>
            </a:r>
          </a:p>
          <a:p>
            <a:r>
              <a:rPr lang="en-GB" dirty="0" smtClean="0"/>
              <a:t>Simulate system</a:t>
            </a:r>
          </a:p>
          <a:p>
            <a:pPr lvl="1"/>
            <a:r>
              <a:rPr lang="en-GB" dirty="0" smtClean="0"/>
              <a:t>Inject pseudo-random input</a:t>
            </a:r>
            <a:endParaRPr lang="en-GB" dirty="0"/>
          </a:p>
          <a:p>
            <a:pPr lvl="1"/>
            <a:r>
              <a:rPr lang="en-GB" dirty="0"/>
              <a:t>Software simulates system </a:t>
            </a:r>
            <a:r>
              <a:rPr lang="en-GB" dirty="0" smtClean="0"/>
              <a:t>behaviour</a:t>
            </a:r>
          </a:p>
          <a:p>
            <a:pPr lvl="1"/>
            <a:r>
              <a:rPr lang="en-GB" dirty="0" smtClean="0"/>
              <a:t>Simulation proceeds according to a set of rules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5373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Run the simulation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546848" cy="4114800"/>
          </a:xfrm>
        </p:spPr>
        <p:txBody>
          <a:bodyPr/>
          <a:lstStyle/>
          <a:p>
            <a:r>
              <a:rPr lang="en-US" dirty="0" smtClean="0"/>
              <a:t>Run the simulation multiple times under different circumstances (i.e. load)</a:t>
            </a:r>
          </a:p>
          <a:p>
            <a:r>
              <a:rPr lang="en-US" dirty="0" smtClean="0"/>
              <a:t>Click on Configure/Run Simulation</a:t>
            </a:r>
          </a:p>
          <a:p>
            <a:r>
              <a:rPr lang="en-US" dirty="0" smtClean="0"/>
              <a:t>Common </a:t>
            </a:r>
            <a:r>
              <a:rPr lang="en-US" dirty="0" smtClean="0">
                <a:sym typeface="Wingdings" pitchFamily="2" charset="2"/>
              </a:rPr>
              <a:t> 15 sec Duration 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40</a:t>
            </a:fld>
            <a:endParaRPr lang="el-GR" altLang="el-GR"/>
          </a:p>
        </p:txBody>
      </p:sp>
      <p:pic>
        <p:nvPicPr>
          <p:cNvPr id="6" name="Εικόνα 6" descr="run simulatio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988840"/>
            <a:ext cx="4062510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View the results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682752" cy="4114800"/>
          </a:xfrm>
        </p:spPr>
        <p:txBody>
          <a:bodyPr/>
          <a:lstStyle/>
          <a:p>
            <a:r>
              <a:rPr lang="en-US" dirty="0" smtClean="0"/>
              <a:t>DES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Results </a:t>
            </a:r>
            <a:r>
              <a:rPr lang="en-US" dirty="0" smtClean="0">
                <a:sym typeface="Wingdings" pitchFamily="2" charset="2"/>
              </a:rPr>
              <a:t> View results</a:t>
            </a:r>
          </a:p>
          <a:p>
            <a:r>
              <a:rPr lang="en-US" dirty="0" smtClean="0">
                <a:sym typeface="Wingdings" pitchFamily="2" charset="2"/>
              </a:rPr>
              <a:t>(it pops up when simulation ends)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41</a:t>
            </a:fld>
            <a:endParaRPr lang="el-GR" altLang="el-GR"/>
          </a:p>
        </p:txBody>
      </p:sp>
      <p:pic>
        <p:nvPicPr>
          <p:cNvPr id="6" name="Εικόνα 11" descr="result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772816"/>
            <a:ext cx="4752528" cy="455450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View the results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682752" cy="4114800"/>
          </a:xfrm>
        </p:spPr>
        <p:txBody>
          <a:bodyPr/>
          <a:lstStyle/>
          <a:p>
            <a:r>
              <a:rPr lang="en-US" dirty="0" smtClean="0"/>
              <a:t>DES Graph tab</a:t>
            </a:r>
          </a:p>
          <a:p>
            <a:r>
              <a:rPr lang="en-US" dirty="0" smtClean="0"/>
              <a:t>Select scenario</a:t>
            </a:r>
          </a:p>
          <a:p>
            <a:r>
              <a:rPr lang="en-US" dirty="0" smtClean="0"/>
              <a:t>Expand Global Stats, check Traffic Sink</a:t>
            </a:r>
          </a:p>
          <a:p>
            <a:r>
              <a:rPr lang="en-US" dirty="0" smtClean="0"/>
              <a:t>Select </a:t>
            </a:r>
            <a:r>
              <a:rPr lang="en-US" dirty="0" err="1" smtClean="0"/>
              <a:t>time_average</a:t>
            </a:r>
            <a:r>
              <a:rPr lang="en-US" dirty="0" smtClean="0"/>
              <a:t> (Presentation)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42</a:t>
            </a:fld>
            <a:endParaRPr lang="el-GR" altLang="el-GR"/>
          </a:p>
        </p:txBody>
      </p:sp>
      <p:pic>
        <p:nvPicPr>
          <p:cNvPr id="6" name="Εικόνα 7" descr="result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4456" y="2132856"/>
            <a:ext cx="5004048" cy="36983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114800" cy="44043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If we run multiple times the scenario with various load (packet size, interval, etc.)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Different results, calibrate our network performance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43</a:t>
            </a:fld>
            <a:endParaRPr lang="el-GR" altLang="el-GR"/>
          </a:p>
        </p:txBody>
      </p:sp>
      <p:sp>
        <p:nvSpPr>
          <p:cNvPr id="6" name="Down Arrow 5" descr="comments"/>
          <p:cNvSpPr/>
          <p:nvPr/>
        </p:nvSpPr>
        <p:spPr>
          <a:xfrm>
            <a:off x="2051720" y="3933056"/>
            <a:ext cx="100811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2" descr="comment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2208" y="2984642"/>
            <a:ext cx="2720149" cy="1993392"/>
          </a:xfrm>
          <a:prstGeom prst="rect">
            <a:avLst/>
          </a:prstGeom>
        </p:spPr>
      </p:pic>
      <p:pic>
        <p:nvPicPr>
          <p:cNvPr id="8" name="Εικόνα 11" descr="comment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0409" y="4395474"/>
            <a:ext cx="2343407" cy="1725300"/>
          </a:xfrm>
          <a:prstGeom prst="rect">
            <a:avLst/>
          </a:prstGeom>
        </p:spPr>
      </p:pic>
      <p:pic>
        <p:nvPicPr>
          <p:cNvPr id="9" name="Εικόνα 5" descr="comment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988840"/>
            <a:ext cx="2447925" cy="17938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186808" cy="4114800"/>
          </a:xfrm>
        </p:spPr>
        <p:txBody>
          <a:bodyPr/>
          <a:lstStyle/>
          <a:p>
            <a:r>
              <a:rPr lang="en-US" dirty="0" smtClean="0"/>
              <a:t>In order to run simulation again, discard previous results, to </a:t>
            </a:r>
            <a:r>
              <a:rPr lang="en-US" dirty="0" err="1" smtClean="0"/>
              <a:t>analyse</a:t>
            </a:r>
            <a:r>
              <a:rPr lang="en-US" dirty="0" smtClean="0"/>
              <a:t> fresh data!</a:t>
            </a:r>
          </a:p>
          <a:p>
            <a:r>
              <a:rPr lang="en-US" dirty="0" smtClean="0"/>
              <a:t>Manage scenarios </a:t>
            </a:r>
            <a:r>
              <a:rPr lang="en-US" dirty="0" smtClean="0">
                <a:sym typeface="Wingdings" pitchFamily="2" charset="2"/>
              </a:rPr>
              <a:t> Select scenario  Discard Results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44</a:t>
            </a:fld>
            <a:endParaRPr lang="el-GR" altLang="el-GR"/>
          </a:p>
        </p:txBody>
      </p:sp>
      <p:pic>
        <p:nvPicPr>
          <p:cNvPr id="6" name="Εικόνα 6" descr="hin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844824"/>
            <a:ext cx="4760614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DCDE4-A2CB-4978-B505-1724DFF9556C}" type="slidenum">
              <a:rPr lang="el-GR" altLang="el-GR" smtClean="0"/>
              <a:pPr>
                <a:defRPr/>
              </a:pPr>
              <a:t>45</a:t>
            </a:fld>
            <a:endParaRPr lang="el-GR" alt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74713" y="45593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all" spc="0" normalizeH="0" baseline="0" noProof="0" dirty="0" smtClean="0">
                <a:ln>
                  <a:noFill/>
                </a:ln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Switched </a:t>
            </a:r>
            <a:r>
              <a:rPr kumimoji="0" lang="en-GB" sz="40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lans</a:t>
            </a:r>
            <a:r>
              <a:rPr kumimoji="0" lang="en-GB" sz="4000" b="1" i="0" u="none" strike="noStrike" kern="0" cap="all" spc="0" normalizeH="0" baseline="0" noProof="0" dirty="0" smtClean="0">
                <a:ln>
                  <a:noFill/>
                </a:ln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demo</a:t>
            </a:r>
            <a:endParaRPr kumimoji="0" lang="en-GB" sz="4000" b="1" i="0" u="none" strike="noStrike" kern="0" cap="all" spc="0" normalizeH="0" baseline="0" noProof="0" dirty="0">
              <a:ln>
                <a:noFill/>
              </a:ln>
              <a:solidFill>
                <a:srgbClr val="7721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9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4968552"/>
          </a:xfrm>
        </p:spPr>
        <p:txBody>
          <a:bodyPr>
            <a:noAutofit/>
          </a:bodyPr>
          <a:lstStyle/>
          <a:p>
            <a:pPr marL="269875" indent="-269875"/>
            <a:r>
              <a:rPr lang="en-GB" sz="2400" dirty="0" smtClean="0"/>
              <a:t>Switching device</a:t>
            </a:r>
          </a:p>
          <a:p>
            <a:pPr marL="541338" lvl="1" indent="-271463"/>
            <a:r>
              <a:rPr lang="en-GB" sz="2000" dirty="0" smtClean="0"/>
              <a:t>Enables communication </a:t>
            </a:r>
            <a:r>
              <a:rPr lang="en-GB" sz="2000" dirty="0"/>
              <a:t>between </a:t>
            </a:r>
            <a:r>
              <a:rPr lang="en-GB" sz="2000" dirty="0" smtClean="0"/>
              <a:t>hosts</a:t>
            </a:r>
          </a:p>
          <a:p>
            <a:pPr marL="541338" lvl="1" indent="-271463"/>
            <a:r>
              <a:rPr lang="en-GB" sz="2000" dirty="0" smtClean="0"/>
              <a:t>Takes </a:t>
            </a:r>
            <a:r>
              <a:rPr lang="en-GB" sz="2000" dirty="0"/>
              <a:t>packets that arrive on an input and </a:t>
            </a:r>
            <a:r>
              <a:rPr lang="en-GB" sz="2000" dirty="0" smtClean="0"/>
              <a:t>forwards </a:t>
            </a:r>
            <a:r>
              <a:rPr lang="en-GB" sz="2000" dirty="0"/>
              <a:t>(or </a:t>
            </a:r>
            <a:r>
              <a:rPr lang="en-GB" sz="2000" dirty="0" smtClean="0"/>
              <a:t>switches) </a:t>
            </a:r>
            <a:r>
              <a:rPr lang="en-GB" sz="2000" dirty="0"/>
              <a:t>them to the </a:t>
            </a:r>
            <a:r>
              <a:rPr lang="en-GB" sz="2000" dirty="0" smtClean="0"/>
              <a:t>right output </a:t>
            </a:r>
          </a:p>
          <a:p>
            <a:pPr marL="541338" lvl="1" indent="-271463"/>
            <a:r>
              <a:rPr lang="en-GB" sz="2000" dirty="0" smtClean="0"/>
              <a:t>Uses queues, or buffers, if more packets arrive to a port, discards packets if it runs out of buffer space</a:t>
            </a:r>
          </a:p>
          <a:p>
            <a:pPr marL="269875" indent="-269875"/>
            <a:r>
              <a:rPr lang="en-GB" sz="2400" b="1" dirty="0" smtClean="0"/>
              <a:t>Hub</a:t>
            </a:r>
            <a:r>
              <a:rPr lang="en-GB" sz="2400" dirty="0" smtClean="0"/>
              <a:t> </a:t>
            </a:r>
            <a:r>
              <a:rPr lang="en-GB" sz="2400" dirty="0"/>
              <a:t>forwards </a:t>
            </a:r>
            <a:r>
              <a:rPr lang="en-GB" sz="2400" dirty="0" smtClean="0"/>
              <a:t>packet </a:t>
            </a:r>
            <a:r>
              <a:rPr lang="en-GB" sz="2400" dirty="0"/>
              <a:t>that arrives on any of its inputs </a:t>
            </a:r>
            <a:r>
              <a:rPr lang="en-GB" sz="2400" dirty="0" smtClean="0"/>
              <a:t>to </a:t>
            </a:r>
            <a:r>
              <a:rPr lang="en-GB" sz="2400" dirty="0"/>
              <a:t>all </a:t>
            </a:r>
            <a:r>
              <a:rPr lang="en-GB" sz="2400" dirty="0" smtClean="0"/>
              <a:t>outputs</a:t>
            </a:r>
            <a:endParaRPr lang="en-GB" sz="2400" dirty="0"/>
          </a:p>
          <a:p>
            <a:pPr marL="269875" indent="-269875"/>
            <a:r>
              <a:rPr lang="en-GB" sz="2400" b="1" dirty="0" smtClean="0"/>
              <a:t>Switch </a:t>
            </a:r>
            <a:r>
              <a:rPr lang="en-GB" sz="2400" dirty="0"/>
              <a:t>forwards </a:t>
            </a:r>
            <a:r>
              <a:rPr lang="en-GB" sz="2400" dirty="0" smtClean="0"/>
              <a:t>incoming packets </a:t>
            </a:r>
            <a:r>
              <a:rPr lang="en-GB" sz="2400" dirty="0"/>
              <a:t>to one or more outputs depending on </a:t>
            </a:r>
            <a:r>
              <a:rPr lang="en-GB" sz="2400" dirty="0" smtClean="0"/>
              <a:t>packet destination(s)</a:t>
            </a:r>
          </a:p>
          <a:p>
            <a:pPr marL="269875" indent="-269875"/>
            <a:r>
              <a:rPr lang="en-GB" sz="2400" dirty="0" smtClean="0"/>
              <a:t>How throughput </a:t>
            </a:r>
            <a:r>
              <a:rPr lang="en-GB" sz="2400" dirty="0"/>
              <a:t>and </a:t>
            </a:r>
            <a:r>
              <a:rPr lang="en-GB" sz="2400" dirty="0" smtClean="0"/>
              <a:t>packet collision in </a:t>
            </a:r>
            <a:r>
              <a:rPr lang="en-GB" sz="2400" dirty="0"/>
              <a:t>a switched network are affected </a:t>
            </a:r>
            <a:r>
              <a:rPr lang="en-GB" sz="2400" dirty="0" smtClean="0"/>
              <a:t>by the </a:t>
            </a:r>
            <a:r>
              <a:rPr lang="en-GB" sz="2400" dirty="0"/>
              <a:t>configuration of the network and the types of switching devices that are </a:t>
            </a:r>
            <a:r>
              <a:rPr lang="en-GB" sz="2400" dirty="0" smtClean="0"/>
              <a:t>used?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0. Problem Statement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7289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700808"/>
            <a:ext cx="6336704" cy="4752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Topology </a:t>
            </a:r>
            <a:r>
              <a:rPr lang="en-US" b="1" dirty="0"/>
              <a:t>-&gt; Rapid Configuration… </a:t>
            </a:r>
            <a:endParaRPr lang="en-US" dirty="0"/>
          </a:p>
          <a:p>
            <a:r>
              <a:rPr lang="en-US" dirty="0" smtClean="0"/>
              <a:t>Choose “Star” then next</a:t>
            </a:r>
          </a:p>
          <a:p>
            <a:r>
              <a:rPr lang="en-US" dirty="0" smtClean="0"/>
              <a:t>Click </a:t>
            </a:r>
            <a:r>
              <a:rPr lang="en-US" b="1" dirty="0" smtClean="0"/>
              <a:t>Select </a:t>
            </a:r>
            <a:r>
              <a:rPr lang="en-US" b="1" dirty="0"/>
              <a:t>Models… </a:t>
            </a:r>
            <a:r>
              <a:rPr lang="en-US" dirty="0" smtClean="0"/>
              <a:t>button. From </a:t>
            </a:r>
            <a:r>
              <a:rPr lang="en-US" dirty="0"/>
              <a:t>the </a:t>
            </a:r>
            <a:r>
              <a:rPr lang="en-US" i="1" dirty="0"/>
              <a:t>Model List </a:t>
            </a:r>
            <a:r>
              <a:rPr lang="en-US" dirty="0"/>
              <a:t>drop down menu choose </a:t>
            </a:r>
            <a:r>
              <a:rPr lang="en-US" b="1" dirty="0" err="1" smtClean="0"/>
              <a:t>ethernet_adv</a:t>
            </a:r>
            <a:r>
              <a:rPr lang="en-US" b="1" dirty="0" smtClean="0"/>
              <a:t> </a:t>
            </a:r>
            <a:r>
              <a:rPr lang="en-US" dirty="0"/>
              <a:t>and click </a:t>
            </a:r>
            <a:r>
              <a:rPr lang="en-US" b="1" dirty="0"/>
              <a:t>OK </a:t>
            </a:r>
            <a:endParaRPr lang="en-US" dirty="0"/>
          </a:p>
          <a:p>
            <a:r>
              <a:rPr lang="en-US" b="1" dirty="0" smtClean="0"/>
              <a:t>Center </a:t>
            </a:r>
            <a:r>
              <a:rPr lang="en-US" b="1" dirty="0"/>
              <a:t>Node Model = </a:t>
            </a:r>
            <a:r>
              <a:rPr lang="en-US" b="1" dirty="0" smtClean="0"/>
              <a:t>ethernet16_hub_adv </a:t>
            </a:r>
            <a:endParaRPr lang="en-US" dirty="0"/>
          </a:p>
          <a:p>
            <a:r>
              <a:rPr lang="en-US" b="1" dirty="0" smtClean="0"/>
              <a:t>Periphery </a:t>
            </a:r>
            <a:r>
              <a:rPr lang="en-US" b="1" dirty="0"/>
              <a:t>Node Model = </a:t>
            </a:r>
            <a:r>
              <a:rPr lang="en-US" b="1" dirty="0" err="1" smtClean="0"/>
              <a:t>ethernet_station_adv</a:t>
            </a:r>
            <a:r>
              <a:rPr lang="en-US" b="1" dirty="0" smtClean="0"/>
              <a:t> </a:t>
            </a:r>
            <a:endParaRPr lang="en-US" dirty="0"/>
          </a:p>
          <a:p>
            <a:r>
              <a:rPr lang="en-US" b="1" dirty="0" smtClean="0"/>
              <a:t>Link </a:t>
            </a:r>
            <a:r>
              <a:rPr lang="en-US" b="1" dirty="0"/>
              <a:t>Model = 10BaseT </a:t>
            </a:r>
            <a:endParaRPr lang="en-US" dirty="0"/>
          </a:p>
          <a:p>
            <a:r>
              <a:rPr lang="en-US" b="1" dirty="0" smtClean="0"/>
              <a:t>Number </a:t>
            </a:r>
            <a:r>
              <a:rPr lang="en-US" b="1" dirty="0"/>
              <a:t>= </a:t>
            </a:r>
            <a:r>
              <a:rPr lang="en-US" b="1" dirty="0" smtClean="0"/>
              <a:t>15 </a:t>
            </a:r>
            <a:endParaRPr lang="en-US" dirty="0"/>
          </a:p>
          <a:p>
            <a:r>
              <a:rPr lang="es-ES" b="1" dirty="0" smtClean="0"/>
              <a:t>X </a:t>
            </a:r>
            <a:r>
              <a:rPr lang="es-ES" b="1" dirty="0"/>
              <a:t>= 50, Y = 50 </a:t>
            </a:r>
            <a:endParaRPr lang="en-US" dirty="0"/>
          </a:p>
          <a:p>
            <a:r>
              <a:rPr lang="en-US" b="1" dirty="0" smtClean="0"/>
              <a:t>Radius </a:t>
            </a:r>
            <a:r>
              <a:rPr lang="en-US" b="1" dirty="0"/>
              <a:t>= 42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</a:t>
            </a:r>
            <a:r>
              <a:rPr lang="en-US" dirty="0"/>
              <a:t>Create the network topology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Ορθογώνιο 6"/>
          <p:cNvSpPr/>
          <p:nvPr/>
        </p:nvSpPr>
        <p:spPr>
          <a:xfrm>
            <a:off x="6300192" y="1916832"/>
            <a:ext cx="2627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10BaseT_adv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represents an Ethernet connection operating at 10Mbps 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1026" name="Picture 2" descr="network top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210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Configure the nodes</a:t>
            </a:r>
            <a:endParaRPr lang="en-GB" dirty="0"/>
          </a:p>
        </p:txBody>
      </p:sp>
      <p:sp>
        <p:nvSpPr>
          <p:cNvPr id="3" name="Ορθογώνιο 2"/>
          <p:cNvSpPr/>
          <p:nvPr/>
        </p:nvSpPr>
        <p:spPr>
          <a:xfrm>
            <a:off x="5292080" y="1772816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Right-click on 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node_15,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which is the hub -&gt;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Edit Attributes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change the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name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attribute to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“Hub1”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click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OK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Εικόνα 5" descr="nodes configuratio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4555808" cy="38884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4317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28800"/>
            <a:ext cx="4932040" cy="48245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Right </a:t>
            </a:r>
            <a:r>
              <a:rPr lang="en-US" dirty="0"/>
              <a:t>click on any of the </a:t>
            </a:r>
            <a:r>
              <a:rPr lang="en-US" dirty="0" smtClean="0"/>
              <a:t>15 stations-&gt; </a:t>
            </a:r>
            <a:r>
              <a:rPr lang="en-US" b="1" dirty="0" smtClean="0"/>
              <a:t>Select </a:t>
            </a:r>
            <a:r>
              <a:rPr lang="en-US" b="1" dirty="0"/>
              <a:t>Similar Nodes</a:t>
            </a:r>
            <a:r>
              <a:rPr lang="en-US" dirty="0"/>
              <a:t>. </a:t>
            </a:r>
          </a:p>
          <a:p>
            <a:r>
              <a:rPr lang="en-US" dirty="0"/>
              <a:t>Right click on any of the </a:t>
            </a:r>
            <a:r>
              <a:rPr lang="en-US" dirty="0" smtClean="0"/>
              <a:t>15 stations -&gt; </a:t>
            </a:r>
            <a:r>
              <a:rPr lang="en-US" b="1" dirty="0"/>
              <a:t>Edit </a:t>
            </a:r>
            <a:r>
              <a:rPr lang="en-US" b="1" dirty="0" smtClean="0"/>
              <a:t>Attributes</a:t>
            </a:r>
          </a:p>
          <a:p>
            <a:r>
              <a:rPr lang="en-US" dirty="0"/>
              <a:t>Expand the </a:t>
            </a:r>
            <a:r>
              <a:rPr lang="en-US" b="1" dirty="0"/>
              <a:t>Traffic Generation Parameters </a:t>
            </a:r>
            <a:r>
              <a:rPr lang="en-US" dirty="0" smtClean="0"/>
              <a:t>and </a:t>
            </a:r>
            <a:r>
              <a:rPr lang="en-US" b="1" dirty="0"/>
              <a:t>Packet Generation Arguments 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ON State Time: (exponential) 100</a:t>
            </a:r>
          </a:p>
          <a:p>
            <a:r>
              <a:rPr lang="en-US" dirty="0" smtClean="0"/>
              <a:t>OFF State Time: (constant) 0.0 </a:t>
            </a:r>
          </a:p>
          <a:p>
            <a:r>
              <a:rPr lang="en-US" dirty="0" err="1" smtClean="0"/>
              <a:t>Interarrival</a:t>
            </a:r>
            <a:r>
              <a:rPr lang="en-US" dirty="0" smtClean="0"/>
              <a:t> Time (seconds): (exponential) 0.02 </a:t>
            </a:r>
          </a:p>
          <a:p>
            <a:r>
              <a:rPr lang="en-US" dirty="0" smtClean="0"/>
              <a:t>Packet Size (bytes): (constant) 1500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Configure the </a:t>
            </a:r>
            <a:r>
              <a:rPr lang="en-US" dirty="0" smtClean="0"/>
              <a:t>workstations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2050" name="Picture 2" descr="workst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8688" y="1556792"/>
            <a:ext cx="4395312" cy="465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08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life experiments…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5</a:t>
            </a:fld>
            <a:endParaRPr lang="el-GR" altLang="el-GR"/>
          </a:p>
        </p:txBody>
      </p:sp>
      <p:pic>
        <p:nvPicPr>
          <p:cNvPr id="6" name="amazing test! With a bomb Aircraft Engine Test" descr="real life experimen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52600" y="1809750"/>
            <a:ext cx="5715000" cy="4286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Comments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3650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Start time</a:t>
            </a:r>
            <a:r>
              <a:rPr lang="en-US" dirty="0" smtClean="0"/>
              <a:t>: when packets start appearing</a:t>
            </a:r>
          </a:p>
          <a:p>
            <a:r>
              <a:rPr lang="en-US" dirty="0" smtClean="0"/>
              <a:t>The application generates traffic when ON, and stops sending traffic when OFF</a:t>
            </a:r>
            <a:endParaRPr lang="el-GR" dirty="0" smtClean="0"/>
          </a:p>
          <a:p>
            <a:r>
              <a:rPr lang="en-US" dirty="0" smtClean="0"/>
              <a:t>The ON and OFF states alternate</a:t>
            </a:r>
          </a:p>
          <a:p>
            <a:r>
              <a:rPr lang="en-US" b="1" dirty="0" smtClean="0"/>
              <a:t>Interarrival time</a:t>
            </a:r>
            <a:r>
              <a:rPr lang="en-US" dirty="0" smtClean="0"/>
              <a:t>: time between successive packets in the ON state</a:t>
            </a:r>
          </a:p>
          <a:p>
            <a:r>
              <a:rPr lang="en-US" b="1" dirty="0" smtClean="0"/>
              <a:t>Packet size </a:t>
            </a:r>
            <a:r>
              <a:rPr lang="en-US" dirty="0" smtClean="0"/>
              <a:t>(bytes): size of generated packets</a:t>
            </a:r>
          </a:p>
          <a:p>
            <a:r>
              <a:rPr lang="en-US" dirty="0" smtClean="0"/>
              <a:t>Time distribution with parameters for each</a:t>
            </a:r>
          </a:p>
          <a:p>
            <a:pPr lvl="1"/>
            <a:r>
              <a:rPr lang="en-US" dirty="0" smtClean="0"/>
              <a:t>Constant (fixed), exponential,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50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9688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tis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4046" y="1340768"/>
            <a:ext cx="3319954" cy="32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Choose Individual Statistics</a:t>
            </a:r>
            <a:endParaRPr lang="en-GB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628800"/>
            <a:ext cx="6012160" cy="41764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Right </a:t>
            </a:r>
            <a:r>
              <a:rPr lang="en-US" dirty="0"/>
              <a:t>click </a:t>
            </a:r>
            <a:r>
              <a:rPr lang="en-US" dirty="0" smtClean="0"/>
              <a:t>the workspace (canvas) -&gt; Choose DES Individual Statistics</a:t>
            </a:r>
            <a:endParaRPr lang="en-US" dirty="0"/>
          </a:p>
          <a:p>
            <a:r>
              <a:rPr lang="en-US" i="1" dirty="0"/>
              <a:t>Global Statistics-&gt;Ethernet-&gt;Delay (sec) </a:t>
            </a:r>
            <a:endParaRPr lang="en-US" i="1" dirty="0" smtClean="0"/>
          </a:p>
          <a:p>
            <a:r>
              <a:rPr lang="en-US" i="1" dirty="0"/>
              <a:t>Global Statistics-&gt;Traffic Sink-&gt;Traffic Received (packets/sec) </a:t>
            </a:r>
            <a:endParaRPr lang="en-US" i="1" dirty="0" smtClean="0"/>
          </a:p>
          <a:p>
            <a:r>
              <a:rPr lang="en-US" i="1" dirty="0"/>
              <a:t>Global Statistics-&gt;Traffic Source-&gt;Traffic Sent (packets/sec) </a:t>
            </a:r>
            <a:endParaRPr lang="en-US" i="1" dirty="0" smtClean="0"/>
          </a:p>
          <a:p>
            <a:r>
              <a:rPr lang="en-US" i="1" dirty="0"/>
              <a:t>Node Statistics-&gt;Ethernet-&gt;Collision Count </a:t>
            </a:r>
            <a:endParaRPr lang="en-US" i="1" dirty="0" smtClean="0"/>
          </a:p>
          <a:p>
            <a:r>
              <a:rPr lang="en-US" i="1" dirty="0" smtClean="0"/>
              <a:t>OK</a:t>
            </a:r>
            <a:endParaRPr lang="en-US" dirty="0" smtClean="0"/>
          </a:p>
        </p:txBody>
      </p:sp>
      <p:sp>
        <p:nvSpPr>
          <p:cNvPr id="6" name="Ορθογώνιο 5"/>
          <p:cNvSpPr/>
          <p:nvPr/>
        </p:nvSpPr>
        <p:spPr>
          <a:xfrm>
            <a:off x="2411760" y="4797152"/>
            <a:ext cx="6528048" cy="1631216"/>
          </a:xfrm>
          <a:prstGeom prst="rect">
            <a:avLst/>
          </a:prstGeom>
          <a:ln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Collision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Count: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total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number of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collisions encountered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 the hub (or hubs) during packet transmissions within the scenario. Collisions occur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when Ethernet resolves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simultaneous attempts to access the shared channel. On a busy Ethernet with fast machines you can expect to see many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4006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844824"/>
            <a:ext cx="4032448" cy="4196672"/>
          </a:xfrm>
        </p:spPr>
        <p:txBody>
          <a:bodyPr/>
          <a:lstStyle/>
          <a:p>
            <a:r>
              <a:rPr lang="en-US" b="1" dirty="0" smtClean="0"/>
              <a:t>DES-</a:t>
            </a:r>
            <a:r>
              <a:rPr lang="en-US" b="1" dirty="0"/>
              <a:t>&gt;Configure/Run Discrete Event Simulation </a:t>
            </a:r>
            <a:endParaRPr lang="en-GB" dirty="0" smtClean="0"/>
          </a:p>
          <a:p>
            <a:r>
              <a:rPr lang="en-GB" dirty="0" smtClean="0"/>
              <a:t>Set </a:t>
            </a:r>
            <a:r>
              <a:rPr lang="en-GB" dirty="0"/>
              <a:t>the duration to be </a:t>
            </a:r>
            <a:r>
              <a:rPr lang="en-GB" b="1" dirty="0"/>
              <a:t>2.0 </a:t>
            </a:r>
            <a:r>
              <a:rPr lang="en-GB" b="1" dirty="0" smtClean="0"/>
              <a:t>minutes</a:t>
            </a:r>
            <a:r>
              <a:rPr lang="en-GB" dirty="0"/>
              <a:t> </a:t>
            </a:r>
            <a:r>
              <a:rPr lang="en-GB" dirty="0" smtClean="0"/>
              <a:t>⇒</a:t>
            </a:r>
            <a:r>
              <a:rPr lang="en-GB" b="1" dirty="0" smtClean="0"/>
              <a:t>OK</a:t>
            </a:r>
            <a:endParaRPr lang="en-US" dirty="0"/>
          </a:p>
          <a:p>
            <a:r>
              <a:rPr lang="en-US" dirty="0"/>
              <a:t>Click </a:t>
            </a:r>
            <a:r>
              <a:rPr lang="en-US" b="1" dirty="0"/>
              <a:t>Apply </a:t>
            </a:r>
            <a:endParaRPr lang="en-US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4. Configure the simulation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4098" name="Picture 2" descr="sim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2576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85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3356992"/>
            <a:ext cx="4608512" cy="2586608"/>
          </a:xfrm>
        </p:spPr>
        <p:txBody>
          <a:bodyPr/>
          <a:lstStyle/>
          <a:p>
            <a:r>
              <a:rPr lang="en-GB" b="1" dirty="0"/>
              <a:t>Scenarios </a:t>
            </a:r>
            <a:r>
              <a:rPr lang="en-GB" dirty="0"/>
              <a:t>⇒ </a:t>
            </a:r>
            <a:r>
              <a:rPr lang="en-GB" b="1" dirty="0" smtClean="0"/>
              <a:t>Duplicate </a:t>
            </a:r>
            <a:r>
              <a:rPr lang="en-GB" b="1" dirty="0"/>
              <a:t>Scenario </a:t>
            </a:r>
            <a:r>
              <a:rPr lang="en-GB" dirty="0"/>
              <a:t>⇒ </a:t>
            </a:r>
            <a:r>
              <a:rPr lang="en-GB" dirty="0" smtClean="0"/>
              <a:t>name</a:t>
            </a:r>
            <a:r>
              <a:rPr lang="en-GB" b="1" dirty="0" smtClean="0"/>
              <a:t> </a:t>
            </a:r>
            <a:r>
              <a:rPr lang="en-GB" dirty="0"/>
              <a:t>⇒ </a:t>
            </a:r>
            <a:r>
              <a:rPr lang="en-GB" b="1" dirty="0" smtClean="0"/>
              <a:t>OK</a:t>
            </a:r>
            <a:endParaRPr lang="en-GB" dirty="0"/>
          </a:p>
          <a:p>
            <a:r>
              <a:rPr lang="en-GB" b="1" dirty="0" smtClean="0"/>
              <a:t>Object </a:t>
            </a:r>
            <a:r>
              <a:rPr lang="en-GB" b="1" dirty="0"/>
              <a:t>Palette </a:t>
            </a:r>
            <a:r>
              <a:rPr lang="en-GB" dirty="0"/>
              <a:t>⇒ </a:t>
            </a:r>
            <a:r>
              <a:rPr lang="en-GB" dirty="0" smtClean="0"/>
              <a:t>place </a:t>
            </a:r>
            <a:r>
              <a:rPr lang="en-GB" dirty="0"/>
              <a:t>a hub and a switch in the new </a:t>
            </a:r>
            <a:r>
              <a:rPr lang="en-GB" dirty="0" smtClean="0"/>
              <a:t>scenario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Duplicate the scenario (I)</a:t>
            </a:r>
            <a:endParaRPr lang="en-GB" dirty="0"/>
          </a:p>
        </p:txBody>
      </p:sp>
      <p:sp>
        <p:nvSpPr>
          <p:cNvPr id="6" name="Σύννεφο 5"/>
          <p:cNvSpPr/>
          <p:nvPr/>
        </p:nvSpPr>
        <p:spPr>
          <a:xfrm>
            <a:off x="323528" y="1196752"/>
            <a:ext cx="4608512" cy="2105000"/>
          </a:xfrm>
          <a:prstGeom prst="cloud">
            <a:avLst/>
          </a:prstGeom>
          <a:solidFill>
            <a:srgbClr val="FF993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We need to create another network that utilizes a switch and see how this will affect the performance of the network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5122" name="Picture 2" descr="duplicate scen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92896"/>
            <a:ext cx="4211960" cy="357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69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Duplicate the scenario (II)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00808"/>
            <a:ext cx="4968552" cy="48737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Choose ethernet16_hub_adv  from palette and add</a:t>
            </a:r>
          </a:p>
          <a:p>
            <a:pPr lvl="1"/>
            <a:r>
              <a:rPr lang="en-US" dirty="0" smtClean="0"/>
              <a:t>Right click to stop adding</a:t>
            </a:r>
          </a:p>
          <a:p>
            <a:pPr lvl="1"/>
            <a:r>
              <a:rPr lang="en-US" dirty="0" smtClean="0"/>
              <a:t>Rename to Hub2</a:t>
            </a:r>
          </a:p>
          <a:p>
            <a:r>
              <a:rPr lang="en-US" dirty="0" smtClean="0"/>
              <a:t>Choose ethernet16_switch_adv from palette and add</a:t>
            </a:r>
          </a:p>
          <a:p>
            <a:pPr lvl="1"/>
            <a:r>
              <a:rPr lang="en-US" dirty="0" smtClean="0"/>
              <a:t>Right click to stop adding</a:t>
            </a:r>
          </a:p>
          <a:p>
            <a:pPr lvl="1"/>
            <a:r>
              <a:rPr lang="en-US" dirty="0" smtClean="0"/>
              <a:t>Rename to Switch</a:t>
            </a:r>
          </a:p>
          <a:p>
            <a:endParaRPr lang="en-GB" dirty="0"/>
          </a:p>
        </p:txBody>
      </p:sp>
      <p:pic>
        <p:nvPicPr>
          <p:cNvPr id="6146" name="Picture 2" descr="duplicate scen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4127748" cy="35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54</a:t>
            </a:fld>
            <a:endParaRPr lang="el-GR" alt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02669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Duplicate the scenario (III)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00808"/>
            <a:ext cx="5256584" cy="4873728"/>
          </a:xfrm>
        </p:spPr>
        <p:txBody>
          <a:bodyPr>
            <a:normAutofit/>
          </a:bodyPr>
          <a:lstStyle/>
          <a:p>
            <a:r>
              <a:rPr lang="en-GB" dirty="0" smtClean="0"/>
              <a:t>Delete half of the node links</a:t>
            </a:r>
          </a:p>
          <a:p>
            <a:r>
              <a:rPr lang="en-GB" dirty="0" smtClean="0"/>
              <a:t>Choose 10BaseT from palette</a:t>
            </a:r>
          </a:p>
          <a:p>
            <a:pPr lvl="1"/>
            <a:r>
              <a:rPr lang="en-GB" dirty="0" smtClean="0"/>
              <a:t>Link nodes to second hub</a:t>
            </a:r>
          </a:p>
          <a:p>
            <a:pPr lvl="1"/>
            <a:r>
              <a:rPr lang="en-GB" dirty="0" smtClean="0"/>
              <a:t>Link both hubs to switch</a:t>
            </a:r>
          </a:p>
          <a:p>
            <a:r>
              <a:rPr lang="en-GB" dirty="0" smtClean="0"/>
              <a:t>Click Topology</a:t>
            </a:r>
          </a:p>
          <a:p>
            <a:pPr lvl="1"/>
            <a:r>
              <a:rPr lang="en-GB" dirty="0" smtClean="0"/>
              <a:t>Select Verify links</a:t>
            </a:r>
          </a:p>
          <a:p>
            <a:pPr lvl="1"/>
            <a:r>
              <a:rPr lang="en-GB" dirty="0" smtClean="0"/>
              <a:t>Shows dangling links!</a:t>
            </a:r>
          </a:p>
        </p:txBody>
      </p:sp>
      <p:pic>
        <p:nvPicPr>
          <p:cNvPr id="7170" name="Picture 2" descr="duplicate scen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420888"/>
            <a:ext cx="4035385" cy="342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55</a:t>
            </a:fld>
            <a:endParaRPr lang="el-GR" alt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02669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18992"/>
          </a:xfrm>
        </p:spPr>
        <p:txBody>
          <a:bodyPr>
            <a:normAutofit/>
          </a:bodyPr>
          <a:lstStyle/>
          <a:p>
            <a:r>
              <a:rPr lang="en-GB" b="1" dirty="0"/>
              <a:t>Scenarios ⇒ </a:t>
            </a:r>
            <a:r>
              <a:rPr lang="en-GB" b="1" dirty="0" smtClean="0"/>
              <a:t> Manage Scenarios </a:t>
            </a:r>
          </a:p>
          <a:p>
            <a:r>
              <a:rPr lang="en-GB" dirty="0" smtClean="0"/>
              <a:t>Be sure to have the second scenario selected</a:t>
            </a:r>
          </a:p>
          <a:p>
            <a:r>
              <a:rPr lang="en-GB" dirty="0" smtClean="0"/>
              <a:t>DES -&gt; Run Discrete Event Simulation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6. Run the simulation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8194" name="Picture 2" descr="sim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387242"/>
            <a:ext cx="5321821" cy="303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29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7. View the results (I)</a:t>
            </a:r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51520" y="3140968"/>
            <a:ext cx="475252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161616"/>
                </a:solidFill>
                <a:latin typeface="Calibri" panose="020F0502020204030204" pitchFamily="34" charset="0"/>
                <a:cs typeface="+mn-cs"/>
              </a:rPr>
              <a:t>The traffic in both scenarios is almost identical on average in the preview panel.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4400" b="0" i="1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display the results as a graph you must click the 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Show </a:t>
            </a:r>
            <a:r>
              <a:rPr kumimoji="0" lang="en-US" sz="4400" b="0" i="1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button at the bottom right of the Compare Results window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628801"/>
            <a:ext cx="8511480" cy="1584175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DES </a:t>
            </a:r>
            <a:r>
              <a:rPr lang="en-GB" sz="2800" dirty="0" smtClean="0"/>
              <a:t>⇒</a:t>
            </a:r>
            <a:r>
              <a:rPr lang="en-GB" sz="2800" b="1" dirty="0" smtClean="0"/>
              <a:t> Results </a:t>
            </a:r>
            <a:r>
              <a:rPr lang="en-GB" sz="2800" dirty="0"/>
              <a:t>⇒ </a:t>
            </a:r>
            <a:r>
              <a:rPr lang="en-GB" sz="2800" b="1" dirty="0" smtClean="0"/>
              <a:t>Compare </a:t>
            </a:r>
            <a:r>
              <a:rPr lang="en-GB" sz="2800" b="1" dirty="0"/>
              <a:t>Results </a:t>
            </a:r>
            <a:endParaRPr lang="en-GB" sz="2800" b="1" dirty="0" smtClean="0"/>
          </a:p>
          <a:p>
            <a:r>
              <a:rPr lang="en-GB" sz="2800" b="1" dirty="0" smtClean="0"/>
              <a:t>As </a:t>
            </a:r>
            <a:r>
              <a:rPr lang="en-GB" sz="2800" b="1" dirty="0"/>
              <a:t>Is </a:t>
            </a:r>
            <a:r>
              <a:rPr lang="en-GB" sz="2800" dirty="0"/>
              <a:t>⇒</a:t>
            </a:r>
            <a:r>
              <a:rPr lang="en-GB" sz="2800" dirty="0" smtClean="0"/>
              <a:t> </a:t>
            </a:r>
            <a:r>
              <a:rPr lang="en-GB" sz="2800" b="1" dirty="0" err="1" smtClean="0"/>
              <a:t>time_average</a:t>
            </a:r>
            <a:endParaRPr lang="en-GB" sz="2800" b="1" dirty="0" smtClean="0"/>
          </a:p>
          <a:p>
            <a:r>
              <a:rPr lang="en-US" sz="2800" dirty="0" smtClean="0"/>
              <a:t>Select </a:t>
            </a:r>
            <a:r>
              <a:rPr lang="en-US" sz="2800" dirty="0"/>
              <a:t>the </a:t>
            </a:r>
            <a:r>
              <a:rPr lang="en-GB" sz="2800" dirty="0" smtClean="0"/>
              <a:t>Traffic Sink / Source </a:t>
            </a:r>
            <a:r>
              <a:rPr lang="en-US" sz="2800" b="1" dirty="0" smtClean="0"/>
              <a:t>(</a:t>
            </a:r>
            <a:r>
              <a:rPr lang="en-US" sz="2800" b="1" dirty="0"/>
              <a:t>packets/sec) </a:t>
            </a:r>
            <a:r>
              <a:rPr lang="en-US" sz="2800" dirty="0" smtClean="0"/>
              <a:t>statistic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9218" name="Picture 2" descr="resu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493091"/>
            <a:ext cx="4301877" cy="296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91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2592289"/>
          </a:xfrm>
        </p:spPr>
        <p:txBody>
          <a:bodyPr>
            <a:normAutofit/>
          </a:bodyPr>
          <a:lstStyle/>
          <a:p>
            <a:r>
              <a:rPr lang="en-US" b="1" dirty="0" smtClean="0"/>
              <a:t>Deselect all</a:t>
            </a:r>
            <a:endParaRPr lang="en-US" dirty="0"/>
          </a:p>
          <a:p>
            <a:r>
              <a:rPr lang="en-US" dirty="0" smtClean="0"/>
              <a:t>Ethernet </a:t>
            </a:r>
            <a:r>
              <a:rPr lang="en-GB" dirty="0" smtClean="0"/>
              <a:t>⇒ Delay (both scenarios)</a:t>
            </a:r>
            <a:endParaRPr lang="en-US" dirty="0" smtClean="0"/>
          </a:p>
          <a:p>
            <a:r>
              <a:rPr lang="en-GB" b="1" dirty="0" smtClean="0"/>
              <a:t>As Is </a:t>
            </a:r>
            <a:r>
              <a:rPr lang="en-GB" dirty="0" smtClean="0"/>
              <a:t>⇒ </a:t>
            </a:r>
            <a:r>
              <a:rPr lang="en-GB" b="1" dirty="0" err="1" smtClean="0"/>
              <a:t>time_average</a:t>
            </a:r>
            <a:endParaRPr lang="en-GB" b="1" dirty="0" smtClean="0"/>
          </a:p>
          <a:p>
            <a:r>
              <a:rPr lang="en-US" b="1" dirty="0" smtClean="0"/>
              <a:t>Why?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7. View the results (II)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pic>
        <p:nvPicPr>
          <p:cNvPr id="10244" name="Picture 4" descr="resu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140968"/>
            <a:ext cx="5148064" cy="354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1656183"/>
          </a:xfrm>
        </p:spPr>
        <p:txBody>
          <a:bodyPr>
            <a:normAutofit/>
          </a:bodyPr>
          <a:lstStyle/>
          <a:p>
            <a:r>
              <a:rPr lang="en-US" b="1" dirty="0" smtClean="0"/>
              <a:t>Deselect all</a:t>
            </a:r>
            <a:endParaRPr lang="en-US" dirty="0"/>
          </a:p>
          <a:p>
            <a:r>
              <a:rPr lang="en-US" dirty="0" smtClean="0"/>
              <a:t>Object Statistics </a:t>
            </a:r>
            <a:r>
              <a:rPr lang="en-GB" dirty="0" smtClean="0"/>
              <a:t>⇒ Office Network ⇒ Hub 1, Hub2 ⇒ Ethernet ⇒ Collision Count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7. View the results (III)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51520" y="3068960"/>
            <a:ext cx="36004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 Is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⇒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time_average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Why?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266" name="Picture 2" descr="resu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068960"/>
            <a:ext cx="5328592" cy="366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Why simulation?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Real life system is</a:t>
            </a:r>
          </a:p>
          <a:p>
            <a:pPr lvl="1"/>
            <a:r>
              <a:rPr lang="en-GB" dirty="0" smtClean="0"/>
              <a:t>Unavailable or too complex</a:t>
            </a:r>
          </a:p>
          <a:p>
            <a:r>
              <a:rPr lang="en-GB" dirty="0" smtClean="0"/>
              <a:t>Cannot experiment with real system</a:t>
            </a:r>
          </a:p>
          <a:p>
            <a:pPr lvl="1"/>
            <a:r>
              <a:rPr lang="en-GB" dirty="0" smtClean="0"/>
              <a:t>Too costly</a:t>
            </a:r>
          </a:p>
          <a:p>
            <a:pPr lvl="1"/>
            <a:r>
              <a:rPr lang="en-GB" dirty="0" smtClean="0"/>
              <a:t>Too dangerous</a:t>
            </a:r>
          </a:p>
          <a:p>
            <a:r>
              <a:rPr lang="en-GB" dirty="0" smtClean="0"/>
              <a:t>Simulation offers</a:t>
            </a:r>
          </a:p>
          <a:p>
            <a:pPr lvl="1"/>
            <a:r>
              <a:rPr lang="en-GB" dirty="0" smtClean="0"/>
              <a:t>Easy modification of parameters</a:t>
            </a:r>
          </a:p>
          <a:p>
            <a:pPr lvl="1"/>
            <a:r>
              <a:rPr lang="en-GB" dirty="0" smtClean="0"/>
              <a:t>Constant availability</a:t>
            </a:r>
          </a:p>
          <a:p>
            <a:pPr lvl="1"/>
            <a:r>
              <a:rPr lang="en-GB" dirty="0" smtClean="0"/>
              <a:t>Proactive testing (test non-implemented design)</a:t>
            </a:r>
          </a:p>
          <a:p>
            <a:pPr lvl="1"/>
            <a:r>
              <a:rPr lang="en-GB" dirty="0" smtClean="0"/>
              <a:t>Good analysis capabilities (detailed simulation)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6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3066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721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GB" dirty="0">
              <a:solidFill>
                <a:srgbClr val="7721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5985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 #</a:t>
            </a:r>
            <a:r>
              <a:rPr lang="en-US" dirty="0" smtClean="0"/>
              <a:t> </a:t>
            </a:r>
            <a:r>
              <a:rPr lang="el-GR" dirty="0"/>
              <a:t>8</a:t>
            </a:r>
            <a:endParaRPr lang="el-GR" dirty="0"/>
          </a:p>
        </p:txBody>
      </p:sp>
      <p:pic>
        <p:nvPicPr>
          <p:cNvPr id="27" name="Picture 2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26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  <p:sp>
        <p:nvSpPr>
          <p:cNvPr id="8" name="Υπότιτλος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>
            <a:noAutofit/>
          </a:bodyPr>
          <a:lstStyle/>
          <a:p>
            <a:r>
              <a:rPr lang="el-GR" sz="2800" b="1" dirty="0" smtClean="0"/>
              <a:t>Μάθημα</a:t>
            </a:r>
            <a:r>
              <a:rPr lang="el-GR" sz="2800" b="1" dirty="0"/>
              <a:t>: </a:t>
            </a:r>
            <a:r>
              <a:rPr lang="el-GR" sz="2800" dirty="0" smtClean="0"/>
              <a:t>Δίκτυα Επικοινωνιών</a:t>
            </a:r>
          </a:p>
          <a:p>
            <a:r>
              <a:rPr lang="el-GR" sz="2800" b="1" dirty="0"/>
              <a:t>Ενότητα </a:t>
            </a:r>
            <a:r>
              <a:rPr lang="en-US" sz="2800" b="1" dirty="0"/>
              <a:t># </a:t>
            </a:r>
            <a:r>
              <a:rPr lang="el-GR" sz="2800" b="1" dirty="0"/>
              <a:t>8:</a:t>
            </a:r>
            <a:r>
              <a:rPr lang="en-US" sz="2800" dirty="0"/>
              <a:t> </a:t>
            </a:r>
            <a:r>
              <a:rPr lang="en-US" sz="2800" b="1" dirty="0"/>
              <a:t>Riverbed </a:t>
            </a:r>
            <a:r>
              <a:rPr lang="en-US" sz="2800" b="1" dirty="0" smtClean="0"/>
              <a:t>Modeler</a:t>
            </a:r>
            <a:endParaRPr lang="en-US" sz="2800" b="1" dirty="0"/>
          </a:p>
          <a:p>
            <a:r>
              <a:rPr lang="el-GR" sz="2800" b="1" dirty="0" smtClean="0"/>
              <a:t>Διδάσκων: </a:t>
            </a:r>
            <a:r>
              <a:rPr lang="el-GR" sz="2800" dirty="0" smtClean="0"/>
              <a:t>Θεόδωρος Αποστολόπουλος</a:t>
            </a:r>
            <a:endParaRPr lang="el-GR" sz="2800" dirty="0" smtClean="0"/>
          </a:p>
          <a:p>
            <a:r>
              <a:rPr lang="el-GR" sz="2800" b="1" dirty="0" smtClean="0"/>
              <a:t>Τμήμα: </a:t>
            </a:r>
            <a:r>
              <a:rPr lang="el-GR" sz="2800" dirty="0" smtClean="0"/>
              <a:t>Πληροφορικής</a:t>
            </a:r>
          </a:p>
        </p:txBody>
      </p:sp>
    </p:spTree>
    <p:extLst>
      <p:ext uri="{BB962C8B-B14F-4D97-AF65-F5344CB8AC3E}">
        <p14:creationId xmlns:p14="http://schemas.microsoft.com/office/powerpoint/2010/main" val="33393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Why to avoid simulation?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Modelled system may </a:t>
            </a:r>
            <a:r>
              <a:rPr lang="en-GB" b="1" dirty="0" smtClean="0"/>
              <a:t>not reflect reality</a:t>
            </a:r>
          </a:p>
          <a:p>
            <a:r>
              <a:rPr lang="en-GB" dirty="0" smtClean="0"/>
              <a:t>System may be </a:t>
            </a:r>
            <a:r>
              <a:rPr lang="en-GB" b="1" dirty="0" smtClean="0"/>
              <a:t>too complex </a:t>
            </a:r>
            <a:r>
              <a:rPr lang="en-GB" dirty="0" smtClean="0"/>
              <a:t>to simulate</a:t>
            </a:r>
          </a:p>
          <a:p>
            <a:r>
              <a:rPr lang="en-GB" dirty="0" smtClean="0"/>
              <a:t>Detailed simulation may be </a:t>
            </a:r>
            <a:r>
              <a:rPr lang="en-GB" b="1" dirty="0" smtClean="0"/>
              <a:t>resource exhausting</a:t>
            </a:r>
            <a:r>
              <a:rPr lang="en-GB" dirty="0" smtClean="0"/>
              <a:t> and </a:t>
            </a:r>
            <a:r>
              <a:rPr lang="en-GB" b="1" dirty="0" smtClean="0"/>
              <a:t>time consuming</a:t>
            </a:r>
          </a:p>
          <a:p>
            <a:r>
              <a:rPr lang="en-GB" dirty="0" smtClean="0"/>
              <a:t>Results could turn out to be </a:t>
            </a:r>
            <a:r>
              <a:rPr lang="en-GB" b="1" dirty="0" smtClean="0"/>
              <a:t>misleading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7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9240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life engine testing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8</a:t>
            </a:fld>
            <a:endParaRPr lang="el-GR" altLang="el-GR"/>
          </a:p>
        </p:txBody>
      </p:sp>
      <p:pic>
        <p:nvPicPr>
          <p:cNvPr id="6" name="GE90-115B Gas Turbine Jet Engine Testing &amp;amp; Evaluation" descr="engine tes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52600" y="1981200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08512"/>
          </a:xfrm>
        </p:spPr>
        <p:txBody>
          <a:bodyPr/>
          <a:lstStyle/>
          <a:p>
            <a:r>
              <a:rPr lang="en-US" dirty="0" smtClean="0"/>
              <a:t>Static: static behavior during time</a:t>
            </a:r>
          </a:p>
          <a:p>
            <a:pPr lvl="1"/>
            <a:r>
              <a:rPr lang="en-US" dirty="0" smtClean="0"/>
              <a:t>Predictable behavior</a:t>
            </a:r>
          </a:p>
          <a:p>
            <a:pPr lvl="1"/>
            <a:r>
              <a:rPr lang="en-US" dirty="0" smtClean="0"/>
              <a:t>Study with analytic methods</a:t>
            </a:r>
          </a:p>
          <a:p>
            <a:pPr lvl="1"/>
            <a:r>
              <a:rPr lang="en-US" dirty="0" smtClean="0"/>
              <a:t>Bridge oscillation (mathematical formulas)</a:t>
            </a:r>
          </a:p>
          <a:p>
            <a:r>
              <a:rPr lang="en-US" dirty="0" smtClean="0"/>
              <a:t>Dynamic: variable behavior during time</a:t>
            </a:r>
          </a:p>
          <a:p>
            <a:pPr lvl="1"/>
            <a:r>
              <a:rPr lang="en-US" dirty="0" smtClean="0"/>
              <a:t>Unpredictable behavior</a:t>
            </a:r>
          </a:p>
          <a:p>
            <a:pPr lvl="1"/>
            <a:r>
              <a:rPr lang="en-US" dirty="0" err="1" smtClean="0"/>
              <a:t>Stude</a:t>
            </a:r>
            <a:r>
              <a:rPr lang="en-US" dirty="0" smtClean="0"/>
              <a:t> with experimental methods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simulation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Network simulations (non mathematical)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Δίκτυα Επικοινωνιών | </a:t>
            </a:r>
            <a:r>
              <a:rPr lang="en-US" altLang="el-GR" smtClean="0"/>
              <a:t>Modeler</a:t>
            </a:r>
            <a:endParaRPr lang="el-GR" alt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9</a:t>
            </a:fld>
            <a:endParaRPr lang="el-GR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Ωκεανός">
  <a:themeElements>
    <a:clrScheme name="Ωκεανός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Ωκεανός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Ωκεανός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2368</TotalTime>
  <Words>2576</Words>
  <Application>Microsoft Office PowerPoint</Application>
  <PresentationFormat>On-screen Show (4:3)</PresentationFormat>
  <Paragraphs>465</Paragraphs>
  <Slides>61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Ωκεανός</vt:lpstr>
      <vt:lpstr>Θέμα του Office</vt:lpstr>
      <vt:lpstr>Default Design</vt:lpstr>
      <vt:lpstr>Δίκτυα Επικοινωνιών</vt:lpstr>
      <vt:lpstr>Δίκτυα Επικοινωνιών</vt:lpstr>
      <vt:lpstr>About SIMULATION</vt:lpstr>
      <vt:lpstr>Simulation</vt:lpstr>
      <vt:lpstr>Real life experiments…</vt:lpstr>
      <vt:lpstr>Why simulation?</vt:lpstr>
      <vt:lpstr>Why to avoid simulation?</vt:lpstr>
      <vt:lpstr>Real life engine testing</vt:lpstr>
      <vt:lpstr>Systems</vt:lpstr>
      <vt:lpstr>Systems (2)</vt:lpstr>
      <vt:lpstr>Traffic Simulation</vt:lpstr>
      <vt:lpstr>Network Simulation</vt:lpstr>
      <vt:lpstr>Simulation workflow</vt:lpstr>
      <vt:lpstr>Discrete-event simulation (DES) </vt:lpstr>
      <vt:lpstr>Simulation algorithm of DES</vt:lpstr>
      <vt:lpstr>DES Example</vt:lpstr>
      <vt:lpstr> </vt:lpstr>
      <vt:lpstr>Riverbed Modeler academic</vt:lpstr>
      <vt:lpstr>Riverbed Modeler academic (2)</vt:lpstr>
      <vt:lpstr>Riverbed Modeler academic (3)</vt:lpstr>
      <vt:lpstr>Information</vt:lpstr>
      <vt:lpstr>Installation</vt:lpstr>
      <vt:lpstr>Check Preferences</vt:lpstr>
      <vt:lpstr>Creation of New Project</vt:lpstr>
      <vt:lpstr>Introduction to the workspace (1/4)</vt:lpstr>
      <vt:lpstr>Introduction to the workspace (2/4)</vt:lpstr>
      <vt:lpstr>Introduction to the workspace (3/4)</vt:lpstr>
      <vt:lpstr>Introduction to the workspace (4/4)</vt:lpstr>
      <vt:lpstr>Statistics</vt:lpstr>
      <vt:lpstr>Troubleshooting Tips</vt:lpstr>
      <vt:lpstr> </vt:lpstr>
      <vt:lpstr>0. Problem Statement</vt:lpstr>
      <vt:lpstr>1. Create the network topology </vt:lpstr>
      <vt:lpstr>2. Configure the link</vt:lpstr>
      <vt:lpstr>3. Configure the nodes</vt:lpstr>
      <vt:lpstr>Comments</vt:lpstr>
      <vt:lpstr>4. Choose Individual Statistics</vt:lpstr>
      <vt:lpstr>Comments</vt:lpstr>
      <vt:lpstr>5. Choose Statistics (advanced)</vt:lpstr>
      <vt:lpstr>6. Run the simulation</vt:lpstr>
      <vt:lpstr>7. View the results</vt:lpstr>
      <vt:lpstr>7. View the results (2)</vt:lpstr>
      <vt:lpstr>Comments</vt:lpstr>
      <vt:lpstr>Hint</vt:lpstr>
      <vt:lpstr> </vt:lpstr>
      <vt:lpstr>0. Problem Statement</vt:lpstr>
      <vt:lpstr>1. Create the network topology </vt:lpstr>
      <vt:lpstr>2. Configure the nodes</vt:lpstr>
      <vt:lpstr>2. Configure the workstations</vt:lpstr>
      <vt:lpstr>Comments</vt:lpstr>
      <vt:lpstr>3. Choose Individual Statistics</vt:lpstr>
      <vt:lpstr>4. Configure the simulation</vt:lpstr>
      <vt:lpstr>5. Duplicate the scenario (I)</vt:lpstr>
      <vt:lpstr>5. Duplicate the scenario (II)</vt:lpstr>
      <vt:lpstr>5. Duplicate the scenario (III)</vt:lpstr>
      <vt:lpstr>6. Run the simulation</vt:lpstr>
      <vt:lpstr>7. View the results (I)</vt:lpstr>
      <vt:lpstr>7. View the results (II)</vt:lpstr>
      <vt:lpstr>7. View the results (III)</vt:lpstr>
      <vt:lpstr>Questions?</vt:lpstr>
      <vt:lpstr>Τέλος Ενότητας # 8</vt:lpstr>
    </vt:vector>
  </TitlesOfParts>
  <Company>Οικονομικό Πανεπιστήμιο Αθηνών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Athens University of Economics and Business</dc:title>
  <dc:creator>Anna</dc:creator>
  <cp:lastModifiedBy>vaggelisdouros</cp:lastModifiedBy>
  <cp:revision>247</cp:revision>
  <dcterms:created xsi:type="dcterms:W3CDTF">2013-04-17T07:05:36Z</dcterms:created>
  <dcterms:modified xsi:type="dcterms:W3CDTF">2015-11-26T00:06:40Z</dcterms:modified>
</cp:coreProperties>
</file>