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615025-CF47-EF44-8709-BDF0E34DA37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C5328B31-668E-B9B0-B2FF-E139D31B9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B4ACD25-0C43-CF4D-BB3D-457851F3FA5F}"/>
              </a:ext>
            </a:extLst>
          </p:cNvPr>
          <p:cNvSpPr>
            <a:spLocks noGrp="1"/>
          </p:cNvSpPr>
          <p:nvPr>
            <p:ph type="dt" sz="half" idx="10"/>
          </p:nvPr>
        </p:nvSpPr>
        <p:spPr/>
        <p:txBody>
          <a:bodyPr/>
          <a:lstStyle/>
          <a:p>
            <a:fld id="{C6E8D7F4-98E8-4913-B54F-65EF986F11F9}" type="datetimeFigureOut">
              <a:rPr lang="el-GR" smtClean="0"/>
              <a:t>3/4/2023</a:t>
            </a:fld>
            <a:endParaRPr lang="el-GR"/>
          </a:p>
        </p:txBody>
      </p:sp>
      <p:sp>
        <p:nvSpPr>
          <p:cNvPr id="5" name="Θέση υποσέλιδου 4">
            <a:extLst>
              <a:ext uri="{FF2B5EF4-FFF2-40B4-BE49-F238E27FC236}">
                <a16:creationId xmlns:a16="http://schemas.microsoft.com/office/drawing/2014/main" id="{48D78588-C7FD-7E67-1A75-6E27D006A75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D5619BA-B2B4-2A04-3C0F-795778B6CDE2}"/>
              </a:ext>
            </a:extLst>
          </p:cNvPr>
          <p:cNvSpPr>
            <a:spLocks noGrp="1"/>
          </p:cNvSpPr>
          <p:nvPr>
            <p:ph type="sldNum" sz="quarter" idx="12"/>
          </p:nvPr>
        </p:nvSpPr>
        <p:spPr/>
        <p:txBody>
          <a:bodyPr/>
          <a:lstStyle/>
          <a:p>
            <a:fld id="{535FC495-496E-4AF3-9B88-1E926E65468C}" type="slidenum">
              <a:rPr lang="el-GR" smtClean="0"/>
              <a:t>‹#›</a:t>
            </a:fld>
            <a:endParaRPr lang="el-GR"/>
          </a:p>
        </p:txBody>
      </p:sp>
    </p:spTree>
    <p:extLst>
      <p:ext uri="{BB962C8B-B14F-4D97-AF65-F5344CB8AC3E}">
        <p14:creationId xmlns:p14="http://schemas.microsoft.com/office/powerpoint/2010/main" val="3327662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84512E-9CAC-3FCC-CD59-88C215CDBA5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894AD7A-A7ED-1047-1C9B-73247761A64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801A7CB-75AF-D64F-B4BF-956F87A8D8DC}"/>
              </a:ext>
            </a:extLst>
          </p:cNvPr>
          <p:cNvSpPr>
            <a:spLocks noGrp="1"/>
          </p:cNvSpPr>
          <p:nvPr>
            <p:ph type="dt" sz="half" idx="10"/>
          </p:nvPr>
        </p:nvSpPr>
        <p:spPr/>
        <p:txBody>
          <a:bodyPr/>
          <a:lstStyle/>
          <a:p>
            <a:fld id="{C6E8D7F4-98E8-4913-B54F-65EF986F11F9}" type="datetimeFigureOut">
              <a:rPr lang="el-GR" smtClean="0"/>
              <a:t>3/4/2023</a:t>
            </a:fld>
            <a:endParaRPr lang="el-GR"/>
          </a:p>
        </p:txBody>
      </p:sp>
      <p:sp>
        <p:nvSpPr>
          <p:cNvPr id="5" name="Θέση υποσέλιδου 4">
            <a:extLst>
              <a:ext uri="{FF2B5EF4-FFF2-40B4-BE49-F238E27FC236}">
                <a16:creationId xmlns:a16="http://schemas.microsoft.com/office/drawing/2014/main" id="{1DE88EB7-D3C6-A9D0-0375-1CC9DB937CB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8130F9B-441C-C5A7-FBF0-7A178826C949}"/>
              </a:ext>
            </a:extLst>
          </p:cNvPr>
          <p:cNvSpPr>
            <a:spLocks noGrp="1"/>
          </p:cNvSpPr>
          <p:nvPr>
            <p:ph type="sldNum" sz="quarter" idx="12"/>
          </p:nvPr>
        </p:nvSpPr>
        <p:spPr/>
        <p:txBody>
          <a:bodyPr/>
          <a:lstStyle/>
          <a:p>
            <a:fld id="{535FC495-496E-4AF3-9B88-1E926E65468C}" type="slidenum">
              <a:rPr lang="el-GR" smtClean="0"/>
              <a:t>‹#›</a:t>
            </a:fld>
            <a:endParaRPr lang="el-GR"/>
          </a:p>
        </p:txBody>
      </p:sp>
    </p:spTree>
    <p:extLst>
      <p:ext uri="{BB962C8B-B14F-4D97-AF65-F5344CB8AC3E}">
        <p14:creationId xmlns:p14="http://schemas.microsoft.com/office/powerpoint/2010/main" val="2689236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AE407463-E2D6-0CF3-C716-52EDEBA6E91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709CA91-0A5B-3CFE-FBC9-A3791FAAA56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DB0C0D7-629E-22F7-BED7-38D76FE137CA}"/>
              </a:ext>
            </a:extLst>
          </p:cNvPr>
          <p:cNvSpPr>
            <a:spLocks noGrp="1"/>
          </p:cNvSpPr>
          <p:nvPr>
            <p:ph type="dt" sz="half" idx="10"/>
          </p:nvPr>
        </p:nvSpPr>
        <p:spPr/>
        <p:txBody>
          <a:bodyPr/>
          <a:lstStyle/>
          <a:p>
            <a:fld id="{C6E8D7F4-98E8-4913-B54F-65EF986F11F9}" type="datetimeFigureOut">
              <a:rPr lang="el-GR" smtClean="0"/>
              <a:t>3/4/2023</a:t>
            </a:fld>
            <a:endParaRPr lang="el-GR"/>
          </a:p>
        </p:txBody>
      </p:sp>
      <p:sp>
        <p:nvSpPr>
          <p:cNvPr id="5" name="Θέση υποσέλιδου 4">
            <a:extLst>
              <a:ext uri="{FF2B5EF4-FFF2-40B4-BE49-F238E27FC236}">
                <a16:creationId xmlns:a16="http://schemas.microsoft.com/office/drawing/2014/main" id="{8A2A576F-1DD5-A844-F075-B7E2D756BEF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EB26C6F-50AB-0DB8-DD50-852D0CF9F5F4}"/>
              </a:ext>
            </a:extLst>
          </p:cNvPr>
          <p:cNvSpPr>
            <a:spLocks noGrp="1"/>
          </p:cNvSpPr>
          <p:nvPr>
            <p:ph type="sldNum" sz="quarter" idx="12"/>
          </p:nvPr>
        </p:nvSpPr>
        <p:spPr/>
        <p:txBody>
          <a:bodyPr/>
          <a:lstStyle/>
          <a:p>
            <a:fld id="{535FC495-496E-4AF3-9B88-1E926E65468C}" type="slidenum">
              <a:rPr lang="el-GR" smtClean="0"/>
              <a:t>‹#›</a:t>
            </a:fld>
            <a:endParaRPr lang="el-GR"/>
          </a:p>
        </p:txBody>
      </p:sp>
    </p:spTree>
    <p:extLst>
      <p:ext uri="{BB962C8B-B14F-4D97-AF65-F5344CB8AC3E}">
        <p14:creationId xmlns:p14="http://schemas.microsoft.com/office/powerpoint/2010/main" val="1211943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563B01-0E42-D7B3-8457-01B050B828B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1513803-CD56-F54B-AE00-E43F651EDAA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0804275-341B-7622-B91E-62DA9D5D278D}"/>
              </a:ext>
            </a:extLst>
          </p:cNvPr>
          <p:cNvSpPr>
            <a:spLocks noGrp="1"/>
          </p:cNvSpPr>
          <p:nvPr>
            <p:ph type="dt" sz="half" idx="10"/>
          </p:nvPr>
        </p:nvSpPr>
        <p:spPr/>
        <p:txBody>
          <a:bodyPr/>
          <a:lstStyle/>
          <a:p>
            <a:fld id="{C6E8D7F4-98E8-4913-B54F-65EF986F11F9}" type="datetimeFigureOut">
              <a:rPr lang="el-GR" smtClean="0"/>
              <a:t>3/4/2023</a:t>
            </a:fld>
            <a:endParaRPr lang="el-GR"/>
          </a:p>
        </p:txBody>
      </p:sp>
      <p:sp>
        <p:nvSpPr>
          <p:cNvPr id="5" name="Θέση υποσέλιδου 4">
            <a:extLst>
              <a:ext uri="{FF2B5EF4-FFF2-40B4-BE49-F238E27FC236}">
                <a16:creationId xmlns:a16="http://schemas.microsoft.com/office/drawing/2014/main" id="{466BE68B-AA81-5610-EA69-B058669DBE6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586A4B1-B336-C419-EE4A-E2E7BD5EDE2B}"/>
              </a:ext>
            </a:extLst>
          </p:cNvPr>
          <p:cNvSpPr>
            <a:spLocks noGrp="1"/>
          </p:cNvSpPr>
          <p:nvPr>
            <p:ph type="sldNum" sz="quarter" idx="12"/>
          </p:nvPr>
        </p:nvSpPr>
        <p:spPr/>
        <p:txBody>
          <a:bodyPr/>
          <a:lstStyle/>
          <a:p>
            <a:fld id="{535FC495-496E-4AF3-9B88-1E926E65468C}" type="slidenum">
              <a:rPr lang="el-GR" smtClean="0"/>
              <a:t>‹#›</a:t>
            </a:fld>
            <a:endParaRPr lang="el-GR"/>
          </a:p>
        </p:txBody>
      </p:sp>
    </p:spTree>
    <p:extLst>
      <p:ext uri="{BB962C8B-B14F-4D97-AF65-F5344CB8AC3E}">
        <p14:creationId xmlns:p14="http://schemas.microsoft.com/office/powerpoint/2010/main" val="1903810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D96647-8818-0C6E-4CD4-578AC2432A5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DC61C61-A9E9-1567-D70D-E20E640D92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25795122-4C7B-DA17-AE37-2DB3200AC31D}"/>
              </a:ext>
            </a:extLst>
          </p:cNvPr>
          <p:cNvSpPr>
            <a:spLocks noGrp="1"/>
          </p:cNvSpPr>
          <p:nvPr>
            <p:ph type="dt" sz="half" idx="10"/>
          </p:nvPr>
        </p:nvSpPr>
        <p:spPr/>
        <p:txBody>
          <a:bodyPr/>
          <a:lstStyle/>
          <a:p>
            <a:fld id="{C6E8D7F4-98E8-4913-B54F-65EF986F11F9}" type="datetimeFigureOut">
              <a:rPr lang="el-GR" smtClean="0"/>
              <a:t>3/4/2023</a:t>
            </a:fld>
            <a:endParaRPr lang="el-GR"/>
          </a:p>
        </p:txBody>
      </p:sp>
      <p:sp>
        <p:nvSpPr>
          <p:cNvPr id="5" name="Θέση υποσέλιδου 4">
            <a:extLst>
              <a:ext uri="{FF2B5EF4-FFF2-40B4-BE49-F238E27FC236}">
                <a16:creationId xmlns:a16="http://schemas.microsoft.com/office/drawing/2014/main" id="{03BBA6F7-E380-6A85-9C35-73CBEFB0335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C0CD087-CD15-1DEE-5393-1E8A79FDA4D6}"/>
              </a:ext>
            </a:extLst>
          </p:cNvPr>
          <p:cNvSpPr>
            <a:spLocks noGrp="1"/>
          </p:cNvSpPr>
          <p:nvPr>
            <p:ph type="sldNum" sz="quarter" idx="12"/>
          </p:nvPr>
        </p:nvSpPr>
        <p:spPr/>
        <p:txBody>
          <a:bodyPr/>
          <a:lstStyle/>
          <a:p>
            <a:fld id="{535FC495-496E-4AF3-9B88-1E926E65468C}" type="slidenum">
              <a:rPr lang="el-GR" smtClean="0"/>
              <a:t>‹#›</a:t>
            </a:fld>
            <a:endParaRPr lang="el-GR"/>
          </a:p>
        </p:txBody>
      </p:sp>
    </p:spTree>
    <p:extLst>
      <p:ext uri="{BB962C8B-B14F-4D97-AF65-F5344CB8AC3E}">
        <p14:creationId xmlns:p14="http://schemas.microsoft.com/office/powerpoint/2010/main" val="720098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BA135B-660F-2540-3C9C-B16287FC7DE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6C14BE3-270E-9681-69B9-D0E00D061D7E}"/>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34EDEE6F-657F-52B4-F4E2-52317153D23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BEF5FE1-2F79-796E-BACD-95A14DE648F3}"/>
              </a:ext>
            </a:extLst>
          </p:cNvPr>
          <p:cNvSpPr>
            <a:spLocks noGrp="1"/>
          </p:cNvSpPr>
          <p:nvPr>
            <p:ph type="dt" sz="half" idx="10"/>
          </p:nvPr>
        </p:nvSpPr>
        <p:spPr/>
        <p:txBody>
          <a:bodyPr/>
          <a:lstStyle/>
          <a:p>
            <a:fld id="{C6E8D7F4-98E8-4913-B54F-65EF986F11F9}" type="datetimeFigureOut">
              <a:rPr lang="el-GR" smtClean="0"/>
              <a:t>3/4/2023</a:t>
            </a:fld>
            <a:endParaRPr lang="el-GR"/>
          </a:p>
        </p:txBody>
      </p:sp>
      <p:sp>
        <p:nvSpPr>
          <p:cNvPr id="6" name="Θέση υποσέλιδου 5">
            <a:extLst>
              <a:ext uri="{FF2B5EF4-FFF2-40B4-BE49-F238E27FC236}">
                <a16:creationId xmlns:a16="http://schemas.microsoft.com/office/drawing/2014/main" id="{CF3253BF-FBA2-49F0-2068-8D7B05B7932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A09DC57-7B02-D3E7-B5B0-53508E8BE1D0}"/>
              </a:ext>
            </a:extLst>
          </p:cNvPr>
          <p:cNvSpPr>
            <a:spLocks noGrp="1"/>
          </p:cNvSpPr>
          <p:nvPr>
            <p:ph type="sldNum" sz="quarter" idx="12"/>
          </p:nvPr>
        </p:nvSpPr>
        <p:spPr/>
        <p:txBody>
          <a:bodyPr/>
          <a:lstStyle/>
          <a:p>
            <a:fld id="{535FC495-496E-4AF3-9B88-1E926E65468C}" type="slidenum">
              <a:rPr lang="el-GR" smtClean="0"/>
              <a:t>‹#›</a:t>
            </a:fld>
            <a:endParaRPr lang="el-GR"/>
          </a:p>
        </p:txBody>
      </p:sp>
    </p:spTree>
    <p:extLst>
      <p:ext uri="{BB962C8B-B14F-4D97-AF65-F5344CB8AC3E}">
        <p14:creationId xmlns:p14="http://schemas.microsoft.com/office/powerpoint/2010/main" val="365508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4AE59A-42C4-1022-4C90-FE079CCC4BA3}"/>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E0E1648-10B2-2C8A-2959-696A4D8826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76C8E0D-903F-6C35-041A-C70F1754B7A9}"/>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35C0CD1-3956-EFC3-1CF1-E2C64BBDC6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5C385F61-981E-8DED-04F5-A30F7ABC723B}"/>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9B0E6906-BB9D-85CB-49B7-3575C1A0DEA0}"/>
              </a:ext>
            </a:extLst>
          </p:cNvPr>
          <p:cNvSpPr>
            <a:spLocks noGrp="1"/>
          </p:cNvSpPr>
          <p:nvPr>
            <p:ph type="dt" sz="half" idx="10"/>
          </p:nvPr>
        </p:nvSpPr>
        <p:spPr/>
        <p:txBody>
          <a:bodyPr/>
          <a:lstStyle/>
          <a:p>
            <a:fld id="{C6E8D7F4-98E8-4913-B54F-65EF986F11F9}" type="datetimeFigureOut">
              <a:rPr lang="el-GR" smtClean="0"/>
              <a:t>3/4/2023</a:t>
            </a:fld>
            <a:endParaRPr lang="el-GR"/>
          </a:p>
        </p:txBody>
      </p:sp>
      <p:sp>
        <p:nvSpPr>
          <p:cNvPr id="8" name="Θέση υποσέλιδου 7">
            <a:extLst>
              <a:ext uri="{FF2B5EF4-FFF2-40B4-BE49-F238E27FC236}">
                <a16:creationId xmlns:a16="http://schemas.microsoft.com/office/drawing/2014/main" id="{F9B431CE-FC6A-6BE6-F9FE-E38E384877B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E5E42361-F601-0167-8212-8A5EC0D74758}"/>
              </a:ext>
            </a:extLst>
          </p:cNvPr>
          <p:cNvSpPr>
            <a:spLocks noGrp="1"/>
          </p:cNvSpPr>
          <p:nvPr>
            <p:ph type="sldNum" sz="quarter" idx="12"/>
          </p:nvPr>
        </p:nvSpPr>
        <p:spPr/>
        <p:txBody>
          <a:bodyPr/>
          <a:lstStyle/>
          <a:p>
            <a:fld id="{535FC495-496E-4AF3-9B88-1E926E65468C}" type="slidenum">
              <a:rPr lang="el-GR" smtClean="0"/>
              <a:t>‹#›</a:t>
            </a:fld>
            <a:endParaRPr lang="el-GR"/>
          </a:p>
        </p:txBody>
      </p:sp>
    </p:spTree>
    <p:extLst>
      <p:ext uri="{BB962C8B-B14F-4D97-AF65-F5344CB8AC3E}">
        <p14:creationId xmlns:p14="http://schemas.microsoft.com/office/powerpoint/2010/main" val="681807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631F0F-994B-51D0-EEB9-ADF552854BB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5F930A7B-25F5-F636-CF8B-84FDD78238DB}"/>
              </a:ext>
            </a:extLst>
          </p:cNvPr>
          <p:cNvSpPr>
            <a:spLocks noGrp="1"/>
          </p:cNvSpPr>
          <p:nvPr>
            <p:ph type="dt" sz="half" idx="10"/>
          </p:nvPr>
        </p:nvSpPr>
        <p:spPr/>
        <p:txBody>
          <a:bodyPr/>
          <a:lstStyle/>
          <a:p>
            <a:fld id="{C6E8D7F4-98E8-4913-B54F-65EF986F11F9}" type="datetimeFigureOut">
              <a:rPr lang="el-GR" smtClean="0"/>
              <a:t>3/4/2023</a:t>
            </a:fld>
            <a:endParaRPr lang="el-GR"/>
          </a:p>
        </p:txBody>
      </p:sp>
      <p:sp>
        <p:nvSpPr>
          <p:cNvPr id="4" name="Θέση υποσέλιδου 3">
            <a:extLst>
              <a:ext uri="{FF2B5EF4-FFF2-40B4-BE49-F238E27FC236}">
                <a16:creationId xmlns:a16="http://schemas.microsoft.com/office/drawing/2014/main" id="{F97148AE-86DA-5786-7BD4-7917D46FF58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1BCCB8FC-5856-6436-CA15-6AB6E39EA599}"/>
              </a:ext>
            </a:extLst>
          </p:cNvPr>
          <p:cNvSpPr>
            <a:spLocks noGrp="1"/>
          </p:cNvSpPr>
          <p:nvPr>
            <p:ph type="sldNum" sz="quarter" idx="12"/>
          </p:nvPr>
        </p:nvSpPr>
        <p:spPr/>
        <p:txBody>
          <a:bodyPr/>
          <a:lstStyle/>
          <a:p>
            <a:fld id="{535FC495-496E-4AF3-9B88-1E926E65468C}" type="slidenum">
              <a:rPr lang="el-GR" smtClean="0"/>
              <a:t>‹#›</a:t>
            </a:fld>
            <a:endParaRPr lang="el-GR"/>
          </a:p>
        </p:txBody>
      </p:sp>
    </p:spTree>
    <p:extLst>
      <p:ext uri="{BB962C8B-B14F-4D97-AF65-F5344CB8AC3E}">
        <p14:creationId xmlns:p14="http://schemas.microsoft.com/office/powerpoint/2010/main" val="2819135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F2882C69-156F-2549-4CFE-1484F810EB10}"/>
              </a:ext>
            </a:extLst>
          </p:cNvPr>
          <p:cNvSpPr>
            <a:spLocks noGrp="1"/>
          </p:cNvSpPr>
          <p:nvPr>
            <p:ph type="dt" sz="half" idx="10"/>
          </p:nvPr>
        </p:nvSpPr>
        <p:spPr/>
        <p:txBody>
          <a:bodyPr/>
          <a:lstStyle/>
          <a:p>
            <a:fld id="{C6E8D7F4-98E8-4913-B54F-65EF986F11F9}" type="datetimeFigureOut">
              <a:rPr lang="el-GR" smtClean="0"/>
              <a:t>3/4/2023</a:t>
            </a:fld>
            <a:endParaRPr lang="el-GR"/>
          </a:p>
        </p:txBody>
      </p:sp>
      <p:sp>
        <p:nvSpPr>
          <p:cNvPr id="3" name="Θέση υποσέλιδου 2">
            <a:extLst>
              <a:ext uri="{FF2B5EF4-FFF2-40B4-BE49-F238E27FC236}">
                <a16:creationId xmlns:a16="http://schemas.microsoft.com/office/drawing/2014/main" id="{5239938F-51C6-B61C-2434-45CC1C85672D}"/>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4AD4A345-2311-01AB-8689-4FE7C47099F2}"/>
              </a:ext>
            </a:extLst>
          </p:cNvPr>
          <p:cNvSpPr>
            <a:spLocks noGrp="1"/>
          </p:cNvSpPr>
          <p:nvPr>
            <p:ph type="sldNum" sz="quarter" idx="12"/>
          </p:nvPr>
        </p:nvSpPr>
        <p:spPr/>
        <p:txBody>
          <a:bodyPr/>
          <a:lstStyle/>
          <a:p>
            <a:fld id="{535FC495-496E-4AF3-9B88-1E926E65468C}" type="slidenum">
              <a:rPr lang="el-GR" smtClean="0"/>
              <a:t>‹#›</a:t>
            </a:fld>
            <a:endParaRPr lang="el-GR"/>
          </a:p>
        </p:txBody>
      </p:sp>
    </p:spTree>
    <p:extLst>
      <p:ext uri="{BB962C8B-B14F-4D97-AF65-F5344CB8AC3E}">
        <p14:creationId xmlns:p14="http://schemas.microsoft.com/office/powerpoint/2010/main" val="178659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BAD676-68D9-5F63-4C9C-B99904B77D5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58DA763-6F89-C9FC-E39D-A6DCD15A36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A02ABF0-B1C2-D895-3A1A-758620D516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895E69C-4B2D-2B10-F654-B33A8D849599}"/>
              </a:ext>
            </a:extLst>
          </p:cNvPr>
          <p:cNvSpPr>
            <a:spLocks noGrp="1"/>
          </p:cNvSpPr>
          <p:nvPr>
            <p:ph type="dt" sz="half" idx="10"/>
          </p:nvPr>
        </p:nvSpPr>
        <p:spPr/>
        <p:txBody>
          <a:bodyPr/>
          <a:lstStyle/>
          <a:p>
            <a:fld id="{C6E8D7F4-98E8-4913-B54F-65EF986F11F9}" type="datetimeFigureOut">
              <a:rPr lang="el-GR" smtClean="0"/>
              <a:t>3/4/2023</a:t>
            </a:fld>
            <a:endParaRPr lang="el-GR"/>
          </a:p>
        </p:txBody>
      </p:sp>
      <p:sp>
        <p:nvSpPr>
          <p:cNvPr id="6" name="Θέση υποσέλιδου 5">
            <a:extLst>
              <a:ext uri="{FF2B5EF4-FFF2-40B4-BE49-F238E27FC236}">
                <a16:creationId xmlns:a16="http://schemas.microsoft.com/office/drawing/2014/main" id="{65AB3452-15D1-BA54-4AB6-3519F3E41E7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3271E7D-944A-EBEA-F74A-C0B51B0894F6}"/>
              </a:ext>
            </a:extLst>
          </p:cNvPr>
          <p:cNvSpPr>
            <a:spLocks noGrp="1"/>
          </p:cNvSpPr>
          <p:nvPr>
            <p:ph type="sldNum" sz="quarter" idx="12"/>
          </p:nvPr>
        </p:nvSpPr>
        <p:spPr/>
        <p:txBody>
          <a:bodyPr/>
          <a:lstStyle/>
          <a:p>
            <a:fld id="{535FC495-496E-4AF3-9B88-1E926E65468C}" type="slidenum">
              <a:rPr lang="el-GR" smtClean="0"/>
              <a:t>‹#›</a:t>
            </a:fld>
            <a:endParaRPr lang="el-GR"/>
          </a:p>
        </p:txBody>
      </p:sp>
    </p:spTree>
    <p:extLst>
      <p:ext uri="{BB962C8B-B14F-4D97-AF65-F5344CB8AC3E}">
        <p14:creationId xmlns:p14="http://schemas.microsoft.com/office/powerpoint/2010/main" val="133618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46ED7A-4CC1-9A4E-6817-A49FB623238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202F21BB-8135-4F3B-052D-ABBDA27900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1E33DDB6-8157-9F09-5F21-76DBD7A43E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9CD741A-78D2-4111-9DA2-FF4C1F4E8466}"/>
              </a:ext>
            </a:extLst>
          </p:cNvPr>
          <p:cNvSpPr>
            <a:spLocks noGrp="1"/>
          </p:cNvSpPr>
          <p:nvPr>
            <p:ph type="dt" sz="half" idx="10"/>
          </p:nvPr>
        </p:nvSpPr>
        <p:spPr/>
        <p:txBody>
          <a:bodyPr/>
          <a:lstStyle/>
          <a:p>
            <a:fld id="{C6E8D7F4-98E8-4913-B54F-65EF986F11F9}" type="datetimeFigureOut">
              <a:rPr lang="el-GR" smtClean="0"/>
              <a:t>3/4/2023</a:t>
            </a:fld>
            <a:endParaRPr lang="el-GR"/>
          </a:p>
        </p:txBody>
      </p:sp>
      <p:sp>
        <p:nvSpPr>
          <p:cNvPr id="6" name="Θέση υποσέλιδου 5">
            <a:extLst>
              <a:ext uri="{FF2B5EF4-FFF2-40B4-BE49-F238E27FC236}">
                <a16:creationId xmlns:a16="http://schemas.microsoft.com/office/drawing/2014/main" id="{FAEC7451-C655-2628-8B1D-1DD9512CDDB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E628AF4-BDC9-35F0-9AE4-098FC35ECEF3}"/>
              </a:ext>
            </a:extLst>
          </p:cNvPr>
          <p:cNvSpPr>
            <a:spLocks noGrp="1"/>
          </p:cNvSpPr>
          <p:nvPr>
            <p:ph type="sldNum" sz="quarter" idx="12"/>
          </p:nvPr>
        </p:nvSpPr>
        <p:spPr/>
        <p:txBody>
          <a:bodyPr/>
          <a:lstStyle/>
          <a:p>
            <a:fld id="{535FC495-496E-4AF3-9B88-1E926E65468C}" type="slidenum">
              <a:rPr lang="el-GR" smtClean="0"/>
              <a:t>‹#›</a:t>
            </a:fld>
            <a:endParaRPr lang="el-GR"/>
          </a:p>
        </p:txBody>
      </p:sp>
    </p:spTree>
    <p:extLst>
      <p:ext uri="{BB962C8B-B14F-4D97-AF65-F5344CB8AC3E}">
        <p14:creationId xmlns:p14="http://schemas.microsoft.com/office/powerpoint/2010/main" val="4273666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DF6B2D57-D677-4072-DAC1-1EEE087D86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08CA7A9-94D6-FE02-419C-868464365B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892B772-96A7-1080-D5C7-74A4C3081A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E8D7F4-98E8-4913-B54F-65EF986F11F9}" type="datetimeFigureOut">
              <a:rPr lang="el-GR" smtClean="0"/>
              <a:t>3/4/2023</a:t>
            </a:fld>
            <a:endParaRPr lang="el-GR"/>
          </a:p>
        </p:txBody>
      </p:sp>
      <p:sp>
        <p:nvSpPr>
          <p:cNvPr id="5" name="Θέση υποσέλιδου 4">
            <a:extLst>
              <a:ext uri="{FF2B5EF4-FFF2-40B4-BE49-F238E27FC236}">
                <a16:creationId xmlns:a16="http://schemas.microsoft.com/office/drawing/2014/main" id="{478CF0ED-383C-7FD0-7D23-7C4271719F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EDC0306D-0CAD-1262-AD1C-A4B4CDAB1B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5FC495-496E-4AF3-9B88-1E926E65468C}" type="slidenum">
              <a:rPr lang="el-GR" smtClean="0"/>
              <a:t>‹#›</a:t>
            </a:fld>
            <a:endParaRPr lang="el-GR"/>
          </a:p>
        </p:txBody>
      </p:sp>
    </p:spTree>
    <p:extLst>
      <p:ext uri="{BB962C8B-B14F-4D97-AF65-F5344CB8AC3E}">
        <p14:creationId xmlns:p14="http://schemas.microsoft.com/office/powerpoint/2010/main" val="3442734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739179-6D5F-9948-AE77-8292CC444743}"/>
              </a:ext>
            </a:extLst>
          </p:cNvPr>
          <p:cNvSpPr>
            <a:spLocks noGrp="1"/>
          </p:cNvSpPr>
          <p:nvPr>
            <p:ph type="ctrTitle"/>
          </p:nvPr>
        </p:nvSpPr>
        <p:spPr/>
        <p:txBody>
          <a:bodyPr/>
          <a:lstStyle/>
          <a:p>
            <a:r>
              <a:rPr lang="en-US" dirty="0"/>
              <a:t>2. </a:t>
            </a:r>
            <a:r>
              <a:rPr lang="el-GR" dirty="0"/>
              <a:t>Συμπράξεις και ενέργεια </a:t>
            </a:r>
          </a:p>
        </p:txBody>
      </p:sp>
      <p:sp>
        <p:nvSpPr>
          <p:cNvPr id="3" name="Υπότιτλος 2">
            <a:extLst>
              <a:ext uri="{FF2B5EF4-FFF2-40B4-BE49-F238E27FC236}">
                <a16:creationId xmlns:a16="http://schemas.microsoft.com/office/drawing/2014/main" id="{1B8297F5-263A-C24D-EA00-718840C49CA4}"/>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1806939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2BC20E-DE5C-A58B-FC51-8A4783DDEC46}"/>
              </a:ext>
            </a:extLst>
          </p:cNvPr>
          <p:cNvSpPr>
            <a:spLocks noGrp="1"/>
          </p:cNvSpPr>
          <p:nvPr>
            <p:ph type="title"/>
          </p:nvPr>
        </p:nvSpPr>
        <p:spPr/>
        <p:txBody>
          <a:bodyPr/>
          <a:lstStyle/>
          <a:p>
            <a:r>
              <a:rPr lang="el-GR" dirty="0"/>
              <a:t>Υπόθεση ξυλοπολτού και </a:t>
            </a:r>
            <a:r>
              <a:rPr lang="el-GR"/>
              <a:t>ελληνική αγορά </a:t>
            </a:r>
            <a:endParaRPr lang="el-GR" dirty="0"/>
          </a:p>
        </p:txBody>
      </p:sp>
      <p:sp>
        <p:nvSpPr>
          <p:cNvPr id="3" name="Θέση περιεχομένου 2">
            <a:extLst>
              <a:ext uri="{FF2B5EF4-FFF2-40B4-BE49-F238E27FC236}">
                <a16:creationId xmlns:a16="http://schemas.microsoft.com/office/drawing/2014/main" id="{16213E48-9239-A839-E90A-0FCA8097B272}"/>
              </a:ext>
            </a:extLst>
          </p:cNvPr>
          <p:cNvSpPr>
            <a:spLocks noGrp="1"/>
          </p:cNvSpPr>
          <p:nvPr>
            <p:ph idx="1"/>
          </p:nvPr>
        </p:nvSpPr>
        <p:spPr/>
        <p:txBody>
          <a:bodyPr>
            <a:normAutofit fontScale="92500" lnSpcReduction="10000"/>
          </a:bodyPr>
          <a:lstStyle/>
          <a:p>
            <a:pPr marL="0" indent="0" algn="just">
              <a:lnSpc>
                <a:spcPct val="106000"/>
              </a:lnSpc>
              <a:spcBef>
                <a:spcPts val="0"/>
              </a:spcBef>
              <a:buNone/>
            </a:pPr>
            <a:r>
              <a:rPr lang="el-GR" sz="1800" dirty="0">
                <a:latin typeface="Times New Roman" panose="02020603050405020304" pitchFamily="18" charset="0"/>
                <a:ea typeface="Times New Roman" panose="02020603050405020304" pitchFamily="18" charset="0"/>
              </a:rPr>
              <a:t>Υ</a:t>
            </a:r>
            <a:r>
              <a:rPr lang="el-GR" sz="1800" dirty="0">
                <a:effectLst/>
                <a:latin typeface="Times New Roman" panose="02020603050405020304" pitchFamily="18" charset="0"/>
                <a:ea typeface="Times New Roman" panose="02020603050405020304" pitchFamily="18" charset="0"/>
              </a:rPr>
              <a:t>πόθεση του ξυλοπολτού: η Επιτροπή βασίστηκε στην ταυτόχρονη ή σχεδόν ταυτόχρονη και κατά τετράμηνο δημόσια ανακοίνωση τιμών που όλες ήταν ίδιου ποσοστού. </a:t>
            </a:r>
            <a:r>
              <a:rPr lang="el-GR" sz="1800" dirty="0">
                <a:latin typeface="Times New Roman" panose="02020603050405020304" pitchFamily="18" charset="0"/>
                <a:ea typeface="Times New Roman" panose="02020603050405020304" pitchFamily="18" charset="0"/>
              </a:rPr>
              <a:t>Δικαστήριο (αντίθετο): </a:t>
            </a:r>
            <a:r>
              <a:rPr lang="el-GR" sz="1800" dirty="0">
                <a:effectLst/>
                <a:latin typeface="Times New Roman" panose="02020603050405020304" pitchFamily="18" charset="0"/>
                <a:ea typeface="Times New Roman" panose="02020603050405020304" pitchFamily="18" charset="0"/>
              </a:rPr>
              <a:t> η ανακοίνωση αυξήσεων τιμών για το επόμενο τετράμηνο γινόταν για τους καταναλωτές και όχι για τους άλλους παραγωγούς. Επιπρόσθετα, η δημόσια ανακοίνωση δεν μπορούσε να άρει την αβεβαιότητα των επιχειρήσεων ως προς την μελλοντική στάση των ανταγωνιστών τους, επειδή κατά τη στιγμή της ανακοίνωσης δεν ήταν γνωστή η μελλοντική στάση τους ως προς τις τιμές που θα υιοθετούσαν.  Ελλείψει άλλων αποδεικτικών στοιχείων, όπως ανταλλαγής πληροφοριών, συζητήσεων και τηλεφωνικών συνδιαλέξεων και αφού εξέτασε τη φύση του προϊόντος και τη διάρθρωση της αγοράς, το Δικαστήριο έκρινε, κατ’ αντίθεση της Επιτροπής,  ότι ο παρόμοιος χρόνος ανακοινώσεως των αυξήσεων τιμών θα μπορούσε να είναι το αποτέλεσμα της υψηλής διαφάνειας στην αγορά του ξυλοπολτού και ο παραλληλισμός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των τιμών θα μπορούσε να εξηγηθεί ικανοποιητικά από τις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ολιγοπωλιακές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τάσεις της αγοράς (</a:t>
            </a:r>
            <a:r>
              <a:rPr lang="en-US" sz="1800" dirty="0" err="1">
                <a:effectLst/>
                <a:latin typeface="Times New Roman" panose="02020603050405020304" pitchFamily="18" charset="0"/>
                <a:ea typeface="Times New Roman" panose="02020603050405020304" pitchFamily="18" charset="0"/>
              </a:rPr>
              <a:t>Ahlstr</a:t>
            </a:r>
            <a:r>
              <a:rPr lang="el-GR" sz="1800" dirty="0">
                <a:effectLst/>
                <a:latin typeface="Times New Roman" panose="02020603050405020304" pitchFamily="18" charset="0"/>
                <a:ea typeface="Times New Roman" panose="02020603050405020304" pitchFamily="18" charset="0"/>
              </a:rPr>
              <a:t>ö</a:t>
            </a:r>
            <a:r>
              <a:rPr lang="de-DE" sz="1800" dirty="0">
                <a:effectLst/>
                <a:latin typeface="Times New Roman" panose="02020603050405020304" pitchFamily="18" charset="0"/>
                <a:ea typeface="Times New Roman" panose="02020603050405020304" pitchFamily="18" charset="0"/>
              </a:rPr>
              <a:t>m</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op</a:t>
            </a:r>
            <a:r>
              <a:rPr lang="el-GR"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cit</a:t>
            </a:r>
            <a:r>
              <a:rPr lang="el-GR" sz="1800" dirty="0">
                <a:effectLst/>
                <a:latin typeface="Times New Roman" panose="02020603050405020304" pitchFamily="18" charset="0"/>
                <a:ea typeface="Times New Roman" panose="02020603050405020304" pitchFamily="18" charset="0"/>
              </a:rPr>
              <a:t>, σκέψεις 63-65, 71 και 126.  </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Ίδια προσέγγιση υιοθετείται και από την ελληνική Επιτροπή Ανταγωνισμού (υποθέσεις για τους ταξιδιωτικούς πράκτορες,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Super Markets</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πρατήρια υγρών καυσίμων και αεροπορικών καυσίμων). Στην τελευταία υπόθεση λχ η Επιτροπή Ανταγωνισμού εστίασε την προσοχή της στις ταυτόχρονες ανακοινώσεις των εταιριών πετρελαίου για την μελλοντική τους συμπεριφορά, θεωρώντας ότι οι συνθήκες της αγοράς, τα οικονομικά δεδομένα και η διαμόρφωση των τιμών επιτρέπουν το συμπέρασμα ότι οι εταιρείες είχαν συνεννοηθεί. [</a:t>
            </a:r>
            <a:r>
              <a:rPr lang="el-GR" sz="1800" dirty="0">
                <a:effectLst/>
                <a:latin typeface="Times New Roman" panose="02020603050405020304" pitchFamily="18" charset="0"/>
                <a:ea typeface="Times New Roman" panose="02020603050405020304" pitchFamily="18" charset="0"/>
              </a:rPr>
              <a:t>ΕΑ αποφάσεις 249/</a:t>
            </a:r>
            <a:r>
              <a:rPr lang="en-US" sz="1800" dirty="0">
                <a:effectLst/>
                <a:latin typeface="Times New Roman" panose="02020603050405020304" pitchFamily="18" charset="0"/>
                <a:ea typeface="Times New Roman" panose="02020603050405020304" pitchFamily="18" charset="0"/>
              </a:rPr>
              <a:t>III</a:t>
            </a:r>
            <a:r>
              <a:rPr lang="el-GR" sz="1800" dirty="0">
                <a:effectLst/>
                <a:latin typeface="Times New Roman" panose="02020603050405020304" pitchFamily="18" charset="0"/>
                <a:ea typeface="Times New Roman" panose="02020603050405020304" pitchFamily="18" charset="0"/>
              </a:rPr>
              <a:t>/2003, 277/</a:t>
            </a:r>
            <a:r>
              <a:rPr lang="en-US" sz="1800" dirty="0">
                <a:effectLst/>
                <a:latin typeface="Times New Roman" panose="02020603050405020304" pitchFamily="18" charset="0"/>
                <a:ea typeface="Times New Roman" panose="02020603050405020304" pitchFamily="18" charset="0"/>
              </a:rPr>
              <a:t>IV</a:t>
            </a:r>
            <a:r>
              <a:rPr lang="el-GR" sz="1800" dirty="0">
                <a:effectLst/>
                <a:latin typeface="Times New Roman" panose="02020603050405020304" pitchFamily="18" charset="0"/>
                <a:ea typeface="Times New Roman" panose="02020603050405020304" pitchFamily="18" charset="0"/>
              </a:rPr>
              <a:t>/2005, 263/</a:t>
            </a:r>
            <a:r>
              <a:rPr lang="en-US" sz="1800" dirty="0">
                <a:effectLst/>
                <a:latin typeface="Times New Roman" panose="02020603050405020304" pitchFamily="18" charset="0"/>
                <a:ea typeface="Times New Roman" panose="02020603050405020304" pitchFamily="18" charset="0"/>
              </a:rPr>
              <a:t>IV</a:t>
            </a:r>
            <a:r>
              <a:rPr lang="el-GR" sz="1800" dirty="0">
                <a:effectLst/>
                <a:latin typeface="Times New Roman" panose="02020603050405020304" pitchFamily="18" charset="0"/>
                <a:ea typeface="Times New Roman" panose="02020603050405020304" pitchFamily="18" charset="0"/>
              </a:rPr>
              <a:t>/2004 και 327/</a:t>
            </a:r>
            <a:r>
              <a:rPr lang="en-US" sz="1800" dirty="0">
                <a:effectLst/>
                <a:latin typeface="Times New Roman" panose="02020603050405020304" pitchFamily="18" charset="0"/>
                <a:ea typeface="Times New Roman" panose="02020603050405020304" pitchFamily="18" charset="0"/>
              </a:rPr>
              <a:t>V</a:t>
            </a:r>
            <a:r>
              <a:rPr lang="el-GR" sz="1800" dirty="0">
                <a:effectLst/>
                <a:latin typeface="Times New Roman" panose="02020603050405020304" pitchFamily="18" charset="0"/>
                <a:ea typeface="Times New Roman" panose="02020603050405020304" pitchFamily="18" charset="0"/>
              </a:rPr>
              <a:t>/2007 αντίστοιχα]. </a:t>
            </a:r>
          </a:p>
          <a:p>
            <a:endParaRPr lang="el-GR" dirty="0"/>
          </a:p>
        </p:txBody>
      </p:sp>
    </p:spTree>
    <p:extLst>
      <p:ext uri="{BB962C8B-B14F-4D97-AF65-F5344CB8AC3E}">
        <p14:creationId xmlns:p14="http://schemas.microsoft.com/office/powerpoint/2010/main" val="3179498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130FAC-F31E-38D2-F381-FC51963836D8}"/>
              </a:ext>
            </a:extLst>
          </p:cNvPr>
          <p:cNvSpPr>
            <a:spLocks noGrp="1"/>
          </p:cNvSpPr>
          <p:nvPr>
            <p:ph type="title"/>
          </p:nvPr>
        </p:nvSpPr>
        <p:spPr/>
        <p:txBody>
          <a:bodyPr/>
          <a:lstStyle/>
          <a:p>
            <a:r>
              <a:rPr lang="el-GR" dirty="0"/>
              <a:t>Β. ΠΕΡΙΟΡΙΣΜΟΣ ΤΟΥ ΑΝΤΑΓΩΝΙΣΜΟΥ </a:t>
            </a:r>
          </a:p>
        </p:txBody>
      </p:sp>
      <p:sp>
        <p:nvSpPr>
          <p:cNvPr id="3" name="Θέση περιεχομένου 2">
            <a:extLst>
              <a:ext uri="{FF2B5EF4-FFF2-40B4-BE49-F238E27FC236}">
                <a16:creationId xmlns:a16="http://schemas.microsoft.com/office/drawing/2014/main" id="{719DAC2F-22D7-DB32-C92C-2A0395266E94}"/>
              </a:ext>
            </a:extLst>
          </p:cNvPr>
          <p:cNvSpPr>
            <a:spLocks noGrp="1"/>
          </p:cNvSpPr>
          <p:nvPr>
            <p:ph idx="1"/>
          </p:nvPr>
        </p:nvSpPr>
        <p:spPr>
          <a:xfrm>
            <a:off x="864637" y="1825625"/>
            <a:ext cx="10515600" cy="4351338"/>
          </a:xfrm>
        </p:spPr>
        <p:txBody>
          <a:bodyPr>
            <a:normAutofit fontScale="92500" lnSpcReduction="10000"/>
          </a:bodyPr>
          <a:lstStyle/>
          <a:p>
            <a:pPr marL="0" indent="0" algn="just">
              <a:lnSpc>
                <a:spcPct val="106000"/>
              </a:lnSpc>
              <a:spcBef>
                <a:spcPts val="0"/>
              </a:spcBef>
              <a:buNone/>
            </a:pPr>
            <a:r>
              <a:rPr lang="el-GR" sz="1800" dirty="0">
                <a:latin typeface="Times New Roman" panose="02020603050405020304" pitchFamily="18" charset="0"/>
                <a:ea typeface="Times New Roman" panose="02020603050405020304" pitchFamily="18" charset="0"/>
                <a:cs typeface="Times New Roman" panose="02020603050405020304" pitchFamily="18" charset="0"/>
              </a:rPr>
              <a:t>Ν</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ομική προσέγγιση (προσέγγιση ιδιωτικού δικαίου): εστιάζεται στον περιορισμό της ελευθερίας α) των συμμετεχόντων σε μια σύμπραξη, β) των τρίτων, (άρθρα 57 ΑΚ. προστασία της προσωπικότητας στην οικονομική της έννοια, 178, 179 ΑΚ υπέρμετρη δέσμευση της οικονομικής ελευθερίας,  281 ΑΚ κατάχρηση συμβατικής ελευθερίας συμπραττόντων και 415 ΑΚ ,συμβάσεις εις βάρος τρίτου). </a:t>
            </a:r>
          </a:p>
          <a:p>
            <a:pPr marL="0" indent="0" algn="just">
              <a:lnSpc>
                <a:spcPct val="106000"/>
              </a:lnSpc>
              <a:spcBef>
                <a:spcPts val="0"/>
              </a:spcBef>
              <a:buNone/>
            </a:pPr>
            <a:r>
              <a:rPr lang="el-GR" sz="1800" dirty="0">
                <a:latin typeface="Times New Roman" panose="02020603050405020304" pitchFamily="18" charset="0"/>
                <a:ea typeface="Times New Roman" panose="02020603050405020304" pitchFamily="18" charset="0"/>
                <a:cs typeface="Times New Roman" panose="02020603050405020304" pitchFamily="18" charset="0"/>
              </a:rPr>
              <a:t>Ο</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ικονομική προσέγγιση (δημόσια οικονομική τάξη): η μη ενδεδειγμένη χρήση της </a:t>
            </a:r>
            <a:r>
              <a:rPr lang="el-GR" sz="1800" i="1" dirty="0">
                <a:effectLst/>
                <a:latin typeface="Times New Roman" panose="02020603050405020304" pitchFamily="18" charset="0"/>
                <a:ea typeface="Times New Roman" panose="02020603050405020304" pitchFamily="18" charset="0"/>
                <a:cs typeface="Times New Roman" panose="02020603050405020304" pitchFamily="18" charset="0"/>
              </a:rPr>
              <a:t>οικονομικής ισχύος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ορισμένων που μπορεί και συνήθως οδηγεί στην υπονόμευση του </a:t>
            </a:r>
            <a:r>
              <a:rPr lang="el-GR" sz="1800" i="1" dirty="0">
                <a:effectLst/>
                <a:latin typeface="Times New Roman" panose="02020603050405020304" pitchFamily="18" charset="0"/>
                <a:ea typeface="Times New Roman" panose="02020603050405020304" pitchFamily="18" charset="0"/>
                <a:cs typeface="Times New Roman" panose="02020603050405020304" pitchFamily="18" charset="0"/>
              </a:rPr>
              <a:t>σκοπού του ανταγωνισμού</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[Οικονομική ισχύς στην αγορά: είναι η ικανότητα να διατηρηθούν οι τιμές πάνω από τα ανταγωνιστικά επίπεδα, επωφελώς, για μια χρονική περίοδο, ή να διατηρηθούν επωφελώς οι συνθήκες ποσοτικής και ποιοτικής παραγωγής ενός προϊόντος, κάτω από τα επίπεδα ανταγωνισμού].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(Σκοπός ανταγωνισμού: μεγιστοποίηση της κοινωνικής ευημερίας μέσω άριστης κατανομής πόρων, παραγωγικών δυνατοτήτων, ελευθερίας επιλογών και εξαφάνισης νοσηρής οικονομικής δύναμης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Böhm</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«ο ανταγωνισμός είναι το πιο μεγαλειώδες και μεγαλοφυές εργαλείο εξαφάνισης της οικονομικής δύναμης της Ιστορίας»,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Schumpeter</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ο ανταγωνισμός είναι μια διαδικασία δημιουργικής καταστροφής όσων επιχειρήσεων υστερούν». </a:t>
            </a:r>
          </a:p>
          <a:p>
            <a:pPr marL="0" indent="0" algn="just">
              <a:lnSpc>
                <a:spcPct val="106000"/>
              </a:lnSpc>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 τρόπος διαμόρφωσης των άρθρων 101 ΣΛΕΕ φαίνεται να λαμβάνει υπόψη και τις απαιτήσεις της δημόσιας οικονομικής τάξης και την ανάγκη προστασίας της οικονομικής ελευθερίας των προσώπων, κάτι βέβαια που κρίνεται ad hoc ανάλογα με την εξεταζόμενη σύμπραξη. Πάντως, η εν λόγω ισχύς στην αγορά είναι μικρότερης εντάσεως από εκείνη που αφορά την εφαρμογή του άρθρου 102 ΣΛΕΕ.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Aft>
                <a:spcPts val="800"/>
              </a:spcAft>
              <a:buNone/>
            </a:pPr>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6777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C9F2B8-D88D-F061-C0E5-7B1A93621813}"/>
              </a:ext>
            </a:extLst>
          </p:cNvPr>
          <p:cNvSpPr>
            <a:spLocks noGrp="1"/>
          </p:cNvSpPr>
          <p:nvPr>
            <p:ph type="title"/>
          </p:nvPr>
        </p:nvSpPr>
        <p:spPr/>
        <p:txBody>
          <a:bodyPr/>
          <a:lstStyle/>
          <a:p>
            <a:r>
              <a:rPr lang="el-GR" dirty="0"/>
              <a:t>Κριτήρια αξιολόγησης </a:t>
            </a:r>
          </a:p>
        </p:txBody>
      </p:sp>
      <p:sp>
        <p:nvSpPr>
          <p:cNvPr id="3" name="Θέση περιεχομένου 2">
            <a:extLst>
              <a:ext uri="{FF2B5EF4-FFF2-40B4-BE49-F238E27FC236}">
                <a16:creationId xmlns:a16="http://schemas.microsoft.com/office/drawing/2014/main" id="{61A2A9AE-42F5-74F8-878F-7411FB141EEC}"/>
              </a:ext>
            </a:extLst>
          </p:cNvPr>
          <p:cNvSpPr>
            <a:spLocks noGrp="1"/>
          </p:cNvSpPr>
          <p:nvPr>
            <p:ph idx="1"/>
          </p:nvPr>
        </p:nvSpPr>
        <p:spPr/>
        <p:txBody>
          <a:bodyPr>
            <a:normAutofit lnSpcReduction="10000"/>
          </a:bodyPr>
          <a:lstStyle/>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Για να αξιολογηθεί εάν μια συμφωνία περιορίζει τον ανταγωνισμό, πρέπει να εξεταστούν τα εξής: πρώτον, η φύση και το περιεχόμενο της συμφωνίας, δεύτερον το τελικό πλαίσιο στο οποίο εμφανίζεται η συνεργασία, ιδίως το οικονομικό και νομικό πλαίσιο, τρίτον η φύση των προϊόντων ή υπηρεσιών που πλήττονται, καθώς και οι πραγματικές συνθήκες λειτουργίας και η δομή της σχετικής αγοράς, τέταρτον, η έκταση απόκτησης ισχύος στην αγορά από τις συμμετέχουσες επιχειρήσεις και πέμπτο η έκταση συμβολής της συμφωνίας στη δημιουργία, διατήρηση ή ενίσχυση της ισχύος στην αγορά, καθώς και η εκμετάλλευση αυτής της ισχύος από τα συμβαλλόμενα μέρη. </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O ανταγωνισμός μεταξύ επιχειρήσεων μπορεί να εκδηλωθεί σε πολλά επίπεδα: τιμές, ποιότητα, όροι πώλησης, υπηρεσίες μετά την πώληση, συσκευασία, διαφήμιση, έρευνα, ανάπτυξη. </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Οι συμφωνίες που περιορίζουν τον ανταγωνισμό μεταξύ των συμβαλλομένων μερών απαγορεύονται είτε τα μέρη είναι επιχειρήσεις που δραστηριοποιούνται στο ίδιο επίπεδο παραγωγής και διανομής (οριζόντιες συμπράξεις) είτε σε διαφορετικό επίπεδο (κάθετες συμπράξεις).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Οι οριζόντιες συμπράξεις συνιστούν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hardcore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cartels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Cartels are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supreme evil of antitrust</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Verizon Communications v</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Law Offices of Curtis V</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Trinko</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540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U</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398, 408 (2004)]. </a:t>
            </a:r>
            <a:endParaRPr lang="el-G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Τα περιοριστικά αποτελέσματα μπορούν να αφορούν τον  υπαρκτό ή δυνητικό ανταγωνισμό και να είναι αισθητά.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189900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435758-E870-51EE-EAEF-4193E82B4311}"/>
              </a:ext>
            </a:extLst>
          </p:cNvPr>
          <p:cNvSpPr>
            <a:spLocks noGrp="1"/>
          </p:cNvSpPr>
          <p:nvPr>
            <p:ph type="title"/>
          </p:nvPr>
        </p:nvSpPr>
        <p:spPr/>
        <p:txBody>
          <a:bodyPr/>
          <a:lstStyle/>
          <a:p>
            <a:r>
              <a:rPr lang="el-GR" sz="3200" dirty="0">
                <a:latin typeface="Times New Roman" panose="02020603050405020304" pitchFamily="18" charset="0"/>
                <a:cs typeface="Times New Roman" panose="02020603050405020304" pitchFamily="18" charset="0"/>
              </a:rPr>
              <a:t>Υπαρκτός και δυνητικός ανταγωνισμός</a:t>
            </a:r>
            <a:br>
              <a:rPr lang="el-GR" dirty="0"/>
            </a:br>
            <a:endParaRPr lang="el-GR" dirty="0"/>
          </a:p>
        </p:txBody>
      </p:sp>
      <p:sp>
        <p:nvSpPr>
          <p:cNvPr id="3" name="Θέση περιεχομένου 2">
            <a:extLst>
              <a:ext uri="{FF2B5EF4-FFF2-40B4-BE49-F238E27FC236}">
                <a16:creationId xmlns:a16="http://schemas.microsoft.com/office/drawing/2014/main" id="{66DDEA4C-36D0-AD23-B990-F8033D3D1442}"/>
              </a:ext>
            </a:extLst>
          </p:cNvPr>
          <p:cNvSpPr>
            <a:spLocks noGrp="1"/>
          </p:cNvSpPr>
          <p:nvPr>
            <p:ph idx="1"/>
          </p:nvPr>
        </p:nvSpPr>
        <p:spPr/>
        <p:txBody>
          <a:bodyPr>
            <a:normAutofit fontScale="77500" lnSpcReduction="20000"/>
          </a:bodyPr>
          <a:lstStyle/>
          <a:p>
            <a:pPr marL="0" indent="0" algn="just">
              <a:spcBef>
                <a:spcPts val="0"/>
              </a:spcBef>
              <a:buNone/>
            </a:pPr>
            <a:r>
              <a:rPr lang="el-GR" dirty="0">
                <a:latin typeface="Times New Roman" panose="02020603050405020304" pitchFamily="18" charset="0"/>
                <a:cs typeface="Times New Roman" panose="02020603050405020304" pitchFamily="18" charset="0"/>
              </a:rPr>
              <a:t>Το άρθρο 101 της Συνθήκης δεν προστατεύει μόνο τον ανταγωνισμό που ήδη εκδηλώνεται στην αγορά, αλλά και εκείνον που θα μπορούσε να αναπτυχθεί άμεσα ή μελλοντικά. </a:t>
            </a:r>
            <a:endParaRPr lang="en-US" dirty="0">
              <a:latin typeface="Times New Roman" panose="02020603050405020304" pitchFamily="18" charset="0"/>
              <a:cs typeface="Times New Roman" panose="02020603050405020304" pitchFamily="18" charset="0"/>
            </a:endParaRPr>
          </a:p>
          <a:p>
            <a:pPr marL="0" indent="0" algn="just">
              <a:spcBef>
                <a:spcPts val="0"/>
              </a:spcBef>
              <a:buNone/>
            </a:pPr>
            <a:r>
              <a:rPr lang="el-GR" dirty="0">
                <a:latin typeface="Times New Roman" panose="02020603050405020304" pitchFamily="18" charset="0"/>
                <a:cs typeface="Times New Roman" panose="02020603050405020304" pitchFamily="18" charset="0"/>
              </a:rPr>
              <a:t>Σε υπόθεση σχετική με συμφωνία κοινής ανάπτυξης μιας νέας μεθόδου ασηπτικού περιτυλίγματος, η Επιτροπή έλαβε υπόψη τους τεχνικούς και οικονομικούς κινδύνους που θα αναλάμβανε κάθε μέρος για να αναπτύξει χωριστά τη μέθοδο αυτή, προκειμένου να καταλήξει ότι δεν μπορούσε να αναπτυχθεί δυνητικός ανταγωνισμός μεταξύ των μερών.</a:t>
            </a:r>
            <a:endParaRPr lang="en-US" dirty="0">
              <a:latin typeface="Times New Roman" panose="02020603050405020304" pitchFamily="18" charset="0"/>
              <a:cs typeface="Times New Roman" panose="02020603050405020304" pitchFamily="18" charset="0"/>
            </a:endParaRPr>
          </a:p>
          <a:p>
            <a:pPr marL="0" indent="0" algn="just">
              <a:spcBef>
                <a:spcPts val="0"/>
              </a:spcBef>
              <a:buNone/>
            </a:pPr>
            <a:r>
              <a:rPr lang="el-GR" dirty="0">
                <a:latin typeface="Times New Roman" panose="02020603050405020304" pitchFamily="18" charset="0"/>
                <a:cs typeface="Times New Roman" panose="02020603050405020304" pitchFamily="18" charset="0"/>
              </a:rPr>
              <a:t> Ειδικότερα, προκειμένου να εκτιμηθεί εάν μια μη δραστηριοποιούμενη σε αγορά επιχείρηση τελεί σε σχέση δυνητικού ανταγωνισμού με μία η περισσότερες άλλες επιχειρήσεις που ήδη δραστηριοποιούνται στην εν λόγω αγορά, πρέπει να καθορισθεί εάν υπάρχουν πραγματικές και συγκεκριμένες δυνατότητες για την πρώτη να εισέλθει στην εν λόγω αγορά και να ανταγωνισθεί την επιχείρηση ή τις επιχειρήσεις που ήδη δραστηριοποιούνται στην αγορά. </a:t>
            </a:r>
            <a:endParaRPr lang="en-US" dirty="0">
              <a:latin typeface="Times New Roman" panose="02020603050405020304" pitchFamily="18" charset="0"/>
              <a:cs typeface="Times New Roman" panose="02020603050405020304" pitchFamily="18" charset="0"/>
            </a:endParaRPr>
          </a:p>
          <a:p>
            <a:pPr marL="0" indent="0" algn="just">
              <a:spcBef>
                <a:spcPts val="0"/>
              </a:spcBef>
              <a:buNone/>
            </a:pPr>
            <a:r>
              <a:rPr lang="el-GR" dirty="0">
                <a:latin typeface="Times New Roman" panose="02020603050405020304" pitchFamily="18" charset="0"/>
                <a:cs typeface="Times New Roman" panose="02020603050405020304" pitchFamily="18" charset="0"/>
              </a:rPr>
              <a:t>  Όταν πρόκειται για συμφωνίες που έχουν ως συνέπεια τον προσωρινό αποκλεισμό περισσοτέρων επιχειρήσεων από την αγορά, πρέπει να καθορισθεί, με γνώμονα τη δομή της αγοράς και το οικονομικό και νομικό πλαίσιο που διέπει τη λειτουργία της, εάν, ελλείψει των εν λόγω συμφωνιών, θα υπήρχαν πραγματικές και συγκεκριμένες δυνατότητες να εισέλθουν οι επιχειρήσεις αυτές στην εν λόγω αγορά και να ανταγωνισθούν τις επιχειρήσεις που είναι εγκατεστημένες σ’ αυτή. </a:t>
            </a:r>
          </a:p>
          <a:p>
            <a:endParaRPr lang="el-GR" dirty="0"/>
          </a:p>
        </p:txBody>
      </p:sp>
    </p:spTree>
    <p:extLst>
      <p:ext uri="{BB962C8B-B14F-4D97-AF65-F5344CB8AC3E}">
        <p14:creationId xmlns:p14="http://schemas.microsoft.com/office/powerpoint/2010/main" val="1959306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E863A4-AC10-FBF6-DB98-9AA012FF56DE}"/>
              </a:ext>
            </a:extLst>
          </p:cNvPr>
          <p:cNvSpPr>
            <a:spLocks noGrp="1"/>
          </p:cNvSpPr>
          <p:nvPr>
            <p:ph type="title"/>
          </p:nvPr>
        </p:nvSpPr>
        <p:spPr/>
        <p:txBody>
          <a:bodyPr/>
          <a:lstStyle/>
          <a:p>
            <a:r>
              <a:rPr lang="el-GR" dirty="0"/>
              <a:t>Αισθητός περιορισμός του ανταγωνισμού </a:t>
            </a:r>
          </a:p>
        </p:txBody>
      </p:sp>
      <p:sp>
        <p:nvSpPr>
          <p:cNvPr id="3" name="Θέση περιεχομένου 2">
            <a:extLst>
              <a:ext uri="{FF2B5EF4-FFF2-40B4-BE49-F238E27FC236}">
                <a16:creationId xmlns:a16="http://schemas.microsoft.com/office/drawing/2014/main" id="{BC4B5E9E-14A6-9B44-2598-D4D37F103364}"/>
              </a:ext>
            </a:extLst>
          </p:cNvPr>
          <p:cNvSpPr>
            <a:spLocks noGrp="1"/>
          </p:cNvSpPr>
          <p:nvPr>
            <p:ph idx="1"/>
          </p:nvPr>
        </p:nvSpPr>
        <p:spPr/>
        <p:txBody>
          <a:bodyPr>
            <a:normAutofit lnSpcReduction="10000"/>
          </a:bodyPr>
          <a:lstStyle/>
          <a:p>
            <a:pPr marL="0" indent="0" algn="just">
              <a:lnSpc>
                <a:spcPct val="106000"/>
              </a:lnSpc>
              <a:spcBef>
                <a:spcPts val="0"/>
              </a:spcBef>
              <a:buNone/>
            </a:pPr>
            <a:r>
              <a:rPr lang="el-GR" sz="1800" dirty="0">
                <a:latin typeface="Times New Roman" panose="02020603050405020304" pitchFamily="18" charset="0"/>
                <a:ea typeface="Times New Roman" panose="02020603050405020304" pitchFamily="18" charset="0"/>
                <a:cs typeface="Times New Roman" panose="02020603050405020304" pitchFamily="18" charset="0"/>
              </a:rPr>
              <a:t>Α</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ρχική θέση της Επιτροπής (1965):  δεν είναι ανάγκη η επίδραση μιας συμφωνίας στην αγορά να έχει κάποια έκταση. Ένα τέτοιο ποσοτικό κριτήριο δεν εμπεριέχεται στο άρθρο 101 ΣΛΕΕ.</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Υπόθεση παραγωγής τσιμέντου. Οριζόντια σύμπραξη παραγωγών τσιμέντου, με την οποία επιβαλλόταν περιορισμός της παραγωγής, περιορισμός ποσοτήτων πώλησης και απαγόρευση εξαγωγής σε άλλα κράτη μέλη. </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Τελική θέση Επιτροπής (1969): δεν επηρεαζόταν ο ανταγωνισμός αισθητά, επειδή το μέγεθος και η διασπορά των παραγωγικών μονάδων δεν θα μπορούσε να οδηγήσει στην παραγωγή τόσης ποσότητας τεχνητού τσιμέντου, ώστε να επηρεαστεί αισθητά η προσφορά τσιμέντου στην αγορά. Καίτοι υπήρχε περιορισμός της οικονομικής ελευθερίας των μερών, η αγορά δεν επηρεαζόταν αρνητικά, επειδή η προσφορά του τσιμέντου δεν επηρεαζόταν αισθητά στην αγορά (</a:t>
            </a:r>
            <a:r>
              <a:rPr lang="fr-FR" sz="1800" dirty="0">
                <a:effectLst/>
                <a:latin typeface="Times New Roman" panose="02020603050405020304" pitchFamily="18" charset="0"/>
                <a:ea typeface="Times New Roman" panose="02020603050405020304" pitchFamily="18" charset="0"/>
              </a:rPr>
              <a:t>Chaufourniers</a:t>
            </a:r>
            <a:r>
              <a:rPr lang="el-GR" sz="1800" dirty="0">
                <a:effectLst/>
                <a:latin typeface="Times New Roman" panose="02020603050405020304" pitchFamily="18" charset="0"/>
                <a:ea typeface="Times New Roman" panose="02020603050405020304" pitchFamily="18" charset="0"/>
              </a:rPr>
              <a:t>, 5.5.1969).</a:t>
            </a:r>
          </a:p>
          <a:p>
            <a:pPr marL="0" indent="0" algn="just">
              <a:lnSpc>
                <a:spcPct val="106000"/>
              </a:lnSpc>
              <a:spcBef>
                <a:spcPts val="0"/>
              </a:spcBef>
              <a:buNone/>
            </a:pPr>
            <a:r>
              <a:rPr lang="el-GR" sz="1800" dirty="0">
                <a:effectLst/>
                <a:latin typeface="Calibri" panose="020F0502020204030204" pitchFamily="34" charset="0"/>
                <a:ea typeface="Calibri" panose="020F0502020204030204" pitchFamily="34" charset="0"/>
                <a:cs typeface="Times New Roman" panose="02020603050405020304" pitchFamily="18" charset="0"/>
              </a:rPr>
              <a:t>ΔΕΚ: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δεν εμπίπτει στο άρθρο </a:t>
            </a:r>
            <a:r>
              <a:rPr lang="el-GR" sz="1800" dirty="0">
                <a:latin typeface="Times New Roman" panose="02020603050405020304" pitchFamily="18" charset="0"/>
                <a:ea typeface="Times New Roman" panose="02020603050405020304" pitchFamily="18" charset="0"/>
                <a:cs typeface="Times New Roman" panose="02020603050405020304" pitchFamily="18" charset="0"/>
              </a:rPr>
              <a:t>101 ΣΛΕΕ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μια «συμφωνία που δεν προσβάλλει την αγορά παρά ασήμαντα, λαμβάνοντας υπόψη την αδύναμη θέση που έχουν οι ενδιαφερόμενοι στην επίμαχη αγορά των προϊόντων», (απόφαση </a:t>
            </a:r>
            <a:r>
              <a:rPr lang="fr-FR" sz="1800" dirty="0">
                <a:effectLst/>
                <a:latin typeface="Times New Roman" panose="02020603050405020304" pitchFamily="18" charset="0"/>
                <a:ea typeface="Times New Roman" panose="02020603050405020304" pitchFamily="18" charset="0"/>
              </a:rPr>
              <a:t>V</a:t>
            </a:r>
            <a:r>
              <a:rPr lang="el-GR" sz="1800" dirty="0">
                <a:effectLst/>
                <a:latin typeface="Times New Roman" panose="02020603050405020304" pitchFamily="18" charset="0"/>
                <a:ea typeface="Times New Roman" panose="02020603050405020304" pitchFamily="18" charset="0"/>
              </a:rPr>
              <a:t>ö</a:t>
            </a:r>
            <a:r>
              <a:rPr lang="fr-FR" sz="1800" dirty="0" err="1">
                <a:effectLst/>
                <a:latin typeface="Times New Roman" panose="02020603050405020304" pitchFamily="18" charset="0"/>
                <a:ea typeface="Times New Roman" panose="02020603050405020304" pitchFamily="18" charset="0"/>
              </a:rPr>
              <a:t>lk</a:t>
            </a:r>
            <a:r>
              <a:rPr lang="el-GR" sz="1800" dirty="0">
                <a:effectLst/>
                <a:latin typeface="Times New Roman" panose="02020603050405020304" pitchFamily="18" charset="0"/>
                <a:ea typeface="Times New Roman" panose="02020603050405020304" pitchFamily="18" charset="0"/>
              </a:rPr>
              <a:t>, 5/69, 9.7.1969). </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Είναι επομένως πιθανό ότι μια συμφωνία αποκλειστικότητας, ακόμη και αν εμπεριέχει απόλυτη εδαφική προστασία, λαμβάνοντας υπόψη την αδύνατη θέση των ενδιαφερομένων στην επίμαχη αγορά των προϊόντων στην περιοχή που αποτελεί το αντικείμενο της απόλυτης προστασίας, διαφεύγει της απαγόρευσης του άρθρου 101 ΣΛΕΕ. </a:t>
            </a: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858937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600ED5-B348-E144-44FE-0C7187C3B3DF}"/>
              </a:ext>
            </a:extLst>
          </p:cNvPr>
          <p:cNvSpPr>
            <a:spLocks noGrp="1"/>
          </p:cNvSpPr>
          <p:nvPr>
            <p:ph type="title"/>
          </p:nvPr>
        </p:nvSpPr>
        <p:spPr/>
        <p:txBody>
          <a:bodyPr>
            <a:normAutofit/>
          </a:bodyPr>
          <a:lstStyle/>
          <a:p>
            <a:r>
              <a:rPr lang="el-GR" sz="3200" dirty="0">
                <a:latin typeface="Times New Roman" panose="02020603050405020304" pitchFamily="18" charset="0"/>
                <a:cs typeface="Times New Roman" panose="02020603050405020304" pitchFamily="18" charset="0"/>
              </a:rPr>
              <a:t>Συμφωνίες ήσσονος σημασίας </a:t>
            </a:r>
          </a:p>
        </p:txBody>
      </p:sp>
      <p:sp>
        <p:nvSpPr>
          <p:cNvPr id="3" name="Θέση περιεχομένου 2">
            <a:extLst>
              <a:ext uri="{FF2B5EF4-FFF2-40B4-BE49-F238E27FC236}">
                <a16:creationId xmlns:a16="http://schemas.microsoft.com/office/drawing/2014/main" id="{00F4D6AC-BE9F-304D-7FF3-1A7E189F6A4F}"/>
              </a:ext>
            </a:extLst>
          </p:cNvPr>
          <p:cNvSpPr>
            <a:spLocks noGrp="1"/>
          </p:cNvSpPr>
          <p:nvPr>
            <p:ph idx="1"/>
          </p:nvPr>
        </p:nvSpPr>
        <p:spPr/>
        <p:txBody>
          <a:bodyPr>
            <a:normAutofit fontScale="92500" lnSpcReduction="10000"/>
          </a:bodyPr>
          <a:lstStyle/>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Ανακοίνωση Επιτροπής (1969): για τις </a:t>
            </a:r>
            <a:r>
              <a:rPr lang="el-GR" sz="1800" i="1" dirty="0">
                <a:effectLst/>
                <a:latin typeface="Times New Roman" panose="02020603050405020304" pitchFamily="18" charset="0"/>
                <a:ea typeface="Times New Roman" panose="02020603050405020304" pitchFamily="18" charset="0"/>
                <a:cs typeface="Times New Roman" panose="02020603050405020304" pitchFamily="18" charset="0"/>
              </a:rPr>
              <a:t>συμφωνίες ήσσονος σημασίας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που δεν εντάσσονται στο πεδίο εφαρμογής του άρθρου 101 ΣΛΕΕ. Δεν περιορίζεται ο ανταγωνισμός εάν τα μερίδια αγοράς που κατέχουν τα συμβαλλόμενα μέρη μιας συμφωνίας και που είναι ανταγωνιστικά αλλήλων δεν ξεπερνούν το 10% της σχετικής αγοράς που προσβάλλεται από τη συμφωνία (συμφωνίες μεταξύ ανταγωνιστών). Εάν τα μέρη δεν είναι ανταγωνιστές, το ποσοστό που κατέχει κάθε μέρος δεν πρέπει να ξεπερνά το 15% της σχετικής αγοράς (συμφωνίες μεταξύ μη ανταγωνιστών). Το ποσοστό είναι 5% στην περίπτωση «προσθετικών ή σωρευτικών συμφωνιών» που συνάπτονται από διαφορετικούς προμηθευτές και διανομείς.</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Πρόκειται για αρχή που επιδέχεται εξαιρέσεις. Έτσι, στην περίπτωση συμφωνίας τριών Γάλλων παραγωγών για κοινή πώληση λιπασμάτων στη Γερμανία, η Επιτροπή δεν έλαβε υπόψη το γεγονός ότι οι πωλήσεις των τριών εταιρειών δεν ξεπερνούσε το 2% της συνολικής κατανάλωσης λιπασμάτων στην Γερμανία. Αντίθετα, θεώρησε ότι επειδή οι τρεις παραγωγοί ήταν οι μεγαλύτεροι της Γαλλίας και  αντιπροσώπευαν το 10% της συνολικής παραγωγής στην Ένωση, μπορούσαν να αυξήσουν την εξαγωγή λιπασμάτων στη Γερμανία και να περιορίσουν επομένως αισθητά τη λειτουργία της αγοράς.</a:t>
            </a: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6000"/>
              </a:lnSpc>
              <a:spcBef>
                <a:spcPts val="0"/>
              </a:spcBef>
              <a:buNone/>
            </a:pPr>
            <a:r>
              <a:rPr lang="de-DE" sz="18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ο Δικαστήριο ακολουθεί μια αντίστοιχη στάση. Αν και αναφέρεται στην ανακοίνωση της Επιτροπής, διερευνά τις πραγματικές συνθήκες της αγοράς. Στην υπόθεση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Distillers</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έκρινε ότι αν και το ποσοστό πωλήσεων του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Pimm</a:t>
            </a:r>
            <a:r>
              <a:rPr lang="el-GR" sz="18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s</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αντιπροσώπευε λιγότερο από το 1% της σχετικής αγοράς, το άρθρο 101 ΣΛΕΕ έπρεπε να εφαρμοστεί επειδή τη συνολική παραγωγή του εν λόγω προϊόντος κατείχε μια μεγάλη επιχείρηση (1980).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947009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41C580-7C70-B130-2426-3928E3EFD808}"/>
              </a:ext>
            </a:extLst>
          </p:cNvPr>
          <p:cNvSpPr>
            <a:spLocks noGrp="1"/>
          </p:cNvSpPr>
          <p:nvPr>
            <p:ph type="title"/>
          </p:nvPr>
        </p:nvSpPr>
        <p:spPr/>
        <p:txBody>
          <a:bodyPr>
            <a:normAutofit/>
          </a:bodyPr>
          <a:lstStyle/>
          <a:p>
            <a:r>
              <a:rPr lang="el-GR" sz="3200" b="1" dirty="0"/>
              <a:t>Γ. ΠΕΡΙΟΡΙΣΜΟΣ ΕΝΔΟΚΟΙΝΟΤΙΚΟΥ ΕΜΠΟΡΙΟΥ</a:t>
            </a:r>
          </a:p>
        </p:txBody>
      </p:sp>
      <p:sp>
        <p:nvSpPr>
          <p:cNvPr id="3" name="Θέση περιεχομένου 2">
            <a:extLst>
              <a:ext uri="{FF2B5EF4-FFF2-40B4-BE49-F238E27FC236}">
                <a16:creationId xmlns:a16="http://schemas.microsoft.com/office/drawing/2014/main" id="{76901698-86F7-20F0-E78F-BEAB954C00C3}"/>
              </a:ext>
            </a:extLst>
          </p:cNvPr>
          <p:cNvSpPr>
            <a:spLocks noGrp="1"/>
          </p:cNvSpPr>
          <p:nvPr>
            <p:ph idx="1"/>
          </p:nvPr>
        </p:nvSpPr>
        <p:spPr/>
        <p:txBody>
          <a:bodyPr>
            <a:normAutofit fontScale="92500" lnSpcReduction="10000"/>
          </a:bodyPr>
          <a:lstStyle/>
          <a:p>
            <a:pPr marL="0" indent="0" algn="just">
              <a:spcBef>
                <a:spcPts val="0"/>
              </a:spcBef>
              <a:buNone/>
            </a:pPr>
            <a:r>
              <a:rPr lang="en-US" sz="1800" dirty="0">
                <a:effectLst/>
                <a:latin typeface="Times New Roman" panose="02020603050405020304" pitchFamily="18" charset="0"/>
                <a:ea typeface="Times New Roman" panose="02020603050405020304" pitchFamily="18" charset="0"/>
              </a:rPr>
              <a:t>M</a:t>
            </a:r>
            <a:r>
              <a:rPr lang="el-GR" sz="1800" dirty="0" err="1">
                <a:effectLst/>
                <a:latin typeface="Times New Roman" panose="02020603050405020304" pitchFamily="18" charset="0"/>
                <a:ea typeface="Times New Roman" panose="02020603050405020304" pitchFamily="18" charset="0"/>
              </a:rPr>
              <a:t>ια</a:t>
            </a:r>
            <a:r>
              <a:rPr lang="el-GR" sz="1800" dirty="0">
                <a:effectLst/>
                <a:latin typeface="Times New Roman" panose="02020603050405020304" pitchFamily="18" charset="0"/>
                <a:ea typeface="Times New Roman" panose="02020603050405020304" pitchFamily="18" charset="0"/>
              </a:rPr>
              <a:t> συμφωνία απαγορεύεται εάν δύναται να επηρεάσει το εμπόριο μεταξύ των κρατών μελών. Η προϋπόθεση αυτή αφορά τόσο τις συμπράξεις όσο και την κατάχρηση δεσπόζουσας θέσης.</a:t>
            </a:r>
            <a:r>
              <a:rPr lang="el-GR" sz="1800" i="1"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Το Δικαστήριο αποσαφήνισε ενωρίς ότι ο όρος αυτός αποβλέπει να προσδιορίσει την κατανομή αρμοδιοτήτων μεταξύ Ένωσης και κρατών μελών. </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rPr>
              <a:t>Η </a:t>
            </a:r>
            <a:r>
              <a:rPr lang="el-GR" sz="1800" i="1" dirty="0">
                <a:effectLst/>
                <a:latin typeface="Times New Roman" panose="02020603050405020304" pitchFamily="18" charset="0"/>
                <a:ea typeface="Times New Roman" panose="02020603050405020304" pitchFamily="18" charset="0"/>
              </a:rPr>
              <a:t>έννοια του εμπορίου</a:t>
            </a:r>
            <a:r>
              <a:rPr lang="el-GR" sz="1800" dirty="0">
                <a:effectLst/>
                <a:latin typeface="Times New Roman" panose="02020603050405020304" pitchFamily="18" charset="0"/>
                <a:ea typeface="Times New Roman" panose="02020603050405020304" pitchFamily="18" charset="0"/>
              </a:rPr>
              <a:t> δεν περιορίζεται στην κυκλοφορία των εμπορευμάτων αλλά περιλαμβάνει το σύνολο των οικονομικών συναλλαγών, έτσι όπως προκύπτει από την έννοια της εσωτερικής αγοράς.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Στο πλαίσιο αυτό, όταν μια σύμπραξη εκτείνεται στο σύνολο του εδάφους ενός κράτους μέλους έχει εκ φύσεως ως αποτέλεσμα να στεγανοποιεί τις εθνικές αγορές, παρεμποδίζοντας έτσι την οικονομική διείσδυση που επιδιώκει η Συνθήκη και εξασφαλίζοντας μια προστασία εθνικού χαρακτήρα»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ΔΕΚ</a:t>
            </a:r>
            <a:r>
              <a:rPr lang="de-DE"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de-DE" sz="1800" dirty="0" err="1">
                <a:effectLst/>
                <a:latin typeface="Times New Roman" panose="02020603050405020304" pitchFamily="18" charset="0"/>
                <a:ea typeface="Calibri" panose="020F0502020204030204" pitchFamily="34" charset="0"/>
                <a:cs typeface="Times New Roman" panose="02020603050405020304" pitchFamily="18" charset="0"/>
              </a:rPr>
              <a:t>Cementhandelaren</a:t>
            </a:r>
            <a:r>
              <a:rPr lang="de-DE" sz="1800" dirty="0">
                <a:effectLst/>
                <a:latin typeface="Times New Roman" panose="02020603050405020304" pitchFamily="18" charset="0"/>
                <a:ea typeface="Calibri" panose="020F0502020204030204" pitchFamily="34" charset="0"/>
                <a:cs typeface="Times New Roman" panose="02020603050405020304" pitchFamily="18" charset="0"/>
              </a:rPr>
              <a:t>, 17.10.1972</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de-DE"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el-GR" sz="1800" dirty="0">
                <a:effectLst/>
                <a:latin typeface="Times New Roman" panose="02020603050405020304" pitchFamily="18" charset="0"/>
                <a:ea typeface="Times New Roman" panose="02020603050405020304" pitchFamily="18" charset="0"/>
              </a:rPr>
              <a:t>Η </a:t>
            </a:r>
            <a:r>
              <a:rPr lang="el-GR" sz="1800" i="1" dirty="0">
                <a:effectLst/>
                <a:latin typeface="Times New Roman" panose="02020603050405020304" pitchFamily="18" charset="0"/>
                <a:ea typeface="Times New Roman" panose="02020603050405020304" pitchFamily="18" charset="0"/>
              </a:rPr>
              <a:t>έννοια του επηρεασμού</a:t>
            </a:r>
            <a:r>
              <a:rPr lang="el-GR" sz="1800" dirty="0">
                <a:effectLst/>
                <a:latin typeface="Times New Roman" panose="02020603050405020304" pitchFamily="18" charset="0"/>
                <a:ea typeface="Times New Roman" panose="02020603050405020304" pitchFamily="18" charset="0"/>
              </a:rPr>
              <a:t> αφορά τη διατάραξη της φυσιολογικής διεξαγωγής του εμπορίου. Ανακοίνωση Επιτροπής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κανόνας «Μη Αισθητός Επηρεασμός Εμπορίου»): το συνολικό μερίδιο αγοράς των μερών σε οποιαδήποτε σχετική αγορά της Ένωσης που επηρεάζεται από τη συμφωνία πρέπει να μην υπερβαίνει το 5% ή τα 40 εκατομμύρια ευρώ. </a:t>
            </a:r>
            <a:r>
              <a:rPr lang="el-GR" sz="1800" dirty="0">
                <a:latin typeface="Times New Roman" panose="02020603050405020304" pitchFamily="18" charset="0"/>
                <a:ea typeface="Times New Roman" panose="02020603050405020304" pitchFamily="18" charset="0"/>
                <a:cs typeface="Times New Roman" panose="02020603050405020304" pitchFamily="18" charset="0"/>
              </a:rPr>
              <a:t>Ό</a:t>
            </a:r>
            <a:r>
              <a:rPr lang="el-GR" sz="1800" dirty="0">
                <a:effectLst/>
                <a:latin typeface="Times New Roman" panose="02020603050405020304" pitchFamily="18" charset="0"/>
                <a:ea typeface="Times New Roman" panose="02020603050405020304" pitchFamily="18" charset="0"/>
              </a:rPr>
              <a:t>ταν η συμφωνία ξεπερνά τα όρια του 5% και των 40 εκατομμυρίων θεσμοθετείται ένα μαχητό θετικό τεκμήριο.</a:t>
            </a:r>
          </a:p>
          <a:p>
            <a:pPr marL="0" indent="0" algn="just">
              <a:spcBef>
                <a:spcPts val="0"/>
              </a:spcBef>
              <a:buNone/>
            </a:pPr>
            <a:r>
              <a:rPr lang="el-GR" sz="1800" dirty="0">
                <a:latin typeface="Times New Roman" panose="02020603050405020304" pitchFamily="18" charset="0"/>
                <a:ea typeface="Times New Roman" panose="02020603050405020304" pitchFamily="18" charset="0"/>
              </a:rPr>
              <a:t>Νομολογία</a:t>
            </a:r>
            <a:r>
              <a:rPr lang="el-GR" sz="1800" dirty="0">
                <a:effectLst/>
                <a:latin typeface="Times New Roman" panose="02020603050405020304" pitchFamily="18" charset="0"/>
                <a:ea typeface="Times New Roman" panose="02020603050405020304" pitchFamily="18" charset="0"/>
              </a:rPr>
              <a:t> Αρείου Πάγου: οι συμφωνίες μεταξύ ελληνικών επιχειρήσεων που δραστηριοποιούνται στην μεταπώληση καυσίμων εντός της ελληνικής αγοράς κρίνονται σύμφωνες με το ελληνικό δίκαιο του ανταγωνισμού, επειδή δεν επηρεάζεται το εμπόριο μεταξύ των κρατών. Ωστόσο, συμφωνίες που καλύπτουν ολόκληρο το έδαφος ενός κράτους μέλους έχουν εξ ορισμού ως αποτέλεσμα την παρακώληση της οικονομικής αλληλοδιείσδυσης </a:t>
            </a:r>
            <a:r>
              <a:rPr lang="el-GR" sz="1800">
                <a:effectLst/>
                <a:latin typeface="Times New Roman" panose="02020603050405020304" pitchFamily="18" charset="0"/>
                <a:ea typeface="Times New Roman" panose="02020603050405020304" pitchFamily="18" charset="0"/>
              </a:rPr>
              <a:t>των εθνικών οικονομιών </a:t>
            </a:r>
            <a:r>
              <a:rPr lang="el-GR" sz="1800" dirty="0">
                <a:effectLst/>
                <a:latin typeface="Times New Roman" panose="02020603050405020304" pitchFamily="18" charset="0"/>
                <a:ea typeface="Times New Roman" panose="02020603050405020304" pitchFamily="18" charset="0"/>
              </a:rPr>
              <a:t>και ως εκ τούτου επηρεάζεται το εμπόριο μεταξύ των κρατών μελών (</a:t>
            </a:r>
            <a:r>
              <a:rPr lang="el-GR" dirty="0">
                <a:effectLst/>
              </a:rPr>
              <a:t> </a:t>
            </a:r>
            <a:r>
              <a:rPr lang="el-GR" sz="1800" dirty="0">
                <a:effectLst/>
                <a:latin typeface="Times New Roman" panose="02020603050405020304" pitchFamily="18" charset="0"/>
                <a:ea typeface="Times New Roman" panose="02020603050405020304" pitchFamily="18" charset="0"/>
              </a:rPr>
              <a:t>ΑΠ 1379/2010 και ΑΠ 388/2008). </a:t>
            </a:r>
          </a:p>
          <a:p>
            <a:pPr marL="0" indent="0" algn="just">
              <a:spcBef>
                <a:spcPts val="0"/>
              </a:spcBef>
              <a:buNone/>
            </a:pPr>
            <a:endParaRPr lang="el-GR" dirty="0"/>
          </a:p>
        </p:txBody>
      </p:sp>
    </p:spTree>
    <p:extLst>
      <p:ext uri="{BB962C8B-B14F-4D97-AF65-F5344CB8AC3E}">
        <p14:creationId xmlns:p14="http://schemas.microsoft.com/office/powerpoint/2010/main" val="3066264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06330E-08F4-2782-9AF6-B1A418989808}"/>
              </a:ext>
            </a:extLst>
          </p:cNvPr>
          <p:cNvSpPr>
            <a:spLocks noGrp="1"/>
          </p:cNvSpPr>
          <p:nvPr>
            <p:ph type="title"/>
          </p:nvPr>
        </p:nvSpPr>
        <p:spPr/>
        <p:txBody>
          <a:bodyPr>
            <a:normAutofit/>
          </a:bodyPr>
          <a:lstStyle/>
          <a:p>
            <a:r>
              <a:rPr lang="el-GR" sz="3200" b="1" dirty="0"/>
              <a:t>Παραδείγματα συμπράξεων </a:t>
            </a:r>
          </a:p>
        </p:txBody>
      </p:sp>
      <p:sp>
        <p:nvSpPr>
          <p:cNvPr id="3" name="Θέση περιεχομένου 2">
            <a:extLst>
              <a:ext uri="{FF2B5EF4-FFF2-40B4-BE49-F238E27FC236}">
                <a16:creationId xmlns:a16="http://schemas.microsoft.com/office/drawing/2014/main" id="{9605BBA4-E1CA-70EA-C742-6FD140D5AB86}"/>
              </a:ext>
            </a:extLst>
          </p:cNvPr>
          <p:cNvSpPr>
            <a:spLocks noGrp="1"/>
          </p:cNvSpPr>
          <p:nvPr>
            <p:ph idx="1"/>
          </p:nvPr>
        </p:nvSpPr>
        <p:spPr/>
        <p:txBody>
          <a:bodyPr>
            <a:normAutofit fontScale="92500" lnSpcReduction="20000"/>
          </a:bodyPr>
          <a:lstStyle/>
          <a:p>
            <a:pPr marL="0" indent="0" algn="just">
              <a:spcBef>
                <a:spcPts val="0"/>
              </a:spcBef>
              <a:buNone/>
            </a:pPr>
            <a:r>
              <a:rPr lang="el-GR" sz="2100" dirty="0">
                <a:effectLst/>
                <a:latin typeface="Times New Roman" panose="02020603050405020304" pitchFamily="18" charset="0"/>
                <a:ea typeface="Times New Roman" panose="02020603050405020304" pitchFamily="18" charset="0"/>
                <a:cs typeface="Times New Roman" panose="02020603050405020304" pitchFamily="18" charset="0"/>
              </a:rPr>
              <a:t>Ορισμένες κατηγορίες συμφωνιών δεν εμπίπτουν στο πεδίο εφαρμογής του άρθρου 101.1 ΣΛΕΕ λόγω της ίδιας της φύσης τους.</a:t>
            </a:r>
            <a:r>
              <a:rPr lang="el-GR" sz="21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2100" dirty="0">
                <a:effectLst/>
                <a:latin typeface="Times New Roman" panose="02020603050405020304" pitchFamily="18" charset="0"/>
                <a:ea typeface="Times New Roman" panose="02020603050405020304" pitchFamily="18" charset="0"/>
                <a:cs typeface="Times New Roman" panose="02020603050405020304" pitchFamily="18" charset="0"/>
              </a:rPr>
              <a:t>Αυτό κατά κανόνα συμβαίνει με τις μορφές συνεργασίας που δεν συνεπάγονται συντονισμό της ανταγωνιστικής συμπεριφοράς των μερών στην αγορά, όπως είναι η συνεργασία μεταξύ μη ανταγωνιζόμενων επιχειρήσεων, η συνεργασία μεταξύ ανταγωνιζόμενων επιχειρήσεων, οι οποίες δεν μπορούν να διεκπεραιώσουν ανεξάρτητα το σχέδιο ή τη δραστηριότητα που αφορά η συνεργασία και η συνεργασία σε μια δραστηριότητα που δεν επηρεάζει τις σχετικές παραμέτρους του ανταγωνισμού</a:t>
            </a: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2100" dirty="0">
                <a:effectLst/>
                <a:latin typeface="Times New Roman" panose="02020603050405020304" pitchFamily="18" charset="0"/>
                <a:ea typeface="Times New Roman" panose="02020603050405020304" pitchFamily="18" charset="0"/>
                <a:cs typeface="Times New Roman" panose="02020603050405020304" pitchFamily="18" charset="0"/>
              </a:rPr>
              <a:t>συμφωνίες έρευνας και ανάπτυξης</a:t>
            </a: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2100" dirty="0">
                <a:effectLst/>
                <a:latin typeface="Times New Roman" panose="02020603050405020304" pitchFamily="18" charset="0"/>
                <a:ea typeface="Times New Roman" panose="02020603050405020304" pitchFamily="18" charset="0"/>
                <a:cs typeface="Times New Roman" panose="02020603050405020304" pitchFamily="18" charset="0"/>
              </a:rPr>
              <a:t>συμφωνίες εξειδίκευσης της παραγωγής πχ μέσω σύστασης μιας κοινής επιχείρησης</a:t>
            </a: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2100" dirty="0">
                <a:effectLst/>
                <a:latin typeface="Times New Roman" panose="02020603050405020304" pitchFamily="18" charset="0"/>
                <a:ea typeface="Times New Roman" panose="02020603050405020304" pitchFamily="18" charset="0"/>
                <a:cs typeface="Times New Roman" panose="02020603050405020304" pitchFamily="18" charset="0"/>
              </a:rPr>
              <a:t>το μερίδιο της αγοράς που έχουν τα συμβαλλόμενα μέρη δεν </a:t>
            </a:r>
            <a:r>
              <a:rPr lang="el-GR" sz="2100" dirty="0">
                <a:latin typeface="Times New Roman" panose="02020603050405020304" pitchFamily="18" charset="0"/>
                <a:ea typeface="Times New Roman" panose="02020603050405020304" pitchFamily="18" charset="0"/>
                <a:cs typeface="Times New Roman" panose="02020603050405020304" pitchFamily="18" charset="0"/>
              </a:rPr>
              <a:t>πρέπει να </a:t>
            </a:r>
            <a:r>
              <a:rPr lang="el-GR" sz="2100" dirty="0">
                <a:effectLst/>
                <a:latin typeface="Times New Roman" panose="02020603050405020304" pitchFamily="18" charset="0"/>
                <a:ea typeface="Times New Roman" panose="02020603050405020304" pitchFamily="18" charset="0"/>
                <a:cs typeface="Times New Roman" panose="02020603050405020304" pitchFamily="18" charset="0"/>
              </a:rPr>
              <a:t>υπερβαίνει το 20% της σχετικής αγοράς -Κανονισμός 1218/2010- και οι συμφωνίες τυποποίησης που έχουν ως αντικείμενο τη διαμόρφωση τεχνικών και ποιοτικών προδιαγραφών). </a:t>
            </a:r>
            <a:endParaRPr lang="el-GR" sz="2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Bef>
                <a:spcPts val="0"/>
              </a:spcBef>
              <a:buNone/>
            </a:pPr>
            <a:r>
              <a:rPr lang="el-GR" sz="2100" dirty="0">
                <a:latin typeface="Times New Roman" panose="02020603050405020304" pitchFamily="18" charset="0"/>
                <a:cs typeface="Times New Roman" panose="02020603050405020304" pitchFamily="18" charset="0"/>
              </a:rPr>
              <a:t>Το άρθρο 101.1 ΣΛΕΕ αναφέρεται στις πιο διαδεδομένες μορφές συμπράξεων που απαγορεύονται. Στις μορφές αυτές συγκαταλέγονται εκείνες που συνίστανται: α) στον άμεσο ή έμμεσο καθορισμό τιμών αγοράς ή πωλήσεως ή άλλων όρων συναλλαγής, β) στον περιορισμό ή στον έλεγχο παραγωγής, της διαθέσεως, της τεχνολογικής αναπτύξεως ή των επενδύσεων, γ) στην κατανομή των αγορών ή των πηγών εφοδιασμού, δ) στην εφαρμογή άνισων όρων επί ισοδύναμων παροχών, έναντι των εμπορικών </a:t>
            </a:r>
            <a:r>
              <a:rPr lang="el-GR" sz="2100" dirty="0" err="1">
                <a:latin typeface="Times New Roman" panose="02020603050405020304" pitchFamily="18" charset="0"/>
                <a:cs typeface="Times New Roman" panose="02020603050405020304" pitchFamily="18" charset="0"/>
              </a:rPr>
              <a:t>συναλλασσομένων</a:t>
            </a:r>
            <a:r>
              <a:rPr lang="el-GR" sz="2100" dirty="0">
                <a:latin typeface="Times New Roman" panose="02020603050405020304" pitchFamily="18" charset="0"/>
                <a:cs typeface="Times New Roman" panose="02020603050405020304" pitchFamily="18" charset="0"/>
              </a:rPr>
              <a:t>, με αποτέλεσμα να περιέρχονται αυτοί σε μειονεκτική θέση στον ανταγωνισμό, και ε) στην εξάρτηση της συνάψεως συμβάσεων από την αποδοχή, εκ μέρους των συναλλασσόμενων, προσθέτων παροχών που εκ φύσεως ή σύμφωνα με τις εμπορικές συνήθειες δεν έχουν σχέση με το αντικείμενο των συμβάσεων αυτών. </a:t>
            </a:r>
          </a:p>
          <a:p>
            <a:pPr marL="0" indent="0">
              <a:buNone/>
            </a:pPr>
            <a:endParaRPr lang="el-GR" dirty="0"/>
          </a:p>
        </p:txBody>
      </p:sp>
    </p:spTree>
    <p:extLst>
      <p:ext uri="{BB962C8B-B14F-4D97-AF65-F5344CB8AC3E}">
        <p14:creationId xmlns:p14="http://schemas.microsoft.com/office/powerpoint/2010/main" val="3470707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BB88CF-CF07-7C2F-292D-F3B2734BA967}"/>
              </a:ext>
            </a:extLst>
          </p:cNvPr>
          <p:cNvSpPr>
            <a:spLocks noGrp="1"/>
          </p:cNvSpPr>
          <p:nvPr>
            <p:ph type="title"/>
          </p:nvPr>
        </p:nvSpPr>
        <p:spPr/>
        <p:txBody>
          <a:bodyPr>
            <a:normAutofit/>
          </a:bodyPr>
          <a:lstStyle/>
          <a:p>
            <a:r>
              <a:rPr lang="el-GR" sz="3200" b="1" dirty="0">
                <a:latin typeface="Times New Roman" panose="02020603050405020304" pitchFamily="18" charset="0"/>
                <a:cs typeface="Times New Roman" panose="02020603050405020304" pitchFamily="18" charset="0"/>
              </a:rPr>
              <a:t>ΙΙ. Θεμελιώδεις έννοιες: ακυρότητα συμπράξεων</a:t>
            </a:r>
          </a:p>
        </p:txBody>
      </p:sp>
      <p:sp>
        <p:nvSpPr>
          <p:cNvPr id="3" name="Θέση περιεχομένου 2">
            <a:extLst>
              <a:ext uri="{FF2B5EF4-FFF2-40B4-BE49-F238E27FC236}">
                <a16:creationId xmlns:a16="http://schemas.microsoft.com/office/drawing/2014/main" id="{E9568A78-90E1-D5F3-56AF-8ECD3D018D88}"/>
              </a:ext>
            </a:extLst>
          </p:cNvPr>
          <p:cNvSpPr>
            <a:spLocks noGrp="1"/>
          </p:cNvSpPr>
          <p:nvPr>
            <p:ph idx="1"/>
          </p:nvPr>
        </p:nvSpPr>
        <p:spPr/>
        <p:txBody>
          <a:bodyPr>
            <a:normAutofit/>
          </a:bodyPr>
          <a:lstStyle/>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Σύμφωνα με το άρθρο 101.2 ΣΛΕΕ: «Οι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απαγορευόμενες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δυνάμει του παρόντος άρθρου συμφωνίες ή αποφάσεις είναι αυτοδικαίως άκυρες». Η εν λόγω κύρωση προϋποθέτει την μη εφαρμογή της τρίτης παραγράφου του ίδιου άρθρου, σύμφωνα με την οποία οι διατάξεις της πρώτης παραγράφου δύνανται να κηρυχτούν ανεφάρμοστες, εάν συντρέχουν ορισμένες προϋποθέσεις. </a:t>
            </a:r>
            <a:endParaRPr lang="el-GR"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Κατά τους όρους του εθνικού δικαίου κρίνεται επίσης η υποχρέωση αποζημίωσης όσων παράνομα και υπαίτια ζημίωσαν άλλους. Κατά το Δικαστήριο η αποτελεσματική εφαρμογή του δικαίου του ανταγωνισμού προϋποθέτει τη δυνατότητα των ενδιαφερόμενων να διεκδικούν αποζημίωση για τις ζημίες που υπέστησαν, ανεξαρτήτως των σχετικών εθνικών διατάξεων. Πρόκειται για προσέγγιση αντίστοιχη εκείνης της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νομολογιακής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αναγνώρισης του δικαιώματος αποζημίωσης για παραβιάσεις του δικαίου της Ένωσης. (</a:t>
            </a:r>
            <a:r>
              <a:rPr lang="en-US" sz="1800" dirty="0">
                <a:effectLst/>
                <a:latin typeface="Times New Roman" panose="02020603050405020304" pitchFamily="18" charset="0"/>
                <a:ea typeface="Times New Roman" panose="02020603050405020304" pitchFamily="18" charset="0"/>
              </a:rPr>
              <a:t>Courage</a:t>
            </a:r>
            <a:r>
              <a:rPr lang="el-GR" sz="1800" dirty="0">
                <a:effectLst/>
                <a:latin typeface="Times New Roman" panose="02020603050405020304" pitchFamily="18" charset="0"/>
                <a:ea typeface="Times New Roman" panose="02020603050405020304" pitchFamily="18" charset="0"/>
              </a:rPr>
              <a:t>/</a:t>
            </a:r>
            <a:r>
              <a:rPr lang="en-US" sz="1800" dirty="0" err="1">
                <a:effectLst/>
                <a:latin typeface="Times New Roman" panose="02020603050405020304" pitchFamily="18" charset="0"/>
                <a:ea typeface="Times New Roman" panose="02020603050405020304" pitchFamily="18" charset="0"/>
              </a:rPr>
              <a:t>Creham</a:t>
            </a:r>
            <a:r>
              <a:rPr lang="en-US" sz="1800" dirty="0">
                <a:effectLst/>
                <a:latin typeface="Times New Roman" panose="02020603050405020304" pitchFamily="18" charset="0"/>
                <a:ea typeface="Times New Roman" panose="02020603050405020304" pitchFamily="18" charset="0"/>
              </a:rPr>
              <a:t> Ltd</a:t>
            </a:r>
            <a:r>
              <a:rPr lang="el-GR" sz="1800" dirty="0">
                <a:effectLst/>
                <a:latin typeface="Times New Roman" panose="02020603050405020304" pitchFamily="18" charset="0"/>
                <a:ea typeface="Times New Roman" panose="02020603050405020304" pitchFamily="18" charset="0"/>
              </a:rPr>
              <a:t>, 2001).</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Οι διαφορές που υφίστανται μεταξύ των εθνικών δικαίων, οδήγησε τα όργανα της ΕΕ να υιοθετήσουν την Οδηγία 2014/104/ΕΕ «σχετικά με ορισμένους κανόνες που διέπουν τις αγωγές αποζημίωσης βάσει του εθνικού δικαίου για παραβάσεις των διατάξεων του δικαίου ανταγωνισμού των κρατών μελών και της Ευρωπαϊκής Ένωσης» (</a:t>
            </a:r>
            <a:r>
              <a:rPr lang="el-GR" sz="1800" dirty="0">
                <a:effectLst/>
                <a:latin typeface="Times New Roman" panose="02020603050405020304" pitchFamily="18" charset="0"/>
                <a:ea typeface="Times New Roman" panose="02020603050405020304" pitchFamily="18" charset="0"/>
              </a:rPr>
              <a:t>ΕΕ </a:t>
            </a:r>
            <a:r>
              <a:rPr lang="en-US" sz="1800" dirty="0">
                <a:effectLst/>
                <a:latin typeface="Times New Roman" panose="02020603050405020304" pitchFamily="18" charset="0"/>
                <a:ea typeface="Times New Roman" panose="02020603050405020304" pitchFamily="18" charset="0"/>
              </a:rPr>
              <a:t>L</a:t>
            </a:r>
            <a:r>
              <a:rPr lang="el-GR" sz="1800" dirty="0">
                <a:effectLst/>
                <a:latin typeface="Times New Roman" panose="02020603050405020304" pitchFamily="18" charset="0"/>
                <a:ea typeface="Times New Roman" panose="02020603050405020304" pitchFamily="18" charset="0"/>
              </a:rPr>
              <a:t> 349/26.11.2014, 1).  </a:t>
            </a:r>
          </a:p>
          <a:p>
            <a:pPr algn="just">
              <a:lnSpc>
                <a:spcPct val="106000"/>
              </a:lnSpc>
              <a:spcBef>
                <a:spcPts val="0"/>
              </a:spcBef>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815539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70A772-9521-7031-6772-4DC5AF8B4194}"/>
              </a:ext>
            </a:extLst>
          </p:cNvPr>
          <p:cNvSpPr>
            <a:spLocks noGrp="1"/>
          </p:cNvSpPr>
          <p:nvPr>
            <p:ph type="title"/>
          </p:nvPr>
        </p:nvSpPr>
        <p:spPr/>
        <p:txBody>
          <a:bodyPr>
            <a:normAutofit/>
          </a:bodyPr>
          <a:lstStyle/>
          <a:p>
            <a:r>
              <a:rPr lang="el-GR" sz="3200" b="1" dirty="0"/>
              <a:t>ΙΙΙ. Θεμελιώδεις έννοιες: το ανεφάρμοστο της απαγόρευσης </a:t>
            </a:r>
          </a:p>
        </p:txBody>
      </p:sp>
      <p:sp>
        <p:nvSpPr>
          <p:cNvPr id="3" name="Θέση περιεχομένου 2">
            <a:extLst>
              <a:ext uri="{FF2B5EF4-FFF2-40B4-BE49-F238E27FC236}">
                <a16:creationId xmlns:a16="http://schemas.microsoft.com/office/drawing/2014/main" id="{A10B5A66-7008-F13D-54FC-CDEF7EB4EBD2}"/>
              </a:ext>
            </a:extLst>
          </p:cNvPr>
          <p:cNvSpPr>
            <a:spLocks noGrp="1"/>
          </p:cNvSpPr>
          <p:nvPr>
            <p:ph idx="1"/>
          </p:nvPr>
        </p:nvSpPr>
        <p:spPr/>
        <p:txBody>
          <a:bodyPr>
            <a:normAutofit fontScale="92500" lnSpcReduction="10000"/>
          </a:bodyPr>
          <a:lstStyle/>
          <a:p>
            <a:pPr marL="0" indent="0" algn="just">
              <a:lnSpc>
                <a:spcPct val="106000"/>
              </a:lnSpc>
              <a:spcAft>
                <a:spcPts val="800"/>
              </a:spcAft>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Σύμφωνα με το άρθρο 101.3 της Συνθήκης η σύμπραξη που απαγορεύεται δύναται να κηρυχτεί ανεφάρμοστη, εάν συμβάλλει στη βελτίωση της παραγωγής ή της διανομής των προϊόντων ή στην προώθηση της τεχνικής ή οικονομικής προόδου, εξασφαλίζοντας συγχρόνως στους καταναλωτές δίκαιο τμήμα από το όφελος που προκύπτει και υπό τον όρο ότι α) δεν επιβάλλει στις ενδιαφερόμενες επιχειρήσεις περιορισμούς μη απαραίτητους για την επίτευξη των στόχων αυτών και β) δεν παρέχει στις επιχειρήσεις αυτές τη δυνατότητα καταργήσεως του ανταγωνισμού επί σημαντικού τμήματος των σχετικών προϊόντων».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Aft>
                <a:spcPts val="800"/>
              </a:spcAft>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Αν και φαίνεται ότι οι τέσσερις αυτές προϋποθέσεις δυσχερώς μπορούν να εκπληρωθούν, είναι γεγονός ότι η Επιτροπή χορήγησε πολλές ατομικές εξαιρέσεις, συχνά κατόπιν τροποποιήσεων ή συνθηκών και βαρών που επέβαλε στα συμβαλλόμενα μέρη.</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Aft>
                <a:spcPts val="800"/>
              </a:spcAft>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Η εφαρμογή των όρων που περιλαμβάνει το άρθρο 101.3 ΣΛΕΕ ανέδειξε την σημασία διαμόρφωσης μιας σχετικής οικονομικής πολιτικής στην Ένωσης, όπως και τη φιλοσοφία που εμπερικλείουν οι κανόνες της Ένωσης. </a:t>
            </a:r>
            <a:endParaRPr lang="el-GR"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6000"/>
              </a:lnSpc>
              <a:spcAft>
                <a:spcPts val="800"/>
              </a:spcAft>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Οι όροι που αναφέρονται στο άρθρο αυτό πρέπει να εφαρμόζονται σωρευτικά (απόφαση της 11ης Σεπτεμβρίου 2014,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MasterCard</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κ.λπ. κατά Επιτροπής).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074115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1B41B1-274F-2344-43D7-4CF94D760375}"/>
              </a:ext>
            </a:extLst>
          </p:cNvPr>
          <p:cNvSpPr>
            <a:spLocks noGrp="1"/>
          </p:cNvSpPr>
          <p:nvPr>
            <p:ph type="title"/>
          </p:nvPr>
        </p:nvSpPr>
        <p:spPr/>
        <p:txBody>
          <a:bodyPr/>
          <a:lstStyle/>
          <a:p>
            <a:r>
              <a:rPr lang="el-GR" dirty="0"/>
              <a:t>Ι</a:t>
            </a:r>
            <a:r>
              <a:rPr lang="el-GR" sz="3200" b="1" dirty="0"/>
              <a:t>. Θεμελιώδεις έννοιες: απαγόρευση σύμπραξης </a:t>
            </a:r>
          </a:p>
        </p:txBody>
      </p:sp>
      <p:sp>
        <p:nvSpPr>
          <p:cNvPr id="3" name="Θέση περιεχομένου 2">
            <a:extLst>
              <a:ext uri="{FF2B5EF4-FFF2-40B4-BE49-F238E27FC236}">
                <a16:creationId xmlns:a16="http://schemas.microsoft.com/office/drawing/2014/main" id="{569DF163-33F2-47FF-F13E-50C35AB88443}"/>
              </a:ext>
            </a:extLst>
          </p:cNvPr>
          <p:cNvSpPr>
            <a:spLocks noGrp="1"/>
          </p:cNvSpPr>
          <p:nvPr>
            <p:ph idx="1"/>
          </p:nvPr>
        </p:nvSpPr>
        <p:spPr/>
        <p:txBody>
          <a:bodyPr>
            <a:normAutofit fontScale="92500" lnSpcReduction="20000"/>
          </a:bodyPr>
          <a:lstStyle/>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Οι συμπράξεις απαγορεύονται όταν περιορίζουν τον ανταγωνισμό. Στην περίπτωση αυτή είναι άκυρες, εκτός και αν κηρυχτούν αποδεκτές. </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Ορισμός: (άρθρο 101.1 ΣΛΕΕ) «Είναι ασυμβίβαστες με την εσωτερική αγορά και απαγορεύονται όλες οι συμφωνίες μεταξύ επιχειρήσεων, όλες οι αποφάσεις ενώσεων επιχειρήσεων και κάθε εναρμονισμένη πρακτική, που δύνανται να επηρεάσουν το εμπόριο μεταξύ των κρατών μελών και που έχουν ως αντικείμενο ή ως αποτέλεσμα την παρεμπόδιση, τον περιορισμό ή τη νόθευση του ανταγωνισμού εντός της εσωτερικής αγοράς». </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Οι προϋποθέσεις εφαρμογής της διάταξης αυτής είναι η ύπαρξη μιας σύμπραξης, ο περιορισμός του ανταγωνισμού και ο επηρεασμός του εμπορίου μεταξύ των κρατών μελών. </a:t>
            </a:r>
          </a:p>
          <a:p>
            <a:pPr marL="0" indent="0" algn="just">
              <a:lnSpc>
                <a:spcPct val="106000"/>
              </a:lnSpc>
              <a:spcBef>
                <a:spcPts val="0"/>
              </a:spcBef>
              <a:buNone/>
            </a:pPr>
            <a:r>
              <a:rPr lang="el-GR" sz="1800" b="1" dirty="0">
                <a:latin typeface="Times New Roman" panose="02020603050405020304" pitchFamily="18" charset="0"/>
                <a:ea typeface="Times New Roman" panose="02020603050405020304" pitchFamily="18" charset="0"/>
                <a:cs typeface="Times New Roman" panose="02020603050405020304" pitchFamily="18" charset="0"/>
              </a:rPr>
              <a:t>Α. ΎΠΑΡΞΗ ΣΥΜΠΡΑΞΗΣ </a:t>
            </a:r>
            <a:endPar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Μορφές συμπράξεων</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Οι συμπράξεις μπορούν να προσλάβουν τη μορφή συμφωνιών, αποφάσεων ενώσεων επιχειρήσεων και εναρμονισμένων πρακτικών.</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Έννοια επιχείρησης: κάθε οντότητα που ασκεί οικονομική δραστηριότητα ανεξαρτήτως του νομικού καθεστώτος που τη διέπει και του τρόπου χρηματοδότησής της. Περιλαμβάνονται πολλά και διαφορετικά πρόσωπα, όπως τα φυσικά πρόσωπα, οι εταιρείες αστικού και εμπορικού χαρακτήρα, οι οντότητες που δεν έχουν τη μορφή εταιρείας, όπως είναι οι όμιλοι οικονομικού ενδιαφέροντος, τα ιδρύματα, οι ενώσεις και  τα δημόσια ιδρύματα. </a:t>
            </a:r>
            <a:r>
              <a:rPr lang="el-GR" sz="1800" dirty="0">
                <a:latin typeface="Times New Roman" panose="02020603050405020304" pitchFamily="18" charset="0"/>
                <a:ea typeface="Times New Roman" panose="02020603050405020304" pitchFamily="18" charset="0"/>
                <a:cs typeface="Times New Roman" panose="02020603050405020304" pitchFamily="18" charset="0"/>
              </a:rPr>
              <a:t>Τ</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α πρόσωπα δημοσίου δικαίου δεν εξαιρούνται. Πχ η άσκηση οικονομικής δραστηριότητας που συνίσταται στην άνευ κέρδους παροχή υπηρεσιών ανεύρεσης θέσεων εργασίας, προσδίνει στην οντότητα που την παρέχει την ιδιότητα της επιχείρησης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Höfner</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1981). Το ίδιο ισχύει και όσον αφορά τα συνταξιοδοτικά ταμεία και τους Οργανισμούς Λιμένων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Albany</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1999,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Porto di Genova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1991).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Bef>
                <a:spcPts val="0"/>
              </a:spcBef>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Bef>
                <a:spcPts val="0"/>
              </a:spcBef>
              <a:buNone/>
            </a:pPr>
            <a:endParaRPr lang="el-GR" dirty="0"/>
          </a:p>
        </p:txBody>
      </p:sp>
    </p:spTree>
    <p:extLst>
      <p:ext uri="{BB962C8B-B14F-4D97-AF65-F5344CB8AC3E}">
        <p14:creationId xmlns:p14="http://schemas.microsoft.com/office/powerpoint/2010/main" val="2834459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95DC49-BB70-F1B2-7760-564495063E57}"/>
              </a:ext>
            </a:extLst>
          </p:cNvPr>
          <p:cNvSpPr>
            <a:spLocks noGrp="1"/>
          </p:cNvSpPr>
          <p:nvPr>
            <p:ph type="title"/>
          </p:nvPr>
        </p:nvSpPr>
        <p:spPr/>
        <p:txBody>
          <a:bodyPr>
            <a:normAutofit/>
          </a:bodyPr>
          <a:lstStyle/>
          <a:p>
            <a:r>
              <a:rPr lang="el-GR" sz="3200" b="1" dirty="0">
                <a:latin typeface="Times New Roman" panose="02020603050405020304" pitchFamily="18" charset="0"/>
                <a:cs typeface="Times New Roman" panose="02020603050405020304" pitchFamily="18" charset="0"/>
              </a:rPr>
              <a:t>Α. Οικονομική αποτελεσματικότητα </a:t>
            </a:r>
          </a:p>
        </p:txBody>
      </p:sp>
      <p:sp>
        <p:nvSpPr>
          <p:cNvPr id="3" name="Θέση περιεχομένου 2">
            <a:extLst>
              <a:ext uri="{FF2B5EF4-FFF2-40B4-BE49-F238E27FC236}">
                <a16:creationId xmlns:a16="http://schemas.microsoft.com/office/drawing/2014/main" id="{B4C2E0E4-39E0-AE3D-DC76-D05519F2185C}"/>
              </a:ext>
            </a:extLst>
          </p:cNvPr>
          <p:cNvSpPr>
            <a:spLocks noGrp="1"/>
          </p:cNvSpPr>
          <p:nvPr>
            <p:ph idx="1"/>
          </p:nvPr>
        </p:nvSpPr>
        <p:spPr/>
        <p:txBody>
          <a:bodyPr>
            <a:normAutofit/>
          </a:bodyPr>
          <a:lstStyle/>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rPr>
              <a:t>Ο πρώτος όρος αναφέρεται στην βελτίωση της παραγωγής ή της διανομής των προϊόντων ή προώθηση της τεχνικής ή οικονομικής προόδου.</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Η βελτίωση της οικονομικής αποτελεσματικότητας διακρίνεται αφενός στη βελτίωση του κόστους, αφετέρου στη βελτίωση της ποιότητας, που δημιουργεί αξία υπό μορφή νέων και βελτιωμένων προϊόντων, μεγαλύτερης ποικιλίας προϊόντων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κ.λ.π</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Η βελτίωση της αποτελεσματικότητας από άποψη </a:t>
            </a:r>
            <a:r>
              <a:rPr lang="el-GR" sz="1800" i="1" dirty="0">
                <a:effectLst/>
                <a:latin typeface="Times New Roman" panose="02020603050405020304" pitchFamily="18" charset="0"/>
                <a:ea typeface="Times New Roman" panose="02020603050405020304" pitchFamily="18" charset="0"/>
                <a:cs typeface="Times New Roman" panose="02020603050405020304" pitchFamily="18" charset="0"/>
              </a:rPr>
              <a:t>κόστους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μπορεί να προέλθει από πολλούς διαφορετικούς τρόπους. Μια πολύ σημαντική πηγή βελτίωσης εξοικονόμησης κόστους είναι η ανάπτυξη νέων τεχνολογιών και μεθόδων παραγωγής. Για παράδειγμα, η εισαγωγή της γραμμής συναρμολόγησης οδήγησε σε πολύ σημαντική μείωση του κόστους παραγωγής αυτοκινήτων οχημάτων. Μια άλλη σημαντική πηγή βελτίωσης είναι οι </a:t>
            </a:r>
            <a:r>
              <a:rPr lang="el-GR" sz="1800" i="1" dirty="0" err="1">
                <a:effectLst/>
                <a:latin typeface="Times New Roman" panose="02020603050405020304" pitchFamily="18" charset="0"/>
                <a:ea typeface="Times New Roman" panose="02020603050405020304" pitchFamily="18" charset="0"/>
                <a:cs typeface="Times New Roman" panose="02020603050405020304" pitchFamily="18" charset="0"/>
              </a:rPr>
              <a:t>συνέργιες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που επέρχονται όταν τα μέρη μιας συμφωνίας συνδυάζουν τα αντίστοιχα στοιχεία του ενεργητικού τους, εξασφαλίζοντας μια καλύτερη διάρθρωση κόστους/παραγωγής.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Ως παράδειγμα αναφέρεται η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συνέργια</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μεταξύ της επιχείρησης Α που διαθέτει παραγωγικές εγκαταστάσεις υψηλού αυτοματισμού που έχουν ως συνέπεια το χαμηλό κόστος παραγωγής ανά μονάδα προϊόντος και της επιχείρησης Β που έχει αναπτύξει ένα αποτελεσματικό σύστημα επεξεργασίας των παραγγελιών. Το σύστημα αυτό επιτρέπει την προσαρμογή της παραγωγής στη ζήτηση των πελατών, εξασφαλίζοντας έτσι την έγκαιρη παράδοση και μειώνοντας το κόστος αποθήκευσης και απαξίωσης των προϊόντων. Συνδυάζοντας το παραγωγικό τους δυναμικό, η Α και η Β επιχείρηση μπορούν να επιτύχουν μείωση του κόστους τους.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4157892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38727E-4DBC-7045-DCD3-60CCF5A7F2DC}"/>
              </a:ext>
            </a:extLst>
          </p:cNvPr>
          <p:cNvSpPr>
            <a:spLocks noGrp="1"/>
          </p:cNvSpPr>
          <p:nvPr>
            <p:ph type="title"/>
          </p:nvPr>
        </p:nvSpPr>
        <p:spPr/>
        <p:txBody>
          <a:bodyPr>
            <a:normAutofit/>
          </a:bodyPr>
          <a:lstStyle/>
          <a:p>
            <a:r>
              <a:rPr lang="el-GR" sz="3200" dirty="0">
                <a:latin typeface="Times New Roman" panose="02020603050405020304" pitchFamily="18" charset="0"/>
                <a:cs typeface="Times New Roman" panose="02020603050405020304" pitchFamily="18" charset="0"/>
              </a:rPr>
              <a:t>Οικονομική αποτελεσματικότητα ΙΙ</a:t>
            </a:r>
          </a:p>
        </p:txBody>
      </p:sp>
      <p:sp>
        <p:nvSpPr>
          <p:cNvPr id="3" name="Θέση περιεχομένου 2">
            <a:extLst>
              <a:ext uri="{FF2B5EF4-FFF2-40B4-BE49-F238E27FC236}">
                <a16:creationId xmlns:a16="http://schemas.microsoft.com/office/drawing/2014/main" id="{99ADB4E1-2D78-D91C-05BE-8045B600E9AB}"/>
              </a:ext>
            </a:extLst>
          </p:cNvPr>
          <p:cNvSpPr>
            <a:spLocks noGrp="1"/>
          </p:cNvSpPr>
          <p:nvPr>
            <p:ph idx="1"/>
          </p:nvPr>
        </p:nvSpPr>
        <p:spPr/>
        <p:txBody>
          <a:bodyPr>
            <a:normAutofit/>
          </a:bodyPr>
          <a:lstStyle/>
          <a:p>
            <a:pPr marL="0" indent="0" algn="just">
              <a:buNone/>
            </a:pPr>
            <a:r>
              <a:rPr lang="el-GR" sz="1800" dirty="0">
                <a:effectLst/>
                <a:latin typeface="Times New Roman" panose="02020603050405020304" pitchFamily="18" charset="0"/>
                <a:ea typeface="Times New Roman" panose="02020603050405020304" pitchFamily="18" charset="0"/>
              </a:rPr>
              <a:t>Η μείωση του κόστους δεν είναι πάντοτε η πλέον σημαντική. Σε ορισμένες περιπτώσεις, εξίσου ή περισσότερο σημαντική είναι η </a:t>
            </a:r>
            <a:r>
              <a:rPr lang="el-GR" sz="1800" i="1" dirty="0">
                <a:effectLst/>
                <a:latin typeface="Times New Roman" panose="02020603050405020304" pitchFamily="18" charset="0"/>
                <a:ea typeface="Times New Roman" panose="02020603050405020304" pitchFamily="18" charset="0"/>
              </a:rPr>
              <a:t>βελτίωση της ποιότητας</a:t>
            </a:r>
            <a:r>
              <a:rPr lang="el-GR" sz="1800" dirty="0">
                <a:effectLst/>
                <a:latin typeface="Times New Roman" panose="02020603050405020304" pitchFamily="18" charset="0"/>
                <a:ea typeface="Times New Roman" panose="02020603050405020304" pitchFamily="18" charset="0"/>
              </a:rPr>
              <a:t> ενός προϊόντος ή άλλες μορφές βελτίωσης. Η τεχνική και τεχνολογική πρόοδος αποτελεί βασική και δυναμική διάσταση της οικονομίας. Η πρόοδος αυτή επέρχεται συνήθως με τις συμφωνίες έρευνας και ανάπτυξης.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Ως παράδειγμα αναφέρεται η δημιουργία μιας κοινής επιχείρησης για την ανάπτυξη και την από κοινού παραγωγή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κυψελωτών</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ελαστικών. Η διάτρηση μιας από τις κυψέλες δεν επηρεάζει τις υπόλοιπες, πράγμα που σημαίνει ότι δεν υπάρχει κίνδυνος κατάρρευσης του ελαστικού σε περίπτωση διάτρησης. Το ελαστικό αυτό είναι ασφαλέστερο των παραδοσιακών ελαστικών. Παράλληλα, δεν υπάρχει άμεση ανάγκη αλλαγής του και μεταφοράς εφεδρικού.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Aft>
                <a:spcPts val="800"/>
              </a:spcAft>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Αξίζει να επισημανθεί ότι στο πεδίο εφαρμογής της έννοιας του όρου «</a:t>
            </a:r>
            <a:r>
              <a:rPr lang="el-GR" sz="1800" i="1" dirty="0">
                <a:effectLst/>
                <a:latin typeface="Times New Roman" panose="02020603050405020304" pitchFamily="18" charset="0"/>
                <a:ea typeface="Times New Roman" panose="02020603050405020304" pitchFamily="18" charset="0"/>
                <a:cs typeface="Times New Roman" panose="02020603050405020304" pitchFamily="18" charset="0"/>
              </a:rPr>
              <a:t>οικονομική πρόοδο</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η Επιτροπή ενέταξε πολλές και διαφορετικές υποθέσεις, όπως: 1) την εξασφάλιση προμήθειας πετρελαίου σε καιρό κρίσεως, 2) την πραγματοποίηση οικονομιών ενέργειας, 3) την αύξηση και διαφοροποίηση πηγών ενέργειας, 4) τη βελτίωση του περιβάλλοντος, 5) τη διευκόλυνση ανακύκλωσης των απορριμμάτων, 6) την απόσυρση πυρηνικών αποβλήτων,7) την προώθηση της οικονομικής ανάπτυξης μειονεκτικών περιοχών, 8) την προστασία της υγείας και της ασφάλειας των πολιτών κατά τη ρύθμιση της διανομής προϊόντων δυνητικά επικίνδυνων.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899547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C59525-18BE-19E4-F3AC-C69E6124025D}"/>
              </a:ext>
            </a:extLst>
          </p:cNvPr>
          <p:cNvSpPr>
            <a:spLocks noGrp="1"/>
          </p:cNvSpPr>
          <p:nvPr>
            <p:ph type="title"/>
          </p:nvPr>
        </p:nvSpPr>
        <p:spPr/>
        <p:txBody>
          <a:bodyPr>
            <a:normAutofit/>
          </a:bodyPr>
          <a:lstStyle/>
          <a:p>
            <a:r>
              <a:rPr lang="el-GR" sz="3200" b="1" dirty="0">
                <a:latin typeface="Times New Roman" panose="02020603050405020304" pitchFamily="18" charset="0"/>
                <a:cs typeface="Times New Roman" panose="02020603050405020304" pitchFamily="18" charset="0"/>
              </a:rPr>
              <a:t>Β. Όφελος καταναλωτών </a:t>
            </a:r>
          </a:p>
        </p:txBody>
      </p:sp>
      <p:sp>
        <p:nvSpPr>
          <p:cNvPr id="3" name="Θέση περιεχομένου 2">
            <a:extLst>
              <a:ext uri="{FF2B5EF4-FFF2-40B4-BE49-F238E27FC236}">
                <a16:creationId xmlns:a16="http://schemas.microsoft.com/office/drawing/2014/main" id="{79DDB452-9906-7FE6-1CF9-F2A8BA8D7048}"/>
              </a:ext>
            </a:extLst>
          </p:cNvPr>
          <p:cNvSpPr>
            <a:spLocks noGrp="1"/>
          </p:cNvSpPr>
          <p:nvPr>
            <p:ph idx="1"/>
          </p:nvPr>
        </p:nvSpPr>
        <p:spPr>
          <a:xfrm>
            <a:off x="651387" y="1451999"/>
            <a:ext cx="10515600" cy="4351338"/>
          </a:xfrm>
        </p:spPr>
        <p:txBody>
          <a:bodyPr>
            <a:normAutofit lnSpcReduction="10000"/>
          </a:bodyPr>
          <a:lstStyle/>
          <a:p>
            <a:pPr marL="0" indent="0" algn="just">
              <a:buNone/>
            </a:pPr>
            <a:r>
              <a:rPr lang="el-GR" sz="1800" dirty="0">
                <a:effectLst/>
                <a:latin typeface="Times New Roman" panose="02020603050405020304" pitchFamily="18" charset="0"/>
                <a:ea typeface="Times New Roman" panose="02020603050405020304" pitchFamily="18" charset="0"/>
              </a:rPr>
              <a:t>Η δεύτερη προϋπόθεση αναφέρεται στην εξασφάλιση στους καταναλωτές δίκαιου τμήματος από το όφελος που προκύπτει. Η έννοια των καταναλωτών είναι ευρεία και περιλαμβάνει όλους τους άμεσους και έμμεσους χρήστες των προϊόντων που αφορά η συμφωνία, περιλαμβανομένων των παραγωγών που χρησιμοποιούν τα προϊόντα ως πρώτη ύλη, των χονδρεμπόρων, των λιανοπωλητών και των τελικών καταναλωτών, δηλαδή των φυσικών προσώπων που ενεργούν για λόγους που δεν έχουν σχέση με την εμπορική ή επαγγελματική τους δραστηριότητα</a:t>
            </a:r>
            <a:r>
              <a:rPr lang="el-GR" sz="1800" i="1"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Στην έννοια των καταναλωτών δεν περιλαμβάνεται το κοινωνικό σύνολο. </a:t>
            </a:r>
            <a:endParaRPr lang="el-GR" sz="1800" dirty="0">
              <a:latin typeface="Times New Roman" panose="02020603050405020304" pitchFamily="18" charset="0"/>
              <a:ea typeface="Times New Roman" panose="02020603050405020304" pitchFamily="18" charset="0"/>
            </a:endParaRPr>
          </a:p>
          <a:p>
            <a:pPr marL="0" indent="0" algn="just">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Ως παραδείγματα των εν λόγω μορφών βελτίωσης της αποτελεσματικότητας, μπορούν να αναφερθούν τα ακόλουθα: 1) όταν οι καταναλωτές προμηθεύονται πιο εύκολα και γρήγορα τα προσαρμοζόμενα στις επιθυμίες τους προϊόντα, 2) όταν ένα προϊόν με ενδιαφέροντα χαρακτηριστικά έχει τεθεί στη διάθεσή τους, 3) όταν η προσφορά των προϊόντων έχει αυξηθεί και διευρυνθεί, 4) όταν η προσφορά των προϊόντων έχει βελτιωθεί ποιοτικά, 5) όταν η ασφάλεια των προϊόντων επιτυγχάνεται καλύτερα, 6) όταν συγκεντρώνονται περιοδικά σε ένα μοναδικό τόπο έκθεσης, σημαντικό τμήμα της ευρωπαϊκής παραγωγής μηχανών παραγωγής, επιτρέποντας έτσι στους ενδεχόμενους αγοραστές να αποφύγουν πολυάριθμες μετακινήσεις και να διαπραγματευθούν άμεσα με τους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εκθέτοντες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τα προς αγορά προϊόντα, 7) όταν οι αγοραστές διαπιστώνουν την απλοποίηση των διοικητικών τους καθηκόντων προς αγορά ενός προϊόντος επειδή έχουν τη δυνατότητα να διαπραγματευθούν με ένα μοναδικό προμηθευτή, 8) όταν μπορούν να εκμεταλλευθούν μια καλύτερη εγγύηση και μια καλύτερη υπηρεσία μετά την πώληση.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1407666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09340F-0A98-A7FE-6146-0E6E23208B46}"/>
              </a:ext>
            </a:extLst>
          </p:cNvPr>
          <p:cNvSpPr>
            <a:spLocks noGrp="1"/>
          </p:cNvSpPr>
          <p:nvPr>
            <p:ph type="title"/>
          </p:nvPr>
        </p:nvSpPr>
        <p:spPr/>
        <p:txBody>
          <a:bodyPr>
            <a:normAutofit/>
          </a:bodyPr>
          <a:lstStyle/>
          <a:p>
            <a:r>
              <a:rPr lang="el-GR" sz="3200" b="1" dirty="0"/>
              <a:t>Γ. Αναλογικότητα των περιορισμών</a:t>
            </a:r>
          </a:p>
        </p:txBody>
      </p:sp>
      <p:sp>
        <p:nvSpPr>
          <p:cNvPr id="3" name="Θέση περιεχομένου 2">
            <a:extLst>
              <a:ext uri="{FF2B5EF4-FFF2-40B4-BE49-F238E27FC236}">
                <a16:creationId xmlns:a16="http://schemas.microsoft.com/office/drawing/2014/main" id="{C70C943B-CE61-32F1-5C47-0B162C529C73}"/>
              </a:ext>
            </a:extLst>
          </p:cNvPr>
          <p:cNvSpPr>
            <a:spLocks noGrp="1"/>
          </p:cNvSpPr>
          <p:nvPr>
            <p:ph idx="1"/>
          </p:nvPr>
        </p:nvSpPr>
        <p:spPr/>
        <p:txBody>
          <a:bodyPr>
            <a:normAutofit fontScale="92500"/>
          </a:bodyPr>
          <a:lstStyle/>
          <a:p>
            <a:pPr marL="0" indent="0">
              <a:spcBef>
                <a:spcPts val="0"/>
              </a:spcBef>
              <a:buNone/>
            </a:pPr>
            <a:r>
              <a:rPr lang="el-GR" sz="2000" dirty="0">
                <a:effectLst/>
                <a:latin typeface="Times New Roman" panose="02020603050405020304" pitchFamily="18" charset="0"/>
                <a:ea typeface="Times New Roman" panose="02020603050405020304" pitchFamily="18" charset="0"/>
              </a:rPr>
              <a:t>Η τρίτη προϋπόθεση ορίζει ότι οι περιορισμοί πρέπει να είναι απαραίτητοι για την επίτευξη των στόχων. </a:t>
            </a:r>
          </a:p>
          <a:p>
            <a:pPr marL="0" indent="0" algn="just">
              <a:lnSpc>
                <a:spcPct val="106000"/>
              </a:lnSpc>
              <a:spcBef>
                <a:spcPts val="0"/>
              </a:spcBef>
              <a:buNone/>
            </a:pP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Σπάνια η Επιτροπή δέχεται περιορισμούς που αφορούν </a:t>
            </a:r>
            <a:r>
              <a:rPr lang="el-GR" sz="2000" i="1" dirty="0">
                <a:effectLst/>
                <a:latin typeface="Times New Roman" panose="02020603050405020304" pitchFamily="18" charset="0"/>
                <a:ea typeface="Times New Roman" panose="02020603050405020304" pitchFamily="18" charset="0"/>
                <a:cs typeface="Times New Roman" panose="02020603050405020304" pitchFamily="18" charset="0"/>
              </a:rPr>
              <a:t>τιμές</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είτε προέρχονται από κάθετες είτε από οριζόντιες συμφωνίες</a:t>
            </a:r>
            <a:r>
              <a:rPr lang="el-GR" sz="20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Μόνο σε εξαιρετικές περιστάσεις γίνονται αποδεκτές συμφωνίες επί των τιμών, όπως στον τομέα των τραπεζών, όπου η Επιτροπή έκανε αποδεκτή το συλλογικό καθορισμό του ύψους των προμηθειών μεταξύ των τραπεζών, υπό τον όρο ο καθορισμός τιμών μεταξύ κάθε τράπεζας και του κοινού να είναι ελεύθερος. </a:t>
            </a:r>
          </a:p>
          <a:p>
            <a:pPr marL="0" indent="0" algn="just">
              <a:lnSpc>
                <a:spcPct val="106000"/>
              </a:lnSpc>
              <a:spcBef>
                <a:spcPts val="0"/>
              </a:spcBef>
              <a:buNone/>
            </a:pP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Κατά την Επιτροπή, ελλείψει συλλογικού καθορισμού του ύψους των προμηθειών θα οδηγούμασταν σε ένα μεγάλο αριθμό διμερών διαπραγματεύσεων μεταξύ τραπεζών, με αποτέλεσμα η παρεχόμενη υπηρεσία να καθίσταται βραδεία και πιο ακριβή. </a:t>
            </a:r>
          </a:p>
          <a:p>
            <a:pPr marL="0" indent="0" algn="just">
              <a:lnSpc>
                <a:spcPct val="106000"/>
              </a:lnSpc>
              <a:spcBef>
                <a:spcPts val="0"/>
              </a:spcBef>
              <a:buNone/>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Η Επιτροπή υιοθετεί </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ευνοϊκή στάση στον τομέα των συμφωνιών κοινής έρευνας και ανάπτυξης. Η δημιουργία μιας κοινής επιχείρησης προκειμένου να της ανατεθεί ένα σχέδιο κοινής ανάπτυξης κρίθηκε ότι, παρ’ όλους τους περιορισμούς που συνεπάγονταν μια τέτοια λύση, συνιστά μια καλύτερη επιλογή από τον ελεύθερο ανταγωνισμό, όσον αφορά την ευόδωση των επιδιωκόμενων σκοπών.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319462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D25371-E5E6-3426-7492-C3AF4A55A5A8}"/>
              </a:ext>
            </a:extLst>
          </p:cNvPr>
          <p:cNvSpPr>
            <a:spLocks noGrp="1"/>
          </p:cNvSpPr>
          <p:nvPr>
            <p:ph type="title"/>
          </p:nvPr>
        </p:nvSpPr>
        <p:spPr/>
        <p:txBody>
          <a:bodyPr>
            <a:normAutofit/>
          </a:bodyPr>
          <a:lstStyle/>
          <a:p>
            <a:r>
              <a:rPr lang="el-GR" sz="3200" b="1" dirty="0"/>
              <a:t>Δ. Η μη κατάργηση του ανταγωνισμού </a:t>
            </a:r>
          </a:p>
        </p:txBody>
      </p:sp>
      <p:sp>
        <p:nvSpPr>
          <p:cNvPr id="3" name="Θέση περιεχομένου 2">
            <a:extLst>
              <a:ext uri="{FF2B5EF4-FFF2-40B4-BE49-F238E27FC236}">
                <a16:creationId xmlns:a16="http://schemas.microsoft.com/office/drawing/2014/main" id="{67C53F6E-8B75-192D-E9B7-C3A7307B6299}"/>
              </a:ext>
            </a:extLst>
          </p:cNvPr>
          <p:cNvSpPr>
            <a:spLocks noGrp="1"/>
          </p:cNvSpPr>
          <p:nvPr>
            <p:ph idx="1"/>
          </p:nvPr>
        </p:nvSpPr>
        <p:spPr/>
        <p:txBody>
          <a:bodyPr>
            <a:normAutofit/>
          </a:bodyPr>
          <a:lstStyle/>
          <a:p>
            <a:pPr marL="0" indent="0" algn="just">
              <a:lnSpc>
                <a:spcPct val="106000"/>
              </a:lnSpc>
              <a:spcAft>
                <a:spcPts val="800"/>
              </a:spcAft>
              <a:buNone/>
            </a:pP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Η τέταρτη προϋπόθεση ορίζει ότι η συμφωνία δεν πρέπει να καταργεί τον ανταγωνισμό επί σημαντικού τμήματος της αγοράς.</a:t>
            </a:r>
          </a:p>
          <a:p>
            <a:pPr marL="0" indent="0" algn="just">
              <a:lnSpc>
                <a:spcPct val="106000"/>
              </a:lnSpc>
              <a:spcAft>
                <a:spcPts val="800"/>
              </a:spcAft>
              <a:buNone/>
            </a:pP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Όποια και να είναι η συμβολή μιας σύμπραξης στη βελτίωση της οικονομικής αποτελεσματικότητας, δεν μπορεί να γίνει αποδεκτή εάν παρέχει στις επιχειρήσεις που συμπράττουν τη δυνατότητα καταργήσεως του ανταγωνισμού επί σημαντικού τμήματος των σχετικών προϊόντων. </a:t>
            </a:r>
          </a:p>
          <a:p>
            <a:pPr marL="0" indent="0" algn="just">
              <a:lnSpc>
                <a:spcPct val="106000"/>
              </a:lnSpc>
              <a:spcAft>
                <a:spcPts val="800"/>
              </a:spcAft>
              <a:buNone/>
            </a:pPr>
            <a:r>
              <a:rPr lang="el-GR" sz="2000" dirty="0">
                <a:latin typeface="Times New Roman" panose="02020603050405020304" pitchFamily="18" charset="0"/>
                <a:ea typeface="Times New Roman" panose="02020603050405020304" pitchFamily="18" charset="0"/>
                <a:cs typeface="Times New Roman" panose="02020603050405020304" pitchFamily="18" charset="0"/>
              </a:rPr>
              <a:t>Α</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πώτερος στόχος του άρθρου 101 ΣΛΕΕ είναι η προστασία της ανταγωνιστικής διαδικασίας. </a:t>
            </a:r>
            <a:r>
              <a:rPr lang="el-GR" sz="2000" dirty="0">
                <a:latin typeface="Times New Roman" panose="02020603050405020304" pitchFamily="18" charset="0"/>
                <a:ea typeface="Times New Roman" panose="02020603050405020304" pitchFamily="18" charset="0"/>
                <a:cs typeface="Times New Roman" panose="02020603050405020304" pitchFamily="18" charset="0"/>
              </a:rPr>
              <a:t>Ο ανταγωνισμός </a:t>
            </a:r>
            <a:r>
              <a:rPr lang="el-GR" sz="2000" dirty="0">
                <a:effectLst/>
                <a:latin typeface="Times New Roman" panose="02020603050405020304" pitchFamily="18" charset="0"/>
                <a:ea typeface="Times New Roman" panose="02020603050405020304" pitchFamily="18" charset="0"/>
                <a:cs typeface="Times New Roman" panose="02020603050405020304" pitchFamily="18" charset="0"/>
              </a:rPr>
              <a:t> μεταξύ επιχειρήσεων είναι η βασική κινητήρια δύναμη της οικονομικής αποτελεσματικότητας. Η κατάργηση της ανταγωνιστικής διαδικασίας οδηγεί στη εξουδετέρωση της βραχυπρόθεσμης βελτίωσης της αποτελεσματικότητας, με αποτέλεσμα να γεννώνται μακροπρόθεσμες ζημίες στην αγορά, όπως οι υψηλότερες τιμές και η κακή κατανομή των πόρων.</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680759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799D44-EDCD-3355-2F50-895A80A8921E}"/>
              </a:ext>
            </a:extLst>
          </p:cNvPr>
          <p:cNvSpPr>
            <a:spLocks noGrp="1"/>
          </p:cNvSpPr>
          <p:nvPr>
            <p:ph type="title"/>
          </p:nvPr>
        </p:nvSpPr>
        <p:spPr/>
        <p:txBody>
          <a:bodyPr/>
          <a:lstStyle/>
          <a:p>
            <a:r>
              <a:rPr lang="en-US" dirty="0"/>
              <a:t>IV. </a:t>
            </a:r>
            <a:r>
              <a:rPr lang="el-GR" dirty="0"/>
              <a:t>Συμπράξεις και ενέργεια </a:t>
            </a:r>
          </a:p>
        </p:txBody>
      </p:sp>
      <p:sp>
        <p:nvSpPr>
          <p:cNvPr id="3" name="Θέση περιεχομένου 2">
            <a:extLst>
              <a:ext uri="{FF2B5EF4-FFF2-40B4-BE49-F238E27FC236}">
                <a16:creationId xmlns:a16="http://schemas.microsoft.com/office/drawing/2014/main" id="{E24BCD0E-2A09-252B-8490-97C909FDB43E}"/>
              </a:ext>
            </a:extLst>
          </p:cNvPr>
          <p:cNvSpPr>
            <a:spLocks noGrp="1"/>
          </p:cNvSpPr>
          <p:nvPr>
            <p:ph idx="1"/>
          </p:nvPr>
        </p:nvSpPr>
        <p:spPr/>
        <p:txBody>
          <a:bodyPr>
            <a:normAutofit fontScale="92500" lnSpcReduction="20000"/>
          </a:bodyPr>
          <a:lstStyle/>
          <a:p>
            <a:pPr marL="36000" indent="0" algn="just">
              <a:lnSpc>
                <a:spcPct val="106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α) Η απόφαση της Επιτροπής της 26.10.2004 (υπόθεση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COMP</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/38662-</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GDF</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ENI</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υπόθεση αφορούσε ρήτρα εδαφικού περιορισμού πώλησης φυσικού αερίου, σε συμφωνία μεταφοράς (1997) μεταξύ της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Gaz de France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και της εταιρείας </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SNAM 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p</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που ανήκε στον όμιλο ΕΝΙ. </a:t>
            </a:r>
            <a:r>
              <a:rPr lang="el-GR" sz="1800" dirty="0">
                <a:effectLst/>
                <a:latin typeface="Times New Roman" panose="02020603050405020304" pitchFamily="18" charset="0"/>
                <a:ea typeface="Calibri" panose="020F0502020204030204" pitchFamily="34" charset="0"/>
              </a:rPr>
              <a:t>Η Επιτροπή 1) ορίζει το φυσικό αέριο ως ένα προϊόν διαφορετικό από τις άλλες πηγές ενέργειας, όπως ενέργεια, πετρέλαιο οικιακής χρήσης, πετρέλαιο βιομηχανικής χρήσης (σχετική αγορά), 2) η</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επίδικη ρήτρα επιβάλλει στην ΕΝΙ την υποχρέωση να εμπορεύεται το φυσικό αέριο σε ορισμένη περιοχή, η οποία δεν περιλαμβάνει τη Γαλλία, στερώντας έτσι από τους Γάλλους καταναλωτές το δικαίωμα να προμηθεύονται φυσικό αέριο από την ΕΝΙ (κατανομή πηγών εφοδιασμού), 3) (</a:t>
            </a:r>
            <a:r>
              <a:rPr lang="el-GR" sz="1800" dirty="0">
                <a:latin typeface="Times New Roman" panose="02020603050405020304" pitchFamily="18" charset="0"/>
                <a:ea typeface="Calibri" panose="020F0502020204030204" pitchFamily="34" charset="0"/>
                <a:cs typeface="Times New Roman" panose="02020603050405020304" pitchFamily="18" charset="0"/>
              </a:rPr>
              <a:t>Περιορισμός ανταγωνισμού): 31.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Ευρύτ</a:t>
            </a:r>
            <a:r>
              <a:rPr lang="el-GR" sz="1800" dirty="0">
                <a:effectLst/>
                <a:latin typeface="Times New Roman" panose="02020603050405020304" pitchFamily="18" charset="0"/>
                <a:ea typeface="Calibri" panose="020F0502020204030204" pitchFamily="34" charset="0"/>
              </a:rPr>
              <a:t>ερο οικονομικό πλαίσιο, η </a:t>
            </a:r>
            <a:r>
              <a:rPr lang="en-US" sz="1800" dirty="0">
                <a:effectLst/>
                <a:latin typeface="Times New Roman" panose="02020603050405020304" pitchFamily="18" charset="0"/>
                <a:ea typeface="Calibri" panose="020F0502020204030204" pitchFamily="34" charset="0"/>
              </a:rPr>
              <a:t>GDF</a:t>
            </a:r>
            <a:r>
              <a:rPr lang="el-GR" sz="1800" dirty="0">
                <a:effectLst/>
                <a:latin typeface="Times New Roman" panose="02020603050405020304" pitchFamily="18" charset="0"/>
                <a:ea typeface="Calibri" panose="020F0502020204030204" pitchFamily="34" charset="0"/>
              </a:rPr>
              <a:t> συνήψε μια παρόμοια συμφωνία με την επιχείρηση </a:t>
            </a:r>
            <a:r>
              <a:rPr lang="en-US" sz="1800" dirty="0">
                <a:effectLst/>
                <a:latin typeface="Times New Roman" panose="02020603050405020304" pitchFamily="18" charset="0"/>
                <a:ea typeface="Calibri" panose="020F0502020204030204" pitchFamily="34" charset="0"/>
              </a:rPr>
              <a:t>ENEL</a:t>
            </a:r>
            <a:r>
              <a:rPr lang="el-GR" sz="1800" dirty="0">
                <a:latin typeface="Times New Roman" panose="02020603050405020304" pitchFamily="18" charset="0"/>
                <a:ea typeface="Calibri" panose="020F0502020204030204" pitchFamily="34" charset="0"/>
              </a:rPr>
              <a:t>, 3.2. επ</a:t>
            </a:r>
            <a:r>
              <a:rPr lang="el-GR" sz="1800" dirty="0">
                <a:effectLst/>
                <a:latin typeface="Times New Roman" panose="02020603050405020304" pitchFamily="18" charset="0"/>
                <a:ea typeface="Calibri" panose="020F0502020204030204" pitchFamily="34" charset="0"/>
              </a:rPr>
              <a:t>ίδραση στον ανταγωνισμό μόνο της γαλλικής αγοράς, λόγω ιδιαίτερων συνθηκών της αγοράς και  έλλειψη ελαστικότητας της αγοράς, 4) οι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συμφωνίες επηρεάζουν το διακρατικό εμπόριο, λόγω της επιδίωξης να απομονώσουν τις εθνικές αγορές, κατά μείζονα λόγο που όπως εν προκειμένω τα μεγέθη ήταν ιδιαίτερα σημαντικά με αποτέλεσμα να πρόκειται για σημαντικό επηρεασμό, 5) (εφαρμογή άρθρου 101.3 ΣΛΕΕ): σύμφωνα με τον </a:t>
            </a:r>
            <a:r>
              <a:rPr lang="el-GR" sz="1800" dirty="0">
                <a:effectLst/>
                <a:latin typeface="Times New Roman" panose="02020603050405020304" pitchFamily="18" charset="0"/>
                <a:ea typeface="Calibri" panose="020F0502020204030204" pitchFamily="34" charset="0"/>
              </a:rPr>
              <a:t>κανονισμό 2790/1999 της Επιτροπής για τις κάθετες συμπράξεις,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απαλλαγή δεν χορηγείται στις κάθετες συμφωνίες που έχουν ως αντικείμενο τον περιορισμό που αφορά το έδαφος μέσα στο οποίο ο αγοραστής μπορεί να πωλήσει τα προϊόντα ή τις υπηρεσίες. Εν προκειμένω, η επίμαχη ρήτρα περιορίζει το έδαφος μέσα στο οποίο η ΕΝΙ θα μπορούσε να πωλήσει φυσικό αέριο. Επιπρόσθετα,  τα συμβαλλόμενα μέρη δεν απόδειξαν ότι τηρούνται οι όροι που θέτει το άρθρο 101.3 ΣΛΕΕ.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l-GR" dirty="0"/>
          </a:p>
        </p:txBody>
      </p:sp>
    </p:spTree>
    <p:extLst>
      <p:ext uri="{BB962C8B-B14F-4D97-AF65-F5344CB8AC3E}">
        <p14:creationId xmlns:p14="http://schemas.microsoft.com/office/powerpoint/2010/main" val="31542118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BF5AEE-9F09-3FF5-F913-972EB2425C69}"/>
              </a:ext>
            </a:extLst>
          </p:cNvPr>
          <p:cNvSpPr>
            <a:spLocks noGrp="1"/>
          </p:cNvSpPr>
          <p:nvPr>
            <p:ph type="title"/>
          </p:nvPr>
        </p:nvSpPr>
        <p:spPr/>
        <p:txBody>
          <a:bodyPr/>
          <a:lstStyle/>
          <a:p>
            <a:r>
              <a:rPr lang="el-GR" sz="3200" b="1" dirty="0">
                <a:effectLst/>
                <a:latin typeface="Times New Roman" panose="02020603050405020304" pitchFamily="18" charset="0"/>
                <a:ea typeface="Calibri" panose="020F0502020204030204" pitchFamily="34" charset="0"/>
                <a:cs typeface="Times New Roman" panose="02020603050405020304" pitchFamily="18" charset="0"/>
              </a:rPr>
              <a:t>β) Η απόφαση της Επιτροπής της 14.7.2020 (ΑΤ. 4014-Αιθυλένιο</a:t>
            </a:r>
            <a:endParaRPr lang="el-GR" sz="3200" dirty="0"/>
          </a:p>
        </p:txBody>
      </p:sp>
      <p:sp>
        <p:nvSpPr>
          <p:cNvPr id="3" name="Θέση περιεχομένου 2">
            <a:extLst>
              <a:ext uri="{FF2B5EF4-FFF2-40B4-BE49-F238E27FC236}">
                <a16:creationId xmlns:a16="http://schemas.microsoft.com/office/drawing/2014/main" id="{E0F61F4D-A023-7B98-A20A-90EA7BA78577}"/>
              </a:ext>
            </a:extLst>
          </p:cNvPr>
          <p:cNvSpPr>
            <a:spLocks noGrp="1"/>
          </p:cNvSpPr>
          <p:nvPr>
            <p:ph idx="1"/>
          </p:nvPr>
        </p:nvSpPr>
        <p:spPr/>
        <p:txBody>
          <a:bodyPr>
            <a:normAutofit fontScale="25000" lnSpcReduction="20000"/>
          </a:bodyPr>
          <a:lstStyle/>
          <a:p>
            <a:pPr marL="0" indent="0" algn="just">
              <a:lnSpc>
                <a:spcPct val="106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l-GR" sz="6400" dirty="0">
                <a:effectLst/>
                <a:latin typeface="Times New Roman" panose="02020603050405020304" pitchFamily="18" charset="0"/>
                <a:ea typeface="Calibri" panose="020F0502020204030204" pitchFamily="34" charset="0"/>
                <a:cs typeface="Times New Roman" panose="02020603050405020304" pitchFamily="18" charset="0"/>
              </a:rPr>
              <a:t>Η απόφαση της Επιτροπής αφορά παραβίαση του άρθρου 101 ΣΛΕΕ, λόγω ανταλλαγής πληροφοριών σχετικά με τις τιμές πώλησης του αιθυλενίου, μεταξ</a:t>
            </a:r>
            <a:r>
              <a:rPr lang="el-GR" sz="6400" dirty="0">
                <a:latin typeface="Times New Roman" panose="02020603050405020304" pitchFamily="18" charset="0"/>
                <a:ea typeface="Calibri" panose="020F0502020204030204" pitchFamily="34" charset="0"/>
                <a:cs typeface="Times New Roman" panose="02020603050405020304" pitchFamily="18" charset="0"/>
              </a:rPr>
              <a:t>ύ τριών εταιρειών</a:t>
            </a:r>
            <a:r>
              <a:rPr lang="el-GR" sz="6400" dirty="0">
                <a:effectLst/>
                <a:latin typeface="Times New Roman" panose="02020603050405020304" pitchFamily="18" charset="0"/>
                <a:ea typeface="Calibri" panose="020F0502020204030204" pitchFamily="34" charset="0"/>
                <a:cs typeface="Times New Roman" panose="02020603050405020304" pitchFamily="18" charset="0"/>
              </a:rPr>
              <a:t>. Η παραβίαση διήρκησε από το Δεκέμβριο του 2011 έως την 29</a:t>
            </a:r>
            <a:r>
              <a:rPr lang="el-GR" sz="6400" baseline="30000" dirty="0">
                <a:effectLst/>
                <a:latin typeface="Times New Roman" panose="02020603050405020304" pitchFamily="18" charset="0"/>
                <a:ea typeface="Calibri" panose="020F0502020204030204" pitchFamily="34" charset="0"/>
                <a:cs typeface="Times New Roman" panose="02020603050405020304" pitchFamily="18" charset="0"/>
              </a:rPr>
              <a:t>η</a:t>
            </a:r>
            <a:r>
              <a:rPr lang="el-GR" sz="6400" dirty="0">
                <a:effectLst/>
                <a:latin typeface="Times New Roman" panose="02020603050405020304" pitchFamily="18" charset="0"/>
                <a:ea typeface="Calibri" panose="020F0502020204030204" pitchFamily="34" charset="0"/>
                <a:cs typeface="Times New Roman" panose="02020603050405020304" pitchFamily="18" charset="0"/>
              </a:rPr>
              <a:t> Μαρτίου 2017 και έλαβε χώρα στο Βέλγιο, στη Γαλλία, στη Γερμανία και στην Ολλανδία. 1) (σχετική αγορά): το προϊόν είναι το αγοραζόμενο στην εμπορική αγορά αιθυλένιο. Λόγω του υψηλού μεταφορικού κόστους, το αιθυλένιο παράγεται σε κράτη μέλη της Ένωσης και μεταφέρεται μέσω αγωγών και ελλείψει αυτών μέσω πλοίων και φορτηγών. Χρησιμοποιείται επίσης ως μονωτικό υποθαλάσσιων καλωδίων μεταφοράς ηλεκτρικού ρεύματος. 2) </a:t>
            </a:r>
            <a:r>
              <a:rPr lang="el-GR" sz="6400" dirty="0">
                <a:effectLst/>
                <a:latin typeface="Times New Roman" panose="02020603050405020304" pitchFamily="18" charset="0"/>
                <a:ea typeface="Times New Roman" panose="02020603050405020304" pitchFamily="18" charset="0"/>
                <a:cs typeface="Times New Roman" panose="02020603050405020304" pitchFamily="18" charset="0"/>
              </a:rPr>
              <a:t>Η τιμή αγοράς του αιθυλενίου εξαρτάται από ασταθείς παράγοντες της αγοράς (τιμές υλικών, σχέση προσφοράς/ζήτησης). Προκειμένου να αντικατοπτρίζουν τον κίνδυνο αστάθειας των τιμών στις συμφωνίες προμήθειας αιθυλενίου - και να επιτρέπουν ένα σημείο αναφοράς βάσει του οποίου μπορεί να τιμολογηθεί το εμπόριο αιθυλενίου – οι συμφωνίες προμήθειας αιθυλενίου ειδικά στο Βέλγιο, τη Γαλλία, τη Γερμανία και τις Κάτω Χώρες συχνά αναφέρονται στη λεγόμενη μηνιαία τιμή σύμβασης αιθυλενίου (</a:t>
            </a:r>
            <a:r>
              <a:rPr lang="en-US" sz="6400" dirty="0">
                <a:effectLst/>
                <a:latin typeface="Times New Roman" panose="02020603050405020304" pitchFamily="18" charset="0"/>
                <a:ea typeface="Calibri" panose="020F0502020204030204" pitchFamily="34" charset="0"/>
                <a:cs typeface="Times New Roman" panose="02020603050405020304" pitchFamily="18" charset="0"/>
              </a:rPr>
              <a:t>Monthly Contract Price </a:t>
            </a:r>
            <a:r>
              <a:rPr lang="el-GR" sz="6400" dirty="0">
                <a:effectLst/>
                <a:latin typeface="Times New Roman" panose="02020603050405020304" pitchFamily="18" charset="0"/>
                <a:ea typeface="Times New Roman" panose="02020603050405020304" pitchFamily="18" charset="0"/>
                <a:cs typeface="Times New Roman" panose="02020603050405020304" pitchFamily="18" charset="0"/>
              </a:rPr>
              <a:t>«MCP») που αναφέρεται από ιδιώτες και ανεξάρτητες υπηρεσίες αναφοράς. 3) </a:t>
            </a:r>
            <a:r>
              <a:rPr lang="el-GR" sz="6400" dirty="0">
                <a:effectLst/>
                <a:latin typeface="Times New Roman" panose="02020603050405020304" pitchFamily="18" charset="0"/>
                <a:ea typeface="Calibri" panose="020F0502020204030204" pitchFamily="34" charset="0"/>
                <a:cs typeface="Times New Roman" panose="02020603050405020304" pitchFamily="18" charset="0"/>
              </a:rPr>
              <a:t>Τα συμβαλλόμενα μέρη απείχαν συνειδητά από τον καθορισμό με ανεξάρτητο τρόπο της εμπορικής τους πολιτικής που θα ήθελαν να υιοθετήσουν, εναρμονίζοντας μέσω διμερών επαφών τα σχετικά με την τιμολόγηση και τις τάσεις της αγοράς. 4) Λαμβάνοντας υπόψη ότι η επίμαχη συμπεριφορά είχε ως αντικείμενο τον περιορισμό του ανταγωνισμού, η Επιτροπή έκρινε μη αναγκαίο να λάβει υπόψη τις επιπτώσεις στην αγορά και να εξετάσει εάν τα συμβαλλόμενα μέρη τελικά πέτυχαν στο σκοπό τους. 5) (Επηρεασμός ενδοκοινοτικού εμπορίου): πολλές χώρες. 6) Εφαρμογή άρθρου 101.3 ΣΛΕΕ: κατά την Επιτροπή δεν προκύπτει όφελος για τους καταναλωτές, ούτε τα συμβαλλόμενα μέρη επικαλέστηκαν κάτι τέτοιο. Επομένως, δεν μπορεί να εφαρμοστεί η εξαίρεση του άρθρου 101.3 ΣΛΕΕ. </a:t>
            </a:r>
            <a:endParaRPr lang="el-GR" sz="6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l-GR" sz="43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fr-F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dirty="0"/>
          </a:p>
        </p:txBody>
      </p:sp>
    </p:spTree>
    <p:extLst>
      <p:ext uri="{BB962C8B-B14F-4D97-AF65-F5344CB8AC3E}">
        <p14:creationId xmlns:p14="http://schemas.microsoft.com/office/powerpoint/2010/main" val="15846679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7064B8-28EF-B3FB-1871-D240425E3E01}"/>
              </a:ext>
            </a:extLst>
          </p:cNvPr>
          <p:cNvSpPr>
            <a:spLocks noGrp="1"/>
          </p:cNvSpPr>
          <p:nvPr>
            <p:ph type="title"/>
          </p:nvPr>
        </p:nvSpPr>
        <p:spPr/>
        <p:txBody>
          <a:bodyPr>
            <a:normAutofit fontScale="90000"/>
          </a:bodyPr>
          <a:lstStyle/>
          <a:p>
            <a:br>
              <a:rPr lang="el-GR" sz="36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el-GR" sz="3600" b="1" dirty="0">
                <a:effectLst/>
                <a:latin typeface="Times New Roman" panose="02020603050405020304" pitchFamily="18" charset="0"/>
                <a:ea typeface="Times New Roman" panose="02020603050405020304" pitchFamily="18" charset="0"/>
                <a:cs typeface="Times New Roman" panose="02020603050405020304" pitchFamily="18" charset="0"/>
              </a:rPr>
              <a:t>γ) Η απόφαση του Γενικού Δικαστηρίου της 2.2.2022 </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07F2558E-FE30-71CE-9EE2-7F9C4054D398}"/>
              </a:ext>
            </a:extLst>
          </p:cNvPr>
          <p:cNvSpPr>
            <a:spLocks noGrp="1"/>
          </p:cNvSpPr>
          <p:nvPr>
            <p:ph idx="1"/>
          </p:nvPr>
        </p:nvSpPr>
        <p:spPr/>
        <p:txBody>
          <a:bodyPr>
            <a:normAutofit fontScale="92500" lnSpcReduction="10000"/>
          </a:bodyPr>
          <a:lstStyle/>
          <a:p>
            <a:pPr algn="just">
              <a:lnSpc>
                <a:spcPct val="106000"/>
              </a:lnSpc>
              <a:spcAft>
                <a:spcPts val="800"/>
              </a:spcAft>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Με την απόφασή του της 2.2.2022 </a:t>
            </a:r>
            <a:r>
              <a:rPr lang="el-GR" sz="1800" dirty="0">
                <a:latin typeface="Times New Roman" panose="02020603050405020304" pitchFamily="18" charset="0"/>
                <a:ea typeface="Calibri" panose="020F0502020204030204" pitchFamily="34" charset="0"/>
                <a:cs typeface="Times New Roman" panose="02020603050405020304" pitchFamily="18" charset="0"/>
              </a:rPr>
              <a:t>(υ</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πόθεση Τ-799/17,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Scania AB</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Sweden</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Scania CV AB</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ö</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dert</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ä</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lje</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Scania Deutschland GmbH</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Germany</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κατά Ευρωπαϊκής Επιτροπής), το Γενικό Δικαστήριο εξέτασε υπόθεση σχετική με σύμπραξη επιχειρήσεων κατασκευής φορτηγών (πάνω από 16 τόνους), με σκοπό τον καθορισμό τιμών και το χρόνο εισαγωγής τεχνολογίας που μειώνει τις εκπομπές αερίων του θερμοκηπίου(υπαγορευόμενη από τεχνικές προδιαγραφές γνωστές ως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Euro</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εν προκειμένω</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3 έως 6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standards</a:t>
            </a:r>
            <a:r>
              <a:rPr lang="el-GR" sz="1800" dirty="0">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Η Επιτροπή είχε επιβάλει  πρόστιμο ύψους 880.523.000 ευρώ. 1) </a:t>
            </a:r>
            <a:r>
              <a:rPr lang="el-GR" sz="1800" dirty="0">
                <a:effectLst/>
                <a:latin typeface="Times New Roman" panose="02020603050405020304" pitchFamily="18" charset="0"/>
                <a:ea typeface="Times New Roman" panose="02020603050405020304" pitchFamily="18" charset="0"/>
              </a:rPr>
              <a:t>Ο μηχανισμός καθορισμού των τιμών συνίσταται στον ορισμό μιας μεικτής τιμής από την έδρα της επιχείρησης, στην οποία παρεμβαίνουν εν συνεχεία οι θυγατρικές, οι ανεξάρτητοι διανομείς και η τελική διαπραγμάτευση με τους τελικούς αγοραστές. Παρ’ όλες τις διαφορές μεταξύ των τελικών αγοραστών, λόγω και των σχετική εκπτώσεων, οι τιμές διαμορφώνονται κατά βάση από τα κεντρικά των κατασκευαστών. 2) </a:t>
            </a:r>
            <a:r>
              <a:rPr lang="el-GR" sz="1800" dirty="0">
                <a:latin typeface="Calibri" panose="020F0502020204030204" pitchFamily="34" charset="0"/>
                <a:ea typeface="Calibri" panose="020F0502020204030204" pitchFamily="34" charset="0"/>
                <a:cs typeface="Times New Roman" panose="02020603050405020304" pitchFamily="18" charset="0"/>
              </a:rPr>
              <a:t>Η</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συμπεριφορά των συμβαλλόμενων μερών επιδίωκε, μέσω συντονισμού των τιμών και της ημερομηνίας κατασκευής νέων φορτηγών, σύμφωνων με τις ισχύουσες τεχνικές προδιαγραφές εκπομπών αερίων του θερμοκηπίου, να περιορίσει τον ανταγωνισμό. Τα </a:t>
            </a:r>
            <a:r>
              <a:rPr lang="el-GR" sz="1800" dirty="0">
                <a:effectLst/>
                <a:latin typeface="Times New Roman" panose="02020603050405020304" pitchFamily="18" charset="0"/>
                <a:ea typeface="Times New Roman" panose="02020603050405020304" pitchFamily="18" charset="0"/>
              </a:rPr>
              <a:t>συμβαλλόμενα μέρη αποφάσισαν να μην υιοθετήσουν την τεχνολογία που ήταν σύμφωνη με το </a:t>
            </a:r>
            <a:r>
              <a:rPr lang="en-US" sz="1800" dirty="0">
                <a:effectLst/>
                <a:latin typeface="Times New Roman" panose="02020603050405020304" pitchFamily="18" charset="0"/>
                <a:ea typeface="Times New Roman" panose="02020603050405020304" pitchFamily="18" charset="0"/>
              </a:rPr>
              <a:t>Euro </a:t>
            </a:r>
            <a:r>
              <a:rPr lang="el-GR" sz="1800" dirty="0">
                <a:effectLst/>
                <a:latin typeface="Times New Roman" panose="02020603050405020304" pitchFamily="18" charset="0"/>
                <a:ea typeface="Times New Roman" panose="02020603050405020304" pitchFamily="18" charset="0"/>
              </a:rPr>
              <a:t>3, 4 και 5 </a:t>
            </a:r>
            <a:r>
              <a:rPr lang="en-US" sz="1800" dirty="0">
                <a:effectLst/>
                <a:latin typeface="Times New Roman" panose="02020603050405020304" pitchFamily="18" charset="0"/>
                <a:ea typeface="Times New Roman" panose="02020603050405020304" pitchFamily="18" charset="0"/>
              </a:rPr>
              <a:t>standards</a:t>
            </a:r>
            <a:r>
              <a:rPr lang="el-GR" sz="1800" dirty="0">
                <a:effectLst/>
                <a:latin typeface="Times New Roman" panose="02020603050405020304" pitchFamily="18" charset="0"/>
                <a:ea typeface="Times New Roman" panose="02020603050405020304" pitchFamily="18" charset="0"/>
              </a:rPr>
              <a:t>, πριν η εισαγωγή τους καταστεί υποχρεωτική. 3</a:t>
            </a:r>
            <a:r>
              <a:rPr lang="el-GR" sz="1800">
                <a:effectLst/>
                <a:latin typeface="Times New Roman" panose="02020603050405020304" pitchFamily="18" charset="0"/>
                <a:ea typeface="Times New Roman" panose="02020603050405020304" pitchFamily="18" charset="0"/>
              </a:rPr>
              <a:t>) Η</a:t>
            </a:r>
            <a:r>
              <a:rPr lang="el-GR"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ανταλλαγή πληροφοριών σχετικά με τις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προτιθέμενες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μεικτές τιμές και το χρόνο αύξησης αυτών, ισοδυναμεί με αφαίρεση της αβεβαιότητας ως προς τη μελλοντική συμπεριφορά που θα μπορούσαν να υιοθετήσουν οι ανταγωνιστές, κάτι που συνιστά περιορισμό του ανταγωνισμού «κατά το αντικείμενο».</a:t>
            </a:r>
            <a:r>
              <a:rPr lang="el-GR" sz="1800" dirty="0">
                <a:effectLst/>
                <a:latin typeface="Times New Roman" panose="02020603050405020304" pitchFamily="18" charset="0"/>
                <a:ea typeface="Times New Roman" panose="02020603050405020304" pitchFamily="18" charset="0"/>
              </a:rPr>
              <a:t> </a:t>
            </a:r>
          </a:p>
          <a:p>
            <a:pPr marL="0" indent="0" algn="just">
              <a:lnSpc>
                <a:spcPct val="106000"/>
              </a:lnSpc>
              <a:spcAft>
                <a:spcPts val="800"/>
              </a:spcAft>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865711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C41F33-9710-98E7-45FF-AC0122711593}"/>
              </a:ext>
            </a:extLst>
          </p:cNvPr>
          <p:cNvSpPr>
            <a:spLocks noGrp="1"/>
          </p:cNvSpPr>
          <p:nvPr>
            <p:ph type="title"/>
          </p:nvPr>
        </p:nvSpPr>
        <p:spPr/>
        <p:txBody>
          <a:bodyPr/>
          <a:lstStyle/>
          <a:p>
            <a:r>
              <a:rPr lang="el-GR" dirty="0"/>
              <a:t>Έννοια επιχείρησης </a:t>
            </a:r>
          </a:p>
        </p:txBody>
      </p:sp>
      <p:sp>
        <p:nvSpPr>
          <p:cNvPr id="3" name="Θέση περιεχομένου 2">
            <a:extLst>
              <a:ext uri="{FF2B5EF4-FFF2-40B4-BE49-F238E27FC236}">
                <a16:creationId xmlns:a16="http://schemas.microsoft.com/office/drawing/2014/main" id="{4C6198B3-FA05-6496-A5CD-A8F2DAD35AF1}"/>
              </a:ext>
            </a:extLst>
          </p:cNvPr>
          <p:cNvSpPr>
            <a:spLocks noGrp="1"/>
          </p:cNvSpPr>
          <p:nvPr>
            <p:ph idx="1"/>
          </p:nvPr>
        </p:nvSpPr>
        <p:spPr/>
        <p:txBody>
          <a:bodyPr>
            <a:normAutofit/>
          </a:bodyPr>
          <a:lstStyle/>
          <a:p>
            <a:pPr algn="just">
              <a:lnSpc>
                <a:spcPct val="106000"/>
              </a:lnSpc>
              <a:spcBef>
                <a:spcPts val="0"/>
              </a:spcBef>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Δεν εντάσσονται στην έννοια της επιχείρησης: </a:t>
            </a:r>
          </a:p>
          <a:p>
            <a:pPr algn="just">
              <a:lnSpc>
                <a:spcPct val="106000"/>
              </a:lnSpc>
              <a:spcBef>
                <a:spcPts val="0"/>
              </a:spcBef>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1) τα πρόσωπα που είναι επιφορτισμένα με εξουσίες δημοσίου δικαίου, δηλαδή εξουσίες ελέγχου και αστυνόμευσης (ρύπανση, εναέρια κυκλοφορία, τήρηση μητρώου καταγραφής επαγγελματικών δραστηριοτήτων και η παροχή στο κοινό των</a:t>
            </a:r>
            <a:r>
              <a:rPr lang="el-GR"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δεδομένων που συλλέγονταν. Η κανονιστική δραστηριότητα εξαιρείται. Όχι εκείνη που αφορά τιμές και όρους παροχής μιας υπηρεσίας από τους «οργανισμούς δημοσίου δικαίου» στους χρήστες, </a:t>
            </a:r>
          </a:p>
          <a:p>
            <a:pPr algn="just">
              <a:lnSpc>
                <a:spcPct val="106000"/>
              </a:lnSpc>
              <a:spcBef>
                <a:spcPts val="0"/>
              </a:spcBef>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l-GR" sz="1800" dirty="0">
                <a:effectLst/>
                <a:latin typeface="Times New Roman" panose="02020603050405020304" pitchFamily="18" charset="0"/>
                <a:ea typeface="Times New Roman" panose="02020603050405020304" pitchFamily="18" charset="0"/>
              </a:rPr>
              <a:t>οντότητες που εκπληρώνουν μια αμιγώς  κοινωνική λειτουργία, η οποία βασίζεται στην αρχή της εθνικής αλληλεγγύης και είναι εξ ολοκλήρου μη κερδοσκοπικού χαρακτήρα, όπως οι οργανισμοί κοινωνικής ασφάλισης και </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η ανάθεση της διαχείρισης από νόμο σε μια εταιρεία ενός ασφαλιστικού έργου για τα οδικά ατυχήματα. Αντίθετα η διαχείριση ενός προαιρετικού συστήματος ασφάλισης, όπου οι παροχές είναι αντίστοιχες των εισφορών και των οικονομικών αποτελεσμάτων των επενδύσεων, στη βάση της αρχής της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κεφαλοποίησης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δεν μετατρέπει την οικονομική δραστηριότητα σε κοινωνική, πολύ περισσότερο που ο σχετικός οργανισμός λειτουργεί ανταγωνιστικά προς τις εταιρείες ασφάλισης ζωής, έστω και αν απουσιάζει ο κερδοσκοπικός σκοπός.</a:t>
            </a: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Aft>
                <a:spcPts val="800"/>
              </a:spcAft>
              <a:buNone/>
            </a:pPr>
            <a:endParaRPr lang="el-GR" dirty="0"/>
          </a:p>
        </p:txBody>
      </p:sp>
    </p:spTree>
    <p:extLst>
      <p:ext uri="{BB962C8B-B14F-4D97-AF65-F5344CB8AC3E}">
        <p14:creationId xmlns:p14="http://schemas.microsoft.com/office/powerpoint/2010/main" val="338680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0C7EEA-5831-6702-06D2-FA909506EC62}"/>
              </a:ext>
            </a:extLst>
          </p:cNvPr>
          <p:cNvSpPr>
            <a:spLocks noGrp="1"/>
          </p:cNvSpPr>
          <p:nvPr>
            <p:ph type="title"/>
          </p:nvPr>
        </p:nvSpPr>
        <p:spPr/>
        <p:txBody>
          <a:bodyPr/>
          <a:lstStyle/>
          <a:p>
            <a:r>
              <a:rPr lang="el-GR" dirty="0"/>
              <a:t>Έννοια συμφωνίας </a:t>
            </a:r>
          </a:p>
        </p:txBody>
      </p:sp>
      <p:sp>
        <p:nvSpPr>
          <p:cNvPr id="3" name="Θέση περιεχομένου 2">
            <a:extLst>
              <a:ext uri="{FF2B5EF4-FFF2-40B4-BE49-F238E27FC236}">
                <a16:creationId xmlns:a16="http://schemas.microsoft.com/office/drawing/2014/main" id="{0DDB5AC7-E8FC-46FB-8E3F-58686701F52E}"/>
              </a:ext>
            </a:extLst>
          </p:cNvPr>
          <p:cNvSpPr>
            <a:spLocks noGrp="1"/>
          </p:cNvSpPr>
          <p:nvPr>
            <p:ph idx="1"/>
          </p:nvPr>
        </p:nvSpPr>
        <p:spPr/>
        <p:txBody>
          <a:bodyPr>
            <a:normAutofit fontScale="92500" lnSpcReduction="20000"/>
          </a:bodyPr>
          <a:lstStyle/>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Για να υπάρξει μια συμφωνία προϋποτίθεται η σύμπτωση των βουλήσεων δύο επιχειρήσεων σχετικά με την εφαρμογή μιας πολιτικής, την επιδίωξη ενός σκοπού ή την υιοθέτηση μιας συμπεριφοράς στην αγορά. Για παράδειγμα, εάν μια επιχείρηση αναπτύσσει μια συμπεριφορά στην αγορά όσον αφορά την τιμολογιακή πολιτικής της και την ίδια συμπεριφορά υιοθετεί μία άλλη, θεωρείται ότι υφίσταται συμφωνία μεταξύ των δύο. Κατά τη νομολογία η έκφραση μιας τέτοιας κοινής επιδίωξης συνιστά συμφωνία.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Bef>
                <a:spcPts val="0"/>
              </a:spcBef>
              <a:buNone/>
            </a:pPr>
            <a:r>
              <a:rPr lang="el-GR" sz="1800" dirty="0">
                <a:latin typeface="Times New Roman" panose="02020603050405020304" pitchFamily="18" charset="0"/>
                <a:ea typeface="Times New Roman" panose="02020603050405020304" pitchFamily="18" charset="0"/>
                <a:cs typeface="Times New Roman" panose="02020603050405020304" pitchFamily="18" charset="0"/>
              </a:rPr>
              <a:t>Σ</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υνήθως οι συμπράξεις συνάπτονται προφορικά και με έμμεσο τρόπο. Παράλληλα, πολλές συμπράξεις εξελίσσονται και ποικίλλουν σε αριθμό και έργο, με αποτέλεσμα να είναι δύσκολο να εντοπιστούν οι επιμέρους συμφωνίες. Θεωρείται ότι υφίσταται συμφωνία εάν συντρέχει σύμπτωση βουλήσεως δύο επιχειρήσεων, ανεξαρτήτως έγγραφου ή προφορικού τύπου. </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rPr>
              <a:t>Υπό το πρίσμα αυτό δεν έχει σημασία το εθνικό δίκαιο. Μια συμφωνία «κυρίων» (</a:t>
            </a:r>
            <a:r>
              <a:rPr lang="en-US" sz="1800" dirty="0">
                <a:effectLst/>
                <a:latin typeface="Times New Roman" panose="02020603050405020304" pitchFamily="18" charset="0"/>
                <a:ea typeface="Times New Roman" panose="02020603050405020304" pitchFamily="18" charset="0"/>
              </a:rPr>
              <a:t>Gentlemen</a:t>
            </a:r>
            <a:r>
              <a:rPr lang="el-GR"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s agreement</a:t>
            </a:r>
            <a:r>
              <a:rPr lang="el-GR" sz="1800" dirty="0">
                <a:effectLst/>
                <a:latin typeface="Times New Roman" panose="02020603050405020304" pitchFamily="18" charset="0"/>
                <a:ea typeface="Times New Roman" panose="02020603050405020304" pitchFamily="18" charset="0"/>
              </a:rPr>
              <a:t>) ή ένα απλό μνημόνιο θεωρήθηκαν ότι συνιστούν συμφωνίες, έστω και αν δεν ήταν νομικά δεσμευτικές. Παράλληλα, μια απλή πράξη επικοινωνίας μεταξύ δύο επιχειρήσεων, με την οποία εκφράζεται η κοινή πρόθεση των μερών ως προς την τηρητέα στάση τους στην αγορά, κρίθηκε ότι συνιστά συμφωνία. Ακόμη και μία απλή συμμετοχή σε μια </a:t>
            </a:r>
            <a:r>
              <a:rPr lang="el-GR" sz="1800" dirty="0" err="1">
                <a:effectLst/>
                <a:latin typeface="Times New Roman" panose="02020603050405020304" pitchFamily="18" charset="0"/>
                <a:ea typeface="Times New Roman" panose="02020603050405020304" pitchFamily="18" charset="0"/>
              </a:rPr>
              <a:t>αντι</a:t>
            </a:r>
            <a:r>
              <a:rPr lang="el-GR" sz="1800" dirty="0">
                <a:effectLst/>
                <a:latin typeface="Times New Roman" panose="02020603050405020304" pitchFamily="18" charset="0"/>
                <a:ea typeface="Times New Roman" panose="02020603050405020304" pitchFamily="18" charset="0"/>
              </a:rPr>
              <a:t>-ανταγωνιστική συνάντηση, όπου συζητούνται οι ακολουθητέες τιμές και η ποσόστωση στην παραγωγή, κρίθηκε ότι συνιστά συμφωνία, έστω και αν δεν οδήγησε στη υπογραφή του ανακοινωθέντος. Κατά τη νομολογία, αρκεί στην Επιτροπή να αποδείξει τη συμμετοχή στη συνάντηση ως και τη μη πρόδηλη διαφοροποίηση μιας εταιρείας. (Πρωτοδικείο, </a:t>
            </a:r>
            <a:r>
              <a:rPr lang="en-US" sz="1800" dirty="0" err="1">
                <a:effectLst/>
                <a:latin typeface="Times New Roman" panose="02020603050405020304" pitchFamily="18" charset="0"/>
                <a:ea typeface="Times New Roman" panose="02020603050405020304" pitchFamily="18" charset="0"/>
              </a:rPr>
              <a:t>Trefileurope</a:t>
            </a:r>
            <a:r>
              <a:rPr lang="en-US" sz="1800" dirty="0">
                <a:effectLst/>
                <a:latin typeface="Times New Roman" panose="02020603050405020304" pitchFamily="18" charset="0"/>
                <a:ea typeface="Times New Roman" panose="02020603050405020304" pitchFamily="18" charset="0"/>
              </a:rPr>
              <a:t> v</a:t>
            </a:r>
            <a:r>
              <a:rPr lang="el-GR" sz="1800" dirty="0">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Commission</a:t>
            </a:r>
            <a:r>
              <a:rPr lang="el-GR" sz="1800" dirty="0">
                <a:effectLst/>
                <a:latin typeface="Times New Roman" panose="02020603050405020304" pitchFamily="18" charset="0"/>
                <a:ea typeface="Times New Roman" panose="02020603050405020304" pitchFamily="18" charset="0"/>
              </a:rPr>
              <a:t>, Συλλογή 1995, ΙΙ-791, όπου στην εν λόγω πράξη σημειωνόταν οι παραγωγικές ικανότητες των δύο επιχειρήσεων και η πρόθεσή τους να συνεχίσουν την ίδια παραγωγική πολιτική]. </a:t>
            </a:r>
          </a:p>
          <a:p>
            <a:pPr marL="0" indent="0" algn="just">
              <a:lnSpc>
                <a:spcPct val="106000"/>
              </a:lnSpc>
              <a:spcAft>
                <a:spcPts val="800"/>
              </a:spcAft>
              <a:buNone/>
            </a:pPr>
            <a:endParaRPr lang="el-GR" dirty="0"/>
          </a:p>
        </p:txBody>
      </p:sp>
    </p:spTree>
    <p:extLst>
      <p:ext uri="{BB962C8B-B14F-4D97-AF65-F5344CB8AC3E}">
        <p14:creationId xmlns:p14="http://schemas.microsoft.com/office/powerpoint/2010/main" val="3339527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F2F1E7-CF2B-3389-C3BB-861A2508E87F}"/>
              </a:ext>
            </a:extLst>
          </p:cNvPr>
          <p:cNvSpPr>
            <a:spLocks noGrp="1"/>
          </p:cNvSpPr>
          <p:nvPr>
            <p:ph type="title"/>
          </p:nvPr>
        </p:nvSpPr>
        <p:spPr/>
        <p:txBody>
          <a:bodyPr/>
          <a:lstStyle/>
          <a:p>
            <a:r>
              <a:rPr lang="el-GR" dirty="0"/>
              <a:t>Θεμελιώδη δικαιώματα </a:t>
            </a:r>
          </a:p>
        </p:txBody>
      </p:sp>
      <p:sp>
        <p:nvSpPr>
          <p:cNvPr id="3" name="Θέση περιεχομένου 2">
            <a:extLst>
              <a:ext uri="{FF2B5EF4-FFF2-40B4-BE49-F238E27FC236}">
                <a16:creationId xmlns:a16="http://schemas.microsoft.com/office/drawing/2014/main" id="{B85FE6F4-AE9B-F334-7EB7-F6E90CFC4825}"/>
              </a:ext>
            </a:extLst>
          </p:cNvPr>
          <p:cNvSpPr>
            <a:spLocks noGrp="1"/>
          </p:cNvSpPr>
          <p:nvPr>
            <p:ph idx="1"/>
          </p:nvPr>
        </p:nvSpPr>
        <p:spPr/>
        <p:txBody>
          <a:bodyPr>
            <a:normAutofit lnSpcReduction="10000"/>
          </a:bodyPr>
          <a:lstStyle/>
          <a:p>
            <a:pPr algn="just">
              <a:lnSpc>
                <a:spcPct val="106000"/>
              </a:lnSpc>
              <a:spcBef>
                <a:spcPts val="0"/>
              </a:spcBef>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Η έννοια της συμφωνίας δεν εφαρμόζεται στις συλλογικές συμβάσεις εργασίας που συνάπτονται μεταξύ των αντιπροσωπευτικών ενώσεων εργοδοτών και εργαζόμενων, όχι διότι δεν υφίστανται τα στοιχεία μιας συμφωνίας, αλλά επειδή δεν πρόκειται για μέσο άσκησης οικονομικής δραστηριότητας. Οι συμβάσεις αυτές αποτελούν μέσο άσκησης κοινωνικής και οικονομικής πολιτικής, και ως εκ τούτου εξέρχονται του πεδίου εφαρμογής των κανόνων του ανταγωνισμού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Albany International, 1999</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Bef>
                <a:spcPts val="0"/>
              </a:spcBef>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Η συμφωνία που προέρχεται από άσκηση θεμελιωδών δικαιωμάτων δεν απαλλάσσεται, εάν και εφόσον χρησιμοποιείται ως μέσο περιορισμού του ανταγωνισμού. Κρίθηκε ότι δεν είναι αποδεκτή η απόφαση ένωσης επιχειρήσεων ενός κράτους μέλους με την οποία αποκλείονταν επιχειρήσεις άλλων κρατών μελών να συμμετάσχουν στις εκθέσεις που η εν λόγω ένωση οργάνωνε (Ε</a:t>
            </a:r>
            <a:r>
              <a:rPr lang="el-GR" sz="1800" dirty="0">
                <a:effectLst/>
                <a:latin typeface="Times New Roman" panose="02020603050405020304" pitchFamily="18" charset="0"/>
                <a:ea typeface="Times New Roman" panose="02020603050405020304" pitchFamily="18" charset="0"/>
              </a:rPr>
              <a:t>πιτροπή, </a:t>
            </a:r>
            <a:r>
              <a:rPr lang="en-US" sz="1800" dirty="0">
                <a:effectLst/>
                <a:latin typeface="Times New Roman" panose="02020603050405020304" pitchFamily="18" charset="0"/>
                <a:ea typeface="Times New Roman" panose="02020603050405020304" pitchFamily="18" charset="0"/>
              </a:rPr>
              <a:t>British Dental Trade Association</a:t>
            </a:r>
            <a:r>
              <a:rPr lang="el-GR" sz="1800"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BTA</a:t>
            </a:r>
            <a:r>
              <a:rPr lang="el-GR" sz="1800" dirty="0">
                <a:effectLst/>
                <a:latin typeface="Times New Roman" panose="02020603050405020304" pitchFamily="18" charset="0"/>
                <a:ea typeface="Times New Roman" panose="02020603050405020304" pitchFamily="18" charset="0"/>
              </a:rPr>
              <a:t>, 1988)-το θεμελιώδες δικαίωμα σύστασης ενώσεων κατοχυρώνεται συνταγματικά από το άρθρο 12 του Ελληνικού Συντάγματος. </a:t>
            </a:r>
          </a:p>
          <a:p>
            <a:pPr algn="just">
              <a:lnSpc>
                <a:spcPct val="106000"/>
              </a:lnSpc>
              <a:spcBef>
                <a:spcPts val="0"/>
              </a:spcBef>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Η ίδια απόφαση υιοθετήθηκε ως προς την άρνηση ενώσεων που διοικούσαν χρηματιστήρια τροφίμων στη Μεγάλη Βρετανία να μην δεχτούν ως μέλη τους επιχειρήσεις που ικανοποιούσαν τους όρους συμμετοχής τους σε αυτά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Επιτροπής,</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London Sugar Futures Market Limited, London Cocoa Terminal Market Association Limited, </a:t>
            </a:r>
            <a:r>
              <a:rPr lang="el-GR" sz="1800" dirty="0">
                <a:latin typeface="Times New Roman" panose="02020603050405020304" pitchFamily="18" charset="0"/>
                <a:ea typeface="Calibri" panose="020F0502020204030204" pitchFamily="34" charset="0"/>
                <a:cs typeface="Times New Roman" panose="02020603050405020304" pitchFamily="18" charset="0"/>
              </a:rPr>
              <a:t>1985).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055109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1D55EB-040A-3979-B25E-3222480CCB5A}"/>
              </a:ext>
            </a:extLst>
          </p:cNvPr>
          <p:cNvSpPr>
            <a:spLocks noGrp="1"/>
          </p:cNvSpPr>
          <p:nvPr>
            <p:ph type="title"/>
          </p:nvPr>
        </p:nvSpPr>
        <p:spPr/>
        <p:txBody>
          <a:bodyPr/>
          <a:lstStyle/>
          <a:p>
            <a:r>
              <a:rPr lang="el-GR" dirty="0"/>
              <a:t>Αυτονομία βούλησης </a:t>
            </a:r>
          </a:p>
        </p:txBody>
      </p:sp>
      <p:sp>
        <p:nvSpPr>
          <p:cNvPr id="3" name="Θέση περιεχομένου 2">
            <a:extLst>
              <a:ext uri="{FF2B5EF4-FFF2-40B4-BE49-F238E27FC236}">
                <a16:creationId xmlns:a16="http://schemas.microsoft.com/office/drawing/2014/main" id="{6213AB25-085E-D1E4-9B8A-64B220A60BC1}"/>
              </a:ext>
            </a:extLst>
          </p:cNvPr>
          <p:cNvSpPr>
            <a:spLocks noGrp="1"/>
          </p:cNvSpPr>
          <p:nvPr>
            <p:ph idx="1"/>
          </p:nvPr>
        </p:nvSpPr>
        <p:spPr/>
        <p:txBody>
          <a:bodyPr>
            <a:normAutofit fontScale="92500" lnSpcReduction="10000"/>
          </a:bodyPr>
          <a:lstStyle/>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Προϋπόθεση της συμπράξεως είναι η ελεύθερη βούληση των επιχειρήσεων να περιορίσουν τον ανταγωνισμό. Απαιτείται επομένως πρόθεση ή σε κάθε περίπτωση αμέλεια εκ μέρους των επιχειρήσεων. </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Ύπαρξη πρόθεσης: αρκεί ότι η επιχείρηση «δεν θα μπορούσε να μην έχει αντιληφθεί ότι το αντικείμενο της συμπεριφοράς της ήταν ο περιορισμός του ανταγωνισμού». </a:t>
            </a:r>
          </a:p>
          <a:p>
            <a:pPr marL="0" indent="0" algn="just">
              <a:lnSpc>
                <a:spcPct val="106000"/>
              </a:lnSpc>
              <a:spcBef>
                <a:spcPts val="0"/>
              </a:spcBef>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Ανεξάρτητη λειτουργία </a:t>
            </a:r>
            <a:r>
              <a:rPr lang="el-GR" sz="1800" dirty="0">
                <a:effectLst/>
                <a:latin typeface="Calibri" panose="020F0502020204030204" pitchFamily="34" charset="0"/>
                <a:ea typeface="Calibri" panose="020F0502020204030204" pitchFamily="34" charset="0"/>
                <a:cs typeface="Times New Roman" panose="02020603050405020304" pitchFamily="18" charset="0"/>
              </a:rPr>
              <a:t>και «</a:t>
            </a:r>
            <a:r>
              <a:rPr lang="el-GR" sz="1800" dirty="0">
                <a:effectLst/>
                <a:latin typeface="Times New Roman" panose="02020603050405020304" pitchFamily="18" charset="0"/>
                <a:ea typeface="Times New Roman" panose="02020603050405020304" pitchFamily="18" charset="0"/>
              </a:rPr>
              <a:t>δέσμευση» της βουλήσεως των επιχειρήσεων, οι οποίες αναγκάζονται να συστήσουν συμπράξεις λόγω είτε οικονομικής εξάρτησης είτε κανονιστικής επιβολής. </a:t>
            </a:r>
            <a:r>
              <a:rPr lang="el-GR" sz="1800" dirty="0">
                <a:latin typeface="Times New Roman" panose="02020603050405020304" pitchFamily="18" charset="0"/>
                <a:ea typeface="Times New Roman" panose="02020603050405020304" pitchFamily="18" charset="0"/>
              </a:rPr>
              <a:t>Πχ, </a:t>
            </a:r>
            <a:r>
              <a:rPr lang="el-GR" sz="1800" dirty="0">
                <a:effectLst/>
                <a:latin typeface="Times New Roman" panose="02020603050405020304" pitchFamily="18" charset="0"/>
                <a:ea typeface="Times New Roman" panose="02020603050405020304" pitchFamily="18" charset="0"/>
              </a:rPr>
              <a:t>οι εμπορικοί αντιπρόσωποι εταιρειών που ενεργούν επ’ </a:t>
            </a:r>
            <a:r>
              <a:rPr lang="el-GR" sz="1800" dirty="0" err="1">
                <a:effectLst/>
                <a:latin typeface="Times New Roman" panose="02020603050405020304" pitchFamily="18" charset="0"/>
                <a:ea typeface="Times New Roman" panose="02020603050405020304" pitchFamily="18" charset="0"/>
              </a:rPr>
              <a:t>ονόματι</a:t>
            </a:r>
            <a:r>
              <a:rPr lang="el-GR" sz="1800" dirty="0">
                <a:effectLst/>
                <a:latin typeface="Times New Roman" panose="02020603050405020304" pitchFamily="18" charset="0"/>
                <a:ea typeface="Times New Roman" panose="02020603050405020304" pitchFamily="18" charset="0"/>
              </a:rPr>
              <a:t> και για λογαριασμό των εταιρειών δεν μπορούν να θεωρηθούν επιχειρήσεις. Η ίδια έλλειψη αυτονομίας χαρακτηρίζει και τις θυγατρικές εταιρείες, αν και τα όργανά τους διαθέτουν νομική ανεξαρτησία. Επιτροπή: μεταξύ της μητρικής και της θυγατρικής εταιρείας δεν  υφίσταται ανταγωνιστική σχέση μεταξύ τους, έτσι ώστε να επέρχεται περιορισμός του ανταγωνισμού. Πρόκειται για μια κατανομή έργου μεταξύ της ίδιας οικονομικής </a:t>
            </a:r>
            <a:r>
              <a:rPr lang="el-GR" sz="1800" dirty="0">
                <a:latin typeface="Times New Roman" panose="02020603050405020304" pitchFamily="18" charset="0"/>
                <a:ea typeface="Times New Roman" panose="02020603050405020304" pitchFamily="18" charset="0"/>
              </a:rPr>
              <a:t>οντότητας. Δικαστήριο: </a:t>
            </a:r>
            <a:r>
              <a:rPr lang="el-GR" sz="1800" dirty="0">
                <a:effectLst/>
                <a:latin typeface="Times New Roman" panose="02020603050405020304" pitchFamily="18" charset="0"/>
                <a:ea typeface="Times New Roman" panose="02020603050405020304" pitchFamily="18" charset="0"/>
              </a:rPr>
              <a:t>η ύπαρξη μιας οικονομικής ενότητας τεκμαίρεται όταν η μητρική εταιρεία ελέγχει το 100%, ή σχεδόν, του κεφαλαίου της θυγατρικής εταιρείας, διαφορετικά πρέπει να αποδειχτεί (ΔΕΕ, 10.9.2009, ΑΚ20). </a:t>
            </a:r>
          </a:p>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Γενικά, απαιτείται να αποδειχτεί «καθοριστική επ</a:t>
            </a:r>
            <a:r>
              <a:rPr lang="el-GR" sz="1800" dirty="0">
                <a:latin typeface="Times New Roman" panose="02020603050405020304" pitchFamily="18" charset="0"/>
                <a:ea typeface="Times New Roman" panose="02020603050405020304" pitchFamily="18" charset="0"/>
                <a:cs typeface="Times New Roman" panose="02020603050405020304" pitchFamily="18" charset="0"/>
              </a:rPr>
              <a:t>ηρεασμός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στη βούληση μιας επιχείρησης, λόγω επιταγών ορισμένων γενικών αρχών του δικαίου της Ένωσης, όπως, ιδίως, των αρχών του τεκμηρίου αθωότητας, της εξατομίκευσης των ποινών και της ασφάλειας δικαίου, καθώς και των δικαιωμάτων άμυνας, συμπεριλαμβανομένης της αρχής της ισότητας των όπλων.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6000"/>
              </a:lnSpc>
              <a:spcBef>
                <a:spcPts val="0"/>
              </a:spcBef>
            </a:pPr>
            <a:endParaRPr lang="el-GR" sz="1800" dirty="0">
              <a:effectLst/>
              <a:latin typeface="Times New Roman" panose="02020603050405020304" pitchFamily="18" charset="0"/>
              <a:ea typeface="Times New Roman" panose="02020603050405020304" pitchFamily="18" charset="0"/>
            </a:endParaRPr>
          </a:p>
          <a:p>
            <a:pPr algn="just">
              <a:lnSpc>
                <a:spcPct val="106000"/>
              </a:lnSpc>
              <a:spcAft>
                <a:spcPts val="800"/>
              </a:spcAft>
            </a:pPr>
            <a:endParaRPr lang="el-GR" sz="1800" dirty="0">
              <a:effectLst/>
              <a:latin typeface="Times New Roman" panose="02020603050405020304" pitchFamily="18" charset="0"/>
              <a:ea typeface="Times New Roman" panose="02020603050405020304" pitchFamily="18" charset="0"/>
            </a:endParaRPr>
          </a:p>
          <a:p>
            <a:pPr algn="just">
              <a:lnSpc>
                <a:spcPct val="106000"/>
              </a:lnSpc>
              <a:spcAft>
                <a:spcPts val="800"/>
              </a:spcAft>
            </a:pPr>
            <a:endParaRPr lang="el-GR" sz="18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126985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B3503F-CE76-272C-DF04-45EA1B793875}"/>
              </a:ext>
            </a:extLst>
          </p:cNvPr>
          <p:cNvSpPr>
            <a:spLocks noGrp="1"/>
          </p:cNvSpPr>
          <p:nvPr>
            <p:ph type="title"/>
          </p:nvPr>
        </p:nvSpPr>
        <p:spPr/>
        <p:txBody>
          <a:bodyPr/>
          <a:lstStyle/>
          <a:p>
            <a:r>
              <a:rPr lang="el-GR" dirty="0"/>
              <a:t>Κανονιστική δέσμευση </a:t>
            </a:r>
          </a:p>
        </p:txBody>
      </p:sp>
      <p:sp>
        <p:nvSpPr>
          <p:cNvPr id="3" name="Θέση περιεχομένου 2">
            <a:extLst>
              <a:ext uri="{FF2B5EF4-FFF2-40B4-BE49-F238E27FC236}">
                <a16:creationId xmlns:a16="http://schemas.microsoft.com/office/drawing/2014/main" id="{522E70AC-09E0-E99D-DA7B-60EBAAEA3B06}"/>
              </a:ext>
            </a:extLst>
          </p:cNvPr>
          <p:cNvSpPr>
            <a:spLocks noGrp="1"/>
          </p:cNvSpPr>
          <p:nvPr>
            <p:ph idx="1"/>
          </p:nvPr>
        </p:nvSpPr>
        <p:spPr/>
        <p:txBody>
          <a:bodyPr>
            <a:normAutofit/>
          </a:bodyPr>
          <a:lstStyle/>
          <a:p>
            <a:pPr marL="0" indent="0" algn="just">
              <a:lnSpc>
                <a:spcPct val="106000"/>
              </a:lnSpc>
              <a:spcBef>
                <a:spcPts val="0"/>
              </a:spcBef>
              <a:buNone/>
            </a:pPr>
            <a:r>
              <a:rPr lang="el-GR" sz="1800" dirty="0">
                <a:latin typeface="Times New Roman" panose="02020603050405020304" pitchFamily="18" charset="0"/>
                <a:ea typeface="Times New Roman" panose="02020603050405020304" pitchFamily="18" charset="0"/>
                <a:cs typeface="Times New Roman" panose="02020603050405020304" pitchFamily="18" charset="0"/>
              </a:rPr>
              <a:t>Ε</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πιτροπή: ελλείπουν οι συνθήκες υπάρξεως μιας ενιαίας οικονομικής μονάδας στην περίπτωση στενής συνεργασίας παραγωγών </a:t>
            </a:r>
            <a:r>
              <a:rPr lang="el-GR" sz="1800" i="1" dirty="0">
                <a:effectLst/>
                <a:latin typeface="Times New Roman" panose="02020603050405020304" pitchFamily="18" charset="0"/>
                <a:ea typeface="Times New Roman" panose="02020603050405020304" pitchFamily="18" charset="0"/>
                <a:cs typeface="Times New Roman" panose="02020603050405020304" pitchFamily="18" charset="0"/>
              </a:rPr>
              <a:t>ηλεκτρικής ενέργειας</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σε βαθμό να σχηματίζουν «ένα αδιαίρετο σύστημα οικονομικής προμήθειας», επειδή λειτουργούσαν με χωριστές νομικές προσωπικότητες και ακολουθούσαν ανεξάρτητες τιμολογιακές πολιτικές. </a:t>
            </a:r>
          </a:p>
          <a:p>
            <a:pPr marL="0" indent="0" algn="just">
              <a:lnSpc>
                <a:spcPct val="106000"/>
              </a:lnSpc>
              <a:spcBef>
                <a:spcPts val="0"/>
              </a:spcBef>
              <a:buNone/>
            </a:pPr>
            <a:r>
              <a:rPr lang="el-GR" sz="1800" dirty="0">
                <a:latin typeface="Times New Roman" panose="02020603050405020304" pitchFamily="18" charset="0"/>
                <a:cs typeface="Times New Roman" panose="02020603050405020304" pitchFamily="18" charset="0"/>
              </a:rPr>
              <a:t>Κανονιστική δέσμευση μιας επιχείρησης: 1) η ύπαρξη νομοθεσίας των ΗΠΑ για σύσταση εξαγωγικών συμπράξεων, ενώ επέτρεπε, δεν επέβαλε μια τέτοια συμπεριφορά. Επομένως, οι επιχειρήσεις λειτούργησαν αυτόνομα, 2) η εκχώρηση με κρατικό μέτρο σε μια ένωση επιχειρήσεων της εξουσίας καθορισμού των τιμών για τα μέλη της δεν καθιστά το άρθρο 101 ΣΛΕΕ μη εφαρμόσιμο, 3) η διάταξη του ισπανικού νόμου σύμφωνα με την οποία οι αρμοδιότητες των επαγγελματικών ενώσεων περιλαμβάνουν την εξουσία καθορισμού των ελάχιστων επαγγελματικών εξόδων δεν συνιστά μια υποχρέωση για την επαγγελματική ένωση να πράξει αντίστοιχα, 4) η</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συμφωνία τιμών μεταξύ παραγωγών καπνού και εισαγωγέων, που επήλθαν μετά από διαβούλευση με τις ολλανδικές αρχές, χωρίς ωστόσο οι τελευταίες να επιβάλλουν μια τέτοια συμφωνία, με διάταξη ή με αθέμιτη πίεση, εξετάστηκαν στο πλαίσιο του άρθρου 101 ΣΛΕΕ ως προϊόν αυτόνομης επιλογής των επιχειρήσεων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ΔΕΚ</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Stichting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Sigarettenindustrie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1985</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6000"/>
              </a:lnSpc>
              <a:spcAft>
                <a:spcPts val="800"/>
              </a:spcAft>
              <a:buNone/>
            </a:pPr>
            <a:endParaRPr lang="el-G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5167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CFF039-0FB6-6AB6-7304-222503BE3C24}"/>
              </a:ext>
            </a:extLst>
          </p:cNvPr>
          <p:cNvSpPr>
            <a:spLocks noGrp="1"/>
          </p:cNvSpPr>
          <p:nvPr>
            <p:ph type="title"/>
          </p:nvPr>
        </p:nvSpPr>
        <p:spPr/>
        <p:txBody>
          <a:bodyPr/>
          <a:lstStyle/>
          <a:p>
            <a:r>
              <a:rPr lang="el-GR" dirty="0"/>
              <a:t>Αποφάσεις ενώσεων επιχειρήσεων </a:t>
            </a:r>
          </a:p>
        </p:txBody>
      </p:sp>
      <p:sp>
        <p:nvSpPr>
          <p:cNvPr id="3" name="Θέση περιεχομένου 2">
            <a:extLst>
              <a:ext uri="{FF2B5EF4-FFF2-40B4-BE49-F238E27FC236}">
                <a16:creationId xmlns:a16="http://schemas.microsoft.com/office/drawing/2014/main" id="{37764DB8-5E79-C25C-12E7-8C674378AF3C}"/>
              </a:ext>
            </a:extLst>
          </p:cNvPr>
          <p:cNvSpPr>
            <a:spLocks noGrp="1"/>
          </p:cNvSpPr>
          <p:nvPr>
            <p:ph idx="1"/>
          </p:nvPr>
        </p:nvSpPr>
        <p:spPr/>
        <p:txBody>
          <a:bodyPr>
            <a:normAutofit fontScale="25000" lnSpcReduction="20000"/>
          </a:bodyPr>
          <a:lstStyle/>
          <a:p>
            <a:pPr marL="0" indent="0" algn="just">
              <a:lnSpc>
                <a:spcPct val="106000"/>
              </a:lnSpc>
              <a:spcBef>
                <a:spcPts val="0"/>
              </a:spcBef>
              <a:buNone/>
            </a:pPr>
            <a:r>
              <a:rPr lang="el-GR" sz="8000" dirty="0">
                <a:effectLst/>
                <a:latin typeface="Times New Roman" panose="02020603050405020304" pitchFamily="18" charset="0"/>
                <a:ea typeface="Times New Roman" panose="02020603050405020304" pitchFamily="18" charset="0"/>
                <a:cs typeface="Times New Roman" panose="02020603050405020304" pitchFamily="18" charset="0"/>
              </a:rPr>
              <a:t>Οι κανόνες ανταγωνισμού εφαρμόζονται επίσης όταν οι επιχειρήσεις δρουν μέσω των ενώσεων στις οποίες ανήκουν. Σε μια τέτοια περίπτωση, ευθύνη δεν έχουν μόνο τα μέλη μιας ένωσης, αλλά και η ίδια η ένωση όταν φυσικά μπορεί να θεωρηθεί ότι ασκεί και η ίδια οικονομική δραστηριότητα. </a:t>
            </a:r>
          </a:p>
          <a:p>
            <a:pPr marL="0" indent="0" algn="just">
              <a:lnSpc>
                <a:spcPct val="106000"/>
              </a:lnSpc>
              <a:spcBef>
                <a:spcPts val="0"/>
              </a:spcBef>
              <a:buNone/>
            </a:pPr>
            <a:r>
              <a:rPr lang="el-GR" sz="8000" dirty="0">
                <a:effectLst/>
                <a:latin typeface="Times New Roman" panose="02020603050405020304" pitchFamily="18" charset="0"/>
                <a:ea typeface="Times New Roman" panose="02020603050405020304" pitchFamily="18" charset="0"/>
                <a:cs typeface="Times New Roman" panose="02020603050405020304" pitchFamily="18" charset="0"/>
              </a:rPr>
              <a:t>Έννοια της ένωσης: </a:t>
            </a:r>
            <a:r>
              <a:rPr lang="el-GR" sz="8000" dirty="0">
                <a:latin typeface="Times New Roman" panose="02020603050405020304" pitchFamily="18" charset="0"/>
                <a:ea typeface="Times New Roman" panose="02020603050405020304" pitchFamily="18" charset="0"/>
                <a:cs typeface="Times New Roman" panose="02020603050405020304" pitchFamily="18" charset="0"/>
              </a:rPr>
              <a:t>ενώσ</a:t>
            </a:r>
            <a:r>
              <a:rPr lang="el-GR" sz="8000" dirty="0">
                <a:effectLst/>
                <a:latin typeface="Times New Roman" panose="02020603050405020304" pitchFamily="18" charset="0"/>
                <a:ea typeface="Times New Roman" panose="02020603050405020304" pitchFamily="18" charset="0"/>
                <a:cs typeface="Times New Roman" panose="02020603050405020304" pitchFamily="18" charset="0"/>
              </a:rPr>
              <a:t>εις εμπόρων, ελευθέρων επαγγελματιών, κλαδικών επιχειρήσεων, διάφορων οικονομικών δραστηριοτήτων, όπως είναι η ένωση ασφαλιστικών επιχειρήσεων, καθώς και οι γεωργικοί συνεταιρισμοί. Η φύση του νομικού καθεστώτος που τις διέπει δεν έχει σημασία (οι Δικηγορικοί Σύλλογοι δεν είναι επιχειρήσεις, όμως ορισμένες των αποφάσεών τους είναι αποφάσεις</a:t>
            </a:r>
            <a:r>
              <a:rPr lang="el-GR" sz="8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l-GR" sz="8000" dirty="0">
                <a:effectLst/>
                <a:latin typeface="Times New Roman" panose="02020603050405020304" pitchFamily="18" charset="0"/>
                <a:ea typeface="Times New Roman" panose="02020603050405020304" pitchFamily="18" charset="0"/>
                <a:cs typeface="Times New Roman" panose="02020603050405020304" pitchFamily="18" charset="0"/>
              </a:rPr>
              <a:t>ένωσης επιχειρήσεων-</a:t>
            </a:r>
            <a:r>
              <a:rPr lang="fr-FR" sz="8000" dirty="0">
                <a:effectLst/>
                <a:latin typeface="Times New Roman" panose="02020603050405020304" pitchFamily="18" charset="0"/>
                <a:ea typeface="Times New Roman" panose="02020603050405020304" pitchFamily="18" charset="0"/>
                <a:cs typeface="Times New Roman" panose="02020603050405020304" pitchFamily="18" charset="0"/>
              </a:rPr>
              <a:t> 28.2.2013, </a:t>
            </a:r>
            <a:r>
              <a:rPr lang="fr-FR" sz="8000" dirty="0" err="1">
                <a:effectLst/>
                <a:latin typeface="Times New Roman" panose="02020603050405020304" pitchFamily="18" charset="0"/>
                <a:ea typeface="Times New Roman" panose="02020603050405020304" pitchFamily="18" charset="0"/>
                <a:cs typeface="Times New Roman" panose="02020603050405020304" pitchFamily="18" charset="0"/>
              </a:rPr>
              <a:t>Oedem</a:t>
            </a:r>
            <a:r>
              <a:rPr lang="fr-FR" sz="8000" dirty="0">
                <a:effectLst/>
                <a:latin typeface="Times New Roman" panose="02020603050405020304" pitchFamily="18" charset="0"/>
                <a:ea typeface="Times New Roman" panose="02020603050405020304" pitchFamily="18" charset="0"/>
                <a:cs typeface="Times New Roman" panose="02020603050405020304" pitchFamily="18" charset="0"/>
              </a:rPr>
              <a:t> dos </a:t>
            </a:r>
            <a:r>
              <a:rPr lang="fr-FR" sz="8000" dirty="0" err="1">
                <a:effectLst/>
                <a:latin typeface="Times New Roman" panose="02020603050405020304" pitchFamily="18" charset="0"/>
                <a:ea typeface="Times New Roman" panose="02020603050405020304" pitchFamily="18" charset="0"/>
                <a:cs typeface="Times New Roman" panose="02020603050405020304" pitchFamily="18" charset="0"/>
              </a:rPr>
              <a:t>Tenicos</a:t>
            </a:r>
            <a:r>
              <a:rPr lang="fr-FR" sz="8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8000" dirty="0" err="1">
                <a:effectLst/>
                <a:latin typeface="Times New Roman" panose="02020603050405020304" pitchFamily="18" charset="0"/>
                <a:ea typeface="Times New Roman" panose="02020603050405020304" pitchFamily="18" charset="0"/>
                <a:cs typeface="Times New Roman" panose="02020603050405020304" pitchFamily="18" charset="0"/>
              </a:rPr>
              <a:t>Oficials</a:t>
            </a:r>
            <a:r>
              <a:rPr lang="fr-FR" sz="8000" dirty="0">
                <a:effectLst/>
                <a:latin typeface="Times New Roman" panose="02020603050405020304" pitchFamily="18" charset="0"/>
                <a:ea typeface="Times New Roman" panose="02020603050405020304" pitchFamily="18" charset="0"/>
                <a:cs typeface="Times New Roman" panose="02020603050405020304" pitchFamily="18" charset="0"/>
              </a:rPr>
              <a:t> de Contas</a:t>
            </a:r>
            <a:r>
              <a:rPr lang="el-GR" sz="8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8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80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6000"/>
              </a:lnSpc>
              <a:spcBef>
                <a:spcPts val="0"/>
              </a:spcBef>
              <a:buNone/>
            </a:pPr>
            <a:r>
              <a:rPr lang="el-GR" sz="8000" dirty="0">
                <a:effectLst/>
                <a:latin typeface="Times New Roman" panose="02020603050405020304" pitchFamily="18" charset="0"/>
                <a:ea typeface="Times New Roman" panose="02020603050405020304" pitchFamily="18" charset="0"/>
                <a:cs typeface="Times New Roman" panose="02020603050405020304" pitchFamily="18" charset="0"/>
              </a:rPr>
              <a:t>΄Έννοια απόφασης:  έστω και </a:t>
            </a:r>
            <a:r>
              <a:rPr lang="el-GR" sz="8000" dirty="0">
                <a:latin typeface="Times New Roman" panose="02020603050405020304" pitchFamily="18" charset="0"/>
                <a:cs typeface="Times New Roman" panose="02020603050405020304" pitchFamily="18" charset="0"/>
              </a:rPr>
              <a:t>μη δεσμευτική. Πχ 1) μια σύσταση της ενώσεως ασφαλιστικών επιχειρήσεων για αύξηση των ασφαλίστρων, έστω και μη υποχρεωτική, συνιστά απόφαση, καθώς αντανακλά τον σκοπό της ένωσης να συντονίσει τη συμπεριφορά των μελών της, 2) σύσταση της ένωσης προμηθευτών ύδατος, σύμφωνα με την οποία η σύνδεση πλυντηρίων στο δίκτυο έπρεπε να πραγματοποιείται μόνο εφόσον τα πλυντήρια αγοράζονταν από τη βελγική ένωση παραγωγών τέτοιων πλυντηρίων, 3) (ελληνική Επιτροπή Ανταγωνισμού) εφαρμογή στην Ελληνική Οδοντιατρική Ομοσπονδία  και στο Τεχνικό Επιμελητήριο Ελλάδας.  </a:t>
            </a:r>
          </a:p>
          <a:p>
            <a:endParaRPr lang="el-GR" dirty="0"/>
          </a:p>
          <a:p>
            <a:endParaRPr lang="el-GR" dirty="0"/>
          </a:p>
        </p:txBody>
      </p:sp>
    </p:spTree>
    <p:extLst>
      <p:ext uri="{BB962C8B-B14F-4D97-AF65-F5344CB8AC3E}">
        <p14:creationId xmlns:p14="http://schemas.microsoft.com/office/powerpoint/2010/main" val="2995097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FBADAC-05ED-B335-AF17-7DB8CA4AB125}"/>
              </a:ext>
            </a:extLst>
          </p:cNvPr>
          <p:cNvSpPr>
            <a:spLocks noGrp="1"/>
          </p:cNvSpPr>
          <p:nvPr>
            <p:ph type="title"/>
          </p:nvPr>
        </p:nvSpPr>
        <p:spPr/>
        <p:txBody>
          <a:bodyPr/>
          <a:lstStyle/>
          <a:p>
            <a:r>
              <a:rPr lang="el-GR" dirty="0"/>
              <a:t>Εναρμονισμένη πρακτική </a:t>
            </a:r>
          </a:p>
        </p:txBody>
      </p:sp>
      <p:sp>
        <p:nvSpPr>
          <p:cNvPr id="3" name="Θέση περιεχομένου 2">
            <a:extLst>
              <a:ext uri="{FF2B5EF4-FFF2-40B4-BE49-F238E27FC236}">
                <a16:creationId xmlns:a16="http://schemas.microsoft.com/office/drawing/2014/main" id="{FE6A694B-81FF-6483-150C-CB451BF55AE9}"/>
              </a:ext>
            </a:extLst>
          </p:cNvPr>
          <p:cNvSpPr>
            <a:spLocks noGrp="1"/>
          </p:cNvSpPr>
          <p:nvPr>
            <p:ph idx="1"/>
          </p:nvPr>
        </p:nvSpPr>
        <p:spPr/>
        <p:txBody>
          <a:bodyPr>
            <a:normAutofit/>
          </a:bodyPr>
          <a:lstStyle/>
          <a:p>
            <a:pPr marL="0" indent="0" algn="just">
              <a:lnSpc>
                <a:spcPct val="106000"/>
              </a:lnSpc>
              <a:spcBef>
                <a:spcPts val="0"/>
              </a:spcBef>
              <a:buNone/>
            </a:pP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Θεμελιώδης αρχή των κανόνων του ανταγωνισμού είναι ότι η εμπορική πολιτική που θα εφαρμοστεί στην αγορά από μια επιχείρηση διαμορφώνεται κατά ανεξάρτητο τρόπο. Οι επιχειρήσεις δεν πρέπει να γνωρίζουν τη συμπεριφορά που θα υιοθετήσουν οι ανταγωνιστές τους στην </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αγορά.</a:t>
            </a:r>
            <a:r>
              <a:rPr lang="el-GR" sz="1800" dirty="0" err="1">
                <a:latin typeface="Times New Roman" panose="02020603050405020304" pitchFamily="18" charset="0"/>
                <a:ea typeface="Times New Roman" panose="02020603050405020304" pitchFamily="18" charset="0"/>
                <a:cs typeface="Times New Roman" panose="02020603050405020304" pitchFamily="18" charset="0"/>
              </a:rPr>
              <a:t>Ο</a:t>
            </a:r>
            <a:r>
              <a:rPr lang="el-GR" sz="1800" dirty="0" err="1">
                <a:effectLst/>
                <a:latin typeface="Times New Roman" panose="02020603050405020304" pitchFamily="18" charset="0"/>
                <a:ea typeface="Times New Roman" panose="02020603050405020304" pitchFamily="18" charset="0"/>
                <a:cs typeface="Times New Roman" panose="02020603050405020304" pitchFamily="18" charset="0"/>
              </a:rPr>
              <a:t>ποιαδήποτε</a:t>
            </a:r>
            <a:r>
              <a:rPr lang="el-GR" sz="1800" dirty="0">
                <a:effectLst/>
                <a:latin typeface="Times New Roman" panose="02020603050405020304" pitchFamily="18" charset="0"/>
                <a:ea typeface="Times New Roman" panose="02020603050405020304" pitchFamily="18" charset="0"/>
                <a:cs typeface="Times New Roman" panose="02020603050405020304" pitchFamily="18" charset="0"/>
              </a:rPr>
              <a:t> άμεση ή έμμεση επαφή των ανταγωνιστών που ενδέχεται να επηρεάσει την συμπεριφορά τους στην αγορά, απαγορεύεται. </a:t>
            </a:r>
          </a:p>
          <a:p>
            <a:pPr marL="0" indent="0" algn="just">
              <a:lnSpc>
                <a:spcPct val="106000"/>
              </a:lnSpc>
              <a:spcBef>
                <a:spcPts val="0"/>
              </a:spcBef>
              <a:buNone/>
            </a:pPr>
            <a:r>
              <a:rPr lang="el-GR" sz="1800" dirty="0">
                <a:latin typeface="Times New Roman" panose="02020603050405020304" pitchFamily="18" charset="0"/>
                <a:ea typeface="Times New Roman" panose="02020603050405020304" pitchFamily="18" charset="0"/>
                <a:cs typeface="Times New Roman" panose="02020603050405020304" pitchFamily="18" charset="0"/>
              </a:rPr>
              <a:t>Ζητούμενο: συνεννόηση ή πρόβλεψη και προσαρμογή, οπότε δεν απαγορεύεται (παράλληλη συμπεριφορά). Η  παράλληλη συμπεριφορά μπορεί να εκληφθεί ως ισχυρή ένδειξη ύπαρξης εναρμονισμένης πρακτικής εάν οδηγεί σε συνθήκες ανταγωνισμού που δεν αντιστοιχούν σε κανονικές συνθήκες αγοράς, λαμβάνοντας υπόψη τη φύση των προϊόντων, το μέγεθος και τον αριθμό των επιχειρήσεων και το μέγεθος της συγκεκριμένης αγοράς. </a:t>
            </a:r>
          </a:p>
          <a:p>
            <a:pPr marL="0" indent="0" algn="just">
              <a:lnSpc>
                <a:spcPct val="106000"/>
              </a:lnSpc>
              <a:spcBef>
                <a:spcPts val="0"/>
              </a:spcBef>
              <a:buNone/>
            </a:pPr>
            <a:r>
              <a:rPr lang="el-GR" sz="1800" dirty="0">
                <a:latin typeface="Times New Roman" panose="02020603050405020304" pitchFamily="18" charset="0"/>
                <a:ea typeface="Times New Roman" panose="02020603050405020304" pitchFamily="18" charset="0"/>
                <a:cs typeface="Times New Roman" panose="02020603050405020304" pitchFamily="18" charset="0"/>
              </a:rPr>
              <a:t>Υπόθεση παραγωγών χρωστικών ουσιών:  κατ’ επανάληψη αύξηση των τιμών πολλών προϊόντων, κατά όμοιο ποσοστό και πρακτικά στον ίδιο χρόνο σε πέντε διαφορετικές εθνικές αγορές, με διαφορετικές τιμές, σε συνδυασμό με την παρόμοια φρασεολογία που χρησιμοποιούν στις εντολές τους προς τις θυγατρικές να πραγματοποιήσουν τις ίδιες αυξήσεις. Σε μια τέτοια περίπτωση, δεν μπορεί να γίνει δεκτό το επιχείρημα ότι οι παράλληλες αυξήσεις έγιναν ως φυσιολογική απάντηση μιας </a:t>
            </a:r>
            <a:r>
              <a:rPr lang="el-GR" sz="1800" dirty="0" err="1">
                <a:latin typeface="Times New Roman" panose="02020603050405020304" pitchFamily="18" charset="0"/>
                <a:ea typeface="Times New Roman" panose="02020603050405020304" pitchFamily="18" charset="0"/>
                <a:cs typeface="Times New Roman" panose="02020603050405020304" pitchFamily="18" charset="0"/>
              </a:rPr>
              <a:t>ολιγοπωλιακής</a:t>
            </a:r>
            <a:r>
              <a:rPr lang="el-GR" sz="1800" dirty="0">
                <a:latin typeface="Times New Roman" panose="02020603050405020304" pitchFamily="18" charset="0"/>
                <a:ea typeface="Times New Roman" panose="02020603050405020304" pitchFamily="18" charset="0"/>
                <a:cs typeface="Times New Roman" panose="02020603050405020304" pitchFamily="18" charset="0"/>
              </a:rPr>
              <a:t> βιομηχανίας στις αυξήσεις τιμών που έκανε ο «ηγέτης τιμών» σε κάθε αγορά.</a:t>
            </a:r>
          </a:p>
          <a:p>
            <a:pPr marL="0" indent="0" algn="just">
              <a:lnSpc>
                <a:spcPct val="106000"/>
              </a:lnSpc>
              <a:spcBef>
                <a:spcPts val="0"/>
              </a:spcBef>
              <a:buNone/>
            </a:pPr>
            <a:endParaRPr lang="el-GR" sz="1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790215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351</TotalTime>
  <Words>6209</Words>
  <Application>Microsoft Office PowerPoint</Application>
  <PresentationFormat>Ευρεία οθόνη</PresentationFormat>
  <Paragraphs>113</Paragraphs>
  <Slides>27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27</vt:i4>
      </vt:variant>
    </vt:vector>
  </HeadingPairs>
  <TitlesOfParts>
    <vt:vector size="32" baseType="lpstr">
      <vt:lpstr>Arial</vt:lpstr>
      <vt:lpstr>Calibri</vt:lpstr>
      <vt:lpstr>Calibri Light</vt:lpstr>
      <vt:lpstr>Times New Roman</vt:lpstr>
      <vt:lpstr>Θέμα του Office</vt:lpstr>
      <vt:lpstr>2. Συμπράξεις και ενέργεια </vt:lpstr>
      <vt:lpstr>Ι. Θεμελιώδεις έννοιες: απαγόρευση σύμπραξης </vt:lpstr>
      <vt:lpstr>Έννοια επιχείρησης </vt:lpstr>
      <vt:lpstr>Έννοια συμφωνίας </vt:lpstr>
      <vt:lpstr>Θεμελιώδη δικαιώματα </vt:lpstr>
      <vt:lpstr>Αυτονομία βούλησης </vt:lpstr>
      <vt:lpstr>Κανονιστική δέσμευση </vt:lpstr>
      <vt:lpstr>Αποφάσεις ενώσεων επιχειρήσεων </vt:lpstr>
      <vt:lpstr>Εναρμονισμένη πρακτική </vt:lpstr>
      <vt:lpstr>Υπόθεση ξυλοπολτού και ελληνική αγορά </vt:lpstr>
      <vt:lpstr>Β. ΠΕΡΙΟΡΙΣΜΟΣ ΤΟΥ ΑΝΤΑΓΩΝΙΣΜΟΥ </vt:lpstr>
      <vt:lpstr>Κριτήρια αξιολόγησης </vt:lpstr>
      <vt:lpstr>Υπαρκτός και δυνητικός ανταγωνισμός </vt:lpstr>
      <vt:lpstr>Αισθητός περιορισμός του ανταγωνισμού </vt:lpstr>
      <vt:lpstr>Συμφωνίες ήσσονος σημασίας </vt:lpstr>
      <vt:lpstr>Γ. ΠΕΡΙΟΡΙΣΜΟΣ ΕΝΔΟΚΟΙΝΟΤΙΚΟΥ ΕΜΠΟΡΙΟΥ</vt:lpstr>
      <vt:lpstr>Παραδείγματα συμπράξεων </vt:lpstr>
      <vt:lpstr>ΙΙ. Θεμελιώδεις έννοιες: ακυρότητα συμπράξεων</vt:lpstr>
      <vt:lpstr>ΙΙΙ. Θεμελιώδεις έννοιες: το ανεφάρμοστο της απαγόρευσης </vt:lpstr>
      <vt:lpstr>Α. Οικονομική αποτελεσματικότητα </vt:lpstr>
      <vt:lpstr>Οικονομική αποτελεσματικότητα ΙΙ</vt:lpstr>
      <vt:lpstr>Β. Όφελος καταναλωτών </vt:lpstr>
      <vt:lpstr>Γ. Αναλογικότητα των περιορισμών</vt:lpstr>
      <vt:lpstr>Δ. Η μη κατάργηση του ανταγωνισμού </vt:lpstr>
      <vt:lpstr>IV. Συμπράξεις και ενέργεια </vt:lpstr>
      <vt:lpstr>β) Η απόφαση της Επιτροπής της 14.7.2020 (ΑΤ. 4014-Αιθυλένιο</vt:lpstr>
      <vt:lpstr> γ) Η απόφαση του Γενικού Δικαστηρίου της 2.2.2022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Συμπράξεις και ενέργεια</dc:title>
  <dc:creator>ASTERIOS PLIAKOS</dc:creator>
  <cp:lastModifiedBy>ASTERIOS PLIAKOS</cp:lastModifiedBy>
  <cp:revision>14</cp:revision>
  <dcterms:created xsi:type="dcterms:W3CDTF">2023-03-26T10:50:02Z</dcterms:created>
  <dcterms:modified xsi:type="dcterms:W3CDTF">2023-04-03T11:40:59Z</dcterms:modified>
</cp:coreProperties>
</file>