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35"/>
  </p:notesMasterIdLst>
  <p:handoutMasterIdLst>
    <p:handoutMasterId r:id="rId36"/>
  </p:handoutMasterIdLst>
  <p:sldIdLst>
    <p:sldId id="256" r:id="rId2"/>
    <p:sldId id="582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591" r:id="rId13"/>
    <p:sldId id="589" r:id="rId14"/>
    <p:sldId id="590" r:id="rId15"/>
    <p:sldId id="592" r:id="rId16"/>
    <p:sldId id="594" r:id="rId17"/>
    <p:sldId id="595" r:id="rId18"/>
    <p:sldId id="596" r:id="rId19"/>
    <p:sldId id="597" r:id="rId20"/>
    <p:sldId id="598" r:id="rId21"/>
    <p:sldId id="599" r:id="rId22"/>
    <p:sldId id="600" r:id="rId23"/>
    <p:sldId id="601" r:id="rId24"/>
    <p:sldId id="602" r:id="rId25"/>
    <p:sldId id="603" r:id="rId26"/>
    <p:sldId id="604" r:id="rId27"/>
    <p:sldId id="605" r:id="rId28"/>
    <p:sldId id="606" r:id="rId29"/>
    <p:sldId id="607" r:id="rId30"/>
    <p:sldId id="608" r:id="rId31"/>
    <p:sldId id="609" r:id="rId32"/>
    <p:sldId id="610" r:id="rId33"/>
    <p:sldId id="61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C2EC"/>
    <a:srgbClr val="FFFF99"/>
    <a:srgbClr val="FFFFCC"/>
    <a:srgbClr val="CC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88423" autoAdjust="0"/>
  </p:normalViewPr>
  <p:slideViewPr>
    <p:cSldViewPr>
      <p:cViewPr varScale="1">
        <p:scale>
          <a:sx n="77" d="100"/>
          <a:sy n="77" d="100"/>
        </p:scale>
        <p:origin x="1678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rysa\Desktop\social%20benefits_ESPROSS_2008-18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7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8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>
                <a:latin typeface="Arial Narrow" pitchFamily="34" charset="0"/>
              </a:defRPr>
            </a:pPr>
            <a:r>
              <a:rPr lang="el-GR" sz="1100" dirty="0">
                <a:latin typeface="Arial Narrow" pitchFamily="34" charset="0"/>
              </a:rPr>
              <a:t>Ποσοστό</a:t>
            </a:r>
            <a:r>
              <a:rPr lang="el-GR" sz="1100" baseline="0" dirty="0">
                <a:latin typeface="Arial Narrow" pitchFamily="34" charset="0"/>
              </a:rPr>
              <a:t> φτώχειας με σταθερή και μεταβαλλόμενη γραμμή φτώχειας , Ελλάδα και Ευρωζώνη</a:t>
            </a:r>
            <a:r>
              <a:rPr lang="en-US" sz="1100" dirty="0">
                <a:latin typeface="Arial Narrow" pitchFamily="34" charset="0"/>
              </a:rPr>
              <a:t>, 2005-</a:t>
            </a:r>
            <a:r>
              <a:rPr lang="el-GR" sz="1100" dirty="0">
                <a:latin typeface="Arial Narrow" pitchFamily="34" charset="0"/>
              </a:rPr>
              <a:t>14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18038203557888596"/>
          <c:w val="0.60823381452318914"/>
          <c:h val="0.65379884806066135"/>
        </c:manualLayout>
      </c:layout>
      <c:lineChart>
        <c:grouping val="standard"/>
        <c:varyColors val="0"/>
        <c:ser>
          <c:idx val="0"/>
          <c:order val="0"/>
          <c:tx>
            <c:strRef>
              <c:f>'Anch&amp;FloatPovRates'!$L$7</c:f>
              <c:strCache>
                <c:ptCount val="1"/>
                <c:pt idx="0">
                  <c:v>EA18-σταθερή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'Anch&amp;FloatPovRates'!$M$6:$V$6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'Anch&amp;FloatPovRates'!$M$7:$V$7</c:f>
              <c:numCache>
                <c:formatCode>General</c:formatCode>
                <c:ptCount val="10"/>
                <c:pt idx="0">
                  <c:v>15.4</c:v>
                </c:pt>
                <c:pt idx="1">
                  <c:v>15.9</c:v>
                </c:pt>
                <c:pt idx="2">
                  <c:v>15</c:v>
                </c:pt>
                <c:pt idx="3">
                  <c:v>14.1</c:v>
                </c:pt>
                <c:pt idx="4">
                  <c:v>13.4</c:v>
                </c:pt>
                <c:pt idx="5">
                  <c:v>13.6</c:v>
                </c:pt>
                <c:pt idx="6">
                  <c:v>15.4</c:v>
                </c:pt>
                <c:pt idx="7">
                  <c:v>16.5</c:v>
                </c:pt>
                <c:pt idx="8">
                  <c:v>17.3</c:v>
                </c:pt>
                <c:pt idx="9">
                  <c:v>18.100000000000001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84-4E35-9CF5-4C8530DC29A1}"/>
            </c:ext>
          </c:extLst>
        </c:ser>
        <c:ser>
          <c:idx val="1"/>
          <c:order val="1"/>
          <c:tx>
            <c:strRef>
              <c:f>'Anch&amp;FloatPovRates'!$L$8</c:f>
              <c:strCache>
                <c:ptCount val="1"/>
                <c:pt idx="0">
                  <c:v>EL-σταθερή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'Anch&amp;FloatPovRates'!$M$6:$V$6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'Anch&amp;FloatPovRates'!$M$8:$V$8</c:f>
              <c:numCache>
                <c:formatCode>General</c:formatCode>
                <c:ptCount val="10"/>
                <c:pt idx="0">
                  <c:v>19.600000000000001</c:v>
                </c:pt>
                <c:pt idx="1">
                  <c:v>20.2</c:v>
                </c:pt>
                <c:pt idx="2">
                  <c:v>19.600000000000001</c:v>
                </c:pt>
                <c:pt idx="3">
                  <c:v>18.5</c:v>
                </c:pt>
                <c:pt idx="4">
                  <c:v>16.2</c:v>
                </c:pt>
                <c:pt idx="5">
                  <c:v>16.3</c:v>
                </c:pt>
                <c:pt idx="6">
                  <c:v>22.9</c:v>
                </c:pt>
                <c:pt idx="7">
                  <c:v>32.300000000000004</c:v>
                </c:pt>
                <c:pt idx="8">
                  <c:v>40</c:v>
                </c:pt>
                <c:pt idx="9">
                  <c:v>42.7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84-4E35-9CF5-4C8530DC29A1}"/>
            </c:ext>
          </c:extLst>
        </c:ser>
        <c:ser>
          <c:idx val="2"/>
          <c:order val="2"/>
          <c:tx>
            <c:strRef>
              <c:f>'Anch&amp;FloatPovRates'!$L$9</c:f>
              <c:strCache>
                <c:ptCount val="1"/>
                <c:pt idx="0">
                  <c:v>EA18-μεταβαλλόμενη</c:v>
                </c:pt>
              </c:strCache>
            </c:strRef>
          </c:tx>
          <c:spPr>
            <a:ln>
              <a:solidFill>
                <a:srgbClr val="002060"/>
              </a:solidFill>
              <a:prstDash val="sysDash"/>
            </a:ln>
          </c:spPr>
          <c:marker>
            <c:symbol val="none"/>
          </c:marker>
          <c:cat>
            <c:strRef>
              <c:f>'Anch&amp;FloatPovRates'!$M$6:$V$6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'Anch&amp;FloatPovRates'!$M$9:$V$9</c:f>
              <c:numCache>
                <c:formatCode>General</c:formatCode>
                <c:ptCount val="10"/>
                <c:pt idx="0">
                  <c:v>15.4</c:v>
                </c:pt>
                <c:pt idx="1">
                  <c:v>15.5</c:v>
                </c:pt>
                <c:pt idx="2">
                  <c:v>16.2</c:v>
                </c:pt>
                <c:pt idx="3">
                  <c:v>16</c:v>
                </c:pt>
                <c:pt idx="4">
                  <c:v>16.100000000000001</c:v>
                </c:pt>
                <c:pt idx="5">
                  <c:v>16.2</c:v>
                </c:pt>
                <c:pt idx="6">
                  <c:v>16.7</c:v>
                </c:pt>
                <c:pt idx="7">
                  <c:v>16.8</c:v>
                </c:pt>
                <c:pt idx="8">
                  <c:v>16.600000000000001</c:v>
                </c:pt>
                <c:pt idx="9">
                  <c:v>17.100000000000001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84-4E35-9CF5-4C8530DC29A1}"/>
            </c:ext>
          </c:extLst>
        </c:ser>
        <c:ser>
          <c:idx val="3"/>
          <c:order val="3"/>
          <c:tx>
            <c:strRef>
              <c:f>'Anch&amp;FloatPovRates'!$L$10</c:f>
              <c:strCache>
                <c:ptCount val="1"/>
                <c:pt idx="0">
                  <c:v>EL-μεταβαλλόμενη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'Anch&amp;FloatPovRates'!$M$6:$V$6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strCache>
            </c:strRef>
          </c:cat>
          <c:val>
            <c:numRef>
              <c:f>'Anch&amp;FloatPovRates'!$M$10:$V$10</c:f>
              <c:numCache>
                <c:formatCode>General</c:formatCode>
                <c:ptCount val="10"/>
                <c:pt idx="0">
                  <c:v>19.600000000000001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19.7</c:v>
                </c:pt>
                <c:pt idx="5">
                  <c:v>20.100000000000001</c:v>
                </c:pt>
                <c:pt idx="6">
                  <c:v>21.4</c:v>
                </c:pt>
                <c:pt idx="7">
                  <c:v>23.1</c:v>
                </c:pt>
                <c:pt idx="8">
                  <c:v>23.1</c:v>
                </c:pt>
                <c:pt idx="9">
                  <c:v>22.1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84-4E35-9CF5-4C8530DC2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5548760"/>
        <c:axId val="635544056"/>
      </c:lineChart>
      <c:catAx>
        <c:axId val="635548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635544056"/>
        <c:crosses val="autoZero"/>
        <c:auto val="1"/>
        <c:lblAlgn val="ctr"/>
        <c:lblOffset val="100"/>
        <c:noMultiLvlLbl val="0"/>
      </c:catAx>
      <c:valAx>
        <c:axId val="6355440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35548760"/>
        <c:crosses val="autoZero"/>
        <c:crossBetween val="between"/>
        <c:majorUnit val="10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>
                <a:latin typeface="Arial Narrow" pitchFamily="34" charset="0"/>
              </a:defRPr>
            </a:pPr>
            <a:r>
              <a:rPr lang="el-GR" sz="1100" b="1" i="0" baseline="0" dirty="0">
                <a:latin typeface="Arial Narrow" pitchFamily="34" charset="0"/>
              </a:rPr>
              <a:t>Δαπάνες κοινωνικής προστασίας  ως ποσοστό του ΑΕΠ</a:t>
            </a:r>
            <a:r>
              <a:rPr lang="en-US" sz="1100" b="1" i="0" baseline="0" dirty="0">
                <a:latin typeface="Arial Narrow" pitchFamily="34" charset="0"/>
              </a:rPr>
              <a:t>, 1995-2012</a:t>
            </a:r>
            <a:endParaRPr lang="el-GR" sz="1100" dirty="0">
              <a:latin typeface="Arial Narrow" pitchFamily="34" charset="0"/>
            </a:endParaRPr>
          </a:p>
        </c:rich>
      </c:tx>
      <c:layout>
        <c:manualLayout>
          <c:xMode val="edge"/>
          <c:yMode val="edge"/>
          <c:x val="0.14987489569716839"/>
          <c:y val="4.6296303294372246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'SocProt in GDP'!$A$12</c:f>
              <c:strCache>
                <c:ptCount val="1"/>
                <c:pt idx="0">
                  <c:v>ΕΕ15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'SocProt in GDP'!$B$11:$S$11</c:f>
              <c:strCach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strCache>
            </c:strRef>
          </c:cat>
          <c:val>
            <c:numRef>
              <c:f>'SocProt in GDP'!$B$12:$S$12</c:f>
              <c:numCache>
                <c:formatCode>General</c:formatCode>
                <c:ptCount val="18"/>
                <c:pt idx="0">
                  <c:v>25.6</c:v>
                </c:pt>
                <c:pt idx="1">
                  <c:v>25.8</c:v>
                </c:pt>
                <c:pt idx="2">
                  <c:v>25.5</c:v>
                </c:pt>
                <c:pt idx="3">
                  <c:v>25.1</c:v>
                </c:pt>
                <c:pt idx="4">
                  <c:v>25</c:v>
                </c:pt>
                <c:pt idx="5">
                  <c:v>24.8</c:v>
                </c:pt>
                <c:pt idx="6">
                  <c:v>24.9</c:v>
                </c:pt>
                <c:pt idx="7">
                  <c:v>25.2</c:v>
                </c:pt>
                <c:pt idx="8">
                  <c:v>25.6</c:v>
                </c:pt>
                <c:pt idx="9">
                  <c:v>25.5</c:v>
                </c:pt>
                <c:pt idx="10">
                  <c:v>25.5</c:v>
                </c:pt>
                <c:pt idx="11">
                  <c:v>25.2</c:v>
                </c:pt>
                <c:pt idx="12">
                  <c:v>25</c:v>
                </c:pt>
                <c:pt idx="13">
                  <c:v>25.7</c:v>
                </c:pt>
                <c:pt idx="14">
                  <c:v>28.3</c:v>
                </c:pt>
                <c:pt idx="15">
                  <c:v>28.2</c:v>
                </c:pt>
                <c:pt idx="16">
                  <c:v>28</c:v>
                </c:pt>
                <c:pt idx="17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AB-49E7-84FE-3242AF0FA11F}"/>
            </c:ext>
          </c:extLst>
        </c:ser>
        <c:ser>
          <c:idx val="1"/>
          <c:order val="1"/>
          <c:tx>
            <c:strRef>
              <c:f>'SocProt in GDP'!$A$13</c:f>
              <c:strCache>
                <c:ptCount val="1"/>
                <c:pt idx="0">
                  <c:v>Ελλάδα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'SocProt in GDP'!$B$11:$S$11</c:f>
              <c:strCach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strCache>
            </c:strRef>
          </c:cat>
          <c:val>
            <c:numRef>
              <c:f>'SocProt in GDP'!$B$13:$S$13</c:f>
              <c:numCache>
                <c:formatCode>General</c:formatCode>
                <c:ptCount val="18"/>
                <c:pt idx="0">
                  <c:v>18.5</c:v>
                </c:pt>
                <c:pt idx="1">
                  <c:v>18.8</c:v>
                </c:pt>
                <c:pt idx="2">
                  <c:v>19</c:v>
                </c:pt>
                <c:pt idx="3">
                  <c:v>19.8</c:v>
                </c:pt>
                <c:pt idx="4">
                  <c:v>20.8</c:v>
                </c:pt>
                <c:pt idx="5">
                  <c:v>21.9</c:v>
                </c:pt>
                <c:pt idx="6">
                  <c:v>22.7</c:v>
                </c:pt>
                <c:pt idx="7">
                  <c:v>22.4</c:v>
                </c:pt>
                <c:pt idx="8">
                  <c:v>21.9</c:v>
                </c:pt>
                <c:pt idx="9">
                  <c:v>21.9</c:v>
                </c:pt>
                <c:pt idx="10">
                  <c:v>23.4</c:v>
                </c:pt>
                <c:pt idx="11">
                  <c:v>23.1</c:v>
                </c:pt>
                <c:pt idx="12">
                  <c:v>23.2</c:v>
                </c:pt>
                <c:pt idx="13">
                  <c:v>24.5</c:v>
                </c:pt>
                <c:pt idx="14">
                  <c:v>26.6</c:v>
                </c:pt>
                <c:pt idx="15">
                  <c:v>27.7</c:v>
                </c:pt>
                <c:pt idx="16">
                  <c:v>29.1</c:v>
                </c:pt>
                <c:pt idx="17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AB-49E7-84FE-3242AF0F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5544448"/>
        <c:axId val="635547584"/>
      </c:lineChart>
      <c:catAx>
        <c:axId val="63554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3840000"/>
          <a:lstStyle/>
          <a:p>
            <a:pPr>
              <a:defRPr/>
            </a:pPr>
            <a:endParaRPr lang="en-US"/>
          </a:p>
        </c:txPr>
        <c:crossAx val="635547584"/>
        <c:crosses val="autoZero"/>
        <c:auto val="1"/>
        <c:lblAlgn val="ctr"/>
        <c:lblOffset val="100"/>
        <c:noMultiLvlLbl val="0"/>
      </c:catAx>
      <c:valAx>
        <c:axId val="635547584"/>
        <c:scaling>
          <c:orientation val="minMax"/>
          <c:max val="31"/>
          <c:min val="17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355444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Social</a:t>
            </a:r>
            <a:r>
              <a:rPr lang="en-GB" b="1" baseline="0" dirty="0"/>
              <a:t> protection expenditure (% of GDP)</a:t>
            </a:r>
            <a:endParaRPr lang="en-GB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184695797966974E-2"/>
          <c:y val="0.1307556521825852"/>
          <c:w val="0.90807360838980489"/>
          <c:h val="0.68686747802344539"/>
        </c:manualLayout>
      </c:layout>
      <c:lineChart>
        <c:grouping val="standard"/>
        <c:varyColors val="0"/>
        <c:ser>
          <c:idx val="0"/>
          <c:order val="0"/>
          <c:tx>
            <c:strRef>
              <c:f>Data!$A$25</c:f>
              <c:strCache>
                <c:ptCount val="1"/>
                <c:pt idx="0">
                  <c:v>European Union - 27 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Data!$B$25:$L$25</c:f>
              <c:numCache>
                <c:formatCode>#,##0.0</c:formatCode>
                <c:ptCount val="11"/>
                <c:pt idx="0">
                  <c:v>24.9</c:v>
                </c:pt>
                <c:pt idx="1">
                  <c:v>27.5</c:v>
                </c:pt>
                <c:pt idx="2">
                  <c:v>27.4</c:v>
                </c:pt>
                <c:pt idx="3">
                  <c:v>27.2</c:v>
                </c:pt>
                <c:pt idx="4">
                  <c:v>27.6</c:v>
                </c:pt>
                <c:pt idx="5">
                  <c:v>27.8</c:v>
                </c:pt>
                <c:pt idx="6">
                  <c:v>27.6</c:v>
                </c:pt>
                <c:pt idx="7">
                  <c:v>27.3</c:v>
                </c:pt>
                <c:pt idx="8">
                  <c:v>27</c:v>
                </c:pt>
                <c:pt idx="9">
                  <c:v>26.8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F-4F06-AFAA-545B4AB83F5D}"/>
            </c:ext>
          </c:extLst>
        </c:ser>
        <c:ser>
          <c:idx val="1"/>
          <c:order val="1"/>
          <c:tx>
            <c:strRef>
              <c:f>Data!$A$26</c:f>
              <c:strCache>
                <c:ptCount val="1"/>
                <c:pt idx="0">
                  <c:v>Greece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7C4D0"/>
              </a:solidFill>
              <a:ln w="9525">
                <a:solidFill>
                  <a:srgbClr val="07C4D0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Data!$B$26:$L$26</c:f>
              <c:numCache>
                <c:formatCode>#,##0.0</c:formatCode>
                <c:ptCount val="11"/>
                <c:pt idx="0">
                  <c:v>22.4</c:v>
                </c:pt>
                <c:pt idx="1">
                  <c:v>24.4</c:v>
                </c:pt>
                <c:pt idx="2">
                  <c:v>25.6</c:v>
                </c:pt>
                <c:pt idx="3">
                  <c:v>27.3</c:v>
                </c:pt>
                <c:pt idx="4">
                  <c:v>27.9</c:v>
                </c:pt>
                <c:pt idx="5">
                  <c:v>25.9</c:v>
                </c:pt>
                <c:pt idx="6">
                  <c:v>25.7</c:v>
                </c:pt>
                <c:pt idx="7">
                  <c:v>25.8</c:v>
                </c:pt>
                <c:pt idx="8">
                  <c:v>26.2</c:v>
                </c:pt>
                <c:pt idx="9">
                  <c:v>25.3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F-4F06-AFAA-545B4AB83F5D}"/>
            </c:ext>
          </c:extLst>
        </c:ser>
        <c:ser>
          <c:idx val="2"/>
          <c:order val="2"/>
          <c:tx>
            <c:strRef>
              <c:f>Data!$A$27</c:f>
              <c:strCache>
                <c:ptCount val="1"/>
                <c:pt idx="0">
                  <c:v>Spain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Data!$B$27:$L$27</c:f>
              <c:numCache>
                <c:formatCode>#,##0.0</c:formatCode>
                <c:ptCount val="11"/>
                <c:pt idx="0">
                  <c:v>21.1</c:v>
                </c:pt>
                <c:pt idx="1">
                  <c:v>24.2</c:v>
                </c:pt>
                <c:pt idx="2">
                  <c:v>24.3</c:v>
                </c:pt>
                <c:pt idx="3">
                  <c:v>25</c:v>
                </c:pt>
                <c:pt idx="4">
                  <c:v>25.2</c:v>
                </c:pt>
                <c:pt idx="5">
                  <c:v>25.5</c:v>
                </c:pt>
                <c:pt idx="6">
                  <c:v>25.1</c:v>
                </c:pt>
                <c:pt idx="7">
                  <c:v>24.3</c:v>
                </c:pt>
                <c:pt idx="8">
                  <c:v>23.4</c:v>
                </c:pt>
                <c:pt idx="9">
                  <c:v>23</c:v>
                </c:pt>
                <c:pt idx="10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F-4F06-AFAA-545B4AB83F5D}"/>
            </c:ext>
          </c:extLst>
        </c:ser>
        <c:ser>
          <c:idx val="3"/>
          <c:order val="3"/>
          <c:tx>
            <c:strRef>
              <c:f>Data!$A$28</c:f>
              <c:strCache>
                <c:ptCount val="1"/>
                <c:pt idx="0">
                  <c:v>Italy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Data!$B$28:$L$28</c:f>
              <c:numCache>
                <c:formatCode>#,##0.0</c:formatCode>
                <c:ptCount val="11"/>
                <c:pt idx="0">
                  <c:v>25.4</c:v>
                </c:pt>
                <c:pt idx="1">
                  <c:v>27.4</c:v>
                </c:pt>
                <c:pt idx="2">
                  <c:v>27.5</c:v>
                </c:pt>
                <c:pt idx="3">
                  <c:v>27.2</c:v>
                </c:pt>
                <c:pt idx="4">
                  <c:v>27.9</c:v>
                </c:pt>
                <c:pt idx="5">
                  <c:v>28.5</c:v>
                </c:pt>
                <c:pt idx="6">
                  <c:v>28.7</c:v>
                </c:pt>
                <c:pt idx="7">
                  <c:v>28.6</c:v>
                </c:pt>
                <c:pt idx="8">
                  <c:v>28.1</c:v>
                </c:pt>
                <c:pt idx="9">
                  <c:v>27.8</c:v>
                </c:pt>
                <c:pt idx="10">
                  <c:v>27.9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9F-4F06-AFAA-545B4AB83F5D}"/>
            </c:ext>
          </c:extLst>
        </c:ser>
        <c:ser>
          <c:idx val="4"/>
          <c:order val="4"/>
          <c:tx>
            <c:strRef>
              <c:f>Data!$A$29</c:f>
              <c:strCache>
                <c:ptCount val="1"/>
                <c:pt idx="0">
                  <c:v>Cyprus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Data!$B$29:$L$29</c:f>
              <c:numCache>
                <c:formatCode>#,##0.0</c:formatCode>
                <c:ptCount val="11"/>
                <c:pt idx="0">
                  <c:v>16.8</c:v>
                </c:pt>
                <c:pt idx="1">
                  <c:v>18.8</c:v>
                </c:pt>
                <c:pt idx="2">
                  <c:v>18.399999999999999</c:v>
                </c:pt>
                <c:pt idx="3">
                  <c:v>19.100000000000001</c:v>
                </c:pt>
                <c:pt idx="4">
                  <c:v>19.899999999999999</c:v>
                </c:pt>
                <c:pt idx="5">
                  <c:v>20.9</c:v>
                </c:pt>
                <c:pt idx="6">
                  <c:v>19.8</c:v>
                </c:pt>
                <c:pt idx="7">
                  <c:v>19.5</c:v>
                </c:pt>
                <c:pt idx="8">
                  <c:v>19</c:v>
                </c:pt>
                <c:pt idx="9">
                  <c:v>18.100000000000001</c:v>
                </c:pt>
                <c:pt idx="10">
                  <c:v>17.7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9F-4F06-AFAA-545B4AB83F5D}"/>
            </c:ext>
          </c:extLst>
        </c:ser>
        <c:ser>
          <c:idx val="5"/>
          <c:order val="5"/>
          <c:tx>
            <c:strRef>
              <c:f>Data!$A$30</c:f>
              <c:strCache>
                <c:ptCount val="1"/>
                <c:pt idx="0">
                  <c:v>Portugal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Data!$B$24:$L$24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Data!$B$30:$L$30</c:f>
              <c:numCache>
                <c:formatCode>#,##0.0</c:formatCode>
                <c:ptCount val="11"/>
                <c:pt idx="0">
                  <c:v>22.3</c:v>
                </c:pt>
                <c:pt idx="1">
                  <c:v>24.5</c:v>
                </c:pt>
                <c:pt idx="2">
                  <c:v>24.4</c:v>
                </c:pt>
                <c:pt idx="3">
                  <c:v>24.3</c:v>
                </c:pt>
                <c:pt idx="4">
                  <c:v>25</c:v>
                </c:pt>
                <c:pt idx="5">
                  <c:v>26</c:v>
                </c:pt>
                <c:pt idx="6">
                  <c:v>25.5</c:v>
                </c:pt>
                <c:pt idx="7">
                  <c:v>24.7</c:v>
                </c:pt>
                <c:pt idx="8">
                  <c:v>24</c:v>
                </c:pt>
                <c:pt idx="9">
                  <c:v>23.6</c:v>
                </c:pt>
                <c:pt idx="10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69F-4F06-AFAA-545B4AB83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2329952"/>
        <c:axId val="332330368"/>
      </c:lineChart>
      <c:catAx>
        <c:axId val="33232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330368"/>
        <c:crosses val="autoZero"/>
        <c:auto val="1"/>
        <c:lblAlgn val="ctr"/>
        <c:lblOffset val="100"/>
        <c:noMultiLvlLbl val="0"/>
      </c:catAx>
      <c:valAx>
        <c:axId val="332330368"/>
        <c:scaling>
          <c:orientation val="minMax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2329952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641867370286508E-2"/>
          <c:y val="0.89684704450937958"/>
          <c:w val="0.94464434751411475"/>
          <c:h val="7.88934845369194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/>
              <a:t>Σχετική γραμμή φτώχειας (Ελλάδα, ένα άτομο)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[ilc_li01.xls]Data!$A$12</c:f>
              <c:strCache>
                <c:ptCount val="1"/>
                <c:pt idx="0">
                  <c:v>Greece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[ilc_li01.xls]Data!$B$11:$K$11</c:f>
              <c:strCach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strCache>
            </c:strRef>
          </c:cat>
          <c:val>
            <c:numRef>
              <c:f>[ilc_li01.xls]Data!$B$12:$K$12</c:f>
              <c:numCache>
                <c:formatCode>#,##0</c:formatCode>
                <c:ptCount val="10"/>
                <c:pt idx="0">
                  <c:v>5910</c:v>
                </c:pt>
                <c:pt idx="1">
                  <c:v>6120</c:v>
                </c:pt>
                <c:pt idx="2">
                  <c:v>6480</c:v>
                </c:pt>
                <c:pt idx="3">
                  <c:v>6897</c:v>
                </c:pt>
                <c:pt idx="4">
                  <c:v>7178</c:v>
                </c:pt>
                <c:pt idx="5">
                  <c:v>6591</c:v>
                </c:pt>
                <c:pt idx="6">
                  <c:v>5708</c:v>
                </c:pt>
                <c:pt idx="7">
                  <c:v>5023</c:v>
                </c:pt>
                <c:pt idx="8">
                  <c:v>4608</c:v>
                </c:pt>
                <c:pt idx="9">
                  <c:v>4512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F7-4B6F-9B53-456028FD2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marker val="1"/>
        <c:smooth val="0"/>
        <c:axId val="635558952"/>
        <c:axId val="635564440"/>
      </c:lineChart>
      <c:catAx>
        <c:axId val="63555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64440"/>
        <c:crosses val="autoZero"/>
        <c:auto val="1"/>
        <c:lblAlgn val="ctr"/>
        <c:lblOffset val="100"/>
        <c:noMultiLvlLbl val="0"/>
      </c:catAx>
      <c:valAx>
        <c:axId val="635564440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55895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>
                <a:latin typeface="Arial Narrow" pitchFamily="34" charset="0"/>
              </a:defRPr>
            </a:pPr>
            <a:r>
              <a:rPr lang="el-GR" sz="1050" b="1" i="0" baseline="0" dirty="0">
                <a:latin typeface="Arial Narrow" pitchFamily="34" charset="0"/>
              </a:rPr>
              <a:t>Ποσοστά φτώχειας πριν και μετά τις κοινωνικές μεταβιβάσεις (εκτός συντάξεων) </a:t>
            </a:r>
            <a:br>
              <a:rPr lang="el-GR" sz="1050" b="1" i="0" baseline="0" dirty="0">
                <a:latin typeface="Arial Narrow" pitchFamily="34" charset="0"/>
              </a:rPr>
            </a:br>
            <a:r>
              <a:rPr lang="el-GR" sz="1050" b="1" i="0" baseline="0" dirty="0">
                <a:latin typeface="Arial Narrow" pitchFamily="34" charset="0"/>
              </a:rPr>
              <a:t>στα κράτη-μέλη της ΕΕ (2014)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9515994235660563E-2"/>
          <c:y val="0.12952649664346419"/>
          <c:w val="0.91524017329159391"/>
          <c:h val="0.560893206206032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'Before&amp;AfterPovertry'!$J$13</c:f>
              <c:strCache>
                <c:ptCount val="1"/>
                <c:pt idx="0">
                  <c:v>Πριν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'Before&amp;AfterPovertry'!$I$14:$I$42</c:f>
              <c:strCache>
                <c:ptCount val="29"/>
                <c:pt idx="0">
                  <c:v>Czech Republic</c:v>
                </c:pt>
                <c:pt idx="1">
                  <c:v>Netherlands</c:v>
                </c:pt>
                <c:pt idx="2">
                  <c:v>Denmark</c:v>
                </c:pt>
                <c:pt idx="3">
                  <c:v>Slovakia</c:v>
                </c:pt>
                <c:pt idx="4">
                  <c:v>Finland</c:v>
                </c:pt>
                <c:pt idx="5">
                  <c:v>France</c:v>
                </c:pt>
                <c:pt idx="6">
                  <c:v>Austria</c:v>
                </c:pt>
                <c:pt idx="7">
                  <c:v>Cyprus</c:v>
                </c:pt>
                <c:pt idx="8">
                  <c:v>Slovenia</c:v>
                </c:pt>
                <c:pt idx="9">
                  <c:v>Hungary</c:v>
                </c:pt>
                <c:pt idx="10">
                  <c:v>Sweden</c:v>
                </c:pt>
                <c:pt idx="11">
                  <c:v>Ireland</c:v>
                </c:pt>
                <c:pt idx="12">
                  <c:v>Belgium</c:v>
                </c:pt>
                <c:pt idx="13">
                  <c:v>Malta</c:v>
                </c:pt>
                <c:pt idx="14">
                  <c:v>Luxembourg</c:v>
                </c:pt>
                <c:pt idx="15">
                  <c:v>Germany </c:v>
                </c:pt>
                <c:pt idx="16">
                  <c:v>United Kingdom</c:v>
                </c:pt>
                <c:pt idx="17">
                  <c:v>Poland</c:v>
                </c:pt>
                <c:pt idx="18">
                  <c:v>EU (28)</c:v>
                </c:pt>
                <c:pt idx="19">
                  <c:v>Lithuania</c:v>
                </c:pt>
                <c:pt idx="20">
                  <c:v>Croatia</c:v>
                </c:pt>
                <c:pt idx="21">
                  <c:v>Italy</c:v>
                </c:pt>
                <c:pt idx="22">
                  <c:v>Portugal</c:v>
                </c:pt>
                <c:pt idx="23">
                  <c:v>Latvia</c:v>
                </c:pt>
                <c:pt idx="24">
                  <c:v>Bulgaria</c:v>
                </c:pt>
                <c:pt idx="25">
                  <c:v>Estonia</c:v>
                </c:pt>
                <c:pt idx="26">
                  <c:v>Greece</c:v>
                </c:pt>
                <c:pt idx="27">
                  <c:v>Spain</c:v>
                </c:pt>
                <c:pt idx="28">
                  <c:v>Romania</c:v>
                </c:pt>
              </c:strCache>
            </c:strRef>
          </c:cat>
          <c:val>
            <c:numRef>
              <c:f>'Before&amp;AfterPovertry'!$J$14:$J$42</c:f>
              <c:numCache>
                <c:formatCode>General</c:formatCode>
                <c:ptCount val="29"/>
                <c:pt idx="0">
                  <c:v>17.2</c:v>
                </c:pt>
                <c:pt idx="1">
                  <c:v>21.3</c:v>
                </c:pt>
                <c:pt idx="2">
                  <c:v>26.8</c:v>
                </c:pt>
                <c:pt idx="3">
                  <c:v>19.600000000000001</c:v>
                </c:pt>
                <c:pt idx="4">
                  <c:v>27.6</c:v>
                </c:pt>
                <c:pt idx="5">
                  <c:v>24</c:v>
                </c:pt>
                <c:pt idx="6">
                  <c:v>25.4</c:v>
                </c:pt>
                <c:pt idx="7">
                  <c:v>24.6</c:v>
                </c:pt>
                <c:pt idx="8">
                  <c:v>25.1</c:v>
                </c:pt>
                <c:pt idx="9">
                  <c:v>26.3</c:v>
                </c:pt>
                <c:pt idx="10">
                  <c:v>28.5</c:v>
                </c:pt>
                <c:pt idx="11">
                  <c:v>37.200000000000003</c:v>
                </c:pt>
                <c:pt idx="12">
                  <c:v>27.5</c:v>
                </c:pt>
                <c:pt idx="13">
                  <c:v>23.8</c:v>
                </c:pt>
                <c:pt idx="14">
                  <c:v>27.6</c:v>
                </c:pt>
                <c:pt idx="15">
                  <c:v>25</c:v>
                </c:pt>
                <c:pt idx="16">
                  <c:v>29.3</c:v>
                </c:pt>
                <c:pt idx="17">
                  <c:v>23.1</c:v>
                </c:pt>
                <c:pt idx="18">
                  <c:v>26.1</c:v>
                </c:pt>
                <c:pt idx="19">
                  <c:v>27.5</c:v>
                </c:pt>
                <c:pt idx="20">
                  <c:v>29.9</c:v>
                </c:pt>
                <c:pt idx="21">
                  <c:v>24.7</c:v>
                </c:pt>
                <c:pt idx="22">
                  <c:v>26.7</c:v>
                </c:pt>
                <c:pt idx="23">
                  <c:v>27</c:v>
                </c:pt>
                <c:pt idx="24">
                  <c:v>27.3</c:v>
                </c:pt>
                <c:pt idx="25">
                  <c:v>28.4</c:v>
                </c:pt>
                <c:pt idx="26">
                  <c:v>26</c:v>
                </c:pt>
                <c:pt idx="27">
                  <c:v>31.1</c:v>
                </c:pt>
                <c:pt idx="28">
                  <c:v>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7-41E5-BB44-098045A61799}"/>
            </c:ext>
          </c:extLst>
        </c:ser>
        <c:ser>
          <c:idx val="1"/>
          <c:order val="1"/>
          <c:tx>
            <c:strRef>
              <c:f>'Before&amp;AfterPovertry'!$K$13</c:f>
              <c:strCache>
                <c:ptCount val="1"/>
                <c:pt idx="0">
                  <c:v>Μετά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'Before&amp;AfterPovertry'!$I$14:$I$42</c:f>
              <c:strCache>
                <c:ptCount val="29"/>
                <c:pt idx="0">
                  <c:v>Czech Republic</c:v>
                </c:pt>
                <c:pt idx="1">
                  <c:v>Netherlands</c:v>
                </c:pt>
                <c:pt idx="2">
                  <c:v>Denmark</c:v>
                </c:pt>
                <c:pt idx="3">
                  <c:v>Slovakia</c:v>
                </c:pt>
                <c:pt idx="4">
                  <c:v>Finland</c:v>
                </c:pt>
                <c:pt idx="5">
                  <c:v>France</c:v>
                </c:pt>
                <c:pt idx="6">
                  <c:v>Austria</c:v>
                </c:pt>
                <c:pt idx="7">
                  <c:v>Cyprus</c:v>
                </c:pt>
                <c:pt idx="8">
                  <c:v>Slovenia</c:v>
                </c:pt>
                <c:pt idx="9">
                  <c:v>Hungary</c:v>
                </c:pt>
                <c:pt idx="10">
                  <c:v>Sweden</c:v>
                </c:pt>
                <c:pt idx="11">
                  <c:v>Ireland</c:v>
                </c:pt>
                <c:pt idx="12">
                  <c:v>Belgium</c:v>
                </c:pt>
                <c:pt idx="13">
                  <c:v>Malta</c:v>
                </c:pt>
                <c:pt idx="14">
                  <c:v>Luxembourg</c:v>
                </c:pt>
                <c:pt idx="15">
                  <c:v>Germany </c:v>
                </c:pt>
                <c:pt idx="16">
                  <c:v>United Kingdom</c:v>
                </c:pt>
                <c:pt idx="17">
                  <c:v>Poland</c:v>
                </c:pt>
                <c:pt idx="18">
                  <c:v>EU (28)</c:v>
                </c:pt>
                <c:pt idx="19">
                  <c:v>Lithuania</c:v>
                </c:pt>
                <c:pt idx="20">
                  <c:v>Croatia</c:v>
                </c:pt>
                <c:pt idx="21">
                  <c:v>Italy</c:v>
                </c:pt>
                <c:pt idx="22">
                  <c:v>Portugal</c:v>
                </c:pt>
                <c:pt idx="23">
                  <c:v>Latvia</c:v>
                </c:pt>
                <c:pt idx="24">
                  <c:v>Bulgaria</c:v>
                </c:pt>
                <c:pt idx="25">
                  <c:v>Estonia</c:v>
                </c:pt>
                <c:pt idx="26">
                  <c:v>Greece</c:v>
                </c:pt>
                <c:pt idx="27">
                  <c:v>Spain</c:v>
                </c:pt>
                <c:pt idx="28">
                  <c:v>Romania</c:v>
                </c:pt>
              </c:strCache>
            </c:strRef>
          </c:cat>
          <c:val>
            <c:numRef>
              <c:f>'Before&amp;AfterPovertry'!$K$14:$K$42</c:f>
              <c:numCache>
                <c:formatCode>General</c:formatCode>
                <c:ptCount val="29"/>
                <c:pt idx="0">
                  <c:v>9.7000000000000011</c:v>
                </c:pt>
                <c:pt idx="1">
                  <c:v>11.6</c:v>
                </c:pt>
                <c:pt idx="2">
                  <c:v>11.9</c:v>
                </c:pt>
                <c:pt idx="3">
                  <c:v>12.6</c:v>
                </c:pt>
                <c:pt idx="4">
                  <c:v>12.8</c:v>
                </c:pt>
                <c:pt idx="5">
                  <c:v>13.3</c:v>
                </c:pt>
                <c:pt idx="6">
                  <c:v>14.1</c:v>
                </c:pt>
                <c:pt idx="7">
                  <c:v>14.4</c:v>
                </c:pt>
                <c:pt idx="8">
                  <c:v>14.5</c:v>
                </c:pt>
                <c:pt idx="9">
                  <c:v>14.6</c:v>
                </c:pt>
                <c:pt idx="10">
                  <c:v>15.1</c:v>
                </c:pt>
                <c:pt idx="11">
                  <c:v>15.3</c:v>
                </c:pt>
                <c:pt idx="12">
                  <c:v>15.5</c:v>
                </c:pt>
                <c:pt idx="13">
                  <c:v>15.9</c:v>
                </c:pt>
                <c:pt idx="14">
                  <c:v>16.399999999999999</c:v>
                </c:pt>
                <c:pt idx="15">
                  <c:v>16.7</c:v>
                </c:pt>
                <c:pt idx="16">
                  <c:v>16.8</c:v>
                </c:pt>
                <c:pt idx="17">
                  <c:v>17</c:v>
                </c:pt>
                <c:pt idx="18">
                  <c:v>17.2</c:v>
                </c:pt>
                <c:pt idx="19">
                  <c:v>19.100000000000001</c:v>
                </c:pt>
                <c:pt idx="20">
                  <c:v>19.399999999999999</c:v>
                </c:pt>
                <c:pt idx="21">
                  <c:v>19.399999999999999</c:v>
                </c:pt>
                <c:pt idx="22">
                  <c:v>19.5</c:v>
                </c:pt>
                <c:pt idx="23">
                  <c:v>21.2</c:v>
                </c:pt>
                <c:pt idx="24">
                  <c:v>21.8</c:v>
                </c:pt>
                <c:pt idx="25">
                  <c:v>21.8</c:v>
                </c:pt>
                <c:pt idx="26">
                  <c:v>22.1</c:v>
                </c:pt>
                <c:pt idx="27">
                  <c:v>22.2</c:v>
                </c:pt>
                <c:pt idx="28">
                  <c:v>25.4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7-41E5-BB44-098045A61799}"/>
            </c:ext>
          </c:extLst>
        </c:ser>
        <c:ser>
          <c:idx val="2"/>
          <c:order val="2"/>
          <c:tx>
            <c:strRef>
              <c:f>'Before&amp;AfterPovertry'!$L$13</c:f>
              <c:strCache>
                <c:ptCount val="1"/>
                <c:pt idx="0">
                  <c:v>Διαφορά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strRef>
              <c:f>'Before&amp;AfterPovertry'!$I$14:$I$42</c:f>
              <c:strCache>
                <c:ptCount val="29"/>
                <c:pt idx="0">
                  <c:v>Czech Republic</c:v>
                </c:pt>
                <c:pt idx="1">
                  <c:v>Netherlands</c:v>
                </c:pt>
                <c:pt idx="2">
                  <c:v>Denmark</c:v>
                </c:pt>
                <c:pt idx="3">
                  <c:v>Slovakia</c:v>
                </c:pt>
                <c:pt idx="4">
                  <c:v>Finland</c:v>
                </c:pt>
                <c:pt idx="5">
                  <c:v>France</c:v>
                </c:pt>
                <c:pt idx="6">
                  <c:v>Austria</c:v>
                </c:pt>
                <c:pt idx="7">
                  <c:v>Cyprus</c:v>
                </c:pt>
                <c:pt idx="8">
                  <c:v>Slovenia</c:v>
                </c:pt>
                <c:pt idx="9">
                  <c:v>Hungary</c:v>
                </c:pt>
                <c:pt idx="10">
                  <c:v>Sweden</c:v>
                </c:pt>
                <c:pt idx="11">
                  <c:v>Ireland</c:v>
                </c:pt>
                <c:pt idx="12">
                  <c:v>Belgium</c:v>
                </c:pt>
                <c:pt idx="13">
                  <c:v>Malta</c:v>
                </c:pt>
                <c:pt idx="14">
                  <c:v>Luxembourg</c:v>
                </c:pt>
                <c:pt idx="15">
                  <c:v>Germany </c:v>
                </c:pt>
                <c:pt idx="16">
                  <c:v>United Kingdom</c:v>
                </c:pt>
                <c:pt idx="17">
                  <c:v>Poland</c:v>
                </c:pt>
                <c:pt idx="18">
                  <c:v>EU (28)</c:v>
                </c:pt>
                <c:pt idx="19">
                  <c:v>Lithuania</c:v>
                </c:pt>
                <c:pt idx="20">
                  <c:v>Croatia</c:v>
                </c:pt>
                <c:pt idx="21">
                  <c:v>Italy</c:v>
                </c:pt>
                <c:pt idx="22">
                  <c:v>Portugal</c:v>
                </c:pt>
                <c:pt idx="23">
                  <c:v>Latvia</c:v>
                </c:pt>
                <c:pt idx="24">
                  <c:v>Bulgaria</c:v>
                </c:pt>
                <c:pt idx="25">
                  <c:v>Estonia</c:v>
                </c:pt>
                <c:pt idx="26">
                  <c:v>Greece</c:v>
                </c:pt>
                <c:pt idx="27">
                  <c:v>Spain</c:v>
                </c:pt>
                <c:pt idx="28">
                  <c:v>Romania</c:v>
                </c:pt>
              </c:strCache>
            </c:strRef>
          </c:cat>
          <c:val>
            <c:numRef>
              <c:f>'Before&amp;AfterPovertry'!$L$14:$L$42</c:f>
              <c:numCache>
                <c:formatCode>General</c:formatCode>
                <c:ptCount val="29"/>
                <c:pt idx="0">
                  <c:v>7.5</c:v>
                </c:pt>
                <c:pt idx="1">
                  <c:v>9.7000000000000011</c:v>
                </c:pt>
                <c:pt idx="2">
                  <c:v>14.9</c:v>
                </c:pt>
                <c:pt idx="3">
                  <c:v>7.0000000000000018</c:v>
                </c:pt>
                <c:pt idx="4">
                  <c:v>14.8</c:v>
                </c:pt>
                <c:pt idx="5">
                  <c:v>10.7</c:v>
                </c:pt>
                <c:pt idx="6">
                  <c:v>11.3</c:v>
                </c:pt>
                <c:pt idx="7">
                  <c:v>10.200000000000001</c:v>
                </c:pt>
                <c:pt idx="8">
                  <c:v>10.600000000000001</c:v>
                </c:pt>
                <c:pt idx="9">
                  <c:v>11.700000000000001</c:v>
                </c:pt>
                <c:pt idx="10">
                  <c:v>13.4</c:v>
                </c:pt>
                <c:pt idx="11">
                  <c:v>21.900000000000002</c:v>
                </c:pt>
                <c:pt idx="12">
                  <c:v>12</c:v>
                </c:pt>
                <c:pt idx="13">
                  <c:v>7.9</c:v>
                </c:pt>
                <c:pt idx="14">
                  <c:v>11.200000000000003</c:v>
                </c:pt>
                <c:pt idx="15">
                  <c:v>8.3000000000000007</c:v>
                </c:pt>
                <c:pt idx="16">
                  <c:v>12.5</c:v>
                </c:pt>
                <c:pt idx="17">
                  <c:v>6.1000000000000005</c:v>
                </c:pt>
                <c:pt idx="18">
                  <c:v>8.9000000000000021</c:v>
                </c:pt>
                <c:pt idx="19">
                  <c:v>8.4000000000000021</c:v>
                </c:pt>
                <c:pt idx="20">
                  <c:v>10.5</c:v>
                </c:pt>
                <c:pt idx="21">
                  <c:v>5.3000000000000007</c:v>
                </c:pt>
                <c:pt idx="22">
                  <c:v>7.1999999999999975</c:v>
                </c:pt>
                <c:pt idx="23">
                  <c:v>5.8000000000000007</c:v>
                </c:pt>
                <c:pt idx="24">
                  <c:v>5.5</c:v>
                </c:pt>
                <c:pt idx="25">
                  <c:v>6.5999999999999979</c:v>
                </c:pt>
                <c:pt idx="26">
                  <c:v>3.8999999999999977</c:v>
                </c:pt>
                <c:pt idx="27">
                  <c:v>8.9000000000000021</c:v>
                </c:pt>
                <c:pt idx="28">
                  <c:v>3.1000000000000014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A7-41E5-BB44-098045A61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635559736"/>
        <c:axId val="635561304"/>
      </c:barChart>
      <c:catAx>
        <c:axId val="63555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3660000" vert="horz"/>
          <a:lstStyle/>
          <a:p>
            <a:pPr>
              <a:defRPr sz="800">
                <a:latin typeface="Arial Narrow" pitchFamily="34" charset="0"/>
              </a:defRPr>
            </a:pPr>
            <a:endParaRPr lang="en-US"/>
          </a:p>
        </c:txPr>
        <c:crossAx val="635561304"/>
        <c:crosses val="autoZero"/>
        <c:auto val="1"/>
        <c:lblAlgn val="ctr"/>
        <c:lblOffset val="100"/>
        <c:noMultiLvlLbl val="0"/>
      </c:catAx>
      <c:valAx>
        <c:axId val="635561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635559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E74B78-92DC-4764-BC06-EAAA20A044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7C8C303-12A5-43A4-9CF9-EBFB45123961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κοινωνικές παροχές</a:t>
          </a:r>
        </a:p>
      </dgm:t>
    </dgm:pt>
    <dgm:pt modelId="{8E7E6505-2A7F-4C74-AA07-9C8314C9639C}" type="parTrans" cxnId="{428506ED-B906-4395-A57C-65C37F352652}">
      <dgm:prSet/>
      <dgm:spPr/>
      <dgm:t>
        <a:bodyPr/>
        <a:lstStyle/>
        <a:p>
          <a:endParaRPr lang="en-GB"/>
        </a:p>
      </dgm:t>
    </dgm:pt>
    <dgm:pt modelId="{98770CB8-6360-4280-9035-44A9636416B2}" type="sibTrans" cxnId="{428506ED-B906-4395-A57C-65C37F352652}">
      <dgm:prSet/>
      <dgm:spPr/>
      <dgm:t>
        <a:bodyPr/>
        <a:lstStyle/>
        <a:p>
          <a:endParaRPr lang="en-GB"/>
        </a:p>
      </dgm:t>
    </dgm:pt>
    <dgm:pt modelId="{344BE692-4BC3-4D92-A1D2-9FBDBB038BE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ανταποδοτικές παροχές</a:t>
          </a: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gm:t>
    </dgm:pt>
    <dgm:pt modelId="{1BBA4D96-EDCF-40AA-AA96-E58BB6C20785}" type="parTrans" cxnId="{671C934F-3777-484A-83FF-1506CDC5D391}">
      <dgm:prSet/>
      <dgm:spPr/>
      <dgm:t>
        <a:bodyPr/>
        <a:lstStyle/>
        <a:p>
          <a:endParaRPr lang="en-GB"/>
        </a:p>
      </dgm:t>
    </dgm:pt>
    <dgm:pt modelId="{273199A1-3F98-4A51-8E0A-F361ACF15DF0}" type="sibTrans" cxnId="{671C934F-3777-484A-83FF-1506CDC5D391}">
      <dgm:prSet/>
      <dgm:spPr/>
      <dgm:t>
        <a:bodyPr/>
        <a:lstStyle/>
        <a:p>
          <a:endParaRPr lang="en-GB"/>
        </a:p>
      </dgm:t>
    </dgm:pt>
    <dgm:pt modelId="{EA69F0DD-5E04-46DB-B062-45100A01E25A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μη ανταποδοτικές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παροχές</a:t>
          </a: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gm:t>
    </dgm:pt>
    <dgm:pt modelId="{299D932F-B983-41C2-A6F0-1ED987F25180}" type="parTrans" cxnId="{A18F281C-B276-4355-9906-7552D8861F5F}">
      <dgm:prSet/>
      <dgm:spPr/>
      <dgm:t>
        <a:bodyPr/>
        <a:lstStyle/>
        <a:p>
          <a:endParaRPr lang="en-GB"/>
        </a:p>
      </dgm:t>
    </dgm:pt>
    <dgm:pt modelId="{F6CFCBE1-9986-4F45-9146-4C0B668D8538}" type="sibTrans" cxnId="{A18F281C-B276-4355-9906-7552D8861F5F}">
      <dgm:prSet/>
      <dgm:spPr/>
      <dgm:t>
        <a:bodyPr/>
        <a:lstStyle/>
        <a:p>
          <a:endParaRPr lang="en-GB"/>
        </a:p>
      </dgm:t>
    </dgm:pt>
    <dgm:pt modelId="{B233D835-F300-4CA0-A9A0-409212A7ED30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καθολικές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παροχές</a:t>
          </a:r>
          <a:endParaRPr kumimoji="0" lang="en-US" altLang="en-US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gm:t>
    </dgm:pt>
    <dgm:pt modelId="{49181458-E44D-4C55-A579-E3F17D5796EE}" type="parTrans" cxnId="{AAFEE7EA-EC8C-4A7E-AAE4-297A1CBB3F65}">
      <dgm:prSet/>
      <dgm:spPr/>
      <dgm:t>
        <a:bodyPr/>
        <a:lstStyle/>
        <a:p>
          <a:endParaRPr lang="en-GB"/>
        </a:p>
      </dgm:t>
    </dgm:pt>
    <dgm:pt modelId="{EE0772B9-251F-414E-B588-3B767E770A4B}" type="sibTrans" cxnId="{AAFEE7EA-EC8C-4A7E-AAE4-297A1CBB3F65}">
      <dgm:prSet/>
      <dgm:spPr/>
      <dgm:t>
        <a:bodyPr/>
        <a:lstStyle/>
        <a:p>
          <a:endParaRPr lang="en-GB"/>
        </a:p>
      </dgm:t>
    </dgm:pt>
    <dgm:pt modelId="{B9E2F21E-D449-4A80-915C-CD555534096F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προνοιακές</a:t>
          </a:r>
          <a:r>
            <a:rPr kumimoji="0" lang="el-GR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 παροχές</a:t>
          </a: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gm:t>
    </dgm:pt>
    <dgm:pt modelId="{55DDF1C2-8040-4420-B5DC-1E6C88E55583}" type="parTrans" cxnId="{455DB3E8-9C7E-42A6-9BFC-CACC61938A6E}">
      <dgm:prSet/>
      <dgm:spPr/>
      <dgm:t>
        <a:bodyPr/>
        <a:lstStyle/>
        <a:p>
          <a:endParaRPr lang="en-GB"/>
        </a:p>
      </dgm:t>
    </dgm:pt>
    <dgm:pt modelId="{00BD346D-C5C3-48B8-AD89-0BCA569CCEF7}" type="sibTrans" cxnId="{455DB3E8-9C7E-42A6-9BFC-CACC61938A6E}">
      <dgm:prSet/>
      <dgm:spPr/>
      <dgm:t>
        <a:bodyPr/>
        <a:lstStyle/>
        <a:p>
          <a:endParaRPr lang="en-GB"/>
        </a:p>
      </dgm:t>
    </dgm:pt>
    <dgm:pt modelId="{4CDD892B-51B6-4E4C-B3CE-A3CF4D46DC08}" type="pres">
      <dgm:prSet presAssocID="{ADE74B78-92DC-4764-BC06-EAAA20A044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03BEB9B-6433-4982-9101-52600BE00327}" type="pres">
      <dgm:prSet presAssocID="{77C8C303-12A5-43A4-9CF9-EBFB45123961}" presName="hierRoot1" presStyleCnt="0">
        <dgm:presLayoutVars>
          <dgm:hierBranch/>
        </dgm:presLayoutVars>
      </dgm:prSet>
      <dgm:spPr/>
    </dgm:pt>
    <dgm:pt modelId="{7D861C30-F0F1-4F1D-A894-2BBDFD85DBFC}" type="pres">
      <dgm:prSet presAssocID="{77C8C303-12A5-43A4-9CF9-EBFB45123961}" presName="rootComposite1" presStyleCnt="0"/>
      <dgm:spPr/>
    </dgm:pt>
    <dgm:pt modelId="{627E9F0A-8575-4702-BE7E-1AEC6B9F20A4}" type="pres">
      <dgm:prSet presAssocID="{77C8C303-12A5-43A4-9CF9-EBFB45123961}" presName="rootText1" presStyleLbl="node0" presStyleIdx="0" presStyleCnt="1">
        <dgm:presLayoutVars>
          <dgm:chPref val="3"/>
        </dgm:presLayoutVars>
      </dgm:prSet>
      <dgm:spPr/>
    </dgm:pt>
    <dgm:pt modelId="{C809A876-45A2-4F03-8AF5-3D319DFAD8D2}" type="pres">
      <dgm:prSet presAssocID="{77C8C303-12A5-43A4-9CF9-EBFB45123961}" presName="rootConnector1" presStyleLbl="node1" presStyleIdx="0" presStyleCnt="0"/>
      <dgm:spPr/>
    </dgm:pt>
    <dgm:pt modelId="{E4DEF043-420F-4A8B-8232-ABA6C9DFB982}" type="pres">
      <dgm:prSet presAssocID="{77C8C303-12A5-43A4-9CF9-EBFB45123961}" presName="hierChild2" presStyleCnt="0"/>
      <dgm:spPr/>
    </dgm:pt>
    <dgm:pt modelId="{A8CC98C3-56C4-41CD-9B88-8868AF39C981}" type="pres">
      <dgm:prSet presAssocID="{1BBA4D96-EDCF-40AA-AA96-E58BB6C20785}" presName="Name35" presStyleLbl="parChTrans1D2" presStyleIdx="0" presStyleCnt="2"/>
      <dgm:spPr/>
    </dgm:pt>
    <dgm:pt modelId="{B3ECC3BC-B40C-4935-8F58-7214B23B758C}" type="pres">
      <dgm:prSet presAssocID="{344BE692-4BC3-4D92-A1D2-9FBDBB038BE4}" presName="hierRoot2" presStyleCnt="0">
        <dgm:presLayoutVars>
          <dgm:hierBranch/>
        </dgm:presLayoutVars>
      </dgm:prSet>
      <dgm:spPr/>
    </dgm:pt>
    <dgm:pt modelId="{DCD25BA5-E6F6-4678-8BCC-C226A6C71E75}" type="pres">
      <dgm:prSet presAssocID="{344BE692-4BC3-4D92-A1D2-9FBDBB038BE4}" presName="rootComposite" presStyleCnt="0"/>
      <dgm:spPr/>
    </dgm:pt>
    <dgm:pt modelId="{C0B57B26-57C3-4744-BE03-5085F188B6A4}" type="pres">
      <dgm:prSet presAssocID="{344BE692-4BC3-4D92-A1D2-9FBDBB038BE4}" presName="rootText" presStyleLbl="node2" presStyleIdx="0" presStyleCnt="2">
        <dgm:presLayoutVars>
          <dgm:chPref val="3"/>
        </dgm:presLayoutVars>
      </dgm:prSet>
      <dgm:spPr/>
    </dgm:pt>
    <dgm:pt modelId="{16ED8B04-E052-4E62-A662-765E62817A23}" type="pres">
      <dgm:prSet presAssocID="{344BE692-4BC3-4D92-A1D2-9FBDBB038BE4}" presName="rootConnector" presStyleLbl="node2" presStyleIdx="0" presStyleCnt="2"/>
      <dgm:spPr/>
    </dgm:pt>
    <dgm:pt modelId="{7AE6AAB7-4461-4824-9D66-BE4B53B7B99E}" type="pres">
      <dgm:prSet presAssocID="{344BE692-4BC3-4D92-A1D2-9FBDBB038BE4}" presName="hierChild4" presStyleCnt="0"/>
      <dgm:spPr/>
    </dgm:pt>
    <dgm:pt modelId="{AEDF29BE-7396-4845-A9D5-3A0BF2F48CC9}" type="pres">
      <dgm:prSet presAssocID="{344BE692-4BC3-4D92-A1D2-9FBDBB038BE4}" presName="hierChild5" presStyleCnt="0"/>
      <dgm:spPr/>
    </dgm:pt>
    <dgm:pt modelId="{139A4FFD-611C-45FB-9B08-7CF91A6A8530}" type="pres">
      <dgm:prSet presAssocID="{299D932F-B983-41C2-A6F0-1ED987F25180}" presName="Name35" presStyleLbl="parChTrans1D2" presStyleIdx="1" presStyleCnt="2"/>
      <dgm:spPr/>
    </dgm:pt>
    <dgm:pt modelId="{EAC6A724-4AEF-48CD-8D5D-7196B513D554}" type="pres">
      <dgm:prSet presAssocID="{EA69F0DD-5E04-46DB-B062-45100A01E25A}" presName="hierRoot2" presStyleCnt="0">
        <dgm:presLayoutVars>
          <dgm:hierBranch/>
        </dgm:presLayoutVars>
      </dgm:prSet>
      <dgm:spPr/>
    </dgm:pt>
    <dgm:pt modelId="{BA55A239-E142-48B4-BF27-113C5C94B4C2}" type="pres">
      <dgm:prSet presAssocID="{EA69F0DD-5E04-46DB-B062-45100A01E25A}" presName="rootComposite" presStyleCnt="0"/>
      <dgm:spPr/>
    </dgm:pt>
    <dgm:pt modelId="{0978A5E6-908C-4D54-98FF-A9DC37018648}" type="pres">
      <dgm:prSet presAssocID="{EA69F0DD-5E04-46DB-B062-45100A01E25A}" presName="rootText" presStyleLbl="node2" presStyleIdx="1" presStyleCnt="2">
        <dgm:presLayoutVars>
          <dgm:chPref val="3"/>
        </dgm:presLayoutVars>
      </dgm:prSet>
      <dgm:spPr/>
    </dgm:pt>
    <dgm:pt modelId="{8F41B095-DBF2-43EF-92E2-636A9838C503}" type="pres">
      <dgm:prSet presAssocID="{EA69F0DD-5E04-46DB-B062-45100A01E25A}" presName="rootConnector" presStyleLbl="node2" presStyleIdx="1" presStyleCnt="2"/>
      <dgm:spPr/>
    </dgm:pt>
    <dgm:pt modelId="{9063E065-F369-4B7D-BC6E-755A8AA971F0}" type="pres">
      <dgm:prSet presAssocID="{EA69F0DD-5E04-46DB-B062-45100A01E25A}" presName="hierChild4" presStyleCnt="0"/>
      <dgm:spPr/>
    </dgm:pt>
    <dgm:pt modelId="{030A0C68-5D79-4349-B2AA-E9219D0C7083}" type="pres">
      <dgm:prSet presAssocID="{49181458-E44D-4C55-A579-E3F17D5796EE}" presName="Name35" presStyleLbl="parChTrans1D3" presStyleIdx="0" presStyleCnt="2"/>
      <dgm:spPr/>
    </dgm:pt>
    <dgm:pt modelId="{1B3CD50B-A39B-420E-8FC6-C73D2A9F7DC4}" type="pres">
      <dgm:prSet presAssocID="{B233D835-F300-4CA0-A9A0-409212A7ED30}" presName="hierRoot2" presStyleCnt="0">
        <dgm:presLayoutVars>
          <dgm:hierBranch val="r"/>
        </dgm:presLayoutVars>
      </dgm:prSet>
      <dgm:spPr/>
    </dgm:pt>
    <dgm:pt modelId="{791D0112-EEA3-44C7-B887-1A05FAEE3FFA}" type="pres">
      <dgm:prSet presAssocID="{B233D835-F300-4CA0-A9A0-409212A7ED30}" presName="rootComposite" presStyleCnt="0"/>
      <dgm:spPr/>
    </dgm:pt>
    <dgm:pt modelId="{121268DB-DDEE-4780-88A0-C2D74D6D22FE}" type="pres">
      <dgm:prSet presAssocID="{B233D835-F300-4CA0-A9A0-409212A7ED30}" presName="rootText" presStyleLbl="node3" presStyleIdx="0" presStyleCnt="2">
        <dgm:presLayoutVars>
          <dgm:chPref val="3"/>
        </dgm:presLayoutVars>
      </dgm:prSet>
      <dgm:spPr/>
    </dgm:pt>
    <dgm:pt modelId="{80EE78C9-7781-40D3-A436-09A32AC1654A}" type="pres">
      <dgm:prSet presAssocID="{B233D835-F300-4CA0-A9A0-409212A7ED30}" presName="rootConnector" presStyleLbl="node3" presStyleIdx="0" presStyleCnt="2"/>
      <dgm:spPr/>
    </dgm:pt>
    <dgm:pt modelId="{DC8E6A09-3774-4923-82E6-64FC78789E84}" type="pres">
      <dgm:prSet presAssocID="{B233D835-F300-4CA0-A9A0-409212A7ED30}" presName="hierChild4" presStyleCnt="0"/>
      <dgm:spPr/>
    </dgm:pt>
    <dgm:pt modelId="{10810094-1CD3-4869-9D11-813AE726E23C}" type="pres">
      <dgm:prSet presAssocID="{B233D835-F300-4CA0-A9A0-409212A7ED30}" presName="hierChild5" presStyleCnt="0"/>
      <dgm:spPr/>
    </dgm:pt>
    <dgm:pt modelId="{C5B40AB5-881F-47F5-A35C-D8AD4E825FDA}" type="pres">
      <dgm:prSet presAssocID="{55DDF1C2-8040-4420-B5DC-1E6C88E55583}" presName="Name35" presStyleLbl="parChTrans1D3" presStyleIdx="1" presStyleCnt="2"/>
      <dgm:spPr/>
    </dgm:pt>
    <dgm:pt modelId="{D0034F51-9D62-4606-9AB1-B03C0B66289F}" type="pres">
      <dgm:prSet presAssocID="{B9E2F21E-D449-4A80-915C-CD555534096F}" presName="hierRoot2" presStyleCnt="0">
        <dgm:presLayoutVars>
          <dgm:hierBranch val="r"/>
        </dgm:presLayoutVars>
      </dgm:prSet>
      <dgm:spPr/>
    </dgm:pt>
    <dgm:pt modelId="{420BE684-8F9B-469E-98EB-5EAC8EABF1FA}" type="pres">
      <dgm:prSet presAssocID="{B9E2F21E-D449-4A80-915C-CD555534096F}" presName="rootComposite" presStyleCnt="0"/>
      <dgm:spPr/>
    </dgm:pt>
    <dgm:pt modelId="{502A5D00-EE5B-4828-8445-5227160CF5CF}" type="pres">
      <dgm:prSet presAssocID="{B9E2F21E-D449-4A80-915C-CD555534096F}" presName="rootText" presStyleLbl="node3" presStyleIdx="1" presStyleCnt="2">
        <dgm:presLayoutVars>
          <dgm:chPref val="3"/>
        </dgm:presLayoutVars>
      </dgm:prSet>
      <dgm:spPr/>
    </dgm:pt>
    <dgm:pt modelId="{240E4ECC-DE76-42B7-A543-50E86C659DC5}" type="pres">
      <dgm:prSet presAssocID="{B9E2F21E-D449-4A80-915C-CD555534096F}" presName="rootConnector" presStyleLbl="node3" presStyleIdx="1" presStyleCnt="2"/>
      <dgm:spPr/>
    </dgm:pt>
    <dgm:pt modelId="{B7C0E7C6-B753-4846-9788-751593D98CFA}" type="pres">
      <dgm:prSet presAssocID="{B9E2F21E-D449-4A80-915C-CD555534096F}" presName="hierChild4" presStyleCnt="0"/>
      <dgm:spPr/>
    </dgm:pt>
    <dgm:pt modelId="{D2B1B99E-C190-4579-90C4-474D3FF5FEE7}" type="pres">
      <dgm:prSet presAssocID="{B9E2F21E-D449-4A80-915C-CD555534096F}" presName="hierChild5" presStyleCnt="0"/>
      <dgm:spPr/>
    </dgm:pt>
    <dgm:pt modelId="{2FCEB8D2-845E-40EC-80A6-768A5D8BC9A5}" type="pres">
      <dgm:prSet presAssocID="{EA69F0DD-5E04-46DB-B062-45100A01E25A}" presName="hierChild5" presStyleCnt="0"/>
      <dgm:spPr/>
    </dgm:pt>
    <dgm:pt modelId="{65E4A1C6-0CDA-4471-95AF-EDE9132A991E}" type="pres">
      <dgm:prSet presAssocID="{77C8C303-12A5-43A4-9CF9-EBFB45123961}" presName="hierChild3" presStyleCnt="0"/>
      <dgm:spPr/>
    </dgm:pt>
  </dgm:ptLst>
  <dgm:cxnLst>
    <dgm:cxn modelId="{A18F281C-B276-4355-9906-7552D8861F5F}" srcId="{77C8C303-12A5-43A4-9CF9-EBFB45123961}" destId="{EA69F0DD-5E04-46DB-B062-45100A01E25A}" srcOrd="1" destOrd="0" parTransId="{299D932F-B983-41C2-A6F0-1ED987F25180}" sibTransId="{F6CFCBE1-9986-4F45-9146-4C0B668D8538}"/>
    <dgm:cxn modelId="{BFB47E39-449E-4C2C-BEE2-23A27CEDB5E9}" type="presOf" srcId="{77C8C303-12A5-43A4-9CF9-EBFB45123961}" destId="{627E9F0A-8575-4702-BE7E-1AEC6B9F20A4}" srcOrd="0" destOrd="0" presId="urn:microsoft.com/office/officeart/2005/8/layout/orgChart1"/>
    <dgm:cxn modelId="{C608E839-FDE1-4863-B056-CF864DE8387F}" type="presOf" srcId="{EA69F0DD-5E04-46DB-B062-45100A01E25A}" destId="{0978A5E6-908C-4D54-98FF-A9DC37018648}" srcOrd="0" destOrd="0" presId="urn:microsoft.com/office/officeart/2005/8/layout/orgChart1"/>
    <dgm:cxn modelId="{51720F41-DEFA-4FFC-AACE-47DA14BAC619}" type="presOf" srcId="{77C8C303-12A5-43A4-9CF9-EBFB45123961}" destId="{C809A876-45A2-4F03-8AF5-3D319DFAD8D2}" srcOrd="1" destOrd="0" presId="urn:microsoft.com/office/officeart/2005/8/layout/orgChart1"/>
    <dgm:cxn modelId="{08CC4C69-BF3B-4135-A5DC-76065D35FCA2}" type="presOf" srcId="{344BE692-4BC3-4D92-A1D2-9FBDBB038BE4}" destId="{C0B57B26-57C3-4744-BE03-5085F188B6A4}" srcOrd="0" destOrd="0" presId="urn:microsoft.com/office/officeart/2005/8/layout/orgChart1"/>
    <dgm:cxn modelId="{671C934F-3777-484A-83FF-1506CDC5D391}" srcId="{77C8C303-12A5-43A4-9CF9-EBFB45123961}" destId="{344BE692-4BC3-4D92-A1D2-9FBDBB038BE4}" srcOrd="0" destOrd="0" parTransId="{1BBA4D96-EDCF-40AA-AA96-E58BB6C20785}" sibTransId="{273199A1-3F98-4A51-8E0A-F361ACF15DF0}"/>
    <dgm:cxn modelId="{2B126277-77A7-4BA2-A252-8AB2271E78B4}" type="presOf" srcId="{55DDF1C2-8040-4420-B5DC-1E6C88E55583}" destId="{C5B40AB5-881F-47F5-A35C-D8AD4E825FDA}" srcOrd="0" destOrd="0" presId="urn:microsoft.com/office/officeart/2005/8/layout/orgChart1"/>
    <dgm:cxn modelId="{FFB60A8D-8C77-4349-88E1-BA0C37DBA751}" type="presOf" srcId="{344BE692-4BC3-4D92-A1D2-9FBDBB038BE4}" destId="{16ED8B04-E052-4E62-A662-765E62817A23}" srcOrd="1" destOrd="0" presId="urn:microsoft.com/office/officeart/2005/8/layout/orgChart1"/>
    <dgm:cxn modelId="{733A0494-0F8F-49F9-94A5-1201FBE4DB35}" type="presOf" srcId="{B9E2F21E-D449-4A80-915C-CD555534096F}" destId="{502A5D00-EE5B-4828-8445-5227160CF5CF}" srcOrd="0" destOrd="0" presId="urn:microsoft.com/office/officeart/2005/8/layout/orgChart1"/>
    <dgm:cxn modelId="{D9FAF798-0C54-45C8-8C53-2DFDB01D0199}" type="presOf" srcId="{B9E2F21E-D449-4A80-915C-CD555534096F}" destId="{240E4ECC-DE76-42B7-A543-50E86C659DC5}" srcOrd="1" destOrd="0" presId="urn:microsoft.com/office/officeart/2005/8/layout/orgChart1"/>
    <dgm:cxn modelId="{A462B49C-45F5-47C9-8CF9-3E1E1E5E708C}" type="presOf" srcId="{B233D835-F300-4CA0-A9A0-409212A7ED30}" destId="{121268DB-DDEE-4780-88A0-C2D74D6D22FE}" srcOrd="0" destOrd="0" presId="urn:microsoft.com/office/officeart/2005/8/layout/orgChart1"/>
    <dgm:cxn modelId="{35997DA3-C8C4-47CF-95A3-3EF6D24311C3}" type="presOf" srcId="{299D932F-B983-41C2-A6F0-1ED987F25180}" destId="{139A4FFD-611C-45FB-9B08-7CF91A6A8530}" srcOrd="0" destOrd="0" presId="urn:microsoft.com/office/officeart/2005/8/layout/orgChart1"/>
    <dgm:cxn modelId="{633646B3-D361-4C6E-BB70-13892A2CF610}" type="presOf" srcId="{1BBA4D96-EDCF-40AA-AA96-E58BB6C20785}" destId="{A8CC98C3-56C4-41CD-9B88-8868AF39C981}" srcOrd="0" destOrd="0" presId="urn:microsoft.com/office/officeart/2005/8/layout/orgChart1"/>
    <dgm:cxn modelId="{FEBE37C4-C874-4C7C-898C-352F5A31CB68}" type="presOf" srcId="{B233D835-F300-4CA0-A9A0-409212A7ED30}" destId="{80EE78C9-7781-40D3-A436-09A32AC1654A}" srcOrd="1" destOrd="0" presId="urn:microsoft.com/office/officeart/2005/8/layout/orgChart1"/>
    <dgm:cxn modelId="{5FDBD3CE-D476-4DED-8A33-CBFA7FFAF0FC}" type="presOf" srcId="{EA69F0DD-5E04-46DB-B062-45100A01E25A}" destId="{8F41B095-DBF2-43EF-92E2-636A9838C503}" srcOrd="1" destOrd="0" presId="urn:microsoft.com/office/officeart/2005/8/layout/orgChart1"/>
    <dgm:cxn modelId="{455DB3E8-9C7E-42A6-9BFC-CACC61938A6E}" srcId="{EA69F0DD-5E04-46DB-B062-45100A01E25A}" destId="{B9E2F21E-D449-4A80-915C-CD555534096F}" srcOrd="1" destOrd="0" parTransId="{55DDF1C2-8040-4420-B5DC-1E6C88E55583}" sibTransId="{00BD346D-C5C3-48B8-AD89-0BCA569CCEF7}"/>
    <dgm:cxn modelId="{F90F3AE9-F743-48FA-AEDD-4363D3CFDF34}" type="presOf" srcId="{49181458-E44D-4C55-A579-E3F17D5796EE}" destId="{030A0C68-5D79-4349-B2AA-E9219D0C7083}" srcOrd="0" destOrd="0" presId="urn:microsoft.com/office/officeart/2005/8/layout/orgChart1"/>
    <dgm:cxn modelId="{AAFEE7EA-EC8C-4A7E-AAE4-297A1CBB3F65}" srcId="{EA69F0DD-5E04-46DB-B062-45100A01E25A}" destId="{B233D835-F300-4CA0-A9A0-409212A7ED30}" srcOrd="0" destOrd="0" parTransId="{49181458-E44D-4C55-A579-E3F17D5796EE}" sibTransId="{EE0772B9-251F-414E-B588-3B767E770A4B}"/>
    <dgm:cxn modelId="{428506ED-B906-4395-A57C-65C37F352652}" srcId="{ADE74B78-92DC-4764-BC06-EAAA20A04489}" destId="{77C8C303-12A5-43A4-9CF9-EBFB45123961}" srcOrd="0" destOrd="0" parTransId="{8E7E6505-2A7F-4C74-AA07-9C8314C9639C}" sibTransId="{98770CB8-6360-4280-9035-44A9636416B2}"/>
    <dgm:cxn modelId="{956212F4-3145-416B-8F61-638441FDA6F1}" type="presOf" srcId="{ADE74B78-92DC-4764-BC06-EAAA20A04489}" destId="{4CDD892B-51B6-4E4C-B3CE-A3CF4D46DC08}" srcOrd="0" destOrd="0" presId="urn:microsoft.com/office/officeart/2005/8/layout/orgChart1"/>
    <dgm:cxn modelId="{3555BECD-4FC1-4423-B200-AD8FC2B812DE}" type="presParOf" srcId="{4CDD892B-51B6-4E4C-B3CE-A3CF4D46DC08}" destId="{503BEB9B-6433-4982-9101-52600BE00327}" srcOrd="0" destOrd="0" presId="urn:microsoft.com/office/officeart/2005/8/layout/orgChart1"/>
    <dgm:cxn modelId="{03202220-2200-46E7-AFD5-16FF2E393C06}" type="presParOf" srcId="{503BEB9B-6433-4982-9101-52600BE00327}" destId="{7D861C30-F0F1-4F1D-A894-2BBDFD85DBFC}" srcOrd="0" destOrd="0" presId="urn:microsoft.com/office/officeart/2005/8/layout/orgChart1"/>
    <dgm:cxn modelId="{F93B48B1-57B4-4106-905C-9D21A70C18B2}" type="presParOf" srcId="{7D861C30-F0F1-4F1D-A894-2BBDFD85DBFC}" destId="{627E9F0A-8575-4702-BE7E-1AEC6B9F20A4}" srcOrd="0" destOrd="0" presId="urn:microsoft.com/office/officeart/2005/8/layout/orgChart1"/>
    <dgm:cxn modelId="{92796034-B142-4208-904D-3A6D28ECB60F}" type="presParOf" srcId="{7D861C30-F0F1-4F1D-A894-2BBDFD85DBFC}" destId="{C809A876-45A2-4F03-8AF5-3D319DFAD8D2}" srcOrd="1" destOrd="0" presId="urn:microsoft.com/office/officeart/2005/8/layout/orgChart1"/>
    <dgm:cxn modelId="{9C757353-B375-4DFC-9273-4FA1D3C7A15A}" type="presParOf" srcId="{503BEB9B-6433-4982-9101-52600BE00327}" destId="{E4DEF043-420F-4A8B-8232-ABA6C9DFB982}" srcOrd="1" destOrd="0" presId="urn:microsoft.com/office/officeart/2005/8/layout/orgChart1"/>
    <dgm:cxn modelId="{4D126528-3CBF-4D66-9372-CD60AAD72A0B}" type="presParOf" srcId="{E4DEF043-420F-4A8B-8232-ABA6C9DFB982}" destId="{A8CC98C3-56C4-41CD-9B88-8868AF39C981}" srcOrd="0" destOrd="0" presId="urn:microsoft.com/office/officeart/2005/8/layout/orgChart1"/>
    <dgm:cxn modelId="{BEA8BA88-3942-4854-8A3A-BDF8F2A61712}" type="presParOf" srcId="{E4DEF043-420F-4A8B-8232-ABA6C9DFB982}" destId="{B3ECC3BC-B40C-4935-8F58-7214B23B758C}" srcOrd="1" destOrd="0" presId="urn:microsoft.com/office/officeart/2005/8/layout/orgChart1"/>
    <dgm:cxn modelId="{BCF168E1-0611-46B0-982C-FE0C03E5380D}" type="presParOf" srcId="{B3ECC3BC-B40C-4935-8F58-7214B23B758C}" destId="{DCD25BA5-E6F6-4678-8BCC-C226A6C71E75}" srcOrd="0" destOrd="0" presId="urn:microsoft.com/office/officeart/2005/8/layout/orgChart1"/>
    <dgm:cxn modelId="{CA6B30B1-CF1A-48C1-B8CE-80FAB7AAB2C9}" type="presParOf" srcId="{DCD25BA5-E6F6-4678-8BCC-C226A6C71E75}" destId="{C0B57B26-57C3-4744-BE03-5085F188B6A4}" srcOrd="0" destOrd="0" presId="urn:microsoft.com/office/officeart/2005/8/layout/orgChart1"/>
    <dgm:cxn modelId="{031C8FF2-DF6B-45BB-9FA8-5CB01F5CDDA7}" type="presParOf" srcId="{DCD25BA5-E6F6-4678-8BCC-C226A6C71E75}" destId="{16ED8B04-E052-4E62-A662-765E62817A23}" srcOrd="1" destOrd="0" presId="urn:microsoft.com/office/officeart/2005/8/layout/orgChart1"/>
    <dgm:cxn modelId="{075CEE55-9A51-4B39-AF8A-3D561469D017}" type="presParOf" srcId="{B3ECC3BC-B40C-4935-8F58-7214B23B758C}" destId="{7AE6AAB7-4461-4824-9D66-BE4B53B7B99E}" srcOrd="1" destOrd="0" presId="urn:microsoft.com/office/officeart/2005/8/layout/orgChart1"/>
    <dgm:cxn modelId="{3E6F6F1E-CCA4-4037-AD0C-3E57CC060667}" type="presParOf" srcId="{B3ECC3BC-B40C-4935-8F58-7214B23B758C}" destId="{AEDF29BE-7396-4845-A9D5-3A0BF2F48CC9}" srcOrd="2" destOrd="0" presId="urn:microsoft.com/office/officeart/2005/8/layout/orgChart1"/>
    <dgm:cxn modelId="{AFF90EAE-17ED-4A64-9064-D528483BC31E}" type="presParOf" srcId="{E4DEF043-420F-4A8B-8232-ABA6C9DFB982}" destId="{139A4FFD-611C-45FB-9B08-7CF91A6A8530}" srcOrd="2" destOrd="0" presId="urn:microsoft.com/office/officeart/2005/8/layout/orgChart1"/>
    <dgm:cxn modelId="{99125019-19AF-4D48-A9C0-8D7477BD203D}" type="presParOf" srcId="{E4DEF043-420F-4A8B-8232-ABA6C9DFB982}" destId="{EAC6A724-4AEF-48CD-8D5D-7196B513D554}" srcOrd="3" destOrd="0" presId="urn:microsoft.com/office/officeart/2005/8/layout/orgChart1"/>
    <dgm:cxn modelId="{14F35E02-2969-4911-BD8D-2FB0C062C0B2}" type="presParOf" srcId="{EAC6A724-4AEF-48CD-8D5D-7196B513D554}" destId="{BA55A239-E142-48B4-BF27-113C5C94B4C2}" srcOrd="0" destOrd="0" presId="urn:microsoft.com/office/officeart/2005/8/layout/orgChart1"/>
    <dgm:cxn modelId="{5693A1BC-FA73-48B6-B825-E1D48739A779}" type="presParOf" srcId="{BA55A239-E142-48B4-BF27-113C5C94B4C2}" destId="{0978A5E6-908C-4D54-98FF-A9DC37018648}" srcOrd="0" destOrd="0" presId="urn:microsoft.com/office/officeart/2005/8/layout/orgChart1"/>
    <dgm:cxn modelId="{B1D88E2B-DEE5-4069-8A2B-CCBF866CBBC0}" type="presParOf" srcId="{BA55A239-E142-48B4-BF27-113C5C94B4C2}" destId="{8F41B095-DBF2-43EF-92E2-636A9838C503}" srcOrd="1" destOrd="0" presId="urn:microsoft.com/office/officeart/2005/8/layout/orgChart1"/>
    <dgm:cxn modelId="{2BFBBAD6-1F11-443A-87F2-5099C0062190}" type="presParOf" srcId="{EAC6A724-4AEF-48CD-8D5D-7196B513D554}" destId="{9063E065-F369-4B7D-BC6E-755A8AA971F0}" srcOrd="1" destOrd="0" presId="urn:microsoft.com/office/officeart/2005/8/layout/orgChart1"/>
    <dgm:cxn modelId="{2500EA26-F95D-4256-B8B4-0E3CF699C58E}" type="presParOf" srcId="{9063E065-F369-4B7D-BC6E-755A8AA971F0}" destId="{030A0C68-5D79-4349-B2AA-E9219D0C7083}" srcOrd="0" destOrd="0" presId="urn:microsoft.com/office/officeart/2005/8/layout/orgChart1"/>
    <dgm:cxn modelId="{2AF8207D-8F2A-4A1C-9202-6D609ADF48A9}" type="presParOf" srcId="{9063E065-F369-4B7D-BC6E-755A8AA971F0}" destId="{1B3CD50B-A39B-420E-8FC6-C73D2A9F7DC4}" srcOrd="1" destOrd="0" presId="urn:microsoft.com/office/officeart/2005/8/layout/orgChart1"/>
    <dgm:cxn modelId="{114134F2-F983-4B3F-9FCE-4B602F81E743}" type="presParOf" srcId="{1B3CD50B-A39B-420E-8FC6-C73D2A9F7DC4}" destId="{791D0112-EEA3-44C7-B887-1A05FAEE3FFA}" srcOrd="0" destOrd="0" presId="urn:microsoft.com/office/officeart/2005/8/layout/orgChart1"/>
    <dgm:cxn modelId="{5B1F393C-C001-4E2D-A9BD-0B58CFCA7523}" type="presParOf" srcId="{791D0112-EEA3-44C7-B887-1A05FAEE3FFA}" destId="{121268DB-DDEE-4780-88A0-C2D74D6D22FE}" srcOrd="0" destOrd="0" presId="urn:microsoft.com/office/officeart/2005/8/layout/orgChart1"/>
    <dgm:cxn modelId="{E196E128-9122-42F1-B5C1-F7671DF2CCAE}" type="presParOf" srcId="{791D0112-EEA3-44C7-B887-1A05FAEE3FFA}" destId="{80EE78C9-7781-40D3-A436-09A32AC1654A}" srcOrd="1" destOrd="0" presId="urn:microsoft.com/office/officeart/2005/8/layout/orgChart1"/>
    <dgm:cxn modelId="{ABF9DFFA-EC2F-4AB2-82E3-13CBA77D05D2}" type="presParOf" srcId="{1B3CD50B-A39B-420E-8FC6-C73D2A9F7DC4}" destId="{DC8E6A09-3774-4923-82E6-64FC78789E84}" srcOrd="1" destOrd="0" presId="urn:microsoft.com/office/officeart/2005/8/layout/orgChart1"/>
    <dgm:cxn modelId="{5591FB4C-20A3-4CD6-82CA-657735184B94}" type="presParOf" srcId="{1B3CD50B-A39B-420E-8FC6-C73D2A9F7DC4}" destId="{10810094-1CD3-4869-9D11-813AE726E23C}" srcOrd="2" destOrd="0" presId="urn:microsoft.com/office/officeart/2005/8/layout/orgChart1"/>
    <dgm:cxn modelId="{D3D7CD40-C33E-401F-A9CF-A650114E0C62}" type="presParOf" srcId="{9063E065-F369-4B7D-BC6E-755A8AA971F0}" destId="{C5B40AB5-881F-47F5-A35C-D8AD4E825FDA}" srcOrd="2" destOrd="0" presId="urn:microsoft.com/office/officeart/2005/8/layout/orgChart1"/>
    <dgm:cxn modelId="{58ADC123-C99B-4B0D-B866-5EF095C9D0C6}" type="presParOf" srcId="{9063E065-F369-4B7D-BC6E-755A8AA971F0}" destId="{D0034F51-9D62-4606-9AB1-B03C0B66289F}" srcOrd="3" destOrd="0" presId="urn:microsoft.com/office/officeart/2005/8/layout/orgChart1"/>
    <dgm:cxn modelId="{4A3228AA-A13F-4CD3-A84A-FA73607CCA18}" type="presParOf" srcId="{D0034F51-9D62-4606-9AB1-B03C0B66289F}" destId="{420BE684-8F9B-469E-98EB-5EAC8EABF1FA}" srcOrd="0" destOrd="0" presId="urn:microsoft.com/office/officeart/2005/8/layout/orgChart1"/>
    <dgm:cxn modelId="{9F2EE4FA-2CB6-48C0-B29A-F4806171236A}" type="presParOf" srcId="{420BE684-8F9B-469E-98EB-5EAC8EABF1FA}" destId="{502A5D00-EE5B-4828-8445-5227160CF5CF}" srcOrd="0" destOrd="0" presId="urn:microsoft.com/office/officeart/2005/8/layout/orgChart1"/>
    <dgm:cxn modelId="{CC19DE09-2E29-4A8C-A94B-E8B79CB61D48}" type="presParOf" srcId="{420BE684-8F9B-469E-98EB-5EAC8EABF1FA}" destId="{240E4ECC-DE76-42B7-A543-50E86C659DC5}" srcOrd="1" destOrd="0" presId="urn:microsoft.com/office/officeart/2005/8/layout/orgChart1"/>
    <dgm:cxn modelId="{0A6EF007-F5F1-4AAA-B078-04AF887AE8DF}" type="presParOf" srcId="{D0034F51-9D62-4606-9AB1-B03C0B66289F}" destId="{B7C0E7C6-B753-4846-9788-751593D98CFA}" srcOrd="1" destOrd="0" presId="urn:microsoft.com/office/officeart/2005/8/layout/orgChart1"/>
    <dgm:cxn modelId="{DD5B46D4-9A69-4C0D-860B-4A0B5820F28B}" type="presParOf" srcId="{D0034F51-9D62-4606-9AB1-B03C0B66289F}" destId="{D2B1B99E-C190-4579-90C4-474D3FF5FEE7}" srcOrd="2" destOrd="0" presId="urn:microsoft.com/office/officeart/2005/8/layout/orgChart1"/>
    <dgm:cxn modelId="{C41E2ADD-AD10-4988-8AEF-B13DEB371441}" type="presParOf" srcId="{EAC6A724-4AEF-48CD-8D5D-7196B513D554}" destId="{2FCEB8D2-845E-40EC-80A6-768A5D8BC9A5}" srcOrd="2" destOrd="0" presId="urn:microsoft.com/office/officeart/2005/8/layout/orgChart1"/>
    <dgm:cxn modelId="{DD146677-7E60-4D40-BC66-38E835C8B2B7}" type="presParOf" srcId="{503BEB9B-6433-4982-9101-52600BE00327}" destId="{65E4A1C6-0CDA-4471-95AF-EDE9132A99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40AB5-881F-47F5-A35C-D8AD4E825FDA}">
      <dsp:nvSpPr>
        <dsp:cNvPr id="0" name=""/>
        <dsp:cNvSpPr/>
      </dsp:nvSpPr>
      <dsp:spPr>
        <a:xfrm>
          <a:off x="4998963" y="2721123"/>
          <a:ext cx="1360338" cy="472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091"/>
              </a:lnTo>
              <a:lnTo>
                <a:pt x="1360338" y="236091"/>
              </a:lnTo>
              <a:lnTo>
                <a:pt x="1360338" y="4721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0A0C68-5D79-4349-B2AA-E9219D0C7083}">
      <dsp:nvSpPr>
        <dsp:cNvPr id="0" name=""/>
        <dsp:cNvSpPr/>
      </dsp:nvSpPr>
      <dsp:spPr>
        <a:xfrm>
          <a:off x="3638624" y="2721123"/>
          <a:ext cx="1360338" cy="472183"/>
        </a:xfrm>
        <a:custGeom>
          <a:avLst/>
          <a:gdLst/>
          <a:ahLst/>
          <a:cxnLst/>
          <a:rect l="0" t="0" r="0" b="0"/>
          <a:pathLst>
            <a:path>
              <a:moveTo>
                <a:pt x="1360338" y="0"/>
              </a:moveTo>
              <a:lnTo>
                <a:pt x="1360338" y="236091"/>
              </a:lnTo>
              <a:lnTo>
                <a:pt x="0" y="236091"/>
              </a:lnTo>
              <a:lnTo>
                <a:pt x="0" y="4721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A4FFD-611C-45FB-9B08-7CF91A6A8530}">
      <dsp:nvSpPr>
        <dsp:cNvPr id="0" name=""/>
        <dsp:cNvSpPr/>
      </dsp:nvSpPr>
      <dsp:spPr>
        <a:xfrm>
          <a:off x="3638624" y="1124693"/>
          <a:ext cx="1360338" cy="472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091"/>
              </a:lnTo>
              <a:lnTo>
                <a:pt x="1360338" y="236091"/>
              </a:lnTo>
              <a:lnTo>
                <a:pt x="1360338" y="472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C98C3-56C4-41CD-9B88-8868AF39C981}">
      <dsp:nvSpPr>
        <dsp:cNvPr id="0" name=""/>
        <dsp:cNvSpPr/>
      </dsp:nvSpPr>
      <dsp:spPr>
        <a:xfrm>
          <a:off x="2278286" y="1124693"/>
          <a:ext cx="1360338" cy="472183"/>
        </a:xfrm>
        <a:custGeom>
          <a:avLst/>
          <a:gdLst/>
          <a:ahLst/>
          <a:cxnLst/>
          <a:rect l="0" t="0" r="0" b="0"/>
          <a:pathLst>
            <a:path>
              <a:moveTo>
                <a:pt x="1360338" y="0"/>
              </a:moveTo>
              <a:lnTo>
                <a:pt x="1360338" y="236091"/>
              </a:lnTo>
              <a:lnTo>
                <a:pt x="0" y="236091"/>
              </a:lnTo>
              <a:lnTo>
                <a:pt x="0" y="472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E9F0A-8575-4702-BE7E-1AEC6B9F20A4}">
      <dsp:nvSpPr>
        <dsp:cNvPr id="0" name=""/>
        <dsp:cNvSpPr/>
      </dsp:nvSpPr>
      <dsp:spPr>
        <a:xfrm>
          <a:off x="2514378" y="446"/>
          <a:ext cx="2248493" cy="1124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κοινωνικές παροχές</a:t>
          </a:r>
        </a:p>
      </dsp:txBody>
      <dsp:txXfrm>
        <a:off x="2514378" y="446"/>
        <a:ext cx="2248493" cy="1124246"/>
      </dsp:txXfrm>
    </dsp:sp>
    <dsp:sp modelId="{C0B57B26-57C3-4744-BE03-5085F188B6A4}">
      <dsp:nvSpPr>
        <dsp:cNvPr id="0" name=""/>
        <dsp:cNvSpPr/>
      </dsp:nvSpPr>
      <dsp:spPr>
        <a:xfrm>
          <a:off x="1154039" y="1596876"/>
          <a:ext cx="2248493" cy="1124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ανταποδοτικές παροχές</a:t>
          </a:r>
          <a:endParaRPr kumimoji="0" lang="en-US" altLang="en-US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sp:txBody>
      <dsp:txXfrm>
        <a:off x="1154039" y="1596876"/>
        <a:ext cx="2248493" cy="1124246"/>
      </dsp:txXfrm>
    </dsp:sp>
    <dsp:sp modelId="{0978A5E6-908C-4D54-98FF-A9DC37018648}">
      <dsp:nvSpPr>
        <dsp:cNvPr id="0" name=""/>
        <dsp:cNvSpPr/>
      </dsp:nvSpPr>
      <dsp:spPr>
        <a:xfrm>
          <a:off x="3874716" y="1596876"/>
          <a:ext cx="2248493" cy="1124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μη ανταποδοτικές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παροχές</a:t>
          </a:r>
          <a:endParaRPr kumimoji="0" lang="en-US" altLang="en-US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sp:txBody>
      <dsp:txXfrm>
        <a:off x="3874716" y="1596876"/>
        <a:ext cx="2248493" cy="1124246"/>
      </dsp:txXfrm>
    </dsp:sp>
    <dsp:sp modelId="{121268DB-DDEE-4780-88A0-C2D74D6D22FE}">
      <dsp:nvSpPr>
        <dsp:cNvPr id="0" name=""/>
        <dsp:cNvSpPr/>
      </dsp:nvSpPr>
      <dsp:spPr>
        <a:xfrm>
          <a:off x="2514378" y="3193306"/>
          <a:ext cx="2248493" cy="1124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καθολικές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παροχές</a:t>
          </a:r>
          <a:endParaRPr kumimoji="0" lang="en-US" altLang="en-US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sp:txBody>
      <dsp:txXfrm>
        <a:off x="2514378" y="3193306"/>
        <a:ext cx="2248493" cy="1124246"/>
      </dsp:txXfrm>
    </dsp:sp>
    <dsp:sp modelId="{502A5D00-EE5B-4828-8445-5227160CF5CF}">
      <dsp:nvSpPr>
        <dsp:cNvPr id="0" name=""/>
        <dsp:cNvSpPr/>
      </dsp:nvSpPr>
      <dsp:spPr>
        <a:xfrm>
          <a:off x="5235054" y="3193306"/>
          <a:ext cx="2248493" cy="1124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altLang="en-US" sz="2400" b="0" i="0" u="none" strike="noStrike" kern="1200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προνοιακές</a:t>
          </a:r>
          <a:r>
            <a:rPr kumimoji="0" lang="el-GR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rPr>
            <a:t> παροχές</a:t>
          </a:r>
          <a:endParaRPr kumimoji="0" lang="en-US" altLang="en-US" sz="2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rebuchet MS" panose="020B0603020202020204" pitchFamily="34" charset="0"/>
          </a:endParaRPr>
        </a:p>
      </dsp:txBody>
      <dsp:txXfrm>
        <a:off x="5235054" y="3193306"/>
        <a:ext cx="2248493" cy="1124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0729D180-7BE2-4FC2-8568-2DB13C553E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92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818BC281-61CC-4435-8A22-827252E6E64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2203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Horizontal</a:t>
            </a: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</a:t>
            </a:r>
            <a:r>
              <a:rPr lang="en-US" b="0" i="1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target efficiency</a:t>
            </a: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denotes the extent to which those deemed to need a benefit receive it</a:t>
            </a:r>
          </a:p>
          <a:p>
            <a:r>
              <a:rPr lang="en-US" b="0" i="1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Vertical target efficiency</a:t>
            </a: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is the corresponding extent to which those who receive a benefit actually need it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BC281-61CC-4435-8A22-827252E6E64E}" type="slidenum">
              <a:rPr lang="el-GR" altLang="en-US" smtClean="0"/>
              <a:pPr/>
              <a:t>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61749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5DE9AB-2DD1-4A8F-B02A-AC7C2435C4E6}" type="slidenum">
              <a:rPr kumimoji="0" lang="el-GR" altLang="el-GR" smtClean="0"/>
              <a:pPr>
                <a:spcBef>
                  <a:spcPct val="0"/>
                </a:spcBef>
              </a:pPr>
              <a:t>13</a:t>
            </a:fld>
            <a:endParaRPr kumimoji="0" lang="el-GR" altLang="el-GR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279055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875597C-F6CA-430C-8E3E-B284D46641A6}" type="slidenum">
              <a:rPr kumimoji="0" lang="el-GR" altLang="el-GR" smtClean="0"/>
              <a:pPr>
                <a:spcBef>
                  <a:spcPct val="0"/>
                </a:spcBef>
              </a:pPr>
              <a:t>14</a:t>
            </a:fld>
            <a:endParaRPr kumimoji="0" lang="el-GR" altLang="el-GR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189947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803DDBA-322A-475F-ABE1-37B3E2C00F8B}" type="slidenum">
              <a:rPr kumimoji="0" lang="el-GR" altLang="el-GR" smtClean="0"/>
              <a:pPr>
                <a:spcBef>
                  <a:spcPct val="0"/>
                </a:spcBef>
              </a:pPr>
              <a:t>21</a:t>
            </a:fld>
            <a:endParaRPr kumimoji="0" lang="el-GR" altLang="el-G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3908478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21AC2B4-39A6-437E-9DF4-B80BF87C6F20}" type="slidenum">
              <a:rPr kumimoji="0" lang="el-GR" altLang="el-GR" smtClean="0"/>
              <a:pPr>
                <a:spcBef>
                  <a:spcPct val="0"/>
                </a:spcBef>
              </a:pPr>
              <a:t>22</a:t>
            </a:fld>
            <a:endParaRPr kumimoji="0" lang="el-GR" alt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585372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6FBFDB-FDE6-4B36-A7B8-63E58EA720D0}" type="slidenum">
              <a:rPr kumimoji="0" lang="el-GR" altLang="el-GR" smtClean="0"/>
              <a:pPr>
                <a:spcBef>
                  <a:spcPct val="0"/>
                </a:spcBef>
              </a:pPr>
              <a:t>27</a:t>
            </a:fld>
            <a:endParaRPr kumimoji="0" lang="el-GR" altLang="el-G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3249704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22F576-7EC4-4540-81C7-F8B88F1795EA}" type="slidenum">
              <a:rPr kumimoji="0" lang="el-GR" altLang="el-GR" smtClean="0"/>
              <a:pPr>
                <a:spcBef>
                  <a:spcPct val="0"/>
                </a:spcBef>
              </a:pPr>
              <a:t>30</a:t>
            </a:fld>
            <a:endParaRPr kumimoji="0" lang="el-GR" altLang="el-G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b="1"/>
          </a:p>
        </p:txBody>
      </p:sp>
    </p:spTree>
    <p:extLst>
      <p:ext uri="{BB962C8B-B14F-4D97-AF65-F5344CB8AC3E}">
        <p14:creationId xmlns:p14="http://schemas.microsoft.com/office/powerpoint/2010/main" val="1252513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563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DF5A8-B1D9-4B8C-880B-5C93464BAEE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0974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DF82-838D-409A-B524-D4D14AE0B70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6276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9DFF7-8EB9-4582-9007-F7D026FD5F8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820696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6CE230-65CE-4957-9DC3-CCEA0A7141D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750402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3F9137-C57E-4AE3-860E-DEED20332ED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02011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0CDE7-8DA0-45EF-BA6F-68042BFC8F3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933180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996D0-09EB-4ADC-A33E-69187EAB169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67301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F33BF-7B2B-4714-BACA-D54A39865AB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6807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BC024B-6023-436C-94AC-7FDEB982BE2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6864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43765-9838-4494-B6B7-3C6C11A79335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0536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A09AF-E146-4EE9-B41D-35288AF7B416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8830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C3598-D86E-4C20-BF2A-2C230E8EAC6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7187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27A7C-FEC3-4535-9460-1D0712CA5606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04683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B6EE1-4DB2-464F-B4E3-3672AE1F402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6829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8F0D4-47E9-4D64-BB81-00E5A6DE279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35484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53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553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text styles</a:t>
            </a:r>
          </a:p>
          <a:p>
            <a:pPr lvl="1"/>
            <a:r>
              <a:rPr lang="el-GR" altLang="en-US"/>
              <a:t>Second level</a:t>
            </a:r>
          </a:p>
          <a:p>
            <a:pPr lvl="2"/>
            <a:r>
              <a:rPr lang="el-GR" altLang="en-US"/>
              <a:t>Third level</a:t>
            </a:r>
          </a:p>
          <a:p>
            <a:pPr lvl="3"/>
            <a:r>
              <a:rPr lang="el-GR" altLang="en-US"/>
              <a:t>Fourth level</a:t>
            </a:r>
          </a:p>
          <a:p>
            <a:pPr lvl="4"/>
            <a:r>
              <a:rPr lang="el-GR" altLang="en-US"/>
              <a:t>Fifth level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BA1B96BA-19A4-484E-A5A9-103F297E7954}" type="slidenum">
              <a:rPr lang="el-GR" altLang="en-US"/>
              <a:pPr/>
              <a:t>‹#›</a:t>
            </a:fld>
            <a:endParaRPr lang="el-GR" alt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Προγράμματα κοινωνικής προστασίας</a:t>
            </a:r>
            <a:br>
              <a:rPr lang="el-GR" altLang="en-US" sz="2400" b="1" noProof="1">
                <a:solidFill>
                  <a:srgbClr val="993300"/>
                </a:solidFill>
                <a:latin typeface="Trebuchet MS" panose="020B0603020202020204" pitchFamily="34" charset="0"/>
              </a:rPr>
            </a:br>
            <a:r>
              <a:rPr lang="el-GR" altLang="en-US" sz="2000" i="1">
                <a:solidFill>
                  <a:srgbClr val="993300"/>
                </a:solidFill>
                <a:latin typeface="Trebuchet MS" panose="020B0603020202020204" pitchFamily="34" charset="0"/>
              </a:rPr>
              <a:t>πολιτικές κατά της φτώχειας στην Ελλάδα</a:t>
            </a:r>
            <a:endParaRPr lang="el-GR" altLang="en-US" sz="4000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4495800" cy="1600200"/>
          </a:xfrm>
        </p:spPr>
        <p:txBody>
          <a:bodyPr/>
          <a:lstStyle/>
          <a:p>
            <a:pPr eaLnBrk="1" hangingPunct="1"/>
            <a:r>
              <a:rPr lang="el-GR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διάλεξη </a:t>
            </a:r>
            <a:r>
              <a:rPr lang="en-US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7-8</a:t>
            </a:r>
            <a:endParaRPr lang="el-GR" altLang="en-US" sz="14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1400" b="1" dirty="0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 κοινωνικής πολιτικής</a:t>
            </a:r>
            <a:endParaRPr lang="el-GR" altLang="en-US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endParaRPr lang="el-GR" altLang="en-US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752850"/>
            <a:ext cx="22383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ή επιλεκτικές 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(προνοιακές)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 παροχές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(4)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776788"/>
          </a:xfrm>
        </p:spPr>
        <p:txBody>
          <a:bodyPr/>
          <a:lstStyle/>
          <a:p>
            <a:pPr lvl="1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n-US" sz="1800" b="1">
                <a:solidFill>
                  <a:srgbClr val="993300"/>
                </a:solidFill>
                <a:latin typeface="Trebuchet MS" panose="020B0603020202020204" pitchFamily="34" charset="0"/>
              </a:rPr>
              <a:t>διοικητικά</a:t>
            </a:r>
            <a:r>
              <a:rPr lang="el-GR" altLang="en-US" sz="1800">
                <a:latin typeface="Trebuchet MS" panose="020B0603020202020204" pitchFamily="34" charset="0"/>
              </a:rPr>
              <a:t> αντεπιχειρήματα</a:t>
            </a:r>
            <a:endParaRPr lang="el-GR" altLang="en-US" sz="1800" b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>
                <a:latin typeface="Trebuchet MS" panose="020B0603020202020204" pitchFamily="34" charset="0"/>
              </a:rPr>
              <a:t>υψηλό κόστος χορήγησης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>
                <a:latin typeface="Trebuchet MS" panose="020B0603020202020204" pitchFamily="34" charset="0"/>
              </a:rPr>
              <a:t>σφάλμα «τύπου Ι»: μη ανάληψη </a:t>
            </a:r>
            <a:r>
              <a:rPr lang="en-GB" altLang="en-US" sz="1800">
                <a:latin typeface="Trebuchet MS" panose="020B0603020202020204" pitchFamily="34" charset="0"/>
              </a:rPr>
              <a:t>(non take up)</a:t>
            </a: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800">
                <a:latin typeface="Trebuchet MS" panose="020B0603020202020204" pitchFamily="34" charset="0"/>
              </a:rPr>
              <a:t>μη χορήγηση της επιλεκτικής παροχής σε πραγματικούς δικαιούχους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>
                <a:latin typeface="Trebuchet MS" panose="020B0603020202020204" pitchFamily="34" charset="0"/>
              </a:rPr>
              <a:t>διοικητικά σφάλματα κατά την αξιολόγηση των αιτήσεων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>
                <a:latin typeface="Trebuchet MS" panose="020B0603020202020204" pitchFamily="34" charset="0"/>
              </a:rPr>
              <a:t>μη κατάθεση αίτησης λόγω υψηλού κόστους διεκδίκησης της παροχής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>
                <a:latin typeface="Trebuchet MS" panose="020B0603020202020204" pitchFamily="34" charset="0"/>
              </a:rPr>
              <a:t>λόγω στιγματισμού των δικαιούχων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>
                <a:latin typeface="Trebuchet MS" panose="020B0603020202020204" pitchFamily="34" charset="0"/>
              </a:rPr>
              <a:t>λόγω έλλειψης πληροφόρησης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>
                <a:latin typeface="Trebuchet MS" panose="020B0603020202020204" pitchFamily="34" charset="0"/>
              </a:rPr>
              <a:t>σφάλμα «τύπου ΙΙ »: διαρροή </a:t>
            </a:r>
            <a:r>
              <a:rPr lang="en-GB" altLang="en-US" sz="1800">
                <a:latin typeface="Trebuchet MS" panose="020B0603020202020204" pitchFamily="34" charset="0"/>
              </a:rPr>
              <a:t>(leakage)</a:t>
            </a: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800">
                <a:latin typeface="Trebuchet MS" panose="020B0603020202020204" pitchFamily="34" charset="0"/>
              </a:rPr>
              <a:t>χορήγηση της επιλεκτικής παροχής σε μη πραγματικούς δικαιούχους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ή επιλεκτικές 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(προνοιακές)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 παροχές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(5)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62950" cy="5181600"/>
          </a:xfrm>
        </p:spPr>
        <p:txBody>
          <a:bodyPr/>
          <a:lstStyle/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n-US" sz="18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πολιτικά</a:t>
            </a:r>
            <a:r>
              <a:rPr lang="el-GR" altLang="en-US" sz="1800" noProof="1">
                <a:latin typeface="Trebuchet MS" panose="020B0603020202020204" pitchFamily="34" charset="0"/>
              </a:rPr>
              <a:t> αντεπιχειρήματα</a:t>
            </a:r>
            <a:endParaRPr lang="el-GR" altLang="en-US" sz="18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 noProof="1">
                <a:latin typeface="Trebuchet MS" panose="020B0603020202020204" pitchFamily="34" charset="0"/>
              </a:rPr>
              <a:t>η δυνατότητα των μεσαίων τάξεων να απολαμβάνουν καθολικές παροχές φαίνεται πολιτικά (και δημοσιονομικά) παράλογη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 noProof="1">
                <a:latin typeface="Trebuchet MS" panose="020B0603020202020204" pitchFamily="34" charset="0"/>
              </a:rPr>
              <a:t>όμως: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 noProof="1">
                <a:latin typeface="Trebuchet MS" panose="020B0603020202020204" pitchFamily="34" charset="0"/>
              </a:rPr>
              <a:t>αποτρέπει φαινόμενα «φορολογικής εξέγερσης»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 noProof="1">
                <a:latin typeface="Trebuchet MS" panose="020B0603020202020204" pitchFamily="34" charset="0"/>
              </a:rPr>
              <a:t>προάγει την κοινωνική και πολιτική συνοχή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 noProof="1">
                <a:latin typeface="Trebuchet MS" panose="020B0603020202020204" pitchFamily="34" charset="0"/>
              </a:rPr>
              <a:t>συμβάλλει στην εμπέδωση της κοινωνικής ιδιότητας του πολίτη («</a:t>
            </a:r>
            <a:r>
              <a:rPr lang="en-US" altLang="en-US" sz="1600" noProof="1">
                <a:latin typeface="Trebuchet MS" panose="020B0603020202020204" pitchFamily="34" charset="0"/>
              </a:rPr>
              <a:t>social citizenship»)</a:t>
            </a:r>
          </a:p>
          <a:p>
            <a:pPr marL="457200" lvl="1" indent="0">
              <a:lnSpc>
                <a:spcPct val="90000"/>
              </a:lnSpc>
              <a:spcAft>
                <a:spcPct val="20000"/>
              </a:spcAft>
              <a:buNone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 noProof="1">
                <a:solidFill>
                  <a:srgbClr val="000099"/>
                </a:solidFill>
                <a:latin typeface="Trebuchet MS" panose="020B0603020202020204" pitchFamily="34" charset="0"/>
              </a:rPr>
              <a:t>«Οι φτωχοί κερδίζουν περισσότερο από τις καθολικές παροχές παρά από τις επιλεκτικές.» </a:t>
            </a:r>
            <a:r>
              <a:rPr lang="el-GR" altLang="en-US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Διεθνές Γραφείο Εργασίας</a:t>
            </a:r>
            <a:endParaRPr lang="el-GR" altLang="en-US" sz="1600" noProof="1">
              <a:solidFill>
                <a:srgbClr val="000099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όριο φτώχειας </a:t>
            </a:r>
            <a:endParaRPr lang="el-GR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09284" cy="4921250"/>
          </a:xfrm>
        </p:spPr>
        <p:txBody>
          <a:bodyPr/>
          <a:lstStyle/>
          <a:p>
            <a:pPr marL="342900" lvl="1" indent="-342900">
              <a:spcAft>
                <a:spcPct val="20000"/>
              </a:spcAft>
              <a:buClr>
                <a:schemeClr val="folHlink"/>
              </a:buClr>
              <a:buSzPct val="90000"/>
            </a:pPr>
            <a:r>
              <a:rPr lang="el-GR" altLang="el-GR" sz="1800" noProof="1">
                <a:latin typeface="Trebuchet MS" panose="020B0603020202020204" pitchFamily="34" charset="0"/>
                <a:ea typeface="+mn-ea"/>
                <a:cs typeface="+mn-cs"/>
              </a:rPr>
              <a:t>συμβατικός δείκτης: 60% του εθνικού ισοδύναμου διαμέσου διαθέσιμου εισοδήματος</a:t>
            </a:r>
          </a:p>
          <a:p>
            <a:pPr marL="342900" lvl="1" indent="-342900">
              <a:spcAft>
                <a:spcPct val="20000"/>
              </a:spcAft>
              <a:buClr>
                <a:schemeClr val="folHlink"/>
              </a:buClr>
              <a:buSzPct val="90000"/>
            </a:pPr>
            <a:r>
              <a:rPr lang="el-GR" altLang="el-GR" sz="1800" noProof="1">
                <a:latin typeface="Trebuchet MS" panose="020B0603020202020204" pitchFamily="34" charset="0"/>
                <a:ea typeface="+mn-ea"/>
                <a:cs typeface="+mn-cs"/>
              </a:rPr>
              <a:t>άλλοι δείκτες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40</a:t>
            </a:r>
            <a:r>
              <a:rPr lang="el-GR" altLang="el-GR" sz="1600" noProof="1">
                <a:latin typeface="Trebuchet MS" panose="020B0603020202020204" pitchFamily="34" charset="0"/>
              </a:rPr>
              <a:t>%/</a:t>
            </a: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50</a:t>
            </a:r>
            <a:r>
              <a:rPr lang="el-GR" altLang="el-GR" sz="1600" noProof="1">
                <a:latin typeface="Trebuchet MS" panose="020B0603020202020204" pitchFamily="34" charset="0"/>
              </a:rPr>
              <a:t>%/</a:t>
            </a: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70</a:t>
            </a:r>
            <a:r>
              <a:rPr lang="el-GR" altLang="el-GR" sz="1600" noProof="1">
                <a:latin typeface="Trebuchet MS" panose="020B0603020202020204" pitchFamily="34" charset="0"/>
              </a:rPr>
              <a:t>% του εθνικού ισοδύναμου διαμέσου εισοδήματος </a:t>
            </a: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κάθε έτους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fr-F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x</a:t>
            </a:r>
            <a:r>
              <a:rPr lang="fr-FR" altLang="el-GR" sz="1600" noProof="1">
                <a:latin typeface="Trebuchet MS" panose="020B0603020202020204" pitchFamily="34" charset="0"/>
              </a:rPr>
              <a:t>% </a:t>
            </a:r>
            <a:r>
              <a:rPr lang="el-GR" altLang="el-GR" sz="1600" noProof="1">
                <a:latin typeface="Trebuchet MS" panose="020B0603020202020204" pitchFamily="34" charset="0"/>
              </a:rPr>
              <a:t>του εθνικού ισοδύναμου διαμέσου εισοδήματος </a:t>
            </a: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προηγούμενου</a:t>
            </a:r>
            <a:r>
              <a:rPr lang="el-GR" altLang="el-GR" sz="1600" noProof="1">
                <a:latin typeface="Trebuchet MS" panose="020B0603020202020204" pitchFamily="34" charset="0"/>
              </a:rPr>
              <a:t> </a:t>
            </a:r>
            <a:r>
              <a:rPr lang="el-GR" altLang="el-GR" sz="16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έτους</a:t>
            </a:r>
            <a:endParaRPr lang="el-GR" altLang="el-GR" sz="1600" noProof="1">
              <a:latin typeface="Trebuchet MS" panose="020B0603020202020204" pitchFamily="34" charset="0"/>
            </a:endParaRPr>
          </a:p>
          <a:p>
            <a:pPr marL="342900" lvl="1" indent="-342900">
              <a:spcAft>
                <a:spcPct val="20000"/>
              </a:spcAft>
              <a:buClr>
                <a:schemeClr val="folHlink"/>
              </a:buClr>
              <a:buSzPct val="90000"/>
            </a:pPr>
            <a:r>
              <a:rPr lang="el-GR" altLang="el-GR" sz="1800" noProof="1">
                <a:latin typeface="Trebuchet MS" panose="020B0603020202020204" pitchFamily="34" charset="0"/>
                <a:ea typeface="+mn-ea"/>
                <a:cs typeface="+mn-cs"/>
              </a:rPr>
              <a:t>συμβατικό όριο φτώχειας το</a:t>
            </a:r>
            <a:r>
              <a:rPr lang="fr-FR" altLang="el-GR" sz="1800" noProof="1">
                <a:latin typeface="Trebuchet MS" panose="020B0603020202020204" pitchFamily="34" charset="0"/>
                <a:ea typeface="+mn-ea"/>
                <a:cs typeface="+mn-cs"/>
              </a:rPr>
              <a:t> 2011/</a:t>
            </a:r>
            <a:r>
              <a:rPr lang="fr-FR" altLang="el-GR" sz="1800" noProof="1">
                <a:solidFill>
                  <a:srgbClr val="7030A0"/>
                </a:solidFill>
                <a:latin typeface="Trebuchet MS" panose="020B0603020202020204" pitchFamily="34" charset="0"/>
                <a:ea typeface="+mn-ea"/>
                <a:cs typeface="+mn-cs"/>
              </a:rPr>
              <a:t>2019</a:t>
            </a:r>
            <a:r>
              <a:rPr lang="fr-FR" altLang="el-GR" sz="1800" noProof="1">
                <a:latin typeface="Trebuchet MS" panose="020B0603020202020204" pitchFamily="34" charset="0"/>
                <a:ea typeface="+mn-ea"/>
                <a:cs typeface="+mn-cs"/>
              </a:rPr>
              <a:t> (Eurostat)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600" noProof="1">
                <a:latin typeface="Trebuchet MS" panose="020B0603020202020204" pitchFamily="34" charset="0"/>
              </a:rPr>
              <a:t>περίπου </a:t>
            </a:r>
            <a:r>
              <a:rPr lang="el-GR" altLang="el-GR" sz="1600" dirty="0">
                <a:latin typeface="Trebuchet MS" panose="020B0603020202020204" pitchFamily="34" charset="0"/>
              </a:rPr>
              <a:t>549</a:t>
            </a:r>
            <a:r>
              <a:rPr lang="en-GB" altLang="el-GR" sz="1600" dirty="0">
                <a:latin typeface="Trebuchet MS" panose="020B0603020202020204" pitchFamily="34" charset="0"/>
              </a:rPr>
              <a:t>/</a:t>
            </a:r>
            <a:r>
              <a:rPr lang="en-GB" altLang="el-GR" sz="1600" dirty="0">
                <a:solidFill>
                  <a:srgbClr val="7030A0"/>
                </a:solidFill>
                <a:latin typeface="Trebuchet MS" panose="020B0603020202020204" pitchFamily="34" charset="0"/>
              </a:rPr>
              <a:t>410</a:t>
            </a:r>
            <a:r>
              <a:rPr lang="el-GR" altLang="el-GR" sz="1600" noProof="1">
                <a:latin typeface="Trebuchet MS" panose="020B0603020202020204" pitchFamily="34" charset="0"/>
              </a:rPr>
              <a:t> ευρώ το μήνα για ένα μονομελές νοικοκυριό</a:t>
            </a:r>
          </a:p>
          <a:p>
            <a:pPr lvl="2"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el-GR" altLang="el-GR" sz="1600" noProof="1">
                <a:latin typeface="Trebuchet MS" panose="020B0603020202020204" pitchFamily="34" charset="0"/>
              </a:rPr>
              <a:t>περίπου </a:t>
            </a:r>
            <a:r>
              <a:rPr lang="el-GR" altLang="el-GR" sz="1600" dirty="0">
                <a:latin typeface="Trebuchet MS" panose="020B0603020202020204" pitchFamily="34" charset="0"/>
              </a:rPr>
              <a:t>1.153</a:t>
            </a:r>
            <a:r>
              <a:rPr lang="en-GB" altLang="el-GR" sz="1600" dirty="0">
                <a:latin typeface="Trebuchet MS" panose="020B0603020202020204" pitchFamily="34" charset="0"/>
              </a:rPr>
              <a:t>/</a:t>
            </a:r>
            <a:r>
              <a:rPr lang="en-GB" altLang="el-GR" sz="1600" dirty="0">
                <a:solidFill>
                  <a:srgbClr val="7030A0"/>
                </a:solidFill>
                <a:latin typeface="Trebuchet MS" panose="020B0603020202020204" pitchFamily="34" charset="0"/>
              </a:rPr>
              <a:t>860</a:t>
            </a:r>
            <a:r>
              <a:rPr lang="el-GR" altLang="el-GR" sz="1600" noProof="1">
                <a:latin typeface="Trebuchet MS" panose="020B0603020202020204" pitchFamily="34" charset="0"/>
              </a:rPr>
              <a:t> ευρώ το μήνα για ένα ζευγάρι με δύο παιδιά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1600" noProof="1">
                <a:solidFill>
                  <a:schemeClr val="hlink"/>
                </a:solidFill>
                <a:latin typeface="Trebuchet MS" panose="020B0603020202020204" pitchFamily="34" charset="0"/>
              </a:rPr>
              <a:t>το όριο φτώχειας παρακολουθεί την εξέλιξη του διαμέσου εισοδήματος!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q"/>
            </a:pPr>
            <a:endParaRPr lang="el-GR" altLang="el-GR" sz="1800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833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η φτώχεια στην Ελλάδα και στην Ε.Ε. (1)</a:t>
            </a:r>
            <a:endParaRPr lang="el-GR" altLang="el-GR" sz="12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964" y="1628800"/>
            <a:ext cx="8363272" cy="4921250"/>
          </a:xfrm>
        </p:spPr>
        <p:txBody>
          <a:bodyPr/>
          <a:lstStyle/>
          <a:p>
            <a:r>
              <a:rPr lang="el-GR" altLang="el-GR" sz="1800" noProof="1">
                <a:latin typeface="Trebuchet MS" panose="020B0603020202020204" pitchFamily="34" charset="0"/>
              </a:rPr>
              <a:t>η φτώχεια στην Ελλάδα</a:t>
            </a:r>
            <a:r>
              <a:rPr lang="el-GR" altLang="el-GR" sz="1800" dirty="0">
                <a:latin typeface="Trebuchet MS" panose="020B0603020202020204" pitchFamily="34" charset="0"/>
              </a:rPr>
              <a:t>,</a:t>
            </a:r>
            <a:r>
              <a:rPr lang="el-GR" altLang="el-GR" sz="1800" noProof="1">
                <a:latin typeface="Trebuchet MS" panose="020B0603020202020204" pitchFamily="34" charset="0"/>
              </a:rPr>
              <a:t> σε σύγκριση με την Ε.Ε. </a:t>
            </a:r>
            <a:r>
              <a:rPr lang="el-GR" altLang="el-GR" sz="1800" dirty="0">
                <a:latin typeface="Trebuchet MS" panose="020B0603020202020204" pitchFamily="34" charset="0"/>
              </a:rPr>
              <a:t>των 2</a:t>
            </a:r>
            <a:r>
              <a:rPr lang="en-GB" altLang="el-GR" sz="1800" dirty="0">
                <a:latin typeface="Trebuchet MS" panose="020B0603020202020204" pitchFamily="34" charset="0"/>
              </a:rPr>
              <a:t>8</a:t>
            </a:r>
            <a:r>
              <a:rPr lang="el-GR" altLang="el-GR" sz="1800" dirty="0">
                <a:latin typeface="Trebuchet MS" panose="020B0603020202020204" pitchFamily="34" charset="0"/>
              </a:rPr>
              <a:t>, </a:t>
            </a:r>
            <a:r>
              <a:rPr lang="el-GR" altLang="el-GR" sz="1800" noProof="1">
                <a:latin typeface="Trebuchet MS" panose="020B0603020202020204" pitchFamily="34" charset="0"/>
              </a:rPr>
              <a:t>είναι</a:t>
            </a:r>
          </a:p>
          <a:p>
            <a:pPr lvl="2">
              <a:buFont typeface="Monotype Sorts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buFont typeface="Monotype Sorts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υψηλότερη</a:t>
            </a:r>
            <a:r>
              <a:rPr lang="el-GR" altLang="el-GR" sz="1800" dirty="0">
                <a:latin typeface="Trebuchet MS" panose="020B0603020202020204" pitchFamily="34" charset="0"/>
              </a:rPr>
              <a:t>: </a:t>
            </a:r>
            <a:r>
              <a:rPr lang="en-GB" altLang="el-GR" sz="1800" b="1" dirty="0">
                <a:latin typeface="Trebuchet MS" panose="020B0603020202020204" pitchFamily="34" charset="0"/>
              </a:rPr>
              <a:t>17</a:t>
            </a:r>
            <a:r>
              <a:rPr lang="el-GR" altLang="el-GR" sz="1800" b="1" dirty="0">
                <a:latin typeface="Trebuchet MS" panose="020B0603020202020204" pitchFamily="34" charset="0"/>
              </a:rPr>
              <a:t>,</a:t>
            </a:r>
            <a:r>
              <a:rPr lang="en-GB" altLang="el-GR" sz="1800" b="1" dirty="0">
                <a:latin typeface="Trebuchet MS" panose="020B0603020202020204" pitchFamily="34" charset="0"/>
              </a:rPr>
              <a:t>9</a:t>
            </a:r>
            <a:r>
              <a:rPr lang="el-GR" altLang="el-GR" sz="1800" noProof="1">
                <a:latin typeface="Trebuchet MS" panose="020B0603020202020204" pitchFamily="34" charset="0"/>
              </a:rPr>
              <a:t>%, έναντι </a:t>
            </a:r>
            <a:r>
              <a:rPr lang="el-GR" altLang="el-GR" sz="1800" b="1" dirty="0">
                <a:latin typeface="Trebuchet MS" panose="020B0603020202020204" pitchFamily="34" charset="0"/>
              </a:rPr>
              <a:t>16,</a:t>
            </a:r>
            <a:r>
              <a:rPr lang="en-GB" altLang="el-GR" sz="1800" b="1" dirty="0">
                <a:latin typeface="Trebuchet MS" panose="020B0603020202020204" pitchFamily="34" charset="0"/>
              </a:rPr>
              <a:t>8</a:t>
            </a:r>
            <a:r>
              <a:rPr lang="el-GR" altLang="el-GR" sz="1800" noProof="1">
                <a:latin typeface="Trebuchet MS" panose="020B0603020202020204" pitchFamily="34" charset="0"/>
              </a:rPr>
              <a:t>%</a:t>
            </a:r>
          </a:p>
          <a:p>
            <a:pPr lvl="2">
              <a:buFont typeface="Monotype Sorts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ποσοστό του πληθυσμού</a:t>
            </a:r>
            <a:r>
              <a:rPr lang="el-GR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με εισόδημα κάτω </a:t>
            </a:r>
            <a:r>
              <a:rPr lang="el-GR" altLang="el-GR" sz="1800" noProof="1">
                <a:latin typeface="Trebuchet MS" panose="020B0603020202020204" pitchFamily="34" charset="0"/>
              </a:rPr>
              <a:t>από το συμβατικό όριο φτώχειας (60% του ισοδύναμου διαμέσου εισοδήματος)</a:t>
            </a:r>
            <a:r>
              <a:rPr lang="el-GR" altLang="el-GR" sz="1800" dirty="0">
                <a:latin typeface="Trebuchet MS" panose="020B0603020202020204" pitchFamily="34" charset="0"/>
              </a:rPr>
              <a:t> το 201</a:t>
            </a:r>
            <a:r>
              <a:rPr lang="en-GB" altLang="el-GR" sz="1800" dirty="0">
                <a:latin typeface="Trebuchet MS" panose="020B0603020202020204" pitchFamily="34" charset="0"/>
              </a:rPr>
              <a:t>9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buFont typeface="Monotype Sorts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buFont typeface="Monotype Sorts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βαθύτερη</a:t>
            </a:r>
            <a:r>
              <a:rPr lang="el-GR" altLang="el-GR" sz="1800" dirty="0">
                <a:latin typeface="Trebuchet MS" panose="020B0603020202020204" pitchFamily="34" charset="0"/>
              </a:rPr>
              <a:t>: </a:t>
            </a:r>
            <a:r>
              <a:rPr lang="en-GB" altLang="el-GR" sz="1800" b="1" dirty="0">
                <a:latin typeface="Trebuchet MS" panose="020B0603020202020204" pitchFamily="34" charset="0"/>
              </a:rPr>
              <a:t>7</a:t>
            </a:r>
            <a:r>
              <a:rPr lang="el-GR" altLang="el-GR" sz="1800" b="1" dirty="0">
                <a:latin typeface="Trebuchet MS" panose="020B0603020202020204" pitchFamily="34" charset="0"/>
              </a:rPr>
              <a:t>,</a:t>
            </a:r>
            <a:r>
              <a:rPr lang="en-GB" altLang="el-GR" sz="1800" b="1" dirty="0">
                <a:latin typeface="Trebuchet MS" panose="020B0603020202020204" pitchFamily="34" charset="0"/>
              </a:rPr>
              <a:t>5</a:t>
            </a:r>
            <a:r>
              <a:rPr lang="el-GR" altLang="el-GR" sz="1800" noProof="1">
                <a:latin typeface="Trebuchet MS" panose="020B0603020202020204" pitchFamily="34" charset="0"/>
              </a:rPr>
              <a:t>% έναντι </a:t>
            </a:r>
            <a:r>
              <a:rPr lang="en-GB" altLang="el-GR" sz="1800" b="1" noProof="1">
                <a:latin typeface="Trebuchet MS" panose="020B0603020202020204" pitchFamily="34" charset="0"/>
              </a:rPr>
              <a:t>6</a:t>
            </a:r>
            <a:r>
              <a:rPr lang="el-GR" altLang="el-GR" sz="1800" b="1" dirty="0">
                <a:latin typeface="Trebuchet MS" panose="020B0603020202020204" pitchFamily="34" charset="0"/>
              </a:rPr>
              <a:t>,</a:t>
            </a:r>
            <a:r>
              <a:rPr lang="en-GB" altLang="el-GR" sz="1800" b="1" dirty="0">
                <a:latin typeface="Trebuchet MS" panose="020B0603020202020204" pitchFamily="34" charset="0"/>
              </a:rPr>
              <a:t>0</a:t>
            </a:r>
            <a:r>
              <a:rPr lang="el-GR" altLang="el-GR" sz="1800" noProof="1">
                <a:latin typeface="Trebuchet MS" panose="020B0603020202020204" pitchFamily="34" charset="0"/>
              </a:rPr>
              <a:t>%</a:t>
            </a:r>
          </a:p>
          <a:p>
            <a:pPr lvl="2">
              <a:buFont typeface="Monotype Sorts" pitchFamily="2" charset="2"/>
              <a:buChar char="ð"/>
            </a:pPr>
            <a:r>
              <a:rPr lang="el-GR" altLang="el-GR" sz="1800" dirty="0">
                <a:latin typeface="Trebuchet MS" panose="020B0603020202020204" pitchFamily="34" charset="0"/>
              </a:rPr>
              <a:t>ποσοστό του πληθυσμού</a:t>
            </a:r>
            <a:r>
              <a:rPr lang="el-GR" altLang="el-GR" sz="1800" noProof="1">
                <a:latin typeface="Trebuchet MS" panose="020B0603020202020204" pitchFamily="34" charset="0"/>
              </a:rPr>
              <a:t> </a:t>
            </a:r>
            <a:r>
              <a:rPr lang="el-GR" altLang="el-GR" sz="1800" dirty="0">
                <a:latin typeface="Trebuchet MS" panose="020B0603020202020204" pitchFamily="34" charset="0"/>
              </a:rPr>
              <a:t>με εισόδημα κάτω </a:t>
            </a:r>
            <a:r>
              <a:rPr lang="el-GR" altLang="el-GR" sz="1800" noProof="1">
                <a:latin typeface="Trebuchet MS" panose="020B0603020202020204" pitchFamily="34" charset="0"/>
              </a:rPr>
              <a:t>από ένα χαμηλότερο όριο φτώχειας (40% του ισοδύναμου διαμέσου εισοδήματος) </a:t>
            </a:r>
            <a:r>
              <a:rPr lang="el-GR" altLang="el-GR" sz="1800" dirty="0">
                <a:latin typeface="Trebuchet MS" panose="020B0603020202020204" pitchFamily="34" charset="0"/>
              </a:rPr>
              <a:t>το 20</a:t>
            </a:r>
            <a:r>
              <a:rPr lang="en-GB" altLang="el-GR" sz="1800" dirty="0">
                <a:latin typeface="Trebuchet MS" panose="020B0603020202020204" pitchFamily="34" charset="0"/>
              </a:rPr>
              <a:t>1</a:t>
            </a:r>
            <a:r>
              <a:rPr lang="el-GR" altLang="el-GR" sz="1800" dirty="0">
                <a:latin typeface="Trebuchet MS" panose="020B0603020202020204" pitchFamily="34" charset="0"/>
              </a:rPr>
              <a:t>9</a:t>
            </a:r>
          </a:p>
          <a:p>
            <a:pPr lvl="2">
              <a:buFont typeface="Monotype Sorts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buFont typeface="Monotype Sorts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εντονότερη</a:t>
            </a:r>
            <a:r>
              <a:rPr lang="el-GR" altLang="el-GR" sz="1800" dirty="0">
                <a:latin typeface="Trebuchet MS" panose="020B0603020202020204" pitchFamily="34" charset="0"/>
              </a:rPr>
              <a:t>: </a:t>
            </a:r>
            <a:r>
              <a:rPr lang="el-GR" altLang="el-GR" sz="1800" b="1" dirty="0">
                <a:latin typeface="Trebuchet MS" panose="020B0603020202020204" pitchFamily="34" charset="0"/>
              </a:rPr>
              <a:t>2</a:t>
            </a:r>
            <a:r>
              <a:rPr lang="en-GB" altLang="el-GR" sz="1800" b="1" dirty="0">
                <a:latin typeface="Trebuchet MS" panose="020B0603020202020204" pitchFamily="34" charset="0"/>
              </a:rPr>
              <a:t>7</a:t>
            </a:r>
            <a:r>
              <a:rPr lang="el-GR" altLang="el-GR" sz="1800" b="1" dirty="0">
                <a:latin typeface="Trebuchet MS" panose="020B0603020202020204" pitchFamily="34" charset="0"/>
              </a:rPr>
              <a:t>,</a:t>
            </a:r>
            <a:r>
              <a:rPr lang="en-GB" altLang="el-GR" sz="1800" b="1" dirty="0">
                <a:latin typeface="Trebuchet MS" panose="020B0603020202020204" pitchFamily="34" charset="0"/>
              </a:rPr>
              <a:t>0</a:t>
            </a:r>
            <a:r>
              <a:rPr lang="el-GR" altLang="el-GR" sz="1800" noProof="1">
                <a:latin typeface="Trebuchet MS" panose="020B0603020202020204" pitchFamily="34" charset="0"/>
              </a:rPr>
              <a:t>%, έναντι </a:t>
            </a:r>
            <a:r>
              <a:rPr lang="el-GR" altLang="el-GR" sz="1800" b="1" noProof="1">
                <a:latin typeface="Trebuchet MS" panose="020B0603020202020204" pitchFamily="34" charset="0"/>
              </a:rPr>
              <a:t>2</a:t>
            </a:r>
            <a:r>
              <a:rPr lang="en-GB" altLang="el-GR" sz="1800" b="1" noProof="1">
                <a:latin typeface="Trebuchet MS" panose="020B0603020202020204" pitchFamily="34" charset="0"/>
              </a:rPr>
              <a:t>4</a:t>
            </a:r>
            <a:r>
              <a:rPr lang="el-GR" altLang="el-GR" sz="1800" b="1" dirty="0">
                <a:latin typeface="Trebuchet MS" panose="020B0603020202020204" pitchFamily="34" charset="0"/>
              </a:rPr>
              <a:t>,</a:t>
            </a:r>
            <a:r>
              <a:rPr lang="en-GB" altLang="el-GR" sz="1800" b="1" dirty="0">
                <a:latin typeface="Trebuchet MS" panose="020B0603020202020204" pitchFamily="34" charset="0"/>
              </a:rPr>
              <a:t>2</a:t>
            </a:r>
            <a:r>
              <a:rPr lang="el-GR" altLang="el-GR" sz="1800" noProof="1">
                <a:latin typeface="Trebuchet MS" panose="020B0603020202020204" pitchFamily="34" charset="0"/>
              </a:rPr>
              <a:t>%</a:t>
            </a:r>
          </a:p>
          <a:p>
            <a:pPr lvl="2">
              <a:buFont typeface="Monotype Sorts" pitchFamily="2" charset="2"/>
              <a:buChar char="ð"/>
            </a:pPr>
            <a:r>
              <a:rPr lang="el-GR" altLang="el-GR" sz="1800" noProof="1">
                <a:latin typeface="Trebuchet MS" panose="020B0603020202020204" pitchFamily="34" charset="0"/>
              </a:rPr>
              <a:t>χάσμα φτώχειας (διαφορά του εισοδήματος των φτωχών από το όριο φτώχειας ως ποσοστό του τελευταίου) </a:t>
            </a:r>
            <a:r>
              <a:rPr lang="el-GR" altLang="el-GR" sz="1800" dirty="0">
                <a:latin typeface="Trebuchet MS" panose="020B0603020202020204" pitchFamily="34" charset="0"/>
              </a:rPr>
              <a:t>το 201</a:t>
            </a:r>
            <a:r>
              <a:rPr lang="en-GB" altLang="el-GR" sz="1800" dirty="0">
                <a:latin typeface="Trebuchet MS" panose="020B0603020202020204" pitchFamily="34" charset="0"/>
              </a:rPr>
              <a:t>9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2">
              <a:buFont typeface="Monotype Sorts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buSzTx/>
              <a:buFont typeface="Wingdings" panose="05000000000000000000" pitchFamily="2" charset="2"/>
              <a:buChar char="§"/>
            </a:pPr>
            <a:r>
              <a:rPr lang="el-GR" altLang="el-GR" sz="1400" u="sng" noProof="1">
                <a:latin typeface="Trebuchet MS" panose="020B0603020202020204" pitchFamily="34" charset="0"/>
              </a:rPr>
              <a:t>Πηγή</a:t>
            </a:r>
            <a:r>
              <a:rPr lang="fr-FR" altLang="el-GR" sz="1400" noProof="1">
                <a:latin typeface="Trebuchet MS" panose="020B0603020202020204" pitchFamily="34" charset="0"/>
              </a:rPr>
              <a:t>: Eurostat</a:t>
            </a:r>
          </a:p>
        </p:txBody>
      </p:sp>
    </p:spTree>
    <p:extLst>
      <p:ext uri="{BB962C8B-B14F-4D97-AF65-F5344CB8AC3E}">
        <p14:creationId xmlns:p14="http://schemas.microsoft.com/office/powerpoint/2010/main" val="22015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η φτώχεια στην Ελλάδα και στην Ε.Ε. (2)</a:t>
            </a:r>
            <a:endParaRPr lang="el-GR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Γράφημα 66"/>
          <p:cNvGraphicFramePr/>
          <p:nvPr/>
        </p:nvGraphicFramePr>
        <p:xfrm>
          <a:off x="1043609" y="1844824"/>
          <a:ext cx="767354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41701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ανατομία της φτώχειας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700808"/>
            <a:ext cx="8178800" cy="492125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κατηγορίες με </a:t>
            </a:r>
            <a:r>
              <a:rPr lang="el-GR" altLang="el-GR" sz="1800" noProof="1">
                <a:solidFill>
                  <a:srgbClr val="993300"/>
                </a:solidFill>
                <a:latin typeface="Trebuchet MS" panose="020B0603020202020204" pitchFamily="34" charset="0"/>
              </a:rPr>
              <a:t>υψηλό ποσοστό φτώχειας</a:t>
            </a:r>
            <a:r>
              <a:rPr lang="el-GR" altLang="el-GR" sz="1800" noProof="1">
                <a:latin typeface="Trebuchet MS" panose="020B0603020202020204" pitchFamily="34" charset="0"/>
              </a:rPr>
              <a:t> 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μετανάστες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αγρότες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νοικοκυριά με άνεργο «αρχηγό»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μονογονεϊκές οικογένειες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ηλικιωμένοι (ιδίως ηλικιωμένες γυναίκες που ζουν μόνες)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οικογένειες με 3+ παιδιά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κατηγορίες όπου ανήκει </a:t>
            </a:r>
            <a:r>
              <a:rPr lang="el-GR" altLang="el-GR" sz="1800" noProof="1">
                <a:solidFill>
                  <a:srgbClr val="993300"/>
                </a:solidFill>
                <a:latin typeface="Trebuchet MS" panose="020B0603020202020204" pitchFamily="34" charset="0"/>
              </a:rPr>
              <a:t>σημαντικό ποσοστό των φτωχών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κάτοικοι αστικών περιοχών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συνταξιούχοι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μισθωτοί του ιδιωτικού τομέα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 noProof="1">
                <a:latin typeface="Trebuchet MS" panose="020B0603020202020204" pitchFamily="34" charset="0"/>
              </a:rPr>
              <a:t>οικογένειες με 1 ή 2 ανήλικα παιδιά</a:t>
            </a:r>
          </a:p>
          <a:p>
            <a:pPr marL="457200" lvl="1" indent="0">
              <a:spcAft>
                <a:spcPct val="20000"/>
              </a:spcAft>
              <a:buNone/>
            </a:pPr>
            <a:r>
              <a:rPr lang="el-GR" altLang="el-GR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=&gt; πολύ φτωχοί ≠ πολλοί φτωχοί</a:t>
            </a:r>
            <a:endParaRPr lang="el-GR" altLang="el-GR" sz="1600" noProof="1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896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δομικοί παράγοντες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92125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ο ρόλος της οικογένειας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άτυπο δίχτυ ασφαλείας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συχνά αποτελεσματικό …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… αλλά ποτέ καθολικής εμβέλειας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η αγροτική διάσταση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υψηλοί δείκτες φτώχειας …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… αλλά κοινωνική συνοχή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το πρόβλημα της μετανάστευσης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οξύτατα προβλήματα …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… αλλά ελλιπής κάλυψη κοινωνικής προστασίας</a:t>
            </a:r>
          </a:p>
        </p:txBody>
      </p:sp>
    </p:spTree>
    <p:extLst>
      <p:ext uri="{BB962C8B-B14F-4D97-AF65-F5344CB8AC3E}">
        <p14:creationId xmlns:p14="http://schemas.microsoft.com/office/powerpoint/2010/main" val="2088046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«παλαιά» και «νέα» φτώχεια </a:t>
            </a:r>
            <a:endParaRPr lang="el-GR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92125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«παλαιά» φτώχεια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600">
                <a:latin typeface="Trebuchet MS" panose="020B0603020202020204" pitchFamily="34" charset="0"/>
              </a:rPr>
              <a:t>π.χ. συνταξιούχοι του ΟΓΑ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χαμηλό εισόδημα (ιδίως χρηματικό) …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… αλλά ενσωμάτωση στις τοπικές κοινωνίες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«νέα» φτώχεια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600">
                <a:latin typeface="Trebuchet MS" panose="020B0603020202020204" pitchFamily="34" charset="0"/>
              </a:rPr>
              <a:t>«ευπαθείς ομάδες» πλήττονται από φτώχεια </a:t>
            </a:r>
            <a:r>
              <a:rPr lang="el-GR" altLang="el-GR" sz="1600" i="1">
                <a:latin typeface="Trebuchet MS" panose="020B0603020202020204" pitchFamily="34" charset="0"/>
              </a:rPr>
              <a:t>και</a:t>
            </a:r>
            <a:r>
              <a:rPr lang="el-GR" altLang="el-GR" sz="1600">
                <a:latin typeface="Trebuchet MS" panose="020B0603020202020204" pitchFamily="34" charset="0"/>
              </a:rPr>
              <a:t> κοινωνικό αποκλεισμό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άστεγοι, τοξικομανείς, αποφυλακισμένοι κ.ά.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οικονομικοί μετανάστες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600" noProof="1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οι αντιφάσεις της αλληλεγγύης: οι «μέσα» και οι «έξω»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υψηλός βαθμός αλληλοϋποστήριξης στο εσωτερικό της οικογένειας ή άλλων άτυπων δικτύων …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600">
                <a:latin typeface="Trebuchet MS" panose="020B0603020202020204" pitchFamily="34" charset="0"/>
              </a:rPr>
              <a:t>… αλλά μάλλον χαμηλό ενδιαφέρον για την κατάσταση των υπολοίπων</a:t>
            </a:r>
          </a:p>
        </p:txBody>
      </p:sp>
    </p:spTree>
    <p:extLst>
      <p:ext uri="{BB962C8B-B14F-4D97-AF65-F5344CB8AC3E}">
        <p14:creationId xmlns:p14="http://schemas.microsoft.com/office/powerpoint/2010/main" val="2563730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48681"/>
            <a:ext cx="7772400" cy="872132"/>
          </a:xfrm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(1)</a:t>
            </a:r>
            <a:endParaRPr lang="en-US" altLang="el-GR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684213" y="1700213"/>
            <a:ext cx="80025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η κοινωνική δαπάνη αυξήθηκε ταχύτατα και το 2012 ξεπέρασε το μέσο όρο της Ε.Ε.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graphicFrame>
        <p:nvGraphicFramePr>
          <p:cNvPr id="6" name="Γράφημα 33"/>
          <p:cNvGraphicFramePr/>
          <p:nvPr/>
        </p:nvGraphicFramePr>
        <p:xfrm>
          <a:off x="1187624" y="2339974"/>
          <a:ext cx="6768752" cy="396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0824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14400" y="548680"/>
            <a:ext cx="7772400" cy="872132"/>
          </a:xfrm>
        </p:spPr>
        <p:txBody>
          <a:bodyPr/>
          <a:lstStyle/>
          <a:p>
            <a:r>
              <a:rPr lang="el-GR" altLang="el-GR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 (</a:t>
            </a:r>
            <a:r>
              <a:rPr lang="en-US" altLang="el-GR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2</a:t>
            </a:r>
            <a:r>
              <a:rPr lang="el-GR" altLang="el-GR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)</a:t>
            </a:r>
            <a:endParaRPr lang="el-GR" altLang="el-GR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l-GR" altLang="el-GR" sz="1800" kern="1200" dirty="0">
                <a:latin typeface="Trebuchet MS" panose="020B0603020202020204" pitchFamily="34" charset="0"/>
              </a:rPr>
              <a:t>Ποσοστό κοινωνικών δαπανών (δαπάνες συντάξεων, υγείας και μη συνταξιοδοτικών χρηματικών μεταβιβάσεων) στην Ελλάδα: περίπου 25% του ΑΕΠ </a:t>
            </a:r>
          </a:p>
          <a:p>
            <a:pPr lvl="1" eaLnBrk="1" hangingPunct="1">
              <a:spcAft>
                <a:spcPct val="20000"/>
              </a:spcAft>
            </a:pPr>
            <a:r>
              <a:rPr lang="el-GR" altLang="el-GR" sz="1600" kern="1200" dirty="0">
                <a:latin typeface="Trebuchet MS" panose="020B0603020202020204" pitchFamily="34" charset="0"/>
              </a:rPr>
              <a:t>Λίγο κάτω από τον Ευρωπαϊκό μέσο όρο (27%)</a:t>
            </a:r>
          </a:p>
          <a:p>
            <a:pPr lvl="1"/>
            <a:endParaRPr lang="el-GR" altLang="el-GR" sz="16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072CDC9-709B-4449-BD68-CACE6CB8EC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401769"/>
              </p:ext>
            </p:extLst>
          </p:nvPr>
        </p:nvGraphicFramePr>
        <p:xfrm>
          <a:off x="1259632" y="2924944"/>
          <a:ext cx="6801779" cy="360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293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κοινωνικές παροχές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96917627"/>
              </p:ext>
            </p:extLst>
          </p:nvPr>
        </p:nvGraphicFramePr>
        <p:xfrm>
          <a:off x="323850" y="1844675"/>
          <a:ext cx="8637588" cy="431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0" y="548681"/>
            <a:ext cx="7772400" cy="872132"/>
          </a:xfrm>
        </p:spPr>
        <p:txBody>
          <a:bodyPr/>
          <a:lstStyle/>
          <a:p>
            <a:r>
              <a:rPr lang="el-GR" altLang="el-GR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 dirty="0">
                <a:solidFill>
                  <a:srgbClr val="000000"/>
                </a:solidFill>
                <a:latin typeface="Trebuchet MS" panose="020B0603020202020204" pitchFamily="34" charset="0"/>
              </a:rPr>
              <a:t> (3)</a:t>
            </a:r>
            <a:endParaRPr lang="el-GR" altLang="el-G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l-GR" altLang="el-GR" sz="1800" kern="1200" dirty="0">
                <a:latin typeface="Trebuchet MS" panose="020B0603020202020204" pitchFamily="34" charset="0"/>
              </a:rPr>
              <a:t>Όμως, δομή δαπανών πολύ διαφορετική</a:t>
            </a:r>
          </a:p>
          <a:p>
            <a:pPr eaLnBrk="1" hangingPunct="1">
              <a:spcAft>
                <a:spcPct val="20000"/>
              </a:spcAft>
            </a:pPr>
            <a:r>
              <a:rPr lang="el-GR" altLang="el-GR" sz="1800" kern="1200" dirty="0">
                <a:latin typeface="Trebuchet MS" panose="020B0603020202020204" pitchFamily="34" charset="0"/>
              </a:rPr>
              <a:t>Μερίδα λέοντος κοινωνικών δαπανών: συντάξεις (16% του ΑΕΠ </a:t>
            </a:r>
            <a:r>
              <a:rPr lang="el-GR" altLang="el-GR" sz="1800" kern="1200" dirty="0" err="1">
                <a:latin typeface="Trebuchet MS" panose="020B0603020202020204" pitchFamily="34" charset="0"/>
              </a:rPr>
              <a:t>vs</a:t>
            </a:r>
            <a:r>
              <a:rPr lang="el-GR" altLang="el-GR" sz="1800" kern="1200" dirty="0">
                <a:latin typeface="Trebuchet MS" panose="020B0603020202020204" pitchFamily="34" charset="0"/>
              </a:rPr>
              <a:t> 12% στην ΕΕ)</a:t>
            </a:r>
          </a:p>
          <a:p>
            <a:pPr lvl="1" eaLnBrk="1" hangingPunct="1">
              <a:spcAft>
                <a:spcPct val="20000"/>
              </a:spcAft>
            </a:pPr>
            <a:r>
              <a:rPr lang="el-GR" altLang="el-GR" sz="1600" kern="1200" dirty="0">
                <a:latin typeface="Trebuchet MS" panose="020B0603020202020204" pitchFamily="34" charset="0"/>
              </a:rPr>
              <a:t>Κοινωνικά επιδόματα: 4% του ΑΕΠ (</a:t>
            </a:r>
            <a:r>
              <a:rPr lang="el-GR" altLang="el-GR" sz="1600" kern="1200" dirty="0" err="1">
                <a:latin typeface="Trebuchet MS" panose="020B0603020202020204" pitchFamily="34" charset="0"/>
              </a:rPr>
              <a:t>vs</a:t>
            </a:r>
            <a:r>
              <a:rPr lang="el-GR" altLang="el-GR" sz="1600" kern="1200" dirty="0">
                <a:latin typeface="Trebuchet MS" panose="020B0603020202020204" pitchFamily="34" charset="0"/>
              </a:rPr>
              <a:t> 6% του ΑΕΠ στην ΕΕ)</a:t>
            </a:r>
          </a:p>
          <a:p>
            <a:pPr eaLnBrk="1" hangingPunct="1">
              <a:spcAft>
                <a:spcPct val="20000"/>
              </a:spcAft>
            </a:pPr>
            <a:endParaRPr lang="el-GR" altLang="el-GR" sz="1800" kern="1200" dirty="0">
              <a:latin typeface="Trebuchet MS" panose="020B0603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361A41-5374-4D8B-A79E-8DABBC1EE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853723"/>
              </p:ext>
            </p:extLst>
          </p:nvPr>
        </p:nvGraphicFramePr>
        <p:xfrm>
          <a:off x="1403648" y="3284984"/>
          <a:ext cx="5976665" cy="3171036"/>
        </p:xfrm>
        <a:graphic>
          <a:graphicData uri="http://schemas.openxmlformats.org/drawingml/2006/table">
            <a:tbl>
              <a:tblPr firstRow="1" firstCol="1" bandRow="1"/>
              <a:tblGrid>
                <a:gridCol w="25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endParaRPr lang="en-GB" sz="13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n-GB" sz="1300" dirty="0">
                          <a:effectLst/>
                        </a:rPr>
                        <a:t>Greece</a:t>
                      </a:r>
                    </a:p>
                    <a:p>
                      <a:pPr algn="ctr"/>
                      <a:r>
                        <a:rPr lang="el-GR" sz="1300" dirty="0">
                          <a:effectLst/>
                        </a:rPr>
                        <a:t>% </a:t>
                      </a:r>
                      <a:r>
                        <a:rPr lang="en-GB" sz="1300" dirty="0">
                          <a:effectLst/>
                        </a:rPr>
                        <a:t>of </a:t>
                      </a:r>
                      <a:r>
                        <a:rPr lang="el-GR" sz="1300" dirty="0">
                          <a:effectLst/>
                        </a:rPr>
                        <a:t>GDP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3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of GDP</a:t>
                      </a:r>
                    </a:p>
                  </a:txBody>
                  <a:tcPr marL="68570" marR="6857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Sickness</a:t>
                      </a:r>
                      <a:r>
                        <a:rPr lang="el-GR" sz="1300" dirty="0">
                          <a:effectLst/>
                        </a:rPr>
                        <a:t>/Health </a:t>
                      </a:r>
                      <a:r>
                        <a:rPr lang="el-GR" sz="1300" dirty="0" err="1">
                          <a:effectLst/>
                        </a:rPr>
                        <a:t>care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5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Disability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1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Old</a:t>
                      </a:r>
                      <a:r>
                        <a:rPr lang="el-GR" sz="1300" dirty="0">
                          <a:effectLst/>
                        </a:rPr>
                        <a:t> </a:t>
                      </a:r>
                      <a:r>
                        <a:rPr lang="el-GR" sz="1300" dirty="0" err="1">
                          <a:effectLst/>
                        </a:rPr>
                        <a:t>age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n-GB" sz="1300" dirty="0">
                          <a:effectLst/>
                        </a:rPr>
                        <a:t>1</a:t>
                      </a:r>
                      <a:r>
                        <a:rPr lang="el-GR" sz="1300" dirty="0">
                          <a:effectLst/>
                        </a:rPr>
                        <a:t>4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Survivors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2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Family</a:t>
                      </a:r>
                      <a:r>
                        <a:rPr lang="el-GR" sz="1300" dirty="0">
                          <a:effectLst/>
                        </a:rPr>
                        <a:t>/Children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2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Unemployment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1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Housing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0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n-US" sz="1300" dirty="0">
                          <a:effectLst/>
                        </a:rPr>
                        <a:t>Social exclusion </a:t>
                      </a:r>
                      <a:r>
                        <a:rPr lang="en-US" sz="1300" dirty="0" err="1">
                          <a:effectLst/>
                        </a:rPr>
                        <a:t>n.e.c.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1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13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effectLst/>
                        </a:rPr>
                        <a:t>T</a:t>
                      </a:r>
                      <a:r>
                        <a:rPr lang="el-GR" sz="1300" dirty="0" err="1">
                          <a:effectLst/>
                        </a:rPr>
                        <a:t>otal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b="1" dirty="0">
                          <a:effectLst/>
                        </a:rPr>
                        <a:t>25</a:t>
                      </a:r>
                      <a:endParaRPr lang="en-GB" sz="1300" b="1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GB" sz="13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 err="1">
                          <a:effectLst/>
                        </a:rPr>
                        <a:t>Pensions</a:t>
                      </a:r>
                      <a:r>
                        <a:rPr lang="el-GR" sz="1300" dirty="0">
                          <a:effectLst/>
                        </a:rPr>
                        <a:t> </a:t>
                      </a:r>
                      <a:r>
                        <a:rPr lang="el-GR" sz="1300" dirty="0" err="1">
                          <a:effectLst/>
                        </a:rPr>
                        <a:t>related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16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>
                          <a:effectLst/>
                        </a:rPr>
                        <a:t>Health </a:t>
                      </a:r>
                      <a:r>
                        <a:rPr lang="el-GR" sz="1300" dirty="0" err="1">
                          <a:effectLst/>
                        </a:rPr>
                        <a:t>care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5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r>
                        <a:rPr lang="el-GR" sz="1300" dirty="0">
                          <a:effectLst/>
                        </a:rPr>
                        <a:t>Social </a:t>
                      </a:r>
                      <a:r>
                        <a:rPr lang="en-GB" sz="1300" dirty="0">
                          <a:effectLst/>
                        </a:rPr>
                        <a:t>benefits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dirty="0">
                          <a:effectLst/>
                        </a:rPr>
                        <a:t>4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2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300" dirty="0">
                          <a:effectLst/>
                        </a:rPr>
                        <a:t> </a:t>
                      </a:r>
                      <a:r>
                        <a:rPr lang="en-GB" sz="1300" dirty="0">
                          <a:effectLst/>
                        </a:rPr>
                        <a:t>T</a:t>
                      </a:r>
                      <a:r>
                        <a:rPr lang="el-GR" sz="1300" dirty="0" err="1">
                          <a:effectLst/>
                        </a:rPr>
                        <a:t>otal</a:t>
                      </a:r>
                      <a:endParaRPr lang="en-GB" sz="1300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algn="ctr"/>
                      <a:r>
                        <a:rPr lang="el-GR" sz="1300" b="1" dirty="0">
                          <a:effectLst/>
                        </a:rPr>
                        <a:t>25</a:t>
                      </a:r>
                      <a:endParaRPr lang="en-GB" sz="1300" b="1" dirty="0">
                        <a:effectLst/>
                        <a:latin typeface="Times New Roman" panose="02020603050405020304" pitchFamily="18" charset="0"/>
                        <a:ea typeface="Arial Unicode MS"/>
                      </a:endParaRP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 panose="020F03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8570" marR="6857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6913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700213"/>
            <a:ext cx="8316913" cy="792162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… όμως η φτώχεια δεν γνωρίζει μεγάλες διακυμάνσεις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τόσο σε όρους </a:t>
            </a:r>
            <a:r>
              <a:rPr lang="el-GR" altLang="el-GR" sz="1800" i="1">
                <a:latin typeface="Trebuchet MS" panose="020B0603020202020204" pitchFamily="34" charset="0"/>
              </a:rPr>
              <a:t>ποσοστού </a:t>
            </a:r>
            <a:r>
              <a:rPr lang="el-GR" altLang="el-GR" sz="1800">
                <a:latin typeface="Trebuchet MS" panose="020B0603020202020204" pitchFamily="34" charset="0"/>
              </a:rPr>
              <a:t>φτώχειας ...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  <a:noFill/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 (4)</a:t>
            </a:r>
            <a:endParaRPr lang="en-US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84213" y="4365625"/>
            <a:ext cx="78232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... όσο και, σε κάπως μικρότερο βαθμό, σε όρους </a:t>
            </a:r>
            <a:r>
              <a:rPr lang="el-GR" altLang="el-GR" sz="1800" i="1">
                <a:latin typeface="Trebuchet MS" panose="020B0603020202020204" pitchFamily="34" charset="0"/>
              </a:rPr>
              <a:t>χάσματος</a:t>
            </a:r>
            <a:r>
              <a:rPr lang="el-GR" altLang="el-GR" sz="1800">
                <a:latin typeface="Trebuchet MS" panose="020B0603020202020204" pitchFamily="34" charset="0"/>
              </a:rPr>
              <a:t> φτώχειας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graphicFrame>
        <p:nvGraphicFramePr>
          <p:cNvPr id="19461" name="Chart 6"/>
          <p:cNvGraphicFramePr>
            <a:graphicFrameLocks/>
          </p:cNvGraphicFramePr>
          <p:nvPr/>
        </p:nvGraphicFramePr>
        <p:xfrm>
          <a:off x="1497013" y="2441575"/>
          <a:ext cx="4997450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6" name="Chart" r:id="rId4" imgW="5005250" imgH="1835055" progId="Excel.Chart.8">
                  <p:embed/>
                </p:oleObj>
              </mc:Choice>
              <mc:Fallback>
                <p:oleObj name="Chart" r:id="rId4" imgW="5005250" imgH="183505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2441575"/>
                        <a:ext cx="4997450" cy="183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Chart 7"/>
          <p:cNvGraphicFramePr>
            <a:graphicFrameLocks/>
          </p:cNvGraphicFramePr>
          <p:nvPr/>
        </p:nvGraphicFramePr>
        <p:xfrm>
          <a:off x="1568450" y="4962525"/>
          <a:ext cx="4926013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07" name="Chart" r:id="rId6" imgW="4932091" imgH="1908213" progId="Excel.Chart.8">
                  <p:embed/>
                </p:oleObj>
              </mc:Choice>
              <mc:Fallback>
                <p:oleObj name="Chart" r:id="rId6" imgW="4932091" imgH="190821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4962525"/>
                        <a:ext cx="4926013" cy="190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4302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  <a:noFill/>
        </p:spPr>
        <p:txBody>
          <a:bodyPr/>
          <a:lstStyle/>
          <a:p>
            <a:r>
              <a:rPr lang="el-GR" altLang="el-GR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... όμως, η σύνθεση του φτωχού πληθυσμού έχει αλλάξει σημαντικά, ειδικά στα χρόνια της οικονομικής κρίσης</a:t>
            </a:r>
          </a:p>
        </p:txBody>
      </p:sp>
      <p:graphicFrame>
        <p:nvGraphicFramePr>
          <p:cNvPr id="39939" name="Chart 5"/>
          <p:cNvGraphicFramePr>
            <a:graphicFrameLocks/>
          </p:cNvGraphicFramePr>
          <p:nvPr/>
        </p:nvGraphicFramePr>
        <p:xfrm>
          <a:off x="776288" y="1722438"/>
          <a:ext cx="7878762" cy="478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0" name="Chart" r:id="rId4" imgW="7882811" imgH="4785775" progId="Excel.Chart.8">
                  <p:embed/>
                </p:oleObj>
              </mc:Choice>
              <mc:Fallback>
                <p:oleObj name="Chart" r:id="rId4" imgW="7882811" imgH="4785775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1722438"/>
                        <a:ext cx="7878762" cy="478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3655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14400" y="548679"/>
            <a:ext cx="7772400" cy="872133"/>
          </a:xfrm>
        </p:spPr>
        <p:txBody>
          <a:bodyPr/>
          <a:lstStyle/>
          <a:p>
            <a:r>
              <a:rPr lang="el-GR" altLang="el-GR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... όπως και η ένταση της φτώχειας των διαφόρων ηλικιακών ομάδων</a:t>
            </a:r>
            <a:endParaRPr lang="el-GR" altLang="el-GR" dirty="0"/>
          </a:p>
        </p:txBody>
      </p:sp>
      <p:graphicFrame>
        <p:nvGraphicFramePr>
          <p:cNvPr id="41987" name="Chart 3"/>
          <p:cNvGraphicFramePr>
            <a:graphicFrameLocks/>
          </p:cNvGraphicFramePr>
          <p:nvPr/>
        </p:nvGraphicFramePr>
        <p:xfrm>
          <a:off x="863600" y="1722438"/>
          <a:ext cx="8007350" cy="471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4" name="Chart" r:id="rId3" imgW="8016935" imgH="4718713" progId="Excel.Chart.8">
                  <p:embed/>
                </p:oleObj>
              </mc:Choice>
              <mc:Fallback>
                <p:oleObj name="Chart" r:id="rId3" imgW="8016935" imgH="471871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1722438"/>
                        <a:ext cx="8007350" cy="4710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7699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291513" cy="1111250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πώς εξηγείται το παράδοξο;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κατ’ αρχήν, το όριο σχετικής φτώχειας (60% του διαμέσου εισοδήματος) μεταβάλλεται μαζί με το διάμεσο εισόδημα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  <a:noFill/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 (5)</a:t>
            </a:r>
            <a:endParaRPr lang="en-US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539750" y="5876925"/>
            <a:ext cx="829151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συνεπώς, το όριο φτώχειας ανεβαίνει σε εποχές άνθισης της οικονομίας (και πέφτει σε εποχές κρίσης)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2267744" y="30656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6348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8218487" cy="1471612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πώς (αλλιώς) εξηγείται το παράδοξο;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χαμηλή αποτελεσματικότητα της κοινωνικής δαπάνης:</a:t>
            </a:r>
          </a:p>
          <a:p>
            <a:pPr lvl="1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οι κοινωνικές παροχές στην Ελλάδα μειώνουν το ποσοστό φτώχειας πολύ λιγότερο από ό,τι στις άλλες χώρες της Ε.Ε.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555625"/>
            <a:ext cx="7772400" cy="865188"/>
          </a:xfrm>
          <a:noFill/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>
                <a:solidFill>
                  <a:schemeClr val="tx1"/>
                </a:solidFill>
                <a:latin typeface="Trebuchet MS" panose="020B0603020202020204" pitchFamily="34" charset="0"/>
              </a:rPr>
              <a:t> (6)</a:t>
            </a:r>
            <a:endParaRPr lang="en-US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20868" name="Group 4"/>
          <p:cNvGraphicFramePr>
            <a:graphicFrameLocks noGrp="1"/>
          </p:cNvGraphicFramePr>
          <p:nvPr>
            <p:ph sz="half" idx="2"/>
          </p:nvPr>
        </p:nvGraphicFramePr>
        <p:xfrm>
          <a:off x="684213" y="3500438"/>
          <a:ext cx="8318500" cy="2363787"/>
        </p:xfrm>
        <a:graphic>
          <a:graphicData uri="http://schemas.openxmlformats.org/drawingml/2006/table">
            <a:tbl>
              <a:tblPr/>
              <a:tblGrid>
                <a:gridCol w="1909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8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46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anchorCtr="1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ποσοστό φτώχειας</a:t>
                      </a: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(%) 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το </a:t>
                      </a:r>
                      <a:r>
                        <a:rPr kumimoji="0" lang="el-GR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2011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σύμφωνα με:</a:t>
                      </a: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127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επίδραση κοινωνικών παροχών στη μείωση της φτώχειας</a:t>
                      </a: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 (%)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31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αρχικό εισόδημα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(προ κοινωνικών παροχών εκτός συντάξεων)</a:t>
                      </a: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27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τελικό εισόδημα</a:t>
                      </a:r>
                    </a:p>
                    <a:p>
                      <a:pPr marL="0" marR="0" lvl="0" indent="127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(μετά τις κοινωνικές παροχές εκτός συντάξεων)</a:t>
                      </a:r>
                    </a:p>
                  </a:txBody>
                  <a:tcPr marL="90000" marR="90000" marT="46814" marB="46814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Ελλάδα</a:t>
                      </a:r>
                    </a:p>
                  </a:txBody>
                  <a:tcPr marL="90000" marR="90000" marT="46814" marB="46814" anchor="ctr" anchorCtr="1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24,8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21,4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13,7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52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Ε.Ε.-27</a:t>
                      </a: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26,1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16,9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35,2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14" marB="46814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29">
                <a:tc gridSpan="4">
                  <a:txBody>
                    <a:bodyPr/>
                    <a:lstStyle/>
                    <a:p>
                      <a:pPr marL="179388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accent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l-GR" sz="1200" b="0" i="0" u="sng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Πηγή</a:t>
                      </a:r>
                      <a:r>
                        <a:rPr kumimoji="0" lang="el-GR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: </a:t>
                      </a:r>
                      <a:r>
                        <a:rPr kumimoji="0" lang="en-GB" sz="12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Eurostat (2012)</a:t>
                      </a:r>
                    </a:p>
                  </a:txBody>
                  <a:tcPr marL="90000" marR="90000" marT="46814" marB="46814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218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rgbClr val="000000"/>
                </a:solidFill>
                <a:latin typeface="Trebuchet MS" panose="020B0603020202020204" pitchFamily="34" charset="0"/>
              </a:rPr>
              <a:t>κοινωνική δαπάνη και φτώχεια</a:t>
            </a:r>
            <a:r>
              <a:rPr lang="el-GR" altLang="el-GR" sz="2000">
                <a:solidFill>
                  <a:srgbClr val="000000"/>
                </a:solidFill>
                <a:latin typeface="Trebuchet MS" panose="020B0603020202020204" pitchFamily="34" charset="0"/>
              </a:rPr>
              <a:t> (7)</a:t>
            </a:r>
            <a:endParaRPr lang="el-GR" altLang="el-GR"/>
          </a:p>
        </p:txBody>
      </p:sp>
      <p:graphicFrame>
        <p:nvGraphicFramePr>
          <p:cNvPr id="6" name="Γράφημα 65"/>
          <p:cNvGraphicFramePr/>
          <p:nvPr/>
        </p:nvGraphicFramePr>
        <p:xfrm>
          <a:off x="1115616" y="2924944"/>
          <a:ext cx="705678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90563" y="1773238"/>
            <a:ext cx="8218487" cy="1471612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Η δεύτερη χαμηλότερη αναδιανεμητική επίδραση των εκτός συντάξεων κοινωνικών δαπανών στην ΕΕ</a:t>
            </a:r>
          </a:p>
          <a:p>
            <a:pPr lvl="1">
              <a:spcAft>
                <a:spcPct val="20000"/>
              </a:spcAft>
            </a:pPr>
            <a:r>
              <a:rPr lang="el-GR" altLang="el-GR" sz="1600">
                <a:latin typeface="Trebuchet MS" panose="020B0603020202020204" pitchFamily="34" charset="0"/>
              </a:rPr>
              <a:t>Σε όρους μείωσης του ποσοστού φτώχειας</a:t>
            </a:r>
          </a:p>
        </p:txBody>
      </p:sp>
    </p:spTree>
    <p:extLst>
      <p:ext uri="{BB962C8B-B14F-4D97-AF65-F5344CB8AC3E}">
        <p14:creationId xmlns:p14="http://schemas.microsoft.com/office/powerpoint/2010/main" val="1808426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σύνθεση κοινωνικών επιδομάτων</a:t>
            </a:r>
            <a:endParaRPr lang="el-GR" altLang="el-GR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5950"/>
            <a:ext cx="8218488" cy="1111250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el-GR" altLang="el-GR" sz="1800">
                <a:latin typeface="Trebuchet MS" panose="020B0603020202020204" pitchFamily="34" charset="0"/>
              </a:rPr>
              <a:t>πώς εξηγείται η χαμηλή αποτελεσματικότητα;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lnSpc>
                <a:spcPct val="8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οι κοινωνικές μεταβιβάσεις είναι κυρίως ανταποδοτικές …</a:t>
            </a:r>
          </a:p>
          <a:p>
            <a:pPr lvl="1">
              <a:lnSpc>
                <a:spcPct val="8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… άρα ακατάλληλες ως εργαλεία καταπολέμησης της φτώχειας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  <p:graphicFrame>
        <p:nvGraphicFramePr>
          <p:cNvPr id="422916" name="Group 4"/>
          <p:cNvGraphicFramePr>
            <a:graphicFrameLocks noGrp="1"/>
          </p:cNvGraphicFramePr>
          <p:nvPr>
            <p:ph sz="half" idx="2"/>
          </p:nvPr>
        </p:nvGraphicFramePr>
        <p:xfrm>
          <a:off x="684213" y="3141663"/>
          <a:ext cx="8208962" cy="1258907"/>
        </p:xfrm>
        <a:graphic>
          <a:graphicData uri="http://schemas.openxmlformats.org/drawingml/2006/table">
            <a:tbl>
              <a:tblPr/>
              <a:tblGrid>
                <a:gridCol w="229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5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80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κοινωνικά επιδόματα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με έλεγχο πόρων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χωρίς έλεγχο πόρων</a:t>
                      </a: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ανταποδοτικά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0,2%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83,4%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83,6%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μη ανταποδοτικά</a:t>
                      </a: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4,7%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11,8%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16,4%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3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 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4,8%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95,2%</a:t>
                      </a:r>
                      <a:endParaRPr kumimoji="0" lang="el-GR" sz="1400" b="1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l-GR" sz="1400" b="0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100,0%</a:t>
                      </a:r>
                      <a:endParaRPr kumimoji="0" lang="el-GR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792" marB="46792" anchor="ctr" horzOverflow="overflow">
                    <a:lnL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605" name="Rectangle 33"/>
          <p:cNvSpPr>
            <a:spLocks noChangeArrowheads="1"/>
          </p:cNvSpPr>
          <p:nvPr/>
        </p:nvSpPr>
        <p:spPr bwMode="auto">
          <a:xfrm rot="10800000" flipV="1">
            <a:off x="684213" y="4724400"/>
            <a:ext cx="749141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fr-FR" altLang="el-GR" sz="1200" noProof="1">
                <a:solidFill>
                  <a:schemeClr val="hlink"/>
                </a:solidFill>
                <a:latin typeface="Trebuchet MS" panose="020B0603020202020204" pitchFamily="34" charset="0"/>
              </a:rPr>
              <a:t>Matsaganis</a:t>
            </a:r>
            <a:r>
              <a:rPr lang="en-GB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Μ. </a:t>
            </a:r>
            <a:r>
              <a:rPr lang="el-GR" altLang="el-GR" sz="1200" noProof="1">
                <a:solidFill>
                  <a:schemeClr val="hlink"/>
                </a:solidFill>
                <a:latin typeface="Trebuchet MS" panose="020B0603020202020204" pitchFamily="34" charset="0"/>
              </a:rPr>
              <a:t>(20</a:t>
            </a:r>
            <a:r>
              <a:rPr lang="el-GR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05</a:t>
            </a:r>
            <a:r>
              <a:rPr lang="el-GR" altLang="el-GR" sz="1200" noProof="1">
                <a:solidFill>
                  <a:schemeClr val="hlink"/>
                </a:solidFill>
                <a:latin typeface="Trebuchet MS" panose="020B0603020202020204" pitchFamily="34" charset="0"/>
              </a:rPr>
              <a:t>)</a:t>
            </a:r>
            <a:r>
              <a:rPr lang="en-GB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 </a:t>
            </a:r>
            <a:r>
              <a:rPr lang="el-GR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«</a:t>
            </a:r>
            <a:r>
              <a:rPr lang="en-US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The limits of selectivity as a recipe for welfare reform: the case of Greece</a:t>
            </a:r>
            <a:r>
              <a:rPr lang="el-GR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»</a:t>
            </a:r>
            <a:r>
              <a:rPr lang="en-US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. </a:t>
            </a:r>
            <a:r>
              <a:rPr lang="en-US" altLang="el-GR" sz="1200" i="1">
                <a:solidFill>
                  <a:schemeClr val="hlink"/>
                </a:solidFill>
                <a:latin typeface="Trebuchet MS" panose="020B0603020202020204" pitchFamily="34" charset="0"/>
              </a:rPr>
              <a:t>Journal of Social Policy</a:t>
            </a:r>
            <a:r>
              <a:rPr lang="en-US" altLang="el-GR" sz="1200">
                <a:solidFill>
                  <a:schemeClr val="hlink"/>
                </a:solidFill>
                <a:latin typeface="Trebuchet MS" panose="020B0603020202020204" pitchFamily="34" charset="0"/>
              </a:rPr>
              <a:t> 34 (2) 235-253.</a:t>
            </a:r>
            <a:endParaRPr lang="en-US" altLang="el-GR" sz="1200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5683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l-GR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θεσμική αναντιστοιχία</a:t>
            </a:r>
            <a:endParaRPr lang="el-GR" altLang="el-GR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92125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κοινωνική ασφάλιση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800">
                <a:latin typeface="Trebuchet MS" panose="020B0603020202020204" pitchFamily="34" charset="0"/>
              </a:rPr>
              <a:t>84% της συνολικής δαπάνης για κοινωνικές μεταβιβάσεις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ευνοϊκή για τους «από μέσα» …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700">
                <a:latin typeface="Trebuchet MS" panose="020B0603020202020204" pitchFamily="34" charset="0"/>
              </a:rPr>
              <a:t>δηλ. όσους έχουν σταθερή απασχόληση και ει δυνατόν μονιμότητα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… αλλά δυσμενής για τους «απέξω»</a:t>
            </a:r>
          </a:p>
          <a:p>
            <a:pPr lvl="2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700">
                <a:latin typeface="Trebuchet MS" panose="020B0603020202020204" pitchFamily="34" charset="0"/>
              </a:rPr>
              <a:t>δηλ. τους ανέργους και τους επισφαλώς απασχολούμενους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800" noProof="1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κοινωνική πρόνοια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l-GR" sz="1800">
                <a:latin typeface="Trebuchet MS" panose="020B0603020202020204" pitchFamily="34" charset="0"/>
              </a:rPr>
              <a:t>«φτωχός συγγενής» του συστήματος κοινωνικής προστασίας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ειδικές παροχές για συγκεκριμένες κατηγορίες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180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2000">
                <a:latin typeface="Trebuchet MS" panose="020B0603020202020204" pitchFamily="34" charset="0"/>
              </a:rPr>
              <a:t>κενά στην κάλυψη</a:t>
            </a:r>
            <a:endParaRPr lang="el-GR" altLang="el-GR" sz="2000" noProof="1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800">
                <a:latin typeface="Trebuchet MS" panose="020B0603020202020204" pitchFamily="34" charset="0"/>
              </a:rPr>
              <a:t>το κοινωνικό δίχτυ ασφαλείας παραμένει διάτρητο</a:t>
            </a:r>
          </a:p>
        </p:txBody>
      </p:sp>
    </p:spTree>
    <p:extLst>
      <p:ext uri="{BB962C8B-B14F-4D97-AF65-F5344CB8AC3E}">
        <p14:creationId xmlns:p14="http://schemas.microsoft.com/office/powerpoint/2010/main" val="1616356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92150"/>
            <a:ext cx="7772400" cy="728663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το κοινωνικό δίχτυ ασφαλείας</a:t>
            </a:r>
            <a:endParaRPr lang="el-GR" altLang="el-GR" sz="2000" b="1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05750" cy="4852988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l-GR" altLang="el-GR" sz="2000" dirty="0">
                <a:solidFill>
                  <a:schemeClr val="hlink"/>
                </a:solidFill>
                <a:latin typeface="Trebuchet MS" panose="020B0603020202020204" pitchFamily="34" charset="0"/>
              </a:rPr>
              <a:t>τι είναι το κοινωνικό δίχτυ ασφαλείας;</a:t>
            </a:r>
            <a:endParaRPr lang="el-GR" altLang="el-GR" sz="2000" noProof="1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επιδόματα </a:t>
            </a:r>
            <a:r>
              <a:rPr lang="el-GR" altLang="el-GR" sz="1800" dirty="0">
                <a:latin typeface="Trebuchet MS" panose="020B0603020202020204" pitchFamily="34" charset="0"/>
              </a:rPr>
              <a:t>κοινωνικής βοήθειας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επιδόματα ανεργίας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οικογενειακά</a:t>
            </a:r>
            <a:r>
              <a:rPr lang="el-GR" altLang="el-GR" sz="1800" noProof="1">
                <a:latin typeface="Trebuchet MS" panose="020B0603020202020204" pitchFamily="34" charset="0"/>
              </a:rPr>
              <a:t> επιδόματα</a:t>
            </a: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επιδόματα </a:t>
            </a:r>
            <a:r>
              <a:rPr lang="el-GR" altLang="el-GR" sz="1800" dirty="0">
                <a:latin typeface="Trebuchet MS" panose="020B0603020202020204" pitchFamily="34" charset="0"/>
              </a:rPr>
              <a:t>κατοικίας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επιδόματα </a:t>
            </a:r>
            <a:r>
              <a:rPr lang="el-GR" altLang="el-GR" sz="1800" dirty="0">
                <a:latin typeface="Trebuchet MS" panose="020B0603020202020204" pitchFamily="34" charset="0"/>
              </a:rPr>
              <a:t>αναπηρίας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</a:pPr>
            <a:r>
              <a:rPr lang="el-GR" altLang="el-GR" sz="1800" noProof="1">
                <a:latin typeface="Trebuchet MS" panose="020B0603020202020204" pitchFamily="34" charset="0"/>
              </a:rPr>
              <a:t>επιδόματα </a:t>
            </a:r>
            <a:r>
              <a:rPr lang="el-GR" altLang="el-GR" sz="1800" dirty="0">
                <a:latin typeface="Trebuchet MS" panose="020B0603020202020204" pitchFamily="34" charset="0"/>
              </a:rPr>
              <a:t>ηλικιωμένων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1800" dirty="0">
                <a:latin typeface="Trebuchet MS" panose="020B0603020202020204" pitchFamily="34" charset="0"/>
              </a:rPr>
              <a:t>«κοινωνικός μισθός»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1800" dirty="0">
                <a:latin typeface="Trebuchet MS" panose="020B0603020202020204" pitchFamily="34" charset="0"/>
              </a:rPr>
              <a:t>... στο βαθμό που παρέχουν εισοδηματική στήριξη σε άτομα και οικογένειες χαμηλού εισοδήματος</a:t>
            </a:r>
            <a:endParaRPr lang="el-GR" altLang="el-GR" sz="1800" noProof="1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59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ανταποδοτικές παροχές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(contributory benefits)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416425"/>
          </a:xfrm>
        </p:spPr>
        <p:txBody>
          <a:bodyPr/>
          <a:lstStyle/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χρηματοδοτούνται από εισφορές ασφαλισμένων και εργοδοτών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προϋποθέτουν ιστορικό ασφάλισης («ένσημα»)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 dirty="0">
                <a:latin typeface="Trebuchet MS" panose="020B0603020202020204" pitchFamily="34" charset="0"/>
              </a:rPr>
              <a:t>δεν</a:t>
            </a:r>
            <a:r>
              <a:rPr lang="el-GR" altLang="en-US" sz="1800" dirty="0">
                <a:latin typeface="Trebuchet MS" panose="020B0603020202020204" pitchFamily="34" charset="0"/>
              </a:rPr>
              <a:t> χορηγούνται με κριτήριο το χαμηλό εισόδημα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ορίζονται (συνήθως) ως ποσοστό των αποδοχών αναφοράς</a:t>
            </a:r>
          </a:p>
          <a:p>
            <a:pPr lvl="3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καταβάλλεται το </a:t>
            </a:r>
            <a:r>
              <a:rPr lang="en-GB" altLang="en-US" sz="1800" b="1" i="1" dirty="0">
                <a:latin typeface="Trebuchet MS" panose="020B0603020202020204" pitchFamily="34" charset="0"/>
              </a:rPr>
              <a:t>x</a:t>
            </a:r>
            <a:r>
              <a:rPr lang="el-GR" altLang="en-US" sz="1800" dirty="0">
                <a:latin typeface="Trebuchet MS" panose="020B0603020202020204" pitchFamily="34" charset="0"/>
              </a:rPr>
              <a:t>% των αποδοχών αναφοράς του δικαιούχου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836613"/>
            <a:ext cx="4537075" cy="2933700"/>
          </a:xfrm>
          <a:prstGeom prst="rect">
            <a:avLst/>
          </a:prstGeom>
          <a:noFill/>
          <a:ln w="317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853840"/>
            <a:ext cx="4535488" cy="3030537"/>
          </a:xfrm>
          <a:prstGeom prst="rect">
            <a:avLst/>
          </a:prstGeom>
          <a:noFill/>
          <a:ln w="3175" algn="ctr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632700" cy="846138"/>
          </a:xfrm>
          <a:noFill/>
        </p:spPr>
        <p:txBody>
          <a:bodyPr/>
          <a:lstStyle/>
          <a:p>
            <a:r>
              <a:rPr lang="el-GR" altLang="el-GR" sz="2000" b="1">
                <a:latin typeface="Trebuchet MS" panose="020B0603020202020204" pitchFamily="34" charset="0"/>
              </a:rPr>
              <a:t>το κοινωνικό δίχτυ ασφαλείας στην Ελλάδα</a:t>
            </a:r>
            <a:br>
              <a:rPr lang="el-GR" altLang="el-GR" sz="2000" b="1">
                <a:latin typeface="Trebuchet MS" panose="020B0603020202020204" pitchFamily="34" charset="0"/>
              </a:rPr>
            </a:b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κατακερματισμός επιδομάτων</a:t>
            </a:r>
            <a:endParaRPr lang="el-GR" altLang="el-GR" sz="2000">
              <a:latin typeface="Trebuchet MS" panose="020B0603020202020204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57200" y="1676400"/>
            <a:ext cx="3827463" cy="49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συντάξεις γήρατος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400" noProof="1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ΕΚΑΣ, </a:t>
            </a:r>
            <a:r>
              <a:rPr lang="el-GR" altLang="el-GR" sz="1400" noProof="1">
                <a:latin typeface="Trebuchet MS" panose="020B0603020202020204" pitchFamily="34" charset="0"/>
              </a:rPr>
              <a:t>σύνταξη ανασφαλίστων, βασική ΟΓΑ, κατώτατη σύνταξη κ.ά.</a:t>
            </a:r>
            <a:endParaRPr lang="el-GR" altLang="el-GR" sz="14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6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επιδόματα ανεργίας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l-GR" sz="1400" noProof="1">
                <a:latin typeface="Trebuchet MS" panose="020B0603020202020204" pitchFamily="34" charset="0"/>
              </a:rPr>
              <a:t>τακτικό επίδομα ανεργίας + επίδομα μακροχρόνιας ανεργίας ΟΑΕΔ</a:t>
            </a:r>
            <a:endParaRPr lang="el-GR" altLang="el-GR" sz="14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ð"/>
            </a:pPr>
            <a:endParaRPr lang="el-GR" altLang="el-GR" sz="6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επιδόματα παιδιού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400" noProof="1">
                <a:latin typeface="Trebuchet MS" panose="020B0603020202020204" pitchFamily="34" charset="0"/>
              </a:rPr>
              <a:t>επίδομα παιδιού,</a:t>
            </a:r>
            <a:r>
              <a:rPr lang="en-GB" altLang="el-GR" sz="1400" noProof="1">
                <a:latin typeface="Trebuchet MS" panose="020B0603020202020204" pitchFamily="34" charset="0"/>
              </a:rPr>
              <a:t> </a:t>
            </a:r>
            <a:r>
              <a:rPr lang="el-GR" altLang="el-GR" sz="1400" noProof="1">
                <a:latin typeface="Trebuchet MS" panose="020B0603020202020204" pitchFamily="34" charset="0"/>
              </a:rPr>
              <a:t>επίδομα γέννησης, </a:t>
            </a:r>
            <a:r>
              <a:rPr lang="el-GR" altLang="el-GR" sz="1400" noProof="1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πολυτεκνικά επιδόματα, οικογενειακά επιδόματα ΟΑΕΔ κ.ά.</a:t>
            </a:r>
            <a:endParaRPr lang="el-GR" altLang="el-GR" sz="1400" dirty="0">
              <a:solidFill>
                <a:schemeClr val="bg1">
                  <a:lumMod val="65000"/>
                </a:schemeClr>
              </a:solidFill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6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επιδόματα ΑμΕΑ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400" noProof="1">
                <a:latin typeface="Trebuchet MS" panose="020B0603020202020204" pitchFamily="34" charset="0"/>
              </a:rPr>
              <a:t>αναπηρικές συντάξεις</a:t>
            </a:r>
            <a:endParaRPr lang="el-GR" altLang="el-GR" sz="14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400" noProof="1">
                <a:latin typeface="Trebuchet MS" panose="020B0603020202020204" pitchFamily="34" charset="0"/>
              </a:rPr>
              <a:t>23 επιδόματα για 10 κατηγορίες</a:t>
            </a:r>
            <a:endParaRPr lang="el-GR" altLang="el-GR" sz="1400" dirty="0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endParaRPr lang="el-GR" altLang="el-GR" sz="6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επιδόματα στέγασης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l-GR" sz="1400" noProof="1">
                <a:latin typeface="Trebuchet MS" panose="020B0603020202020204" pitchFamily="34" charset="0"/>
              </a:rPr>
              <a:t>επίδομα στέγασης, </a:t>
            </a:r>
            <a:r>
              <a:rPr lang="el-GR" altLang="el-GR" sz="1400" noProof="1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επιδότηση ενοικίου ΟΕΚ</a:t>
            </a:r>
            <a:r>
              <a:rPr lang="el-GR" altLang="el-GR" sz="1400" noProof="1">
                <a:latin typeface="Trebuchet MS" panose="020B0603020202020204" pitchFamily="34" charset="0"/>
              </a:rPr>
              <a:t>, στεγαστικό επίδομα ανασφαλίστων υπερηλίκων</a:t>
            </a:r>
          </a:p>
        </p:txBody>
      </p:sp>
    </p:spTree>
    <p:extLst>
      <p:ext uri="{BB962C8B-B14F-4D97-AF65-F5344CB8AC3E}">
        <p14:creationId xmlns:p14="http://schemas.microsoft.com/office/powerpoint/2010/main" val="1061479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92150"/>
            <a:ext cx="7629525" cy="711200"/>
          </a:xfrm>
        </p:spPr>
        <p:txBody>
          <a:bodyPr/>
          <a:lstStyle/>
          <a:p>
            <a: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  <a:t>το κοινωνικό δίχτυ ασφαλείας</a:t>
            </a:r>
            <a:br>
              <a:rPr lang="el-GR" altLang="el-GR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l-GR" sz="2000" b="1">
                <a:solidFill>
                  <a:schemeClr val="hlink"/>
                </a:solidFill>
                <a:latin typeface="Trebuchet MS" panose="020B0603020202020204" pitchFamily="34" charset="0"/>
              </a:rPr>
              <a:t>επιδόματα κοινωνικής βοήθειας</a:t>
            </a:r>
            <a:endParaRPr lang="el-GR" altLang="el-GR" sz="2000" b="1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05750" cy="492442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GB" altLang="el-GR" sz="1800" dirty="0">
                <a:latin typeface="Trebuchet MS" panose="020B0603020202020204" pitchFamily="34" charset="0"/>
              </a:rPr>
              <a:t>social assistance</a:t>
            </a:r>
            <a:endParaRPr lang="el-GR" altLang="el-GR" sz="18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endParaRPr lang="el-GR" altLang="el-GR" sz="18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εισοδηματικές μεταβιβάσεις που στηρίζουν το εισόδημα φτωχών ατόμων και οικογενειών όταν αυτό πέφτει κάτω από κάποιο όριο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χορηγούνται με εισοδηματικά κριτήρια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endParaRPr lang="el-GR" altLang="el-GR" sz="1800" dirty="0">
              <a:solidFill>
                <a:schemeClr val="hlink"/>
              </a:solidFill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solidFill>
                  <a:schemeClr val="hlink"/>
                </a:solidFill>
                <a:latin typeface="Trebuchet MS" panose="020B0603020202020204" pitchFamily="34" charset="0"/>
              </a:rPr>
              <a:t>έχουμε τέτοια επιδόματα στην Ελλάδα;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επιδόματα ηλικιωμένων (συντάξεις ανασφαλίστων</a:t>
            </a:r>
            <a:r>
              <a:rPr lang="el-GR" altLang="el-GR" sz="1800" dirty="0">
                <a:solidFill>
                  <a:schemeClr val="bg1">
                    <a:lumMod val="65000"/>
                  </a:schemeClr>
                </a:solidFill>
                <a:latin typeface="Trebuchet MS" panose="020B0603020202020204" pitchFamily="34" charset="0"/>
              </a:rPr>
              <a:t>, ΕΚΑΣ</a:t>
            </a:r>
            <a:r>
              <a:rPr lang="el-GR" altLang="el-GR" sz="1800" dirty="0">
                <a:latin typeface="Trebuchet MS" panose="020B0603020202020204" pitchFamily="34" charset="0"/>
              </a:rPr>
              <a:t>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ενιαίο επίδομα στήριξης τέκνων (από το 2013)</a:t>
            </a:r>
            <a:r>
              <a:rPr lang="en-GB" altLang="el-GR" sz="1800" dirty="0">
                <a:latin typeface="Trebuchet MS" panose="020B0603020202020204" pitchFamily="34" charset="0"/>
              </a:rPr>
              <a:t>, </a:t>
            </a:r>
            <a:r>
              <a:rPr lang="el-GR" altLang="el-GR" sz="1800" dirty="0">
                <a:latin typeface="Trebuchet MS" panose="020B0603020202020204" pitchFamily="34" charset="0"/>
              </a:rPr>
              <a:t>επίδομα παιδιού (από το 2018)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ελάχιστο εγγυημένο εισόδημα (από το 2017) 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επίδομα στέγασης (από το 2019)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endParaRPr lang="el-GR" altLang="el-GR" sz="800" dirty="0">
              <a:latin typeface="Trebuchet MS" panose="020B0603020202020204" pitchFamily="34" charset="0"/>
            </a:endParaRP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el-GR" altLang="el-GR" sz="1800" dirty="0">
                <a:latin typeface="Trebuchet MS" panose="020B0603020202020204" pitchFamily="34" charset="0"/>
              </a:rPr>
              <a:t>έκτακτες ενισχύσεις (αμελητέες) σε </a:t>
            </a:r>
            <a:r>
              <a:rPr lang="el-GR" altLang="el-GR" sz="1800" dirty="0" err="1">
                <a:latin typeface="Trebuchet MS" panose="020B0603020202020204" pitchFamily="34" charset="0"/>
              </a:rPr>
              <a:t>παλιννοστούντες</a:t>
            </a:r>
            <a:r>
              <a:rPr lang="el-GR" altLang="el-GR" sz="1800" dirty="0">
                <a:latin typeface="Trebuchet MS" panose="020B0603020202020204" pitchFamily="34" charset="0"/>
              </a:rPr>
              <a:t>, αποφυλακισμένους, θύματα θεομηνιών κ.ά. </a:t>
            </a:r>
          </a:p>
        </p:txBody>
      </p:sp>
    </p:spTree>
    <p:extLst>
      <p:ext uri="{BB962C8B-B14F-4D97-AF65-F5344CB8AC3E}">
        <p14:creationId xmlns:p14="http://schemas.microsoft.com/office/powerpoint/2010/main" val="50660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8126413" cy="822325"/>
          </a:xfrm>
        </p:spPr>
        <p:txBody>
          <a:bodyPr/>
          <a:lstStyle/>
          <a:p>
            <a:r>
              <a:rPr lang="el-GR" altLang="el-GR" sz="2000" b="1" noProof="1">
                <a:solidFill>
                  <a:schemeClr val="hlink"/>
                </a:solidFill>
                <a:latin typeface="Trebuchet MS" panose="020B0603020202020204" pitchFamily="34" charset="0"/>
              </a:rPr>
              <a:t>η λιτότητα ασύμβατη με την ενίσχυση του διχτυού ασφαλείας;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76400"/>
            <a:ext cx="8640763" cy="4921250"/>
          </a:xfrm>
        </p:spPr>
        <p:txBody>
          <a:bodyPr/>
          <a:lstStyle/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2000">
                <a:latin typeface="Trebuchet MS" panose="020B0603020202020204" pitchFamily="34" charset="0"/>
              </a:rPr>
              <a:t>η κρίση σίγουρα αυξάνει τη ζήτηση για κοινωνική προστασία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2000" noProof="1">
                <a:latin typeface="Trebuchet MS" panose="020B0603020202020204" pitchFamily="34" charset="0"/>
              </a:rPr>
              <a:t>η λιτότητα μπορεί - ή μάλλον: πρέπει - να συμβαδίζει με την ενίσχυση του διχτυού ασφαλείας</a:t>
            </a: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2000">
                <a:latin typeface="Trebuchet MS" panose="020B0603020202020204" pitchFamily="34" charset="0"/>
              </a:rPr>
              <a:t>η σταδιακή εγκατάλειψη πολιτικών με χαμηλή κοινωνική απόδοση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l-GR" altLang="el-GR" sz="2000">
                <a:latin typeface="Trebuchet MS" panose="020B0603020202020204" pitchFamily="34" charset="0"/>
              </a:rPr>
              <a:t>... μπορεί – ή μάλλον: πρέπει - να συμβαδίζει με την «προικοδότηση» πολιτικών με υψηλή κοινωνική απόδοση</a:t>
            </a:r>
          </a:p>
          <a:p>
            <a:pPr lvl="2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στήριξη του εισοδήματος των φτωχών οικογενειών</a:t>
            </a:r>
            <a:endParaRPr lang="el-GR" altLang="el-GR" sz="1800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Ø"/>
            </a:pPr>
            <a:r>
              <a:rPr lang="el-GR" altLang="el-GR" sz="1800">
                <a:latin typeface="Trebuchet MS" panose="020B0603020202020204" pitchFamily="34" charset="0"/>
              </a:rPr>
              <a:t>βελτίωση του κοινωνικού μισθού: νοσοκομεία, σχολεία, Βοήθεια στο σπίτι, παιδικοί σταθμοί</a:t>
            </a: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l-GR" altLang="el-GR" sz="20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Clr>
                <a:schemeClr val="tx2"/>
              </a:buClr>
              <a:buFont typeface="Wingdings" panose="05000000000000000000" pitchFamily="2" charset="2"/>
              <a:buNone/>
            </a:pPr>
            <a:endParaRPr lang="el-GR" altLang="el-GR" sz="20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588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7CC13-E0BC-4AD3-BD73-679A9C25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3026"/>
            <a:ext cx="7772400" cy="11430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F1593-8B3D-403C-AE75-71354C0D1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302297-E5FE-4FD4-8F73-10EA7FF25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988840"/>
            <a:ext cx="6985899" cy="2880320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BF6756C7-AD2B-4FDF-AB1A-B7A70F08B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49275"/>
            <a:ext cx="81264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el-GR" sz="2000" b="1" kern="0" noProof="1">
                <a:solidFill>
                  <a:schemeClr val="hlink"/>
                </a:solidFill>
                <a:latin typeface="Trebuchet MS" panose="020B0603020202020204" pitchFamily="34" charset="0"/>
              </a:rPr>
              <a:t>appendix</a:t>
            </a:r>
            <a:endParaRPr lang="el-GR" altLang="el-GR" sz="2000" b="1" kern="0" noProof="1">
              <a:solidFill>
                <a:schemeClr val="hlin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9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παροχές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(universal benefits)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560888"/>
          </a:xfrm>
        </p:spPr>
        <p:txBody>
          <a:bodyPr/>
          <a:lstStyle/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χρηματοδοτούνται από έσοδα γενικής φορολογίας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 dirty="0">
                <a:latin typeface="Trebuchet MS" panose="020B0603020202020204" pitchFamily="34" charset="0"/>
              </a:rPr>
              <a:t>δεν</a:t>
            </a:r>
            <a:r>
              <a:rPr lang="el-GR" altLang="en-US" sz="1800" dirty="0">
                <a:latin typeface="Trebuchet MS" panose="020B0603020202020204" pitchFamily="34" charset="0"/>
              </a:rPr>
              <a:t> προϋποθέτουν ιστορικό ασφάλισης («ένσημα»)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 dirty="0">
                <a:latin typeface="Trebuchet MS" panose="020B0603020202020204" pitchFamily="34" charset="0"/>
              </a:rPr>
              <a:t>δεν</a:t>
            </a:r>
            <a:r>
              <a:rPr lang="el-GR" altLang="en-US" sz="1800" dirty="0">
                <a:latin typeface="Trebuchet MS" panose="020B0603020202020204" pitchFamily="34" charset="0"/>
              </a:rPr>
              <a:t> χορηγούνται με κριτήριο το χαμηλό εισόδημα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ορίζονται (συνήθως) ως παροχές </a:t>
            </a:r>
            <a:r>
              <a:rPr lang="el-GR" altLang="en-US" sz="1800" i="1" dirty="0">
                <a:latin typeface="Trebuchet MS" panose="020B0603020202020204" pitchFamily="34" charset="0"/>
              </a:rPr>
              <a:t>ενιαίου</a:t>
            </a:r>
            <a:r>
              <a:rPr lang="el-GR" altLang="en-US" sz="1800" dirty="0">
                <a:latin typeface="Trebuchet MS" panose="020B0603020202020204" pitchFamily="34" charset="0"/>
              </a:rPr>
              <a:t> ύψους</a:t>
            </a:r>
          </a:p>
          <a:p>
            <a:pPr lvl="3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το ίδιο ποσό καταβάλλεται σε κάθε δικαιούχο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προνοιακές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παροχές </a:t>
            </a:r>
            <a:r>
              <a:rPr lang="en-US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(social assistance)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5181600"/>
          </a:xfrm>
        </p:spPr>
        <p:txBody>
          <a:bodyPr/>
          <a:lstStyle/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χρηματοδοτούνται από έσοδα γενικής φορολογίας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χορηγούνται με εισοδηματικά κριτήρια</a:t>
            </a:r>
          </a:p>
          <a:p>
            <a:pPr lvl="3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έλεγχος εισοδήματος (</a:t>
            </a:r>
            <a:r>
              <a:rPr lang="en-GB" altLang="en-US" sz="1800" dirty="0">
                <a:latin typeface="Trebuchet MS" panose="020B0603020202020204" pitchFamily="34" charset="0"/>
              </a:rPr>
              <a:t>income testing)</a:t>
            </a:r>
            <a:r>
              <a:rPr lang="el-GR" altLang="en-US" sz="1800" dirty="0">
                <a:latin typeface="Trebuchet MS" panose="020B0603020202020204" pitchFamily="34" charset="0"/>
              </a:rPr>
              <a:t> ...</a:t>
            </a:r>
          </a:p>
          <a:p>
            <a:pPr lvl="3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... ή των μέσων διαβίωσης </a:t>
            </a:r>
            <a:r>
              <a:rPr lang="en-GB" altLang="en-US" sz="1800" dirty="0">
                <a:latin typeface="Trebuchet MS" panose="020B0603020202020204" pitchFamily="34" charset="0"/>
              </a:rPr>
              <a:t>(means testing)</a:t>
            </a: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 dirty="0">
                <a:latin typeface="Trebuchet MS" panose="020B0603020202020204" pitchFamily="34" charset="0"/>
              </a:rPr>
              <a:t>δεν</a:t>
            </a:r>
            <a:r>
              <a:rPr lang="el-GR" altLang="en-US" sz="1800" dirty="0">
                <a:latin typeface="Trebuchet MS" panose="020B0603020202020204" pitchFamily="34" charset="0"/>
              </a:rPr>
              <a:t> προϋποθέτουν ιστορικό ασφάλισης («ένσημα»)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ορίζονται (συνήθως) ως παροχές </a:t>
            </a:r>
            <a:r>
              <a:rPr lang="el-GR" altLang="en-US" sz="1800" i="1" dirty="0">
                <a:latin typeface="Trebuchet MS" panose="020B0603020202020204" pitchFamily="34" charset="0"/>
              </a:rPr>
              <a:t>κλιμακούμενου</a:t>
            </a:r>
            <a:r>
              <a:rPr lang="el-GR" altLang="en-US" sz="1800" dirty="0">
                <a:latin typeface="Trebuchet MS" panose="020B0603020202020204" pitchFamily="34" charset="0"/>
              </a:rPr>
              <a:t> ύψους</a:t>
            </a:r>
          </a:p>
          <a:p>
            <a:pPr lvl="3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dirty="0">
                <a:latin typeface="Trebuchet MS" panose="020B0603020202020204" pitchFamily="34" charset="0"/>
              </a:rPr>
              <a:t>η αξία τους είναι αντιστρόφως ανάλογη με το εισόδημα</a:t>
            </a: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endParaRPr lang="el-GR" altLang="en-US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ή επιλεκτικές 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(προνοιακές)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 παροχές;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 (1)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776788"/>
          </a:xfrm>
        </p:spPr>
        <p:txBody>
          <a:bodyPr/>
          <a:lstStyle/>
          <a:p>
            <a:pPr lvl="1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n-US" sz="1800">
                <a:latin typeface="Trebuchet MS" panose="020B0603020202020204" pitchFamily="34" charset="0"/>
              </a:rPr>
              <a:t>κύριο επιχείρημα υπέρ της </a:t>
            </a:r>
            <a:r>
              <a:rPr lang="el-GR" altLang="en-US" sz="1800" b="1">
                <a:solidFill>
                  <a:srgbClr val="993300"/>
                </a:solidFill>
                <a:latin typeface="Trebuchet MS" panose="020B0603020202020204" pitchFamily="34" charset="0"/>
              </a:rPr>
              <a:t>επιλεκτικότητας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800" i="1">
                <a:solidFill>
                  <a:srgbClr val="000099"/>
                </a:solidFill>
                <a:latin typeface="Trebuchet MS" panose="020B0603020202020204" pitchFamily="34" charset="0"/>
              </a:rPr>
              <a:t>«ο φθηνότερος τρόπος εξάλειψης της φτώχειας»</a:t>
            </a:r>
            <a:endParaRPr lang="el-GR" altLang="en-US" sz="1800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 typeface="Monotype Sorts" pitchFamily="2" charset="2"/>
              <a:buNone/>
            </a:pPr>
            <a:r>
              <a:rPr lang="el-GR" altLang="en-US" sz="1400">
                <a:solidFill>
                  <a:srgbClr val="000099"/>
                </a:solidFill>
                <a:latin typeface="Trebuchet MS" panose="020B0603020202020204" pitchFamily="34" charset="0"/>
              </a:rPr>
              <a:t>	[Παγκόσμια Τράπεζα]</a:t>
            </a:r>
            <a:endParaRPr lang="el-GR" altLang="en-US" sz="1400" i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400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>
                <a:latin typeface="Trebuchet MS" panose="020B0603020202020204" pitchFamily="34" charset="0"/>
              </a:rPr>
              <a:t>η επιλεκτικότητα </a:t>
            </a:r>
            <a:r>
              <a:rPr lang="en-GB" altLang="en-US" sz="1800">
                <a:latin typeface="Trebuchet MS" panose="020B0603020202020204" pitchFamily="34" charset="0"/>
              </a:rPr>
              <a:t>(selectivity) </a:t>
            </a:r>
            <a:r>
              <a:rPr lang="el-GR" altLang="en-US" sz="1800">
                <a:latin typeface="Trebuchet MS" panose="020B0603020202020204" pitchFamily="34" charset="0"/>
              </a:rPr>
              <a:t>εξυπηρετεί το στόχο της όσο το δυνατόν αποδοτικότερης χρήσης των περιορισμένων δημοσίων πόρων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>
                <a:latin typeface="Trebuchet MS" panose="020B0603020202020204" pitchFamily="34" charset="0"/>
              </a:rPr>
              <a:t>η στόχευση των παροχών (</a:t>
            </a:r>
            <a:r>
              <a:rPr lang="en-GB" altLang="en-US" sz="1800">
                <a:latin typeface="Trebuchet MS" panose="020B0603020202020204" pitchFamily="34" charset="0"/>
              </a:rPr>
              <a:t>targeting)</a:t>
            </a:r>
            <a:r>
              <a:rPr lang="el-GR" altLang="en-US" sz="1800">
                <a:latin typeface="Trebuchet MS" panose="020B0603020202020204" pitchFamily="34" charset="0"/>
              </a:rPr>
              <a:t> επιτρέπει την επικέντρωση των κοινωνικών δαπανών σε εκείνους που τις έχουν πραγματικά ανάγκη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ή επιλεκτικές 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(προνοιακές)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 παροχές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(2)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35975" cy="4776788"/>
          </a:xfrm>
        </p:spPr>
        <p:txBody>
          <a:bodyPr/>
          <a:lstStyle/>
          <a:p>
            <a:pPr lvl="1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n-US" sz="1800" noProof="1">
                <a:latin typeface="Trebuchet MS" panose="020B0603020202020204" pitchFamily="34" charset="0"/>
              </a:rPr>
              <a:t>το επιχείρημα είναι ισχυρό </a:t>
            </a:r>
            <a:r>
              <a:rPr lang="el-GR" altLang="en-US" sz="1800" i="1" noProof="1">
                <a:latin typeface="Trebuchet MS" panose="020B0603020202020204" pitchFamily="34" charset="0"/>
              </a:rPr>
              <a:t>εκ πρώτης όψεως </a:t>
            </a:r>
            <a:endParaRPr lang="el-GR" altLang="en-US" sz="1800" b="1" i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 noProof="1">
                <a:latin typeface="Trebuchet MS" panose="020B0603020202020204" pitchFamily="34" charset="0"/>
              </a:rPr>
              <a:t>δύο τύποι αποδοτικότητας κατά τη στόχευση</a:t>
            </a:r>
            <a:endParaRPr lang="el-GR" altLang="en-US" sz="1800" i="1" noProof="1">
              <a:latin typeface="Trebuchet MS" panose="020B0603020202020204" pitchFamily="34" charset="0"/>
            </a:endParaRPr>
          </a:p>
          <a:p>
            <a:pPr lvl="2">
              <a:spcAft>
                <a:spcPct val="20000"/>
              </a:spcAft>
              <a:buFontTx/>
              <a:buChar char="•"/>
            </a:pPr>
            <a:r>
              <a:rPr lang="el-GR" altLang="en-US" sz="1800" noProof="1">
                <a:solidFill>
                  <a:srgbClr val="993300"/>
                </a:solidFill>
                <a:latin typeface="Trebuchet MS" panose="020B0603020202020204" pitchFamily="34" charset="0"/>
              </a:rPr>
              <a:t>«κάθετη αποδοτικότητα»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 noProof="1">
                <a:latin typeface="Trebuchet MS" panose="020B0603020202020204" pitchFamily="34" charset="0"/>
              </a:rPr>
              <a:t>μείωση του χάσματος φτώχειας ως ποσοστό της συνολικής δαπάνης για την παροχή</a:t>
            </a:r>
          </a:p>
          <a:p>
            <a:pPr lvl="2">
              <a:spcAft>
                <a:spcPct val="20000"/>
              </a:spcAft>
              <a:buFontTx/>
              <a:buChar char="•"/>
            </a:pPr>
            <a:r>
              <a:rPr lang="el-GR" altLang="en-US" sz="1800" noProof="1">
                <a:solidFill>
                  <a:srgbClr val="993300"/>
                </a:solidFill>
                <a:latin typeface="Trebuchet MS" panose="020B0603020202020204" pitchFamily="34" charset="0"/>
              </a:rPr>
              <a:t>«οριζόντια αποδοτικότητα»</a:t>
            </a:r>
          </a:p>
          <a:p>
            <a:pPr lvl="3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600" noProof="1">
                <a:latin typeface="Trebuchet MS" panose="020B0603020202020204" pitchFamily="34" charset="0"/>
              </a:rPr>
              <a:t>μείωση του χάσματος φτώχειας ως ποσοστό του συνολικού χάσματος φτώχειας (προ της παροχής)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 noProof="1">
                <a:latin typeface="Trebuchet MS" panose="020B0603020202020204" pitchFamily="34" charset="0"/>
              </a:rPr>
              <a:t>αναδιατύπωση του επιχειρήματος υπέρ της επιλεκτικότητας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ð"/>
            </a:pPr>
            <a:r>
              <a:rPr lang="el-GR" altLang="en-US" sz="1800" noProof="1">
                <a:latin typeface="Trebuchet MS" panose="020B0603020202020204" pitchFamily="34" charset="0"/>
              </a:rPr>
              <a:t>η στόχευση των παροχών αυξάνει την (οριζόντια και</a:t>
            </a:r>
            <a:r>
              <a:rPr lang="el-GR" altLang="en-US" sz="1800" dirty="0">
                <a:latin typeface="Trebuchet MS" panose="020B0603020202020204" pitchFamily="34" charset="0"/>
              </a:rPr>
              <a:t> – </a:t>
            </a:r>
            <a:r>
              <a:rPr lang="el-GR" altLang="en-US" sz="1800" noProof="1">
                <a:latin typeface="Trebuchet MS" panose="020B0603020202020204" pitchFamily="34" charset="0"/>
              </a:rPr>
              <a:t>ιδίως</a:t>
            </a:r>
            <a:r>
              <a:rPr lang="el-GR" altLang="en-US" sz="1800" dirty="0">
                <a:latin typeface="Trebuchet MS" panose="020B0603020202020204" pitchFamily="34" charset="0"/>
              </a:rPr>
              <a:t> -</a:t>
            </a:r>
            <a:r>
              <a:rPr lang="el-GR" altLang="en-US" sz="1800" noProof="1">
                <a:latin typeface="Trebuchet MS" panose="020B0603020202020204" pitchFamily="34" charset="0"/>
              </a:rPr>
              <a:t> κάθετη) αποδοτικότητα</a:t>
            </a:r>
            <a:r>
              <a:rPr lang="el-GR" altLang="en-US" sz="1800" dirty="0">
                <a:latin typeface="Trebuchet MS" panose="020B0603020202020204" pitchFamily="34" charset="0"/>
              </a:rPr>
              <a:t> </a:t>
            </a:r>
            <a:endParaRPr lang="el-GR" altLang="en-US" sz="18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97383"/>
            <a:ext cx="7772400" cy="902045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αποδοτικότητα κατά τη στόχευση </a:t>
            </a:r>
            <a:r>
              <a:rPr lang="en-US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(targeting efficiency)</a:t>
            </a:r>
            <a:endParaRPr lang="en-US" altLang="en-US" sz="2000" b="1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8675" name="Group 3"/>
          <p:cNvGrpSpPr>
            <a:grpSpLocks noChangeAspect="1"/>
          </p:cNvGrpSpPr>
          <p:nvPr/>
        </p:nvGrpSpPr>
        <p:grpSpPr bwMode="auto">
          <a:xfrm>
            <a:off x="971550" y="1601788"/>
            <a:ext cx="7715250" cy="5256212"/>
            <a:chOff x="3" y="3"/>
            <a:chExt cx="9000" cy="6130"/>
          </a:xfrm>
        </p:grpSpPr>
        <p:sp>
          <p:nvSpPr>
            <p:cNvPr id="28676" name="AutoShape 4"/>
            <p:cNvSpPr>
              <a:spLocks noChangeAspect="1" noChangeArrowheads="1" noTextEdit="1"/>
            </p:cNvSpPr>
            <p:nvPr/>
          </p:nvSpPr>
          <p:spPr bwMode="auto">
            <a:xfrm>
              <a:off x="3" y="3"/>
              <a:ext cx="9000" cy="6130"/>
            </a:xfrm>
            <a:prstGeom prst="rect">
              <a:avLst/>
            </a:prstGeom>
            <a:solidFill>
              <a:srgbClr val="FFFFCC"/>
            </a:solidFill>
            <a:ln w="1587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3" y="3"/>
              <a:ext cx="8395" cy="6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78" name="Line 6"/>
            <p:cNvSpPr>
              <a:spLocks noChangeShapeType="1"/>
            </p:cNvSpPr>
            <p:nvPr/>
          </p:nvSpPr>
          <p:spPr bwMode="auto">
            <a:xfrm>
              <a:off x="183" y="543"/>
              <a:ext cx="1" cy="4691"/>
            </a:xfrm>
            <a:prstGeom prst="line">
              <a:avLst/>
            </a:prstGeom>
            <a:noFill/>
            <a:ln w="571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Line 7"/>
            <p:cNvSpPr>
              <a:spLocks noChangeShapeType="1"/>
            </p:cNvSpPr>
            <p:nvPr/>
          </p:nvSpPr>
          <p:spPr bwMode="auto">
            <a:xfrm>
              <a:off x="183" y="5223"/>
              <a:ext cx="8510" cy="1"/>
            </a:xfrm>
            <a:prstGeom prst="line">
              <a:avLst/>
            </a:prstGeom>
            <a:noFill/>
            <a:ln w="571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Line 8"/>
            <p:cNvSpPr>
              <a:spLocks noChangeShapeType="1"/>
            </p:cNvSpPr>
            <p:nvPr/>
          </p:nvSpPr>
          <p:spPr bwMode="auto">
            <a:xfrm>
              <a:off x="183" y="3603"/>
              <a:ext cx="6125" cy="1"/>
            </a:xfrm>
            <a:prstGeom prst="line">
              <a:avLst/>
            </a:prstGeom>
            <a:noFill/>
            <a:ln w="1206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Line 9"/>
            <p:cNvSpPr>
              <a:spLocks noChangeShapeType="1"/>
            </p:cNvSpPr>
            <p:nvPr/>
          </p:nvSpPr>
          <p:spPr bwMode="auto">
            <a:xfrm flipV="1">
              <a:off x="183" y="1983"/>
              <a:ext cx="6837" cy="2160"/>
            </a:xfrm>
            <a:prstGeom prst="line">
              <a:avLst/>
            </a:prstGeom>
            <a:noFill/>
            <a:ln w="1206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10"/>
            <p:cNvSpPr>
              <a:spLocks noChangeShapeType="1"/>
            </p:cNvSpPr>
            <p:nvPr/>
          </p:nvSpPr>
          <p:spPr bwMode="auto">
            <a:xfrm flipV="1">
              <a:off x="183" y="1983"/>
              <a:ext cx="6840" cy="3037"/>
            </a:xfrm>
            <a:prstGeom prst="line">
              <a:avLst/>
            </a:prstGeom>
            <a:noFill/>
            <a:ln w="12065">
              <a:solidFill>
                <a:srgbClr val="00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11"/>
            <p:cNvSpPr>
              <a:spLocks noChangeShapeType="1"/>
            </p:cNvSpPr>
            <p:nvPr/>
          </p:nvSpPr>
          <p:spPr bwMode="auto">
            <a:xfrm flipV="1">
              <a:off x="3359" y="3149"/>
              <a:ext cx="1" cy="454"/>
            </a:xfrm>
            <a:prstGeom prst="line">
              <a:avLst/>
            </a:prstGeom>
            <a:noFill/>
            <a:ln w="571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Rectangle 12"/>
            <p:cNvSpPr>
              <a:spLocks noChangeArrowheads="1"/>
            </p:cNvSpPr>
            <p:nvPr/>
          </p:nvSpPr>
          <p:spPr bwMode="auto">
            <a:xfrm>
              <a:off x="1213" y="4013"/>
              <a:ext cx="3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1083" y="4143"/>
              <a:ext cx="140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  <a:latin typeface="Trebuchet MS" panose="020B0603020202020204" pitchFamily="34" charset="0"/>
                </a:rPr>
                <a:t>A</a:t>
              </a:r>
              <a:endParaRPr lang="en-US" altLang="en-US" sz="1600">
                <a:latin typeface="Trebuchet MS" panose="020B0603020202020204" pitchFamily="34" charset="0"/>
              </a:endParaRPr>
            </a:p>
          </p:txBody>
        </p: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3423" y="3063"/>
              <a:ext cx="37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3783" y="3063"/>
              <a:ext cx="164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  <a:latin typeface="Verdana" panose="020B0604030504040204" pitchFamily="34" charset="0"/>
                </a:rPr>
                <a:t>C</a:t>
              </a:r>
              <a:endParaRPr lang="en-US" altLang="en-US" sz="1600">
                <a:latin typeface="Verdana" panose="020B0604030504040204" pitchFamily="34" charset="0"/>
              </a:endParaRPr>
            </a:p>
          </p:txBody>
        </p:sp>
        <p:sp>
          <p:nvSpPr>
            <p:cNvPr id="28688" name="Rectangle 16"/>
            <p:cNvSpPr>
              <a:spLocks noChangeArrowheads="1"/>
            </p:cNvSpPr>
            <p:nvPr/>
          </p:nvSpPr>
          <p:spPr bwMode="auto">
            <a:xfrm>
              <a:off x="3633" y="3181"/>
              <a:ext cx="38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2826" y="3302"/>
              <a:ext cx="18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  <a:latin typeface="Trebuchet MS" panose="020B0603020202020204" pitchFamily="34" charset="0"/>
                </a:rPr>
                <a:t>B</a:t>
              </a:r>
              <a:endParaRPr lang="en-US" altLang="en-US" sz="1600">
                <a:latin typeface="Trebuchet MS" panose="020B0603020202020204" pitchFamily="34" charset="0"/>
              </a:endParaRPr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986" y="3559"/>
              <a:ext cx="38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91" name="Rectangle 19"/>
            <p:cNvSpPr>
              <a:spLocks noChangeArrowheads="1"/>
            </p:cNvSpPr>
            <p:nvPr/>
          </p:nvSpPr>
          <p:spPr bwMode="auto">
            <a:xfrm>
              <a:off x="546" y="3689"/>
              <a:ext cx="146" cy="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>
                  <a:solidFill>
                    <a:srgbClr val="000000"/>
                  </a:solidFill>
                  <a:latin typeface="Trebuchet MS" panose="020B0603020202020204" pitchFamily="34" charset="0"/>
                </a:rPr>
                <a:t>D</a:t>
              </a:r>
              <a:endParaRPr lang="en-US" altLang="en-US" sz="1600">
                <a:latin typeface="Trebuchet MS" panose="020B0603020202020204" pitchFamily="34" charset="0"/>
              </a:endParaRPr>
            </a:p>
          </p:txBody>
        </p:sp>
        <p:grpSp>
          <p:nvGrpSpPr>
            <p:cNvPr id="28692" name="Group 20"/>
            <p:cNvGrpSpPr>
              <a:grpSpLocks/>
            </p:cNvGrpSpPr>
            <p:nvPr/>
          </p:nvGrpSpPr>
          <p:grpSpPr bwMode="auto">
            <a:xfrm>
              <a:off x="4323" y="1983"/>
              <a:ext cx="360" cy="720"/>
              <a:chOff x="4603" y="1970"/>
              <a:chExt cx="391" cy="984"/>
            </a:xfrm>
          </p:grpSpPr>
          <p:sp>
            <p:nvSpPr>
              <p:cNvPr id="28707" name="Line 21"/>
              <p:cNvSpPr>
                <a:spLocks noChangeShapeType="1"/>
              </p:cNvSpPr>
              <p:nvPr/>
            </p:nvSpPr>
            <p:spPr bwMode="auto">
              <a:xfrm flipV="1">
                <a:off x="4651" y="1970"/>
                <a:ext cx="343" cy="896"/>
              </a:xfrm>
              <a:prstGeom prst="line">
                <a:avLst/>
              </a:prstGeom>
              <a:noFill/>
              <a:ln w="571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Freeform 22"/>
              <p:cNvSpPr>
                <a:spLocks/>
              </p:cNvSpPr>
              <p:nvPr/>
            </p:nvSpPr>
            <p:spPr bwMode="auto">
              <a:xfrm>
                <a:off x="4603" y="2845"/>
                <a:ext cx="93" cy="109"/>
              </a:xfrm>
              <a:custGeom>
                <a:avLst/>
                <a:gdLst>
                  <a:gd name="T0" fmla="*/ 0 w 93"/>
                  <a:gd name="T1" fmla="*/ 0 h 109"/>
                  <a:gd name="T2" fmla="*/ 13 w 93"/>
                  <a:gd name="T3" fmla="*/ 109 h 109"/>
                  <a:gd name="T4" fmla="*/ 93 w 93"/>
                  <a:gd name="T5" fmla="*/ 35 h 109"/>
                  <a:gd name="T6" fmla="*/ 0 w 93"/>
                  <a:gd name="T7" fmla="*/ 0 h 1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109"/>
                  <a:gd name="T14" fmla="*/ 93 w 93"/>
                  <a:gd name="T15" fmla="*/ 109 h 1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109">
                    <a:moveTo>
                      <a:pt x="0" y="0"/>
                    </a:moveTo>
                    <a:lnTo>
                      <a:pt x="13" y="109"/>
                    </a:lnTo>
                    <a:lnTo>
                      <a:pt x="93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3" name="Rectangle 23"/>
            <p:cNvSpPr>
              <a:spLocks noChangeArrowheads="1"/>
            </p:cNvSpPr>
            <p:nvPr/>
          </p:nvSpPr>
          <p:spPr bwMode="auto">
            <a:xfrm>
              <a:off x="3406" y="1592"/>
              <a:ext cx="3404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94" name="Rectangle 24"/>
            <p:cNvSpPr>
              <a:spLocks noChangeArrowheads="1"/>
            </p:cNvSpPr>
            <p:nvPr/>
          </p:nvSpPr>
          <p:spPr bwMode="auto">
            <a:xfrm>
              <a:off x="4140" y="1619"/>
              <a:ext cx="3002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b="1">
                  <a:solidFill>
                    <a:srgbClr val="000099"/>
                  </a:solidFill>
                  <a:latin typeface="Trebuchet MS" panose="020B0603020202020204" pitchFamily="34" charset="0"/>
                </a:rPr>
                <a:t>τελικό </a:t>
              </a:r>
              <a:r>
                <a:rPr lang="el-GR" altLang="en-US" sz="1400">
                  <a:solidFill>
                    <a:srgbClr val="000099"/>
                  </a:solidFill>
                  <a:latin typeface="Trebuchet MS" panose="020B0603020202020204" pitchFamily="34" charset="0"/>
                </a:rPr>
                <a:t>διαθέσιμο εισόδημα</a:t>
              </a:r>
              <a:endParaRPr lang="en-GB" altLang="en-US" sz="1400">
                <a:solidFill>
                  <a:srgbClr val="000099"/>
                </a:solidFill>
                <a:latin typeface="Trebuchet MS" panose="020B0603020202020204" pitchFamily="34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400">
                  <a:solidFill>
                    <a:srgbClr val="000099"/>
                  </a:solidFill>
                  <a:latin typeface="Trebuchet MS" panose="020B0603020202020204" pitchFamily="34" charset="0"/>
                </a:rPr>
                <a:t> </a:t>
              </a:r>
              <a:r>
                <a:rPr lang="el-GR" altLang="en-US" sz="1400">
                  <a:solidFill>
                    <a:srgbClr val="000099"/>
                  </a:solidFill>
                  <a:latin typeface="Trebuchet MS" panose="020B0603020202020204" pitchFamily="34" charset="0"/>
                </a:rPr>
                <a:t>(μετά την παροχή)</a:t>
              </a:r>
              <a:endParaRPr lang="el-GR" altLang="en-US" sz="1400" noProof="1">
                <a:solidFill>
                  <a:srgbClr val="000099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8695" name="Rectangle 25"/>
            <p:cNvSpPr>
              <a:spLocks noChangeArrowheads="1"/>
            </p:cNvSpPr>
            <p:nvPr/>
          </p:nvSpPr>
          <p:spPr bwMode="auto">
            <a:xfrm>
              <a:off x="3708" y="3938"/>
              <a:ext cx="3405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96" name="Rectangle 26"/>
            <p:cNvSpPr>
              <a:spLocks noChangeArrowheads="1"/>
            </p:cNvSpPr>
            <p:nvPr/>
          </p:nvSpPr>
          <p:spPr bwMode="auto">
            <a:xfrm>
              <a:off x="4292" y="3998"/>
              <a:ext cx="253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b="1">
                  <a:solidFill>
                    <a:srgbClr val="006600"/>
                  </a:solidFill>
                  <a:latin typeface="Trebuchet MS" panose="020B0603020202020204" pitchFamily="34" charset="0"/>
                </a:rPr>
                <a:t>αρχικό </a:t>
              </a:r>
              <a:r>
                <a:rPr lang="el-GR" altLang="en-US" sz="1400">
                  <a:solidFill>
                    <a:srgbClr val="006600"/>
                  </a:solidFill>
                  <a:latin typeface="Trebuchet MS" panose="020B0603020202020204" pitchFamily="34" charset="0"/>
                </a:rPr>
                <a:t>διαθέσιμο εισόδημα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>
                  <a:solidFill>
                    <a:srgbClr val="006600"/>
                  </a:solidFill>
                  <a:latin typeface="Trebuchet MS" panose="020B0603020202020204" pitchFamily="34" charset="0"/>
                </a:rPr>
                <a:t>(προ της παροχής)</a:t>
              </a:r>
              <a:endParaRPr lang="el-GR" altLang="en-US" sz="1400" noProof="1">
                <a:solidFill>
                  <a:srgbClr val="006600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28697" name="Group 27"/>
            <p:cNvGrpSpPr>
              <a:grpSpLocks/>
            </p:cNvGrpSpPr>
            <p:nvPr/>
          </p:nvGrpSpPr>
          <p:grpSpPr bwMode="auto">
            <a:xfrm>
              <a:off x="4683" y="3063"/>
              <a:ext cx="312" cy="757"/>
              <a:chOff x="4833" y="3181"/>
              <a:chExt cx="312" cy="757"/>
            </a:xfrm>
          </p:grpSpPr>
          <p:sp>
            <p:nvSpPr>
              <p:cNvPr id="28705" name="Line 28"/>
              <p:cNvSpPr>
                <a:spLocks noChangeShapeType="1"/>
              </p:cNvSpPr>
              <p:nvPr/>
            </p:nvSpPr>
            <p:spPr bwMode="auto">
              <a:xfrm>
                <a:off x="4879" y="3269"/>
                <a:ext cx="266" cy="669"/>
              </a:xfrm>
              <a:prstGeom prst="line">
                <a:avLst/>
              </a:prstGeom>
              <a:noFill/>
              <a:ln w="571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Freeform 29"/>
              <p:cNvSpPr>
                <a:spLocks/>
              </p:cNvSpPr>
              <p:nvPr/>
            </p:nvSpPr>
            <p:spPr bwMode="auto">
              <a:xfrm>
                <a:off x="4833" y="3181"/>
                <a:ext cx="93" cy="109"/>
              </a:xfrm>
              <a:custGeom>
                <a:avLst/>
                <a:gdLst>
                  <a:gd name="T0" fmla="*/ 93 w 93"/>
                  <a:gd name="T1" fmla="*/ 73 h 109"/>
                  <a:gd name="T2" fmla="*/ 10 w 93"/>
                  <a:gd name="T3" fmla="*/ 0 h 109"/>
                  <a:gd name="T4" fmla="*/ 0 w 93"/>
                  <a:gd name="T5" fmla="*/ 109 h 109"/>
                  <a:gd name="T6" fmla="*/ 93 w 93"/>
                  <a:gd name="T7" fmla="*/ 73 h 10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93"/>
                  <a:gd name="T13" fmla="*/ 0 h 109"/>
                  <a:gd name="T14" fmla="*/ 93 w 93"/>
                  <a:gd name="T15" fmla="*/ 109 h 10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93" h="109">
                    <a:moveTo>
                      <a:pt x="93" y="73"/>
                    </a:moveTo>
                    <a:lnTo>
                      <a:pt x="10" y="0"/>
                    </a:lnTo>
                    <a:lnTo>
                      <a:pt x="0" y="109"/>
                    </a:lnTo>
                    <a:lnTo>
                      <a:pt x="93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8" name="Rectangle 30"/>
            <p:cNvSpPr>
              <a:spLocks noChangeArrowheads="1"/>
            </p:cNvSpPr>
            <p:nvPr/>
          </p:nvSpPr>
          <p:spPr bwMode="auto">
            <a:xfrm>
              <a:off x="2650" y="5451"/>
              <a:ext cx="499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699" name="Rectangle 31"/>
            <p:cNvSpPr>
              <a:spLocks noChangeArrowheads="1"/>
            </p:cNvSpPr>
            <p:nvPr/>
          </p:nvSpPr>
          <p:spPr bwMode="auto">
            <a:xfrm>
              <a:off x="2740" y="5507"/>
              <a:ext cx="4717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>
                  <a:solidFill>
                    <a:srgbClr val="993300"/>
                  </a:solidFill>
                  <a:latin typeface="Trebuchet MS" panose="020B0603020202020204" pitchFamily="34" charset="0"/>
                </a:rPr>
                <a:t>νοικοκυριά ταξινομημένα σύμφωνα με το εισόδημα</a:t>
              </a:r>
              <a:endParaRPr lang="el-GR" altLang="en-US" sz="1400" noProof="1">
                <a:solidFill>
                  <a:srgbClr val="993300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8700" name="Rectangle 32"/>
            <p:cNvSpPr>
              <a:spLocks noChangeArrowheads="1"/>
            </p:cNvSpPr>
            <p:nvPr/>
          </p:nvSpPr>
          <p:spPr bwMode="auto">
            <a:xfrm>
              <a:off x="1197" y="443"/>
              <a:ext cx="2149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701" name="Rectangle 33"/>
            <p:cNvSpPr>
              <a:spLocks noChangeArrowheads="1"/>
            </p:cNvSpPr>
            <p:nvPr/>
          </p:nvSpPr>
          <p:spPr bwMode="auto">
            <a:xfrm>
              <a:off x="1289" y="504"/>
              <a:ext cx="177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l-GR" altLang="en-US" sz="1400" b="1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κάθετη αποδοτικότητα</a:t>
              </a:r>
              <a:endParaRPr lang="en-US" altLang="en-US" sz="1400" b="1" dirty="0">
                <a:solidFill>
                  <a:srgbClr val="993300"/>
                </a:solidFill>
                <a:latin typeface="Trebuchet MS" panose="020B0603020202020204" pitchFamily="34" charset="0"/>
              </a:endParaRPr>
            </a:p>
            <a:p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GB" altLang="en-US" sz="1400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PRE=</a:t>
              </a:r>
              <a:r>
                <a:rPr lang="en-US" altLang="en-US" sz="1400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A/A+B+C</a:t>
              </a:r>
            </a:p>
            <a:p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endParaRPr lang="en-US" altLang="en-US" sz="1400" dirty="0">
                <a:solidFill>
                  <a:srgbClr val="993300"/>
                </a:solidFill>
                <a:latin typeface="Trebuchet MS" panose="020B0603020202020204" pitchFamily="34" charset="0"/>
              </a:endParaRPr>
            </a:p>
            <a:p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l-GR" altLang="en-US" sz="1400" b="1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οριζόντια αποδοτικότητα</a:t>
              </a:r>
              <a:endParaRPr lang="en-US" altLang="en-US" sz="1400" dirty="0">
                <a:solidFill>
                  <a:srgbClr val="993300"/>
                </a:solidFill>
                <a:latin typeface="Trebuchet MS" panose="020B0603020202020204" pitchFamily="34" charset="0"/>
              </a:endParaRPr>
            </a:p>
            <a:p>
              <a:pPr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</a:pPr>
              <a:r>
                <a:rPr lang="en-US" altLang="en-US" sz="1400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PGE=A/A+D</a:t>
              </a:r>
            </a:p>
          </p:txBody>
        </p:sp>
        <p:sp>
          <p:nvSpPr>
            <p:cNvPr id="28702" name="Rectangle 34"/>
            <p:cNvSpPr>
              <a:spLocks noChangeArrowheads="1"/>
            </p:cNvSpPr>
            <p:nvPr/>
          </p:nvSpPr>
          <p:spPr bwMode="auto">
            <a:xfrm>
              <a:off x="1213" y="911"/>
              <a:ext cx="1868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703" name="Rectangle 35"/>
            <p:cNvSpPr>
              <a:spLocks noChangeArrowheads="1"/>
            </p:cNvSpPr>
            <p:nvPr/>
          </p:nvSpPr>
          <p:spPr bwMode="auto">
            <a:xfrm>
              <a:off x="4860" y="3060"/>
              <a:ext cx="3405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>
                <a:latin typeface="Trebuchet MS" panose="020B0603020202020204" pitchFamily="34" charset="0"/>
              </a:endParaRPr>
            </a:p>
          </p:txBody>
        </p:sp>
        <p:sp>
          <p:nvSpPr>
            <p:cNvPr id="28704" name="Rectangle 36"/>
            <p:cNvSpPr>
              <a:spLocks noChangeArrowheads="1"/>
            </p:cNvSpPr>
            <p:nvPr/>
          </p:nvSpPr>
          <p:spPr bwMode="auto">
            <a:xfrm>
              <a:off x="5527" y="3304"/>
              <a:ext cx="162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400" b="1" dirty="0">
                  <a:solidFill>
                    <a:srgbClr val="993300"/>
                  </a:solidFill>
                  <a:latin typeface="Trebuchet MS" panose="020B0603020202020204" pitchFamily="34" charset="0"/>
                </a:rPr>
                <a:t>όριο φτώχειας</a:t>
              </a:r>
              <a:endParaRPr lang="el-GR" altLang="en-US" sz="1400" b="1" noProof="1">
                <a:solidFill>
                  <a:srgbClr val="993300"/>
                </a:solidFill>
                <a:latin typeface="Trebuchet MS" panose="020B0603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καθολικές ή επιλεκτικές </a:t>
            </a:r>
            <a:r>
              <a:rPr lang="el-GR" altLang="en-US" sz="2000" noProof="1">
                <a:solidFill>
                  <a:schemeClr val="tx1"/>
                </a:solidFill>
                <a:latin typeface="Trebuchet MS" panose="020B0603020202020204" pitchFamily="34" charset="0"/>
              </a:rPr>
              <a:t>(προνοιακές)</a:t>
            </a:r>
            <a:r>
              <a:rPr lang="el-GR" altLang="en-US" sz="2000" b="1" noProof="1">
                <a:solidFill>
                  <a:schemeClr val="tx1"/>
                </a:solidFill>
                <a:latin typeface="Trebuchet MS" panose="020B0603020202020204" pitchFamily="34" charset="0"/>
              </a:rPr>
              <a:t> παροχές</a:t>
            </a:r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;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 (3)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435975" cy="4921250"/>
          </a:xfrm>
        </p:spPr>
        <p:txBody>
          <a:bodyPr/>
          <a:lstStyle/>
          <a:p>
            <a:pPr lvl="1">
              <a:spcAft>
                <a:spcPct val="20000"/>
              </a:spcAft>
              <a:buFont typeface="Wingdings" panose="05000000000000000000" pitchFamily="2" charset="2"/>
              <a:buChar char="v"/>
            </a:pPr>
            <a:r>
              <a:rPr lang="el-GR" altLang="en-US" sz="1800" b="1" noProof="1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</a:t>
            </a:r>
            <a:r>
              <a:rPr lang="el-GR" altLang="en-US" sz="1800" noProof="1">
                <a:latin typeface="Trebuchet MS" panose="020B0603020202020204" pitchFamily="34" charset="0"/>
              </a:rPr>
              <a:t> αντεπιχειρήματα</a:t>
            </a:r>
            <a:endParaRPr lang="el-GR" altLang="en-US" sz="18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r>
              <a:rPr lang="el-GR" altLang="en-US" sz="1800" noProof="1">
                <a:latin typeface="Trebuchet MS" panose="020B0603020202020204" pitchFamily="34" charset="0"/>
              </a:rPr>
              <a:t>αντικίνητρα προσφοράς εργασίας</a:t>
            </a:r>
            <a:r>
              <a:rPr lang="el-GR" altLang="en-US" sz="1800">
                <a:latin typeface="Trebuchet MS" panose="020B0603020202020204" pitchFamily="34" charset="0"/>
              </a:rPr>
              <a:t>: </a:t>
            </a:r>
            <a:r>
              <a:rPr lang="el-GR" altLang="en-US" sz="1800" noProof="1">
                <a:latin typeface="Trebuchet MS" panose="020B0603020202020204" pitchFamily="34" charset="0"/>
              </a:rPr>
              <a:t>«παγίδα της φτώχειας»</a:t>
            </a:r>
          </a:p>
          <a:p>
            <a:pPr lvl="1">
              <a:spcAft>
                <a:spcPct val="20000"/>
              </a:spcAft>
              <a:buFont typeface="Wingdings" panose="05000000000000000000" pitchFamily="2" charset="2"/>
              <a:buChar char="ü"/>
            </a:pPr>
            <a:endParaRPr lang="el-GR" altLang="en-US" sz="1800" noProof="1">
              <a:latin typeface="Trebuchet MS" panose="020B0603020202020204" pitchFamily="34" charset="0"/>
            </a:endParaRPr>
          </a:p>
          <a:p>
            <a:pPr lvl="1" algn="just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600" i="1" noProof="1">
                <a:solidFill>
                  <a:srgbClr val="000099"/>
                </a:solidFill>
                <a:latin typeface="Trebuchet MS" panose="020B0603020202020204" pitchFamily="34" charset="0"/>
              </a:rPr>
              <a:t>«Δύο προβλήματα εμφανίζονται κατά την εφαρμογή εισοδηματικών ελέγχων σε οικογένειες δικαιούχων κοινωνικής πρόνοιας.</a:t>
            </a:r>
            <a:endParaRPr lang="el-GR" altLang="en-US" sz="1600" i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1" algn="just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600" i="1" noProof="1">
                <a:solidFill>
                  <a:srgbClr val="000099"/>
                </a:solidFill>
                <a:latin typeface="Trebuchet MS" panose="020B0603020202020204" pitchFamily="34" charset="0"/>
              </a:rPr>
              <a:t>Πρώτον, εάν συνυπολογιστούν τα έξοδα που σχετίζονται με την εργασία, η οικογένεια μπορεί να βρεθεί με μειωμένο διαθέσιμο εισόδημα εάν κάποιο μέλος της αναλάβει χαμηλά αμειβόμενη ή μερική απασχόληση. Αυτή είναι η </a:t>
            </a:r>
            <a:r>
              <a:rPr lang="el-GR" altLang="en-US" sz="1600" b="1" i="1" noProof="1">
                <a:solidFill>
                  <a:srgbClr val="000099"/>
                </a:solidFill>
                <a:latin typeface="Trebuchet MS" panose="020B0603020202020204" pitchFamily="34" charset="0"/>
              </a:rPr>
              <a:t>παγίδα της φτώχειας</a:t>
            </a:r>
            <a:r>
              <a:rPr lang="el-GR" altLang="en-US" sz="1600" i="1" noProof="1">
                <a:solidFill>
                  <a:srgbClr val="000099"/>
                </a:solidFill>
                <a:latin typeface="Trebuchet MS" panose="020B0603020202020204" pitchFamily="34" charset="0"/>
              </a:rPr>
              <a:t>. […]</a:t>
            </a:r>
            <a:endParaRPr lang="el-GR" altLang="en-US" sz="1600" i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lvl="1" algn="just">
              <a:spcAft>
                <a:spcPct val="20000"/>
              </a:spcAft>
              <a:buFont typeface="Monotype Sorts" pitchFamily="2" charset="2"/>
              <a:buChar char="ð"/>
            </a:pPr>
            <a:r>
              <a:rPr lang="el-GR" altLang="en-US" sz="1600" i="1" noProof="1">
                <a:solidFill>
                  <a:srgbClr val="000099"/>
                </a:solidFill>
                <a:latin typeface="Trebuchet MS" panose="020B0603020202020204" pitchFamily="34" charset="0"/>
              </a:rPr>
              <a:t>Το δεύτερο πρόβλημα είναι ότι τα κίνητρα για εργασία του ενός μέλους της οικογένειας μπορεί να επηρεάζονται από τη θέση στην αγορά εργασίας του άλλου. Η αμοιβή ενός συζύγου μειώνει το ποσό παροχής που δικαιούται ο άλλος. Το πρόβλημα έχει από καιρό αναγνωριστεί σε χώρες με εκτεταμένους εισοδηματικούς ελέγχους, όπως η Αυστραλία και το Ηνωμένο Βασίλειο.»</a:t>
            </a:r>
          </a:p>
          <a:p>
            <a:pPr lvl="1">
              <a:spcAft>
                <a:spcPct val="20000"/>
              </a:spcAft>
              <a:buFont typeface="Monotype Sorts" pitchFamily="2" charset="2"/>
              <a:buNone/>
            </a:pPr>
            <a:r>
              <a:rPr lang="el-GR" altLang="en-US" sz="1400" noProof="1">
                <a:solidFill>
                  <a:srgbClr val="000099"/>
                </a:solidFill>
                <a:latin typeface="Trebuchet MS" panose="020B0603020202020204" pitchFamily="34" charset="0"/>
              </a:rPr>
              <a:t>	</a:t>
            </a:r>
            <a:r>
              <a:rPr lang="el-GR" altLang="en-US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ΟΟΣΑ (1997) «</a:t>
            </a:r>
            <a:r>
              <a:rPr lang="en-US" altLang="en-US" sz="1400" noProof="1">
                <a:solidFill>
                  <a:schemeClr val="hlink"/>
                </a:solidFill>
                <a:latin typeface="Trebuchet MS" panose="020B0603020202020204" pitchFamily="34" charset="0"/>
              </a:rPr>
              <a:t>Making work pay»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8">
      <a:dk1>
        <a:srgbClr val="000000"/>
      </a:dk1>
      <a:lt1>
        <a:srgbClr val="FFFFFF"/>
      </a:lt1>
      <a:dk2>
        <a:srgbClr val="CC0000"/>
      </a:dk2>
      <a:lt2>
        <a:srgbClr val="999966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yers 8">
    <a:dk1>
      <a:srgbClr val="000000"/>
    </a:dk1>
    <a:lt1>
      <a:srgbClr val="FFFFFF"/>
    </a:lt1>
    <a:dk2>
      <a:srgbClr val="CC0000"/>
    </a:dk2>
    <a:lt2>
      <a:srgbClr val="999966"/>
    </a:lt2>
    <a:accent1>
      <a:srgbClr val="CCCCCC"/>
    </a:accent1>
    <a:accent2>
      <a:srgbClr val="CCCC66"/>
    </a:accent2>
    <a:accent3>
      <a:srgbClr val="FFFFFF"/>
    </a:accent3>
    <a:accent4>
      <a:srgbClr val="000000"/>
    </a:accent4>
    <a:accent5>
      <a:srgbClr val="E2E2E2"/>
    </a:accent5>
    <a:accent6>
      <a:srgbClr val="B9B95C"/>
    </a:accent6>
    <a:hlink>
      <a:srgbClr val="666699"/>
    </a:hlink>
    <a:folHlink>
      <a:srgbClr val="CCCC99"/>
    </a:folHlink>
  </a:clrScheme>
  <a:fontScheme name="Layers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1896</TotalTime>
  <Words>2048</Words>
  <Application>Microsoft Office PowerPoint</Application>
  <PresentationFormat>On-screen Show (4:3)</PresentationFormat>
  <Paragraphs>360</Paragraphs>
  <Slides>33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Arial Narrow</vt:lpstr>
      <vt:lpstr>Century Gothic</vt:lpstr>
      <vt:lpstr>Georgia</vt:lpstr>
      <vt:lpstr>Monotype Sorts</vt:lpstr>
      <vt:lpstr>Times New Roman</vt:lpstr>
      <vt:lpstr>Trebuchet MS</vt:lpstr>
      <vt:lpstr>Verdana</vt:lpstr>
      <vt:lpstr>Wingdings</vt:lpstr>
      <vt:lpstr>Layers</vt:lpstr>
      <vt:lpstr>Chart</vt:lpstr>
      <vt:lpstr>Προγράμματα κοινωνικής προστασίας πολιτικές κατά της φτώχειας στην Ελλάδα</vt:lpstr>
      <vt:lpstr>κοινωνικές παροχές</vt:lpstr>
      <vt:lpstr>ανταποδοτικές παροχές (contributory benefits)</vt:lpstr>
      <vt:lpstr>καθολικές παροχές (universal benefits)</vt:lpstr>
      <vt:lpstr>προνοιακές παροχές (social assistance)</vt:lpstr>
      <vt:lpstr>καθολικές ή επιλεκτικές (προνοιακές) παροχές; (1)</vt:lpstr>
      <vt:lpstr>καθολικές ή επιλεκτικές (προνοιακές) παροχές; (2)</vt:lpstr>
      <vt:lpstr>αποδοτικότητα κατά τη στόχευση (targeting efficiency)</vt:lpstr>
      <vt:lpstr>καθολικές ή επιλεκτικές (προνοιακές) παροχές; (3)</vt:lpstr>
      <vt:lpstr>καθολικές ή επιλεκτικές (προνοιακές) παροχές; (4)</vt:lpstr>
      <vt:lpstr>καθολικές ή επιλεκτικές (προνοιακές) παροχές; (5)</vt:lpstr>
      <vt:lpstr>όριο φτώχειας </vt:lpstr>
      <vt:lpstr>η φτώχεια στην Ελλάδα και στην Ε.Ε. (1)</vt:lpstr>
      <vt:lpstr>η φτώχεια στην Ελλάδα και στην Ε.Ε. (2)</vt:lpstr>
      <vt:lpstr>ανατομία της φτώχειας</vt:lpstr>
      <vt:lpstr>δομικοί παράγοντες</vt:lpstr>
      <vt:lpstr>«παλαιά» και «νέα» φτώχεια </vt:lpstr>
      <vt:lpstr>κοινωνική δαπάνη και φτώχεια (1)</vt:lpstr>
      <vt:lpstr>κοινωνική δαπάνη και φτώχεια (2)</vt:lpstr>
      <vt:lpstr>κοινωνική δαπάνη και φτώχεια (3)</vt:lpstr>
      <vt:lpstr>κοινωνική δαπάνη και φτώχεια (4)</vt:lpstr>
      <vt:lpstr>... όμως, η σύνθεση του φτωχού πληθυσμού έχει αλλάξει σημαντικά, ειδικά στα χρόνια της οικονομικής κρίσης</vt:lpstr>
      <vt:lpstr>... όπως και η ένταση της φτώχειας των διαφόρων ηλικιακών ομάδων</vt:lpstr>
      <vt:lpstr>κοινωνική δαπάνη και φτώχεια (5)</vt:lpstr>
      <vt:lpstr>κοινωνική δαπάνη και φτώχεια (6)</vt:lpstr>
      <vt:lpstr>κοινωνική δαπάνη και φτώχεια (7)</vt:lpstr>
      <vt:lpstr>σύνθεση κοινωνικών επιδομάτων</vt:lpstr>
      <vt:lpstr>θεσμική αναντιστοιχία</vt:lpstr>
      <vt:lpstr>το κοινωνικό δίχτυ ασφαλείας</vt:lpstr>
      <vt:lpstr>το κοινωνικό δίχτυ ασφαλείας στην Ελλάδα κατακερματισμός επιδομάτων</vt:lpstr>
      <vt:lpstr>το κοινωνικό δίχτυ ασφαλείας επιδόματα κοινωνικής βοήθειας</vt:lpstr>
      <vt:lpstr>η λιτότητα ασύμβατη με την ενίσχυση του διχτυού ασφαλείας;</vt:lpstr>
      <vt:lpstr> </vt:lpstr>
    </vt:vector>
  </TitlesOfParts>
  <Company>MoF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as an efficiency device</dc:title>
  <dc:creator>manos</dc:creator>
  <cp:lastModifiedBy>LEVENTI CHRYSOYLA;ΛΕΒΕΝΤΗ ΧΡΥΣΟΥΛΑ</cp:lastModifiedBy>
  <cp:revision>141</cp:revision>
  <dcterms:created xsi:type="dcterms:W3CDTF">2003-02-10T10:17:58Z</dcterms:created>
  <dcterms:modified xsi:type="dcterms:W3CDTF">2021-11-03T21:28:18Z</dcterms:modified>
</cp:coreProperties>
</file>