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notesMasterIdLst>
    <p:notesMasterId r:id="rId49"/>
  </p:notesMasterIdLst>
  <p:handoutMasterIdLst>
    <p:handoutMasterId r:id="rId50"/>
  </p:handoutMasterIdLst>
  <p:sldIdLst>
    <p:sldId id="393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4" r:id="rId48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5" autoAdjust="0"/>
  </p:normalViewPr>
  <p:slideViewPr>
    <p:cSldViewPr>
      <p:cViewPr>
        <p:scale>
          <a:sx n="66" d="100"/>
          <a:sy n="66" d="100"/>
        </p:scale>
        <p:origin x="-12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png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5.wmf"/><Relationship Id="rId1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30.png"/><Relationship Id="rId7" Type="http://schemas.openxmlformats.org/officeDocument/2006/relationships/image" Target="../media/image32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31.wmf"/><Relationship Id="rId9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448B2D1-C86E-44DA-A065-F4B39E0411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521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626C6-9AF6-4C13-8AC7-D2309EB6CA3B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5C19D-A38E-4D32-88F9-C0B38C2DA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3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1"/>
          <p:cNvCxnSpPr>
            <a:cxnSpLocks noChangeShapeType="1"/>
          </p:cNvCxnSpPr>
          <p:nvPr userDrawn="1"/>
        </p:nvCxnSpPr>
        <p:spPr bwMode="auto">
          <a:xfrm>
            <a:off x="0" y="64008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E7A5-75F6-4E35-89F3-034ED44A6A5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168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E8B18-5D79-4377-86B4-E4B76F24530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992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8DC0F-609E-46F3-84DA-F2ABDD8C8DA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216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4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82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51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5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4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9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548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294A4-D1B7-440F-9972-B0B331B70B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3260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9560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74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2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06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03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91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95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55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70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5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1EC19-03D8-4356-BCE8-A8CCB501CF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7010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08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64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71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414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56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85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60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37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86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73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D470A-AA9B-41FC-8E57-0AB9F8364CF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312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78BE6-1DFF-48FD-BF12-E66C685BA95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699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5F3CD-F028-4198-843D-300CF2C91B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43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AC5A0-9282-4B18-A3C0-9C43118DC3D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01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3227E-AE53-467B-946F-620BBD73934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118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1A94D-5845-4A94-BC98-BEA07B45AE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202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F3F74BB-5433-40AA-92D2-6860FA022B2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4008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33" name="Straight Connector 10"/>
          <p:cNvCxnSpPr>
            <a:cxnSpLocks noChangeShapeType="1"/>
          </p:cNvCxnSpPr>
          <p:nvPr userDrawn="1"/>
        </p:nvCxnSpPr>
        <p:spPr bwMode="auto">
          <a:xfrm>
            <a:off x="0" y="1150938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" name="Straight Connector 11"/>
          <p:cNvCxnSpPr>
            <a:cxnSpLocks noChangeShapeType="1"/>
          </p:cNvCxnSpPr>
          <p:nvPr userDrawn="1"/>
        </p:nvCxnSpPr>
        <p:spPr bwMode="auto">
          <a:xfrm>
            <a:off x="0" y="6408738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9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5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8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6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18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4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 smtClean="0"/>
              <a:t>Ασύρματες και Κινητές </a:t>
            </a:r>
            <a:r>
              <a:rPr lang="el-GR" altLang="en-US" dirty="0"/>
              <a:t>Επικοινωνίες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n-US" sz="2800" b="1" dirty="0" smtClean="0"/>
              <a:t>4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altLang="en-US" sz="2800" dirty="0"/>
              <a:t>Πρωτόκολλα Πολλαπλής Προσπέλασης</a:t>
            </a:r>
            <a:r>
              <a:rPr lang="en-US" altLang="en-US" sz="2800" dirty="0"/>
              <a:t> </a:t>
            </a:r>
            <a:endParaRPr lang="el-GR" sz="2800" dirty="0" smtClean="0"/>
          </a:p>
          <a:p>
            <a:r>
              <a:rPr lang="el-GR" sz="2800" b="1" dirty="0" smtClean="0"/>
              <a:t>Διδάσκων</a:t>
            </a:r>
            <a:r>
              <a:rPr lang="el-GR" sz="2800" b="1" dirty="0"/>
              <a:t>: </a:t>
            </a:r>
            <a:r>
              <a:rPr lang="el-GR" sz="2800" dirty="0" smtClean="0"/>
              <a:t>Βασίλειος Σύρης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64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Wideband CDMA</a:t>
            </a:r>
            <a:endParaRPr lang="el-GR" alt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Bandwidth &gt;= 5MHz</a:t>
            </a:r>
          </a:p>
          <a:p>
            <a:pPr eaLnBrk="1" hangingPunct="1"/>
            <a:r>
              <a:rPr lang="en-US" altLang="en-US" smtClean="0"/>
              <a:t>Multirate: variable spreading and multicode</a:t>
            </a:r>
          </a:p>
          <a:p>
            <a:pPr eaLnBrk="1" hangingPunct="1"/>
            <a:r>
              <a:rPr lang="en-US" altLang="en-US" smtClean="0"/>
              <a:t>Power control:</a:t>
            </a:r>
          </a:p>
          <a:p>
            <a:pPr lvl="1" eaLnBrk="1" hangingPunct="1"/>
            <a:r>
              <a:rPr lang="en-US" altLang="en-US" smtClean="0"/>
              <a:t>open power control</a:t>
            </a:r>
          </a:p>
          <a:p>
            <a:pPr lvl="1" eaLnBrk="1" hangingPunct="1"/>
            <a:r>
              <a:rPr lang="en-US" altLang="en-US" smtClean="0"/>
              <a:t>fast closed-loop power control</a:t>
            </a:r>
          </a:p>
          <a:p>
            <a:pPr eaLnBrk="1" hangingPunct="1"/>
            <a:r>
              <a:rPr lang="en-US" altLang="en-US" smtClean="0"/>
              <a:t>Frame length: 10ms/20ms (optional)</a:t>
            </a:r>
          </a:p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13074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Multiple Access Systems</a:t>
            </a:r>
            <a:endParaRPr lang="en-GB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200400"/>
            <a:ext cx="8382000" cy="3124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Nodes use common transmission channel</a:t>
            </a:r>
          </a:p>
          <a:p>
            <a:pPr eaLnBrk="1" hangingPunct="1"/>
            <a:r>
              <a:rPr lang="en-US" altLang="en-US" dirty="0" smtClean="0"/>
              <a:t>Collisions when two or more hosts send simultaneously</a:t>
            </a:r>
          </a:p>
          <a:p>
            <a:pPr eaLnBrk="1" hangingPunct="1"/>
            <a:r>
              <a:rPr lang="en-US" altLang="en-US" dirty="0" smtClean="0"/>
              <a:t>Access Control design problem: limit inefficiencies due to collisions and idle periods</a:t>
            </a:r>
            <a:endParaRPr lang="en-GB" altLang="en-US" dirty="0" smtClean="0"/>
          </a:p>
        </p:txBody>
      </p:sp>
      <p:grpSp>
        <p:nvGrpSpPr>
          <p:cNvPr id="7172" name="Group 4" descr="systems"/>
          <p:cNvGrpSpPr>
            <a:grpSpLocks/>
          </p:cNvGrpSpPr>
          <p:nvPr/>
        </p:nvGrpSpPr>
        <p:grpSpPr bwMode="auto">
          <a:xfrm>
            <a:off x="2514600" y="1752600"/>
            <a:ext cx="3886200" cy="914400"/>
            <a:chOff x="1326" y="1981"/>
            <a:chExt cx="3278" cy="863"/>
          </a:xfrm>
        </p:grpSpPr>
        <p:sp>
          <p:nvSpPr>
            <p:cNvPr id="7173" name="Freeform 5"/>
            <p:cNvSpPr>
              <a:spLocks/>
            </p:cNvSpPr>
            <p:nvPr/>
          </p:nvSpPr>
          <p:spPr bwMode="auto">
            <a:xfrm>
              <a:off x="1326" y="1996"/>
              <a:ext cx="403" cy="403"/>
            </a:xfrm>
            <a:custGeom>
              <a:avLst/>
              <a:gdLst>
                <a:gd name="T0" fmla="*/ 398 w 403"/>
                <a:gd name="T1" fmla="*/ 398 h 403"/>
                <a:gd name="T2" fmla="*/ 403 w 403"/>
                <a:gd name="T3" fmla="*/ 0 h 403"/>
                <a:gd name="T4" fmla="*/ 0 w 403"/>
                <a:gd name="T5" fmla="*/ 0 h 403"/>
                <a:gd name="T6" fmla="*/ 0 w 403"/>
                <a:gd name="T7" fmla="*/ 403 h 403"/>
                <a:gd name="T8" fmla="*/ 403 w 403"/>
                <a:gd name="T9" fmla="*/ 403 h 403"/>
                <a:gd name="T10" fmla="*/ 403 w 403"/>
                <a:gd name="T11" fmla="*/ 403 h 4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3"/>
                <a:gd name="T19" fmla="*/ 0 h 403"/>
                <a:gd name="T20" fmla="*/ 403 w 403"/>
                <a:gd name="T21" fmla="*/ 403 h 4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3" h="403">
                  <a:moveTo>
                    <a:pt x="398" y="398"/>
                  </a:moveTo>
                  <a:lnTo>
                    <a:pt x="403" y="0"/>
                  </a:lnTo>
                  <a:lnTo>
                    <a:pt x="0" y="0"/>
                  </a:lnTo>
                  <a:lnTo>
                    <a:pt x="0" y="403"/>
                  </a:lnTo>
                  <a:lnTo>
                    <a:pt x="403" y="40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4205" y="1996"/>
              <a:ext cx="399" cy="403"/>
            </a:xfrm>
            <a:custGeom>
              <a:avLst/>
              <a:gdLst>
                <a:gd name="T0" fmla="*/ 399 w 399"/>
                <a:gd name="T1" fmla="*/ 398 h 403"/>
                <a:gd name="T2" fmla="*/ 399 w 399"/>
                <a:gd name="T3" fmla="*/ 0 h 403"/>
                <a:gd name="T4" fmla="*/ 0 w 399"/>
                <a:gd name="T5" fmla="*/ 0 h 403"/>
                <a:gd name="T6" fmla="*/ 0 w 399"/>
                <a:gd name="T7" fmla="*/ 403 h 403"/>
                <a:gd name="T8" fmla="*/ 399 w 399"/>
                <a:gd name="T9" fmla="*/ 403 h 403"/>
                <a:gd name="T10" fmla="*/ 399 w 399"/>
                <a:gd name="T11" fmla="*/ 403 h 4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9"/>
                <a:gd name="T19" fmla="*/ 0 h 403"/>
                <a:gd name="T20" fmla="*/ 399 w 399"/>
                <a:gd name="T21" fmla="*/ 403 h 4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9" h="403">
                  <a:moveTo>
                    <a:pt x="399" y="398"/>
                  </a:moveTo>
                  <a:lnTo>
                    <a:pt x="399" y="0"/>
                  </a:lnTo>
                  <a:lnTo>
                    <a:pt x="0" y="0"/>
                  </a:lnTo>
                  <a:lnTo>
                    <a:pt x="0" y="403"/>
                  </a:lnTo>
                  <a:lnTo>
                    <a:pt x="399" y="40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2148" y="1996"/>
              <a:ext cx="398" cy="403"/>
            </a:xfrm>
            <a:custGeom>
              <a:avLst/>
              <a:gdLst>
                <a:gd name="T0" fmla="*/ 398 w 398"/>
                <a:gd name="T1" fmla="*/ 398 h 403"/>
                <a:gd name="T2" fmla="*/ 398 w 398"/>
                <a:gd name="T3" fmla="*/ 0 h 403"/>
                <a:gd name="T4" fmla="*/ 0 w 398"/>
                <a:gd name="T5" fmla="*/ 0 h 403"/>
                <a:gd name="T6" fmla="*/ 0 w 398"/>
                <a:gd name="T7" fmla="*/ 403 h 403"/>
                <a:gd name="T8" fmla="*/ 398 w 398"/>
                <a:gd name="T9" fmla="*/ 403 h 403"/>
                <a:gd name="T10" fmla="*/ 398 w 398"/>
                <a:gd name="T11" fmla="*/ 403 h 4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"/>
                <a:gd name="T19" fmla="*/ 0 h 403"/>
                <a:gd name="T20" fmla="*/ 398 w 398"/>
                <a:gd name="T21" fmla="*/ 403 h 4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" h="403">
                  <a:moveTo>
                    <a:pt x="398" y="398"/>
                  </a:moveTo>
                  <a:lnTo>
                    <a:pt x="398" y="0"/>
                  </a:lnTo>
                  <a:lnTo>
                    <a:pt x="0" y="0"/>
                  </a:lnTo>
                  <a:lnTo>
                    <a:pt x="0" y="403"/>
                  </a:lnTo>
                  <a:lnTo>
                    <a:pt x="398" y="40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3024" y="2016"/>
              <a:ext cx="384" cy="384"/>
            </a:xfrm>
            <a:custGeom>
              <a:avLst/>
              <a:gdLst>
                <a:gd name="T0" fmla="*/ 238 w 398"/>
                <a:gd name="T1" fmla="*/ 202 h 403"/>
                <a:gd name="T2" fmla="*/ 241 w 398"/>
                <a:gd name="T3" fmla="*/ 0 h 403"/>
                <a:gd name="T4" fmla="*/ 0 w 398"/>
                <a:gd name="T5" fmla="*/ 0 h 403"/>
                <a:gd name="T6" fmla="*/ 0 w 398"/>
                <a:gd name="T7" fmla="*/ 205 h 403"/>
                <a:gd name="T8" fmla="*/ 241 w 398"/>
                <a:gd name="T9" fmla="*/ 205 h 403"/>
                <a:gd name="T10" fmla="*/ 241 w 398"/>
                <a:gd name="T11" fmla="*/ 205 h 4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"/>
                <a:gd name="T19" fmla="*/ 0 h 403"/>
                <a:gd name="T20" fmla="*/ 398 w 398"/>
                <a:gd name="T21" fmla="*/ 403 h 4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" h="403">
                  <a:moveTo>
                    <a:pt x="393" y="398"/>
                  </a:moveTo>
                  <a:lnTo>
                    <a:pt x="398" y="0"/>
                  </a:lnTo>
                  <a:lnTo>
                    <a:pt x="0" y="0"/>
                  </a:lnTo>
                  <a:lnTo>
                    <a:pt x="0" y="403"/>
                  </a:lnTo>
                  <a:lnTo>
                    <a:pt x="398" y="403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1326" y="2843"/>
              <a:ext cx="327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>
              <a:off x="1538" y="2394"/>
              <a:ext cx="1" cy="4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2352" y="2400"/>
              <a:ext cx="5" cy="4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12"/>
            <p:cNvSpPr>
              <a:spLocks noChangeShapeType="1"/>
            </p:cNvSpPr>
            <p:nvPr/>
          </p:nvSpPr>
          <p:spPr bwMode="auto">
            <a:xfrm>
              <a:off x="3187" y="2394"/>
              <a:ext cx="1" cy="4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>
              <a:off x="4412" y="2394"/>
              <a:ext cx="1" cy="4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>
              <a:off x="3660" y="1981"/>
              <a:ext cx="32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000">
                  <a:solidFill>
                    <a:srgbClr val="000000"/>
                  </a:solidFill>
                </a:rPr>
                <a:t>…</a:t>
              </a: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7183" name="Rectangle 15"/>
            <p:cNvSpPr>
              <a:spLocks noChangeArrowheads="1"/>
            </p:cNvSpPr>
            <p:nvPr/>
          </p:nvSpPr>
          <p:spPr bwMode="auto">
            <a:xfrm>
              <a:off x="3970" y="1981"/>
              <a:ext cx="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en-US" sz="240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44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Multiple Access Control</a:t>
            </a:r>
            <a:endParaRPr lang="en-GB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TDM: inefficient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Ethernet: based on CSMA/CD (Carrier Sense Multiple Access/ Collision Detect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mtClean="0"/>
              <a:t>Wait for idle channel, then send packet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mtClean="0"/>
              <a:t>Stop if collision detected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mtClean="0"/>
              <a:t>Wait for random delay after collision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ALOHA: less polite than Ethernet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mtClean="0"/>
              <a:t>Transmit whenever packet is ready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mtClean="0"/>
              <a:t>Stop if collision detected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mtClean="0"/>
              <a:t>Wait for random delay after collision</a:t>
            </a:r>
          </a:p>
        </p:txBody>
      </p:sp>
    </p:spTree>
    <p:extLst>
      <p:ext uri="{BB962C8B-B14F-4D97-AF65-F5344CB8AC3E}">
        <p14:creationId xmlns:p14="http://schemas.microsoft.com/office/powerpoint/2010/main" val="10475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Multiple Access Control (cont)</a:t>
            </a:r>
            <a:endParaRPr lang="en-GB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2286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Token passing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smtClean="0"/>
              <a:t>Token passed from one node to another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smtClean="0"/>
              <a:t>Node transmits if it has token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smtClean="0"/>
              <a:t>Need to make sure token not lost, and no one node exhibits unfair behavior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smtClean="0"/>
              <a:t>Token ring: nodes connected in ring topology</a:t>
            </a:r>
          </a:p>
        </p:txBody>
      </p:sp>
      <p:sp>
        <p:nvSpPr>
          <p:cNvPr id="9222" name="Rectangle 6" descr="rings"/>
          <p:cNvSpPr>
            <a:spLocks noChangeArrowheads="1"/>
          </p:cNvSpPr>
          <p:nvPr/>
        </p:nvSpPr>
        <p:spPr bwMode="auto">
          <a:xfrm>
            <a:off x="4114800" y="36576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2" name="Group 1" descr="rings"/>
          <p:cNvGrpSpPr/>
          <p:nvPr/>
        </p:nvGrpSpPr>
        <p:grpSpPr>
          <a:xfrm>
            <a:off x="2743200" y="3886200"/>
            <a:ext cx="3200400" cy="2286000"/>
            <a:chOff x="2743200" y="3886200"/>
            <a:chExt cx="3200400" cy="2286000"/>
          </a:xfrm>
        </p:grpSpPr>
        <p:sp>
          <p:nvSpPr>
            <p:cNvPr id="9220" name="Oval 4" descr="token ring"/>
            <p:cNvSpPr>
              <a:spLocks noChangeArrowheads="1"/>
            </p:cNvSpPr>
            <p:nvPr/>
          </p:nvSpPr>
          <p:spPr bwMode="auto">
            <a:xfrm>
              <a:off x="2971800" y="3886200"/>
              <a:ext cx="2743200" cy="2286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2743200" y="48006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5486400" y="48006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224" name="Rectangle 8" descr="rings"/>
          <p:cNvSpPr>
            <a:spLocks noChangeArrowheads="1"/>
          </p:cNvSpPr>
          <p:nvPr/>
        </p:nvSpPr>
        <p:spPr bwMode="auto">
          <a:xfrm>
            <a:off x="4114800" y="5943600"/>
            <a:ext cx="4572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8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 descr="osi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243" name="Rectangle 2" descr="802"/>
          <p:cNvSpPr>
            <a:spLocks noChangeArrowheads="1"/>
          </p:cNvSpPr>
          <p:nvPr/>
        </p:nvSpPr>
        <p:spPr bwMode="auto">
          <a:xfrm>
            <a:off x="6172200" y="6248400"/>
            <a:ext cx="2438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0244" name="Picture 3" descr="o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3"/>
          <a:stretch>
            <a:fillRect/>
          </a:stretch>
        </p:blipFill>
        <p:spPr bwMode="auto">
          <a:xfrm>
            <a:off x="914400" y="1341438"/>
            <a:ext cx="617220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OSI and IEEE 802</a:t>
            </a:r>
          </a:p>
        </p:txBody>
      </p:sp>
    </p:spTree>
    <p:extLst>
      <p:ext uri="{BB962C8B-B14F-4D97-AF65-F5344CB8AC3E}">
        <p14:creationId xmlns:p14="http://schemas.microsoft.com/office/powerpoint/2010/main" val="3362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IEEE 802 Layers - Physical</a:t>
            </a:r>
            <a:endParaRPr lang="en-GB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Encoding/decoding</a:t>
            </a:r>
          </a:p>
          <a:p>
            <a:pPr eaLnBrk="1" hangingPunct="1"/>
            <a:r>
              <a:rPr lang="en-US" altLang="en-US" smtClean="0"/>
              <a:t>Preamble generation/removal</a:t>
            </a:r>
          </a:p>
          <a:p>
            <a:pPr eaLnBrk="1" hangingPunct="1"/>
            <a:r>
              <a:rPr lang="en-US" altLang="en-US" smtClean="0"/>
              <a:t>Bit transmission/reception</a:t>
            </a:r>
          </a:p>
          <a:p>
            <a:pPr eaLnBrk="1" hangingPunct="1"/>
            <a:r>
              <a:rPr lang="en-US" altLang="en-US" smtClean="0"/>
              <a:t>Transmission medium and topology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46646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IEEE 802 Layers - Logical Link Control (LLC)</a:t>
            </a:r>
            <a:endParaRPr lang="en-GB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Interface to higher levels</a:t>
            </a:r>
          </a:p>
          <a:p>
            <a:pPr eaLnBrk="1" hangingPunct="1"/>
            <a:r>
              <a:rPr lang="en-US" altLang="en-US" smtClean="0"/>
              <a:t>Multiplexing</a:t>
            </a:r>
          </a:p>
          <a:p>
            <a:pPr eaLnBrk="1" hangingPunct="1"/>
            <a:r>
              <a:rPr lang="en-US" altLang="en-US" smtClean="0"/>
              <a:t>Flow and error control</a:t>
            </a: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898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IEEE 802 Layers - Media Access Control (MAC)</a:t>
            </a:r>
            <a:endParaRPr lang="en-GB" altLang="en-US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295400"/>
            <a:ext cx="826135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Assembly of data into frame with address and error detection fields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Disassembly of frame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Address recognition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Error detection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Govern access to transmission medium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Not found in traditional layer 2 data link control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For the same LLC, several MAC options may be available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Examples: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802.3 (Ethernet)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802.4 (Token Bus)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802.5 (Token Ring)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802.11 (Wireless LAN</a:t>
            </a:r>
            <a:r>
              <a:rPr lang="el-GR" altLang="en-US" sz="1800" smtClean="0"/>
              <a:t>, </a:t>
            </a:r>
            <a:r>
              <a:rPr lang="en-US" altLang="en-US" sz="1800" smtClean="0"/>
              <a:t>Wi-Fi, or wireless Ethernet)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802.15 (Bluetooth)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802.16 (Wireless Local Loop – WLL)</a:t>
            </a:r>
          </a:p>
          <a:p>
            <a:pPr eaLnBrk="1" hangingPunct="1">
              <a:lnSpc>
                <a:spcPct val="80000"/>
              </a:lnSpc>
            </a:pPr>
            <a:endParaRPr lang="en-GB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29838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Media Access Control (MAC)</a:t>
            </a:r>
            <a:endParaRPr lang="en-GB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219200"/>
            <a:ext cx="826135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Goal: share a communication medium among multiple hosts connected to it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Objectives/issues: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High resource utilization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Avoid starvation (fairness)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Simplicity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Solutions: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Centralized</a:t>
            </a:r>
          </a:p>
          <a:p>
            <a:pPr lvl="2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en-US" altLang="en-US" sz="2000" smtClean="0"/>
              <a:t>+ Greater control, simple access logic and co-ordination</a:t>
            </a:r>
          </a:p>
          <a:p>
            <a:pPr lvl="2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en-US" altLang="en-US" sz="2000" smtClean="0"/>
              <a:t>- Single point of failure, potential bottleneck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Distributed: random access, taking turns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On demand or synchronous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296739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MAC Protocol: A Taxonomy</a:t>
            </a:r>
            <a:endParaRPr lang="en-GB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Channel partitioning</a:t>
            </a:r>
          </a:p>
          <a:p>
            <a:pPr lvl="1" eaLnBrk="1" hangingPunct="1"/>
            <a:r>
              <a:rPr lang="en-US" altLang="en-US" sz="2400" smtClean="0"/>
              <a:t>Divide channel into smaller “pieces” (time slots, frequency)</a:t>
            </a:r>
          </a:p>
          <a:p>
            <a:pPr lvl="1" eaLnBrk="1" hangingPunct="1"/>
            <a:r>
              <a:rPr lang="en-US" altLang="en-US" sz="2400" smtClean="0"/>
              <a:t>Allocate piece to node for exclusive use</a:t>
            </a:r>
            <a:endParaRPr lang="en-US" altLang="en-US" smtClean="0"/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Random access</a:t>
            </a:r>
          </a:p>
          <a:p>
            <a:pPr lvl="1" eaLnBrk="1" hangingPunct="1"/>
            <a:r>
              <a:rPr lang="en-US" altLang="en-US" sz="2400" smtClean="0"/>
              <a:t>Allow collisions</a:t>
            </a:r>
          </a:p>
          <a:p>
            <a:pPr lvl="1" eaLnBrk="1" hangingPunct="1"/>
            <a:r>
              <a:rPr lang="en-US" altLang="en-US" sz="2400" smtClean="0"/>
              <a:t>“recover” from collisions</a:t>
            </a:r>
          </a:p>
          <a:p>
            <a:pPr eaLnBrk="1" hangingPunct="1"/>
            <a:r>
              <a:rPr lang="en-US" altLang="en-US" sz="2800" smtClean="0"/>
              <a:t>“Taking-turns”</a:t>
            </a:r>
          </a:p>
          <a:p>
            <a:pPr lvl="1" eaLnBrk="1" hangingPunct="1"/>
            <a:r>
              <a:rPr lang="en-US" altLang="en-US" sz="2400" smtClean="0"/>
              <a:t>Tightly coordinate shared access to avoid collisions</a:t>
            </a:r>
          </a:p>
          <a:p>
            <a:pPr lvl="1" eaLnBrk="1" hangingPunct="1"/>
            <a:r>
              <a:rPr lang="en-US" altLang="en-US" sz="2400" smtClean="0"/>
              <a:t>Token ring, toke bus</a:t>
            </a:r>
            <a:endParaRPr lang="en-GB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6126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Multiple access</a:t>
            </a:r>
            <a:endParaRPr lang="el-GR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Goal: share a common communication medium among multiple transmitting nodes</a:t>
            </a:r>
          </a:p>
          <a:p>
            <a:pPr eaLnBrk="1" hangingPunct="1"/>
            <a:r>
              <a:rPr lang="en-US" altLang="en-US" smtClean="0"/>
              <a:t>Objectives/issues:</a:t>
            </a:r>
          </a:p>
          <a:p>
            <a:pPr lvl="1" eaLnBrk="1" hangingPunct="1"/>
            <a:r>
              <a:rPr lang="en-US" altLang="en-US" smtClean="0"/>
              <a:t>High resource utilization</a:t>
            </a:r>
          </a:p>
          <a:p>
            <a:pPr lvl="1" eaLnBrk="1" hangingPunct="1"/>
            <a:r>
              <a:rPr lang="en-US" altLang="en-US" smtClean="0"/>
              <a:t>Avoid starvation (fairness)</a:t>
            </a:r>
          </a:p>
          <a:p>
            <a:pPr lvl="1" eaLnBrk="1" hangingPunct="1"/>
            <a:r>
              <a:rPr lang="en-US" altLang="en-US" smtClean="0"/>
              <a:t>Simplicity</a:t>
            </a:r>
          </a:p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9096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Random Access MAC Protocols</a:t>
            </a:r>
            <a:endParaRPr lang="en-GB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219200"/>
            <a:ext cx="826135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Stations access medium randomly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Collisions when two or more hosts send simultaneously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FF0000"/>
                </a:solidFill>
              </a:rPr>
              <a:t>Random access MAC protocol</a:t>
            </a:r>
            <a:r>
              <a:rPr lang="en-US" altLang="en-US" sz="2400" smtClean="0"/>
              <a:t> specifies: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how to detect collisions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how to recover from collisions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Access Control design problem: limit inefficiencies due to collisions and idle periods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ALOHA (Slotted, Pure)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CSMA and CSMA/CD (Ethernet)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CSMA/CA (Wireless LAN/ IEEE 802.11)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8817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Random Access MAC Protocols: Performance</a:t>
            </a:r>
            <a:endParaRPr lang="en-GB" altLang="en-US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Efficiency=maximum fraction of time nodes transmit packets successfully  </a:t>
            </a:r>
          </a:p>
          <a:p>
            <a:pPr eaLnBrk="1" hangingPunct="1"/>
            <a:r>
              <a:rPr lang="en-US" altLang="en-US" smtClean="0"/>
              <a:t>Throughput=maximum rate of successful bit transmission = (Efficiency) </a:t>
            </a:r>
            <a:r>
              <a:rPr lang="en-US" altLang="en-US" smtClean="0">
                <a:sym typeface="Symbol" pitchFamily="18" charset="2"/>
              </a:rPr>
              <a:t> </a:t>
            </a:r>
            <a:r>
              <a:rPr lang="en-US" altLang="en-US" smtClean="0"/>
              <a:t>(Transmission rate)</a:t>
            </a:r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08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ALOHA Protocol</a:t>
            </a:r>
            <a:endParaRPr lang="en-GB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2555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ALOHA: packet-switched radio communication 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mtClean="0"/>
              <a:t>University of Hawaii, 1970s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mtClean="0"/>
              <a:t>Can also run over wired media (coaxial cable, twisted pair)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Father of multiple access protocols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Transmission rate of original ALOHA network : 9600 bps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Two versions: Slotted and Pure</a:t>
            </a:r>
          </a:p>
          <a:p>
            <a:pPr eaLnBrk="1" hangingPunct="1">
              <a:lnSpc>
                <a:spcPct val="90000"/>
              </a:lnSpc>
            </a:pPr>
            <a:endParaRPr lang="en-GB" altLang="en-US" smtClean="0"/>
          </a:p>
        </p:txBody>
      </p:sp>
      <p:pic>
        <p:nvPicPr>
          <p:cNvPr id="18436" name="Picture 4" descr="0417_aloha_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7391400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4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Slotted ALOHA</a:t>
            </a:r>
            <a:endParaRPr lang="en-GB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Time is divided into equal size slots (= packet transmission time)</a:t>
            </a:r>
          </a:p>
          <a:p>
            <a:pPr eaLnBrk="1" hangingPunct="1"/>
            <a:r>
              <a:rPr lang="en-US" altLang="en-US" smtClean="0"/>
              <a:t>Node with new pkt: transmit at beginning of next slot </a:t>
            </a:r>
          </a:p>
          <a:p>
            <a:pPr eaLnBrk="1" hangingPunct="1"/>
            <a:r>
              <a:rPr lang="en-US" altLang="en-US" smtClean="0"/>
              <a:t>If collision: retransmit pkt in future slots after random delay (why random?)</a:t>
            </a:r>
            <a:endParaRPr lang="en-GB" altLang="en-US" smtClean="0"/>
          </a:p>
        </p:txBody>
      </p:sp>
      <p:pic>
        <p:nvPicPr>
          <p:cNvPr id="19460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3594100"/>
            <a:ext cx="80899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905000" y="5791200"/>
            <a:ext cx="50069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Success (S), Collision (C),  Empty (E) slots</a:t>
            </a:r>
            <a:endParaRPr lang="en-US" altLang="en-US" sz="200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Slotted ALOHA </a:t>
            </a:r>
            <a:endParaRPr lang="en-GB" alt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Time in uniform slots equal to frame transmission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All frame (packets) have fixed size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Need central clock (or other sync mechanism)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Transmission begins at slot boundary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Sender (wireless stations):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Waits for ACK after packet transmission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Retransmits frame after Timeout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Receiver (base station):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Error detection using Frame Check Sequence (similar to CRC)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Send ACK if frame OK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Max utilization 36%</a:t>
            </a:r>
            <a:endParaRPr lang="en-GB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6205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Slotted ALOHA Transmissions</a:t>
            </a:r>
            <a:endParaRPr lang="en-GB" altLang="en-US" smtClean="0"/>
          </a:p>
        </p:txBody>
      </p:sp>
      <p:sp>
        <p:nvSpPr>
          <p:cNvPr id="21507" name="Rectangle 3" descr="slotted aloha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Frames either miss or overlap totally</a:t>
            </a:r>
          </a:p>
          <a:p>
            <a:pPr eaLnBrk="1" hangingPunct="1"/>
            <a:r>
              <a:rPr lang="en-US" altLang="en-US" dirty="0" smtClean="0"/>
              <a:t>Wasted time:</a:t>
            </a:r>
          </a:p>
          <a:p>
            <a:pPr lvl="1" eaLnBrk="1" hangingPunct="1"/>
            <a:r>
              <a:rPr lang="en-GB" altLang="en-US" dirty="0" smtClean="0"/>
              <a:t>Slots with collisions</a:t>
            </a:r>
          </a:p>
          <a:p>
            <a:pPr lvl="1" eaLnBrk="1" hangingPunct="1"/>
            <a:r>
              <a:rPr lang="en-GB" altLang="en-US" dirty="0" smtClean="0"/>
              <a:t>Unused slots</a:t>
            </a:r>
          </a:p>
        </p:txBody>
      </p:sp>
      <p:pic>
        <p:nvPicPr>
          <p:cNvPr id="21508" name="Picture 4" descr="slotted alo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80010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Line 5" descr="slotted aloha"/>
          <p:cNvSpPr>
            <a:spLocks noChangeShapeType="1"/>
          </p:cNvSpPr>
          <p:nvPr/>
        </p:nvSpPr>
        <p:spPr bwMode="auto">
          <a:xfrm>
            <a:off x="2362200" y="4114800"/>
            <a:ext cx="838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6" descr="slotted aloha"/>
          <p:cNvSpPr>
            <a:spLocks noChangeShapeType="1"/>
          </p:cNvSpPr>
          <p:nvPr/>
        </p:nvSpPr>
        <p:spPr bwMode="auto">
          <a:xfrm flipV="1">
            <a:off x="2286000" y="4419600"/>
            <a:ext cx="914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7" descr="slotted aloha"/>
          <p:cNvSpPr>
            <a:spLocks noChangeShapeType="1"/>
          </p:cNvSpPr>
          <p:nvPr/>
        </p:nvSpPr>
        <p:spPr bwMode="auto">
          <a:xfrm>
            <a:off x="3352800" y="4419600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8" descr="slotted aloha"/>
          <p:cNvSpPr>
            <a:spLocks noChangeShapeType="1"/>
          </p:cNvSpPr>
          <p:nvPr/>
        </p:nvSpPr>
        <p:spPr bwMode="auto">
          <a:xfrm>
            <a:off x="6172200" y="44196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9" descr="slotted aloha"/>
          <p:cNvSpPr>
            <a:spLocks noChangeShapeType="1"/>
          </p:cNvSpPr>
          <p:nvPr/>
        </p:nvSpPr>
        <p:spPr bwMode="auto">
          <a:xfrm flipH="1">
            <a:off x="2590800" y="4953000"/>
            <a:ext cx="464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 descr="p"/>
          <p:cNvSpPr>
            <a:spLocks noChangeArrowheads="1"/>
          </p:cNvSpPr>
          <p:nvPr/>
        </p:nvSpPr>
        <p:spPr bwMode="auto">
          <a:xfrm>
            <a:off x="0" y="6248400"/>
            <a:ext cx="9144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Slotted ALOHA: Efficiency</a:t>
            </a:r>
            <a:endParaRPr lang="en-GB" altLang="en-US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295400"/>
            <a:ext cx="8566150" cy="495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G: total rate of transmission attempts (pkts/timeslots)</a:t>
            </a:r>
          </a:p>
          <a:p>
            <a:pPr eaLnBrk="1" hangingPunct="1"/>
            <a:r>
              <a:rPr lang="en-US" altLang="en-US" sz="2800" smtClean="0"/>
              <a:t>S: rate of successful transmissions (pkts/timeslots)</a:t>
            </a:r>
          </a:p>
          <a:p>
            <a:pPr eaLnBrk="1" hangingPunct="1"/>
            <a:r>
              <a:rPr lang="en-US" altLang="en-US" sz="2800" smtClean="0"/>
              <a:t>p: probability of successful packet transmission</a:t>
            </a:r>
          </a:p>
          <a:p>
            <a:pPr eaLnBrk="1" hangingPunct="1"/>
            <a:endParaRPr lang="en-US" altLang="en-US" sz="2800" smtClean="0"/>
          </a:p>
          <a:p>
            <a:pPr eaLnBrk="1" hangingPunct="1"/>
            <a:r>
              <a:rPr lang="en-US" altLang="en-US" sz="2800" smtClean="0"/>
              <a:t>Assumptions:</a:t>
            </a:r>
          </a:p>
          <a:p>
            <a:pPr lvl="1" eaLnBrk="1" hangingPunct="1"/>
            <a:r>
              <a:rPr lang="en-GB" altLang="en-US" sz="2400" smtClean="0"/>
              <a:t>Infinite number of stations</a:t>
            </a:r>
          </a:p>
          <a:p>
            <a:pPr lvl="1" eaLnBrk="1" hangingPunct="1"/>
            <a:r>
              <a:rPr lang="en-GB" altLang="en-US" sz="2400" smtClean="0"/>
              <a:t>Number of packet arrivals is Poisson distributed</a:t>
            </a:r>
          </a:p>
          <a:p>
            <a:pPr lvl="1" eaLnBrk="1" hangingPunct="1"/>
            <a:endParaRPr lang="en-GB" altLang="en-US" sz="2400" smtClean="0"/>
          </a:p>
          <a:p>
            <a:pPr eaLnBrk="1" hangingPunct="1"/>
            <a:r>
              <a:rPr lang="en-GB" altLang="en-US" sz="2800" smtClean="0"/>
              <a:t>From above</a:t>
            </a:r>
          </a:p>
          <a:p>
            <a:pPr lvl="1" eaLnBrk="1" hangingPunct="1"/>
            <a:endParaRPr lang="en-GB" altLang="en-US" sz="2400" smtClean="0"/>
          </a:p>
          <a:p>
            <a:pPr eaLnBrk="1" hangingPunct="1"/>
            <a:endParaRPr lang="en-GB" altLang="en-US" sz="2800" smtClean="0"/>
          </a:p>
        </p:txBody>
      </p:sp>
      <p:graphicFrame>
        <p:nvGraphicFramePr>
          <p:cNvPr id="22533" name="Object 4" descr="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445980"/>
              </p:ext>
            </p:extLst>
          </p:nvPr>
        </p:nvGraphicFramePr>
        <p:xfrm>
          <a:off x="3352800" y="3276600"/>
          <a:ext cx="1752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Equation" r:id="rId3" imgW="647419" imgH="203112" progId="Equation.3">
                  <p:embed/>
                </p:oleObj>
              </mc:Choice>
              <mc:Fallback>
                <p:oleObj name="Equation" r:id="rId3" imgW="64741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276600"/>
                        <a:ext cx="17526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5" descr="p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488390"/>
              </p:ext>
            </p:extLst>
          </p:nvPr>
        </p:nvGraphicFramePr>
        <p:xfrm>
          <a:off x="2286000" y="5029200"/>
          <a:ext cx="4267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Equation" r:id="rId5" imgW="2273300" imgH="419100" progId="Equation.3">
                  <p:embed/>
                </p:oleObj>
              </mc:Choice>
              <mc:Fallback>
                <p:oleObj name="Equation" r:id="rId5" imgW="2273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029200"/>
                        <a:ext cx="4267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6" descr="p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854025"/>
              </p:ext>
            </p:extLst>
          </p:nvPr>
        </p:nvGraphicFramePr>
        <p:xfrm>
          <a:off x="1905000" y="6070600"/>
          <a:ext cx="541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Equation" r:id="rId7" imgW="2882900" imgH="419100" progId="Equation.3">
                  <p:embed/>
                </p:oleObj>
              </mc:Choice>
              <mc:Fallback>
                <p:oleObj name="Equation" r:id="rId7" imgW="2882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070600"/>
                        <a:ext cx="5410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1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3" descr="efficiency"/>
          <p:cNvSpPr>
            <a:spLocks noChangeArrowheads="1"/>
          </p:cNvSpPr>
          <p:nvPr/>
        </p:nvSpPr>
        <p:spPr bwMode="auto">
          <a:xfrm>
            <a:off x="0" y="6172200"/>
            <a:ext cx="914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555" name="Rectangle 2" descr="efficiency"/>
          <p:cNvSpPr>
            <a:spLocks noChangeArrowheads="1"/>
          </p:cNvSpPr>
          <p:nvPr/>
        </p:nvSpPr>
        <p:spPr bwMode="auto">
          <a:xfrm>
            <a:off x="6172200" y="6248400"/>
            <a:ext cx="2438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Slotted ALOHA: Efficiency (cont)</a:t>
            </a:r>
            <a:endParaRPr lang="en-GB" altLang="en-US" smtClean="0"/>
          </a:p>
        </p:txBody>
      </p:sp>
      <p:sp>
        <p:nvSpPr>
          <p:cNvPr id="2355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Hence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S </a:t>
            </a:r>
            <a:r>
              <a:rPr lang="en-US" altLang="en-US" sz="2800" dirty="0" smtClean="0">
                <a:sym typeface="Symbol" pitchFamily="18" charset="2"/>
              </a:rPr>
              <a:t> </a:t>
            </a:r>
            <a:r>
              <a:rPr lang="en-US" altLang="en-US" sz="2800" dirty="0" smtClean="0"/>
              <a:t>1/e </a:t>
            </a:r>
            <a:r>
              <a:rPr lang="en-US" altLang="en-US" sz="2800" dirty="0" smtClean="0">
                <a:sym typeface="Symbol" pitchFamily="18" charset="2"/>
              </a:rPr>
              <a:t></a:t>
            </a:r>
            <a:r>
              <a:rPr lang="en-US" altLang="en-US" sz="2800" dirty="0" smtClean="0"/>
              <a:t> 36%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What if there are only two stations?</a:t>
            </a:r>
            <a:endParaRPr lang="en-GB" altLang="en-US" sz="2800" dirty="0" smtClean="0"/>
          </a:p>
        </p:txBody>
      </p:sp>
      <p:graphicFrame>
        <p:nvGraphicFramePr>
          <p:cNvPr id="23559" name="Object 6" descr="efficienc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118786"/>
              </p:ext>
            </p:extLst>
          </p:nvPr>
        </p:nvGraphicFramePr>
        <p:xfrm>
          <a:off x="1447800" y="2663825"/>
          <a:ext cx="5867400" cy="419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Photo Editor Photo" r:id="rId3" imgW="5885714" imgH="4210638" progId="MSPhotoEd.3">
                  <p:embed/>
                </p:oleObj>
              </mc:Choice>
              <mc:Fallback>
                <p:oleObj name="Photo Editor Photo" r:id="rId3" imgW="5885714" imgH="42106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663825"/>
                        <a:ext cx="5867400" cy="419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Line 7" descr="efficiency"/>
          <p:cNvSpPr>
            <a:spLocks noChangeShapeType="1"/>
          </p:cNvSpPr>
          <p:nvPr/>
        </p:nvSpPr>
        <p:spPr bwMode="auto">
          <a:xfrm>
            <a:off x="1828800" y="3584575"/>
            <a:ext cx="5410200" cy="0"/>
          </a:xfrm>
          <a:prstGeom prst="line">
            <a:avLst/>
          </a:prstGeom>
          <a:noFill/>
          <a:ln w="254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3561" name="Object 8" descr="efficienc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538230"/>
              </p:ext>
            </p:extLst>
          </p:nvPr>
        </p:nvGraphicFramePr>
        <p:xfrm>
          <a:off x="1981200" y="1143000"/>
          <a:ext cx="18907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Equation" r:id="rId5" imgW="748975" imgH="203112" progId="Equation.3">
                  <p:embed/>
                </p:oleObj>
              </mc:Choice>
              <mc:Fallback>
                <p:oleObj name="Equation" r:id="rId5" imgW="74897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143000"/>
                        <a:ext cx="18907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9" descr="efficienc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170372"/>
              </p:ext>
            </p:extLst>
          </p:nvPr>
        </p:nvGraphicFramePr>
        <p:xfrm>
          <a:off x="3581400" y="4648200"/>
          <a:ext cx="9429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Equation" r:id="rId7" imgW="609336" imgH="203112" progId="Equation.3">
                  <p:embed/>
                </p:oleObj>
              </mc:Choice>
              <mc:Fallback>
                <p:oleObj name="Equation" r:id="rId7" imgW="60933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648200"/>
                        <a:ext cx="9429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10" descr="efficienc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358535"/>
              </p:ext>
            </p:extLst>
          </p:nvPr>
        </p:nvGraphicFramePr>
        <p:xfrm>
          <a:off x="1066800" y="3429000"/>
          <a:ext cx="392113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Equation" r:id="rId9" imgW="253670" imgH="177569" progId="Equation.3">
                  <p:embed/>
                </p:oleObj>
              </mc:Choice>
              <mc:Fallback>
                <p:oleObj name="Equation" r:id="rId9" imgW="253670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29000"/>
                        <a:ext cx="392113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11" descr="efficienc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106309"/>
              </p:ext>
            </p:extLst>
          </p:nvPr>
        </p:nvGraphicFramePr>
        <p:xfrm>
          <a:off x="4648200" y="6583363"/>
          <a:ext cx="255588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Equation" r:id="rId11" imgW="164814" imgH="177492" progId="Equation.3">
                  <p:embed/>
                </p:oleObj>
              </mc:Choice>
              <mc:Fallback>
                <p:oleObj name="Equation" r:id="rId11" imgW="164814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6583363"/>
                        <a:ext cx="255588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12" descr="efficienc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866469"/>
              </p:ext>
            </p:extLst>
          </p:nvPr>
        </p:nvGraphicFramePr>
        <p:xfrm>
          <a:off x="3200400" y="1752600"/>
          <a:ext cx="18748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" name="Equation" r:id="rId13" imgW="965200" imgH="228600" progId="Equation.3">
                  <p:embed/>
                </p:oleObj>
              </mc:Choice>
              <mc:Fallback>
                <p:oleObj name="Equation" r:id="rId13" imgW="965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752600"/>
                        <a:ext cx="18748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21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Slotted ALOHA: Finite Station Population </a:t>
            </a:r>
            <a:endParaRPr lang="en-GB" altLang="en-US" sz="40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219200"/>
            <a:ext cx="826135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Finite number of stations N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400" smtClean="0"/>
              <a:t>Each transmits in slot with probability q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smtClean="0"/>
              <a:t>Probability of successful transmission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2400" smtClean="0"/>
          </a:p>
          <a:p>
            <a:pPr lvl="1" eaLnBrk="1" hangingPunct="1">
              <a:lnSpc>
                <a:spcPct val="80000"/>
              </a:lnSpc>
            </a:pPr>
            <a:endParaRPr lang="en-GB" altLang="en-US" sz="2400" smtClean="0"/>
          </a:p>
          <a:p>
            <a:pPr lvl="1" eaLnBrk="1" hangingPunct="1">
              <a:lnSpc>
                <a:spcPct val="80000"/>
              </a:lnSpc>
            </a:pPr>
            <a:endParaRPr lang="en-GB" altLang="en-US" sz="24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2400" smtClean="0"/>
              <a:t>Above is maximized for q=1/N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24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24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24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24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altLang="en-US" sz="24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altLang="en-US" sz="2400" smtClean="0"/>
              <a:t>A node does not know number N of other stations that have packet to transmit</a:t>
            </a:r>
          </a:p>
        </p:txBody>
      </p:sp>
      <p:graphicFrame>
        <p:nvGraphicFramePr>
          <p:cNvPr id="24580" name="Object 4" descr="singl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37800"/>
              </p:ext>
            </p:extLst>
          </p:nvPr>
        </p:nvGraphicFramePr>
        <p:xfrm>
          <a:off x="2667000" y="2514600"/>
          <a:ext cx="17303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Equation" r:id="rId3" imgW="685800" imgH="228600" progId="Equation.3">
                  <p:embed/>
                </p:oleObj>
              </mc:Choice>
              <mc:Fallback>
                <p:oleObj name="Equation" r:id="rId3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14600"/>
                        <a:ext cx="17303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 descr="N station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487194"/>
              </p:ext>
            </p:extLst>
          </p:nvPr>
        </p:nvGraphicFramePr>
        <p:xfrm>
          <a:off x="6553200" y="2590800"/>
          <a:ext cx="19875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Equation" r:id="rId5" imgW="787400" imgH="228600" progId="Equation.3">
                  <p:embed/>
                </p:oleObj>
              </mc:Choice>
              <mc:Fallback>
                <p:oleObj name="Equation" r:id="rId5" imgW="78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590800"/>
                        <a:ext cx="19875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 descr="max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873947"/>
              </p:ext>
            </p:extLst>
          </p:nvPr>
        </p:nvGraphicFramePr>
        <p:xfrm>
          <a:off x="3581400" y="4191000"/>
          <a:ext cx="176371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" name="Equation" r:id="rId7" imgW="698500" imgH="469900" progId="Equation.3">
                  <p:embed/>
                </p:oleObj>
              </mc:Choice>
              <mc:Fallback>
                <p:oleObj name="Equation" r:id="rId7" imgW="698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191000"/>
                        <a:ext cx="1763713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914400" y="2667000"/>
            <a:ext cx="177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 Greek" charset="-95"/>
              </a:rPr>
              <a:t>Single station:</a:t>
            </a:r>
            <a:endParaRPr lang="en-GB" altLang="en-US" sz="2000">
              <a:latin typeface="Arial Greek" charset="-95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181600" y="2667000"/>
            <a:ext cx="1382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 Greek" charset="-95"/>
              </a:rPr>
              <a:t>N stations:</a:t>
            </a:r>
            <a:endParaRPr lang="en-GB" altLang="en-US" sz="2000">
              <a:latin typeface="Arial Greek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4071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 descr="efficiency"/>
          <p:cNvSpPr>
            <a:spLocks noChangeArrowheads="1"/>
          </p:cNvSpPr>
          <p:nvPr/>
        </p:nvSpPr>
        <p:spPr bwMode="auto">
          <a:xfrm>
            <a:off x="0" y="6248400"/>
            <a:ext cx="9144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Slotted ALOHA: Finite Station Population (cont)</a:t>
            </a:r>
            <a:endParaRPr lang="en-GB" altLang="en-US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Maximum efficiency for finite population ALOHA</a:t>
            </a:r>
            <a:endParaRPr lang="en-GB" altLang="en-US" smtClean="0"/>
          </a:p>
        </p:txBody>
      </p:sp>
      <p:graphicFrame>
        <p:nvGraphicFramePr>
          <p:cNvPr id="25605" name="Object 4" descr="diagra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122926"/>
              </p:ext>
            </p:extLst>
          </p:nvPr>
        </p:nvGraphicFramePr>
        <p:xfrm>
          <a:off x="1905000" y="2895600"/>
          <a:ext cx="47529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Photo Editor Photo" r:id="rId3" imgW="5847619" imgH="4219048" progId="MSPhotoEd.3">
                  <p:embed/>
                </p:oleObj>
              </mc:Choice>
              <mc:Fallback>
                <p:oleObj name="Photo Editor Photo" r:id="rId3" imgW="5847619" imgH="421904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95600"/>
                        <a:ext cx="475297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5" descr="max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542298"/>
              </p:ext>
            </p:extLst>
          </p:nvPr>
        </p:nvGraphicFramePr>
        <p:xfrm>
          <a:off x="2590800" y="1828800"/>
          <a:ext cx="202406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" name="Equation" r:id="rId5" imgW="1091726" imgH="469696" progId="Equation.3">
                  <p:embed/>
                </p:oleObj>
              </mc:Choice>
              <mc:Fallback>
                <p:oleObj name="Equation" r:id="rId5" imgW="1091726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828800"/>
                        <a:ext cx="2024063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6" descr="1/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129735"/>
              </p:ext>
            </p:extLst>
          </p:nvPr>
        </p:nvGraphicFramePr>
        <p:xfrm>
          <a:off x="1295400" y="4800600"/>
          <a:ext cx="392113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Equation" r:id="rId7" imgW="253670" imgH="177569" progId="Equation.3">
                  <p:embed/>
                </p:oleObj>
              </mc:Choice>
              <mc:Fallback>
                <p:oleObj name="Equation" r:id="rId7" imgW="253670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00600"/>
                        <a:ext cx="392113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7" descr="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343761"/>
              </p:ext>
            </p:extLst>
          </p:nvPr>
        </p:nvGraphicFramePr>
        <p:xfrm>
          <a:off x="4410075" y="6324600"/>
          <a:ext cx="276225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Equation" r:id="rId9" imgW="177492" imgH="177492" progId="Equation.3">
                  <p:embed/>
                </p:oleObj>
              </mc:Choice>
              <mc:Fallback>
                <p:oleObj name="Equation" r:id="rId9" imgW="177492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075" y="6324600"/>
                        <a:ext cx="276225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8" descr="FORMUL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453923"/>
              </p:ext>
            </p:extLst>
          </p:nvPr>
        </p:nvGraphicFramePr>
        <p:xfrm>
          <a:off x="2438400" y="3632200"/>
          <a:ext cx="9906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Equation" r:id="rId11" imgW="698500" imgH="469900" progId="Equation.3">
                  <p:embed/>
                </p:oleObj>
              </mc:Choice>
              <mc:Fallback>
                <p:oleObj name="Equation" r:id="rId11" imgW="698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632200"/>
                        <a:ext cx="9906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27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Switching</a:t>
            </a:r>
            <a:endParaRPr lang="el-GR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Circuit switched-based</a:t>
            </a:r>
          </a:p>
          <a:p>
            <a:pPr eaLnBrk="1" hangingPunct="1"/>
            <a:r>
              <a:rPr lang="en-US" altLang="en-US" smtClean="0"/>
              <a:t>Packet-based</a:t>
            </a:r>
          </a:p>
          <a:p>
            <a:pPr lvl="1" eaLnBrk="1" hangingPunct="1"/>
            <a:r>
              <a:rPr lang="en-US" altLang="en-US" smtClean="0"/>
              <a:t>Datagram switching</a:t>
            </a:r>
          </a:p>
          <a:p>
            <a:pPr lvl="1" eaLnBrk="1" hangingPunct="1"/>
            <a:r>
              <a:rPr lang="en-US" altLang="en-US" smtClean="0"/>
              <a:t>Virtual circuit switching</a:t>
            </a:r>
          </a:p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16484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Pure ALOHA</a:t>
            </a:r>
            <a:endParaRPr lang="en-GB" alt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No slotted time as in pure ALOHA</a:t>
            </a:r>
          </a:p>
          <a:p>
            <a:pPr eaLnBrk="1" hangingPunct="1"/>
            <a:r>
              <a:rPr lang="en-US" altLang="en-US" sz="2800" dirty="0" smtClean="0"/>
              <a:t>When station has frame, it sends</a:t>
            </a:r>
          </a:p>
          <a:p>
            <a:pPr eaLnBrk="1" hangingPunct="1"/>
            <a:r>
              <a:rPr lang="en-US" altLang="en-US" sz="2800" dirty="0" smtClean="0"/>
              <a:t>Any overlap of frames causes collision</a:t>
            </a:r>
          </a:p>
          <a:p>
            <a:pPr eaLnBrk="1" hangingPunct="1"/>
            <a:endParaRPr lang="en-GB" altLang="en-US" dirty="0" smtClean="0"/>
          </a:p>
        </p:txBody>
      </p:sp>
      <p:pic>
        <p:nvPicPr>
          <p:cNvPr id="26628" name="Picture 4" descr="0419_aloha_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5638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 descr="PURE"/>
          <p:cNvSpPr>
            <a:spLocks noChangeArrowheads="1"/>
          </p:cNvSpPr>
          <p:nvPr/>
        </p:nvSpPr>
        <p:spPr bwMode="auto">
          <a:xfrm>
            <a:off x="2133600" y="3810000"/>
            <a:ext cx="15240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630" name="Rectangle 6" descr="PURE"/>
          <p:cNvSpPr>
            <a:spLocks noChangeArrowheads="1"/>
          </p:cNvSpPr>
          <p:nvPr/>
        </p:nvSpPr>
        <p:spPr bwMode="auto">
          <a:xfrm>
            <a:off x="2667000" y="4191000"/>
            <a:ext cx="15240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631" name="Rectangle 7" descr="PURE"/>
          <p:cNvSpPr>
            <a:spLocks noChangeArrowheads="1"/>
          </p:cNvSpPr>
          <p:nvPr/>
        </p:nvSpPr>
        <p:spPr bwMode="auto">
          <a:xfrm>
            <a:off x="5105400" y="4648200"/>
            <a:ext cx="15240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9317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6" descr="P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Pure ALOHA: Performance</a:t>
            </a:r>
            <a:endParaRPr lang="en-GB" altLang="en-US" smtClean="0"/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Probability of successful packet transmission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 smtClean="0"/>
              <a:t>Hence</a:t>
            </a:r>
          </a:p>
        </p:txBody>
      </p:sp>
      <p:graphicFrame>
        <p:nvGraphicFramePr>
          <p:cNvPr id="27654" name="Object 5" descr="P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543371"/>
              </p:ext>
            </p:extLst>
          </p:nvPr>
        </p:nvGraphicFramePr>
        <p:xfrm>
          <a:off x="1295400" y="1600200"/>
          <a:ext cx="56483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Equation" r:id="rId3" imgW="3009900" imgH="419100" progId="Equation.3">
                  <p:embed/>
                </p:oleObj>
              </mc:Choice>
              <mc:Fallback>
                <p:oleObj name="Equation" r:id="rId3" imgW="3009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00200"/>
                        <a:ext cx="56483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6" descr="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167554"/>
              </p:ext>
            </p:extLst>
          </p:nvPr>
        </p:nvGraphicFramePr>
        <p:xfrm>
          <a:off x="1981200" y="2438400"/>
          <a:ext cx="19875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Equation" r:id="rId5" imgW="787058" imgH="203112" progId="Equation.3">
                  <p:embed/>
                </p:oleObj>
              </mc:Choice>
              <mc:Fallback>
                <p:oleObj name="Equation" r:id="rId5" imgW="78705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438400"/>
                        <a:ext cx="19875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Line 8" descr="S"/>
          <p:cNvSpPr>
            <a:spLocks noChangeShapeType="1"/>
          </p:cNvSpPr>
          <p:nvPr/>
        </p:nvSpPr>
        <p:spPr bwMode="auto">
          <a:xfrm>
            <a:off x="1828800" y="3962400"/>
            <a:ext cx="4648200" cy="0"/>
          </a:xfrm>
          <a:prstGeom prst="line">
            <a:avLst/>
          </a:prstGeom>
          <a:noFill/>
          <a:ln w="254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 descr="PURE"/>
          <p:cNvGrpSpPr/>
          <p:nvPr/>
        </p:nvGrpSpPr>
        <p:grpSpPr>
          <a:xfrm>
            <a:off x="1524000" y="3048000"/>
            <a:ext cx="5029200" cy="3586163"/>
            <a:chOff x="1524000" y="3048000"/>
            <a:chExt cx="5029200" cy="3586163"/>
          </a:xfrm>
        </p:grpSpPr>
        <p:graphicFrame>
          <p:nvGraphicFramePr>
            <p:cNvPr id="27656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7843263"/>
                </p:ext>
              </p:extLst>
            </p:nvPr>
          </p:nvGraphicFramePr>
          <p:xfrm>
            <a:off x="1524000" y="3048000"/>
            <a:ext cx="5029200" cy="3586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09" name="Photo Editor Photo" r:id="rId7" imgW="5877745" imgH="4191585" progId="MSPhotoEd.3">
                    <p:embed/>
                  </p:oleObj>
                </mc:Choice>
                <mc:Fallback>
                  <p:oleObj name="Photo Editor Photo" r:id="rId7" imgW="5877745" imgH="4191585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3048000"/>
                          <a:ext cx="5029200" cy="3586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8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4475197"/>
                </p:ext>
              </p:extLst>
            </p:nvPr>
          </p:nvGraphicFramePr>
          <p:xfrm>
            <a:off x="2590800" y="5562600"/>
            <a:ext cx="1022350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10" name="Equation" r:id="rId9" imgW="660113" imgH="203112" progId="Equation.3">
                    <p:embed/>
                  </p:oleObj>
                </mc:Choice>
                <mc:Fallback>
                  <p:oleObj name="Equation" r:id="rId9" imgW="660113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5562600"/>
                          <a:ext cx="1022350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9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6556125"/>
                </p:ext>
              </p:extLst>
            </p:nvPr>
          </p:nvGraphicFramePr>
          <p:xfrm>
            <a:off x="3240088" y="4648200"/>
            <a:ext cx="942975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11" name="Equation" r:id="rId11" imgW="609336" imgH="203112" progId="Equation.3">
                    <p:embed/>
                  </p:oleObj>
                </mc:Choice>
                <mc:Fallback>
                  <p:oleObj name="Equation" r:id="rId11" imgW="609336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0088" y="4648200"/>
                          <a:ext cx="942975" cy="314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660" name="Object 11" descr="PUR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854418"/>
              </p:ext>
            </p:extLst>
          </p:nvPr>
        </p:nvGraphicFramePr>
        <p:xfrm>
          <a:off x="1066800" y="3810000"/>
          <a:ext cx="392113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2" name="Equation" r:id="rId13" imgW="253670" imgH="177569" progId="Equation.3">
                  <p:embed/>
                </p:oleObj>
              </mc:Choice>
              <mc:Fallback>
                <p:oleObj name="Equation" r:id="rId13" imgW="253670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10000"/>
                        <a:ext cx="392113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12" descr="1/2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328733"/>
              </p:ext>
            </p:extLst>
          </p:nvPr>
        </p:nvGraphicFramePr>
        <p:xfrm>
          <a:off x="914400" y="5105400"/>
          <a:ext cx="62706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name="Equation" r:id="rId15" imgW="406048" imgH="203024" progId="Equation.3">
                  <p:embed/>
                </p:oleObj>
              </mc:Choice>
              <mc:Fallback>
                <p:oleObj name="Equation" r:id="rId15" imgW="40604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05400"/>
                        <a:ext cx="62706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13" descr="PUR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695070"/>
              </p:ext>
            </p:extLst>
          </p:nvPr>
        </p:nvGraphicFramePr>
        <p:xfrm>
          <a:off x="4305300" y="6562725"/>
          <a:ext cx="255588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4" name="Equation" r:id="rId17" imgW="164814" imgH="177492" progId="Equation.3">
                  <p:embed/>
                </p:oleObj>
              </mc:Choice>
              <mc:Fallback>
                <p:oleObj name="Equation" r:id="rId17" imgW="164814" imgH="17749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6562725"/>
                        <a:ext cx="255588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Line 14" descr="PURE"/>
          <p:cNvSpPr>
            <a:spLocks noChangeShapeType="1"/>
          </p:cNvSpPr>
          <p:nvPr/>
        </p:nvSpPr>
        <p:spPr bwMode="auto">
          <a:xfrm>
            <a:off x="1828800" y="5181600"/>
            <a:ext cx="4648200" cy="0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7664" name="Object 15" descr="PUR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033499"/>
              </p:ext>
            </p:extLst>
          </p:nvPr>
        </p:nvGraphicFramePr>
        <p:xfrm>
          <a:off x="4267200" y="2514600"/>
          <a:ext cx="18494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5" name="Equation" r:id="rId19" imgW="952087" imgH="228501" progId="Equation.3">
                  <p:embed/>
                </p:oleObj>
              </mc:Choice>
              <mc:Fallback>
                <p:oleObj name="Equation" r:id="rId19" imgW="95208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514600"/>
                        <a:ext cx="18494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54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Reservation ALOHA</a:t>
            </a:r>
            <a:endParaRPr lang="en-GB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Two phases: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/>
              <a:t>Reservation phase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/>
              <a:t>Transmission phase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Reservation phase: Slotted ALOHA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Transmission phase: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/>
              <a:t>Divided into time slots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/>
              <a:t>Station to transmit in each time slot determined by reservations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/>
              <a:t>Duration of transmission phase depends on # of successful reservations </a:t>
            </a:r>
          </a:p>
        </p:txBody>
      </p:sp>
      <p:grpSp>
        <p:nvGrpSpPr>
          <p:cNvPr id="2" name="Group 1" descr="R-ALOHA"/>
          <p:cNvGrpSpPr/>
          <p:nvPr/>
        </p:nvGrpSpPr>
        <p:grpSpPr>
          <a:xfrm>
            <a:off x="685800" y="4419600"/>
            <a:ext cx="8001000" cy="1800225"/>
            <a:chOff x="685800" y="4419600"/>
            <a:chExt cx="8001000" cy="1800225"/>
          </a:xfrm>
        </p:grpSpPr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838200" y="4724400"/>
              <a:ext cx="152400" cy="5334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990600" y="4724400"/>
              <a:ext cx="152400" cy="5334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1143000" y="4724400"/>
              <a:ext cx="152400" cy="533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1905000" y="4724400"/>
              <a:ext cx="152400" cy="533400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2057400" y="4724400"/>
              <a:ext cx="152400" cy="533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2209800" y="4724400"/>
              <a:ext cx="152400" cy="533400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1447800" y="4724400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 Greek" charset="-95"/>
                </a:rPr>
                <a:t>…</a:t>
              </a:r>
              <a:endParaRPr lang="en-GB" altLang="en-US" sz="2400">
                <a:latin typeface="Arial Greek" charset="-95"/>
              </a:endParaRPr>
            </a:p>
          </p:txBody>
        </p:sp>
        <p:sp>
          <p:nvSpPr>
            <p:cNvPr id="28683" name="Rectangle 11"/>
            <p:cNvSpPr>
              <a:spLocks noChangeArrowheads="1"/>
            </p:cNvSpPr>
            <p:nvPr/>
          </p:nvSpPr>
          <p:spPr bwMode="auto">
            <a:xfrm>
              <a:off x="2362200" y="4724400"/>
              <a:ext cx="457200" cy="53340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84" name="Rectangle 12"/>
            <p:cNvSpPr>
              <a:spLocks noChangeArrowheads="1"/>
            </p:cNvSpPr>
            <p:nvPr/>
          </p:nvSpPr>
          <p:spPr bwMode="auto">
            <a:xfrm>
              <a:off x="2819400" y="4724400"/>
              <a:ext cx="457200" cy="5334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85" name="Rectangle 13"/>
            <p:cNvSpPr>
              <a:spLocks noChangeArrowheads="1"/>
            </p:cNvSpPr>
            <p:nvPr/>
          </p:nvSpPr>
          <p:spPr bwMode="auto">
            <a:xfrm>
              <a:off x="3276600" y="4724400"/>
              <a:ext cx="457200" cy="533400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86" name="Rectangle 14"/>
            <p:cNvSpPr>
              <a:spLocks noChangeArrowheads="1"/>
            </p:cNvSpPr>
            <p:nvPr/>
          </p:nvSpPr>
          <p:spPr bwMode="auto">
            <a:xfrm>
              <a:off x="3733800" y="4724400"/>
              <a:ext cx="457200" cy="533400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87" name="Rectangle 15"/>
            <p:cNvSpPr>
              <a:spLocks noChangeArrowheads="1"/>
            </p:cNvSpPr>
            <p:nvPr/>
          </p:nvSpPr>
          <p:spPr bwMode="auto">
            <a:xfrm>
              <a:off x="685800" y="4724400"/>
              <a:ext cx="152400" cy="533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88" name="Rectangle 16"/>
            <p:cNvSpPr>
              <a:spLocks noChangeArrowheads="1"/>
            </p:cNvSpPr>
            <p:nvPr/>
          </p:nvSpPr>
          <p:spPr bwMode="auto">
            <a:xfrm>
              <a:off x="1295400" y="4724400"/>
              <a:ext cx="152400" cy="533400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89" name="Rectangle 17"/>
            <p:cNvSpPr>
              <a:spLocks noChangeArrowheads="1"/>
            </p:cNvSpPr>
            <p:nvPr/>
          </p:nvSpPr>
          <p:spPr bwMode="auto">
            <a:xfrm>
              <a:off x="4191000" y="4724400"/>
              <a:ext cx="457200" cy="533400"/>
            </a:xfrm>
            <a:prstGeom prst="rect">
              <a:avLst/>
            </a:prstGeom>
            <a:solidFill>
              <a:srgbClr val="9933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90" name="Rectangle 18"/>
            <p:cNvSpPr>
              <a:spLocks noChangeArrowheads="1"/>
            </p:cNvSpPr>
            <p:nvPr/>
          </p:nvSpPr>
          <p:spPr bwMode="auto">
            <a:xfrm>
              <a:off x="4648200" y="4724400"/>
              <a:ext cx="1676400" cy="533400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91" name="Rectangle 19"/>
            <p:cNvSpPr>
              <a:spLocks noChangeArrowheads="1"/>
            </p:cNvSpPr>
            <p:nvPr/>
          </p:nvSpPr>
          <p:spPr bwMode="auto">
            <a:xfrm>
              <a:off x="6324600" y="4724400"/>
              <a:ext cx="2362200" cy="533400"/>
            </a:xfrm>
            <a:prstGeom prst="rect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92" name="AutoShape 20"/>
            <p:cNvSpPr>
              <a:spLocks/>
            </p:cNvSpPr>
            <p:nvPr/>
          </p:nvSpPr>
          <p:spPr bwMode="auto">
            <a:xfrm rot="16200000">
              <a:off x="1485900" y="4686300"/>
              <a:ext cx="76200" cy="1676400"/>
            </a:xfrm>
            <a:prstGeom prst="leftBrace">
              <a:avLst>
                <a:gd name="adj1" fmla="val 18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93" name="AutoShape 21"/>
            <p:cNvSpPr>
              <a:spLocks/>
            </p:cNvSpPr>
            <p:nvPr/>
          </p:nvSpPr>
          <p:spPr bwMode="auto">
            <a:xfrm rot="16200000">
              <a:off x="3467100" y="4381500"/>
              <a:ext cx="76200" cy="2286000"/>
            </a:xfrm>
            <a:prstGeom prst="leftBrace">
              <a:avLst>
                <a:gd name="adj1" fmla="val 250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94" name="AutoShape 22"/>
            <p:cNvSpPr>
              <a:spLocks/>
            </p:cNvSpPr>
            <p:nvPr/>
          </p:nvSpPr>
          <p:spPr bwMode="auto">
            <a:xfrm rot="16200000">
              <a:off x="7467600" y="4343400"/>
              <a:ext cx="76200" cy="2362200"/>
            </a:xfrm>
            <a:prstGeom prst="leftBrace">
              <a:avLst>
                <a:gd name="adj1" fmla="val 258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95" name="AutoShape 23"/>
            <p:cNvSpPr>
              <a:spLocks/>
            </p:cNvSpPr>
            <p:nvPr/>
          </p:nvSpPr>
          <p:spPr bwMode="auto">
            <a:xfrm rot="16200000">
              <a:off x="5448300" y="4686300"/>
              <a:ext cx="76200" cy="1676400"/>
            </a:xfrm>
            <a:prstGeom prst="leftBrace">
              <a:avLst>
                <a:gd name="adj1" fmla="val 18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8696" name="Text Box 24"/>
            <p:cNvSpPr txBox="1">
              <a:spLocks noChangeArrowheads="1"/>
            </p:cNvSpPr>
            <p:nvPr/>
          </p:nvSpPr>
          <p:spPr bwMode="auto">
            <a:xfrm>
              <a:off x="838200" y="5638800"/>
              <a:ext cx="12668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Reservation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phase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28697" name="Text Box 25"/>
            <p:cNvSpPr txBox="1">
              <a:spLocks noChangeArrowheads="1"/>
            </p:cNvSpPr>
            <p:nvPr/>
          </p:nvSpPr>
          <p:spPr bwMode="auto">
            <a:xfrm>
              <a:off x="2682875" y="5638800"/>
              <a:ext cx="139065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Transmission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phase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28698" name="Text Box 26"/>
            <p:cNvSpPr txBox="1">
              <a:spLocks noChangeArrowheads="1"/>
            </p:cNvSpPr>
            <p:nvPr/>
          </p:nvSpPr>
          <p:spPr bwMode="auto">
            <a:xfrm>
              <a:off x="5013325" y="5638800"/>
              <a:ext cx="126682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Reservation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phase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28699" name="Text Box 27"/>
            <p:cNvSpPr txBox="1">
              <a:spLocks noChangeArrowheads="1"/>
            </p:cNvSpPr>
            <p:nvPr/>
          </p:nvSpPr>
          <p:spPr bwMode="auto">
            <a:xfrm>
              <a:off x="6858000" y="5638800"/>
              <a:ext cx="139065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Transmission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phase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28700" name="Line 28"/>
            <p:cNvSpPr>
              <a:spLocks noChangeShapeType="1"/>
            </p:cNvSpPr>
            <p:nvPr/>
          </p:nvSpPr>
          <p:spPr bwMode="auto">
            <a:xfrm flipV="1">
              <a:off x="4648200" y="4419600"/>
              <a:ext cx="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Line 29"/>
            <p:cNvSpPr>
              <a:spLocks noChangeShapeType="1"/>
            </p:cNvSpPr>
            <p:nvPr/>
          </p:nvSpPr>
          <p:spPr bwMode="auto">
            <a:xfrm flipV="1">
              <a:off x="685800" y="4419600"/>
              <a:ext cx="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30"/>
            <p:cNvSpPr>
              <a:spLocks noChangeShapeType="1"/>
            </p:cNvSpPr>
            <p:nvPr/>
          </p:nvSpPr>
          <p:spPr bwMode="auto">
            <a:xfrm flipV="1">
              <a:off x="8686800" y="4419600"/>
              <a:ext cx="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137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Reservation ALOHA: Efficiency</a:t>
            </a:r>
            <a:endParaRPr lang="en-GB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219200"/>
            <a:ext cx="8261350" cy="4800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Reservation phase is slotted ALOHA: </a:t>
            </a:r>
            <a:r>
              <a:rPr lang="en-GB" altLang="en-US" sz="2800" smtClean="0"/>
              <a:t>36% efficiency</a:t>
            </a:r>
          </a:p>
          <a:p>
            <a:pPr eaLnBrk="1" hangingPunct="1"/>
            <a:r>
              <a:rPr lang="en-GB" altLang="en-US" sz="2800" smtClean="0"/>
              <a:t>Transmission phase: 100% efficiency</a:t>
            </a:r>
          </a:p>
          <a:p>
            <a:pPr eaLnBrk="1" hangingPunct="1"/>
            <a:r>
              <a:rPr lang="en-GB" altLang="en-US" sz="2800" smtClean="0"/>
              <a:t>TRES: size of reservation slot</a:t>
            </a:r>
          </a:p>
          <a:p>
            <a:pPr eaLnBrk="1" hangingPunct="1"/>
            <a:r>
              <a:rPr lang="en-GB" altLang="en-US" sz="2800" smtClean="0"/>
              <a:t>TRANSP: size of transmission slot</a:t>
            </a:r>
          </a:p>
          <a:p>
            <a:pPr eaLnBrk="1" hangingPunct="1"/>
            <a:r>
              <a:rPr lang="en-GB" altLang="en-US" sz="2800" smtClean="0"/>
              <a:t>Average duration of reservation: TRES/0.36</a:t>
            </a:r>
          </a:p>
          <a:p>
            <a:pPr eaLnBrk="1" hangingPunct="1"/>
            <a:endParaRPr lang="en-GB" altLang="en-US" sz="2800" smtClean="0"/>
          </a:p>
          <a:p>
            <a:pPr eaLnBrk="1" hangingPunct="1"/>
            <a:endParaRPr lang="en-GB" altLang="en-US" sz="2800" smtClean="0"/>
          </a:p>
          <a:p>
            <a:pPr eaLnBrk="1" hangingPunct="1"/>
            <a:r>
              <a:rPr lang="en-GB" altLang="en-US" sz="2800" smtClean="0"/>
              <a:t>Example: TRES/TRANSP=1/20</a:t>
            </a:r>
          </a:p>
        </p:txBody>
      </p:sp>
      <p:graphicFrame>
        <p:nvGraphicFramePr>
          <p:cNvPr id="29700" name="Object 4" descr="EFFICIENC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185468"/>
              </p:ext>
            </p:extLst>
          </p:nvPr>
        </p:nvGraphicFramePr>
        <p:xfrm>
          <a:off x="1447800" y="4267200"/>
          <a:ext cx="5351463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Equation" r:id="rId3" imgW="3035300" imgH="596900" progId="Equation.3">
                  <p:embed/>
                </p:oleObj>
              </mc:Choice>
              <mc:Fallback>
                <p:oleObj name="Equation" r:id="rId3" imgW="30353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267200"/>
                        <a:ext cx="5351463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 descr="EFFICIENC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291564"/>
              </p:ext>
            </p:extLst>
          </p:nvPr>
        </p:nvGraphicFramePr>
        <p:xfrm>
          <a:off x="2590800" y="5638800"/>
          <a:ext cx="33797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Equation" r:id="rId5" imgW="1916868" imgH="393529" progId="Equation.3">
                  <p:embed/>
                </p:oleObj>
              </mc:Choice>
              <mc:Fallback>
                <p:oleObj name="Equation" r:id="rId5" imgW="191686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638800"/>
                        <a:ext cx="337978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43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Carrier Sense Multiple Access (CSMA)</a:t>
            </a:r>
            <a:endParaRPr lang="en-GB" altLang="en-US" sz="40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143000"/>
            <a:ext cx="8261350" cy="5334000"/>
          </a:xfrm>
        </p:spPr>
        <p:txBody>
          <a:bodyPr/>
          <a:lstStyle/>
          <a:p>
            <a:pPr eaLnBrk="1" hangingPunct="1"/>
            <a:r>
              <a:rPr lang="en-US" altLang="en-US" smtClean="0"/>
              <a:t>Carrier Sense: “Listen before talking”</a:t>
            </a:r>
          </a:p>
          <a:p>
            <a:pPr eaLnBrk="1" hangingPunct="1"/>
            <a:r>
              <a:rPr lang="en-US" altLang="en-US" smtClean="0"/>
              <a:t>Sender:</a:t>
            </a:r>
          </a:p>
          <a:p>
            <a:pPr lvl="1" eaLnBrk="1" hangingPunct="1"/>
            <a:r>
              <a:rPr lang="en-US" altLang="en-US" smtClean="0"/>
              <a:t>Listen for clear medium (carrier sense)</a:t>
            </a:r>
          </a:p>
          <a:p>
            <a:pPr lvl="1" eaLnBrk="1" hangingPunct="1"/>
            <a:r>
              <a:rPr lang="en-US" altLang="en-US" smtClean="0"/>
              <a:t>If medium idle</a:t>
            </a:r>
          </a:p>
          <a:p>
            <a:pPr lvl="2" eaLnBrk="1" hangingPunct="1"/>
            <a:r>
              <a:rPr lang="en-US" altLang="en-US" smtClean="0"/>
              <a:t>Transmit whole frame</a:t>
            </a:r>
          </a:p>
          <a:p>
            <a:pPr lvl="2" eaLnBrk="1" hangingPunct="1"/>
            <a:r>
              <a:rPr lang="en-US" altLang="en-US" smtClean="0"/>
              <a:t>Start Timeout and wait for ACK</a:t>
            </a:r>
          </a:p>
          <a:p>
            <a:pPr lvl="1" eaLnBrk="1" hangingPunct="1"/>
            <a:r>
              <a:rPr lang="en-US" altLang="en-US" smtClean="0"/>
              <a:t>If medium busy</a:t>
            </a:r>
          </a:p>
          <a:p>
            <a:pPr lvl="2" eaLnBrk="1" hangingPunct="1"/>
            <a:r>
              <a:rPr lang="en-GB" altLang="en-US" smtClean="0"/>
              <a:t>Defer transmission -&gt; Three alternatives</a:t>
            </a:r>
          </a:p>
          <a:p>
            <a:pPr eaLnBrk="1" hangingPunct="1"/>
            <a:r>
              <a:rPr lang="en-GB" altLang="en-US" smtClean="0"/>
              <a:t>Receiver:</a:t>
            </a:r>
          </a:p>
          <a:p>
            <a:pPr lvl="1" eaLnBrk="1" hangingPunct="1"/>
            <a:r>
              <a:rPr lang="en-GB" altLang="en-US" smtClean="0"/>
              <a:t>Send ACK if packet received correctly</a:t>
            </a:r>
          </a:p>
        </p:txBody>
      </p:sp>
    </p:spTree>
    <p:extLst>
      <p:ext uri="{BB962C8B-B14F-4D97-AF65-F5344CB8AC3E}">
        <p14:creationId xmlns:p14="http://schemas.microsoft.com/office/powerpoint/2010/main" val="21218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ALOHA doesn’t listen…</a:t>
            </a:r>
            <a:endParaRPr lang="en-GB" alt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ALOHA targeted for wide area and satellite systems</a:t>
            </a:r>
          </a:p>
          <a:p>
            <a:pPr lvl="1" eaLnBrk="1" hangingPunct="1"/>
            <a:r>
              <a:rPr lang="en-GB" altLang="en-US" smtClean="0"/>
              <a:t>These have long propagation delays</a:t>
            </a:r>
          </a:p>
          <a:p>
            <a:pPr lvl="1" eaLnBrk="1" hangingPunct="1"/>
            <a:r>
              <a:rPr lang="en-GB" altLang="en-US" smtClean="0"/>
              <a:t>“Send and pray” is about the best you can do for random access</a:t>
            </a:r>
          </a:p>
          <a:p>
            <a:pPr eaLnBrk="1" hangingPunct="1"/>
            <a:r>
              <a:rPr lang="en-GB" altLang="en-US" smtClean="0"/>
              <a:t>ALOHA not a good choice for local area networks</a:t>
            </a:r>
          </a:p>
          <a:p>
            <a:pPr lvl="1" eaLnBrk="1" hangingPunct="1"/>
            <a:r>
              <a:rPr lang="en-GB" altLang="en-US" smtClean="0"/>
              <a:t>These have short propagation delays</a:t>
            </a:r>
          </a:p>
        </p:txBody>
      </p:sp>
    </p:spTree>
    <p:extLst>
      <p:ext uri="{BB962C8B-B14F-4D97-AF65-F5344CB8AC3E}">
        <p14:creationId xmlns:p14="http://schemas.microsoft.com/office/powerpoint/2010/main" val="27555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CSMA: What happens if channel is busy?</a:t>
            </a:r>
            <a:endParaRPr lang="en-GB" altLang="en-US" sz="40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1-persistent CSMA: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/>
              <a:t>Continue listening for idle channel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/>
              <a:t>When channel becomes idle transmit whole packet immediately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p-persistent CSMA: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/>
              <a:t>Continue listening for idle channel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/>
              <a:t>When channel becomes idle transmit packet with probability p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/>
              <a:t>Assumes slotted time (like slotted ALOHA)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/>
              <a:t>Non-persistent CSMA: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/>
              <a:t>When channel busy, wait for random time, then check channel again</a:t>
            </a:r>
          </a:p>
        </p:txBody>
      </p:sp>
    </p:spTree>
    <p:extLst>
      <p:ext uri="{BB962C8B-B14F-4D97-AF65-F5344CB8AC3E}">
        <p14:creationId xmlns:p14="http://schemas.microsoft.com/office/powerpoint/2010/main" val="27825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CSMA persistence schemes</a:t>
            </a:r>
            <a:endParaRPr lang="en-GB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3581400"/>
            <a:ext cx="8261350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1-persistent: 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smtClean="0"/>
              <a:t>If two or more stations waiting to transmit, collision is guaranteed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Non-persistent: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smtClean="0"/>
              <a:t>Reduces probability of collisions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smtClean="0"/>
              <a:t>Wasted idle time before transmissions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smtClean="0"/>
              <a:t>p-persistent: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smtClean="0"/>
              <a:t>How is p selected ? Must be Np&lt;1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en-US" sz="2000" smtClean="0"/>
              <a:t>Np&gt;1 instability, Np&lt;&lt;1 unnecessarily long delays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2590800" y="1295400"/>
            <a:ext cx="2543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 Greek" charset="-95"/>
              </a:rPr>
              <a:t>Constant or variable delay</a:t>
            </a:r>
            <a:endParaRPr lang="en-GB" altLang="en-US" sz="1600">
              <a:latin typeface="Arial Greek" charset="-95"/>
            </a:endParaRP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5715000" y="1295400"/>
            <a:ext cx="1517650" cy="34925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 Greek" charset="-95"/>
              </a:rPr>
              <a:t>Non-persistent</a:t>
            </a:r>
            <a:endParaRPr lang="en-GB" altLang="en-US" sz="1600">
              <a:latin typeface="Arial Greek" charset="-95"/>
            </a:endParaRPr>
          </a:p>
        </p:txBody>
      </p:sp>
      <p:grpSp>
        <p:nvGrpSpPr>
          <p:cNvPr id="2" name="Group 1" descr="CSMA"/>
          <p:cNvGrpSpPr/>
          <p:nvPr/>
        </p:nvGrpSpPr>
        <p:grpSpPr>
          <a:xfrm>
            <a:off x="1600200" y="1447800"/>
            <a:ext cx="5867400" cy="2101850"/>
            <a:chOff x="1600200" y="1447800"/>
            <a:chExt cx="5867400" cy="2101850"/>
          </a:xfrm>
        </p:grpSpPr>
        <p:sp>
          <p:nvSpPr>
            <p:cNvPr id="35844" name="Rectangle 4"/>
            <p:cNvSpPr>
              <a:spLocks noChangeArrowheads="1"/>
            </p:cNvSpPr>
            <p:nvPr/>
          </p:nvSpPr>
          <p:spPr bwMode="auto">
            <a:xfrm>
              <a:off x="1600200" y="1905000"/>
              <a:ext cx="1905000" cy="533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35845" name="Text Box 5"/>
            <p:cNvSpPr txBox="1">
              <a:spLocks noChangeArrowheads="1"/>
            </p:cNvSpPr>
            <p:nvPr/>
          </p:nvSpPr>
          <p:spPr bwMode="auto">
            <a:xfrm>
              <a:off x="1905000" y="1981200"/>
              <a:ext cx="14239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Channel busy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35846" name="Line 6"/>
            <p:cNvSpPr>
              <a:spLocks noChangeShapeType="1"/>
            </p:cNvSpPr>
            <p:nvPr/>
          </p:nvSpPr>
          <p:spPr bwMode="auto">
            <a:xfrm>
              <a:off x="3505200" y="2438400"/>
              <a:ext cx="3962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 flipV="1">
              <a:off x="4495800" y="24384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 flipV="1">
              <a:off x="5486400" y="24384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>
              <a:off x="3505200" y="2819400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>
              <a:off x="4495800" y="2819400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Line 11"/>
            <p:cNvSpPr>
              <a:spLocks noChangeShapeType="1"/>
            </p:cNvSpPr>
            <p:nvPr/>
          </p:nvSpPr>
          <p:spPr bwMode="auto">
            <a:xfrm>
              <a:off x="5486400" y="2819400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Line 12"/>
            <p:cNvSpPr>
              <a:spLocks noChangeShapeType="1"/>
            </p:cNvSpPr>
            <p:nvPr/>
          </p:nvSpPr>
          <p:spPr bwMode="auto">
            <a:xfrm flipV="1">
              <a:off x="6477000" y="24384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Line 13"/>
            <p:cNvSpPr>
              <a:spLocks noChangeShapeType="1"/>
            </p:cNvSpPr>
            <p:nvPr/>
          </p:nvSpPr>
          <p:spPr bwMode="auto">
            <a:xfrm>
              <a:off x="2438400" y="1752600"/>
              <a:ext cx="2743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Line 14"/>
            <p:cNvSpPr>
              <a:spLocks noChangeShapeType="1"/>
            </p:cNvSpPr>
            <p:nvPr/>
          </p:nvSpPr>
          <p:spPr bwMode="auto">
            <a:xfrm flipV="1">
              <a:off x="2362200" y="2438400"/>
              <a:ext cx="0" cy="4572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5" name="Text Box 15"/>
            <p:cNvSpPr txBox="1">
              <a:spLocks noChangeArrowheads="1"/>
            </p:cNvSpPr>
            <p:nvPr/>
          </p:nvSpPr>
          <p:spPr bwMode="auto">
            <a:xfrm>
              <a:off x="1600200" y="2895600"/>
              <a:ext cx="15255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Sense channel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35858" name="Line 18"/>
            <p:cNvSpPr>
              <a:spLocks noChangeShapeType="1"/>
            </p:cNvSpPr>
            <p:nvPr/>
          </p:nvSpPr>
          <p:spPr bwMode="auto">
            <a:xfrm flipV="1">
              <a:off x="3505200" y="24384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Text Box 19"/>
            <p:cNvSpPr txBox="1">
              <a:spLocks noChangeArrowheads="1"/>
            </p:cNvSpPr>
            <p:nvPr/>
          </p:nvSpPr>
          <p:spPr bwMode="auto">
            <a:xfrm>
              <a:off x="5257800" y="3200400"/>
              <a:ext cx="1258888" cy="34925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p-persistent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35860" name="Text Box 20"/>
            <p:cNvSpPr txBox="1">
              <a:spLocks noChangeArrowheads="1"/>
            </p:cNvSpPr>
            <p:nvPr/>
          </p:nvSpPr>
          <p:spPr bwMode="auto">
            <a:xfrm>
              <a:off x="3124200" y="3200400"/>
              <a:ext cx="1258888" cy="349250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1-persistent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35861" name="Line 21"/>
            <p:cNvSpPr>
              <a:spLocks noChangeShapeType="1"/>
            </p:cNvSpPr>
            <p:nvPr/>
          </p:nvSpPr>
          <p:spPr bwMode="auto">
            <a:xfrm flipH="1" flipV="1">
              <a:off x="5257800" y="2971800"/>
              <a:ext cx="4572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Line 22"/>
            <p:cNvSpPr>
              <a:spLocks noChangeShapeType="1"/>
            </p:cNvSpPr>
            <p:nvPr/>
          </p:nvSpPr>
          <p:spPr bwMode="auto">
            <a:xfrm flipH="1" flipV="1">
              <a:off x="3505200" y="2971800"/>
              <a:ext cx="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Line 23"/>
            <p:cNvSpPr>
              <a:spLocks noChangeShapeType="1"/>
            </p:cNvSpPr>
            <p:nvPr/>
          </p:nvSpPr>
          <p:spPr bwMode="auto">
            <a:xfrm flipH="1">
              <a:off x="5181600" y="1447800"/>
              <a:ext cx="5334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62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" descr="PROP"/>
          <p:cNvSpPr>
            <a:spLocks noChangeArrowheads="1"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36867" name="Object 2" descr="EFFICIENC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964786"/>
              </p:ext>
            </p:extLst>
          </p:nvPr>
        </p:nvGraphicFramePr>
        <p:xfrm>
          <a:off x="1295400" y="1295400"/>
          <a:ext cx="6477000" cy="468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name="Photo Editor Photo" r:id="rId3" imgW="5811061" imgH="4200000" progId="MSPhotoEd.3">
                  <p:embed/>
                </p:oleObj>
              </mc:Choice>
              <mc:Fallback>
                <p:oleObj name="Photo Editor Photo" r:id="rId3" imgW="5811061" imgH="420000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95400"/>
                        <a:ext cx="6477000" cy="468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CSMA: efficiency</a:t>
            </a:r>
            <a:endParaRPr lang="en-GB" altLang="en-US" smtClean="0"/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6248400"/>
            <a:ext cx="826135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PROP/TRANSP=0.1</a:t>
            </a:r>
            <a:endParaRPr lang="en-GB" altLang="en-US" sz="2800" smtClean="0"/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2286000" y="5029200"/>
            <a:ext cx="1063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6633"/>
                </a:solidFill>
                <a:latin typeface="Arial Greek" charset="-95"/>
              </a:rPr>
              <a:t>P.ALOHA</a:t>
            </a:r>
            <a:endParaRPr lang="en-GB" altLang="en-US" sz="1600">
              <a:solidFill>
                <a:srgbClr val="006633"/>
              </a:solidFill>
              <a:latin typeface="Arial Greek" charset="-95"/>
            </a:endParaRP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1828800" y="4419600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hlink"/>
                </a:solidFill>
                <a:latin typeface="Arial Greek" charset="-95"/>
              </a:rPr>
              <a:t>S.ALOHA</a:t>
            </a:r>
            <a:endParaRPr lang="en-GB" altLang="en-US" sz="1600">
              <a:solidFill>
                <a:schemeClr val="hlink"/>
              </a:solidFill>
              <a:latin typeface="Arial Greek" charset="-95"/>
            </a:endParaRPr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3124200" y="3124200"/>
            <a:ext cx="2114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 Greek" charset="-95"/>
              </a:rPr>
              <a:t>non-persistent CSMA</a:t>
            </a:r>
            <a:endParaRPr lang="en-GB" altLang="en-US" sz="1600">
              <a:solidFill>
                <a:schemeClr val="tx2"/>
              </a:solidFill>
              <a:latin typeface="Arial Greek" charset="-95"/>
            </a:endParaRPr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2438400" y="3733800"/>
            <a:ext cx="1120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FF"/>
                </a:solidFill>
                <a:latin typeface="Arial Greek" charset="-95"/>
              </a:rPr>
              <a:t>1-p CSMA</a:t>
            </a:r>
            <a:endParaRPr lang="en-GB" altLang="en-US" sz="1600">
              <a:solidFill>
                <a:srgbClr val="FF00FF"/>
              </a:solidFill>
              <a:latin typeface="Arial Greek" charset="-95"/>
            </a:endParaRPr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3810000" y="5943600"/>
            <a:ext cx="182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 Greek" charset="-95"/>
              </a:rPr>
              <a:t>G, offered traffic</a:t>
            </a:r>
          </a:p>
        </p:txBody>
      </p:sp>
      <p:sp>
        <p:nvSpPr>
          <p:cNvPr id="36875" name="Text Box 10"/>
          <p:cNvSpPr txBox="1">
            <a:spLocks noChangeArrowheads="1"/>
          </p:cNvSpPr>
          <p:nvPr/>
        </p:nvSpPr>
        <p:spPr bwMode="auto">
          <a:xfrm>
            <a:off x="0" y="2971800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 Greek" charset="-95"/>
              </a:rPr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36100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 descr="CSMA"/>
          <p:cNvSpPr>
            <a:spLocks noChangeArrowheads="1"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CSMA Collisions </a:t>
            </a:r>
            <a:endParaRPr lang="en-GB" altLang="en-US" smtClean="0"/>
          </a:p>
        </p:txBody>
      </p:sp>
      <p:pic>
        <p:nvPicPr>
          <p:cNvPr id="37892" name="Picture 3" descr="CS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752600"/>
            <a:ext cx="428783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573088" y="1536700"/>
            <a:ext cx="31003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Collisions </a:t>
            </a:r>
            <a:r>
              <a:rPr lang="en-US" altLang="en-US" sz="2400" i="1">
                <a:solidFill>
                  <a:schemeClr val="accent2"/>
                </a:solidFill>
              </a:rPr>
              <a:t>can</a:t>
            </a:r>
            <a:r>
              <a:rPr lang="en-US" altLang="en-US" sz="2400">
                <a:solidFill>
                  <a:schemeClr val="accent2"/>
                </a:solidFill>
              </a:rPr>
              <a:t> occur:</a:t>
            </a: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propagation delay means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two nodes may not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hear each other’s transmission</a:t>
            </a:r>
            <a:endParaRPr lang="en-US" altLang="en-US" sz="2400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587375" y="3559175"/>
            <a:ext cx="34988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Collision:</a:t>
            </a: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entire packet transmission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time wasted</a:t>
            </a: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4724400" y="1371600"/>
            <a:ext cx="4116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mic Sans MS" pitchFamily="66" charset="0"/>
              </a:rPr>
              <a:t>spatial layout of nodes along ethernet</a:t>
            </a:r>
            <a:endParaRPr lang="en-US" altLang="en-US" sz="2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6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Multiple access </a:t>
            </a:r>
            <a:endParaRPr lang="el-GR" altLang="en-US" dirty="0" smtClean="0"/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0" y="3810000"/>
            <a:ext cx="1600200" cy="739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Fixed assignment</a:t>
            </a:r>
            <a:endParaRPr lang="el-GR" altLang="en-US" sz="2000"/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457200" y="4876800"/>
            <a:ext cx="768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FDM,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TDM,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CDM,</a:t>
            </a:r>
            <a:endParaRPr lang="el-GR" altLang="en-US" sz="1800"/>
          </a:p>
        </p:txBody>
      </p:sp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1752600" y="4953000"/>
            <a:ext cx="128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centralized</a:t>
            </a:r>
            <a:endParaRPr lang="el-GR" altLang="en-US" sz="1800"/>
          </a:p>
        </p:txBody>
      </p:sp>
      <p:sp>
        <p:nvSpPr>
          <p:cNvPr id="6156" name="Text Box 13"/>
          <p:cNvSpPr txBox="1">
            <a:spLocks noChangeArrowheads="1"/>
          </p:cNvSpPr>
          <p:nvPr/>
        </p:nvSpPr>
        <p:spPr bwMode="auto">
          <a:xfrm>
            <a:off x="5029200" y="4953000"/>
            <a:ext cx="161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Aloha, CSMA,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CSMA/CA</a:t>
            </a:r>
            <a:endParaRPr lang="el-GR" altLang="en-US" sz="1800"/>
          </a:p>
        </p:txBody>
      </p:sp>
      <p:grpSp>
        <p:nvGrpSpPr>
          <p:cNvPr id="2" name="Group 1" descr="mac"/>
          <p:cNvGrpSpPr/>
          <p:nvPr/>
        </p:nvGrpSpPr>
        <p:grpSpPr>
          <a:xfrm>
            <a:off x="914400" y="2209800"/>
            <a:ext cx="7924800" cy="2339975"/>
            <a:chOff x="914400" y="2209800"/>
            <a:chExt cx="7924800" cy="2339975"/>
          </a:xfrm>
        </p:grpSpPr>
        <p:sp>
          <p:nvSpPr>
            <p:cNvPr id="6147" name="Text Box 4"/>
            <p:cNvSpPr txBox="1">
              <a:spLocks noChangeArrowheads="1"/>
            </p:cNvSpPr>
            <p:nvPr/>
          </p:nvSpPr>
          <p:spPr bwMode="auto">
            <a:xfrm>
              <a:off x="1371600" y="2209800"/>
              <a:ext cx="1987550" cy="4349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Contention-less</a:t>
              </a:r>
              <a:endParaRPr lang="el-GR" altLang="en-US" sz="2000"/>
            </a:p>
          </p:txBody>
        </p:sp>
        <p:sp>
          <p:nvSpPr>
            <p:cNvPr id="6148" name="Text Box 5"/>
            <p:cNvSpPr txBox="1">
              <a:spLocks noChangeArrowheads="1"/>
            </p:cNvSpPr>
            <p:nvPr/>
          </p:nvSpPr>
          <p:spPr bwMode="auto">
            <a:xfrm>
              <a:off x="5715000" y="2209800"/>
              <a:ext cx="2227263" cy="4349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Contention-based</a:t>
              </a:r>
              <a:endParaRPr lang="el-GR" altLang="en-US" sz="2000"/>
            </a:p>
          </p:txBody>
        </p:sp>
        <p:sp>
          <p:nvSpPr>
            <p:cNvPr id="6149" name="Text Box 6"/>
            <p:cNvSpPr txBox="1">
              <a:spLocks noChangeArrowheads="1"/>
            </p:cNvSpPr>
            <p:nvPr/>
          </p:nvSpPr>
          <p:spPr bwMode="auto">
            <a:xfrm>
              <a:off x="5105400" y="3810000"/>
              <a:ext cx="1219200" cy="739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Random access</a:t>
              </a:r>
              <a:endParaRPr lang="el-GR" altLang="en-US" sz="2000"/>
            </a:p>
          </p:txBody>
        </p:sp>
        <p:sp>
          <p:nvSpPr>
            <p:cNvPr id="6150" name="Text Box 7"/>
            <p:cNvSpPr txBox="1">
              <a:spLocks noChangeArrowheads="1"/>
            </p:cNvSpPr>
            <p:nvPr/>
          </p:nvSpPr>
          <p:spPr bwMode="auto">
            <a:xfrm>
              <a:off x="6781800" y="3810000"/>
              <a:ext cx="2057400" cy="739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Random access with reservation</a:t>
              </a:r>
              <a:endParaRPr lang="el-GR" altLang="en-US" sz="2000"/>
            </a:p>
          </p:txBody>
        </p:sp>
        <p:sp>
          <p:nvSpPr>
            <p:cNvPr id="6152" name="Text Box 9"/>
            <p:cNvSpPr txBox="1">
              <a:spLocks noChangeArrowheads="1"/>
            </p:cNvSpPr>
            <p:nvPr/>
          </p:nvSpPr>
          <p:spPr bwMode="auto">
            <a:xfrm>
              <a:off x="1905000" y="3810000"/>
              <a:ext cx="1066800" cy="739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Polling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l-GR" altLang="en-US" sz="2000"/>
            </a:p>
          </p:txBody>
        </p:sp>
        <p:sp>
          <p:nvSpPr>
            <p:cNvPr id="6153" name="Text Box 10"/>
            <p:cNvSpPr txBox="1">
              <a:spLocks noChangeArrowheads="1"/>
            </p:cNvSpPr>
            <p:nvPr/>
          </p:nvSpPr>
          <p:spPr bwMode="auto">
            <a:xfrm>
              <a:off x="3276600" y="3810000"/>
              <a:ext cx="1143000" cy="7397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Token passing</a:t>
              </a:r>
              <a:endParaRPr lang="el-GR" altLang="en-US" sz="2000"/>
            </a:p>
          </p:txBody>
        </p:sp>
        <p:sp>
          <p:nvSpPr>
            <p:cNvPr id="6157" name="Line 14"/>
            <p:cNvSpPr>
              <a:spLocks noChangeShapeType="1"/>
            </p:cNvSpPr>
            <p:nvPr/>
          </p:nvSpPr>
          <p:spPr bwMode="auto">
            <a:xfrm flipH="1">
              <a:off x="914400" y="2667000"/>
              <a:ext cx="13716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5"/>
            <p:cNvSpPr>
              <a:spLocks noChangeShapeType="1"/>
            </p:cNvSpPr>
            <p:nvPr/>
          </p:nvSpPr>
          <p:spPr bwMode="auto">
            <a:xfrm flipH="1">
              <a:off x="2438400" y="2667000"/>
              <a:ext cx="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6"/>
            <p:cNvSpPr>
              <a:spLocks noChangeShapeType="1"/>
            </p:cNvSpPr>
            <p:nvPr/>
          </p:nvSpPr>
          <p:spPr bwMode="auto">
            <a:xfrm>
              <a:off x="2667000" y="2667000"/>
              <a:ext cx="11430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7"/>
            <p:cNvSpPr>
              <a:spLocks noChangeShapeType="1"/>
            </p:cNvSpPr>
            <p:nvPr/>
          </p:nvSpPr>
          <p:spPr bwMode="auto">
            <a:xfrm>
              <a:off x="7010400" y="2667000"/>
              <a:ext cx="8382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8"/>
            <p:cNvSpPr>
              <a:spLocks noChangeShapeType="1"/>
            </p:cNvSpPr>
            <p:nvPr/>
          </p:nvSpPr>
          <p:spPr bwMode="auto">
            <a:xfrm flipH="1">
              <a:off x="5715000" y="2667000"/>
              <a:ext cx="10668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2" name="Text Box 19"/>
          <p:cNvSpPr txBox="1">
            <a:spLocks noChangeArrowheads="1"/>
          </p:cNvSpPr>
          <p:nvPr/>
        </p:nvSpPr>
        <p:spPr bwMode="auto">
          <a:xfrm>
            <a:off x="6858000" y="4953000"/>
            <a:ext cx="186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Cellular, satellite</a:t>
            </a:r>
            <a:endParaRPr lang="el-GR" altLang="en-US" sz="1800"/>
          </a:p>
        </p:txBody>
      </p:sp>
    </p:spTree>
    <p:extLst>
      <p:ext uri="{BB962C8B-B14F-4D97-AF65-F5344CB8AC3E}">
        <p14:creationId xmlns:p14="http://schemas.microsoft.com/office/powerpoint/2010/main" val="32151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CSMA/CD (Collision Detect)</a:t>
            </a:r>
            <a:endParaRPr lang="en-GB" alt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Collision Detect: listen while transmitting</a:t>
            </a:r>
          </a:p>
          <a:p>
            <a:pPr eaLnBrk="1" hangingPunct="1"/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z="2800" smtClean="0"/>
              <a:t>CSMA/CD steps</a:t>
            </a:r>
          </a:p>
          <a:p>
            <a:pPr eaLnBrk="1" hangingPunct="1"/>
            <a:r>
              <a:rPr lang="en-US" altLang="en-US" sz="2800" smtClean="0"/>
              <a:t>If medium idle, transmit</a:t>
            </a:r>
          </a:p>
          <a:p>
            <a:pPr eaLnBrk="1" hangingPunct="1"/>
            <a:r>
              <a:rPr lang="en-US" altLang="en-US" sz="2800" smtClean="0"/>
              <a:t>If busy, listen for idle, then transmit (1-persistent)</a:t>
            </a:r>
          </a:p>
          <a:p>
            <a:pPr eaLnBrk="1" hangingPunct="1"/>
            <a:r>
              <a:rPr lang="en-US" altLang="en-US" sz="2800" smtClean="0"/>
              <a:t>If collision detected, jam then cease transmission</a:t>
            </a:r>
          </a:p>
          <a:p>
            <a:pPr eaLnBrk="1" hangingPunct="1"/>
            <a:r>
              <a:rPr lang="en-US" altLang="en-US" sz="2800" smtClean="0"/>
              <a:t>After jam, wait random time then start again</a:t>
            </a:r>
          </a:p>
          <a:p>
            <a:pPr lvl="1" eaLnBrk="1" hangingPunct="1"/>
            <a:r>
              <a:rPr lang="en-US" altLang="en-US" sz="2400" smtClean="0"/>
              <a:t>Binary exponential back off</a:t>
            </a:r>
          </a:p>
          <a:p>
            <a:pPr lvl="1" eaLnBrk="1" hangingPunct="1"/>
            <a:endParaRPr lang="en-US" altLang="en-US" sz="2400" smtClean="0"/>
          </a:p>
          <a:p>
            <a:pPr lvl="1" eaLnBrk="1" hangingPunct="1"/>
            <a:endParaRPr lang="en-US" altLang="en-US" sz="2400" smtClean="0"/>
          </a:p>
          <a:p>
            <a:pPr eaLnBrk="1" hangingPunct="1"/>
            <a:endParaRPr lang="en-GB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27961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Collision Detection</a:t>
            </a:r>
            <a:endParaRPr lang="en-GB" alt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Easy in wired LANs: measure signal strengths, compare transmitted, received signals</a:t>
            </a:r>
          </a:p>
          <a:p>
            <a:pPr eaLnBrk="1" hangingPunct="1"/>
            <a:r>
              <a:rPr lang="en-US" altLang="en-US" smtClean="0"/>
              <a:t>Difficult in wireless LANs</a:t>
            </a:r>
          </a:p>
          <a:p>
            <a:pPr lvl="1" eaLnBrk="1" hangingPunct="1"/>
            <a:r>
              <a:rPr lang="en-US" altLang="en-US" smtClean="0"/>
              <a:t>receiver shut off while transmitting</a:t>
            </a:r>
          </a:p>
          <a:p>
            <a:pPr lvl="1" eaLnBrk="1" hangingPunct="1"/>
            <a:r>
              <a:rPr lang="en-US" altLang="en-US" smtClean="0"/>
              <a:t>one station cannot hear all other stations</a:t>
            </a:r>
            <a:endParaRPr lang="en-US" altLang="en-US" b="1" smtClean="0"/>
          </a:p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8357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 descr="GAINS"/>
          <p:cNvSpPr>
            <a:spLocks noChangeArrowheads="1"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40963" name="Picture 3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2878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Gains of Collision Detect</a:t>
            </a:r>
            <a:endParaRPr lang="en-GB" altLang="en-US" smtClean="0"/>
          </a:p>
        </p:txBody>
      </p:sp>
      <p:pic>
        <p:nvPicPr>
          <p:cNvPr id="40965" name="Picture 4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1600200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5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Maximum Time to Detect Collision</a:t>
            </a:r>
            <a:endParaRPr lang="en-GB" altLang="en-US" sz="40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5105400"/>
            <a:ext cx="826135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T2-T1=T4-T3=PROP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Minimum time to detect collision: T4-T1=2</a:t>
            </a:r>
            <a:r>
              <a:rPr lang="en-US" altLang="en-US" sz="2400" smtClean="0">
                <a:sym typeface="Symbol" pitchFamily="18" charset="2"/>
              </a:rPr>
              <a:t>PROP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ym typeface="Symbol" pitchFamily="18" charset="2"/>
              </a:rPr>
              <a:t>Minimum frame length: TRANSP &gt; 2PROP</a:t>
            </a:r>
            <a:endParaRPr lang="en-GB" altLang="en-US" sz="2400" smtClean="0">
              <a:sym typeface="Symbol" pitchFamily="18" charset="2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974975" y="1360488"/>
            <a:ext cx="119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A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1989" name="Freeform 5" descr="A"/>
          <p:cNvSpPr>
            <a:spLocks/>
          </p:cNvSpPr>
          <p:nvPr/>
        </p:nvSpPr>
        <p:spPr bwMode="auto">
          <a:xfrm>
            <a:off x="2838450" y="1293813"/>
            <a:ext cx="392113" cy="358775"/>
          </a:xfrm>
          <a:custGeom>
            <a:avLst/>
            <a:gdLst>
              <a:gd name="T0" fmla="*/ 2147483647 w 256"/>
              <a:gd name="T1" fmla="*/ 2147483647 h 255"/>
              <a:gd name="T2" fmla="*/ 0 w 256"/>
              <a:gd name="T3" fmla="*/ 2147483647 h 255"/>
              <a:gd name="T4" fmla="*/ 0 w 256"/>
              <a:gd name="T5" fmla="*/ 0 h 255"/>
              <a:gd name="T6" fmla="*/ 2147483647 w 256"/>
              <a:gd name="T7" fmla="*/ 0 h 255"/>
              <a:gd name="T8" fmla="*/ 2147483647 w 256"/>
              <a:gd name="T9" fmla="*/ 2147483647 h 255"/>
              <a:gd name="T10" fmla="*/ 2147483647 w 256"/>
              <a:gd name="T11" fmla="*/ 2147483647 h 2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6"/>
              <a:gd name="T19" fmla="*/ 0 h 255"/>
              <a:gd name="T20" fmla="*/ 256 w 256"/>
              <a:gd name="T21" fmla="*/ 255 h 2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6" h="255">
                <a:moveTo>
                  <a:pt x="256" y="255"/>
                </a:moveTo>
                <a:lnTo>
                  <a:pt x="0" y="255"/>
                </a:lnTo>
                <a:lnTo>
                  <a:pt x="0" y="0"/>
                </a:lnTo>
                <a:lnTo>
                  <a:pt x="256" y="0"/>
                </a:lnTo>
                <a:lnTo>
                  <a:pt x="256" y="25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838825" y="1360488"/>
            <a:ext cx="119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</a:rPr>
              <a:t>B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1992" name="Freeform 8" descr="B"/>
          <p:cNvSpPr>
            <a:spLocks/>
          </p:cNvSpPr>
          <p:nvPr/>
        </p:nvSpPr>
        <p:spPr bwMode="auto">
          <a:xfrm>
            <a:off x="5699125" y="1293813"/>
            <a:ext cx="388938" cy="358775"/>
          </a:xfrm>
          <a:custGeom>
            <a:avLst/>
            <a:gdLst>
              <a:gd name="T0" fmla="*/ 2147483647 w 255"/>
              <a:gd name="T1" fmla="*/ 2147483647 h 255"/>
              <a:gd name="T2" fmla="*/ 0 w 255"/>
              <a:gd name="T3" fmla="*/ 2147483647 h 255"/>
              <a:gd name="T4" fmla="*/ 0 w 255"/>
              <a:gd name="T5" fmla="*/ 0 h 255"/>
              <a:gd name="T6" fmla="*/ 2147483647 w 255"/>
              <a:gd name="T7" fmla="*/ 0 h 255"/>
              <a:gd name="T8" fmla="*/ 2147483647 w 255"/>
              <a:gd name="T9" fmla="*/ 2147483647 h 255"/>
              <a:gd name="T10" fmla="*/ 2147483647 w 255"/>
              <a:gd name="T11" fmla="*/ 2147483647 h 25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5"/>
              <a:gd name="T19" fmla="*/ 0 h 255"/>
              <a:gd name="T20" fmla="*/ 255 w 255"/>
              <a:gd name="T21" fmla="*/ 255 h 25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5" h="255">
                <a:moveTo>
                  <a:pt x="255" y="255"/>
                </a:moveTo>
                <a:lnTo>
                  <a:pt x="0" y="255"/>
                </a:lnTo>
                <a:lnTo>
                  <a:pt x="0" y="0"/>
                </a:lnTo>
                <a:lnTo>
                  <a:pt x="255" y="0"/>
                </a:lnTo>
                <a:lnTo>
                  <a:pt x="255" y="25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28600" y="1905000"/>
            <a:ext cx="92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 Greek" charset="-95"/>
              </a:rPr>
              <a:t>Time T1</a:t>
            </a:r>
            <a:endParaRPr lang="en-GB" altLang="en-US" sz="1600">
              <a:latin typeface="Arial Greek" charset="-95"/>
            </a:endParaRP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228600" y="2514600"/>
            <a:ext cx="92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 Greek" charset="-95"/>
              </a:rPr>
              <a:t>Time T2</a:t>
            </a:r>
            <a:endParaRPr lang="en-GB" altLang="en-US" sz="1600">
              <a:latin typeface="Arial Greek" charset="-95"/>
            </a:endParaRP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6096000" y="2590800"/>
            <a:ext cx="2965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 Greek" charset="-95"/>
              </a:rPr>
              <a:t>B starts transmission just prior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 Greek" charset="-95"/>
              </a:rPr>
              <a:t>to signal A reaching it</a:t>
            </a:r>
            <a:endParaRPr lang="en-GB" altLang="en-US" sz="1600">
              <a:latin typeface="Arial Greek" charset="-95"/>
            </a:endParaRP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228600" y="3276600"/>
            <a:ext cx="92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 Greek" charset="-95"/>
              </a:rPr>
              <a:t>Time T3</a:t>
            </a:r>
            <a:endParaRPr lang="en-GB" altLang="en-US" sz="1600">
              <a:latin typeface="Arial Greek" charset="-95"/>
            </a:endParaRP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6096000" y="3352800"/>
            <a:ext cx="3048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 Greek" charset="-95"/>
              </a:rPr>
              <a:t>B senses collision, stops transmitting and sends jam signal</a:t>
            </a:r>
            <a:endParaRPr lang="en-GB" altLang="en-US" sz="1600">
              <a:latin typeface="Arial Greek" charset="-95"/>
            </a:endParaRPr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228600" y="4114800"/>
            <a:ext cx="928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 Greek" charset="-95"/>
              </a:rPr>
              <a:t>Time T4</a:t>
            </a:r>
            <a:endParaRPr lang="en-GB" altLang="en-US" sz="1600">
              <a:latin typeface="Arial Greek" charset="-95"/>
            </a:endParaRPr>
          </a:p>
        </p:txBody>
      </p:sp>
      <p:grpSp>
        <p:nvGrpSpPr>
          <p:cNvPr id="2" name="Group 1" descr="MAX DETECT"/>
          <p:cNvGrpSpPr/>
          <p:nvPr/>
        </p:nvGrpSpPr>
        <p:grpSpPr>
          <a:xfrm>
            <a:off x="1295400" y="1651000"/>
            <a:ext cx="4865688" cy="3028950"/>
            <a:chOff x="1295400" y="1651000"/>
            <a:chExt cx="4865688" cy="3028950"/>
          </a:xfrm>
        </p:grpSpPr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>
              <a:off x="3032125" y="1652588"/>
              <a:ext cx="6350" cy="17621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5870575" y="1651000"/>
              <a:ext cx="4763" cy="1762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Line 10"/>
            <p:cNvSpPr>
              <a:spLocks noChangeShapeType="1"/>
            </p:cNvSpPr>
            <p:nvPr/>
          </p:nvSpPr>
          <p:spPr bwMode="auto">
            <a:xfrm>
              <a:off x="2590800" y="1828800"/>
              <a:ext cx="3497263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3048000" y="1981200"/>
              <a:ext cx="228600" cy="152400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1997" name="Text Box 13"/>
            <p:cNvSpPr txBox="1">
              <a:spLocks noChangeArrowheads="1"/>
            </p:cNvSpPr>
            <p:nvPr/>
          </p:nvSpPr>
          <p:spPr bwMode="auto">
            <a:xfrm>
              <a:off x="1295400" y="1905000"/>
              <a:ext cx="15160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A transmission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41998" name="Text Box 14"/>
            <p:cNvSpPr txBox="1">
              <a:spLocks noChangeArrowheads="1"/>
            </p:cNvSpPr>
            <p:nvPr/>
          </p:nvSpPr>
          <p:spPr bwMode="auto">
            <a:xfrm>
              <a:off x="1295400" y="2133600"/>
              <a:ext cx="11191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Bus signal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41999" name="Rectangle 15"/>
            <p:cNvSpPr>
              <a:spLocks noChangeArrowheads="1"/>
            </p:cNvSpPr>
            <p:nvPr/>
          </p:nvSpPr>
          <p:spPr bwMode="auto">
            <a:xfrm>
              <a:off x="3048000" y="2209800"/>
              <a:ext cx="228600" cy="1524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3048000" y="2590800"/>
              <a:ext cx="2590800" cy="152400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2002" name="Text Box 18"/>
            <p:cNvSpPr txBox="1">
              <a:spLocks noChangeArrowheads="1"/>
            </p:cNvSpPr>
            <p:nvPr/>
          </p:nvSpPr>
          <p:spPr bwMode="auto">
            <a:xfrm>
              <a:off x="1295400" y="2514600"/>
              <a:ext cx="15160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A transmission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42003" name="Text Box 19"/>
            <p:cNvSpPr txBox="1">
              <a:spLocks noChangeArrowheads="1"/>
            </p:cNvSpPr>
            <p:nvPr/>
          </p:nvSpPr>
          <p:spPr bwMode="auto">
            <a:xfrm>
              <a:off x="1295400" y="2743200"/>
              <a:ext cx="11191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Bus signal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42004" name="Rectangle 20"/>
            <p:cNvSpPr>
              <a:spLocks noChangeArrowheads="1"/>
            </p:cNvSpPr>
            <p:nvPr/>
          </p:nvSpPr>
          <p:spPr bwMode="auto">
            <a:xfrm>
              <a:off x="3048000" y="2819400"/>
              <a:ext cx="2590800" cy="1524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2007" name="Text Box 23"/>
            <p:cNvSpPr txBox="1">
              <a:spLocks noChangeArrowheads="1"/>
            </p:cNvSpPr>
            <p:nvPr/>
          </p:nvSpPr>
          <p:spPr bwMode="auto">
            <a:xfrm>
              <a:off x="1295400" y="3276600"/>
              <a:ext cx="15160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A transmission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42008" name="Text Box 24"/>
            <p:cNvSpPr txBox="1">
              <a:spLocks noChangeArrowheads="1"/>
            </p:cNvSpPr>
            <p:nvPr/>
          </p:nvSpPr>
          <p:spPr bwMode="auto">
            <a:xfrm>
              <a:off x="1311275" y="3521075"/>
              <a:ext cx="11191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Bus signal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42010" name="Rectangle 26"/>
            <p:cNvSpPr>
              <a:spLocks noChangeArrowheads="1"/>
            </p:cNvSpPr>
            <p:nvPr/>
          </p:nvSpPr>
          <p:spPr bwMode="auto">
            <a:xfrm>
              <a:off x="5715000" y="2362200"/>
              <a:ext cx="152400" cy="1524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2011" name="Rectangle 27"/>
            <p:cNvSpPr>
              <a:spLocks noChangeArrowheads="1"/>
            </p:cNvSpPr>
            <p:nvPr/>
          </p:nvSpPr>
          <p:spPr bwMode="auto">
            <a:xfrm>
              <a:off x="5715000" y="2819400"/>
              <a:ext cx="152400" cy="1524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2012" name="Rectangle 28"/>
            <p:cNvSpPr>
              <a:spLocks noChangeArrowheads="1"/>
            </p:cNvSpPr>
            <p:nvPr/>
          </p:nvSpPr>
          <p:spPr bwMode="auto">
            <a:xfrm>
              <a:off x="3048000" y="3429000"/>
              <a:ext cx="2819400" cy="152400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2013" name="Rectangle 29"/>
            <p:cNvSpPr>
              <a:spLocks noChangeArrowheads="1"/>
            </p:cNvSpPr>
            <p:nvPr/>
          </p:nvSpPr>
          <p:spPr bwMode="auto">
            <a:xfrm>
              <a:off x="3063875" y="3673475"/>
              <a:ext cx="2590800" cy="1524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2014" name="Rectangle 30"/>
            <p:cNvSpPr>
              <a:spLocks noChangeArrowheads="1"/>
            </p:cNvSpPr>
            <p:nvPr/>
          </p:nvSpPr>
          <p:spPr bwMode="auto">
            <a:xfrm>
              <a:off x="5562600" y="3200400"/>
              <a:ext cx="304800" cy="1524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2015" name="Rectangle 31"/>
            <p:cNvSpPr>
              <a:spLocks noChangeArrowheads="1"/>
            </p:cNvSpPr>
            <p:nvPr/>
          </p:nvSpPr>
          <p:spPr bwMode="auto">
            <a:xfrm>
              <a:off x="5578475" y="3673475"/>
              <a:ext cx="304800" cy="1524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2016" name="Text Box 32"/>
            <p:cNvSpPr txBox="1">
              <a:spLocks noChangeArrowheads="1"/>
            </p:cNvSpPr>
            <p:nvPr/>
          </p:nvSpPr>
          <p:spPr bwMode="auto">
            <a:xfrm>
              <a:off x="5257800" y="3810000"/>
              <a:ext cx="9032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collision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42018" name="Text Box 34"/>
            <p:cNvSpPr txBox="1">
              <a:spLocks noChangeArrowheads="1"/>
            </p:cNvSpPr>
            <p:nvPr/>
          </p:nvSpPr>
          <p:spPr bwMode="auto">
            <a:xfrm>
              <a:off x="1295400" y="4114800"/>
              <a:ext cx="15160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A transmission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42019" name="Text Box 35"/>
            <p:cNvSpPr txBox="1">
              <a:spLocks noChangeArrowheads="1"/>
            </p:cNvSpPr>
            <p:nvPr/>
          </p:nvSpPr>
          <p:spPr bwMode="auto">
            <a:xfrm>
              <a:off x="1295400" y="4343400"/>
              <a:ext cx="1119188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 Greek" charset="-95"/>
                </a:rPr>
                <a:t>Bus signal</a:t>
              </a:r>
              <a:endParaRPr lang="en-GB" altLang="en-US" sz="1600">
                <a:latin typeface="Arial Greek" charset="-95"/>
              </a:endParaRPr>
            </a:p>
          </p:txBody>
        </p:sp>
        <p:sp>
          <p:nvSpPr>
            <p:cNvPr id="42020" name="Rectangle 36"/>
            <p:cNvSpPr>
              <a:spLocks noChangeArrowheads="1"/>
            </p:cNvSpPr>
            <p:nvPr/>
          </p:nvSpPr>
          <p:spPr bwMode="auto">
            <a:xfrm>
              <a:off x="3048000" y="4267200"/>
              <a:ext cx="2819400" cy="152400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2021" name="Rectangle 37"/>
            <p:cNvSpPr>
              <a:spLocks noChangeArrowheads="1"/>
            </p:cNvSpPr>
            <p:nvPr/>
          </p:nvSpPr>
          <p:spPr bwMode="auto">
            <a:xfrm>
              <a:off x="3048000" y="4495800"/>
              <a:ext cx="2819400" cy="1524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42022" name="Rectangle 38"/>
            <p:cNvSpPr>
              <a:spLocks noChangeArrowheads="1"/>
            </p:cNvSpPr>
            <p:nvPr/>
          </p:nvSpPr>
          <p:spPr bwMode="auto">
            <a:xfrm>
              <a:off x="3048000" y="4495800"/>
              <a:ext cx="304800" cy="1524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2023" name="Text Box 39"/>
          <p:cNvSpPr txBox="1">
            <a:spLocks noChangeArrowheads="1"/>
          </p:cNvSpPr>
          <p:nvPr/>
        </p:nvSpPr>
        <p:spPr bwMode="auto">
          <a:xfrm>
            <a:off x="2819400" y="4648200"/>
            <a:ext cx="903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 Greek" charset="-95"/>
              </a:rPr>
              <a:t>collision</a:t>
            </a:r>
            <a:endParaRPr lang="en-GB" altLang="en-US" sz="1600">
              <a:latin typeface="Arial Greek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6372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2" descr="CSMA/CD"/>
          <p:cNvSpPr>
            <a:spLocks noChangeArrowheads="1"/>
          </p:cNvSpPr>
          <p:nvPr/>
        </p:nvSpPr>
        <p:spPr bwMode="auto">
          <a:xfrm>
            <a:off x="0" y="6172200"/>
            <a:ext cx="9144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43011" name="Object 2" descr="CSMA/CD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873395"/>
              </p:ext>
            </p:extLst>
          </p:nvPr>
        </p:nvGraphicFramePr>
        <p:xfrm>
          <a:off x="1219200" y="1371600"/>
          <a:ext cx="6553200" cy="472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Photo Editor Photo" r:id="rId3" imgW="5896798" imgH="4247619" progId="MSPhotoEd.3">
                  <p:embed/>
                </p:oleObj>
              </mc:Choice>
              <mc:Fallback>
                <p:oleObj name="Photo Editor Photo" r:id="rId3" imgW="5896798" imgH="424761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371600"/>
                        <a:ext cx="6553200" cy="472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CSMA/CD Efficiency</a:t>
            </a:r>
            <a:endParaRPr lang="en-GB" altLang="en-US" smtClean="0"/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2286000" y="5105400"/>
            <a:ext cx="1063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6633"/>
                </a:solidFill>
                <a:latin typeface="Arial Greek" charset="-95"/>
              </a:rPr>
              <a:t>P.ALOHA</a:t>
            </a:r>
            <a:endParaRPr lang="en-GB" altLang="en-US" sz="1600">
              <a:solidFill>
                <a:srgbClr val="006633"/>
              </a:solidFill>
              <a:latin typeface="Arial Greek" charset="-95"/>
            </a:endParaRP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1828800" y="4495800"/>
            <a:ext cx="1063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hlink"/>
                </a:solidFill>
                <a:latin typeface="Arial Greek" charset="-95"/>
              </a:rPr>
              <a:t>S.ALOHA</a:t>
            </a:r>
            <a:endParaRPr lang="en-GB" altLang="en-US" sz="1600">
              <a:solidFill>
                <a:schemeClr val="hlink"/>
              </a:solidFill>
              <a:latin typeface="Arial Greek" charset="-95"/>
            </a:endParaRPr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3124200" y="3200400"/>
            <a:ext cx="2114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2"/>
                </a:solidFill>
                <a:latin typeface="Arial Greek" charset="-95"/>
              </a:rPr>
              <a:t>non-persistent CSMA</a:t>
            </a:r>
            <a:endParaRPr lang="en-GB" altLang="en-US" sz="1600">
              <a:solidFill>
                <a:schemeClr val="tx2"/>
              </a:solidFill>
              <a:latin typeface="Arial Greek" charset="-95"/>
            </a:endParaRPr>
          </a:p>
        </p:txBody>
      </p:sp>
      <p:sp>
        <p:nvSpPr>
          <p:cNvPr id="43016" name="Text Box 7"/>
          <p:cNvSpPr txBox="1">
            <a:spLocks noChangeArrowheads="1"/>
          </p:cNvSpPr>
          <p:nvPr/>
        </p:nvSpPr>
        <p:spPr bwMode="auto">
          <a:xfrm>
            <a:off x="2362200" y="3810000"/>
            <a:ext cx="1120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FF"/>
                </a:solidFill>
                <a:latin typeface="Arial Greek" charset="-95"/>
              </a:rPr>
              <a:t>1-p CSMA</a:t>
            </a:r>
            <a:endParaRPr lang="en-GB" altLang="en-US" sz="1600">
              <a:solidFill>
                <a:srgbClr val="FF00FF"/>
              </a:solidFill>
              <a:latin typeface="Arial Greek" charset="-95"/>
            </a:endParaRPr>
          </a:p>
        </p:txBody>
      </p:sp>
      <p:sp>
        <p:nvSpPr>
          <p:cNvPr id="43017" name="Text Box 8"/>
          <p:cNvSpPr txBox="1">
            <a:spLocks noChangeArrowheads="1"/>
          </p:cNvSpPr>
          <p:nvPr/>
        </p:nvSpPr>
        <p:spPr bwMode="auto">
          <a:xfrm>
            <a:off x="1752600" y="2362200"/>
            <a:ext cx="1119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996600"/>
                </a:solidFill>
                <a:latin typeface="Arial Greek" charset="-95"/>
              </a:rPr>
              <a:t>CSMA/CD</a:t>
            </a:r>
            <a:endParaRPr lang="en-GB" altLang="en-US" sz="1600">
              <a:solidFill>
                <a:srgbClr val="996600"/>
              </a:solidFill>
              <a:latin typeface="Arial Greek" charset="-95"/>
            </a:endParaRPr>
          </a:p>
        </p:txBody>
      </p:sp>
      <p:sp>
        <p:nvSpPr>
          <p:cNvPr id="43018" name="Rectangle 9"/>
          <p:cNvSpPr>
            <a:spLocks noChangeArrowheads="1"/>
          </p:cNvSpPr>
          <p:nvPr/>
        </p:nvSpPr>
        <p:spPr bwMode="auto">
          <a:xfrm>
            <a:off x="381000" y="6324600"/>
            <a:ext cx="82613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FF"/>
              </a:buClr>
            </a:pPr>
            <a:r>
              <a:rPr lang="en-US" altLang="en-US"/>
              <a:t>PROP/TRANSP=0.1</a:t>
            </a:r>
            <a:endParaRPr lang="en-GB" altLang="en-US"/>
          </a:p>
        </p:txBody>
      </p:sp>
      <p:sp>
        <p:nvSpPr>
          <p:cNvPr id="43019" name="Text Box 10"/>
          <p:cNvSpPr txBox="1">
            <a:spLocks noChangeArrowheads="1"/>
          </p:cNvSpPr>
          <p:nvPr/>
        </p:nvSpPr>
        <p:spPr bwMode="auto">
          <a:xfrm>
            <a:off x="3810000" y="6019800"/>
            <a:ext cx="182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 Greek" charset="-95"/>
              </a:rPr>
              <a:t>G, offered traffic</a:t>
            </a:r>
          </a:p>
        </p:txBody>
      </p:sp>
      <p:sp>
        <p:nvSpPr>
          <p:cNvPr id="43020" name="Text Box 11"/>
          <p:cNvSpPr txBox="1">
            <a:spLocks noChangeArrowheads="1"/>
          </p:cNvSpPr>
          <p:nvPr/>
        </p:nvSpPr>
        <p:spPr bwMode="auto">
          <a:xfrm>
            <a:off x="0" y="3048000"/>
            <a:ext cx="1136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Arial Greek" charset="-95"/>
              </a:rPr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28740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4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934200" cy="2895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Μάθημα: Ασύρματα Δίκτυα και Κινητές Επικοινωνίες</a:t>
            </a:r>
          </a:p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/>
              <a:t>4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altLang="en-US" sz="2800" dirty="0"/>
              <a:t>Πρωτόκολλα Πολλαπλής Προσπέλασης</a:t>
            </a:r>
            <a:r>
              <a:rPr lang="en-US" altLang="en-US" sz="2800" dirty="0"/>
              <a:t> </a:t>
            </a:r>
            <a:endParaRPr lang="el-GR" alt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Βασίλειος Σύρης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844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Multi-Access Radio Techniques</a:t>
            </a:r>
          </a:p>
        </p:txBody>
      </p:sp>
      <p:pic>
        <p:nvPicPr>
          <p:cNvPr id="44035" name="Picture 3" descr="freq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2546350"/>
            <a:ext cx="694848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162550" y="5383213"/>
            <a:ext cx="28543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/>
              <a:t>Courtesy of Petri Possi, UMTS World</a:t>
            </a:r>
            <a:endParaRPr lang="en-US" altLang="en-US" sz="2400">
              <a:solidFill>
                <a:srgbClr val="000000"/>
              </a:solidFill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154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CDMA</a:t>
            </a:r>
            <a:endParaRPr lang="el-GR" alt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9156" name="Picture 4" descr="CD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3341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91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Frequency hopping </a:t>
            </a:r>
            <a:endParaRPr lang="el-GR" alt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Frequency hopping based on pseudorandom numbers</a:t>
            </a:r>
          </a:p>
          <a:p>
            <a:pPr eaLnBrk="1" hangingPunct="1"/>
            <a:r>
              <a:rPr lang="en-US" altLang="en-US" smtClean="0"/>
              <a:t>Spreads power over wide spectrum: spread spectrum</a:t>
            </a:r>
          </a:p>
          <a:p>
            <a:pPr eaLnBrk="1" hangingPunct="1"/>
            <a:r>
              <a:rPr lang="en-US" altLang="en-US" smtClean="0"/>
              <a:t>Narrowband interference not effective</a:t>
            </a:r>
          </a:p>
          <a:p>
            <a:pPr eaLnBrk="1" hangingPunct="1"/>
            <a:r>
              <a:rPr lang="en-US" altLang="en-US" smtClean="0"/>
              <a:t>Initially developed for military</a:t>
            </a:r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2125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Direct sequence </a:t>
            </a:r>
            <a:endParaRPr lang="el-GR" alt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2667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Spreading factor: code bit rate/data bit rate</a:t>
            </a:r>
          </a:p>
          <a:p>
            <a:pPr lvl="1" eaLnBrk="1" hangingPunct="1"/>
            <a:r>
              <a:rPr lang="en-US" altLang="en-US" sz="2400" smtClean="0"/>
              <a:t>10-100 typically for commercial systems</a:t>
            </a:r>
          </a:p>
          <a:p>
            <a:pPr eaLnBrk="1" hangingPunct="1"/>
            <a:r>
              <a:rPr lang="en-US" altLang="en-US" sz="2800" smtClean="0"/>
              <a:t>Signal bandwidth = Spreading factor X Data rate</a:t>
            </a:r>
          </a:p>
          <a:p>
            <a:pPr eaLnBrk="1" hangingPunct="1"/>
            <a:r>
              <a:rPr lang="en-US" altLang="en-US" sz="2800" smtClean="0"/>
              <a:t>Code sequence synchronization necessary</a:t>
            </a:r>
          </a:p>
          <a:p>
            <a:pPr eaLnBrk="1" hangingPunct="1"/>
            <a:r>
              <a:rPr lang="en-US" altLang="en-US" sz="2800" smtClean="0"/>
              <a:t>Correlation between codes =&gt; interference</a:t>
            </a:r>
            <a:endParaRPr lang="el-GR" altLang="en-US" sz="2800" smtClean="0"/>
          </a:p>
        </p:txBody>
      </p:sp>
      <p:pic>
        <p:nvPicPr>
          <p:cNvPr id="51204" name="Picture 4" descr="Direct Sequ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91000"/>
            <a:ext cx="4638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4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OFDMA</a:t>
            </a:r>
            <a:endParaRPr lang="el-GR" alt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2514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Orthogonal Frequency Division Multiple Access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Multicarrier modulation similar to DMT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Available frequency band divided into many (256 or more) sub-bands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Orthogonal: peak of one band at null of others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Each carrier modulated with BPSK, QPSK, 16/64-QAM, etc</a:t>
            </a:r>
            <a:endParaRPr lang="el-GR" altLang="en-US" sz="2400" smtClean="0"/>
          </a:p>
        </p:txBody>
      </p:sp>
      <p:graphicFrame>
        <p:nvGraphicFramePr>
          <p:cNvPr id="52229" name="Object 5" descr="ofdm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683924"/>
              </p:ext>
            </p:extLst>
          </p:nvPr>
        </p:nvGraphicFramePr>
        <p:xfrm>
          <a:off x="1752600" y="3657600"/>
          <a:ext cx="4967288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CorelPhotoPaint.Image.11" r:id="rId3" imgW="4355232" imgH="2508509" progId="CorelPhotoPaint.Image.11">
                  <p:embed/>
                </p:oleObj>
              </mc:Choice>
              <mc:Fallback>
                <p:oleObj name="CorelPhotoPaint.Image.11" r:id="rId3" imgW="4355232" imgH="2508509" progId="CorelPhotoPaint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657600"/>
                        <a:ext cx="4967288" cy="286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87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28512</TotalTime>
  <Words>1598</Words>
  <Application>Microsoft Office PowerPoint</Application>
  <PresentationFormat>On-screen Show (4:3)</PresentationFormat>
  <Paragraphs>352</Paragraphs>
  <Slides>45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Default Design</vt:lpstr>
      <vt:lpstr>Θέμα του Office</vt:lpstr>
      <vt:lpstr>1_Default Design</vt:lpstr>
      <vt:lpstr>CorelPhotoPaint.Image.11</vt:lpstr>
      <vt:lpstr>Equation</vt:lpstr>
      <vt:lpstr>Photo Editor Photo</vt:lpstr>
      <vt:lpstr>Ασύρματες και Κινητές Επικοινωνίες</vt:lpstr>
      <vt:lpstr>Multiple access</vt:lpstr>
      <vt:lpstr>Switching</vt:lpstr>
      <vt:lpstr>Multiple access </vt:lpstr>
      <vt:lpstr>Multi-Access Radio Techniques</vt:lpstr>
      <vt:lpstr>CDMA</vt:lpstr>
      <vt:lpstr>Frequency hopping </vt:lpstr>
      <vt:lpstr>Direct sequence </vt:lpstr>
      <vt:lpstr>OFDMA</vt:lpstr>
      <vt:lpstr>Wideband CDMA</vt:lpstr>
      <vt:lpstr>Multiple Access Systems</vt:lpstr>
      <vt:lpstr>Multiple Access Control</vt:lpstr>
      <vt:lpstr>Multiple Access Control (cont)</vt:lpstr>
      <vt:lpstr>OSI and IEEE 802</vt:lpstr>
      <vt:lpstr>IEEE 802 Layers - Physical</vt:lpstr>
      <vt:lpstr>IEEE 802 Layers - Logical Link Control (LLC)</vt:lpstr>
      <vt:lpstr>IEEE 802 Layers - Media Access Control (MAC)</vt:lpstr>
      <vt:lpstr>Media Access Control (MAC)</vt:lpstr>
      <vt:lpstr>MAC Protocol: A Taxonomy</vt:lpstr>
      <vt:lpstr>Random Access MAC Protocols</vt:lpstr>
      <vt:lpstr>Random Access MAC Protocols: Performance</vt:lpstr>
      <vt:lpstr>ALOHA Protocol</vt:lpstr>
      <vt:lpstr>Slotted ALOHA</vt:lpstr>
      <vt:lpstr>Slotted ALOHA </vt:lpstr>
      <vt:lpstr>Slotted ALOHA Transmissions</vt:lpstr>
      <vt:lpstr>Slotted ALOHA: Efficiency</vt:lpstr>
      <vt:lpstr>Slotted ALOHA: Efficiency (cont)</vt:lpstr>
      <vt:lpstr>Slotted ALOHA: Finite Station Population </vt:lpstr>
      <vt:lpstr>Slotted ALOHA: Finite Station Population (cont)</vt:lpstr>
      <vt:lpstr>Pure ALOHA</vt:lpstr>
      <vt:lpstr>Pure ALOHA: Performance</vt:lpstr>
      <vt:lpstr>Reservation ALOHA</vt:lpstr>
      <vt:lpstr>Reservation ALOHA: Efficiency</vt:lpstr>
      <vt:lpstr>Carrier Sense Multiple Access (CSMA)</vt:lpstr>
      <vt:lpstr>Why ALOHA doesn’t listen…</vt:lpstr>
      <vt:lpstr>CSMA: What happens if channel is busy?</vt:lpstr>
      <vt:lpstr>CSMA persistence schemes</vt:lpstr>
      <vt:lpstr>CSMA: efficiency</vt:lpstr>
      <vt:lpstr>CSMA Collisions </vt:lpstr>
      <vt:lpstr>CSMA/CD (Collision Detect)</vt:lpstr>
      <vt:lpstr>Collision Detection</vt:lpstr>
      <vt:lpstr>Gains of Collision Detect</vt:lpstr>
      <vt:lpstr>Maximum Time to Detect Collision</vt:lpstr>
      <vt:lpstr>CSMA/CD Efficiency</vt:lpstr>
      <vt:lpstr>Τέλος Ενότητας #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vaggelisdouros</dc:creator>
  <cp:lastModifiedBy>vaggelisdouros</cp:lastModifiedBy>
  <cp:revision>192</cp:revision>
  <cp:lastPrinted>2013-10-29T06:42:59Z</cp:lastPrinted>
  <dcterms:created xsi:type="dcterms:W3CDTF">1601-01-01T00:00:00Z</dcterms:created>
  <dcterms:modified xsi:type="dcterms:W3CDTF">2015-11-26T21:48:08Z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