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sldIdLst>
    <p:sldId id="256" r:id="rId3"/>
    <p:sldId id="259" r:id="rId4"/>
    <p:sldId id="257" r:id="rId5"/>
    <p:sldId id="261" r:id="rId6"/>
    <p:sldId id="414" r:id="rId7"/>
    <p:sldId id="374" r:id="rId8"/>
    <p:sldId id="432" r:id="rId9"/>
    <p:sldId id="433" r:id="rId10"/>
    <p:sldId id="454" r:id="rId11"/>
    <p:sldId id="448" r:id="rId12"/>
    <p:sldId id="434" r:id="rId13"/>
    <p:sldId id="435" r:id="rId14"/>
    <p:sldId id="436" r:id="rId15"/>
    <p:sldId id="455" r:id="rId16"/>
    <p:sldId id="449" r:id="rId17"/>
    <p:sldId id="456" r:id="rId18"/>
    <p:sldId id="437" r:id="rId19"/>
    <p:sldId id="438" r:id="rId20"/>
    <p:sldId id="458" r:id="rId21"/>
    <p:sldId id="457" r:id="rId22"/>
    <p:sldId id="450" r:id="rId23"/>
    <p:sldId id="440" r:id="rId24"/>
    <p:sldId id="441" r:id="rId25"/>
    <p:sldId id="459" r:id="rId26"/>
    <p:sldId id="460" r:id="rId27"/>
    <p:sldId id="451" r:id="rId28"/>
    <p:sldId id="442" r:id="rId29"/>
    <p:sldId id="461" r:id="rId30"/>
    <p:sldId id="444" r:id="rId31"/>
    <p:sldId id="445" r:id="rId32"/>
    <p:sldId id="462" r:id="rId33"/>
    <p:sldId id="452" r:id="rId34"/>
    <p:sldId id="446" r:id="rId35"/>
    <p:sldId id="463" r:id="rId36"/>
    <p:sldId id="447" r:id="rId37"/>
    <p:sldId id="464" r:id="rId38"/>
    <p:sldId id="453" r:id="rId39"/>
    <p:sldId id="443" r:id="rId40"/>
    <p:sldId id="465" r:id="rId41"/>
    <p:sldId id="354" r:id="rId42"/>
  </p:sldIdLst>
  <p:sldSz cx="9144000" cy="6858000" type="screen4x3"/>
  <p:notesSz cx="6858000" cy="9144000"/>
  <p:custDataLst>
    <p:tags r:id="rId4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3.xml"/><Relationship Id="rId3" Type="http://schemas.openxmlformats.org/officeDocument/2006/relationships/slide" Target="slides/slide11.xml"/><Relationship Id="rId7" Type="http://schemas.openxmlformats.org/officeDocument/2006/relationships/slide" Target="slides/slide18.xml"/><Relationship Id="rId12" Type="http://schemas.openxmlformats.org/officeDocument/2006/relationships/slide" Target="slides/slide30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11" Type="http://schemas.openxmlformats.org/officeDocument/2006/relationships/slide" Target="slides/slide29.xml"/><Relationship Id="rId5" Type="http://schemas.openxmlformats.org/officeDocument/2006/relationships/slide" Target="slides/slide13.xml"/><Relationship Id="rId15" Type="http://schemas.openxmlformats.org/officeDocument/2006/relationships/slide" Target="slides/slide38.xml"/><Relationship Id="rId10" Type="http://schemas.openxmlformats.org/officeDocument/2006/relationships/slide" Target="slides/slide27.xml"/><Relationship Id="rId4" Type="http://schemas.openxmlformats.org/officeDocument/2006/relationships/slide" Target="slides/slide12.xml"/><Relationship Id="rId9" Type="http://schemas.openxmlformats.org/officeDocument/2006/relationships/slide" Target="slides/slide23.xml"/><Relationship Id="rId14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5:</a:t>
            </a:r>
            <a:r>
              <a:rPr lang="en-US" sz="2800" dirty="0" smtClean="0"/>
              <a:t> </a:t>
            </a:r>
            <a:r>
              <a:rPr lang="el-GR" sz="2800" dirty="0" smtClean="0"/>
              <a:t>Εικόνα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χρωμάτων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0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Παράσταση χρωμάτων (1 από 4)</a:t>
            </a:r>
            <a:endParaRPr lang="en-US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Ασπρόμαυρη εικόνα: ένταση φωτός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Έγχρωμη εικόνα: ένταση φωτός και χρώμα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Βασικά χρώματα</a:t>
            </a:r>
          </a:p>
          <a:p>
            <a:pPr lvl="1" eaLnBrk="1" hangingPunct="1"/>
            <a:r>
              <a:rPr lang="el-GR" altLang="el-GR" dirty="0" smtClean="0"/>
              <a:t>Κανένα δεν παράγεται από τα άλλα</a:t>
            </a:r>
          </a:p>
          <a:p>
            <a:pPr lvl="1" eaLnBrk="1" hangingPunct="1"/>
            <a:r>
              <a:rPr lang="el-GR" altLang="el-GR" dirty="0" smtClean="0"/>
              <a:t>Αρκούν τρία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έκφραση οποιουδήποτε</a:t>
            </a:r>
          </a:p>
          <a:p>
            <a:pPr eaLnBrk="1" hangingPunct="1"/>
            <a:r>
              <a:rPr lang="el-GR" altLang="el-GR" dirty="0" smtClean="0"/>
              <a:t>Κωδικοποίηση </a:t>
            </a:r>
            <a:r>
              <a:rPr lang="en-US" altLang="el-GR" dirty="0" smtClean="0"/>
              <a:t>Red, Green, Blue (RGB)</a:t>
            </a:r>
          </a:p>
          <a:p>
            <a:pPr lvl="1" eaLnBrk="1" hangingPunct="1"/>
            <a:r>
              <a:rPr lang="el-GR" altLang="el-GR" dirty="0" smtClean="0"/>
              <a:t>Προσθετική κωδικοποίηση</a:t>
            </a:r>
          </a:p>
          <a:p>
            <a:pPr lvl="1" eaLnBrk="1" hangingPunct="1"/>
            <a:r>
              <a:rPr lang="el-GR" altLang="el-GR" dirty="0" smtClean="0"/>
              <a:t>Αποθηκεύουμε τριάδες (</a:t>
            </a:r>
            <a:r>
              <a:rPr lang="en-US" altLang="el-GR" dirty="0" err="1" smtClean="0"/>
              <a:t>x,y,z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Τελικό χρώμα: </a:t>
            </a:r>
            <a:r>
              <a:rPr lang="en-US" altLang="el-GR" dirty="0" smtClean="0"/>
              <a:t>x</a:t>
            </a:r>
            <a:r>
              <a:rPr lang="el-GR" altLang="el-GR" dirty="0" smtClean="0"/>
              <a:t>*</a:t>
            </a:r>
            <a:r>
              <a:rPr lang="en-US" altLang="el-GR" dirty="0" smtClean="0"/>
              <a:t>R</a:t>
            </a:r>
            <a:r>
              <a:rPr lang="el-GR" altLang="el-GR" dirty="0" smtClean="0"/>
              <a:t>+</a:t>
            </a:r>
            <a:r>
              <a:rPr lang="en-US" altLang="el-GR" dirty="0" smtClean="0"/>
              <a:t>y</a:t>
            </a:r>
            <a:r>
              <a:rPr lang="el-GR" altLang="el-GR" dirty="0" smtClean="0"/>
              <a:t>*</a:t>
            </a:r>
            <a:r>
              <a:rPr lang="en-US" altLang="el-GR" dirty="0" smtClean="0"/>
              <a:t>G</a:t>
            </a:r>
            <a:r>
              <a:rPr lang="el-GR" altLang="el-GR" dirty="0" smtClean="0"/>
              <a:t>+</a:t>
            </a:r>
            <a:r>
              <a:rPr lang="en-US" altLang="el-GR" dirty="0" smtClean="0"/>
              <a:t>z</a:t>
            </a:r>
            <a:r>
              <a:rPr lang="el-GR" altLang="el-GR" dirty="0" smtClean="0"/>
              <a:t>*</a:t>
            </a:r>
            <a:r>
              <a:rPr lang="en-US" altLang="el-GR" dirty="0" smtClean="0"/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6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Παράσταση χρωμάτων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dirty="0" smtClean="0"/>
              <a:t>Κάμερα </a:t>
            </a:r>
            <a:r>
              <a:rPr lang="en-US" altLang="el-GR" dirty="0" smtClean="0"/>
              <a:t>RGB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 dirty="0" smtClean="0"/>
              <a:t>Τρία μονοχρωματικά φίλτρα </a:t>
            </a:r>
          </a:p>
          <a:p>
            <a:pPr lvl="2" algn="just">
              <a:lnSpc>
                <a:spcPct val="90000"/>
              </a:lnSpc>
            </a:pPr>
            <a:r>
              <a:rPr lang="el-GR" altLang="el-GR" dirty="0" smtClean="0"/>
              <a:t>Διαχωρισμός χρωμάτων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 dirty="0" smtClean="0"/>
              <a:t>Χωριστοί αισθητήρες για κάθε χρώμα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 dirty="0" smtClean="0"/>
              <a:t>Παράγει τρία σήματα εξόδου</a:t>
            </a:r>
          </a:p>
          <a:p>
            <a:pPr lvl="2" algn="just">
              <a:lnSpc>
                <a:spcPct val="90000"/>
              </a:lnSpc>
            </a:pPr>
            <a:r>
              <a:rPr lang="el-GR" altLang="el-GR" dirty="0" smtClean="0"/>
              <a:t>Ένα για κάθε χρώμα</a:t>
            </a: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14" y="1196752"/>
            <a:ext cx="421386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01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Παράσταση χρωμάτων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Βάθος χρώματος: 24 </a:t>
            </a:r>
            <a:r>
              <a:rPr lang="en-US" altLang="el-GR" dirty="0"/>
              <a:t>bits</a:t>
            </a:r>
            <a:endParaRPr lang="el-GR" altLang="el-GR" dirty="0"/>
          </a:p>
          <a:p>
            <a:pPr lvl="1"/>
            <a:r>
              <a:rPr lang="el-GR" altLang="el-GR" dirty="0"/>
              <a:t>Λευκό:  255*</a:t>
            </a:r>
            <a:r>
              <a:rPr lang="en-US" altLang="el-GR" dirty="0"/>
              <a:t>R</a:t>
            </a:r>
            <a:r>
              <a:rPr lang="el-GR" altLang="el-GR" dirty="0"/>
              <a:t>+255*</a:t>
            </a:r>
            <a:r>
              <a:rPr lang="en-US" altLang="el-GR" dirty="0"/>
              <a:t>G</a:t>
            </a:r>
            <a:r>
              <a:rPr lang="el-GR" altLang="el-GR" dirty="0"/>
              <a:t>+255*</a:t>
            </a:r>
            <a:r>
              <a:rPr lang="en-US" altLang="el-GR" dirty="0"/>
              <a:t>B</a:t>
            </a:r>
            <a:endParaRPr lang="el-GR" altLang="el-GR" dirty="0"/>
          </a:p>
          <a:p>
            <a:pPr lvl="1"/>
            <a:r>
              <a:rPr lang="el-GR" altLang="el-GR" dirty="0"/>
              <a:t>Μαύρο: 0*</a:t>
            </a:r>
            <a:r>
              <a:rPr lang="en-US" altLang="el-GR" dirty="0"/>
              <a:t>R</a:t>
            </a:r>
            <a:r>
              <a:rPr lang="el-GR" altLang="el-GR" dirty="0"/>
              <a:t>+0*</a:t>
            </a:r>
            <a:r>
              <a:rPr lang="en-US" altLang="el-GR" dirty="0"/>
              <a:t>G</a:t>
            </a:r>
            <a:r>
              <a:rPr lang="el-GR" altLang="el-GR" dirty="0"/>
              <a:t>+0*</a:t>
            </a:r>
            <a:r>
              <a:rPr lang="en-US" altLang="el-GR" dirty="0"/>
              <a:t>B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Σύστημα </a:t>
            </a:r>
            <a:r>
              <a:rPr lang="en-US" altLang="el-GR" dirty="0"/>
              <a:t>Luminance/Hue/Saturation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Χρήση από σχεδιαστικά προγράμματα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Φωτεινότητα:</a:t>
            </a:r>
            <a:r>
              <a:rPr lang="en-US" altLang="el-GR" dirty="0"/>
              <a:t> </a:t>
            </a:r>
            <a:r>
              <a:rPr lang="el-GR" altLang="el-GR" dirty="0"/>
              <a:t>από το λευκό ως το μαύρο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Χροιά: από το ερυθρό ως το ιώδες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Κορεσμός: από το λευκό ως το καθαρό </a:t>
            </a:r>
            <a:r>
              <a:rPr lang="el-GR" altLang="el-GR" dirty="0" smtClean="0"/>
              <a:t>χρώμα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Παράσταση χρωμάτων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CMY/CMYK</a:t>
            </a:r>
          </a:p>
          <a:p>
            <a:pPr lvl="1"/>
            <a:r>
              <a:rPr lang="el-GR" altLang="el-GR" dirty="0"/>
              <a:t>Απορρόφηση αντί για παραγωγή φωτός</a:t>
            </a:r>
            <a:endParaRPr lang="en-US" altLang="el-GR" dirty="0"/>
          </a:p>
          <a:p>
            <a:pPr lvl="1"/>
            <a:r>
              <a:rPr lang="el-GR" altLang="el-GR" dirty="0"/>
              <a:t>Αφαιρετική κωδικοποίηση</a:t>
            </a:r>
            <a:endParaRPr lang="en-US" altLang="el-GR" dirty="0"/>
          </a:p>
          <a:p>
            <a:pPr lvl="1"/>
            <a:r>
              <a:rPr lang="el-GR" altLang="el-GR" dirty="0"/>
              <a:t>Χρησιμοποιείται στις εκτυπώσεις</a:t>
            </a:r>
          </a:p>
          <a:p>
            <a:pPr lvl="1"/>
            <a:r>
              <a:rPr lang="el-GR" altLang="el-GR" dirty="0"/>
              <a:t>Βασικά χρώματα: </a:t>
            </a:r>
            <a:r>
              <a:rPr lang="en-US" altLang="el-GR" dirty="0"/>
              <a:t>Cyan</a:t>
            </a:r>
            <a:r>
              <a:rPr lang="el-GR" altLang="el-GR" dirty="0"/>
              <a:t>, </a:t>
            </a:r>
            <a:r>
              <a:rPr lang="en-US" altLang="el-GR" dirty="0"/>
              <a:t>Magenta</a:t>
            </a:r>
            <a:r>
              <a:rPr lang="el-GR" altLang="el-GR" dirty="0"/>
              <a:t>, </a:t>
            </a:r>
            <a:r>
              <a:rPr lang="en-US" altLang="el-GR" dirty="0"/>
              <a:t>Yellow</a:t>
            </a:r>
            <a:r>
              <a:rPr lang="el-GR" altLang="el-GR" dirty="0"/>
              <a:t> (</a:t>
            </a:r>
            <a:r>
              <a:rPr lang="en-US" altLang="el-GR" dirty="0"/>
              <a:t>CMY)</a:t>
            </a:r>
            <a:endParaRPr lang="el-GR" altLang="el-GR" dirty="0"/>
          </a:p>
          <a:p>
            <a:pPr lvl="1"/>
            <a:r>
              <a:rPr lang="el-GR" altLang="el-GR" dirty="0"/>
              <a:t>Μαύρο: όλα τα χρώματα</a:t>
            </a:r>
          </a:p>
          <a:p>
            <a:pPr lvl="1"/>
            <a:r>
              <a:rPr lang="el-GR" altLang="el-GR" dirty="0"/>
              <a:t>Λευκό: κανένα χρώμα</a:t>
            </a:r>
            <a:endParaRPr lang="en-US" altLang="el-GR" dirty="0"/>
          </a:p>
          <a:p>
            <a:pPr lvl="1"/>
            <a:r>
              <a:rPr lang="el-GR" altLang="el-GR" dirty="0"/>
              <a:t>Επιπλέον </a:t>
            </a:r>
            <a:r>
              <a:rPr lang="en-US" altLang="el-GR" dirty="0"/>
              <a:t>Black</a:t>
            </a:r>
            <a:r>
              <a:rPr lang="el-GR" altLang="el-GR" dirty="0"/>
              <a:t> (</a:t>
            </a:r>
            <a:r>
              <a:rPr lang="en-US" altLang="el-GR" dirty="0"/>
              <a:t>K</a:t>
            </a:r>
            <a:r>
              <a:rPr lang="el-GR" altLang="el-GR" dirty="0"/>
              <a:t>) για </a:t>
            </a:r>
            <a:r>
              <a:rPr lang="el-GR" altLang="el-GR" dirty="0" smtClean="0"/>
              <a:t>οικονομία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21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Συσκευές εισόδου και εξόδου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συσκευών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Συσκευές </a:t>
            </a:r>
            <a:r>
              <a:rPr lang="el-GR" altLang="el-GR" dirty="0" smtClean="0"/>
              <a:t>εισόδου</a:t>
            </a:r>
            <a:endParaRPr lang="el-GR" altLang="el-GR" dirty="0"/>
          </a:p>
          <a:p>
            <a:pPr lvl="1"/>
            <a:r>
              <a:rPr lang="el-GR" altLang="el-GR" dirty="0" smtClean="0"/>
              <a:t>Ποντίκι</a:t>
            </a:r>
          </a:p>
          <a:p>
            <a:pPr lvl="1"/>
            <a:r>
              <a:rPr lang="el-GR" altLang="el-GR" dirty="0" smtClean="0"/>
              <a:t>Πινακίδα γραφικών</a:t>
            </a:r>
          </a:p>
          <a:p>
            <a:pPr lvl="1"/>
            <a:r>
              <a:rPr lang="el-GR" altLang="el-GR" dirty="0" smtClean="0"/>
              <a:t>Γραφίδα</a:t>
            </a:r>
          </a:p>
          <a:p>
            <a:r>
              <a:rPr lang="el-GR" altLang="el-GR" dirty="0" smtClean="0"/>
              <a:t>Συσκευές εξόδου</a:t>
            </a:r>
            <a:endParaRPr lang="el-GR" altLang="el-GR" dirty="0"/>
          </a:p>
          <a:p>
            <a:pPr lvl="1"/>
            <a:r>
              <a:rPr lang="el-GR" altLang="el-GR" dirty="0" smtClean="0"/>
              <a:t>Οθόνη και </a:t>
            </a:r>
            <a:r>
              <a:rPr lang="el-GR" altLang="el-GR" dirty="0"/>
              <a:t>εκτυπωτής</a:t>
            </a:r>
          </a:p>
          <a:p>
            <a:pPr lvl="1"/>
            <a:r>
              <a:rPr lang="el-GR" altLang="el-GR" dirty="0" err="1"/>
              <a:t>Ψηφιδογραφικές</a:t>
            </a:r>
            <a:r>
              <a:rPr lang="el-GR" altLang="el-GR" dirty="0"/>
              <a:t> </a:t>
            </a:r>
            <a:r>
              <a:rPr lang="en-US" altLang="el-GR" dirty="0"/>
              <a:t>(raster)</a:t>
            </a:r>
            <a:r>
              <a:rPr lang="el-GR" altLang="el-GR" dirty="0"/>
              <a:t>: σχεδίαση με κουκίδες</a:t>
            </a:r>
            <a:endParaRPr lang="en-US" altLang="el-GR" dirty="0"/>
          </a:p>
          <a:p>
            <a:pPr lvl="1"/>
            <a:r>
              <a:rPr lang="el-GR" altLang="el-GR" dirty="0"/>
              <a:t>Διανυσματικές (</a:t>
            </a:r>
            <a:r>
              <a:rPr lang="en-US" altLang="el-GR" dirty="0"/>
              <a:t>vector)</a:t>
            </a:r>
            <a:r>
              <a:rPr lang="el-GR" altLang="el-GR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σχεδίαση με γραμμές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31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Οθόνες (1 από 2)</a:t>
            </a:r>
            <a:endParaRPr lang="en-US" altLang="el-GR" dirty="0" smtClean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72920"/>
            <a:ext cx="8229600" cy="20532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Σύστημα απεικόνισης σε οθόνη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Ελεγκτής γραφικών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err="1" smtClean="0"/>
              <a:t>Ενταμιευτής</a:t>
            </a:r>
            <a:r>
              <a:rPr lang="el-GR" altLang="el-GR" dirty="0" smtClean="0"/>
              <a:t> ανανέωσης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Ελεγκτής οθόνης</a:t>
            </a:r>
            <a:endParaRPr lang="en-US" altLang="el-GR" dirty="0" smtClean="0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518660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3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Οθόνες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sp>
        <p:nvSpPr>
          <p:cNvPr id="13317" name="Rectangle 80"/>
          <p:cNvSpPr>
            <a:spLocks noGrp="1" noChangeArrowheads="1"/>
          </p:cNvSpPr>
          <p:nvPr>
            <p:ph type="body"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Σειρά απεικόνισης </a:t>
            </a:r>
            <a:r>
              <a:rPr lang="el-GR" altLang="el-GR" dirty="0" err="1" smtClean="0"/>
              <a:t>εικονοστοιχείων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Απεικόνιση των </a:t>
            </a:r>
            <a:r>
              <a:rPr lang="el-GR" altLang="el-GR" dirty="0" err="1" smtClean="0"/>
              <a:t>εικονοστοιχείων</a:t>
            </a:r>
            <a:r>
              <a:rPr lang="el-GR" altLang="el-GR" dirty="0" smtClean="0"/>
              <a:t> ανά γραμμή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2" y="1203558"/>
            <a:ext cx="3912108" cy="36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72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Ανανέωση </a:t>
            </a:r>
            <a:r>
              <a:rPr lang="el-GR" altLang="el-GR" dirty="0" smtClean="0"/>
              <a:t>οθόνης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Χρησιμοποιείται με καθοδικό </a:t>
            </a:r>
            <a:r>
              <a:rPr lang="el-GR" altLang="el-GR" dirty="0"/>
              <a:t>σωλήνα (</a:t>
            </a:r>
            <a:r>
              <a:rPr lang="en-US" altLang="el-GR" dirty="0"/>
              <a:t>CRT)</a:t>
            </a:r>
            <a:endParaRPr lang="el-GR" altLang="el-GR" dirty="0"/>
          </a:p>
          <a:p>
            <a:r>
              <a:rPr lang="el-GR" altLang="el-GR" dirty="0"/>
              <a:t>Ανανέωση της εικόνας που αδυνατίζει</a:t>
            </a:r>
          </a:p>
          <a:p>
            <a:pPr lvl="1"/>
            <a:r>
              <a:rPr lang="el-GR" altLang="el-GR" dirty="0"/>
              <a:t>Δεν </a:t>
            </a:r>
            <a:r>
              <a:rPr lang="el-GR" altLang="el-GR" dirty="0" smtClean="0"/>
              <a:t>σχετίζεται με τροποποίηση εικόνας</a:t>
            </a:r>
            <a:endParaRPr lang="el-GR" altLang="el-GR" dirty="0"/>
          </a:p>
          <a:p>
            <a:pPr lvl="1"/>
            <a:r>
              <a:rPr lang="el-GR" altLang="el-GR" dirty="0"/>
              <a:t>Περιττή στις ενεργές οθόνες (π.χ. </a:t>
            </a:r>
            <a:r>
              <a:rPr lang="en-US" altLang="el-GR" dirty="0"/>
              <a:t>TFT</a:t>
            </a:r>
            <a:r>
              <a:rPr lang="el-GR" altLang="el-GR" dirty="0"/>
              <a:t>)</a:t>
            </a:r>
          </a:p>
          <a:p>
            <a:r>
              <a:rPr lang="el-GR" altLang="el-GR" dirty="0"/>
              <a:t>Περιοδικός ανασχεδιασμός </a:t>
            </a:r>
            <a:r>
              <a:rPr lang="el-GR" altLang="el-GR" dirty="0" smtClean="0"/>
              <a:t>οθόνης</a:t>
            </a:r>
            <a:r>
              <a:rPr lang="en-US" altLang="el-GR" dirty="0" smtClean="0"/>
              <a:t> </a:t>
            </a:r>
            <a:r>
              <a:rPr lang="en-US" altLang="el-GR" dirty="0"/>
              <a:t>(refresh)</a:t>
            </a:r>
            <a:endParaRPr lang="el-GR" altLang="el-GR" dirty="0"/>
          </a:p>
          <a:p>
            <a:pPr lvl="1"/>
            <a:r>
              <a:rPr lang="el-GR" altLang="el-GR" dirty="0"/>
              <a:t>Ρυθμός ανανέωσης σε </a:t>
            </a:r>
            <a:r>
              <a:rPr lang="en-US" altLang="el-GR" dirty="0"/>
              <a:t>Hz</a:t>
            </a:r>
            <a:endParaRPr lang="el-GR" altLang="el-GR" dirty="0"/>
          </a:p>
          <a:p>
            <a:r>
              <a:rPr lang="el-GR" altLang="el-GR" dirty="0"/>
              <a:t>Οριζόντια </a:t>
            </a:r>
            <a:r>
              <a:rPr lang="el-GR" altLang="el-GR" dirty="0" smtClean="0"/>
              <a:t>/ κατακόρυφη </a:t>
            </a:r>
            <a:r>
              <a:rPr lang="el-GR" altLang="el-GR" dirty="0"/>
              <a:t>ανίχνευση (</a:t>
            </a:r>
            <a:r>
              <a:rPr lang="en-US" altLang="el-GR" dirty="0"/>
              <a:t>retrace)</a:t>
            </a:r>
            <a:endParaRPr lang="el-GR" altLang="el-GR" dirty="0"/>
          </a:p>
          <a:p>
            <a:pPr lvl="1"/>
            <a:r>
              <a:rPr lang="el-GR" altLang="el-GR" dirty="0"/>
              <a:t>Χρόνος επαναφοράς της ακτίνας στην αρχή</a:t>
            </a:r>
          </a:p>
          <a:p>
            <a:pPr lvl="1"/>
            <a:r>
              <a:rPr lang="el-GR" altLang="el-GR" dirty="0"/>
              <a:t>Μπορεί να αξιοποιείται για μεταφορά </a:t>
            </a:r>
            <a:r>
              <a:rPr lang="en-US" altLang="el-GR" dirty="0" smtClean="0"/>
              <a:t>metadata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850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Διπλή </a:t>
            </a:r>
            <a:r>
              <a:rPr lang="el-GR" altLang="el-GR" dirty="0" err="1" smtClean="0"/>
              <a:t>ενταμίευση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Σχεδίαση απευθείας στον </a:t>
            </a:r>
            <a:r>
              <a:rPr lang="el-GR" altLang="el-GR" dirty="0" err="1" smtClean="0"/>
              <a:t>ενταμίευτή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Τι γίνεται αν έχουμε ανανέωση την ίδια στιγμή</a:t>
            </a:r>
          </a:p>
          <a:p>
            <a:pPr lvl="1"/>
            <a:r>
              <a:rPr lang="el-GR" altLang="el-GR" dirty="0" smtClean="0"/>
              <a:t>Μπορεί να αφήνει μισά σχήματα στην οθόνη</a:t>
            </a:r>
          </a:p>
          <a:p>
            <a:r>
              <a:rPr lang="el-GR" altLang="el-GR" dirty="0" smtClean="0"/>
              <a:t>Δύο </a:t>
            </a:r>
            <a:r>
              <a:rPr lang="el-GR" altLang="el-GR" dirty="0" err="1"/>
              <a:t>ενταμιευτές</a:t>
            </a:r>
            <a:r>
              <a:rPr lang="el-GR" altLang="el-GR" dirty="0"/>
              <a:t> ανανέωσης</a:t>
            </a:r>
          </a:p>
          <a:p>
            <a:pPr lvl="1"/>
            <a:r>
              <a:rPr lang="el-GR" altLang="el-GR" dirty="0"/>
              <a:t>Ο ένας χρησιμοποιείται για απεικόνιση</a:t>
            </a:r>
          </a:p>
          <a:p>
            <a:pPr lvl="1"/>
            <a:r>
              <a:rPr lang="el-GR" altLang="el-GR" dirty="0"/>
              <a:t>Ο άλλος χρησιμοποιείται για σχεδίαση</a:t>
            </a:r>
          </a:p>
          <a:p>
            <a:pPr lvl="1"/>
            <a:r>
              <a:rPr lang="el-GR" altLang="el-GR" dirty="0"/>
              <a:t>Όταν τελειώσει η σχεδίαση, αλλάζουν </a:t>
            </a:r>
            <a:r>
              <a:rPr lang="el-GR" altLang="el-GR" dirty="0" smtClean="0"/>
              <a:t>ρόλο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Βάθος χρώματος και ανάλυση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4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Πρόσμιξη (1 από 2)</a:t>
            </a:r>
            <a:endParaRPr lang="en-US" altLang="el-GR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Πρόσμιξη (</a:t>
            </a:r>
            <a:r>
              <a:rPr lang="en-US" altLang="el-GR" dirty="0" smtClean="0"/>
              <a:t>dithering)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Αξιοποιεί την ενοποίηση χώρου του ματιού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Παραλλαγή </a:t>
            </a:r>
            <a:r>
              <a:rPr lang="en-US" altLang="el-GR" dirty="0" smtClean="0"/>
              <a:t>half toning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Κουκίδες μεταβλητού πάχους στην εκτύπωση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Στις οθόνες έχουμε ένα πάχος μόνο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Ανεπαρκές βάθος χρώματος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Αύξηση βάθους με μείωση ανάλυσης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Χρήση μοτίβων αντί εντάσεων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87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Πρόσμιξη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Παράδειγμα: μοτίβο 2</a:t>
            </a:r>
            <a:r>
              <a:rPr lang="en-US" altLang="el-GR" dirty="0"/>
              <a:t>x2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Απώλεια της μισής ανάλυσης</a:t>
            </a:r>
            <a:r>
              <a:rPr lang="en-US" altLang="el-GR" dirty="0"/>
              <a:t>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Σε </a:t>
            </a:r>
            <a:r>
              <a:rPr lang="el-GR" altLang="el-GR" dirty="0"/>
              <a:t>κάθε </a:t>
            </a:r>
            <a:r>
              <a:rPr lang="el-GR" altLang="el-GR" dirty="0" smtClean="0"/>
              <a:t>διάσταση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5 αντί για 2 διαβαθμίσεις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Γενικά: κ </a:t>
            </a:r>
            <a:r>
              <a:rPr lang="el-GR" altLang="el-GR" dirty="0" err="1"/>
              <a:t>εικονοστοιχεία</a:t>
            </a:r>
            <a:r>
              <a:rPr lang="el-GR" altLang="el-GR" dirty="0"/>
              <a:t> για κ+1</a:t>
            </a:r>
            <a:r>
              <a:rPr lang="en-US" altLang="el-GR" dirty="0"/>
              <a:t> </a:t>
            </a:r>
            <a:r>
              <a:rPr lang="el-GR" altLang="el-GR" dirty="0" smtClean="0"/>
              <a:t>διαβαθμίσεις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Θυσιάζουμε ανάλυση για βάθος</a:t>
            </a:r>
            <a:endParaRPr lang="el-GR" altLang="el-G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40" y="1336179"/>
            <a:ext cx="435102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1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Αντιψεδωνυμία</a:t>
            </a:r>
            <a:r>
              <a:rPr lang="el-GR" dirty="0" smtClean="0"/>
              <a:t>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Ατέλειες πλέγματος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pPr lvl="1"/>
            <a:r>
              <a:rPr lang="el-GR" altLang="el-GR" dirty="0"/>
              <a:t>Καμπύλες</a:t>
            </a:r>
          </a:p>
          <a:p>
            <a:pPr lvl="1"/>
            <a:r>
              <a:rPr lang="el-GR" altLang="el-GR" dirty="0"/>
              <a:t>Διαγώνιες γραμμές</a:t>
            </a:r>
          </a:p>
          <a:p>
            <a:pPr lvl="1"/>
            <a:r>
              <a:rPr lang="el-GR" altLang="el-GR" dirty="0"/>
              <a:t>Χαρακτήρες σε μικρά μεγέθη</a:t>
            </a:r>
          </a:p>
          <a:p>
            <a:r>
              <a:rPr lang="el-GR" altLang="el-GR" dirty="0" err="1" smtClean="0"/>
              <a:t>Αντιψευδωνιμία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n-US" altLang="el-GR" dirty="0"/>
              <a:t>anti-aliasing)</a:t>
            </a:r>
            <a:endParaRPr lang="el-GR" altLang="el-GR" dirty="0"/>
          </a:p>
          <a:p>
            <a:pPr lvl="1"/>
            <a:r>
              <a:rPr lang="el-GR" altLang="el-GR" dirty="0"/>
              <a:t>Προσομοίωση μερικής κάλυψης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pPr lvl="1"/>
            <a:r>
              <a:rPr lang="el-GR" altLang="el-GR" dirty="0"/>
              <a:t>Ομαλότερη εμφάνιση τεθλασμένων γραμμών</a:t>
            </a:r>
          </a:p>
          <a:p>
            <a:pPr lvl="1"/>
            <a:r>
              <a:rPr lang="el-GR" altLang="el-GR" dirty="0"/>
              <a:t>Αποφυγή γραμμών άνισου </a:t>
            </a:r>
            <a:r>
              <a:rPr lang="el-GR" altLang="el-GR" dirty="0" smtClean="0"/>
              <a:t>πάχους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65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Αντιψεδωνυμία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Ανεπαρκής ανάλυση</a:t>
            </a:r>
          </a:p>
          <a:p>
            <a:pPr lvl="1"/>
            <a:r>
              <a:rPr lang="el-GR" altLang="el-GR" dirty="0"/>
              <a:t>Αύξηση ανάλυσης με μείωση βάθους</a:t>
            </a:r>
          </a:p>
          <a:p>
            <a:pPr lvl="1"/>
            <a:r>
              <a:rPr lang="el-GR" altLang="el-GR" dirty="0"/>
              <a:t>Ένταση ανάλογα με κάλυψη </a:t>
            </a:r>
            <a:r>
              <a:rPr lang="el-GR" altLang="el-GR" dirty="0" err="1"/>
              <a:t>εικονοστοιχείου</a:t>
            </a:r>
            <a:endParaRPr lang="el-GR" altLang="el-GR" dirty="0"/>
          </a:p>
          <a:p>
            <a:pPr lvl="1"/>
            <a:r>
              <a:rPr lang="el-GR" altLang="el-GR" dirty="0" smtClean="0"/>
              <a:t>Ενδιάμεσα χρώματα σε ακραία </a:t>
            </a:r>
            <a:r>
              <a:rPr lang="el-GR" altLang="el-GR" dirty="0" err="1" smtClean="0"/>
              <a:t>εικονοστοιχεία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Χρησιμοποιείται και στο κείμενο</a:t>
            </a:r>
          </a:p>
          <a:p>
            <a:pPr lvl="2"/>
            <a:r>
              <a:rPr lang="el-GR" altLang="el-GR" dirty="0" smtClean="0"/>
              <a:t>Παράδειγμα: οι δύο κατακόρυφες γραμμές του Π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84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Συμβολική αναπαράσταση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7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Γραφικά (1 από 2)</a:t>
            </a:r>
            <a:endParaRPr lang="en-US" altLang="el-GR" dirty="0" smtClean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Στοιχειώδεις λειτουργίες γραφικών</a:t>
            </a:r>
          </a:p>
          <a:p>
            <a:pPr lvl="1" eaLnBrk="1" hangingPunct="1"/>
            <a:r>
              <a:rPr lang="el-GR" altLang="el-GR" dirty="0" smtClean="0"/>
              <a:t>Περιγραφή σχημάτων </a:t>
            </a:r>
          </a:p>
          <a:p>
            <a:pPr lvl="2"/>
            <a:r>
              <a:rPr lang="el-GR" altLang="el-GR" dirty="0" smtClean="0"/>
              <a:t>Παράδειγμα: κύκλος</a:t>
            </a:r>
          </a:p>
          <a:p>
            <a:pPr lvl="1" eaLnBrk="1" hangingPunct="1"/>
            <a:r>
              <a:rPr lang="el-GR" altLang="el-GR" dirty="0" smtClean="0"/>
              <a:t>Ιδιότητες σχημάτων </a:t>
            </a:r>
          </a:p>
          <a:p>
            <a:pPr lvl="2"/>
            <a:r>
              <a:rPr lang="el-GR" altLang="el-GR" dirty="0" smtClean="0"/>
              <a:t>Παράδειγμα: κέντρο, διάμετρος, πάχος γραμμής</a:t>
            </a:r>
          </a:p>
          <a:p>
            <a:pPr eaLnBrk="1" hangingPunct="1"/>
            <a:r>
              <a:rPr lang="el-GR" altLang="el-GR" dirty="0" smtClean="0"/>
              <a:t>Πακέτο γραφικών</a:t>
            </a:r>
          </a:p>
          <a:p>
            <a:pPr lvl="1" eaLnBrk="1" hangingPunct="1"/>
            <a:r>
              <a:rPr lang="el-GR" altLang="el-GR" dirty="0" smtClean="0"/>
              <a:t>Βιβλιοθήκη στοιχειωδών λειτουργιών γραφικών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3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Γραφικά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Συμβολική αναπαράσταση εικόνων</a:t>
            </a:r>
          </a:p>
          <a:p>
            <a:pPr lvl="1"/>
            <a:r>
              <a:rPr lang="el-GR" altLang="el-GR" dirty="0"/>
              <a:t>Μείωση αποθηκευτικών απαιτήσεων</a:t>
            </a:r>
          </a:p>
          <a:p>
            <a:pPr lvl="1"/>
            <a:r>
              <a:rPr lang="el-GR" altLang="el-GR" dirty="0"/>
              <a:t>Ευκολότερη διαχείριση (π.χ. </a:t>
            </a:r>
            <a:r>
              <a:rPr lang="el-GR" altLang="el-GR" dirty="0" smtClean="0"/>
              <a:t>μεγέθυνση)</a:t>
            </a:r>
            <a:endParaRPr lang="en-US" altLang="el-GR" dirty="0"/>
          </a:p>
          <a:p>
            <a:pPr lvl="1"/>
            <a:r>
              <a:rPr lang="el-GR" altLang="el-GR" dirty="0"/>
              <a:t>Ανάγκη μετατροπής για εμφάνιση</a:t>
            </a:r>
          </a:p>
          <a:p>
            <a:pPr lvl="1"/>
            <a:r>
              <a:rPr lang="el-GR" altLang="el-GR" dirty="0"/>
              <a:t>Επιτρέπει </a:t>
            </a:r>
            <a:r>
              <a:rPr lang="el-GR" altLang="el-GR" dirty="0" smtClean="0"/>
              <a:t>προσαρμογή σε συσκευές </a:t>
            </a:r>
            <a:r>
              <a:rPr lang="el-GR" altLang="el-GR" dirty="0"/>
              <a:t>εξόδου</a:t>
            </a:r>
          </a:p>
          <a:p>
            <a:r>
              <a:rPr lang="el-GR" altLang="el-GR" dirty="0"/>
              <a:t>Εξειδικευμένο υλικό γραφικών</a:t>
            </a:r>
          </a:p>
          <a:p>
            <a:pPr lvl="1"/>
            <a:r>
              <a:rPr lang="el-GR" altLang="el-GR" dirty="0"/>
              <a:t>Σχεδίαση γραμμών, γέμισμα </a:t>
            </a:r>
            <a:r>
              <a:rPr lang="el-GR" altLang="el-GR" dirty="0" smtClean="0"/>
              <a:t>πολυγώνων</a:t>
            </a:r>
          </a:p>
          <a:p>
            <a:pPr lvl="1"/>
            <a:r>
              <a:rPr lang="el-GR" altLang="el-GR" dirty="0" smtClean="0"/>
              <a:t>Αν δεν υπάρχει, χρήση λογισμικού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66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Σύνθεση εικόνας (1 από 3)</a:t>
            </a:r>
            <a:endParaRPr lang="en-US" altLang="el-GR" dirty="0" smtClean="0"/>
          </a:p>
        </p:txBody>
      </p:sp>
      <p:sp>
        <p:nvSpPr>
          <p:cNvPr id="1741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Εικόνα από συμβολικές αναπαραστάσεις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με χρήστη και παραθυρικά συστήματα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Αυτοματισμός γραφείου και έγγραφα</a:t>
            </a:r>
          </a:p>
          <a:p>
            <a:pPr lvl="1" eaLnBrk="1" hangingPunct="1"/>
            <a:r>
              <a:rPr lang="el-GR" altLang="el-GR" dirty="0" smtClean="0"/>
              <a:t>Επιστημονική και ψυχαγωγική προσομοίωση</a:t>
            </a:r>
          </a:p>
          <a:p>
            <a:pPr lvl="1" eaLnBrk="1" hangingPunct="1"/>
            <a:r>
              <a:rPr lang="el-GR" altLang="el-GR" dirty="0" smtClean="0"/>
              <a:t>Παιχνίδια στον υπολογιστή</a:t>
            </a:r>
          </a:p>
          <a:p>
            <a:pPr eaLnBrk="1" hangingPunct="1"/>
            <a:r>
              <a:rPr lang="el-GR" altLang="el-GR" dirty="0" smtClean="0"/>
              <a:t>Ολοκληρωμένο σύστημα γραφικών</a:t>
            </a:r>
          </a:p>
          <a:p>
            <a:pPr lvl="1" eaLnBrk="1" hangingPunct="1"/>
            <a:r>
              <a:rPr lang="el-GR" altLang="el-GR" dirty="0" smtClean="0"/>
              <a:t>Αποτελείται από τέσσερις συνιστώσες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2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</a:t>
            </a:r>
            <a:r>
              <a:rPr lang="el-GR" sz="2800" dirty="0" err="1" smtClean="0"/>
              <a:t>Πολυμεσικές</a:t>
            </a:r>
            <a:r>
              <a:rPr lang="el-GR" sz="2800" dirty="0" smtClean="0"/>
              <a:t>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εικόνας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Μοντέλο εφαρμογής </a:t>
            </a:r>
          </a:p>
          <a:p>
            <a:pPr lvl="1"/>
            <a:r>
              <a:rPr lang="el-GR" altLang="el-GR" dirty="0" smtClean="0"/>
              <a:t>Στοιχειώδεις </a:t>
            </a:r>
            <a:r>
              <a:rPr lang="el-GR" altLang="el-GR" dirty="0"/>
              <a:t>λειτουργίες αντικειμένων</a:t>
            </a:r>
          </a:p>
          <a:p>
            <a:pPr lvl="2"/>
            <a:r>
              <a:rPr lang="el-GR" altLang="el-GR" dirty="0"/>
              <a:t>Ποια αντικείμενα είναι διαθέσιμα;</a:t>
            </a:r>
          </a:p>
          <a:p>
            <a:pPr lvl="2"/>
            <a:r>
              <a:rPr lang="el-GR" altLang="el-GR" dirty="0"/>
              <a:t>Ποιες είναι οι ιδιότητές τους;</a:t>
            </a:r>
          </a:p>
          <a:p>
            <a:pPr lvl="1"/>
            <a:r>
              <a:rPr lang="el-GR" altLang="el-GR" dirty="0"/>
              <a:t>Ανεξάρτητο από σύστημα και υλικό γραφικών </a:t>
            </a:r>
          </a:p>
          <a:p>
            <a:pPr eaLnBrk="1" hangingPunct="1"/>
            <a:r>
              <a:rPr lang="el-GR" altLang="el-GR" dirty="0" smtClean="0"/>
              <a:t>Πρόγραμμα εφαρμογής</a:t>
            </a:r>
          </a:p>
          <a:p>
            <a:pPr lvl="1" eaLnBrk="1" hangingPunct="1"/>
            <a:r>
              <a:rPr lang="el-GR" altLang="el-GR" dirty="0" smtClean="0"/>
              <a:t>Χειρίζεται την είσοδο του χρήστη </a:t>
            </a:r>
          </a:p>
          <a:p>
            <a:pPr lvl="1" eaLnBrk="1" hangingPunct="1"/>
            <a:r>
              <a:rPr lang="el-GR" altLang="el-GR" dirty="0" smtClean="0"/>
              <a:t>Στέλνει εντολές στο σύστημα γραφικών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εικόνας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Σύστημα γραφικών</a:t>
            </a:r>
          </a:p>
          <a:p>
            <a:pPr lvl="1"/>
            <a:r>
              <a:rPr lang="el-GR" altLang="el-GR" dirty="0"/>
              <a:t>Στοιχειώδεις λειτουργίες γραφικών</a:t>
            </a:r>
          </a:p>
          <a:p>
            <a:pPr lvl="1"/>
            <a:r>
              <a:rPr lang="el-GR" altLang="el-GR" dirty="0"/>
              <a:t>Τυποποιημένη </a:t>
            </a:r>
            <a:r>
              <a:rPr lang="el-GR" altLang="el-GR" dirty="0" smtClean="0"/>
              <a:t>βιβλιοθήκη</a:t>
            </a:r>
            <a:endParaRPr lang="el-GR" altLang="el-GR" dirty="0"/>
          </a:p>
          <a:p>
            <a:pPr lvl="1"/>
            <a:r>
              <a:rPr lang="el-GR" altLang="el-GR" dirty="0" smtClean="0"/>
              <a:t>Παράδειγμα</a:t>
            </a:r>
            <a:r>
              <a:rPr lang="el-GR" altLang="el-GR" dirty="0"/>
              <a:t>:</a:t>
            </a:r>
            <a:r>
              <a:rPr lang="en-US" altLang="el-GR" dirty="0"/>
              <a:t> OpenGL</a:t>
            </a:r>
            <a:endParaRPr lang="el-GR" altLang="el-GR" dirty="0"/>
          </a:p>
          <a:p>
            <a:r>
              <a:rPr lang="el-GR" altLang="el-GR" dirty="0"/>
              <a:t>Υλικό γραφικών</a:t>
            </a:r>
          </a:p>
          <a:p>
            <a:pPr lvl="1"/>
            <a:r>
              <a:rPr lang="el-GR" altLang="el-GR" dirty="0" smtClean="0"/>
              <a:t>Λειτουργίες </a:t>
            </a:r>
            <a:r>
              <a:rPr lang="el-GR" altLang="el-GR" dirty="0"/>
              <a:t>σχεδίασης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pPr lvl="1"/>
            <a:r>
              <a:rPr lang="el-GR" altLang="el-GR" dirty="0"/>
              <a:t>Συστατικά </a:t>
            </a:r>
            <a:r>
              <a:rPr lang="el-GR" altLang="el-GR" dirty="0" smtClean="0"/>
              <a:t>στοιχειωδών </a:t>
            </a:r>
            <a:r>
              <a:rPr lang="el-GR" altLang="el-GR" dirty="0"/>
              <a:t>λειτουργιών</a:t>
            </a:r>
          </a:p>
          <a:p>
            <a:pPr lvl="1"/>
            <a:r>
              <a:rPr lang="el-GR" altLang="el-GR" dirty="0" smtClean="0"/>
              <a:t>Προαιρετικά: </a:t>
            </a:r>
            <a:r>
              <a:rPr lang="el-GR" altLang="el-GR" dirty="0"/>
              <a:t>ειδικά κυκλώματα </a:t>
            </a:r>
            <a:r>
              <a:rPr lang="el-GR" altLang="el-GR" dirty="0" smtClean="0"/>
              <a:t>επιτάχυνσης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659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Ανάλυση εικόνας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Στόχοι ανάλυσης (1 από 2)</a:t>
            </a:r>
            <a:endParaRPr lang="en-US" altLang="el-GR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Εξαγωγή περιγραφών από εικόνες</a:t>
            </a:r>
          </a:p>
          <a:p>
            <a:pPr lvl="1" eaLnBrk="1" hangingPunct="1"/>
            <a:r>
              <a:rPr lang="el-GR" altLang="el-GR" dirty="0" smtClean="0"/>
              <a:t>Ανάλυση φωτεινότητας</a:t>
            </a:r>
          </a:p>
          <a:p>
            <a:pPr lvl="1" eaLnBrk="1" hangingPunct="1"/>
            <a:r>
              <a:rPr lang="el-GR" altLang="el-GR" dirty="0" smtClean="0"/>
              <a:t>Ανάλυση χρωμάτων</a:t>
            </a:r>
          </a:p>
          <a:p>
            <a:pPr lvl="1" eaLnBrk="1" hangingPunct="1"/>
            <a:r>
              <a:rPr lang="el-GR" altLang="el-GR" dirty="0" smtClean="0"/>
              <a:t>Ταίριασμα με πρότυπα</a:t>
            </a:r>
          </a:p>
          <a:p>
            <a:pPr eaLnBrk="1" hangingPunct="1"/>
            <a:r>
              <a:rPr lang="el-GR" altLang="el-GR" dirty="0" smtClean="0"/>
              <a:t>Βελτίωση εικόνας</a:t>
            </a:r>
          </a:p>
          <a:p>
            <a:pPr lvl="1" eaLnBrk="1" hangingPunct="1"/>
            <a:r>
              <a:rPr lang="el-GR" altLang="el-GR" dirty="0" smtClean="0"/>
              <a:t>Απομάκρυνση θορύβου</a:t>
            </a:r>
          </a:p>
          <a:p>
            <a:pPr lvl="1" eaLnBrk="1" hangingPunct="1"/>
            <a:r>
              <a:rPr lang="el-GR" altLang="el-GR" dirty="0" smtClean="0"/>
              <a:t>Ενίσχυση αντίθεσης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7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ανάλυσης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Αναγνώριση σχημάτων</a:t>
            </a:r>
          </a:p>
          <a:p>
            <a:pPr lvl="1"/>
            <a:r>
              <a:rPr lang="el-GR" altLang="el-GR" dirty="0"/>
              <a:t>Εντοπισμός τυποποιημένων προτύπων</a:t>
            </a:r>
          </a:p>
          <a:p>
            <a:pPr lvl="1"/>
            <a:r>
              <a:rPr lang="el-GR" altLang="el-GR" dirty="0"/>
              <a:t>Εντοπισμός αποκλίσεων από </a:t>
            </a:r>
            <a:r>
              <a:rPr lang="el-GR" altLang="el-GR" dirty="0" smtClean="0"/>
              <a:t>πρότυπα</a:t>
            </a:r>
          </a:p>
          <a:p>
            <a:pPr lvl="2"/>
            <a:r>
              <a:rPr lang="el-GR" altLang="el-GR" dirty="0" smtClean="0"/>
              <a:t>Παράδειγμα: ασφάλεια, έλεγχος ποιότητας</a:t>
            </a:r>
            <a:endParaRPr lang="el-GR" altLang="el-GR" dirty="0"/>
          </a:p>
          <a:p>
            <a:r>
              <a:rPr lang="el-GR" altLang="el-GR" dirty="0"/>
              <a:t>Ανάλυση σκηνών</a:t>
            </a:r>
          </a:p>
          <a:p>
            <a:pPr lvl="1"/>
            <a:r>
              <a:rPr lang="el-GR" altLang="el-GR" dirty="0"/>
              <a:t>Ανακατασκευή σκηνών από πολλαπλές </a:t>
            </a:r>
            <a:r>
              <a:rPr lang="el-GR" altLang="el-GR" dirty="0" smtClean="0"/>
              <a:t>εικόνες</a:t>
            </a:r>
          </a:p>
          <a:p>
            <a:pPr lvl="1"/>
            <a:r>
              <a:rPr lang="el-GR" altLang="el-GR" dirty="0" smtClean="0"/>
              <a:t>Σύνθεση ενός μοντέλου μιας σκηνής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02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Βήματα ανάλυσης (1 από 2)</a:t>
            </a:r>
            <a:endParaRPr lang="en-US" altLang="el-GR" dirty="0" smtClean="0"/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Μορφοποίηση</a:t>
            </a:r>
          </a:p>
          <a:p>
            <a:pPr lvl="1" eaLnBrk="1" hangingPunct="1"/>
            <a:r>
              <a:rPr lang="el-GR" altLang="el-GR" dirty="0" smtClean="0"/>
              <a:t>Σύλληψη και ψηφιοποίηση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Προετοιμασία</a:t>
            </a:r>
          </a:p>
          <a:p>
            <a:pPr lvl="1" eaLnBrk="1" hangingPunct="1"/>
            <a:r>
              <a:rPr lang="el-GR" altLang="el-GR" dirty="0" smtClean="0"/>
              <a:t>Απομάκρυνση θορύβου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Κατονομασία</a:t>
            </a:r>
          </a:p>
          <a:p>
            <a:pPr lvl="1" eaLnBrk="1" hangingPunct="1"/>
            <a:r>
              <a:rPr lang="el-GR" altLang="el-GR" dirty="0" smtClean="0"/>
              <a:t>Αναγνώριση των συστατικών στοιχείων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0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Βήματα ανάλυσης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Ομαδοποίηση</a:t>
            </a:r>
          </a:p>
          <a:p>
            <a:pPr lvl="1"/>
            <a:r>
              <a:rPr lang="el-GR" altLang="el-GR" dirty="0"/>
              <a:t>Συνένωση των συστατικών σε ομάδες</a:t>
            </a:r>
            <a:endParaRPr lang="en-US" altLang="el-GR" dirty="0"/>
          </a:p>
          <a:p>
            <a:r>
              <a:rPr lang="el-GR" altLang="el-GR" dirty="0"/>
              <a:t>Εξαγωγή</a:t>
            </a:r>
          </a:p>
          <a:p>
            <a:pPr lvl="1"/>
            <a:r>
              <a:rPr lang="el-GR" altLang="el-GR" dirty="0"/>
              <a:t>Υπολογισμός ιδιοτήτων των ομάδων</a:t>
            </a:r>
            <a:endParaRPr lang="en-US" altLang="el-GR" dirty="0"/>
          </a:p>
          <a:p>
            <a:r>
              <a:rPr lang="el-GR" altLang="el-GR" dirty="0"/>
              <a:t>Ταίριασμα</a:t>
            </a:r>
          </a:p>
          <a:p>
            <a:pPr lvl="1"/>
            <a:r>
              <a:rPr lang="el-GR" altLang="el-GR" dirty="0"/>
              <a:t>Απόδοση νοήματος στις </a:t>
            </a:r>
            <a:r>
              <a:rPr lang="el-GR" altLang="el-GR" dirty="0" smtClean="0"/>
              <a:t>ομάδες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577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Μετάδοση εικόνας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2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Μετάδοση (1 από 2)</a:t>
            </a:r>
            <a:endParaRPr lang="en-US" altLang="el-GR" dirty="0" smtClean="0"/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Απαιτήσεις μετάδοσης</a:t>
            </a:r>
          </a:p>
          <a:p>
            <a:pPr lvl="1" eaLnBrk="1" hangingPunct="1"/>
            <a:r>
              <a:rPr lang="el-GR" altLang="el-GR" dirty="0" smtClean="0"/>
              <a:t>Μέγεθος ανάλογα με το </a:t>
            </a:r>
            <a:r>
              <a:rPr lang="el-GR" altLang="el-GR" dirty="0" err="1" smtClean="0"/>
              <a:t>μορφότυπο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Αξιοπιστία ανάλογη με το </a:t>
            </a:r>
            <a:r>
              <a:rPr lang="el-GR" altLang="el-GR" dirty="0" err="1" smtClean="0"/>
              <a:t>μορφότυπο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Γενικά όχι απαιτήσεις πραγματικού χρόνου</a:t>
            </a:r>
          </a:p>
          <a:p>
            <a:pPr lvl="2"/>
            <a:r>
              <a:rPr lang="el-GR" altLang="el-GR" dirty="0" smtClean="0"/>
              <a:t>Όταν φτάσει, εμφανίζεται</a:t>
            </a:r>
          </a:p>
          <a:p>
            <a:pPr eaLnBrk="1" hangingPunct="1"/>
            <a:r>
              <a:rPr lang="el-GR" altLang="el-GR" dirty="0" smtClean="0"/>
              <a:t>Μετάδοση ανεπεξέργαστης εικόνας</a:t>
            </a:r>
          </a:p>
          <a:p>
            <a:pPr lvl="1" eaLnBrk="1" hangingPunct="1"/>
            <a:r>
              <a:rPr lang="el-GR" altLang="el-GR" dirty="0" err="1" smtClean="0"/>
              <a:t>Μορφότυπο</a:t>
            </a:r>
            <a:r>
              <a:rPr lang="el-GR" altLang="el-GR" dirty="0" smtClean="0"/>
              <a:t> σύλληψης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8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Μετάδοση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Μετάδοση συμπιεσμένης εικόνας</a:t>
            </a:r>
          </a:p>
          <a:p>
            <a:pPr lvl="1"/>
            <a:r>
              <a:rPr lang="el-GR" altLang="el-GR" dirty="0" err="1"/>
              <a:t>Μορφότυπο</a:t>
            </a:r>
            <a:r>
              <a:rPr lang="el-GR" altLang="el-GR" dirty="0"/>
              <a:t> αποθήκευσης</a:t>
            </a:r>
            <a:endParaRPr lang="en-US" altLang="el-GR" dirty="0"/>
          </a:p>
          <a:p>
            <a:r>
              <a:rPr lang="el-GR" altLang="el-GR" dirty="0"/>
              <a:t>Μετάδοση συμβολικής εικόνας</a:t>
            </a:r>
          </a:p>
          <a:p>
            <a:pPr lvl="1"/>
            <a:r>
              <a:rPr lang="el-GR" altLang="el-GR" dirty="0" err="1"/>
              <a:t>Μορφότυπο</a:t>
            </a:r>
            <a:r>
              <a:rPr lang="el-GR" altLang="el-GR" dirty="0"/>
              <a:t> γραφικών</a:t>
            </a:r>
          </a:p>
          <a:p>
            <a:r>
              <a:rPr lang="el-GR" altLang="el-GR" dirty="0"/>
              <a:t>Αξιοπιστία μετάδοσης</a:t>
            </a:r>
          </a:p>
          <a:p>
            <a:pPr lvl="1"/>
            <a:r>
              <a:rPr lang="el-GR" altLang="el-GR" dirty="0" smtClean="0"/>
              <a:t>Σημαντική σε συμπιεσμένες </a:t>
            </a:r>
            <a:r>
              <a:rPr lang="el-GR" altLang="el-GR" dirty="0"/>
              <a:t>και </a:t>
            </a:r>
            <a:r>
              <a:rPr lang="el-GR" altLang="el-GR" dirty="0" smtClean="0"/>
              <a:t>συμβολικές</a:t>
            </a:r>
          </a:p>
          <a:p>
            <a:pPr lvl="1"/>
            <a:r>
              <a:rPr lang="el-GR" altLang="el-GR" dirty="0" smtClean="0"/>
              <a:t>Οι απώλειες έχουν έντονο αντίκτυπο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04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Κατανόηση των βασικών τρόπων αναπαράστασης της εικόνας και των τεχνικών κωδικοποίησης χρωμάτων.</a:t>
            </a:r>
            <a:endParaRPr lang="el-GR" altLang="el-GR" dirty="0"/>
          </a:p>
          <a:p>
            <a:r>
              <a:rPr lang="el-GR" altLang="el-GR" dirty="0" smtClean="0"/>
              <a:t>Εισαγωγή στις ιδιαιτερότητες των συσκευών εισόδου και εξόδου εικόνας.</a:t>
            </a:r>
          </a:p>
          <a:p>
            <a:r>
              <a:rPr lang="el-GR" altLang="el-GR" dirty="0" smtClean="0"/>
              <a:t>Κατανόηση του συμβιβασμού βάθους χρώματος και ανάλυσης.</a:t>
            </a:r>
            <a:endParaRPr lang="el-GR" altLang="el-GR" dirty="0"/>
          </a:p>
          <a:p>
            <a:r>
              <a:rPr lang="el-GR" altLang="el-GR" dirty="0" smtClean="0"/>
              <a:t>Εισαγωγή στη συμβολική αναπαράσταση, τη σύνθεση και την ανάλυση εικόνας.</a:t>
            </a:r>
          </a:p>
          <a:p>
            <a:r>
              <a:rPr lang="el-GR" altLang="el-GR" dirty="0" smtClean="0"/>
              <a:t>Κατανόηση των επιλογών μετάδοσης εικόνας.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5</a:t>
            </a:r>
            <a:r>
              <a:rPr lang="el-GR" b="1" dirty="0" smtClean="0"/>
              <a:t>: Εικόνα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Ψηφιακή </a:t>
            </a:r>
            <a:r>
              <a:rPr lang="el-GR" altLang="el-GR" dirty="0"/>
              <a:t>αναπαράσταση</a:t>
            </a:r>
          </a:p>
          <a:p>
            <a:r>
              <a:rPr lang="el-GR" altLang="el-GR" dirty="0"/>
              <a:t>Κωδικοποίηση </a:t>
            </a:r>
            <a:r>
              <a:rPr lang="el-GR" altLang="el-GR" dirty="0" smtClean="0"/>
              <a:t>χρωμάτων</a:t>
            </a:r>
            <a:endParaRPr lang="el-GR" altLang="el-GR" dirty="0"/>
          </a:p>
          <a:p>
            <a:r>
              <a:rPr lang="el-GR" altLang="el-GR" dirty="0"/>
              <a:t>Συσκευές εισόδου και εξόδου</a:t>
            </a:r>
          </a:p>
          <a:p>
            <a:r>
              <a:rPr lang="el-GR" altLang="el-GR" dirty="0"/>
              <a:t>Βάθος χρώματος και ανάλυση</a:t>
            </a:r>
          </a:p>
          <a:p>
            <a:r>
              <a:rPr lang="el-GR" altLang="el-GR" dirty="0" smtClean="0"/>
              <a:t>Συμβολική αναπαράσταση</a:t>
            </a:r>
          </a:p>
          <a:p>
            <a:r>
              <a:rPr lang="el-GR" altLang="el-GR" dirty="0" smtClean="0"/>
              <a:t>Ανάλυση εικόνας</a:t>
            </a:r>
          </a:p>
          <a:p>
            <a:r>
              <a:rPr lang="el-GR" altLang="el-GR" dirty="0"/>
              <a:t>Μετάδοση </a:t>
            </a:r>
            <a:r>
              <a:rPr lang="el-GR" altLang="el-GR" dirty="0" smtClean="0"/>
              <a:t>εικόνας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Ψηφιακή αναπαράσταση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Εικόνα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Αναπαράσταση εικόνας (1 από 3)</a:t>
            </a:r>
            <a:endParaRPr lang="en-US" altLang="el-GR" dirty="0" smtClean="0"/>
          </a:p>
        </p:txBody>
      </p:sp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Εικόνα: αναπαράσταση σκηνής στο χώρο</a:t>
            </a:r>
          </a:p>
          <a:p>
            <a:pPr lvl="1" eaLnBrk="1" hangingPunct="1"/>
            <a:r>
              <a:rPr lang="el-GR" altLang="el-GR" dirty="0" smtClean="0"/>
              <a:t>Προβολή σε χώρο δύο διαστάσεων</a:t>
            </a:r>
          </a:p>
          <a:p>
            <a:pPr lvl="1" eaLnBrk="1" hangingPunct="1"/>
            <a:r>
              <a:rPr lang="el-GR" altLang="el-GR" dirty="0" smtClean="0"/>
              <a:t>Συνεχής συνάρτηση σε ορθογώνια περιοχή</a:t>
            </a:r>
          </a:p>
          <a:p>
            <a:pPr lvl="1" eaLnBrk="1" hangingPunct="1"/>
            <a:r>
              <a:rPr lang="el-GR" altLang="el-GR" dirty="0" smtClean="0"/>
              <a:t>Καταγραφή φυσικής ή παραγωγή συνθετικής</a:t>
            </a:r>
          </a:p>
          <a:p>
            <a:pPr eaLnBrk="1" hangingPunct="1"/>
            <a:r>
              <a:rPr lang="el-GR" altLang="el-GR" dirty="0" smtClean="0"/>
              <a:t>Ψηφιοποίηση εικόνας</a:t>
            </a:r>
          </a:p>
          <a:p>
            <a:pPr lvl="1" eaLnBrk="1" hangingPunct="1"/>
            <a:r>
              <a:rPr lang="el-GR" altLang="el-GR" dirty="0" smtClean="0"/>
              <a:t>Ορθογώνιο πλέγμα δειγματοληψίας: ανάλυση</a:t>
            </a:r>
          </a:p>
          <a:p>
            <a:pPr lvl="1" eaLnBrk="1" hangingPunct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σε διακριτές τιμές: βάθος χρώματος</a:t>
            </a:r>
          </a:p>
          <a:p>
            <a:pPr lvl="1" eaLnBrk="1" hangingPunct="1"/>
            <a:r>
              <a:rPr lang="el-GR" altLang="el-GR" dirty="0" smtClean="0"/>
              <a:t>Αποθήκευση σε πίνακα: </a:t>
            </a:r>
            <a:r>
              <a:rPr lang="el-GR" altLang="el-GR" dirty="0" err="1" smtClean="0"/>
              <a:t>εικονοστοιχεία</a:t>
            </a:r>
            <a:r>
              <a:rPr lang="el-GR" altLang="el-GR" dirty="0" smtClean="0"/>
              <a:t> (</a:t>
            </a:r>
            <a:r>
              <a:rPr lang="en-US" altLang="el-GR" dirty="0" smtClean="0"/>
              <a:t>pixels)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35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Αναπαράσταση εικόνας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Παράδειγμα: εικόνα </a:t>
            </a:r>
            <a:r>
              <a:rPr lang="en-US" altLang="el-GR" dirty="0"/>
              <a:t>VGA</a:t>
            </a:r>
          </a:p>
          <a:p>
            <a:pPr lvl="1"/>
            <a:r>
              <a:rPr lang="en-US" altLang="el-GR" dirty="0"/>
              <a:t>640x480 pixels</a:t>
            </a:r>
            <a:r>
              <a:rPr lang="el-GR" altLang="el-GR" dirty="0"/>
              <a:t> (γραμμές</a:t>
            </a:r>
            <a:r>
              <a:rPr lang="en-US" altLang="el-GR" dirty="0"/>
              <a:t>x</a:t>
            </a:r>
            <a:r>
              <a:rPr lang="el-GR" altLang="el-GR" dirty="0"/>
              <a:t>στήλες)</a:t>
            </a:r>
            <a:endParaRPr lang="en-US" altLang="el-GR" dirty="0"/>
          </a:p>
          <a:p>
            <a:pPr lvl="1"/>
            <a:r>
              <a:rPr lang="en-US" altLang="el-GR" dirty="0"/>
              <a:t>8 bits per pixel</a:t>
            </a:r>
            <a:r>
              <a:rPr lang="el-GR" altLang="el-GR" dirty="0"/>
              <a:t> (256 χρώματα)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Μορφότυπα</a:t>
            </a:r>
            <a:r>
              <a:rPr lang="el-GR" altLang="el-GR" dirty="0" smtClean="0"/>
              <a:t> σύλληψης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Απλή αναπαράσταση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Γρήγορη σύλληψη και παρουσίαση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Μορφότυπα</a:t>
            </a:r>
            <a:r>
              <a:rPr lang="el-GR" altLang="el-GR" dirty="0" smtClean="0"/>
              <a:t> αποθήκευσης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Αποδοτική αποθήκευση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Ευελιξία στη διαχείριση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1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Αναπαράσταση εικόνας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Αποθήκευση έγχρωμων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Τριάδα εντάσεων </a:t>
            </a:r>
            <a:r>
              <a:rPr lang="en-US" altLang="el-GR" dirty="0"/>
              <a:t>RGB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Τριάδα δεικτών σε εντάσεις </a:t>
            </a:r>
            <a:r>
              <a:rPr lang="en-US" altLang="el-GR" dirty="0"/>
              <a:t>RGB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Δείκτες σε έτοιμη τριάδα εντάσεων </a:t>
            </a:r>
            <a:r>
              <a:rPr lang="en-US" altLang="el-GR" dirty="0"/>
              <a:t>RGB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Περιγραφικές πληροφορίες (</a:t>
            </a:r>
            <a:r>
              <a:rPr lang="en-US" altLang="el-GR" dirty="0"/>
              <a:t>metadata)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Ύψος, πλάτος, βάθος εικόνας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Περιλαμβάνονται σε </a:t>
            </a:r>
            <a:r>
              <a:rPr lang="el-GR" altLang="el-GR" dirty="0" err="1" smtClean="0"/>
              <a:t>μορφότυπα</a:t>
            </a:r>
            <a:r>
              <a:rPr lang="el-GR" altLang="el-GR" dirty="0" smtClean="0"/>
              <a:t> αποθήκευσης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4245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511F5E4-CE59-43C7-B8D8-84F8B66D9AB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1364</Words>
  <Application>Microsoft Office PowerPoint</Application>
  <PresentationFormat>On-screen Show (4:3)</PresentationFormat>
  <Paragraphs>310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Ψηφιακή αναπαράσταση</vt:lpstr>
      <vt:lpstr>Αναπαράσταση εικόνας (1 από 3)</vt:lpstr>
      <vt:lpstr>Αναπαράσταση εικόνας (2 από 3)</vt:lpstr>
      <vt:lpstr>Αναπαράσταση εικόνας (3 από 3)</vt:lpstr>
      <vt:lpstr>Κωδικοποίηση χρωμάτων</vt:lpstr>
      <vt:lpstr>Παράσταση χρωμάτων (1 από 4)</vt:lpstr>
      <vt:lpstr>Παράσταση χρωμάτων (2 από 4)</vt:lpstr>
      <vt:lpstr>Παράσταση χρωμάτων (3 από 4)</vt:lpstr>
      <vt:lpstr>Παράσταση χρωμάτων (4 από 4)</vt:lpstr>
      <vt:lpstr>Συσκευές εισόδου και εξόδου</vt:lpstr>
      <vt:lpstr>Τύποι συσκευών</vt:lpstr>
      <vt:lpstr>Οθόνες (1 από 2)</vt:lpstr>
      <vt:lpstr>Οθόνες (2 από 2)</vt:lpstr>
      <vt:lpstr>Ανανέωση οθόνης</vt:lpstr>
      <vt:lpstr>Διπλή ενταμίευση</vt:lpstr>
      <vt:lpstr>Βάθος χρώματος και ανάλυση</vt:lpstr>
      <vt:lpstr>Πρόσμιξη (1 από 2)</vt:lpstr>
      <vt:lpstr>Πρόσμιξη (2 από 2)</vt:lpstr>
      <vt:lpstr>Αντιψεδωνυμία (1 από 2)</vt:lpstr>
      <vt:lpstr>Αντιψεδωνυμία (2 από 2)</vt:lpstr>
      <vt:lpstr>Συμβολική αναπαράσταση</vt:lpstr>
      <vt:lpstr>Γραφικά (1 από 2)</vt:lpstr>
      <vt:lpstr>Γραφικά (2 από 2)</vt:lpstr>
      <vt:lpstr>Σύνθεση εικόνας (1 από 3)</vt:lpstr>
      <vt:lpstr>Σύνθεση εικόνας (2 από 3)</vt:lpstr>
      <vt:lpstr>Σύνθεση εικόνας (3 από 3)</vt:lpstr>
      <vt:lpstr>Ανάλυση εικόνας</vt:lpstr>
      <vt:lpstr>Στόχοι ανάλυσης (1 από 2)</vt:lpstr>
      <vt:lpstr>Στόχοι ανάλυσης (2 από 2)</vt:lpstr>
      <vt:lpstr>Βήματα ανάλυσης (1 από 2)</vt:lpstr>
      <vt:lpstr>Βήματα ανάλυσης (2 από 2)</vt:lpstr>
      <vt:lpstr>Μετάδοση εικόνας</vt:lpstr>
      <vt:lpstr>Μετάδοση (1 από 2)</vt:lpstr>
      <vt:lpstr>Μετάδοση (2 από 2)</vt:lpstr>
      <vt:lpstr>Τέλος Ενότητας #5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Εικόνα</dc:title>
  <dc:subject>Κινητά και Διάχυτα Συστήματα</dc:subject>
  <dc:creator>Γεώργιος Ξυλωμένος</dc:creator>
  <cp:keywords>Κωδικοποίηση χρωμάτων; βάθος χρώματος; ανάλυση εικόνας</cp:keywords>
  <cp:lastModifiedBy>George Xylomenos</cp:lastModifiedBy>
  <cp:revision>235</cp:revision>
  <cp:lastPrinted>2014-02-16T13:16:25Z</cp:lastPrinted>
  <dcterms:created xsi:type="dcterms:W3CDTF">2012-09-06T09:03:05Z</dcterms:created>
  <dcterms:modified xsi:type="dcterms:W3CDTF">2015-03-30T15:47:07Z</dcterms:modified>
</cp:coreProperties>
</file>