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sldIdLst>
    <p:sldId id="256" r:id="rId3"/>
    <p:sldId id="259" r:id="rId4"/>
    <p:sldId id="257" r:id="rId5"/>
    <p:sldId id="261" r:id="rId6"/>
    <p:sldId id="262" r:id="rId7"/>
    <p:sldId id="474" r:id="rId8"/>
    <p:sldId id="471" r:id="rId9"/>
    <p:sldId id="485" r:id="rId10"/>
    <p:sldId id="475" r:id="rId11"/>
    <p:sldId id="476" r:id="rId12"/>
    <p:sldId id="477" r:id="rId13"/>
    <p:sldId id="479" r:id="rId14"/>
    <p:sldId id="480" r:id="rId15"/>
    <p:sldId id="481" r:id="rId16"/>
    <p:sldId id="478" r:id="rId17"/>
    <p:sldId id="473" r:id="rId18"/>
    <p:sldId id="482" r:id="rId19"/>
    <p:sldId id="486" r:id="rId20"/>
    <p:sldId id="487" r:id="rId21"/>
    <p:sldId id="472" r:id="rId22"/>
    <p:sldId id="488" r:id="rId23"/>
    <p:sldId id="483" r:id="rId24"/>
    <p:sldId id="470" r:id="rId25"/>
    <p:sldId id="469" r:id="rId26"/>
    <p:sldId id="489" r:id="rId27"/>
    <p:sldId id="484" r:id="rId28"/>
    <p:sldId id="354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7" autoAdjust="0"/>
    <p:restoredTop sz="99112" autoAdjust="0"/>
  </p:normalViewPr>
  <p:slideViewPr>
    <p:cSldViewPr>
      <p:cViewPr>
        <p:scale>
          <a:sx n="77" d="100"/>
          <a:sy n="77" d="100"/>
        </p:scale>
        <p:origin x="660" y="318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5:</a:t>
            </a:r>
            <a:r>
              <a:rPr lang="en-US" sz="2800" dirty="0" smtClean="0"/>
              <a:t> </a:t>
            </a:r>
            <a:r>
              <a:rPr lang="el-GR" sz="2800" dirty="0" smtClean="0"/>
              <a:t>Ακούγοντας τον Καταναλωτή Υπηρεσιών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Έρευνας στο Μάρκετινγκ Υπηρεσιών (1 από 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Αξιοποίηση εγγράφων καταγγελιών παραπόνων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Από τους πλέον εύκολους τρόπους συλλογής δεδομένων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Περιορισμός: Ελάχιστοι καταναλωτές κάνουν παράπονα εγγράφως</a:t>
            </a:r>
            <a:endParaRPr lang="el-GR" altLang="en-US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Προϋπόθεση επιτυχίας:</a:t>
            </a: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Αυστηρή καταγραφή αριθμού και τύπου παραπόνων από διάφορα κανάλια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800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Έρευνας στο Μάρκετινγκ Υπηρεσιών (2 από 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Τεχνική Κρίσιμου Περιστατικού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Ποιοτική συνέντευξη που αφορά σε επεισόδια ευχάριστης και δυσάρεστης καταναλωτικής εμπειρίας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Πλούσια και σαφή δεδομένα 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Κατάλληλη για αχαρτογράφητα θέματα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Εθνογραφία στο πεδίο της αγοράς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Παρατήρηση των καταναλωτικών συνηθειών στο φυσικό τους περιβάλλον π.χ. πώς τρώνε οι πελάτες σε ένα εστιατόριο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8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Έρευνας στο Μάρκετινγκ Υπηρεσιών (3 από 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Έρευνα μάρκετινγκ μέσα από βάσεις δεδομένων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Αξιοποίηση δευτερογενών δεδομένων 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Έρευνα εξόδου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Ανατροφοδότηση από τον πελάτη ακριβώς μετά την έξοδο του από το χώρο κατανάλωσης της υπηρεσίας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Συναντήσεις και αναφορές που αφορούν τις προσδοκίες των πελατών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Διάλογος με τους σημαντικούς πελάτες για διερεύνηση των προσδοκιών τους και τυχόν κενών στην παράδοση  υπηρεσιών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85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Έρευνας στο Μάρκετινγκ </a:t>
            </a:r>
            <a:r>
              <a:rPr lang="el-GR" dirty="0"/>
              <a:t>Υπηρεσιών </a:t>
            </a:r>
            <a:r>
              <a:rPr lang="el-GR" dirty="0" smtClean="0"/>
              <a:t>(4 από 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Τεχνική Μυστικού Πελάτη (</a:t>
            </a:r>
            <a:r>
              <a:rPr lang="en-US" altLang="en-US" dirty="0" smtClean="0"/>
              <a:t>Mystery Shopping</a:t>
            </a:r>
            <a:r>
              <a:rPr lang="el-GR" altLang="en-US" dirty="0" smtClean="0"/>
              <a:t>)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Ο ερευνητής υποδύεται τον πελάτη και βιώνει την εμπειρία της υπηρεσίας μυστικά</a:t>
            </a:r>
          </a:p>
          <a:p>
            <a:pPr marL="514350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Σκοπός της έρευνας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Διαγνωστικό εργαλείο για πιθανά προβλήματα/ αδυναμίες στην παράδοση της υπηρεσίας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Αξιολόγηση της ανταγωνιστικότητας της εταιρείας έναντι των ανταγωνιστών προτύπων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Ενδυνάμωση και ενθάρρυνση του προσωπικού μέσα από εκπαίδευση και </a:t>
            </a:r>
            <a:r>
              <a:rPr lang="el-GR" altLang="en-US" dirty="0" err="1" smtClean="0"/>
              <a:t>αναταμοιβή</a:t>
            </a:r>
            <a:endParaRPr lang="el-GR" altLang="en-US" dirty="0" smtClean="0"/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135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Έρευνας στο Μάρκετινγκ </a:t>
            </a:r>
            <a:r>
              <a:rPr lang="el-GR" dirty="0"/>
              <a:t>Υπηρεσιών </a:t>
            </a:r>
            <a:r>
              <a:rPr lang="el-GR" dirty="0" smtClean="0"/>
              <a:t>(5 από 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Πάνελ Καταναλωτών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Ομάδες καταναλωτών που συγκεντρώνονται σε διαφορετικές χρονικές στιγμές για να μοιραστούν τις αντιλήψεις και τις στάσεις τους προς μία υπηρεσία </a:t>
            </a:r>
            <a:endParaRPr lang="el-GR" altLang="en-US" dirty="0"/>
          </a:p>
          <a:p>
            <a:pPr marL="514350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Έρευνα στον καταναλωτή που εγκατέλειψε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Εις βάθος ερωτήσεις σε καταναλωτές που εγκατέλειψαν μία εταιρεία ή υπηρεσία π.χ. πελάτες κινητής τηλεφωνίας που άλλαξαν </a:t>
            </a:r>
            <a:r>
              <a:rPr lang="el-GR" altLang="en-US" dirty="0" err="1" smtClean="0"/>
              <a:t>πάροχο</a:t>
            </a: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endParaRPr lang="el-GR" altLang="en-US" dirty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6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Τύποι Έρευνας στο Μάρκετινγκ </a:t>
            </a:r>
            <a:r>
              <a:rPr lang="el-GR" dirty="0"/>
              <a:t>Υπηρεσιών </a:t>
            </a:r>
            <a:r>
              <a:rPr lang="el-GR" dirty="0" smtClean="0"/>
              <a:t>(6 από 6)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Ερωτηματολόγιο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Σχέσης: Διερευνούν όλα τα στοιχεία της σχέσης του καταναλωτή με την εταιρεία </a:t>
            </a:r>
          </a:p>
          <a:p>
            <a:pPr marL="400050" lvl="1" indent="0">
              <a:lnSpc>
                <a:spcPct val="85000"/>
              </a:lnSpc>
              <a:spcBef>
                <a:spcPct val="50000"/>
              </a:spcBef>
              <a:buNone/>
            </a:pPr>
            <a:r>
              <a:rPr lang="el-GR" altLang="en-US" dirty="0"/>
              <a:t> </a:t>
            </a:r>
            <a:r>
              <a:rPr lang="el-GR" altLang="en-US" dirty="0" smtClean="0"/>
              <a:t>      π.χ. υπηρεσία, προϊόν, τιμή</a:t>
            </a:r>
          </a:p>
          <a:p>
            <a:pPr marL="914400" lvl="1" indent="-514350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Ποιότητας (</a:t>
            </a:r>
            <a:r>
              <a:rPr lang="en-US" altLang="en-US" dirty="0" smtClean="0"/>
              <a:t>SERVQUAL</a:t>
            </a:r>
            <a:r>
              <a:rPr lang="el-GR" altLang="en-US" dirty="0" smtClean="0"/>
              <a:t>)</a:t>
            </a:r>
            <a:r>
              <a:rPr lang="en-US" altLang="en-US" dirty="0" smtClean="0"/>
              <a:t>: </a:t>
            </a:r>
            <a:r>
              <a:rPr lang="el-GR" altLang="en-US" dirty="0" smtClean="0"/>
              <a:t>Διερευνά την αίσθηση ποιότητας που έχει αποκομίσει ο καταναλωτής μέσα από ένα δομημένο εργαλείο</a:t>
            </a:r>
          </a:p>
          <a:p>
            <a:pPr marL="457200" lvl="1" indent="0">
              <a:lnSpc>
                <a:spcPct val="85000"/>
              </a:lnSpc>
              <a:spcBef>
                <a:spcPct val="50000"/>
              </a:spcBef>
              <a:buNone/>
            </a:pP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85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Ακούγοντας τον Καταναλωτή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Ερωτηματολόγιο </a:t>
            </a:r>
            <a:r>
              <a:rPr lang="el-GR" dirty="0"/>
              <a:t>«</a:t>
            </a:r>
            <a:r>
              <a:rPr lang="en-US" dirty="0" smtClean="0"/>
              <a:t>SERVQUAL</a:t>
            </a:r>
            <a:r>
              <a:rPr lang="el-GR" dirty="0" smtClean="0"/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κλίμακα </a:t>
            </a:r>
            <a:r>
              <a:rPr lang="en-US" dirty="0" smtClean="0"/>
              <a:t>SERVQUAL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Η κλίμακα </a:t>
            </a:r>
            <a:r>
              <a:rPr lang="en-US" altLang="en-US" dirty="0" smtClean="0"/>
              <a:t>SERVQUAL </a:t>
            </a:r>
            <a:r>
              <a:rPr lang="el-GR" altLang="en-US" dirty="0" smtClean="0"/>
              <a:t>περιλαμβάνει 21 ερωτήσεις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Καλύπτει και τις πέντε διαστάσεις ποιότητας:</a:t>
            </a:r>
          </a:p>
          <a:p>
            <a:pPr marL="803275" indent="-519113">
              <a:buFont typeface="+mj-lt"/>
              <a:buAutoNum type="arabicPeriod"/>
              <a:defRPr/>
            </a:pPr>
            <a:r>
              <a:rPr lang="el-GR" dirty="0"/>
              <a:t>Αξιοπιστία</a:t>
            </a:r>
          </a:p>
          <a:p>
            <a:pPr marL="803275" indent="-519113">
              <a:buFont typeface="+mj-lt"/>
              <a:buAutoNum type="arabicPeriod"/>
              <a:defRPr/>
            </a:pPr>
            <a:r>
              <a:rPr lang="el-GR" dirty="0"/>
              <a:t>Ανταπόκριση</a:t>
            </a:r>
          </a:p>
          <a:p>
            <a:pPr marL="803275" indent="-519113">
              <a:buFont typeface="+mj-lt"/>
              <a:buAutoNum type="arabicPeriod"/>
              <a:defRPr/>
            </a:pPr>
            <a:r>
              <a:rPr lang="el-GR" dirty="0"/>
              <a:t>Διασφάλιση</a:t>
            </a:r>
          </a:p>
          <a:p>
            <a:pPr marL="803275" indent="-519113">
              <a:buFont typeface="+mj-lt"/>
              <a:buAutoNum type="arabicPeriod"/>
              <a:defRPr/>
            </a:pPr>
            <a:r>
              <a:rPr lang="el-GR" dirty="0"/>
              <a:t>Εξατομίκευση</a:t>
            </a:r>
          </a:p>
          <a:p>
            <a:pPr marL="803275" indent="-519113">
              <a:buFont typeface="+mj-lt"/>
              <a:buAutoNum type="arabicPeriod"/>
              <a:defRPr/>
            </a:pPr>
            <a:r>
              <a:rPr lang="el-GR" dirty="0"/>
              <a:t>Υλικά Περιουσιακά Στοιχεία </a:t>
            </a:r>
            <a:endParaRPr lang="en-US" sz="2800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39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Χρήση της κλίμακας </a:t>
            </a:r>
            <a:r>
              <a:rPr lang="en-US" dirty="0" smtClean="0"/>
              <a:t>SERVQUAL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Για να προσδιορίσει αριθμητικά το κενό (ανάμεσα στις αντιλήψεις των καταναλωτών και τις προσδοκίες τους)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Για να αξιολογήσει την ποιότητα των προσφερόμενων υπηρεσιών και στις πέντε διαστάσεις ποιότητας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dirty="0" smtClean="0"/>
              <a:t>Για να αξιολογήσει τις καταναλωτικές προσδοκίες και αντιλήψεις διαχρονικά </a:t>
            </a: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607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Χρήση της κλίμακας </a:t>
            </a:r>
            <a:r>
              <a:rPr lang="en-US" dirty="0" smtClean="0"/>
              <a:t>SERVQUAL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Για να συγκρίνει την επίδοση της εταιρείας με την αντίστοιχη των ανταγωνιστών με βάση το πλαίσιο </a:t>
            </a:r>
            <a:r>
              <a:rPr lang="en-US" altLang="en-US" dirty="0" smtClean="0"/>
              <a:t>SERVQUAL</a:t>
            </a:r>
            <a:endParaRPr lang="el-GR" altLang="en-US" dirty="0" smtClean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Να αναγνωρίσει και να εξετάσει στοιχεία που διαφέρουν σημαντικά από τη συνολική αξιολόγηση της εταιρείας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Να αξιολογήσει την εσωτερική ποιότητα, δηλ. την ποιότητα που προέρχεται από ένα τμήμα της εταιρείας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97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6" name="Πίνακας 5" descr="Οι ερωτήσεις αξιολογούνται σε κλίμακα τύπυ Likert από το 1 έως το 7&#10;Αξιοπιστία&#10;Η εταιρεία ΑΒΓ παρέχει υπηρεσίες στο χρόνο που υπόσχεται&#10;Ανταπόκριση&#10;Οι υπάλληλοι στην εταιρεία ΑΒΓ είναι πρόθυμοι να σε βοηθήσουν&#10;Διασφάλιση&#10;Νιώθεις ασφαλής στις συναλλαγές σου με την εταιρεία ΑΒΓ&#10;Εξατομίκευση&#10;Η εταιρεία ΑΒΓ σου δίνει εξατομικευμένη προσοχή&#10;Υλικά Περιουσιακά Στοιχεία &#10;Η εταιρεία ΑΒΓ έχει σύγχρονο εξοπλισμό&#10;" title="Παράδείγματα Ερωτήσεων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64673"/>
              </p:ext>
            </p:extLst>
          </p:nvPr>
        </p:nvGraphicFramePr>
        <p:xfrm>
          <a:off x="533400" y="1792478"/>
          <a:ext cx="8153396" cy="40430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173896"/>
                <a:gridCol w="428089"/>
                <a:gridCol w="428089"/>
                <a:gridCol w="428089"/>
                <a:gridCol w="428089"/>
                <a:gridCol w="428089"/>
                <a:gridCol w="428089"/>
                <a:gridCol w="410966"/>
              </a:tblGrid>
              <a:tr h="3303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Διαστάσεις και εκφωνήσεις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Διαφωνώ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απόλυτα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Συμφωνώ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απόλυτα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282575" indent="-282575">
                        <a:buFont typeface="+mj-lt"/>
                        <a:buNone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Αξιοπιστία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82145">
                <a:tc>
                  <a:txBody>
                    <a:bodyPr/>
                    <a:lstStyle/>
                    <a:p>
                      <a:pPr marL="282575" indent="-282575">
                        <a:buFont typeface="+mj-lt"/>
                        <a:buNone/>
                        <a:defRPr/>
                      </a:pP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εταιρεία ΑΒΓ παρέχει υπηρεσίες στο χρόνο που υπόσχεται</a:t>
                      </a:r>
                      <a:endParaRPr lang="el-G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4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Ανταπόκριση</a:t>
                      </a:r>
                      <a:endParaRPr lang="el-GR" sz="1600" b="1" dirty="0" smtClean="0"/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Οι υπάλληλοι στην εταιρεία ΑΒΓ είναι πρόθυμοι να σε βοηθήσουν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Διασφάλιση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Νιώθεις</a:t>
                      </a:r>
                      <a:r>
                        <a:rPr lang="el-GR" sz="1600" baseline="0" dirty="0" smtClean="0"/>
                        <a:t> ασφαλής στις συναλλαγές σου με την εταιρεία ΑΒΓ</a:t>
                      </a:r>
                      <a:endParaRPr lang="el-GR" sz="16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1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Εξατομίκευση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Η εταιρεία ΑΒΓ</a:t>
                      </a:r>
                      <a:r>
                        <a:rPr lang="el-GR" sz="1600" baseline="0" dirty="0" smtClean="0">
                          <a:effectLst/>
                        </a:rPr>
                        <a:t> σου δίνει εξατομικευμένη προσοχή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Υλικά Περιουσιακά Στοιχεία </a:t>
                      </a:r>
                      <a:endParaRPr lang="en-US" sz="2400" b="1" dirty="0" smtClean="0"/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Η εταιρεία ΑΒΓ έχει σύγχρονο</a:t>
                      </a:r>
                      <a:r>
                        <a:rPr lang="el-GR" sz="1600" baseline="0" dirty="0" smtClean="0">
                          <a:effectLst/>
                        </a:rPr>
                        <a:t> εξοπλισμό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Υπόδειγμα </a:t>
            </a:r>
            <a:r>
              <a:rPr lang="en-US" dirty="0" smtClean="0"/>
              <a:t>SERVQUAL</a:t>
            </a:r>
            <a:r>
              <a:rPr lang="el-GR" dirty="0" smtClean="0"/>
              <a:t> – Αντίληψη των Διαστάσεων Ποιότητας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7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προσδοκίες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Εκτός από τις ερωτήσεις που αφορούν στην αντιλαμβανόμενη ποιότητα η κλίμακα περιλαμβάνει και ερωτήσεις αναφορικά με τις προσδοκίες των καταναλωτών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Υπάρχουν αρκετοί τύποι ερωτήσεων που αφορούν στις καταναλωτικές προσδοκίες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Ανάλογα την εκδοχή του ερωτηματολογίου διαφέρουν και οι ερωτήσεις για τις καταναλωτικές προσδοκίες</a:t>
            </a: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97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6" name="Πίνακας 5" descr="Προσδοκίες #1&#10;Όταν οι πελάτες αντιμετωπίζουν ένα πρόβλημα οι άριστες εταιρείας δείχνουν ειλικρινές ενδιαφέρον για την επίλυση του&#10;Προσδοκίες #2 &#10;Σε σχέση με το επίπεδο υπηρεσιών μίας άριστης εταιρείας πώς αξιολογείς την επίδοση της εταιρείας ΑΒΓ στα ακόλουθα:&#10;1. Σωστή παράδοση υπηρεσίας με την πρώτη φορά&#10;1. Πρόθυμοι υπάλληλοι&#10;Προσδοκίες #3&#10;Σε σχέση με το προσδοκώμενο επίπεδο υπηρεσίας πως αξιολογείς την επίδοση της εταιρείας ΑΒΓ αναφορικά με:&#10;1. Την ευγένεια του προσωπικού &#10;2. Την ορθή παράδοση της υπηρεσίας&#10;" title="Παραδείγματα ερωτήσεων σε σχέση με τις προσδοκίε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41125"/>
              </p:ext>
            </p:extLst>
          </p:nvPr>
        </p:nvGraphicFramePr>
        <p:xfrm>
          <a:off x="304801" y="1792478"/>
          <a:ext cx="8486993" cy="44246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02496"/>
                <a:gridCol w="331056"/>
                <a:gridCol w="97033"/>
                <a:gridCol w="234022"/>
                <a:gridCol w="194067"/>
                <a:gridCol w="136989"/>
                <a:gridCol w="291100"/>
                <a:gridCol w="93980"/>
                <a:gridCol w="331056"/>
                <a:gridCol w="93980"/>
                <a:gridCol w="273977"/>
                <a:gridCol w="154112"/>
                <a:gridCol w="176944"/>
                <a:gridCol w="251145"/>
                <a:gridCol w="93980"/>
                <a:gridCol w="331056"/>
              </a:tblGrid>
              <a:tr h="243840">
                <a:tc>
                  <a:txBody>
                    <a:bodyPr/>
                    <a:lstStyle/>
                    <a:p>
                      <a:pPr marL="282575" indent="-282575">
                        <a:buFont typeface="+mj-lt"/>
                        <a:buNone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Προσδοκίες #1</a:t>
                      </a: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Διαφωνώ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απόλυτα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Συμφωνώ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</a:rPr>
                        <a:t>απόλυτα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1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el-G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Όταν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οι πελάτες αντιμετωπίζουν ένα πρόβλημα οι άριστες εταιρείας δείχνουν ειλικρινές ενδιαφέρον για την επίλυση του</a:t>
                      </a:r>
                      <a:endParaRPr lang="el-G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Προσδοκίες #2 </a:t>
                      </a: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Σε σχέση με το επίπεδο υπηρεσιών μίας άριστης εταιρείας πώς αξιολογείς την επίδοση της εταιρείας ΑΒΓ στα ακόλουθα: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Χαμηλή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Υψηλή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1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Σωστή παράδοση υπηρεσίας με την πρώτη φορά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1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Πρόθυμοι υπάλληλοι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4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Προσδοκίες #3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 smtClean="0"/>
                        <a:t>Σε σχέση με το προσδοκώμενο</a:t>
                      </a:r>
                      <a:r>
                        <a:rPr lang="el-GR" sz="1600" b="0" baseline="0" dirty="0" smtClean="0"/>
                        <a:t> επίπεδο υπηρεσίας πως αξιολογείς την επίδοση της εταιρείας ΑΒΓ αναφορικά με:</a:t>
                      </a:r>
                      <a:endParaRPr lang="el-GR" sz="1600" b="0" dirty="0" smtClean="0"/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+mn-lt"/>
                          <a:ea typeface="Times New Roman"/>
                        </a:rPr>
                        <a:t>Χαμηλότερα από το επιθυμητό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effectLst/>
                          <a:latin typeface="+mn-lt"/>
                          <a:ea typeface="Times New Roman"/>
                        </a:rPr>
                        <a:t>Το</a:t>
                      </a:r>
                      <a:r>
                        <a:rPr lang="el-GR" sz="1200" baseline="0" dirty="0" smtClean="0">
                          <a:effectLst/>
                          <a:latin typeface="+mn-lt"/>
                          <a:ea typeface="Times New Roman"/>
                        </a:rPr>
                        <a:t> ίδιο </a:t>
                      </a:r>
                      <a:r>
                        <a:rPr lang="el-GR" sz="1200" dirty="0" smtClean="0">
                          <a:effectLst/>
                          <a:latin typeface="+mn-lt"/>
                          <a:ea typeface="Times New Roman"/>
                        </a:rPr>
                        <a:t>με το επιθυμητό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+mn-lt"/>
                          <a:ea typeface="Times New Roman"/>
                        </a:rPr>
                        <a:t>επίπεδο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effectLst/>
                          <a:latin typeface="+mn-lt"/>
                          <a:ea typeface="Times New Roman"/>
                        </a:rPr>
                        <a:t>Υψηλότερα από το επιθυμητό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1.</a:t>
                      </a:r>
                      <a:r>
                        <a:rPr lang="el-GR" sz="1600" baseline="0" dirty="0" smtClean="0"/>
                        <a:t> Τ</a:t>
                      </a:r>
                      <a:r>
                        <a:rPr lang="el-GR" sz="1600" dirty="0" smtClean="0"/>
                        <a:t>ην</a:t>
                      </a:r>
                      <a:r>
                        <a:rPr lang="el-GR" sz="1600" baseline="0" dirty="0" smtClean="0"/>
                        <a:t> ευγένεια του προσωπικού </a:t>
                      </a:r>
                      <a:endParaRPr lang="el-GR" sz="16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2. Την</a:t>
                      </a:r>
                      <a:r>
                        <a:rPr lang="el-GR" sz="1600" baseline="0" dirty="0" smtClean="0"/>
                        <a:t> ορθή παράδοση</a:t>
                      </a:r>
                      <a:r>
                        <a:rPr lang="el-GR" sz="1600" dirty="0" smtClean="0"/>
                        <a:t> της υπηρεσίας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Υπόδειγμα Ερωτηματολογίου </a:t>
            </a:r>
            <a:r>
              <a:rPr lang="en-US" dirty="0" smtClean="0"/>
              <a:t>SERVQUAL</a:t>
            </a:r>
            <a:r>
              <a:rPr lang="el-GR" dirty="0" smtClean="0"/>
              <a:t> – Προσδοκίες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8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Ακούγοντας τον Καταναλωτή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«Το Ερωτηματολόγιο </a:t>
            </a:r>
            <a:r>
              <a:rPr lang="en-US" dirty="0" smtClean="0"/>
              <a:t>SERVPERF</a:t>
            </a:r>
            <a:r>
              <a:rPr lang="el-GR" dirty="0" smtClean="0"/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49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Απόκλιση μεταξύ προσδοκιών και εμπειριών (1 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Όταν οι προσδοκίες αξιολογούνται μετά την κατανάλωση μίας υπηρεσίας, τότε αυτό που αποτυπώνεται στην πραγματικότητα επηρεάζεται από την εμπειρία της υπηρεσίας.</a:t>
            </a:r>
          </a:p>
          <a:p>
            <a:r>
              <a:rPr lang="el-GR" sz="2400" dirty="0" smtClean="0"/>
              <a:t>Δεν έχει νόημα να αξιολογηθούν οι προσδοκίες πριν την εμπειρία της υπηρεσίας καθώς οι παράγοντες αξιολόγησης συχνά αλλάζουν.</a:t>
            </a:r>
          </a:p>
          <a:p>
            <a:pPr lvl="1"/>
            <a:r>
              <a:rPr lang="el-GR" sz="2400" dirty="0" smtClean="0"/>
              <a:t>Π.χ. η μουσική δε συνιστά παράγοντα αξιολόγησης ενός γεύματος, όμως η ενοχλητικά δυνατή μουσική θα αποτελέσει παράγοντα αξιολόγησης μίας εμπειρίας σε εστιατόριο.</a:t>
            </a:r>
          </a:p>
        </p:txBody>
      </p:sp>
    </p:spTree>
    <p:extLst>
      <p:ext uri="{BB962C8B-B14F-4D97-AF65-F5344CB8AC3E}">
        <p14:creationId xmlns:p14="http://schemas.microsoft.com/office/powerpoint/2010/main" val="178137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Απόκλιση μεταξύ προσδοκιών και εμπειριών (2 από 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Η άποψη του καταναλωτή για την εμπειρία μίας υπηρεσίας επηρεάζεται από πρότερες εμπειρίες</a:t>
            </a:r>
          </a:p>
          <a:p>
            <a:r>
              <a:rPr lang="el-GR" sz="2800" dirty="0" smtClean="0"/>
              <a:t>Στην πραγματικότητα προσδοκίες και εμπειρίες είναι όροι αλληλένδετοι.</a:t>
            </a:r>
          </a:p>
          <a:p>
            <a:r>
              <a:rPr lang="el-GR" sz="2800" dirty="0"/>
              <a:t>Σ</a:t>
            </a:r>
            <a:r>
              <a:rPr lang="el-GR" sz="2800" dirty="0" smtClean="0"/>
              <a:t>υνεπώς αν αξιολογηθούν οι προσδοκίες και στη συνέχεια οι εμπειρίες, τότε πρόκειται για μέτρηση των εμπειριών εις διπλούν.</a:t>
            </a:r>
          </a:p>
        </p:txBody>
      </p:sp>
    </p:spTree>
    <p:extLst>
      <p:ext uri="{BB962C8B-B14F-4D97-AF65-F5344CB8AC3E}">
        <p14:creationId xmlns:p14="http://schemas.microsoft.com/office/powerpoint/2010/main" val="1318274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κλίμακα </a:t>
            </a:r>
            <a:r>
              <a:rPr lang="en-US" dirty="0" smtClean="0"/>
              <a:t>SERVPERF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Η κλίμακα </a:t>
            </a:r>
            <a:r>
              <a:rPr lang="en-US" altLang="en-US" dirty="0" smtClean="0"/>
              <a:t>SERVPERF </a:t>
            </a:r>
            <a:r>
              <a:rPr lang="el-GR" altLang="en-US" dirty="0" smtClean="0"/>
              <a:t>αποτελεί τη γνωστότερη εναλλακτική λύση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Αξιολογεί την καταναλωτική εμπειρία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Δε λαμβάνει υπόψη τις καταναλωτικές προσδοκίες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dirty="0" smtClean="0"/>
              <a:t>Είναι ευκολότερη στη χορήγηση και στην ανάλυση των δεδομένων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dirty="0" smtClean="0"/>
              <a:t>Δεν είναι εξίσου δημοφιλής με την κλίμακα </a:t>
            </a:r>
            <a:r>
              <a:rPr lang="en-US" dirty="0" smtClean="0"/>
              <a:t>SERVQUAL</a:t>
            </a:r>
            <a:endParaRPr lang="el-GR" dirty="0" smtClean="0"/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9092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Ακούγοντας τον Καταναλωτή Υπηρεσιών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ανάδειξη των ειδικών χαρακτηριστικών της έρευνας μάρκετινγκ υπηρεσιών</a:t>
            </a:r>
          </a:p>
          <a:p>
            <a:r>
              <a:rPr lang="en-US" dirty="0" smtClean="0"/>
              <a:t>H </a:t>
            </a:r>
            <a:r>
              <a:rPr lang="el-GR" dirty="0" smtClean="0"/>
              <a:t>καταγραφή και επεξήγηση των διάφορων τύπων </a:t>
            </a:r>
            <a:r>
              <a:rPr lang="el-GR" dirty="0"/>
              <a:t>έρευνας μάρκετινγκ υπηρεσιών </a:t>
            </a:r>
            <a:r>
              <a:rPr lang="el-GR" dirty="0" smtClean="0"/>
              <a:t>και η κατάλληλη αξιοποίηση τους</a:t>
            </a:r>
          </a:p>
          <a:p>
            <a:r>
              <a:rPr lang="el-GR" dirty="0" smtClean="0"/>
              <a:t>Η </a:t>
            </a:r>
            <a:r>
              <a:rPr lang="el-GR" dirty="0"/>
              <a:t>κ</a:t>
            </a:r>
            <a:r>
              <a:rPr lang="el-GR" dirty="0" smtClean="0"/>
              <a:t>ατανόηση των συχνά χρησιμοποιούμενων εργαλείων </a:t>
            </a:r>
            <a:r>
              <a:rPr lang="el-GR" dirty="0"/>
              <a:t>αξιολόγησης ποιότητας </a:t>
            </a:r>
            <a:r>
              <a:rPr lang="en-US" dirty="0"/>
              <a:t>SERVQUAL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n-US" dirty="0" smtClean="0"/>
              <a:t>SERVPERF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Έρευνα Μάρκετινγκ στις </a:t>
            </a:r>
            <a:r>
              <a:rPr lang="el-GR" dirty="0" smtClean="0"/>
              <a:t>Υπηρεσίες</a:t>
            </a:r>
          </a:p>
          <a:p>
            <a:r>
              <a:rPr lang="el-GR" dirty="0" smtClean="0"/>
              <a:t>Τύποι Έρευνας </a:t>
            </a:r>
            <a:r>
              <a:rPr lang="el-GR" dirty="0"/>
              <a:t>Μάρκετινγκ</a:t>
            </a:r>
            <a:endParaRPr lang="el-GR" dirty="0" smtClean="0"/>
          </a:p>
          <a:p>
            <a:r>
              <a:rPr lang="el-GR" dirty="0"/>
              <a:t>Το </a:t>
            </a:r>
            <a:r>
              <a:rPr lang="el-GR" dirty="0" smtClean="0"/>
              <a:t>Ερωτηματολόγιο «</a:t>
            </a:r>
            <a:r>
              <a:rPr lang="en-US" dirty="0"/>
              <a:t>SERVQUAL</a:t>
            </a:r>
            <a:r>
              <a:rPr lang="el-GR" dirty="0" smtClean="0"/>
              <a:t>»</a:t>
            </a:r>
          </a:p>
          <a:p>
            <a:r>
              <a:rPr lang="el-GR" dirty="0"/>
              <a:t>Το Ερωτηματολόγιο «</a:t>
            </a:r>
            <a:r>
              <a:rPr lang="en-US" dirty="0" smtClean="0"/>
              <a:t>SERVPERF</a:t>
            </a:r>
            <a:r>
              <a:rPr lang="el-GR" dirty="0" smtClean="0"/>
              <a:t>»</a:t>
            </a:r>
            <a:endParaRPr lang="el-GR" dirty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Ακούγοντας τον Καταναλωτή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Έρευνα Μάρκετινγκ στις Υπηρεσίες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Έρευνα στο Μάρκετινγκ Υπηρεσιών</a:t>
            </a:r>
            <a:r>
              <a:rPr lang="en-US" dirty="0" smtClean="0"/>
              <a:t> (1 </a:t>
            </a:r>
            <a:r>
              <a:rPr lang="el-GR" dirty="0" smtClean="0"/>
              <a:t>από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Ένα αποτελεσματικό πρόγραμμα έρευνας μάρκετινγκ: 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Περιλαμβάνει πολλαπλούς τύπους δεδομένων και πληροφοριών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/>
              <a:t>Περιλαμβάνει π</a:t>
            </a:r>
            <a:r>
              <a:rPr lang="el-GR" altLang="en-US" dirty="0" smtClean="0"/>
              <a:t>οσοτική και ποιοτική μεθοδολογία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Λαμβάνει υπόψη τις προσδοκίες και αντιλήψεις των πελατών</a:t>
            </a:r>
            <a:endParaRPr lang="el-GR" altLang="en-US" dirty="0"/>
          </a:p>
          <a:p>
            <a:pPr marL="0" indent="0">
              <a:lnSpc>
                <a:spcPct val="85000"/>
              </a:lnSpc>
              <a:spcBef>
                <a:spcPct val="50000"/>
              </a:spcBef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8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Έρευνα στο Μάρκετινγκ Υπηρεσιών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/>
              <a:t>Ένα αποτελεσματικό πρόγραμμα έρευνας μάρκετινγκ: </a:t>
            </a:r>
            <a:endParaRPr lang="el-GR" altLang="en-US" dirty="0" smtClean="0"/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Ενέχει στατιστική εγκυρότητα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Ισορροπεί μεταξύ κόστους διεξαγωγής και ωφέλειας 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Μετράει τη σημασία των παραγόντων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 smtClean="0"/>
              <a:t>Περιλαμβάνει μέτρηση πίστης, πρόθεσης αγοράς ή πραγματική συμπεριφορά</a:t>
            </a:r>
          </a:p>
          <a:p>
            <a:pPr lvl="1">
              <a:lnSpc>
                <a:spcPct val="85000"/>
              </a:lnSpc>
              <a:spcBef>
                <a:spcPct val="50000"/>
              </a:spcBef>
            </a:pPr>
            <a:endParaRPr lang="el-GR" altLang="en-US" dirty="0"/>
          </a:p>
          <a:p>
            <a:pPr marL="0" indent="0">
              <a:lnSpc>
                <a:spcPct val="85000"/>
              </a:lnSpc>
              <a:spcBef>
                <a:spcPct val="50000"/>
              </a:spcBef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el-GR" dirty="0" smtClean="0"/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389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Ακούγοντας τον Καταναλωτή Υπηρεσιών 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Έρευνας Μάρκετινγκ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1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1321</Words>
  <Application>Microsoft Office PowerPoint</Application>
  <PresentationFormat>Προβολή στην οθόνη (4:3)</PresentationFormat>
  <Paragraphs>303</Paragraphs>
  <Slides>27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Η Έρευνα Μάρκετινγκ στις Υπηρεσίες</vt:lpstr>
      <vt:lpstr>Έρευνα στο Μάρκετινγκ Υπηρεσιών (1 από 2)</vt:lpstr>
      <vt:lpstr>Έρευνα στο Μάρκετινγκ Υπηρεσιών (2 από 2)</vt:lpstr>
      <vt:lpstr>Τύποι Έρευνας Μάρκετινγκ</vt:lpstr>
      <vt:lpstr>Τύποι Έρευνας στο Μάρκετινγκ Υπηρεσιών (1 από 6)</vt:lpstr>
      <vt:lpstr>Τύποι Έρευνας στο Μάρκετινγκ Υπηρεσιών (2 από 6)</vt:lpstr>
      <vt:lpstr>Τύποι Έρευνας στο Μάρκετινγκ Υπηρεσιών (3 από 6)</vt:lpstr>
      <vt:lpstr>Τύποι Έρευνας στο Μάρκετινγκ Υπηρεσιών (4 από 6)</vt:lpstr>
      <vt:lpstr>Τύποι Έρευνας στο Μάρκετινγκ Υπηρεσιών (5 από 6)</vt:lpstr>
      <vt:lpstr>Τύποι Έρευνας στο Μάρκετινγκ Υπηρεσιών (6 από 6)</vt:lpstr>
      <vt:lpstr>Το Ερωτηματολόγιο «SERVQUAL»</vt:lpstr>
      <vt:lpstr>Η κλίμακα SERVQUAL</vt:lpstr>
      <vt:lpstr>Χρήση της κλίμακας SERVQUAL  (1 από 2)</vt:lpstr>
      <vt:lpstr>Χρήση της κλίμακας SERVQUAL  (2 από 2)</vt:lpstr>
      <vt:lpstr>Υπόδειγμα SERVQUAL – Αντίληψη των Διαστάσεων Ποιότητας</vt:lpstr>
      <vt:lpstr>Οι προσδοκίες</vt:lpstr>
      <vt:lpstr>Υπόδειγμα Ερωτηματολογίου SERVQUAL – Προσδοκίες</vt:lpstr>
      <vt:lpstr>«Το Ερωτηματολόγιο SERVPERF»</vt:lpstr>
      <vt:lpstr>Απόκλιση μεταξύ προσδοκιών και εμπειριών (1 από 2)</vt:lpstr>
      <vt:lpstr>Απόκλιση μεταξύ προσδοκιών και εμπειριών (2 από 2)</vt:lpstr>
      <vt:lpstr>Η κλίμακα SERVPERF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2015-09-29T22:08:49Z</dcterms:modified>
</cp:coreProperties>
</file>