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handoutMasterIdLst>
    <p:handoutMasterId r:id="rId35"/>
  </p:handoutMasterIdLst>
  <p:sldIdLst>
    <p:sldId id="396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3" r:id="rId22"/>
    <p:sldId id="384" r:id="rId23"/>
    <p:sldId id="386" r:id="rId24"/>
    <p:sldId id="387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97" r:id="rId33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C8A0B22-58E6-4810-A7C6-C97586D8CD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7620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48EC9803-9777-4045-B7BF-627408353230}" type="datetimeFigureOut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D09ED65-4398-41FC-A6B4-3022D58828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3134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EBA60D4E-153C-481E-9C52-31B1E4926C1F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EBA60D4E-153C-481E-9C52-31B1E4926C1F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25B0-16FC-4E01-97E1-F32ABA95C4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cxnSp>
        <p:nvCxnSpPr>
          <p:cNvPr id="7" name="Straight Connector 10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1"/>
          <p:cNvCxnSpPr>
            <a:cxnSpLocks noChangeShapeType="1"/>
          </p:cNvCxnSpPr>
          <p:nvPr userDrawn="1"/>
        </p:nvCxnSpPr>
        <p:spPr bwMode="auto">
          <a:xfrm>
            <a:off x="0" y="6481763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7C06-5F37-4D83-BB30-0D31EEDA0C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9E6F6-E7F3-4F3D-8658-CE781C8716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5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9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73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4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155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A26FA-A5BF-453F-8CA9-A7529D5B1D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884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0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50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68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52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06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75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63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3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963CC-9D11-4E7D-B385-E95170E4B6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25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00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14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56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51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4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49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2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78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7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86461-5FC5-4ECD-BA68-54BBEC852C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A0E91-F42B-40C7-A56C-C5EA25F2A7D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AEFE1-BEBE-428B-938F-7694F93786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A3BA1-BF2F-4A5F-9292-7EAE424469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40CB1-51BB-45DC-8236-7B75B91A88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9DB5D-436C-490F-B8EA-00BF3AA6E4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Click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text</a:t>
            </a:r>
            <a:r>
              <a:rPr lang="el-GR" dirty="0" smtClean="0"/>
              <a:t> </a:t>
            </a:r>
            <a:r>
              <a:rPr lang="el-GR" dirty="0" err="1" smtClean="0"/>
              <a:t>styles</a:t>
            </a:r>
            <a:endParaRPr lang="el-GR" dirty="0" smtClean="0"/>
          </a:p>
          <a:p>
            <a:pPr lvl="1"/>
            <a:r>
              <a:rPr lang="el-GR" dirty="0" err="1" smtClean="0"/>
              <a:t>Second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2"/>
            <a:r>
              <a:rPr lang="el-GR" dirty="0" err="1" smtClean="0"/>
              <a:t>Third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3"/>
            <a:r>
              <a:rPr lang="el-GR" dirty="0" err="1" smtClean="0"/>
              <a:t>Fourth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4"/>
            <a:r>
              <a:rPr lang="el-GR" dirty="0" err="1" smtClean="0"/>
              <a:t>Fifth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477D16D-149A-4416-959E-11912E7EA3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cxnSp>
        <p:nvCxnSpPr>
          <p:cNvPr id="9" name="Straight Connector 10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1"/>
          <p:cNvCxnSpPr>
            <a:cxnSpLocks noChangeShapeType="1"/>
          </p:cNvCxnSpPr>
          <p:nvPr userDrawn="1"/>
        </p:nvCxnSpPr>
        <p:spPr bwMode="auto">
          <a:xfrm>
            <a:off x="0" y="6481763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1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9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 smtClean="0"/>
              <a:t>Ασύρματ</a:t>
            </a:r>
            <a:r>
              <a:rPr lang="el-GR" altLang="en-US" dirty="0" smtClean="0"/>
              <a:t>ες </a:t>
            </a:r>
            <a:r>
              <a:rPr lang="el-GR" altLang="en-US" dirty="0" smtClean="0"/>
              <a:t>και </a:t>
            </a:r>
            <a:r>
              <a:rPr lang="el-GR" altLang="en-US" dirty="0"/>
              <a:t>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n-US" sz="2800" b="1" dirty="0" smtClean="0"/>
              <a:t>1</a:t>
            </a:r>
            <a:r>
              <a:rPr lang="en-US" sz="2800" b="1" dirty="0"/>
              <a:t>3</a:t>
            </a:r>
            <a:r>
              <a:rPr lang="el-GR" sz="2800" b="1" dirty="0" smtClean="0"/>
              <a:t>:</a:t>
            </a:r>
            <a:r>
              <a:rPr lang="en-US" sz="2800" dirty="0"/>
              <a:t> Mobility Support in Information Centric Networking (ICN</a:t>
            </a:r>
            <a:r>
              <a:rPr lang="en-US" sz="2800" dirty="0" smtClean="0"/>
              <a:t>)</a:t>
            </a:r>
            <a:endParaRPr lang="el-GR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73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Decoupled </a:t>
            </a:r>
            <a:r>
              <a:rPr lang="en-US" dirty="0" smtClean="0"/>
              <a:t>Resolution &amp; </a:t>
            </a:r>
            <a:r>
              <a:rPr lang="en-US" dirty="0"/>
              <a:t>Data </a:t>
            </a:r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8628"/>
            <a:ext cx="8229600" cy="11383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Resolution function </a:t>
            </a:r>
            <a:r>
              <a:rPr lang="en-US" dirty="0"/>
              <a:t>matches requests to </a:t>
            </a:r>
            <a:r>
              <a:rPr lang="en-US" dirty="0" smtClean="0"/>
              <a:t>sources </a:t>
            </a:r>
            <a:r>
              <a:rPr lang="en-US" dirty="0"/>
              <a:t>or caches (in-network caches)</a:t>
            </a:r>
          </a:p>
          <a:p>
            <a:r>
              <a:rPr lang="en-US" dirty="0"/>
              <a:t>Data </a:t>
            </a:r>
            <a:r>
              <a:rPr lang="en-US" dirty="0" smtClean="0"/>
              <a:t>path </a:t>
            </a:r>
            <a:r>
              <a:rPr lang="en-US" dirty="0"/>
              <a:t>independent of request </a:t>
            </a:r>
            <a:r>
              <a:rPr lang="en-US" dirty="0" smtClean="0"/>
              <a:t>(control) path</a:t>
            </a:r>
            <a:endParaRPr lang="en-US" dirty="0"/>
          </a:p>
          <a:p>
            <a:endParaRPr lang="en-US" dirty="0"/>
          </a:p>
        </p:txBody>
      </p:sp>
      <p:grpSp>
        <p:nvGrpSpPr>
          <p:cNvPr id="77" name="Group 76" descr="decoupled resolution"/>
          <p:cNvGrpSpPr>
            <a:grpSpLocks/>
          </p:cNvGrpSpPr>
          <p:nvPr/>
        </p:nvGrpSpPr>
        <p:grpSpPr bwMode="auto">
          <a:xfrm>
            <a:off x="836514" y="1476001"/>
            <a:ext cx="6477000" cy="1676400"/>
            <a:chOff x="381000" y="228600"/>
            <a:chExt cx="6477000" cy="1676400"/>
          </a:xfrm>
        </p:grpSpPr>
        <p:sp>
          <p:nvSpPr>
            <p:cNvPr id="78" name="Oval 100"/>
            <p:cNvSpPr>
              <a:spLocks noChangeArrowheads="1"/>
            </p:cNvSpPr>
            <p:nvPr/>
          </p:nvSpPr>
          <p:spPr bwMode="auto">
            <a:xfrm>
              <a:off x="1223963" y="571500"/>
              <a:ext cx="2749550" cy="642938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9" name="Oval 101"/>
            <p:cNvSpPr>
              <a:spLocks noChangeArrowheads="1"/>
            </p:cNvSpPr>
            <p:nvPr/>
          </p:nvSpPr>
          <p:spPr bwMode="auto">
            <a:xfrm>
              <a:off x="2000250" y="228600"/>
              <a:ext cx="2741613" cy="638175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0" name="Oval 102"/>
            <p:cNvSpPr>
              <a:spLocks noChangeArrowheads="1"/>
            </p:cNvSpPr>
            <p:nvPr/>
          </p:nvSpPr>
          <p:spPr bwMode="auto">
            <a:xfrm>
              <a:off x="3506788" y="368300"/>
              <a:ext cx="2746375" cy="635000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1" name="Oval 103"/>
            <p:cNvSpPr>
              <a:spLocks noChangeArrowheads="1"/>
            </p:cNvSpPr>
            <p:nvPr/>
          </p:nvSpPr>
          <p:spPr bwMode="auto">
            <a:xfrm>
              <a:off x="866775" y="1133475"/>
              <a:ext cx="2752725" cy="642938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2" name="Oval 104"/>
            <p:cNvSpPr>
              <a:spLocks noChangeArrowheads="1"/>
            </p:cNvSpPr>
            <p:nvPr/>
          </p:nvSpPr>
          <p:spPr bwMode="auto">
            <a:xfrm>
              <a:off x="2578100" y="1266825"/>
              <a:ext cx="2743200" cy="638175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3" name="Oval 105"/>
            <p:cNvSpPr>
              <a:spLocks noChangeArrowheads="1"/>
            </p:cNvSpPr>
            <p:nvPr/>
          </p:nvSpPr>
          <p:spPr bwMode="auto">
            <a:xfrm>
              <a:off x="3732213" y="1155700"/>
              <a:ext cx="2749550" cy="641350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4" name="Oval 106"/>
            <p:cNvSpPr>
              <a:spLocks noChangeArrowheads="1"/>
            </p:cNvSpPr>
            <p:nvPr/>
          </p:nvSpPr>
          <p:spPr bwMode="auto">
            <a:xfrm>
              <a:off x="958850" y="333375"/>
              <a:ext cx="2746375" cy="638175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5" name="Oval 107"/>
            <p:cNvSpPr>
              <a:spLocks noChangeArrowheads="1"/>
            </p:cNvSpPr>
            <p:nvPr/>
          </p:nvSpPr>
          <p:spPr bwMode="auto">
            <a:xfrm>
              <a:off x="381000" y="746125"/>
              <a:ext cx="2746375" cy="641350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6" name="Oval 109"/>
            <p:cNvSpPr>
              <a:spLocks noChangeArrowheads="1"/>
            </p:cNvSpPr>
            <p:nvPr/>
          </p:nvSpPr>
          <p:spPr bwMode="auto">
            <a:xfrm>
              <a:off x="2578100" y="768350"/>
              <a:ext cx="2743200" cy="639763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7" name="Oval 108"/>
            <p:cNvSpPr>
              <a:spLocks noChangeArrowheads="1"/>
            </p:cNvSpPr>
            <p:nvPr/>
          </p:nvSpPr>
          <p:spPr bwMode="auto">
            <a:xfrm>
              <a:off x="4111625" y="746125"/>
              <a:ext cx="2746375" cy="641350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92" name="TextBox 44"/>
          <p:cNvSpPr txBox="1">
            <a:spLocks noChangeArrowheads="1"/>
          </p:cNvSpPr>
          <p:nvPr/>
        </p:nvSpPr>
        <p:spPr bwMode="auto">
          <a:xfrm>
            <a:off x="6291253" y="4969295"/>
            <a:ext cx="170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Source or Cache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3" name="TextBox 45"/>
          <p:cNvSpPr txBox="1">
            <a:spLocks noChangeArrowheads="1"/>
          </p:cNvSpPr>
          <p:nvPr/>
        </p:nvSpPr>
        <p:spPr bwMode="auto">
          <a:xfrm>
            <a:off x="912714" y="4295401"/>
            <a:ext cx="9846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Receiver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500882" y="2749697"/>
            <a:ext cx="2235696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lnSpc>
                <a:spcPts val="1500"/>
              </a:lnSpc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Information request</a:t>
            </a:r>
            <a:endParaRPr lang="el-GR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4" name="Group 3" descr="decoupled resolution"/>
          <p:cNvGrpSpPr/>
          <p:nvPr/>
        </p:nvGrpSpPr>
        <p:grpSpPr>
          <a:xfrm>
            <a:off x="1217514" y="1552201"/>
            <a:ext cx="7113774" cy="3505200"/>
            <a:chOff x="1217514" y="1552201"/>
            <a:chExt cx="7113774" cy="3505200"/>
          </a:xfrm>
        </p:grpSpPr>
        <p:grpSp>
          <p:nvGrpSpPr>
            <p:cNvPr id="63" name="Group 28"/>
            <p:cNvGrpSpPr>
              <a:grpSpLocks/>
            </p:cNvGrpSpPr>
            <p:nvPr/>
          </p:nvGrpSpPr>
          <p:grpSpPr bwMode="auto">
            <a:xfrm>
              <a:off x="1217514" y="2619001"/>
              <a:ext cx="7086600" cy="2286000"/>
              <a:chOff x="2057400" y="1905000"/>
              <a:chExt cx="5715000" cy="2895601"/>
            </a:xfrm>
          </p:grpSpPr>
          <p:sp>
            <p:nvSpPr>
              <p:cNvPr id="67" name="Oval 100"/>
              <p:cNvSpPr>
                <a:spLocks noChangeArrowheads="1"/>
              </p:cNvSpPr>
              <p:nvPr/>
            </p:nvSpPr>
            <p:spPr bwMode="auto">
              <a:xfrm>
                <a:off x="2801221" y="2498197"/>
                <a:ext cx="242605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8" name="Oval 101"/>
              <p:cNvSpPr>
                <a:spLocks noChangeArrowheads="1"/>
              </p:cNvSpPr>
              <p:nvPr/>
            </p:nvSpPr>
            <p:spPr bwMode="auto">
              <a:xfrm>
                <a:off x="3486150" y="1905000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9" name="Oval 102"/>
              <p:cNvSpPr>
                <a:spLocks noChangeArrowheads="1"/>
              </p:cNvSpPr>
              <p:nvPr/>
            </p:nvSpPr>
            <p:spPr bwMode="auto">
              <a:xfrm>
                <a:off x="4816322" y="2146300"/>
                <a:ext cx="2422218" cy="1095905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0" name="Oval 103"/>
              <p:cNvSpPr>
                <a:spLocks noChangeArrowheads="1"/>
              </p:cNvSpPr>
              <p:nvPr/>
            </p:nvSpPr>
            <p:spPr bwMode="auto">
              <a:xfrm>
                <a:off x="2485001" y="3467419"/>
                <a:ext cx="2429899" cy="1111991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1" name="Oval 104"/>
              <p:cNvSpPr>
                <a:spLocks noChangeArrowheads="1"/>
              </p:cNvSpPr>
              <p:nvPr/>
            </p:nvSpPr>
            <p:spPr bwMode="auto">
              <a:xfrm>
                <a:off x="3996967" y="3696654"/>
                <a:ext cx="2419657" cy="110394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2" name="Oval 105"/>
              <p:cNvSpPr>
                <a:spLocks noChangeArrowheads="1"/>
              </p:cNvSpPr>
              <p:nvPr/>
            </p:nvSpPr>
            <p:spPr bwMode="auto">
              <a:xfrm>
                <a:off x="5013479" y="3507635"/>
                <a:ext cx="2426058" cy="110595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3" name="Oval 106"/>
              <p:cNvSpPr>
                <a:spLocks noChangeArrowheads="1"/>
              </p:cNvSpPr>
              <p:nvPr/>
            </p:nvSpPr>
            <p:spPr bwMode="auto">
              <a:xfrm>
                <a:off x="2568217" y="2085975"/>
                <a:ext cx="2422218" cy="110193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4" name="Oval 107"/>
              <p:cNvSpPr>
                <a:spLocks noChangeArrowheads="1"/>
              </p:cNvSpPr>
              <p:nvPr/>
            </p:nvSpPr>
            <p:spPr bwMode="auto">
              <a:xfrm>
                <a:off x="2057400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5" name="Oval 108"/>
              <p:cNvSpPr>
                <a:spLocks noChangeArrowheads="1"/>
              </p:cNvSpPr>
              <p:nvPr/>
            </p:nvSpPr>
            <p:spPr bwMode="auto">
              <a:xfrm>
                <a:off x="5348902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6" name="Oval 109"/>
              <p:cNvSpPr>
                <a:spLocks noChangeArrowheads="1"/>
              </p:cNvSpPr>
              <p:nvPr/>
            </p:nvSpPr>
            <p:spPr bwMode="auto">
              <a:xfrm>
                <a:off x="3996967" y="2838027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1369914" y="3914401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1903314" y="1704601"/>
              <a:ext cx="609600" cy="381000"/>
            </a:xfrm>
            <a:prstGeom prst="round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TextBox 42"/>
            <p:cNvSpPr txBox="1">
              <a:spLocks noChangeArrowheads="1"/>
            </p:cNvSpPr>
            <p:nvPr/>
          </p:nvSpPr>
          <p:spPr bwMode="auto">
            <a:xfrm>
              <a:off x="4317306" y="4189857"/>
              <a:ext cx="2286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alibri" pitchFamily="34" charset="0"/>
                </a:rPr>
                <a:t>Data </a:t>
              </a:r>
              <a:r>
                <a:rPr lang="en-US" b="1" dirty="0" smtClean="0">
                  <a:solidFill>
                    <a:prstClr val="black"/>
                  </a:solidFill>
                  <a:latin typeface="Calibri" pitchFamily="34" charset="0"/>
                </a:rPr>
                <a:t>Transfer</a:t>
              </a:r>
              <a:endParaRPr lang="el-GR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91" name="TextBox 43"/>
            <p:cNvSpPr txBox="1">
              <a:spLocks noChangeArrowheads="1"/>
            </p:cNvSpPr>
            <p:nvPr/>
          </p:nvSpPr>
          <p:spPr bwMode="auto">
            <a:xfrm>
              <a:off x="3046314" y="1552201"/>
              <a:ext cx="2088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 pitchFamily="34" charset="0"/>
                </a:rPr>
                <a:t>Resolution Network</a:t>
              </a:r>
              <a:endParaRPr lang="el-GR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4036914" y="4676401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3503514" y="2619001"/>
              <a:ext cx="609600" cy="381000"/>
            </a:xfrm>
            <a:prstGeom prst="round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5103714" y="2085601"/>
              <a:ext cx="609600" cy="381000"/>
            </a:xfrm>
            <a:prstGeom prst="round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008714" y="3457201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027514" y="3457201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941914" y="3990601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589114" y="3685801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808314" y="3914401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2" name="Straight Connector 101"/>
            <p:cNvCxnSpPr>
              <a:stCxn id="119" idx="2"/>
              <a:endCxn id="97" idx="3"/>
            </p:cNvCxnSpPr>
            <p:nvPr/>
          </p:nvCxnSpPr>
          <p:spPr>
            <a:xfrm flipH="1" flipV="1">
              <a:off x="7465914" y="3685801"/>
              <a:ext cx="408174" cy="21347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3" name="Straight Connector 102"/>
            <p:cNvCxnSpPr>
              <a:endCxn id="99" idx="3"/>
            </p:cNvCxnSpPr>
            <p:nvPr/>
          </p:nvCxnSpPr>
          <p:spPr>
            <a:xfrm rot="16200000" flipV="1">
              <a:off x="6383239" y="4235076"/>
              <a:ext cx="360363" cy="328613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4" name="Straight Connector 103"/>
            <p:cNvCxnSpPr>
              <a:stCxn id="99" idx="3"/>
              <a:endCxn id="97" idx="1"/>
            </p:cNvCxnSpPr>
            <p:nvPr/>
          </p:nvCxnSpPr>
          <p:spPr>
            <a:xfrm flipV="1">
              <a:off x="6399114" y="3685801"/>
              <a:ext cx="609600" cy="5334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5" name="Straight Connector 104"/>
            <p:cNvCxnSpPr>
              <a:stCxn id="98" idx="3"/>
              <a:endCxn id="97" idx="1"/>
            </p:cNvCxnSpPr>
            <p:nvPr/>
          </p:nvCxnSpPr>
          <p:spPr>
            <a:xfrm>
              <a:off x="5484714" y="3685801"/>
              <a:ext cx="1524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6" name="Straight Connector 105"/>
            <p:cNvCxnSpPr>
              <a:stCxn id="101" idx="3"/>
              <a:endCxn id="98" idx="1"/>
            </p:cNvCxnSpPr>
            <p:nvPr/>
          </p:nvCxnSpPr>
          <p:spPr>
            <a:xfrm flipV="1">
              <a:off x="4265514" y="3685801"/>
              <a:ext cx="762000" cy="457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7" name="Straight Connector 106"/>
            <p:cNvCxnSpPr>
              <a:stCxn id="100" idx="3"/>
            </p:cNvCxnSpPr>
            <p:nvPr/>
          </p:nvCxnSpPr>
          <p:spPr>
            <a:xfrm>
              <a:off x="3046314" y="3914401"/>
              <a:ext cx="762000" cy="228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8" name="Straight Connector 107"/>
            <p:cNvCxnSpPr>
              <a:stCxn id="89" idx="2"/>
              <a:endCxn id="95" idx="1"/>
            </p:cNvCxnSpPr>
            <p:nvPr/>
          </p:nvCxnSpPr>
          <p:spPr>
            <a:xfrm rot="16200000" flipH="1">
              <a:off x="2493864" y="1799851"/>
              <a:ext cx="723900" cy="12954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9" name="Straight Connector 108"/>
            <p:cNvCxnSpPr>
              <a:stCxn id="95" idx="3"/>
              <a:endCxn id="96" idx="1"/>
            </p:cNvCxnSpPr>
            <p:nvPr/>
          </p:nvCxnSpPr>
          <p:spPr>
            <a:xfrm flipV="1">
              <a:off x="4113114" y="2276101"/>
              <a:ext cx="990600" cy="5334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0" name="Straight Connector 109"/>
            <p:cNvCxnSpPr>
              <a:stCxn id="89" idx="3"/>
              <a:endCxn id="96" idx="1"/>
            </p:cNvCxnSpPr>
            <p:nvPr/>
          </p:nvCxnSpPr>
          <p:spPr>
            <a:xfrm>
              <a:off x="2512914" y="1895101"/>
              <a:ext cx="2590800" cy="381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1" name="Straight Connector 110"/>
            <p:cNvCxnSpPr>
              <a:stCxn id="101" idx="3"/>
              <a:endCxn id="99" idx="1"/>
            </p:cNvCxnSpPr>
            <p:nvPr/>
          </p:nvCxnSpPr>
          <p:spPr>
            <a:xfrm>
              <a:off x="4265514" y="4143001"/>
              <a:ext cx="1676400" cy="76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2" name="Straight Connector 111"/>
            <p:cNvCxnSpPr>
              <a:stCxn id="94" idx="0"/>
            </p:cNvCxnSpPr>
            <p:nvPr/>
          </p:nvCxnSpPr>
          <p:spPr>
            <a:xfrm rot="16200000" flipV="1">
              <a:off x="4055964" y="4352551"/>
              <a:ext cx="304800" cy="3429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3" name="Straight Connector 112"/>
            <p:cNvCxnSpPr>
              <a:endCxn id="100" idx="2"/>
            </p:cNvCxnSpPr>
            <p:nvPr/>
          </p:nvCxnSpPr>
          <p:spPr>
            <a:xfrm rot="16200000" flipV="1">
              <a:off x="2684364" y="4276351"/>
              <a:ext cx="304800" cy="381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4" name="Straight Connector 113"/>
            <p:cNvCxnSpPr>
              <a:stCxn id="88" idx="6"/>
              <a:endCxn id="100" idx="1"/>
            </p:cNvCxnSpPr>
            <p:nvPr/>
          </p:nvCxnSpPr>
          <p:spPr>
            <a:xfrm flipV="1">
              <a:off x="2055714" y="3914401"/>
              <a:ext cx="533400" cy="1905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15" name="TextBox 58"/>
            <p:cNvSpPr txBox="1">
              <a:spLocks noChangeArrowheads="1"/>
            </p:cNvSpPr>
            <p:nvPr/>
          </p:nvSpPr>
          <p:spPr bwMode="auto">
            <a:xfrm>
              <a:off x="5484714" y="3228601"/>
              <a:ext cx="1371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ts val="1500"/>
                </a:lnSpc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alibri" pitchFamily="34" charset="0"/>
                </a:rPr>
                <a:t>Forwarding Node</a:t>
              </a:r>
              <a:endParaRPr lang="el-GR" sz="16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112991" y="3801113"/>
              <a:ext cx="4871405" cy="833479"/>
            </a:xfrm>
            <a:custGeom>
              <a:avLst/>
              <a:gdLst>
                <a:gd name="connsiteX0" fmla="*/ 4847129 w 4871405"/>
                <a:gd name="connsiteY0" fmla="*/ 833479 h 833479"/>
                <a:gd name="connsiteX1" fmla="*/ 4426343 w 4871405"/>
                <a:gd name="connsiteY1" fmla="*/ 428877 h 833479"/>
                <a:gd name="connsiteX2" fmla="*/ 2176758 w 4871405"/>
                <a:gd name="connsiteY2" fmla="*/ 283221 h 833479"/>
                <a:gd name="connsiteX3" fmla="*/ 817296 w 4871405"/>
                <a:gd name="connsiteY3" fmla="*/ 8092 h 833479"/>
                <a:gd name="connsiteX4" fmla="*/ 0 w 4871405"/>
                <a:gd name="connsiteY4" fmla="*/ 331773 h 83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1405" h="833479">
                  <a:moveTo>
                    <a:pt x="4847129" y="833479"/>
                  </a:moveTo>
                  <a:cubicBezTo>
                    <a:pt x="4859267" y="677033"/>
                    <a:pt x="4871405" y="520587"/>
                    <a:pt x="4426343" y="428877"/>
                  </a:cubicBezTo>
                  <a:cubicBezTo>
                    <a:pt x="3981281" y="337167"/>
                    <a:pt x="2778266" y="353352"/>
                    <a:pt x="2176758" y="283221"/>
                  </a:cubicBezTo>
                  <a:cubicBezTo>
                    <a:pt x="1575250" y="213090"/>
                    <a:pt x="1180089" y="0"/>
                    <a:pt x="817296" y="8092"/>
                  </a:cubicBezTo>
                  <a:cubicBezTo>
                    <a:pt x="454503" y="16184"/>
                    <a:pt x="227251" y="173978"/>
                    <a:pt x="0" y="331773"/>
                  </a:cubicBezTo>
                </a:path>
              </a:pathLst>
            </a:custGeom>
            <a:noFill/>
            <a:ln w="38100" cap="flat" cmpd="sng" algn="ctr">
              <a:solidFill>
                <a:srgbClr val="4BACC6">
                  <a:lumMod val="75000"/>
                </a:srgbClr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015887" y="1898136"/>
              <a:ext cx="3042605" cy="2048633"/>
            </a:xfrm>
            <a:custGeom>
              <a:avLst/>
              <a:gdLst>
                <a:gd name="connsiteX0" fmla="*/ 0 w 3042605"/>
                <a:gd name="connsiteY0" fmla="*/ 2048633 h 2048633"/>
                <a:gd name="connsiteX1" fmla="*/ 582626 w 3042605"/>
                <a:gd name="connsiteY1" fmla="*/ 1813964 h 2048633"/>
                <a:gd name="connsiteX2" fmla="*/ 882032 w 3042605"/>
                <a:gd name="connsiteY2" fmla="*/ 1198969 h 2048633"/>
                <a:gd name="connsiteX3" fmla="*/ 445062 w 3042605"/>
                <a:gd name="connsiteY3" fmla="*/ 187465 h 2048633"/>
                <a:gd name="connsiteX4" fmla="*/ 655455 w 3042605"/>
                <a:gd name="connsiteY4" fmla="*/ 74177 h 2048633"/>
                <a:gd name="connsiteX5" fmla="*/ 3042605 w 3042605"/>
                <a:gd name="connsiteY5" fmla="*/ 438318 h 204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2605" h="2048633">
                  <a:moveTo>
                    <a:pt x="0" y="2048633"/>
                  </a:moveTo>
                  <a:cubicBezTo>
                    <a:pt x="217810" y="2002104"/>
                    <a:pt x="435621" y="1955575"/>
                    <a:pt x="582626" y="1813964"/>
                  </a:cubicBezTo>
                  <a:cubicBezTo>
                    <a:pt x="729631" y="1672353"/>
                    <a:pt x="904959" y="1470052"/>
                    <a:pt x="882032" y="1198969"/>
                  </a:cubicBezTo>
                  <a:cubicBezTo>
                    <a:pt x="859105" y="927886"/>
                    <a:pt x="482825" y="374930"/>
                    <a:pt x="445062" y="187465"/>
                  </a:cubicBezTo>
                  <a:cubicBezTo>
                    <a:pt x="407299" y="0"/>
                    <a:pt x="222531" y="32368"/>
                    <a:pt x="655455" y="74177"/>
                  </a:cubicBezTo>
                  <a:cubicBezTo>
                    <a:pt x="1088379" y="115986"/>
                    <a:pt x="2065492" y="277152"/>
                    <a:pt x="3042605" y="438318"/>
                  </a:cubicBezTo>
                </a:path>
              </a:pathLst>
            </a:cu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Can 118"/>
            <p:cNvSpPr/>
            <p:nvPr/>
          </p:nvSpPr>
          <p:spPr>
            <a:xfrm>
              <a:off x="7874088" y="3614316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Can 119"/>
            <p:cNvSpPr/>
            <p:nvPr/>
          </p:nvSpPr>
          <p:spPr>
            <a:xfrm>
              <a:off x="6685748" y="4399382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Can 120"/>
            <p:cNvSpPr/>
            <p:nvPr/>
          </p:nvSpPr>
          <p:spPr>
            <a:xfrm>
              <a:off x="2659466" y="4335088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497382" y="3047214"/>
              <a:ext cx="716863" cy="369332"/>
            </a:xfrm>
            <a:prstGeom prst="rect">
              <a:avLst/>
            </a:prstGeom>
            <a:solidFill>
              <a:srgbClr val="EEECE1"/>
            </a:solidFill>
            <a:ln w="25400">
              <a:solidFill>
                <a:srgbClr val="C0504D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name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940326" y="3783017"/>
              <a:ext cx="599716" cy="369332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>
              <a:solidFill>
                <a:srgbClr val="C0504D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data</a:t>
              </a: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7237314" y="1294639"/>
            <a:ext cx="1754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Examples: PSIRP/PURSUIT,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NetInf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/SAIL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71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Coupled </a:t>
            </a:r>
            <a:r>
              <a:rPr lang="en-US" dirty="0" smtClean="0"/>
              <a:t>Resolution &amp; </a:t>
            </a:r>
            <a:r>
              <a:rPr lang="en-US" dirty="0"/>
              <a:t>Data </a:t>
            </a:r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60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Nodes route information requests to </a:t>
            </a:r>
            <a:r>
              <a:rPr lang="en-US" dirty="0" smtClean="0"/>
              <a:t>source </a:t>
            </a:r>
            <a:r>
              <a:rPr lang="en-US" dirty="0"/>
              <a:t>or cache (in-network caching)</a:t>
            </a:r>
          </a:p>
          <a:p>
            <a:r>
              <a:rPr lang="en-US" dirty="0"/>
              <a:t>Data </a:t>
            </a:r>
            <a:r>
              <a:rPr lang="en-US" dirty="0" smtClean="0"/>
              <a:t>path </a:t>
            </a:r>
            <a:r>
              <a:rPr lang="en-US" dirty="0"/>
              <a:t>inverse of request </a:t>
            </a:r>
            <a:r>
              <a:rPr lang="en-US" dirty="0" smtClean="0"/>
              <a:t>(control) path</a:t>
            </a:r>
            <a:endParaRPr lang="en-US" dirty="0"/>
          </a:p>
        </p:txBody>
      </p:sp>
      <p:grpSp>
        <p:nvGrpSpPr>
          <p:cNvPr id="4" name="Group 3" descr="coupled resolution"/>
          <p:cNvGrpSpPr/>
          <p:nvPr/>
        </p:nvGrpSpPr>
        <p:grpSpPr>
          <a:xfrm>
            <a:off x="745232" y="1798712"/>
            <a:ext cx="7435850" cy="2839998"/>
            <a:chOff x="745232" y="1798712"/>
            <a:chExt cx="7435850" cy="2839998"/>
          </a:xfrm>
        </p:grpSpPr>
        <p:grpSp>
          <p:nvGrpSpPr>
            <p:cNvPr id="45" name="Group 28"/>
            <p:cNvGrpSpPr>
              <a:grpSpLocks/>
            </p:cNvGrpSpPr>
            <p:nvPr/>
          </p:nvGrpSpPr>
          <p:grpSpPr bwMode="auto">
            <a:xfrm>
              <a:off x="1050032" y="1798712"/>
              <a:ext cx="7086600" cy="2286000"/>
              <a:chOff x="2057400" y="1905000"/>
              <a:chExt cx="5715000" cy="2895601"/>
            </a:xfrm>
          </p:grpSpPr>
          <p:sp>
            <p:nvSpPr>
              <p:cNvPr id="49" name="Oval 100"/>
              <p:cNvSpPr>
                <a:spLocks noChangeArrowheads="1"/>
              </p:cNvSpPr>
              <p:nvPr/>
            </p:nvSpPr>
            <p:spPr bwMode="auto">
              <a:xfrm>
                <a:off x="2801221" y="2498197"/>
                <a:ext cx="242605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0" name="Oval 101"/>
              <p:cNvSpPr>
                <a:spLocks noChangeArrowheads="1"/>
              </p:cNvSpPr>
              <p:nvPr/>
            </p:nvSpPr>
            <p:spPr bwMode="auto">
              <a:xfrm>
                <a:off x="3486150" y="1905000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1" name="Oval 102"/>
              <p:cNvSpPr>
                <a:spLocks noChangeArrowheads="1"/>
              </p:cNvSpPr>
              <p:nvPr/>
            </p:nvSpPr>
            <p:spPr bwMode="auto">
              <a:xfrm>
                <a:off x="4816322" y="2146300"/>
                <a:ext cx="2422218" cy="1095905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2" name="Oval 103"/>
              <p:cNvSpPr>
                <a:spLocks noChangeArrowheads="1"/>
              </p:cNvSpPr>
              <p:nvPr/>
            </p:nvSpPr>
            <p:spPr bwMode="auto">
              <a:xfrm>
                <a:off x="2485001" y="3467419"/>
                <a:ext cx="2429899" cy="1111991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3" name="Oval 104"/>
              <p:cNvSpPr>
                <a:spLocks noChangeArrowheads="1"/>
              </p:cNvSpPr>
              <p:nvPr/>
            </p:nvSpPr>
            <p:spPr bwMode="auto">
              <a:xfrm>
                <a:off x="3996967" y="3696654"/>
                <a:ext cx="2419657" cy="110394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4" name="Oval 105"/>
              <p:cNvSpPr>
                <a:spLocks noChangeArrowheads="1"/>
              </p:cNvSpPr>
              <p:nvPr/>
            </p:nvSpPr>
            <p:spPr bwMode="auto">
              <a:xfrm>
                <a:off x="5013479" y="3507635"/>
                <a:ext cx="2426058" cy="110595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5" name="Oval 106"/>
              <p:cNvSpPr>
                <a:spLocks noChangeArrowheads="1"/>
              </p:cNvSpPr>
              <p:nvPr/>
            </p:nvSpPr>
            <p:spPr bwMode="auto">
              <a:xfrm>
                <a:off x="2568217" y="2085975"/>
                <a:ext cx="2422218" cy="110193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6" name="Oval 107"/>
              <p:cNvSpPr>
                <a:spLocks noChangeArrowheads="1"/>
              </p:cNvSpPr>
              <p:nvPr/>
            </p:nvSpPr>
            <p:spPr bwMode="auto">
              <a:xfrm>
                <a:off x="2057400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7" name="Oval 108"/>
              <p:cNvSpPr>
                <a:spLocks noChangeArrowheads="1"/>
              </p:cNvSpPr>
              <p:nvPr/>
            </p:nvSpPr>
            <p:spPr bwMode="auto">
              <a:xfrm>
                <a:off x="5348902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8" name="Oval 109"/>
              <p:cNvSpPr>
                <a:spLocks noChangeArrowheads="1"/>
              </p:cNvSpPr>
              <p:nvPr/>
            </p:nvSpPr>
            <p:spPr bwMode="auto">
              <a:xfrm>
                <a:off x="3996967" y="2838027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59" name="Oval 58"/>
            <p:cNvSpPr/>
            <p:nvPr/>
          </p:nvSpPr>
          <p:spPr>
            <a:xfrm>
              <a:off x="1202432" y="3094112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Box 42"/>
            <p:cNvSpPr txBox="1">
              <a:spLocks noChangeArrowheads="1"/>
            </p:cNvSpPr>
            <p:nvPr/>
          </p:nvSpPr>
          <p:spPr bwMode="auto">
            <a:xfrm>
              <a:off x="4593332" y="3769457"/>
              <a:ext cx="2286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alibri" pitchFamily="34" charset="0"/>
                </a:rPr>
                <a:t>Data </a:t>
              </a:r>
              <a:r>
                <a:rPr lang="en-US" b="1" dirty="0" smtClean="0">
                  <a:solidFill>
                    <a:prstClr val="black"/>
                  </a:solidFill>
                  <a:latin typeface="Calibri" pitchFamily="34" charset="0"/>
                </a:rPr>
                <a:t>Transfer</a:t>
              </a:r>
              <a:endParaRPr lang="el-GR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61" name="TextBox 44"/>
            <p:cNvSpPr txBox="1">
              <a:spLocks noChangeArrowheads="1"/>
            </p:cNvSpPr>
            <p:nvPr/>
          </p:nvSpPr>
          <p:spPr bwMode="auto">
            <a:xfrm>
              <a:off x="6264170" y="4269378"/>
              <a:ext cx="17009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Source or Cache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62" name="TextBox 45"/>
            <p:cNvSpPr txBox="1">
              <a:spLocks noChangeArrowheads="1"/>
            </p:cNvSpPr>
            <p:nvPr/>
          </p:nvSpPr>
          <p:spPr bwMode="auto">
            <a:xfrm>
              <a:off x="745232" y="3475112"/>
              <a:ext cx="9846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Receiver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869432" y="3856112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41232" y="2636912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60032" y="2636912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774432" y="3170312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421632" y="2865512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640832" y="3094112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9" name="Straight Connector 68"/>
            <p:cNvCxnSpPr>
              <a:stCxn id="83" idx="2"/>
              <a:endCxn id="64" idx="3"/>
            </p:cNvCxnSpPr>
            <p:nvPr/>
          </p:nvCxnSpPr>
          <p:spPr>
            <a:xfrm flipH="1" flipV="1">
              <a:off x="7298432" y="2865512"/>
              <a:ext cx="425450" cy="19843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0" name="Straight Connector 69"/>
            <p:cNvCxnSpPr>
              <a:endCxn id="66" idx="3"/>
            </p:cNvCxnSpPr>
            <p:nvPr/>
          </p:nvCxnSpPr>
          <p:spPr>
            <a:xfrm rot="16200000" flipV="1">
              <a:off x="6215757" y="3414787"/>
              <a:ext cx="360363" cy="328613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1" name="Straight Connector 70"/>
            <p:cNvCxnSpPr>
              <a:stCxn id="66" idx="3"/>
              <a:endCxn id="64" idx="1"/>
            </p:cNvCxnSpPr>
            <p:nvPr/>
          </p:nvCxnSpPr>
          <p:spPr>
            <a:xfrm flipV="1">
              <a:off x="6231632" y="2865512"/>
              <a:ext cx="609600" cy="5334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>
              <a:stCxn id="65" idx="3"/>
              <a:endCxn id="64" idx="1"/>
            </p:cNvCxnSpPr>
            <p:nvPr/>
          </p:nvCxnSpPr>
          <p:spPr>
            <a:xfrm>
              <a:off x="5317232" y="2865512"/>
              <a:ext cx="1524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3" name="Straight Connector 72"/>
            <p:cNvCxnSpPr>
              <a:stCxn id="68" idx="3"/>
              <a:endCxn id="65" idx="1"/>
            </p:cNvCxnSpPr>
            <p:nvPr/>
          </p:nvCxnSpPr>
          <p:spPr>
            <a:xfrm flipV="1">
              <a:off x="4098032" y="2865512"/>
              <a:ext cx="762000" cy="457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4" name="Straight Connector 73"/>
            <p:cNvCxnSpPr>
              <a:stCxn id="67" idx="3"/>
            </p:cNvCxnSpPr>
            <p:nvPr/>
          </p:nvCxnSpPr>
          <p:spPr>
            <a:xfrm>
              <a:off x="2878832" y="3094112"/>
              <a:ext cx="762000" cy="228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5" name="Straight Connector 74"/>
            <p:cNvCxnSpPr>
              <a:stCxn id="68" idx="3"/>
              <a:endCxn id="66" idx="1"/>
            </p:cNvCxnSpPr>
            <p:nvPr/>
          </p:nvCxnSpPr>
          <p:spPr>
            <a:xfrm>
              <a:off x="4098032" y="3322712"/>
              <a:ext cx="1676400" cy="76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6" name="Straight Connector 75"/>
            <p:cNvCxnSpPr>
              <a:stCxn id="63" idx="0"/>
            </p:cNvCxnSpPr>
            <p:nvPr/>
          </p:nvCxnSpPr>
          <p:spPr>
            <a:xfrm rot="16200000" flipV="1">
              <a:off x="3888482" y="3532262"/>
              <a:ext cx="304800" cy="3429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7" name="Straight Connector 76"/>
            <p:cNvCxnSpPr>
              <a:endCxn id="67" idx="2"/>
            </p:cNvCxnSpPr>
            <p:nvPr/>
          </p:nvCxnSpPr>
          <p:spPr>
            <a:xfrm rot="16200000" flipV="1">
              <a:off x="2516882" y="3456062"/>
              <a:ext cx="304800" cy="381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8" name="Straight Connector 77"/>
            <p:cNvCxnSpPr>
              <a:stCxn id="59" idx="6"/>
              <a:endCxn id="67" idx="1"/>
            </p:cNvCxnSpPr>
            <p:nvPr/>
          </p:nvCxnSpPr>
          <p:spPr>
            <a:xfrm flipV="1">
              <a:off x="1888232" y="3094112"/>
              <a:ext cx="533400" cy="1905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79" name="TextBox 58"/>
            <p:cNvSpPr txBox="1">
              <a:spLocks noChangeArrowheads="1"/>
            </p:cNvSpPr>
            <p:nvPr/>
          </p:nvSpPr>
          <p:spPr bwMode="auto">
            <a:xfrm>
              <a:off x="5317232" y="2408312"/>
              <a:ext cx="1371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ts val="1500"/>
                </a:lnSpc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alibri" pitchFamily="34" charset="0"/>
                </a:rPr>
                <a:t>Forwarding Node</a:t>
              </a:r>
              <a:endParaRPr lang="el-GR" sz="16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0" name="TextBox 79"/>
            <p:cNvSpPr txBox="1">
              <a:spLocks noChangeArrowheads="1"/>
            </p:cNvSpPr>
            <p:nvPr/>
          </p:nvSpPr>
          <p:spPr bwMode="auto">
            <a:xfrm>
              <a:off x="1100446" y="2118266"/>
              <a:ext cx="2235696" cy="297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fontAlgn="auto">
                <a:lnSpc>
                  <a:spcPts val="1500"/>
                </a:lnSpc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 pitchFamily="34" charset="0"/>
                </a:rPr>
                <a:t>Information Request</a:t>
              </a:r>
              <a:endParaRPr lang="el-GR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1945509" y="2980824"/>
              <a:ext cx="4871405" cy="833479"/>
            </a:xfrm>
            <a:custGeom>
              <a:avLst/>
              <a:gdLst>
                <a:gd name="connsiteX0" fmla="*/ 4847129 w 4871405"/>
                <a:gd name="connsiteY0" fmla="*/ 833479 h 833479"/>
                <a:gd name="connsiteX1" fmla="*/ 4426343 w 4871405"/>
                <a:gd name="connsiteY1" fmla="*/ 428877 h 833479"/>
                <a:gd name="connsiteX2" fmla="*/ 2176758 w 4871405"/>
                <a:gd name="connsiteY2" fmla="*/ 283221 h 833479"/>
                <a:gd name="connsiteX3" fmla="*/ 817296 w 4871405"/>
                <a:gd name="connsiteY3" fmla="*/ 8092 h 833479"/>
                <a:gd name="connsiteX4" fmla="*/ 0 w 4871405"/>
                <a:gd name="connsiteY4" fmla="*/ 331773 h 83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1405" h="833479">
                  <a:moveTo>
                    <a:pt x="4847129" y="833479"/>
                  </a:moveTo>
                  <a:cubicBezTo>
                    <a:pt x="4859267" y="677033"/>
                    <a:pt x="4871405" y="520587"/>
                    <a:pt x="4426343" y="428877"/>
                  </a:cubicBezTo>
                  <a:cubicBezTo>
                    <a:pt x="3981281" y="337167"/>
                    <a:pt x="2778266" y="353352"/>
                    <a:pt x="2176758" y="283221"/>
                  </a:cubicBezTo>
                  <a:cubicBezTo>
                    <a:pt x="1575250" y="213090"/>
                    <a:pt x="1180089" y="0"/>
                    <a:pt x="817296" y="8092"/>
                  </a:cubicBezTo>
                  <a:cubicBezTo>
                    <a:pt x="454503" y="16184"/>
                    <a:pt x="227251" y="173978"/>
                    <a:pt x="0" y="331773"/>
                  </a:cubicBezTo>
                </a:path>
              </a:pathLst>
            </a:custGeom>
            <a:noFill/>
            <a:ln w="38100" cap="flat" cmpd="sng" algn="ctr">
              <a:solidFill>
                <a:srgbClr val="4BACC6">
                  <a:lumMod val="75000"/>
                </a:srgbClr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1872681" y="2886416"/>
              <a:ext cx="5089890" cy="911703"/>
            </a:xfrm>
            <a:custGeom>
              <a:avLst/>
              <a:gdLst>
                <a:gd name="connsiteX0" fmla="*/ 0 w 5089890"/>
                <a:gd name="connsiteY0" fmla="*/ 288616 h 911703"/>
                <a:gd name="connsiteX1" fmla="*/ 736375 w 5089890"/>
                <a:gd name="connsiteY1" fmla="*/ 5395 h 911703"/>
                <a:gd name="connsiteX2" fmla="*/ 1990640 w 5089890"/>
                <a:gd name="connsiteY2" fmla="*/ 256248 h 911703"/>
                <a:gd name="connsiteX3" fmla="*/ 3981281 w 5089890"/>
                <a:gd name="connsiteY3" fmla="*/ 377629 h 911703"/>
                <a:gd name="connsiteX4" fmla="*/ 4733840 w 5089890"/>
                <a:gd name="connsiteY4" fmla="*/ 458549 h 911703"/>
                <a:gd name="connsiteX5" fmla="*/ 5033246 w 5089890"/>
                <a:gd name="connsiteY5" fmla="*/ 701310 h 911703"/>
                <a:gd name="connsiteX6" fmla="*/ 5073706 w 5089890"/>
                <a:gd name="connsiteY6" fmla="*/ 911703 h 91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890" h="911703">
                  <a:moveTo>
                    <a:pt x="0" y="288616"/>
                  </a:moveTo>
                  <a:cubicBezTo>
                    <a:pt x="202301" y="149703"/>
                    <a:pt x="404602" y="10790"/>
                    <a:pt x="736375" y="5395"/>
                  </a:cubicBezTo>
                  <a:cubicBezTo>
                    <a:pt x="1068148" y="0"/>
                    <a:pt x="1449822" y="194209"/>
                    <a:pt x="1990640" y="256248"/>
                  </a:cubicBezTo>
                  <a:cubicBezTo>
                    <a:pt x="2531458" y="318287"/>
                    <a:pt x="3524081" y="343912"/>
                    <a:pt x="3981281" y="377629"/>
                  </a:cubicBezTo>
                  <a:cubicBezTo>
                    <a:pt x="4438481" y="411346"/>
                    <a:pt x="4558513" y="404602"/>
                    <a:pt x="4733840" y="458549"/>
                  </a:cubicBezTo>
                  <a:cubicBezTo>
                    <a:pt x="4909168" y="512496"/>
                    <a:pt x="4976602" y="625784"/>
                    <a:pt x="5033246" y="701310"/>
                  </a:cubicBezTo>
                  <a:cubicBezTo>
                    <a:pt x="5089890" y="776836"/>
                    <a:pt x="5081798" y="844269"/>
                    <a:pt x="5073706" y="911703"/>
                  </a:cubicBezTo>
                </a:path>
              </a:pathLst>
            </a:cu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Can 82"/>
            <p:cNvSpPr/>
            <p:nvPr/>
          </p:nvSpPr>
          <p:spPr>
            <a:xfrm>
              <a:off x="7723882" y="2778993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Can 83"/>
            <p:cNvSpPr/>
            <p:nvPr/>
          </p:nvSpPr>
          <p:spPr>
            <a:xfrm>
              <a:off x="6512098" y="3726324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Can 84"/>
            <p:cNvSpPr/>
            <p:nvPr/>
          </p:nvSpPr>
          <p:spPr>
            <a:xfrm>
              <a:off x="2485816" y="3595769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835738" y="2421806"/>
              <a:ext cx="716863" cy="369332"/>
            </a:xfrm>
            <a:prstGeom prst="rect">
              <a:avLst/>
            </a:prstGeom>
            <a:solidFill>
              <a:srgbClr val="EEECE1"/>
            </a:solidFill>
            <a:ln w="25400">
              <a:solidFill>
                <a:srgbClr val="C0504D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name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926591" y="3415501"/>
              <a:ext cx="599716" cy="369332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>
              <a:solidFill>
                <a:srgbClr val="C0504D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data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6003032" y="1294639"/>
            <a:ext cx="2988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Examples: CCN/NDN, DONA, COMET, Convergence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5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Tradeoffs from different coupling of Name Resolution </a:t>
            </a:r>
            <a:r>
              <a:rPr lang="en-US" dirty="0"/>
              <a:t>&amp; Data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Coupled </a:t>
            </a:r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/>
              <a:t>path reverse of request (control) path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In-network caching simpler through local mechanisms for routing </a:t>
            </a:r>
            <a:r>
              <a:rPr lang="en-US" dirty="0" smtClean="0"/>
              <a:t>requests</a:t>
            </a:r>
            <a:endParaRPr lang="en-US" dirty="0"/>
          </a:p>
          <a:p>
            <a:r>
              <a:rPr lang="en-US" dirty="0"/>
              <a:t>Decoupled </a:t>
            </a:r>
            <a:endParaRPr lang="en-US" dirty="0" smtClean="0"/>
          </a:p>
          <a:p>
            <a:pPr lvl="1"/>
            <a:r>
              <a:rPr lang="en-US" dirty="0" smtClean="0"/>
              <a:t>Support </a:t>
            </a:r>
            <a:r>
              <a:rPr lang="en-US" dirty="0"/>
              <a:t>for advanced policies (e.g. </a:t>
            </a:r>
            <a:r>
              <a:rPr lang="en-US" dirty="0" err="1"/>
              <a:t>QoS</a:t>
            </a:r>
            <a:r>
              <a:rPr lang="en-US" dirty="0"/>
              <a:t>, interconnection agreements)</a:t>
            </a:r>
          </a:p>
          <a:p>
            <a:pPr lvl="2"/>
            <a:r>
              <a:rPr lang="en-US" dirty="0"/>
              <a:t>Implemented </a:t>
            </a:r>
            <a:r>
              <a:rPr lang="en-US" dirty="0" smtClean="0"/>
              <a:t>by </a:t>
            </a:r>
            <a:r>
              <a:rPr lang="en-US" dirty="0"/>
              <a:t>one function without affecting the other</a:t>
            </a:r>
          </a:p>
          <a:p>
            <a:pPr lvl="1"/>
            <a:r>
              <a:rPr lang="en-US" dirty="0"/>
              <a:t>Exploitation of different paths for control &amp;</a:t>
            </a:r>
            <a:r>
              <a:rPr lang="en-US" dirty="0" smtClean="0"/>
              <a:t> data </a:t>
            </a:r>
            <a:r>
              <a:rPr lang="en-US" dirty="0"/>
              <a:t>(e.g. low-delay path for control </a:t>
            </a:r>
            <a:r>
              <a:rPr lang="en-US" dirty="0" smtClean="0"/>
              <a:t>and high bandwidth </a:t>
            </a:r>
            <a:r>
              <a:rPr lang="en-US" dirty="0"/>
              <a:t>path for data)</a:t>
            </a:r>
          </a:p>
          <a:p>
            <a:pPr lvl="1"/>
            <a:r>
              <a:rPr lang="en-US" dirty="0"/>
              <a:t>Separation of functions addresses tussles &amp; allows </a:t>
            </a:r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More choices for supporting source mobility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</a:t>
            </a:r>
            <a:r>
              <a:rPr lang="en-US" dirty="0" smtClean="0"/>
              <a:t>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648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Receiver mobility </a:t>
            </a:r>
            <a:r>
              <a:rPr lang="en-US" dirty="0" smtClean="0"/>
              <a:t>supported </a:t>
            </a:r>
            <a:r>
              <a:rPr lang="en-US" dirty="0"/>
              <a:t>by design</a:t>
            </a:r>
            <a:r>
              <a:rPr lang="en-US" dirty="0" smtClean="0"/>
              <a:t>:</a:t>
            </a:r>
          </a:p>
          <a:p>
            <a:r>
              <a:rPr lang="en-US" dirty="0"/>
              <a:t>Receiver-driven content request </a:t>
            </a:r>
            <a:r>
              <a:rPr lang="en-US" dirty="0" smtClean="0"/>
              <a:t>model</a:t>
            </a:r>
          </a:p>
          <a:p>
            <a:r>
              <a:rPr lang="en-US" dirty="0"/>
              <a:t>No end-to-end session </a:t>
            </a:r>
            <a:r>
              <a:rPr lang="en-US" dirty="0" smtClean="0"/>
              <a:t>establishment such as TCP</a:t>
            </a:r>
          </a:p>
          <a:p>
            <a:r>
              <a:rPr lang="en-US" dirty="0"/>
              <a:t>Individual chunks/packets are named hence can be requested </a:t>
            </a:r>
            <a:r>
              <a:rPr lang="en-US" dirty="0" smtClean="0"/>
              <a:t>individually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90" name="Group 28" descr="receiver mobility"/>
          <p:cNvGrpSpPr>
            <a:grpSpLocks/>
          </p:cNvGrpSpPr>
          <p:nvPr/>
        </p:nvGrpSpPr>
        <p:grpSpPr bwMode="auto">
          <a:xfrm>
            <a:off x="4772927" y="1679149"/>
            <a:ext cx="4130883" cy="4018324"/>
            <a:chOff x="2057400" y="1905000"/>
            <a:chExt cx="5715000" cy="2895601"/>
          </a:xfrm>
        </p:grpSpPr>
        <p:sp>
          <p:nvSpPr>
            <p:cNvPr id="91" name="Oval 100"/>
            <p:cNvSpPr>
              <a:spLocks noChangeArrowheads="1"/>
            </p:cNvSpPr>
            <p:nvPr/>
          </p:nvSpPr>
          <p:spPr bwMode="auto">
            <a:xfrm>
              <a:off x="2801221" y="2498197"/>
              <a:ext cx="2426058" cy="1109980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2" name="Oval 101"/>
            <p:cNvSpPr>
              <a:spLocks noChangeArrowheads="1"/>
            </p:cNvSpPr>
            <p:nvPr/>
          </p:nvSpPr>
          <p:spPr bwMode="auto">
            <a:xfrm>
              <a:off x="3486150" y="1905000"/>
              <a:ext cx="2419657" cy="1103949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3" name="Oval 102"/>
            <p:cNvSpPr>
              <a:spLocks noChangeArrowheads="1"/>
            </p:cNvSpPr>
            <p:nvPr/>
          </p:nvSpPr>
          <p:spPr bwMode="auto">
            <a:xfrm>
              <a:off x="4816322" y="2146300"/>
              <a:ext cx="2422218" cy="1095905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4" name="Oval 103"/>
            <p:cNvSpPr>
              <a:spLocks noChangeArrowheads="1"/>
            </p:cNvSpPr>
            <p:nvPr/>
          </p:nvSpPr>
          <p:spPr bwMode="auto">
            <a:xfrm>
              <a:off x="2485001" y="3467419"/>
              <a:ext cx="2429899" cy="1111991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5" name="Oval 104"/>
            <p:cNvSpPr>
              <a:spLocks noChangeArrowheads="1"/>
            </p:cNvSpPr>
            <p:nvPr/>
          </p:nvSpPr>
          <p:spPr bwMode="auto">
            <a:xfrm>
              <a:off x="3996967" y="3696654"/>
              <a:ext cx="2419657" cy="1103947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6" name="Oval 105"/>
            <p:cNvSpPr>
              <a:spLocks noChangeArrowheads="1"/>
            </p:cNvSpPr>
            <p:nvPr/>
          </p:nvSpPr>
          <p:spPr bwMode="auto">
            <a:xfrm>
              <a:off x="5013479" y="3507635"/>
              <a:ext cx="2426058" cy="1105959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7" name="Oval 106"/>
            <p:cNvSpPr>
              <a:spLocks noChangeArrowheads="1"/>
            </p:cNvSpPr>
            <p:nvPr/>
          </p:nvSpPr>
          <p:spPr bwMode="auto">
            <a:xfrm>
              <a:off x="2568217" y="2085975"/>
              <a:ext cx="2422218" cy="1101937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8" name="Oval 107"/>
            <p:cNvSpPr>
              <a:spLocks noChangeArrowheads="1"/>
            </p:cNvSpPr>
            <p:nvPr/>
          </p:nvSpPr>
          <p:spPr bwMode="auto">
            <a:xfrm>
              <a:off x="2057400" y="2797810"/>
              <a:ext cx="2423498" cy="1109980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9" name="Oval 108"/>
            <p:cNvSpPr>
              <a:spLocks noChangeArrowheads="1"/>
            </p:cNvSpPr>
            <p:nvPr/>
          </p:nvSpPr>
          <p:spPr bwMode="auto">
            <a:xfrm>
              <a:off x="5348902" y="2797810"/>
              <a:ext cx="2423498" cy="1109980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4" name="Oval 109"/>
            <p:cNvSpPr>
              <a:spLocks noChangeArrowheads="1"/>
            </p:cNvSpPr>
            <p:nvPr/>
          </p:nvSpPr>
          <p:spPr bwMode="auto">
            <a:xfrm>
              <a:off x="3996967" y="2838027"/>
              <a:ext cx="2419657" cy="1103949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07" name="TextBox 45"/>
          <p:cNvSpPr txBox="1">
            <a:spLocks noChangeArrowheads="1"/>
          </p:cNvSpPr>
          <p:nvPr/>
        </p:nvSpPr>
        <p:spPr bwMode="auto">
          <a:xfrm>
            <a:off x="5135670" y="5653066"/>
            <a:ext cx="13672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Receiver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old location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4" name="Group 3" descr="receiver mobility"/>
          <p:cNvGrpSpPr/>
          <p:nvPr/>
        </p:nvGrpSpPr>
        <p:grpSpPr>
          <a:xfrm>
            <a:off x="5014892" y="1309261"/>
            <a:ext cx="3366144" cy="4534306"/>
            <a:chOff x="5014892" y="1309261"/>
            <a:chExt cx="3366144" cy="4534306"/>
          </a:xfrm>
        </p:grpSpPr>
        <p:sp>
          <p:nvSpPr>
            <p:cNvPr id="105" name="Oval 104"/>
            <p:cNvSpPr/>
            <p:nvPr/>
          </p:nvSpPr>
          <p:spPr>
            <a:xfrm>
              <a:off x="7049355" y="5462567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TextBox 44"/>
            <p:cNvSpPr txBox="1">
              <a:spLocks noChangeArrowheads="1"/>
            </p:cNvSpPr>
            <p:nvPr/>
          </p:nvSpPr>
          <p:spPr bwMode="auto">
            <a:xfrm>
              <a:off x="5014892" y="1309261"/>
              <a:ext cx="824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Source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5476403" y="5229127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923471" y="4546920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192961" y="2368462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1" name="Straight Connector 110"/>
            <p:cNvCxnSpPr>
              <a:stCxn id="105" idx="0"/>
              <a:endCxn id="109" idx="2"/>
            </p:cNvCxnSpPr>
            <p:nvPr/>
          </p:nvCxnSpPr>
          <p:spPr>
            <a:xfrm flipH="1" flipV="1">
              <a:off x="7152071" y="5004120"/>
              <a:ext cx="240184" cy="45844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2" name="Straight Connector 111"/>
            <p:cNvCxnSpPr>
              <a:stCxn id="116" idx="3"/>
            </p:cNvCxnSpPr>
            <p:nvPr/>
          </p:nvCxnSpPr>
          <p:spPr>
            <a:xfrm>
              <a:off x="5476403" y="2298965"/>
              <a:ext cx="710962" cy="14617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3" name="Straight Connector 112"/>
            <p:cNvCxnSpPr>
              <a:endCxn id="117" idx="3"/>
            </p:cNvCxnSpPr>
            <p:nvPr/>
          </p:nvCxnSpPr>
          <p:spPr>
            <a:xfrm flipV="1">
              <a:off x="6650161" y="2147299"/>
              <a:ext cx="740533" cy="297844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4" name="Straight Connector 113"/>
            <p:cNvCxnSpPr>
              <a:stCxn id="123" idx="2"/>
              <a:endCxn id="109" idx="0"/>
            </p:cNvCxnSpPr>
            <p:nvPr/>
          </p:nvCxnSpPr>
          <p:spPr>
            <a:xfrm>
              <a:off x="6623598" y="3946280"/>
              <a:ext cx="528473" cy="60064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5" name="Straight Connector 114"/>
            <p:cNvCxnSpPr>
              <a:stCxn id="108" idx="0"/>
              <a:endCxn id="118" idx="2"/>
            </p:cNvCxnSpPr>
            <p:nvPr/>
          </p:nvCxnSpPr>
          <p:spPr>
            <a:xfrm flipV="1">
              <a:off x="5819303" y="4804216"/>
              <a:ext cx="69365" cy="42491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116" name="Can 115"/>
            <p:cNvSpPr/>
            <p:nvPr/>
          </p:nvSpPr>
          <p:spPr>
            <a:xfrm>
              <a:off x="5247803" y="1729052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Can 116"/>
            <p:cNvSpPr/>
            <p:nvPr/>
          </p:nvSpPr>
          <p:spPr>
            <a:xfrm>
              <a:off x="7162094" y="1577386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660068" y="4347016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923836" y="4040007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302212" y="2825662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1" name="Straight Connector 120"/>
            <p:cNvCxnSpPr>
              <a:endCxn id="120" idx="1"/>
            </p:cNvCxnSpPr>
            <p:nvPr/>
          </p:nvCxnSpPr>
          <p:spPr>
            <a:xfrm>
              <a:off x="6650161" y="2694891"/>
              <a:ext cx="652051" cy="35937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2" name="Straight Connector 121"/>
            <p:cNvCxnSpPr>
              <a:stCxn id="120" idx="2"/>
              <a:endCxn id="119" idx="0"/>
            </p:cNvCxnSpPr>
            <p:nvPr/>
          </p:nvCxnSpPr>
          <p:spPr>
            <a:xfrm>
              <a:off x="7530812" y="3282862"/>
              <a:ext cx="621624" cy="75714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3" name="Rectangle 122"/>
            <p:cNvSpPr/>
            <p:nvPr/>
          </p:nvSpPr>
          <p:spPr>
            <a:xfrm>
              <a:off x="6394998" y="3489080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4" name="Straight Connector 123"/>
            <p:cNvCxnSpPr>
              <a:stCxn id="110" idx="2"/>
              <a:endCxn id="123" idx="0"/>
            </p:cNvCxnSpPr>
            <p:nvPr/>
          </p:nvCxnSpPr>
          <p:spPr>
            <a:xfrm>
              <a:off x="6421561" y="2825662"/>
              <a:ext cx="202037" cy="66341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5" name="Straight Connector 124"/>
            <p:cNvCxnSpPr>
              <a:endCxn id="123" idx="1"/>
            </p:cNvCxnSpPr>
            <p:nvPr/>
          </p:nvCxnSpPr>
          <p:spPr>
            <a:xfrm flipV="1">
              <a:off x="5888668" y="3717680"/>
              <a:ext cx="506330" cy="62933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6" name="Straight Connector 125"/>
            <p:cNvCxnSpPr>
              <a:stCxn id="123" idx="3"/>
              <a:endCxn id="119" idx="1"/>
            </p:cNvCxnSpPr>
            <p:nvPr/>
          </p:nvCxnSpPr>
          <p:spPr>
            <a:xfrm>
              <a:off x="6852198" y="3717680"/>
              <a:ext cx="1071638" cy="55092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7" name="Rectangle 126"/>
            <p:cNvSpPr/>
            <p:nvPr/>
          </p:nvSpPr>
          <p:spPr>
            <a:xfrm>
              <a:off x="5081971" y="3489080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8" name="Straight Connector 127"/>
            <p:cNvCxnSpPr>
              <a:stCxn id="127" idx="0"/>
            </p:cNvCxnSpPr>
            <p:nvPr/>
          </p:nvCxnSpPr>
          <p:spPr>
            <a:xfrm flipV="1">
              <a:off x="5310571" y="2694891"/>
              <a:ext cx="876794" cy="79418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9" name="Freeform 128"/>
            <p:cNvSpPr/>
            <p:nvPr/>
          </p:nvSpPr>
          <p:spPr>
            <a:xfrm>
              <a:off x="5717726" y="2111591"/>
              <a:ext cx="852614" cy="3048000"/>
            </a:xfrm>
            <a:custGeom>
              <a:avLst/>
              <a:gdLst>
                <a:gd name="connsiteX0" fmla="*/ 19686 w 852614"/>
                <a:gd name="connsiteY0" fmla="*/ 3048000 h 3048000"/>
                <a:gd name="connsiteX1" fmla="*/ 100368 w 852614"/>
                <a:gd name="connsiteY1" fmla="*/ 2187388 h 3048000"/>
                <a:gd name="connsiteX2" fmla="*/ 799615 w 852614"/>
                <a:gd name="connsiteY2" fmla="*/ 1461247 h 3048000"/>
                <a:gd name="connsiteX3" fmla="*/ 718933 w 852614"/>
                <a:gd name="connsiteY3" fmla="*/ 475129 h 3048000"/>
                <a:gd name="connsiteX4" fmla="*/ 46580 w 852614"/>
                <a:gd name="connsiteY4" fmla="*/ 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614" h="3048000">
                  <a:moveTo>
                    <a:pt x="19686" y="3048000"/>
                  </a:moveTo>
                  <a:cubicBezTo>
                    <a:pt x="-4967" y="2749923"/>
                    <a:pt x="-29620" y="2451847"/>
                    <a:pt x="100368" y="2187388"/>
                  </a:cubicBezTo>
                  <a:cubicBezTo>
                    <a:pt x="230356" y="1922929"/>
                    <a:pt x="696521" y="1746623"/>
                    <a:pt x="799615" y="1461247"/>
                  </a:cubicBezTo>
                  <a:cubicBezTo>
                    <a:pt x="902709" y="1175870"/>
                    <a:pt x="844439" y="718670"/>
                    <a:pt x="718933" y="475129"/>
                  </a:cubicBezTo>
                  <a:cubicBezTo>
                    <a:pt x="593427" y="231588"/>
                    <a:pt x="320003" y="115794"/>
                    <a:pt x="46580" y="0"/>
                  </a:cubicBezTo>
                </a:path>
              </a:pathLst>
            </a:custGeom>
            <a:noFill/>
            <a:ln w="38100" cap="flat" cmpd="sng" algn="ctr">
              <a:solidFill>
                <a:srgbClr val="F79646"/>
              </a:solidFill>
              <a:prstDash val="dash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836024" y="1986085"/>
              <a:ext cx="1631576" cy="3352800"/>
            </a:xfrm>
            <a:custGeom>
              <a:avLst/>
              <a:gdLst>
                <a:gd name="connsiteX0" fmla="*/ 1631576 w 1631576"/>
                <a:gd name="connsiteY0" fmla="*/ 3352800 h 3352800"/>
                <a:gd name="connsiteX1" fmla="*/ 1371600 w 1631576"/>
                <a:gd name="connsiteY1" fmla="*/ 2779059 h 3352800"/>
                <a:gd name="connsiteX2" fmla="*/ 842682 w 1631576"/>
                <a:gd name="connsiteY2" fmla="*/ 1783976 h 3352800"/>
                <a:gd name="connsiteX3" fmla="*/ 770964 w 1631576"/>
                <a:gd name="connsiteY3" fmla="*/ 663388 h 3352800"/>
                <a:gd name="connsiteX4" fmla="*/ 0 w 1631576"/>
                <a:gd name="connsiteY4" fmla="*/ 0 h 335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1576" h="3352800">
                  <a:moveTo>
                    <a:pt x="1631576" y="3352800"/>
                  </a:moveTo>
                  <a:cubicBezTo>
                    <a:pt x="1567329" y="3196665"/>
                    <a:pt x="1503082" y="3040530"/>
                    <a:pt x="1371600" y="2779059"/>
                  </a:cubicBezTo>
                  <a:cubicBezTo>
                    <a:pt x="1240118" y="2517588"/>
                    <a:pt x="942788" y="2136588"/>
                    <a:pt x="842682" y="1783976"/>
                  </a:cubicBezTo>
                  <a:cubicBezTo>
                    <a:pt x="742576" y="1431364"/>
                    <a:pt x="911411" y="960717"/>
                    <a:pt x="770964" y="663388"/>
                  </a:cubicBezTo>
                  <a:cubicBezTo>
                    <a:pt x="630517" y="366059"/>
                    <a:pt x="315258" y="183029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rgbClr val="F79646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1" name="TextBox 45"/>
          <p:cNvSpPr txBox="1">
            <a:spLocks noChangeArrowheads="1"/>
          </p:cNvSpPr>
          <p:nvPr/>
        </p:nvSpPr>
        <p:spPr bwMode="auto">
          <a:xfrm>
            <a:off x="6720876" y="5844856"/>
            <a:ext cx="1493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Receiver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new location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7115081" y="4669713"/>
            <a:ext cx="1885884" cy="48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Information Request</a:t>
            </a:r>
            <a:endParaRPr lang="el-GR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</a:t>
            </a:r>
            <a:r>
              <a:rPr lang="en-US" dirty="0" smtClean="0"/>
              <a:t>mobility and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648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In-network caching can assist receiver mobility</a:t>
            </a:r>
          </a:p>
          <a:p>
            <a:r>
              <a:rPr lang="en-US" dirty="0" smtClean="0"/>
              <a:t>Caches along path followed by request can provide data</a:t>
            </a:r>
          </a:p>
          <a:p>
            <a:pPr lvl="1"/>
            <a:r>
              <a:rPr lang="en-US" dirty="0" smtClean="0"/>
              <a:t>Possible with naming of content chunks/packets</a:t>
            </a:r>
          </a:p>
          <a:p>
            <a:r>
              <a:rPr lang="en-US" dirty="0" smtClean="0"/>
              <a:t>Further optimization: use caches proactively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9" name="TextBox 44"/>
          <p:cNvSpPr txBox="1">
            <a:spLocks noChangeArrowheads="1"/>
          </p:cNvSpPr>
          <p:nvPr/>
        </p:nvSpPr>
        <p:spPr bwMode="auto">
          <a:xfrm>
            <a:off x="5014892" y="1313184"/>
            <a:ext cx="824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Source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1" name="TextBox 45"/>
          <p:cNvSpPr txBox="1">
            <a:spLocks noChangeArrowheads="1"/>
          </p:cNvSpPr>
          <p:nvPr/>
        </p:nvSpPr>
        <p:spPr bwMode="auto">
          <a:xfrm>
            <a:off x="6720876" y="5848779"/>
            <a:ext cx="1493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Receiver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new location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4" name="Group 3" descr="receiver mobility"/>
          <p:cNvGrpSpPr/>
          <p:nvPr/>
        </p:nvGrpSpPr>
        <p:grpSpPr>
          <a:xfrm>
            <a:off x="4772927" y="1581309"/>
            <a:ext cx="4130883" cy="4722011"/>
            <a:chOff x="4772927" y="1581309"/>
            <a:chExt cx="4130883" cy="4722011"/>
          </a:xfrm>
        </p:grpSpPr>
        <p:grpSp>
          <p:nvGrpSpPr>
            <p:cNvPr id="47" name="Group 28"/>
            <p:cNvGrpSpPr>
              <a:grpSpLocks/>
            </p:cNvGrpSpPr>
            <p:nvPr/>
          </p:nvGrpSpPr>
          <p:grpSpPr bwMode="auto">
            <a:xfrm>
              <a:off x="4772927" y="1683072"/>
              <a:ext cx="4130883" cy="4018324"/>
              <a:chOff x="2057400" y="1905000"/>
              <a:chExt cx="5715000" cy="2895601"/>
            </a:xfrm>
          </p:grpSpPr>
          <p:sp>
            <p:nvSpPr>
              <p:cNvPr id="49" name="Oval 100"/>
              <p:cNvSpPr>
                <a:spLocks noChangeArrowheads="1"/>
              </p:cNvSpPr>
              <p:nvPr/>
            </p:nvSpPr>
            <p:spPr bwMode="auto">
              <a:xfrm>
                <a:off x="2801221" y="2498197"/>
                <a:ext cx="242605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5" name="Oval 101"/>
              <p:cNvSpPr>
                <a:spLocks noChangeArrowheads="1"/>
              </p:cNvSpPr>
              <p:nvPr/>
            </p:nvSpPr>
            <p:spPr bwMode="auto">
              <a:xfrm>
                <a:off x="3486150" y="1905000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6" name="Oval 102"/>
              <p:cNvSpPr>
                <a:spLocks noChangeArrowheads="1"/>
              </p:cNvSpPr>
              <p:nvPr/>
            </p:nvSpPr>
            <p:spPr bwMode="auto">
              <a:xfrm>
                <a:off x="4816322" y="2146300"/>
                <a:ext cx="2422218" cy="1095905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8" name="Oval 103"/>
              <p:cNvSpPr>
                <a:spLocks noChangeArrowheads="1"/>
              </p:cNvSpPr>
              <p:nvPr/>
            </p:nvSpPr>
            <p:spPr bwMode="auto">
              <a:xfrm>
                <a:off x="2485001" y="3467419"/>
                <a:ext cx="2429899" cy="1111991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7" name="Oval 104"/>
              <p:cNvSpPr>
                <a:spLocks noChangeArrowheads="1"/>
              </p:cNvSpPr>
              <p:nvPr/>
            </p:nvSpPr>
            <p:spPr bwMode="auto">
              <a:xfrm>
                <a:off x="3996967" y="3696654"/>
                <a:ext cx="2419657" cy="110394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0" name="Oval 105"/>
              <p:cNvSpPr>
                <a:spLocks noChangeArrowheads="1"/>
              </p:cNvSpPr>
              <p:nvPr/>
            </p:nvSpPr>
            <p:spPr bwMode="auto">
              <a:xfrm>
                <a:off x="5013479" y="3507635"/>
                <a:ext cx="2426058" cy="110595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6" name="Oval 106"/>
              <p:cNvSpPr>
                <a:spLocks noChangeArrowheads="1"/>
              </p:cNvSpPr>
              <p:nvPr/>
            </p:nvSpPr>
            <p:spPr bwMode="auto">
              <a:xfrm>
                <a:off x="2568217" y="2085975"/>
                <a:ext cx="2422218" cy="110193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2" name="Oval 107"/>
              <p:cNvSpPr>
                <a:spLocks noChangeArrowheads="1"/>
              </p:cNvSpPr>
              <p:nvPr/>
            </p:nvSpPr>
            <p:spPr bwMode="auto">
              <a:xfrm>
                <a:off x="2057400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4" name="Oval 108"/>
              <p:cNvSpPr>
                <a:spLocks noChangeArrowheads="1"/>
              </p:cNvSpPr>
              <p:nvPr/>
            </p:nvSpPr>
            <p:spPr bwMode="auto">
              <a:xfrm>
                <a:off x="5348902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7" name="Oval 109"/>
              <p:cNvSpPr>
                <a:spLocks noChangeArrowheads="1"/>
              </p:cNvSpPr>
              <p:nvPr/>
            </p:nvSpPr>
            <p:spPr bwMode="auto">
              <a:xfrm>
                <a:off x="3996967" y="2838027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7049355" y="5466490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5476403" y="5233050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923471" y="4550843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192961" y="2372385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3" name="Straight Connector 92"/>
            <p:cNvCxnSpPr>
              <a:stCxn id="88" idx="0"/>
              <a:endCxn id="91" idx="2"/>
            </p:cNvCxnSpPr>
            <p:nvPr/>
          </p:nvCxnSpPr>
          <p:spPr>
            <a:xfrm flipH="1" flipV="1">
              <a:off x="7152071" y="5008043"/>
              <a:ext cx="240184" cy="45844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4" name="Straight Connector 93"/>
            <p:cNvCxnSpPr>
              <a:stCxn id="98" idx="3"/>
            </p:cNvCxnSpPr>
            <p:nvPr/>
          </p:nvCxnSpPr>
          <p:spPr>
            <a:xfrm>
              <a:off x="5476403" y="2302888"/>
              <a:ext cx="710962" cy="14617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5" name="Straight Connector 94"/>
            <p:cNvCxnSpPr>
              <a:endCxn id="99" idx="3"/>
            </p:cNvCxnSpPr>
            <p:nvPr/>
          </p:nvCxnSpPr>
          <p:spPr>
            <a:xfrm flipV="1">
              <a:off x="6650161" y="2151222"/>
              <a:ext cx="740533" cy="297844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6" name="Straight Connector 95"/>
            <p:cNvCxnSpPr>
              <a:stCxn id="105" idx="2"/>
              <a:endCxn id="91" idx="0"/>
            </p:cNvCxnSpPr>
            <p:nvPr/>
          </p:nvCxnSpPr>
          <p:spPr>
            <a:xfrm>
              <a:off x="6623598" y="3950203"/>
              <a:ext cx="528473" cy="60064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7" name="Straight Connector 96"/>
            <p:cNvCxnSpPr>
              <a:stCxn id="90" idx="0"/>
              <a:endCxn id="100" idx="2"/>
            </p:cNvCxnSpPr>
            <p:nvPr/>
          </p:nvCxnSpPr>
          <p:spPr>
            <a:xfrm flipV="1">
              <a:off x="5819303" y="4808139"/>
              <a:ext cx="69365" cy="42491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98" name="Can 97"/>
            <p:cNvSpPr/>
            <p:nvPr/>
          </p:nvSpPr>
          <p:spPr>
            <a:xfrm>
              <a:off x="5247803" y="1732975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Can 98"/>
            <p:cNvSpPr/>
            <p:nvPr/>
          </p:nvSpPr>
          <p:spPr>
            <a:xfrm>
              <a:off x="7162094" y="1581309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660068" y="4350939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923836" y="4043930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302212" y="2829585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3" name="Straight Connector 102"/>
            <p:cNvCxnSpPr>
              <a:endCxn id="102" idx="1"/>
            </p:cNvCxnSpPr>
            <p:nvPr/>
          </p:nvCxnSpPr>
          <p:spPr>
            <a:xfrm>
              <a:off x="6650161" y="2698814"/>
              <a:ext cx="652051" cy="35937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4" name="Straight Connector 103"/>
            <p:cNvCxnSpPr>
              <a:stCxn id="102" idx="2"/>
              <a:endCxn id="101" idx="0"/>
            </p:cNvCxnSpPr>
            <p:nvPr/>
          </p:nvCxnSpPr>
          <p:spPr>
            <a:xfrm>
              <a:off x="7530812" y="3286785"/>
              <a:ext cx="621624" cy="75714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5" name="Rectangle 104"/>
            <p:cNvSpPr/>
            <p:nvPr/>
          </p:nvSpPr>
          <p:spPr>
            <a:xfrm>
              <a:off x="6394998" y="3493003"/>
              <a:ext cx="457200" cy="4572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6" name="Straight Connector 105"/>
            <p:cNvCxnSpPr>
              <a:stCxn id="92" idx="2"/>
              <a:endCxn id="105" idx="0"/>
            </p:cNvCxnSpPr>
            <p:nvPr/>
          </p:nvCxnSpPr>
          <p:spPr>
            <a:xfrm>
              <a:off x="6421561" y="2829585"/>
              <a:ext cx="202037" cy="66341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7" name="Straight Connector 106"/>
            <p:cNvCxnSpPr>
              <a:endCxn id="105" idx="1"/>
            </p:cNvCxnSpPr>
            <p:nvPr/>
          </p:nvCxnSpPr>
          <p:spPr>
            <a:xfrm flipV="1">
              <a:off x="5888668" y="3721603"/>
              <a:ext cx="506330" cy="62933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8" name="Straight Connector 107"/>
            <p:cNvCxnSpPr>
              <a:stCxn id="105" idx="3"/>
              <a:endCxn id="101" idx="1"/>
            </p:cNvCxnSpPr>
            <p:nvPr/>
          </p:nvCxnSpPr>
          <p:spPr>
            <a:xfrm>
              <a:off x="6852198" y="3721603"/>
              <a:ext cx="1071638" cy="55092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9" name="Rectangle 108"/>
            <p:cNvSpPr/>
            <p:nvPr/>
          </p:nvSpPr>
          <p:spPr>
            <a:xfrm>
              <a:off x="5081971" y="3493003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0" name="Straight Connector 109"/>
            <p:cNvCxnSpPr>
              <a:stCxn id="109" idx="0"/>
            </p:cNvCxnSpPr>
            <p:nvPr/>
          </p:nvCxnSpPr>
          <p:spPr>
            <a:xfrm flipV="1">
              <a:off x="5310571" y="2698814"/>
              <a:ext cx="876794" cy="79418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12" name="Freeform 111"/>
            <p:cNvSpPr/>
            <p:nvPr/>
          </p:nvSpPr>
          <p:spPr>
            <a:xfrm>
              <a:off x="5782235" y="2061725"/>
              <a:ext cx="833718" cy="1568824"/>
            </a:xfrm>
            <a:custGeom>
              <a:avLst/>
              <a:gdLst>
                <a:gd name="connsiteX0" fmla="*/ 0 w 833718"/>
                <a:gd name="connsiteY0" fmla="*/ 0 h 1568824"/>
                <a:gd name="connsiteX1" fmla="*/ 493059 w 833718"/>
                <a:gd name="connsiteY1" fmla="*/ 259977 h 1568824"/>
                <a:gd name="connsiteX2" fmla="*/ 663389 w 833718"/>
                <a:gd name="connsiteY2" fmla="*/ 717177 h 1568824"/>
                <a:gd name="connsiteX3" fmla="*/ 833718 w 833718"/>
                <a:gd name="connsiteY3" fmla="*/ 1568824 h 156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3718" h="1568824">
                  <a:moveTo>
                    <a:pt x="0" y="0"/>
                  </a:moveTo>
                  <a:cubicBezTo>
                    <a:pt x="191247" y="70224"/>
                    <a:pt x="382494" y="140448"/>
                    <a:pt x="493059" y="259977"/>
                  </a:cubicBezTo>
                  <a:cubicBezTo>
                    <a:pt x="603624" y="379506"/>
                    <a:pt x="606613" y="499036"/>
                    <a:pt x="663389" y="717177"/>
                  </a:cubicBezTo>
                  <a:cubicBezTo>
                    <a:pt x="720166" y="935318"/>
                    <a:pt x="776942" y="1252071"/>
                    <a:pt x="833718" y="1568824"/>
                  </a:cubicBez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764306" y="3648478"/>
              <a:ext cx="860612" cy="1515036"/>
            </a:xfrm>
            <a:custGeom>
              <a:avLst/>
              <a:gdLst>
                <a:gd name="connsiteX0" fmla="*/ 860612 w 860612"/>
                <a:gd name="connsiteY0" fmla="*/ 0 h 1515036"/>
                <a:gd name="connsiteX1" fmla="*/ 215153 w 860612"/>
                <a:gd name="connsiteY1" fmla="*/ 753036 h 1515036"/>
                <a:gd name="connsiteX2" fmla="*/ 0 w 860612"/>
                <a:gd name="connsiteY2" fmla="*/ 1515036 h 151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0612" h="1515036">
                  <a:moveTo>
                    <a:pt x="860612" y="0"/>
                  </a:moveTo>
                  <a:cubicBezTo>
                    <a:pt x="609600" y="250265"/>
                    <a:pt x="358588" y="500530"/>
                    <a:pt x="215153" y="753036"/>
                  </a:cubicBezTo>
                  <a:cubicBezTo>
                    <a:pt x="71718" y="1005542"/>
                    <a:pt x="35859" y="1260289"/>
                    <a:pt x="0" y="1515036"/>
                  </a:cubicBez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dash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633882" y="3675372"/>
              <a:ext cx="797859" cy="1694330"/>
            </a:xfrm>
            <a:custGeom>
              <a:avLst/>
              <a:gdLst>
                <a:gd name="connsiteX0" fmla="*/ 0 w 797859"/>
                <a:gd name="connsiteY0" fmla="*/ 0 h 1694330"/>
                <a:gd name="connsiteX1" fmla="*/ 591671 w 797859"/>
                <a:gd name="connsiteY1" fmla="*/ 860612 h 1694330"/>
                <a:gd name="connsiteX2" fmla="*/ 645459 w 797859"/>
                <a:gd name="connsiteY2" fmla="*/ 1255059 h 1694330"/>
                <a:gd name="connsiteX3" fmla="*/ 797859 w 797859"/>
                <a:gd name="connsiteY3" fmla="*/ 1694330 h 169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59" h="1694330">
                  <a:moveTo>
                    <a:pt x="0" y="0"/>
                  </a:moveTo>
                  <a:cubicBezTo>
                    <a:pt x="242047" y="325718"/>
                    <a:pt x="484095" y="651436"/>
                    <a:pt x="591671" y="860612"/>
                  </a:cubicBezTo>
                  <a:cubicBezTo>
                    <a:pt x="699247" y="1069788"/>
                    <a:pt x="611094" y="1116106"/>
                    <a:pt x="645459" y="1255059"/>
                  </a:cubicBezTo>
                  <a:cubicBezTo>
                    <a:pt x="679824" y="1394012"/>
                    <a:pt x="738841" y="1544171"/>
                    <a:pt x="797859" y="1694330"/>
                  </a:cubicBez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TextBox 45"/>
            <p:cNvSpPr txBox="1">
              <a:spLocks noChangeArrowheads="1"/>
            </p:cNvSpPr>
            <p:nvPr/>
          </p:nvSpPr>
          <p:spPr bwMode="auto">
            <a:xfrm>
              <a:off x="5135670" y="5656989"/>
              <a:ext cx="136726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Receiver</a:t>
              </a:r>
            </a:p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old location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6" name="TextBox 115"/>
            <p:cNvSpPr txBox="1">
              <a:spLocks noChangeArrowheads="1"/>
            </p:cNvSpPr>
            <p:nvPr/>
          </p:nvSpPr>
          <p:spPr bwMode="auto">
            <a:xfrm>
              <a:off x="5782235" y="1732975"/>
              <a:ext cx="1265955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1500"/>
                </a:lnSpc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 pitchFamily="34" charset="0"/>
                </a:rPr>
                <a:t>Data Transfer</a:t>
              </a:r>
              <a:endParaRPr lang="el-GR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2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63000" cy="1018922"/>
          </a:xfrm>
        </p:spPr>
        <p:txBody>
          <a:bodyPr>
            <a:normAutofit fontScale="90000"/>
          </a:bodyPr>
          <a:lstStyle/>
          <a:p>
            <a:r>
              <a:rPr lang="en-US" dirty="0"/>
              <a:t>Receiver </a:t>
            </a:r>
            <a:r>
              <a:rPr lang="en-US" dirty="0" smtClean="0"/>
              <a:t>mobility </a:t>
            </a:r>
            <a:r>
              <a:rPr lang="el-GR" dirty="0" smtClean="0"/>
              <a:t>&amp;</a:t>
            </a:r>
            <a:r>
              <a:rPr lang="en-US" dirty="0" smtClean="0"/>
              <a:t> proactive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6482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Transfer content requests to one-hop neighbors</a:t>
            </a:r>
          </a:p>
          <a:p>
            <a:pPr lvl="1"/>
            <a:r>
              <a:rPr lang="en-US" dirty="0" err="1" smtClean="0"/>
              <a:t>Prefetch</a:t>
            </a:r>
            <a:r>
              <a:rPr lang="en-US" dirty="0" smtClean="0"/>
              <a:t> content at neighbors when mobile disconnects </a:t>
            </a:r>
          </a:p>
          <a:p>
            <a:r>
              <a:rPr lang="en-US" dirty="0" smtClean="0"/>
              <a:t>Wasted resources if we </a:t>
            </a:r>
            <a:r>
              <a:rPr lang="en-US" dirty="0" err="1" smtClean="0"/>
              <a:t>prefetch</a:t>
            </a:r>
            <a:r>
              <a:rPr lang="en-US" dirty="0" smtClean="0"/>
              <a:t> content to all neighbors</a:t>
            </a:r>
          </a:p>
          <a:p>
            <a:r>
              <a:rPr lang="en-US" dirty="0"/>
              <a:t>S</a:t>
            </a:r>
            <a:r>
              <a:rPr lang="en-US" dirty="0" smtClean="0"/>
              <a:t>elect subset of neighbors based on transition probability </a:t>
            </a:r>
            <a:r>
              <a:rPr lang="en-US" dirty="0" smtClean="0">
                <a:sym typeface="Symbol"/>
              </a:rPr>
              <a:t> Selective Neighbor Caching (SNC)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1" name="Group 28" descr="receiver mobility"/>
          <p:cNvGrpSpPr>
            <a:grpSpLocks/>
          </p:cNvGrpSpPr>
          <p:nvPr/>
        </p:nvGrpSpPr>
        <p:grpSpPr bwMode="auto">
          <a:xfrm>
            <a:off x="4742459" y="1663448"/>
            <a:ext cx="4130883" cy="4018324"/>
            <a:chOff x="2057400" y="1905000"/>
            <a:chExt cx="5715000" cy="2895601"/>
          </a:xfrm>
        </p:grpSpPr>
        <p:sp>
          <p:nvSpPr>
            <p:cNvPr id="42" name="Oval 100"/>
            <p:cNvSpPr>
              <a:spLocks noChangeArrowheads="1"/>
            </p:cNvSpPr>
            <p:nvPr/>
          </p:nvSpPr>
          <p:spPr bwMode="auto">
            <a:xfrm>
              <a:off x="2801221" y="2498197"/>
              <a:ext cx="2426058" cy="1109980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3" name="Oval 101"/>
            <p:cNvSpPr>
              <a:spLocks noChangeArrowheads="1"/>
            </p:cNvSpPr>
            <p:nvPr/>
          </p:nvSpPr>
          <p:spPr bwMode="auto">
            <a:xfrm>
              <a:off x="3486150" y="1905000"/>
              <a:ext cx="2419657" cy="1103949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4" name="Oval 102"/>
            <p:cNvSpPr>
              <a:spLocks noChangeArrowheads="1"/>
            </p:cNvSpPr>
            <p:nvPr/>
          </p:nvSpPr>
          <p:spPr bwMode="auto">
            <a:xfrm>
              <a:off x="4816322" y="2146300"/>
              <a:ext cx="2422218" cy="1095905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7" name="Oval 103"/>
            <p:cNvSpPr>
              <a:spLocks noChangeArrowheads="1"/>
            </p:cNvSpPr>
            <p:nvPr/>
          </p:nvSpPr>
          <p:spPr bwMode="auto">
            <a:xfrm>
              <a:off x="2485001" y="3467419"/>
              <a:ext cx="2429899" cy="1111991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8" name="Oval 104"/>
            <p:cNvSpPr>
              <a:spLocks noChangeArrowheads="1"/>
            </p:cNvSpPr>
            <p:nvPr/>
          </p:nvSpPr>
          <p:spPr bwMode="auto">
            <a:xfrm>
              <a:off x="3996967" y="3696654"/>
              <a:ext cx="2419657" cy="1103947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9" name="Oval 105"/>
            <p:cNvSpPr>
              <a:spLocks noChangeArrowheads="1"/>
            </p:cNvSpPr>
            <p:nvPr/>
          </p:nvSpPr>
          <p:spPr bwMode="auto">
            <a:xfrm>
              <a:off x="5013479" y="3507635"/>
              <a:ext cx="2426058" cy="1105959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0" name="Oval 106"/>
            <p:cNvSpPr>
              <a:spLocks noChangeArrowheads="1"/>
            </p:cNvSpPr>
            <p:nvPr/>
          </p:nvSpPr>
          <p:spPr bwMode="auto">
            <a:xfrm>
              <a:off x="2568217" y="2085975"/>
              <a:ext cx="2422218" cy="1101937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1" name="Oval 107"/>
            <p:cNvSpPr>
              <a:spLocks noChangeArrowheads="1"/>
            </p:cNvSpPr>
            <p:nvPr/>
          </p:nvSpPr>
          <p:spPr bwMode="auto">
            <a:xfrm>
              <a:off x="2057400" y="2797810"/>
              <a:ext cx="2423498" cy="1109980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2" name="Oval 108"/>
            <p:cNvSpPr>
              <a:spLocks noChangeArrowheads="1"/>
            </p:cNvSpPr>
            <p:nvPr/>
          </p:nvSpPr>
          <p:spPr bwMode="auto">
            <a:xfrm>
              <a:off x="5348902" y="2797810"/>
              <a:ext cx="2423498" cy="1109980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" name="Oval 109"/>
            <p:cNvSpPr>
              <a:spLocks noChangeArrowheads="1"/>
            </p:cNvSpPr>
            <p:nvPr/>
          </p:nvSpPr>
          <p:spPr bwMode="auto">
            <a:xfrm>
              <a:off x="3996967" y="2838027"/>
              <a:ext cx="2419657" cy="1103949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4" name="Group 3" descr="receiver mobility"/>
          <p:cNvGrpSpPr/>
          <p:nvPr/>
        </p:nvGrpSpPr>
        <p:grpSpPr>
          <a:xfrm>
            <a:off x="5020061" y="1293560"/>
            <a:ext cx="3330507" cy="4757544"/>
            <a:chOff x="5020061" y="1293560"/>
            <a:chExt cx="3330507" cy="4757544"/>
          </a:xfrm>
        </p:grpSpPr>
        <p:sp>
          <p:nvSpPr>
            <p:cNvPr id="54" name="TextBox 44"/>
            <p:cNvSpPr txBox="1">
              <a:spLocks noChangeArrowheads="1"/>
            </p:cNvSpPr>
            <p:nvPr/>
          </p:nvSpPr>
          <p:spPr bwMode="auto">
            <a:xfrm>
              <a:off x="5020061" y="1293560"/>
              <a:ext cx="824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Source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55" name="TextBox 45"/>
            <p:cNvSpPr txBox="1">
              <a:spLocks noChangeArrowheads="1"/>
            </p:cNvSpPr>
            <p:nvPr/>
          </p:nvSpPr>
          <p:spPr bwMode="auto">
            <a:xfrm>
              <a:off x="5225865" y="5681772"/>
              <a:ext cx="9846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Receiver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445935" y="5213426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93003" y="4531219"/>
              <a:ext cx="457200" cy="457200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solidFill>
                <a:srgbClr val="EEECE1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162493" y="2352761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9" name="Straight Connector 58"/>
            <p:cNvCxnSpPr>
              <a:stCxn id="63" idx="3"/>
            </p:cNvCxnSpPr>
            <p:nvPr/>
          </p:nvCxnSpPr>
          <p:spPr>
            <a:xfrm>
              <a:off x="5445935" y="2283264"/>
              <a:ext cx="710962" cy="14617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0" name="Straight Connector 59"/>
            <p:cNvCxnSpPr>
              <a:endCxn id="64" idx="3"/>
            </p:cNvCxnSpPr>
            <p:nvPr/>
          </p:nvCxnSpPr>
          <p:spPr>
            <a:xfrm flipV="1">
              <a:off x="6619693" y="2131598"/>
              <a:ext cx="740533" cy="297844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>
              <a:stCxn id="70" idx="2"/>
              <a:endCxn id="57" idx="0"/>
            </p:cNvCxnSpPr>
            <p:nvPr/>
          </p:nvCxnSpPr>
          <p:spPr>
            <a:xfrm>
              <a:off x="6593130" y="3930579"/>
              <a:ext cx="528473" cy="60064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>
              <a:stCxn id="56" idx="0"/>
              <a:endCxn id="65" idx="2"/>
            </p:cNvCxnSpPr>
            <p:nvPr/>
          </p:nvCxnSpPr>
          <p:spPr>
            <a:xfrm flipV="1">
              <a:off x="5788835" y="4788515"/>
              <a:ext cx="69365" cy="42491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63" name="Can 62"/>
            <p:cNvSpPr/>
            <p:nvPr/>
          </p:nvSpPr>
          <p:spPr>
            <a:xfrm>
              <a:off x="5217335" y="1713351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Can 63"/>
            <p:cNvSpPr/>
            <p:nvPr/>
          </p:nvSpPr>
          <p:spPr>
            <a:xfrm>
              <a:off x="7131626" y="1561685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629600" y="4331315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893368" y="4024306"/>
              <a:ext cx="457200" cy="457200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solidFill>
                <a:srgbClr val="EEECE1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271744" y="2809961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8" name="Straight Connector 67"/>
            <p:cNvCxnSpPr>
              <a:endCxn id="67" idx="1"/>
            </p:cNvCxnSpPr>
            <p:nvPr/>
          </p:nvCxnSpPr>
          <p:spPr>
            <a:xfrm>
              <a:off x="6619693" y="2679190"/>
              <a:ext cx="652051" cy="35937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9" name="Straight Connector 68"/>
            <p:cNvCxnSpPr>
              <a:stCxn id="67" idx="2"/>
              <a:endCxn id="66" idx="0"/>
            </p:cNvCxnSpPr>
            <p:nvPr/>
          </p:nvCxnSpPr>
          <p:spPr>
            <a:xfrm>
              <a:off x="7500344" y="3267161"/>
              <a:ext cx="621624" cy="75714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70" name="Rectangle 69"/>
            <p:cNvSpPr/>
            <p:nvPr/>
          </p:nvSpPr>
          <p:spPr>
            <a:xfrm>
              <a:off x="6364530" y="3473379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1" name="Straight Connector 70"/>
            <p:cNvCxnSpPr>
              <a:stCxn id="58" idx="2"/>
              <a:endCxn id="70" idx="0"/>
            </p:cNvCxnSpPr>
            <p:nvPr/>
          </p:nvCxnSpPr>
          <p:spPr>
            <a:xfrm>
              <a:off x="6391093" y="2809961"/>
              <a:ext cx="202037" cy="66341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>
              <a:endCxn id="70" idx="1"/>
            </p:cNvCxnSpPr>
            <p:nvPr/>
          </p:nvCxnSpPr>
          <p:spPr>
            <a:xfrm flipV="1">
              <a:off x="5858200" y="3701979"/>
              <a:ext cx="506330" cy="62933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3" name="Straight Connector 72"/>
            <p:cNvCxnSpPr>
              <a:stCxn id="70" idx="3"/>
              <a:endCxn id="66" idx="1"/>
            </p:cNvCxnSpPr>
            <p:nvPr/>
          </p:nvCxnSpPr>
          <p:spPr>
            <a:xfrm>
              <a:off x="6821730" y="3701979"/>
              <a:ext cx="1071638" cy="55092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74" name="Rectangle 73"/>
            <p:cNvSpPr/>
            <p:nvPr/>
          </p:nvSpPr>
          <p:spPr>
            <a:xfrm>
              <a:off x="5051503" y="3473379"/>
              <a:ext cx="457200" cy="457200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solidFill>
                <a:srgbClr val="EEECE1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5" name="Straight Connector 74"/>
            <p:cNvCxnSpPr>
              <a:stCxn id="74" idx="0"/>
            </p:cNvCxnSpPr>
            <p:nvPr/>
          </p:nvCxnSpPr>
          <p:spPr>
            <a:xfrm flipV="1">
              <a:off x="5280103" y="2679190"/>
              <a:ext cx="876794" cy="79418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76" name="Freeform 75"/>
            <p:cNvSpPr/>
            <p:nvPr/>
          </p:nvSpPr>
          <p:spPr>
            <a:xfrm>
              <a:off x="6222414" y="5134925"/>
              <a:ext cx="968189" cy="373247"/>
            </a:xfrm>
            <a:custGeom>
              <a:avLst/>
              <a:gdLst>
                <a:gd name="connsiteX0" fmla="*/ 0 w 968189"/>
                <a:gd name="connsiteY0" fmla="*/ 349623 h 373247"/>
                <a:gd name="connsiteX1" fmla="*/ 645459 w 968189"/>
                <a:gd name="connsiteY1" fmla="*/ 336176 h 373247"/>
                <a:gd name="connsiteX2" fmla="*/ 968189 w 968189"/>
                <a:gd name="connsiteY2" fmla="*/ 0 h 373247"/>
                <a:gd name="connsiteX3" fmla="*/ 968189 w 968189"/>
                <a:gd name="connsiteY3" fmla="*/ 0 h 37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8189" h="373247">
                  <a:moveTo>
                    <a:pt x="0" y="349623"/>
                  </a:moveTo>
                  <a:cubicBezTo>
                    <a:pt x="242047" y="372035"/>
                    <a:pt x="484094" y="394447"/>
                    <a:pt x="645459" y="336176"/>
                  </a:cubicBezTo>
                  <a:cubicBezTo>
                    <a:pt x="806824" y="277905"/>
                    <a:pt x="968189" y="0"/>
                    <a:pt x="968189" y="0"/>
                  </a:cubicBezTo>
                  <a:lnTo>
                    <a:pt x="968189" y="0"/>
                  </a:lnTo>
                </a:path>
              </a:pathLst>
            </a:custGeom>
            <a:noFill/>
            <a:ln w="63500" cap="flat" cmpd="dbl" algn="ctr">
              <a:solidFill>
                <a:srgbClr val="EEECE1">
                  <a:lumMod val="50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6989959" y="4759819"/>
              <a:ext cx="1132009" cy="796689"/>
            </a:xfrm>
            <a:custGeom>
              <a:avLst/>
              <a:gdLst>
                <a:gd name="connsiteX0" fmla="*/ 0 w 968189"/>
                <a:gd name="connsiteY0" fmla="*/ 349623 h 373247"/>
                <a:gd name="connsiteX1" fmla="*/ 645459 w 968189"/>
                <a:gd name="connsiteY1" fmla="*/ 336176 h 373247"/>
                <a:gd name="connsiteX2" fmla="*/ 968189 w 968189"/>
                <a:gd name="connsiteY2" fmla="*/ 0 h 373247"/>
                <a:gd name="connsiteX3" fmla="*/ 968189 w 968189"/>
                <a:gd name="connsiteY3" fmla="*/ 0 h 37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8189" h="373247">
                  <a:moveTo>
                    <a:pt x="0" y="349623"/>
                  </a:moveTo>
                  <a:cubicBezTo>
                    <a:pt x="242047" y="372035"/>
                    <a:pt x="484094" y="394447"/>
                    <a:pt x="645459" y="336176"/>
                  </a:cubicBezTo>
                  <a:cubicBezTo>
                    <a:pt x="806824" y="277905"/>
                    <a:pt x="968189" y="0"/>
                    <a:pt x="968189" y="0"/>
                  </a:cubicBezTo>
                  <a:lnTo>
                    <a:pt x="968189" y="0"/>
                  </a:lnTo>
                </a:path>
              </a:pathLst>
            </a:custGeom>
            <a:noFill/>
            <a:ln w="63500" cap="flat" cmpd="dbl" algn="ctr">
              <a:solidFill>
                <a:srgbClr val="EEECE1">
                  <a:lumMod val="50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 rot="3074119" flipH="1">
              <a:off x="4745862" y="4358736"/>
              <a:ext cx="1057652" cy="431198"/>
            </a:xfrm>
            <a:custGeom>
              <a:avLst/>
              <a:gdLst>
                <a:gd name="connsiteX0" fmla="*/ 0 w 968189"/>
                <a:gd name="connsiteY0" fmla="*/ 349623 h 373247"/>
                <a:gd name="connsiteX1" fmla="*/ 645459 w 968189"/>
                <a:gd name="connsiteY1" fmla="*/ 336176 h 373247"/>
                <a:gd name="connsiteX2" fmla="*/ 968189 w 968189"/>
                <a:gd name="connsiteY2" fmla="*/ 0 h 373247"/>
                <a:gd name="connsiteX3" fmla="*/ 968189 w 968189"/>
                <a:gd name="connsiteY3" fmla="*/ 0 h 37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8189" h="373247">
                  <a:moveTo>
                    <a:pt x="0" y="349623"/>
                  </a:moveTo>
                  <a:cubicBezTo>
                    <a:pt x="242047" y="372035"/>
                    <a:pt x="484094" y="394447"/>
                    <a:pt x="645459" y="336176"/>
                  </a:cubicBezTo>
                  <a:cubicBezTo>
                    <a:pt x="806824" y="277905"/>
                    <a:pt x="968189" y="0"/>
                    <a:pt x="968189" y="0"/>
                  </a:cubicBezTo>
                  <a:lnTo>
                    <a:pt x="968189" y="0"/>
                  </a:lnTo>
                </a:path>
              </a:pathLst>
            </a:custGeom>
            <a:noFill/>
            <a:ln w="63500" cap="flat" cmpd="dbl" algn="ctr">
              <a:solidFill>
                <a:srgbClr val="EEECE1">
                  <a:lumMod val="50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9" name="Rectangle 78" descr="receiver mobility"/>
          <p:cNvSpPr/>
          <p:nvPr/>
        </p:nvSpPr>
        <p:spPr>
          <a:xfrm>
            <a:off x="0" y="4540816"/>
            <a:ext cx="4572000" cy="1783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1025231"/>
          </a:xfrm>
        </p:spPr>
        <p:txBody>
          <a:bodyPr>
            <a:normAutofit fontScale="90000"/>
          </a:bodyPr>
          <a:lstStyle/>
          <a:p>
            <a:r>
              <a:rPr lang="en-US" dirty="0"/>
              <a:t>Receiver mobility </a:t>
            </a:r>
            <a:r>
              <a:rPr lang="el-GR" dirty="0"/>
              <a:t>&amp;</a:t>
            </a:r>
            <a:r>
              <a:rPr lang="en-US" dirty="0"/>
              <a:t> proactive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6482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Transfer content requests to one-hop neighbors</a:t>
            </a:r>
          </a:p>
          <a:p>
            <a:pPr lvl="1"/>
            <a:r>
              <a:rPr lang="en-US" dirty="0" err="1" smtClean="0"/>
              <a:t>Prefetch</a:t>
            </a:r>
            <a:r>
              <a:rPr lang="en-US" dirty="0" smtClean="0"/>
              <a:t> content at neighbors when mobile disconnects </a:t>
            </a:r>
          </a:p>
          <a:p>
            <a:r>
              <a:rPr lang="en-US" dirty="0" smtClean="0"/>
              <a:t>Wasted resources if we </a:t>
            </a:r>
            <a:r>
              <a:rPr lang="en-US" dirty="0" err="1" smtClean="0"/>
              <a:t>prefetch</a:t>
            </a:r>
            <a:r>
              <a:rPr lang="en-US" dirty="0" smtClean="0"/>
              <a:t> content to all neighbors</a:t>
            </a:r>
          </a:p>
          <a:p>
            <a:r>
              <a:rPr lang="en-US" dirty="0"/>
              <a:t>S</a:t>
            </a:r>
            <a:r>
              <a:rPr lang="en-US" dirty="0" smtClean="0"/>
              <a:t>elect subset of neighbors based on transition probability </a:t>
            </a:r>
            <a:r>
              <a:rPr lang="en-US" dirty="0" smtClean="0">
                <a:sym typeface="Symbol"/>
              </a:rPr>
              <a:t> Selective Neighbor Caching (SNC)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4" name="TextBox 44"/>
          <p:cNvSpPr txBox="1">
            <a:spLocks noChangeArrowheads="1"/>
          </p:cNvSpPr>
          <p:nvPr/>
        </p:nvSpPr>
        <p:spPr bwMode="auto">
          <a:xfrm>
            <a:off x="5014892" y="1299869"/>
            <a:ext cx="824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Source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522579" y="5688081"/>
            <a:ext cx="287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Higher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prob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to move to green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PoA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than to red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3" descr="receiver mobility"/>
          <p:cNvGrpSpPr/>
          <p:nvPr/>
        </p:nvGrpSpPr>
        <p:grpSpPr>
          <a:xfrm>
            <a:off x="4772927" y="1567994"/>
            <a:ext cx="4130883" cy="4489419"/>
            <a:chOff x="4772927" y="1567994"/>
            <a:chExt cx="4130883" cy="4489419"/>
          </a:xfrm>
        </p:grpSpPr>
        <p:grpSp>
          <p:nvGrpSpPr>
            <p:cNvPr id="91" name="Group 28"/>
            <p:cNvGrpSpPr>
              <a:grpSpLocks/>
            </p:cNvGrpSpPr>
            <p:nvPr/>
          </p:nvGrpSpPr>
          <p:grpSpPr bwMode="auto">
            <a:xfrm>
              <a:off x="4772927" y="1669757"/>
              <a:ext cx="4130883" cy="4018324"/>
              <a:chOff x="2057400" y="1905000"/>
              <a:chExt cx="5715000" cy="2895601"/>
            </a:xfrm>
          </p:grpSpPr>
          <p:sp>
            <p:nvSpPr>
              <p:cNvPr id="97" name="Oval 100"/>
              <p:cNvSpPr>
                <a:spLocks noChangeArrowheads="1"/>
              </p:cNvSpPr>
              <p:nvPr/>
            </p:nvSpPr>
            <p:spPr bwMode="auto">
              <a:xfrm>
                <a:off x="2801221" y="2498197"/>
                <a:ext cx="242605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5" name="Oval 101"/>
              <p:cNvSpPr>
                <a:spLocks noChangeArrowheads="1"/>
              </p:cNvSpPr>
              <p:nvPr/>
            </p:nvSpPr>
            <p:spPr bwMode="auto">
              <a:xfrm>
                <a:off x="3486150" y="1905000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6" name="Oval 102"/>
              <p:cNvSpPr>
                <a:spLocks noChangeArrowheads="1"/>
              </p:cNvSpPr>
              <p:nvPr/>
            </p:nvSpPr>
            <p:spPr bwMode="auto">
              <a:xfrm>
                <a:off x="4816322" y="2146300"/>
                <a:ext cx="2422218" cy="1095905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7" name="Oval 103"/>
              <p:cNvSpPr>
                <a:spLocks noChangeArrowheads="1"/>
              </p:cNvSpPr>
              <p:nvPr/>
            </p:nvSpPr>
            <p:spPr bwMode="auto">
              <a:xfrm>
                <a:off x="2485001" y="3467419"/>
                <a:ext cx="2429899" cy="1111991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8" name="Oval 104"/>
              <p:cNvSpPr>
                <a:spLocks noChangeArrowheads="1"/>
              </p:cNvSpPr>
              <p:nvPr/>
            </p:nvSpPr>
            <p:spPr bwMode="auto">
              <a:xfrm>
                <a:off x="3996967" y="3696654"/>
                <a:ext cx="2419657" cy="110394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9" name="Oval 105"/>
              <p:cNvSpPr>
                <a:spLocks noChangeArrowheads="1"/>
              </p:cNvSpPr>
              <p:nvPr/>
            </p:nvSpPr>
            <p:spPr bwMode="auto">
              <a:xfrm>
                <a:off x="5013479" y="3507635"/>
                <a:ext cx="2426058" cy="110595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0" name="Oval 106"/>
              <p:cNvSpPr>
                <a:spLocks noChangeArrowheads="1"/>
              </p:cNvSpPr>
              <p:nvPr/>
            </p:nvSpPr>
            <p:spPr bwMode="auto">
              <a:xfrm>
                <a:off x="2568217" y="2085975"/>
                <a:ext cx="2422218" cy="110193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1" name="Oval 107"/>
              <p:cNvSpPr>
                <a:spLocks noChangeArrowheads="1"/>
              </p:cNvSpPr>
              <p:nvPr/>
            </p:nvSpPr>
            <p:spPr bwMode="auto">
              <a:xfrm>
                <a:off x="2057400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2" name="Oval 108"/>
              <p:cNvSpPr>
                <a:spLocks noChangeArrowheads="1"/>
              </p:cNvSpPr>
              <p:nvPr/>
            </p:nvSpPr>
            <p:spPr bwMode="auto">
              <a:xfrm>
                <a:off x="5348902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3" name="Oval 109"/>
              <p:cNvSpPr>
                <a:spLocks noChangeArrowheads="1"/>
              </p:cNvSpPr>
              <p:nvPr/>
            </p:nvSpPr>
            <p:spPr bwMode="auto">
              <a:xfrm>
                <a:off x="3996967" y="2838027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125" name="TextBox 45"/>
            <p:cNvSpPr txBox="1">
              <a:spLocks noChangeArrowheads="1"/>
            </p:cNvSpPr>
            <p:nvPr/>
          </p:nvSpPr>
          <p:spPr bwMode="auto">
            <a:xfrm>
              <a:off x="5256333" y="5688081"/>
              <a:ext cx="9846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Receiver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5476403" y="5219735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923471" y="4537528"/>
              <a:ext cx="457200" cy="4572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192961" y="2359070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9" name="Straight Connector 128"/>
            <p:cNvCxnSpPr>
              <a:stCxn id="133" idx="3"/>
            </p:cNvCxnSpPr>
            <p:nvPr/>
          </p:nvCxnSpPr>
          <p:spPr>
            <a:xfrm>
              <a:off x="5476403" y="2289573"/>
              <a:ext cx="710962" cy="14617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0" name="Straight Connector 129"/>
            <p:cNvCxnSpPr>
              <a:endCxn id="134" idx="3"/>
            </p:cNvCxnSpPr>
            <p:nvPr/>
          </p:nvCxnSpPr>
          <p:spPr>
            <a:xfrm flipV="1">
              <a:off x="6650161" y="2137907"/>
              <a:ext cx="740533" cy="297844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1" name="Straight Connector 130"/>
            <p:cNvCxnSpPr>
              <a:stCxn id="140" idx="2"/>
              <a:endCxn id="127" idx="0"/>
            </p:cNvCxnSpPr>
            <p:nvPr/>
          </p:nvCxnSpPr>
          <p:spPr>
            <a:xfrm>
              <a:off x="6623598" y="3936888"/>
              <a:ext cx="528473" cy="60064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2" name="Straight Connector 131"/>
            <p:cNvCxnSpPr>
              <a:stCxn id="126" idx="0"/>
              <a:endCxn id="135" idx="2"/>
            </p:cNvCxnSpPr>
            <p:nvPr/>
          </p:nvCxnSpPr>
          <p:spPr>
            <a:xfrm flipV="1">
              <a:off x="5819303" y="4794824"/>
              <a:ext cx="69365" cy="42491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3" name="Can 132"/>
            <p:cNvSpPr/>
            <p:nvPr/>
          </p:nvSpPr>
          <p:spPr>
            <a:xfrm>
              <a:off x="5247803" y="1719660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Can 133"/>
            <p:cNvSpPr/>
            <p:nvPr/>
          </p:nvSpPr>
          <p:spPr>
            <a:xfrm>
              <a:off x="7162094" y="1567994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660068" y="4337624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923836" y="4030615"/>
              <a:ext cx="457200" cy="4572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302212" y="2816270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8" name="Straight Connector 137"/>
            <p:cNvCxnSpPr>
              <a:endCxn id="137" idx="1"/>
            </p:cNvCxnSpPr>
            <p:nvPr/>
          </p:nvCxnSpPr>
          <p:spPr>
            <a:xfrm>
              <a:off x="6650161" y="2685499"/>
              <a:ext cx="652051" cy="35937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9" name="Straight Connector 138"/>
            <p:cNvCxnSpPr>
              <a:stCxn id="137" idx="2"/>
              <a:endCxn id="136" idx="0"/>
            </p:cNvCxnSpPr>
            <p:nvPr/>
          </p:nvCxnSpPr>
          <p:spPr>
            <a:xfrm>
              <a:off x="7530812" y="3273470"/>
              <a:ext cx="621624" cy="75714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0" name="Rectangle 139"/>
            <p:cNvSpPr/>
            <p:nvPr/>
          </p:nvSpPr>
          <p:spPr>
            <a:xfrm>
              <a:off x="6394998" y="3479688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1" name="Straight Connector 140"/>
            <p:cNvCxnSpPr>
              <a:stCxn id="128" idx="2"/>
              <a:endCxn id="140" idx="0"/>
            </p:cNvCxnSpPr>
            <p:nvPr/>
          </p:nvCxnSpPr>
          <p:spPr>
            <a:xfrm>
              <a:off x="6421561" y="2816270"/>
              <a:ext cx="202037" cy="66341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2" name="Straight Connector 141"/>
            <p:cNvCxnSpPr>
              <a:endCxn id="140" idx="1"/>
            </p:cNvCxnSpPr>
            <p:nvPr/>
          </p:nvCxnSpPr>
          <p:spPr>
            <a:xfrm flipV="1">
              <a:off x="5888668" y="3708288"/>
              <a:ext cx="506330" cy="62933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3" name="Straight Connector 142"/>
            <p:cNvCxnSpPr>
              <a:stCxn id="140" idx="3"/>
              <a:endCxn id="136" idx="1"/>
            </p:cNvCxnSpPr>
            <p:nvPr/>
          </p:nvCxnSpPr>
          <p:spPr>
            <a:xfrm>
              <a:off x="6852198" y="3708288"/>
              <a:ext cx="1071638" cy="55092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4" name="Rectangle 143"/>
            <p:cNvSpPr/>
            <p:nvPr/>
          </p:nvSpPr>
          <p:spPr>
            <a:xfrm>
              <a:off x="5081971" y="3479688"/>
              <a:ext cx="457200" cy="4572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5" name="Straight Connector 144"/>
            <p:cNvCxnSpPr>
              <a:stCxn id="144" idx="0"/>
            </p:cNvCxnSpPr>
            <p:nvPr/>
          </p:nvCxnSpPr>
          <p:spPr>
            <a:xfrm flipV="1">
              <a:off x="5310571" y="2685499"/>
              <a:ext cx="876794" cy="79418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7" name="Freeform 146"/>
            <p:cNvSpPr/>
            <p:nvPr/>
          </p:nvSpPr>
          <p:spPr>
            <a:xfrm>
              <a:off x="6252882" y="5141234"/>
              <a:ext cx="968189" cy="373247"/>
            </a:xfrm>
            <a:custGeom>
              <a:avLst/>
              <a:gdLst>
                <a:gd name="connsiteX0" fmla="*/ 0 w 968189"/>
                <a:gd name="connsiteY0" fmla="*/ 349623 h 373247"/>
                <a:gd name="connsiteX1" fmla="*/ 645459 w 968189"/>
                <a:gd name="connsiteY1" fmla="*/ 336176 h 373247"/>
                <a:gd name="connsiteX2" fmla="*/ 968189 w 968189"/>
                <a:gd name="connsiteY2" fmla="*/ 0 h 373247"/>
                <a:gd name="connsiteX3" fmla="*/ 968189 w 968189"/>
                <a:gd name="connsiteY3" fmla="*/ 0 h 37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8189" h="373247">
                  <a:moveTo>
                    <a:pt x="0" y="349623"/>
                  </a:moveTo>
                  <a:cubicBezTo>
                    <a:pt x="242047" y="372035"/>
                    <a:pt x="484094" y="394447"/>
                    <a:pt x="645459" y="336176"/>
                  </a:cubicBezTo>
                  <a:cubicBezTo>
                    <a:pt x="806824" y="277905"/>
                    <a:pt x="968189" y="0"/>
                    <a:pt x="968189" y="0"/>
                  </a:cubicBezTo>
                  <a:lnTo>
                    <a:pt x="968189" y="0"/>
                  </a:lnTo>
                </a:path>
              </a:pathLst>
            </a:custGeom>
            <a:noFill/>
            <a:ln w="190500" cap="flat" cmpd="dbl" algn="ctr">
              <a:solidFill>
                <a:srgbClr val="00B050"/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7020427" y="4766128"/>
              <a:ext cx="1132009" cy="796689"/>
            </a:xfrm>
            <a:custGeom>
              <a:avLst/>
              <a:gdLst>
                <a:gd name="connsiteX0" fmla="*/ 0 w 968189"/>
                <a:gd name="connsiteY0" fmla="*/ 349623 h 373247"/>
                <a:gd name="connsiteX1" fmla="*/ 645459 w 968189"/>
                <a:gd name="connsiteY1" fmla="*/ 336176 h 373247"/>
                <a:gd name="connsiteX2" fmla="*/ 968189 w 968189"/>
                <a:gd name="connsiteY2" fmla="*/ 0 h 373247"/>
                <a:gd name="connsiteX3" fmla="*/ 968189 w 968189"/>
                <a:gd name="connsiteY3" fmla="*/ 0 h 37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8189" h="373247">
                  <a:moveTo>
                    <a:pt x="0" y="349623"/>
                  </a:moveTo>
                  <a:cubicBezTo>
                    <a:pt x="242047" y="372035"/>
                    <a:pt x="484094" y="394447"/>
                    <a:pt x="645459" y="336176"/>
                  </a:cubicBezTo>
                  <a:cubicBezTo>
                    <a:pt x="806824" y="277905"/>
                    <a:pt x="968189" y="0"/>
                    <a:pt x="968189" y="0"/>
                  </a:cubicBezTo>
                  <a:lnTo>
                    <a:pt x="968189" y="0"/>
                  </a:lnTo>
                </a:path>
              </a:pathLst>
            </a:custGeom>
            <a:noFill/>
            <a:ln w="190500" cap="flat" cmpd="dbl" algn="ctr">
              <a:solidFill>
                <a:srgbClr val="00B050"/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 rot="3074119" flipH="1">
              <a:off x="4776330" y="4365045"/>
              <a:ext cx="1057652" cy="431198"/>
            </a:xfrm>
            <a:custGeom>
              <a:avLst/>
              <a:gdLst>
                <a:gd name="connsiteX0" fmla="*/ 0 w 968189"/>
                <a:gd name="connsiteY0" fmla="*/ 349623 h 373247"/>
                <a:gd name="connsiteX1" fmla="*/ 645459 w 968189"/>
                <a:gd name="connsiteY1" fmla="*/ 336176 h 373247"/>
                <a:gd name="connsiteX2" fmla="*/ 968189 w 968189"/>
                <a:gd name="connsiteY2" fmla="*/ 0 h 373247"/>
                <a:gd name="connsiteX3" fmla="*/ 968189 w 968189"/>
                <a:gd name="connsiteY3" fmla="*/ 0 h 37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8189" h="373247">
                  <a:moveTo>
                    <a:pt x="0" y="349623"/>
                  </a:moveTo>
                  <a:cubicBezTo>
                    <a:pt x="242047" y="372035"/>
                    <a:pt x="484094" y="394447"/>
                    <a:pt x="645459" y="336176"/>
                  </a:cubicBezTo>
                  <a:cubicBezTo>
                    <a:pt x="806824" y="277905"/>
                    <a:pt x="968189" y="0"/>
                    <a:pt x="968189" y="0"/>
                  </a:cubicBezTo>
                  <a:lnTo>
                    <a:pt x="968189" y="0"/>
                  </a:lnTo>
                </a:path>
              </a:pathLst>
            </a:custGeom>
            <a:noFill/>
            <a:ln w="101600" cap="flat" cmpd="dbl" algn="ctr">
              <a:solidFill>
                <a:srgbClr val="FF0000"/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7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as straightforward as receiver mobility</a:t>
            </a:r>
          </a:p>
          <a:p>
            <a:pPr lvl="1"/>
            <a:r>
              <a:rPr lang="en-US" dirty="0" smtClean="0"/>
              <a:t>Receiver-driven (pull) model helps receiver mobility</a:t>
            </a:r>
          </a:p>
          <a:p>
            <a:pPr lvl="1"/>
            <a:r>
              <a:rPr lang="en-US" dirty="0" smtClean="0"/>
              <a:t>Requests need to be “matched” to sources</a:t>
            </a:r>
          </a:p>
          <a:p>
            <a:pPr lvl="1"/>
            <a:r>
              <a:rPr lang="en-US" dirty="0" smtClean="0"/>
              <a:t>Requests contain location-independent names </a:t>
            </a:r>
          </a:p>
          <a:p>
            <a:r>
              <a:rPr lang="en-US" dirty="0" smtClean="0"/>
              <a:t>Two problems need to be addressed</a:t>
            </a:r>
          </a:p>
          <a:p>
            <a:pPr lvl="1"/>
            <a:r>
              <a:rPr lang="en-US" dirty="0" smtClean="0"/>
              <a:t>Find source’s new location: to forward content requests</a:t>
            </a:r>
          </a:p>
          <a:p>
            <a:pPr lvl="1"/>
            <a:r>
              <a:rPr lang="en-US" dirty="0" smtClean="0"/>
              <a:t>Achieve session continuity: reduce or avoid service disruption and data loss/delay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mobility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Routing-based</a:t>
            </a:r>
            <a:r>
              <a:rPr lang="en-US" dirty="0" smtClean="0"/>
              <a:t> approach</a:t>
            </a:r>
          </a:p>
          <a:p>
            <a:pPr lvl="1"/>
            <a:r>
              <a:rPr lang="en-US" dirty="0" smtClean="0"/>
              <a:t>Routing tables updated when source moves</a:t>
            </a:r>
          </a:p>
          <a:p>
            <a:pPr lvl="1"/>
            <a:r>
              <a:rPr lang="en-US" dirty="0" smtClean="0"/>
              <a:t>Only solution if no location-dependent addresses</a:t>
            </a:r>
          </a:p>
          <a:p>
            <a:r>
              <a:rPr lang="en-US" b="1" dirty="0" smtClean="0"/>
              <a:t>Indirection</a:t>
            </a:r>
            <a:r>
              <a:rPr lang="en-US" dirty="0" smtClean="0"/>
              <a:t> approach</a:t>
            </a:r>
          </a:p>
          <a:p>
            <a:pPr lvl="1"/>
            <a:r>
              <a:rPr lang="en-US" dirty="0" smtClean="0"/>
              <a:t>Agents at home and visited network</a:t>
            </a:r>
          </a:p>
          <a:p>
            <a:pPr lvl="1"/>
            <a:r>
              <a:rPr lang="en-US" dirty="0" smtClean="0"/>
              <a:t>Need location-dependent addresses</a:t>
            </a:r>
          </a:p>
          <a:p>
            <a:r>
              <a:rPr lang="en-US" b="1" dirty="0" smtClean="0"/>
              <a:t>Resolution</a:t>
            </a:r>
            <a:r>
              <a:rPr lang="en-US" dirty="0" smtClean="0"/>
              <a:t> approach</a:t>
            </a:r>
          </a:p>
          <a:p>
            <a:pPr lvl="1"/>
            <a:r>
              <a:rPr lang="en-US" dirty="0" smtClean="0"/>
              <a:t>Requires separate resolution function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 mobility: routing-based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6482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Requests forwarded using routing tables </a:t>
            </a:r>
          </a:p>
          <a:p>
            <a:r>
              <a:rPr lang="en-US" dirty="0" smtClean="0"/>
              <a:t>Routing tables populated based on content advertisements</a:t>
            </a:r>
          </a:p>
          <a:p>
            <a:r>
              <a:rPr lang="en-US" dirty="0" smtClean="0"/>
              <a:t>Source mobility would trigger new content advertisements. Issues: </a:t>
            </a:r>
          </a:p>
          <a:p>
            <a:pPr lvl="1"/>
            <a:r>
              <a:rPr lang="en-US" dirty="0" smtClean="0"/>
              <a:t>Convergence time</a:t>
            </a:r>
          </a:p>
          <a:p>
            <a:pPr lvl="1"/>
            <a:r>
              <a:rPr lang="en-US" dirty="0" smtClean="0"/>
              <a:t>Routing table scalability</a:t>
            </a:r>
          </a:p>
          <a:p>
            <a:pPr lvl="1"/>
            <a:r>
              <a:rPr lang="en-US" dirty="0" smtClean="0"/>
              <a:t>Smaller problem in case of micro-mobility</a:t>
            </a:r>
          </a:p>
          <a:p>
            <a:r>
              <a:rPr lang="en-US" dirty="0" smtClean="0"/>
              <a:t>Optimization: Proactive content advertisements</a:t>
            </a:r>
          </a:p>
          <a:p>
            <a:r>
              <a:rPr lang="en-US" dirty="0"/>
              <a:t>How data is forwarded from source to receiver depends on specific architecture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3" name="Group 28" descr="source mobility"/>
          <p:cNvGrpSpPr>
            <a:grpSpLocks/>
          </p:cNvGrpSpPr>
          <p:nvPr/>
        </p:nvGrpSpPr>
        <p:grpSpPr bwMode="auto">
          <a:xfrm>
            <a:off x="4772927" y="1894614"/>
            <a:ext cx="4130883" cy="4018324"/>
            <a:chOff x="2057400" y="1905000"/>
            <a:chExt cx="5715000" cy="2895601"/>
          </a:xfrm>
        </p:grpSpPr>
        <p:sp>
          <p:nvSpPr>
            <p:cNvPr id="44" name="Oval 100"/>
            <p:cNvSpPr>
              <a:spLocks noChangeArrowheads="1"/>
            </p:cNvSpPr>
            <p:nvPr/>
          </p:nvSpPr>
          <p:spPr bwMode="auto">
            <a:xfrm>
              <a:off x="2801221" y="2498197"/>
              <a:ext cx="2426058" cy="1109980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5" name="Oval 101"/>
            <p:cNvSpPr>
              <a:spLocks noChangeArrowheads="1"/>
            </p:cNvSpPr>
            <p:nvPr/>
          </p:nvSpPr>
          <p:spPr bwMode="auto">
            <a:xfrm>
              <a:off x="3486150" y="1905000"/>
              <a:ext cx="2419657" cy="1103949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6" name="Oval 102"/>
            <p:cNvSpPr>
              <a:spLocks noChangeArrowheads="1"/>
            </p:cNvSpPr>
            <p:nvPr/>
          </p:nvSpPr>
          <p:spPr bwMode="auto">
            <a:xfrm>
              <a:off x="4816322" y="2146300"/>
              <a:ext cx="2422218" cy="1095905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8" name="Oval 103"/>
            <p:cNvSpPr>
              <a:spLocks noChangeArrowheads="1"/>
            </p:cNvSpPr>
            <p:nvPr/>
          </p:nvSpPr>
          <p:spPr bwMode="auto">
            <a:xfrm>
              <a:off x="2485001" y="3467419"/>
              <a:ext cx="2429899" cy="1111991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0" name="Oval 104"/>
            <p:cNvSpPr>
              <a:spLocks noChangeArrowheads="1"/>
            </p:cNvSpPr>
            <p:nvPr/>
          </p:nvSpPr>
          <p:spPr bwMode="auto">
            <a:xfrm>
              <a:off x="3996967" y="3696654"/>
              <a:ext cx="2419657" cy="1103947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1" name="Oval 105"/>
            <p:cNvSpPr>
              <a:spLocks noChangeArrowheads="1"/>
            </p:cNvSpPr>
            <p:nvPr/>
          </p:nvSpPr>
          <p:spPr bwMode="auto">
            <a:xfrm>
              <a:off x="5013479" y="3507635"/>
              <a:ext cx="2426058" cy="1105959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2" name="Oval 106"/>
            <p:cNvSpPr>
              <a:spLocks noChangeArrowheads="1"/>
            </p:cNvSpPr>
            <p:nvPr/>
          </p:nvSpPr>
          <p:spPr bwMode="auto">
            <a:xfrm>
              <a:off x="2568217" y="2085975"/>
              <a:ext cx="2422218" cy="1101937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" name="Oval 107"/>
            <p:cNvSpPr>
              <a:spLocks noChangeArrowheads="1"/>
            </p:cNvSpPr>
            <p:nvPr/>
          </p:nvSpPr>
          <p:spPr bwMode="auto">
            <a:xfrm>
              <a:off x="2057400" y="2797810"/>
              <a:ext cx="2423498" cy="1109980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Oval 108"/>
            <p:cNvSpPr>
              <a:spLocks noChangeArrowheads="1"/>
            </p:cNvSpPr>
            <p:nvPr/>
          </p:nvSpPr>
          <p:spPr bwMode="auto">
            <a:xfrm>
              <a:off x="5348902" y="2797810"/>
              <a:ext cx="2423498" cy="1109980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5" name="Oval 109"/>
            <p:cNvSpPr>
              <a:spLocks noChangeArrowheads="1"/>
            </p:cNvSpPr>
            <p:nvPr/>
          </p:nvSpPr>
          <p:spPr bwMode="auto">
            <a:xfrm>
              <a:off x="3996967" y="2838027"/>
              <a:ext cx="2419657" cy="1103949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81" name="TextBox 44"/>
          <p:cNvSpPr txBox="1">
            <a:spLocks noChangeArrowheads="1"/>
          </p:cNvSpPr>
          <p:nvPr/>
        </p:nvSpPr>
        <p:spPr bwMode="auto">
          <a:xfrm>
            <a:off x="4791275" y="1305148"/>
            <a:ext cx="12866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Source 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old location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2" name="TextBox 44"/>
          <p:cNvSpPr txBox="1">
            <a:spLocks noChangeArrowheads="1"/>
          </p:cNvSpPr>
          <p:nvPr/>
        </p:nvSpPr>
        <p:spPr bwMode="auto">
          <a:xfrm>
            <a:off x="7228165" y="1248283"/>
            <a:ext cx="13913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Source 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new location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4" name="Group 3" descr="source mobility"/>
          <p:cNvGrpSpPr/>
          <p:nvPr/>
        </p:nvGrpSpPr>
        <p:grpSpPr>
          <a:xfrm>
            <a:off x="5011110" y="1894614"/>
            <a:ext cx="3369926" cy="4350369"/>
            <a:chOff x="5011110" y="1894614"/>
            <a:chExt cx="3369926" cy="4350369"/>
          </a:xfrm>
        </p:grpSpPr>
        <p:sp>
          <p:nvSpPr>
            <p:cNvPr id="57" name="TextBox 45"/>
            <p:cNvSpPr txBox="1">
              <a:spLocks noChangeArrowheads="1"/>
            </p:cNvSpPr>
            <p:nvPr/>
          </p:nvSpPr>
          <p:spPr bwMode="auto">
            <a:xfrm>
              <a:off x="5313301" y="5875651"/>
              <a:ext cx="9846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Receiver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476403" y="5444592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23471" y="4762385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017560" y="2761286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2" name="Straight Connector 61"/>
            <p:cNvCxnSpPr>
              <a:stCxn id="71" idx="0"/>
            </p:cNvCxnSpPr>
            <p:nvPr/>
          </p:nvCxnSpPr>
          <p:spPr>
            <a:xfrm flipV="1">
              <a:off x="5598877" y="3229699"/>
              <a:ext cx="575997" cy="83313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>
              <a:stCxn id="68" idx="3"/>
              <a:endCxn id="61" idx="1"/>
            </p:cNvCxnSpPr>
            <p:nvPr/>
          </p:nvCxnSpPr>
          <p:spPr>
            <a:xfrm>
              <a:off x="5476403" y="2514430"/>
              <a:ext cx="541157" cy="4754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64" name="Straight Connector 63"/>
            <p:cNvCxnSpPr>
              <a:stCxn id="73" idx="0"/>
              <a:endCxn id="69" idx="3"/>
            </p:cNvCxnSpPr>
            <p:nvPr/>
          </p:nvCxnSpPr>
          <p:spPr>
            <a:xfrm flipV="1">
              <a:off x="7530812" y="2464527"/>
              <a:ext cx="310812" cy="576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>
              <a:endCxn id="60" idx="0"/>
            </p:cNvCxnSpPr>
            <p:nvPr/>
          </p:nvCxnSpPr>
          <p:spPr>
            <a:xfrm>
              <a:off x="6680129" y="4291436"/>
              <a:ext cx="471942" cy="47094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6" name="Straight Connector 65"/>
            <p:cNvCxnSpPr>
              <a:stCxn id="59" idx="0"/>
              <a:endCxn id="71" idx="2"/>
            </p:cNvCxnSpPr>
            <p:nvPr/>
          </p:nvCxnSpPr>
          <p:spPr>
            <a:xfrm flipH="1" flipV="1">
              <a:off x="5598877" y="4520036"/>
              <a:ext cx="220426" cy="9245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68" name="Can 67"/>
            <p:cNvSpPr/>
            <p:nvPr/>
          </p:nvSpPr>
          <p:spPr>
            <a:xfrm>
              <a:off x="5247803" y="1944517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Can 68"/>
            <p:cNvSpPr/>
            <p:nvPr/>
          </p:nvSpPr>
          <p:spPr>
            <a:xfrm>
              <a:off x="7613024" y="1894614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370277" y="4062836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923836" y="4255472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302212" y="3041127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4" name="Straight Connector 73"/>
            <p:cNvCxnSpPr>
              <a:stCxn id="61" idx="3"/>
            </p:cNvCxnSpPr>
            <p:nvPr/>
          </p:nvCxnSpPr>
          <p:spPr>
            <a:xfrm>
              <a:off x="6474760" y="2989886"/>
              <a:ext cx="827452" cy="14371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5" name="Straight Connector 74"/>
            <p:cNvCxnSpPr>
              <a:stCxn id="73" idx="2"/>
              <a:endCxn id="72" idx="0"/>
            </p:cNvCxnSpPr>
            <p:nvPr/>
          </p:nvCxnSpPr>
          <p:spPr>
            <a:xfrm>
              <a:off x="7530812" y="3498327"/>
              <a:ext cx="621624" cy="75714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76" name="Rectangle 75"/>
            <p:cNvSpPr/>
            <p:nvPr/>
          </p:nvSpPr>
          <p:spPr>
            <a:xfrm>
              <a:off x="6381168" y="3824755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7" name="Straight Connector 76"/>
            <p:cNvCxnSpPr>
              <a:stCxn id="73" idx="1"/>
              <a:endCxn id="76" idx="0"/>
            </p:cNvCxnSpPr>
            <p:nvPr/>
          </p:nvCxnSpPr>
          <p:spPr>
            <a:xfrm flipH="1">
              <a:off x="6609768" y="3269727"/>
              <a:ext cx="692444" cy="55502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8" name="Straight Connector 77"/>
            <p:cNvCxnSpPr>
              <a:endCxn id="76" idx="1"/>
            </p:cNvCxnSpPr>
            <p:nvPr/>
          </p:nvCxnSpPr>
          <p:spPr>
            <a:xfrm flipV="1">
              <a:off x="5827477" y="4053355"/>
              <a:ext cx="553691" cy="23808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9" name="Straight Connector 78"/>
            <p:cNvCxnSpPr>
              <a:stCxn id="76" idx="3"/>
              <a:endCxn id="72" idx="1"/>
            </p:cNvCxnSpPr>
            <p:nvPr/>
          </p:nvCxnSpPr>
          <p:spPr>
            <a:xfrm>
              <a:off x="6838368" y="4053355"/>
              <a:ext cx="1085468" cy="43071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80" name="TextBox 79"/>
            <p:cNvSpPr txBox="1"/>
            <p:nvPr/>
          </p:nvSpPr>
          <p:spPr>
            <a:xfrm>
              <a:off x="5011110" y="4876149"/>
              <a:ext cx="423514" cy="369332"/>
            </a:xfrm>
            <a:prstGeom prst="rect">
              <a:avLst/>
            </a:prstGeom>
            <a:solidFill>
              <a:srgbClr val="EEECE1"/>
            </a:solidFill>
            <a:ln w="25400">
              <a:solidFill>
                <a:srgbClr val="C0504D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n1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5340866" y="2515314"/>
              <a:ext cx="725844" cy="2850777"/>
            </a:xfrm>
            <a:custGeom>
              <a:avLst/>
              <a:gdLst>
                <a:gd name="connsiteX0" fmla="*/ 347240 w 725844"/>
                <a:gd name="connsiteY0" fmla="*/ 2850777 h 2850777"/>
                <a:gd name="connsiteX1" fmla="*/ 11063 w 725844"/>
                <a:gd name="connsiteY1" fmla="*/ 1627095 h 2850777"/>
                <a:gd name="connsiteX2" fmla="*/ 710310 w 725844"/>
                <a:gd name="connsiteY2" fmla="*/ 591671 h 2850777"/>
                <a:gd name="connsiteX3" fmla="*/ 427922 w 725844"/>
                <a:gd name="connsiteY3" fmla="*/ 0 h 285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844" h="2850777">
                  <a:moveTo>
                    <a:pt x="347240" y="2850777"/>
                  </a:moveTo>
                  <a:cubicBezTo>
                    <a:pt x="148895" y="2427195"/>
                    <a:pt x="-49449" y="2003613"/>
                    <a:pt x="11063" y="1627095"/>
                  </a:cubicBezTo>
                  <a:cubicBezTo>
                    <a:pt x="71575" y="1250577"/>
                    <a:pt x="640834" y="862853"/>
                    <a:pt x="710310" y="591671"/>
                  </a:cubicBezTo>
                  <a:cubicBezTo>
                    <a:pt x="779786" y="320489"/>
                    <a:pt x="603854" y="160244"/>
                    <a:pt x="427922" y="0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dash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5737395" y="2542208"/>
              <a:ext cx="2256747" cy="2796988"/>
            </a:xfrm>
            <a:custGeom>
              <a:avLst/>
              <a:gdLst>
                <a:gd name="connsiteX0" fmla="*/ 253135 w 2256747"/>
                <a:gd name="connsiteY0" fmla="*/ 2796988 h 2796988"/>
                <a:gd name="connsiteX1" fmla="*/ 37982 w 2256747"/>
                <a:gd name="connsiteY1" fmla="*/ 1963270 h 2796988"/>
                <a:gd name="connsiteX2" fmla="*/ 938935 w 2256747"/>
                <a:gd name="connsiteY2" fmla="*/ 1532964 h 2796988"/>
                <a:gd name="connsiteX3" fmla="*/ 1920570 w 2256747"/>
                <a:gd name="connsiteY3" fmla="*/ 672353 h 2796988"/>
                <a:gd name="connsiteX4" fmla="*/ 2256747 w 2256747"/>
                <a:gd name="connsiteY4" fmla="*/ 0 h 279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6747" h="2796988">
                  <a:moveTo>
                    <a:pt x="253135" y="2796988"/>
                  </a:moveTo>
                  <a:cubicBezTo>
                    <a:pt x="88408" y="2485464"/>
                    <a:pt x="-76318" y="2173941"/>
                    <a:pt x="37982" y="1963270"/>
                  </a:cubicBezTo>
                  <a:cubicBezTo>
                    <a:pt x="152282" y="1752599"/>
                    <a:pt x="625170" y="1748117"/>
                    <a:pt x="938935" y="1532964"/>
                  </a:cubicBezTo>
                  <a:cubicBezTo>
                    <a:pt x="1252700" y="1317811"/>
                    <a:pt x="1700935" y="927847"/>
                    <a:pt x="1920570" y="672353"/>
                  </a:cubicBezTo>
                  <a:cubicBezTo>
                    <a:pt x="2140205" y="416859"/>
                    <a:pt x="2198476" y="208429"/>
                    <a:pt x="2256747" y="0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235334" y="2043203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n1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608525" y="1951479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n1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53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1076326"/>
          </a:xfrm>
        </p:spPr>
        <p:txBody>
          <a:bodyPr/>
          <a:lstStyle/>
          <a:p>
            <a:r>
              <a:rPr lang="en-US" dirty="0" smtClean="0"/>
              <a:t>Three network generations</a:t>
            </a:r>
            <a:endParaRPr lang="en-US" dirty="0"/>
          </a:p>
        </p:txBody>
      </p:sp>
      <p:sp>
        <p:nvSpPr>
          <p:cNvPr id="6" name="AutoShape 9" descr="data:image/jpeg;base64,/9j/4AAQSkZJRgABAQAAAQABAAD/2wCEAAkGBg0REBASDhASEA8UFRIPEA8QEREQDg8QFBIVFBQXEhIXGzIeFxkkGRQSIC8gJCcqLiwsFR4xNTMqNSYrLDUBCQoKDgwOFQ8PGiwcHxw1KSksKSkpKSkpKSkpKSkpLCkpKSwsNik1LCwsKSksKTUpKSksLCwpLCkpLCksLCwpKf/AABEIAMIBAwMBIgACEQEDEQH/xAAcAAEBAAIDAQEAAAAAAAAAAAAABwUGAwQIAgH/xABOEAACAQICBwMECw0FCQAAAAAAAQIDBAURBgcSITFBYRNRcRQicoEVIyQlQlJidIKRszI1U2NzkqGipLLB0fAIZIOEtBYzQ6OxwsPS4f/EABgBAQEBAQEAAAAAAAAAAAAAAAACAQME/8QAIBEBAAMAAwACAwEAAAAAAAAAAAECEQMhMTJBBBJRQv/aAAwDAQACEQMRAD8At4AMYAAAAAAAAAAAAAAAAAAAAAAAAAAAAAAAAAAAAAAAAAAAAAAAAAAAAAAAAABgAS2OsS48vvIVJzhSpVp29ONNQcYqnNx2pRaznnstvess9xumGaWUakc5uOzzq085U16cX51P1rLqXNJgZ4HzCopJOLTT3pp5proz6IAAAAAAAAAAAAAAAAAAAAAAAAAAAAAAAAAAAAAADAYHnm9lliOKL+9139dWZz293UpyUqcnCS4Si8mdbHN2JYm1x8or+D35rP8ArmY2w0goVXs57FTg4TyTz+S+Ej026xtVAwfTapTfn+Y3xnTSdOT/ABlHg/GOTN6wvTChUinUcYrh2sXtUG+r4030kl4si+0ctvd1Kb2qcnGXenlmu5966HOawrHoKMk0mnmnvTW9NdD9I9gum1Wi0s9hc0ltUJelS+C+sGvA37CdN7aql2rVGT3KW1tUJPpU+C+kkvWc5jEzGNjATBjAAAAAAAAAAAAAAAAAAAAAAAAAAAAAAAAAMBgeeMdSeJ4mtpL3RUW9PJZ7s3l/I2vCtX+EV8Po0b+EO1j2mziNrJbPn1JTUZVUuSlllUjlu3Gn6QPLFcUX94k/rWZ94filehLboVJU5c9l7pLulF7pLo0drd4qI6drG9WeNWC27SSxK0W9KK90Rj6Geb+i5eCMDY6QUaj2W3TqJ5OnU82SlzXV9OPQoOB6wNhpVPaJc5U052038uhxj4wfqMvjWEYLisNq+owp1Gko31vJZZ8s6yW70aiyRHcG4nG2fdG6nB5wk0+D7mu5rmjt45quxmwW3ZS9krTioJZXMY9IZ+d9Fv0Ua5aY7Sm9iWdKqnlKnU82SlzW/n049Dd1WxLecD04uLfJRllD8HJOdB+EeNP6Ly6FDwTT20r7Maj7Co9yU5J0pv5FXg/B5PoRLaP2FeUeD48VxT8VzMmCavSIJFq50wuFe0bObcqFaNVQi25dlUpwdTzM96i4qS2eHDLIrpCAABgAAAAAAAAAAAAAAAAAAAAAAAAAAAAA86aYbsYxLLj2v1+1U3/XiYe0xijUeypbM+DhLdLPp3+ozGm27GMS/KJ/8imbfoLq+wzEsHpeVUV2vaXEY3FPKncRyrzy89Lzku6SaOtpzFVnpou0diyxGtRltUZuD55cJLulHhJeJlMf1TYxZZys5eyNut/Z/c3cF0j8P6Lb+Sanb4rTlJwkpUqqeUqVVOE4y7snz6cTNXE6oGB6fTpNJvse/Zi520n8qjnnDxg/UZ3FbbA8WgvZCjGlVa2YXlKSSz5ZV0v1aiyRLto5bW9qU3nTk4vnlwkvlLg/WZjJr/GXx7VRjFinOxn7I2vFU+FzGPSOfnfRbz+KavbY1Tk3CadKqnsyp1FsyUua38+nE3bAdO61BpRl2a5wyc7aXjTzzh4wZ9aycWsr+0p1XaxV3GrTzrRjGpGVHKSku2Szaz2fNkt3IRGzjNmPXQ1fb8ZsPC6f7NMvpANWcV7NWaXBU7hpcl7S1wL+TPUssAAxIAAAAAAAAAAAAAAAAAAAAAAAAAAAAA86aebsaxH04f6ekVHUs/eil+VuftpEu1h7sbxD0qT/AGakU/Uo/emH5a4+1Zd/psfFvhgNKNBcNxGOV5QjKeWUa0fMrw8Ki35dHmuhnwQxCNINTuKWmc8OqeXW639hUyhdRXdF8J+pr0TTYYlFTdOtGVCtF5SpVouE4vu3/wAT1SYXSPQ7D7+GzeW8KuSyjU+5rQ9CovOXhnl0N1UWx562j6pXMoZ7Lyz3NcVJdVwZtekOpTELbOeF1vKqK3+S12o14ruhPdGX6vgzRJ3rp1HSuac7avHdKlWi4ST9Y10iYluGrH79Wz4Z0rncuC9r/wDpfSA6rN+M23Sjcv8AViv4l+Dnb0ABiQAAAAAAAAAAAAAAAAAAAAAAAAAAAAB511lbsbvv8B/s1IpmpF+9S/L3H75MtaH38vPCh/pqZS9R796/8xcfvRLt9K/yoAAISAAATPXxQpuytpOEXNXUIqTinJRdGs2k+OTaW7oimE018v3Da/O4fYVi6fKCWm6oY+/MOltXy6b6aL6QTU2vfj/K1v36ReyZ9lVvQAGJAAAAAAAAAAAAAAAAAAAAAAA47m4hThKdSShCKcpzk0oxilm22+CA5DAY3pzh9q3CpV7Ssv8Ag0V2lVP5WW6P0mif6R6wrm+nKjYylQtN8XWWca9dc8nxhDpxfPLgcuj2j1CGTkk31PbxfiWvH7T1DnbkiOmxQ09vaz9y2OUeUq9Tf+bBfxO/SxHHMs3b2zXxU6sX9eb/AOh3cNuLemt2S+o7NfSG3gt8jjyUis5EKrOoPrItrt4lUuK9B0VVjTSyltx2oUlBrayW/wA3PLLgUnUa/et/OK//AGGG1haSUK0JRaTRkNRF9CVlcUo5507iUn1jVhFr9MZHKzp9KWACUgAAEy19v3FafOo/YVimkv1+v3HZ/Ov/AAVS6fKCWq6llni8ulpV+1ol6IPqQXvrV6WlT7agXgmVW9AAYkAAAAAAAAAAAAAAAAAAAAACNa5tMZSrxw+lLKnBRqXWXw5vKVOD6JZSfe5R7iys8pawLmccXxHbz2vKKmWfHYz8z1bGzl0yOnHm7LJZzDsThTSyMnHSxrgybrEX3n77IPvPdb8uYjIRXi2VEqaZT+MYy80tqP4Rprvn3nBUu+p4L8k2l6q0iGVxLGJz4stmoTB50sOqV5pp3NVzgnzpU4qEX65Kp6siS6vNAbjFrhZqULKEl5RX4dezpvnN/oTzfJP1DaWlOlThTpRUKcIxpwguEYRSUUvBJEJvO+OUABzADH4hpDZUHlXuKVOXxJTW3+Yt/wCgDIEs1/v3JZfOX9jUNz/29wz8NLLvVC4y+vYJ3rux60ubayVvWhUarycop5TiuykvOg969aLr7Axuo376V/mkvtqJdiE6ivvlc/NX9tSLsQq3oAAkAAAAAAAAAAAAAAAAAAAAACPa5dVle6qO+w+HaVtlRuLeP3dTZSUZ01zlspJx57KyzeZYQB4nr0alOThUjKE4vKUJpxnF9zi96Z87bPZuI4JaXCyubejXX46lCp+8joUtBcHg9qGHWcZd6tqP/qarXk7CsHvLqWxa0KteXdShKeXpNLJesquhmoCtOUauLz7KHHyWlJSqy6VKi3QXSOb6oulC3hCKjTjGEVwjFKMV4JbjkMNdXDcMoW9KFG3pxpUYLZhTgsopfz5t8WdoAJDF6QaR21lS7W4llyhCO+pVl8WEeb/QueR2MYxWla0Ktes8qdOLnLveXBLq3kl1aIcsWqX91K5un0p0s84Uaee6Mf4vm82d+HhnltkJtb9Y1t7xjFMTllFu0tnwp0pNVJr8ZVW9+CyXibPgmglnRScoKUubfN9XzMBhuO0qKWWSyOxcawYxW5np5uH9Oq9IrabS3OVjbxW+nBLwRLdYtjZSUlGK71lxz78zgxfWFOWfnM0LHNI51M82eOZx3iktv1F08sRu+eVsln/jQ/kXIg/9n6FSd/d1EnsRt1CT5bc6sHFfVTn9ReDmyfQABgAAAAAAAAAAAAAAAAAAAAAAAAAAAAAAACX6/cUlTsrakuFWunPrGlByS/OcX9EkFrjjilky+a19Dp4lh8oUd9xSl5RQX4SSjKMoZ8tqMnl1UTy9V7SnKUKkZQnFuMoSTjKMluaknvT6Hfj5ZpHTJrra56RyfM61XGpPma4rlh3L6kX5LWdaREMtWxFvmdJSqVZxp04ynUm1CEIpuc5SeSSXNtna0f0ZxDEKnZ2VCdV8JTSypU+s6j82P1592Z6C1capbbDUq1dxuL5r/e5e10M1vVFPnyc3vfRZo54qb/xkdWGhPsZZRhUy8qqvtbmSeeU2sowT5qK3eLk+Zt4AcQAAAAAAAAAAAAAAAAAAAAAAAAAAAAAAAAAADXdJNX2FX72ru2hKpw7aDlSrcMlnODTl4PM2IAS+f9njBW21VvIr4qq0ml4N0szK4XqTwCg03byryXO4qzqL1wWUX60b2AOK1s6VKChSpwp047owpxUIR8IrcjlAAAAAA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1" descr="data:image/jpeg;base64,/9j/4AAQSkZJRgABAQAAAQABAAD/2wCEAAkGBg0REBASDhASEA8UFRIPEA8QEREQDg8QFBIVFBQXEhIXGzIeFxkkGRQSIC8gJCcqLiwsFR4xNTMqNSYrLDUBCQoKDgwOFQ8PGiwcHxw1KSksKSkpKSkpKSkpKSkpLCkpKSwsNik1LCwsKSksKTUpKSksLCwpLCkpLCksLCwpKf/AABEIAMIBAwMBIgACEQEDEQH/xAAcAAEBAAIDAQEAAAAAAAAAAAAABwUGAwQIAgH/xABOEAACAQICBwMECw0FCQAAAAAAAQIDBAURBgcSITFBYRNRcRQicoEVIyQlQlJidIKRszI1U2NzkqGipLLB0fAIZIOEtBYzQ6OxwsPS4f/EABgBAQEBAQEAAAAAAAAAAAAAAAACAQME/8QAIBEBAAMAAwACAwEAAAAAAAAAAAECEQMhMTJBBBJRQv/aAAwDAQACEQMRAD8At4AMYAAAAAAAAAAAAAAAAAAAAAAAAAAAAAAAAAAAAAAAAAAAAAAAAAAAAAAAAABgAS2OsS48vvIVJzhSpVp29ONNQcYqnNx2pRaznnstvess9xumGaWUakc5uOzzq085U16cX51P1rLqXNJgZ4HzCopJOLTT3pp5proz6IAAAAAAAAAAAAAAAAAAAAAAAAAAAAAAAAAAAAAADAYHnm9lliOKL+9139dWZz293UpyUqcnCS4Si8mdbHN2JYm1x8or+D35rP8ArmY2w0goVXs57FTg4TyTz+S+Ej026xtVAwfTapTfn+Y3xnTSdOT/ABlHg/GOTN6wvTChUinUcYrh2sXtUG+r4030kl4si+0ctvd1Kb2qcnGXenlmu5966HOawrHoKMk0mnmnvTW9NdD9I9gum1Wi0s9hc0ltUJelS+C+sGvA37CdN7aql2rVGT3KW1tUJPpU+C+kkvWc5jEzGNjATBjAAAAAAAAAAAAAAAAAAAAAAAAAAAAAAAAAMBgeeMdSeJ4mtpL3RUW9PJZ7s3l/I2vCtX+EV8Po0b+EO1j2mziNrJbPn1JTUZVUuSlllUjlu3Gn6QPLFcUX94k/rWZ94filehLboVJU5c9l7pLulF7pLo0drd4qI6drG9WeNWC27SSxK0W9KK90Rj6Geb+i5eCMDY6QUaj2W3TqJ5OnU82SlzXV9OPQoOB6wNhpVPaJc5U052038uhxj4wfqMvjWEYLisNq+owp1Gko31vJZZ8s6yW70aiyRHcG4nG2fdG6nB5wk0+D7mu5rmjt45quxmwW3ZS9krTioJZXMY9IZ+d9Fv0Ua5aY7Sm9iWdKqnlKnU82SlzW/n049Dd1WxLecD04uLfJRllD8HJOdB+EeNP6Ly6FDwTT20r7Maj7Co9yU5J0pv5FXg/B5PoRLaP2FeUeD48VxT8VzMmCavSIJFq50wuFe0bObcqFaNVQi25dlUpwdTzM96i4qS2eHDLIrpCAABgAAAAAAAAAAAAAAAAAAAAAAAAAAAAA86aYbsYxLLj2v1+1U3/XiYe0xijUeypbM+DhLdLPp3+ozGm27GMS/KJ/8imbfoLq+wzEsHpeVUV2vaXEY3FPKncRyrzy89Lzku6SaOtpzFVnpou0diyxGtRltUZuD55cJLulHhJeJlMf1TYxZZys5eyNut/Z/c3cF0j8P6Lb+Sanb4rTlJwkpUqqeUqVVOE4y7snz6cTNXE6oGB6fTpNJvse/Zi520n8qjnnDxg/UZ3FbbA8WgvZCjGlVa2YXlKSSz5ZV0v1aiyRLto5bW9qU3nTk4vnlwkvlLg/WZjJr/GXx7VRjFinOxn7I2vFU+FzGPSOfnfRbz+KavbY1Tk3CadKqnsyp1FsyUua38+nE3bAdO61BpRl2a5wyc7aXjTzzh4wZ9aycWsr+0p1XaxV3GrTzrRjGpGVHKSku2Szaz2fNkt3IRGzjNmPXQ1fb8ZsPC6f7NMvpANWcV7NWaXBU7hpcl7S1wL+TPUssAAxIAAAAAAAAAAAAAAAAAAAAAAAAAAAAA86aebsaxH04f6ekVHUs/eil+VuftpEu1h7sbxD0qT/AGakU/Uo/emH5a4+1Zd/psfFvhgNKNBcNxGOV5QjKeWUa0fMrw8Ki35dHmuhnwQxCNINTuKWmc8OqeXW639hUyhdRXdF8J+pr0TTYYlFTdOtGVCtF5SpVouE4vu3/wAT1SYXSPQ7D7+GzeW8KuSyjU+5rQ9CovOXhnl0N1UWx562j6pXMoZ7Lyz3NcVJdVwZtekOpTELbOeF1vKqK3+S12o14ruhPdGX6vgzRJ3rp1HSuac7avHdKlWi4ST9Y10iYluGrH79Wz4Z0rncuC9r/wDpfSA6rN+M23Sjcv8AViv4l+Dnb0ABiQAAAAAAAAAAAAAAAAAAAAAAAAAAAAB511lbsbvv8B/s1IpmpF+9S/L3H75MtaH38vPCh/pqZS9R796/8xcfvRLt9K/yoAAISAAATPXxQpuytpOEXNXUIqTinJRdGs2k+OTaW7oimE018v3Da/O4fYVi6fKCWm6oY+/MOltXy6b6aL6QTU2vfj/K1v36ReyZ9lVvQAGJAAAAAAAAAAAAAAAAAAAAAAA47m4hThKdSShCKcpzk0oxilm22+CA5DAY3pzh9q3CpV7Ssv8Ag0V2lVP5WW6P0mif6R6wrm+nKjYylQtN8XWWca9dc8nxhDpxfPLgcuj2j1CGTkk31PbxfiWvH7T1DnbkiOmxQ09vaz9y2OUeUq9Tf+bBfxO/SxHHMs3b2zXxU6sX9eb/AOh3cNuLemt2S+o7NfSG3gt8jjyUis5EKrOoPrItrt4lUuK9B0VVjTSyltx2oUlBrayW/wA3PLLgUnUa/et/OK//AGGG1haSUK0JRaTRkNRF9CVlcUo5507iUn1jVhFr9MZHKzp9KWACUgAAEy19v3FafOo/YVimkv1+v3HZ/Ov/AAVS6fKCWq6llni8ulpV+1ol6IPqQXvrV6WlT7agXgmVW9AAYkAAAAAAAAAAAAAAAAAAAAACNa5tMZSrxw+lLKnBRqXWXw5vKVOD6JZSfe5R7iys8pawLmccXxHbz2vKKmWfHYz8z1bGzl0yOnHm7LJZzDsThTSyMnHSxrgybrEX3n77IPvPdb8uYjIRXi2VEqaZT+MYy80tqP4Rprvn3nBUu+p4L8k2l6q0iGVxLGJz4stmoTB50sOqV5pp3NVzgnzpU4qEX65Kp6siS6vNAbjFrhZqULKEl5RX4dezpvnN/oTzfJP1DaWlOlThTpRUKcIxpwguEYRSUUvBJEJvO+OUABzADH4hpDZUHlXuKVOXxJTW3+Yt/wCgDIEs1/v3JZfOX9jUNz/29wz8NLLvVC4y+vYJ3rux60ubayVvWhUarycop5TiuykvOg969aLr7Axuo376V/mkvtqJdiE6ivvlc/NX9tSLsQq3oAAkAAAAAAAAAAAAAAAAAAAAACPa5dVle6qO+w+HaVtlRuLeP3dTZSUZ01zlspJx57KyzeZYQB4nr0alOThUjKE4vKUJpxnF9zi96Z87bPZuI4JaXCyubejXX46lCp+8joUtBcHg9qGHWcZd6tqP/qarXk7CsHvLqWxa0KteXdShKeXpNLJesquhmoCtOUauLz7KHHyWlJSqy6VKi3QXSOb6oulC3hCKjTjGEVwjFKMV4JbjkMNdXDcMoW9KFG3pxpUYLZhTgsopfz5t8WdoAJDF6QaR21lS7W4llyhCO+pVl8WEeb/QueR2MYxWla0Ktes8qdOLnLveXBLq3kl1aIcsWqX91K5un0p0s84Uaee6Mf4vm82d+HhnltkJtb9Y1t7xjFMTllFu0tnwp0pNVJr8ZVW9+CyXibPgmglnRScoKUubfN9XzMBhuO0qKWWSyOxcawYxW5np5uH9Oq9IrabS3OVjbxW+nBLwRLdYtjZSUlGK71lxz78zgxfWFOWfnM0LHNI51M82eOZx3iktv1F08sRu+eVsln/jQ/kXIg/9n6FSd/d1EnsRt1CT5bc6sHFfVTn9ReDmyfQABgAAAAAAAAAAAAAAAAAAAAAAAAAAAAAAACX6/cUlTsrakuFWunPrGlByS/OcX9EkFrjjilky+a19Dp4lh8oUd9xSl5RQX4SSjKMoZ8tqMnl1UTy9V7SnKUKkZQnFuMoSTjKMluaknvT6Hfj5ZpHTJrra56RyfM61XGpPma4rlh3L6kX5LWdaREMtWxFvmdJSqVZxp04ynUm1CEIpuc5SeSSXNtna0f0ZxDEKnZ2VCdV8JTSypU+s6j82P1592Z6C1capbbDUq1dxuL5r/e5e10M1vVFPnyc3vfRZo54qb/xkdWGhPsZZRhUy8qqvtbmSeeU2sowT5qK3eLk+Zt4AcQAAAAAAAAAAAAAAAAAAAAAAAAAAAAAAAAAADXdJNX2FX72ru2hKpw7aDlSrcMlnODTl4PM2IAS+f9njBW21VvIr4qq0ml4N0szK4XqTwCg03byryXO4qzqL1wWUX60b2AOK1s6VKChSpwp047owpxUIR8IrcjlAAAAAA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3" descr="data:image/jpeg;base64,/9j/4AAQSkZJRgABAQAAAQABAAD/2wCEAAkGBg0REBASDhASEA8UFRIPEA8QEREQDg8QFBIVFBQXEhIXGzIeFxkkGRQSIC8gJCcqLiwsFR4xNTMqNSYrLDUBCQoKDgwOFQ8PGiwcHxw1KSksKSkpKSkpKSkpKSkpLCkpKSwsNik1LCwsKSksKTUpKSksLCwpLCkpLCksLCwpKf/AABEIAMIBAwMBIgACEQEDEQH/xAAcAAEBAAIDAQEAAAAAAAAAAAAABwUGAwQIAgH/xABOEAACAQICBwMECw0FCQAAAAAAAQIDBAURBgcSITFBYRNRcRQicoEVIyQlQlJidIKRszI1U2NzkqGipLLB0fAIZIOEtBYzQ6OxwsPS4f/EABgBAQEBAQEAAAAAAAAAAAAAAAACAQME/8QAIBEBAAMAAwACAwEAAAAAAAAAAAECEQMhMTJBBBJRQv/aAAwDAQACEQMRAD8At4AMYAAAAAAAAAAAAAAAAAAAAAAAAAAAAAAAAAAAAAAAAAAAAAAAAAAAAAAAAABgAS2OsS48vvIVJzhSpVp29ONNQcYqnNx2pRaznnstvess9xumGaWUakc5uOzzq085U16cX51P1rLqXNJgZ4HzCopJOLTT3pp5proz6IAAAAAAAAAAAAAAAAAAAAAAAAAAAAAAAAAAAAAADAYHnm9lliOKL+9139dWZz293UpyUqcnCS4Si8mdbHN2JYm1x8or+D35rP8ArmY2w0goVXs57FTg4TyTz+S+Ej026xtVAwfTapTfn+Y3xnTSdOT/ABlHg/GOTN6wvTChUinUcYrh2sXtUG+r4030kl4si+0ctvd1Kb2qcnGXenlmu5966HOawrHoKMk0mnmnvTW9NdD9I9gum1Wi0s9hc0ltUJelS+C+sGvA37CdN7aql2rVGT3KW1tUJPpU+C+kkvWc5jEzGNjATBjAAAAAAAAAAAAAAAAAAAAAAAAAAAAAAAAAMBgeeMdSeJ4mtpL3RUW9PJZ7s3l/I2vCtX+EV8Po0b+EO1j2mziNrJbPn1JTUZVUuSlllUjlu3Gn6QPLFcUX94k/rWZ94filehLboVJU5c9l7pLulF7pLo0drd4qI6drG9WeNWC27SSxK0W9KK90Rj6Geb+i5eCMDY6QUaj2W3TqJ5OnU82SlzXV9OPQoOB6wNhpVPaJc5U052038uhxj4wfqMvjWEYLisNq+owp1Gko31vJZZ8s6yW70aiyRHcG4nG2fdG6nB5wk0+D7mu5rmjt45quxmwW3ZS9krTioJZXMY9IZ+d9Fv0Ua5aY7Sm9iWdKqnlKnU82SlzW/n049Dd1WxLecD04uLfJRllD8HJOdB+EeNP6Ly6FDwTT20r7Maj7Co9yU5J0pv5FXg/B5PoRLaP2FeUeD48VxT8VzMmCavSIJFq50wuFe0bObcqFaNVQi25dlUpwdTzM96i4qS2eHDLIrpCAABgAAAAAAAAAAAAAAAAAAAAAAAAAAAAA86aYbsYxLLj2v1+1U3/XiYe0xijUeypbM+DhLdLPp3+ozGm27GMS/KJ/8imbfoLq+wzEsHpeVUV2vaXEY3FPKncRyrzy89Lzku6SaOtpzFVnpou0diyxGtRltUZuD55cJLulHhJeJlMf1TYxZZys5eyNut/Z/c3cF0j8P6Lb+Sanb4rTlJwkpUqqeUqVVOE4y7snz6cTNXE6oGB6fTpNJvse/Zi520n8qjnnDxg/UZ3FbbA8WgvZCjGlVa2YXlKSSz5ZV0v1aiyRLto5bW9qU3nTk4vnlwkvlLg/WZjJr/GXx7VRjFinOxn7I2vFU+FzGPSOfnfRbz+KavbY1Tk3CadKqnsyp1FsyUua38+nE3bAdO61BpRl2a5wyc7aXjTzzh4wZ9aycWsr+0p1XaxV3GrTzrRjGpGVHKSku2Szaz2fNkt3IRGzjNmPXQ1fb8ZsPC6f7NMvpANWcV7NWaXBU7hpcl7S1wL+TPUssAAxIAAAAAAAAAAAAAAAAAAAAAAAAAAAAA86aebsaxH04f6ekVHUs/eil+VuftpEu1h7sbxD0qT/AGakU/Uo/emH5a4+1Zd/psfFvhgNKNBcNxGOV5QjKeWUa0fMrw8Ki35dHmuhnwQxCNINTuKWmc8OqeXW639hUyhdRXdF8J+pr0TTYYlFTdOtGVCtF5SpVouE4vu3/wAT1SYXSPQ7D7+GzeW8KuSyjU+5rQ9CovOXhnl0N1UWx562j6pXMoZ7Lyz3NcVJdVwZtekOpTELbOeF1vKqK3+S12o14ruhPdGX6vgzRJ3rp1HSuac7avHdKlWi4ST9Y10iYluGrH79Wz4Z0rncuC9r/wDpfSA6rN+M23Sjcv8AViv4l+Dnb0ABiQAAAAAAAAAAAAAAAAAAAAAAAAAAAAB511lbsbvv8B/s1IpmpF+9S/L3H75MtaH38vPCh/pqZS9R796/8xcfvRLt9K/yoAAISAAATPXxQpuytpOEXNXUIqTinJRdGs2k+OTaW7oimE018v3Da/O4fYVi6fKCWm6oY+/MOltXy6b6aL6QTU2vfj/K1v36ReyZ9lVvQAGJAAAAAAAAAAAAAAAAAAAAAAA47m4hThKdSShCKcpzk0oxilm22+CA5DAY3pzh9q3CpV7Ssv8Ag0V2lVP5WW6P0mif6R6wrm+nKjYylQtN8XWWca9dc8nxhDpxfPLgcuj2j1CGTkk31PbxfiWvH7T1DnbkiOmxQ09vaz9y2OUeUq9Tf+bBfxO/SxHHMs3b2zXxU6sX9eb/AOh3cNuLemt2S+o7NfSG3gt8jjyUis5EKrOoPrItrt4lUuK9B0VVjTSyltx2oUlBrayW/wA3PLLgUnUa/et/OK//AGGG1haSUK0JRaTRkNRF9CVlcUo5507iUn1jVhFr9MZHKzp9KWACUgAAEy19v3FafOo/YVimkv1+v3HZ/Ov/AAVS6fKCWq6llni8ulpV+1ol6IPqQXvrV6WlT7agXgmVW9AAYkAAAAAAAAAAAAAAAAAAAAACNa5tMZSrxw+lLKnBRqXWXw5vKVOD6JZSfe5R7iys8pawLmccXxHbz2vKKmWfHYz8z1bGzl0yOnHm7LJZzDsThTSyMnHSxrgybrEX3n77IPvPdb8uYjIRXi2VEqaZT+MYy80tqP4Rprvn3nBUu+p4L8k2l6q0iGVxLGJz4stmoTB50sOqV5pp3NVzgnzpU4qEX65Kp6siS6vNAbjFrhZqULKEl5RX4dezpvnN/oTzfJP1DaWlOlThTpRUKcIxpwguEYRSUUvBJEJvO+OUABzADH4hpDZUHlXuKVOXxJTW3+Yt/wCgDIEs1/v3JZfOX9jUNz/29wz8NLLvVC4y+vYJ3rux60ubayVvWhUarycop5TiuykvOg969aLr7Axuo376V/mkvtqJdiE6ivvlc/NX9tSLsQq3oAAkAAAAAAAAAAAAAAAAAAAAACPa5dVle6qO+w+HaVtlRuLeP3dTZSUZ01zlspJx57KyzeZYQB4nr0alOThUjKE4vKUJpxnF9zi96Z87bPZuI4JaXCyubejXX46lCp+8joUtBcHg9qGHWcZd6tqP/qarXk7CsHvLqWxa0KteXdShKeXpNLJesquhmoCtOUauLz7KHHyWlJSqy6VKi3QXSOb6oulC3hCKjTjGEVwjFKMV4JbjkMNdXDcMoW9KFG3pxpUYLZhTgsopfz5t8WdoAJDF6QaR21lS7W4llyhCO+pVl8WEeb/QueR2MYxWla0Ktes8qdOLnLveXBLq3kl1aIcsWqX91K5un0p0s84Uaee6Mf4vm82d+HhnltkJtb9Y1t7xjFMTllFu0tnwp0pNVJr8ZVW9+CyXibPgmglnRScoKUubfN9XzMBhuO0qKWWSyOxcawYxW5np5uH9Oq9IrabS3OVjbxW+nBLwRLdYtjZSUlGK71lxz78zgxfWFOWfnM0LHNI51M82eOZx3iktv1F08sRu+eVsln/jQ/kXIg/9n6FSd/d1EnsRt1CT5bc6sHFfVTn9ReDmyfQABgAAAAAAAAAAAAAAAAAAAAAAAAAAAAAAACX6/cUlTsrakuFWunPrGlByS/OcX9EkFrjjilky+a19Dp4lh8oUd9xSl5RQX4SSjKMoZ8tqMnl1UTy9V7SnKUKkZQnFuMoSTjKMluaknvT6Hfj5ZpHTJrra56RyfM61XGpPma4rlh3L6kX5LWdaREMtWxFvmdJSqVZxp04ynUm1CEIpuc5SeSSXNtna0f0ZxDEKnZ2VCdV8JTSypU+s6j82P1592Z6C1capbbDUq1dxuL5r/e5e10M1vVFPnyc3vfRZo54qb/xkdWGhPsZZRhUy8qqvtbmSeeU2sowT5qK3eLk+Zt4AcQAAAAAAAAAAAAAAAAAAAAAAAAAAAAAAAAAADXdJNX2FX72ru2hKpw7aDlSrcMlnODTl4PM2IAS+f9njBW21VvIr4qq0ml4N0szK4XqTwCg03byryXO4qzqL1wWUX60b2AOK1s6VKChSpwp047owpxUIR8IrcjlAAAAAA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368300" y="-5921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network gene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89916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 mobility: indirection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" y="1600200"/>
            <a:ext cx="471507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Home agent forwards requests to new source location</a:t>
            </a:r>
          </a:p>
          <a:p>
            <a:pPr lvl="1"/>
            <a:r>
              <a:rPr lang="en-US" dirty="0" smtClean="0"/>
              <a:t>Requires location-dependent identifiers</a:t>
            </a:r>
          </a:p>
          <a:p>
            <a:pPr lvl="1"/>
            <a:r>
              <a:rPr lang="en-US" dirty="0" smtClean="0"/>
              <a:t>Similarities with Mobile IP</a:t>
            </a:r>
          </a:p>
          <a:p>
            <a:r>
              <a:rPr lang="en-US" dirty="0" smtClean="0"/>
              <a:t>Agents in visited network can help transparency</a:t>
            </a:r>
          </a:p>
          <a:p>
            <a:pPr lvl="1"/>
            <a:r>
              <a:rPr lang="en-US" dirty="0" smtClean="0"/>
              <a:t>Automatically add location prefixes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Communication goes through home agent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 descr="source mobility"/>
          <p:cNvSpPr/>
          <p:nvPr/>
        </p:nvSpPr>
        <p:spPr>
          <a:xfrm>
            <a:off x="152400" y="3788694"/>
            <a:ext cx="4495800" cy="2612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4791275" y="1269087"/>
            <a:ext cx="12866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Source 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old location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76" name="Group 28" descr="source mobility"/>
          <p:cNvGrpSpPr>
            <a:grpSpLocks/>
          </p:cNvGrpSpPr>
          <p:nvPr/>
        </p:nvGrpSpPr>
        <p:grpSpPr bwMode="auto">
          <a:xfrm>
            <a:off x="4772927" y="1858553"/>
            <a:ext cx="4130883" cy="4018324"/>
            <a:chOff x="2057400" y="1905000"/>
            <a:chExt cx="5715000" cy="2895601"/>
          </a:xfrm>
        </p:grpSpPr>
        <p:sp>
          <p:nvSpPr>
            <p:cNvPr id="79" name="Oval 100"/>
            <p:cNvSpPr>
              <a:spLocks noChangeArrowheads="1"/>
            </p:cNvSpPr>
            <p:nvPr/>
          </p:nvSpPr>
          <p:spPr bwMode="auto">
            <a:xfrm>
              <a:off x="2801221" y="2498197"/>
              <a:ext cx="2426058" cy="1109980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0" name="Oval 101"/>
            <p:cNvSpPr>
              <a:spLocks noChangeArrowheads="1"/>
            </p:cNvSpPr>
            <p:nvPr/>
          </p:nvSpPr>
          <p:spPr bwMode="auto">
            <a:xfrm>
              <a:off x="3486150" y="1905000"/>
              <a:ext cx="2419657" cy="1103949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1" name="Oval 102"/>
            <p:cNvSpPr>
              <a:spLocks noChangeArrowheads="1"/>
            </p:cNvSpPr>
            <p:nvPr/>
          </p:nvSpPr>
          <p:spPr bwMode="auto">
            <a:xfrm>
              <a:off x="4816322" y="2146300"/>
              <a:ext cx="2422218" cy="1095905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2" name="Oval 103"/>
            <p:cNvSpPr>
              <a:spLocks noChangeArrowheads="1"/>
            </p:cNvSpPr>
            <p:nvPr/>
          </p:nvSpPr>
          <p:spPr bwMode="auto">
            <a:xfrm>
              <a:off x="2485001" y="3467419"/>
              <a:ext cx="2429899" cy="1111991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3" name="Oval 104"/>
            <p:cNvSpPr>
              <a:spLocks noChangeArrowheads="1"/>
            </p:cNvSpPr>
            <p:nvPr/>
          </p:nvSpPr>
          <p:spPr bwMode="auto">
            <a:xfrm>
              <a:off x="3996967" y="3696654"/>
              <a:ext cx="2419657" cy="1103947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4" name="Oval 105"/>
            <p:cNvSpPr>
              <a:spLocks noChangeArrowheads="1"/>
            </p:cNvSpPr>
            <p:nvPr/>
          </p:nvSpPr>
          <p:spPr bwMode="auto">
            <a:xfrm>
              <a:off x="5013479" y="3507635"/>
              <a:ext cx="2426058" cy="1105959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5" name="Oval 106"/>
            <p:cNvSpPr>
              <a:spLocks noChangeArrowheads="1"/>
            </p:cNvSpPr>
            <p:nvPr/>
          </p:nvSpPr>
          <p:spPr bwMode="auto">
            <a:xfrm>
              <a:off x="2568217" y="2085975"/>
              <a:ext cx="2422218" cy="1101937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6" name="Oval 107"/>
            <p:cNvSpPr>
              <a:spLocks noChangeArrowheads="1"/>
            </p:cNvSpPr>
            <p:nvPr/>
          </p:nvSpPr>
          <p:spPr bwMode="auto">
            <a:xfrm>
              <a:off x="2057400" y="2797810"/>
              <a:ext cx="2423498" cy="1109980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7" name="Oval 108"/>
            <p:cNvSpPr>
              <a:spLocks noChangeArrowheads="1"/>
            </p:cNvSpPr>
            <p:nvPr/>
          </p:nvSpPr>
          <p:spPr bwMode="auto">
            <a:xfrm>
              <a:off x="5348902" y="2797810"/>
              <a:ext cx="2423498" cy="1109980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8" name="Oval 109"/>
            <p:cNvSpPr>
              <a:spLocks noChangeArrowheads="1"/>
            </p:cNvSpPr>
            <p:nvPr/>
          </p:nvSpPr>
          <p:spPr bwMode="auto">
            <a:xfrm>
              <a:off x="3996967" y="2838027"/>
              <a:ext cx="2419657" cy="1103949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4" name="Group 3" descr="source mobility"/>
          <p:cNvGrpSpPr/>
          <p:nvPr/>
        </p:nvGrpSpPr>
        <p:grpSpPr>
          <a:xfrm>
            <a:off x="4968564" y="1212222"/>
            <a:ext cx="3650944" cy="4996700"/>
            <a:chOff x="4968564" y="1212222"/>
            <a:chExt cx="3650944" cy="4996700"/>
          </a:xfrm>
        </p:grpSpPr>
        <p:sp>
          <p:nvSpPr>
            <p:cNvPr id="67" name="TextBox 44"/>
            <p:cNvSpPr txBox="1">
              <a:spLocks noChangeArrowheads="1"/>
            </p:cNvSpPr>
            <p:nvPr/>
          </p:nvSpPr>
          <p:spPr bwMode="auto">
            <a:xfrm>
              <a:off x="7228165" y="1212222"/>
              <a:ext cx="139134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Source </a:t>
              </a:r>
            </a:p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new location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9" name="TextBox 45"/>
            <p:cNvSpPr txBox="1">
              <a:spLocks noChangeArrowheads="1"/>
            </p:cNvSpPr>
            <p:nvPr/>
          </p:nvSpPr>
          <p:spPr bwMode="auto">
            <a:xfrm>
              <a:off x="5313301" y="5839590"/>
              <a:ext cx="9846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Receiver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5476403" y="5408531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923471" y="4726324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017560" y="2725225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3" name="Straight Connector 92"/>
            <p:cNvCxnSpPr>
              <a:stCxn id="100" idx="0"/>
            </p:cNvCxnSpPr>
            <p:nvPr/>
          </p:nvCxnSpPr>
          <p:spPr>
            <a:xfrm flipV="1">
              <a:off x="5598877" y="3193638"/>
              <a:ext cx="575997" cy="83313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4" name="Straight Connector 93"/>
            <p:cNvCxnSpPr>
              <a:stCxn id="98" idx="3"/>
              <a:endCxn id="92" idx="1"/>
            </p:cNvCxnSpPr>
            <p:nvPr/>
          </p:nvCxnSpPr>
          <p:spPr>
            <a:xfrm>
              <a:off x="5476403" y="2478369"/>
              <a:ext cx="541157" cy="4754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95" name="Straight Connector 94"/>
            <p:cNvCxnSpPr>
              <a:stCxn id="102" idx="0"/>
              <a:endCxn id="99" idx="3"/>
            </p:cNvCxnSpPr>
            <p:nvPr/>
          </p:nvCxnSpPr>
          <p:spPr>
            <a:xfrm flipV="1">
              <a:off x="7530812" y="2428466"/>
              <a:ext cx="310812" cy="576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6" name="Straight Connector 95"/>
            <p:cNvCxnSpPr>
              <a:endCxn id="91" idx="0"/>
            </p:cNvCxnSpPr>
            <p:nvPr/>
          </p:nvCxnSpPr>
          <p:spPr>
            <a:xfrm>
              <a:off x="6680129" y="4255375"/>
              <a:ext cx="471942" cy="47094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7" name="Straight Connector 96"/>
            <p:cNvCxnSpPr>
              <a:stCxn id="90" idx="0"/>
              <a:endCxn id="100" idx="2"/>
            </p:cNvCxnSpPr>
            <p:nvPr/>
          </p:nvCxnSpPr>
          <p:spPr>
            <a:xfrm flipH="1" flipV="1">
              <a:off x="5598877" y="4483975"/>
              <a:ext cx="220426" cy="9245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8" name="Can 97"/>
            <p:cNvSpPr/>
            <p:nvPr/>
          </p:nvSpPr>
          <p:spPr>
            <a:xfrm>
              <a:off x="5247803" y="1908456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Can 98"/>
            <p:cNvSpPr/>
            <p:nvPr/>
          </p:nvSpPr>
          <p:spPr>
            <a:xfrm>
              <a:off x="7613024" y="1858553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370277" y="4026775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923836" y="4219411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302212" y="3005066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3" name="Straight Connector 102"/>
            <p:cNvCxnSpPr>
              <a:stCxn id="92" idx="3"/>
            </p:cNvCxnSpPr>
            <p:nvPr/>
          </p:nvCxnSpPr>
          <p:spPr>
            <a:xfrm>
              <a:off x="6474760" y="2953825"/>
              <a:ext cx="827452" cy="14371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4" name="Straight Connector 103"/>
            <p:cNvCxnSpPr>
              <a:stCxn id="102" idx="2"/>
              <a:endCxn id="101" idx="0"/>
            </p:cNvCxnSpPr>
            <p:nvPr/>
          </p:nvCxnSpPr>
          <p:spPr>
            <a:xfrm>
              <a:off x="7530812" y="3462266"/>
              <a:ext cx="621624" cy="75714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5" name="Rectangle 104"/>
            <p:cNvSpPr/>
            <p:nvPr/>
          </p:nvSpPr>
          <p:spPr>
            <a:xfrm>
              <a:off x="6381168" y="3788694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6" name="Straight Connector 105"/>
            <p:cNvCxnSpPr>
              <a:stCxn id="102" idx="1"/>
              <a:endCxn id="105" idx="0"/>
            </p:cNvCxnSpPr>
            <p:nvPr/>
          </p:nvCxnSpPr>
          <p:spPr>
            <a:xfrm flipH="1">
              <a:off x="6609768" y="3233666"/>
              <a:ext cx="692444" cy="55502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7" name="Straight Connector 106"/>
            <p:cNvCxnSpPr>
              <a:endCxn id="105" idx="1"/>
            </p:cNvCxnSpPr>
            <p:nvPr/>
          </p:nvCxnSpPr>
          <p:spPr>
            <a:xfrm flipV="1">
              <a:off x="5827477" y="4017294"/>
              <a:ext cx="553691" cy="23808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8" name="Straight Connector 107"/>
            <p:cNvCxnSpPr>
              <a:stCxn id="105" idx="3"/>
              <a:endCxn id="101" idx="1"/>
            </p:cNvCxnSpPr>
            <p:nvPr/>
          </p:nvCxnSpPr>
          <p:spPr>
            <a:xfrm>
              <a:off x="6838368" y="4017294"/>
              <a:ext cx="1085468" cy="43071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9" name="Oval 108"/>
            <p:cNvSpPr/>
            <p:nvPr/>
          </p:nvSpPr>
          <p:spPr>
            <a:xfrm>
              <a:off x="5802824" y="2611107"/>
              <a:ext cx="533400" cy="502012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TextBox 44"/>
            <p:cNvSpPr txBox="1">
              <a:spLocks noChangeArrowheads="1"/>
            </p:cNvSpPr>
            <p:nvPr/>
          </p:nvSpPr>
          <p:spPr bwMode="auto">
            <a:xfrm>
              <a:off x="4968564" y="2630764"/>
              <a:ext cx="8034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Home </a:t>
              </a:r>
            </a:p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agent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89592" y="4860394"/>
              <a:ext cx="423514" cy="369332"/>
            </a:xfrm>
            <a:prstGeom prst="rect">
              <a:avLst/>
            </a:prstGeom>
            <a:solidFill>
              <a:srgbClr val="EEECE1"/>
            </a:solidFill>
            <a:ln w="25400">
              <a:solidFill>
                <a:srgbClr val="C0504D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n1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333713" y="3138159"/>
              <a:ext cx="529205" cy="2205318"/>
            </a:xfrm>
            <a:custGeom>
              <a:avLst/>
              <a:gdLst>
                <a:gd name="connsiteX0" fmla="*/ 314052 w 529205"/>
                <a:gd name="connsiteY0" fmla="*/ 2205318 h 2205318"/>
                <a:gd name="connsiteX1" fmla="*/ 4769 w 529205"/>
                <a:gd name="connsiteY1" fmla="*/ 968189 h 2205318"/>
                <a:gd name="connsiteX2" fmla="*/ 529205 w 529205"/>
                <a:gd name="connsiteY2" fmla="*/ 0 h 220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205" h="2205318">
                  <a:moveTo>
                    <a:pt x="314052" y="2205318"/>
                  </a:moveTo>
                  <a:cubicBezTo>
                    <a:pt x="141481" y="1770530"/>
                    <a:pt x="-31090" y="1335742"/>
                    <a:pt x="4769" y="968189"/>
                  </a:cubicBezTo>
                  <a:cubicBezTo>
                    <a:pt x="40628" y="600636"/>
                    <a:pt x="284916" y="300318"/>
                    <a:pt x="529205" y="0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TextBox 44"/>
            <p:cNvSpPr txBox="1">
              <a:spLocks noChangeArrowheads="1"/>
            </p:cNvSpPr>
            <p:nvPr/>
          </p:nvSpPr>
          <p:spPr bwMode="auto">
            <a:xfrm>
              <a:off x="7773318" y="2541396"/>
              <a:ext cx="553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dirty="0" err="1" smtClean="0">
                  <a:solidFill>
                    <a:prstClr val="black"/>
                  </a:solidFill>
                  <a:latin typeface="Calibri" pitchFamily="34" charset="0"/>
                </a:rPr>
                <a:t>PoA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235334" y="2007142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n1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608525" y="1915418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n1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5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 mobility: indirection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" y="1600200"/>
            <a:ext cx="471507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Home agent forwards requests to new source location</a:t>
            </a:r>
          </a:p>
          <a:p>
            <a:pPr lvl="1"/>
            <a:r>
              <a:rPr lang="en-US" dirty="0" smtClean="0"/>
              <a:t>Requires location-dependent identifiers</a:t>
            </a:r>
          </a:p>
          <a:p>
            <a:pPr lvl="1"/>
            <a:r>
              <a:rPr lang="en-US" dirty="0" smtClean="0"/>
              <a:t>Similarities with Mobile IP</a:t>
            </a:r>
          </a:p>
          <a:p>
            <a:r>
              <a:rPr lang="en-US" dirty="0" smtClean="0"/>
              <a:t>Agents in visited network can help transparency</a:t>
            </a:r>
          </a:p>
          <a:p>
            <a:pPr lvl="1"/>
            <a:r>
              <a:rPr lang="en-US" dirty="0" smtClean="0"/>
              <a:t>Automatically add location prefixes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Communication goes through home agent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4791275" y="1274546"/>
            <a:ext cx="12866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Source 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old location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6" name="TextBox 44"/>
          <p:cNvSpPr txBox="1">
            <a:spLocks noChangeArrowheads="1"/>
          </p:cNvSpPr>
          <p:nvPr/>
        </p:nvSpPr>
        <p:spPr bwMode="auto">
          <a:xfrm>
            <a:off x="7228165" y="1217681"/>
            <a:ext cx="13913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Source 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new location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4" name="Group 3" descr="source mobility"/>
          <p:cNvGrpSpPr/>
          <p:nvPr/>
        </p:nvGrpSpPr>
        <p:grpSpPr>
          <a:xfrm>
            <a:off x="4772927" y="1864012"/>
            <a:ext cx="4130883" cy="4350369"/>
            <a:chOff x="4772927" y="1864012"/>
            <a:chExt cx="4130883" cy="4350369"/>
          </a:xfrm>
        </p:grpSpPr>
        <p:grpSp>
          <p:nvGrpSpPr>
            <p:cNvPr id="79" name="Group 28"/>
            <p:cNvGrpSpPr>
              <a:grpSpLocks/>
            </p:cNvGrpSpPr>
            <p:nvPr/>
          </p:nvGrpSpPr>
          <p:grpSpPr bwMode="auto">
            <a:xfrm>
              <a:off x="4772927" y="1864012"/>
              <a:ext cx="4130883" cy="4018324"/>
              <a:chOff x="2057400" y="1905000"/>
              <a:chExt cx="5715000" cy="2895601"/>
            </a:xfrm>
          </p:grpSpPr>
          <p:sp>
            <p:nvSpPr>
              <p:cNvPr id="80" name="Oval 100"/>
              <p:cNvSpPr>
                <a:spLocks noChangeArrowheads="1"/>
              </p:cNvSpPr>
              <p:nvPr/>
            </p:nvSpPr>
            <p:spPr bwMode="auto">
              <a:xfrm>
                <a:off x="2801221" y="2498197"/>
                <a:ext cx="242605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1" name="Oval 101"/>
              <p:cNvSpPr>
                <a:spLocks noChangeArrowheads="1"/>
              </p:cNvSpPr>
              <p:nvPr/>
            </p:nvSpPr>
            <p:spPr bwMode="auto">
              <a:xfrm>
                <a:off x="3486150" y="1905000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2" name="Oval 102"/>
              <p:cNvSpPr>
                <a:spLocks noChangeArrowheads="1"/>
              </p:cNvSpPr>
              <p:nvPr/>
            </p:nvSpPr>
            <p:spPr bwMode="auto">
              <a:xfrm>
                <a:off x="4816322" y="2146300"/>
                <a:ext cx="2422218" cy="1095905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3" name="Oval 103"/>
              <p:cNvSpPr>
                <a:spLocks noChangeArrowheads="1"/>
              </p:cNvSpPr>
              <p:nvPr/>
            </p:nvSpPr>
            <p:spPr bwMode="auto">
              <a:xfrm>
                <a:off x="2485001" y="3467419"/>
                <a:ext cx="2429899" cy="1111991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4" name="Oval 104"/>
              <p:cNvSpPr>
                <a:spLocks noChangeArrowheads="1"/>
              </p:cNvSpPr>
              <p:nvPr/>
            </p:nvSpPr>
            <p:spPr bwMode="auto">
              <a:xfrm>
                <a:off x="3996967" y="3696654"/>
                <a:ext cx="2419657" cy="110394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5" name="Oval 105"/>
              <p:cNvSpPr>
                <a:spLocks noChangeArrowheads="1"/>
              </p:cNvSpPr>
              <p:nvPr/>
            </p:nvSpPr>
            <p:spPr bwMode="auto">
              <a:xfrm>
                <a:off x="5013479" y="3507635"/>
                <a:ext cx="2426058" cy="110595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6" name="Oval 106"/>
              <p:cNvSpPr>
                <a:spLocks noChangeArrowheads="1"/>
              </p:cNvSpPr>
              <p:nvPr/>
            </p:nvSpPr>
            <p:spPr bwMode="auto">
              <a:xfrm>
                <a:off x="2568217" y="2085975"/>
                <a:ext cx="2422218" cy="110193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7" name="Oval 107"/>
              <p:cNvSpPr>
                <a:spLocks noChangeArrowheads="1"/>
              </p:cNvSpPr>
              <p:nvPr/>
            </p:nvSpPr>
            <p:spPr bwMode="auto">
              <a:xfrm>
                <a:off x="2057400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8" name="Oval 108"/>
              <p:cNvSpPr>
                <a:spLocks noChangeArrowheads="1"/>
              </p:cNvSpPr>
              <p:nvPr/>
            </p:nvSpPr>
            <p:spPr bwMode="auto">
              <a:xfrm>
                <a:off x="5348902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9" name="Oval 109"/>
              <p:cNvSpPr>
                <a:spLocks noChangeArrowheads="1"/>
              </p:cNvSpPr>
              <p:nvPr/>
            </p:nvSpPr>
            <p:spPr bwMode="auto">
              <a:xfrm>
                <a:off x="3996967" y="2838027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90" name="TextBox 45"/>
            <p:cNvSpPr txBox="1">
              <a:spLocks noChangeArrowheads="1"/>
            </p:cNvSpPr>
            <p:nvPr/>
          </p:nvSpPr>
          <p:spPr bwMode="auto">
            <a:xfrm>
              <a:off x="5313301" y="5845049"/>
              <a:ext cx="9846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Receiver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5476403" y="5413990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923471" y="4731783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017560" y="2730684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4" name="Straight Connector 93"/>
            <p:cNvCxnSpPr>
              <a:stCxn id="101" idx="0"/>
            </p:cNvCxnSpPr>
            <p:nvPr/>
          </p:nvCxnSpPr>
          <p:spPr>
            <a:xfrm flipV="1">
              <a:off x="5598877" y="3199097"/>
              <a:ext cx="575997" cy="83313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5" name="Straight Connector 94"/>
            <p:cNvCxnSpPr>
              <a:stCxn id="99" idx="3"/>
              <a:endCxn id="93" idx="1"/>
            </p:cNvCxnSpPr>
            <p:nvPr/>
          </p:nvCxnSpPr>
          <p:spPr>
            <a:xfrm>
              <a:off x="5476403" y="2483828"/>
              <a:ext cx="541157" cy="4754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96" name="Straight Connector 95"/>
            <p:cNvCxnSpPr>
              <a:stCxn id="103" idx="0"/>
              <a:endCxn id="100" idx="3"/>
            </p:cNvCxnSpPr>
            <p:nvPr/>
          </p:nvCxnSpPr>
          <p:spPr>
            <a:xfrm flipV="1">
              <a:off x="7530812" y="2433925"/>
              <a:ext cx="310812" cy="576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7" name="Straight Connector 96"/>
            <p:cNvCxnSpPr>
              <a:endCxn id="92" idx="0"/>
            </p:cNvCxnSpPr>
            <p:nvPr/>
          </p:nvCxnSpPr>
          <p:spPr>
            <a:xfrm>
              <a:off x="6680129" y="4260834"/>
              <a:ext cx="471942" cy="47094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8" name="Straight Connector 97"/>
            <p:cNvCxnSpPr>
              <a:stCxn id="91" idx="0"/>
              <a:endCxn id="101" idx="2"/>
            </p:cNvCxnSpPr>
            <p:nvPr/>
          </p:nvCxnSpPr>
          <p:spPr>
            <a:xfrm flipH="1" flipV="1">
              <a:off x="5598877" y="4489434"/>
              <a:ext cx="220426" cy="9245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9" name="Can 98"/>
            <p:cNvSpPr/>
            <p:nvPr/>
          </p:nvSpPr>
          <p:spPr>
            <a:xfrm>
              <a:off x="5247803" y="1913915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Can 99"/>
            <p:cNvSpPr/>
            <p:nvPr/>
          </p:nvSpPr>
          <p:spPr>
            <a:xfrm>
              <a:off x="7613024" y="1864012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370277" y="4032234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923836" y="4224870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302212" y="3010525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4" name="Straight Connector 103"/>
            <p:cNvCxnSpPr>
              <a:stCxn id="93" idx="3"/>
            </p:cNvCxnSpPr>
            <p:nvPr/>
          </p:nvCxnSpPr>
          <p:spPr>
            <a:xfrm>
              <a:off x="6474760" y="2959284"/>
              <a:ext cx="827452" cy="14371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5" name="Straight Connector 104"/>
            <p:cNvCxnSpPr>
              <a:stCxn id="103" idx="2"/>
              <a:endCxn id="102" idx="0"/>
            </p:cNvCxnSpPr>
            <p:nvPr/>
          </p:nvCxnSpPr>
          <p:spPr>
            <a:xfrm>
              <a:off x="7530812" y="3467725"/>
              <a:ext cx="621624" cy="75714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6" name="Rectangle 105"/>
            <p:cNvSpPr/>
            <p:nvPr/>
          </p:nvSpPr>
          <p:spPr>
            <a:xfrm>
              <a:off x="6381168" y="3794153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7" name="Straight Connector 106"/>
            <p:cNvCxnSpPr>
              <a:stCxn id="103" idx="1"/>
              <a:endCxn id="106" idx="0"/>
            </p:cNvCxnSpPr>
            <p:nvPr/>
          </p:nvCxnSpPr>
          <p:spPr>
            <a:xfrm flipH="1">
              <a:off x="6609768" y="3239125"/>
              <a:ext cx="692444" cy="55502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8" name="Straight Connector 107"/>
            <p:cNvCxnSpPr>
              <a:endCxn id="106" idx="1"/>
            </p:cNvCxnSpPr>
            <p:nvPr/>
          </p:nvCxnSpPr>
          <p:spPr>
            <a:xfrm flipV="1">
              <a:off x="5827477" y="4022753"/>
              <a:ext cx="553691" cy="23808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9" name="Straight Connector 108"/>
            <p:cNvCxnSpPr>
              <a:stCxn id="106" idx="3"/>
              <a:endCxn id="102" idx="1"/>
            </p:cNvCxnSpPr>
            <p:nvPr/>
          </p:nvCxnSpPr>
          <p:spPr>
            <a:xfrm>
              <a:off x="6838368" y="4022753"/>
              <a:ext cx="1085468" cy="43071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10" name="Oval 109"/>
            <p:cNvSpPr/>
            <p:nvPr/>
          </p:nvSpPr>
          <p:spPr>
            <a:xfrm>
              <a:off x="5802824" y="2616566"/>
              <a:ext cx="533400" cy="502012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TextBox 44"/>
            <p:cNvSpPr txBox="1">
              <a:spLocks noChangeArrowheads="1"/>
            </p:cNvSpPr>
            <p:nvPr/>
          </p:nvSpPr>
          <p:spPr bwMode="auto">
            <a:xfrm>
              <a:off x="4968564" y="2636223"/>
              <a:ext cx="8034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Home </a:t>
              </a:r>
            </a:p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agent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989592" y="4865853"/>
              <a:ext cx="423514" cy="369332"/>
            </a:xfrm>
            <a:prstGeom prst="rect">
              <a:avLst/>
            </a:prstGeom>
            <a:solidFill>
              <a:srgbClr val="EEECE1"/>
            </a:solidFill>
            <a:ln w="25400">
              <a:solidFill>
                <a:srgbClr val="C0504D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n1</a:t>
              </a: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333713" y="3143618"/>
              <a:ext cx="529205" cy="2205318"/>
            </a:xfrm>
            <a:custGeom>
              <a:avLst/>
              <a:gdLst>
                <a:gd name="connsiteX0" fmla="*/ 314052 w 529205"/>
                <a:gd name="connsiteY0" fmla="*/ 2205318 h 2205318"/>
                <a:gd name="connsiteX1" fmla="*/ 4769 w 529205"/>
                <a:gd name="connsiteY1" fmla="*/ 968189 h 2205318"/>
                <a:gd name="connsiteX2" fmla="*/ 529205 w 529205"/>
                <a:gd name="connsiteY2" fmla="*/ 0 h 220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205" h="2205318">
                  <a:moveTo>
                    <a:pt x="314052" y="2205318"/>
                  </a:moveTo>
                  <a:cubicBezTo>
                    <a:pt x="141481" y="1770530"/>
                    <a:pt x="-31090" y="1335742"/>
                    <a:pt x="4769" y="968189"/>
                  </a:cubicBezTo>
                  <a:cubicBezTo>
                    <a:pt x="40628" y="600636"/>
                    <a:pt x="284916" y="300318"/>
                    <a:pt x="529205" y="0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347012" y="2471265"/>
              <a:ext cx="1344706" cy="438580"/>
            </a:xfrm>
            <a:custGeom>
              <a:avLst/>
              <a:gdLst>
                <a:gd name="connsiteX0" fmla="*/ 0 w 1344706"/>
                <a:gd name="connsiteY0" fmla="*/ 242047 h 438580"/>
                <a:gd name="connsiteX1" fmla="*/ 981635 w 1344706"/>
                <a:gd name="connsiteY1" fmla="*/ 430306 h 438580"/>
                <a:gd name="connsiteX2" fmla="*/ 1344706 w 1344706"/>
                <a:gd name="connsiteY2" fmla="*/ 0 h 4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4706" h="438580">
                  <a:moveTo>
                    <a:pt x="0" y="242047"/>
                  </a:moveTo>
                  <a:cubicBezTo>
                    <a:pt x="378758" y="356347"/>
                    <a:pt x="757517" y="470647"/>
                    <a:pt x="981635" y="430306"/>
                  </a:cubicBezTo>
                  <a:cubicBezTo>
                    <a:pt x="1205753" y="389965"/>
                    <a:pt x="1275229" y="194982"/>
                    <a:pt x="1344706" y="0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373906" y="2286599"/>
              <a:ext cx="882165" cy="369332"/>
            </a:xfrm>
            <a:prstGeom prst="rect">
              <a:avLst/>
            </a:prstGeom>
            <a:solidFill>
              <a:srgbClr val="EEECE1"/>
            </a:solidFill>
            <a:ln w="25400">
              <a:solidFill>
                <a:srgbClr val="C0504D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PoA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/n1</a:t>
              </a:r>
            </a:p>
          </p:txBody>
        </p:sp>
        <p:sp>
          <p:nvSpPr>
            <p:cNvPr id="116" name="TextBox 44"/>
            <p:cNvSpPr txBox="1">
              <a:spLocks noChangeArrowheads="1"/>
            </p:cNvSpPr>
            <p:nvPr/>
          </p:nvSpPr>
          <p:spPr bwMode="auto">
            <a:xfrm>
              <a:off x="7773318" y="2546855"/>
              <a:ext cx="553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dirty="0" err="1" smtClean="0">
                  <a:solidFill>
                    <a:prstClr val="black"/>
                  </a:solidFill>
                  <a:latin typeface="Calibri" pitchFamily="34" charset="0"/>
                </a:rPr>
                <a:t>PoA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235334" y="2012601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n1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608525" y="1920877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n1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4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 mobility: resolution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" y="1600200"/>
            <a:ext cx="4715075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Resolution function already exists when resolution and data transfer decoupled</a:t>
            </a:r>
          </a:p>
          <a:p>
            <a:r>
              <a:rPr lang="en-US" dirty="0" smtClean="0"/>
              <a:t>Resolution table updated with current location </a:t>
            </a:r>
            <a:r>
              <a:rPr lang="en-US" dirty="0" smtClean="0">
                <a:sym typeface="Symbol"/>
              </a:rPr>
              <a:t> need </a:t>
            </a:r>
            <a:r>
              <a:rPr lang="en-US" dirty="0" smtClean="0"/>
              <a:t>location-dependent ids</a:t>
            </a:r>
          </a:p>
          <a:p>
            <a:r>
              <a:rPr lang="en-US" dirty="0" smtClean="0"/>
              <a:t>Separation of identity-locator not new: Host </a:t>
            </a:r>
            <a:r>
              <a:rPr lang="en-US" dirty="0"/>
              <a:t>Identity Protocol (HIP), Identifier-Locator Network Protocol (ILNP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4" name="TextBox 44"/>
          <p:cNvSpPr txBox="1">
            <a:spLocks noChangeArrowheads="1"/>
          </p:cNvSpPr>
          <p:nvPr/>
        </p:nvSpPr>
        <p:spPr bwMode="auto">
          <a:xfrm>
            <a:off x="4791275" y="1294022"/>
            <a:ext cx="12866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Source 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old location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5" name="TextBox 44"/>
          <p:cNvSpPr txBox="1">
            <a:spLocks noChangeArrowheads="1"/>
          </p:cNvSpPr>
          <p:nvPr/>
        </p:nvSpPr>
        <p:spPr bwMode="auto">
          <a:xfrm>
            <a:off x="7228165" y="1237157"/>
            <a:ext cx="13913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Source 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new location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7" name="TextBox 45"/>
          <p:cNvSpPr txBox="1">
            <a:spLocks noChangeArrowheads="1"/>
          </p:cNvSpPr>
          <p:nvPr/>
        </p:nvSpPr>
        <p:spPr bwMode="auto">
          <a:xfrm>
            <a:off x="5313301" y="5864525"/>
            <a:ext cx="9846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Receiver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4" name="Group 3" descr="source mobility"/>
          <p:cNvGrpSpPr/>
          <p:nvPr/>
        </p:nvGrpSpPr>
        <p:grpSpPr>
          <a:xfrm>
            <a:off x="4772927" y="1883488"/>
            <a:ext cx="4233707" cy="4018324"/>
            <a:chOff x="4772927" y="1883488"/>
            <a:chExt cx="4233707" cy="4018324"/>
          </a:xfrm>
        </p:grpSpPr>
        <p:grpSp>
          <p:nvGrpSpPr>
            <p:cNvPr id="136" name="Group 28"/>
            <p:cNvGrpSpPr>
              <a:grpSpLocks/>
            </p:cNvGrpSpPr>
            <p:nvPr/>
          </p:nvGrpSpPr>
          <p:grpSpPr bwMode="auto">
            <a:xfrm>
              <a:off x="4772927" y="1883488"/>
              <a:ext cx="4130883" cy="4018324"/>
              <a:chOff x="2057400" y="1905000"/>
              <a:chExt cx="5715000" cy="2895601"/>
            </a:xfrm>
          </p:grpSpPr>
          <p:sp>
            <p:nvSpPr>
              <p:cNvPr id="137" name="Oval 100"/>
              <p:cNvSpPr>
                <a:spLocks noChangeArrowheads="1"/>
              </p:cNvSpPr>
              <p:nvPr/>
            </p:nvSpPr>
            <p:spPr bwMode="auto">
              <a:xfrm>
                <a:off x="2801221" y="2498197"/>
                <a:ext cx="242605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8" name="Oval 101"/>
              <p:cNvSpPr>
                <a:spLocks noChangeArrowheads="1"/>
              </p:cNvSpPr>
              <p:nvPr/>
            </p:nvSpPr>
            <p:spPr bwMode="auto">
              <a:xfrm>
                <a:off x="3486150" y="1905000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9" name="Oval 102"/>
              <p:cNvSpPr>
                <a:spLocks noChangeArrowheads="1"/>
              </p:cNvSpPr>
              <p:nvPr/>
            </p:nvSpPr>
            <p:spPr bwMode="auto">
              <a:xfrm>
                <a:off x="4816322" y="2146300"/>
                <a:ext cx="2422218" cy="1095905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40" name="Oval 103"/>
              <p:cNvSpPr>
                <a:spLocks noChangeArrowheads="1"/>
              </p:cNvSpPr>
              <p:nvPr/>
            </p:nvSpPr>
            <p:spPr bwMode="auto">
              <a:xfrm>
                <a:off x="2485001" y="3467419"/>
                <a:ext cx="2429899" cy="1111991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41" name="Oval 104"/>
              <p:cNvSpPr>
                <a:spLocks noChangeArrowheads="1"/>
              </p:cNvSpPr>
              <p:nvPr/>
            </p:nvSpPr>
            <p:spPr bwMode="auto">
              <a:xfrm>
                <a:off x="3996967" y="3696654"/>
                <a:ext cx="2419657" cy="110394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42" name="Oval 105"/>
              <p:cNvSpPr>
                <a:spLocks noChangeArrowheads="1"/>
              </p:cNvSpPr>
              <p:nvPr/>
            </p:nvSpPr>
            <p:spPr bwMode="auto">
              <a:xfrm>
                <a:off x="5013479" y="3507635"/>
                <a:ext cx="2426058" cy="110595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43" name="Oval 106"/>
              <p:cNvSpPr>
                <a:spLocks noChangeArrowheads="1"/>
              </p:cNvSpPr>
              <p:nvPr/>
            </p:nvSpPr>
            <p:spPr bwMode="auto">
              <a:xfrm>
                <a:off x="2568217" y="2085975"/>
                <a:ext cx="2422218" cy="110193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44" name="Oval 107"/>
              <p:cNvSpPr>
                <a:spLocks noChangeArrowheads="1"/>
              </p:cNvSpPr>
              <p:nvPr/>
            </p:nvSpPr>
            <p:spPr bwMode="auto">
              <a:xfrm>
                <a:off x="2057400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45" name="Oval 108"/>
              <p:cNvSpPr>
                <a:spLocks noChangeArrowheads="1"/>
              </p:cNvSpPr>
              <p:nvPr/>
            </p:nvSpPr>
            <p:spPr bwMode="auto">
              <a:xfrm>
                <a:off x="5348902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46" name="Oval 109"/>
              <p:cNvSpPr>
                <a:spLocks noChangeArrowheads="1"/>
              </p:cNvSpPr>
              <p:nvPr/>
            </p:nvSpPr>
            <p:spPr bwMode="auto">
              <a:xfrm>
                <a:off x="3996967" y="2838027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148" name="Oval 147"/>
            <p:cNvSpPr/>
            <p:nvPr/>
          </p:nvSpPr>
          <p:spPr>
            <a:xfrm>
              <a:off x="5476403" y="5433466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923471" y="4751259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017560" y="2750160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1" name="Straight Connector 150"/>
            <p:cNvCxnSpPr>
              <a:stCxn id="158" idx="0"/>
            </p:cNvCxnSpPr>
            <p:nvPr/>
          </p:nvCxnSpPr>
          <p:spPr>
            <a:xfrm flipV="1">
              <a:off x="5598877" y="3218573"/>
              <a:ext cx="575997" cy="83313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52" name="Straight Connector 151"/>
            <p:cNvCxnSpPr>
              <a:stCxn id="156" idx="3"/>
              <a:endCxn id="150" idx="1"/>
            </p:cNvCxnSpPr>
            <p:nvPr/>
          </p:nvCxnSpPr>
          <p:spPr>
            <a:xfrm>
              <a:off x="5476403" y="2503304"/>
              <a:ext cx="541157" cy="4754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153" name="Straight Connector 152"/>
            <p:cNvCxnSpPr>
              <a:stCxn id="160" idx="0"/>
              <a:endCxn id="157" idx="3"/>
            </p:cNvCxnSpPr>
            <p:nvPr/>
          </p:nvCxnSpPr>
          <p:spPr>
            <a:xfrm flipV="1">
              <a:off x="7530812" y="2453401"/>
              <a:ext cx="310812" cy="576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54" name="Straight Connector 153"/>
            <p:cNvCxnSpPr>
              <a:endCxn id="149" idx="0"/>
            </p:cNvCxnSpPr>
            <p:nvPr/>
          </p:nvCxnSpPr>
          <p:spPr>
            <a:xfrm>
              <a:off x="6680129" y="4280310"/>
              <a:ext cx="471942" cy="47094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55" name="Straight Connector 154"/>
            <p:cNvCxnSpPr>
              <a:stCxn id="148" idx="0"/>
              <a:endCxn id="158" idx="2"/>
            </p:cNvCxnSpPr>
            <p:nvPr/>
          </p:nvCxnSpPr>
          <p:spPr>
            <a:xfrm flipH="1" flipV="1">
              <a:off x="5598877" y="4508910"/>
              <a:ext cx="220426" cy="9245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6" name="Can 155"/>
            <p:cNvSpPr/>
            <p:nvPr/>
          </p:nvSpPr>
          <p:spPr>
            <a:xfrm>
              <a:off x="5247803" y="1933391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Can 156"/>
            <p:cNvSpPr/>
            <p:nvPr/>
          </p:nvSpPr>
          <p:spPr>
            <a:xfrm>
              <a:off x="7613024" y="1883488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5370277" y="4051710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7923836" y="4244346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7302212" y="3030001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1" name="Straight Connector 160"/>
            <p:cNvCxnSpPr>
              <a:stCxn id="150" idx="3"/>
            </p:cNvCxnSpPr>
            <p:nvPr/>
          </p:nvCxnSpPr>
          <p:spPr>
            <a:xfrm>
              <a:off x="6474760" y="2978760"/>
              <a:ext cx="827452" cy="14371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62" name="Straight Connector 161"/>
            <p:cNvCxnSpPr>
              <a:stCxn id="160" idx="2"/>
              <a:endCxn id="159" idx="0"/>
            </p:cNvCxnSpPr>
            <p:nvPr/>
          </p:nvCxnSpPr>
          <p:spPr>
            <a:xfrm>
              <a:off x="7530812" y="3487201"/>
              <a:ext cx="621624" cy="75714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63" name="Rectangle 162"/>
            <p:cNvSpPr/>
            <p:nvPr/>
          </p:nvSpPr>
          <p:spPr>
            <a:xfrm>
              <a:off x="6381168" y="3813629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4" name="Straight Connector 163"/>
            <p:cNvCxnSpPr>
              <a:stCxn id="160" idx="1"/>
              <a:endCxn id="163" idx="0"/>
            </p:cNvCxnSpPr>
            <p:nvPr/>
          </p:nvCxnSpPr>
          <p:spPr>
            <a:xfrm flipH="1">
              <a:off x="6609768" y="3258601"/>
              <a:ext cx="692444" cy="55502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65" name="Straight Connector 164"/>
            <p:cNvCxnSpPr>
              <a:endCxn id="163" idx="1"/>
            </p:cNvCxnSpPr>
            <p:nvPr/>
          </p:nvCxnSpPr>
          <p:spPr>
            <a:xfrm flipV="1">
              <a:off x="5827477" y="4042229"/>
              <a:ext cx="553691" cy="23808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66" name="Straight Connector 165"/>
            <p:cNvCxnSpPr>
              <a:stCxn id="163" idx="3"/>
              <a:endCxn id="159" idx="1"/>
            </p:cNvCxnSpPr>
            <p:nvPr/>
          </p:nvCxnSpPr>
          <p:spPr>
            <a:xfrm>
              <a:off x="6838368" y="4042229"/>
              <a:ext cx="1085468" cy="43071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67" name="TextBox 166"/>
            <p:cNvSpPr txBox="1"/>
            <p:nvPr/>
          </p:nvSpPr>
          <p:spPr>
            <a:xfrm>
              <a:off x="5235334" y="2032077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n1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7608525" y="1940353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n1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TextBox 44"/>
            <p:cNvSpPr txBox="1">
              <a:spLocks noChangeArrowheads="1"/>
            </p:cNvSpPr>
            <p:nvPr/>
          </p:nvSpPr>
          <p:spPr bwMode="auto">
            <a:xfrm>
              <a:off x="7773318" y="2566331"/>
              <a:ext cx="553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dirty="0" err="1" smtClean="0">
                  <a:solidFill>
                    <a:prstClr val="black"/>
                  </a:solidFill>
                  <a:latin typeface="Calibri" pitchFamily="34" charset="0"/>
                </a:rPr>
                <a:t>PoA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170" name="Group 76"/>
            <p:cNvGrpSpPr>
              <a:grpSpLocks/>
            </p:cNvGrpSpPr>
            <p:nvPr/>
          </p:nvGrpSpPr>
          <p:grpSpPr bwMode="auto">
            <a:xfrm>
              <a:off x="7249462" y="2999592"/>
              <a:ext cx="1722247" cy="2433873"/>
              <a:chOff x="381000" y="228600"/>
              <a:chExt cx="6477000" cy="1676400"/>
            </a:xfrm>
            <a:solidFill>
              <a:srgbClr val="F79646">
                <a:lumMod val="60000"/>
                <a:lumOff val="40000"/>
              </a:srgbClr>
            </a:solidFill>
          </p:grpSpPr>
          <p:sp>
            <p:nvSpPr>
              <p:cNvPr id="171" name="Oval 100"/>
              <p:cNvSpPr>
                <a:spLocks noChangeArrowheads="1"/>
              </p:cNvSpPr>
              <p:nvPr/>
            </p:nvSpPr>
            <p:spPr bwMode="auto">
              <a:xfrm>
                <a:off x="1223963" y="571500"/>
                <a:ext cx="2749550" cy="6429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2" name="Oval 101"/>
              <p:cNvSpPr>
                <a:spLocks noChangeArrowheads="1"/>
              </p:cNvSpPr>
              <p:nvPr/>
            </p:nvSpPr>
            <p:spPr bwMode="auto">
              <a:xfrm>
                <a:off x="2000250" y="228600"/>
                <a:ext cx="2741613" cy="6381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3" name="Oval 102"/>
              <p:cNvSpPr>
                <a:spLocks noChangeArrowheads="1"/>
              </p:cNvSpPr>
              <p:nvPr/>
            </p:nvSpPr>
            <p:spPr bwMode="auto">
              <a:xfrm>
                <a:off x="3506788" y="368300"/>
                <a:ext cx="2746375" cy="6350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4" name="Oval 103"/>
              <p:cNvSpPr>
                <a:spLocks noChangeArrowheads="1"/>
              </p:cNvSpPr>
              <p:nvPr/>
            </p:nvSpPr>
            <p:spPr bwMode="auto">
              <a:xfrm>
                <a:off x="866775" y="1133475"/>
                <a:ext cx="2752725" cy="6429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5" name="Oval 104"/>
              <p:cNvSpPr>
                <a:spLocks noChangeArrowheads="1"/>
              </p:cNvSpPr>
              <p:nvPr/>
            </p:nvSpPr>
            <p:spPr bwMode="auto">
              <a:xfrm>
                <a:off x="2578100" y="1266825"/>
                <a:ext cx="2743200" cy="6381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6" name="Oval 105"/>
              <p:cNvSpPr>
                <a:spLocks noChangeArrowheads="1"/>
              </p:cNvSpPr>
              <p:nvPr/>
            </p:nvSpPr>
            <p:spPr bwMode="auto">
              <a:xfrm>
                <a:off x="3732213" y="1155700"/>
                <a:ext cx="2749550" cy="64135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7" name="Oval 106"/>
              <p:cNvSpPr>
                <a:spLocks noChangeArrowheads="1"/>
              </p:cNvSpPr>
              <p:nvPr/>
            </p:nvSpPr>
            <p:spPr bwMode="auto">
              <a:xfrm>
                <a:off x="958850" y="333375"/>
                <a:ext cx="2746375" cy="6381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8" name="Oval 107"/>
              <p:cNvSpPr>
                <a:spLocks noChangeArrowheads="1"/>
              </p:cNvSpPr>
              <p:nvPr/>
            </p:nvSpPr>
            <p:spPr bwMode="auto">
              <a:xfrm>
                <a:off x="381000" y="746125"/>
                <a:ext cx="2746375" cy="64135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9" name="Oval 109"/>
              <p:cNvSpPr>
                <a:spLocks noChangeArrowheads="1"/>
              </p:cNvSpPr>
              <p:nvPr/>
            </p:nvSpPr>
            <p:spPr bwMode="auto">
              <a:xfrm>
                <a:off x="2578100" y="768350"/>
                <a:ext cx="2743200" cy="6397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0" name="Oval 108"/>
              <p:cNvSpPr>
                <a:spLocks noChangeArrowheads="1"/>
              </p:cNvSpPr>
              <p:nvPr/>
            </p:nvSpPr>
            <p:spPr bwMode="auto">
              <a:xfrm>
                <a:off x="4111625" y="746125"/>
                <a:ext cx="2746375" cy="64135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181" name="TextBox 44"/>
            <p:cNvSpPr txBox="1">
              <a:spLocks noChangeArrowheads="1"/>
            </p:cNvSpPr>
            <p:nvPr/>
          </p:nvSpPr>
          <p:spPr bwMode="auto">
            <a:xfrm>
              <a:off x="7214538" y="3801029"/>
              <a:ext cx="179209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Calibri" pitchFamily="34" charset="0"/>
                </a:rPr>
                <a:t>Resolution function</a:t>
              </a:r>
              <a:endParaRPr lang="el-GR" sz="24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0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9901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Source mobility: resolution approach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648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Resolution function can be provided by</a:t>
            </a:r>
          </a:p>
          <a:p>
            <a:pPr lvl="1"/>
            <a:r>
              <a:rPr lang="en-US" dirty="0" smtClean="0"/>
              <a:t>Independent resolution network</a:t>
            </a:r>
          </a:p>
          <a:p>
            <a:pPr lvl="1"/>
            <a:r>
              <a:rPr lang="en-US" dirty="0" smtClean="0"/>
              <a:t>Home agent</a:t>
            </a:r>
            <a:endParaRPr lang="en-US" dirty="0"/>
          </a:p>
          <a:p>
            <a:r>
              <a:rPr lang="en-US" dirty="0" smtClean="0"/>
              <a:t>Issue: Resolution </a:t>
            </a:r>
            <a:r>
              <a:rPr lang="en-US" dirty="0"/>
              <a:t>overhead, </a:t>
            </a:r>
            <a:r>
              <a:rPr lang="en-US" dirty="0" smtClean="0"/>
              <a:t>only </a:t>
            </a:r>
            <a:r>
              <a:rPr lang="en-US" dirty="0"/>
              <a:t>for first communication</a:t>
            </a:r>
          </a:p>
          <a:p>
            <a:r>
              <a:rPr lang="en-US" dirty="0" smtClean="0"/>
              <a:t>How data is forwarded from source to receiver depends on specific architecture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9" name="Group 28" descr="source mobility"/>
          <p:cNvGrpSpPr>
            <a:grpSpLocks/>
          </p:cNvGrpSpPr>
          <p:nvPr/>
        </p:nvGrpSpPr>
        <p:grpSpPr bwMode="auto">
          <a:xfrm>
            <a:off x="4772927" y="1883488"/>
            <a:ext cx="4130883" cy="4018324"/>
            <a:chOff x="2057400" y="1905000"/>
            <a:chExt cx="5715000" cy="2895601"/>
          </a:xfrm>
        </p:grpSpPr>
        <p:sp>
          <p:nvSpPr>
            <p:cNvPr id="90" name="Oval 100"/>
            <p:cNvSpPr>
              <a:spLocks noChangeArrowheads="1"/>
            </p:cNvSpPr>
            <p:nvPr/>
          </p:nvSpPr>
          <p:spPr bwMode="auto">
            <a:xfrm>
              <a:off x="2801221" y="2498197"/>
              <a:ext cx="2426058" cy="1109980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1" name="Oval 101"/>
            <p:cNvSpPr>
              <a:spLocks noChangeArrowheads="1"/>
            </p:cNvSpPr>
            <p:nvPr/>
          </p:nvSpPr>
          <p:spPr bwMode="auto">
            <a:xfrm>
              <a:off x="3486150" y="1905000"/>
              <a:ext cx="2419657" cy="1103949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2" name="Oval 102"/>
            <p:cNvSpPr>
              <a:spLocks noChangeArrowheads="1"/>
            </p:cNvSpPr>
            <p:nvPr/>
          </p:nvSpPr>
          <p:spPr bwMode="auto">
            <a:xfrm>
              <a:off x="4816322" y="2146300"/>
              <a:ext cx="2422218" cy="1095905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3" name="Oval 103"/>
            <p:cNvSpPr>
              <a:spLocks noChangeArrowheads="1"/>
            </p:cNvSpPr>
            <p:nvPr/>
          </p:nvSpPr>
          <p:spPr bwMode="auto">
            <a:xfrm>
              <a:off x="2485001" y="3467419"/>
              <a:ext cx="2429899" cy="1111991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4" name="Oval 104"/>
            <p:cNvSpPr>
              <a:spLocks noChangeArrowheads="1"/>
            </p:cNvSpPr>
            <p:nvPr/>
          </p:nvSpPr>
          <p:spPr bwMode="auto">
            <a:xfrm>
              <a:off x="3996967" y="3696654"/>
              <a:ext cx="2419657" cy="1103947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5" name="Oval 105"/>
            <p:cNvSpPr>
              <a:spLocks noChangeArrowheads="1"/>
            </p:cNvSpPr>
            <p:nvPr/>
          </p:nvSpPr>
          <p:spPr bwMode="auto">
            <a:xfrm>
              <a:off x="5013479" y="3507635"/>
              <a:ext cx="2426058" cy="1105959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6" name="Oval 106"/>
            <p:cNvSpPr>
              <a:spLocks noChangeArrowheads="1"/>
            </p:cNvSpPr>
            <p:nvPr/>
          </p:nvSpPr>
          <p:spPr bwMode="auto">
            <a:xfrm>
              <a:off x="2568217" y="2085975"/>
              <a:ext cx="2422218" cy="1101937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7" name="Oval 107"/>
            <p:cNvSpPr>
              <a:spLocks noChangeArrowheads="1"/>
            </p:cNvSpPr>
            <p:nvPr/>
          </p:nvSpPr>
          <p:spPr bwMode="auto">
            <a:xfrm>
              <a:off x="2057400" y="2797810"/>
              <a:ext cx="2423498" cy="1109980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8" name="Oval 108"/>
            <p:cNvSpPr>
              <a:spLocks noChangeArrowheads="1"/>
            </p:cNvSpPr>
            <p:nvPr/>
          </p:nvSpPr>
          <p:spPr bwMode="auto">
            <a:xfrm>
              <a:off x="5348902" y="2797810"/>
              <a:ext cx="2423498" cy="1109980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9" name="Oval 109"/>
            <p:cNvSpPr>
              <a:spLocks noChangeArrowheads="1"/>
            </p:cNvSpPr>
            <p:nvPr/>
          </p:nvSpPr>
          <p:spPr bwMode="auto">
            <a:xfrm>
              <a:off x="3996967" y="2838027"/>
              <a:ext cx="2419657" cy="1103949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4" name="Group 3" descr="source mobility"/>
          <p:cNvGrpSpPr/>
          <p:nvPr/>
        </p:nvGrpSpPr>
        <p:grpSpPr>
          <a:xfrm>
            <a:off x="4791275" y="1237157"/>
            <a:ext cx="3828233" cy="4996700"/>
            <a:chOff x="4791275" y="1237157"/>
            <a:chExt cx="3828233" cy="4996700"/>
          </a:xfrm>
        </p:grpSpPr>
        <p:sp>
          <p:nvSpPr>
            <p:cNvPr id="76" name="TextBox 44"/>
            <p:cNvSpPr txBox="1">
              <a:spLocks noChangeArrowheads="1"/>
            </p:cNvSpPr>
            <p:nvPr/>
          </p:nvSpPr>
          <p:spPr bwMode="auto">
            <a:xfrm>
              <a:off x="4791275" y="1294022"/>
              <a:ext cx="12866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Source </a:t>
              </a:r>
            </a:p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old location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8" name="TextBox 44"/>
            <p:cNvSpPr txBox="1">
              <a:spLocks noChangeArrowheads="1"/>
            </p:cNvSpPr>
            <p:nvPr/>
          </p:nvSpPr>
          <p:spPr bwMode="auto">
            <a:xfrm>
              <a:off x="7228165" y="1237157"/>
              <a:ext cx="139134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Source </a:t>
              </a:r>
            </a:p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new location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00" name="TextBox 45"/>
            <p:cNvSpPr txBox="1">
              <a:spLocks noChangeArrowheads="1"/>
            </p:cNvSpPr>
            <p:nvPr/>
          </p:nvSpPr>
          <p:spPr bwMode="auto">
            <a:xfrm>
              <a:off x="5313301" y="5864525"/>
              <a:ext cx="9846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Receiver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5476403" y="5433466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923471" y="4751259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017560" y="2750160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4" name="Straight Connector 103"/>
            <p:cNvCxnSpPr>
              <a:stCxn id="111" idx="0"/>
            </p:cNvCxnSpPr>
            <p:nvPr/>
          </p:nvCxnSpPr>
          <p:spPr>
            <a:xfrm flipV="1">
              <a:off x="5598877" y="3218573"/>
              <a:ext cx="575997" cy="83313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5" name="Straight Connector 104"/>
            <p:cNvCxnSpPr>
              <a:stCxn id="109" idx="3"/>
              <a:endCxn id="103" idx="1"/>
            </p:cNvCxnSpPr>
            <p:nvPr/>
          </p:nvCxnSpPr>
          <p:spPr>
            <a:xfrm>
              <a:off x="5476403" y="2503304"/>
              <a:ext cx="541157" cy="4754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106" name="Straight Connector 105"/>
            <p:cNvCxnSpPr>
              <a:stCxn id="113" idx="0"/>
              <a:endCxn id="110" idx="3"/>
            </p:cNvCxnSpPr>
            <p:nvPr/>
          </p:nvCxnSpPr>
          <p:spPr>
            <a:xfrm flipV="1">
              <a:off x="7530812" y="2453401"/>
              <a:ext cx="310812" cy="576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7" name="Straight Connector 106"/>
            <p:cNvCxnSpPr>
              <a:endCxn id="102" idx="0"/>
            </p:cNvCxnSpPr>
            <p:nvPr/>
          </p:nvCxnSpPr>
          <p:spPr>
            <a:xfrm>
              <a:off x="6680129" y="4280310"/>
              <a:ext cx="471942" cy="47094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8" name="Straight Connector 107"/>
            <p:cNvCxnSpPr>
              <a:stCxn id="101" idx="0"/>
              <a:endCxn id="111" idx="2"/>
            </p:cNvCxnSpPr>
            <p:nvPr/>
          </p:nvCxnSpPr>
          <p:spPr>
            <a:xfrm flipH="1" flipV="1">
              <a:off x="5598877" y="4508910"/>
              <a:ext cx="220426" cy="9245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9" name="Can 108"/>
            <p:cNvSpPr/>
            <p:nvPr/>
          </p:nvSpPr>
          <p:spPr>
            <a:xfrm>
              <a:off x="5247803" y="1933391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Can 109"/>
            <p:cNvSpPr/>
            <p:nvPr/>
          </p:nvSpPr>
          <p:spPr>
            <a:xfrm>
              <a:off x="7613024" y="1883488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370277" y="4051710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923836" y="4244346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302212" y="3030001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4" name="Straight Connector 113"/>
            <p:cNvCxnSpPr>
              <a:stCxn id="103" idx="3"/>
            </p:cNvCxnSpPr>
            <p:nvPr/>
          </p:nvCxnSpPr>
          <p:spPr>
            <a:xfrm>
              <a:off x="6474760" y="2978760"/>
              <a:ext cx="827452" cy="14371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5" name="Straight Connector 114"/>
            <p:cNvCxnSpPr>
              <a:stCxn id="113" idx="2"/>
              <a:endCxn id="112" idx="0"/>
            </p:cNvCxnSpPr>
            <p:nvPr/>
          </p:nvCxnSpPr>
          <p:spPr>
            <a:xfrm>
              <a:off x="7530812" y="3487201"/>
              <a:ext cx="621624" cy="75714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16" name="Rectangle 115"/>
            <p:cNvSpPr/>
            <p:nvPr/>
          </p:nvSpPr>
          <p:spPr>
            <a:xfrm>
              <a:off x="6381168" y="3813629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7" name="Straight Connector 116"/>
            <p:cNvCxnSpPr>
              <a:stCxn id="113" idx="1"/>
              <a:endCxn id="116" idx="0"/>
            </p:cNvCxnSpPr>
            <p:nvPr/>
          </p:nvCxnSpPr>
          <p:spPr>
            <a:xfrm flipH="1">
              <a:off x="6609768" y="3258601"/>
              <a:ext cx="692444" cy="55502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8" name="Straight Connector 117"/>
            <p:cNvCxnSpPr>
              <a:endCxn id="116" idx="1"/>
            </p:cNvCxnSpPr>
            <p:nvPr/>
          </p:nvCxnSpPr>
          <p:spPr>
            <a:xfrm flipV="1">
              <a:off x="5827477" y="4042229"/>
              <a:ext cx="553691" cy="23808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9" name="Straight Connector 118"/>
            <p:cNvCxnSpPr>
              <a:stCxn id="116" idx="3"/>
              <a:endCxn id="112" idx="1"/>
            </p:cNvCxnSpPr>
            <p:nvPr/>
          </p:nvCxnSpPr>
          <p:spPr>
            <a:xfrm>
              <a:off x="6838368" y="4042229"/>
              <a:ext cx="1085468" cy="43071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0" name="TextBox 119"/>
            <p:cNvSpPr txBox="1"/>
            <p:nvPr/>
          </p:nvSpPr>
          <p:spPr>
            <a:xfrm>
              <a:off x="5235334" y="2032077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n1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608525" y="1940353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n1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TextBox 44"/>
            <p:cNvSpPr txBox="1">
              <a:spLocks noChangeArrowheads="1"/>
            </p:cNvSpPr>
            <p:nvPr/>
          </p:nvSpPr>
          <p:spPr bwMode="auto">
            <a:xfrm>
              <a:off x="7773318" y="2566331"/>
              <a:ext cx="553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dirty="0" err="1" smtClean="0">
                  <a:solidFill>
                    <a:prstClr val="black"/>
                  </a:solidFill>
                  <a:latin typeface="Calibri" pitchFamily="34" charset="0"/>
                </a:rPr>
                <a:t>PoA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123" name="Group 76" descr="source mobility"/>
          <p:cNvGrpSpPr>
            <a:grpSpLocks/>
          </p:cNvGrpSpPr>
          <p:nvPr/>
        </p:nvGrpSpPr>
        <p:grpSpPr bwMode="auto">
          <a:xfrm>
            <a:off x="7249462" y="2999592"/>
            <a:ext cx="1722247" cy="2433873"/>
            <a:chOff x="381000" y="228600"/>
            <a:chExt cx="6477000" cy="1676400"/>
          </a:xfrm>
          <a:solidFill>
            <a:srgbClr val="F79646">
              <a:lumMod val="60000"/>
              <a:lumOff val="40000"/>
            </a:srgbClr>
          </a:solidFill>
        </p:grpSpPr>
        <p:sp>
          <p:nvSpPr>
            <p:cNvPr id="124" name="Oval 100"/>
            <p:cNvSpPr>
              <a:spLocks noChangeArrowheads="1"/>
            </p:cNvSpPr>
            <p:nvPr/>
          </p:nvSpPr>
          <p:spPr bwMode="auto">
            <a:xfrm>
              <a:off x="1223963" y="571500"/>
              <a:ext cx="2749550" cy="6429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" name="Oval 101"/>
            <p:cNvSpPr>
              <a:spLocks noChangeArrowheads="1"/>
            </p:cNvSpPr>
            <p:nvPr/>
          </p:nvSpPr>
          <p:spPr bwMode="auto">
            <a:xfrm>
              <a:off x="2000250" y="228600"/>
              <a:ext cx="2741613" cy="6381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" name="Oval 102"/>
            <p:cNvSpPr>
              <a:spLocks noChangeArrowheads="1"/>
            </p:cNvSpPr>
            <p:nvPr/>
          </p:nvSpPr>
          <p:spPr bwMode="auto">
            <a:xfrm>
              <a:off x="3506788" y="368300"/>
              <a:ext cx="2746375" cy="6350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" name="Oval 103"/>
            <p:cNvSpPr>
              <a:spLocks noChangeArrowheads="1"/>
            </p:cNvSpPr>
            <p:nvPr/>
          </p:nvSpPr>
          <p:spPr bwMode="auto">
            <a:xfrm>
              <a:off x="866775" y="1133475"/>
              <a:ext cx="2752725" cy="6429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" name="Oval 104"/>
            <p:cNvSpPr>
              <a:spLocks noChangeArrowheads="1"/>
            </p:cNvSpPr>
            <p:nvPr/>
          </p:nvSpPr>
          <p:spPr bwMode="auto">
            <a:xfrm>
              <a:off x="2578100" y="1266825"/>
              <a:ext cx="2743200" cy="6381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" name="Oval 105"/>
            <p:cNvSpPr>
              <a:spLocks noChangeArrowheads="1"/>
            </p:cNvSpPr>
            <p:nvPr/>
          </p:nvSpPr>
          <p:spPr bwMode="auto">
            <a:xfrm>
              <a:off x="3732213" y="1155700"/>
              <a:ext cx="2749550" cy="6413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" name="Oval 106"/>
            <p:cNvSpPr>
              <a:spLocks noChangeArrowheads="1"/>
            </p:cNvSpPr>
            <p:nvPr/>
          </p:nvSpPr>
          <p:spPr bwMode="auto">
            <a:xfrm>
              <a:off x="958850" y="333375"/>
              <a:ext cx="2746375" cy="6381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" name="Oval 107"/>
            <p:cNvSpPr>
              <a:spLocks noChangeArrowheads="1"/>
            </p:cNvSpPr>
            <p:nvPr/>
          </p:nvSpPr>
          <p:spPr bwMode="auto">
            <a:xfrm>
              <a:off x="381000" y="746125"/>
              <a:ext cx="2746375" cy="6413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" name="Oval 109"/>
            <p:cNvSpPr>
              <a:spLocks noChangeArrowheads="1"/>
            </p:cNvSpPr>
            <p:nvPr/>
          </p:nvSpPr>
          <p:spPr bwMode="auto">
            <a:xfrm>
              <a:off x="2578100" y="768350"/>
              <a:ext cx="2743200" cy="6397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" name="Oval 108"/>
            <p:cNvSpPr>
              <a:spLocks noChangeArrowheads="1"/>
            </p:cNvSpPr>
            <p:nvPr/>
          </p:nvSpPr>
          <p:spPr bwMode="auto">
            <a:xfrm>
              <a:off x="4111625" y="746125"/>
              <a:ext cx="2746375" cy="6413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34" name="TextBox 44"/>
          <p:cNvSpPr txBox="1">
            <a:spLocks noChangeArrowheads="1"/>
          </p:cNvSpPr>
          <p:nvPr/>
        </p:nvSpPr>
        <p:spPr bwMode="auto">
          <a:xfrm>
            <a:off x="7214538" y="3801029"/>
            <a:ext cx="17920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Resolution function</a:t>
            </a:r>
            <a:endParaRPr lang="el-GR" sz="2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9901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 mobility: resolution approach based on home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6482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Home agent: binding between name and location </a:t>
            </a:r>
          </a:p>
          <a:p>
            <a:pPr lvl="1"/>
            <a:r>
              <a:rPr lang="en-US" dirty="0" smtClean="0"/>
              <a:t>Location id: </a:t>
            </a:r>
            <a:r>
              <a:rPr lang="en-US" dirty="0" err="1" smtClean="0"/>
              <a:t>PoA</a:t>
            </a:r>
            <a:r>
              <a:rPr lang="en-US" dirty="0" smtClean="0"/>
              <a:t> </a:t>
            </a:r>
            <a:r>
              <a:rPr lang="en-US" dirty="0" err="1" smtClean="0"/>
              <a:t>prefix+name</a:t>
            </a:r>
            <a:endParaRPr lang="en-US" dirty="0"/>
          </a:p>
          <a:p>
            <a:pPr lvl="1"/>
            <a:r>
              <a:rPr lang="en-US" dirty="0" smtClean="0"/>
              <a:t>Updated when source moves</a:t>
            </a:r>
          </a:p>
          <a:p>
            <a:r>
              <a:rPr lang="en-US" dirty="0" smtClean="0"/>
              <a:t>Request for content n1 routed to home agent</a:t>
            </a:r>
          </a:p>
          <a:p>
            <a:r>
              <a:rPr lang="en-US" dirty="0" smtClean="0"/>
              <a:t>Home agent responds with </a:t>
            </a:r>
            <a:r>
              <a:rPr lang="en-US" dirty="0" err="1" smtClean="0"/>
              <a:t>PoA</a:t>
            </a:r>
            <a:r>
              <a:rPr lang="en-US" dirty="0" smtClean="0"/>
              <a:t>/n1</a:t>
            </a:r>
          </a:p>
          <a:p>
            <a:r>
              <a:rPr lang="en-US" dirty="0" smtClean="0"/>
              <a:t>Receiver requests </a:t>
            </a:r>
            <a:r>
              <a:rPr lang="en-US" dirty="0" err="1" smtClean="0"/>
              <a:t>PoA</a:t>
            </a:r>
            <a:r>
              <a:rPr lang="en-US" dirty="0" smtClean="0"/>
              <a:t>/n1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 descr="source mobility"/>
          <p:cNvSpPr/>
          <p:nvPr/>
        </p:nvSpPr>
        <p:spPr>
          <a:xfrm>
            <a:off x="0" y="3338797"/>
            <a:ext cx="4572000" cy="2784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44"/>
          <p:cNvSpPr txBox="1">
            <a:spLocks noChangeArrowheads="1"/>
          </p:cNvSpPr>
          <p:nvPr/>
        </p:nvSpPr>
        <p:spPr bwMode="auto">
          <a:xfrm>
            <a:off x="4791274" y="1330789"/>
            <a:ext cx="12866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Source 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old location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2" name="TextBox 44"/>
          <p:cNvSpPr txBox="1">
            <a:spLocks noChangeArrowheads="1"/>
          </p:cNvSpPr>
          <p:nvPr/>
        </p:nvSpPr>
        <p:spPr bwMode="auto">
          <a:xfrm>
            <a:off x="7228164" y="1273924"/>
            <a:ext cx="13913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Source 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new location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4" name="Group 3" descr="source mobility"/>
          <p:cNvGrpSpPr/>
          <p:nvPr/>
        </p:nvGrpSpPr>
        <p:grpSpPr>
          <a:xfrm>
            <a:off x="4772926" y="1920255"/>
            <a:ext cx="4130883" cy="4350369"/>
            <a:chOff x="4772926" y="1920255"/>
            <a:chExt cx="4130883" cy="4350369"/>
          </a:xfrm>
        </p:grpSpPr>
        <p:grpSp>
          <p:nvGrpSpPr>
            <p:cNvPr id="109" name="Group 28"/>
            <p:cNvGrpSpPr>
              <a:grpSpLocks/>
            </p:cNvGrpSpPr>
            <p:nvPr/>
          </p:nvGrpSpPr>
          <p:grpSpPr bwMode="auto">
            <a:xfrm>
              <a:off x="4772926" y="1920255"/>
              <a:ext cx="4130883" cy="4018324"/>
              <a:chOff x="2057400" y="1905000"/>
              <a:chExt cx="5715000" cy="2895601"/>
            </a:xfrm>
          </p:grpSpPr>
          <p:sp>
            <p:nvSpPr>
              <p:cNvPr id="110" name="Oval 100"/>
              <p:cNvSpPr>
                <a:spLocks noChangeArrowheads="1"/>
              </p:cNvSpPr>
              <p:nvPr/>
            </p:nvSpPr>
            <p:spPr bwMode="auto">
              <a:xfrm>
                <a:off x="2801221" y="2498197"/>
                <a:ext cx="242605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1" name="Oval 101"/>
              <p:cNvSpPr>
                <a:spLocks noChangeArrowheads="1"/>
              </p:cNvSpPr>
              <p:nvPr/>
            </p:nvSpPr>
            <p:spPr bwMode="auto">
              <a:xfrm>
                <a:off x="3486150" y="1905000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2" name="Oval 102"/>
              <p:cNvSpPr>
                <a:spLocks noChangeArrowheads="1"/>
              </p:cNvSpPr>
              <p:nvPr/>
            </p:nvSpPr>
            <p:spPr bwMode="auto">
              <a:xfrm>
                <a:off x="4816322" y="2146300"/>
                <a:ext cx="2422218" cy="1095905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3" name="Oval 103"/>
              <p:cNvSpPr>
                <a:spLocks noChangeArrowheads="1"/>
              </p:cNvSpPr>
              <p:nvPr/>
            </p:nvSpPr>
            <p:spPr bwMode="auto">
              <a:xfrm>
                <a:off x="2485001" y="3467419"/>
                <a:ext cx="2429899" cy="1111991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4" name="Oval 104"/>
              <p:cNvSpPr>
                <a:spLocks noChangeArrowheads="1"/>
              </p:cNvSpPr>
              <p:nvPr/>
            </p:nvSpPr>
            <p:spPr bwMode="auto">
              <a:xfrm>
                <a:off x="3996967" y="3696654"/>
                <a:ext cx="2419657" cy="110394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5" name="Oval 105"/>
              <p:cNvSpPr>
                <a:spLocks noChangeArrowheads="1"/>
              </p:cNvSpPr>
              <p:nvPr/>
            </p:nvSpPr>
            <p:spPr bwMode="auto">
              <a:xfrm>
                <a:off x="5013479" y="3507635"/>
                <a:ext cx="2426058" cy="110595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6" name="Oval 106"/>
              <p:cNvSpPr>
                <a:spLocks noChangeArrowheads="1"/>
              </p:cNvSpPr>
              <p:nvPr/>
            </p:nvSpPr>
            <p:spPr bwMode="auto">
              <a:xfrm>
                <a:off x="2568217" y="2085975"/>
                <a:ext cx="2422218" cy="110193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7" name="Oval 107"/>
              <p:cNvSpPr>
                <a:spLocks noChangeArrowheads="1"/>
              </p:cNvSpPr>
              <p:nvPr/>
            </p:nvSpPr>
            <p:spPr bwMode="auto">
              <a:xfrm>
                <a:off x="2057400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8" name="Oval 108"/>
              <p:cNvSpPr>
                <a:spLocks noChangeArrowheads="1"/>
              </p:cNvSpPr>
              <p:nvPr/>
            </p:nvSpPr>
            <p:spPr bwMode="auto">
              <a:xfrm>
                <a:off x="5348902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9" name="Oval 109"/>
              <p:cNvSpPr>
                <a:spLocks noChangeArrowheads="1"/>
              </p:cNvSpPr>
              <p:nvPr/>
            </p:nvSpPr>
            <p:spPr bwMode="auto">
              <a:xfrm>
                <a:off x="3996967" y="2838027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121" name="TextBox 45"/>
            <p:cNvSpPr txBox="1">
              <a:spLocks noChangeArrowheads="1"/>
            </p:cNvSpPr>
            <p:nvPr/>
          </p:nvSpPr>
          <p:spPr bwMode="auto">
            <a:xfrm>
              <a:off x="5313300" y="5901292"/>
              <a:ext cx="9846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Receiver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5476402" y="5470233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923470" y="4788026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017559" y="2786927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5" name="Straight Connector 124"/>
            <p:cNvCxnSpPr>
              <a:stCxn id="132" idx="0"/>
            </p:cNvCxnSpPr>
            <p:nvPr/>
          </p:nvCxnSpPr>
          <p:spPr>
            <a:xfrm flipV="1">
              <a:off x="5598876" y="3255340"/>
              <a:ext cx="575997" cy="83313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6" name="Straight Connector 125"/>
            <p:cNvCxnSpPr>
              <a:stCxn id="130" idx="3"/>
              <a:endCxn id="124" idx="1"/>
            </p:cNvCxnSpPr>
            <p:nvPr/>
          </p:nvCxnSpPr>
          <p:spPr>
            <a:xfrm>
              <a:off x="5476402" y="2540071"/>
              <a:ext cx="541157" cy="4754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127" name="Straight Connector 126"/>
            <p:cNvCxnSpPr>
              <a:stCxn id="134" idx="0"/>
              <a:endCxn id="131" idx="3"/>
            </p:cNvCxnSpPr>
            <p:nvPr/>
          </p:nvCxnSpPr>
          <p:spPr>
            <a:xfrm flipV="1">
              <a:off x="7530811" y="2490168"/>
              <a:ext cx="310812" cy="576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8" name="Straight Connector 127"/>
            <p:cNvCxnSpPr>
              <a:endCxn id="123" idx="0"/>
            </p:cNvCxnSpPr>
            <p:nvPr/>
          </p:nvCxnSpPr>
          <p:spPr>
            <a:xfrm>
              <a:off x="6680128" y="4317077"/>
              <a:ext cx="471942" cy="47094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9" name="Straight Connector 128"/>
            <p:cNvCxnSpPr>
              <a:stCxn id="122" idx="0"/>
              <a:endCxn id="132" idx="2"/>
            </p:cNvCxnSpPr>
            <p:nvPr/>
          </p:nvCxnSpPr>
          <p:spPr>
            <a:xfrm flipH="1" flipV="1">
              <a:off x="5598876" y="4545677"/>
              <a:ext cx="220426" cy="9245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0" name="Can 129"/>
            <p:cNvSpPr/>
            <p:nvPr/>
          </p:nvSpPr>
          <p:spPr>
            <a:xfrm>
              <a:off x="5247802" y="1970158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Can 130"/>
            <p:cNvSpPr/>
            <p:nvPr/>
          </p:nvSpPr>
          <p:spPr>
            <a:xfrm>
              <a:off x="7613023" y="1920255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370276" y="4088477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923835" y="4281113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302211" y="3066768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5" name="Straight Connector 134"/>
            <p:cNvCxnSpPr>
              <a:stCxn id="124" idx="3"/>
            </p:cNvCxnSpPr>
            <p:nvPr/>
          </p:nvCxnSpPr>
          <p:spPr>
            <a:xfrm>
              <a:off x="6474759" y="3015527"/>
              <a:ext cx="827452" cy="14371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6" name="Straight Connector 135"/>
            <p:cNvCxnSpPr>
              <a:stCxn id="134" idx="2"/>
              <a:endCxn id="133" idx="0"/>
            </p:cNvCxnSpPr>
            <p:nvPr/>
          </p:nvCxnSpPr>
          <p:spPr>
            <a:xfrm>
              <a:off x="7530811" y="3523968"/>
              <a:ext cx="621624" cy="75714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7" name="Rectangle 136"/>
            <p:cNvSpPr/>
            <p:nvPr/>
          </p:nvSpPr>
          <p:spPr>
            <a:xfrm>
              <a:off x="6381167" y="3850396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8" name="Straight Connector 137"/>
            <p:cNvCxnSpPr>
              <a:stCxn id="134" idx="1"/>
              <a:endCxn id="137" idx="0"/>
            </p:cNvCxnSpPr>
            <p:nvPr/>
          </p:nvCxnSpPr>
          <p:spPr>
            <a:xfrm flipH="1">
              <a:off x="6609767" y="3295368"/>
              <a:ext cx="692444" cy="55502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>
            <a:xfrm flipV="1">
              <a:off x="5827476" y="4078996"/>
              <a:ext cx="553691" cy="23808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0" name="Straight Connector 139"/>
            <p:cNvCxnSpPr>
              <a:stCxn id="137" idx="3"/>
              <a:endCxn id="133" idx="1"/>
            </p:cNvCxnSpPr>
            <p:nvPr/>
          </p:nvCxnSpPr>
          <p:spPr>
            <a:xfrm>
              <a:off x="6838367" y="4078996"/>
              <a:ext cx="1085468" cy="43071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1" name="Oval 140"/>
            <p:cNvSpPr/>
            <p:nvPr/>
          </p:nvSpPr>
          <p:spPr>
            <a:xfrm>
              <a:off x="5802823" y="2672809"/>
              <a:ext cx="533400" cy="502012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TextBox 44"/>
            <p:cNvSpPr txBox="1">
              <a:spLocks noChangeArrowheads="1"/>
            </p:cNvSpPr>
            <p:nvPr/>
          </p:nvSpPr>
          <p:spPr bwMode="auto">
            <a:xfrm>
              <a:off x="4968563" y="2692466"/>
              <a:ext cx="8034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Home </a:t>
              </a:r>
            </a:p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agent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44" name="TextBox 44"/>
            <p:cNvSpPr txBox="1">
              <a:spLocks noChangeArrowheads="1"/>
            </p:cNvSpPr>
            <p:nvPr/>
          </p:nvSpPr>
          <p:spPr bwMode="auto">
            <a:xfrm>
              <a:off x="7116325" y="2554483"/>
              <a:ext cx="553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dirty="0" err="1" smtClean="0">
                  <a:solidFill>
                    <a:prstClr val="black"/>
                  </a:solidFill>
                  <a:latin typeface="Calibri" pitchFamily="34" charset="0"/>
                </a:rPr>
                <a:t>PoA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0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9901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 mobility: resolution approach based on home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6482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Home agent: binding between name and location </a:t>
            </a:r>
          </a:p>
          <a:p>
            <a:pPr lvl="1"/>
            <a:r>
              <a:rPr lang="en-US" dirty="0" smtClean="0"/>
              <a:t>Location id: </a:t>
            </a:r>
            <a:r>
              <a:rPr lang="en-US" dirty="0" err="1" smtClean="0"/>
              <a:t>PoA</a:t>
            </a:r>
            <a:r>
              <a:rPr lang="en-US" dirty="0" smtClean="0"/>
              <a:t> </a:t>
            </a:r>
            <a:r>
              <a:rPr lang="en-US" dirty="0" err="1" smtClean="0"/>
              <a:t>prefix+name</a:t>
            </a:r>
            <a:endParaRPr lang="en-US" dirty="0"/>
          </a:p>
          <a:p>
            <a:pPr lvl="1"/>
            <a:r>
              <a:rPr lang="en-US" dirty="0" smtClean="0"/>
              <a:t>Updated when source moves</a:t>
            </a:r>
          </a:p>
          <a:p>
            <a:r>
              <a:rPr lang="en-US" dirty="0" smtClean="0"/>
              <a:t>Request for content n1 routed to home agent</a:t>
            </a:r>
          </a:p>
          <a:p>
            <a:r>
              <a:rPr lang="en-US" dirty="0" smtClean="0"/>
              <a:t>Home agent responds with </a:t>
            </a:r>
            <a:r>
              <a:rPr lang="en-US" dirty="0" err="1" smtClean="0"/>
              <a:t>PoA</a:t>
            </a:r>
            <a:r>
              <a:rPr lang="en-US" dirty="0" smtClean="0"/>
              <a:t>/n1</a:t>
            </a:r>
          </a:p>
          <a:p>
            <a:r>
              <a:rPr lang="en-US" dirty="0" smtClean="0"/>
              <a:t>Receiver requests </a:t>
            </a:r>
            <a:r>
              <a:rPr lang="en-US" dirty="0" err="1" smtClean="0"/>
              <a:t>PoA</a:t>
            </a:r>
            <a:r>
              <a:rPr lang="en-US" dirty="0" smtClean="0"/>
              <a:t>/n1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 descr="source mobility"/>
          <p:cNvSpPr/>
          <p:nvPr/>
        </p:nvSpPr>
        <p:spPr>
          <a:xfrm>
            <a:off x="0" y="4259215"/>
            <a:ext cx="4572000" cy="1864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44"/>
          <p:cNvSpPr txBox="1">
            <a:spLocks noChangeArrowheads="1"/>
          </p:cNvSpPr>
          <p:nvPr/>
        </p:nvSpPr>
        <p:spPr bwMode="auto">
          <a:xfrm>
            <a:off x="4791275" y="1275880"/>
            <a:ext cx="12866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Source 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old location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6" name="TextBox 44"/>
          <p:cNvSpPr txBox="1">
            <a:spLocks noChangeArrowheads="1"/>
          </p:cNvSpPr>
          <p:nvPr/>
        </p:nvSpPr>
        <p:spPr bwMode="auto">
          <a:xfrm>
            <a:off x="7228165" y="1219015"/>
            <a:ext cx="13913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Source 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new location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4" name="Group 3" descr="source mobility"/>
          <p:cNvGrpSpPr/>
          <p:nvPr/>
        </p:nvGrpSpPr>
        <p:grpSpPr>
          <a:xfrm>
            <a:off x="4772927" y="1865346"/>
            <a:ext cx="4130883" cy="4350369"/>
            <a:chOff x="4772927" y="1865346"/>
            <a:chExt cx="4130883" cy="4350369"/>
          </a:xfrm>
        </p:grpSpPr>
        <p:grpSp>
          <p:nvGrpSpPr>
            <p:cNvPr id="112" name="Group 28"/>
            <p:cNvGrpSpPr>
              <a:grpSpLocks/>
            </p:cNvGrpSpPr>
            <p:nvPr/>
          </p:nvGrpSpPr>
          <p:grpSpPr bwMode="auto">
            <a:xfrm>
              <a:off x="4772927" y="1865346"/>
              <a:ext cx="4130883" cy="4018324"/>
              <a:chOff x="2057400" y="1905000"/>
              <a:chExt cx="5715000" cy="2895601"/>
            </a:xfrm>
          </p:grpSpPr>
          <p:sp>
            <p:nvSpPr>
              <p:cNvPr id="113" name="Oval 100"/>
              <p:cNvSpPr>
                <a:spLocks noChangeArrowheads="1"/>
              </p:cNvSpPr>
              <p:nvPr/>
            </p:nvSpPr>
            <p:spPr bwMode="auto">
              <a:xfrm>
                <a:off x="2801221" y="2498197"/>
                <a:ext cx="242605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4" name="Oval 101"/>
              <p:cNvSpPr>
                <a:spLocks noChangeArrowheads="1"/>
              </p:cNvSpPr>
              <p:nvPr/>
            </p:nvSpPr>
            <p:spPr bwMode="auto">
              <a:xfrm>
                <a:off x="3486150" y="1905000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5" name="Oval 102"/>
              <p:cNvSpPr>
                <a:spLocks noChangeArrowheads="1"/>
              </p:cNvSpPr>
              <p:nvPr/>
            </p:nvSpPr>
            <p:spPr bwMode="auto">
              <a:xfrm>
                <a:off x="4816322" y="2146300"/>
                <a:ext cx="2422218" cy="1095905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6" name="Oval 103"/>
              <p:cNvSpPr>
                <a:spLocks noChangeArrowheads="1"/>
              </p:cNvSpPr>
              <p:nvPr/>
            </p:nvSpPr>
            <p:spPr bwMode="auto">
              <a:xfrm>
                <a:off x="2485001" y="3467419"/>
                <a:ext cx="2429899" cy="1111991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7" name="Oval 104"/>
              <p:cNvSpPr>
                <a:spLocks noChangeArrowheads="1"/>
              </p:cNvSpPr>
              <p:nvPr/>
            </p:nvSpPr>
            <p:spPr bwMode="auto">
              <a:xfrm>
                <a:off x="3996967" y="3696654"/>
                <a:ext cx="2419657" cy="110394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8" name="Oval 105"/>
              <p:cNvSpPr>
                <a:spLocks noChangeArrowheads="1"/>
              </p:cNvSpPr>
              <p:nvPr/>
            </p:nvSpPr>
            <p:spPr bwMode="auto">
              <a:xfrm>
                <a:off x="5013479" y="3507635"/>
                <a:ext cx="2426058" cy="110595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9" name="Oval 106"/>
              <p:cNvSpPr>
                <a:spLocks noChangeArrowheads="1"/>
              </p:cNvSpPr>
              <p:nvPr/>
            </p:nvSpPr>
            <p:spPr bwMode="auto">
              <a:xfrm>
                <a:off x="2568217" y="2085975"/>
                <a:ext cx="2422218" cy="110193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0" name="Oval 107"/>
              <p:cNvSpPr>
                <a:spLocks noChangeArrowheads="1"/>
              </p:cNvSpPr>
              <p:nvPr/>
            </p:nvSpPr>
            <p:spPr bwMode="auto">
              <a:xfrm>
                <a:off x="2057400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1" name="Oval 108"/>
              <p:cNvSpPr>
                <a:spLocks noChangeArrowheads="1"/>
              </p:cNvSpPr>
              <p:nvPr/>
            </p:nvSpPr>
            <p:spPr bwMode="auto">
              <a:xfrm>
                <a:off x="5348902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2" name="Oval 109"/>
              <p:cNvSpPr>
                <a:spLocks noChangeArrowheads="1"/>
              </p:cNvSpPr>
              <p:nvPr/>
            </p:nvSpPr>
            <p:spPr bwMode="auto">
              <a:xfrm>
                <a:off x="3996967" y="2838027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124" name="TextBox 45"/>
            <p:cNvSpPr txBox="1">
              <a:spLocks noChangeArrowheads="1"/>
            </p:cNvSpPr>
            <p:nvPr/>
          </p:nvSpPr>
          <p:spPr bwMode="auto">
            <a:xfrm>
              <a:off x="5313301" y="5846383"/>
              <a:ext cx="9846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Receiver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5476403" y="5415324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923471" y="4733117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017560" y="2732018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8" name="Straight Connector 127"/>
            <p:cNvCxnSpPr>
              <a:stCxn id="135" idx="0"/>
            </p:cNvCxnSpPr>
            <p:nvPr/>
          </p:nvCxnSpPr>
          <p:spPr>
            <a:xfrm flipV="1">
              <a:off x="5598877" y="3200431"/>
              <a:ext cx="575997" cy="83313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9" name="Straight Connector 128"/>
            <p:cNvCxnSpPr>
              <a:stCxn id="133" idx="3"/>
              <a:endCxn id="127" idx="1"/>
            </p:cNvCxnSpPr>
            <p:nvPr/>
          </p:nvCxnSpPr>
          <p:spPr>
            <a:xfrm>
              <a:off x="5476403" y="2485162"/>
              <a:ext cx="541157" cy="4754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130" name="Straight Connector 129"/>
            <p:cNvCxnSpPr>
              <a:stCxn id="137" idx="0"/>
              <a:endCxn id="134" idx="3"/>
            </p:cNvCxnSpPr>
            <p:nvPr/>
          </p:nvCxnSpPr>
          <p:spPr>
            <a:xfrm flipV="1">
              <a:off x="7530812" y="2435259"/>
              <a:ext cx="310812" cy="576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1" name="Straight Connector 130"/>
            <p:cNvCxnSpPr>
              <a:endCxn id="126" idx="0"/>
            </p:cNvCxnSpPr>
            <p:nvPr/>
          </p:nvCxnSpPr>
          <p:spPr>
            <a:xfrm>
              <a:off x="6680129" y="4262168"/>
              <a:ext cx="471942" cy="47094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2" name="Straight Connector 131"/>
            <p:cNvCxnSpPr>
              <a:stCxn id="125" idx="0"/>
              <a:endCxn id="135" idx="2"/>
            </p:cNvCxnSpPr>
            <p:nvPr/>
          </p:nvCxnSpPr>
          <p:spPr>
            <a:xfrm flipH="1" flipV="1">
              <a:off x="5598877" y="4490768"/>
              <a:ext cx="220426" cy="9245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3" name="Can 132"/>
            <p:cNvSpPr/>
            <p:nvPr/>
          </p:nvSpPr>
          <p:spPr>
            <a:xfrm>
              <a:off x="5247803" y="1915249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Can 133"/>
            <p:cNvSpPr/>
            <p:nvPr/>
          </p:nvSpPr>
          <p:spPr>
            <a:xfrm>
              <a:off x="7613024" y="1865346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370277" y="4033568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923836" y="4226204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302212" y="3011859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8" name="Straight Connector 137"/>
            <p:cNvCxnSpPr>
              <a:stCxn id="127" idx="3"/>
            </p:cNvCxnSpPr>
            <p:nvPr/>
          </p:nvCxnSpPr>
          <p:spPr>
            <a:xfrm>
              <a:off x="6474760" y="2960618"/>
              <a:ext cx="827452" cy="14371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9" name="Straight Connector 138"/>
            <p:cNvCxnSpPr>
              <a:stCxn id="137" idx="2"/>
              <a:endCxn id="136" idx="0"/>
            </p:cNvCxnSpPr>
            <p:nvPr/>
          </p:nvCxnSpPr>
          <p:spPr>
            <a:xfrm>
              <a:off x="7530812" y="3469059"/>
              <a:ext cx="621624" cy="75714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0" name="Rectangle 139"/>
            <p:cNvSpPr/>
            <p:nvPr/>
          </p:nvSpPr>
          <p:spPr>
            <a:xfrm>
              <a:off x="6381168" y="3795487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1" name="Straight Connector 140"/>
            <p:cNvCxnSpPr>
              <a:stCxn id="137" idx="1"/>
              <a:endCxn id="140" idx="0"/>
            </p:cNvCxnSpPr>
            <p:nvPr/>
          </p:nvCxnSpPr>
          <p:spPr>
            <a:xfrm flipH="1">
              <a:off x="6609768" y="3240459"/>
              <a:ext cx="692444" cy="55502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>
            <a:xfrm flipV="1">
              <a:off x="5827477" y="4024087"/>
              <a:ext cx="553691" cy="23808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3" name="Straight Connector 142"/>
            <p:cNvCxnSpPr>
              <a:stCxn id="140" idx="3"/>
              <a:endCxn id="136" idx="1"/>
            </p:cNvCxnSpPr>
            <p:nvPr/>
          </p:nvCxnSpPr>
          <p:spPr>
            <a:xfrm>
              <a:off x="6838368" y="4024087"/>
              <a:ext cx="1085468" cy="43071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4" name="TextBox 143"/>
            <p:cNvSpPr txBox="1"/>
            <p:nvPr/>
          </p:nvSpPr>
          <p:spPr>
            <a:xfrm>
              <a:off x="4989592" y="4867187"/>
              <a:ext cx="423514" cy="369332"/>
            </a:xfrm>
            <a:prstGeom prst="rect">
              <a:avLst/>
            </a:prstGeom>
            <a:solidFill>
              <a:srgbClr val="EEECE1"/>
            </a:solidFill>
            <a:ln w="25400">
              <a:solidFill>
                <a:srgbClr val="C0504D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n1</a:t>
              </a:r>
            </a:p>
          </p:txBody>
        </p:sp>
        <p:sp>
          <p:nvSpPr>
            <p:cNvPr id="145" name="Oval 144"/>
            <p:cNvSpPr/>
            <p:nvPr/>
          </p:nvSpPr>
          <p:spPr>
            <a:xfrm>
              <a:off x="5802824" y="2617900"/>
              <a:ext cx="533400" cy="502012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TextBox 44"/>
            <p:cNvSpPr txBox="1">
              <a:spLocks noChangeArrowheads="1"/>
            </p:cNvSpPr>
            <p:nvPr/>
          </p:nvSpPr>
          <p:spPr bwMode="auto">
            <a:xfrm>
              <a:off x="4968564" y="2637557"/>
              <a:ext cx="8034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Home </a:t>
              </a:r>
            </a:p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agent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48" name="TextBox 44"/>
            <p:cNvSpPr txBox="1">
              <a:spLocks noChangeArrowheads="1"/>
            </p:cNvSpPr>
            <p:nvPr/>
          </p:nvSpPr>
          <p:spPr bwMode="auto">
            <a:xfrm>
              <a:off x="7116326" y="2499574"/>
              <a:ext cx="553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dirty="0" err="1" smtClean="0">
                  <a:solidFill>
                    <a:prstClr val="black"/>
                  </a:solidFill>
                  <a:latin typeface="Calibri" pitchFamily="34" charset="0"/>
                </a:rPr>
                <a:t>PoA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5256791" y="2976628"/>
              <a:ext cx="570686" cy="2373642"/>
            </a:xfrm>
            <a:custGeom>
              <a:avLst/>
              <a:gdLst>
                <a:gd name="connsiteX0" fmla="*/ 320981 w 684051"/>
                <a:gd name="connsiteY0" fmla="*/ 2191871 h 2191871"/>
                <a:gd name="connsiteX1" fmla="*/ 11699 w 684051"/>
                <a:gd name="connsiteY1" fmla="*/ 1089212 h 2191871"/>
                <a:gd name="connsiteX2" fmla="*/ 684051 w 684051"/>
                <a:gd name="connsiteY2" fmla="*/ 0 h 219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4051" h="2191871">
                  <a:moveTo>
                    <a:pt x="320981" y="2191871"/>
                  </a:moveTo>
                  <a:cubicBezTo>
                    <a:pt x="136084" y="1823197"/>
                    <a:pt x="-48813" y="1454524"/>
                    <a:pt x="11699" y="1089212"/>
                  </a:cubicBezTo>
                  <a:cubicBezTo>
                    <a:pt x="72211" y="723900"/>
                    <a:pt x="684051" y="0"/>
                    <a:pt x="684051" y="0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3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9901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 mobility: resolution approach based on home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6482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Home agent: binding between name and location </a:t>
            </a:r>
          </a:p>
          <a:p>
            <a:pPr lvl="1"/>
            <a:r>
              <a:rPr lang="en-US" dirty="0" smtClean="0"/>
              <a:t>Location id: </a:t>
            </a:r>
            <a:r>
              <a:rPr lang="en-US" dirty="0" err="1" smtClean="0"/>
              <a:t>PoA</a:t>
            </a:r>
            <a:r>
              <a:rPr lang="en-US" dirty="0" smtClean="0"/>
              <a:t> </a:t>
            </a:r>
            <a:r>
              <a:rPr lang="en-US" dirty="0" err="1" smtClean="0"/>
              <a:t>prefix+name</a:t>
            </a:r>
            <a:endParaRPr lang="en-US" dirty="0"/>
          </a:p>
          <a:p>
            <a:pPr lvl="1"/>
            <a:r>
              <a:rPr lang="en-US" dirty="0" smtClean="0"/>
              <a:t>Updated when source moves</a:t>
            </a:r>
          </a:p>
          <a:p>
            <a:r>
              <a:rPr lang="en-US" dirty="0" smtClean="0"/>
              <a:t>Request for content n1 routed to home agent</a:t>
            </a:r>
          </a:p>
          <a:p>
            <a:r>
              <a:rPr lang="en-US" dirty="0" smtClean="0"/>
              <a:t>Home agent responds with </a:t>
            </a:r>
            <a:r>
              <a:rPr lang="en-US" dirty="0" err="1" smtClean="0"/>
              <a:t>PoA</a:t>
            </a:r>
            <a:r>
              <a:rPr lang="en-US" dirty="0" smtClean="0"/>
              <a:t>/n1</a:t>
            </a:r>
          </a:p>
          <a:p>
            <a:r>
              <a:rPr lang="en-US" dirty="0" smtClean="0"/>
              <a:t>Receiver requests </a:t>
            </a:r>
            <a:r>
              <a:rPr lang="en-US" dirty="0" err="1" smtClean="0"/>
              <a:t>PoA</a:t>
            </a:r>
            <a:r>
              <a:rPr lang="en-US" dirty="0" smtClean="0"/>
              <a:t>/n1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8" name="Rectangle 57" descr="source mobility"/>
          <p:cNvSpPr/>
          <p:nvPr/>
        </p:nvSpPr>
        <p:spPr>
          <a:xfrm>
            <a:off x="0" y="5144049"/>
            <a:ext cx="4572000" cy="9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44"/>
          <p:cNvSpPr txBox="1">
            <a:spLocks noChangeArrowheads="1"/>
          </p:cNvSpPr>
          <p:nvPr/>
        </p:nvSpPr>
        <p:spPr bwMode="auto">
          <a:xfrm>
            <a:off x="4791275" y="1311175"/>
            <a:ext cx="12866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Source 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old location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0" name="TextBox 44"/>
          <p:cNvSpPr txBox="1">
            <a:spLocks noChangeArrowheads="1"/>
          </p:cNvSpPr>
          <p:nvPr/>
        </p:nvSpPr>
        <p:spPr bwMode="auto">
          <a:xfrm>
            <a:off x="7228165" y="1254310"/>
            <a:ext cx="13913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Source 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new location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4" name="Group 3" descr="source mobility"/>
          <p:cNvGrpSpPr/>
          <p:nvPr/>
        </p:nvGrpSpPr>
        <p:grpSpPr>
          <a:xfrm>
            <a:off x="4772927" y="1900641"/>
            <a:ext cx="4130883" cy="4350369"/>
            <a:chOff x="4772927" y="1900641"/>
            <a:chExt cx="4130883" cy="4350369"/>
          </a:xfrm>
        </p:grpSpPr>
        <p:grpSp>
          <p:nvGrpSpPr>
            <p:cNvPr id="67" name="Group 28"/>
            <p:cNvGrpSpPr>
              <a:grpSpLocks/>
            </p:cNvGrpSpPr>
            <p:nvPr/>
          </p:nvGrpSpPr>
          <p:grpSpPr bwMode="auto">
            <a:xfrm>
              <a:off x="4772927" y="1900641"/>
              <a:ext cx="4130883" cy="4018324"/>
              <a:chOff x="2057400" y="1905000"/>
              <a:chExt cx="5715000" cy="2895601"/>
            </a:xfrm>
          </p:grpSpPr>
          <p:sp>
            <p:nvSpPr>
              <p:cNvPr id="77" name="Oval 100"/>
              <p:cNvSpPr>
                <a:spLocks noChangeArrowheads="1"/>
              </p:cNvSpPr>
              <p:nvPr/>
            </p:nvSpPr>
            <p:spPr bwMode="auto">
              <a:xfrm>
                <a:off x="2801221" y="2498197"/>
                <a:ext cx="242605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8" name="Oval 101"/>
              <p:cNvSpPr>
                <a:spLocks noChangeArrowheads="1"/>
              </p:cNvSpPr>
              <p:nvPr/>
            </p:nvSpPr>
            <p:spPr bwMode="auto">
              <a:xfrm>
                <a:off x="3486150" y="1905000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9" name="Oval 102"/>
              <p:cNvSpPr>
                <a:spLocks noChangeArrowheads="1"/>
              </p:cNvSpPr>
              <p:nvPr/>
            </p:nvSpPr>
            <p:spPr bwMode="auto">
              <a:xfrm>
                <a:off x="4816322" y="2146300"/>
                <a:ext cx="2422218" cy="1095905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0" name="Oval 103"/>
              <p:cNvSpPr>
                <a:spLocks noChangeArrowheads="1"/>
              </p:cNvSpPr>
              <p:nvPr/>
            </p:nvSpPr>
            <p:spPr bwMode="auto">
              <a:xfrm>
                <a:off x="2485001" y="3467419"/>
                <a:ext cx="2429899" cy="1111991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1" name="Oval 104"/>
              <p:cNvSpPr>
                <a:spLocks noChangeArrowheads="1"/>
              </p:cNvSpPr>
              <p:nvPr/>
            </p:nvSpPr>
            <p:spPr bwMode="auto">
              <a:xfrm>
                <a:off x="3996967" y="3696654"/>
                <a:ext cx="2419657" cy="110394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2" name="Oval 105"/>
              <p:cNvSpPr>
                <a:spLocks noChangeArrowheads="1"/>
              </p:cNvSpPr>
              <p:nvPr/>
            </p:nvSpPr>
            <p:spPr bwMode="auto">
              <a:xfrm>
                <a:off x="5013479" y="3507635"/>
                <a:ext cx="2426058" cy="110595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3" name="Oval 106"/>
              <p:cNvSpPr>
                <a:spLocks noChangeArrowheads="1"/>
              </p:cNvSpPr>
              <p:nvPr/>
            </p:nvSpPr>
            <p:spPr bwMode="auto">
              <a:xfrm>
                <a:off x="2568217" y="2085975"/>
                <a:ext cx="2422218" cy="110193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4" name="Oval 107"/>
              <p:cNvSpPr>
                <a:spLocks noChangeArrowheads="1"/>
              </p:cNvSpPr>
              <p:nvPr/>
            </p:nvSpPr>
            <p:spPr bwMode="auto">
              <a:xfrm>
                <a:off x="2057400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5" name="Oval 108"/>
              <p:cNvSpPr>
                <a:spLocks noChangeArrowheads="1"/>
              </p:cNvSpPr>
              <p:nvPr/>
            </p:nvSpPr>
            <p:spPr bwMode="auto">
              <a:xfrm>
                <a:off x="5348902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6" name="Oval 109"/>
              <p:cNvSpPr>
                <a:spLocks noChangeArrowheads="1"/>
              </p:cNvSpPr>
              <p:nvPr/>
            </p:nvSpPr>
            <p:spPr bwMode="auto">
              <a:xfrm>
                <a:off x="3996967" y="2838027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88" name="TextBox 45"/>
            <p:cNvSpPr txBox="1">
              <a:spLocks noChangeArrowheads="1"/>
            </p:cNvSpPr>
            <p:nvPr/>
          </p:nvSpPr>
          <p:spPr bwMode="auto">
            <a:xfrm>
              <a:off x="5313301" y="5881678"/>
              <a:ext cx="9846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Receiver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5476403" y="5450619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23471" y="4768412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017560" y="2767313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2" name="Straight Connector 91"/>
            <p:cNvCxnSpPr>
              <a:stCxn id="99" idx="0"/>
            </p:cNvCxnSpPr>
            <p:nvPr/>
          </p:nvCxnSpPr>
          <p:spPr>
            <a:xfrm flipV="1">
              <a:off x="5598877" y="3235726"/>
              <a:ext cx="575997" cy="83313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3" name="Straight Connector 92"/>
            <p:cNvCxnSpPr>
              <a:stCxn id="97" idx="3"/>
              <a:endCxn id="91" idx="1"/>
            </p:cNvCxnSpPr>
            <p:nvPr/>
          </p:nvCxnSpPr>
          <p:spPr>
            <a:xfrm>
              <a:off x="5476403" y="2520457"/>
              <a:ext cx="541157" cy="4754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94" name="Straight Connector 93"/>
            <p:cNvCxnSpPr>
              <a:stCxn id="101" idx="0"/>
              <a:endCxn id="98" idx="3"/>
            </p:cNvCxnSpPr>
            <p:nvPr/>
          </p:nvCxnSpPr>
          <p:spPr>
            <a:xfrm flipV="1">
              <a:off x="7530812" y="2470554"/>
              <a:ext cx="310812" cy="576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5" name="Straight Connector 94"/>
            <p:cNvCxnSpPr>
              <a:endCxn id="90" idx="0"/>
            </p:cNvCxnSpPr>
            <p:nvPr/>
          </p:nvCxnSpPr>
          <p:spPr>
            <a:xfrm>
              <a:off x="6680129" y="4297463"/>
              <a:ext cx="471942" cy="47094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6" name="Straight Connector 95"/>
            <p:cNvCxnSpPr>
              <a:stCxn id="89" idx="0"/>
              <a:endCxn id="99" idx="2"/>
            </p:cNvCxnSpPr>
            <p:nvPr/>
          </p:nvCxnSpPr>
          <p:spPr>
            <a:xfrm flipH="1" flipV="1">
              <a:off x="5598877" y="4526063"/>
              <a:ext cx="220426" cy="9245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7" name="Can 96"/>
            <p:cNvSpPr/>
            <p:nvPr/>
          </p:nvSpPr>
          <p:spPr>
            <a:xfrm>
              <a:off x="5247803" y="1950544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Can 97"/>
            <p:cNvSpPr/>
            <p:nvPr/>
          </p:nvSpPr>
          <p:spPr>
            <a:xfrm>
              <a:off x="7613024" y="1900641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370277" y="4068863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923836" y="4261499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302212" y="3047154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2" name="Straight Connector 101"/>
            <p:cNvCxnSpPr>
              <a:stCxn id="91" idx="3"/>
            </p:cNvCxnSpPr>
            <p:nvPr/>
          </p:nvCxnSpPr>
          <p:spPr>
            <a:xfrm>
              <a:off x="6474760" y="2995913"/>
              <a:ext cx="827452" cy="14371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3" name="Straight Connector 102"/>
            <p:cNvCxnSpPr>
              <a:stCxn id="101" idx="2"/>
              <a:endCxn id="100" idx="0"/>
            </p:cNvCxnSpPr>
            <p:nvPr/>
          </p:nvCxnSpPr>
          <p:spPr>
            <a:xfrm>
              <a:off x="7530812" y="3504354"/>
              <a:ext cx="621624" cy="75714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4" name="Rectangle 103"/>
            <p:cNvSpPr/>
            <p:nvPr/>
          </p:nvSpPr>
          <p:spPr>
            <a:xfrm>
              <a:off x="6381168" y="3830782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5" name="Straight Connector 104"/>
            <p:cNvCxnSpPr>
              <a:stCxn id="101" idx="1"/>
              <a:endCxn id="104" idx="0"/>
            </p:cNvCxnSpPr>
            <p:nvPr/>
          </p:nvCxnSpPr>
          <p:spPr>
            <a:xfrm flipH="1">
              <a:off x="6609768" y="3275754"/>
              <a:ext cx="692444" cy="55502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>
            <a:xfrm flipV="1">
              <a:off x="5827477" y="4059382"/>
              <a:ext cx="553691" cy="23808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7" name="Straight Connector 106"/>
            <p:cNvCxnSpPr>
              <a:stCxn id="104" idx="3"/>
              <a:endCxn id="100" idx="1"/>
            </p:cNvCxnSpPr>
            <p:nvPr/>
          </p:nvCxnSpPr>
          <p:spPr>
            <a:xfrm>
              <a:off x="6838368" y="4059382"/>
              <a:ext cx="1085468" cy="43071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8" name="TextBox 107"/>
            <p:cNvSpPr txBox="1"/>
            <p:nvPr/>
          </p:nvSpPr>
          <p:spPr>
            <a:xfrm>
              <a:off x="4989592" y="4902482"/>
              <a:ext cx="423514" cy="369332"/>
            </a:xfrm>
            <a:prstGeom prst="rect">
              <a:avLst/>
            </a:prstGeom>
            <a:solidFill>
              <a:srgbClr val="EEECE1"/>
            </a:solidFill>
            <a:ln w="25400">
              <a:solidFill>
                <a:srgbClr val="C0504D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n1</a:t>
              </a:r>
            </a:p>
          </p:txBody>
        </p:sp>
        <p:sp>
          <p:nvSpPr>
            <p:cNvPr id="109" name="Oval 108"/>
            <p:cNvSpPr/>
            <p:nvPr/>
          </p:nvSpPr>
          <p:spPr>
            <a:xfrm>
              <a:off x="5802824" y="2653195"/>
              <a:ext cx="533400" cy="502012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TextBox 44"/>
            <p:cNvSpPr txBox="1">
              <a:spLocks noChangeArrowheads="1"/>
            </p:cNvSpPr>
            <p:nvPr/>
          </p:nvSpPr>
          <p:spPr bwMode="auto">
            <a:xfrm>
              <a:off x="4968564" y="2672852"/>
              <a:ext cx="8034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Home </a:t>
              </a:r>
            </a:p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agent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2" name="TextBox 44"/>
            <p:cNvSpPr txBox="1">
              <a:spLocks noChangeArrowheads="1"/>
            </p:cNvSpPr>
            <p:nvPr/>
          </p:nvSpPr>
          <p:spPr bwMode="auto">
            <a:xfrm>
              <a:off x="7116326" y="2534869"/>
              <a:ext cx="553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dirty="0" err="1" smtClean="0">
                  <a:solidFill>
                    <a:prstClr val="black"/>
                  </a:solidFill>
                  <a:latin typeface="Calibri" pitchFamily="34" charset="0"/>
                </a:rPr>
                <a:t>PoA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256791" y="3011923"/>
              <a:ext cx="570686" cy="2373642"/>
            </a:xfrm>
            <a:custGeom>
              <a:avLst/>
              <a:gdLst>
                <a:gd name="connsiteX0" fmla="*/ 320981 w 684051"/>
                <a:gd name="connsiteY0" fmla="*/ 2191871 h 2191871"/>
                <a:gd name="connsiteX1" fmla="*/ 11699 w 684051"/>
                <a:gd name="connsiteY1" fmla="*/ 1089212 h 2191871"/>
                <a:gd name="connsiteX2" fmla="*/ 684051 w 684051"/>
                <a:gd name="connsiteY2" fmla="*/ 0 h 219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4051" h="2191871">
                  <a:moveTo>
                    <a:pt x="320981" y="2191871"/>
                  </a:moveTo>
                  <a:cubicBezTo>
                    <a:pt x="136084" y="1823197"/>
                    <a:pt x="-48813" y="1454524"/>
                    <a:pt x="11699" y="1089212"/>
                  </a:cubicBezTo>
                  <a:cubicBezTo>
                    <a:pt x="72211" y="723900"/>
                    <a:pt x="684051" y="0"/>
                    <a:pt x="684051" y="0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437381" y="3126459"/>
              <a:ext cx="506219" cy="2218765"/>
            </a:xfrm>
            <a:custGeom>
              <a:avLst/>
              <a:gdLst>
                <a:gd name="connsiteX0" fmla="*/ 506219 w 506219"/>
                <a:gd name="connsiteY0" fmla="*/ 0 h 2218765"/>
                <a:gd name="connsiteX1" fmla="*/ 8678 w 506219"/>
                <a:gd name="connsiteY1" fmla="*/ 1008530 h 2218765"/>
                <a:gd name="connsiteX2" fmla="*/ 237278 w 506219"/>
                <a:gd name="connsiteY2" fmla="*/ 2218765 h 221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219" h="2218765">
                  <a:moveTo>
                    <a:pt x="506219" y="0"/>
                  </a:moveTo>
                  <a:cubicBezTo>
                    <a:pt x="279860" y="319368"/>
                    <a:pt x="53501" y="638736"/>
                    <a:pt x="8678" y="1008530"/>
                  </a:cubicBezTo>
                  <a:cubicBezTo>
                    <a:pt x="-36145" y="1378324"/>
                    <a:pt x="100566" y="1798544"/>
                    <a:pt x="237278" y="2218765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TextBox 44"/>
            <p:cNvSpPr txBox="1">
              <a:spLocks noChangeArrowheads="1"/>
            </p:cNvSpPr>
            <p:nvPr/>
          </p:nvSpPr>
          <p:spPr bwMode="auto">
            <a:xfrm>
              <a:off x="5576477" y="3447453"/>
              <a:ext cx="882165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PoA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/n1</a:t>
              </a: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9901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 mobility: resolution approach based on home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6482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Home agent: binding between name and location </a:t>
            </a:r>
          </a:p>
          <a:p>
            <a:pPr lvl="1"/>
            <a:r>
              <a:rPr lang="en-US" dirty="0" smtClean="0"/>
              <a:t>Location id: </a:t>
            </a:r>
            <a:r>
              <a:rPr lang="en-US" dirty="0" err="1" smtClean="0"/>
              <a:t>PoA</a:t>
            </a:r>
            <a:r>
              <a:rPr lang="en-US" dirty="0" smtClean="0"/>
              <a:t> </a:t>
            </a:r>
            <a:r>
              <a:rPr lang="en-US" dirty="0" err="1" smtClean="0"/>
              <a:t>prefix+name</a:t>
            </a:r>
            <a:endParaRPr lang="en-US" dirty="0"/>
          </a:p>
          <a:p>
            <a:pPr lvl="1"/>
            <a:r>
              <a:rPr lang="en-US" dirty="0" smtClean="0"/>
              <a:t>Updated when source moves</a:t>
            </a:r>
          </a:p>
          <a:p>
            <a:r>
              <a:rPr lang="en-US" dirty="0" smtClean="0"/>
              <a:t>Request for content n1 routed to home agent</a:t>
            </a:r>
          </a:p>
          <a:p>
            <a:r>
              <a:rPr lang="en-US" dirty="0" smtClean="0"/>
              <a:t>Home agent responds with </a:t>
            </a:r>
            <a:r>
              <a:rPr lang="en-US" dirty="0" err="1" smtClean="0"/>
              <a:t>PoA</a:t>
            </a:r>
            <a:r>
              <a:rPr lang="en-US" dirty="0" smtClean="0"/>
              <a:t>/n1</a:t>
            </a:r>
          </a:p>
          <a:p>
            <a:r>
              <a:rPr lang="en-US" dirty="0" smtClean="0"/>
              <a:t>Receiver requests </a:t>
            </a:r>
            <a:r>
              <a:rPr lang="en-US" dirty="0" err="1" smtClean="0"/>
              <a:t>PoA</a:t>
            </a:r>
            <a:r>
              <a:rPr lang="en-US" dirty="0" smtClean="0"/>
              <a:t>/n1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5" name="TextBox 44"/>
          <p:cNvSpPr txBox="1">
            <a:spLocks noChangeArrowheads="1"/>
          </p:cNvSpPr>
          <p:nvPr/>
        </p:nvSpPr>
        <p:spPr bwMode="auto">
          <a:xfrm>
            <a:off x="7228165" y="1190860"/>
            <a:ext cx="13913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Source 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new location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4" name="Group 3" descr="source mobility"/>
          <p:cNvGrpSpPr/>
          <p:nvPr/>
        </p:nvGrpSpPr>
        <p:grpSpPr>
          <a:xfrm>
            <a:off x="4772927" y="1247725"/>
            <a:ext cx="4130883" cy="4939835"/>
            <a:chOff x="4772927" y="1247725"/>
            <a:chExt cx="4130883" cy="4939835"/>
          </a:xfrm>
        </p:grpSpPr>
        <p:grpSp>
          <p:nvGrpSpPr>
            <p:cNvPr id="112" name="Group 28"/>
            <p:cNvGrpSpPr>
              <a:grpSpLocks/>
            </p:cNvGrpSpPr>
            <p:nvPr/>
          </p:nvGrpSpPr>
          <p:grpSpPr bwMode="auto">
            <a:xfrm>
              <a:off x="4772927" y="1837191"/>
              <a:ext cx="4130883" cy="4018324"/>
              <a:chOff x="2057400" y="1905000"/>
              <a:chExt cx="5715000" cy="2895601"/>
            </a:xfrm>
          </p:grpSpPr>
          <p:sp>
            <p:nvSpPr>
              <p:cNvPr id="113" name="Oval 100"/>
              <p:cNvSpPr>
                <a:spLocks noChangeArrowheads="1"/>
              </p:cNvSpPr>
              <p:nvPr/>
            </p:nvSpPr>
            <p:spPr bwMode="auto">
              <a:xfrm>
                <a:off x="2801221" y="2498197"/>
                <a:ext cx="242605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4" name="Oval 101"/>
              <p:cNvSpPr>
                <a:spLocks noChangeArrowheads="1"/>
              </p:cNvSpPr>
              <p:nvPr/>
            </p:nvSpPr>
            <p:spPr bwMode="auto">
              <a:xfrm>
                <a:off x="3486150" y="1905000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5" name="Oval 102"/>
              <p:cNvSpPr>
                <a:spLocks noChangeArrowheads="1"/>
              </p:cNvSpPr>
              <p:nvPr/>
            </p:nvSpPr>
            <p:spPr bwMode="auto">
              <a:xfrm>
                <a:off x="4816322" y="2146300"/>
                <a:ext cx="2422218" cy="1095905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6" name="Oval 103"/>
              <p:cNvSpPr>
                <a:spLocks noChangeArrowheads="1"/>
              </p:cNvSpPr>
              <p:nvPr/>
            </p:nvSpPr>
            <p:spPr bwMode="auto">
              <a:xfrm>
                <a:off x="2485001" y="3467419"/>
                <a:ext cx="2429899" cy="1111991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7" name="Oval 104"/>
              <p:cNvSpPr>
                <a:spLocks noChangeArrowheads="1"/>
              </p:cNvSpPr>
              <p:nvPr/>
            </p:nvSpPr>
            <p:spPr bwMode="auto">
              <a:xfrm>
                <a:off x="3996967" y="3696654"/>
                <a:ext cx="2419657" cy="110394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8" name="Oval 105"/>
              <p:cNvSpPr>
                <a:spLocks noChangeArrowheads="1"/>
              </p:cNvSpPr>
              <p:nvPr/>
            </p:nvSpPr>
            <p:spPr bwMode="auto">
              <a:xfrm>
                <a:off x="5013479" y="3507635"/>
                <a:ext cx="2426058" cy="110595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9" name="Oval 106"/>
              <p:cNvSpPr>
                <a:spLocks noChangeArrowheads="1"/>
              </p:cNvSpPr>
              <p:nvPr/>
            </p:nvSpPr>
            <p:spPr bwMode="auto">
              <a:xfrm>
                <a:off x="2568217" y="2085975"/>
                <a:ext cx="2422218" cy="110193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0" name="Oval 107"/>
              <p:cNvSpPr>
                <a:spLocks noChangeArrowheads="1"/>
              </p:cNvSpPr>
              <p:nvPr/>
            </p:nvSpPr>
            <p:spPr bwMode="auto">
              <a:xfrm>
                <a:off x="2057400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1" name="Oval 108"/>
              <p:cNvSpPr>
                <a:spLocks noChangeArrowheads="1"/>
              </p:cNvSpPr>
              <p:nvPr/>
            </p:nvSpPr>
            <p:spPr bwMode="auto">
              <a:xfrm>
                <a:off x="5348902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2" name="Oval 109"/>
              <p:cNvSpPr>
                <a:spLocks noChangeArrowheads="1"/>
              </p:cNvSpPr>
              <p:nvPr/>
            </p:nvSpPr>
            <p:spPr bwMode="auto">
              <a:xfrm>
                <a:off x="3996967" y="2838027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123" name="TextBox 44"/>
            <p:cNvSpPr txBox="1">
              <a:spLocks noChangeArrowheads="1"/>
            </p:cNvSpPr>
            <p:nvPr/>
          </p:nvSpPr>
          <p:spPr bwMode="auto">
            <a:xfrm>
              <a:off x="4791275" y="1247725"/>
              <a:ext cx="12866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Source </a:t>
              </a:r>
            </a:p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old location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24" name="TextBox 45"/>
            <p:cNvSpPr txBox="1">
              <a:spLocks noChangeArrowheads="1"/>
            </p:cNvSpPr>
            <p:nvPr/>
          </p:nvSpPr>
          <p:spPr bwMode="auto">
            <a:xfrm>
              <a:off x="5313301" y="5818228"/>
              <a:ext cx="9846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Receiver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5476403" y="5387169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923471" y="4704962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017560" y="2703863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8" name="Straight Connector 127"/>
            <p:cNvCxnSpPr>
              <a:stCxn id="135" idx="0"/>
            </p:cNvCxnSpPr>
            <p:nvPr/>
          </p:nvCxnSpPr>
          <p:spPr>
            <a:xfrm flipV="1">
              <a:off x="5598877" y="3172276"/>
              <a:ext cx="575997" cy="83313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9" name="Straight Connector 128"/>
            <p:cNvCxnSpPr>
              <a:stCxn id="133" idx="3"/>
              <a:endCxn id="127" idx="1"/>
            </p:cNvCxnSpPr>
            <p:nvPr/>
          </p:nvCxnSpPr>
          <p:spPr>
            <a:xfrm>
              <a:off x="5476403" y="2457007"/>
              <a:ext cx="541157" cy="4754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130" name="Straight Connector 129"/>
            <p:cNvCxnSpPr>
              <a:stCxn id="137" idx="0"/>
              <a:endCxn id="134" idx="3"/>
            </p:cNvCxnSpPr>
            <p:nvPr/>
          </p:nvCxnSpPr>
          <p:spPr>
            <a:xfrm flipV="1">
              <a:off x="7530812" y="2407104"/>
              <a:ext cx="310812" cy="576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1" name="Straight Connector 130"/>
            <p:cNvCxnSpPr>
              <a:endCxn id="126" idx="0"/>
            </p:cNvCxnSpPr>
            <p:nvPr/>
          </p:nvCxnSpPr>
          <p:spPr>
            <a:xfrm>
              <a:off x="6680129" y="4234013"/>
              <a:ext cx="471942" cy="47094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2" name="Straight Connector 131"/>
            <p:cNvCxnSpPr>
              <a:stCxn id="125" idx="0"/>
              <a:endCxn id="135" idx="2"/>
            </p:cNvCxnSpPr>
            <p:nvPr/>
          </p:nvCxnSpPr>
          <p:spPr>
            <a:xfrm flipH="1" flipV="1">
              <a:off x="5598877" y="4462613"/>
              <a:ext cx="220426" cy="9245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3" name="Can 132"/>
            <p:cNvSpPr/>
            <p:nvPr/>
          </p:nvSpPr>
          <p:spPr>
            <a:xfrm>
              <a:off x="5247803" y="1887094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Can 133"/>
            <p:cNvSpPr/>
            <p:nvPr/>
          </p:nvSpPr>
          <p:spPr>
            <a:xfrm>
              <a:off x="7613024" y="1837191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370277" y="4005413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923836" y="4198049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302212" y="2983704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8" name="Straight Connector 137"/>
            <p:cNvCxnSpPr>
              <a:stCxn id="127" idx="3"/>
            </p:cNvCxnSpPr>
            <p:nvPr/>
          </p:nvCxnSpPr>
          <p:spPr>
            <a:xfrm>
              <a:off x="6474760" y="2932463"/>
              <a:ext cx="827452" cy="14371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9" name="Straight Connector 138"/>
            <p:cNvCxnSpPr>
              <a:stCxn id="137" idx="2"/>
              <a:endCxn id="136" idx="0"/>
            </p:cNvCxnSpPr>
            <p:nvPr/>
          </p:nvCxnSpPr>
          <p:spPr>
            <a:xfrm>
              <a:off x="7530812" y="3440904"/>
              <a:ext cx="621624" cy="75714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0" name="Rectangle 139"/>
            <p:cNvSpPr/>
            <p:nvPr/>
          </p:nvSpPr>
          <p:spPr>
            <a:xfrm>
              <a:off x="6381168" y="3767332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1" name="Straight Connector 140"/>
            <p:cNvCxnSpPr>
              <a:stCxn id="137" idx="1"/>
              <a:endCxn id="140" idx="0"/>
            </p:cNvCxnSpPr>
            <p:nvPr/>
          </p:nvCxnSpPr>
          <p:spPr>
            <a:xfrm flipH="1">
              <a:off x="6609768" y="3212304"/>
              <a:ext cx="692444" cy="55502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>
            <a:xfrm flipV="1">
              <a:off x="5827477" y="3995932"/>
              <a:ext cx="553691" cy="23808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3" name="Straight Connector 142"/>
            <p:cNvCxnSpPr>
              <a:stCxn id="140" idx="3"/>
              <a:endCxn id="136" idx="1"/>
            </p:cNvCxnSpPr>
            <p:nvPr/>
          </p:nvCxnSpPr>
          <p:spPr>
            <a:xfrm>
              <a:off x="6838368" y="3995932"/>
              <a:ext cx="1085468" cy="43071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4" name="Oval 143"/>
            <p:cNvSpPr/>
            <p:nvPr/>
          </p:nvSpPr>
          <p:spPr>
            <a:xfrm>
              <a:off x="5802824" y="2589745"/>
              <a:ext cx="533400" cy="502012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TextBox 44"/>
            <p:cNvSpPr txBox="1">
              <a:spLocks noChangeArrowheads="1"/>
            </p:cNvSpPr>
            <p:nvPr/>
          </p:nvSpPr>
          <p:spPr bwMode="auto">
            <a:xfrm>
              <a:off x="4968564" y="2609402"/>
              <a:ext cx="8034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Home </a:t>
              </a:r>
            </a:p>
            <a:p>
              <a:pPr algn="ctr"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agent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47" name="TextBox 44"/>
            <p:cNvSpPr txBox="1">
              <a:spLocks noChangeArrowheads="1"/>
            </p:cNvSpPr>
            <p:nvPr/>
          </p:nvSpPr>
          <p:spPr bwMode="auto">
            <a:xfrm>
              <a:off x="7116326" y="2471419"/>
              <a:ext cx="553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dirty="0" err="1" smtClean="0">
                  <a:solidFill>
                    <a:prstClr val="black"/>
                  </a:solidFill>
                  <a:latin typeface="Calibri" pitchFamily="34" charset="0"/>
                </a:rPr>
                <a:t>PoA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710371" y="2471339"/>
              <a:ext cx="2250288" cy="2850776"/>
            </a:xfrm>
            <a:custGeom>
              <a:avLst/>
              <a:gdLst>
                <a:gd name="connsiteX0" fmla="*/ 219782 w 2250288"/>
                <a:gd name="connsiteY0" fmla="*/ 2850776 h 2850776"/>
                <a:gd name="connsiteX1" fmla="*/ 31523 w 2250288"/>
                <a:gd name="connsiteY1" fmla="*/ 2043952 h 2850776"/>
                <a:gd name="connsiteX2" fmla="*/ 798005 w 2250288"/>
                <a:gd name="connsiteY2" fmla="*/ 1613647 h 2850776"/>
                <a:gd name="connsiteX3" fmla="*/ 1040053 w 2250288"/>
                <a:gd name="connsiteY3" fmla="*/ 1452282 h 2850776"/>
                <a:gd name="connsiteX4" fmla="*/ 1833429 w 2250288"/>
                <a:gd name="connsiteY4" fmla="*/ 766482 h 2850776"/>
                <a:gd name="connsiteX5" fmla="*/ 2250288 w 2250288"/>
                <a:gd name="connsiteY5" fmla="*/ 0 h 285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0288" h="2850776">
                  <a:moveTo>
                    <a:pt x="219782" y="2850776"/>
                  </a:moveTo>
                  <a:cubicBezTo>
                    <a:pt x="77467" y="2550458"/>
                    <a:pt x="-64848" y="2250140"/>
                    <a:pt x="31523" y="2043952"/>
                  </a:cubicBezTo>
                  <a:cubicBezTo>
                    <a:pt x="127894" y="1837764"/>
                    <a:pt x="629917" y="1712259"/>
                    <a:pt x="798005" y="1613647"/>
                  </a:cubicBezTo>
                  <a:cubicBezTo>
                    <a:pt x="966093" y="1515035"/>
                    <a:pt x="867482" y="1593476"/>
                    <a:pt x="1040053" y="1452282"/>
                  </a:cubicBezTo>
                  <a:cubicBezTo>
                    <a:pt x="1212624" y="1311088"/>
                    <a:pt x="1631723" y="1008529"/>
                    <a:pt x="1833429" y="766482"/>
                  </a:cubicBezTo>
                  <a:cubicBezTo>
                    <a:pt x="2035135" y="524435"/>
                    <a:pt x="2142711" y="262217"/>
                    <a:pt x="2250288" y="0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819303" y="4704962"/>
              <a:ext cx="882165" cy="369332"/>
            </a:xfrm>
            <a:prstGeom prst="rect">
              <a:avLst/>
            </a:prstGeom>
            <a:solidFill>
              <a:srgbClr val="EEECE1"/>
            </a:solidFill>
            <a:ln w="25400">
              <a:solidFill>
                <a:srgbClr val="C0504D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PoA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/n1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7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219200"/>
          </a:xfrm>
        </p:spPr>
        <p:txBody>
          <a:bodyPr/>
          <a:lstStyle/>
          <a:p>
            <a:r>
              <a:rPr lang="en-US" dirty="0" smtClean="0"/>
              <a:t>Source mobility: session 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Mechanisms at mobile nodes help</a:t>
            </a:r>
          </a:p>
          <a:p>
            <a:pPr lvl="1"/>
            <a:r>
              <a:rPr lang="en-US" dirty="0" smtClean="0"/>
              <a:t>Moving node informs other side that it will move and possibly where it will move</a:t>
            </a:r>
          </a:p>
          <a:p>
            <a:r>
              <a:rPr lang="en-US" dirty="0"/>
              <a:t>H</a:t>
            </a:r>
            <a:r>
              <a:rPr lang="en-US" dirty="0" smtClean="0"/>
              <a:t>ome/visited agents can help achieve transparency</a:t>
            </a:r>
          </a:p>
          <a:p>
            <a:pPr lvl="1"/>
            <a:r>
              <a:rPr lang="en-US" dirty="0" smtClean="0"/>
              <a:t>Automatically add </a:t>
            </a:r>
            <a:r>
              <a:rPr lang="en-US" dirty="0" err="1" smtClean="0"/>
              <a:t>PoA</a:t>
            </a:r>
            <a:r>
              <a:rPr lang="en-US" dirty="0" smtClean="0"/>
              <a:t> prefix</a:t>
            </a:r>
          </a:p>
          <a:p>
            <a:pPr lvl="1"/>
            <a:r>
              <a:rPr lang="en-US" dirty="0" smtClean="0"/>
              <a:t>No changes to mobile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Receiver mobility </a:t>
            </a:r>
            <a:r>
              <a:rPr lang="en-US" dirty="0" smtClean="0"/>
              <a:t>supported by </a:t>
            </a:r>
            <a:r>
              <a:rPr lang="en-US" b="1" dirty="0" smtClean="0"/>
              <a:t>design</a:t>
            </a:r>
            <a:r>
              <a:rPr lang="en-US" dirty="0" smtClean="0"/>
              <a:t> in ICN</a:t>
            </a:r>
          </a:p>
          <a:p>
            <a:pPr lvl="1"/>
            <a:r>
              <a:rPr lang="en-US" b="1" dirty="0" smtClean="0"/>
              <a:t>Optimizations </a:t>
            </a:r>
            <a:r>
              <a:rPr lang="en-US" dirty="0" smtClean="0"/>
              <a:t>are possible by exploiting </a:t>
            </a:r>
            <a:r>
              <a:rPr lang="en-US" b="1" dirty="0" smtClean="0"/>
              <a:t>caches</a:t>
            </a:r>
          </a:p>
          <a:p>
            <a:r>
              <a:rPr lang="en-US" b="1" dirty="0" smtClean="0"/>
              <a:t>Source mobility </a:t>
            </a:r>
            <a:r>
              <a:rPr lang="en-US" dirty="0" smtClean="0"/>
              <a:t>is </a:t>
            </a:r>
            <a:r>
              <a:rPr lang="en-US" b="1" dirty="0" smtClean="0"/>
              <a:t>more difficult </a:t>
            </a:r>
            <a:r>
              <a:rPr lang="en-US" dirty="0" smtClean="0"/>
              <a:t>in ICN</a:t>
            </a:r>
          </a:p>
          <a:p>
            <a:pPr lvl="1"/>
            <a:r>
              <a:rPr lang="en-US" dirty="0" smtClean="0"/>
              <a:t>With location-independent names only routing-based approach is possible</a:t>
            </a:r>
          </a:p>
          <a:p>
            <a:pPr lvl="2"/>
            <a:r>
              <a:rPr lang="en-US" dirty="0" smtClean="0"/>
              <a:t>Convergence time and routing table scalability issues</a:t>
            </a:r>
          </a:p>
          <a:p>
            <a:pPr lvl="1"/>
            <a:r>
              <a:rPr lang="en-US" b="1" dirty="0" smtClean="0"/>
              <a:t>Location-dependent identifiers </a:t>
            </a:r>
            <a:r>
              <a:rPr lang="en-US" dirty="0" smtClean="0"/>
              <a:t>necessary to support </a:t>
            </a:r>
            <a:r>
              <a:rPr lang="en-US" b="1" dirty="0" smtClean="0"/>
              <a:t>efficient source mobility </a:t>
            </a:r>
            <a:r>
              <a:rPr lang="en-US" dirty="0" smtClean="0"/>
              <a:t>in the general case</a:t>
            </a:r>
          </a:p>
          <a:p>
            <a:r>
              <a:rPr lang="en-US" dirty="0" smtClean="0"/>
              <a:t>Both </a:t>
            </a:r>
            <a:r>
              <a:rPr lang="en-US" b="1" dirty="0" smtClean="0"/>
              <a:t>location-independent names </a:t>
            </a:r>
            <a:r>
              <a:rPr lang="en-US" dirty="0" smtClean="0"/>
              <a:t>and </a:t>
            </a:r>
            <a:r>
              <a:rPr lang="en-US" b="1" dirty="0" smtClean="0"/>
              <a:t>location-dependent addresses</a:t>
            </a:r>
            <a:r>
              <a:rPr lang="en-US" dirty="0" smtClean="0"/>
              <a:t> have a </a:t>
            </a:r>
            <a:r>
              <a:rPr lang="en-US" b="1" dirty="0" smtClean="0"/>
              <a:t>role in future networks</a:t>
            </a:r>
          </a:p>
          <a:p>
            <a:r>
              <a:rPr lang="en-US" b="1" dirty="0" smtClean="0"/>
              <a:t>Flexible/dynamic mapping </a:t>
            </a:r>
            <a:r>
              <a:rPr lang="en-US" dirty="0" smtClean="0"/>
              <a:t>and</a:t>
            </a:r>
            <a:r>
              <a:rPr lang="en-US" b="1" dirty="0" smtClean="0"/>
              <a:t> usage </a:t>
            </a:r>
            <a:r>
              <a:rPr lang="en-US" dirty="0" smtClean="0"/>
              <a:t>of </a:t>
            </a:r>
            <a:r>
              <a:rPr lang="en-US" b="1" dirty="0" smtClean="0"/>
              <a:t>names </a:t>
            </a:r>
            <a:r>
              <a:rPr lang="en-US" dirty="0" smtClean="0"/>
              <a:t>and </a:t>
            </a:r>
            <a:r>
              <a:rPr lang="en-US" b="1" dirty="0" smtClean="0"/>
              <a:t>addresses</a:t>
            </a:r>
            <a:r>
              <a:rPr lang="en-US" dirty="0" smtClean="0"/>
              <a:t> to find &amp; transfer information is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Problems with </a:t>
            </a:r>
            <a:r>
              <a:rPr lang="en-US" sz="4000" dirty="0" smtClean="0"/>
              <a:t>Current </a:t>
            </a:r>
            <a:r>
              <a:rPr lang="en-US" sz="4000" dirty="0"/>
              <a:t>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End-to-end semantics </a:t>
            </a:r>
            <a:r>
              <a:rPr lang="en-US" dirty="0"/>
              <a:t>is not the prevailing usage paradigm</a:t>
            </a:r>
          </a:p>
          <a:p>
            <a:pPr lvl="1"/>
            <a:r>
              <a:rPr lang="en-US" dirty="0"/>
              <a:t>Information-centricity: focus on information itself not where </a:t>
            </a:r>
            <a:r>
              <a:rPr lang="en-US" dirty="0" smtClean="0"/>
              <a:t>it resides</a:t>
            </a:r>
            <a:endParaRPr lang="en-US" dirty="0"/>
          </a:p>
          <a:p>
            <a:pPr lvl="1"/>
            <a:r>
              <a:rPr lang="en-US" dirty="0"/>
              <a:t>Overlay content delivery structures (</a:t>
            </a:r>
            <a:r>
              <a:rPr lang="en-US" dirty="0" smtClean="0"/>
              <a:t>CDNs, P2P): </a:t>
            </a:r>
            <a:r>
              <a:rPr lang="en-US" dirty="0"/>
              <a:t>ignore network topology and requester/data location </a:t>
            </a:r>
          </a:p>
          <a:p>
            <a:pPr lvl="1"/>
            <a:r>
              <a:rPr lang="en-US" dirty="0" smtClean="0"/>
              <a:t>Firewalls</a:t>
            </a:r>
            <a:r>
              <a:rPr lang="en-US" dirty="0"/>
              <a:t>, NATs, </a:t>
            </a:r>
            <a:r>
              <a:rPr lang="en-US" dirty="0" smtClean="0"/>
              <a:t>proxy </a:t>
            </a:r>
            <a:r>
              <a:rPr lang="en-US" dirty="0"/>
              <a:t>servers</a:t>
            </a:r>
          </a:p>
          <a:p>
            <a:pPr lvl="1"/>
            <a:r>
              <a:rPr lang="en-US" dirty="0" smtClean="0"/>
              <a:t>ISPs</a:t>
            </a:r>
            <a:r>
              <a:rPr lang="en-US" dirty="0"/>
              <a:t>: costly (Deep Packet Inspection-DPI) to find type of </a:t>
            </a:r>
            <a:r>
              <a:rPr lang="en-US" dirty="0" smtClean="0"/>
              <a:t>information</a:t>
            </a:r>
          </a:p>
          <a:p>
            <a:r>
              <a:rPr lang="en-US" b="1" dirty="0"/>
              <a:t>Mobility</a:t>
            </a:r>
            <a:r>
              <a:rPr lang="en-US" dirty="0"/>
              <a:t> support not seamless</a:t>
            </a:r>
          </a:p>
          <a:p>
            <a:pPr lvl="1"/>
            <a:r>
              <a:rPr lang="en-US" dirty="0"/>
              <a:t>IP addresses used both as host and location identifiers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13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Μάθημα: </a:t>
            </a:r>
            <a:r>
              <a:rPr lang="el-GR" sz="2800" b="1" dirty="0" smtClean="0"/>
              <a:t>Ασύρματες </a:t>
            </a:r>
            <a:r>
              <a:rPr lang="el-GR" sz="2800" b="1" dirty="0" smtClean="0"/>
              <a:t>και Κινητές Επικοινωνίες</a:t>
            </a:r>
          </a:p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 smtClean="0"/>
              <a:t>14:</a:t>
            </a:r>
            <a:r>
              <a:rPr lang="en-US" sz="2800" dirty="0" smtClean="0"/>
              <a:t> </a:t>
            </a:r>
            <a:r>
              <a:rPr lang="en-US" sz="2800" dirty="0"/>
              <a:t>Mobility Support in Information Centric Networking (ICN)</a:t>
            </a:r>
            <a:endParaRPr lang="el-GR" sz="2800"/>
          </a:p>
          <a:p>
            <a:r>
              <a:rPr lang="el-GR" sz="2800" b="1" smtClean="0"/>
              <a:t>Διδάσκων</a:t>
            </a:r>
            <a:r>
              <a:rPr lang="el-GR" sz="2800" b="1" dirty="0" smtClean="0"/>
              <a:t>: </a:t>
            </a:r>
            <a:r>
              <a:rPr lang="el-GR" sz="2800" dirty="0" smtClean="0"/>
              <a:t>Βασίλειος Σύρης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5217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7630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</a:t>
            </a:r>
            <a:r>
              <a:rPr lang="en-US" dirty="0" smtClean="0"/>
              <a:t>Current </a:t>
            </a:r>
            <a:r>
              <a:rPr lang="en-US" dirty="0"/>
              <a:t>Internet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Security and trust</a:t>
            </a:r>
          </a:p>
          <a:p>
            <a:pPr lvl="1"/>
            <a:r>
              <a:rPr lang="en-US" dirty="0"/>
              <a:t>Sender controlled transport </a:t>
            </a:r>
            <a:r>
              <a:rPr lang="en-US" dirty="0" smtClean="0"/>
              <a:t>facilitates </a:t>
            </a:r>
            <a:r>
              <a:rPr lang="en-US" dirty="0" err="1"/>
              <a:t>DoS</a:t>
            </a:r>
            <a:r>
              <a:rPr lang="en-US" dirty="0"/>
              <a:t> </a:t>
            </a:r>
            <a:r>
              <a:rPr lang="en-US" dirty="0" smtClean="0"/>
              <a:t>attacks</a:t>
            </a:r>
            <a:endParaRPr lang="en-US" dirty="0"/>
          </a:p>
          <a:p>
            <a:pPr lvl="1"/>
            <a:r>
              <a:rPr lang="en-US" dirty="0"/>
              <a:t>Focus </a:t>
            </a:r>
            <a:r>
              <a:rPr lang="en-US" dirty="0" smtClean="0"/>
              <a:t>on </a:t>
            </a:r>
            <a:r>
              <a:rPr lang="en-US" dirty="0"/>
              <a:t>communication security, but information security can be more important</a:t>
            </a:r>
          </a:p>
          <a:p>
            <a:r>
              <a:rPr lang="en-US" b="1" dirty="0" smtClean="0"/>
              <a:t>Run-time tussles</a:t>
            </a:r>
            <a:r>
              <a:rPr lang="en-US" dirty="0" smtClean="0"/>
              <a:t> </a:t>
            </a:r>
            <a:r>
              <a:rPr lang="en-US" dirty="0"/>
              <a:t>between various </a:t>
            </a:r>
            <a:r>
              <a:rPr lang="en-US" dirty="0" smtClean="0"/>
              <a:t>players </a:t>
            </a:r>
            <a:endParaRPr lang="en-US" b="1" dirty="0"/>
          </a:p>
          <a:p>
            <a:pPr lvl="1"/>
            <a:r>
              <a:rPr lang="en-US" dirty="0" smtClean="0"/>
              <a:t>Imbalance </a:t>
            </a:r>
            <a:r>
              <a:rPr lang="en-US" dirty="0"/>
              <a:t>of </a:t>
            </a:r>
            <a:r>
              <a:rPr lang="en-US" dirty="0" smtClean="0"/>
              <a:t>power – functions not separated when they should be (e.g. well-known port numbers and applications)</a:t>
            </a:r>
          </a:p>
          <a:p>
            <a:pPr lvl="1"/>
            <a:r>
              <a:rPr lang="en-US" dirty="0" smtClean="0"/>
              <a:t>Ossification of architecture with point solutions/patches</a:t>
            </a:r>
            <a:endParaRPr lang="en-US" dirty="0"/>
          </a:p>
          <a:p>
            <a:r>
              <a:rPr lang="en-US" b="1" dirty="0"/>
              <a:t>Congestion control </a:t>
            </a:r>
          </a:p>
          <a:p>
            <a:pPr lvl="1"/>
            <a:r>
              <a:rPr lang="en-US" dirty="0"/>
              <a:t>End-to-end semantics not appropriate when links have different and variable network conditions</a:t>
            </a:r>
          </a:p>
          <a:p>
            <a:pPr lvl="1"/>
            <a:r>
              <a:rPr lang="en-US" dirty="0"/>
              <a:t>flash crowds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Principles of Information-Centric Networking (ICN)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Naming of content </a:t>
            </a:r>
            <a:r>
              <a:rPr lang="en-US" dirty="0"/>
              <a:t>rather than hosts/interfaces</a:t>
            </a:r>
          </a:p>
          <a:p>
            <a:pPr lvl="1"/>
            <a:r>
              <a:rPr lang="en-US" dirty="0"/>
              <a:t>Departs from host-to-host communication model</a:t>
            </a:r>
          </a:p>
          <a:p>
            <a:pPr lvl="1"/>
            <a:r>
              <a:rPr lang="en-US" dirty="0"/>
              <a:t>Content </a:t>
            </a:r>
            <a:r>
              <a:rPr lang="en-US" b="1" dirty="0"/>
              <a:t>independent of devices </a:t>
            </a:r>
            <a:r>
              <a:rPr lang="en-US" dirty="0"/>
              <a:t>that store it</a:t>
            </a:r>
          </a:p>
          <a:p>
            <a:pPr lvl="1"/>
            <a:r>
              <a:rPr lang="en-US" dirty="0" smtClean="0"/>
              <a:t>Names are </a:t>
            </a:r>
            <a:r>
              <a:rPr lang="en-US" b="1" dirty="0"/>
              <a:t>location independent</a:t>
            </a:r>
          </a:p>
          <a:p>
            <a:r>
              <a:rPr lang="en-US" b="1" dirty="0"/>
              <a:t>Receivers (subscribers) request content </a:t>
            </a:r>
          </a:p>
          <a:p>
            <a:pPr lvl="1"/>
            <a:r>
              <a:rPr lang="en-US" dirty="0"/>
              <a:t>Receiver control</a:t>
            </a:r>
          </a:p>
          <a:p>
            <a:r>
              <a:rPr lang="en-US" b="1" dirty="0" smtClean="0"/>
              <a:t>Sources </a:t>
            </a:r>
            <a:r>
              <a:rPr lang="en-US" b="1" dirty="0"/>
              <a:t>(publishers) advertise content</a:t>
            </a:r>
          </a:p>
          <a:p>
            <a:pPr lvl="1"/>
            <a:r>
              <a:rPr lang="en-US" dirty="0"/>
              <a:t>Need to </a:t>
            </a:r>
            <a:r>
              <a:rPr lang="en-US" b="1" dirty="0"/>
              <a:t>match</a:t>
            </a:r>
            <a:r>
              <a:rPr lang="en-US" dirty="0"/>
              <a:t> requests to advertised content</a:t>
            </a:r>
          </a:p>
          <a:p>
            <a:r>
              <a:rPr lang="en-US" dirty="0"/>
              <a:t>Receivers and senders </a:t>
            </a:r>
          </a:p>
          <a:p>
            <a:pPr lvl="1"/>
            <a:r>
              <a:rPr lang="en-US" dirty="0" smtClean="0"/>
              <a:t>do </a:t>
            </a:r>
            <a:r>
              <a:rPr lang="en-US" b="1" dirty="0"/>
              <a:t>not have to be aware of each other</a:t>
            </a:r>
            <a:r>
              <a:rPr lang="en-US" dirty="0"/>
              <a:t>, and 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decoupled in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Functions of ICN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1430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Name </a:t>
            </a:r>
            <a:r>
              <a:rPr lang="en-US" b="1" dirty="0" smtClean="0"/>
              <a:t>resolution: </a:t>
            </a:r>
            <a:r>
              <a:rPr lang="en-US" dirty="0"/>
              <a:t>Match </a:t>
            </a:r>
            <a:r>
              <a:rPr lang="en-US" dirty="0" smtClean="0"/>
              <a:t>requests to content advertisements</a:t>
            </a:r>
            <a:endParaRPr lang="en-US" dirty="0"/>
          </a:p>
          <a:p>
            <a:r>
              <a:rPr lang="en-US" b="1" dirty="0"/>
              <a:t>Routing (topology </a:t>
            </a:r>
            <a:r>
              <a:rPr lang="en-US" b="1" dirty="0" smtClean="0"/>
              <a:t>formation</a:t>
            </a:r>
            <a:r>
              <a:rPr lang="en-US" b="1" dirty="0"/>
              <a:t>): </a:t>
            </a:r>
            <a:r>
              <a:rPr lang="en-US" dirty="0"/>
              <a:t>Determine path from </a:t>
            </a:r>
            <a:r>
              <a:rPr lang="en-US" dirty="0" smtClean="0"/>
              <a:t>source (publisher) </a:t>
            </a:r>
            <a:r>
              <a:rPr lang="en-US" dirty="0"/>
              <a:t>to </a:t>
            </a:r>
            <a:r>
              <a:rPr lang="en-US" dirty="0" smtClean="0"/>
              <a:t>receiver (subscriber)</a:t>
            </a:r>
            <a:endParaRPr lang="en-US" dirty="0"/>
          </a:p>
          <a:p>
            <a:r>
              <a:rPr lang="en-US" b="1" dirty="0"/>
              <a:t>Forwarding: </a:t>
            </a:r>
            <a:r>
              <a:rPr lang="en-US" dirty="0"/>
              <a:t>Transfer content from </a:t>
            </a:r>
            <a:r>
              <a:rPr lang="en-US" dirty="0" smtClean="0"/>
              <a:t>source </a:t>
            </a:r>
            <a:r>
              <a:rPr lang="en-US" dirty="0"/>
              <a:t>to </a:t>
            </a:r>
            <a:r>
              <a:rPr lang="en-US" dirty="0" smtClean="0"/>
              <a:t>receiver</a:t>
            </a:r>
            <a:endParaRPr lang="en-US" dirty="0"/>
          </a:p>
          <a:p>
            <a:endParaRPr lang="en-US" dirty="0"/>
          </a:p>
        </p:txBody>
      </p:sp>
      <p:grpSp>
        <p:nvGrpSpPr>
          <p:cNvPr id="71" name="Group 76" descr="icn functions"/>
          <p:cNvGrpSpPr>
            <a:grpSpLocks/>
          </p:cNvGrpSpPr>
          <p:nvPr/>
        </p:nvGrpSpPr>
        <p:grpSpPr bwMode="auto">
          <a:xfrm>
            <a:off x="841276" y="1425575"/>
            <a:ext cx="6477000" cy="1676400"/>
            <a:chOff x="381000" y="228600"/>
            <a:chExt cx="6477000" cy="1676400"/>
          </a:xfrm>
        </p:grpSpPr>
        <p:sp>
          <p:nvSpPr>
            <p:cNvPr id="72" name="Oval 100"/>
            <p:cNvSpPr>
              <a:spLocks noChangeArrowheads="1"/>
            </p:cNvSpPr>
            <p:nvPr/>
          </p:nvSpPr>
          <p:spPr bwMode="auto">
            <a:xfrm>
              <a:off x="1223963" y="571500"/>
              <a:ext cx="2749550" cy="642938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3" name="Oval 101"/>
            <p:cNvSpPr>
              <a:spLocks noChangeArrowheads="1"/>
            </p:cNvSpPr>
            <p:nvPr/>
          </p:nvSpPr>
          <p:spPr bwMode="auto">
            <a:xfrm>
              <a:off x="2000250" y="228600"/>
              <a:ext cx="2741613" cy="638175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4" name="Oval 102"/>
            <p:cNvSpPr>
              <a:spLocks noChangeArrowheads="1"/>
            </p:cNvSpPr>
            <p:nvPr/>
          </p:nvSpPr>
          <p:spPr bwMode="auto">
            <a:xfrm>
              <a:off x="3506788" y="368300"/>
              <a:ext cx="2746375" cy="635000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5" name="Oval 103"/>
            <p:cNvSpPr>
              <a:spLocks noChangeArrowheads="1"/>
            </p:cNvSpPr>
            <p:nvPr/>
          </p:nvSpPr>
          <p:spPr bwMode="auto">
            <a:xfrm>
              <a:off x="866775" y="1133475"/>
              <a:ext cx="2752725" cy="642938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6" name="Oval 104"/>
            <p:cNvSpPr>
              <a:spLocks noChangeArrowheads="1"/>
            </p:cNvSpPr>
            <p:nvPr/>
          </p:nvSpPr>
          <p:spPr bwMode="auto">
            <a:xfrm>
              <a:off x="2578100" y="1266825"/>
              <a:ext cx="2743200" cy="638175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7" name="Oval 105"/>
            <p:cNvSpPr>
              <a:spLocks noChangeArrowheads="1"/>
            </p:cNvSpPr>
            <p:nvPr/>
          </p:nvSpPr>
          <p:spPr bwMode="auto">
            <a:xfrm>
              <a:off x="3732213" y="1155700"/>
              <a:ext cx="2749550" cy="641350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8" name="Oval 106"/>
            <p:cNvSpPr>
              <a:spLocks noChangeArrowheads="1"/>
            </p:cNvSpPr>
            <p:nvPr/>
          </p:nvSpPr>
          <p:spPr bwMode="auto">
            <a:xfrm>
              <a:off x="958850" y="333375"/>
              <a:ext cx="2746375" cy="638175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9" name="Oval 107"/>
            <p:cNvSpPr>
              <a:spLocks noChangeArrowheads="1"/>
            </p:cNvSpPr>
            <p:nvPr/>
          </p:nvSpPr>
          <p:spPr bwMode="auto">
            <a:xfrm>
              <a:off x="381000" y="746125"/>
              <a:ext cx="2746375" cy="641350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0" name="Oval 109"/>
            <p:cNvSpPr>
              <a:spLocks noChangeArrowheads="1"/>
            </p:cNvSpPr>
            <p:nvPr/>
          </p:nvSpPr>
          <p:spPr bwMode="auto">
            <a:xfrm>
              <a:off x="2578100" y="768350"/>
              <a:ext cx="2743200" cy="639763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1" name="Oval 108"/>
            <p:cNvSpPr>
              <a:spLocks noChangeArrowheads="1"/>
            </p:cNvSpPr>
            <p:nvPr/>
          </p:nvSpPr>
          <p:spPr bwMode="auto">
            <a:xfrm>
              <a:off x="4111625" y="746125"/>
              <a:ext cx="2746375" cy="641350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4" name="Group 3" descr="icn functions"/>
          <p:cNvGrpSpPr/>
          <p:nvPr/>
        </p:nvGrpSpPr>
        <p:grpSpPr>
          <a:xfrm>
            <a:off x="917476" y="1501775"/>
            <a:ext cx="7391400" cy="3707845"/>
            <a:chOff x="917476" y="1501775"/>
            <a:chExt cx="7391400" cy="3707845"/>
          </a:xfrm>
        </p:grpSpPr>
        <p:grpSp>
          <p:nvGrpSpPr>
            <p:cNvPr id="60" name="Group 28"/>
            <p:cNvGrpSpPr>
              <a:grpSpLocks/>
            </p:cNvGrpSpPr>
            <p:nvPr/>
          </p:nvGrpSpPr>
          <p:grpSpPr bwMode="auto">
            <a:xfrm>
              <a:off x="1222276" y="2568575"/>
              <a:ext cx="7086600" cy="2286000"/>
              <a:chOff x="2057400" y="1905000"/>
              <a:chExt cx="5715000" cy="2895601"/>
            </a:xfrm>
          </p:grpSpPr>
          <p:sp>
            <p:nvSpPr>
              <p:cNvPr id="61" name="Oval 100"/>
              <p:cNvSpPr>
                <a:spLocks noChangeArrowheads="1"/>
              </p:cNvSpPr>
              <p:nvPr/>
            </p:nvSpPr>
            <p:spPr bwMode="auto">
              <a:xfrm>
                <a:off x="2801221" y="2498197"/>
                <a:ext cx="242605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2" name="Oval 101"/>
              <p:cNvSpPr>
                <a:spLocks noChangeArrowheads="1"/>
              </p:cNvSpPr>
              <p:nvPr/>
            </p:nvSpPr>
            <p:spPr bwMode="auto">
              <a:xfrm>
                <a:off x="3486150" y="1905000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3" name="Oval 102"/>
              <p:cNvSpPr>
                <a:spLocks noChangeArrowheads="1"/>
              </p:cNvSpPr>
              <p:nvPr/>
            </p:nvSpPr>
            <p:spPr bwMode="auto">
              <a:xfrm>
                <a:off x="4816322" y="2146300"/>
                <a:ext cx="2422218" cy="1095905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4" name="Oval 103"/>
              <p:cNvSpPr>
                <a:spLocks noChangeArrowheads="1"/>
              </p:cNvSpPr>
              <p:nvPr/>
            </p:nvSpPr>
            <p:spPr bwMode="auto">
              <a:xfrm>
                <a:off x="2485001" y="3467419"/>
                <a:ext cx="2429899" cy="1111991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5" name="Oval 104"/>
              <p:cNvSpPr>
                <a:spLocks noChangeArrowheads="1"/>
              </p:cNvSpPr>
              <p:nvPr/>
            </p:nvSpPr>
            <p:spPr bwMode="auto">
              <a:xfrm>
                <a:off x="3996967" y="3696654"/>
                <a:ext cx="2419657" cy="110394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6" name="Oval 105"/>
              <p:cNvSpPr>
                <a:spLocks noChangeArrowheads="1"/>
              </p:cNvSpPr>
              <p:nvPr/>
            </p:nvSpPr>
            <p:spPr bwMode="auto">
              <a:xfrm>
                <a:off x="5013479" y="3507635"/>
                <a:ext cx="2426058" cy="110595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7" name="Oval 106"/>
              <p:cNvSpPr>
                <a:spLocks noChangeArrowheads="1"/>
              </p:cNvSpPr>
              <p:nvPr/>
            </p:nvSpPr>
            <p:spPr bwMode="auto">
              <a:xfrm>
                <a:off x="2568217" y="2085975"/>
                <a:ext cx="2422218" cy="110193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8" name="Oval 107"/>
              <p:cNvSpPr>
                <a:spLocks noChangeArrowheads="1"/>
              </p:cNvSpPr>
              <p:nvPr/>
            </p:nvSpPr>
            <p:spPr bwMode="auto">
              <a:xfrm>
                <a:off x="2057400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9" name="Oval 108"/>
              <p:cNvSpPr>
                <a:spLocks noChangeArrowheads="1"/>
              </p:cNvSpPr>
              <p:nvPr/>
            </p:nvSpPr>
            <p:spPr bwMode="auto">
              <a:xfrm>
                <a:off x="5348902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0" name="Oval 109"/>
              <p:cNvSpPr>
                <a:spLocks noChangeArrowheads="1"/>
              </p:cNvSpPr>
              <p:nvPr/>
            </p:nvSpPr>
            <p:spPr bwMode="auto">
              <a:xfrm>
                <a:off x="3996967" y="2838027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82" name="Oval 81"/>
            <p:cNvSpPr/>
            <p:nvPr/>
          </p:nvSpPr>
          <p:spPr>
            <a:xfrm>
              <a:off x="1374676" y="3863975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1908076" y="1654175"/>
              <a:ext cx="609600" cy="381000"/>
            </a:xfrm>
            <a:prstGeom prst="round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TextBox 42"/>
            <p:cNvSpPr txBox="1">
              <a:spLocks noChangeArrowheads="1"/>
            </p:cNvSpPr>
            <p:nvPr/>
          </p:nvSpPr>
          <p:spPr bwMode="auto">
            <a:xfrm>
              <a:off x="2136676" y="2949575"/>
              <a:ext cx="2286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alibri" pitchFamily="34" charset="0"/>
                </a:rPr>
                <a:t>Data </a:t>
              </a:r>
              <a:r>
                <a:rPr lang="en-US" b="1" dirty="0" smtClean="0">
                  <a:solidFill>
                    <a:prstClr val="black"/>
                  </a:solidFill>
                  <a:latin typeface="Calibri" pitchFamily="34" charset="0"/>
                </a:rPr>
                <a:t>Transfer = Routing + Forwarding</a:t>
              </a:r>
              <a:endParaRPr lang="el-GR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5" name="TextBox 43"/>
            <p:cNvSpPr txBox="1">
              <a:spLocks noChangeArrowheads="1"/>
            </p:cNvSpPr>
            <p:nvPr/>
          </p:nvSpPr>
          <p:spPr bwMode="auto">
            <a:xfrm>
              <a:off x="3051076" y="1501775"/>
              <a:ext cx="2088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 pitchFamily="34" charset="0"/>
                </a:rPr>
                <a:t>Resolution Network</a:t>
              </a:r>
              <a:endParaRPr lang="el-GR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6" name="TextBox 44"/>
            <p:cNvSpPr txBox="1">
              <a:spLocks noChangeArrowheads="1"/>
            </p:cNvSpPr>
            <p:nvPr/>
          </p:nvSpPr>
          <p:spPr bwMode="auto">
            <a:xfrm>
              <a:off x="6510387" y="4840288"/>
              <a:ext cx="824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Source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7" name="TextBox 45"/>
            <p:cNvSpPr txBox="1">
              <a:spLocks noChangeArrowheads="1"/>
            </p:cNvSpPr>
            <p:nvPr/>
          </p:nvSpPr>
          <p:spPr bwMode="auto">
            <a:xfrm>
              <a:off x="917476" y="4244975"/>
              <a:ext cx="9846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Receiver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4041676" y="4625975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508276" y="2568575"/>
              <a:ext cx="609600" cy="381000"/>
            </a:xfrm>
            <a:prstGeom prst="round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5108476" y="2035175"/>
              <a:ext cx="609600" cy="381000"/>
            </a:xfrm>
            <a:prstGeom prst="round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013476" y="3406775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032276" y="3406775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946676" y="3940175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593876" y="3635375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813076" y="3863975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6" name="Straight Connector 95"/>
            <p:cNvCxnSpPr>
              <a:endCxn id="91" idx="3"/>
            </p:cNvCxnSpPr>
            <p:nvPr/>
          </p:nvCxnSpPr>
          <p:spPr>
            <a:xfrm rot="10800000">
              <a:off x="7470676" y="3635375"/>
              <a:ext cx="381000" cy="1143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7" name="Straight Connector 96"/>
            <p:cNvCxnSpPr>
              <a:endCxn id="93" idx="3"/>
            </p:cNvCxnSpPr>
            <p:nvPr/>
          </p:nvCxnSpPr>
          <p:spPr>
            <a:xfrm rot="16200000" flipV="1">
              <a:off x="6388001" y="4184650"/>
              <a:ext cx="360363" cy="328613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8" name="Straight Connector 97"/>
            <p:cNvCxnSpPr>
              <a:stCxn id="93" idx="3"/>
              <a:endCxn id="91" idx="1"/>
            </p:cNvCxnSpPr>
            <p:nvPr/>
          </p:nvCxnSpPr>
          <p:spPr>
            <a:xfrm flipV="1">
              <a:off x="6403876" y="3635375"/>
              <a:ext cx="609600" cy="5334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9" name="Straight Connector 98"/>
            <p:cNvCxnSpPr>
              <a:stCxn id="92" idx="3"/>
              <a:endCxn id="91" idx="1"/>
            </p:cNvCxnSpPr>
            <p:nvPr/>
          </p:nvCxnSpPr>
          <p:spPr>
            <a:xfrm>
              <a:off x="5489476" y="3635375"/>
              <a:ext cx="1524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0" name="Straight Connector 99"/>
            <p:cNvCxnSpPr>
              <a:stCxn id="95" idx="3"/>
              <a:endCxn id="92" idx="1"/>
            </p:cNvCxnSpPr>
            <p:nvPr/>
          </p:nvCxnSpPr>
          <p:spPr>
            <a:xfrm flipV="1">
              <a:off x="4270276" y="3635375"/>
              <a:ext cx="762000" cy="457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1" name="Straight Connector 100"/>
            <p:cNvCxnSpPr>
              <a:stCxn id="94" idx="3"/>
            </p:cNvCxnSpPr>
            <p:nvPr/>
          </p:nvCxnSpPr>
          <p:spPr>
            <a:xfrm>
              <a:off x="3051076" y="3863975"/>
              <a:ext cx="762000" cy="228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2" name="Straight Connector 101"/>
            <p:cNvCxnSpPr>
              <a:stCxn id="83" idx="2"/>
              <a:endCxn id="89" idx="1"/>
            </p:cNvCxnSpPr>
            <p:nvPr/>
          </p:nvCxnSpPr>
          <p:spPr>
            <a:xfrm rot="16200000" flipH="1">
              <a:off x="2498626" y="1749425"/>
              <a:ext cx="723900" cy="12954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3" name="Straight Connector 102"/>
            <p:cNvCxnSpPr>
              <a:stCxn id="89" idx="3"/>
              <a:endCxn id="90" idx="1"/>
            </p:cNvCxnSpPr>
            <p:nvPr/>
          </p:nvCxnSpPr>
          <p:spPr>
            <a:xfrm flipV="1">
              <a:off x="4117876" y="2225675"/>
              <a:ext cx="990600" cy="5334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4" name="Straight Connector 103"/>
            <p:cNvCxnSpPr>
              <a:stCxn id="83" idx="3"/>
              <a:endCxn id="90" idx="1"/>
            </p:cNvCxnSpPr>
            <p:nvPr/>
          </p:nvCxnSpPr>
          <p:spPr>
            <a:xfrm>
              <a:off x="2517676" y="1844675"/>
              <a:ext cx="2590800" cy="381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5" name="Straight Connector 104"/>
            <p:cNvCxnSpPr>
              <a:stCxn id="95" idx="3"/>
              <a:endCxn id="93" idx="1"/>
            </p:cNvCxnSpPr>
            <p:nvPr/>
          </p:nvCxnSpPr>
          <p:spPr>
            <a:xfrm>
              <a:off x="4270276" y="4092575"/>
              <a:ext cx="1676400" cy="76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6" name="Straight Connector 105"/>
            <p:cNvCxnSpPr>
              <a:stCxn id="88" idx="0"/>
            </p:cNvCxnSpPr>
            <p:nvPr/>
          </p:nvCxnSpPr>
          <p:spPr>
            <a:xfrm rot="16200000" flipV="1">
              <a:off x="4060726" y="4302125"/>
              <a:ext cx="304800" cy="3429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7" name="Straight Connector 106"/>
            <p:cNvCxnSpPr>
              <a:endCxn id="94" idx="2"/>
            </p:cNvCxnSpPr>
            <p:nvPr/>
          </p:nvCxnSpPr>
          <p:spPr>
            <a:xfrm rot="16200000" flipV="1">
              <a:off x="2689126" y="4225925"/>
              <a:ext cx="304800" cy="381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8" name="Straight Connector 107"/>
            <p:cNvCxnSpPr>
              <a:stCxn id="82" idx="6"/>
              <a:endCxn id="94" idx="1"/>
            </p:cNvCxnSpPr>
            <p:nvPr/>
          </p:nvCxnSpPr>
          <p:spPr>
            <a:xfrm flipV="1">
              <a:off x="2060476" y="3863975"/>
              <a:ext cx="533400" cy="1905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9" name="TextBox 58"/>
            <p:cNvSpPr txBox="1">
              <a:spLocks noChangeArrowheads="1"/>
            </p:cNvSpPr>
            <p:nvPr/>
          </p:nvSpPr>
          <p:spPr bwMode="auto">
            <a:xfrm>
              <a:off x="5489476" y="3178175"/>
              <a:ext cx="1371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ts val="1500"/>
                </a:lnSpc>
                <a:spcAft>
                  <a:spcPts val="0"/>
                </a:spcAft>
              </a:pPr>
              <a:r>
                <a:rPr lang="en-US" sz="1600">
                  <a:solidFill>
                    <a:prstClr val="black"/>
                  </a:solidFill>
                  <a:latin typeface="Calibri" pitchFamily="34" charset="0"/>
                </a:rPr>
                <a:t>Forwarding Node</a:t>
              </a:r>
              <a:endParaRPr lang="el-GR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0" name="Can 109"/>
            <p:cNvSpPr/>
            <p:nvPr/>
          </p:nvSpPr>
          <p:spPr>
            <a:xfrm>
              <a:off x="7847194" y="3539657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Can 110"/>
            <p:cNvSpPr/>
            <p:nvPr/>
          </p:nvSpPr>
          <p:spPr>
            <a:xfrm>
              <a:off x="6693823" y="4270375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Can 111"/>
            <p:cNvSpPr/>
            <p:nvPr/>
          </p:nvSpPr>
          <p:spPr>
            <a:xfrm>
              <a:off x="2703413" y="4270374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412752" y="1319086"/>
            <a:ext cx="2769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Different degree of coupling between resolution &amp; data transfer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1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dirty="0"/>
              <a:t>… but isn’t previous picture an IP network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 smtClean="0"/>
              <a:t>ICN principles </a:t>
            </a:r>
            <a:r>
              <a:rPr lang="en-US" dirty="0" smtClean="0"/>
              <a:t>make the difference:</a:t>
            </a:r>
          </a:p>
          <a:p>
            <a:r>
              <a:rPr lang="en-US" b="1" dirty="0" smtClean="0"/>
              <a:t>Naming of content </a:t>
            </a:r>
            <a:r>
              <a:rPr lang="en-US" dirty="0" smtClean="0"/>
              <a:t>rather than hosts/interfaces</a:t>
            </a:r>
          </a:p>
          <a:p>
            <a:pPr lvl="1"/>
            <a:r>
              <a:rPr lang="en-US" dirty="0" smtClean="0"/>
              <a:t>DNS: location-dependent names</a:t>
            </a:r>
          </a:p>
          <a:p>
            <a:pPr lvl="1"/>
            <a:r>
              <a:rPr lang="en-US" dirty="0" smtClean="0"/>
              <a:t>IP: location-dependent addresses used as both host &amp; location identifiers</a:t>
            </a:r>
          </a:p>
          <a:p>
            <a:r>
              <a:rPr lang="en-US" b="1" dirty="0" smtClean="0"/>
              <a:t>Receivers (subscribers) request content </a:t>
            </a:r>
          </a:p>
          <a:p>
            <a:pPr lvl="1"/>
            <a:r>
              <a:rPr lang="en-US" dirty="0" smtClean="0"/>
              <a:t>IP: sender has all power</a:t>
            </a:r>
          </a:p>
          <a:p>
            <a:r>
              <a:rPr lang="en-US" b="1" dirty="0" smtClean="0"/>
              <a:t>Sources (publishers) advertise content and network matches requests to content advertisements</a:t>
            </a:r>
          </a:p>
          <a:p>
            <a:pPr lvl="1"/>
            <a:r>
              <a:rPr lang="en-US" dirty="0" smtClean="0"/>
              <a:t>IP: user needs to know or find out where to get content</a:t>
            </a:r>
          </a:p>
          <a:p>
            <a:r>
              <a:rPr lang="en-US" b="1" dirty="0" smtClean="0"/>
              <a:t>Receivers &amp; senders don’t have to be aware of each other</a:t>
            </a:r>
          </a:p>
          <a:p>
            <a:pPr lvl="1"/>
            <a:r>
              <a:rPr lang="en-US" dirty="0" smtClean="0"/>
              <a:t>IP: both sides of a connection know other side’s location-dependent address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</a:t>
            </a:r>
            <a:r>
              <a:rPr lang="en-US" dirty="0" smtClean="0"/>
              <a:t>Advantages &amp; Features of </a:t>
            </a:r>
            <a:r>
              <a:rPr lang="en-US" dirty="0"/>
              <a:t>ICN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Receiver mobility </a:t>
            </a:r>
            <a:r>
              <a:rPr lang="en-US" dirty="0"/>
              <a:t>support</a:t>
            </a:r>
          </a:p>
          <a:p>
            <a:r>
              <a:rPr lang="en-US" dirty="0"/>
              <a:t>In-network </a:t>
            </a:r>
            <a:r>
              <a:rPr lang="en-US" b="1" dirty="0"/>
              <a:t>caching</a:t>
            </a:r>
          </a:p>
          <a:p>
            <a:r>
              <a:rPr lang="en-US" b="1" dirty="0"/>
              <a:t>Content-aware</a:t>
            </a:r>
            <a:r>
              <a:rPr lang="en-US" dirty="0"/>
              <a:t> traffic management</a:t>
            </a:r>
          </a:p>
          <a:p>
            <a:r>
              <a:rPr lang="en-US" b="1" dirty="0" smtClean="0"/>
              <a:t>Hop-by-hop</a:t>
            </a:r>
            <a:r>
              <a:rPr lang="en-US" dirty="0" smtClean="0"/>
              <a:t> transport &amp; </a:t>
            </a:r>
            <a:r>
              <a:rPr lang="en-US" dirty="0"/>
              <a:t>congestion </a:t>
            </a:r>
            <a:r>
              <a:rPr lang="en-US" dirty="0" smtClean="0"/>
              <a:t>control</a:t>
            </a:r>
          </a:p>
          <a:p>
            <a:r>
              <a:rPr lang="en-US" b="1" dirty="0" smtClean="0"/>
              <a:t>One-to-many/any</a:t>
            </a:r>
            <a:r>
              <a:rPr lang="en-US" dirty="0" smtClean="0"/>
              <a:t> and </a:t>
            </a:r>
            <a:r>
              <a:rPr lang="en-US" b="1" dirty="0" smtClean="0"/>
              <a:t>many/any-to-one</a:t>
            </a:r>
            <a:r>
              <a:rPr lang="en-US" dirty="0" smtClean="0"/>
              <a:t> communication modes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ICN architecture proposals differ in </a:t>
            </a:r>
            <a:r>
              <a:rPr lang="en-US" b="1" dirty="0" smtClean="0"/>
              <a:t>degree of coupling</a:t>
            </a:r>
            <a:r>
              <a:rPr lang="en-US" dirty="0" smtClean="0"/>
              <a:t> between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ame resolution </a:t>
            </a:r>
            <a:r>
              <a:rPr lang="en-US" dirty="0"/>
              <a:t>&amp; data transfer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routing &amp; forwarding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Name Resolution and Data </a:t>
            </a:r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200146"/>
            <a:ext cx="8534400" cy="15054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Different </a:t>
            </a:r>
            <a:r>
              <a:rPr lang="en-US" dirty="0" smtClean="0"/>
              <a:t>degree </a:t>
            </a:r>
            <a:r>
              <a:rPr lang="en-US" dirty="0"/>
              <a:t>of coupling between resolution &amp; data </a:t>
            </a:r>
            <a:r>
              <a:rPr lang="en-US" dirty="0" smtClean="0"/>
              <a:t>transfer</a:t>
            </a:r>
            <a:endParaRPr lang="en-US" dirty="0"/>
          </a:p>
          <a:p>
            <a:r>
              <a:rPr lang="en-US" dirty="0"/>
              <a:t>Decoupled: </a:t>
            </a:r>
            <a:r>
              <a:rPr lang="en-US" dirty="0" smtClean="0"/>
              <a:t>different nodes perform resolution &amp; data transfer </a:t>
            </a:r>
            <a:r>
              <a:rPr lang="en-US" dirty="0"/>
              <a:t>(similar to DNS)</a:t>
            </a:r>
          </a:p>
          <a:p>
            <a:r>
              <a:rPr lang="en-US" dirty="0"/>
              <a:t>Coupled: nodes perform resolution and data </a:t>
            </a:r>
            <a:r>
              <a:rPr lang="en-US" dirty="0" smtClean="0"/>
              <a:t>transfer</a:t>
            </a:r>
            <a:endParaRPr lang="en-US" dirty="0"/>
          </a:p>
        </p:txBody>
      </p:sp>
      <p:grpSp>
        <p:nvGrpSpPr>
          <p:cNvPr id="71" name="Group 76" descr="name resolution"/>
          <p:cNvGrpSpPr>
            <a:grpSpLocks/>
          </p:cNvGrpSpPr>
          <p:nvPr/>
        </p:nvGrpSpPr>
        <p:grpSpPr bwMode="auto">
          <a:xfrm>
            <a:off x="803176" y="1371600"/>
            <a:ext cx="6477000" cy="1676400"/>
            <a:chOff x="381000" y="228600"/>
            <a:chExt cx="6477000" cy="1676400"/>
          </a:xfrm>
          <a:solidFill>
            <a:srgbClr val="F79646">
              <a:lumMod val="40000"/>
              <a:lumOff val="60000"/>
            </a:srgbClr>
          </a:solidFill>
        </p:grpSpPr>
        <p:sp>
          <p:nvSpPr>
            <p:cNvPr id="72" name="Oval 100"/>
            <p:cNvSpPr>
              <a:spLocks noChangeArrowheads="1"/>
            </p:cNvSpPr>
            <p:nvPr/>
          </p:nvSpPr>
          <p:spPr bwMode="auto">
            <a:xfrm>
              <a:off x="1223963" y="571500"/>
              <a:ext cx="2749550" cy="6429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3" name="Oval 101"/>
            <p:cNvSpPr>
              <a:spLocks noChangeArrowheads="1"/>
            </p:cNvSpPr>
            <p:nvPr/>
          </p:nvSpPr>
          <p:spPr bwMode="auto">
            <a:xfrm>
              <a:off x="2000250" y="228600"/>
              <a:ext cx="2741613" cy="6381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4" name="Oval 102"/>
            <p:cNvSpPr>
              <a:spLocks noChangeArrowheads="1"/>
            </p:cNvSpPr>
            <p:nvPr/>
          </p:nvSpPr>
          <p:spPr bwMode="auto">
            <a:xfrm>
              <a:off x="3506788" y="368300"/>
              <a:ext cx="2746375" cy="6350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5" name="Oval 103"/>
            <p:cNvSpPr>
              <a:spLocks noChangeArrowheads="1"/>
            </p:cNvSpPr>
            <p:nvPr/>
          </p:nvSpPr>
          <p:spPr bwMode="auto">
            <a:xfrm>
              <a:off x="866775" y="1133475"/>
              <a:ext cx="2752725" cy="6429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6" name="Oval 104"/>
            <p:cNvSpPr>
              <a:spLocks noChangeArrowheads="1"/>
            </p:cNvSpPr>
            <p:nvPr/>
          </p:nvSpPr>
          <p:spPr bwMode="auto">
            <a:xfrm>
              <a:off x="2578100" y="1266825"/>
              <a:ext cx="2743200" cy="6381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7" name="Oval 105"/>
            <p:cNvSpPr>
              <a:spLocks noChangeArrowheads="1"/>
            </p:cNvSpPr>
            <p:nvPr/>
          </p:nvSpPr>
          <p:spPr bwMode="auto">
            <a:xfrm>
              <a:off x="3732213" y="1155700"/>
              <a:ext cx="2749550" cy="6413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8" name="Oval 106"/>
            <p:cNvSpPr>
              <a:spLocks noChangeArrowheads="1"/>
            </p:cNvSpPr>
            <p:nvPr/>
          </p:nvSpPr>
          <p:spPr bwMode="auto">
            <a:xfrm>
              <a:off x="958850" y="333375"/>
              <a:ext cx="2746375" cy="6381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9" name="Oval 107"/>
            <p:cNvSpPr>
              <a:spLocks noChangeArrowheads="1"/>
            </p:cNvSpPr>
            <p:nvPr/>
          </p:nvSpPr>
          <p:spPr bwMode="auto">
            <a:xfrm>
              <a:off x="381000" y="746125"/>
              <a:ext cx="2746375" cy="6413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0" name="Oval 109"/>
            <p:cNvSpPr>
              <a:spLocks noChangeArrowheads="1"/>
            </p:cNvSpPr>
            <p:nvPr/>
          </p:nvSpPr>
          <p:spPr bwMode="auto">
            <a:xfrm>
              <a:off x="2578100" y="768350"/>
              <a:ext cx="2743200" cy="6397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1" name="Oval 108"/>
            <p:cNvSpPr>
              <a:spLocks noChangeArrowheads="1"/>
            </p:cNvSpPr>
            <p:nvPr/>
          </p:nvSpPr>
          <p:spPr bwMode="auto">
            <a:xfrm>
              <a:off x="4111625" y="746125"/>
              <a:ext cx="2746375" cy="6413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85" name="TextBox 43"/>
          <p:cNvSpPr txBox="1">
            <a:spLocks noChangeArrowheads="1"/>
          </p:cNvSpPr>
          <p:nvPr/>
        </p:nvSpPr>
        <p:spPr bwMode="auto">
          <a:xfrm>
            <a:off x="3012976" y="1447800"/>
            <a:ext cx="2088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Resolution Network</a:t>
            </a:r>
            <a:endParaRPr lang="el-GR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6" name="TextBox 44"/>
          <p:cNvSpPr txBox="1">
            <a:spLocks noChangeArrowheads="1"/>
          </p:cNvSpPr>
          <p:nvPr/>
        </p:nvSpPr>
        <p:spPr bwMode="auto">
          <a:xfrm>
            <a:off x="6563340" y="4830814"/>
            <a:ext cx="824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Source</a:t>
            </a:r>
            <a:endParaRPr 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4" name="Group 3" descr="name resolution"/>
          <p:cNvGrpSpPr/>
          <p:nvPr/>
        </p:nvGrpSpPr>
        <p:grpSpPr>
          <a:xfrm>
            <a:off x="879376" y="1600200"/>
            <a:ext cx="7451912" cy="3352800"/>
            <a:chOff x="879376" y="1600200"/>
            <a:chExt cx="7451912" cy="3352800"/>
          </a:xfrm>
        </p:grpSpPr>
        <p:grpSp>
          <p:nvGrpSpPr>
            <p:cNvPr id="60" name="Group 28"/>
            <p:cNvGrpSpPr>
              <a:grpSpLocks/>
            </p:cNvGrpSpPr>
            <p:nvPr/>
          </p:nvGrpSpPr>
          <p:grpSpPr bwMode="auto">
            <a:xfrm>
              <a:off x="1184176" y="2514600"/>
              <a:ext cx="7086600" cy="2286000"/>
              <a:chOff x="2057400" y="1905000"/>
              <a:chExt cx="5715000" cy="2895601"/>
            </a:xfrm>
          </p:grpSpPr>
          <p:sp>
            <p:nvSpPr>
              <p:cNvPr id="61" name="Oval 100"/>
              <p:cNvSpPr>
                <a:spLocks noChangeArrowheads="1"/>
              </p:cNvSpPr>
              <p:nvPr/>
            </p:nvSpPr>
            <p:spPr bwMode="auto">
              <a:xfrm>
                <a:off x="2801221" y="2498197"/>
                <a:ext cx="242605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2" name="Oval 101"/>
              <p:cNvSpPr>
                <a:spLocks noChangeArrowheads="1"/>
              </p:cNvSpPr>
              <p:nvPr/>
            </p:nvSpPr>
            <p:spPr bwMode="auto">
              <a:xfrm>
                <a:off x="3486150" y="1905000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3" name="Oval 102"/>
              <p:cNvSpPr>
                <a:spLocks noChangeArrowheads="1"/>
              </p:cNvSpPr>
              <p:nvPr/>
            </p:nvSpPr>
            <p:spPr bwMode="auto">
              <a:xfrm>
                <a:off x="4816322" y="2146300"/>
                <a:ext cx="2422218" cy="1095905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4" name="Oval 103"/>
              <p:cNvSpPr>
                <a:spLocks noChangeArrowheads="1"/>
              </p:cNvSpPr>
              <p:nvPr/>
            </p:nvSpPr>
            <p:spPr bwMode="auto">
              <a:xfrm>
                <a:off x="2485001" y="3467419"/>
                <a:ext cx="2429899" cy="1111991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5" name="Oval 104"/>
              <p:cNvSpPr>
                <a:spLocks noChangeArrowheads="1"/>
              </p:cNvSpPr>
              <p:nvPr/>
            </p:nvSpPr>
            <p:spPr bwMode="auto">
              <a:xfrm>
                <a:off x="3996967" y="3696654"/>
                <a:ext cx="2419657" cy="110394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6" name="Oval 105"/>
              <p:cNvSpPr>
                <a:spLocks noChangeArrowheads="1"/>
              </p:cNvSpPr>
              <p:nvPr/>
            </p:nvSpPr>
            <p:spPr bwMode="auto">
              <a:xfrm>
                <a:off x="5013479" y="3507635"/>
                <a:ext cx="2426058" cy="110595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7" name="Oval 106"/>
              <p:cNvSpPr>
                <a:spLocks noChangeArrowheads="1"/>
              </p:cNvSpPr>
              <p:nvPr/>
            </p:nvSpPr>
            <p:spPr bwMode="auto">
              <a:xfrm>
                <a:off x="2568217" y="2085975"/>
                <a:ext cx="2422218" cy="1101937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8" name="Oval 107"/>
              <p:cNvSpPr>
                <a:spLocks noChangeArrowheads="1"/>
              </p:cNvSpPr>
              <p:nvPr/>
            </p:nvSpPr>
            <p:spPr bwMode="auto">
              <a:xfrm>
                <a:off x="2057400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9" name="Oval 108"/>
              <p:cNvSpPr>
                <a:spLocks noChangeArrowheads="1"/>
              </p:cNvSpPr>
              <p:nvPr/>
            </p:nvSpPr>
            <p:spPr bwMode="auto">
              <a:xfrm>
                <a:off x="5348902" y="2797810"/>
                <a:ext cx="2423498" cy="110998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0" name="Oval 109"/>
              <p:cNvSpPr>
                <a:spLocks noChangeArrowheads="1"/>
              </p:cNvSpPr>
              <p:nvPr/>
            </p:nvSpPr>
            <p:spPr bwMode="auto">
              <a:xfrm>
                <a:off x="3996967" y="2838027"/>
                <a:ext cx="2419657" cy="1103949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82" name="Oval 81"/>
            <p:cNvSpPr/>
            <p:nvPr/>
          </p:nvSpPr>
          <p:spPr>
            <a:xfrm>
              <a:off x="1336576" y="3810000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1869976" y="1600200"/>
              <a:ext cx="609600" cy="381000"/>
            </a:xfrm>
            <a:prstGeom prst="round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TextBox 42"/>
            <p:cNvSpPr txBox="1">
              <a:spLocks noChangeArrowheads="1"/>
            </p:cNvSpPr>
            <p:nvPr/>
          </p:nvSpPr>
          <p:spPr bwMode="auto">
            <a:xfrm>
              <a:off x="2686745" y="2933328"/>
              <a:ext cx="2286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alibri" pitchFamily="34" charset="0"/>
                </a:rPr>
                <a:t>Data </a:t>
              </a:r>
              <a:r>
                <a:rPr lang="en-US" b="1" dirty="0" smtClean="0">
                  <a:solidFill>
                    <a:prstClr val="black"/>
                  </a:solidFill>
                  <a:latin typeface="Calibri" pitchFamily="34" charset="0"/>
                </a:rPr>
                <a:t>Transfer = Routing + Forwarding</a:t>
              </a:r>
              <a:endParaRPr lang="el-GR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7" name="TextBox 45"/>
            <p:cNvSpPr txBox="1">
              <a:spLocks noChangeArrowheads="1"/>
            </p:cNvSpPr>
            <p:nvPr/>
          </p:nvSpPr>
          <p:spPr bwMode="auto">
            <a:xfrm>
              <a:off x="879376" y="4191000"/>
              <a:ext cx="9846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Receiver</a:t>
              </a:r>
              <a:endParaRPr lang="el-GR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4003576" y="4572000"/>
              <a:ext cx="685800" cy="3810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470176" y="2514600"/>
              <a:ext cx="609600" cy="381000"/>
            </a:xfrm>
            <a:prstGeom prst="round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5070376" y="1981200"/>
              <a:ext cx="609600" cy="381000"/>
            </a:xfrm>
            <a:prstGeom prst="round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975376" y="3352800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994176" y="3352800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908576" y="3886200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555776" y="3581400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774976" y="3810000"/>
              <a:ext cx="457200" cy="4572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6" name="Straight Connector 95"/>
            <p:cNvCxnSpPr>
              <a:stCxn id="110" idx="2"/>
              <a:endCxn id="91" idx="3"/>
            </p:cNvCxnSpPr>
            <p:nvPr/>
          </p:nvCxnSpPr>
          <p:spPr>
            <a:xfrm flipH="1" flipV="1">
              <a:off x="7432576" y="3581400"/>
              <a:ext cx="441512" cy="17345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7" name="Straight Connector 96"/>
            <p:cNvCxnSpPr>
              <a:endCxn id="93" idx="3"/>
            </p:cNvCxnSpPr>
            <p:nvPr/>
          </p:nvCxnSpPr>
          <p:spPr>
            <a:xfrm rot="16200000" flipV="1">
              <a:off x="6349901" y="4130675"/>
              <a:ext cx="360363" cy="328613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8" name="Straight Connector 97"/>
            <p:cNvCxnSpPr>
              <a:stCxn id="93" idx="3"/>
              <a:endCxn id="91" idx="1"/>
            </p:cNvCxnSpPr>
            <p:nvPr/>
          </p:nvCxnSpPr>
          <p:spPr>
            <a:xfrm flipV="1">
              <a:off x="6365776" y="3581400"/>
              <a:ext cx="609600" cy="5334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9" name="Straight Connector 98"/>
            <p:cNvCxnSpPr>
              <a:stCxn id="92" idx="3"/>
              <a:endCxn id="91" idx="1"/>
            </p:cNvCxnSpPr>
            <p:nvPr/>
          </p:nvCxnSpPr>
          <p:spPr>
            <a:xfrm>
              <a:off x="5451376" y="3581400"/>
              <a:ext cx="1524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0" name="Straight Connector 99"/>
            <p:cNvCxnSpPr>
              <a:stCxn id="95" idx="3"/>
              <a:endCxn id="92" idx="1"/>
            </p:cNvCxnSpPr>
            <p:nvPr/>
          </p:nvCxnSpPr>
          <p:spPr>
            <a:xfrm flipV="1">
              <a:off x="4232176" y="3581400"/>
              <a:ext cx="762000" cy="457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1" name="Straight Connector 100"/>
            <p:cNvCxnSpPr>
              <a:stCxn id="94" idx="3"/>
            </p:cNvCxnSpPr>
            <p:nvPr/>
          </p:nvCxnSpPr>
          <p:spPr>
            <a:xfrm>
              <a:off x="3012976" y="3810000"/>
              <a:ext cx="762000" cy="228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2" name="Straight Connector 101"/>
            <p:cNvCxnSpPr>
              <a:stCxn id="83" idx="2"/>
              <a:endCxn id="89" idx="1"/>
            </p:cNvCxnSpPr>
            <p:nvPr/>
          </p:nvCxnSpPr>
          <p:spPr>
            <a:xfrm rot="16200000" flipH="1">
              <a:off x="2460526" y="1695450"/>
              <a:ext cx="723900" cy="12954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3" name="Straight Connector 102"/>
            <p:cNvCxnSpPr>
              <a:stCxn id="89" idx="3"/>
              <a:endCxn id="90" idx="1"/>
            </p:cNvCxnSpPr>
            <p:nvPr/>
          </p:nvCxnSpPr>
          <p:spPr>
            <a:xfrm flipV="1">
              <a:off x="4079776" y="2171700"/>
              <a:ext cx="990600" cy="5334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4" name="Straight Connector 103"/>
            <p:cNvCxnSpPr>
              <a:stCxn id="83" idx="3"/>
              <a:endCxn id="90" idx="1"/>
            </p:cNvCxnSpPr>
            <p:nvPr/>
          </p:nvCxnSpPr>
          <p:spPr>
            <a:xfrm>
              <a:off x="2479576" y="1790700"/>
              <a:ext cx="2590800" cy="381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5" name="Straight Connector 104"/>
            <p:cNvCxnSpPr>
              <a:stCxn id="95" idx="3"/>
              <a:endCxn id="93" idx="1"/>
            </p:cNvCxnSpPr>
            <p:nvPr/>
          </p:nvCxnSpPr>
          <p:spPr>
            <a:xfrm>
              <a:off x="4232176" y="4038600"/>
              <a:ext cx="1676400" cy="76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6" name="Straight Connector 105"/>
            <p:cNvCxnSpPr>
              <a:stCxn id="88" idx="0"/>
            </p:cNvCxnSpPr>
            <p:nvPr/>
          </p:nvCxnSpPr>
          <p:spPr>
            <a:xfrm rot="16200000" flipV="1">
              <a:off x="4022626" y="4248150"/>
              <a:ext cx="304800" cy="3429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7" name="Straight Connector 106"/>
            <p:cNvCxnSpPr>
              <a:endCxn id="94" idx="2"/>
            </p:cNvCxnSpPr>
            <p:nvPr/>
          </p:nvCxnSpPr>
          <p:spPr>
            <a:xfrm rot="16200000" flipV="1">
              <a:off x="2651026" y="4171950"/>
              <a:ext cx="304800" cy="381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8" name="Straight Connector 107"/>
            <p:cNvCxnSpPr>
              <a:stCxn id="82" idx="6"/>
              <a:endCxn id="94" idx="1"/>
            </p:cNvCxnSpPr>
            <p:nvPr/>
          </p:nvCxnSpPr>
          <p:spPr>
            <a:xfrm flipV="1">
              <a:off x="2022376" y="3810000"/>
              <a:ext cx="533400" cy="1905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9" name="TextBox 58"/>
            <p:cNvSpPr txBox="1">
              <a:spLocks noChangeArrowheads="1"/>
            </p:cNvSpPr>
            <p:nvPr/>
          </p:nvSpPr>
          <p:spPr bwMode="auto">
            <a:xfrm>
              <a:off x="5451376" y="3124200"/>
              <a:ext cx="1371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ts val="1500"/>
                </a:lnSpc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alibri" pitchFamily="34" charset="0"/>
                </a:rPr>
                <a:t>Forwarding Node</a:t>
              </a:r>
              <a:endParaRPr lang="el-GR" sz="16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0" name="Can 109"/>
            <p:cNvSpPr/>
            <p:nvPr/>
          </p:nvSpPr>
          <p:spPr>
            <a:xfrm>
              <a:off x="7874088" y="3469901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Can 110"/>
            <p:cNvSpPr/>
            <p:nvPr/>
          </p:nvSpPr>
          <p:spPr>
            <a:xfrm>
              <a:off x="6693823" y="4270375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Can 111"/>
            <p:cNvSpPr/>
            <p:nvPr/>
          </p:nvSpPr>
          <p:spPr>
            <a:xfrm>
              <a:off x="2615208" y="4281534"/>
              <a:ext cx="457200" cy="569913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8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16471</TotalTime>
  <Words>1560</Words>
  <Application>Microsoft Office PowerPoint</Application>
  <PresentationFormat>On-screen Show (4:3)</PresentationFormat>
  <Paragraphs>405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Default Design</vt:lpstr>
      <vt:lpstr>Θέμα του Office</vt:lpstr>
      <vt:lpstr>2_Default Design</vt:lpstr>
      <vt:lpstr>Ασύρματες και Κινητές Επικοινωνίες</vt:lpstr>
      <vt:lpstr>Three network generations</vt:lpstr>
      <vt:lpstr>Problems with Current Internet</vt:lpstr>
      <vt:lpstr>Problems with Current Internet (cont.)</vt:lpstr>
      <vt:lpstr>Principles of Information-Centric Networking (ICN)</vt:lpstr>
      <vt:lpstr>Basic Functions of ICN</vt:lpstr>
      <vt:lpstr>… but isn’t previous picture an IP network ?</vt:lpstr>
      <vt:lpstr>Key Advantages &amp; Features of ICN</vt:lpstr>
      <vt:lpstr>Name Resolution and Data Transfer</vt:lpstr>
      <vt:lpstr>Decoupled Resolution &amp; Data Transfer</vt:lpstr>
      <vt:lpstr>Coupled Resolution &amp; Data Transfer</vt:lpstr>
      <vt:lpstr>Tradeoffs from different coupling of Name Resolution &amp; Data Transfer</vt:lpstr>
      <vt:lpstr>Receiver mobility</vt:lpstr>
      <vt:lpstr>Receiver mobility and caching</vt:lpstr>
      <vt:lpstr>Receiver mobility &amp; proactive caching</vt:lpstr>
      <vt:lpstr>Receiver mobility &amp; proactive caching</vt:lpstr>
      <vt:lpstr>Source mobility</vt:lpstr>
      <vt:lpstr>Source mobility approaches</vt:lpstr>
      <vt:lpstr>Source mobility: routing-based</vt:lpstr>
      <vt:lpstr>Source mobility: indirection approach</vt:lpstr>
      <vt:lpstr>Source mobility: indirection approach</vt:lpstr>
      <vt:lpstr>Source mobility: resolution approach</vt:lpstr>
      <vt:lpstr>Source mobility: resolution approach (2)</vt:lpstr>
      <vt:lpstr>Source mobility: resolution approach based on home agent</vt:lpstr>
      <vt:lpstr>Source mobility: resolution approach based on home agent</vt:lpstr>
      <vt:lpstr>Source mobility: resolution approach based on home agent</vt:lpstr>
      <vt:lpstr>Source mobility: resolution approach based on home agent</vt:lpstr>
      <vt:lpstr>Source mobility: session continuity</vt:lpstr>
      <vt:lpstr>Conclusions</vt:lpstr>
      <vt:lpstr>Τέλος Ενότητας # 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V.A.Siris</dc:creator>
  <cp:lastModifiedBy>vaggelisdouros</cp:lastModifiedBy>
  <cp:revision>232</cp:revision>
  <cp:lastPrinted>2013-10-07T09:44:36Z</cp:lastPrinted>
  <dcterms:created xsi:type="dcterms:W3CDTF">1601-01-01T00:00:00Z</dcterms:created>
  <dcterms:modified xsi:type="dcterms:W3CDTF">2015-11-26T22:01:45Z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