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08" r:id="rId3"/>
  </p:sldMasterIdLst>
  <p:notesMasterIdLst>
    <p:notesMasterId r:id="rId55"/>
  </p:notesMasterIdLst>
  <p:handoutMasterIdLst>
    <p:handoutMasterId r:id="rId56"/>
  </p:handoutMasterIdLst>
  <p:sldIdLst>
    <p:sldId id="370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42" r:id="rId26"/>
    <p:sldId id="343" r:id="rId27"/>
    <p:sldId id="344" r:id="rId28"/>
    <p:sldId id="345" r:id="rId29"/>
    <p:sldId id="346" r:id="rId30"/>
    <p:sldId id="347" r:id="rId31"/>
    <p:sldId id="348" r:id="rId32"/>
    <p:sldId id="349" r:id="rId33"/>
    <p:sldId id="350" r:id="rId34"/>
    <p:sldId id="351" r:id="rId35"/>
    <p:sldId id="352" r:id="rId36"/>
    <p:sldId id="353" r:id="rId37"/>
    <p:sldId id="354" r:id="rId38"/>
    <p:sldId id="355" r:id="rId39"/>
    <p:sldId id="356" r:id="rId40"/>
    <p:sldId id="357" r:id="rId41"/>
    <p:sldId id="358" r:id="rId42"/>
    <p:sldId id="359" r:id="rId43"/>
    <p:sldId id="360" r:id="rId44"/>
    <p:sldId id="361" r:id="rId45"/>
    <p:sldId id="362" r:id="rId46"/>
    <p:sldId id="363" r:id="rId47"/>
    <p:sldId id="364" r:id="rId48"/>
    <p:sldId id="365" r:id="rId49"/>
    <p:sldId id="366" r:id="rId50"/>
    <p:sldId id="367" r:id="rId51"/>
    <p:sldId id="368" r:id="rId52"/>
    <p:sldId id="369" r:id="rId53"/>
    <p:sldId id="371" r:id="rId54"/>
  </p:sldIdLst>
  <p:sldSz cx="9144000" cy="6858000" type="screen4x3"/>
  <p:notesSz cx="7099300" cy="10234613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16F5DCE0-2AA8-4767-A58C-DC2464792AF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3821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Click to edit Master text styles</a:t>
            </a:r>
          </a:p>
          <a:p>
            <a:pPr lvl="1"/>
            <a:r>
              <a:rPr lang="el-GR" noProof="0" smtClean="0"/>
              <a:t>Second level</a:t>
            </a:r>
          </a:p>
          <a:p>
            <a:pPr lvl="2"/>
            <a:r>
              <a:rPr lang="el-GR" noProof="0" smtClean="0"/>
              <a:t>Third level</a:t>
            </a:r>
          </a:p>
          <a:p>
            <a:pPr lvl="3"/>
            <a:r>
              <a:rPr lang="el-GR" noProof="0" smtClean="0"/>
              <a:t>Fourth level</a:t>
            </a:r>
          </a:p>
          <a:p>
            <a:pPr lvl="4"/>
            <a:r>
              <a:rPr lang="el-GR" noProof="0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407630AD-3A2C-4924-893B-8B7AE472287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94107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257" indent="-178257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F7D797-7397-4E29-8B6C-299FFF75C1F4}" type="slidenum">
              <a:rPr lang="el-GR" altLang="en-US" sz="1300" smtClean="0"/>
              <a:pPr eaLnBrk="1" hangingPunct="1">
                <a:spcBef>
                  <a:spcPct val="0"/>
                </a:spcBef>
              </a:pPr>
              <a:t>10</a:t>
            </a:fld>
            <a:endParaRPr lang="el-GR" altLang="en-US" sz="130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5175"/>
            <a:ext cx="5118100" cy="3838575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8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8552853-1A75-4A65-963E-438507102117}" type="slidenum">
              <a:rPr lang="el-GR" altLang="en-US" sz="1300" smtClean="0"/>
              <a:pPr eaLnBrk="1" hangingPunct="1">
                <a:spcBef>
                  <a:spcPct val="0"/>
                </a:spcBef>
              </a:pPr>
              <a:t>11</a:t>
            </a:fld>
            <a:endParaRPr lang="el-GR" altLang="en-US" sz="130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5175"/>
            <a:ext cx="5118100" cy="3838575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8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17533A-A8F7-460C-814A-31B8D1D110FA}" type="slidenum">
              <a:rPr lang="el-GR" altLang="en-US" sz="1300" smtClean="0"/>
              <a:pPr eaLnBrk="1" hangingPunct="1">
                <a:spcBef>
                  <a:spcPct val="0"/>
                </a:spcBef>
              </a:pPr>
              <a:t>12</a:t>
            </a:fld>
            <a:endParaRPr lang="el-GR" altLang="en-US" sz="130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5175"/>
            <a:ext cx="5118100" cy="3838575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8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 userDrawn="1"/>
        </p:nvCxnSpPr>
        <p:spPr bwMode="auto">
          <a:xfrm>
            <a:off x="0" y="1143000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11"/>
          <p:cNvCxnSpPr>
            <a:cxnSpLocks noChangeShapeType="1"/>
          </p:cNvCxnSpPr>
          <p:nvPr userDrawn="1"/>
        </p:nvCxnSpPr>
        <p:spPr bwMode="auto">
          <a:xfrm>
            <a:off x="0" y="6324600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E6DC6-02BE-4496-A543-E854E69788D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8560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774CB-A2DE-437D-8824-D98B7D9528B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4860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0"/>
            <a:ext cx="20955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1341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33C9D-2578-4DAA-BD14-8B5907132CE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2807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49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011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38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493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178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769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501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412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AFF60-B37F-4210-AC7D-6D56F8349DA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50693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2019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980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372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51A01-D354-4E6B-82CA-286ED97493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668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A107A-27AA-4A08-8E6A-4B572A9D23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185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BE538-7E34-4BB0-89E6-CCE152296F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6267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2F666-4921-43A9-A20D-CBF7C76ECD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085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5557A-ADB6-4A46-B53F-E94E08A14A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0621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8F52F-78D0-4534-A6E5-6D7F9806AC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5680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257E9-1E86-427B-A8B1-0F4A2F4240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186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D05A-A1C5-4D7C-8289-27D360BC6EB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50516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94389-33CD-4050-9975-7EA095F85D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558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18720-74E1-412F-B3B5-EDCA7A2B5A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8469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89712-C507-4E0B-A7A3-83D4130C82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5007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25E85-8032-49D8-81A5-F9E5D58CBF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7030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37BA0-6FE4-4893-B846-AC22E09208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6649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13625-B8F5-4EAA-AE09-650EAB40D9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3760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2072E-6079-4824-B0DE-A686166588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3760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3266A-AD71-424C-959C-3F79A1D82A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276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D2FE4-CB5B-42C9-9464-315BDF3947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2544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DA333-4984-42CA-B4DE-CCA083BD3E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438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1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11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C9840-145C-4087-AC87-5E6B72C1BA6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2324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35397-9FC3-47E8-A2D0-3DCFB1A18FC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8208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F7652-92CA-41F2-96FA-4BE2D96EB76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069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D857A-7CA9-41FE-B4A3-5DE565782F2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4232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C2E2E-1211-4BC6-80C8-F4EB182FE2A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2980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3D1CD-E9CB-441D-842D-3FB8CC2EA4D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8136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38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8382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text styles</a:t>
            </a:r>
          </a:p>
          <a:p>
            <a:pPr lvl="1"/>
            <a:r>
              <a:rPr lang="el-GR" altLang="en-US" smtClean="0"/>
              <a:t>Second level</a:t>
            </a:r>
          </a:p>
          <a:p>
            <a:pPr lvl="2"/>
            <a:r>
              <a:rPr lang="el-GR" altLang="en-US" smtClean="0"/>
              <a:t>Third level</a:t>
            </a:r>
          </a:p>
          <a:p>
            <a:pPr lvl="3"/>
            <a:r>
              <a:rPr lang="el-GR" altLang="en-US" smtClean="0"/>
              <a:t>Fourth level</a:t>
            </a:r>
          </a:p>
          <a:p>
            <a:pPr lvl="4"/>
            <a:r>
              <a:rPr lang="el-GR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6090B4F2-B15E-47D5-A50B-E34239A3876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0" y="1143000"/>
            <a:ext cx="87630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0" y="6324600"/>
            <a:ext cx="87630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33" name="Straight Connector 10"/>
          <p:cNvCxnSpPr>
            <a:cxnSpLocks noChangeShapeType="1"/>
          </p:cNvCxnSpPr>
          <p:nvPr userDrawn="1"/>
        </p:nvCxnSpPr>
        <p:spPr bwMode="auto">
          <a:xfrm>
            <a:off x="0" y="1143000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" name="Straight Connector 11"/>
          <p:cNvCxnSpPr>
            <a:cxnSpLocks noChangeShapeType="1"/>
          </p:cNvCxnSpPr>
          <p:nvPr userDrawn="1"/>
        </p:nvCxnSpPr>
        <p:spPr bwMode="auto">
          <a:xfrm>
            <a:off x="0" y="6324600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Symbol" pitchFamily="18" charset="2"/>
        <a:buChar char="¨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C4726A-630D-4CB4-B088-BAB00F4188E9}" type="slidenum">
              <a:rPr lang="el-GR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159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D4A66E9D-85FB-4576-A313-8039D27DA2E2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425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wmf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2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4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1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0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1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42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4.w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7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l-GR" altLang="en-US" dirty="0" smtClean="0"/>
              <a:t>Ασύρματες και </a:t>
            </a:r>
            <a:r>
              <a:rPr lang="el-GR" altLang="en-US" dirty="0"/>
              <a:t>Κινητές Επικοινωνίες</a:t>
            </a:r>
            <a:endParaRPr lang="en-US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09600" y="35814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/>
              <a:t># </a:t>
            </a:r>
            <a:r>
              <a:rPr lang="el-GR" sz="2800" b="1" dirty="0" smtClean="0"/>
              <a:t>3:</a:t>
            </a:r>
            <a:r>
              <a:rPr lang="en-US" sz="2800" dirty="0" smtClean="0"/>
              <a:t> </a:t>
            </a:r>
            <a:r>
              <a:rPr lang="el-GR" altLang="en-US" sz="2800" dirty="0"/>
              <a:t>Ασύρματο Κανάλι και Διάδοση Σημάτων</a:t>
            </a:r>
            <a:endParaRPr lang="el-GR" sz="2800" dirty="0" smtClean="0"/>
          </a:p>
          <a:p>
            <a:r>
              <a:rPr lang="el-GR" sz="2800" b="1" dirty="0" smtClean="0"/>
              <a:t>Διδάσκων</a:t>
            </a:r>
            <a:r>
              <a:rPr lang="el-GR" sz="2800" b="1" dirty="0"/>
              <a:t>: </a:t>
            </a:r>
            <a:r>
              <a:rPr lang="el-GR" sz="2800" dirty="0" smtClean="0"/>
              <a:t>Βασίλειος Σύρης</a:t>
            </a:r>
            <a:endParaRPr lang="el-GR" sz="2800" dirty="0"/>
          </a:p>
          <a:p>
            <a:r>
              <a:rPr lang="el-GR" sz="2800" b="1" dirty="0"/>
              <a:t>Τμήμα: </a:t>
            </a:r>
            <a:r>
              <a:rPr lang="el-GR" sz="2800" dirty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789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MS PGothic" pitchFamily="34" charset="-128"/>
              </a:rPr>
              <a:t>Wireless Spectrum (1)</a:t>
            </a:r>
          </a:p>
        </p:txBody>
      </p:sp>
      <p:grpSp>
        <p:nvGrpSpPr>
          <p:cNvPr id="2" name="Group 1" descr="spectrum"/>
          <p:cNvGrpSpPr/>
          <p:nvPr/>
        </p:nvGrpSpPr>
        <p:grpSpPr>
          <a:xfrm>
            <a:off x="457200" y="1535113"/>
            <a:ext cx="8153400" cy="4718050"/>
            <a:chOff x="457200" y="1535113"/>
            <a:chExt cx="8153400" cy="4718050"/>
          </a:xfrm>
        </p:grpSpPr>
        <p:sp>
          <p:nvSpPr>
            <p:cNvPr id="12291" name="Line 3"/>
            <p:cNvSpPr>
              <a:spLocks noChangeShapeType="1"/>
            </p:cNvSpPr>
            <p:nvPr/>
          </p:nvSpPr>
          <p:spPr bwMode="auto">
            <a:xfrm>
              <a:off x="685800" y="3352800"/>
              <a:ext cx="79248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2" name="Line 4"/>
            <p:cNvSpPr>
              <a:spLocks noChangeShapeType="1"/>
            </p:cNvSpPr>
            <p:nvPr/>
          </p:nvSpPr>
          <p:spPr bwMode="auto">
            <a:xfrm>
              <a:off x="990600" y="3352800"/>
              <a:ext cx="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3" name="Line 5"/>
            <p:cNvSpPr>
              <a:spLocks noChangeShapeType="1"/>
            </p:cNvSpPr>
            <p:nvPr/>
          </p:nvSpPr>
          <p:spPr bwMode="auto">
            <a:xfrm>
              <a:off x="3276600" y="3352800"/>
              <a:ext cx="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4" name="Line 6"/>
            <p:cNvSpPr>
              <a:spLocks noChangeShapeType="1"/>
            </p:cNvSpPr>
            <p:nvPr/>
          </p:nvSpPr>
          <p:spPr bwMode="auto">
            <a:xfrm>
              <a:off x="7848600" y="3352800"/>
              <a:ext cx="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5" name="Line 7"/>
            <p:cNvSpPr>
              <a:spLocks noChangeShapeType="1"/>
            </p:cNvSpPr>
            <p:nvPr/>
          </p:nvSpPr>
          <p:spPr bwMode="auto">
            <a:xfrm>
              <a:off x="5562600" y="3352800"/>
              <a:ext cx="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6" name="Text Box 8"/>
            <p:cNvSpPr txBox="1">
              <a:spLocks noChangeArrowheads="1"/>
            </p:cNvSpPr>
            <p:nvPr/>
          </p:nvSpPr>
          <p:spPr bwMode="auto">
            <a:xfrm>
              <a:off x="457200" y="3733800"/>
              <a:ext cx="105886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>
                  <a:ea typeface="MS PGothic" pitchFamily="34" charset="-128"/>
                </a:rPr>
                <a:t>30 MHz</a:t>
              </a:r>
            </a:p>
          </p:txBody>
        </p:sp>
        <p:sp>
          <p:nvSpPr>
            <p:cNvPr id="12297" name="Text Box 9"/>
            <p:cNvSpPr txBox="1">
              <a:spLocks noChangeArrowheads="1"/>
            </p:cNvSpPr>
            <p:nvPr/>
          </p:nvSpPr>
          <p:spPr bwMode="auto">
            <a:xfrm>
              <a:off x="7315200" y="3733800"/>
              <a:ext cx="10445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>
                  <a:ea typeface="MS PGothic" pitchFamily="34" charset="-128"/>
                </a:rPr>
                <a:t>30 GHz</a:t>
              </a:r>
            </a:p>
          </p:txBody>
        </p:sp>
        <p:sp>
          <p:nvSpPr>
            <p:cNvPr id="12298" name="Text Box 10"/>
            <p:cNvSpPr txBox="1">
              <a:spLocks noChangeArrowheads="1"/>
            </p:cNvSpPr>
            <p:nvPr/>
          </p:nvSpPr>
          <p:spPr bwMode="auto">
            <a:xfrm>
              <a:off x="5105400" y="3733800"/>
              <a:ext cx="90328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>
                  <a:ea typeface="MS PGothic" pitchFamily="34" charset="-128"/>
                </a:rPr>
                <a:t>3 GHz</a:t>
              </a:r>
            </a:p>
          </p:txBody>
        </p:sp>
        <p:sp>
          <p:nvSpPr>
            <p:cNvPr id="12299" name="Text Box 11"/>
            <p:cNvSpPr txBox="1">
              <a:spLocks noChangeArrowheads="1"/>
            </p:cNvSpPr>
            <p:nvPr/>
          </p:nvSpPr>
          <p:spPr bwMode="auto">
            <a:xfrm>
              <a:off x="2819400" y="3733800"/>
              <a:ext cx="1200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>
                  <a:ea typeface="MS PGothic" pitchFamily="34" charset="-128"/>
                </a:rPr>
                <a:t>300 MHz</a:t>
              </a:r>
            </a:p>
          </p:txBody>
        </p:sp>
        <p:pic>
          <p:nvPicPr>
            <p:cNvPr id="12300" name="Picture 12" descr="HH01490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600200"/>
              <a:ext cx="1143000" cy="1063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1" name="AutoShape 13"/>
            <p:cNvSpPr>
              <a:spLocks noChangeArrowheads="1"/>
            </p:cNvSpPr>
            <p:nvPr/>
          </p:nvSpPr>
          <p:spPr bwMode="auto">
            <a:xfrm>
              <a:off x="1295400" y="2819400"/>
              <a:ext cx="533400" cy="3048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2302" name="Text Box 14"/>
            <p:cNvSpPr txBox="1">
              <a:spLocks noChangeArrowheads="1"/>
            </p:cNvSpPr>
            <p:nvPr/>
          </p:nvSpPr>
          <p:spPr bwMode="auto">
            <a:xfrm>
              <a:off x="2422525" y="1535113"/>
              <a:ext cx="4430713" cy="100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i="1" dirty="0">
                  <a:ea typeface="MS PGothic" pitchFamily="34" charset="-128"/>
                </a:rPr>
                <a:t>Broadcast TV</a:t>
              </a:r>
            </a:p>
            <a:p>
              <a:pPr>
                <a:spcBef>
                  <a:spcPct val="0"/>
                </a:spcBef>
                <a:buClrTx/>
                <a:buSzTx/>
              </a:pPr>
              <a:r>
                <a:rPr lang="en-US" altLang="ja-JP" sz="2000" dirty="0">
                  <a:ea typeface="MS PGothic" pitchFamily="34" charset="-128"/>
                </a:rPr>
                <a:t> VHF: 54 to 88 MHz, 174 to 216 MHz</a:t>
              </a:r>
            </a:p>
            <a:p>
              <a:pPr>
                <a:spcBef>
                  <a:spcPct val="0"/>
                </a:spcBef>
                <a:buClrTx/>
                <a:buSzTx/>
              </a:pPr>
              <a:r>
                <a:rPr lang="en-US" altLang="ja-JP" sz="2000" dirty="0">
                  <a:ea typeface="MS PGothic" pitchFamily="34" charset="-128"/>
                </a:rPr>
                <a:t> UHF: 470 to 806 MHz</a:t>
              </a:r>
            </a:p>
          </p:txBody>
        </p:sp>
        <p:sp>
          <p:nvSpPr>
            <p:cNvPr id="12303" name="AutoShape 15"/>
            <p:cNvSpPr>
              <a:spLocks noChangeArrowheads="1"/>
            </p:cNvSpPr>
            <p:nvPr/>
          </p:nvSpPr>
          <p:spPr bwMode="auto">
            <a:xfrm>
              <a:off x="3352800" y="2819400"/>
              <a:ext cx="533400" cy="3048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2304" name="Line 16"/>
            <p:cNvSpPr>
              <a:spLocks noChangeShapeType="1"/>
            </p:cNvSpPr>
            <p:nvPr/>
          </p:nvSpPr>
          <p:spPr bwMode="auto">
            <a:xfrm>
              <a:off x="1676400" y="2819400"/>
              <a:ext cx="1828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305" name="Picture 17" descr="j021256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4038600"/>
              <a:ext cx="990600" cy="868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6" name="Text Box 18"/>
            <p:cNvSpPr txBox="1">
              <a:spLocks noChangeArrowheads="1"/>
            </p:cNvSpPr>
            <p:nvPr/>
          </p:nvSpPr>
          <p:spPr bwMode="auto">
            <a:xfrm>
              <a:off x="1447800" y="4038600"/>
              <a:ext cx="1992313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i="1">
                  <a:ea typeface="MS PGothic" pitchFamily="34" charset="-128"/>
                </a:rPr>
                <a:t>FM Radio</a:t>
              </a:r>
            </a:p>
            <a:p>
              <a:pPr>
                <a:spcBef>
                  <a:spcPct val="0"/>
                </a:spcBef>
                <a:buClrTx/>
                <a:buSzTx/>
              </a:pPr>
              <a:r>
                <a:rPr lang="en-US" altLang="ja-JP" sz="2000">
                  <a:ea typeface="MS PGothic" pitchFamily="34" charset="-128"/>
                </a:rPr>
                <a:t> 88 to 108 MHz</a:t>
              </a:r>
            </a:p>
          </p:txBody>
        </p:sp>
        <p:sp>
          <p:nvSpPr>
            <p:cNvPr id="12307" name="AutoShape 19"/>
            <p:cNvSpPr>
              <a:spLocks noChangeArrowheads="1"/>
            </p:cNvSpPr>
            <p:nvPr/>
          </p:nvSpPr>
          <p:spPr bwMode="auto">
            <a:xfrm>
              <a:off x="1600200" y="3733800"/>
              <a:ext cx="609600" cy="30480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pic>
          <p:nvPicPr>
            <p:cNvPr id="12308" name="Picture 20" descr="j016868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5029200"/>
              <a:ext cx="1295400" cy="1223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9" name="Text Box 21"/>
            <p:cNvSpPr txBox="1">
              <a:spLocks noChangeArrowheads="1"/>
            </p:cNvSpPr>
            <p:nvPr/>
          </p:nvSpPr>
          <p:spPr bwMode="auto">
            <a:xfrm>
              <a:off x="1295400" y="5410200"/>
              <a:ext cx="5711825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i="1">
                  <a:ea typeface="MS PGothic" pitchFamily="34" charset="-128"/>
                </a:rPr>
                <a:t>Digital TV</a:t>
              </a:r>
            </a:p>
            <a:p>
              <a:pPr>
                <a:spcBef>
                  <a:spcPct val="0"/>
                </a:spcBef>
                <a:buClrTx/>
                <a:buSzTx/>
              </a:pPr>
              <a:r>
                <a:rPr lang="en-US" altLang="ja-JP" sz="2000">
                  <a:ea typeface="MS PGothic" pitchFamily="34" charset="-128"/>
                </a:rPr>
                <a:t> 54 to 88 MHz, 174 to 216 MHz, 470 to 806 MHz</a:t>
              </a:r>
            </a:p>
          </p:txBody>
        </p:sp>
        <p:sp>
          <p:nvSpPr>
            <p:cNvPr id="12310" name="AutoShape 22"/>
            <p:cNvSpPr>
              <a:spLocks noChangeArrowheads="1"/>
            </p:cNvSpPr>
            <p:nvPr/>
          </p:nvSpPr>
          <p:spPr bwMode="auto">
            <a:xfrm>
              <a:off x="1295400" y="5029200"/>
              <a:ext cx="609600" cy="30480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2311" name="AutoShape 23"/>
            <p:cNvSpPr>
              <a:spLocks noChangeArrowheads="1"/>
            </p:cNvSpPr>
            <p:nvPr/>
          </p:nvSpPr>
          <p:spPr bwMode="auto">
            <a:xfrm>
              <a:off x="2514600" y="5029200"/>
              <a:ext cx="609600" cy="30480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2312" name="AutoShape 24"/>
            <p:cNvSpPr>
              <a:spLocks noChangeArrowheads="1"/>
            </p:cNvSpPr>
            <p:nvPr/>
          </p:nvSpPr>
          <p:spPr bwMode="auto">
            <a:xfrm>
              <a:off x="3429000" y="5029200"/>
              <a:ext cx="609600" cy="30480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2313" name="Line 25"/>
            <p:cNvSpPr>
              <a:spLocks noChangeShapeType="1"/>
            </p:cNvSpPr>
            <p:nvPr/>
          </p:nvSpPr>
          <p:spPr bwMode="auto">
            <a:xfrm>
              <a:off x="1752600" y="5334000"/>
              <a:ext cx="1828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66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MS PGothic" pitchFamily="34" charset="-128"/>
              </a:rPr>
              <a:t>Wireless Spectrum (2)</a:t>
            </a:r>
          </a:p>
        </p:txBody>
      </p:sp>
      <p:grpSp>
        <p:nvGrpSpPr>
          <p:cNvPr id="2" name="Group 1" descr="spectrum"/>
          <p:cNvGrpSpPr/>
          <p:nvPr/>
        </p:nvGrpSpPr>
        <p:grpSpPr>
          <a:xfrm>
            <a:off x="457200" y="1600200"/>
            <a:ext cx="8207375" cy="4032250"/>
            <a:chOff x="457200" y="1600200"/>
            <a:chExt cx="8207375" cy="4032250"/>
          </a:xfrm>
        </p:grpSpPr>
        <p:sp>
          <p:nvSpPr>
            <p:cNvPr id="13315" name="Line 3"/>
            <p:cNvSpPr>
              <a:spLocks noChangeShapeType="1"/>
            </p:cNvSpPr>
            <p:nvPr/>
          </p:nvSpPr>
          <p:spPr bwMode="auto">
            <a:xfrm>
              <a:off x="685800" y="3352800"/>
              <a:ext cx="79248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" name="Line 4"/>
            <p:cNvSpPr>
              <a:spLocks noChangeShapeType="1"/>
            </p:cNvSpPr>
            <p:nvPr/>
          </p:nvSpPr>
          <p:spPr bwMode="auto">
            <a:xfrm>
              <a:off x="990600" y="3352800"/>
              <a:ext cx="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7" name="Line 5"/>
            <p:cNvSpPr>
              <a:spLocks noChangeShapeType="1"/>
            </p:cNvSpPr>
            <p:nvPr/>
          </p:nvSpPr>
          <p:spPr bwMode="auto">
            <a:xfrm>
              <a:off x="3276600" y="3352800"/>
              <a:ext cx="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8" name="Line 6"/>
            <p:cNvSpPr>
              <a:spLocks noChangeShapeType="1"/>
            </p:cNvSpPr>
            <p:nvPr/>
          </p:nvSpPr>
          <p:spPr bwMode="auto">
            <a:xfrm>
              <a:off x="7848600" y="3352800"/>
              <a:ext cx="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9" name="Line 7"/>
            <p:cNvSpPr>
              <a:spLocks noChangeShapeType="1"/>
            </p:cNvSpPr>
            <p:nvPr/>
          </p:nvSpPr>
          <p:spPr bwMode="auto">
            <a:xfrm>
              <a:off x="5562600" y="3352800"/>
              <a:ext cx="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0" name="Text Box 8"/>
            <p:cNvSpPr txBox="1">
              <a:spLocks noChangeArrowheads="1"/>
            </p:cNvSpPr>
            <p:nvPr/>
          </p:nvSpPr>
          <p:spPr bwMode="auto">
            <a:xfrm>
              <a:off x="457200" y="3733800"/>
              <a:ext cx="105886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>
                  <a:ea typeface="MS PGothic" pitchFamily="34" charset="-128"/>
                </a:rPr>
                <a:t>30 MHz</a:t>
              </a:r>
            </a:p>
          </p:txBody>
        </p:sp>
        <p:sp>
          <p:nvSpPr>
            <p:cNvPr id="13321" name="Text Box 9"/>
            <p:cNvSpPr txBox="1">
              <a:spLocks noChangeArrowheads="1"/>
            </p:cNvSpPr>
            <p:nvPr/>
          </p:nvSpPr>
          <p:spPr bwMode="auto">
            <a:xfrm>
              <a:off x="7315200" y="3733800"/>
              <a:ext cx="10445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>
                  <a:ea typeface="MS PGothic" pitchFamily="34" charset="-128"/>
                </a:rPr>
                <a:t>30 GHz</a:t>
              </a:r>
            </a:p>
          </p:txBody>
        </p:sp>
        <p:sp>
          <p:nvSpPr>
            <p:cNvPr id="13322" name="Text Box 10"/>
            <p:cNvSpPr txBox="1">
              <a:spLocks noChangeArrowheads="1"/>
            </p:cNvSpPr>
            <p:nvPr/>
          </p:nvSpPr>
          <p:spPr bwMode="auto">
            <a:xfrm>
              <a:off x="5105400" y="3733800"/>
              <a:ext cx="90328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>
                  <a:ea typeface="MS PGothic" pitchFamily="34" charset="-128"/>
                </a:rPr>
                <a:t>3 GHz</a:t>
              </a:r>
            </a:p>
          </p:txBody>
        </p:sp>
        <p:sp>
          <p:nvSpPr>
            <p:cNvPr id="13323" name="Text Box 11"/>
            <p:cNvSpPr txBox="1">
              <a:spLocks noChangeArrowheads="1"/>
            </p:cNvSpPr>
            <p:nvPr/>
          </p:nvSpPr>
          <p:spPr bwMode="auto">
            <a:xfrm>
              <a:off x="2819400" y="3733800"/>
              <a:ext cx="1200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>
                  <a:ea typeface="MS PGothic" pitchFamily="34" charset="-128"/>
                </a:rPr>
                <a:t>300 MHz</a:t>
              </a:r>
            </a:p>
          </p:txBody>
        </p:sp>
        <p:sp>
          <p:nvSpPr>
            <p:cNvPr id="13324" name="AutoShape 12"/>
            <p:cNvSpPr>
              <a:spLocks noChangeArrowheads="1"/>
            </p:cNvSpPr>
            <p:nvPr/>
          </p:nvSpPr>
          <p:spPr bwMode="auto">
            <a:xfrm>
              <a:off x="4953000" y="2819400"/>
              <a:ext cx="533400" cy="3048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3325" name="Text Box 13"/>
            <p:cNvSpPr txBox="1">
              <a:spLocks noChangeArrowheads="1"/>
            </p:cNvSpPr>
            <p:nvPr/>
          </p:nvSpPr>
          <p:spPr bwMode="auto">
            <a:xfrm>
              <a:off x="3810000" y="1600200"/>
              <a:ext cx="3749675" cy="100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i="1" dirty="0">
                  <a:ea typeface="MS PGothic" pitchFamily="34" charset="-128"/>
                </a:rPr>
                <a:t>3G Broadband Wireless</a:t>
              </a:r>
            </a:p>
            <a:p>
              <a:pPr>
                <a:spcBef>
                  <a:spcPct val="0"/>
                </a:spcBef>
                <a:buClrTx/>
                <a:buSzTx/>
              </a:pPr>
              <a:r>
                <a:rPr lang="en-US" altLang="ja-JP" sz="2000" dirty="0">
                  <a:ea typeface="MS PGothic" pitchFamily="34" charset="-128"/>
                </a:rPr>
                <a:t> 746-794 MHz, 1.7-1.85 GHz, 2.5-2.7 GHz</a:t>
              </a:r>
            </a:p>
          </p:txBody>
        </p:sp>
        <p:sp>
          <p:nvSpPr>
            <p:cNvPr id="13326" name="AutoShape 14"/>
            <p:cNvSpPr>
              <a:spLocks noChangeArrowheads="1"/>
            </p:cNvSpPr>
            <p:nvPr/>
          </p:nvSpPr>
          <p:spPr bwMode="auto">
            <a:xfrm>
              <a:off x="4114800" y="2819400"/>
              <a:ext cx="533400" cy="3048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3327" name="Line 15"/>
            <p:cNvSpPr>
              <a:spLocks noChangeShapeType="1"/>
            </p:cNvSpPr>
            <p:nvPr/>
          </p:nvSpPr>
          <p:spPr bwMode="auto">
            <a:xfrm>
              <a:off x="3810000" y="2819400"/>
              <a:ext cx="1295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8" name="Text Box 16"/>
            <p:cNvSpPr txBox="1">
              <a:spLocks noChangeArrowheads="1"/>
            </p:cNvSpPr>
            <p:nvPr/>
          </p:nvSpPr>
          <p:spPr bwMode="auto">
            <a:xfrm>
              <a:off x="1600200" y="4191000"/>
              <a:ext cx="186690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i="1">
                  <a:ea typeface="MS PGothic" pitchFamily="34" charset="-128"/>
                </a:rPr>
                <a:t>Cellular Phone</a:t>
              </a:r>
            </a:p>
            <a:p>
              <a:pPr>
                <a:spcBef>
                  <a:spcPct val="0"/>
                </a:spcBef>
                <a:buClrTx/>
                <a:buSzTx/>
              </a:pPr>
              <a:r>
                <a:rPr lang="en-US" altLang="ja-JP" sz="2000">
                  <a:ea typeface="MS PGothic" pitchFamily="34" charset="-128"/>
                </a:rPr>
                <a:t> 800-900 MHz</a:t>
              </a:r>
            </a:p>
          </p:txBody>
        </p:sp>
        <p:sp>
          <p:nvSpPr>
            <p:cNvPr id="13329" name="AutoShape 17"/>
            <p:cNvSpPr>
              <a:spLocks noChangeArrowheads="1"/>
            </p:cNvSpPr>
            <p:nvPr/>
          </p:nvSpPr>
          <p:spPr bwMode="auto">
            <a:xfrm>
              <a:off x="3733800" y="4191000"/>
              <a:ext cx="609600" cy="30480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3330" name="Text Box 18"/>
            <p:cNvSpPr txBox="1">
              <a:spLocks noChangeArrowheads="1"/>
            </p:cNvSpPr>
            <p:nvPr/>
          </p:nvSpPr>
          <p:spPr bwMode="auto">
            <a:xfrm>
              <a:off x="3962400" y="4876800"/>
              <a:ext cx="4702175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i="1">
                  <a:ea typeface="MS PGothic" pitchFamily="34" charset="-128"/>
                </a:rPr>
                <a:t>Personal Communication Service (PCS)</a:t>
              </a:r>
            </a:p>
            <a:p>
              <a:pPr>
                <a:spcBef>
                  <a:spcPct val="0"/>
                </a:spcBef>
                <a:buClrTx/>
                <a:buSzTx/>
              </a:pPr>
              <a:r>
                <a:rPr lang="en-US" altLang="ja-JP" sz="2000">
                  <a:ea typeface="MS PGothic" pitchFamily="34" charset="-128"/>
                </a:rPr>
                <a:t> 1.85-1.99 GHz</a:t>
              </a:r>
            </a:p>
          </p:txBody>
        </p:sp>
        <p:sp>
          <p:nvSpPr>
            <p:cNvPr id="13331" name="AutoShape 19"/>
            <p:cNvSpPr>
              <a:spLocks noChangeArrowheads="1"/>
            </p:cNvSpPr>
            <p:nvPr/>
          </p:nvSpPr>
          <p:spPr bwMode="auto">
            <a:xfrm>
              <a:off x="4572000" y="4495800"/>
              <a:ext cx="609600" cy="30480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pic>
          <p:nvPicPr>
            <p:cNvPr id="13332" name="Picture 20" descr="phon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4191000"/>
              <a:ext cx="685800" cy="679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3" name="Picture 21" descr="spectr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1676400"/>
              <a:ext cx="1143000" cy="815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4" name="AutoShape 22"/>
            <p:cNvSpPr>
              <a:spLocks noChangeArrowheads="1"/>
            </p:cNvSpPr>
            <p:nvPr/>
          </p:nvSpPr>
          <p:spPr bwMode="auto">
            <a:xfrm>
              <a:off x="3429000" y="2819400"/>
              <a:ext cx="533400" cy="3048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pic>
          <p:nvPicPr>
            <p:cNvPr id="13335" name="Picture 23" descr="phon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4953000"/>
              <a:ext cx="685800" cy="679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0069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MS PGothic" pitchFamily="34" charset="-128"/>
              </a:rPr>
              <a:t>Wireless Spectrum (3)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5638800" y="4572000"/>
            <a:ext cx="3352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 i="1" dirty="0">
                <a:ea typeface="MS PGothic" pitchFamily="34" charset="-128"/>
              </a:rPr>
              <a:t>Local Multipoint Distribution Services (LMDS) 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en-US" altLang="ja-JP" sz="2000" dirty="0">
                <a:ea typeface="MS PGothic" pitchFamily="34" charset="-128"/>
              </a:rPr>
              <a:t> 27.5-31.3 GHz</a:t>
            </a:r>
          </a:p>
        </p:txBody>
      </p:sp>
      <p:grpSp>
        <p:nvGrpSpPr>
          <p:cNvPr id="2" name="Group 1" descr="spectrum"/>
          <p:cNvGrpSpPr/>
          <p:nvPr/>
        </p:nvGrpSpPr>
        <p:grpSpPr>
          <a:xfrm>
            <a:off x="457200" y="1752600"/>
            <a:ext cx="8158163" cy="4098925"/>
            <a:chOff x="457200" y="1752600"/>
            <a:chExt cx="8158163" cy="4098925"/>
          </a:xfrm>
        </p:grpSpPr>
        <p:sp>
          <p:nvSpPr>
            <p:cNvPr id="14339" name="Line 3"/>
            <p:cNvSpPr>
              <a:spLocks noChangeShapeType="1"/>
            </p:cNvSpPr>
            <p:nvPr/>
          </p:nvSpPr>
          <p:spPr bwMode="auto">
            <a:xfrm>
              <a:off x="685800" y="3352800"/>
              <a:ext cx="79248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0" name="Line 4"/>
            <p:cNvSpPr>
              <a:spLocks noChangeShapeType="1"/>
            </p:cNvSpPr>
            <p:nvPr/>
          </p:nvSpPr>
          <p:spPr bwMode="auto">
            <a:xfrm>
              <a:off x="990600" y="3352800"/>
              <a:ext cx="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1" name="Line 5"/>
            <p:cNvSpPr>
              <a:spLocks noChangeShapeType="1"/>
            </p:cNvSpPr>
            <p:nvPr/>
          </p:nvSpPr>
          <p:spPr bwMode="auto">
            <a:xfrm>
              <a:off x="3276600" y="3352800"/>
              <a:ext cx="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2" name="Line 6"/>
            <p:cNvSpPr>
              <a:spLocks noChangeShapeType="1"/>
            </p:cNvSpPr>
            <p:nvPr/>
          </p:nvSpPr>
          <p:spPr bwMode="auto">
            <a:xfrm>
              <a:off x="7848600" y="3352800"/>
              <a:ext cx="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3" name="Line 7"/>
            <p:cNvSpPr>
              <a:spLocks noChangeShapeType="1"/>
            </p:cNvSpPr>
            <p:nvPr/>
          </p:nvSpPr>
          <p:spPr bwMode="auto">
            <a:xfrm>
              <a:off x="5562600" y="3352800"/>
              <a:ext cx="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4" name="Text Box 8"/>
            <p:cNvSpPr txBox="1">
              <a:spLocks noChangeArrowheads="1"/>
            </p:cNvSpPr>
            <p:nvPr/>
          </p:nvSpPr>
          <p:spPr bwMode="auto">
            <a:xfrm>
              <a:off x="457200" y="3733800"/>
              <a:ext cx="105886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>
                  <a:ea typeface="MS PGothic" pitchFamily="34" charset="-128"/>
                </a:rPr>
                <a:t>30 MHz</a:t>
              </a:r>
            </a:p>
          </p:txBody>
        </p:sp>
        <p:sp>
          <p:nvSpPr>
            <p:cNvPr id="14345" name="Text Box 9"/>
            <p:cNvSpPr txBox="1">
              <a:spLocks noChangeArrowheads="1"/>
            </p:cNvSpPr>
            <p:nvPr/>
          </p:nvSpPr>
          <p:spPr bwMode="auto">
            <a:xfrm>
              <a:off x="7315200" y="3733800"/>
              <a:ext cx="10445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>
                  <a:ea typeface="MS PGothic" pitchFamily="34" charset="-128"/>
                </a:rPr>
                <a:t>30 GHz</a:t>
              </a:r>
            </a:p>
          </p:txBody>
        </p:sp>
        <p:sp>
          <p:nvSpPr>
            <p:cNvPr id="14346" name="Text Box 10"/>
            <p:cNvSpPr txBox="1">
              <a:spLocks noChangeArrowheads="1"/>
            </p:cNvSpPr>
            <p:nvPr/>
          </p:nvSpPr>
          <p:spPr bwMode="auto">
            <a:xfrm>
              <a:off x="5105400" y="3733800"/>
              <a:ext cx="90328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>
                  <a:ea typeface="MS PGothic" pitchFamily="34" charset="-128"/>
                </a:rPr>
                <a:t>3 GHz</a:t>
              </a:r>
            </a:p>
          </p:txBody>
        </p:sp>
        <p:sp>
          <p:nvSpPr>
            <p:cNvPr id="14347" name="Text Box 11"/>
            <p:cNvSpPr txBox="1">
              <a:spLocks noChangeArrowheads="1"/>
            </p:cNvSpPr>
            <p:nvPr/>
          </p:nvSpPr>
          <p:spPr bwMode="auto">
            <a:xfrm>
              <a:off x="2819400" y="3733800"/>
              <a:ext cx="1200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>
                  <a:ea typeface="MS PGothic" pitchFamily="34" charset="-128"/>
                </a:rPr>
                <a:t>300 MHz</a:t>
              </a:r>
            </a:p>
          </p:txBody>
        </p:sp>
        <p:sp>
          <p:nvSpPr>
            <p:cNvPr id="14348" name="AutoShape 12"/>
            <p:cNvSpPr>
              <a:spLocks noChangeArrowheads="1"/>
            </p:cNvSpPr>
            <p:nvPr/>
          </p:nvSpPr>
          <p:spPr bwMode="auto">
            <a:xfrm>
              <a:off x="4953000" y="2819400"/>
              <a:ext cx="533400" cy="3048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4349" name="Text Box 13"/>
            <p:cNvSpPr txBox="1">
              <a:spLocks noChangeArrowheads="1"/>
            </p:cNvSpPr>
            <p:nvPr/>
          </p:nvSpPr>
          <p:spPr bwMode="auto">
            <a:xfrm>
              <a:off x="2590800" y="1752600"/>
              <a:ext cx="2362200" cy="100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i="1">
                  <a:ea typeface="MS PGothic" pitchFamily="34" charset="-128"/>
                </a:rPr>
                <a:t>Wireless LAN (IEEE 802.11b/g)</a:t>
              </a:r>
            </a:p>
            <a:p>
              <a:pPr>
                <a:spcBef>
                  <a:spcPct val="0"/>
                </a:spcBef>
                <a:buClrTx/>
                <a:buSzTx/>
              </a:pPr>
              <a:r>
                <a:rPr lang="en-US" altLang="ja-JP" sz="2000">
                  <a:ea typeface="MS PGothic" pitchFamily="34" charset="-128"/>
                </a:rPr>
                <a:t> 2.4 GHz</a:t>
              </a:r>
            </a:p>
          </p:txBody>
        </p:sp>
        <p:sp>
          <p:nvSpPr>
            <p:cNvPr id="14351" name="AutoShape 15"/>
            <p:cNvSpPr>
              <a:spLocks noChangeArrowheads="1"/>
            </p:cNvSpPr>
            <p:nvPr/>
          </p:nvSpPr>
          <p:spPr bwMode="auto">
            <a:xfrm>
              <a:off x="7543800" y="4191000"/>
              <a:ext cx="609600" cy="30480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4352" name="Text Box 16"/>
            <p:cNvSpPr txBox="1">
              <a:spLocks noChangeArrowheads="1"/>
            </p:cNvSpPr>
            <p:nvPr/>
          </p:nvSpPr>
          <p:spPr bwMode="auto">
            <a:xfrm>
              <a:off x="3505200" y="4495800"/>
              <a:ext cx="1414463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i="1">
                  <a:ea typeface="MS PGothic" pitchFamily="34" charset="-128"/>
                </a:rPr>
                <a:t>Bluetooth</a:t>
              </a:r>
            </a:p>
            <a:p>
              <a:pPr>
                <a:spcBef>
                  <a:spcPct val="0"/>
                </a:spcBef>
                <a:buClrTx/>
                <a:buSzTx/>
              </a:pPr>
              <a:r>
                <a:rPr lang="en-US" altLang="ja-JP" sz="2000">
                  <a:ea typeface="MS PGothic" pitchFamily="34" charset="-128"/>
                </a:rPr>
                <a:t> 2.45 GHz</a:t>
              </a:r>
            </a:p>
          </p:txBody>
        </p:sp>
        <p:sp>
          <p:nvSpPr>
            <p:cNvPr id="14353" name="AutoShape 17"/>
            <p:cNvSpPr>
              <a:spLocks noChangeArrowheads="1"/>
            </p:cNvSpPr>
            <p:nvPr/>
          </p:nvSpPr>
          <p:spPr bwMode="auto">
            <a:xfrm>
              <a:off x="4876800" y="4343400"/>
              <a:ext cx="609600" cy="30480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4354" name="AutoShape 18"/>
            <p:cNvSpPr>
              <a:spLocks noChangeArrowheads="1"/>
            </p:cNvSpPr>
            <p:nvPr/>
          </p:nvSpPr>
          <p:spPr bwMode="auto">
            <a:xfrm>
              <a:off x="5715000" y="2819400"/>
              <a:ext cx="533400" cy="3048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pic>
          <p:nvPicPr>
            <p:cNvPr id="14355" name="Picture 19" descr="spectr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5029200"/>
              <a:ext cx="766763" cy="82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6" name="Picture 20" descr="spectr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1828800"/>
              <a:ext cx="914400" cy="785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7" name="Picture 21" descr="spectru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4495800"/>
              <a:ext cx="1143000" cy="1025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8" name="Text Box 22"/>
            <p:cNvSpPr txBox="1">
              <a:spLocks noChangeArrowheads="1"/>
            </p:cNvSpPr>
            <p:nvPr/>
          </p:nvSpPr>
          <p:spPr bwMode="auto">
            <a:xfrm>
              <a:off x="6248400" y="1752600"/>
              <a:ext cx="2057400" cy="100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i="1">
                  <a:ea typeface="MS PGothic" pitchFamily="34" charset="-128"/>
                </a:rPr>
                <a:t>Wireless LAN (IEEE 802.11a)</a:t>
              </a:r>
            </a:p>
            <a:p>
              <a:pPr>
                <a:spcBef>
                  <a:spcPct val="0"/>
                </a:spcBef>
                <a:buClrTx/>
                <a:buSzTx/>
              </a:pPr>
              <a:r>
                <a:rPr lang="en-US" altLang="ja-JP" sz="2000">
                  <a:ea typeface="MS PGothic" pitchFamily="34" charset="-128"/>
                </a:rPr>
                <a:t> 5 GHz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519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ISM Band (Industrial Scientific Medical)</a:t>
            </a:r>
            <a:endParaRPr lang="el-GR" altLang="en-US" sz="400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657600"/>
            <a:ext cx="8382000" cy="2590800"/>
          </a:xfrm>
        </p:spPr>
        <p:txBody>
          <a:bodyPr/>
          <a:lstStyle/>
          <a:p>
            <a:pPr eaLnBrk="1" hangingPunct="1"/>
            <a:r>
              <a:rPr lang="en-US" altLang="en-US" smtClean="0"/>
              <a:t>Unlicensed</a:t>
            </a:r>
          </a:p>
          <a:p>
            <a:pPr eaLnBrk="1" hangingPunct="1"/>
            <a:r>
              <a:rPr lang="en-US" altLang="en-US" smtClean="0"/>
              <a:t>Used mainly by WLANs</a:t>
            </a:r>
          </a:p>
          <a:p>
            <a:pPr eaLnBrk="1" hangingPunct="1"/>
            <a:endParaRPr lang="el-GR" altLang="en-US" smtClean="0"/>
          </a:p>
        </p:txBody>
      </p:sp>
      <p:pic>
        <p:nvPicPr>
          <p:cNvPr id="15364" name="Picture 5" descr="ism b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0866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75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Basic properties</a:t>
            </a:r>
            <a:endParaRPr lang="el-GR" alt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429000"/>
            <a:ext cx="8382000" cy="2819400"/>
          </a:xfrm>
        </p:spPr>
        <p:txBody>
          <a:bodyPr/>
          <a:lstStyle/>
          <a:p>
            <a:pPr eaLnBrk="1" hangingPunct="1"/>
            <a:r>
              <a:rPr lang="en-US" altLang="en-US" smtClean="0"/>
              <a:t>Moving from left to right</a:t>
            </a:r>
          </a:p>
          <a:p>
            <a:pPr lvl="1" eaLnBrk="1" hangingPunct="1"/>
            <a:r>
              <a:rPr lang="en-US" altLang="en-US" smtClean="0"/>
              <a:t>higher bandwidth</a:t>
            </a:r>
          </a:p>
          <a:p>
            <a:pPr lvl="1" eaLnBrk="1" hangingPunct="1"/>
            <a:r>
              <a:rPr lang="en-US" altLang="en-US" smtClean="0"/>
              <a:t>shorter range (higher attenuation, blocking)</a:t>
            </a:r>
          </a:p>
          <a:p>
            <a:pPr lvl="1" eaLnBrk="1" hangingPunct="1"/>
            <a:r>
              <a:rPr lang="en-US" altLang="en-US" smtClean="0"/>
              <a:t>more power</a:t>
            </a:r>
          </a:p>
          <a:p>
            <a:pPr lvl="1" eaLnBrk="1" hangingPunct="1"/>
            <a:r>
              <a:rPr lang="en-US" altLang="en-US" smtClean="0"/>
              <a:t>more sophisticated electronics</a:t>
            </a:r>
            <a:endParaRPr lang="el-GR" altLang="en-US" smtClean="0"/>
          </a:p>
        </p:txBody>
      </p:sp>
      <p:pic>
        <p:nvPicPr>
          <p:cNvPr id="16388" name="Picture 4" descr="propert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8799513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26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z="4000" smtClean="0"/>
              <a:t>Radio Spectrum Allocation (USA)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7412" name="Picture 4" descr="u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7864475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92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mtClean="0"/>
              <a:t>Frequency vs. Bandwidth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Frequency is a specific location on the electromagnetic spectrum</a:t>
            </a:r>
          </a:p>
          <a:p>
            <a:pPr eaLnBrk="1" hangingPunct="1"/>
            <a:r>
              <a:rPr lang="en-US" altLang="en-US" smtClean="0"/>
              <a:t>Bandwidth is the range between two frequencies</a:t>
            </a:r>
          </a:p>
          <a:p>
            <a:pPr lvl="1" eaLnBrk="1" hangingPunct="1"/>
            <a:r>
              <a:rPr lang="en-US" altLang="en-US" smtClean="0"/>
              <a:t>Bandwidth is measured in Hertz</a:t>
            </a:r>
          </a:p>
          <a:p>
            <a:pPr lvl="1" eaLnBrk="1" hangingPunct="1"/>
            <a:r>
              <a:rPr lang="en-US" altLang="en-US" smtClean="0"/>
              <a:t>A cellular operator may transmit signals between 924-949 MHz, for a total bandwidth of 25 MHz</a:t>
            </a:r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89964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mtClean="0"/>
              <a:t>Bandwidth vs. Capacity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Bandwidth for a particular service is fixed, but the number of calls and the rate of data transmission is not (capacity) </a:t>
            </a:r>
          </a:p>
          <a:p>
            <a:pPr eaLnBrk="1" hangingPunct="1"/>
            <a:r>
              <a:rPr lang="en-US" altLang="en-US" smtClean="0"/>
              <a:t>The technology used determines the capacity of a particular bandwidth</a:t>
            </a:r>
          </a:p>
          <a:p>
            <a:pPr eaLnBrk="1" hangingPunct="1"/>
            <a:r>
              <a:rPr lang="en-US" altLang="en-US" smtClean="0"/>
              <a:t>Shannon capacity fundamental limit</a:t>
            </a:r>
          </a:p>
          <a:p>
            <a:pPr eaLnBrk="1" hangingPunct="1"/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188445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Signal strength (or power)</a:t>
            </a:r>
            <a:endParaRPr lang="el-GR" alt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ability of an electromagnetic wave to persist as it radiates out from its transmitter</a:t>
            </a:r>
          </a:p>
          <a:p>
            <a:pPr eaLnBrk="1" hangingPunct="1"/>
            <a:r>
              <a:rPr lang="en-US" altLang="en-US" smtClean="0"/>
              <a:t>Signal strength, or power, is measured in Watts, or more conveniently expressed relative to milliWatts in decibels (dBm)</a:t>
            </a:r>
          </a:p>
          <a:p>
            <a:pPr eaLnBrk="1" hangingPunct="1"/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130732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Signal propagation range</a:t>
            </a:r>
            <a:endParaRPr lang="el-GR" altLang="en-US" smtClean="0"/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4876800" cy="48307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Transmission range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communication possible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low error rate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Detection range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detection of the signal possible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no communication possible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Interference range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signal may not be  detected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signal adds to the background noise</a:t>
            </a:r>
          </a:p>
          <a:p>
            <a:pPr eaLnBrk="1" hangingPunct="1">
              <a:lnSpc>
                <a:spcPct val="90000"/>
              </a:lnSpc>
            </a:pPr>
            <a:endParaRPr lang="el-GR" altLang="en-US" sz="2800" smtClean="0"/>
          </a:p>
        </p:txBody>
      </p:sp>
      <p:grpSp>
        <p:nvGrpSpPr>
          <p:cNvPr id="21508" name="Group 16" descr="range"/>
          <p:cNvGrpSpPr>
            <a:grpSpLocks/>
          </p:cNvGrpSpPr>
          <p:nvPr/>
        </p:nvGrpSpPr>
        <p:grpSpPr bwMode="auto">
          <a:xfrm>
            <a:off x="4800600" y="1676400"/>
            <a:ext cx="3962400" cy="3733800"/>
            <a:chOff x="3120" y="1152"/>
            <a:chExt cx="2064" cy="2005"/>
          </a:xfrm>
        </p:grpSpPr>
        <p:sp>
          <p:nvSpPr>
            <p:cNvPr id="21514" name="Oval 5"/>
            <p:cNvSpPr>
              <a:spLocks noChangeArrowheads="1"/>
            </p:cNvSpPr>
            <p:nvPr/>
          </p:nvSpPr>
          <p:spPr bwMode="auto">
            <a:xfrm>
              <a:off x="3120" y="1152"/>
              <a:ext cx="1932" cy="2005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1515" name="Oval 6"/>
            <p:cNvSpPr>
              <a:spLocks noChangeArrowheads="1"/>
            </p:cNvSpPr>
            <p:nvPr/>
          </p:nvSpPr>
          <p:spPr bwMode="auto">
            <a:xfrm>
              <a:off x="3384" y="1425"/>
              <a:ext cx="1405" cy="1459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1516" name="Oval 7"/>
            <p:cNvSpPr>
              <a:spLocks noChangeArrowheads="1"/>
            </p:cNvSpPr>
            <p:nvPr/>
          </p:nvSpPr>
          <p:spPr bwMode="auto">
            <a:xfrm>
              <a:off x="3691" y="1744"/>
              <a:ext cx="791" cy="821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1517" name="Oval 8"/>
            <p:cNvSpPr>
              <a:spLocks noChangeArrowheads="1"/>
            </p:cNvSpPr>
            <p:nvPr/>
          </p:nvSpPr>
          <p:spPr bwMode="auto">
            <a:xfrm>
              <a:off x="4042" y="2109"/>
              <a:ext cx="88" cy="9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1518" name="Line 10"/>
            <p:cNvSpPr>
              <a:spLocks noChangeShapeType="1"/>
            </p:cNvSpPr>
            <p:nvPr/>
          </p:nvSpPr>
          <p:spPr bwMode="auto">
            <a:xfrm>
              <a:off x="4086" y="2154"/>
              <a:ext cx="1098" cy="5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1509" name="Text Box 15"/>
          <p:cNvSpPr txBox="1">
            <a:spLocks noChangeArrowheads="1"/>
          </p:cNvSpPr>
          <p:nvPr/>
        </p:nvSpPr>
        <p:spPr bwMode="auto">
          <a:xfrm>
            <a:off x="8077200" y="4648200"/>
            <a:ext cx="106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cs typeface="Times New Roman" pitchFamily="18" charset="0"/>
              </a:rPr>
              <a:t>distance</a:t>
            </a:r>
            <a:endParaRPr lang="el-GR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0" name="Text Box 11"/>
          <p:cNvSpPr txBox="1">
            <a:spLocks noChangeArrowheads="1"/>
          </p:cNvSpPr>
          <p:nvPr/>
        </p:nvSpPr>
        <p:spPr bwMode="auto">
          <a:xfrm>
            <a:off x="5943600" y="3733800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cs typeface="Times New Roman" pitchFamily="18" charset="0"/>
              </a:rPr>
              <a:t>transmission</a:t>
            </a:r>
            <a:endParaRPr lang="el-GR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1" name="Text Box 12"/>
          <p:cNvSpPr txBox="1">
            <a:spLocks noChangeArrowheads="1"/>
          </p:cNvSpPr>
          <p:nvPr/>
        </p:nvSpPr>
        <p:spPr bwMode="auto">
          <a:xfrm>
            <a:off x="6019800" y="4419600"/>
            <a:ext cx="12604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cs typeface="Times New Roman" pitchFamily="18" charset="0"/>
              </a:rPr>
              <a:t>detection</a:t>
            </a:r>
            <a:endParaRPr lang="el-GR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2" name="Text Box 13"/>
          <p:cNvSpPr txBox="1">
            <a:spLocks noChangeArrowheads="1"/>
          </p:cNvSpPr>
          <p:nvPr/>
        </p:nvSpPr>
        <p:spPr bwMode="auto">
          <a:xfrm>
            <a:off x="6019800" y="4953000"/>
            <a:ext cx="13890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cs typeface="Times New Roman" pitchFamily="18" charset="0"/>
              </a:rPr>
              <a:t>interference</a:t>
            </a:r>
            <a:endParaRPr lang="el-GR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6248400" y="3048000"/>
            <a:ext cx="838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cs typeface="Times New Roman" pitchFamily="18" charset="0"/>
              </a:rPr>
              <a:t>sender</a:t>
            </a:r>
            <a:endParaRPr lang="el-GR" alt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81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is wireless networking</a:t>
            </a:r>
            <a:endParaRPr lang="el-GR" alt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Any form of communication that does not require the transmitter and receiver to be in physical contact</a:t>
            </a:r>
          </a:p>
          <a:p>
            <a:pPr eaLnBrk="1" hangingPunct="1"/>
            <a:r>
              <a:rPr lang="en-GB" altLang="en-US" smtClean="0"/>
              <a:t>Simplex: one-way communication (e.g., radio, TV)</a:t>
            </a:r>
          </a:p>
          <a:p>
            <a:pPr eaLnBrk="1" hangingPunct="1"/>
            <a:r>
              <a:rPr lang="en-GB" altLang="en-US" smtClean="0"/>
              <a:t>Half-duplex: two-way communication but not simultaneous (e.g., walkie-talkie, </a:t>
            </a:r>
            <a:r>
              <a:rPr lang="en-US" altLang="en-US" smtClean="0"/>
              <a:t>CB</a:t>
            </a:r>
            <a:r>
              <a:rPr lang="en-GB" altLang="en-US" smtClean="0"/>
              <a:t>)</a:t>
            </a:r>
          </a:p>
          <a:p>
            <a:pPr eaLnBrk="1" hangingPunct="1"/>
            <a:r>
              <a:rPr lang="en-GB" altLang="en-US" smtClean="0"/>
              <a:t>Full-duplex: two-way communication (e.g., cellular phones)</a:t>
            </a:r>
          </a:p>
          <a:p>
            <a:pPr eaLnBrk="1" hangingPunct="1"/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285026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Fading</a:t>
            </a:r>
            <a:endParaRPr lang="el-GR" alt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Large-scale fading</a:t>
            </a:r>
          </a:p>
          <a:p>
            <a:pPr eaLnBrk="1" hangingPunct="1"/>
            <a:r>
              <a:rPr lang="en-US" altLang="en-US" smtClean="0"/>
              <a:t>Small-scale fading</a:t>
            </a:r>
          </a:p>
          <a:p>
            <a:pPr eaLnBrk="1" hangingPunct="1"/>
            <a:r>
              <a:rPr lang="en-US" altLang="en-US" smtClean="0"/>
              <a:t>Flat (frequency non-selective) fading</a:t>
            </a:r>
          </a:p>
          <a:p>
            <a:pPr eaLnBrk="1" hangingPunct="1"/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13085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Fading (1)</a:t>
            </a:r>
            <a:endParaRPr lang="el-GR" altLang="en-US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811713"/>
            <a:ext cx="8382000" cy="14366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path loss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slow fading (also called long term, shadowing)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fast fading (short term)</a:t>
            </a:r>
          </a:p>
          <a:p>
            <a:pPr eaLnBrk="1" hangingPunct="1">
              <a:lnSpc>
                <a:spcPct val="90000"/>
              </a:lnSpc>
            </a:pPr>
            <a:endParaRPr lang="el-GR" altLang="en-US" sz="2800" smtClean="0"/>
          </a:p>
        </p:txBody>
      </p:sp>
      <p:grpSp>
        <p:nvGrpSpPr>
          <p:cNvPr id="2" name="Group 1" descr="fading"/>
          <p:cNvGrpSpPr/>
          <p:nvPr/>
        </p:nvGrpSpPr>
        <p:grpSpPr>
          <a:xfrm>
            <a:off x="1438275" y="1525588"/>
            <a:ext cx="5832475" cy="2917825"/>
            <a:chOff x="1438275" y="1525588"/>
            <a:chExt cx="5832475" cy="2917825"/>
          </a:xfrm>
        </p:grpSpPr>
        <p:sp>
          <p:nvSpPr>
            <p:cNvPr id="24580" name="Freeform 4"/>
            <p:cNvSpPr>
              <a:spLocks/>
            </p:cNvSpPr>
            <p:nvPr/>
          </p:nvSpPr>
          <p:spPr bwMode="auto">
            <a:xfrm>
              <a:off x="2574925" y="2100263"/>
              <a:ext cx="95250" cy="247650"/>
            </a:xfrm>
            <a:custGeom>
              <a:avLst/>
              <a:gdLst>
                <a:gd name="T0" fmla="*/ 2147483647 w 60"/>
                <a:gd name="T1" fmla="*/ 0 h 156"/>
                <a:gd name="T2" fmla="*/ 2147483647 w 60"/>
                <a:gd name="T3" fmla="*/ 2147483647 h 156"/>
                <a:gd name="T4" fmla="*/ 2147483647 w 60"/>
                <a:gd name="T5" fmla="*/ 2147483647 h 156"/>
                <a:gd name="T6" fmla="*/ 2147483647 w 60"/>
                <a:gd name="T7" fmla="*/ 2147483647 h 156"/>
                <a:gd name="T8" fmla="*/ 2147483647 w 60"/>
                <a:gd name="T9" fmla="*/ 2147483647 h 156"/>
                <a:gd name="T10" fmla="*/ 2147483647 w 60"/>
                <a:gd name="T11" fmla="*/ 2147483647 h 156"/>
                <a:gd name="T12" fmla="*/ 2147483647 w 60"/>
                <a:gd name="T13" fmla="*/ 2147483647 h 156"/>
                <a:gd name="T14" fmla="*/ 0 w 60"/>
                <a:gd name="T15" fmla="*/ 2147483647 h 156"/>
                <a:gd name="T16" fmla="*/ 0 w 60"/>
                <a:gd name="T17" fmla="*/ 2147483647 h 156"/>
                <a:gd name="T18" fmla="*/ 2147483647 w 60"/>
                <a:gd name="T19" fmla="*/ 2147483647 h 156"/>
                <a:gd name="T20" fmla="*/ 2147483647 w 60"/>
                <a:gd name="T21" fmla="*/ 2147483647 h 156"/>
                <a:gd name="T22" fmla="*/ 2147483647 w 60"/>
                <a:gd name="T23" fmla="*/ 2147483647 h 156"/>
                <a:gd name="T24" fmla="*/ 2147483647 w 60"/>
                <a:gd name="T25" fmla="*/ 2147483647 h 156"/>
                <a:gd name="T26" fmla="*/ 2147483647 w 60"/>
                <a:gd name="T27" fmla="*/ 2147483647 h 156"/>
                <a:gd name="T28" fmla="*/ 2147483647 w 60"/>
                <a:gd name="T29" fmla="*/ 2147483647 h 156"/>
                <a:gd name="T30" fmla="*/ 2147483647 w 60"/>
                <a:gd name="T31" fmla="*/ 2147483647 h 156"/>
                <a:gd name="T32" fmla="*/ 2147483647 w 60"/>
                <a:gd name="T33" fmla="*/ 2147483647 h 156"/>
                <a:gd name="T34" fmla="*/ 2147483647 w 60"/>
                <a:gd name="T35" fmla="*/ 2147483647 h 156"/>
                <a:gd name="T36" fmla="*/ 2147483647 w 60"/>
                <a:gd name="T37" fmla="*/ 0 h 1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"/>
                <a:gd name="T58" fmla="*/ 0 h 156"/>
                <a:gd name="T59" fmla="*/ 60 w 60"/>
                <a:gd name="T60" fmla="*/ 156 h 1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" h="156">
                  <a:moveTo>
                    <a:pt x="44" y="0"/>
                  </a:moveTo>
                  <a:lnTo>
                    <a:pt x="36" y="19"/>
                  </a:lnTo>
                  <a:lnTo>
                    <a:pt x="29" y="39"/>
                  </a:lnTo>
                  <a:lnTo>
                    <a:pt x="21" y="58"/>
                  </a:lnTo>
                  <a:lnTo>
                    <a:pt x="13" y="77"/>
                  </a:lnTo>
                  <a:lnTo>
                    <a:pt x="8" y="96"/>
                  </a:lnTo>
                  <a:lnTo>
                    <a:pt x="4" y="115"/>
                  </a:lnTo>
                  <a:lnTo>
                    <a:pt x="0" y="136"/>
                  </a:lnTo>
                  <a:lnTo>
                    <a:pt x="0" y="155"/>
                  </a:lnTo>
                  <a:lnTo>
                    <a:pt x="15" y="155"/>
                  </a:lnTo>
                  <a:lnTo>
                    <a:pt x="17" y="136"/>
                  </a:lnTo>
                  <a:lnTo>
                    <a:pt x="19" y="119"/>
                  </a:lnTo>
                  <a:lnTo>
                    <a:pt x="23" y="100"/>
                  </a:lnTo>
                  <a:lnTo>
                    <a:pt x="29" y="81"/>
                  </a:lnTo>
                  <a:lnTo>
                    <a:pt x="36" y="63"/>
                  </a:lnTo>
                  <a:lnTo>
                    <a:pt x="44" y="44"/>
                  </a:lnTo>
                  <a:lnTo>
                    <a:pt x="52" y="25"/>
                  </a:lnTo>
                  <a:lnTo>
                    <a:pt x="59" y="6"/>
                  </a:lnTo>
                  <a:lnTo>
                    <a:pt x="44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1" name="Freeform 5"/>
            <p:cNvSpPr>
              <a:spLocks/>
            </p:cNvSpPr>
            <p:nvPr/>
          </p:nvSpPr>
          <p:spPr bwMode="auto">
            <a:xfrm>
              <a:off x="2644775" y="2054225"/>
              <a:ext cx="65088" cy="57150"/>
            </a:xfrm>
            <a:custGeom>
              <a:avLst/>
              <a:gdLst>
                <a:gd name="T0" fmla="*/ 2147483647 w 41"/>
                <a:gd name="T1" fmla="*/ 2147483647 h 36"/>
                <a:gd name="T2" fmla="*/ 2147483647 w 41"/>
                <a:gd name="T3" fmla="*/ 2147483647 h 36"/>
                <a:gd name="T4" fmla="*/ 2147483647 w 41"/>
                <a:gd name="T5" fmla="*/ 0 h 36"/>
                <a:gd name="T6" fmla="*/ 2147483647 w 41"/>
                <a:gd name="T7" fmla="*/ 2147483647 h 36"/>
                <a:gd name="T8" fmla="*/ 2147483647 w 41"/>
                <a:gd name="T9" fmla="*/ 2147483647 h 36"/>
                <a:gd name="T10" fmla="*/ 2147483647 w 41"/>
                <a:gd name="T11" fmla="*/ 2147483647 h 36"/>
                <a:gd name="T12" fmla="*/ 2147483647 w 41"/>
                <a:gd name="T13" fmla="*/ 2147483647 h 36"/>
                <a:gd name="T14" fmla="*/ 2147483647 w 41"/>
                <a:gd name="T15" fmla="*/ 2147483647 h 36"/>
                <a:gd name="T16" fmla="*/ 2147483647 w 41"/>
                <a:gd name="T17" fmla="*/ 2147483647 h 36"/>
                <a:gd name="T18" fmla="*/ 0 w 41"/>
                <a:gd name="T19" fmla="*/ 2147483647 h 36"/>
                <a:gd name="T20" fmla="*/ 2147483647 w 41"/>
                <a:gd name="T21" fmla="*/ 2147483647 h 36"/>
                <a:gd name="T22" fmla="*/ 2147483647 w 41"/>
                <a:gd name="T23" fmla="*/ 2147483647 h 36"/>
                <a:gd name="T24" fmla="*/ 2147483647 w 41"/>
                <a:gd name="T25" fmla="*/ 2147483647 h 36"/>
                <a:gd name="T26" fmla="*/ 2147483647 w 41"/>
                <a:gd name="T27" fmla="*/ 2147483647 h 36"/>
                <a:gd name="T28" fmla="*/ 2147483647 w 41"/>
                <a:gd name="T29" fmla="*/ 2147483647 h 36"/>
                <a:gd name="T30" fmla="*/ 2147483647 w 41"/>
                <a:gd name="T31" fmla="*/ 2147483647 h 36"/>
                <a:gd name="T32" fmla="*/ 2147483647 w 41"/>
                <a:gd name="T33" fmla="*/ 2147483647 h 36"/>
                <a:gd name="T34" fmla="*/ 2147483647 w 41"/>
                <a:gd name="T35" fmla="*/ 2147483647 h 36"/>
                <a:gd name="T36" fmla="*/ 2147483647 w 41"/>
                <a:gd name="T37" fmla="*/ 2147483647 h 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1"/>
                <a:gd name="T58" fmla="*/ 0 h 36"/>
                <a:gd name="T59" fmla="*/ 41 w 41"/>
                <a:gd name="T60" fmla="*/ 36 h 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1" h="36">
                  <a:moveTo>
                    <a:pt x="38" y="2"/>
                  </a:moveTo>
                  <a:lnTo>
                    <a:pt x="40" y="2"/>
                  </a:lnTo>
                  <a:lnTo>
                    <a:pt x="38" y="0"/>
                  </a:lnTo>
                  <a:lnTo>
                    <a:pt x="34" y="2"/>
                  </a:lnTo>
                  <a:lnTo>
                    <a:pt x="29" y="2"/>
                  </a:lnTo>
                  <a:lnTo>
                    <a:pt x="23" y="4"/>
                  </a:lnTo>
                  <a:lnTo>
                    <a:pt x="17" y="8"/>
                  </a:lnTo>
                  <a:lnTo>
                    <a:pt x="11" y="12"/>
                  </a:lnTo>
                  <a:lnTo>
                    <a:pt x="6" y="20"/>
                  </a:lnTo>
                  <a:lnTo>
                    <a:pt x="0" y="29"/>
                  </a:lnTo>
                  <a:lnTo>
                    <a:pt x="15" y="35"/>
                  </a:lnTo>
                  <a:lnTo>
                    <a:pt x="19" y="29"/>
                  </a:lnTo>
                  <a:lnTo>
                    <a:pt x="23" y="23"/>
                  </a:lnTo>
                  <a:lnTo>
                    <a:pt x="27" y="20"/>
                  </a:lnTo>
                  <a:lnTo>
                    <a:pt x="29" y="18"/>
                  </a:lnTo>
                  <a:lnTo>
                    <a:pt x="32" y="18"/>
                  </a:lnTo>
                  <a:lnTo>
                    <a:pt x="36" y="18"/>
                  </a:lnTo>
                  <a:lnTo>
                    <a:pt x="38" y="18"/>
                  </a:lnTo>
                  <a:lnTo>
                    <a:pt x="38" y="2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2" name="Freeform 6"/>
            <p:cNvSpPr>
              <a:spLocks/>
            </p:cNvSpPr>
            <p:nvPr/>
          </p:nvSpPr>
          <p:spPr bwMode="auto">
            <a:xfrm>
              <a:off x="2678113" y="2057400"/>
              <a:ext cx="55562" cy="442913"/>
            </a:xfrm>
            <a:custGeom>
              <a:avLst/>
              <a:gdLst>
                <a:gd name="T0" fmla="*/ 0 w 35"/>
                <a:gd name="T1" fmla="*/ 2147483647 h 279"/>
                <a:gd name="T2" fmla="*/ 2147483647 w 35"/>
                <a:gd name="T3" fmla="*/ 2147483647 h 279"/>
                <a:gd name="T4" fmla="*/ 2147483647 w 35"/>
                <a:gd name="T5" fmla="*/ 2147483647 h 279"/>
                <a:gd name="T6" fmla="*/ 2147483647 w 35"/>
                <a:gd name="T7" fmla="*/ 2147483647 h 279"/>
                <a:gd name="T8" fmla="*/ 2147483647 w 35"/>
                <a:gd name="T9" fmla="*/ 2147483647 h 279"/>
                <a:gd name="T10" fmla="*/ 2147483647 w 35"/>
                <a:gd name="T11" fmla="*/ 2147483647 h 279"/>
                <a:gd name="T12" fmla="*/ 2147483647 w 35"/>
                <a:gd name="T13" fmla="*/ 2147483647 h 279"/>
                <a:gd name="T14" fmla="*/ 2147483647 w 35"/>
                <a:gd name="T15" fmla="*/ 2147483647 h 279"/>
                <a:gd name="T16" fmla="*/ 2147483647 w 35"/>
                <a:gd name="T17" fmla="*/ 2147483647 h 279"/>
                <a:gd name="T18" fmla="*/ 2147483647 w 35"/>
                <a:gd name="T19" fmla="*/ 2147483647 h 279"/>
                <a:gd name="T20" fmla="*/ 2147483647 w 35"/>
                <a:gd name="T21" fmla="*/ 2147483647 h 279"/>
                <a:gd name="T22" fmla="*/ 2147483647 w 35"/>
                <a:gd name="T23" fmla="*/ 0 h 279"/>
                <a:gd name="T24" fmla="*/ 2147483647 w 35"/>
                <a:gd name="T25" fmla="*/ 2147483647 h 279"/>
                <a:gd name="T26" fmla="*/ 2147483647 w 35"/>
                <a:gd name="T27" fmla="*/ 2147483647 h 279"/>
                <a:gd name="T28" fmla="*/ 2147483647 w 35"/>
                <a:gd name="T29" fmla="*/ 2147483647 h 279"/>
                <a:gd name="T30" fmla="*/ 2147483647 w 35"/>
                <a:gd name="T31" fmla="*/ 2147483647 h 279"/>
                <a:gd name="T32" fmla="*/ 2147483647 w 35"/>
                <a:gd name="T33" fmla="*/ 2147483647 h 279"/>
                <a:gd name="T34" fmla="*/ 2147483647 w 35"/>
                <a:gd name="T35" fmla="*/ 2147483647 h 279"/>
                <a:gd name="T36" fmla="*/ 2147483647 w 35"/>
                <a:gd name="T37" fmla="*/ 2147483647 h 279"/>
                <a:gd name="T38" fmla="*/ 2147483647 w 35"/>
                <a:gd name="T39" fmla="*/ 2147483647 h 279"/>
                <a:gd name="T40" fmla="*/ 2147483647 w 35"/>
                <a:gd name="T41" fmla="*/ 2147483647 h 279"/>
                <a:gd name="T42" fmla="*/ 2147483647 w 35"/>
                <a:gd name="T43" fmla="*/ 2147483647 h 279"/>
                <a:gd name="T44" fmla="*/ 0 w 35"/>
                <a:gd name="T45" fmla="*/ 2147483647 h 279"/>
                <a:gd name="T46" fmla="*/ 2147483647 w 35"/>
                <a:gd name="T47" fmla="*/ 2147483647 h 279"/>
                <a:gd name="T48" fmla="*/ 0 w 35"/>
                <a:gd name="T49" fmla="*/ 2147483647 h 27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5"/>
                <a:gd name="T76" fmla="*/ 0 h 279"/>
                <a:gd name="T77" fmla="*/ 35 w 35"/>
                <a:gd name="T78" fmla="*/ 279 h 27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5" h="279">
                  <a:moveTo>
                    <a:pt x="0" y="276"/>
                  </a:moveTo>
                  <a:lnTo>
                    <a:pt x="15" y="278"/>
                  </a:lnTo>
                  <a:lnTo>
                    <a:pt x="19" y="244"/>
                  </a:lnTo>
                  <a:lnTo>
                    <a:pt x="23" y="204"/>
                  </a:lnTo>
                  <a:lnTo>
                    <a:pt x="27" y="159"/>
                  </a:lnTo>
                  <a:lnTo>
                    <a:pt x="31" y="113"/>
                  </a:lnTo>
                  <a:lnTo>
                    <a:pt x="34" y="73"/>
                  </a:lnTo>
                  <a:lnTo>
                    <a:pt x="34" y="39"/>
                  </a:lnTo>
                  <a:lnTo>
                    <a:pt x="33" y="25"/>
                  </a:lnTo>
                  <a:lnTo>
                    <a:pt x="31" y="14"/>
                  </a:lnTo>
                  <a:lnTo>
                    <a:pt x="27" y="4"/>
                  </a:lnTo>
                  <a:lnTo>
                    <a:pt x="17" y="0"/>
                  </a:lnTo>
                  <a:lnTo>
                    <a:pt x="17" y="16"/>
                  </a:lnTo>
                  <a:lnTo>
                    <a:pt x="13" y="14"/>
                  </a:lnTo>
                  <a:lnTo>
                    <a:pt x="15" y="18"/>
                  </a:lnTo>
                  <a:lnTo>
                    <a:pt x="17" y="27"/>
                  </a:lnTo>
                  <a:lnTo>
                    <a:pt x="17" y="39"/>
                  </a:lnTo>
                  <a:lnTo>
                    <a:pt x="17" y="73"/>
                  </a:lnTo>
                  <a:lnTo>
                    <a:pt x="15" y="113"/>
                  </a:lnTo>
                  <a:lnTo>
                    <a:pt x="11" y="158"/>
                  </a:lnTo>
                  <a:lnTo>
                    <a:pt x="8" y="202"/>
                  </a:lnTo>
                  <a:lnTo>
                    <a:pt x="4" y="242"/>
                  </a:lnTo>
                  <a:lnTo>
                    <a:pt x="0" y="276"/>
                  </a:lnTo>
                  <a:lnTo>
                    <a:pt x="15" y="276"/>
                  </a:lnTo>
                  <a:lnTo>
                    <a:pt x="0" y="276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3" name="Freeform 7"/>
            <p:cNvSpPr>
              <a:spLocks/>
            </p:cNvSpPr>
            <p:nvPr/>
          </p:nvSpPr>
          <p:spPr bwMode="auto">
            <a:xfrm>
              <a:off x="2678113" y="2425700"/>
              <a:ext cx="31750" cy="71438"/>
            </a:xfrm>
            <a:custGeom>
              <a:avLst/>
              <a:gdLst>
                <a:gd name="T0" fmla="*/ 2147483647 w 20"/>
                <a:gd name="T1" fmla="*/ 0 h 45"/>
                <a:gd name="T2" fmla="*/ 2147483647 w 20"/>
                <a:gd name="T3" fmla="*/ 2147483647 h 45"/>
                <a:gd name="T4" fmla="*/ 2147483647 w 20"/>
                <a:gd name="T5" fmla="*/ 2147483647 h 45"/>
                <a:gd name="T6" fmla="*/ 2147483647 w 20"/>
                <a:gd name="T7" fmla="*/ 2147483647 h 45"/>
                <a:gd name="T8" fmla="*/ 2147483647 w 20"/>
                <a:gd name="T9" fmla="*/ 2147483647 h 45"/>
                <a:gd name="T10" fmla="*/ 0 w 20"/>
                <a:gd name="T11" fmla="*/ 2147483647 h 45"/>
                <a:gd name="T12" fmla="*/ 0 w 20"/>
                <a:gd name="T13" fmla="*/ 2147483647 h 45"/>
                <a:gd name="T14" fmla="*/ 0 w 20"/>
                <a:gd name="T15" fmla="*/ 2147483647 h 45"/>
                <a:gd name="T16" fmla="*/ 0 w 20"/>
                <a:gd name="T17" fmla="*/ 2147483647 h 45"/>
                <a:gd name="T18" fmla="*/ 2147483647 w 20"/>
                <a:gd name="T19" fmla="*/ 2147483647 h 45"/>
                <a:gd name="T20" fmla="*/ 2147483647 w 20"/>
                <a:gd name="T21" fmla="*/ 2147483647 h 45"/>
                <a:gd name="T22" fmla="*/ 2147483647 w 20"/>
                <a:gd name="T23" fmla="*/ 2147483647 h 45"/>
                <a:gd name="T24" fmla="*/ 2147483647 w 20"/>
                <a:gd name="T25" fmla="*/ 2147483647 h 45"/>
                <a:gd name="T26" fmla="*/ 2147483647 w 20"/>
                <a:gd name="T27" fmla="*/ 2147483647 h 45"/>
                <a:gd name="T28" fmla="*/ 2147483647 w 20"/>
                <a:gd name="T29" fmla="*/ 2147483647 h 45"/>
                <a:gd name="T30" fmla="*/ 2147483647 w 20"/>
                <a:gd name="T31" fmla="*/ 2147483647 h 45"/>
                <a:gd name="T32" fmla="*/ 2147483647 w 20"/>
                <a:gd name="T33" fmla="*/ 2147483647 h 45"/>
                <a:gd name="T34" fmla="*/ 2147483647 w 20"/>
                <a:gd name="T35" fmla="*/ 2147483647 h 45"/>
                <a:gd name="T36" fmla="*/ 2147483647 w 20"/>
                <a:gd name="T37" fmla="*/ 0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"/>
                <a:gd name="T58" fmla="*/ 0 h 45"/>
                <a:gd name="T59" fmla="*/ 20 w 20"/>
                <a:gd name="T60" fmla="*/ 45 h 4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" h="45">
                  <a:moveTo>
                    <a:pt x="4" y="0"/>
                  </a:moveTo>
                  <a:lnTo>
                    <a:pt x="4" y="4"/>
                  </a:lnTo>
                  <a:lnTo>
                    <a:pt x="2" y="10"/>
                  </a:lnTo>
                  <a:lnTo>
                    <a:pt x="2" y="16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15" y="44"/>
                  </a:lnTo>
                  <a:lnTo>
                    <a:pt x="15" y="42"/>
                  </a:lnTo>
                  <a:lnTo>
                    <a:pt x="15" y="37"/>
                  </a:lnTo>
                  <a:lnTo>
                    <a:pt x="17" y="31"/>
                  </a:lnTo>
                  <a:lnTo>
                    <a:pt x="17" y="23"/>
                  </a:lnTo>
                  <a:lnTo>
                    <a:pt x="17" y="17"/>
                  </a:lnTo>
                  <a:lnTo>
                    <a:pt x="19" y="12"/>
                  </a:lnTo>
                  <a:lnTo>
                    <a:pt x="19" y="6"/>
                  </a:lnTo>
                  <a:lnTo>
                    <a:pt x="19" y="2"/>
                  </a:lnTo>
                  <a:lnTo>
                    <a:pt x="4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4" name="Freeform 8"/>
            <p:cNvSpPr>
              <a:spLocks/>
            </p:cNvSpPr>
            <p:nvPr/>
          </p:nvSpPr>
          <p:spPr bwMode="auto">
            <a:xfrm>
              <a:off x="2684463" y="2012950"/>
              <a:ext cx="150812" cy="417513"/>
            </a:xfrm>
            <a:custGeom>
              <a:avLst/>
              <a:gdLst>
                <a:gd name="T0" fmla="*/ 2147483647 w 95"/>
                <a:gd name="T1" fmla="*/ 0 h 263"/>
                <a:gd name="T2" fmla="*/ 2147483647 w 95"/>
                <a:gd name="T3" fmla="*/ 2147483647 h 263"/>
                <a:gd name="T4" fmla="*/ 2147483647 w 95"/>
                <a:gd name="T5" fmla="*/ 2147483647 h 263"/>
                <a:gd name="T6" fmla="*/ 2147483647 w 95"/>
                <a:gd name="T7" fmla="*/ 2147483647 h 263"/>
                <a:gd name="T8" fmla="*/ 2147483647 w 95"/>
                <a:gd name="T9" fmla="*/ 2147483647 h 263"/>
                <a:gd name="T10" fmla="*/ 2147483647 w 95"/>
                <a:gd name="T11" fmla="*/ 2147483647 h 263"/>
                <a:gd name="T12" fmla="*/ 2147483647 w 95"/>
                <a:gd name="T13" fmla="*/ 2147483647 h 263"/>
                <a:gd name="T14" fmla="*/ 2147483647 w 95"/>
                <a:gd name="T15" fmla="*/ 2147483647 h 263"/>
                <a:gd name="T16" fmla="*/ 2147483647 w 95"/>
                <a:gd name="T17" fmla="*/ 2147483647 h 263"/>
                <a:gd name="T18" fmla="*/ 2147483647 w 95"/>
                <a:gd name="T19" fmla="*/ 2147483647 h 263"/>
                <a:gd name="T20" fmla="*/ 0 w 95"/>
                <a:gd name="T21" fmla="*/ 2147483647 h 263"/>
                <a:gd name="T22" fmla="*/ 2147483647 w 95"/>
                <a:gd name="T23" fmla="*/ 2147483647 h 263"/>
                <a:gd name="T24" fmla="*/ 2147483647 w 95"/>
                <a:gd name="T25" fmla="*/ 2147483647 h 263"/>
                <a:gd name="T26" fmla="*/ 2147483647 w 95"/>
                <a:gd name="T27" fmla="*/ 2147483647 h 263"/>
                <a:gd name="T28" fmla="*/ 2147483647 w 95"/>
                <a:gd name="T29" fmla="*/ 2147483647 h 263"/>
                <a:gd name="T30" fmla="*/ 2147483647 w 95"/>
                <a:gd name="T31" fmla="*/ 2147483647 h 263"/>
                <a:gd name="T32" fmla="*/ 2147483647 w 95"/>
                <a:gd name="T33" fmla="*/ 2147483647 h 263"/>
                <a:gd name="T34" fmla="*/ 2147483647 w 95"/>
                <a:gd name="T35" fmla="*/ 2147483647 h 263"/>
                <a:gd name="T36" fmla="*/ 2147483647 w 95"/>
                <a:gd name="T37" fmla="*/ 2147483647 h 263"/>
                <a:gd name="T38" fmla="*/ 2147483647 w 95"/>
                <a:gd name="T39" fmla="*/ 2147483647 h 263"/>
                <a:gd name="T40" fmla="*/ 2147483647 w 95"/>
                <a:gd name="T41" fmla="*/ 2147483647 h 263"/>
                <a:gd name="T42" fmla="*/ 2147483647 w 95"/>
                <a:gd name="T43" fmla="*/ 2147483647 h 263"/>
                <a:gd name="T44" fmla="*/ 2147483647 w 95"/>
                <a:gd name="T45" fmla="*/ 0 h 26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5"/>
                <a:gd name="T70" fmla="*/ 0 h 263"/>
                <a:gd name="T71" fmla="*/ 95 w 95"/>
                <a:gd name="T72" fmla="*/ 263 h 26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5" h="263">
                  <a:moveTo>
                    <a:pt x="94" y="0"/>
                  </a:moveTo>
                  <a:lnTo>
                    <a:pt x="82" y="2"/>
                  </a:lnTo>
                  <a:lnTo>
                    <a:pt x="73" y="7"/>
                  </a:lnTo>
                  <a:lnTo>
                    <a:pt x="63" y="17"/>
                  </a:lnTo>
                  <a:lnTo>
                    <a:pt x="57" y="28"/>
                  </a:lnTo>
                  <a:lnTo>
                    <a:pt x="44" y="59"/>
                  </a:lnTo>
                  <a:lnTo>
                    <a:pt x="34" y="95"/>
                  </a:lnTo>
                  <a:lnTo>
                    <a:pt x="25" y="136"/>
                  </a:lnTo>
                  <a:lnTo>
                    <a:pt x="17" y="178"/>
                  </a:lnTo>
                  <a:lnTo>
                    <a:pt x="9" y="220"/>
                  </a:lnTo>
                  <a:lnTo>
                    <a:pt x="0" y="260"/>
                  </a:lnTo>
                  <a:lnTo>
                    <a:pt x="15" y="262"/>
                  </a:lnTo>
                  <a:lnTo>
                    <a:pt x="25" y="224"/>
                  </a:lnTo>
                  <a:lnTo>
                    <a:pt x="32" y="182"/>
                  </a:lnTo>
                  <a:lnTo>
                    <a:pt x="42" y="140"/>
                  </a:lnTo>
                  <a:lnTo>
                    <a:pt x="50" y="99"/>
                  </a:lnTo>
                  <a:lnTo>
                    <a:pt x="59" y="63"/>
                  </a:lnTo>
                  <a:lnTo>
                    <a:pt x="71" y="36"/>
                  </a:lnTo>
                  <a:lnTo>
                    <a:pt x="76" y="26"/>
                  </a:lnTo>
                  <a:lnTo>
                    <a:pt x="82" y="21"/>
                  </a:lnTo>
                  <a:lnTo>
                    <a:pt x="88" y="17"/>
                  </a:lnTo>
                  <a:lnTo>
                    <a:pt x="92" y="17"/>
                  </a:lnTo>
                  <a:lnTo>
                    <a:pt x="94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5" name="Freeform 9"/>
            <p:cNvSpPr>
              <a:spLocks/>
            </p:cNvSpPr>
            <p:nvPr/>
          </p:nvSpPr>
          <p:spPr bwMode="auto">
            <a:xfrm>
              <a:off x="2827338" y="2012950"/>
              <a:ext cx="47625" cy="241300"/>
            </a:xfrm>
            <a:custGeom>
              <a:avLst/>
              <a:gdLst>
                <a:gd name="T0" fmla="*/ 2147483647 w 30"/>
                <a:gd name="T1" fmla="*/ 2147483647 h 152"/>
                <a:gd name="T2" fmla="*/ 2147483647 w 30"/>
                <a:gd name="T3" fmla="*/ 2147483647 h 152"/>
                <a:gd name="T4" fmla="*/ 2147483647 w 30"/>
                <a:gd name="T5" fmla="*/ 2147483647 h 152"/>
                <a:gd name="T6" fmla="*/ 2147483647 w 30"/>
                <a:gd name="T7" fmla="*/ 2147483647 h 152"/>
                <a:gd name="T8" fmla="*/ 2147483647 w 30"/>
                <a:gd name="T9" fmla="*/ 2147483647 h 152"/>
                <a:gd name="T10" fmla="*/ 2147483647 w 30"/>
                <a:gd name="T11" fmla="*/ 2147483647 h 152"/>
                <a:gd name="T12" fmla="*/ 2147483647 w 30"/>
                <a:gd name="T13" fmla="*/ 2147483647 h 152"/>
                <a:gd name="T14" fmla="*/ 2147483647 w 30"/>
                <a:gd name="T15" fmla="*/ 2147483647 h 152"/>
                <a:gd name="T16" fmla="*/ 2147483647 w 30"/>
                <a:gd name="T17" fmla="*/ 2147483647 h 152"/>
                <a:gd name="T18" fmla="*/ 2147483647 w 30"/>
                <a:gd name="T19" fmla="*/ 2147483647 h 152"/>
                <a:gd name="T20" fmla="*/ 2147483647 w 30"/>
                <a:gd name="T21" fmla="*/ 2147483647 h 152"/>
                <a:gd name="T22" fmla="*/ 2147483647 w 30"/>
                <a:gd name="T23" fmla="*/ 0 h 152"/>
                <a:gd name="T24" fmla="*/ 2147483647 w 30"/>
                <a:gd name="T25" fmla="*/ 2147483647 h 152"/>
                <a:gd name="T26" fmla="*/ 0 w 30"/>
                <a:gd name="T27" fmla="*/ 2147483647 h 152"/>
                <a:gd name="T28" fmla="*/ 2147483647 w 30"/>
                <a:gd name="T29" fmla="*/ 2147483647 h 152"/>
                <a:gd name="T30" fmla="*/ 2147483647 w 30"/>
                <a:gd name="T31" fmla="*/ 2147483647 h 152"/>
                <a:gd name="T32" fmla="*/ 2147483647 w 30"/>
                <a:gd name="T33" fmla="*/ 2147483647 h 152"/>
                <a:gd name="T34" fmla="*/ 2147483647 w 30"/>
                <a:gd name="T35" fmla="*/ 2147483647 h 152"/>
                <a:gd name="T36" fmla="*/ 2147483647 w 30"/>
                <a:gd name="T37" fmla="*/ 2147483647 h 152"/>
                <a:gd name="T38" fmla="*/ 2147483647 w 30"/>
                <a:gd name="T39" fmla="*/ 2147483647 h 152"/>
                <a:gd name="T40" fmla="*/ 2147483647 w 30"/>
                <a:gd name="T41" fmla="*/ 2147483647 h 152"/>
                <a:gd name="T42" fmla="*/ 2147483647 w 30"/>
                <a:gd name="T43" fmla="*/ 2147483647 h 152"/>
                <a:gd name="T44" fmla="*/ 2147483647 w 30"/>
                <a:gd name="T45" fmla="*/ 2147483647 h 152"/>
                <a:gd name="T46" fmla="*/ 2147483647 w 30"/>
                <a:gd name="T47" fmla="*/ 2147483647 h 152"/>
                <a:gd name="T48" fmla="*/ 2147483647 w 30"/>
                <a:gd name="T49" fmla="*/ 2147483647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"/>
                <a:gd name="T76" fmla="*/ 0 h 152"/>
                <a:gd name="T77" fmla="*/ 30 w 3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" h="152">
                  <a:moveTo>
                    <a:pt x="13" y="147"/>
                  </a:moveTo>
                  <a:lnTo>
                    <a:pt x="29" y="149"/>
                  </a:lnTo>
                  <a:lnTo>
                    <a:pt x="29" y="132"/>
                  </a:lnTo>
                  <a:lnTo>
                    <a:pt x="29" y="111"/>
                  </a:lnTo>
                  <a:lnTo>
                    <a:pt x="27" y="88"/>
                  </a:lnTo>
                  <a:lnTo>
                    <a:pt x="27" y="65"/>
                  </a:lnTo>
                  <a:lnTo>
                    <a:pt x="23" y="42"/>
                  </a:lnTo>
                  <a:lnTo>
                    <a:pt x="21" y="25"/>
                  </a:lnTo>
                  <a:lnTo>
                    <a:pt x="17" y="17"/>
                  </a:lnTo>
                  <a:lnTo>
                    <a:pt x="15" y="9"/>
                  </a:lnTo>
                  <a:lnTo>
                    <a:pt x="11" y="3"/>
                  </a:lnTo>
                  <a:lnTo>
                    <a:pt x="4" y="0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2" y="21"/>
                  </a:lnTo>
                  <a:lnTo>
                    <a:pt x="4" y="28"/>
                  </a:lnTo>
                  <a:lnTo>
                    <a:pt x="8" y="46"/>
                  </a:lnTo>
                  <a:lnTo>
                    <a:pt x="9" y="65"/>
                  </a:lnTo>
                  <a:lnTo>
                    <a:pt x="11" y="88"/>
                  </a:lnTo>
                  <a:lnTo>
                    <a:pt x="13" y="111"/>
                  </a:lnTo>
                  <a:lnTo>
                    <a:pt x="13" y="132"/>
                  </a:lnTo>
                  <a:lnTo>
                    <a:pt x="13" y="149"/>
                  </a:lnTo>
                  <a:lnTo>
                    <a:pt x="29" y="151"/>
                  </a:lnTo>
                  <a:lnTo>
                    <a:pt x="13" y="147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6" name="Freeform 10"/>
            <p:cNvSpPr>
              <a:spLocks/>
            </p:cNvSpPr>
            <p:nvPr/>
          </p:nvSpPr>
          <p:spPr bwMode="auto">
            <a:xfrm>
              <a:off x="2847975" y="2052638"/>
              <a:ext cx="74613" cy="201612"/>
            </a:xfrm>
            <a:custGeom>
              <a:avLst/>
              <a:gdLst>
                <a:gd name="T0" fmla="*/ 2147483647 w 47"/>
                <a:gd name="T1" fmla="*/ 0 h 127"/>
                <a:gd name="T2" fmla="*/ 2147483647 w 47"/>
                <a:gd name="T3" fmla="*/ 2147483647 h 127"/>
                <a:gd name="T4" fmla="*/ 2147483647 w 47"/>
                <a:gd name="T5" fmla="*/ 2147483647 h 127"/>
                <a:gd name="T6" fmla="*/ 2147483647 w 47"/>
                <a:gd name="T7" fmla="*/ 2147483647 h 127"/>
                <a:gd name="T8" fmla="*/ 2147483647 w 47"/>
                <a:gd name="T9" fmla="*/ 2147483647 h 127"/>
                <a:gd name="T10" fmla="*/ 2147483647 w 47"/>
                <a:gd name="T11" fmla="*/ 2147483647 h 127"/>
                <a:gd name="T12" fmla="*/ 2147483647 w 47"/>
                <a:gd name="T13" fmla="*/ 2147483647 h 127"/>
                <a:gd name="T14" fmla="*/ 2147483647 w 47"/>
                <a:gd name="T15" fmla="*/ 2147483647 h 127"/>
                <a:gd name="T16" fmla="*/ 2147483647 w 47"/>
                <a:gd name="T17" fmla="*/ 2147483647 h 127"/>
                <a:gd name="T18" fmla="*/ 2147483647 w 47"/>
                <a:gd name="T19" fmla="*/ 2147483647 h 127"/>
                <a:gd name="T20" fmla="*/ 0 w 47"/>
                <a:gd name="T21" fmla="*/ 2147483647 h 127"/>
                <a:gd name="T22" fmla="*/ 2147483647 w 47"/>
                <a:gd name="T23" fmla="*/ 2147483647 h 127"/>
                <a:gd name="T24" fmla="*/ 2147483647 w 47"/>
                <a:gd name="T25" fmla="*/ 2147483647 h 127"/>
                <a:gd name="T26" fmla="*/ 2147483647 w 47"/>
                <a:gd name="T27" fmla="*/ 2147483647 h 127"/>
                <a:gd name="T28" fmla="*/ 2147483647 w 47"/>
                <a:gd name="T29" fmla="*/ 2147483647 h 127"/>
                <a:gd name="T30" fmla="*/ 2147483647 w 47"/>
                <a:gd name="T31" fmla="*/ 2147483647 h 127"/>
                <a:gd name="T32" fmla="*/ 2147483647 w 47"/>
                <a:gd name="T33" fmla="*/ 2147483647 h 127"/>
                <a:gd name="T34" fmla="*/ 2147483647 w 47"/>
                <a:gd name="T35" fmla="*/ 2147483647 h 127"/>
                <a:gd name="T36" fmla="*/ 2147483647 w 47"/>
                <a:gd name="T37" fmla="*/ 2147483647 h 127"/>
                <a:gd name="T38" fmla="*/ 2147483647 w 47"/>
                <a:gd name="T39" fmla="*/ 2147483647 h 127"/>
                <a:gd name="T40" fmla="*/ 2147483647 w 47"/>
                <a:gd name="T41" fmla="*/ 2147483647 h 127"/>
                <a:gd name="T42" fmla="*/ 2147483647 w 47"/>
                <a:gd name="T43" fmla="*/ 2147483647 h 127"/>
                <a:gd name="T44" fmla="*/ 2147483647 w 47"/>
                <a:gd name="T45" fmla="*/ 0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"/>
                <a:gd name="T70" fmla="*/ 0 h 127"/>
                <a:gd name="T71" fmla="*/ 47 w 47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" h="127">
                  <a:moveTo>
                    <a:pt x="42" y="0"/>
                  </a:moveTo>
                  <a:lnTo>
                    <a:pt x="35" y="1"/>
                  </a:lnTo>
                  <a:lnTo>
                    <a:pt x="31" y="7"/>
                  </a:lnTo>
                  <a:lnTo>
                    <a:pt x="27" y="13"/>
                  </a:lnTo>
                  <a:lnTo>
                    <a:pt x="23" y="21"/>
                  </a:lnTo>
                  <a:lnTo>
                    <a:pt x="18" y="38"/>
                  </a:lnTo>
                  <a:lnTo>
                    <a:pt x="14" y="57"/>
                  </a:lnTo>
                  <a:lnTo>
                    <a:pt x="8" y="78"/>
                  </a:lnTo>
                  <a:lnTo>
                    <a:pt x="6" y="95"/>
                  </a:lnTo>
                  <a:lnTo>
                    <a:pt x="2" y="113"/>
                  </a:lnTo>
                  <a:lnTo>
                    <a:pt x="0" y="122"/>
                  </a:lnTo>
                  <a:lnTo>
                    <a:pt x="16" y="126"/>
                  </a:lnTo>
                  <a:lnTo>
                    <a:pt x="18" y="115"/>
                  </a:lnTo>
                  <a:lnTo>
                    <a:pt x="21" y="99"/>
                  </a:lnTo>
                  <a:lnTo>
                    <a:pt x="25" y="80"/>
                  </a:lnTo>
                  <a:lnTo>
                    <a:pt x="29" y="61"/>
                  </a:lnTo>
                  <a:lnTo>
                    <a:pt x="33" y="42"/>
                  </a:lnTo>
                  <a:lnTo>
                    <a:pt x="39" y="26"/>
                  </a:lnTo>
                  <a:lnTo>
                    <a:pt x="40" y="21"/>
                  </a:lnTo>
                  <a:lnTo>
                    <a:pt x="44" y="17"/>
                  </a:lnTo>
                  <a:lnTo>
                    <a:pt x="46" y="15"/>
                  </a:lnTo>
                  <a:lnTo>
                    <a:pt x="44" y="15"/>
                  </a:lnTo>
                  <a:lnTo>
                    <a:pt x="42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7" name="Freeform 11"/>
            <p:cNvSpPr>
              <a:spLocks/>
            </p:cNvSpPr>
            <p:nvPr/>
          </p:nvSpPr>
          <p:spPr bwMode="auto">
            <a:xfrm>
              <a:off x="2914650" y="2052638"/>
              <a:ext cx="38100" cy="244475"/>
            </a:xfrm>
            <a:custGeom>
              <a:avLst/>
              <a:gdLst>
                <a:gd name="T0" fmla="*/ 0 w 24"/>
                <a:gd name="T1" fmla="*/ 2147483647 h 154"/>
                <a:gd name="T2" fmla="*/ 2147483647 w 24"/>
                <a:gd name="T3" fmla="*/ 2147483647 h 154"/>
                <a:gd name="T4" fmla="*/ 2147483647 w 24"/>
                <a:gd name="T5" fmla="*/ 2147483647 h 154"/>
                <a:gd name="T6" fmla="*/ 2147483647 w 24"/>
                <a:gd name="T7" fmla="*/ 2147483647 h 154"/>
                <a:gd name="T8" fmla="*/ 2147483647 w 24"/>
                <a:gd name="T9" fmla="*/ 2147483647 h 154"/>
                <a:gd name="T10" fmla="*/ 2147483647 w 24"/>
                <a:gd name="T11" fmla="*/ 2147483647 h 154"/>
                <a:gd name="T12" fmla="*/ 2147483647 w 24"/>
                <a:gd name="T13" fmla="*/ 2147483647 h 154"/>
                <a:gd name="T14" fmla="*/ 2147483647 w 24"/>
                <a:gd name="T15" fmla="*/ 2147483647 h 154"/>
                <a:gd name="T16" fmla="*/ 2147483647 w 24"/>
                <a:gd name="T17" fmla="*/ 2147483647 h 154"/>
                <a:gd name="T18" fmla="*/ 2147483647 w 24"/>
                <a:gd name="T19" fmla="*/ 2147483647 h 154"/>
                <a:gd name="T20" fmla="*/ 2147483647 w 24"/>
                <a:gd name="T21" fmla="*/ 0 h 154"/>
                <a:gd name="T22" fmla="*/ 0 w 24"/>
                <a:gd name="T23" fmla="*/ 0 h 154"/>
                <a:gd name="T24" fmla="*/ 2147483647 w 24"/>
                <a:gd name="T25" fmla="*/ 2147483647 h 154"/>
                <a:gd name="T26" fmla="*/ 2147483647 w 24"/>
                <a:gd name="T27" fmla="*/ 2147483647 h 154"/>
                <a:gd name="T28" fmla="*/ 2147483647 w 24"/>
                <a:gd name="T29" fmla="*/ 2147483647 h 154"/>
                <a:gd name="T30" fmla="*/ 2147483647 w 24"/>
                <a:gd name="T31" fmla="*/ 2147483647 h 154"/>
                <a:gd name="T32" fmla="*/ 2147483647 w 24"/>
                <a:gd name="T33" fmla="*/ 2147483647 h 154"/>
                <a:gd name="T34" fmla="*/ 2147483647 w 24"/>
                <a:gd name="T35" fmla="*/ 2147483647 h 154"/>
                <a:gd name="T36" fmla="*/ 2147483647 w 24"/>
                <a:gd name="T37" fmla="*/ 2147483647 h 154"/>
                <a:gd name="T38" fmla="*/ 2147483647 w 24"/>
                <a:gd name="T39" fmla="*/ 2147483647 h 154"/>
                <a:gd name="T40" fmla="*/ 0 w 24"/>
                <a:gd name="T41" fmla="*/ 2147483647 h 154"/>
                <a:gd name="T42" fmla="*/ 2147483647 w 24"/>
                <a:gd name="T43" fmla="*/ 2147483647 h 154"/>
                <a:gd name="T44" fmla="*/ 0 w 24"/>
                <a:gd name="T45" fmla="*/ 2147483647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154"/>
                <a:gd name="T71" fmla="*/ 24 w 24"/>
                <a:gd name="T72" fmla="*/ 154 h 1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154">
                  <a:moveTo>
                    <a:pt x="0" y="147"/>
                  </a:moveTo>
                  <a:lnTo>
                    <a:pt x="18" y="151"/>
                  </a:lnTo>
                  <a:lnTo>
                    <a:pt x="20" y="134"/>
                  </a:lnTo>
                  <a:lnTo>
                    <a:pt x="21" y="111"/>
                  </a:lnTo>
                  <a:lnTo>
                    <a:pt x="23" y="86"/>
                  </a:lnTo>
                  <a:lnTo>
                    <a:pt x="23" y="61"/>
                  </a:lnTo>
                  <a:lnTo>
                    <a:pt x="23" y="40"/>
                  </a:lnTo>
                  <a:lnTo>
                    <a:pt x="21" y="21"/>
                  </a:lnTo>
                  <a:lnTo>
                    <a:pt x="20" y="11"/>
                  </a:lnTo>
                  <a:lnTo>
                    <a:pt x="16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2" y="15"/>
                  </a:lnTo>
                  <a:lnTo>
                    <a:pt x="4" y="17"/>
                  </a:lnTo>
                  <a:lnTo>
                    <a:pt x="6" y="23"/>
                  </a:lnTo>
                  <a:lnTo>
                    <a:pt x="8" y="40"/>
                  </a:lnTo>
                  <a:lnTo>
                    <a:pt x="8" y="61"/>
                  </a:lnTo>
                  <a:lnTo>
                    <a:pt x="6" y="86"/>
                  </a:lnTo>
                  <a:lnTo>
                    <a:pt x="6" y="109"/>
                  </a:lnTo>
                  <a:lnTo>
                    <a:pt x="2" y="132"/>
                  </a:lnTo>
                  <a:lnTo>
                    <a:pt x="0" y="149"/>
                  </a:lnTo>
                  <a:lnTo>
                    <a:pt x="16" y="153"/>
                  </a:lnTo>
                  <a:lnTo>
                    <a:pt x="0" y="147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8" name="Freeform 12"/>
            <p:cNvSpPr>
              <a:spLocks/>
            </p:cNvSpPr>
            <p:nvPr/>
          </p:nvSpPr>
          <p:spPr bwMode="auto">
            <a:xfrm>
              <a:off x="2914650" y="1924050"/>
              <a:ext cx="153988" cy="373063"/>
            </a:xfrm>
            <a:custGeom>
              <a:avLst/>
              <a:gdLst>
                <a:gd name="T0" fmla="*/ 2147483647 w 97"/>
                <a:gd name="T1" fmla="*/ 0 h 235"/>
                <a:gd name="T2" fmla="*/ 2147483647 w 97"/>
                <a:gd name="T3" fmla="*/ 2147483647 h 235"/>
                <a:gd name="T4" fmla="*/ 2147483647 w 97"/>
                <a:gd name="T5" fmla="*/ 2147483647 h 235"/>
                <a:gd name="T6" fmla="*/ 2147483647 w 97"/>
                <a:gd name="T7" fmla="*/ 2147483647 h 235"/>
                <a:gd name="T8" fmla="*/ 2147483647 w 97"/>
                <a:gd name="T9" fmla="*/ 2147483647 h 235"/>
                <a:gd name="T10" fmla="*/ 2147483647 w 97"/>
                <a:gd name="T11" fmla="*/ 2147483647 h 235"/>
                <a:gd name="T12" fmla="*/ 2147483647 w 97"/>
                <a:gd name="T13" fmla="*/ 2147483647 h 235"/>
                <a:gd name="T14" fmla="*/ 2147483647 w 97"/>
                <a:gd name="T15" fmla="*/ 2147483647 h 235"/>
                <a:gd name="T16" fmla="*/ 0 w 97"/>
                <a:gd name="T17" fmla="*/ 2147483647 h 235"/>
                <a:gd name="T18" fmla="*/ 2147483647 w 97"/>
                <a:gd name="T19" fmla="*/ 2147483647 h 235"/>
                <a:gd name="T20" fmla="*/ 2147483647 w 97"/>
                <a:gd name="T21" fmla="*/ 2147483647 h 235"/>
                <a:gd name="T22" fmla="*/ 2147483647 w 97"/>
                <a:gd name="T23" fmla="*/ 2147483647 h 235"/>
                <a:gd name="T24" fmla="*/ 2147483647 w 97"/>
                <a:gd name="T25" fmla="*/ 2147483647 h 235"/>
                <a:gd name="T26" fmla="*/ 2147483647 w 97"/>
                <a:gd name="T27" fmla="*/ 2147483647 h 235"/>
                <a:gd name="T28" fmla="*/ 2147483647 w 97"/>
                <a:gd name="T29" fmla="*/ 2147483647 h 235"/>
                <a:gd name="T30" fmla="*/ 2147483647 w 97"/>
                <a:gd name="T31" fmla="*/ 2147483647 h 235"/>
                <a:gd name="T32" fmla="*/ 2147483647 w 97"/>
                <a:gd name="T33" fmla="*/ 2147483647 h 235"/>
                <a:gd name="T34" fmla="*/ 2147483647 w 97"/>
                <a:gd name="T35" fmla="*/ 2147483647 h 235"/>
                <a:gd name="T36" fmla="*/ 2147483647 w 97"/>
                <a:gd name="T37" fmla="*/ 0 h 2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7"/>
                <a:gd name="T58" fmla="*/ 0 h 235"/>
                <a:gd name="T59" fmla="*/ 97 w 97"/>
                <a:gd name="T60" fmla="*/ 235 h 2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7" h="235">
                  <a:moveTo>
                    <a:pt x="81" y="0"/>
                  </a:moveTo>
                  <a:lnTo>
                    <a:pt x="66" y="33"/>
                  </a:lnTo>
                  <a:lnTo>
                    <a:pt x="52" y="61"/>
                  </a:lnTo>
                  <a:lnTo>
                    <a:pt x="43" y="90"/>
                  </a:lnTo>
                  <a:lnTo>
                    <a:pt x="33" y="117"/>
                  </a:lnTo>
                  <a:lnTo>
                    <a:pt x="25" y="144"/>
                  </a:lnTo>
                  <a:lnTo>
                    <a:pt x="18" y="171"/>
                  </a:lnTo>
                  <a:lnTo>
                    <a:pt x="10" y="199"/>
                  </a:lnTo>
                  <a:lnTo>
                    <a:pt x="0" y="228"/>
                  </a:lnTo>
                  <a:lnTo>
                    <a:pt x="16" y="234"/>
                  </a:lnTo>
                  <a:lnTo>
                    <a:pt x="25" y="203"/>
                  </a:lnTo>
                  <a:lnTo>
                    <a:pt x="33" y="174"/>
                  </a:lnTo>
                  <a:lnTo>
                    <a:pt x="41" y="148"/>
                  </a:lnTo>
                  <a:lnTo>
                    <a:pt x="48" y="121"/>
                  </a:lnTo>
                  <a:lnTo>
                    <a:pt x="58" y="94"/>
                  </a:lnTo>
                  <a:lnTo>
                    <a:pt x="67" y="67"/>
                  </a:lnTo>
                  <a:lnTo>
                    <a:pt x="81" y="38"/>
                  </a:lnTo>
                  <a:lnTo>
                    <a:pt x="96" y="8"/>
                  </a:lnTo>
                  <a:lnTo>
                    <a:pt x="81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9" name="Freeform 13"/>
            <p:cNvSpPr>
              <a:spLocks/>
            </p:cNvSpPr>
            <p:nvPr/>
          </p:nvSpPr>
          <p:spPr bwMode="auto">
            <a:xfrm>
              <a:off x="3043238" y="1884363"/>
              <a:ext cx="58737" cy="53975"/>
            </a:xfrm>
            <a:custGeom>
              <a:avLst/>
              <a:gdLst>
                <a:gd name="T0" fmla="*/ 2147483647 w 37"/>
                <a:gd name="T1" fmla="*/ 0 h 34"/>
                <a:gd name="T2" fmla="*/ 2147483647 w 37"/>
                <a:gd name="T3" fmla="*/ 0 h 34"/>
                <a:gd name="T4" fmla="*/ 2147483647 w 37"/>
                <a:gd name="T5" fmla="*/ 0 h 34"/>
                <a:gd name="T6" fmla="*/ 2147483647 w 37"/>
                <a:gd name="T7" fmla="*/ 0 h 34"/>
                <a:gd name="T8" fmla="*/ 2147483647 w 37"/>
                <a:gd name="T9" fmla="*/ 2147483647 h 34"/>
                <a:gd name="T10" fmla="*/ 2147483647 w 37"/>
                <a:gd name="T11" fmla="*/ 2147483647 h 34"/>
                <a:gd name="T12" fmla="*/ 2147483647 w 37"/>
                <a:gd name="T13" fmla="*/ 2147483647 h 34"/>
                <a:gd name="T14" fmla="*/ 2147483647 w 37"/>
                <a:gd name="T15" fmla="*/ 2147483647 h 34"/>
                <a:gd name="T16" fmla="*/ 0 w 37"/>
                <a:gd name="T17" fmla="*/ 2147483647 h 34"/>
                <a:gd name="T18" fmla="*/ 2147483647 w 37"/>
                <a:gd name="T19" fmla="*/ 2147483647 h 34"/>
                <a:gd name="T20" fmla="*/ 2147483647 w 37"/>
                <a:gd name="T21" fmla="*/ 2147483647 h 34"/>
                <a:gd name="T22" fmla="*/ 2147483647 w 37"/>
                <a:gd name="T23" fmla="*/ 2147483647 h 34"/>
                <a:gd name="T24" fmla="*/ 2147483647 w 37"/>
                <a:gd name="T25" fmla="*/ 2147483647 h 34"/>
                <a:gd name="T26" fmla="*/ 2147483647 w 37"/>
                <a:gd name="T27" fmla="*/ 2147483647 h 34"/>
                <a:gd name="T28" fmla="*/ 2147483647 w 37"/>
                <a:gd name="T29" fmla="*/ 2147483647 h 34"/>
                <a:gd name="T30" fmla="*/ 2147483647 w 37"/>
                <a:gd name="T31" fmla="*/ 2147483647 h 34"/>
                <a:gd name="T32" fmla="*/ 2147483647 w 37"/>
                <a:gd name="T33" fmla="*/ 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4"/>
                <a:gd name="T53" fmla="*/ 37 w 37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4">
                  <a:moveTo>
                    <a:pt x="36" y="0"/>
                  </a:moveTo>
                  <a:lnTo>
                    <a:pt x="34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2"/>
                  </a:lnTo>
                  <a:lnTo>
                    <a:pt x="17" y="6"/>
                  </a:lnTo>
                  <a:lnTo>
                    <a:pt x="11" y="10"/>
                  </a:lnTo>
                  <a:lnTo>
                    <a:pt x="6" y="17"/>
                  </a:lnTo>
                  <a:lnTo>
                    <a:pt x="0" y="25"/>
                  </a:lnTo>
                  <a:lnTo>
                    <a:pt x="15" y="33"/>
                  </a:lnTo>
                  <a:lnTo>
                    <a:pt x="19" y="27"/>
                  </a:lnTo>
                  <a:lnTo>
                    <a:pt x="23" y="21"/>
                  </a:lnTo>
                  <a:lnTo>
                    <a:pt x="27" y="19"/>
                  </a:lnTo>
                  <a:lnTo>
                    <a:pt x="29" y="17"/>
                  </a:lnTo>
                  <a:lnTo>
                    <a:pt x="32" y="15"/>
                  </a:lnTo>
                  <a:lnTo>
                    <a:pt x="34" y="15"/>
                  </a:lnTo>
                  <a:lnTo>
                    <a:pt x="36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0" name="Freeform 14"/>
            <p:cNvSpPr>
              <a:spLocks/>
            </p:cNvSpPr>
            <p:nvPr/>
          </p:nvSpPr>
          <p:spPr bwMode="auto">
            <a:xfrm>
              <a:off x="3076575" y="1884363"/>
              <a:ext cx="44450" cy="223837"/>
            </a:xfrm>
            <a:custGeom>
              <a:avLst/>
              <a:gdLst>
                <a:gd name="T0" fmla="*/ 2147483647 w 28"/>
                <a:gd name="T1" fmla="*/ 2147483647 h 141"/>
                <a:gd name="T2" fmla="*/ 2147483647 w 28"/>
                <a:gd name="T3" fmla="*/ 2147483647 h 141"/>
                <a:gd name="T4" fmla="*/ 2147483647 w 28"/>
                <a:gd name="T5" fmla="*/ 2147483647 h 141"/>
                <a:gd name="T6" fmla="*/ 2147483647 w 28"/>
                <a:gd name="T7" fmla="*/ 2147483647 h 141"/>
                <a:gd name="T8" fmla="*/ 2147483647 w 28"/>
                <a:gd name="T9" fmla="*/ 2147483647 h 141"/>
                <a:gd name="T10" fmla="*/ 2147483647 w 28"/>
                <a:gd name="T11" fmla="*/ 2147483647 h 141"/>
                <a:gd name="T12" fmla="*/ 2147483647 w 28"/>
                <a:gd name="T13" fmla="*/ 2147483647 h 141"/>
                <a:gd name="T14" fmla="*/ 2147483647 w 28"/>
                <a:gd name="T15" fmla="*/ 2147483647 h 141"/>
                <a:gd name="T16" fmla="*/ 2147483647 w 28"/>
                <a:gd name="T17" fmla="*/ 0 h 141"/>
                <a:gd name="T18" fmla="*/ 2147483647 w 28"/>
                <a:gd name="T19" fmla="*/ 2147483647 h 141"/>
                <a:gd name="T20" fmla="*/ 2147483647 w 28"/>
                <a:gd name="T21" fmla="*/ 2147483647 h 141"/>
                <a:gd name="T22" fmla="*/ 2147483647 w 28"/>
                <a:gd name="T23" fmla="*/ 2147483647 h 141"/>
                <a:gd name="T24" fmla="*/ 2147483647 w 28"/>
                <a:gd name="T25" fmla="*/ 2147483647 h 141"/>
                <a:gd name="T26" fmla="*/ 2147483647 w 28"/>
                <a:gd name="T27" fmla="*/ 2147483647 h 141"/>
                <a:gd name="T28" fmla="*/ 2147483647 w 28"/>
                <a:gd name="T29" fmla="*/ 2147483647 h 141"/>
                <a:gd name="T30" fmla="*/ 2147483647 w 28"/>
                <a:gd name="T31" fmla="*/ 2147483647 h 141"/>
                <a:gd name="T32" fmla="*/ 2147483647 w 28"/>
                <a:gd name="T33" fmla="*/ 2147483647 h 141"/>
                <a:gd name="T34" fmla="*/ 0 w 28"/>
                <a:gd name="T35" fmla="*/ 2147483647 h 141"/>
                <a:gd name="T36" fmla="*/ 2147483647 w 28"/>
                <a:gd name="T37" fmla="*/ 2147483647 h 1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"/>
                <a:gd name="T58" fmla="*/ 0 h 141"/>
                <a:gd name="T59" fmla="*/ 28 w 28"/>
                <a:gd name="T60" fmla="*/ 141 h 1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" h="141">
                  <a:moveTo>
                    <a:pt x="15" y="140"/>
                  </a:moveTo>
                  <a:lnTo>
                    <a:pt x="17" y="121"/>
                  </a:lnTo>
                  <a:lnTo>
                    <a:pt x="19" y="100"/>
                  </a:lnTo>
                  <a:lnTo>
                    <a:pt x="23" y="79"/>
                  </a:lnTo>
                  <a:lnTo>
                    <a:pt x="25" y="58"/>
                  </a:lnTo>
                  <a:lnTo>
                    <a:pt x="27" y="38"/>
                  </a:lnTo>
                  <a:lnTo>
                    <a:pt x="27" y="21"/>
                  </a:lnTo>
                  <a:lnTo>
                    <a:pt x="25" y="10"/>
                  </a:lnTo>
                  <a:lnTo>
                    <a:pt x="15" y="0"/>
                  </a:lnTo>
                  <a:lnTo>
                    <a:pt x="13" y="15"/>
                  </a:lnTo>
                  <a:lnTo>
                    <a:pt x="10" y="14"/>
                  </a:lnTo>
                  <a:lnTo>
                    <a:pt x="11" y="23"/>
                  </a:lnTo>
                  <a:lnTo>
                    <a:pt x="11" y="37"/>
                  </a:lnTo>
                  <a:lnTo>
                    <a:pt x="10" y="56"/>
                  </a:lnTo>
                  <a:lnTo>
                    <a:pt x="8" y="77"/>
                  </a:lnTo>
                  <a:lnTo>
                    <a:pt x="4" y="98"/>
                  </a:lnTo>
                  <a:lnTo>
                    <a:pt x="2" y="119"/>
                  </a:lnTo>
                  <a:lnTo>
                    <a:pt x="0" y="138"/>
                  </a:lnTo>
                  <a:lnTo>
                    <a:pt x="15" y="14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1" name="Freeform 15"/>
            <p:cNvSpPr>
              <a:spLocks/>
            </p:cNvSpPr>
            <p:nvPr/>
          </p:nvSpPr>
          <p:spPr bwMode="auto">
            <a:xfrm>
              <a:off x="3021013" y="2103438"/>
              <a:ext cx="80962" cy="439737"/>
            </a:xfrm>
            <a:custGeom>
              <a:avLst/>
              <a:gdLst>
                <a:gd name="T0" fmla="*/ 0 w 51"/>
                <a:gd name="T1" fmla="*/ 2147483647 h 277"/>
                <a:gd name="T2" fmla="*/ 2147483647 w 51"/>
                <a:gd name="T3" fmla="*/ 2147483647 h 277"/>
                <a:gd name="T4" fmla="*/ 2147483647 w 51"/>
                <a:gd name="T5" fmla="*/ 2147483647 h 277"/>
                <a:gd name="T6" fmla="*/ 2147483647 w 51"/>
                <a:gd name="T7" fmla="*/ 2147483647 h 277"/>
                <a:gd name="T8" fmla="*/ 2147483647 w 51"/>
                <a:gd name="T9" fmla="*/ 2147483647 h 277"/>
                <a:gd name="T10" fmla="*/ 2147483647 w 51"/>
                <a:gd name="T11" fmla="*/ 2147483647 h 277"/>
                <a:gd name="T12" fmla="*/ 2147483647 w 51"/>
                <a:gd name="T13" fmla="*/ 2147483647 h 277"/>
                <a:gd name="T14" fmla="*/ 2147483647 w 51"/>
                <a:gd name="T15" fmla="*/ 2147483647 h 277"/>
                <a:gd name="T16" fmla="*/ 2147483647 w 51"/>
                <a:gd name="T17" fmla="*/ 2147483647 h 277"/>
                <a:gd name="T18" fmla="*/ 2147483647 w 51"/>
                <a:gd name="T19" fmla="*/ 2147483647 h 277"/>
                <a:gd name="T20" fmla="*/ 2147483647 w 51"/>
                <a:gd name="T21" fmla="*/ 0 h 277"/>
                <a:gd name="T22" fmla="*/ 2147483647 w 51"/>
                <a:gd name="T23" fmla="*/ 2147483647 h 277"/>
                <a:gd name="T24" fmla="*/ 2147483647 w 51"/>
                <a:gd name="T25" fmla="*/ 2147483647 h 277"/>
                <a:gd name="T26" fmla="*/ 2147483647 w 51"/>
                <a:gd name="T27" fmla="*/ 2147483647 h 277"/>
                <a:gd name="T28" fmla="*/ 2147483647 w 51"/>
                <a:gd name="T29" fmla="*/ 2147483647 h 277"/>
                <a:gd name="T30" fmla="*/ 2147483647 w 51"/>
                <a:gd name="T31" fmla="*/ 2147483647 h 277"/>
                <a:gd name="T32" fmla="*/ 2147483647 w 51"/>
                <a:gd name="T33" fmla="*/ 2147483647 h 277"/>
                <a:gd name="T34" fmla="*/ 2147483647 w 51"/>
                <a:gd name="T35" fmla="*/ 2147483647 h 277"/>
                <a:gd name="T36" fmla="*/ 0 w 51"/>
                <a:gd name="T37" fmla="*/ 2147483647 h 277"/>
                <a:gd name="T38" fmla="*/ 2147483647 w 51"/>
                <a:gd name="T39" fmla="*/ 2147483647 h 277"/>
                <a:gd name="T40" fmla="*/ 0 w 51"/>
                <a:gd name="T41" fmla="*/ 2147483647 h 2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1"/>
                <a:gd name="T64" fmla="*/ 0 h 277"/>
                <a:gd name="T65" fmla="*/ 51 w 51"/>
                <a:gd name="T66" fmla="*/ 277 h 2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1" h="277">
                  <a:moveTo>
                    <a:pt x="0" y="272"/>
                  </a:moveTo>
                  <a:lnTo>
                    <a:pt x="16" y="276"/>
                  </a:lnTo>
                  <a:lnTo>
                    <a:pt x="22" y="243"/>
                  </a:lnTo>
                  <a:lnTo>
                    <a:pt x="27" y="209"/>
                  </a:lnTo>
                  <a:lnTo>
                    <a:pt x="33" y="175"/>
                  </a:lnTo>
                  <a:lnTo>
                    <a:pt x="37" y="138"/>
                  </a:lnTo>
                  <a:lnTo>
                    <a:pt x="41" y="102"/>
                  </a:lnTo>
                  <a:lnTo>
                    <a:pt x="45" y="67"/>
                  </a:lnTo>
                  <a:lnTo>
                    <a:pt x="48" y="35"/>
                  </a:lnTo>
                  <a:lnTo>
                    <a:pt x="50" y="2"/>
                  </a:lnTo>
                  <a:lnTo>
                    <a:pt x="35" y="0"/>
                  </a:lnTo>
                  <a:lnTo>
                    <a:pt x="33" y="33"/>
                  </a:lnTo>
                  <a:lnTo>
                    <a:pt x="29" y="65"/>
                  </a:lnTo>
                  <a:lnTo>
                    <a:pt x="25" y="102"/>
                  </a:lnTo>
                  <a:lnTo>
                    <a:pt x="22" y="136"/>
                  </a:lnTo>
                  <a:lnTo>
                    <a:pt x="16" y="171"/>
                  </a:lnTo>
                  <a:lnTo>
                    <a:pt x="12" y="207"/>
                  </a:lnTo>
                  <a:lnTo>
                    <a:pt x="6" y="240"/>
                  </a:lnTo>
                  <a:lnTo>
                    <a:pt x="0" y="272"/>
                  </a:lnTo>
                  <a:lnTo>
                    <a:pt x="16" y="276"/>
                  </a:lnTo>
                  <a:lnTo>
                    <a:pt x="0" y="272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2" name="Freeform 16"/>
            <p:cNvSpPr>
              <a:spLocks/>
            </p:cNvSpPr>
            <p:nvPr/>
          </p:nvSpPr>
          <p:spPr bwMode="auto">
            <a:xfrm>
              <a:off x="3021013" y="2052638"/>
              <a:ext cx="133350" cy="490537"/>
            </a:xfrm>
            <a:custGeom>
              <a:avLst/>
              <a:gdLst>
                <a:gd name="T0" fmla="*/ 2147483647 w 84"/>
                <a:gd name="T1" fmla="*/ 0 h 309"/>
                <a:gd name="T2" fmla="*/ 2147483647 w 84"/>
                <a:gd name="T3" fmla="*/ 2147483647 h 309"/>
                <a:gd name="T4" fmla="*/ 2147483647 w 84"/>
                <a:gd name="T5" fmla="*/ 2147483647 h 309"/>
                <a:gd name="T6" fmla="*/ 2147483647 w 84"/>
                <a:gd name="T7" fmla="*/ 2147483647 h 309"/>
                <a:gd name="T8" fmla="*/ 2147483647 w 84"/>
                <a:gd name="T9" fmla="*/ 2147483647 h 309"/>
                <a:gd name="T10" fmla="*/ 2147483647 w 84"/>
                <a:gd name="T11" fmla="*/ 2147483647 h 309"/>
                <a:gd name="T12" fmla="*/ 2147483647 w 84"/>
                <a:gd name="T13" fmla="*/ 2147483647 h 309"/>
                <a:gd name="T14" fmla="*/ 2147483647 w 84"/>
                <a:gd name="T15" fmla="*/ 2147483647 h 309"/>
                <a:gd name="T16" fmla="*/ 2147483647 w 84"/>
                <a:gd name="T17" fmla="*/ 2147483647 h 309"/>
                <a:gd name="T18" fmla="*/ 2147483647 w 84"/>
                <a:gd name="T19" fmla="*/ 2147483647 h 309"/>
                <a:gd name="T20" fmla="*/ 0 w 84"/>
                <a:gd name="T21" fmla="*/ 2147483647 h 309"/>
                <a:gd name="T22" fmla="*/ 2147483647 w 84"/>
                <a:gd name="T23" fmla="*/ 2147483647 h 309"/>
                <a:gd name="T24" fmla="*/ 2147483647 w 84"/>
                <a:gd name="T25" fmla="*/ 2147483647 h 309"/>
                <a:gd name="T26" fmla="*/ 2147483647 w 84"/>
                <a:gd name="T27" fmla="*/ 2147483647 h 309"/>
                <a:gd name="T28" fmla="*/ 2147483647 w 84"/>
                <a:gd name="T29" fmla="*/ 2147483647 h 309"/>
                <a:gd name="T30" fmla="*/ 2147483647 w 84"/>
                <a:gd name="T31" fmla="*/ 2147483647 h 309"/>
                <a:gd name="T32" fmla="*/ 2147483647 w 84"/>
                <a:gd name="T33" fmla="*/ 2147483647 h 309"/>
                <a:gd name="T34" fmla="*/ 2147483647 w 84"/>
                <a:gd name="T35" fmla="*/ 2147483647 h 309"/>
                <a:gd name="T36" fmla="*/ 2147483647 w 84"/>
                <a:gd name="T37" fmla="*/ 2147483647 h 309"/>
                <a:gd name="T38" fmla="*/ 2147483647 w 84"/>
                <a:gd name="T39" fmla="*/ 2147483647 h 309"/>
                <a:gd name="T40" fmla="*/ 2147483647 w 84"/>
                <a:gd name="T41" fmla="*/ 2147483647 h 309"/>
                <a:gd name="T42" fmla="*/ 2147483647 w 84"/>
                <a:gd name="T43" fmla="*/ 2147483647 h 309"/>
                <a:gd name="T44" fmla="*/ 2147483647 w 84"/>
                <a:gd name="T45" fmla="*/ 0 h 30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4"/>
                <a:gd name="T70" fmla="*/ 0 h 309"/>
                <a:gd name="T71" fmla="*/ 84 w 84"/>
                <a:gd name="T72" fmla="*/ 309 h 30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4" h="309">
                  <a:moveTo>
                    <a:pt x="71" y="0"/>
                  </a:moveTo>
                  <a:lnTo>
                    <a:pt x="64" y="11"/>
                  </a:lnTo>
                  <a:lnTo>
                    <a:pt x="54" y="24"/>
                  </a:lnTo>
                  <a:lnTo>
                    <a:pt x="48" y="42"/>
                  </a:lnTo>
                  <a:lnTo>
                    <a:pt x="43" y="59"/>
                  </a:lnTo>
                  <a:lnTo>
                    <a:pt x="31" y="101"/>
                  </a:lnTo>
                  <a:lnTo>
                    <a:pt x="23" y="149"/>
                  </a:lnTo>
                  <a:lnTo>
                    <a:pt x="16" y="195"/>
                  </a:lnTo>
                  <a:lnTo>
                    <a:pt x="10" y="239"/>
                  </a:lnTo>
                  <a:lnTo>
                    <a:pt x="4" y="277"/>
                  </a:lnTo>
                  <a:lnTo>
                    <a:pt x="0" y="304"/>
                  </a:lnTo>
                  <a:lnTo>
                    <a:pt x="16" y="308"/>
                  </a:lnTo>
                  <a:lnTo>
                    <a:pt x="22" y="279"/>
                  </a:lnTo>
                  <a:lnTo>
                    <a:pt x="25" y="241"/>
                  </a:lnTo>
                  <a:lnTo>
                    <a:pt x="33" y="197"/>
                  </a:lnTo>
                  <a:lnTo>
                    <a:pt x="39" y="151"/>
                  </a:lnTo>
                  <a:lnTo>
                    <a:pt x="46" y="105"/>
                  </a:lnTo>
                  <a:lnTo>
                    <a:pt x="58" y="65"/>
                  </a:lnTo>
                  <a:lnTo>
                    <a:pt x="64" y="46"/>
                  </a:lnTo>
                  <a:lnTo>
                    <a:pt x="69" y="32"/>
                  </a:lnTo>
                  <a:lnTo>
                    <a:pt x="77" y="19"/>
                  </a:lnTo>
                  <a:lnTo>
                    <a:pt x="83" y="11"/>
                  </a:lnTo>
                  <a:lnTo>
                    <a:pt x="71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3" name="Freeform 17"/>
            <p:cNvSpPr>
              <a:spLocks/>
            </p:cNvSpPr>
            <p:nvPr/>
          </p:nvSpPr>
          <p:spPr bwMode="auto">
            <a:xfrm>
              <a:off x="3133725" y="1981200"/>
              <a:ext cx="127000" cy="90488"/>
            </a:xfrm>
            <a:custGeom>
              <a:avLst/>
              <a:gdLst>
                <a:gd name="T0" fmla="*/ 2147483647 w 80"/>
                <a:gd name="T1" fmla="*/ 0 h 57"/>
                <a:gd name="T2" fmla="*/ 2147483647 w 80"/>
                <a:gd name="T3" fmla="*/ 0 h 57"/>
                <a:gd name="T4" fmla="*/ 2147483647 w 80"/>
                <a:gd name="T5" fmla="*/ 0 h 57"/>
                <a:gd name="T6" fmla="*/ 2147483647 w 80"/>
                <a:gd name="T7" fmla="*/ 2147483647 h 57"/>
                <a:gd name="T8" fmla="*/ 2147483647 w 80"/>
                <a:gd name="T9" fmla="*/ 2147483647 h 57"/>
                <a:gd name="T10" fmla="*/ 2147483647 w 80"/>
                <a:gd name="T11" fmla="*/ 2147483647 h 57"/>
                <a:gd name="T12" fmla="*/ 2147483647 w 80"/>
                <a:gd name="T13" fmla="*/ 2147483647 h 57"/>
                <a:gd name="T14" fmla="*/ 2147483647 w 80"/>
                <a:gd name="T15" fmla="*/ 2147483647 h 57"/>
                <a:gd name="T16" fmla="*/ 2147483647 w 80"/>
                <a:gd name="T17" fmla="*/ 2147483647 h 57"/>
                <a:gd name="T18" fmla="*/ 0 w 80"/>
                <a:gd name="T19" fmla="*/ 2147483647 h 57"/>
                <a:gd name="T20" fmla="*/ 2147483647 w 80"/>
                <a:gd name="T21" fmla="*/ 2147483647 h 57"/>
                <a:gd name="T22" fmla="*/ 2147483647 w 80"/>
                <a:gd name="T23" fmla="*/ 2147483647 h 57"/>
                <a:gd name="T24" fmla="*/ 2147483647 w 80"/>
                <a:gd name="T25" fmla="*/ 2147483647 h 57"/>
                <a:gd name="T26" fmla="*/ 2147483647 w 80"/>
                <a:gd name="T27" fmla="*/ 2147483647 h 57"/>
                <a:gd name="T28" fmla="*/ 2147483647 w 80"/>
                <a:gd name="T29" fmla="*/ 2147483647 h 57"/>
                <a:gd name="T30" fmla="*/ 2147483647 w 80"/>
                <a:gd name="T31" fmla="*/ 2147483647 h 57"/>
                <a:gd name="T32" fmla="*/ 2147483647 w 80"/>
                <a:gd name="T33" fmla="*/ 2147483647 h 57"/>
                <a:gd name="T34" fmla="*/ 2147483647 w 80"/>
                <a:gd name="T35" fmla="*/ 2147483647 h 57"/>
                <a:gd name="T36" fmla="*/ 2147483647 w 80"/>
                <a:gd name="T37" fmla="*/ 2147483647 h 57"/>
                <a:gd name="T38" fmla="*/ 2147483647 w 80"/>
                <a:gd name="T39" fmla="*/ 2147483647 h 57"/>
                <a:gd name="T40" fmla="*/ 2147483647 w 80"/>
                <a:gd name="T41" fmla="*/ 0 h 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57"/>
                <a:gd name="T65" fmla="*/ 80 w 80"/>
                <a:gd name="T66" fmla="*/ 57 h 5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57">
                  <a:moveTo>
                    <a:pt x="79" y="0"/>
                  </a:moveTo>
                  <a:lnTo>
                    <a:pt x="77" y="0"/>
                  </a:lnTo>
                  <a:lnTo>
                    <a:pt x="67" y="0"/>
                  </a:lnTo>
                  <a:lnTo>
                    <a:pt x="60" y="2"/>
                  </a:lnTo>
                  <a:lnTo>
                    <a:pt x="50" y="6"/>
                  </a:lnTo>
                  <a:lnTo>
                    <a:pt x="42" y="10"/>
                  </a:lnTo>
                  <a:lnTo>
                    <a:pt x="33" y="18"/>
                  </a:lnTo>
                  <a:lnTo>
                    <a:pt x="23" y="25"/>
                  </a:lnTo>
                  <a:lnTo>
                    <a:pt x="12" y="33"/>
                  </a:lnTo>
                  <a:lnTo>
                    <a:pt x="0" y="45"/>
                  </a:lnTo>
                  <a:lnTo>
                    <a:pt x="12" y="56"/>
                  </a:lnTo>
                  <a:lnTo>
                    <a:pt x="23" y="46"/>
                  </a:lnTo>
                  <a:lnTo>
                    <a:pt x="33" y="37"/>
                  </a:lnTo>
                  <a:lnTo>
                    <a:pt x="42" y="29"/>
                  </a:lnTo>
                  <a:lnTo>
                    <a:pt x="50" y="25"/>
                  </a:lnTo>
                  <a:lnTo>
                    <a:pt x="58" y="20"/>
                  </a:lnTo>
                  <a:lnTo>
                    <a:pt x="65" y="18"/>
                  </a:lnTo>
                  <a:lnTo>
                    <a:pt x="71" y="16"/>
                  </a:lnTo>
                  <a:lnTo>
                    <a:pt x="75" y="16"/>
                  </a:lnTo>
                  <a:lnTo>
                    <a:pt x="73" y="16"/>
                  </a:lnTo>
                  <a:lnTo>
                    <a:pt x="79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4" name="Freeform 18"/>
            <p:cNvSpPr>
              <a:spLocks/>
            </p:cNvSpPr>
            <p:nvPr/>
          </p:nvSpPr>
          <p:spPr bwMode="auto">
            <a:xfrm>
              <a:off x="3216275" y="1981200"/>
              <a:ext cx="61913" cy="233363"/>
            </a:xfrm>
            <a:custGeom>
              <a:avLst/>
              <a:gdLst>
                <a:gd name="T0" fmla="*/ 2147483647 w 39"/>
                <a:gd name="T1" fmla="*/ 2147483647 h 147"/>
                <a:gd name="T2" fmla="*/ 2147483647 w 39"/>
                <a:gd name="T3" fmla="*/ 2147483647 h 147"/>
                <a:gd name="T4" fmla="*/ 2147483647 w 39"/>
                <a:gd name="T5" fmla="*/ 2147483647 h 147"/>
                <a:gd name="T6" fmla="*/ 2147483647 w 39"/>
                <a:gd name="T7" fmla="*/ 2147483647 h 147"/>
                <a:gd name="T8" fmla="*/ 2147483647 w 39"/>
                <a:gd name="T9" fmla="*/ 2147483647 h 147"/>
                <a:gd name="T10" fmla="*/ 2147483647 w 39"/>
                <a:gd name="T11" fmla="*/ 2147483647 h 147"/>
                <a:gd name="T12" fmla="*/ 2147483647 w 39"/>
                <a:gd name="T13" fmla="*/ 2147483647 h 147"/>
                <a:gd name="T14" fmla="*/ 2147483647 w 39"/>
                <a:gd name="T15" fmla="*/ 2147483647 h 147"/>
                <a:gd name="T16" fmla="*/ 2147483647 w 39"/>
                <a:gd name="T17" fmla="*/ 2147483647 h 147"/>
                <a:gd name="T18" fmla="*/ 2147483647 w 39"/>
                <a:gd name="T19" fmla="*/ 2147483647 h 147"/>
                <a:gd name="T20" fmla="*/ 2147483647 w 39"/>
                <a:gd name="T21" fmla="*/ 2147483647 h 147"/>
                <a:gd name="T22" fmla="*/ 2147483647 w 39"/>
                <a:gd name="T23" fmla="*/ 2147483647 h 147"/>
                <a:gd name="T24" fmla="*/ 2147483647 w 39"/>
                <a:gd name="T25" fmla="*/ 2147483647 h 147"/>
                <a:gd name="T26" fmla="*/ 2147483647 w 39"/>
                <a:gd name="T27" fmla="*/ 0 h 147"/>
                <a:gd name="T28" fmla="*/ 2147483647 w 39"/>
                <a:gd name="T29" fmla="*/ 2147483647 h 147"/>
                <a:gd name="T30" fmla="*/ 2147483647 w 39"/>
                <a:gd name="T31" fmla="*/ 2147483647 h 147"/>
                <a:gd name="T32" fmla="*/ 2147483647 w 39"/>
                <a:gd name="T33" fmla="*/ 2147483647 h 147"/>
                <a:gd name="T34" fmla="*/ 2147483647 w 39"/>
                <a:gd name="T35" fmla="*/ 2147483647 h 147"/>
                <a:gd name="T36" fmla="*/ 2147483647 w 39"/>
                <a:gd name="T37" fmla="*/ 2147483647 h 147"/>
                <a:gd name="T38" fmla="*/ 2147483647 w 39"/>
                <a:gd name="T39" fmla="*/ 2147483647 h 147"/>
                <a:gd name="T40" fmla="*/ 2147483647 w 39"/>
                <a:gd name="T41" fmla="*/ 2147483647 h 147"/>
                <a:gd name="T42" fmla="*/ 2147483647 w 39"/>
                <a:gd name="T43" fmla="*/ 2147483647 h 147"/>
                <a:gd name="T44" fmla="*/ 2147483647 w 39"/>
                <a:gd name="T45" fmla="*/ 2147483647 h 147"/>
                <a:gd name="T46" fmla="*/ 0 w 39"/>
                <a:gd name="T47" fmla="*/ 2147483647 h 147"/>
                <a:gd name="T48" fmla="*/ 2147483647 w 39"/>
                <a:gd name="T49" fmla="*/ 2147483647 h 147"/>
                <a:gd name="T50" fmla="*/ 2147483647 w 39"/>
                <a:gd name="T51" fmla="*/ 2147483647 h 147"/>
                <a:gd name="T52" fmla="*/ 2147483647 w 39"/>
                <a:gd name="T53" fmla="*/ 2147483647 h 147"/>
                <a:gd name="T54" fmla="*/ 2147483647 w 39"/>
                <a:gd name="T55" fmla="*/ 2147483647 h 14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9"/>
                <a:gd name="T85" fmla="*/ 0 h 147"/>
                <a:gd name="T86" fmla="*/ 39 w 39"/>
                <a:gd name="T87" fmla="*/ 147 h 14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9" h="147">
                  <a:moveTo>
                    <a:pt x="13" y="129"/>
                  </a:moveTo>
                  <a:lnTo>
                    <a:pt x="15" y="131"/>
                  </a:lnTo>
                  <a:lnTo>
                    <a:pt x="17" y="133"/>
                  </a:lnTo>
                  <a:lnTo>
                    <a:pt x="17" y="129"/>
                  </a:lnTo>
                  <a:lnTo>
                    <a:pt x="17" y="125"/>
                  </a:lnTo>
                  <a:lnTo>
                    <a:pt x="17" y="117"/>
                  </a:lnTo>
                  <a:lnTo>
                    <a:pt x="23" y="98"/>
                  </a:lnTo>
                  <a:lnTo>
                    <a:pt x="29" y="75"/>
                  </a:lnTo>
                  <a:lnTo>
                    <a:pt x="33" y="52"/>
                  </a:lnTo>
                  <a:lnTo>
                    <a:pt x="36" y="33"/>
                  </a:lnTo>
                  <a:lnTo>
                    <a:pt x="38" y="23"/>
                  </a:lnTo>
                  <a:lnTo>
                    <a:pt x="36" y="14"/>
                  </a:lnTo>
                  <a:lnTo>
                    <a:pt x="35" y="6"/>
                  </a:lnTo>
                  <a:lnTo>
                    <a:pt x="27" y="0"/>
                  </a:lnTo>
                  <a:lnTo>
                    <a:pt x="21" y="16"/>
                  </a:lnTo>
                  <a:lnTo>
                    <a:pt x="21" y="18"/>
                  </a:lnTo>
                  <a:lnTo>
                    <a:pt x="21" y="23"/>
                  </a:lnTo>
                  <a:lnTo>
                    <a:pt x="21" y="29"/>
                  </a:lnTo>
                  <a:lnTo>
                    <a:pt x="17" y="50"/>
                  </a:lnTo>
                  <a:lnTo>
                    <a:pt x="12" y="71"/>
                  </a:lnTo>
                  <a:lnTo>
                    <a:pt x="6" y="94"/>
                  </a:lnTo>
                  <a:lnTo>
                    <a:pt x="2" y="114"/>
                  </a:lnTo>
                  <a:lnTo>
                    <a:pt x="2" y="123"/>
                  </a:lnTo>
                  <a:lnTo>
                    <a:pt x="0" y="131"/>
                  </a:lnTo>
                  <a:lnTo>
                    <a:pt x="2" y="138"/>
                  </a:lnTo>
                  <a:lnTo>
                    <a:pt x="8" y="144"/>
                  </a:lnTo>
                  <a:lnTo>
                    <a:pt x="10" y="146"/>
                  </a:lnTo>
                  <a:lnTo>
                    <a:pt x="13" y="129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5" name="Freeform 19"/>
            <p:cNvSpPr>
              <a:spLocks/>
            </p:cNvSpPr>
            <p:nvPr/>
          </p:nvSpPr>
          <p:spPr bwMode="auto">
            <a:xfrm>
              <a:off x="3232150" y="2020888"/>
              <a:ext cx="119063" cy="193675"/>
            </a:xfrm>
            <a:custGeom>
              <a:avLst/>
              <a:gdLst>
                <a:gd name="T0" fmla="*/ 2147483647 w 75"/>
                <a:gd name="T1" fmla="*/ 2147483647 h 122"/>
                <a:gd name="T2" fmla="*/ 2147483647 w 75"/>
                <a:gd name="T3" fmla="*/ 0 h 122"/>
                <a:gd name="T4" fmla="*/ 2147483647 w 75"/>
                <a:gd name="T5" fmla="*/ 2147483647 h 122"/>
                <a:gd name="T6" fmla="*/ 2147483647 w 75"/>
                <a:gd name="T7" fmla="*/ 2147483647 h 122"/>
                <a:gd name="T8" fmla="*/ 2147483647 w 75"/>
                <a:gd name="T9" fmla="*/ 2147483647 h 122"/>
                <a:gd name="T10" fmla="*/ 2147483647 w 75"/>
                <a:gd name="T11" fmla="*/ 2147483647 h 122"/>
                <a:gd name="T12" fmla="*/ 2147483647 w 75"/>
                <a:gd name="T13" fmla="*/ 2147483647 h 122"/>
                <a:gd name="T14" fmla="*/ 2147483647 w 75"/>
                <a:gd name="T15" fmla="*/ 2147483647 h 122"/>
                <a:gd name="T16" fmla="*/ 2147483647 w 75"/>
                <a:gd name="T17" fmla="*/ 2147483647 h 122"/>
                <a:gd name="T18" fmla="*/ 2147483647 w 75"/>
                <a:gd name="T19" fmla="*/ 2147483647 h 122"/>
                <a:gd name="T20" fmla="*/ 2147483647 w 75"/>
                <a:gd name="T21" fmla="*/ 2147483647 h 122"/>
                <a:gd name="T22" fmla="*/ 2147483647 w 75"/>
                <a:gd name="T23" fmla="*/ 2147483647 h 122"/>
                <a:gd name="T24" fmla="*/ 0 w 75"/>
                <a:gd name="T25" fmla="*/ 2147483647 h 122"/>
                <a:gd name="T26" fmla="*/ 2147483647 w 75"/>
                <a:gd name="T27" fmla="*/ 2147483647 h 122"/>
                <a:gd name="T28" fmla="*/ 2147483647 w 75"/>
                <a:gd name="T29" fmla="*/ 2147483647 h 122"/>
                <a:gd name="T30" fmla="*/ 2147483647 w 75"/>
                <a:gd name="T31" fmla="*/ 2147483647 h 122"/>
                <a:gd name="T32" fmla="*/ 2147483647 w 75"/>
                <a:gd name="T33" fmla="*/ 2147483647 h 122"/>
                <a:gd name="T34" fmla="*/ 2147483647 w 75"/>
                <a:gd name="T35" fmla="*/ 2147483647 h 122"/>
                <a:gd name="T36" fmla="*/ 2147483647 w 75"/>
                <a:gd name="T37" fmla="*/ 2147483647 h 122"/>
                <a:gd name="T38" fmla="*/ 2147483647 w 75"/>
                <a:gd name="T39" fmla="*/ 2147483647 h 122"/>
                <a:gd name="T40" fmla="*/ 2147483647 w 75"/>
                <a:gd name="T41" fmla="*/ 2147483647 h 122"/>
                <a:gd name="T42" fmla="*/ 2147483647 w 75"/>
                <a:gd name="T43" fmla="*/ 2147483647 h 122"/>
                <a:gd name="T44" fmla="*/ 2147483647 w 75"/>
                <a:gd name="T45" fmla="*/ 2147483647 h 122"/>
                <a:gd name="T46" fmla="*/ 2147483647 w 75"/>
                <a:gd name="T47" fmla="*/ 2147483647 h 122"/>
                <a:gd name="T48" fmla="*/ 2147483647 w 75"/>
                <a:gd name="T49" fmla="*/ 2147483647 h 1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5"/>
                <a:gd name="T76" fmla="*/ 0 h 122"/>
                <a:gd name="T77" fmla="*/ 75 w 75"/>
                <a:gd name="T78" fmla="*/ 122 h 1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5" h="122">
                  <a:moveTo>
                    <a:pt x="74" y="2"/>
                  </a:moveTo>
                  <a:lnTo>
                    <a:pt x="67" y="0"/>
                  </a:lnTo>
                  <a:lnTo>
                    <a:pt x="57" y="2"/>
                  </a:lnTo>
                  <a:lnTo>
                    <a:pt x="49" y="6"/>
                  </a:lnTo>
                  <a:lnTo>
                    <a:pt x="44" y="14"/>
                  </a:lnTo>
                  <a:lnTo>
                    <a:pt x="36" y="33"/>
                  </a:lnTo>
                  <a:lnTo>
                    <a:pt x="28" y="54"/>
                  </a:lnTo>
                  <a:lnTo>
                    <a:pt x="21" y="75"/>
                  </a:lnTo>
                  <a:lnTo>
                    <a:pt x="13" y="92"/>
                  </a:lnTo>
                  <a:lnTo>
                    <a:pt x="9" y="100"/>
                  </a:lnTo>
                  <a:lnTo>
                    <a:pt x="5" y="104"/>
                  </a:lnTo>
                  <a:lnTo>
                    <a:pt x="3" y="104"/>
                  </a:lnTo>
                  <a:lnTo>
                    <a:pt x="0" y="121"/>
                  </a:lnTo>
                  <a:lnTo>
                    <a:pt x="9" y="119"/>
                  </a:lnTo>
                  <a:lnTo>
                    <a:pt x="17" y="115"/>
                  </a:lnTo>
                  <a:lnTo>
                    <a:pt x="23" y="108"/>
                  </a:lnTo>
                  <a:lnTo>
                    <a:pt x="26" y="100"/>
                  </a:lnTo>
                  <a:lnTo>
                    <a:pt x="36" y="81"/>
                  </a:lnTo>
                  <a:lnTo>
                    <a:pt x="44" y="60"/>
                  </a:lnTo>
                  <a:lnTo>
                    <a:pt x="49" y="39"/>
                  </a:lnTo>
                  <a:lnTo>
                    <a:pt x="57" y="21"/>
                  </a:lnTo>
                  <a:lnTo>
                    <a:pt x="61" y="18"/>
                  </a:lnTo>
                  <a:lnTo>
                    <a:pt x="65" y="16"/>
                  </a:lnTo>
                  <a:lnTo>
                    <a:pt x="67" y="16"/>
                  </a:lnTo>
                  <a:lnTo>
                    <a:pt x="74" y="2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6" name="Freeform 20"/>
            <p:cNvSpPr>
              <a:spLocks/>
            </p:cNvSpPr>
            <p:nvPr/>
          </p:nvSpPr>
          <p:spPr bwMode="auto">
            <a:xfrm>
              <a:off x="3276600" y="2024063"/>
              <a:ext cx="84138" cy="552450"/>
            </a:xfrm>
            <a:custGeom>
              <a:avLst/>
              <a:gdLst>
                <a:gd name="T0" fmla="*/ 2147483647 w 53"/>
                <a:gd name="T1" fmla="*/ 2147483647 h 348"/>
                <a:gd name="T2" fmla="*/ 2147483647 w 53"/>
                <a:gd name="T3" fmla="*/ 2147483647 h 348"/>
                <a:gd name="T4" fmla="*/ 2147483647 w 53"/>
                <a:gd name="T5" fmla="*/ 2147483647 h 348"/>
                <a:gd name="T6" fmla="*/ 2147483647 w 53"/>
                <a:gd name="T7" fmla="*/ 2147483647 h 348"/>
                <a:gd name="T8" fmla="*/ 2147483647 w 53"/>
                <a:gd name="T9" fmla="*/ 2147483647 h 348"/>
                <a:gd name="T10" fmla="*/ 2147483647 w 53"/>
                <a:gd name="T11" fmla="*/ 2147483647 h 348"/>
                <a:gd name="T12" fmla="*/ 2147483647 w 53"/>
                <a:gd name="T13" fmla="*/ 2147483647 h 348"/>
                <a:gd name="T14" fmla="*/ 2147483647 w 53"/>
                <a:gd name="T15" fmla="*/ 2147483647 h 348"/>
                <a:gd name="T16" fmla="*/ 2147483647 w 53"/>
                <a:gd name="T17" fmla="*/ 2147483647 h 348"/>
                <a:gd name="T18" fmla="*/ 2147483647 w 53"/>
                <a:gd name="T19" fmla="*/ 2147483647 h 348"/>
                <a:gd name="T20" fmla="*/ 2147483647 w 53"/>
                <a:gd name="T21" fmla="*/ 2147483647 h 348"/>
                <a:gd name="T22" fmla="*/ 2147483647 w 53"/>
                <a:gd name="T23" fmla="*/ 0 h 348"/>
                <a:gd name="T24" fmla="*/ 2147483647 w 53"/>
                <a:gd name="T25" fmla="*/ 2147483647 h 348"/>
                <a:gd name="T26" fmla="*/ 2147483647 w 53"/>
                <a:gd name="T27" fmla="*/ 2147483647 h 348"/>
                <a:gd name="T28" fmla="*/ 2147483647 w 53"/>
                <a:gd name="T29" fmla="*/ 2147483647 h 348"/>
                <a:gd name="T30" fmla="*/ 2147483647 w 53"/>
                <a:gd name="T31" fmla="*/ 2147483647 h 348"/>
                <a:gd name="T32" fmla="*/ 2147483647 w 53"/>
                <a:gd name="T33" fmla="*/ 2147483647 h 348"/>
                <a:gd name="T34" fmla="*/ 2147483647 w 53"/>
                <a:gd name="T35" fmla="*/ 2147483647 h 348"/>
                <a:gd name="T36" fmla="*/ 2147483647 w 53"/>
                <a:gd name="T37" fmla="*/ 2147483647 h 348"/>
                <a:gd name="T38" fmla="*/ 2147483647 w 53"/>
                <a:gd name="T39" fmla="*/ 2147483647 h 348"/>
                <a:gd name="T40" fmla="*/ 0 w 53"/>
                <a:gd name="T41" fmla="*/ 2147483647 h 348"/>
                <a:gd name="T42" fmla="*/ 2147483647 w 53"/>
                <a:gd name="T43" fmla="*/ 2147483647 h 348"/>
                <a:gd name="T44" fmla="*/ 2147483647 w 53"/>
                <a:gd name="T45" fmla="*/ 2147483647 h 348"/>
                <a:gd name="T46" fmla="*/ 2147483647 w 53"/>
                <a:gd name="T47" fmla="*/ 2147483647 h 348"/>
                <a:gd name="T48" fmla="*/ 2147483647 w 53"/>
                <a:gd name="T49" fmla="*/ 2147483647 h 3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3"/>
                <a:gd name="T76" fmla="*/ 0 h 348"/>
                <a:gd name="T77" fmla="*/ 53 w 53"/>
                <a:gd name="T78" fmla="*/ 348 h 3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3" h="348">
                  <a:moveTo>
                    <a:pt x="14" y="332"/>
                  </a:moveTo>
                  <a:lnTo>
                    <a:pt x="20" y="339"/>
                  </a:lnTo>
                  <a:lnTo>
                    <a:pt x="18" y="316"/>
                  </a:lnTo>
                  <a:lnTo>
                    <a:pt x="18" y="292"/>
                  </a:lnTo>
                  <a:lnTo>
                    <a:pt x="18" y="265"/>
                  </a:lnTo>
                  <a:lnTo>
                    <a:pt x="20" y="238"/>
                  </a:lnTo>
                  <a:lnTo>
                    <a:pt x="25" y="184"/>
                  </a:lnTo>
                  <a:lnTo>
                    <a:pt x="33" y="131"/>
                  </a:lnTo>
                  <a:lnTo>
                    <a:pt x="41" y="85"/>
                  </a:lnTo>
                  <a:lnTo>
                    <a:pt x="48" y="46"/>
                  </a:lnTo>
                  <a:lnTo>
                    <a:pt x="52" y="19"/>
                  </a:lnTo>
                  <a:lnTo>
                    <a:pt x="46" y="0"/>
                  </a:lnTo>
                  <a:lnTo>
                    <a:pt x="39" y="14"/>
                  </a:lnTo>
                  <a:lnTo>
                    <a:pt x="37" y="18"/>
                  </a:lnTo>
                  <a:lnTo>
                    <a:pt x="33" y="42"/>
                  </a:lnTo>
                  <a:lnTo>
                    <a:pt x="25" y="81"/>
                  </a:lnTo>
                  <a:lnTo>
                    <a:pt x="18" y="129"/>
                  </a:lnTo>
                  <a:lnTo>
                    <a:pt x="10" y="182"/>
                  </a:lnTo>
                  <a:lnTo>
                    <a:pt x="4" y="236"/>
                  </a:lnTo>
                  <a:lnTo>
                    <a:pt x="2" y="265"/>
                  </a:lnTo>
                  <a:lnTo>
                    <a:pt x="0" y="292"/>
                  </a:lnTo>
                  <a:lnTo>
                    <a:pt x="2" y="316"/>
                  </a:lnTo>
                  <a:lnTo>
                    <a:pt x="4" y="341"/>
                  </a:lnTo>
                  <a:lnTo>
                    <a:pt x="10" y="347"/>
                  </a:lnTo>
                  <a:lnTo>
                    <a:pt x="14" y="332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7" name="Freeform 21"/>
            <p:cNvSpPr>
              <a:spLocks/>
            </p:cNvSpPr>
            <p:nvPr/>
          </p:nvSpPr>
          <p:spPr bwMode="auto">
            <a:xfrm>
              <a:off x="3292475" y="2382838"/>
              <a:ext cx="68263" cy="193675"/>
            </a:xfrm>
            <a:custGeom>
              <a:avLst/>
              <a:gdLst>
                <a:gd name="T0" fmla="*/ 2147483647 w 43"/>
                <a:gd name="T1" fmla="*/ 0 h 122"/>
                <a:gd name="T2" fmla="*/ 2147483647 w 43"/>
                <a:gd name="T3" fmla="*/ 2147483647 h 122"/>
                <a:gd name="T4" fmla="*/ 2147483647 w 43"/>
                <a:gd name="T5" fmla="*/ 2147483647 h 122"/>
                <a:gd name="T6" fmla="*/ 2147483647 w 43"/>
                <a:gd name="T7" fmla="*/ 2147483647 h 122"/>
                <a:gd name="T8" fmla="*/ 2147483647 w 43"/>
                <a:gd name="T9" fmla="*/ 2147483647 h 122"/>
                <a:gd name="T10" fmla="*/ 2147483647 w 43"/>
                <a:gd name="T11" fmla="*/ 2147483647 h 122"/>
                <a:gd name="T12" fmla="*/ 2147483647 w 43"/>
                <a:gd name="T13" fmla="*/ 2147483647 h 122"/>
                <a:gd name="T14" fmla="*/ 0 w 43"/>
                <a:gd name="T15" fmla="*/ 2147483647 h 122"/>
                <a:gd name="T16" fmla="*/ 2147483647 w 43"/>
                <a:gd name="T17" fmla="*/ 2147483647 h 122"/>
                <a:gd name="T18" fmla="*/ 0 w 43"/>
                <a:gd name="T19" fmla="*/ 2147483647 h 122"/>
                <a:gd name="T20" fmla="*/ 2147483647 w 43"/>
                <a:gd name="T21" fmla="*/ 2147483647 h 122"/>
                <a:gd name="T22" fmla="*/ 2147483647 w 43"/>
                <a:gd name="T23" fmla="*/ 2147483647 h 122"/>
                <a:gd name="T24" fmla="*/ 2147483647 w 43"/>
                <a:gd name="T25" fmla="*/ 2147483647 h 122"/>
                <a:gd name="T26" fmla="*/ 2147483647 w 43"/>
                <a:gd name="T27" fmla="*/ 2147483647 h 122"/>
                <a:gd name="T28" fmla="*/ 2147483647 w 43"/>
                <a:gd name="T29" fmla="*/ 2147483647 h 122"/>
                <a:gd name="T30" fmla="*/ 2147483647 w 43"/>
                <a:gd name="T31" fmla="*/ 2147483647 h 122"/>
                <a:gd name="T32" fmla="*/ 2147483647 w 43"/>
                <a:gd name="T33" fmla="*/ 2147483647 h 122"/>
                <a:gd name="T34" fmla="*/ 2147483647 w 43"/>
                <a:gd name="T35" fmla="*/ 2147483647 h 122"/>
                <a:gd name="T36" fmla="*/ 2147483647 w 43"/>
                <a:gd name="T37" fmla="*/ 0 h 1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3"/>
                <a:gd name="T58" fmla="*/ 0 h 122"/>
                <a:gd name="T59" fmla="*/ 43 w 43"/>
                <a:gd name="T60" fmla="*/ 122 h 1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3" h="122">
                  <a:moveTo>
                    <a:pt x="27" y="0"/>
                  </a:moveTo>
                  <a:lnTo>
                    <a:pt x="23" y="18"/>
                  </a:lnTo>
                  <a:lnTo>
                    <a:pt x="17" y="37"/>
                  </a:lnTo>
                  <a:lnTo>
                    <a:pt x="13" y="56"/>
                  </a:lnTo>
                  <a:lnTo>
                    <a:pt x="10" y="75"/>
                  </a:lnTo>
                  <a:lnTo>
                    <a:pt x="6" y="90"/>
                  </a:lnTo>
                  <a:lnTo>
                    <a:pt x="2" y="102"/>
                  </a:lnTo>
                  <a:lnTo>
                    <a:pt x="0" y="108"/>
                  </a:lnTo>
                  <a:lnTo>
                    <a:pt x="4" y="106"/>
                  </a:lnTo>
                  <a:lnTo>
                    <a:pt x="0" y="121"/>
                  </a:lnTo>
                  <a:lnTo>
                    <a:pt x="11" y="117"/>
                  </a:lnTo>
                  <a:lnTo>
                    <a:pt x="17" y="108"/>
                  </a:lnTo>
                  <a:lnTo>
                    <a:pt x="21" y="94"/>
                  </a:lnTo>
                  <a:lnTo>
                    <a:pt x="25" y="79"/>
                  </a:lnTo>
                  <a:lnTo>
                    <a:pt x="29" y="60"/>
                  </a:lnTo>
                  <a:lnTo>
                    <a:pt x="33" y="41"/>
                  </a:lnTo>
                  <a:lnTo>
                    <a:pt x="38" y="22"/>
                  </a:lnTo>
                  <a:lnTo>
                    <a:pt x="42" y="4"/>
                  </a:lnTo>
                  <a:lnTo>
                    <a:pt x="27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Freeform 22"/>
            <p:cNvSpPr>
              <a:spLocks/>
            </p:cNvSpPr>
            <p:nvPr/>
          </p:nvSpPr>
          <p:spPr bwMode="auto">
            <a:xfrm>
              <a:off x="3335338" y="2271713"/>
              <a:ext cx="77787" cy="119062"/>
            </a:xfrm>
            <a:custGeom>
              <a:avLst/>
              <a:gdLst>
                <a:gd name="T0" fmla="*/ 2147483647 w 49"/>
                <a:gd name="T1" fmla="*/ 0 h 75"/>
                <a:gd name="T2" fmla="*/ 2147483647 w 49"/>
                <a:gd name="T3" fmla="*/ 2147483647 h 75"/>
                <a:gd name="T4" fmla="*/ 2147483647 w 49"/>
                <a:gd name="T5" fmla="*/ 2147483647 h 75"/>
                <a:gd name="T6" fmla="*/ 2147483647 w 49"/>
                <a:gd name="T7" fmla="*/ 2147483647 h 75"/>
                <a:gd name="T8" fmla="*/ 2147483647 w 49"/>
                <a:gd name="T9" fmla="*/ 2147483647 h 75"/>
                <a:gd name="T10" fmla="*/ 2147483647 w 49"/>
                <a:gd name="T11" fmla="*/ 2147483647 h 75"/>
                <a:gd name="T12" fmla="*/ 2147483647 w 49"/>
                <a:gd name="T13" fmla="*/ 2147483647 h 75"/>
                <a:gd name="T14" fmla="*/ 2147483647 w 49"/>
                <a:gd name="T15" fmla="*/ 2147483647 h 75"/>
                <a:gd name="T16" fmla="*/ 0 w 49"/>
                <a:gd name="T17" fmla="*/ 2147483647 h 75"/>
                <a:gd name="T18" fmla="*/ 2147483647 w 49"/>
                <a:gd name="T19" fmla="*/ 2147483647 h 75"/>
                <a:gd name="T20" fmla="*/ 2147483647 w 49"/>
                <a:gd name="T21" fmla="*/ 2147483647 h 75"/>
                <a:gd name="T22" fmla="*/ 2147483647 w 49"/>
                <a:gd name="T23" fmla="*/ 2147483647 h 75"/>
                <a:gd name="T24" fmla="*/ 2147483647 w 49"/>
                <a:gd name="T25" fmla="*/ 2147483647 h 75"/>
                <a:gd name="T26" fmla="*/ 2147483647 w 49"/>
                <a:gd name="T27" fmla="*/ 2147483647 h 75"/>
                <a:gd name="T28" fmla="*/ 2147483647 w 49"/>
                <a:gd name="T29" fmla="*/ 2147483647 h 75"/>
                <a:gd name="T30" fmla="*/ 2147483647 w 49"/>
                <a:gd name="T31" fmla="*/ 2147483647 h 75"/>
                <a:gd name="T32" fmla="*/ 2147483647 w 49"/>
                <a:gd name="T33" fmla="*/ 2147483647 h 75"/>
                <a:gd name="T34" fmla="*/ 2147483647 w 49"/>
                <a:gd name="T35" fmla="*/ 2147483647 h 75"/>
                <a:gd name="T36" fmla="*/ 2147483647 w 49"/>
                <a:gd name="T37" fmla="*/ 0 h 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9"/>
                <a:gd name="T58" fmla="*/ 0 h 75"/>
                <a:gd name="T59" fmla="*/ 49 w 49"/>
                <a:gd name="T60" fmla="*/ 75 h 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9" h="75">
                  <a:moveTo>
                    <a:pt x="44" y="0"/>
                  </a:moveTo>
                  <a:lnTo>
                    <a:pt x="36" y="3"/>
                  </a:lnTo>
                  <a:lnTo>
                    <a:pt x="30" y="11"/>
                  </a:lnTo>
                  <a:lnTo>
                    <a:pt x="25" y="19"/>
                  </a:lnTo>
                  <a:lnTo>
                    <a:pt x="19" y="26"/>
                  </a:lnTo>
                  <a:lnTo>
                    <a:pt x="13" y="38"/>
                  </a:lnTo>
                  <a:lnTo>
                    <a:pt x="7" y="49"/>
                  </a:lnTo>
                  <a:lnTo>
                    <a:pt x="4" y="59"/>
                  </a:lnTo>
                  <a:lnTo>
                    <a:pt x="0" y="70"/>
                  </a:lnTo>
                  <a:lnTo>
                    <a:pt x="15" y="74"/>
                  </a:lnTo>
                  <a:lnTo>
                    <a:pt x="19" y="65"/>
                  </a:lnTo>
                  <a:lnTo>
                    <a:pt x="23" y="55"/>
                  </a:lnTo>
                  <a:lnTo>
                    <a:pt x="29" y="46"/>
                  </a:lnTo>
                  <a:lnTo>
                    <a:pt x="34" y="36"/>
                  </a:lnTo>
                  <a:lnTo>
                    <a:pt x="38" y="26"/>
                  </a:lnTo>
                  <a:lnTo>
                    <a:pt x="44" y="21"/>
                  </a:lnTo>
                  <a:lnTo>
                    <a:pt x="48" y="17"/>
                  </a:lnTo>
                  <a:lnTo>
                    <a:pt x="44" y="17"/>
                  </a:lnTo>
                  <a:lnTo>
                    <a:pt x="44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9" name="Freeform 23"/>
            <p:cNvSpPr>
              <a:spLocks/>
            </p:cNvSpPr>
            <p:nvPr/>
          </p:nvSpPr>
          <p:spPr bwMode="auto">
            <a:xfrm>
              <a:off x="3392488" y="2271713"/>
              <a:ext cx="38100" cy="350837"/>
            </a:xfrm>
            <a:custGeom>
              <a:avLst/>
              <a:gdLst>
                <a:gd name="T0" fmla="*/ 2147483647 w 24"/>
                <a:gd name="T1" fmla="*/ 2147483647 h 221"/>
                <a:gd name="T2" fmla="*/ 2147483647 w 24"/>
                <a:gd name="T3" fmla="*/ 2147483647 h 221"/>
                <a:gd name="T4" fmla="*/ 2147483647 w 24"/>
                <a:gd name="T5" fmla="*/ 2147483647 h 221"/>
                <a:gd name="T6" fmla="*/ 2147483647 w 24"/>
                <a:gd name="T7" fmla="*/ 2147483647 h 221"/>
                <a:gd name="T8" fmla="*/ 2147483647 w 24"/>
                <a:gd name="T9" fmla="*/ 2147483647 h 221"/>
                <a:gd name="T10" fmla="*/ 2147483647 w 24"/>
                <a:gd name="T11" fmla="*/ 2147483647 h 221"/>
                <a:gd name="T12" fmla="*/ 2147483647 w 24"/>
                <a:gd name="T13" fmla="*/ 2147483647 h 221"/>
                <a:gd name="T14" fmla="*/ 2147483647 w 24"/>
                <a:gd name="T15" fmla="*/ 2147483647 h 221"/>
                <a:gd name="T16" fmla="*/ 2147483647 w 24"/>
                <a:gd name="T17" fmla="*/ 2147483647 h 221"/>
                <a:gd name="T18" fmla="*/ 2147483647 w 24"/>
                <a:gd name="T19" fmla="*/ 2147483647 h 221"/>
                <a:gd name="T20" fmla="*/ 2147483647 w 24"/>
                <a:gd name="T21" fmla="*/ 2147483647 h 221"/>
                <a:gd name="T22" fmla="*/ 2147483647 w 24"/>
                <a:gd name="T23" fmla="*/ 2147483647 h 221"/>
                <a:gd name="T24" fmla="*/ 2147483647 w 24"/>
                <a:gd name="T25" fmla="*/ 2147483647 h 221"/>
                <a:gd name="T26" fmla="*/ 2147483647 w 24"/>
                <a:gd name="T27" fmla="*/ 0 h 221"/>
                <a:gd name="T28" fmla="*/ 2147483647 w 24"/>
                <a:gd name="T29" fmla="*/ 2147483647 h 221"/>
                <a:gd name="T30" fmla="*/ 2147483647 w 24"/>
                <a:gd name="T31" fmla="*/ 2147483647 h 221"/>
                <a:gd name="T32" fmla="*/ 2147483647 w 24"/>
                <a:gd name="T33" fmla="*/ 2147483647 h 221"/>
                <a:gd name="T34" fmla="*/ 2147483647 w 24"/>
                <a:gd name="T35" fmla="*/ 2147483647 h 221"/>
                <a:gd name="T36" fmla="*/ 2147483647 w 24"/>
                <a:gd name="T37" fmla="*/ 2147483647 h 221"/>
                <a:gd name="T38" fmla="*/ 2147483647 w 24"/>
                <a:gd name="T39" fmla="*/ 2147483647 h 221"/>
                <a:gd name="T40" fmla="*/ 2147483647 w 24"/>
                <a:gd name="T41" fmla="*/ 2147483647 h 221"/>
                <a:gd name="T42" fmla="*/ 2147483647 w 24"/>
                <a:gd name="T43" fmla="*/ 2147483647 h 221"/>
                <a:gd name="T44" fmla="*/ 0 w 24"/>
                <a:gd name="T45" fmla="*/ 2147483647 h 221"/>
                <a:gd name="T46" fmla="*/ 0 w 24"/>
                <a:gd name="T47" fmla="*/ 2147483647 h 221"/>
                <a:gd name="T48" fmla="*/ 0 w 24"/>
                <a:gd name="T49" fmla="*/ 2147483647 h 221"/>
                <a:gd name="T50" fmla="*/ 2147483647 w 24"/>
                <a:gd name="T51" fmla="*/ 2147483647 h 221"/>
                <a:gd name="T52" fmla="*/ 2147483647 w 24"/>
                <a:gd name="T53" fmla="*/ 2147483647 h 221"/>
                <a:gd name="T54" fmla="*/ 2147483647 w 24"/>
                <a:gd name="T55" fmla="*/ 2147483647 h 221"/>
                <a:gd name="T56" fmla="*/ 2147483647 w 24"/>
                <a:gd name="T57" fmla="*/ 2147483647 h 22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4"/>
                <a:gd name="T88" fmla="*/ 0 h 221"/>
                <a:gd name="T89" fmla="*/ 24 w 24"/>
                <a:gd name="T90" fmla="*/ 221 h 22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4" h="221">
                  <a:moveTo>
                    <a:pt x="14" y="203"/>
                  </a:moveTo>
                  <a:lnTo>
                    <a:pt x="15" y="205"/>
                  </a:lnTo>
                  <a:lnTo>
                    <a:pt x="17" y="205"/>
                  </a:lnTo>
                  <a:lnTo>
                    <a:pt x="17" y="201"/>
                  </a:lnTo>
                  <a:lnTo>
                    <a:pt x="15" y="191"/>
                  </a:lnTo>
                  <a:lnTo>
                    <a:pt x="15" y="178"/>
                  </a:lnTo>
                  <a:lnTo>
                    <a:pt x="17" y="145"/>
                  </a:lnTo>
                  <a:lnTo>
                    <a:pt x="19" y="109"/>
                  </a:lnTo>
                  <a:lnTo>
                    <a:pt x="21" y="72"/>
                  </a:lnTo>
                  <a:lnTo>
                    <a:pt x="23" y="40"/>
                  </a:lnTo>
                  <a:lnTo>
                    <a:pt x="23" y="26"/>
                  </a:lnTo>
                  <a:lnTo>
                    <a:pt x="21" y="15"/>
                  </a:lnTo>
                  <a:lnTo>
                    <a:pt x="19" y="7"/>
                  </a:lnTo>
                  <a:lnTo>
                    <a:pt x="8" y="0"/>
                  </a:lnTo>
                  <a:lnTo>
                    <a:pt x="8" y="17"/>
                  </a:lnTo>
                  <a:lnTo>
                    <a:pt x="4" y="15"/>
                  </a:lnTo>
                  <a:lnTo>
                    <a:pt x="6" y="19"/>
                  </a:lnTo>
                  <a:lnTo>
                    <a:pt x="6" y="26"/>
                  </a:lnTo>
                  <a:lnTo>
                    <a:pt x="6" y="40"/>
                  </a:lnTo>
                  <a:lnTo>
                    <a:pt x="6" y="70"/>
                  </a:lnTo>
                  <a:lnTo>
                    <a:pt x="4" y="107"/>
                  </a:lnTo>
                  <a:lnTo>
                    <a:pt x="2" y="145"/>
                  </a:lnTo>
                  <a:lnTo>
                    <a:pt x="0" y="178"/>
                  </a:lnTo>
                  <a:lnTo>
                    <a:pt x="0" y="191"/>
                  </a:lnTo>
                  <a:lnTo>
                    <a:pt x="0" y="203"/>
                  </a:lnTo>
                  <a:lnTo>
                    <a:pt x="2" y="210"/>
                  </a:lnTo>
                  <a:lnTo>
                    <a:pt x="10" y="218"/>
                  </a:lnTo>
                  <a:lnTo>
                    <a:pt x="14" y="220"/>
                  </a:lnTo>
                  <a:lnTo>
                    <a:pt x="14" y="203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0" name="Freeform 24"/>
            <p:cNvSpPr>
              <a:spLocks/>
            </p:cNvSpPr>
            <p:nvPr/>
          </p:nvSpPr>
          <p:spPr bwMode="auto">
            <a:xfrm>
              <a:off x="3414713" y="2511425"/>
              <a:ext cx="46037" cy="111125"/>
            </a:xfrm>
            <a:custGeom>
              <a:avLst/>
              <a:gdLst>
                <a:gd name="T0" fmla="*/ 2147483647 w 29"/>
                <a:gd name="T1" fmla="*/ 0 h 70"/>
                <a:gd name="T2" fmla="*/ 2147483647 w 29"/>
                <a:gd name="T3" fmla="*/ 2147483647 h 70"/>
                <a:gd name="T4" fmla="*/ 2147483647 w 29"/>
                <a:gd name="T5" fmla="*/ 2147483647 h 70"/>
                <a:gd name="T6" fmla="*/ 2147483647 w 29"/>
                <a:gd name="T7" fmla="*/ 2147483647 h 70"/>
                <a:gd name="T8" fmla="*/ 2147483647 w 29"/>
                <a:gd name="T9" fmla="*/ 2147483647 h 70"/>
                <a:gd name="T10" fmla="*/ 2147483647 w 29"/>
                <a:gd name="T11" fmla="*/ 2147483647 h 70"/>
                <a:gd name="T12" fmla="*/ 2147483647 w 29"/>
                <a:gd name="T13" fmla="*/ 2147483647 h 70"/>
                <a:gd name="T14" fmla="*/ 0 w 29"/>
                <a:gd name="T15" fmla="*/ 2147483647 h 70"/>
                <a:gd name="T16" fmla="*/ 0 w 29"/>
                <a:gd name="T17" fmla="*/ 2147483647 h 70"/>
                <a:gd name="T18" fmla="*/ 2147483647 w 29"/>
                <a:gd name="T19" fmla="*/ 2147483647 h 70"/>
                <a:gd name="T20" fmla="*/ 2147483647 w 29"/>
                <a:gd name="T21" fmla="*/ 2147483647 h 70"/>
                <a:gd name="T22" fmla="*/ 2147483647 w 29"/>
                <a:gd name="T23" fmla="*/ 2147483647 h 70"/>
                <a:gd name="T24" fmla="*/ 2147483647 w 29"/>
                <a:gd name="T25" fmla="*/ 2147483647 h 70"/>
                <a:gd name="T26" fmla="*/ 2147483647 w 29"/>
                <a:gd name="T27" fmla="*/ 2147483647 h 70"/>
                <a:gd name="T28" fmla="*/ 2147483647 w 29"/>
                <a:gd name="T29" fmla="*/ 2147483647 h 70"/>
                <a:gd name="T30" fmla="*/ 2147483647 w 29"/>
                <a:gd name="T31" fmla="*/ 2147483647 h 70"/>
                <a:gd name="T32" fmla="*/ 2147483647 w 29"/>
                <a:gd name="T33" fmla="*/ 2147483647 h 70"/>
                <a:gd name="T34" fmla="*/ 2147483647 w 29"/>
                <a:gd name="T35" fmla="*/ 0 h 7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"/>
                <a:gd name="T55" fmla="*/ 0 h 70"/>
                <a:gd name="T56" fmla="*/ 29 w 29"/>
                <a:gd name="T57" fmla="*/ 70 h 7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" h="70">
                  <a:moveTo>
                    <a:pt x="13" y="0"/>
                  </a:moveTo>
                  <a:lnTo>
                    <a:pt x="13" y="8"/>
                  </a:lnTo>
                  <a:lnTo>
                    <a:pt x="11" y="15"/>
                  </a:lnTo>
                  <a:lnTo>
                    <a:pt x="9" y="25"/>
                  </a:lnTo>
                  <a:lnTo>
                    <a:pt x="7" y="34"/>
                  </a:lnTo>
                  <a:lnTo>
                    <a:pt x="3" y="44"/>
                  </a:lnTo>
                  <a:lnTo>
                    <a:pt x="1" y="50"/>
                  </a:lnTo>
                  <a:lnTo>
                    <a:pt x="0" y="52"/>
                  </a:lnTo>
                  <a:lnTo>
                    <a:pt x="0" y="69"/>
                  </a:lnTo>
                  <a:lnTo>
                    <a:pt x="9" y="65"/>
                  </a:lnTo>
                  <a:lnTo>
                    <a:pt x="15" y="57"/>
                  </a:lnTo>
                  <a:lnTo>
                    <a:pt x="19" y="50"/>
                  </a:lnTo>
                  <a:lnTo>
                    <a:pt x="23" y="40"/>
                  </a:lnTo>
                  <a:lnTo>
                    <a:pt x="24" y="29"/>
                  </a:lnTo>
                  <a:lnTo>
                    <a:pt x="26" y="19"/>
                  </a:lnTo>
                  <a:lnTo>
                    <a:pt x="28" y="9"/>
                  </a:lnTo>
                  <a:lnTo>
                    <a:pt x="28" y="2"/>
                  </a:lnTo>
                  <a:lnTo>
                    <a:pt x="13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1" name="Freeform 25"/>
            <p:cNvSpPr>
              <a:spLocks/>
            </p:cNvSpPr>
            <p:nvPr/>
          </p:nvSpPr>
          <p:spPr bwMode="auto">
            <a:xfrm>
              <a:off x="3435350" y="2228850"/>
              <a:ext cx="144463" cy="287338"/>
            </a:xfrm>
            <a:custGeom>
              <a:avLst/>
              <a:gdLst>
                <a:gd name="T0" fmla="*/ 2147483647 w 91"/>
                <a:gd name="T1" fmla="*/ 0 h 181"/>
                <a:gd name="T2" fmla="*/ 2147483647 w 91"/>
                <a:gd name="T3" fmla="*/ 2147483647 h 181"/>
                <a:gd name="T4" fmla="*/ 2147483647 w 91"/>
                <a:gd name="T5" fmla="*/ 2147483647 h 181"/>
                <a:gd name="T6" fmla="*/ 2147483647 w 91"/>
                <a:gd name="T7" fmla="*/ 2147483647 h 181"/>
                <a:gd name="T8" fmla="*/ 2147483647 w 91"/>
                <a:gd name="T9" fmla="*/ 2147483647 h 181"/>
                <a:gd name="T10" fmla="*/ 2147483647 w 91"/>
                <a:gd name="T11" fmla="*/ 2147483647 h 181"/>
                <a:gd name="T12" fmla="*/ 2147483647 w 91"/>
                <a:gd name="T13" fmla="*/ 2147483647 h 181"/>
                <a:gd name="T14" fmla="*/ 2147483647 w 91"/>
                <a:gd name="T15" fmla="*/ 2147483647 h 181"/>
                <a:gd name="T16" fmla="*/ 2147483647 w 91"/>
                <a:gd name="T17" fmla="*/ 2147483647 h 181"/>
                <a:gd name="T18" fmla="*/ 2147483647 w 91"/>
                <a:gd name="T19" fmla="*/ 2147483647 h 181"/>
                <a:gd name="T20" fmla="*/ 2147483647 w 91"/>
                <a:gd name="T21" fmla="*/ 2147483647 h 181"/>
                <a:gd name="T22" fmla="*/ 0 w 91"/>
                <a:gd name="T23" fmla="*/ 2147483647 h 181"/>
                <a:gd name="T24" fmla="*/ 2147483647 w 91"/>
                <a:gd name="T25" fmla="*/ 2147483647 h 181"/>
                <a:gd name="T26" fmla="*/ 2147483647 w 91"/>
                <a:gd name="T27" fmla="*/ 2147483647 h 181"/>
                <a:gd name="T28" fmla="*/ 2147483647 w 91"/>
                <a:gd name="T29" fmla="*/ 2147483647 h 181"/>
                <a:gd name="T30" fmla="*/ 2147483647 w 91"/>
                <a:gd name="T31" fmla="*/ 2147483647 h 181"/>
                <a:gd name="T32" fmla="*/ 2147483647 w 91"/>
                <a:gd name="T33" fmla="*/ 2147483647 h 181"/>
                <a:gd name="T34" fmla="*/ 2147483647 w 91"/>
                <a:gd name="T35" fmla="*/ 2147483647 h 181"/>
                <a:gd name="T36" fmla="*/ 2147483647 w 91"/>
                <a:gd name="T37" fmla="*/ 2147483647 h 181"/>
                <a:gd name="T38" fmla="*/ 2147483647 w 91"/>
                <a:gd name="T39" fmla="*/ 2147483647 h 181"/>
                <a:gd name="T40" fmla="*/ 2147483647 w 91"/>
                <a:gd name="T41" fmla="*/ 2147483647 h 181"/>
                <a:gd name="T42" fmla="*/ 2147483647 w 91"/>
                <a:gd name="T43" fmla="*/ 2147483647 h 181"/>
                <a:gd name="T44" fmla="*/ 2147483647 w 91"/>
                <a:gd name="T45" fmla="*/ 2147483647 h 181"/>
                <a:gd name="T46" fmla="*/ 2147483647 w 91"/>
                <a:gd name="T47" fmla="*/ 2147483647 h 181"/>
                <a:gd name="T48" fmla="*/ 2147483647 w 91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1"/>
                <a:gd name="T76" fmla="*/ 0 h 181"/>
                <a:gd name="T77" fmla="*/ 91 w 91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1" h="181">
                  <a:moveTo>
                    <a:pt x="84" y="0"/>
                  </a:moveTo>
                  <a:lnTo>
                    <a:pt x="90" y="2"/>
                  </a:lnTo>
                  <a:lnTo>
                    <a:pt x="80" y="2"/>
                  </a:lnTo>
                  <a:lnTo>
                    <a:pt x="73" y="5"/>
                  </a:lnTo>
                  <a:lnTo>
                    <a:pt x="69" y="11"/>
                  </a:lnTo>
                  <a:lnTo>
                    <a:pt x="63" y="21"/>
                  </a:lnTo>
                  <a:lnTo>
                    <a:pt x="50" y="42"/>
                  </a:lnTo>
                  <a:lnTo>
                    <a:pt x="38" y="67"/>
                  </a:lnTo>
                  <a:lnTo>
                    <a:pt x="25" y="97"/>
                  </a:lnTo>
                  <a:lnTo>
                    <a:pt x="15" y="126"/>
                  </a:lnTo>
                  <a:lnTo>
                    <a:pt x="6" y="153"/>
                  </a:lnTo>
                  <a:lnTo>
                    <a:pt x="0" y="178"/>
                  </a:lnTo>
                  <a:lnTo>
                    <a:pt x="15" y="180"/>
                  </a:lnTo>
                  <a:lnTo>
                    <a:pt x="21" y="159"/>
                  </a:lnTo>
                  <a:lnTo>
                    <a:pt x="29" y="132"/>
                  </a:lnTo>
                  <a:lnTo>
                    <a:pt x="40" y="103"/>
                  </a:lnTo>
                  <a:lnTo>
                    <a:pt x="52" y="74"/>
                  </a:lnTo>
                  <a:lnTo>
                    <a:pt x="65" y="48"/>
                  </a:lnTo>
                  <a:lnTo>
                    <a:pt x="77" y="28"/>
                  </a:lnTo>
                  <a:lnTo>
                    <a:pt x="80" y="21"/>
                  </a:lnTo>
                  <a:lnTo>
                    <a:pt x="84" y="17"/>
                  </a:lnTo>
                  <a:lnTo>
                    <a:pt x="86" y="15"/>
                  </a:lnTo>
                  <a:lnTo>
                    <a:pt x="82" y="15"/>
                  </a:lnTo>
                  <a:lnTo>
                    <a:pt x="88" y="15"/>
                  </a:lnTo>
                  <a:lnTo>
                    <a:pt x="84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2" name="Freeform 26"/>
            <p:cNvSpPr>
              <a:spLocks/>
            </p:cNvSpPr>
            <p:nvPr/>
          </p:nvSpPr>
          <p:spPr bwMode="auto">
            <a:xfrm>
              <a:off x="3538538" y="2228850"/>
              <a:ext cx="53975" cy="228600"/>
            </a:xfrm>
            <a:custGeom>
              <a:avLst/>
              <a:gdLst>
                <a:gd name="T0" fmla="*/ 2147483647 w 34"/>
                <a:gd name="T1" fmla="*/ 2147483647 h 144"/>
                <a:gd name="T2" fmla="*/ 2147483647 w 34"/>
                <a:gd name="T3" fmla="*/ 2147483647 h 144"/>
                <a:gd name="T4" fmla="*/ 2147483647 w 34"/>
                <a:gd name="T5" fmla="*/ 2147483647 h 144"/>
                <a:gd name="T6" fmla="*/ 2147483647 w 34"/>
                <a:gd name="T7" fmla="*/ 2147483647 h 144"/>
                <a:gd name="T8" fmla="*/ 2147483647 w 34"/>
                <a:gd name="T9" fmla="*/ 2147483647 h 144"/>
                <a:gd name="T10" fmla="*/ 2147483647 w 34"/>
                <a:gd name="T11" fmla="*/ 2147483647 h 144"/>
                <a:gd name="T12" fmla="*/ 2147483647 w 34"/>
                <a:gd name="T13" fmla="*/ 2147483647 h 144"/>
                <a:gd name="T14" fmla="*/ 2147483647 w 34"/>
                <a:gd name="T15" fmla="*/ 2147483647 h 144"/>
                <a:gd name="T16" fmla="*/ 2147483647 w 34"/>
                <a:gd name="T17" fmla="*/ 2147483647 h 144"/>
                <a:gd name="T18" fmla="*/ 2147483647 w 34"/>
                <a:gd name="T19" fmla="*/ 2147483647 h 144"/>
                <a:gd name="T20" fmla="*/ 2147483647 w 34"/>
                <a:gd name="T21" fmla="*/ 2147483647 h 144"/>
                <a:gd name="T22" fmla="*/ 2147483647 w 34"/>
                <a:gd name="T23" fmla="*/ 0 h 144"/>
                <a:gd name="T24" fmla="*/ 2147483647 w 34"/>
                <a:gd name="T25" fmla="*/ 2147483647 h 144"/>
                <a:gd name="T26" fmla="*/ 2147483647 w 34"/>
                <a:gd name="T27" fmla="*/ 2147483647 h 144"/>
                <a:gd name="T28" fmla="*/ 2147483647 w 34"/>
                <a:gd name="T29" fmla="*/ 2147483647 h 144"/>
                <a:gd name="T30" fmla="*/ 2147483647 w 34"/>
                <a:gd name="T31" fmla="*/ 2147483647 h 144"/>
                <a:gd name="T32" fmla="*/ 2147483647 w 34"/>
                <a:gd name="T33" fmla="*/ 2147483647 h 144"/>
                <a:gd name="T34" fmla="*/ 2147483647 w 34"/>
                <a:gd name="T35" fmla="*/ 2147483647 h 144"/>
                <a:gd name="T36" fmla="*/ 2147483647 w 34"/>
                <a:gd name="T37" fmla="*/ 2147483647 h 144"/>
                <a:gd name="T38" fmla="*/ 0 w 34"/>
                <a:gd name="T39" fmla="*/ 2147483647 h 144"/>
                <a:gd name="T40" fmla="*/ 0 w 34"/>
                <a:gd name="T41" fmla="*/ 2147483647 h 144"/>
                <a:gd name="T42" fmla="*/ 0 w 34"/>
                <a:gd name="T43" fmla="*/ 2147483647 h 144"/>
                <a:gd name="T44" fmla="*/ 2147483647 w 34"/>
                <a:gd name="T45" fmla="*/ 2147483647 h 144"/>
                <a:gd name="T46" fmla="*/ 2147483647 w 34"/>
                <a:gd name="T47" fmla="*/ 2147483647 h 144"/>
                <a:gd name="T48" fmla="*/ 2147483647 w 34"/>
                <a:gd name="T49" fmla="*/ 2147483647 h 1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144"/>
                <a:gd name="T77" fmla="*/ 34 w 34"/>
                <a:gd name="T78" fmla="*/ 144 h 1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144">
                  <a:moveTo>
                    <a:pt x="14" y="126"/>
                  </a:moveTo>
                  <a:lnTo>
                    <a:pt x="17" y="128"/>
                  </a:lnTo>
                  <a:lnTo>
                    <a:pt x="15" y="122"/>
                  </a:lnTo>
                  <a:lnTo>
                    <a:pt x="17" y="115"/>
                  </a:lnTo>
                  <a:lnTo>
                    <a:pt x="19" y="96"/>
                  </a:lnTo>
                  <a:lnTo>
                    <a:pt x="23" y="73"/>
                  </a:lnTo>
                  <a:lnTo>
                    <a:pt x="29" y="48"/>
                  </a:lnTo>
                  <a:lnTo>
                    <a:pt x="31" y="28"/>
                  </a:lnTo>
                  <a:lnTo>
                    <a:pt x="33" y="19"/>
                  </a:lnTo>
                  <a:lnTo>
                    <a:pt x="33" y="11"/>
                  </a:lnTo>
                  <a:lnTo>
                    <a:pt x="31" y="4"/>
                  </a:lnTo>
                  <a:lnTo>
                    <a:pt x="19" y="0"/>
                  </a:lnTo>
                  <a:lnTo>
                    <a:pt x="23" y="15"/>
                  </a:lnTo>
                  <a:lnTo>
                    <a:pt x="17" y="13"/>
                  </a:lnTo>
                  <a:lnTo>
                    <a:pt x="17" y="19"/>
                  </a:lnTo>
                  <a:lnTo>
                    <a:pt x="15" y="25"/>
                  </a:lnTo>
                  <a:lnTo>
                    <a:pt x="12" y="46"/>
                  </a:lnTo>
                  <a:lnTo>
                    <a:pt x="8" y="69"/>
                  </a:lnTo>
                  <a:lnTo>
                    <a:pt x="4" y="94"/>
                  </a:lnTo>
                  <a:lnTo>
                    <a:pt x="0" y="115"/>
                  </a:lnTo>
                  <a:lnTo>
                    <a:pt x="0" y="122"/>
                  </a:lnTo>
                  <a:lnTo>
                    <a:pt x="0" y="130"/>
                  </a:lnTo>
                  <a:lnTo>
                    <a:pt x="4" y="138"/>
                  </a:lnTo>
                  <a:lnTo>
                    <a:pt x="14" y="143"/>
                  </a:lnTo>
                  <a:lnTo>
                    <a:pt x="14" y="126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3" name="Freeform 27"/>
            <p:cNvSpPr>
              <a:spLocks/>
            </p:cNvSpPr>
            <p:nvPr/>
          </p:nvSpPr>
          <p:spPr bwMode="auto">
            <a:xfrm>
              <a:off x="3551238" y="2301875"/>
              <a:ext cx="71437" cy="155575"/>
            </a:xfrm>
            <a:custGeom>
              <a:avLst/>
              <a:gdLst>
                <a:gd name="T0" fmla="*/ 2147483647 w 45"/>
                <a:gd name="T1" fmla="*/ 0 h 98"/>
                <a:gd name="T2" fmla="*/ 2147483647 w 45"/>
                <a:gd name="T3" fmla="*/ 2147483647 h 98"/>
                <a:gd name="T4" fmla="*/ 2147483647 w 45"/>
                <a:gd name="T5" fmla="*/ 2147483647 h 98"/>
                <a:gd name="T6" fmla="*/ 2147483647 w 45"/>
                <a:gd name="T7" fmla="*/ 2147483647 h 98"/>
                <a:gd name="T8" fmla="*/ 2147483647 w 45"/>
                <a:gd name="T9" fmla="*/ 2147483647 h 98"/>
                <a:gd name="T10" fmla="*/ 2147483647 w 45"/>
                <a:gd name="T11" fmla="*/ 2147483647 h 98"/>
                <a:gd name="T12" fmla="*/ 2147483647 w 45"/>
                <a:gd name="T13" fmla="*/ 2147483647 h 98"/>
                <a:gd name="T14" fmla="*/ 0 w 45"/>
                <a:gd name="T15" fmla="*/ 2147483647 h 98"/>
                <a:gd name="T16" fmla="*/ 2147483647 w 45"/>
                <a:gd name="T17" fmla="*/ 2147483647 h 98"/>
                <a:gd name="T18" fmla="*/ 2147483647 w 45"/>
                <a:gd name="T19" fmla="*/ 2147483647 h 98"/>
                <a:gd name="T20" fmla="*/ 2147483647 w 45"/>
                <a:gd name="T21" fmla="*/ 2147483647 h 98"/>
                <a:gd name="T22" fmla="*/ 2147483647 w 45"/>
                <a:gd name="T23" fmla="*/ 2147483647 h 98"/>
                <a:gd name="T24" fmla="*/ 2147483647 w 45"/>
                <a:gd name="T25" fmla="*/ 2147483647 h 98"/>
                <a:gd name="T26" fmla="*/ 2147483647 w 45"/>
                <a:gd name="T27" fmla="*/ 2147483647 h 98"/>
                <a:gd name="T28" fmla="*/ 2147483647 w 45"/>
                <a:gd name="T29" fmla="*/ 2147483647 h 98"/>
                <a:gd name="T30" fmla="*/ 2147483647 w 45"/>
                <a:gd name="T31" fmla="*/ 2147483647 h 98"/>
                <a:gd name="T32" fmla="*/ 2147483647 w 45"/>
                <a:gd name="T33" fmla="*/ 2147483647 h 98"/>
                <a:gd name="T34" fmla="*/ 2147483647 w 45"/>
                <a:gd name="T35" fmla="*/ 2147483647 h 98"/>
                <a:gd name="T36" fmla="*/ 2147483647 w 45"/>
                <a:gd name="T37" fmla="*/ 0 h 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"/>
                <a:gd name="T58" fmla="*/ 0 h 98"/>
                <a:gd name="T59" fmla="*/ 45 w 45"/>
                <a:gd name="T60" fmla="*/ 98 h 9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" h="98">
                  <a:moveTo>
                    <a:pt x="29" y="0"/>
                  </a:moveTo>
                  <a:lnTo>
                    <a:pt x="27" y="5"/>
                  </a:lnTo>
                  <a:lnTo>
                    <a:pt x="25" y="15"/>
                  </a:lnTo>
                  <a:lnTo>
                    <a:pt x="19" y="28"/>
                  </a:lnTo>
                  <a:lnTo>
                    <a:pt x="15" y="46"/>
                  </a:lnTo>
                  <a:lnTo>
                    <a:pt x="9" y="59"/>
                  </a:lnTo>
                  <a:lnTo>
                    <a:pt x="4" y="73"/>
                  </a:lnTo>
                  <a:lnTo>
                    <a:pt x="0" y="82"/>
                  </a:lnTo>
                  <a:lnTo>
                    <a:pt x="6" y="80"/>
                  </a:lnTo>
                  <a:lnTo>
                    <a:pt x="6" y="97"/>
                  </a:lnTo>
                  <a:lnTo>
                    <a:pt x="15" y="88"/>
                  </a:lnTo>
                  <a:lnTo>
                    <a:pt x="19" y="78"/>
                  </a:lnTo>
                  <a:lnTo>
                    <a:pt x="25" y="65"/>
                  </a:lnTo>
                  <a:lnTo>
                    <a:pt x="29" y="50"/>
                  </a:lnTo>
                  <a:lnTo>
                    <a:pt x="34" y="34"/>
                  </a:lnTo>
                  <a:lnTo>
                    <a:pt x="40" y="21"/>
                  </a:lnTo>
                  <a:lnTo>
                    <a:pt x="42" y="9"/>
                  </a:lnTo>
                  <a:lnTo>
                    <a:pt x="44" y="4"/>
                  </a:lnTo>
                  <a:lnTo>
                    <a:pt x="29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4" name="Freeform 28"/>
            <p:cNvSpPr>
              <a:spLocks/>
            </p:cNvSpPr>
            <p:nvPr/>
          </p:nvSpPr>
          <p:spPr bwMode="auto">
            <a:xfrm>
              <a:off x="3597275" y="2100263"/>
              <a:ext cx="95250" cy="209550"/>
            </a:xfrm>
            <a:custGeom>
              <a:avLst/>
              <a:gdLst>
                <a:gd name="T0" fmla="*/ 2147483647 w 60"/>
                <a:gd name="T1" fmla="*/ 0 h 132"/>
                <a:gd name="T2" fmla="*/ 2147483647 w 60"/>
                <a:gd name="T3" fmla="*/ 2147483647 h 132"/>
                <a:gd name="T4" fmla="*/ 2147483647 w 60"/>
                <a:gd name="T5" fmla="*/ 2147483647 h 132"/>
                <a:gd name="T6" fmla="*/ 2147483647 w 60"/>
                <a:gd name="T7" fmla="*/ 2147483647 h 132"/>
                <a:gd name="T8" fmla="*/ 2147483647 w 60"/>
                <a:gd name="T9" fmla="*/ 2147483647 h 132"/>
                <a:gd name="T10" fmla="*/ 2147483647 w 60"/>
                <a:gd name="T11" fmla="*/ 2147483647 h 132"/>
                <a:gd name="T12" fmla="*/ 2147483647 w 60"/>
                <a:gd name="T13" fmla="*/ 2147483647 h 132"/>
                <a:gd name="T14" fmla="*/ 2147483647 w 60"/>
                <a:gd name="T15" fmla="*/ 2147483647 h 132"/>
                <a:gd name="T16" fmla="*/ 0 w 60"/>
                <a:gd name="T17" fmla="*/ 2147483647 h 132"/>
                <a:gd name="T18" fmla="*/ 2147483647 w 60"/>
                <a:gd name="T19" fmla="*/ 2147483647 h 132"/>
                <a:gd name="T20" fmla="*/ 2147483647 w 60"/>
                <a:gd name="T21" fmla="*/ 2147483647 h 132"/>
                <a:gd name="T22" fmla="*/ 2147483647 w 60"/>
                <a:gd name="T23" fmla="*/ 2147483647 h 132"/>
                <a:gd name="T24" fmla="*/ 2147483647 w 60"/>
                <a:gd name="T25" fmla="*/ 2147483647 h 132"/>
                <a:gd name="T26" fmla="*/ 2147483647 w 60"/>
                <a:gd name="T27" fmla="*/ 2147483647 h 132"/>
                <a:gd name="T28" fmla="*/ 2147483647 w 60"/>
                <a:gd name="T29" fmla="*/ 2147483647 h 132"/>
                <a:gd name="T30" fmla="*/ 2147483647 w 60"/>
                <a:gd name="T31" fmla="*/ 2147483647 h 132"/>
                <a:gd name="T32" fmla="*/ 2147483647 w 60"/>
                <a:gd name="T33" fmla="*/ 2147483647 h 132"/>
                <a:gd name="T34" fmla="*/ 2147483647 w 60"/>
                <a:gd name="T35" fmla="*/ 2147483647 h 132"/>
                <a:gd name="T36" fmla="*/ 2147483647 w 60"/>
                <a:gd name="T37" fmla="*/ 2147483647 h 132"/>
                <a:gd name="T38" fmla="*/ 2147483647 w 60"/>
                <a:gd name="T39" fmla="*/ 0 h 1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0"/>
                <a:gd name="T61" fmla="*/ 0 h 132"/>
                <a:gd name="T62" fmla="*/ 60 w 60"/>
                <a:gd name="T63" fmla="*/ 132 h 1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0" h="132">
                  <a:moveTo>
                    <a:pt x="44" y="0"/>
                  </a:moveTo>
                  <a:lnTo>
                    <a:pt x="34" y="19"/>
                  </a:lnTo>
                  <a:lnTo>
                    <a:pt x="26" y="35"/>
                  </a:lnTo>
                  <a:lnTo>
                    <a:pt x="21" y="50"/>
                  </a:lnTo>
                  <a:lnTo>
                    <a:pt x="17" y="65"/>
                  </a:lnTo>
                  <a:lnTo>
                    <a:pt x="13" y="79"/>
                  </a:lnTo>
                  <a:lnTo>
                    <a:pt x="9" y="92"/>
                  </a:lnTo>
                  <a:lnTo>
                    <a:pt x="5" y="109"/>
                  </a:lnTo>
                  <a:lnTo>
                    <a:pt x="0" y="127"/>
                  </a:lnTo>
                  <a:lnTo>
                    <a:pt x="15" y="131"/>
                  </a:lnTo>
                  <a:lnTo>
                    <a:pt x="21" y="113"/>
                  </a:lnTo>
                  <a:lnTo>
                    <a:pt x="24" y="98"/>
                  </a:lnTo>
                  <a:lnTo>
                    <a:pt x="28" y="83"/>
                  </a:lnTo>
                  <a:lnTo>
                    <a:pt x="32" y="69"/>
                  </a:lnTo>
                  <a:lnTo>
                    <a:pt x="36" y="56"/>
                  </a:lnTo>
                  <a:lnTo>
                    <a:pt x="42" y="42"/>
                  </a:lnTo>
                  <a:lnTo>
                    <a:pt x="49" y="27"/>
                  </a:lnTo>
                  <a:lnTo>
                    <a:pt x="57" y="8"/>
                  </a:lnTo>
                  <a:lnTo>
                    <a:pt x="59" y="8"/>
                  </a:lnTo>
                  <a:lnTo>
                    <a:pt x="44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5" name="Freeform 29"/>
            <p:cNvSpPr>
              <a:spLocks/>
            </p:cNvSpPr>
            <p:nvPr/>
          </p:nvSpPr>
          <p:spPr bwMode="auto">
            <a:xfrm>
              <a:off x="3667125" y="2036763"/>
              <a:ext cx="98425" cy="77787"/>
            </a:xfrm>
            <a:custGeom>
              <a:avLst/>
              <a:gdLst>
                <a:gd name="T0" fmla="*/ 2147483647 w 62"/>
                <a:gd name="T1" fmla="*/ 0 h 49"/>
                <a:gd name="T2" fmla="*/ 2147483647 w 62"/>
                <a:gd name="T3" fmla="*/ 2147483647 h 49"/>
                <a:gd name="T4" fmla="*/ 2147483647 w 62"/>
                <a:gd name="T5" fmla="*/ 2147483647 h 49"/>
                <a:gd name="T6" fmla="*/ 2147483647 w 62"/>
                <a:gd name="T7" fmla="*/ 2147483647 h 49"/>
                <a:gd name="T8" fmla="*/ 2147483647 w 62"/>
                <a:gd name="T9" fmla="*/ 2147483647 h 49"/>
                <a:gd name="T10" fmla="*/ 2147483647 w 62"/>
                <a:gd name="T11" fmla="*/ 2147483647 h 49"/>
                <a:gd name="T12" fmla="*/ 2147483647 w 62"/>
                <a:gd name="T13" fmla="*/ 2147483647 h 49"/>
                <a:gd name="T14" fmla="*/ 2147483647 w 62"/>
                <a:gd name="T15" fmla="*/ 2147483647 h 49"/>
                <a:gd name="T16" fmla="*/ 0 w 62"/>
                <a:gd name="T17" fmla="*/ 2147483647 h 49"/>
                <a:gd name="T18" fmla="*/ 2147483647 w 62"/>
                <a:gd name="T19" fmla="*/ 2147483647 h 49"/>
                <a:gd name="T20" fmla="*/ 2147483647 w 62"/>
                <a:gd name="T21" fmla="*/ 2147483647 h 49"/>
                <a:gd name="T22" fmla="*/ 2147483647 w 62"/>
                <a:gd name="T23" fmla="*/ 2147483647 h 49"/>
                <a:gd name="T24" fmla="*/ 2147483647 w 62"/>
                <a:gd name="T25" fmla="*/ 2147483647 h 49"/>
                <a:gd name="T26" fmla="*/ 2147483647 w 62"/>
                <a:gd name="T27" fmla="*/ 2147483647 h 49"/>
                <a:gd name="T28" fmla="*/ 2147483647 w 62"/>
                <a:gd name="T29" fmla="*/ 2147483647 h 49"/>
                <a:gd name="T30" fmla="*/ 2147483647 w 62"/>
                <a:gd name="T31" fmla="*/ 2147483647 h 49"/>
                <a:gd name="T32" fmla="*/ 2147483647 w 62"/>
                <a:gd name="T33" fmla="*/ 2147483647 h 49"/>
                <a:gd name="T34" fmla="*/ 2147483647 w 62"/>
                <a:gd name="T35" fmla="*/ 2147483647 h 49"/>
                <a:gd name="T36" fmla="*/ 2147483647 w 62"/>
                <a:gd name="T37" fmla="*/ 0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2"/>
                <a:gd name="T58" fmla="*/ 0 h 49"/>
                <a:gd name="T59" fmla="*/ 62 w 62"/>
                <a:gd name="T60" fmla="*/ 49 h 4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2" h="49">
                  <a:moveTo>
                    <a:pt x="61" y="0"/>
                  </a:moveTo>
                  <a:lnTo>
                    <a:pt x="51" y="2"/>
                  </a:lnTo>
                  <a:lnTo>
                    <a:pt x="42" y="4"/>
                  </a:lnTo>
                  <a:lnTo>
                    <a:pt x="32" y="8"/>
                  </a:lnTo>
                  <a:lnTo>
                    <a:pt x="23" y="13"/>
                  </a:lnTo>
                  <a:lnTo>
                    <a:pt x="17" y="21"/>
                  </a:lnTo>
                  <a:lnTo>
                    <a:pt x="9" y="27"/>
                  </a:lnTo>
                  <a:lnTo>
                    <a:pt x="3" y="34"/>
                  </a:lnTo>
                  <a:lnTo>
                    <a:pt x="0" y="40"/>
                  </a:lnTo>
                  <a:lnTo>
                    <a:pt x="15" y="48"/>
                  </a:lnTo>
                  <a:lnTo>
                    <a:pt x="17" y="42"/>
                  </a:lnTo>
                  <a:lnTo>
                    <a:pt x="21" y="38"/>
                  </a:lnTo>
                  <a:lnTo>
                    <a:pt x="26" y="33"/>
                  </a:lnTo>
                  <a:lnTo>
                    <a:pt x="32" y="27"/>
                  </a:lnTo>
                  <a:lnTo>
                    <a:pt x="40" y="23"/>
                  </a:lnTo>
                  <a:lnTo>
                    <a:pt x="47" y="19"/>
                  </a:lnTo>
                  <a:lnTo>
                    <a:pt x="53" y="17"/>
                  </a:lnTo>
                  <a:lnTo>
                    <a:pt x="61" y="17"/>
                  </a:lnTo>
                  <a:lnTo>
                    <a:pt x="61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6" name="Freeform 30"/>
            <p:cNvSpPr>
              <a:spLocks/>
            </p:cNvSpPr>
            <p:nvPr/>
          </p:nvSpPr>
          <p:spPr bwMode="auto">
            <a:xfrm>
              <a:off x="3711575" y="2036763"/>
              <a:ext cx="90488" cy="379412"/>
            </a:xfrm>
            <a:custGeom>
              <a:avLst/>
              <a:gdLst>
                <a:gd name="T0" fmla="*/ 2147483647 w 57"/>
                <a:gd name="T1" fmla="*/ 2147483647 h 239"/>
                <a:gd name="T2" fmla="*/ 2147483647 w 57"/>
                <a:gd name="T3" fmla="*/ 2147483647 h 239"/>
                <a:gd name="T4" fmla="*/ 2147483647 w 57"/>
                <a:gd name="T5" fmla="*/ 2147483647 h 239"/>
                <a:gd name="T6" fmla="*/ 2147483647 w 57"/>
                <a:gd name="T7" fmla="*/ 2147483647 h 239"/>
                <a:gd name="T8" fmla="*/ 2147483647 w 57"/>
                <a:gd name="T9" fmla="*/ 2147483647 h 239"/>
                <a:gd name="T10" fmla="*/ 2147483647 w 57"/>
                <a:gd name="T11" fmla="*/ 2147483647 h 239"/>
                <a:gd name="T12" fmla="*/ 2147483647 w 57"/>
                <a:gd name="T13" fmla="*/ 2147483647 h 239"/>
                <a:gd name="T14" fmla="*/ 2147483647 w 57"/>
                <a:gd name="T15" fmla="*/ 2147483647 h 239"/>
                <a:gd name="T16" fmla="*/ 2147483647 w 57"/>
                <a:gd name="T17" fmla="*/ 2147483647 h 239"/>
                <a:gd name="T18" fmla="*/ 2147483647 w 57"/>
                <a:gd name="T19" fmla="*/ 2147483647 h 239"/>
                <a:gd name="T20" fmla="*/ 2147483647 w 57"/>
                <a:gd name="T21" fmla="*/ 2147483647 h 239"/>
                <a:gd name="T22" fmla="*/ 2147483647 w 57"/>
                <a:gd name="T23" fmla="*/ 2147483647 h 239"/>
                <a:gd name="T24" fmla="*/ 2147483647 w 57"/>
                <a:gd name="T25" fmla="*/ 0 h 239"/>
                <a:gd name="T26" fmla="*/ 2147483647 w 57"/>
                <a:gd name="T27" fmla="*/ 2147483647 h 239"/>
                <a:gd name="T28" fmla="*/ 2147483647 w 57"/>
                <a:gd name="T29" fmla="*/ 2147483647 h 239"/>
                <a:gd name="T30" fmla="*/ 2147483647 w 57"/>
                <a:gd name="T31" fmla="*/ 2147483647 h 239"/>
                <a:gd name="T32" fmla="*/ 2147483647 w 57"/>
                <a:gd name="T33" fmla="*/ 2147483647 h 239"/>
                <a:gd name="T34" fmla="*/ 2147483647 w 57"/>
                <a:gd name="T35" fmla="*/ 2147483647 h 239"/>
                <a:gd name="T36" fmla="*/ 2147483647 w 57"/>
                <a:gd name="T37" fmla="*/ 2147483647 h 239"/>
                <a:gd name="T38" fmla="*/ 2147483647 w 57"/>
                <a:gd name="T39" fmla="*/ 2147483647 h 239"/>
                <a:gd name="T40" fmla="*/ 2147483647 w 57"/>
                <a:gd name="T41" fmla="*/ 2147483647 h 239"/>
                <a:gd name="T42" fmla="*/ 2147483647 w 57"/>
                <a:gd name="T43" fmla="*/ 2147483647 h 239"/>
                <a:gd name="T44" fmla="*/ 2147483647 w 57"/>
                <a:gd name="T45" fmla="*/ 2147483647 h 239"/>
                <a:gd name="T46" fmla="*/ 2147483647 w 57"/>
                <a:gd name="T47" fmla="*/ 2147483647 h 239"/>
                <a:gd name="T48" fmla="*/ 0 w 57"/>
                <a:gd name="T49" fmla="*/ 2147483647 h 239"/>
                <a:gd name="T50" fmla="*/ 2147483647 w 57"/>
                <a:gd name="T51" fmla="*/ 2147483647 h 239"/>
                <a:gd name="T52" fmla="*/ 2147483647 w 57"/>
                <a:gd name="T53" fmla="*/ 2147483647 h 23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7"/>
                <a:gd name="T82" fmla="*/ 0 h 239"/>
                <a:gd name="T83" fmla="*/ 57 w 57"/>
                <a:gd name="T84" fmla="*/ 239 h 23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7" h="239">
                  <a:moveTo>
                    <a:pt x="6" y="220"/>
                  </a:moveTo>
                  <a:lnTo>
                    <a:pt x="16" y="222"/>
                  </a:lnTo>
                  <a:lnTo>
                    <a:pt x="21" y="197"/>
                  </a:lnTo>
                  <a:lnTo>
                    <a:pt x="33" y="161"/>
                  </a:lnTo>
                  <a:lnTo>
                    <a:pt x="44" y="121"/>
                  </a:lnTo>
                  <a:lnTo>
                    <a:pt x="52" y="80"/>
                  </a:lnTo>
                  <a:lnTo>
                    <a:pt x="56" y="44"/>
                  </a:lnTo>
                  <a:lnTo>
                    <a:pt x="56" y="29"/>
                  </a:lnTo>
                  <a:lnTo>
                    <a:pt x="54" y="15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3" y="0"/>
                  </a:lnTo>
                  <a:lnTo>
                    <a:pt x="33" y="17"/>
                  </a:lnTo>
                  <a:lnTo>
                    <a:pt x="35" y="17"/>
                  </a:lnTo>
                  <a:lnTo>
                    <a:pt x="37" y="17"/>
                  </a:lnTo>
                  <a:lnTo>
                    <a:pt x="37" y="19"/>
                  </a:lnTo>
                  <a:lnTo>
                    <a:pt x="39" y="21"/>
                  </a:lnTo>
                  <a:lnTo>
                    <a:pt x="41" y="31"/>
                  </a:lnTo>
                  <a:lnTo>
                    <a:pt x="41" y="42"/>
                  </a:lnTo>
                  <a:lnTo>
                    <a:pt x="37" y="79"/>
                  </a:lnTo>
                  <a:lnTo>
                    <a:pt x="27" y="117"/>
                  </a:lnTo>
                  <a:lnTo>
                    <a:pt x="18" y="157"/>
                  </a:lnTo>
                  <a:lnTo>
                    <a:pt x="8" y="192"/>
                  </a:lnTo>
                  <a:lnTo>
                    <a:pt x="0" y="218"/>
                  </a:lnTo>
                  <a:lnTo>
                    <a:pt x="6" y="238"/>
                  </a:lnTo>
                  <a:lnTo>
                    <a:pt x="6" y="22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7" name="Freeform 31"/>
            <p:cNvSpPr>
              <a:spLocks/>
            </p:cNvSpPr>
            <p:nvPr/>
          </p:nvSpPr>
          <p:spPr bwMode="auto">
            <a:xfrm>
              <a:off x="3717925" y="2170113"/>
              <a:ext cx="111125" cy="246062"/>
            </a:xfrm>
            <a:custGeom>
              <a:avLst/>
              <a:gdLst>
                <a:gd name="T0" fmla="*/ 2147483647 w 70"/>
                <a:gd name="T1" fmla="*/ 0 h 155"/>
                <a:gd name="T2" fmla="*/ 2147483647 w 70"/>
                <a:gd name="T3" fmla="*/ 2147483647 h 155"/>
                <a:gd name="T4" fmla="*/ 2147483647 w 70"/>
                <a:gd name="T5" fmla="*/ 2147483647 h 155"/>
                <a:gd name="T6" fmla="*/ 2147483647 w 70"/>
                <a:gd name="T7" fmla="*/ 2147483647 h 155"/>
                <a:gd name="T8" fmla="*/ 2147483647 w 70"/>
                <a:gd name="T9" fmla="*/ 2147483647 h 155"/>
                <a:gd name="T10" fmla="*/ 2147483647 w 70"/>
                <a:gd name="T11" fmla="*/ 2147483647 h 155"/>
                <a:gd name="T12" fmla="*/ 2147483647 w 70"/>
                <a:gd name="T13" fmla="*/ 2147483647 h 155"/>
                <a:gd name="T14" fmla="*/ 2147483647 w 70"/>
                <a:gd name="T15" fmla="*/ 2147483647 h 155"/>
                <a:gd name="T16" fmla="*/ 2147483647 w 70"/>
                <a:gd name="T17" fmla="*/ 2147483647 h 155"/>
                <a:gd name="T18" fmla="*/ 0 w 70"/>
                <a:gd name="T19" fmla="*/ 2147483647 h 155"/>
                <a:gd name="T20" fmla="*/ 2147483647 w 70"/>
                <a:gd name="T21" fmla="*/ 2147483647 h 155"/>
                <a:gd name="T22" fmla="*/ 2147483647 w 70"/>
                <a:gd name="T23" fmla="*/ 2147483647 h 155"/>
                <a:gd name="T24" fmla="*/ 2147483647 w 70"/>
                <a:gd name="T25" fmla="*/ 2147483647 h 155"/>
                <a:gd name="T26" fmla="*/ 2147483647 w 70"/>
                <a:gd name="T27" fmla="*/ 2147483647 h 155"/>
                <a:gd name="T28" fmla="*/ 2147483647 w 70"/>
                <a:gd name="T29" fmla="*/ 2147483647 h 155"/>
                <a:gd name="T30" fmla="*/ 2147483647 w 70"/>
                <a:gd name="T31" fmla="*/ 2147483647 h 155"/>
                <a:gd name="T32" fmla="*/ 2147483647 w 70"/>
                <a:gd name="T33" fmla="*/ 2147483647 h 155"/>
                <a:gd name="T34" fmla="*/ 2147483647 w 70"/>
                <a:gd name="T35" fmla="*/ 2147483647 h 155"/>
                <a:gd name="T36" fmla="*/ 2147483647 w 70"/>
                <a:gd name="T37" fmla="*/ 2147483647 h 155"/>
                <a:gd name="T38" fmla="*/ 2147483647 w 70"/>
                <a:gd name="T39" fmla="*/ 2147483647 h 155"/>
                <a:gd name="T40" fmla="*/ 2147483647 w 70"/>
                <a:gd name="T41" fmla="*/ 2147483647 h 155"/>
                <a:gd name="T42" fmla="*/ 2147483647 w 70"/>
                <a:gd name="T43" fmla="*/ 2147483647 h 155"/>
                <a:gd name="T44" fmla="*/ 2147483647 w 70"/>
                <a:gd name="T45" fmla="*/ 0 h 15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"/>
                <a:gd name="T70" fmla="*/ 0 h 155"/>
                <a:gd name="T71" fmla="*/ 70 w 70"/>
                <a:gd name="T72" fmla="*/ 155 h 15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" h="155">
                  <a:moveTo>
                    <a:pt x="65" y="0"/>
                  </a:moveTo>
                  <a:lnTo>
                    <a:pt x="56" y="6"/>
                  </a:lnTo>
                  <a:lnTo>
                    <a:pt x="48" y="12"/>
                  </a:lnTo>
                  <a:lnTo>
                    <a:pt x="42" y="21"/>
                  </a:lnTo>
                  <a:lnTo>
                    <a:pt x="37" y="31"/>
                  </a:lnTo>
                  <a:lnTo>
                    <a:pt x="27" y="54"/>
                  </a:lnTo>
                  <a:lnTo>
                    <a:pt x="19" y="79"/>
                  </a:lnTo>
                  <a:lnTo>
                    <a:pt x="12" y="102"/>
                  </a:lnTo>
                  <a:lnTo>
                    <a:pt x="6" y="123"/>
                  </a:lnTo>
                  <a:lnTo>
                    <a:pt x="0" y="134"/>
                  </a:lnTo>
                  <a:lnTo>
                    <a:pt x="2" y="136"/>
                  </a:lnTo>
                  <a:lnTo>
                    <a:pt x="2" y="154"/>
                  </a:lnTo>
                  <a:lnTo>
                    <a:pt x="15" y="144"/>
                  </a:lnTo>
                  <a:lnTo>
                    <a:pt x="21" y="127"/>
                  </a:lnTo>
                  <a:lnTo>
                    <a:pt x="27" y="106"/>
                  </a:lnTo>
                  <a:lnTo>
                    <a:pt x="35" y="83"/>
                  </a:lnTo>
                  <a:lnTo>
                    <a:pt x="42" y="60"/>
                  </a:lnTo>
                  <a:lnTo>
                    <a:pt x="52" y="39"/>
                  </a:lnTo>
                  <a:lnTo>
                    <a:pt x="56" y="29"/>
                  </a:lnTo>
                  <a:lnTo>
                    <a:pt x="61" y="23"/>
                  </a:lnTo>
                  <a:lnTo>
                    <a:pt x="65" y="18"/>
                  </a:lnTo>
                  <a:lnTo>
                    <a:pt x="69" y="16"/>
                  </a:lnTo>
                  <a:lnTo>
                    <a:pt x="65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8" name="Freeform 32"/>
            <p:cNvSpPr>
              <a:spLocks/>
            </p:cNvSpPr>
            <p:nvPr/>
          </p:nvSpPr>
          <p:spPr bwMode="auto">
            <a:xfrm>
              <a:off x="3821113" y="2166938"/>
              <a:ext cx="60325" cy="84137"/>
            </a:xfrm>
            <a:custGeom>
              <a:avLst/>
              <a:gdLst>
                <a:gd name="T0" fmla="*/ 2147483647 w 38"/>
                <a:gd name="T1" fmla="*/ 2147483647 h 53"/>
                <a:gd name="T2" fmla="*/ 2147483647 w 38"/>
                <a:gd name="T3" fmla="*/ 2147483647 h 53"/>
                <a:gd name="T4" fmla="*/ 2147483647 w 38"/>
                <a:gd name="T5" fmla="*/ 2147483647 h 53"/>
                <a:gd name="T6" fmla="*/ 2147483647 w 38"/>
                <a:gd name="T7" fmla="*/ 2147483647 h 53"/>
                <a:gd name="T8" fmla="*/ 2147483647 w 38"/>
                <a:gd name="T9" fmla="*/ 2147483647 h 53"/>
                <a:gd name="T10" fmla="*/ 2147483647 w 38"/>
                <a:gd name="T11" fmla="*/ 2147483647 h 53"/>
                <a:gd name="T12" fmla="*/ 2147483647 w 38"/>
                <a:gd name="T13" fmla="*/ 2147483647 h 53"/>
                <a:gd name="T14" fmla="*/ 2147483647 w 38"/>
                <a:gd name="T15" fmla="*/ 0 h 53"/>
                <a:gd name="T16" fmla="*/ 0 w 38"/>
                <a:gd name="T17" fmla="*/ 2147483647 h 53"/>
                <a:gd name="T18" fmla="*/ 2147483647 w 38"/>
                <a:gd name="T19" fmla="*/ 2147483647 h 53"/>
                <a:gd name="T20" fmla="*/ 2147483647 w 38"/>
                <a:gd name="T21" fmla="*/ 2147483647 h 53"/>
                <a:gd name="T22" fmla="*/ 2147483647 w 38"/>
                <a:gd name="T23" fmla="*/ 2147483647 h 53"/>
                <a:gd name="T24" fmla="*/ 2147483647 w 38"/>
                <a:gd name="T25" fmla="*/ 2147483647 h 53"/>
                <a:gd name="T26" fmla="*/ 2147483647 w 38"/>
                <a:gd name="T27" fmla="*/ 2147483647 h 53"/>
                <a:gd name="T28" fmla="*/ 2147483647 w 38"/>
                <a:gd name="T29" fmla="*/ 2147483647 h 53"/>
                <a:gd name="T30" fmla="*/ 2147483647 w 38"/>
                <a:gd name="T31" fmla="*/ 2147483647 h 53"/>
                <a:gd name="T32" fmla="*/ 2147483647 w 38"/>
                <a:gd name="T33" fmla="*/ 2147483647 h 53"/>
                <a:gd name="T34" fmla="*/ 2147483647 w 38"/>
                <a:gd name="T35" fmla="*/ 2147483647 h 53"/>
                <a:gd name="T36" fmla="*/ 2147483647 w 38"/>
                <a:gd name="T37" fmla="*/ 2147483647 h 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8"/>
                <a:gd name="T58" fmla="*/ 0 h 53"/>
                <a:gd name="T59" fmla="*/ 38 w 38"/>
                <a:gd name="T60" fmla="*/ 53 h 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8" h="53">
                  <a:moveTo>
                    <a:pt x="37" y="50"/>
                  </a:moveTo>
                  <a:lnTo>
                    <a:pt x="35" y="41"/>
                  </a:lnTo>
                  <a:lnTo>
                    <a:pt x="35" y="33"/>
                  </a:lnTo>
                  <a:lnTo>
                    <a:pt x="35" y="23"/>
                  </a:lnTo>
                  <a:lnTo>
                    <a:pt x="33" y="16"/>
                  </a:lnTo>
                  <a:lnTo>
                    <a:pt x="27" y="8"/>
                  </a:lnTo>
                  <a:lnTo>
                    <a:pt x="21" y="2"/>
                  </a:lnTo>
                  <a:lnTo>
                    <a:pt x="10" y="0"/>
                  </a:lnTo>
                  <a:lnTo>
                    <a:pt x="0" y="2"/>
                  </a:lnTo>
                  <a:lnTo>
                    <a:pt x="4" y="18"/>
                  </a:lnTo>
                  <a:lnTo>
                    <a:pt x="12" y="18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8" y="21"/>
                  </a:lnTo>
                  <a:lnTo>
                    <a:pt x="18" y="27"/>
                  </a:lnTo>
                  <a:lnTo>
                    <a:pt x="19" y="33"/>
                  </a:lnTo>
                  <a:lnTo>
                    <a:pt x="19" y="43"/>
                  </a:lnTo>
                  <a:lnTo>
                    <a:pt x="19" y="52"/>
                  </a:lnTo>
                  <a:lnTo>
                    <a:pt x="37" y="5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9" name="Freeform 33"/>
            <p:cNvSpPr>
              <a:spLocks/>
            </p:cNvSpPr>
            <p:nvPr/>
          </p:nvSpPr>
          <p:spPr bwMode="auto">
            <a:xfrm>
              <a:off x="3843338" y="2246313"/>
              <a:ext cx="38100" cy="84137"/>
            </a:xfrm>
            <a:custGeom>
              <a:avLst/>
              <a:gdLst>
                <a:gd name="T0" fmla="*/ 2147483647 w 24"/>
                <a:gd name="T1" fmla="*/ 2147483647 h 53"/>
                <a:gd name="T2" fmla="*/ 2147483647 w 24"/>
                <a:gd name="T3" fmla="*/ 2147483647 h 53"/>
                <a:gd name="T4" fmla="*/ 2147483647 w 24"/>
                <a:gd name="T5" fmla="*/ 2147483647 h 53"/>
                <a:gd name="T6" fmla="*/ 2147483647 w 24"/>
                <a:gd name="T7" fmla="*/ 2147483647 h 53"/>
                <a:gd name="T8" fmla="*/ 2147483647 w 24"/>
                <a:gd name="T9" fmla="*/ 2147483647 h 53"/>
                <a:gd name="T10" fmla="*/ 2147483647 w 24"/>
                <a:gd name="T11" fmla="*/ 2147483647 h 53"/>
                <a:gd name="T12" fmla="*/ 2147483647 w 24"/>
                <a:gd name="T13" fmla="*/ 2147483647 h 53"/>
                <a:gd name="T14" fmla="*/ 2147483647 w 24"/>
                <a:gd name="T15" fmla="*/ 2147483647 h 53"/>
                <a:gd name="T16" fmla="*/ 2147483647 w 24"/>
                <a:gd name="T17" fmla="*/ 2147483647 h 53"/>
                <a:gd name="T18" fmla="*/ 2147483647 w 24"/>
                <a:gd name="T19" fmla="*/ 0 h 53"/>
                <a:gd name="T20" fmla="*/ 2147483647 w 24"/>
                <a:gd name="T21" fmla="*/ 2147483647 h 53"/>
                <a:gd name="T22" fmla="*/ 2147483647 w 24"/>
                <a:gd name="T23" fmla="*/ 2147483647 h 53"/>
                <a:gd name="T24" fmla="*/ 2147483647 w 24"/>
                <a:gd name="T25" fmla="*/ 2147483647 h 53"/>
                <a:gd name="T26" fmla="*/ 2147483647 w 24"/>
                <a:gd name="T27" fmla="*/ 2147483647 h 53"/>
                <a:gd name="T28" fmla="*/ 2147483647 w 24"/>
                <a:gd name="T29" fmla="*/ 2147483647 h 53"/>
                <a:gd name="T30" fmla="*/ 2147483647 w 24"/>
                <a:gd name="T31" fmla="*/ 2147483647 h 53"/>
                <a:gd name="T32" fmla="*/ 2147483647 w 24"/>
                <a:gd name="T33" fmla="*/ 2147483647 h 53"/>
                <a:gd name="T34" fmla="*/ 2147483647 w 24"/>
                <a:gd name="T35" fmla="*/ 2147483647 h 53"/>
                <a:gd name="T36" fmla="*/ 0 w 24"/>
                <a:gd name="T37" fmla="*/ 2147483647 h 53"/>
                <a:gd name="T38" fmla="*/ 0 w 24"/>
                <a:gd name="T39" fmla="*/ 2147483647 h 53"/>
                <a:gd name="T40" fmla="*/ 2147483647 w 24"/>
                <a:gd name="T41" fmla="*/ 2147483647 h 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"/>
                <a:gd name="T64" fmla="*/ 0 h 53"/>
                <a:gd name="T65" fmla="*/ 24 w 24"/>
                <a:gd name="T66" fmla="*/ 53 h 5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" h="53">
                  <a:moveTo>
                    <a:pt x="17" y="52"/>
                  </a:moveTo>
                  <a:lnTo>
                    <a:pt x="17" y="50"/>
                  </a:lnTo>
                  <a:lnTo>
                    <a:pt x="17" y="46"/>
                  </a:lnTo>
                  <a:lnTo>
                    <a:pt x="17" y="39"/>
                  </a:lnTo>
                  <a:lnTo>
                    <a:pt x="19" y="31"/>
                  </a:lnTo>
                  <a:lnTo>
                    <a:pt x="19" y="23"/>
                  </a:lnTo>
                  <a:lnTo>
                    <a:pt x="21" y="17"/>
                  </a:lnTo>
                  <a:lnTo>
                    <a:pt x="21" y="10"/>
                  </a:lnTo>
                  <a:lnTo>
                    <a:pt x="23" y="4"/>
                  </a:lnTo>
                  <a:lnTo>
                    <a:pt x="23" y="0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8"/>
                  </a:lnTo>
                  <a:lnTo>
                    <a:pt x="5" y="14"/>
                  </a:lnTo>
                  <a:lnTo>
                    <a:pt x="4" y="21"/>
                  </a:lnTo>
                  <a:lnTo>
                    <a:pt x="4" y="29"/>
                  </a:lnTo>
                  <a:lnTo>
                    <a:pt x="2" y="37"/>
                  </a:lnTo>
                  <a:lnTo>
                    <a:pt x="2" y="44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17" y="52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0" name="Freeform 34"/>
            <p:cNvSpPr>
              <a:spLocks/>
            </p:cNvSpPr>
            <p:nvPr/>
          </p:nvSpPr>
          <p:spPr bwMode="auto">
            <a:xfrm>
              <a:off x="3763963" y="2322513"/>
              <a:ext cx="107950" cy="247650"/>
            </a:xfrm>
            <a:custGeom>
              <a:avLst/>
              <a:gdLst>
                <a:gd name="T0" fmla="*/ 2147483647 w 68"/>
                <a:gd name="T1" fmla="*/ 2147483647 h 156"/>
                <a:gd name="T2" fmla="*/ 2147483647 w 68"/>
                <a:gd name="T3" fmla="*/ 2147483647 h 156"/>
                <a:gd name="T4" fmla="*/ 2147483647 w 68"/>
                <a:gd name="T5" fmla="*/ 2147483647 h 156"/>
                <a:gd name="T6" fmla="*/ 2147483647 w 68"/>
                <a:gd name="T7" fmla="*/ 2147483647 h 156"/>
                <a:gd name="T8" fmla="*/ 2147483647 w 68"/>
                <a:gd name="T9" fmla="*/ 2147483647 h 156"/>
                <a:gd name="T10" fmla="*/ 2147483647 w 68"/>
                <a:gd name="T11" fmla="*/ 2147483647 h 156"/>
                <a:gd name="T12" fmla="*/ 2147483647 w 68"/>
                <a:gd name="T13" fmla="*/ 2147483647 h 156"/>
                <a:gd name="T14" fmla="*/ 2147483647 w 68"/>
                <a:gd name="T15" fmla="*/ 2147483647 h 156"/>
                <a:gd name="T16" fmla="*/ 2147483647 w 68"/>
                <a:gd name="T17" fmla="*/ 2147483647 h 156"/>
                <a:gd name="T18" fmla="*/ 2147483647 w 68"/>
                <a:gd name="T19" fmla="*/ 2147483647 h 156"/>
                <a:gd name="T20" fmla="*/ 2147483647 w 68"/>
                <a:gd name="T21" fmla="*/ 0 h 156"/>
                <a:gd name="T22" fmla="*/ 2147483647 w 68"/>
                <a:gd name="T23" fmla="*/ 2147483647 h 156"/>
                <a:gd name="T24" fmla="*/ 2147483647 w 68"/>
                <a:gd name="T25" fmla="*/ 2147483647 h 156"/>
                <a:gd name="T26" fmla="*/ 2147483647 w 68"/>
                <a:gd name="T27" fmla="*/ 2147483647 h 156"/>
                <a:gd name="T28" fmla="*/ 2147483647 w 68"/>
                <a:gd name="T29" fmla="*/ 2147483647 h 156"/>
                <a:gd name="T30" fmla="*/ 2147483647 w 68"/>
                <a:gd name="T31" fmla="*/ 2147483647 h 156"/>
                <a:gd name="T32" fmla="*/ 2147483647 w 68"/>
                <a:gd name="T33" fmla="*/ 2147483647 h 156"/>
                <a:gd name="T34" fmla="*/ 0 w 68"/>
                <a:gd name="T35" fmla="*/ 2147483647 h 156"/>
                <a:gd name="T36" fmla="*/ 2147483647 w 68"/>
                <a:gd name="T37" fmla="*/ 2147483647 h 156"/>
                <a:gd name="T38" fmla="*/ 2147483647 w 68"/>
                <a:gd name="T39" fmla="*/ 2147483647 h 156"/>
                <a:gd name="T40" fmla="*/ 2147483647 w 68"/>
                <a:gd name="T41" fmla="*/ 2147483647 h 1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"/>
                <a:gd name="T64" fmla="*/ 0 h 156"/>
                <a:gd name="T65" fmla="*/ 68 w 68"/>
                <a:gd name="T66" fmla="*/ 156 h 1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" h="156">
                  <a:moveTo>
                    <a:pt x="11" y="138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19" y="134"/>
                  </a:lnTo>
                  <a:lnTo>
                    <a:pt x="23" y="123"/>
                  </a:lnTo>
                  <a:lnTo>
                    <a:pt x="31" y="107"/>
                  </a:lnTo>
                  <a:lnTo>
                    <a:pt x="38" y="86"/>
                  </a:lnTo>
                  <a:lnTo>
                    <a:pt x="48" y="63"/>
                  </a:lnTo>
                  <a:lnTo>
                    <a:pt x="57" y="35"/>
                  </a:lnTo>
                  <a:lnTo>
                    <a:pt x="67" y="4"/>
                  </a:lnTo>
                  <a:lnTo>
                    <a:pt x="50" y="0"/>
                  </a:lnTo>
                  <a:lnTo>
                    <a:pt x="42" y="31"/>
                  </a:lnTo>
                  <a:lnTo>
                    <a:pt x="32" y="58"/>
                  </a:lnTo>
                  <a:lnTo>
                    <a:pt x="25" y="81"/>
                  </a:lnTo>
                  <a:lnTo>
                    <a:pt x="15" y="100"/>
                  </a:lnTo>
                  <a:lnTo>
                    <a:pt x="8" y="117"/>
                  </a:lnTo>
                  <a:lnTo>
                    <a:pt x="4" y="130"/>
                  </a:lnTo>
                  <a:lnTo>
                    <a:pt x="0" y="142"/>
                  </a:lnTo>
                  <a:lnTo>
                    <a:pt x="6" y="153"/>
                  </a:lnTo>
                  <a:lnTo>
                    <a:pt x="9" y="155"/>
                  </a:lnTo>
                  <a:lnTo>
                    <a:pt x="11" y="138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1" name="Freeform 35"/>
            <p:cNvSpPr>
              <a:spLocks/>
            </p:cNvSpPr>
            <p:nvPr/>
          </p:nvSpPr>
          <p:spPr bwMode="auto">
            <a:xfrm>
              <a:off x="3776663" y="2425700"/>
              <a:ext cx="85725" cy="144463"/>
            </a:xfrm>
            <a:custGeom>
              <a:avLst/>
              <a:gdLst>
                <a:gd name="T0" fmla="*/ 2147483647 w 54"/>
                <a:gd name="T1" fmla="*/ 2147483647 h 91"/>
                <a:gd name="T2" fmla="*/ 2147483647 w 54"/>
                <a:gd name="T3" fmla="*/ 0 h 91"/>
                <a:gd name="T4" fmla="*/ 2147483647 w 54"/>
                <a:gd name="T5" fmla="*/ 2147483647 h 91"/>
                <a:gd name="T6" fmla="*/ 2147483647 w 54"/>
                <a:gd name="T7" fmla="*/ 2147483647 h 91"/>
                <a:gd name="T8" fmla="*/ 2147483647 w 54"/>
                <a:gd name="T9" fmla="*/ 2147483647 h 91"/>
                <a:gd name="T10" fmla="*/ 2147483647 w 54"/>
                <a:gd name="T11" fmla="*/ 2147483647 h 91"/>
                <a:gd name="T12" fmla="*/ 2147483647 w 54"/>
                <a:gd name="T13" fmla="*/ 2147483647 h 91"/>
                <a:gd name="T14" fmla="*/ 2147483647 w 54"/>
                <a:gd name="T15" fmla="*/ 2147483647 h 91"/>
                <a:gd name="T16" fmla="*/ 0 w 54"/>
                <a:gd name="T17" fmla="*/ 2147483647 h 91"/>
                <a:gd name="T18" fmla="*/ 2147483647 w 54"/>
                <a:gd name="T19" fmla="*/ 2147483647 h 91"/>
                <a:gd name="T20" fmla="*/ 2147483647 w 54"/>
                <a:gd name="T21" fmla="*/ 2147483647 h 91"/>
                <a:gd name="T22" fmla="*/ 2147483647 w 54"/>
                <a:gd name="T23" fmla="*/ 2147483647 h 91"/>
                <a:gd name="T24" fmla="*/ 2147483647 w 54"/>
                <a:gd name="T25" fmla="*/ 2147483647 h 91"/>
                <a:gd name="T26" fmla="*/ 2147483647 w 54"/>
                <a:gd name="T27" fmla="*/ 2147483647 h 91"/>
                <a:gd name="T28" fmla="*/ 2147483647 w 54"/>
                <a:gd name="T29" fmla="*/ 2147483647 h 91"/>
                <a:gd name="T30" fmla="*/ 2147483647 w 54"/>
                <a:gd name="T31" fmla="*/ 2147483647 h 91"/>
                <a:gd name="T32" fmla="*/ 2147483647 w 54"/>
                <a:gd name="T33" fmla="*/ 2147483647 h 91"/>
                <a:gd name="T34" fmla="*/ 2147483647 w 54"/>
                <a:gd name="T35" fmla="*/ 2147483647 h 91"/>
                <a:gd name="T36" fmla="*/ 2147483647 w 54"/>
                <a:gd name="T37" fmla="*/ 2147483647 h 91"/>
                <a:gd name="T38" fmla="*/ 2147483647 w 54"/>
                <a:gd name="T39" fmla="*/ 2147483647 h 91"/>
                <a:gd name="T40" fmla="*/ 2147483647 w 54"/>
                <a:gd name="T41" fmla="*/ 2147483647 h 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91"/>
                <a:gd name="T65" fmla="*/ 54 w 54"/>
                <a:gd name="T66" fmla="*/ 91 h 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91">
                  <a:moveTo>
                    <a:pt x="38" y="2"/>
                  </a:moveTo>
                  <a:lnTo>
                    <a:pt x="38" y="0"/>
                  </a:lnTo>
                  <a:lnTo>
                    <a:pt x="32" y="12"/>
                  </a:lnTo>
                  <a:lnTo>
                    <a:pt x="26" y="25"/>
                  </a:lnTo>
                  <a:lnTo>
                    <a:pt x="21" y="37"/>
                  </a:lnTo>
                  <a:lnTo>
                    <a:pt x="15" y="50"/>
                  </a:lnTo>
                  <a:lnTo>
                    <a:pt x="9" y="62"/>
                  </a:lnTo>
                  <a:lnTo>
                    <a:pt x="3" y="69"/>
                  </a:lnTo>
                  <a:lnTo>
                    <a:pt x="0" y="75"/>
                  </a:lnTo>
                  <a:lnTo>
                    <a:pt x="3" y="73"/>
                  </a:lnTo>
                  <a:lnTo>
                    <a:pt x="1" y="90"/>
                  </a:lnTo>
                  <a:lnTo>
                    <a:pt x="11" y="85"/>
                  </a:lnTo>
                  <a:lnTo>
                    <a:pt x="17" y="79"/>
                  </a:lnTo>
                  <a:lnTo>
                    <a:pt x="23" y="69"/>
                  </a:lnTo>
                  <a:lnTo>
                    <a:pt x="28" y="58"/>
                  </a:lnTo>
                  <a:lnTo>
                    <a:pt x="36" y="44"/>
                  </a:lnTo>
                  <a:lnTo>
                    <a:pt x="42" y="31"/>
                  </a:lnTo>
                  <a:lnTo>
                    <a:pt x="47" y="19"/>
                  </a:lnTo>
                  <a:lnTo>
                    <a:pt x="53" y="8"/>
                  </a:lnTo>
                  <a:lnTo>
                    <a:pt x="53" y="6"/>
                  </a:lnTo>
                  <a:lnTo>
                    <a:pt x="38" y="2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2" name="Freeform 36"/>
            <p:cNvSpPr>
              <a:spLocks/>
            </p:cNvSpPr>
            <p:nvPr/>
          </p:nvSpPr>
          <p:spPr bwMode="auto">
            <a:xfrm>
              <a:off x="3836988" y="2349500"/>
              <a:ext cx="65087" cy="87313"/>
            </a:xfrm>
            <a:custGeom>
              <a:avLst/>
              <a:gdLst>
                <a:gd name="T0" fmla="*/ 2147483647 w 41"/>
                <a:gd name="T1" fmla="*/ 0 h 55"/>
                <a:gd name="T2" fmla="*/ 2147483647 w 41"/>
                <a:gd name="T3" fmla="*/ 2147483647 h 55"/>
                <a:gd name="T4" fmla="*/ 2147483647 w 41"/>
                <a:gd name="T5" fmla="*/ 2147483647 h 55"/>
                <a:gd name="T6" fmla="*/ 2147483647 w 41"/>
                <a:gd name="T7" fmla="*/ 2147483647 h 55"/>
                <a:gd name="T8" fmla="*/ 2147483647 w 41"/>
                <a:gd name="T9" fmla="*/ 2147483647 h 55"/>
                <a:gd name="T10" fmla="*/ 2147483647 w 41"/>
                <a:gd name="T11" fmla="*/ 2147483647 h 55"/>
                <a:gd name="T12" fmla="*/ 2147483647 w 41"/>
                <a:gd name="T13" fmla="*/ 2147483647 h 55"/>
                <a:gd name="T14" fmla="*/ 2147483647 w 41"/>
                <a:gd name="T15" fmla="*/ 2147483647 h 55"/>
                <a:gd name="T16" fmla="*/ 0 w 41"/>
                <a:gd name="T17" fmla="*/ 2147483647 h 55"/>
                <a:gd name="T18" fmla="*/ 2147483647 w 41"/>
                <a:gd name="T19" fmla="*/ 2147483647 h 55"/>
                <a:gd name="T20" fmla="*/ 2147483647 w 41"/>
                <a:gd name="T21" fmla="*/ 2147483647 h 55"/>
                <a:gd name="T22" fmla="*/ 2147483647 w 41"/>
                <a:gd name="T23" fmla="*/ 2147483647 h 55"/>
                <a:gd name="T24" fmla="*/ 2147483647 w 41"/>
                <a:gd name="T25" fmla="*/ 2147483647 h 55"/>
                <a:gd name="T26" fmla="*/ 2147483647 w 41"/>
                <a:gd name="T27" fmla="*/ 2147483647 h 55"/>
                <a:gd name="T28" fmla="*/ 2147483647 w 41"/>
                <a:gd name="T29" fmla="*/ 2147483647 h 55"/>
                <a:gd name="T30" fmla="*/ 2147483647 w 41"/>
                <a:gd name="T31" fmla="*/ 2147483647 h 55"/>
                <a:gd name="T32" fmla="*/ 2147483647 w 41"/>
                <a:gd name="T33" fmla="*/ 2147483647 h 55"/>
                <a:gd name="T34" fmla="*/ 2147483647 w 41"/>
                <a:gd name="T35" fmla="*/ 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"/>
                <a:gd name="T55" fmla="*/ 0 h 55"/>
                <a:gd name="T56" fmla="*/ 41 w 41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" h="55">
                  <a:moveTo>
                    <a:pt x="40" y="0"/>
                  </a:moveTo>
                  <a:lnTo>
                    <a:pt x="31" y="2"/>
                  </a:lnTo>
                  <a:lnTo>
                    <a:pt x="23" y="8"/>
                  </a:lnTo>
                  <a:lnTo>
                    <a:pt x="19" y="14"/>
                  </a:lnTo>
                  <a:lnTo>
                    <a:pt x="13" y="21"/>
                  </a:lnTo>
                  <a:lnTo>
                    <a:pt x="9" y="29"/>
                  </a:lnTo>
                  <a:lnTo>
                    <a:pt x="6" y="37"/>
                  </a:lnTo>
                  <a:lnTo>
                    <a:pt x="2" y="44"/>
                  </a:lnTo>
                  <a:lnTo>
                    <a:pt x="0" y="50"/>
                  </a:lnTo>
                  <a:lnTo>
                    <a:pt x="15" y="54"/>
                  </a:lnTo>
                  <a:lnTo>
                    <a:pt x="17" y="50"/>
                  </a:lnTo>
                  <a:lnTo>
                    <a:pt x="19" y="43"/>
                  </a:lnTo>
                  <a:lnTo>
                    <a:pt x="23" y="37"/>
                  </a:lnTo>
                  <a:lnTo>
                    <a:pt x="27" y="29"/>
                  </a:lnTo>
                  <a:lnTo>
                    <a:pt x="31" y="23"/>
                  </a:lnTo>
                  <a:lnTo>
                    <a:pt x="34" y="20"/>
                  </a:lnTo>
                  <a:lnTo>
                    <a:pt x="38" y="18"/>
                  </a:lnTo>
                  <a:lnTo>
                    <a:pt x="40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3" name="Freeform 37"/>
            <p:cNvSpPr>
              <a:spLocks/>
            </p:cNvSpPr>
            <p:nvPr/>
          </p:nvSpPr>
          <p:spPr bwMode="auto">
            <a:xfrm>
              <a:off x="3897313" y="2349500"/>
              <a:ext cx="50800" cy="104775"/>
            </a:xfrm>
            <a:custGeom>
              <a:avLst/>
              <a:gdLst>
                <a:gd name="T0" fmla="*/ 2147483647 w 32"/>
                <a:gd name="T1" fmla="*/ 2147483647 h 66"/>
                <a:gd name="T2" fmla="*/ 2147483647 w 32"/>
                <a:gd name="T3" fmla="*/ 2147483647 h 66"/>
                <a:gd name="T4" fmla="*/ 2147483647 w 32"/>
                <a:gd name="T5" fmla="*/ 2147483647 h 66"/>
                <a:gd name="T6" fmla="*/ 2147483647 w 32"/>
                <a:gd name="T7" fmla="*/ 2147483647 h 66"/>
                <a:gd name="T8" fmla="*/ 2147483647 w 32"/>
                <a:gd name="T9" fmla="*/ 2147483647 h 66"/>
                <a:gd name="T10" fmla="*/ 2147483647 w 32"/>
                <a:gd name="T11" fmla="*/ 2147483647 h 66"/>
                <a:gd name="T12" fmla="*/ 2147483647 w 32"/>
                <a:gd name="T13" fmla="*/ 2147483647 h 66"/>
                <a:gd name="T14" fmla="*/ 2147483647 w 32"/>
                <a:gd name="T15" fmla="*/ 2147483647 h 66"/>
                <a:gd name="T16" fmla="*/ 2147483647 w 32"/>
                <a:gd name="T17" fmla="*/ 2147483647 h 66"/>
                <a:gd name="T18" fmla="*/ 2147483647 w 32"/>
                <a:gd name="T19" fmla="*/ 0 h 66"/>
                <a:gd name="T20" fmla="*/ 0 w 32"/>
                <a:gd name="T21" fmla="*/ 2147483647 h 66"/>
                <a:gd name="T22" fmla="*/ 2147483647 w 32"/>
                <a:gd name="T23" fmla="*/ 2147483647 h 66"/>
                <a:gd name="T24" fmla="*/ 2147483647 w 32"/>
                <a:gd name="T25" fmla="*/ 2147483647 h 66"/>
                <a:gd name="T26" fmla="*/ 2147483647 w 32"/>
                <a:gd name="T27" fmla="*/ 2147483647 h 66"/>
                <a:gd name="T28" fmla="*/ 2147483647 w 32"/>
                <a:gd name="T29" fmla="*/ 2147483647 h 66"/>
                <a:gd name="T30" fmla="*/ 2147483647 w 32"/>
                <a:gd name="T31" fmla="*/ 2147483647 h 66"/>
                <a:gd name="T32" fmla="*/ 2147483647 w 32"/>
                <a:gd name="T33" fmla="*/ 2147483647 h 66"/>
                <a:gd name="T34" fmla="*/ 2147483647 w 32"/>
                <a:gd name="T35" fmla="*/ 2147483647 h 66"/>
                <a:gd name="T36" fmla="*/ 2147483647 w 32"/>
                <a:gd name="T37" fmla="*/ 2147483647 h 66"/>
                <a:gd name="T38" fmla="*/ 2147483647 w 32"/>
                <a:gd name="T39" fmla="*/ 2147483647 h 66"/>
                <a:gd name="T40" fmla="*/ 2147483647 w 32"/>
                <a:gd name="T41" fmla="*/ 2147483647 h 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2"/>
                <a:gd name="T64" fmla="*/ 0 h 66"/>
                <a:gd name="T65" fmla="*/ 32 w 32"/>
                <a:gd name="T66" fmla="*/ 66 h 6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2" h="66">
                  <a:moveTo>
                    <a:pt x="31" y="65"/>
                  </a:moveTo>
                  <a:lnTo>
                    <a:pt x="31" y="64"/>
                  </a:lnTo>
                  <a:lnTo>
                    <a:pt x="29" y="56"/>
                  </a:lnTo>
                  <a:lnTo>
                    <a:pt x="29" y="48"/>
                  </a:lnTo>
                  <a:lnTo>
                    <a:pt x="27" y="39"/>
                  </a:lnTo>
                  <a:lnTo>
                    <a:pt x="25" y="29"/>
                  </a:lnTo>
                  <a:lnTo>
                    <a:pt x="23" y="20"/>
                  </a:lnTo>
                  <a:lnTo>
                    <a:pt x="17" y="12"/>
                  </a:lnTo>
                  <a:lnTo>
                    <a:pt x="12" y="4"/>
                  </a:lnTo>
                  <a:lnTo>
                    <a:pt x="2" y="0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6" y="20"/>
                  </a:lnTo>
                  <a:lnTo>
                    <a:pt x="8" y="25"/>
                  </a:lnTo>
                  <a:lnTo>
                    <a:pt x="10" y="33"/>
                  </a:lnTo>
                  <a:lnTo>
                    <a:pt x="12" y="41"/>
                  </a:lnTo>
                  <a:lnTo>
                    <a:pt x="14" y="50"/>
                  </a:lnTo>
                  <a:lnTo>
                    <a:pt x="14" y="58"/>
                  </a:lnTo>
                  <a:lnTo>
                    <a:pt x="14" y="65"/>
                  </a:lnTo>
                  <a:lnTo>
                    <a:pt x="14" y="64"/>
                  </a:lnTo>
                  <a:lnTo>
                    <a:pt x="31" y="65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4" name="Freeform 38"/>
            <p:cNvSpPr>
              <a:spLocks/>
            </p:cNvSpPr>
            <p:nvPr/>
          </p:nvSpPr>
          <p:spPr bwMode="auto">
            <a:xfrm>
              <a:off x="3867150" y="2451100"/>
              <a:ext cx="80963" cy="287338"/>
            </a:xfrm>
            <a:custGeom>
              <a:avLst/>
              <a:gdLst>
                <a:gd name="T0" fmla="*/ 2147483647 w 51"/>
                <a:gd name="T1" fmla="*/ 2147483647 h 181"/>
                <a:gd name="T2" fmla="*/ 2147483647 w 51"/>
                <a:gd name="T3" fmla="*/ 2147483647 h 181"/>
                <a:gd name="T4" fmla="*/ 2147483647 w 51"/>
                <a:gd name="T5" fmla="*/ 2147483647 h 181"/>
                <a:gd name="T6" fmla="*/ 2147483647 w 51"/>
                <a:gd name="T7" fmla="*/ 2147483647 h 181"/>
                <a:gd name="T8" fmla="*/ 2147483647 w 51"/>
                <a:gd name="T9" fmla="*/ 2147483647 h 181"/>
                <a:gd name="T10" fmla="*/ 2147483647 w 51"/>
                <a:gd name="T11" fmla="*/ 2147483647 h 181"/>
                <a:gd name="T12" fmla="*/ 2147483647 w 51"/>
                <a:gd name="T13" fmla="*/ 2147483647 h 181"/>
                <a:gd name="T14" fmla="*/ 2147483647 w 51"/>
                <a:gd name="T15" fmla="*/ 2147483647 h 181"/>
                <a:gd name="T16" fmla="*/ 2147483647 w 51"/>
                <a:gd name="T17" fmla="*/ 2147483647 h 181"/>
                <a:gd name="T18" fmla="*/ 2147483647 w 51"/>
                <a:gd name="T19" fmla="*/ 2147483647 h 181"/>
                <a:gd name="T20" fmla="*/ 2147483647 w 51"/>
                <a:gd name="T21" fmla="*/ 2147483647 h 181"/>
                <a:gd name="T22" fmla="*/ 2147483647 w 51"/>
                <a:gd name="T23" fmla="*/ 0 h 181"/>
                <a:gd name="T24" fmla="*/ 2147483647 w 51"/>
                <a:gd name="T25" fmla="*/ 2147483647 h 181"/>
                <a:gd name="T26" fmla="*/ 2147483647 w 51"/>
                <a:gd name="T27" fmla="*/ 2147483647 h 181"/>
                <a:gd name="T28" fmla="*/ 2147483647 w 51"/>
                <a:gd name="T29" fmla="*/ 2147483647 h 181"/>
                <a:gd name="T30" fmla="*/ 2147483647 w 51"/>
                <a:gd name="T31" fmla="*/ 2147483647 h 181"/>
                <a:gd name="T32" fmla="*/ 2147483647 w 51"/>
                <a:gd name="T33" fmla="*/ 2147483647 h 181"/>
                <a:gd name="T34" fmla="*/ 0 w 51"/>
                <a:gd name="T35" fmla="*/ 2147483647 h 181"/>
                <a:gd name="T36" fmla="*/ 0 w 51"/>
                <a:gd name="T37" fmla="*/ 2147483647 h 181"/>
                <a:gd name="T38" fmla="*/ 2147483647 w 51"/>
                <a:gd name="T39" fmla="*/ 2147483647 h 181"/>
                <a:gd name="T40" fmla="*/ 2147483647 w 51"/>
                <a:gd name="T41" fmla="*/ 2147483647 h 181"/>
                <a:gd name="T42" fmla="*/ 2147483647 w 51"/>
                <a:gd name="T43" fmla="*/ 2147483647 h 181"/>
                <a:gd name="T44" fmla="*/ 2147483647 w 51"/>
                <a:gd name="T45" fmla="*/ 2147483647 h 181"/>
                <a:gd name="T46" fmla="*/ 2147483647 w 51"/>
                <a:gd name="T47" fmla="*/ 2147483647 h 18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1"/>
                <a:gd name="T73" fmla="*/ 0 h 181"/>
                <a:gd name="T74" fmla="*/ 51 w 51"/>
                <a:gd name="T75" fmla="*/ 181 h 18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1" h="181">
                  <a:moveTo>
                    <a:pt x="15" y="164"/>
                  </a:moveTo>
                  <a:lnTo>
                    <a:pt x="17" y="164"/>
                  </a:lnTo>
                  <a:lnTo>
                    <a:pt x="17" y="162"/>
                  </a:lnTo>
                  <a:lnTo>
                    <a:pt x="15" y="159"/>
                  </a:lnTo>
                  <a:lnTo>
                    <a:pt x="15" y="153"/>
                  </a:lnTo>
                  <a:lnTo>
                    <a:pt x="19" y="134"/>
                  </a:lnTo>
                  <a:lnTo>
                    <a:pt x="25" y="113"/>
                  </a:lnTo>
                  <a:lnTo>
                    <a:pt x="31" y="88"/>
                  </a:lnTo>
                  <a:lnTo>
                    <a:pt x="38" y="59"/>
                  </a:lnTo>
                  <a:lnTo>
                    <a:pt x="46" y="30"/>
                  </a:lnTo>
                  <a:lnTo>
                    <a:pt x="50" y="1"/>
                  </a:lnTo>
                  <a:lnTo>
                    <a:pt x="33" y="0"/>
                  </a:lnTo>
                  <a:lnTo>
                    <a:pt x="29" y="26"/>
                  </a:lnTo>
                  <a:lnTo>
                    <a:pt x="23" y="55"/>
                  </a:lnTo>
                  <a:lnTo>
                    <a:pt x="15" y="82"/>
                  </a:lnTo>
                  <a:lnTo>
                    <a:pt x="10" y="109"/>
                  </a:lnTo>
                  <a:lnTo>
                    <a:pt x="4" y="132"/>
                  </a:lnTo>
                  <a:lnTo>
                    <a:pt x="0" y="151"/>
                  </a:lnTo>
                  <a:lnTo>
                    <a:pt x="0" y="159"/>
                  </a:lnTo>
                  <a:lnTo>
                    <a:pt x="2" y="166"/>
                  </a:lnTo>
                  <a:lnTo>
                    <a:pt x="6" y="174"/>
                  </a:lnTo>
                  <a:lnTo>
                    <a:pt x="12" y="180"/>
                  </a:lnTo>
                  <a:lnTo>
                    <a:pt x="15" y="180"/>
                  </a:lnTo>
                  <a:lnTo>
                    <a:pt x="15" y="164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5" name="Freeform 39"/>
            <p:cNvSpPr>
              <a:spLocks/>
            </p:cNvSpPr>
            <p:nvPr/>
          </p:nvSpPr>
          <p:spPr bwMode="auto">
            <a:xfrm>
              <a:off x="3890963" y="2487613"/>
              <a:ext cx="93662" cy="250825"/>
            </a:xfrm>
            <a:custGeom>
              <a:avLst/>
              <a:gdLst>
                <a:gd name="T0" fmla="*/ 2147483647 w 59"/>
                <a:gd name="T1" fmla="*/ 0 h 158"/>
                <a:gd name="T2" fmla="*/ 2147483647 w 59"/>
                <a:gd name="T3" fmla="*/ 2147483647 h 158"/>
                <a:gd name="T4" fmla="*/ 2147483647 w 59"/>
                <a:gd name="T5" fmla="*/ 2147483647 h 158"/>
                <a:gd name="T6" fmla="*/ 2147483647 w 59"/>
                <a:gd name="T7" fmla="*/ 2147483647 h 158"/>
                <a:gd name="T8" fmla="*/ 2147483647 w 59"/>
                <a:gd name="T9" fmla="*/ 2147483647 h 158"/>
                <a:gd name="T10" fmla="*/ 2147483647 w 59"/>
                <a:gd name="T11" fmla="*/ 2147483647 h 158"/>
                <a:gd name="T12" fmla="*/ 2147483647 w 59"/>
                <a:gd name="T13" fmla="*/ 2147483647 h 158"/>
                <a:gd name="T14" fmla="*/ 2147483647 w 59"/>
                <a:gd name="T15" fmla="*/ 2147483647 h 158"/>
                <a:gd name="T16" fmla="*/ 2147483647 w 59"/>
                <a:gd name="T17" fmla="*/ 2147483647 h 158"/>
                <a:gd name="T18" fmla="*/ 0 w 59"/>
                <a:gd name="T19" fmla="*/ 2147483647 h 158"/>
                <a:gd name="T20" fmla="*/ 0 w 59"/>
                <a:gd name="T21" fmla="*/ 2147483647 h 158"/>
                <a:gd name="T22" fmla="*/ 2147483647 w 59"/>
                <a:gd name="T23" fmla="*/ 2147483647 h 158"/>
                <a:gd name="T24" fmla="*/ 2147483647 w 59"/>
                <a:gd name="T25" fmla="*/ 2147483647 h 158"/>
                <a:gd name="T26" fmla="*/ 2147483647 w 59"/>
                <a:gd name="T27" fmla="*/ 2147483647 h 158"/>
                <a:gd name="T28" fmla="*/ 2147483647 w 59"/>
                <a:gd name="T29" fmla="*/ 2147483647 h 158"/>
                <a:gd name="T30" fmla="*/ 2147483647 w 59"/>
                <a:gd name="T31" fmla="*/ 2147483647 h 158"/>
                <a:gd name="T32" fmla="*/ 2147483647 w 59"/>
                <a:gd name="T33" fmla="*/ 2147483647 h 158"/>
                <a:gd name="T34" fmla="*/ 2147483647 w 59"/>
                <a:gd name="T35" fmla="*/ 2147483647 h 158"/>
                <a:gd name="T36" fmla="*/ 2147483647 w 59"/>
                <a:gd name="T37" fmla="*/ 2147483647 h 158"/>
                <a:gd name="T38" fmla="*/ 2147483647 w 59"/>
                <a:gd name="T39" fmla="*/ 2147483647 h 158"/>
                <a:gd name="T40" fmla="*/ 2147483647 w 59"/>
                <a:gd name="T41" fmla="*/ 2147483647 h 158"/>
                <a:gd name="T42" fmla="*/ 2147483647 w 59"/>
                <a:gd name="T43" fmla="*/ 0 h 1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9"/>
                <a:gd name="T67" fmla="*/ 0 h 158"/>
                <a:gd name="T68" fmla="*/ 59 w 59"/>
                <a:gd name="T69" fmla="*/ 158 h 15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9" h="158">
                  <a:moveTo>
                    <a:pt x="56" y="0"/>
                  </a:moveTo>
                  <a:lnTo>
                    <a:pt x="44" y="9"/>
                  </a:lnTo>
                  <a:lnTo>
                    <a:pt x="37" y="26"/>
                  </a:lnTo>
                  <a:lnTo>
                    <a:pt x="31" y="49"/>
                  </a:lnTo>
                  <a:lnTo>
                    <a:pt x="23" y="76"/>
                  </a:lnTo>
                  <a:lnTo>
                    <a:pt x="16" y="101"/>
                  </a:lnTo>
                  <a:lnTo>
                    <a:pt x="8" y="124"/>
                  </a:lnTo>
                  <a:lnTo>
                    <a:pt x="6" y="132"/>
                  </a:lnTo>
                  <a:lnTo>
                    <a:pt x="2" y="138"/>
                  </a:lnTo>
                  <a:lnTo>
                    <a:pt x="0" y="141"/>
                  </a:lnTo>
                  <a:lnTo>
                    <a:pt x="0" y="157"/>
                  </a:lnTo>
                  <a:lnTo>
                    <a:pt x="10" y="153"/>
                  </a:lnTo>
                  <a:lnTo>
                    <a:pt x="16" y="147"/>
                  </a:lnTo>
                  <a:lnTo>
                    <a:pt x="19" y="139"/>
                  </a:lnTo>
                  <a:lnTo>
                    <a:pt x="23" y="128"/>
                  </a:lnTo>
                  <a:lnTo>
                    <a:pt x="31" y="107"/>
                  </a:lnTo>
                  <a:lnTo>
                    <a:pt x="39" y="80"/>
                  </a:lnTo>
                  <a:lnTo>
                    <a:pt x="46" y="55"/>
                  </a:lnTo>
                  <a:lnTo>
                    <a:pt x="52" y="32"/>
                  </a:lnTo>
                  <a:lnTo>
                    <a:pt x="58" y="17"/>
                  </a:lnTo>
                  <a:lnTo>
                    <a:pt x="58" y="15"/>
                  </a:lnTo>
                  <a:lnTo>
                    <a:pt x="56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6" name="Freeform 40"/>
            <p:cNvSpPr>
              <a:spLocks/>
            </p:cNvSpPr>
            <p:nvPr/>
          </p:nvSpPr>
          <p:spPr bwMode="auto">
            <a:xfrm>
              <a:off x="3979863" y="2487613"/>
              <a:ext cx="65087" cy="82550"/>
            </a:xfrm>
            <a:custGeom>
              <a:avLst/>
              <a:gdLst>
                <a:gd name="T0" fmla="*/ 2147483647 w 41"/>
                <a:gd name="T1" fmla="*/ 2147483647 h 52"/>
                <a:gd name="T2" fmla="*/ 2147483647 w 41"/>
                <a:gd name="T3" fmla="*/ 2147483647 h 52"/>
                <a:gd name="T4" fmla="*/ 2147483647 w 41"/>
                <a:gd name="T5" fmla="*/ 2147483647 h 52"/>
                <a:gd name="T6" fmla="*/ 2147483647 w 41"/>
                <a:gd name="T7" fmla="*/ 2147483647 h 52"/>
                <a:gd name="T8" fmla="*/ 2147483647 w 41"/>
                <a:gd name="T9" fmla="*/ 2147483647 h 52"/>
                <a:gd name="T10" fmla="*/ 2147483647 w 41"/>
                <a:gd name="T11" fmla="*/ 2147483647 h 52"/>
                <a:gd name="T12" fmla="*/ 2147483647 w 41"/>
                <a:gd name="T13" fmla="*/ 2147483647 h 52"/>
                <a:gd name="T14" fmla="*/ 2147483647 w 41"/>
                <a:gd name="T15" fmla="*/ 2147483647 h 52"/>
                <a:gd name="T16" fmla="*/ 0 w 41"/>
                <a:gd name="T17" fmla="*/ 0 h 52"/>
                <a:gd name="T18" fmla="*/ 2147483647 w 41"/>
                <a:gd name="T19" fmla="*/ 2147483647 h 52"/>
                <a:gd name="T20" fmla="*/ 2147483647 w 41"/>
                <a:gd name="T21" fmla="*/ 2147483647 h 52"/>
                <a:gd name="T22" fmla="*/ 2147483647 w 41"/>
                <a:gd name="T23" fmla="*/ 2147483647 h 52"/>
                <a:gd name="T24" fmla="*/ 2147483647 w 41"/>
                <a:gd name="T25" fmla="*/ 2147483647 h 52"/>
                <a:gd name="T26" fmla="*/ 2147483647 w 41"/>
                <a:gd name="T27" fmla="*/ 2147483647 h 52"/>
                <a:gd name="T28" fmla="*/ 2147483647 w 41"/>
                <a:gd name="T29" fmla="*/ 2147483647 h 52"/>
                <a:gd name="T30" fmla="*/ 2147483647 w 41"/>
                <a:gd name="T31" fmla="*/ 2147483647 h 52"/>
                <a:gd name="T32" fmla="*/ 2147483647 w 41"/>
                <a:gd name="T33" fmla="*/ 2147483647 h 52"/>
                <a:gd name="T34" fmla="*/ 2147483647 w 41"/>
                <a:gd name="T35" fmla="*/ 2147483647 h 52"/>
                <a:gd name="T36" fmla="*/ 2147483647 w 41"/>
                <a:gd name="T37" fmla="*/ 2147483647 h 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1"/>
                <a:gd name="T58" fmla="*/ 0 h 52"/>
                <a:gd name="T59" fmla="*/ 41 w 41"/>
                <a:gd name="T60" fmla="*/ 52 h 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1" h="52">
                  <a:moveTo>
                    <a:pt x="40" y="51"/>
                  </a:moveTo>
                  <a:lnTo>
                    <a:pt x="40" y="47"/>
                  </a:lnTo>
                  <a:lnTo>
                    <a:pt x="40" y="42"/>
                  </a:lnTo>
                  <a:lnTo>
                    <a:pt x="40" y="32"/>
                  </a:lnTo>
                  <a:lnTo>
                    <a:pt x="40" y="24"/>
                  </a:lnTo>
                  <a:lnTo>
                    <a:pt x="36" y="15"/>
                  </a:lnTo>
                  <a:lnTo>
                    <a:pt x="27" y="5"/>
                  </a:lnTo>
                  <a:lnTo>
                    <a:pt x="15" y="1"/>
                  </a:lnTo>
                  <a:lnTo>
                    <a:pt x="0" y="0"/>
                  </a:lnTo>
                  <a:lnTo>
                    <a:pt x="2" y="15"/>
                  </a:lnTo>
                  <a:lnTo>
                    <a:pt x="11" y="17"/>
                  </a:lnTo>
                  <a:lnTo>
                    <a:pt x="19" y="19"/>
                  </a:lnTo>
                  <a:lnTo>
                    <a:pt x="23" y="23"/>
                  </a:lnTo>
                  <a:lnTo>
                    <a:pt x="25" y="28"/>
                  </a:lnTo>
                  <a:lnTo>
                    <a:pt x="25" y="34"/>
                  </a:lnTo>
                  <a:lnTo>
                    <a:pt x="25" y="40"/>
                  </a:lnTo>
                  <a:lnTo>
                    <a:pt x="25" y="46"/>
                  </a:lnTo>
                  <a:lnTo>
                    <a:pt x="25" y="51"/>
                  </a:lnTo>
                  <a:lnTo>
                    <a:pt x="40" y="51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7" name="Freeform 41"/>
            <p:cNvSpPr>
              <a:spLocks/>
            </p:cNvSpPr>
            <p:nvPr/>
          </p:nvSpPr>
          <p:spPr bwMode="auto">
            <a:xfrm>
              <a:off x="3997325" y="2568575"/>
              <a:ext cx="47625" cy="130175"/>
            </a:xfrm>
            <a:custGeom>
              <a:avLst/>
              <a:gdLst>
                <a:gd name="T0" fmla="*/ 2147483647 w 30"/>
                <a:gd name="T1" fmla="*/ 2147483647 h 82"/>
                <a:gd name="T2" fmla="*/ 2147483647 w 30"/>
                <a:gd name="T3" fmla="*/ 2147483647 h 82"/>
                <a:gd name="T4" fmla="*/ 2147483647 w 30"/>
                <a:gd name="T5" fmla="*/ 2147483647 h 82"/>
                <a:gd name="T6" fmla="*/ 2147483647 w 30"/>
                <a:gd name="T7" fmla="*/ 2147483647 h 82"/>
                <a:gd name="T8" fmla="*/ 2147483647 w 30"/>
                <a:gd name="T9" fmla="*/ 2147483647 h 82"/>
                <a:gd name="T10" fmla="*/ 2147483647 w 30"/>
                <a:gd name="T11" fmla="*/ 2147483647 h 82"/>
                <a:gd name="T12" fmla="*/ 2147483647 w 30"/>
                <a:gd name="T13" fmla="*/ 2147483647 h 82"/>
                <a:gd name="T14" fmla="*/ 2147483647 w 30"/>
                <a:gd name="T15" fmla="*/ 2147483647 h 82"/>
                <a:gd name="T16" fmla="*/ 2147483647 w 30"/>
                <a:gd name="T17" fmla="*/ 0 h 82"/>
                <a:gd name="T18" fmla="*/ 2147483647 w 30"/>
                <a:gd name="T19" fmla="*/ 0 h 82"/>
                <a:gd name="T20" fmla="*/ 2147483647 w 30"/>
                <a:gd name="T21" fmla="*/ 2147483647 h 82"/>
                <a:gd name="T22" fmla="*/ 2147483647 w 30"/>
                <a:gd name="T23" fmla="*/ 2147483647 h 82"/>
                <a:gd name="T24" fmla="*/ 2147483647 w 30"/>
                <a:gd name="T25" fmla="*/ 2147483647 h 82"/>
                <a:gd name="T26" fmla="*/ 2147483647 w 30"/>
                <a:gd name="T27" fmla="*/ 2147483647 h 82"/>
                <a:gd name="T28" fmla="*/ 2147483647 w 30"/>
                <a:gd name="T29" fmla="*/ 2147483647 h 82"/>
                <a:gd name="T30" fmla="*/ 2147483647 w 30"/>
                <a:gd name="T31" fmla="*/ 2147483647 h 82"/>
                <a:gd name="T32" fmla="*/ 2147483647 w 30"/>
                <a:gd name="T33" fmla="*/ 2147483647 h 82"/>
                <a:gd name="T34" fmla="*/ 0 w 30"/>
                <a:gd name="T35" fmla="*/ 2147483647 h 82"/>
                <a:gd name="T36" fmla="*/ 0 w 30"/>
                <a:gd name="T37" fmla="*/ 2147483647 h 82"/>
                <a:gd name="T38" fmla="*/ 2147483647 w 30"/>
                <a:gd name="T39" fmla="*/ 2147483647 h 8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0"/>
                <a:gd name="T61" fmla="*/ 0 h 82"/>
                <a:gd name="T62" fmla="*/ 30 w 30"/>
                <a:gd name="T63" fmla="*/ 82 h 8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0" h="82">
                  <a:moveTo>
                    <a:pt x="16" y="81"/>
                  </a:moveTo>
                  <a:lnTo>
                    <a:pt x="18" y="71"/>
                  </a:lnTo>
                  <a:lnTo>
                    <a:pt x="20" y="62"/>
                  </a:lnTo>
                  <a:lnTo>
                    <a:pt x="21" y="52"/>
                  </a:lnTo>
                  <a:lnTo>
                    <a:pt x="23" y="42"/>
                  </a:lnTo>
                  <a:lnTo>
                    <a:pt x="25" y="33"/>
                  </a:lnTo>
                  <a:lnTo>
                    <a:pt x="27" y="23"/>
                  </a:lnTo>
                  <a:lnTo>
                    <a:pt x="29" y="12"/>
                  </a:lnTo>
                  <a:lnTo>
                    <a:pt x="29" y="0"/>
                  </a:lnTo>
                  <a:lnTo>
                    <a:pt x="14" y="0"/>
                  </a:lnTo>
                  <a:lnTo>
                    <a:pt x="14" y="12"/>
                  </a:lnTo>
                  <a:lnTo>
                    <a:pt x="12" y="21"/>
                  </a:lnTo>
                  <a:lnTo>
                    <a:pt x="10" y="31"/>
                  </a:lnTo>
                  <a:lnTo>
                    <a:pt x="8" y="39"/>
                  </a:lnTo>
                  <a:lnTo>
                    <a:pt x="6" y="48"/>
                  </a:lnTo>
                  <a:lnTo>
                    <a:pt x="4" y="58"/>
                  </a:lnTo>
                  <a:lnTo>
                    <a:pt x="2" y="67"/>
                  </a:lnTo>
                  <a:lnTo>
                    <a:pt x="0" y="79"/>
                  </a:lnTo>
                  <a:lnTo>
                    <a:pt x="0" y="77"/>
                  </a:lnTo>
                  <a:lnTo>
                    <a:pt x="16" y="81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8" name="Freeform 42"/>
            <p:cNvSpPr>
              <a:spLocks/>
            </p:cNvSpPr>
            <p:nvPr/>
          </p:nvSpPr>
          <p:spPr bwMode="auto">
            <a:xfrm>
              <a:off x="3956050" y="2690813"/>
              <a:ext cx="68263" cy="201612"/>
            </a:xfrm>
            <a:custGeom>
              <a:avLst/>
              <a:gdLst>
                <a:gd name="T0" fmla="*/ 2147483647 w 43"/>
                <a:gd name="T1" fmla="*/ 2147483647 h 127"/>
                <a:gd name="T2" fmla="*/ 2147483647 w 43"/>
                <a:gd name="T3" fmla="*/ 2147483647 h 127"/>
                <a:gd name="T4" fmla="*/ 2147483647 w 43"/>
                <a:gd name="T5" fmla="*/ 2147483647 h 127"/>
                <a:gd name="T6" fmla="*/ 2147483647 w 43"/>
                <a:gd name="T7" fmla="*/ 2147483647 h 127"/>
                <a:gd name="T8" fmla="*/ 2147483647 w 43"/>
                <a:gd name="T9" fmla="*/ 2147483647 h 127"/>
                <a:gd name="T10" fmla="*/ 2147483647 w 43"/>
                <a:gd name="T11" fmla="*/ 2147483647 h 127"/>
                <a:gd name="T12" fmla="*/ 2147483647 w 43"/>
                <a:gd name="T13" fmla="*/ 2147483647 h 127"/>
                <a:gd name="T14" fmla="*/ 2147483647 w 43"/>
                <a:gd name="T15" fmla="*/ 2147483647 h 127"/>
                <a:gd name="T16" fmla="*/ 2147483647 w 43"/>
                <a:gd name="T17" fmla="*/ 2147483647 h 127"/>
                <a:gd name="T18" fmla="*/ 2147483647 w 43"/>
                <a:gd name="T19" fmla="*/ 0 h 127"/>
                <a:gd name="T20" fmla="*/ 2147483647 w 43"/>
                <a:gd name="T21" fmla="*/ 2147483647 h 127"/>
                <a:gd name="T22" fmla="*/ 2147483647 w 43"/>
                <a:gd name="T23" fmla="*/ 2147483647 h 127"/>
                <a:gd name="T24" fmla="*/ 2147483647 w 43"/>
                <a:gd name="T25" fmla="*/ 2147483647 h 127"/>
                <a:gd name="T26" fmla="*/ 2147483647 w 43"/>
                <a:gd name="T27" fmla="*/ 2147483647 h 127"/>
                <a:gd name="T28" fmla="*/ 2147483647 w 43"/>
                <a:gd name="T29" fmla="*/ 2147483647 h 127"/>
                <a:gd name="T30" fmla="*/ 0 w 43"/>
                <a:gd name="T31" fmla="*/ 2147483647 h 127"/>
                <a:gd name="T32" fmla="*/ 0 w 43"/>
                <a:gd name="T33" fmla="*/ 2147483647 h 127"/>
                <a:gd name="T34" fmla="*/ 2147483647 w 43"/>
                <a:gd name="T35" fmla="*/ 2147483647 h 127"/>
                <a:gd name="T36" fmla="*/ 2147483647 w 43"/>
                <a:gd name="T37" fmla="*/ 2147483647 h 127"/>
                <a:gd name="T38" fmla="*/ 2147483647 w 43"/>
                <a:gd name="T39" fmla="*/ 2147483647 h 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3"/>
                <a:gd name="T61" fmla="*/ 0 h 127"/>
                <a:gd name="T62" fmla="*/ 43 w 43"/>
                <a:gd name="T63" fmla="*/ 127 h 12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3" h="127">
                  <a:moveTo>
                    <a:pt x="9" y="111"/>
                  </a:moveTo>
                  <a:lnTo>
                    <a:pt x="15" y="115"/>
                  </a:lnTo>
                  <a:lnTo>
                    <a:pt x="15" y="107"/>
                  </a:lnTo>
                  <a:lnTo>
                    <a:pt x="19" y="94"/>
                  </a:lnTo>
                  <a:lnTo>
                    <a:pt x="23" y="79"/>
                  </a:lnTo>
                  <a:lnTo>
                    <a:pt x="28" y="59"/>
                  </a:lnTo>
                  <a:lnTo>
                    <a:pt x="32" y="40"/>
                  </a:lnTo>
                  <a:lnTo>
                    <a:pt x="38" y="21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23" y="17"/>
                  </a:lnTo>
                  <a:lnTo>
                    <a:pt x="17" y="34"/>
                  </a:lnTo>
                  <a:lnTo>
                    <a:pt x="13" y="56"/>
                  </a:lnTo>
                  <a:lnTo>
                    <a:pt x="7" y="75"/>
                  </a:lnTo>
                  <a:lnTo>
                    <a:pt x="1" y="92"/>
                  </a:lnTo>
                  <a:lnTo>
                    <a:pt x="0" y="105"/>
                  </a:lnTo>
                  <a:lnTo>
                    <a:pt x="0" y="117"/>
                  </a:lnTo>
                  <a:lnTo>
                    <a:pt x="11" y="126"/>
                  </a:lnTo>
                  <a:lnTo>
                    <a:pt x="9" y="126"/>
                  </a:lnTo>
                  <a:lnTo>
                    <a:pt x="9" y="111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9" name="Freeform 43"/>
            <p:cNvSpPr>
              <a:spLocks/>
            </p:cNvSpPr>
            <p:nvPr/>
          </p:nvSpPr>
          <p:spPr bwMode="auto">
            <a:xfrm>
              <a:off x="3970338" y="2641600"/>
              <a:ext cx="104775" cy="250825"/>
            </a:xfrm>
            <a:custGeom>
              <a:avLst/>
              <a:gdLst>
                <a:gd name="T0" fmla="*/ 2147483647 w 66"/>
                <a:gd name="T1" fmla="*/ 0 h 158"/>
                <a:gd name="T2" fmla="*/ 2147483647 w 66"/>
                <a:gd name="T3" fmla="*/ 0 h 158"/>
                <a:gd name="T4" fmla="*/ 2147483647 w 66"/>
                <a:gd name="T5" fmla="*/ 2147483647 h 158"/>
                <a:gd name="T6" fmla="*/ 2147483647 w 66"/>
                <a:gd name="T7" fmla="*/ 2147483647 h 158"/>
                <a:gd name="T8" fmla="*/ 2147483647 w 66"/>
                <a:gd name="T9" fmla="*/ 2147483647 h 158"/>
                <a:gd name="T10" fmla="*/ 2147483647 w 66"/>
                <a:gd name="T11" fmla="*/ 2147483647 h 158"/>
                <a:gd name="T12" fmla="*/ 2147483647 w 66"/>
                <a:gd name="T13" fmla="*/ 2147483647 h 158"/>
                <a:gd name="T14" fmla="*/ 2147483647 w 66"/>
                <a:gd name="T15" fmla="*/ 2147483647 h 158"/>
                <a:gd name="T16" fmla="*/ 2147483647 w 66"/>
                <a:gd name="T17" fmla="*/ 2147483647 h 158"/>
                <a:gd name="T18" fmla="*/ 2147483647 w 66"/>
                <a:gd name="T19" fmla="*/ 2147483647 h 158"/>
                <a:gd name="T20" fmla="*/ 0 w 66"/>
                <a:gd name="T21" fmla="*/ 2147483647 h 158"/>
                <a:gd name="T22" fmla="*/ 0 w 66"/>
                <a:gd name="T23" fmla="*/ 2147483647 h 158"/>
                <a:gd name="T24" fmla="*/ 0 w 66"/>
                <a:gd name="T25" fmla="*/ 2147483647 h 158"/>
                <a:gd name="T26" fmla="*/ 2147483647 w 66"/>
                <a:gd name="T27" fmla="*/ 2147483647 h 158"/>
                <a:gd name="T28" fmla="*/ 2147483647 w 66"/>
                <a:gd name="T29" fmla="*/ 2147483647 h 158"/>
                <a:gd name="T30" fmla="*/ 2147483647 w 66"/>
                <a:gd name="T31" fmla="*/ 2147483647 h 158"/>
                <a:gd name="T32" fmla="*/ 2147483647 w 66"/>
                <a:gd name="T33" fmla="*/ 2147483647 h 158"/>
                <a:gd name="T34" fmla="*/ 2147483647 w 66"/>
                <a:gd name="T35" fmla="*/ 2147483647 h 158"/>
                <a:gd name="T36" fmla="*/ 2147483647 w 66"/>
                <a:gd name="T37" fmla="*/ 2147483647 h 158"/>
                <a:gd name="T38" fmla="*/ 2147483647 w 66"/>
                <a:gd name="T39" fmla="*/ 2147483647 h 158"/>
                <a:gd name="T40" fmla="*/ 2147483647 w 66"/>
                <a:gd name="T41" fmla="*/ 2147483647 h 158"/>
                <a:gd name="T42" fmla="*/ 2147483647 w 66"/>
                <a:gd name="T43" fmla="*/ 2147483647 h 158"/>
                <a:gd name="T44" fmla="*/ 2147483647 w 66"/>
                <a:gd name="T45" fmla="*/ 2147483647 h 158"/>
                <a:gd name="T46" fmla="*/ 2147483647 w 66"/>
                <a:gd name="T47" fmla="*/ 0 h 15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6"/>
                <a:gd name="T73" fmla="*/ 0 h 158"/>
                <a:gd name="T74" fmla="*/ 66 w 66"/>
                <a:gd name="T75" fmla="*/ 158 h 15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6" h="158">
                  <a:moveTo>
                    <a:pt x="65" y="0"/>
                  </a:moveTo>
                  <a:lnTo>
                    <a:pt x="63" y="0"/>
                  </a:lnTo>
                  <a:lnTo>
                    <a:pt x="56" y="4"/>
                  </a:lnTo>
                  <a:lnTo>
                    <a:pt x="50" y="10"/>
                  </a:lnTo>
                  <a:lnTo>
                    <a:pt x="44" y="18"/>
                  </a:lnTo>
                  <a:lnTo>
                    <a:pt x="40" y="27"/>
                  </a:lnTo>
                  <a:lnTo>
                    <a:pt x="31" y="50"/>
                  </a:lnTo>
                  <a:lnTo>
                    <a:pt x="21" y="77"/>
                  </a:lnTo>
                  <a:lnTo>
                    <a:pt x="14" y="102"/>
                  </a:lnTo>
                  <a:lnTo>
                    <a:pt x="6" y="125"/>
                  </a:lnTo>
                  <a:lnTo>
                    <a:pt x="0" y="140"/>
                  </a:lnTo>
                  <a:lnTo>
                    <a:pt x="0" y="142"/>
                  </a:lnTo>
                  <a:lnTo>
                    <a:pt x="0" y="157"/>
                  </a:lnTo>
                  <a:lnTo>
                    <a:pt x="14" y="148"/>
                  </a:lnTo>
                  <a:lnTo>
                    <a:pt x="21" y="131"/>
                  </a:lnTo>
                  <a:lnTo>
                    <a:pt x="29" y="108"/>
                  </a:lnTo>
                  <a:lnTo>
                    <a:pt x="37" y="81"/>
                  </a:lnTo>
                  <a:lnTo>
                    <a:pt x="46" y="56"/>
                  </a:lnTo>
                  <a:lnTo>
                    <a:pt x="54" y="35"/>
                  </a:lnTo>
                  <a:lnTo>
                    <a:pt x="58" y="25"/>
                  </a:lnTo>
                  <a:lnTo>
                    <a:pt x="61" y="19"/>
                  </a:lnTo>
                  <a:lnTo>
                    <a:pt x="65" y="16"/>
                  </a:lnTo>
                  <a:lnTo>
                    <a:pt x="61" y="16"/>
                  </a:lnTo>
                  <a:lnTo>
                    <a:pt x="65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0" name="Freeform 44"/>
            <p:cNvSpPr>
              <a:spLocks/>
            </p:cNvSpPr>
            <p:nvPr/>
          </p:nvSpPr>
          <p:spPr bwMode="auto">
            <a:xfrm>
              <a:off x="4059238" y="2641600"/>
              <a:ext cx="44450" cy="193675"/>
            </a:xfrm>
            <a:custGeom>
              <a:avLst/>
              <a:gdLst>
                <a:gd name="T0" fmla="*/ 2147483647 w 28"/>
                <a:gd name="T1" fmla="*/ 2147483647 h 122"/>
                <a:gd name="T2" fmla="*/ 2147483647 w 28"/>
                <a:gd name="T3" fmla="*/ 2147483647 h 122"/>
                <a:gd name="T4" fmla="*/ 2147483647 w 28"/>
                <a:gd name="T5" fmla="*/ 2147483647 h 122"/>
                <a:gd name="T6" fmla="*/ 2147483647 w 28"/>
                <a:gd name="T7" fmla="*/ 2147483647 h 122"/>
                <a:gd name="T8" fmla="*/ 2147483647 w 28"/>
                <a:gd name="T9" fmla="*/ 2147483647 h 122"/>
                <a:gd name="T10" fmla="*/ 2147483647 w 28"/>
                <a:gd name="T11" fmla="*/ 2147483647 h 122"/>
                <a:gd name="T12" fmla="*/ 2147483647 w 28"/>
                <a:gd name="T13" fmla="*/ 2147483647 h 122"/>
                <a:gd name="T14" fmla="*/ 2147483647 w 28"/>
                <a:gd name="T15" fmla="*/ 2147483647 h 122"/>
                <a:gd name="T16" fmla="*/ 2147483647 w 28"/>
                <a:gd name="T17" fmla="*/ 2147483647 h 122"/>
                <a:gd name="T18" fmla="*/ 2147483647 w 28"/>
                <a:gd name="T19" fmla="*/ 2147483647 h 122"/>
                <a:gd name="T20" fmla="*/ 2147483647 w 28"/>
                <a:gd name="T21" fmla="*/ 2147483647 h 122"/>
                <a:gd name="T22" fmla="*/ 2147483647 w 28"/>
                <a:gd name="T23" fmla="*/ 0 h 122"/>
                <a:gd name="T24" fmla="*/ 2147483647 w 28"/>
                <a:gd name="T25" fmla="*/ 2147483647 h 122"/>
                <a:gd name="T26" fmla="*/ 2147483647 w 28"/>
                <a:gd name="T27" fmla="*/ 2147483647 h 122"/>
                <a:gd name="T28" fmla="*/ 2147483647 w 28"/>
                <a:gd name="T29" fmla="*/ 2147483647 h 122"/>
                <a:gd name="T30" fmla="*/ 2147483647 w 28"/>
                <a:gd name="T31" fmla="*/ 2147483647 h 122"/>
                <a:gd name="T32" fmla="*/ 2147483647 w 28"/>
                <a:gd name="T33" fmla="*/ 2147483647 h 122"/>
                <a:gd name="T34" fmla="*/ 2147483647 w 28"/>
                <a:gd name="T35" fmla="*/ 2147483647 h 122"/>
                <a:gd name="T36" fmla="*/ 2147483647 w 28"/>
                <a:gd name="T37" fmla="*/ 2147483647 h 122"/>
                <a:gd name="T38" fmla="*/ 2147483647 w 28"/>
                <a:gd name="T39" fmla="*/ 2147483647 h 122"/>
                <a:gd name="T40" fmla="*/ 2147483647 w 28"/>
                <a:gd name="T41" fmla="*/ 2147483647 h 122"/>
                <a:gd name="T42" fmla="*/ 2147483647 w 28"/>
                <a:gd name="T43" fmla="*/ 2147483647 h 122"/>
                <a:gd name="T44" fmla="*/ 0 w 28"/>
                <a:gd name="T45" fmla="*/ 2147483647 h 122"/>
                <a:gd name="T46" fmla="*/ 2147483647 w 28"/>
                <a:gd name="T47" fmla="*/ 2147483647 h 1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8"/>
                <a:gd name="T73" fmla="*/ 0 h 122"/>
                <a:gd name="T74" fmla="*/ 28 w 28"/>
                <a:gd name="T75" fmla="*/ 122 h 12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8" h="122">
                  <a:moveTo>
                    <a:pt x="15" y="119"/>
                  </a:moveTo>
                  <a:lnTo>
                    <a:pt x="15" y="121"/>
                  </a:lnTo>
                  <a:lnTo>
                    <a:pt x="17" y="108"/>
                  </a:lnTo>
                  <a:lnTo>
                    <a:pt x="21" y="92"/>
                  </a:lnTo>
                  <a:lnTo>
                    <a:pt x="23" y="75"/>
                  </a:lnTo>
                  <a:lnTo>
                    <a:pt x="27" y="56"/>
                  </a:lnTo>
                  <a:lnTo>
                    <a:pt x="27" y="39"/>
                  </a:lnTo>
                  <a:lnTo>
                    <a:pt x="27" y="23"/>
                  </a:lnTo>
                  <a:lnTo>
                    <a:pt x="25" y="16"/>
                  </a:lnTo>
                  <a:lnTo>
                    <a:pt x="23" y="10"/>
                  </a:lnTo>
                  <a:lnTo>
                    <a:pt x="17" y="4"/>
                  </a:lnTo>
                  <a:lnTo>
                    <a:pt x="9" y="0"/>
                  </a:lnTo>
                  <a:lnTo>
                    <a:pt x="5" y="16"/>
                  </a:lnTo>
                  <a:lnTo>
                    <a:pt x="7" y="18"/>
                  </a:lnTo>
                  <a:lnTo>
                    <a:pt x="9" y="18"/>
                  </a:lnTo>
                  <a:lnTo>
                    <a:pt x="9" y="21"/>
                  </a:lnTo>
                  <a:lnTo>
                    <a:pt x="11" y="25"/>
                  </a:lnTo>
                  <a:lnTo>
                    <a:pt x="11" y="39"/>
                  </a:lnTo>
                  <a:lnTo>
                    <a:pt x="11" y="54"/>
                  </a:lnTo>
                  <a:lnTo>
                    <a:pt x="7" y="71"/>
                  </a:lnTo>
                  <a:lnTo>
                    <a:pt x="5" y="88"/>
                  </a:lnTo>
                  <a:lnTo>
                    <a:pt x="2" y="106"/>
                  </a:lnTo>
                  <a:lnTo>
                    <a:pt x="0" y="117"/>
                  </a:lnTo>
                  <a:lnTo>
                    <a:pt x="15" y="119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1" name="Freeform 45"/>
            <p:cNvSpPr>
              <a:spLocks/>
            </p:cNvSpPr>
            <p:nvPr/>
          </p:nvSpPr>
          <p:spPr bwMode="auto">
            <a:xfrm>
              <a:off x="3979863" y="2827338"/>
              <a:ext cx="104775" cy="403225"/>
            </a:xfrm>
            <a:custGeom>
              <a:avLst/>
              <a:gdLst>
                <a:gd name="T0" fmla="*/ 2147483647 w 66"/>
                <a:gd name="T1" fmla="*/ 2147483647 h 254"/>
                <a:gd name="T2" fmla="*/ 2147483647 w 66"/>
                <a:gd name="T3" fmla="*/ 2147483647 h 254"/>
                <a:gd name="T4" fmla="*/ 2147483647 w 66"/>
                <a:gd name="T5" fmla="*/ 2147483647 h 254"/>
                <a:gd name="T6" fmla="*/ 2147483647 w 66"/>
                <a:gd name="T7" fmla="*/ 2147483647 h 254"/>
                <a:gd name="T8" fmla="*/ 2147483647 w 66"/>
                <a:gd name="T9" fmla="*/ 2147483647 h 254"/>
                <a:gd name="T10" fmla="*/ 2147483647 w 66"/>
                <a:gd name="T11" fmla="*/ 2147483647 h 254"/>
                <a:gd name="T12" fmla="*/ 2147483647 w 66"/>
                <a:gd name="T13" fmla="*/ 2147483647 h 254"/>
                <a:gd name="T14" fmla="*/ 2147483647 w 66"/>
                <a:gd name="T15" fmla="*/ 2147483647 h 254"/>
                <a:gd name="T16" fmla="*/ 2147483647 w 66"/>
                <a:gd name="T17" fmla="*/ 2147483647 h 254"/>
                <a:gd name="T18" fmla="*/ 2147483647 w 66"/>
                <a:gd name="T19" fmla="*/ 2147483647 h 254"/>
                <a:gd name="T20" fmla="*/ 2147483647 w 66"/>
                <a:gd name="T21" fmla="*/ 2147483647 h 254"/>
                <a:gd name="T22" fmla="*/ 2147483647 w 66"/>
                <a:gd name="T23" fmla="*/ 2147483647 h 254"/>
                <a:gd name="T24" fmla="*/ 2147483647 w 66"/>
                <a:gd name="T25" fmla="*/ 0 h 254"/>
                <a:gd name="T26" fmla="*/ 2147483647 w 66"/>
                <a:gd name="T27" fmla="*/ 2147483647 h 254"/>
                <a:gd name="T28" fmla="*/ 2147483647 w 66"/>
                <a:gd name="T29" fmla="*/ 2147483647 h 254"/>
                <a:gd name="T30" fmla="*/ 2147483647 w 66"/>
                <a:gd name="T31" fmla="*/ 2147483647 h 254"/>
                <a:gd name="T32" fmla="*/ 2147483647 w 66"/>
                <a:gd name="T33" fmla="*/ 2147483647 h 254"/>
                <a:gd name="T34" fmla="*/ 2147483647 w 66"/>
                <a:gd name="T35" fmla="*/ 2147483647 h 254"/>
                <a:gd name="T36" fmla="*/ 2147483647 w 66"/>
                <a:gd name="T37" fmla="*/ 2147483647 h 254"/>
                <a:gd name="T38" fmla="*/ 0 w 66"/>
                <a:gd name="T39" fmla="*/ 2147483647 h 254"/>
                <a:gd name="T40" fmla="*/ 0 w 66"/>
                <a:gd name="T41" fmla="*/ 2147483647 h 254"/>
                <a:gd name="T42" fmla="*/ 2147483647 w 66"/>
                <a:gd name="T43" fmla="*/ 2147483647 h 254"/>
                <a:gd name="T44" fmla="*/ 2147483647 w 66"/>
                <a:gd name="T45" fmla="*/ 2147483647 h 254"/>
                <a:gd name="T46" fmla="*/ 2147483647 w 66"/>
                <a:gd name="T47" fmla="*/ 2147483647 h 2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6"/>
                <a:gd name="T73" fmla="*/ 0 h 254"/>
                <a:gd name="T74" fmla="*/ 66 w 66"/>
                <a:gd name="T75" fmla="*/ 254 h 2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6" h="254">
                  <a:moveTo>
                    <a:pt x="15" y="240"/>
                  </a:moveTo>
                  <a:lnTo>
                    <a:pt x="13" y="238"/>
                  </a:lnTo>
                  <a:lnTo>
                    <a:pt x="17" y="240"/>
                  </a:lnTo>
                  <a:lnTo>
                    <a:pt x="17" y="236"/>
                  </a:lnTo>
                  <a:lnTo>
                    <a:pt x="17" y="228"/>
                  </a:lnTo>
                  <a:lnTo>
                    <a:pt x="17" y="217"/>
                  </a:lnTo>
                  <a:lnTo>
                    <a:pt x="23" y="186"/>
                  </a:lnTo>
                  <a:lnTo>
                    <a:pt x="32" y="150"/>
                  </a:lnTo>
                  <a:lnTo>
                    <a:pt x="42" y="109"/>
                  </a:lnTo>
                  <a:lnTo>
                    <a:pt x="52" y="69"/>
                  </a:lnTo>
                  <a:lnTo>
                    <a:pt x="59" y="33"/>
                  </a:lnTo>
                  <a:lnTo>
                    <a:pt x="65" y="2"/>
                  </a:lnTo>
                  <a:lnTo>
                    <a:pt x="50" y="0"/>
                  </a:lnTo>
                  <a:lnTo>
                    <a:pt x="44" y="31"/>
                  </a:lnTo>
                  <a:lnTo>
                    <a:pt x="36" y="67"/>
                  </a:lnTo>
                  <a:lnTo>
                    <a:pt x="27" y="106"/>
                  </a:lnTo>
                  <a:lnTo>
                    <a:pt x="17" y="146"/>
                  </a:lnTo>
                  <a:lnTo>
                    <a:pt x="8" y="184"/>
                  </a:lnTo>
                  <a:lnTo>
                    <a:pt x="2" y="215"/>
                  </a:lnTo>
                  <a:lnTo>
                    <a:pt x="0" y="226"/>
                  </a:lnTo>
                  <a:lnTo>
                    <a:pt x="0" y="238"/>
                  </a:lnTo>
                  <a:lnTo>
                    <a:pt x="2" y="247"/>
                  </a:lnTo>
                  <a:lnTo>
                    <a:pt x="9" y="253"/>
                  </a:lnTo>
                  <a:lnTo>
                    <a:pt x="15" y="24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2" name="Freeform 46"/>
            <p:cNvSpPr>
              <a:spLocks/>
            </p:cNvSpPr>
            <p:nvPr/>
          </p:nvSpPr>
          <p:spPr bwMode="auto">
            <a:xfrm>
              <a:off x="3994150" y="3035300"/>
              <a:ext cx="120650" cy="195263"/>
            </a:xfrm>
            <a:custGeom>
              <a:avLst/>
              <a:gdLst>
                <a:gd name="T0" fmla="*/ 2147483647 w 76"/>
                <a:gd name="T1" fmla="*/ 0 h 123"/>
                <a:gd name="T2" fmla="*/ 2147483647 w 76"/>
                <a:gd name="T3" fmla="*/ 2147483647 h 123"/>
                <a:gd name="T4" fmla="*/ 2147483647 w 76"/>
                <a:gd name="T5" fmla="*/ 0 h 123"/>
                <a:gd name="T6" fmla="*/ 2147483647 w 76"/>
                <a:gd name="T7" fmla="*/ 2147483647 h 123"/>
                <a:gd name="T8" fmla="*/ 2147483647 w 76"/>
                <a:gd name="T9" fmla="*/ 2147483647 h 123"/>
                <a:gd name="T10" fmla="*/ 2147483647 w 76"/>
                <a:gd name="T11" fmla="*/ 2147483647 h 123"/>
                <a:gd name="T12" fmla="*/ 2147483647 w 76"/>
                <a:gd name="T13" fmla="*/ 2147483647 h 123"/>
                <a:gd name="T14" fmla="*/ 2147483647 w 76"/>
                <a:gd name="T15" fmla="*/ 2147483647 h 123"/>
                <a:gd name="T16" fmla="*/ 2147483647 w 76"/>
                <a:gd name="T17" fmla="*/ 2147483647 h 123"/>
                <a:gd name="T18" fmla="*/ 2147483647 w 76"/>
                <a:gd name="T19" fmla="*/ 2147483647 h 123"/>
                <a:gd name="T20" fmla="*/ 2147483647 w 76"/>
                <a:gd name="T21" fmla="*/ 2147483647 h 123"/>
                <a:gd name="T22" fmla="*/ 2147483647 w 76"/>
                <a:gd name="T23" fmla="*/ 2147483647 h 123"/>
                <a:gd name="T24" fmla="*/ 0 w 76"/>
                <a:gd name="T25" fmla="*/ 2147483647 h 123"/>
                <a:gd name="T26" fmla="*/ 2147483647 w 76"/>
                <a:gd name="T27" fmla="*/ 2147483647 h 123"/>
                <a:gd name="T28" fmla="*/ 2147483647 w 76"/>
                <a:gd name="T29" fmla="*/ 2147483647 h 123"/>
                <a:gd name="T30" fmla="*/ 2147483647 w 76"/>
                <a:gd name="T31" fmla="*/ 2147483647 h 123"/>
                <a:gd name="T32" fmla="*/ 2147483647 w 76"/>
                <a:gd name="T33" fmla="*/ 2147483647 h 123"/>
                <a:gd name="T34" fmla="*/ 2147483647 w 76"/>
                <a:gd name="T35" fmla="*/ 2147483647 h 123"/>
                <a:gd name="T36" fmla="*/ 2147483647 w 76"/>
                <a:gd name="T37" fmla="*/ 2147483647 h 123"/>
                <a:gd name="T38" fmla="*/ 2147483647 w 76"/>
                <a:gd name="T39" fmla="*/ 2147483647 h 123"/>
                <a:gd name="T40" fmla="*/ 2147483647 w 76"/>
                <a:gd name="T41" fmla="*/ 2147483647 h 123"/>
                <a:gd name="T42" fmla="*/ 2147483647 w 76"/>
                <a:gd name="T43" fmla="*/ 2147483647 h 123"/>
                <a:gd name="T44" fmla="*/ 2147483647 w 76"/>
                <a:gd name="T45" fmla="*/ 2147483647 h 123"/>
                <a:gd name="T46" fmla="*/ 2147483647 w 76"/>
                <a:gd name="T47" fmla="*/ 2147483647 h 123"/>
                <a:gd name="T48" fmla="*/ 2147483647 w 76"/>
                <a:gd name="T49" fmla="*/ 0 h 12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6"/>
                <a:gd name="T76" fmla="*/ 0 h 123"/>
                <a:gd name="T77" fmla="*/ 76 w 76"/>
                <a:gd name="T78" fmla="*/ 123 h 12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6" h="123">
                  <a:moveTo>
                    <a:pt x="71" y="0"/>
                  </a:moveTo>
                  <a:lnTo>
                    <a:pt x="75" y="3"/>
                  </a:lnTo>
                  <a:lnTo>
                    <a:pt x="66" y="0"/>
                  </a:lnTo>
                  <a:lnTo>
                    <a:pt x="60" y="3"/>
                  </a:lnTo>
                  <a:lnTo>
                    <a:pt x="54" y="7"/>
                  </a:lnTo>
                  <a:lnTo>
                    <a:pt x="48" y="15"/>
                  </a:lnTo>
                  <a:lnTo>
                    <a:pt x="39" y="32"/>
                  </a:lnTo>
                  <a:lnTo>
                    <a:pt x="29" y="53"/>
                  </a:lnTo>
                  <a:lnTo>
                    <a:pt x="18" y="76"/>
                  </a:lnTo>
                  <a:lnTo>
                    <a:pt x="10" y="93"/>
                  </a:lnTo>
                  <a:lnTo>
                    <a:pt x="2" y="107"/>
                  </a:lnTo>
                  <a:lnTo>
                    <a:pt x="6" y="109"/>
                  </a:lnTo>
                  <a:lnTo>
                    <a:pt x="0" y="122"/>
                  </a:lnTo>
                  <a:lnTo>
                    <a:pt x="14" y="116"/>
                  </a:lnTo>
                  <a:lnTo>
                    <a:pt x="23" y="101"/>
                  </a:lnTo>
                  <a:lnTo>
                    <a:pt x="33" y="82"/>
                  </a:lnTo>
                  <a:lnTo>
                    <a:pt x="43" y="61"/>
                  </a:lnTo>
                  <a:lnTo>
                    <a:pt x="54" y="40"/>
                  </a:lnTo>
                  <a:lnTo>
                    <a:pt x="64" y="23"/>
                  </a:lnTo>
                  <a:lnTo>
                    <a:pt x="68" y="19"/>
                  </a:lnTo>
                  <a:lnTo>
                    <a:pt x="69" y="15"/>
                  </a:lnTo>
                  <a:lnTo>
                    <a:pt x="68" y="15"/>
                  </a:lnTo>
                  <a:lnTo>
                    <a:pt x="64" y="13"/>
                  </a:lnTo>
                  <a:lnTo>
                    <a:pt x="68" y="17"/>
                  </a:lnTo>
                  <a:lnTo>
                    <a:pt x="71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3" name="Freeform 47"/>
            <p:cNvSpPr>
              <a:spLocks/>
            </p:cNvSpPr>
            <p:nvPr/>
          </p:nvSpPr>
          <p:spPr bwMode="auto">
            <a:xfrm>
              <a:off x="4006850" y="3035300"/>
              <a:ext cx="120650" cy="506413"/>
            </a:xfrm>
            <a:custGeom>
              <a:avLst/>
              <a:gdLst>
                <a:gd name="T0" fmla="*/ 2147483647 w 76"/>
                <a:gd name="T1" fmla="*/ 2147483647 h 319"/>
                <a:gd name="T2" fmla="*/ 2147483647 w 76"/>
                <a:gd name="T3" fmla="*/ 2147483647 h 319"/>
                <a:gd name="T4" fmla="*/ 2147483647 w 76"/>
                <a:gd name="T5" fmla="*/ 2147483647 h 319"/>
                <a:gd name="T6" fmla="*/ 2147483647 w 76"/>
                <a:gd name="T7" fmla="*/ 2147483647 h 319"/>
                <a:gd name="T8" fmla="*/ 2147483647 w 76"/>
                <a:gd name="T9" fmla="*/ 2147483647 h 319"/>
                <a:gd name="T10" fmla="*/ 2147483647 w 76"/>
                <a:gd name="T11" fmla="*/ 2147483647 h 319"/>
                <a:gd name="T12" fmla="*/ 2147483647 w 76"/>
                <a:gd name="T13" fmla="*/ 2147483647 h 319"/>
                <a:gd name="T14" fmla="*/ 2147483647 w 76"/>
                <a:gd name="T15" fmla="*/ 2147483647 h 319"/>
                <a:gd name="T16" fmla="*/ 2147483647 w 76"/>
                <a:gd name="T17" fmla="*/ 2147483647 h 319"/>
                <a:gd name="T18" fmla="*/ 2147483647 w 76"/>
                <a:gd name="T19" fmla="*/ 2147483647 h 319"/>
                <a:gd name="T20" fmla="*/ 2147483647 w 76"/>
                <a:gd name="T21" fmla="*/ 2147483647 h 319"/>
                <a:gd name="T22" fmla="*/ 2147483647 w 76"/>
                <a:gd name="T23" fmla="*/ 2147483647 h 319"/>
                <a:gd name="T24" fmla="*/ 2147483647 w 76"/>
                <a:gd name="T25" fmla="*/ 0 h 319"/>
                <a:gd name="T26" fmla="*/ 2147483647 w 76"/>
                <a:gd name="T27" fmla="*/ 2147483647 h 319"/>
                <a:gd name="T28" fmla="*/ 2147483647 w 76"/>
                <a:gd name="T29" fmla="*/ 2147483647 h 319"/>
                <a:gd name="T30" fmla="*/ 2147483647 w 76"/>
                <a:gd name="T31" fmla="*/ 2147483647 h 319"/>
                <a:gd name="T32" fmla="*/ 2147483647 w 76"/>
                <a:gd name="T33" fmla="*/ 2147483647 h 319"/>
                <a:gd name="T34" fmla="*/ 2147483647 w 76"/>
                <a:gd name="T35" fmla="*/ 2147483647 h 319"/>
                <a:gd name="T36" fmla="*/ 2147483647 w 76"/>
                <a:gd name="T37" fmla="*/ 2147483647 h 319"/>
                <a:gd name="T38" fmla="*/ 2147483647 w 76"/>
                <a:gd name="T39" fmla="*/ 2147483647 h 319"/>
                <a:gd name="T40" fmla="*/ 2147483647 w 76"/>
                <a:gd name="T41" fmla="*/ 2147483647 h 319"/>
                <a:gd name="T42" fmla="*/ 2147483647 w 76"/>
                <a:gd name="T43" fmla="*/ 2147483647 h 319"/>
                <a:gd name="T44" fmla="*/ 2147483647 w 76"/>
                <a:gd name="T45" fmla="*/ 2147483647 h 319"/>
                <a:gd name="T46" fmla="*/ 2147483647 w 76"/>
                <a:gd name="T47" fmla="*/ 2147483647 h 319"/>
                <a:gd name="T48" fmla="*/ 0 w 76"/>
                <a:gd name="T49" fmla="*/ 2147483647 h 319"/>
                <a:gd name="T50" fmla="*/ 2147483647 w 76"/>
                <a:gd name="T51" fmla="*/ 2147483647 h 319"/>
                <a:gd name="T52" fmla="*/ 2147483647 w 76"/>
                <a:gd name="T53" fmla="*/ 2147483647 h 31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6"/>
                <a:gd name="T82" fmla="*/ 0 h 319"/>
                <a:gd name="T83" fmla="*/ 76 w 76"/>
                <a:gd name="T84" fmla="*/ 319 h 31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6" h="319">
                  <a:moveTo>
                    <a:pt x="14" y="304"/>
                  </a:moveTo>
                  <a:lnTo>
                    <a:pt x="17" y="306"/>
                  </a:lnTo>
                  <a:lnTo>
                    <a:pt x="17" y="299"/>
                  </a:lnTo>
                  <a:lnTo>
                    <a:pt x="19" y="283"/>
                  </a:lnTo>
                  <a:lnTo>
                    <a:pt x="23" y="264"/>
                  </a:lnTo>
                  <a:lnTo>
                    <a:pt x="35" y="216"/>
                  </a:lnTo>
                  <a:lnTo>
                    <a:pt x="48" y="162"/>
                  </a:lnTo>
                  <a:lnTo>
                    <a:pt x="61" y="107"/>
                  </a:lnTo>
                  <a:lnTo>
                    <a:pt x="71" y="59"/>
                  </a:lnTo>
                  <a:lnTo>
                    <a:pt x="73" y="38"/>
                  </a:lnTo>
                  <a:lnTo>
                    <a:pt x="75" y="23"/>
                  </a:lnTo>
                  <a:lnTo>
                    <a:pt x="73" y="11"/>
                  </a:lnTo>
                  <a:lnTo>
                    <a:pt x="63" y="0"/>
                  </a:lnTo>
                  <a:lnTo>
                    <a:pt x="60" y="17"/>
                  </a:lnTo>
                  <a:lnTo>
                    <a:pt x="58" y="15"/>
                  </a:lnTo>
                  <a:lnTo>
                    <a:pt x="58" y="23"/>
                  </a:lnTo>
                  <a:lnTo>
                    <a:pt x="58" y="38"/>
                  </a:lnTo>
                  <a:lnTo>
                    <a:pt x="54" y="55"/>
                  </a:lnTo>
                  <a:lnTo>
                    <a:pt x="44" y="103"/>
                  </a:lnTo>
                  <a:lnTo>
                    <a:pt x="33" y="159"/>
                  </a:lnTo>
                  <a:lnTo>
                    <a:pt x="19" y="212"/>
                  </a:lnTo>
                  <a:lnTo>
                    <a:pt x="8" y="260"/>
                  </a:lnTo>
                  <a:lnTo>
                    <a:pt x="4" y="279"/>
                  </a:lnTo>
                  <a:lnTo>
                    <a:pt x="2" y="295"/>
                  </a:lnTo>
                  <a:lnTo>
                    <a:pt x="0" y="306"/>
                  </a:lnTo>
                  <a:lnTo>
                    <a:pt x="8" y="318"/>
                  </a:lnTo>
                  <a:lnTo>
                    <a:pt x="14" y="304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4" name="Freeform 48"/>
            <p:cNvSpPr>
              <a:spLocks/>
            </p:cNvSpPr>
            <p:nvPr/>
          </p:nvSpPr>
          <p:spPr bwMode="auto">
            <a:xfrm>
              <a:off x="4010025" y="3122613"/>
              <a:ext cx="204788" cy="412750"/>
            </a:xfrm>
            <a:custGeom>
              <a:avLst/>
              <a:gdLst>
                <a:gd name="T0" fmla="*/ 2147483647 w 129"/>
                <a:gd name="T1" fmla="*/ 2147483647 h 260"/>
                <a:gd name="T2" fmla="*/ 2147483647 w 129"/>
                <a:gd name="T3" fmla="*/ 0 h 260"/>
                <a:gd name="T4" fmla="*/ 0 w 129"/>
                <a:gd name="T5" fmla="*/ 2147483647 h 260"/>
                <a:gd name="T6" fmla="*/ 2147483647 w 129"/>
                <a:gd name="T7" fmla="*/ 2147483647 h 260"/>
                <a:gd name="T8" fmla="*/ 2147483647 w 129"/>
                <a:gd name="T9" fmla="*/ 2147483647 h 260"/>
                <a:gd name="T10" fmla="*/ 2147483647 w 129"/>
                <a:gd name="T11" fmla="*/ 2147483647 h 2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9"/>
                <a:gd name="T19" fmla="*/ 0 h 260"/>
                <a:gd name="T20" fmla="*/ 129 w 129"/>
                <a:gd name="T21" fmla="*/ 260 h 2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9" h="260">
                  <a:moveTo>
                    <a:pt x="121" y="4"/>
                  </a:moveTo>
                  <a:lnTo>
                    <a:pt x="113" y="0"/>
                  </a:lnTo>
                  <a:lnTo>
                    <a:pt x="0" y="253"/>
                  </a:lnTo>
                  <a:lnTo>
                    <a:pt x="15" y="259"/>
                  </a:lnTo>
                  <a:lnTo>
                    <a:pt x="128" y="6"/>
                  </a:lnTo>
                  <a:lnTo>
                    <a:pt x="121" y="4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5" name="Freeform 49"/>
            <p:cNvSpPr>
              <a:spLocks/>
            </p:cNvSpPr>
            <p:nvPr/>
          </p:nvSpPr>
          <p:spPr bwMode="auto">
            <a:xfrm>
              <a:off x="4192588" y="3086100"/>
              <a:ext cx="111125" cy="247650"/>
            </a:xfrm>
            <a:custGeom>
              <a:avLst/>
              <a:gdLst>
                <a:gd name="T0" fmla="*/ 2147483647 w 70"/>
                <a:gd name="T1" fmla="*/ 2147483647 h 156"/>
                <a:gd name="T2" fmla="*/ 2147483647 w 70"/>
                <a:gd name="T3" fmla="*/ 2147483647 h 156"/>
                <a:gd name="T4" fmla="*/ 2147483647 w 70"/>
                <a:gd name="T5" fmla="*/ 2147483647 h 156"/>
                <a:gd name="T6" fmla="*/ 2147483647 w 70"/>
                <a:gd name="T7" fmla="*/ 2147483647 h 156"/>
                <a:gd name="T8" fmla="*/ 2147483647 w 70"/>
                <a:gd name="T9" fmla="*/ 2147483647 h 156"/>
                <a:gd name="T10" fmla="*/ 2147483647 w 70"/>
                <a:gd name="T11" fmla="*/ 2147483647 h 156"/>
                <a:gd name="T12" fmla="*/ 2147483647 w 70"/>
                <a:gd name="T13" fmla="*/ 2147483647 h 156"/>
                <a:gd name="T14" fmla="*/ 2147483647 w 70"/>
                <a:gd name="T15" fmla="*/ 2147483647 h 156"/>
                <a:gd name="T16" fmla="*/ 2147483647 w 70"/>
                <a:gd name="T17" fmla="*/ 2147483647 h 156"/>
                <a:gd name="T18" fmla="*/ 2147483647 w 70"/>
                <a:gd name="T19" fmla="*/ 0 h 156"/>
                <a:gd name="T20" fmla="*/ 2147483647 w 70"/>
                <a:gd name="T21" fmla="*/ 0 h 156"/>
                <a:gd name="T22" fmla="*/ 2147483647 w 70"/>
                <a:gd name="T23" fmla="*/ 2147483647 h 156"/>
                <a:gd name="T24" fmla="*/ 2147483647 w 70"/>
                <a:gd name="T25" fmla="*/ 2147483647 h 156"/>
                <a:gd name="T26" fmla="*/ 2147483647 w 70"/>
                <a:gd name="T27" fmla="*/ 2147483647 h 156"/>
                <a:gd name="T28" fmla="*/ 0 w 70"/>
                <a:gd name="T29" fmla="*/ 2147483647 h 156"/>
                <a:gd name="T30" fmla="*/ 2147483647 w 70"/>
                <a:gd name="T31" fmla="*/ 2147483647 h 156"/>
                <a:gd name="T32" fmla="*/ 2147483647 w 70"/>
                <a:gd name="T33" fmla="*/ 2147483647 h 156"/>
                <a:gd name="T34" fmla="*/ 2147483647 w 70"/>
                <a:gd name="T35" fmla="*/ 2147483647 h 156"/>
                <a:gd name="T36" fmla="*/ 2147483647 w 70"/>
                <a:gd name="T37" fmla="*/ 2147483647 h 156"/>
                <a:gd name="T38" fmla="*/ 2147483647 w 70"/>
                <a:gd name="T39" fmla="*/ 2147483647 h 156"/>
                <a:gd name="T40" fmla="*/ 2147483647 w 70"/>
                <a:gd name="T41" fmla="*/ 2147483647 h 156"/>
                <a:gd name="T42" fmla="*/ 2147483647 w 70"/>
                <a:gd name="T43" fmla="*/ 2147483647 h 156"/>
                <a:gd name="T44" fmla="*/ 2147483647 w 70"/>
                <a:gd name="T45" fmla="*/ 2147483647 h 156"/>
                <a:gd name="T46" fmla="*/ 2147483647 w 70"/>
                <a:gd name="T47" fmla="*/ 2147483647 h 156"/>
                <a:gd name="T48" fmla="*/ 2147483647 w 70"/>
                <a:gd name="T49" fmla="*/ 2147483647 h 156"/>
                <a:gd name="T50" fmla="*/ 2147483647 w 70"/>
                <a:gd name="T51" fmla="*/ 2147483647 h 156"/>
                <a:gd name="T52" fmla="*/ 2147483647 w 70"/>
                <a:gd name="T53" fmla="*/ 2147483647 h 156"/>
                <a:gd name="T54" fmla="*/ 2147483647 w 70"/>
                <a:gd name="T55" fmla="*/ 2147483647 h 156"/>
                <a:gd name="T56" fmla="*/ 2147483647 w 70"/>
                <a:gd name="T57" fmla="*/ 2147483647 h 156"/>
                <a:gd name="T58" fmla="*/ 2147483647 w 70"/>
                <a:gd name="T59" fmla="*/ 2147483647 h 156"/>
                <a:gd name="T60" fmla="*/ 2147483647 w 70"/>
                <a:gd name="T61" fmla="*/ 2147483647 h 15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0"/>
                <a:gd name="T94" fmla="*/ 0 h 156"/>
                <a:gd name="T95" fmla="*/ 70 w 70"/>
                <a:gd name="T96" fmla="*/ 156 h 15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0" h="156">
                  <a:moveTo>
                    <a:pt x="65" y="155"/>
                  </a:moveTo>
                  <a:lnTo>
                    <a:pt x="69" y="119"/>
                  </a:lnTo>
                  <a:lnTo>
                    <a:pt x="69" y="90"/>
                  </a:lnTo>
                  <a:lnTo>
                    <a:pt x="69" y="65"/>
                  </a:lnTo>
                  <a:lnTo>
                    <a:pt x="69" y="46"/>
                  </a:lnTo>
                  <a:lnTo>
                    <a:pt x="65" y="29"/>
                  </a:lnTo>
                  <a:lnTo>
                    <a:pt x="61" y="17"/>
                  </a:lnTo>
                  <a:lnTo>
                    <a:pt x="56" y="8"/>
                  </a:lnTo>
                  <a:lnTo>
                    <a:pt x="48" y="2"/>
                  </a:lnTo>
                  <a:lnTo>
                    <a:pt x="40" y="0"/>
                  </a:lnTo>
                  <a:lnTo>
                    <a:pt x="31" y="0"/>
                  </a:lnTo>
                  <a:lnTo>
                    <a:pt x="25" y="2"/>
                  </a:lnTo>
                  <a:lnTo>
                    <a:pt x="17" y="6"/>
                  </a:lnTo>
                  <a:lnTo>
                    <a:pt x="8" y="14"/>
                  </a:lnTo>
                  <a:lnTo>
                    <a:pt x="0" y="19"/>
                  </a:lnTo>
                  <a:lnTo>
                    <a:pt x="11" y="33"/>
                  </a:lnTo>
                  <a:lnTo>
                    <a:pt x="17" y="27"/>
                  </a:lnTo>
                  <a:lnTo>
                    <a:pt x="27" y="19"/>
                  </a:lnTo>
                  <a:lnTo>
                    <a:pt x="31" y="17"/>
                  </a:lnTo>
                  <a:lnTo>
                    <a:pt x="34" y="15"/>
                  </a:lnTo>
                  <a:lnTo>
                    <a:pt x="38" y="15"/>
                  </a:lnTo>
                  <a:lnTo>
                    <a:pt x="40" y="17"/>
                  </a:lnTo>
                  <a:lnTo>
                    <a:pt x="44" y="19"/>
                  </a:lnTo>
                  <a:lnTo>
                    <a:pt x="46" y="25"/>
                  </a:lnTo>
                  <a:lnTo>
                    <a:pt x="50" y="33"/>
                  </a:lnTo>
                  <a:lnTo>
                    <a:pt x="52" y="48"/>
                  </a:lnTo>
                  <a:lnTo>
                    <a:pt x="54" y="65"/>
                  </a:lnTo>
                  <a:lnTo>
                    <a:pt x="54" y="88"/>
                  </a:lnTo>
                  <a:lnTo>
                    <a:pt x="52" y="119"/>
                  </a:lnTo>
                  <a:lnTo>
                    <a:pt x="48" y="153"/>
                  </a:lnTo>
                  <a:lnTo>
                    <a:pt x="65" y="155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6" name="Freeform 50"/>
            <p:cNvSpPr>
              <a:spLocks/>
            </p:cNvSpPr>
            <p:nvPr/>
          </p:nvSpPr>
          <p:spPr bwMode="auto">
            <a:xfrm>
              <a:off x="4210050" y="3328988"/>
              <a:ext cx="87313" cy="585787"/>
            </a:xfrm>
            <a:custGeom>
              <a:avLst/>
              <a:gdLst>
                <a:gd name="T0" fmla="*/ 2147483647 w 55"/>
                <a:gd name="T1" fmla="*/ 2147483647 h 369"/>
                <a:gd name="T2" fmla="*/ 2147483647 w 55"/>
                <a:gd name="T3" fmla="*/ 2147483647 h 369"/>
                <a:gd name="T4" fmla="*/ 2147483647 w 55"/>
                <a:gd name="T5" fmla="*/ 2147483647 h 369"/>
                <a:gd name="T6" fmla="*/ 2147483647 w 55"/>
                <a:gd name="T7" fmla="*/ 2147483647 h 369"/>
                <a:gd name="T8" fmla="*/ 2147483647 w 55"/>
                <a:gd name="T9" fmla="*/ 2147483647 h 369"/>
                <a:gd name="T10" fmla="*/ 2147483647 w 55"/>
                <a:gd name="T11" fmla="*/ 2147483647 h 369"/>
                <a:gd name="T12" fmla="*/ 2147483647 w 55"/>
                <a:gd name="T13" fmla="*/ 2147483647 h 369"/>
                <a:gd name="T14" fmla="*/ 2147483647 w 55"/>
                <a:gd name="T15" fmla="*/ 2147483647 h 369"/>
                <a:gd name="T16" fmla="*/ 2147483647 w 55"/>
                <a:gd name="T17" fmla="*/ 2147483647 h 369"/>
                <a:gd name="T18" fmla="*/ 2147483647 w 55"/>
                <a:gd name="T19" fmla="*/ 2147483647 h 369"/>
                <a:gd name="T20" fmla="*/ 2147483647 w 55"/>
                <a:gd name="T21" fmla="*/ 0 h 369"/>
                <a:gd name="T22" fmla="*/ 2147483647 w 55"/>
                <a:gd name="T23" fmla="*/ 2147483647 h 369"/>
                <a:gd name="T24" fmla="*/ 2147483647 w 55"/>
                <a:gd name="T25" fmla="*/ 2147483647 h 369"/>
                <a:gd name="T26" fmla="*/ 2147483647 w 55"/>
                <a:gd name="T27" fmla="*/ 2147483647 h 369"/>
                <a:gd name="T28" fmla="*/ 2147483647 w 55"/>
                <a:gd name="T29" fmla="*/ 2147483647 h 369"/>
                <a:gd name="T30" fmla="*/ 2147483647 w 55"/>
                <a:gd name="T31" fmla="*/ 2147483647 h 369"/>
                <a:gd name="T32" fmla="*/ 2147483647 w 55"/>
                <a:gd name="T33" fmla="*/ 2147483647 h 369"/>
                <a:gd name="T34" fmla="*/ 0 w 55"/>
                <a:gd name="T35" fmla="*/ 2147483647 h 369"/>
                <a:gd name="T36" fmla="*/ 2147483647 w 55"/>
                <a:gd name="T37" fmla="*/ 2147483647 h 369"/>
                <a:gd name="T38" fmla="*/ 2147483647 w 55"/>
                <a:gd name="T39" fmla="*/ 2147483647 h 369"/>
                <a:gd name="T40" fmla="*/ 2147483647 w 55"/>
                <a:gd name="T41" fmla="*/ 2147483647 h 36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5"/>
                <a:gd name="T64" fmla="*/ 0 h 369"/>
                <a:gd name="T65" fmla="*/ 55 w 55"/>
                <a:gd name="T66" fmla="*/ 369 h 36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5" h="369">
                  <a:moveTo>
                    <a:pt x="12" y="353"/>
                  </a:moveTo>
                  <a:lnTo>
                    <a:pt x="16" y="355"/>
                  </a:lnTo>
                  <a:lnTo>
                    <a:pt x="18" y="345"/>
                  </a:lnTo>
                  <a:lnTo>
                    <a:pt x="20" y="311"/>
                  </a:lnTo>
                  <a:lnTo>
                    <a:pt x="23" y="263"/>
                  </a:lnTo>
                  <a:lnTo>
                    <a:pt x="29" y="207"/>
                  </a:lnTo>
                  <a:lnTo>
                    <a:pt x="37" y="146"/>
                  </a:lnTo>
                  <a:lnTo>
                    <a:pt x="43" y="89"/>
                  </a:lnTo>
                  <a:lnTo>
                    <a:pt x="48" y="39"/>
                  </a:lnTo>
                  <a:lnTo>
                    <a:pt x="54" y="2"/>
                  </a:lnTo>
                  <a:lnTo>
                    <a:pt x="37" y="0"/>
                  </a:lnTo>
                  <a:lnTo>
                    <a:pt x="33" y="37"/>
                  </a:lnTo>
                  <a:lnTo>
                    <a:pt x="27" y="87"/>
                  </a:lnTo>
                  <a:lnTo>
                    <a:pt x="20" y="146"/>
                  </a:lnTo>
                  <a:lnTo>
                    <a:pt x="14" y="206"/>
                  </a:lnTo>
                  <a:lnTo>
                    <a:pt x="8" y="261"/>
                  </a:lnTo>
                  <a:lnTo>
                    <a:pt x="2" y="311"/>
                  </a:lnTo>
                  <a:lnTo>
                    <a:pt x="0" y="345"/>
                  </a:lnTo>
                  <a:lnTo>
                    <a:pt x="4" y="367"/>
                  </a:lnTo>
                  <a:lnTo>
                    <a:pt x="10" y="368"/>
                  </a:lnTo>
                  <a:lnTo>
                    <a:pt x="12" y="353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7" name="Freeform 51"/>
            <p:cNvSpPr>
              <a:spLocks/>
            </p:cNvSpPr>
            <p:nvPr/>
          </p:nvSpPr>
          <p:spPr bwMode="auto">
            <a:xfrm>
              <a:off x="4225925" y="3694113"/>
              <a:ext cx="93663" cy="220662"/>
            </a:xfrm>
            <a:custGeom>
              <a:avLst/>
              <a:gdLst>
                <a:gd name="T0" fmla="*/ 2147483647 w 59"/>
                <a:gd name="T1" fmla="*/ 0 h 139"/>
                <a:gd name="T2" fmla="*/ 2147483647 w 59"/>
                <a:gd name="T3" fmla="*/ 2147483647 h 139"/>
                <a:gd name="T4" fmla="*/ 2147483647 w 59"/>
                <a:gd name="T5" fmla="*/ 2147483647 h 139"/>
                <a:gd name="T6" fmla="*/ 2147483647 w 59"/>
                <a:gd name="T7" fmla="*/ 2147483647 h 139"/>
                <a:gd name="T8" fmla="*/ 2147483647 w 59"/>
                <a:gd name="T9" fmla="*/ 2147483647 h 139"/>
                <a:gd name="T10" fmla="*/ 2147483647 w 59"/>
                <a:gd name="T11" fmla="*/ 2147483647 h 139"/>
                <a:gd name="T12" fmla="*/ 2147483647 w 59"/>
                <a:gd name="T13" fmla="*/ 2147483647 h 139"/>
                <a:gd name="T14" fmla="*/ 2147483647 w 59"/>
                <a:gd name="T15" fmla="*/ 2147483647 h 139"/>
                <a:gd name="T16" fmla="*/ 0 w 59"/>
                <a:gd name="T17" fmla="*/ 2147483647 h 139"/>
                <a:gd name="T18" fmla="*/ 0 w 59"/>
                <a:gd name="T19" fmla="*/ 2147483647 h 139"/>
                <a:gd name="T20" fmla="*/ 2147483647 w 59"/>
                <a:gd name="T21" fmla="*/ 2147483647 h 139"/>
                <a:gd name="T22" fmla="*/ 0 w 59"/>
                <a:gd name="T23" fmla="*/ 2147483647 h 139"/>
                <a:gd name="T24" fmla="*/ 2147483647 w 59"/>
                <a:gd name="T25" fmla="*/ 2147483647 h 139"/>
                <a:gd name="T26" fmla="*/ 2147483647 w 59"/>
                <a:gd name="T27" fmla="*/ 2147483647 h 139"/>
                <a:gd name="T28" fmla="*/ 2147483647 w 59"/>
                <a:gd name="T29" fmla="*/ 2147483647 h 139"/>
                <a:gd name="T30" fmla="*/ 2147483647 w 59"/>
                <a:gd name="T31" fmla="*/ 2147483647 h 139"/>
                <a:gd name="T32" fmla="*/ 2147483647 w 59"/>
                <a:gd name="T33" fmla="*/ 2147483647 h 139"/>
                <a:gd name="T34" fmla="*/ 2147483647 w 59"/>
                <a:gd name="T35" fmla="*/ 2147483647 h 139"/>
                <a:gd name="T36" fmla="*/ 2147483647 w 59"/>
                <a:gd name="T37" fmla="*/ 2147483647 h 139"/>
                <a:gd name="T38" fmla="*/ 2147483647 w 59"/>
                <a:gd name="T39" fmla="*/ 2147483647 h 139"/>
                <a:gd name="T40" fmla="*/ 2147483647 w 59"/>
                <a:gd name="T41" fmla="*/ 2147483647 h 139"/>
                <a:gd name="T42" fmla="*/ 2147483647 w 59"/>
                <a:gd name="T43" fmla="*/ 2147483647 h 139"/>
                <a:gd name="T44" fmla="*/ 2147483647 w 59"/>
                <a:gd name="T45" fmla="*/ 0 h 13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9"/>
                <a:gd name="T70" fmla="*/ 0 h 139"/>
                <a:gd name="T71" fmla="*/ 59 w 59"/>
                <a:gd name="T72" fmla="*/ 139 h 13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9" h="139">
                  <a:moveTo>
                    <a:pt x="54" y="0"/>
                  </a:moveTo>
                  <a:lnTo>
                    <a:pt x="42" y="10"/>
                  </a:lnTo>
                  <a:lnTo>
                    <a:pt x="36" y="27"/>
                  </a:lnTo>
                  <a:lnTo>
                    <a:pt x="29" y="46"/>
                  </a:lnTo>
                  <a:lnTo>
                    <a:pt x="21" y="69"/>
                  </a:lnTo>
                  <a:lnTo>
                    <a:pt x="13" y="91"/>
                  </a:lnTo>
                  <a:lnTo>
                    <a:pt x="6" y="110"/>
                  </a:lnTo>
                  <a:lnTo>
                    <a:pt x="4" y="117"/>
                  </a:lnTo>
                  <a:lnTo>
                    <a:pt x="0" y="121"/>
                  </a:lnTo>
                  <a:lnTo>
                    <a:pt x="0" y="123"/>
                  </a:lnTo>
                  <a:lnTo>
                    <a:pt x="2" y="123"/>
                  </a:lnTo>
                  <a:lnTo>
                    <a:pt x="0" y="138"/>
                  </a:lnTo>
                  <a:lnTo>
                    <a:pt x="8" y="137"/>
                  </a:lnTo>
                  <a:lnTo>
                    <a:pt x="13" y="131"/>
                  </a:lnTo>
                  <a:lnTo>
                    <a:pt x="17" y="125"/>
                  </a:lnTo>
                  <a:lnTo>
                    <a:pt x="21" y="115"/>
                  </a:lnTo>
                  <a:lnTo>
                    <a:pt x="29" y="96"/>
                  </a:lnTo>
                  <a:lnTo>
                    <a:pt x="36" y="75"/>
                  </a:lnTo>
                  <a:lnTo>
                    <a:pt x="44" y="52"/>
                  </a:lnTo>
                  <a:lnTo>
                    <a:pt x="50" y="33"/>
                  </a:lnTo>
                  <a:lnTo>
                    <a:pt x="58" y="20"/>
                  </a:lnTo>
                  <a:lnTo>
                    <a:pt x="58" y="16"/>
                  </a:lnTo>
                  <a:lnTo>
                    <a:pt x="54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8" name="Freeform 52"/>
            <p:cNvSpPr>
              <a:spLocks/>
            </p:cNvSpPr>
            <p:nvPr/>
          </p:nvSpPr>
          <p:spPr bwMode="auto">
            <a:xfrm>
              <a:off x="4311650" y="3694113"/>
              <a:ext cx="38100" cy="106362"/>
            </a:xfrm>
            <a:custGeom>
              <a:avLst/>
              <a:gdLst>
                <a:gd name="T0" fmla="*/ 2147483647 w 24"/>
                <a:gd name="T1" fmla="*/ 2147483647 h 67"/>
                <a:gd name="T2" fmla="*/ 2147483647 w 24"/>
                <a:gd name="T3" fmla="*/ 2147483647 h 67"/>
                <a:gd name="T4" fmla="*/ 2147483647 w 24"/>
                <a:gd name="T5" fmla="*/ 2147483647 h 67"/>
                <a:gd name="T6" fmla="*/ 2147483647 w 24"/>
                <a:gd name="T7" fmla="*/ 2147483647 h 67"/>
                <a:gd name="T8" fmla="*/ 2147483647 w 24"/>
                <a:gd name="T9" fmla="*/ 2147483647 h 67"/>
                <a:gd name="T10" fmla="*/ 2147483647 w 24"/>
                <a:gd name="T11" fmla="*/ 2147483647 h 67"/>
                <a:gd name="T12" fmla="*/ 2147483647 w 24"/>
                <a:gd name="T13" fmla="*/ 2147483647 h 67"/>
                <a:gd name="T14" fmla="*/ 2147483647 w 24"/>
                <a:gd name="T15" fmla="*/ 0 h 67"/>
                <a:gd name="T16" fmla="*/ 0 w 24"/>
                <a:gd name="T17" fmla="*/ 0 h 67"/>
                <a:gd name="T18" fmla="*/ 2147483647 w 24"/>
                <a:gd name="T19" fmla="*/ 2147483647 h 67"/>
                <a:gd name="T20" fmla="*/ 2147483647 w 24"/>
                <a:gd name="T21" fmla="*/ 2147483647 h 67"/>
                <a:gd name="T22" fmla="*/ 2147483647 w 24"/>
                <a:gd name="T23" fmla="*/ 2147483647 h 67"/>
                <a:gd name="T24" fmla="*/ 2147483647 w 24"/>
                <a:gd name="T25" fmla="*/ 2147483647 h 67"/>
                <a:gd name="T26" fmla="*/ 2147483647 w 24"/>
                <a:gd name="T27" fmla="*/ 2147483647 h 67"/>
                <a:gd name="T28" fmla="*/ 2147483647 w 24"/>
                <a:gd name="T29" fmla="*/ 2147483647 h 67"/>
                <a:gd name="T30" fmla="*/ 2147483647 w 24"/>
                <a:gd name="T31" fmla="*/ 2147483647 h 67"/>
                <a:gd name="T32" fmla="*/ 2147483647 w 24"/>
                <a:gd name="T33" fmla="*/ 2147483647 h 67"/>
                <a:gd name="T34" fmla="*/ 2147483647 w 24"/>
                <a:gd name="T35" fmla="*/ 2147483647 h 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"/>
                <a:gd name="T55" fmla="*/ 0 h 67"/>
                <a:gd name="T56" fmla="*/ 24 w 24"/>
                <a:gd name="T57" fmla="*/ 67 h 6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" h="67">
                  <a:moveTo>
                    <a:pt x="19" y="66"/>
                  </a:moveTo>
                  <a:lnTo>
                    <a:pt x="21" y="54"/>
                  </a:lnTo>
                  <a:lnTo>
                    <a:pt x="23" y="45"/>
                  </a:lnTo>
                  <a:lnTo>
                    <a:pt x="23" y="33"/>
                  </a:lnTo>
                  <a:lnTo>
                    <a:pt x="23" y="23"/>
                  </a:lnTo>
                  <a:lnTo>
                    <a:pt x="23" y="16"/>
                  </a:lnTo>
                  <a:lnTo>
                    <a:pt x="19" y="6"/>
                  </a:lnTo>
                  <a:lnTo>
                    <a:pt x="9" y="0"/>
                  </a:lnTo>
                  <a:lnTo>
                    <a:pt x="0" y="0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7" y="20"/>
                  </a:lnTo>
                  <a:lnTo>
                    <a:pt x="7" y="25"/>
                  </a:lnTo>
                  <a:lnTo>
                    <a:pt x="7" y="33"/>
                  </a:lnTo>
                  <a:lnTo>
                    <a:pt x="7" y="43"/>
                  </a:lnTo>
                  <a:lnTo>
                    <a:pt x="5" y="52"/>
                  </a:lnTo>
                  <a:lnTo>
                    <a:pt x="4" y="62"/>
                  </a:lnTo>
                  <a:lnTo>
                    <a:pt x="19" y="66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9" name="Freeform 53"/>
            <p:cNvSpPr>
              <a:spLocks/>
            </p:cNvSpPr>
            <p:nvPr/>
          </p:nvSpPr>
          <p:spPr bwMode="auto">
            <a:xfrm>
              <a:off x="4286250" y="3792538"/>
              <a:ext cx="57150" cy="230187"/>
            </a:xfrm>
            <a:custGeom>
              <a:avLst/>
              <a:gdLst>
                <a:gd name="T0" fmla="*/ 2147483647 w 36"/>
                <a:gd name="T1" fmla="*/ 2147483647 h 145"/>
                <a:gd name="T2" fmla="*/ 2147483647 w 36"/>
                <a:gd name="T3" fmla="*/ 2147483647 h 145"/>
                <a:gd name="T4" fmla="*/ 2147483647 w 36"/>
                <a:gd name="T5" fmla="*/ 2147483647 h 145"/>
                <a:gd name="T6" fmla="*/ 2147483647 w 36"/>
                <a:gd name="T7" fmla="*/ 2147483647 h 145"/>
                <a:gd name="T8" fmla="*/ 2147483647 w 36"/>
                <a:gd name="T9" fmla="*/ 2147483647 h 145"/>
                <a:gd name="T10" fmla="*/ 2147483647 w 36"/>
                <a:gd name="T11" fmla="*/ 2147483647 h 145"/>
                <a:gd name="T12" fmla="*/ 2147483647 w 36"/>
                <a:gd name="T13" fmla="*/ 2147483647 h 145"/>
                <a:gd name="T14" fmla="*/ 2147483647 w 36"/>
                <a:gd name="T15" fmla="*/ 2147483647 h 145"/>
                <a:gd name="T16" fmla="*/ 2147483647 w 36"/>
                <a:gd name="T17" fmla="*/ 2147483647 h 145"/>
                <a:gd name="T18" fmla="*/ 2147483647 w 36"/>
                <a:gd name="T19" fmla="*/ 2147483647 h 145"/>
                <a:gd name="T20" fmla="*/ 2147483647 w 36"/>
                <a:gd name="T21" fmla="*/ 2147483647 h 145"/>
                <a:gd name="T22" fmla="*/ 2147483647 w 36"/>
                <a:gd name="T23" fmla="*/ 2147483647 h 145"/>
                <a:gd name="T24" fmla="*/ 2147483647 w 36"/>
                <a:gd name="T25" fmla="*/ 0 h 145"/>
                <a:gd name="T26" fmla="*/ 2147483647 w 36"/>
                <a:gd name="T27" fmla="*/ 2147483647 h 145"/>
                <a:gd name="T28" fmla="*/ 2147483647 w 36"/>
                <a:gd name="T29" fmla="*/ 2147483647 h 145"/>
                <a:gd name="T30" fmla="*/ 2147483647 w 36"/>
                <a:gd name="T31" fmla="*/ 2147483647 h 145"/>
                <a:gd name="T32" fmla="*/ 2147483647 w 36"/>
                <a:gd name="T33" fmla="*/ 2147483647 h 145"/>
                <a:gd name="T34" fmla="*/ 0 w 36"/>
                <a:gd name="T35" fmla="*/ 2147483647 h 145"/>
                <a:gd name="T36" fmla="*/ 0 w 36"/>
                <a:gd name="T37" fmla="*/ 2147483647 h 145"/>
                <a:gd name="T38" fmla="*/ 0 w 36"/>
                <a:gd name="T39" fmla="*/ 2147483647 h 145"/>
                <a:gd name="T40" fmla="*/ 0 w 36"/>
                <a:gd name="T41" fmla="*/ 2147483647 h 145"/>
                <a:gd name="T42" fmla="*/ 2147483647 w 36"/>
                <a:gd name="T43" fmla="*/ 2147483647 h 145"/>
                <a:gd name="T44" fmla="*/ 2147483647 w 36"/>
                <a:gd name="T45" fmla="*/ 2147483647 h 145"/>
                <a:gd name="T46" fmla="*/ 2147483647 w 36"/>
                <a:gd name="T47" fmla="*/ 2147483647 h 145"/>
                <a:gd name="T48" fmla="*/ 2147483647 w 36"/>
                <a:gd name="T49" fmla="*/ 2147483647 h 14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"/>
                <a:gd name="T76" fmla="*/ 0 h 145"/>
                <a:gd name="T77" fmla="*/ 36 w 36"/>
                <a:gd name="T78" fmla="*/ 145 h 14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" h="145">
                  <a:moveTo>
                    <a:pt x="18" y="130"/>
                  </a:moveTo>
                  <a:lnTo>
                    <a:pt x="10" y="130"/>
                  </a:lnTo>
                  <a:lnTo>
                    <a:pt x="14" y="130"/>
                  </a:lnTo>
                  <a:lnTo>
                    <a:pt x="16" y="132"/>
                  </a:lnTo>
                  <a:lnTo>
                    <a:pt x="16" y="130"/>
                  </a:lnTo>
                  <a:lnTo>
                    <a:pt x="16" y="124"/>
                  </a:lnTo>
                  <a:lnTo>
                    <a:pt x="18" y="109"/>
                  </a:lnTo>
                  <a:lnTo>
                    <a:pt x="20" y="90"/>
                  </a:lnTo>
                  <a:lnTo>
                    <a:pt x="23" y="67"/>
                  </a:lnTo>
                  <a:lnTo>
                    <a:pt x="29" y="44"/>
                  </a:lnTo>
                  <a:lnTo>
                    <a:pt x="33" y="21"/>
                  </a:lnTo>
                  <a:lnTo>
                    <a:pt x="35" y="4"/>
                  </a:lnTo>
                  <a:lnTo>
                    <a:pt x="20" y="0"/>
                  </a:lnTo>
                  <a:lnTo>
                    <a:pt x="18" y="19"/>
                  </a:lnTo>
                  <a:lnTo>
                    <a:pt x="12" y="40"/>
                  </a:lnTo>
                  <a:lnTo>
                    <a:pt x="8" y="65"/>
                  </a:lnTo>
                  <a:lnTo>
                    <a:pt x="4" y="86"/>
                  </a:lnTo>
                  <a:lnTo>
                    <a:pt x="0" y="107"/>
                  </a:lnTo>
                  <a:lnTo>
                    <a:pt x="0" y="124"/>
                  </a:lnTo>
                  <a:lnTo>
                    <a:pt x="0" y="132"/>
                  </a:lnTo>
                  <a:lnTo>
                    <a:pt x="0" y="138"/>
                  </a:lnTo>
                  <a:lnTo>
                    <a:pt x="6" y="144"/>
                  </a:lnTo>
                  <a:lnTo>
                    <a:pt x="16" y="144"/>
                  </a:lnTo>
                  <a:lnTo>
                    <a:pt x="8" y="144"/>
                  </a:lnTo>
                  <a:lnTo>
                    <a:pt x="18" y="13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0" name="Freeform 54"/>
            <p:cNvSpPr>
              <a:spLocks/>
            </p:cNvSpPr>
            <p:nvPr/>
          </p:nvSpPr>
          <p:spPr bwMode="auto">
            <a:xfrm>
              <a:off x="4298950" y="3798888"/>
              <a:ext cx="114300" cy="223837"/>
            </a:xfrm>
            <a:custGeom>
              <a:avLst/>
              <a:gdLst>
                <a:gd name="T0" fmla="*/ 2147483647 w 72"/>
                <a:gd name="T1" fmla="*/ 0 h 141"/>
                <a:gd name="T2" fmla="*/ 2147483647 w 72"/>
                <a:gd name="T3" fmla="*/ 0 h 141"/>
                <a:gd name="T4" fmla="*/ 2147483647 w 72"/>
                <a:gd name="T5" fmla="*/ 2147483647 h 141"/>
                <a:gd name="T6" fmla="*/ 2147483647 w 72"/>
                <a:gd name="T7" fmla="*/ 2147483647 h 141"/>
                <a:gd name="T8" fmla="*/ 2147483647 w 72"/>
                <a:gd name="T9" fmla="*/ 2147483647 h 141"/>
                <a:gd name="T10" fmla="*/ 2147483647 w 72"/>
                <a:gd name="T11" fmla="*/ 2147483647 h 141"/>
                <a:gd name="T12" fmla="*/ 2147483647 w 72"/>
                <a:gd name="T13" fmla="*/ 2147483647 h 141"/>
                <a:gd name="T14" fmla="*/ 2147483647 w 72"/>
                <a:gd name="T15" fmla="*/ 2147483647 h 141"/>
                <a:gd name="T16" fmla="*/ 2147483647 w 72"/>
                <a:gd name="T17" fmla="*/ 2147483647 h 141"/>
                <a:gd name="T18" fmla="*/ 2147483647 w 72"/>
                <a:gd name="T19" fmla="*/ 2147483647 h 141"/>
                <a:gd name="T20" fmla="*/ 2147483647 w 72"/>
                <a:gd name="T21" fmla="*/ 2147483647 h 141"/>
                <a:gd name="T22" fmla="*/ 2147483647 w 72"/>
                <a:gd name="T23" fmla="*/ 2147483647 h 141"/>
                <a:gd name="T24" fmla="*/ 0 w 72"/>
                <a:gd name="T25" fmla="*/ 2147483647 h 141"/>
                <a:gd name="T26" fmla="*/ 2147483647 w 72"/>
                <a:gd name="T27" fmla="*/ 2147483647 h 141"/>
                <a:gd name="T28" fmla="*/ 2147483647 w 72"/>
                <a:gd name="T29" fmla="*/ 2147483647 h 141"/>
                <a:gd name="T30" fmla="*/ 2147483647 w 72"/>
                <a:gd name="T31" fmla="*/ 2147483647 h 141"/>
                <a:gd name="T32" fmla="*/ 2147483647 w 72"/>
                <a:gd name="T33" fmla="*/ 2147483647 h 141"/>
                <a:gd name="T34" fmla="*/ 2147483647 w 72"/>
                <a:gd name="T35" fmla="*/ 2147483647 h 141"/>
                <a:gd name="T36" fmla="*/ 2147483647 w 72"/>
                <a:gd name="T37" fmla="*/ 2147483647 h 141"/>
                <a:gd name="T38" fmla="*/ 2147483647 w 72"/>
                <a:gd name="T39" fmla="*/ 2147483647 h 141"/>
                <a:gd name="T40" fmla="*/ 2147483647 w 72"/>
                <a:gd name="T41" fmla="*/ 2147483647 h 141"/>
                <a:gd name="T42" fmla="*/ 2147483647 w 72"/>
                <a:gd name="T43" fmla="*/ 2147483647 h 141"/>
                <a:gd name="T44" fmla="*/ 2147483647 w 72"/>
                <a:gd name="T45" fmla="*/ 2147483647 h 141"/>
                <a:gd name="T46" fmla="*/ 2147483647 w 72"/>
                <a:gd name="T47" fmla="*/ 2147483647 h 141"/>
                <a:gd name="T48" fmla="*/ 2147483647 w 72"/>
                <a:gd name="T49" fmla="*/ 0 h 14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2"/>
                <a:gd name="T76" fmla="*/ 0 h 141"/>
                <a:gd name="T77" fmla="*/ 72 w 72"/>
                <a:gd name="T78" fmla="*/ 141 h 14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2" h="141">
                  <a:moveTo>
                    <a:pt x="71" y="0"/>
                  </a:moveTo>
                  <a:lnTo>
                    <a:pt x="69" y="0"/>
                  </a:lnTo>
                  <a:lnTo>
                    <a:pt x="58" y="2"/>
                  </a:lnTo>
                  <a:lnTo>
                    <a:pt x="50" y="7"/>
                  </a:lnTo>
                  <a:lnTo>
                    <a:pt x="42" y="15"/>
                  </a:lnTo>
                  <a:lnTo>
                    <a:pt x="36" y="25"/>
                  </a:lnTo>
                  <a:lnTo>
                    <a:pt x="25" y="48"/>
                  </a:lnTo>
                  <a:lnTo>
                    <a:pt x="17" y="71"/>
                  </a:lnTo>
                  <a:lnTo>
                    <a:pt x="12" y="94"/>
                  </a:lnTo>
                  <a:lnTo>
                    <a:pt x="6" y="115"/>
                  </a:lnTo>
                  <a:lnTo>
                    <a:pt x="2" y="126"/>
                  </a:lnTo>
                  <a:lnTo>
                    <a:pt x="10" y="126"/>
                  </a:lnTo>
                  <a:lnTo>
                    <a:pt x="0" y="140"/>
                  </a:lnTo>
                  <a:lnTo>
                    <a:pt x="15" y="134"/>
                  </a:lnTo>
                  <a:lnTo>
                    <a:pt x="21" y="118"/>
                  </a:lnTo>
                  <a:lnTo>
                    <a:pt x="27" y="99"/>
                  </a:lnTo>
                  <a:lnTo>
                    <a:pt x="33" y="76"/>
                  </a:lnTo>
                  <a:lnTo>
                    <a:pt x="40" y="53"/>
                  </a:lnTo>
                  <a:lnTo>
                    <a:pt x="50" y="32"/>
                  </a:lnTo>
                  <a:lnTo>
                    <a:pt x="56" y="25"/>
                  </a:lnTo>
                  <a:lnTo>
                    <a:pt x="59" y="21"/>
                  </a:lnTo>
                  <a:lnTo>
                    <a:pt x="65" y="17"/>
                  </a:lnTo>
                  <a:lnTo>
                    <a:pt x="69" y="15"/>
                  </a:lnTo>
                  <a:lnTo>
                    <a:pt x="65" y="15"/>
                  </a:lnTo>
                  <a:lnTo>
                    <a:pt x="71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1" name="Freeform 55"/>
            <p:cNvSpPr>
              <a:spLocks/>
            </p:cNvSpPr>
            <p:nvPr/>
          </p:nvSpPr>
          <p:spPr bwMode="auto">
            <a:xfrm>
              <a:off x="4395788" y="3798888"/>
              <a:ext cx="33337" cy="198437"/>
            </a:xfrm>
            <a:custGeom>
              <a:avLst/>
              <a:gdLst>
                <a:gd name="T0" fmla="*/ 2147483647 w 21"/>
                <a:gd name="T1" fmla="*/ 2147483647 h 125"/>
                <a:gd name="T2" fmla="*/ 2147483647 w 21"/>
                <a:gd name="T3" fmla="*/ 2147483647 h 125"/>
                <a:gd name="T4" fmla="*/ 2147483647 w 21"/>
                <a:gd name="T5" fmla="*/ 2147483647 h 125"/>
                <a:gd name="T6" fmla="*/ 2147483647 w 21"/>
                <a:gd name="T7" fmla="*/ 2147483647 h 125"/>
                <a:gd name="T8" fmla="*/ 2147483647 w 21"/>
                <a:gd name="T9" fmla="*/ 2147483647 h 125"/>
                <a:gd name="T10" fmla="*/ 2147483647 w 21"/>
                <a:gd name="T11" fmla="*/ 2147483647 h 125"/>
                <a:gd name="T12" fmla="*/ 2147483647 w 21"/>
                <a:gd name="T13" fmla="*/ 2147483647 h 125"/>
                <a:gd name="T14" fmla="*/ 2147483647 w 21"/>
                <a:gd name="T15" fmla="*/ 2147483647 h 125"/>
                <a:gd name="T16" fmla="*/ 2147483647 w 21"/>
                <a:gd name="T17" fmla="*/ 2147483647 h 125"/>
                <a:gd name="T18" fmla="*/ 2147483647 w 21"/>
                <a:gd name="T19" fmla="*/ 2147483647 h 125"/>
                <a:gd name="T20" fmla="*/ 2147483647 w 21"/>
                <a:gd name="T21" fmla="*/ 2147483647 h 125"/>
                <a:gd name="T22" fmla="*/ 2147483647 w 21"/>
                <a:gd name="T23" fmla="*/ 0 h 125"/>
                <a:gd name="T24" fmla="*/ 2147483647 w 21"/>
                <a:gd name="T25" fmla="*/ 2147483647 h 125"/>
                <a:gd name="T26" fmla="*/ 2147483647 w 21"/>
                <a:gd name="T27" fmla="*/ 2147483647 h 125"/>
                <a:gd name="T28" fmla="*/ 2147483647 w 21"/>
                <a:gd name="T29" fmla="*/ 2147483647 h 125"/>
                <a:gd name="T30" fmla="*/ 2147483647 w 21"/>
                <a:gd name="T31" fmla="*/ 2147483647 h 125"/>
                <a:gd name="T32" fmla="*/ 2147483647 w 21"/>
                <a:gd name="T33" fmla="*/ 2147483647 h 125"/>
                <a:gd name="T34" fmla="*/ 0 w 21"/>
                <a:gd name="T35" fmla="*/ 2147483647 h 125"/>
                <a:gd name="T36" fmla="*/ 0 w 21"/>
                <a:gd name="T37" fmla="*/ 2147483647 h 125"/>
                <a:gd name="T38" fmla="*/ 2147483647 w 21"/>
                <a:gd name="T39" fmla="*/ 2147483647 h 125"/>
                <a:gd name="T40" fmla="*/ 2147483647 w 21"/>
                <a:gd name="T41" fmla="*/ 2147483647 h 125"/>
                <a:gd name="T42" fmla="*/ 2147483647 w 21"/>
                <a:gd name="T43" fmla="*/ 2147483647 h 125"/>
                <a:gd name="T44" fmla="*/ 2147483647 w 21"/>
                <a:gd name="T45" fmla="*/ 2147483647 h 125"/>
                <a:gd name="T46" fmla="*/ 2147483647 w 21"/>
                <a:gd name="T47" fmla="*/ 2147483647 h 125"/>
                <a:gd name="T48" fmla="*/ 2147483647 w 21"/>
                <a:gd name="T49" fmla="*/ 2147483647 h 1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125"/>
                <a:gd name="T77" fmla="*/ 21 w 21"/>
                <a:gd name="T78" fmla="*/ 125 h 12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125">
                  <a:moveTo>
                    <a:pt x="12" y="109"/>
                  </a:moveTo>
                  <a:lnTo>
                    <a:pt x="16" y="109"/>
                  </a:lnTo>
                  <a:lnTo>
                    <a:pt x="18" y="111"/>
                  </a:lnTo>
                  <a:lnTo>
                    <a:pt x="18" y="109"/>
                  </a:lnTo>
                  <a:lnTo>
                    <a:pt x="18" y="105"/>
                  </a:lnTo>
                  <a:lnTo>
                    <a:pt x="18" y="99"/>
                  </a:lnTo>
                  <a:lnTo>
                    <a:pt x="18" y="82"/>
                  </a:lnTo>
                  <a:lnTo>
                    <a:pt x="18" y="63"/>
                  </a:lnTo>
                  <a:lnTo>
                    <a:pt x="20" y="44"/>
                  </a:lnTo>
                  <a:lnTo>
                    <a:pt x="20" y="26"/>
                  </a:lnTo>
                  <a:lnTo>
                    <a:pt x="18" y="11"/>
                  </a:lnTo>
                  <a:lnTo>
                    <a:pt x="10" y="0"/>
                  </a:lnTo>
                  <a:lnTo>
                    <a:pt x="4" y="15"/>
                  </a:lnTo>
                  <a:lnTo>
                    <a:pt x="2" y="15"/>
                  </a:lnTo>
                  <a:lnTo>
                    <a:pt x="4" y="26"/>
                  </a:lnTo>
                  <a:lnTo>
                    <a:pt x="2" y="44"/>
                  </a:lnTo>
                  <a:lnTo>
                    <a:pt x="2" y="63"/>
                  </a:lnTo>
                  <a:lnTo>
                    <a:pt x="0" y="82"/>
                  </a:lnTo>
                  <a:lnTo>
                    <a:pt x="0" y="99"/>
                  </a:lnTo>
                  <a:lnTo>
                    <a:pt x="2" y="107"/>
                  </a:lnTo>
                  <a:lnTo>
                    <a:pt x="2" y="115"/>
                  </a:lnTo>
                  <a:lnTo>
                    <a:pt x="6" y="120"/>
                  </a:lnTo>
                  <a:lnTo>
                    <a:pt x="14" y="124"/>
                  </a:lnTo>
                  <a:lnTo>
                    <a:pt x="16" y="124"/>
                  </a:lnTo>
                  <a:lnTo>
                    <a:pt x="12" y="109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2" name="Freeform 56"/>
            <p:cNvSpPr>
              <a:spLocks/>
            </p:cNvSpPr>
            <p:nvPr/>
          </p:nvSpPr>
          <p:spPr bwMode="auto">
            <a:xfrm>
              <a:off x="4414838" y="3719513"/>
              <a:ext cx="80962" cy="277812"/>
            </a:xfrm>
            <a:custGeom>
              <a:avLst/>
              <a:gdLst>
                <a:gd name="T0" fmla="*/ 2147483647 w 51"/>
                <a:gd name="T1" fmla="*/ 0 h 175"/>
                <a:gd name="T2" fmla="*/ 2147483647 w 51"/>
                <a:gd name="T3" fmla="*/ 2147483647 h 175"/>
                <a:gd name="T4" fmla="*/ 2147483647 w 51"/>
                <a:gd name="T5" fmla="*/ 2147483647 h 175"/>
                <a:gd name="T6" fmla="*/ 2147483647 w 51"/>
                <a:gd name="T7" fmla="*/ 2147483647 h 175"/>
                <a:gd name="T8" fmla="*/ 2147483647 w 51"/>
                <a:gd name="T9" fmla="*/ 2147483647 h 175"/>
                <a:gd name="T10" fmla="*/ 2147483647 w 51"/>
                <a:gd name="T11" fmla="*/ 2147483647 h 175"/>
                <a:gd name="T12" fmla="*/ 2147483647 w 51"/>
                <a:gd name="T13" fmla="*/ 2147483647 h 175"/>
                <a:gd name="T14" fmla="*/ 0 w 51"/>
                <a:gd name="T15" fmla="*/ 2147483647 h 175"/>
                <a:gd name="T16" fmla="*/ 0 w 51"/>
                <a:gd name="T17" fmla="*/ 2147483647 h 175"/>
                <a:gd name="T18" fmla="*/ 2147483647 w 51"/>
                <a:gd name="T19" fmla="*/ 2147483647 h 175"/>
                <a:gd name="T20" fmla="*/ 2147483647 w 51"/>
                <a:gd name="T21" fmla="*/ 2147483647 h 175"/>
                <a:gd name="T22" fmla="*/ 2147483647 w 51"/>
                <a:gd name="T23" fmla="*/ 2147483647 h 175"/>
                <a:gd name="T24" fmla="*/ 2147483647 w 51"/>
                <a:gd name="T25" fmla="*/ 2147483647 h 175"/>
                <a:gd name="T26" fmla="*/ 2147483647 w 51"/>
                <a:gd name="T27" fmla="*/ 2147483647 h 175"/>
                <a:gd name="T28" fmla="*/ 2147483647 w 51"/>
                <a:gd name="T29" fmla="*/ 2147483647 h 175"/>
                <a:gd name="T30" fmla="*/ 2147483647 w 51"/>
                <a:gd name="T31" fmla="*/ 2147483647 h 175"/>
                <a:gd name="T32" fmla="*/ 2147483647 w 51"/>
                <a:gd name="T33" fmla="*/ 2147483647 h 175"/>
                <a:gd name="T34" fmla="*/ 2147483647 w 51"/>
                <a:gd name="T35" fmla="*/ 2147483647 h 175"/>
                <a:gd name="T36" fmla="*/ 2147483647 w 51"/>
                <a:gd name="T37" fmla="*/ 0 h 1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1"/>
                <a:gd name="T58" fmla="*/ 0 h 175"/>
                <a:gd name="T59" fmla="*/ 51 w 51"/>
                <a:gd name="T60" fmla="*/ 175 h 1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1" h="175">
                  <a:moveTo>
                    <a:pt x="34" y="0"/>
                  </a:moveTo>
                  <a:lnTo>
                    <a:pt x="27" y="27"/>
                  </a:lnTo>
                  <a:lnTo>
                    <a:pt x="23" y="55"/>
                  </a:lnTo>
                  <a:lnTo>
                    <a:pt x="17" y="82"/>
                  </a:lnTo>
                  <a:lnTo>
                    <a:pt x="13" y="107"/>
                  </a:lnTo>
                  <a:lnTo>
                    <a:pt x="8" y="130"/>
                  </a:lnTo>
                  <a:lnTo>
                    <a:pt x="4" y="147"/>
                  </a:lnTo>
                  <a:lnTo>
                    <a:pt x="0" y="157"/>
                  </a:lnTo>
                  <a:lnTo>
                    <a:pt x="0" y="159"/>
                  </a:lnTo>
                  <a:lnTo>
                    <a:pt x="4" y="174"/>
                  </a:lnTo>
                  <a:lnTo>
                    <a:pt x="13" y="165"/>
                  </a:lnTo>
                  <a:lnTo>
                    <a:pt x="19" y="151"/>
                  </a:lnTo>
                  <a:lnTo>
                    <a:pt x="23" y="134"/>
                  </a:lnTo>
                  <a:lnTo>
                    <a:pt x="29" y="111"/>
                  </a:lnTo>
                  <a:lnTo>
                    <a:pt x="32" y="86"/>
                  </a:lnTo>
                  <a:lnTo>
                    <a:pt x="38" y="57"/>
                  </a:lnTo>
                  <a:lnTo>
                    <a:pt x="44" y="30"/>
                  </a:lnTo>
                  <a:lnTo>
                    <a:pt x="50" y="2"/>
                  </a:lnTo>
                  <a:lnTo>
                    <a:pt x="34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3" name="Freeform 57"/>
            <p:cNvSpPr>
              <a:spLocks/>
            </p:cNvSpPr>
            <p:nvPr/>
          </p:nvSpPr>
          <p:spPr bwMode="auto">
            <a:xfrm>
              <a:off x="4468813" y="3576638"/>
              <a:ext cx="71437" cy="147637"/>
            </a:xfrm>
            <a:custGeom>
              <a:avLst/>
              <a:gdLst>
                <a:gd name="T0" fmla="*/ 2147483647 w 45"/>
                <a:gd name="T1" fmla="*/ 0 h 93"/>
                <a:gd name="T2" fmla="*/ 2147483647 w 45"/>
                <a:gd name="T3" fmla="*/ 0 h 93"/>
                <a:gd name="T4" fmla="*/ 2147483647 w 45"/>
                <a:gd name="T5" fmla="*/ 0 h 93"/>
                <a:gd name="T6" fmla="*/ 2147483647 w 45"/>
                <a:gd name="T7" fmla="*/ 2147483647 h 93"/>
                <a:gd name="T8" fmla="*/ 2147483647 w 45"/>
                <a:gd name="T9" fmla="*/ 2147483647 h 93"/>
                <a:gd name="T10" fmla="*/ 2147483647 w 45"/>
                <a:gd name="T11" fmla="*/ 2147483647 h 93"/>
                <a:gd name="T12" fmla="*/ 2147483647 w 45"/>
                <a:gd name="T13" fmla="*/ 2147483647 h 93"/>
                <a:gd name="T14" fmla="*/ 2147483647 w 45"/>
                <a:gd name="T15" fmla="*/ 2147483647 h 93"/>
                <a:gd name="T16" fmla="*/ 2147483647 w 45"/>
                <a:gd name="T17" fmla="*/ 2147483647 h 93"/>
                <a:gd name="T18" fmla="*/ 2147483647 w 45"/>
                <a:gd name="T19" fmla="*/ 2147483647 h 93"/>
                <a:gd name="T20" fmla="*/ 0 w 45"/>
                <a:gd name="T21" fmla="*/ 2147483647 h 93"/>
                <a:gd name="T22" fmla="*/ 0 w 45"/>
                <a:gd name="T23" fmla="*/ 2147483647 h 93"/>
                <a:gd name="T24" fmla="*/ 2147483647 w 45"/>
                <a:gd name="T25" fmla="*/ 2147483647 h 93"/>
                <a:gd name="T26" fmla="*/ 2147483647 w 45"/>
                <a:gd name="T27" fmla="*/ 2147483647 h 93"/>
                <a:gd name="T28" fmla="*/ 2147483647 w 45"/>
                <a:gd name="T29" fmla="*/ 2147483647 h 93"/>
                <a:gd name="T30" fmla="*/ 2147483647 w 45"/>
                <a:gd name="T31" fmla="*/ 2147483647 h 93"/>
                <a:gd name="T32" fmla="*/ 2147483647 w 45"/>
                <a:gd name="T33" fmla="*/ 2147483647 h 93"/>
                <a:gd name="T34" fmla="*/ 2147483647 w 45"/>
                <a:gd name="T35" fmla="*/ 2147483647 h 93"/>
                <a:gd name="T36" fmla="*/ 2147483647 w 45"/>
                <a:gd name="T37" fmla="*/ 2147483647 h 93"/>
                <a:gd name="T38" fmla="*/ 2147483647 w 45"/>
                <a:gd name="T39" fmla="*/ 2147483647 h 93"/>
                <a:gd name="T40" fmla="*/ 2147483647 w 45"/>
                <a:gd name="T41" fmla="*/ 2147483647 h 93"/>
                <a:gd name="T42" fmla="*/ 2147483647 w 45"/>
                <a:gd name="T43" fmla="*/ 2147483647 h 93"/>
                <a:gd name="T44" fmla="*/ 2147483647 w 45"/>
                <a:gd name="T45" fmla="*/ 2147483647 h 93"/>
                <a:gd name="T46" fmla="*/ 2147483647 w 45"/>
                <a:gd name="T47" fmla="*/ 2147483647 h 93"/>
                <a:gd name="T48" fmla="*/ 2147483647 w 45"/>
                <a:gd name="T49" fmla="*/ 0 h 9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5"/>
                <a:gd name="T76" fmla="*/ 0 h 93"/>
                <a:gd name="T77" fmla="*/ 45 w 45"/>
                <a:gd name="T78" fmla="*/ 93 h 9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5" h="93">
                  <a:moveTo>
                    <a:pt x="44" y="0"/>
                  </a:moveTo>
                  <a:lnTo>
                    <a:pt x="42" y="0"/>
                  </a:lnTo>
                  <a:lnTo>
                    <a:pt x="35" y="0"/>
                  </a:lnTo>
                  <a:lnTo>
                    <a:pt x="29" y="4"/>
                  </a:lnTo>
                  <a:lnTo>
                    <a:pt x="23" y="7"/>
                  </a:lnTo>
                  <a:lnTo>
                    <a:pt x="19" y="13"/>
                  </a:lnTo>
                  <a:lnTo>
                    <a:pt x="12" y="27"/>
                  </a:lnTo>
                  <a:lnTo>
                    <a:pt x="8" y="40"/>
                  </a:lnTo>
                  <a:lnTo>
                    <a:pt x="4" y="55"/>
                  </a:lnTo>
                  <a:lnTo>
                    <a:pt x="2" y="71"/>
                  </a:lnTo>
                  <a:lnTo>
                    <a:pt x="0" y="82"/>
                  </a:lnTo>
                  <a:lnTo>
                    <a:pt x="0" y="90"/>
                  </a:lnTo>
                  <a:lnTo>
                    <a:pt x="16" y="92"/>
                  </a:lnTo>
                  <a:lnTo>
                    <a:pt x="18" y="84"/>
                  </a:lnTo>
                  <a:lnTo>
                    <a:pt x="18" y="73"/>
                  </a:lnTo>
                  <a:lnTo>
                    <a:pt x="21" y="59"/>
                  </a:lnTo>
                  <a:lnTo>
                    <a:pt x="23" y="44"/>
                  </a:lnTo>
                  <a:lnTo>
                    <a:pt x="27" y="32"/>
                  </a:lnTo>
                  <a:lnTo>
                    <a:pt x="33" y="21"/>
                  </a:lnTo>
                  <a:lnTo>
                    <a:pt x="35" y="19"/>
                  </a:lnTo>
                  <a:lnTo>
                    <a:pt x="37" y="17"/>
                  </a:lnTo>
                  <a:lnTo>
                    <a:pt x="39" y="15"/>
                  </a:lnTo>
                  <a:lnTo>
                    <a:pt x="42" y="15"/>
                  </a:lnTo>
                  <a:lnTo>
                    <a:pt x="41" y="15"/>
                  </a:lnTo>
                  <a:lnTo>
                    <a:pt x="44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4" name="Freeform 58"/>
            <p:cNvSpPr>
              <a:spLocks/>
            </p:cNvSpPr>
            <p:nvPr/>
          </p:nvSpPr>
          <p:spPr bwMode="auto">
            <a:xfrm>
              <a:off x="4527550" y="3576638"/>
              <a:ext cx="34925" cy="257175"/>
            </a:xfrm>
            <a:custGeom>
              <a:avLst/>
              <a:gdLst>
                <a:gd name="T0" fmla="*/ 2147483647 w 22"/>
                <a:gd name="T1" fmla="*/ 2147483647 h 162"/>
                <a:gd name="T2" fmla="*/ 2147483647 w 22"/>
                <a:gd name="T3" fmla="*/ 2147483647 h 162"/>
                <a:gd name="T4" fmla="*/ 2147483647 w 22"/>
                <a:gd name="T5" fmla="*/ 2147483647 h 162"/>
                <a:gd name="T6" fmla="*/ 2147483647 w 22"/>
                <a:gd name="T7" fmla="*/ 2147483647 h 162"/>
                <a:gd name="T8" fmla="*/ 2147483647 w 22"/>
                <a:gd name="T9" fmla="*/ 2147483647 h 162"/>
                <a:gd name="T10" fmla="*/ 2147483647 w 22"/>
                <a:gd name="T11" fmla="*/ 2147483647 h 162"/>
                <a:gd name="T12" fmla="*/ 2147483647 w 22"/>
                <a:gd name="T13" fmla="*/ 2147483647 h 162"/>
                <a:gd name="T14" fmla="*/ 2147483647 w 22"/>
                <a:gd name="T15" fmla="*/ 2147483647 h 162"/>
                <a:gd name="T16" fmla="*/ 2147483647 w 22"/>
                <a:gd name="T17" fmla="*/ 2147483647 h 162"/>
                <a:gd name="T18" fmla="*/ 2147483647 w 22"/>
                <a:gd name="T19" fmla="*/ 0 h 162"/>
                <a:gd name="T20" fmla="*/ 2147483647 w 22"/>
                <a:gd name="T21" fmla="*/ 2147483647 h 162"/>
                <a:gd name="T22" fmla="*/ 0 w 22"/>
                <a:gd name="T23" fmla="*/ 2147483647 h 162"/>
                <a:gd name="T24" fmla="*/ 0 w 22"/>
                <a:gd name="T25" fmla="*/ 2147483647 h 162"/>
                <a:gd name="T26" fmla="*/ 2147483647 w 22"/>
                <a:gd name="T27" fmla="*/ 2147483647 h 162"/>
                <a:gd name="T28" fmla="*/ 2147483647 w 22"/>
                <a:gd name="T29" fmla="*/ 2147483647 h 162"/>
                <a:gd name="T30" fmla="*/ 2147483647 w 22"/>
                <a:gd name="T31" fmla="*/ 2147483647 h 162"/>
                <a:gd name="T32" fmla="*/ 2147483647 w 22"/>
                <a:gd name="T33" fmla="*/ 2147483647 h 162"/>
                <a:gd name="T34" fmla="*/ 2147483647 w 22"/>
                <a:gd name="T35" fmla="*/ 2147483647 h 162"/>
                <a:gd name="T36" fmla="*/ 2147483647 w 22"/>
                <a:gd name="T37" fmla="*/ 2147483647 h 162"/>
                <a:gd name="T38" fmla="*/ 2147483647 w 22"/>
                <a:gd name="T39" fmla="*/ 2147483647 h 162"/>
                <a:gd name="T40" fmla="*/ 2147483647 w 22"/>
                <a:gd name="T41" fmla="*/ 2147483647 h 1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"/>
                <a:gd name="T64" fmla="*/ 0 h 162"/>
                <a:gd name="T65" fmla="*/ 22 w 22"/>
                <a:gd name="T66" fmla="*/ 162 h 16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" h="162">
                  <a:moveTo>
                    <a:pt x="17" y="145"/>
                  </a:moveTo>
                  <a:lnTo>
                    <a:pt x="15" y="145"/>
                  </a:lnTo>
                  <a:lnTo>
                    <a:pt x="21" y="145"/>
                  </a:lnTo>
                  <a:lnTo>
                    <a:pt x="19" y="130"/>
                  </a:lnTo>
                  <a:lnTo>
                    <a:pt x="19" y="109"/>
                  </a:lnTo>
                  <a:lnTo>
                    <a:pt x="17" y="82"/>
                  </a:lnTo>
                  <a:lnTo>
                    <a:pt x="17" y="55"/>
                  </a:lnTo>
                  <a:lnTo>
                    <a:pt x="17" y="30"/>
                  </a:lnTo>
                  <a:lnTo>
                    <a:pt x="15" y="13"/>
                  </a:lnTo>
                  <a:lnTo>
                    <a:pt x="7" y="0"/>
                  </a:lnTo>
                  <a:lnTo>
                    <a:pt x="4" y="15"/>
                  </a:lnTo>
                  <a:lnTo>
                    <a:pt x="0" y="15"/>
                  </a:lnTo>
                  <a:lnTo>
                    <a:pt x="0" y="32"/>
                  </a:lnTo>
                  <a:lnTo>
                    <a:pt x="2" y="55"/>
                  </a:lnTo>
                  <a:lnTo>
                    <a:pt x="2" y="82"/>
                  </a:lnTo>
                  <a:lnTo>
                    <a:pt x="2" y="109"/>
                  </a:lnTo>
                  <a:lnTo>
                    <a:pt x="4" y="132"/>
                  </a:lnTo>
                  <a:lnTo>
                    <a:pt x="5" y="149"/>
                  </a:lnTo>
                  <a:lnTo>
                    <a:pt x="17" y="161"/>
                  </a:lnTo>
                  <a:lnTo>
                    <a:pt x="15" y="161"/>
                  </a:lnTo>
                  <a:lnTo>
                    <a:pt x="17" y="145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5" name="Freeform 59"/>
            <p:cNvSpPr>
              <a:spLocks/>
            </p:cNvSpPr>
            <p:nvPr/>
          </p:nvSpPr>
          <p:spPr bwMode="auto">
            <a:xfrm>
              <a:off x="4548188" y="3521075"/>
              <a:ext cx="74612" cy="312738"/>
            </a:xfrm>
            <a:custGeom>
              <a:avLst/>
              <a:gdLst>
                <a:gd name="T0" fmla="*/ 2147483647 w 47"/>
                <a:gd name="T1" fmla="*/ 0 h 197"/>
                <a:gd name="T2" fmla="*/ 2147483647 w 47"/>
                <a:gd name="T3" fmla="*/ 2147483647 h 197"/>
                <a:gd name="T4" fmla="*/ 2147483647 w 47"/>
                <a:gd name="T5" fmla="*/ 2147483647 h 197"/>
                <a:gd name="T6" fmla="*/ 2147483647 w 47"/>
                <a:gd name="T7" fmla="*/ 2147483647 h 197"/>
                <a:gd name="T8" fmla="*/ 2147483647 w 47"/>
                <a:gd name="T9" fmla="*/ 2147483647 h 197"/>
                <a:gd name="T10" fmla="*/ 2147483647 w 47"/>
                <a:gd name="T11" fmla="*/ 2147483647 h 197"/>
                <a:gd name="T12" fmla="*/ 2147483647 w 47"/>
                <a:gd name="T13" fmla="*/ 2147483647 h 197"/>
                <a:gd name="T14" fmla="*/ 2147483647 w 47"/>
                <a:gd name="T15" fmla="*/ 2147483647 h 197"/>
                <a:gd name="T16" fmla="*/ 2147483647 w 47"/>
                <a:gd name="T17" fmla="*/ 2147483647 h 197"/>
                <a:gd name="T18" fmla="*/ 0 w 47"/>
                <a:gd name="T19" fmla="*/ 2147483647 h 197"/>
                <a:gd name="T20" fmla="*/ 2147483647 w 47"/>
                <a:gd name="T21" fmla="*/ 2147483647 h 197"/>
                <a:gd name="T22" fmla="*/ 2147483647 w 47"/>
                <a:gd name="T23" fmla="*/ 2147483647 h 197"/>
                <a:gd name="T24" fmla="*/ 2147483647 w 47"/>
                <a:gd name="T25" fmla="*/ 2147483647 h 197"/>
                <a:gd name="T26" fmla="*/ 2147483647 w 47"/>
                <a:gd name="T27" fmla="*/ 2147483647 h 197"/>
                <a:gd name="T28" fmla="*/ 2147483647 w 47"/>
                <a:gd name="T29" fmla="*/ 2147483647 h 197"/>
                <a:gd name="T30" fmla="*/ 2147483647 w 47"/>
                <a:gd name="T31" fmla="*/ 2147483647 h 197"/>
                <a:gd name="T32" fmla="*/ 2147483647 w 47"/>
                <a:gd name="T33" fmla="*/ 2147483647 h 197"/>
                <a:gd name="T34" fmla="*/ 2147483647 w 47"/>
                <a:gd name="T35" fmla="*/ 2147483647 h 197"/>
                <a:gd name="T36" fmla="*/ 2147483647 w 47"/>
                <a:gd name="T37" fmla="*/ 2147483647 h 197"/>
                <a:gd name="T38" fmla="*/ 2147483647 w 47"/>
                <a:gd name="T39" fmla="*/ 2147483647 h 197"/>
                <a:gd name="T40" fmla="*/ 2147483647 w 47"/>
                <a:gd name="T41" fmla="*/ 2147483647 h 197"/>
                <a:gd name="T42" fmla="*/ 2147483647 w 47"/>
                <a:gd name="T43" fmla="*/ 2147483647 h 197"/>
                <a:gd name="T44" fmla="*/ 2147483647 w 47"/>
                <a:gd name="T45" fmla="*/ 0 h 19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"/>
                <a:gd name="T70" fmla="*/ 0 h 197"/>
                <a:gd name="T71" fmla="*/ 47 w 47"/>
                <a:gd name="T72" fmla="*/ 197 h 19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" h="197">
                  <a:moveTo>
                    <a:pt x="31" y="0"/>
                  </a:moveTo>
                  <a:lnTo>
                    <a:pt x="29" y="14"/>
                  </a:lnTo>
                  <a:lnTo>
                    <a:pt x="25" y="37"/>
                  </a:lnTo>
                  <a:lnTo>
                    <a:pt x="21" y="67"/>
                  </a:lnTo>
                  <a:lnTo>
                    <a:pt x="17" y="100"/>
                  </a:lnTo>
                  <a:lnTo>
                    <a:pt x="12" y="132"/>
                  </a:lnTo>
                  <a:lnTo>
                    <a:pt x="6" y="161"/>
                  </a:lnTo>
                  <a:lnTo>
                    <a:pt x="4" y="171"/>
                  </a:lnTo>
                  <a:lnTo>
                    <a:pt x="2" y="178"/>
                  </a:lnTo>
                  <a:lnTo>
                    <a:pt x="0" y="182"/>
                  </a:lnTo>
                  <a:lnTo>
                    <a:pt x="4" y="180"/>
                  </a:lnTo>
                  <a:lnTo>
                    <a:pt x="2" y="196"/>
                  </a:lnTo>
                  <a:lnTo>
                    <a:pt x="12" y="192"/>
                  </a:lnTo>
                  <a:lnTo>
                    <a:pt x="15" y="184"/>
                  </a:lnTo>
                  <a:lnTo>
                    <a:pt x="19" y="177"/>
                  </a:lnTo>
                  <a:lnTo>
                    <a:pt x="23" y="163"/>
                  </a:lnTo>
                  <a:lnTo>
                    <a:pt x="27" y="136"/>
                  </a:lnTo>
                  <a:lnTo>
                    <a:pt x="33" y="102"/>
                  </a:lnTo>
                  <a:lnTo>
                    <a:pt x="38" y="69"/>
                  </a:lnTo>
                  <a:lnTo>
                    <a:pt x="42" y="39"/>
                  </a:lnTo>
                  <a:lnTo>
                    <a:pt x="44" y="16"/>
                  </a:lnTo>
                  <a:lnTo>
                    <a:pt x="46" y="2"/>
                  </a:lnTo>
                  <a:lnTo>
                    <a:pt x="31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6" name="Freeform 60"/>
            <p:cNvSpPr>
              <a:spLocks/>
            </p:cNvSpPr>
            <p:nvPr/>
          </p:nvSpPr>
          <p:spPr bwMode="auto">
            <a:xfrm>
              <a:off x="4597400" y="3321050"/>
              <a:ext cx="77788" cy="207963"/>
            </a:xfrm>
            <a:custGeom>
              <a:avLst/>
              <a:gdLst>
                <a:gd name="T0" fmla="*/ 2147483647 w 49"/>
                <a:gd name="T1" fmla="*/ 2147483647 h 131"/>
                <a:gd name="T2" fmla="*/ 2147483647 w 49"/>
                <a:gd name="T3" fmla="*/ 0 h 131"/>
                <a:gd name="T4" fmla="*/ 0 w 49"/>
                <a:gd name="T5" fmla="*/ 2147483647 h 131"/>
                <a:gd name="T6" fmla="*/ 2147483647 w 49"/>
                <a:gd name="T7" fmla="*/ 2147483647 h 131"/>
                <a:gd name="T8" fmla="*/ 2147483647 w 49"/>
                <a:gd name="T9" fmla="*/ 2147483647 h 131"/>
                <a:gd name="T10" fmla="*/ 2147483647 w 49"/>
                <a:gd name="T11" fmla="*/ 2147483647 h 1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131"/>
                <a:gd name="T20" fmla="*/ 49 w 49"/>
                <a:gd name="T21" fmla="*/ 131 h 1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131">
                  <a:moveTo>
                    <a:pt x="40" y="2"/>
                  </a:moveTo>
                  <a:lnTo>
                    <a:pt x="32" y="0"/>
                  </a:lnTo>
                  <a:lnTo>
                    <a:pt x="0" y="126"/>
                  </a:lnTo>
                  <a:lnTo>
                    <a:pt x="15" y="130"/>
                  </a:lnTo>
                  <a:lnTo>
                    <a:pt x="48" y="4"/>
                  </a:lnTo>
                  <a:lnTo>
                    <a:pt x="40" y="2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7" name="Freeform 61"/>
            <p:cNvSpPr>
              <a:spLocks/>
            </p:cNvSpPr>
            <p:nvPr/>
          </p:nvSpPr>
          <p:spPr bwMode="auto">
            <a:xfrm>
              <a:off x="4648200" y="3165475"/>
              <a:ext cx="71438" cy="163513"/>
            </a:xfrm>
            <a:custGeom>
              <a:avLst/>
              <a:gdLst>
                <a:gd name="T0" fmla="*/ 2147483647 w 45"/>
                <a:gd name="T1" fmla="*/ 0 h 103"/>
                <a:gd name="T2" fmla="*/ 2147483647 w 45"/>
                <a:gd name="T3" fmla="*/ 0 h 103"/>
                <a:gd name="T4" fmla="*/ 2147483647 w 45"/>
                <a:gd name="T5" fmla="*/ 0 h 103"/>
                <a:gd name="T6" fmla="*/ 2147483647 w 45"/>
                <a:gd name="T7" fmla="*/ 2147483647 h 103"/>
                <a:gd name="T8" fmla="*/ 2147483647 w 45"/>
                <a:gd name="T9" fmla="*/ 2147483647 h 103"/>
                <a:gd name="T10" fmla="*/ 2147483647 w 45"/>
                <a:gd name="T11" fmla="*/ 2147483647 h 103"/>
                <a:gd name="T12" fmla="*/ 2147483647 w 45"/>
                <a:gd name="T13" fmla="*/ 2147483647 h 103"/>
                <a:gd name="T14" fmla="*/ 2147483647 w 45"/>
                <a:gd name="T15" fmla="*/ 2147483647 h 103"/>
                <a:gd name="T16" fmla="*/ 2147483647 w 45"/>
                <a:gd name="T17" fmla="*/ 2147483647 h 103"/>
                <a:gd name="T18" fmla="*/ 0 w 45"/>
                <a:gd name="T19" fmla="*/ 2147483647 h 103"/>
                <a:gd name="T20" fmla="*/ 2147483647 w 45"/>
                <a:gd name="T21" fmla="*/ 2147483647 h 103"/>
                <a:gd name="T22" fmla="*/ 2147483647 w 45"/>
                <a:gd name="T23" fmla="*/ 2147483647 h 103"/>
                <a:gd name="T24" fmla="*/ 2147483647 w 45"/>
                <a:gd name="T25" fmla="*/ 2147483647 h 103"/>
                <a:gd name="T26" fmla="*/ 2147483647 w 45"/>
                <a:gd name="T27" fmla="*/ 2147483647 h 103"/>
                <a:gd name="T28" fmla="*/ 2147483647 w 45"/>
                <a:gd name="T29" fmla="*/ 2147483647 h 103"/>
                <a:gd name="T30" fmla="*/ 2147483647 w 45"/>
                <a:gd name="T31" fmla="*/ 2147483647 h 103"/>
                <a:gd name="T32" fmla="*/ 2147483647 w 45"/>
                <a:gd name="T33" fmla="*/ 2147483647 h 103"/>
                <a:gd name="T34" fmla="*/ 2147483647 w 45"/>
                <a:gd name="T35" fmla="*/ 2147483647 h 103"/>
                <a:gd name="T36" fmla="*/ 2147483647 w 45"/>
                <a:gd name="T37" fmla="*/ 2147483647 h 103"/>
                <a:gd name="T38" fmla="*/ 2147483647 w 45"/>
                <a:gd name="T39" fmla="*/ 0 h 1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5"/>
                <a:gd name="T61" fmla="*/ 0 h 103"/>
                <a:gd name="T62" fmla="*/ 45 w 45"/>
                <a:gd name="T63" fmla="*/ 103 h 10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5" h="103">
                  <a:moveTo>
                    <a:pt x="41" y="0"/>
                  </a:moveTo>
                  <a:lnTo>
                    <a:pt x="44" y="0"/>
                  </a:lnTo>
                  <a:lnTo>
                    <a:pt x="33" y="0"/>
                  </a:lnTo>
                  <a:lnTo>
                    <a:pt x="25" y="8"/>
                  </a:lnTo>
                  <a:lnTo>
                    <a:pt x="20" y="17"/>
                  </a:lnTo>
                  <a:lnTo>
                    <a:pt x="16" y="29"/>
                  </a:lnTo>
                  <a:lnTo>
                    <a:pt x="14" y="42"/>
                  </a:lnTo>
                  <a:lnTo>
                    <a:pt x="10" y="59"/>
                  </a:lnTo>
                  <a:lnTo>
                    <a:pt x="4" y="77"/>
                  </a:lnTo>
                  <a:lnTo>
                    <a:pt x="0" y="98"/>
                  </a:lnTo>
                  <a:lnTo>
                    <a:pt x="16" y="102"/>
                  </a:lnTo>
                  <a:lnTo>
                    <a:pt x="20" y="80"/>
                  </a:lnTo>
                  <a:lnTo>
                    <a:pt x="25" y="63"/>
                  </a:lnTo>
                  <a:lnTo>
                    <a:pt x="29" y="46"/>
                  </a:lnTo>
                  <a:lnTo>
                    <a:pt x="31" y="33"/>
                  </a:lnTo>
                  <a:lnTo>
                    <a:pt x="35" y="23"/>
                  </a:lnTo>
                  <a:lnTo>
                    <a:pt x="39" y="17"/>
                  </a:lnTo>
                  <a:lnTo>
                    <a:pt x="39" y="15"/>
                  </a:lnTo>
                  <a:lnTo>
                    <a:pt x="42" y="15"/>
                  </a:lnTo>
                  <a:lnTo>
                    <a:pt x="41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8" name="Freeform 62"/>
            <p:cNvSpPr>
              <a:spLocks/>
            </p:cNvSpPr>
            <p:nvPr/>
          </p:nvSpPr>
          <p:spPr bwMode="auto">
            <a:xfrm>
              <a:off x="4697413" y="3165475"/>
              <a:ext cx="38100" cy="423863"/>
            </a:xfrm>
            <a:custGeom>
              <a:avLst/>
              <a:gdLst>
                <a:gd name="T0" fmla="*/ 2147483647 w 24"/>
                <a:gd name="T1" fmla="*/ 2147483647 h 267"/>
                <a:gd name="T2" fmla="*/ 2147483647 w 24"/>
                <a:gd name="T3" fmla="*/ 2147483647 h 267"/>
                <a:gd name="T4" fmla="*/ 2147483647 w 24"/>
                <a:gd name="T5" fmla="*/ 2147483647 h 267"/>
                <a:gd name="T6" fmla="*/ 2147483647 w 24"/>
                <a:gd name="T7" fmla="*/ 2147483647 h 267"/>
                <a:gd name="T8" fmla="*/ 2147483647 w 24"/>
                <a:gd name="T9" fmla="*/ 2147483647 h 267"/>
                <a:gd name="T10" fmla="*/ 2147483647 w 24"/>
                <a:gd name="T11" fmla="*/ 2147483647 h 267"/>
                <a:gd name="T12" fmla="*/ 2147483647 w 24"/>
                <a:gd name="T13" fmla="*/ 2147483647 h 267"/>
                <a:gd name="T14" fmla="*/ 2147483647 w 24"/>
                <a:gd name="T15" fmla="*/ 2147483647 h 267"/>
                <a:gd name="T16" fmla="*/ 2147483647 w 24"/>
                <a:gd name="T17" fmla="*/ 2147483647 h 267"/>
                <a:gd name="T18" fmla="*/ 2147483647 w 24"/>
                <a:gd name="T19" fmla="*/ 2147483647 h 267"/>
                <a:gd name="T20" fmla="*/ 2147483647 w 24"/>
                <a:gd name="T21" fmla="*/ 2147483647 h 267"/>
                <a:gd name="T22" fmla="*/ 2147483647 w 24"/>
                <a:gd name="T23" fmla="*/ 2147483647 h 267"/>
                <a:gd name="T24" fmla="*/ 2147483647 w 24"/>
                <a:gd name="T25" fmla="*/ 2147483647 h 267"/>
                <a:gd name="T26" fmla="*/ 2147483647 w 24"/>
                <a:gd name="T27" fmla="*/ 0 h 267"/>
                <a:gd name="T28" fmla="*/ 2147483647 w 24"/>
                <a:gd name="T29" fmla="*/ 2147483647 h 267"/>
                <a:gd name="T30" fmla="*/ 2147483647 w 24"/>
                <a:gd name="T31" fmla="*/ 2147483647 h 267"/>
                <a:gd name="T32" fmla="*/ 2147483647 w 24"/>
                <a:gd name="T33" fmla="*/ 2147483647 h 267"/>
                <a:gd name="T34" fmla="*/ 2147483647 w 24"/>
                <a:gd name="T35" fmla="*/ 2147483647 h 267"/>
                <a:gd name="T36" fmla="*/ 2147483647 w 24"/>
                <a:gd name="T37" fmla="*/ 2147483647 h 267"/>
                <a:gd name="T38" fmla="*/ 2147483647 w 24"/>
                <a:gd name="T39" fmla="*/ 2147483647 h 267"/>
                <a:gd name="T40" fmla="*/ 2147483647 w 24"/>
                <a:gd name="T41" fmla="*/ 2147483647 h 267"/>
                <a:gd name="T42" fmla="*/ 2147483647 w 24"/>
                <a:gd name="T43" fmla="*/ 2147483647 h 267"/>
                <a:gd name="T44" fmla="*/ 0 w 24"/>
                <a:gd name="T45" fmla="*/ 2147483647 h 267"/>
                <a:gd name="T46" fmla="*/ 0 w 24"/>
                <a:gd name="T47" fmla="*/ 2147483647 h 267"/>
                <a:gd name="T48" fmla="*/ 2147483647 w 24"/>
                <a:gd name="T49" fmla="*/ 2147483647 h 267"/>
                <a:gd name="T50" fmla="*/ 2147483647 w 24"/>
                <a:gd name="T51" fmla="*/ 2147483647 h 267"/>
                <a:gd name="T52" fmla="*/ 2147483647 w 24"/>
                <a:gd name="T53" fmla="*/ 2147483647 h 267"/>
                <a:gd name="T54" fmla="*/ 2147483647 w 24"/>
                <a:gd name="T55" fmla="*/ 2147483647 h 26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4"/>
                <a:gd name="T85" fmla="*/ 0 h 267"/>
                <a:gd name="T86" fmla="*/ 24 w 24"/>
                <a:gd name="T87" fmla="*/ 267 h 26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4" h="267">
                  <a:moveTo>
                    <a:pt x="11" y="249"/>
                  </a:moveTo>
                  <a:lnTo>
                    <a:pt x="13" y="249"/>
                  </a:lnTo>
                  <a:lnTo>
                    <a:pt x="17" y="253"/>
                  </a:lnTo>
                  <a:lnTo>
                    <a:pt x="17" y="245"/>
                  </a:lnTo>
                  <a:lnTo>
                    <a:pt x="17" y="234"/>
                  </a:lnTo>
                  <a:lnTo>
                    <a:pt x="17" y="218"/>
                  </a:lnTo>
                  <a:lnTo>
                    <a:pt x="19" y="178"/>
                  </a:lnTo>
                  <a:lnTo>
                    <a:pt x="21" y="132"/>
                  </a:lnTo>
                  <a:lnTo>
                    <a:pt x="23" y="86"/>
                  </a:lnTo>
                  <a:lnTo>
                    <a:pt x="23" y="46"/>
                  </a:lnTo>
                  <a:lnTo>
                    <a:pt x="23" y="31"/>
                  </a:lnTo>
                  <a:lnTo>
                    <a:pt x="23" y="17"/>
                  </a:lnTo>
                  <a:lnTo>
                    <a:pt x="21" y="8"/>
                  </a:lnTo>
                  <a:lnTo>
                    <a:pt x="10" y="0"/>
                  </a:lnTo>
                  <a:lnTo>
                    <a:pt x="11" y="15"/>
                  </a:lnTo>
                  <a:lnTo>
                    <a:pt x="6" y="13"/>
                  </a:lnTo>
                  <a:lnTo>
                    <a:pt x="6" y="19"/>
                  </a:lnTo>
                  <a:lnTo>
                    <a:pt x="8" y="31"/>
                  </a:lnTo>
                  <a:lnTo>
                    <a:pt x="8" y="46"/>
                  </a:lnTo>
                  <a:lnTo>
                    <a:pt x="8" y="86"/>
                  </a:lnTo>
                  <a:lnTo>
                    <a:pt x="4" y="132"/>
                  </a:lnTo>
                  <a:lnTo>
                    <a:pt x="2" y="178"/>
                  </a:lnTo>
                  <a:lnTo>
                    <a:pt x="0" y="218"/>
                  </a:lnTo>
                  <a:lnTo>
                    <a:pt x="0" y="234"/>
                  </a:lnTo>
                  <a:lnTo>
                    <a:pt x="2" y="247"/>
                  </a:lnTo>
                  <a:lnTo>
                    <a:pt x="2" y="257"/>
                  </a:lnTo>
                  <a:lnTo>
                    <a:pt x="11" y="266"/>
                  </a:lnTo>
                  <a:lnTo>
                    <a:pt x="11" y="249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9" name="Freeform 63"/>
            <p:cNvSpPr>
              <a:spLocks/>
            </p:cNvSpPr>
            <p:nvPr/>
          </p:nvSpPr>
          <p:spPr bwMode="auto">
            <a:xfrm>
              <a:off x="4713288" y="3165475"/>
              <a:ext cx="111125" cy="423863"/>
            </a:xfrm>
            <a:custGeom>
              <a:avLst/>
              <a:gdLst>
                <a:gd name="T0" fmla="*/ 2147483647 w 70"/>
                <a:gd name="T1" fmla="*/ 0 h 267"/>
                <a:gd name="T2" fmla="*/ 2147483647 w 70"/>
                <a:gd name="T3" fmla="*/ 2147483647 h 267"/>
                <a:gd name="T4" fmla="*/ 2147483647 w 70"/>
                <a:gd name="T5" fmla="*/ 2147483647 h 267"/>
                <a:gd name="T6" fmla="*/ 2147483647 w 70"/>
                <a:gd name="T7" fmla="*/ 2147483647 h 267"/>
                <a:gd name="T8" fmla="*/ 2147483647 w 70"/>
                <a:gd name="T9" fmla="*/ 2147483647 h 267"/>
                <a:gd name="T10" fmla="*/ 2147483647 w 70"/>
                <a:gd name="T11" fmla="*/ 2147483647 h 267"/>
                <a:gd name="T12" fmla="*/ 2147483647 w 70"/>
                <a:gd name="T13" fmla="*/ 2147483647 h 267"/>
                <a:gd name="T14" fmla="*/ 2147483647 w 70"/>
                <a:gd name="T15" fmla="*/ 2147483647 h 267"/>
                <a:gd name="T16" fmla="*/ 2147483647 w 70"/>
                <a:gd name="T17" fmla="*/ 2147483647 h 267"/>
                <a:gd name="T18" fmla="*/ 2147483647 w 70"/>
                <a:gd name="T19" fmla="*/ 2147483647 h 267"/>
                <a:gd name="T20" fmla="*/ 2147483647 w 70"/>
                <a:gd name="T21" fmla="*/ 2147483647 h 267"/>
                <a:gd name="T22" fmla="*/ 0 w 70"/>
                <a:gd name="T23" fmla="*/ 2147483647 h 267"/>
                <a:gd name="T24" fmla="*/ 2147483647 w 70"/>
                <a:gd name="T25" fmla="*/ 2147483647 h 267"/>
                <a:gd name="T26" fmla="*/ 2147483647 w 70"/>
                <a:gd name="T27" fmla="*/ 2147483647 h 267"/>
                <a:gd name="T28" fmla="*/ 2147483647 w 70"/>
                <a:gd name="T29" fmla="*/ 2147483647 h 267"/>
                <a:gd name="T30" fmla="*/ 2147483647 w 70"/>
                <a:gd name="T31" fmla="*/ 2147483647 h 267"/>
                <a:gd name="T32" fmla="*/ 2147483647 w 70"/>
                <a:gd name="T33" fmla="*/ 2147483647 h 267"/>
                <a:gd name="T34" fmla="*/ 2147483647 w 70"/>
                <a:gd name="T35" fmla="*/ 2147483647 h 267"/>
                <a:gd name="T36" fmla="*/ 2147483647 w 70"/>
                <a:gd name="T37" fmla="*/ 2147483647 h 267"/>
                <a:gd name="T38" fmla="*/ 2147483647 w 70"/>
                <a:gd name="T39" fmla="*/ 2147483647 h 267"/>
                <a:gd name="T40" fmla="*/ 2147483647 w 70"/>
                <a:gd name="T41" fmla="*/ 2147483647 h 267"/>
                <a:gd name="T42" fmla="*/ 2147483647 w 70"/>
                <a:gd name="T43" fmla="*/ 2147483647 h 267"/>
                <a:gd name="T44" fmla="*/ 2147483647 w 70"/>
                <a:gd name="T45" fmla="*/ 2147483647 h 267"/>
                <a:gd name="T46" fmla="*/ 2147483647 w 70"/>
                <a:gd name="T47" fmla="*/ 2147483647 h 267"/>
                <a:gd name="T48" fmla="*/ 2147483647 w 70"/>
                <a:gd name="T49" fmla="*/ 2147483647 h 267"/>
                <a:gd name="T50" fmla="*/ 2147483647 w 70"/>
                <a:gd name="T51" fmla="*/ 2147483647 h 267"/>
                <a:gd name="T52" fmla="*/ 2147483647 w 70"/>
                <a:gd name="T53" fmla="*/ 0 h 26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0"/>
                <a:gd name="T82" fmla="*/ 0 h 267"/>
                <a:gd name="T83" fmla="*/ 70 w 70"/>
                <a:gd name="T84" fmla="*/ 267 h 26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0" h="267">
                  <a:moveTo>
                    <a:pt x="55" y="0"/>
                  </a:moveTo>
                  <a:lnTo>
                    <a:pt x="47" y="15"/>
                  </a:lnTo>
                  <a:lnTo>
                    <a:pt x="40" y="33"/>
                  </a:lnTo>
                  <a:lnTo>
                    <a:pt x="34" y="52"/>
                  </a:lnTo>
                  <a:lnTo>
                    <a:pt x="28" y="73"/>
                  </a:lnTo>
                  <a:lnTo>
                    <a:pt x="21" y="115"/>
                  </a:lnTo>
                  <a:lnTo>
                    <a:pt x="15" y="157"/>
                  </a:lnTo>
                  <a:lnTo>
                    <a:pt x="9" y="195"/>
                  </a:lnTo>
                  <a:lnTo>
                    <a:pt x="5" y="226"/>
                  </a:lnTo>
                  <a:lnTo>
                    <a:pt x="3" y="240"/>
                  </a:lnTo>
                  <a:lnTo>
                    <a:pt x="1" y="247"/>
                  </a:lnTo>
                  <a:lnTo>
                    <a:pt x="0" y="251"/>
                  </a:lnTo>
                  <a:lnTo>
                    <a:pt x="1" y="249"/>
                  </a:lnTo>
                  <a:lnTo>
                    <a:pt x="1" y="266"/>
                  </a:lnTo>
                  <a:lnTo>
                    <a:pt x="11" y="261"/>
                  </a:lnTo>
                  <a:lnTo>
                    <a:pt x="15" y="253"/>
                  </a:lnTo>
                  <a:lnTo>
                    <a:pt x="19" y="241"/>
                  </a:lnTo>
                  <a:lnTo>
                    <a:pt x="21" y="230"/>
                  </a:lnTo>
                  <a:lnTo>
                    <a:pt x="24" y="197"/>
                  </a:lnTo>
                  <a:lnTo>
                    <a:pt x="30" y="159"/>
                  </a:lnTo>
                  <a:lnTo>
                    <a:pt x="36" y="117"/>
                  </a:lnTo>
                  <a:lnTo>
                    <a:pt x="44" y="77"/>
                  </a:lnTo>
                  <a:lnTo>
                    <a:pt x="49" y="56"/>
                  </a:lnTo>
                  <a:lnTo>
                    <a:pt x="55" y="38"/>
                  </a:lnTo>
                  <a:lnTo>
                    <a:pt x="61" y="23"/>
                  </a:lnTo>
                  <a:lnTo>
                    <a:pt x="69" y="8"/>
                  </a:lnTo>
                  <a:lnTo>
                    <a:pt x="55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0" name="Freeform 64"/>
            <p:cNvSpPr>
              <a:spLocks/>
            </p:cNvSpPr>
            <p:nvPr/>
          </p:nvSpPr>
          <p:spPr bwMode="auto">
            <a:xfrm>
              <a:off x="4800600" y="3135313"/>
              <a:ext cx="87313" cy="44450"/>
            </a:xfrm>
            <a:custGeom>
              <a:avLst/>
              <a:gdLst>
                <a:gd name="T0" fmla="*/ 2147483647 w 55"/>
                <a:gd name="T1" fmla="*/ 2147483647 h 28"/>
                <a:gd name="T2" fmla="*/ 2147483647 w 55"/>
                <a:gd name="T3" fmla="*/ 2147483647 h 28"/>
                <a:gd name="T4" fmla="*/ 2147483647 w 55"/>
                <a:gd name="T5" fmla="*/ 0 h 28"/>
                <a:gd name="T6" fmla="*/ 2147483647 w 55"/>
                <a:gd name="T7" fmla="*/ 0 h 28"/>
                <a:gd name="T8" fmla="*/ 2147483647 w 55"/>
                <a:gd name="T9" fmla="*/ 2147483647 h 28"/>
                <a:gd name="T10" fmla="*/ 2147483647 w 55"/>
                <a:gd name="T11" fmla="*/ 2147483647 h 28"/>
                <a:gd name="T12" fmla="*/ 2147483647 w 55"/>
                <a:gd name="T13" fmla="*/ 2147483647 h 28"/>
                <a:gd name="T14" fmla="*/ 2147483647 w 55"/>
                <a:gd name="T15" fmla="*/ 2147483647 h 28"/>
                <a:gd name="T16" fmla="*/ 0 w 55"/>
                <a:gd name="T17" fmla="*/ 2147483647 h 28"/>
                <a:gd name="T18" fmla="*/ 2147483647 w 55"/>
                <a:gd name="T19" fmla="*/ 2147483647 h 28"/>
                <a:gd name="T20" fmla="*/ 2147483647 w 55"/>
                <a:gd name="T21" fmla="*/ 2147483647 h 28"/>
                <a:gd name="T22" fmla="*/ 2147483647 w 55"/>
                <a:gd name="T23" fmla="*/ 2147483647 h 28"/>
                <a:gd name="T24" fmla="*/ 2147483647 w 55"/>
                <a:gd name="T25" fmla="*/ 2147483647 h 28"/>
                <a:gd name="T26" fmla="*/ 2147483647 w 55"/>
                <a:gd name="T27" fmla="*/ 2147483647 h 28"/>
                <a:gd name="T28" fmla="*/ 2147483647 w 55"/>
                <a:gd name="T29" fmla="*/ 2147483647 h 28"/>
                <a:gd name="T30" fmla="*/ 2147483647 w 55"/>
                <a:gd name="T31" fmla="*/ 2147483647 h 28"/>
                <a:gd name="T32" fmla="*/ 2147483647 w 55"/>
                <a:gd name="T33" fmla="*/ 2147483647 h 28"/>
                <a:gd name="T34" fmla="*/ 2147483647 w 55"/>
                <a:gd name="T35" fmla="*/ 2147483647 h 28"/>
                <a:gd name="T36" fmla="*/ 2147483647 w 55"/>
                <a:gd name="T37" fmla="*/ 2147483647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5"/>
                <a:gd name="T58" fmla="*/ 0 h 28"/>
                <a:gd name="T59" fmla="*/ 55 w 55"/>
                <a:gd name="T60" fmla="*/ 28 h 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5" h="28">
                  <a:moveTo>
                    <a:pt x="54" y="11"/>
                  </a:moveTo>
                  <a:lnTo>
                    <a:pt x="48" y="4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5" y="2"/>
                  </a:lnTo>
                  <a:lnTo>
                    <a:pt x="17" y="4"/>
                  </a:lnTo>
                  <a:lnTo>
                    <a:pt x="12" y="7"/>
                  </a:lnTo>
                  <a:lnTo>
                    <a:pt x="6" y="13"/>
                  </a:lnTo>
                  <a:lnTo>
                    <a:pt x="0" y="19"/>
                  </a:lnTo>
                  <a:lnTo>
                    <a:pt x="14" y="27"/>
                  </a:lnTo>
                  <a:lnTo>
                    <a:pt x="15" y="25"/>
                  </a:lnTo>
                  <a:lnTo>
                    <a:pt x="19" y="21"/>
                  </a:lnTo>
                  <a:lnTo>
                    <a:pt x="25" y="19"/>
                  </a:lnTo>
                  <a:lnTo>
                    <a:pt x="29" y="17"/>
                  </a:lnTo>
                  <a:lnTo>
                    <a:pt x="33" y="15"/>
                  </a:lnTo>
                  <a:lnTo>
                    <a:pt x="37" y="15"/>
                  </a:lnTo>
                  <a:lnTo>
                    <a:pt x="38" y="17"/>
                  </a:lnTo>
                  <a:lnTo>
                    <a:pt x="40" y="19"/>
                  </a:lnTo>
                  <a:lnTo>
                    <a:pt x="54" y="11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1" name="Freeform 65"/>
            <p:cNvSpPr>
              <a:spLocks/>
            </p:cNvSpPr>
            <p:nvPr/>
          </p:nvSpPr>
          <p:spPr bwMode="auto">
            <a:xfrm>
              <a:off x="4864100" y="3152775"/>
              <a:ext cx="33338" cy="139700"/>
            </a:xfrm>
            <a:custGeom>
              <a:avLst/>
              <a:gdLst>
                <a:gd name="T0" fmla="*/ 2147483647 w 21"/>
                <a:gd name="T1" fmla="*/ 2147483647 h 88"/>
                <a:gd name="T2" fmla="*/ 2147483647 w 21"/>
                <a:gd name="T3" fmla="*/ 2147483647 h 88"/>
                <a:gd name="T4" fmla="*/ 2147483647 w 21"/>
                <a:gd name="T5" fmla="*/ 2147483647 h 88"/>
                <a:gd name="T6" fmla="*/ 2147483647 w 21"/>
                <a:gd name="T7" fmla="*/ 2147483647 h 88"/>
                <a:gd name="T8" fmla="*/ 2147483647 w 21"/>
                <a:gd name="T9" fmla="*/ 2147483647 h 88"/>
                <a:gd name="T10" fmla="*/ 2147483647 w 21"/>
                <a:gd name="T11" fmla="*/ 2147483647 h 88"/>
                <a:gd name="T12" fmla="*/ 2147483647 w 21"/>
                <a:gd name="T13" fmla="*/ 2147483647 h 88"/>
                <a:gd name="T14" fmla="*/ 2147483647 w 21"/>
                <a:gd name="T15" fmla="*/ 2147483647 h 88"/>
                <a:gd name="T16" fmla="*/ 2147483647 w 21"/>
                <a:gd name="T17" fmla="*/ 0 h 88"/>
                <a:gd name="T18" fmla="*/ 0 w 21"/>
                <a:gd name="T19" fmla="*/ 2147483647 h 88"/>
                <a:gd name="T20" fmla="*/ 2147483647 w 21"/>
                <a:gd name="T21" fmla="*/ 2147483647 h 88"/>
                <a:gd name="T22" fmla="*/ 2147483647 w 21"/>
                <a:gd name="T23" fmla="*/ 2147483647 h 88"/>
                <a:gd name="T24" fmla="*/ 2147483647 w 21"/>
                <a:gd name="T25" fmla="*/ 2147483647 h 88"/>
                <a:gd name="T26" fmla="*/ 2147483647 w 21"/>
                <a:gd name="T27" fmla="*/ 2147483647 h 88"/>
                <a:gd name="T28" fmla="*/ 2147483647 w 21"/>
                <a:gd name="T29" fmla="*/ 2147483647 h 88"/>
                <a:gd name="T30" fmla="*/ 2147483647 w 21"/>
                <a:gd name="T31" fmla="*/ 2147483647 h 88"/>
                <a:gd name="T32" fmla="*/ 2147483647 w 21"/>
                <a:gd name="T33" fmla="*/ 2147483647 h 88"/>
                <a:gd name="T34" fmla="*/ 2147483647 w 21"/>
                <a:gd name="T35" fmla="*/ 2147483647 h 88"/>
                <a:gd name="T36" fmla="*/ 2147483647 w 21"/>
                <a:gd name="T37" fmla="*/ 2147483647 h 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"/>
                <a:gd name="T58" fmla="*/ 0 h 88"/>
                <a:gd name="T59" fmla="*/ 21 w 21"/>
                <a:gd name="T60" fmla="*/ 88 h 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" h="88">
                  <a:moveTo>
                    <a:pt x="16" y="71"/>
                  </a:moveTo>
                  <a:lnTo>
                    <a:pt x="20" y="73"/>
                  </a:lnTo>
                  <a:lnTo>
                    <a:pt x="18" y="69"/>
                  </a:lnTo>
                  <a:lnTo>
                    <a:pt x="18" y="60"/>
                  </a:lnTo>
                  <a:lnTo>
                    <a:pt x="20" y="48"/>
                  </a:lnTo>
                  <a:lnTo>
                    <a:pt x="20" y="37"/>
                  </a:lnTo>
                  <a:lnTo>
                    <a:pt x="20" y="23"/>
                  </a:lnTo>
                  <a:lnTo>
                    <a:pt x="18" y="12"/>
                  </a:lnTo>
                  <a:lnTo>
                    <a:pt x="14" y="0"/>
                  </a:lnTo>
                  <a:lnTo>
                    <a:pt x="0" y="8"/>
                  </a:lnTo>
                  <a:lnTo>
                    <a:pt x="2" y="16"/>
                  </a:lnTo>
                  <a:lnTo>
                    <a:pt x="4" y="25"/>
                  </a:lnTo>
                  <a:lnTo>
                    <a:pt x="4" y="37"/>
                  </a:lnTo>
                  <a:lnTo>
                    <a:pt x="2" y="48"/>
                  </a:lnTo>
                  <a:lnTo>
                    <a:pt x="2" y="60"/>
                  </a:lnTo>
                  <a:lnTo>
                    <a:pt x="2" y="69"/>
                  </a:lnTo>
                  <a:lnTo>
                    <a:pt x="4" y="79"/>
                  </a:lnTo>
                  <a:lnTo>
                    <a:pt x="14" y="87"/>
                  </a:lnTo>
                  <a:lnTo>
                    <a:pt x="16" y="71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2" name="Freeform 66"/>
            <p:cNvSpPr>
              <a:spLocks/>
            </p:cNvSpPr>
            <p:nvPr/>
          </p:nvSpPr>
          <p:spPr bwMode="auto">
            <a:xfrm>
              <a:off x="4879975" y="3262313"/>
              <a:ext cx="26988" cy="26987"/>
            </a:xfrm>
            <a:custGeom>
              <a:avLst/>
              <a:gdLst>
                <a:gd name="T0" fmla="*/ 2147483647 w 17"/>
                <a:gd name="T1" fmla="*/ 2147483647 h 17"/>
                <a:gd name="T2" fmla="*/ 2147483647 w 17"/>
                <a:gd name="T3" fmla="*/ 0 h 17"/>
                <a:gd name="T4" fmla="*/ 0 w 17"/>
                <a:gd name="T5" fmla="*/ 2147483647 h 17"/>
                <a:gd name="T6" fmla="*/ 2147483647 w 17"/>
                <a:gd name="T7" fmla="*/ 2147483647 h 17"/>
                <a:gd name="T8" fmla="*/ 2147483647 w 17"/>
                <a:gd name="T9" fmla="*/ 2147483647 h 17"/>
                <a:gd name="T10" fmla="*/ 2147483647 w 17"/>
                <a:gd name="T11" fmla="*/ 214748364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0" y="6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11" y="16"/>
                  </a:lnTo>
                  <a:lnTo>
                    <a:pt x="16" y="12"/>
                  </a:lnTo>
                  <a:lnTo>
                    <a:pt x="10" y="6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3" name="Freeform 67"/>
            <p:cNvSpPr>
              <a:spLocks/>
            </p:cNvSpPr>
            <p:nvPr/>
          </p:nvSpPr>
          <p:spPr bwMode="auto">
            <a:xfrm>
              <a:off x="4883150" y="3003550"/>
              <a:ext cx="122238" cy="273050"/>
            </a:xfrm>
            <a:custGeom>
              <a:avLst/>
              <a:gdLst>
                <a:gd name="T0" fmla="*/ 2147483647 w 77"/>
                <a:gd name="T1" fmla="*/ 0 h 172"/>
                <a:gd name="T2" fmla="*/ 2147483647 w 77"/>
                <a:gd name="T3" fmla="*/ 2147483647 h 172"/>
                <a:gd name="T4" fmla="*/ 2147483647 w 77"/>
                <a:gd name="T5" fmla="*/ 2147483647 h 172"/>
                <a:gd name="T6" fmla="*/ 2147483647 w 77"/>
                <a:gd name="T7" fmla="*/ 2147483647 h 172"/>
                <a:gd name="T8" fmla="*/ 2147483647 w 77"/>
                <a:gd name="T9" fmla="*/ 2147483647 h 172"/>
                <a:gd name="T10" fmla="*/ 2147483647 w 77"/>
                <a:gd name="T11" fmla="*/ 2147483647 h 172"/>
                <a:gd name="T12" fmla="*/ 2147483647 w 77"/>
                <a:gd name="T13" fmla="*/ 2147483647 h 172"/>
                <a:gd name="T14" fmla="*/ 2147483647 w 77"/>
                <a:gd name="T15" fmla="*/ 2147483647 h 172"/>
                <a:gd name="T16" fmla="*/ 0 w 77"/>
                <a:gd name="T17" fmla="*/ 2147483647 h 172"/>
                <a:gd name="T18" fmla="*/ 2147483647 w 77"/>
                <a:gd name="T19" fmla="*/ 2147483647 h 172"/>
                <a:gd name="T20" fmla="*/ 2147483647 w 77"/>
                <a:gd name="T21" fmla="*/ 2147483647 h 172"/>
                <a:gd name="T22" fmla="*/ 2147483647 w 77"/>
                <a:gd name="T23" fmla="*/ 2147483647 h 172"/>
                <a:gd name="T24" fmla="*/ 2147483647 w 77"/>
                <a:gd name="T25" fmla="*/ 2147483647 h 172"/>
                <a:gd name="T26" fmla="*/ 2147483647 w 77"/>
                <a:gd name="T27" fmla="*/ 2147483647 h 172"/>
                <a:gd name="T28" fmla="*/ 2147483647 w 77"/>
                <a:gd name="T29" fmla="*/ 2147483647 h 172"/>
                <a:gd name="T30" fmla="*/ 2147483647 w 77"/>
                <a:gd name="T31" fmla="*/ 2147483647 h 172"/>
                <a:gd name="T32" fmla="*/ 2147483647 w 77"/>
                <a:gd name="T33" fmla="*/ 2147483647 h 172"/>
                <a:gd name="T34" fmla="*/ 2147483647 w 77"/>
                <a:gd name="T35" fmla="*/ 2147483647 h 172"/>
                <a:gd name="T36" fmla="*/ 2147483647 w 77"/>
                <a:gd name="T37" fmla="*/ 0 h 1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7"/>
                <a:gd name="T58" fmla="*/ 0 h 172"/>
                <a:gd name="T59" fmla="*/ 77 w 77"/>
                <a:gd name="T60" fmla="*/ 172 h 1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7" h="172">
                  <a:moveTo>
                    <a:pt x="63" y="0"/>
                  </a:moveTo>
                  <a:lnTo>
                    <a:pt x="53" y="18"/>
                  </a:lnTo>
                  <a:lnTo>
                    <a:pt x="46" y="31"/>
                  </a:lnTo>
                  <a:lnTo>
                    <a:pt x="38" y="44"/>
                  </a:lnTo>
                  <a:lnTo>
                    <a:pt x="31" y="60"/>
                  </a:lnTo>
                  <a:lnTo>
                    <a:pt x="23" y="79"/>
                  </a:lnTo>
                  <a:lnTo>
                    <a:pt x="15" y="102"/>
                  </a:lnTo>
                  <a:lnTo>
                    <a:pt x="8" y="131"/>
                  </a:lnTo>
                  <a:lnTo>
                    <a:pt x="0" y="167"/>
                  </a:lnTo>
                  <a:lnTo>
                    <a:pt x="15" y="171"/>
                  </a:lnTo>
                  <a:lnTo>
                    <a:pt x="23" y="135"/>
                  </a:lnTo>
                  <a:lnTo>
                    <a:pt x="31" y="106"/>
                  </a:lnTo>
                  <a:lnTo>
                    <a:pt x="38" y="85"/>
                  </a:lnTo>
                  <a:lnTo>
                    <a:pt x="46" y="67"/>
                  </a:lnTo>
                  <a:lnTo>
                    <a:pt x="53" y="52"/>
                  </a:lnTo>
                  <a:lnTo>
                    <a:pt x="61" y="39"/>
                  </a:lnTo>
                  <a:lnTo>
                    <a:pt x="69" y="25"/>
                  </a:lnTo>
                  <a:lnTo>
                    <a:pt x="76" y="8"/>
                  </a:lnTo>
                  <a:lnTo>
                    <a:pt x="63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4" name="Freeform 68"/>
            <p:cNvSpPr>
              <a:spLocks/>
            </p:cNvSpPr>
            <p:nvPr/>
          </p:nvSpPr>
          <p:spPr bwMode="auto">
            <a:xfrm>
              <a:off x="4983163" y="2754313"/>
              <a:ext cx="144462" cy="263525"/>
            </a:xfrm>
            <a:custGeom>
              <a:avLst/>
              <a:gdLst>
                <a:gd name="T0" fmla="*/ 2147483647 w 91"/>
                <a:gd name="T1" fmla="*/ 2147483647 h 166"/>
                <a:gd name="T2" fmla="*/ 2147483647 w 91"/>
                <a:gd name="T3" fmla="*/ 2147483647 h 166"/>
                <a:gd name="T4" fmla="*/ 2147483647 w 91"/>
                <a:gd name="T5" fmla="*/ 0 h 166"/>
                <a:gd name="T6" fmla="*/ 2147483647 w 91"/>
                <a:gd name="T7" fmla="*/ 2147483647 h 166"/>
                <a:gd name="T8" fmla="*/ 2147483647 w 91"/>
                <a:gd name="T9" fmla="*/ 2147483647 h 166"/>
                <a:gd name="T10" fmla="*/ 2147483647 w 91"/>
                <a:gd name="T11" fmla="*/ 2147483647 h 166"/>
                <a:gd name="T12" fmla="*/ 2147483647 w 91"/>
                <a:gd name="T13" fmla="*/ 2147483647 h 166"/>
                <a:gd name="T14" fmla="*/ 2147483647 w 91"/>
                <a:gd name="T15" fmla="*/ 2147483647 h 166"/>
                <a:gd name="T16" fmla="*/ 2147483647 w 91"/>
                <a:gd name="T17" fmla="*/ 2147483647 h 166"/>
                <a:gd name="T18" fmla="*/ 2147483647 w 91"/>
                <a:gd name="T19" fmla="*/ 2147483647 h 166"/>
                <a:gd name="T20" fmla="*/ 2147483647 w 91"/>
                <a:gd name="T21" fmla="*/ 2147483647 h 166"/>
                <a:gd name="T22" fmla="*/ 0 w 91"/>
                <a:gd name="T23" fmla="*/ 2147483647 h 166"/>
                <a:gd name="T24" fmla="*/ 2147483647 w 91"/>
                <a:gd name="T25" fmla="*/ 2147483647 h 166"/>
                <a:gd name="T26" fmla="*/ 2147483647 w 91"/>
                <a:gd name="T27" fmla="*/ 2147483647 h 166"/>
                <a:gd name="T28" fmla="*/ 2147483647 w 91"/>
                <a:gd name="T29" fmla="*/ 2147483647 h 166"/>
                <a:gd name="T30" fmla="*/ 2147483647 w 91"/>
                <a:gd name="T31" fmla="*/ 2147483647 h 166"/>
                <a:gd name="T32" fmla="*/ 2147483647 w 91"/>
                <a:gd name="T33" fmla="*/ 2147483647 h 166"/>
                <a:gd name="T34" fmla="*/ 2147483647 w 91"/>
                <a:gd name="T35" fmla="*/ 2147483647 h 166"/>
                <a:gd name="T36" fmla="*/ 2147483647 w 91"/>
                <a:gd name="T37" fmla="*/ 2147483647 h 166"/>
                <a:gd name="T38" fmla="*/ 2147483647 w 91"/>
                <a:gd name="T39" fmla="*/ 2147483647 h 166"/>
                <a:gd name="T40" fmla="*/ 2147483647 w 91"/>
                <a:gd name="T41" fmla="*/ 2147483647 h 166"/>
                <a:gd name="T42" fmla="*/ 2147483647 w 91"/>
                <a:gd name="T43" fmla="*/ 2147483647 h 166"/>
                <a:gd name="T44" fmla="*/ 2147483647 w 91"/>
                <a:gd name="T45" fmla="*/ 2147483647 h 1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1"/>
                <a:gd name="T70" fmla="*/ 0 h 166"/>
                <a:gd name="T71" fmla="*/ 91 w 91"/>
                <a:gd name="T72" fmla="*/ 166 h 16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1" h="166">
                  <a:moveTo>
                    <a:pt x="84" y="2"/>
                  </a:moveTo>
                  <a:lnTo>
                    <a:pt x="90" y="4"/>
                  </a:lnTo>
                  <a:lnTo>
                    <a:pt x="81" y="0"/>
                  </a:lnTo>
                  <a:lnTo>
                    <a:pt x="71" y="2"/>
                  </a:lnTo>
                  <a:lnTo>
                    <a:pt x="65" y="8"/>
                  </a:lnTo>
                  <a:lnTo>
                    <a:pt x="59" y="17"/>
                  </a:lnTo>
                  <a:lnTo>
                    <a:pt x="48" y="37"/>
                  </a:lnTo>
                  <a:lnTo>
                    <a:pt x="36" y="63"/>
                  </a:lnTo>
                  <a:lnTo>
                    <a:pt x="27" y="92"/>
                  </a:lnTo>
                  <a:lnTo>
                    <a:pt x="17" y="119"/>
                  </a:lnTo>
                  <a:lnTo>
                    <a:pt x="8" y="142"/>
                  </a:lnTo>
                  <a:lnTo>
                    <a:pt x="0" y="157"/>
                  </a:lnTo>
                  <a:lnTo>
                    <a:pt x="13" y="165"/>
                  </a:lnTo>
                  <a:lnTo>
                    <a:pt x="23" y="148"/>
                  </a:lnTo>
                  <a:lnTo>
                    <a:pt x="31" y="125"/>
                  </a:lnTo>
                  <a:lnTo>
                    <a:pt x="42" y="96"/>
                  </a:lnTo>
                  <a:lnTo>
                    <a:pt x="52" y="69"/>
                  </a:lnTo>
                  <a:lnTo>
                    <a:pt x="63" y="44"/>
                  </a:lnTo>
                  <a:lnTo>
                    <a:pt x="73" y="25"/>
                  </a:lnTo>
                  <a:lnTo>
                    <a:pt x="77" y="19"/>
                  </a:lnTo>
                  <a:lnTo>
                    <a:pt x="81" y="16"/>
                  </a:lnTo>
                  <a:lnTo>
                    <a:pt x="84" y="17"/>
                  </a:lnTo>
                  <a:lnTo>
                    <a:pt x="84" y="2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5" name="Freeform 69"/>
            <p:cNvSpPr>
              <a:spLocks/>
            </p:cNvSpPr>
            <p:nvPr/>
          </p:nvSpPr>
          <p:spPr bwMode="auto">
            <a:xfrm>
              <a:off x="5111750" y="2757488"/>
              <a:ext cx="38100" cy="254000"/>
            </a:xfrm>
            <a:custGeom>
              <a:avLst/>
              <a:gdLst>
                <a:gd name="T0" fmla="*/ 2147483647 w 24"/>
                <a:gd name="T1" fmla="*/ 2147483647 h 160"/>
                <a:gd name="T2" fmla="*/ 2147483647 w 24"/>
                <a:gd name="T3" fmla="*/ 2147483647 h 160"/>
                <a:gd name="T4" fmla="*/ 2147483647 w 24"/>
                <a:gd name="T5" fmla="*/ 2147483647 h 160"/>
                <a:gd name="T6" fmla="*/ 2147483647 w 24"/>
                <a:gd name="T7" fmla="*/ 2147483647 h 160"/>
                <a:gd name="T8" fmla="*/ 2147483647 w 24"/>
                <a:gd name="T9" fmla="*/ 2147483647 h 160"/>
                <a:gd name="T10" fmla="*/ 2147483647 w 24"/>
                <a:gd name="T11" fmla="*/ 2147483647 h 160"/>
                <a:gd name="T12" fmla="*/ 2147483647 w 24"/>
                <a:gd name="T13" fmla="*/ 2147483647 h 160"/>
                <a:gd name="T14" fmla="*/ 2147483647 w 24"/>
                <a:gd name="T15" fmla="*/ 2147483647 h 160"/>
                <a:gd name="T16" fmla="*/ 2147483647 w 24"/>
                <a:gd name="T17" fmla="*/ 2147483647 h 160"/>
                <a:gd name="T18" fmla="*/ 2147483647 w 24"/>
                <a:gd name="T19" fmla="*/ 2147483647 h 160"/>
                <a:gd name="T20" fmla="*/ 2147483647 w 24"/>
                <a:gd name="T21" fmla="*/ 0 h 160"/>
                <a:gd name="T22" fmla="*/ 2147483647 w 24"/>
                <a:gd name="T23" fmla="*/ 2147483647 h 160"/>
                <a:gd name="T24" fmla="*/ 2147483647 w 24"/>
                <a:gd name="T25" fmla="*/ 2147483647 h 160"/>
                <a:gd name="T26" fmla="*/ 2147483647 w 24"/>
                <a:gd name="T27" fmla="*/ 2147483647 h 160"/>
                <a:gd name="T28" fmla="*/ 2147483647 w 24"/>
                <a:gd name="T29" fmla="*/ 2147483647 h 160"/>
                <a:gd name="T30" fmla="*/ 2147483647 w 24"/>
                <a:gd name="T31" fmla="*/ 2147483647 h 160"/>
                <a:gd name="T32" fmla="*/ 2147483647 w 24"/>
                <a:gd name="T33" fmla="*/ 2147483647 h 160"/>
                <a:gd name="T34" fmla="*/ 2147483647 w 24"/>
                <a:gd name="T35" fmla="*/ 2147483647 h 160"/>
                <a:gd name="T36" fmla="*/ 0 w 24"/>
                <a:gd name="T37" fmla="*/ 2147483647 h 160"/>
                <a:gd name="T38" fmla="*/ 0 w 24"/>
                <a:gd name="T39" fmla="*/ 2147483647 h 160"/>
                <a:gd name="T40" fmla="*/ 2147483647 w 24"/>
                <a:gd name="T41" fmla="*/ 2147483647 h 1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"/>
                <a:gd name="T64" fmla="*/ 0 h 160"/>
                <a:gd name="T65" fmla="*/ 24 w 24"/>
                <a:gd name="T66" fmla="*/ 160 h 16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" h="160">
                  <a:moveTo>
                    <a:pt x="15" y="159"/>
                  </a:moveTo>
                  <a:lnTo>
                    <a:pt x="15" y="136"/>
                  </a:lnTo>
                  <a:lnTo>
                    <a:pt x="17" y="113"/>
                  </a:lnTo>
                  <a:lnTo>
                    <a:pt x="21" y="88"/>
                  </a:lnTo>
                  <a:lnTo>
                    <a:pt x="21" y="63"/>
                  </a:lnTo>
                  <a:lnTo>
                    <a:pt x="23" y="40"/>
                  </a:lnTo>
                  <a:lnTo>
                    <a:pt x="21" y="23"/>
                  </a:lnTo>
                  <a:lnTo>
                    <a:pt x="19" y="15"/>
                  </a:lnTo>
                  <a:lnTo>
                    <a:pt x="17" y="8"/>
                  </a:lnTo>
                  <a:lnTo>
                    <a:pt x="11" y="2"/>
                  </a:lnTo>
                  <a:lnTo>
                    <a:pt x="3" y="0"/>
                  </a:lnTo>
                  <a:lnTo>
                    <a:pt x="3" y="15"/>
                  </a:lnTo>
                  <a:lnTo>
                    <a:pt x="3" y="19"/>
                  </a:lnTo>
                  <a:lnTo>
                    <a:pt x="5" y="25"/>
                  </a:lnTo>
                  <a:lnTo>
                    <a:pt x="5" y="40"/>
                  </a:lnTo>
                  <a:lnTo>
                    <a:pt x="5" y="61"/>
                  </a:lnTo>
                  <a:lnTo>
                    <a:pt x="3" y="86"/>
                  </a:lnTo>
                  <a:lnTo>
                    <a:pt x="1" y="111"/>
                  </a:lnTo>
                  <a:lnTo>
                    <a:pt x="0" y="136"/>
                  </a:lnTo>
                  <a:lnTo>
                    <a:pt x="0" y="159"/>
                  </a:lnTo>
                  <a:lnTo>
                    <a:pt x="15" y="159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6" name="Freeform 70"/>
            <p:cNvSpPr>
              <a:spLocks/>
            </p:cNvSpPr>
            <p:nvPr/>
          </p:nvSpPr>
          <p:spPr bwMode="auto">
            <a:xfrm>
              <a:off x="5105400" y="3009900"/>
              <a:ext cx="44450" cy="80963"/>
            </a:xfrm>
            <a:custGeom>
              <a:avLst/>
              <a:gdLst>
                <a:gd name="T0" fmla="*/ 2147483647 w 28"/>
                <a:gd name="T1" fmla="*/ 2147483647 h 51"/>
                <a:gd name="T2" fmla="*/ 2147483647 w 28"/>
                <a:gd name="T3" fmla="*/ 2147483647 h 51"/>
                <a:gd name="T4" fmla="*/ 2147483647 w 28"/>
                <a:gd name="T5" fmla="*/ 2147483647 h 51"/>
                <a:gd name="T6" fmla="*/ 2147483647 w 28"/>
                <a:gd name="T7" fmla="*/ 2147483647 h 51"/>
                <a:gd name="T8" fmla="*/ 2147483647 w 28"/>
                <a:gd name="T9" fmla="*/ 2147483647 h 51"/>
                <a:gd name="T10" fmla="*/ 2147483647 w 28"/>
                <a:gd name="T11" fmla="*/ 2147483647 h 51"/>
                <a:gd name="T12" fmla="*/ 2147483647 w 28"/>
                <a:gd name="T13" fmla="*/ 2147483647 h 51"/>
                <a:gd name="T14" fmla="*/ 2147483647 w 28"/>
                <a:gd name="T15" fmla="*/ 2147483647 h 51"/>
                <a:gd name="T16" fmla="*/ 2147483647 w 28"/>
                <a:gd name="T17" fmla="*/ 2147483647 h 51"/>
                <a:gd name="T18" fmla="*/ 2147483647 w 28"/>
                <a:gd name="T19" fmla="*/ 0 h 51"/>
                <a:gd name="T20" fmla="*/ 2147483647 w 28"/>
                <a:gd name="T21" fmla="*/ 0 h 51"/>
                <a:gd name="T22" fmla="*/ 2147483647 w 28"/>
                <a:gd name="T23" fmla="*/ 2147483647 h 51"/>
                <a:gd name="T24" fmla="*/ 2147483647 w 28"/>
                <a:gd name="T25" fmla="*/ 2147483647 h 51"/>
                <a:gd name="T26" fmla="*/ 0 w 28"/>
                <a:gd name="T27" fmla="*/ 2147483647 h 51"/>
                <a:gd name="T28" fmla="*/ 0 w 28"/>
                <a:gd name="T29" fmla="*/ 2147483647 h 51"/>
                <a:gd name="T30" fmla="*/ 0 w 28"/>
                <a:gd name="T31" fmla="*/ 2147483647 h 51"/>
                <a:gd name="T32" fmla="*/ 2147483647 w 28"/>
                <a:gd name="T33" fmla="*/ 2147483647 h 51"/>
                <a:gd name="T34" fmla="*/ 2147483647 w 28"/>
                <a:gd name="T35" fmla="*/ 2147483647 h 51"/>
                <a:gd name="T36" fmla="*/ 2147483647 w 28"/>
                <a:gd name="T37" fmla="*/ 2147483647 h 51"/>
                <a:gd name="T38" fmla="*/ 2147483647 w 28"/>
                <a:gd name="T39" fmla="*/ 2147483647 h 51"/>
                <a:gd name="T40" fmla="*/ 2147483647 w 28"/>
                <a:gd name="T41" fmla="*/ 2147483647 h 5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"/>
                <a:gd name="T64" fmla="*/ 0 h 51"/>
                <a:gd name="T65" fmla="*/ 28 w 28"/>
                <a:gd name="T66" fmla="*/ 51 h 5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" h="51">
                  <a:moveTo>
                    <a:pt x="11" y="40"/>
                  </a:moveTo>
                  <a:lnTo>
                    <a:pt x="21" y="35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15" y="29"/>
                  </a:lnTo>
                  <a:lnTo>
                    <a:pt x="15" y="25"/>
                  </a:lnTo>
                  <a:lnTo>
                    <a:pt x="17" y="19"/>
                  </a:lnTo>
                  <a:lnTo>
                    <a:pt x="17" y="14"/>
                  </a:lnTo>
                  <a:lnTo>
                    <a:pt x="19" y="8"/>
                  </a:lnTo>
                  <a:lnTo>
                    <a:pt x="19" y="0"/>
                  </a:lnTo>
                  <a:lnTo>
                    <a:pt x="4" y="0"/>
                  </a:lnTo>
                  <a:lnTo>
                    <a:pt x="2" y="6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2" y="39"/>
                  </a:lnTo>
                  <a:lnTo>
                    <a:pt x="7" y="46"/>
                  </a:lnTo>
                  <a:lnTo>
                    <a:pt x="15" y="50"/>
                  </a:lnTo>
                  <a:lnTo>
                    <a:pt x="27" y="44"/>
                  </a:lnTo>
                  <a:lnTo>
                    <a:pt x="11" y="4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7" name="Freeform 71"/>
            <p:cNvSpPr>
              <a:spLocks/>
            </p:cNvSpPr>
            <p:nvPr/>
          </p:nvSpPr>
          <p:spPr bwMode="auto">
            <a:xfrm>
              <a:off x="5122863" y="3025775"/>
              <a:ext cx="50800" cy="131763"/>
            </a:xfrm>
            <a:custGeom>
              <a:avLst/>
              <a:gdLst>
                <a:gd name="T0" fmla="*/ 2147483647 w 32"/>
                <a:gd name="T1" fmla="*/ 2147483647 h 83"/>
                <a:gd name="T2" fmla="*/ 2147483647 w 32"/>
                <a:gd name="T3" fmla="*/ 2147483647 h 83"/>
                <a:gd name="T4" fmla="*/ 2147483647 w 32"/>
                <a:gd name="T5" fmla="*/ 2147483647 h 83"/>
                <a:gd name="T6" fmla="*/ 2147483647 w 32"/>
                <a:gd name="T7" fmla="*/ 2147483647 h 83"/>
                <a:gd name="T8" fmla="*/ 2147483647 w 32"/>
                <a:gd name="T9" fmla="*/ 2147483647 h 83"/>
                <a:gd name="T10" fmla="*/ 2147483647 w 32"/>
                <a:gd name="T11" fmla="*/ 2147483647 h 83"/>
                <a:gd name="T12" fmla="*/ 2147483647 w 32"/>
                <a:gd name="T13" fmla="*/ 2147483647 h 83"/>
                <a:gd name="T14" fmla="*/ 2147483647 w 32"/>
                <a:gd name="T15" fmla="*/ 2147483647 h 83"/>
                <a:gd name="T16" fmla="*/ 2147483647 w 32"/>
                <a:gd name="T17" fmla="*/ 0 h 83"/>
                <a:gd name="T18" fmla="*/ 2147483647 w 32"/>
                <a:gd name="T19" fmla="*/ 2147483647 h 83"/>
                <a:gd name="T20" fmla="*/ 0 w 32"/>
                <a:gd name="T21" fmla="*/ 2147483647 h 83"/>
                <a:gd name="T22" fmla="*/ 2147483647 w 32"/>
                <a:gd name="T23" fmla="*/ 2147483647 h 83"/>
                <a:gd name="T24" fmla="*/ 2147483647 w 32"/>
                <a:gd name="T25" fmla="*/ 2147483647 h 83"/>
                <a:gd name="T26" fmla="*/ 2147483647 w 32"/>
                <a:gd name="T27" fmla="*/ 2147483647 h 83"/>
                <a:gd name="T28" fmla="*/ 2147483647 w 32"/>
                <a:gd name="T29" fmla="*/ 2147483647 h 83"/>
                <a:gd name="T30" fmla="*/ 2147483647 w 32"/>
                <a:gd name="T31" fmla="*/ 2147483647 h 83"/>
                <a:gd name="T32" fmla="*/ 2147483647 w 32"/>
                <a:gd name="T33" fmla="*/ 2147483647 h 83"/>
                <a:gd name="T34" fmla="*/ 2147483647 w 32"/>
                <a:gd name="T35" fmla="*/ 2147483647 h 83"/>
                <a:gd name="T36" fmla="*/ 2147483647 w 32"/>
                <a:gd name="T37" fmla="*/ 2147483647 h 83"/>
                <a:gd name="T38" fmla="*/ 2147483647 w 32"/>
                <a:gd name="T39" fmla="*/ 2147483647 h 83"/>
                <a:gd name="T40" fmla="*/ 2147483647 w 32"/>
                <a:gd name="T41" fmla="*/ 2147483647 h 83"/>
                <a:gd name="T42" fmla="*/ 2147483647 w 32"/>
                <a:gd name="T43" fmla="*/ 2147483647 h 83"/>
                <a:gd name="T44" fmla="*/ 2147483647 w 32"/>
                <a:gd name="T45" fmla="*/ 2147483647 h 8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2"/>
                <a:gd name="T70" fmla="*/ 0 h 83"/>
                <a:gd name="T71" fmla="*/ 32 w 32"/>
                <a:gd name="T72" fmla="*/ 83 h 8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2" h="83">
                  <a:moveTo>
                    <a:pt x="19" y="71"/>
                  </a:moveTo>
                  <a:lnTo>
                    <a:pt x="29" y="69"/>
                  </a:lnTo>
                  <a:lnTo>
                    <a:pt x="31" y="71"/>
                  </a:lnTo>
                  <a:lnTo>
                    <a:pt x="31" y="67"/>
                  </a:lnTo>
                  <a:lnTo>
                    <a:pt x="29" y="61"/>
                  </a:lnTo>
                  <a:lnTo>
                    <a:pt x="29" y="46"/>
                  </a:lnTo>
                  <a:lnTo>
                    <a:pt x="29" y="29"/>
                  </a:lnTo>
                  <a:lnTo>
                    <a:pt x="27" y="13"/>
                  </a:lnTo>
                  <a:lnTo>
                    <a:pt x="21" y="0"/>
                  </a:lnTo>
                  <a:lnTo>
                    <a:pt x="6" y="9"/>
                  </a:lnTo>
                  <a:lnTo>
                    <a:pt x="0" y="30"/>
                  </a:lnTo>
                  <a:lnTo>
                    <a:pt x="16" y="34"/>
                  </a:lnTo>
                  <a:lnTo>
                    <a:pt x="21" y="15"/>
                  </a:lnTo>
                  <a:lnTo>
                    <a:pt x="16" y="15"/>
                  </a:lnTo>
                  <a:lnTo>
                    <a:pt x="12" y="15"/>
                  </a:lnTo>
                  <a:lnTo>
                    <a:pt x="14" y="29"/>
                  </a:lnTo>
                  <a:lnTo>
                    <a:pt x="14" y="46"/>
                  </a:lnTo>
                  <a:lnTo>
                    <a:pt x="14" y="63"/>
                  </a:lnTo>
                  <a:lnTo>
                    <a:pt x="14" y="69"/>
                  </a:lnTo>
                  <a:lnTo>
                    <a:pt x="16" y="75"/>
                  </a:lnTo>
                  <a:lnTo>
                    <a:pt x="19" y="82"/>
                  </a:lnTo>
                  <a:lnTo>
                    <a:pt x="31" y="80"/>
                  </a:lnTo>
                  <a:lnTo>
                    <a:pt x="19" y="71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8" name="Freeform 72"/>
            <p:cNvSpPr>
              <a:spLocks/>
            </p:cNvSpPr>
            <p:nvPr/>
          </p:nvSpPr>
          <p:spPr bwMode="auto">
            <a:xfrm>
              <a:off x="5153025" y="2943225"/>
              <a:ext cx="80963" cy="211138"/>
            </a:xfrm>
            <a:custGeom>
              <a:avLst/>
              <a:gdLst>
                <a:gd name="T0" fmla="*/ 2147483647 w 51"/>
                <a:gd name="T1" fmla="*/ 0 h 133"/>
                <a:gd name="T2" fmla="*/ 2147483647 w 51"/>
                <a:gd name="T3" fmla="*/ 2147483647 h 133"/>
                <a:gd name="T4" fmla="*/ 2147483647 w 51"/>
                <a:gd name="T5" fmla="*/ 2147483647 h 133"/>
                <a:gd name="T6" fmla="*/ 2147483647 w 51"/>
                <a:gd name="T7" fmla="*/ 2147483647 h 133"/>
                <a:gd name="T8" fmla="*/ 2147483647 w 51"/>
                <a:gd name="T9" fmla="*/ 2147483647 h 133"/>
                <a:gd name="T10" fmla="*/ 2147483647 w 51"/>
                <a:gd name="T11" fmla="*/ 2147483647 h 133"/>
                <a:gd name="T12" fmla="*/ 2147483647 w 51"/>
                <a:gd name="T13" fmla="*/ 2147483647 h 133"/>
                <a:gd name="T14" fmla="*/ 2147483647 w 51"/>
                <a:gd name="T15" fmla="*/ 2147483647 h 133"/>
                <a:gd name="T16" fmla="*/ 0 w 51"/>
                <a:gd name="T17" fmla="*/ 2147483647 h 133"/>
                <a:gd name="T18" fmla="*/ 2147483647 w 51"/>
                <a:gd name="T19" fmla="*/ 2147483647 h 133"/>
                <a:gd name="T20" fmla="*/ 2147483647 w 51"/>
                <a:gd name="T21" fmla="*/ 2147483647 h 133"/>
                <a:gd name="T22" fmla="*/ 2147483647 w 51"/>
                <a:gd name="T23" fmla="*/ 2147483647 h 133"/>
                <a:gd name="T24" fmla="*/ 2147483647 w 51"/>
                <a:gd name="T25" fmla="*/ 2147483647 h 133"/>
                <a:gd name="T26" fmla="*/ 2147483647 w 51"/>
                <a:gd name="T27" fmla="*/ 2147483647 h 133"/>
                <a:gd name="T28" fmla="*/ 2147483647 w 51"/>
                <a:gd name="T29" fmla="*/ 2147483647 h 133"/>
                <a:gd name="T30" fmla="*/ 2147483647 w 51"/>
                <a:gd name="T31" fmla="*/ 2147483647 h 133"/>
                <a:gd name="T32" fmla="*/ 2147483647 w 51"/>
                <a:gd name="T33" fmla="*/ 2147483647 h 133"/>
                <a:gd name="T34" fmla="*/ 2147483647 w 51"/>
                <a:gd name="T35" fmla="*/ 2147483647 h 133"/>
                <a:gd name="T36" fmla="*/ 2147483647 w 51"/>
                <a:gd name="T37" fmla="*/ 0 h 1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1"/>
                <a:gd name="T58" fmla="*/ 0 h 133"/>
                <a:gd name="T59" fmla="*/ 51 w 51"/>
                <a:gd name="T60" fmla="*/ 133 h 1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1" h="133">
                  <a:moveTo>
                    <a:pt x="35" y="0"/>
                  </a:moveTo>
                  <a:lnTo>
                    <a:pt x="29" y="17"/>
                  </a:lnTo>
                  <a:lnTo>
                    <a:pt x="23" y="36"/>
                  </a:lnTo>
                  <a:lnTo>
                    <a:pt x="20" y="56"/>
                  </a:lnTo>
                  <a:lnTo>
                    <a:pt x="14" y="75"/>
                  </a:lnTo>
                  <a:lnTo>
                    <a:pt x="10" y="92"/>
                  </a:lnTo>
                  <a:lnTo>
                    <a:pt x="6" y="107"/>
                  </a:lnTo>
                  <a:lnTo>
                    <a:pt x="2" y="119"/>
                  </a:lnTo>
                  <a:lnTo>
                    <a:pt x="0" y="123"/>
                  </a:lnTo>
                  <a:lnTo>
                    <a:pt x="12" y="132"/>
                  </a:lnTo>
                  <a:lnTo>
                    <a:pt x="18" y="125"/>
                  </a:lnTo>
                  <a:lnTo>
                    <a:pt x="21" y="113"/>
                  </a:lnTo>
                  <a:lnTo>
                    <a:pt x="25" y="98"/>
                  </a:lnTo>
                  <a:lnTo>
                    <a:pt x="29" y="79"/>
                  </a:lnTo>
                  <a:lnTo>
                    <a:pt x="35" y="59"/>
                  </a:lnTo>
                  <a:lnTo>
                    <a:pt x="39" y="40"/>
                  </a:lnTo>
                  <a:lnTo>
                    <a:pt x="44" y="21"/>
                  </a:lnTo>
                  <a:lnTo>
                    <a:pt x="50" y="4"/>
                  </a:lnTo>
                  <a:lnTo>
                    <a:pt x="35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9" name="Freeform 73"/>
            <p:cNvSpPr>
              <a:spLocks/>
            </p:cNvSpPr>
            <p:nvPr/>
          </p:nvSpPr>
          <p:spPr bwMode="auto">
            <a:xfrm>
              <a:off x="5208588" y="2641600"/>
              <a:ext cx="153987" cy="309563"/>
            </a:xfrm>
            <a:custGeom>
              <a:avLst/>
              <a:gdLst>
                <a:gd name="T0" fmla="*/ 2147483647 w 97"/>
                <a:gd name="T1" fmla="*/ 0 h 195"/>
                <a:gd name="T2" fmla="*/ 2147483647 w 97"/>
                <a:gd name="T3" fmla="*/ 2147483647 h 195"/>
                <a:gd name="T4" fmla="*/ 2147483647 w 97"/>
                <a:gd name="T5" fmla="*/ 2147483647 h 195"/>
                <a:gd name="T6" fmla="*/ 2147483647 w 97"/>
                <a:gd name="T7" fmla="*/ 2147483647 h 195"/>
                <a:gd name="T8" fmla="*/ 2147483647 w 97"/>
                <a:gd name="T9" fmla="*/ 2147483647 h 195"/>
                <a:gd name="T10" fmla="*/ 2147483647 w 97"/>
                <a:gd name="T11" fmla="*/ 2147483647 h 195"/>
                <a:gd name="T12" fmla="*/ 2147483647 w 97"/>
                <a:gd name="T13" fmla="*/ 2147483647 h 195"/>
                <a:gd name="T14" fmla="*/ 2147483647 w 97"/>
                <a:gd name="T15" fmla="*/ 2147483647 h 195"/>
                <a:gd name="T16" fmla="*/ 2147483647 w 97"/>
                <a:gd name="T17" fmla="*/ 2147483647 h 195"/>
                <a:gd name="T18" fmla="*/ 0 w 97"/>
                <a:gd name="T19" fmla="*/ 2147483647 h 195"/>
                <a:gd name="T20" fmla="*/ 2147483647 w 97"/>
                <a:gd name="T21" fmla="*/ 2147483647 h 195"/>
                <a:gd name="T22" fmla="*/ 2147483647 w 97"/>
                <a:gd name="T23" fmla="*/ 2147483647 h 195"/>
                <a:gd name="T24" fmla="*/ 2147483647 w 97"/>
                <a:gd name="T25" fmla="*/ 2147483647 h 195"/>
                <a:gd name="T26" fmla="*/ 2147483647 w 97"/>
                <a:gd name="T27" fmla="*/ 2147483647 h 195"/>
                <a:gd name="T28" fmla="*/ 2147483647 w 97"/>
                <a:gd name="T29" fmla="*/ 2147483647 h 195"/>
                <a:gd name="T30" fmla="*/ 2147483647 w 97"/>
                <a:gd name="T31" fmla="*/ 2147483647 h 195"/>
                <a:gd name="T32" fmla="*/ 2147483647 w 97"/>
                <a:gd name="T33" fmla="*/ 2147483647 h 195"/>
                <a:gd name="T34" fmla="*/ 2147483647 w 97"/>
                <a:gd name="T35" fmla="*/ 2147483647 h 195"/>
                <a:gd name="T36" fmla="*/ 2147483647 w 97"/>
                <a:gd name="T37" fmla="*/ 2147483647 h 195"/>
                <a:gd name="T38" fmla="*/ 2147483647 w 97"/>
                <a:gd name="T39" fmla="*/ 2147483647 h 195"/>
                <a:gd name="T40" fmla="*/ 2147483647 w 97"/>
                <a:gd name="T41" fmla="*/ 0 h 1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7"/>
                <a:gd name="T64" fmla="*/ 0 h 195"/>
                <a:gd name="T65" fmla="*/ 97 w 97"/>
                <a:gd name="T66" fmla="*/ 195 h 19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7" h="195">
                  <a:moveTo>
                    <a:pt x="92" y="0"/>
                  </a:moveTo>
                  <a:lnTo>
                    <a:pt x="96" y="2"/>
                  </a:lnTo>
                  <a:lnTo>
                    <a:pt x="78" y="8"/>
                  </a:lnTo>
                  <a:lnTo>
                    <a:pt x="69" y="23"/>
                  </a:lnTo>
                  <a:lnTo>
                    <a:pt x="57" y="48"/>
                  </a:lnTo>
                  <a:lnTo>
                    <a:pt x="44" y="77"/>
                  </a:lnTo>
                  <a:lnTo>
                    <a:pt x="30" y="108"/>
                  </a:lnTo>
                  <a:lnTo>
                    <a:pt x="17" y="140"/>
                  </a:lnTo>
                  <a:lnTo>
                    <a:pt x="7" y="167"/>
                  </a:lnTo>
                  <a:lnTo>
                    <a:pt x="0" y="190"/>
                  </a:lnTo>
                  <a:lnTo>
                    <a:pt x="15" y="194"/>
                  </a:lnTo>
                  <a:lnTo>
                    <a:pt x="21" y="173"/>
                  </a:lnTo>
                  <a:lnTo>
                    <a:pt x="32" y="146"/>
                  </a:lnTo>
                  <a:lnTo>
                    <a:pt x="46" y="115"/>
                  </a:lnTo>
                  <a:lnTo>
                    <a:pt x="59" y="83"/>
                  </a:lnTo>
                  <a:lnTo>
                    <a:pt x="73" y="54"/>
                  </a:lnTo>
                  <a:lnTo>
                    <a:pt x="84" y="31"/>
                  </a:lnTo>
                  <a:lnTo>
                    <a:pt x="92" y="18"/>
                  </a:lnTo>
                  <a:lnTo>
                    <a:pt x="86" y="16"/>
                  </a:lnTo>
                  <a:lnTo>
                    <a:pt x="90" y="16"/>
                  </a:lnTo>
                  <a:lnTo>
                    <a:pt x="92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0" name="Freeform 74"/>
            <p:cNvSpPr>
              <a:spLocks/>
            </p:cNvSpPr>
            <p:nvPr/>
          </p:nvSpPr>
          <p:spPr bwMode="auto">
            <a:xfrm>
              <a:off x="5302250" y="2641600"/>
              <a:ext cx="71438" cy="363538"/>
            </a:xfrm>
            <a:custGeom>
              <a:avLst/>
              <a:gdLst>
                <a:gd name="T0" fmla="*/ 2147483647 w 45"/>
                <a:gd name="T1" fmla="*/ 2147483647 h 229"/>
                <a:gd name="T2" fmla="*/ 2147483647 w 45"/>
                <a:gd name="T3" fmla="*/ 2147483647 h 229"/>
                <a:gd name="T4" fmla="*/ 2147483647 w 45"/>
                <a:gd name="T5" fmla="*/ 2147483647 h 229"/>
                <a:gd name="T6" fmla="*/ 2147483647 w 45"/>
                <a:gd name="T7" fmla="*/ 2147483647 h 229"/>
                <a:gd name="T8" fmla="*/ 2147483647 w 45"/>
                <a:gd name="T9" fmla="*/ 2147483647 h 229"/>
                <a:gd name="T10" fmla="*/ 2147483647 w 45"/>
                <a:gd name="T11" fmla="*/ 2147483647 h 229"/>
                <a:gd name="T12" fmla="*/ 2147483647 w 45"/>
                <a:gd name="T13" fmla="*/ 2147483647 h 229"/>
                <a:gd name="T14" fmla="*/ 2147483647 w 45"/>
                <a:gd name="T15" fmla="*/ 2147483647 h 229"/>
                <a:gd name="T16" fmla="*/ 2147483647 w 45"/>
                <a:gd name="T17" fmla="*/ 2147483647 h 229"/>
                <a:gd name="T18" fmla="*/ 2147483647 w 45"/>
                <a:gd name="T19" fmla="*/ 2147483647 h 229"/>
                <a:gd name="T20" fmla="*/ 2147483647 w 45"/>
                <a:gd name="T21" fmla="*/ 2147483647 h 229"/>
                <a:gd name="T22" fmla="*/ 2147483647 w 45"/>
                <a:gd name="T23" fmla="*/ 2147483647 h 229"/>
                <a:gd name="T24" fmla="*/ 2147483647 w 45"/>
                <a:gd name="T25" fmla="*/ 0 h 229"/>
                <a:gd name="T26" fmla="*/ 2147483647 w 45"/>
                <a:gd name="T27" fmla="*/ 2147483647 h 229"/>
                <a:gd name="T28" fmla="*/ 2147483647 w 45"/>
                <a:gd name="T29" fmla="*/ 2147483647 h 229"/>
                <a:gd name="T30" fmla="*/ 2147483647 w 45"/>
                <a:gd name="T31" fmla="*/ 2147483647 h 229"/>
                <a:gd name="T32" fmla="*/ 2147483647 w 45"/>
                <a:gd name="T33" fmla="*/ 2147483647 h 229"/>
                <a:gd name="T34" fmla="*/ 2147483647 w 45"/>
                <a:gd name="T35" fmla="*/ 2147483647 h 229"/>
                <a:gd name="T36" fmla="*/ 2147483647 w 45"/>
                <a:gd name="T37" fmla="*/ 2147483647 h 229"/>
                <a:gd name="T38" fmla="*/ 2147483647 w 45"/>
                <a:gd name="T39" fmla="*/ 2147483647 h 229"/>
                <a:gd name="T40" fmla="*/ 2147483647 w 45"/>
                <a:gd name="T41" fmla="*/ 2147483647 h 229"/>
                <a:gd name="T42" fmla="*/ 2147483647 w 45"/>
                <a:gd name="T43" fmla="*/ 2147483647 h 229"/>
                <a:gd name="T44" fmla="*/ 0 w 45"/>
                <a:gd name="T45" fmla="*/ 2147483647 h 229"/>
                <a:gd name="T46" fmla="*/ 0 w 45"/>
                <a:gd name="T47" fmla="*/ 2147483647 h 229"/>
                <a:gd name="T48" fmla="*/ 2147483647 w 45"/>
                <a:gd name="T49" fmla="*/ 2147483647 h 229"/>
                <a:gd name="T50" fmla="*/ 2147483647 w 45"/>
                <a:gd name="T51" fmla="*/ 2147483647 h 229"/>
                <a:gd name="T52" fmla="*/ 2147483647 w 45"/>
                <a:gd name="T53" fmla="*/ 2147483647 h 229"/>
                <a:gd name="T54" fmla="*/ 2147483647 w 45"/>
                <a:gd name="T55" fmla="*/ 2147483647 h 22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5"/>
                <a:gd name="T85" fmla="*/ 0 h 229"/>
                <a:gd name="T86" fmla="*/ 45 w 45"/>
                <a:gd name="T87" fmla="*/ 229 h 22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5" h="229">
                  <a:moveTo>
                    <a:pt x="10" y="213"/>
                  </a:moveTo>
                  <a:lnTo>
                    <a:pt x="17" y="213"/>
                  </a:lnTo>
                  <a:lnTo>
                    <a:pt x="17" y="207"/>
                  </a:lnTo>
                  <a:lnTo>
                    <a:pt x="17" y="198"/>
                  </a:lnTo>
                  <a:lnTo>
                    <a:pt x="17" y="184"/>
                  </a:lnTo>
                  <a:lnTo>
                    <a:pt x="23" y="152"/>
                  </a:lnTo>
                  <a:lnTo>
                    <a:pt x="29" y="113"/>
                  </a:lnTo>
                  <a:lnTo>
                    <a:pt x="37" y="75"/>
                  </a:lnTo>
                  <a:lnTo>
                    <a:pt x="42" y="42"/>
                  </a:lnTo>
                  <a:lnTo>
                    <a:pt x="44" y="29"/>
                  </a:lnTo>
                  <a:lnTo>
                    <a:pt x="44" y="18"/>
                  </a:lnTo>
                  <a:lnTo>
                    <a:pt x="42" y="8"/>
                  </a:lnTo>
                  <a:lnTo>
                    <a:pt x="33" y="0"/>
                  </a:lnTo>
                  <a:lnTo>
                    <a:pt x="31" y="16"/>
                  </a:lnTo>
                  <a:lnTo>
                    <a:pt x="27" y="14"/>
                  </a:lnTo>
                  <a:lnTo>
                    <a:pt x="29" y="18"/>
                  </a:lnTo>
                  <a:lnTo>
                    <a:pt x="29" y="27"/>
                  </a:lnTo>
                  <a:lnTo>
                    <a:pt x="27" y="41"/>
                  </a:lnTo>
                  <a:lnTo>
                    <a:pt x="21" y="73"/>
                  </a:lnTo>
                  <a:lnTo>
                    <a:pt x="14" y="111"/>
                  </a:lnTo>
                  <a:lnTo>
                    <a:pt x="6" y="150"/>
                  </a:lnTo>
                  <a:lnTo>
                    <a:pt x="2" y="182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4" y="221"/>
                  </a:lnTo>
                  <a:lnTo>
                    <a:pt x="12" y="228"/>
                  </a:lnTo>
                  <a:lnTo>
                    <a:pt x="19" y="226"/>
                  </a:lnTo>
                  <a:lnTo>
                    <a:pt x="10" y="213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1" name="Freeform 75"/>
            <p:cNvSpPr>
              <a:spLocks/>
            </p:cNvSpPr>
            <p:nvPr/>
          </p:nvSpPr>
          <p:spPr bwMode="auto">
            <a:xfrm>
              <a:off x="5318125" y="2633663"/>
              <a:ext cx="153988" cy="368300"/>
            </a:xfrm>
            <a:custGeom>
              <a:avLst/>
              <a:gdLst>
                <a:gd name="T0" fmla="*/ 2147483647 w 97"/>
                <a:gd name="T1" fmla="*/ 0 h 232"/>
                <a:gd name="T2" fmla="*/ 2147483647 w 97"/>
                <a:gd name="T3" fmla="*/ 2147483647 h 232"/>
                <a:gd name="T4" fmla="*/ 2147483647 w 97"/>
                <a:gd name="T5" fmla="*/ 2147483647 h 232"/>
                <a:gd name="T6" fmla="*/ 2147483647 w 97"/>
                <a:gd name="T7" fmla="*/ 2147483647 h 232"/>
                <a:gd name="T8" fmla="*/ 2147483647 w 97"/>
                <a:gd name="T9" fmla="*/ 2147483647 h 232"/>
                <a:gd name="T10" fmla="*/ 2147483647 w 97"/>
                <a:gd name="T11" fmla="*/ 2147483647 h 232"/>
                <a:gd name="T12" fmla="*/ 2147483647 w 97"/>
                <a:gd name="T13" fmla="*/ 2147483647 h 232"/>
                <a:gd name="T14" fmla="*/ 2147483647 w 97"/>
                <a:gd name="T15" fmla="*/ 2147483647 h 232"/>
                <a:gd name="T16" fmla="*/ 2147483647 w 97"/>
                <a:gd name="T17" fmla="*/ 2147483647 h 232"/>
                <a:gd name="T18" fmla="*/ 2147483647 w 97"/>
                <a:gd name="T19" fmla="*/ 2147483647 h 232"/>
                <a:gd name="T20" fmla="*/ 2147483647 w 97"/>
                <a:gd name="T21" fmla="*/ 2147483647 h 232"/>
                <a:gd name="T22" fmla="*/ 0 w 97"/>
                <a:gd name="T23" fmla="*/ 2147483647 h 232"/>
                <a:gd name="T24" fmla="*/ 2147483647 w 97"/>
                <a:gd name="T25" fmla="*/ 2147483647 h 232"/>
                <a:gd name="T26" fmla="*/ 2147483647 w 97"/>
                <a:gd name="T27" fmla="*/ 2147483647 h 232"/>
                <a:gd name="T28" fmla="*/ 2147483647 w 97"/>
                <a:gd name="T29" fmla="*/ 2147483647 h 232"/>
                <a:gd name="T30" fmla="*/ 2147483647 w 97"/>
                <a:gd name="T31" fmla="*/ 2147483647 h 232"/>
                <a:gd name="T32" fmla="*/ 2147483647 w 97"/>
                <a:gd name="T33" fmla="*/ 2147483647 h 232"/>
                <a:gd name="T34" fmla="*/ 2147483647 w 97"/>
                <a:gd name="T35" fmla="*/ 2147483647 h 232"/>
                <a:gd name="T36" fmla="*/ 2147483647 w 97"/>
                <a:gd name="T37" fmla="*/ 2147483647 h 232"/>
                <a:gd name="T38" fmla="*/ 2147483647 w 97"/>
                <a:gd name="T39" fmla="*/ 2147483647 h 232"/>
                <a:gd name="T40" fmla="*/ 2147483647 w 97"/>
                <a:gd name="T41" fmla="*/ 2147483647 h 232"/>
                <a:gd name="T42" fmla="*/ 2147483647 w 97"/>
                <a:gd name="T43" fmla="*/ 2147483647 h 232"/>
                <a:gd name="T44" fmla="*/ 2147483647 w 97"/>
                <a:gd name="T45" fmla="*/ 2147483647 h 232"/>
                <a:gd name="T46" fmla="*/ 2147483647 w 97"/>
                <a:gd name="T47" fmla="*/ 2147483647 h 232"/>
                <a:gd name="T48" fmla="*/ 2147483647 w 97"/>
                <a:gd name="T49" fmla="*/ 0 h 2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7"/>
                <a:gd name="T76" fmla="*/ 0 h 232"/>
                <a:gd name="T77" fmla="*/ 97 w 97"/>
                <a:gd name="T78" fmla="*/ 232 h 2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7" h="232">
                  <a:moveTo>
                    <a:pt x="92" y="0"/>
                  </a:moveTo>
                  <a:lnTo>
                    <a:pt x="86" y="1"/>
                  </a:lnTo>
                  <a:lnTo>
                    <a:pt x="76" y="11"/>
                  </a:lnTo>
                  <a:lnTo>
                    <a:pt x="67" y="23"/>
                  </a:lnTo>
                  <a:lnTo>
                    <a:pt x="59" y="36"/>
                  </a:lnTo>
                  <a:lnTo>
                    <a:pt x="52" y="51"/>
                  </a:lnTo>
                  <a:lnTo>
                    <a:pt x="38" y="88"/>
                  </a:lnTo>
                  <a:lnTo>
                    <a:pt x="27" y="124"/>
                  </a:lnTo>
                  <a:lnTo>
                    <a:pt x="17" y="161"/>
                  </a:lnTo>
                  <a:lnTo>
                    <a:pt x="7" y="191"/>
                  </a:lnTo>
                  <a:lnTo>
                    <a:pt x="2" y="212"/>
                  </a:lnTo>
                  <a:lnTo>
                    <a:pt x="0" y="218"/>
                  </a:lnTo>
                  <a:lnTo>
                    <a:pt x="9" y="231"/>
                  </a:lnTo>
                  <a:lnTo>
                    <a:pt x="17" y="218"/>
                  </a:lnTo>
                  <a:lnTo>
                    <a:pt x="23" y="195"/>
                  </a:lnTo>
                  <a:lnTo>
                    <a:pt x="32" y="164"/>
                  </a:lnTo>
                  <a:lnTo>
                    <a:pt x="42" y="128"/>
                  </a:lnTo>
                  <a:lnTo>
                    <a:pt x="53" y="92"/>
                  </a:lnTo>
                  <a:lnTo>
                    <a:pt x="67" y="59"/>
                  </a:lnTo>
                  <a:lnTo>
                    <a:pt x="73" y="44"/>
                  </a:lnTo>
                  <a:lnTo>
                    <a:pt x="80" y="30"/>
                  </a:lnTo>
                  <a:lnTo>
                    <a:pt x="88" y="21"/>
                  </a:lnTo>
                  <a:lnTo>
                    <a:pt x="96" y="13"/>
                  </a:lnTo>
                  <a:lnTo>
                    <a:pt x="88" y="15"/>
                  </a:lnTo>
                  <a:lnTo>
                    <a:pt x="92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2" name="Freeform 76"/>
            <p:cNvSpPr>
              <a:spLocks/>
            </p:cNvSpPr>
            <p:nvPr/>
          </p:nvSpPr>
          <p:spPr bwMode="auto">
            <a:xfrm>
              <a:off x="5437188" y="2633663"/>
              <a:ext cx="49212" cy="274637"/>
            </a:xfrm>
            <a:custGeom>
              <a:avLst/>
              <a:gdLst>
                <a:gd name="T0" fmla="*/ 2147483647 w 31"/>
                <a:gd name="T1" fmla="*/ 2147483647 h 173"/>
                <a:gd name="T2" fmla="*/ 2147483647 w 31"/>
                <a:gd name="T3" fmla="*/ 2147483647 h 173"/>
                <a:gd name="T4" fmla="*/ 2147483647 w 31"/>
                <a:gd name="T5" fmla="*/ 2147483647 h 173"/>
                <a:gd name="T6" fmla="*/ 2147483647 w 31"/>
                <a:gd name="T7" fmla="*/ 2147483647 h 173"/>
                <a:gd name="T8" fmla="*/ 2147483647 w 31"/>
                <a:gd name="T9" fmla="*/ 2147483647 h 173"/>
                <a:gd name="T10" fmla="*/ 2147483647 w 31"/>
                <a:gd name="T11" fmla="*/ 2147483647 h 173"/>
                <a:gd name="T12" fmla="*/ 2147483647 w 31"/>
                <a:gd name="T13" fmla="*/ 2147483647 h 173"/>
                <a:gd name="T14" fmla="*/ 2147483647 w 31"/>
                <a:gd name="T15" fmla="*/ 2147483647 h 173"/>
                <a:gd name="T16" fmla="*/ 2147483647 w 31"/>
                <a:gd name="T17" fmla="*/ 2147483647 h 173"/>
                <a:gd name="T18" fmla="*/ 2147483647 w 31"/>
                <a:gd name="T19" fmla="*/ 2147483647 h 173"/>
                <a:gd name="T20" fmla="*/ 2147483647 w 31"/>
                <a:gd name="T21" fmla="*/ 2147483647 h 173"/>
                <a:gd name="T22" fmla="*/ 2147483647 w 31"/>
                <a:gd name="T23" fmla="*/ 2147483647 h 173"/>
                <a:gd name="T24" fmla="*/ 2147483647 w 31"/>
                <a:gd name="T25" fmla="*/ 2147483647 h 173"/>
                <a:gd name="T26" fmla="*/ 2147483647 w 31"/>
                <a:gd name="T27" fmla="*/ 0 h 173"/>
                <a:gd name="T28" fmla="*/ 2147483647 w 31"/>
                <a:gd name="T29" fmla="*/ 2147483647 h 173"/>
                <a:gd name="T30" fmla="*/ 2147483647 w 31"/>
                <a:gd name="T31" fmla="*/ 2147483647 h 173"/>
                <a:gd name="T32" fmla="*/ 2147483647 w 31"/>
                <a:gd name="T33" fmla="*/ 2147483647 h 173"/>
                <a:gd name="T34" fmla="*/ 2147483647 w 31"/>
                <a:gd name="T35" fmla="*/ 2147483647 h 173"/>
                <a:gd name="T36" fmla="*/ 2147483647 w 31"/>
                <a:gd name="T37" fmla="*/ 2147483647 h 173"/>
                <a:gd name="T38" fmla="*/ 2147483647 w 31"/>
                <a:gd name="T39" fmla="*/ 2147483647 h 173"/>
                <a:gd name="T40" fmla="*/ 2147483647 w 31"/>
                <a:gd name="T41" fmla="*/ 2147483647 h 173"/>
                <a:gd name="T42" fmla="*/ 0 w 31"/>
                <a:gd name="T43" fmla="*/ 2147483647 h 173"/>
                <a:gd name="T44" fmla="*/ 0 w 31"/>
                <a:gd name="T45" fmla="*/ 2147483647 h 173"/>
                <a:gd name="T46" fmla="*/ 0 w 31"/>
                <a:gd name="T47" fmla="*/ 2147483647 h 173"/>
                <a:gd name="T48" fmla="*/ 2147483647 w 31"/>
                <a:gd name="T49" fmla="*/ 2147483647 h 173"/>
                <a:gd name="T50" fmla="*/ 2147483647 w 31"/>
                <a:gd name="T51" fmla="*/ 2147483647 h 173"/>
                <a:gd name="T52" fmla="*/ 2147483647 w 31"/>
                <a:gd name="T53" fmla="*/ 2147483647 h 173"/>
                <a:gd name="T54" fmla="*/ 2147483647 w 31"/>
                <a:gd name="T55" fmla="*/ 2147483647 h 17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1"/>
                <a:gd name="T85" fmla="*/ 0 h 173"/>
                <a:gd name="T86" fmla="*/ 31 w 31"/>
                <a:gd name="T87" fmla="*/ 173 h 17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1" h="173">
                  <a:moveTo>
                    <a:pt x="11" y="157"/>
                  </a:moveTo>
                  <a:lnTo>
                    <a:pt x="13" y="157"/>
                  </a:lnTo>
                  <a:lnTo>
                    <a:pt x="15" y="159"/>
                  </a:lnTo>
                  <a:lnTo>
                    <a:pt x="15" y="155"/>
                  </a:lnTo>
                  <a:lnTo>
                    <a:pt x="15" y="147"/>
                  </a:lnTo>
                  <a:lnTo>
                    <a:pt x="17" y="139"/>
                  </a:lnTo>
                  <a:lnTo>
                    <a:pt x="19" y="115"/>
                  </a:lnTo>
                  <a:lnTo>
                    <a:pt x="22" y="86"/>
                  </a:lnTo>
                  <a:lnTo>
                    <a:pt x="28" y="59"/>
                  </a:lnTo>
                  <a:lnTo>
                    <a:pt x="30" y="34"/>
                  </a:lnTo>
                  <a:lnTo>
                    <a:pt x="30" y="23"/>
                  </a:lnTo>
                  <a:lnTo>
                    <a:pt x="28" y="13"/>
                  </a:lnTo>
                  <a:lnTo>
                    <a:pt x="26" y="5"/>
                  </a:lnTo>
                  <a:lnTo>
                    <a:pt x="17" y="0"/>
                  </a:lnTo>
                  <a:lnTo>
                    <a:pt x="13" y="15"/>
                  </a:lnTo>
                  <a:lnTo>
                    <a:pt x="13" y="17"/>
                  </a:lnTo>
                  <a:lnTo>
                    <a:pt x="13" y="24"/>
                  </a:lnTo>
                  <a:lnTo>
                    <a:pt x="13" y="32"/>
                  </a:lnTo>
                  <a:lnTo>
                    <a:pt x="11" y="57"/>
                  </a:lnTo>
                  <a:lnTo>
                    <a:pt x="7" y="84"/>
                  </a:lnTo>
                  <a:lnTo>
                    <a:pt x="3" y="113"/>
                  </a:lnTo>
                  <a:lnTo>
                    <a:pt x="0" y="138"/>
                  </a:lnTo>
                  <a:lnTo>
                    <a:pt x="0" y="147"/>
                  </a:lnTo>
                  <a:lnTo>
                    <a:pt x="0" y="157"/>
                  </a:lnTo>
                  <a:lnTo>
                    <a:pt x="1" y="164"/>
                  </a:lnTo>
                  <a:lnTo>
                    <a:pt x="7" y="172"/>
                  </a:lnTo>
                  <a:lnTo>
                    <a:pt x="11" y="172"/>
                  </a:lnTo>
                  <a:lnTo>
                    <a:pt x="11" y="157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3" name="Freeform 77"/>
            <p:cNvSpPr>
              <a:spLocks/>
            </p:cNvSpPr>
            <p:nvPr/>
          </p:nvSpPr>
          <p:spPr bwMode="auto">
            <a:xfrm>
              <a:off x="5454650" y="2697163"/>
              <a:ext cx="101600" cy="211137"/>
            </a:xfrm>
            <a:custGeom>
              <a:avLst/>
              <a:gdLst>
                <a:gd name="T0" fmla="*/ 2147483647 w 64"/>
                <a:gd name="T1" fmla="*/ 0 h 133"/>
                <a:gd name="T2" fmla="*/ 2147483647 w 64"/>
                <a:gd name="T3" fmla="*/ 2147483647 h 133"/>
                <a:gd name="T4" fmla="*/ 2147483647 w 64"/>
                <a:gd name="T5" fmla="*/ 2147483647 h 133"/>
                <a:gd name="T6" fmla="*/ 2147483647 w 64"/>
                <a:gd name="T7" fmla="*/ 2147483647 h 133"/>
                <a:gd name="T8" fmla="*/ 2147483647 w 64"/>
                <a:gd name="T9" fmla="*/ 2147483647 h 133"/>
                <a:gd name="T10" fmla="*/ 2147483647 w 64"/>
                <a:gd name="T11" fmla="*/ 2147483647 h 133"/>
                <a:gd name="T12" fmla="*/ 2147483647 w 64"/>
                <a:gd name="T13" fmla="*/ 2147483647 h 133"/>
                <a:gd name="T14" fmla="*/ 2147483647 w 64"/>
                <a:gd name="T15" fmla="*/ 2147483647 h 133"/>
                <a:gd name="T16" fmla="*/ 2147483647 w 64"/>
                <a:gd name="T17" fmla="*/ 2147483647 h 133"/>
                <a:gd name="T18" fmla="*/ 0 w 64"/>
                <a:gd name="T19" fmla="*/ 2147483647 h 133"/>
                <a:gd name="T20" fmla="*/ 0 w 64"/>
                <a:gd name="T21" fmla="*/ 2147483647 h 133"/>
                <a:gd name="T22" fmla="*/ 2147483647 w 64"/>
                <a:gd name="T23" fmla="*/ 2147483647 h 133"/>
                <a:gd name="T24" fmla="*/ 2147483647 w 64"/>
                <a:gd name="T25" fmla="*/ 2147483647 h 133"/>
                <a:gd name="T26" fmla="*/ 2147483647 w 64"/>
                <a:gd name="T27" fmla="*/ 2147483647 h 133"/>
                <a:gd name="T28" fmla="*/ 2147483647 w 64"/>
                <a:gd name="T29" fmla="*/ 2147483647 h 133"/>
                <a:gd name="T30" fmla="*/ 2147483647 w 64"/>
                <a:gd name="T31" fmla="*/ 2147483647 h 133"/>
                <a:gd name="T32" fmla="*/ 2147483647 w 64"/>
                <a:gd name="T33" fmla="*/ 2147483647 h 133"/>
                <a:gd name="T34" fmla="*/ 2147483647 w 64"/>
                <a:gd name="T35" fmla="*/ 2147483647 h 133"/>
                <a:gd name="T36" fmla="*/ 2147483647 w 64"/>
                <a:gd name="T37" fmla="*/ 2147483647 h 133"/>
                <a:gd name="T38" fmla="*/ 2147483647 w 64"/>
                <a:gd name="T39" fmla="*/ 2147483647 h 133"/>
                <a:gd name="T40" fmla="*/ 2147483647 w 64"/>
                <a:gd name="T41" fmla="*/ 2147483647 h 133"/>
                <a:gd name="T42" fmla="*/ 2147483647 w 64"/>
                <a:gd name="T43" fmla="*/ 0 h 1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4"/>
                <a:gd name="T67" fmla="*/ 0 h 133"/>
                <a:gd name="T68" fmla="*/ 64 w 64"/>
                <a:gd name="T69" fmla="*/ 133 h 1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4" h="133">
                  <a:moveTo>
                    <a:pt x="48" y="0"/>
                  </a:moveTo>
                  <a:lnTo>
                    <a:pt x="40" y="17"/>
                  </a:lnTo>
                  <a:lnTo>
                    <a:pt x="34" y="38"/>
                  </a:lnTo>
                  <a:lnTo>
                    <a:pt x="27" y="57"/>
                  </a:lnTo>
                  <a:lnTo>
                    <a:pt x="21" y="76"/>
                  </a:lnTo>
                  <a:lnTo>
                    <a:pt x="15" y="94"/>
                  </a:lnTo>
                  <a:lnTo>
                    <a:pt x="8" y="107"/>
                  </a:lnTo>
                  <a:lnTo>
                    <a:pt x="6" y="111"/>
                  </a:lnTo>
                  <a:lnTo>
                    <a:pt x="2" y="115"/>
                  </a:lnTo>
                  <a:lnTo>
                    <a:pt x="0" y="117"/>
                  </a:lnTo>
                  <a:lnTo>
                    <a:pt x="0" y="132"/>
                  </a:lnTo>
                  <a:lnTo>
                    <a:pt x="8" y="130"/>
                  </a:lnTo>
                  <a:lnTo>
                    <a:pt x="13" y="126"/>
                  </a:lnTo>
                  <a:lnTo>
                    <a:pt x="17" y="121"/>
                  </a:lnTo>
                  <a:lnTo>
                    <a:pt x="23" y="115"/>
                  </a:lnTo>
                  <a:lnTo>
                    <a:pt x="31" y="99"/>
                  </a:lnTo>
                  <a:lnTo>
                    <a:pt x="36" y="82"/>
                  </a:lnTo>
                  <a:lnTo>
                    <a:pt x="42" y="63"/>
                  </a:lnTo>
                  <a:lnTo>
                    <a:pt x="50" y="42"/>
                  </a:lnTo>
                  <a:lnTo>
                    <a:pt x="56" y="23"/>
                  </a:lnTo>
                  <a:lnTo>
                    <a:pt x="63" y="6"/>
                  </a:lnTo>
                  <a:lnTo>
                    <a:pt x="48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4" name="Freeform 78"/>
            <p:cNvSpPr>
              <a:spLocks/>
            </p:cNvSpPr>
            <p:nvPr/>
          </p:nvSpPr>
          <p:spPr bwMode="auto">
            <a:xfrm>
              <a:off x="5530850" y="2614613"/>
              <a:ext cx="68263" cy="93662"/>
            </a:xfrm>
            <a:custGeom>
              <a:avLst/>
              <a:gdLst>
                <a:gd name="T0" fmla="*/ 2147483647 w 43"/>
                <a:gd name="T1" fmla="*/ 2147483647 h 59"/>
                <a:gd name="T2" fmla="*/ 2147483647 w 43"/>
                <a:gd name="T3" fmla="*/ 0 h 59"/>
                <a:gd name="T4" fmla="*/ 0 w 43"/>
                <a:gd name="T5" fmla="*/ 2147483647 h 59"/>
                <a:gd name="T6" fmla="*/ 2147483647 w 43"/>
                <a:gd name="T7" fmla="*/ 2147483647 h 59"/>
                <a:gd name="T8" fmla="*/ 2147483647 w 43"/>
                <a:gd name="T9" fmla="*/ 2147483647 h 59"/>
                <a:gd name="T10" fmla="*/ 2147483647 w 43"/>
                <a:gd name="T11" fmla="*/ 2147483647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59"/>
                <a:gd name="T20" fmla="*/ 43 w 43"/>
                <a:gd name="T21" fmla="*/ 59 h 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59">
                  <a:moveTo>
                    <a:pt x="34" y="4"/>
                  </a:moveTo>
                  <a:lnTo>
                    <a:pt x="29" y="0"/>
                  </a:lnTo>
                  <a:lnTo>
                    <a:pt x="0" y="50"/>
                  </a:lnTo>
                  <a:lnTo>
                    <a:pt x="15" y="58"/>
                  </a:lnTo>
                  <a:lnTo>
                    <a:pt x="42" y="8"/>
                  </a:lnTo>
                  <a:lnTo>
                    <a:pt x="34" y="4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5" name="Freeform 79"/>
            <p:cNvSpPr>
              <a:spLocks/>
            </p:cNvSpPr>
            <p:nvPr/>
          </p:nvSpPr>
          <p:spPr bwMode="auto">
            <a:xfrm>
              <a:off x="5576888" y="2590800"/>
              <a:ext cx="58737" cy="38100"/>
            </a:xfrm>
            <a:custGeom>
              <a:avLst/>
              <a:gdLst>
                <a:gd name="T0" fmla="*/ 2147483647 w 37"/>
                <a:gd name="T1" fmla="*/ 2147483647 h 24"/>
                <a:gd name="T2" fmla="*/ 2147483647 w 37"/>
                <a:gd name="T3" fmla="*/ 0 h 24"/>
                <a:gd name="T4" fmla="*/ 2147483647 w 37"/>
                <a:gd name="T5" fmla="*/ 0 h 24"/>
                <a:gd name="T6" fmla="*/ 2147483647 w 37"/>
                <a:gd name="T7" fmla="*/ 0 h 24"/>
                <a:gd name="T8" fmla="*/ 2147483647 w 37"/>
                <a:gd name="T9" fmla="*/ 0 h 24"/>
                <a:gd name="T10" fmla="*/ 2147483647 w 37"/>
                <a:gd name="T11" fmla="*/ 2147483647 h 24"/>
                <a:gd name="T12" fmla="*/ 2147483647 w 37"/>
                <a:gd name="T13" fmla="*/ 2147483647 h 24"/>
                <a:gd name="T14" fmla="*/ 2147483647 w 37"/>
                <a:gd name="T15" fmla="*/ 2147483647 h 24"/>
                <a:gd name="T16" fmla="*/ 0 w 37"/>
                <a:gd name="T17" fmla="*/ 2147483647 h 24"/>
                <a:gd name="T18" fmla="*/ 2147483647 w 37"/>
                <a:gd name="T19" fmla="*/ 2147483647 h 24"/>
                <a:gd name="T20" fmla="*/ 2147483647 w 37"/>
                <a:gd name="T21" fmla="*/ 2147483647 h 24"/>
                <a:gd name="T22" fmla="*/ 2147483647 w 37"/>
                <a:gd name="T23" fmla="*/ 2147483647 h 24"/>
                <a:gd name="T24" fmla="*/ 2147483647 w 37"/>
                <a:gd name="T25" fmla="*/ 2147483647 h 24"/>
                <a:gd name="T26" fmla="*/ 2147483647 w 37"/>
                <a:gd name="T27" fmla="*/ 2147483647 h 24"/>
                <a:gd name="T28" fmla="*/ 2147483647 w 37"/>
                <a:gd name="T29" fmla="*/ 2147483647 h 24"/>
                <a:gd name="T30" fmla="*/ 2147483647 w 37"/>
                <a:gd name="T31" fmla="*/ 2147483647 h 24"/>
                <a:gd name="T32" fmla="*/ 2147483647 w 37"/>
                <a:gd name="T33" fmla="*/ 2147483647 h 24"/>
                <a:gd name="T34" fmla="*/ 2147483647 w 37"/>
                <a:gd name="T35" fmla="*/ 2147483647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7"/>
                <a:gd name="T55" fmla="*/ 0 h 24"/>
                <a:gd name="T56" fmla="*/ 37 w 37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7" h="24">
                  <a:moveTo>
                    <a:pt x="36" y="2"/>
                  </a:moveTo>
                  <a:lnTo>
                    <a:pt x="34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7" y="2"/>
                  </a:lnTo>
                  <a:lnTo>
                    <a:pt x="11" y="4"/>
                  </a:lnTo>
                  <a:lnTo>
                    <a:pt x="5" y="7"/>
                  </a:lnTo>
                  <a:lnTo>
                    <a:pt x="0" y="13"/>
                  </a:lnTo>
                  <a:lnTo>
                    <a:pt x="13" y="23"/>
                  </a:lnTo>
                  <a:lnTo>
                    <a:pt x="15" y="19"/>
                  </a:lnTo>
                  <a:lnTo>
                    <a:pt x="19" y="17"/>
                  </a:lnTo>
                  <a:lnTo>
                    <a:pt x="21" y="17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30" y="15"/>
                  </a:lnTo>
                  <a:lnTo>
                    <a:pt x="30" y="17"/>
                  </a:lnTo>
                  <a:lnTo>
                    <a:pt x="36" y="2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6" name="Freeform 80"/>
            <p:cNvSpPr>
              <a:spLocks/>
            </p:cNvSpPr>
            <p:nvPr/>
          </p:nvSpPr>
          <p:spPr bwMode="auto">
            <a:xfrm>
              <a:off x="5548313" y="2593975"/>
              <a:ext cx="100012" cy="487363"/>
            </a:xfrm>
            <a:custGeom>
              <a:avLst/>
              <a:gdLst>
                <a:gd name="T0" fmla="*/ 2147483647 w 63"/>
                <a:gd name="T1" fmla="*/ 2147483647 h 307"/>
                <a:gd name="T2" fmla="*/ 2147483647 w 63"/>
                <a:gd name="T3" fmla="*/ 2147483647 h 307"/>
                <a:gd name="T4" fmla="*/ 2147483647 w 63"/>
                <a:gd name="T5" fmla="*/ 2147483647 h 307"/>
                <a:gd name="T6" fmla="*/ 2147483647 w 63"/>
                <a:gd name="T7" fmla="*/ 2147483647 h 307"/>
                <a:gd name="T8" fmla="*/ 2147483647 w 63"/>
                <a:gd name="T9" fmla="*/ 2147483647 h 307"/>
                <a:gd name="T10" fmla="*/ 2147483647 w 63"/>
                <a:gd name="T11" fmla="*/ 2147483647 h 307"/>
                <a:gd name="T12" fmla="*/ 2147483647 w 63"/>
                <a:gd name="T13" fmla="*/ 2147483647 h 307"/>
                <a:gd name="T14" fmla="*/ 2147483647 w 63"/>
                <a:gd name="T15" fmla="*/ 2147483647 h 307"/>
                <a:gd name="T16" fmla="*/ 2147483647 w 63"/>
                <a:gd name="T17" fmla="*/ 2147483647 h 307"/>
                <a:gd name="T18" fmla="*/ 2147483647 w 63"/>
                <a:gd name="T19" fmla="*/ 2147483647 h 307"/>
                <a:gd name="T20" fmla="*/ 2147483647 w 63"/>
                <a:gd name="T21" fmla="*/ 2147483647 h 307"/>
                <a:gd name="T22" fmla="*/ 2147483647 w 63"/>
                <a:gd name="T23" fmla="*/ 0 h 307"/>
                <a:gd name="T24" fmla="*/ 2147483647 w 63"/>
                <a:gd name="T25" fmla="*/ 2147483647 h 307"/>
                <a:gd name="T26" fmla="*/ 2147483647 w 63"/>
                <a:gd name="T27" fmla="*/ 2147483647 h 307"/>
                <a:gd name="T28" fmla="*/ 2147483647 w 63"/>
                <a:gd name="T29" fmla="*/ 2147483647 h 307"/>
                <a:gd name="T30" fmla="*/ 2147483647 w 63"/>
                <a:gd name="T31" fmla="*/ 2147483647 h 307"/>
                <a:gd name="T32" fmla="*/ 2147483647 w 63"/>
                <a:gd name="T33" fmla="*/ 2147483647 h 307"/>
                <a:gd name="T34" fmla="*/ 2147483647 w 63"/>
                <a:gd name="T35" fmla="*/ 2147483647 h 307"/>
                <a:gd name="T36" fmla="*/ 2147483647 w 63"/>
                <a:gd name="T37" fmla="*/ 2147483647 h 307"/>
                <a:gd name="T38" fmla="*/ 2147483647 w 63"/>
                <a:gd name="T39" fmla="*/ 2147483647 h 307"/>
                <a:gd name="T40" fmla="*/ 2147483647 w 63"/>
                <a:gd name="T41" fmla="*/ 2147483647 h 307"/>
                <a:gd name="T42" fmla="*/ 2147483647 w 63"/>
                <a:gd name="T43" fmla="*/ 2147483647 h 307"/>
                <a:gd name="T44" fmla="*/ 0 w 63"/>
                <a:gd name="T45" fmla="*/ 2147483647 h 307"/>
                <a:gd name="T46" fmla="*/ 2147483647 w 63"/>
                <a:gd name="T47" fmla="*/ 2147483647 h 307"/>
                <a:gd name="T48" fmla="*/ 2147483647 w 63"/>
                <a:gd name="T49" fmla="*/ 2147483647 h 30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"/>
                <a:gd name="T76" fmla="*/ 0 h 307"/>
                <a:gd name="T77" fmla="*/ 63 w 63"/>
                <a:gd name="T78" fmla="*/ 307 h 30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" h="307">
                  <a:moveTo>
                    <a:pt x="16" y="297"/>
                  </a:moveTo>
                  <a:lnTo>
                    <a:pt x="18" y="301"/>
                  </a:lnTo>
                  <a:lnTo>
                    <a:pt x="20" y="285"/>
                  </a:lnTo>
                  <a:lnTo>
                    <a:pt x="25" y="249"/>
                  </a:lnTo>
                  <a:lnTo>
                    <a:pt x="35" y="203"/>
                  </a:lnTo>
                  <a:lnTo>
                    <a:pt x="44" y="151"/>
                  </a:lnTo>
                  <a:lnTo>
                    <a:pt x="52" y="99"/>
                  </a:lnTo>
                  <a:lnTo>
                    <a:pt x="60" y="53"/>
                  </a:lnTo>
                  <a:lnTo>
                    <a:pt x="62" y="34"/>
                  </a:lnTo>
                  <a:lnTo>
                    <a:pt x="62" y="21"/>
                  </a:lnTo>
                  <a:lnTo>
                    <a:pt x="62" y="9"/>
                  </a:lnTo>
                  <a:lnTo>
                    <a:pt x="54" y="0"/>
                  </a:lnTo>
                  <a:lnTo>
                    <a:pt x="48" y="15"/>
                  </a:lnTo>
                  <a:lnTo>
                    <a:pt x="46" y="11"/>
                  </a:lnTo>
                  <a:lnTo>
                    <a:pt x="46" y="21"/>
                  </a:lnTo>
                  <a:lnTo>
                    <a:pt x="44" y="34"/>
                  </a:lnTo>
                  <a:lnTo>
                    <a:pt x="43" y="51"/>
                  </a:lnTo>
                  <a:lnTo>
                    <a:pt x="37" y="95"/>
                  </a:lnTo>
                  <a:lnTo>
                    <a:pt x="27" y="147"/>
                  </a:lnTo>
                  <a:lnTo>
                    <a:pt x="18" y="199"/>
                  </a:lnTo>
                  <a:lnTo>
                    <a:pt x="10" y="247"/>
                  </a:lnTo>
                  <a:lnTo>
                    <a:pt x="4" y="281"/>
                  </a:lnTo>
                  <a:lnTo>
                    <a:pt x="0" y="302"/>
                  </a:lnTo>
                  <a:lnTo>
                    <a:pt x="4" y="306"/>
                  </a:lnTo>
                  <a:lnTo>
                    <a:pt x="16" y="297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7" name="Freeform 81"/>
            <p:cNvSpPr>
              <a:spLocks/>
            </p:cNvSpPr>
            <p:nvPr/>
          </p:nvSpPr>
          <p:spPr bwMode="auto">
            <a:xfrm>
              <a:off x="5554663" y="2982913"/>
              <a:ext cx="100012" cy="107950"/>
            </a:xfrm>
            <a:custGeom>
              <a:avLst/>
              <a:gdLst>
                <a:gd name="T0" fmla="*/ 2147483647 w 63"/>
                <a:gd name="T1" fmla="*/ 2147483647 h 68"/>
                <a:gd name="T2" fmla="*/ 2147483647 w 63"/>
                <a:gd name="T3" fmla="*/ 0 h 68"/>
                <a:gd name="T4" fmla="*/ 2147483647 w 63"/>
                <a:gd name="T5" fmla="*/ 2147483647 h 68"/>
                <a:gd name="T6" fmla="*/ 2147483647 w 63"/>
                <a:gd name="T7" fmla="*/ 2147483647 h 68"/>
                <a:gd name="T8" fmla="*/ 2147483647 w 63"/>
                <a:gd name="T9" fmla="*/ 2147483647 h 68"/>
                <a:gd name="T10" fmla="*/ 2147483647 w 63"/>
                <a:gd name="T11" fmla="*/ 2147483647 h 68"/>
                <a:gd name="T12" fmla="*/ 2147483647 w 63"/>
                <a:gd name="T13" fmla="*/ 2147483647 h 68"/>
                <a:gd name="T14" fmla="*/ 2147483647 w 63"/>
                <a:gd name="T15" fmla="*/ 2147483647 h 68"/>
                <a:gd name="T16" fmla="*/ 2147483647 w 63"/>
                <a:gd name="T17" fmla="*/ 2147483647 h 68"/>
                <a:gd name="T18" fmla="*/ 0 w 63"/>
                <a:gd name="T19" fmla="*/ 2147483647 h 68"/>
                <a:gd name="T20" fmla="*/ 2147483647 w 63"/>
                <a:gd name="T21" fmla="*/ 2147483647 h 68"/>
                <a:gd name="T22" fmla="*/ 2147483647 w 63"/>
                <a:gd name="T23" fmla="*/ 2147483647 h 68"/>
                <a:gd name="T24" fmla="*/ 2147483647 w 63"/>
                <a:gd name="T25" fmla="*/ 2147483647 h 68"/>
                <a:gd name="T26" fmla="*/ 2147483647 w 63"/>
                <a:gd name="T27" fmla="*/ 2147483647 h 68"/>
                <a:gd name="T28" fmla="*/ 2147483647 w 63"/>
                <a:gd name="T29" fmla="*/ 2147483647 h 68"/>
                <a:gd name="T30" fmla="*/ 2147483647 w 63"/>
                <a:gd name="T31" fmla="*/ 2147483647 h 68"/>
                <a:gd name="T32" fmla="*/ 2147483647 w 63"/>
                <a:gd name="T33" fmla="*/ 2147483647 h 68"/>
                <a:gd name="T34" fmla="*/ 2147483647 w 63"/>
                <a:gd name="T35" fmla="*/ 2147483647 h 68"/>
                <a:gd name="T36" fmla="*/ 2147483647 w 63"/>
                <a:gd name="T37" fmla="*/ 2147483647 h 68"/>
                <a:gd name="T38" fmla="*/ 2147483647 w 63"/>
                <a:gd name="T39" fmla="*/ 2147483647 h 68"/>
                <a:gd name="T40" fmla="*/ 2147483647 w 63"/>
                <a:gd name="T41" fmla="*/ 2147483647 h 68"/>
                <a:gd name="T42" fmla="*/ 2147483647 w 63"/>
                <a:gd name="T43" fmla="*/ 2147483647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"/>
                <a:gd name="T67" fmla="*/ 0 h 68"/>
                <a:gd name="T68" fmla="*/ 63 w 63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" h="68">
                  <a:moveTo>
                    <a:pt x="62" y="2"/>
                  </a:moveTo>
                  <a:lnTo>
                    <a:pt x="58" y="0"/>
                  </a:lnTo>
                  <a:lnTo>
                    <a:pt x="44" y="4"/>
                  </a:lnTo>
                  <a:lnTo>
                    <a:pt x="39" y="11"/>
                  </a:lnTo>
                  <a:lnTo>
                    <a:pt x="31" y="23"/>
                  </a:lnTo>
                  <a:lnTo>
                    <a:pt x="25" y="34"/>
                  </a:lnTo>
                  <a:lnTo>
                    <a:pt x="19" y="44"/>
                  </a:lnTo>
                  <a:lnTo>
                    <a:pt x="14" y="52"/>
                  </a:lnTo>
                  <a:lnTo>
                    <a:pt x="12" y="52"/>
                  </a:lnTo>
                  <a:lnTo>
                    <a:pt x="0" y="61"/>
                  </a:lnTo>
                  <a:lnTo>
                    <a:pt x="6" y="65"/>
                  </a:lnTo>
                  <a:lnTo>
                    <a:pt x="12" y="67"/>
                  </a:lnTo>
                  <a:lnTo>
                    <a:pt x="19" y="67"/>
                  </a:lnTo>
                  <a:lnTo>
                    <a:pt x="25" y="63"/>
                  </a:lnTo>
                  <a:lnTo>
                    <a:pt x="33" y="54"/>
                  </a:lnTo>
                  <a:lnTo>
                    <a:pt x="39" y="42"/>
                  </a:lnTo>
                  <a:lnTo>
                    <a:pt x="46" y="31"/>
                  </a:lnTo>
                  <a:lnTo>
                    <a:pt x="50" y="21"/>
                  </a:lnTo>
                  <a:lnTo>
                    <a:pt x="54" y="15"/>
                  </a:lnTo>
                  <a:lnTo>
                    <a:pt x="52" y="15"/>
                  </a:lnTo>
                  <a:lnTo>
                    <a:pt x="50" y="13"/>
                  </a:lnTo>
                  <a:lnTo>
                    <a:pt x="62" y="2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8" name="Freeform 82"/>
            <p:cNvSpPr>
              <a:spLocks/>
            </p:cNvSpPr>
            <p:nvPr/>
          </p:nvSpPr>
          <p:spPr bwMode="auto">
            <a:xfrm>
              <a:off x="5588000" y="2986088"/>
              <a:ext cx="71438" cy="306387"/>
            </a:xfrm>
            <a:custGeom>
              <a:avLst/>
              <a:gdLst>
                <a:gd name="T0" fmla="*/ 2147483647 w 45"/>
                <a:gd name="T1" fmla="*/ 2147483647 h 193"/>
                <a:gd name="T2" fmla="*/ 2147483647 w 45"/>
                <a:gd name="T3" fmla="*/ 2147483647 h 193"/>
                <a:gd name="T4" fmla="*/ 2147483647 w 45"/>
                <a:gd name="T5" fmla="*/ 2147483647 h 193"/>
                <a:gd name="T6" fmla="*/ 2147483647 w 45"/>
                <a:gd name="T7" fmla="*/ 2147483647 h 193"/>
                <a:gd name="T8" fmla="*/ 2147483647 w 45"/>
                <a:gd name="T9" fmla="*/ 2147483647 h 193"/>
                <a:gd name="T10" fmla="*/ 2147483647 w 45"/>
                <a:gd name="T11" fmla="*/ 2147483647 h 193"/>
                <a:gd name="T12" fmla="*/ 2147483647 w 45"/>
                <a:gd name="T13" fmla="*/ 2147483647 h 193"/>
                <a:gd name="T14" fmla="*/ 2147483647 w 45"/>
                <a:gd name="T15" fmla="*/ 2147483647 h 193"/>
                <a:gd name="T16" fmla="*/ 2147483647 w 45"/>
                <a:gd name="T17" fmla="*/ 0 h 193"/>
                <a:gd name="T18" fmla="*/ 2147483647 w 45"/>
                <a:gd name="T19" fmla="*/ 2147483647 h 193"/>
                <a:gd name="T20" fmla="*/ 2147483647 w 45"/>
                <a:gd name="T21" fmla="*/ 2147483647 h 193"/>
                <a:gd name="T22" fmla="*/ 2147483647 w 45"/>
                <a:gd name="T23" fmla="*/ 2147483647 h 193"/>
                <a:gd name="T24" fmla="*/ 2147483647 w 45"/>
                <a:gd name="T25" fmla="*/ 2147483647 h 193"/>
                <a:gd name="T26" fmla="*/ 2147483647 w 45"/>
                <a:gd name="T27" fmla="*/ 2147483647 h 193"/>
                <a:gd name="T28" fmla="*/ 2147483647 w 45"/>
                <a:gd name="T29" fmla="*/ 2147483647 h 193"/>
                <a:gd name="T30" fmla="*/ 2147483647 w 45"/>
                <a:gd name="T31" fmla="*/ 2147483647 h 193"/>
                <a:gd name="T32" fmla="*/ 2147483647 w 45"/>
                <a:gd name="T33" fmla="*/ 2147483647 h 193"/>
                <a:gd name="T34" fmla="*/ 0 w 45"/>
                <a:gd name="T35" fmla="*/ 2147483647 h 193"/>
                <a:gd name="T36" fmla="*/ 2147483647 w 45"/>
                <a:gd name="T37" fmla="*/ 2147483647 h 1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"/>
                <a:gd name="T58" fmla="*/ 0 h 193"/>
                <a:gd name="T59" fmla="*/ 45 w 45"/>
                <a:gd name="T60" fmla="*/ 193 h 1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" h="193">
                  <a:moveTo>
                    <a:pt x="16" y="192"/>
                  </a:moveTo>
                  <a:lnTo>
                    <a:pt x="21" y="167"/>
                  </a:lnTo>
                  <a:lnTo>
                    <a:pt x="27" y="140"/>
                  </a:lnTo>
                  <a:lnTo>
                    <a:pt x="33" y="111"/>
                  </a:lnTo>
                  <a:lnTo>
                    <a:pt x="39" y="80"/>
                  </a:lnTo>
                  <a:lnTo>
                    <a:pt x="42" y="55"/>
                  </a:lnTo>
                  <a:lnTo>
                    <a:pt x="44" y="32"/>
                  </a:lnTo>
                  <a:lnTo>
                    <a:pt x="44" y="13"/>
                  </a:lnTo>
                  <a:lnTo>
                    <a:pt x="41" y="0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9" y="31"/>
                  </a:lnTo>
                  <a:lnTo>
                    <a:pt x="27" y="52"/>
                  </a:lnTo>
                  <a:lnTo>
                    <a:pt x="23" y="78"/>
                  </a:lnTo>
                  <a:lnTo>
                    <a:pt x="18" y="107"/>
                  </a:lnTo>
                  <a:lnTo>
                    <a:pt x="12" y="136"/>
                  </a:lnTo>
                  <a:lnTo>
                    <a:pt x="6" y="165"/>
                  </a:lnTo>
                  <a:lnTo>
                    <a:pt x="0" y="188"/>
                  </a:lnTo>
                  <a:lnTo>
                    <a:pt x="16" y="192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9" name="Freeform 83"/>
            <p:cNvSpPr>
              <a:spLocks/>
            </p:cNvSpPr>
            <p:nvPr/>
          </p:nvSpPr>
          <p:spPr bwMode="auto">
            <a:xfrm>
              <a:off x="5537200" y="3284538"/>
              <a:ext cx="77788" cy="263525"/>
            </a:xfrm>
            <a:custGeom>
              <a:avLst/>
              <a:gdLst>
                <a:gd name="T0" fmla="*/ 2147483647 w 49"/>
                <a:gd name="T1" fmla="*/ 2147483647 h 166"/>
                <a:gd name="T2" fmla="*/ 2147483647 w 49"/>
                <a:gd name="T3" fmla="*/ 2147483647 h 166"/>
                <a:gd name="T4" fmla="*/ 2147483647 w 49"/>
                <a:gd name="T5" fmla="*/ 2147483647 h 166"/>
                <a:gd name="T6" fmla="*/ 2147483647 w 49"/>
                <a:gd name="T7" fmla="*/ 2147483647 h 166"/>
                <a:gd name="T8" fmla="*/ 2147483647 w 49"/>
                <a:gd name="T9" fmla="*/ 2147483647 h 166"/>
                <a:gd name="T10" fmla="*/ 2147483647 w 49"/>
                <a:gd name="T11" fmla="*/ 2147483647 h 166"/>
                <a:gd name="T12" fmla="*/ 2147483647 w 49"/>
                <a:gd name="T13" fmla="*/ 2147483647 h 166"/>
                <a:gd name="T14" fmla="*/ 2147483647 w 49"/>
                <a:gd name="T15" fmla="*/ 2147483647 h 166"/>
                <a:gd name="T16" fmla="*/ 2147483647 w 49"/>
                <a:gd name="T17" fmla="*/ 2147483647 h 166"/>
                <a:gd name="T18" fmla="*/ 2147483647 w 49"/>
                <a:gd name="T19" fmla="*/ 2147483647 h 166"/>
                <a:gd name="T20" fmla="*/ 2147483647 w 49"/>
                <a:gd name="T21" fmla="*/ 2147483647 h 166"/>
                <a:gd name="T22" fmla="*/ 2147483647 w 49"/>
                <a:gd name="T23" fmla="*/ 2147483647 h 166"/>
                <a:gd name="T24" fmla="*/ 2147483647 w 49"/>
                <a:gd name="T25" fmla="*/ 0 h 166"/>
                <a:gd name="T26" fmla="*/ 2147483647 w 49"/>
                <a:gd name="T27" fmla="*/ 2147483647 h 166"/>
                <a:gd name="T28" fmla="*/ 2147483647 w 49"/>
                <a:gd name="T29" fmla="*/ 2147483647 h 166"/>
                <a:gd name="T30" fmla="*/ 2147483647 w 49"/>
                <a:gd name="T31" fmla="*/ 2147483647 h 166"/>
                <a:gd name="T32" fmla="*/ 2147483647 w 49"/>
                <a:gd name="T33" fmla="*/ 2147483647 h 166"/>
                <a:gd name="T34" fmla="*/ 2147483647 w 49"/>
                <a:gd name="T35" fmla="*/ 2147483647 h 166"/>
                <a:gd name="T36" fmla="*/ 0 w 49"/>
                <a:gd name="T37" fmla="*/ 2147483647 h 166"/>
                <a:gd name="T38" fmla="*/ 0 w 49"/>
                <a:gd name="T39" fmla="*/ 2147483647 h 166"/>
                <a:gd name="T40" fmla="*/ 0 w 49"/>
                <a:gd name="T41" fmla="*/ 2147483647 h 166"/>
                <a:gd name="T42" fmla="*/ 2147483647 w 49"/>
                <a:gd name="T43" fmla="*/ 2147483647 h 166"/>
                <a:gd name="T44" fmla="*/ 2147483647 w 49"/>
                <a:gd name="T45" fmla="*/ 2147483647 h 166"/>
                <a:gd name="T46" fmla="*/ 2147483647 w 49"/>
                <a:gd name="T47" fmla="*/ 2147483647 h 166"/>
                <a:gd name="T48" fmla="*/ 2147483647 w 49"/>
                <a:gd name="T49" fmla="*/ 2147483647 h 1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9"/>
                <a:gd name="T76" fmla="*/ 0 h 166"/>
                <a:gd name="T77" fmla="*/ 49 w 49"/>
                <a:gd name="T78" fmla="*/ 166 h 16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9" h="166">
                  <a:moveTo>
                    <a:pt x="15" y="151"/>
                  </a:moveTo>
                  <a:lnTo>
                    <a:pt x="13" y="151"/>
                  </a:lnTo>
                  <a:lnTo>
                    <a:pt x="15" y="153"/>
                  </a:lnTo>
                  <a:lnTo>
                    <a:pt x="15" y="151"/>
                  </a:lnTo>
                  <a:lnTo>
                    <a:pt x="15" y="145"/>
                  </a:lnTo>
                  <a:lnTo>
                    <a:pt x="15" y="138"/>
                  </a:lnTo>
                  <a:lnTo>
                    <a:pt x="19" y="117"/>
                  </a:lnTo>
                  <a:lnTo>
                    <a:pt x="25" y="92"/>
                  </a:lnTo>
                  <a:lnTo>
                    <a:pt x="30" y="67"/>
                  </a:lnTo>
                  <a:lnTo>
                    <a:pt x="38" y="42"/>
                  </a:lnTo>
                  <a:lnTo>
                    <a:pt x="44" y="21"/>
                  </a:lnTo>
                  <a:lnTo>
                    <a:pt x="48" y="4"/>
                  </a:lnTo>
                  <a:lnTo>
                    <a:pt x="32" y="0"/>
                  </a:lnTo>
                  <a:lnTo>
                    <a:pt x="28" y="17"/>
                  </a:lnTo>
                  <a:lnTo>
                    <a:pt x="23" y="38"/>
                  </a:lnTo>
                  <a:lnTo>
                    <a:pt x="15" y="63"/>
                  </a:lnTo>
                  <a:lnTo>
                    <a:pt x="9" y="90"/>
                  </a:lnTo>
                  <a:lnTo>
                    <a:pt x="4" y="113"/>
                  </a:lnTo>
                  <a:lnTo>
                    <a:pt x="0" y="136"/>
                  </a:lnTo>
                  <a:lnTo>
                    <a:pt x="0" y="143"/>
                  </a:lnTo>
                  <a:lnTo>
                    <a:pt x="0" y="151"/>
                  </a:lnTo>
                  <a:lnTo>
                    <a:pt x="2" y="159"/>
                  </a:lnTo>
                  <a:lnTo>
                    <a:pt x="7" y="165"/>
                  </a:lnTo>
                  <a:lnTo>
                    <a:pt x="5" y="165"/>
                  </a:lnTo>
                  <a:lnTo>
                    <a:pt x="15" y="151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0" name="Freeform 84"/>
            <p:cNvSpPr>
              <a:spLocks/>
            </p:cNvSpPr>
            <p:nvPr/>
          </p:nvSpPr>
          <p:spPr bwMode="auto">
            <a:xfrm>
              <a:off x="5545138" y="3324225"/>
              <a:ext cx="100012" cy="223838"/>
            </a:xfrm>
            <a:custGeom>
              <a:avLst/>
              <a:gdLst>
                <a:gd name="T0" fmla="*/ 2147483647 w 63"/>
                <a:gd name="T1" fmla="*/ 0 h 141"/>
                <a:gd name="T2" fmla="*/ 2147483647 w 63"/>
                <a:gd name="T3" fmla="*/ 2147483647 h 141"/>
                <a:gd name="T4" fmla="*/ 2147483647 w 63"/>
                <a:gd name="T5" fmla="*/ 2147483647 h 141"/>
                <a:gd name="T6" fmla="*/ 2147483647 w 63"/>
                <a:gd name="T7" fmla="*/ 2147483647 h 141"/>
                <a:gd name="T8" fmla="*/ 2147483647 w 63"/>
                <a:gd name="T9" fmla="*/ 2147483647 h 141"/>
                <a:gd name="T10" fmla="*/ 2147483647 w 63"/>
                <a:gd name="T11" fmla="*/ 2147483647 h 141"/>
                <a:gd name="T12" fmla="*/ 2147483647 w 63"/>
                <a:gd name="T13" fmla="*/ 2147483647 h 141"/>
                <a:gd name="T14" fmla="*/ 2147483647 w 63"/>
                <a:gd name="T15" fmla="*/ 2147483647 h 141"/>
                <a:gd name="T16" fmla="*/ 2147483647 w 63"/>
                <a:gd name="T17" fmla="*/ 2147483647 h 141"/>
                <a:gd name="T18" fmla="*/ 0 w 63"/>
                <a:gd name="T19" fmla="*/ 2147483647 h 141"/>
                <a:gd name="T20" fmla="*/ 2147483647 w 63"/>
                <a:gd name="T21" fmla="*/ 2147483647 h 141"/>
                <a:gd name="T22" fmla="*/ 2147483647 w 63"/>
                <a:gd name="T23" fmla="*/ 2147483647 h 141"/>
                <a:gd name="T24" fmla="*/ 2147483647 w 63"/>
                <a:gd name="T25" fmla="*/ 2147483647 h 141"/>
                <a:gd name="T26" fmla="*/ 2147483647 w 63"/>
                <a:gd name="T27" fmla="*/ 2147483647 h 141"/>
                <a:gd name="T28" fmla="*/ 2147483647 w 63"/>
                <a:gd name="T29" fmla="*/ 2147483647 h 141"/>
                <a:gd name="T30" fmla="*/ 2147483647 w 63"/>
                <a:gd name="T31" fmla="*/ 2147483647 h 141"/>
                <a:gd name="T32" fmla="*/ 2147483647 w 63"/>
                <a:gd name="T33" fmla="*/ 2147483647 h 141"/>
                <a:gd name="T34" fmla="*/ 2147483647 w 63"/>
                <a:gd name="T35" fmla="*/ 2147483647 h 141"/>
                <a:gd name="T36" fmla="*/ 2147483647 w 63"/>
                <a:gd name="T37" fmla="*/ 0 h 1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"/>
                <a:gd name="T58" fmla="*/ 0 h 141"/>
                <a:gd name="T59" fmla="*/ 63 w 63"/>
                <a:gd name="T60" fmla="*/ 141 h 1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" h="141">
                  <a:moveTo>
                    <a:pt x="46" y="0"/>
                  </a:moveTo>
                  <a:lnTo>
                    <a:pt x="33" y="32"/>
                  </a:lnTo>
                  <a:lnTo>
                    <a:pt x="23" y="61"/>
                  </a:lnTo>
                  <a:lnTo>
                    <a:pt x="16" y="84"/>
                  </a:lnTo>
                  <a:lnTo>
                    <a:pt x="10" y="103"/>
                  </a:lnTo>
                  <a:lnTo>
                    <a:pt x="6" y="117"/>
                  </a:lnTo>
                  <a:lnTo>
                    <a:pt x="2" y="124"/>
                  </a:lnTo>
                  <a:lnTo>
                    <a:pt x="2" y="126"/>
                  </a:lnTo>
                  <a:lnTo>
                    <a:pt x="10" y="126"/>
                  </a:lnTo>
                  <a:lnTo>
                    <a:pt x="0" y="140"/>
                  </a:lnTo>
                  <a:lnTo>
                    <a:pt x="14" y="138"/>
                  </a:lnTo>
                  <a:lnTo>
                    <a:pt x="18" y="130"/>
                  </a:lnTo>
                  <a:lnTo>
                    <a:pt x="22" y="120"/>
                  </a:lnTo>
                  <a:lnTo>
                    <a:pt x="25" y="107"/>
                  </a:lnTo>
                  <a:lnTo>
                    <a:pt x="31" y="90"/>
                  </a:lnTo>
                  <a:lnTo>
                    <a:pt x="39" y="67"/>
                  </a:lnTo>
                  <a:lnTo>
                    <a:pt x="48" y="38"/>
                  </a:lnTo>
                  <a:lnTo>
                    <a:pt x="62" y="5"/>
                  </a:lnTo>
                  <a:lnTo>
                    <a:pt x="46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1" name="Freeform 85"/>
            <p:cNvSpPr>
              <a:spLocks/>
            </p:cNvSpPr>
            <p:nvPr/>
          </p:nvSpPr>
          <p:spPr bwMode="auto">
            <a:xfrm>
              <a:off x="5618163" y="3219450"/>
              <a:ext cx="106362" cy="114300"/>
            </a:xfrm>
            <a:custGeom>
              <a:avLst/>
              <a:gdLst>
                <a:gd name="T0" fmla="*/ 2147483647 w 67"/>
                <a:gd name="T1" fmla="*/ 0 h 72"/>
                <a:gd name="T2" fmla="*/ 2147483647 w 67"/>
                <a:gd name="T3" fmla="*/ 0 h 72"/>
                <a:gd name="T4" fmla="*/ 2147483647 w 67"/>
                <a:gd name="T5" fmla="*/ 2147483647 h 72"/>
                <a:gd name="T6" fmla="*/ 2147483647 w 67"/>
                <a:gd name="T7" fmla="*/ 2147483647 h 72"/>
                <a:gd name="T8" fmla="*/ 2147483647 w 67"/>
                <a:gd name="T9" fmla="*/ 2147483647 h 72"/>
                <a:gd name="T10" fmla="*/ 2147483647 w 67"/>
                <a:gd name="T11" fmla="*/ 2147483647 h 72"/>
                <a:gd name="T12" fmla="*/ 2147483647 w 67"/>
                <a:gd name="T13" fmla="*/ 2147483647 h 72"/>
                <a:gd name="T14" fmla="*/ 2147483647 w 67"/>
                <a:gd name="T15" fmla="*/ 2147483647 h 72"/>
                <a:gd name="T16" fmla="*/ 2147483647 w 67"/>
                <a:gd name="T17" fmla="*/ 2147483647 h 72"/>
                <a:gd name="T18" fmla="*/ 0 w 67"/>
                <a:gd name="T19" fmla="*/ 2147483647 h 72"/>
                <a:gd name="T20" fmla="*/ 2147483647 w 67"/>
                <a:gd name="T21" fmla="*/ 2147483647 h 72"/>
                <a:gd name="T22" fmla="*/ 2147483647 w 67"/>
                <a:gd name="T23" fmla="*/ 2147483647 h 72"/>
                <a:gd name="T24" fmla="*/ 2147483647 w 67"/>
                <a:gd name="T25" fmla="*/ 2147483647 h 72"/>
                <a:gd name="T26" fmla="*/ 2147483647 w 67"/>
                <a:gd name="T27" fmla="*/ 2147483647 h 72"/>
                <a:gd name="T28" fmla="*/ 2147483647 w 67"/>
                <a:gd name="T29" fmla="*/ 2147483647 h 72"/>
                <a:gd name="T30" fmla="*/ 2147483647 w 67"/>
                <a:gd name="T31" fmla="*/ 2147483647 h 72"/>
                <a:gd name="T32" fmla="*/ 2147483647 w 67"/>
                <a:gd name="T33" fmla="*/ 2147483647 h 72"/>
                <a:gd name="T34" fmla="*/ 2147483647 w 67"/>
                <a:gd name="T35" fmla="*/ 2147483647 h 72"/>
                <a:gd name="T36" fmla="*/ 2147483647 w 67"/>
                <a:gd name="T37" fmla="*/ 2147483647 h 72"/>
                <a:gd name="T38" fmla="*/ 2147483647 w 67"/>
                <a:gd name="T39" fmla="*/ 2147483647 h 72"/>
                <a:gd name="T40" fmla="*/ 2147483647 w 67"/>
                <a:gd name="T41" fmla="*/ 0 h 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72"/>
                <a:gd name="T65" fmla="*/ 67 w 67"/>
                <a:gd name="T66" fmla="*/ 72 h 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72">
                  <a:moveTo>
                    <a:pt x="66" y="0"/>
                  </a:moveTo>
                  <a:lnTo>
                    <a:pt x="64" y="0"/>
                  </a:lnTo>
                  <a:lnTo>
                    <a:pt x="52" y="2"/>
                  </a:lnTo>
                  <a:lnTo>
                    <a:pt x="41" y="8"/>
                  </a:lnTo>
                  <a:lnTo>
                    <a:pt x="31" y="14"/>
                  </a:lnTo>
                  <a:lnTo>
                    <a:pt x="23" y="23"/>
                  </a:lnTo>
                  <a:lnTo>
                    <a:pt x="18" y="33"/>
                  </a:lnTo>
                  <a:lnTo>
                    <a:pt x="12" y="43"/>
                  </a:lnTo>
                  <a:lnTo>
                    <a:pt x="6" y="54"/>
                  </a:lnTo>
                  <a:lnTo>
                    <a:pt x="0" y="66"/>
                  </a:lnTo>
                  <a:lnTo>
                    <a:pt x="16" y="71"/>
                  </a:lnTo>
                  <a:lnTo>
                    <a:pt x="20" y="62"/>
                  </a:lnTo>
                  <a:lnTo>
                    <a:pt x="25" y="50"/>
                  </a:lnTo>
                  <a:lnTo>
                    <a:pt x="31" y="41"/>
                  </a:lnTo>
                  <a:lnTo>
                    <a:pt x="37" y="33"/>
                  </a:lnTo>
                  <a:lnTo>
                    <a:pt x="43" y="25"/>
                  </a:lnTo>
                  <a:lnTo>
                    <a:pt x="48" y="22"/>
                  </a:lnTo>
                  <a:lnTo>
                    <a:pt x="56" y="18"/>
                  </a:lnTo>
                  <a:lnTo>
                    <a:pt x="64" y="18"/>
                  </a:lnTo>
                  <a:lnTo>
                    <a:pt x="62" y="18"/>
                  </a:lnTo>
                  <a:lnTo>
                    <a:pt x="66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2" name="Freeform 86"/>
            <p:cNvSpPr>
              <a:spLocks/>
            </p:cNvSpPr>
            <p:nvPr/>
          </p:nvSpPr>
          <p:spPr bwMode="auto">
            <a:xfrm>
              <a:off x="5673725" y="3219450"/>
              <a:ext cx="68263" cy="260350"/>
            </a:xfrm>
            <a:custGeom>
              <a:avLst/>
              <a:gdLst>
                <a:gd name="T0" fmla="*/ 2147483647 w 43"/>
                <a:gd name="T1" fmla="*/ 2147483647 h 164"/>
                <a:gd name="T2" fmla="*/ 2147483647 w 43"/>
                <a:gd name="T3" fmla="*/ 2147483647 h 164"/>
                <a:gd name="T4" fmla="*/ 2147483647 w 43"/>
                <a:gd name="T5" fmla="*/ 2147483647 h 164"/>
                <a:gd name="T6" fmla="*/ 2147483647 w 43"/>
                <a:gd name="T7" fmla="*/ 2147483647 h 164"/>
                <a:gd name="T8" fmla="*/ 2147483647 w 43"/>
                <a:gd name="T9" fmla="*/ 2147483647 h 164"/>
                <a:gd name="T10" fmla="*/ 2147483647 w 43"/>
                <a:gd name="T11" fmla="*/ 2147483647 h 164"/>
                <a:gd name="T12" fmla="*/ 2147483647 w 43"/>
                <a:gd name="T13" fmla="*/ 2147483647 h 164"/>
                <a:gd name="T14" fmla="*/ 2147483647 w 43"/>
                <a:gd name="T15" fmla="*/ 2147483647 h 164"/>
                <a:gd name="T16" fmla="*/ 2147483647 w 43"/>
                <a:gd name="T17" fmla="*/ 2147483647 h 164"/>
                <a:gd name="T18" fmla="*/ 2147483647 w 43"/>
                <a:gd name="T19" fmla="*/ 2147483647 h 164"/>
                <a:gd name="T20" fmla="*/ 2147483647 w 43"/>
                <a:gd name="T21" fmla="*/ 0 h 164"/>
                <a:gd name="T22" fmla="*/ 2147483647 w 43"/>
                <a:gd name="T23" fmla="*/ 2147483647 h 164"/>
                <a:gd name="T24" fmla="*/ 2147483647 w 43"/>
                <a:gd name="T25" fmla="*/ 2147483647 h 164"/>
                <a:gd name="T26" fmla="*/ 2147483647 w 43"/>
                <a:gd name="T27" fmla="*/ 2147483647 h 164"/>
                <a:gd name="T28" fmla="*/ 2147483647 w 43"/>
                <a:gd name="T29" fmla="*/ 2147483647 h 164"/>
                <a:gd name="T30" fmla="*/ 2147483647 w 43"/>
                <a:gd name="T31" fmla="*/ 2147483647 h 164"/>
                <a:gd name="T32" fmla="*/ 2147483647 w 43"/>
                <a:gd name="T33" fmla="*/ 2147483647 h 164"/>
                <a:gd name="T34" fmla="*/ 2147483647 w 43"/>
                <a:gd name="T35" fmla="*/ 2147483647 h 164"/>
                <a:gd name="T36" fmla="*/ 2147483647 w 43"/>
                <a:gd name="T37" fmla="*/ 2147483647 h 164"/>
                <a:gd name="T38" fmla="*/ 2147483647 w 43"/>
                <a:gd name="T39" fmla="*/ 2147483647 h 164"/>
                <a:gd name="T40" fmla="*/ 0 w 43"/>
                <a:gd name="T41" fmla="*/ 2147483647 h 164"/>
                <a:gd name="T42" fmla="*/ 2147483647 w 43"/>
                <a:gd name="T43" fmla="*/ 2147483647 h 1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3"/>
                <a:gd name="T67" fmla="*/ 0 h 164"/>
                <a:gd name="T68" fmla="*/ 43 w 43"/>
                <a:gd name="T69" fmla="*/ 164 h 16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3" h="164">
                  <a:moveTo>
                    <a:pt x="15" y="163"/>
                  </a:moveTo>
                  <a:lnTo>
                    <a:pt x="21" y="142"/>
                  </a:lnTo>
                  <a:lnTo>
                    <a:pt x="27" y="117"/>
                  </a:lnTo>
                  <a:lnTo>
                    <a:pt x="31" y="92"/>
                  </a:lnTo>
                  <a:lnTo>
                    <a:pt x="36" y="68"/>
                  </a:lnTo>
                  <a:lnTo>
                    <a:pt x="40" y="46"/>
                  </a:lnTo>
                  <a:lnTo>
                    <a:pt x="42" y="27"/>
                  </a:lnTo>
                  <a:lnTo>
                    <a:pt x="42" y="20"/>
                  </a:lnTo>
                  <a:lnTo>
                    <a:pt x="40" y="12"/>
                  </a:lnTo>
                  <a:lnTo>
                    <a:pt x="38" y="6"/>
                  </a:lnTo>
                  <a:lnTo>
                    <a:pt x="31" y="0"/>
                  </a:lnTo>
                  <a:lnTo>
                    <a:pt x="27" y="18"/>
                  </a:lnTo>
                  <a:lnTo>
                    <a:pt x="25" y="16"/>
                  </a:lnTo>
                  <a:lnTo>
                    <a:pt x="25" y="20"/>
                  </a:lnTo>
                  <a:lnTo>
                    <a:pt x="25" y="27"/>
                  </a:lnTo>
                  <a:lnTo>
                    <a:pt x="25" y="45"/>
                  </a:lnTo>
                  <a:lnTo>
                    <a:pt x="21" y="66"/>
                  </a:lnTo>
                  <a:lnTo>
                    <a:pt x="15" y="89"/>
                  </a:lnTo>
                  <a:lnTo>
                    <a:pt x="10" y="114"/>
                  </a:lnTo>
                  <a:lnTo>
                    <a:pt x="6" y="138"/>
                  </a:lnTo>
                  <a:lnTo>
                    <a:pt x="0" y="160"/>
                  </a:lnTo>
                  <a:lnTo>
                    <a:pt x="15" y="163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3" name="Freeform 87"/>
            <p:cNvSpPr>
              <a:spLocks/>
            </p:cNvSpPr>
            <p:nvPr/>
          </p:nvSpPr>
          <p:spPr bwMode="auto">
            <a:xfrm>
              <a:off x="5613400" y="3473450"/>
              <a:ext cx="85725" cy="268288"/>
            </a:xfrm>
            <a:custGeom>
              <a:avLst/>
              <a:gdLst>
                <a:gd name="T0" fmla="*/ 2147483647 w 54"/>
                <a:gd name="T1" fmla="*/ 2147483647 h 169"/>
                <a:gd name="T2" fmla="*/ 2147483647 w 54"/>
                <a:gd name="T3" fmla="*/ 2147483647 h 169"/>
                <a:gd name="T4" fmla="*/ 2147483647 w 54"/>
                <a:gd name="T5" fmla="*/ 2147483647 h 169"/>
                <a:gd name="T6" fmla="*/ 2147483647 w 54"/>
                <a:gd name="T7" fmla="*/ 2147483647 h 169"/>
                <a:gd name="T8" fmla="*/ 2147483647 w 54"/>
                <a:gd name="T9" fmla="*/ 2147483647 h 169"/>
                <a:gd name="T10" fmla="*/ 2147483647 w 54"/>
                <a:gd name="T11" fmla="*/ 2147483647 h 169"/>
                <a:gd name="T12" fmla="*/ 2147483647 w 54"/>
                <a:gd name="T13" fmla="*/ 2147483647 h 169"/>
                <a:gd name="T14" fmla="*/ 2147483647 w 54"/>
                <a:gd name="T15" fmla="*/ 2147483647 h 169"/>
                <a:gd name="T16" fmla="*/ 2147483647 w 54"/>
                <a:gd name="T17" fmla="*/ 2147483647 h 169"/>
                <a:gd name="T18" fmla="*/ 2147483647 w 54"/>
                <a:gd name="T19" fmla="*/ 0 h 169"/>
                <a:gd name="T20" fmla="*/ 2147483647 w 54"/>
                <a:gd name="T21" fmla="*/ 2147483647 h 169"/>
                <a:gd name="T22" fmla="*/ 2147483647 w 54"/>
                <a:gd name="T23" fmla="*/ 2147483647 h 169"/>
                <a:gd name="T24" fmla="*/ 2147483647 w 54"/>
                <a:gd name="T25" fmla="*/ 2147483647 h 169"/>
                <a:gd name="T26" fmla="*/ 2147483647 w 54"/>
                <a:gd name="T27" fmla="*/ 2147483647 h 169"/>
                <a:gd name="T28" fmla="*/ 2147483647 w 54"/>
                <a:gd name="T29" fmla="*/ 2147483647 h 169"/>
                <a:gd name="T30" fmla="*/ 2147483647 w 54"/>
                <a:gd name="T31" fmla="*/ 2147483647 h 169"/>
                <a:gd name="T32" fmla="*/ 0 w 54"/>
                <a:gd name="T33" fmla="*/ 2147483647 h 169"/>
                <a:gd name="T34" fmla="*/ 2147483647 w 54"/>
                <a:gd name="T35" fmla="*/ 2147483647 h 169"/>
                <a:gd name="T36" fmla="*/ 2147483647 w 54"/>
                <a:gd name="T37" fmla="*/ 2147483647 h 1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"/>
                <a:gd name="T58" fmla="*/ 0 h 169"/>
                <a:gd name="T59" fmla="*/ 54 w 54"/>
                <a:gd name="T60" fmla="*/ 169 h 1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" h="169">
                  <a:moveTo>
                    <a:pt x="11" y="153"/>
                  </a:moveTo>
                  <a:lnTo>
                    <a:pt x="17" y="155"/>
                  </a:lnTo>
                  <a:lnTo>
                    <a:pt x="19" y="145"/>
                  </a:lnTo>
                  <a:lnTo>
                    <a:pt x="23" y="126"/>
                  </a:lnTo>
                  <a:lnTo>
                    <a:pt x="28" y="105"/>
                  </a:lnTo>
                  <a:lnTo>
                    <a:pt x="36" y="80"/>
                  </a:lnTo>
                  <a:lnTo>
                    <a:pt x="42" y="53"/>
                  </a:lnTo>
                  <a:lnTo>
                    <a:pt x="49" y="26"/>
                  </a:lnTo>
                  <a:lnTo>
                    <a:pt x="53" y="3"/>
                  </a:lnTo>
                  <a:lnTo>
                    <a:pt x="38" y="0"/>
                  </a:lnTo>
                  <a:lnTo>
                    <a:pt x="32" y="24"/>
                  </a:lnTo>
                  <a:lnTo>
                    <a:pt x="26" y="49"/>
                  </a:lnTo>
                  <a:lnTo>
                    <a:pt x="19" y="74"/>
                  </a:lnTo>
                  <a:lnTo>
                    <a:pt x="13" y="99"/>
                  </a:lnTo>
                  <a:lnTo>
                    <a:pt x="7" y="122"/>
                  </a:lnTo>
                  <a:lnTo>
                    <a:pt x="2" y="141"/>
                  </a:lnTo>
                  <a:lnTo>
                    <a:pt x="0" y="155"/>
                  </a:lnTo>
                  <a:lnTo>
                    <a:pt x="5" y="168"/>
                  </a:lnTo>
                  <a:lnTo>
                    <a:pt x="11" y="153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4" name="Freeform 88"/>
            <p:cNvSpPr>
              <a:spLocks/>
            </p:cNvSpPr>
            <p:nvPr/>
          </p:nvSpPr>
          <p:spPr bwMode="auto">
            <a:xfrm>
              <a:off x="5621338" y="3563938"/>
              <a:ext cx="147637" cy="177800"/>
            </a:xfrm>
            <a:custGeom>
              <a:avLst/>
              <a:gdLst>
                <a:gd name="T0" fmla="*/ 2147483647 w 93"/>
                <a:gd name="T1" fmla="*/ 2147483647 h 112"/>
                <a:gd name="T2" fmla="*/ 2147483647 w 93"/>
                <a:gd name="T3" fmla="*/ 2147483647 h 112"/>
                <a:gd name="T4" fmla="*/ 2147483647 w 93"/>
                <a:gd name="T5" fmla="*/ 0 h 112"/>
                <a:gd name="T6" fmla="*/ 2147483647 w 93"/>
                <a:gd name="T7" fmla="*/ 0 h 112"/>
                <a:gd name="T8" fmla="*/ 2147483647 w 93"/>
                <a:gd name="T9" fmla="*/ 2147483647 h 112"/>
                <a:gd name="T10" fmla="*/ 2147483647 w 93"/>
                <a:gd name="T11" fmla="*/ 2147483647 h 112"/>
                <a:gd name="T12" fmla="*/ 2147483647 w 93"/>
                <a:gd name="T13" fmla="*/ 2147483647 h 112"/>
                <a:gd name="T14" fmla="*/ 2147483647 w 93"/>
                <a:gd name="T15" fmla="*/ 2147483647 h 112"/>
                <a:gd name="T16" fmla="*/ 2147483647 w 93"/>
                <a:gd name="T17" fmla="*/ 2147483647 h 112"/>
                <a:gd name="T18" fmla="*/ 2147483647 w 93"/>
                <a:gd name="T19" fmla="*/ 2147483647 h 112"/>
                <a:gd name="T20" fmla="*/ 0 w 93"/>
                <a:gd name="T21" fmla="*/ 2147483647 h 112"/>
                <a:gd name="T22" fmla="*/ 2147483647 w 93"/>
                <a:gd name="T23" fmla="*/ 2147483647 h 112"/>
                <a:gd name="T24" fmla="*/ 0 w 93"/>
                <a:gd name="T25" fmla="*/ 2147483647 h 112"/>
                <a:gd name="T26" fmla="*/ 2147483647 w 93"/>
                <a:gd name="T27" fmla="*/ 2147483647 h 112"/>
                <a:gd name="T28" fmla="*/ 2147483647 w 93"/>
                <a:gd name="T29" fmla="*/ 2147483647 h 112"/>
                <a:gd name="T30" fmla="*/ 2147483647 w 93"/>
                <a:gd name="T31" fmla="*/ 2147483647 h 112"/>
                <a:gd name="T32" fmla="*/ 2147483647 w 93"/>
                <a:gd name="T33" fmla="*/ 2147483647 h 112"/>
                <a:gd name="T34" fmla="*/ 2147483647 w 93"/>
                <a:gd name="T35" fmla="*/ 2147483647 h 112"/>
                <a:gd name="T36" fmla="*/ 2147483647 w 93"/>
                <a:gd name="T37" fmla="*/ 2147483647 h 112"/>
                <a:gd name="T38" fmla="*/ 2147483647 w 93"/>
                <a:gd name="T39" fmla="*/ 2147483647 h 112"/>
                <a:gd name="T40" fmla="*/ 2147483647 w 93"/>
                <a:gd name="T41" fmla="*/ 2147483647 h 112"/>
                <a:gd name="T42" fmla="*/ 2147483647 w 93"/>
                <a:gd name="T43" fmla="*/ 2147483647 h 112"/>
                <a:gd name="T44" fmla="*/ 2147483647 w 93"/>
                <a:gd name="T45" fmla="*/ 2147483647 h 112"/>
                <a:gd name="T46" fmla="*/ 2147483647 w 93"/>
                <a:gd name="T47" fmla="*/ 2147483647 h 11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3"/>
                <a:gd name="T73" fmla="*/ 0 h 112"/>
                <a:gd name="T74" fmla="*/ 93 w 93"/>
                <a:gd name="T75" fmla="*/ 112 h 11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3" h="112">
                  <a:moveTo>
                    <a:pt x="90" y="4"/>
                  </a:moveTo>
                  <a:lnTo>
                    <a:pt x="92" y="4"/>
                  </a:lnTo>
                  <a:lnTo>
                    <a:pt x="83" y="0"/>
                  </a:lnTo>
                  <a:lnTo>
                    <a:pt x="71" y="0"/>
                  </a:lnTo>
                  <a:lnTo>
                    <a:pt x="64" y="4"/>
                  </a:lnTo>
                  <a:lnTo>
                    <a:pt x="54" y="10"/>
                  </a:lnTo>
                  <a:lnTo>
                    <a:pt x="41" y="25"/>
                  </a:lnTo>
                  <a:lnTo>
                    <a:pt x="27" y="46"/>
                  </a:lnTo>
                  <a:lnTo>
                    <a:pt x="16" y="65"/>
                  </a:lnTo>
                  <a:lnTo>
                    <a:pt x="6" y="82"/>
                  </a:lnTo>
                  <a:lnTo>
                    <a:pt x="0" y="94"/>
                  </a:lnTo>
                  <a:lnTo>
                    <a:pt x="6" y="96"/>
                  </a:lnTo>
                  <a:lnTo>
                    <a:pt x="0" y="111"/>
                  </a:lnTo>
                  <a:lnTo>
                    <a:pt x="14" y="104"/>
                  </a:lnTo>
                  <a:lnTo>
                    <a:pt x="21" y="90"/>
                  </a:lnTo>
                  <a:lnTo>
                    <a:pt x="29" y="73"/>
                  </a:lnTo>
                  <a:lnTo>
                    <a:pt x="41" y="54"/>
                  </a:lnTo>
                  <a:lnTo>
                    <a:pt x="52" y="35"/>
                  </a:lnTo>
                  <a:lnTo>
                    <a:pt x="65" y="21"/>
                  </a:lnTo>
                  <a:lnTo>
                    <a:pt x="71" y="17"/>
                  </a:lnTo>
                  <a:lnTo>
                    <a:pt x="75" y="15"/>
                  </a:lnTo>
                  <a:lnTo>
                    <a:pt x="79" y="15"/>
                  </a:lnTo>
                  <a:lnTo>
                    <a:pt x="85" y="17"/>
                  </a:lnTo>
                  <a:lnTo>
                    <a:pt x="90" y="4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5" name="Freeform 89"/>
            <p:cNvSpPr>
              <a:spLocks/>
            </p:cNvSpPr>
            <p:nvPr/>
          </p:nvSpPr>
          <p:spPr bwMode="auto">
            <a:xfrm>
              <a:off x="5700713" y="3570288"/>
              <a:ext cx="104775" cy="330200"/>
            </a:xfrm>
            <a:custGeom>
              <a:avLst/>
              <a:gdLst>
                <a:gd name="T0" fmla="*/ 2147483647 w 66"/>
                <a:gd name="T1" fmla="*/ 2147483647 h 208"/>
                <a:gd name="T2" fmla="*/ 2147483647 w 66"/>
                <a:gd name="T3" fmla="*/ 2147483647 h 208"/>
                <a:gd name="T4" fmla="*/ 2147483647 w 66"/>
                <a:gd name="T5" fmla="*/ 2147483647 h 208"/>
                <a:gd name="T6" fmla="*/ 2147483647 w 66"/>
                <a:gd name="T7" fmla="*/ 2147483647 h 208"/>
                <a:gd name="T8" fmla="*/ 2147483647 w 66"/>
                <a:gd name="T9" fmla="*/ 2147483647 h 208"/>
                <a:gd name="T10" fmla="*/ 2147483647 w 66"/>
                <a:gd name="T11" fmla="*/ 2147483647 h 208"/>
                <a:gd name="T12" fmla="*/ 2147483647 w 66"/>
                <a:gd name="T13" fmla="*/ 2147483647 h 208"/>
                <a:gd name="T14" fmla="*/ 2147483647 w 66"/>
                <a:gd name="T15" fmla="*/ 2147483647 h 208"/>
                <a:gd name="T16" fmla="*/ 2147483647 w 66"/>
                <a:gd name="T17" fmla="*/ 2147483647 h 208"/>
                <a:gd name="T18" fmla="*/ 2147483647 w 66"/>
                <a:gd name="T19" fmla="*/ 2147483647 h 208"/>
                <a:gd name="T20" fmla="*/ 2147483647 w 66"/>
                <a:gd name="T21" fmla="*/ 2147483647 h 208"/>
                <a:gd name="T22" fmla="*/ 2147483647 w 66"/>
                <a:gd name="T23" fmla="*/ 2147483647 h 208"/>
                <a:gd name="T24" fmla="*/ 2147483647 w 66"/>
                <a:gd name="T25" fmla="*/ 0 h 208"/>
                <a:gd name="T26" fmla="*/ 2147483647 w 66"/>
                <a:gd name="T27" fmla="*/ 2147483647 h 208"/>
                <a:gd name="T28" fmla="*/ 2147483647 w 66"/>
                <a:gd name="T29" fmla="*/ 2147483647 h 208"/>
                <a:gd name="T30" fmla="*/ 2147483647 w 66"/>
                <a:gd name="T31" fmla="*/ 2147483647 h 208"/>
                <a:gd name="T32" fmla="*/ 2147483647 w 66"/>
                <a:gd name="T33" fmla="*/ 2147483647 h 208"/>
                <a:gd name="T34" fmla="*/ 2147483647 w 66"/>
                <a:gd name="T35" fmla="*/ 2147483647 h 208"/>
                <a:gd name="T36" fmla="*/ 2147483647 w 66"/>
                <a:gd name="T37" fmla="*/ 2147483647 h 208"/>
                <a:gd name="T38" fmla="*/ 2147483647 w 66"/>
                <a:gd name="T39" fmla="*/ 2147483647 h 208"/>
                <a:gd name="T40" fmla="*/ 2147483647 w 66"/>
                <a:gd name="T41" fmla="*/ 2147483647 h 208"/>
                <a:gd name="T42" fmla="*/ 2147483647 w 66"/>
                <a:gd name="T43" fmla="*/ 2147483647 h 208"/>
                <a:gd name="T44" fmla="*/ 2147483647 w 66"/>
                <a:gd name="T45" fmla="*/ 2147483647 h 208"/>
                <a:gd name="T46" fmla="*/ 2147483647 w 66"/>
                <a:gd name="T47" fmla="*/ 2147483647 h 208"/>
                <a:gd name="T48" fmla="*/ 2147483647 w 66"/>
                <a:gd name="T49" fmla="*/ 2147483647 h 208"/>
                <a:gd name="T50" fmla="*/ 0 w 66"/>
                <a:gd name="T51" fmla="*/ 2147483647 h 208"/>
                <a:gd name="T52" fmla="*/ 2147483647 w 66"/>
                <a:gd name="T53" fmla="*/ 2147483647 h 20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6"/>
                <a:gd name="T82" fmla="*/ 0 h 208"/>
                <a:gd name="T83" fmla="*/ 66 w 66"/>
                <a:gd name="T84" fmla="*/ 208 h 20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6" h="208">
                  <a:moveTo>
                    <a:pt x="17" y="207"/>
                  </a:moveTo>
                  <a:lnTo>
                    <a:pt x="21" y="188"/>
                  </a:lnTo>
                  <a:lnTo>
                    <a:pt x="33" y="163"/>
                  </a:lnTo>
                  <a:lnTo>
                    <a:pt x="44" y="132"/>
                  </a:lnTo>
                  <a:lnTo>
                    <a:pt x="56" y="101"/>
                  </a:lnTo>
                  <a:lnTo>
                    <a:pt x="60" y="84"/>
                  </a:lnTo>
                  <a:lnTo>
                    <a:pt x="63" y="69"/>
                  </a:lnTo>
                  <a:lnTo>
                    <a:pt x="65" y="55"/>
                  </a:lnTo>
                  <a:lnTo>
                    <a:pt x="65" y="40"/>
                  </a:lnTo>
                  <a:lnTo>
                    <a:pt x="65" y="29"/>
                  </a:lnTo>
                  <a:lnTo>
                    <a:pt x="60" y="15"/>
                  </a:lnTo>
                  <a:lnTo>
                    <a:pt x="52" y="6"/>
                  </a:lnTo>
                  <a:lnTo>
                    <a:pt x="40" y="0"/>
                  </a:lnTo>
                  <a:lnTo>
                    <a:pt x="35" y="13"/>
                  </a:lnTo>
                  <a:lnTo>
                    <a:pt x="42" y="17"/>
                  </a:lnTo>
                  <a:lnTo>
                    <a:pt x="46" y="23"/>
                  </a:lnTo>
                  <a:lnTo>
                    <a:pt x="50" y="31"/>
                  </a:lnTo>
                  <a:lnTo>
                    <a:pt x="50" y="42"/>
                  </a:lnTo>
                  <a:lnTo>
                    <a:pt x="50" y="54"/>
                  </a:lnTo>
                  <a:lnTo>
                    <a:pt x="48" y="67"/>
                  </a:lnTo>
                  <a:lnTo>
                    <a:pt x="44" y="80"/>
                  </a:lnTo>
                  <a:lnTo>
                    <a:pt x="40" y="96"/>
                  </a:lnTo>
                  <a:lnTo>
                    <a:pt x="29" y="126"/>
                  </a:lnTo>
                  <a:lnTo>
                    <a:pt x="17" y="157"/>
                  </a:lnTo>
                  <a:lnTo>
                    <a:pt x="8" y="182"/>
                  </a:lnTo>
                  <a:lnTo>
                    <a:pt x="0" y="205"/>
                  </a:lnTo>
                  <a:lnTo>
                    <a:pt x="17" y="207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6" name="Freeform 90"/>
            <p:cNvSpPr>
              <a:spLocks/>
            </p:cNvSpPr>
            <p:nvPr/>
          </p:nvSpPr>
          <p:spPr bwMode="auto">
            <a:xfrm>
              <a:off x="5703888" y="3889375"/>
              <a:ext cx="26987" cy="26988"/>
            </a:xfrm>
            <a:custGeom>
              <a:avLst/>
              <a:gdLst>
                <a:gd name="T0" fmla="*/ 2147483647 w 17"/>
                <a:gd name="T1" fmla="*/ 2147483647 h 17"/>
                <a:gd name="T2" fmla="*/ 2147483647 w 17"/>
                <a:gd name="T3" fmla="*/ 2147483647 h 17"/>
                <a:gd name="T4" fmla="*/ 2147483647 w 17"/>
                <a:gd name="T5" fmla="*/ 0 h 17"/>
                <a:gd name="T6" fmla="*/ 0 w 17"/>
                <a:gd name="T7" fmla="*/ 2147483647 h 17"/>
                <a:gd name="T8" fmla="*/ 2147483647 w 17"/>
                <a:gd name="T9" fmla="*/ 2147483647 h 17"/>
                <a:gd name="T10" fmla="*/ 2147483647 w 17"/>
                <a:gd name="T11" fmla="*/ 214748364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0" y="9"/>
                  </a:moveTo>
                  <a:lnTo>
                    <a:pt x="16" y="4"/>
                  </a:lnTo>
                  <a:lnTo>
                    <a:pt x="13" y="0"/>
                  </a:lnTo>
                  <a:lnTo>
                    <a:pt x="0" y="11"/>
                  </a:lnTo>
                  <a:lnTo>
                    <a:pt x="2" y="16"/>
                  </a:lnTo>
                  <a:lnTo>
                    <a:pt x="10" y="9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7" name="Freeform 91"/>
            <p:cNvSpPr>
              <a:spLocks/>
            </p:cNvSpPr>
            <p:nvPr/>
          </p:nvSpPr>
          <p:spPr bwMode="auto">
            <a:xfrm>
              <a:off x="5716588" y="3587750"/>
              <a:ext cx="184150" cy="327025"/>
            </a:xfrm>
            <a:custGeom>
              <a:avLst/>
              <a:gdLst>
                <a:gd name="T0" fmla="*/ 2147483647 w 116"/>
                <a:gd name="T1" fmla="*/ 0 h 206"/>
                <a:gd name="T2" fmla="*/ 2147483647 w 116"/>
                <a:gd name="T3" fmla="*/ 2147483647 h 206"/>
                <a:gd name="T4" fmla="*/ 2147483647 w 116"/>
                <a:gd name="T5" fmla="*/ 2147483647 h 206"/>
                <a:gd name="T6" fmla="*/ 2147483647 w 116"/>
                <a:gd name="T7" fmla="*/ 2147483647 h 206"/>
                <a:gd name="T8" fmla="*/ 2147483647 w 116"/>
                <a:gd name="T9" fmla="*/ 2147483647 h 206"/>
                <a:gd name="T10" fmla="*/ 2147483647 w 116"/>
                <a:gd name="T11" fmla="*/ 2147483647 h 206"/>
                <a:gd name="T12" fmla="*/ 2147483647 w 116"/>
                <a:gd name="T13" fmla="*/ 2147483647 h 206"/>
                <a:gd name="T14" fmla="*/ 2147483647 w 116"/>
                <a:gd name="T15" fmla="*/ 2147483647 h 206"/>
                <a:gd name="T16" fmla="*/ 2147483647 w 116"/>
                <a:gd name="T17" fmla="*/ 2147483647 h 206"/>
                <a:gd name="T18" fmla="*/ 0 w 116"/>
                <a:gd name="T19" fmla="*/ 2147483647 h 206"/>
                <a:gd name="T20" fmla="*/ 2147483647 w 116"/>
                <a:gd name="T21" fmla="*/ 2147483647 h 206"/>
                <a:gd name="T22" fmla="*/ 0 w 116"/>
                <a:gd name="T23" fmla="*/ 2147483647 h 206"/>
                <a:gd name="T24" fmla="*/ 2147483647 w 116"/>
                <a:gd name="T25" fmla="*/ 2147483647 h 206"/>
                <a:gd name="T26" fmla="*/ 2147483647 w 116"/>
                <a:gd name="T27" fmla="*/ 2147483647 h 206"/>
                <a:gd name="T28" fmla="*/ 2147483647 w 116"/>
                <a:gd name="T29" fmla="*/ 2147483647 h 206"/>
                <a:gd name="T30" fmla="*/ 2147483647 w 116"/>
                <a:gd name="T31" fmla="*/ 2147483647 h 206"/>
                <a:gd name="T32" fmla="*/ 2147483647 w 116"/>
                <a:gd name="T33" fmla="*/ 2147483647 h 206"/>
                <a:gd name="T34" fmla="*/ 2147483647 w 116"/>
                <a:gd name="T35" fmla="*/ 2147483647 h 206"/>
                <a:gd name="T36" fmla="*/ 2147483647 w 116"/>
                <a:gd name="T37" fmla="*/ 2147483647 h 206"/>
                <a:gd name="T38" fmla="*/ 2147483647 w 116"/>
                <a:gd name="T39" fmla="*/ 2147483647 h 206"/>
                <a:gd name="T40" fmla="*/ 2147483647 w 116"/>
                <a:gd name="T41" fmla="*/ 2147483647 h 206"/>
                <a:gd name="T42" fmla="*/ 2147483647 w 116"/>
                <a:gd name="T43" fmla="*/ 2147483647 h 206"/>
                <a:gd name="T44" fmla="*/ 2147483647 w 116"/>
                <a:gd name="T45" fmla="*/ 0 h 20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6"/>
                <a:gd name="T70" fmla="*/ 0 h 206"/>
                <a:gd name="T71" fmla="*/ 116 w 116"/>
                <a:gd name="T72" fmla="*/ 206 h 20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6" h="206">
                  <a:moveTo>
                    <a:pt x="105" y="0"/>
                  </a:moveTo>
                  <a:lnTo>
                    <a:pt x="94" y="12"/>
                  </a:lnTo>
                  <a:lnTo>
                    <a:pt x="84" y="23"/>
                  </a:lnTo>
                  <a:lnTo>
                    <a:pt x="74" y="37"/>
                  </a:lnTo>
                  <a:lnTo>
                    <a:pt x="65" y="52"/>
                  </a:lnTo>
                  <a:lnTo>
                    <a:pt x="48" y="85"/>
                  </a:lnTo>
                  <a:lnTo>
                    <a:pt x="32" y="117"/>
                  </a:lnTo>
                  <a:lnTo>
                    <a:pt x="19" y="148"/>
                  </a:lnTo>
                  <a:lnTo>
                    <a:pt x="7" y="173"/>
                  </a:lnTo>
                  <a:lnTo>
                    <a:pt x="0" y="188"/>
                  </a:lnTo>
                  <a:lnTo>
                    <a:pt x="4" y="190"/>
                  </a:lnTo>
                  <a:lnTo>
                    <a:pt x="0" y="205"/>
                  </a:lnTo>
                  <a:lnTo>
                    <a:pt x="13" y="196"/>
                  </a:lnTo>
                  <a:lnTo>
                    <a:pt x="23" y="179"/>
                  </a:lnTo>
                  <a:lnTo>
                    <a:pt x="32" y="154"/>
                  </a:lnTo>
                  <a:lnTo>
                    <a:pt x="46" y="123"/>
                  </a:lnTo>
                  <a:lnTo>
                    <a:pt x="61" y="90"/>
                  </a:lnTo>
                  <a:lnTo>
                    <a:pt x="78" y="60"/>
                  </a:lnTo>
                  <a:lnTo>
                    <a:pt x="88" y="46"/>
                  </a:lnTo>
                  <a:lnTo>
                    <a:pt x="96" y="33"/>
                  </a:lnTo>
                  <a:lnTo>
                    <a:pt x="105" y="21"/>
                  </a:lnTo>
                  <a:lnTo>
                    <a:pt x="115" y="14"/>
                  </a:lnTo>
                  <a:lnTo>
                    <a:pt x="105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8" name="Freeform 92"/>
            <p:cNvSpPr>
              <a:spLocks/>
            </p:cNvSpPr>
            <p:nvPr/>
          </p:nvSpPr>
          <p:spPr bwMode="auto">
            <a:xfrm>
              <a:off x="5883275" y="3570288"/>
              <a:ext cx="90488" cy="41275"/>
            </a:xfrm>
            <a:custGeom>
              <a:avLst/>
              <a:gdLst>
                <a:gd name="T0" fmla="*/ 2147483647 w 57"/>
                <a:gd name="T1" fmla="*/ 2147483647 h 26"/>
                <a:gd name="T2" fmla="*/ 2147483647 w 57"/>
                <a:gd name="T3" fmla="*/ 2147483647 h 26"/>
                <a:gd name="T4" fmla="*/ 2147483647 w 57"/>
                <a:gd name="T5" fmla="*/ 2147483647 h 26"/>
                <a:gd name="T6" fmla="*/ 2147483647 w 57"/>
                <a:gd name="T7" fmla="*/ 2147483647 h 26"/>
                <a:gd name="T8" fmla="*/ 2147483647 w 57"/>
                <a:gd name="T9" fmla="*/ 0 h 26"/>
                <a:gd name="T10" fmla="*/ 2147483647 w 57"/>
                <a:gd name="T11" fmla="*/ 0 h 26"/>
                <a:gd name="T12" fmla="*/ 2147483647 w 57"/>
                <a:gd name="T13" fmla="*/ 2147483647 h 26"/>
                <a:gd name="T14" fmla="*/ 2147483647 w 57"/>
                <a:gd name="T15" fmla="*/ 2147483647 h 26"/>
                <a:gd name="T16" fmla="*/ 0 w 57"/>
                <a:gd name="T17" fmla="*/ 2147483647 h 26"/>
                <a:gd name="T18" fmla="*/ 2147483647 w 57"/>
                <a:gd name="T19" fmla="*/ 2147483647 h 26"/>
                <a:gd name="T20" fmla="*/ 2147483647 w 57"/>
                <a:gd name="T21" fmla="*/ 2147483647 h 26"/>
                <a:gd name="T22" fmla="*/ 2147483647 w 57"/>
                <a:gd name="T23" fmla="*/ 2147483647 h 26"/>
                <a:gd name="T24" fmla="*/ 2147483647 w 57"/>
                <a:gd name="T25" fmla="*/ 2147483647 h 26"/>
                <a:gd name="T26" fmla="*/ 2147483647 w 57"/>
                <a:gd name="T27" fmla="*/ 2147483647 h 26"/>
                <a:gd name="T28" fmla="*/ 2147483647 w 57"/>
                <a:gd name="T29" fmla="*/ 2147483647 h 26"/>
                <a:gd name="T30" fmla="*/ 2147483647 w 57"/>
                <a:gd name="T31" fmla="*/ 2147483647 h 26"/>
                <a:gd name="T32" fmla="*/ 2147483647 w 57"/>
                <a:gd name="T33" fmla="*/ 2147483647 h 26"/>
                <a:gd name="T34" fmla="*/ 2147483647 w 57"/>
                <a:gd name="T35" fmla="*/ 2147483647 h 26"/>
                <a:gd name="T36" fmla="*/ 2147483647 w 57"/>
                <a:gd name="T37" fmla="*/ 2147483647 h 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"/>
                <a:gd name="T58" fmla="*/ 0 h 26"/>
                <a:gd name="T59" fmla="*/ 57 w 57"/>
                <a:gd name="T60" fmla="*/ 26 h 2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" h="26">
                  <a:moveTo>
                    <a:pt x="56" y="17"/>
                  </a:moveTo>
                  <a:lnTo>
                    <a:pt x="54" y="11"/>
                  </a:lnTo>
                  <a:lnTo>
                    <a:pt x="48" y="6"/>
                  </a:lnTo>
                  <a:lnTo>
                    <a:pt x="42" y="2"/>
                  </a:lnTo>
                  <a:lnTo>
                    <a:pt x="35" y="0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6"/>
                  </a:lnTo>
                  <a:lnTo>
                    <a:pt x="0" y="11"/>
                  </a:lnTo>
                  <a:lnTo>
                    <a:pt x="10" y="25"/>
                  </a:lnTo>
                  <a:lnTo>
                    <a:pt x="17" y="19"/>
                  </a:lnTo>
                  <a:lnTo>
                    <a:pt x="23" y="17"/>
                  </a:lnTo>
                  <a:lnTo>
                    <a:pt x="27" y="15"/>
                  </a:lnTo>
                  <a:lnTo>
                    <a:pt x="33" y="15"/>
                  </a:lnTo>
                  <a:lnTo>
                    <a:pt x="37" y="17"/>
                  </a:lnTo>
                  <a:lnTo>
                    <a:pt x="38" y="19"/>
                  </a:lnTo>
                  <a:lnTo>
                    <a:pt x="40" y="21"/>
                  </a:lnTo>
                  <a:lnTo>
                    <a:pt x="42" y="23"/>
                  </a:lnTo>
                  <a:lnTo>
                    <a:pt x="56" y="17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9" name="Freeform 93"/>
            <p:cNvSpPr>
              <a:spLocks/>
            </p:cNvSpPr>
            <p:nvPr/>
          </p:nvSpPr>
          <p:spPr bwMode="auto">
            <a:xfrm>
              <a:off x="5905500" y="3597275"/>
              <a:ext cx="73025" cy="180975"/>
            </a:xfrm>
            <a:custGeom>
              <a:avLst/>
              <a:gdLst>
                <a:gd name="T0" fmla="*/ 2147483647 w 46"/>
                <a:gd name="T1" fmla="*/ 2147483647 h 114"/>
                <a:gd name="T2" fmla="*/ 2147483647 w 46"/>
                <a:gd name="T3" fmla="*/ 2147483647 h 114"/>
                <a:gd name="T4" fmla="*/ 2147483647 w 46"/>
                <a:gd name="T5" fmla="*/ 2147483647 h 114"/>
                <a:gd name="T6" fmla="*/ 2147483647 w 46"/>
                <a:gd name="T7" fmla="*/ 2147483647 h 114"/>
                <a:gd name="T8" fmla="*/ 2147483647 w 46"/>
                <a:gd name="T9" fmla="*/ 2147483647 h 114"/>
                <a:gd name="T10" fmla="*/ 2147483647 w 46"/>
                <a:gd name="T11" fmla="*/ 2147483647 h 114"/>
                <a:gd name="T12" fmla="*/ 2147483647 w 46"/>
                <a:gd name="T13" fmla="*/ 2147483647 h 114"/>
                <a:gd name="T14" fmla="*/ 2147483647 w 46"/>
                <a:gd name="T15" fmla="*/ 2147483647 h 114"/>
                <a:gd name="T16" fmla="*/ 2147483647 w 46"/>
                <a:gd name="T17" fmla="*/ 0 h 114"/>
                <a:gd name="T18" fmla="*/ 2147483647 w 46"/>
                <a:gd name="T19" fmla="*/ 2147483647 h 114"/>
                <a:gd name="T20" fmla="*/ 2147483647 w 46"/>
                <a:gd name="T21" fmla="*/ 2147483647 h 114"/>
                <a:gd name="T22" fmla="*/ 2147483647 w 46"/>
                <a:gd name="T23" fmla="*/ 2147483647 h 114"/>
                <a:gd name="T24" fmla="*/ 2147483647 w 46"/>
                <a:gd name="T25" fmla="*/ 2147483647 h 114"/>
                <a:gd name="T26" fmla="*/ 2147483647 w 46"/>
                <a:gd name="T27" fmla="*/ 2147483647 h 114"/>
                <a:gd name="T28" fmla="*/ 2147483647 w 46"/>
                <a:gd name="T29" fmla="*/ 2147483647 h 114"/>
                <a:gd name="T30" fmla="*/ 2147483647 w 46"/>
                <a:gd name="T31" fmla="*/ 2147483647 h 114"/>
                <a:gd name="T32" fmla="*/ 2147483647 w 46"/>
                <a:gd name="T33" fmla="*/ 2147483647 h 114"/>
                <a:gd name="T34" fmla="*/ 0 w 46"/>
                <a:gd name="T35" fmla="*/ 2147483647 h 114"/>
                <a:gd name="T36" fmla="*/ 2147483647 w 46"/>
                <a:gd name="T37" fmla="*/ 2147483647 h 1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6"/>
                <a:gd name="T58" fmla="*/ 0 h 114"/>
                <a:gd name="T59" fmla="*/ 46 w 46"/>
                <a:gd name="T60" fmla="*/ 114 h 11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6" h="114">
                  <a:moveTo>
                    <a:pt x="13" y="113"/>
                  </a:moveTo>
                  <a:lnTo>
                    <a:pt x="21" y="102"/>
                  </a:lnTo>
                  <a:lnTo>
                    <a:pt x="26" y="88"/>
                  </a:lnTo>
                  <a:lnTo>
                    <a:pt x="34" y="73"/>
                  </a:lnTo>
                  <a:lnTo>
                    <a:pt x="40" y="58"/>
                  </a:lnTo>
                  <a:lnTo>
                    <a:pt x="44" y="42"/>
                  </a:lnTo>
                  <a:lnTo>
                    <a:pt x="45" y="27"/>
                  </a:lnTo>
                  <a:lnTo>
                    <a:pt x="45" y="14"/>
                  </a:lnTo>
                  <a:lnTo>
                    <a:pt x="42" y="0"/>
                  </a:lnTo>
                  <a:lnTo>
                    <a:pt x="28" y="6"/>
                  </a:lnTo>
                  <a:lnTo>
                    <a:pt x="30" y="15"/>
                  </a:lnTo>
                  <a:lnTo>
                    <a:pt x="30" y="27"/>
                  </a:lnTo>
                  <a:lnTo>
                    <a:pt x="28" y="38"/>
                  </a:lnTo>
                  <a:lnTo>
                    <a:pt x="24" y="54"/>
                  </a:lnTo>
                  <a:lnTo>
                    <a:pt x="19" y="67"/>
                  </a:lnTo>
                  <a:lnTo>
                    <a:pt x="13" y="81"/>
                  </a:lnTo>
                  <a:lnTo>
                    <a:pt x="5" y="94"/>
                  </a:lnTo>
                  <a:lnTo>
                    <a:pt x="0" y="106"/>
                  </a:lnTo>
                  <a:lnTo>
                    <a:pt x="13" y="113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0" name="Freeform 94"/>
            <p:cNvSpPr>
              <a:spLocks/>
            </p:cNvSpPr>
            <p:nvPr/>
          </p:nvSpPr>
          <p:spPr bwMode="auto">
            <a:xfrm>
              <a:off x="5865813" y="3765550"/>
              <a:ext cx="61912" cy="112713"/>
            </a:xfrm>
            <a:custGeom>
              <a:avLst/>
              <a:gdLst>
                <a:gd name="T0" fmla="*/ 2147483647 w 39"/>
                <a:gd name="T1" fmla="*/ 2147483647 h 71"/>
                <a:gd name="T2" fmla="*/ 2147483647 w 39"/>
                <a:gd name="T3" fmla="*/ 2147483647 h 71"/>
                <a:gd name="T4" fmla="*/ 2147483647 w 39"/>
                <a:gd name="T5" fmla="*/ 2147483647 h 71"/>
                <a:gd name="T6" fmla="*/ 2147483647 w 39"/>
                <a:gd name="T7" fmla="*/ 2147483647 h 71"/>
                <a:gd name="T8" fmla="*/ 2147483647 w 39"/>
                <a:gd name="T9" fmla="*/ 2147483647 h 71"/>
                <a:gd name="T10" fmla="*/ 2147483647 w 39"/>
                <a:gd name="T11" fmla="*/ 2147483647 h 71"/>
                <a:gd name="T12" fmla="*/ 2147483647 w 39"/>
                <a:gd name="T13" fmla="*/ 2147483647 h 71"/>
                <a:gd name="T14" fmla="*/ 2147483647 w 39"/>
                <a:gd name="T15" fmla="*/ 2147483647 h 71"/>
                <a:gd name="T16" fmla="*/ 2147483647 w 39"/>
                <a:gd name="T17" fmla="*/ 2147483647 h 71"/>
                <a:gd name="T18" fmla="*/ 2147483647 w 39"/>
                <a:gd name="T19" fmla="*/ 2147483647 h 71"/>
                <a:gd name="T20" fmla="*/ 2147483647 w 39"/>
                <a:gd name="T21" fmla="*/ 0 h 71"/>
                <a:gd name="T22" fmla="*/ 2147483647 w 39"/>
                <a:gd name="T23" fmla="*/ 2147483647 h 71"/>
                <a:gd name="T24" fmla="*/ 2147483647 w 39"/>
                <a:gd name="T25" fmla="*/ 2147483647 h 71"/>
                <a:gd name="T26" fmla="*/ 2147483647 w 39"/>
                <a:gd name="T27" fmla="*/ 2147483647 h 71"/>
                <a:gd name="T28" fmla="*/ 2147483647 w 39"/>
                <a:gd name="T29" fmla="*/ 2147483647 h 71"/>
                <a:gd name="T30" fmla="*/ 2147483647 w 39"/>
                <a:gd name="T31" fmla="*/ 2147483647 h 71"/>
                <a:gd name="T32" fmla="*/ 0 w 39"/>
                <a:gd name="T33" fmla="*/ 2147483647 h 71"/>
                <a:gd name="T34" fmla="*/ 0 w 39"/>
                <a:gd name="T35" fmla="*/ 2147483647 h 71"/>
                <a:gd name="T36" fmla="*/ 2147483647 w 39"/>
                <a:gd name="T37" fmla="*/ 2147483647 h 71"/>
                <a:gd name="T38" fmla="*/ 2147483647 w 39"/>
                <a:gd name="T39" fmla="*/ 2147483647 h 71"/>
                <a:gd name="T40" fmla="*/ 2147483647 w 39"/>
                <a:gd name="T41" fmla="*/ 2147483647 h 7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71"/>
                <a:gd name="T65" fmla="*/ 39 w 39"/>
                <a:gd name="T66" fmla="*/ 71 h 7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71">
                  <a:moveTo>
                    <a:pt x="5" y="55"/>
                  </a:moveTo>
                  <a:lnTo>
                    <a:pt x="11" y="53"/>
                  </a:lnTo>
                  <a:lnTo>
                    <a:pt x="15" y="57"/>
                  </a:lnTo>
                  <a:lnTo>
                    <a:pt x="15" y="55"/>
                  </a:lnTo>
                  <a:lnTo>
                    <a:pt x="17" y="49"/>
                  </a:lnTo>
                  <a:lnTo>
                    <a:pt x="21" y="40"/>
                  </a:lnTo>
                  <a:lnTo>
                    <a:pt x="25" y="32"/>
                  </a:lnTo>
                  <a:lnTo>
                    <a:pt x="30" y="23"/>
                  </a:lnTo>
                  <a:lnTo>
                    <a:pt x="34" y="15"/>
                  </a:lnTo>
                  <a:lnTo>
                    <a:pt x="38" y="7"/>
                  </a:lnTo>
                  <a:lnTo>
                    <a:pt x="25" y="0"/>
                  </a:lnTo>
                  <a:lnTo>
                    <a:pt x="21" y="7"/>
                  </a:lnTo>
                  <a:lnTo>
                    <a:pt x="15" y="15"/>
                  </a:lnTo>
                  <a:lnTo>
                    <a:pt x="11" y="24"/>
                  </a:lnTo>
                  <a:lnTo>
                    <a:pt x="5" y="34"/>
                  </a:lnTo>
                  <a:lnTo>
                    <a:pt x="2" y="44"/>
                  </a:lnTo>
                  <a:lnTo>
                    <a:pt x="0" y="53"/>
                  </a:lnTo>
                  <a:lnTo>
                    <a:pt x="0" y="61"/>
                  </a:lnTo>
                  <a:lnTo>
                    <a:pt x="9" y="70"/>
                  </a:lnTo>
                  <a:lnTo>
                    <a:pt x="13" y="69"/>
                  </a:lnTo>
                  <a:lnTo>
                    <a:pt x="5" y="55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1" name="Freeform 95"/>
            <p:cNvSpPr>
              <a:spLocks/>
            </p:cNvSpPr>
            <p:nvPr/>
          </p:nvSpPr>
          <p:spPr bwMode="auto">
            <a:xfrm>
              <a:off x="5873750" y="3590925"/>
              <a:ext cx="193675" cy="285750"/>
            </a:xfrm>
            <a:custGeom>
              <a:avLst/>
              <a:gdLst>
                <a:gd name="T0" fmla="*/ 2147483647 w 122"/>
                <a:gd name="T1" fmla="*/ 0 h 180"/>
                <a:gd name="T2" fmla="*/ 2147483647 w 122"/>
                <a:gd name="T3" fmla="*/ 2147483647 h 180"/>
                <a:gd name="T4" fmla="*/ 2147483647 w 122"/>
                <a:gd name="T5" fmla="*/ 2147483647 h 180"/>
                <a:gd name="T6" fmla="*/ 2147483647 w 122"/>
                <a:gd name="T7" fmla="*/ 2147483647 h 180"/>
                <a:gd name="T8" fmla="*/ 2147483647 w 122"/>
                <a:gd name="T9" fmla="*/ 2147483647 h 180"/>
                <a:gd name="T10" fmla="*/ 2147483647 w 122"/>
                <a:gd name="T11" fmla="*/ 2147483647 h 180"/>
                <a:gd name="T12" fmla="*/ 2147483647 w 122"/>
                <a:gd name="T13" fmla="*/ 2147483647 h 180"/>
                <a:gd name="T14" fmla="*/ 2147483647 w 122"/>
                <a:gd name="T15" fmla="*/ 2147483647 h 180"/>
                <a:gd name="T16" fmla="*/ 0 w 122"/>
                <a:gd name="T17" fmla="*/ 2147483647 h 180"/>
                <a:gd name="T18" fmla="*/ 2147483647 w 122"/>
                <a:gd name="T19" fmla="*/ 2147483647 h 180"/>
                <a:gd name="T20" fmla="*/ 2147483647 w 122"/>
                <a:gd name="T21" fmla="*/ 2147483647 h 180"/>
                <a:gd name="T22" fmla="*/ 2147483647 w 122"/>
                <a:gd name="T23" fmla="*/ 2147483647 h 180"/>
                <a:gd name="T24" fmla="*/ 2147483647 w 122"/>
                <a:gd name="T25" fmla="*/ 2147483647 h 180"/>
                <a:gd name="T26" fmla="*/ 2147483647 w 122"/>
                <a:gd name="T27" fmla="*/ 2147483647 h 180"/>
                <a:gd name="T28" fmla="*/ 2147483647 w 122"/>
                <a:gd name="T29" fmla="*/ 2147483647 h 180"/>
                <a:gd name="T30" fmla="*/ 2147483647 w 122"/>
                <a:gd name="T31" fmla="*/ 2147483647 h 180"/>
                <a:gd name="T32" fmla="*/ 2147483647 w 122"/>
                <a:gd name="T33" fmla="*/ 2147483647 h 180"/>
                <a:gd name="T34" fmla="*/ 2147483647 w 122"/>
                <a:gd name="T35" fmla="*/ 2147483647 h 180"/>
                <a:gd name="T36" fmla="*/ 2147483647 w 122"/>
                <a:gd name="T37" fmla="*/ 0 h 1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2"/>
                <a:gd name="T58" fmla="*/ 0 h 180"/>
                <a:gd name="T59" fmla="*/ 122 w 122"/>
                <a:gd name="T60" fmla="*/ 180 h 18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2" h="180">
                  <a:moveTo>
                    <a:pt x="110" y="0"/>
                  </a:moveTo>
                  <a:lnTo>
                    <a:pt x="90" y="23"/>
                  </a:lnTo>
                  <a:lnTo>
                    <a:pt x="71" y="48"/>
                  </a:lnTo>
                  <a:lnTo>
                    <a:pt x="54" y="75"/>
                  </a:lnTo>
                  <a:lnTo>
                    <a:pt x="39" y="102"/>
                  </a:lnTo>
                  <a:lnTo>
                    <a:pt x="23" y="127"/>
                  </a:lnTo>
                  <a:lnTo>
                    <a:pt x="12" y="146"/>
                  </a:lnTo>
                  <a:lnTo>
                    <a:pt x="4" y="161"/>
                  </a:lnTo>
                  <a:lnTo>
                    <a:pt x="0" y="165"/>
                  </a:lnTo>
                  <a:lnTo>
                    <a:pt x="8" y="179"/>
                  </a:lnTo>
                  <a:lnTo>
                    <a:pt x="18" y="169"/>
                  </a:lnTo>
                  <a:lnTo>
                    <a:pt x="25" y="156"/>
                  </a:lnTo>
                  <a:lnTo>
                    <a:pt x="39" y="134"/>
                  </a:lnTo>
                  <a:lnTo>
                    <a:pt x="52" y="110"/>
                  </a:lnTo>
                  <a:lnTo>
                    <a:pt x="67" y="85"/>
                  </a:lnTo>
                  <a:lnTo>
                    <a:pt x="85" y="58"/>
                  </a:lnTo>
                  <a:lnTo>
                    <a:pt x="104" y="33"/>
                  </a:lnTo>
                  <a:lnTo>
                    <a:pt x="121" y="12"/>
                  </a:lnTo>
                  <a:lnTo>
                    <a:pt x="110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2" name="Freeform 96"/>
            <p:cNvSpPr>
              <a:spLocks/>
            </p:cNvSpPr>
            <p:nvPr/>
          </p:nvSpPr>
          <p:spPr bwMode="auto">
            <a:xfrm>
              <a:off x="6048375" y="3543300"/>
              <a:ext cx="92075" cy="68263"/>
            </a:xfrm>
            <a:custGeom>
              <a:avLst/>
              <a:gdLst>
                <a:gd name="T0" fmla="*/ 2147483647 w 58"/>
                <a:gd name="T1" fmla="*/ 0 h 43"/>
                <a:gd name="T2" fmla="*/ 2147483647 w 58"/>
                <a:gd name="T3" fmla="*/ 0 h 43"/>
                <a:gd name="T4" fmla="*/ 2147483647 w 58"/>
                <a:gd name="T5" fmla="*/ 2147483647 h 43"/>
                <a:gd name="T6" fmla="*/ 2147483647 w 58"/>
                <a:gd name="T7" fmla="*/ 2147483647 h 43"/>
                <a:gd name="T8" fmla="*/ 2147483647 w 58"/>
                <a:gd name="T9" fmla="*/ 2147483647 h 43"/>
                <a:gd name="T10" fmla="*/ 2147483647 w 58"/>
                <a:gd name="T11" fmla="*/ 2147483647 h 43"/>
                <a:gd name="T12" fmla="*/ 2147483647 w 58"/>
                <a:gd name="T13" fmla="*/ 2147483647 h 43"/>
                <a:gd name="T14" fmla="*/ 2147483647 w 58"/>
                <a:gd name="T15" fmla="*/ 2147483647 h 43"/>
                <a:gd name="T16" fmla="*/ 0 w 58"/>
                <a:gd name="T17" fmla="*/ 2147483647 h 43"/>
                <a:gd name="T18" fmla="*/ 2147483647 w 58"/>
                <a:gd name="T19" fmla="*/ 2147483647 h 43"/>
                <a:gd name="T20" fmla="*/ 2147483647 w 58"/>
                <a:gd name="T21" fmla="*/ 2147483647 h 43"/>
                <a:gd name="T22" fmla="*/ 2147483647 w 58"/>
                <a:gd name="T23" fmla="*/ 2147483647 h 43"/>
                <a:gd name="T24" fmla="*/ 2147483647 w 58"/>
                <a:gd name="T25" fmla="*/ 2147483647 h 43"/>
                <a:gd name="T26" fmla="*/ 2147483647 w 58"/>
                <a:gd name="T27" fmla="*/ 2147483647 h 43"/>
                <a:gd name="T28" fmla="*/ 2147483647 w 58"/>
                <a:gd name="T29" fmla="*/ 2147483647 h 43"/>
                <a:gd name="T30" fmla="*/ 2147483647 w 58"/>
                <a:gd name="T31" fmla="*/ 2147483647 h 43"/>
                <a:gd name="T32" fmla="*/ 2147483647 w 58"/>
                <a:gd name="T33" fmla="*/ 2147483647 h 43"/>
                <a:gd name="T34" fmla="*/ 2147483647 w 58"/>
                <a:gd name="T35" fmla="*/ 2147483647 h 43"/>
                <a:gd name="T36" fmla="*/ 2147483647 w 58"/>
                <a:gd name="T37" fmla="*/ 0 h 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"/>
                <a:gd name="T58" fmla="*/ 0 h 43"/>
                <a:gd name="T59" fmla="*/ 58 w 58"/>
                <a:gd name="T60" fmla="*/ 43 h 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" h="43">
                  <a:moveTo>
                    <a:pt x="57" y="0"/>
                  </a:moveTo>
                  <a:lnTo>
                    <a:pt x="46" y="0"/>
                  </a:lnTo>
                  <a:lnTo>
                    <a:pt x="38" y="2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3" y="17"/>
                  </a:lnTo>
                  <a:lnTo>
                    <a:pt x="7" y="23"/>
                  </a:lnTo>
                  <a:lnTo>
                    <a:pt x="1" y="28"/>
                  </a:lnTo>
                  <a:lnTo>
                    <a:pt x="0" y="30"/>
                  </a:lnTo>
                  <a:lnTo>
                    <a:pt x="11" y="42"/>
                  </a:lnTo>
                  <a:lnTo>
                    <a:pt x="13" y="40"/>
                  </a:lnTo>
                  <a:lnTo>
                    <a:pt x="17" y="34"/>
                  </a:lnTo>
                  <a:lnTo>
                    <a:pt x="23" y="30"/>
                  </a:lnTo>
                  <a:lnTo>
                    <a:pt x="30" y="25"/>
                  </a:lnTo>
                  <a:lnTo>
                    <a:pt x="36" y="21"/>
                  </a:lnTo>
                  <a:lnTo>
                    <a:pt x="44" y="17"/>
                  </a:lnTo>
                  <a:lnTo>
                    <a:pt x="47" y="15"/>
                  </a:lnTo>
                  <a:lnTo>
                    <a:pt x="51" y="15"/>
                  </a:lnTo>
                  <a:lnTo>
                    <a:pt x="57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3" name="Freeform 97"/>
            <p:cNvSpPr>
              <a:spLocks/>
            </p:cNvSpPr>
            <p:nvPr/>
          </p:nvSpPr>
          <p:spPr bwMode="auto">
            <a:xfrm>
              <a:off x="6129338" y="3543300"/>
              <a:ext cx="50800" cy="333375"/>
            </a:xfrm>
            <a:custGeom>
              <a:avLst/>
              <a:gdLst>
                <a:gd name="T0" fmla="*/ 2147483647 w 32"/>
                <a:gd name="T1" fmla="*/ 2147483647 h 210"/>
                <a:gd name="T2" fmla="*/ 2147483647 w 32"/>
                <a:gd name="T3" fmla="*/ 2147483647 h 210"/>
                <a:gd name="T4" fmla="*/ 2147483647 w 32"/>
                <a:gd name="T5" fmla="*/ 2147483647 h 210"/>
                <a:gd name="T6" fmla="*/ 2147483647 w 32"/>
                <a:gd name="T7" fmla="*/ 2147483647 h 210"/>
                <a:gd name="T8" fmla="*/ 2147483647 w 32"/>
                <a:gd name="T9" fmla="*/ 2147483647 h 210"/>
                <a:gd name="T10" fmla="*/ 2147483647 w 32"/>
                <a:gd name="T11" fmla="*/ 2147483647 h 210"/>
                <a:gd name="T12" fmla="*/ 2147483647 w 32"/>
                <a:gd name="T13" fmla="*/ 2147483647 h 210"/>
                <a:gd name="T14" fmla="*/ 2147483647 w 32"/>
                <a:gd name="T15" fmla="*/ 2147483647 h 210"/>
                <a:gd name="T16" fmla="*/ 2147483647 w 32"/>
                <a:gd name="T17" fmla="*/ 2147483647 h 210"/>
                <a:gd name="T18" fmla="*/ 2147483647 w 32"/>
                <a:gd name="T19" fmla="*/ 2147483647 h 210"/>
                <a:gd name="T20" fmla="*/ 2147483647 w 32"/>
                <a:gd name="T21" fmla="*/ 2147483647 h 210"/>
                <a:gd name="T22" fmla="*/ 2147483647 w 32"/>
                <a:gd name="T23" fmla="*/ 2147483647 h 210"/>
                <a:gd name="T24" fmla="*/ 2147483647 w 32"/>
                <a:gd name="T25" fmla="*/ 2147483647 h 210"/>
                <a:gd name="T26" fmla="*/ 2147483647 w 32"/>
                <a:gd name="T27" fmla="*/ 0 h 210"/>
                <a:gd name="T28" fmla="*/ 0 w 32"/>
                <a:gd name="T29" fmla="*/ 2147483647 h 210"/>
                <a:gd name="T30" fmla="*/ 2147483647 w 32"/>
                <a:gd name="T31" fmla="*/ 2147483647 h 210"/>
                <a:gd name="T32" fmla="*/ 2147483647 w 32"/>
                <a:gd name="T33" fmla="*/ 2147483647 h 210"/>
                <a:gd name="T34" fmla="*/ 2147483647 w 32"/>
                <a:gd name="T35" fmla="*/ 2147483647 h 210"/>
                <a:gd name="T36" fmla="*/ 2147483647 w 32"/>
                <a:gd name="T37" fmla="*/ 2147483647 h 210"/>
                <a:gd name="T38" fmla="*/ 2147483647 w 32"/>
                <a:gd name="T39" fmla="*/ 2147483647 h 210"/>
                <a:gd name="T40" fmla="*/ 2147483647 w 32"/>
                <a:gd name="T41" fmla="*/ 2147483647 h 210"/>
                <a:gd name="T42" fmla="*/ 2147483647 w 32"/>
                <a:gd name="T43" fmla="*/ 2147483647 h 210"/>
                <a:gd name="T44" fmla="*/ 2147483647 w 32"/>
                <a:gd name="T45" fmla="*/ 2147483647 h 210"/>
                <a:gd name="T46" fmla="*/ 2147483647 w 32"/>
                <a:gd name="T47" fmla="*/ 2147483647 h 210"/>
                <a:gd name="T48" fmla="*/ 2147483647 w 32"/>
                <a:gd name="T49" fmla="*/ 2147483647 h 210"/>
                <a:gd name="T50" fmla="*/ 2147483647 w 32"/>
                <a:gd name="T51" fmla="*/ 2147483647 h 210"/>
                <a:gd name="T52" fmla="*/ 2147483647 w 32"/>
                <a:gd name="T53" fmla="*/ 2147483647 h 210"/>
                <a:gd name="T54" fmla="*/ 2147483647 w 32"/>
                <a:gd name="T55" fmla="*/ 2147483647 h 21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2"/>
                <a:gd name="T85" fmla="*/ 0 h 210"/>
                <a:gd name="T86" fmla="*/ 32 w 32"/>
                <a:gd name="T87" fmla="*/ 210 h 21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2" h="210">
                  <a:moveTo>
                    <a:pt x="23" y="203"/>
                  </a:moveTo>
                  <a:lnTo>
                    <a:pt x="25" y="203"/>
                  </a:lnTo>
                  <a:lnTo>
                    <a:pt x="21" y="193"/>
                  </a:lnTo>
                  <a:lnTo>
                    <a:pt x="19" y="180"/>
                  </a:lnTo>
                  <a:lnTo>
                    <a:pt x="19" y="166"/>
                  </a:lnTo>
                  <a:lnTo>
                    <a:pt x="21" y="153"/>
                  </a:lnTo>
                  <a:lnTo>
                    <a:pt x="23" y="122"/>
                  </a:lnTo>
                  <a:lnTo>
                    <a:pt x="27" y="92"/>
                  </a:lnTo>
                  <a:lnTo>
                    <a:pt x="31" y="61"/>
                  </a:lnTo>
                  <a:lnTo>
                    <a:pt x="29" y="36"/>
                  </a:lnTo>
                  <a:lnTo>
                    <a:pt x="27" y="25"/>
                  </a:lnTo>
                  <a:lnTo>
                    <a:pt x="23" y="15"/>
                  </a:lnTo>
                  <a:lnTo>
                    <a:pt x="16" y="5"/>
                  </a:lnTo>
                  <a:lnTo>
                    <a:pt x="6" y="0"/>
                  </a:lnTo>
                  <a:lnTo>
                    <a:pt x="0" y="15"/>
                  </a:lnTo>
                  <a:lnTo>
                    <a:pt x="6" y="19"/>
                  </a:lnTo>
                  <a:lnTo>
                    <a:pt x="10" y="23"/>
                  </a:lnTo>
                  <a:lnTo>
                    <a:pt x="12" y="28"/>
                  </a:lnTo>
                  <a:lnTo>
                    <a:pt x="14" y="38"/>
                  </a:lnTo>
                  <a:lnTo>
                    <a:pt x="14" y="61"/>
                  </a:lnTo>
                  <a:lnTo>
                    <a:pt x="12" y="90"/>
                  </a:lnTo>
                  <a:lnTo>
                    <a:pt x="8" y="120"/>
                  </a:lnTo>
                  <a:lnTo>
                    <a:pt x="4" y="151"/>
                  </a:lnTo>
                  <a:lnTo>
                    <a:pt x="4" y="166"/>
                  </a:lnTo>
                  <a:lnTo>
                    <a:pt x="4" y="182"/>
                  </a:lnTo>
                  <a:lnTo>
                    <a:pt x="6" y="195"/>
                  </a:lnTo>
                  <a:lnTo>
                    <a:pt x="10" y="209"/>
                  </a:lnTo>
                  <a:lnTo>
                    <a:pt x="23" y="203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4" name="Freeform 98"/>
            <p:cNvSpPr>
              <a:spLocks/>
            </p:cNvSpPr>
            <p:nvPr/>
          </p:nvSpPr>
          <p:spPr bwMode="auto">
            <a:xfrm>
              <a:off x="6145213" y="3865563"/>
              <a:ext cx="88900" cy="47625"/>
            </a:xfrm>
            <a:custGeom>
              <a:avLst/>
              <a:gdLst>
                <a:gd name="T0" fmla="*/ 2147483647 w 56"/>
                <a:gd name="T1" fmla="*/ 2147483647 h 30"/>
                <a:gd name="T2" fmla="*/ 2147483647 w 56"/>
                <a:gd name="T3" fmla="*/ 2147483647 h 30"/>
                <a:gd name="T4" fmla="*/ 2147483647 w 56"/>
                <a:gd name="T5" fmla="*/ 2147483647 h 30"/>
                <a:gd name="T6" fmla="*/ 2147483647 w 56"/>
                <a:gd name="T7" fmla="*/ 2147483647 h 30"/>
                <a:gd name="T8" fmla="*/ 2147483647 w 56"/>
                <a:gd name="T9" fmla="*/ 2147483647 h 30"/>
                <a:gd name="T10" fmla="*/ 2147483647 w 56"/>
                <a:gd name="T11" fmla="*/ 2147483647 h 30"/>
                <a:gd name="T12" fmla="*/ 2147483647 w 56"/>
                <a:gd name="T13" fmla="*/ 2147483647 h 30"/>
                <a:gd name="T14" fmla="*/ 2147483647 w 56"/>
                <a:gd name="T15" fmla="*/ 0 h 30"/>
                <a:gd name="T16" fmla="*/ 2147483647 w 56"/>
                <a:gd name="T17" fmla="*/ 0 h 30"/>
                <a:gd name="T18" fmla="*/ 0 w 56"/>
                <a:gd name="T19" fmla="*/ 2147483647 h 30"/>
                <a:gd name="T20" fmla="*/ 2147483647 w 56"/>
                <a:gd name="T21" fmla="*/ 2147483647 h 30"/>
                <a:gd name="T22" fmla="*/ 2147483647 w 56"/>
                <a:gd name="T23" fmla="*/ 2147483647 h 30"/>
                <a:gd name="T24" fmla="*/ 2147483647 w 56"/>
                <a:gd name="T25" fmla="*/ 2147483647 h 30"/>
                <a:gd name="T26" fmla="*/ 2147483647 w 56"/>
                <a:gd name="T27" fmla="*/ 2147483647 h 30"/>
                <a:gd name="T28" fmla="*/ 2147483647 w 56"/>
                <a:gd name="T29" fmla="*/ 2147483647 h 30"/>
                <a:gd name="T30" fmla="*/ 2147483647 w 56"/>
                <a:gd name="T31" fmla="*/ 2147483647 h 30"/>
                <a:gd name="T32" fmla="*/ 2147483647 w 56"/>
                <a:gd name="T33" fmla="*/ 2147483647 h 30"/>
                <a:gd name="T34" fmla="*/ 2147483647 w 56"/>
                <a:gd name="T35" fmla="*/ 2147483647 h 30"/>
                <a:gd name="T36" fmla="*/ 2147483647 w 56"/>
                <a:gd name="T37" fmla="*/ 2147483647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"/>
                <a:gd name="T58" fmla="*/ 0 h 30"/>
                <a:gd name="T59" fmla="*/ 56 w 56"/>
                <a:gd name="T60" fmla="*/ 30 h 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" h="30">
                  <a:moveTo>
                    <a:pt x="52" y="13"/>
                  </a:moveTo>
                  <a:lnTo>
                    <a:pt x="48" y="13"/>
                  </a:lnTo>
                  <a:lnTo>
                    <a:pt x="42" y="13"/>
                  </a:lnTo>
                  <a:lnTo>
                    <a:pt x="34" y="11"/>
                  </a:lnTo>
                  <a:lnTo>
                    <a:pt x="29" y="9"/>
                  </a:lnTo>
                  <a:lnTo>
                    <a:pt x="23" y="6"/>
                  </a:lnTo>
                  <a:lnTo>
                    <a:pt x="19" y="4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0" y="6"/>
                  </a:lnTo>
                  <a:lnTo>
                    <a:pt x="4" y="11"/>
                  </a:lnTo>
                  <a:lnTo>
                    <a:pt x="9" y="15"/>
                  </a:lnTo>
                  <a:lnTo>
                    <a:pt x="15" y="19"/>
                  </a:lnTo>
                  <a:lnTo>
                    <a:pt x="23" y="23"/>
                  </a:lnTo>
                  <a:lnTo>
                    <a:pt x="31" y="27"/>
                  </a:lnTo>
                  <a:lnTo>
                    <a:pt x="38" y="29"/>
                  </a:lnTo>
                  <a:lnTo>
                    <a:pt x="48" y="29"/>
                  </a:lnTo>
                  <a:lnTo>
                    <a:pt x="55" y="29"/>
                  </a:lnTo>
                  <a:lnTo>
                    <a:pt x="52" y="13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5" name="Freeform 99"/>
            <p:cNvSpPr>
              <a:spLocks/>
            </p:cNvSpPr>
            <p:nvPr/>
          </p:nvSpPr>
          <p:spPr bwMode="auto">
            <a:xfrm>
              <a:off x="2516188" y="2173288"/>
              <a:ext cx="279400" cy="220662"/>
            </a:xfrm>
            <a:custGeom>
              <a:avLst/>
              <a:gdLst>
                <a:gd name="T0" fmla="*/ 2147483647 w 176"/>
                <a:gd name="T1" fmla="*/ 0 h 139"/>
                <a:gd name="T2" fmla="*/ 2147483647 w 176"/>
                <a:gd name="T3" fmla="*/ 2147483647 h 139"/>
                <a:gd name="T4" fmla="*/ 2147483647 w 176"/>
                <a:gd name="T5" fmla="*/ 2147483647 h 139"/>
                <a:gd name="T6" fmla="*/ 2147483647 w 176"/>
                <a:gd name="T7" fmla="*/ 2147483647 h 139"/>
                <a:gd name="T8" fmla="*/ 2147483647 w 176"/>
                <a:gd name="T9" fmla="*/ 2147483647 h 139"/>
                <a:gd name="T10" fmla="*/ 2147483647 w 176"/>
                <a:gd name="T11" fmla="*/ 2147483647 h 139"/>
                <a:gd name="T12" fmla="*/ 2147483647 w 176"/>
                <a:gd name="T13" fmla="*/ 2147483647 h 139"/>
                <a:gd name="T14" fmla="*/ 2147483647 w 176"/>
                <a:gd name="T15" fmla="*/ 2147483647 h 139"/>
                <a:gd name="T16" fmla="*/ 0 w 176"/>
                <a:gd name="T17" fmla="*/ 2147483647 h 139"/>
                <a:gd name="T18" fmla="*/ 2147483647 w 176"/>
                <a:gd name="T19" fmla="*/ 2147483647 h 139"/>
                <a:gd name="T20" fmla="*/ 2147483647 w 176"/>
                <a:gd name="T21" fmla="*/ 2147483647 h 139"/>
                <a:gd name="T22" fmla="*/ 2147483647 w 176"/>
                <a:gd name="T23" fmla="*/ 2147483647 h 139"/>
                <a:gd name="T24" fmla="*/ 2147483647 w 176"/>
                <a:gd name="T25" fmla="*/ 2147483647 h 139"/>
                <a:gd name="T26" fmla="*/ 2147483647 w 176"/>
                <a:gd name="T27" fmla="*/ 2147483647 h 139"/>
                <a:gd name="T28" fmla="*/ 2147483647 w 176"/>
                <a:gd name="T29" fmla="*/ 2147483647 h 139"/>
                <a:gd name="T30" fmla="*/ 2147483647 w 176"/>
                <a:gd name="T31" fmla="*/ 2147483647 h 139"/>
                <a:gd name="T32" fmla="*/ 2147483647 w 176"/>
                <a:gd name="T33" fmla="*/ 2147483647 h 139"/>
                <a:gd name="T34" fmla="*/ 2147483647 w 176"/>
                <a:gd name="T35" fmla="*/ 2147483647 h 139"/>
                <a:gd name="T36" fmla="*/ 2147483647 w 176"/>
                <a:gd name="T37" fmla="*/ 2147483647 h 139"/>
                <a:gd name="T38" fmla="*/ 2147483647 w 176"/>
                <a:gd name="T39" fmla="*/ 0 h 1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6"/>
                <a:gd name="T61" fmla="*/ 0 h 139"/>
                <a:gd name="T62" fmla="*/ 176 w 176"/>
                <a:gd name="T63" fmla="*/ 139 h 1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6" h="139">
                  <a:moveTo>
                    <a:pt x="165" y="0"/>
                  </a:moveTo>
                  <a:lnTo>
                    <a:pt x="144" y="16"/>
                  </a:lnTo>
                  <a:lnTo>
                    <a:pt x="123" y="31"/>
                  </a:lnTo>
                  <a:lnTo>
                    <a:pt x="104" y="44"/>
                  </a:lnTo>
                  <a:lnTo>
                    <a:pt x="83" y="60"/>
                  </a:lnTo>
                  <a:lnTo>
                    <a:pt x="64" y="75"/>
                  </a:lnTo>
                  <a:lnTo>
                    <a:pt x="45" y="90"/>
                  </a:lnTo>
                  <a:lnTo>
                    <a:pt x="23" y="108"/>
                  </a:lnTo>
                  <a:lnTo>
                    <a:pt x="0" y="127"/>
                  </a:lnTo>
                  <a:lnTo>
                    <a:pt x="10" y="138"/>
                  </a:lnTo>
                  <a:lnTo>
                    <a:pt x="33" y="119"/>
                  </a:lnTo>
                  <a:lnTo>
                    <a:pt x="54" y="102"/>
                  </a:lnTo>
                  <a:lnTo>
                    <a:pt x="73" y="86"/>
                  </a:lnTo>
                  <a:lnTo>
                    <a:pt x="92" y="73"/>
                  </a:lnTo>
                  <a:lnTo>
                    <a:pt x="113" y="58"/>
                  </a:lnTo>
                  <a:lnTo>
                    <a:pt x="133" y="44"/>
                  </a:lnTo>
                  <a:lnTo>
                    <a:pt x="152" y="29"/>
                  </a:lnTo>
                  <a:lnTo>
                    <a:pt x="175" y="14"/>
                  </a:lnTo>
                  <a:lnTo>
                    <a:pt x="173" y="14"/>
                  </a:lnTo>
                  <a:lnTo>
                    <a:pt x="165" y="0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6" name="Freeform 100"/>
            <p:cNvSpPr>
              <a:spLocks/>
            </p:cNvSpPr>
            <p:nvPr/>
          </p:nvSpPr>
          <p:spPr bwMode="auto">
            <a:xfrm>
              <a:off x="2778125" y="2033588"/>
              <a:ext cx="349250" cy="163512"/>
            </a:xfrm>
            <a:custGeom>
              <a:avLst/>
              <a:gdLst>
                <a:gd name="T0" fmla="*/ 2147483647 w 220"/>
                <a:gd name="T1" fmla="*/ 0 h 103"/>
                <a:gd name="T2" fmla="*/ 2147483647 w 220"/>
                <a:gd name="T3" fmla="*/ 2147483647 h 103"/>
                <a:gd name="T4" fmla="*/ 2147483647 w 220"/>
                <a:gd name="T5" fmla="*/ 2147483647 h 103"/>
                <a:gd name="T6" fmla="*/ 2147483647 w 220"/>
                <a:gd name="T7" fmla="*/ 2147483647 h 103"/>
                <a:gd name="T8" fmla="*/ 2147483647 w 220"/>
                <a:gd name="T9" fmla="*/ 2147483647 h 103"/>
                <a:gd name="T10" fmla="*/ 2147483647 w 220"/>
                <a:gd name="T11" fmla="*/ 2147483647 h 103"/>
                <a:gd name="T12" fmla="*/ 2147483647 w 220"/>
                <a:gd name="T13" fmla="*/ 2147483647 h 103"/>
                <a:gd name="T14" fmla="*/ 2147483647 w 220"/>
                <a:gd name="T15" fmla="*/ 2147483647 h 103"/>
                <a:gd name="T16" fmla="*/ 0 w 220"/>
                <a:gd name="T17" fmla="*/ 2147483647 h 103"/>
                <a:gd name="T18" fmla="*/ 2147483647 w 220"/>
                <a:gd name="T19" fmla="*/ 2147483647 h 103"/>
                <a:gd name="T20" fmla="*/ 2147483647 w 220"/>
                <a:gd name="T21" fmla="*/ 2147483647 h 103"/>
                <a:gd name="T22" fmla="*/ 2147483647 w 220"/>
                <a:gd name="T23" fmla="*/ 2147483647 h 103"/>
                <a:gd name="T24" fmla="*/ 2147483647 w 220"/>
                <a:gd name="T25" fmla="*/ 2147483647 h 103"/>
                <a:gd name="T26" fmla="*/ 2147483647 w 220"/>
                <a:gd name="T27" fmla="*/ 2147483647 h 103"/>
                <a:gd name="T28" fmla="*/ 2147483647 w 220"/>
                <a:gd name="T29" fmla="*/ 2147483647 h 103"/>
                <a:gd name="T30" fmla="*/ 2147483647 w 220"/>
                <a:gd name="T31" fmla="*/ 2147483647 h 103"/>
                <a:gd name="T32" fmla="*/ 2147483647 w 220"/>
                <a:gd name="T33" fmla="*/ 2147483647 h 103"/>
                <a:gd name="T34" fmla="*/ 2147483647 w 220"/>
                <a:gd name="T35" fmla="*/ 2147483647 h 103"/>
                <a:gd name="T36" fmla="*/ 2147483647 w 220"/>
                <a:gd name="T37" fmla="*/ 0 h 1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0"/>
                <a:gd name="T58" fmla="*/ 0 h 103"/>
                <a:gd name="T59" fmla="*/ 220 w 220"/>
                <a:gd name="T60" fmla="*/ 103 h 1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0" h="103">
                  <a:moveTo>
                    <a:pt x="215" y="0"/>
                  </a:moveTo>
                  <a:lnTo>
                    <a:pt x="186" y="8"/>
                  </a:lnTo>
                  <a:lnTo>
                    <a:pt x="157" y="15"/>
                  </a:lnTo>
                  <a:lnTo>
                    <a:pt x="130" y="23"/>
                  </a:lnTo>
                  <a:lnTo>
                    <a:pt x="104" y="35"/>
                  </a:lnTo>
                  <a:lnTo>
                    <a:pt x="77" y="46"/>
                  </a:lnTo>
                  <a:lnTo>
                    <a:pt x="50" y="58"/>
                  </a:lnTo>
                  <a:lnTo>
                    <a:pt x="25" y="73"/>
                  </a:lnTo>
                  <a:lnTo>
                    <a:pt x="0" y="88"/>
                  </a:lnTo>
                  <a:lnTo>
                    <a:pt x="8" y="102"/>
                  </a:lnTo>
                  <a:lnTo>
                    <a:pt x="33" y="86"/>
                  </a:lnTo>
                  <a:lnTo>
                    <a:pt x="58" y="73"/>
                  </a:lnTo>
                  <a:lnTo>
                    <a:pt x="83" y="59"/>
                  </a:lnTo>
                  <a:lnTo>
                    <a:pt x="109" y="48"/>
                  </a:lnTo>
                  <a:lnTo>
                    <a:pt x="136" y="38"/>
                  </a:lnTo>
                  <a:lnTo>
                    <a:pt x="161" y="31"/>
                  </a:lnTo>
                  <a:lnTo>
                    <a:pt x="190" y="23"/>
                  </a:lnTo>
                  <a:lnTo>
                    <a:pt x="219" y="15"/>
                  </a:lnTo>
                  <a:lnTo>
                    <a:pt x="215" y="0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7" name="Freeform 101"/>
            <p:cNvSpPr>
              <a:spLocks/>
            </p:cNvSpPr>
            <p:nvPr/>
          </p:nvSpPr>
          <p:spPr bwMode="auto">
            <a:xfrm>
              <a:off x="3119438" y="2017713"/>
              <a:ext cx="227012" cy="41275"/>
            </a:xfrm>
            <a:custGeom>
              <a:avLst/>
              <a:gdLst>
                <a:gd name="T0" fmla="*/ 2147483647 w 143"/>
                <a:gd name="T1" fmla="*/ 2147483647 h 26"/>
                <a:gd name="T2" fmla="*/ 2147483647 w 143"/>
                <a:gd name="T3" fmla="*/ 2147483647 h 26"/>
                <a:gd name="T4" fmla="*/ 2147483647 w 143"/>
                <a:gd name="T5" fmla="*/ 0 h 26"/>
                <a:gd name="T6" fmla="*/ 2147483647 w 143"/>
                <a:gd name="T7" fmla="*/ 0 h 26"/>
                <a:gd name="T8" fmla="*/ 2147483647 w 143"/>
                <a:gd name="T9" fmla="*/ 0 h 26"/>
                <a:gd name="T10" fmla="*/ 2147483647 w 143"/>
                <a:gd name="T11" fmla="*/ 0 h 26"/>
                <a:gd name="T12" fmla="*/ 2147483647 w 143"/>
                <a:gd name="T13" fmla="*/ 2147483647 h 26"/>
                <a:gd name="T14" fmla="*/ 2147483647 w 143"/>
                <a:gd name="T15" fmla="*/ 2147483647 h 26"/>
                <a:gd name="T16" fmla="*/ 0 w 143"/>
                <a:gd name="T17" fmla="*/ 2147483647 h 26"/>
                <a:gd name="T18" fmla="*/ 2147483647 w 143"/>
                <a:gd name="T19" fmla="*/ 2147483647 h 26"/>
                <a:gd name="T20" fmla="*/ 2147483647 w 143"/>
                <a:gd name="T21" fmla="*/ 2147483647 h 26"/>
                <a:gd name="T22" fmla="*/ 2147483647 w 143"/>
                <a:gd name="T23" fmla="*/ 2147483647 h 26"/>
                <a:gd name="T24" fmla="*/ 2147483647 w 143"/>
                <a:gd name="T25" fmla="*/ 2147483647 h 26"/>
                <a:gd name="T26" fmla="*/ 2147483647 w 143"/>
                <a:gd name="T27" fmla="*/ 2147483647 h 26"/>
                <a:gd name="T28" fmla="*/ 2147483647 w 143"/>
                <a:gd name="T29" fmla="*/ 2147483647 h 26"/>
                <a:gd name="T30" fmla="*/ 2147483647 w 143"/>
                <a:gd name="T31" fmla="*/ 2147483647 h 26"/>
                <a:gd name="T32" fmla="*/ 2147483647 w 143"/>
                <a:gd name="T33" fmla="*/ 2147483647 h 26"/>
                <a:gd name="T34" fmla="*/ 2147483647 w 143"/>
                <a:gd name="T35" fmla="*/ 2147483647 h 26"/>
                <a:gd name="T36" fmla="*/ 2147483647 w 143"/>
                <a:gd name="T37" fmla="*/ 2147483647 h 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3"/>
                <a:gd name="T58" fmla="*/ 0 h 26"/>
                <a:gd name="T59" fmla="*/ 143 w 143"/>
                <a:gd name="T60" fmla="*/ 26 h 2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3" h="26">
                  <a:moveTo>
                    <a:pt x="142" y="6"/>
                  </a:moveTo>
                  <a:lnTo>
                    <a:pt x="122" y="4"/>
                  </a:lnTo>
                  <a:lnTo>
                    <a:pt x="105" y="0"/>
                  </a:lnTo>
                  <a:lnTo>
                    <a:pt x="88" y="0"/>
                  </a:lnTo>
                  <a:lnTo>
                    <a:pt x="71" y="0"/>
                  </a:lnTo>
                  <a:lnTo>
                    <a:pt x="53" y="0"/>
                  </a:lnTo>
                  <a:lnTo>
                    <a:pt x="34" y="2"/>
                  </a:lnTo>
                  <a:lnTo>
                    <a:pt x="17" y="6"/>
                  </a:lnTo>
                  <a:lnTo>
                    <a:pt x="0" y="10"/>
                  </a:lnTo>
                  <a:lnTo>
                    <a:pt x="4" y="25"/>
                  </a:lnTo>
                  <a:lnTo>
                    <a:pt x="21" y="22"/>
                  </a:lnTo>
                  <a:lnTo>
                    <a:pt x="38" y="20"/>
                  </a:lnTo>
                  <a:lnTo>
                    <a:pt x="53" y="18"/>
                  </a:lnTo>
                  <a:lnTo>
                    <a:pt x="71" y="16"/>
                  </a:lnTo>
                  <a:lnTo>
                    <a:pt x="88" y="16"/>
                  </a:lnTo>
                  <a:lnTo>
                    <a:pt x="103" y="18"/>
                  </a:lnTo>
                  <a:lnTo>
                    <a:pt x="120" y="20"/>
                  </a:lnTo>
                  <a:lnTo>
                    <a:pt x="138" y="22"/>
                  </a:lnTo>
                  <a:lnTo>
                    <a:pt x="142" y="6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8" name="Freeform 102"/>
            <p:cNvSpPr>
              <a:spLocks/>
            </p:cNvSpPr>
            <p:nvPr/>
          </p:nvSpPr>
          <p:spPr bwMode="auto">
            <a:xfrm>
              <a:off x="3338513" y="2027238"/>
              <a:ext cx="238125" cy="111125"/>
            </a:xfrm>
            <a:custGeom>
              <a:avLst/>
              <a:gdLst>
                <a:gd name="T0" fmla="*/ 2147483647 w 150"/>
                <a:gd name="T1" fmla="*/ 2147483647 h 70"/>
                <a:gd name="T2" fmla="*/ 2147483647 w 150"/>
                <a:gd name="T3" fmla="*/ 2147483647 h 70"/>
                <a:gd name="T4" fmla="*/ 2147483647 w 150"/>
                <a:gd name="T5" fmla="*/ 2147483647 h 70"/>
                <a:gd name="T6" fmla="*/ 2147483647 w 150"/>
                <a:gd name="T7" fmla="*/ 2147483647 h 70"/>
                <a:gd name="T8" fmla="*/ 2147483647 w 150"/>
                <a:gd name="T9" fmla="*/ 2147483647 h 70"/>
                <a:gd name="T10" fmla="*/ 2147483647 w 150"/>
                <a:gd name="T11" fmla="*/ 2147483647 h 70"/>
                <a:gd name="T12" fmla="*/ 2147483647 w 150"/>
                <a:gd name="T13" fmla="*/ 2147483647 h 70"/>
                <a:gd name="T14" fmla="*/ 2147483647 w 150"/>
                <a:gd name="T15" fmla="*/ 2147483647 h 70"/>
                <a:gd name="T16" fmla="*/ 2147483647 w 150"/>
                <a:gd name="T17" fmla="*/ 0 h 70"/>
                <a:gd name="T18" fmla="*/ 0 w 150"/>
                <a:gd name="T19" fmla="*/ 2147483647 h 70"/>
                <a:gd name="T20" fmla="*/ 2147483647 w 150"/>
                <a:gd name="T21" fmla="*/ 2147483647 h 70"/>
                <a:gd name="T22" fmla="*/ 2147483647 w 150"/>
                <a:gd name="T23" fmla="*/ 2147483647 h 70"/>
                <a:gd name="T24" fmla="*/ 2147483647 w 150"/>
                <a:gd name="T25" fmla="*/ 2147483647 h 70"/>
                <a:gd name="T26" fmla="*/ 2147483647 w 150"/>
                <a:gd name="T27" fmla="*/ 2147483647 h 70"/>
                <a:gd name="T28" fmla="*/ 2147483647 w 150"/>
                <a:gd name="T29" fmla="*/ 2147483647 h 70"/>
                <a:gd name="T30" fmla="*/ 2147483647 w 150"/>
                <a:gd name="T31" fmla="*/ 2147483647 h 70"/>
                <a:gd name="T32" fmla="*/ 2147483647 w 150"/>
                <a:gd name="T33" fmla="*/ 2147483647 h 70"/>
                <a:gd name="T34" fmla="*/ 2147483647 w 150"/>
                <a:gd name="T35" fmla="*/ 2147483647 h 70"/>
                <a:gd name="T36" fmla="*/ 2147483647 w 150"/>
                <a:gd name="T37" fmla="*/ 2147483647 h 7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0"/>
                <a:gd name="T58" fmla="*/ 0 h 70"/>
                <a:gd name="T59" fmla="*/ 150 w 150"/>
                <a:gd name="T60" fmla="*/ 70 h 7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0" h="70">
                  <a:moveTo>
                    <a:pt x="149" y="56"/>
                  </a:moveTo>
                  <a:lnTo>
                    <a:pt x="132" y="46"/>
                  </a:lnTo>
                  <a:lnTo>
                    <a:pt x="115" y="39"/>
                  </a:lnTo>
                  <a:lnTo>
                    <a:pt x="95" y="31"/>
                  </a:lnTo>
                  <a:lnTo>
                    <a:pt x="78" y="23"/>
                  </a:lnTo>
                  <a:lnTo>
                    <a:pt x="59" y="16"/>
                  </a:lnTo>
                  <a:lnTo>
                    <a:pt x="42" y="10"/>
                  </a:lnTo>
                  <a:lnTo>
                    <a:pt x="23" y="6"/>
                  </a:lnTo>
                  <a:lnTo>
                    <a:pt x="4" y="0"/>
                  </a:lnTo>
                  <a:lnTo>
                    <a:pt x="0" y="16"/>
                  </a:lnTo>
                  <a:lnTo>
                    <a:pt x="19" y="21"/>
                  </a:lnTo>
                  <a:lnTo>
                    <a:pt x="36" y="25"/>
                  </a:lnTo>
                  <a:lnTo>
                    <a:pt x="55" y="31"/>
                  </a:lnTo>
                  <a:lnTo>
                    <a:pt x="72" y="39"/>
                  </a:lnTo>
                  <a:lnTo>
                    <a:pt x="90" y="44"/>
                  </a:lnTo>
                  <a:lnTo>
                    <a:pt x="107" y="52"/>
                  </a:lnTo>
                  <a:lnTo>
                    <a:pt x="124" y="60"/>
                  </a:lnTo>
                  <a:lnTo>
                    <a:pt x="141" y="69"/>
                  </a:lnTo>
                  <a:lnTo>
                    <a:pt x="149" y="56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9" name="Freeform 103"/>
            <p:cNvSpPr>
              <a:spLocks/>
            </p:cNvSpPr>
            <p:nvPr/>
          </p:nvSpPr>
          <p:spPr bwMode="auto">
            <a:xfrm>
              <a:off x="3562350" y="2116138"/>
              <a:ext cx="230188" cy="187325"/>
            </a:xfrm>
            <a:custGeom>
              <a:avLst/>
              <a:gdLst>
                <a:gd name="T0" fmla="*/ 2147483647 w 145"/>
                <a:gd name="T1" fmla="*/ 2147483647 h 118"/>
                <a:gd name="T2" fmla="*/ 2147483647 w 145"/>
                <a:gd name="T3" fmla="*/ 2147483647 h 118"/>
                <a:gd name="T4" fmla="*/ 2147483647 w 145"/>
                <a:gd name="T5" fmla="*/ 2147483647 h 118"/>
                <a:gd name="T6" fmla="*/ 2147483647 w 145"/>
                <a:gd name="T7" fmla="*/ 2147483647 h 118"/>
                <a:gd name="T8" fmla="*/ 2147483647 w 145"/>
                <a:gd name="T9" fmla="*/ 2147483647 h 118"/>
                <a:gd name="T10" fmla="*/ 2147483647 w 145"/>
                <a:gd name="T11" fmla="*/ 2147483647 h 118"/>
                <a:gd name="T12" fmla="*/ 2147483647 w 145"/>
                <a:gd name="T13" fmla="*/ 2147483647 h 118"/>
                <a:gd name="T14" fmla="*/ 2147483647 w 145"/>
                <a:gd name="T15" fmla="*/ 2147483647 h 118"/>
                <a:gd name="T16" fmla="*/ 2147483647 w 145"/>
                <a:gd name="T17" fmla="*/ 0 h 118"/>
                <a:gd name="T18" fmla="*/ 0 w 145"/>
                <a:gd name="T19" fmla="*/ 2147483647 h 118"/>
                <a:gd name="T20" fmla="*/ 2147483647 w 145"/>
                <a:gd name="T21" fmla="*/ 2147483647 h 118"/>
                <a:gd name="T22" fmla="*/ 2147483647 w 145"/>
                <a:gd name="T23" fmla="*/ 2147483647 h 118"/>
                <a:gd name="T24" fmla="*/ 2147483647 w 145"/>
                <a:gd name="T25" fmla="*/ 2147483647 h 118"/>
                <a:gd name="T26" fmla="*/ 2147483647 w 145"/>
                <a:gd name="T27" fmla="*/ 2147483647 h 118"/>
                <a:gd name="T28" fmla="*/ 2147483647 w 145"/>
                <a:gd name="T29" fmla="*/ 2147483647 h 118"/>
                <a:gd name="T30" fmla="*/ 2147483647 w 145"/>
                <a:gd name="T31" fmla="*/ 2147483647 h 118"/>
                <a:gd name="T32" fmla="*/ 2147483647 w 145"/>
                <a:gd name="T33" fmla="*/ 2147483647 h 118"/>
                <a:gd name="T34" fmla="*/ 2147483647 w 145"/>
                <a:gd name="T35" fmla="*/ 2147483647 h 118"/>
                <a:gd name="T36" fmla="*/ 2147483647 w 145"/>
                <a:gd name="T37" fmla="*/ 2147483647 h 1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5"/>
                <a:gd name="T58" fmla="*/ 0 h 118"/>
                <a:gd name="T59" fmla="*/ 145 w 145"/>
                <a:gd name="T60" fmla="*/ 118 h 1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5" h="118">
                  <a:moveTo>
                    <a:pt x="144" y="107"/>
                  </a:moveTo>
                  <a:lnTo>
                    <a:pt x="129" y="90"/>
                  </a:lnTo>
                  <a:lnTo>
                    <a:pt x="113" y="75"/>
                  </a:lnTo>
                  <a:lnTo>
                    <a:pt x="96" y="61"/>
                  </a:lnTo>
                  <a:lnTo>
                    <a:pt x="81" y="48"/>
                  </a:lnTo>
                  <a:lnTo>
                    <a:pt x="64" y="34"/>
                  </a:lnTo>
                  <a:lnTo>
                    <a:pt x="45" y="23"/>
                  </a:lnTo>
                  <a:lnTo>
                    <a:pt x="27" y="11"/>
                  </a:lnTo>
                  <a:lnTo>
                    <a:pt x="8" y="0"/>
                  </a:lnTo>
                  <a:lnTo>
                    <a:pt x="0" y="13"/>
                  </a:lnTo>
                  <a:lnTo>
                    <a:pt x="18" y="25"/>
                  </a:lnTo>
                  <a:lnTo>
                    <a:pt x="37" y="36"/>
                  </a:lnTo>
                  <a:lnTo>
                    <a:pt x="54" y="48"/>
                  </a:lnTo>
                  <a:lnTo>
                    <a:pt x="71" y="61"/>
                  </a:lnTo>
                  <a:lnTo>
                    <a:pt x="87" y="73"/>
                  </a:lnTo>
                  <a:lnTo>
                    <a:pt x="102" y="86"/>
                  </a:lnTo>
                  <a:lnTo>
                    <a:pt x="117" y="101"/>
                  </a:lnTo>
                  <a:lnTo>
                    <a:pt x="133" y="117"/>
                  </a:lnTo>
                  <a:lnTo>
                    <a:pt x="144" y="107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0" name="Freeform 104"/>
            <p:cNvSpPr>
              <a:spLocks/>
            </p:cNvSpPr>
            <p:nvPr/>
          </p:nvSpPr>
          <p:spPr bwMode="auto">
            <a:xfrm>
              <a:off x="3773488" y="2286000"/>
              <a:ext cx="185737" cy="306388"/>
            </a:xfrm>
            <a:custGeom>
              <a:avLst/>
              <a:gdLst>
                <a:gd name="T0" fmla="*/ 2147483647 w 117"/>
                <a:gd name="T1" fmla="*/ 2147483647 h 193"/>
                <a:gd name="T2" fmla="*/ 2147483647 w 117"/>
                <a:gd name="T3" fmla="*/ 2147483647 h 193"/>
                <a:gd name="T4" fmla="*/ 2147483647 w 117"/>
                <a:gd name="T5" fmla="*/ 2147483647 h 193"/>
                <a:gd name="T6" fmla="*/ 2147483647 w 117"/>
                <a:gd name="T7" fmla="*/ 2147483647 h 193"/>
                <a:gd name="T8" fmla="*/ 2147483647 w 117"/>
                <a:gd name="T9" fmla="*/ 2147483647 h 193"/>
                <a:gd name="T10" fmla="*/ 2147483647 w 117"/>
                <a:gd name="T11" fmla="*/ 2147483647 h 193"/>
                <a:gd name="T12" fmla="*/ 2147483647 w 117"/>
                <a:gd name="T13" fmla="*/ 2147483647 h 193"/>
                <a:gd name="T14" fmla="*/ 2147483647 w 117"/>
                <a:gd name="T15" fmla="*/ 2147483647 h 193"/>
                <a:gd name="T16" fmla="*/ 2147483647 w 117"/>
                <a:gd name="T17" fmla="*/ 0 h 193"/>
                <a:gd name="T18" fmla="*/ 0 w 117"/>
                <a:gd name="T19" fmla="*/ 2147483647 h 193"/>
                <a:gd name="T20" fmla="*/ 2147483647 w 117"/>
                <a:gd name="T21" fmla="*/ 2147483647 h 193"/>
                <a:gd name="T22" fmla="*/ 2147483647 w 117"/>
                <a:gd name="T23" fmla="*/ 2147483647 h 193"/>
                <a:gd name="T24" fmla="*/ 2147483647 w 117"/>
                <a:gd name="T25" fmla="*/ 2147483647 h 193"/>
                <a:gd name="T26" fmla="*/ 2147483647 w 117"/>
                <a:gd name="T27" fmla="*/ 2147483647 h 193"/>
                <a:gd name="T28" fmla="*/ 2147483647 w 117"/>
                <a:gd name="T29" fmla="*/ 2147483647 h 193"/>
                <a:gd name="T30" fmla="*/ 2147483647 w 117"/>
                <a:gd name="T31" fmla="*/ 2147483647 h 193"/>
                <a:gd name="T32" fmla="*/ 2147483647 w 117"/>
                <a:gd name="T33" fmla="*/ 2147483647 h 193"/>
                <a:gd name="T34" fmla="*/ 2147483647 w 117"/>
                <a:gd name="T35" fmla="*/ 2147483647 h 193"/>
                <a:gd name="T36" fmla="*/ 2147483647 w 117"/>
                <a:gd name="T37" fmla="*/ 2147483647 h 1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7"/>
                <a:gd name="T58" fmla="*/ 0 h 193"/>
                <a:gd name="T59" fmla="*/ 117 w 117"/>
                <a:gd name="T60" fmla="*/ 193 h 1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7" h="193">
                  <a:moveTo>
                    <a:pt x="116" y="186"/>
                  </a:moveTo>
                  <a:lnTo>
                    <a:pt x="101" y="148"/>
                  </a:lnTo>
                  <a:lnTo>
                    <a:pt x="88" y="115"/>
                  </a:lnTo>
                  <a:lnTo>
                    <a:pt x="72" y="86"/>
                  </a:lnTo>
                  <a:lnTo>
                    <a:pt x="59" y="63"/>
                  </a:lnTo>
                  <a:lnTo>
                    <a:pt x="46" y="44"/>
                  </a:lnTo>
                  <a:lnTo>
                    <a:pt x="34" y="27"/>
                  </a:lnTo>
                  <a:lnTo>
                    <a:pt x="23" y="12"/>
                  </a:lnTo>
                  <a:lnTo>
                    <a:pt x="11" y="0"/>
                  </a:lnTo>
                  <a:lnTo>
                    <a:pt x="0" y="10"/>
                  </a:lnTo>
                  <a:lnTo>
                    <a:pt x="9" y="23"/>
                  </a:lnTo>
                  <a:lnTo>
                    <a:pt x="21" y="37"/>
                  </a:lnTo>
                  <a:lnTo>
                    <a:pt x="32" y="52"/>
                  </a:lnTo>
                  <a:lnTo>
                    <a:pt x="46" y="71"/>
                  </a:lnTo>
                  <a:lnTo>
                    <a:pt x="59" y="94"/>
                  </a:lnTo>
                  <a:lnTo>
                    <a:pt x="72" y="121"/>
                  </a:lnTo>
                  <a:lnTo>
                    <a:pt x="88" y="153"/>
                  </a:lnTo>
                  <a:lnTo>
                    <a:pt x="101" y="192"/>
                  </a:lnTo>
                  <a:lnTo>
                    <a:pt x="116" y="186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1" name="Freeform 105"/>
            <p:cNvSpPr>
              <a:spLocks/>
            </p:cNvSpPr>
            <p:nvPr/>
          </p:nvSpPr>
          <p:spPr bwMode="auto">
            <a:xfrm>
              <a:off x="3933825" y="2584450"/>
              <a:ext cx="104775" cy="336550"/>
            </a:xfrm>
            <a:custGeom>
              <a:avLst/>
              <a:gdLst>
                <a:gd name="T0" fmla="*/ 2147483647 w 66"/>
                <a:gd name="T1" fmla="*/ 2147483647 h 212"/>
                <a:gd name="T2" fmla="*/ 2147483647 w 66"/>
                <a:gd name="T3" fmla="*/ 2147483647 h 212"/>
                <a:gd name="T4" fmla="*/ 2147483647 w 66"/>
                <a:gd name="T5" fmla="*/ 0 h 212"/>
                <a:gd name="T6" fmla="*/ 0 w 66"/>
                <a:gd name="T7" fmla="*/ 2147483647 h 212"/>
                <a:gd name="T8" fmla="*/ 2147483647 w 66"/>
                <a:gd name="T9" fmla="*/ 2147483647 h 212"/>
                <a:gd name="T10" fmla="*/ 2147483647 w 66"/>
                <a:gd name="T11" fmla="*/ 2147483647 h 2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212"/>
                <a:gd name="T20" fmla="*/ 66 w 66"/>
                <a:gd name="T21" fmla="*/ 212 h 2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212">
                  <a:moveTo>
                    <a:pt x="58" y="209"/>
                  </a:moveTo>
                  <a:lnTo>
                    <a:pt x="65" y="207"/>
                  </a:lnTo>
                  <a:lnTo>
                    <a:pt x="15" y="0"/>
                  </a:lnTo>
                  <a:lnTo>
                    <a:pt x="0" y="4"/>
                  </a:lnTo>
                  <a:lnTo>
                    <a:pt x="50" y="211"/>
                  </a:lnTo>
                  <a:lnTo>
                    <a:pt x="58" y="209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2" name="Freeform 106"/>
            <p:cNvSpPr>
              <a:spLocks/>
            </p:cNvSpPr>
            <p:nvPr/>
          </p:nvSpPr>
          <p:spPr bwMode="auto">
            <a:xfrm>
              <a:off x="4013200" y="2913063"/>
              <a:ext cx="184150" cy="588962"/>
            </a:xfrm>
            <a:custGeom>
              <a:avLst/>
              <a:gdLst>
                <a:gd name="T0" fmla="*/ 2147483647 w 116"/>
                <a:gd name="T1" fmla="*/ 2147483647 h 371"/>
                <a:gd name="T2" fmla="*/ 2147483647 w 116"/>
                <a:gd name="T3" fmla="*/ 2147483647 h 371"/>
                <a:gd name="T4" fmla="*/ 2147483647 w 116"/>
                <a:gd name="T5" fmla="*/ 2147483647 h 371"/>
                <a:gd name="T6" fmla="*/ 2147483647 w 116"/>
                <a:gd name="T7" fmla="*/ 2147483647 h 371"/>
                <a:gd name="T8" fmla="*/ 2147483647 w 116"/>
                <a:gd name="T9" fmla="*/ 2147483647 h 371"/>
                <a:gd name="T10" fmla="*/ 2147483647 w 116"/>
                <a:gd name="T11" fmla="*/ 2147483647 h 371"/>
                <a:gd name="T12" fmla="*/ 2147483647 w 116"/>
                <a:gd name="T13" fmla="*/ 2147483647 h 371"/>
                <a:gd name="T14" fmla="*/ 2147483647 w 116"/>
                <a:gd name="T15" fmla="*/ 2147483647 h 371"/>
                <a:gd name="T16" fmla="*/ 2147483647 w 116"/>
                <a:gd name="T17" fmla="*/ 2147483647 h 371"/>
                <a:gd name="T18" fmla="*/ 2147483647 w 116"/>
                <a:gd name="T19" fmla="*/ 2147483647 h 371"/>
                <a:gd name="T20" fmla="*/ 2147483647 w 116"/>
                <a:gd name="T21" fmla="*/ 0 h 371"/>
                <a:gd name="T22" fmla="*/ 0 w 116"/>
                <a:gd name="T23" fmla="*/ 2147483647 h 371"/>
                <a:gd name="T24" fmla="*/ 2147483647 w 116"/>
                <a:gd name="T25" fmla="*/ 2147483647 h 371"/>
                <a:gd name="T26" fmla="*/ 2147483647 w 116"/>
                <a:gd name="T27" fmla="*/ 2147483647 h 371"/>
                <a:gd name="T28" fmla="*/ 2147483647 w 116"/>
                <a:gd name="T29" fmla="*/ 2147483647 h 371"/>
                <a:gd name="T30" fmla="*/ 2147483647 w 116"/>
                <a:gd name="T31" fmla="*/ 2147483647 h 371"/>
                <a:gd name="T32" fmla="*/ 2147483647 w 116"/>
                <a:gd name="T33" fmla="*/ 2147483647 h 371"/>
                <a:gd name="T34" fmla="*/ 2147483647 w 116"/>
                <a:gd name="T35" fmla="*/ 2147483647 h 371"/>
                <a:gd name="T36" fmla="*/ 2147483647 w 116"/>
                <a:gd name="T37" fmla="*/ 2147483647 h 371"/>
                <a:gd name="T38" fmla="*/ 2147483647 w 116"/>
                <a:gd name="T39" fmla="*/ 2147483647 h 371"/>
                <a:gd name="T40" fmla="*/ 2147483647 w 116"/>
                <a:gd name="T41" fmla="*/ 2147483647 h 371"/>
                <a:gd name="T42" fmla="*/ 2147483647 w 116"/>
                <a:gd name="T43" fmla="*/ 2147483647 h 371"/>
                <a:gd name="T44" fmla="*/ 2147483647 w 116"/>
                <a:gd name="T45" fmla="*/ 2147483647 h 37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6"/>
                <a:gd name="T70" fmla="*/ 0 h 371"/>
                <a:gd name="T71" fmla="*/ 116 w 116"/>
                <a:gd name="T72" fmla="*/ 371 h 37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6" h="371">
                  <a:moveTo>
                    <a:pt x="115" y="362"/>
                  </a:moveTo>
                  <a:lnTo>
                    <a:pt x="102" y="337"/>
                  </a:lnTo>
                  <a:lnTo>
                    <a:pt x="88" y="312"/>
                  </a:lnTo>
                  <a:lnTo>
                    <a:pt x="77" y="287"/>
                  </a:lnTo>
                  <a:lnTo>
                    <a:pt x="67" y="261"/>
                  </a:lnTo>
                  <a:lnTo>
                    <a:pt x="52" y="211"/>
                  </a:lnTo>
                  <a:lnTo>
                    <a:pt x="40" y="163"/>
                  </a:lnTo>
                  <a:lnTo>
                    <a:pt x="33" y="117"/>
                  </a:lnTo>
                  <a:lnTo>
                    <a:pt x="27" y="73"/>
                  </a:lnTo>
                  <a:lnTo>
                    <a:pt x="21" y="34"/>
                  </a:lnTo>
                  <a:lnTo>
                    <a:pt x="15" y="0"/>
                  </a:lnTo>
                  <a:lnTo>
                    <a:pt x="0" y="4"/>
                  </a:lnTo>
                  <a:lnTo>
                    <a:pt x="6" y="36"/>
                  </a:lnTo>
                  <a:lnTo>
                    <a:pt x="11" y="75"/>
                  </a:lnTo>
                  <a:lnTo>
                    <a:pt x="17" y="119"/>
                  </a:lnTo>
                  <a:lnTo>
                    <a:pt x="25" y="167"/>
                  </a:lnTo>
                  <a:lnTo>
                    <a:pt x="36" y="215"/>
                  </a:lnTo>
                  <a:lnTo>
                    <a:pt x="52" y="266"/>
                  </a:lnTo>
                  <a:lnTo>
                    <a:pt x="63" y="293"/>
                  </a:lnTo>
                  <a:lnTo>
                    <a:pt x="75" y="318"/>
                  </a:lnTo>
                  <a:lnTo>
                    <a:pt x="88" y="345"/>
                  </a:lnTo>
                  <a:lnTo>
                    <a:pt x="102" y="370"/>
                  </a:lnTo>
                  <a:lnTo>
                    <a:pt x="115" y="362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3" name="Freeform 107"/>
            <p:cNvSpPr>
              <a:spLocks/>
            </p:cNvSpPr>
            <p:nvPr/>
          </p:nvSpPr>
          <p:spPr bwMode="auto">
            <a:xfrm>
              <a:off x="4175125" y="3487738"/>
              <a:ext cx="211138" cy="141287"/>
            </a:xfrm>
            <a:custGeom>
              <a:avLst/>
              <a:gdLst>
                <a:gd name="T0" fmla="*/ 2147483647 w 133"/>
                <a:gd name="T1" fmla="*/ 2147483647 h 89"/>
                <a:gd name="T2" fmla="*/ 2147483647 w 133"/>
                <a:gd name="T3" fmla="*/ 2147483647 h 89"/>
                <a:gd name="T4" fmla="*/ 2147483647 w 133"/>
                <a:gd name="T5" fmla="*/ 2147483647 h 89"/>
                <a:gd name="T6" fmla="*/ 2147483647 w 133"/>
                <a:gd name="T7" fmla="*/ 2147483647 h 89"/>
                <a:gd name="T8" fmla="*/ 2147483647 w 133"/>
                <a:gd name="T9" fmla="*/ 2147483647 h 89"/>
                <a:gd name="T10" fmla="*/ 2147483647 w 133"/>
                <a:gd name="T11" fmla="*/ 2147483647 h 89"/>
                <a:gd name="T12" fmla="*/ 2147483647 w 133"/>
                <a:gd name="T13" fmla="*/ 2147483647 h 89"/>
                <a:gd name="T14" fmla="*/ 2147483647 w 133"/>
                <a:gd name="T15" fmla="*/ 2147483647 h 89"/>
                <a:gd name="T16" fmla="*/ 2147483647 w 133"/>
                <a:gd name="T17" fmla="*/ 0 h 89"/>
                <a:gd name="T18" fmla="*/ 0 w 133"/>
                <a:gd name="T19" fmla="*/ 2147483647 h 89"/>
                <a:gd name="T20" fmla="*/ 2147483647 w 133"/>
                <a:gd name="T21" fmla="*/ 2147483647 h 89"/>
                <a:gd name="T22" fmla="*/ 2147483647 w 133"/>
                <a:gd name="T23" fmla="*/ 2147483647 h 89"/>
                <a:gd name="T24" fmla="*/ 2147483647 w 133"/>
                <a:gd name="T25" fmla="*/ 2147483647 h 89"/>
                <a:gd name="T26" fmla="*/ 2147483647 w 133"/>
                <a:gd name="T27" fmla="*/ 2147483647 h 89"/>
                <a:gd name="T28" fmla="*/ 2147483647 w 133"/>
                <a:gd name="T29" fmla="*/ 2147483647 h 89"/>
                <a:gd name="T30" fmla="*/ 2147483647 w 133"/>
                <a:gd name="T31" fmla="*/ 2147483647 h 89"/>
                <a:gd name="T32" fmla="*/ 2147483647 w 133"/>
                <a:gd name="T33" fmla="*/ 2147483647 h 89"/>
                <a:gd name="T34" fmla="*/ 2147483647 w 133"/>
                <a:gd name="T35" fmla="*/ 2147483647 h 89"/>
                <a:gd name="T36" fmla="*/ 2147483647 w 133"/>
                <a:gd name="T37" fmla="*/ 2147483647 h 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3"/>
                <a:gd name="T58" fmla="*/ 0 h 89"/>
                <a:gd name="T59" fmla="*/ 133 w 133"/>
                <a:gd name="T60" fmla="*/ 89 h 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3" h="89">
                  <a:moveTo>
                    <a:pt x="132" y="73"/>
                  </a:moveTo>
                  <a:lnTo>
                    <a:pt x="111" y="71"/>
                  </a:lnTo>
                  <a:lnTo>
                    <a:pt x="91" y="65"/>
                  </a:lnTo>
                  <a:lnTo>
                    <a:pt x="74" y="58"/>
                  </a:lnTo>
                  <a:lnTo>
                    <a:pt x="57" y="48"/>
                  </a:lnTo>
                  <a:lnTo>
                    <a:pt x="44" y="35"/>
                  </a:lnTo>
                  <a:lnTo>
                    <a:pt x="32" y="23"/>
                  </a:lnTo>
                  <a:lnTo>
                    <a:pt x="22" y="12"/>
                  </a:lnTo>
                  <a:lnTo>
                    <a:pt x="13" y="0"/>
                  </a:lnTo>
                  <a:lnTo>
                    <a:pt x="0" y="8"/>
                  </a:lnTo>
                  <a:lnTo>
                    <a:pt x="9" y="21"/>
                  </a:lnTo>
                  <a:lnTo>
                    <a:pt x="21" y="35"/>
                  </a:lnTo>
                  <a:lnTo>
                    <a:pt x="32" y="48"/>
                  </a:lnTo>
                  <a:lnTo>
                    <a:pt x="47" y="60"/>
                  </a:lnTo>
                  <a:lnTo>
                    <a:pt x="67" y="71"/>
                  </a:lnTo>
                  <a:lnTo>
                    <a:pt x="86" y="81"/>
                  </a:lnTo>
                  <a:lnTo>
                    <a:pt x="109" y="86"/>
                  </a:lnTo>
                  <a:lnTo>
                    <a:pt x="132" y="88"/>
                  </a:lnTo>
                  <a:lnTo>
                    <a:pt x="132" y="73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4" name="Freeform 108"/>
            <p:cNvSpPr>
              <a:spLocks/>
            </p:cNvSpPr>
            <p:nvPr/>
          </p:nvSpPr>
          <p:spPr bwMode="auto">
            <a:xfrm>
              <a:off x="4384675" y="3451225"/>
              <a:ext cx="247650" cy="177800"/>
            </a:xfrm>
            <a:custGeom>
              <a:avLst/>
              <a:gdLst>
                <a:gd name="T0" fmla="*/ 2147483647 w 156"/>
                <a:gd name="T1" fmla="*/ 0 h 112"/>
                <a:gd name="T2" fmla="*/ 2147483647 w 156"/>
                <a:gd name="T3" fmla="*/ 2147483647 h 112"/>
                <a:gd name="T4" fmla="*/ 2147483647 w 156"/>
                <a:gd name="T5" fmla="*/ 2147483647 h 112"/>
                <a:gd name="T6" fmla="*/ 2147483647 w 156"/>
                <a:gd name="T7" fmla="*/ 2147483647 h 112"/>
                <a:gd name="T8" fmla="*/ 2147483647 w 156"/>
                <a:gd name="T9" fmla="*/ 2147483647 h 112"/>
                <a:gd name="T10" fmla="*/ 2147483647 w 156"/>
                <a:gd name="T11" fmla="*/ 2147483647 h 112"/>
                <a:gd name="T12" fmla="*/ 2147483647 w 156"/>
                <a:gd name="T13" fmla="*/ 2147483647 h 112"/>
                <a:gd name="T14" fmla="*/ 2147483647 w 156"/>
                <a:gd name="T15" fmla="*/ 2147483647 h 112"/>
                <a:gd name="T16" fmla="*/ 0 w 156"/>
                <a:gd name="T17" fmla="*/ 2147483647 h 112"/>
                <a:gd name="T18" fmla="*/ 0 w 156"/>
                <a:gd name="T19" fmla="*/ 2147483647 h 112"/>
                <a:gd name="T20" fmla="*/ 2147483647 w 156"/>
                <a:gd name="T21" fmla="*/ 2147483647 h 112"/>
                <a:gd name="T22" fmla="*/ 2147483647 w 156"/>
                <a:gd name="T23" fmla="*/ 2147483647 h 112"/>
                <a:gd name="T24" fmla="*/ 2147483647 w 156"/>
                <a:gd name="T25" fmla="*/ 2147483647 h 112"/>
                <a:gd name="T26" fmla="*/ 2147483647 w 156"/>
                <a:gd name="T27" fmla="*/ 2147483647 h 112"/>
                <a:gd name="T28" fmla="*/ 2147483647 w 156"/>
                <a:gd name="T29" fmla="*/ 2147483647 h 112"/>
                <a:gd name="T30" fmla="*/ 2147483647 w 156"/>
                <a:gd name="T31" fmla="*/ 2147483647 h 112"/>
                <a:gd name="T32" fmla="*/ 2147483647 w 156"/>
                <a:gd name="T33" fmla="*/ 2147483647 h 112"/>
                <a:gd name="T34" fmla="*/ 2147483647 w 156"/>
                <a:gd name="T35" fmla="*/ 2147483647 h 112"/>
                <a:gd name="T36" fmla="*/ 2147483647 w 156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6"/>
                <a:gd name="T58" fmla="*/ 0 h 112"/>
                <a:gd name="T59" fmla="*/ 156 w 156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6" h="112">
                  <a:moveTo>
                    <a:pt x="143" y="0"/>
                  </a:moveTo>
                  <a:lnTo>
                    <a:pt x="130" y="14"/>
                  </a:lnTo>
                  <a:lnTo>
                    <a:pt x="113" y="29"/>
                  </a:lnTo>
                  <a:lnTo>
                    <a:pt x="94" y="44"/>
                  </a:lnTo>
                  <a:lnTo>
                    <a:pt x="74" y="60"/>
                  </a:lnTo>
                  <a:lnTo>
                    <a:pt x="53" y="75"/>
                  </a:lnTo>
                  <a:lnTo>
                    <a:pt x="32" y="86"/>
                  </a:lnTo>
                  <a:lnTo>
                    <a:pt x="15" y="94"/>
                  </a:lnTo>
                  <a:lnTo>
                    <a:pt x="0" y="96"/>
                  </a:lnTo>
                  <a:lnTo>
                    <a:pt x="0" y="111"/>
                  </a:lnTo>
                  <a:lnTo>
                    <a:pt x="19" y="109"/>
                  </a:lnTo>
                  <a:lnTo>
                    <a:pt x="40" y="100"/>
                  </a:lnTo>
                  <a:lnTo>
                    <a:pt x="61" y="88"/>
                  </a:lnTo>
                  <a:lnTo>
                    <a:pt x="84" y="73"/>
                  </a:lnTo>
                  <a:lnTo>
                    <a:pt x="105" y="58"/>
                  </a:lnTo>
                  <a:lnTo>
                    <a:pt x="124" y="40"/>
                  </a:lnTo>
                  <a:lnTo>
                    <a:pt x="141" y="25"/>
                  </a:lnTo>
                  <a:lnTo>
                    <a:pt x="155" y="12"/>
                  </a:lnTo>
                  <a:lnTo>
                    <a:pt x="143" y="0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5" name="Freeform 109"/>
            <p:cNvSpPr>
              <a:spLocks/>
            </p:cNvSpPr>
            <p:nvPr/>
          </p:nvSpPr>
          <p:spPr bwMode="auto">
            <a:xfrm>
              <a:off x="4611688" y="3208338"/>
              <a:ext cx="236537" cy="263525"/>
            </a:xfrm>
            <a:custGeom>
              <a:avLst/>
              <a:gdLst>
                <a:gd name="T0" fmla="*/ 2147483647 w 149"/>
                <a:gd name="T1" fmla="*/ 0 h 166"/>
                <a:gd name="T2" fmla="*/ 2147483647 w 149"/>
                <a:gd name="T3" fmla="*/ 2147483647 h 166"/>
                <a:gd name="T4" fmla="*/ 2147483647 w 149"/>
                <a:gd name="T5" fmla="*/ 2147483647 h 166"/>
                <a:gd name="T6" fmla="*/ 2147483647 w 149"/>
                <a:gd name="T7" fmla="*/ 2147483647 h 166"/>
                <a:gd name="T8" fmla="*/ 2147483647 w 149"/>
                <a:gd name="T9" fmla="*/ 2147483647 h 166"/>
                <a:gd name="T10" fmla="*/ 2147483647 w 149"/>
                <a:gd name="T11" fmla="*/ 2147483647 h 166"/>
                <a:gd name="T12" fmla="*/ 2147483647 w 149"/>
                <a:gd name="T13" fmla="*/ 2147483647 h 166"/>
                <a:gd name="T14" fmla="*/ 2147483647 w 149"/>
                <a:gd name="T15" fmla="*/ 2147483647 h 166"/>
                <a:gd name="T16" fmla="*/ 0 w 149"/>
                <a:gd name="T17" fmla="*/ 2147483647 h 166"/>
                <a:gd name="T18" fmla="*/ 2147483647 w 149"/>
                <a:gd name="T19" fmla="*/ 2147483647 h 166"/>
                <a:gd name="T20" fmla="*/ 2147483647 w 149"/>
                <a:gd name="T21" fmla="*/ 2147483647 h 166"/>
                <a:gd name="T22" fmla="*/ 2147483647 w 149"/>
                <a:gd name="T23" fmla="*/ 2147483647 h 166"/>
                <a:gd name="T24" fmla="*/ 2147483647 w 149"/>
                <a:gd name="T25" fmla="*/ 2147483647 h 166"/>
                <a:gd name="T26" fmla="*/ 2147483647 w 149"/>
                <a:gd name="T27" fmla="*/ 2147483647 h 166"/>
                <a:gd name="T28" fmla="*/ 2147483647 w 149"/>
                <a:gd name="T29" fmla="*/ 2147483647 h 166"/>
                <a:gd name="T30" fmla="*/ 2147483647 w 149"/>
                <a:gd name="T31" fmla="*/ 2147483647 h 166"/>
                <a:gd name="T32" fmla="*/ 2147483647 w 149"/>
                <a:gd name="T33" fmla="*/ 2147483647 h 166"/>
                <a:gd name="T34" fmla="*/ 2147483647 w 149"/>
                <a:gd name="T35" fmla="*/ 2147483647 h 166"/>
                <a:gd name="T36" fmla="*/ 2147483647 w 149"/>
                <a:gd name="T37" fmla="*/ 0 h 16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166"/>
                <a:gd name="T59" fmla="*/ 149 w 149"/>
                <a:gd name="T60" fmla="*/ 166 h 16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166">
                  <a:moveTo>
                    <a:pt x="136" y="0"/>
                  </a:moveTo>
                  <a:lnTo>
                    <a:pt x="129" y="7"/>
                  </a:lnTo>
                  <a:lnTo>
                    <a:pt x="117" y="23"/>
                  </a:lnTo>
                  <a:lnTo>
                    <a:pt x="100" y="42"/>
                  </a:lnTo>
                  <a:lnTo>
                    <a:pt x="79" y="65"/>
                  </a:lnTo>
                  <a:lnTo>
                    <a:pt x="58" y="90"/>
                  </a:lnTo>
                  <a:lnTo>
                    <a:pt x="37" y="115"/>
                  </a:lnTo>
                  <a:lnTo>
                    <a:pt x="18" y="136"/>
                  </a:lnTo>
                  <a:lnTo>
                    <a:pt x="0" y="153"/>
                  </a:lnTo>
                  <a:lnTo>
                    <a:pt x="12" y="165"/>
                  </a:lnTo>
                  <a:lnTo>
                    <a:pt x="29" y="147"/>
                  </a:lnTo>
                  <a:lnTo>
                    <a:pt x="48" y="124"/>
                  </a:lnTo>
                  <a:lnTo>
                    <a:pt x="71" y="101"/>
                  </a:lnTo>
                  <a:lnTo>
                    <a:pt x="92" y="76"/>
                  </a:lnTo>
                  <a:lnTo>
                    <a:pt x="111" y="53"/>
                  </a:lnTo>
                  <a:lnTo>
                    <a:pt x="129" y="32"/>
                  </a:lnTo>
                  <a:lnTo>
                    <a:pt x="142" y="19"/>
                  </a:lnTo>
                  <a:lnTo>
                    <a:pt x="148" y="11"/>
                  </a:lnTo>
                  <a:lnTo>
                    <a:pt x="136" y="0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6" name="Freeform 110"/>
            <p:cNvSpPr>
              <a:spLocks/>
            </p:cNvSpPr>
            <p:nvPr/>
          </p:nvSpPr>
          <p:spPr bwMode="auto">
            <a:xfrm>
              <a:off x="4827588" y="2973388"/>
              <a:ext cx="217487" cy="250825"/>
            </a:xfrm>
            <a:custGeom>
              <a:avLst/>
              <a:gdLst>
                <a:gd name="T0" fmla="*/ 2147483647 w 137"/>
                <a:gd name="T1" fmla="*/ 2147483647 h 158"/>
                <a:gd name="T2" fmla="*/ 2147483647 w 137"/>
                <a:gd name="T3" fmla="*/ 0 h 158"/>
                <a:gd name="T4" fmla="*/ 0 w 137"/>
                <a:gd name="T5" fmla="*/ 2147483647 h 158"/>
                <a:gd name="T6" fmla="*/ 2147483647 w 137"/>
                <a:gd name="T7" fmla="*/ 2147483647 h 158"/>
                <a:gd name="T8" fmla="*/ 2147483647 w 137"/>
                <a:gd name="T9" fmla="*/ 2147483647 h 158"/>
                <a:gd name="T10" fmla="*/ 2147483647 w 137"/>
                <a:gd name="T11" fmla="*/ 2147483647 h 1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7"/>
                <a:gd name="T19" fmla="*/ 0 h 158"/>
                <a:gd name="T20" fmla="*/ 137 w 137"/>
                <a:gd name="T21" fmla="*/ 158 h 1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7" h="158">
                  <a:moveTo>
                    <a:pt x="131" y="6"/>
                  </a:moveTo>
                  <a:lnTo>
                    <a:pt x="125" y="0"/>
                  </a:lnTo>
                  <a:lnTo>
                    <a:pt x="0" y="148"/>
                  </a:lnTo>
                  <a:lnTo>
                    <a:pt x="12" y="157"/>
                  </a:lnTo>
                  <a:lnTo>
                    <a:pt x="136" y="10"/>
                  </a:lnTo>
                  <a:lnTo>
                    <a:pt x="131" y="6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7" name="Freeform 111"/>
            <p:cNvSpPr>
              <a:spLocks/>
            </p:cNvSpPr>
            <p:nvPr/>
          </p:nvSpPr>
          <p:spPr bwMode="auto">
            <a:xfrm>
              <a:off x="5026025" y="2743200"/>
              <a:ext cx="266700" cy="247650"/>
            </a:xfrm>
            <a:custGeom>
              <a:avLst/>
              <a:gdLst>
                <a:gd name="T0" fmla="*/ 2147483647 w 168"/>
                <a:gd name="T1" fmla="*/ 0 h 156"/>
                <a:gd name="T2" fmla="*/ 2147483647 w 168"/>
                <a:gd name="T3" fmla="*/ 0 h 156"/>
                <a:gd name="T4" fmla="*/ 2147483647 w 168"/>
                <a:gd name="T5" fmla="*/ 2147483647 h 156"/>
                <a:gd name="T6" fmla="*/ 2147483647 w 168"/>
                <a:gd name="T7" fmla="*/ 2147483647 h 156"/>
                <a:gd name="T8" fmla="*/ 2147483647 w 168"/>
                <a:gd name="T9" fmla="*/ 2147483647 h 156"/>
                <a:gd name="T10" fmla="*/ 2147483647 w 168"/>
                <a:gd name="T11" fmla="*/ 2147483647 h 156"/>
                <a:gd name="T12" fmla="*/ 2147483647 w 168"/>
                <a:gd name="T13" fmla="*/ 2147483647 h 156"/>
                <a:gd name="T14" fmla="*/ 2147483647 w 168"/>
                <a:gd name="T15" fmla="*/ 2147483647 h 156"/>
                <a:gd name="T16" fmla="*/ 2147483647 w 168"/>
                <a:gd name="T17" fmla="*/ 2147483647 h 156"/>
                <a:gd name="T18" fmla="*/ 0 w 168"/>
                <a:gd name="T19" fmla="*/ 2147483647 h 156"/>
                <a:gd name="T20" fmla="*/ 2147483647 w 168"/>
                <a:gd name="T21" fmla="*/ 2147483647 h 156"/>
                <a:gd name="T22" fmla="*/ 2147483647 w 168"/>
                <a:gd name="T23" fmla="*/ 2147483647 h 156"/>
                <a:gd name="T24" fmla="*/ 2147483647 w 168"/>
                <a:gd name="T25" fmla="*/ 2147483647 h 156"/>
                <a:gd name="T26" fmla="*/ 2147483647 w 168"/>
                <a:gd name="T27" fmla="*/ 2147483647 h 156"/>
                <a:gd name="T28" fmla="*/ 2147483647 w 168"/>
                <a:gd name="T29" fmla="*/ 2147483647 h 156"/>
                <a:gd name="T30" fmla="*/ 2147483647 w 168"/>
                <a:gd name="T31" fmla="*/ 2147483647 h 156"/>
                <a:gd name="T32" fmla="*/ 2147483647 w 168"/>
                <a:gd name="T33" fmla="*/ 2147483647 h 156"/>
                <a:gd name="T34" fmla="*/ 2147483647 w 168"/>
                <a:gd name="T35" fmla="*/ 2147483647 h 156"/>
                <a:gd name="T36" fmla="*/ 2147483647 w 168"/>
                <a:gd name="T37" fmla="*/ 2147483647 h 156"/>
                <a:gd name="T38" fmla="*/ 2147483647 w 168"/>
                <a:gd name="T39" fmla="*/ 2147483647 h 156"/>
                <a:gd name="T40" fmla="*/ 2147483647 w 168"/>
                <a:gd name="T41" fmla="*/ 0 h 1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8"/>
                <a:gd name="T64" fmla="*/ 0 h 156"/>
                <a:gd name="T65" fmla="*/ 168 w 168"/>
                <a:gd name="T66" fmla="*/ 156 h 1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8" h="156">
                  <a:moveTo>
                    <a:pt x="157" y="0"/>
                  </a:moveTo>
                  <a:lnTo>
                    <a:pt x="155" y="0"/>
                  </a:lnTo>
                  <a:lnTo>
                    <a:pt x="142" y="11"/>
                  </a:lnTo>
                  <a:lnTo>
                    <a:pt x="124" y="24"/>
                  </a:lnTo>
                  <a:lnTo>
                    <a:pt x="107" y="42"/>
                  </a:lnTo>
                  <a:lnTo>
                    <a:pt x="86" y="59"/>
                  </a:lnTo>
                  <a:lnTo>
                    <a:pt x="65" y="78"/>
                  </a:lnTo>
                  <a:lnTo>
                    <a:pt x="44" y="99"/>
                  </a:lnTo>
                  <a:lnTo>
                    <a:pt x="21" y="120"/>
                  </a:lnTo>
                  <a:lnTo>
                    <a:pt x="0" y="145"/>
                  </a:lnTo>
                  <a:lnTo>
                    <a:pt x="11" y="155"/>
                  </a:lnTo>
                  <a:lnTo>
                    <a:pt x="32" y="132"/>
                  </a:lnTo>
                  <a:lnTo>
                    <a:pt x="55" y="111"/>
                  </a:lnTo>
                  <a:lnTo>
                    <a:pt x="77" y="90"/>
                  </a:lnTo>
                  <a:lnTo>
                    <a:pt x="98" y="70"/>
                  </a:lnTo>
                  <a:lnTo>
                    <a:pt x="117" y="53"/>
                  </a:lnTo>
                  <a:lnTo>
                    <a:pt x="136" y="38"/>
                  </a:lnTo>
                  <a:lnTo>
                    <a:pt x="151" y="24"/>
                  </a:lnTo>
                  <a:lnTo>
                    <a:pt x="167" y="13"/>
                  </a:lnTo>
                  <a:lnTo>
                    <a:pt x="165" y="13"/>
                  </a:lnTo>
                  <a:lnTo>
                    <a:pt x="157" y="0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8" name="Freeform 112"/>
            <p:cNvSpPr>
              <a:spLocks/>
            </p:cNvSpPr>
            <p:nvPr/>
          </p:nvSpPr>
          <p:spPr bwMode="auto">
            <a:xfrm>
              <a:off x="5275263" y="2703513"/>
              <a:ext cx="220662" cy="61912"/>
            </a:xfrm>
            <a:custGeom>
              <a:avLst/>
              <a:gdLst>
                <a:gd name="T0" fmla="*/ 2147483647 w 139"/>
                <a:gd name="T1" fmla="*/ 2147483647 h 39"/>
                <a:gd name="T2" fmla="*/ 2147483647 w 139"/>
                <a:gd name="T3" fmla="*/ 2147483647 h 39"/>
                <a:gd name="T4" fmla="*/ 2147483647 w 139"/>
                <a:gd name="T5" fmla="*/ 0 h 39"/>
                <a:gd name="T6" fmla="*/ 2147483647 w 139"/>
                <a:gd name="T7" fmla="*/ 0 h 39"/>
                <a:gd name="T8" fmla="*/ 2147483647 w 139"/>
                <a:gd name="T9" fmla="*/ 2147483647 h 39"/>
                <a:gd name="T10" fmla="*/ 2147483647 w 139"/>
                <a:gd name="T11" fmla="*/ 2147483647 h 39"/>
                <a:gd name="T12" fmla="*/ 2147483647 w 139"/>
                <a:gd name="T13" fmla="*/ 2147483647 h 39"/>
                <a:gd name="T14" fmla="*/ 2147483647 w 139"/>
                <a:gd name="T15" fmla="*/ 2147483647 h 39"/>
                <a:gd name="T16" fmla="*/ 0 w 139"/>
                <a:gd name="T17" fmla="*/ 2147483647 h 39"/>
                <a:gd name="T18" fmla="*/ 2147483647 w 139"/>
                <a:gd name="T19" fmla="*/ 2147483647 h 39"/>
                <a:gd name="T20" fmla="*/ 2147483647 w 139"/>
                <a:gd name="T21" fmla="*/ 2147483647 h 39"/>
                <a:gd name="T22" fmla="*/ 2147483647 w 139"/>
                <a:gd name="T23" fmla="*/ 2147483647 h 39"/>
                <a:gd name="T24" fmla="*/ 2147483647 w 139"/>
                <a:gd name="T25" fmla="*/ 2147483647 h 39"/>
                <a:gd name="T26" fmla="*/ 2147483647 w 139"/>
                <a:gd name="T27" fmla="*/ 2147483647 h 39"/>
                <a:gd name="T28" fmla="*/ 2147483647 w 139"/>
                <a:gd name="T29" fmla="*/ 2147483647 h 39"/>
                <a:gd name="T30" fmla="*/ 2147483647 w 139"/>
                <a:gd name="T31" fmla="*/ 2147483647 h 39"/>
                <a:gd name="T32" fmla="*/ 2147483647 w 139"/>
                <a:gd name="T33" fmla="*/ 2147483647 h 39"/>
                <a:gd name="T34" fmla="*/ 2147483647 w 139"/>
                <a:gd name="T35" fmla="*/ 2147483647 h 39"/>
                <a:gd name="T36" fmla="*/ 2147483647 w 139"/>
                <a:gd name="T37" fmla="*/ 2147483647 h 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9"/>
                <a:gd name="T58" fmla="*/ 0 h 39"/>
                <a:gd name="T59" fmla="*/ 139 w 139"/>
                <a:gd name="T60" fmla="*/ 39 h 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9" h="39">
                  <a:moveTo>
                    <a:pt x="138" y="3"/>
                  </a:moveTo>
                  <a:lnTo>
                    <a:pt x="123" y="2"/>
                  </a:lnTo>
                  <a:lnTo>
                    <a:pt x="105" y="0"/>
                  </a:lnTo>
                  <a:lnTo>
                    <a:pt x="90" y="0"/>
                  </a:lnTo>
                  <a:lnTo>
                    <a:pt x="73" y="2"/>
                  </a:lnTo>
                  <a:lnTo>
                    <a:pt x="56" y="5"/>
                  </a:lnTo>
                  <a:lnTo>
                    <a:pt x="38" y="9"/>
                  </a:lnTo>
                  <a:lnTo>
                    <a:pt x="19" y="15"/>
                  </a:lnTo>
                  <a:lnTo>
                    <a:pt x="0" y="25"/>
                  </a:lnTo>
                  <a:lnTo>
                    <a:pt x="8" y="38"/>
                  </a:lnTo>
                  <a:lnTo>
                    <a:pt x="25" y="30"/>
                  </a:lnTo>
                  <a:lnTo>
                    <a:pt x="42" y="25"/>
                  </a:lnTo>
                  <a:lnTo>
                    <a:pt x="59" y="21"/>
                  </a:lnTo>
                  <a:lnTo>
                    <a:pt x="75" y="17"/>
                  </a:lnTo>
                  <a:lnTo>
                    <a:pt x="90" y="17"/>
                  </a:lnTo>
                  <a:lnTo>
                    <a:pt x="105" y="17"/>
                  </a:lnTo>
                  <a:lnTo>
                    <a:pt x="121" y="17"/>
                  </a:lnTo>
                  <a:lnTo>
                    <a:pt x="136" y="19"/>
                  </a:lnTo>
                  <a:lnTo>
                    <a:pt x="138" y="3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9" name="Freeform 113"/>
            <p:cNvSpPr>
              <a:spLocks/>
            </p:cNvSpPr>
            <p:nvPr/>
          </p:nvSpPr>
          <p:spPr bwMode="auto">
            <a:xfrm>
              <a:off x="5491163" y="2708275"/>
              <a:ext cx="157162" cy="212725"/>
            </a:xfrm>
            <a:custGeom>
              <a:avLst/>
              <a:gdLst>
                <a:gd name="T0" fmla="*/ 2147483647 w 99"/>
                <a:gd name="T1" fmla="*/ 2147483647 h 134"/>
                <a:gd name="T2" fmla="*/ 2147483647 w 99"/>
                <a:gd name="T3" fmla="*/ 2147483647 h 134"/>
                <a:gd name="T4" fmla="*/ 2147483647 w 99"/>
                <a:gd name="T5" fmla="*/ 2147483647 h 134"/>
                <a:gd name="T6" fmla="*/ 2147483647 w 99"/>
                <a:gd name="T7" fmla="*/ 2147483647 h 134"/>
                <a:gd name="T8" fmla="*/ 2147483647 w 99"/>
                <a:gd name="T9" fmla="*/ 2147483647 h 134"/>
                <a:gd name="T10" fmla="*/ 2147483647 w 99"/>
                <a:gd name="T11" fmla="*/ 2147483647 h 134"/>
                <a:gd name="T12" fmla="*/ 2147483647 w 99"/>
                <a:gd name="T13" fmla="*/ 2147483647 h 134"/>
                <a:gd name="T14" fmla="*/ 2147483647 w 99"/>
                <a:gd name="T15" fmla="*/ 2147483647 h 134"/>
                <a:gd name="T16" fmla="*/ 2147483647 w 99"/>
                <a:gd name="T17" fmla="*/ 0 h 134"/>
                <a:gd name="T18" fmla="*/ 0 w 99"/>
                <a:gd name="T19" fmla="*/ 2147483647 h 134"/>
                <a:gd name="T20" fmla="*/ 2147483647 w 99"/>
                <a:gd name="T21" fmla="*/ 2147483647 h 134"/>
                <a:gd name="T22" fmla="*/ 2147483647 w 99"/>
                <a:gd name="T23" fmla="*/ 2147483647 h 134"/>
                <a:gd name="T24" fmla="*/ 2147483647 w 99"/>
                <a:gd name="T25" fmla="*/ 2147483647 h 134"/>
                <a:gd name="T26" fmla="*/ 2147483647 w 99"/>
                <a:gd name="T27" fmla="*/ 2147483647 h 134"/>
                <a:gd name="T28" fmla="*/ 2147483647 w 99"/>
                <a:gd name="T29" fmla="*/ 2147483647 h 134"/>
                <a:gd name="T30" fmla="*/ 2147483647 w 99"/>
                <a:gd name="T31" fmla="*/ 2147483647 h 134"/>
                <a:gd name="T32" fmla="*/ 2147483647 w 99"/>
                <a:gd name="T33" fmla="*/ 2147483647 h 134"/>
                <a:gd name="T34" fmla="*/ 2147483647 w 99"/>
                <a:gd name="T35" fmla="*/ 2147483647 h 134"/>
                <a:gd name="T36" fmla="*/ 2147483647 w 99"/>
                <a:gd name="T37" fmla="*/ 2147483647 h 134"/>
                <a:gd name="T38" fmla="*/ 2147483647 w 99"/>
                <a:gd name="T39" fmla="*/ 2147483647 h 1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9"/>
                <a:gd name="T61" fmla="*/ 0 h 134"/>
                <a:gd name="T62" fmla="*/ 99 w 99"/>
                <a:gd name="T63" fmla="*/ 134 h 1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9" h="134">
                  <a:moveTo>
                    <a:pt x="98" y="131"/>
                  </a:moveTo>
                  <a:lnTo>
                    <a:pt x="94" y="108"/>
                  </a:lnTo>
                  <a:lnTo>
                    <a:pt x="86" y="87"/>
                  </a:lnTo>
                  <a:lnTo>
                    <a:pt x="77" y="66"/>
                  </a:lnTo>
                  <a:lnTo>
                    <a:pt x="65" y="46"/>
                  </a:lnTo>
                  <a:lnTo>
                    <a:pt x="52" y="29"/>
                  </a:lnTo>
                  <a:lnTo>
                    <a:pt x="38" y="16"/>
                  </a:lnTo>
                  <a:lnTo>
                    <a:pt x="21" y="6"/>
                  </a:lnTo>
                  <a:lnTo>
                    <a:pt x="2" y="0"/>
                  </a:lnTo>
                  <a:lnTo>
                    <a:pt x="0" y="16"/>
                  </a:lnTo>
                  <a:lnTo>
                    <a:pt x="13" y="22"/>
                  </a:lnTo>
                  <a:lnTo>
                    <a:pt x="29" y="29"/>
                  </a:lnTo>
                  <a:lnTo>
                    <a:pt x="40" y="41"/>
                  </a:lnTo>
                  <a:lnTo>
                    <a:pt x="54" y="56"/>
                  </a:lnTo>
                  <a:lnTo>
                    <a:pt x="63" y="73"/>
                  </a:lnTo>
                  <a:lnTo>
                    <a:pt x="71" y="92"/>
                  </a:lnTo>
                  <a:lnTo>
                    <a:pt x="79" y="112"/>
                  </a:lnTo>
                  <a:lnTo>
                    <a:pt x="82" y="133"/>
                  </a:lnTo>
                  <a:lnTo>
                    <a:pt x="82" y="131"/>
                  </a:lnTo>
                  <a:lnTo>
                    <a:pt x="98" y="131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0" name="Freeform 114"/>
            <p:cNvSpPr>
              <a:spLocks/>
            </p:cNvSpPr>
            <p:nvPr/>
          </p:nvSpPr>
          <p:spPr bwMode="auto">
            <a:xfrm>
              <a:off x="5597525" y="2916238"/>
              <a:ext cx="58738" cy="811212"/>
            </a:xfrm>
            <a:custGeom>
              <a:avLst/>
              <a:gdLst>
                <a:gd name="T0" fmla="*/ 2147483647 w 37"/>
                <a:gd name="T1" fmla="*/ 2147483647 h 511"/>
                <a:gd name="T2" fmla="*/ 2147483647 w 37"/>
                <a:gd name="T3" fmla="*/ 2147483647 h 511"/>
                <a:gd name="T4" fmla="*/ 2147483647 w 37"/>
                <a:gd name="T5" fmla="*/ 2147483647 h 511"/>
                <a:gd name="T6" fmla="*/ 2147483647 w 37"/>
                <a:gd name="T7" fmla="*/ 2147483647 h 511"/>
                <a:gd name="T8" fmla="*/ 2147483647 w 37"/>
                <a:gd name="T9" fmla="*/ 2147483647 h 511"/>
                <a:gd name="T10" fmla="*/ 2147483647 w 37"/>
                <a:gd name="T11" fmla="*/ 2147483647 h 511"/>
                <a:gd name="T12" fmla="*/ 2147483647 w 37"/>
                <a:gd name="T13" fmla="*/ 2147483647 h 511"/>
                <a:gd name="T14" fmla="*/ 2147483647 w 37"/>
                <a:gd name="T15" fmla="*/ 2147483647 h 511"/>
                <a:gd name="T16" fmla="*/ 2147483647 w 37"/>
                <a:gd name="T17" fmla="*/ 2147483647 h 511"/>
                <a:gd name="T18" fmla="*/ 2147483647 w 37"/>
                <a:gd name="T19" fmla="*/ 2147483647 h 511"/>
                <a:gd name="T20" fmla="*/ 2147483647 w 37"/>
                <a:gd name="T21" fmla="*/ 2147483647 h 511"/>
                <a:gd name="T22" fmla="*/ 2147483647 w 37"/>
                <a:gd name="T23" fmla="*/ 2147483647 h 511"/>
                <a:gd name="T24" fmla="*/ 2147483647 w 37"/>
                <a:gd name="T25" fmla="*/ 2147483647 h 511"/>
                <a:gd name="T26" fmla="*/ 2147483647 w 37"/>
                <a:gd name="T27" fmla="*/ 0 h 511"/>
                <a:gd name="T28" fmla="*/ 2147483647 w 37"/>
                <a:gd name="T29" fmla="*/ 0 h 511"/>
                <a:gd name="T30" fmla="*/ 2147483647 w 37"/>
                <a:gd name="T31" fmla="*/ 2147483647 h 511"/>
                <a:gd name="T32" fmla="*/ 2147483647 w 37"/>
                <a:gd name="T33" fmla="*/ 2147483647 h 511"/>
                <a:gd name="T34" fmla="*/ 2147483647 w 37"/>
                <a:gd name="T35" fmla="*/ 2147483647 h 511"/>
                <a:gd name="T36" fmla="*/ 2147483647 w 37"/>
                <a:gd name="T37" fmla="*/ 2147483647 h 511"/>
                <a:gd name="T38" fmla="*/ 0 w 37"/>
                <a:gd name="T39" fmla="*/ 2147483647 h 511"/>
                <a:gd name="T40" fmla="*/ 2147483647 w 37"/>
                <a:gd name="T41" fmla="*/ 2147483647 h 511"/>
                <a:gd name="T42" fmla="*/ 2147483647 w 37"/>
                <a:gd name="T43" fmla="*/ 2147483647 h 511"/>
                <a:gd name="T44" fmla="*/ 2147483647 w 37"/>
                <a:gd name="T45" fmla="*/ 2147483647 h 511"/>
                <a:gd name="T46" fmla="*/ 2147483647 w 37"/>
                <a:gd name="T47" fmla="*/ 2147483647 h 511"/>
                <a:gd name="T48" fmla="*/ 2147483647 w 37"/>
                <a:gd name="T49" fmla="*/ 2147483647 h 511"/>
                <a:gd name="T50" fmla="*/ 2147483647 w 37"/>
                <a:gd name="T51" fmla="*/ 2147483647 h 511"/>
                <a:gd name="T52" fmla="*/ 2147483647 w 37"/>
                <a:gd name="T53" fmla="*/ 2147483647 h 511"/>
                <a:gd name="T54" fmla="*/ 2147483647 w 37"/>
                <a:gd name="T55" fmla="*/ 2147483647 h 511"/>
                <a:gd name="T56" fmla="*/ 2147483647 w 37"/>
                <a:gd name="T57" fmla="*/ 2147483647 h 51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"/>
                <a:gd name="T88" fmla="*/ 0 h 511"/>
                <a:gd name="T89" fmla="*/ 37 w 37"/>
                <a:gd name="T90" fmla="*/ 511 h 51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" h="511">
                  <a:moveTo>
                    <a:pt x="36" y="496"/>
                  </a:moveTo>
                  <a:lnTo>
                    <a:pt x="35" y="494"/>
                  </a:lnTo>
                  <a:lnTo>
                    <a:pt x="31" y="492"/>
                  </a:lnTo>
                  <a:lnTo>
                    <a:pt x="29" y="490"/>
                  </a:lnTo>
                  <a:lnTo>
                    <a:pt x="27" y="487"/>
                  </a:lnTo>
                  <a:lnTo>
                    <a:pt x="25" y="481"/>
                  </a:lnTo>
                  <a:lnTo>
                    <a:pt x="19" y="464"/>
                  </a:lnTo>
                  <a:lnTo>
                    <a:pt x="17" y="444"/>
                  </a:lnTo>
                  <a:lnTo>
                    <a:pt x="15" y="389"/>
                  </a:lnTo>
                  <a:lnTo>
                    <a:pt x="17" y="320"/>
                  </a:lnTo>
                  <a:lnTo>
                    <a:pt x="21" y="243"/>
                  </a:lnTo>
                  <a:lnTo>
                    <a:pt x="27" y="163"/>
                  </a:lnTo>
                  <a:lnTo>
                    <a:pt x="31" y="80"/>
                  </a:lnTo>
                  <a:lnTo>
                    <a:pt x="31" y="0"/>
                  </a:lnTo>
                  <a:lnTo>
                    <a:pt x="15" y="0"/>
                  </a:lnTo>
                  <a:lnTo>
                    <a:pt x="13" y="80"/>
                  </a:lnTo>
                  <a:lnTo>
                    <a:pt x="10" y="161"/>
                  </a:lnTo>
                  <a:lnTo>
                    <a:pt x="6" y="243"/>
                  </a:lnTo>
                  <a:lnTo>
                    <a:pt x="2" y="320"/>
                  </a:lnTo>
                  <a:lnTo>
                    <a:pt x="0" y="389"/>
                  </a:lnTo>
                  <a:lnTo>
                    <a:pt x="2" y="444"/>
                  </a:lnTo>
                  <a:lnTo>
                    <a:pt x="4" y="467"/>
                  </a:lnTo>
                  <a:lnTo>
                    <a:pt x="10" y="485"/>
                  </a:lnTo>
                  <a:lnTo>
                    <a:pt x="12" y="494"/>
                  </a:lnTo>
                  <a:lnTo>
                    <a:pt x="17" y="500"/>
                  </a:lnTo>
                  <a:lnTo>
                    <a:pt x="21" y="506"/>
                  </a:lnTo>
                  <a:lnTo>
                    <a:pt x="29" y="510"/>
                  </a:lnTo>
                  <a:lnTo>
                    <a:pt x="27" y="508"/>
                  </a:lnTo>
                  <a:lnTo>
                    <a:pt x="36" y="496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1" name="Freeform 115"/>
            <p:cNvSpPr>
              <a:spLocks/>
            </p:cNvSpPr>
            <p:nvPr/>
          </p:nvSpPr>
          <p:spPr bwMode="auto">
            <a:xfrm>
              <a:off x="5640388" y="3703638"/>
              <a:ext cx="268287" cy="71437"/>
            </a:xfrm>
            <a:custGeom>
              <a:avLst/>
              <a:gdLst>
                <a:gd name="T0" fmla="*/ 2147483647 w 169"/>
                <a:gd name="T1" fmla="*/ 2147483647 h 45"/>
                <a:gd name="T2" fmla="*/ 2147483647 w 169"/>
                <a:gd name="T3" fmla="*/ 2147483647 h 45"/>
                <a:gd name="T4" fmla="*/ 2147483647 w 169"/>
                <a:gd name="T5" fmla="*/ 2147483647 h 45"/>
                <a:gd name="T6" fmla="*/ 2147483647 w 169"/>
                <a:gd name="T7" fmla="*/ 2147483647 h 45"/>
                <a:gd name="T8" fmla="*/ 2147483647 w 169"/>
                <a:gd name="T9" fmla="*/ 2147483647 h 45"/>
                <a:gd name="T10" fmla="*/ 2147483647 w 169"/>
                <a:gd name="T11" fmla="*/ 2147483647 h 45"/>
                <a:gd name="T12" fmla="*/ 2147483647 w 169"/>
                <a:gd name="T13" fmla="*/ 2147483647 h 45"/>
                <a:gd name="T14" fmla="*/ 2147483647 w 169"/>
                <a:gd name="T15" fmla="*/ 2147483647 h 45"/>
                <a:gd name="T16" fmla="*/ 2147483647 w 169"/>
                <a:gd name="T17" fmla="*/ 0 h 45"/>
                <a:gd name="T18" fmla="*/ 0 w 169"/>
                <a:gd name="T19" fmla="*/ 2147483647 h 45"/>
                <a:gd name="T20" fmla="*/ 2147483647 w 169"/>
                <a:gd name="T21" fmla="*/ 2147483647 h 45"/>
                <a:gd name="T22" fmla="*/ 2147483647 w 169"/>
                <a:gd name="T23" fmla="*/ 2147483647 h 45"/>
                <a:gd name="T24" fmla="*/ 2147483647 w 169"/>
                <a:gd name="T25" fmla="*/ 2147483647 h 45"/>
                <a:gd name="T26" fmla="*/ 2147483647 w 169"/>
                <a:gd name="T27" fmla="*/ 2147483647 h 45"/>
                <a:gd name="T28" fmla="*/ 2147483647 w 169"/>
                <a:gd name="T29" fmla="*/ 2147483647 h 45"/>
                <a:gd name="T30" fmla="*/ 2147483647 w 169"/>
                <a:gd name="T31" fmla="*/ 2147483647 h 45"/>
                <a:gd name="T32" fmla="*/ 2147483647 w 169"/>
                <a:gd name="T33" fmla="*/ 2147483647 h 45"/>
                <a:gd name="T34" fmla="*/ 2147483647 w 169"/>
                <a:gd name="T35" fmla="*/ 2147483647 h 45"/>
                <a:gd name="T36" fmla="*/ 2147483647 w 169"/>
                <a:gd name="T37" fmla="*/ 2147483647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9"/>
                <a:gd name="T58" fmla="*/ 0 h 45"/>
                <a:gd name="T59" fmla="*/ 169 w 169"/>
                <a:gd name="T60" fmla="*/ 45 h 4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9" h="45">
                  <a:moveTo>
                    <a:pt x="161" y="21"/>
                  </a:moveTo>
                  <a:lnTo>
                    <a:pt x="145" y="25"/>
                  </a:lnTo>
                  <a:lnTo>
                    <a:pt x="128" y="29"/>
                  </a:lnTo>
                  <a:lnTo>
                    <a:pt x="105" y="29"/>
                  </a:lnTo>
                  <a:lnTo>
                    <a:pt x="82" y="27"/>
                  </a:lnTo>
                  <a:lnTo>
                    <a:pt x="61" y="21"/>
                  </a:lnTo>
                  <a:lnTo>
                    <a:pt x="40" y="16"/>
                  </a:lnTo>
                  <a:lnTo>
                    <a:pt x="23" y="8"/>
                  </a:lnTo>
                  <a:lnTo>
                    <a:pt x="9" y="0"/>
                  </a:lnTo>
                  <a:lnTo>
                    <a:pt x="0" y="12"/>
                  </a:lnTo>
                  <a:lnTo>
                    <a:pt x="15" y="21"/>
                  </a:lnTo>
                  <a:lnTo>
                    <a:pt x="34" y="31"/>
                  </a:lnTo>
                  <a:lnTo>
                    <a:pt x="57" y="37"/>
                  </a:lnTo>
                  <a:lnTo>
                    <a:pt x="80" y="42"/>
                  </a:lnTo>
                  <a:lnTo>
                    <a:pt x="105" y="44"/>
                  </a:lnTo>
                  <a:lnTo>
                    <a:pt x="128" y="44"/>
                  </a:lnTo>
                  <a:lnTo>
                    <a:pt x="149" y="40"/>
                  </a:lnTo>
                  <a:lnTo>
                    <a:pt x="168" y="35"/>
                  </a:lnTo>
                  <a:lnTo>
                    <a:pt x="161" y="21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2" name="Freeform 116"/>
            <p:cNvSpPr>
              <a:spLocks/>
            </p:cNvSpPr>
            <p:nvPr/>
          </p:nvSpPr>
          <p:spPr bwMode="auto">
            <a:xfrm>
              <a:off x="5895975" y="3676650"/>
              <a:ext cx="107950" cy="84138"/>
            </a:xfrm>
            <a:custGeom>
              <a:avLst/>
              <a:gdLst>
                <a:gd name="T0" fmla="*/ 2147483647 w 68"/>
                <a:gd name="T1" fmla="*/ 0 h 53"/>
                <a:gd name="T2" fmla="*/ 2147483647 w 68"/>
                <a:gd name="T3" fmla="*/ 2147483647 h 53"/>
                <a:gd name="T4" fmla="*/ 2147483647 w 68"/>
                <a:gd name="T5" fmla="*/ 2147483647 h 53"/>
                <a:gd name="T6" fmla="*/ 2147483647 w 68"/>
                <a:gd name="T7" fmla="*/ 2147483647 h 53"/>
                <a:gd name="T8" fmla="*/ 2147483647 w 68"/>
                <a:gd name="T9" fmla="*/ 2147483647 h 53"/>
                <a:gd name="T10" fmla="*/ 2147483647 w 68"/>
                <a:gd name="T11" fmla="*/ 2147483647 h 53"/>
                <a:gd name="T12" fmla="*/ 2147483647 w 68"/>
                <a:gd name="T13" fmla="*/ 2147483647 h 53"/>
                <a:gd name="T14" fmla="*/ 2147483647 w 68"/>
                <a:gd name="T15" fmla="*/ 2147483647 h 53"/>
                <a:gd name="T16" fmla="*/ 0 w 68"/>
                <a:gd name="T17" fmla="*/ 2147483647 h 53"/>
                <a:gd name="T18" fmla="*/ 2147483647 w 68"/>
                <a:gd name="T19" fmla="*/ 2147483647 h 53"/>
                <a:gd name="T20" fmla="*/ 2147483647 w 68"/>
                <a:gd name="T21" fmla="*/ 2147483647 h 53"/>
                <a:gd name="T22" fmla="*/ 2147483647 w 68"/>
                <a:gd name="T23" fmla="*/ 2147483647 h 53"/>
                <a:gd name="T24" fmla="*/ 2147483647 w 68"/>
                <a:gd name="T25" fmla="*/ 2147483647 h 53"/>
                <a:gd name="T26" fmla="*/ 2147483647 w 68"/>
                <a:gd name="T27" fmla="*/ 2147483647 h 53"/>
                <a:gd name="T28" fmla="*/ 2147483647 w 68"/>
                <a:gd name="T29" fmla="*/ 2147483647 h 53"/>
                <a:gd name="T30" fmla="*/ 2147483647 w 68"/>
                <a:gd name="T31" fmla="*/ 2147483647 h 53"/>
                <a:gd name="T32" fmla="*/ 2147483647 w 68"/>
                <a:gd name="T33" fmla="*/ 2147483647 h 53"/>
                <a:gd name="T34" fmla="*/ 2147483647 w 68"/>
                <a:gd name="T35" fmla="*/ 2147483647 h 53"/>
                <a:gd name="T36" fmla="*/ 2147483647 w 68"/>
                <a:gd name="T37" fmla="*/ 0 h 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8"/>
                <a:gd name="T58" fmla="*/ 0 h 53"/>
                <a:gd name="T59" fmla="*/ 68 w 68"/>
                <a:gd name="T60" fmla="*/ 53 h 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8" h="53">
                  <a:moveTo>
                    <a:pt x="57" y="0"/>
                  </a:moveTo>
                  <a:lnTo>
                    <a:pt x="48" y="8"/>
                  </a:lnTo>
                  <a:lnTo>
                    <a:pt x="40" y="13"/>
                  </a:lnTo>
                  <a:lnTo>
                    <a:pt x="36" y="17"/>
                  </a:lnTo>
                  <a:lnTo>
                    <a:pt x="30" y="19"/>
                  </a:lnTo>
                  <a:lnTo>
                    <a:pt x="27" y="23"/>
                  </a:lnTo>
                  <a:lnTo>
                    <a:pt x="21" y="27"/>
                  </a:lnTo>
                  <a:lnTo>
                    <a:pt x="11" y="31"/>
                  </a:lnTo>
                  <a:lnTo>
                    <a:pt x="0" y="38"/>
                  </a:lnTo>
                  <a:lnTo>
                    <a:pt x="7" y="52"/>
                  </a:lnTo>
                  <a:lnTo>
                    <a:pt x="19" y="44"/>
                  </a:lnTo>
                  <a:lnTo>
                    <a:pt x="29" y="40"/>
                  </a:lnTo>
                  <a:lnTo>
                    <a:pt x="34" y="36"/>
                  </a:lnTo>
                  <a:lnTo>
                    <a:pt x="40" y="33"/>
                  </a:lnTo>
                  <a:lnTo>
                    <a:pt x="46" y="29"/>
                  </a:lnTo>
                  <a:lnTo>
                    <a:pt x="50" y="25"/>
                  </a:lnTo>
                  <a:lnTo>
                    <a:pt x="57" y="19"/>
                  </a:lnTo>
                  <a:lnTo>
                    <a:pt x="67" y="11"/>
                  </a:lnTo>
                  <a:lnTo>
                    <a:pt x="57" y="0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3" name="Freeform 117"/>
            <p:cNvSpPr>
              <a:spLocks/>
            </p:cNvSpPr>
            <p:nvPr/>
          </p:nvSpPr>
          <p:spPr bwMode="auto">
            <a:xfrm>
              <a:off x="5986463" y="3609975"/>
              <a:ext cx="136525" cy="85725"/>
            </a:xfrm>
            <a:custGeom>
              <a:avLst/>
              <a:gdLst>
                <a:gd name="T0" fmla="*/ 2147483647 w 86"/>
                <a:gd name="T1" fmla="*/ 0 h 54"/>
                <a:gd name="T2" fmla="*/ 2147483647 w 86"/>
                <a:gd name="T3" fmla="*/ 2147483647 h 54"/>
                <a:gd name="T4" fmla="*/ 2147483647 w 86"/>
                <a:gd name="T5" fmla="*/ 2147483647 h 54"/>
                <a:gd name="T6" fmla="*/ 2147483647 w 86"/>
                <a:gd name="T7" fmla="*/ 2147483647 h 54"/>
                <a:gd name="T8" fmla="*/ 2147483647 w 86"/>
                <a:gd name="T9" fmla="*/ 2147483647 h 54"/>
                <a:gd name="T10" fmla="*/ 2147483647 w 86"/>
                <a:gd name="T11" fmla="*/ 2147483647 h 54"/>
                <a:gd name="T12" fmla="*/ 2147483647 w 86"/>
                <a:gd name="T13" fmla="*/ 2147483647 h 54"/>
                <a:gd name="T14" fmla="*/ 2147483647 w 86"/>
                <a:gd name="T15" fmla="*/ 2147483647 h 54"/>
                <a:gd name="T16" fmla="*/ 0 w 86"/>
                <a:gd name="T17" fmla="*/ 2147483647 h 54"/>
                <a:gd name="T18" fmla="*/ 2147483647 w 86"/>
                <a:gd name="T19" fmla="*/ 2147483647 h 54"/>
                <a:gd name="T20" fmla="*/ 2147483647 w 86"/>
                <a:gd name="T21" fmla="*/ 2147483647 h 54"/>
                <a:gd name="T22" fmla="*/ 2147483647 w 86"/>
                <a:gd name="T23" fmla="*/ 2147483647 h 54"/>
                <a:gd name="T24" fmla="*/ 2147483647 w 86"/>
                <a:gd name="T25" fmla="*/ 2147483647 h 54"/>
                <a:gd name="T26" fmla="*/ 2147483647 w 86"/>
                <a:gd name="T27" fmla="*/ 2147483647 h 54"/>
                <a:gd name="T28" fmla="*/ 2147483647 w 86"/>
                <a:gd name="T29" fmla="*/ 2147483647 h 54"/>
                <a:gd name="T30" fmla="*/ 2147483647 w 86"/>
                <a:gd name="T31" fmla="*/ 2147483647 h 54"/>
                <a:gd name="T32" fmla="*/ 2147483647 w 86"/>
                <a:gd name="T33" fmla="*/ 2147483647 h 54"/>
                <a:gd name="T34" fmla="*/ 2147483647 w 86"/>
                <a:gd name="T35" fmla="*/ 2147483647 h 54"/>
                <a:gd name="T36" fmla="*/ 2147483647 w 86"/>
                <a:gd name="T37" fmla="*/ 0 h 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6"/>
                <a:gd name="T58" fmla="*/ 0 h 54"/>
                <a:gd name="T59" fmla="*/ 86 w 86"/>
                <a:gd name="T60" fmla="*/ 54 h 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6" h="54">
                  <a:moveTo>
                    <a:pt x="77" y="0"/>
                  </a:moveTo>
                  <a:lnTo>
                    <a:pt x="71" y="4"/>
                  </a:lnTo>
                  <a:lnTo>
                    <a:pt x="63" y="7"/>
                  </a:lnTo>
                  <a:lnTo>
                    <a:pt x="54" y="11"/>
                  </a:lnTo>
                  <a:lnTo>
                    <a:pt x="42" y="17"/>
                  </a:lnTo>
                  <a:lnTo>
                    <a:pt x="31" y="23"/>
                  </a:lnTo>
                  <a:lnTo>
                    <a:pt x="19" y="30"/>
                  </a:lnTo>
                  <a:lnTo>
                    <a:pt x="10" y="36"/>
                  </a:lnTo>
                  <a:lnTo>
                    <a:pt x="0" y="42"/>
                  </a:lnTo>
                  <a:lnTo>
                    <a:pt x="10" y="53"/>
                  </a:lnTo>
                  <a:lnTo>
                    <a:pt x="17" y="50"/>
                  </a:lnTo>
                  <a:lnTo>
                    <a:pt x="27" y="44"/>
                  </a:lnTo>
                  <a:lnTo>
                    <a:pt x="39" y="38"/>
                  </a:lnTo>
                  <a:lnTo>
                    <a:pt x="50" y="30"/>
                  </a:lnTo>
                  <a:lnTo>
                    <a:pt x="62" y="27"/>
                  </a:lnTo>
                  <a:lnTo>
                    <a:pt x="71" y="21"/>
                  </a:lnTo>
                  <a:lnTo>
                    <a:pt x="79" y="17"/>
                  </a:lnTo>
                  <a:lnTo>
                    <a:pt x="85" y="15"/>
                  </a:lnTo>
                  <a:lnTo>
                    <a:pt x="77" y="0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4" name="Freeform 118"/>
            <p:cNvSpPr>
              <a:spLocks/>
            </p:cNvSpPr>
            <p:nvPr/>
          </p:nvSpPr>
          <p:spPr bwMode="auto">
            <a:xfrm>
              <a:off x="6108700" y="3576638"/>
              <a:ext cx="74613" cy="58737"/>
            </a:xfrm>
            <a:custGeom>
              <a:avLst/>
              <a:gdLst>
                <a:gd name="T0" fmla="*/ 2147483647 w 47"/>
                <a:gd name="T1" fmla="*/ 0 h 37"/>
                <a:gd name="T2" fmla="*/ 2147483647 w 47"/>
                <a:gd name="T3" fmla="*/ 2147483647 h 37"/>
                <a:gd name="T4" fmla="*/ 2147483647 w 47"/>
                <a:gd name="T5" fmla="*/ 2147483647 h 37"/>
                <a:gd name="T6" fmla="*/ 2147483647 w 47"/>
                <a:gd name="T7" fmla="*/ 2147483647 h 37"/>
                <a:gd name="T8" fmla="*/ 2147483647 w 47"/>
                <a:gd name="T9" fmla="*/ 2147483647 h 37"/>
                <a:gd name="T10" fmla="*/ 2147483647 w 47"/>
                <a:gd name="T11" fmla="*/ 2147483647 h 37"/>
                <a:gd name="T12" fmla="*/ 2147483647 w 47"/>
                <a:gd name="T13" fmla="*/ 2147483647 h 37"/>
                <a:gd name="T14" fmla="*/ 2147483647 w 47"/>
                <a:gd name="T15" fmla="*/ 2147483647 h 37"/>
                <a:gd name="T16" fmla="*/ 0 w 47"/>
                <a:gd name="T17" fmla="*/ 2147483647 h 37"/>
                <a:gd name="T18" fmla="*/ 2147483647 w 47"/>
                <a:gd name="T19" fmla="*/ 2147483647 h 37"/>
                <a:gd name="T20" fmla="*/ 2147483647 w 47"/>
                <a:gd name="T21" fmla="*/ 2147483647 h 37"/>
                <a:gd name="T22" fmla="*/ 2147483647 w 47"/>
                <a:gd name="T23" fmla="*/ 2147483647 h 37"/>
                <a:gd name="T24" fmla="*/ 2147483647 w 47"/>
                <a:gd name="T25" fmla="*/ 2147483647 h 37"/>
                <a:gd name="T26" fmla="*/ 2147483647 w 47"/>
                <a:gd name="T27" fmla="*/ 2147483647 h 37"/>
                <a:gd name="T28" fmla="*/ 2147483647 w 47"/>
                <a:gd name="T29" fmla="*/ 2147483647 h 37"/>
                <a:gd name="T30" fmla="*/ 2147483647 w 47"/>
                <a:gd name="T31" fmla="*/ 2147483647 h 37"/>
                <a:gd name="T32" fmla="*/ 2147483647 w 47"/>
                <a:gd name="T33" fmla="*/ 2147483647 h 37"/>
                <a:gd name="T34" fmla="*/ 2147483647 w 47"/>
                <a:gd name="T35" fmla="*/ 2147483647 h 37"/>
                <a:gd name="T36" fmla="*/ 2147483647 w 47"/>
                <a:gd name="T37" fmla="*/ 0 h 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7"/>
                <a:gd name="T58" fmla="*/ 0 h 37"/>
                <a:gd name="T59" fmla="*/ 47 w 47"/>
                <a:gd name="T60" fmla="*/ 37 h 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7" h="37">
                  <a:moveTo>
                    <a:pt x="40" y="0"/>
                  </a:moveTo>
                  <a:lnTo>
                    <a:pt x="36" y="2"/>
                  </a:lnTo>
                  <a:lnTo>
                    <a:pt x="31" y="4"/>
                  </a:lnTo>
                  <a:lnTo>
                    <a:pt x="25" y="7"/>
                  </a:lnTo>
                  <a:lnTo>
                    <a:pt x="19" y="11"/>
                  </a:lnTo>
                  <a:lnTo>
                    <a:pt x="13" y="15"/>
                  </a:lnTo>
                  <a:lnTo>
                    <a:pt x="8" y="17"/>
                  </a:lnTo>
                  <a:lnTo>
                    <a:pt x="4" y="21"/>
                  </a:lnTo>
                  <a:lnTo>
                    <a:pt x="0" y="21"/>
                  </a:lnTo>
                  <a:lnTo>
                    <a:pt x="8" y="36"/>
                  </a:lnTo>
                  <a:lnTo>
                    <a:pt x="11" y="34"/>
                  </a:lnTo>
                  <a:lnTo>
                    <a:pt x="15" y="30"/>
                  </a:lnTo>
                  <a:lnTo>
                    <a:pt x="21" y="28"/>
                  </a:lnTo>
                  <a:lnTo>
                    <a:pt x="27" y="25"/>
                  </a:lnTo>
                  <a:lnTo>
                    <a:pt x="32" y="21"/>
                  </a:lnTo>
                  <a:lnTo>
                    <a:pt x="38" y="19"/>
                  </a:lnTo>
                  <a:lnTo>
                    <a:pt x="42" y="17"/>
                  </a:lnTo>
                  <a:lnTo>
                    <a:pt x="46" y="15"/>
                  </a:lnTo>
                  <a:lnTo>
                    <a:pt x="40" y="0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5" name="Rectangle 119"/>
            <p:cNvSpPr>
              <a:spLocks noChangeArrowheads="1"/>
            </p:cNvSpPr>
            <p:nvPr/>
          </p:nvSpPr>
          <p:spPr bwMode="auto">
            <a:xfrm>
              <a:off x="4811713" y="1990725"/>
              <a:ext cx="18383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cs typeface="Times New Roman" pitchFamily="18" charset="0"/>
                </a:rPr>
                <a:t>With path loss, shadow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cs typeface="Times New Roman" pitchFamily="18" charset="0"/>
                </a:rPr>
                <a:t>fading, and Rayleigh fading</a:t>
              </a:r>
              <a:endParaRPr lang="en-US" altLang="en-US" sz="1400" b="1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  <p:sp>
          <p:nvSpPr>
            <p:cNvPr id="24696" name="Rectangle 120"/>
            <p:cNvSpPr>
              <a:spLocks noChangeArrowheads="1"/>
            </p:cNvSpPr>
            <p:nvPr/>
          </p:nvSpPr>
          <p:spPr bwMode="auto">
            <a:xfrm>
              <a:off x="4075113" y="2597150"/>
              <a:ext cx="105092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solidFill>
                    <a:srgbClr val="0066FF"/>
                  </a:solidFill>
                  <a:cs typeface="Times New Roman" pitchFamily="18" charset="0"/>
                </a:rPr>
                <a:t>With path loss</a:t>
              </a:r>
            </a:p>
          </p:txBody>
        </p:sp>
        <p:sp>
          <p:nvSpPr>
            <p:cNvPr id="24697" name="Freeform 121"/>
            <p:cNvSpPr>
              <a:spLocks/>
            </p:cNvSpPr>
            <p:nvPr/>
          </p:nvSpPr>
          <p:spPr bwMode="auto">
            <a:xfrm>
              <a:off x="2562225" y="2159000"/>
              <a:ext cx="3675063" cy="1628775"/>
            </a:xfrm>
            <a:custGeom>
              <a:avLst/>
              <a:gdLst>
                <a:gd name="T0" fmla="*/ 2147483647 w 2315"/>
                <a:gd name="T1" fmla="*/ 2147483647 h 1026"/>
                <a:gd name="T2" fmla="*/ 2147483647 w 2315"/>
                <a:gd name="T3" fmla="*/ 2147483647 h 1026"/>
                <a:gd name="T4" fmla="*/ 2147483647 w 2315"/>
                <a:gd name="T5" fmla="*/ 0 h 1026"/>
                <a:gd name="T6" fmla="*/ 0 w 2315"/>
                <a:gd name="T7" fmla="*/ 2147483647 h 1026"/>
                <a:gd name="T8" fmla="*/ 2147483647 w 2315"/>
                <a:gd name="T9" fmla="*/ 2147483647 h 1026"/>
                <a:gd name="T10" fmla="*/ 2147483647 w 2315"/>
                <a:gd name="T11" fmla="*/ 2147483647 h 10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15"/>
                <a:gd name="T19" fmla="*/ 0 h 1026"/>
                <a:gd name="T20" fmla="*/ 2315 w 2315"/>
                <a:gd name="T21" fmla="*/ 1026 h 10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15" h="1026">
                  <a:moveTo>
                    <a:pt x="2312" y="1017"/>
                  </a:moveTo>
                  <a:lnTo>
                    <a:pt x="2314" y="1010"/>
                  </a:lnTo>
                  <a:lnTo>
                    <a:pt x="6" y="0"/>
                  </a:lnTo>
                  <a:lnTo>
                    <a:pt x="0" y="15"/>
                  </a:lnTo>
                  <a:lnTo>
                    <a:pt x="2309" y="1025"/>
                  </a:lnTo>
                  <a:lnTo>
                    <a:pt x="2312" y="1017"/>
                  </a:lnTo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8" name="Line 122"/>
            <p:cNvSpPr>
              <a:spLocks noChangeShapeType="1"/>
            </p:cNvSpPr>
            <p:nvPr/>
          </p:nvSpPr>
          <p:spPr bwMode="auto">
            <a:xfrm rot="16310099" flipV="1">
              <a:off x="5521325" y="2478088"/>
              <a:ext cx="184150" cy="635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99" name="Line 123"/>
            <p:cNvSpPr>
              <a:spLocks noChangeShapeType="1"/>
            </p:cNvSpPr>
            <p:nvPr/>
          </p:nvSpPr>
          <p:spPr bwMode="auto">
            <a:xfrm flipV="1">
              <a:off x="4486275" y="2822575"/>
              <a:ext cx="0" cy="158750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00" name="Freeform 124"/>
            <p:cNvSpPr>
              <a:spLocks/>
            </p:cNvSpPr>
            <p:nvPr/>
          </p:nvSpPr>
          <p:spPr bwMode="auto">
            <a:xfrm>
              <a:off x="2438400" y="4114800"/>
              <a:ext cx="4452938" cy="26988"/>
            </a:xfrm>
            <a:custGeom>
              <a:avLst/>
              <a:gdLst>
                <a:gd name="T0" fmla="*/ 0 w 2805"/>
                <a:gd name="T1" fmla="*/ 2147483647 h 17"/>
                <a:gd name="T2" fmla="*/ 2147483647 w 2805"/>
                <a:gd name="T3" fmla="*/ 2147483647 h 17"/>
                <a:gd name="T4" fmla="*/ 2147483647 w 2805"/>
                <a:gd name="T5" fmla="*/ 2147483647 h 17"/>
                <a:gd name="T6" fmla="*/ 2147483647 w 2805"/>
                <a:gd name="T7" fmla="*/ 0 h 17"/>
                <a:gd name="T8" fmla="*/ 2147483647 w 2805"/>
                <a:gd name="T9" fmla="*/ 0 h 17"/>
                <a:gd name="T10" fmla="*/ 2147483647 w 2805"/>
                <a:gd name="T11" fmla="*/ 2147483647 h 17"/>
                <a:gd name="T12" fmla="*/ 0 w 2805"/>
                <a:gd name="T13" fmla="*/ 214748364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05"/>
                <a:gd name="T22" fmla="*/ 0 h 17"/>
                <a:gd name="T23" fmla="*/ 2805 w 2805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05" h="17">
                  <a:moveTo>
                    <a:pt x="0" y="8"/>
                  </a:moveTo>
                  <a:lnTo>
                    <a:pt x="5" y="16"/>
                  </a:lnTo>
                  <a:lnTo>
                    <a:pt x="2804" y="16"/>
                  </a:lnTo>
                  <a:lnTo>
                    <a:pt x="2804" y="0"/>
                  </a:lnTo>
                  <a:lnTo>
                    <a:pt x="5" y="0"/>
                  </a:lnTo>
                  <a:lnTo>
                    <a:pt x="11" y="8"/>
                  </a:lnTo>
                  <a:lnTo>
                    <a:pt x="0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1" name="Freeform 125"/>
            <p:cNvSpPr>
              <a:spLocks/>
            </p:cNvSpPr>
            <p:nvPr/>
          </p:nvSpPr>
          <p:spPr bwMode="auto">
            <a:xfrm>
              <a:off x="2438400" y="1744663"/>
              <a:ext cx="26988" cy="2381250"/>
            </a:xfrm>
            <a:custGeom>
              <a:avLst/>
              <a:gdLst>
                <a:gd name="T0" fmla="*/ 2147483647 w 17"/>
                <a:gd name="T1" fmla="*/ 0 h 1500"/>
                <a:gd name="T2" fmla="*/ 0 w 17"/>
                <a:gd name="T3" fmla="*/ 0 h 1500"/>
                <a:gd name="T4" fmla="*/ 0 w 17"/>
                <a:gd name="T5" fmla="*/ 2147483647 h 1500"/>
                <a:gd name="T6" fmla="*/ 2147483647 w 17"/>
                <a:gd name="T7" fmla="*/ 2147483647 h 1500"/>
                <a:gd name="T8" fmla="*/ 2147483647 w 17"/>
                <a:gd name="T9" fmla="*/ 0 h 1500"/>
                <a:gd name="T10" fmla="*/ 2147483647 w 17"/>
                <a:gd name="T11" fmla="*/ 0 h 15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500"/>
                <a:gd name="T20" fmla="*/ 17 w 17"/>
                <a:gd name="T21" fmla="*/ 1500 h 15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500">
                  <a:moveTo>
                    <a:pt x="7" y="0"/>
                  </a:moveTo>
                  <a:lnTo>
                    <a:pt x="0" y="0"/>
                  </a:lnTo>
                  <a:lnTo>
                    <a:pt x="0" y="1499"/>
                  </a:lnTo>
                  <a:lnTo>
                    <a:pt x="16" y="1499"/>
                  </a:lnTo>
                  <a:lnTo>
                    <a:pt x="16" y="0"/>
                  </a:lnTo>
                  <a:lnTo>
                    <a:pt x="7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2" name="Freeform 126"/>
            <p:cNvSpPr>
              <a:spLocks/>
            </p:cNvSpPr>
            <p:nvPr/>
          </p:nvSpPr>
          <p:spPr bwMode="auto">
            <a:xfrm>
              <a:off x="2398713" y="1616075"/>
              <a:ext cx="98425" cy="163513"/>
            </a:xfrm>
            <a:custGeom>
              <a:avLst/>
              <a:gdLst>
                <a:gd name="T0" fmla="*/ 2147483647 w 62"/>
                <a:gd name="T1" fmla="*/ 2147483647 h 103"/>
                <a:gd name="T2" fmla="*/ 2147483647 w 62"/>
                <a:gd name="T3" fmla="*/ 2147483647 h 103"/>
                <a:gd name="T4" fmla="*/ 2147483647 w 62"/>
                <a:gd name="T5" fmla="*/ 2147483647 h 103"/>
                <a:gd name="T6" fmla="*/ 2147483647 w 62"/>
                <a:gd name="T7" fmla="*/ 2147483647 h 103"/>
                <a:gd name="T8" fmla="*/ 2147483647 w 62"/>
                <a:gd name="T9" fmla="*/ 2147483647 h 103"/>
                <a:gd name="T10" fmla="*/ 2147483647 w 62"/>
                <a:gd name="T11" fmla="*/ 2147483647 h 103"/>
                <a:gd name="T12" fmla="*/ 2147483647 w 62"/>
                <a:gd name="T13" fmla="*/ 2147483647 h 103"/>
                <a:gd name="T14" fmla="*/ 2147483647 w 62"/>
                <a:gd name="T15" fmla="*/ 2147483647 h 103"/>
                <a:gd name="T16" fmla="*/ 0 w 62"/>
                <a:gd name="T17" fmla="*/ 2147483647 h 103"/>
                <a:gd name="T18" fmla="*/ 2147483647 w 62"/>
                <a:gd name="T19" fmla="*/ 2147483647 h 103"/>
                <a:gd name="T20" fmla="*/ 2147483647 w 62"/>
                <a:gd name="T21" fmla="*/ 2147483647 h 103"/>
                <a:gd name="T22" fmla="*/ 2147483647 w 62"/>
                <a:gd name="T23" fmla="*/ 2147483647 h 103"/>
                <a:gd name="T24" fmla="*/ 2147483647 w 62"/>
                <a:gd name="T25" fmla="*/ 2147483647 h 103"/>
                <a:gd name="T26" fmla="*/ 2147483647 w 62"/>
                <a:gd name="T27" fmla="*/ 2147483647 h 103"/>
                <a:gd name="T28" fmla="*/ 2147483647 w 62"/>
                <a:gd name="T29" fmla="*/ 2147483647 h 103"/>
                <a:gd name="T30" fmla="*/ 2147483647 w 62"/>
                <a:gd name="T31" fmla="*/ 2147483647 h 103"/>
                <a:gd name="T32" fmla="*/ 2147483647 w 62"/>
                <a:gd name="T33" fmla="*/ 2147483647 h 103"/>
                <a:gd name="T34" fmla="*/ 2147483647 w 62"/>
                <a:gd name="T35" fmla="*/ 2147483647 h 103"/>
                <a:gd name="T36" fmla="*/ 2147483647 w 62"/>
                <a:gd name="T37" fmla="*/ 2147483647 h 103"/>
                <a:gd name="T38" fmla="*/ 2147483647 w 62"/>
                <a:gd name="T39" fmla="*/ 2147483647 h 103"/>
                <a:gd name="T40" fmla="*/ 2147483647 w 62"/>
                <a:gd name="T41" fmla="*/ 2147483647 h 103"/>
                <a:gd name="T42" fmla="*/ 2147483647 w 62"/>
                <a:gd name="T43" fmla="*/ 2147483647 h 103"/>
                <a:gd name="T44" fmla="*/ 2147483647 w 62"/>
                <a:gd name="T45" fmla="*/ 2147483647 h 103"/>
                <a:gd name="T46" fmla="*/ 2147483647 w 62"/>
                <a:gd name="T47" fmla="*/ 2147483647 h 103"/>
                <a:gd name="T48" fmla="*/ 2147483647 w 62"/>
                <a:gd name="T49" fmla="*/ 2147483647 h 103"/>
                <a:gd name="T50" fmla="*/ 2147483647 w 62"/>
                <a:gd name="T51" fmla="*/ 0 h 103"/>
                <a:gd name="T52" fmla="*/ 2147483647 w 62"/>
                <a:gd name="T53" fmla="*/ 2147483647 h 103"/>
                <a:gd name="T54" fmla="*/ 2147483647 w 62"/>
                <a:gd name="T55" fmla="*/ 2147483647 h 103"/>
                <a:gd name="T56" fmla="*/ 2147483647 w 62"/>
                <a:gd name="T57" fmla="*/ 2147483647 h 103"/>
                <a:gd name="T58" fmla="*/ 2147483647 w 62"/>
                <a:gd name="T59" fmla="*/ 2147483647 h 103"/>
                <a:gd name="T60" fmla="*/ 2147483647 w 62"/>
                <a:gd name="T61" fmla="*/ 2147483647 h 103"/>
                <a:gd name="T62" fmla="*/ 2147483647 w 62"/>
                <a:gd name="T63" fmla="*/ 2147483647 h 103"/>
                <a:gd name="T64" fmla="*/ 2147483647 w 62"/>
                <a:gd name="T65" fmla="*/ 2147483647 h 103"/>
                <a:gd name="T66" fmla="*/ 2147483647 w 62"/>
                <a:gd name="T67" fmla="*/ 2147483647 h 10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2"/>
                <a:gd name="T103" fmla="*/ 0 h 103"/>
                <a:gd name="T104" fmla="*/ 62 w 62"/>
                <a:gd name="T105" fmla="*/ 103 h 10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2" h="103">
                  <a:moveTo>
                    <a:pt x="19" y="52"/>
                  </a:moveTo>
                  <a:lnTo>
                    <a:pt x="15" y="60"/>
                  </a:lnTo>
                  <a:lnTo>
                    <a:pt x="13" y="66"/>
                  </a:lnTo>
                  <a:lnTo>
                    <a:pt x="11" y="73"/>
                  </a:lnTo>
                  <a:lnTo>
                    <a:pt x="9" y="79"/>
                  </a:lnTo>
                  <a:lnTo>
                    <a:pt x="7" y="85"/>
                  </a:lnTo>
                  <a:lnTo>
                    <a:pt x="5" y="91"/>
                  </a:lnTo>
                  <a:lnTo>
                    <a:pt x="2" y="96"/>
                  </a:lnTo>
                  <a:lnTo>
                    <a:pt x="0" y="102"/>
                  </a:lnTo>
                  <a:lnTo>
                    <a:pt x="61" y="102"/>
                  </a:lnTo>
                  <a:lnTo>
                    <a:pt x="59" y="98"/>
                  </a:lnTo>
                  <a:lnTo>
                    <a:pt x="57" y="94"/>
                  </a:lnTo>
                  <a:lnTo>
                    <a:pt x="55" y="89"/>
                  </a:lnTo>
                  <a:lnTo>
                    <a:pt x="53" y="83"/>
                  </a:lnTo>
                  <a:lnTo>
                    <a:pt x="50" y="75"/>
                  </a:lnTo>
                  <a:lnTo>
                    <a:pt x="48" y="68"/>
                  </a:lnTo>
                  <a:lnTo>
                    <a:pt x="46" y="60"/>
                  </a:lnTo>
                  <a:lnTo>
                    <a:pt x="42" y="52"/>
                  </a:lnTo>
                  <a:lnTo>
                    <a:pt x="40" y="45"/>
                  </a:lnTo>
                  <a:lnTo>
                    <a:pt x="38" y="37"/>
                  </a:lnTo>
                  <a:lnTo>
                    <a:pt x="36" y="29"/>
                  </a:lnTo>
                  <a:lnTo>
                    <a:pt x="34" y="23"/>
                  </a:lnTo>
                  <a:lnTo>
                    <a:pt x="34" y="16"/>
                  </a:lnTo>
                  <a:lnTo>
                    <a:pt x="32" y="10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28" y="10"/>
                  </a:lnTo>
                  <a:lnTo>
                    <a:pt x="27" y="16"/>
                  </a:lnTo>
                  <a:lnTo>
                    <a:pt x="27" y="23"/>
                  </a:lnTo>
                  <a:lnTo>
                    <a:pt x="25" y="29"/>
                  </a:lnTo>
                  <a:lnTo>
                    <a:pt x="23" y="37"/>
                  </a:lnTo>
                  <a:lnTo>
                    <a:pt x="21" y="45"/>
                  </a:lnTo>
                  <a:lnTo>
                    <a:pt x="19" y="5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3" name="Freeform 127"/>
            <p:cNvSpPr>
              <a:spLocks/>
            </p:cNvSpPr>
            <p:nvPr/>
          </p:nvSpPr>
          <p:spPr bwMode="auto">
            <a:xfrm>
              <a:off x="2398713" y="1616075"/>
              <a:ext cx="98425" cy="163513"/>
            </a:xfrm>
            <a:custGeom>
              <a:avLst/>
              <a:gdLst>
                <a:gd name="T0" fmla="*/ 2147483647 w 62"/>
                <a:gd name="T1" fmla="*/ 2147483647 h 103"/>
                <a:gd name="T2" fmla="*/ 2147483647 w 62"/>
                <a:gd name="T3" fmla="*/ 2147483647 h 103"/>
                <a:gd name="T4" fmla="*/ 2147483647 w 62"/>
                <a:gd name="T5" fmla="*/ 2147483647 h 103"/>
                <a:gd name="T6" fmla="*/ 2147483647 w 62"/>
                <a:gd name="T7" fmla="*/ 2147483647 h 103"/>
                <a:gd name="T8" fmla="*/ 2147483647 w 62"/>
                <a:gd name="T9" fmla="*/ 2147483647 h 103"/>
                <a:gd name="T10" fmla="*/ 2147483647 w 62"/>
                <a:gd name="T11" fmla="*/ 2147483647 h 103"/>
                <a:gd name="T12" fmla="*/ 2147483647 w 62"/>
                <a:gd name="T13" fmla="*/ 2147483647 h 103"/>
                <a:gd name="T14" fmla="*/ 2147483647 w 62"/>
                <a:gd name="T15" fmla="*/ 2147483647 h 103"/>
                <a:gd name="T16" fmla="*/ 0 w 62"/>
                <a:gd name="T17" fmla="*/ 2147483647 h 103"/>
                <a:gd name="T18" fmla="*/ 0 w 62"/>
                <a:gd name="T19" fmla="*/ 2147483647 h 103"/>
                <a:gd name="T20" fmla="*/ 2147483647 w 62"/>
                <a:gd name="T21" fmla="*/ 2147483647 h 103"/>
                <a:gd name="T22" fmla="*/ 2147483647 w 62"/>
                <a:gd name="T23" fmla="*/ 2147483647 h 103"/>
                <a:gd name="T24" fmla="*/ 2147483647 w 62"/>
                <a:gd name="T25" fmla="*/ 2147483647 h 103"/>
                <a:gd name="T26" fmla="*/ 2147483647 w 62"/>
                <a:gd name="T27" fmla="*/ 2147483647 h 103"/>
                <a:gd name="T28" fmla="*/ 2147483647 w 62"/>
                <a:gd name="T29" fmla="*/ 2147483647 h 103"/>
                <a:gd name="T30" fmla="*/ 2147483647 w 62"/>
                <a:gd name="T31" fmla="*/ 2147483647 h 103"/>
                <a:gd name="T32" fmla="*/ 2147483647 w 62"/>
                <a:gd name="T33" fmla="*/ 2147483647 h 103"/>
                <a:gd name="T34" fmla="*/ 2147483647 w 62"/>
                <a:gd name="T35" fmla="*/ 2147483647 h 103"/>
                <a:gd name="T36" fmla="*/ 2147483647 w 62"/>
                <a:gd name="T37" fmla="*/ 2147483647 h 103"/>
                <a:gd name="T38" fmla="*/ 2147483647 w 62"/>
                <a:gd name="T39" fmla="*/ 2147483647 h 103"/>
                <a:gd name="T40" fmla="*/ 2147483647 w 62"/>
                <a:gd name="T41" fmla="*/ 2147483647 h 103"/>
                <a:gd name="T42" fmla="*/ 2147483647 w 62"/>
                <a:gd name="T43" fmla="*/ 2147483647 h 103"/>
                <a:gd name="T44" fmla="*/ 2147483647 w 62"/>
                <a:gd name="T45" fmla="*/ 2147483647 h 103"/>
                <a:gd name="T46" fmla="*/ 2147483647 w 62"/>
                <a:gd name="T47" fmla="*/ 2147483647 h 103"/>
                <a:gd name="T48" fmla="*/ 2147483647 w 62"/>
                <a:gd name="T49" fmla="*/ 2147483647 h 103"/>
                <a:gd name="T50" fmla="*/ 2147483647 w 62"/>
                <a:gd name="T51" fmla="*/ 2147483647 h 103"/>
                <a:gd name="T52" fmla="*/ 2147483647 w 62"/>
                <a:gd name="T53" fmla="*/ 2147483647 h 103"/>
                <a:gd name="T54" fmla="*/ 2147483647 w 62"/>
                <a:gd name="T55" fmla="*/ 0 h 103"/>
                <a:gd name="T56" fmla="*/ 2147483647 w 62"/>
                <a:gd name="T57" fmla="*/ 2147483647 h 103"/>
                <a:gd name="T58" fmla="*/ 2147483647 w 62"/>
                <a:gd name="T59" fmla="*/ 2147483647 h 103"/>
                <a:gd name="T60" fmla="*/ 2147483647 w 62"/>
                <a:gd name="T61" fmla="*/ 2147483647 h 103"/>
                <a:gd name="T62" fmla="*/ 2147483647 w 62"/>
                <a:gd name="T63" fmla="*/ 2147483647 h 103"/>
                <a:gd name="T64" fmla="*/ 2147483647 w 62"/>
                <a:gd name="T65" fmla="*/ 2147483647 h 103"/>
                <a:gd name="T66" fmla="*/ 2147483647 w 62"/>
                <a:gd name="T67" fmla="*/ 2147483647 h 103"/>
                <a:gd name="T68" fmla="*/ 2147483647 w 62"/>
                <a:gd name="T69" fmla="*/ 2147483647 h 103"/>
                <a:gd name="T70" fmla="*/ 2147483647 w 62"/>
                <a:gd name="T71" fmla="*/ 2147483647 h 103"/>
                <a:gd name="T72" fmla="*/ 2147483647 w 62"/>
                <a:gd name="T73" fmla="*/ 2147483647 h 103"/>
                <a:gd name="T74" fmla="*/ 2147483647 w 62"/>
                <a:gd name="T75" fmla="*/ 2147483647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2"/>
                <a:gd name="T115" fmla="*/ 0 h 103"/>
                <a:gd name="T116" fmla="*/ 62 w 62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2" h="103">
                  <a:moveTo>
                    <a:pt x="19" y="52"/>
                  </a:moveTo>
                  <a:lnTo>
                    <a:pt x="15" y="60"/>
                  </a:lnTo>
                  <a:lnTo>
                    <a:pt x="13" y="66"/>
                  </a:lnTo>
                  <a:lnTo>
                    <a:pt x="11" y="73"/>
                  </a:lnTo>
                  <a:lnTo>
                    <a:pt x="9" y="79"/>
                  </a:lnTo>
                  <a:lnTo>
                    <a:pt x="7" y="85"/>
                  </a:lnTo>
                  <a:lnTo>
                    <a:pt x="5" y="91"/>
                  </a:lnTo>
                  <a:lnTo>
                    <a:pt x="2" y="96"/>
                  </a:lnTo>
                  <a:lnTo>
                    <a:pt x="0" y="102"/>
                  </a:lnTo>
                  <a:lnTo>
                    <a:pt x="61" y="102"/>
                  </a:lnTo>
                  <a:lnTo>
                    <a:pt x="59" y="98"/>
                  </a:lnTo>
                  <a:lnTo>
                    <a:pt x="57" y="94"/>
                  </a:lnTo>
                  <a:lnTo>
                    <a:pt x="55" y="89"/>
                  </a:lnTo>
                  <a:lnTo>
                    <a:pt x="53" y="83"/>
                  </a:lnTo>
                  <a:lnTo>
                    <a:pt x="50" y="75"/>
                  </a:lnTo>
                  <a:lnTo>
                    <a:pt x="48" y="68"/>
                  </a:lnTo>
                  <a:lnTo>
                    <a:pt x="46" y="60"/>
                  </a:lnTo>
                  <a:lnTo>
                    <a:pt x="42" y="52"/>
                  </a:lnTo>
                  <a:lnTo>
                    <a:pt x="40" y="45"/>
                  </a:lnTo>
                  <a:lnTo>
                    <a:pt x="38" y="37"/>
                  </a:lnTo>
                  <a:lnTo>
                    <a:pt x="36" y="29"/>
                  </a:lnTo>
                  <a:lnTo>
                    <a:pt x="34" y="23"/>
                  </a:lnTo>
                  <a:lnTo>
                    <a:pt x="34" y="16"/>
                  </a:lnTo>
                  <a:lnTo>
                    <a:pt x="32" y="10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28" y="10"/>
                  </a:lnTo>
                  <a:lnTo>
                    <a:pt x="27" y="16"/>
                  </a:lnTo>
                  <a:lnTo>
                    <a:pt x="27" y="23"/>
                  </a:lnTo>
                  <a:lnTo>
                    <a:pt x="25" y="29"/>
                  </a:lnTo>
                  <a:lnTo>
                    <a:pt x="23" y="37"/>
                  </a:lnTo>
                  <a:lnTo>
                    <a:pt x="21" y="45"/>
                  </a:lnTo>
                  <a:lnTo>
                    <a:pt x="19" y="5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4" name="Freeform 128"/>
            <p:cNvSpPr>
              <a:spLocks/>
            </p:cNvSpPr>
            <p:nvPr/>
          </p:nvSpPr>
          <p:spPr bwMode="auto">
            <a:xfrm>
              <a:off x="6859588" y="4075113"/>
              <a:ext cx="163512" cy="98425"/>
            </a:xfrm>
            <a:custGeom>
              <a:avLst/>
              <a:gdLst>
                <a:gd name="T0" fmla="*/ 2147483647 w 103"/>
                <a:gd name="T1" fmla="*/ 2147483647 h 62"/>
                <a:gd name="T2" fmla="*/ 2147483647 w 103"/>
                <a:gd name="T3" fmla="*/ 2147483647 h 62"/>
                <a:gd name="T4" fmla="*/ 2147483647 w 103"/>
                <a:gd name="T5" fmla="*/ 2147483647 h 62"/>
                <a:gd name="T6" fmla="*/ 2147483647 w 103"/>
                <a:gd name="T7" fmla="*/ 2147483647 h 62"/>
                <a:gd name="T8" fmla="*/ 2147483647 w 103"/>
                <a:gd name="T9" fmla="*/ 2147483647 h 62"/>
                <a:gd name="T10" fmla="*/ 2147483647 w 103"/>
                <a:gd name="T11" fmla="*/ 2147483647 h 62"/>
                <a:gd name="T12" fmla="*/ 2147483647 w 103"/>
                <a:gd name="T13" fmla="*/ 2147483647 h 62"/>
                <a:gd name="T14" fmla="*/ 2147483647 w 103"/>
                <a:gd name="T15" fmla="*/ 2147483647 h 62"/>
                <a:gd name="T16" fmla="*/ 0 w 103"/>
                <a:gd name="T17" fmla="*/ 0 h 62"/>
                <a:gd name="T18" fmla="*/ 0 w 103"/>
                <a:gd name="T19" fmla="*/ 2147483647 h 62"/>
                <a:gd name="T20" fmla="*/ 2147483647 w 103"/>
                <a:gd name="T21" fmla="*/ 2147483647 h 62"/>
                <a:gd name="T22" fmla="*/ 2147483647 w 103"/>
                <a:gd name="T23" fmla="*/ 2147483647 h 62"/>
                <a:gd name="T24" fmla="*/ 2147483647 w 103"/>
                <a:gd name="T25" fmla="*/ 2147483647 h 62"/>
                <a:gd name="T26" fmla="*/ 2147483647 w 103"/>
                <a:gd name="T27" fmla="*/ 2147483647 h 62"/>
                <a:gd name="T28" fmla="*/ 2147483647 w 103"/>
                <a:gd name="T29" fmla="*/ 2147483647 h 62"/>
                <a:gd name="T30" fmla="*/ 2147483647 w 103"/>
                <a:gd name="T31" fmla="*/ 2147483647 h 62"/>
                <a:gd name="T32" fmla="*/ 2147483647 w 103"/>
                <a:gd name="T33" fmla="*/ 2147483647 h 62"/>
                <a:gd name="T34" fmla="*/ 2147483647 w 103"/>
                <a:gd name="T35" fmla="*/ 2147483647 h 62"/>
                <a:gd name="T36" fmla="*/ 2147483647 w 103"/>
                <a:gd name="T37" fmla="*/ 2147483647 h 62"/>
                <a:gd name="T38" fmla="*/ 2147483647 w 103"/>
                <a:gd name="T39" fmla="*/ 2147483647 h 62"/>
                <a:gd name="T40" fmla="*/ 2147483647 w 103"/>
                <a:gd name="T41" fmla="*/ 2147483647 h 62"/>
                <a:gd name="T42" fmla="*/ 2147483647 w 103"/>
                <a:gd name="T43" fmla="*/ 2147483647 h 62"/>
                <a:gd name="T44" fmla="*/ 2147483647 w 103"/>
                <a:gd name="T45" fmla="*/ 2147483647 h 62"/>
                <a:gd name="T46" fmla="*/ 2147483647 w 103"/>
                <a:gd name="T47" fmla="*/ 2147483647 h 62"/>
                <a:gd name="T48" fmla="*/ 2147483647 w 103"/>
                <a:gd name="T49" fmla="*/ 2147483647 h 62"/>
                <a:gd name="T50" fmla="*/ 2147483647 w 103"/>
                <a:gd name="T51" fmla="*/ 2147483647 h 62"/>
                <a:gd name="T52" fmla="*/ 2147483647 w 103"/>
                <a:gd name="T53" fmla="*/ 2147483647 h 62"/>
                <a:gd name="T54" fmla="*/ 2147483647 w 103"/>
                <a:gd name="T55" fmla="*/ 2147483647 h 62"/>
                <a:gd name="T56" fmla="*/ 2147483647 w 103"/>
                <a:gd name="T57" fmla="*/ 2147483647 h 62"/>
                <a:gd name="T58" fmla="*/ 2147483647 w 103"/>
                <a:gd name="T59" fmla="*/ 2147483647 h 62"/>
                <a:gd name="T60" fmla="*/ 2147483647 w 103"/>
                <a:gd name="T61" fmla="*/ 2147483647 h 62"/>
                <a:gd name="T62" fmla="*/ 2147483647 w 103"/>
                <a:gd name="T63" fmla="*/ 2147483647 h 62"/>
                <a:gd name="T64" fmla="*/ 2147483647 w 103"/>
                <a:gd name="T65" fmla="*/ 2147483647 h 62"/>
                <a:gd name="T66" fmla="*/ 2147483647 w 103"/>
                <a:gd name="T67" fmla="*/ 2147483647 h 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3"/>
                <a:gd name="T103" fmla="*/ 0 h 62"/>
                <a:gd name="T104" fmla="*/ 103 w 103"/>
                <a:gd name="T105" fmla="*/ 62 h 6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3" h="62">
                  <a:moveTo>
                    <a:pt x="48" y="17"/>
                  </a:moveTo>
                  <a:lnTo>
                    <a:pt x="40" y="15"/>
                  </a:lnTo>
                  <a:lnTo>
                    <a:pt x="35" y="13"/>
                  </a:lnTo>
                  <a:lnTo>
                    <a:pt x="29" y="12"/>
                  </a:lnTo>
                  <a:lnTo>
                    <a:pt x="23" y="10"/>
                  </a:lnTo>
                  <a:lnTo>
                    <a:pt x="17" y="8"/>
                  </a:lnTo>
                  <a:lnTo>
                    <a:pt x="12" y="6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61"/>
                  </a:lnTo>
                  <a:lnTo>
                    <a:pt x="2" y="59"/>
                  </a:lnTo>
                  <a:lnTo>
                    <a:pt x="8" y="58"/>
                  </a:lnTo>
                  <a:lnTo>
                    <a:pt x="12" y="56"/>
                  </a:lnTo>
                  <a:lnTo>
                    <a:pt x="19" y="54"/>
                  </a:lnTo>
                  <a:lnTo>
                    <a:pt x="25" y="50"/>
                  </a:lnTo>
                  <a:lnTo>
                    <a:pt x="33" y="48"/>
                  </a:lnTo>
                  <a:lnTo>
                    <a:pt x="40" y="46"/>
                  </a:lnTo>
                  <a:lnTo>
                    <a:pt x="48" y="42"/>
                  </a:lnTo>
                  <a:lnTo>
                    <a:pt x="56" y="40"/>
                  </a:lnTo>
                  <a:lnTo>
                    <a:pt x="63" y="38"/>
                  </a:lnTo>
                  <a:lnTo>
                    <a:pt x="71" y="36"/>
                  </a:lnTo>
                  <a:lnTo>
                    <a:pt x="79" y="35"/>
                  </a:lnTo>
                  <a:lnTo>
                    <a:pt x="84" y="33"/>
                  </a:lnTo>
                  <a:lnTo>
                    <a:pt x="90" y="33"/>
                  </a:lnTo>
                  <a:lnTo>
                    <a:pt x="96" y="31"/>
                  </a:lnTo>
                  <a:lnTo>
                    <a:pt x="102" y="31"/>
                  </a:lnTo>
                  <a:lnTo>
                    <a:pt x="96" y="31"/>
                  </a:lnTo>
                  <a:lnTo>
                    <a:pt x="90" y="29"/>
                  </a:lnTo>
                  <a:lnTo>
                    <a:pt x="84" y="27"/>
                  </a:lnTo>
                  <a:lnTo>
                    <a:pt x="79" y="27"/>
                  </a:lnTo>
                  <a:lnTo>
                    <a:pt x="71" y="25"/>
                  </a:lnTo>
                  <a:lnTo>
                    <a:pt x="63" y="23"/>
                  </a:lnTo>
                  <a:lnTo>
                    <a:pt x="56" y="21"/>
                  </a:lnTo>
                  <a:lnTo>
                    <a:pt x="48" y="1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5" name="Freeform 129"/>
            <p:cNvSpPr>
              <a:spLocks/>
            </p:cNvSpPr>
            <p:nvPr/>
          </p:nvSpPr>
          <p:spPr bwMode="auto">
            <a:xfrm>
              <a:off x="6859588" y="4075113"/>
              <a:ext cx="163512" cy="98425"/>
            </a:xfrm>
            <a:custGeom>
              <a:avLst/>
              <a:gdLst>
                <a:gd name="T0" fmla="*/ 2147483647 w 103"/>
                <a:gd name="T1" fmla="*/ 2147483647 h 62"/>
                <a:gd name="T2" fmla="*/ 2147483647 w 103"/>
                <a:gd name="T3" fmla="*/ 2147483647 h 62"/>
                <a:gd name="T4" fmla="*/ 2147483647 w 103"/>
                <a:gd name="T5" fmla="*/ 2147483647 h 62"/>
                <a:gd name="T6" fmla="*/ 2147483647 w 103"/>
                <a:gd name="T7" fmla="*/ 2147483647 h 62"/>
                <a:gd name="T8" fmla="*/ 2147483647 w 103"/>
                <a:gd name="T9" fmla="*/ 2147483647 h 62"/>
                <a:gd name="T10" fmla="*/ 2147483647 w 103"/>
                <a:gd name="T11" fmla="*/ 2147483647 h 62"/>
                <a:gd name="T12" fmla="*/ 2147483647 w 103"/>
                <a:gd name="T13" fmla="*/ 2147483647 h 62"/>
                <a:gd name="T14" fmla="*/ 2147483647 w 103"/>
                <a:gd name="T15" fmla="*/ 2147483647 h 62"/>
                <a:gd name="T16" fmla="*/ 0 w 103"/>
                <a:gd name="T17" fmla="*/ 0 h 62"/>
                <a:gd name="T18" fmla="*/ 0 w 103"/>
                <a:gd name="T19" fmla="*/ 0 h 62"/>
                <a:gd name="T20" fmla="*/ 0 w 103"/>
                <a:gd name="T21" fmla="*/ 2147483647 h 62"/>
                <a:gd name="T22" fmla="*/ 0 w 103"/>
                <a:gd name="T23" fmla="*/ 2147483647 h 62"/>
                <a:gd name="T24" fmla="*/ 2147483647 w 103"/>
                <a:gd name="T25" fmla="*/ 2147483647 h 62"/>
                <a:gd name="T26" fmla="*/ 2147483647 w 103"/>
                <a:gd name="T27" fmla="*/ 2147483647 h 62"/>
                <a:gd name="T28" fmla="*/ 2147483647 w 103"/>
                <a:gd name="T29" fmla="*/ 2147483647 h 62"/>
                <a:gd name="T30" fmla="*/ 2147483647 w 103"/>
                <a:gd name="T31" fmla="*/ 2147483647 h 62"/>
                <a:gd name="T32" fmla="*/ 2147483647 w 103"/>
                <a:gd name="T33" fmla="*/ 2147483647 h 62"/>
                <a:gd name="T34" fmla="*/ 2147483647 w 103"/>
                <a:gd name="T35" fmla="*/ 2147483647 h 62"/>
                <a:gd name="T36" fmla="*/ 2147483647 w 103"/>
                <a:gd name="T37" fmla="*/ 2147483647 h 62"/>
                <a:gd name="T38" fmla="*/ 2147483647 w 103"/>
                <a:gd name="T39" fmla="*/ 2147483647 h 62"/>
                <a:gd name="T40" fmla="*/ 2147483647 w 103"/>
                <a:gd name="T41" fmla="*/ 2147483647 h 62"/>
                <a:gd name="T42" fmla="*/ 2147483647 w 103"/>
                <a:gd name="T43" fmla="*/ 2147483647 h 62"/>
                <a:gd name="T44" fmla="*/ 2147483647 w 103"/>
                <a:gd name="T45" fmla="*/ 2147483647 h 62"/>
                <a:gd name="T46" fmla="*/ 2147483647 w 103"/>
                <a:gd name="T47" fmla="*/ 2147483647 h 62"/>
                <a:gd name="T48" fmla="*/ 2147483647 w 103"/>
                <a:gd name="T49" fmla="*/ 2147483647 h 62"/>
                <a:gd name="T50" fmla="*/ 2147483647 w 103"/>
                <a:gd name="T51" fmla="*/ 2147483647 h 62"/>
                <a:gd name="T52" fmla="*/ 2147483647 w 103"/>
                <a:gd name="T53" fmla="*/ 2147483647 h 62"/>
                <a:gd name="T54" fmla="*/ 2147483647 w 103"/>
                <a:gd name="T55" fmla="*/ 2147483647 h 62"/>
                <a:gd name="T56" fmla="*/ 2147483647 w 103"/>
                <a:gd name="T57" fmla="*/ 2147483647 h 62"/>
                <a:gd name="T58" fmla="*/ 2147483647 w 103"/>
                <a:gd name="T59" fmla="*/ 2147483647 h 62"/>
                <a:gd name="T60" fmla="*/ 2147483647 w 103"/>
                <a:gd name="T61" fmla="*/ 2147483647 h 62"/>
                <a:gd name="T62" fmla="*/ 2147483647 w 103"/>
                <a:gd name="T63" fmla="*/ 2147483647 h 62"/>
                <a:gd name="T64" fmla="*/ 2147483647 w 103"/>
                <a:gd name="T65" fmla="*/ 2147483647 h 62"/>
                <a:gd name="T66" fmla="*/ 2147483647 w 103"/>
                <a:gd name="T67" fmla="*/ 2147483647 h 62"/>
                <a:gd name="T68" fmla="*/ 2147483647 w 103"/>
                <a:gd name="T69" fmla="*/ 2147483647 h 62"/>
                <a:gd name="T70" fmla="*/ 2147483647 w 103"/>
                <a:gd name="T71" fmla="*/ 2147483647 h 62"/>
                <a:gd name="T72" fmla="*/ 2147483647 w 103"/>
                <a:gd name="T73" fmla="*/ 2147483647 h 62"/>
                <a:gd name="T74" fmla="*/ 2147483647 w 103"/>
                <a:gd name="T75" fmla="*/ 2147483647 h 6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3"/>
                <a:gd name="T115" fmla="*/ 0 h 62"/>
                <a:gd name="T116" fmla="*/ 103 w 103"/>
                <a:gd name="T117" fmla="*/ 62 h 6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3" h="62">
                  <a:moveTo>
                    <a:pt x="48" y="17"/>
                  </a:moveTo>
                  <a:lnTo>
                    <a:pt x="40" y="15"/>
                  </a:lnTo>
                  <a:lnTo>
                    <a:pt x="35" y="13"/>
                  </a:lnTo>
                  <a:lnTo>
                    <a:pt x="29" y="12"/>
                  </a:lnTo>
                  <a:lnTo>
                    <a:pt x="23" y="10"/>
                  </a:lnTo>
                  <a:lnTo>
                    <a:pt x="17" y="8"/>
                  </a:lnTo>
                  <a:lnTo>
                    <a:pt x="12" y="6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61"/>
                  </a:lnTo>
                  <a:lnTo>
                    <a:pt x="2" y="59"/>
                  </a:lnTo>
                  <a:lnTo>
                    <a:pt x="8" y="58"/>
                  </a:lnTo>
                  <a:lnTo>
                    <a:pt x="12" y="56"/>
                  </a:lnTo>
                  <a:lnTo>
                    <a:pt x="19" y="54"/>
                  </a:lnTo>
                  <a:lnTo>
                    <a:pt x="25" y="50"/>
                  </a:lnTo>
                  <a:lnTo>
                    <a:pt x="33" y="48"/>
                  </a:lnTo>
                  <a:lnTo>
                    <a:pt x="40" y="46"/>
                  </a:lnTo>
                  <a:lnTo>
                    <a:pt x="48" y="42"/>
                  </a:lnTo>
                  <a:lnTo>
                    <a:pt x="56" y="40"/>
                  </a:lnTo>
                  <a:lnTo>
                    <a:pt x="63" y="38"/>
                  </a:lnTo>
                  <a:lnTo>
                    <a:pt x="71" y="36"/>
                  </a:lnTo>
                  <a:lnTo>
                    <a:pt x="79" y="35"/>
                  </a:lnTo>
                  <a:lnTo>
                    <a:pt x="84" y="33"/>
                  </a:lnTo>
                  <a:lnTo>
                    <a:pt x="90" y="33"/>
                  </a:lnTo>
                  <a:lnTo>
                    <a:pt x="96" y="31"/>
                  </a:lnTo>
                  <a:lnTo>
                    <a:pt x="102" y="31"/>
                  </a:lnTo>
                  <a:lnTo>
                    <a:pt x="96" y="31"/>
                  </a:lnTo>
                  <a:lnTo>
                    <a:pt x="90" y="29"/>
                  </a:lnTo>
                  <a:lnTo>
                    <a:pt x="84" y="27"/>
                  </a:lnTo>
                  <a:lnTo>
                    <a:pt x="79" y="27"/>
                  </a:lnTo>
                  <a:lnTo>
                    <a:pt x="71" y="25"/>
                  </a:lnTo>
                  <a:lnTo>
                    <a:pt x="63" y="23"/>
                  </a:lnTo>
                  <a:lnTo>
                    <a:pt x="56" y="21"/>
                  </a:lnTo>
                  <a:lnTo>
                    <a:pt x="48" y="1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6" name="Rectangle 130"/>
            <p:cNvSpPr>
              <a:spLocks noChangeArrowheads="1"/>
            </p:cNvSpPr>
            <p:nvPr/>
          </p:nvSpPr>
          <p:spPr bwMode="auto">
            <a:xfrm>
              <a:off x="5937250" y="4138613"/>
              <a:ext cx="13335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cs typeface="Times New Roman" pitchFamily="18" charset="0"/>
                </a:rPr>
                <a:t>log (distance)</a:t>
              </a:r>
            </a:p>
          </p:txBody>
        </p:sp>
        <p:grpSp>
          <p:nvGrpSpPr>
            <p:cNvPr id="24707" name="Group 131"/>
            <p:cNvGrpSpPr>
              <a:grpSpLocks/>
            </p:cNvGrpSpPr>
            <p:nvPr/>
          </p:nvGrpSpPr>
          <p:grpSpPr bwMode="auto">
            <a:xfrm>
              <a:off x="1438275" y="1787525"/>
              <a:ext cx="1011238" cy="949325"/>
              <a:chOff x="240" y="1884"/>
              <a:chExt cx="637" cy="598"/>
            </a:xfrm>
          </p:grpSpPr>
          <p:sp>
            <p:nvSpPr>
              <p:cNvPr id="24710" name="Rectangle 132"/>
              <p:cNvSpPr>
                <a:spLocks noChangeArrowheads="1"/>
              </p:cNvSpPr>
              <p:nvPr/>
            </p:nvSpPr>
            <p:spPr bwMode="auto">
              <a:xfrm>
                <a:off x="240" y="1884"/>
                <a:ext cx="63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cs typeface="Times New Roman" pitchFamily="18" charset="0"/>
                  </a:rPr>
                  <a:t>Received </a:t>
                </a:r>
              </a:p>
            </p:txBody>
          </p:sp>
          <p:sp>
            <p:nvSpPr>
              <p:cNvPr id="24711" name="Rectangle 133"/>
              <p:cNvSpPr>
                <a:spLocks noChangeArrowheads="1"/>
              </p:cNvSpPr>
              <p:nvPr/>
            </p:nvSpPr>
            <p:spPr bwMode="auto">
              <a:xfrm>
                <a:off x="319" y="2018"/>
                <a:ext cx="48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cs typeface="Times New Roman" pitchFamily="18" charset="0"/>
                  </a:rPr>
                  <a:t>Signal </a:t>
                </a:r>
              </a:p>
            </p:txBody>
          </p:sp>
          <p:sp>
            <p:nvSpPr>
              <p:cNvPr id="24712" name="Rectangle 134"/>
              <p:cNvSpPr>
                <a:spLocks noChangeArrowheads="1"/>
              </p:cNvSpPr>
              <p:nvPr/>
            </p:nvSpPr>
            <p:spPr bwMode="auto">
              <a:xfrm>
                <a:off x="319" y="2154"/>
                <a:ext cx="48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cs typeface="Times New Roman" pitchFamily="18" charset="0"/>
                  </a:rPr>
                  <a:t>Power </a:t>
                </a:r>
              </a:p>
            </p:txBody>
          </p:sp>
          <p:sp>
            <p:nvSpPr>
              <p:cNvPr id="24713" name="Rectangle 135"/>
              <p:cNvSpPr>
                <a:spLocks noChangeArrowheads="1"/>
              </p:cNvSpPr>
              <p:nvPr/>
            </p:nvSpPr>
            <p:spPr bwMode="auto">
              <a:xfrm>
                <a:off x="375" y="2290"/>
                <a:ext cx="33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cs typeface="Times New Roman" pitchFamily="18" charset="0"/>
                  </a:rPr>
                  <a:t>(dB)</a:t>
                </a:r>
              </a:p>
            </p:txBody>
          </p:sp>
        </p:grpSp>
        <p:sp>
          <p:nvSpPr>
            <p:cNvPr id="24708" name="Rectangle 136"/>
            <p:cNvSpPr>
              <a:spLocks noChangeArrowheads="1"/>
            </p:cNvSpPr>
            <p:nvPr/>
          </p:nvSpPr>
          <p:spPr bwMode="auto">
            <a:xfrm>
              <a:off x="3033713" y="1525588"/>
              <a:ext cx="13112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solidFill>
                    <a:srgbClr val="00FF00"/>
                  </a:solidFill>
                  <a:cs typeface="Times New Roman" pitchFamily="18" charset="0"/>
                </a:rPr>
                <a:t>With path loss and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solidFill>
                    <a:srgbClr val="00FF00"/>
                  </a:solidFill>
                  <a:cs typeface="Times New Roman" pitchFamily="18" charset="0"/>
                </a:rPr>
                <a:t>shadow fading</a:t>
              </a:r>
            </a:p>
          </p:txBody>
        </p:sp>
        <p:sp>
          <p:nvSpPr>
            <p:cNvPr id="24709" name="Line 137"/>
            <p:cNvSpPr>
              <a:spLocks noChangeShapeType="1"/>
            </p:cNvSpPr>
            <p:nvPr/>
          </p:nvSpPr>
          <p:spPr bwMode="auto">
            <a:xfrm rot="16200000">
              <a:off x="3452813" y="1992313"/>
              <a:ext cx="158750" cy="0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1655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Fading (2)</a:t>
            </a:r>
            <a:endParaRPr lang="el-GR" alt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967288"/>
            <a:ext cx="8382000" cy="1281112"/>
          </a:xfrm>
        </p:spPr>
        <p:txBody>
          <a:bodyPr/>
          <a:lstStyle/>
          <a:p>
            <a:pPr eaLnBrk="1" hangingPunct="1"/>
            <a:r>
              <a:rPr lang="en-US" altLang="en-US" smtClean="0"/>
              <a:t>fading due to multipath and mobility</a:t>
            </a:r>
            <a:endParaRPr lang="el-GR" altLang="en-US" smtClean="0"/>
          </a:p>
        </p:txBody>
      </p:sp>
      <p:grpSp>
        <p:nvGrpSpPr>
          <p:cNvPr id="25604" name="Group 4" descr="fading"/>
          <p:cNvGrpSpPr>
            <a:grpSpLocks/>
          </p:cNvGrpSpPr>
          <p:nvPr/>
        </p:nvGrpSpPr>
        <p:grpSpPr bwMode="auto">
          <a:xfrm>
            <a:off x="1752600" y="1752600"/>
            <a:ext cx="5819775" cy="2695575"/>
            <a:chOff x="240" y="1872"/>
            <a:chExt cx="3666" cy="1698"/>
          </a:xfrm>
        </p:grpSpPr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816" y="1872"/>
              <a:ext cx="3090" cy="1698"/>
              <a:chOff x="808" y="3910"/>
              <a:chExt cx="3090" cy="1698"/>
            </a:xfrm>
          </p:grpSpPr>
          <p:pic>
            <p:nvPicPr>
              <p:cNvPr id="25611" name="Picture 6" descr="fading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9" y="3998"/>
                <a:ext cx="1904" cy="5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12" name="Freeform 7"/>
              <p:cNvSpPr>
                <a:spLocks/>
              </p:cNvSpPr>
              <p:nvPr/>
            </p:nvSpPr>
            <p:spPr bwMode="auto">
              <a:xfrm>
                <a:off x="882" y="5041"/>
                <a:ext cx="1921" cy="17"/>
              </a:xfrm>
              <a:custGeom>
                <a:avLst/>
                <a:gdLst>
                  <a:gd name="T0" fmla="*/ 0 w 1921"/>
                  <a:gd name="T1" fmla="*/ 7 h 17"/>
                  <a:gd name="T2" fmla="*/ 6 w 1921"/>
                  <a:gd name="T3" fmla="*/ 16 h 17"/>
                  <a:gd name="T4" fmla="*/ 1920 w 1921"/>
                  <a:gd name="T5" fmla="*/ 16 h 17"/>
                  <a:gd name="T6" fmla="*/ 1920 w 1921"/>
                  <a:gd name="T7" fmla="*/ 0 h 17"/>
                  <a:gd name="T8" fmla="*/ 6 w 1921"/>
                  <a:gd name="T9" fmla="*/ 0 h 17"/>
                  <a:gd name="T10" fmla="*/ 12 w 1921"/>
                  <a:gd name="T11" fmla="*/ 7 h 17"/>
                  <a:gd name="T12" fmla="*/ 0 w 1921"/>
                  <a:gd name="T13" fmla="*/ 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21"/>
                  <a:gd name="T22" fmla="*/ 0 h 17"/>
                  <a:gd name="T23" fmla="*/ 1921 w 1921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21" h="17">
                    <a:moveTo>
                      <a:pt x="0" y="7"/>
                    </a:moveTo>
                    <a:lnTo>
                      <a:pt x="6" y="16"/>
                    </a:lnTo>
                    <a:lnTo>
                      <a:pt x="1920" y="16"/>
                    </a:lnTo>
                    <a:lnTo>
                      <a:pt x="1920" y="0"/>
                    </a:lnTo>
                    <a:lnTo>
                      <a:pt x="6" y="0"/>
                    </a:lnTo>
                    <a:lnTo>
                      <a:pt x="12" y="7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3" name="Freeform 8"/>
              <p:cNvSpPr>
                <a:spLocks/>
              </p:cNvSpPr>
              <p:nvPr/>
            </p:nvSpPr>
            <p:spPr bwMode="auto">
              <a:xfrm>
                <a:off x="882" y="3921"/>
                <a:ext cx="17" cy="1126"/>
              </a:xfrm>
              <a:custGeom>
                <a:avLst/>
                <a:gdLst>
                  <a:gd name="T0" fmla="*/ 8 w 17"/>
                  <a:gd name="T1" fmla="*/ 0 h 1126"/>
                  <a:gd name="T2" fmla="*/ 0 w 17"/>
                  <a:gd name="T3" fmla="*/ 0 h 1126"/>
                  <a:gd name="T4" fmla="*/ 0 w 17"/>
                  <a:gd name="T5" fmla="*/ 1125 h 1126"/>
                  <a:gd name="T6" fmla="*/ 16 w 17"/>
                  <a:gd name="T7" fmla="*/ 1125 h 1126"/>
                  <a:gd name="T8" fmla="*/ 16 w 17"/>
                  <a:gd name="T9" fmla="*/ 0 h 1126"/>
                  <a:gd name="T10" fmla="*/ 8 w 17"/>
                  <a:gd name="T11" fmla="*/ 0 h 11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126"/>
                  <a:gd name="T20" fmla="*/ 17 w 17"/>
                  <a:gd name="T21" fmla="*/ 1126 h 11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126">
                    <a:moveTo>
                      <a:pt x="8" y="0"/>
                    </a:moveTo>
                    <a:lnTo>
                      <a:pt x="0" y="0"/>
                    </a:lnTo>
                    <a:lnTo>
                      <a:pt x="0" y="1125"/>
                    </a:lnTo>
                    <a:lnTo>
                      <a:pt x="16" y="1125"/>
                    </a:lnTo>
                    <a:lnTo>
                      <a:pt x="16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4" name="Freeform 9"/>
              <p:cNvSpPr>
                <a:spLocks/>
              </p:cNvSpPr>
              <p:nvPr/>
            </p:nvSpPr>
            <p:spPr bwMode="auto">
              <a:xfrm>
                <a:off x="2783" y="5021"/>
                <a:ext cx="32" cy="51"/>
              </a:xfrm>
              <a:custGeom>
                <a:avLst/>
                <a:gdLst>
                  <a:gd name="T0" fmla="*/ 6 w 32"/>
                  <a:gd name="T1" fmla="*/ 50 h 51"/>
                  <a:gd name="T2" fmla="*/ 0 w 32"/>
                  <a:gd name="T3" fmla="*/ 43 h 51"/>
                  <a:gd name="T4" fmla="*/ 15 w 32"/>
                  <a:gd name="T5" fmla="*/ 25 h 51"/>
                  <a:gd name="T6" fmla="*/ 0 w 32"/>
                  <a:gd name="T7" fmla="*/ 8 h 51"/>
                  <a:gd name="T8" fmla="*/ 6 w 32"/>
                  <a:gd name="T9" fmla="*/ 0 h 51"/>
                  <a:gd name="T10" fmla="*/ 31 w 32"/>
                  <a:gd name="T11" fmla="*/ 25 h 51"/>
                  <a:gd name="T12" fmla="*/ 6 w 32"/>
                  <a:gd name="T13" fmla="*/ 50 h 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51"/>
                  <a:gd name="T23" fmla="*/ 32 w 32"/>
                  <a:gd name="T24" fmla="*/ 51 h 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51">
                    <a:moveTo>
                      <a:pt x="6" y="50"/>
                    </a:moveTo>
                    <a:lnTo>
                      <a:pt x="0" y="43"/>
                    </a:lnTo>
                    <a:lnTo>
                      <a:pt x="15" y="25"/>
                    </a:lnTo>
                    <a:lnTo>
                      <a:pt x="0" y="8"/>
                    </a:lnTo>
                    <a:lnTo>
                      <a:pt x="6" y="0"/>
                    </a:lnTo>
                    <a:lnTo>
                      <a:pt x="31" y="25"/>
                    </a:lnTo>
                    <a:lnTo>
                      <a:pt x="6" y="5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5" name="Rectangle 10"/>
              <p:cNvSpPr>
                <a:spLocks noChangeArrowheads="1"/>
              </p:cNvSpPr>
              <p:nvPr/>
            </p:nvSpPr>
            <p:spPr bwMode="auto">
              <a:xfrm>
                <a:off x="2938" y="4032"/>
                <a:ext cx="96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b="1">
                    <a:solidFill>
                      <a:srgbClr val="000000"/>
                    </a:solidFill>
                    <a:cs typeface="Times New Roman" pitchFamily="18" charset="0"/>
                  </a:rPr>
                  <a:t> dB With Respect  </a:t>
                </a:r>
              </a:p>
            </p:txBody>
          </p:sp>
          <p:sp>
            <p:nvSpPr>
              <p:cNvPr id="25616" name="Rectangle 11"/>
              <p:cNvSpPr>
                <a:spLocks noChangeArrowheads="1"/>
              </p:cNvSpPr>
              <p:nvPr/>
            </p:nvSpPr>
            <p:spPr bwMode="auto">
              <a:xfrm>
                <a:off x="2938" y="4147"/>
                <a:ext cx="94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b="1">
                    <a:solidFill>
                      <a:srgbClr val="000000"/>
                    </a:solidFill>
                    <a:cs typeface="Times New Roman" pitchFamily="18" charset="0"/>
                  </a:rPr>
                  <a:t>  to Average Value</a:t>
                </a:r>
              </a:p>
            </p:txBody>
          </p:sp>
          <p:sp>
            <p:nvSpPr>
              <p:cNvPr id="25617" name="Freeform 12"/>
              <p:cNvSpPr>
                <a:spLocks/>
              </p:cNvSpPr>
              <p:nvPr/>
            </p:nvSpPr>
            <p:spPr bwMode="auto">
              <a:xfrm>
                <a:off x="882" y="5046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10 h 17"/>
                  <a:gd name="T4" fmla="*/ 3 w 17"/>
                  <a:gd name="T5" fmla="*/ 10 h 17"/>
                  <a:gd name="T6" fmla="*/ 6 w 17"/>
                  <a:gd name="T7" fmla="*/ 16 h 17"/>
                  <a:gd name="T8" fmla="*/ 9 w 17"/>
                  <a:gd name="T9" fmla="*/ 16 h 17"/>
                  <a:gd name="T10" fmla="*/ 12 w 17"/>
                  <a:gd name="T11" fmla="*/ 16 h 17"/>
                  <a:gd name="T12" fmla="*/ 12 w 17"/>
                  <a:gd name="T13" fmla="*/ 10 h 17"/>
                  <a:gd name="T14" fmla="*/ 16 w 17"/>
                  <a:gd name="T15" fmla="*/ 10 h 17"/>
                  <a:gd name="T16" fmla="*/ 16 w 17"/>
                  <a:gd name="T17" fmla="*/ 0 h 17"/>
                  <a:gd name="T18" fmla="*/ 0 w 17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17"/>
                  <a:gd name="T32" fmla="*/ 17 w 17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17">
                    <a:moveTo>
                      <a:pt x="0" y="0"/>
                    </a:moveTo>
                    <a:lnTo>
                      <a:pt x="0" y="10"/>
                    </a:lnTo>
                    <a:lnTo>
                      <a:pt x="3" y="10"/>
                    </a:lnTo>
                    <a:lnTo>
                      <a:pt x="6" y="16"/>
                    </a:lnTo>
                    <a:lnTo>
                      <a:pt x="9" y="16"/>
                    </a:lnTo>
                    <a:lnTo>
                      <a:pt x="12" y="16"/>
                    </a:lnTo>
                    <a:lnTo>
                      <a:pt x="12" y="10"/>
                    </a:lnTo>
                    <a:lnTo>
                      <a:pt x="16" y="10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8" name="Freeform 13"/>
              <p:cNvSpPr>
                <a:spLocks/>
              </p:cNvSpPr>
              <p:nvPr/>
            </p:nvSpPr>
            <p:spPr bwMode="auto">
              <a:xfrm>
                <a:off x="882" y="5004"/>
                <a:ext cx="17" cy="43"/>
              </a:xfrm>
              <a:custGeom>
                <a:avLst/>
                <a:gdLst>
                  <a:gd name="T0" fmla="*/ 9 w 17"/>
                  <a:gd name="T1" fmla="*/ 0 h 43"/>
                  <a:gd name="T2" fmla="*/ 0 w 17"/>
                  <a:gd name="T3" fmla="*/ 0 h 43"/>
                  <a:gd name="T4" fmla="*/ 0 w 17"/>
                  <a:gd name="T5" fmla="*/ 42 h 43"/>
                  <a:gd name="T6" fmla="*/ 16 w 17"/>
                  <a:gd name="T7" fmla="*/ 42 h 43"/>
                  <a:gd name="T8" fmla="*/ 16 w 17"/>
                  <a:gd name="T9" fmla="*/ 0 h 43"/>
                  <a:gd name="T10" fmla="*/ 9 w 17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43"/>
                  <a:gd name="T20" fmla="*/ 17 w 17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43">
                    <a:moveTo>
                      <a:pt x="9" y="0"/>
                    </a:moveTo>
                    <a:lnTo>
                      <a:pt x="0" y="0"/>
                    </a:lnTo>
                    <a:lnTo>
                      <a:pt x="0" y="42"/>
                    </a:lnTo>
                    <a:lnTo>
                      <a:pt x="16" y="42"/>
                    </a:lnTo>
                    <a:lnTo>
                      <a:pt x="16" y="0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9" name="Freeform 14"/>
              <p:cNvSpPr>
                <a:spLocks/>
              </p:cNvSpPr>
              <p:nvPr/>
            </p:nvSpPr>
            <p:spPr bwMode="auto">
              <a:xfrm>
                <a:off x="882" y="5000"/>
                <a:ext cx="17" cy="17"/>
              </a:xfrm>
              <a:custGeom>
                <a:avLst/>
                <a:gdLst>
                  <a:gd name="T0" fmla="*/ 16 w 17"/>
                  <a:gd name="T1" fmla="*/ 16 h 17"/>
                  <a:gd name="T2" fmla="*/ 16 w 17"/>
                  <a:gd name="T3" fmla="*/ 8 h 17"/>
                  <a:gd name="T4" fmla="*/ 12 w 17"/>
                  <a:gd name="T5" fmla="*/ 8 h 17"/>
                  <a:gd name="T6" fmla="*/ 12 w 17"/>
                  <a:gd name="T7" fmla="*/ 0 h 17"/>
                  <a:gd name="T8" fmla="*/ 9 w 17"/>
                  <a:gd name="T9" fmla="*/ 0 h 17"/>
                  <a:gd name="T10" fmla="*/ 6 w 17"/>
                  <a:gd name="T11" fmla="*/ 0 h 17"/>
                  <a:gd name="T12" fmla="*/ 3 w 17"/>
                  <a:gd name="T13" fmla="*/ 8 h 17"/>
                  <a:gd name="T14" fmla="*/ 0 w 17"/>
                  <a:gd name="T15" fmla="*/ 8 h 17"/>
                  <a:gd name="T16" fmla="*/ 0 w 17"/>
                  <a:gd name="T17" fmla="*/ 16 h 17"/>
                  <a:gd name="T18" fmla="*/ 16 w 17"/>
                  <a:gd name="T19" fmla="*/ 16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17"/>
                  <a:gd name="T32" fmla="*/ 17 w 17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17">
                    <a:moveTo>
                      <a:pt x="16" y="16"/>
                    </a:moveTo>
                    <a:lnTo>
                      <a:pt x="16" y="8"/>
                    </a:lnTo>
                    <a:lnTo>
                      <a:pt x="12" y="8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16" y="1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0" name="Freeform 15"/>
              <p:cNvSpPr>
                <a:spLocks/>
              </p:cNvSpPr>
              <p:nvPr/>
            </p:nvSpPr>
            <p:spPr bwMode="auto">
              <a:xfrm>
                <a:off x="1413" y="5046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10 h 17"/>
                  <a:gd name="T4" fmla="*/ 3 w 17"/>
                  <a:gd name="T5" fmla="*/ 16 h 17"/>
                  <a:gd name="T6" fmla="*/ 6 w 17"/>
                  <a:gd name="T7" fmla="*/ 16 h 17"/>
                  <a:gd name="T8" fmla="*/ 9 w 17"/>
                  <a:gd name="T9" fmla="*/ 16 h 17"/>
                  <a:gd name="T10" fmla="*/ 12 w 17"/>
                  <a:gd name="T11" fmla="*/ 10 h 17"/>
                  <a:gd name="T12" fmla="*/ 16 w 17"/>
                  <a:gd name="T13" fmla="*/ 10 h 17"/>
                  <a:gd name="T14" fmla="*/ 16 w 17"/>
                  <a:gd name="T15" fmla="*/ 0 h 17"/>
                  <a:gd name="T16" fmla="*/ 0 w 17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7"/>
                  <a:gd name="T29" fmla="*/ 17 w 1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7">
                    <a:moveTo>
                      <a:pt x="0" y="0"/>
                    </a:moveTo>
                    <a:lnTo>
                      <a:pt x="0" y="10"/>
                    </a:lnTo>
                    <a:lnTo>
                      <a:pt x="3" y="16"/>
                    </a:lnTo>
                    <a:lnTo>
                      <a:pt x="6" y="16"/>
                    </a:lnTo>
                    <a:lnTo>
                      <a:pt x="9" y="16"/>
                    </a:lnTo>
                    <a:lnTo>
                      <a:pt x="12" y="10"/>
                    </a:lnTo>
                    <a:lnTo>
                      <a:pt x="16" y="10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1" name="Freeform 16"/>
              <p:cNvSpPr>
                <a:spLocks/>
              </p:cNvSpPr>
              <p:nvPr/>
            </p:nvSpPr>
            <p:spPr bwMode="auto">
              <a:xfrm>
                <a:off x="1413" y="5004"/>
                <a:ext cx="17" cy="43"/>
              </a:xfrm>
              <a:custGeom>
                <a:avLst/>
                <a:gdLst>
                  <a:gd name="T0" fmla="*/ 6 w 17"/>
                  <a:gd name="T1" fmla="*/ 0 h 43"/>
                  <a:gd name="T2" fmla="*/ 0 w 17"/>
                  <a:gd name="T3" fmla="*/ 0 h 43"/>
                  <a:gd name="T4" fmla="*/ 0 w 17"/>
                  <a:gd name="T5" fmla="*/ 42 h 43"/>
                  <a:gd name="T6" fmla="*/ 16 w 17"/>
                  <a:gd name="T7" fmla="*/ 42 h 43"/>
                  <a:gd name="T8" fmla="*/ 16 w 17"/>
                  <a:gd name="T9" fmla="*/ 0 h 43"/>
                  <a:gd name="T10" fmla="*/ 6 w 17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43"/>
                  <a:gd name="T20" fmla="*/ 17 w 17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43">
                    <a:moveTo>
                      <a:pt x="6" y="0"/>
                    </a:moveTo>
                    <a:lnTo>
                      <a:pt x="0" y="0"/>
                    </a:lnTo>
                    <a:lnTo>
                      <a:pt x="0" y="42"/>
                    </a:lnTo>
                    <a:lnTo>
                      <a:pt x="16" y="42"/>
                    </a:lnTo>
                    <a:lnTo>
                      <a:pt x="16" y="0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2" name="Freeform 17"/>
              <p:cNvSpPr>
                <a:spLocks/>
              </p:cNvSpPr>
              <p:nvPr/>
            </p:nvSpPr>
            <p:spPr bwMode="auto">
              <a:xfrm>
                <a:off x="1413" y="5000"/>
                <a:ext cx="17" cy="17"/>
              </a:xfrm>
              <a:custGeom>
                <a:avLst/>
                <a:gdLst>
                  <a:gd name="T0" fmla="*/ 16 w 17"/>
                  <a:gd name="T1" fmla="*/ 16 h 17"/>
                  <a:gd name="T2" fmla="*/ 16 w 17"/>
                  <a:gd name="T3" fmla="*/ 8 h 17"/>
                  <a:gd name="T4" fmla="*/ 12 w 17"/>
                  <a:gd name="T5" fmla="*/ 8 h 17"/>
                  <a:gd name="T6" fmla="*/ 9 w 17"/>
                  <a:gd name="T7" fmla="*/ 0 h 17"/>
                  <a:gd name="T8" fmla="*/ 6 w 17"/>
                  <a:gd name="T9" fmla="*/ 0 h 17"/>
                  <a:gd name="T10" fmla="*/ 3 w 17"/>
                  <a:gd name="T11" fmla="*/ 0 h 17"/>
                  <a:gd name="T12" fmla="*/ 0 w 17"/>
                  <a:gd name="T13" fmla="*/ 8 h 17"/>
                  <a:gd name="T14" fmla="*/ 0 w 17"/>
                  <a:gd name="T15" fmla="*/ 16 h 17"/>
                  <a:gd name="T16" fmla="*/ 16 w 17"/>
                  <a:gd name="T17" fmla="*/ 16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7"/>
                  <a:gd name="T29" fmla="*/ 17 w 1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7">
                    <a:moveTo>
                      <a:pt x="16" y="16"/>
                    </a:moveTo>
                    <a:lnTo>
                      <a:pt x="16" y="8"/>
                    </a:lnTo>
                    <a:lnTo>
                      <a:pt x="12" y="8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16" y="1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3" name="Freeform 18"/>
              <p:cNvSpPr>
                <a:spLocks/>
              </p:cNvSpPr>
              <p:nvPr/>
            </p:nvSpPr>
            <p:spPr bwMode="auto">
              <a:xfrm>
                <a:off x="1942" y="5046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10 h 17"/>
                  <a:gd name="T4" fmla="*/ 3 w 17"/>
                  <a:gd name="T5" fmla="*/ 10 h 17"/>
                  <a:gd name="T6" fmla="*/ 7 w 17"/>
                  <a:gd name="T7" fmla="*/ 16 h 17"/>
                  <a:gd name="T8" fmla="*/ 10 w 17"/>
                  <a:gd name="T9" fmla="*/ 16 h 17"/>
                  <a:gd name="T10" fmla="*/ 14 w 17"/>
                  <a:gd name="T11" fmla="*/ 16 h 17"/>
                  <a:gd name="T12" fmla="*/ 14 w 17"/>
                  <a:gd name="T13" fmla="*/ 10 h 17"/>
                  <a:gd name="T14" fmla="*/ 16 w 17"/>
                  <a:gd name="T15" fmla="*/ 10 h 17"/>
                  <a:gd name="T16" fmla="*/ 16 w 17"/>
                  <a:gd name="T17" fmla="*/ 0 h 17"/>
                  <a:gd name="T18" fmla="*/ 0 w 17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17"/>
                  <a:gd name="T32" fmla="*/ 17 w 17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17">
                    <a:moveTo>
                      <a:pt x="0" y="0"/>
                    </a:moveTo>
                    <a:lnTo>
                      <a:pt x="0" y="10"/>
                    </a:lnTo>
                    <a:lnTo>
                      <a:pt x="3" y="10"/>
                    </a:lnTo>
                    <a:lnTo>
                      <a:pt x="7" y="16"/>
                    </a:lnTo>
                    <a:lnTo>
                      <a:pt x="10" y="16"/>
                    </a:lnTo>
                    <a:lnTo>
                      <a:pt x="14" y="16"/>
                    </a:lnTo>
                    <a:lnTo>
                      <a:pt x="14" y="10"/>
                    </a:lnTo>
                    <a:lnTo>
                      <a:pt x="16" y="10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4" name="Freeform 19"/>
              <p:cNvSpPr>
                <a:spLocks/>
              </p:cNvSpPr>
              <p:nvPr/>
            </p:nvSpPr>
            <p:spPr bwMode="auto">
              <a:xfrm>
                <a:off x="1942" y="5004"/>
                <a:ext cx="17" cy="43"/>
              </a:xfrm>
              <a:custGeom>
                <a:avLst/>
                <a:gdLst>
                  <a:gd name="T0" fmla="*/ 10 w 17"/>
                  <a:gd name="T1" fmla="*/ 0 h 43"/>
                  <a:gd name="T2" fmla="*/ 0 w 17"/>
                  <a:gd name="T3" fmla="*/ 0 h 43"/>
                  <a:gd name="T4" fmla="*/ 0 w 17"/>
                  <a:gd name="T5" fmla="*/ 42 h 43"/>
                  <a:gd name="T6" fmla="*/ 16 w 17"/>
                  <a:gd name="T7" fmla="*/ 42 h 43"/>
                  <a:gd name="T8" fmla="*/ 16 w 17"/>
                  <a:gd name="T9" fmla="*/ 0 h 43"/>
                  <a:gd name="T10" fmla="*/ 10 w 17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43"/>
                  <a:gd name="T20" fmla="*/ 17 w 17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43">
                    <a:moveTo>
                      <a:pt x="10" y="0"/>
                    </a:moveTo>
                    <a:lnTo>
                      <a:pt x="0" y="0"/>
                    </a:lnTo>
                    <a:lnTo>
                      <a:pt x="0" y="42"/>
                    </a:lnTo>
                    <a:lnTo>
                      <a:pt x="16" y="42"/>
                    </a:lnTo>
                    <a:lnTo>
                      <a:pt x="16" y="0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5" name="Freeform 20"/>
              <p:cNvSpPr>
                <a:spLocks/>
              </p:cNvSpPr>
              <p:nvPr/>
            </p:nvSpPr>
            <p:spPr bwMode="auto">
              <a:xfrm>
                <a:off x="1942" y="5000"/>
                <a:ext cx="17" cy="17"/>
              </a:xfrm>
              <a:custGeom>
                <a:avLst/>
                <a:gdLst>
                  <a:gd name="T0" fmla="*/ 16 w 17"/>
                  <a:gd name="T1" fmla="*/ 16 h 17"/>
                  <a:gd name="T2" fmla="*/ 16 w 17"/>
                  <a:gd name="T3" fmla="*/ 8 h 17"/>
                  <a:gd name="T4" fmla="*/ 14 w 17"/>
                  <a:gd name="T5" fmla="*/ 8 h 17"/>
                  <a:gd name="T6" fmla="*/ 14 w 17"/>
                  <a:gd name="T7" fmla="*/ 0 h 17"/>
                  <a:gd name="T8" fmla="*/ 10 w 17"/>
                  <a:gd name="T9" fmla="*/ 0 h 17"/>
                  <a:gd name="T10" fmla="*/ 7 w 17"/>
                  <a:gd name="T11" fmla="*/ 0 h 17"/>
                  <a:gd name="T12" fmla="*/ 3 w 17"/>
                  <a:gd name="T13" fmla="*/ 8 h 17"/>
                  <a:gd name="T14" fmla="*/ 0 w 17"/>
                  <a:gd name="T15" fmla="*/ 8 h 17"/>
                  <a:gd name="T16" fmla="*/ 0 w 17"/>
                  <a:gd name="T17" fmla="*/ 16 h 17"/>
                  <a:gd name="T18" fmla="*/ 16 w 17"/>
                  <a:gd name="T19" fmla="*/ 16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17"/>
                  <a:gd name="T32" fmla="*/ 17 w 17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17">
                    <a:moveTo>
                      <a:pt x="16" y="16"/>
                    </a:moveTo>
                    <a:lnTo>
                      <a:pt x="16" y="8"/>
                    </a:lnTo>
                    <a:lnTo>
                      <a:pt x="14" y="8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16" y="1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6" name="Freeform 21"/>
              <p:cNvSpPr>
                <a:spLocks/>
              </p:cNvSpPr>
              <p:nvPr/>
            </p:nvSpPr>
            <p:spPr bwMode="auto">
              <a:xfrm>
                <a:off x="2473" y="5046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10 h 17"/>
                  <a:gd name="T4" fmla="*/ 3 w 17"/>
                  <a:gd name="T5" fmla="*/ 16 h 17"/>
                  <a:gd name="T6" fmla="*/ 7 w 17"/>
                  <a:gd name="T7" fmla="*/ 16 h 17"/>
                  <a:gd name="T8" fmla="*/ 8 w 17"/>
                  <a:gd name="T9" fmla="*/ 16 h 17"/>
                  <a:gd name="T10" fmla="*/ 12 w 17"/>
                  <a:gd name="T11" fmla="*/ 10 h 17"/>
                  <a:gd name="T12" fmla="*/ 16 w 17"/>
                  <a:gd name="T13" fmla="*/ 10 h 17"/>
                  <a:gd name="T14" fmla="*/ 16 w 17"/>
                  <a:gd name="T15" fmla="*/ 0 h 17"/>
                  <a:gd name="T16" fmla="*/ 0 w 17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7"/>
                  <a:gd name="T29" fmla="*/ 17 w 1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7">
                    <a:moveTo>
                      <a:pt x="0" y="0"/>
                    </a:moveTo>
                    <a:lnTo>
                      <a:pt x="0" y="10"/>
                    </a:lnTo>
                    <a:lnTo>
                      <a:pt x="3" y="16"/>
                    </a:lnTo>
                    <a:lnTo>
                      <a:pt x="7" y="16"/>
                    </a:lnTo>
                    <a:lnTo>
                      <a:pt x="8" y="16"/>
                    </a:lnTo>
                    <a:lnTo>
                      <a:pt x="12" y="10"/>
                    </a:lnTo>
                    <a:lnTo>
                      <a:pt x="16" y="10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7" name="Freeform 22"/>
              <p:cNvSpPr>
                <a:spLocks/>
              </p:cNvSpPr>
              <p:nvPr/>
            </p:nvSpPr>
            <p:spPr bwMode="auto">
              <a:xfrm>
                <a:off x="2473" y="5004"/>
                <a:ext cx="17" cy="43"/>
              </a:xfrm>
              <a:custGeom>
                <a:avLst/>
                <a:gdLst>
                  <a:gd name="T0" fmla="*/ 7 w 17"/>
                  <a:gd name="T1" fmla="*/ 0 h 43"/>
                  <a:gd name="T2" fmla="*/ 0 w 17"/>
                  <a:gd name="T3" fmla="*/ 0 h 43"/>
                  <a:gd name="T4" fmla="*/ 0 w 17"/>
                  <a:gd name="T5" fmla="*/ 42 h 43"/>
                  <a:gd name="T6" fmla="*/ 16 w 17"/>
                  <a:gd name="T7" fmla="*/ 42 h 43"/>
                  <a:gd name="T8" fmla="*/ 16 w 17"/>
                  <a:gd name="T9" fmla="*/ 0 h 43"/>
                  <a:gd name="T10" fmla="*/ 7 w 17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43"/>
                  <a:gd name="T20" fmla="*/ 17 w 17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43">
                    <a:moveTo>
                      <a:pt x="7" y="0"/>
                    </a:moveTo>
                    <a:lnTo>
                      <a:pt x="0" y="0"/>
                    </a:lnTo>
                    <a:lnTo>
                      <a:pt x="0" y="42"/>
                    </a:lnTo>
                    <a:lnTo>
                      <a:pt x="16" y="42"/>
                    </a:lnTo>
                    <a:lnTo>
                      <a:pt x="16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8" name="Freeform 23"/>
              <p:cNvSpPr>
                <a:spLocks/>
              </p:cNvSpPr>
              <p:nvPr/>
            </p:nvSpPr>
            <p:spPr bwMode="auto">
              <a:xfrm>
                <a:off x="2473" y="5000"/>
                <a:ext cx="17" cy="17"/>
              </a:xfrm>
              <a:custGeom>
                <a:avLst/>
                <a:gdLst>
                  <a:gd name="T0" fmla="*/ 16 w 17"/>
                  <a:gd name="T1" fmla="*/ 16 h 17"/>
                  <a:gd name="T2" fmla="*/ 16 w 17"/>
                  <a:gd name="T3" fmla="*/ 8 h 17"/>
                  <a:gd name="T4" fmla="*/ 12 w 17"/>
                  <a:gd name="T5" fmla="*/ 8 h 17"/>
                  <a:gd name="T6" fmla="*/ 8 w 17"/>
                  <a:gd name="T7" fmla="*/ 0 h 17"/>
                  <a:gd name="T8" fmla="*/ 7 w 17"/>
                  <a:gd name="T9" fmla="*/ 0 h 17"/>
                  <a:gd name="T10" fmla="*/ 3 w 17"/>
                  <a:gd name="T11" fmla="*/ 0 h 17"/>
                  <a:gd name="T12" fmla="*/ 0 w 17"/>
                  <a:gd name="T13" fmla="*/ 8 h 17"/>
                  <a:gd name="T14" fmla="*/ 0 w 17"/>
                  <a:gd name="T15" fmla="*/ 16 h 17"/>
                  <a:gd name="T16" fmla="*/ 16 w 17"/>
                  <a:gd name="T17" fmla="*/ 16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7"/>
                  <a:gd name="T29" fmla="*/ 17 w 1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7">
                    <a:moveTo>
                      <a:pt x="16" y="16"/>
                    </a:moveTo>
                    <a:lnTo>
                      <a:pt x="16" y="8"/>
                    </a:lnTo>
                    <a:lnTo>
                      <a:pt x="12" y="8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16" y="1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9" name="Rectangle 24"/>
              <p:cNvSpPr>
                <a:spLocks noChangeArrowheads="1"/>
              </p:cNvSpPr>
              <p:nvPr/>
            </p:nvSpPr>
            <p:spPr bwMode="auto">
              <a:xfrm>
                <a:off x="808" y="5017"/>
                <a:ext cx="16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b="1">
                    <a:solidFill>
                      <a:srgbClr val="000000"/>
                    </a:solidFill>
                    <a:cs typeface="Times New Roman" pitchFamily="18" charset="0"/>
                  </a:rPr>
                  <a:t>0</a:t>
                </a:r>
              </a:p>
            </p:txBody>
          </p:sp>
          <p:sp>
            <p:nvSpPr>
              <p:cNvPr id="25630" name="Rectangle 25"/>
              <p:cNvSpPr>
                <a:spLocks noChangeArrowheads="1"/>
              </p:cNvSpPr>
              <p:nvPr/>
            </p:nvSpPr>
            <p:spPr bwMode="auto">
              <a:xfrm>
                <a:off x="1282" y="5017"/>
                <a:ext cx="24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b="1">
                    <a:solidFill>
                      <a:srgbClr val="000000"/>
                    </a:solidFill>
                    <a:cs typeface="Times New Roman" pitchFamily="18" charset="0"/>
                  </a:rPr>
                  <a:t>0.5</a:t>
                </a:r>
              </a:p>
            </p:txBody>
          </p:sp>
          <p:sp>
            <p:nvSpPr>
              <p:cNvPr id="25631" name="Rectangle 26"/>
              <p:cNvSpPr>
                <a:spLocks noChangeArrowheads="1"/>
              </p:cNvSpPr>
              <p:nvPr/>
            </p:nvSpPr>
            <p:spPr bwMode="auto">
              <a:xfrm>
                <a:off x="882" y="4396"/>
                <a:ext cx="306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b="1">
                    <a:solidFill>
                      <a:srgbClr val="000000"/>
                    </a:solidFill>
                    <a:cs typeface="Times New Roman" pitchFamily="18" charset="0"/>
                  </a:rPr>
                  <a:t>0.5</a:t>
                </a:r>
                <a:r>
                  <a:rPr lang="en-US" altLang="en-US" sz="1300" b="1">
                    <a:solidFill>
                      <a:srgbClr val="000000"/>
                    </a:solidFill>
                    <a:latin typeface="Symbol" pitchFamily="18" charset="2"/>
                    <a:cs typeface="Times New Roman" pitchFamily="18" charset="0"/>
                  </a:rPr>
                  <a:t>l</a:t>
                </a:r>
              </a:p>
            </p:txBody>
          </p:sp>
          <p:sp>
            <p:nvSpPr>
              <p:cNvPr id="25632" name="Rectangle 27"/>
              <p:cNvSpPr>
                <a:spLocks noChangeArrowheads="1"/>
              </p:cNvSpPr>
              <p:nvPr/>
            </p:nvSpPr>
            <p:spPr bwMode="auto">
              <a:xfrm>
                <a:off x="2343" y="5017"/>
                <a:ext cx="24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b="1">
                    <a:solidFill>
                      <a:srgbClr val="000000"/>
                    </a:solidFill>
                    <a:cs typeface="Times New Roman" pitchFamily="18" charset="0"/>
                  </a:rPr>
                  <a:t>1.5</a:t>
                </a:r>
              </a:p>
            </p:txBody>
          </p:sp>
          <p:sp>
            <p:nvSpPr>
              <p:cNvPr id="25633" name="Rectangle 28"/>
              <p:cNvSpPr>
                <a:spLocks noChangeArrowheads="1"/>
              </p:cNvSpPr>
              <p:nvPr/>
            </p:nvSpPr>
            <p:spPr bwMode="auto">
              <a:xfrm>
                <a:off x="2765" y="4376"/>
                <a:ext cx="25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b="1">
                    <a:solidFill>
                      <a:srgbClr val="000000"/>
                    </a:solidFill>
                    <a:cs typeface="Times New Roman" pitchFamily="18" charset="0"/>
                  </a:rPr>
                  <a:t>-30</a:t>
                </a:r>
              </a:p>
            </p:txBody>
          </p:sp>
          <p:sp>
            <p:nvSpPr>
              <p:cNvPr id="25634" name="Rectangle 29"/>
              <p:cNvSpPr>
                <a:spLocks noChangeArrowheads="1"/>
              </p:cNvSpPr>
              <p:nvPr/>
            </p:nvSpPr>
            <p:spPr bwMode="auto">
              <a:xfrm>
                <a:off x="2765" y="4253"/>
                <a:ext cx="25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b="1">
                    <a:solidFill>
                      <a:srgbClr val="000000"/>
                    </a:solidFill>
                    <a:cs typeface="Times New Roman" pitchFamily="18" charset="0"/>
                  </a:rPr>
                  <a:t>-20</a:t>
                </a:r>
              </a:p>
            </p:txBody>
          </p:sp>
          <p:sp>
            <p:nvSpPr>
              <p:cNvPr id="25635" name="Rectangle 30"/>
              <p:cNvSpPr>
                <a:spLocks noChangeArrowheads="1"/>
              </p:cNvSpPr>
              <p:nvPr/>
            </p:nvSpPr>
            <p:spPr bwMode="auto">
              <a:xfrm>
                <a:off x="2765" y="4140"/>
                <a:ext cx="25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b="1">
                    <a:solidFill>
                      <a:srgbClr val="000000"/>
                    </a:solidFill>
                    <a:cs typeface="Times New Roman" pitchFamily="18" charset="0"/>
                  </a:rPr>
                  <a:t>-10</a:t>
                </a:r>
              </a:p>
            </p:txBody>
          </p:sp>
          <p:sp>
            <p:nvSpPr>
              <p:cNvPr id="25636" name="Rectangle 31"/>
              <p:cNvSpPr>
                <a:spLocks noChangeArrowheads="1"/>
              </p:cNvSpPr>
              <p:nvPr/>
            </p:nvSpPr>
            <p:spPr bwMode="auto">
              <a:xfrm>
                <a:off x="2796" y="3910"/>
                <a:ext cx="22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b="1">
                    <a:solidFill>
                      <a:srgbClr val="000000"/>
                    </a:solidFill>
                    <a:cs typeface="Times New Roman" pitchFamily="18" charset="0"/>
                  </a:rPr>
                  <a:t>10</a:t>
                </a:r>
              </a:p>
            </p:txBody>
          </p:sp>
          <p:sp>
            <p:nvSpPr>
              <p:cNvPr id="25637" name="Rectangle 32"/>
              <p:cNvSpPr>
                <a:spLocks noChangeArrowheads="1"/>
              </p:cNvSpPr>
              <p:nvPr/>
            </p:nvSpPr>
            <p:spPr bwMode="auto">
              <a:xfrm>
                <a:off x="2849" y="4031"/>
                <a:ext cx="16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b="1">
                    <a:solidFill>
                      <a:srgbClr val="000000"/>
                    </a:solidFill>
                    <a:cs typeface="Times New Roman" pitchFamily="18" charset="0"/>
                  </a:rPr>
                  <a:t>0</a:t>
                </a:r>
              </a:p>
            </p:txBody>
          </p:sp>
          <p:sp>
            <p:nvSpPr>
              <p:cNvPr id="25638" name="Rectangle 33"/>
              <p:cNvSpPr>
                <a:spLocks noChangeArrowheads="1"/>
              </p:cNvSpPr>
              <p:nvPr/>
            </p:nvSpPr>
            <p:spPr bwMode="auto">
              <a:xfrm>
                <a:off x="1855" y="5017"/>
                <a:ext cx="16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b="1">
                    <a:solidFill>
                      <a:srgbClr val="000000"/>
                    </a:solidFill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25639" name="Rectangle 34"/>
              <p:cNvSpPr>
                <a:spLocks noChangeArrowheads="1"/>
              </p:cNvSpPr>
              <p:nvPr/>
            </p:nvSpPr>
            <p:spPr bwMode="auto">
              <a:xfrm>
                <a:off x="1542" y="5103"/>
                <a:ext cx="70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b="1">
                    <a:solidFill>
                      <a:srgbClr val="000000"/>
                    </a:solidFill>
                    <a:cs typeface="Times New Roman" pitchFamily="18" charset="0"/>
                  </a:rPr>
                  <a:t>t, in seconds</a:t>
                </a:r>
              </a:p>
            </p:txBody>
          </p:sp>
          <p:grpSp>
            <p:nvGrpSpPr>
              <p:cNvPr id="25640" name="Group 35"/>
              <p:cNvGrpSpPr>
                <a:grpSpLocks/>
              </p:cNvGrpSpPr>
              <p:nvPr/>
            </p:nvGrpSpPr>
            <p:grpSpPr bwMode="auto">
              <a:xfrm>
                <a:off x="808" y="5299"/>
                <a:ext cx="2007" cy="309"/>
                <a:chOff x="808" y="5299"/>
                <a:chExt cx="2007" cy="309"/>
              </a:xfrm>
            </p:grpSpPr>
            <p:sp>
              <p:nvSpPr>
                <p:cNvPr id="25723" name="Freeform 36"/>
                <p:cNvSpPr>
                  <a:spLocks/>
                </p:cNvSpPr>
                <p:nvPr/>
              </p:nvSpPr>
              <p:spPr bwMode="auto">
                <a:xfrm>
                  <a:off x="888" y="5339"/>
                  <a:ext cx="1915" cy="17"/>
                </a:xfrm>
                <a:custGeom>
                  <a:avLst/>
                  <a:gdLst>
                    <a:gd name="T0" fmla="*/ 0 w 1915"/>
                    <a:gd name="T1" fmla="*/ 8 h 17"/>
                    <a:gd name="T2" fmla="*/ 0 w 1915"/>
                    <a:gd name="T3" fmla="*/ 16 h 17"/>
                    <a:gd name="T4" fmla="*/ 1914 w 1915"/>
                    <a:gd name="T5" fmla="*/ 16 h 17"/>
                    <a:gd name="T6" fmla="*/ 1914 w 1915"/>
                    <a:gd name="T7" fmla="*/ 0 h 17"/>
                    <a:gd name="T8" fmla="*/ 0 w 1915"/>
                    <a:gd name="T9" fmla="*/ 0 h 17"/>
                    <a:gd name="T10" fmla="*/ 0 w 1915"/>
                    <a:gd name="T11" fmla="*/ 8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15"/>
                    <a:gd name="T19" fmla="*/ 0 h 17"/>
                    <a:gd name="T20" fmla="*/ 1915 w 1915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15" h="17">
                      <a:moveTo>
                        <a:pt x="0" y="8"/>
                      </a:moveTo>
                      <a:lnTo>
                        <a:pt x="0" y="16"/>
                      </a:lnTo>
                      <a:lnTo>
                        <a:pt x="1914" y="16"/>
                      </a:lnTo>
                      <a:lnTo>
                        <a:pt x="1914" y="0"/>
                      </a:lnTo>
                      <a:lnTo>
                        <a:pt x="0" y="0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24" name="Freeform 37"/>
                <p:cNvSpPr>
                  <a:spLocks/>
                </p:cNvSpPr>
                <p:nvPr/>
              </p:nvSpPr>
              <p:spPr bwMode="auto">
                <a:xfrm>
                  <a:off x="2783" y="5320"/>
                  <a:ext cx="32" cy="51"/>
                </a:xfrm>
                <a:custGeom>
                  <a:avLst/>
                  <a:gdLst>
                    <a:gd name="T0" fmla="*/ 6 w 32"/>
                    <a:gd name="T1" fmla="*/ 50 h 51"/>
                    <a:gd name="T2" fmla="*/ 0 w 32"/>
                    <a:gd name="T3" fmla="*/ 42 h 51"/>
                    <a:gd name="T4" fmla="*/ 15 w 32"/>
                    <a:gd name="T5" fmla="*/ 25 h 51"/>
                    <a:gd name="T6" fmla="*/ 0 w 32"/>
                    <a:gd name="T7" fmla="*/ 8 h 51"/>
                    <a:gd name="T8" fmla="*/ 6 w 32"/>
                    <a:gd name="T9" fmla="*/ 0 h 51"/>
                    <a:gd name="T10" fmla="*/ 31 w 32"/>
                    <a:gd name="T11" fmla="*/ 25 h 51"/>
                    <a:gd name="T12" fmla="*/ 6 w 32"/>
                    <a:gd name="T13" fmla="*/ 50 h 5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2"/>
                    <a:gd name="T22" fmla="*/ 0 h 51"/>
                    <a:gd name="T23" fmla="*/ 32 w 32"/>
                    <a:gd name="T24" fmla="*/ 51 h 5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2" h="51">
                      <a:moveTo>
                        <a:pt x="6" y="50"/>
                      </a:moveTo>
                      <a:lnTo>
                        <a:pt x="0" y="42"/>
                      </a:lnTo>
                      <a:lnTo>
                        <a:pt x="15" y="25"/>
                      </a:lnTo>
                      <a:lnTo>
                        <a:pt x="0" y="8"/>
                      </a:lnTo>
                      <a:lnTo>
                        <a:pt x="6" y="0"/>
                      </a:lnTo>
                      <a:lnTo>
                        <a:pt x="31" y="25"/>
                      </a:lnTo>
                      <a:lnTo>
                        <a:pt x="6" y="5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25" name="Freeform 38"/>
                <p:cNvSpPr>
                  <a:spLocks/>
                </p:cNvSpPr>
                <p:nvPr/>
              </p:nvSpPr>
              <p:spPr bwMode="auto">
                <a:xfrm>
                  <a:off x="882" y="5345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0 h 17"/>
                    <a:gd name="T4" fmla="*/ 3 w 17"/>
                    <a:gd name="T5" fmla="*/ 10 h 17"/>
                    <a:gd name="T6" fmla="*/ 6 w 17"/>
                    <a:gd name="T7" fmla="*/ 16 h 17"/>
                    <a:gd name="T8" fmla="*/ 9 w 17"/>
                    <a:gd name="T9" fmla="*/ 16 h 17"/>
                    <a:gd name="T10" fmla="*/ 12 w 17"/>
                    <a:gd name="T11" fmla="*/ 16 h 17"/>
                    <a:gd name="T12" fmla="*/ 12 w 17"/>
                    <a:gd name="T13" fmla="*/ 10 h 17"/>
                    <a:gd name="T14" fmla="*/ 16 w 17"/>
                    <a:gd name="T15" fmla="*/ 10 h 17"/>
                    <a:gd name="T16" fmla="*/ 16 w 17"/>
                    <a:gd name="T17" fmla="*/ 0 h 17"/>
                    <a:gd name="T18" fmla="*/ 0 w 17"/>
                    <a:gd name="T19" fmla="*/ 0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7"/>
                    <a:gd name="T32" fmla="*/ 17 w 17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7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3" y="10"/>
                      </a:lnTo>
                      <a:lnTo>
                        <a:pt x="6" y="16"/>
                      </a:lnTo>
                      <a:lnTo>
                        <a:pt x="9" y="16"/>
                      </a:lnTo>
                      <a:lnTo>
                        <a:pt x="12" y="16"/>
                      </a:lnTo>
                      <a:lnTo>
                        <a:pt x="12" y="10"/>
                      </a:lnTo>
                      <a:lnTo>
                        <a:pt x="16" y="10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26" name="Freeform 39"/>
                <p:cNvSpPr>
                  <a:spLocks/>
                </p:cNvSpPr>
                <p:nvPr/>
              </p:nvSpPr>
              <p:spPr bwMode="auto">
                <a:xfrm>
                  <a:off x="882" y="5305"/>
                  <a:ext cx="17" cy="41"/>
                </a:xfrm>
                <a:custGeom>
                  <a:avLst/>
                  <a:gdLst>
                    <a:gd name="T0" fmla="*/ 9 w 17"/>
                    <a:gd name="T1" fmla="*/ 0 h 41"/>
                    <a:gd name="T2" fmla="*/ 0 w 17"/>
                    <a:gd name="T3" fmla="*/ 0 h 41"/>
                    <a:gd name="T4" fmla="*/ 0 w 17"/>
                    <a:gd name="T5" fmla="*/ 40 h 41"/>
                    <a:gd name="T6" fmla="*/ 16 w 17"/>
                    <a:gd name="T7" fmla="*/ 40 h 41"/>
                    <a:gd name="T8" fmla="*/ 16 w 17"/>
                    <a:gd name="T9" fmla="*/ 0 h 41"/>
                    <a:gd name="T10" fmla="*/ 9 w 17"/>
                    <a:gd name="T11" fmla="*/ 0 h 4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41"/>
                    <a:gd name="T20" fmla="*/ 17 w 17"/>
                    <a:gd name="T21" fmla="*/ 41 h 4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41">
                      <a:moveTo>
                        <a:pt x="9" y="0"/>
                      </a:moveTo>
                      <a:lnTo>
                        <a:pt x="0" y="0"/>
                      </a:lnTo>
                      <a:lnTo>
                        <a:pt x="0" y="40"/>
                      </a:lnTo>
                      <a:lnTo>
                        <a:pt x="16" y="40"/>
                      </a:lnTo>
                      <a:lnTo>
                        <a:pt x="16" y="0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27" name="Freeform 40"/>
                <p:cNvSpPr>
                  <a:spLocks/>
                </p:cNvSpPr>
                <p:nvPr/>
              </p:nvSpPr>
              <p:spPr bwMode="auto">
                <a:xfrm>
                  <a:off x="882" y="5299"/>
                  <a:ext cx="17" cy="17"/>
                </a:xfrm>
                <a:custGeom>
                  <a:avLst/>
                  <a:gdLst>
                    <a:gd name="T0" fmla="*/ 16 w 17"/>
                    <a:gd name="T1" fmla="*/ 16 h 17"/>
                    <a:gd name="T2" fmla="*/ 16 w 17"/>
                    <a:gd name="T3" fmla="*/ 5 h 17"/>
                    <a:gd name="T4" fmla="*/ 12 w 17"/>
                    <a:gd name="T5" fmla="*/ 5 h 17"/>
                    <a:gd name="T6" fmla="*/ 12 w 17"/>
                    <a:gd name="T7" fmla="*/ 0 h 17"/>
                    <a:gd name="T8" fmla="*/ 9 w 17"/>
                    <a:gd name="T9" fmla="*/ 0 h 17"/>
                    <a:gd name="T10" fmla="*/ 6 w 17"/>
                    <a:gd name="T11" fmla="*/ 0 h 17"/>
                    <a:gd name="T12" fmla="*/ 3 w 17"/>
                    <a:gd name="T13" fmla="*/ 5 h 17"/>
                    <a:gd name="T14" fmla="*/ 0 w 17"/>
                    <a:gd name="T15" fmla="*/ 5 h 17"/>
                    <a:gd name="T16" fmla="*/ 0 w 17"/>
                    <a:gd name="T17" fmla="*/ 16 h 17"/>
                    <a:gd name="T18" fmla="*/ 16 w 17"/>
                    <a:gd name="T19" fmla="*/ 16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7"/>
                    <a:gd name="T32" fmla="*/ 17 w 17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7">
                      <a:moveTo>
                        <a:pt x="16" y="16"/>
                      </a:moveTo>
                      <a:lnTo>
                        <a:pt x="16" y="5"/>
                      </a:lnTo>
                      <a:lnTo>
                        <a:pt x="12" y="5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0" y="16"/>
                      </a:lnTo>
                      <a:lnTo>
                        <a:pt x="16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28" name="Freeform 41"/>
                <p:cNvSpPr>
                  <a:spLocks/>
                </p:cNvSpPr>
                <p:nvPr/>
              </p:nvSpPr>
              <p:spPr bwMode="auto">
                <a:xfrm>
                  <a:off x="1457" y="5345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0 h 17"/>
                    <a:gd name="T4" fmla="*/ 3 w 17"/>
                    <a:gd name="T5" fmla="*/ 10 h 17"/>
                    <a:gd name="T6" fmla="*/ 6 w 17"/>
                    <a:gd name="T7" fmla="*/ 16 h 17"/>
                    <a:gd name="T8" fmla="*/ 9 w 17"/>
                    <a:gd name="T9" fmla="*/ 16 h 17"/>
                    <a:gd name="T10" fmla="*/ 12 w 17"/>
                    <a:gd name="T11" fmla="*/ 16 h 17"/>
                    <a:gd name="T12" fmla="*/ 16 w 17"/>
                    <a:gd name="T13" fmla="*/ 10 h 17"/>
                    <a:gd name="T14" fmla="*/ 16 w 17"/>
                    <a:gd name="T15" fmla="*/ 0 h 17"/>
                    <a:gd name="T16" fmla="*/ 0 w 17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3" y="10"/>
                      </a:lnTo>
                      <a:lnTo>
                        <a:pt x="6" y="16"/>
                      </a:lnTo>
                      <a:lnTo>
                        <a:pt x="9" y="16"/>
                      </a:lnTo>
                      <a:lnTo>
                        <a:pt x="12" y="16"/>
                      </a:lnTo>
                      <a:lnTo>
                        <a:pt x="16" y="10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29" name="Freeform 42"/>
                <p:cNvSpPr>
                  <a:spLocks/>
                </p:cNvSpPr>
                <p:nvPr/>
              </p:nvSpPr>
              <p:spPr bwMode="auto">
                <a:xfrm>
                  <a:off x="1457" y="5305"/>
                  <a:ext cx="17" cy="41"/>
                </a:xfrm>
                <a:custGeom>
                  <a:avLst/>
                  <a:gdLst>
                    <a:gd name="T0" fmla="*/ 9 w 17"/>
                    <a:gd name="T1" fmla="*/ 0 h 41"/>
                    <a:gd name="T2" fmla="*/ 0 w 17"/>
                    <a:gd name="T3" fmla="*/ 0 h 41"/>
                    <a:gd name="T4" fmla="*/ 0 w 17"/>
                    <a:gd name="T5" fmla="*/ 40 h 41"/>
                    <a:gd name="T6" fmla="*/ 16 w 17"/>
                    <a:gd name="T7" fmla="*/ 40 h 41"/>
                    <a:gd name="T8" fmla="*/ 16 w 17"/>
                    <a:gd name="T9" fmla="*/ 0 h 41"/>
                    <a:gd name="T10" fmla="*/ 9 w 17"/>
                    <a:gd name="T11" fmla="*/ 0 h 4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41"/>
                    <a:gd name="T20" fmla="*/ 17 w 17"/>
                    <a:gd name="T21" fmla="*/ 41 h 4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41">
                      <a:moveTo>
                        <a:pt x="9" y="0"/>
                      </a:moveTo>
                      <a:lnTo>
                        <a:pt x="0" y="0"/>
                      </a:lnTo>
                      <a:lnTo>
                        <a:pt x="0" y="40"/>
                      </a:lnTo>
                      <a:lnTo>
                        <a:pt x="16" y="40"/>
                      </a:lnTo>
                      <a:lnTo>
                        <a:pt x="16" y="0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30" name="Freeform 43"/>
                <p:cNvSpPr>
                  <a:spLocks/>
                </p:cNvSpPr>
                <p:nvPr/>
              </p:nvSpPr>
              <p:spPr bwMode="auto">
                <a:xfrm>
                  <a:off x="1457" y="5299"/>
                  <a:ext cx="17" cy="17"/>
                </a:xfrm>
                <a:custGeom>
                  <a:avLst/>
                  <a:gdLst>
                    <a:gd name="T0" fmla="*/ 16 w 17"/>
                    <a:gd name="T1" fmla="*/ 16 h 17"/>
                    <a:gd name="T2" fmla="*/ 16 w 17"/>
                    <a:gd name="T3" fmla="*/ 5 h 17"/>
                    <a:gd name="T4" fmla="*/ 12 w 17"/>
                    <a:gd name="T5" fmla="*/ 0 h 17"/>
                    <a:gd name="T6" fmla="*/ 9 w 17"/>
                    <a:gd name="T7" fmla="*/ 0 h 17"/>
                    <a:gd name="T8" fmla="*/ 6 w 17"/>
                    <a:gd name="T9" fmla="*/ 0 h 17"/>
                    <a:gd name="T10" fmla="*/ 3 w 17"/>
                    <a:gd name="T11" fmla="*/ 5 h 17"/>
                    <a:gd name="T12" fmla="*/ 0 w 17"/>
                    <a:gd name="T13" fmla="*/ 5 h 17"/>
                    <a:gd name="T14" fmla="*/ 0 w 17"/>
                    <a:gd name="T15" fmla="*/ 16 h 17"/>
                    <a:gd name="T16" fmla="*/ 16 w 17"/>
                    <a:gd name="T17" fmla="*/ 16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16" y="16"/>
                      </a:moveTo>
                      <a:lnTo>
                        <a:pt x="16" y="5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0" y="16"/>
                      </a:lnTo>
                      <a:lnTo>
                        <a:pt x="16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31" name="Freeform 44"/>
                <p:cNvSpPr>
                  <a:spLocks/>
                </p:cNvSpPr>
                <p:nvPr/>
              </p:nvSpPr>
              <p:spPr bwMode="auto">
                <a:xfrm>
                  <a:off x="2032" y="5345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2 w 17"/>
                    <a:gd name="T3" fmla="*/ 10 h 17"/>
                    <a:gd name="T4" fmla="*/ 5 w 17"/>
                    <a:gd name="T5" fmla="*/ 16 h 17"/>
                    <a:gd name="T6" fmla="*/ 8 w 17"/>
                    <a:gd name="T7" fmla="*/ 16 h 17"/>
                    <a:gd name="T8" fmla="*/ 11 w 17"/>
                    <a:gd name="T9" fmla="*/ 16 h 17"/>
                    <a:gd name="T10" fmla="*/ 14 w 17"/>
                    <a:gd name="T11" fmla="*/ 10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2" y="10"/>
                      </a:lnTo>
                      <a:lnTo>
                        <a:pt x="5" y="16"/>
                      </a:lnTo>
                      <a:lnTo>
                        <a:pt x="8" y="16"/>
                      </a:lnTo>
                      <a:lnTo>
                        <a:pt x="11" y="16"/>
                      </a:lnTo>
                      <a:lnTo>
                        <a:pt x="14" y="10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32" name="Freeform 45"/>
                <p:cNvSpPr>
                  <a:spLocks/>
                </p:cNvSpPr>
                <p:nvPr/>
              </p:nvSpPr>
              <p:spPr bwMode="auto">
                <a:xfrm>
                  <a:off x="2032" y="5305"/>
                  <a:ext cx="17" cy="41"/>
                </a:xfrm>
                <a:custGeom>
                  <a:avLst/>
                  <a:gdLst>
                    <a:gd name="T0" fmla="*/ 8 w 17"/>
                    <a:gd name="T1" fmla="*/ 0 h 41"/>
                    <a:gd name="T2" fmla="*/ 0 w 17"/>
                    <a:gd name="T3" fmla="*/ 0 h 41"/>
                    <a:gd name="T4" fmla="*/ 0 w 17"/>
                    <a:gd name="T5" fmla="*/ 40 h 41"/>
                    <a:gd name="T6" fmla="*/ 16 w 17"/>
                    <a:gd name="T7" fmla="*/ 40 h 41"/>
                    <a:gd name="T8" fmla="*/ 16 w 17"/>
                    <a:gd name="T9" fmla="*/ 0 h 41"/>
                    <a:gd name="T10" fmla="*/ 8 w 17"/>
                    <a:gd name="T11" fmla="*/ 0 h 4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41"/>
                    <a:gd name="T20" fmla="*/ 17 w 17"/>
                    <a:gd name="T21" fmla="*/ 41 h 4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41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0" y="40"/>
                      </a:lnTo>
                      <a:lnTo>
                        <a:pt x="16" y="40"/>
                      </a:lnTo>
                      <a:lnTo>
                        <a:pt x="16" y="0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33" name="Freeform 46"/>
                <p:cNvSpPr>
                  <a:spLocks/>
                </p:cNvSpPr>
                <p:nvPr/>
              </p:nvSpPr>
              <p:spPr bwMode="auto">
                <a:xfrm>
                  <a:off x="2032" y="5299"/>
                  <a:ext cx="17" cy="17"/>
                </a:xfrm>
                <a:custGeom>
                  <a:avLst/>
                  <a:gdLst>
                    <a:gd name="T0" fmla="*/ 16 w 17"/>
                    <a:gd name="T1" fmla="*/ 16 h 17"/>
                    <a:gd name="T2" fmla="*/ 14 w 17"/>
                    <a:gd name="T3" fmla="*/ 5 h 17"/>
                    <a:gd name="T4" fmla="*/ 11 w 17"/>
                    <a:gd name="T5" fmla="*/ 0 h 17"/>
                    <a:gd name="T6" fmla="*/ 8 w 17"/>
                    <a:gd name="T7" fmla="*/ 0 h 17"/>
                    <a:gd name="T8" fmla="*/ 5 w 17"/>
                    <a:gd name="T9" fmla="*/ 0 h 17"/>
                    <a:gd name="T10" fmla="*/ 2 w 17"/>
                    <a:gd name="T11" fmla="*/ 5 h 17"/>
                    <a:gd name="T12" fmla="*/ 0 w 17"/>
                    <a:gd name="T13" fmla="*/ 16 h 17"/>
                    <a:gd name="T14" fmla="*/ 16 w 17"/>
                    <a:gd name="T15" fmla="*/ 16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16" y="16"/>
                      </a:moveTo>
                      <a:lnTo>
                        <a:pt x="14" y="5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5"/>
                      </a:lnTo>
                      <a:lnTo>
                        <a:pt x="0" y="16"/>
                      </a:lnTo>
                      <a:lnTo>
                        <a:pt x="16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34" name="Freeform 47"/>
                <p:cNvSpPr>
                  <a:spLocks/>
                </p:cNvSpPr>
                <p:nvPr/>
              </p:nvSpPr>
              <p:spPr bwMode="auto">
                <a:xfrm>
                  <a:off x="2607" y="5345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2 w 17"/>
                    <a:gd name="T3" fmla="*/ 10 h 17"/>
                    <a:gd name="T4" fmla="*/ 5 w 17"/>
                    <a:gd name="T5" fmla="*/ 16 h 17"/>
                    <a:gd name="T6" fmla="*/ 8 w 17"/>
                    <a:gd name="T7" fmla="*/ 16 h 17"/>
                    <a:gd name="T8" fmla="*/ 11 w 17"/>
                    <a:gd name="T9" fmla="*/ 16 h 17"/>
                    <a:gd name="T10" fmla="*/ 13 w 17"/>
                    <a:gd name="T11" fmla="*/ 10 h 17"/>
                    <a:gd name="T12" fmla="*/ 16 w 17"/>
                    <a:gd name="T13" fmla="*/ 0 h 17"/>
                    <a:gd name="T14" fmla="*/ 0 w 17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0" y="0"/>
                      </a:moveTo>
                      <a:lnTo>
                        <a:pt x="2" y="10"/>
                      </a:lnTo>
                      <a:lnTo>
                        <a:pt x="5" y="16"/>
                      </a:lnTo>
                      <a:lnTo>
                        <a:pt x="8" y="16"/>
                      </a:lnTo>
                      <a:lnTo>
                        <a:pt x="11" y="16"/>
                      </a:lnTo>
                      <a:lnTo>
                        <a:pt x="13" y="10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35" name="Freeform 48"/>
                <p:cNvSpPr>
                  <a:spLocks/>
                </p:cNvSpPr>
                <p:nvPr/>
              </p:nvSpPr>
              <p:spPr bwMode="auto">
                <a:xfrm>
                  <a:off x="2607" y="5305"/>
                  <a:ext cx="17" cy="41"/>
                </a:xfrm>
                <a:custGeom>
                  <a:avLst/>
                  <a:gdLst>
                    <a:gd name="T0" fmla="*/ 8 w 17"/>
                    <a:gd name="T1" fmla="*/ 0 h 41"/>
                    <a:gd name="T2" fmla="*/ 0 w 17"/>
                    <a:gd name="T3" fmla="*/ 0 h 41"/>
                    <a:gd name="T4" fmla="*/ 0 w 17"/>
                    <a:gd name="T5" fmla="*/ 40 h 41"/>
                    <a:gd name="T6" fmla="*/ 16 w 17"/>
                    <a:gd name="T7" fmla="*/ 40 h 41"/>
                    <a:gd name="T8" fmla="*/ 16 w 17"/>
                    <a:gd name="T9" fmla="*/ 0 h 41"/>
                    <a:gd name="T10" fmla="*/ 8 w 17"/>
                    <a:gd name="T11" fmla="*/ 0 h 4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41"/>
                    <a:gd name="T20" fmla="*/ 17 w 17"/>
                    <a:gd name="T21" fmla="*/ 41 h 4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41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0" y="40"/>
                      </a:lnTo>
                      <a:lnTo>
                        <a:pt x="16" y="40"/>
                      </a:lnTo>
                      <a:lnTo>
                        <a:pt x="16" y="0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36" name="Freeform 49"/>
                <p:cNvSpPr>
                  <a:spLocks/>
                </p:cNvSpPr>
                <p:nvPr/>
              </p:nvSpPr>
              <p:spPr bwMode="auto">
                <a:xfrm>
                  <a:off x="2607" y="5299"/>
                  <a:ext cx="17" cy="17"/>
                </a:xfrm>
                <a:custGeom>
                  <a:avLst/>
                  <a:gdLst>
                    <a:gd name="T0" fmla="*/ 16 w 17"/>
                    <a:gd name="T1" fmla="*/ 16 h 17"/>
                    <a:gd name="T2" fmla="*/ 13 w 17"/>
                    <a:gd name="T3" fmla="*/ 5 h 17"/>
                    <a:gd name="T4" fmla="*/ 11 w 17"/>
                    <a:gd name="T5" fmla="*/ 0 h 17"/>
                    <a:gd name="T6" fmla="*/ 8 w 17"/>
                    <a:gd name="T7" fmla="*/ 0 h 17"/>
                    <a:gd name="T8" fmla="*/ 5 w 17"/>
                    <a:gd name="T9" fmla="*/ 0 h 17"/>
                    <a:gd name="T10" fmla="*/ 2 w 17"/>
                    <a:gd name="T11" fmla="*/ 5 h 17"/>
                    <a:gd name="T12" fmla="*/ 0 w 17"/>
                    <a:gd name="T13" fmla="*/ 16 h 17"/>
                    <a:gd name="T14" fmla="*/ 16 w 17"/>
                    <a:gd name="T15" fmla="*/ 16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16" y="16"/>
                      </a:moveTo>
                      <a:lnTo>
                        <a:pt x="13" y="5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5"/>
                      </a:lnTo>
                      <a:lnTo>
                        <a:pt x="0" y="16"/>
                      </a:lnTo>
                      <a:lnTo>
                        <a:pt x="16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37" name="Rectangle 50"/>
                <p:cNvSpPr>
                  <a:spLocks noChangeArrowheads="1"/>
                </p:cNvSpPr>
                <p:nvPr/>
              </p:nvSpPr>
              <p:spPr bwMode="auto">
                <a:xfrm>
                  <a:off x="808" y="5316"/>
                  <a:ext cx="169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rgbClr val="C00000"/>
                    </a:buClr>
                    <a:buSzPct val="110000"/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C00000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C00000"/>
                    </a:buClr>
                    <a:buFont typeface="Symbol" pitchFamily="18" charset="2"/>
                    <a:buChar char="¨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 b="1">
                      <a:solidFill>
                        <a:srgbClr val="000000"/>
                      </a:solidFill>
                      <a:cs typeface="Times New Roman" pitchFamily="18" charset="0"/>
                    </a:rPr>
                    <a:t>0</a:t>
                  </a:r>
                </a:p>
              </p:txBody>
            </p:sp>
            <p:sp>
              <p:nvSpPr>
                <p:cNvPr id="25738" name="Rectangle 51"/>
                <p:cNvSpPr>
                  <a:spLocks noChangeArrowheads="1"/>
                </p:cNvSpPr>
                <p:nvPr/>
              </p:nvSpPr>
              <p:spPr bwMode="auto">
                <a:xfrm>
                  <a:off x="1332" y="5316"/>
                  <a:ext cx="222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rgbClr val="C00000"/>
                    </a:buClr>
                    <a:buSzPct val="110000"/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C00000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C00000"/>
                    </a:buClr>
                    <a:buFont typeface="Symbol" pitchFamily="18" charset="2"/>
                    <a:buChar char="¨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 b="1">
                      <a:solidFill>
                        <a:srgbClr val="000000"/>
                      </a:solidFill>
                      <a:cs typeface="Times New Roman" pitchFamily="18" charset="0"/>
                    </a:rPr>
                    <a:t>10</a:t>
                  </a:r>
                </a:p>
              </p:txBody>
            </p:sp>
            <p:sp>
              <p:nvSpPr>
                <p:cNvPr id="25739" name="Rectangle 52"/>
                <p:cNvSpPr>
                  <a:spLocks noChangeArrowheads="1"/>
                </p:cNvSpPr>
                <p:nvPr/>
              </p:nvSpPr>
              <p:spPr bwMode="auto">
                <a:xfrm>
                  <a:off x="2489" y="5316"/>
                  <a:ext cx="222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rgbClr val="C00000"/>
                    </a:buClr>
                    <a:buSzPct val="110000"/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C00000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C00000"/>
                    </a:buClr>
                    <a:buFont typeface="Symbol" pitchFamily="18" charset="2"/>
                    <a:buChar char="¨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 b="1">
                      <a:solidFill>
                        <a:srgbClr val="000000"/>
                      </a:solidFill>
                      <a:cs typeface="Times New Roman" pitchFamily="18" charset="0"/>
                    </a:rPr>
                    <a:t>30</a:t>
                  </a:r>
                </a:p>
              </p:txBody>
            </p:sp>
            <p:sp>
              <p:nvSpPr>
                <p:cNvPr id="25740" name="Rectangle 53"/>
                <p:cNvSpPr>
                  <a:spLocks noChangeArrowheads="1"/>
                </p:cNvSpPr>
                <p:nvPr/>
              </p:nvSpPr>
              <p:spPr bwMode="auto">
                <a:xfrm>
                  <a:off x="1920" y="5316"/>
                  <a:ext cx="222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rgbClr val="C00000"/>
                    </a:buClr>
                    <a:buSzPct val="110000"/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C00000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C00000"/>
                    </a:buClr>
                    <a:buFont typeface="Symbol" pitchFamily="18" charset="2"/>
                    <a:buChar char="¨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 b="1">
                      <a:solidFill>
                        <a:srgbClr val="000000"/>
                      </a:solidFill>
                      <a:cs typeface="Times New Roman" pitchFamily="18" charset="0"/>
                    </a:rPr>
                    <a:t>20</a:t>
                  </a:r>
                </a:p>
              </p:txBody>
            </p:sp>
            <p:sp>
              <p:nvSpPr>
                <p:cNvPr id="25741" name="Rectangle 54"/>
                <p:cNvSpPr>
                  <a:spLocks noChangeArrowheads="1"/>
                </p:cNvSpPr>
                <p:nvPr/>
              </p:nvSpPr>
              <p:spPr bwMode="auto">
                <a:xfrm>
                  <a:off x="1466" y="5435"/>
                  <a:ext cx="859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rgbClr val="C00000"/>
                    </a:buClr>
                    <a:buSzPct val="110000"/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C00000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C00000"/>
                    </a:buClr>
                    <a:buFont typeface="Symbol" pitchFamily="18" charset="2"/>
                    <a:buChar char="¨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 b="1">
                      <a:solidFill>
                        <a:srgbClr val="000000"/>
                      </a:solidFill>
                      <a:cs typeface="Times New Roman" pitchFamily="18" charset="0"/>
                    </a:rPr>
                    <a:t>x, in wavelength</a:t>
                  </a:r>
                </a:p>
              </p:txBody>
            </p:sp>
          </p:grpSp>
          <p:sp>
            <p:nvSpPr>
              <p:cNvPr id="25641" name="Line 55"/>
              <p:cNvSpPr>
                <a:spLocks noChangeShapeType="1"/>
              </p:cNvSpPr>
              <p:nvPr/>
            </p:nvSpPr>
            <p:spPr bwMode="auto">
              <a:xfrm>
                <a:off x="1017" y="4366"/>
                <a:ext cx="0" cy="6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42" name="Line 56"/>
              <p:cNvSpPr>
                <a:spLocks noChangeShapeType="1"/>
              </p:cNvSpPr>
              <p:nvPr/>
            </p:nvSpPr>
            <p:spPr bwMode="auto">
              <a:xfrm>
                <a:off x="1045" y="4366"/>
                <a:ext cx="0" cy="6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43" name="Line 57"/>
              <p:cNvSpPr>
                <a:spLocks noChangeShapeType="1"/>
              </p:cNvSpPr>
              <p:nvPr/>
            </p:nvSpPr>
            <p:spPr bwMode="auto">
              <a:xfrm>
                <a:off x="921" y="4408"/>
                <a:ext cx="8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44" name="Freeform 58"/>
              <p:cNvSpPr>
                <a:spLocks/>
              </p:cNvSpPr>
              <p:nvPr/>
            </p:nvSpPr>
            <p:spPr bwMode="auto">
              <a:xfrm>
                <a:off x="990" y="4393"/>
                <a:ext cx="22" cy="33"/>
              </a:xfrm>
              <a:custGeom>
                <a:avLst/>
                <a:gdLst>
                  <a:gd name="T0" fmla="*/ 5 w 22"/>
                  <a:gd name="T1" fmla="*/ 32 h 33"/>
                  <a:gd name="T2" fmla="*/ 0 w 22"/>
                  <a:gd name="T3" fmla="*/ 27 h 33"/>
                  <a:gd name="T4" fmla="*/ 11 w 22"/>
                  <a:gd name="T5" fmla="*/ 15 h 33"/>
                  <a:gd name="T6" fmla="*/ 0 w 22"/>
                  <a:gd name="T7" fmla="*/ 4 h 33"/>
                  <a:gd name="T8" fmla="*/ 5 w 22"/>
                  <a:gd name="T9" fmla="*/ 0 h 33"/>
                  <a:gd name="T10" fmla="*/ 21 w 22"/>
                  <a:gd name="T11" fmla="*/ 15 h 33"/>
                  <a:gd name="T12" fmla="*/ 5 w 22"/>
                  <a:gd name="T13" fmla="*/ 32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33"/>
                  <a:gd name="T23" fmla="*/ 22 w 22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33">
                    <a:moveTo>
                      <a:pt x="5" y="32"/>
                    </a:moveTo>
                    <a:lnTo>
                      <a:pt x="0" y="27"/>
                    </a:lnTo>
                    <a:lnTo>
                      <a:pt x="11" y="15"/>
                    </a:lnTo>
                    <a:lnTo>
                      <a:pt x="0" y="4"/>
                    </a:lnTo>
                    <a:lnTo>
                      <a:pt x="5" y="0"/>
                    </a:lnTo>
                    <a:lnTo>
                      <a:pt x="21" y="15"/>
                    </a:lnTo>
                    <a:lnTo>
                      <a:pt x="5" y="3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5" name="Line 59"/>
              <p:cNvSpPr>
                <a:spLocks noChangeShapeType="1"/>
              </p:cNvSpPr>
              <p:nvPr/>
            </p:nvSpPr>
            <p:spPr bwMode="auto">
              <a:xfrm flipH="1">
                <a:off x="1061" y="4408"/>
                <a:ext cx="8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46" name="Freeform 60"/>
              <p:cNvSpPr>
                <a:spLocks/>
              </p:cNvSpPr>
              <p:nvPr/>
            </p:nvSpPr>
            <p:spPr bwMode="auto">
              <a:xfrm>
                <a:off x="1053" y="4393"/>
                <a:ext cx="22" cy="33"/>
              </a:xfrm>
              <a:custGeom>
                <a:avLst/>
                <a:gdLst>
                  <a:gd name="T0" fmla="*/ 15 w 22"/>
                  <a:gd name="T1" fmla="*/ 32 h 33"/>
                  <a:gd name="T2" fmla="*/ 21 w 22"/>
                  <a:gd name="T3" fmla="*/ 27 h 33"/>
                  <a:gd name="T4" fmla="*/ 10 w 22"/>
                  <a:gd name="T5" fmla="*/ 15 h 33"/>
                  <a:gd name="T6" fmla="*/ 21 w 22"/>
                  <a:gd name="T7" fmla="*/ 4 h 33"/>
                  <a:gd name="T8" fmla="*/ 15 w 22"/>
                  <a:gd name="T9" fmla="*/ 0 h 33"/>
                  <a:gd name="T10" fmla="*/ 0 w 22"/>
                  <a:gd name="T11" fmla="*/ 15 h 33"/>
                  <a:gd name="T12" fmla="*/ 15 w 22"/>
                  <a:gd name="T13" fmla="*/ 32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33"/>
                  <a:gd name="T23" fmla="*/ 22 w 22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33">
                    <a:moveTo>
                      <a:pt x="15" y="32"/>
                    </a:moveTo>
                    <a:lnTo>
                      <a:pt x="21" y="27"/>
                    </a:lnTo>
                    <a:lnTo>
                      <a:pt x="10" y="15"/>
                    </a:lnTo>
                    <a:lnTo>
                      <a:pt x="21" y="4"/>
                    </a:lnTo>
                    <a:lnTo>
                      <a:pt x="15" y="0"/>
                    </a:lnTo>
                    <a:lnTo>
                      <a:pt x="0" y="15"/>
                    </a:lnTo>
                    <a:lnTo>
                      <a:pt x="15" y="3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7" name="Freeform 61"/>
              <p:cNvSpPr>
                <a:spLocks/>
              </p:cNvSpPr>
              <p:nvPr/>
            </p:nvSpPr>
            <p:spPr bwMode="auto">
              <a:xfrm>
                <a:off x="2028" y="4922"/>
                <a:ext cx="114" cy="17"/>
              </a:xfrm>
              <a:custGeom>
                <a:avLst/>
                <a:gdLst>
                  <a:gd name="T0" fmla="*/ 0 w 114"/>
                  <a:gd name="T1" fmla="*/ 7 h 17"/>
                  <a:gd name="T2" fmla="*/ 0 w 114"/>
                  <a:gd name="T3" fmla="*/ 16 h 17"/>
                  <a:gd name="T4" fmla="*/ 113 w 114"/>
                  <a:gd name="T5" fmla="*/ 16 h 17"/>
                  <a:gd name="T6" fmla="*/ 113 w 114"/>
                  <a:gd name="T7" fmla="*/ 0 h 17"/>
                  <a:gd name="T8" fmla="*/ 0 w 114"/>
                  <a:gd name="T9" fmla="*/ 0 h 17"/>
                  <a:gd name="T10" fmla="*/ 0 w 114"/>
                  <a:gd name="T11" fmla="*/ 7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4"/>
                  <a:gd name="T19" fmla="*/ 0 h 17"/>
                  <a:gd name="T20" fmla="*/ 114 w 11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4" h="17">
                    <a:moveTo>
                      <a:pt x="0" y="7"/>
                    </a:moveTo>
                    <a:lnTo>
                      <a:pt x="0" y="16"/>
                    </a:lnTo>
                    <a:lnTo>
                      <a:pt x="113" y="16"/>
                    </a:lnTo>
                    <a:lnTo>
                      <a:pt x="113" y="0"/>
                    </a:lnTo>
                    <a:lnTo>
                      <a:pt x="0" y="0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8" name="Freeform 62"/>
              <p:cNvSpPr>
                <a:spLocks/>
              </p:cNvSpPr>
              <p:nvPr/>
            </p:nvSpPr>
            <p:spPr bwMode="auto">
              <a:xfrm>
                <a:off x="2122" y="4903"/>
                <a:ext cx="32" cy="48"/>
              </a:xfrm>
              <a:custGeom>
                <a:avLst/>
                <a:gdLst>
                  <a:gd name="T0" fmla="*/ 8 w 32"/>
                  <a:gd name="T1" fmla="*/ 0 h 48"/>
                  <a:gd name="T2" fmla="*/ 0 w 32"/>
                  <a:gd name="T3" fmla="*/ 7 h 48"/>
                  <a:gd name="T4" fmla="*/ 17 w 32"/>
                  <a:gd name="T5" fmla="*/ 24 h 48"/>
                  <a:gd name="T6" fmla="*/ 0 w 32"/>
                  <a:gd name="T7" fmla="*/ 42 h 48"/>
                  <a:gd name="T8" fmla="*/ 8 w 32"/>
                  <a:gd name="T9" fmla="*/ 47 h 48"/>
                  <a:gd name="T10" fmla="*/ 31 w 32"/>
                  <a:gd name="T11" fmla="*/ 24 h 48"/>
                  <a:gd name="T12" fmla="*/ 8 w 32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48"/>
                  <a:gd name="T23" fmla="*/ 32 w 32"/>
                  <a:gd name="T24" fmla="*/ 48 h 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48">
                    <a:moveTo>
                      <a:pt x="8" y="0"/>
                    </a:moveTo>
                    <a:lnTo>
                      <a:pt x="0" y="7"/>
                    </a:lnTo>
                    <a:lnTo>
                      <a:pt x="17" y="24"/>
                    </a:lnTo>
                    <a:lnTo>
                      <a:pt x="0" y="42"/>
                    </a:lnTo>
                    <a:lnTo>
                      <a:pt x="8" y="47"/>
                    </a:lnTo>
                    <a:lnTo>
                      <a:pt x="31" y="24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9" name="Freeform 63"/>
              <p:cNvSpPr>
                <a:spLocks/>
              </p:cNvSpPr>
              <p:nvPr/>
            </p:nvSpPr>
            <p:spPr bwMode="auto">
              <a:xfrm>
                <a:off x="2749" y="3986"/>
                <a:ext cx="62" cy="17"/>
              </a:xfrm>
              <a:custGeom>
                <a:avLst/>
                <a:gdLst>
                  <a:gd name="T0" fmla="*/ 61 w 62"/>
                  <a:gd name="T1" fmla="*/ 8 h 17"/>
                  <a:gd name="T2" fmla="*/ 61 w 62"/>
                  <a:gd name="T3" fmla="*/ 0 h 17"/>
                  <a:gd name="T4" fmla="*/ 0 w 62"/>
                  <a:gd name="T5" fmla="*/ 0 h 17"/>
                  <a:gd name="T6" fmla="*/ 0 w 62"/>
                  <a:gd name="T7" fmla="*/ 16 h 17"/>
                  <a:gd name="T8" fmla="*/ 61 w 62"/>
                  <a:gd name="T9" fmla="*/ 16 h 17"/>
                  <a:gd name="T10" fmla="*/ 61 w 62"/>
                  <a:gd name="T11" fmla="*/ 8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"/>
                  <a:gd name="T19" fmla="*/ 0 h 17"/>
                  <a:gd name="T20" fmla="*/ 62 w 62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" h="17">
                    <a:moveTo>
                      <a:pt x="61" y="8"/>
                    </a:moveTo>
                    <a:lnTo>
                      <a:pt x="61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61" y="16"/>
                    </a:lnTo>
                    <a:lnTo>
                      <a:pt x="61" y="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0" name="Freeform 64"/>
              <p:cNvSpPr>
                <a:spLocks/>
              </p:cNvSpPr>
              <p:nvPr/>
            </p:nvSpPr>
            <p:spPr bwMode="auto">
              <a:xfrm>
                <a:off x="2749" y="4100"/>
                <a:ext cx="62" cy="17"/>
              </a:xfrm>
              <a:custGeom>
                <a:avLst/>
                <a:gdLst>
                  <a:gd name="T0" fmla="*/ 61 w 62"/>
                  <a:gd name="T1" fmla="*/ 7 h 17"/>
                  <a:gd name="T2" fmla="*/ 61 w 62"/>
                  <a:gd name="T3" fmla="*/ 0 h 17"/>
                  <a:gd name="T4" fmla="*/ 0 w 62"/>
                  <a:gd name="T5" fmla="*/ 0 h 17"/>
                  <a:gd name="T6" fmla="*/ 0 w 62"/>
                  <a:gd name="T7" fmla="*/ 16 h 17"/>
                  <a:gd name="T8" fmla="*/ 61 w 62"/>
                  <a:gd name="T9" fmla="*/ 16 h 17"/>
                  <a:gd name="T10" fmla="*/ 61 w 62"/>
                  <a:gd name="T11" fmla="*/ 7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"/>
                  <a:gd name="T19" fmla="*/ 0 h 17"/>
                  <a:gd name="T20" fmla="*/ 62 w 62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" h="17">
                    <a:moveTo>
                      <a:pt x="61" y="7"/>
                    </a:moveTo>
                    <a:lnTo>
                      <a:pt x="61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61" y="16"/>
                    </a:lnTo>
                    <a:lnTo>
                      <a:pt x="61" y="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1" name="Freeform 65"/>
              <p:cNvSpPr>
                <a:spLocks/>
              </p:cNvSpPr>
              <p:nvPr/>
            </p:nvSpPr>
            <p:spPr bwMode="auto">
              <a:xfrm>
                <a:off x="2749" y="4215"/>
                <a:ext cx="62" cy="17"/>
              </a:xfrm>
              <a:custGeom>
                <a:avLst/>
                <a:gdLst>
                  <a:gd name="T0" fmla="*/ 61 w 62"/>
                  <a:gd name="T1" fmla="*/ 7 h 17"/>
                  <a:gd name="T2" fmla="*/ 61 w 62"/>
                  <a:gd name="T3" fmla="*/ 0 h 17"/>
                  <a:gd name="T4" fmla="*/ 0 w 62"/>
                  <a:gd name="T5" fmla="*/ 0 h 17"/>
                  <a:gd name="T6" fmla="*/ 0 w 62"/>
                  <a:gd name="T7" fmla="*/ 16 h 17"/>
                  <a:gd name="T8" fmla="*/ 61 w 62"/>
                  <a:gd name="T9" fmla="*/ 16 h 17"/>
                  <a:gd name="T10" fmla="*/ 61 w 62"/>
                  <a:gd name="T11" fmla="*/ 7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"/>
                  <a:gd name="T19" fmla="*/ 0 h 17"/>
                  <a:gd name="T20" fmla="*/ 62 w 62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" h="17">
                    <a:moveTo>
                      <a:pt x="61" y="7"/>
                    </a:moveTo>
                    <a:lnTo>
                      <a:pt x="61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61" y="16"/>
                    </a:lnTo>
                    <a:lnTo>
                      <a:pt x="61" y="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2" name="Freeform 66"/>
              <p:cNvSpPr>
                <a:spLocks/>
              </p:cNvSpPr>
              <p:nvPr/>
            </p:nvSpPr>
            <p:spPr bwMode="auto">
              <a:xfrm>
                <a:off x="2749" y="4328"/>
                <a:ext cx="62" cy="17"/>
              </a:xfrm>
              <a:custGeom>
                <a:avLst/>
                <a:gdLst>
                  <a:gd name="T0" fmla="*/ 61 w 62"/>
                  <a:gd name="T1" fmla="*/ 6 h 17"/>
                  <a:gd name="T2" fmla="*/ 61 w 62"/>
                  <a:gd name="T3" fmla="*/ 0 h 17"/>
                  <a:gd name="T4" fmla="*/ 0 w 62"/>
                  <a:gd name="T5" fmla="*/ 0 h 17"/>
                  <a:gd name="T6" fmla="*/ 0 w 62"/>
                  <a:gd name="T7" fmla="*/ 16 h 17"/>
                  <a:gd name="T8" fmla="*/ 61 w 62"/>
                  <a:gd name="T9" fmla="*/ 16 h 17"/>
                  <a:gd name="T10" fmla="*/ 61 w 62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"/>
                  <a:gd name="T19" fmla="*/ 0 h 17"/>
                  <a:gd name="T20" fmla="*/ 62 w 62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" h="17">
                    <a:moveTo>
                      <a:pt x="61" y="6"/>
                    </a:moveTo>
                    <a:lnTo>
                      <a:pt x="61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61" y="16"/>
                    </a:lnTo>
                    <a:lnTo>
                      <a:pt x="61" y="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3" name="Freeform 67"/>
              <p:cNvSpPr>
                <a:spLocks/>
              </p:cNvSpPr>
              <p:nvPr/>
            </p:nvSpPr>
            <p:spPr bwMode="auto">
              <a:xfrm>
                <a:off x="2749" y="4443"/>
                <a:ext cx="62" cy="17"/>
              </a:xfrm>
              <a:custGeom>
                <a:avLst/>
                <a:gdLst>
                  <a:gd name="T0" fmla="*/ 61 w 62"/>
                  <a:gd name="T1" fmla="*/ 7 h 17"/>
                  <a:gd name="T2" fmla="*/ 61 w 62"/>
                  <a:gd name="T3" fmla="*/ 0 h 17"/>
                  <a:gd name="T4" fmla="*/ 0 w 62"/>
                  <a:gd name="T5" fmla="*/ 0 h 17"/>
                  <a:gd name="T6" fmla="*/ 0 w 62"/>
                  <a:gd name="T7" fmla="*/ 16 h 17"/>
                  <a:gd name="T8" fmla="*/ 61 w 62"/>
                  <a:gd name="T9" fmla="*/ 16 h 17"/>
                  <a:gd name="T10" fmla="*/ 61 w 62"/>
                  <a:gd name="T11" fmla="*/ 7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"/>
                  <a:gd name="T19" fmla="*/ 0 h 17"/>
                  <a:gd name="T20" fmla="*/ 62 w 62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" h="17">
                    <a:moveTo>
                      <a:pt x="61" y="7"/>
                    </a:moveTo>
                    <a:lnTo>
                      <a:pt x="61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61" y="16"/>
                    </a:lnTo>
                    <a:lnTo>
                      <a:pt x="61" y="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4" name="Freeform 68"/>
              <p:cNvSpPr>
                <a:spLocks/>
              </p:cNvSpPr>
              <p:nvPr/>
            </p:nvSpPr>
            <p:spPr bwMode="auto">
              <a:xfrm>
                <a:off x="2749" y="4385"/>
                <a:ext cx="33" cy="17"/>
              </a:xfrm>
              <a:custGeom>
                <a:avLst/>
                <a:gdLst>
                  <a:gd name="T0" fmla="*/ 32 w 33"/>
                  <a:gd name="T1" fmla="*/ 8 h 17"/>
                  <a:gd name="T2" fmla="*/ 32 w 33"/>
                  <a:gd name="T3" fmla="*/ 0 h 17"/>
                  <a:gd name="T4" fmla="*/ 0 w 33"/>
                  <a:gd name="T5" fmla="*/ 0 h 17"/>
                  <a:gd name="T6" fmla="*/ 0 w 33"/>
                  <a:gd name="T7" fmla="*/ 16 h 17"/>
                  <a:gd name="T8" fmla="*/ 32 w 33"/>
                  <a:gd name="T9" fmla="*/ 16 h 17"/>
                  <a:gd name="T10" fmla="*/ 32 w 33"/>
                  <a:gd name="T11" fmla="*/ 8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17"/>
                  <a:gd name="T20" fmla="*/ 33 w 33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17">
                    <a:moveTo>
                      <a:pt x="32" y="8"/>
                    </a:moveTo>
                    <a:lnTo>
                      <a:pt x="32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32" y="16"/>
                    </a:lnTo>
                    <a:lnTo>
                      <a:pt x="32" y="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5" name="Freeform 69"/>
              <p:cNvSpPr>
                <a:spLocks/>
              </p:cNvSpPr>
              <p:nvPr/>
            </p:nvSpPr>
            <p:spPr bwMode="auto">
              <a:xfrm>
                <a:off x="2749" y="4272"/>
                <a:ext cx="33" cy="17"/>
              </a:xfrm>
              <a:custGeom>
                <a:avLst/>
                <a:gdLst>
                  <a:gd name="T0" fmla="*/ 32 w 33"/>
                  <a:gd name="T1" fmla="*/ 8 h 17"/>
                  <a:gd name="T2" fmla="*/ 32 w 33"/>
                  <a:gd name="T3" fmla="*/ 0 h 17"/>
                  <a:gd name="T4" fmla="*/ 0 w 33"/>
                  <a:gd name="T5" fmla="*/ 0 h 17"/>
                  <a:gd name="T6" fmla="*/ 0 w 33"/>
                  <a:gd name="T7" fmla="*/ 16 h 17"/>
                  <a:gd name="T8" fmla="*/ 32 w 33"/>
                  <a:gd name="T9" fmla="*/ 16 h 17"/>
                  <a:gd name="T10" fmla="*/ 32 w 33"/>
                  <a:gd name="T11" fmla="*/ 8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17"/>
                  <a:gd name="T20" fmla="*/ 33 w 33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17">
                    <a:moveTo>
                      <a:pt x="32" y="8"/>
                    </a:moveTo>
                    <a:lnTo>
                      <a:pt x="32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32" y="16"/>
                    </a:lnTo>
                    <a:lnTo>
                      <a:pt x="32" y="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6" name="Freeform 70"/>
              <p:cNvSpPr>
                <a:spLocks/>
              </p:cNvSpPr>
              <p:nvPr/>
            </p:nvSpPr>
            <p:spPr bwMode="auto">
              <a:xfrm>
                <a:off x="2749" y="4157"/>
                <a:ext cx="33" cy="17"/>
              </a:xfrm>
              <a:custGeom>
                <a:avLst/>
                <a:gdLst>
                  <a:gd name="T0" fmla="*/ 32 w 33"/>
                  <a:gd name="T1" fmla="*/ 8 h 17"/>
                  <a:gd name="T2" fmla="*/ 32 w 33"/>
                  <a:gd name="T3" fmla="*/ 0 h 17"/>
                  <a:gd name="T4" fmla="*/ 0 w 33"/>
                  <a:gd name="T5" fmla="*/ 0 h 17"/>
                  <a:gd name="T6" fmla="*/ 0 w 33"/>
                  <a:gd name="T7" fmla="*/ 16 h 17"/>
                  <a:gd name="T8" fmla="*/ 32 w 33"/>
                  <a:gd name="T9" fmla="*/ 16 h 17"/>
                  <a:gd name="T10" fmla="*/ 32 w 33"/>
                  <a:gd name="T11" fmla="*/ 8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17"/>
                  <a:gd name="T20" fmla="*/ 33 w 33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17">
                    <a:moveTo>
                      <a:pt x="32" y="8"/>
                    </a:moveTo>
                    <a:lnTo>
                      <a:pt x="32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32" y="16"/>
                    </a:lnTo>
                    <a:lnTo>
                      <a:pt x="32" y="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7" name="Freeform 71"/>
              <p:cNvSpPr>
                <a:spLocks/>
              </p:cNvSpPr>
              <p:nvPr/>
            </p:nvSpPr>
            <p:spPr bwMode="auto">
              <a:xfrm>
                <a:off x="2749" y="4042"/>
                <a:ext cx="33" cy="17"/>
              </a:xfrm>
              <a:custGeom>
                <a:avLst/>
                <a:gdLst>
                  <a:gd name="T0" fmla="*/ 32 w 33"/>
                  <a:gd name="T1" fmla="*/ 9 h 17"/>
                  <a:gd name="T2" fmla="*/ 32 w 33"/>
                  <a:gd name="T3" fmla="*/ 0 h 17"/>
                  <a:gd name="T4" fmla="*/ 0 w 33"/>
                  <a:gd name="T5" fmla="*/ 0 h 17"/>
                  <a:gd name="T6" fmla="*/ 0 w 33"/>
                  <a:gd name="T7" fmla="*/ 16 h 17"/>
                  <a:gd name="T8" fmla="*/ 32 w 33"/>
                  <a:gd name="T9" fmla="*/ 16 h 17"/>
                  <a:gd name="T10" fmla="*/ 32 w 33"/>
                  <a:gd name="T11" fmla="*/ 9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17"/>
                  <a:gd name="T20" fmla="*/ 33 w 33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17">
                    <a:moveTo>
                      <a:pt x="32" y="9"/>
                    </a:moveTo>
                    <a:lnTo>
                      <a:pt x="32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32" y="16"/>
                    </a:lnTo>
                    <a:lnTo>
                      <a:pt x="32" y="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8" name="Freeform 72"/>
              <p:cNvSpPr>
                <a:spLocks/>
              </p:cNvSpPr>
              <p:nvPr/>
            </p:nvSpPr>
            <p:spPr bwMode="auto">
              <a:xfrm>
                <a:off x="1630" y="4857"/>
                <a:ext cx="353" cy="83"/>
              </a:xfrm>
              <a:custGeom>
                <a:avLst/>
                <a:gdLst>
                  <a:gd name="T0" fmla="*/ 0 w 353"/>
                  <a:gd name="T1" fmla="*/ 36 h 83"/>
                  <a:gd name="T2" fmla="*/ 0 w 353"/>
                  <a:gd name="T3" fmla="*/ 82 h 83"/>
                  <a:gd name="T4" fmla="*/ 352 w 353"/>
                  <a:gd name="T5" fmla="*/ 82 h 83"/>
                  <a:gd name="T6" fmla="*/ 337 w 353"/>
                  <a:gd name="T7" fmla="*/ 47 h 83"/>
                  <a:gd name="T8" fmla="*/ 245 w 353"/>
                  <a:gd name="T9" fmla="*/ 36 h 83"/>
                  <a:gd name="T10" fmla="*/ 201 w 353"/>
                  <a:gd name="T11" fmla="*/ 0 h 83"/>
                  <a:gd name="T12" fmla="*/ 92 w 353"/>
                  <a:gd name="T13" fmla="*/ 0 h 83"/>
                  <a:gd name="T14" fmla="*/ 63 w 353"/>
                  <a:gd name="T15" fmla="*/ 36 h 83"/>
                  <a:gd name="T16" fmla="*/ 0 w 353"/>
                  <a:gd name="T17" fmla="*/ 36 h 8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53"/>
                  <a:gd name="T28" fmla="*/ 0 h 83"/>
                  <a:gd name="T29" fmla="*/ 353 w 353"/>
                  <a:gd name="T30" fmla="*/ 83 h 8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53" h="83">
                    <a:moveTo>
                      <a:pt x="0" y="36"/>
                    </a:moveTo>
                    <a:lnTo>
                      <a:pt x="0" y="82"/>
                    </a:lnTo>
                    <a:lnTo>
                      <a:pt x="352" y="82"/>
                    </a:lnTo>
                    <a:lnTo>
                      <a:pt x="337" y="47"/>
                    </a:lnTo>
                    <a:lnTo>
                      <a:pt x="245" y="36"/>
                    </a:lnTo>
                    <a:lnTo>
                      <a:pt x="201" y="0"/>
                    </a:lnTo>
                    <a:lnTo>
                      <a:pt x="92" y="0"/>
                    </a:lnTo>
                    <a:lnTo>
                      <a:pt x="63" y="36"/>
                    </a:lnTo>
                    <a:lnTo>
                      <a:pt x="0" y="3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9" name="Freeform 73"/>
              <p:cNvSpPr>
                <a:spLocks/>
              </p:cNvSpPr>
              <p:nvPr/>
            </p:nvSpPr>
            <p:spPr bwMode="auto">
              <a:xfrm>
                <a:off x="1630" y="4857"/>
                <a:ext cx="353" cy="83"/>
              </a:xfrm>
              <a:custGeom>
                <a:avLst/>
                <a:gdLst>
                  <a:gd name="T0" fmla="*/ 0 w 353"/>
                  <a:gd name="T1" fmla="*/ 36 h 83"/>
                  <a:gd name="T2" fmla="*/ 0 w 353"/>
                  <a:gd name="T3" fmla="*/ 82 h 83"/>
                  <a:gd name="T4" fmla="*/ 352 w 353"/>
                  <a:gd name="T5" fmla="*/ 82 h 83"/>
                  <a:gd name="T6" fmla="*/ 337 w 353"/>
                  <a:gd name="T7" fmla="*/ 47 h 83"/>
                  <a:gd name="T8" fmla="*/ 245 w 353"/>
                  <a:gd name="T9" fmla="*/ 36 h 83"/>
                  <a:gd name="T10" fmla="*/ 201 w 353"/>
                  <a:gd name="T11" fmla="*/ 0 h 83"/>
                  <a:gd name="T12" fmla="*/ 92 w 353"/>
                  <a:gd name="T13" fmla="*/ 0 h 83"/>
                  <a:gd name="T14" fmla="*/ 63 w 353"/>
                  <a:gd name="T15" fmla="*/ 36 h 83"/>
                  <a:gd name="T16" fmla="*/ 0 w 353"/>
                  <a:gd name="T17" fmla="*/ 36 h 83"/>
                  <a:gd name="T18" fmla="*/ 0 w 353"/>
                  <a:gd name="T19" fmla="*/ 36 h 8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53"/>
                  <a:gd name="T31" fmla="*/ 0 h 83"/>
                  <a:gd name="T32" fmla="*/ 353 w 353"/>
                  <a:gd name="T33" fmla="*/ 83 h 8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53" h="83">
                    <a:moveTo>
                      <a:pt x="0" y="36"/>
                    </a:moveTo>
                    <a:lnTo>
                      <a:pt x="0" y="82"/>
                    </a:lnTo>
                    <a:lnTo>
                      <a:pt x="352" y="82"/>
                    </a:lnTo>
                    <a:lnTo>
                      <a:pt x="337" y="47"/>
                    </a:lnTo>
                    <a:lnTo>
                      <a:pt x="245" y="36"/>
                    </a:lnTo>
                    <a:lnTo>
                      <a:pt x="201" y="0"/>
                    </a:lnTo>
                    <a:lnTo>
                      <a:pt x="92" y="0"/>
                    </a:lnTo>
                    <a:lnTo>
                      <a:pt x="63" y="36"/>
                    </a:lnTo>
                    <a:lnTo>
                      <a:pt x="0" y="3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0" name="Freeform 74"/>
              <p:cNvSpPr>
                <a:spLocks/>
              </p:cNvSpPr>
              <p:nvPr/>
            </p:nvSpPr>
            <p:spPr bwMode="auto">
              <a:xfrm>
                <a:off x="1898" y="4906"/>
                <a:ext cx="30" cy="34"/>
              </a:xfrm>
              <a:custGeom>
                <a:avLst/>
                <a:gdLst>
                  <a:gd name="T0" fmla="*/ 29 w 30"/>
                  <a:gd name="T1" fmla="*/ 33 h 34"/>
                  <a:gd name="T2" fmla="*/ 0 w 30"/>
                  <a:gd name="T3" fmla="*/ 33 h 34"/>
                  <a:gd name="T4" fmla="*/ 0 w 30"/>
                  <a:gd name="T5" fmla="*/ 27 h 34"/>
                  <a:gd name="T6" fmla="*/ 2 w 30"/>
                  <a:gd name="T7" fmla="*/ 21 h 34"/>
                  <a:gd name="T8" fmla="*/ 6 w 30"/>
                  <a:gd name="T9" fmla="*/ 16 h 34"/>
                  <a:gd name="T10" fmla="*/ 7 w 30"/>
                  <a:gd name="T11" fmla="*/ 10 h 34"/>
                  <a:gd name="T12" fmla="*/ 13 w 30"/>
                  <a:gd name="T13" fmla="*/ 6 h 34"/>
                  <a:gd name="T14" fmla="*/ 17 w 30"/>
                  <a:gd name="T15" fmla="*/ 4 h 34"/>
                  <a:gd name="T16" fmla="*/ 23 w 30"/>
                  <a:gd name="T17" fmla="*/ 2 h 34"/>
                  <a:gd name="T18" fmla="*/ 29 w 30"/>
                  <a:gd name="T19" fmla="*/ 0 h 34"/>
                  <a:gd name="T20" fmla="*/ 29 w 30"/>
                  <a:gd name="T21" fmla="*/ 0 h 34"/>
                  <a:gd name="T22" fmla="*/ 29 w 30"/>
                  <a:gd name="T23" fmla="*/ 2 h 34"/>
                  <a:gd name="T24" fmla="*/ 29 w 30"/>
                  <a:gd name="T25" fmla="*/ 2 h 34"/>
                  <a:gd name="T26" fmla="*/ 29 w 30"/>
                  <a:gd name="T27" fmla="*/ 4 h 34"/>
                  <a:gd name="T28" fmla="*/ 29 w 30"/>
                  <a:gd name="T29" fmla="*/ 8 h 34"/>
                  <a:gd name="T30" fmla="*/ 29 w 30"/>
                  <a:gd name="T31" fmla="*/ 16 h 34"/>
                  <a:gd name="T32" fmla="*/ 29 w 30"/>
                  <a:gd name="T33" fmla="*/ 23 h 34"/>
                  <a:gd name="T34" fmla="*/ 29 w 30"/>
                  <a:gd name="T35" fmla="*/ 33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29" y="33"/>
                    </a:moveTo>
                    <a:lnTo>
                      <a:pt x="0" y="33"/>
                    </a:lnTo>
                    <a:lnTo>
                      <a:pt x="0" y="27"/>
                    </a:lnTo>
                    <a:lnTo>
                      <a:pt x="2" y="21"/>
                    </a:lnTo>
                    <a:lnTo>
                      <a:pt x="6" y="16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4"/>
                    </a:lnTo>
                    <a:lnTo>
                      <a:pt x="23" y="2"/>
                    </a:lnTo>
                    <a:lnTo>
                      <a:pt x="29" y="0"/>
                    </a:lnTo>
                    <a:lnTo>
                      <a:pt x="29" y="2"/>
                    </a:lnTo>
                    <a:lnTo>
                      <a:pt x="29" y="4"/>
                    </a:lnTo>
                    <a:lnTo>
                      <a:pt x="29" y="8"/>
                    </a:lnTo>
                    <a:lnTo>
                      <a:pt x="29" y="16"/>
                    </a:lnTo>
                    <a:lnTo>
                      <a:pt x="29" y="23"/>
                    </a:lnTo>
                    <a:lnTo>
                      <a:pt x="29" y="33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1" name="Freeform 75"/>
              <p:cNvSpPr>
                <a:spLocks/>
              </p:cNvSpPr>
              <p:nvPr/>
            </p:nvSpPr>
            <p:spPr bwMode="auto">
              <a:xfrm>
                <a:off x="1898" y="4906"/>
                <a:ext cx="30" cy="34"/>
              </a:xfrm>
              <a:custGeom>
                <a:avLst/>
                <a:gdLst>
                  <a:gd name="T0" fmla="*/ 0 w 30"/>
                  <a:gd name="T1" fmla="*/ 33 h 34"/>
                  <a:gd name="T2" fmla="*/ 0 w 30"/>
                  <a:gd name="T3" fmla="*/ 27 h 34"/>
                  <a:gd name="T4" fmla="*/ 2 w 30"/>
                  <a:gd name="T5" fmla="*/ 21 h 34"/>
                  <a:gd name="T6" fmla="*/ 6 w 30"/>
                  <a:gd name="T7" fmla="*/ 16 h 34"/>
                  <a:gd name="T8" fmla="*/ 7 w 30"/>
                  <a:gd name="T9" fmla="*/ 10 h 34"/>
                  <a:gd name="T10" fmla="*/ 13 w 30"/>
                  <a:gd name="T11" fmla="*/ 6 h 34"/>
                  <a:gd name="T12" fmla="*/ 17 w 30"/>
                  <a:gd name="T13" fmla="*/ 4 h 34"/>
                  <a:gd name="T14" fmla="*/ 23 w 30"/>
                  <a:gd name="T15" fmla="*/ 2 h 34"/>
                  <a:gd name="T16" fmla="*/ 29 w 30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0" y="33"/>
                    </a:moveTo>
                    <a:lnTo>
                      <a:pt x="0" y="27"/>
                    </a:lnTo>
                    <a:lnTo>
                      <a:pt x="2" y="21"/>
                    </a:lnTo>
                    <a:lnTo>
                      <a:pt x="6" y="16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4"/>
                    </a:lnTo>
                    <a:lnTo>
                      <a:pt x="23" y="2"/>
                    </a:lnTo>
                    <a:lnTo>
                      <a:pt x="29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2" name="Freeform 76"/>
              <p:cNvSpPr>
                <a:spLocks/>
              </p:cNvSpPr>
              <p:nvPr/>
            </p:nvSpPr>
            <p:spPr bwMode="auto">
              <a:xfrm>
                <a:off x="1927" y="4906"/>
                <a:ext cx="31" cy="34"/>
              </a:xfrm>
              <a:custGeom>
                <a:avLst/>
                <a:gdLst>
                  <a:gd name="T0" fmla="*/ 0 w 31"/>
                  <a:gd name="T1" fmla="*/ 33 h 34"/>
                  <a:gd name="T2" fmla="*/ 0 w 31"/>
                  <a:gd name="T3" fmla="*/ 0 h 34"/>
                  <a:gd name="T4" fmla="*/ 5 w 31"/>
                  <a:gd name="T5" fmla="*/ 2 h 34"/>
                  <a:gd name="T6" fmla="*/ 11 w 31"/>
                  <a:gd name="T7" fmla="*/ 4 h 34"/>
                  <a:gd name="T8" fmla="*/ 17 w 31"/>
                  <a:gd name="T9" fmla="*/ 6 h 34"/>
                  <a:gd name="T10" fmla="*/ 21 w 31"/>
                  <a:gd name="T11" fmla="*/ 10 h 34"/>
                  <a:gd name="T12" fmla="*/ 24 w 31"/>
                  <a:gd name="T13" fmla="*/ 16 h 34"/>
                  <a:gd name="T14" fmla="*/ 26 w 31"/>
                  <a:gd name="T15" fmla="*/ 21 h 34"/>
                  <a:gd name="T16" fmla="*/ 28 w 31"/>
                  <a:gd name="T17" fmla="*/ 27 h 34"/>
                  <a:gd name="T18" fmla="*/ 30 w 31"/>
                  <a:gd name="T19" fmla="*/ 33 h 34"/>
                  <a:gd name="T20" fmla="*/ 30 w 31"/>
                  <a:gd name="T21" fmla="*/ 33 h 34"/>
                  <a:gd name="T22" fmla="*/ 28 w 31"/>
                  <a:gd name="T23" fmla="*/ 33 h 34"/>
                  <a:gd name="T24" fmla="*/ 28 w 31"/>
                  <a:gd name="T25" fmla="*/ 33 h 34"/>
                  <a:gd name="T26" fmla="*/ 26 w 31"/>
                  <a:gd name="T27" fmla="*/ 33 h 34"/>
                  <a:gd name="T28" fmla="*/ 23 w 31"/>
                  <a:gd name="T29" fmla="*/ 33 h 34"/>
                  <a:gd name="T30" fmla="*/ 17 w 31"/>
                  <a:gd name="T31" fmla="*/ 33 h 34"/>
                  <a:gd name="T32" fmla="*/ 9 w 31"/>
                  <a:gd name="T33" fmla="*/ 33 h 34"/>
                  <a:gd name="T34" fmla="*/ 0 w 31"/>
                  <a:gd name="T35" fmla="*/ 33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1"/>
                  <a:gd name="T55" fmla="*/ 0 h 34"/>
                  <a:gd name="T56" fmla="*/ 31 w 31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1" h="34">
                    <a:moveTo>
                      <a:pt x="0" y="33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11" y="4"/>
                    </a:lnTo>
                    <a:lnTo>
                      <a:pt x="17" y="6"/>
                    </a:lnTo>
                    <a:lnTo>
                      <a:pt x="21" y="10"/>
                    </a:lnTo>
                    <a:lnTo>
                      <a:pt x="24" y="16"/>
                    </a:lnTo>
                    <a:lnTo>
                      <a:pt x="26" y="21"/>
                    </a:lnTo>
                    <a:lnTo>
                      <a:pt x="28" y="27"/>
                    </a:lnTo>
                    <a:lnTo>
                      <a:pt x="30" y="33"/>
                    </a:lnTo>
                    <a:lnTo>
                      <a:pt x="28" y="33"/>
                    </a:lnTo>
                    <a:lnTo>
                      <a:pt x="26" y="33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9" y="33"/>
                    </a:lnTo>
                    <a:lnTo>
                      <a:pt x="0" y="33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3" name="Freeform 77"/>
              <p:cNvSpPr>
                <a:spLocks/>
              </p:cNvSpPr>
              <p:nvPr/>
            </p:nvSpPr>
            <p:spPr bwMode="auto">
              <a:xfrm>
                <a:off x="1927" y="4906"/>
                <a:ext cx="31" cy="34"/>
              </a:xfrm>
              <a:custGeom>
                <a:avLst/>
                <a:gdLst>
                  <a:gd name="T0" fmla="*/ 0 w 31"/>
                  <a:gd name="T1" fmla="*/ 0 h 34"/>
                  <a:gd name="T2" fmla="*/ 5 w 31"/>
                  <a:gd name="T3" fmla="*/ 2 h 34"/>
                  <a:gd name="T4" fmla="*/ 11 w 31"/>
                  <a:gd name="T5" fmla="*/ 4 h 34"/>
                  <a:gd name="T6" fmla="*/ 17 w 31"/>
                  <a:gd name="T7" fmla="*/ 6 h 34"/>
                  <a:gd name="T8" fmla="*/ 21 w 31"/>
                  <a:gd name="T9" fmla="*/ 10 h 34"/>
                  <a:gd name="T10" fmla="*/ 24 w 31"/>
                  <a:gd name="T11" fmla="*/ 16 h 34"/>
                  <a:gd name="T12" fmla="*/ 26 w 31"/>
                  <a:gd name="T13" fmla="*/ 21 h 34"/>
                  <a:gd name="T14" fmla="*/ 28 w 31"/>
                  <a:gd name="T15" fmla="*/ 27 h 34"/>
                  <a:gd name="T16" fmla="*/ 30 w 31"/>
                  <a:gd name="T17" fmla="*/ 33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34"/>
                  <a:gd name="T29" fmla="*/ 31 w 31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34">
                    <a:moveTo>
                      <a:pt x="0" y="0"/>
                    </a:moveTo>
                    <a:lnTo>
                      <a:pt x="5" y="2"/>
                    </a:lnTo>
                    <a:lnTo>
                      <a:pt x="11" y="4"/>
                    </a:lnTo>
                    <a:lnTo>
                      <a:pt x="17" y="6"/>
                    </a:lnTo>
                    <a:lnTo>
                      <a:pt x="21" y="10"/>
                    </a:lnTo>
                    <a:lnTo>
                      <a:pt x="24" y="16"/>
                    </a:lnTo>
                    <a:lnTo>
                      <a:pt x="26" y="21"/>
                    </a:lnTo>
                    <a:lnTo>
                      <a:pt x="28" y="27"/>
                    </a:lnTo>
                    <a:lnTo>
                      <a:pt x="30" y="33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4" name="Freeform 78"/>
              <p:cNvSpPr>
                <a:spLocks/>
              </p:cNvSpPr>
              <p:nvPr/>
            </p:nvSpPr>
            <p:spPr bwMode="auto">
              <a:xfrm>
                <a:off x="1902" y="4910"/>
                <a:ext cx="52" cy="53"/>
              </a:xfrm>
              <a:custGeom>
                <a:avLst/>
                <a:gdLst>
                  <a:gd name="T0" fmla="*/ 25 w 52"/>
                  <a:gd name="T1" fmla="*/ 0 h 53"/>
                  <a:gd name="T2" fmla="*/ 30 w 52"/>
                  <a:gd name="T3" fmla="*/ 0 h 53"/>
                  <a:gd name="T4" fmla="*/ 36 w 52"/>
                  <a:gd name="T5" fmla="*/ 2 h 53"/>
                  <a:gd name="T6" fmla="*/ 40 w 52"/>
                  <a:gd name="T7" fmla="*/ 4 h 53"/>
                  <a:gd name="T8" fmla="*/ 44 w 52"/>
                  <a:gd name="T9" fmla="*/ 8 h 53"/>
                  <a:gd name="T10" fmla="*/ 48 w 52"/>
                  <a:gd name="T11" fmla="*/ 12 h 53"/>
                  <a:gd name="T12" fmla="*/ 49 w 52"/>
                  <a:gd name="T13" fmla="*/ 16 h 53"/>
                  <a:gd name="T14" fmla="*/ 51 w 52"/>
                  <a:gd name="T15" fmla="*/ 21 h 53"/>
                  <a:gd name="T16" fmla="*/ 51 w 52"/>
                  <a:gd name="T17" fmla="*/ 27 h 53"/>
                  <a:gd name="T18" fmla="*/ 51 w 52"/>
                  <a:gd name="T19" fmla="*/ 31 h 53"/>
                  <a:gd name="T20" fmla="*/ 49 w 52"/>
                  <a:gd name="T21" fmla="*/ 37 h 53"/>
                  <a:gd name="T22" fmla="*/ 48 w 52"/>
                  <a:gd name="T23" fmla="*/ 40 h 53"/>
                  <a:gd name="T24" fmla="*/ 44 w 52"/>
                  <a:gd name="T25" fmla="*/ 44 h 53"/>
                  <a:gd name="T26" fmla="*/ 40 w 52"/>
                  <a:gd name="T27" fmla="*/ 48 h 53"/>
                  <a:gd name="T28" fmla="*/ 36 w 52"/>
                  <a:gd name="T29" fmla="*/ 50 h 53"/>
                  <a:gd name="T30" fmla="*/ 30 w 52"/>
                  <a:gd name="T31" fmla="*/ 52 h 53"/>
                  <a:gd name="T32" fmla="*/ 25 w 52"/>
                  <a:gd name="T33" fmla="*/ 52 h 53"/>
                  <a:gd name="T34" fmla="*/ 21 w 52"/>
                  <a:gd name="T35" fmla="*/ 52 h 53"/>
                  <a:gd name="T36" fmla="*/ 15 w 52"/>
                  <a:gd name="T37" fmla="*/ 50 h 53"/>
                  <a:gd name="T38" fmla="*/ 11 w 52"/>
                  <a:gd name="T39" fmla="*/ 48 h 53"/>
                  <a:gd name="T40" fmla="*/ 7 w 52"/>
                  <a:gd name="T41" fmla="*/ 44 h 53"/>
                  <a:gd name="T42" fmla="*/ 3 w 52"/>
                  <a:gd name="T43" fmla="*/ 40 h 53"/>
                  <a:gd name="T44" fmla="*/ 2 w 52"/>
                  <a:gd name="T45" fmla="*/ 37 h 53"/>
                  <a:gd name="T46" fmla="*/ 0 w 52"/>
                  <a:gd name="T47" fmla="*/ 31 h 53"/>
                  <a:gd name="T48" fmla="*/ 0 w 52"/>
                  <a:gd name="T49" fmla="*/ 27 h 53"/>
                  <a:gd name="T50" fmla="*/ 0 w 52"/>
                  <a:gd name="T51" fmla="*/ 21 h 53"/>
                  <a:gd name="T52" fmla="*/ 2 w 52"/>
                  <a:gd name="T53" fmla="*/ 16 h 53"/>
                  <a:gd name="T54" fmla="*/ 3 w 52"/>
                  <a:gd name="T55" fmla="*/ 12 h 53"/>
                  <a:gd name="T56" fmla="*/ 7 w 52"/>
                  <a:gd name="T57" fmla="*/ 8 h 53"/>
                  <a:gd name="T58" fmla="*/ 11 w 52"/>
                  <a:gd name="T59" fmla="*/ 4 h 53"/>
                  <a:gd name="T60" fmla="*/ 15 w 52"/>
                  <a:gd name="T61" fmla="*/ 2 h 53"/>
                  <a:gd name="T62" fmla="*/ 21 w 52"/>
                  <a:gd name="T63" fmla="*/ 0 h 53"/>
                  <a:gd name="T64" fmla="*/ 25 w 52"/>
                  <a:gd name="T65" fmla="*/ 0 h 5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2"/>
                  <a:gd name="T100" fmla="*/ 0 h 53"/>
                  <a:gd name="T101" fmla="*/ 52 w 52"/>
                  <a:gd name="T102" fmla="*/ 53 h 5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2" h="53">
                    <a:moveTo>
                      <a:pt x="25" y="0"/>
                    </a:moveTo>
                    <a:lnTo>
                      <a:pt x="30" y="0"/>
                    </a:lnTo>
                    <a:lnTo>
                      <a:pt x="36" y="2"/>
                    </a:lnTo>
                    <a:lnTo>
                      <a:pt x="40" y="4"/>
                    </a:lnTo>
                    <a:lnTo>
                      <a:pt x="44" y="8"/>
                    </a:lnTo>
                    <a:lnTo>
                      <a:pt x="48" y="12"/>
                    </a:lnTo>
                    <a:lnTo>
                      <a:pt x="49" y="16"/>
                    </a:lnTo>
                    <a:lnTo>
                      <a:pt x="51" y="21"/>
                    </a:lnTo>
                    <a:lnTo>
                      <a:pt x="51" y="27"/>
                    </a:lnTo>
                    <a:lnTo>
                      <a:pt x="51" y="31"/>
                    </a:lnTo>
                    <a:lnTo>
                      <a:pt x="49" y="37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8"/>
                    </a:lnTo>
                    <a:lnTo>
                      <a:pt x="36" y="50"/>
                    </a:lnTo>
                    <a:lnTo>
                      <a:pt x="30" y="52"/>
                    </a:lnTo>
                    <a:lnTo>
                      <a:pt x="25" y="52"/>
                    </a:lnTo>
                    <a:lnTo>
                      <a:pt x="21" y="52"/>
                    </a:lnTo>
                    <a:lnTo>
                      <a:pt x="15" y="50"/>
                    </a:lnTo>
                    <a:lnTo>
                      <a:pt x="11" y="48"/>
                    </a:lnTo>
                    <a:lnTo>
                      <a:pt x="7" y="44"/>
                    </a:lnTo>
                    <a:lnTo>
                      <a:pt x="3" y="40"/>
                    </a:lnTo>
                    <a:lnTo>
                      <a:pt x="2" y="37"/>
                    </a:lnTo>
                    <a:lnTo>
                      <a:pt x="0" y="31"/>
                    </a:lnTo>
                    <a:lnTo>
                      <a:pt x="0" y="27"/>
                    </a:lnTo>
                    <a:lnTo>
                      <a:pt x="0" y="21"/>
                    </a:lnTo>
                    <a:lnTo>
                      <a:pt x="2" y="16"/>
                    </a:lnTo>
                    <a:lnTo>
                      <a:pt x="3" y="12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5" y="2"/>
                    </a:lnTo>
                    <a:lnTo>
                      <a:pt x="21" y="0"/>
                    </a:lnTo>
                    <a:lnTo>
                      <a:pt x="25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5" name="Freeform 79"/>
              <p:cNvSpPr>
                <a:spLocks/>
              </p:cNvSpPr>
              <p:nvPr/>
            </p:nvSpPr>
            <p:spPr bwMode="auto">
              <a:xfrm>
                <a:off x="1902" y="4910"/>
                <a:ext cx="52" cy="53"/>
              </a:xfrm>
              <a:custGeom>
                <a:avLst/>
                <a:gdLst>
                  <a:gd name="T0" fmla="*/ 25 w 52"/>
                  <a:gd name="T1" fmla="*/ 0 h 53"/>
                  <a:gd name="T2" fmla="*/ 30 w 52"/>
                  <a:gd name="T3" fmla="*/ 0 h 53"/>
                  <a:gd name="T4" fmla="*/ 36 w 52"/>
                  <a:gd name="T5" fmla="*/ 2 h 53"/>
                  <a:gd name="T6" fmla="*/ 40 w 52"/>
                  <a:gd name="T7" fmla="*/ 4 h 53"/>
                  <a:gd name="T8" fmla="*/ 44 w 52"/>
                  <a:gd name="T9" fmla="*/ 8 h 53"/>
                  <a:gd name="T10" fmla="*/ 48 w 52"/>
                  <a:gd name="T11" fmla="*/ 12 h 53"/>
                  <a:gd name="T12" fmla="*/ 49 w 52"/>
                  <a:gd name="T13" fmla="*/ 16 h 53"/>
                  <a:gd name="T14" fmla="*/ 51 w 52"/>
                  <a:gd name="T15" fmla="*/ 21 h 53"/>
                  <a:gd name="T16" fmla="*/ 51 w 52"/>
                  <a:gd name="T17" fmla="*/ 27 h 53"/>
                  <a:gd name="T18" fmla="*/ 51 w 52"/>
                  <a:gd name="T19" fmla="*/ 31 h 53"/>
                  <a:gd name="T20" fmla="*/ 49 w 52"/>
                  <a:gd name="T21" fmla="*/ 37 h 53"/>
                  <a:gd name="T22" fmla="*/ 48 w 52"/>
                  <a:gd name="T23" fmla="*/ 40 h 53"/>
                  <a:gd name="T24" fmla="*/ 44 w 52"/>
                  <a:gd name="T25" fmla="*/ 44 h 53"/>
                  <a:gd name="T26" fmla="*/ 40 w 52"/>
                  <a:gd name="T27" fmla="*/ 48 h 53"/>
                  <a:gd name="T28" fmla="*/ 36 w 52"/>
                  <a:gd name="T29" fmla="*/ 50 h 53"/>
                  <a:gd name="T30" fmla="*/ 30 w 52"/>
                  <a:gd name="T31" fmla="*/ 52 h 53"/>
                  <a:gd name="T32" fmla="*/ 25 w 52"/>
                  <a:gd name="T33" fmla="*/ 52 h 53"/>
                  <a:gd name="T34" fmla="*/ 21 w 52"/>
                  <a:gd name="T35" fmla="*/ 52 h 53"/>
                  <a:gd name="T36" fmla="*/ 15 w 52"/>
                  <a:gd name="T37" fmla="*/ 50 h 53"/>
                  <a:gd name="T38" fmla="*/ 11 w 52"/>
                  <a:gd name="T39" fmla="*/ 48 h 53"/>
                  <a:gd name="T40" fmla="*/ 7 w 52"/>
                  <a:gd name="T41" fmla="*/ 44 h 53"/>
                  <a:gd name="T42" fmla="*/ 3 w 52"/>
                  <a:gd name="T43" fmla="*/ 40 h 53"/>
                  <a:gd name="T44" fmla="*/ 2 w 52"/>
                  <a:gd name="T45" fmla="*/ 37 h 53"/>
                  <a:gd name="T46" fmla="*/ 0 w 52"/>
                  <a:gd name="T47" fmla="*/ 31 h 53"/>
                  <a:gd name="T48" fmla="*/ 0 w 52"/>
                  <a:gd name="T49" fmla="*/ 27 h 53"/>
                  <a:gd name="T50" fmla="*/ 0 w 52"/>
                  <a:gd name="T51" fmla="*/ 21 h 53"/>
                  <a:gd name="T52" fmla="*/ 2 w 52"/>
                  <a:gd name="T53" fmla="*/ 16 h 53"/>
                  <a:gd name="T54" fmla="*/ 3 w 52"/>
                  <a:gd name="T55" fmla="*/ 12 h 53"/>
                  <a:gd name="T56" fmla="*/ 7 w 52"/>
                  <a:gd name="T57" fmla="*/ 8 h 53"/>
                  <a:gd name="T58" fmla="*/ 11 w 52"/>
                  <a:gd name="T59" fmla="*/ 4 h 53"/>
                  <a:gd name="T60" fmla="*/ 15 w 52"/>
                  <a:gd name="T61" fmla="*/ 2 h 53"/>
                  <a:gd name="T62" fmla="*/ 21 w 52"/>
                  <a:gd name="T63" fmla="*/ 0 h 53"/>
                  <a:gd name="T64" fmla="*/ 25 w 52"/>
                  <a:gd name="T65" fmla="*/ 0 h 53"/>
                  <a:gd name="T66" fmla="*/ 25 w 52"/>
                  <a:gd name="T67" fmla="*/ 0 h 53"/>
                  <a:gd name="T68" fmla="*/ 25 w 52"/>
                  <a:gd name="T69" fmla="*/ 0 h 5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2"/>
                  <a:gd name="T106" fmla="*/ 0 h 53"/>
                  <a:gd name="T107" fmla="*/ 52 w 52"/>
                  <a:gd name="T108" fmla="*/ 53 h 5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2" h="53">
                    <a:moveTo>
                      <a:pt x="25" y="0"/>
                    </a:moveTo>
                    <a:lnTo>
                      <a:pt x="30" y="0"/>
                    </a:lnTo>
                    <a:lnTo>
                      <a:pt x="36" y="2"/>
                    </a:lnTo>
                    <a:lnTo>
                      <a:pt x="40" y="4"/>
                    </a:lnTo>
                    <a:lnTo>
                      <a:pt x="44" y="8"/>
                    </a:lnTo>
                    <a:lnTo>
                      <a:pt x="48" y="12"/>
                    </a:lnTo>
                    <a:lnTo>
                      <a:pt x="49" y="16"/>
                    </a:lnTo>
                    <a:lnTo>
                      <a:pt x="51" y="21"/>
                    </a:lnTo>
                    <a:lnTo>
                      <a:pt x="51" y="27"/>
                    </a:lnTo>
                    <a:lnTo>
                      <a:pt x="51" y="31"/>
                    </a:lnTo>
                    <a:lnTo>
                      <a:pt x="49" y="37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8"/>
                    </a:lnTo>
                    <a:lnTo>
                      <a:pt x="36" y="50"/>
                    </a:lnTo>
                    <a:lnTo>
                      <a:pt x="30" y="52"/>
                    </a:lnTo>
                    <a:lnTo>
                      <a:pt x="25" y="52"/>
                    </a:lnTo>
                    <a:lnTo>
                      <a:pt x="21" y="52"/>
                    </a:lnTo>
                    <a:lnTo>
                      <a:pt x="15" y="50"/>
                    </a:lnTo>
                    <a:lnTo>
                      <a:pt x="11" y="48"/>
                    </a:lnTo>
                    <a:lnTo>
                      <a:pt x="7" y="44"/>
                    </a:lnTo>
                    <a:lnTo>
                      <a:pt x="3" y="40"/>
                    </a:lnTo>
                    <a:lnTo>
                      <a:pt x="2" y="37"/>
                    </a:lnTo>
                    <a:lnTo>
                      <a:pt x="0" y="31"/>
                    </a:lnTo>
                    <a:lnTo>
                      <a:pt x="0" y="27"/>
                    </a:lnTo>
                    <a:lnTo>
                      <a:pt x="0" y="21"/>
                    </a:lnTo>
                    <a:lnTo>
                      <a:pt x="2" y="16"/>
                    </a:lnTo>
                    <a:lnTo>
                      <a:pt x="3" y="12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5" y="2"/>
                    </a:lnTo>
                    <a:lnTo>
                      <a:pt x="21" y="0"/>
                    </a:lnTo>
                    <a:lnTo>
                      <a:pt x="25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6" name="Freeform 80"/>
              <p:cNvSpPr>
                <a:spLocks/>
              </p:cNvSpPr>
              <p:nvPr/>
            </p:nvSpPr>
            <p:spPr bwMode="auto">
              <a:xfrm>
                <a:off x="1913" y="4922"/>
                <a:ext cx="30" cy="29"/>
              </a:xfrm>
              <a:custGeom>
                <a:avLst/>
                <a:gdLst>
                  <a:gd name="T0" fmla="*/ 14 w 30"/>
                  <a:gd name="T1" fmla="*/ 0 h 29"/>
                  <a:gd name="T2" fmla="*/ 17 w 30"/>
                  <a:gd name="T3" fmla="*/ 0 h 29"/>
                  <a:gd name="T4" fmla="*/ 19 w 30"/>
                  <a:gd name="T5" fmla="*/ 0 h 29"/>
                  <a:gd name="T6" fmla="*/ 21 w 30"/>
                  <a:gd name="T7" fmla="*/ 2 h 29"/>
                  <a:gd name="T8" fmla="*/ 25 w 30"/>
                  <a:gd name="T9" fmla="*/ 4 h 29"/>
                  <a:gd name="T10" fmla="*/ 25 w 30"/>
                  <a:gd name="T11" fmla="*/ 5 h 29"/>
                  <a:gd name="T12" fmla="*/ 27 w 30"/>
                  <a:gd name="T13" fmla="*/ 7 h 29"/>
                  <a:gd name="T14" fmla="*/ 29 w 30"/>
                  <a:gd name="T15" fmla="*/ 11 h 29"/>
                  <a:gd name="T16" fmla="*/ 29 w 30"/>
                  <a:gd name="T17" fmla="*/ 13 h 29"/>
                  <a:gd name="T18" fmla="*/ 29 w 30"/>
                  <a:gd name="T19" fmla="*/ 17 h 29"/>
                  <a:gd name="T20" fmla="*/ 27 w 30"/>
                  <a:gd name="T21" fmla="*/ 19 h 29"/>
                  <a:gd name="T22" fmla="*/ 25 w 30"/>
                  <a:gd name="T23" fmla="*/ 23 h 29"/>
                  <a:gd name="T24" fmla="*/ 25 w 30"/>
                  <a:gd name="T25" fmla="*/ 25 h 29"/>
                  <a:gd name="T26" fmla="*/ 21 w 30"/>
                  <a:gd name="T27" fmla="*/ 27 h 29"/>
                  <a:gd name="T28" fmla="*/ 19 w 30"/>
                  <a:gd name="T29" fmla="*/ 27 h 29"/>
                  <a:gd name="T30" fmla="*/ 17 w 30"/>
                  <a:gd name="T31" fmla="*/ 28 h 29"/>
                  <a:gd name="T32" fmla="*/ 14 w 30"/>
                  <a:gd name="T33" fmla="*/ 28 h 29"/>
                  <a:gd name="T34" fmla="*/ 12 w 30"/>
                  <a:gd name="T35" fmla="*/ 28 h 29"/>
                  <a:gd name="T36" fmla="*/ 8 w 30"/>
                  <a:gd name="T37" fmla="*/ 27 h 29"/>
                  <a:gd name="T38" fmla="*/ 6 w 30"/>
                  <a:gd name="T39" fmla="*/ 27 h 29"/>
                  <a:gd name="T40" fmla="*/ 4 w 30"/>
                  <a:gd name="T41" fmla="*/ 25 h 29"/>
                  <a:gd name="T42" fmla="*/ 2 w 30"/>
                  <a:gd name="T43" fmla="*/ 23 h 29"/>
                  <a:gd name="T44" fmla="*/ 2 w 30"/>
                  <a:gd name="T45" fmla="*/ 19 h 29"/>
                  <a:gd name="T46" fmla="*/ 0 w 30"/>
                  <a:gd name="T47" fmla="*/ 17 h 29"/>
                  <a:gd name="T48" fmla="*/ 0 w 30"/>
                  <a:gd name="T49" fmla="*/ 13 h 29"/>
                  <a:gd name="T50" fmla="*/ 0 w 30"/>
                  <a:gd name="T51" fmla="*/ 11 h 29"/>
                  <a:gd name="T52" fmla="*/ 2 w 30"/>
                  <a:gd name="T53" fmla="*/ 7 h 29"/>
                  <a:gd name="T54" fmla="*/ 2 w 30"/>
                  <a:gd name="T55" fmla="*/ 5 h 29"/>
                  <a:gd name="T56" fmla="*/ 4 w 30"/>
                  <a:gd name="T57" fmla="*/ 4 h 29"/>
                  <a:gd name="T58" fmla="*/ 6 w 30"/>
                  <a:gd name="T59" fmla="*/ 2 h 29"/>
                  <a:gd name="T60" fmla="*/ 8 w 30"/>
                  <a:gd name="T61" fmla="*/ 0 h 29"/>
                  <a:gd name="T62" fmla="*/ 12 w 30"/>
                  <a:gd name="T63" fmla="*/ 0 h 29"/>
                  <a:gd name="T64" fmla="*/ 14 w 30"/>
                  <a:gd name="T65" fmla="*/ 0 h 2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0"/>
                  <a:gd name="T100" fmla="*/ 0 h 29"/>
                  <a:gd name="T101" fmla="*/ 30 w 30"/>
                  <a:gd name="T102" fmla="*/ 29 h 2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0" h="29">
                    <a:moveTo>
                      <a:pt x="14" y="0"/>
                    </a:moveTo>
                    <a:lnTo>
                      <a:pt x="17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5" y="4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9" y="17"/>
                    </a:lnTo>
                    <a:lnTo>
                      <a:pt x="27" y="19"/>
                    </a:lnTo>
                    <a:lnTo>
                      <a:pt x="25" y="23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9" y="27"/>
                    </a:lnTo>
                    <a:lnTo>
                      <a:pt x="17" y="28"/>
                    </a:lnTo>
                    <a:lnTo>
                      <a:pt x="14" y="28"/>
                    </a:lnTo>
                    <a:lnTo>
                      <a:pt x="12" y="28"/>
                    </a:lnTo>
                    <a:lnTo>
                      <a:pt x="8" y="27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7" name="Freeform 81"/>
              <p:cNvSpPr>
                <a:spLocks/>
              </p:cNvSpPr>
              <p:nvPr/>
            </p:nvSpPr>
            <p:spPr bwMode="auto">
              <a:xfrm>
                <a:off x="1913" y="4922"/>
                <a:ext cx="30" cy="29"/>
              </a:xfrm>
              <a:custGeom>
                <a:avLst/>
                <a:gdLst>
                  <a:gd name="T0" fmla="*/ 14 w 30"/>
                  <a:gd name="T1" fmla="*/ 0 h 29"/>
                  <a:gd name="T2" fmla="*/ 17 w 30"/>
                  <a:gd name="T3" fmla="*/ 0 h 29"/>
                  <a:gd name="T4" fmla="*/ 19 w 30"/>
                  <a:gd name="T5" fmla="*/ 0 h 29"/>
                  <a:gd name="T6" fmla="*/ 21 w 30"/>
                  <a:gd name="T7" fmla="*/ 2 h 29"/>
                  <a:gd name="T8" fmla="*/ 25 w 30"/>
                  <a:gd name="T9" fmla="*/ 4 h 29"/>
                  <a:gd name="T10" fmla="*/ 25 w 30"/>
                  <a:gd name="T11" fmla="*/ 5 h 29"/>
                  <a:gd name="T12" fmla="*/ 27 w 30"/>
                  <a:gd name="T13" fmla="*/ 7 h 29"/>
                  <a:gd name="T14" fmla="*/ 29 w 30"/>
                  <a:gd name="T15" fmla="*/ 11 h 29"/>
                  <a:gd name="T16" fmla="*/ 29 w 30"/>
                  <a:gd name="T17" fmla="*/ 13 h 29"/>
                  <a:gd name="T18" fmla="*/ 29 w 30"/>
                  <a:gd name="T19" fmla="*/ 17 h 29"/>
                  <a:gd name="T20" fmla="*/ 27 w 30"/>
                  <a:gd name="T21" fmla="*/ 19 h 29"/>
                  <a:gd name="T22" fmla="*/ 25 w 30"/>
                  <a:gd name="T23" fmla="*/ 23 h 29"/>
                  <a:gd name="T24" fmla="*/ 25 w 30"/>
                  <a:gd name="T25" fmla="*/ 25 h 29"/>
                  <a:gd name="T26" fmla="*/ 21 w 30"/>
                  <a:gd name="T27" fmla="*/ 27 h 29"/>
                  <a:gd name="T28" fmla="*/ 19 w 30"/>
                  <a:gd name="T29" fmla="*/ 27 h 29"/>
                  <a:gd name="T30" fmla="*/ 17 w 30"/>
                  <a:gd name="T31" fmla="*/ 28 h 29"/>
                  <a:gd name="T32" fmla="*/ 14 w 30"/>
                  <a:gd name="T33" fmla="*/ 28 h 29"/>
                  <a:gd name="T34" fmla="*/ 12 w 30"/>
                  <a:gd name="T35" fmla="*/ 28 h 29"/>
                  <a:gd name="T36" fmla="*/ 8 w 30"/>
                  <a:gd name="T37" fmla="*/ 27 h 29"/>
                  <a:gd name="T38" fmla="*/ 6 w 30"/>
                  <a:gd name="T39" fmla="*/ 27 h 29"/>
                  <a:gd name="T40" fmla="*/ 4 w 30"/>
                  <a:gd name="T41" fmla="*/ 25 h 29"/>
                  <a:gd name="T42" fmla="*/ 2 w 30"/>
                  <a:gd name="T43" fmla="*/ 23 h 29"/>
                  <a:gd name="T44" fmla="*/ 2 w 30"/>
                  <a:gd name="T45" fmla="*/ 19 h 29"/>
                  <a:gd name="T46" fmla="*/ 0 w 30"/>
                  <a:gd name="T47" fmla="*/ 17 h 29"/>
                  <a:gd name="T48" fmla="*/ 0 w 30"/>
                  <a:gd name="T49" fmla="*/ 13 h 29"/>
                  <a:gd name="T50" fmla="*/ 0 w 30"/>
                  <a:gd name="T51" fmla="*/ 11 h 29"/>
                  <a:gd name="T52" fmla="*/ 2 w 30"/>
                  <a:gd name="T53" fmla="*/ 7 h 29"/>
                  <a:gd name="T54" fmla="*/ 2 w 30"/>
                  <a:gd name="T55" fmla="*/ 5 h 29"/>
                  <a:gd name="T56" fmla="*/ 4 w 30"/>
                  <a:gd name="T57" fmla="*/ 4 h 29"/>
                  <a:gd name="T58" fmla="*/ 6 w 30"/>
                  <a:gd name="T59" fmla="*/ 2 h 29"/>
                  <a:gd name="T60" fmla="*/ 8 w 30"/>
                  <a:gd name="T61" fmla="*/ 0 h 29"/>
                  <a:gd name="T62" fmla="*/ 12 w 30"/>
                  <a:gd name="T63" fmla="*/ 0 h 29"/>
                  <a:gd name="T64" fmla="*/ 14 w 30"/>
                  <a:gd name="T65" fmla="*/ 0 h 29"/>
                  <a:gd name="T66" fmla="*/ 14 w 30"/>
                  <a:gd name="T67" fmla="*/ 0 h 29"/>
                  <a:gd name="T68" fmla="*/ 14 w 30"/>
                  <a:gd name="T69" fmla="*/ 0 h 2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0"/>
                  <a:gd name="T106" fmla="*/ 0 h 29"/>
                  <a:gd name="T107" fmla="*/ 30 w 30"/>
                  <a:gd name="T108" fmla="*/ 29 h 2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0" h="29">
                    <a:moveTo>
                      <a:pt x="14" y="0"/>
                    </a:moveTo>
                    <a:lnTo>
                      <a:pt x="17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5" y="4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9" y="17"/>
                    </a:lnTo>
                    <a:lnTo>
                      <a:pt x="27" y="19"/>
                    </a:lnTo>
                    <a:lnTo>
                      <a:pt x="25" y="23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9" y="27"/>
                    </a:lnTo>
                    <a:lnTo>
                      <a:pt x="17" y="28"/>
                    </a:lnTo>
                    <a:lnTo>
                      <a:pt x="14" y="28"/>
                    </a:lnTo>
                    <a:lnTo>
                      <a:pt x="12" y="28"/>
                    </a:lnTo>
                    <a:lnTo>
                      <a:pt x="8" y="27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4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8" name="Freeform 82"/>
              <p:cNvSpPr>
                <a:spLocks/>
              </p:cNvSpPr>
              <p:nvPr/>
            </p:nvSpPr>
            <p:spPr bwMode="auto">
              <a:xfrm>
                <a:off x="1917" y="4926"/>
                <a:ext cx="22" cy="22"/>
              </a:xfrm>
              <a:custGeom>
                <a:avLst/>
                <a:gdLst>
                  <a:gd name="T0" fmla="*/ 10 w 22"/>
                  <a:gd name="T1" fmla="*/ 0 h 22"/>
                  <a:gd name="T2" fmla="*/ 11 w 22"/>
                  <a:gd name="T3" fmla="*/ 0 h 22"/>
                  <a:gd name="T4" fmla="*/ 15 w 22"/>
                  <a:gd name="T5" fmla="*/ 0 h 22"/>
                  <a:gd name="T6" fmla="*/ 17 w 22"/>
                  <a:gd name="T7" fmla="*/ 1 h 22"/>
                  <a:gd name="T8" fmla="*/ 17 w 22"/>
                  <a:gd name="T9" fmla="*/ 1 h 22"/>
                  <a:gd name="T10" fmla="*/ 19 w 22"/>
                  <a:gd name="T11" fmla="*/ 3 h 22"/>
                  <a:gd name="T12" fmla="*/ 21 w 22"/>
                  <a:gd name="T13" fmla="*/ 5 h 22"/>
                  <a:gd name="T14" fmla="*/ 21 w 22"/>
                  <a:gd name="T15" fmla="*/ 7 h 22"/>
                  <a:gd name="T16" fmla="*/ 21 w 22"/>
                  <a:gd name="T17" fmla="*/ 11 h 22"/>
                  <a:gd name="T18" fmla="*/ 21 w 22"/>
                  <a:gd name="T19" fmla="*/ 13 h 22"/>
                  <a:gd name="T20" fmla="*/ 21 w 22"/>
                  <a:gd name="T21" fmla="*/ 15 h 22"/>
                  <a:gd name="T22" fmla="*/ 19 w 22"/>
                  <a:gd name="T23" fmla="*/ 17 h 22"/>
                  <a:gd name="T24" fmla="*/ 17 w 22"/>
                  <a:gd name="T25" fmla="*/ 19 h 22"/>
                  <a:gd name="T26" fmla="*/ 17 w 22"/>
                  <a:gd name="T27" fmla="*/ 19 h 22"/>
                  <a:gd name="T28" fmla="*/ 15 w 22"/>
                  <a:gd name="T29" fmla="*/ 21 h 22"/>
                  <a:gd name="T30" fmla="*/ 11 w 22"/>
                  <a:gd name="T31" fmla="*/ 21 h 22"/>
                  <a:gd name="T32" fmla="*/ 10 w 22"/>
                  <a:gd name="T33" fmla="*/ 21 h 22"/>
                  <a:gd name="T34" fmla="*/ 8 w 22"/>
                  <a:gd name="T35" fmla="*/ 21 h 22"/>
                  <a:gd name="T36" fmla="*/ 6 w 22"/>
                  <a:gd name="T37" fmla="*/ 21 h 22"/>
                  <a:gd name="T38" fmla="*/ 4 w 22"/>
                  <a:gd name="T39" fmla="*/ 19 h 22"/>
                  <a:gd name="T40" fmla="*/ 2 w 22"/>
                  <a:gd name="T41" fmla="*/ 19 h 22"/>
                  <a:gd name="T42" fmla="*/ 0 w 22"/>
                  <a:gd name="T43" fmla="*/ 17 h 22"/>
                  <a:gd name="T44" fmla="*/ 0 w 22"/>
                  <a:gd name="T45" fmla="*/ 15 h 22"/>
                  <a:gd name="T46" fmla="*/ 0 w 22"/>
                  <a:gd name="T47" fmla="*/ 13 h 22"/>
                  <a:gd name="T48" fmla="*/ 0 w 22"/>
                  <a:gd name="T49" fmla="*/ 11 h 22"/>
                  <a:gd name="T50" fmla="*/ 0 w 22"/>
                  <a:gd name="T51" fmla="*/ 7 h 22"/>
                  <a:gd name="T52" fmla="*/ 0 w 22"/>
                  <a:gd name="T53" fmla="*/ 5 h 22"/>
                  <a:gd name="T54" fmla="*/ 0 w 22"/>
                  <a:gd name="T55" fmla="*/ 3 h 22"/>
                  <a:gd name="T56" fmla="*/ 2 w 22"/>
                  <a:gd name="T57" fmla="*/ 1 h 22"/>
                  <a:gd name="T58" fmla="*/ 4 w 22"/>
                  <a:gd name="T59" fmla="*/ 1 h 22"/>
                  <a:gd name="T60" fmla="*/ 6 w 22"/>
                  <a:gd name="T61" fmla="*/ 0 h 22"/>
                  <a:gd name="T62" fmla="*/ 8 w 22"/>
                  <a:gd name="T63" fmla="*/ 0 h 22"/>
                  <a:gd name="T64" fmla="*/ 10 w 22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2"/>
                  <a:gd name="T100" fmla="*/ 0 h 22"/>
                  <a:gd name="T101" fmla="*/ 22 w 22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2" h="22">
                    <a:moveTo>
                      <a:pt x="10" y="0"/>
                    </a:moveTo>
                    <a:lnTo>
                      <a:pt x="11" y="0"/>
                    </a:lnTo>
                    <a:lnTo>
                      <a:pt x="15" y="0"/>
                    </a:lnTo>
                    <a:lnTo>
                      <a:pt x="17" y="1"/>
                    </a:lnTo>
                    <a:lnTo>
                      <a:pt x="19" y="3"/>
                    </a:lnTo>
                    <a:lnTo>
                      <a:pt x="21" y="5"/>
                    </a:lnTo>
                    <a:lnTo>
                      <a:pt x="21" y="7"/>
                    </a:lnTo>
                    <a:lnTo>
                      <a:pt x="21" y="11"/>
                    </a:lnTo>
                    <a:lnTo>
                      <a:pt x="21" y="13"/>
                    </a:lnTo>
                    <a:lnTo>
                      <a:pt x="21" y="15"/>
                    </a:lnTo>
                    <a:lnTo>
                      <a:pt x="19" y="1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8" y="21"/>
                    </a:lnTo>
                    <a:lnTo>
                      <a:pt x="6" y="2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9" name="Freeform 83"/>
              <p:cNvSpPr>
                <a:spLocks/>
              </p:cNvSpPr>
              <p:nvPr/>
            </p:nvSpPr>
            <p:spPr bwMode="auto">
              <a:xfrm>
                <a:off x="1917" y="4926"/>
                <a:ext cx="22" cy="22"/>
              </a:xfrm>
              <a:custGeom>
                <a:avLst/>
                <a:gdLst>
                  <a:gd name="T0" fmla="*/ 10 w 22"/>
                  <a:gd name="T1" fmla="*/ 0 h 22"/>
                  <a:gd name="T2" fmla="*/ 11 w 22"/>
                  <a:gd name="T3" fmla="*/ 0 h 22"/>
                  <a:gd name="T4" fmla="*/ 15 w 22"/>
                  <a:gd name="T5" fmla="*/ 0 h 22"/>
                  <a:gd name="T6" fmla="*/ 17 w 22"/>
                  <a:gd name="T7" fmla="*/ 1 h 22"/>
                  <a:gd name="T8" fmla="*/ 17 w 22"/>
                  <a:gd name="T9" fmla="*/ 1 h 22"/>
                  <a:gd name="T10" fmla="*/ 19 w 22"/>
                  <a:gd name="T11" fmla="*/ 3 h 22"/>
                  <a:gd name="T12" fmla="*/ 21 w 22"/>
                  <a:gd name="T13" fmla="*/ 5 h 22"/>
                  <a:gd name="T14" fmla="*/ 21 w 22"/>
                  <a:gd name="T15" fmla="*/ 7 h 22"/>
                  <a:gd name="T16" fmla="*/ 21 w 22"/>
                  <a:gd name="T17" fmla="*/ 11 h 22"/>
                  <a:gd name="T18" fmla="*/ 21 w 22"/>
                  <a:gd name="T19" fmla="*/ 13 h 22"/>
                  <a:gd name="T20" fmla="*/ 21 w 22"/>
                  <a:gd name="T21" fmla="*/ 15 h 22"/>
                  <a:gd name="T22" fmla="*/ 19 w 22"/>
                  <a:gd name="T23" fmla="*/ 17 h 22"/>
                  <a:gd name="T24" fmla="*/ 17 w 22"/>
                  <a:gd name="T25" fmla="*/ 19 h 22"/>
                  <a:gd name="T26" fmla="*/ 17 w 22"/>
                  <a:gd name="T27" fmla="*/ 19 h 22"/>
                  <a:gd name="T28" fmla="*/ 15 w 22"/>
                  <a:gd name="T29" fmla="*/ 21 h 22"/>
                  <a:gd name="T30" fmla="*/ 11 w 22"/>
                  <a:gd name="T31" fmla="*/ 21 h 22"/>
                  <a:gd name="T32" fmla="*/ 10 w 22"/>
                  <a:gd name="T33" fmla="*/ 21 h 22"/>
                  <a:gd name="T34" fmla="*/ 8 w 22"/>
                  <a:gd name="T35" fmla="*/ 21 h 22"/>
                  <a:gd name="T36" fmla="*/ 6 w 22"/>
                  <a:gd name="T37" fmla="*/ 21 h 22"/>
                  <a:gd name="T38" fmla="*/ 4 w 22"/>
                  <a:gd name="T39" fmla="*/ 19 h 22"/>
                  <a:gd name="T40" fmla="*/ 2 w 22"/>
                  <a:gd name="T41" fmla="*/ 19 h 22"/>
                  <a:gd name="T42" fmla="*/ 0 w 22"/>
                  <a:gd name="T43" fmla="*/ 17 h 22"/>
                  <a:gd name="T44" fmla="*/ 0 w 22"/>
                  <a:gd name="T45" fmla="*/ 15 h 22"/>
                  <a:gd name="T46" fmla="*/ 0 w 22"/>
                  <a:gd name="T47" fmla="*/ 13 h 22"/>
                  <a:gd name="T48" fmla="*/ 0 w 22"/>
                  <a:gd name="T49" fmla="*/ 11 h 22"/>
                  <a:gd name="T50" fmla="*/ 0 w 22"/>
                  <a:gd name="T51" fmla="*/ 7 h 22"/>
                  <a:gd name="T52" fmla="*/ 0 w 22"/>
                  <a:gd name="T53" fmla="*/ 5 h 22"/>
                  <a:gd name="T54" fmla="*/ 0 w 22"/>
                  <a:gd name="T55" fmla="*/ 3 h 22"/>
                  <a:gd name="T56" fmla="*/ 2 w 22"/>
                  <a:gd name="T57" fmla="*/ 1 h 22"/>
                  <a:gd name="T58" fmla="*/ 4 w 22"/>
                  <a:gd name="T59" fmla="*/ 1 h 22"/>
                  <a:gd name="T60" fmla="*/ 6 w 22"/>
                  <a:gd name="T61" fmla="*/ 0 h 22"/>
                  <a:gd name="T62" fmla="*/ 8 w 22"/>
                  <a:gd name="T63" fmla="*/ 0 h 22"/>
                  <a:gd name="T64" fmla="*/ 10 w 22"/>
                  <a:gd name="T65" fmla="*/ 0 h 22"/>
                  <a:gd name="T66" fmla="*/ 10 w 22"/>
                  <a:gd name="T67" fmla="*/ 0 h 22"/>
                  <a:gd name="T68" fmla="*/ 10 w 22"/>
                  <a:gd name="T69" fmla="*/ 0 h 2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2"/>
                  <a:gd name="T106" fmla="*/ 0 h 22"/>
                  <a:gd name="T107" fmla="*/ 22 w 22"/>
                  <a:gd name="T108" fmla="*/ 22 h 2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2" h="22">
                    <a:moveTo>
                      <a:pt x="10" y="0"/>
                    </a:moveTo>
                    <a:lnTo>
                      <a:pt x="11" y="0"/>
                    </a:lnTo>
                    <a:lnTo>
                      <a:pt x="15" y="0"/>
                    </a:lnTo>
                    <a:lnTo>
                      <a:pt x="17" y="1"/>
                    </a:lnTo>
                    <a:lnTo>
                      <a:pt x="19" y="3"/>
                    </a:lnTo>
                    <a:lnTo>
                      <a:pt x="21" y="5"/>
                    </a:lnTo>
                    <a:lnTo>
                      <a:pt x="21" y="7"/>
                    </a:lnTo>
                    <a:lnTo>
                      <a:pt x="21" y="11"/>
                    </a:lnTo>
                    <a:lnTo>
                      <a:pt x="21" y="13"/>
                    </a:lnTo>
                    <a:lnTo>
                      <a:pt x="21" y="15"/>
                    </a:lnTo>
                    <a:lnTo>
                      <a:pt x="19" y="1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8" y="21"/>
                    </a:lnTo>
                    <a:lnTo>
                      <a:pt x="6" y="2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0" name="Freeform 84"/>
              <p:cNvSpPr>
                <a:spLocks/>
              </p:cNvSpPr>
              <p:nvPr/>
            </p:nvSpPr>
            <p:spPr bwMode="auto">
              <a:xfrm>
                <a:off x="1712" y="4893"/>
                <a:ext cx="64" cy="37"/>
              </a:xfrm>
              <a:custGeom>
                <a:avLst/>
                <a:gdLst>
                  <a:gd name="T0" fmla="*/ 0 w 64"/>
                  <a:gd name="T1" fmla="*/ 15 h 37"/>
                  <a:gd name="T2" fmla="*/ 0 w 64"/>
                  <a:gd name="T3" fmla="*/ 0 h 37"/>
                  <a:gd name="T4" fmla="*/ 63 w 64"/>
                  <a:gd name="T5" fmla="*/ 0 h 37"/>
                  <a:gd name="T6" fmla="*/ 63 w 64"/>
                  <a:gd name="T7" fmla="*/ 36 h 37"/>
                  <a:gd name="T8" fmla="*/ 21 w 64"/>
                  <a:gd name="T9" fmla="*/ 36 h 37"/>
                  <a:gd name="T10" fmla="*/ 0 w 64"/>
                  <a:gd name="T11" fmla="*/ 15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"/>
                  <a:gd name="T19" fmla="*/ 0 h 37"/>
                  <a:gd name="T20" fmla="*/ 64 w 64"/>
                  <a:gd name="T21" fmla="*/ 37 h 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" h="37">
                    <a:moveTo>
                      <a:pt x="0" y="15"/>
                    </a:moveTo>
                    <a:lnTo>
                      <a:pt x="0" y="0"/>
                    </a:lnTo>
                    <a:lnTo>
                      <a:pt x="63" y="0"/>
                    </a:lnTo>
                    <a:lnTo>
                      <a:pt x="63" y="36"/>
                    </a:lnTo>
                    <a:lnTo>
                      <a:pt x="21" y="36"/>
                    </a:lnTo>
                    <a:lnTo>
                      <a:pt x="0" y="1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1" name="Freeform 85"/>
              <p:cNvSpPr>
                <a:spLocks/>
              </p:cNvSpPr>
              <p:nvPr/>
            </p:nvSpPr>
            <p:spPr bwMode="auto">
              <a:xfrm>
                <a:off x="1712" y="4893"/>
                <a:ext cx="64" cy="37"/>
              </a:xfrm>
              <a:custGeom>
                <a:avLst/>
                <a:gdLst>
                  <a:gd name="T0" fmla="*/ 0 w 64"/>
                  <a:gd name="T1" fmla="*/ 15 h 37"/>
                  <a:gd name="T2" fmla="*/ 0 w 64"/>
                  <a:gd name="T3" fmla="*/ 0 h 37"/>
                  <a:gd name="T4" fmla="*/ 63 w 64"/>
                  <a:gd name="T5" fmla="*/ 0 h 37"/>
                  <a:gd name="T6" fmla="*/ 63 w 64"/>
                  <a:gd name="T7" fmla="*/ 36 h 37"/>
                  <a:gd name="T8" fmla="*/ 21 w 64"/>
                  <a:gd name="T9" fmla="*/ 36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37"/>
                  <a:gd name="T17" fmla="*/ 64 w 64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37">
                    <a:moveTo>
                      <a:pt x="0" y="15"/>
                    </a:moveTo>
                    <a:lnTo>
                      <a:pt x="0" y="0"/>
                    </a:lnTo>
                    <a:lnTo>
                      <a:pt x="63" y="0"/>
                    </a:lnTo>
                    <a:lnTo>
                      <a:pt x="63" y="36"/>
                    </a:lnTo>
                    <a:lnTo>
                      <a:pt x="21" y="3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2" name="Freeform 86"/>
              <p:cNvSpPr>
                <a:spLocks/>
              </p:cNvSpPr>
              <p:nvPr/>
            </p:nvSpPr>
            <p:spPr bwMode="auto">
              <a:xfrm>
                <a:off x="1712" y="4908"/>
                <a:ext cx="22" cy="24"/>
              </a:xfrm>
              <a:custGeom>
                <a:avLst/>
                <a:gdLst>
                  <a:gd name="T0" fmla="*/ 0 w 22"/>
                  <a:gd name="T1" fmla="*/ 23 h 24"/>
                  <a:gd name="T2" fmla="*/ 0 w 22"/>
                  <a:gd name="T3" fmla="*/ 0 h 24"/>
                  <a:gd name="T4" fmla="*/ 4 w 22"/>
                  <a:gd name="T5" fmla="*/ 0 h 24"/>
                  <a:gd name="T6" fmla="*/ 8 w 22"/>
                  <a:gd name="T7" fmla="*/ 2 h 24"/>
                  <a:gd name="T8" fmla="*/ 11 w 22"/>
                  <a:gd name="T9" fmla="*/ 4 h 24"/>
                  <a:gd name="T10" fmla="*/ 15 w 22"/>
                  <a:gd name="T11" fmla="*/ 6 h 24"/>
                  <a:gd name="T12" fmla="*/ 17 w 22"/>
                  <a:gd name="T13" fmla="*/ 10 h 24"/>
                  <a:gd name="T14" fmla="*/ 19 w 22"/>
                  <a:gd name="T15" fmla="*/ 14 h 24"/>
                  <a:gd name="T16" fmla="*/ 21 w 22"/>
                  <a:gd name="T17" fmla="*/ 18 h 24"/>
                  <a:gd name="T18" fmla="*/ 21 w 22"/>
                  <a:gd name="T19" fmla="*/ 23 h 24"/>
                  <a:gd name="T20" fmla="*/ 21 w 22"/>
                  <a:gd name="T21" fmla="*/ 23 h 24"/>
                  <a:gd name="T22" fmla="*/ 21 w 22"/>
                  <a:gd name="T23" fmla="*/ 23 h 24"/>
                  <a:gd name="T24" fmla="*/ 19 w 22"/>
                  <a:gd name="T25" fmla="*/ 23 h 24"/>
                  <a:gd name="T26" fmla="*/ 19 w 22"/>
                  <a:gd name="T27" fmla="*/ 23 h 24"/>
                  <a:gd name="T28" fmla="*/ 15 w 22"/>
                  <a:gd name="T29" fmla="*/ 23 h 24"/>
                  <a:gd name="T30" fmla="*/ 11 w 22"/>
                  <a:gd name="T31" fmla="*/ 23 h 24"/>
                  <a:gd name="T32" fmla="*/ 8 w 22"/>
                  <a:gd name="T33" fmla="*/ 23 h 24"/>
                  <a:gd name="T34" fmla="*/ 0 w 22"/>
                  <a:gd name="T35" fmla="*/ 23 h 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2"/>
                  <a:gd name="T55" fmla="*/ 0 h 24"/>
                  <a:gd name="T56" fmla="*/ 22 w 22"/>
                  <a:gd name="T57" fmla="*/ 24 h 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2" h="24">
                    <a:moveTo>
                      <a:pt x="0" y="23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10"/>
                    </a:lnTo>
                    <a:lnTo>
                      <a:pt x="19" y="14"/>
                    </a:lnTo>
                    <a:lnTo>
                      <a:pt x="21" y="18"/>
                    </a:lnTo>
                    <a:lnTo>
                      <a:pt x="21" y="23"/>
                    </a:lnTo>
                    <a:lnTo>
                      <a:pt x="19" y="23"/>
                    </a:lnTo>
                    <a:lnTo>
                      <a:pt x="15" y="23"/>
                    </a:lnTo>
                    <a:lnTo>
                      <a:pt x="11" y="23"/>
                    </a:lnTo>
                    <a:lnTo>
                      <a:pt x="8" y="23"/>
                    </a:lnTo>
                    <a:lnTo>
                      <a:pt x="0" y="2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3" name="Freeform 87"/>
              <p:cNvSpPr>
                <a:spLocks/>
              </p:cNvSpPr>
              <p:nvPr/>
            </p:nvSpPr>
            <p:spPr bwMode="auto">
              <a:xfrm>
                <a:off x="1712" y="4908"/>
                <a:ext cx="22" cy="24"/>
              </a:xfrm>
              <a:custGeom>
                <a:avLst/>
                <a:gdLst>
                  <a:gd name="T0" fmla="*/ 0 w 22"/>
                  <a:gd name="T1" fmla="*/ 0 h 24"/>
                  <a:gd name="T2" fmla="*/ 4 w 22"/>
                  <a:gd name="T3" fmla="*/ 0 h 24"/>
                  <a:gd name="T4" fmla="*/ 8 w 22"/>
                  <a:gd name="T5" fmla="*/ 2 h 24"/>
                  <a:gd name="T6" fmla="*/ 11 w 22"/>
                  <a:gd name="T7" fmla="*/ 4 h 24"/>
                  <a:gd name="T8" fmla="*/ 15 w 22"/>
                  <a:gd name="T9" fmla="*/ 6 h 24"/>
                  <a:gd name="T10" fmla="*/ 17 w 22"/>
                  <a:gd name="T11" fmla="*/ 10 h 24"/>
                  <a:gd name="T12" fmla="*/ 19 w 22"/>
                  <a:gd name="T13" fmla="*/ 14 h 24"/>
                  <a:gd name="T14" fmla="*/ 21 w 22"/>
                  <a:gd name="T15" fmla="*/ 18 h 24"/>
                  <a:gd name="T16" fmla="*/ 21 w 22"/>
                  <a:gd name="T17" fmla="*/ 23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24"/>
                  <a:gd name="T29" fmla="*/ 22 w 22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24">
                    <a:moveTo>
                      <a:pt x="0" y="0"/>
                    </a:moveTo>
                    <a:lnTo>
                      <a:pt x="4" y="0"/>
                    </a:lnTo>
                    <a:lnTo>
                      <a:pt x="8" y="2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10"/>
                    </a:lnTo>
                    <a:lnTo>
                      <a:pt x="19" y="14"/>
                    </a:lnTo>
                    <a:lnTo>
                      <a:pt x="21" y="18"/>
                    </a:lnTo>
                    <a:lnTo>
                      <a:pt x="21" y="23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4" name="Freeform 88"/>
              <p:cNvSpPr>
                <a:spLocks/>
              </p:cNvSpPr>
              <p:nvPr/>
            </p:nvSpPr>
            <p:spPr bwMode="auto">
              <a:xfrm>
                <a:off x="1672" y="4906"/>
                <a:ext cx="29" cy="34"/>
              </a:xfrm>
              <a:custGeom>
                <a:avLst/>
                <a:gdLst>
                  <a:gd name="T0" fmla="*/ 28 w 29"/>
                  <a:gd name="T1" fmla="*/ 33 h 34"/>
                  <a:gd name="T2" fmla="*/ 0 w 29"/>
                  <a:gd name="T3" fmla="*/ 33 h 34"/>
                  <a:gd name="T4" fmla="*/ 0 w 29"/>
                  <a:gd name="T5" fmla="*/ 27 h 34"/>
                  <a:gd name="T6" fmla="*/ 2 w 29"/>
                  <a:gd name="T7" fmla="*/ 21 h 34"/>
                  <a:gd name="T8" fmla="*/ 4 w 29"/>
                  <a:gd name="T9" fmla="*/ 16 h 34"/>
                  <a:gd name="T10" fmla="*/ 7 w 29"/>
                  <a:gd name="T11" fmla="*/ 10 h 34"/>
                  <a:gd name="T12" fmla="*/ 13 w 29"/>
                  <a:gd name="T13" fmla="*/ 6 h 34"/>
                  <a:gd name="T14" fmla="*/ 17 w 29"/>
                  <a:gd name="T15" fmla="*/ 4 h 34"/>
                  <a:gd name="T16" fmla="*/ 23 w 29"/>
                  <a:gd name="T17" fmla="*/ 2 h 34"/>
                  <a:gd name="T18" fmla="*/ 28 w 29"/>
                  <a:gd name="T19" fmla="*/ 0 h 34"/>
                  <a:gd name="T20" fmla="*/ 28 w 29"/>
                  <a:gd name="T21" fmla="*/ 0 h 34"/>
                  <a:gd name="T22" fmla="*/ 28 w 29"/>
                  <a:gd name="T23" fmla="*/ 2 h 34"/>
                  <a:gd name="T24" fmla="*/ 28 w 29"/>
                  <a:gd name="T25" fmla="*/ 2 h 34"/>
                  <a:gd name="T26" fmla="*/ 28 w 29"/>
                  <a:gd name="T27" fmla="*/ 4 h 34"/>
                  <a:gd name="T28" fmla="*/ 28 w 29"/>
                  <a:gd name="T29" fmla="*/ 8 h 34"/>
                  <a:gd name="T30" fmla="*/ 28 w 29"/>
                  <a:gd name="T31" fmla="*/ 16 h 34"/>
                  <a:gd name="T32" fmla="*/ 28 w 29"/>
                  <a:gd name="T33" fmla="*/ 23 h 34"/>
                  <a:gd name="T34" fmla="*/ 28 w 29"/>
                  <a:gd name="T35" fmla="*/ 33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"/>
                  <a:gd name="T55" fmla="*/ 0 h 34"/>
                  <a:gd name="T56" fmla="*/ 29 w 29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" h="34">
                    <a:moveTo>
                      <a:pt x="28" y="33"/>
                    </a:moveTo>
                    <a:lnTo>
                      <a:pt x="0" y="33"/>
                    </a:lnTo>
                    <a:lnTo>
                      <a:pt x="0" y="27"/>
                    </a:lnTo>
                    <a:lnTo>
                      <a:pt x="2" y="21"/>
                    </a:lnTo>
                    <a:lnTo>
                      <a:pt x="4" y="16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4"/>
                    </a:lnTo>
                    <a:lnTo>
                      <a:pt x="23" y="2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28" y="8"/>
                    </a:lnTo>
                    <a:lnTo>
                      <a:pt x="28" y="16"/>
                    </a:lnTo>
                    <a:lnTo>
                      <a:pt x="28" y="23"/>
                    </a:lnTo>
                    <a:lnTo>
                      <a:pt x="28" y="33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5" name="Freeform 89"/>
              <p:cNvSpPr>
                <a:spLocks/>
              </p:cNvSpPr>
              <p:nvPr/>
            </p:nvSpPr>
            <p:spPr bwMode="auto">
              <a:xfrm>
                <a:off x="1672" y="4906"/>
                <a:ext cx="29" cy="34"/>
              </a:xfrm>
              <a:custGeom>
                <a:avLst/>
                <a:gdLst>
                  <a:gd name="T0" fmla="*/ 0 w 29"/>
                  <a:gd name="T1" fmla="*/ 33 h 34"/>
                  <a:gd name="T2" fmla="*/ 0 w 29"/>
                  <a:gd name="T3" fmla="*/ 27 h 34"/>
                  <a:gd name="T4" fmla="*/ 2 w 29"/>
                  <a:gd name="T5" fmla="*/ 21 h 34"/>
                  <a:gd name="T6" fmla="*/ 4 w 29"/>
                  <a:gd name="T7" fmla="*/ 16 h 34"/>
                  <a:gd name="T8" fmla="*/ 7 w 29"/>
                  <a:gd name="T9" fmla="*/ 10 h 34"/>
                  <a:gd name="T10" fmla="*/ 13 w 29"/>
                  <a:gd name="T11" fmla="*/ 6 h 34"/>
                  <a:gd name="T12" fmla="*/ 17 w 29"/>
                  <a:gd name="T13" fmla="*/ 4 h 34"/>
                  <a:gd name="T14" fmla="*/ 23 w 29"/>
                  <a:gd name="T15" fmla="*/ 2 h 34"/>
                  <a:gd name="T16" fmla="*/ 28 w 29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34"/>
                  <a:gd name="T29" fmla="*/ 29 w 29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34">
                    <a:moveTo>
                      <a:pt x="0" y="33"/>
                    </a:moveTo>
                    <a:lnTo>
                      <a:pt x="0" y="27"/>
                    </a:lnTo>
                    <a:lnTo>
                      <a:pt x="2" y="21"/>
                    </a:lnTo>
                    <a:lnTo>
                      <a:pt x="4" y="16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4"/>
                    </a:lnTo>
                    <a:lnTo>
                      <a:pt x="23" y="2"/>
                    </a:lnTo>
                    <a:lnTo>
                      <a:pt x="28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6" name="Freeform 90"/>
              <p:cNvSpPr>
                <a:spLocks/>
              </p:cNvSpPr>
              <p:nvPr/>
            </p:nvSpPr>
            <p:spPr bwMode="auto">
              <a:xfrm>
                <a:off x="1700" y="4906"/>
                <a:ext cx="30" cy="34"/>
              </a:xfrm>
              <a:custGeom>
                <a:avLst/>
                <a:gdLst>
                  <a:gd name="T0" fmla="*/ 0 w 30"/>
                  <a:gd name="T1" fmla="*/ 33 h 34"/>
                  <a:gd name="T2" fmla="*/ 0 w 30"/>
                  <a:gd name="T3" fmla="*/ 0 h 34"/>
                  <a:gd name="T4" fmla="*/ 6 w 30"/>
                  <a:gd name="T5" fmla="*/ 2 h 34"/>
                  <a:gd name="T6" fmla="*/ 12 w 30"/>
                  <a:gd name="T7" fmla="*/ 4 h 34"/>
                  <a:gd name="T8" fmla="*/ 18 w 30"/>
                  <a:gd name="T9" fmla="*/ 6 h 34"/>
                  <a:gd name="T10" fmla="*/ 22 w 30"/>
                  <a:gd name="T11" fmla="*/ 10 h 34"/>
                  <a:gd name="T12" fmla="*/ 25 w 30"/>
                  <a:gd name="T13" fmla="*/ 16 h 34"/>
                  <a:gd name="T14" fmla="*/ 27 w 30"/>
                  <a:gd name="T15" fmla="*/ 21 h 34"/>
                  <a:gd name="T16" fmla="*/ 29 w 30"/>
                  <a:gd name="T17" fmla="*/ 27 h 34"/>
                  <a:gd name="T18" fmla="*/ 29 w 30"/>
                  <a:gd name="T19" fmla="*/ 33 h 34"/>
                  <a:gd name="T20" fmla="*/ 29 w 30"/>
                  <a:gd name="T21" fmla="*/ 33 h 34"/>
                  <a:gd name="T22" fmla="*/ 29 w 30"/>
                  <a:gd name="T23" fmla="*/ 33 h 34"/>
                  <a:gd name="T24" fmla="*/ 29 w 30"/>
                  <a:gd name="T25" fmla="*/ 33 h 34"/>
                  <a:gd name="T26" fmla="*/ 27 w 30"/>
                  <a:gd name="T27" fmla="*/ 33 h 34"/>
                  <a:gd name="T28" fmla="*/ 23 w 30"/>
                  <a:gd name="T29" fmla="*/ 33 h 34"/>
                  <a:gd name="T30" fmla="*/ 18 w 30"/>
                  <a:gd name="T31" fmla="*/ 33 h 34"/>
                  <a:gd name="T32" fmla="*/ 10 w 30"/>
                  <a:gd name="T33" fmla="*/ 33 h 34"/>
                  <a:gd name="T34" fmla="*/ 0 w 30"/>
                  <a:gd name="T35" fmla="*/ 33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0" y="33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12" y="4"/>
                    </a:lnTo>
                    <a:lnTo>
                      <a:pt x="18" y="6"/>
                    </a:lnTo>
                    <a:lnTo>
                      <a:pt x="22" y="10"/>
                    </a:lnTo>
                    <a:lnTo>
                      <a:pt x="25" y="16"/>
                    </a:lnTo>
                    <a:lnTo>
                      <a:pt x="27" y="21"/>
                    </a:lnTo>
                    <a:lnTo>
                      <a:pt x="29" y="27"/>
                    </a:lnTo>
                    <a:lnTo>
                      <a:pt x="29" y="33"/>
                    </a:lnTo>
                    <a:lnTo>
                      <a:pt x="27" y="33"/>
                    </a:lnTo>
                    <a:lnTo>
                      <a:pt x="23" y="33"/>
                    </a:lnTo>
                    <a:lnTo>
                      <a:pt x="18" y="33"/>
                    </a:lnTo>
                    <a:lnTo>
                      <a:pt x="10" y="33"/>
                    </a:lnTo>
                    <a:lnTo>
                      <a:pt x="0" y="33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7" name="Freeform 91"/>
              <p:cNvSpPr>
                <a:spLocks/>
              </p:cNvSpPr>
              <p:nvPr/>
            </p:nvSpPr>
            <p:spPr bwMode="auto">
              <a:xfrm>
                <a:off x="1700" y="4906"/>
                <a:ext cx="30" cy="34"/>
              </a:xfrm>
              <a:custGeom>
                <a:avLst/>
                <a:gdLst>
                  <a:gd name="T0" fmla="*/ 0 w 30"/>
                  <a:gd name="T1" fmla="*/ 0 h 34"/>
                  <a:gd name="T2" fmla="*/ 6 w 30"/>
                  <a:gd name="T3" fmla="*/ 2 h 34"/>
                  <a:gd name="T4" fmla="*/ 12 w 30"/>
                  <a:gd name="T5" fmla="*/ 4 h 34"/>
                  <a:gd name="T6" fmla="*/ 18 w 30"/>
                  <a:gd name="T7" fmla="*/ 6 h 34"/>
                  <a:gd name="T8" fmla="*/ 22 w 30"/>
                  <a:gd name="T9" fmla="*/ 10 h 34"/>
                  <a:gd name="T10" fmla="*/ 25 w 30"/>
                  <a:gd name="T11" fmla="*/ 16 h 34"/>
                  <a:gd name="T12" fmla="*/ 27 w 30"/>
                  <a:gd name="T13" fmla="*/ 21 h 34"/>
                  <a:gd name="T14" fmla="*/ 29 w 30"/>
                  <a:gd name="T15" fmla="*/ 27 h 34"/>
                  <a:gd name="T16" fmla="*/ 29 w 30"/>
                  <a:gd name="T17" fmla="*/ 33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0" y="0"/>
                    </a:moveTo>
                    <a:lnTo>
                      <a:pt x="6" y="2"/>
                    </a:lnTo>
                    <a:lnTo>
                      <a:pt x="12" y="4"/>
                    </a:lnTo>
                    <a:lnTo>
                      <a:pt x="18" y="6"/>
                    </a:lnTo>
                    <a:lnTo>
                      <a:pt x="22" y="10"/>
                    </a:lnTo>
                    <a:lnTo>
                      <a:pt x="25" y="16"/>
                    </a:lnTo>
                    <a:lnTo>
                      <a:pt x="27" y="21"/>
                    </a:lnTo>
                    <a:lnTo>
                      <a:pt x="29" y="27"/>
                    </a:lnTo>
                    <a:lnTo>
                      <a:pt x="29" y="33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8" name="Freeform 92"/>
              <p:cNvSpPr>
                <a:spLocks/>
              </p:cNvSpPr>
              <p:nvPr/>
            </p:nvSpPr>
            <p:spPr bwMode="auto">
              <a:xfrm>
                <a:off x="1674" y="4910"/>
                <a:ext cx="54" cy="53"/>
              </a:xfrm>
              <a:custGeom>
                <a:avLst/>
                <a:gdLst>
                  <a:gd name="T0" fmla="*/ 26 w 54"/>
                  <a:gd name="T1" fmla="*/ 0 h 53"/>
                  <a:gd name="T2" fmla="*/ 32 w 54"/>
                  <a:gd name="T3" fmla="*/ 0 h 53"/>
                  <a:gd name="T4" fmla="*/ 36 w 54"/>
                  <a:gd name="T5" fmla="*/ 2 h 53"/>
                  <a:gd name="T6" fmla="*/ 42 w 54"/>
                  <a:gd name="T7" fmla="*/ 4 h 53"/>
                  <a:gd name="T8" fmla="*/ 46 w 54"/>
                  <a:gd name="T9" fmla="*/ 8 h 53"/>
                  <a:gd name="T10" fmla="*/ 49 w 54"/>
                  <a:gd name="T11" fmla="*/ 12 h 53"/>
                  <a:gd name="T12" fmla="*/ 51 w 54"/>
                  <a:gd name="T13" fmla="*/ 16 h 53"/>
                  <a:gd name="T14" fmla="*/ 53 w 54"/>
                  <a:gd name="T15" fmla="*/ 21 h 53"/>
                  <a:gd name="T16" fmla="*/ 53 w 54"/>
                  <a:gd name="T17" fmla="*/ 27 h 53"/>
                  <a:gd name="T18" fmla="*/ 53 w 54"/>
                  <a:gd name="T19" fmla="*/ 31 h 53"/>
                  <a:gd name="T20" fmla="*/ 51 w 54"/>
                  <a:gd name="T21" fmla="*/ 37 h 53"/>
                  <a:gd name="T22" fmla="*/ 49 w 54"/>
                  <a:gd name="T23" fmla="*/ 40 h 53"/>
                  <a:gd name="T24" fmla="*/ 46 w 54"/>
                  <a:gd name="T25" fmla="*/ 44 h 53"/>
                  <a:gd name="T26" fmla="*/ 42 w 54"/>
                  <a:gd name="T27" fmla="*/ 48 h 53"/>
                  <a:gd name="T28" fmla="*/ 36 w 54"/>
                  <a:gd name="T29" fmla="*/ 50 h 53"/>
                  <a:gd name="T30" fmla="*/ 32 w 54"/>
                  <a:gd name="T31" fmla="*/ 52 h 53"/>
                  <a:gd name="T32" fmla="*/ 26 w 54"/>
                  <a:gd name="T33" fmla="*/ 52 h 53"/>
                  <a:gd name="T34" fmla="*/ 21 w 54"/>
                  <a:gd name="T35" fmla="*/ 52 h 53"/>
                  <a:gd name="T36" fmla="*/ 17 w 54"/>
                  <a:gd name="T37" fmla="*/ 50 h 53"/>
                  <a:gd name="T38" fmla="*/ 11 w 54"/>
                  <a:gd name="T39" fmla="*/ 48 h 53"/>
                  <a:gd name="T40" fmla="*/ 7 w 54"/>
                  <a:gd name="T41" fmla="*/ 44 h 53"/>
                  <a:gd name="T42" fmla="*/ 5 w 54"/>
                  <a:gd name="T43" fmla="*/ 40 h 53"/>
                  <a:gd name="T44" fmla="*/ 3 w 54"/>
                  <a:gd name="T45" fmla="*/ 37 h 53"/>
                  <a:gd name="T46" fmla="*/ 2 w 54"/>
                  <a:gd name="T47" fmla="*/ 31 h 53"/>
                  <a:gd name="T48" fmla="*/ 0 w 54"/>
                  <a:gd name="T49" fmla="*/ 27 h 53"/>
                  <a:gd name="T50" fmla="*/ 2 w 54"/>
                  <a:gd name="T51" fmla="*/ 21 h 53"/>
                  <a:gd name="T52" fmla="*/ 3 w 54"/>
                  <a:gd name="T53" fmla="*/ 16 h 53"/>
                  <a:gd name="T54" fmla="*/ 5 w 54"/>
                  <a:gd name="T55" fmla="*/ 12 h 53"/>
                  <a:gd name="T56" fmla="*/ 7 w 54"/>
                  <a:gd name="T57" fmla="*/ 8 h 53"/>
                  <a:gd name="T58" fmla="*/ 11 w 54"/>
                  <a:gd name="T59" fmla="*/ 4 h 53"/>
                  <a:gd name="T60" fmla="*/ 17 w 54"/>
                  <a:gd name="T61" fmla="*/ 2 h 53"/>
                  <a:gd name="T62" fmla="*/ 21 w 54"/>
                  <a:gd name="T63" fmla="*/ 0 h 53"/>
                  <a:gd name="T64" fmla="*/ 26 w 54"/>
                  <a:gd name="T65" fmla="*/ 0 h 5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53"/>
                  <a:gd name="T101" fmla="*/ 54 w 54"/>
                  <a:gd name="T102" fmla="*/ 53 h 5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53">
                    <a:moveTo>
                      <a:pt x="26" y="0"/>
                    </a:moveTo>
                    <a:lnTo>
                      <a:pt x="32" y="0"/>
                    </a:lnTo>
                    <a:lnTo>
                      <a:pt x="36" y="2"/>
                    </a:lnTo>
                    <a:lnTo>
                      <a:pt x="42" y="4"/>
                    </a:lnTo>
                    <a:lnTo>
                      <a:pt x="46" y="8"/>
                    </a:lnTo>
                    <a:lnTo>
                      <a:pt x="49" y="12"/>
                    </a:lnTo>
                    <a:lnTo>
                      <a:pt x="51" y="16"/>
                    </a:lnTo>
                    <a:lnTo>
                      <a:pt x="53" y="21"/>
                    </a:lnTo>
                    <a:lnTo>
                      <a:pt x="53" y="27"/>
                    </a:lnTo>
                    <a:lnTo>
                      <a:pt x="53" y="31"/>
                    </a:lnTo>
                    <a:lnTo>
                      <a:pt x="51" y="37"/>
                    </a:lnTo>
                    <a:lnTo>
                      <a:pt x="49" y="40"/>
                    </a:lnTo>
                    <a:lnTo>
                      <a:pt x="46" y="44"/>
                    </a:lnTo>
                    <a:lnTo>
                      <a:pt x="42" y="48"/>
                    </a:lnTo>
                    <a:lnTo>
                      <a:pt x="36" y="50"/>
                    </a:lnTo>
                    <a:lnTo>
                      <a:pt x="32" y="52"/>
                    </a:lnTo>
                    <a:lnTo>
                      <a:pt x="26" y="52"/>
                    </a:lnTo>
                    <a:lnTo>
                      <a:pt x="21" y="52"/>
                    </a:lnTo>
                    <a:lnTo>
                      <a:pt x="17" y="50"/>
                    </a:lnTo>
                    <a:lnTo>
                      <a:pt x="11" y="48"/>
                    </a:lnTo>
                    <a:lnTo>
                      <a:pt x="7" y="44"/>
                    </a:lnTo>
                    <a:lnTo>
                      <a:pt x="5" y="40"/>
                    </a:lnTo>
                    <a:lnTo>
                      <a:pt x="3" y="37"/>
                    </a:lnTo>
                    <a:lnTo>
                      <a:pt x="2" y="31"/>
                    </a:lnTo>
                    <a:lnTo>
                      <a:pt x="0" y="27"/>
                    </a:lnTo>
                    <a:lnTo>
                      <a:pt x="2" y="21"/>
                    </a:lnTo>
                    <a:lnTo>
                      <a:pt x="3" y="16"/>
                    </a:lnTo>
                    <a:lnTo>
                      <a:pt x="5" y="12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2"/>
                    </a:lnTo>
                    <a:lnTo>
                      <a:pt x="21" y="0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9" name="Freeform 93"/>
              <p:cNvSpPr>
                <a:spLocks/>
              </p:cNvSpPr>
              <p:nvPr/>
            </p:nvSpPr>
            <p:spPr bwMode="auto">
              <a:xfrm>
                <a:off x="1674" y="4910"/>
                <a:ext cx="54" cy="53"/>
              </a:xfrm>
              <a:custGeom>
                <a:avLst/>
                <a:gdLst>
                  <a:gd name="T0" fmla="*/ 26 w 54"/>
                  <a:gd name="T1" fmla="*/ 0 h 53"/>
                  <a:gd name="T2" fmla="*/ 32 w 54"/>
                  <a:gd name="T3" fmla="*/ 0 h 53"/>
                  <a:gd name="T4" fmla="*/ 36 w 54"/>
                  <a:gd name="T5" fmla="*/ 2 h 53"/>
                  <a:gd name="T6" fmla="*/ 42 w 54"/>
                  <a:gd name="T7" fmla="*/ 4 h 53"/>
                  <a:gd name="T8" fmla="*/ 46 w 54"/>
                  <a:gd name="T9" fmla="*/ 8 h 53"/>
                  <a:gd name="T10" fmla="*/ 49 w 54"/>
                  <a:gd name="T11" fmla="*/ 12 h 53"/>
                  <a:gd name="T12" fmla="*/ 51 w 54"/>
                  <a:gd name="T13" fmla="*/ 16 h 53"/>
                  <a:gd name="T14" fmla="*/ 53 w 54"/>
                  <a:gd name="T15" fmla="*/ 21 h 53"/>
                  <a:gd name="T16" fmla="*/ 53 w 54"/>
                  <a:gd name="T17" fmla="*/ 27 h 53"/>
                  <a:gd name="T18" fmla="*/ 53 w 54"/>
                  <a:gd name="T19" fmla="*/ 31 h 53"/>
                  <a:gd name="T20" fmla="*/ 51 w 54"/>
                  <a:gd name="T21" fmla="*/ 37 h 53"/>
                  <a:gd name="T22" fmla="*/ 49 w 54"/>
                  <a:gd name="T23" fmla="*/ 40 h 53"/>
                  <a:gd name="T24" fmla="*/ 46 w 54"/>
                  <a:gd name="T25" fmla="*/ 44 h 53"/>
                  <a:gd name="T26" fmla="*/ 42 w 54"/>
                  <a:gd name="T27" fmla="*/ 48 h 53"/>
                  <a:gd name="T28" fmla="*/ 36 w 54"/>
                  <a:gd name="T29" fmla="*/ 50 h 53"/>
                  <a:gd name="T30" fmla="*/ 32 w 54"/>
                  <a:gd name="T31" fmla="*/ 52 h 53"/>
                  <a:gd name="T32" fmla="*/ 26 w 54"/>
                  <a:gd name="T33" fmla="*/ 52 h 53"/>
                  <a:gd name="T34" fmla="*/ 21 w 54"/>
                  <a:gd name="T35" fmla="*/ 52 h 53"/>
                  <a:gd name="T36" fmla="*/ 17 w 54"/>
                  <a:gd name="T37" fmla="*/ 50 h 53"/>
                  <a:gd name="T38" fmla="*/ 11 w 54"/>
                  <a:gd name="T39" fmla="*/ 48 h 53"/>
                  <a:gd name="T40" fmla="*/ 7 w 54"/>
                  <a:gd name="T41" fmla="*/ 44 h 53"/>
                  <a:gd name="T42" fmla="*/ 5 w 54"/>
                  <a:gd name="T43" fmla="*/ 40 h 53"/>
                  <a:gd name="T44" fmla="*/ 3 w 54"/>
                  <a:gd name="T45" fmla="*/ 37 h 53"/>
                  <a:gd name="T46" fmla="*/ 2 w 54"/>
                  <a:gd name="T47" fmla="*/ 31 h 53"/>
                  <a:gd name="T48" fmla="*/ 0 w 54"/>
                  <a:gd name="T49" fmla="*/ 27 h 53"/>
                  <a:gd name="T50" fmla="*/ 2 w 54"/>
                  <a:gd name="T51" fmla="*/ 21 h 53"/>
                  <a:gd name="T52" fmla="*/ 3 w 54"/>
                  <a:gd name="T53" fmla="*/ 16 h 53"/>
                  <a:gd name="T54" fmla="*/ 5 w 54"/>
                  <a:gd name="T55" fmla="*/ 12 h 53"/>
                  <a:gd name="T56" fmla="*/ 7 w 54"/>
                  <a:gd name="T57" fmla="*/ 8 h 53"/>
                  <a:gd name="T58" fmla="*/ 11 w 54"/>
                  <a:gd name="T59" fmla="*/ 4 h 53"/>
                  <a:gd name="T60" fmla="*/ 17 w 54"/>
                  <a:gd name="T61" fmla="*/ 2 h 53"/>
                  <a:gd name="T62" fmla="*/ 21 w 54"/>
                  <a:gd name="T63" fmla="*/ 0 h 53"/>
                  <a:gd name="T64" fmla="*/ 26 w 54"/>
                  <a:gd name="T65" fmla="*/ 0 h 53"/>
                  <a:gd name="T66" fmla="*/ 26 w 54"/>
                  <a:gd name="T67" fmla="*/ 0 h 53"/>
                  <a:gd name="T68" fmla="*/ 26 w 54"/>
                  <a:gd name="T69" fmla="*/ 0 h 5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4"/>
                  <a:gd name="T106" fmla="*/ 0 h 53"/>
                  <a:gd name="T107" fmla="*/ 54 w 54"/>
                  <a:gd name="T108" fmla="*/ 53 h 5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4" h="53">
                    <a:moveTo>
                      <a:pt x="26" y="0"/>
                    </a:moveTo>
                    <a:lnTo>
                      <a:pt x="32" y="0"/>
                    </a:lnTo>
                    <a:lnTo>
                      <a:pt x="36" y="2"/>
                    </a:lnTo>
                    <a:lnTo>
                      <a:pt x="42" y="4"/>
                    </a:lnTo>
                    <a:lnTo>
                      <a:pt x="46" y="8"/>
                    </a:lnTo>
                    <a:lnTo>
                      <a:pt x="49" y="12"/>
                    </a:lnTo>
                    <a:lnTo>
                      <a:pt x="51" y="16"/>
                    </a:lnTo>
                    <a:lnTo>
                      <a:pt x="53" y="21"/>
                    </a:lnTo>
                    <a:lnTo>
                      <a:pt x="53" y="27"/>
                    </a:lnTo>
                    <a:lnTo>
                      <a:pt x="53" y="31"/>
                    </a:lnTo>
                    <a:lnTo>
                      <a:pt x="51" y="37"/>
                    </a:lnTo>
                    <a:lnTo>
                      <a:pt x="49" y="40"/>
                    </a:lnTo>
                    <a:lnTo>
                      <a:pt x="46" y="44"/>
                    </a:lnTo>
                    <a:lnTo>
                      <a:pt x="42" y="48"/>
                    </a:lnTo>
                    <a:lnTo>
                      <a:pt x="36" y="50"/>
                    </a:lnTo>
                    <a:lnTo>
                      <a:pt x="32" y="52"/>
                    </a:lnTo>
                    <a:lnTo>
                      <a:pt x="26" y="52"/>
                    </a:lnTo>
                    <a:lnTo>
                      <a:pt x="21" y="52"/>
                    </a:lnTo>
                    <a:lnTo>
                      <a:pt x="17" y="50"/>
                    </a:lnTo>
                    <a:lnTo>
                      <a:pt x="11" y="48"/>
                    </a:lnTo>
                    <a:lnTo>
                      <a:pt x="7" y="44"/>
                    </a:lnTo>
                    <a:lnTo>
                      <a:pt x="5" y="40"/>
                    </a:lnTo>
                    <a:lnTo>
                      <a:pt x="3" y="37"/>
                    </a:lnTo>
                    <a:lnTo>
                      <a:pt x="2" y="31"/>
                    </a:lnTo>
                    <a:lnTo>
                      <a:pt x="0" y="27"/>
                    </a:lnTo>
                    <a:lnTo>
                      <a:pt x="2" y="21"/>
                    </a:lnTo>
                    <a:lnTo>
                      <a:pt x="3" y="16"/>
                    </a:lnTo>
                    <a:lnTo>
                      <a:pt x="5" y="12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2"/>
                    </a:lnTo>
                    <a:lnTo>
                      <a:pt x="21" y="0"/>
                    </a:lnTo>
                    <a:lnTo>
                      <a:pt x="26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0" name="Freeform 94"/>
              <p:cNvSpPr>
                <a:spLocks/>
              </p:cNvSpPr>
              <p:nvPr/>
            </p:nvSpPr>
            <p:spPr bwMode="auto">
              <a:xfrm>
                <a:off x="1687" y="4922"/>
                <a:ext cx="30" cy="29"/>
              </a:xfrm>
              <a:custGeom>
                <a:avLst/>
                <a:gdLst>
                  <a:gd name="T0" fmla="*/ 13 w 30"/>
                  <a:gd name="T1" fmla="*/ 0 h 29"/>
                  <a:gd name="T2" fmla="*/ 17 w 30"/>
                  <a:gd name="T3" fmla="*/ 0 h 29"/>
                  <a:gd name="T4" fmla="*/ 19 w 30"/>
                  <a:gd name="T5" fmla="*/ 0 h 29"/>
                  <a:gd name="T6" fmla="*/ 21 w 30"/>
                  <a:gd name="T7" fmla="*/ 2 h 29"/>
                  <a:gd name="T8" fmla="*/ 23 w 30"/>
                  <a:gd name="T9" fmla="*/ 4 h 29"/>
                  <a:gd name="T10" fmla="*/ 25 w 30"/>
                  <a:gd name="T11" fmla="*/ 5 h 29"/>
                  <a:gd name="T12" fmla="*/ 27 w 30"/>
                  <a:gd name="T13" fmla="*/ 7 h 29"/>
                  <a:gd name="T14" fmla="*/ 27 w 30"/>
                  <a:gd name="T15" fmla="*/ 11 h 29"/>
                  <a:gd name="T16" fmla="*/ 29 w 30"/>
                  <a:gd name="T17" fmla="*/ 13 h 29"/>
                  <a:gd name="T18" fmla="*/ 27 w 30"/>
                  <a:gd name="T19" fmla="*/ 17 h 29"/>
                  <a:gd name="T20" fmla="*/ 27 w 30"/>
                  <a:gd name="T21" fmla="*/ 19 h 29"/>
                  <a:gd name="T22" fmla="*/ 25 w 30"/>
                  <a:gd name="T23" fmla="*/ 23 h 29"/>
                  <a:gd name="T24" fmla="*/ 23 w 30"/>
                  <a:gd name="T25" fmla="*/ 25 h 29"/>
                  <a:gd name="T26" fmla="*/ 21 w 30"/>
                  <a:gd name="T27" fmla="*/ 27 h 29"/>
                  <a:gd name="T28" fmla="*/ 19 w 30"/>
                  <a:gd name="T29" fmla="*/ 27 h 29"/>
                  <a:gd name="T30" fmla="*/ 17 w 30"/>
                  <a:gd name="T31" fmla="*/ 28 h 29"/>
                  <a:gd name="T32" fmla="*/ 13 w 30"/>
                  <a:gd name="T33" fmla="*/ 28 h 29"/>
                  <a:gd name="T34" fmla="*/ 12 w 30"/>
                  <a:gd name="T35" fmla="*/ 28 h 29"/>
                  <a:gd name="T36" fmla="*/ 8 w 30"/>
                  <a:gd name="T37" fmla="*/ 27 h 29"/>
                  <a:gd name="T38" fmla="*/ 6 w 30"/>
                  <a:gd name="T39" fmla="*/ 27 h 29"/>
                  <a:gd name="T40" fmla="*/ 4 w 30"/>
                  <a:gd name="T41" fmla="*/ 25 h 29"/>
                  <a:gd name="T42" fmla="*/ 2 w 30"/>
                  <a:gd name="T43" fmla="*/ 23 h 29"/>
                  <a:gd name="T44" fmla="*/ 0 w 30"/>
                  <a:gd name="T45" fmla="*/ 19 h 29"/>
                  <a:gd name="T46" fmla="*/ 0 w 30"/>
                  <a:gd name="T47" fmla="*/ 17 h 29"/>
                  <a:gd name="T48" fmla="*/ 0 w 30"/>
                  <a:gd name="T49" fmla="*/ 13 h 29"/>
                  <a:gd name="T50" fmla="*/ 0 w 30"/>
                  <a:gd name="T51" fmla="*/ 11 h 29"/>
                  <a:gd name="T52" fmla="*/ 0 w 30"/>
                  <a:gd name="T53" fmla="*/ 7 h 29"/>
                  <a:gd name="T54" fmla="*/ 2 w 30"/>
                  <a:gd name="T55" fmla="*/ 5 h 29"/>
                  <a:gd name="T56" fmla="*/ 4 w 30"/>
                  <a:gd name="T57" fmla="*/ 4 h 29"/>
                  <a:gd name="T58" fmla="*/ 6 w 30"/>
                  <a:gd name="T59" fmla="*/ 2 h 29"/>
                  <a:gd name="T60" fmla="*/ 8 w 30"/>
                  <a:gd name="T61" fmla="*/ 0 h 29"/>
                  <a:gd name="T62" fmla="*/ 12 w 30"/>
                  <a:gd name="T63" fmla="*/ 0 h 29"/>
                  <a:gd name="T64" fmla="*/ 13 w 30"/>
                  <a:gd name="T65" fmla="*/ 0 h 2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0"/>
                  <a:gd name="T100" fmla="*/ 0 h 29"/>
                  <a:gd name="T101" fmla="*/ 30 w 30"/>
                  <a:gd name="T102" fmla="*/ 29 h 2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0" h="29">
                    <a:moveTo>
                      <a:pt x="13" y="0"/>
                    </a:moveTo>
                    <a:lnTo>
                      <a:pt x="17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4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7" y="11"/>
                    </a:lnTo>
                    <a:lnTo>
                      <a:pt x="29" y="13"/>
                    </a:lnTo>
                    <a:lnTo>
                      <a:pt x="27" y="17"/>
                    </a:lnTo>
                    <a:lnTo>
                      <a:pt x="27" y="19"/>
                    </a:lnTo>
                    <a:lnTo>
                      <a:pt x="25" y="23"/>
                    </a:lnTo>
                    <a:lnTo>
                      <a:pt x="23" y="25"/>
                    </a:lnTo>
                    <a:lnTo>
                      <a:pt x="21" y="27"/>
                    </a:lnTo>
                    <a:lnTo>
                      <a:pt x="19" y="27"/>
                    </a:lnTo>
                    <a:lnTo>
                      <a:pt x="17" y="28"/>
                    </a:lnTo>
                    <a:lnTo>
                      <a:pt x="13" y="28"/>
                    </a:lnTo>
                    <a:lnTo>
                      <a:pt x="12" y="28"/>
                    </a:lnTo>
                    <a:lnTo>
                      <a:pt x="8" y="27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1" name="Freeform 95"/>
              <p:cNvSpPr>
                <a:spLocks/>
              </p:cNvSpPr>
              <p:nvPr/>
            </p:nvSpPr>
            <p:spPr bwMode="auto">
              <a:xfrm>
                <a:off x="1687" y="4922"/>
                <a:ext cx="30" cy="29"/>
              </a:xfrm>
              <a:custGeom>
                <a:avLst/>
                <a:gdLst>
                  <a:gd name="T0" fmla="*/ 13 w 30"/>
                  <a:gd name="T1" fmla="*/ 0 h 29"/>
                  <a:gd name="T2" fmla="*/ 17 w 30"/>
                  <a:gd name="T3" fmla="*/ 0 h 29"/>
                  <a:gd name="T4" fmla="*/ 19 w 30"/>
                  <a:gd name="T5" fmla="*/ 0 h 29"/>
                  <a:gd name="T6" fmla="*/ 21 w 30"/>
                  <a:gd name="T7" fmla="*/ 2 h 29"/>
                  <a:gd name="T8" fmla="*/ 23 w 30"/>
                  <a:gd name="T9" fmla="*/ 4 h 29"/>
                  <a:gd name="T10" fmla="*/ 25 w 30"/>
                  <a:gd name="T11" fmla="*/ 5 h 29"/>
                  <a:gd name="T12" fmla="*/ 27 w 30"/>
                  <a:gd name="T13" fmla="*/ 7 h 29"/>
                  <a:gd name="T14" fmla="*/ 27 w 30"/>
                  <a:gd name="T15" fmla="*/ 11 h 29"/>
                  <a:gd name="T16" fmla="*/ 29 w 30"/>
                  <a:gd name="T17" fmla="*/ 13 h 29"/>
                  <a:gd name="T18" fmla="*/ 27 w 30"/>
                  <a:gd name="T19" fmla="*/ 17 h 29"/>
                  <a:gd name="T20" fmla="*/ 27 w 30"/>
                  <a:gd name="T21" fmla="*/ 19 h 29"/>
                  <a:gd name="T22" fmla="*/ 25 w 30"/>
                  <a:gd name="T23" fmla="*/ 23 h 29"/>
                  <a:gd name="T24" fmla="*/ 23 w 30"/>
                  <a:gd name="T25" fmla="*/ 25 h 29"/>
                  <a:gd name="T26" fmla="*/ 21 w 30"/>
                  <a:gd name="T27" fmla="*/ 27 h 29"/>
                  <a:gd name="T28" fmla="*/ 19 w 30"/>
                  <a:gd name="T29" fmla="*/ 27 h 29"/>
                  <a:gd name="T30" fmla="*/ 17 w 30"/>
                  <a:gd name="T31" fmla="*/ 28 h 29"/>
                  <a:gd name="T32" fmla="*/ 13 w 30"/>
                  <a:gd name="T33" fmla="*/ 28 h 29"/>
                  <a:gd name="T34" fmla="*/ 12 w 30"/>
                  <a:gd name="T35" fmla="*/ 28 h 29"/>
                  <a:gd name="T36" fmla="*/ 8 w 30"/>
                  <a:gd name="T37" fmla="*/ 27 h 29"/>
                  <a:gd name="T38" fmla="*/ 6 w 30"/>
                  <a:gd name="T39" fmla="*/ 27 h 29"/>
                  <a:gd name="T40" fmla="*/ 4 w 30"/>
                  <a:gd name="T41" fmla="*/ 25 h 29"/>
                  <a:gd name="T42" fmla="*/ 2 w 30"/>
                  <a:gd name="T43" fmla="*/ 23 h 29"/>
                  <a:gd name="T44" fmla="*/ 0 w 30"/>
                  <a:gd name="T45" fmla="*/ 19 h 29"/>
                  <a:gd name="T46" fmla="*/ 0 w 30"/>
                  <a:gd name="T47" fmla="*/ 17 h 29"/>
                  <a:gd name="T48" fmla="*/ 0 w 30"/>
                  <a:gd name="T49" fmla="*/ 13 h 29"/>
                  <a:gd name="T50" fmla="*/ 0 w 30"/>
                  <a:gd name="T51" fmla="*/ 11 h 29"/>
                  <a:gd name="T52" fmla="*/ 0 w 30"/>
                  <a:gd name="T53" fmla="*/ 7 h 29"/>
                  <a:gd name="T54" fmla="*/ 2 w 30"/>
                  <a:gd name="T55" fmla="*/ 5 h 29"/>
                  <a:gd name="T56" fmla="*/ 4 w 30"/>
                  <a:gd name="T57" fmla="*/ 4 h 29"/>
                  <a:gd name="T58" fmla="*/ 6 w 30"/>
                  <a:gd name="T59" fmla="*/ 2 h 29"/>
                  <a:gd name="T60" fmla="*/ 8 w 30"/>
                  <a:gd name="T61" fmla="*/ 0 h 29"/>
                  <a:gd name="T62" fmla="*/ 12 w 30"/>
                  <a:gd name="T63" fmla="*/ 0 h 29"/>
                  <a:gd name="T64" fmla="*/ 13 w 30"/>
                  <a:gd name="T65" fmla="*/ 0 h 29"/>
                  <a:gd name="T66" fmla="*/ 13 w 30"/>
                  <a:gd name="T67" fmla="*/ 0 h 29"/>
                  <a:gd name="T68" fmla="*/ 13 w 30"/>
                  <a:gd name="T69" fmla="*/ 0 h 2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0"/>
                  <a:gd name="T106" fmla="*/ 0 h 29"/>
                  <a:gd name="T107" fmla="*/ 30 w 30"/>
                  <a:gd name="T108" fmla="*/ 29 h 2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0" h="29">
                    <a:moveTo>
                      <a:pt x="13" y="0"/>
                    </a:moveTo>
                    <a:lnTo>
                      <a:pt x="17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4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7" y="11"/>
                    </a:lnTo>
                    <a:lnTo>
                      <a:pt x="29" y="13"/>
                    </a:lnTo>
                    <a:lnTo>
                      <a:pt x="27" y="17"/>
                    </a:lnTo>
                    <a:lnTo>
                      <a:pt x="27" y="19"/>
                    </a:lnTo>
                    <a:lnTo>
                      <a:pt x="25" y="23"/>
                    </a:lnTo>
                    <a:lnTo>
                      <a:pt x="23" y="25"/>
                    </a:lnTo>
                    <a:lnTo>
                      <a:pt x="21" y="27"/>
                    </a:lnTo>
                    <a:lnTo>
                      <a:pt x="19" y="27"/>
                    </a:lnTo>
                    <a:lnTo>
                      <a:pt x="17" y="28"/>
                    </a:lnTo>
                    <a:lnTo>
                      <a:pt x="13" y="28"/>
                    </a:lnTo>
                    <a:lnTo>
                      <a:pt x="12" y="28"/>
                    </a:lnTo>
                    <a:lnTo>
                      <a:pt x="8" y="27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3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2" name="Freeform 96"/>
              <p:cNvSpPr>
                <a:spLocks/>
              </p:cNvSpPr>
              <p:nvPr/>
            </p:nvSpPr>
            <p:spPr bwMode="auto">
              <a:xfrm>
                <a:off x="1689" y="4926"/>
                <a:ext cx="24" cy="22"/>
              </a:xfrm>
              <a:custGeom>
                <a:avLst/>
                <a:gdLst>
                  <a:gd name="T0" fmla="*/ 11 w 24"/>
                  <a:gd name="T1" fmla="*/ 0 h 22"/>
                  <a:gd name="T2" fmla="*/ 13 w 24"/>
                  <a:gd name="T3" fmla="*/ 0 h 22"/>
                  <a:gd name="T4" fmla="*/ 15 w 24"/>
                  <a:gd name="T5" fmla="*/ 0 h 22"/>
                  <a:gd name="T6" fmla="*/ 17 w 24"/>
                  <a:gd name="T7" fmla="*/ 1 h 22"/>
                  <a:gd name="T8" fmla="*/ 19 w 24"/>
                  <a:gd name="T9" fmla="*/ 1 h 22"/>
                  <a:gd name="T10" fmla="*/ 21 w 24"/>
                  <a:gd name="T11" fmla="*/ 3 h 22"/>
                  <a:gd name="T12" fmla="*/ 21 w 24"/>
                  <a:gd name="T13" fmla="*/ 5 h 22"/>
                  <a:gd name="T14" fmla="*/ 23 w 24"/>
                  <a:gd name="T15" fmla="*/ 7 h 22"/>
                  <a:gd name="T16" fmla="*/ 23 w 24"/>
                  <a:gd name="T17" fmla="*/ 11 h 22"/>
                  <a:gd name="T18" fmla="*/ 23 w 24"/>
                  <a:gd name="T19" fmla="*/ 13 h 22"/>
                  <a:gd name="T20" fmla="*/ 21 w 24"/>
                  <a:gd name="T21" fmla="*/ 15 h 22"/>
                  <a:gd name="T22" fmla="*/ 21 w 24"/>
                  <a:gd name="T23" fmla="*/ 17 h 22"/>
                  <a:gd name="T24" fmla="*/ 19 w 24"/>
                  <a:gd name="T25" fmla="*/ 19 h 22"/>
                  <a:gd name="T26" fmla="*/ 17 w 24"/>
                  <a:gd name="T27" fmla="*/ 19 h 22"/>
                  <a:gd name="T28" fmla="*/ 15 w 24"/>
                  <a:gd name="T29" fmla="*/ 21 h 22"/>
                  <a:gd name="T30" fmla="*/ 13 w 24"/>
                  <a:gd name="T31" fmla="*/ 21 h 22"/>
                  <a:gd name="T32" fmla="*/ 11 w 24"/>
                  <a:gd name="T33" fmla="*/ 21 h 22"/>
                  <a:gd name="T34" fmla="*/ 10 w 24"/>
                  <a:gd name="T35" fmla="*/ 21 h 22"/>
                  <a:gd name="T36" fmla="*/ 8 w 24"/>
                  <a:gd name="T37" fmla="*/ 21 h 22"/>
                  <a:gd name="T38" fmla="*/ 6 w 24"/>
                  <a:gd name="T39" fmla="*/ 19 h 22"/>
                  <a:gd name="T40" fmla="*/ 4 w 24"/>
                  <a:gd name="T41" fmla="*/ 19 h 22"/>
                  <a:gd name="T42" fmla="*/ 2 w 24"/>
                  <a:gd name="T43" fmla="*/ 17 h 22"/>
                  <a:gd name="T44" fmla="*/ 2 w 24"/>
                  <a:gd name="T45" fmla="*/ 15 h 22"/>
                  <a:gd name="T46" fmla="*/ 0 w 24"/>
                  <a:gd name="T47" fmla="*/ 13 h 22"/>
                  <a:gd name="T48" fmla="*/ 0 w 24"/>
                  <a:gd name="T49" fmla="*/ 11 h 22"/>
                  <a:gd name="T50" fmla="*/ 0 w 24"/>
                  <a:gd name="T51" fmla="*/ 7 h 22"/>
                  <a:gd name="T52" fmla="*/ 2 w 24"/>
                  <a:gd name="T53" fmla="*/ 5 h 22"/>
                  <a:gd name="T54" fmla="*/ 2 w 24"/>
                  <a:gd name="T55" fmla="*/ 3 h 22"/>
                  <a:gd name="T56" fmla="*/ 4 w 24"/>
                  <a:gd name="T57" fmla="*/ 1 h 22"/>
                  <a:gd name="T58" fmla="*/ 6 w 24"/>
                  <a:gd name="T59" fmla="*/ 1 h 22"/>
                  <a:gd name="T60" fmla="*/ 8 w 24"/>
                  <a:gd name="T61" fmla="*/ 0 h 22"/>
                  <a:gd name="T62" fmla="*/ 10 w 24"/>
                  <a:gd name="T63" fmla="*/ 0 h 22"/>
                  <a:gd name="T64" fmla="*/ 11 w 24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"/>
                  <a:gd name="T100" fmla="*/ 0 h 22"/>
                  <a:gd name="T101" fmla="*/ 24 w 24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" h="22">
                    <a:moveTo>
                      <a:pt x="11" y="0"/>
                    </a:moveTo>
                    <a:lnTo>
                      <a:pt x="13" y="0"/>
                    </a:lnTo>
                    <a:lnTo>
                      <a:pt x="15" y="0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21" y="3"/>
                    </a:lnTo>
                    <a:lnTo>
                      <a:pt x="21" y="5"/>
                    </a:lnTo>
                    <a:lnTo>
                      <a:pt x="23" y="7"/>
                    </a:lnTo>
                    <a:lnTo>
                      <a:pt x="23" y="11"/>
                    </a:lnTo>
                    <a:lnTo>
                      <a:pt x="23" y="13"/>
                    </a:lnTo>
                    <a:lnTo>
                      <a:pt x="21" y="15"/>
                    </a:lnTo>
                    <a:lnTo>
                      <a:pt x="21" y="17"/>
                    </a:lnTo>
                    <a:lnTo>
                      <a:pt x="19" y="19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3" y="21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8" y="21"/>
                    </a:lnTo>
                    <a:lnTo>
                      <a:pt x="6" y="19"/>
                    </a:lnTo>
                    <a:lnTo>
                      <a:pt x="4" y="19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3" name="Freeform 97"/>
              <p:cNvSpPr>
                <a:spLocks/>
              </p:cNvSpPr>
              <p:nvPr/>
            </p:nvSpPr>
            <p:spPr bwMode="auto">
              <a:xfrm>
                <a:off x="1689" y="4926"/>
                <a:ext cx="24" cy="22"/>
              </a:xfrm>
              <a:custGeom>
                <a:avLst/>
                <a:gdLst>
                  <a:gd name="T0" fmla="*/ 11 w 24"/>
                  <a:gd name="T1" fmla="*/ 0 h 22"/>
                  <a:gd name="T2" fmla="*/ 13 w 24"/>
                  <a:gd name="T3" fmla="*/ 0 h 22"/>
                  <a:gd name="T4" fmla="*/ 15 w 24"/>
                  <a:gd name="T5" fmla="*/ 0 h 22"/>
                  <a:gd name="T6" fmla="*/ 17 w 24"/>
                  <a:gd name="T7" fmla="*/ 1 h 22"/>
                  <a:gd name="T8" fmla="*/ 19 w 24"/>
                  <a:gd name="T9" fmla="*/ 1 h 22"/>
                  <a:gd name="T10" fmla="*/ 21 w 24"/>
                  <a:gd name="T11" fmla="*/ 3 h 22"/>
                  <a:gd name="T12" fmla="*/ 21 w 24"/>
                  <a:gd name="T13" fmla="*/ 5 h 22"/>
                  <a:gd name="T14" fmla="*/ 23 w 24"/>
                  <a:gd name="T15" fmla="*/ 7 h 22"/>
                  <a:gd name="T16" fmla="*/ 23 w 24"/>
                  <a:gd name="T17" fmla="*/ 11 h 22"/>
                  <a:gd name="T18" fmla="*/ 23 w 24"/>
                  <a:gd name="T19" fmla="*/ 13 h 22"/>
                  <a:gd name="T20" fmla="*/ 21 w 24"/>
                  <a:gd name="T21" fmla="*/ 15 h 22"/>
                  <a:gd name="T22" fmla="*/ 21 w 24"/>
                  <a:gd name="T23" fmla="*/ 17 h 22"/>
                  <a:gd name="T24" fmla="*/ 19 w 24"/>
                  <a:gd name="T25" fmla="*/ 19 h 22"/>
                  <a:gd name="T26" fmla="*/ 17 w 24"/>
                  <a:gd name="T27" fmla="*/ 19 h 22"/>
                  <a:gd name="T28" fmla="*/ 15 w 24"/>
                  <a:gd name="T29" fmla="*/ 21 h 22"/>
                  <a:gd name="T30" fmla="*/ 13 w 24"/>
                  <a:gd name="T31" fmla="*/ 21 h 22"/>
                  <a:gd name="T32" fmla="*/ 11 w 24"/>
                  <a:gd name="T33" fmla="*/ 21 h 22"/>
                  <a:gd name="T34" fmla="*/ 10 w 24"/>
                  <a:gd name="T35" fmla="*/ 21 h 22"/>
                  <a:gd name="T36" fmla="*/ 8 w 24"/>
                  <a:gd name="T37" fmla="*/ 21 h 22"/>
                  <a:gd name="T38" fmla="*/ 6 w 24"/>
                  <a:gd name="T39" fmla="*/ 19 h 22"/>
                  <a:gd name="T40" fmla="*/ 4 w 24"/>
                  <a:gd name="T41" fmla="*/ 19 h 22"/>
                  <a:gd name="T42" fmla="*/ 2 w 24"/>
                  <a:gd name="T43" fmla="*/ 17 h 22"/>
                  <a:gd name="T44" fmla="*/ 2 w 24"/>
                  <a:gd name="T45" fmla="*/ 15 h 22"/>
                  <a:gd name="T46" fmla="*/ 0 w 24"/>
                  <a:gd name="T47" fmla="*/ 13 h 22"/>
                  <a:gd name="T48" fmla="*/ 0 w 24"/>
                  <a:gd name="T49" fmla="*/ 11 h 22"/>
                  <a:gd name="T50" fmla="*/ 0 w 24"/>
                  <a:gd name="T51" fmla="*/ 7 h 22"/>
                  <a:gd name="T52" fmla="*/ 2 w 24"/>
                  <a:gd name="T53" fmla="*/ 5 h 22"/>
                  <a:gd name="T54" fmla="*/ 2 w 24"/>
                  <a:gd name="T55" fmla="*/ 3 h 22"/>
                  <a:gd name="T56" fmla="*/ 4 w 24"/>
                  <a:gd name="T57" fmla="*/ 1 h 22"/>
                  <a:gd name="T58" fmla="*/ 6 w 24"/>
                  <a:gd name="T59" fmla="*/ 1 h 22"/>
                  <a:gd name="T60" fmla="*/ 8 w 24"/>
                  <a:gd name="T61" fmla="*/ 0 h 22"/>
                  <a:gd name="T62" fmla="*/ 10 w 24"/>
                  <a:gd name="T63" fmla="*/ 0 h 22"/>
                  <a:gd name="T64" fmla="*/ 11 w 24"/>
                  <a:gd name="T65" fmla="*/ 0 h 22"/>
                  <a:gd name="T66" fmla="*/ 11 w 24"/>
                  <a:gd name="T67" fmla="*/ 0 h 22"/>
                  <a:gd name="T68" fmla="*/ 11 w 24"/>
                  <a:gd name="T69" fmla="*/ 0 h 2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4"/>
                  <a:gd name="T106" fmla="*/ 0 h 22"/>
                  <a:gd name="T107" fmla="*/ 24 w 24"/>
                  <a:gd name="T108" fmla="*/ 22 h 2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4" h="22">
                    <a:moveTo>
                      <a:pt x="11" y="0"/>
                    </a:moveTo>
                    <a:lnTo>
                      <a:pt x="13" y="0"/>
                    </a:lnTo>
                    <a:lnTo>
                      <a:pt x="15" y="0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21" y="3"/>
                    </a:lnTo>
                    <a:lnTo>
                      <a:pt x="21" y="5"/>
                    </a:lnTo>
                    <a:lnTo>
                      <a:pt x="23" y="7"/>
                    </a:lnTo>
                    <a:lnTo>
                      <a:pt x="23" y="11"/>
                    </a:lnTo>
                    <a:lnTo>
                      <a:pt x="23" y="13"/>
                    </a:lnTo>
                    <a:lnTo>
                      <a:pt x="21" y="15"/>
                    </a:lnTo>
                    <a:lnTo>
                      <a:pt x="21" y="17"/>
                    </a:lnTo>
                    <a:lnTo>
                      <a:pt x="19" y="19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3" y="21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8" y="21"/>
                    </a:lnTo>
                    <a:lnTo>
                      <a:pt x="6" y="19"/>
                    </a:lnTo>
                    <a:lnTo>
                      <a:pt x="4" y="19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4" name="Freeform 98"/>
              <p:cNvSpPr>
                <a:spLocks/>
              </p:cNvSpPr>
              <p:nvPr/>
            </p:nvSpPr>
            <p:spPr bwMode="auto">
              <a:xfrm>
                <a:off x="1630" y="4893"/>
                <a:ext cx="17" cy="47"/>
              </a:xfrm>
              <a:custGeom>
                <a:avLst/>
                <a:gdLst>
                  <a:gd name="T0" fmla="*/ 0 w 17"/>
                  <a:gd name="T1" fmla="*/ 0 h 47"/>
                  <a:gd name="T2" fmla="*/ 16 w 17"/>
                  <a:gd name="T3" fmla="*/ 0 h 47"/>
                  <a:gd name="T4" fmla="*/ 16 w 17"/>
                  <a:gd name="T5" fmla="*/ 46 h 47"/>
                  <a:gd name="T6" fmla="*/ 0 w 17"/>
                  <a:gd name="T7" fmla="*/ 46 h 47"/>
                  <a:gd name="T8" fmla="*/ 0 w 17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7"/>
                  <a:gd name="T17" fmla="*/ 17 w 17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7">
                    <a:moveTo>
                      <a:pt x="0" y="0"/>
                    </a:moveTo>
                    <a:lnTo>
                      <a:pt x="16" y="0"/>
                    </a:lnTo>
                    <a:lnTo>
                      <a:pt x="16" y="46"/>
                    </a:lnTo>
                    <a:lnTo>
                      <a:pt x="0" y="4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5" name="Freeform 99"/>
              <p:cNvSpPr>
                <a:spLocks/>
              </p:cNvSpPr>
              <p:nvPr/>
            </p:nvSpPr>
            <p:spPr bwMode="auto">
              <a:xfrm>
                <a:off x="1630" y="4893"/>
                <a:ext cx="17" cy="47"/>
              </a:xfrm>
              <a:custGeom>
                <a:avLst/>
                <a:gdLst>
                  <a:gd name="T0" fmla="*/ 0 w 17"/>
                  <a:gd name="T1" fmla="*/ 0 h 47"/>
                  <a:gd name="T2" fmla="*/ 16 w 17"/>
                  <a:gd name="T3" fmla="*/ 0 h 47"/>
                  <a:gd name="T4" fmla="*/ 16 w 17"/>
                  <a:gd name="T5" fmla="*/ 46 h 47"/>
                  <a:gd name="T6" fmla="*/ 0 w 17"/>
                  <a:gd name="T7" fmla="*/ 46 h 47"/>
                  <a:gd name="T8" fmla="*/ 0 w 17"/>
                  <a:gd name="T9" fmla="*/ 0 h 47"/>
                  <a:gd name="T10" fmla="*/ 0 w 17"/>
                  <a:gd name="T11" fmla="*/ 0 h 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47"/>
                  <a:gd name="T20" fmla="*/ 17 w 17"/>
                  <a:gd name="T21" fmla="*/ 47 h 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47">
                    <a:moveTo>
                      <a:pt x="0" y="0"/>
                    </a:moveTo>
                    <a:lnTo>
                      <a:pt x="16" y="0"/>
                    </a:lnTo>
                    <a:lnTo>
                      <a:pt x="16" y="46"/>
                    </a:lnTo>
                    <a:lnTo>
                      <a:pt x="0" y="4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6" name="Line 100"/>
              <p:cNvSpPr>
                <a:spLocks noChangeShapeType="1"/>
              </p:cNvSpPr>
              <p:nvPr/>
            </p:nvSpPr>
            <p:spPr bwMode="auto">
              <a:xfrm>
                <a:off x="1693" y="4893"/>
                <a:ext cx="1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87" name="Freeform 101"/>
              <p:cNvSpPr>
                <a:spLocks/>
              </p:cNvSpPr>
              <p:nvPr/>
            </p:nvSpPr>
            <p:spPr bwMode="auto">
              <a:xfrm>
                <a:off x="1693" y="4857"/>
                <a:ext cx="143" cy="37"/>
              </a:xfrm>
              <a:custGeom>
                <a:avLst/>
                <a:gdLst>
                  <a:gd name="T0" fmla="*/ 29 w 143"/>
                  <a:gd name="T1" fmla="*/ 0 h 37"/>
                  <a:gd name="T2" fmla="*/ 0 w 143"/>
                  <a:gd name="T3" fmla="*/ 36 h 37"/>
                  <a:gd name="T4" fmla="*/ 19 w 143"/>
                  <a:gd name="T5" fmla="*/ 36 h 37"/>
                  <a:gd name="T6" fmla="*/ 38 w 143"/>
                  <a:gd name="T7" fmla="*/ 5 h 37"/>
                  <a:gd name="T8" fmla="*/ 142 w 143"/>
                  <a:gd name="T9" fmla="*/ 5 h 37"/>
                  <a:gd name="T10" fmla="*/ 138 w 143"/>
                  <a:gd name="T11" fmla="*/ 0 h 37"/>
                  <a:gd name="T12" fmla="*/ 29 w 143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3"/>
                  <a:gd name="T22" fmla="*/ 0 h 37"/>
                  <a:gd name="T23" fmla="*/ 143 w 143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3" h="37">
                    <a:moveTo>
                      <a:pt x="29" y="0"/>
                    </a:moveTo>
                    <a:lnTo>
                      <a:pt x="0" y="36"/>
                    </a:lnTo>
                    <a:lnTo>
                      <a:pt x="19" y="36"/>
                    </a:lnTo>
                    <a:lnTo>
                      <a:pt x="38" y="5"/>
                    </a:lnTo>
                    <a:lnTo>
                      <a:pt x="142" y="5"/>
                    </a:lnTo>
                    <a:lnTo>
                      <a:pt x="138" y="0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8" name="Freeform 102"/>
              <p:cNvSpPr>
                <a:spLocks/>
              </p:cNvSpPr>
              <p:nvPr/>
            </p:nvSpPr>
            <p:spPr bwMode="auto">
              <a:xfrm>
                <a:off x="1693" y="4857"/>
                <a:ext cx="143" cy="37"/>
              </a:xfrm>
              <a:custGeom>
                <a:avLst/>
                <a:gdLst>
                  <a:gd name="T0" fmla="*/ 29 w 143"/>
                  <a:gd name="T1" fmla="*/ 0 h 37"/>
                  <a:gd name="T2" fmla="*/ 0 w 143"/>
                  <a:gd name="T3" fmla="*/ 36 h 37"/>
                  <a:gd name="T4" fmla="*/ 19 w 143"/>
                  <a:gd name="T5" fmla="*/ 36 h 37"/>
                  <a:gd name="T6" fmla="*/ 38 w 143"/>
                  <a:gd name="T7" fmla="*/ 5 h 37"/>
                  <a:gd name="T8" fmla="*/ 142 w 143"/>
                  <a:gd name="T9" fmla="*/ 5 h 37"/>
                  <a:gd name="T10" fmla="*/ 138 w 143"/>
                  <a:gd name="T11" fmla="*/ 0 h 37"/>
                  <a:gd name="T12" fmla="*/ 29 w 143"/>
                  <a:gd name="T13" fmla="*/ 0 h 37"/>
                  <a:gd name="T14" fmla="*/ 29 w 143"/>
                  <a:gd name="T15" fmla="*/ 0 h 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3"/>
                  <a:gd name="T25" fmla="*/ 0 h 37"/>
                  <a:gd name="T26" fmla="*/ 143 w 143"/>
                  <a:gd name="T27" fmla="*/ 37 h 3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3" h="37">
                    <a:moveTo>
                      <a:pt x="29" y="0"/>
                    </a:moveTo>
                    <a:lnTo>
                      <a:pt x="0" y="36"/>
                    </a:lnTo>
                    <a:lnTo>
                      <a:pt x="19" y="36"/>
                    </a:lnTo>
                    <a:lnTo>
                      <a:pt x="38" y="5"/>
                    </a:lnTo>
                    <a:lnTo>
                      <a:pt x="142" y="5"/>
                    </a:lnTo>
                    <a:lnTo>
                      <a:pt x="138" y="0"/>
                    </a:lnTo>
                    <a:lnTo>
                      <a:pt x="29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9" name="Freeform 103"/>
              <p:cNvSpPr>
                <a:spLocks/>
              </p:cNvSpPr>
              <p:nvPr/>
            </p:nvSpPr>
            <p:spPr bwMode="auto">
              <a:xfrm>
                <a:off x="1785" y="4862"/>
                <a:ext cx="83" cy="32"/>
              </a:xfrm>
              <a:custGeom>
                <a:avLst/>
                <a:gdLst>
                  <a:gd name="T0" fmla="*/ 44 w 83"/>
                  <a:gd name="T1" fmla="*/ 0 h 32"/>
                  <a:gd name="T2" fmla="*/ 0 w 83"/>
                  <a:gd name="T3" fmla="*/ 0 h 32"/>
                  <a:gd name="T4" fmla="*/ 0 w 83"/>
                  <a:gd name="T5" fmla="*/ 31 h 32"/>
                  <a:gd name="T6" fmla="*/ 82 w 83"/>
                  <a:gd name="T7" fmla="*/ 31 h 32"/>
                  <a:gd name="T8" fmla="*/ 44 w 83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"/>
                  <a:gd name="T16" fmla="*/ 0 h 32"/>
                  <a:gd name="T17" fmla="*/ 83 w 83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" h="32">
                    <a:moveTo>
                      <a:pt x="44" y="0"/>
                    </a:moveTo>
                    <a:lnTo>
                      <a:pt x="0" y="0"/>
                    </a:lnTo>
                    <a:lnTo>
                      <a:pt x="0" y="31"/>
                    </a:lnTo>
                    <a:lnTo>
                      <a:pt x="82" y="31"/>
                    </a:lnTo>
                    <a:lnTo>
                      <a:pt x="44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0" name="Freeform 104"/>
              <p:cNvSpPr>
                <a:spLocks/>
              </p:cNvSpPr>
              <p:nvPr/>
            </p:nvSpPr>
            <p:spPr bwMode="auto">
              <a:xfrm>
                <a:off x="1785" y="4862"/>
                <a:ext cx="83" cy="32"/>
              </a:xfrm>
              <a:custGeom>
                <a:avLst/>
                <a:gdLst>
                  <a:gd name="T0" fmla="*/ 44 w 83"/>
                  <a:gd name="T1" fmla="*/ 0 h 32"/>
                  <a:gd name="T2" fmla="*/ 0 w 83"/>
                  <a:gd name="T3" fmla="*/ 0 h 32"/>
                  <a:gd name="T4" fmla="*/ 0 w 83"/>
                  <a:gd name="T5" fmla="*/ 31 h 32"/>
                  <a:gd name="T6" fmla="*/ 82 w 83"/>
                  <a:gd name="T7" fmla="*/ 31 h 32"/>
                  <a:gd name="T8" fmla="*/ 44 w 83"/>
                  <a:gd name="T9" fmla="*/ 0 h 32"/>
                  <a:gd name="T10" fmla="*/ 44 w 83"/>
                  <a:gd name="T11" fmla="*/ 0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32"/>
                  <a:gd name="T20" fmla="*/ 83 w 83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32">
                    <a:moveTo>
                      <a:pt x="44" y="0"/>
                    </a:moveTo>
                    <a:lnTo>
                      <a:pt x="0" y="0"/>
                    </a:lnTo>
                    <a:lnTo>
                      <a:pt x="0" y="31"/>
                    </a:lnTo>
                    <a:lnTo>
                      <a:pt x="82" y="31"/>
                    </a:lnTo>
                    <a:lnTo>
                      <a:pt x="44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1" name="Freeform 105"/>
              <p:cNvSpPr>
                <a:spLocks/>
              </p:cNvSpPr>
              <p:nvPr/>
            </p:nvSpPr>
            <p:spPr bwMode="auto">
              <a:xfrm>
                <a:off x="1712" y="4862"/>
                <a:ext cx="64" cy="32"/>
              </a:xfrm>
              <a:custGeom>
                <a:avLst/>
                <a:gdLst>
                  <a:gd name="T0" fmla="*/ 63 w 64"/>
                  <a:gd name="T1" fmla="*/ 31 h 32"/>
                  <a:gd name="T2" fmla="*/ 63 w 64"/>
                  <a:gd name="T3" fmla="*/ 0 h 32"/>
                  <a:gd name="T4" fmla="*/ 19 w 64"/>
                  <a:gd name="T5" fmla="*/ 0 h 32"/>
                  <a:gd name="T6" fmla="*/ 0 w 64"/>
                  <a:gd name="T7" fmla="*/ 31 h 32"/>
                  <a:gd name="T8" fmla="*/ 63 w 64"/>
                  <a:gd name="T9" fmla="*/ 31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32"/>
                  <a:gd name="T17" fmla="*/ 64 w 64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32">
                    <a:moveTo>
                      <a:pt x="63" y="31"/>
                    </a:moveTo>
                    <a:lnTo>
                      <a:pt x="63" y="0"/>
                    </a:lnTo>
                    <a:lnTo>
                      <a:pt x="19" y="0"/>
                    </a:lnTo>
                    <a:lnTo>
                      <a:pt x="0" y="31"/>
                    </a:lnTo>
                    <a:lnTo>
                      <a:pt x="63" y="3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2" name="Freeform 106"/>
              <p:cNvSpPr>
                <a:spLocks/>
              </p:cNvSpPr>
              <p:nvPr/>
            </p:nvSpPr>
            <p:spPr bwMode="auto">
              <a:xfrm>
                <a:off x="1712" y="4862"/>
                <a:ext cx="64" cy="32"/>
              </a:xfrm>
              <a:custGeom>
                <a:avLst/>
                <a:gdLst>
                  <a:gd name="T0" fmla="*/ 63 w 64"/>
                  <a:gd name="T1" fmla="*/ 31 h 32"/>
                  <a:gd name="T2" fmla="*/ 63 w 64"/>
                  <a:gd name="T3" fmla="*/ 0 h 32"/>
                  <a:gd name="T4" fmla="*/ 19 w 64"/>
                  <a:gd name="T5" fmla="*/ 0 h 32"/>
                  <a:gd name="T6" fmla="*/ 0 w 64"/>
                  <a:gd name="T7" fmla="*/ 31 h 32"/>
                  <a:gd name="T8" fmla="*/ 63 w 64"/>
                  <a:gd name="T9" fmla="*/ 31 h 32"/>
                  <a:gd name="T10" fmla="*/ 63 w 64"/>
                  <a:gd name="T11" fmla="*/ 31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"/>
                  <a:gd name="T19" fmla="*/ 0 h 32"/>
                  <a:gd name="T20" fmla="*/ 64 w 64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" h="32">
                    <a:moveTo>
                      <a:pt x="63" y="31"/>
                    </a:moveTo>
                    <a:lnTo>
                      <a:pt x="63" y="0"/>
                    </a:lnTo>
                    <a:lnTo>
                      <a:pt x="19" y="0"/>
                    </a:lnTo>
                    <a:lnTo>
                      <a:pt x="0" y="31"/>
                    </a:lnTo>
                    <a:lnTo>
                      <a:pt x="63" y="3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3" name="Freeform 107"/>
              <p:cNvSpPr>
                <a:spLocks/>
              </p:cNvSpPr>
              <p:nvPr/>
            </p:nvSpPr>
            <p:spPr bwMode="auto">
              <a:xfrm>
                <a:off x="1630" y="4893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16 w 17"/>
                  <a:gd name="T3" fmla="*/ 0 h 17"/>
                  <a:gd name="T4" fmla="*/ 16 w 17"/>
                  <a:gd name="T5" fmla="*/ 16 h 17"/>
                  <a:gd name="T6" fmla="*/ 0 w 17"/>
                  <a:gd name="T7" fmla="*/ 16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0"/>
                    </a:move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4" name="Freeform 108"/>
              <p:cNvSpPr>
                <a:spLocks/>
              </p:cNvSpPr>
              <p:nvPr/>
            </p:nvSpPr>
            <p:spPr bwMode="auto">
              <a:xfrm>
                <a:off x="1630" y="4893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16 w 17"/>
                  <a:gd name="T3" fmla="*/ 0 h 17"/>
                  <a:gd name="T4" fmla="*/ 16 w 17"/>
                  <a:gd name="T5" fmla="*/ 16 h 17"/>
                  <a:gd name="T6" fmla="*/ 0 w 17"/>
                  <a:gd name="T7" fmla="*/ 16 h 17"/>
                  <a:gd name="T8" fmla="*/ 0 w 17"/>
                  <a:gd name="T9" fmla="*/ 0 h 17"/>
                  <a:gd name="T10" fmla="*/ 0 w 17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7"/>
                  <a:gd name="T20" fmla="*/ 17 w 1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7">
                    <a:moveTo>
                      <a:pt x="0" y="0"/>
                    </a:move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5" name="Freeform 109"/>
              <p:cNvSpPr>
                <a:spLocks/>
              </p:cNvSpPr>
              <p:nvPr/>
            </p:nvSpPr>
            <p:spPr bwMode="auto">
              <a:xfrm>
                <a:off x="1831" y="4881"/>
                <a:ext cx="17" cy="23"/>
              </a:xfrm>
              <a:custGeom>
                <a:avLst/>
                <a:gdLst>
                  <a:gd name="T0" fmla="*/ 13 w 17"/>
                  <a:gd name="T1" fmla="*/ 0 h 23"/>
                  <a:gd name="T2" fmla="*/ 0 w 17"/>
                  <a:gd name="T3" fmla="*/ 20 h 23"/>
                  <a:gd name="T4" fmla="*/ 4 w 17"/>
                  <a:gd name="T5" fmla="*/ 22 h 23"/>
                  <a:gd name="T6" fmla="*/ 16 w 17"/>
                  <a:gd name="T7" fmla="*/ 2 h 23"/>
                  <a:gd name="T8" fmla="*/ 13 w 17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3"/>
                  <a:gd name="T17" fmla="*/ 17 w 1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3">
                    <a:moveTo>
                      <a:pt x="13" y="0"/>
                    </a:moveTo>
                    <a:lnTo>
                      <a:pt x="0" y="20"/>
                    </a:lnTo>
                    <a:lnTo>
                      <a:pt x="4" y="22"/>
                    </a:lnTo>
                    <a:lnTo>
                      <a:pt x="16" y="2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6" name="Freeform 110"/>
              <p:cNvSpPr>
                <a:spLocks/>
              </p:cNvSpPr>
              <p:nvPr/>
            </p:nvSpPr>
            <p:spPr bwMode="auto">
              <a:xfrm>
                <a:off x="1831" y="4881"/>
                <a:ext cx="17" cy="23"/>
              </a:xfrm>
              <a:custGeom>
                <a:avLst/>
                <a:gdLst>
                  <a:gd name="T0" fmla="*/ 13 w 17"/>
                  <a:gd name="T1" fmla="*/ 0 h 23"/>
                  <a:gd name="T2" fmla="*/ 0 w 17"/>
                  <a:gd name="T3" fmla="*/ 20 h 23"/>
                  <a:gd name="T4" fmla="*/ 4 w 17"/>
                  <a:gd name="T5" fmla="*/ 22 h 23"/>
                  <a:gd name="T6" fmla="*/ 16 w 17"/>
                  <a:gd name="T7" fmla="*/ 2 h 23"/>
                  <a:gd name="T8" fmla="*/ 13 w 17"/>
                  <a:gd name="T9" fmla="*/ 0 h 23"/>
                  <a:gd name="T10" fmla="*/ 13 w 17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23"/>
                  <a:gd name="T20" fmla="*/ 17 w 17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23">
                    <a:moveTo>
                      <a:pt x="13" y="0"/>
                    </a:moveTo>
                    <a:lnTo>
                      <a:pt x="0" y="20"/>
                    </a:lnTo>
                    <a:lnTo>
                      <a:pt x="4" y="22"/>
                    </a:lnTo>
                    <a:lnTo>
                      <a:pt x="16" y="2"/>
                    </a:lnTo>
                    <a:lnTo>
                      <a:pt x="13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7" name="Freeform 111"/>
              <p:cNvSpPr>
                <a:spLocks/>
              </p:cNvSpPr>
              <p:nvPr/>
            </p:nvSpPr>
            <p:spPr bwMode="auto">
              <a:xfrm>
                <a:off x="1785" y="4876"/>
                <a:ext cx="28" cy="54"/>
              </a:xfrm>
              <a:custGeom>
                <a:avLst/>
                <a:gdLst>
                  <a:gd name="T0" fmla="*/ 7 w 28"/>
                  <a:gd name="T1" fmla="*/ 51 h 54"/>
                  <a:gd name="T2" fmla="*/ 0 w 28"/>
                  <a:gd name="T3" fmla="*/ 2 h 54"/>
                  <a:gd name="T4" fmla="*/ 11 w 28"/>
                  <a:gd name="T5" fmla="*/ 0 h 54"/>
                  <a:gd name="T6" fmla="*/ 27 w 28"/>
                  <a:gd name="T7" fmla="*/ 53 h 54"/>
                  <a:gd name="T8" fmla="*/ 7 w 28"/>
                  <a:gd name="T9" fmla="*/ 51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54"/>
                  <a:gd name="T17" fmla="*/ 28 w 28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54">
                    <a:moveTo>
                      <a:pt x="7" y="51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7" y="53"/>
                    </a:lnTo>
                    <a:lnTo>
                      <a:pt x="7" y="51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8" name="Freeform 112"/>
              <p:cNvSpPr>
                <a:spLocks/>
              </p:cNvSpPr>
              <p:nvPr/>
            </p:nvSpPr>
            <p:spPr bwMode="auto">
              <a:xfrm>
                <a:off x="1785" y="4876"/>
                <a:ext cx="28" cy="54"/>
              </a:xfrm>
              <a:custGeom>
                <a:avLst/>
                <a:gdLst>
                  <a:gd name="T0" fmla="*/ 7 w 28"/>
                  <a:gd name="T1" fmla="*/ 51 h 54"/>
                  <a:gd name="T2" fmla="*/ 0 w 28"/>
                  <a:gd name="T3" fmla="*/ 2 h 54"/>
                  <a:gd name="T4" fmla="*/ 11 w 28"/>
                  <a:gd name="T5" fmla="*/ 0 h 54"/>
                  <a:gd name="T6" fmla="*/ 27 w 28"/>
                  <a:gd name="T7" fmla="*/ 53 h 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54"/>
                  <a:gd name="T14" fmla="*/ 28 w 28"/>
                  <a:gd name="T15" fmla="*/ 54 h 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54">
                    <a:moveTo>
                      <a:pt x="7" y="51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7" y="53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9" name="Freeform 113"/>
              <p:cNvSpPr>
                <a:spLocks/>
              </p:cNvSpPr>
              <p:nvPr/>
            </p:nvSpPr>
            <p:spPr bwMode="auto">
              <a:xfrm>
                <a:off x="1785" y="4893"/>
                <a:ext cx="83" cy="37"/>
              </a:xfrm>
              <a:custGeom>
                <a:avLst/>
                <a:gdLst>
                  <a:gd name="T0" fmla="*/ 0 w 83"/>
                  <a:gd name="T1" fmla="*/ 0 h 37"/>
                  <a:gd name="T2" fmla="*/ 82 w 83"/>
                  <a:gd name="T3" fmla="*/ 0 h 37"/>
                  <a:gd name="T4" fmla="*/ 82 w 83"/>
                  <a:gd name="T5" fmla="*/ 36 h 37"/>
                  <a:gd name="T6" fmla="*/ 0 w 83"/>
                  <a:gd name="T7" fmla="*/ 36 h 37"/>
                  <a:gd name="T8" fmla="*/ 0 w 83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"/>
                  <a:gd name="T16" fmla="*/ 0 h 37"/>
                  <a:gd name="T17" fmla="*/ 83 w 83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" h="37">
                    <a:moveTo>
                      <a:pt x="0" y="0"/>
                    </a:moveTo>
                    <a:lnTo>
                      <a:pt x="82" y="0"/>
                    </a:lnTo>
                    <a:lnTo>
                      <a:pt x="82" y="36"/>
                    </a:lnTo>
                    <a:lnTo>
                      <a:pt x="0" y="3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0" name="Freeform 114"/>
              <p:cNvSpPr>
                <a:spLocks/>
              </p:cNvSpPr>
              <p:nvPr/>
            </p:nvSpPr>
            <p:spPr bwMode="auto">
              <a:xfrm>
                <a:off x="1785" y="4893"/>
                <a:ext cx="83" cy="37"/>
              </a:xfrm>
              <a:custGeom>
                <a:avLst/>
                <a:gdLst>
                  <a:gd name="T0" fmla="*/ 0 w 83"/>
                  <a:gd name="T1" fmla="*/ 0 h 37"/>
                  <a:gd name="T2" fmla="*/ 82 w 83"/>
                  <a:gd name="T3" fmla="*/ 0 h 37"/>
                  <a:gd name="T4" fmla="*/ 82 w 83"/>
                  <a:gd name="T5" fmla="*/ 36 h 37"/>
                  <a:gd name="T6" fmla="*/ 0 w 83"/>
                  <a:gd name="T7" fmla="*/ 36 h 37"/>
                  <a:gd name="T8" fmla="*/ 0 w 83"/>
                  <a:gd name="T9" fmla="*/ 0 h 37"/>
                  <a:gd name="T10" fmla="*/ 0 w 83"/>
                  <a:gd name="T11" fmla="*/ 0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37"/>
                  <a:gd name="T20" fmla="*/ 83 w 83"/>
                  <a:gd name="T21" fmla="*/ 37 h 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37">
                    <a:moveTo>
                      <a:pt x="0" y="0"/>
                    </a:moveTo>
                    <a:lnTo>
                      <a:pt x="82" y="0"/>
                    </a:lnTo>
                    <a:lnTo>
                      <a:pt x="82" y="36"/>
                    </a:lnTo>
                    <a:lnTo>
                      <a:pt x="0" y="3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1" name="Freeform 115"/>
              <p:cNvSpPr>
                <a:spLocks/>
              </p:cNvSpPr>
              <p:nvPr/>
            </p:nvSpPr>
            <p:spPr bwMode="auto">
              <a:xfrm>
                <a:off x="1716" y="4897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16 w 17"/>
                  <a:gd name="T3" fmla="*/ 0 h 17"/>
                  <a:gd name="T4" fmla="*/ 16 w 17"/>
                  <a:gd name="T5" fmla="*/ 16 h 17"/>
                  <a:gd name="T6" fmla="*/ 0 w 17"/>
                  <a:gd name="T7" fmla="*/ 16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0"/>
                    </a:move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2" name="Freeform 116"/>
              <p:cNvSpPr>
                <a:spLocks/>
              </p:cNvSpPr>
              <p:nvPr/>
            </p:nvSpPr>
            <p:spPr bwMode="auto">
              <a:xfrm>
                <a:off x="1716" y="4897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16 w 17"/>
                  <a:gd name="T3" fmla="*/ 0 h 17"/>
                  <a:gd name="T4" fmla="*/ 16 w 17"/>
                  <a:gd name="T5" fmla="*/ 16 h 17"/>
                  <a:gd name="T6" fmla="*/ 0 w 17"/>
                  <a:gd name="T7" fmla="*/ 16 h 17"/>
                  <a:gd name="T8" fmla="*/ 0 w 17"/>
                  <a:gd name="T9" fmla="*/ 0 h 17"/>
                  <a:gd name="T10" fmla="*/ 0 w 17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7"/>
                  <a:gd name="T20" fmla="*/ 17 w 1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7">
                    <a:moveTo>
                      <a:pt x="0" y="0"/>
                    </a:move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3" name="Freeform 117"/>
              <p:cNvSpPr>
                <a:spLocks/>
              </p:cNvSpPr>
              <p:nvPr/>
            </p:nvSpPr>
            <p:spPr bwMode="auto">
              <a:xfrm>
                <a:off x="1716" y="4897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16 w 17"/>
                  <a:gd name="T3" fmla="*/ 0 h 17"/>
                  <a:gd name="T4" fmla="*/ 16 w 17"/>
                  <a:gd name="T5" fmla="*/ 16 h 17"/>
                  <a:gd name="T6" fmla="*/ 0 w 17"/>
                  <a:gd name="T7" fmla="*/ 16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0"/>
                    </a:move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4" name="Freeform 118"/>
              <p:cNvSpPr>
                <a:spLocks/>
              </p:cNvSpPr>
              <p:nvPr/>
            </p:nvSpPr>
            <p:spPr bwMode="auto">
              <a:xfrm>
                <a:off x="1716" y="4897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16 w 17"/>
                  <a:gd name="T3" fmla="*/ 0 h 17"/>
                  <a:gd name="T4" fmla="*/ 16 w 17"/>
                  <a:gd name="T5" fmla="*/ 16 h 17"/>
                  <a:gd name="T6" fmla="*/ 0 w 17"/>
                  <a:gd name="T7" fmla="*/ 16 h 17"/>
                  <a:gd name="T8" fmla="*/ 0 w 17"/>
                  <a:gd name="T9" fmla="*/ 0 h 17"/>
                  <a:gd name="T10" fmla="*/ 0 w 17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7"/>
                  <a:gd name="T20" fmla="*/ 17 w 1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7">
                    <a:moveTo>
                      <a:pt x="0" y="0"/>
                    </a:move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5" name="Freeform 119"/>
              <p:cNvSpPr>
                <a:spLocks/>
              </p:cNvSpPr>
              <p:nvPr/>
            </p:nvSpPr>
            <p:spPr bwMode="auto">
              <a:xfrm>
                <a:off x="1789" y="4897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16 w 17"/>
                  <a:gd name="T3" fmla="*/ 0 h 17"/>
                  <a:gd name="T4" fmla="*/ 16 w 17"/>
                  <a:gd name="T5" fmla="*/ 16 h 17"/>
                  <a:gd name="T6" fmla="*/ 0 w 17"/>
                  <a:gd name="T7" fmla="*/ 16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0"/>
                    </a:move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6" name="Freeform 120"/>
              <p:cNvSpPr>
                <a:spLocks/>
              </p:cNvSpPr>
              <p:nvPr/>
            </p:nvSpPr>
            <p:spPr bwMode="auto">
              <a:xfrm>
                <a:off x="1789" y="4897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16 w 17"/>
                  <a:gd name="T3" fmla="*/ 0 h 17"/>
                  <a:gd name="T4" fmla="*/ 16 w 17"/>
                  <a:gd name="T5" fmla="*/ 16 h 17"/>
                  <a:gd name="T6" fmla="*/ 0 w 17"/>
                  <a:gd name="T7" fmla="*/ 16 h 17"/>
                  <a:gd name="T8" fmla="*/ 0 w 17"/>
                  <a:gd name="T9" fmla="*/ 0 h 17"/>
                  <a:gd name="T10" fmla="*/ 0 w 17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7"/>
                  <a:gd name="T20" fmla="*/ 17 w 1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7">
                    <a:moveTo>
                      <a:pt x="0" y="0"/>
                    </a:move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7" name="Freeform 121"/>
              <p:cNvSpPr>
                <a:spLocks/>
              </p:cNvSpPr>
              <p:nvPr/>
            </p:nvSpPr>
            <p:spPr bwMode="auto">
              <a:xfrm>
                <a:off x="1789" y="4897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16 w 17"/>
                  <a:gd name="T3" fmla="*/ 0 h 17"/>
                  <a:gd name="T4" fmla="*/ 16 w 17"/>
                  <a:gd name="T5" fmla="*/ 16 h 17"/>
                  <a:gd name="T6" fmla="*/ 0 w 17"/>
                  <a:gd name="T7" fmla="*/ 16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0"/>
                    </a:move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8" name="Freeform 122"/>
              <p:cNvSpPr>
                <a:spLocks/>
              </p:cNvSpPr>
              <p:nvPr/>
            </p:nvSpPr>
            <p:spPr bwMode="auto">
              <a:xfrm>
                <a:off x="1789" y="4897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16 w 17"/>
                  <a:gd name="T3" fmla="*/ 0 h 17"/>
                  <a:gd name="T4" fmla="*/ 16 w 17"/>
                  <a:gd name="T5" fmla="*/ 16 h 17"/>
                  <a:gd name="T6" fmla="*/ 0 w 17"/>
                  <a:gd name="T7" fmla="*/ 16 h 17"/>
                  <a:gd name="T8" fmla="*/ 0 w 17"/>
                  <a:gd name="T9" fmla="*/ 0 h 17"/>
                  <a:gd name="T10" fmla="*/ 0 w 17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7"/>
                  <a:gd name="T20" fmla="*/ 17 w 1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7">
                    <a:moveTo>
                      <a:pt x="0" y="0"/>
                    </a:move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9" name="Freeform 123"/>
              <p:cNvSpPr>
                <a:spLocks/>
              </p:cNvSpPr>
              <p:nvPr/>
            </p:nvSpPr>
            <p:spPr bwMode="auto">
              <a:xfrm>
                <a:off x="1961" y="4904"/>
                <a:ext cx="22" cy="36"/>
              </a:xfrm>
              <a:custGeom>
                <a:avLst/>
                <a:gdLst>
                  <a:gd name="T0" fmla="*/ 6 w 22"/>
                  <a:gd name="T1" fmla="*/ 0 h 36"/>
                  <a:gd name="T2" fmla="*/ 0 w 22"/>
                  <a:gd name="T3" fmla="*/ 4 h 36"/>
                  <a:gd name="T4" fmla="*/ 13 w 22"/>
                  <a:gd name="T5" fmla="*/ 35 h 36"/>
                  <a:gd name="T6" fmla="*/ 21 w 22"/>
                  <a:gd name="T7" fmla="*/ 35 h 36"/>
                  <a:gd name="T8" fmla="*/ 6 w 22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36"/>
                  <a:gd name="T17" fmla="*/ 22 w 22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36">
                    <a:moveTo>
                      <a:pt x="6" y="0"/>
                    </a:moveTo>
                    <a:lnTo>
                      <a:pt x="0" y="4"/>
                    </a:lnTo>
                    <a:lnTo>
                      <a:pt x="13" y="35"/>
                    </a:lnTo>
                    <a:lnTo>
                      <a:pt x="21" y="35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0" name="Freeform 124"/>
              <p:cNvSpPr>
                <a:spLocks/>
              </p:cNvSpPr>
              <p:nvPr/>
            </p:nvSpPr>
            <p:spPr bwMode="auto">
              <a:xfrm>
                <a:off x="1961" y="4904"/>
                <a:ext cx="22" cy="36"/>
              </a:xfrm>
              <a:custGeom>
                <a:avLst/>
                <a:gdLst>
                  <a:gd name="T0" fmla="*/ 6 w 22"/>
                  <a:gd name="T1" fmla="*/ 0 h 36"/>
                  <a:gd name="T2" fmla="*/ 0 w 22"/>
                  <a:gd name="T3" fmla="*/ 4 h 36"/>
                  <a:gd name="T4" fmla="*/ 13 w 22"/>
                  <a:gd name="T5" fmla="*/ 35 h 36"/>
                  <a:gd name="T6" fmla="*/ 21 w 22"/>
                  <a:gd name="T7" fmla="*/ 35 h 36"/>
                  <a:gd name="T8" fmla="*/ 6 w 22"/>
                  <a:gd name="T9" fmla="*/ 0 h 36"/>
                  <a:gd name="T10" fmla="*/ 6 w 22"/>
                  <a:gd name="T11" fmla="*/ 0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36"/>
                  <a:gd name="T20" fmla="*/ 22 w 22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36">
                    <a:moveTo>
                      <a:pt x="6" y="0"/>
                    </a:moveTo>
                    <a:lnTo>
                      <a:pt x="0" y="4"/>
                    </a:lnTo>
                    <a:lnTo>
                      <a:pt x="13" y="35"/>
                    </a:lnTo>
                    <a:lnTo>
                      <a:pt x="21" y="35"/>
                    </a:lnTo>
                    <a:lnTo>
                      <a:pt x="6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1" name="Freeform 125"/>
              <p:cNvSpPr>
                <a:spLocks/>
              </p:cNvSpPr>
              <p:nvPr/>
            </p:nvSpPr>
            <p:spPr bwMode="auto">
              <a:xfrm>
                <a:off x="1624" y="4929"/>
                <a:ext cx="24" cy="17"/>
              </a:xfrm>
              <a:custGeom>
                <a:avLst/>
                <a:gdLst>
                  <a:gd name="T0" fmla="*/ 7 w 24"/>
                  <a:gd name="T1" fmla="*/ 0 h 17"/>
                  <a:gd name="T2" fmla="*/ 13 w 24"/>
                  <a:gd name="T3" fmla="*/ 0 h 17"/>
                  <a:gd name="T4" fmla="*/ 15 w 24"/>
                  <a:gd name="T5" fmla="*/ 0 h 17"/>
                  <a:gd name="T6" fmla="*/ 17 w 24"/>
                  <a:gd name="T7" fmla="*/ 2 h 17"/>
                  <a:gd name="T8" fmla="*/ 19 w 24"/>
                  <a:gd name="T9" fmla="*/ 2 h 17"/>
                  <a:gd name="T10" fmla="*/ 21 w 24"/>
                  <a:gd name="T11" fmla="*/ 2 h 17"/>
                  <a:gd name="T12" fmla="*/ 21 w 24"/>
                  <a:gd name="T13" fmla="*/ 4 h 17"/>
                  <a:gd name="T14" fmla="*/ 23 w 24"/>
                  <a:gd name="T15" fmla="*/ 6 h 17"/>
                  <a:gd name="T16" fmla="*/ 23 w 24"/>
                  <a:gd name="T17" fmla="*/ 6 h 17"/>
                  <a:gd name="T18" fmla="*/ 23 w 24"/>
                  <a:gd name="T19" fmla="*/ 8 h 17"/>
                  <a:gd name="T20" fmla="*/ 23 w 24"/>
                  <a:gd name="T21" fmla="*/ 10 h 17"/>
                  <a:gd name="T22" fmla="*/ 23 w 24"/>
                  <a:gd name="T23" fmla="*/ 12 h 17"/>
                  <a:gd name="T24" fmla="*/ 21 w 24"/>
                  <a:gd name="T25" fmla="*/ 12 h 17"/>
                  <a:gd name="T26" fmla="*/ 21 w 24"/>
                  <a:gd name="T27" fmla="*/ 14 h 17"/>
                  <a:gd name="T28" fmla="*/ 19 w 24"/>
                  <a:gd name="T29" fmla="*/ 14 h 17"/>
                  <a:gd name="T30" fmla="*/ 17 w 24"/>
                  <a:gd name="T31" fmla="*/ 16 h 17"/>
                  <a:gd name="T32" fmla="*/ 15 w 24"/>
                  <a:gd name="T33" fmla="*/ 16 h 17"/>
                  <a:gd name="T34" fmla="*/ 13 w 24"/>
                  <a:gd name="T35" fmla="*/ 16 h 17"/>
                  <a:gd name="T36" fmla="*/ 7 w 24"/>
                  <a:gd name="T37" fmla="*/ 16 h 17"/>
                  <a:gd name="T38" fmla="*/ 6 w 24"/>
                  <a:gd name="T39" fmla="*/ 16 h 17"/>
                  <a:gd name="T40" fmla="*/ 4 w 24"/>
                  <a:gd name="T41" fmla="*/ 16 h 17"/>
                  <a:gd name="T42" fmla="*/ 4 w 24"/>
                  <a:gd name="T43" fmla="*/ 14 h 17"/>
                  <a:gd name="T44" fmla="*/ 2 w 24"/>
                  <a:gd name="T45" fmla="*/ 14 h 17"/>
                  <a:gd name="T46" fmla="*/ 0 w 24"/>
                  <a:gd name="T47" fmla="*/ 12 h 17"/>
                  <a:gd name="T48" fmla="*/ 0 w 24"/>
                  <a:gd name="T49" fmla="*/ 12 h 17"/>
                  <a:gd name="T50" fmla="*/ 0 w 24"/>
                  <a:gd name="T51" fmla="*/ 10 h 17"/>
                  <a:gd name="T52" fmla="*/ 0 w 24"/>
                  <a:gd name="T53" fmla="*/ 8 h 17"/>
                  <a:gd name="T54" fmla="*/ 0 w 24"/>
                  <a:gd name="T55" fmla="*/ 6 h 17"/>
                  <a:gd name="T56" fmla="*/ 0 w 24"/>
                  <a:gd name="T57" fmla="*/ 6 h 17"/>
                  <a:gd name="T58" fmla="*/ 0 w 24"/>
                  <a:gd name="T59" fmla="*/ 4 h 17"/>
                  <a:gd name="T60" fmla="*/ 2 w 24"/>
                  <a:gd name="T61" fmla="*/ 2 h 17"/>
                  <a:gd name="T62" fmla="*/ 4 w 24"/>
                  <a:gd name="T63" fmla="*/ 2 h 17"/>
                  <a:gd name="T64" fmla="*/ 4 w 24"/>
                  <a:gd name="T65" fmla="*/ 2 h 17"/>
                  <a:gd name="T66" fmla="*/ 6 w 24"/>
                  <a:gd name="T67" fmla="*/ 0 h 17"/>
                  <a:gd name="T68" fmla="*/ 7 w 24"/>
                  <a:gd name="T69" fmla="*/ 0 h 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4"/>
                  <a:gd name="T106" fmla="*/ 0 h 17"/>
                  <a:gd name="T107" fmla="*/ 24 w 24"/>
                  <a:gd name="T108" fmla="*/ 17 h 1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4" h="17">
                    <a:moveTo>
                      <a:pt x="7" y="0"/>
                    </a:moveTo>
                    <a:lnTo>
                      <a:pt x="13" y="0"/>
                    </a:lnTo>
                    <a:lnTo>
                      <a:pt x="15" y="0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3" y="6"/>
                    </a:lnTo>
                    <a:lnTo>
                      <a:pt x="23" y="8"/>
                    </a:lnTo>
                    <a:lnTo>
                      <a:pt x="23" y="10"/>
                    </a:lnTo>
                    <a:lnTo>
                      <a:pt x="23" y="12"/>
                    </a:lnTo>
                    <a:lnTo>
                      <a:pt x="21" y="12"/>
                    </a:lnTo>
                    <a:lnTo>
                      <a:pt x="21" y="14"/>
                    </a:lnTo>
                    <a:lnTo>
                      <a:pt x="19" y="14"/>
                    </a:lnTo>
                    <a:lnTo>
                      <a:pt x="17" y="16"/>
                    </a:lnTo>
                    <a:lnTo>
                      <a:pt x="15" y="16"/>
                    </a:lnTo>
                    <a:lnTo>
                      <a:pt x="13" y="16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2" name="Freeform 126"/>
              <p:cNvSpPr>
                <a:spLocks/>
              </p:cNvSpPr>
              <p:nvPr/>
            </p:nvSpPr>
            <p:spPr bwMode="auto">
              <a:xfrm>
                <a:off x="1624" y="4929"/>
                <a:ext cx="24" cy="17"/>
              </a:xfrm>
              <a:custGeom>
                <a:avLst/>
                <a:gdLst>
                  <a:gd name="T0" fmla="*/ 7 w 24"/>
                  <a:gd name="T1" fmla="*/ 0 h 17"/>
                  <a:gd name="T2" fmla="*/ 13 w 24"/>
                  <a:gd name="T3" fmla="*/ 0 h 17"/>
                  <a:gd name="T4" fmla="*/ 13 w 24"/>
                  <a:gd name="T5" fmla="*/ 0 h 17"/>
                  <a:gd name="T6" fmla="*/ 15 w 24"/>
                  <a:gd name="T7" fmla="*/ 0 h 17"/>
                  <a:gd name="T8" fmla="*/ 17 w 24"/>
                  <a:gd name="T9" fmla="*/ 2 h 17"/>
                  <a:gd name="T10" fmla="*/ 19 w 24"/>
                  <a:gd name="T11" fmla="*/ 2 h 17"/>
                  <a:gd name="T12" fmla="*/ 21 w 24"/>
                  <a:gd name="T13" fmla="*/ 2 h 17"/>
                  <a:gd name="T14" fmla="*/ 21 w 24"/>
                  <a:gd name="T15" fmla="*/ 4 h 17"/>
                  <a:gd name="T16" fmla="*/ 23 w 24"/>
                  <a:gd name="T17" fmla="*/ 6 h 17"/>
                  <a:gd name="T18" fmla="*/ 23 w 24"/>
                  <a:gd name="T19" fmla="*/ 6 h 17"/>
                  <a:gd name="T20" fmla="*/ 23 w 24"/>
                  <a:gd name="T21" fmla="*/ 8 h 17"/>
                  <a:gd name="T22" fmla="*/ 23 w 24"/>
                  <a:gd name="T23" fmla="*/ 8 h 17"/>
                  <a:gd name="T24" fmla="*/ 23 w 24"/>
                  <a:gd name="T25" fmla="*/ 8 h 17"/>
                  <a:gd name="T26" fmla="*/ 23 w 24"/>
                  <a:gd name="T27" fmla="*/ 8 h 17"/>
                  <a:gd name="T28" fmla="*/ 23 w 24"/>
                  <a:gd name="T29" fmla="*/ 10 h 17"/>
                  <a:gd name="T30" fmla="*/ 23 w 24"/>
                  <a:gd name="T31" fmla="*/ 12 h 17"/>
                  <a:gd name="T32" fmla="*/ 21 w 24"/>
                  <a:gd name="T33" fmla="*/ 12 h 17"/>
                  <a:gd name="T34" fmla="*/ 21 w 24"/>
                  <a:gd name="T35" fmla="*/ 14 h 17"/>
                  <a:gd name="T36" fmla="*/ 19 w 24"/>
                  <a:gd name="T37" fmla="*/ 14 h 17"/>
                  <a:gd name="T38" fmla="*/ 17 w 24"/>
                  <a:gd name="T39" fmla="*/ 16 h 17"/>
                  <a:gd name="T40" fmla="*/ 15 w 24"/>
                  <a:gd name="T41" fmla="*/ 16 h 17"/>
                  <a:gd name="T42" fmla="*/ 13 w 24"/>
                  <a:gd name="T43" fmla="*/ 16 h 17"/>
                  <a:gd name="T44" fmla="*/ 13 w 24"/>
                  <a:gd name="T45" fmla="*/ 16 h 17"/>
                  <a:gd name="T46" fmla="*/ 7 w 24"/>
                  <a:gd name="T47" fmla="*/ 16 h 17"/>
                  <a:gd name="T48" fmla="*/ 7 w 24"/>
                  <a:gd name="T49" fmla="*/ 16 h 17"/>
                  <a:gd name="T50" fmla="*/ 6 w 24"/>
                  <a:gd name="T51" fmla="*/ 16 h 17"/>
                  <a:gd name="T52" fmla="*/ 4 w 24"/>
                  <a:gd name="T53" fmla="*/ 16 h 17"/>
                  <a:gd name="T54" fmla="*/ 4 w 24"/>
                  <a:gd name="T55" fmla="*/ 14 h 17"/>
                  <a:gd name="T56" fmla="*/ 2 w 24"/>
                  <a:gd name="T57" fmla="*/ 14 h 17"/>
                  <a:gd name="T58" fmla="*/ 0 w 24"/>
                  <a:gd name="T59" fmla="*/ 12 h 17"/>
                  <a:gd name="T60" fmla="*/ 0 w 24"/>
                  <a:gd name="T61" fmla="*/ 12 h 17"/>
                  <a:gd name="T62" fmla="*/ 0 w 24"/>
                  <a:gd name="T63" fmla="*/ 10 h 17"/>
                  <a:gd name="T64" fmla="*/ 0 w 24"/>
                  <a:gd name="T65" fmla="*/ 8 h 17"/>
                  <a:gd name="T66" fmla="*/ 0 w 24"/>
                  <a:gd name="T67" fmla="*/ 8 h 17"/>
                  <a:gd name="T68" fmla="*/ 0 w 24"/>
                  <a:gd name="T69" fmla="*/ 8 h 17"/>
                  <a:gd name="T70" fmla="*/ 0 w 24"/>
                  <a:gd name="T71" fmla="*/ 8 h 17"/>
                  <a:gd name="T72" fmla="*/ 0 w 24"/>
                  <a:gd name="T73" fmla="*/ 6 h 17"/>
                  <a:gd name="T74" fmla="*/ 0 w 24"/>
                  <a:gd name="T75" fmla="*/ 6 h 17"/>
                  <a:gd name="T76" fmla="*/ 0 w 24"/>
                  <a:gd name="T77" fmla="*/ 4 h 17"/>
                  <a:gd name="T78" fmla="*/ 2 w 24"/>
                  <a:gd name="T79" fmla="*/ 2 h 17"/>
                  <a:gd name="T80" fmla="*/ 4 w 24"/>
                  <a:gd name="T81" fmla="*/ 2 h 17"/>
                  <a:gd name="T82" fmla="*/ 4 w 24"/>
                  <a:gd name="T83" fmla="*/ 2 h 17"/>
                  <a:gd name="T84" fmla="*/ 6 w 24"/>
                  <a:gd name="T85" fmla="*/ 0 h 17"/>
                  <a:gd name="T86" fmla="*/ 7 w 24"/>
                  <a:gd name="T87" fmla="*/ 0 h 17"/>
                  <a:gd name="T88" fmla="*/ 7 w 24"/>
                  <a:gd name="T89" fmla="*/ 0 h 17"/>
                  <a:gd name="T90" fmla="*/ 7 w 24"/>
                  <a:gd name="T91" fmla="*/ 0 h 1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4"/>
                  <a:gd name="T139" fmla="*/ 0 h 17"/>
                  <a:gd name="T140" fmla="*/ 24 w 24"/>
                  <a:gd name="T141" fmla="*/ 17 h 1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4" h="17">
                    <a:moveTo>
                      <a:pt x="7" y="0"/>
                    </a:moveTo>
                    <a:lnTo>
                      <a:pt x="13" y="0"/>
                    </a:lnTo>
                    <a:lnTo>
                      <a:pt x="15" y="0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3" y="6"/>
                    </a:lnTo>
                    <a:lnTo>
                      <a:pt x="23" y="8"/>
                    </a:lnTo>
                    <a:lnTo>
                      <a:pt x="23" y="10"/>
                    </a:lnTo>
                    <a:lnTo>
                      <a:pt x="23" y="12"/>
                    </a:lnTo>
                    <a:lnTo>
                      <a:pt x="21" y="12"/>
                    </a:lnTo>
                    <a:lnTo>
                      <a:pt x="21" y="14"/>
                    </a:lnTo>
                    <a:lnTo>
                      <a:pt x="19" y="14"/>
                    </a:lnTo>
                    <a:lnTo>
                      <a:pt x="17" y="16"/>
                    </a:lnTo>
                    <a:lnTo>
                      <a:pt x="15" y="16"/>
                    </a:lnTo>
                    <a:lnTo>
                      <a:pt x="13" y="16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7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3" name="Freeform 127"/>
              <p:cNvSpPr>
                <a:spLocks/>
              </p:cNvSpPr>
              <p:nvPr/>
            </p:nvSpPr>
            <p:spPr bwMode="auto">
              <a:xfrm>
                <a:off x="1965" y="4929"/>
                <a:ext cx="24" cy="17"/>
              </a:xfrm>
              <a:custGeom>
                <a:avLst/>
                <a:gdLst>
                  <a:gd name="T0" fmla="*/ 9 w 24"/>
                  <a:gd name="T1" fmla="*/ 0 h 17"/>
                  <a:gd name="T2" fmla="*/ 15 w 24"/>
                  <a:gd name="T3" fmla="*/ 0 h 17"/>
                  <a:gd name="T4" fmla="*/ 17 w 24"/>
                  <a:gd name="T5" fmla="*/ 0 h 17"/>
                  <a:gd name="T6" fmla="*/ 19 w 24"/>
                  <a:gd name="T7" fmla="*/ 2 h 17"/>
                  <a:gd name="T8" fmla="*/ 19 w 24"/>
                  <a:gd name="T9" fmla="*/ 2 h 17"/>
                  <a:gd name="T10" fmla="*/ 21 w 24"/>
                  <a:gd name="T11" fmla="*/ 2 h 17"/>
                  <a:gd name="T12" fmla="*/ 23 w 24"/>
                  <a:gd name="T13" fmla="*/ 4 h 17"/>
                  <a:gd name="T14" fmla="*/ 23 w 24"/>
                  <a:gd name="T15" fmla="*/ 6 h 17"/>
                  <a:gd name="T16" fmla="*/ 23 w 24"/>
                  <a:gd name="T17" fmla="*/ 6 h 17"/>
                  <a:gd name="T18" fmla="*/ 23 w 24"/>
                  <a:gd name="T19" fmla="*/ 8 h 17"/>
                  <a:gd name="T20" fmla="*/ 23 w 24"/>
                  <a:gd name="T21" fmla="*/ 10 h 17"/>
                  <a:gd name="T22" fmla="*/ 23 w 24"/>
                  <a:gd name="T23" fmla="*/ 12 h 17"/>
                  <a:gd name="T24" fmla="*/ 23 w 24"/>
                  <a:gd name="T25" fmla="*/ 12 h 17"/>
                  <a:gd name="T26" fmla="*/ 21 w 24"/>
                  <a:gd name="T27" fmla="*/ 14 h 17"/>
                  <a:gd name="T28" fmla="*/ 19 w 24"/>
                  <a:gd name="T29" fmla="*/ 14 h 17"/>
                  <a:gd name="T30" fmla="*/ 19 w 24"/>
                  <a:gd name="T31" fmla="*/ 16 h 17"/>
                  <a:gd name="T32" fmla="*/ 17 w 24"/>
                  <a:gd name="T33" fmla="*/ 16 h 17"/>
                  <a:gd name="T34" fmla="*/ 15 w 24"/>
                  <a:gd name="T35" fmla="*/ 16 h 17"/>
                  <a:gd name="T36" fmla="*/ 9 w 24"/>
                  <a:gd name="T37" fmla="*/ 16 h 17"/>
                  <a:gd name="T38" fmla="*/ 8 w 24"/>
                  <a:gd name="T39" fmla="*/ 16 h 17"/>
                  <a:gd name="T40" fmla="*/ 6 w 24"/>
                  <a:gd name="T41" fmla="*/ 16 h 17"/>
                  <a:gd name="T42" fmla="*/ 4 w 24"/>
                  <a:gd name="T43" fmla="*/ 14 h 17"/>
                  <a:gd name="T44" fmla="*/ 2 w 24"/>
                  <a:gd name="T45" fmla="*/ 14 h 17"/>
                  <a:gd name="T46" fmla="*/ 2 w 24"/>
                  <a:gd name="T47" fmla="*/ 12 h 17"/>
                  <a:gd name="T48" fmla="*/ 0 w 24"/>
                  <a:gd name="T49" fmla="*/ 12 h 17"/>
                  <a:gd name="T50" fmla="*/ 0 w 24"/>
                  <a:gd name="T51" fmla="*/ 10 h 17"/>
                  <a:gd name="T52" fmla="*/ 0 w 24"/>
                  <a:gd name="T53" fmla="*/ 8 h 17"/>
                  <a:gd name="T54" fmla="*/ 0 w 24"/>
                  <a:gd name="T55" fmla="*/ 6 h 17"/>
                  <a:gd name="T56" fmla="*/ 0 w 24"/>
                  <a:gd name="T57" fmla="*/ 6 h 17"/>
                  <a:gd name="T58" fmla="*/ 2 w 24"/>
                  <a:gd name="T59" fmla="*/ 4 h 17"/>
                  <a:gd name="T60" fmla="*/ 2 w 24"/>
                  <a:gd name="T61" fmla="*/ 2 h 17"/>
                  <a:gd name="T62" fmla="*/ 4 w 24"/>
                  <a:gd name="T63" fmla="*/ 2 h 17"/>
                  <a:gd name="T64" fmla="*/ 6 w 24"/>
                  <a:gd name="T65" fmla="*/ 2 h 17"/>
                  <a:gd name="T66" fmla="*/ 8 w 24"/>
                  <a:gd name="T67" fmla="*/ 0 h 17"/>
                  <a:gd name="T68" fmla="*/ 9 w 24"/>
                  <a:gd name="T69" fmla="*/ 0 h 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4"/>
                  <a:gd name="T106" fmla="*/ 0 h 17"/>
                  <a:gd name="T107" fmla="*/ 24 w 24"/>
                  <a:gd name="T108" fmla="*/ 17 h 1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4" h="17">
                    <a:moveTo>
                      <a:pt x="9" y="0"/>
                    </a:moveTo>
                    <a:lnTo>
                      <a:pt x="15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3" y="4"/>
                    </a:lnTo>
                    <a:lnTo>
                      <a:pt x="23" y="6"/>
                    </a:lnTo>
                    <a:lnTo>
                      <a:pt x="23" y="8"/>
                    </a:lnTo>
                    <a:lnTo>
                      <a:pt x="23" y="10"/>
                    </a:lnTo>
                    <a:lnTo>
                      <a:pt x="23" y="12"/>
                    </a:lnTo>
                    <a:lnTo>
                      <a:pt x="21" y="14"/>
                    </a:lnTo>
                    <a:lnTo>
                      <a:pt x="19" y="14"/>
                    </a:lnTo>
                    <a:lnTo>
                      <a:pt x="19" y="16"/>
                    </a:lnTo>
                    <a:lnTo>
                      <a:pt x="17" y="16"/>
                    </a:lnTo>
                    <a:lnTo>
                      <a:pt x="15" y="16"/>
                    </a:lnTo>
                    <a:lnTo>
                      <a:pt x="9" y="16"/>
                    </a:lnTo>
                    <a:lnTo>
                      <a:pt x="8" y="16"/>
                    </a:lnTo>
                    <a:lnTo>
                      <a:pt x="6" y="16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4" name="Freeform 128"/>
              <p:cNvSpPr>
                <a:spLocks/>
              </p:cNvSpPr>
              <p:nvPr/>
            </p:nvSpPr>
            <p:spPr bwMode="auto">
              <a:xfrm>
                <a:off x="1965" y="4929"/>
                <a:ext cx="24" cy="17"/>
              </a:xfrm>
              <a:custGeom>
                <a:avLst/>
                <a:gdLst>
                  <a:gd name="T0" fmla="*/ 9 w 24"/>
                  <a:gd name="T1" fmla="*/ 0 h 17"/>
                  <a:gd name="T2" fmla="*/ 15 w 24"/>
                  <a:gd name="T3" fmla="*/ 0 h 17"/>
                  <a:gd name="T4" fmla="*/ 15 w 24"/>
                  <a:gd name="T5" fmla="*/ 0 h 17"/>
                  <a:gd name="T6" fmla="*/ 17 w 24"/>
                  <a:gd name="T7" fmla="*/ 0 h 17"/>
                  <a:gd name="T8" fmla="*/ 19 w 24"/>
                  <a:gd name="T9" fmla="*/ 2 h 17"/>
                  <a:gd name="T10" fmla="*/ 19 w 24"/>
                  <a:gd name="T11" fmla="*/ 2 h 17"/>
                  <a:gd name="T12" fmla="*/ 21 w 24"/>
                  <a:gd name="T13" fmla="*/ 2 h 17"/>
                  <a:gd name="T14" fmla="*/ 23 w 24"/>
                  <a:gd name="T15" fmla="*/ 4 h 17"/>
                  <a:gd name="T16" fmla="*/ 23 w 24"/>
                  <a:gd name="T17" fmla="*/ 6 h 17"/>
                  <a:gd name="T18" fmla="*/ 23 w 24"/>
                  <a:gd name="T19" fmla="*/ 6 h 17"/>
                  <a:gd name="T20" fmla="*/ 23 w 24"/>
                  <a:gd name="T21" fmla="*/ 8 h 17"/>
                  <a:gd name="T22" fmla="*/ 23 w 24"/>
                  <a:gd name="T23" fmla="*/ 8 h 17"/>
                  <a:gd name="T24" fmla="*/ 23 w 24"/>
                  <a:gd name="T25" fmla="*/ 8 h 17"/>
                  <a:gd name="T26" fmla="*/ 23 w 24"/>
                  <a:gd name="T27" fmla="*/ 8 h 17"/>
                  <a:gd name="T28" fmla="*/ 23 w 24"/>
                  <a:gd name="T29" fmla="*/ 10 h 17"/>
                  <a:gd name="T30" fmla="*/ 23 w 24"/>
                  <a:gd name="T31" fmla="*/ 12 h 17"/>
                  <a:gd name="T32" fmla="*/ 23 w 24"/>
                  <a:gd name="T33" fmla="*/ 12 h 17"/>
                  <a:gd name="T34" fmla="*/ 21 w 24"/>
                  <a:gd name="T35" fmla="*/ 14 h 17"/>
                  <a:gd name="T36" fmla="*/ 19 w 24"/>
                  <a:gd name="T37" fmla="*/ 14 h 17"/>
                  <a:gd name="T38" fmla="*/ 19 w 24"/>
                  <a:gd name="T39" fmla="*/ 16 h 17"/>
                  <a:gd name="T40" fmla="*/ 17 w 24"/>
                  <a:gd name="T41" fmla="*/ 16 h 17"/>
                  <a:gd name="T42" fmla="*/ 15 w 24"/>
                  <a:gd name="T43" fmla="*/ 16 h 17"/>
                  <a:gd name="T44" fmla="*/ 15 w 24"/>
                  <a:gd name="T45" fmla="*/ 16 h 17"/>
                  <a:gd name="T46" fmla="*/ 9 w 24"/>
                  <a:gd name="T47" fmla="*/ 16 h 17"/>
                  <a:gd name="T48" fmla="*/ 9 w 24"/>
                  <a:gd name="T49" fmla="*/ 16 h 17"/>
                  <a:gd name="T50" fmla="*/ 8 w 24"/>
                  <a:gd name="T51" fmla="*/ 16 h 17"/>
                  <a:gd name="T52" fmla="*/ 6 w 24"/>
                  <a:gd name="T53" fmla="*/ 16 h 17"/>
                  <a:gd name="T54" fmla="*/ 4 w 24"/>
                  <a:gd name="T55" fmla="*/ 14 h 17"/>
                  <a:gd name="T56" fmla="*/ 2 w 24"/>
                  <a:gd name="T57" fmla="*/ 14 h 17"/>
                  <a:gd name="T58" fmla="*/ 2 w 24"/>
                  <a:gd name="T59" fmla="*/ 12 h 17"/>
                  <a:gd name="T60" fmla="*/ 0 w 24"/>
                  <a:gd name="T61" fmla="*/ 12 h 17"/>
                  <a:gd name="T62" fmla="*/ 0 w 24"/>
                  <a:gd name="T63" fmla="*/ 10 h 17"/>
                  <a:gd name="T64" fmla="*/ 0 w 24"/>
                  <a:gd name="T65" fmla="*/ 8 h 17"/>
                  <a:gd name="T66" fmla="*/ 0 w 24"/>
                  <a:gd name="T67" fmla="*/ 8 h 17"/>
                  <a:gd name="T68" fmla="*/ 0 w 24"/>
                  <a:gd name="T69" fmla="*/ 8 h 17"/>
                  <a:gd name="T70" fmla="*/ 0 w 24"/>
                  <a:gd name="T71" fmla="*/ 8 h 17"/>
                  <a:gd name="T72" fmla="*/ 0 w 24"/>
                  <a:gd name="T73" fmla="*/ 6 h 17"/>
                  <a:gd name="T74" fmla="*/ 0 w 24"/>
                  <a:gd name="T75" fmla="*/ 6 h 17"/>
                  <a:gd name="T76" fmla="*/ 2 w 24"/>
                  <a:gd name="T77" fmla="*/ 4 h 17"/>
                  <a:gd name="T78" fmla="*/ 2 w 24"/>
                  <a:gd name="T79" fmla="*/ 2 h 17"/>
                  <a:gd name="T80" fmla="*/ 4 w 24"/>
                  <a:gd name="T81" fmla="*/ 2 h 17"/>
                  <a:gd name="T82" fmla="*/ 6 w 24"/>
                  <a:gd name="T83" fmla="*/ 2 h 17"/>
                  <a:gd name="T84" fmla="*/ 8 w 24"/>
                  <a:gd name="T85" fmla="*/ 0 h 17"/>
                  <a:gd name="T86" fmla="*/ 9 w 24"/>
                  <a:gd name="T87" fmla="*/ 0 h 17"/>
                  <a:gd name="T88" fmla="*/ 9 w 24"/>
                  <a:gd name="T89" fmla="*/ 0 h 17"/>
                  <a:gd name="T90" fmla="*/ 9 w 24"/>
                  <a:gd name="T91" fmla="*/ 0 h 1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4"/>
                  <a:gd name="T139" fmla="*/ 0 h 17"/>
                  <a:gd name="T140" fmla="*/ 24 w 24"/>
                  <a:gd name="T141" fmla="*/ 17 h 1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4" h="17">
                    <a:moveTo>
                      <a:pt x="9" y="0"/>
                    </a:moveTo>
                    <a:lnTo>
                      <a:pt x="15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3" y="4"/>
                    </a:lnTo>
                    <a:lnTo>
                      <a:pt x="23" y="6"/>
                    </a:lnTo>
                    <a:lnTo>
                      <a:pt x="23" y="8"/>
                    </a:lnTo>
                    <a:lnTo>
                      <a:pt x="23" y="10"/>
                    </a:lnTo>
                    <a:lnTo>
                      <a:pt x="23" y="12"/>
                    </a:lnTo>
                    <a:lnTo>
                      <a:pt x="21" y="14"/>
                    </a:lnTo>
                    <a:lnTo>
                      <a:pt x="19" y="14"/>
                    </a:lnTo>
                    <a:lnTo>
                      <a:pt x="19" y="16"/>
                    </a:lnTo>
                    <a:lnTo>
                      <a:pt x="17" y="16"/>
                    </a:lnTo>
                    <a:lnTo>
                      <a:pt x="15" y="16"/>
                    </a:lnTo>
                    <a:lnTo>
                      <a:pt x="9" y="16"/>
                    </a:lnTo>
                    <a:lnTo>
                      <a:pt x="8" y="16"/>
                    </a:lnTo>
                    <a:lnTo>
                      <a:pt x="6" y="16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9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5" name="Freeform 129"/>
              <p:cNvSpPr>
                <a:spLocks/>
              </p:cNvSpPr>
              <p:nvPr/>
            </p:nvSpPr>
            <p:spPr bwMode="auto">
              <a:xfrm>
                <a:off x="1614" y="4962"/>
                <a:ext cx="406" cy="17"/>
              </a:xfrm>
              <a:custGeom>
                <a:avLst/>
                <a:gdLst>
                  <a:gd name="T0" fmla="*/ 405 w 406"/>
                  <a:gd name="T1" fmla="*/ 8 h 17"/>
                  <a:gd name="T2" fmla="*/ 405 w 406"/>
                  <a:gd name="T3" fmla="*/ 0 h 17"/>
                  <a:gd name="T4" fmla="*/ 0 w 406"/>
                  <a:gd name="T5" fmla="*/ 0 h 17"/>
                  <a:gd name="T6" fmla="*/ 0 w 406"/>
                  <a:gd name="T7" fmla="*/ 16 h 17"/>
                  <a:gd name="T8" fmla="*/ 405 w 406"/>
                  <a:gd name="T9" fmla="*/ 16 h 17"/>
                  <a:gd name="T10" fmla="*/ 405 w 406"/>
                  <a:gd name="T11" fmla="*/ 8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6"/>
                  <a:gd name="T19" fmla="*/ 0 h 17"/>
                  <a:gd name="T20" fmla="*/ 406 w 406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6" h="17">
                    <a:moveTo>
                      <a:pt x="405" y="8"/>
                    </a:moveTo>
                    <a:lnTo>
                      <a:pt x="405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405" y="16"/>
                    </a:lnTo>
                    <a:lnTo>
                      <a:pt x="405" y="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6" name="Freeform 130"/>
              <p:cNvSpPr>
                <a:spLocks/>
              </p:cNvSpPr>
              <p:nvPr/>
            </p:nvSpPr>
            <p:spPr bwMode="auto">
              <a:xfrm>
                <a:off x="1643" y="4782"/>
                <a:ext cx="83" cy="35"/>
              </a:xfrm>
              <a:custGeom>
                <a:avLst/>
                <a:gdLst>
                  <a:gd name="T0" fmla="*/ 0 w 83"/>
                  <a:gd name="T1" fmla="*/ 0 h 35"/>
                  <a:gd name="T2" fmla="*/ 8 w 83"/>
                  <a:gd name="T3" fmla="*/ 0 h 35"/>
                  <a:gd name="T4" fmla="*/ 15 w 83"/>
                  <a:gd name="T5" fmla="*/ 0 h 35"/>
                  <a:gd name="T6" fmla="*/ 21 w 83"/>
                  <a:gd name="T7" fmla="*/ 0 h 35"/>
                  <a:gd name="T8" fmla="*/ 27 w 83"/>
                  <a:gd name="T9" fmla="*/ 2 h 35"/>
                  <a:gd name="T10" fmla="*/ 31 w 83"/>
                  <a:gd name="T11" fmla="*/ 2 h 35"/>
                  <a:gd name="T12" fmla="*/ 34 w 83"/>
                  <a:gd name="T13" fmla="*/ 4 h 35"/>
                  <a:gd name="T14" fmla="*/ 38 w 83"/>
                  <a:gd name="T15" fmla="*/ 4 h 35"/>
                  <a:gd name="T16" fmla="*/ 40 w 83"/>
                  <a:gd name="T17" fmla="*/ 6 h 35"/>
                  <a:gd name="T18" fmla="*/ 42 w 83"/>
                  <a:gd name="T19" fmla="*/ 9 h 35"/>
                  <a:gd name="T20" fmla="*/ 42 w 83"/>
                  <a:gd name="T21" fmla="*/ 11 h 35"/>
                  <a:gd name="T22" fmla="*/ 42 w 83"/>
                  <a:gd name="T23" fmla="*/ 13 h 35"/>
                  <a:gd name="T24" fmla="*/ 42 w 83"/>
                  <a:gd name="T25" fmla="*/ 15 h 35"/>
                  <a:gd name="T26" fmla="*/ 44 w 83"/>
                  <a:gd name="T27" fmla="*/ 17 h 35"/>
                  <a:gd name="T28" fmla="*/ 44 w 83"/>
                  <a:gd name="T29" fmla="*/ 19 h 35"/>
                  <a:gd name="T30" fmla="*/ 44 w 83"/>
                  <a:gd name="T31" fmla="*/ 19 h 35"/>
                  <a:gd name="T32" fmla="*/ 44 w 83"/>
                  <a:gd name="T33" fmla="*/ 21 h 35"/>
                  <a:gd name="T34" fmla="*/ 48 w 83"/>
                  <a:gd name="T35" fmla="*/ 25 h 35"/>
                  <a:gd name="T36" fmla="*/ 50 w 83"/>
                  <a:gd name="T37" fmla="*/ 29 h 35"/>
                  <a:gd name="T38" fmla="*/ 56 w 83"/>
                  <a:gd name="T39" fmla="*/ 30 h 35"/>
                  <a:gd name="T40" fmla="*/ 59 w 83"/>
                  <a:gd name="T41" fmla="*/ 32 h 35"/>
                  <a:gd name="T42" fmla="*/ 65 w 83"/>
                  <a:gd name="T43" fmla="*/ 34 h 35"/>
                  <a:gd name="T44" fmla="*/ 71 w 83"/>
                  <a:gd name="T45" fmla="*/ 34 h 35"/>
                  <a:gd name="T46" fmla="*/ 77 w 83"/>
                  <a:gd name="T47" fmla="*/ 34 h 35"/>
                  <a:gd name="T48" fmla="*/ 82 w 83"/>
                  <a:gd name="T49" fmla="*/ 34 h 3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35"/>
                  <a:gd name="T77" fmla="*/ 83 w 83"/>
                  <a:gd name="T78" fmla="*/ 35 h 3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35">
                    <a:moveTo>
                      <a:pt x="0" y="0"/>
                    </a:moveTo>
                    <a:lnTo>
                      <a:pt x="8" y="0"/>
                    </a:lnTo>
                    <a:lnTo>
                      <a:pt x="15" y="0"/>
                    </a:lnTo>
                    <a:lnTo>
                      <a:pt x="21" y="0"/>
                    </a:lnTo>
                    <a:lnTo>
                      <a:pt x="27" y="2"/>
                    </a:lnTo>
                    <a:lnTo>
                      <a:pt x="31" y="2"/>
                    </a:lnTo>
                    <a:lnTo>
                      <a:pt x="34" y="4"/>
                    </a:lnTo>
                    <a:lnTo>
                      <a:pt x="38" y="4"/>
                    </a:lnTo>
                    <a:lnTo>
                      <a:pt x="40" y="6"/>
                    </a:lnTo>
                    <a:lnTo>
                      <a:pt x="42" y="9"/>
                    </a:lnTo>
                    <a:lnTo>
                      <a:pt x="42" y="11"/>
                    </a:lnTo>
                    <a:lnTo>
                      <a:pt x="42" y="13"/>
                    </a:lnTo>
                    <a:lnTo>
                      <a:pt x="42" y="15"/>
                    </a:lnTo>
                    <a:lnTo>
                      <a:pt x="44" y="17"/>
                    </a:lnTo>
                    <a:lnTo>
                      <a:pt x="44" y="19"/>
                    </a:lnTo>
                    <a:lnTo>
                      <a:pt x="44" y="21"/>
                    </a:lnTo>
                    <a:lnTo>
                      <a:pt x="48" y="25"/>
                    </a:lnTo>
                    <a:lnTo>
                      <a:pt x="50" y="29"/>
                    </a:lnTo>
                    <a:lnTo>
                      <a:pt x="56" y="30"/>
                    </a:lnTo>
                    <a:lnTo>
                      <a:pt x="59" y="32"/>
                    </a:lnTo>
                    <a:lnTo>
                      <a:pt x="65" y="34"/>
                    </a:lnTo>
                    <a:lnTo>
                      <a:pt x="71" y="34"/>
                    </a:lnTo>
                    <a:lnTo>
                      <a:pt x="77" y="34"/>
                    </a:lnTo>
                    <a:lnTo>
                      <a:pt x="82" y="3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7" name="Freeform 131"/>
              <p:cNvSpPr>
                <a:spLocks/>
              </p:cNvSpPr>
              <p:nvPr/>
            </p:nvSpPr>
            <p:spPr bwMode="auto">
              <a:xfrm>
                <a:off x="1722" y="4807"/>
                <a:ext cx="39" cy="24"/>
              </a:xfrm>
              <a:custGeom>
                <a:avLst/>
                <a:gdLst>
                  <a:gd name="T0" fmla="*/ 19 w 39"/>
                  <a:gd name="T1" fmla="*/ 5 h 24"/>
                  <a:gd name="T2" fmla="*/ 15 w 39"/>
                  <a:gd name="T3" fmla="*/ 4 h 24"/>
                  <a:gd name="T4" fmla="*/ 13 w 39"/>
                  <a:gd name="T5" fmla="*/ 4 h 24"/>
                  <a:gd name="T6" fmla="*/ 11 w 39"/>
                  <a:gd name="T7" fmla="*/ 4 h 24"/>
                  <a:gd name="T8" fmla="*/ 9 w 39"/>
                  <a:gd name="T9" fmla="*/ 2 h 24"/>
                  <a:gd name="T10" fmla="*/ 7 w 39"/>
                  <a:gd name="T11" fmla="*/ 2 h 24"/>
                  <a:gd name="T12" fmla="*/ 3 w 39"/>
                  <a:gd name="T13" fmla="*/ 2 h 24"/>
                  <a:gd name="T14" fmla="*/ 1 w 39"/>
                  <a:gd name="T15" fmla="*/ 0 h 24"/>
                  <a:gd name="T16" fmla="*/ 0 w 39"/>
                  <a:gd name="T17" fmla="*/ 0 h 24"/>
                  <a:gd name="T18" fmla="*/ 1 w 39"/>
                  <a:gd name="T19" fmla="*/ 23 h 24"/>
                  <a:gd name="T20" fmla="*/ 1 w 39"/>
                  <a:gd name="T21" fmla="*/ 21 h 24"/>
                  <a:gd name="T22" fmla="*/ 3 w 39"/>
                  <a:gd name="T23" fmla="*/ 21 h 24"/>
                  <a:gd name="T24" fmla="*/ 5 w 39"/>
                  <a:gd name="T25" fmla="*/ 19 h 24"/>
                  <a:gd name="T26" fmla="*/ 7 w 39"/>
                  <a:gd name="T27" fmla="*/ 19 h 24"/>
                  <a:gd name="T28" fmla="*/ 11 w 39"/>
                  <a:gd name="T29" fmla="*/ 17 h 24"/>
                  <a:gd name="T30" fmla="*/ 13 w 39"/>
                  <a:gd name="T31" fmla="*/ 17 h 24"/>
                  <a:gd name="T32" fmla="*/ 17 w 39"/>
                  <a:gd name="T33" fmla="*/ 15 h 24"/>
                  <a:gd name="T34" fmla="*/ 19 w 39"/>
                  <a:gd name="T35" fmla="*/ 15 h 24"/>
                  <a:gd name="T36" fmla="*/ 23 w 39"/>
                  <a:gd name="T37" fmla="*/ 13 h 24"/>
                  <a:gd name="T38" fmla="*/ 24 w 39"/>
                  <a:gd name="T39" fmla="*/ 13 h 24"/>
                  <a:gd name="T40" fmla="*/ 26 w 39"/>
                  <a:gd name="T41" fmla="*/ 11 h 24"/>
                  <a:gd name="T42" fmla="*/ 30 w 39"/>
                  <a:gd name="T43" fmla="*/ 11 h 24"/>
                  <a:gd name="T44" fmla="*/ 32 w 39"/>
                  <a:gd name="T45" fmla="*/ 9 h 24"/>
                  <a:gd name="T46" fmla="*/ 34 w 39"/>
                  <a:gd name="T47" fmla="*/ 9 h 24"/>
                  <a:gd name="T48" fmla="*/ 36 w 39"/>
                  <a:gd name="T49" fmla="*/ 9 h 24"/>
                  <a:gd name="T50" fmla="*/ 38 w 39"/>
                  <a:gd name="T51" fmla="*/ 9 h 24"/>
                  <a:gd name="T52" fmla="*/ 36 w 39"/>
                  <a:gd name="T53" fmla="*/ 9 h 24"/>
                  <a:gd name="T54" fmla="*/ 34 w 39"/>
                  <a:gd name="T55" fmla="*/ 7 h 24"/>
                  <a:gd name="T56" fmla="*/ 32 w 39"/>
                  <a:gd name="T57" fmla="*/ 7 h 24"/>
                  <a:gd name="T58" fmla="*/ 30 w 39"/>
                  <a:gd name="T59" fmla="*/ 7 h 24"/>
                  <a:gd name="T60" fmla="*/ 26 w 39"/>
                  <a:gd name="T61" fmla="*/ 7 h 24"/>
                  <a:gd name="T62" fmla="*/ 24 w 39"/>
                  <a:gd name="T63" fmla="*/ 7 h 24"/>
                  <a:gd name="T64" fmla="*/ 21 w 39"/>
                  <a:gd name="T65" fmla="*/ 5 h 24"/>
                  <a:gd name="T66" fmla="*/ 19 w 39"/>
                  <a:gd name="T67" fmla="*/ 5 h 2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9"/>
                  <a:gd name="T103" fmla="*/ 0 h 24"/>
                  <a:gd name="T104" fmla="*/ 39 w 39"/>
                  <a:gd name="T105" fmla="*/ 24 h 2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9" h="24">
                    <a:moveTo>
                      <a:pt x="19" y="5"/>
                    </a:moveTo>
                    <a:lnTo>
                      <a:pt x="15" y="4"/>
                    </a:lnTo>
                    <a:lnTo>
                      <a:pt x="13" y="4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23"/>
                    </a:lnTo>
                    <a:lnTo>
                      <a:pt x="1" y="21"/>
                    </a:lnTo>
                    <a:lnTo>
                      <a:pt x="3" y="21"/>
                    </a:lnTo>
                    <a:lnTo>
                      <a:pt x="5" y="19"/>
                    </a:lnTo>
                    <a:lnTo>
                      <a:pt x="7" y="19"/>
                    </a:lnTo>
                    <a:lnTo>
                      <a:pt x="11" y="17"/>
                    </a:lnTo>
                    <a:lnTo>
                      <a:pt x="13" y="17"/>
                    </a:lnTo>
                    <a:lnTo>
                      <a:pt x="17" y="15"/>
                    </a:lnTo>
                    <a:lnTo>
                      <a:pt x="19" y="15"/>
                    </a:lnTo>
                    <a:lnTo>
                      <a:pt x="23" y="13"/>
                    </a:lnTo>
                    <a:lnTo>
                      <a:pt x="24" y="13"/>
                    </a:lnTo>
                    <a:lnTo>
                      <a:pt x="26" y="11"/>
                    </a:lnTo>
                    <a:lnTo>
                      <a:pt x="30" y="11"/>
                    </a:lnTo>
                    <a:lnTo>
                      <a:pt x="32" y="9"/>
                    </a:lnTo>
                    <a:lnTo>
                      <a:pt x="34" y="9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2" y="7"/>
                    </a:lnTo>
                    <a:lnTo>
                      <a:pt x="30" y="7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1" y="5"/>
                    </a:lnTo>
                    <a:lnTo>
                      <a:pt x="19" y="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8" name="Freeform 132"/>
              <p:cNvSpPr>
                <a:spLocks/>
              </p:cNvSpPr>
              <p:nvPr/>
            </p:nvSpPr>
            <p:spPr bwMode="auto">
              <a:xfrm>
                <a:off x="1846" y="4717"/>
                <a:ext cx="41" cy="83"/>
              </a:xfrm>
              <a:custGeom>
                <a:avLst/>
                <a:gdLst>
                  <a:gd name="T0" fmla="*/ 40 w 41"/>
                  <a:gd name="T1" fmla="*/ 0 h 83"/>
                  <a:gd name="T2" fmla="*/ 35 w 41"/>
                  <a:gd name="T3" fmla="*/ 5 h 83"/>
                  <a:gd name="T4" fmla="*/ 29 w 41"/>
                  <a:gd name="T5" fmla="*/ 11 h 83"/>
                  <a:gd name="T6" fmla="*/ 25 w 41"/>
                  <a:gd name="T7" fmla="*/ 15 h 83"/>
                  <a:gd name="T8" fmla="*/ 21 w 41"/>
                  <a:gd name="T9" fmla="*/ 19 h 83"/>
                  <a:gd name="T10" fmla="*/ 17 w 41"/>
                  <a:gd name="T11" fmla="*/ 23 h 83"/>
                  <a:gd name="T12" fmla="*/ 15 w 41"/>
                  <a:gd name="T13" fmla="*/ 26 h 83"/>
                  <a:gd name="T14" fmla="*/ 13 w 41"/>
                  <a:gd name="T15" fmla="*/ 30 h 83"/>
                  <a:gd name="T16" fmla="*/ 13 w 41"/>
                  <a:gd name="T17" fmla="*/ 32 h 83"/>
                  <a:gd name="T18" fmla="*/ 15 w 41"/>
                  <a:gd name="T19" fmla="*/ 34 h 83"/>
                  <a:gd name="T20" fmla="*/ 15 w 41"/>
                  <a:gd name="T21" fmla="*/ 36 h 83"/>
                  <a:gd name="T22" fmla="*/ 17 w 41"/>
                  <a:gd name="T23" fmla="*/ 38 h 83"/>
                  <a:gd name="T24" fmla="*/ 17 w 41"/>
                  <a:gd name="T25" fmla="*/ 40 h 83"/>
                  <a:gd name="T26" fmla="*/ 19 w 41"/>
                  <a:gd name="T27" fmla="*/ 42 h 83"/>
                  <a:gd name="T28" fmla="*/ 19 w 41"/>
                  <a:gd name="T29" fmla="*/ 44 h 83"/>
                  <a:gd name="T30" fmla="*/ 21 w 41"/>
                  <a:gd name="T31" fmla="*/ 44 h 83"/>
                  <a:gd name="T32" fmla="*/ 21 w 41"/>
                  <a:gd name="T33" fmla="*/ 46 h 83"/>
                  <a:gd name="T34" fmla="*/ 21 w 41"/>
                  <a:gd name="T35" fmla="*/ 49 h 83"/>
                  <a:gd name="T36" fmla="*/ 21 w 41"/>
                  <a:gd name="T37" fmla="*/ 55 h 83"/>
                  <a:gd name="T38" fmla="*/ 19 w 41"/>
                  <a:gd name="T39" fmla="*/ 59 h 83"/>
                  <a:gd name="T40" fmla="*/ 17 w 41"/>
                  <a:gd name="T41" fmla="*/ 65 h 83"/>
                  <a:gd name="T42" fmla="*/ 13 w 41"/>
                  <a:gd name="T43" fmla="*/ 69 h 83"/>
                  <a:gd name="T44" fmla="*/ 10 w 41"/>
                  <a:gd name="T45" fmla="*/ 72 h 83"/>
                  <a:gd name="T46" fmla="*/ 6 w 41"/>
                  <a:gd name="T47" fmla="*/ 78 h 83"/>
                  <a:gd name="T48" fmla="*/ 0 w 41"/>
                  <a:gd name="T49" fmla="*/ 82 h 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1"/>
                  <a:gd name="T76" fmla="*/ 0 h 83"/>
                  <a:gd name="T77" fmla="*/ 41 w 41"/>
                  <a:gd name="T78" fmla="*/ 83 h 8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1" h="83">
                    <a:moveTo>
                      <a:pt x="40" y="0"/>
                    </a:moveTo>
                    <a:lnTo>
                      <a:pt x="35" y="5"/>
                    </a:lnTo>
                    <a:lnTo>
                      <a:pt x="29" y="11"/>
                    </a:lnTo>
                    <a:lnTo>
                      <a:pt x="25" y="15"/>
                    </a:lnTo>
                    <a:lnTo>
                      <a:pt x="21" y="19"/>
                    </a:lnTo>
                    <a:lnTo>
                      <a:pt x="17" y="23"/>
                    </a:lnTo>
                    <a:lnTo>
                      <a:pt x="15" y="26"/>
                    </a:lnTo>
                    <a:lnTo>
                      <a:pt x="13" y="30"/>
                    </a:lnTo>
                    <a:lnTo>
                      <a:pt x="13" y="32"/>
                    </a:lnTo>
                    <a:lnTo>
                      <a:pt x="15" y="34"/>
                    </a:lnTo>
                    <a:lnTo>
                      <a:pt x="15" y="36"/>
                    </a:lnTo>
                    <a:lnTo>
                      <a:pt x="17" y="38"/>
                    </a:lnTo>
                    <a:lnTo>
                      <a:pt x="17" y="40"/>
                    </a:lnTo>
                    <a:lnTo>
                      <a:pt x="19" y="42"/>
                    </a:lnTo>
                    <a:lnTo>
                      <a:pt x="19" y="44"/>
                    </a:lnTo>
                    <a:lnTo>
                      <a:pt x="21" y="44"/>
                    </a:lnTo>
                    <a:lnTo>
                      <a:pt x="21" y="46"/>
                    </a:lnTo>
                    <a:lnTo>
                      <a:pt x="21" y="49"/>
                    </a:lnTo>
                    <a:lnTo>
                      <a:pt x="21" y="55"/>
                    </a:lnTo>
                    <a:lnTo>
                      <a:pt x="19" y="59"/>
                    </a:lnTo>
                    <a:lnTo>
                      <a:pt x="17" y="65"/>
                    </a:lnTo>
                    <a:lnTo>
                      <a:pt x="13" y="69"/>
                    </a:lnTo>
                    <a:lnTo>
                      <a:pt x="10" y="72"/>
                    </a:lnTo>
                    <a:lnTo>
                      <a:pt x="6" y="78"/>
                    </a:lnTo>
                    <a:lnTo>
                      <a:pt x="0" y="8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9" name="Freeform 133"/>
              <p:cNvSpPr>
                <a:spLocks/>
              </p:cNvSpPr>
              <p:nvPr/>
            </p:nvSpPr>
            <p:spPr bwMode="auto">
              <a:xfrm>
                <a:off x="1821" y="4788"/>
                <a:ext cx="38" cy="33"/>
              </a:xfrm>
              <a:custGeom>
                <a:avLst/>
                <a:gdLst>
                  <a:gd name="T0" fmla="*/ 12 w 38"/>
                  <a:gd name="T1" fmla="*/ 17 h 33"/>
                  <a:gd name="T2" fmla="*/ 14 w 38"/>
                  <a:gd name="T3" fmla="*/ 15 h 33"/>
                  <a:gd name="T4" fmla="*/ 15 w 38"/>
                  <a:gd name="T5" fmla="*/ 13 h 33"/>
                  <a:gd name="T6" fmla="*/ 17 w 38"/>
                  <a:gd name="T7" fmla="*/ 11 h 33"/>
                  <a:gd name="T8" fmla="*/ 17 w 38"/>
                  <a:gd name="T9" fmla="*/ 9 h 33"/>
                  <a:gd name="T10" fmla="*/ 19 w 38"/>
                  <a:gd name="T11" fmla="*/ 7 h 33"/>
                  <a:gd name="T12" fmla="*/ 19 w 38"/>
                  <a:gd name="T13" fmla="*/ 5 h 33"/>
                  <a:gd name="T14" fmla="*/ 21 w 38"/>
                  <a:gd name="T15" fmla="*/ 1 h 33"/>
                  <a:gd name="T16" fmla="*/ 23 w 38"/>
                  <a:gd name="T17" fmla="*/ 0 h 33"/>
                  <a:gd name="T18" fmla="*/ 37 w 38"/>
                  <a:gd name="T19" fmla="*/ 19 h 33"/>
                  <a:gd name="T20" fmla="*/ 35 w 38"/>
                  <a:gd name="T21" fmla="*/ 19 h 33"/>
                  <a:gd name="T22" fmla="*/ 35 w 38"/>
                  <a:gd name="T23" fmla="*/ 19 h 33"/>
                  <a:gd name="T24" fmla="*/ 31 w 38"/>
                  <a:gd name="T25" fmla="*/ 19 h 33"/>
                  <a:gd name="T26" fmla="*/ 29 w 38"/>
                  <a:gd name="T27" fmla="*/ 21 h 33"/>
                  <a:gd name="T28" fmla="*/ 27 w 38"/>
                  <a:gd name="T29" fmla="*/ 21 h 33"/>
                  <a:gd name="T30" fmla="*/ 23 w 38"/>
                  <a:gd name="T31" fmla="*/ 23 h 33"/>
                  <a:gd name="T32" fmla="*/ 21 w 38"/>
                  <a:gd name="T33" fmla="*/ 23 h 33"/>
                  <a:gd name="T34" fmla="*/ 17 w 38"/>
                  <a:gd name="T35" fmla="*/ 24 h 33"/>
                  <a:gd name="T36" fmla="*/ 15 w 38"/>
                  <a:gd name="T37" fmla="*/ 24 h 33"/>
                  <a:gd name="T38" fmla="*/ 14 w 38"/>
                  <a:gd name="T39" fmla="*/ 26 h 33"/>
                  <a:gd name="T40" fmla="*/ 10 w 38"/>
                  <a:gd name="T41" fmla="*/ 28 h 33"/>
                  <a:gd name="T42" fmla="*/ 8 w 38"/>
                  <a:gd name="T43" fmla="*/ 28 h 33"/>
                  <a:gd name="T44" fmla="*/ 6 w 38"/>
                  <a:gd name="T45" fmla="*/ 30 h 33"/>
                  <a:gd name="T46" fmla="*/ 4 w 38"/>
                  <a:gd name="T47" fmla="*/ 30 h 33"/>
                  <a:gd name="T48" fmla="*/ 2 w 38"/>
                  <a:gd name="T49" fmla="*/ 32 h 33"/>
                  <a:gd name="T50" fmla="*/ 0 w 38"/>
                  <a:gd name="T51" fmla="*/ 32 h 33"/>
                  <a:gd name="T52" fmla="*/ 2 w 38"/>
                  <a:gd name="T53" fmla="*/ 32 h 33"/>
                  <a:gd name="T54" fmla="*/ 2 w 38"/>
                  <a:gd name="T55" fmla="*/ 30 h 33"/>
                  <a:gd name="T56" fmla="*/ 4 w 38"/>
                  <a:gd name="T57" fmla="*/ 28 h 33"/>
                  <a:gd name="T58" fmla="*/ 6 w 38"/>
                  <a:gd name="T59" fmla="*/ 26 h 33"/>
                  <a:gd name="T60" fmla="*/ 8 w 38"/>
                  <a:gd name="T61" fmla="*/ 24 h 33"/>
                  <a:gd name="T62" fmla="*/ 10 w 38"/>
                  <a:gd name="T63" fmla="*/ 23 h 33"/>
                  <a:gd name="T64" fmla="*/ 12 w 38"/>
                  <a:gd name="T65" fmla="*/ 19 h 33"/>
                  <a:gd name="T66" fmla="*/ 12 w 38"/>
                  <a:gd name="T67" fmla="*/ 17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8"/>
                  <a:gd name="T103" fmla="*/ 0 h 33"/>
                  <a:gd name="T104" fmla="*/ 38 w 38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8" h="33">
                    <a:moveTo>
                      <a:pt x="12" y="17"/>
                    </a:moveTo>
                    <a:lnTo>
                      <a:pt x="14" y="15"/>
                    </a:lnTo>
                    <a:lnTo>
                      <a:pt x="15" y="13"/>
                    </a:lnTo>
                    <a:lnTo>
                      <a:pt x="17" y="11"/>
                    </a:lnTo>
                    <a:lnTo>
                      <a:pt x="17" y="9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21" y="1"/>
                    </a:lnTo>
                    <a:lnTo>
                      <a:pt x="23" y="0"/>
                    </a:lnTo>
                    <a:lnTo>
                      <a:pt x="37" y="19"/>
                    </a:lnTo>
                    <a:lnTo>
                      <a:pt x="35" y="19"/>
                    </a:lnTo>
                    <a:lnTo>
                      <a:pt x="31" y="19"/>
                    </a:lnTo>
                    <a:lnTo>
                      <a:pt x="29" y="21"/>
                    </a:lnTo>
                    <a:lnTo>
                      <a:pt x="27" y="21"/>
                    </a:lnTo>
                    <a:lnTo>
                      <a:pt x="23" y="23"/>
                    </a:lnTo>
                    <a:lnTo>
                      <a:pt x="21" y="23"/>
                    </a:lnTo>
                    <a:lnTo>
                      <a:pt x="17" y="24"/>
                    </a:lnTo>
                    <a:lnTo>
                      <a:pt x="15" y="24"/>
                    </a:lnTo>
                    <a:lnTo>
                      <a:pt x="14" y="26"/>
                    </a:lnTo>
                    <a:lnTo>
                      <a:pt x="10" y="28"/>
                    </a:lnTo>
                    <a:lnTo>
                      <a:pt x="8" y="28"/>
                    </a:lnTo>
                    <a:lnTo>
                      <a:pt x="6" y="30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lnTo>
                      <a:pt x="2" y="32"/>
                    </a:lnTo>
                    <a:lnTo>
                      <a:pt x="2" y="30"/>
                    </a:lnTo>
                    <a:lnTo>
                      <a:pt x="4" y="28"/>
                    </a:lnTo>
                    <a:lnTo>
                      <a:pt x="6" y="26"/>
                    </a:lnTo>
                    <a:lnTo>
                      <a:pt x="8" y="24"/>
                    </a:lnTo>
                    <a:lnTo>
                      <a:pt x="10" y="23"/>
                    </a:lnTo>
                    <a:lnTo>
                      <a:pt x="12" y="19"/>
                    </a:lnTo>
                    <a:lnTo>
                      <a:pt x="12" y="1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0" name="Freeform 134"/>
              <p:cNvSpPr>
                <a:spLocks/>
              </p:cNvSpPr>
              <p:nvPr/>
            </p:nvSpPr>
            <p:spPr bwMode="auto">
              <a:xfrm>
                <a:off x="1743" y="4688"/>
                <a:ext cx="43" cy="83"/>
              </a:xfrm>
              <a:custGeom>
                <a:avLst/>
                <a:gdLst>
                  <a:gd name="T0" fmla="*/ 0 w 43"/>
                  <a:gd name="T1" fmla="*/ 0 h 83"/>
                  <a:gd name="T2" fmla="*/ 2 w 43"/>
                  <a:gd name="T3" fmla="*/ 9 h 83"/>
                  <a:gd name="T4" fmla="*/ 2 w 43"/>
                  <a:gd name="T5" fmla="*/ 17 h 83"/>
                  <a:gd name="T6" fmla="*/ 2 w 43"/>
                  <a:gd name="T7" fmla="*/ 23 h 83"/>
                  <a:gd name="T8" fmla="*/ 3 w 43"/>
                  <a:gd name="T9" fmla="*/ 29 h 83"/>
                  <a:gd name="T10" fmla="*/ 5 w 43"/>
                  <a:gd name="T11" fmla="*/ 32 h 83"/>
                  <a:gd name="T12" fmla="*/ 5 w 43"/>
                  <a:gd name="T13" fmla="*/ 36 h 83"/>
                  <a:gd name="T14" fmla="*/ 7 w 43"/>
                  <a:gd name="T15" fmla="*/ 40 h 83"/>
                  <a:gd name="T16" fmla="*/ 9 w 43"/>
                  <a:gd name="T17" fmla="*/ 42 h 83"/>
                  <a:gd name="T18" fmla="*/ 11 w 43"/>
                  <a:gd name="T19" fmla="*/ 42 h 83"/>
                  <a:gd name="T20" fmla="*/ 15 w 43"/>
                  <a:gd name="T21" fmla="*/ 42 h 83"/>
                  <a:gd name="T22" fmla="*/ 17 w 43"/>
                  <a:gd name="T23" fmla="*/ 44 h 83"/>
                  <a:gd name="T24" fmla="*/ 19 w 43"/>
                  <a:gd name="T25" fmla="*/ 44 h 83"/>
                  <a:gd name="T26" fmla="*/ 21 w 43"/>
                  <a:gd name="T27" fmla="*/ 44 h 83"/>
                  <a:gd name="T28" fmla="*/ 23 w 43"/>
                  <a:gd name="T29" fmla="*/ 44 h 83"/>
                  <a:gd name="T30" fmla="*/ 23 w 43"/>
                  <a:gd name="T31" fmla="*/ 44 h 83"/>
                  <a:gd name="T32" fmla="*/ 25 w 43"/>
                  <a:gd name="T33" fmla="*/ 44 h 83"/>
                  <a:gd name="T34" fmla="*/ 28 w 43"/>
                  <a:gd name="T35" fmla="*/ 46 h 83"/>
                  <a:gd name="T36" fmla="*/ 32 w 43"/>
                  <a:gd name="T37" fmla="*/ 50 h 83"/>
                  <a:gd name="T38" fmla="*/ 34 w 43"/>
                  <a:gd name="T39" fmla="*/ 54 h 83"/>
                  <a:gd name="T40" fmla="*/ 38 w 43"/>
                  <a:gd name="T41" fmla="*/ 57 h 83"/>
                  <a:gd name="T42" fmla="*/ 40 w 43"/>
                  <a:gd name="T43" fmla="*/ 63 h 83"/>
                  <a:gd name="T44" fmla="*/ 40 w 43"/>
                  <a:gd name="T45" fmla="*/ 69 h 83"/>
                  <a:gd name="T46" fmla="*/ 42 w 43"/>
                  <a:gd name="T47" fmla="*/ 75 h 83"/>
                  <a:gd name="T48" fmla="*/ 42 w 43"/>
                  <a:gd name="T49" fmla="*/ 82 h 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3"/>
                  <a:gd name="T76" fmla="*/ 0 h 83"/>
                  <a:gd name="T77" fmla="*/ 43 w 43"/>
                  <a:gd name="T78" fmla="*/ 83 h 8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3" h="83">
                    <a:moveTo>
                      <a:pt x="0" y="0"/>
                    </a:moveTo>
                    <a:lnTo>
                      <a:pt x="2" y="9"/>
                    </a:lnTo>
                    <a:lnTo>
                      <a:pt x="2" y="17"/>
                    </a:lnTo>
                    <a:lnTo>
                      <a:pt x="2" y="23"/>
                    </a:lnTo>
                    <a:lnTo>
                      <a:pt x="3" y="29"/>
                    </a:lnTo>
                    <a:lnTo>
                      <a:pt x="5" y="32"/>
                    </a:lnTo>
                    <a:lnTo>
                      <a:pt x="5" y="36"/>
                    </a:lnTo>
                    <a:lnTo>
                      <a:pt x="7" y="40"/>
                    </a:lnTo>
                    <a:lnTo>
                      <a:pt x="9" y="42"/>
                    </a:lnTo>
                    <a:lnTo>
                      <a:pt x="11" y="42"/>
                    </a:lnTo>
                    <a:lnTo>
                      <a:pt x="15" y="42"/>
                    </a:lnTo>
                    <a:lnTo>
                      <a:pt x="17" y="44"/>
                    </a:lnTo>
                    <a:lnTo>
                      <a:pt x="19" y="44"/>
                    </a:lnTo>
                    <a:lnTo>
                      <a:pt x="21" y="44"/>
                    </a:lnTo>
                    <a:lnTo>
                      <a:pt x="23" y="44"/>
                    </a:lnTo>
                    <a:lnTo>
                      <a:pt x="25" y="44"/>
                    </a:lnTo>
                    <a:lnTo>
                      <a:pt x="28" y="46"/>
                    </a:lnTo>
                    <a:lnTo>
                      <a:pt x="32" y="50"/>
                    </a:lnTo>
                    <a:lnTo>
                      <a:pt x="34" y="54"/>
                    </a:lnTo>
                    <a:lnTo>
                      <a:pt x="38" y="57"/>
                    </a:lnTo>
                    <a:lnTo>
                      <a:pt x="40" y="63"/>
                    </a:lnTo>
                    <a:lnTo>
                      <a:pt x="40" y="69"/>
                    </a:lnTo>
                    <a:lnTo>
                      <a:pt x="42" y="75"/>
                    </a:lnTo>
                    <a:lnTo>
                      <a:pt x="42" y="8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1" name="Freeform 135"/>
              <p:cNvSpPr>
                <a:spLocks/>
              </p:cNvSpPr>
              <p:nvPr/>
            </p:nvSpPr>
            <p:spPr bwMode="auto">
              <a:xfrm>
                <a:off x="1773" y="4766"/>
                <a:ext cx="24" cy="40"/>
              </a:xfrm>
              <a:custGeom>
                <a:avLst/>
                <a:gdLst>
                  <a:gd name="T0" fmla="*/ 8 w 24"/>
                  <a:gd name="T1" fmla="*/ 18 h 40"/>
                  <a:gd name="T2" fmla="*/ 8 w 24"/>
                  <a:gd name="T3" fmla="*/ 16 h 40"/>
                  <a:gd name="T4" fmla="*/ 6 w 24"/>
                  <a:gd name="T5" fmla="*/ 14 h 40"/>
                  <a:gd name="T6" fmla="*/ 6 w 24"/>
                  <a:gd name="T7" fmla="*/ 10 h 40"/>
                  <a:gd name="T8" fmla="*/ 4 w 24"/>
                  <a:gd name="T9" fmla="*/ 8 h 40"/>
                  <a:gd name="T10" fmla="*/ 4 w 24"/>
                  <a:gd name="T11" fmla="*/ 6 h 40"/>
                  <a:gd name="T12" fmla="*/ 2 w 24"/>
                  <a:gd name="T13" fmla="*/ 4 h 40"/>
                  <a:gd name="T14" fmla="*/ 2 w 24"/>
                  <a:gd name="T15" fmla="*/ 2 h 40"/>
                  <a:gd name="T16" fmla="*/ 0 w 24"/>
                  <a:gd name="T17" fmla="*/ 0 h 40"/>
                  <a:gd name="T18" fmla="*/ 23 w 24"/>
                  <a:gd name="T19" fmla="*/ 0 h 40"/>
                  <a:gd name="T20" fmla="*/ 23 w 24"/>
                  <a:gd name="T21" fmla="*/ 0 h 40"/>
                  <a:gd name="T22" fmla="*/ 23 w 24"/>
                  <a:gd name="T23" fmla="*/ 2 h 40"/>
                  <a:gd name="T24" fmla="*/ 21 w 24"/>
                  <a:gd name="T25" fmla="*/ 4 h 40"/>
                  <a:gd name="T26" fmla="*/ 21 w 24"/>
                  <a:gd name="T27" fmla="*/ 6 h 40"/>
                  <a:gd name="T28" fmla="*/ 19 w 24"/>
                  <a:gd name="T29" fmla="*/ 10 h 40"/>
                  <a:gd name="T30" fmla="*/ 19 w 24"/>
                  <a:gd name="T31" fmla="*/ 12 h 40"/>
                  <a:gd name="T32" fmla="*/ 17 w 24"/>
                  <a:gd name="T33" fmla="*/ 16 h 40"/>
                  <a:gd name="T34" fmla="*/ 17 w 24"/>
                  <a:gd name="T35" fmla="*/ 18 h 40"/>
                  <a:gd name="T36" fmla="*/ 16 w 24"/>
                  <a:gd name="T37" fmla="*/ 22 h 40"/>
                  <a:gd name="T38" fmla="*/ 16 w 24"/>
                  <a:gd name="T39" fmla="*/ 23 h 40"/>
                  <a:gd name="T40" fmla="*/ 16 w 24"/>
                  <a:gd name="T41" fmla="*/ 27 h 40"/>
                  <a:gd name="T42" fmla="*/ 14 w 24"/>
                  <a:gd name="T43" fmla="*/ 29 h 40"/>
                  <a:gd name="T44" fmla="*/ 14 w 24"/>
                  <a:gd name="T45" fmla="*/ 31 h 40"/>
                  <a:gd name="T46" fmla="*/ 14 w 24"/>
                  <a:gd name="T47" fmla="*/ 33 h 40"/>
                  <a:gd name="T48" fmla="*/ 14 w 24"/>
                  <a:gd name="T49" fmla="*/ 37 h 40"/>
                  <a:gd name="T50" fmla="*/ 14 w 24"/>
                  <a:gd name="T51" fmla="*/ 39 h 40"/>
                  <a:gd name="T52" fmla="*/ 12 w 24"/>
                  <a:gd name="T53" fmla="*/ 37 h 40"/>
                  <a:gd name="T54" fmla="*/ 12 w 24"/>
                  <a:gd name="T55" fmla="*/ 35 h 40"/>
                  <a:gd name="T56" fmla="*/ 12 w 24"/>
                  <a:gd name="T57" fmla="*/ 31 h 40"/>
                  <a:gd name="T58" fmla="*/ 12 w 24"/>
                  <a:gd name="T59" fmla="*/ 29 h 40"/>
                  <a:gd name="T60" fmla="*/ 10 w 24"/>
                  <a:gd name="T61" fmla="*/ 27 h 40"/>
                  <a:gd name="T62" fmla="*/ 10 w 24"/>
                  <a:gd name="T63" fmla="*/ 23 h 40"/>
                  <a:gd name="T64" fmla="*/ 8 w 24"/>
                  <a:gd name="T65" fmla="*/ 22 h 40"/>
                  <a:gd name="T66" fmla="*/ 8 w 24"/>
                  <a:gd name="T67" fmla="*/ 18 h 4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4"/>
                  <a:gd name="T103" fmla="*/ 0 h 40"/>
                  <a:gd name="T104" fmla="*/ 24 w 24"/>
                  <a:gd name="T105" fmla="*/ 40 h 4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4" h="40">
                    <a:moveTo>
                      <a:pt x="8" y="18"/>
                    </a:moveTo>
                    <a:lnTo>
                      <a:pt x="8" y="16"/>
                    </a:lnTo>
                    <a:lnTo>
                      <a:pt x="6" y="14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21" y="6"/>
                    </a:lnTo>
                    <a:lnTo>
                      <a:pt x="19" y="10"/>
                    </a:lnTo>
                    <a:lnTo>
                      <a:pt x="19" y="12"/>
                    </a:lnTo>
                    <a:lnTo>
                      <a:pt x="17" y="16"/>
                    </a:lnTo>
                    <a:lnTo>
                      <a:pt x="17" y="18"/>
                    </a:lnTo>
                    <a:lnTo>
                      <a:pt x="16" y="22"/>
                    </a:lnTo>
                    <a:lnTo>
                      <a:pt x="16" y="23"/>
                    </a:lnTo>
                    <a:lnTo>
                      <a:pt x="16" y="27"/>
                    </a:lnTo>
                    <a:lnTo>
                      <a:pt x="14" y="29"/>
                    </a:lnTo>
                    <a:lnTo>
                      <a:pt x="14" y="31"/>
                    </a:lnTo>
                    <a:lnTo>
                      <a:pt x="14" y="33"/>
                    </a:lnTo>
                    <a:lnTo>
                      <a:pt x="14" y="37"/>
                    </a:lnTo>
                    <a:lnTo>
                      <a:pt x="14" y="39"/>
                    </a:lnTo>
                    <a:lnTo>
                      <a:pt x="12" y="37"/>
                    </a:lnTo>
                    <a:lnTo>
                      <a:pt x="12" y="35"/>
                    </a:lnTo>
                    <a:lnTo>
                      <a:pt x="12" y="31"/>
                    </a:lnTo>
                    <a:lnTo>
                      <a:pt x="12" y="29"/>
                    </a:lnTo>
                    <a:lnTo>
                      <a:pt x="10" y="27"/>
                    </a:lnTo>
                    <a:lnTo>
                      <a:pt x="10" y="23"/>
                    </a:lnTo>
                    <a:lnTo>
                      <a:pt x="8" y="22"/>
                    </a:lnTo>
                    <a:lnTo>
                      <a:pt x="8" y="1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2" name="Line 136"/>
              <p:cNvSpPr>
                <a:spLocks noChangeShapeType="1"/>
              </p:cNvSpPr>
              <p:nvPr/>
            </p:nvSpPr>
            <p:spPr bwMode="auto">
              <a:xfrm flipV="1">
                <a:off x="1790" y="4830"/>
                <a:ext cx="0" cy="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06" name="Group 137"/>
            <p:cNvGrpSpPr>
              <a:grpSpLocks/>
            </p:cNvGrpSpPr>
            <p:nvPr/>
          </p:nvGrpSpPr>
          <p:grpSpPr bwMode="auto">
            <a:xfrm>
              <a:off x="240" y="1872"/>
              <a:ext cx="637" cy="598"/>
              <a:chOff x="240" y="1884"/>
              <a:chExt cx="637" cy="598"/>
            </a:xfrm>
          </p:grpSpPr>
          <p:sp>
            <p:nvSpPr>
              <p:cNvPr id="25607" name="Rectangle 138"/>
              <p:cNvSpPr>
                <a:spLocks noChangeArrowheads="1"/>
              </p:cNvSpPr>
              <p:nvPr/>
            </p:nvSpPr>
            <p:spPr bwMode="auto">
              <a:xfrm>
                <a:off x="240" y="1884"/>
                <a:ext cx="63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cs typeface="Times New Roman" pitchFamily="18" charset="0"/>
                  </a:rPr>
                  <a:t>Received </a:t>
                </a:r>
              </a:p>
            </p:txBody>
          </p:sp>
          <p:sp>
            <p:nvSpPr>
              <p:cNvPr id="25608" name="Rectangle 139"/>
              <p:cNvSpPr>
                <a:spLocks noChangeArrowheads="1"/>
              </p:cNvSpPr>
              <p:nvPr/>
            </p:nvSpPr>
            <p:spPr bwMode="auto">
              <a:xfrm>
                <a:off x="319" y="2018"/>
                <a:ext cx="48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cs typeface="Times New Roman" pitchFamily="18" charset="0"/>
                  </a:rPr>
                  <a:t>Signal </a:t>
                </a:r>
              </a:p>
            </p:txBody>
          </p:sp>
          <p:sp>
            <p:nvSpPr>
              <p:cNvPr id="25609" name="Rectangle 140"/>
              <p:cNvSpPr>
                <a:spLocks noChangeArrowheads="1"/>
              </p:cNvSpPr>
              <p:nvPr/>
            </p:nvSpPr>
            <p:spPr bwMode="auto">
              <a:xfrm>
                <a:off x="319" y="2154"/>
                <a:ext cx="48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cs typeface="Times New Roman" pitchFamily="18" charset="0"/>
                  </a:rPr>
                  <a:t>Power </a:t>
                </a:r>
              </a:p>
            </p:txBody>
          </p:sp>
          <p:sp>
            <p:nvSpPr>
              <p:cNvPr id="25610" name="Rectangle 141"/>
              <p:cNvSpPr>
                <a:spLocks noChangeArrowheads="1"/>
              </p:cNvSpPr>
              <p:nvPr/>
            </p:nvSpPr>
            <p:spPr bwMode="auto">
              <a:xfrm>
                <a:off x="375" y="2290"/>
                <a:ext cx="33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cs typeface="Times New Roman" pitchFamily="18" charset="0"/>
                  </a:rPr>
                  <a:t>(dB)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137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Multipath</a:t>
            </a:r>
            <a:endParaRPr lang="el-GR" altLang="en-US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6628" name="Picture 4" descr="multipa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12950"/>
            <a:ext cx="79914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53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Multipath and delay spread</a:t>
            </a:r>
            <a:endParaRPr lang="el-GR" alt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5257800"/>
          </a:xfrm>
        </p:spPr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Delay spread: time between first and last version of signal</a:t>
            </a:r>
          </a:p>
          <a:p>
            <a:pPr eaLnBrk="1" hangingPunct="1"/>
            <a:r>
              <a:rPr lang="en-US" altLang="en-US" smtClean="0"/>
              <a:t>Multipath may add constructively or destructively =&gt; fast fading</a:t>
            </a:r>
            <a:endParaRPr lang="el-GR" altLang="en-US" smtClean="0"/>
          </a:p>
        </p:txBody>
      </p:sp>
      <p:pic>
        <p:nvPicPr>
          <p:cNvPr id="27652" name="Picture 4" descr="multipa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57912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69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Free space propagation model</a:t>
            </a:r>
            <a:endParaRPr lang="el-GR" altLang="en-US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Power of wireless transmission reduces with square of distance (due to surface area increase)</a:t>
            </a:r>
          </a:p>
          <a:p>
            <a:pPr eaLnBrk="1" hangingPunct="1"/>
            <a:r>
              <a:rPr lang="en-US" altLang="en-US" smtClean="0"/>
              <a:t>Reduction also depends on wavelength</a:t>
            </a:r>
          </a:p>
          <a:p>
            <a:pPr lvl="1" eaLnBrk="1" hangingPunct="1"/>
            <a:r>
              <a:rPr lang="en-US" altLang="en-US" smtClean="0"/>
              <a:t>High wavelength/low frequency has less loss</a:t>
            </a:r>
          </a:p>
          <a:p>
            <a:pPr lvl="1" eaLnBrk="1" hangingPunct="1"/>
            <a:r>
              <a:rPr lang="en-US" altLang="en-US" smtClean="0"/>
              <a:t>Small wavelength/high frequency has more loss</a:t>
            </a:r>
          </a:p>
          <a:p>
            <a:pPr eaLnBrk="1" hangingPunct="1"/>
            <a:endParaRPr lang="el-GR" altLang="en-US" smtClean="0"/>
          </a:p>
        </p:txBody>
      </p:sp>
      <p:graphicFrame>
        <p:nvGraphicFramePr>
          <p:cNvPr id="28676" name="Object 5" descr="equation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234578"/>
              </p:ext>
            </p:extLst>
          </p:nvPr>
        </p:nvGraphicFramePr>
        <p:xfrm>
          <a:off x="2362200" y="4495800"/>
          <a:ext cx="3975100" cy="168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8" name="Equation" r:id="rId3" imgW="1143000" imgH="482600" progId="Equation.3">
                  <p:embed/>
                </p:oleObj>
              </mc:Choice>
              <mc:Fallback>
                <p:oleObj name="Equation" r:id="rId3" imgW="11430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495800"/>
                        <a:ext cx="3975100" cy="168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822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Fading (</a:t>
            </a:r>
            <a:r>
              <a:rPr lang="en-US" altLang="en-US" dirty="0" err="1" smtClean="0"/>
              <a:t>cont</a:t>
            </a:r>
            <a:r>
              <a:rPr lang="en-US" altLang="en-US" dirty="0" smtClean="0"/>
              <a:t>)</a:t>
            </a:r>
            <a:endParaRPr lang="el-GR" altLang="en-US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811713"/>
            <a:ext cx="8382000" cy="14366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path loss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slow fading (also called long term, shadowing)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fast fading (short term)</a:t>
            </a:r>
          </a:p>
          <a:p>
            <a:pPr eaLnBrk="1" hangingPunct="1">
              <a:lnSpc>
                <a:spcPct val="90000"/>
              </a:lnSpc>
            </a:pPr>
            <a:endParaRPr lang="el-GR" altLang="en-US" sz="2800" smtClean="0"/>
          </a:p>
        </p:txBody>
      </p:sp>
      <p:grpSp>
        <p:nvGrpSpPr>
          <p:cNvPr id="2" name="Group 1" descr="fading"/>
          <p:cNvGrpSpPr/>
          <p:nvPr/>
        </p:nvGrpSpPr>
        <p:grpSpPr>
          <a:xfrm>
            <a:off x="1438275" y="1525588"/>
            <a:ext cx="5832475" cy="2917825"/>
            <a:chOff x="1438275" y="1525588"/>
            <a:chExt cx="5832475" cy="2917825"/>
          </a:xfrm>
        </p:grpSpPr>
        <p:sp>
          <p:nvSpPr>
            <p:cNvPr id="29700" name="Freeform 4"/>
            <p:cNvSpPr>
              <a:spLocks/>
            </p:cNvSpPr>
            <p:nvPr/>
          </p:nvSpPr>
          <p:spPr bwMode="auto">
            <a:xfrm>
              <a:off x="2574925" y="2100263"/>
              <a:ext cx="95250" cy="247650"/>
            </a:xfrm>
            <a:custGeom>
              <a:avLst/>
              <a:gdLst>
                <a:gd name="T0" fmla="*/ 2147483647 w 60"/>
                <a:gd name="T1" fmla="*/ 0 h 156"/>
                <a:gd name="T2" fmla="*/ 2147483647 w 60"/>
                <a:gd name="T3" fmla="*/ 2147483647 h 156"/>
                <a:gd name="T4" fmla="*/ 2147483647 w 60"/>
                <a:gd name="T5" fmla="*/ 2147483647 h 156"/>
                <a:gd name="T6" fmla="*/ 2147483647 w 60"/>
                <a:gd name="T7" fmla="*/ 2147483647 h 156"/>
                <a:gd name="T8" fmla="*/ 2147483647 w 60"/>
                <a:gd name="T9" fmla="*/ 2147483647 h 156"/>
                <a:gd name="T10" fmla="*/ 2147483647 w 60"/>
                <a:gd name="T11" fmla="*/ 2147483647 h 156"/>
                <a:gd name="T12" fmla="*/ 2147483647 w 60"/>
                <a:gd name="T13" fmla="*/ 2147483647 h 156"/>
                <a:gd name="T14" fmla="*/ 0 w 60"/>
                <a:gd name="T15" fmla="*/ 2147483647 h 156"/>
                <a:gd name="T16" fmla="*/ 0 w 60"/>
                <a:gd name="T17" fmla="*/ 2147483647 h 156"/>
                <a:gd name="T18" fmla="*/ 2147483647 w 60"/>
                <a:gd name="T19" fmla="*/ 2147483647 h 156"/>
                <a:gd name="T20" fmla="*/ 2147483647 w 60"/>
                <a:gd name="T21" fmla="*/ 2147483647 h 156"/>
                <a:gd name="T22" fmla="*/ 2147483647 w 60"/>
                <a:gd name="T23" fmla="*/ 2147483647 h 156"/>
                <a:gd name="T24" fmla="*/ 2147483647 w 60"/>
                <a:gd name="T25" fmla="*/ 2147483647 h 156"/>
                <a:gd name="T26" fmla="*/ 2147483647 w 60"/>
                <a:gd name="T27" fmla="*/ 2147483647 h 156"/>
                <a:gd name="T28" fmla="*/ 2147483647 w 60"/>
                <a:gd name="T29" fmla="*/ 2147483647 h 156"/>
                <a:gd name="T30" fmla="*/ 2147483647 w 60"/>
                <a:gd name="T31" fmla="*/ 2147483647 h 156"/>
                <a:gd name="T32" fmla="*/ 2147483647 w 60"/>
                <a:gd name="T33" fmla="*/ 2147483647 h 156"/>
                <a:gd name="T34" fmla="*/ 2147483647 w 60"/>
                <a:gd name="T35" fmla="*/ 2147483647 h 156"/>
                <a:gd name="T36" fmla="*/ 2147483647 w 60"/>
                <a:gd name="T37" fmla="*/ 0 h 1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"/>
                <a:gd name="T58" fmla="*/ 0 h 156"/>
                <a:gd name="T59" fmla="*/ 60 w 60"/>
                <a:gd name="T60" fmla="*/ 156 h 1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" h="156">
                  <a:moveTo>
                    <a:pt x="44" y="0"/>
                  </a:moveTo>
                  <a:lnTo>
                    <a:pt x="36" y="19"/>
                  </a:lnTo>
                  <a:lnTo>
                    <a:pt x="29" y="39"/>
                  </a:lnTo>
                  <a:lnTo>
                    <a:pt x="21" y="58"/>
                  </a:lnTo>
                  <a:lnTo>
                    <a:pt x="13" y="77"/>
                  </a:lnTo>
                  <a:lnTo>
                    <a:pt x="8" y="96"/>
                  </a:lnTo>
                  <a:lnTo>
                    <a:pt x="4" y="115"/>
                  </a:lnTo>
                  <a:lnTo>
                    <a:pt x="0" y="136"/>
                  </a:lnTo>
                  <a:lnTo>
                    <a:pt x="0" y="155"/>
                  </a:lnTo>
                  <a:lnTo>
                    <a:pt x="15" y="155"/>
                  </a:lnTo>
                  <a:lnTo>
                    <a:pt x="17" y="136"/>
                  </a:lnTo>
                  <a:lnTo>
                    <a:pt x="19" y="119"/>
                  </a:lnTo>
                  <a:lnTo>
                    <a:pt x="23" y="100"/>
                  </a:lnTo>
                  <a:lnTo>
                    <a:pt x="29" y="81"/>
                  </a:lnTo>
                  <a:lnTo>
                    <a:pt x="36" y="63"/>
                  </a:lnTo>
                  <a:lnTo>
                    <a:pt x="44" y="44"/>
                  </a:lnTo>
                  <a:lnTo>
                    <a:pt x="52" y="25"/>
                  </a:lnTo>
                  <a:lnTo>
                    <a:pt x="59" y="6"/>
                  </a:lnTo>
                  <a:lnTo>
                    <a:pt x="44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1" name="Freeform 5"/>
            <p:cNvSpPr>
              <a:spLocks/>
            </p:cNvSpPr>
            <p:nvPr/>
          </p:nvSpPr>
          <p:spPr bwMode="auto">
            <a:xfrm>
              <a:off x="2644775" y="2054225"/>
              <a:ext cx="65088" cy="57150"/>
            </a:xfrm>
            <a:custGeom>
              <a:avLst/>
              <a:gdLst>
                <a:gd name="T0" fmla="*/ 2147483647 w 41"/>
                <a:gd name="T1" fmla="*/ 2147483647 h 36"/>
                <a:gd name="T2" fmla="*/ 2147483647 w 41"/>
                <a:gd name="T3" fmla="*/ 2147483647 h 36"/>
                <a:gd name="T4" fmla="*/ 2147483647 w 41"/>
                <a:gd name="T5" fmla="*/ 0 h 36"/>
                <a:gd name="T6" fmla="*/ 2147483647 w 41"/>
                <a:gd name="T7" fmla="*/ 2147483647 h 36"/>
                <a:gd name="T8" fmla="*/ 2147483647 w 41"/>
                <a:gd name="T9" fmla="*/ 2147483647 h 36"/>
                <a:gd name="T10" fmla="*/ 2147483647 w 41"/>
                <a:gd name="T11" fmla="*/ 2147483647 h 36"/>
                <a:gd name="T12" fmla="*/ 2147483647 w 41"/>
                <a:gd name="T13" fmla="*/ 2147483647 h 36"/>
                <a:gd name="T14" fmla="*/ 2147483647 w 41"/>
                <a:gd name="T15" fmla="*/ 2147483647 h 36"/>
                <a:gd name="T16" fmla="*/ 2147483647 w 41"/>
                <a:gd name="T17" fmla="*/ 2147483647 h 36"/>
                <a:gd name="T18" fmla="*/ 0 w 41"/>
                <a:gd name="T19" fmla="*/ 2147483647 h 36"/>
                <a:gd name="T20" fmla="*/ 2147483647 w 41"/>
                <a:gd name="T21" fmla="*/ 2147483647 h 36"/>
                <a:gd name="T22" fmla="*/ 2147483647 w 41"/>
                <a:gd name="T23" fmla="*/ 2147483647 h 36"/>
                <a:gd name="T24" fmla="*/ 2147483647 w 41"/>
                <a:gd name="T25" fmla="*/ 2147483647 h 36"/>
                <a:gd name="T26" fmla="*/ 2147483647 w 41"/>
                <a:gd name="T27" fmla="*/ 2147483647 h 36"/>
                <a:gd name="T28" fmla="*/ 2147483647 w 41"/>
                <a:gd name="T29" fmla="*/ 2147483647 h 36"/>
                <a:gd name="T30" fmla="*/ 2147483647 w 41"/>
                <a:gd name="T31" fmla="*/ 2147483647 h 36"/>
                <a:gd name="T32" fmla="*/ 2147483647 w 41"/>
                <a:gd name="T33" fmla="*/ 2147483647 h 36"/>
                <a:gd name="T34" fmla="*/ 2147483647 w 41"/>
                <a:gd name="T35" fmla="*/ 2147483647 h 36"/>
                <a:gd name="T36" fmla="*/ 2147483647 w 41"/>
                <a:gd name="T37" fmla="*/ 2147483647 h 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1"/>
                <a:gd name="T58" fmla="*/ 0 h 36"/>
                <a:gd name="T59" fmla="*/ 41 w 41"/>
                <a:gd name="T60" fmla="*/ 36 h 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1" h="36">
                  <a:moveTo>
                    <a:pt x="38" y="2"/>
                  </a:moveTo>
                  <a:lnTo>
                    <a:pt x="40" y="2"/>
                  </a:lnTo>
                  <a:lnTo>
                    <a:pt x="38" y="0"/>
                  </a:lnTo>
                  <a:lnTo>
                    <a:pt x="34" y="2"/>
                  </a:lnTo>
                  <a:lnTo>
                    <a:pt x="29" y="2"/>
                  </a:lnTo>
                  <a:lnTo>
                    <a:pt x="23" y="4"/>
                  </a:lnTo>
                  <a:lnTo>
                    <a:pt x="17" y="8"/>
                  </a:lnTo>
                  <a:lnTo>
                    <a:pt x="11" y="12"/>
                  </a:lnTo>
                  <a:lnTo>
                    <a:pt x="6" y="20"/>
                  </a:lnTo>
                  <a:lnTo>
                    <a:pt x="0" y="29"/>
                  </a:lnTo>
                  <a:lnTo>
                    <a:pt x="15" y="35"/>
                  </a:lnTo>
                  <a:lnTo>
                    <a:pt x="19" y="29"/>
                  </a:lnTo>
                  <a:lnTo>
                    <a:pt x="23" y="23"/>
                  </a:lnTo>
                  <a:lnTo>
                    <a:pt x="27" y="20"/>
                  </a:lnTo>
                  <a:lnTo>
                    <a:pt x="29" y="18"/>
                  </a:lnTo>
                  <a:lnTo>
                    <a:pt x="32" y="18"/>
                  </a:lnTo>
                  <a:lnTo>
                    <a:pt x="36" y="18"/>
                  </a:lnTo>
                  <a:lnTo>
                    <a:pt x="38" y="18"/>
                  </a:lnTo>
                  <a:lnTo>
                    <a:pt x="38" y="2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2" name="Freeform 6"/>
            <p:cNvSpPr>
              <a:spLocks/>
            </p:cNvSpPr>
            <p:nvPr/>
          </p:nvSpPr>
          <p:spPr bwMode="auto">
            <a:xfrm>
              <a:off x="2678113" y="2057400"/>
              <a:ext cx="55562" cy="442913"/>
            </a:xfrm>
            <a:custGeom>
              <a:avLst/>
              <a:gdLst>
                <a:gd name="T0" fmla="*/ 0 w 35"/>
                <a:gd name="T1" fmla="*/ 2147483647 h 279"/>
                <a:gd name="T2" fmla="*/ 2147483647 w 35"/>
                <a:gd name="T3" fmla="*/ 2147483647 h 279"/>
                <a:gd name="T4" fmla="*/ 2147483647 w 35"/>
                <a:gd name="T5" fmla="*/ 2147483647 h 279"/>
                <a:gd name="T6" fmla="*/ 2147483647 w 35"/>
                <a:gd name="T7" fmla="*/ 2147483647 h 279"/>
                <a:gd name="T8" fmla="*/ 2147483647 w 35"/>
                <a:gd name="T9" fmla="*/ 2147483647 h 279"/>
                <a:gd name="T10" fmla="*/ 2147483647 w 35"/>
                <a:gd name="T11" fmla="*/ 2147483647 h 279"/>
                <a:gd name="T12" fmla="*/ 2147483647 w 35"/>
                <a:gd name="T13" fmla="*/ 2147483647 h 279"/>
                <a:gd name="T14" fmla="*/ 2147483647 w 35"/>
                <a:gd name="T15" fmla="*/ 2147483647 h 279"/>
                <a:gd name="T16" fmla="*/ 2147483647 w 35"/>
                <a:gd name="T17" fmla="*/ 2147483647 h 279"/>
                <a:gd name="T18" fmla="*/ 2147483647 w 35"/>
                <a:gd name="T19" fmla="*/ 2147483647 h 279"/>
                <a:gd name="T20" fmla="*/ 2147483647 w 35"/>
                <a:gd name="T21" fmla="*/ 2147483647 h 279"/>
                <a:gd name="T22" fmla="*/ 2147483647 w 35"/>
                <a:gd name="T23" fmla="*/ 0 h 279"/>
                <a:gd name="T24" fmla="*/ 2147483647 w 35"/>
                <a:gd name="T25" fmla="*/ 2147483647 h 279"/>
                <a:gd name="T26" fmla="*/ 2147483647 w 35"/>
                <a:gd name="T27" fmla="*/ 2147483647 h 279"/>
                <a:gd name="T28" fmla="*/ 2147483647 w 35"/>
                <a:gd name="T29" fmla="*/ 2147483647 h 279"/>
                <a:gd name="T30" fmla="*/ 2147483647 w 35"/>
                <a:gd name="T31" fmla="*/ 2147483647 h 279"/>
                <a:gd name="T32" fmla="*/ 2147483647 w 35"/>
                <a:gd name="T33" fmla="*/ 2147483647 h 279"/>
                <a:gd name="T34" fmla="*/ 2147483647 w 35"/>
                <a:gd name="T35" fmla="*/ 2147483647 h 279"/>
                <a:gd name="T36" fmla="*/ 2147483647 w 35"/>
                <a:gd name="T37" fmla="*/ 2147483647 h 279"/>
                <a:gd name="T38" fmla="*/ 2147483647 w 35"/>
                <a:gd name="T39" fmla="*/ 2147483647 h 279"/>
                <a:gd name="T40" fmla="*/ 2147483647 w 35"/>
                <a:gd name="T41" fmla="*/ 2147483647 h 279"/>
                <a:gd name="T42" fmla="*/ 2147483647 w 35"/>
                <a:gd name="T43" fmla="*/ 2147483647 h 279"/>
                <a:gd name="T44" fmla="*/ 0 w 35"/>
                <a:gd name="T45" fmla="*/ 2147483647 h 279"/>
                <a:gd name="T46" fmla="*/ 2147483647 w 35"/>
                <a:gd name="T47" fmla="*/ 2147483647 h 279"/>
                <a:gd name="T48" fmla="*/ 0 w 35"/>
                <a:gd name="T49" fmla="*/ 2147483647 h 27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5"/>
                <a:gd name="T76" fmla="*/ 0 h 279"/>
                <a:gd name="T77" fmla="*/ 35 w 35"/>
                <a:gd name="T78" fmla="*/ 279 h 27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5" h="279">
                  <a:moveTo>
                    <a:pt x="0" y="276"/>
                  </a:moveTo>
                  <a:lnTo>
                    <a:pt x="15" y="278"/>
                  </a:lnTo>
                  <a:lnTo>
                    <a:pt x="19" y="244"/>
                  </a:lnTo>
                  <a:lnTo>
                    <a:pt x="23" y="204"/>
                  </a:lnTo>
                  <a:lnTo>
                    <a:pt x="27" y="159"/>
                  </a:lnTo>
                  <a:lnTo>
                    <a:pt x="31" y="113"/>
                  </a:lnTo>
                  <a:lnTo>
                    <a:pt x="34" y="73"/>
                  </a:lnTo>
                  <a:lnTo>
                    <a:pt x="34" y="39"/>
                  </a:lnTo>
                  <a:lnTo>
                    <a:pt x="33" y="25"/>
                  </a:lnTo>
                  <a:lnTo>
                    <a:pt x="31" y="14"/>
                  </a:lnTo>
                  <a:lnTo>
                    <a:pt x="27" y="4"/>
                  </a:lnTo>
                  <a:lnTo>
                    <a:pt x="17" y="0"/>
                  </a:lnTo>
                  <a:lnTo>
                    <a:pt x="17" y="16"/>
                  </a:lnTo>
                  <a:lnTo>
                    <a:pt x="13" y="14"/>
                  </a:lnTo>
                  <a:lnTo>
                    <a:pt x="15" y="18"/>
                  </a:lnTo>
                  <a:lnTo>
                    <a:pt x="17" y="27"/>
                  </a:lnTo>
                  <a:lnTo>
                    <a:pt x="17" y="39"/>
                  </a:lnTo>
                  <a:lnTo>
                    <a:pt x="17" y="73"/>
                  </a:lnTo>
                  <a:lnTo>
                    <a:pt x="15" y="113"/>
                  </a:lnTo>
                  <a:lnTo>
                    <a:pt x="11" y="158"/>
                  </a:lnTo>
                  <a:lnTo>
                    <a:pt x="8" y="202"/>
                  </a:lnTo>
                  <a:lnTo>
                    <a:pt x="4" y="242"/>
                  </a:lnTo>
                  <a:lnTo>
                    <a:pt x="0" y="276"/>
                  </a:lnTo>
                  <a:lnTo>
                    <a:pt x="15" y="276"/>
                  </a:lnTo>
                  <a:lnTo>
                    <a:pt x="0" y="276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3" name="Freeform 7"/>
            <p:cNvSpPr>
              <a:spLocks/>
            </p:cNvSpPr>
            <p:nvPr/>
          </p:nvSpPr>
          <p:spPr bwMode="auto">
            <a:xfrm>
              <a:off x="2678113" y="2425700"/>
              <a:ext cx="31750" cy="71438"/>
            </a:xfrm>
            <a:custGeom>
              <a:avLst/>
              <a:gdLst>
                <a:gd name="T0" fmla="*/ 2147483647 w 20"/>
                <a:gd name="T1" fmla="*/ 0 h 45"/>
                <a:gd name="T2" fmla="*/ 2147483647 w 20"/>
                <a:gd name="T3" fmla="*/ 2147483647 h 45"/>
                <a:gd name="T4" fmla="*/ 2147483647 w 20"/>
                <a:gd name="T5" fmla="*/ 2147483647 h 45"/>
                <a:gd name="T6" fmla="*/ 2147483647 w 20"/>
                <a:gd name="T7" fmla="*/ 2147483647 h 45"/>
                <a:gd name="T8" fmla="*/ 2147483647 w 20"/>
                <a:gd name="T9" fmla="*/ 2147483647 h 45"/>
                <a:gd name="T10" fmla="*/ 0 w 20"/>
                <a:gd name="T11" fmla="*/ 2147483647 h 45"/>
                <a:gd name="T12" fmla="*/ 0 w 20"/>
                <a:gd name="T13" fmla="*/ 2147483647 h 45"/>
                <a:gd name="T14" fmla="*/ 0 w 20"/>
                <a:gd name="T15" fmla="*/ 2147483647 h 45"/>
                <a:gd name="T16" fmla="*/ 0 w 20"/>
                <a:gd name="T17" fmla="*/ 2147483647 h 45"/>
                <a:gd name="T18" fmla="*/ 2147483647 w 20"/>
                <a:gd name="T19" fmla="*/ 2147483647 h 45"/>
                <a:gd name="T20" fmla="*/ 2147483647 w 20"/>
                <a:gd name="T21" fmla="*/ 2147483647 h 45"/>
                <a:gd name="T22" fmla="*/ 2147483647 w 20"/>
                <a:gd name="T23" fmla="*/ 2147483647 h 45"/>
                <a:gd name="T24" fmla="*/ 2147483647 w 20"/>
                <a:gd name="T25" fmla="*/ 2147483647 h 45"/>
                <a:gd name="T26" fmla="*/ 2147483647 w 20"/>
                <a:gd name="T27" fmla="*/ 2147483647 h 45"/>
                <a:gd name="T28" fmla="*/ 2147483647 w 20"/>
                <a:gd name="T29" fmla="*/ 2147483647 h 45"/>
                <a:gd name="T30" fmla="*/ 2147483647 w 20"/>
                <a:gd name="T31" fmla="*/ 2147483647 h 45"/>
                <a:gd name="T32" fmla="*/ 2147483647 w 20"/>
                <a:gd name="T33" fmla="*/ 2147483647 h 45"/>
                <a:gd name="T34" fmla="*/ 2147483647 w 20"/>
                <a:gd name="T35" fmla="*/ 2147483647 h 45"/>
                <a:gd name="T36" fmla="*/ 2147483647 w 20"/>
                <a:gd name="T37" fmla="*/ 0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"/>
                <a:gd name="T58" fmla="*/ 0 h 45"/>
                <a:gd name="T59" fmla="*/ 20 w 20"/>
                <a:gd name="T60" fmla="*/ 45 h 4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" h="45">
                  <a:moveTo>
                    <a:pt x="4" y="0"/>
                  </a:moveTo>
                  <a:lnTo>
                    <a:pt x="4" y="4"/>
                  </a:lnTo>
                  <a:lnTo>
                    <a:pt x="2" y="10"/>
                  </a:lnTo>
                  <a:lnTo>
                    <a:pt x="2" y="16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15" y="44"/>
                  </a:lnTo>
                  <a:lnTo>
                    <a:pt x="15" y="42"/>
                  </a:lnTo>
                  <a:lnTo>
                    <a:pt x="15" y="37"/>
                  </a:lnTo>
                  <a:lnTo>
                    <a:pt x="17" y="31"/>
                  </a:lnTo>
                  <a:lnTo>
                    <a:pt x="17" y="23"/>
                  </a:lnTo>
                  <a:lnTo>
                    <a:pt x="17" y="17"/>
                  </a:lnTo>
                  <a:lnTo>
                    <a:pt x="19" y="12"/>
                  </a:lnTo>
                  <a:lnTo>
                    <a:pt x="19" y="6"/>
                  </a:lnTo>
                  <a:lnTo>
                    <a:pt x="19" y="2"/>
                  </a:lnTo>
                  <a:lnTo>
                    <a:pt x="4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4" name="Freeform 8"/>
            <p:cNvSpPr>
              <a:spLocks/>
            </p:cNvSpPr>
            <p:nvPr/>
          </p:nvSpPr>
          <p:spPr bwMode="auto">
            <a:xfrm>
              <a:off x="2684463" y="2012950"/>
              <a:ext cx="150812" cy="417513"/>
            </a:xfrm>
            <a:custGeom>
              <a:avLst/>
              <a:gdLst>
                <a:gd name="T0" fmla="*/ 2147483647 w 95"/>
                <a:gd name="T1" fmla="*/ 0 h 263"/>
                <a:gd name="T2" fmla="*/ 2147483647 w 95"/>
                <a:gd name="T3" fmla="*/ 2147483647 h 263"/>
                <a:gd name="T4" fmla="*/ 2147483647 w 95"/>
                <a:gd name="T5" fmla="*/ 2147483647 h 263"/>
                <a:gd name="T6" fmla="*/ 2147483647 w 95"/>
                <a:gd name="T7" fmla="*/ 2147483647 h 263"/>
                <a:gd name="T8" fmla="*/ 2147483647 w 95"/>
                <a:gd name="T9" fmla="*/ 2147483647 h 263"/>
                <a:gd name="T10" fmla="*/ 2147483647 w 95"/>
                <a:gd name="T11" fmla="*/ 2147483647 h 263"/>
                <a:gd name="T12" fmla="*/ 2147483647 w 95"/>
                <a:gd name="T13" fmla="*/ 2147483647 h 263"/>
                <a:gd name="T14" fmla="*/ 2147483647 w 95"/>
                <a:gd name="T15" fmla="*/ 2147483647 h 263"/>
                <a:gd name="T16" fmla="*/ 2147483647 w 95"/>
                <a:gd name="T17" fmla="*/ 2147483647 h 263"/>
                <a:gd name="T18" fmla="*/ 2147483647 w 95"/>
                <a:gd name="T19" fmla="*/ 2147483647 h 263"/>
                <a:gd name="T20" fmla="*/ 0 w 95"/>
                <a:gd name="T21" fmla="*/ 2147483647 h 263"/>
                <a:gd name="T22" fmla="*/ 2147483647 w 95"/>
                <a:gd name="T23" fmla="*/ 2147483647 h 263"/>
                <a:gd name="T24" fmla="*/ 2147483647 w 95"/>
                <a:gd name="T25" fmla="*/ 2147483647 h 263"/>
                <a:gd name="T26" fmla="*/ 2147483647 w 95"/>
                <a:gd name="T27" fmla="*/ 2147483647 h 263"/>
                <a:gd name="T28" fmla="*/ 2147483647 w 95"/>
                <a:gd name="T29" fmla="*/ 2147483647 h 263"/>
                <a:gd name="T30" fmla="*/ 2147483647 w 95"/>
                <a:gd name="T31" fmla="*/ 2147483647 h 263"/>
                <a:gd name="T32" fmla="*/ 2147483647 w 95"/>
                <a:gd name="T33" fmla="*/ 2147483647 h 263"/>
                <a:gd name="T34" fmla="*/ 2147483647 w 95"/>
                <a:gd name="T35" fmla="*/ 2147483647 h 263"/>
                <a:gd name="T36" fmla="*/ 2147483647 w 95"/>
                <a:gd name="T37" fmla="*/ 2147483647 h 263"/>
                <a:gd name="T38" fmla="*/ 2147483647 w 95"/>
                <a:gd name="T39" fmla="*/ 2147483647 h 263"/>
                <a:gd name="T40" fmla="*/ 2147483647 w 95"/>
                <a:gd name="T41" fmla="*/ 2147483647 h 263"/>
                <a:gd name="T42" fmla="*/ 2147483647 w 95"/>
                <a:gd name="T43" fmla="*/ 2147483647 h 263"/>
                <a:gd name="T44" fmla="*/ 2147483647 w 95"/>
                <a:gd name="T45" fmla="*/ 0 h 26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5"/>
                <a:gd name="T70" fmla="*/ 0 h 263"/>
                <a:gd name="T71" fmla="*/ 95 w 95"/>
                <a:gd name="T72" fmla="*/ 263 h 26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5" h="263">
                  <a:moveTo>
                    <a:pt x="94" y="0"/>
                  </a:moveTo>
                  <a:lnTo>
                    <a:pt x="82" y="2"/>
                  </a:lnTo>
                  <a:lnTo>
                    <a:pt x="73" y="7"/>
                  </a:lnTo>
                  <a:lnTo>
                    <a:pt x="63" y="17"/>
                  </a:lnTo>
                  <a:lnTo>
                    <a:pt x="57" y="28"/>
                  </a:lnTo>
                  <a:lnTo>
                    <a:pt x="44" y="59"/>
                  </a:lnTo>
                  <a:lnTo>
                    <a:pt x="34" y="95"/>
                  </a:lnTo>
                  <a:lnTo>
                    <a:pt x="25" y="136"/>
                  </a:lnTo>
                  <a:lnTo>
                    <a:pt x="17" y="178"/>
                  </a:lnTo>
                  <a:lnTo>
                    <a:pt x="9" y="220"/>
                  </a:lnTo>
                  <a:lnTo>
                    <a:pt x="0" y="260"/>
                  </a:lnTo>
                  <a:lnTo>
                    <a:pt x="15" y="262"/>
                  </a:lnTo>
                  <a:lnTo>
                    <a:pt x="25" y="224"/>
                  </a:lnTo>
                  <a:lnTo>
                    <a:pt x="32" y="182"/>
                  </a:lnTo>
                  <a:lnTo>
                    <a:pt x="42" y="140"/>
                  </a:lnTo>
                  <a:lnTo>
                    <a:pt x="50" y="99"/>
                  </a:lnTo>
                  <a:lnTo>
                    <a:pt x="59" y="63"/>
                  </a:lnTo>
                  <a:lnTo>
                    <a:pt x="71" y="36"/>
                  </a:lnTo>
                  <a:lnTo>
                    <a:pt x="76" y="26"/>
                  </a:lnTo>
                  <a:lnTo>
                    <a:pt x="82" y="21"/>
                  </a:lnTo>
                  <a:lnTo>
                    <a:pt x="88" y="17"/>
                  </a:lnTo>
                  <a:lnTo>
                    <a:pt x="92" y="17"/>
                  </a:lnTo>
                  <a:lnTo>
                    <a:pt x="94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Freeform 9"/>
            <p:cNvSpPr>
              <a:spLocks/>
            </p:cNvSpPr>
            <p:nvPr/>
          </p:nvSpPr>
          <p:spPr bwMode="auto">
            <a:xfrm>
              <a:off x="2827338" y="2012950"/>
              <a:ext cx="47625" cy="241300"/>
            </a:xfrm>
            <a:custGeom>
              <a:avLst/>
              <a:gdLst>
                <a:gd name="T0" fmla="*/ 2147483647 w 30"/>
                <a:gd name="T1" fmla="*/ 2147483647 h 152"/>
                <a:gd name="T2" fmla="*/ 2147483647 w 30"/>
                <a:gd name="T3" fmla="*/ 2147483647 h 152"/>
                <a:gd name="T4" fmla="*/ 2147483647 w 30"/>
                <a:gd name="T5" fmla="*/ 2147483647 h 152"/>
                <a:gd name="T6" fmla="*/ 2147483647 w 30"/>
                <a:gd name="T7" fmla="*/ 2147483647 h 152"/>
                <a:gd name="T8" fmla="*/ 2147483647 w 30"/>
                <a:gd name="T9" fmla="*/ 2147483647 h 152"/>
                <a:gd name="T10" fmla="*/ 2147483647 w 30"/>
                <a:gd name="T11" fmla="*/ 2147483647 h 152"/>
                <a:gd name="T12" fmla="*/ 2147483647 w 30"/>
                <a:gd name="T13" fmla="*/ 2147483647 h 152"/>
                <a:gd name="T14" fmla="*/ 2147483647 w 30"/>
                <a:gd name="T15" fmla="*/ 2147483647 h 152"/>
                <a:gd name="T16" fmla="*/ 2147483647 w 30"/>
                <a:gd name="T17" fmla="*/ 2147483647 h 152"/>
                <a:gd name="T18" fmla="*/ 2147483647 w 30"/>
                <a:gd name="T19" fmla="*/ 2147483647 h 152"/>
                <a:gd name="T20" fmla="*/ 2147483647 w 30"/>
                <a:gd name="T21" fmla="*/ 2147483647 h 152"/>
                <a:gd name="T22" fmla="*/ 2147483647 w 30"/>
                <a:gd name="T23" fmla="*/ 0 h 152"/>
                <a:gd name="T24" fmla="*/ 2147483647 w 30"/>
                <a:gd name="T25" fmla="*/ 2147483647 h 152"/>
                <a:gd name="T26" fmla="*/ 0 w 30"/>
                <a:gd name="T27" fmla="*/ 2147483647 h 152"/>
                <a:gd name="T28" fmla="*/ 2147483647 w 30"/>
                <a:gd name="T29" fmla="*/ 2147483647 h 152"/>
                <a:gd name="T30" fmla="*/ 2147483647 w 30"/>
                <a:gd name="T31" fmla="*/ 2147483647 h 152"/>
                <a:gd name="T32" fmla="*/ 2147483647 w 30"/>
                <a:gd name="T33" fmla="*/ 2147483647 h 152"/>
                <a:gd name="T34" fmla="*/ 2147483647 w 30"/>
                <a:gd name="T35" fmla="*/ 2147483647 h 152"/>
                <a:gd name="T36" fmla="*/ 2147483647 w 30"/>
                <a:gd name="T37" fmla="*/ 2147483647 h 152"/>
                <a:gd name="T38" fmla="*/ 2147483647 w 30"/>
                <a:gd name="T39" fmla="*/ 2147483647 h 152"/>
                <a:gd name="T40" fmla="*/ 2147483647 w 30"/>
                <a:gd name="T41" fmla="*/ 2147483647 h 152"/>
                <a:gd name="T42" fmla="*/ 2147483647 w 30"/>
                <a:gd name="T43" fmla="*/ 2147483647 h 152"/>
                <a:gd name="T44" fmla="*/ 2147483647 w 30"/>
                <a:gd name="T45" fmla="*/ 2147483647 h 152"/>
                <a:gd name="T46" fmla="*/ 2147483647 w 30"/>
                <a:gd name="T47" fmla="*/ 2147483647 h 152"/>
                <a:gd name="T48" fmla="*/ 2147483647 w 30"/>
                <a:gd name="T49" fmla="*/ 2147483647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"/>
                <a:gd name="T76" fmla="*/ 0 h 152"/>
                <a:gd name="T77" fmla="*/ 30 w 3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" h="152">
                  <a:moveTo>
                    <a:pt x="13" y="147"/>
                  </a:moveTo>
                  <a:lnTo>
                    <a:pt x="29" y="149"/>
                  </a:lnTo>
                  <a:lnTo>
                    <a:pt x="29" y="132"/>
                  </a:lnTo>
                  <a:lnTo>
                    <a:pt x="29" y="111"/>
                  </a:lnTo>
                  <a:lnTo>
                    <a:pt x="27" y="88"/>
                  </a:lnTo>
                  <a:lnTo>
                    <a:pt x="27" y="65"/>
                  </a:lnTo>
                  <a:lnTo>
                    <a:pt x="23" y="42"/>
                  </a:lnTo>
                  <a:lnTo>
                    <a:pt x="21" y="25"/>
                  </a:lnTo>
                  <a:lnTo>
                    <a:pt x="17" y="17"/>
                  </a:lnTo>
                  <a:lnTo>
                    <a:pt x="15" y="9"/>
                  </a:lnTo>
                  <a:lnTo>
                    <a:pt x="11" y="3"/>
                  </a:lnTo>
                  <a:lnTo>
                    <a:pt x="4" y="0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2" y="21"/>
                  </a:lnTo>
                  <a:lnTo>
                    <a:pt x="4" y="28"/>
                  </a:lnTo>
                  <a:lnTo>
                    <a:pt x="8" y="46"/>
                  </a:lnTo>
                  <a:lnTo>
                    <a:pt x="9" y="65"/>
                  </a:lnTo>
                  <a:lnTo>
                    <a:pt x="11" y="88"/>
                  </a:lnTo>
                  <a:lnTo>
                    <a:pt x="13" y="111"/>
                  </a:lnTo>
                  <a:lnTo>
                    <a:pt x="13" y="132"/>
                  </a:lnTo>
                  <a:lnTo>
                    <a:pt x="13" y="149"/>
                  </a:lnTo>
                  <a:lnTo>
                    <a:pt x="29" y="151"/>
                  </a:lnTo>
                  <a:lnTo>
                    <a:pt x="13" y="147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6" name="Freeform 10"/>
            <p:cNvSpPr>
              <a:spLocks/>
            </p:cNvSpPr>
            <p:nvPr/>
          </p:nvSpPr>
          <p:spPr bwMode="auto">
            <a:xfrm>
              <a:off x="2847975" y="2052638"/>
              <a:ext cx="74613" cy="201612"/>
            </a:xfrm>
            <a:custGeom>
              <a:avLst/>
              <a:gdLst>
                <a:gd name="T0" fmla="*/ 2147483647 w 47"/>
                <a:gd name="T1" fmla="*/ 0 h 127"/>
                <a:gd name="T2" fmla="*/ 2147483647 w 47"/>
                <a:gd name="T3" fmla="*/ 2147483647 h 127"/>
                <a:gd name="T4" fmla="*/ 2147483647 w 47"/>
                <a:gd name="T5" fmla="*/ 2147483647 h 127"/>
                <a:gd name="T6" fmla="*/ 2147483647 w 47"/>
                <a:gd name="T7" fmla="*/ 2147483647 h 127"/>
                <a:gd name="T8" fmla="*/ 2147483647 w 47"/>
                <a:gd name="T9" fmla="*/ 2147483647 h 127"/>
                <a:gd name="T10" fmla="*/ 2147483647 w 47"/>
                <a:gd name="T11" fmla="*/ 2147483647 h 127"/>
                <a:gd name="T12" fmla="*/ 2147483647 w 47"/>
                <a:gd name="T13" fmla="*/ 2147483647 h 127"/>
                <a:gd name="T14" fmla="*/ 2147483647 w 47"/>
                <a:gd name="T15" fmla="*/ 2147483647 h 127"/>
                <a:gd name="T16" fmla="*/ 2147483647 w 47"/>
                <a:gd name="T17" fmla="*/ 2147483647 h 127"/>
                <a:gd name="T18" fmla="*/ 2147483647 w 47"/>
                <a:gd name="T19" fmla="*/ 2147483647 h 127"/>
                <a:gd name="T20" fmla="*/ 0 w 47"/>
                <a:gd name="T21" fmla="*/ 2147483647 h 127"/>
                <a:gd name="T22" fmla="*/ 2147483647 w 47"/>
                <a:gd name="T23" fmla="*/ 2147483647 h 127"/>
                <a:gd name="T24" fmla="*/ 2147483647 w 47"/>
                <a:gd name="T25" fmla="*/ 2147483647 h 127"/>
                <a:gd name="T26" fmla="*/ 2147483647 w 47"/>
                <a:gd name="T27" fmla="*/ 2147483647 h 127"/>
                <a:gd name="T28" fmla="*/ 2147483647 w 47"/>
                <a:gd name="T29" fmla="*/ 2147483647 h 127"/>
                <a:gd name="T30" fmla="*/ 2147483647 w 47"/>
                <a:gd name="T31" fmla="*/ 2147483647 h 127"/>
                <a:gd name="T32" fmla="*/ 2147483647 w 47"/>
                <a:gd name="T33" fmla="*/ 2147483647 h 127"/>
                <a:gd name="T34" fmla="*/ 2147483647 w 47"/>
                <a:gd name="T35" fmla="*/ 2147483647 h 127"/>
                <a:gd name="T36" fmla="*/ 2147483647 w 47"/>
                <a:gd name="T37" fmla="*/ 2147483647 h 127"/>
                <a:gd name="T38" fmla="*/ 2147483647 w 47"/>
                <a:gd name="T39" fmla="*/ 2147483647 h 127"/>
                <a:gd name="T40" fmla="*/ 2147483647 w 47"/>
                <a:gd name="T41" fmla="*/ 2147483647 h 127"/>
                <a:gd name="T42" fmla="*/ 2147483647 w 47"/>
                <a:gd name="T43" fmla="*/ 2147483647 h 127"/>
                <a:gd name="T44" fmla="*/ 2147483647 w 47"/>
                <a:gd name="T45" fmla="*/ 0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"/>
                <a:gd name="T70" fmla="*/ 0 h 127"/>
                <a:gd name="T71" fmla="*/ 47 w 47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" h="127">
                  <a:moveTo>
                    <a:pt x="42" y="0"/>
                  </a:moveTo>
                  <a:lnTo>
                    <a:pt x="35" y="1"/>
                  </a:lnTo>
                  <a:lnTo>
                    <a:pt x="31" y="7"/>
                  </a:lnTo>
                  <a:lnTo>
                    <a:pt x="27" y="13"/>
                  </a:lnTo>
                  <a:lnTo>
                    <a:pt x="23" y="21"/>
                  </a:lnTo>
                  <a:lnTo>
                    <a:pt x="18" y="38"/>
                  </a:lnTo>
                  <a:lnTo>
                    <a:pt x="14" y="57"/>
                  </a:lnTo>
                  <a:lnTo>
                    <a:pt x="8" y="78"/>
                  </a:lnTo>
                  <a:lnTo>
                    <a:pt x="6" y="95"/>
                  </a:lnTo>
                  <a:lnTo>
                    <a:pt x="2" y="113"/>
                  </a:lnTo>
                  <a:lnTo>
                    <a:pt x="0" y="122"/>
                  </a:lnTo>
                  <a:lnTo>
                    <a:pt x="16" y="126"/>
                  </a:lnTo>
                  <a:lnTo>
                    <a:pt x="18" y="115"/>
                  </a:lnTo>
                  <a:lnTo>
                    <a:pt x="21" y="99"/>
                  </a:lnTo>
                  <a:lnTo>
                    <a:pt x="25" y="80"/>
                  </a:lnTo>
                  <a:lnTo>
                    <a:pt x="29" y="61"/>
                  </a:lnTo>
                  <a:lnTo>
                    <a:pt x="33" y="42"/>
                  </a:lnTo>
                  <a:lnTo>
                    <a:pt x="39" y="26"/>
                  </a:lnTo>
                  <a:lnTo>
                    <a:pt x="40" y="21"/>
                  </a:lnTo>
                  <a:lnTo>
                    <a:pt x="44" y="17"/>
                  </a:lnTo>
                  <a:lnTo>
                    <a:pt x="46" y="15"/>
                  </a:lnTo>
                  <a:lnTo>
                    <a:pt x="44" y="15"/>
                  </a:lnTo>
                  <a:lnTo>
                    <a:pt x="42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7" name="Freeform 11"/>
            <p:cNvSpPr>
              <a:spLocks/>
            </p:cNvSpPr>
            <p:nvPr/>
          </p:nvSpPr>
          <p:spPr bwMode="auto">
            <a:xfrm>
              <a:off x="2914650" y="2052638"/>
              <a:ext cx="38100" cy="244475"/>
            </a:xfrm>
            <a:custGeom>
              <a:avLst/>
              <a:gdLst>
                <a:gd name="T0" fmla="*/ 0 w 24"/>
                <a:gd name="T1" fmla="*/ 2147483647 h 154"/>
                <a:gd name="T2" fmla="*/ 2147483647 w 24"/>
                <a:gd name="T3" fmla="*/ 2147483647 h 154"/>
                <a:gd name="T4" fmla="*/ 2147483647 w 24"/>
                <a:gd name="T5" fmla="*/ 2147483647 h 154"/>
                <a:gd name="T6" fmla="*/ 2147483647 w 24"/>
                <a:gd name="T7" fmla="*/ 2147483647 h 154"/>
                <a:gd name="T8" fmla="*/ 2147483647 w 24"/>
                <a:gd name="T9" fmla="*/ 2147483647 h 154"/>
                <a:gd name="T10" fmla="*/ 2147483647 w 24"/>
                <a:gd name="T11" fmla="*/ 2147483647 h 154"/>
                <a:gd name="T12" fmla="*/ 2147483647 w 24"/>
                <a:gd name="T13" fmla="*/ 2147483647 h 154"/>
                <a:gd name="T14" fmla="*/ 2147483647 w 24"/>
                <a:gd name="T15" fmla="*/ 2147483647 h 154"/>
                <a:gd name="T16" fmla="*/ 2147483647 w 24"/>
                <a:gd name="T17" fmla="*/ 2147483647 h 154"/>
                <a:gd name="T18" fmla="*/ 2147483647 w 24"/>
                <a:gd name="T19" fmla="*/ 2147483647 h 154"/>
                <a:gd name="T20" fmla="*/ 2147483647 w 24"/>
                <a:gd name="T21" fmla="*/ 0 h 154"/>
                <a:gd name="T22" fmla="*/ 0 w 24"/>
                <a:gd name="T23" fmla="*/ 0 h 154"/>
                <a:gd name="T24" fmla="*/ 2147483647 w 24"/>
                <a:gd name="T25" fmla="*/ 2147483647 h 154"/>
                <a:gd name="T26" fmla="*/ 2147483647 w 24"/>
                <a:gd name="T27" fmla="*/ 2147483647 h 154"/>
                <a:gd name="T28" fmla="*/ 2147483647 w 24"/>
                <a:gd name="T29" fmla="*/ 2147483647 h 154"/>
                <a:gd name="T30" fmla="*/ 2147483647 w 24"/>
                <a:gd name="T31" fmla="*/ 2147483647 h 154"/>
                <a:gd name="T32" fmla="*/ 2147483647 w 24"/>
                <a:gd name="T33" fmla="*/ 2147483647 h 154"/>
                <a:gd name="T34" fmla="*/ 2147483647 w 24"/>
                <a:gd name="T35" fmla="*/ 2147483647 h 154"/>
                <a:gd name="T36" fmla="*/ 2147483647 w 24"/>
                <a:gd name="T37" fmla="*/ 2147483647 h 154"/>
                <a:gd name="T38" fmla="*/ 2147483647 w 24"/>
                <a:gd name="T39" fmla="*/ 2147483647 h 154"/>
                <a:gd name="T40" fmla="*/ 0 w 24"/>
                <a:gd name="T41" fmla="*/ 2147483647 h 154"/>
                <a:gd name="T42" fmla="*/ 2147483647 w 24"/>
                <a:gd name="T43" fmla="*/ 2147483647 h 154"/>
                <a:gd name="T44" fmla="*/ 0 w 24"/>
                <a:gd name="T45" fmla="*/ 2147483647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154"/>
                <a:gd name="T71" fmla="*/ 24 w 24"/>
                <a:gd name="T72" fmla="*/ 154 h 1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154">
                  <a:moveTo>
                    <a:pt x="0" y="147"/>
                  </a:moveTo>
                  <a:lnTo>
                    <a:pt x="18" y="151"/>
                  </a:lnTo>
                  <a:lnTo>
                    <a:pt x="20" y="134"/>
                  </a:lnTo>
                  <a:lnTo>
                    <a:pt x="21" y="111"/>
                  </a:lnTo>
                  <a:lnTo>
                    <a:pt x="23" y="86"/>
                  </a:lnTo>
                  <a:lnTo>
                    <a:pt x="23" y="61"/>
                  </a:lnTo>
                  <a:lnTo>
                    <a:pt x="23" y="40"/>
                  </a:lnTo>
                  <a:lnTo>
                    <a:pt x="21" y="21"/>
                  </a:lnTo>
                  <a:lnTo>
                    <a:pt x="20" y="11"/>
                  </a:lnTo>
                  <a:lnTo>
                    <a:pt x="16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2" y="15"/>
                  </a:lnTo>
                  <a:lnTo>
                    <a:pt x="4" y="17"/>
                  </a:lnTo>
                  <a:lnTo>
                    <a:pt x="6" y="23"/>
                  </a:lnTo>
                  <a:lnTo>
                    <a:pt x="8" y="40"/>
                  </a:lnTo>
                  <a:lnTo>
                    <a:pt x="8" y="61"/>
                  </a:lnTo>
                  <a:lnTo>
                    <a:pt x="6" y="86"/>
                  </a:lnTo>
                  <a:lnTo>
                    <a:pt x="6" y="109"/>
                  </a:lnTo>
                  <a:lnTo>
                    <a:pt x="2" y="132"/>
                  </a:lnTo>
                  <a:lnTo>
                    <a:pt x="0" y="149"/>
                  </a:lnTo>
                  <a:lnTo>
                    <a:pt x="16" y="153"/>
                  </a:lnTo>
                  <a:lnTo>
                    <a:pt x="0" y="147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8" name="Freeform 12"/>
            <p:cNvSpPr>
              <a:spLocks/>
            </p:cNvSpPr>
            <p:nvPr/>
          </p:nvSpPr>
          <p:spPr bwMode="auto">
            <a:xfrm>
              <a:off x="2914650" y="1924050"/>
              <a:ext cx="153988" cy="373063"/>
            </a:xfrm>
            <a:custGeom>
              <a:avLst/>
              <a:gdLst>
                <a:gd name="T0" fmla="*/ 2147483647 w 97"/>
                <a:gd name="T1" fmla="*/ 0 h 235"/>
                <a:gd name="T2" fmla="*/ 2147483647 w 97"/>
                <a:gd name="T3" fmla="*/ 2147483647 h 235"/>
                <a:gd name="T4" fmla="*/ 2147483647 w 97"/>
                <a:gd name="T5" fmla="*/ 2147483647 h 235"/>
                <a:gd name="T6" fmla="*/ 2147483647 w 97"/>
                <a:gd name="T7" fmla="*/ 2147483647 h 235"/>
                <a:gd name="T8" fmla="*/ 2147483647 w 97"/>
                <a:gd name="T9" fmla="*/ 2147483647 h 235"/>
                <a:gd name="T10" fmla="*/ 2147483647 w 97"/>
                <a:gd name="T11" fmla="*/ 2147483647 h 235"/>
                <a:gd name="T12" fmla="*/ 2147483647 w 97"/>
                <a:gd name="T13" fmla="*/ 2147483647 h 235"/>
                <a:gd name="T14" fmla="*/ 2147483647 w 97"/>
                <a:gd name="T15" fmla="*/ 2147483647 h 235"/>
                <a:gd name="T16" fmla="*/ 0 w 97"/>
                <a:gd name="T17" fmla="*/ 2147483647 h 235"/>
                <a:gd name="T18" fmla="*/ 2147483647 w 97"/>
                <a:gd name="T19" fmla="*/ 2147483647 h 235"/>
                <a:gd name="T20" fmla="*/ 2147483647 w 97"/>
                <a:gd name="T21" fmla="*/ 2147483647 h 235"/>
                <a:gd name="T22" fmla="*/ 2147483647 w 97"/>
                <a:gd name="T23" fmla="*/ 2147483647 h 235"/>
                <a:gd name="T24" fmla="*/ 2147483647 w 97"/>
                <a:gd name="T25" fmla="*/ 2147483647 h 235"/>
                <a:gd name="T26" fmla="*/ 2147483647 w 97"/>
                <a:gd name="T27" fmla="*/ 2147483647 h 235"/>
                <a:gd name="T28" fmla="*/ 2147483647 w 97"/>
                <a:gd name="T29" fmla="*/ 2147483647 h 235"/>
                <a:gd name="T30" fmla="*/ 2147483647 w 97"/>
                <a:gd name="T31" fmla="*/ 2147483647 h 235"/>
                <a:gd name="T32" fmla="*/ 2147483647 w 97"/>
                <a:gd name="T33" fmla="*/ 2147483647 h 235"/>
                <a:gd name="T34" fmla="*/ 2147483647 w 97"/>
                <a:gd name="T35" fmla="*/ 2147483647 h 235"/>
                <a:gd name="T36" fmla="*/ 2147483647 w 97"/>
                <a:gd name="T37" fmla="*/ 0 h 2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7"/>
                <a:gd name="T58" fmla="*/ 0 h 235"/>
                <a:gd name="T59" fmla="*/ 97 w 97"/>
                <a:gd name="T60" fmla="*/ 235 h 2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7" h="235">
                  <a:moveTo>
                    <a:pt x="81" y="0"/>
                  </a:moveTo>
                  <a:lnTo>
                    <a:pt x="66" y="33"/>
                  </a:lnTo>
                  <a:lnTo>
                    <a:pt x="52" y="61"/>
                  </a:lnTo>
                  <a:lnTo>
                    <a:pt x="43" y="90"/>
                  </a:lnTo>
                  <a:lnTo>
                    <a:pt x="33" y="117"/>
                  </a:lnTo>
                  <a:lnTo>
                    <a:pt x="25" y="144"/>
                  </a:lnTo>
                  <a:lnTo>
                    <a:pt x="18" y="171"/>
                  </a:lnTo>
                  <a:lnTo>
                    <a:pt x="10" y="199"/>
                  </a:lnTo>
                  <a:lnTo>
                    <a:pt x="0" y="228"/>
                  </a:lnTo>
                  <a:lnTo>
                    <a:pt x="16" y="234"/>
                  </a:lnTo>
                  <a:lnTo>
                    <a:pt x="25" y="203"/>
                  </a:lnTo>
                  <a:lnTo>
                    <a:pt x="33" y="174"/>
                  </a:lnTo>
                  <a:lnTo>
                    <a:pt x="41" y="148"/>
                  </a:lnTo>
                  <a:lnTo>
                    <a:pt x="48" y="121"/>
                  </a:lnTo>
                  <a:lnTo>
                    <a:pt x="58" y="94"/>
                  </a:lnTo>
                  <a:lnTo>
                    <a:pt x="67" y="67"/>
                  </a:lnTo>
                  <a:lnTo>
                    <a:pt x="81" y="38"/>
                  </a:lnTo>
                  <a:lnTo>
                    <a:pt x="96" y="8"/>
                  </a:lnTo>
                  <a:lnTo>
                    <a:pt x="81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9" name="Freeform 13"/>
            <p:cNvSpPr>
              <a:spLocks/>
            </p:cNvSpPr>
            <p:nvPr/>
          </p:nvSpPr>
          <p:spPr bwMode="auto">
            <a:xfrm>
              <a:off x="3043238" y="1884363"/>
              <a:ext cx="58737" cy="53975"/>
            </a:xfrm>
            <a:custGeom>
              <a:avLst/>
              <a:gdLst>
                <a:gd name="T0" fmla="*/ 2147483647 w 37"/>
                <a:gd name="T1" fmla="*/ 0 h 34"/>
                <a:gd name="T2" fmla="*/ 2147483647 w 37"/>
                <a:gd name="T3" fmla="*/ 0 h 34"/>
                <a:gd name="T4" fmla="*/ 2147483647 w 37"/>
                <a:gd name="T5" fmla="*/ 0 h 34"/>
                <a:gd name="T6" fmla="*/ 2147483647 w 37"/>
                <a:gd name="T7" fmla="*/ 0 h 34"/>
                <a:gd name="T8" fmla="*/ 2147483647 w 37"/>
                <a:gd name="T9" fmla="*/ 2147483647 h 34"/>
                <a:gd name="T10" fmla="*/ 2147483647 w 37"/>
                <a:gd name="T11" fmla="*/ 2147483647 h 34"/>
                <a:gd name="T12" fmla="*/ 2147483647 w 37"/>
                <a:gd name="T13" fmla="*/ 2147483647 h 34"/>
                <a:gd name="T14" fmla="*/ 2147483647 w 37"/>
                <a:gd name="T15" fmla="*/ 2147483647 h 34"/>
                <a:gd name="T16" fmla="*/ 0 w 37"/>
                <a:gd name="T17" fmla="*/ 2147483647 h 34"/>
                <a:gd name="T18" fmla="*/ 2147483647 w 37"/>
                <a:gd name="T19" fmla="*/ 2147483647 h 34"/>
                <a:gd name="T20" fmla="*/ 2147483647 w 37"/>
                <a:gd name="T21" fmla="*/ 2147483647 h 34"/>
                <a:gd name="T22" fmla="*/ 2147483647 w 37"/>
                <a:gd name="T23" fmla="*/ 2147483647 h 34"/>
                <a:gd name="T24" fmla="*/ 2147483647 w 37"/>
                <a:gd name="T25" fmla="*/ 2147483647 h 34"/>
                <a:gd name="T26" fmla="*/ 2147483647 w 37"/>
                <a:gd name="T27" fmla="*/ 2147483647 h 34"/>
                <a:gd name="T28" fmla="*/ 2147483647 w 37"/>
                <a:gd name="T29" fmla="*/ 2147483647 h 34"/>
                <a:gd name="T30" fmla="*/ 2147483647 w 37"/>
                <a:gd name="T31" fmla="*/ 2147483647 h 34"/>
                <a:gd name="T32" fmla="*/ 2147483647 w 37"/>
                <a:gd name="T33" fmla="*/ 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4"/>
                <a:gd name="T53" fmla="*/ 37 w 37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4">
                  <a:moveTo>
                    <a:pt x="36" y="0"/>
                  </a:moveTo>
                  <a:lnTo>
                    <a:pt x="34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2"/>
                  </a:lnTo>
                  <a:lnTo>
                    <a:pt x="17" y="6"/>
                  </a:lnTo>
                  <a:lnTo>
                    <a:pt x="11" y="10"/>
                  </a:lnTo>
                  <a:lnTo>
                    <a:pt x="6" y="17"/>
                  </a:lnTo>
                  <a:lnTo>
                    <a:pt x="0" y="25"/>
                  </a:lnTo>
                  <a:lnTo>
                    <a:pt x="15" y="33"/>
                  </a:lnTo>
                  <a:lnTo>
                    <a:pt x="19" y="27"/>
                  </a:lnTo>
                  <a:lnTo>
                    <a:pt x="23" y="21"/>
                  </a:lnTo>
                  <a:lnTo>
                    <a:pt x="27" y="19"/>
                  </a:lnTo>
                  <a:lnTo>
                    <a:pt x="29" y="17"/>
                  </a:lnTo>
                  <a:lnTo>
                    <a:pt x="32" y="15"/>
                  </a:lnTo>
                  <a:lnTo>
                    <a:pt x="34" y="15"/>
                  </a:lnTo>
                  <a:lnTo>
                    <a:pt x="36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0" name="Freeform 14"/>
            <p:cNvSpPr>
              <a:spLocks/>
            </p:cNvSpPr>
            <p:nvPr/>
          </p:nvSpPr>
          <p:spPr bwMode="auto">
            <a:xfrm>
              <a:off x="3076575" y="1884363"/>
              <a:ext cx="44450" cy="223837"/>
            </a:xfrm>
            <a:custGeom>
              <a:avLst/>
              <a:gdLst>
                <a:gd name="T0" fmla="*/ 2147483647 w 28"/>
                <a:gd name="T1" fmla="*/ 2147483647 h 141"/>
                <a:gd name="T2" fmla="*/ 2147483647 w 28"/>
                <a:gd name="T3" fmla="*/ 2147483647 h 141"/>
                <a:gd name="T4" fmla="*/ 2147483647 w 28"/>
                <a:gd name="T5" fmla="*/ 2147483647 h 141"/>
                <a:gd name="T6" fmla="*/ 2147483647 w 28"/>
                <a:gd name="T7" fmla="*/ 2147483647 h 141"/>
                <a:gd name="T8" fmla="*/ 2147483647 w 28"/>
                <a:gd name="T9" fmla="*/ 2147483647 h 141"/>
                <a:gd name="T10" fmla="*/ 2147483647 w 28"/>
                <a:gd name="T11" fmla="*/ 2147483647 h 141"/>
                <a:gd name="T12" fmla="*/ 2147483647 w 28"/>
                <a:gd name="T13" fmla="*/ 2147483647 h 141"/>
                <a:gd name="T14" fmla="*/ 2147483647 w 28"/>
                <a:gd name="T15" fmla="*/ 2147483647 h 141"/>
                <a:gd name="T16" fmla="*/ 2147483647 w 28"/>
                <a:gd name="T17" fmla="*/ 0 h 141"/>
                <a:gd name="T18" fmla="*/ 2147483647 w 28"/>
                <a:gd name="T19" fmla="*/ 2147483647 h 141"/>
                <a:gd name="T20" fmla="*/ 2147483647 w 28"/>
                <a:gd name="T21" fmla="*/ 2147483647 h 141"/>
                <a:gd name="T22" fmla="*/ 2147483647 w 28"/>
                <a:gd name="T23" fmla="*/ 2147483647 h 141"/>
                <a:gd name="T24" fmla="*/ 2147483647 w 28"/>
                <a:gd name="T25" fmla="*/ 2147483647 h 141"/>
                <a:gd name="T26" fmla="*/ 2147483647 w 28"/>
                <a:gd name="T27" fmla="*/ 2147483647 h 141"/>
                <a:gd name="T28" fmla="*/ 2147483647 w 28"/>
                <a:gd name="T29" fmla="*/ 2147483647 h 141"/>
                <a:gd name="T30" fmla="*/ 2147483647 w 28"/>
                <a:gd name="T31" fmla="*/ 2147483647 h 141"/>
                <a:gd name="T32" fmla="*/ 2147483647 w 28"/>
                <a:gd name="T33" fmla="*/ 2147483647 h 141"/>
                <a:gd name="T34" fmla="*/ 0 w 28"/>
                <a:gd name="T35" fmla="*/ 2147483647 h 141"/>
                <a:gd name="T36" fmla="*/ 2147483647 w 28"/>
                <a:gd name="T37" fmla="*/ 2147483647 h 1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"/>
                <a:gd name="T58" fmla="*/ 0 h 141"/>
                <a:gd name="T59" fmla="*/ 28 w 28"/>
                <a:gd name="T60" fmla="*/ 141 h 1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" h="141">
                  <a:moveTo>
                    <a:pt x="15" y="140"/>
                  </a:moveTo>
                  <a:lnTo>
                    <a:pt x="17" y="121"/>
                  </a:lnTo>
                  <a:lnTo>
                    <a:pt x="19" y="100"/>
                  </a:lnTo>
                  <a:lnTo>
                    <a:pt x="23" y="79"/>
                  </a:lnTo>
                  <a:lnTo>
                    <a:pt x="25" y="58"/>
                  </a:lnTo>
                  <a:lnTo>
                    <a:pt x="27" y="38"/>
                  </a:lnTo>
                  <a:lnTo>
                    <a:pt x="27" y="21"/>
                  </a:lnTo>
                  <a:lnTo>
                    <a:pt x="25" y="10"/>
                  </a:lnTo>
                  <a:lnTo>
                    <a:pt x="15" y="0"/>
                  </a:lnTo>
                  <a:lnTo>
                    <a:pt x="13" y="15"/>
                  </a:lnTo>
                  <a:lnTo>
                    <a:pt x="10" y="14"/>
                  </a:lnTo>
                  <a:lnTo>
                    <a:pt x="11" y="23"/>
                  </a:lnTo>
                  <a:lnTo>
                    <a:pt x="11" y="37"/>
                  </a:lnTo>
                  <a:lnTo>
                    <a:pt x="10" y="56"/>
                  </a:lnTo>
                  <a:lnTo>
                    <a:pt x="8" y="77"/>
                  </a:lnTo>
                  <a:lnTo>
                    <a:pt x="4" y="98"/>
                  </a:lnTo>
                  <a:lnTo>
                    <a:pt x="2" y="119"/>
                  </a:lnTo>
                  <a:lnTo>
                    <a:pt x="0" y="138"/>
                  </a:lnTo>
                  <a:lnTo>
                    <a:pt x="15" y="14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1" name="Freeform 15"/>
            <p:cNvSpPr>
              <a:spLocks/>
            </p:cNvSpPr>
            <p:nvPr/>
          </p:nvSpPr>
          <p:spPr bwMode="auto">
            <a:xfrm>
              <a:off x="3021013" y="2103438"/>
              <a:ext cx="80962" cy="439737"/>
            </a:xfrm>
            <a:custGeom>
              <a:avLst/>
              <a:gdLst>
                <a:gd name="T0" fmla="*/ 0 w 51"/>
                <a:gd name="T1" fmla="*/ 2147483647 h 277"/>
                <a:gd name="T2" fmla="*/ 2147483647 w 51"/>
                <a:gd name="T3" fmla="*/ 2147483647 h 277"/>
                <a:gd name="T4" fmla="*/ 2147483647 w 51"/>
                <a:gd name="T5" fmla="*/ 2147483647 h 277"/>
                <a:gd name="T6" fmla="*/ 2147483647 w 51"/>
                <a:gd name="T7" fmla="*/ 2147483647 h 277"/>
                <a:gd name="T8" fmla="*/ 2147483647 w 51"/>
                <a:gd name="T9" fmla="*/ 2147483647 h 277"/>
                <a:gd name="T10" fmla="*/ 2147483647 w 51"/>
                <a:gd name="T11" fmla="*/ 2147483647 h 277"/>
                <a:gd name="T12" fmla="*/ 2147483647 w 51"/>
                <a:gd name="T13" fmla="*/ 2147483647 h 277"/>
                <a:gd name="T14" fmla="*/ 2147483647 w 51"/>
                <a:gd name="T15" fmla="*/ 2147483647 h 277"/>
                <a:gd name="T16" fmla="*/ 2147483647 w 51"/>
                <a:gd name="T17" fmla="*/ 2147483647 h 277"/>
                <a:gd name="T18" fmla="*/ 2147483647 w 51"/>
                <a:gd name="T19" fmla="*/ 2147483647 h 277"/>
                <a:gd name="T20" fmla="*/ 2147483647 w 51"/>
                <a:gd name="T21" fmla="*/ 0 h 277"/>
                <a:gd name="T22" fmla="*/ 2147483647 w 51"/>
                <a:gd name="T23" fmla="*/ 2147483647 h 277"/>
                <a:gd name="T24" fmla="*/ 2147483647 w 51"/>
                <a:gd name="T25" fmla="*/ 2147483647 h 277"/>
                <a:gd name="T26" fmla="*/ 2147483647 w 51"/>
                <a:gd name="T27" fmla="*/ 2147483647 h 277"/>
                <a:gd name="T28" fmla="*/ 2147483647 w 51"/>
                <a:gd name="T29" fmla="*/ 2147483647 h 277"/>
                <a:gd name="T30" fmla="*/ 2147483647 w 51"/>
                <a:gd name="T31" fmla="*/ 2147483647 h 277"/>
                <a:gd name="T32" fmla="*/ 2147483647 w 51"/>
                <a:gd name="T33" fmla="*/ 2147483647 h 277"/>
                <a:gd name="T34" fmla="*/ 2147483647 w 51"/>
                <a:gd name="T35" fmla="*/ 2147483647 h 277"/>
                <a:gd name="T36" fmla="*/ 0 w 51"/>
                <a:gd name="T37" fmla="*/ 2147483647 h 277"/>
                <a:gd name="T38" fmla="*/ 2147483647 w 51"/>
                <a:gd name="T39" fmla="*/ 2147483647 h 277"/>
                <a:gd name="T40" fmla="*/ 0 w 51"/>
                <a:gd name="T41" fmla="*/ 2147483647 h 2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1"/>
                <a:gd name="T64" fmla="*/ 0 h 277"/>
                <a:gd name="T65" fmla="*/ 51 w 51"/>
                <a:gd name="T66" fmla="*/ 277 h 2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1" h="277">
                  <a:moveTo>
                    <a:pt x="0" y="272"/>
                  </a:moveTo>
                  <a:lnTo>
                    <a:pt x="16" y="276"/>
                  </a:lnTo>
                  <a:lnTo>
                    <a:pt x="22" y="243"/>
                  </a:lnTo>
                  <a:lnTo>
                    <a:pt x="27" y="209"/>
                  </a:lnTo>
                  <a:lnTo>
                    <a:pt x="33" y="175"/>
                  </a:lnTo>
                  <a:lnTo>
                    <a:pt x="37" y="138"/>
                  </a:lnTo>
                  <a:lnTo>
                    <a:pt x="41" y="102"/>
                  </a:lnTo>
                  <a:lnTo>
                    <a:pt x="45" y="67"/>
                  </a:lnTo>
                  <a:lnTo>
                    <a:pt x="48" y="35"/>
                  </a:lnTo>
                  <a:lnTo>
                    <a:pt x="50" y="2"/>
                  </a:lnTo>
                  <a:lnTo>
                    <a:pt x="35" y="0"/>
                  </a:lnTo>
                  <a:lnTo>
                    <a:pt x="33" y="33"/>
                  </a:lnTo>
                  <a:lnTo>
                    <a:pt x="29" y="65"/>
                  </a:lnTo>
                  <a:lnTo>
                    <a:pt x="25" y="102"/>
                  </a:lnTo>
                  <a:lnTo>
                    <a:pt x="22" y="136"/>
                  </a:lnTo>
                  <a:lnTo>
                    <a:pt x="16" y="171"/>
                  </a:lnTo>
                  <a:lnTo>
                    <a:pt x="12" y="207"/>
                  </a:lnTo>
                  <a:lnTo>
                    <a:pt x="6" y="240"/>
                  </a:lnTo>
                  <a:lnTo>
                    <a:pt x="0" y="272"/>
                  </a:lnTo>
                  <a:lnTo>
                    <a:pt x="16" y="276"/>
                  </a:lnTo>
                  <a:lnTo>
                    <a:pt x="0" y="272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2" name="Freeform 16"/>
            <p:cNvSpPr>
              <a:spLocks/>
            </p:cNvSpPr>
            <p:nvPr/>
          </p:nvSpPr>
          <p:spPr bwMode="auto">
            <a:xfrm>
              <a:off x="3021013" y="2052638"/>
              <a:ext cx="133350" cy="490537"/>
            </a:xfrm>
            <a:custGeom>
              <a:avLst/>
              <a:gdLst>
                <a:gd name="T0" fmla="*/ 2147483647 w 84"/>
                <a:gd name="T1" fmla="*/ 0 h 309"/>
                <a:gd name="T2" fmla="*/ 2147483647 w 84"/>
                <a:gd name="T3" fmla="*/ 2147483647 h 309"/>
                <a:gd name="T4" fmla="*/ 2147483647 w 84"/>
                <a:gd name="T5" fmla="*/ 2147483647 h 309"/>
                <a:gd name="T6" fmla="*/ 2147483647 w 84"/>
                <a:gd name="T7" fmla="*/ 2147483647 h 309"/>
                <a:gd name="T8" fmla="*/ 2147483647 w 84"/>
                <a:gd name="T9" fmla="*/ 2147483647 h 309"/>
                <a:gd name="T10" fmla="*/ 2147483647 w 84"/>
                <a:gd name="T11" fmla="*/ 2147483647 h 309"/>
                <a:gd name="T12" fmla="*/ 2147483647 w 84"/>
                <a:gd name="T13" fmla="*/ 2147483647 h 309"/>
                <a:gd name="T14" fmla="*/ 2147483647 w 84"/>
                <a:gd name="T15" fmla="*/ 2147483647 h 309"/>
                <a:gd name="T16" fmla="*/ 2147483647 w 84"/>
                <a:gd name="T17" fmla="*/ 2147483647 h 309"/>
                <a:gd name="T18" fmla="*/ 2147483647 w 84"/>
                <a:gd name="T19" fmla="*/ 2147483647 h 309"/>
                <a:gd name="T20" fmla="*/ 0 w 84"/>
                <a:gd name="T21" fmla="*/ 2147483647 h 309"/>
                <a:gd name="T22" fmla="*/ 2147483647 w 84"/>
                <a:gd name="T23" fmla="*/ 2147483647 h 309"/>
                <a:gd name="T24" fmla="*/ 2147483647 w 84"/>
                <a:gd name="T25" fmla="*/ 2147483647 h 309"/>
                <a:gd name="T26" fmla="*/ 2147483647 w 84"/>
                <a:gd name="T27" fmla="*/ 2147483647 h 309"/>
                <a:gd name="T28" fmla="*/ 2147483647 w 84"/>
                <a:gd name="T29" fmla="*/ 2147483647 h 309"/>
                <a:gd name="T30" fmla="*/ 2147483647 w 84"/>
                <a:gd name="T31" fmla="*/ 2147483647 h 309"/>
                <a:gd name="T32" fmla="*/ 2147483647 w 84"/>
                <a:gd name="T33" fmla="*/ 2147483647 h 309"/>
                <a:gd name="T34" fmla="*/ 2147483647 w 84"/>
                <a:gd name="T35" fmla="*/ 2147483647 h 309"/>
                <a:gd name="T36" fmla="*/ 2147483647 w 84"/>
                <a:gd name="T37" fmla="*/ 2147483647 h 309"/>
                <a:gd name="T38" fmla="*/ 2147483647 w 84"/>
                <a:gd name="T39" fmla="*/ 2147483647 h 309"/>
                <a:gd name="T40" fmla="*/ 2147483647 w 84"/>
                <a:gd name="T41" fmla="*/ 2147483647 h 309"/>
                <a:gd name="T42" fmla="*/ 2147483647 w 84"/>
                <a:gd name="T43" fmla="*/ 2147483647 h 309"/>
                <a:gd name="T44" fmla="*/ 2147483647 w 84"/>
                <a:gd name="T45" fmla="*/ 0 h 30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4"/>
                <a:gd name="T70" fmla="*/ 0 h 309"/>
                <a:gd name="T71" fmla="*/ 84 w 84"/>
                <a:gd name="T72" fmla="*/ 309 h 30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4" h="309">
                  <a:moveTo>
                    <a:pt x="71" y="0"/>
                  </a:moveTo>
                  <a:lnTo>
                    <a:pt x="64" y="11"/>
                  </a:lnTo>
                  <a:lnTo>
                    <a:pt x="54" y="24"/>
                  </a:lnTo>
                  <a:lnTo>
                    <a:pt x="48" y="42"/>
                  </a:lnTo>
                  <a:lnTo>
                    <a:pt x="43" y="59"/>
                  </a:lnTo>
                  <a:lnTo>
                    <a:pt x="31" y="101"/>
                  </a:lnTo>
                  <a:lnTo>
                    <a:pt x="23" y="149"/>
                  </a:lnTo>
                  <a:lnTo>
                    <a:pt x="16" y="195"/>
                  </a:lnTo>
                  <a:lnTo>
                    <a:pt x="10" y="239"/>
                  </a:lnTo>
                  <a:lnTo>
                    <a:pt x="4" y="277"/>
                  </a:lnTo>
                  <a:lnTo>
                    <a:pt x="0" y="304"/>
                  </a:lnTo>
                  <a:lnTo>
                    <a:pt x="16" y="308"/>
                  </a:lnTo>
                  <a:lnTo>
                    <a:pt x="22" y="279"/>
                  </a:lnTo>
                  <a:lnTo>
                    <a:pt x="25" y="241"/>
                  </a:lnTo>
                  <a:lnTo>
                    <a:pt x="33" y="197"/>
                  </a:lnTo>
                  <a:lnTo>
                    <a:pt x="39" y="151"/>
                  </a:lnTo>
                  <a:lnTo>
                    <a:pt x="46" y="105"/>
                  </a:lnTo>
                  <a:lnTo>
                    <a:pt x="58" y="65"/>
                  </a:lnTo>
                  <a:lnTo>
                    <a:pt x="64" y="46"/>
                  </a:lnTo>
                  <a:lnTo>
                    <a:pt x="69" y="32"/>
                  </a:lnTo>
                  <a:lnTo>
                    <a:pt x="77" y="19"/>
                  </a:lnTo>
                  <a:lnTo>
                    <a:pt x="83" y="11"/>
                  </a:lnTo>
                  <a:lnTo>
                    <a:pt x="71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3" name="Freeform 17"/>
            <p:cNvSpPr>
              <a:spLocks/>
            </p:cNvSpPr>
            <p:nvPr/>
          </p:nvSpPr>
          <p:spPr bwMode="auto">
            <a:xfrm>
              <a:off x="3133725" y="1981200"/>
              <a:ext cx="127000" cy="90488"/>
            </a:xfrm>
            <a:custGeom>
              <a:avLst/>
              <a:gdLst>
                <a:gd name="T0" fmla="*/ 2147483647 w 80"/>
                <a:gd name="T1" fmla="*/ 0 h 57"/>
                <a:gd name="T2" fmla="*/ 2147483647 w 80"/>
                <a:gd name="T3" fmla="*/ 0 h 57"/>
                <a:gd name="T4" fmla="*/ 2147483647 w 80"/>
                <a:gd name="T5" fmla="*/ 0 h 57"/>
                <a:gd name="T6" fmla="*/ 2147483647 w 80"/>
                <a:gd name="T7" fmla="*/ 2147483647 h 57"/>
                <a:gd name="T8" fmla="*/ 2147483647 w 80"/>
                <a:gd name="T9" fmla="*/ 2147483647 h 57"/>
                <a:gd name="T10" fmla="*/ 2147483647 w 80"/>
                <a:gd name="T11" fmla="*/ 2147483647 h 57"/>
                <a:gd name="T12" fmla="*/ 2147483647 w 80"/>
                <a:gd name="T13" fmla="*/ 2147483647 h 57"/>
                <a:gd name="T14" fmla="*/ 2147483647 w 80"/>
                <a:gd name="T15" fmla="*/ 2147483647 h 57"/>
                <a:gd name="T16" fmla="*/ 2147483647 w 80"/>
                <a:gd name="T17" fmla="*/ 2147483647 h 57"/>
                <a:gd name="T18" fmla="*/ 0 w 80"/>
                <a:gd name="T19" fmla="*/ 2147483647 h 57"/>
                <a:gd name="T20" fmla="*/ 2147483647 w 80"/>
                <a:gd name="T21" fmla="*/ 2147483647 h 57"/>
                <a:gd name="T22" fmla="*/ 2147483647 w 80"/>
                <a:gd name="T23" fmla="*/ 2147483647 h 57"/>
                <a:gd name="T24" fmla="*/ 2147483647 w 80"/>
                <a:gd name="T25" fmla="*/ 2147483647 h 57"/>
                <a:gd name="T26" fmla="*/ 2147483647 w 80"/>
                <a:gd name="T27" fmla="*/ 2147483647 h 57"/>
                <a:gd name="T28" fmla="*/ 2147483647 w 80"/>
                <a:gd name="T29" fmla="*/ 2147483647 h 57"/>
                <a:gd name="T30" fmla="*/ 2147483647 w 80"/>
                <a:gd name="T31" fmla="*/ 2147483647 h 57"/>
                <a:gd name="T32" fmla="*/ 2147483647 w 80"/>
                <a:gd name="T33" fmla="*/ 2147483647 h 57"/>
                <a:gd name="T34" fmla="*/ 2147483647 w 80"/>
                <a:gd name="T35" fmla="*/ 2147483647 h 57"/>
                <a:gd name="T36" fmla="*/ 2147483647 w 80"/>
                <a:gd name="T37" fmla="*/ 2147483647 h 57"/>
                <a:gd name="T38" fmla="*/ 2147483647 w 80"/>
                <a:gd name="T39" fmla="*/ 2147483647 h 57"/>
                <a:gd name="T40" fmla="*/ 2147483647 w 80"/>
                <a:gd name="T41" fmla="*/ 0 h 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57"/>
                <a:gd name="T65" fmla="*/ 80 w 80"/>
                <a:gd name="T66" fmla="*/ 57 h 5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57">
                  <a:moveTo>
                    <a:pt x="79" y="0"/>
                  </a:moveTo>
                  <a:lnTo>
                    <a:pt x="77" y="0"/>
                  </a:lnTo>
                  <a:lnTo>
                    <a:pt x="67" y="0"/>
                  </a:lnTo>
                  <a:lnTo>
                    <a:pt x="60" y="2"/>
                  </a:lnTo>
                  <a:lnTo>
                    <a:pt x="50" y="6"/>
                  </a:lnTo>
                  <a:lnTo>
                    <a:pt x="42" y="10"/>
                  </a:lnTo>
                  <a:lnTo>
                    <a:pt x="33" y="18"/>
                  </a:lnTo>
                  <a:lnTo>
                    <a:pt x="23" y="25"/>
                  </a:lnTo>
                  <a:lnTo>
                    <a:pt x="12" y="33"/>
                  </a:lnTo>
                  <a:lnTo>
                    <a:pt x="0" y="45"/>
                  </a:lnTo>
                  <a:lnTo>
                    <a:pt x="12" y="56"/>
                  </a:lnTo>
                  <a:lnTo>
                    <a:pt x="23" y="46"/>
                  </a:lnTo>
                  <a:lnTo>
                    <a:pt x="33" y="37"/>
                  </a:lnTo>
                  <a:lnTo>
                    <a:pt x="42" y="29"/>
                  </a:lnTo>
                  <a:lnTo>
                    <a:pt x="50" y="25"/>
                  </a:lnTo>
                  <a:lnTo>
                    <a:pt x="58" y="20"/>
                  </a:lnTo>
                  <a:lnTo>
                    <a:pt x="65" y="18"/>
                  </a:lnTo>
                  <a:lnTo>
                    <a:pt x="71" y="16"/>
                  </a:lnTo>
                  <a:lnTo>
                    <a:pt x="75" y="16"/>
                  </a:lnTo>
                  <a:lnTo>
                    <a:pt x="73" y="16"/>
                  </a:lnTo>
                  <a:lnTo>
                    <a:pt x="79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4" name="Freeform 18"/>
            <p:cNvSpPr>
              <a:spLocks/>
            </p:cNvSpPr>
            <p:nvPr/>
          </p:nvSpPr>
          <p:spPr bwMode="auto">
            <a:xfrm>
              <a:off x="3216275" y="1981200"/>
              <a:ext cx="61913" cy="233363"/>
            </a:xfrm>
            <a:custGeom>
              <a:avLst/>
              <a:gdLst>
                <a:gd name="T0" fmla="*/ 2147483647 w 39"/>
                <a:gd name="T1" fmla="*/ 2147483647 h 147"/>
                <a:gd name="T2" fmla="*/ 2147483647 w 39"/>
                <a:gd name="T3" fmla="*/ 2147483647 h 147"/>
                <a:gd name="T4" fmla="*/ 2147483647 w 39"/>
                <a:gd name="T5" fmla="*/ 2147483647 h 147"/>
                <a:gd name="T6" fmla="*/ 2147483647 w 39"/>
                <a:gd name="T7" fmla="*/ 2147483647 h 147"/>
                <a:gd name="T8" fmla="*/ 2147483647 w 39"/>
                <a:gd name="T9" fmla="*/ 2147483647 h 147"/>
                <a:gd name="T10" fmla="*/ 2147483647 w 39"/>
                <a:gd name="T11" fmla="*/ 2147483647 h 147"/>
                <a:gd name="T12" fmla="*/ 2147483647 w 39"/>
                <a:gd name="T13" fmla="*/ 2147483647 h 147"/>
                <a:gd name="T14" fmla="*/ 2147483647 w 39"/>
                <a:gd name="T15" fmla="*/ 2147483647 h 147"/>
                <a:gd name="T16" fmla="*/ 2147483647 w 39"/>
                <a:gd name="T17" fmla="*/ 2147483647 h 147"/>
                <a:gd name="T18" fmla="*/ 2147483647 w 39"/>
                <a:gd name="T19" fmla="*/ 2147483647 h 147"/>
                <a:gd name="T20" fmla="*/ 2147483647 w 39"/>
                <a:gd name="T21" fmla="*/ 2147483647 h 147"/>
                <a:gd name="T22" fmla="*/ 2147483647 w 39"/>
                <a:gd name="T23" fmla="*/ 2147483647 h 147"/>
                <a:gd name="T24" fmla="*/ 2147483647 w 39"/>
                <a:gd name="T25" fmla="*/ 2147483647 h 147"/>
                <a:gd name="T26" fmla="*/ 2147483647 w 39"/>
                <a:gd name="T27" fmla="*/ 0 h 147"/>
                <a:gd name="T28" fmla="*/ 2147483647 w 39"/>
                <a:gd name="T29" fmla="*/ 2147483647 h 147"/>
                <a:gd name="T30" fmla="*/ 2147483647 w 39"/>
                <a:gd name="T31" fmla="*/ 2147483647 h 147"/>
                <a:gd name="T32" fmla="*/ 2147483647 w 39"/>
                <a:gd name="T33" fmla="*/ 2147483647 h 147"/>
                <a:gd name="T34" fmla="*/ 2147483647 w 39"/>
                <a:gd name="T35" fmla="*/ 2147483647 h 147"/>
                <a:gd name="T36" fmla="*/ 2147483647 w 39"/>
                <a:gd name="T37" fmla="*/ 2147483647 h 147"/>
                <a:gd name="T38" fmla="*/ 2147483647 w 39"/>
                <a:gd name="T39" fmla="*/ 2147483647 h 147"/>
                <a:gd name="T40" fmla="*/ 2147483647 w 39"/>
                <a:gd name="T41" fmla="*/ 2147483647 h 147"/>
                <a:gd name="T42" fmla="*/ 2147483647 w 39"/>
                <a:gd name="T43" fmla="*/ 2147483647 h 147"/>
                <a:gd name="T44" fmla="*/ 2147483647 w 39"/>
                <a:gd name="T45" fmla="*/ 2147483647 h 147"/>
                <a:gd name="T46" fmla="*/ 0 w 39"/>
                <a:gd name="T47" fmla="*/ 2147483647 h 147"/>
                <a:gd name="T48" fmla="*/ 2147483647 w 39"/>
                <a:gd name="T49" fmla="*/ 2147483647 h 147"/>
                <a:gd name="T50" fmla="*/ 2147483647 w 39"/>
                <a:gd name="T51" fmla="*/ 2147483647 h 147"/>
                <a:gd name="T52" fmla="*/ 2147483647 w 39"/>
                <a:gd name="T53" fmla="*/ 2147483647 h 147"/>
                <a:gd name="T54" fmla="*/ 2147483647 w 39"/>
                <a:gd name="T55" fmla="*/ 2147483647 h 14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9"/>
                <a:gd name="T85" fmla="*/ 0 h 147"/>
                <a:gd name="T86" fmla="*/ 39 w 39"/>
                <a:gd name="T87" fmla="*/ 147 h 14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9" h="147">
                  <a:moveTo>
                    <a:pt x="13" y="129"/>
                  </a:moveTo>
                  <a:lnTo>
                    <a:pt x="15" y="131"/>
                  </a:lnTo>
                  <a:lnTo>
                    <a:pt x="17" y="133"/>
                  </a:lnTo>
                  <a:lnTo>
                    <a:pt x="17" y="129"/>
                  </a:lnTo>
                  <a:lnTo>
                    <a:pt x="17" y="125"/>
                  </a:lnTo>
                  <a:lnTo>
                    <a:pt x="17" y="117"/>
                  </a:lnTo>
                  <a:lnTo>
                    <a:pt x="23" y="98"/>
                  </a:lnTo>
                  <a:lnTo>
                    <a:pt x="29" y="75"/>
                  </a:lnTo>
                  <a:lnTo>
                    <a:pt x="33" y="52"/>
                  </a:lnTo>
                  <a:lnTo>
                    <a:pt x="36" y="33"/>
                  </a:lnTo>
                  <a:lnTo>
                    <a:pt x="38" y="23"/>
                  </a:lnTo>
                  <a:lnTo>
                    <a:pt x="36" y="14"/>
                  </a:lnTo>
                  <a:lnTo>
                    <a:pt x="35" y="6"/>
                  </a:lnTo>
                  <a:lnTo>
                    <a:pt x="27" y="0"/>
                  </a:lnTo>
                  <a:lnTo>
                    <a:pt x="21" y="16"/>
                  </a:lnTo>
                  <a:lnTo>
                    <a:pt x="21" y="18"/>
                  </a:lnTo>
                  <a:lnTo>
                    <a:pt x="21" y="23"/>
                  </a:lnTo>
                  <a:lnTo>
                    <a:pt x="21" y="29"/>
                  </a:lnTo>
                  <a:lnTo>
                    <a:pt x="17" y="50"/>
                  </a:lnTo>
                  <a:lnTo>
                    <a:pt x="12" y="71"/>
                  </a:lnTo>
                  <a:lnTo>
                    <a:pt x="6" y="94"/>
                  </a:lnTo>
                  <a:lnTo>
                    <a:pt x="2" y="114"/>
                  </a:lnTo>
                  <a:lnTo>
                    <a:pt x="2" y="123"/>
                  </a:lnTo>
                  <a:lnTo>
                    <a:pt x="0" y="131"/>
                  </a:lnTo>
                  <a:lnTo>
                    <a:pt x="2" y="138"/>
                  </a:lnTo>
                  <a:lnTo>
                    <a:pt x="8" y="144"/>
                  </a:lnTo>
                  <a:lnTo>
                    <a:pt x="10" y="146"/>
                  </a:lnTo>
                  <a:lnTo>
                    <a:pt x="13" y="129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5" name="Freeform 19"/>
            <p:cNvSpPr>
              <a:spLocks/>
            </p:cNvSpPr>
            <p:nvPr/>
          </p:nvSpPr>
          <p:spPr bwMode="auto">
            <a:xfrm>
              <a:off x="3232150" y="2020888"/>
              <a:ext cx="119063" cy="193675"/>
            </a:xfrm>
            <a:custGeom>
              <a:avLst/>
              <a:gdLst>
                <a:gd name="T0" fmla="*/ 2147483647 w 75"/>
                <a:gd name="T1" fmla="*/ 2147483647 h 122"/>
                <a:gd name="T2" fmla="*/ 2147483647 w 75"/>
                <a:gd name="T3" fmla="*/ 0 h 122"/>
                <a:gd name="T4" fmla="*/ 2147483647 w 75"/>
                <a:gd name="T5" fmla="*/ 2147483647 h 122"/>
                <a:gd name="T6" fmla="*/ 2147483647 w 75"/>
                <a:gd name="T7" fmla="*/ 2147483647 h 122"/>
                <a:gd name="T8" fmla="*/ 2147483647 w 75"/>
                <a:gd name="T9" fmla="*/ 2147483647 h 122"/>
                <a:gd name="T10" fmla="*/ 2147483647 w 75"/>
                <a:gd name="T11" fmla="*/ 2147483647 h 122"/>
                <a:gd name="T12" fmla="*/ 2147483647 w 75"/>
                <a:gd name="T13" fmla="*/ 2147483647 h 122"/>
                <a:gd name="T14" fmla="*/ 2147483647 w 75"/>
                <a:gd name="T15" fmla="*/ 2147483647 h 122"/>
                <a:gd name="T16" fmla="*/ 2147483647 w 75"/>
                <a:gd name="T17" fmla="*/ 2147483647 h 122"/>
                <a:gd name="T18" fmla="*/ 2147483647 w 75"/>
                <a:gd name="T19" fmla="*/ 2147483647 h 122"/>
                <a:gd name="T20" fmla="*/ 2147483647 w 75"/>
                <a:gd name="T21" fmla="*/ 2147483647 h 122"/>
                <a:gd name="T22" fmla="*/ 2147483647 w 75"/>
                <a:gd name="T23" fmla="*/ 2147483647 h 122"/>
                <a:gd name="T24" fmla="*/ 0 w 75"/>
                <a:gd name="T25" fmla="*/ 2147483647 h 122"/>
                <a:gd name="T26" fmla="*/ 2147483647 w 75"/>
                <a:gd name="T27" fmla="*/ 2147483647 h 122"/>
                <a:gd name="T28" fmla="*/ 2147483647 w 75"/>
                <a:gd name="T29" fmla="*/ 2147483647 h 122"/>
                <a:gd name="T30" fmla="*/ 2147483647 w 75"/>
                <a:gd name="T31" fmla="*/ 2147483647 h 122"/>
                <a:gd name="T32" fmla="*/ 2147483647 w 75"/>
                <a:gd name="T33" fmla="*/ 2147483647 h 122"/>
                <a:gd name="T34" fmla="*/ 2147483647 w 75"/>
                <a:gd name="T35" fmla="*/ 2147483647 h 122"/>
                <a:gd name="T36" fmla="*/ 2147483647 w 75"/>
                <a:gd name="T37" fmla="*/ 2147483647 h 122"/>
                <a:gd name="T38" fmla="*/ 2147483647 w 75"/>
                <a:gd name="T39" fmla="*/ 2147483647 h 122"/>
                <a:gd name="T40" fmla="*/ 2147483647 w 75"/>
                <a:gd name="T41" fmla="*/ 2147483647 h 122"/>
                <a:gd name="T42" fmla="*/ 2147483647 w 75"/>
                <a:gd name="T43" fmla="*/ 2147483647 h 122"/>
                <a:gd name="T44" fmla="*/ 2147483647 w 75"/>
                <a:gd name="T45" fmla="*/ 2147483647 h 122"/>
                <a:gd name="T46" fmla="*/ 2147483647 w 75"/>
                <a:gd name="T47" fmla="*/ 2147483647 h 122"/>
                <a:gd name="T48" fmla="*/ 2147483647 w 75"/>
                <a:gd name="T49" fmla="*/ 2147483647 h 1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5"/>
                <a:gd name="T76" fmla="*/ 0 h 122"/>
                <a:gd name="T77" fmla="*/ 75 w 75"/>
                <a:gd name="T78" fmla="*/ 122 h 1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5" h="122">
                  <a:moveTo>
                    <a:pt x="74" y="2"/>
                  </a:moveTo>
                  <a:lnTo>
                    <a:pt x="67" y="0"/>
                  </a:lnTo>
                  <a:lnTo>
                    <a:pt x="57" y="2"/>
                  </a:lnTo>
                  <a:lnTo>
                    <a:pt x="49" y="6"/>
                  </a:lnTo>
                  <a:lnTo>
                    <a:pt x="44" y="14"/>
                  </a:lnTo>
                  <a:lnTo>
                    <a:pt x="36" y="33"/>
                  </a:lnTo>
                  <a:lnTo>
                    <a:pt x="28" y="54"/>
                  </a:lnTo>
                  <a:lnTo>
                    <a:pt x="21" y="75"/>
                  </a:lnTo>
                  <a:lnTo>
                    <a:pt x="13" y="92"/>
                  </a:lnTo>
                  <a:lnTo>
                    <a:pt x="9" y="100"/>
                  </a:lnTo>
                  <a:lnTo>
                    <a:pt x="5" y="104"/>
                  </a:lnTo>
                  <a:lnTo>
                    <a:pt x="3" y="104"/>
                  </a:lnTo>
                  <a:lnTo>
                    <a:pt x="0" y="121"/>
                  </a:lnTo>
                  <a:lnTo>
                    <a:pt x="9" y="119"/>
                  </a:lnTo>
                  <a:lnTo>
                    <a:pt x="17" y="115"/>
                  </a:lnTo>
                  <a:lnTo>
                    <a:pt x="23" y="108"/>
                  </a:lnTo>
                  <a:lnTo>
                    <a:pt x="26" y="100"/>
                  </a:lnTo>
                  <a:lnTo>
                    <a:pt x="36" y="81"/>
                  </a:lnTo>
                  <a:lnTo>
                    <a:pt x="44" y="60"/>
                  </a:lnTo>
                  <a:lnTo>
                    <a:pt x="49" y="39"/>
                  </a:lnTo>
                  <a:lnTo>
                    <a:pt x="57" y="21"/>
                  </a:lnTo>
                  <a:lnTo>
                    <a:pt x="61" y="18"/>
                  </a:lnTo>
                  <a:lnTo>
                    <a:pt x="65" y="16"/>
                  </a:lnTo>
                  <a:lnTo>
                    <a:pt x="67" y="16"/>
                  </a:lnTo>
                  <a:lnTo>
                    <a:pt x="74" y="2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6" name="Freeform 20"/>
            <p:cNvSpPr>
              <a:spLocks/>
            </p:cNvSpPr>
            <p:nvPr/>
          </p:nvSpPr>
          <p:spPr bwMode="auto">
            <a:xfrm>
              <a:off x="3276600" y="2024063"/>
              <a:ext cx="84138" cy="552450"/>
            </a:xfrm>
            <a:custGeom>
              <a:avLst/>
              <a:gdLst>
                <a:gd name="T0" fmla="*/ 2147483647 w 53"/>
                <a:gd name="T1" fmla="*/ 2147483647 h 348"/>
                <a:gd name="T2" fmla="*/ 2147483647 w 53"/>
                <a:gd name="T3" fmla="*/ 2147483647 h 348"/>
                <a:gd name="T4" fmla="*/ 2147483647 w 53"/>
                <a:gd name="T5" fmla="*/ 2147483647 h 348"/>
                <a:gd name="T6" fmla="*/ 2147483647 w 53"/>
                <a:gd name="T7" fmla="*/ 2147483647 h 348"/>
                <a:gd name="T8" fmla="*/ 2147483647 w 53"/>
                <a:gd name="T9" fmla="*/ 2147483647 h 348"/>
                <a:gd name="T10" fmla="*/ 2147483647 w 53"/>
                <a:gd name="T11" fmla="*/ 2147483647 h 348"/>
                <a:gd name="T12" fmla="*/ 2147483647 w 53"/>
                <a:gd name="T13" fmla="*/ 2147483647 h 348"/>
                <a:gd name="T14" fmla="*/ 2147483647 w 53"/>
                <a:gd name="T15" fmla="*/ 2147483647 h 348"/>
                <a:gd name="T16" fmla="*/ 2147483647 w 53"/>
                <a:gd name="T17" fmla="*/ 2147483647 h 348"/>
                <a:gd name="T18" fmla="*/ 2147483647 w 53"/>
                <a:gd name="T19" fmla="*/ 2147483647 h 348"/>
                <a:gd name="T20" fmla="*/ 2147483647 w 53"/>
                <a:gd name="T21" fmla="*/ 2147483647 h 348"/>
                <a:gd name="T22" fmla="*/ 2147483647 w 53"/>
                <a:gd name="T23" fmla="*/ 0 h 348"/>
                <a:gd name="T24" fmla="*/ 2147483647 w 53"/>
                <a:gd name="T25" fmla="*/ 2147483647 h 348"/>
                <a:gd name="T26" fmla="*/ 2147483647 w 53"/>
                <a:gd name="T27" fmla="*/ 2147483647 h 348"/>
                <a:gd name="T28" fmla="*/ 2147483647 w 53"/>
                <a:gd name="T29" fmla="*/ 2147483647 h 348"/>
                <a:gd name="T30" fmla="*/ 2147483647 w 53"/>
                <a:gd name="T31" fmla="*/ 2147483647 h 348"/>
                <a:gd name="T32" fmla="*/ 2147483647 w 53"/>
                <a:gd name="T33" fmla="*/ 2147483647 h 348"/>
                <a:gd name="T34" fmla="*/ 2147483647 w 53"/>
                <a:gd name="T35" fmla="*/ 2147483647 h 348"/>
                <a:gd name="T36" fmla="*/ 2147483647 w 53"/>
                <a:gd name="T37" fmla="*/ 2147483647 h 348"/>
                <a:gd name="T38" fmla="*/ 2147483647 w 53"/>
                <a:gd name="T39" fmla="*/ 2147483647 h 348"/>
                <a:gd name="T40" fmla="*/ 0 w 53"/>
                <a:gd name="T41" fmla="*/ 2147483647 h 348"/>
                <a:gd name="T42" fmla="*/ 2147483647 w 53"/>
                <a:gd name="T43" fmla="*/ 2147483647 h 348"/>
                <a:gd name="T44" fmla="*/ 2147483647 w 53"/>
                <a:gd name="T45" fmla="*/ 2147483647 h 348"/>
                <a:gd name="T46" fmla="*/ 2147483647 w 53"/>
                <a:gd name="T47" fmla="*/ 2147483647 h 348"/>
                <a:gd name="T48" fmla="*/ 2147483647 w 53"/>
                <a:gd name="T49" fmla="*/ 2147483647 h 3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3"/>
                <a:gd name="T76" fmla="*/ 0 h 348"/>
                <a:gd name="T77" fmla="*/ 53 w 53"/>
                <a:gd name="T78" fmla="*/ 348 h 3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3" h="348">
                  <a:moveTo>
                    <a:pt x="14" y="332"/>
                  </a:moveTo>
                  <a:lnTo>
                    <a:pt x="20" y="339"/>
                  </a:lnTo>
                  <a:lnTo>
                    <a:pt x="18" y="316"/>
                  </a:lnTo>
                  <a:lnTo>
                    <a:pt x="18" y="292"/>
                  </a:lnTo>
                  <a:lnTo>
                    <a:pt x="18" y="265"/>
                  </a:lnTo>
                  <a:lnTo>
                    <a:pt x="20" y="238"/>
                  </a:lnTo>
                  <a:lnTo>
                    <a:pt x="25" y="184"/>
                  </a:lnTo>
                  <a:lnTo>
                    <a:pt x="33" y="131"/>
                  </a:lnTo>
                  <a:lnTo>
                    <a:pt x="41" y="85"/>
                  </a:lnTo>
                  <a:lnTo>
                    <a:pt x="48" y="46"/>
                  </a:lnTo>
                  <a:lnTo>
                    <a:pt x="52" y="19"/>
                  </a:lnTo>
                  <a:lnTo>
                    <a:pt x="46" y="0"/>
                  </a:lnTo>
                  <a:lnTo>
                    <a:pt x="39" y="14"/>
                  </a:lnTo>
                  <a:lnTo>
                    <a:pt x="37" y="18"/>
                  </a:lnTo>
                  <a:lnTo>
                    <a:pt x="33" y="42"/>
                  </a:lnTo>
                  <a:lnTo>
                    <a:pt x="25" y="81"/>
                  </a:lnTo>
                  <a:lnTo>
                    <a:pt x="18" y="129"/>
                  </a:lnTo>
                  <a:lnTo>
                    <a:pt x="10" y="182"/>
                  </a:lnTo>
                  <a:lnTo>
                    <a:pt x="4" y="236"/>
                  </a:lnTo>
                  <a:lnTo>
                    <a:pt x="2" y="265"/>
                  </a:lnTo>
                  <a:lnTo>
                    <a:pt x="0" y="292"/>
                  </a:lnTo>
                  <a:lnTo>
                    <a:pt x="2" y="316"/>
                  </a:lnTo>
                  <a:lnTo>
                    <a:pt x="4" y="341"/>
                  </a:lnTo>
                  <a:lnTo>
                    <a:pt x="10" y="347"/>
                  </a:lnTo>
                  <a:lnTo>
                    <a:pt x="14" y="332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7" name="Freeform 21"/>
            <p:cNvSpPr>
              <a:spLocks/>
            </p:cNvSpPr>
            <p:nvPr/>
          </p:nvSpPr>
          <p:spPr bwMode="auto">
            <a:xfrm>
              <a:off x="3292475" y="2382838"/>
              <a:ext cx="68263" cy="193675"/>
            </a:xfrm>
            <a:custGeom>
              <a:avLst/>
              <a:gdLst>
                <a:gd name="T0" fmla="*/ 2147483647 w 43"/>
                <a:gd name="T1" fmla="*/ 0 h 122"/>
                <a:gd name="T2" fmla="*/ 2147483647 w 43"/>
                <a:gd name="T3" fmla="*/ 2147483647 h 122"/>
                <a:gd name="T4" fmla="*/ 2147483647 w 43"/>
                <a:gd name="T5" fmla="*/ 2147483647 h 122"/>
                <a:gd name="T6" fmla="*/ 2147483647 w 43"/>
                <a:gd name="T7" fmla="*/ 2147483647 h 122"/>
                <a:gd name="T8" fmla="*/ 2147483647 w 43"/>
                <a:gd name="T9" fmla="*/ 2147483647 h 122"/>
                <a:gd name="T10" fmla="*/ 2147483647 w 43"/>
                <a:gd name="T11" fmla="*/ 2147483647 h 122"/>
                <a:gd name="T12" fmla="*/ 2147483647 w 43"/>
                <a:gd name="T13" fmla="*/ 2147483647 h 122"/>
                <a:gd name="T14" fmla="*/ 0 w 43"/>
                <a:gd name="T15" fmla="*/ 2147483647 h 122"/>
                <a:gd name="T16" fmla="*/ 2147483647 w 43"/>
                <a:gd name="T17" fmla="*/ 2147483647 h 122"/>
                <a:gd name="T18" fmla="*/ 0 w 43"/>
                <a:gd name="T19" fmla="*/ 2147483647 h 122"/>
                <a:gd name="T20" fmla="*/ 2147483647 w 43"/>
                <a:gd name="T21" fmla="*/ 2147483647 h 122"/>
                <a:gd name="T22" fmla="*/ 2147483647 w 43"/>
                <a:gd name="T23" fmla="*/ 2147483647 h 122"/>
                <a:gd name="T24" fmla="*/ 2147483647 w 43"/>
                <a:gd name="T25" fmla="*/ 2147483647 h 122"/>
                <a:gd name="T26" fmla="*/ 2147483647 w 43"/>
                <a:gd name="T27" fmla="*/ 2147483647 h 122"/>
                <a:gd name="T28" fmla="*/ 2147483647 w 43"/>
                <a:gd name="T29" fmla="*/ 2147483647 h 122"/>
                <a:gd name="T30" fmla="*/ 2147483647 w 43"/>
                <a:gd name="T31" fmla="*/ 2147483647 h 122"/>
                <a:gd name="T32" fmla="*/ 2147483647 w 43"/>
                <a:gd name="T33" fmla="*/ 2147483647 h 122"/>
                <a:gd name="T34" fmla="*/ 2147483647 w 43"/>
                <a:gd name="T35" fmla="*/ 2147483647 h 122"/>
                <a:gd name="T36" fmla="*/ 2147483647 w 43"/>
                <a:gd name="T37" fmla="*/ 0 h 1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3"/>
                <a:gd name="T58" fmla="*/ 0 h 122"/>
                <a:gd name="T59" fmla="*/ 43 w 43"/>
                <a:gd name="T60" fmla="*/ 122 h 1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3" h="122">
                  <a:moveTo>
                    <a:pt x="27" y="0"/>
                  </a:moveTo>
                  <a:lnTo>
                    <a:pt x="23" y="18"/>
                  </a:lnTo>
                  <a:lnTo>
                    <a:pt x="17" y="37"/>
                  </a:lnTo>
                  <a:lnTo>
                    <a:pt x="13" y="56"/>
                  </a:lnTo>
                  <a:lnTo>
                    <a:pt x="10" y="75"/>
                  </a:lnTo>
                  <a:lnTo>
                    <a:pt x="6" y="90"/>
                  </a:lnTo>
                  <a:lnTo>
                    <a:pt x="2" y="102"/>
                  </a:lnTo>
                  <a:lnTo>
                    <a:pt x="0" y="108"/>
                  </a:lnTo>
                  <a:lnTo>
                    <a:pt x="4" y="106"/>
                  </a:lnTo>
                  <a:lnTo>
                    <a:pt x="0" y="121"/>
                  </a:lnTo>
                  <a:lnTo>
                    <a:pt x="11" y="117"/>
                  </a:lnTo>
                  <a:lnTo>
                    <a:pt x="17" y="108"/>
                  </a:lnTo>
                  <a:lnTo>
                    <a:pt x="21" y="94"/>
                  </a:lnTo>
                  <a:lnTo>
                    <a:pt x="25" y="79"/>
                  </a:lnTo>
                  <a:lnTo>
                    <a:pt x="29" y="60"/>
                  </a:lnTo>
                  <a:lnTo>
                    <a:pt x="33" y="41"/>
                  </a:lnTo>
                  <a:lnTo>
                    <a:pt x="38" y="22"/>
                  </a:lnTo>
                  <a:lnTo>
                    <a:pt x="42" y="4"/>
                  </a:lnTo>
                  <a:lnTo>
                    <a:pt x="27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8" name="Freeform 22"/>
            <p:cNvSpPr>
              <a:spLocks/>
            </p:cNvSpPr>
            <p:nvPr/>
          </p:nvSpPr>
          <p:spPr bwMode="auto">
            <a:xfrm>
              <a:off x="3335338" y="2271713"/>
              <a:ext cx="77787" cy="119062"/>
            </a:xfrm>
            <a:custGeom>
              <a:avLst/>
              <a:gdLst>
                <a:gd name="T0" fmla="*/ 2147483647 w 49"/>
                <a:gd name="T1" fmla="*/ 0 h 75"/>
                <a:gd name="T2" fmla="*/ 2147483647 w 49"/>
                <a:gd name="T3" fmla="*/ 2147483647 h 75"/>
                <a:gd name="T4" fmla="*/ 2147483647 w 49"/>
                <a:gd name="T5" fmla="*/ 2147483647 h 75"/>
                <a:gd name="T6" fmla="*/ 2147483647 w 49"/>
                <a:gd name="T7" fmla="*/ 2147483647 h 75"/>
                <a:gd name="T8" fmla="*/ 2147483647 w 49"/>
                <a:gd name="T9" fmla="*/ 2147483647 h 75"/>
                <a:gd name="T10" fmla="*/ 2147483647 w 49"/>
                <a:gd name="T11" fmla="*/ 2147483647 h 75"/>
                <a:gd name="T12" fmla="*/ 2147483647 w 49"/>
                <a:gd name="T13" fmla="*/ 2147483647 h 75"/>
                <a:gd name="T14" fmla="*/ 2147483647 w 49"/>
                <a:gd name="T15" fmla="*/ 2147483647 h 75"/>
                <a:gd name="T16" fmla="*/ 0 w 49"/>
                <a:gd name="T17" fmla="*/ 2147483647 h 75"/>
                <a:gd name="T18" fmla="*/ 2147483647 w 49"/>
                <a:gd name="T19" fmla="*/ 2147483647 h 75"/>
                <a:gd name="T20" fmla="*/ 2147483647 w 49"/>
                <a:gd name="T21" fmla="*/ 2147483647 h 75"/>
                <a:gd name="T22" fmla="*/ 2147483647 w 49"/>
                <a:gd name="T23" fmla="*/ 2147483647 h 75"/>
                <a:gd name="T24" fmla="*/ 2147483647 w 49"/>
                <a:gd name="T25" fmla="*/ 2147483647 h 75"/>
                <a:gd name="T26" fmla="*/ 2147483647 w 49"/>
                <a:gd name="T27" fmla="*/ 2147483647 h 75"/>
                <a:gd name="T28" fmla="*/ 2147483647 w 49"/>
                <a:gd name="T29" fmla="*/ 2147483647 h 75"/>
                <a:gd name="T30" fmla="*/ 2147483647 w 49"/>
                <a:gd name="T31" fmla="*/ 2147483647 h 75"/>
                <a:gd name="T32" fmla="*/ 2147483647 w 49"/>
                <a:gd name="T33" fmla="*/ 2147483647 h 75"/>
                <a:gd name="T34" fmla="*/ 2147483647 w 49"/>
                <a:gd name="T35" fmla="*/ 2147483647 h 75"/>
                <a:gd name="T36" fmla="*/ 2147483647 w 49"/>
                <a:gd name="T37" fmla="*/ 0 h 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9"/>
                <a:gd name="T58" fmla="*/ 0 h 75"/>
                <a:gd name="T59" fmla="*/ 49 w 49"/>
                <a:gd name="T60" fmla="*/ 75 h 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9" h="75">
                  <a:moveTo>
                    <a:pt x="44" y="0"/>
                  </a:moveTo>
                  <a:lnTo>
                    <a:pt x="36" y="3"/>
                  </a:lnTo>
                  <a:lnTo>
                    <a:pt x="30" y="11"/>
                  </a:lnTo>
                  <a:lnTo>
                    <a:pt x="25" y="19"/>
                  </a:lnTo>
                  <a:lnTo>
                    <a:pt x="19" y="26"/>
                  </a:lnTo>
                  <a:lnTo>
                    <a:pt x="13" y="38"/>
                  </a:lnTo>
                  <a:lnTo>
                    <a:pt x="7" y="49"/>
                  </a:lnTo>
                  <a:lnTo>
                    <a:pt x="4" y="59"/>
                  </a:lnTo>
                  <a:lnTo>
                    <a:pt x="0" y="70"/>
                  </a:lnTo>
                  <a:lnTo>
                    <a:pt x="15" y="74"/>
                  </a:lnTo>
                  <a:lnTo>
                    <a:pt x="19" y="65"/>
                  </a:lnTo>
                  <a:lnTo>
                    <a:pt x="23" y="55"/>
                  </a:lnTo>
                  <a:lnTo>
                    <a:pt x="29" y="46"/>
                  </a:lnTo>
                  <a:lnTo>
                    <a:pt x="34" y="36"/>
                  </a:lnTo>
                  <a:lnTo>
                    <a:pt x="38" y="26"/>
                  </a:lnTo>
                  <a:lnTo>
                    <a:pt x="44" y="21"/>
                  </a:lnTo>
                  <a:lnTo>
                    <a:pt x="48" y="17"/>
                  </a:lnTo>
                  <a:lnTo>
                    <a:pt x="44" y="17"/>
                  </a:lnTo>
                  <a:lnTo>
                    <a:pt x="44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9" name="Freeform 23"/>
            <p:cNvSpPr>
              <a:spLocks/>
            </p:cNvSpPr>
            <p:nvPr/>
          </p:nvSpPr>
          <p:spPr bwMode="auto">
            <a:xfrm>
              <a:off x="3392488" y="2271713"/>
              <a:ext cx="38100" cy="350837"/>
            </a:xfrm>
            <a:custGeom>
              <a:avLst/>
              <a:gdLst>
                <a:gd name="T0" fmla="*/ 2147483647 w 24"/>
                <a:gd name="T1" fmla="*/ 2147483647 h 221"/>
                <a:gd name="T2" fmla="*/ 2147483647 w 24"/>
                <a:gd name="T3" fmla="*/ 2147483647 h 221"/>
                <a:gd name="T4" fmla="*/ 2147483647 w 24"/>
                <a:gd name="T5" fmla="*/ 2147483647 h 221"/>
                <a:gd name="T6" fmla="*/ 2147483647 w 24"/>
                <a:gd name="T7" fmla="*/ 2147483647 h 221"/>
                <a:gd name="T8" fmla="*/ 2147483647 w 24"/>
                <a:gd name="T9" fmla="*/ 2147483647 h 221"/>
                <a:gd name="T10" fmla="*/ 2147483647 w 24"/>
                <a:gd name="T11" fmla="*/ 2147483647 h 221"/>
                <a:gd name="T12" fmla="*/ 2147483647 w 24"/>
                <a:gd name="T13" fmla="*/ 2147483647 h 221"/>
                <a:gd name="T14" fmla="*/ 2147483647 w 24"/>
                <a:gd name="T15" fmla="*/ 2147483647 h 221"/>
                <a:gd name="T16" fmla="*/ 2147483647 w 24"/>
                <a:gd name="T17" fmla="*/ 2147483647 h 221"/>
                <a:gd name="T18" fmla="*/ 2147483647 w 24"/>
                <a:gd name="T19" fmla="*/ 2147483647 h 221"/>
                <a:gd name="T20" fmla="*/ 2147483647 w 24"/>
                <a:gd name="T21" fmla="*/ 2147483647 h 221"/>
                <a:gd name="T22" fmla="*/ 2147483647 w 24"/>
                <a:gd name="T23" fmla="*/ 2147483647 h 221"/>
                <a:gd name="T24" fmla="*/ 2147483647 w 24"/>
                <a:gd name="T25" fmla="*/ 2147483647 h 221"/>
                <a:gd name="T26" fmla="*/ 2147483647 w 24"/>
                <a:gd name="T27" fmla="*/ 0 h 221"/>
                <a:gd name="T28" fmla="*/ 2147483647 w 24"/>
                <a:gd name="T29" fmla="*/ 2147483647 h 221"/>
                <a:gd name="T30" fmla="*/ 2147483647 w 24"/>
                <a:gd name="T31" fmla="*/ 2147483647 h 221"/>
                <a:gd name="T32" fmla="*/ 2147483647 w 24"/>
                <a:gd name="T33" fmla="*/ 2147483647 h 221"/>
                <a:gd name="T34" fmla="*/ 2147483647 w 24"/>
                <a:gd name="T35" fmla="*/ 2147483647 h 221"/>
                <a:gd name="T36" fmla="*/ 2147483647 w 24"/>
                <a:gd name="T37" fmla="*/ 2147483647 h 221"/>
                <a:gd name="T38" fmla="*/ 2147483647 w 24"/>
                <a:gd name="T39" fmla="*/ 2147483647 h 221"/>
                <a:gd name="T40" fmla="*/ 2147483647 w 24"/>
                <a:gd name="T41" fmla="*/ 2147483647 h 221"/>
                <a:gd name="T42" fmla="*/ 2147483647 w 24"/>
                <a:gd name="T43" fmla="*/ 2147483647 h 221"/>
                <a:gd name="T44" fmla="*/ 0 w 24"/>
                <a:gd name="T45" fmla="*/ 2147483647 h 221"/>
                <a:gd name="T46" fmla="*/ 0 w 24"/>
                <a:gd name="T47" fmla="*/ 2147483647 h 221"/>
                <a:gd name="T48" fmla="*/ 0 w 24"/>
                <a:gd name="T49" fmla="*/ 2147483647 h 221"/>
                <a:gd name="T50" fmla="*/ 2147483647 w 24"/>
                <a:gd name="T51" fmla="*/ 2147483647 h 221"/>
                <a:gd name="T52" fmla="*/ 2147483647 w 24"/>
                <a:gd name="T53" fmla="*/ 2147483647 h 221"/>
                <a:gd name="T54" fmla="*/ 2147483647 w 24"/>
                <a:gd name="T55" fmla="*/ 2147483647 h 221"/>
                <a:gd name="T56" fmla="*/ 2147483647 w 24"/>
                <a:gd name="T57" fmla="*/ 2147483647 h 22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4"/>
                <a:gd name="T88" fmla="*/ 0 h 221"/>
                <a:gd name="T89" fmla="*/ 24 w 24"/>
                <a:gd name="T90" fmla="*/ 221 h 22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4" h="221">
                  <a:moveTo>
                    <a:pt x="14" y="203"/>
                  </a:moveTo>
                  <a:lnTo>
                    <a:pt x="15" y="205"/>
                  </a:lnTo>
                  <a:lnTo>
                    <a:pt x="17" y="205"/>
                  </a:lnTo>
                  <a:lnTo>
                    <a:pt x="17" y="201"/>
                  </a:lnTo>
                  <a:lnTo>
                    <a:pt x="15" y="191"/>
                  </a:lnTo>
                  <a:lnTo>
                    <a:pt x="15" y="178"/>
                  </a:lnTo>
                  <a:lnTo>
                    <a:pt x="17" y="145"/>
                  </a:lnTo>
                  <a:lnTo>
                    <a:pt x="19" y="109"/>
                  </a:lnTo>
                  <a:lnTo>
                    <a:pt x="21" y="72"/>
                  </a:lnTo>
                  <a:lnTo>
                    <a:pt x="23" y="40"/>
                  </a:lnTo>
                  <a:lnTo>
                    <a:pt x="23" y="26"/>
                  </a:lnTo>
                  <a:lnTo>
                    <a:pt x="21" y="15"/>
                  </a:lnTo>
                  <a:lnTo>
                    <a:pt x="19" y="7"/>
                  </a:lnTo>
                  <a:lnTo>
                    <a:pt x="8" y="0"/>
                  </a:lnTo>
                  <a:lnTo>
                    <a:pt x="8" y="17"/>
                  </a:lnTo>
                  <a:lnTo>
                    <a:pt x="4" y="15"/>
                  </a:lnTo>
                  <a:lnTo>
                    <a:pt x="6" y="19"/>
                  </a:lnTo>
                  <a:lnTo>
                    <a:pt x="6" y="26"/>
                  </a:lnTo>
                  <a:lnTo>
                    <a:pt x="6" y="40"/>
                  </a:lnTo>
                  <a:lnTo>
                    <a:pt x="6" y="70"/>
                  </a:lnTo>
                  <a:lnTo>
                    <a:pt x="4" y="107"/>
                  </a:lnTo>
                  <a:lnTo>
                    <a:pt x="2" y="145"/>
                  </a:lnTo>
                  <a:lnTo>
                    <a:pt x="0" y="178"/>
                  </a:lnTo>
                  <a:lnTo>
                    <a:pt x="0" y="191"/>
                  </a:lnTo>
                  <a:lnTo>
                    <a:pt x="0" y="203"/>
                  </a:lnTo>
                  <a:lnTo>
                    <a:pt x="2" y="210"/>
                  </a:lnTo>
                  <a:lnTo>
                    <a:pt x="10" y="218"/>
                  </a:lnTo>
                  <a:lnTo>
                    <a:pt x="14" y="220"/>
                  </a:lnTo>
                  <a:lnTo>
                    <a:pt x="14" y="203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0" name="Freeform 24"/>
            <p:cNvSpPr>
              <a:spLocks/>
            </p:cNvSpPr>
            <p:nvPr/>
          </p:nvSpPr>
          <p:spPr bwMode="auto">
            <a:xfrm>
              <a:off x="3414713" y="2511425"/>
              <a:ext cx="46037" cy="111125"/>
            </a:xfrm>
            <a:custGeom>
              <a:avLst/>
              <a:gdLst>
                <a:gd name="T0" fmla="*/ 2147483647 w 29"/>
                <a:gd name="T1" fmla="*/ 0 h 70"/>
                <a:gd name="T2" fmla="*/ 2147483647 w 29"/>
                <a:gd name="T3" fmla="*/ 2147483647 h 70"/>
                <a:gd name="T4" fmla="*/ 2147483647 w 29"/>
                <a:gd name="T5" fmla="*/ 2147483647 h 70"/>
                <a:gd name="T6" fmla="*/ 2147483647 w 29"/>
                <a:gd name="T7" fmla="*/ 2147483647 h 70"/>
                <a:gd name="T8" fmla="*/ 2147483647 w 29"/>
                <a:gd name="T9" fmla="*/ 2147483647 h 70"/>
                <a:gd name="T10" fmla="*/ 2147483647 w 29"/>
                <a:gd name="T11" fmla="*/ 2147483647 h 70"/>
                <a:gd name="T12" fmla="*/ 2147483647 w 29"/>
                <a:gd name="T13" fmla="*/ 2147483647 h 70"/>
                <a:gd name="T14" fmla="*/ 0 w 29"/>
                <a:gd name="T15" fmla="*/ 2147483647 h 70"/>
                <a:gd name="T16" fmla="*/ 0 w 29"/>
                <a:gd name="T17" fmla="*/ 2147483647 h 70"/>
                <a:gd name="T18" fmla="*/ 2147483647 w 29"/>
                <a:gd name="T19" fmla="*/ 2147483647 h 70"/>
                <a:gd name="T20" fmla="*/ 2147483647 w 29"/>
                <a:gd name="T21" fmla="*/ 2147483647 h 70"/>
                <a:gd name="T22" fmla="*/ 2147483647 w 29"/>
                <a:gd name="T23" fmla="*/ 2147483647 h 70"/>
                <a:gd name="T24" fmla="*/ 2147483647 w 29"/>
                <a:gd name="T25" fmla="*/ 2147483647 h 70"/>
                <a:gd name="T26" fmla="*/ 2147483647 w 29"/>
                <a:gd name="T27" fmla="*/ 2147483647 h 70"/>
                <a:gd name="T28" fmla="*/ 2147483647 w 29"/>
                <a:gd name="T29" fmla="*/ 2147483647 h 70"/>
                <a:gd name="T30" fmla="*/ 2147483647 w 29"/>
                <a:gd name="T31" fmla="*/ 2147483647 h 70"/>
                <a:gd name="T32" fmla="*/ 2147483647 w 29"/>
                <a:gd name="T33" fmla="*/ 2147483647 h 70"/>
                <a:gd name="T34" fmla="*/ 2147483647 w 29"/>
                <a:gd name="T35" fmla="*/ 0 h 7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"/>
                <a:gd name="T55" fmla="*/ 0 h 70"/>
                <a:gd name="T56" fmla="*/ 29 w 29"/>
                <a:gd name="T57" fmla="*/ 70 h 7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" h="70">
                  <a:moveTo>
                    <a:pt x="13" y="0"/>
                  </a:moveTo>
                  <a:lnTo>
                    <a:pt x="13" y="8"/>
                  </a:lnTo>
                  <a:lnTo>
                    <a:pt x="11" y="15"/>
                  </a:lnTo>
                  <a:lnTo>
                    <a:pt x="9" y="25"/>
                  </a:lnTo>
                  <a:lnTo>
                    <a:pt x="7" y="34"/>
                  </a:lnTo>
                  <a:lnTo>
                    <a:pt x="3" y="44"/>
                  </a:lnTo>
                  <a:lnTo>
                    <a:pt x="1" y="50"/>
                  </a:lnTo>
                  <a:lnTo>
                    <a:pt x="0" y="52"/>
                  </a:lnTo>
                  <a:lnTo>
                    <a:pt x="0" y="69"/>
                  </a:lnTo>
                  <a:lnTo>
                    <a:pt x="9" y="65"/>
                  </a:lnTo>
                  <a:lnTo>
                    <a:pt x="15" y="57"/>
                  </a:lnTo>
                  <a:lnTo>
                    <a:pt x="19" y="50"/>
                  </a:lnTo>
                  <a:lnTo>
                    <a:pt x="23" y="40"/>
                  </a:lnTo>
                  <a:lnTo>
                    <a:pt x="24" y="29"/>
                  </a:lnTo>
                  <a:lnTo>
                    <a:pt x="26" y="19"/>
                  </a:lnTo>
                  <a:lnTo>
                    <a:pt x="28" y="9"/>
                  </a:lnTo>
                  <a:lnTo>
                    <a:pt x="28" y="2"/>
                  </a:lnTo>
                  <a:lnTo>
                    <a:pt x="13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1" name="Freeform 25"/>
            <p:cNvSpPr>
              <a:spLocks/>
            </p:cNvSpPr>
            <p:nvPr/>
          </p:nvSpPr>
          <p:spPr bwMode="auto">
            <a:xfrm>
              <a:off x="3435350" y="2228850"/>
              <a:ext cx="144463" cy="287338"/>
            </a:xfrm>
            <a:custGeom>
              <a:avLst/>
              <a:gdLst>
                <a:gd name="T0" fmla="*/ 2147483647 w 91"/>
                <a:gd name="T1" fmla="*/ 0 h 181"/>
                <a:gd name="T2" fmla="*/ 2147483647 w 91"/>
                <a:gd name="T3" fmla="*/ 2147483647 h 181"/>
                <a:gd name="T4" fmla="*/ 2147483647 w 91"/>
                <a:gd name="T5" fmla="*/ 2147483647 h 181"/>
                <a:gd name="T6" fmla="*/ 2147483647 w 91"/>
                <a:gd name="T7" fmla="*/ 2147483647 h 181"/>
                <a:gd name="T8" fmla="*/ 2147483647 w 91"/>
                <a:gd name="T9" fmla="*/ 2147483647 h 181"/>
                <a:gd name="T10" fmla="*/ 2147483647 w 91"/>
                <a:gd name="T11" fmla="*/ 2147483647 h 181"/>
                <a:gd name="T12" fmla="*/ 2147483647 w 91"/>
                <a:gd name="T13" fmla="*/ 2147483647 h 181"/>
                <a:gd name="T14" fmla="*/ 2147483647 w 91"/>
                <a:gd name="T15" fmla="*/ 2147483647 h 181"/>
                <a:gd name="T16" fmla="*/ 2147483647 w 91"/>
                <a:gd name="T17" fmla="*/ 2147483647 h 181"/>
                <a:gd name="T18" fmla="*/ 2147483647 w 91"/>
                <a:gd name="T19" fmla="*/ 2147483647 h 181"/>
                <a:gd name="T20" fmla="*/ 2147483647 w 91"/>
                <a:gd name="T21" fmla="*/ 2147483647 h 181"/>
                <a:gd name="T22" fmla="*/ 0 w 91"/>
                <a:gd name="T23" fmla="*/ 2147483647 h 181"/>
                <a:gd name="T24" fmla="*/ 2147483647 w 91"/>
                <a:gd name="T25" fmla="*/ 2147483647 h 181"/>
                <a:gd name="T26" fmla="*/ 2147483647 w 91"/>
                <a:gd name="T27" fmla="*/ 2147483647 h 181"/>
                <a:gd name="T28" fmla="*/ 2147483647 w 91"/>
                <a:gd name="T29" fmla="*/ 2147483647 h 181"/>
                <a:gd name="T30" fmla="*/ 2147483647 w 91"/>
                <a:gd name="T31" fmla="*/ 2147483647 h 181"/>
                <a:gd name="T32" fmla="*/ 2147483647 w 91"/>
                <a:gd name="T33" fmla="*/ 2147483647 h 181"/>
                <a:gd name="T34" fmla="*/ 2147483647 w 91"/>
                <a:gd name="T35" fmla="*/ 2147483647 h 181"/>
                <a:gd name="T36" fmla="*/ 2147483647 w 91"/>
                <a:gd name="T37" fmla="*/ 2147483647 h 181"/>
                <a:gd name="T38" fmla="*/ 2147483647 w 91"/>
                <a:gd name="T39" fmla="*/ 2147483647 h 181"/>
                <a:gd name="T40" fmla="*/ 2147483647 w 91"/>
                <a:gd name="T41" fmla="*/ 2147483647 h 181"/>
                <a:gd name="T42" fmla="*/ 2147483647 w 91"/>
                <a:gd name="T43" fmla="*/ 2147483647 h 181"/>
                <a:gd name="T44" fmla="*/ 2147483647 w 91"/>
                <a:gd name="T45" fmla="*/ 2147483647 h 181"/>
                <a:gd name="T46" fmla="*/ 2147483647 w 91"/>
                <a:gd name="T47" fmla="*/ 2147483647 h 181"/>
                <a:gd name="T48" fmla="*/ 2147483647 w 91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1"/>
                <a:gd name="T76" fmla="*/ 0 h 181"/>
                <a:gd name="T77" fmla="*/ 91 w 91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1" h="181">
                  <a:moveTo>
                    <a:pt x="84" y="0"/>
                  </a:moveTo>
                  <a:lnTo>
                    <a:pt x="90" y="2"/>
                  </a:lnTo>
                  <a:lnTo>
                    <a:pt x="80" y="2"/>
                  </a:lnTo>
                  <a:lnTo>
                    <a:pt x="73" y="5"/>
                  </a:lnTo>
                  <a:lnTo>
                    <a:pt x="69" y="11"/>
                  </a:lnTo>
                  <a:lnTo>
                    <a:pt x="63" y="21"/>
                  </a:lnTo>
                  <a:lnTo>
                    <a:pt x="50" y="42"/>
                  </a:lnTo>
                  <a:lnTo>
                    <a:pt x="38" y="67"/>
                  </a:lnTo>
                  <a:lnTo>
                    <a:pt x="25" y="97"/>
                  </a:lnTo>
                  <a:lnTo>
                    <a:pt x="15" y="126"/>
                  </a:lnTo>
                  <a:lnTo>
                    <a:pt x="6" y="153"/>
                  </a:lnTo>
                  <a:lnTo>
                    <a:pt x="0" y="178"/>
                  </a:lnTo>
                  <a:lnTo>
                    <a:pt x="15" y="180"/>
                  </a:lnTo>
                  <a:lnTo>
                    <a:pt x="21" y="159"/>
                  </a:lnTo>
                  <a:lnTo>
                    <a:pt x="29" y="132"/>
                  </a:lnTo>
                  <a:lnTo>
                    <a:pt x="40" y="103"/>
                  </a:lnTo>
                  <a:lnTo>
                    <a:pt x="52" y="74"/>
                  </a:lnTo>
                  <a:lnTo>
                    <a:pt x="65" y="48"/>
                  </a:lnTo>
                  <a:lnTo>
                    <a:pt x="77" y="28"/>
                  </a:lnTo>
                  <a:lnTo>
                    <a:pt x="80" y="21"/>
                  </a:lnTo>
                  <a:lnTo>
                    <a:pt x="84" y="17"/>
                  </a:lnTo>
                  <a:lnTo>
                    <a:pt x="86" y="15"/>
                  </a:lnTo>
                  <a:lnTo>
                    <a:pt x="82" y="15"/>
                  </a:lnTo>
                  <a:lnTo>
                    <a:pt x="88" y="15"/>
                  </a:lnTo>
                  <a:lnTo>
                    <a:pt x="84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2" name="Freeform 26"/>
            <p:cNvSpPr>
              <a:spLocks/>
            </p:cNvSpPr>
            <p:nvPr/>
          </p:nvSpPr>
          <p:spPr bwMode="auto">
            <a:xfrm>
              <a:off x="3538538" y="2228850"/>
              <a:ext cx="53975" cy="228600"/>
            </a:xfrm>
            <a:custGeom>
              <a:avLst/>
              <a:gdLst>
                <a:gd name="T0" fmla="*/ 2147483647 w 34"/>
                <a:gd name="T1" fmla="*/ 2147483647 h 144"/>
                <a:gd name="T2" fmla="*/ 2147483647 w 34"/>
                <a:gd name="T3" fmla="*/ 2147483647 h 144"/>
                <a:gd name="T4" fmla="*/ 2147483647 w 34"/>
                <a:gd name="T5" fmla="*/ 2147483647 h 144"/>
                <a:gd name="T6" fmla="*/ 2147483647 w 34"/>
                <a:gd name="T7" fmla="*/ 2147483647 h 144"/>
                <a:gd name="T8" fmla="*/ 2147483647 w 34"/>
                <a:gd name="T9" fmla="*/ 2147483647 h 144"/>
                <a:gd name="T10" fmla="*/ 2147483647 w 34"/>
                <a:gd name="T11" fmla="*/ 2147483647 h 144"/>
                <a:gd name="T12" fmla="*/ 2147483647 w 34"/>
                <a:gd name="T13" fmla="*/ 2147483647 h 144"/>
                <a:gd name="T14" fmla="*/ 2147483647 w 34"/>
                <a:gd name="T15" fmla="*/ 2147483647 h 144"/>
                <a:gd name="T16" fmla="*/ 2147483647 w 34"/>
                <a:gd name="T17" fmla="*/ 2147483647 h 144"/>
                <a:gd name="T18" fmla="*/ 2147483647 w 34"/>
                <a:gd name="T19" fmla="*/ 2147483647 h 144"/>
                <a:gd name="T20" fmla="*/ 2147483647 w 34"/>
                <a:gd name="T21" fmla="*/ 2147483647 h 144"/>
                <a:gd name="T22" fmla="*/ 2147483647 w 34"/>
                <a:gd name="T23" fmla="*/ 0 h 144"/>
                <a:gd name="T24" fmla="*/ 2147483647 w 34"/>
                <a:gd name="T25" fmla="*/ 2147483647 h 144"/>
                <a:gd name="T26" fmla="*/ 2147483647 w 34"/>
                <a:gd name="T27" fmla="*/ 2147483647 h 144"/>
                <a:gd name="T28" fmla="*/ 2147483647 w 34"/>
                <a:gd name="T29" fmla="*/ 2147483647 h 144"/>
                <a:gd name="T30" fmla="*/ 2147483647 w 34"/>
                <a:gd name="T31" fmla="*/ 2147483647 h 144"/>
                <a:gd name="T32" fmla="*/ 2147483647 w 34"/>
                <a:gd name="T33" fmla="*/ 2147483647 h 144"/>
                <a:gd name="T34" fmla="*/ 2147483647 w 34"/>
                <a:gd name="T35" fmla="*/ 2147483647 h 144"/>
                <a:gd name="T36" fmla="*/ 2147483647 w 34"/>
                <a:gd name="T37" fmla="*/ 2147483647 h 144"/>
                <a:gd name="T38" fmla="*/ 0 w 34"/>
                <a:gd name="T39" fmla="*/ 2147483647 h 144"/>
                <a:gd name="T40" fmla="*/ 0 w 34"/>
                <a:gd name="T41" fmla="*/ 2147483647 h 144"/>
                <a:gd name="T42" fmla="*/ 0 w 34"/>
                <a:gd name="T43" fmla="*/ 2147483647 h 144"/>
                <a:gd name="T44" fmla="*/ 2147483647 w 34"/>
                <a:gd name="T45" fmla="*/ 2147483647 h 144"/>
                <a:gd name="T46" fmla="*/ 2147483647 w 34"/>
                <a:gd name="T47" fmla="*/ 2147483647 h 144"/>
                <a:gd name="T48" fmla="*/ 2147483647 w 34"/>
                <a:gd name="T49" fmla="*/ 2147483647 h 1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144"/>
                <a:gd name="T77" fmla="*/ 34 w 34"/>
                <a:gd name="T78" fmla="*/ 144 h 1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144">
                  <a:moveTo>
                    <a:pt x="14" y="126"/>
                  </a:moveTo>
                  <a:lnTo>
                    <a:pt x="17" y="128"/>
                  </a:lnTo>
                  <a:lnTo>
                    <a:pt x="15" y="122"/>
                  </a:lnTo>
                  <a:lnTo>
                    <a:pt x="17" y="115"/>
                  </a:lnTo>
                  <a:lnTo>
                    <a:pt x="19" y="96"/>
                  </a:lnTo>
                  <a:lnTo>
                    <a:pt x="23" y="73"/>
                  </a:lnTo>
                  <a:lnTo>
                    <a:pt x="29" y="48"/>
                  </a:lnTo>
                  <a:lnTo>
                    <a:pt x="31" y="28"/>
                  </a:lnTo>
                  <a:lnTo>
                    <a:pt x="33" y="19"/>
                  </a:lnTo>
                  <a:lnTo>
                    <a:pt x="33" y="11"/>
                  </a:lnTo>
                  <a:lnTo>
                    <a:pt x="31" y="4"/>
                  </a:lnTo>
                  <a:lnTo>
                    <a:pt x="19" y="0"/>
                  </a:lnTo>
                  <a:lnTo>
                    <a:pt x="23" y="15"/>
                  </a:lnTo>
                  <a:lnTo>
                    <a:pt x="17" y="13"/>
                  </a:lnTo>
                  <a:lnTo>
                    <a:pt x="17" y="19"/>
                  </a:lnTo>
                  <a:lnTo>
                    <a:pt x="15" y="25"/>
                  </a:lnTo>
                  <a:lnTo>
                    <a:pt x="12" y="46"/>
                  </a:lnTo>
                  <a:lnTo>
                    <a:pt x="8" y="69"/>
                  </a:lnTo>
                  <a:lnTo>
                    <a:pt x="4" y="94"/>
                  </a:lnTo>
                  <a:lnTo>
                    <a:pt x="0" y="115"/>
                  </a:lnTo>
                  <a:lnTo>
                    <a:pt x="0" y="122"/>
                  </a:lnTo>
                  <a:lnTo>
                    <a:pt x="0" y="130"/>
                  </a:lnTo>
                  <a:lnTo>
                    <a:pt x="4" y="138"/>
                  </a:lnTo>
                  <a:lnTo>
                    <a:pt x="14" y="143"/>
                  </a:lnTo>
                  <a:lnTo>
                    <a:pt x="14" y="126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3" name="Freeform 27"/>
            <p:cNvSpPr>
              <a:spLocks/>
            </p:cNvSpPr>
            <p:nvPr/>
          </p:nvSpPr>
          <p:spPr bwMode="auto">
            <a:xfrm>
              <a:off x="3551238" y="2301875"/>
              <a:ext cx="71437" cy="155575"/>
            </a:xfrm>
            <a:custGeom>
              <a:avLst/>
              <a:gdLst>
                <a:gd name="T0" fmla="*/ 2147483647 w 45"/>
                <a:gd name="T1" fmla="*/ 0 h 98"/>
                <a:gd name="T2" fmla="*/ 2147483647 w 45"/>
                <a:gd name="T3" fmla="*/ 2147483647 h 98"/>
                <a:gd name="T4" fmla="*/ 2147483647 w 45"/>
                <a:gd name="T5" fmla="*/ 2147483647 h 98"/>
                <a:gd name="T6" fmla="*/ 2147483647 w 45"/>
                <a:gd name="T7" fmla="*/ 2147483647 h 98"/>
                <a:gd name="T8" fmla="*/ 2147483647 w 45"/>
                <a:gd name="T9" fmla="*/ 2147483647 h 98"/>
                <a:gd name="T10" fmla="*/ 2147483647 w 45"/>
                <a:gd name="T11" fmla="*/ 2147483647 h 98"/>
                <a:gd name="T12" fmla="*/ 2147483647 w 45"/>
                <a:gd name="T13" fmla="*/ 2147483647 h 98"/>
                <a:gd name="T14" fmla="*/ 0 w 45"/>
                <a:gd name="T15" fmla="*/ 2147483647 h 98"/>
                <a:gd name="T16" fmla="*/ 2147483647 w 45"/>
                <a:gd name="T17" fmla="*/ 2147483647 h 98"/>
                <a:gd name="T18" fmla="*/ 2147483647 w 45"/>
                <a:gd name="T19" fmla="*/ 2147483647 h 98"/>
                <a:gd name="T20" fmla="*/ 2147483647 w 45"/>
                <a:gd name="T21" fmla="*/ 2147483647 h 98"/>
                <a:gd name="T22" fmla="*/ 2147483647 w 45"/>
                <a:gd name="T23" fmla="*/ 2147483647 h 98"/>
                <a:gd name="T24" fmla="*/ 2147483647 w 45"/>
                <a:gd name="T25" fmla="*/ 2147483647 h 98"/>
                <a:gd name="T26" fmla="*/ 2147483647 w 45"/>
                <a:gd name="T27" fmla="*/ 2147483647 h 98"/>
                <a:gd name="T28" fmla="*/ 2147483647 w 45"/>
                <a:gd name="T29" fmla="*/ 2147483647 h 98"/>
                <a:gd name="T30" fmla="*/ 2147483647 w 45"/>
                <a:gd name="T31" fmla="*/ 2147483647 h 98"/>
                <a:gd name="T32" fmla="*/ 2147483647 w 45"/>
                <a:gd name="T33" fmla="*/ 2147483647 h 98"/>
                <a:gd name="T34" fmla="*/ 2147483647 w 45"/>
                <a:gd name="T35" fmla="*/ 2147483647 h 98"/>
                <a:gd name="T36" fmla="*/ 2147483647 w 45"/>
                <a:gd name="T37" fmla="*/ 0 h 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"/>
                <a:gd name="T58" fmla="*/ 0 h 98"/>
                <a:gd name="T59" fmla="*/ 45 w 45"/>
                <a:gd name="T60" fmla="*/ 98 h 9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" h="98">
                  <a:moveTo>
                    <a:pt x="29" y="0"/>
                  </a:moveTo>
                  <a:lnTo>
                    <a:pt x="27" y="5"/>
                  </a:lnTo>
                  <a:lnTo>
                    <a:pt x="25" y="15"/>
                  </a:lnTo>
                  <a:lnTo>
                    <a:pt x="19" y="28"/>
                  </a:lnTo>
                  <a:lnTo>
                    <a:pt x="15" y="46"/>
                  </a:lnTo>
                  <a:lnTo>
                    <a:pt x="9" y="59"/>
                  </a:lnTo>
                  <a:lnTo>
                    <a:pt x="4" y="73"/>
                  </a:lnTo>
                  <a:lnTo>
                    <a:pt x="0" y="82"/>
                  </a:lnTo>
                  <a:lnTo>
                    <a:pt x="6" y="80"/>
                  </a:lnTo>
                  <a:lnTo>
                    <a:pt x="6" y="97"/>
                  </a:lnTo>
                  <a:lnTo>
                    <a:pt x="15" y="88"/>
                  </a:lnTo>
                  <a:lnTo>
                    <a:pt x="19" y="78"/>
                  </a:lnTo>
                  <a:lnTo>
                    <a:pt x="25" y="65"/>
                  </a:lnTo>
                  <a:lnTo>
                    <a:pt x="29" y="50"/>
                  </a:lnTo>
                  <a:lnTo>
                    <a:pt x="34" y="34"/>
                  </a:lnTo>
                  <a:lnTo>
                    <a:pt x="40" y="21"/>
                  </a:lnTo>
                  <a:lnTo>
                    <a:pt x="42" y="9"/>
                  </a:lnTo>
                  <a:lnTo>
                    <a:pt x="44" y="4"/>
                  </a:lnTo>
                  <a:lnTo>
                    <a:pt x="29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4" name="Freeform 28"/>
            <p:cNvSpPr>
              <a:spLocks/>
            </p:cNvSpPr>
            <p:nvPr/>
          </p:nvSpPr>
          <p:spPr bwMode="auto">
            <a:xfrm>
              <a:off x="3597275" y="2100263"/>
              <a:ext cx="95250" cy="209550"/>
            </a:xfrm>
            <a:custGeom>
              <a:avLst/>
              <a:gdLst>
                <a:gd name="T0" fmla="*/ 2147483647 w 60"/>
                <a:gd name="T1" fmla="*/ 0 h 132"/>
                <a:gd name="T2" fmla="*/ 2147483647 w 60"/>
                <a:gd name="T3" fmla="*/ 2147483647 h 132"/>
                <a:gd name="T4" fmla="*/ 2147483647 w 60"/>
                <a:gd name="T5" fmla="*/ 2147483647 h 132"/>
                <a:gd name="T6" fmla="*/ 2147483647 w 60"/>
                <a:gd name="T7" fmla="*/ 2147483647 h 132"/>
                <a:gd name="T8" fmla="*/ 2147483647 w 60"/>
                <a:gd name="T9" fmla="*/ 2147483647 h 132"/>
                <a:gd name="T10" fmla="*/ 2147483647 w 60"/>
                <a:gd name="T11" fmla="*/ 2147483647 h 132"/>
                <a:gd name="T12" fmla="*/ 2147483647 w 60"/>
                <a:gd name="T13" fmla="*/ 2147483647 h 132"/>
                <a:gd name="T14" fmla="*/ 2147483647 w 60"/>
                <a:gd name="T15" fmla="*/ 2147483647 h 132"/>
                <a:gd name="T16" fmla="*/ 0 w 60"/>
                <a:gd name="T17" fmla="*/ 2147483647 h 132"/>
                <a:gd name="T18" fmla="*/ 2147483647 w 60"/>
                <a:gd name="T19" fmla="*/ 2147483647 h 132"/>
                <a:gd name="T20" fmla="*/ 2147483647 w 60"/>
                <a:gd name="T21" fmla="*/ 2147483647 h 132"/>
                <a:gd name="T22" fmla="*/ 2147483647 w 60"/>
                <a:gd name="T23" fmla="*/ 2147483647 h 132"/>
                <a:gd name="T24" fmla="*/ 2147483647 w 60"/>
                <a:gd name="T25" fmla="*/ 2147483647 h 132"/>
                <a:gd name="T26" fmla="*/ 2147483647 w 60"/>
                <a:gd name="T27" fmla="*/ 2147483647 h 132"/>
                <a:gd name="T28" fmla="*/ 2147483647 w 60"/>
                <a:gd name="T29" fmla="*/ 2147483647 h 132"/>
                <a:gd name="T30" fmla="*/ 2147483647 w 60"/>
                <a:gd name="T31" fmla="*/ 2147483647 h 132"/>
                <a:gd name="T32" fmla="*/ 2147483647 w 60"/>
                <a:gd name="T33" fmla="*/ 2147483647 h 132"/>
                <a:gd name="T34" fmla="*/ 2147483647 w 60"/>
                <a:gd name="T35" fmla="*/ 2147483647 h 132"/>
                <a:gd name="T36" fmla="*/ 2147483647 w 60"/>
                <a:gd name="T37" fmla="*/ 2147483647 h 132"/>
                <a:gd name="T38" fmla="*/ 2147483647 w 60"/>
                <a:gd name="T39" fmla="*/ 0 h 1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0"/>
                <a:gd name="T61" fmla="*/ 0 h 132"/>
                <a:gd name="T62" fmla="*/ 60 w 60"/>
                <a:gd name="T63" fmla="*/ 132 h 1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0" h="132">
                  <a:moveTo>
                    <a:pt x="44" y="0"/>
                  </a:moveTo>
                  <a:lnTo>
                    <a:pt x="34" y="19"/>
                  </a:lnTo>
                  <a:lnTo>
                    <a:pt x="26" y="35"/>
                  </a:lnTo>
                  <a:lnTo>
                    <a:pt x="21" y="50"/>
                  </a:lnTo>
                  <a:lnTo>
                    <a:pt x="17" y="65"/>
                  </a:lnTo>
                  <a:lnTo>
                    <a:pt x="13" y="79"/>
                  </a:lnTo>
                  <a:lnTo>
                    <a:pt x="9" y="92"/>
                  </a:lnTo>
                  <a:lnTo>
                    <a:pt x="5" y="109"/>
                  </a:lnTo>
                  <a:lnTo>
                    <a:pt x="0" y="127"/>
                  </a:lnTo>
                  <a:lnTo>
                    <a:pt x="15" y="131"/>
                  </a:lnTo>
                  <a:lnTo>
                    <a:pt x="21" y="113"/>
                  </a:lnTo>
                  <a:lnTo>
                    <a:pt x="24" y="98"/>
                  </a:lnTo>
                  <a:lnTo>
                    <a:pt x="28" y="83"/>
                  </a:lnTo>
                  <a:lnTo>
                    <a:pt x="32" y="69"/>
                  </a:lnTo>
                  <a:lnTo>
                    <a:pt x="36" y="56"/>
                  </a:lnTo>
                  <a:lnTo>
                    <a:pt x="42" y="42"/>
                  </a:lnTo>
                  <a:lnTo>
                    <a:pt x="49" y="27"/>
                  </a:lnTo>
                  <a:lnTo>
                    <a:pt x="57" y="8"/>
                  </a:lnTo>
                  <a:lnTo>
                    <a:pt x="59" y="8"/>
                  </a:lnTo>
                  <a:lnTo>
                    <a:pt x="44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5" name="Freeform 29"/>
            <p:cNvSpPr>
              <a:spLocks/>
            </p:cNvSpPr>
            <p:nvPr/>
          </p:nvSpPr>
          <p:spPr bwMode="auto">
            <a:xfrm>
              <a:off x="3667125" y="2036763"/>
              <a:ext cx="98425" cy="77787"/>
            </a:xfrm>
            <a:custGeom>
              <a:avLst/>
              <a:gdLst>
                <a:gd name="T0" fmla="*/ 2147483647 w 62"/>
                <a:gd name="T1" fmla="*/ 0 h 49"/>
                <a:gd name="T2" fmla="*/ 2147483647 w 62"/>
                <a:gd name="T3" fmla="*/ 2147483647 h 49"/>
                <a:gd name="T4" fmla="*/ 2147483647 w 62"/>
                <a:gd name="T5" fmla="*/ 2147483647 h 49"/>
                <a:gd name="T6" fmla="*/ 2147483647 w 62"/>
                <a:gd name="T7" fmla="*/ 2147483647 h 49"/>
                <a:gd name="T8" fmla="*/ 2147483647 w 62"/>
                <a:gd name="T9" fmla="*/ 2147483647 h 49"/>
                <a:gd name="T10" fmla="*/ 2147483647 w 62"/>
                <a:gd name="T11" fmla="*/ 2147483647 h 49"/>
                <a:gd name="T12" fmla="*/ 2147483647 w 62"/>
                <a:gd name="T13" fmla="*/ 2147483647 h 49"/>
                <a:gd name="T14" fmla="*/ 2147483647 w 62"/>
                <a:gd name="T15" fmla="*/ 2147483647 h 49"/>
                <a:gd name="T16" fmla="*/ 0 w 62"/>
                <a:gd name="T17" fmla="*/ 2147483647 h 49"/>
                <a:gd name="T18" fmla="*/ 2147483647 w 62"/>
                <a:gd name="T19" fmla="*/ 2147483647 h 49"/>
                <a:gd name="T20" fmla="*/ 2147483647 w 62"/>
                <a:gd name="T21" fmla="*/ 2147483647 h 49"/>
                <a:gd name="T22" fmla="*/ 2147483647 w 62"/>
                <a:gd name="T23" fmla="*/ 2147483647 h 49"/>
                <a:gd name="T24" fmla="*/ 2147483647 w 62"/>
                <a:gd name="T25" fmla="*/ 2147483647 h 49"/>
                <a:gd name="T26" fmla="*/ 2147483647 w 62"/>
                <a:gd name="T27" fmla="*/ 2147483647 h 49"/>
                <a:gd name="T28" fmla="*/ 2147483647 w 62"/>
                <a:gd name="T29" fmla="*/ 2147483647 h 49"/>
                <a:gd name="T30" fmla="*/ 2147483647 w 62"/>
                <a:gd name="T31" fmla="*/ 2147483647 h 49"/>
                <a:gd name="T32" fmla="*/ 2147483647 w 62"/>
                <a:gd name="T33" fmla="*/ 2147483647 h 49"/>
                <a:gd name="T34" fmla="*/ 2147483647 w 62"/>
                <a:gd name="T35" fmla="*/ 2147483647 h 49"/>
                <a:gd name="T36" fmla="*/ 2147483647 w 62"/>
                <a:gd name="T37" fmla="*/ 0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2"/>
                <a:gd name="T58" fmla="*/ 0 h 49"/>
                <a:gd name="T59" fmla="*/ 62 w 62"/>
                <a:gd name="T60" fmla="*/ 49 h 4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2" h="49">
                  <a:moveTo>
                    <a:pt x="61" y="0"/>
                  </a:moveTo>
                  <a:lnTo>
                    <a:pt x="51" y="2"/>
                  </a:lnTo>
                  <a:lnTo>
                    <a:pt x="42" y="4"/>
                  </a:lnTo>
                  <a:lnTo>
                    <a:pt x="32" y="8"/>
                  </a:lnTo>
                  <a:lnTo>
                    <a:pt x="23" y="13"/>
                  </a:lnTo>
                  <a:lnTo>
                    <a:pt x="17" y="21"/>
                  </a:lnTo>
                  <a:lnTo>
                    <a:pt x="9" y="27"/>
                  </a:lnTo>
                  <a:lnTo>
                    <a:pt x="3" y="34"/>
                  </a:lnTo>
                  <a:lnTo>
                    <a:pt x="0" y="40"/>
                  </a:lnTo>
                  <a:lnTo>
                    <a:pt x="15" y="48"/>
                  </a:lnTo>
                  <a:lnTo>
                    <a:pt x="17" y="42"/>
                  </a:lnTo>
                  <a:lnTo>
                    <a:pt x="21" y="38"/>
                  </a:lnTo>
                  <a:lnTo>
                    <a:pt x="26" y="33"/>
                  </a:lnTo>
                  <a:lnTo>
                    <a:pt x="32" y="27"/>
                  </a:lnTo>
                  <a:lnTo>
                    <a:pt x="40" y="23"/>
                  </a:lnTo>
                  <a:lnTo>
                    <a:pt x="47" y="19"/>
                  </a:lnTo>
                  <a:lnTo>
                    <a:pt x="53" y="17"/>
                  </a:lnTo>
                  <a:lnTo>
                    <a:pt x="61" y="17"/>
                  </a:lnTo>
                  <a:lnTo>
                    <a:pt x="61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6" name="Freeform 30"/>
            <p:cNvSpPr>
              <a:spLocks/>
            </p:cNvSpPr>
            <p:nvPr/>
          </p:nvSpPr>
          <p:spPr bwMode="auto">
            <a:xfrm>
              <a:off x="3711575" y="2036763"/>
              <a:ext cx="90488" cy="379412"/>
            </a:xfrm>
            <a:custGeom>
              <a:avLst/>
              <a:gdLst>
                <a:gd name="T0" fmla="*/ 2147483647 w 57"/>
                <a:gd name="T1" fmla="*/ 2147483647 h 239"/>
                <a:gd name="T2" fmla="*/ 2147483647 w 57"/>
                <a:gd name="T3" fmla="*/ 2147483647 h 239"/>
                <a:gd name="T4" fmla="*/ 2147483647 w 57"/>
                <a:gd name="T5" fmla="*/ 2147483647 h 239"/>
                <a:gd name="T6" fmla="*/ 2147483647 w 57"/>
                <a:gd name="T7" fmla="*/ 2147483647 h 239"/>
                <a:gd name="T8" fmla="*/ 2147483647 w 57"/>
                <a:gd name="T9" fmla="*/ 2147483647 h 239"/>
                <a:gd name="T10" fmla="*/ 2147483647 w 57"/>
                <a:gd name="T11" fmla="*/ 2147483647 h 239"/>
                <a:gd name="T12" fmla="*/ 2147483647 w 57"/>
                <a:gd name="T13" fmla="*/ 2147483647 h 239"/>
                <a:gd name="T14" fmla="*/ 2147483647 w 57"/>
                <a:gd name="T15" fmla="*/ 2147483647 h 239"/>
                <a:gd name="T16" fmla="*/ 2147483647 w 57"/>
                <a:gd name="T17" fmla="*/ 2147483647 h 239"/>
                <a:gd name="T18" fmla="*/ 2147483647 w 57"/>
                <a:gd name="T19" fmla="*/ 2147483647 h 239"/>
                <a:gd name="T20" fmla="*/ 2147483647 w 57"/>
                <a:gd name="T21" fmla="*/ 2147483647 h 239"/>
                <a:gd name="T22" fmla="*/ 2147483647 w 57"/>
                <a:gd name="T23" fmla="*/ 2147483647 h 239"/>
                <a:gd name="T24" fmla="*/ 2147483647 w 57"/>
                <a:gd name="T25" fmla="*/ 0 h 239"/>
                <a:gd name="T26" fmla="*/ 2147483647 w 57"/>
                <a:gd name="T27" fmla="*/ 2147483647 h 239"/>
                <a:gd name="T28" fmla="*/ 2147483647 w 57"/>
                <a:gd name="T29" fmla="*/ 2147483647 h 239"/>
                <a:gd name="T30" fmla="*/ 2147483647 w 57"/>
                <a:gd name="T31" fmla="*/ 2147483647 h 239"/>
                <a:gd name="T32" fmla="*/ 2147483647 w 57"/>
                <a:gd name="T33" fmla="*/ 2147483647 h 239"/>
                <a:gd name="T34" fmla="*/ 2147483647 w 57"/>
                <a:gd name="T35" fmla="*/ 2147483647 h 239"/>
                <a:gd name="T36" fmla="*/ 2147483647 w 57"/>
                <a:gd name="T37" fmla="*/ 2147483647 h 239"/>
                <a:gd name="T38" fmla="*/ 2147483647 w 57"/>
                <a:gd name="T39" fmla="*/ 2147483647 h 239"/>
                <a:gd name="T40" fmla="*/ 2147483647 w 57"/>
                <a:gd name="T41" fmla="*/ 2147483647 h 239"/>
                <a:gd name="T42" fmla="*/ 2147483647 w 57"/>
                <a:gd name="T43" fmla="*/ 2147483647 h 239"/>
                <a:gd name="T44" fmla="*/ 2147483647 w 57"/>
                <a:gd name="T45" fmla="*/ 2147483647 h 239"/>
                <a:gd name="T46" fmla="*/ 2147483647 w 57"/>
                <a:gd name="T47" fmla="*/ 2147483647 h 239"/>
                <a:gd name="T48" fmla="*/ 0 w 57"/>
                <a:gd name="T49" fmla="*/ 2147483647 h 239"/>
                <a:gd name="T50" fmla="*/ 2147483647 w 57"/>
                <a:gd name="T51" fmla="*/ 2147483647 h 239"/>
                <a:gd name="T52" fmla="*/ 2147483647 w 57"/>
                <a:gd name="T53" fmla="*/ 2147483647 h 23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7"/>
                <a:gd name="T82" fmla="*/ 0 h 239"/>
                <a:gd name="T83" fmla="*/ 57 w 57"/>
                <a:gd name="T84" fmla="*/ 239 h 23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7" h="239">
                  <a:moveTo>
                    <a:pt x="6" y="220"/>
                  </a:moveTo>
                  <a:lnTo>
                    <a:pt x="16" y="222"/>
                  </a:lnTo>
                  <a:lnTo>
                    <a:pt x="21" y="197"/>
                  </a:lnTo>
                  <a:lnTo>
                    <a:pt x="33" y="161"/>
                  </a:lnTo>
                  <a:lnTo>
                    <a:pt x="44" y="121"/>
                  </a:lnTo>
                  <a:lnTo>
                    <a:pt x="52" y="80"/>
                  </a:lnTo>
                  <a:lnTo>
                    <a:pt x="56" y="44"/>
                  </a:lnTo>
                  <a:lnTo>
                    <a:pt x="56" y="29"/>
                  </a:lnTo>
                  <a:lnTo>
                    <a:pt x="54" y="15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3" y="0"/>
                  </a:lnTo>
                  <a:lnTo>
                    <a:pt x="33" y="17"/>
                  </a:lnTo>
                  <a:lnTo>
                    <a:pt x="35" y="17"/>
                  </a:lnTo>
                  <a:lnTo>
                    <a:pt x="37" y="17"/>
                  </a:lnTo>
                  <a:lnTo>
                    <a:pt x="37" y="19"/>
                  </a:lnTo>
                  <a:lnTo>
                    <a:pt x="39" y="21"/>
                  </a:lnTo>
                  <a:lnTo>
                    <a:pt x="41" y="31"/>
                  </a:lnTo>
                  <a:lnTo>
                    <a:pt x="41" y="42"/>
                  </a:lnTo>
                  <a:lnTo>
                    <a:pt x="37" y="79"/>
                  </a:lnTo>
                  <a:lnTo>
                    <a:pt x="27" y="117"/>
                  </a:lnTo>
                  <a:lnTo>
                    <a:pt x="18" y="157"/>
                  </a:lnTo>
                  <a:lnTo>
                    <a:pt x="8" y="192"/>
                  </a:lnTo>
                  <a:lnTo>
                    <a:pt x="0" y="218"/>
                  </a:lnTo>
                  <a:lnTo>
                    <a:pt x="6" y="238"/>
                  </a:lnTo>
                  <a:lnTo>
                    <a:pt x="6" y="22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7" name="Freeform 31"/>
            <p:cNvSpPr>
              <a:spLocks/>
            </p:cNvSpPr>
            <p:nvPr/>
          </p:nvSpPr>
          <p:spPr bwMode="auto">
            <a:xfrm>
              <a:off x="3717925" y="2170113"/>
              <a:ext cx="111125" cy="246062"/>
            </a:xfrm>
            <a:custGeom>
              <a:avLst/>
              <a:gdLst>
                <a:gd name="T0" fmla="*/ 2147483647 w 70"/>
                <a:gd name="T1" fmla="*/ 0 h 155"/>
                <a:gd name="T2" fmla="*/ 2147483647 w 70"/>
                <a:gd name="T3" fmla="*/ 2147483647 h 155"/>
                <a:gd name="T4" fmla="*/ 2147483647 w 70"/>
                <a:gd name="T5" fmla="*/ 2147483647 h 155"/>
                <a:gd name="T6" fmla="*/ 2147483647 w 70"/>
                <a:gd name="T7" fmla="*/ 2147483647 h 155"/>
                <a:gd name="T8" fmla="*/ 2147483647 w 70"/>
                <a:gd name="T9" fmla="*/ 2147483647 h 155"/>
                <a:gd name="T10" fmla="*/ 2147483647 w 70"/>
                <a:gd name="T11" fmla="*/ 2147483647 h 155"/>
                <a:gd name="T12" fmla="*/ 2147483647 w 70"/>
                <a:gd name="T13" fmla="*/ 2147483647 h 155"/>
                <a:gd name="T14" fmla="*/ 2147483647 w 70"/>
                <a:gd name="T15" fmla="*/ 2147483647 h 155"/>
                <a:gd name="T16" fmla="*/ 2147483647 w 70"/>
                <a:gd name="T17" fmla="*/ 2147483647 h 155"/>
                <a:gd name="T18" fmla="*/ 0 w 70"/>
                <a:gd name="T19" fmla="*/ 2147483647 h 155"/>
                <a:gd name="T20" fmla="*/ 2147483647 w 70"/>
                <a:gd name="T21" fmla="*/ 2147483647 h 155"/>
                <a:gd name="T22" fmla="*/ 2147483647 w 70"/>
                <a:gd name="T23" fmla="*/ 2147483647 h 155"/>
                <a:gd name="T24" fmla="*/ 2147483647 w 70"/>
                <a:gd name="T25" fmla="*/ 2147483647 h 155"/>
                <a:gd name="T26" fmla="*/ 2147483647 w 70"/>
                <a:gd name="T27" fmla="*/ 2147483647 h 155"/>
                <a:gd name="T28" fmla="*/ 2147483647 w 70"/>
                <a:gd name="T29" fmla="*/ 2147483647 h 155"/>
                <a:gd name="T30" fmla="*/ 2147483647 w 70"/>
                <a:gd name="T31" fmla="*/ 2147483647 h 155"/>
                <a:gd name="T32" fmla="*/ 2147483647 w 70"/>
                <a:gd name="T33" fmla="*/ 2147483647 h 155"/>
                <a:gd name="T34" fmla="*/ 2147483647 w 70"/>
                <a:gd name="T35" fmla="*/ 2147483647 h 155"/>
                <a:gd name="T36" fmla="*/ 2147483647 w 70"/>
                <a:gd name="T37" fmla="*/ 2147483647 h 155"/>
                <a:gd name="T38" fmla="*/ 2147483647 w 70"/>
                <a:gd name="T39" fmla="*/ 2147483647 h 155"/>
                <a:gd name="T40" fmla="*/ 2147483647 w 70"/>
                <a:gd name="T41" fmla="*/ 2147483647 h 155"/>
                <a:gd name="T42" fmla="*/ 2147483647 w 70"/>
                <a:gd name="T43" fmla="*/ 2147483647 h 155"/>
                <a:gd name="T44" fmla="*/ 2147483647 w 70"/>
                <a:gd name="T45" fmla="*/ 0 h 15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"/>
                <a:gd name="T70" fmla="*/ 0 h 155"/>
                <a:gd name="T71" fmla="*/ 70 w 70"/>
                <a:gd name="T72" fmla="*/ 155 h 15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" h="155">
                  <a:moveTo>
                    <a:pt x="65" y="0"/>
                  </a:moveTo>
                  <a:lnTo>
                    <a:pt x="56" y="6"/>
                  </a:lnTo>
                  <a:lnTo>
                    <a:pt x="48" y="12"/>
                  </a:lnTo>
                  <a:lnTo>
                    <a:pt x="42" y="21"/>
                  </a:lnTo>
                  <a:lnTo>
                    <a:pt x="37" y="31"/>
                  </a:lnTo>
                  <a:lnTo>
                    <a:pt x="27" y="54"/>
                  </a:lnTo>
                  <a:lnTo>
                    <a:pt x="19" y="79"/>
                  </a:lnTo>
                  <a:lnTo>
                    <a:pt x="12" y="102"/>
                  </a:lnTo>
                  <a:lnTo>
                    <a:pt x="6" y="123"/>
                  </a:lnTo>
                  <a:lnTo>
                    <a:pt x="0" y="134"/>
                  </a:lnTo>
                  <a:lnTo>
                    <a:pt x="2" y="136"/>
                  </a:lnTo>
                  <a:lnTo>
                    <a:pt x="2" y="154"/>
                  </a:lnTo>
                  <a:lnTo>
                    <a:pt x="15" y="144"/>
                  </a:lnTo>
                  <a:lnTo>
                    <a:pt x="21" y="127"/>
                  </a:lnTo>
                  <a:lnTo>
                    <a:pt x="27" y="106"/>
                  </a:lnTo>
                  <a:lnTo>
                    <a:pt x="35" y="83"/>
                  </a:lnTo>
                  <a:lnTo>
                    <a:pt x="42" y="60"/>
                  </a:lnTo>
                  <a:lnTo>
                    <a:pt x="52" y="39"/>
                  </a:lnTo>
                  <a:lnTo>
                    <a:pt x="56" y="29"/>
                  </a:lnTo>
                  <a:lnTo>
                    <a:pt x="61" y="23"/>
                  </a:lnTo>
                  <a:lnTo>
                    <a:pt x="65" y="18"/>
                  </a:lnTo>
                  <a:lnTo>
                    <a:pt x="69" y="16"/>
                  </a:lnTo>
                  <a:lnTo>
                    <a:pt x="65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8" name="Freeform 32"/>
            <p:cNvSpPr>
              <a:spLocks/>
            </p:cNvSpPr>
            <p:nvPr/>
          </p:nvSpPr>
          <p:spPr bwMode="auto">
            <a:xfrm>
              <a:off x="3821113" y="2166938"/>
              <a:ext cx="60325" cy="84137"/>
            </a:xfrm>
            <a:custGeom>
              <a:avLst/>
              <a:gdLst>
                <a:gd name="T0" fmla="*/ 2147483647 w 38"/>
                <a:gd name="T1" fmla="*/ 2147483647 h 53"/>
                <a:gd name="T2" fmla="*/ 2147483647 w 38"/>
                <a:gd name="T3" fmla="*/ 2147483647 h 53"/>
                <a:gd name="T4" fmla="*/ 2147483647 w 38"/>
                <a:gd name="T5" fmla="*/ 2147483647 h 53"/>
                <a:gd name="T6" fmla="*/ 2147483647 w 38"/>
                <a:gd name="T7" fmla="*/ 2147483647 h 53"/>
                <a:gd name="T8" fmla="*/ 2147483647 w 38"/>
                <a:gd name="T9" fmla="*/ 2147483647 h 53"/>
                <a:gd name="T10" fmla="*/ 2147483647 w 38"/>
                <a:gd name="T11" fmla="*/ 2147483647 h 53"/>
                <a:gd name="T12" fmla="*/ 2147483647 w 38"/>
                <a:gd name="T13" fmla="*/ 2147483647 h 53"/>
                <a:gd name="T14" fmla="*/ 2147483647 w 38"/>
                <a:gd name="T15" fmla="*/ 0 h 53"/>
                <a:gd name="T16" fmla="*/ 0 w 38"/>
                <a:gd name="T17" fmla="*/ 2147483647 h 53"/>
                <a:gd name="T18" fmla="*/ 2147483647 w 38"/>
                <a:gd name="T19" fmla="*/ 2147483647 h 53"/>
                <a:gd name="T20" fmla="*/ 2147483647 w 38"/>
                <a:gd name="T21" fmla="*/ 2147483647 h 53"/>
                <a:gd name="T22" fmla="*/ 2147483647 w 38"/>
                <a:gd name="T23" fmla="*/ 2147483647 h 53"/>
                <a:gd name="T24" fmla="*/ 2147483647 w 38"/>
                <a:gd name="T25" fmla="*/ 2147483647 h 53"/>
                <a:gd name="T26" fmla="*/ 2147483647 w 38"/>
                <a:gd name="T27" fmla="*/ 2147483647 h 53"/>
                <a:gd name="T28" fmla="*/ 2147483647 w 38"/>
                <a:gd name="T29" fmla="*/ 2147483647 h 53"/>
                <a:gd name="T30" fmla="*/ 2147483647 w 38"/>
                <a:gd name="T31" fmla="*/ 2147483647 h 53"/>
                <a:gd name="T32" fmla="*/ 2147483647 w 38"/>
                <a:gd name="T33" fmla="*/ 2147483647 h 53"/>
                <a:gd name="T34" fmla="*/ 2147483647 w 38"/>
                <a:gd name="T35" fmla="*/ 2147483647 h 53"/>
                <a:gd name="T36" fmla="*/ 2147483647 w 38"/>
                <a:gd name="T37" fmla="*/ 2147483647 h 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8"/>
                <a:gd name="T58" fmla="*/ 0 h 53"/>
                <a:gd name="T59" fmla="*/ 38 w 38"/>
                <a:gd name="T60" fmla="*/ 53 h 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8" h="53">
                  <a:moveTo>
                    <a:pt x="37" y="50"/>
                  </a:moveTo>
                  <a:lnTo>
                    <a:pt x="35" y="41"/>
                  </a:lnTo>
                  <a:lnTo>
                    <a:pt x="35" y="33"/>
                  </a:lnTo>
                  <a:lnTo>
                    <a:pt x="35" y="23"/>
                  </a:lnTo>
                  <a:lnTo>
                    <a:pt x="33" y="16"/>
                  </a:lnTo>
                  <a:lnTo>
                    <a:pt x="27" y="8"/>
                  </a:lnTo>
                  <a:lnTo>
                    <a:pt x="21" y="2"/>
                  </a:lnTo>
                  <a:lnTo>
                    <a:pt x="10" y="0"/>
                  </a:lnTo>
                  <a:lnTo>
                    <a:pt x="0" y="2"/>
                  </a:lnTo>
                  <a:lnTo>
                    <a:pt x="4" y="18"/>
                  </a:lnTo>
                  <a:lnTo>
                    <a:pt x="12" y="18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8" y="21"/>
                  </a:lnTo>
                  <a:lnTo>
                    <a:pt x="18" y="27"/>
                  </a:lnTo>
                  <a:lnTo>
                    <a:pt x="19" y="33"/>
                  </a:lnTo>
                  <a:lnTo>
                    <a:pt x="19" y="43"/>
                  </a:lnTo>
                  <a:lnTo>
                    <a:pt x="19" y="52"/>
                  </a:lnTo>
                  <a:lnTo>
                    <a:pt x="37" y="5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9" name="Freeform 33"/>
            <p:cNvSpPr>
              <a:spLocks/>
            </p:cNvSpPr>
            <p:nvPr/>
          </p:nvSpPr>
          <p:spPr bwMode="auto">
            <a:xfrm>
              <a:off x="3843338" y="2246313"/>
              <a:ext cx="38100" cy="84137"/>
            </a:xfrm>
            <a:custGeom>
              <a:avLst/>
              <a:gdLst>
                <a:gd name="T0" fmla="*/ 2147483647 w 24"/>
                <a:gd name="T1" fmla="*/ 2147483647 h 53"/>
                <a:gd name="T2" fmla="*/ 2147483647 w 24"/>
                <a:gd name="T3" fmla="*/ 2147483647 h 53"/>
                <a:gd name="T4" fmla="*/ 2147483647 w 24"/>
                <a:gd name="T5" fmla="*/ 2147483647 h 53"/>
                <a:gd name="T6" fmla="*/ 2147483647 w 24"/>
                <a:gd name="T7" fmla="*/ 2147483647 h 53"/>
                <a:gd name="T8" fmla="*/ 2147483647 w 24"/>
                <a:gd name="T9" fmla="*/ 2147483647 h 53"/>
                <a:gd name="T10" fmla="*/ 2147483647 w 24"/>
                <a:gd name="T11" fmla="*/ 2147483647 h 53"/>
                <a:gd name="T12" fmla="*/ 2147483647 w 24"/>
                <a:gd name="T13" fmla="*/ 2147483647 h 53"/>
                <a:gd name="T14" fmla="*/ 2147483647 w 24"/>
                <a:gd name="T15" fmla="*/ 2147483647 h 53"/>
                <a:gd name="T16" fmla="*/ 2147483647 w 24"/>
                <a:gd name="T17" fmla="*/ 2147483647 h 53"/>
                <a:gd name="T18" fmla="*/ 2147483647 w 24"/>
                <a:gd name="T19" fmla="*/ 0 h 53"/>
                <a:gd name="T20" fmla="*/ 2147483647 w 24"/>
                <a:gd name="T21" fmla="*/ 2147483647 h 53"/>
                <a:gd name="T22" fmla="*/ 2147483647 w 24"/>
                <a:gd name="T23" fmla="*/ 2147483647 h 53"/>
                <a:gd name="T24" fmla="*/ 2147483647 w 24"/>
                <a:gd name="T25" fmla="*/ 2147483647 h 53"/>
                <a:gd name="T26" fmla="*/ 2147483647 w 24"/>
                <a:gd name="T27" fmla="*/ 2147483647 h 53"/>
                <a:gd name="T28" fmla="*/ 2147483647 w 24"/>
                <a:gd name="T29" fmla="*/ 2147483647 h 53"/>
                <a:gd name="T30" fmla="*/ 2147483647 w 24"/>
                <a:gd name="T31" fmla="*/ 2147483647 h 53"/>
                <a:gd name="T32" fmla="*/ 2147483647 w 24"/>
                <a:gd name="T33" fmla="*/ 2147483647 h 53"/>
                <a:gd name="T34" fmla="*/ 2147483647 w 24"/>
                <a:gd name="T35" fmla="*/ 2147483647 h 53"/>
                <a:gd name="T36" fmla="*/ 0 w 24"/>
                <a:gd name="T37" fmla="*/ 2147483647 h 53"/>
                <a:gd name="T38" fmla="*/ 0 w 24"/>
                <a:gd name="T39" fmla="*/ 2147483647 h 53"/>
                <a:gd name="T40" fmla="*/ 2147483647 w 24"/>
                <a:gd name="T41" fmla="*/ 2147483647 h 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"/>
                <a:gd name="T64" fmla="*/ 0 h 53"/>
                <a:gd name="T65" fmla="*/ 24 w 24"/>
                <a:gd name="T66" fmla="*/ 53 h 5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" h="53">
                  <a:moveTo>
                    <a:pt x="17" y="52"/>
                  </a:moveTo>
                  <a:lnTo>
                    <a:pt x="17" y="50"/>
                  </a:lnTo>
                  <a:lnTo>
                    <a:pt x="17" y="46"/>
                  </a:lnTo>
                  <a:lnTo>
                    <a:pt x="17" y="39"/>
                  </a:lnTo>
                  <a:lnTo>
                    <a:pt x="19" y="31"/>
                  </a:lnTo>
                  <a:lnTo>
                    <a:pt x="19" y="23"/>
                  </a:lnTo>
                  <a:lnTo>
                    <a:pt x="21" y="17"/>
                  </a:lnTo>
                  <a:lnTo>
                    <a:pt x="21" y="10"/>
                  </a:lnTo>
                  <a:lnTo>
                    <a:pt x="23" y="4"/>
                  </a:lnTo>
                  <a:lnTo>
                    <a:pt x="23" y="0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8"/>
                  </a:lnTo>
                  <a:lnTo>
                    <a:pt x="5" y="14"/>
                  </a:lnTo>
                  <a:lnTo>
                    <a:pt x="4" y="21"/>
                  </a:lnTo>
                  <a:lnTo>
                    <a:pt x="4" y="29"/>
                  </a:lnTo>
                  <a:lnTo>
                    <a:pt x="2" y="37"/>
                  </a:lnTo>
                  <a:lnTo>
                    <a:pt x="2" y="44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17" y="52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0" name="Freeform 34"/>
            <p:cNvSpPr>
              <a:spLocks/>
            </p:cNvSpPr>
            <p:nvPr/>
          </p:nvSpPr>
          <p:spPr bwMode="auto">
            <a:xfrm>
              <a:off x="3763963" y="2322513"/>
              <a:ext cx="107950" cy="247650"/>
            </a:xfrm>
            <a:custGeom>
              <a:avLst/>
              <a:gdLst>
                <a:gd name="T0" fmla="*/ 2147483647 w 68"/>
                <a:gd name="T1" fmla="*/ 2147483647 h 156"/>
                <a:gd name="T2" fmla="*/ 2147483647 w 68"/>
                <a:gd name="T3" fmla="*/ 2147483647 h 156"/>
                <a:gd name="T4" fmla="*/ 2147483647 w 68"/>
                <a:gd name="T5" fmla="*/ 2147483647 h 156"/>
                <a:gd name="T6" fmla="*/ 2147483647 w 68"/>
                <a:gd name="T7" fmla="*/ 2147483647 h 156"/>
                <a:gd name="T8" fmla="*/ 2147483647 w 68"/>
                <a:gd name="T9" fmla="*/ 2147483647 h 156"/>
                <a:gd name="T10" fmla="*/ 2147483647 w 68"/>
                <a:gd name="T11" fmla="*/ 2147483647 h 156"/>
                <a:gd name="T12" fmla="*/ 2147483647 w 68"/>
                <a:gd name="T13" fmla="*/ 2147483647 h 156"/>
                <a:gd name="T14" fmla="*/ 2147483647 w 68"/>
                <a:gd name="T15" fmla="*/ 2147483647 h 156"/>
                <a:gd name="T16" fmla="*/ 2147483647 w 68"/>
                <a:gd name="T17" fmla="*/ 2147483647 h 156"/>
                <a:gd name="T18" fmla="*/ 2147483647 w 68"/>
                <a:gd name="T19" fmla="*/ 2147483647 h 156"/>
                <a:gd name="T20" fmla="*/ 2147483647 w 68"/>
                <a:gd name="T21" fmla="*/ 0 h 156"/>
                <a:gd name="T22" fmla="*/ 2147483647 w 68"/>
                <a:gd name="T23" fmla="*/ 2147483647 h 156"/>
                <a:gd name="T24" fmla="*/ 2147483647 w 68"/>
                <a:gd name="T25" fmla="*/ 2147483647 h 156"/>
                <a:gd name="T26" fmla="*/ 2147483647 w 68"/>
                <a:gd name="T27" fmla="*/ 2147483647 h 156"/>
                <a:gd name="T28" fmla="*/ 2147483647 w 68"/>
                <a:gd name="T29" fmla="*/ 2147483647 h 156"/>
                <a:gd name="T30" fmla="*/ 2147483647 w 68"/>
                <a:gd name="T31" fmla="*/ 2147483647 h 156"/>
                <a:gd name="T32" fmla="*/ 2147483647 w 68"/>
                <a:gd name="T33" fmla="*/ 2147483647 h 156"/>
                <a:gd name="T34" fmla="*/ 0 w 68"/>
                <a:gd name="T35" fmla="*/ 2147483647 h 156"/>
                <a:gd name="T36" fmla="*/ 2147483647 w 68"/>
                <a:gd name="T37" fmla="*/ 2147483647 h 156"/>
                <a:gd name="T38" fmla="*/ 2147483647 w 68"/>
                <a:gd name="T39" fmla="*/ 2147483647 h 156"/>
                <a:gd name="T40" fmla="*/ 2147483647 w 68"/>
                <a:gd name="T41" fmla="*/ 2147483647 h 1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"/>
                <a:gd name="T64" fmla="*/ 0 h 156"/>
                <a:gd name="T65" fmla="*/ 68 w 68"/>
                <a:gd name="T66" fmla="*/ 156 h 1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" h="156">
                  <a:moveTo>
                    <a:pt x="11" y="138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19" y="134"/>
                  </a:lnTo>
                  <a:lnTo>
                    <a:pt x="23" y="123"/>
                  </a:lnTo>
                  <a:lnTo>
                    <a:pt x="31" y="107"/>
                  </a:lnTo>
                  <a:lnTo>
                    <a:pt x="38" y="86"/>
                  </a:lnTo>
                  <a:lnTo>
                    <a:pt x="48" y="63"/>
                  </a:lnTo>
                  <a:lnTo>
                    <a:pt x="57" y="35"/>
                  </a:lnTo>
                  <a:lnTo>
                    <a:pt x="67" y="4"/>
                  </a:lnTo>
                  <a:lnTo>
                    <a:pt x="50" y="0"/>
                  </a:lnTo>
                  <a:lnTo>
                    <a:pt x="42" y="31"/>
                  </a:lnTo>
                  <a:lnTo>
                    <a:pt x="32" y="58"/>
                  </a:lnTo>
                  <a:lnTo>
                    <a:pt x="25" y="81"/>
                  </a:lnTo>
                  <a:lnTo>
                    <a:pt x="15" y="100"/>
                  </a:lnTo>
                  <a:lnTo>
                    <a:pt x="8" y="117"/>
                  </a:lnTo>
                  <a:lnTo>
                    <a:pt x="4" y="130"/>
                  </a:lnTo>
                  <a:lnTo>
                    <a:pt x="0" y="142"/>
                  </a:lnTo>
                  <a:lnTo>
                    <a:pt x="6" y="153"/>
                  </a:lnTo>
                  <a:lnTo>
                    <a:pt x="9" y="155"/>
                  </a:lnTo>
                  <a:lnTo>
                    <a:pt x="11" y="138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1" name="Freeform 35"/>
            <p:cNvSpPr>
              <a:spLocks/>
            </p:cNvSpPr>
            <p:nvPr/>
          </p:nvSpPr>
          <p:spPr bwMode="auto">
            <a:xfrm>
              <a:off x="3776663" y="2425700"/>
              <a:ext cx="85725" cy="144463"/>
            </a:xfrm>
            <a:custGeom>
              <a:avLst/>
              <a:gdLst>
                <a:gd name="T0" fmla="*/ 2147483647 w 54"/>
                <a:gd name="T1" fmla="*/ 2147483647 h 91"/>
                <a:gd name="T2" fmla="*/ 2147483647 w 54"/>
                <a:gd name="T3" fmla="*/ 0 h 91"/>
                <a:gd name="T4" fmla="*/ 2147483647 w 54"/>
                <a:gd name="T5" fmla="*/ 2147483647 h 91"/>
                <a:gd name="T6" fmla="*/ 2147483647 w 54"/>
                <a:gd name="T7" fmla="*/ 2147483647 h 91"/>
                <a:gd name="T8" fmla="*/ 2147483647 w 54"/>
                <a:gd name="T9" fmla="*/ 2147483647 h 91"/>
                <a:gd name="T10" fmla="*/ 2147483647 w 54"/>
                <a:gd name="T11" fmla="*/ 2147483647 h 91"/>
                <a:gd name="T12" fmla="*/ 2147483647 w 54"/>
                <a:gd name="T13" fmla="*/ 2147483647 h 91"/>
                <a:gd name="T14" fmla="*/ 2147483647 w 54"/>
                <a:gd name="T15" fmla="*/ 2147483647 h 91"/>
                <a:gd name="T16" fmla="*/ 0 w 54"/>
                <a:gd name="T17" fmla="*/ 2147483647 h 91"/>
                <a:gd name="T18" fmla="*/ 2147483647 w 54"/>
                <a:gd name="T19" fmla="*/ 2147483647 h 91"/>
                <a:gd name="T20" fmla="*/ 2147483647 w 54"/>
                <a:gd name="T21" fmla="*/ 2147483647 h 91"/>
                <a:gd name="T22" fmla="*/ 2147483647 w 54"/>
                <a:gd name="T23" fmla="*/ 2147483647 h 91"/>
                <a:gd name="T24" fmla="*/ 2147483647 w 54"/>
                <a:gd name="T25" fmla="*/ 2147483647 h 91"/>
                <a:gd name="T26" fmla="*/ 2147483647 w 54"/>
                <a:gd name="T27" fmla="*/ 2147483647 h 91"/>
                <a:gd name="T28" fmla="*/ 2147483647 w 54"/>
                <a:gd name="T29" fmla="*/ 2147483647 h 91"/>
                <a:gd name="T30" fmla="*/ 2147483647 w 54"/>
                <a:gd name="T31" fmla="*/ 2147483647 h 91"/>
                <a:gd name="T32" fmla="*/ 2147483647 w 54"/>
                <a:gd name="T33" fmla="*/ 2147483647 h 91"/>
                <a:gd name="T34" fmla="*/ 2147483647 w 54"/>
                <a:gd name="T35" fmla="*/ 2147483647 h 91"/>
                <a:gd name="T36" fmla="*/ 2147483647 w 54"/>
                <a:gd name="T37" fmla="*/ 2147483647 h 91"/>
                <a:gd name="T38" fmla="*/ 2147483647 w 54"/>
                <a:gd name="T39" fmla="*/ 2147483647 h 91"/>
                <a:gd name="T40" fmla="*/ 2147483647 w 54"/>
                <a:gd name="T41" fmla="*/ 2147483647 h 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91"/>
                <a:gd name="T65" fmla="*/ 54 w 54"/>
                <a:gd name="T66" fmla="*/ 91 h 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91">
                  <a:moveTo>
                    <a:pt x="38" y="2"/>
                  </a:moveTo>
                  <a:lnTo>
                    <a:pt x="38" y="0"/>
                  </a:lnTo>
                  <a:lnTo>
                    <a:pt x="32" y="12"/>
                  </a:lnTo>
                  <a:lnTo>
                    <a:pt x="26" y="25"/>
                  </a:lnTo>
                  <a:lnTo>
                    <a:pt x="21" y="37"/>
                  </a:lnTo>
                  <a:lnTo>
                    <a:pt x="15" y="50"/>
                  </a:lnTo>
                  <a:lnTo>
                    <a:pt x="9" y="62"/>
                  </a:lnTo>
                  <a:lnTo>
                    <a:pt x="3" y="69"/>
                  </a:lnTo>
                  <a:lnTo>
                    <a:pt x="0" y="75"/>
                  </a:lnTo>
                  <a:lnTo>
                    <a:pt x="3" y="73"/>
                  </a:lnTo>
                  <a:lnTo>
                    <a:pt x="1" y="90"/>
                  </a:lnTo>
                  <a:lnTo>
                    <a:pt x="11" y="85"/>
                  </a:lnTo>
                  <a:lnTo>
                    <a:pt x="17" y="79"/>
                  </a:lnTo>
                  <a:lnTo>
                    <a:pt x="23" y="69"/>
                  </a:lnTo>
                  <a:lnTo>
                    <a:pt x="28" y="58"/>
                  </a:lnTo>
                  <a:lnTo>
                    <a:pt x="36" y="44"/>
                  </a:lnTo>
                  <a:lnTo>
                    <a:pt x="42" y="31"/>
                  </a:lnTo>
                  <a:lnTo>
                    <a:pt x="47" y="19"/>
                  </a:lnTo>
                  <a:lnTo>
                    <a:pt x="53" y="8"/>
                  </a:lnTo>
                  <a:lnTo>
                    <a:pt x="53" y="6"/>
                  </a:lnTo>
                  <a:lnTo>
                    <a:pt x="38" y="2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2" name="Freeform 36"/>
            <p:cNvSpPr>
              <a:spLocks/>
            </p:cNvSpPr>
            <p:nvPr/>
          </p:nvSpPr>
          <p:spPr bwMode="auto">
            <a:xfrm>
              <a:off x="3836988" y="2349500"/>
              <a:ext cx="65087" cy="87313"/>
            </a:xfrm>
            <a:custGeom>
              <a:avLst/>
              <a:gdLst>
                <a:gd name="T0" fmla="*/ 2147483647 w 41"/>
                <a:gd name="T1" fmla="*/ 0 h 55"/>
                <a:gd name="T2" fmla="*/ 2147483647 w 41"/>
                <a:gd name="T3" fmla="*/ 2147483647 h 55"/>
                <a:gd name="T4" fmla="*/ 2147483647 w 41"/>
                <a:gd name="T5" fmla="*/ 2147483647 h 55"/>
                <a:gd name="T6" fmla="*/ 2147483647 w 41"/>
                <a:gd name="T7" fmla="*/ 2147483647 h 55"/>
                <a:gd name="T8" fmla="*/ 2147483647 w 41"/>
                <a:gd name="T9" fmla="*/ 2147483647 h 55"/>
                <a:gd name="T10" fmla="*/ 2147483647 w 41"/>
                <a:gd name="T11" fmla="*/ 2147483647 h 55"/>
                <a:gd name="T12" fmla="*/ 2147483647 w 41"/>
                <a:gd name="T13" fmla="*/ 2147483647 h 55"/>
                <a:gd name="T14" fmla="*/ 2147483647 w 41"/>
                <a:gd name="T15" fmla="*/ 2147483647 h 55"/>
                <a:gd name="T16" fmla="*/ 0 w 41"/>
                <a:gd name="T17" fmla="*/ 2147483647 h 55"/>
                <a:gd name="T18" fmla="*/ 2147483647 w 41"/>
                <a:gd name="T19" fmla="*/ 2147483647 h 55"/>
                <a:gd name="T20" fmla="*/ 2147483647 w 41"/>
                <a:gd name="T21" fmla="*/ 2147483647 h 55"/>
                <a:gd name="T22" fmla="*/ 2147483647 w 41"/>
                <a:gd name="T23" fmla="*/ 2147483647 h 55"/>
                <a:gd name="T24" fmla="*/ 2147483647 w 41"/>
                <a:gd name="T25" fmla="*/ 2147483647 h 55"/>
                <a:gd name="T26" fmla="*/ 2147483647 w 41"/>
                <a:gd name="T27" fmla="*/ 2147483647 h 55"/>
                <a:gd name="T28" fmla="*/ 2147483647 w 41"/>
                <a:gd name="T29" fmla="*/ 2147483647 h 55"/>
                <a:gd name="T30" fmla="*/ 2147483647 w 41"/>
                <a:gd name="T31" fmla="*/ 2147483647 h 55"/>
                <a:gd name="T32" fmla="*/ 2147483647 w 41"/>
                <a:gd name="T33" fmla="*/ 2147483647 h 55"/>
                <a:gd name="T34" fmla="*/ 2147483647 w 41"/>
                <a:gd name="T35" fmla="*/ 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"/>
                <a:gd name="T55" fmla="*/ 0 h 55"/>
                <a:gd name="T56" fmla="*/ 41 w 41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" h="55">
                  <a:moveTo>
                    <a:pt x="40" y="0"/>
                  </a:moveTo>
                  <a:lnTo>
                    <a:pt x="31" y="2"/>
                  </a:lnTo>
                  <a:lnTo>
                    <a:pt x="23" y="8"/>
                  </a:lnTo>
                  <a:lnTo>
                    <a:pt x="19" y="14"/>
                  </a:lnTo>
                  <a:lnTo>
                    <a:pt x="13" y="21"/>
                  </a:lnTo>
                  <a:lnTo>
                    <a:pt x="9" y="29"/>
                  </a:lnTo>
                  <a:lnTo>
                    <a:pt x="6" y="37"/>
                  </a:lnTo>
                  <a:lnTo>
                    <a:pt x="2" y="44"/>
                  </a:lnTo>
                  <a:lnTo>
                    <a:pt x="0" y="50"/>
                  </a:lnTo>
                  <a:lnTo>
                    <a:pt x="15" y="54"/>
                  </a:lnTo>
                  <a:lnTo>
                    <a:pt x="17" y="50"/>
                  </a:lnTo>
                  <a:lnTo>
                    <a:pt x="19" y="43"/>
                  </a:lnTo>
                  <a:lnTo>
                    <a:pt x="23" y="37"/>
                  </a:lnTo>
                  <a:lnTo>
                    <a:pt x="27" y="29"/>
                  </a:lnTo>
                  <a:lnTo>
                    <a:pt x="31" y="23"/>
                  </a:lnTo>
                  <a:lnTo>
                    <a:pt x="34" y="20"/>
                  </a:lnTo>
                  <a:lnTo>
                    <a:pt x="38" y="18"/>
                  </a:lnTo>
                  <a:lnTo>
                    <a:pt x="40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Freeform 37"/>
            <p:cNvSpPr>
              <a:spLocks/>
            </p:cNvSpPr>
            <p:nvPr/>
          </p:nvSpPr>
          <p:spPr bwMode="auto">
            <a:xfrm>
              <a:off x="3897313" y="2349500"/>
              <a:ext cx="50800" cy="104775"/>
            </a:xfrm>
            <a:custGeom>
              <a:avLst/>
              <a:gdLst>
                <a:gd name="T0" fmla="*/ 2147483647 w 32"/>
                <a:gd name="T1" fmla="*/ 2147483647 h 66"/>
                <a:gd name="T2" fmla="*/ 2147483647 w 32"/>
                <a:gd name="T3" fmla="*/ 2147483647 h 66"/>
                <a:gd name="T4" fmla="*/ 2147483647 w 32"/>
                <a:gd name="T5" fmla="*/ 2147483647 h 66"/>
                <a:gd name="T6" fmla="*/ 2147483647 w 32"/>
                <a:gd name="T7" fmla="*/ 2147483647 h 66"/>
                <a:gd name="T8" fmla="*/ 2147483647 w 32"/>
                <a:gd name="T9" fmla="*/ 2147483647 h 66"/>
                <a:gd name="T10" fmla="*/ 2147483647 w 32"/>
                <a:gd name="T11" fmla="*/ 2147483647 h 66"/>
                <a:gd name="T12" fmla="*/ 2147483647 w 32"/>
                <a:gd name="T13" fmla="*/ 2147483647 h 66"/>
                <a:gd name="T14" fmla="*/ 2147483647 w 32"/>
                <a:gd name="T15" fmla="*/ 2147483647 h 66"/>
                <a:gd name="T16" fmla="*/ 2147483647 w 32"/>
                <a:gd name="T17" fmla="*/ 2147483647 h 66"/>
                <a:gd name="T18" fmla="*/ 2147483647 w 32"/>
                <a:gd name="T19" fmla="*/ 0 h 66"/>
                <a:gd name="T20" fmla="*/ 0 w 32"/>
                <a:gd name="T21" fmla="*/ 2147483647 h 66"/>
                <a:gd name="T22" fmla="*/ 2147483647 w 32"/>
                <a:gd name="T23" fmla="*/ 2147483647 h 66"/>
                <a:gd name="T24" fmla="*/ 2147483647 w 32"/>
                <a:gd name="T25" fmla="*/ 2147483647 h 66"/>
                <a:gd name="T26" fmla="*/ 2147483647 w 32"/>
                <a:gd name="T27" fmla="*/ 2147483647 h 66"/>
                <a:gd name="T28" fmla="*/ 2147483647 w 32"/>
                <a:gd name="T29" fmla="*/ 2147483647 h 66"/>
                <a:gd name="T30" fmla="*/ 2147483647 w 32"/>
                <a:gd name="T31" fmla="*/ 2147483647 h 66"/>
                <a:gd name="T32" fmla="*/ 2147483647 w 32"/>
                <a:gd name="T33" fmla="*/ 2147483647 h 66"/>
                <a:gd name="T34" fmla="*/ 2147483647 w 32"/>
                <a:gd name="T35" fmla="*/ 2147483647 h 66"/>
                <a:gd name="T36" fmla="*/ 2147483647 w 32"/>
                <a:gd name="T37" fmla="*/ 2147483647 h 66"/>
                <a:gd name="T38" fmla="*/ 2147483647 w 32"/>
                <a:gd name="T39" fmla="*/ 2147483647 h 66"/>
                <a:gd name="T40" fmla="*/ 2147483647 w 32"/>
                <a:gd name="T41" fmla="*/ 2147483647 h 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2"/>
                <a:gd name="T64" fmla="*/ 0 h 66"/>
                <a:gd name="T65" fmla="*/ 32 w 32"/>
                <a:gd name="T66" fmla="*/ 66 h 6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2" h="66">
                  <a:moveTo>
                    <a:pt x="31" y="65"/>
                  </a:moveTo>
                  <a:lnTo>
                    <a:pt x="31" y="64"/>
                  </a:lnTo>
                  <a:lnTo>
                    <a:pt x="29" y="56"/>
                  </a:lnTo>
                  <a:lnTo>
                    <a:pt x="29" y="48"/>
                  </a:lnTo>
                  <a:lnTo>
                    <a:pt x="27" y="39"/>
                  </a:lnTo>
                  <a:lnTo>
                    <a:pt x="25" y="29"/>
                  </a:lnTo>
                  <a:lnTo>
                    <a:pt x="23" y="20"/>
                  </a:lnTo>
                  <a:lnTo>
                    <a:pt x="17" y="12"/>
                  </a:lnTo>
                  <a:lnTo>
                    <a:pt x="12" y="4"/>
                  </a:lnTo>
                  <a:lnTo>
                    <a:pt x="2" y="0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6" y="20"/>
                  </a:lnTo>
                  <a:lnTo>
                    <a:pt x="8" y="25"/>
                  </a:lnTo>
                  <a:lnTo>
                    <a:pt x="10" y="33"/>
                  </a:lnTo>
                  <a:lnTo>
                    <a:pt x="12" y="41"/>
                  </a:lnTo>
                  <a:lnTo>
                    <a:pt x="14" y="50"/>
                  </a:lnTo>
                  <a:lnTo>
                    <a:pt x="14" y="58"/>
                  </a:lnTo>
                  <a:lnTo>
                    <a:pt x="14" y="65"/>
                  </a:lnTo>
                  <a:lnTo>
                    <a:pt x="14" y="64"/>
                  </a:lnTo>
                  <a:lnTo>
                    <a:pt x="31" y="65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4" name="Freeform 38"/>
            <p:cNvSpPr>
              <a:spLocks/>
            </p:cNvSpPr>
            <p:nvPr/>
          </p:nvSpPr>
          <p:spPr bwMode="auto">
            <a:xfrm>
              <a:off x="3867150" y="2451100"/>
              <a:ext cx="80963" cy="287338"/>
            </a:xfrm>
            <a:custGeom>
              <a:avLst/>
              <a:gdLst>
                <a:gd name="T0" fmla="*/ 2147483647 w 51"/>
                <a:gd name="T1" fmla="*/ 2147483647 h 181"/>
                <a:gd name="T2" fmla="*/ 2147483647 w 51"/>
                <a:gd name="T3" fmla="*/ 2147483647 h 181"/>
                <a:gd name="T4" fmla="*/ 2147483647 w 51"/>
                <a:gd name="T5" fmla="*/ 2147483647 h 181"/>
                <a:gd name="T6" fmla="*/ 2147483647 w 51"/>
                <a:gd name="T7" fmla="*/ 2147483647 h 181"/>
                <a:gd name="T8" fmla="*/ 2147483647 w 51"/>
                <a:gd name="T9" fmla="*/ 2147483647 h 181"/>
                <a:gd name="T10" fmla="*/ 2147483647 w 51"/>
                <a:gd name="T11" fmla="*/ 2147483647 h 181"/>
                <a:gd name="T12" fmla="*/ 2147483647 w 51"/>
                <a:gd name="T13" fmla="*/ 2147483647 h 181"/>
                <a:gd name="T14" fmla="*/ 2147483647 w 51"/>
                <a:gd name="T15" fmla="*/ 2147483647 h 181"/>
                <a:gd name="T16" fmla="*/ 2147483647 w 51"/>
                <a:gd name="T17" fmla="*/ 2147483647 h 181"/>
                <a:gd name="T18" fmla="*/ 2147483647 w 51"/>
                <a:gd name="T19" fmla="*/ 2147483647 h 181"/>
                <a:gd name="T20" fmla="*/ 2147483647 w 51"/>
                <a:gd name="T21" fmla="*/ 2147483647 h 181"/>
                <a:gd name="T22" fmla="*/ 2147483647 w 51"/>
                <a:gd name="T23" fmla="*/ 0 h 181"/>
                <a:gd name="T24" fmla="*/ 2147483647 w 51"/>
                <a:gd name="T25" fmla="*/ 2147483647 h 181"/>
                <a:gd name="T26" fmla="*/ 2147483647 w 51"/>
                <a:gd name="T27" fmla="*/ 2147483647 h 181"/>
                <a:gd name="T28" fmla="*/ 2147483647 w 51"/>
                <a:gd name="T29" fmla="*/ 2147483647 h 181"/>
                <a:gd name="T30" fmla="*/ 2147483647 w 51"/>
                <a:gd name="T31" fmla="*/ 2147483647 h 181"/>
                <a:gd name="T32" fmla="*/ 2147483647 w 51"/>
                <a:gd name="T33" fmla="*/ 2147483647 h 181"/>
                <a:gd name="T34" fmla="*/ 0 w 51"/>
                <a:gd name="T35" fmla="*/ 2147483647 h 181"/>
                <a:gd name="T36" fmla="*/ 0 w 51"/>
                <a:gd name="T37" fmla="*/ 2147483647 h 181"/>
                <a:gd name="T38" fmla="*/ 2147483647 w 51"/>
                <a:gd name="T39" fmla="*/ 2147483647 h 181"/>
                <a:gd name="T40" fmla="*/ 2147483647 w 51"/>
                <a:gd name="T41" fmla="*/ 2147483647 h 181"/>
                <a:gd name="T42" fmla="*/ 2147483647 w 51"/>
                <a:gd name="T43" fmla="*/ 2147483647 h 181"/>
                <a:gd name="T44" fmla="*/ 2147483647 w 51"/>
                <a:gd name="T45" fmla="*/ 2147483647 h 181"/>
                <a:gd name="T46" fmla="*/ 2147483647 w 51"/>
                <a:gd name="T47" fmla="*/ 2147483647 h 18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1"/>
                <a:gd name="T73" fmla="*/ 0 h 181"/>
                <a:gd name="T74" fmla="*/ 51 w 51"/>
                <a:gd name="T75" fmla="*/ 181 h 18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1" h="181">
                  <a:moveTo>
                    <a:pt x="15" y="164"/>
                  </a:moveTo>
                  <a:lnTo>
                    <a:pt x="17" y="164"/>
                  </a:lnTo>
                  <a:lnTo>
                    <a:pt x="17" y="162"/>
                  </a:lnTo>
                  <a:lnTo>
                    <a:pt x="15" y="159"/>
                  </a:lnTo>
                  <a:lnTo>
                    <a:pt x="15" y="153"/>
                  </a:lnTo>
                  <a:lnTo>
                    <a:pt x="19" y="134"/>
                  </a:lnTo>
                  <a:lnTo>
                    <a:pt x="25" y="113"/>
                  </a:lnTo>
                  <a:lnTo>
                    <a:pt x="31" y="88"/>
                  </a:lnTo>
                  <a:lnTo>
                    <a:pt x="38" y="59"/>
                  </a:lnTo>
                  <a:lnTo>
                    <a:pt x="46" y="30"/>
                  </a:lnTo>
                  <a:lnTo>
                    <a:pt x="50" y="1"/>
                  </a:lnTo>
                  <a:lnTo>
                    <a:pt x="33" y="0"/>
                  </a:lnTo>
                  <a:lnTo>
                    <a:pt x="29" y="26"/>
                  </a:lnTo>
                  <a:lnTo>
                    <a:pt x="23" y="55"/>
                  </a:lnTo>
                  <a:lnTo>
                    <a:pt x="15" y="82"/>
                  </a:lnTo>
                  <a:lnTo>
                    <a:pt x="10" y="109"/>
                  </a:lnTo>
                  <a:lnTo>
                    <a:pt x="4" y="132"/>
                  </a:lnTo>
                  <a:lnTo>
                    <a:pt x="0" y="151"/>
                  </a:lnTo>
                  <a:lnTo>
                    <a:pt x="0" y="159"/>
                  </a:lnTo>
                  <a:lnTo>
                    <a:pt x="2" y="166"/>
                  </a:lnTo>
                  <a:lnTo>
                    <a:pt x="6" y="174"/>
                  </a:lnTo>
                  <a:lnTo>
                    <a:pt x="12" y="180"/>
                  </a:lnTo>
                  <a:lnTo>
                    <a:pt x="15" y="180"/>
                  </a:lnTo>
                  <a:lnTo>
                    <a:pt x="15" y="164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5" name="Freeform 39"/>
            <p:cNvSpPr>
              <a:spLocks/>
            </p:cNvSpPr>
            <p:nvPr/>
          </p:nvSpPr>
          <p:spPr bwMode="auto">
            <a:xfrm>
              <a:off x="3890963" y="2487613"/>
              <a:ext cx="93662" cy="250825"/>
            </a:xfrm>
            <a:custGeom>
              <a:avLst/>
              <a:gdLst>
                <a:gd name="T0" fmla="*/ 2147483647 w 59"/>
                <a:gd name="T1" fmla="*/ 0 h 158"/>
                <a:gd name="T2" fmla="*/ 2147483647 w 59"/>
                <a:gd name="T3" fmla="*/ 2147483647 h 158"/>
                <a:gd name="T4" fmla="*/ 2147483647 w 59"/>
                <a:gd name="T5" fmla="*/ 2147483647 h 158"/>
                <a:gd name="T6" fmla="*/ 2147483647 w 59"/>
                <a:gd name="T7" fmla="*/ 2147483647 h 158"/>
                <a:gd name="T8" fmla="*/ 2147483647 w 59"/>
                <a:gd name="T9" fmla="*/ 2147483647 h 158"/>
                <a:gd name="T10" fmla="*/ 2147483647 w 59"/>
                <a:gd name="T11" fmla="*/ 2147483647 h 158"/>
                <a:gd name="T12" fmla="*/ 2147483647 w 59"/>
                <a:gd name="T13" fmla="*/ 2147483647 h 158"/>
                <a:gd name="T14" fmla="*/ 2147483647 w 59"/>
                <a:gd name="T15" fmla="*/ 2147483647 h 158"/>
                <a:gd name="T16" fmla="*/ 2147483647 w 59"/>
                <a:gd name="T17" fmla="*/ 2147483647 h 158"/>
                <a:gd name="T18" fmla="*/ 0 w 59"/>
                <a:gd name="T19" fmla="*/ 2147483647 h 158"/>
                <a:gd name="T20" fmla="*/ 0 w 59"/>
                <a:gd name="T21" fmla="*/ 2147483647 h 158"/>
                <a:gd name="T22" fmla="*/ 2147483647 w 59"/>
                <a:gd name="T23" fmla="*/ 2147483647 h 158"/>
                <a:gd name="T24" fmla="*/ 2147483647 w 59"/>
                <a:gd name="T25" fmla="*/ 2147483647 h 158"/>
                <a:gd name="T26" fmla="*/ 2147483647 w 59"/>
                <a:gd name="T27" fmla="*/ 2147483647 h 158"/>
                <a:gd name="T28" fmla="*/ 2147483647 w 59"/>
                <a:gd name="T29" fmla="*/ 2147483647 h 158"/>
                <a:gd name="T30" fmla="*/ 2147483647 w 59"/>
                <a:gd name="T31" fmla="*/ 2147483647 h 158"/>
                <a:gd name="T32" fmla="*/ 2147483647 w 59"/>
                <a:gd name="T33" fmla="*/ 2147483647 h 158"/>
                <a:gd name="T34" fmla="*/ 2147483647 w 59"/>
                <a:gd name="T35" fmla="*/ 2147483647 h 158"/>
                <a:gd name="T36" fmla="*/ 2147483647 w 59"/>
                <a:gd name="T37" fmla="*/ 2147483647 h 158"/>
                <a:gd name="T38" fmla="*/ 2147483647 w 59"/>
                <a:gd name="T39" fmla="*/ 2147483647 h 158"/>
                <a:gd name="T40" fmla="*/ 2147483647 w 59"/>
                <a:gd name="T41" fmla="*/ 2147483647 h 158"/>
                <a:gd name="T42" fmla="*/ 2147483647 w 59"/>
                <a:gd name="T43" fmla="*/ 0 h 1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9"/>
                <a:gd name="T67" fmla="*/ 0 h 158"/>
                <a:gd name="T68" fmla="*/ 59 w 59"/>
                <a:gd name="T69" fmla="*/ 158 h 15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9" h="158">
                  <a:moveTo>
                    <a:pt x="56" y="0"/>
                  </a:moveTo>
                  <a:lnTo>
                    <a:pt x="44" y="9"/>
                  </a:lnTo>
                  <a:lnTo>
                    <a:pt x="37" y="26"/>
                  </a:lnTo>
                  <a:lnTo>
                    <a:pt x="31" y="49"/>
                  </a:lnTo>
                  <a:lnTo>
                    <a:pt x="23" y="76"/>
                  </a:lnTo>
                  <a:lnTo>
                    <a:pt x="16" y="101"/>
                  </a:lnTo>
                  <a:lnTo>
                    <a:pt x="8" y="124"/>
                  </a:lnTo>
                  <a:lnTo>
                    <a:pt x="6" y="132"/>
                  </a:lnTo>
                  <a:lnTo>
                    <a:pt x="2" y="138"/>
                  </a:lnTo>
                  <a:lnTo>
                    <a:pt x="0" y="141"/>
                  </a:lnTo>
                  <a:lnTo>
                    <a:pt x="0" y="157"/>
                  </a:lnTo>
                  <a:lnTo>
                    <a:pt x="10" y="153"/>
                  </a:lnTo>
                  <a:lnTo>
                    <a:pt x="16" y="147"/>
                  </a:lnTo>
                  <a:lnTo>
                    <a:pt x="19" y="139"/>
                  </a:lnTo>
                  <a:lnTo>
                    <a:pt x="23" y="128"/>
                  </a:lnTo>
                  <a:lnTo>
                    <a:pt x="31" y="107"/>
                  </a:lnTo>
                  <a:lnTo>
                    <a:pt x="39" y="80"/>
                  </a:lnTo>
                  <a:lnTo>
                    <a:pt x="46" y="55"/>
                  </a:lnTo>
                  <a:lnTo>
                    <a:pt x="52" y="32"/>
                  </a:lnTo>
                  <a:lnTo>
                    <a:pt x="58" y="17"/>
                  </a:lnTo>
                  <a:lnTo>
                    <a:pt x="58" y="15"/>
                  </a:lnTo>
                  <a:lnTo>
                    <a:pt x="56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6" name="Freeform 40"/>
            <p:cNvSpPr>
              <a:spLocks/>
            </p:cNvSpPr>
            <p:nvPr/>
          </p:nvSpPr>
          <p:spPr bwMode="auto">
            <a:xfrm>
              <a:off x="3979863" y="2487613"/>
              <a:ext cx="65087" cy="82550"/>
            </a:xfrm>
            <a:custGeom>
              <a:avLst/>
              <a:gdLst>
                <a:gd name="T0" fmla="*/ 2147483647 w 41"/>
                <a:gd name="T1" fmla="*/ 2147483647 h 52"/>
                <a:gd name="T2" fmla="*/ 2147483647 w 41"/>
                <a:gd name="T3" fmla="*/ 2147483647 h 52"/>
                <a:gd name="T4" fmla="*/ 2147483647 w 41"/>
                <a:gd name="T5" fmla="*/ 2147483647 h 52"/>
                <a:gd name="T6" fmla="*/ 2147483647 w 41"/>
                <a:gd name="T7" fmla="*/ 2147483647 h 52"/>
                <a:gd name="T8" fmla="*/ 2147483647 w 41"/>
                <a:gd name="T9" fmla="*/ 2147483647 h 52"/>
                <a:gd name="T10" fmla="*/ 2147483647 w 41"/>
                <a:gd name="T11" fmla="*/ 2147483647 h 52"/>
                <a:gd name="T12" fmla="*/ 2147483647 w 41"/>
                <a:gd name="T13" fmla="*/ 2147483647 h 52"/>
                <a:gd name="T14" fmla="*/ 2147483647 w 41"/>
                <a:gd name="T15" fmla="*/ 2147483647 h 52"/>
                <a:gd name="T16" fmla="*/ 0 w 41"/>
                <a:gd name="T17" fmla="*/ 0 h 52"/>
                <a:gd name="T18" fmla="*/ 2147483647 w 41"/>
                <a:gd name="T19" fmla="*/ 2147483647 h 52"/>
                <a:gd name="T20" fmla="*/ 2147483647 w 41"/>
                <a:gd name="T21" fmla="*/ 2147483647 h 52"/>
                <a:gd name="T22" fmla="*/ 2147483647 w 41"/>
                <a:gd name="T23" fmla="*/ 2147483647 h 52"/>
                <a:gd name="T24" fmla="*/ 2147483647 w 41"/>
                <a:gd name="T25" fmla="*/ 2147483647 h 52"/>
                <a:gd name="T26" fmla="*/ 2147483647 w 41"/>
                <a:gd name="T27" fmla="*/ 2147483647 h 52"/>
                <a:gd name="T28" fmla="*/ 2147483647 w 41"/>
                <a:gd name="T29" fmla="*/ 2147483647 h 52"/>
                <a:gd name="T30" fmla="*/ 2147483647 w 41"/>
                <a:gd name="T31" fmla="*/ 2147483647 h 52"/>
                <a:gd name="T32" fmla="*/ 2147483647 w 41"/>
                <a:gd name="T33" fmla="*/ 2147483647 h 52"/>
                <a:gd name="T34" fmla="*/ 2147483647 w 41"/>
                <a:gd name="T35" fmla="*/ 2147483647 h 52"/>
                <a:gd name="T36" fmla="*/ 2147483647 w 41"/>
                <a:gd name="T37" fmla="*/ 2147483647 h 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1"/>
                <a:gd name="T58" fmla="*/ 0 h 52"/>
                <a:gd name="T59" fmla="*/ 41 w 41"/>
                <a:gd name="T60" fmla="*/ 52 h 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1" h="52">
                  <a:moveTo>
                    <a:pt x="40" y="51"/>
                  </a:moveTo>
                  <a:lnTo>
                    <a:pt x="40" y="47"/>
                  </a:lnTo>
                  <a:lnTo>
                    <a:pt x="40" y="42"/>
                  </a:lnTo>
                  <a:lnTo>
                    <a:pt x="40" y="32"/>
                  </a:lnTo>
                  <a:lnTo>
                    <a:pt x="40" y="24"/>
                  </a:lnTo>
                  <a:lnTo>
                    <a:pt x="36" y="15"/>
                  </a:lnTo>
                  <a:lnTo>
                    <a:pt x="27" y="5"/>
                  </a:lnTo>
                  <a:lnTo>
                    <a:pt x="15" y="1"/>
                  </a:lnTo>
                  <a:lnTo>
                    <a:pt x="0" y="0"/>
                  </a:lnTo>
                  <a:lnTo>
                    <a:pt x="2" y="15"/>
                  </a:lnTo>
                  <a:lnTo>
                    <a:pt x="11" y="17"/>
                  </a:lnTo>
                  <a:lnTo>
                    <a:pt x="19" y="19"/>
                  </a:lnTo>
                  <a:lnTo>
                    <a:pt x="23" y="23"/>
                  </a:lnTo>
                  <a:lnTo>
                    <a:pt x="25" y="28"/>
                  </a:lnTo>
                  <a:lnTo>
                    <a:pt x="25" y="34"/>
                  </a:lnTo>
                  <a:lnTo>
                    <a:pt x="25" y="40"/>
                  </a:lnTo>
                  <a:lnTo>
                    <a:pt x="25" y="46"/>
                  </a:lnTo>
                  <a:lnTo>
                    <a:pt x="25" y="51"/>
                  </a:lnTo>
                  <a:lnTo>
                    <a:pt x="40" y="51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7" name="Freeform 41"/>
            <p:cNvSpPr>
              <a:spLocks/>
            </p:cNvSpPr>
            <p:nvPr/>
          </p:nvSpPr>
          <p:spPr bwMode="auto">
            <a:xfrm>
              <a:off x="3997325" y="2568575"/>
              <a:ext cx="47625" cy="130175"/>
            </a:xfrm>
            <a:custGeom>
              <a:avLst/>
              <a:gdLst>
                <a:gd name="T0" fmla="*/ 2147483647 w 30"/>
                <a:gd name="T1" fmla="*/ 2147483647 h 82"/>
                <a:gd name="T2" fmla="*/ 2147483647 w 30"/>
                <a:gd name="T3" fmla="*/ 2147483647 h 82"/>
                <a:gd name="T4" fmla="*/ 2147483647 w 30"/>
                <a:gd name="T5" fmla="*/ 2147483647 h 82"/>
                <a:gd name="T6" fmla="*/ 2147483647 w 30"/>
                <a:gd name="T7" fmla="*/ 2147483647 h 82"/>
                <a:gd name="T8" fmla="*/ 2147483647 w 30"/>
                <a:gd name="T9" fmla="*/ 2147483647 h 82"/>
                <a:gd name="T10" fmla="*/ 2147483647 w 30"/>
                <a:gd name="T11" fmla="*/ 2147483647 h 82"/>
                <a:gd name="T12" fmla="*/ 2147483647 w 30"/>
                <a:gd name="T13" fmla="*/ 2147483647 h 82"/>
                <a:gd name="T14" fmla="*/ 2147483647 w 30"/>
                <a:gd name="T15" fmla="*/ 2147483647 h 82"/>
                <a:gd name="T16" fmla="*/ 2147483647 w 30"/>
                <a:gd name="T17" fmla="*/ 0 h 82"/>
                <a:gd name="T18" fmla="*/ 2147483647 w 30"/>
                <a:gd name="T19" fmla="*/ 0 h 82"/>
                <a:gd name="T20" fmla="*/ 2147483647 w 30"/>
                <a:gd name="T21" fmla="*/ 2147483647 h 82"/>
                <a:gd name="T22" fmla="*/ 2147483647 w 30"/>
                <a:gd name="T23" fmla="*/ 2147483647 h 82"/>
                <a:gd name="T24" fmla="*/ 2147483647 w 30"/>
                <a:gd name="T25" fmla="*/ 2147483647 h 82"/>
                <a:gd name="T26" fmla="*/ 2147483647 w 30"/>
                <a:gd name="T27" fmla="*/ 2147483647 h 82"/>
                <a:gd name="T28" fmla="*/ 2147483647 w 30"/>
                <a:gd name="T29" fmla="*/ 2147483647 h 82"/>
                <a:gd name="T30" fmla="*/ 2147483647 w 30"/>
                <a:gd name="T31" fmla="*/ 2147483647 h 82"/>
                <a:gd name="T32" fmla="*/ 2147483647 w 30"/>
                <a:gd name="T33" fmla="*/ 2147483647 h 82"/>
                <a:gd name="T34" fmla="*/ 0 w 30"/>
                <a:gd name="T35" fmla="*/ 2147483647 h 82"/>
                <a:gd name="T36" fmla="*/ 0 w 30"/>
                <a:gd name="T37" fmla="*/ 2147483647 h 82"/>
                <a:gd name="T38" fmla="*/ 2147483647 w 30"/>
                <a:gd name="T39" fmla="*/ 2147483647 h 8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0"/>
                <a:gd name="T61" fmla="*/ 0 h 82"/>
                <a:gd name="T62" fmla="*/ 30 w 30"/>
                <a:gd name="T63" fmla="*/ 82 h 8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0" h="82">
                  <a:moveTo>
                    <a:pt x="16" y="81"/>
                  </a:moveTo>
                  <a:lnTo>
                    <a:pt x="18" y="71"/>
                  </a:lnTo>
                  <a:lnTo>
                    <a:pt x="20" y="62"/>
                  </a:lnTo>
                  <a:lnTo>
                    <a:pt x="21" y="52"/>
                  </a:lnTo>
                  <a:lnTo>
                    <a:pt x="23" y="42"/>
                  </a:lnTo>
                  <a:lnTo>
                    <a:pt x="25" y="33"/>
                  </a:lnTo>
                  <a:lnTo>
                    <a:pt x="27" y="23"/>
                  </a:lnTo>
                  <a:lnTo>
                    <a:pt x="29" y="12"/>
                  </a:lnTo>
                  <a:lnTo>
                    <a:pt x="29" y="0"/>
                  </a:lnTo>
                  <a:lnTo>
                    <a:pt x="14" y="0"/>
                  </a:lnTo>
                  <a:lnTo>
                    <a:pt x="14" y="12"/>
                  </a:lnTo>
                  <a:lnTo>
                    <a:pt x="12" y="21"/>
                  </a:lnTo>
                  <a:lnTo>
                    <a:pt x="10" y="31"/>
                  </a:lnTo>
                  <a:lnTo>
                    <a:pt x="8" y="39"/>
                  </a:lnTo>
                  <a:lnTo>
                    <a:pt x="6" y="48"/>
                  </a:lnTo>
                  <a:lnTo>
                    <a:pt x="4" y="58"/>
                  </a:lnTo>
                  <a:lnTo>
                    <a:pt x="2" y="67"/>
                  </a:lnTo>
                  <a:lnTo>
                    <a:pt x="0" y="79"/>
                  </a:lnTo>
                  <a:lnTo>
                    <a:pt x="0" y="77"/>
                  </a:lnTo>
                  <a:lnTo>
                    <a:pt x="16" y="81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8" name="Freeform 42"/>
            <p:cNvSpPr>
              <a:spLocks/>
            </p:cNvSpPr>
            <p:nvPr/>
          </p:nvSpPr>
          <p:spPr bwMode="auto">
            <a:xfrm>
              <a:off x="3956050" y="2690813"/>
              <a:ext cx="68263" cy="201612"/>
            </a:xfrm>
            <a:custGeom>
              <a:avLst/>
              <a:gdLst>
                <a:gd name="T0" fmla="*/ 2147483647 w 43"/>
                <a:gd name="T1" fmla="*/ 2147483647 h 127"/>
                <a:gd name="T2" fmla="*/ 2147483647 w 43"/>
                <a:gd name="T3" fmla="*/ 2147483647 h 127"/>
                <a:gd name="T4" fmla="*/ 2147483647 w 43"/>
                <a:gd name="T5" fmla="*/ 2147483647 h 127"/>
                <a:gd name="T6" fmla="*/ 2147483647 w 43"/>
                <a:gd name="T7" fmla="*/ 2147483647 h 127"/>
                <a:gd name="T8" fmla="*/ 2147483647 w 43"/>
                <a:gd name="T9" fmla="*/ 2147483647 h 127"/>
                <a:gd name="T10" fmla="*/ 2147483647 w 43"/>
                <a:gd name="T11" fmla="*/ 2147483647 h 127"/>
                <a:gd name="T12" fmla="*/ 2147483647 w 43"/>
                <a:gd name="T13" fmla="*/ 2147483647 h 127"/>
                <a:gd name="T14" fmla="*/ 2147483647 w 43"/>
                <a:gd name="T15" fmla="*/ 2147483647 h 127"/>
                <a:gd name="T16" fmla="*/ 2147483647 w 43"/>
                <a:gd name="T17" fmla="*/ 2147483647 h 127"/>
                <a:gd name="T18" fmla="*/ 2147483647 w 43"/>
                <a:gd name="T19" fmla="*/ 0 h 127"/>
                <a:gd name="T20" fmla="*/ 2147483647 w 43"/>
                <a:gd name="T21" fmla="*/ 2147483647 h 127"/>
                <a:gd name="T22" fmla="*/ 2147483647 w 43"/>
                <a:gd name="T23" fmla="*/ 2147483647 h 127"/>
                <a:gd name="T24" fmla="*/ 2147483647 w 43"/>
                <a:gd name="T25" fmla="*/ 2147483647 h 127"/>
                <a:gd name="T26" fmla="*/ 2147483647 w 43"/>
                <a:gd name="T27" fmla="*/ 2147483647 h 127"/>
                <a:gd name="T28" fmla="*/ 2147483647 w 43"/>
                <a:gd name="T29" fmla="*/ 2147483647 h 127"/>
                <a:gd name="T30" fmla="*/ 0 w 43"/>
                <a:gd name="T31" fmla="*/ 2147483647 h 127"/>
                <a:gd name="T32" fmla="*/ 0 w 43"/>
                <a:gd name="T33" fmla="*/ 2147483647 h 127"/>
                <a:gd name="T34" fmla="*/ 2147483647 w 43"/>
                <a:gd name="T35" fmla="*/ 2147483647 h 127"/>
                <a:gd name="T36" fmla="*/ 2147483647 w 43"/>
                <a:gd name="T37" fmla="*/ 2147483647 h 127"/>
                <a:gd name="T38" fmla="*/ 2147483647 w 43"/>
                <a:gd name="T39" fmla="*/ 2147483647 h 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3"/>
                <a:gd name="T61" fmla="*/ 0 h 127"/>
                <a:gd name="T62" fmla="*/ 43 w 43"/>
                <a:gd name="T63" fmla="*/ 127 h 12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3" h="127">
                  <a:moveTo>
                    <a:pt x="9" y="111"/>
                  </a:moveTo>
                  <a:lnTo>
                    <a:pt x="15" y="115"/>
                  </a:lnTo>
                  <a:lnTo>
                    <a:pt x="15" y="107"/>
                  </a:lnTo>
                  <a:lnTo>
                    <a:pt x="19" y="94"/>
                  </a:lnTo>
                  <a:lnTo>
                    <a:pt x="23" y="79"/>
                  </a:lnTo>
                  <a:lnTo>
                    <a:pt x="28" y="59"/>
                  </a:lnTo>
                  <a:lnTo>
                    <a:pt x="32" y="40"/>
                  </a:lnTo>
                  <a:lnTo>
                    <a:pt x="38" y="21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23" y="17"/>
                  </a:lnTo>
                  <a:lnTo>
                    <a:pt x="17" y="34"/>
                  </a:lnTo>
                  <a:lnTo>
                    <a:pt x="13" y="56"/>
                  </a:lnTo>
                  <a:lnTo>
                    <a:pt x="7" y="75"/>
                  </a:lnTo>
                  <a:lnTo>
                    <a:pt x="1" y="92"/>
                  </a:lnTo>
                  <a:lnTo>
                    <a:pt x="0" y="105"/>
                  </a:lnTo>
                  <a:lnTo>
                    <a:pt x="0" y="117"/>
                  </a:lnTo>
                  <a:lnTo>
                    <a:pt x="11" y="126"/>
                  </a:lnTo>
                  <a:lnTo>
                    <a:pt x="9" y="126"/>
                  </a:lnTo>
                  <a:lnTo>
                    <a:pt x="9" y="111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9" name="Freeform 43"/>
            <p:cNvSpPr>
              <a:spLocks/>
            </p:cNvSpPr>
            <p:nvPr/>
          </p:nvSpPr>
          <p:spPr bwMode="auto">
            <a:xfrm>
              <a:off x="3970338" y="2641600"/>
              <a:ext cx="104775" cy="250825"/>
            </a:xfrm>
            <a:custGeom>
              <a:avLst/>
              <a:gdLst>
                <a:gd name="T0" fmla="*/ 2147483647 w 66"/>
                <a:gd name="T1" fmla="*/ 0 h 158"/>
                <a:gd name="T2" fmla="*/ 2147483647 w 66"/>
                <a:gd name="T3" fmla="*/ 0 h 158"/>
                <a:gd name="T4" fmla="*/ 2147483647 w 66"/>
                <a:gd name="T5" fmla="*/ 2147483647 h 158"/>
                <a:gd name="T6" fmla="*/ 2147483647 w 66"/>
                <a:gd name="T7" fmla="*/ 2147483647 h 158"/>
                <a:gd name="T8" fmla="*/ 2147483647 w 66"/>
                <a:gd name="T9" fmla="*/ 2147483647 h 158"/>
                <a:gd name="T10" fmla="*/ 2147483647 w 66"/>
                <a:gd name="T11" fmla="*/ 2147483647 h 158"/>
                <a:gd name="T12" fmla="*/ 2147483647 w 66"/>
                <a:gd name="T13" fmla="*/ 2147483647 h 158"/>
                <a:gd name="T14" fmla="*/ 2147483647 w 66"/>
                <a:gd name="T15" fmla="*/ 2147483647 h 158"/>
                <a:gd name="T16" fmla="*/ 2147483647 w 66"/>
                <a:gd name="T17" fmla="*/ 2147483647 h 158"/>
                <a:gd name="T18" fmla="*/ 2147483647 w 66"/>
                <a:gd name="T19" fmla="*/ 2147483647 h 158"/>
                <a:gd name="T20" fmla="*/ 0 w 66"/>
                <a:gd name="T21" fmla="*/ 2147483647 h 158"/>
                <a:gd name="T22" fmla="*/ 0 w 66"/>
                <a:gd name="T23" fmla="*/ 2147483647 h 158"/>
                <a:gd name="T24" fmla="*/ 0 w 66"/>
                <a:gd name="T25" fmla="*/ 2147483647 h 158"/>
                <a:gd name="T26" fmla="*/ 2147483647 w 66"/>
                <a:gd name="T27" fmla="*/ 2147483647 h 158"/>
                <a:gd name="T28" fmla="*/ 2147483647 w 66"/>
                <a:gd name="T29" fmla="*/ 2147483647 h 158"/>
                <a:gd name="T30" fmla="*/ 2147483647 w 66"/>
                <a:gd name="T31" fmla="*/ 2147483647 h 158"/>
                <a:gd name="T32" fmla="*/ 2147483647 w 66"/>
                <a:gd name="T33" fmla="*/ 2147483647 h 158"/>
                <a:gd name="T34" fmla="*/ 2147483647 w 66"/>
                <a:gd name="T35" fmla="*/ 2147483647 h 158"/>
                <a:gd name="T36" fmla="*/ 2147483647 w 66"/>
                <a:gd name="T37" fmla="*/ 2147483647 h 158"/>
                <a:gd name="T38" fmla="*/ 2147483647 w 66"/>
                <a:gd name="T39" fmla="*/ 2147483647 h 158"/>
                <a:gd name="T40" fmla="*/ 2147483647 w 66"/>
                <a:gd name="T41" fmla="*/ 2147483647 h 158"/>
                <a:gd name="T42" fmla="*/ 2147483647 w 66"/>
                <a:gd name="T43" fmla="*/ 2147483647 h 158"/>
                <a:gd name="T44" fmla="*/ 2147483647 w 66"/>
                <a:gd name="T45" fmla="*/ 2147483647 h 158"/>
                <a:gd name="T46" fmla="*/ 2147483647 w 66"/>
                <a:gd name="T47" fmla="*/ 0 h 15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6"/>
                <a:gd name="T73" fmla="*/ 0 h 158"/>
                <a:gd name="T74" fmla="*/ 66 w 66"/>
                <a:gd name="T75" fmla="*/ 158 h 15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6" h="158">
                  <a:moveTo>
                    <a:pt x="65" y="0"/>
                  </a:moveTo>
                  <a:lnTo>
                    <a:pt x="63" y="0"/>
                  </a:lnTo>
                  <a:lnTo>
                    <a:pt x="56" y="4"/>
                  </a:lnTo>
                  <a:lnTo>
                    <a:pt x="50" y="10"/>
                  </a:lnTo>
                  <a:lnTo>
                    <a:pt x="44" y="18"/>
                  </a:lnTo>
                  <a:lnTo>
                    <a:pt x="40" y="27"/>
                  </a:lnTo>
                  <a:lnTo>
                    <a:pt x="31" y="50"/>
                  </a:lnTo>
                  <a:lnTo>
                    <a:pt x="21" y="77"/>
                  </a:lnTo>
                  <a:lnTo>
                    <a:pt x="14" y="102"/>
                  </a:lnTo>
                  <a:lnTo>
                    <a:pt x="6" y="125"/>
                  </a:lnTo>
                  <a:lnTo>
                    <a:pt x="0" y="140"/>
                  </a:lnTo>
                  <a:lnTo>
                    <a:pt x="0" y="142"/>
                  </a:lnTo>
                  <a:lnTo>
                    <a:pt x="0" y="157"/>
                  </a:lnTo>
                  <a:lnTo>
                    <a:pt x="14" y="148"/>
                  </a:lnTo>
                  <a:lnTo>
                    <a:pt x="21" y="131"/>
                  </a:lnTo>
                  <a:lnTo>
                    <a:pt x="29" y="108"/>
                  </a:lnTo>
                  <a:lnTo>
                    <a:pt x="37" y="81"/>
                  </a:lnTo>
                  <a:lnTo>
                    <a:pt x="46" y="56"/>
                  </a:lnTo>
                  <a:lnTo>
                    <a:pt x="54" y="35"/>
                  </a:lnTo>
                  <a:lnTo>
                    <a:pt x="58" y="25"/>
                  </a:lnTo>
                  <a:lnTo>
                    <a:pt x="61" y="19"/>
                  </a:lnTo>
                  <a:lnTo>
                    <a:pt x="65" y="16"/>
                  </a:lnTo>
                  <a:lnTo>
                    <a:pt x="61" y="16"/>
                  </a:lnTo>
                  <a:lnTo>
                    <a:pt x="65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0" name="Freeform 44"/>
            <p:cNvSpPr>
              <a:spLocks/>
            </p:cNvSpPr>
            <p:nvPr/>
          </p:nvSpPr>
          <p:spPr bwMode="auto">
            <a:xfrm>
              <a:off x="4059238" y="2641600"/>
              <a:ext cx="44450" cy="193675"/>
            </a:xfrm>
            <a:custGeom>
              <a:avLst/>
              <a:gdLst>
                <a:gd name="T0" fmla="*/ 2147483647 w 28"/>
                <a:gd name="T1" fmla="*/ 2147483647 h 122"/>
                <a:gd name="T2" fmla="*/ 2147483647 w 28"/>
                <a:gd name="T3" fmla="*/ 2147483647 h 122"/>
                <a:gd name="T4" fmla="*/ 2147483647 w 28"/>
                <a:gd name="T5" fmla="*/ 2147483647 h 122"/>
                <a:gd name="T6" fmla="*/ 2147483647 w 28"/>
                <a:gd name="T7" fmla="*/ 2147483647 h 122"/>
                <a:gd name="T8" fmla="*/ 2147483647 w 28"/>
                <a:gd name="T9" fmla="*/ 2147483647 h 122"/>
                <a:gd name="T10" fmla="*/ 2147483647 w 28"/>
                <a:gd name="T11" fmla="*/ 2147483647 h 122"/>
                <a:gd name="T12" fmla="*/ 2147483647 w 28"/>
                <a:gd name="T13" fmla="*/ 2147483647 h 122"/>
                <a:gd name="T14" fmla="*/ 2147483647 w 28"/>
                <a:gd name="T15" fmla="*/ 2147483647 h 122"/>
                <a:gd name="T16" fmla="*/ 2147483647 w 28"/>
                <a:gd name="T17" fmla="*/ 2147483647 h 122"/>
                <a:gd name="T18" fmla="*/ 2147483647 w 28"/>
                <a:gd name="T19" fmla="*/ 2147483647 h 122"/>
                <a:gd name="T20" fmla="*/ 2147483647 w 28"/>
                <a:gd name="T21" fmla="*/ 2147483647 h 122"/>
                <a:gd name="T22" fmla="*/ 2147483647 w 28"/>
                <a:gd name="T23" fmla="*/ 0 h 122"/>
                <a:gd name="T24" fmla="*/ 2147483647 w 28"/>
                <a:gd name="T25" fmla="*/ 2147483647 h 122"/>
                <a:gd name="T26" fmla="*/ 2147483647 w 28"/>
                <a:gd name="T27" fmla="*/ 2147483647 h 122"/>
                <a:gd name="T28" fmla="*/ 2147483647 w 28"/>
                <a:gd name="T29" fmla="*/ 2147483647 h 122"/>
                <a:gd name="T30" fmla="*/ 2147483647 w 28"/>
                <a:gd name="T31" fmla="*/ 2147483647 h 122"/>
                <a:gd name="T32" fmla="*/ 2147483647 w 28"/>
                <a:gd name="T33" fmla="*/ 2147483647 h 122"/>
                <a:gd name="T34" fmla="*/ 2147483647 w 28"/>
                <a:gd name="T35" fmla="*/ 2147483647 h 122"/>
                <a:gd name="T36" fmla="*/ 2147483647 w 28"/>
                <a:gd name="T37" fmla="*/ 2147483647 h 122"/>
                <a:gd name="T38" fmla="*/ 2147483647 w 28"/>
                <a:gd name="T39" fmla="*/ 2147483647 h 122"/>
                <a:gd name="T40" fmla="*/ 2147483647 w 28"/>
                <a:gd name="T41" fmla="*/ 2147483647 h 122"/>
                <a:gd name="T42" fmla="*/ 2147483647 w 28"/>
                <a:gd name="T43" fmla="*/ 2147483647 h 122"/>
                <a:gd name="T44" fmla="*/ 0 w 28"/>
                <a:gd name="T45" fmla="*/ 2147483647 h 122"/>
                <a:gd name="T46" fmla="*/ 2147483647 w 28"/>
                <a:gd name="T47" fmla="*/ 2147483647 h 1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8"/>
                <a:gd name="T73" fmla="*/ 0 h 122"/>
                <a:gd name="T74" fmla="*/ 28 w 28"/>
                <a:gd name="T75" fmla="*/ 122 h 12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8" h="122">
                  <a:moveTo>
                    <a:pt x="15" y="119"/>
                  </a:moveTo>
                  <a:lnTo>
                    <a:pt x="15" y="121"/>
                  </a:lnTo>
                  <a:lnTo>
                    <a:pt x="17" y="108"/>
                  </a:lnTo>
                  <a:lnTo>
                    <a:pt x="21" y="92"/>
                  </a:lnTo>
                  <a:lnTo>
                    <a:pt x="23" y="75"/>
                  </a:lnTo>
                  <a:lnTo>
                    <a:pt x="27" y="56"/>
                  </a:lnTo>
                  <a:lnTo>
                    <a:pt x="27" y="39"/>
                  </a:lnTo>
                  <a:lnTo>
                    <a:pt x="27" y="23"/>
                  </a:lnTo>
                  <a:lnTo>
                    <a:pt x="25" y="16"/>
                  </a:lnTo>
                  <a:lnTo>
                    <a:pt x="23" y="10"/>
                  </a:lnTo>
                  <a:lnTo>
                    <a:pt x="17" y="4"/>
                  </a:lnTo>
                  <a:lnTo>
                    <a:pt x="9" y="0"/>
                  </a:lnTo>
                  <a:lnTo>
                    <a:pt x="5" y="16"/>
                  </a:lnTo>
                  <a:lnTo>
                    <a:pt x="7" y="18"/>
                  </a:lnTo>
                  <a:lnTo>
                    <a:pt x="9" y="18"/>
                  </a:lnTo>
                  <a:lnTo>
                    <a:pt x="9" y="21"/>
                  </a:lnTo>
                  <a:lnTo>
                    <a:pt x="11" y="25"/>
                  </a:lnTo>
                  <a:lnTo>
                    <a:pt x="11" y="39"/>
                  </a:lnTo>
                  <a:lnTo>
                    <a:pt x="11" y="54"/>
                  </a:lnTo>
                  <a:lnTo>
                    <a:pt x="7" y="71"/>
                  </a:lnTo>
                  <a:lnTo>
                    <a:pt x="5" y="88"/>
                  </a:lnTo>
                  <a:lnTo>
                    <a:pt x="2" y="106"/>
                  </a:lnTo>
                  <a:lnTo>
                    <a:pt x="0" y="117"/>
                  </a:lnTo>
                  <a:lnTo>
                    <a:pt x="15" y="119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1" name="Freeform 45"/>
            <p:cNvSpPr>
              <a:spLocks/>
            </p:cNvSpPr>
            <p:nvPr/>
          </p:nvSpPr>
          <p:spPr bwMode="auto">
            <a:xfrm>
              <a:off x="3979863" y="2827338"/>
              <a:ext cx="104775" cy="403225"/>
            </a:xfrm>
            <a:custGeom>
              <a:avLst/>
              <a:gdLst>
                <a:gd name="T0" fmla="*/ 2147483647 w 66"/>
                <a:gd name="T1" fmla="*/ 2147483647 h 254"/>
                <a:gd name="T2" fmla="*/ 2147483647 w 66"/>
                <a:gd name="T3" fmla="*/ 2147483647 h 254"/>
                <a:gd name="T4" fmla="*/ 2147483647 w 66"/>
                <a:gd name="T5" fmla="*/ 2147483647 h 254"/>
                <a:gd name="T6" fmla="*/ 2147483647 w 66"/>
                <a:gd name="T7" fmla="*/ 2147483647 h 254"/>
                <a:gd name="T8" fmla="*/ 2147483647 w 66"/>
                <a:gd name="T9" fmla="*/ 2147483647 h 254"/>
                <a:gd name="T10" fmla="*/ 2147483647 w 66"/>
                <a:gd name="T11" fmla="*/ 2147483647 h 254"/>
                <a:gd name="T12" fmla="*/ 2147483647 w 66"/>
                <a:gd name="T13" fmla="*/ 2147483647 h 254"/>
                <a:gd name="T14" fmla="*/ 2147483647 w 66"/>
                <a:gd name="T15" fmla="*/ 2147483647 h 254"/>
                <a:gd name="T16" fmla="*/ 2147483647 w 66"/>
                <a:gd name="T17" fmla="*/ 2147483647 h 254"/>
                <a:gd name="T18" fmla="*/ 2147483647 w 66"/>
                <a:gd name="T19" fmla="*/ 2147483647 h 254"/>
                <a:gd name="T20" fmla="*/ 2147483647 w 66"/>
                <a:gd name="T21" fmla="*/ 2147483647 h 254"/>
                <a:gd name="T22" fmla="*/ 2147483647 w 66"/>
                <a:gd name="T23" fmla="*/ 2147483647 h 254"/>
                <a:gd name="T24" fmla="*/ 2147483647 w 66"/>
                <a:gd name="T25" fmla="*/ 0 h 254"/>
                <a:gd name="T26" fmla="*/ 2147483647 w 66"/>
                <a:gd name="T27" fmla="*/ 2147483647 h 254"/>
                <a:gd name="T28" fmla="*/ 2147483647 w 66"/>
                <a:gd name="T29" fmla="*/ 2147483647 h 254"/>
                <a:gd name="T30" fmla="*/ 2147483647 w 66"/>
                <a:gd name="T31" fmla="*/ 2147483647 h 254"/>
                <a:gd name="T32" fmla="*/ 2147483647 w 66"/>
                <a:gd name="T33" fmla="*/ 2147483647 h 254"/>
                <a:gd name="T34" fmla="*/ 2147483647 w 66"/>
                <a:gd name="T35" fmla="*/ 2147483647 h 254"/>
                <a:gd name="T36" fmla="*/ 2147483647 w 66"/>
                <a:gd name="T37" fmla="*/ 2147483647 h 254"/>
                <a:gd name="T38" fmla="*/ 0 w 66"/>
                <a:gd name="T39" fmla="*/ 2147483647 h 254"/>
                <a:gd name="T40" fmla="*/ 0 w 66"/>
                <a:gd name="T41" fmla="*/ 2147483647 h 254"/>
                <a:gd name="T42" fmla="*/ 2147483647 w 66"/>
                <a:gd name="T43" fmla="*/ 2147483647 h 254"/>
                <a:gd name="T44" fmla="*/ 2147483647 w 66"/>
                <a:gd name="T45" fmla="*/ 2147483647 h 254"/>
                <a:gd name="T46" fmla="*/ 2147483647 w 66"/>
                <a:gd name="T47" fmla="*/ 2147483647 h 2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6"/>
                <a:gd name="T73" fmla="*/ 0 h 254"/>
                <a:gd name="T74" fmla="*/ 66 w 66"/>
                <a:gd name="T75" fmla="*/ 254 h 2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6" h="254">
                  <a:moveTo>
                    <a:pt x="15" y="240"/>
                  </a:moveTo>
                  <a:lnTo>
                    <a:pt x="13" y="238"/>
                  </a:lnTo>
                  <a:lnTo>
                    <a:pt x="17" y="240"/>
                  </a:lnTo>
                  <a:lnTo>
                    <a:pt x="17" y="236"/>
                  </a:lnTo>
                  <a:lnTo>
                    <a:pt x="17" y="228"/>
                  </a:lnTo>
                  <a:lnTo>
                    <a:pt x="17" y="217"/>
                  </a:lnTo>
                  <a:lnTo>
                    <a:pt x="23" y="186"/>
                  </a:lnTo>
                  <a:lnTo>
                    <a:pt x="32" y="150"/>
                  </a:lnTo>
                  <a:lnTo>
                    <a:pt x="42" y="109"/>
                  </a:lnTo>
                  <a:lnTo>
                    <a:pt x="52" y="69"/>
                  </a:lnTo>
                  <a:lnTo>
                    <a:pt x="59" y="33"/>
                  </a:lnTo>
                  <a:lnTo>
                    <a:pt x="65" y="2"/>
                  </a:lnTo>
                  <a:lnTo>
                    <a:pt x="50" y="0"/>
                  </a:lnTo>
                  <a:lnTo>
                    <a:pt x="44" y="31"/>
                  </a:lnTo>
                  <a:lnTo>
                    <a:pt x="36" y="67"/>
                  </a:lnTo>
                  <a:lnTo>
                    <a:pt x="27" y="106"/>
                  </a:lnTo>
                  <a:lnTo>
                    <a:pt x="17" y="146"/>
                  </a:lnTo>
                  <a:lnTo>
                    <a:pt x="8" y="184"/>
                  </a:lnTo>
                  <a:lnTo>
                    <a:pt x="2" y="215"/>
                  </a:lnTo>
                  <a:lnTo>
                    <a:pt x="0" y="226"/>
                  </a:lnTo>
                  <a:lnTo>
                    <a:pt x="0" y="238"/>
                  </a:lnTo>
                  <a:lnTo>
                    <a:pt x="2" y="247"/>
                  </a:lnTo>
                  <a:lnTo>
                    <a:pt x="9" y="253"/>
                  </a:lnTo>
                  <a:lnTo>
                    <a:pt x="15" y="24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2" name="Freeform 46"/>
            <p:cNvSpPr>
              <a:spLocks/>
            </p:cNvSpPr>
            <p:nvPr/>
          </p:nvSpPr>
          <p:spPr bwMode="auto">
            <a:xfrm>
              <a:off x="3994150" y="3035300"/>
              <a:ext cx="120650" cy="195263"/>
            </a:xfrm>
            <a:custGeom>
              <a:avLst/>
              <a:gdLst>
                <a:gd name="T0" fmla="*/ 2147483647 w 76"/>
                <a:gd name="T1" fmla="*/ 0 h 123"/>
                <a:gd name="T2" fmla="*/ 2147483647 w 76"/>
                <a:gd name="T3" fmla="*/ 2147483647 h 123"/>
                <a:gd name="T4" fmla="*/ 2147483647 w 76"/>
                <a:gd name="T5" fmla="*/ 0 h 123"/>
                <a:gd name="T6" fmla="*/ 2147483647 w 76"/>
                <a:gd name="T7" fmla="*/ 2147483647 h 123"/>
                <a:gd name="T8" fmla="*/ 2147483647 w 76"/>
                <a:gd name="T9" fmla="*/ 2147483647 h 123"/>
                <a:gd name="T10" fmla="*/ 2147483647 w 76"/>
                <a:gd name="T11" fmla="*/ 2147483647 h 123"/>
                <a:gd name="T12" fmla="*/ 2147483647 w 76"/>
                <a:gd name="T13" fmla="*/ 2147483647 h 123"/>
                <a:gd name="T14" fmla="*/ 2147483647 w 76"/>
                <a:gd name="T15" fmla="*/ 2147483647 h 123"/>
                <a:gd name="T16" fmla="*/ 2147483647 w 76"/>
                <a:gd name="T17" fmla="*/ 2147483647 h 123"/>
                <a:gd name="T18" fmla="*/ 2147483647 w 76"/>
                <a:gd name="T19" fmla="*/ 2147483647 h 123"/>
                <a:gd name="T20" fmla="*/ 2147483647 w 76"/>
                <a:gd name="T21" fmla="*/ 2147483647 h 123"/>
                <a:gd name="T22" fmla="*/ 2147483647 w 76"/>
                <a:gd name="T23" fmla="*/ 2147483647 h 123"/>
                <a:gd name="T24" fmla="*/ 0 w 76"/>
                <a:gd name="T25" fmla="*/ 2147483647 h 123"/>
                <a:gd name="T26" fmla="*/ 2147483647 w 76"/>
                <a:gd name="T27" fmla="*/ 2147483647 h 123"/>
                <a:gd name="T28" fmla="*/ 2147483647 w 76"/>
                <a:gd name="T29" fmla="*/ 2147483647 h 123"/>
                <a:gd name="T30" fmla="*/ 2147483647 w 76"/>
                <a:gd name="T31" fmla="*/ 2147483647 h 123"/>
                <a:gd name="T32" fmla="*/ 2147483647 w 76"/>
                <a:gd name="T33" fmla="*/ 2147483647 h 123"/>
                <a:gd name="T34" fmla="*/ 2147483647 w 76"/>
                <a:gd name="T35" fmla="*/ 2147483647 h 123"/>
                <a:gd name="T36" fmla="*/ 2147483647 w 76"/>
                <a:gd name="T37" fmla="*/ 2147483647 h 123"/>
                <a:gd name="T38" fmla="*/ 2147483647 w 76"/>
                <a:gd name="T39" fmla="*/ 2147483647 h 123"/>
                <a:gd name="T40" fmla="*/ 2147483647 w 76"/>
                <a:gd name="T41" fmla="*/ 2147483647 h 123"/>
                <a:gd name="T42" fmla="*/ 2147483647 w 76"/>
                <a:gd name="T43" fmla="*/ 2147483647 h 123"/>
                <a:gd name="T44" fmla="*/ 2147483647 w 76"/>
                <a:gd name="T45" fmla="*/ 2147483647 h 123"/>
                <a:gd name="T46" fmla="*/ 2147483647 w 76"/>
                <a:gd name="T47" fmla="*/ 2147483647 h 123"/>
                <a:gd name="T48" fmla="*/ 2147483647 w 76"/>
                <a:gd name="T49" fmla="*/ 0 h 12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6"/>
                <a:gd name="T76" fmla="*/ 0 h 123"/>
                <a:gd name="T77" fmla="*/ 76 w 76"/>
                <a:gd name="T78" fmla="*/ 123 h 12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6" h="123">
                  <a:moveTo>
                    <a:pt x="71" y="0"/>
                  </a:moveTo>
                  <a:lnTo>
                    <a:pt x="75" y="3"/>
                  </a:lnTo>
                  <a:lnTo>
                    <a:pt x="66" y="0"/>
                  </a:lnTo>
                  <a:lnTo>
                    <a:pt x="60" y="3"/>
                  </a:lnTo>
                  <a:lnTo>
                    <a:pt x="54" y="7"/>
                  </a:lnTo>
                  <a:lnTo>
                    <a:pt x="48" y="15"/>
                  </a:lnTo>
                  <a:lnTo>
                    <a:pt x="39" y="32"/>
                  </a:lnTo>
                  <a:lnTo>
                    <a:pt x="29" y="53"/>
                  </a:lnTo>
                  <a:lnTo>
                    <a:pt x="18" y="76"/>
                  </a:lnTo>
                  <a:lnTo>
                    <a:pt x="10" y="93"/>
                  </a:lnTo>
                  <a:lnTo>
                    <a:pt x="2" y="107"/>
                  </a:lnTo>
                  <a:lnTo>
                    <a:pt x="6" y="109"/>
                  </a:lnTo>
                  <a:lnTo>
                    <a:pt x="0" y="122"/>
                  </a:lnTo>
                  <a:lnTo>
                    <a:pt x="14" y="116"/>
                  </a:lnTo>
                  <a:lnTo>
                    <a:pt x="23" y="101"/>
                  </a:lnTo>
                  <a:lnTo>
                    <a:pt x="33" y="82"/>
                  </a:lnTo>
                  <a:lnTo>
                    <a:pt x="43" y="61"/>
                  </a:lnTo>
                  <a:lnTo>
                    <a:pt x="54" y="40"/>
                  </a:lnTo>
                  <a:lnTo>
                    <a:pt x="64" y="23"/>
                  </a:lnTo>
                  <a:lnTo>
                    <a:pt x="68" y="19"/>
                  </a:lnTo>
                  <a:lnTo>
                    <a:pt x="69" y="15"/>
                  </a:lnTo>
                  <a:lnTo>
                    <a:pt x="68" y="15"/>
                  </a:lnTo>
                  <a:lnTo>
                    <a:pt x="64" y="13"/>
                  </a:lnTo>
                  <a:lnTo>
                    <a:pt x="68" y="17"/>
                  </a:lnTo>
                  <a:lnTo>
                    <a:pt x="71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3" name="Freeform 47"/>
            <p:cNvSpPr>
              <a:spLocks/>
            </p:cNvSpPr>
            <p:nvPr/>
          </p:nvSpPr>
          <p:spPr bwMode="auto">
            <a:xfrm>
              <a:off x="4006850" y="3035300"/>
              <a:ext cx="120650" cy="506413"/>
            </a:xfrm>
            <a:custGeom>
              <a:avLst/>
              <a:gdLst>
                <a:gd name="T0" fmla="*/ 2147483647 w 76"/>
                <a:gd name="T1" fmla="*/ 2147483647 h 319"/>
                <a:gd name="T2" fmla="*/ 2147483647 w 76"/>
                <a:gd name="T3" fmla="*/ 2147483647 h 319"/>
                <a:gd name="T4" fmla="*/ 2147483647 w 76"/>
                <a:gd name="T5" fmla="*/ 2147483647 h 319"/>
                <a:gd name="T6" fmla="*/ 2147483647 w 76"/>
                <a:gd name="T7" fmla="*/ 2147483647 h 319"/>
                <a:gd name="T8" fmla="*/ 2147483647 w 76"/>
                <a:gd name="T9" fmla="*/ 2147483647 h 319"/>
                <a:gd name="T10" fmla="*/ 2147483647 w 76"/>
                <a:gd name="T11" fmla="*/ 2147483647 h 319"/>
                <a:gd name="T12" fmla="*/ 2147483647 w 76"/>
                <a:gd name="T13" fmla="*/ 2147483647 h 319"/>
                <a:gd name="T14" fmla="*/ 2147483647 w 76"/>
                <a:gd name="T15" fmla="*/ 2147483647 h 319"/>
                <a:gd name="T16" fmla="*/ 2147483647 w 76"/>
                <a:gd name="T17" fmla="*/ 2147483647 h 319"/>
                <a:gd name="T18" fmla="*/ 2147483647 w 76"/>
                <a:gd name="T19" fmla="*/ 2147483647 h 319"/>
                <a:gd name="T20" fmla="*/ 2147483647 w 76"/>
                <a:gd name="T21" fmla="*/ 2147483647 h 319"/>
                <a:gd name="T22" fmla="*/ 2147483647 w 76"/>
                <a:gd name="T23" fmla="*/ 2147483647 h 319"/>
                <a:gd name="T24" fmla="*/ 2147483647 w 76"/>
                <a:gd name="T25" fmla="*/ 0 h 319"/>
                <a:gd name="T26" fmla="*/ 2147483647 w 76"/>
                <a:gd name="T27" fmla="*/ 2147483647 h 319"/>
                <a:gd name="T28" fmla="*/ 2147483647 w 76"/>
                <a:gd name="T29" fmla="*/ 2147483647 h 319"/>
                <a:gd name="T30" fmla="*/ 2147483647 w 76"/>
                <a:gd name="T31" fmla="*/ 2147483647 h 319"/>
                <a:gd name="T32" fmla="*/ 2147483647 w 76"/>
                <a:gd name="T33" fmla="*/ 2147483647 h 319"/>
                <a:gd name="T34" fmla="*/ 2147483647 w 76"/>
                <a:gd name="T35" fmla="*/ 2147483647 h 319"/>
                <a:gd name="T36" fmla="*/ 2147483647 w 76"/>
                <a:gd name="T37" fmla="*/ 2147483647 h 319"/>
                <a:gd name="T38" fmla="*/ 2147483647 w 76"/>
                <a:gd name="T39" fmla="*/ 2147483647 h 319"/>
                <a:gd name="T40" fmla="*/ 2147483647 w 76"/>
                <a:gd name="T41" fmla="*/ 2147483647 h 319"/>
                <a:gd name="T42" fmla="*/ 2147483647 w 76"/>
                <a:gd name="T43" fmla="*/ 2147483647 h 319"/>
                <a:gd name="T44" fmla="*/ 2147483647 w 76"/>
                <a:gd name="T45" fmla="*/ 2147483647 h 319"/>
                <a:gd name="T46" fmla="*/ 2147483647 w 76"/>
                <a:gd name="T47" fmla="*/ 2147483647 h 319"/>
                <a:gd name="T48" fmla="*/ 0 w 76"/>
                <a:gd name="T49" fmla="*/ 2147483647 h 319"/>
                <a:gd name="T50" fmla="*/ 2147483647 w 76"/>
                <a:gd name="T51" fmla="*/ 2147483647 h 319"/>
                <a:gd name="T52" fmla="*/ 2147483647 w 76"/>
                <a:gd name="T53" fmla="*/ 2147483647 h 31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6"/>
                <a:gd name="T82" fmla="*/ 0 h 319"/>
                <a:gd name="T83" fmla="*/ 76 w 76"/>
                <a:gd name="T84" fmla="*/ 319 h 31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6" h="319">
                  <a:moveTo>
                    <a:pt x="14" y="304"/>
                  </a:moveTo>
                  <a:lnTo>
                    <a:pt x="17" y="306"/>
                  </a:lnTo>
                  <a:lnTo>
                    <a:pt x="17" y="299"/>
                  </a:lnTo>
                  <a:lnTo>
                    <a:pt x="19" y="283"/>
                  </a:lnTo>
                  <a:lnTo>
                    <a:pt x="23" y="264"/>
                  </a:lnTo>
                  <a:lnTo>
                    <a:pt x="35" y="216"/>
                  </a:lnTo>
                  <a:lnTo>
                    <a:pt x="48" y="162"/>
                  </a:lnTo>
                  <a:lnTo>
                    <a:pt x="61" y="107"/>
                  </a:lnTo>
                  <a:lnTo>
                    <a:pt x="71" y="59"/>
                  </a:lnTo>
                  <a:lnTo>
                    <a:pt x="73" y="38"/>
                  </a:lnTo>
                  <a:lnTo>
                    <a:pt x="75" y="23"/>
                  </a:lnTo>
                  <a:lnTo>
                    <a:pt x="73" y="11"/>
                  </a:lnTo>
                  <a:lnTo>
                    <a:pt x="63" y="0"/>
                  </a:lnTo>
                  <a:lnTo>
                    <a:pt x="60" y="17"/>
                  </a:lnTo>
                  <a:lnTo>
                    <a:pt x="58" y="15"/>
                  </a:lnTo>
                  <a:lnTo>
                    <a:pt x="58" y="23"/>
                  </a:lnTo>
                  <a:lnTo>
                    <a:pt x="58" y="38"/>
                  </a:lnTo>
                  <a:lnTo>
                    <a:pt x="54" y="55"/>
                  </a:lnTo>
                  <a:lnTo>
                    <a:pt x="44" y="103"/>
                  </a:lnTo>
                  <a:lnTo>
                    <a:pt x="33" y="159"/>
                  </a:lnTo>
                  <a:lnTo>
                    <a:pt x="19" y="212"/>
                  </a:lnTo>
                  <a:lnTo>
                    <a:pt x="8" y="260"/>
                  </a:lnTo>
                  <a:lnTo>
                    <a:pt x="4" y="279"/>
                  </a:lnTo>
                  <a:lnTo>
                    <a:pt x="2" y="295"/>
                  </a:lnTo>
                  <a:lnTo>
                    <a:pt x="0" y="306"/>
                  </a:lnTo>
                  <a:lnTo>
                    <a:pt x="8" y="318"/>
                  </a:lnTo>
                  <a:lnTo>
                    <a:pt x="14" y="304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4" name="Freeform 48"/>
            <p:cNvSpPr>
              <a:spLocks/>
            </p:cNvSpPr>
            <p:nvPr/>
          </p:nvSpPr>
          <p:spPr bwMode="auto">
            <a:xfrm>
              <a:off x="4010025" y="3122613"/>
              <a:ext cx="204788" cy="412750"/>
            </a:xfrm>
            <a:custGeom>
              <a:avLst/>
              <a:gdLst>
                <a:gd name="T0" fmla="*/ 2147483647 w 129"/>
                <a:gd name="T1" fmla="*/ 2147483647 h 260"/>
                <a:gd name="T2" fmla="*/ 2147483647 w 129"/>
                <a:gd name="T3" fmla="*/ 0 h 260"/>
                <a:gd name="T4" fmla="*/ 0 w 129"/>
                <a:gd name="T5" fmla="*/ 2147483647 h 260"/>
                <a:gd name="T6" fmla="*/ 2147483647 w 129"/>
                <a:gd name="T7" fmla="*/ 2147483647 h 260"/>
                <a:gd name="T8" fmla="*/ 2147483647 w 129"/>
                <a:gd name="T9" fmla="*/ 2147483647 h 260"/>
                <a:gd name="T10" fmla="*/ 2147483647 w 129"/>
                <a:gd name="T11" fmla="*/ 2147483647 h 2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9"/>
                <a:gd name="T19" fmla="*/ 0 h 260"/>
                <a:gd name="T20" fmla="*/ 129 w 129"/>
                <a:gd name="T21" fmla="*/ 260 h 2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9" h="260">
                  <a:moveTo>
                    <a:pt x="121" y="4"/>
                  </a:moveTo>
                  <a:lnTo>
                    <a:pt x="113" y="0"/>
                  </a:lnTo>
                  <a:lnTo>
                    <a:pt x="0" y="253"/>
                  </a:lnTo>
                  <a:lnTo>
                    <a:pt x="15" y="259"/>
                  </a:lnTo>
                  <a:lnTo>
                    <a:pt x="128" y="6"/>
                  </a:lnTo>
                  <a:lnTo>
                    <a:pt x="121" y="4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5" name="Freeform 49"/>
            <p:cNvSpPr>
              <a:spLocks/>
            </p:cNvSpPr>
            <p:nvPr/>
          </p:nvSpPr>
          <p:spPr bwMode="auto">
            <a:xfrm>
              <a:off x="4192588" y="3086100"/>
              <a:ext cx="111125" cy="247650"/>
            </a:xfrm>
            <a:custGeom>
              <a:avLst/>
              <a:gdLst>
                <a:gd name="T0" fmla="*/ 2147483647 w 70"/>
                <a:gd name="T1" fmla="*/ 2147483647 h 156"/>
                <a:gd name="T2" fmla="*/ 2147483647 w 70"/>
                <a:gd name="T3" fmla="*/ 2147483647 h 156"/>
                <a:gd name="T4" fmla="*/ 2147483647 w 70"/>
                <a:gd name="T5" fmla="*/ 2147483647 h 156"/>
                <a:gd name="T6" fmla="*/ 2147483647 w 70"/>
                <a:gd name="T7" fmla="*/ 2147483647 h 156"/>
                <a:gd name="T8" fmla="*/ 2147483647 w 70"/>
                <a:gd name="T9" fmla="*/ 2147483647 h 156"/>
                <a:gd name="T10" fmla="*/ 2147483647 w 70"/>
                <a:gd name="T11" fmla="*/ 2147483647 h 156"/>
                <a:gd name="T12" fmla="*/ 2147483647 w 70"/>
                <a:gd name="T13" fmla="*/ 2147483647 h 156"/>
                <a:gd name="T14" fmla="*/ 2147483647 w 70"/>
                <a:gd name="T15" fmla="*/ 2147483647 h 156"/>
                <a:gd name="T16" fmla="*/ 2147483647 w 70"/>
                <a:gd name="T17" fmla="*/ 2147483647 h 156"/>
                <a:gd name="T18" fmla="*/ 2147483647 w 70"/>
                <a:gd name="T19" fmla="*/ 0 h 156"/>
                <a:gd name="T20" fmla="*/ 2147483647 w 70"/>
                <a:gd name="T21" fmla="*/ 0 h 156"/>
                <a:gd name="T22" fmla="*/ 2147483647 w 70"/>
                <a:gd name="T23" fmla="*/ 2147483647 h 156"/>
                <a:gd name="T24" fmla="*/ 2147483647 w 70"/>
                <a:gd name="T25" fmla="*/ 2147483647 h 156"/>
                <a:gd name="T26" fmla="*/ 2147483647 w 70"/>
                <a:gd name="T27" fmla="*/ 2147483647 h 156"/>
                <a:gd name="T28" fmla="*/ 0 w 70"/>
                <a:gd name="T29" fmla="*/ 2147483647 h 156"/>
                <a:gd name="T30" fmla="*/ 2147483647 w 70"/>
                <a:gd name="T31" fmla="*/ 2147483647 h 156"/>
                <a:gd name="T32" fmla="*/ 2147483647 w 70"/>
                <a:gd name="T33" fmla="*/ 2147483647 h 156"/>
                <a:gd name="T34" fmla="*/ 2147483647 w 70"/>
                <a:gd name="T35" fmla="*/ 2147483647 h 156"/>
                <a:gd name="T36" fmla="*/ 2147483647 w 70"/>
                <a:gd name="T37" fmla="*/ 2147483647 h 156"/>
                <a:gd name="T38" fmla="*/ 2147483647 w 70"/>
                <a:gd name="T39" fmla="*/ 2147483647 h 156"/>
                <a:gd name="T40" fmla="*/ 2147483647 w 70"/>
                <a:gd name="T41" fmla="*/ 2147483647 h 156"/>
                <a:gd name="T42" fmla="*/ 2147483647 w 70"/>
                <a:gd name="T43" fmla="*/ 2147483647 h 156"/>
                <a:gd name="T44" fmla="*/ 2147483647 w 70"/>
                <a:gd name="T45" fmla="*/ 2147483647 h 156"/>
                <a:gd name="T46" fmla="*/ 2147483647 w 70"/>
                <a:gd name="T47" fmla="*/ 2147483647 h 156"/>
                <a:gd name="T48" fmla="*/ 2147483647 w 70"/>
                <a:gd name="T49" fmla="*/ 2147483647 h 156"/>
                <a:gd name="T50" fmla="*/ 2147483647 w 70"/>
                <a:gd name="T51" fmla="*/ 2147483647 h 156"/>
                <a:gd name="T52" fmla="*/ 2147483647 w 70"/>
                <a:gd name="T53" fmla="*/ 2147483647 h 156"/>
                <a:gd name="T54" fmla="*/ 2147483647 w 70"/>
                <a:gd name="T55" fmla="*/ 2147483647 h 156"/>
                <a:gd name="T56" fmla="*/ 2147483647 w 70"/>
                <a:gd name="T57" fmla="*/ 2147483647 h 156"/>
                <a:gd name="T58" fmla="*/ 2147483647 w 70"/>
                <a:gd name="T59" fmla="*/ 2147483647 h 156"/>
                <a:gd name="T60" fmla="*/ 2147483647 w 70"/>
                <a:gd name="T61" fmla="*/ 2147483647 h 15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0"/>
                <a:gd name="T94" fmla="*/ 0 h 156"/>
                <a:gd name="T95" fmla="*/ 70 w 70"/>
                <a:gd name="T96" fmla="*/ 156 h 15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0" h="156">
                  <a:moveTo>
                    <a:pt x="65" y="155"/>
                  </a:moveTo>
                  <a:lnTo>
                    <a:pt x="69" y="119"/>
                  </a:lnTo>
                  <a:lnTo>
                    <a:pt x="69" y="90"/>
                  </a:lnTo>
                  <a:lnTo>
                    <a:pt x="69" y="65"/>
                  </a:lnTo>
                  <a:lnTo>
                    <a:pt x="69" y="46"/>
                  </a:lnTo>
                  <a:lnTo>
                    <a:pt x="65" y="29"/>
                  </a:lnTo>
                  <a:lnTo>
                    <a:pt x="61" y="17"/>
                  </a:lnTo>
                  <a:lnTo>
                    <a:pt x="56" y="8"/>
                  </a:lnTo>
                  <a:lnTo>
                    <a:pt x="48" y="2"/>
                  </a:lnTo>
                  <a:lnTo>
                    <a:pt x="40" y="0"/>
                  </a:lnTo>
                  <a:lnTo>
                    <a:pt x="31" y="0"/>
                  </a:lnTo>
                  <a:lnTo>
                    <a:pt x="25" y="2"/>
                  </a:lnTo>
                  <a:lnTo>
                    <a:pt x="17" y="6"/>
                  </a:lnTo>
                  <a:lnTo>
                    <a:pt x="8" y="14"/>
                  </a:lnTo>
                  <a:lnTo>
                    <a:pt x="0" y="19"/>
                  </a:lnTo>
                  <a:lnTo>
                    <a:pt x="11" y="33"/>
                  </a:lnTo>
                  <a:lnTo>
                    <a:pt x="17" y="27"/>
                  </a:lnTo>
                  <a:lnTo>
                    <a:pt x="27" y="19"/>
                  </a:lnTo>
                  <a:lnTo>
                    <a:pt x="31" y="17"/>
                  </a:lnTo>
                  <a:lnTo>
                    <a:pt x="34" y="15"/>
                  </a:lnTo>
                  <a:lnTo>
                    <a:pt x="38" y="15"/>
                  </a:lnTo>
                  <a:lnTo>
                    <a:pt x="40" y="17"/>
                  </a:lnTo>
                  <a:lnTo>
                    <a:pt x="44" y="19"/>
                  </a:lnTo>
                  <a:lnTo>
                    <a:pt x="46" y="25"/>
                  </a:lnTo>
                  <a:lnTo>
                    <a:pt x="50" y="33"/>
                  </a:lnTo>
                  <a:lnTo>
                    <a:pt x="52" y="48"/>
                  </a:lnTo>
                  <a:lnTo>
                    <a:pt x="54" y="65"/>
                  </a:lnTo>
                  <a:lnTo>
                    <a:pt x="54" y="88"/>
                  </a:lnTo>
                  <a:lnTo>
                    <a:pt x="52" y="119"/>
                  </a:lnTo>
                  <a:lnTo>
                    <a:pt x="48" y="153"/>
                  </a:lnTo>
                  <a:lnTo>
                    <a:pt x="65" y="155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6" name="Freeform 50"/>
            <p:cNvSpPr>
              <a:spLocks/>
            </p:cNvSpPr>
            <p:nvPr/>
          </p:nvSpPr>
          <p:spPr bwMode="auto">
            <a:xfrm>
              <a:off x="4210050" y="3328988"/>
              <a:ext cx="87313" cy="585787"/>
            </a:xfrm>
            <a:custGeom>
              <a:avLst/>
              <a:gdLst>
                <a:gd name="T0" fmla="*/ 2147483647 w 55"/>
                <a:gd name="T1" fmla="*/ 2147483647 h 369"/>
                <a:gd name="T2" fmla="*/ 2147483647 w 55"/>
                <a:gd name="T3" fmla="*/ 2147483647 h 369"/>
                <a:gd name="T4" fmla="*/ 2147483647 w 55"/>
                <a:gd name="T5" fmla="*/ 2147483647 h 369"/>
                <a:gd name="T6" fmla="*/ 2147483647 w 55"/>
                <a:gd name="T7" fmla="*/ 2147483647 h 369"/>
                <a:gd name="T8" fmla="*/ 2147483647 w 55"/>
                <a:gd name="T9" fmla="*/ 2147483647 h 369"/>
                <a:gd name="T10" fmla="*/ 2147483647 w 55"/>
                <a:gd name="T11" fmla="*/ 2147483647 h 369"/>
                <a:gd name="T12" fmla="*/ 2147483647 w 55"/>
                <a:gd name="T13" fmla="*/ 2147483647 h 369"/>
                <a:gd name="T14" fmla="*/ 2147483647 w 55"/>
                <a:gd name="T15" fmla="*/ 2147483647 h 369"/>
                <a:gd name="T16" fmla="*/ 2147483647 w 55"/>
                <a:gd name="T17" fmla="*/ 2147483647 h 369"/>
                <a:gd name="T18" fmla="*/ 2147483647 w 55"/>
                <a:gd name="T19" fmla="*/ 2147483647 h 369"/>
                <a:gd name="T20" fmla="*/ 2147483647 w 55"/>
                <a:gd name="T21" fmla="*/ 0 h 369"/>
                <a:gd name="T22" fmla="*/ 2147483647 w 55"/>
                <a:gd name="T23" fmla="*/ 2147483647 h 369"/>
                <a:gd name="T24" fmla="*/ 2147483647 w 55"/>
                <a:gd name="T25" fmla="*/ 2147483647 h 369"/>
                <a:gd name="T26" fmla="*/ 2147483647 w 55"/>
                <a:gd name="T27" fmla="*/ 2147483647 h 369"/>
                <a:gd name="T28" fmla="*/ 2147483647 w 55"/>
                <a:gd name="T29" fmla="*/ 2147483647 h 369"/>
                <a:gd name="T30" fmla="*/ 2147483647 w 55"/>
                <a:gd name="T31" fmla="*/ 2147483647 h 369"/>
                <a:gd name="T32" fmla="*/ 2147483647 w 55"/>
                <a:gd name="T33" fmla="*/ 2147483647 h 369"/>
                <a:gd name="T34" fmla="*/ 0 w 55"/>
                <a:gd name="T35" fmla="*/ 2147483647 h 369"/>
                <a:gd name="T36" fmla="*/ 2147483647 w 55"/>
                <a:gd name="T37" fmla="*/ 2147483647 h 369"/>
                <a:gd name="T38" fmla="*/ 2147483647 w 55"/>
                <a:gd name="T39" fmla="*/ 2147483647 h 369"/>
                <a:gd name="T40" fmla="*/ 2147483647 w 55"/>
                <a:gd name="T41" fmla="*/ 2147483647 h 36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5"/>
                <a:gd name="T64" fmla="*/ 0 h 369"/>
                <a:gd name="T65" fmla="*/ 55 w 55"/>
                <a:gd name="T66" fmla="*/ 369 h 36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5" h="369">
                  <a:moveTo>
                    <a:pt x="12" y="353"/>
                  </a:moveTo>
                  <a:lnTo>
                    <a:pt x="16" y="355"/>
                  </a:lnTo>
                  <a:lnTo>
                    <a:pt x="18" y="345"/>
                  </a:lnTo>
                  <a:lnTo>
                    <a:pt x="20" y="311"/>
                  </a:lnTo>
                  <a:lnTo>
                    <a:pt x="23" y="263"/>
                  </a:lnTo>
                  <a:lnTo>
                    <a:pt x="29" y="207"/>
                  </a:lnTo>
                  <a:lnTo>
                    <a:pt x="37" y="146"/>
                  </a:lnTo>
                  <a:lnTo>
                    <a:pt x="43" y="89"/>
                  </a:lnTo>
                  <a:lnTo>
                    <a:pt x="48" y="39"/>
                  </a:lnTo>
                  <a:lnTo>
                    <a:pt x="54" y="2"/>
                  </a:lnTo>
                  <a:lnTo>
                    <a:pt x="37" y="0"/>
                  </a:lnTo>
                  <a:lnTo>
                    <a:pt x="33" y="37"/>
                  </a:lnTo>
                  <a:lnTo>
                    <a:pt x="27" y="87"/>
                  </a:lnTo>
                  <a:lnTo>
                    <a:pt x="20" y="146"/>
                  </a:lnTo>
                  <a:lnTo>
                    <a:pt x="14" y="206"/>
                  </a:lnTo>
                  <a:lnTo>
                    <a:pt x="8" y="261"/>
                  </a:lnTo>
                  <a:lnTo>
                    <a:pt x="2" y="311"/>
                  </a:lnTo>
                  <a:lnTo>
                    <a:pt x="0" y="345"/>
                  </a:lnTo>
                  <a:lnTo>
                    <a:pt x="4" y="367"/>
                  </a:lnTo>
                  <a:lnTo>
                    <a:pt x="10" y="368"/>
                  </a:lnTo>
                  <a:lnTo>
                    <a:pt x="12" y="353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7" name="Freeform 51"/>
            <p:cNvSpPr>
              <a:spLocks/>
            </p:cNvSpPr>
            <p:nvPr/>
          </p:nvSpPr>
          <p:spPr bwMode="auto">
            <a:xfrm>
              <a:off x="4225925" y="3694113"/>
              <a:ext cx="93663" cy="220662"/>
            </a:xfrm>
            <a:custGeom>
              <a:avLst/>
              <a:gdLst>
                <a:gd name="T0" fmla="*/ 2147483647 w 59"/>
                <a:gd name="T1" fmla="*/ 0 h 139"/>
                <a:gd name="T2" fmla="*/ 2147483647 w 59"/>
                <a:gd name="T3" fmla="*/ 2147483647 h 139"/>
                <a:gd name="T4" fmla="*/ 2147483647 w 59"/>
                <a:gd name="T5" fmla="*/ 2147483647 h 139"/>
                <a:gd name="T6" fmla="*/ 2147483647 w 59"/>
                <a:gd name="T7" fmla="*/ 2147483647 h 139"/>
                <a:gd name="T8" fmla="*/ 2147483647 w 59"/>
                <a:gd name="T9" fmla="*/ 2147483647 h 139"/>
                <a:gd name="T10" fmla="*/ 2147483647 w 59"/>
                <a:gd name="T11" fmla="*/ 2147483647 h 139"/>
                <a:gd name="T12" fmla="*/ 2147483647 w 59"/>
                <a:gd name="T13" fmla="*/ 2147483647 h 139"/>
                <a:gd name="T14" fmla="*/ 2147483647 w 59"/>
                <a:gd name="T15" fmla="*/ 2147483647 h 139"/>
                <a:gd name="T16" fmla="*/ 0 w 59"/>
                <a:gd name="T17" fmla="*/ 2147483647 h 139"/>
                <a:gd name="T18" fmla="*/ 0 w 59"/>
                <a:gd name="T19" fmla="*/ 2147483647 h 139"/>
                <a:gd name="T20" fmla="*/ 2147483647 w 59"/>
                <a:gd name="T21" fmla="*/ 2147483647 h 139"/>
                <a:gd name="T22" fmla="*/ 0 w 59"/>
                <a:gd name="T23" fmla="*/ 2147483647 h 139"/>
                <a:gd name="T24" fmla="*/ 2147483647 w 59"/>
                <a:gd name="T25" fmla="*/ 2147483647 h 139"/>
                <a:gd name="T26" fmla="*/ 2147483647 w 59"/>
                <a:gd name="T27" fmla="*/ 2147483647 h 139"/>
                <a:gd name="T28" fmla="*/ 2147483647 w 59"/>
                <a:gd name="T29" fmla="*/ 2147483647 h 139"/>
                <a:gd name="T30" fmla="*/ 2147483647 w 59"/>
                <a:gd name="T31" fmla="*/ 2147483647 h 139"/>
                <a:gd name="T32" fmla="*/ 2147483647 w 59"/>
                <a:gd name="T33" fmla="*/ 2147483647 h 139"/>
                <a:gd name="T34" fmla="*/ 2147483647 w 59"/>
                <a:gd name="T35" fmla="*/ 2147483647 h 139"/>
                <a:gd name="T36" fmla="*/ 2147483647 w 59"/>
                <a:gd name="T37" fmla="*/ 2147483647 h 139"/>
                <a:gd name="T38" fmla="*/ 2147483647 w 59"/>
                <a:gd name="T39" fmla="*/ 2147483647 h 139"/>
                <a:gd name="T40" fmla="*/ 2147483647 w 59"/>
                <a:gd name="T41" fmla="*/ 2147483647 h 139"/>
                <a:gd name="T42" fmla="*/ 2147483647 w 59"/>
                <a:gd name="T43" fmla="*/ 2147483647 h 139"/>
                <a:gd name="T44" fmla="*/ 2147483647 w 59"/>
                <a:gd name="T45" fmla="*/ 0 h 13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9"/>
                <a:gd name="T70" fmla="*/ 0 h 139"/>
                <a:gd name="T71" fmla="*/ 59 w 59"/>
                <a:gd name="T72" fmla="*/ 139 h 13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9" h="139">
                  <a:moveTo>
                    <a:pt x="54" y="0"/>
                  </a:moveTo>
                  <a:lnTo>
                    <a:pt x="42" y="10"/>
                  </a:lnTo>
                  <a:lnTo>
                    <a:pt x="36" y="27"/>
                  </a:lnTo>
                  <a:lnTo>
                    <a:pt x="29" y="46"/>
                  </a:lnTo>
                  <a:lnTo>
                    <a:pt x="21" y="69"/>
                  </a:lnTo>
                  <a:lnTo>
                    <a:pt x="13" y="91"/>
                  </a:lnTo>
                  <a:lnTo>
                    <a:pt x="6" y="110"/>
                  </a:lnTo>
                  <a:lnTo>
                    <a:pt x="4" y="117"/>
                  </a:lnTo>
                  <a:lnTo>
                    <a:pt x="0" y="121"/>
                  </a:lnTo>
                  <a:lnTo>
                    <a:pt x="0" y="123"/>
                  </a:lnTo>
                  <a:lnTo>
                    <a:pt x="2" y="123"/>
                  </a:lnTo>
                  <a:lnTo>
                    <a:pt x="0" y="138"/>
                  </a:lnTo>
                  <a:lnTo>
                    <a:pt x="8" y="137"/>
                  </a:lnTo>
                  <a:lnTo>
                    <a:pt x="13" y="131"/>
                  </a:lnTo>
                  <a:lnTo>
                    <a:pt x="17" y="125"/>
                  </a:lnTo>
                  <a:lnTo>
                    <a:pt x="21" y="115"/>
                  </a:lnTo>
                  <a:lnTo>
                    <a:pt x="29" y="96"/>
                  </a:lnTo>
                  <a:lnTo>
                    <a:pt x="36" y="75"/>
                  </a:lnTo>
                  <a:lnTo>
                    <a:pt x="44" y="52"/>
                  </a:lnTo>
                  <a:lnTo>
                    <a:pt x="50" y="33"/>
                  </a:lnTo>
                  <a:lnTo>
                    <a:pt x="58" y="20"/>
                  </a:lnTo>
                  <a:lnTo>
                    <a:pt x="58" y="16"/>
                  </a:lnTo>
                  <a:lnTo>
                    <a:pt x="54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8" name="Freeform 52"/>
            <p:cNvSpPr>
              <a:spLocks/>
            </p:cNvSpPr>
            <p:nvPr/>
          </p:nvSpPr>
          <p:spPr bwMode="auto">
            <a:xfrm>
              <a:off x="4311650" y="3694113"/>
              <a:ext cx="38100" cy="106362"/>
            </a:xfrm>
            <a:custGeom>
              <a:avLst/>
              <a:gdLst>
                <a:gd name="T0" fmla="*/ 2147483647 w 24"/>
                <a:gd name="T1" fmla="*/ 2147483647 h 67"/>
                <a:gd name="T2" fmla="*/ 2147483647 w 24"/>
                <a:gd name="T3" fmla="*/ 2147483647 h 67"/>
                <a:gd name="T4" fmla="*/ 2147483647 w 24"/>
                <a:gd name="T5" fmla="*/ 2147483647 h 67"/>
                <a:gd name="T6" fmla="*/ 2147483647 w 24"/>
                <a:gd name="T7" fmla="*/ 2147483647 h 67"/>
                <a:gd name="T8" fmla="*/ 2147483647 w 24"/>
                <a:gd name="T9" fmla="*/ 2147483647 h 67"/>
                <a:gd name="T10" fmla="*/ 2147483647 w 24"/>
                <a:gd name="T11" fmla="*/ 2147483647 h 67"/>
                <a:gd name="T12" fmla="*/ 2147483647 w 24"/>
                <a:gd name="T13" fmla="*/ 2147483647 h 67"/>
                <a:gd name="T14" fmla="*/ 2147483647 w 24"/>
                <a:gd name="T15" fmla="*/ 0 h 67"/>
                <a:gd name="T16" fmla="*/ 0 w 24"/>
                <a:gd name="T17" fmla="*/ 0 h 67"/>
                <a:gd name="T18" fmla="*/ 2147483647 w 24"/>
                <a:gd name="T19" fmla="*/ 2147483647 h 67"/>
                <a:gd name="T20" fmla="*/ 2147483647 w 24"/>
                <a:gd name="T21" fmla="*/ 2147483647 h 67"/>
                <a:gd name="T22" fmla="*/ 2147483647 w 24"/>
                <a:gd name="T23" fmla="*/ 2147483647 h 67"/>
                <a:gd name="T24" fmla="*/ 2147483647 w 24"/>
                <a:gd name="T25" fmla="*/ 2147483647 h 67"/>
                <a:gd name="T26" fmla="*/ 2147483647 w 24"/>
                <a:gd name="T27" fmla="*/ 2147483647 h 67"/>
                <a:gd name="T28" fmla="*/ 2147483647 w 24"/>
                <a:gd name="T29" fmla="*/ 2147483647 h 67"/>
                <a:gd name="T30" fmla="*/ 2147483647 w 24"/>
                <a:gd name="T31" fmla="*/ 2147483647 h 67"/>
                <a:gd name="T32" fmla="*/ 2147483647 w 24"/>
                <a:gd name="T33" fmla="*/ 2147483647 h 67"/>
                <a:gd name="T34" fmla="*/ 2147483647 w 24"/>
                <a:gd name="T35" fmla="*/ 2147483647 h 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"/>
                <a:gd name="T55" fmla="*/ 0 h 67"/>
                <a:gd name="T56" fmla="*/ 24 w 24"/>
                <a:gd name="T57" fmla="*/ 67 h 6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" h="67">
                  <a:moveTo>
                    <a:pt x="19" y="66"/>
                  </a:moveTo>
                  <a:lnTo>
                    <a:pt x="21" y="54"/>
                  </a:lnTo>
                  <a:lnTo>
                    <a:pt x="23" y="45"/>
                  </a:lnTo>
                  <a:lnTo>
                    <a:pt x="23" y="33"/>
                  </a:lnTo>
                  <a:lnTo>
                    <a:pt x="23" y="23"/>
                  </a:lnTo>
                  <a:lnTo>
                    <a:pt x="23" y="16"/>
                  </a:lnTo>
                  <a:lnTo>
                    <a:pt x="19" y="6"/>
                  </a:lnTo>
                  <a:lnTo>
                    <a:pt x="9" y="0"/>
                  </a:lnTo>
                  <a:lnTo>
                    <a:pt x="0" y="0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7" y="20"/>
                  </a:lnTo>
                  <a:lnTo>
                    <a:pt x="7" y="25"/>
                  </a:lnTo>
                  <a:lnTo>
                    <a:pt x="7" y="33"/>
                  </a:lnTo>
                  <a:lnTo>
                    <a:pt x="7" y="43"/>
                  </a:lnTo>
                  <a:lnTo>
                    <a:pt x="5" y="52"/>
                  </a:lnTo>
                  <a:lnTo>
                    <a:pt x="4" y="62"/>
                  </a:lnTo>
                  <a:lnTo>
                    <a:pt x="19" y="66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9" name="Freeform 53"/>
            <p:cNvSpPr>
              <a:spLocks/>
            </p:cNvSpPr>
            <p:nvPr/>
          </p:nvSpPr>
          <p:spPr bwMode="auto">
            <a:xfrm>
              <a:off x="4286250" y="3792538"/>
              <a:ext cx="57150" cy="230187"/>
            </a:xfrm>
            <a:custGeom>
              <a:avLst/>
              <a:gdLst>
                <a:gd name="T0" fmla="*/ 2147483647 w 36"/>
                <a:gd name="T1" fmla="*/ 2147483647 h 145"/>
                <a:gd name="T2" fmla="*/ 2147483647 w 36"/>
                <a:gd name="T3" fmla="*/ 2147483647 h 145"/>
                <a:gd name="T4" fmla="*/ 2147483647 w 36"/>
                <a:gd name="T5" fmla="*/ 2147483647 h 145"/>
                <a:gd name="T6" fmla="*/ 2147483647 w 36"/>
                <a:gd name="T7" fmla="*/ 2147483647 h 145"/>
                <a:gd name="T8" fmla="*/ 2147483647 w 36"/>
                <a:gd name="T9" fmla="*/ 2147483647 h 145"/>
                <a:gd name="T10" fmla="*/ 2147483647 w 36"/>
                <a:gd name="T11" fmla="*/ 2147483647 h 145"/>
                <a:gd name="T12" fmla="*/ 2147483647 w 36"/>
                <a:gd name="T13" fmla="*/ 2147483647 h 145"/>
                <a:gd name="T14" fmla="*/ 2147483647 w 36"/>
                <a:gd name="T15" fmla="*/ 2147483647 h 145"/>
                <a:gd name="T16" fmla="*/ 2147483647 w 36"/>
                <a:gd name="T17" fmla="*/ 2147483647 h 145"/>
                <a:gd name="T18" fmla="*/ 2147483647 w 36"/>
                <a:gd name="T19" fmla="*/ 2147483647 h 145"/>
                <a:gd name="T20" fmla="*/ 2147483647 w 36"/>
                <a:gd name="T21" fmla="*/ 2147483647 h 145"/>
                <a:gd name="T22" fmla="*/ 2147483647 w 36"/>
                <a:gd name="T23" fmla="*/ 2147483647 h 145"/>
                <a:gd name="T24" fmla="*/ 2147483647 w 36"/>
                <a:gd name="T25" fmla="*/ 0 h 145"/>
                <a:gd name="T26" fmla="*/ 2147483647 w 36"/>
                <a:gd name="T27" fmla="*/ 2147483647 h 145"/>
                <a:gd name="T28" fmla="*/ 2147483647 w 36"/>
                <a:gd name="T29" fmla="*/ 2147483647 h 145"/>
                <a:gd name="T30" fmla="*/ 2147483647 w 36"/>
                <a:gd name="T31" fmla="*/ 2147483647 h 145"/>
                <a:gd name="T32" fmla="*/ 2147483647 w 36"/>
                <a:gd name="T33" fmla="*/ 2147483647 h 145"/>
                <a:gd name="T34" fmla="*/ 0 w 36"/>
                <a:gd name="T35" fmla="*/ 2147483647 h 145"/>
                <a:gd name="T36" fmla="*/ 0 w 36"/>
                <a:gd name="T37" fmla="*/ 2147483647 h 145"/>
                <a:gd name="T38" fmla="*/ 0 w 36"/>
                <a:gd name="T39" fmla="*/ 2147483647 h 145"/>
                <a:gd name="T40" fmla="*/ 0 w 36"/>
                <a:gd name="T41" fmla="*/ 2147483647 h 145"/>
                <a:gd name="T42" fmla="*/ 2147483647 w 36"/>
                <a:gd name="T43" fmla="*/ 2147483647 h 145"/>
                <a:gd name="T44" fmla="*/ 2147483647 w 36"/>
                <a:gd name="T45" fmla="*/ 2147483647 h 145"/>
                <a:gd name="T46" fmla="*/ 2147483647 w 36"/>
                <a:gd name="T47" fmla="*/ 2147483647 h 145"/>
                <a:gd name="T48" fmla="*/ 2147483647 w 36"/>
                <a:gd name="T49" fmla="*/ 2147483647 h 14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"/>
                <a:gd name="T76" fmla="*/ 0 h 145"/>
                <a:gd name="T77" fmla="*/ 36 w 36"/>
                <a:gd name="T78" fmla="*/ 145 h 14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" h="145">
                  <a:moveTo>
                    <a:pt x="18" y="130"/>
                  </a:moveTo>
                  <a:lnTo>
                    <a:pt x="10" y="130"/>
                  </a:lnTo>
                  <a:lnTo>
                    <a:pt x="14" y="130"/>
                  </a:lnTo>
                  <a:lnTo>
                    <a:pt x="16" y="132"/>
                  </a:lnTo>
                  <a:lnTo>
                    <a:pt x="16" y="130"/>
                  </a:lnTo>
                  <a:lnTo>
                    <a:pt x="16" y="124"/>
                  </a:lnTo>
                  <a:lnTo>
                    <a:pt x="18" y="109"/>
                  </a:lnTo>
                  <a:lnTo>
                    <a:pt x="20" y="90"/>
                  </a:lnTo>
                  <a:lnTo>
                    <a:pt x="23" y="67"/>
                  </a:lnTo>
                  <a:lnTo>
                    <a:pt x="29" y="44"/>
                  </a:lnTo>
                  <a:lnTo>
                    <a:pt x="33" y="21"/>
                  </a:lnTo>
                  <a:lnTo>
                    <a:pt x="35" y="4"/>
                  </a:lnTo>
                  <a:lnTo>
                    <a:pt x="20" y="0"/>
                  </a:lnTo>
                  <a:lnTo>
                    <a:pt x="18" y="19"/>
                  </a:lnTo>
                  <a:lnTo>
                    <a:pt x="12" y="40"/>
                  </a:lnTo>
                  <a:lnTo>
                    <a:pt x="8" y="65"/>
                  </a:lnTo>
                  <a:lnTo>
                    <a:pt x="4" y="86"/>
                  </a:lnTo>
                  <a:lnTo>
                    <a:pt x="0" y="107"/>
                  </a:lnTo>
                  <a:lnTo>
                    <a:pt x="0" y="124"/>
                  </a:lnTo>
                  <a:lnTo>
                    <a:pt x="0" y="132"/>
                  </a:lnTo>
                  <a:lnTo>
                    <a:pt x="0" y="138"/>
                  </a:lnTo>
                  <a:lnTo>
                    <a:pt x="6" y="144"/>
                  </a:lnTo>
                  <a:lnTo>
                    <a:pt x="16" y="144"/>
                  </a:lnTo>
                  <a:lnTo>
                    <a:pt x="8" y="144"/>
                  </a:lnTo>
                  <a:lnTo>
                    <a:pt x="18" y="13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0" name="Freeform 54"/>
            <p:cNvSpPr>
              <a:spLocks/>
            </p:cNvSpPr>
            <p:nvPr/>
          </p:nvSpPr>
          <p:spPr bwMode="auto">
            <a:xfrm>
              <a:off x="4298950" y="3798888"/>
              <a:ext cx="114300" cy="223837"/>
            </a:xfrm>
            <a:custGeom>
              <a:avLst/>
              <a:gdLst>
                <a:gd name="T0" fmla="*/ 2147483647 w 72"/>
                <a:gd name="T1" fmla="*/ 0 h 141"/>
                <a:gd name="T2" fmla="*/ 2147483647 w 72"/>
                <a:gd name="T3" fmla="*/ 0 h 141"/>
                <a:gd name="T4" fmla="*/ 2147483647 w 72"/>
                <a:gd name="T5" fmla="*/ 2147483647 h 141"/>
                <a:gd name="T6" fmla="*/ 2147483647 w 72"/>
                <a:gd name="T7" fmla="*/ 2147483647 h 141"/>
                <a:gd name="T8" fmla="*/ 2147483647 w 72"/>
                <a:gd name="T9" fmla="*/ 2147483647 h 141"/>
                <a:gd name="T10" fmla="*/ 2147483647 w 72"/>
                <a:gd name="T11" fmla="*/ 2147483647 h 141"/>
                <a:gd name="T12" fmla="*/ 2147483647 w 72"/>
                <a:gd name="T13" fmla="*/ 2147483647 h 141"/>
                <a:gd name="T14" fmla="*/ 2147483647 w 72"/>
                <a:gd name="T15" fmla="*/ 2147483647 h 141"/>
                <a:gd name="T16" fmla="*/ 2147483647 w 72"/>
                <a:gd name="T17" fmla="*/ 2147483647 h 141"/>
                <a:gd name="T18" fmla="*/ 2147483647 w 72"/>
                <a:gd name="T19" fmla="*/ 2147483647 h 141"/>
                <a:gd name="T20" fmla="*/ 2147483647 w 72"/>
                <a:gd name="T21" fmla="*/ 2147483647 h 141"/>
                <a:gd name="T22" fmla="*/ 2147483647 w 72"/>
                <a:gd name="T23" fmla="*/ 2147483647 h 141"/>
                <a:gd name="T24" fmla="*/ 0 w 72"/>
                <a:gd name="T25" fmla="*/ 2147483647 h 141"/>
                <a:gd name="T26" fmla="*/ 2147483647 w 72"/>
                <a:gd name="T27" fmla="*/ 2147483647 h 141"/>
                <a:gd name="T28" fmla="*/ 2147483647 w 72"/>
                <a:gd name="T29" fmla="*/ 2147483647 h 141"/>
                <a:gd name="T30" fmla="*/ 2147483647 w 72"/>
                <a:gd name="T31" fmla="*/ 2147483647 h 141"/>
                <a:gd name="T32" fmla="*/ 2147483647 w 72"/>
                <a:gd name="T33" fmla="*/ 2147483647 h 141"/>
                <a:gd name="T34" fmla="*/ 2147483647 w 72"/>
                <a:gd name="T35" fmla="*/ 2147483647 h 141"/>
                <a:gd name="T36" fmla="*/ 2147483647 w 72"/>
                <a:gd name="T37" fmla="*/ 2147483647 h 141"/>
                <a:gd name="T38" fmla="*/ 2147483647 w 72"/>
                <a:gd name="T39" fmla="*/ 2147483647 h 141"/>
                <a:gd name="T40" fmla="*/ 2147483647 w 72"/>
                <a:gd name="T41" fmla="*/ 2147483647 h 141"/>
                <a:gd name="T42" fmla="*/ 2147483647 w 72"/>
                <a:gd name="T43" fmla="*/ 2147483647 h 141"/>
                <a:gd name="T44" fmla="*/ 2147483647 w 72"/>
                <a:gd name="T45" fmla="*/ 2147483647 h 141"/>
                <a:gd name="T46" fmla="*/ 2147483647 w 72"/>
                <a:gd name="T47" fmla="*/ 2147483647 h 141"/>
                <a:gd name="T48" fmla="*/ 2147483647 w 72"/>
                <a:gd name="T49" fmla="*/ 0 h 14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2"/>
                <a:gd name="T76" fmla="*/ 0 h 141"/>
                <a:gd name="T77" fmla="*/ 72 w 72"/>
                <a:gd name="T78" fmla="*/ 141 h 14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2" h="141">
                  <a:moveTo>
                    <a:pt x="71" y="0"/>
                  </a:moveTo>
                  <a:lnTo>
                    <a:pt x="69" y="0"/>
                  </a:lnTo>
                  <a:lnTo>
                    <a:pt x="58" y="2"/>
                  </a:lnTo>
                  <a:lnTo>
                    <a:pt x="50" y="7"/>
                  </a:lnTo>
                  <a:lnTo>
                    <a:pt x="42" y="15"/>
                  </a:lnTo>
                  <a:lnTo>
                    <a:pt x="36" y="25"/>
                  </a:lnTo>
                  <a:lnTo>
                    <a:pt x="25" y="48"/>
                  </a:lnTo>
                  <a:lnTo>
                    <a:pt x="17" y="71"/>
                  </a:lnTo>
                  <a:lnTo>
                    <a:pt x="12" y="94"/>
                  </a:lnTo>
                  <a:lnTo>
                    <a:pt x="6" y="115"/>
                  </a:lnTo>
                  <a:lnTo>
                    <a:pt x="2" y="126"/>
                  </a:lnTo>
                  <a:lnTo>
                    <a:pt x="10" y="126"/>
                  </a:lnTo>
                  <a:lnTo>
                    <a:pt x="0" y="140"/>
                  </a:lnTo>
                  <a:lnTo>
                    <a:pt x="15" y="134"/>
                  </a:lnTo>
                  <a:lnTo>
                    <a:pt x="21" y="118"/>
                  </a:lnTo>
                  <a:lnTo>
                    <a:pt x="27" y="99"/>
                  </a:lnTo>
                  <a:lnTo>
                    <a:pt x="33" y="76"/>
                  </a:lnTo>
                  <a:lnTo>
                    <a:pt x="40" y="53"/>
                  </a:lnTo>
                  <a:lnTo>
                    <a:pt x="50" y="32"/>
                  </a:lnTo>
                  <a:lnTo>
                    <a:pt x="56" y="25"/>
                  </a:lnTo>
                  <a:lnTo>
                    <a:pt x="59" y="21"/>
                  </a:lnTo>
                  <a:lnTo>
                    <a:pt x="65" y="17"/>
                  </a:lnTo>
                  <a:lnTo>
                    <a:pt x="69" y="15"/>
                  </a:lnTo>
                  <a:lnTo>
                    <a:pt x="65" y="15"/>
                  </a:lnTo>
                  <a:lnTo>
                    <a:pt x="71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1" name="Freeform 55"/>
            <p:cNvSpPr>
              <a:spLocks/>
            </p:cNvSpPr>
            <p:nvPr/>
          </p:nvSpPr>
          <p:spPr bwMode="auto">
            <a:xfrm>
              <a:off x="4395788" y="3798888"/>
              <a:ext cx="33337" cy="198437"/>
            </a:xfrm>
            <a:custGeom>
              <a:avLst/>
              <a:gdLst>
                <a:gd name="T0" fmla="*/ 2147483647 w 21"/>
                <a:gd name="T1" fmla="*/ 2147483647 h 125"/>
                <a:gd name="T2" fmla="*/ 2147483647 w 21"/>
                <a:gd name="T3" fmla="*/ 2147483647 h 125"/>
                <a:gd name="T4" fmla="*/ 2147483647 w 21"/>
                <a:gd name="T5" fmla="*/ 2147483647 h 125"/>
                <a:gd name="T6" fmla="*/ 2147483647 w 21"/>
                <a:gd name="T7" fmla="*/ 2147483647 h 125"/>
                <a:gd name="T8" fmla="*/ 2147483647 w 21"/>
                <a:gd name="T9" fmla="*/ 2147483647 h 125"/>
                <a:gd name="T10" fmla="*/ 2147483647 w 21"/>
                <a:gd name="T11" fmla="*/ 2147483647 h 125"/>
                <a:gd name="T12" fmla="*/ 2147483647 w 21"/>
                <a:gd name="T13" fmla="*/ 2147483647 h 125"/>
                <a:gd name="T14" fmla="*/ 2147483647 w 21"/>
                <a:gd name="T15" fmla="*/ 2147483647 h 125"/>
                <a:gd name="T16" fmla="*/ 2147483647 w 21"/>
                <a:gd name="T17" fmla="*/ 2147483647 h 125"/>
                <a:gd name="T18" fmla="*/ 2147483647 w 21"/>
                <a:gd name="T19" fmla="*/ 2147483647 h 125"/>
                <a:gd name="T20" fmla="*/ 2147483647 w 21"/>
                <a:gd name="T21" fmla="*/ 2147483647 h 125"/>
                <a:gd name="T22" fmla="*/ 2147483647 w 21"/>
                <a:gd name="T23" fmla="*/ 0 h 125"/>
                <a:gd name="T24" fmla="*/ 2147483647 w 21"/>
                <a:gd name="T25" fmla="*/ 2147483647 h 125"/>
                <a:gd name="T26" fmla="*/ 2147483647 w 21"/>
                <a:gd name="T27" fmla="*/ 2147483647 h 125"/>
                <a:gd name="T28" fmla="*/ 2147483647 w 21"/>
                <a:gd name="T29" fmla="*/ 2147483647 h 125"/>
                <a:gd name="T30" fmla="*/ 2147483647 w 21"/>
                <a:gd name="T31" fmla="*/ 2147483647 h 125"/>
                <a:gd name="T32" fmla="*/ 2147483647 w 21"/>
                <a:gd name="T33" fmla="*/ 2147483647 h 125"/>
                <a:gd name="T34" fmla="*/ 0 w 21"/>
                <a:gd name="T35" fmla="*/ 2147483647 h 125"/>
                <a:gd name="T36" fmla="*/ 0 w 21"/>
                <a:gd name="T37" fmla="*/ 2147483647 h 125"/>
                <a:gd name="T38" fmla="*/ 2147483647 w 21"/>
                <a:gd name="T39" fmla="*/ 2147483647 h 125"/>
                <a:gd name="T40" fmla="*/ 2147483647 w 21"/>
                <a:gd name="T41" fmla="*/ 2147483647 h 125"/>
                <a:gd name="T42" fmla="*/ 2147483647 w 21"/>
                <a:gd name="T43" fmla="*/ 2147483647 h 125"/>
                <a:gd name="T44" fmla="*/ 2147483647 w 21"/>
                <a:gd name="T45" fmla="*/ 2147483647 h 125"/>
                <a:gd name="T46" fmla="*/ 2147483647 w 21"/>
                <a:gd name="T47" fmla="*/ 2147483647 h 125"/>
                <a:gd name="T48" fmla="*/ 2147483647 w 21"/>
                <a:gd name="T49" fmla="*/ 2147483647 h 1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125"/>
                <a:gd name="T77" fmla="*/ 21 w 21"/>
                <a:gd name="T78" fmla="*/ 125 h 12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125">
                  <a:moveTo>
                    <a:pt x="12" y="109"/>
                  </a:moveTo>
                  <a:lnTo>
                    <a:pt x="16" y="109"/>
                  </a:lnTo>
                  <a:lnTo>
                    <a:pt x="18" y="111"/>
                  </a:lnTo>
                  <a:lnTo>
                    <a:pt x="18" y="109"/>
                  </a:lnTo>
                  <a:lnTo>
                    <a:pt x="18" y="105"/>
                  </a:lnTo>
                  <a:lnTo>
                    <a:pt x="18" y="99"/>
                  </a:lnTo>
                  <a:lnTo>
                    <a:pt x="18" y="82"/>
                  </a:lnTo>
                  <a:lnTo>
                    <a:pt x="18" y="63"/>
                  </a:lnTo>
                  <a:lnTo>
                    <a:pt x="20" y="44"/>
                  </a:lnTo>
                  <a:lnTo>
                    <a:pt x="20" y="26"/>
                  </a:lnTo>
                  <a:lnTo>
                    <a:pt x="18" y="11"/>
                  </a:lnTo>
                  <a:lnTo>
                    <a:pt x="10" y="0"/>
                  </a:lnTo>
                  <a:lnTo>
                    <a:pt x="4" y="15"/>
                  </a:lnTo>
                  <a:lnTo>
                    <a:pt x="2" y="15"/>
                  </a:lnTo>
                  <a:lnTo>
                    <a:pt x="4" y="26"/>
                  </a:lnTo>
                  <a:lnTo>
                    <a:pt x="2" y="44"/>
                  </a:lnTo>
                  <a:lnTo>
                    <a:pt x="2" y="63"/>
                  </a:lnTo>
                  <a:lnTo>
                    <a:pt x="0" y="82"/>
                  </a:lnTo>
                  <a:lnTo>
                    <a:pt x="0" y="99"/>
                  </a:lnTo>
                  <a:lnTo>
                    <a:pt x="2" y="107"/>
                  </a:lnTo>
                  <a:lnTo>
                    <a:pt x="2" y="115"/>
                  </a:lnTo>
                  <a:lnTo>
                    <a:pt x="6" y="120"/>
                  </a:lnTo>
                  <a:lnTo>
                    <a:pt x="14" y="124"/>
                  </a:lnTo>
                  <a:lnTo>
                    <a:pt x="16" y="124"/>
                  </a:lnTo>
                  <a:lnTo>
                    <a:pt x="12" y="109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2" name="Freeform 56"/>
            <p:cNvSpPr>
              <a:spLocks/>
            </p:cNvSpPr>
            <p:nvPr/>
          </p:nvSpPr>
          <p:spPr bwMode="auto">
            <a:xfrm>
              <a:off x="4414838" y="3719513"/>
              <a:ext cx="80962" cy="277812"/>
            </a:xfrm>
            <a:custGeom>
              <a:avLst/>
              <a:gdLst>
                <a:gd name="T0" fmla="*/ 2147483647 w 51"/>
                <a:gd name="T1" fmla="*/ 0 h 175"/>
                <a:gd name="T2" fmla="*/ 2147483647 w 51"/>
                <a:gd name="T3" fmla="*/ 2147483647 h 175"/>
                <a:gd name="T4" fmla="*/ 2147483647 w 51"/>
                <a:gd name="T5" fmla="*/ 2147483647 h 175"/>
                <a:gd name="T6" fmla="*/ 2147483647 w 51"/>
                <a:gd name="T7" fmla="*/ 2147483647 h 175"/>
                <a:gd name="T8" fmla="*/ 2147483647 w 51"/>
                <a:gd name="T9" fmla="*/ 2147483647 h 175"/>
                <a:gd name="T10" fmla="*/ 2147483647 w 51"/>
                <a:gd name="T11" fmla="*/ 2147483647 h 175"/>
                <a:gd name="T12" fmla="*/ 2147483647 w 51"/>
                <a:gd name="T13" fmla="*/ 2147483647 h 175"/>
                <a:gd name="T14" fmla="*/ 0 w 51"/>
                <a:gd name="T15" fmla="*/ 2147483647 h 175"/>
                <a:gd name="T16" fmla="*/ 0 w 51"/>
                <a:gd name="T17" fmla="*/ 2147483647 h 175"/>
                <a:gd name="T18" fmla="*/ 2147483647 w 51"/>
                <a:gd name="T19" fmla="*/ 2147483647 h 175"/>
                <a:gd name="T20" fmla="*/ 2147483647 w 51"/>
                <a:gd name="T21" fmla="*/ 2147483647 h 175"/>
                <a:gd name="T22" fmla="*/ 2147483647 w 51"/>
                <a:gd name="T23" fmla="*/ 2147483647 h 175"/>
                <a:gd name="T24" fmla="*/ 2147483647 w 51"/>
                <a:gd name="T25" fmla="*/ 2147483647 h 175"/>
                <a:gd name="T26" fmla="*/ 2147483647 w 51"/>
                <a:gd name="T27" fmla="*/ 2147483647 h 175"/>
                <a:gd name="T28" fmla="*/ 2147483647 w 51"/>
                <a:gd name="T29" fmla="*/ 2147483647 h 175"/>
                <a:gd name="T30" fmla="*/ 2147483647 w 51"/>
                <a:gd name="T31" fmla="*/ 2147483647 h 175"/>
                <a:gd name="T32" fmla="*/ 2147483647 w 51"/>
                <a:gd name="T33" fmla="*/ 2147483647 h 175"/>
                <a:gd name="T34" fmla="*/ 2147483647 w 51"/>
                <a:gd name="T35" fmla="*/ 2147483647 h 175"/>
                <a:gd name="T36" fmla="*/ 2147483647 w 51"/>
                <a:gd name="T37" fmla="*/ 0 h 1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1"/>
                <a:gd name="T58" fmla="*/ 0 h 175"/>
                <a:gd name="T59" fmla="*/ 51 w 51"/>
                <a:gd name="T60" fmla="*/ 175 h 1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1" h="175">
                  <a:moveTo>
                    <a:pt x="34" y="0"/>
                  </a:moveTo>
                  <a:lnTo>
                    <a:pt x="27" y="27"/>
                  </a:lnTo>
                  <a:lnTo>
                    <a:pt x="23" y="55"/>
                  </a:lnTo>
                  <a:lnTo>
                    <a:pt x="17" y="82"/>
                  </a:lnTo>
                  <a:lnTo>
                    <a:pt x="13" y="107"/>
                  </a:lnTo>
                  <a:lnTo>
                    <a:pt x="8" y="130"/>
                  </a:lnTo>
                  <a:lnTo>
                    <a:pt x="4" y="147"/>
                  </a:lnTo>
                  <a:lnTo>
                    <a:pt x="0" y="157"/>
                  </a:lnTo>
                  <a:lnTo>
                    <a:pt x="0" y="159"/>
                  </a:lnTo>
                  <a:lnTo>
                    <a:pt x="4" y="174"/>
                  </a:lnTo>
                  <a:lnTo>
                    <a:pt x="13" y="165"/>
                  </a:lnTo>
                  <a:lnTo>
                    <a:pt x="19" y="151"/>
                  </a:lnTo>
                  <a:lnTo>
                    <a:pt x="23" y="134"/>
                  </a:lnTo>
                  <a:lnTo>
                    <a:pt x="29" y="111"/>
                  </a:lnTo>
                  <a:lnTo>
                    <a:pt x="32" y="86"/>
                  </a:lnTo>
                  <a:lnTo>
                    <a:pt x="38" y="57"/>
                  </a:lnTo>
                  <a:lnTo>
                    <a:pt x="44" y="30"/>
                  </a:lnTo>
                  <a:lnTo>
                    <a:pt x="50" y="2"/>
                  </a:lnTo>
                  <a:lnTo>
                    <a:pt x="34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3" name="Freeform 57"/>
            <p:cNvSpPr>
              <a:spLocks/>
            </p:cNvSpPr>
            <p:nvPr/>
          </p:nvSpPr>
          <p:spPr bwMode="auto">
            <a:xfrm>
              <a:off x="4468813" y="3576638"/>
              <a:ext cx="71437" cy="147637"/>
            </a:xfrm>
            <a:custGeom>
              <a:avLst/>
              <a:gdLst>
                <a:gd name="T0" fmla="*/ 2147483647 w 45"/>
                <a:gd name="T1" fmla="*/ 0 h 93"/>
                <a:gd name="T2" fmla="*/ 2147483647 w 45"/>
                <a:gd name="T3" fmla="*/ 0 h 93"/>
                <a:gd name="T4" fmla="*/ 2147483647 w 45"/>
                <a:gd name="T5" fmla="*/ 0 h 93"/>
                <a:gd name="T6" fmla="*/ 2147483647 w 45"/>
                <a:gd name="T7" fmla="*/ 2147483647 h 93"/>
                <a:gd name="T8" fmla="*/ 2147483647 w 45"/>
                <a:gd name="T9" fmla="*/ 2147483647 h 93"/>
                <a:gd name="T10" fmla="*/ 2147483647 w 45"/>
                <a:gd name="T11" fmla="*/ 2147483647 h 93"/>
                <a:gd name="T12" fmla="*/ 2147483647 w 45"/>
                <a:gd name="T13" fmla="*/ 2147483647 h 93"/>
                <a:gd name="T14" fmla="*/ 2147483647 w 45"/>
                <a:gd name="T15" fmla="*/ 2147483647 h 93"/>
                <a:gd name="T16" fmla="*/ 2147483647 w 45"/>
                <a:gd name="T17" fmla="*/ 2147483647 h 93"/>
                <a:gd name="T18" fmla="*/ 2147483647 w 45"/>
                <a:gd name="T19" fmla="*/ 2147483647 h 93"/>
                <a:gd name="T20" fmla="*/ 0 w 45"/>
                <a:gd name="T21" fmla="*/ 2147483647 h 93"/>
                <a:gd name="T22" fmla="*/ 0 w 45"/>
                <a:gd name="T23" fmla="*/ 2147483647 h 93"/>
                <a:gd name="T24" fmla="*/ 2147483647 w 45"/>
                <a:gd name="T25" fmla="*/ 2147483647 h 93"/>
                <a:gd name="T26" fmla="*/ 2147483647 w 45"/>
                <a:gd name="T27" fmla="*/ 2147483647 h 93"/>
                <a:gd name="T28" fmla="*/ 2147483647 w 45"/>
                <a:gd name="T29" fmla="*/ 2147483647 h 93"/>
                <a:gd name="T30" fmla="*/ 2147483647 w 45"/>
                <a:gd name="T31" fmla="*/ 2147483647 h 93"/>
                <a:gd name="T32" fmla="*/ 2147483647 w 45"/>
                <a:gd name="T33" fmla="*/ 2147483647 h 93"/>
                <a:gd name="T34" fmla="*/ 2147483647 w 45"/>
                <a:gd name="T35" fmla="*/ 2147483647 h 93"/>
                <a:gd name="T36" fmla="*/ 2147483647 w 45"/>
                <a:gd name="T37" fmla="*/ 2147483647 h 93"/>
                <a:gd name="T38" fmla="*/ 2147483647 w 45"/>
                <a:gd name="T39" fmla="*/ 2147483647 h 93"/>
                <a:gd name="T40" fmla="*/ 2147483647 w 45"/>
                <a:gd name="T41" fmla="*/ 2147483647 h 93"/>
                <a:gd name="T42" fmla="*/ 2147483647 w 45"/>
                <a:gd name="T43" fmla="*/ 2147483647 h 93"/>
                <a:gd name="T44" fmla="*/ 2147483647 w 45"/>
                <a:gd name="T45" fmla="*/ 2147483647 h 93"/>
                <a:gd name="T46" fmla="*/ 2147483647 w 45"/>
                <a:gd name="T47" fmla="*/ 2147483647 h 93"/>
                <a:gd name="T48" fmla="*/ 2147483647 w 45"/>
                <a:gd name="T49" fmla="*/ 0 h 9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5"/>
                <a:gd name="T76" fmla="*/ 0 h 93"/>
                <a:gd name="T77" fmla="*/ 45 w 45"/>
                <a:gd name="T78" fmla="*/ 93 h 9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5" h="93">
                  <a:moveTo>
                    <a:pt x="44" y="0"/>
                  </a:moveTo>
                  <a:lnTo>
                    <a:pt x="42" y="0"/>
                  </a:lnTo>
                  <a:lnTo>
                    <a:pt x="35" y="0"/>
                  </a:lnTo>
                  <a:lnTo>
                    <a:pt x="29" y="4"/>
                  </a:lnTo>
                  <a:lnTo>
                    <a:pt x="23" y="7"/>
                  </a:lnTo>
                  <a:lnTo>
                    <a:pt x="19" y="13"/>
                  </a:lnTo>
                  <a:lnTo>
                    <a:pt x="12" y="27"/>
                  </a:lnTo>
                  <a:lnTo>
                    <a:pt x="8" y="40"/>
                  </a:lnTo>
                  <a:lnTo>
                    <a:pt x="4" y="55"/>
                  </a:lnTo>
                  <a:lnTo>
                    <a:pt x="2" y="71"/>
                  </a:lnTo>
                  <a:lnTo>
                    <a:pt x="0" y="82"/>
                  </a:lnTo>
                  <a:lnTo>
                    <a:pt x="0" y="90"/>
                  </a:lnTo>
                  <a:lnTo>
                    <a:pt x="16" y="92"/>
                  </a:lnTo>
                  <a:lnTo>
                    <a:pt x="18" y="84"/>
                  </a:lnTo>
                  <a:lnTo>
                    <a:pt x="18" y="73"/>
                  </a:lnTo>
                  <a:lnTo>
                    <a:pt x="21" y="59"/>
                  </a:lnTo>
                  <a:lnTo>
                    <a:pt x="23" y="44"/>
                  </a:lnTo>
                  <a:lnTo>
                    <a:pt x="27" y="32"/>
                  </a:lnTo>
                  <a:lnTo>
                    <a:pt x="33" y="21"/>
                  </a:lnTo>
                  <a:lnTo>
                    <a:pt x="35" y="19"/>
                  </a:lnTo>
                  <a:lnTo>
                    <a:pt x="37" y="17"/>
                  </a:lnTo>
                  <a:lnTo>
                    <a:pt x="39" y="15"/>
                  </a:lnTo>
                  <a:lnTo>
                    <a:pt x="42" y="15"/>
                  </a:lnTo>
                  <a:lnTo>
                    <a:pt x="41" y="15"/>
                  </a:lnTo>
                  <a:lnTo>
                    <a:pt x="44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4" name="Freeform 58"/>
            <p:cNvSpPr>
              <a:spLocks/>
            </p:cNvSpPr>
            <p:nvPr/>
          </p:nvSpPr>
          <p:spPr bwMode="auto">
            <a:xfrm>
              <a:off x="4527550" y="3576638"/>
              <a:ext cx="34925" cy="257175"/>
            </a:xfrm>
            <a:custGeom>
              <a:avLst/>
              <a:gdLst>
                <a:gd name="T0" fmla="*/ 2147483647 w 22"/>
                <a:gd name="T1" fmla="*/ 2147483647 h 162"/>
                <a:gd name="T2" fmla="*/ 2147483647 w 22"/>
                <a:gd name="T3" fmla="*/ 2147483647 h 162"/>
                <a:gd name="T4" fmla="*/ 2147483647 w 22"/>
                <a:gd name="T5" fmla="*/ 2147483647 h 162"/>
                <a:gd name="T6" fmla="*/ 2147483647 w 22"/>
                <a:gd name="T7" fmla="*/ 2147483647 h 162"/>
                <a:gd name="T8" fmla="*/ 2147483647 w 22"/>
                <a:gd name="T9" fmla="*/ 2147483647 h 162"/>
                <a:gd name="T10" fmla="*/ 2147483647 w 22"/>
                <a:gd name="T11" fmla="*/ 2147483647 h 162"/>
                <a:gd name="T12" fmla="*/ 2147483647 w 22"/>
                <a:gd name="T13" fmla="*/ 2147483647 h 162"/>
                <a:gd name="T14" fmla="*/ 2147483647 w 22"/>
                <a:gd name="T15" fmla="*/ 2147483647 h 162"/>
                <a:gd name="T16" fmla="*/ 2147483647 w 22"/>
                <a:gd name="T17" fmla="*/ 2147483647 h 162"/>
                <a:gd name="T18" fmla="*/ 2147483647 w 22"/>
                <a:gd name="T19" fmla="*/ 0 h 162"/>
                <a:gd name="T20" fmla="*/ 2147483647 w 22"/>
                <a:gd name="T21" fmla="*/ 2147483647 h 162"/>
                <a:gd name="T22" fmla="*/ 0 w 22"/>
                <a:gd name="T23" fmla="*/ 2147483647 h 162"/>
                <a:gd name="T24" fmla="*/ 0 w 22"/>
                <a:gd name="T25" fmla="*/ 2147483647 h 162"/>
                <a:gd name="T26" fmla="*/ 2147483647 w 22"/>
                <a:gd name="T27" fmla="*/ 2147483647 h 162"/>
                <a:gd name="T28" fmla="*/ 2147483647 w 22"/>
                <a:gd name="T29" fmla="*/ 2147483647 h 162"/>
                <a:gd name="T30" fmla="*/ 2147483647 w 22"/>
                <a:gd name="T31" fmla="*/ 2147483647 h 162"/>
                <a:gd name="T32" fmla="*/ 2147483647 w 22"/>
                <a:gd name="T33" fmla="*/ 2147483647 h 162"/>
                <a:gd name="T34" fmla="*/ 2147483647 w 22"/>
                <a:gd name="T35" fmla="*/ 2147483647 h 162"/>
                <a:gd name="T36" fmla="*/ 2147483647 w 22"/>
                <a:gd name="T37" fmla="*/ 2147483647 h 162"/>
                <a:gd name="T38" fmla="*/ 2147483647 w 22"/>
                <a:gd name="T39" fmla="*/ 2147483647 h 162"/>
                <a:gd name="T40" fmla="*/ 2147483647 w 22"/>
                <a:gd name="T41" fmla="*/ 2147483647 h 1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"/>
                <a:gd name="T64" fmla="*/ 0 h 162"/>
                <a:gd name="T65" fmla="*/ 22 w 22"/>
                <a:gd name="T66" fmla="*/ 162 h 16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" h="162">
                  <a:moveTo>
                    <a:pt x="17" y="145"/>
                  </a:moveTo>
                  <a:lnTo>
                    <a:pt x="15" y="145"/>
                  </a:lnTo>
                  <a:lnTo>
                    <a:pt x="21" y="145"/>
                  </a:lnTo>
                  <a:lnTo>
                    <a:pt x="19" y="130"/>
                  </a:lnTo>
                  <a:lnTo>
                    <a:pt x="19" y="109"/>
                  </a:lnTo>
                  <a:lnTo>
                    <a:pt x="17" y="82"/>
                  </a:lnTo>
                  <a:lnTo>
                    <a:pt x="17" y="55"/>
                  </a:lnTo>
                  <a:lnTo>
                    <a:pt x="17" y="30"/>
                  </a:lnTo>
                  <a:lnTo>
                    <a:pt x="15" y="13"/>
                  </a:lnTo>
                  <a:lnTo>
                    <a:pt x="7" y="0"/>
                  </a:lnTo>
                  <a:lnTo>
                    <a:pt x="4" y="15"/>
                  </a:lnTo>
                  <a:lnTo>
                    <a:pt x="0" y="15"/>
                  </a:lnTo>
                  <a:lnTo>
                    <a:pt x="0" y="32"/>
                  </a:lnTo>
                  <a:lnTo>
                    <a:pt x="2" y="55"/>
                  </a:lnTo>
                  <a:lnTo>
                    <a:pt x="2" y="82"/>
                  </a:lnTo>
                  <a:lnTo>
                    <a:pt x="2" y="109"/>
                  </a:lnTo>
                  <a:lnTo>
                    <a:pt x="4" y="132"/>
                  </a:lnTo>
                  <a:lnTo>
                    <a:pt x="5" y="149"/>
                  </a:lnTo>
                  <a:lnTo>
                    <a:pt x="17" y="161"/>
                  </a:lnTo>
                  <a:lnTo>
                    <a:pt x="15" y="161"/>
                  </a:lnTo>
                  <a:lnTo>
                    <a:pt x="17" y="145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5" name="Freeform 59"/>
            <p:cNvSpPr>
              <a:spLocks/>
            </p:cNvSpPr>
            <p:nvPr/>
          </p:nvSpPr>
          <p:spPr bwMode="auto">
            <a:xfrm>
              <a:off x="4548188" y="3521075"/>
              <a:ext cx="74612" cy="312738"/>
            </a:xfrm>
            <a:custGeom>
              <a:avLst/>
              <a:gdLst>
                <a:gd name="T0" fmla="*/ 2147483647 w 47"/>
                <a:gd name="T1" fmla="*/ 0 h 197"/>
                <a:gd name="T2" fmla="*/ 2147483647 w 47"/>
                <a:gd name="T3" fmla="*/ 2147483647 h 197"/>
                <a:gd name="T4" fmla="*/ 2147483647 w 47"/>
                <a:gd name="T5" fmla="*/ 2147483647 h 197"/>
                <a:gd name="T6" fmla="*/ 2147483647 w 47"/>
                <a:gd name="T7" fmla="*/ 2147483647 h 197"/>
                <a:gd name="T8" fmla="*/ 2147483647 w 47"/>
                <a:gd name="T9" fmla="*/ 2147483647 h 197"/>
                <a:gd name="T10" fmla="*/ 2147483647 w 47"/>
                <a:gd name="T11" fmla="*/ 2147483647 h 197"/>
                <a:gd name="T12" fmla="*/ 2147483647 w 47"/>
                <a:gd name="T13" fmla="*/ 2147483647 h 197"/>
                <a:gd name="T14" fmla="*/ 2147483647 w 47"/>
                <a:gd name="T15" fmla="*/ 2147483647 h 197"/>
                <a:gd name="T16" fmla="*/ 2147483647 w 47"/>
                <a:gd name="T17" fmla="*/ 2147483647 h 197"/>
                <a:gd name="T18" fmla="*/ 0 w 47"/>
                <a:gd name="T19" fmla="*/ 2147483647 h 197"/>
                <a:gd name="T20" fmla="*/ 2147483647 w 47"/>
                <a:gd name="T21" fmla="*/ 2147483647 h 197"/>
                <a:gd name="T22" fmla="*/ 2147483647 w 47"/>
                <a:gd name="T23" fmla="*/ 2147483647 h 197"/>
                <a:gd name="T24" fmla="*/ 2147483647 w 47"/>
                <a:gd name="T25" fmla="*/ 2147483647 h 197"/>
                <a:gd name="T26" fmla="*/ 2147483647 w 47"/>
                <a:gd name="T27" fmla="*/ 2147483647 h 197"/>
                <a:gd name="T28" fmla="*/ 2147483647 w 47"/>
                <a:gd name="T29" fmla="*/ 2147483647 h 197"/>
                <a:gd name="T30" fmla="*/ 2147483647 w 47"/>
                <a:gd name="T31" fmla="*/ 2147483647 h 197"/>
                <a:gd name="T32" fmla="*/ 2147483647 w 47"/>
                <a:gd name="T33" fmla="*/ 2147483647 h 197"/>
                <a:gd name="T34" fmla="*/ 2147483647 w 47"/>
                <a:gd name="T35" fmla="*/ 2147483647 h 197"/>
                <a:gd name="T36" fmla="*/ 2147483647 w 47"/>
                <a:gd name="T37" fmla="*/ 2147483647 h 197"/>
                <a:gd name="T38" fmla="*/ 2147483647 w 47"/>
                <a:gd name="T39" fmla="*/ 2147483647 h 197"/>
                <a:gd name="T40" fmla="*/ 2147483647 w 47"/>
                <a:gd name="T41" fmla="*/ 2147483647 h 197"/>
                <a:gd name="T42" fmla="*/ 2147483647 w 47"/>
                <a:gd name="T43" fmla="*/ 2147483647 h 197"/>
                <a:gd name="T44" fmla="*/ 2147483647 w 47"/>
                <a:gd name="T45" fmla="*/ 0 h 19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"/>
                <a:gd name="T70" fmla="*/ 0 h 197"/>
                <a:gd name="T71" fmla="*/ 47 w 47"/>
                <a:gd name="T72" fmla="*/ 197 h 19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" h="197">
                  <a:moveTo>
                    <a:pt x="31" y="0"/>
                  </a:moveTo>
                  <a:lnTo>
                    <a:pt x="29" y="14"/>
                  </a:lnTo>
                  <a:lnTo>
                    <a:pt x="25" y="37"/>
                  </a:lnTo>
                  <a:lnTo>
                    <a:pt x="21" y="67"/>
                  </a:lnTo>
                  <a:lnTo>
                    <a:pt x="17" y="100"/>
                  </a:lnTo>
                  <a:lnTo>
                    <a:pt x="12" y="132"/>
                  </a:lnTo>
                  <a:lnTo>
                    <a:pt x="6" y="161"/>
                  </a:lnTo>
                  <a:lnTo>
                    <a:pt x="4" y="171"/>
                  </a:lnTo>
                  <a:lnTo>
                    <a:pt x="2" y="178"/>
                  </a:lnTo>
                  <a:lnTo>
                    <a:pt x="0" y="182"/>
                  </a:lnTo>
                  <a:lnTo>
                    <a:pt x="4" y="180"/>
                  </a:lnTo>
                  <a:lnTo>
                    <a:pt x="2" y="196"/>
                  </a:lnTo>
                  <a:lnTo>
                    <a:pt x="12" y="192"/>
                  </a:lnTo>
                  <a:lnTo>
                    <a:pt x="15" y="184"/>
                  </a:lnTo>
                  <a:lnTo>
                    <a:pt x="19" y="177"/>
                  </a:lnTo>
                  <a:lnTo>
                    <a:pt x="23" y="163"/>
                  </a:lnTo>
                  <a:lnTo>
                    <a:pt x="27" y="136"/>
                  </a:lnTo>
                  <a:lnTo>
                    <a:pt x="33" y="102"/>
                  </a:lnTo>
                  <a:lnTo>
                    <a:pt x="38" y="69"/>
                  </a:lnTo>
                  <a:lnTo>
                    <a:pt x="42" y="39"/>
                  </a:lnTo>
                  <a:lnTo>
                    <a:pt x="44" y="16"/>
                  </a:lnTo>
                  <a:lnTo>
                    <a:pt x="46" y="2"/>
                  </a:lnTo>
                  <a:lnTo>
                    <a:pt x="31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6" name="Freeform 60"/>
            <p:cNvSpPr>
              <a:spLocks/>
            </p:cNvSpPr>
            <p:nvPr/>
          </p:nvSpPr>
          <p:spPr bwMode="auto">
            <a:xfrm>
              <a:off x="4597400" y="3321050"/>
              <a:ext cx="77788" cy="207963"/>
            </a:xfrm>
            <a:custGeom>
              <a:avLst/>
              <a:gdLst>
                <a:gd name="T0" fmla="*/ 2147483647 w 49"/>
                <a:gd name="T1" fmla="*/ 2147483647 h 131"/>
                <a:gd name="T2" fmla="*/ 2147483647 w 49"/>
                <a:gd name="T3" fmla="*/ 0 h 131"/>
                <a:gd name="T4" fmla="*/ 0 w 49"/>
                <a:gd name="T5" fmla="*/ 2147483647 h 131"/>
                <a:gd name="T6" fmla="*/ 2147483647 w 49"/>
                <a:gd name="T7" fmla="*/ 2147483647 h 131"/>
                <a:gd name="T8" fmla="*/ 2147483647 w 49"/>
                <a:gd name="T9" fmla="*/ 2147483647 h 131"/>
                <a:gd name="T10" fmla="*/ 2147483647 w 49"/>
                <a:gd name="T11" fmla="*/ 2147483647 h 1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131"/>
                <a:gd name="T20" fmla="*/ 49 w 49"/>
                <a:gd name="T21" fmla="*/ 131 h 1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131">
                  <a:moveTo>
                    <a:pt x="40" y="2"/>
                  </a:moveTo>
                  <a:lnTo>
                    <a:pt x="32" y="0"/>
                  </a:lnTo>
                  <a:lnTo>
                    <a:pt x="0" y="126"/>
                  </a:lnTo>
                  <a:lnTo>
                    <a:pt x="15" y="130"/>
                  </a:lnTo>
                  <a:lnTo>
                    <a:pt x="48" y="4"/>
                  </a:lnTo>
                  <a:lnTo>
                    <a:pt x="40" y="2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7" name="Freeform 61"/>
            <p:cNvSpPr>
              <a:spLocks/>
            </p:cNvSpPr>
            <p:nvPr/>
          </p:nvSpPr>
          <p:spPr bwMode="auto">
            <a:xfrm>
              <a:off x="4648200" y="3165475"/>
              <a:ext cx="71438" cy="163513"/>
            </a:xfrm>
            <a:custGeom>
              <a:avLst/>
              <a:gdLst>
                <a:gd name="T0" fmla="*/ 2147483647 w 45"/>
                <a:gd name="T1" fmla="*/ 0 h 103"/>
                <a:gd name="T2" fmla="*/ 2147483647 w 45"/>
                <a:gd name="T3" fmla="*/ 0 h 103"/>
                <a:gd name="T4" fmla="*/ 2147483647 w 45"/>
                <a:gd name="T5" fmla="*/ 0 h 103"/>
                <a:gd name="T6" fmla="*/ 2147483647 w 45"/>
                <a:gd name="T7" fmla="*/ 2147483647 h 103"/>
                <a:gd name="T8" fmla="*/ 2147483647 w 45"/>
                <a:gd name="T9" fmla="*/ 2147483647 h 103"/>
                <a:gd name="T10" fmla="*/ 2147483647 w 45"/>
                <a:gd name="T11" fmla="*/ 2147483647 h 103"/>
                <a:gd name="T12" fmla="*/ 2147483647 w 45"/>
                <a:gd name="T13" fmla="*/ 2147483647 h 103"/>
                <a:gd name="T14" fmla="*/ 2147483647 w 45"/>
                <a:gd name="T15" fmla="*/ 2147483647 h 103"/>
                <a:gd name="T16" fmla="*/ 2147483647 w 45"/>
                <a:gd name="T17" fmla="*/ 2147483647 h 103"/>
                <a:gd name="T18" fmla="*/ 0 w 45"/>
                <a:gd name="T19" fmla="*/ 2147483647 h 103"/>
                <a:gd name="T20" fmla="*/ 2147483647 w 45"/>
                <a:gd name="T21" fmla="*/ 2147483647 h 103"/>
                <a:gd name="T22" fmla="*/ 2147483647 w 45"/>
                <a:gd name="T23" fmla="*/ 2147483647 h 103"/>
                <a:gd name="T24" fmla="*/ 2147483647 w 45"/>
                <a:gd name="T25" fmla="*/ 2147483647 h 103"/>
                <a:gd name="T26" fmla="*/ 2147483647 w 45"/>
                <a:gd name="T27" fmla="*/ 2147483647 h 103"/>
                <a:gd name="T28" fmla="*/ 2147483647 w 45"/>
                <a:gd name="T29" fmla="*/ 2147483647 h 103"/>
                <a:gd name="T30" fmla="*/ 2147483647 w 45"/>
                <a:gd name="T31" fmla="*/ 2147483647 h 103"/>
                <a:gd name="T32" fmla="*/ 2147483647 w 45"/>
                <a:gd name="T33" fmla="*/ 2147483647 h 103"/>
                <a:gd name="T34" fmla="*/ 2147483647 w 45"/>
                <a:gd name="T35" fmla="*/ 2147483647 h 103"/>
                <a:gd name="T36" fmla="*/ 2147483647 w 45"/>
                <a:gd name="T37" fmla="*/ 2147483647 h 103"/>
                <a:gd name="T38" fmla="*/ 2147483647 w 45"/>
                <a:gd name="T39" fmla="*/ 0 h 1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5"/>
                <a:gd name="T61" fmla="*/ 0 h 103"/>
                <a:gd name="T62" fmla="*/ 45 w 45"/>
                <a:gd name="T63" fmla="*/ 103 h 10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5" h="103">
                  <a:moveTo>
                    <a:pt x="41" y="0"/>
                  </a:moveTo>
                  <a:lnTo>
                    <a:pt x="44" y="0"/>
                  </a:lnTo>
                  <a:lnTo>
                    <a:pt x="33" y="0"/>
                  </a:lnTo>
                  <a:lnTo>
                    <a:pt x="25" y="8"/>
                  </a:lnTo>
                  <a:lnTo>
                    <a:pt x="20" y="17"/>
                  </a:lnTo>
                  <a:lnTo>
                    <a:pt x="16" y="29"/>
                  </a:lnTo>
                  <a:lnTo>
                    <a:pt x="14" y="42"/>
                  </a:lnTo>
                  <a:lnTo>
                    <a:pt x="10" y="59"/>
                  </a:lnTo>
                  <a:lnTo>
                    <a:pt x="4" y="77"/>
                  </a:lnTo>
                  <a:lnTo>
                    <a:pt x="0" y="98"/>
                  </a:lnTo>
                  <a:lnTo>
                    <a:pt x="16" y="102"/>
                  </a:lnTo>
                  <a:lnTo>
                    <a:pt x="20" y="80"/>
                  </a:lnTo>
                  <a:lnTo>
                    <a:pt x="25" y="63"/>
                  </a:lnTo>
                  <a:lnTo>
                    <a:pt x="29" y="46"/>
                  </a:lnTo>
                  <a:lnTo>
                    <a:pt x="31" y="33"/>
                  </a:lnTo>
                  <a:lnTo>
                    <a:pt x="35" y="23"/>
                  </a:lnTo>
                  <a:lnTo>
                    <a:pt x="39" y="17"/>
                  </a:lnTo>
                  <a:lnTo>
                    <a:pt x="39" y="15"/>
                  </a:lnTo>
                  <a:lnTo>
                    <a:pt x="42" y="15"/>
                  </a:lnTo>
                  <a:lnTo>
                    <a:pt x="41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8" name="Freeform 62"/>
            <p:cNvSpPr>
              <a:spLocks/>
            </p:cNvSpPr>
            <p:nvPr/>
          </p:nvSpPr>
          <p:spPr bwMode="auto">
            <a:xfrm>
              <a:off x="4697413" y="3165475"/>
              <a:ext cx="38100" cy="423863"/>
            </a:xfrm>
            <a:custGeom>
              <a:avLst/>
              <a:gdLst>
                <a:gd name="T0" fmla="*/ 2147483647 w 24"/>
                <a:gd name="T1" fmla="*/ 2147483647 h 267"/>
                <a:gd name="T2" fmla="*/ 2147483647 w 24"/>
                <a:gd name="T3" fmla="*/ 2147483647 h 267"/>
                <a:gd name="T4" fmla="*/ 2147483647 w 24"/>
                <a:gd name="T5" fmla="*/ 2147483647 h 267"/>
                <a:gd name="T6" fmla="*/ 2147483647 w 24"/>
                <a:gd name="T7" fmla="*/ 2147483647 h 267"/>
                <a:gd name="T8" fmla="*/ 2147483647 w 24"/>
                <a:gd name="T9" fmla="*/ 2147483647 h 267"/>
                <a:gd name="T10" fmla="*/ 2147483647 w 24"/>
                <a:gd name="T11" fmla="*/ 2147483647 h 267"/>
                <a:gd name="T12" fmla="*/ 2147483647 w 24"/>
                <a:gd name="T13" fmla="*/ 2147483647 h 267"/>
                <a:gd name="T14" fmla="*/ 2147483647 w 24"/>
                <a:gd name="T15" fmla="*/ 2147483647 h 267"/>
                <a:gd name="T16" fmla="*/ 2147483647 w 24"/>
                <a:gd name="T17" fmla="*/ 2147483647 h 267"/>
                <a:gd name="T18" fmla="*/ 2147483647 w 24"/>
                <a:gd name="T19" fmla="*/ 2147483647 h 267"/>
                <a:gd name="T20" fmla="*/ 2147483647 w 24"/>
                <a:gd name="T21" fmla="*/ 2147483647 h 267"/>
                <a:gd name="T22" fmla="*/ 2147483647 w 24"/>
                <a:gd name="T23" fmla="*/ 2147483647 h 267"/>
                <a:gd name="T24" fmla="*/ 2147483647 w 24"/>
                <a:gd name="T25" fmla="*/ 2147483647 h 267"/>
                <a:gd name="T26" fmla="*/ 2147483647 w 24"/>
                <a:gd name="T27" fmla="*/ 0 h 267"/>
                <a:gd name="T28" fmla="*/ 2147483647 w 24"/>
                <a:gd name="T29" fmla="*/ 2147483647 h 267"/>
                <a:gd name="T30" fmla="*/ 2147483647 w 24"/>
                <a:gd name="T31" fmla="*/ 2147483647 h 267"/>
                <a:gd name="T32" fmla="*/ 2147483647 w 24"/>
                <a:gd name="T33" fmla="*/ 2147483647 h 267"/>
                <a:gd name="T34" fmla="*/ 2147483647 w 24"/>
                <a:gd name="T35" fmla="*/ 2147483647 h 267"/>
                <a:gd name="T36" fmla="*/ 2147483647 w 24"/>
                <a:gd name="T37" fmla="*/ 2147483647 h 267"/>
                <a:gd name="T38" fmla="*/ 2147483647 w 24"/>
                <a:gd name="T39" fmla="*/ 2147483647 h 267"/>
                <a:gd name="T40" fmla="*/ 2147483647 w 24"/>
                <a:gd name="T41" fmla="*/ 2147483647 h 267"/>
                <a:gd name="T42" fmla="*/ 2147483647 w 24"/>
                <a:gd name="T43" fmla="*/ 2147483647 h 267"/>
                <a:gd name="T44" fmla="*/ 0 w 24"/>
                <a:gd name="T45" fmla="*/ 2147483647 h 267"/>
                <a:gd name="T46" fmla="*/ 0 w 24"/>
                <a:gd name="T47" fmla="*/ 2147483647 h 267"/>
                <a:gd name="T48" fmla="*/ 2147483647 w 24"/>
                <a:gd name="T49" fmla="*/ 2147483647 h 267"/>
                <a:gd name="T50" fmla="*/ 2147483647 w 24"/>
                <a:gd name="T51" fmla="*/ 2147483647 h 267"/>
                <a:gd name="T52" fmla="*/ 2147483647 w 24"/>
                <a:gd name="T53" fmla="*/ 2147483647 h 267"/>
                <a:gd name="T54" fmla="*/ 2147483647 w 24"/>
                <a:gd name="T55" fmla="*/ 2147483647 h 26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4"/>
                <a:gd name="T85" fmla="*/ 0 h 267"/>
                <a:gd name="T86" fmla="*/ 24 w 24"/>
                <a:gd name="T87" fmla="*/ 267 h 26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4" h="267">
                  <a:moveTo>
                    <a:pt x="11" y="249"/>
                  </a:moveTo>
                  <a:lnTo>
                    <a:pt x="13" y="249"/>
                  </a:lnTo>
                  <a:lnTo>
                    <a:pt x="17" y="253"/>
                  </a:lnTo>
                  <a:lnTo>
                    <a:pt x="17" y="245"/>
                  </a:lnTo>
                  <a:lnTo>
                    <a:pt x="17" y="234"/>
                  </a:lnTo>
                  <a:lnTo>
                    <a:pt x="17" y="218"/>
                  </a:lnTo>
                  <a:lnTo>
                    <a:pt x="19" y="178"/>
                  </a:lnTo>
                  <a:lnTo>
                    <a:pt x="21" y="132"/>
                  </a:lnTo>
                  <a:lnTo>
                    <a:pt x="23" y="86"/>
                  </a:lnTo>
                  <a:lnTo>
                    <a:pt x="23" y="46"/>
                  </a:lnTo>
                  <a:lnTo>
                    <a:pt x="23" y="31"/>
                  </a:lnTo>
                  <a:lnTo>
                    <a:pt x="23" y="17"/>
                  </a:lnTo>
                  <a:lnTo>
                    <a:pt x="21" y="8"/>
                  </a:lnTo>
                  <a:lnTo>
                    <a:pt x="10" y="0"/>
                  </a:lnTo>
                  <a:lnTo>
                    <a:pt x="11" y="15"/>
                  </a:lnTo>
                  <a:lnTo>
                    <a:pt x="6" y="13"/>
                  </a:lnTo>
                  <a:lnTo>
                    <a:pt x="6" y="19"/>
                  </a:lnTo>
                  <a:lnTo>
                    <a:pt x="8" y="31"/>
                  </a:lnTo>
                  <a:lnTo>
                    <a:pt x="8" y="46"/>
                  </a:lnTo>
                  <a:lnTo>
                    <a:pt x="8" y="86"/>
                  </a:lnTo>
                  <a:lnTo>
                    <a:pt x="4" y="132"/>
                  </a:lnTo>
                  <a:lnTo>
                    <a:pt x="2" y="178"/>
                  </a:lnTo>
                  <a:lnTo>
                    <a:pt x="0" y="218"/>
                  </a:lnTo>
                  <a:lnTo>
                    <a:pt x="0" y="234"/>
                  </a:lnTo>
                  <a:lnTo>
                    <a:pt x="2" y="247"/>
                  </a:lnTo>
                  <a:lnTo>
                    <a:pt x="2" y="257"/>
                  </a:lnTo>
                  <a:lnTo>
                    <a:pt x="11" y="266"/>
                  </a:lnTo>
                  <a:lnTo>
                    <a:pt x="11" y="249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9" name="Freeform 63"/>
            <p:cNvSpPr>
              <a:spLocks/>
            </p:cNvSpPr>
            <p:nvPr/>
          </p:nvSpPr>
          <p:spPr bwMode="auto">
            <a:xfrm>
              <a:off x="4713288" y="3165475"/>
              <a:ext cx="111125" cy="423863"/>
            </a:xfrm>
            <a:custGeom>
              <a:avLst/>
              <a:gdLst>
                <a:gd name="T0" fmla="*/ 2147483647 w 70"/>
                <a:gd name="T1" fmla="*/ 0 h 267"/>
                <a:gd name="T2" fmla="*/ 2147483647 w 70"/>
                <a:gd name="T3" fmla="*/ 2147483647 h 267"/>
                <a:gd name="T4" fmla="*/ 2147483647 w 70"/>
                <a:gd name="T5" fmla="*/ 2147483647 h 267"/>
                <a:gd name="T6" fmla="*/ 2147483647 w 70"/>
                <a:gd name="T7" fmla="*/ 2147483647 h 267"/>
                <a:gd name="T8" fmla="*/ 2147483647 w 70"/>
                <a:gd name="T9" fmla="*/ 2147483647 h 267"/>
                <a:gd name="T10" fmla="*/ 2147483647 w 70"/>
                <a:gd name="T11" fmla="*/ 2147483647 h 267"/>
                <a:gd name="T12" fmla="*/ 2147483647 w 70"/>
                <a:gd name="T13" fmla="*/ 2147483647 h 267"/>
                <a:gd name="T14" fmla="*/ 2147483647 w 70"/>
                <a:gd name="T15" fmla="*/ 2147483647 h 267"/>
                <a:gd name="T16" fmla="*/ 2147483647 w 70"/>
                <a:gd name="T17" fmla="*/ 2147483647 h 267"/>
                <a:gd name="T18" fmla="*/ 2147483647 w 70"/>
                <a:gd name="T19" fmla="*/ 2147483647 h 267"/>
                <a:gd name="T20" fmla="*/ 2147483647 w 70"/>
                <a:gd name="T21" fmla="*/ 2147483647 h 267"/>
                <a:gd name="T22" fmla="*/ 0 w 70"/>
                <a:gd name="T23" fmla="*/ 2147483647 h 267"/>
                <a:gd name="T24" fmla="*/ 2147483647 w 70"/>
                <a:gd name="T25" fmla="*/ 2147483647 h 267"/>
                <a:gd name="T26" fmla="*/ 2147483647 w 70"/>
                <a:gd name="T27" fmla="*/ 2147483647 h 267"/>
                <a:gd name="T28" fmla="*/ 2147483647 w 70"/>
                <a:gd name="T29" fmla="*/ 2147483647 h 267"/>
                <a:gd name="T30" fmla="*/ 2147483647 w 70"/>
                <a:gd name="T31" fmla="*/ 2147483647 h 267"/>
                <a:gd name="T32" fmla="*/ 2147483647 w 70"/>
                <a:gd name="T33" fmla="*/ 2147483647 h 267"/>
                <a:gd name="T34" fmla="*/ 2147483647 w 70"/>
                <a:gd name="T35" fmla="*/ 2147483647 h 267"/>
                <a:gd name="T36" fmla="*/ 2147483647 w 70"/>
                <a:gd name="T37" fmla="*/ 2147483647 h 267"/>
                <a:gd name="T38" fmla="*/ 2147483647 w 70"/>
                <a:gd name="T39" fmla="*/ 2147483647 h 267"/>
                <a:gd name="T40" fmla="*/ 2147483647 w 70"/>
                <a:gd name="T41" fmla="*/ 2147483647 h 267"/>
                <a:gd name="T42" fmla="*/ 2147483647 w 70"/>
                <a:gd name="T43" fmla="*/ 2147483647 h 267"/>
                <a:gd name="T44" fmla="*/ 2147483647 w 70"/>
                <a:gd name="T45" fmla="*/ 2147483647 h 267"/>
                <a:gd name="T46" fmla="*/ 2147483647 w 70"/>
                <a:gd name="T47" fmla="*/ 2147483647 h 267"/>
                <a:gd name="T48" fmla="*/ 2147483647 w 70"/>
                <a:gd name="T49" fmla="*/ 2147483647 h 267"/>
                <a:gd name="T50" fmla="*/ 2147483647 w 70"/>
                <a:gd name="T51" fmla="*/ 2147483647 h 267"/>
                <a:gd name="T52" fmla="*/ 2147483647 w 70"/>
                <a:gd name="T53" fmla="*/ 0 h 26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0"/>
                <a:gd name="T82" fmla="*/ 0 h 267"/>
                <a:gd name="T83" fmla="*/ 70 w 70"/>
                <a:gd name="T84" fmla="*/ 267 h 26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0" h="267">
                  <a:moveTo>
                    <a:pt x="55" y="0"/>
                  </a:moveTo>
                  <a:lnTo>
                    <a:pt x="47" y="15"/>
                  </a:lnTo>
                  <a:lnTo>
                    <a:pt x="40" y="33"/>
                  </a:lnTo>
                  <a:lnTo>
                    <a:pt x="34" y="52"/>
                  </a:lnTo>
                  <a:lnTo>
                    <a:pt x="28" y="73"/>
                  </a:lnTo>
                  <a:lnTo>
                    <a:pt x="21" y="115"/>
                  </a:lnTo>
                  <a:lnTo>
                    <a:pt x="15" y="157"/>
                  </a:lnTo>
                  <a:lnTo>
                    <a:pt x="9" y="195"/>
                  </a:lnTo>
                  <a:lnTo>
                    <a:pt x="5" y="226"/>
                  </a:lnTo>
                  <a:lnTo>
                    <a:pt x="3" y="240"/>
                  </a:lnTo>
                  <a:lnTo>
                    <a:pt x="1" y="247"/>
                  </a:lnTo>
                  <a:lnTo>
                    <a:pt x="0" y="251"/>
                  </a:lnTo>
                  <a:lnTo>
                    <a:pt x="1" y="249"/>
                  </a:lnTo>
                  <a:lnTo>
                    <a:pt x="1" y="266"/>
                  </a:lnTo>
                  <a:lnTo>
                    <a:pt x="11" y="261"/>
                  </a:lnTo>
                  <a:lnTo>
                    <a:pt x="15" y="253"/>
                  </a:lnTo>
                  <a:lnTo>
                    <a:pt x="19" y="241"/>
                  </a:lnTo>
                  <a:lnTo>
                    <a:pt x="21" y="230"/>
                  </a:lnTo>
                  <a:lnTo>
                    <a:pt x="24" y="197"/>
                  </a:lnTo>
                  <a:lnTo>
                    <a:pt x="30" y="159"/>
                  </a:lnTo>
                  <a:lnTo>
                    <a:pt x="36" y="117"/>
                  </a:lnTo>
                  <a:lnTo>
                    <a:pt x="44" y="77"/>
                  </a:lnTo>
                  <a:lnTo>
                    <a:pt x="49" y="56"/>
                  </a:lnTo>
                  <a:lnTo>
                    <a:pt x="55" y="38"/>
                  </a:lnTo>
                  <a:lnTo>
                    <a:pt x="61" y="23"/>
                  </a:lnTo>
                  <a:lnTo>
                    <a:pt x="69" y="8"/>
                  </a:lnTo>
                  <a:lnTo>
                    <a:pt x="55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0" name="Freeform 64"/>
            <p:cNvSpPr>
              <a:spLocks/>
            </p:cNvSpPr>
            <p:nvPr/>
          </p:nvSpPr>
          <p:spPr bwMode="auto">
            <a:xfrm>
              <a:off x="4800600" y="3135313"/>
              <a:ext cx="87313" cy="44450"/>
            </a:xfrm>
            <a:custGeom>
              <a:avLst/>
              <a:gdLst>
                <a:gd name="T0" fmla="*/ 2147483647 w 55"/>
                <a:gd name="T1" fmla="*/ 2147483647 h 28"/>
                <a:gd name="T2" fmla="*/ 2147483647 w 55"/>
                <a:gd name="T3" fmla="*/ 2147483647 h 28"/>
                <a:gd name="T4" fmla="*/ 2147483647 w 55"/>
                <a:gd name="T5" fmla="*/ 0 h 28"/>
                <a:gd name="T6" fmla="*/ 2147483647 w 55"/>
                <a:gd name="T7" fmla="*/ 0 h 28"/>
                <a:gd name="T8" fmla="*/ 2147483647 w 55"/>
                <a:gd name="T9" fmla="*/ 2147483647 h 28"/>
                <a:gd name="T10" fmla="*/ 2147483647 w 55"/>
                <a:gd name="T11" fmla="*/ 2147483647 h 28"/>
                <a:gd name="T12" fmla="*/ 2147483647 w 55"/>
                <a:gd name="T13" fmla="*/ 2147483647 h 28"/>
                <a:gd name="T14" fmla="*/ 2147483647 w 55"/>
                <a:gd name="T15" fmla="*/ 2147483647 h 28"/>
                <a:gd name="T16" fmla="*/ 0 w 55"/>
                <a:gd name="T17" fmla="*/ 2147483647 h 28"/>
                <a:gd name="T18" fmla="*/ 2147483647 w 55"/>
                <a:gd name="T19" fmla="*/ 2147483647 h 28"/>
                <a:gd name="T20" fmla="*/ 2147483647 w 55"/>
                <a:gd name="T21" fmla="*/ 2147483647 h 28"/>
                <a:gd name="T22" fmla="*/ 2147483647 w 55"/>
                <a:gd name="T23" fmla="*/ 2147483647 h 28"/>
                <a:gd name="T24" fmla="*/ 2147483647 w 55"/>
                <a:gd name="T25" fmla="*/ 2147483647 h 28"/>
                <a:gd name="T26" fmla="*/ 2147483647 w 55"/>
                <a:gd name="T27" fmla="*/ 2147483647 h 28"/>
                <a:gd name="T28" fmla="*/ 2147483647 w 55"/>
                <a:gd name="T29" fmla="*/ 2147483647 h 28"/>
                <a:gd name="T30" fmla="*/ 2147483647 w 55"/>
                <a:gd name="T31" fmla="*/ 2147483647 h 28"/>
                <a:gd name="T32" fmla="*/ 2147483647 w 55"/>
                <a:gd name="T33" fmla="*/ 2147483647 h 28"/>
                <a:gd name="T34" fmla="*/ 2147483647 w 55"/>
                <a:gd name="T35" fmla="*/ 2147483647 h 28"/>
                <a:gd name="T36" fmla="*/ 2147483647 w 55"/>
                <a:gd name="T37" fmla="*/ 2147483647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5"/>
                <a:gd name="T58" fmla="*/ 0 h 28"/>
                <a:gd name="T59" fmla="*/ 55 w 55"/>
                <a:gd name="T60" fmla="*/ 28 h 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5" h="28">
                  <a:moveTo>
                    <a:pt x="54" y="11"/>
                  </a:moveTo>
                  <a:lnTo>
                    <a:pt x="48" y="4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5" y="2"/>
                  </a:lnTo>
                  <a:lnTo>
                    <a:pt x="17" y="4"/>
                  </a:lnTo>
                  <a:lnTo>
                    <a:pt x="12" y="7"/>
                  </a:lnTo>
                  <a:lnTo>
                    <a:pt x="6" y="13"/>
                  </a:lnTo>
                  <a:lnTo>
                    <a:pt x="0" y="19"/>
                  </a:lnTo>
                  <a:lnTo>
                    <a:pt x="14" y="27"/>
                  </a:lnTo>
                  <a:lnTo>
                    <a:pt x="15" y="25"/>
                  </a:lnTo>
                  <a:lnTo>
                    <a:pt x="19" y="21"/>
                  </a:lnTo>
                  <a:lnTo>
                    <a:pt x="25" y="19"/>
                  </a:lnTo>
                  <a:lnTo>
                    <a:pt x="29" y="17"/>
                  </a:lnTo>
                  <a:lnTo>
                    <a:pt x="33" y="15"/>
                  </a:lnTo>
                  <a:lnTo>
                    <a:pt x="37" y="15"/>
                  </a:lnTo>
                  <a:lnTo>
                    <a:pt x="38" y="17"/>
                  </a:lnTo>
                  <a:lnTo>
                    <a:pt x="40" y="19"/>
                  </a:lnTo>
                  <a:lnTo>
                    <a:pt x="54" y="11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1" name="Freeform 65"/>
            <p:cNvSpPr>
              <a:spLocks/>
            </p:cNvSpPr>
            <p:nvPr/>
          </p:nvSpPr>
          <p:spPr bwMode="auto">
            <a:xfrm>
              <a:off x="4864100" y="3152775"/>
              <a:ext cx="33338" cy="139700"/>
            </a:xfrm>
            <a:custGeom>
              <a:avLst/>
              <a:gdLst>
                <a:gd name="T0" fmla="*/ 2147483647 w 21"/>
                <a:gd name="T1" fmla="*/ 2147483647 h 88"/>
                <a:gd name="T2" fmla="*/ 2147483647 w 21"/>
                <a:gd name="T3" fmla="*/ 2147483647 h 88"/>
                <a:gd name="T4" fmla="*/ 2147483647 w 21"/>
                <a:gd name="T5" fmla="*/ 2147483647 h 88"/>
                <a:gd name="T6" fmla="*/ 2147483647 w 21"/>
                <a:gd name="T7" fmla="*/ 2147483647 h 88"/>
                <a:gd name="T8" fmla="*/ 2147483647 w 21"/>
                <a:gd name="T9" fmla="*/ 2147483647 h 88"/>
                <a:gd name="T10" fmla="*/ 2147483647 w 21"/>
                <a:gd name="T11" fmla="*/ 2147483647 h 88"/>
                <a:gd name="T12" fmla="*/ 2147483647 w 21"/>
                <a:gd name="T13" fmla="*/ 2147483647 h 88"/>
                <a:gd name="T14" fmla="*/ 2147483647 w 21"/>
                <a:gd name="T15" fmla="*/ 2147483647 h 88"/>
                <a:gd name="T16" fmla="*/ 2147483647 w 21"/>
                <a:gd name="T17" fmla="*/ 0 h 88"/>
                <a:gd name="T18" fmla="*/ 0 w 21"/>
                <a:gd name="T19" fmla="*/ 2147483647 h 88"/>
                <a:gd name="T20" fmla="*/ 2147483647 w 21"/>
                <a:gd name="T21" fmla="*/ 2147483647 h 88"/>
                <a:gd name="T22" fmla="*/ 2147483647 w 21"/>
                <a:gd name="T23" fmla="*/ 2147483647 h 88"/>
                <a:gd name="T24" fmla="*/ 2147483647 w 21"/>
                <a:gd name="T25" fmla="*/ 2147483647 h 88"/>
                <a:gd name="T26" fmla="*/ 2147483647 w 21"/>
                <a:gd name="T27" fmla="*/ 2147483647 h 88"/>
                <a:gd name="T28" fmla="*/ 2147483647 w 21"/>
                <a:gd name="T29" fmla="*/ 2147483647 h 88"/>
                <a:gd name="T30" fmla="*/ 2147483647 w 21"/>
                <a:gd name="T31" fmla="*/ 2147483647 h 88"/>
                <a:gd name="T32" fmla="*/ 2147483647 w 21"/>
                <a:gd name="T33" fmla="*/ 2147483647 h 88"/>
                <a:gd name="T34" fmla="*/ 2147483647 w 21"/>
                <a:gd name="T35" fmla="*/ 2147483647 h 88"/>
                <a:gd name="T36" fmla="*/ 2147483647 w 21"/>
                <a:gd name="T37" fmla="*/ 2147483647 h 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"/>
                <a:gd name="T58" fmla="*/ 0 h 88"/>
                <a:gd name="T59" fmla="*/ 21 w 21"/>
                <a:gd name="T60" fmla="*/ 88 h 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" h="88">
                  <a:moveTo>
                    <a:pt x="16" y="71"/>
                  </a:moveTo>
                  <a:lnTo>
                    <a:pt x="20" y="73"/>
                  </a:lnTo>
                  <a:lnTo>
                    <a:pt x="18" y="69"/>
                  </a:lnTo>
                  <a:lnTo>
                    <a:pt x="18" y="60"/>
                  </a:lnTo>
                  <a:lnTo>
                    <a:pt x="20" y="48"/>
                  </a:lnTo>
                  <a:lnTo>
                    <a:pt x="20" y="37"/>
                  </a:lnTo>
                  <a:lnTo>
                    <a:pt x="20" y="23"/>
                  </a:lnTo>
                  <a:lnTo>
                    <a:pt x="18" y="12"/>
                  </a:lnTo>
                  <a:lnTo>
                    <a:pt x="14" y="0"/>
                  </a:lnTo>
                  <a:lnTo>
                    <a:pt x="0" y="8"/>
                  </a:lnTo>
                  <a:lnTo>
                    <a:pt x="2" y="16"/>
                  </a:lnTo>
                  <a:lnTo>
                    <a:pt x="4" y="25"/>
                  </a:lnTo>
                  <a:lnTo>
                    <a:pt x="4" y="37"/>
                  </a:lnTo>
                  <a:lnTo>
                    <a:pt x="2" y="48"/>
                  </a:lnTo>
                  <a:lnTo>
                    <a:pt x="2" y="60"/>
                  </a:lnTo>
                  <a:lnTo>
                    <a:pt x="2" y="69"/>
                  </a:lnTo>
                  <a:lnTo>
                    <a:pt x="4" y="79"/>
                  </a:lnTo>
                  <a:lnTo>
                    <a:pt x="14" y="87"/>
                  </a:lnTo>
                  <a:lnTo>
                    <a:pt x="16" y="71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2" name="Freeform 66"/>
            <p:cNvSpPr>
              <a:spLocks/>
            </p:cNvSpPr>
            <p:nvPr/>
          </p:nvSpPr>
          <p:spPr bwMode="auto">
            <a:xfrm>
              <a:off x="4879975" y="3262313"/>
              <a:ext cx="26988" cy="26987"/>
            </a:xfrm>
            <a:custGeom>
              <a:avLst/>
              <a:gdLst>
                <a:gd name="T0" fmla="*/ 2147483647 w 17"/>
                <a:gd name="T1" fmla="*/ 2147483647 h 17"/>
                <a:gd name="T2" fmla="*/ 2147483647 w 17"/>
                <a:gd name="T3" fmla="*/ 0 h 17"/>
                <a:gd name="T4" fmla="*/ 0 w 17"/>
                <a:gd name="T5" fmla="*/ 2147483647 h 17"/>
                <a:gd name="T6" fmla="*/ 2147483647 w 17"/>
                <a:gd name="T7" fmla="*/ 2147483647 h 17"/>
                <a:gd name="T8" fmla="*/ 2147483647 w 17"/>
                <a:gd name="T9" fmla="*/ 2147483647 h 17"/>
                <a:gd name="T10" fmla="*/ 2147483647 w 17"/>
                <a:gd name="T11" fmla="*/ 214748364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0" y="6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11" y="16"/>
                  </a:lnTo>
                  <a:lnTo>
                    <a:pt x="16" y="12"/>
                  </a:lnTo>
                  <a:lnTo>
                    <a:pt x="10" y="6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3" name="Freeform 67"/>
            <p:cNvSpPr>
              <a:spLocks/>
            </p:cNvSpPr>
            <p:nvPr/>
          </p:nvSpPr>
          <p:spPr bwMode="auto">
            <a:xfrm>
              <a:off x="4883150" y="3003550"/>
              <a:ext cx="122238" cy="273050"/>
            </a:xfrm>
            <a:custGeom>
              <a:avLst/>
              <a:gdLst>
                <a:gd name="T0" fmla="*/ 2147483647 w 77"/>
                <a:gd name="T1" fmla="*/ 0 h 172"/>
                <a:gd name="T2" fmla="*/ 2147483647 w 77"/>
                <a:gd name="T3" fmla="*/ 2147483647 h 172"/>
                <a:gd name="T4" fmla="*/ 2147483647 w 77"/>
                <a:gd name="T5" fmla="*/ 2147483647 h 172"/>
                <a:gd name="T6" fmla="*/ 2147483647 w 77"/>
                <a:gd name="T7" fmla="*/ 2147483647 h 172"/>
                <a:gd name="T8" fmla="*/ 2147483647 w 77"/>
                <a:gd name="T9" fmla="*/ 2147483647 h 172"/>
                <a:gd name="T10" fmla="*/ 2147483647 w 77"/>
                <a:gd name="T11" fmla="*/ 2147483647 h 172"/>
                <a:gd name="T12" fmla="*/ 2147483647 w 77"/>
                <a:gd name="T13" fmla="*/ 2147483647 h 172"/>
                <a:gd name="T14" fmla="*/ 2147483647 w 77"/>
                <a:gd name="T15" fmla="*/ 2147483647 h 172"/>
                <a:gd name="T16" fmla="*/ 0 w 77"/>
                <a:gd name="T17" fmla="*/ 2147483647 h 172"/>
                <a:gd name="T18" fmla="*/ 2147483647 w 77"/>
                <a:gd name="T19" fmla="*/ 2147483647 h 172"/>
                <a:gd name="T20" fmla="*/ 2147483647 w 77"/>
                <a:gd name="T21" fmla="*/ 2147483647 h 172"/>
                <a:gd name="T22" fmla="*/ 2147483647 w 77"/>
                <a:gd name="T23" fmla="*/ 2147483647 h 172"/>
                <a:gd name="T24" fmla="*/ 2147483647 w 77"/>
                <a:gd name="T25" fmla="*/ 2147483647 h 172"/>
                <a:gd name="T26" fmla="*/ 2147483647 w 77"/>
                <a:gd name="T27" fmla="*/ 2147483647 h 172"/>
                <a:gd name="T28" fmla="*/ 2147483647 w 77"/>
                <a:gd name="T29" fmla="*/ 2147483647 h 172"/>
                <a:gd name="T30" fmla="*/ 2147483647 w 77"/>
                <a:gd name="T31" fmla="*/ 2147483647 h 172"/>
                <a:gd name="T32" fmla="*/ 2147483647 w 77"/>
                <a:gd name="T33" fmla="*/ 2147483647 h 172"/>
                <a:gd name="T34" fmla="*/ 2147483647 w 77"/>
                <a:gd name="T35" fmla="*/ 2147483647 h 172"/>
                <a:gd name="T36" fmla="*/ 2147483647 w 77"/>
                <a:gd name="T37" fmla="*/ 0 h 1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7"/>
                <a:gd name="T58" fmla="*/ 0 h 172"/>
                <a:gd name="T59" fmla="*/ 77 w 77"/>
                <a:gd name="T60" fmla="*/ 172 h 1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7" h="172">
                  <a:moveTo>
                    <a:pt x="63" y="0"/>
                  </a:moveTo>
                  <a:lnTo>
                    <a:pt x="53" y="18"/>
                  </a:lnTo>
                  <a:lnTo>
                    <a:pt x="46" y="31"/>
                  </a:lnTo>
                  <a:lnTo>
                    <a:pt x="38" y="44"/>
                  </a:lnTo>
                  <a:lnTo>
                    <a:pt x="31" y="60"/>
                  </a:lnTo>
                  <a:lnTo>
                    <a:pt x="23" y="79"/>
                  </a:lnTo>
                  <a:lnTo>
                    <a:pt x="15" y="102"/>
                  </a:lnTo>
                  <a:lnTo>
                    <a:pt x="8" y="131"/>
                  </a:lnTo>
                  <a:lnTo>
                    <a:pt x="0" y="167"/>
                  </a:lnTo>
                  <a:lnTo>
                    <a:pt x="15" y="171"/>
                  </a:lnTo>
                  <a:lnTo>
                    <a:pt x="23" y="135"/>
                  </a:lnTo>
                  <a:lnTo>
                    <a:pt x="31" y="106"/>
                  </a:lnTo>
                  <a:lnTo>
                    <a:pt x="38" y="85"/>
                  </a:lnTo>
                  <a:lnTo>
                    <a:pt x="46" y="67"/>
                  </a:lnTo>
                  <a:lnTo>
                    <a:pt x="53" y="52"/>
                  </a:lnTo>
                  <a:lnTo>
                    <a:pt x="61" y="39"/>
                  </a:lnTo>
                  <a:lnTo>
                    <a:pt x="69" y="25"/>
                  </a:lnTo>
                  <a:lnTo>
                    <a:pt x="76" y="8"/>
                  </a:lnTo>
                  <a:lnTo>
                    <a:pt x="63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4" name="Freeform 68"/>
            <p:cNvSpPr>
              <a:spLocks/>
            </p:cNvSpPr>
            <p:nvPr/>
          </p:nvSpPr>
          <p:spPr bwMode="auto">
            <a:xfrm>
              <a:off x="4983163" y="2754313"/>
              <a:ext cx="144462" cy="263525"/>
            </a:xfrm>
            <a:custGeom>
              <a:avLst/>
              <a:gdLst>
                <a:gd name="T0" fmla="*/ 2147483647 w 91"/>
                <a:gd name="T1" fmla="*/ 2147483647 h 166"/>
                <a:gd name="T2" fmla="*/ 2147483647 w 91"/>
                <a:gd name="T3" fmla="*/ 2147483647 h 166"/>
                <a:gd name="T4" fmla="*/ 2147483647 w 91"/>
                <a:gd name="T5" fmla="*/ 0 h 166"/>
                <a:gd name="T6" fmla="*/ 2147483647 w 91"/>
                <a:gd name="T7" fmla="*/ 2147483647 h 166"/>
                <a:gd name="T8" fmla="*/ 2147483647 w 91"/>
                <a:gd name="T9" fmla="*/ 2147483647 h 166"/>
                <a:gd name="T10" fmla="*/ 2147483647 w 91"/>
                <a:gd name="T11" fmla="*/ 2147483647 h 166"/>
                <a:gd name="T12" fmla="*/ 2147483647 w 91"/>
                <a:gd name="T13" fmla="*/ 2147483647 h 166"/>
                <a:gd name="T14" fmla="*/ 2147483647 w 91"/>
                <a:gd name="T15" fmla="*/ 2147483647 h 166"/>
                <a:gd name="T16" fmla="*/ 2147483647 w 91"/>
                <a:gd name="T17" fmla="*/ 2147483647 h 166"/>
                <a:gd name="T18" fmla="*/ 2147483647 w 91"/>
                <a:gd name="T19" fmla="*/ 2147483647 h 166"/>
                <a:gd name="T20" fmla="*/ 2147483647 w 91"/>
                <a:gd name="T21" fmla="*/ 2147483647 h 166"/>
                <a:gd name="T22" fmla="*/ 0 w 91"/>
                <a:gd name="T23" fmla="*/ 2147483647 h 166"/>
                <a:gd name="T24" fmla="*/ 2147483647 w 91"/>
                <a:gd name="T25" fmla="*/ 2147483647 h 166"/>
                <a:gd name="T26" fmla="*/ 2147483647 w 91"/>
                <a:gd name="T27" fmla="*/ 2147483647 h 166"/>
                <a:gd name="T28" fmla="*/ 2147483647 w 91"/>
                <a:gd name="T29" fmla="*/ 2147483647 h 166"/>
                <a:gd name="T30" fmla="*/ 2147483647 w 91"/>
                <a:gd name="T31" fmla="*/ 2147483647 h 166"/>
                <a:gd name="T32" fmla="*/ 2147483647 w 91"/>
                <a:gd name="T33" fmla="*/ 2147483647 h 166"/>
                <a:gd name="T34" fmla="*/ 2147483647 w 91"/>
                <a:gd name="T35" fmla="*/ 2147483647 h 166"/>
                <a:gd name="T36" fmla="*/ 2147483647 w 91"/>
                <a:gd name="T37" fmla="*/ 2147483647 h 166"/>
                <a:gd name="T38" fmla="*/ 2147483647 w 91"/>
                <a:gd name="T39" fmla="*/ 2147483647 h 166"/>
                <a:gd name="T40" fmla="*/ 2147483647 w 91"/>
                <a:gd name="T41" fmla="*/ 2147483647 h 166"/>
                <a:gd name="T42" fmla="*/ 2147483647 w 91"/>
                <a:gd name="T43" fmla="*/ 2147483647 h 166"/>
                <a:gd name="T44" fmla="*/ 2147483647 w 91"/>
                <a:gd name="T45" fmla="*/ 2147483647 h 1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1"/>
                <a:gd name="T70" fmla="*/ 0 h 166"/>
                <a:gd name="T71" fmla="*/ 91 w 91"/>
                <a:gd name="T72" fmla="*/ 166 h 16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1" h="166">
                  <a:moveTo>
                    <a:pt x="84" y="2"/>
                  </a:moveTo>
                  <a:lnTo>
                    <a:pt x="90" y="4"/>
                  </a:lnTo>
                  <a:lnTo>
                    <a:pt x="81" y="0"/>
                  </a:lnTo>
                  <a:lnTo>
                    <a:pt x="71" y="2"/>
                  </a:lnTo>
                  <a:lnTo>
                    <a:pt x="65" y="8"/>
                  </a:lnTo>
                  <a:lnTo>
                    <a:pt x="59" y="17"/>
                  </a:lnTo>
                  <a:lnTo>
                    <a:pt x="48" y="37"/>
                  </a:lnTo>
                  <a:lnTo>
                    <a:pt x="36" y="63"/>
                  </a:lnTo>
                  <a:lnTo>
                    <a:pt x="27" y="92"/>
                  </a:lnTo>
                  <a:lnTo>
                    <a:pt x="17" y="119"/>
                  </a:lnTo>
                  <a:lnTo>
                    <a:pt x="8" y="142"/>
                  </a:lnTo>
                  <a:lnTo>
                    <a:pt x="0" y="157"/>
                  </a:lnTo>
                  <a:lnTo>
                    <a:pt x="13" y="165"/>
                  </a:lnTo>
                  <a:lnTo>
                    <a:pt x="23" y="148"/>
                  </a:lnTo>
                  <a:lnTo>
                    <a:pt x="31" y="125"/>
                  </a:lnTo>
                  <a:lnTo>
                    <a:pt x="42" y="96"/>
                  </a:lnTo>
                  <a:lnTo>
                    <a:pt x="52" y="69"/>
                  </a:lnTo>
                  <a:lnTo>
                    <a:pt x="63" y="44"/>
                  </a:lnTo>
                  <a:lnTo>
                    <a:pt x="73" y="25"/>
                  </a:lnTo>
                  <a:lnTo>
                    <a:pt x="77" y="19"/>
                  </a:lnTo>
                  <a:lnTo>
                    <a:pt x="81" y="16"/>
                  </a:lnTo>
                  <a:lnTo>
                    <a:pt x="84" y="17"/>
                  </a:lnTo>
                  <a:lnTo>
                    <a:pt x="84" y="2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5" name="Freeform 69"/>
            <p:cNvSpPr>
              <a:spLocks/>
            </p:cNvSpPr>
            <p:nvPr/>
          </p:nvSpPr>
          <p:spPr bwMode="auto">
            <a:xfrm>
              <a:off x="5111750" y="2757488"/>
              <a:ext cx="38100" cy="254000"/>
            </a:xfrm>
            <a:custGeom>
              <a:avLst/>
              <a:gdLst>
                <a:gd name="T0" fmla="*/ 2147483647 w 24"/>
                <a:gd name="T1" fmla="*/ 2147483647 h 160"/>
                <a:gd name="T2" fmla="*/ 2147483647 w 24"/>
                <a:gd name="T3" fmla="*/ 2147483647 h 160"/>
                <a:gd name="T4" fmla="*/ 2147483647 w 24"/>
                <a:gd name="T5" fmla="*/ 2147483647 h 160"/>
                <a:gd name="T6" fmla="*/ 2147483647 w 24"/>
                <a:gd name="T7" fmla="*/ 2147483647 h 160"/>
                <a:gd name="T8" fmla="*/ 2147483647 w 24"/>
                <a:gd name="T9" fmla="*/ 2147483647 h 160"/>
                <a:gd name="T10" fmla="*/ 2147483647 w 24"/>
                <a:gd name="T11" fmla="*/ 2147483647 h 160"/>
                <a:gd name="T12" fmla="*/ 2147483647 w 24"/>
                <a:gd name="T13" fmla="*/ 2147483647 h 160"/>
                <a:gd name="T14" fmla="*/ 2147483647 w 24"/>
                <a:gd name="T15" fmla="*/ 2147483647 h 160"/>
                <a:gd name="T16" fmla="*/ 2147483647 w 24"/>
                <a:gd name="T17" fmla="*/ 2147483647 h 160"/>
                <a:gd name="T18" fmla="*/ 2147483647 w 24"/>
                <a:gd name="T19" fmla="*/ 2147483647 h 160"/>
                <a:gd name="T20" fmla="*/ 2147483647 w 24"/>
                <a:gd name="T21" fmla="*/ 0 h 160"/>
                <a:gd name="T22" fmla="*/ 2147483647 w 24"/>
                <a:gd name="T23" fmla="*/ 2147483647 h 160"/>
                <a:gd name="T24" fmla="*/ 2147483647 w 24"/>
                <a:gd name="T25" fmla="*/ 2147483647 h 160"/>
                <a:gd name="T26" fmla="*/ 2147483647 w 24"/>
                <a:gd name="T27" fmla="*/ 2147483647 h 160"/>
                <a:gd name="T28" fmla="*/ 2147483647 w 24"/>
                <a:gd name="T29" fmla="*/ 2147483647 h 160"/>
                <a:gd name="T30" fmla="*/ 2147483647 w 24"/>
                <a:gd name="T31" fmla="*/ 2147483647 h 160"/>
                <a:gd name="T32" fmla="*/ 2147483647 w 24"/>
                <a:gd name="T33" fmla="*/ 2147483647 h 160"/>
                <a:gd name="T34" fmla="*/ 2147483647 w 24"/>
                <a:gd name="T35" fmla="*/ 2147483647 h 160"/>
                <a:gd name="T36" fmla="*/ 0 w 24"/>
                <a:gd name="T37" fmla="*/ 2147483647 h 160"/>
                <a:gd name="T38" fmla="*/ 0 w 24"/>
                <a:gd name="T39" fmla="*/ 2147483647 h 160"/>
                <a:gd name="T40" fmla="*/ 2147483647 w 24"/>
                <a:gd name="T41" fmla="*/ 2147483647 h 1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"/>
                <a:gd name="T64" fmla="*/ 0 h 160"/>
                <a:gd name="T65" fmla="*/ 24 w 24"/>
                <a:gd name="T66" fmla="*/ 160 h 16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" h="160">
                  <a:moveTo>
                    <a:pt x="15" y="159"/>
                  </a:moveTo>
                  <a:lnTo>
                    <a:pt x="15" y="136"/>
                  </a:lnTo>
                  <a:lnTo>
                    <a:pt x="17" y="113"/>
                  </a:lnTo>
                  <a:lnTo>
                    <a:pt x="21" y="88"/>
                  </a:lnTo>
                  <a:lnTo>
                    <a:pt x="21" y="63"/>
                  </a:lnTo>
                  <a:lnTo>
                    <a:pt x="23" y="40"/>
                  </a:lnTo>
                  <a:lnTo>
                    <a:pt x="21" y="23"/>
                  </a:lnTo>
                  <a:lnTo>
                    <a:pt x="19" y="15"/>
                  </a:lnTo>
                  <a:lnTo>
                    <a:pt x="17" y="8"/>
                  </a:lnTo>
                  <a:lnTo>
                    <a:pt x="11" y="2"/>
                  </a:lnTo>
                  <a:lnTo>
                    <a:pt x="3" y="0"/>
                  </a:lnTo>
                  <a:lnTo>
                    <a:pt x="3" y="15"/>
                  </a:lnTo>
                  <a:lnTo>
                    <a:pt x="3" y="19"/>
                  </a:lnTo>
                  <a:lnTo>
                    <a:pt x="5" y="25"/>
                  </a:lnTo>
                  <a:lnTo>
                    <a:pt x="5" y="40"/>
                  </a:lnTo>
                  <a:lnTo>
                    <a:pt x="5" y="61"/>
                  </a:lnTo>
                  <a:lnTo>
                    <a:pt x="3" y="86"/>
                  </a:lnTo>
                  <a:lnTo>
                    <a:pt x="1" y="111"/>
                  </a:lnTo>
                  <a:lnTo>
                    <a:pt x="0" y="136"/>
                  </a:lnTo>
                  <a:lnTo>
                    <a:pt x="0" y="159"/>
                  </a:lnTo>
                  <a:lnTo>
                    <a:pt x="15" y="159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6" name="Freeform 70"/>
            <p:cNvSpPr>
              <a:spLocks/>
            </p:cNvSpPr>
            <p:nvPr/>
          </p:nvSpPr>
          <p:spPr bwMode="auto">
            <a:xfrm>
              <a:off x="5105400" y="3009900"/>
              <a:ext cx="44450" cy="80963"/>
            </a:xfrm>
            <a:custGeom>
              <a:avLst/>
              <a:gdLst>
                <a:gd name="T0" fmla="*/ 2147483647 w 28"/>
                <a:gd name="T1" fmla="*/ 2147483647 h 51"/>
                <a:gd name="T2" fmla="*/ 2147483647 w 28"/>
                <a:gd name="T3" fmla="*/ 2147483647 h 51"/>
                <a:gd name="T4" fmla="*/ 2147483647 w 28"/>
                <a:gd name="T5" fmla="*/ 2147483647 h 51"/>
                <a:gd name="T6" fmla="*/ 2147483647 w 28"/>
                <a:gd name="T7" fmla="*/ 2147483647 h 51"/>
                <a:gd name="T8" fmla="*/ 2147483647 w 28"/>
                <a:gd name="T9" fmla="*/ 2147483647 h 51"/>
                <a:gd name="T10" fmla="*/ 2147483647 w 28"/>
                <a:gd name="T11" fmla="*/ 2147483647 h 51"/>
                <a:gd name="T12" fmla="*/ 2147483647 w 28"/>
                <a:gd name="T13" fmla="*/ 2147483647 h 51"/>
                <a:gd name="T14" fmla="*/ 2147483647 w 28"/>
                <a:gd name="T15" fmla="*/ 2147483647 h 51"/>
                <a:gd name="T16" fmla="*/ 2147483647 w 28"/>
                <a:gd name="T17" fmla="*/ 2147483647 h 51"/>
                <a:gd name="T18" fmla="*/ 2147483647 w 28"/>
                <a:gd name="T19" fmla="*/ 0 h 51"/>
                <a:gd name="T20" fmla="*/ 2147483647 w 28"/>
                <a:gd name="T21" fmla="*/ 0 h 51"/>
                <a:gd name="T22" fmla="*/ 2147483647 w 28"/>
                <a:gd name="T23" fmla="*/ 2147483647 h 51"/>
                <a:gd name="T24" fmla="*/ 2147483647 w 28"/>
                <a:gd name="T25" fmla="*/ 2147483647 h 51"/>
                <a:gd name="T26" fmla="*/ 0 w 28"/>
                <a:gd name="T27" fmla="*/ 2147483647 h 51"/>
                <a:gd name="T28" fmla="*/ 0 w 28"/>
                <a:gd name="T29" fmla="*/ 2147483647 h 51"/>
                <a:gd name="T30" fmla="*/ 0 w 28"/>
                <a:gd name="T31" fmla="*/ 2147483647 h 51"/>
                <a:gd name="T32" fmla="*/ 2147483647 w 28"/>
                <a:gd name="T33" fmla="*/ 2147483647 h 51"/>
                <a:gd name="T34" fmla="*/ 2147483647 w 28"/>
                <a:gd name="T35" fmla="*/ 2147483647 h 51"/>
                <a:gd name="T36" fmla="*/ 2147483647 w 28"/>
                <a:gd name="T37" fmla="*/ 2147483647 h 51"/>
                <a:gd name="T38" fmla="*/ 2147483647 w 28"/>
                <a:gd name="T39" fmla="*/ 2147483647 h 51"/>
                <a:gd name="T40" fmla="*/ 2147483647 w 28"/>
                <a:gd name="T41" fmla="*/ 2147483647 h 5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"/>
                <a:gd name="T64" fmla="*/ 0 h 51"/>
                <a:gd name="T65" fmla="*/ 28 w 28"/>
                <a:gd name="T66" fmla="*/ 51 h 5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" h="51">
                  <a:moveTo>
                    <a:pt x="11" y="40"/>
                  </a:moveTo>
                  <a:lnTo>
                    <a:pt x="21" y="35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15" y="29"/>
                  </a:lnTo>
                  <a:lnTo>
                    <a:pt x="15" y="25"/>
                  </a:lnTo>
                  <a:lnTo>
                    <a:pt x="17" y="19"/>
                  </a:lnTo>
                  <a:lnTo>
                    <a:pt x="17" y="14"/>
                  </a:lnTo>
                  <a:lnTo>
                    <a:pt x="19" y="8"/>
                  </a:lnTo>
                  <a:lnTo>
                    <a:pt x="19" y="0"/>
                  </a:lnTo>
                  <a:lnTo>
                    <a:pt x="4" y="0"/>
                  </a:lnTo>
                  <a:lnTo>
                    <a:pt x="2" y="6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2" y="39"/>
                  </a:lnTo>
                  <a:lnTo>
                    <a:pt x="7" y="46"/>
                  </a:lnTo>
                  <a:lnTo>
                    <a:pt x="15" y="50"/>
                  </a:lnTo>
                  <a:lnTo>
                    <a:pt x="27" y="44"/>
                  </a:lnTo>
                  <a:lnTo>
                    <a:pt x="11" y="4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7" name="Freeform 71"/>
            <p:cNvSpPr>
              <a:spLocks/>
            </p:cNvSpPr>
            <p:nvPr/>
          </p:nvSpPr>
          <p:spPr bwMode="auto">
            <a:xfrm>
              <a:off x="5122863" y="3025775"/>
              <a:ext cx="50800" cy="131763"/>
            </a:xfrm>
            <a:custGeom>
              <a:avLst/>
              <a:gdLst>
                <a:gd name="T0" fmla="*/ 2147483647 w 32"/>
                <a:gd name="T1" fmla="*/ 2147483647 h 83"/>
                <a:gd name="T2" fmla="*/ 2147483647 w 32"/>
                <a:gd name="T3" fmla="*/ 2147483647 h 83"/>
                <a:gd name="T4" fmla="*/ 2147483647 w 32"/>
                <a:gd name="T5" fmla="*/ 2147483647 h 83"/>
                <a:gd name="T6" fmla="*/ 2147483647 w 32"/>
                <a:gd name="T7" fmla="*/ 2147483647 h 83"/>
                <a:gd name="T8" fmla="*/ 2147483647 w 32"/>
                <a:gd name="T9" fmla="*/ 2147483647 h 83"/>
                <a:gd name="T10" fmla="*/ 2147483647 w 32"/>
                <a:gd name="T11" fmla="*/ 2147483647 h 83"/>
                <a:gd name="T12" fmla="*/ 2147483647 w 32"/>
                <a:gd name="T13" fmla="*/ 2147483647 h 83"/>
                <a:gd name="T14" fmla="*/ 2147483647 w 32"/>
                <a:gd name="T15" fmla="*/ 2147483647 h 83"/>
                <a:gd name="T16" fmla="*/ 2147483647 w 32"/>
                <a:gd name="T17" fmla="*/ 0 h 83"/>
                <a:gd name="T18" fmla="*/ 2147483647 w 32"/>
                <a:gd name="T19" fmla="*/ 2147483647 h 83"/>
                <a:gd name="T20" fmla="*/ 0 w 32"/>
                <a:gd name="T21" fmla="*/ 2147483647 h 83"/>
                <a:gd name="T22" fmla="*/ 2147483647 w 32"/>
                <a:gd name="T23" fmla="*/ 2147483647 h 83"/>
                <a:gd name="T24" fmla="*/ 2147483647 w 32"/>
                <a:gd name="T25" fmla="*/ 2147483647 h 83"/>
                <a:gd name="T26" fmla="*/ 2147483647 w 32"/>
                <a:gd name="T27" fmla="*/ 2147483647 h 83"/>
                <a:gd name="T28" fmla="*/ 2147483647 w 32"/>
                <a:gd name="T29" fmla="*/ 2147483647 h 83"/>
                <a:gd name="T30" fmla="*/ 2147483647 w 32"/>
                <a:gd name="T31" fmla="*/ 2147483647 h 83"/>
                <a:gd name="T32" fmla="*/ 2147483647 w 32"/>
                <a:gd name="T33" fmla="*/ 2147483647 h 83"/>
                <a:gd name="T34" fmla="*/ 2147483647 w 32"/>
                <a:gd name="T35" fmla="*/ 2147483647 h 83"/>
                <a:gd name="T36" fmla="*/ 2147483647 w 32"/>
                <a:gd name="T37" fmla="*/ 2147483647 h 83"/>
                <a:gd name="T38" fmla="*/ 2147483647 w 32"/>
                <a:gd name="T39" fmla="*/ 2147483647 h 83"/>
                <a:gd name="T40" fmla="*/ 2147483647 w 32"/>
                <a:gd name="T41" fmla="*/ 2147483647 h 83"/>
                <a:gd name="T42" fmla="*/ 2147483647 w 32"/>
                <a:gd name="T43" fmla="*/ 2147483647 h 83"/>
                <a:gd name="T44" fmla="*/ 2147483647 w 32"/>
                <a:gd name="T45" fmla="*/ 2147483647 h 8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2"/>
                <a:gd name="T70" fmla="*/ 0 h 83"/>
                <a:gd name="T71" fmla="*/ 32 w 32"/>
                <a:gd name="T72" fmla="*/ 83 h 8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2" h="83">
                  <a:moveTo>
                    <a:pt x="19" y="71"/>
                  </a:moveTo>
                  <a:lnTo>
                    <a:pt x="29" y="69"/>
                  </a:lnTo>
                  <a:lnTo>
                    <a:pt x="31" y="71"/>
                  </a:lnTo>
                  <a:lnTo>
                    <a:pt x="31" y="67"/>
                  </a:lnTo>
                  <a:lnTo>
                    <a:pt x="29" y="61"/>
                  </a:lnTo>
                  <a:lnTo>
                    <a:pt x="29" y="46"/>
                  </a:lnTo>
                  <a:lnTo>
                    <a:pt x="29" y="29"/>
                  </a:lnTo>
                  <a:lnTo>
                    <a:pt x="27" y="13"/>
                  </a:lnTo>
                  <a:lnTo>
                    <a:pt x="21" y="0"/>
                  </a:lnTo>
                  <a:lnTo>
                    <a:pt x="6" y="9"/>
                  </a:lnTo>
                  <a:lnTo>
                    <a:pt x="0" y="30"/>
                  </a:lnTo>
                  <a:lnTo>
                    <a:pt x="16" y="34"/>
                  </a:lnTo>
                  <a:lnTo>
                    <a:pt x="21" y="15"/>
                  </a:lnTo>
                  <a:lnTo>
                    <a:pt x="16" y="15"/>
                  </a:lnTo>
                  <a:lnTo>
                    <a:pt x="12" y="15"/>
                  </a:lnTo>
                  <a:lnTo>
                    <a:pt x="14" y="29"/>
                  </a:lnTo>
                  <a:lnTo>
                    <a:pt x="14" y="46"/>
                  </a:lnTo>
                  <a:lnTo>
                    <a:pt x="14" y="63"/>
                  </a:lnTo>
                  <a:lnTo>
                    <a:pt x="14" y="69"/>
                  </a:lnTo>
                  <a:lnTo>
                    <a:pt x="16" y="75"/>
                  </a:lnTo>
                  <a:lnTo>
                    <a:pt x="19" y="82"/>
                  </a:lnTo>
                  <a:lnTo>
                    <a:pt x="31" y="80"/>
                  </a:lnTo>
                  <a:lnTo>
                    <a:pt x="19" y="71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8" name="Freeform 72"/>
            <p:cNvSpPr>
              <a:spLocks/>
            </p:cNvSpPr>
            <p:nvPr/>
          </p:nvSpPr>
          <p:spPr bwMode="auto">
            <a:xfrm>
              <a:off x="5153025" y="2943225"/>
              <a:ext cx="80963" cy="211138"/>
            </a:xfrm>
            <a:custGeom>
              <a:avLst/>
              <a:gdLst>
                <a:gd name="T0" fmla="*/ 2147483647 w 51"/>
                <a:gd name="T1" fmla="*/ 0 h 133"/>
                <a:gd name="T2" fmla="*/ 2147483647 w 51"/>
                <a:gd name="T3" fmla="*/ 2147483647 h 133"/>
                <a:gd name="T4" fmla="*/ 2147483647 w 51"/>
                <a:gd name="T5" fmla="*/ 2147483647 h 133"/>
                <a:gd name="T6" fmla="*/ 2147483647 w 51"/>
                <a:gd name="T7" fmla="*/ 2147483647 h 133"/>
                <a:gd name="T8" fmla="*/ 2147483647 w 51"/>
                <a:gd name="T9" fmla="*/ 2147483647 h 133"/>
                <a:gd name="T10" fmla="*/ 2147483647 w 51"/>
                <a:gd name="T11" fmla="*/ 2147483647 h 133"/>
                <a:gd name="T12" fmla="*/ 2147483647 w 51"/>
                <a:gd name="T13" fmla="*/ 2147483647 h 133"/>
                <a:gd name="T14" fmla="*/ 2147483647 w 51"/>
                <a:gd name="T15" fmla="*/ 2147483647 h 133"/>
                <a:gd name="T16" fmla="*/ 0 w 51"/>
                <a:gd name="T17" fmla="*/ 2147483647 h 133"/>
                <a:gd name="T18" fmla="*/ 2147483647 w 51"/>
                <a:gd name="T19" fmla="*/ 2147483647 h 133"/>
                <a:gd name="T20" fmla="*/ 2147483647 w 51"/>
                <a:gd name="T21" fmla="*/ 2147483647 h 133"/>
                <a:gd name="T22" fmla="*/ 2147483647 w 51"/>
                <a:gd name="T23" fmla="*/ 2147483647 h 133"/>
                <a:gd name="T24" fmla="*/ 2147483647 w 51"/>
                <a:gd name="T25" fmla="*/ 2147483647 h 133"/>
                <a:gd name="T26" fmla="*/ 2147483647 w 51"/>
                <a:gd name="T27" fmla="*/ 2147483647 h 133"/>
                <a:gd name="T28" fmla="*/ 2147483647 w 51"/>
                <a:gd name="T29" fmla="*/ 2147483647 h 133"/>
                <a:gd name="T30" fmla="*/ 2147483647 w 51"/>
                <a:gd name="T31" fmla="*/ 2147483647 h 133"/>
                <a:gd name="T32" fmla="*/ 2147483647 w 51"/>
                <a:gd name="T33" fmla="*/ 2147483647 h 133"/>
                <a:gd name="T34" fmla="*/ 2147483647 w 51"/>
                <a:gd name="T35" fmla="*/ 2147483647 h 133"/>
                <a:gd name="T36" fmla="*/ 2147483647 w 51"/>
                <a:gd name="T37" fmla="*/ 0 h 1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1"/>
                <a:gd name="T58" fmla="*/ 0 h 133"/>
                <a:gd name="T59" fmla="*/ 51 w 51"/>
                <a:gd name="T60" fmla="*/ 133 h 1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1" h="133">
                  <a:moveTo>
                    <a:pt x="35" y="0"/>
                  </a:moveTo>
                  <a:lnTo>
                    <a:pt x="29" y="17"/>
                  </a:lnTo>
                  <a:lnTo>
                    <a:pt x="23" y="36"/>
                  </a:lnTo>
                  <a:lnTo>
                    <a:pt x="20" y="56"/>
                  </a:lnTo>
                  <a:lnTo>
                    <a:pt x="14" y="75"/>
                  </a:lnTo>
                  <a:lnTo>
                    <a:pt x="10" y="92"/>
                  </a:lnTo>
                  <a:lnTo>
                    <a:pt x="6" y="107"/>
                  </a:lnTo>
                  <a:lnTo>
                    <a:pt x="2" y="119"/>
                  </a:lnTo>
                  <a:lnTo>
                    <a:pt x="0" y="123"/>
                  </a:lnTo>
                  <a:lnTo>
                    <a:pt x="12" y="132"/>
                  </a:lnTo>
                  <a:lnTo>
                    <a:pt x="18" y="125"/>
                  </a:lnTo>
                  <a:lnTo>
                    <a:pt x="21" y="113"/>
                  </a:lnTo>
                  <a:lnTo>
                    <a:pt x="25" y="98"/>
                  </a:lnTo>
                  <a:lnTo>
                    <a:pt x="29" y="79"/>
                  </a:lnTo>
                  <a:lnTo>
                    <a:pt x="35" y="59"/>
                  </a:lnTo>
                  <a:lnTo>
                    <a:pt x="39" y="40"/>
                  </a:lnTo>
                  <a:lnTo>
                    <a:pt x="44" y="21"/>
                  </a:lnTo>
                  <a:lnTo>
                    <a:pt x="50" y="4"/>
                  </a:lnTo>
                  <a:lnTo>
                    <a:pt x="35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9" name="Freeform 73"/>
            <p:cNvSpPr>
              <a:spLocks/>
            </p:cNvSpPr>
            <p:nvPr/>
          </p:nvSpPr>
          <p:spPr bwMode="auto">
            <a:xfrm>
              <a:off x="5208588" y="2641600"/>
              <a:ext cx="153987" cy="309563"/>
            </a:xfrm>
            <a:custGeom>
              <a:avLst/>
              <a:gdLst>
                <a:gd name="T0" fmla="*/ 2147483647 w 97"/>
                <a:gd name="T1" fmla="*/ 0 h 195"/>
                <a:gd name="T2" fmla="*/ 2147483647 w 97"/>
                <a:gd name="T3" fmla="*/ 2147483647 h 195"/>
                <a:gd name="T4" fmla="*/ 2147483647 w 97"/>
                <a:gd name="T5" fmla="*/ 2147483647 h 195"/>
                <a:gd name="T6" fmla="*/ 2147483647 w 97"/>
                <a:gd name="T7" fmla="*/ 2147483647 h 195"/>
                <a:gd name="T8" fmla="*/ 2147483647 w 97"/>
                <a:gd name="T9" fmla="*/ 2147483647 h 195"/>
                <a:gd name="T10" fmla="*/ 2147483647 w 97"/>
                <a:gd name="T11" fmla="*/ 2147483647 h 195"/>
                <a:gd name="T12" fmla="*/ 2147483647 w 97"/>
                <a:gd name="T13" fmla="*/ 2147483647 h 195"/>
                <a:gd name="T14" fmla="*/ 2147483647 w 97"/>
                <a:gd name="T15" fmla="*/ 2147483647 h 195"/>
                <a:gd name="T16" fmla="*/ 2147483647 w 97"/>
                <a:gd name="T17" fmla="*/ 2147483647 h 195"/>
                <a:gd name="T18" fmla="*/ 0 w 97"/>
                <a:gd name="T19" fmla="*/ 2147483647 h 195"/>
                <a:gd name="T20" fmla="*/ 2147483647 w 97"/>
                <a:gd name="T21" fmla="*/ 2147483647 h 195"/>
                <a:gd name="T22" fmla="*/ 2147483647 w 97"/>
                <a:gd name="T23" fmla="*/ 2147483647 h 195"/>
                <a:gd name="T24" fmla="*/ 2147483647 w 97"/>
                <a:gd name="T25" fmla="*/ 2147483647 h 195"/>
                <a:gd name="T26" fmla="*/ 2147483647 w 97"/>
                <a:gd name="T27" fmla="*/ 2147483647 h 195"/>
                <a:gd name="T28" fmla="*/ 2147483647 w 97"/>
                <a:gd name="T29" fmla="*/ 2147483647 h 195"/>
                <a:gd name="T30" fmla="*/ 2147483647 w 97"/>
                <a:gd name="T31" fmla="*/ 2147483647 h 195"/>
                <a:gd name="T32" fmla="*/ 2147483647 w 97"/>
                <a:gd name="T33" fmla="*/ 2147483647 h 195"/>
                <a:gd name="T34" fmla="*/ 2147483647 w 97"/>
                <a:gd name="T35" fmla="*/ 2147483647 h 195"/>
                <a:gd name="T36" fmla="*/ 2147483647 w 97"/>
                <a:gd name="T37" fmla="*/ 2147483647 h 195"/>
                <a:gd name="T38" fmla="*/ 2147483647 w 97"/>
                <a:gd name="T39" fmla="*/ 2147483647 h 195"/>
                <a:gd name="T40" fmla="*/ 2147483647 w 97"/>
                <a:gd name="T41" fmla="*/ 0 h 1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7"/>
                <a:gd name="T64" fmla="*/ 0 h 195"/>
                <a:gd name="T65" fmla="*/ 97 w 97"/>
                <a:gd name="T66" fmla="*/ 195 h 19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7" h="195">
                  <a:moveTo>
                    <a:pt x="92" y="0"/>
                  </a:moveTo>
                  <a:lnTo>
                    <a:pt x="96" y="2"/>
                  </a:lnTo>
                  <a:lnTo>
                    <a:pt x="78" y="8"/>
                  </a:lnTo>
                  <a:lnTo>
                    <a:pt x="69" y="23"/>
                  </a:lnTo>
                  <a:lnTo>
                    <a:pt x="57" y="48"/>
                  </a:lnTo>
                  <a:lnTo>
                    <a:pt x="44" y="77"/>
                  </a:lnTo>
                  <a:lnTo>
                    <a:pt x="30" y="108"/>
                  </a:lnTo>
                  <a:lnTo>
                    <a:pt x="17" y="140"/>
                  </a:lnTo>
                  <a:lnTo>
                    <a:pt x="7" y="167"/>
                  </a:lnTo>
                  <a:lnTo>
                    <a:pt x="0" y="190"/>
                  </a:lnTo>
                  <a:lnTo>
                    <a:pt x="15" y="194"/>
                  </a:lnTo>
                  <a:lnTo>
                    <a:pt x="21" y="173"/>
                  </a:lnTo>
                  <a:lnTo>
                    <a:pt x="32" y="146"/>
                  </a:lnTo>
                  <a:lnTo>
                    <a:pt x="46" y="115"/>
                  </a:lnTo>
                  <a:lnTo>
                    <a:pt x="59" y="83"/>
                  </a:lnTo>
                  <a:lnTo>
                    <a:pt x="73" y="54"/>
                  </a:lnTo>
                  <a:lnTo>
                    <a:pt x="84" y="31"/>
                  </a:lnTo>
                  <a:lnTo>
                    <a:pt x="92" y="18"/>
                  </a:lnTo>
                  <a:lnTo>
                    <a:pt x="86" y="16"/>
                  </a:lnTo>
                  <a:lnTo>
                    <a:pt x="90" y="16"/>
                  </a:lnTo>
                  <a:lnTo>
                    <a:pt x="92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0" name="Freeform 74"/>
            <p:cNvSpPr>
              <a:spLocks/>
            </p:cNvSpPr>
            <p:nvPr/>
          </p:nvSpPr>
          <p:spPr bwMode="auto">
            <a:xfrm>
              <a:off x="5302250" y="2641600"/>
              <a:ext cx="71438" cy="363538"/>
            </a:xfrm>
            <a:custGeom>
              <a:avLst/>
              <a:gdLst>
                <a:gd name="T0" fmla="*/ 2147483647 w 45"/>
                <a:gd name="T1" fmla="*/ 2147483647 h 229"/>
                <a:gd name="T2" fmla="*/ 2147483647 w 45"/>
                <a:gd name="T3" fmla="*/ 2147483647 h 229"/>
                <a:gd name="T4" fmla="*/ 2147483647 w 45"/>
                <a:gd name="T5" fmla="*/ 2147483647 h 229"/>
                <a:gd name="T6" fmla="*/ 2147483647 w 45"/>
                <a:gd name="T7" fmla="*/ 2147483647 h 229"/>
                <a:gd name="T8" fmla="*/ 2147483647 w 45"/>
                <a:gd name="T9" fmla="*/ 2147483647 h 229"/>
                <a:gd name="T10" fmla="*/ 2147483647 w 45"/>
                <a:gd name="T11" fmla="*/ 2147483647 h 229"/>
                <a:gd name="T12" fmla="*/ 2147483647 w 45"/>
                <a:gd name="T13" fmla="*/ 2147483647 h 229"/>
                <a:gd name="T14" fmla="*/ 2147483647 w 45"/>
                <a:gd name="T15" fmla="*/ 2147483647 h 229"/>
                <a:gd name="T16" fmla="*/ 2147483647 w 45"/>
                <a:gd name="T17" fmla="*/ 2147483647 h 229"/>
                <a:gd name="T18" fmla="*/ 2147483647 w 45"/>
                <a:gd name="T19" fmla="*/ 2147483647 h 229"/>
                <a:gd name="T20" fmla="*/ 2147483647 w 45"/>
                <a:gd name="T21" fmla="*/ 2147483647 h 229"/>
                <a:gd name="T22" fmla="*/ 2147483647 w 45"/>
                <a:gd name="T23" fmla="*/ 2147483647 h 229"/>
                <a:gd name="T24" fmla="*/ 2147483647 w 45"/>
                <a:gd name="T25" fmla="*/ 0 h 229"/>
                <a:gd name="T26" fmla="*/ 2147483647 w 45"/>
                <a:gd name="T27" fmla="*/ 2147483647 h 229"/>
                <a:gd name="T28" fmla="*/ 2147483647 w 45"/>
                <a:gd name="T29" fmla="*/ 2147483647 h 229"/>
                <a:gd name="T30" fmla="*/ 2147483647 w 45"/>
                <a:gd name="T31" fmla="*/ 2147483647 h 229"/>
                <a:gd name="T32" fmla="*/ 2147483647 w 45"/>
                <a:gd name="T33" fmla="*/ 2147483647 h 229"/>
                <a:gd name="T34" fmla="*/ 2147483647 w 45"/>
                <a:gd name="T35" fmla="*/ 2147483647 h 229"/>
                <a:gd name="T36" fmla="*/ 2147483647 w 45"/>
                <a:gd name="T37" fmla="*/ 2147483647 h 229"/>
                <a:gd name="T38" fmla="*/ 2147483647 w 45"/>
                <a:gd name="T39" fmla="*/ 2147483647 h 229"/>
                <a:gd name="T40" fmla="*/ 2147483647 w 45"/>
                <a:gd name="T41" fmla="*/ 2147483647 h 229"/>
                <a:gd name="T42" fmla="*/ 2147483647 w 45"/>
                <a:gd name="T43" fmla="*/ 2147483647 h 229"/>
                <a:gd name="T44" fmla="*/ 0 w 45"/>
                <a:gd name="T45" fmla="*/ 2147483647 h 229"/>
                <a:gd name="T46" fmla="*/ 0 w 45"/>
                <a:gd name="T47" fmla="*/ 2147483647 h 229"/>
                <a:gd name="T48" fmla="*/ 2147483647 w 45"/>
                <a:gd name="T49" fmla="*/ 2147483647 h 229"/>
                <a:gd name="T50" fmla="*/ 2147483647 w 45"/>
                <a:gd name="T51" fmla="*/ 2147483647 h 229"/>
                <a:gd name="T52" fmla="*/ 2147483647 w 45"/>
                <a:gd name="T53" fmla="*/ 2147483647 h 229"/>
                <a:gd name="T54" fmla="*/ 2147483647 w 45"/>
                <a:gd name="T55" fmla="*/ 2147483647 h 22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5"/>
                <a:gd name="T85" fmla="*/ 0 h 229"/>
                <a:gd name="T86" fmla="*/ 45 w 45"/>
                <a:gd name="T87" fmla="*/ 229 h 22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5" h="229">
                  <a:moveTo>
                    <a:pt x="10" y="213"/>
                  </a:moveTo>
                  <a:lnTo>
                    <a:pt x="17" y="213"/>
                  </a:lnTo>
                  <a:lnTo>
                    <a:pt x="17" y="207"/>
                  </a:lnTo>
                  <a:lnTo>
                    <a:pt x="17" y="198"/>
                  </a:lnTo>
                  <a:lnTo>
                    <a:pt x="17" y="184"/>
                  </a:lnTo>
                  <a:lnTo>
                    <a:pt x="23" y="152"/>
                  </a:lnTo>
                  <a:lnTo>
                    <a:pt x="29" y="113"/>
                  </a:lnTo>
                  <a:lnTo>
                    <a:pt x="37" y="75"/>
                  </a:lnTo>
                  <a:lnTo>
                    <a:pt x="42" y="42"/>
                  </a:lnTo>
                  <a:lnTo>
                    <a:pt x="44" y="29"/>
                  </a:lnTo>
                  <a:lnTo>
                    <a:pt x="44" y="18"/>
                  </a:lnTo>
                  <a:lnTo>
                    <a:pt x="42" y="8"/>
                  </a:lnTo>
                  <a:lnTo>
                    <a:pt x="33" y="0"/>
                  </a:lnTo>
                  <a:lnTo>
                    <a:pt x="31" y="16"/>
                  </a:lnTo>
                  <a:lnTo>
                    <a:pt x="27" y="14"/>
                  </a:lnTo>
                  <a:lnTo>
                    <a:pt x="29" y="18"/>
                  </a:lnTo>
                  <a:lnTo>
                    <a:pt x="29" y="27"/>
                  </a:lnTo>
                  <a:lnTo>
                    <a:pt x="27" y="41"/>
                  </a:lnTo>
                  <a:lnTo>
                    <a:pt x="21" y="73"/>
                  </a:lnTo>
                  <a:lnTo>
                    <a:pt x="14" y="111"/>
                  </a:lnTo>
                  <a:lnTo>
                    <a:pt x="6" y="150"/>
                  </a:lnTo>
                  <a:lnTo>
                    <a:pt x="2" y="182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4" y="221"/>
                  </a:lnTo>
                  <a:lnTo>
                    <a:pt x="12" y="228"/>
                  </a:lnTo>
                  <a:lnTo>
                    <a:pt x="19" y="226"/>
                  </a:lnTo>
                  <a:lnTo>
                    <a:pt x="10" y="213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1" name="Freeform 75"/>
            <p:cNvSpPr>
              <a:spLocks/>
            </p:cNvSpPr>
            <p:nvPr/>
          </p:nvSpPr>
          <p:spPr bwMode="auto">
            <a:xfrm>
              <a:off x="5318125" y="2633663"/>
              <a:ext cx="153988" cy="368300"/>
            </a:xfrm>
            <a:custGeom>
              <a:avLst/>
              <a:gdLst>
                <a:gd name="T0" fmla="*/ 2147483647 w 97"/>
                <a:gd name="T1" fmla="*/ 0 h 232"/>
                <a:gd name="T2" fmla="*/ 2147483647 w 97"/>
                <a:gd name="T3" fmla="*/ 2147483647 h 232"/>
                <a:gd name="T4" fmla="*/ 2147483647 w 97"/>
                <a:gd name="T5" fmla="*/ 2147483647 h 232"/>
                <a:gd name="T6" fmla="*/ 2147483647 w 97"/>
                <a:gd name="T7" fmla="*/ 2147483647 h 232"/>
                <a:gd name="T8" fmla="*/ 2147483647 w 97"/>
                <a:gd name="T9" fmla="*/ 2147483647 h 232"/>
                <a:gd name="T10" fmla="*/ 2147483647 w 97"/>
                <a:gd name="T11" fmla="*/ 2147483647 h 232"/>
                <a:gd name="T12" fmla="*/ 2147483647 w 97"/>
                <a:gd name="T13" fmla="*/ 2147483647 h 232"/>
                <a:gd name="T14" fmla="*/ 2147483647 w 97"/>
                <a:gd name="T15" fmla="*/ 2147483647 h 232"/>
                <a:gd name="T16" fmla="*/ 2147483647 w 97"/>
                <a:gd name="T17" fmla="*/ 2147483647 h 232"/>
                <a:gd name="T18" fmla="*/ 2147483647 w 97"/>
                <a:gd name="T19" fmla="*/ 2147483647 h 232"/>
                <a:gd name="T20" fmla="*/ 2147483647 w 97"/>
                <a:gd name="T21" fmla="*/ 2147483647 h 232"/>
                <a:gd name="T22" fmla="*/ 0 w 97"/>
                <a:gd name="T23" fmla="*/ 2147483647 h 232"/>
                <a:gd name="T24" fmla="*/ 2147483647 w 97"/>
                <a:gd name="T25" fmla="*/ 2147483647 h 232"/>
                <a:gd name="T26" fmla="*/ 2147483647 w 97"/>
                <a:gd name="T27" fmla="*/ 2147483647 h 232"/>
                <a:gd name="T28" fmla="*/ 2147483647 w 97"/>
                <a:gd name="T29" fmla="*/ 2147483647 h 232"/>
                <a:gd name="T30" fmla="*/ 2147483647 w 97"/>
                <a:gd name="T31" fmla="*/ 2147483647 h 232"/>
                <a:gd name="T32" fmla="*/ 2147483647 w 97"/>
                <a:gd name="T33" fmla="*/ 2147483647 h 232"/>
                <a:gd name="T34" fmla="*/ 2147483647 w 97"/>
                <a:gd name="T35" fmla="*/ 2147483647 h 232"/>
                <a:gd name="T36" fmla="*/ 2147483647 w 97"/>
                <a:gd name="T37" fmla="*/ 2147483647 h 232"/>
                <a:gd name="T38" fmla="*/ 2147483647 w 97"/>
                <a:gd name="T39" fmla="*/ 2147483647 h 232"/>
                <a:gd name="T40" fmla="*/ 2147483647 w 97"/>
                <a:gd name="T41" fmla="*/ 2147483647 h 232"/>
                <a:gd name="T42" fmla="*/ 2147483647 w 97"/>
                <a:gd name="T43" fmla="*/ 2147483647 h 232"/>
                <a:gd name="T44" fmla="*/ 2147483647 w 97"/>
                <a:gd name="T45" fmla="*/ 2147483647 h 232"/>
                <a:gd name="T46" fmla="*/ 2147483647 w 97"/>
                <a:gd name="T47" fmla="*/ 2147483647 h 232"/>
                <a:gd name="T48" fmla="*/ 2147483647 w 97"/>
                <a:gd name="T49" fmla="*/ 0 h 2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7"/>
                <a:gd name="T76" fmla="*/ 0 h 232"/>
                <a:gd name="T77" fmla="*/ 97 w 97"/>
                <a:gd name="T78" fmla="*/ 232 h 2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7" h="232">
                  <a:moveTo>
                    <a:pt x="92" y="0"/>
                  </a:moveTo>
                  <a:lnTo>
                    <a:pt x="86" y="1"/>
                  </a:lnTo>
                  <a:lnTo>
                    <a:pt x="76" y="11"/>
                  </a:lnTo>
                  <a:lnTo>
                    <a:pt x="67" y="23"/>
                  </a:lnTo>
                  <a:lnTo>
                    <a:pt x="59" y="36"/>
                  </a:lnTo>
                  <a:lnTo>
                    <a:pt x="52" y="51"/>
                  </a:lnTo>
                  <a:lnTo>
                    <a:pt x="38" y="88"/>
                  </a:lnTo>
                  <a:lnTo>
                    <a:pt x="27" y="124"/>
                  </a:lnTo>
                  <a:lnTo>
                    <a:pt x="17" y="161"/>
                  </a:lnTo>
                  <a:lnTo>
                    <a:pt x="7" y="191"/>
                  </a:lnTo>
                  <a:lnTo>
                    <a:pt x="2" y="212"/>
                  </a:lnTo>
                  <a:lnTo>
                    <a:pt x="0" y="218"/>
                  </a:lnTo>
                  <a:lnTo>
                    <a:pt x="9" y="231"/>
                  </a:lnTo>
                  <a:lnTo>
                    <a:pt x="17" y="218"/>
                  </a:lnTo>
                  <a:lnTo>
                    <a:pt x="23" y="195"/>
                  </a:lnTo>
                  <a:lnTo>
                    <a:pt x="32" y="164"/>
                  </a:lnTo>
                  <a:lnTo>
                    <a:pt x="42" y="128"/>
                  </a:lnTo>
                  <a:lnTo>
                    <a:pt x="53" y="92"/>
                  </a:lnTo>
                  <a:lnTo>
                    <a:pt x="67" y="59"/>
                  </a:lnTo>
                  <a:lnTo>
                    <a:pt x="73" y="44"/>
                  </a:lnTo>
                  <a:lnTo>
                    <a:pt x="80" y="30"/>
                  </a:lnTo>
                  <a:lnTo>
                    <a:pt x="88" y="21"/>
                  </a:lnTo>
                  <a:lnTo>
                    <a:pt x="96" y="13"/>
                  </a:lnTo>
                  <a:lnTo>
                    <a:pt x="88" y="15"/>
                  </a:lnTo>
                  <a:lnTo>
                    <a:pt x="92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2" name="Freeform 76"/>
            <p:cNvSpPr>
              <a:spLocks/>
            </p:cNvSpPr>
            <p:nvPr/>
          </p:nvSpPr>
          <p:spPr bwMode="auto">
            <a:xfrm>
              <a:off x="5437188" y="2633663"/>
              <a:ext cx="49212" cy="274637"/>
            </a:xfrm>
            <a:custGeom>
              <a:avLst/>
              <a:gdLst>
                <a:gd name="T0" fmla="*/ 2147483647 w 31"/>
                <a:gd name="T1" fmla="*/ 2147483647 h 173"/>
                <a:gd name="T2" fmla="*/ 2147483647 w 31"/>
                <a:gd name="T3" fmla="*/ 2147483647 h 173"/>
                <a:gd name="T4" fmla="*/ 2147483647 w 31"/>
                <a:gd name="T5" fmla="*/ 2147483647 h 173"/>
                <a:gd name="T6" fmla="*/ 2147483647 w 31"/>
                <a:gd name="T7" fmla="*/ 2147483647 h 173"/>
                <a:gd name="T8" fmla="*/ 2147483647 w 31"/>
                <a:gd name="T9" fmla="*/ 2147483647 h 173"/>
                <a:gd name="T10" fmla="*/ 2147483647 w 31"/>
                <a:gd name="T11" fmla="*/ 2147483647 h 173"/>
                <a:gd name="T12" fmla="*/ 2147483647 w 31"/>
                <a:gd name="T13" fmla="*/ 2147483647 h 173"/>
                <a:gd name="T14" fmla="*/ 2147483647 w 31"/>
                <a:gd name="T15" fmla="*/ 2147483647 h 173"/>
                <a:gd name="T16" fmla="*/ 2147483647 w 31"/>
                <a:gd name="T17" fmla="*/ 2147483647 h 173"/>
                <a:gd name="T18" fmla="*/ 2147483647 w 31"/>
                <a:gd name="T19" fmla="*/ 2147483647 h 173"/>
                <a:gd name="T20" fmla="*/ 2147483647 w 31"/>
                <a:gd name="T21" fmla="*/ 2147483647 h 173"/>
                <a:gd name="T22" fmla="*/ 2147483647 w 31"/>
                <a:gd name="T23" fmla="*/ 2147483647 h 173"/>
                <a:gd name="T24" fmla="*/ 2147483647 w 31"/>
                <a:gd name="T25" fmla="*/ 2147483647 h 173"/>
                <a:gd name="T26" fmla="*/ 2147483647 w 31"/>
                <a:gd name="T27" fmla="*/ 0 h 173"/>
                <a:gd name="T28" fmla="*/ 2147483647 w 31"/>
                <a:gd name="T29" fmla="*/ 2147483647 h 173"/>
                <a:gd name="T30" fmla="*/ 2147483647 w 31"/>
                <a:gd name="T31" fmla="*/ 2147483647 h 173"/>
                <a:gd name="T32" fmla="*/ 2147483647 w 31"/>
                <a:gd name="T33" fmla="*/ 2147483647 h 173"/>
                <a:gd name="T34" fmla="*/ 2147483647 w 31"/>
                <a:gd name="T35" fmla="*/ 2147483647 h 173"/>
                <a:gd name="T36" fmla="*/ 2147483647 w 31"/>
                <a:gd name="T37" fmla="*/ 2147483647 h 173"/>
                <a:gd name="T38" fmla="*/ 2147483647 w 31"/>
                <a:gd name="T39" fmla="*/ 2147483647 h 173"/>
                <a:gd name="T40" fmla="*/ 2147483647 w 31"/>
                <a:gd name="T41" fmla="*/ 2147483647 h 173"/>
                <a:gd name="T42" fmla="*/ 0 w 31"/>
                <a:gd name="T43" fmla="*/ 2147483647 h 173"/>
                <a:gd name="T44" fmla="*/ 0 w 31"/>
                <a:gd name="T45" fmla="*/ 2147483647 h 173"/>
                <a:gd name="T46" fmla="*/ 0 w 31"/>
                <a:gd name="T47" fmla="*/ 2147483647 h 173"/>
                <a:gd name="T48" fmla="*/ 2147483647 w 31"/>
                <a:gd name="T49" fmla="*/ 2147483647 h 173"/>
                <a:gd name="T50" fmla="*/ 2147483647 w 31"/>
                <a:gd name="T51" fmla="*/ 2147483647 h 173"/>
                <a:gd name="T52" fmla="*/ 2147483647 w 31"/>
                <a:gd name="T53" fmla="*/ 2147483647 h 173"/>
                <a:gd name="T54" fmla="*/ 2147483647 w 31"/>
                <a:gd name="T55" fmla="*/ 2147483647 h 17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1"/>
                <a:gd name="T85" fmla="*/ 0 h 173"/>
                <a:gd name="T86" fmla="*/ 31 w 31"/>
                <a:gd name="T87" fmla="*/ 173 h 17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1" h="173">
                  <a:moveTo>
                    <a:pt x="11" y="157"/>
                  </a:moveTo>
                  <a:lnTo>
                    <a:pt x="13" y="157"/>
                  </a:lnTo>
                  <a:lnTo>
                    <a:pt x="15" y="159"/>
                  </a:lnTo>
                  <a:lnTo>
                    <a:pt x="15" y="155"/>
                  </a:lnTo>
                  <a:lnTo>
                    <a:pt x="15" y="147"/>
                  </a:lnTo>
                  <a:lnTo>
                    <a:pt x="17" y="139"/>
                  </a:lnTo>
                  <a:lnTo>
                    <a:pt x="19" y="115"/>
                  </a:lnTo>
                  <a:lnTo>
                    <a:pt x="22" y="86"/>
                  </a:lnTo>
                  <a:lnTo>
                    <a:pt x="28" y="59"/>
                  </a:lnTo>
                  <a:lnTo>
                    <a:pt x="30" y="34"/>
                  </a:lnTo>
                  <a:lnTo>
                    <a:pt x="30" y="23"/>
                  </a:lnTo>
                  <a:lnTo>
                    <a:pt x="28" y="13"/>
                  </a:lnTo>
                  <a:lnTo>
                    <a:pt x="26" y="5"/>
                  </a:lnTo>
                  <a:lnTo>
                    <a:pt x="17" y="0"/>
                  </a:lnTo>
                  <a:lnTo>
                    <a:pt x="13" y="15"/>
                  </a:lnTo>
                  <a:lnTo>
                    <a:pt x="13" y="17"/>
                  </a:lnTo>
                  <a:lnTo>
                    <a:pt x="13" y="24"/>
                  </a:lnTo>
                  <a:lnTo>
                    <a:pt x="13" y="32"/>
                  </a:lnTo>
                  <a:lnTo>
                    <a:pt x="11" y="57"/>
                  </a:lnTo>
                  <a:lnTo>
                    <a:pt x="7" y="84"/>
                  </a:lnTo>
                  <a:lnTo>
                    <a:pt x="3" y="113"/>
                  </a:lnTo>
                  <a:lnTo>
                    <a:pt x="0" y="138"/>
                  </a:lnTo>
                  <a:lnTo>
                    <a:pt x="0" y="147"/>
                  </a:lnTo>
                  <a:lnTo>
                    <a:pt x="0" y="157"/>
                  </a:lnTo>
                  <a:lnTo>
                    <a:pt x="1" y="164"/>
                  </a:lnTo>
                  <a:lnTo>
                    <a:pt x="7" y="172"/>
                  </a:lnTo>
                  <a:lnTo>
                    <a:pt x="11" y="172"/>
                  </a:lnTo>
                  <a:lnTo>
                    <a:pt x="11" y="157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3" name="Freeform 77"/>
            <p:cNvSpPr>
              <a:spLocks/>
            </p:cNvSpPr>
            <p:nvPr/>
          </p:nvSpPr>
          <p:spPr bwMode="auto">
            <a:xfrm>
              <a:off x="5454650" y="2697163"/>
              <a:ext cx="101600" cy="211137"/>
            </a:xfrm>
            <a:custGeom>
              <a:avLst/>
              <a:gdLst>
                <a:gd name="T0" fmla="*/ 2147483647 w 64"/>
                <a:gd name="T1" fmla="*/ 0 h 133"/>
                <a:gd name="T2" fmla="*/ 2147483647 w 64"/>
                <a:gd name="T3" fmla="*/ 2147483647 h 133"/>
                <a:gd name="T4" fmla="*/ 2147483647 w 64"/>
                <a:gd name="T5" fmla="*/ 2147483647 h 133"/>
                <a:gd name="T6" fmla="*/ 2147483647 w 64"/>
                <a:gd name="T7" fmla="*/ 2147483647 h 133"/>
                <a:gd name="T8" fmla="*/ 2147483647 w 64"/>
                <a:gd name="T9" fmla="*/ 2147483647 h 133"/>
                <a:gd name="T10" fmla="*/ 2147483647 w 64"/>
                <a:gd name="T11" fmla="*/ 2147483647 h 133"/>
                <a:gd name="T12" fmla="*/ 2147483647 w 64"/>
                <a:gd name="T13" fmla="*/ 2147483647 h 133"/>
                <a:gd name="T14" fmla="*/ 2147483647 w 64"/>
                <a:gd name="T15" fmla="*/ 2147483647 h 133"/>
                <a:gd name="T16" fmla="*/ 2147483647 w 64"/>
                <a:gd name="T17" fmla="*/ 2147483647 h 133"/>
                <a:gd name="T18" fmla="*/ 0 w 64"/>
                <a:gd name="T19" fmla="*/ 2147483647 h 133"/>
                <a:gd name="T20" fmla="*/ 0 w 64"/>
                <a:gd name="T21" fmla="*/ 2147483647 h 133"/>
                <a:gd name="T22" fmla="*/ 2147483647 w 64"/>
                <a:gd name="T23" fmla="*/ 2147483647 h 133"/>
                <a:gd name="T24" fmla="*/ 2147483647 w 64"/>
                <a:gd name="T25" fmla="*/ 2147483647 h 133"/>
                <a:gd name="T26" fmla="*/ 2147483647 w 64"/>
                <a:gd name="T27" fmla="*/ 2147483647 h 133"/>
                <a:gd name="T28" fmla="*/ 2147483647 w 64"/>
                <a:gd name="T29" fmla="*/ 2147483647 h 133"/>
                <a:gd name="T30" fmla="*/ 2147483647 w 64"/>
                <a:gd name="T31" fmla="*/ 2147483647 h 133"/>
                <a:gd name="T32" fmla="*/ 2147483647 w 64"/>
                <a:gd name="T33" fmla="*/ 2147483647 h 133"/>
                <a:gd name="T34" fmla="*/ 2147483647 w 64"/>
                <a:gd name="T35" fmla="*/ 2147483647 h 133"/>
                <a:gd name="T36" fmla="*/ 2147483647 w 64"/>
                <a:gd name="T37" fmla="*/ 2147483647 h 133"/>
                <a:gd name="T38" fmla="*/ 2147483647 w 64"/>
                <a:gd name="T39" fmla="*/ 2147483647 h 133"/>
                <a:gd name="T40" fmla="*/ 2147483647 w 64"/>
                <a:gd name="T41" fmla="*/ 2147483647 h 133"/>
                <a:gd name="T42" fmla="*/ 2147483647 w 64"/>
                <a:gd name="T43" fmla="*/ 0 h 1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4"/>
                <a:gd name="T67" fmla="*/ 0 h 133"/>
                <a:gd name="T68" fmla="*/ 64 w 64"/>
                <a:gd name="T69" fmla="*/ 133 h 1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4" h="133">
                  <a:moveTo>
                    <a:pt x="48" y="0"/>
                  </a:moveTo>
                  <a:lnTo>
                    <a:pt x="40" y="17"/>
                  </a:lnTo>
                  <a:lnTo>
                    <a:pt x="34" y="38"/>
                  </a:lnTo>
                  <a:lnTo>
                    <a:pt x="27" y="57"/>
                  </a:lnTo>
                  <a:lnTo>
                    <a:pt x="21" y="76"/>
                  </a:lnTo>
                  <a:lnTo>
                    <a:pt x="15" y="94"/>
                  </a:lnTo>
                  <a:lnTo>
                    <a:pt x="8" y="107"/>
                  </a:lnTo>
                  <a:lnTo>
                    <a:pt x="6" y="111"/>
                  </a:lnTo>
                  <a:lnTo>
                    <a:pt x="2" y="115"/>
                  </a:lnTo>
                  <a:lnTo>
                    <a:pt x="0" y="117"/>
                  </a:lnTo>
                  <a:lnTo>
                    <a:pt x="0" y="132"/>
                  </a:lnTo>
                  <a:lnTo>
                    <a:pt x="8" y="130"/>
                  </a:lnTo>
                  <a:lnTo>
                    <a:pt x="13" y="126"/>
                  </a:lnTo>
                  <a:lnTo>
                    <a:pt x="17" y="121"/>
                  </a:lnTo>
                  <a:lnTo>
                    <a:pt x="23" y="115"/>
                  </a:lnTo>
                  <a:lnTo>
                    <a:pt x="31" y="99"/>
                  </a:lnTo>
                  <a:lnTo>
                    <a:pt x="36" y="82"/>
                  </a:lnTo>
                  <a:lnTo>
                    <a:pt x="42" y="63"/>
                  </a:lnTo>
                  <a:lnTo>
                    <a:pt x="50" y="42"/>
                  </a:lnTo>
                  <a:lnTo>
                    <a:pt x="56" y="23"/>
                  </a:lnTo>
                  <a:lnTo>
                    <a:pt x="63" y="6"/>
                  </a:lnTo>
                  <a:lnTo>
                    <a:pt x="48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4" name="Freeform 78"/>
            <p:cNvSpPr>
              <a:spLocks/>
            </p:cNvSpPr>
            <p:nvPr/>
          </p:nvSpPr>
          <p:spPr bwMode="auto">
            <a:xfrm>
              <a:off x="5530850" y="2614613"/>
              <a:ext cx="68263" cy="93662"/>
            </a:xfrm>
            <a:custGeom>
              <a:avLst/>
              <a:gdLst>
                <a:gd name="T0" fmla="*/ 2147483647 w 43"/>
                <a:gd name="T1" fmla="*/ 2147483647 h 59"/>
                <a:gd name="T2" fmla="*/ 2147483647 w 43"/>
                <a:gd name="T3" fmla="*/ 0 h 59"/>
                <a:gd name="T4" fmla="*/ 0 w 43"/>
                <a:gd name="T5" fmla="*/ 2147483647 h 59"/>
                <a:gd name="T6" fmla="*/ 2147483647 w 43"/>
                <a:gd name="T7" fmla="*/ 2147483647 h 59"/>
                <a:gd name="T8" fmla="*/ 2147483647 w 43"/>
                <a:gd name="T9" fmla="*/ 2147483647 h 59"/>
                <a:gd name="T10" fmla="*/ 2147483647 w 43"/>
                <a:gd name="T11" fmla="*/ 2147483647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59"/>
                <a:gd name="T20" fmla="*/ 43 w 43"/>
                <a:gd name="T21" fmla="*/ 59 h 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59">
                  <a:moveTo>
                    <a:pt x="34" y="4"/>
                  </a:moveTo>
                  <a:lnTo>
                    <a:pt x="29" y="0"/>
                  </a:lnTo>
                  <a:lnTo>
                    <a:pt x="0" y="50"/>
                  </a:lnTo>
                  <a:lnTo>
                    <a:pt x="15" y="58"/>
                  </a:lnTo>
                  <a:lnTo>
                    <a:pt x="42" y="8"/>
                  </a:lnTo>
                  <a:lnTo>
                    <a:pt x="34" y="4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5" name="Freeform 79"/>
            <p:cNvSpPr>
              <a:spLocks/>
            </p:cNvSpPr>
            <p:nvPr/>
          </p:nvSpPr>
          <p:spPr bwMode="auto">
            <a:xfrm>
              <a:off x="5576888" y="2590800"/>
              <a:ext cx="58737" cy="38100"/>
            </a:xfrm>
            <a:custGeom>
              <a:avLst/>
              <a:gdLst>
                <a:gd name="T0" fmla="*/ 2147483647 w 37"/>
                <a:gd name="T1" fmla="*/ 2147483647 h 24"/>
                <a:gd name="T2" fmla="*/ 2147483647 w 37"/>
                <a:gd name="T3" fmla="*/ 0 h 24"/>
                <a:gd name="T4" fmla="*/ 2147483647 w 37"/>
                <a:gd name="T5" fmla="*/ 0 h 24"/>
                <a:gd name="T6" fmla="*/ 2147483647 w 37"/>
                <a:gd name="T7" fmla="*/ 0 h 24"/>
                <a:gd name="T8" fmla="*/ 2147483647 w 37"/>
                <a:gd name="T9" fmla="*/ 0 h 24"/>
                <a:gd name="T10" fmla="*/ 2147483647 w 37"/>
                <a:gd name="T11" fmla="*/ 2147483647 h 24"/>
                <a:gd name="T12" fmla="*/ 2147483647 w 37"/>
                <a:gd name="T13" fmla="*/ 2147483647 h 24"/>
                <a:gd name="T14" fmla="*/ 2147483647 w 37"/>
                <a:gd name="T15" fmla="*/ 2147483647 h 24"/>
                <a:gd name="T16" fmla="*/ 0 w 37"/>
                <a:gd name="T17" fmla="*/ 2147483647 h 24"/>
                <a:gd name="T18" fmla="*/ 2147483647 w 37"/>
                <a:gd name="T19" fmla="*/ 2147483647 h 24"/>
                <a:gd name="T20" fmla="*/ 2147483647 w 37"/>
                <a:gd name="T21" fmla="*/ 2147483647 h 24"/>
                <a:gd name="T22" fmla="*/ 2147483647 w 37"/>
                <a:gd name="T23" fmla="*/ 2147483647 h 24"/>
                <a:gd name="T24" fmla="*/ 2147483647 w 37"/>
                <a:gd name="T25" fmla="*/ 2147483647 h 24"/>
                <a:gd name="T26" fmla="*/ 2147483647 w 37"/>
                <a:gd name="T27" fmla="*/ 2147483647 h 24"/>
                <a:gd name="T28" fmla="*/ 2147483647 w 37"/>
                <a:gd name="T29" fmla="*/ 2147483647 h 24"/>
                <a:gd name="T30" fmla="*/ 2147483647 w 37"/>
                <a:gd name="T31" fmla="*/ 2147483647 h 24"/>
                <a:gd name="T32" fmla="*/ 2147483647 w 37"/>
                <a:gd name="T33" fmla="*/ 2147483647 h 24"/>
                <a:gd name="T34" fmla="*/ 2147483647 w 37"/>
                <a:gd name="T35" fmla="*/ 2147483647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7"/>
                <a:gd name="T55" fmla="*/ 0 h 24"/>
                <a:gd name="T56" fmla="*/ 37 w 37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7" h="24">
                  <a:moveTo>
                    <a:pt x="36" y="2"/>
                  </a:moveTo>
                  <a:lnTo>
                    <a:pt x="34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7" y="2"/>
                  </a:lnTo>
                  <a:lnTo>
                    <a:pt x="11" y="4"/>
                  </a:lnTo>
                  <a:lnTo>
                    <a:pt x="5" y="7"/>
                  </a:lnTo>
                  <a:lnTo>
                    <a:pt x="0" y="13"/>
                  </a:lnTo>
                  <a:lnTo>
                    <a:pt x="13" y="23"/>
                  </a:lnTo>
                  <a:lnTo>
                    <a:pt x="15" y="19"/>
                  </a:lnTo>
                  <a:lnTo>
                    <a:pt x="19" y="17"/>
                  </a:lnTo>
                  <a:lnTo>
                    <a:pt x="21" y="17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30" y="15"/>
                  </a:lnTo>
                  <a:lnTo>
                    <a:pt x="30" y="17"/>
                  </a:lnTo>
                  <a:lnTo>
                    <a:pt x="36" y="2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6" name="Freeform 80"/>
            <p:cNvSpPr>
              <a:spLocks/>
            </p:cNvSpPr>
            <p:nvPr/>
          </p:nvSpPr>
          <p:spPr bwMode="auto">
            <a:xfrm>
              <a:off x="5548313" y="2593975"/>
              <a:ext cx="100012" cy="487363"/>
            </a:xfrm>
            <a:custGeom>
              <a:avLst/>
              <a:gdLst>
                <a:gd name="T0" fmla="*/ 2147483647 w 63"/>
                <a:gd name="T1" fmla="*/ 2147483647 h 307"/>
                <a:gd name="T2" fmla="*/ 2147483647 w 63"/>
                <a:gd name="T3" fmla="*/ 2147483647 h 307"/>
                <a:gd name="T4" fmla="*/ 2147483647 w 63"/>
                <a:gd name="T5" fmla="*/ 2147483647 h 307"/>
                <a:gd name="T6" fmla="*/ 2147483647 w 63"/>
                <a:gd name="T7" fmla="*/ 2147483647 h 307"/>
                <a:gd name="T8" fmla="*/ 2147483647 w 63"/>
                <a:gd name="T9" fmla="*/ 2147483647 h 307"/>
                <a:gd name="T10" fmla="*/ 2147483647 w 63"/>
                <a:gd name="T11" fmla="*/ 2147483647 h 307"/>
                <a:gd name="T12" fmla="*/ 2147483647 w 63"/>
                <a:gd name="T13" fmla="*/ 2147483647 h 307"/>
                <a:gd name="T14" fmla="*/ 2147483647 w 63"/>
                <a:gd name="T15" fmla="*/ 2147483647 h 307"/>
                <a:gd name="T16" fmla="*/ 2147483647 w 63"/>
                <a:gd name="T17" fmla="*/ 2147483647 h 307"/>
                <a:gd name="T18" fmla="*/ 2147483647 w 63"/>
                <a:gd name="T19" fmla="*/ 2147483647 h 307"/>
                <a:gd name="T20" fmla="*/ 2147483647 w 63"/>
                <a:gd name="T21" fmla="*/ 2147483647 h 307"/>
                <a:gd name="T22" fmla="*/ 2147483647 w 63"/>
                <a:gd name="T23" fmla="*/ 0 h 307"/>
                <a:gd name="T24" fmla="*/ 2147483647 w 63"/>
                <a:gd name="T25" fmla="*/ 2147483647 h 307"/>
                <a:gd name="T26" fmla="*/ 2147483647 w 63"/>
                <a:gd name="T27" fmla="*/ 2147483647 h 307"/>
                <a:gd name="T28" fmla="*/ 2147483647 w 63"/>
                <a:gd name="T29" fmla="*/ 2147483647 h 307"/>
                <a:gd name="T30" fmla="*/ 2147483647 w 63"/>
                <a:gd name="T31" fmla="*/ 2147483647 h 307"/>
                <a:gd name="T32" fmla="*/ 2147483647 w 63"/>
                <a:gd name="T33" fmla="*/ 2147483647 h 307"/>
                <a:gd name="T34" fmla="*/ 2147483647 w 63"/>
                <a:gd name="T35" fmla="*/ 2147483647 h 307"/>
                <a:gd name="T36" fmla="*/ 2147483647 w 63"/>
                <a:gd name="T37" fmla="*/ 2147483647 h 307"/>
                <a:gd name="T38" fmla="*/ 2147483647 w 63"/>
                <a:gd name="T39" fmla="*/ 2147483647 h 307"/>
                <a:gd name="T40" fmla="*/ 2147483647 w 63"/>
                <a:gd name="T41" fmla="*/ 2147483647 h 307"/>
                <a:gd name="T42" fmla="*/ 2147483647 w 63"/>
                <a:gd name="T43" fmla="*/ 2147483647 h 307"/>
                <a:gd name="T44" fmla="*/ 0 w 63"/>
                <a:gd name="T45" fmla="*/ 2147483647 h 307"/>
                <a:gd name="T46" fmla="*/ 2147483647 w 63"/>
                <a:gd name="T47" fmla="*/ 2147483647 h 307"/>
                <a:gd name="T48" fmla="*/ 2147483647 w 63"/>
                <a:gd name="T49" fmla="*/ 2147483647 h 30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"/>
                <a:gd name="T76" fmla="*/ 0 h 307"/>
                <a:gd name="T77" fmla="*/ 63 w 63"/>
                <a:gd name="T78" fmla="*/ 307 h 30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" h="307">
                  <a:moveTo>
                    <a:pt x="16" y="297"/>
                  </a:moveTo>
                  <a:lnTo>
                    <a:pt x="18" y="301"/>
                  </a:lnTo>
                  <a:lnTo>
                    <a:pt x="20" y="285"/>
                  </a:lnTo>
                  <a:lnTo>
                    <a:pt x="25" y="249"/>
                  </a:lnTo>
                  <a:lnTo>
                    <a:pt x="35" y="203"/>
                  </a:lnTo>
                  <a:lnTo>
                    <a:pt x="44" y="151"/>
                  </a:lnTo>
                  <a:lnTo>
                    <a:pt x="52" y="99"/>
                  </a:lnTo>
                  <a:lnTo>
                    <a:pt x="60" y="53"/>
                  </a:lnTo>
                  <a:lnTo>
                    <a:pt x="62" y="34"/>
                  </a:lnTo>
                  <a:lnTo>
                    <a:pt x="62" y="21"/>
                  </a:lnTo>
                  <a:lnTo>
                    <a:pt x="62" y="9"/>
                  </a:lnTo>
                  <a:lnTo>
                    <a:pt x="54" y="0"/>
                  </a:lnTo>
                  <a:lnTo>
                    <a:pt x="48" y="15"/>
                  </a:lnTo>
                  <a:lnTo>
                    <a:pt x="46" y="11"/>
                  </a:lnTo>
                  <a:lnTo>
                    <a:pt x="46" y="21"/>
                  </a:lnTo>
                  <a:lnTo>
                    <a:pt x="44" y="34"/>
                  </a:lnTo>
                  <a:lnTo>
                    <a:pt x="43" y="51"/>
                  </a:lnTo>
                  <a:lnTo>
                    <a:pt x="37" y="95"/>
                  </a:lnTo>
                  <a:lnTo>
                    <a:pt x="27" y="147"/>
                  </a:lnTo>
                  <a:lnTo>
                    <a:pt x="18" y="199"/>
                  </a:lnTo>
                  <a:lnTo>
                    <a:pt x="10" y="247"/>
                  </a:lnTo>
                  <a:lnTo>
                    <a:pt x="4" y="281"/>
                  </a:lnTo>
                  <a:lnTo>
                    <a:pt x="0" y="302"/>
                  </a:lnTo>
                  <a:lnTo>
                    <a:pt x="4" y="306"/>
                  </a:lnTo>
                  <a:lnTo>
                    <a:pt x="16" y="297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7" name="Freeform 81"/>
            <p:cNvSpPr>
              <a:spLocks/>
            </p:cNvSpPr>
            <p:nvPr/>
          </p:nvSpPr>
          <p:spPr bwMode="auto">
            <a:xfrm>
              <a:off x="5554663" y="2982913"/>
              <a:ext cx="100012" cy="107950"/>
            </a:xfrm>
            <a:custGeom>
              <a:avLst/>
              <a:gdLst>
                <a:gd name="T0" fmla="*/ 2147483647 w 63"/>
                <a:gd name="T1" fmla="*/ 2147483647 h 68"/>
                <a:gd name="T2" fmla="*/ 2147483647 w 63"/>
                <a:gd name="T3" fmla="*/ 0 h 68"/>
                <a:gd name="T4" fmla="*/ 2147483647 w 63"/>
                <a:gd name="T5" fmla="*/ 2147483647 h 68"/>
                <a:gd name="T6" fmla="*/ 2147483647 w 63"/>
                <a:gd name="T7" fmla="*/ 2147483647 h 68"/>
                <a:gd name="T8" fmla="*/ 2147483647 w 63"/>
                <a:gd name="T9" fmla="*/ 2147483647 h 68"/>
                <a:gd name="T10" fmla="*/ 2147483647 w 63"/>
                <a:gd name="T11" fmla="*/ 2147483647 h 68"/>
                <a:gd name="T12" fmla="*/ 2147483647 w 63"/>
                <a:gd name="T13" fmla="*/ 2147483647 h 68"/>
                <a:gd name="T14" fmla="*/ 2147483647 w 63"/>
                <a:gd name="T15" fmla="*/ 2147483647 h 68"/>
                <a:gd name="T16" fmla="*/ 2147483647 w 63"/>
                <a:gd name="T17" fmla="*/ 2147483647 h 68"/>
                <a:gd name="T18" fmla="*/ 0 w 63"/>
                <a:gd name="T19" fmla="*/ 2147483647 h 68"/>
                <a:gd name="T20" fmla="*/ 2147483647 w 63"/>
                <a:gd name="T21" fmla="*/ 2147483647 h 68"/>
                <a:gd name="T22" fmla="*/ 2147483647 w 63"/>
                <a:gd name="T23" fmla="*/ 2147483647 h 68"/>
                <a:gd name="T24" fmla="*/ 2147483647 w 63"/>
                <a:gd name="T25" fmla="*/ 2147483647 h 68"/>
                <a:gd name="T26" fmla="*/ 2147483647 w 63"/>
                <a:gd name="T27" fmla="*/ 2147483647 h 68"/>
                <a:gd name="T28" fmla="*/ 2147483647 w 63"/>
                <a:gd name="T29" fmla="*/ 2147483647 h 68"/>
                <a:gd name="T30" fmla="*/ 2147483647 w 63"/>
                <a:gd name="T31" fmla="*/ 2147483647 h 68"/>
                <a:gd name="T32" fmla="*/ 2147483647 w 63"/>
                <a:gd name="T33" fmla="*/ 2147483647 h 68"/>
                <a:gd name="T34" fmla="*/ 2147483647 w 63"/>
                <a:gd name="T35" fmla="*/ 2147483647 h 68"/>
                <a:gd name="T36" fmla="*/ 2147483647 w 63"/>
                <a:gd name="T37" fmla="*/ 2147483647 h 68"/>
                <a:gd name="T38" fmla="*/ 2147483647 w 63"/>
                <a:gd name="T39" fmla="*/ 2147483647 h 68"/>
                <a:gd name="T40" fmla="*/ 2147483647 w 63"/>
                <a:gd name="T41" fmla="*/ 2147483647 h 68"/>
                <a:gd name="T42" fmla="*/ 2147483647 w 63"/>
                <a:gd name="T43" fmla="*/ 2147483647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"/>
                <a:gd name="T67" fmla="*/ 0 h 68"/>
                <a:gd name="T68" fmla="*/ 63 w 63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" h="68">
                  <a:moveTo>
                    <a:pt x="62" y="2"/>
                  </a:moveTo>
                  <a:lnTo>
                    <a:pt x="58" y="0"/>
                  </a:lnTo>
                  <a:lnTo>
                    <a:pt x="44" y="4"/>
                  </a:lnTo>
                  <a:lnTo>
                    <a:pt x="39" y="11"/>
                  </a:lnTo>
                  <a:lnTo>
                    <a:pt x="31" y="23"/>
                  </a:lnTo>
                  <a:lnTo>
                    <a:pt x="25" y="34"/>
                  </a:lnTo>
                  <a:lnTo>
                    <a:pt x="19" y="44"/>
                  </a:lnTo>
                  <a:lnTo>
                    <a:pt x="14" y="52"/>
                  </a:lnTo>
                  <a:lnTo>
                    <a:pt x="12" y="52"/>
                  </a:lnTo>
                  <a:lnTo>
                    <a:pt x="0" y="61"/>
                  </a:lnTo>
                  <a:lnTo>
                    <a:pt x="6" y="65"/>
                  </a:lnTo>
                  <a:lnTo>
                    <a:pt x="12" y="67"/>
                  </a:lnTo>
                  <a:lnTo>
                    <a:pt x="19" y="67"/>
                  </a:lnTo>
                  <a:lnTo>
                    <a:pt x="25" y="63"/>
                  </a:lnTo>
                  <a:lnTo>
                    <a:pt x="33" y="54"/>
                  </a:lnTo>
                  <a:lnTo>
                    <a:pt x="39" y="42"/>
                  </a:lnTo>
                  <a:lnTo>
                    <a:pt x="46" y="31"/>
                  </a:lnTo>
                  <a:lnTo>
                    <a:pt x="50" y="21"/>
                  </a:lnTo>
                  <a:lnTo>
                    <a:pt x="54" y="15"/>
                  </a:lnTo>
                  <a:lnTo>
                    <a:pt x="52" y="15"/>
                  </a:lnTo>
                  <a:lnTo>
                    <a:pt x="50" y="13"/>
                  </a:lnTo>
                  <a:lnTo>
                    <a:pt x="62" y="2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8" name="Freeform 82"/>
            <p:cNvSpPr>
              <a:spLocks/>
            </p:cNvSpPr>
            <p:nvPr/>
          </p:nvSpPr>
          <p:spPr bwMode="auto">
            <a:xfrm>
              <a:off x="5588000" y="2986088"/>
              <a:ext cx="71438" cy="306387"/>
            </a:xfrm>
            <a:custGeom>
              <a:avLst/>
              <a:gdLst>
                <a:gd name="T0" fmla="*/ 2147483647 w 45"/>
                <a:gd name="T1" fmla="*/ 2147483647 h 193"/>
                <a:gd name="T2" fmla="*/ 2147483647 w 45"/>
                <a:gd name="T3" fmla="*/ 2147483647 h 193"/>
                <a:gd name="T4" fmla="*/ 2147483647 w 45"/>
                <a:gd name="T5" fmla="*/ 2147483647 h 193"/>
                <a:gd name="T6" fmla="*/ 2147483647 w 45"/>
                <a:gd name="T7" fmla="*/ 2147483647 h 193"/>
                <a:gd name="T8" fmla="*/ 2147483647 w 45"/>
                <a:gd name="T9" fmla="*/ 2147483647 h 193"/>
                <a:gd name="T10" fmla="*/ 2147483647 w 45"/>
                <a:gd name="T11" fmla="*/ 2147483647 h 193"/>
                <a:gd name="T12" fmla="*/ 2147483647 w 45"/>
                <a:gd name="T13" fmla="*/ 2147483647 h 193"/>
                <a:gd name="T14" fmla="*/ 2147483647 w 45"/>
                <a:gd name="T15" fmla="*/ 2147483647 h 193"/>
                <a:gd name="T16" fmla="*/ 2147483647 w 45"/>
                <a:gd name="T17" fmla="*/ 0 h 193"/>
                <a:gd name="T18" fmla="*/ 2147483647 w 45"/>
                <a:gd name="T19" fmla="*/ 2147483647 h 193"/>
                <a:gd name="T20" fmla="*/ 2147483647 w 45"/>
                <a:gd name="T21" fmla="*/ 2147483647 h 193"/>
                <a:gd name="T22" fmla="*/ 2147483647 w 45"/>
                <a:gd name="T23" fmla="*/ 2147483647 h 193"/>
                <a:gd name="T24" fmla="*/ 2147483647 w 45"/>
                <a:gd name="T25" fmla="*/ 2147483647 h 193"/>
                <a:gd name="T26" fmla="*/ 2147483647 w 45"/>
                <a:gd name="T27" fmla="*/ 2147483647 h 193"/>
                <a:gd name="T28" fmla="*/ 2147483647 w 45"/>
                <a:gd name="T29" fmla="*/ 2147483647 h 193"/>
                <a:gd name="T30" fmla="*/ 2147483647 w 45"/>
                <a:gd name="T31" fmla="*/ 2147483647 h 193"/>
                <a:gd name="T32" fmla="*/ 2147483647 w 45"/>
                <a:gd name="T33" fmla="*/ 2147483647 h 193"/>
                <a:gd name="T34" fmla="*/ 0 w 45"/>
                <a:gd name="T35" fmla="*/ 2147483647 h 193"/>
                <a:gd name="T36" fmla="*/ 2147483647 w 45"/>
                <a:gd name="T37" fmla="*/ 2147483647 h 1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"/>
                <a:gd name="T58" fmla="*/ 0 h 193"/>
                <a:gd name="T59" fmla="*/ 45 w 45"/>
                <a:gd name="T60" fmla="*/ 193 h 1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" h="193">
                  <a:moveTo>
                    <a:pt x="16" y="192"/>
                  </a:moveTo>
                  <a:lnTo>
                    <a:pt x="21" y="167"/>
                  </a:lnTo>
                  <a:lnTo>
                    <a:pt x="27" y="140"/>
                  </a:lnTo>
                  <a:lnTo>
                    <a:pt x="33" y="111"/>
                  </a:lnTo>
                  <a:lnTo>
                    <a:pt x="39" y="80"/>
                  </a:lnTo>
                  <a:lnTo>
                    <a:pt x="42" y="55"/>
                  </a:lnTo>
                  <a:lnTo>
                    <a:pt x="44" y="32"/>
                  </a:lnTo>
                  <a:lnTo>
                    <a:pt x="44" y="13"/>
                  </a:lnTo>
                  <a:lnTo>
                    <a:pt x="41" y="0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9" y="31"/>
                  </a:lnTo>
                  <a:lnTo>
                    <a:pt x="27" y="52"/>
                  </a:lnTo>
                  <a:lnTo>
                    <a:pt x="23" y="78"/>
                  </a:lnTo>
                  <a:lnTo>
                    <a:pt x="18" y="107"/>
                  </a:lnTo>
                  <a:lnTo>
                    <a:pt x="12" y="136"/>
                  </a:lnTo>
                  <a:lnTo>
                    <a:pt x="6" y="165"/>
                  </a:lnTo>
                  <a:lnTo>
                    <a:pt x="0" y="188"/>
                  </a:lnTo>
                  <a:lnTo>
                    <a:pt x="16" y="192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9" name="Freeform 83"/>
            <p:cNvSpPr>
              <a:spLocks/>
            </p:cNvSpPr>
            <p:nvPr/>
          </p:nvSpPr>
          <p:spPr bwMode="auto">
            <a:xfrm>
              <a:off x="5537200" y="3284538"/>
              <a:ext cx="77788" cy="263525"/>
            </a:xfrm>
            <a:custGeom>
              <a:avLst/>
              <a:gdLst>
                <a:gd name="T0" fmla="*/ 2147483647 w 49"/>
                <a:gd name="T1" fmla="*/ 2147483647 h 166"/>
                <a:gd name="T2" fmla="*/ 2147483647 w 49"/>
                <a:gd name="T3" fmla="*/ 2147483647 h 166"/>
                <a:gd name="T4" fmla="*/ 2147483647 w 49"/>
                <a:gd name="T5" fmla="*/ 2147483647 h 166"/>
                <a:gd name="T6" fmla="*/ 2147483647 w 49"/>
                <a:gd name="T7" fmla="*/ 2147483647 h 166"/>
                <a:gd name="T8" fmla="*/ 2147483647 w 49"/>
                <a:gd name="T9" fmla="*/ 2147483647 h 166"/>
                <a:gd name="T10" fmla="*/ 2147483647 w 49"/>
                <a:gd name="T11" fmla="*/ 2147483647 h 166"/>
                <a:gd name="T12" fmla="*/ 2147483647 w 49"/>
                <a:gd name="T13" fmla="*/ 2147483647 h 166"/>
                <a:gd name="T14" fmla="*/ 2147483647 w 49"/>
                <a:gd name="T15" fmla="*/ 2147483647 h 166"/>
                <a:gd name="T16" fmla="*/ 2147483647 w 49"/>
                <a:gd name="T17" fmla="*/ 2147483647 h 166"/>
                <a:gd name="T18" fmla="*/ 2147483647 w 49"/>
                <a:gd name="T19" fmla="*/ 2147483647 h 166"/>
                <a:gd name="T20" fmla="*/ 2147483647 w 49"/>
                <a:gd name="T21" fmla="*/ 2147483647 h 166"/>
                <a:gd name="T22" fmla="*/ 2147483647 w 49"/>
                <a:gd name="T23" fmla="*/ 2147483647 h 166"/>
                <a:gd name="T24" fmla="*/ 2147483647 w 49"/>
                <a:gd name="T25" fmla="*/ 0 h 166"/>
                <a:gd name="T26" fmla="*/ 2147483647 w 49"/>
                <a:gd name="T27" fmla="*/ 2147483647 h 166"/>
                <a:gd name="T28" fmla="*/ 2147483647 w 49"/>
                <a:gd name="T29" fmla="*/ 2147483647 h 166"/>
                <a:gd name="T30" fmla="*/ 2147483647 w 49"/>
                <a:gd name="T31" fmla="*/ 2147483647 h 166"/>
                <a:gd name="T32" fmla="*/ 2147483647 w 49"/>
                <a:gd name="T33" fmla="*/ 2147483647 h 166"/>
                <a:gd name="T34" fmla="*/ 2147483647 w 49"/>
                <a:gd name="T35" fmla="*/ 2147483647 h 166"/>
                <a:gd name="T36" fmla="*/ 0 w 49"/>
                <a:gd name="T37" fmla="*/ 2147483647 h 166"/>
                <a:gd name="T38" fmla="*/ 0 w 49"/>
                <a:gd name="T39" fmla="*/ 2147483647 h 166"/>
                <a:gd name="T40" fmla="*/ 0 w 49"/>
                <a:gd name="T41" fmla="*/ 2147483647 h 166"/>
                <a:gd name="T42" fmla="*/ 2147483647 w 49"/>
                <a:gd name="T43" fmla="*/ 2147483647 h 166"/>
                <a:gd name="T44" fmla="*/ 2147483647 w 49"/>
                <a:gd name="T45" fmla="*/ 2147483647 h 166"/>
                <a:gd name="T46" fmla="*/ 2147483647 w 49"/>
                <a:gd name="T47" fmla="*/ 2147483647 h 166"/>
                <a:gd name="T48" fmla="*/ 2147483647 w 49"/>
                <a:gd name="T49" fmla="*/ 2147483647 h 1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9"/>
                <a:gd name="T76" fmla="*/ 0 h 166"/>
                <a:gd name="T77" fmla="*/ 49 w 49"/>
                <a:gd name="T78" fmla="*/ 166 h 16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9" h="166">
                  <a:moveTo>
                    <a:pt x="15" y="151"/>
                  </a:moveTo>
                  <a:lnTo>
                    <a:pt x="13" y="151"/>
                  </a:lnTo>
                  <a:lnTo>
                    <a:pt x="15" y="153"/>
                  </a:lnTo>
                  <a:lnTo>
                    <a:pt x="15" y="151"/>
                  </a:lnTo>
                  <a:lnTo>
                    <a:pt x="15" y="145"/>
                  </a:lnTo>
                  <a:lnTo>
                    <a:pt x="15" y="138"/>
                  </a:lnTo>
                  <a:lnTo>
                    <a:pt x="19" y="117"/>
                  </a:lnTo>
                  <a:lnTo>
                    <a:pt x="25" y="92"/>
                  </a:lnTo>
                  <a:lnTo>
                    <a:pt x="30" y="67"/>
                  </a:lnTo>
                  <a:lnTo>
                    <a:pt x="38" y="42"/>
                  </a:lnTo>
                  <a:lnTo>
                    <a:pt x="44" y="21"/>
                  </a:lnTo>
                  <a:lnTo>
                    <a:pt x="48" y="4"/>
                  </a:lnTo>
                  <a:lnTo>
                    <a:pt x="32" y="0"/>
                  </a:lnTo>
                  <a:lnTo>
                    <a:pt x="28" y="17"/>
                  </a:lnTo>
                  <a:lnTo>
                    <a:pt x="23" y="38"/>
                  </a:lnTo>
                  <a:lnTo>
                    <a:pt x="15" y="63"/>
                  </a:lnTo>
                  <a:lnTo>
                    <a:pt x="9" y="90"/>
                  </a:lnTo>
                  <a:lnTo>
                    <a:pt x="4" y="113"/>
                  </a:lnTo>
                  <a:lnTo>
                    <a:pt x="0" y="136"/>
                  </a:lnTo>
                  <a:lnTo>
                    <a:pt x="0" y="143"/>
                  </a:lnTo>
                  <a:lnTo>
                    <a:pt x="0" y="151"/>
                  </a:lnTo>
                  <a:lnTo>
                    <a:pt x="2" y="159"/>
                  </a:lnTo>
                  <a:lnTo>
                    <a:pt x="7" y="165"/>
                  </a:lnTo>
                  <a:lnTo>
                    <a:pt x="5" y="165"/>
                  </a:lnTo>
                  <a:lnTo>
                    <a:pt x="15" y="151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0" name="Freeform 84"/>
            <p:cNvSpPr>
              <a:spLocks/>
            </p:cNvSpPr>
            <p:nvPr/>
          </p:nvSpPr>
          <p:spPr bwMode="auto">
            <a:xfrm>
              <a:off x="5545138" y="3324225"/>
              <a:ext cx="100012" cy="223838"/>
            </a:xfrm>
            <a:custGeom>
              <a:avLst/>
              <a:gdLst>
                <a:gd name="T0" fmla="*/ 2147483647 w 63"/>
                <a:gd name="T1" fmla="*/ 0 h 141"/>
                <a:gd name="T2" fmla="*/ 2147483647 w 63"/>
                <a:gd name="T3" fmla="*/ 2147483647 h 141"/>
                <a:gd name="T4" fmla="*/ 2147483647 w 63"/>
                <a:gd name="T5" fmla="*/ 2147483647 h 141"/>
                <a:gd name="T6" fmla="*/ 2147483647 w 63"/>
                <a:gd name="T7" fmla="*/ 2147483647 h 141"/>
                <a:gd name="T8" fmla="*/ 2147483647 w 63"/>
                <a:gd name="T9" fmla="*/ 2147483647 h 141"/>
                <a:gd name="T10" fmla="*/ 2147483647 w 63"/>
                <a:gd name="T11" fmla="*/ 2147483647 h 141"/>
                <a:gd name="T12" fmla="*/ 2147483647 w 63"/>
                <a:gd name="T13" fmla="*/ 2147483647 h 141"/>
                <a:gd name="T14" fmla="*/ 2147483647 w 63"/>
                <a:gd name="T15" fmla="*/ 2147483647 h 141"/>
                <a:gd name="T16" fmla="*/ 2147483647 w 63"/>
                <a:gd name="T17" fmla="*/ 2147483647 h 141"/>
                <a:gd name="T18" fmla="*/ 0 w 63"/>
                <a:gd name="T19" fmla="*/ 2147483647 h 141"/>
                <a:gd name="T20" fmla="*/ 2147483647 w 63"/>
                <a:gd name="T21" fmla="*/ 2147483647 h 141"/>
                <a:gd name="T22" fmla="*/ 2147483647 w 63"/>
                <a:gd name="T23" fmla="*/ 2147483647 h 141"/>
                <a:gd name="T24" fmla="*/ 2147483647 w 63"/>
                <a:gd name="T25" fmla="*/ 2147483647 h 141"/>
                <a:gd name="T26" fmla="*/ 2147483647 w 63"/>
                <a:gd name="T27" fmla="*/ 2147483647 h 141"/>
                <a:gd name="T28" fmla="*/ 2147483647 w 63"/>
                <a:gd name="T29" fmla="*/ 2147483647 h 141"/>
                <a:gd name="T30" fmla="*/ 2147483647 w 63"/>
                <a:gd name="T31" fmla="*/ 2147483647 h 141"/>
                <a:gd name="T32" fmla="*/ 2147483647 w 63"/>
                <a:gd name="T33" fmla="*/ 2147483647 h 141"/>
                <a:gd name="T34" fmla="*/ 2147483647 w 63"/>
                <a:gd name="T35" fmla="*/ 2147483647 h 141"/>
                <a:gd name="T36" fmla="*/ 2147483647 w 63"/>
                <a:gd name="T37" fmla="*/ 0 h 1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"/>
                <a:gd name="T58" fmla="*/ 0 h 141"/>
                <a:gd name="T59" fmla="*/ 63 w 63"/>
                <a:gd name="T60" fmla="*/ 141 h 1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" h="141">
                  <a:moveTo>
                    <a:pt x="46" y="0"/>
                  </a:moveTo>
                  <a:lnTo>
                    <a:pt x="33" y="32"/>
                  </a:lnTo>
                  <a:lnTo>
                    <a:pt x="23" y="61"/>
                  </a:lnTo>
                  <a:lnTo>
                    <a:pt x="16" y="84"/>
                  </a:lnTo>
                  <a:lnTo>
                    <a:pt x="10" y="103"/>
                  </a:lnTo>
                  <a:lnTo>
                    <a:pt x="6" y="117"/>
                  </a:lnTo>
                  <a:lnTo>
                    <a:pt x="2" y="124"/>
                  </a:lnTo>
                  <a:lnTo>
                    <a:pt x="2" y="126"/>
                  </a:lnTo>
                  <a:lnTo>
                    <a:pt x="10" y="126"/>
                  </a:lnTo>
                  <a:lnTo>
                    <a:pt x="0" y="140"/>
                  </a:lnTo>
                  <a:lnTo>
                    <a:pt x="14" y="138"/>
                  </a:lnTo>
                  <a:lnTo>
                    <a:pt x="18" y="130"/>
                  </a:lnTo>
                  <a:lnTo>
                    <a:pt x="22" y="120"/>
                  </a:lnTo>
                  <a:lnTo>
                    <a:pt x="25" y="107"/>
                  </a:lnTo>
                  <a:lnTo>
                    <a:pt x="31" y="90"/>
                  </a:lnTo>
                  <a:lnTo>
                    <a:pt x="39" y="67"/>
                  </a:lnTo>
                  <a:lnTo>
                    <a:pt x="48" y="38"/>
                  </a:lnTo>
                  <a:lnTo>
                    <a:pt x="62" y="5"/>
                  </a:lnTo>
                  <a:lnTo>
                    <a:pt x="46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1" name="Freeform 85"/>
            <p:cNvSpPr>
              <a:spLocks/>
            </p:cNvSpPr>
            <p:nvPr/>
          </p:nvSpPr>
          <p:spPr bwMode="auto">
            <a:xfrm>
              <a:off x="5618163" y="3219450"/>
              <a:ext cx="106362" cy="114300"/>
            </a:xfrm>
            <a:custGeom>
              <a:avLst/>
              <a:gdLst>
                <a:gd name="T0" fmla="*/ 2147483647 w 67"/>
                <a:gd name="T1" fmla="*/ 0 h 72"/>
                <a:gd name="T2" fmla="*/ 2147483647 w 67"/>
                <a:gd name="T3" fmla="*/ 0 h 72"/>
                <a:gd name="T4" fmla="*/ 2147483647 w 67"/>
                <a:gd name="T5" fmla="*/ 2147483647 h 72"/>
                <a:gd name="T6" fmla="*/ 2147483647 w 67"/>
                <a:gd name="T7" fmla="*/ 2147483647 h 72"/>
                <a:gd name="T8" fmla="*/ 2147483647 w 67"/>
                <a:gd name="T9" fmla="*/ 2147483647 h 72"/>
                <a:gd name="T10" fmla="*/ 2147483647 w 67"/>
                <a:gd name="T11" fmla="*/ 2147483647 h 72"/>
                <a:gd name="T12" fmla="*/ 2147483647 w 67"/>
                <a:gd name="T13" fmla="*/ 2147483647 h 72"/>
                <a:gd name="T14" fmla="*/ 2147483647 w 67"/>
                <a:gd name="T15" fmla="*/ 2147483647 h 72"/>
                <a:gd name="T16" fmla="*/ 2147483647 w 67"/>
                <a:gd name="T17" fmla="*/ 2147483647 h 72"/>
                <a:gd name="T18" fmla="*/ 0 w 67"/>
                <a:gd name="T19" fmla="*/ 2147483647 h 72"/>
                <a:gd name="T20" fmla="*/ 2147483647 w 67"/>
                <a:gd name="T21" fmla="*/ 2147483647 h 72"/>
                <a:gd name="T22" fmla="*/ 2147483647 w 67"/>
                <a:gd name="T23" fmla="*/ 2147483647 h 72"/>
                <a:gd name="T24" fmla="*/ 2147483647 w 67"/>
                <a:gd name="T25" fmla="*/ 2147483647 h 72"/>
                <a:gd name="T26" fmla="*/ 2147483647 w 67"/>
                <a:gd name="T27" fmla="*/ 2147483647 h 72"/>
                <a:gd name="T28" fmla="*/ 2147483647 w 67"/>
                <a:gd name="T29" fmla="*/ 2147483647 h 72"/>
                <a:gd name="T30" fmla="*/ 2147483647 w 67"/>
                <a:gd name="T31" fmla="*/ 2147483647 h 72"/>
                <a:gd name="T32" fmla="*/ 2147483647 w 67"/>
                <a:gd name="T33" fmla="*/ 2147483647 h 72"/>
                <a:gd name="T34" fmla="*/ 2147483647 w 67"/>
                <a:gd name="T35" fmla="*/ 2147483647 h 72"/>
                <a:gd name="T36" fmla="*/ 2147483647 w 67"/>
                <a:gd name="T37" fmla="*/ 2147483647 h 72"/>
                <a:gd name="T38" fmla="*/ 2147483647 w 67"/>
                <a:gd name="T39" fmla="*/ 2147483647 h 72"/>
                <a:gd name="T40" fmla="*/ 2147483647 w 67"/>
                <a:gd name="T41" fmla="*/ 0 h 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72"/>
                <a:gd name="T65" fmla="*/ 67 w 67"/>
                <a:gd name="T66" fmla="*/ 72 h 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72">
                  <a:moveTo>
                    <a:pt x="66" y="0"/>
                  </a:moveTo>
                  <a:lnTo>
                    <a:pt x="64" y="0"/>
                  </a:lnTo>
                  <a:lnTo>
                    <a:pt x="52" y="2"/>
                  </a:lnTo>
                  <a:lnTo>
                    <a:pt x="41" y="8"/>
                  </a:lnTo>
                  <a:lnTo>
                    <a:pt x="31" y="14"/>
                  </a:lnTo>
                  <a:lnTo>
                    <a:pt x="23" y="23"/>
                  </a:lnTo>
                  <a:lnTo>
                    <a:pt x="18" y="33"/>
                  </a:lnTo>
                  <a:lnTo>
                    <a:pt x="12" y="43"/>
                  </a:lnTo>
                  <a:lnTo>
                    <a:pt x="6" y="54"/>
                  </a:lnTo>
                  <a:lnTo>
                    <a:pt x="0" y="66"/>
                  </a:lnTo>
                  <a:lnTo>
                    <a:pt x="16" y="71"/>
                  </a:lnTo>
                  <a:lnTo>
                    <a:pt x="20" y="62"/>
                  </a:lnTo>
                  <a:lnTo>
                    <a:pt x="25" y="50"/>
                  </a:lnTo>
                  <a:lnTo>
                    <a:pt x="31" y="41"/>
                  </a:lnTo>
                  <a:lnTo>
                    <a:pt x="37" y="33"/>
                  </a:lnTo>
                  <a:lnTo>
                    <a:pt x="43" y="25"/>
                  </a:lnTo>
                  <a:lnTo>
                    <a:pt x="48" y="22"/>
                  </a:lnTo>
                  <a:lnTo>
                    <a:pt x="56" y="18"/>
                  </a:lnTo>
                  <a:lnTo>
                    <a:pt x="64" y="18"/>
                  </a:lnTo>
                  <a:lnTo>
                    <a:pt x="62" y="18"/>
                  </a:lnTo>
                  <a:lnTo>
                    <a:pt x="66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2" name="Freeform 86"/>
            <p:cNvSpPr>
              <a:spLocks/>
            </p:cNvSpPr>
            <p:nvPr/>
          </p:nvSpPr>
          <p:spPr bwMode="auto">
            <a:xfrm>
              <a:off x="5673725" y="3219450"/>
              <a:ext cx="68263" cy="260350"/>
            </a:xfrm>
            <a:custGeom>
              <a:avLst/>
              <a:gdLst>
                <a:gd name="T0" fmla="*/ 2147483647 w 43"/>
                <a:gd name="T1" fmla="*/ 2147483647 h 164"/>
                <a:gd name="T2" fmla="*/ 2147483647 w 43"/>
                <a:gd name="T3" fmla="*/ 2147483647 h 164"/>
                <a:gd name="T4" fmla="*/ 2147483647 w 43"/>
                <a:gd name="T5" fmla="*/ 2147483647 h 164"/>
                <a:gd name="T6" fmla="*/ 2147483647 w 43"/>
                <a:gd name="T7" fmla="*/ 2147483647 h 164"/>
                <a:gd name="T8" fmla="*/ 2147483647 w 43"/>
                <a:gd name="T9" fmla="*/ 2147483647 h 164"/>
                <a:gd name="T10" fmla="*/ 2147483647 w 43"/>
                <a:gd name="T11" fmla="*/ 2147483647 h 164"/>
                <a:gd name="T12" fmla="*/ 2147483647 w 43"/>
                <a:gd name="T13" fmla="*/ 2147483647 h 164"/>
                <a:gd name="T14" fmla="*/ 2147483647 w 43"/>
                <a:gd name="T15" fmla="*/ 2147483647 h 164"/>
                <a:gd name="T16" fmla="*/ 2147483647 w 43"/>
                <a:gd name="T17" fmla="*/ 2147483647 h 164"/>
                <a:gd name="T18" fmla="*/ 2147483647 w 43"/>
                <a:gd name="T19" fmla="*/ 2147483647 h 164"/>
                <a:gd name="T20" fmla="*/ 2147483647 w 43"/>
                <a:gd name="T21" fmla="*/ 0 h 164"/>
                <a:gd name="T22" fmla="*/ 2147483647 w 43"/>
                <a:gd name="T23" fmla="*/ 2147483647 h 164"/>
                <a:gd name="T24" fmla="*/ 2147483647 w 43"/>
                <a:gd name="T25" fmla="*/ 2147483647 h 164"/>
                <a:gd name="T26" fmla="*/ 2147483647 w 43"/>
                <a:gd name="T27" fmla="*/ 2147483647 h 164"/>
                <a:gd name="T28" fmla="*/ 2147483647 w 43"/>
                <a:gd name="T29" fmla="*/ 2147483647 h 164"/>
                <a:gd name="T30" fmla="*/ 2147483647 w 43"/>
                <a:gd name="T31" fmla="*/ 2147483647 h 164"/>
                <a:gd name="T32" fmla="*/ 2147483647 w 43"/>
                <a:gd name="T33" fmla="*/ 2147483647 h 164"/>
                <a:gd name="T34" fmla="*/ 2147483647 w 43"/>
                <a:gd name="T35" fmla="*/ 2147483647 h 164"/>
                <a:gd name="T36" fmla="*/ 2147483647 w 43"/>
                <a:gd name="T37" fmla="*/ 2147483647 h 164"/>
                <a:gd name="T38" fmla="*/ 2147483647 w 43"/>
                <a:gd name="T39" fmla="*/ 2147483647 h 164"/>
                <a:gd name="T40" fmla="*/ 0 w 43"/>
                <a:gd name="T41" fmla="*/ 2147483647 h 164"/>
                <a:gd name="T42" fmla="*/ 2147483647 w 43"/>
                <a:gd name="T43" fmla="*/ 2147483647 h 1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3"/>
                <a:gd name="T67" fmla="*/ 0 h 164"/>
                <a:gd name="T68" fmla="*/ 43 w 43"/>
                <a:gd name="T69" fmla="*/ 164 h 16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3" h="164">
                  <a:moveTo>
                    <a:pt x="15" y="163"/>
                  </a:moveTo>
                  <a:lnTo>
                    <a:pt x="21" y="142"/>
                  </a:lnTo>
                  <a:lnTo>
                    <a:pt x="27" y="117"/>
                  </a:lnTo>
                  <a:lnTo>
                    <a:pt x="31" y="92"/>
                  </a:lnTo>
                  <a:lnTo>
                    <a:pt x="36" y="68"/>
                  </a:lnTo>
                  <a:lnTo>
                    <a:pt x="40" y="46"/>
                  </a:lnTo>
                  <a:lnTo>
                    <a:pt x="42" y="27"/>
                  </a:lnTo>
                  <a:lnTo>
                    <a:pt x="42" y="20"/>
                  </a:lnTo>
                  <a:lnTo>
                    <a:pt x="40" y="12"/>
                  </a:lnTo>
                  <a:lnTo>
                    <a:pt x="38" y="6"/>
                  </a:lnTo>
                  <a:lnTo>
                    <a:pt x="31" y="0"/>
                  </a:lnTo>
                  <a:lnTo>
                    <a:pt x="27" y="18"/>
                  </a:lnTo>
                  <a:lnTo>
                    <a:pt x="25" y="16"/>
                  </a:lnTo>
                  <a:lnTo>
                    <a:pt x="25" y="20"/>
                  </a:lnTo>
                  <a:lnTo>
                    <a:pt x="25" y="27"/>
                  </a:lnTo>
                  <a:lnTo>
                    <a:pt x="25" y="45"/>
                  </a:lnTo>
                  <a:lnTo>
                    <a:pt x="21" y="66"/>
                  </a:lnTo>
                  <a:lnTo>
                    <a:pt x="15" y="89"/>
                  </a:lnTo>
                  <a:lnTo>
                    <a:pt x="10" y="114"/>
                  </a:lnTo>
                  <a:lnTo>
                    <a:pt x="6" y="138"/>
                  </a:lnTo>
                  <a:lnTo>
                    <a:pt x="0" y="160"/>
                  </a:lnTo>
                  <a:lnTo>
                    <a:pt x="15" y="163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3" name="Freeform 87"/>
            <p:cNvSpPr>
              <a:spLocks/>
            </p:cNvSpPr>
            <p:nvPr/>
          </p:nvSpPr>
          <p:spPr bwMode="auto">
            <a:xfrm>
              <a:off x="5613400" y="3473450"/>
              <a:ext cx="85725" cy="268288"/>
            </a:xfrm>
            <a:custGeom>
              <a:avLst/>
              <a:gdLst>
                <a:gd name="T0" fmla="*/ 2147483647 w 54"/>
                <a:gd name="T1" fmla="*/ 2147483647 h 169"/>
                <a:gd name="T2" fmla="*/ 2147483647 w 54"/>
                <a:gd name="T3" fmla="*/ 2147483647 h 169"/>
                <a:gd name="T4" fmla="*/ 2147483647 w 54"/>
                <a:gd name="T5" fmla="*/ 2147483647 h 169"/>
                <a:gd name="T6" fmla="*/ 2147483647 w 54"/>
                <a:gd name="T7" fmla="*/ 2147483647 h 169"/>
                <a:gd name="T8" fmla="*/ 2147483647 w 54"/>
                <a:gd name="T9" fmla="*/ 2147483647 h 169"/>
                <a:gd name="T10" fmla="*/ 2147483647 w 54"/>
                <a:gd name="T11" fmla="*/ 2147483647 h 169"/>
                <a:gd name="T12" fmla="*/ 2147483647 w 54"/>
                <a:gd name="T13" fmla="*/ 2147483647 h 169"/>
                <a:gd name="T14" fmla="*/ 2147483647 w 54"/>
                <a:gd name="T15" fmla="*/ 2147483647 h 169"/>
                <a:gd name="T16" fmla="*/ 2147483647 w 54"/>
                <a:gd name="T17" fmla="*/ 2147483647 h 169"/>
                <a:gd name="T18" fmla="*/ 2147483647 w 54"/>
                <a:gd name="T19" fmla="*/ 0 h 169"/>
                <a:gd name="T20" fmla="*/ 2147483647 w 54"/>
                <a:gd name="T21" fmla="*/ 2147483647 h 169"/>
                <a:gd name="T22" fmla="*/ 2147483647 w 54"/>
                <a:gd name="T23" fmla="*/ 2147483647 h 169"/>
                <a:gd name="T24" fmla="*/ 2147483647 w 54"/>
                <a:gd name="T25" fmla="*/ 2147483647 h 169"/>
                <a:gd name="T26" fmla="*/ 2147483647 w 54"/>
                <a:gd name="T27" fmla="*/ 2147483647 h 169"/>
                <a:gd name="T28" fmla="*/ 2147483647 w 54"/>
                <a:gd name="T29" fmla="*/ 2147483647 h 169"/>
                <a:gd name="T30" fmla="*/ 2147483647 w 54"/>
                <a:gd name="T31" fmla="*/ 2147483647 h 169"/>
                <a:gd name="T32" fmla="*/ 0 w 54"/>
                <a:gd name="T33" fmla="*/ 2147483647 h 169"/>
                <a:gd name="T34" fmla="*/ 2147483647 w 54"/>
                <a:gd name="T35" fmla="*/ 2147483647 h 169"/>
                <a:gd name="T36" fmla="*/ 2147483647 w 54"/>
                <a:gd name="T37" fmla="*/ 2147483647 h 1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"/>
                <a:gd name="T58" fmla="*/ 0 h 169"/>
                <a:gd name="T59" fmla="*/ 54 w 54"/>
                <a:gd name="T60" fmla="*/ 169 h 1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" h="169">
                  <a:moveTo>
                    <a:pt x="11" y="153"/>
                  </a:moveTo>
                  <a:lnTo>
                    <a:pt x="17" y="155"/>
                  </a:lnTo>
                  <a:lnTo>
                    <a:pt x="19" y="145"/>
                  </a:lnTo>
                  <a:lnTo>
                    <a:pt x="23" y="126"/>
                  </a:lnTo>
                  <a:lnTo>
                    <a:pt x="28" y="105"/>
                  </a:lnTo>
                  <a:lnTo>
                    <a:pt x="36" y="80"/>
                  </a:lnTo>
                  <a:lnTo>
                    <a:pt x="42" y="53"/>
                  </a:lnTo>
                  <a:lnTo>
                    <a:pt x="49" y="26"/>
                  </a:lnTo>
                  <a:lnTo>
                    <a:pt x="53" y="3"/>
                  </a:lnTo>
                  <a:lnTo>
                    <a:pt x="38" y="0"/>
                  </a:lnTo>
                  <a:lnTo>
                    <a:pt x="32" y="24"/>
                  </a:lnTo>
                  <a:lnTo>
                    <a:pt x="26" y="49"/>
                  </a:lnTo>
                  <a:lnTo>
                    <a:pt x="19" y="74"/>
                  </a:lnTo>
                  <a:lnTo>
                    <a:pt x="13" y="99"/>
                  </a:lnTo>
                  <a:lnTo>
                    <a:pt x="7" y="122"/>
                  </a:lnTo>
                  <a:lnTo>
                    <a:pt x="2" y="141"/>
                  </a:lnTo>
                  <a:lnTo>
                    <a:pt x="0" y="155"/>
                  </a:lnTo>
                  <a:lnTo>
                    <a:pt x="5" y="168"/>
                  </a:lnTo>
                  <a:lnTo>
                    <a:pt x="11" y="153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4" name="Freeform 88"/>
            <p:cNvSpPr>
              <a:spLocks/>
            </p:cNvSpPr>
            <p:nvPr/>
          </p:nvSpPr>
          <p:spPr bwMode="auto">
            <a:xfrm>
              <a:off x="5621338" y="3563938"/>
              <a:ext cx="147637" cy="177800"/>
            </a:xfrm>
            <a:custGeom>
              <a:avLst/>
              <a:gdLst>
                <a:gd name="T0" fmla="*/ 2147483647 w 93"/>
                <a:gd name="T1" fmla="*/ 2147483647 h 112"/>
                <a:gd name="T2" fmla="*/ 2147483647 w 93"/>
                <a:gd name="T3" fmla="*/ 2147483647 h 112"/>
                <a:gd name="T4" fmla="*/ 2147483647 w 93"/>
                <a:gd name="T5" fmla="*/ 0 h 112"/>
                <a:gd name="T6" fmla="*/ 2147483647 w 93"/>
                <a:gd name="T7" fmla="*/ 0 h 112"/>
                <a:gd name="T8" fmla="*/ 2147483647 w 93"/>
                <a:gd name="T9" fmla="*/ 2147483647 h 112"/>
                <a:gd name="T10" fmla="*/ 2147483647 w 93"/>
                <a:gd name="T11" fmla="*/ 2147483647 h 112"/>
                <a:gd name="T12" fmla="*/ 2147483647 w 93"/>
                <a:gd name="T13" fmla="*/ 2147483647 h 112"/>
                <a:gd name="T14" fmla="*/ 2147483647 w 93"/>
                <a:gd name="T15" fmla="*/ 2147483647 h 112"/>
                <a:gd name="T16" fmla="*/ 2147483647 w 93"/>
                <a:gd name="T17" fmla="*/ 2147483647 h 112"/>
                <a:gd name="T18" fmla="*/ 2147483647 w 93"/>
                <a:gd name="T19" fmla="*/ 2147483647 h 112"/>
                <a:gd name="T20" fmla="*/ 0 w 93"/>
                <a:gd name="T21" fmla="*/ 2147483647 h 112"/>
                <a:gd name="T22" fmla="*/ 2147483647 w 93"/>
                <a:gd name="T23" fmla="*/ 2147483647 h 112"/>
                <a:gd name="T24" fmla="*/ 0 w 93"/>
                <a:gd name="T25" fmla="*/ 2147483647 h 112"/>
                <a:gd name="T26" fmla="*/ 2147483647 w 93"/>
                <a:gd name="T27" fmla="*/ 2147483647 h 112"/>
                <a:gd name="T28" fmla="*/ 2147483647 w 93"/>
                <a:gd name="T29" fmla="*/ 2147483647 h 112"/>
                <a:gd name="T30" fmla="*/ 2147483647 w 93"/>
                <a:gd name="T31" fmla="*/ 2147483647 h 112"/>
                <a:gd name="T32" fmla="*/ 2147483647 w 93"/>
                <a:gd name="T33" fmla="*/ 2147483647 h 112"/>
                <a:gd name="T34" fmla="*/ 2147483647 w 93"/>
                <a:gd name="T35" fmla="*/ 2147483647 h 112"/>
                <a:gd name="T36" fmla="*/ 2147483647 w 93"/>
                <a:gd name="T37" fmla="*/ 2147483647 h 112"/>
                <a:gd name="T38" fmla="*/ 2147483647 w 93"/>
                <a:gd name="T39" fmla="*/ 2147483647 h 112"/>
                <a:gd name="T40" fmla="*/ 2147483647 w 93"/>
                <a:gd name="T41" fmla="*/ 2147483647 h 112"/>
                <a:gd name="T42" fmla="*/ 2147483647 w 93"/>
                <a:gd name="T43" fmla="*/ 2147483647 h 112"/>
                <a:gd name="T44" fmla="*/ 2147483647 w 93"/>
                <a:gd name="T45" fmla="*/ 2147483647 h 112"/>
                <a:gd name="T46" fmla="*/ 2147483647 w 93"/>
                <a:gd name="T47" fmla="*/ 2147483647 h 11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3"/>
                <a:gd name="T73" fmla="*/ 0 h 112"/>
                <a:gd name="T74" fmla="*/ 93 w 93"/>
                <a:gd name="T75" fmla="*/ 112 h 11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3" h="112">
                  <a:moveTo>
                    <a:pt x="90" y="4"/>
                  </a:moveTo>
                  <a:lnTo>
                    <a:pt x="92" y="4"/>
                  </a:lnTo>
                  <a:lnTo>
                    <a:pt x="83" y="0"/>
                  </a:lnTo>
                  <a:lnTo>
                    <a:pt x="71" y="0"/>
                  </a:lnTo>
                  <a:lnTo>
                    <a:pt x="64" y="4"/>
                  </a:lnTo>
                  <a:lnTo>
                    <a:pt x="54" y="10"/>
                  </a:lnTo>
                  <a:lnTo>
                    <a:pt x="41" y="25"/>
                  </a:lnTo>
                  <a:lnTo>
                    <a:pt x="27" y="46"/>
                  </a:lnTo>
                  <a:lnTo>
                    <a:pt x="16" y="65"/>
                  </a:lnTo>
                  <a:lnTo>
                    <a:pt x="6" y="82"/>
                  </a:lnTo>
                  <a:lnTo>
                    <a:pt x="0" y="94"/>
                  </a:lnTo>
                  <a:lnTo>
                    <a:pt x="6" y="96"/>
                  </a:lnTo>
                  <a:lnTo>
                    <a:pt x="0" y="111"/>
                  </a:lnTo>
                  <a:lnTo>
                    <a:pt x="14" y="104"/>
                  </a:lnTo>
                  <a:lnTo>
                    <a:pt x="21" y="90"/>
                  </a:lnTo>
                  <a:lnTo>
                    <a:pt x="29" y="73"/>
                  </a:lnTo>
                  <a:lnTo>
                    <a:pt x="41" y="54"/>
                  </a:lnTo>
                  <a:lnTo>
                    <a:pt x="52" y="35"/>
                  </a:lnTo>
                  <a:lnTo>
                    <a:pt x="65" y="21"/>
                  </a:lnTo>
                  <a:lnTo>
                    <a:pt x="71" y="17"/>
                  </a:lnTo>
                  <a:lnTo>
                    <a:pt x="75" y="15"/>
                  </a:lnTo>
                  <a:lnTo>
                    <a:pt x="79" y="15"/>
                  </a:lnTo>
                  <a:lnTo>
                    <a:pt x="85" y="17"/>
                  </a:lnTo>
                  <a:lnTo>
                    <a:pt x="90" y="4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5" name="Freeform 89"/>
            <p:cNvSpPr>
              <a:spLocks/>
            </p:cNvSpPr>
            <p:nvPr/>
          </p:nvSpPr>
          <p:spPr bwMode="auto">
            <a:xfrm>
              <a:off x="5700713" y="3570288"/>
              <a:ext cx="104775" cy="330200"/>
            </a:xfrm>
            <a:custGeom>
              <a:avLst/>
              <a:gdLst>
                <a:gd name="T0" fmla="*/ 2147483647 w 66"/>
                <a:gd name="T1" fmla="*/ 2147483647 h 208"/>
                <a:gd name="T2" fmla="*/ 2147483647 w 66"/>
                <a:gd name="T3" fmla="*/ 2147483647 h 208"/>
                <a:gd name="T4" fmla="*/ 2147483647 w 66"/>
                <a:gd name="T5" fmla="*/ 2147483647 h 208"/>
                <a:gd name="T6" fmla="*/ 2147483647 w 66"/>
                <a:gd name="T7" fmla="*/ 2147483647 h 208"/>
                <a:gd name="T8" fmla="*/ 2147483647 w 66"/>
                <a:gd name="T9" fmla="*/ 2147483647 h 208"/>
                <a:gd name="T10" fmla="*/ 2147483647 w 66"/>
                <a:gd name="T11" fmla="*/ 2147483647 h 208"/>
                <a:gd name="T12" fmla="*/ 2147483647 w 66"/>
                <a:gd name="T13" fmla="*/ 2147483647 h 208"/>
                <a:gd name="T14" fmla="*/ 2147483647 w 66"/>
                <a:gd name="T15" fmla="*/ 2147483647 h 208"/>
                <a:gd name="T16" fmla="*/ 2147483647 w 66"/>
                <a:gd name="T17" fmla="*/ 2147483647 h 208"/>
                <a:gd name="T18" fmla="*/ 2147483647 w 66"/>
                <a:gd name="T19" fmla="*/ 2147483647 h 208"/>
                <a:gd name="T20" fmla="*/ 2147483647 w 66"/>
                <a:gd name="T21" fmla="*/ 2147483647 h 208"/>
                <a:gd name="T22" fmla="*/ 2147483647 w 66"/>
                <a:gd name="T23" fmla="*/ 2147483647 h 208"/>
                <a:gd name="T24" fmla="*/ 2147483647 w 66"/>
                <a:gd name="T25" fmla="*/ 0 h 208"/>
                <a:gd name="T26" fmla="*/ 2147483647 w 66"/>
                <a:gd name="T27" fmla="*/ 2147483647 h 208"/>
                <a:gd name="T28" fmla="*/ 2147483647 w 66"/>
                <a:gd name="T29" fmla="*/ 2147483647 h 208"/>
                <a:gd name="T30" fmla="*/ 2147483647 w 66"/>
                <a:gd name="T31" fmla="*/ 2147483647 h 208"/>
                <a:gd name="T32" fmla="*/ 2147483647 w 66"/>
                <a:gd name="T33" fmla="*/ 2147483647 h 208"/>
                <a:gd name="T34" fmla="*/ 2147483647 w 66"/>
                <a:gd name="T35" fmla="*/ 2147483647 h 208"/>
                <a:gd name="T36" fmla="*/ 2147483647 w 66"/>
                <a:gd name="T37" fmla="*/ 2147483647 h 208"/>
                <a:gd name="T38" fmla="*/ 2147483647 w 66"/>
                <a:gd name="T39" fmla="*/ 2147483647 h 208"/>
                <a:gd name="T40" fmla="*/ 2147483647 w 66"/>
                <a:gd name="T41" fmla="*/ 2147483647 h 208"/>
                <a:gd name="T42" fmla="*/ 2147483647 w 66"/>
                <a:gd name="T43" fmla="*/ 2147483647 h 208"/>
                <a:gd name="T44" fmla="*/ 2147483647 w 66"/>
                <a:gd name="T45" fmla="*/ 2147483647 h 208"/>
                <a:gd name="T46" fmla="*/ 2147483647 w 66"/>
                <a:gd name="T47" fmla="*/ 2147483647 h 208"/>
                <a:gd name="T48" fmla="*/ 2147483647 w 66"/>
                <a:gd name="T49" fmla="*/ 2147483647 h 208"/>
                <a:gd name="T50" fmla="*/ 0 w 66"/>
                <a:gd name="T51" fmla="*/ 2147483647 h 208"/>
                <a:gd name="T52" fmla="*/ 2147483647 w 66"/>
                <a:gd name="T53" fmla="*/ 2147483647 h 20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6"/>
                <a:gd name="T82" fmla="*/ 0 h 208"/>
                <a:gd name="T83" fmla="*/ 66 w 66"/>
                <a:gd name="T84" fmla="*/ 208 h 20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6" h="208">
                  <a:moveTo>
                    <a:pt x="17" y="207"/>
                  </a:moveTo>
                  <a:lnTo>
                    <a:pt x="21" y="188"/>
                  </a:lnTo>
                  <a:lnTo>
                    <a:pt x="33" y="163"/>
                  </a:lnTo>
                  <a:lnTo>
                    <a:pt x="44" y="132"/>
                  </a:lnTo>
                  <a:lnTo>
                    <a:pt x="56" y="101"/>
                  </a:lnTo>
                  <a:lnTo>
                    <a:pt x="60" y="84"/>
                  </a:lnTo>
                  <a:lnTo>
                    <a:pt x="63" y="69"/>
                  </a:lnTo>
                  <a:lnTo>
                    <a:pt x="65" y="55"/>
                  </a:lnTo>
                  <a:lnTo>
                    <a:pt x="65" y="40"/>
                  </a:lnTo>
                  <a:lnTo>
                    <a:pt x="65" y="29"/>
                  </a:lnTo>
                  <a:lnTo>
                    <a:pt x="60" y="15"/>
                  </a:lnTo>
                  <a:lnTo>
                    <a:pt x="52" y="6"/>
                  </a:lnTo>
                  <a:lnTo>
                    <a:pt x="40" y="0"/>
                  </a:lnTo>
                  <a:lnTo>
                    <a:pt x="35" y="13"/>
                  </a:lnTo>
                  <a:lnTo>
                    <a:pt x="42" y="17"/>
                  </a:lnTo>
                  <a:lnTo>
                    <a:pt x="46" y="23"/>
                  </a:lnTo>
                  <a:lnTo>
                    <a:pt x="50" y="31"/>
                  </a:lnTo>
                  <a:lnTo>
                    <a:pt x="50" y="42"/>
                  </a:lnTo>
                  <a:lnTo>
                    <a:pt x="50" y="54"/>
                  </a:lnTo>
                  <a:lnTo>
                    <a:pt x="48" y="67"/>
                  </a:lnTo>
                  <a:lnTo>
                    <a:pt x="44" y="80"/>
                  </a:lnTo>
                  <a:lnTo>
                    <a:pt x="40" y="96"/>
                  </a:lnTo>
                  <a:lnTo>
                    <a:pt x="29" y="126"/>
                  </a:lnTo>
                  <a:lnTo>
                    <a:pt x="17" y="157"/>
                  </a:lnTo>
                  <a:lnTo>
                    <a:pt x="8" y="182"/>
                  </a:lnTo>
                  <a:lnTo>
                    <a:pt x="0" y="205"/>
                  </a:lnTo>
                  <a:lnTo>
                    <a:pt x="17" y="207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6" name="Freeform 90"/>
            <p:cNvSpPr>
              <a:spLocks/>
            </p:cNvSpPr>
            <p:nvPr/>
          </p:nvSpPr>
          <p:spPr bwMode="auto">
            <a:xfrm>
              <a:off x="5703888" y="3889375"/>
              <a:ext cx="26987" cy="26988"/>
            </a:xfrm>
            <a:custGeom>
              <a:avLst/>
              <a:gdLst>
                <a:gd name="T0" fmla="*/ 2147483647 w 17"/>
                <a:gd name="T1" fmla="*/ 2147483647 h 17"/>
                <a:gd name="T2" fmla="*/ 2147483647 w 17"/>
                <a:gd name="T3" fmla="*/ 2147483647 h 17"/>
                <a:gd name="T4" fmla="*/ 2147483647 w 17"/>
                <a:gd name="T5" fmla="*/ 0 h 17"/>
                <a:gd name="T6" fmla="*/ 0 w 17"/>
                <a:gd name="T7" fmla="*/ 2147483647 h 17"/>
                <a:gd name="T8" fmla="*/ 2147483647 w 17"/>
                <a:gd name="T9" fmla="*/ 2147483647 h 17"/>
                <a:gd name="T10" fmla="*/ 2147483647 w 17"/>
                <a:gd name="T11" fmla="*/ 214748364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0" y="9"/>
                  </a:moveTo>
                  <a:lnTo>
                    <a:pt x="16" y="4"/>
                  </a:lnTo>
                  <a:lnTo>
                    <a:pt x="13" y="0"/>
                  </a:lnTo>
                  <a:lnTo>
                    <a:pt x="0" y="11"/>
                  </a:lnTo>
                  <a:lnTo>
                    <a:pt x="2" y="16"/>
                  </a:lnTo>
                  <a:lnTo>
                    <a:pt x="10" y="9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7" name="Freeform 91"/>
            <p:cNvSpPr>
              <a:spLocks/>
            </p:cNvSpPr>
            <p:nvPr/>
          </p:nvSpPr>
          <p:spPr bwMode="auto">
            <a:xfrm>
              <a:off x="5716588" y="3587750"/>
              <a:ext cx="184150" cy="327025"/>
            </a:xfrm>
            <a:custGeom>
              <a:avLst/>
              <a:gdLst>
                <a:gd name="T0" fmla="*/ 2147483647 w 116"/>
                <a:gd name="T1" fmla="*/ 0 h 206"/>
                <a:gd name="T2" fmla="*/ 2147483647 w 116"/>
                <a:gd name="T3" fmla="*/ 2147483647 h 206"/>
                <a:gd name="T4" fmla="*/ 2147483647 w 116"/>
                <a:gd name="T5" fmla="*/ 2147483647 h 206"/>
                <a:gd name="T6" fmla="*/ 2147483647 w 116"/>
                <a:gd name="T7" fmla="*/ 2147483647 h 206"/>
                <a:gd name="T8" fmla="*/ 2147483647 w 116"/>
                <a:gd name="T9" fmla="*/ 2147483647 h 206"/>
                <a:gd name="T10" fmla="*/ 2147483647 w 116"/>
                <a:gd name="T11" fmla="*/ 2147483647 h 206"/>
                <a:gd name="T12" fmla="*/ 2147483647 w 116"/>
                <a:gd name="T13" fmla="*/ 2147483647 h 206"/>
                <a:gd name="T14" fmla="*/ 2147483647 w 116"/>
                <a:gd name="T15" fmla="*/ 2147483647 h 206"/>
                <a:gd name="T16" fmla="*/ 2147483647 w 116"/>
                <a:gd name="T17" fmla="*/ 2147483647 h 206"/>
                <a:gd name="T18" fmla="*/ 0 w 116"/>
                <a:gd name="T19" fmla="*/ 2147483647 h 206"/>
                <a:gd name="T20" fmla="*/ 2147483647 w 116"/>
                <a:gd name="T21" fmla="*/ 2147483647 h 206"/>
                <a:gd name="T22" fmla="*/ 0 w 116"/>
                <a:gd name="T23" fmla="*/ 2147483647 h 206"/>
                <a:gd name="T24" fmla="*/ 2147483647 w 116"/>
                <a:gd name="T25" fmla="*/ 2147483647 h 206"/>
                <a:gd name="T26" fmla="*/ 2147483647 w 116"/>
                <a:gd name="T27" fmla="*/ 2147483647 h 206"/>
                <a:gd name="T28" fmla="*/ 2147483647 w 116"/>
                <a:gd name="T29" fmla="*/ 2147483647 h 206"/>
                <a:gd name="T30" fmla="*/ 2147483647 w 116"/>
                <a:gd name="T31" fmla="*/ 2147483647 h 206"/>
                <a:gd name="T32" fmla="*/ 2147483647 w 116"/>
                <a:gd name="T33" fmla="*/ 2147483647 h 206"/>
                <a:gd name="T34" fmla="*/ 2147483647 w 116"/>
                <a:gd name="T35" fmla="*/ 2147483647 h 206"/>
                <a:gd name="T36" fmla="*/ 2147483647 w 116"/>
                <a:gd name="T37" fmla="*/ 2147483647 h 206"/>
                <a:gd name="T38" fmla="*/ 2147483647 w 116"/>
                <a:gd name="T39" fmla="*/ 2147483647 h 206"/>
                <a:gd name="T40" fmla="*/ 2147483647 w 116"/>
                <a:gd name="T41" fmla="*/ 2147483647 h 206"/>
                <a:gd name="T42" fmla="*/ 2147483647 w 116"/>
                <a:gd name="T43" fmla="*/ 2147483647 h 206"/>
                <a:gd name="T44" fmla="*/ 2147483647 w 116"/>
                <a:gd name="T45" fmla="*/ 0 h 20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6"/>
                <a:gd name="T70" fmla="*/ 0 h 206"/>
                <a:gd name="T71" fmla="*/ 116 w 116"/>
                <a:gd name="T72" fmla="*/ 206 h 20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6" h="206">
                  <a:moveTo>
                    <a:pt x="105" y="0"/>
                  </a:moveTo>
                  <a:lnTo>
                    <a:pt x="94" y="12"/>
                  </a:lnTo>
                  <a:lnTo>
                    <a:pt x="84" y="23"/>
                  </a:lnTo>
                  <a:lnTo>
                    <a:pt x="74" y="37"/>
                  </a:lnTo>
                  <a:lnTo>
                    <a:pt x="65" y="52"/>
                  </a:lnTo>
                  <a:lnTo>
                    <a:pt x="48" y="85"/>
                  </a:lnTo>
                  <a:lnTo>
                    <a:pt x="32" y="117"/>
                  </a:lnTo>
                  <a:lnTo>
                    <a:pt x="19" y="148"/>
                  </a:lnTo>
                  <a:lnTo>
                    <a:pt x="7" y="173"/>
                  </a:lnTo>
                  <a:lnTo>
                    <a:pt x="0" y="188"/>
                  </a:lnTo>
                  <a:lnTo>
                    <a:pt x="4" y="190"/>
                  </a:lnTo>
                  <a:lnTo>
                    <a:pt x="0" y="205"/>
                  </a:lnTo>
                  <a:lnTo>
                    <a:pt x="13" y="196"/>
                  </a:lnTo>
                  <a:lnTo>
                    <a:pt x="23" y="179"/>
                  </a:lnTo>
                  <a:lnTo>
                    <a:pt x="32" y="154"/>
                  </a:lnTo>
                  <a:lnTo>
                    <a:pt x="46" y="123"/>
                  </a:lnTo>
                  <a:lnTo>
                    <a:pt x="61" y="90"/>
                  </a:lnTo>
                  <a:lnTo>
                    <a:pt x="78" y="60"/>
                  </a:lnTo>
                  <a:lnTo>
                    <a:pt x="88" y="46"/>
                  </a:lnTo>
                  <a:lnTo>
                    <a:pt x="96" y="33"/>
                  </a:lnTo>
                  <a:lnTo>
                    <a:pt x="105" y="21"/>
                  </a:lnTo>
                  <a:lnTo>
                    <a:pt x="115" y="14"/>
                  </a:lnTo>
                  <a:lnTo>
                    <a:pt x="105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8" name="Freeform 92"/>
            <p:cNvSpPr>
              <a:spLocks/>
            </p:cNvSpPr>
            <p:nvPr/>
          </p:nvSpPr>
          <p:spPr bwMode="auto">
            <a:xfrm>
              <a:off x="5883275" y="3570288"/>
              <a:ext cx="90488" cy="41275"/>
            </a:xfrm>
            <a:custGeom>
              <a:avLst/>
              <a:gdLst>
                <a:gd name="T0" fmla="*/ 2147483647 w 57"/>
                <a:gd name="T1" fmla="*/ 2147483647 h 26"/>
                <a:gd name="T2" fmla="*/ 2147483647 w 57"/>
                <a:gd name="T3" fmla="*/ 2147483647 h 26"/>
                <a:gd name="T4" fmla="*/ 2147483647 w 57"/>
                <a:gd name="T5" fmla="*/ 2147483647 h 26"/>
                <a:gd name="T6" fmla="*/ 2147483647 w 57"/>
                <a:gd name="T7" fmla="*/ 2147483647 h 26"/>
                <a:gd name="T8" fmla="*/ 2147483647 w 57"/>
                <a:gd name="T9" fmla="*/ 0 h 26"/>
                <a:gd name="T10" fmla="*/ 2147483647 w 57"/>
                <a:gd name="T11" fmla="*/ 0 h 26"/>
                <a:gd name="T12" fmla="*/ 2147483647 w 57"/>
                <a:gd name="T13" fmla="*/ 2147483647 h 26"/>
                <a:gd name="T14" fmla="*/ 2147483647 w 57"/>
                <a:gd name="T15" fmla="*/ 2147483647 h 26"/>
                <a:gd name="T16" fmla="*/ 0 w 57"/>
                <a:gd name="T17" fmla="*/ 2147483647 h 26"/>
                <a:gd name="T18" fmla="*/ 2147483647 w 57"/>
                <a:gd name="T19" fmla="*/ 2147483647 h 26"/>
                <a:gd name="T20" fmla="*/ 2147483647 w 57"/>
                <a:gd name="T21" fmla="*/ 2147483647 h 26"/>
                <a:gd name="T22" fmla="*/ 2147483647 w 57"/>
                <a:gd name="T23" fmla="*/ 2147483647 h 26"/>
                <a:gd name="T24" fmla="*/ 2147483647 w 57"/>
                <a:gd name="T25" fmla="*/ 2147483647 h 26"/>
                <a:gd name="T26" fmla="*/ 2147483647 w 57"/>
                <a:gd name="T27" fmla="*/ 2147483647 h 26"/>
                <a:gd name="T28" fmla="*/ 2147483647 w 57"/>
                <a:gd name="T29" fmla="*/ 2147483647 h 26"/>
                <a:gd name="T30" fmla="*/ 2147483647 w 57"/>
                <a:gd name="T31" fmla="*/ 2147483647 h 26"/>
                <a:gd name="T32" fmla="*/ 2147483647 w 57"/>
                <a:gd name="T33" fmla="*/ 2147483647 h 26"/>
                <a:gd name="T34" fmla="*/ 2147483647 w 57"/>
                <a:gd name="T35" fmla="*/ 2147483647 h 26"/>
                <a:gd name="T36" fmla="*/ 2147483647 w 57"/>
                <a:gd name="T37" fmla="*/ 2147483647 h 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"/>
                <a:gd name="T58" fmla="*/ 0 h 26"/>
                <a:gd name="T59" fmla="*/ 57 w 57"/>
                <a:gd name="T60" fmla="*/ 26 h 2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" h="26">
                  <a:moveTo>
                    <a:pt x="56" y="17"/>
                  </a:moveTo>
                  <a:lnTo>
                    <a:pt x="54" y="11"/>
                  </a:lnTo>
                  <a:lnTo>
                    <a:pt x="48" y="6"/>
                  </a:lnTo>
                  <a:lnTo>
                    <a:pt x="42" y="2"/>
                  </a:lnTo>
                  <a:lnTo>
                    <a:pt x="35" y="0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6"/>
                  </a:lnTo>
                  <a:lnTo>
                    <a:pt x="0" y="11"/>
                  </a:lnTo>
                  <a:lnTo>
                    <a:pt x="10" y="25"/>
                  </a:lnTo>
                  <a:lnTo>
                    <a:pt x="17" y="19"/>
                  </a:lnTo>
                  <a:lnTo>
                    <a:pt x="23" y="17"/>
                  </a:lnTo>
                  <a:lnTo>
                    <a:pt x="27" y="15"/>
                  </a:lnTo>
                  <a:lnTo>
                    <a:pt x="33" y="15"/>
                  </a:lnTo>
                  <a:lnTo>
                    <a:pt x="37" y="17"/>
                  </a:lnTo>
                  <a:lnTo>
                    <a:pt x="38" y="19"/>
                  </a:lnTo>
                  <a:lnTo>
                    <a:pt x="40" y="21"/>
                  </a:lnTo>
                  <a:lnTo>
                    <a:pt x="42" y="23"/>
                  </a:lnTo>
                  <a:lnTo>
                    <a:pt x="56" y="17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9" name="Freeform 93"/>
            <p:cNvSpPr>
              <a:spLocks/>
            </p:cNvSpPr>
            <p:nvPr/>
          </p:nvSpPr>
          <p:spPr bwMode="auto">
            <a:xfrm>
              <a:off x="5905500" y="3597275"/>
              <a:ext cx="73025" cy="180975"/>
            </a:xfrm>
            <a:custGeom>
              <a:avLst/>
              <a:gdLst>
                <a:gd name="T0" fmla="*/ 2147483647 w 46"/>
                <a:gd name="T1" fmla="*/ 2147483647 h 114"/>
                <a:gd name="T2" fmla="*/ 2147483647 w 46"/>
                <a:gd name="T3" fmla="*/ 2147483647 h 114"/>
                <a:gd name="T4" fmla="*/ 2147483647 w 46"/>
                <a:gd name="T5" fmla="*/ 2147483647 h 114"/>
                <a:gd name="T6" fmla="*/ 2147483647 w 46"/>
                <a:gd name="T7" fmla="*/ 2147483647 h 114"/>
                <a:gd name="T8" fmla="*/ 2147483647 w 46"/>
                <a:gd name="T9" fmla="*/ 2147483647 h 114"/>
                <a:gd name="T10" fmla="*/ 2147483647 w 46"/>
                <a:gd name="T11" fmla="*/ 2147483647 h 114"/>
                <a:gd name="T12" fmla="*/ 2147483647 w 46"/>
                <a:gd name="T13" fmla="*/ 2147483647 h 114"/>
                <a:gd name="T14" fmla="*/ 2147483647 w 46"/>
                <a:gd name="T15" fmla="*/ 2147483647 h 114"/>
                <a:gd name="T16" fmla="*/ 2147483647 w 46"/>
                <a:gd name="T17" fmla="*/ 0 h 114"/>
                <a:gd name="T18" fmla="*/ 2147483647 w 46"/>
                <a:gd name="T19" fmla="*/ 2147483647 h 114"/>
                <a:gd name="T20" fmla="*/ 2147483647 w 46"/>
                <a:gd name="T21" fmla="*/ 2147483647 h 114"/>
                <a:gd name="T22" fmla="*/ 2147483647 w 46"/>
                <a:gd name="T23" fmla="*/ 2147483647 h 114"/>
                <a:gd name="T24" fmla="*/ 2147483647 w 46"/>
                <a:gd name="T25" fmla="*/ 2147483647 h 114"/>
                <a:gd name="T26" fmla="*/ 2147483647 w 46"/>
                <a:gd name="T27" fmla="*/ 2147483647 h 114"/>
                <a:gd name="T28" fmla="*/ 2147483647 w 46"/>
                <a:gd name="T29" fmla="*/ 2147483647 h 114"/>
                <a:gd name="T30" fmla="*/ 2147483647 w 46"/>
                <a:gd name="T31" fmla="*/ 2147483647 h 114"/>
                <a:gd name="T32" fmla="*/ 2147483647 w 46"/>
                <a:gd name="T33" fmla="*/ 2147483647 h 114"/>
                <a:gd name="T34" fmla="*/ 0 w 46"/>
                <a:gd name="T35" fmla="*/ 2147483647 h 114"/>
                <a:gd name="T36" fmla="*/ 2147483647 w 46"/>
                <a:gd name="T37" fmla="*/ 2147483647 h 1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6"/>
                <a:gd name="T58" fmla="*/ 0 h 114"/>
                <a:gd name="T59" fmla="*/ 46 w 46"/>
                <a:gd name="T60" fmla="*/ 114 h 11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6" h="114">
                  <a:moveTo>
                    <a:pt x="13" y="113"/>
                  </a:moveTo>
                  <a:lnTo>
                    <a:pt x="21" y="102"/>
                  </a:lnTo>
                  <a:lnTo>
                    <a:pt x="26" y="88"/>
                  </a:lnTo>
                  <a:lnTo>
                    <a:pt x="34" y="73"/>
                  </a:lnTo>
                  <a:lnTo>
                    <a:pt x="40" y="58"/>
                  </a:lnTo>
                  <a:lnTo>
                    <a:pt x="44" y="42"/>
                  </a:lnTo>
                  <a:lnTo>
                    <a:pt x="45" y="27"/>
                  </a:lnTo>
                  <a:lnTo>
                    <a:pt x="45" y="14"/>
                  </a:lnTo>
                  <a:lnTo>
                    <a:pt x="42" y="0"/>
                  </a:lnTo>
                  <a:lnTo>
                    <a:pt x="28" y="6"/>
                  </a:lnTo>
                  <a:lnTo>
                    <a:pt x="30" y="15"/>
                  </a:lnTo>
                  <a:lnTo>
                    <a:pt x="30" y="27"/>
                  </a:lnTo>
                  <a:lnTo>
                    <a:pt x="28" y="38"/>
                  </a:lnTo>
                  <a:lnTo>
                    <a:pt x="24" y="54"/>
                  </a:lnTo>
                  <a:lnTo>
                    <a:pt x="19" y="67"/>
                  </a:lnTo>
                  <a:lnTo>
                    <a:pt x="13" y="81"/>
                  </a:lnTo>
                  <a:lnTo>
                    <a:pt x="5" y="94"/>
                  </a:lnTo>
                  <a:lnTo>
                    <a:pt x="0" y="106"/>
                  </a:lnTo>
                  <a:lnTo>
                    <a:pt x="13" y="113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0" name="Freeform 94"/>
            <p:cNvSpPr>
              <a:spLocks/>
            </p:cNvSpPr>
            <p:nvPr/>
          </p:nvSpPr>
          <p:spPr bwMode="auto">
            <a:xfrm>
              <a:off x="5865813" y="3765550"/>
              <a:ext cx="61912" cy="112713"/>
            </a:xfrm>
            <a:custGeom>
              <a:avLst/>
              <a:gdLst>
                <a:gd name="T0" fmla="*/ 2147483647 w 39"/>
                <a:gd name="T1" fmla="*/ 2147483647 h 71"/>
                <a:gd name="T2" fmla="*/ 2147483647 w 39"/>
                <a:gd name="T3" fmla="*/ 2147483647 h 71"/>
                <a:gd name="T4" fmla="*/ 2147483647 w 39"/>
                <a:gd name="T5" fmla="*/ 2147483647 h 71"/>
                <a:gd name="T6" fmla="*/ 2147483647 w 39"/>
                <a:gd name="T7" fmla="*/ 2147483647 h 71"/>
                <a:gd name="T8" fmla="*/ 2147483647 w 39"/>
                <a:gd name="T9" fmla="*/ 2147483647 h 71"/>
                <a:gd name="T10" fmla="*/ 2147483647 w 39"/>
                <a:gd name="T11" fmla="*/ 2147483647 h 71"/>
                <a:gd name="T12" fmla="*/ 2147483647 w 39"/>
                <a:gd name="T13" fmla="*/ 2147483647 h 71"/>
                <a:gd name="T14" fmla="*/ 2147483647 w 39"/>
                <a:gd name="T15" fmla="*/ 2147483647 h 71"/>
                <a:gd name="T16" fmla="*/ 2147483647 w 39"/>
                <a:gd name="T17" fmla="*/ 2147483647 h 71"/>
                <a:gd name="T18" fmla="*/ 2147483647 w 39"/>
                <a:gd name="T19" fmla="*/ 2147483647 h 71"/>
                <a:gd name="T20" fmla="*/ 2147483647 w 39"/>
                <a:gd name="T21" fmla="*/ 0 h 71"/>
                <a:gd name="T22" fmla="*/ 2147483647 w 39"/>
                <a:gd name="T23" fmla="*/ 2147483647 h 71"/>
                <a:gd name="T24" fmla="*/ 2147483647 w 39"/>
                <a:gd name="T25" fmla="*/ 2147483647 h 71"/>
                <a:gd name="T26" fmla="*/ 2147483647 w 39"/>
                <a:gd name="T27" fmla="*/ 2147483647 h 71"/>
                <a:gd name="T28" fmla="*/ 2147483647 w 39"/>
                <a:gd name="T29" fmla="*/ 2147483647 h 71"/>
                <a:gd name="T30" fmla="*/ 2147483647 w 39"/>
                <a:gd name="T31" fmla="*/ 2147483647 h 71"/>
                <a:gd name="T32" fmla="*/ 0 w 39"/>
                <a:gd name="T33" fmla="*/ 2147483647 h 71"/>
                <a:gd name="T34" fmla="*/ 0 w 39"/>
                <a:gd name="T35" fmla="*/ 2147483647 h 71"/>
                <a:gd name="T36" fmla="*/ 2147483647 w 39"/>
                <a:gd name="T37" fmla="*/ 2147483647 h 71"/>
                <a:gd name="T38" fmla="*/ 2147483647 w 39"/>
                <a:gd name="T39" fmla="*/ 2147483647 h 71"/>
                <a:gd name="T40" fmla="*/ 2147483647 w 39"/>
                <a:gd name="T41" fmla="*/ 2147483647 h 7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71"/>
                <a:gd name="T65" fmla="*/ 39 w 39"/>
                <a:gd name="T66" fmla="*/ 71 h 7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71">
                  <a:moveTo>
                    <a:pt x="5" y="55"/>
                  </a:moveTo>
                  <a:lnTo>
                    <a:pt x="11" y="53"/>
                  </a:lnTo>
                  <a:lnTo>
                    <a:pt x="15" y="57"/>
                  </a:lnTo>
                  <a:lnTo>
                    <a:pt x="15" y="55"/>
                  </a:lnTo>
                  <a:lnTo>
                    <a:pt x="17" y="49"/>
                  </a:lnTo>
                  <a:lnTo>
                    <a:pt x="21" y="40"/>
                  </a:lnTo>
                  <a:lnTo>
                    <a:pt x="25" y="32"/>
                  </a:lnTo>
                  <a:lnTo>
                    <a:pt x="30" y="23"/>
                  </a:lnTo>
                  <a:lnTo>
                    <a:pt x="34" y="15"/>
                  </a:lnTo>
                  <a:lnTo>
                    <a:pt x="38" y="7"/>
                  </a:lnTo>
                  <a:lnTo>
                    <a:pt x="25" y="0"/>
                  </a:lnTo>
                  <a:lnTo>
                    <a:pt x="21" y="7"/>
                  </a:lnTo>
                  <a:lnTo>
                    <a:pt x="15" y="15"/>
                  </a:lnTo>
                  <a:lnTo>
                    <a:pt x="11" y="24"/>
                  </a:lnTo>
                  <a:lnTo>
                    <a:pt x="5" y="34"/>
                  </a:lnTo>
                  <a:lnTo>
                    <a:pt x="2" y="44"/>
                  </a:lnTo>
                  <a:lnTo>
                    <a:pt x="0" y="53"/>
                  </a:lnTo>
                  <a:lnTo>
                    <a:pt x="0" y="61"/>
                  </a:lnTo>
                  <a:lnTo>
                    <a:pt x="9" y="70"/>
                  </a:lnTo>
                  <a:lnTo>
                    <a:pt x="13" y="69"/>
                  </a:lnTo>
                  <a:lnTo>
                    <a:pt x="5" y="55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1" name="Freeform 95"/>
            <p:cNvSpPr>
              <a:spLocks/>
            </p:cNvSpPr>
            <p:nvPr/>
          </p:nvSpPr>
          <p:spPr bwMode="auto">
            <a:xfrm>
              <a:off x="5873750" y="3590925"/>
              <a:ext cx="193675" cy="285750"/>
            </a:xfrm>
            <a:custGeom>
              <a:avLst/>
              <a:gdLst>
                <a:gd name="T0" fmla="*/ 2147483647 w 122"/>
                <a:gd name="T1" fmla="*/ 0 h 180"/>
                <a:gd name="T2" fmla="*/ 2147483647 w 122"/>
                <a:gd name="T3" fmla="*/ 2147483647 h 180"/>
                <a:gd name="T4" fmla="*/ 2147483647 w 122"/>
                <a:gd name="T5" fmla="*/ 2147483647 h 180"/>
                <a:gd name="T6" fmla="*/ 2147483647 w 122"/>
                <a:gd name="T7" fmla="*/ 2147483647 h 180"/>
                <a:gd name="T8" fmla="*/ 2147483647 w 122"/>
                <a:gd name="T9" fmla="*/ 2147483647 h 180"/>
                <a:gd name="T10" fmla="*/ 2147483647 w 122"/>
                <a:gd name="T11" fmla="*/ 2147483647 h 180"/>
                <a:gd name="T12" fmla="*/ 2147483647 w 122"/>
                <a:gd name="T13" fmla="*/ 2147483647 h 180"/>
                <a:gd name="T14" fmla="*/ 2147483647 w 122"/>
                <a:gd name="T15" fmla="*/ 2147483647 h 180"/>
                <a:gd name="T16" fmla="*/ 0 w 122"/>
                <a:gd name="T17" fmla="*/ 2147483647 h 180"/>
                <a:gd name="T18" fmla="*/ 2147483647 w 122"/>
                <a:gd name="T19" fmla="*/ 2147483647 h 180"/>
                <a:gd name="T20" fmla="*/ 2147483647 w 122"/>
                <a:gd name="T21" fmla="*/ 2147483647 h 180"/>
                <a:gd name="T22" fmla="*/ 2147483647 w 122"/>
                <a:gd name="T23" fmla="*/ 2147483647 h 180"/>
                <a:gd name="T24" fmla="*/ 2147483647 w 122"/>
                <a:gd name="T25" fmla="*/ 2147483647 h 180"/>
                <a:gd name="T26" fmla="*/ 2147483647 w 122"/>
                <a:gd name="T27" fmla="*/ 2147483647 h 180"/>
                <a:gd name="T28" fmla="*/ 2147483647 w 122"/>
                <a:gd name="T29" fmla="*/ 2147483647 h 180"/>
                <a:gd name="T30" fmla="*/ 2147483647 w 122"/>
                <a:gd name="T31" fmla="*/ 2147483647 h 180"/>
                <a:gd name="T32" fmla="*/ 2147483647 w 122"/>
                <a:gd name="T33" fmla="*/ 2147483647 h 180"/>
                <a:gd name="T34" fmla="*/ 2147483647 w 122"/>
                <a:gd name="T35" fmla="*/ 2147483647 h 180"/>
                <a:gd name="T36" fmla="*/ 2147483647 w 122"/>
                <a:gd name="T37" fmla="*/ 0 h 1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2"/>
                <a:gd name="T58" fmla="*/ 0 h 180"/>
                <a:gd name="T59" fmla="*/ 122 w 122"/>
                <a:gd name="T60" fmla="*/ 180 h 18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2" h="180">
                  <a:moveTo>
                    <a:pt x="110" y="0"/>
                  </a:moveTo>
                  <a:lnTo>
                    <a:pt x="90" y="23"/>
                  </a:lnTo>
                  <a:lnTo>
                    <a:pt x="71" y="48"/>
                  </a:lnTo>
                  <a:lnTo>
                    <a:pt x="54" y="75"/>
                  </a:lnTo>
                  <a:lnTo>
                    <a:pt x="39" y="102"/>
                  </a:lnTo>
                  <a:lnTo>
                    <a:pt x="23" y="127"/>
                  </a:lnTo>
                  <a:lnTo>
                    <a:pt x="12" y="146"/>
                  </a:lnTo>
                  <a:lnTo>
                    <a:pt x="4" y="161"/>
                  </a:lnTo>
                  <a:lnTo>
                    <a:pt x="0" y="165"/>
                  </a:lnTo>
                  <a:lnTo>
                    <a:pt x="8" y="179"/>
                  </a:lnTo>
                  <a:lnTo>
                    <a:pt x="18" y="169"/>
                  </a:lnTo>
                  <a:lnTo>
                    <a:pt x="25" y="156"/>
                  </a:lnTo>
                  <a:lnTo>
                    <a:pt x="39" y="134"/>
                  </a:lnTo>
                  <a:lnTo>
                    <a:pt x="52" y="110"/>
                  </a:lnTo>
                  <a:lnTo>
                    <a:pt x="67" y="85"/>
                  </a:lnTo>
                  <a:lnTo>
                    <a:pt x="85" y="58"/>
                  </a:lnTo>
                  <a:lnTo>
                    <a:pt x="104" y="33"/>
                  </a:lnTo>
                  <a:lnTo>
                    <a:pt x="121" y="12"/>
                  </a:lnTo>
                  <a:lnTo>
                    <a:pt x="110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2" name="Freeform 96"/>
            <p:cNvSpPr>
              <a:spLocks/>
            </p:cNvSpPr>
            <p:nvPr/>
          </p:nvSpPr>
          <p:spPr bwMode="auto">
            <a:xfrm>
              <a:off x="6048375" y="3543300"/>
              <a:ext cx="92075" cy="68263"/>
            </a:xfrm>
            <a:custGeom>
              <a:avLst/>
              <a:gdLst>
                <a:gd name="T0" fmla="*/ 2147483647 w 58"/>
                <a:gd name="T1" fmla="*/ 0 h 43"/>
                <a:gd name="T2" fmla="*/ 2147483647 w 58"/>
                <a:gd name="T3" fmla="*/ 0 h 43"/>
                <a:gd name="T4" fmla="*/ 2147483647 w 58"/>
                <a:gd name="T5" fmla="*/ 2147483647 h 43"/>
                <a:gd name="T6" fmla="*/ 2147483647 w 58"/>
                <a:gd name="T7" fmla="*/ 2147483647 h 43"/>
                <a:gd name="T8" fmla="*/ 2147483647 w 58"/>
                <a:gd name="T9" fmla="*/ 2147483647 h 43"/>
                <a:gd name="T10" fmla="*/ 2147483647 w 58"/>
                <a:gd name="T11" fmla="*/ 2147483647 h 43"/>
                <a:gd name="T12" fmla="*/ 2147483647 w 58"/>
                <a:gd name="T13" fmla="*/ 2147483647 h 43"/>
                <a:gd name="T14" fmla="*/ 2147483647 w 58"/>
                <a:gd name="T15" fmla="*/ 2147483647 h 43"/>
                <a:gd name="T16" fmla="*/ 0 w 58"/>
                <a:gd name="T17" fmla="*/ 2147483647 h 43"/>
                <a:gd name="T18" fmla="*/ 2147483647 w 58"/>
                <a:gd name="T19" fmla="*/ 2147483647 h 43"/>
                <a:gd name="T20" fmla="*/ 2147483647 w 58"/>
                <a:gd name="T21" fmla="*/ 2147483647 h 43"/>
                <a:gd name="T22" fmla="*/ 2147483647 w 58"/>
                <a:gd name="T23" fmla="*/ 2147483647 h 43"/>
                <a:gd name="T24" fmla="*/ 2147483647 w 58"/>
                <a:gd name="T25" fmla="*/ 2147483647 h 43"/>
                <a:gd name="T26" fmla="*/ 2147483647 w 58"/>
                <a:gd name="T27" fmla="*/ 2147483647 h 43"/>
                <a:gd name="T28" fmla="*/ 2147483647 w 58"/>
                <a:gd name="T29" fmla="*/ 2147483647 h 43"/>
                <a:gd name="T30" fmla="*/ 2147483647 w 58"/>
                <a:gd name="T31" fmla="*/ 2147483647 h 43"/>
                <a:gd name="T32" fmla="*/ 2147483647 w 58"/>
                <a:gd name="T33" fmla="*/ 2147483647 h 43"/>
                <a:gd name="T34" fmla="*/ 2147483647 w 58"/>
                <a:gd name="T35" fmla="*/ 2147483647 h 43"/>
                <a:gd name="T36" fmla="*/ 2147483647 w 58"/>
                <a:gd name="T37" fmla="*/ 0 h 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"/>
                <a:gd name="T58" fmla="*/ 0 h 43"/>
                <a:gd name="T59" fmla="*/ 58 w 58"/>
                <a:gd name="T60" fmla="*/ 43 h 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" h="43">
                  <a:moveTo>
                    <a:pt x="57" y="0"/>
                  </a:moveTo>
                  <a:lnTo>
                    <a:pt x="46" y="0"/>
                  </a:lnTo>
                  <a:lnTo>
                    <a:pt x="38" y="2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3" y="17"/>
                  </a:lnTo>
                  <a:lnTo>
                    <a:pt x="7" y="23"/>
                  </a:lnTo>
                  <a:lnTo>
                    <a:pt x="1" y="28"/>
                  </a:lnTo>
                  <a:lnTo>
                    <a:pt x="0" y="30"/>
                  </a:lnTo>
                  <a:lnTo>
                    <a:pt x="11" y="42"/>
                  </a:lnTo>
                  <a:lnTo>
                    <a:pt x="13" y="40"/>
                  </a:lnTo>
                  <a:lnTo>
                    <a:pt x="17" y="34"/>
                  </a:lnTo>
                  <a:lnTo>
                    <a:pt x="23" y="30"/>
                  </a:lnTo>
                  <a:lnTo>
                    <a:pt x="30" y="25"/>
                  </a:lnTo>
                  <a:lnTo>
                    <a:pt x="36" y="21"/>
                  </a:lnTo>
                  <a:lnTo>
                    <a:pt x="44" y="17"/>
                  </a:lnTo>
                  <a:lnTo>
                    <a:pt x="47" y="15"/>
                  </a:lnTo>
                  <a:lnTo>
                    <a:pt x="51" y="15"/>
                  </a:lnTo>
                  <a:lnTo>
                    <a:pt x="57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3" name="Freeform 97"/>
            <p:cNvSpPr>
              <a:spLocks/>
            </p:cNvSpPr>
            <p:nvPr/>
          </p:nvSpPr>
          <p:spPr bwMode="auto">
            <a:xfrm>
              <a:off x="6129338" y="3543300"/>
              <a:ext cx="50800" cy="333375"/>
            </a:xfrm>
            <a:custGeom>
              <a:avLst/>
              <a:gdLst>
                <a:gd name="T0" fmla="*/ 2147483647 w 32"/>
                <a:gd name="T1" fmla="*/ 2147483647 h 210"/>
                <a:gd name="T2" fmla="*/ 2147483647 w 32"/>
                <a:gd name="T3" fmla="*/ 2147483647 h 210"/>
                <a:gd name="T4" fmla="*/ 2147483647 w 32"/>
                <a:gd name="T5" fmla="*/ 2147483647 h 210"/>
                <a:gd name="T6" fmla="*/ 2147483647 w 32"/>
                <a:gd name="T7" fmla="*/ 2147483647 h 210"/>
                <a:gd name="T8" fmla="*/ 2147483647 w 32"/>
                <a:gd name="T9" fmla="*/ 2147483647 h 210"/>
                <a:gd name="T10" fmla="*/ 2147483647 w 32"/>
                <a:gd name="T11" fmla="*/ 2147483647 h 210"/>
                <a:gd name="T12" fmla="*/ 2147483647 w 32"/>
                <a:gd name="T13" fmla="*/ 2147483647 h 210"/>
                <a:gd name="T14" fmla="*/ 2147483647 w 32"/>
                <a:gd name="T15" fmla="*/ 2147483647 h 210"/>
                <a:gd name="T16" fmla="*/ 2147483647 w 32"/>
                <a:gd name="T17" fmla="*/ 2147483647 h 210"/>
                <a:gd name="T18" fmla="*/ 2147483647 w 32"/>
                <a:gd name="T19" fmla="*/ 2147483647 h 210"/>
                <a:gd name="T20" fmla="*/ 2147483647 w 32"/>
                <a:gd name="T21" fmla="*/ 2147483647 h 210"/>
                <a:gd name="T22" fmla="*/ 2147483647 w 32"/>
                <a:gd name="T23" fmla="*/ 2147483647 h 210"/>
                <a:gd name="T24" fmla="*/ 2147483647 w 32"/>
                <a:gd name="T25" fmla="*/ 2147483647 h 210"/>
                <a:gd name="T26" fmla="*/ 2147483647 w 32"/>
                <a:gd name="T27" fmla="*/ 0 h 210"/>
                <a:gd name="T28" fmla="*/ 0 w 32"/>
                <a:gd name="T29" fmla="*/ 2147483647 h 210"/>
                <a:gd name="T30" fmla="*/ 2147483647 w 32"/>
                <a:gd name="T31" fmla="*/ 2147483647 h 210"/>
                <a:gd name="T32" fmla="*/ 2147483647 w 32"/>
                <a:gd name="T33" fmla="*/ 2147483647 h 210"/>
                <a:gd name="T34" fmla="*/ 2147483647 w 32"/>
                <a:gd name="T35" fmla="*/ 2147483647 h 210"/>
                <a:gd name="T36" fmla="*/ 2147483647 w 32"/>
                <a:gd name="T37" fmla="*/ 2147483647 h 210"/>
                <a:gd name="T38" fmla="*/ 2147483647 w 32"/>
                <a:gd name="T39" fmla="*/ 2147483647 h 210"/>
                <a:gd name="T40" fmla="*/ 2147483647 w 32"/>
                <a:gd name="T41" fmla="*/ 2147483647 h 210"/>
                <a:gd name="T42" fmla="*/ 2147483647 w 32"/>
                <a:gd name="T43" fmla="*/ 2147483647 h 210"/>
                <a:gd name="T44" fmla="*/ 2147483647 w 32"/>
                <a:gd name="T45" fmla="*/ 2147483647 h 210"/>
                <a:gd name="T46" fmla="*/ 2147483647 w 32"/>
                <a:gd name="T47" fmla="*/ 2147483647 h 210"/>
                <a:gd name="T48" fmla="*/ 2147483647 w 32"/>
                <a:gd name="T49" fmla="*/ 2147483647 h 210"/>
                <a:gd name="T50" fmla="*/ 2147483647 w 32"/>
                <a:gd name="T51" fmla="*/ 2147483647 h 210"/>
                <a:gd name="T52" fmla="*/ 2147483647 w 32"/>
                <a:gd name="T53" fmla="*/ 2147483647 h 210"/>
                <a:gd name="T54" fmla="*/ 2147483647 w 32"/>
                <a:gd name="T55" fmla="*/ 2147483647 h 21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2"/>
                <a:gd name="T85" fmla="*/ 0 h 210"/>
                <a:gd name="T86" fmla="*/ 32 w 32"/>
                <a:gd name="T87" fmla="*/ 210 h 21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2" h="210">
                  <a:moveTo>
                    <a:pt x="23" y="203"/>
                  </a:moveTo>
                  <a:lnTo>
                    <a:pt x="25" y="203"/>
                  </a:lnTo>
                  <a:lnTo>
                    <a:pt x="21" y="193"/>
                  </a:lnTo>
                  <a:lnTo>
                    <a:pt x="19" y="180"/>
                  </a:lnTo>
                  <a:lnTo>
                    <a:pt x="19" y="166"/>
                  </a:lnTo>
                  <a:lnTo>
                    <a:pt x="21" y="153"/>
                  </a:lnTo>
                  <a:lnTo>
                    <a:pt x="23" y="122"/>
                  </a:lnTo>
                  <a:lnTo>
                    <a:pt x="27" y="92"/>
                  </a:lnTo>
                  <a:lnTo>
                    <a:pt x="31" y="61"/>
                  </a:lnTo>
                  <a:lnTo>
                    <a:pt x="29" y="36"/>
                  </a:lnTo>
                  <a:lnTo>
                    <a:pt x="27" y="25"/>
                  </a:lnTo>
                  <a:lnTo>
                    <a:pt x="23" y="15"/>
                  </a:lnTo>
                  <a:lnTo>
                    <a:pt x="16" y="5"/>
                  </a:lnTo>
                  <a:lnTo>
                    <a:pt x="6" y="0"/>
                  </a:lnTo>
                  <a:lnTo>
                    <a:pt x="0" y="15"/>
                  </a:lnTo>
                  <a:lnTo>
                    <a:pt x="6" y="19"/>
                  </a:lnTo>
                  <a:lnTo>
                    <a:pt x="10" y="23"/>
                  </a:lnTo>
                  <a:lnTo>
                    <a:pt x="12" y="28"/>
                  </a:lnTo>
                  <a:lnTo>
                    <a:pt x="14" y="38"/>
                  </a:lnTo>
                  <a:lnTo>
                    <a:pt x="14" y="61"/>
                  </a:lnTo>
                  <a:lnTo>
                    <a:pt x="12" y="90"/>
                  </a:lnTo>
                  <a:lnTo>
                    <a:pt x="8" y="120"/>
                  </a:lnTo>
                  <a:lnTo>
                    <a:pt x="4" y="151"/>
                  </a:lnTo>
                  <a:lnTo>
                    <a:pt x="4" y="166"/>
                  </a:lnTo>
                  <a:lnTo>
                    <a:pt x="4" y="182"/>
                  </a:lnTo>
                  <a:lnTo>
                    <a:pt x="6" y="195"/>
                  </a:lnTo>
                  <a:lnTo>
                    <a:pt x="10" y="209"/>
                  </a:lnTo>
                  <a:lnTo>
                    <a:pt x="23" y="203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4" name="Freeform 98"/>
            <p:cNvSpPr>
              <a:spLocks/>
            </p:cNvSpPr>
            <p:nvPr/>
          </p:nvSpPr>
          <p:spPr bwMode="auto">
            <a:xfrm>
              <a:off x="6145213" y="3865563"/>
              <a:ext cx="88900" cy="47625"/>
            </a:xfrm>
            <a:custGeom>
              <a:avLst/>
              <a:gdLst>
                <a:gd name="T0" fmla="*/ 2147483647 w 56"/>
                <a:gd name="T1" fmla="*/ 2147483647 h 30"/>
                <a:gd name="T2" fmla="*/ 2147483647 w 56"/>
                <a:gd name="T3" fmla="*/ 2147483647 h 30"/>
                <a:gd name="T4" fmla="*/ 2147483647 w 56"/>
                <a:gd name="T5" fmla="*/ 2147483647 h 30"/>
                <a:gd name="T6" fmla="*/ 2147483647 w 56"/>
                <a:gd name="T7" fmla="*/ 2147483647 h 30"/>
                <a:gd name="T8" fmla="*/ 2147483647 w 56"/>
                <a:gd name="T9" fmla="*/ 2147483647 h 30"/>
                <a:gd name="T10" fmla="*/ 2147483647 w 56"/>
                <a:gd name="T11" fmla="*/ 2147483647 h 30"/>
                <a:gd name="T12" fmla="*/ 2147483647 w 56"/>
                <a:gd name="T13" fmla="*/ 2147483647 h 30"/>
                <a:gd name="T14" fmla="*/ 2147483647 w 56"/>
                <a:gd name="T15" fmla="*/ 0 h 30"/>
                <a:gd name="T16" fmla="*/ 2147483647 w 56"/>
                <a:gd name="T17" fmla="*/ 0 h 30"/>
                <a:gd name="T18" fmla="*/ 0 w 56"/>
                <a:gd name="T19" fmla="*/ 2147483647 h 30"/>
                <a:gd name="T20" fmla="*/ 2147483647 w 56"/>
                <a:gd name="T21" fmla="*/ 2147483647 h 30"/>
                <a:gd name="T22" fmla="*/ 2147483647 w 56"/>
                <a:gd name="T23" fmla="*/ 2147483647 h 30"/>
                <a:gd name="T24" fmla="*/ 2147483647 w 56"/>
                <a:gd name="T25" fmla="*/ 2147483647 h 30"/>
                <a:gd name="T26" fmla="*/ 2147483647 w 56"/>
                <a:gd name="T27" fmla="*/ 2147483647 h 30"/>
                <a:gd name="T28" fmla="*/ 2147483647 w 56"/>
                <a:gd name="T29" fmla="*/ 2147483647 h 30"/>
                <a:gd name="T30" fmla="*/ 2147483647 w 56"/>
                <a:gd name="T31" fmla="*/ 2147483647 h 30"/>
                <a:gd name="T32" fmla="*/ 2147483647 w 56"/>
                <a:gd name="T33" fmla="*/ 2147483647 h 30"/>
                <a:gd name="T34" fmla="*/ 2147483647 w 56"/>
                <a:gd name="T35" fmla="*/ 2147483647 h 30"/>
                <a:gd name="T36" fmla="*/ 2147483647 w 56"/>
                <a:gd name="T37" fmla="*/ 2147483647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"/>
                <a:gd name="T58" fmla="*/ 0 h 30"/>
                <a:gd name="T59" fmla="*/ 56 w 56"/>
                <a:gd name="T60" fmla="*/ 30 h 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" h="30">
                  <a:moveTo>
                    <a:pt x="52" y="13"/>
                  </a:moveTo>
                  <a:lnTo>
                    <a:pt x="48" y="13"/>
                  </a:lnTo>
                  <a:lnTo>
                    <a:pt x="42" y="13"/>
                  </a:lnTo>
                  <a:lnTo>
                    <a:pt x="34" y="11"/>
                  </a:lnTo>
                  <a:lnTo>
                    <a:pt x="29" y="9"/>
                  </a:lnTo>
                  <a:lnTo>
                    <a:pt x="23" y="6"/>
                  </a:lnTo>
                  <a:lnTo>
                    <a:pt x="19" y="4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0" y="6"/>
                  </a:lnTo>
                  <a:lnTo>
                    <a:pt x="4" y="11"/>
                  </a:lnTo>
                  <a:lnTo>
                    <a:pt x="9" y="15"/>
                  </a:lnTo>
                  <a:lnTo>
                    <a:pt x="15" y="19"/>
                  </a:lnTo>
                  <a:lnTo>
                    <a:pt x="23" y="23"/>
                  </a:lnTo>
                  <a:lnTo>
                    <a:pt x="31" y="27"/>
                  </a:lnTo>
                  <a:lnTo>
                    <a:pt x="38" y="29"/>
                  </a:lnTo>
                  <a:lnTo>
                    <a:pt x="48" y="29"/>
                  </a:lnTo>
                  <a:lnTo>
                    <a:pt x="55" y="29"/>
                  </a:lnTo>
                  <a:lnTo>
                    <a:pt x="52" y="13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5" name="Freeform 99"/>
            <p:cNvSpPr>
              <a:spLocks/>
            </p:cNvSpPr>
            <p:nvPr/>
          </p:nvSpPr>
          <p:spPr bwMode="auto">
            <a:xfrm>
              <a:off x="2516188" y="2173288"/>
              <a:ext cx="279400" cy="220662"/>
            </a:xfrm>
            <a:custGeom>
              <a:avLst/>
              <a:gdLst>
                <a:gd name="T0" fmla="*/ 2147483647 w 176"/>
                <a:gd name="T1" fmla="*/ 0 h 139"/>
                <a:gd name="T2" fmla="*/ 2147483647 w 176"/>
                <a:gd name="T3" fmla="*/ 2147483647 h 139"/>
                <a:gd name="T4" fmla="*/ 2147483647 w 176"/>
                <a:gd name="T5" fmla="*/ 2147483647 h 139"/>
                <a:gd name="T6" fmla="*/ 2147483647 w 176"/>
                <a:gd name="T7" fmla="*/ 2147483647 h 139"/>
                <a:gd name="T8" fmla="*/ 2147483647 w 176"/>
                <a:gd name="T9" fmla="*/ 2147483647 h 139"/>
                <a:gd name="T10" fmla="*/ 2147483647 w 176"/>
                <a:gd name="T11" fmla="*/ 2147483647 h 139"/>
                <a:gd name="T12" fmla="*/ 2147483647 w 176"/>
                <a:gd name="T13" fmla="*/ 2147483647 h 139"/>
                <a:gd name="T14" fmla="*/ 2147483647 w 176"/>
                <a:gd name="T15" fmla="*/ 2147483647 h 139"/>
                <a:gd name="T16" fmla="*/ 0 w 176"/>
                <a:gd name="T17" fmla="*/ 2147483647 h 139"/>
                <a:gd name="T18" fmla="*/ 2147483647 w 176"/>
                <a:gd name="T19" fmla="*/ 2147483647 h 139"/>
                <a:gd name="T20" fmla="*/ 2147483647 w 176"/>
                <a:gd name="T21" fmla="*/ 2147483647 h 139"/>
                <a:gd name="T22" fmla="*/ 2147483647 w 176"/>
                <a:gd name="T23" fmla="*/ 2147483647 h 139"/>
                <a:gd name="T24" fmla="*/ 2147483647 w 176"/>
                <a:gd name="T25" fmla="*/ 2147483647 h 139"/>
                <a:gd name="T26" fmla="*/ 2147483647 w 176"/>
                <a:gd name="T27" fmla="*/ 2147483647 h 139"/>
                <a:gd name="T28" fmla="*/ 2147483647 w 176"/>
                <a:gd name="T29" fmla="*/ 2147483647 h 139"/>
                <a:gd name="T30" fmla="*/ 2147483647 w 176"/>
                <a:gd name="T31" fmla="*/ 2147483647 h 139"/>
                <a:gd name="T32" fmla="*/ 2147483647 w 176"/>
                <a:gd name="T33" fmla="*/ 2147483647 h 139"/>
                <a:gd name="T34" fmla="*/ 2147483647 w 176"/>
                <a:gd name="T35" fmla="*/ 2147483647 h 139"/>
                <a:gd name="T36" fmla="*/ 2147483647 w 176"/>
                <a:gd name="T37" fmla="*/ 2147483647 h 139"/>
                <a:gd name="T38" fmla="*/ 2147483647 w 176"/>
                <a:gd name="T39" fmla="*/ 0 h 1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6"/>
                <a:gd name="T61" fmla="*/ 0 h 139"/>
                <a:gd name="T62" fmla="*/ 176 w 176"/>
                <a:gd name="T63" fmla="*/ 139 h 1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6" h="139">
                  <a:moveTo>
                    <a:pt x="165" y="0"/>
                  </a:moveTo>
                  <a:lnTo>
                    <a:pt x="144" y="16"/>
                  </a:lnTo>
                  <a:lnTo>
                    <a:pt x="123" y="31"/>
                  </a:lnTo>
                  <a:lnTo>
                    <a:pt x="104" y="44"/>
                  </a:lnTo>
                  <a:lnTo>
                    <a:pt x="83" y="60"/>
                  </a:lnTo>
                  <a:lnTo>
                    <a:pt x="64" y="75"/>
                  </a:lnTo>
                  <a:lnTo>
                    <a:pt x="45" y="90"/>
                  </a:lnTo>
                  <a:lnTo>
                    <a:pt x="23" y="108"/>
                  </a:lnTo>
                  <a:lnTo>
                    <a:pt x="0" y="127"/>
                  </a:lnTo>
                  <a:lnTo>
                    <a:pt x="10" y="138"/>
                  </a:lnTo>
                  <a:lnTo>
                    <a:pt x="33" y="119"/>
                  </a:lnTo>
                  <a:lnTo>
                    <a:pt x="54" y="102"/>
                  </a:lnTo>
                  <a:lnTo>
                    <a:pt x="73" y="86"/>
                  </a:lnTo>
                  <a:lnTo>
                    <a:pt x="92" y="73"/>
                  </a:lnTo>
                  <a:lnTo>
                    <a:pt x="113" y="58"/>
                  </a:lnTo>
                  <a:lnTo>
                    <a:pt x="133" y="44"/>
                  </a:lnTo>
                  <a:lnTo>
                    <a:pt x="152" y="29"/>
                  </a:lnTo>
                  <a:lnTo>
                    <a:pt x="175" y="14"/>
                  </a:lnTo>
                  <a:lnTo>
                    <a:pt x="173" y="14"/>
                  </a:lnTo>
                  <a:lnTo>
                    <a:pt x="165" y="0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6" name="Freeform 100"/>
            <p:cNvSpPr>
              <a:spLocks/>
            </p:cNvSpPr>
            <p:nvPr/>
          </p:nvSpPr>
          <p:spPr bwMode="auto">
            <a:xfrm>
              <a:off x="2778125" y="2033588"/>
              <a:ext cx="349250" cy="163512"/>
            </a:xfrm>
            <a:custGeom>
              <a:avLst/>
              <a:gdLst>
                <a:gd name="T0" fmla="*/ 2147483647 w 220"/>
                <a:gd name="T1" fmla="*/ 0 h 103"/>
                <a:gd name="T2" fmla="*/ 2147483647 w 220"/>
                <a:gd name="T3" fmla="*/ 2147483647 h 103"/>
                <a:gd name="T4" fmla="*/ 2147483647 w 220"/>
                <a:gd name="T5" fmla="*/ 2147483647 h 103"/>
                <a:gd name="T6" fmla="*/ 2147483647 w 220"/>
                <a:gd name="T7" fmla="*/ 2147483647 h 103"/>
                <a:gd name="T8" fmla="*/ 2147483647 w 220"/>
                <a:gd name="T9" fmla="*/ 2147483647 h 103"/>
                <a:gd name="T10" fmla="*/ 2147483647 w 220"/>
                <a:gd name="T11" fmla="*/ 2147483647 h 103"/>
                <a:gd name="T12" fmla="*/ 2147483647 w 220"/>
                <a:gd name="T13" fmla="*/ 2147483647 h 103"/>
                <a:gd name="T14" fmla="*/ 2147483647 w 220"/>
                <a:gd name="T15" fmla="*/ 2147483647 h 103"/>
                <a:gd name="T16" fmla="*/ 0 w 220"/>
                <a:gd name="T17" fmla="*/ 2147483647 h 103"/>
                <a:gd name="T18" fmla="*/ 2147483647 w 220"/>
                <a:gd name="T19" fmla="*/ 2147483647 h 103"/>
                <a:gd name="T20" fmla="*/ 2147483647 w 220"/>
                <a:gd name="T21" fmla="*/ 2147483647 h 103"/>
                <a:gd name="T22" fmla="*/ 2147483647 w 220"/>
                <a:gd name="T23" fmla="*/ 2147483647 h 103"/>
                <a:gd name="T24" fmla="*/ 2147483647 w 220"/>
                <a:gd name="T25" fmla="*/ 2147483647 h 103"/>
                <a:gd name="T26" fmla="*/ 2147483647 w 220"/>
                <a:gd name="T27" fmla="*/ 2147483647 h 103"/>
                <a:gd name="T28" fmla="*/ 2147483647 w 220"/>
                <a:gd name="T29" fmla="*/ 2147483647 h 103"/>
                <a:gd name="T30" fmla="*/ 2147483647 w 220"/>
                <a:gd name="T31" fmla="*/ 2147483647 h 103"/>
                <a:gd name="T32" fmla="*/ 2147483647 w 220"/>
                <a:gd name="T33" fmla="*/ 2147483647 h 103"/>
                <a:gd name="T34" fmla="*/ 2147483647 w 220"/>
                <a:gd name="T35" fmla="*/ 2147483647 h 103"/>
                <a:gd name="T36" fmla="*/ 2147483647 w 220"/>
                <a:gd name="T37" fmla="*/ 0 h 1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0"/>
                <a:gd name="T58" fmla="*/ 0 h 103"/>
                <a:gd name="T59" fmla="*/ 220 w 220"/>
                <a:gd name="T60" fmla="*/ 103 h 1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0" h="103">
                  <a:moveTo>
                    <a:pt x="215" y="0"/>
                  </a:moveTo>
                  <a:lnTo>
                    <a:pt x="186" y="8"/>
                  </a:lnTo>
                  <a:lnTo>
                    <a:pt x="157" y="15"/>
                  </a:lnTo>
                  <a:lnTo>
                    <a:pt x="130" y="23"/>
                  </a:lnTo>
                  <a:lnTo>
                    <a:pt x="104" y="35"/>
                  </a:lnTo>
                  <a:lnTo>
                    <a:pt x="77" y="46"/>
                  </a:lnTo>
                  <a:lnTo>
                    <a:pt x="50" y="58"/>
                  </a:lnTo>
                  <a:lnTo>
                    <a:pt x="25" y="73"/>
                  </a:lnTo>
                  <a:lnTo>
                    <a:pt x="0" y="88"/>
                  </a:lnTo>
                  <a:lnTo>
                    <a:pt x="8" y="102"/>
                  </a:lnTo>
                  <a:lnTo>
                    <a:pt x="33" y="86"/>
                  </a:lnTo>
                  <a:lnTo>
                    <a:pt x="58" y="73"/>
                  </a:lnTo>
                  <a:lnTo>
                    <a:pt x="83" y="59"/>
                  </a:lnTo>
                  <a:lnTo>
                    <a:pt x="109" y="48"/>
                  </a:lnTo>
                  <a:lnTo>
                    <a:pt x="136" y="38"/>
                  </a:lnTo>
                  <a:lnTo>
                    <a:pt x="161" y="31"/>
                  </a:lnTo>
                  <a:lnTo>
                    <a:pt x="190" y="23"/>
                  </a:lnTo>
                  <a:lnTo>
                    <a:pt x="219" y="15"/>
                  </a:lnTo>
                  <a:lnTo>
                    <a:pt x="215" y="0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7" name="Freeform 101"/>
            <p:cNvSpPr>
              <a:spLocks/>
            </p:cNvSpPr>
            <p:nvPr/>
          </p:nvSpPr>
          <p:spPr bwMode="auto">
            <a:xfrm>
              <a:off x="3119438" y="2017713"/>
              <a:ext cx="227012" cy="41275"/>
            </a:xfrm>
            <a:custGeom>
              <a:avLst/>
              <a:gdLst>
                <a:gd name="T0" fmla="*/ 2147483647 w 143"/>
                <a:gd name="T1" fmla="*/ 2147483647 h 26"/>
                <a:gd name="T2" fmla="*/ 2147483647 w 143"/>
                <a:gd name="T3" fmla="*/ 2147483647 h 26"/>
                <a:gd name="T4" fmla="*/ 2147483647 w 143"/>
                <a:gd name="T5" fmla="*/ 0 h 26"/>
                <a:gd name="T6" fmla="*/ 2147483647 w 143"/>
                <a:gd name="T7" fmla="*/ 0 h 26"/>
                <a:gd name="T8" fmla="*/ 2147483647 w 143"/>
                <a:gd name="T9" fmla="*/ 0 h 26"/>
                <a:gd name="T10" fmla="*/ 2147483647 w 143"/>
                <a:gd name="T11" fmla="*/ 0 h 26"/>
                <a:gd name="T12" fmla="*/ 2147483647 w 143"/>
                <a:gd name="T13" fmla="*/ 2147483647 h 26"/>
                <a:gd name="T14" fmla="*/ 2147483647 w 143"/>
                <a:gd name="T15" fmla="*/ 2147483647 h 26"/>
                <a:gd name="T16" fmla="*/ 0 w 143"/>
                <a:gd name="T17" fmla="*/ 2147483647 h 26"/>
                <a:gd name="T18" fmla="*/ 2147483647 w 143"/>
                <a:gd name="T19" fmla="*/ 2147483647 h 26"/>
                <a:gd name="T20" fmla="*/ 2147483647 w 143"/>
                <a:gd name="T21" fmla="*/ 2147483647 h 26"/>
                <a:gd name="T22" fmla="*/ 2147483647 w 143"/>
                <a:gd name="T23" fmla="*/ 2147483647 h 26"/>
                <a:gd name="T24" fmla="*/ 2147483647 w 143"/>
                <a:gd name="T25" fmla="*/ 2147483647 h 26"/>
                <a:gd name="T26" fmla="*/ 2147483647 w 143"/>
                <a:gd name="T27" fmla="*/ 2147483647 h 26"/>
                <a:gd name="T28" fmla="*/ 2147483647 w 143"/>
                <a:gd name="T29" fmla="*/ 2147483647 h 26"/>
                <a:gd name="T30" fmla="*/ 2147483647 w 143"/>
                <a:gd name="T31" fmla="*/ 2147483647 h 26"/>
                <a:gd name="T32" fmla="*/ 2147483647 w 143"/>
                <a:gd name="T33" fmla="*/ 2147483647 h 26"/>
                <a:gd name="T34" fmla="*/ 2147483647 w 143"/>
                <a:gd name="T35" fmla="*/ 2147483647 h 26"/>
                <a:gd name="T36" fmla="*/ 2147483647 w 143"/>
                <a:gd name="T37" fmla="*/ 2147483647 h 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3"/>
                <a:gd name="T58" fmla="*/ 0 h 26"/>
                <a:gd name="T59" fmla="*/ 143 w 143"/>
                <a:gd name="T60" fmla="*/ 26 h 2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3" h="26">
                  <a:moveTo>
                    <a:pt x="142" y="6"/>
                  </a:moveTo>
                  <a:lnTo>
                    <a:pt x="122" y="4"/>
                  </a:lnTo>
                  <a:lnTo>
                    <a:pt x="105" y="0"/>
                  </a:lnTo>
                  <a:lnTo>
                    <a:pt x="88" y="0"/>
                  </a:lnTo>
                  <a:lnTo>
                    <a:pt x="71" y="0"/>
                  </a:lnTo>
                  <a:lnTo>
                    <a:pt x="53" y="0"/>
                  </a:lnTo>
                  <a:lnTo>
                    <a:pt x="34" y="2"/>
                  </a:lnTo>
                  <a:lnTo>
                    <a:pt x="17" y="6"/>
                  </a:lnTo>
                  <a:lnTo>
                    <a:pt x="0" y="10"/>
                  </a:lnTo>
                  <a:lnTo>
                    <a:pt x="4" y="25"/>
                  </a:lnTo>
                  <a:lnTo>
                    <a:pt x="21" y="22"/>
                  </a:lnTo>
                  <a:lnTo>
                    <a:pt x="38" y="20"/>
                  </a:lnTo>
                  <a:lnTo>
                    <a:pt x="53" y="18"/>
                  </a:lnTo>
                  <a:lnTo>
                    <a:pt x="71" y="16"/>
                  </a:lnTo>
                  <a:lnTo>
                    <a:pt x="88" y="16"/>
                  </a:lnTo>
                  <a:lnTo>
                    <a:pt x="103" y="18"/>
                  </a:lnTo>
                  <a:lnTo>
                    <a:pt x="120" y="20"/>
                  </a:lnTo>
                  <a:lnTo>
                    <a:pt x="138" y="22"/>
                  </a:lnTo>
                  <a:lnTo>
                    <a:pt x="142" y="6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8" name="Freeform 102"/>
            <p:cNvSpPr>
              <a:spLocks/>
            </p:cNvSpPr>
            <p:nvPr/>
          </p:nvSpPr>
          <p:spPr bwMode="auto">
            <a:xfrm>
              <a:off x="3338513" y="2027238"/>
              <a:ext cx="238125" cy="111125"/>
            </a:xfrm>
            <a:custGeom>
              <a:avLst/>
              <a:gdLst>
                <a:gd name="T0" fmla="*/ 2147483647 w 150"/>
                <a:gd name="T1" fmla="*/ 2147483647 h 70"/>
                <a:gd name="T2" fmla="*/ 2147483647 w 150"/>
                <a:gd name="T3" fmla="*/ 2147483647 h 70"/>
                <a:gd name="T4" fmla="*/ 2147483647 w 150"/>
                <a:gd name="T5" fmla="*/ 2147483647 h 70"/>
                <a:gd name="T6" fmla="*/ 2147483647 w 150"/>
                <a:gd name="T7" fmla="*/ 2147483647 h 70"/>
                <a:gd name="T8" fmla="*/ 2147483647 w 150"/>
                <a:gd name="T9" fmla="*/ 2147483647 h 70"/>
                <a:gd name="T10" fmla="*/ 2147483647 w 150"/>
                <a:gd name="T11" fmla="*/ 2147483647 h 70"/>
                <a:gd name="T12" fmla="*/ 2147483647 w 150"/>
                <a:gd name="T13" fmla="*/ 2147483647 h 70"/>
                <a:gd name="T14" fmla="*/ 2147483647 w 150"/>
                <a:gd name="T15" fmla="*/ 2147483647 h 70"/>
                <a:gd name="T16" fmla="*/ 2147483647 w 150"/>
                <a:gd name="T17" fmla="*/ 0 h 70"/>
                <a:gd name="T18" fmla="*/ 0 w 150"/>
                <a:gd name="T19" fmla="*/ 2147483647 h 70"/>
                <a:gd name="T20" fmla="*/ 2147483647 w 150"/>
                <a:gd name="T21" fmla="*/ 2147483647 h 70"/>
                <a:gd name="T22" fmla="*/ 2147483647 w 150"/>
                <a:gd name="T23" fmla="*/ 2147483647 h 70"/>
                <a:gd name="T24" fmla="*/ 2147483647 w 150"/>
                <a:gd name="T25" fmla="*/ 2147483647 h 70"/>
                <a:gd name="T26" fmla="*/ 2147483647 w 150"/>
                <a:gd name="T27" fmla="*/ 2147483647 h 70"/>
                <a:gd name="T28" fmla="*/ 2147483647 w 150"/>
                <a:gd name="T29" fmla="*/ 2147483647 h 70"/>
                <a:gd name="T30" fmla="*/ 2147483647 w 150"/>
                <a:gd name="T31" fmla="*/ 2147483647 h 70"/>
                <a:gd name="T32" fmla="*/ 2147483647 w 150"/>
                <a:gd name="T33" fmla="*/ 2147483647 h 70"/>
                <a:gd name="T34" fmla="*/ 2147483647 w 150"/>
                <a:gd name="T35" fmla="*/ 2147483647 h 70"/>
                <a:gd name="T36" fmla="*/ 2147483647 w 150"/>
                <a:gd name="T37" fmla="*/ 2147483647 h 7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0"/>
                <a:gd name="T58" fmla="*/ 0 h 70"/>
                <a:gd name="T59" fmla="*/ 150 w 150"/>
                <a:gd name="T60" fmla="*/ 70 h 7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0" h="70">
                  <a:moveTo>
                    <a:pt x="149" y="56"/>
                  </a:moveTo>
                  <a:lnTo>
                    <a:pt x="132" y="46"/>
                  </a:lnTo>
                  <a:lnTo>
                    <a:pt x="115" y="39"/>
                  </a:lnTo>
                  <a:lnTo>
                    <a:pt x="95" y="31"/>
                  </a:lnTo>
                  <a:lnTo>
                    <a:pt x="78" y="23"/>
                  </a:lnTo>
                  <a:lnTo>
                    <a:pt x="59" y="16"/>
                  </a:lnTo>
                  <a:lnTo>
                    <a:pt x="42" y="10"/>
                  </a:lnTo>
                  <a:lnTo>
                    <a:pt x="23" y="6"/>
                  </a:lnTo>
                  <a:lnTo>
                    <a:pt x="4" y="0"/>
                  </a:lnTo>
                  <a:lnTo>
                    <a:pt x="0" y="16"/>
                  </a:lnTo>
                  <a:lnTo>
                    <a:pt x="19" y="21"/>
                  </a:lnTo>
                  <a:lnTo>
                    <a:pt x="36" y="25"/>
                  </a:lnTo>
                  <a:lnTo>
                    <a:pt x="55" y="31"/>
                  </a:lnTo>
                  <a:lnTo>
                    <a:pt x="72" y="39"/>
                  </a:lnTo>
                  <a:lnTo>
                    <a:pt x="90" y="44"/>
                  </a:lnTo>
                  <a:lnTo>
                    <a:pt x="107" y="52"/>
                  </a:lnTo>
                  <a:lnTo>
                    <a:pt x="124" y="60"/>
                  </a:lnTo>
                  <a:lnTo>
                    <a:pt x="141" y="69"/>
                  </a:lnTo>
                  <a:lnTo>
                    <a:pt x="149" y="56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9" name="Freeform 103"/>
            <p:cNvSpPr>
              <a:spLocks/>
            </p:cNvSpPr>
            <p:nvPr/>
          </p:nvSpPr>
          <p:spPr bwMode="auto">
            <a:xfrm>
              <a:off x="3562350" y="2116138"/>
              <a:ext cx="230188" cy="187325"/>
            </a:xfrm>
            <a:custGeom>
              <a:avLst/>
              <a:gdLst>
                <a:gd name="T0" fmla="*/ 2147483647 w 145"/>
                <a:gd name="T1" fmla="*/ 2147483647 h 118"/>
                <a:gd name="T2" fmla="*/ 2147483647 w 145"/>
                <a:gd name="T3" fmla="*/ 2147483647 h 118"/>
                <a:gd name="T4" fmla="*/ 2147483647 w 145"/>
                <a:gd name="T5" fmla="*/ 2147483647 h 118"/>
                <a:gd name="T6" fmla="*/ 2147483647 w 145"/>
                <a:gd name="T7" fmla="*/ 2147483647 h 118"/>
                <a:gd name="T8" fmla="*/ 2147483647 w 145"/>
                <a:gd name="T9" fmla="*/ 2147483647 h 118"/>
                <a:gd name="T10" fmla="*/ 2147483647 w 145"/>
                <a:gd name="T11" fmla="*/ 2147483647 h 118"/>
                <a:gd name="T12" fmla="*/ 2147483647 w 145"/>
                <a:gd name="T13" fmla="*/ 2147483647 h 118"/>
                <a:gd name="T14" fmla="*/ 2147483647 w 145"/>
                <a:gd name="T15" fmla="*/ 2147483647 h 118"/>
                <a:gd name="T16" fmla="*/ 2147483647 w 145"/>
                <a:gd name="T17" fmla="*/ 0 h 118"/>
                <a:gd name="T18" fmla="*/ 0 w 145"/>
                <a:gd name="T19" fmla="*/ 2147483647 h 118"/>
                <a:gd name="T20" fmla="*/ 2147483647 w 145"/>
                <a:gd name="T21" fmla="*/ 2147483647 h 118"/>
                <a:gd name="T22" fmla="*/ 2147483647 w 145"/>
                <a:gd name="T23" fmla="*/ 2147483647 h 118"/>
                <a:gd name="T24" fmla="*/ 2147483647 w 145"/>
                <a:gd name="T25" fmla="*/ 2147483647 h 118"/>
                <a:gd name="T26" fmla="*/ 2147483647 w 145"/>
                <a:gd name="T27" fmla="*/ 2147483647 h 118"/>
                <a:gd name="T28" fmla="*/ 2147483647 w 145"/>
                <a:gd name="T29" fmla="*/ 2147483647 h 118"/>
                <a:gd name="T30" fmla="*/ 2147483647 w 145"/>
                <a:gd name="T31" fmla="*/ 2147483647 h 118"/>
                <a:gd name="T32" fmla="*/ 2147483647 w 145"/>
                <a:gd name="T33" fmla="*/ 2147483647 h 118"/>
                <a:gd name="T34" fmla="*/ 2147483647 w 145"/>
                <a:gd name="T35" fmla="*/ 2147483647 h 118"/>
                <a:gd name="T36" fmla="*/ 2147483647 w 145"/>
                <a:gd name="T37" fmla="*/ 2147483647 h 1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5"/>
                <a:gd name="T58" fmla="*/ 0 h 118"/>
                <a:gd name="T59" fmla="*/ 145 w 145"/>
                <a:gd name="T60" fmla="*/ 118 h 1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5" h="118">
                  <a:moveTo>
                    <a:pt x="144" y="107"/>
                  </a:moveTo>
                  <a:lnTo>
                    <a:pt x="129" y="90"/>
                  </a:lnTo>
                  <a:lnTo>
                    <a:pt x="113" y="75"/>
                  </a:lnTo>
                  <a:lnTo>
                    <a:pt x="96" y="61"/>
                  </a:lnTo>
                  <a:lnTo>
                    <a:pt x="81" y="48"/>
                  </a:lnTo>
                  <a:lnTo>
                    <a:pt x="64" y="34"/>
                  </a:lnTo>
                  <a:lnTo>
                    <a:pt x="45" y="23"/>
                  </a:lnTo>
                  <a:lnTo>
                    <a:pt x="27" y="11"/>
                  </a:lnTo>
                  <a:lnTo>
                    <a:pt x="8" y="0"/>
                  </a:lnTo>
                  <a:lnTo>
                    <a:pt x="0" y="13"/>
                  </a:lnTo>
                  <a:lnTo>
                    <a:pt x="18" y="25"/>
                  </a:lnTo>
                  <a:lnTo>
                    <a:pt x="37" y="36"/>
                  </a:lnTo>
                  <a:lnTo>
                    <a:pt x="54" y="48"/>
                  </a:lnTo>
                  <a:lnTo>
                    <a:pt x="71" y="61"/>
                  </a:lnTo>
                  <a:lnTo>
                    <a:pt x="87" y="73"/>
                  </a:lnTo>
                  <a:lnTo>
                    <a:pt x="102" y="86"/>
                  </a:lnTo>
                  <a:lnTo>
                    <a:pt x="117" y="101"/>
                  </a:lnTo>
                  <a:lnTo>
                    <a:pt x="133" y="117"/>
                  </a:lnTo>
                  <a:lnTo>
                    <a:pt x="144" y="107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0" name="Freeform 104"/>
            <p:cNvSpPr>
              <a:spLocks/>
            </p:cNvSpPr>
            <p:nvPr/>
          </p:nvSpPr>
          <p:spPr bwMode="auto">
            <a:xfrm>
              <a:off x="3773488" y="2286000"/>
              <a:ext cx="185737" cy="306388"/>
            </a:xfrm>
            <a:custGeom>
              <a:avLst/>
              <a:gdLst>
                <a:gd name="T0" fmla="*/ 2147483647 w 117"/>
                <a:gd name="T1" fmla="*/ 2147483647 h 193"/>
                <a:gd name="T2" fmla="*/ 2147483647 w 117"/>
                <a:gd name="T3" fmla="*/ 2147483647 h 193"/>
                <a:gd name="T4" fmla="*/ 2147483647 w 117"/>
                <a:gd name="T5" fmla="*/ 2147483647 h 193"/>
                <a:gd name="T6" fmla="*/ 2147483647 w 117"/>
                <a:gd name="T7" fmla="*/ 2147483647 h 193"/>
                <a:gd name="T8" fmla="*/ 2147483647 w 117"/>
                <a:gd name="T9" fmla="*/ 2147483647 h 193"/>
                <a:gd name="T10" fmla="*/ 2147483647 w 117"/>
                <a:gd name="T11" fmla="*/ 2147483647 h 193"/>
                <a:gd name="T12" fmla="*/ 2147483647 w 117"/>
                <a:gd name="T13" fmla="*/ 2147483647 h 193"/>
                <a:gd name="T14" fmla="*/ 2147483647 w 117"/>
                <a:gd name="T15" fmla="*/ 2147483647 h 193"/>
                <a:gd name="T16" fmla="*/ 2147483647 w 117"/>
                <a:gd name="T17" fmla="*/ 0 h 193"/>
                <a:gd name="T18" fmla="*/ 0 w 117"/>
                <a:gd name="T19" fmla="*/ 2147483647 h 193"/>
                <a:gd name="T20" fmla="*/ 2147483647 w 117"/>
                <a:gd name="T21" fmla="*/ 2147483647 h 193"/>
                <a:gd name="T22" fmla="*/ 2147483647 w 117"/>
                <a:gd name="T23" fmla="*/ 2147483647 h 193"/>
                <a:gd name="T24" fmla="*/ 2147483647 w 117"/>
                <a:gd name="T25" fmla="*/ 2147483647 h 193"/>
                <a:gd name="T26" fmla="*/ 2147483647 w 117"/>
                <a:gd name="T27" fmla="*/ 2147483647 h 193"/>
                <a:gd name="T28" fmla="*/ 2147483647 w 117"/>
                <a:gd name="T29" fmla="*/ 2147483647 h 193"/>
                <a:gd name="T30" fmla="*/ 2147483647 w 117"/>
                <a:gd name="T31" fmla="*/ 2147483647 h 193"/>
                <a:gd name="T32" fmla="*/ 2147483647 w 117"/>
                <a:gd name="T33" fmla="*/ 2147483647 h 193"/>
                <a:gd name="T34" fmla="*/ 2147483647 w 117"/>
                <a:gd name="T35" fmla="*/ 2147483647 h 193"/>
                <a:gd name="T36" fmla="*/ 2147483647 w 117"/>
                <a:gd name="T37" fmla="*/ 2147483647 h 1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7"/>
                <a:gd name="T58" fmla="*/ 0 h 193"/>
                <a:gd name="T59" fmla="*/ 117 w 117"/>
                <a:gd name="T60" fmla="*/ 193 h 1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7" h="193">
                  <a:moveTo>
                    <a:pt x="116" y="186"/>
                  </a:moveTo>
                  <a:lnTo>
                    <a:pt x="101" y="148"/>
                  </a:lnTo>
                  <a:lnTo>
                    <a:pt x="88" y="115"/>
                  </a:lnTo>
                  <a:lnTo>
                    <a:pt x="72" y="86"/>
                  </a:lnTo>
                  <a:lnTo>
                    <a:pt x="59" y="63"/>
                  </a:lnTo>
                  <a:lnTo>
                    <a:pt x="46" y="44"/>
                  </a:lnTo>
                  <a:lnTo>
                    <a:pt x="34" y="27"/>
                  </a:lnTo>
                  <a:lnTo>
                    <a:pt x="23" y="12"/>
                  </a:lnTo>
                  <a:lnTo>
                    <a:pt x="11" y="0"/>
                  </a:lnTo>
                  <a:lnTo>
                    <a:pt x="0" y="10"/>
                  </a:lnTo>
                  <a:lnTo>
                    <a:pt x="9" y="23"/>
                  </a:lnTo>
                  <a:lnTo>
                    <a:pt x="21" y="37"/>
                  </a:lnTo>
                  <a:lnTo>
                    <a:pt x="32" y="52"/>
                  </a:lnTo>
                  <a:lnTo>
                    <a:pt x="46" y="71"/>
                  </a:lnTo>
                  <a:lnTo>
                    <a:pt x="59" y="94"/>
                  </a:lnTo>
                  <a:lnTo>
                    <a:pt x="72" y="121"/>
                  </a:lnTo>
                  <a:lnTo>
                    <a:pt x="88" y="153"/>
                  </a:lnTo>
                  <a:lnTo>
                    <a:pt x="101" y="192"/>
                  </a:lnTo>
                  <a:lnTo>
                    <a:pt x="116" y="186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1" name="Freeform 105"/>
            <p:cNvSpPr>
              <a:spLocks/>
            </p:cNvSpPr>
            <p:nvPr/>
          </p:nvSpPr>
          <p:spPr bwMode="auto">
            <a:xfrm>
              <a:off x="3933825" y="2584450"/>
              <a:ext cx="104775" cy="336550"/>
            </a:xfrm>
            <a:custGeom>
              <a:avLst/>
              <a:gdLst>
                <a:gd name="T0" fmla="*/ 2147483647 w 66"/>
                <a:gd name="T1" fmla="*/ 2147483647 h 212"/>
                <a:gd name="T2" fmla="*/ 2147483647 w 66"/>
                <a:gd name="T3" fmla="*/ 2147483647 h 212"/>
                <a:gd name="T4" fmla="*/ 2147483647 w 66"/>
                <a:gd name="T5" fmla="*/ 0 h 212"/>
                <a:gd name="T6" fmla="*/ 0 w 66"/>
                <a:gd name="T7" fmla="*/ 2147483647 h 212"/>
                <a:gd name="T8" fmla="*/ 2147483647 w 66"/>
                <a:gd name="T9" fmla="*/ 2147483647 h 212"/>
                <a:gd name="T10" fmla="*/ 2147483647 w 66"/>
                <a:gd name="T11" fmla="*/ 2147483647 h 2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212"/>
                <a:gd name="T20" fmla="*/ 66 w 66"/>
                <a:gd name="T21" fmla="*/ 212 h 2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212">
                  <a:moveTo>
                    <a:pt x="58" y="209"/>
                  </a:moveTo>
                  <a:lnTo>
                    <a:pt x="65" y="207"/>
                  </a:lnTo>
                  <a:lnTo>
                    <a:pt x="15" y="0"/>
                  </a:lnTo>
                  <a:lnTo>
                    <a:pt x="0" y="4"/>
                  </a:lnTo>
                  <a:lnTo>
                    <a:pt x="50" y="211"/>
                  </a:lnTo>
                  <a:lnTo>
                    <a:pt x="58" y="209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2" name="Freeform 106"/>
            <p:cNvSpPr>
              <a:spLocks/>
            </p:cNvSpPr>
            <p:nvPr/>
          </p:nvSpPr>
          <p:spPr bwMode="auto">
            <a:xfrm>
              <a:off x="4013200" y="2913063"/>
              <a:ext cx="184150" cy="588962"/>
            </a:xfrm>
            <a:custGeom>
              <a:avLst/>
              <a:gdLst>
                <a:gd name="T0" fmla="*/ 2147483647 w 116"/>
                <a:gd name="T1" fmla="*/ 2147483647 h 371"/>
                <a:gd name="T2" fmla="*/ 2147483647 w 116"/>
                <a:gd name="T3" fmla="*/ 2147483647 h 371"/>
                <a:gd name="T4" fmla="*/ 2147483647 w 116"/>
                <a:gd name="T5" fmla="*/ 2147483647 h 371"/>
                <a:gd name="T6" fmla="*/ 2147483647 w 116"/>
                <a:gd name="T7" fmla="*/ 2147483647 h 371"/>
                <a:gd name="T8" fmla="*/ 2147483647 w 116"/>
                <a:gd name="T9" fmla="*/ 2147483647 h 371"/>
                <a:gd name="T10" fmla="*/ 2147483647 w 116"/>
                <a:gd name="T11" fmla="*/ 2147483647 h 371"/>
                <a:gd name="T12" fmla="*/ 2147483647 w 116"/>
                <a:gd name="T13" fmla="*/ 2147483647 h 371"/>
                <a:gd name="T14" fmla="*/ 2147483647 w 116"/>
                <a:gd name="T15" fmla="*/ 2147483647 h 371"/>
                <a:gd name="T16" fmla="*/ 2147483647 w 116"/>
                <a:gd name="T17" fmla="*/ 2147483647 h 371"/>
                <a:gd name="T18" fmla="*/ 2147483647 w 116"/>
                <a:gd name="T19" fmla="*/ 2147483647 h 371"/>
                <a:gd name="T20" fmla="*/ 2147483647 w 116"/>
                <a:gd name="T21" fmla="*/ 0 h 371"/>
                <a:gd name="T22" fmla="*/ 0 w 116"/>
                <a:gd name="T23" fmla="*/ 2147483647 h 371"/>
                <a:gd name="T24" fmla="*/ 2147483647 w 116"/>
                <a:gd name="T25" fmla="*/ 2147483647 h 371"/>
                <a:gd name="T26" fmla="*/ 2147483647 w 116"/>
                <a:gd name="T27" fmla="*/ 2147483647 h 371"/>
                <a:gd name="T28" fmla="*/ 2147483647 w 116"/>
                <a:gd name="T29" fmla="*/ 2147483647 h 371"/>
                <a:gd name="T30" fmla="*/ 2147483647 w 116"/>
                <a:gd name="T31" fmla="*/ 2147483647 h 371"/>
                <a:gd name="T32" fmla="*/ 2147483647 w 116"/>
                <a:gd name="T33" fmla="*/ 2147483647 h 371"/>
                <a:gd name="T34" fmla="*/ 2147483647 w 116"/>
                <a:gd name="T35" fmla="*/ 2147483647 h 371"/>
                <a:gd name="T36" fmla="*/ 2147483647 w 116"/>
                <a:gd name="T37" fmla="*/ 2147483647 h 371"/>
                <a:gd name="T38" fmla="*/ 2147483647 w 116"/>
                <a:gd name="T39" fmla="*/ 2147483647 h 371"/>
                <a:gd name="T40" fmla="*/ 2147483647 w 116"/>
                <a:gd name="T41" fmla="*/ 2147483647 h 371"/>
                <a:gd name="T42" fmla="*/ 2147483647 w 116"/>
                <a:gd name="T43" fmla="*/ 2147483647 h 371"/>
                <a:gd name="T44" fmla="*/ 2147483647 w 116"/>
                <a:gd name="T45" fmla="*/ 2147483647 h 37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6"/>
                <a:gd name="T70" fmla="*/ 0 h 371"/>
                <a:gd name="T71" fmla="*/ 116 w 116"/>
                <a:gd name="T72" fmla="*/ 371 h 37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6" h="371">
                  <a:moveTo>
                    <a:pt x="115" y="362"/>
                  </a:moveTo>
                  <a:lnTo>
                    <a:pt x="102" y="337"/>
                  </a:lnTo>
                  <a:lnTo>
                    <a:pt x="88" y="312"/>
                  </a:lnTo>
                  <a:lnTo>
                    <a:pt x="77" y="287"/>
                  </a:lnTo>
                  <a:lnTo>
                    <a:pt x="67" y="261"/>
                  </a:lnTo>
                  <a:lnTo>
                    <a:pt x="52" y="211"/>
                  </a:lnTo>
                  <a:lnTo>
                    <a:pt x="40" y="163"/>
                  </a:lnTo>
                  <a:lnTo>
                    <a:pt x="33" y="117"/>
                  </a:lnTo>
                  <a:lnTo>
                    <a:pt x="27" y="73"/>
                  </a:lnTo>
                  <a:lnTo>
                    <a:pt x="21" y="34"/>
                  </a:lnTo>
                  <a:lnTo>
                    <a:pt x="15" y="0"/>
                  </a:lnTo>
                  <a:lnTo>
                    <a:pt x="0" y="4"/>
                  </a:lnTo>
                  <a:lnTo>
                    <a:pt x="6" y="36"/>
                  </a:lnTo>
                  <a:lnTo>
                    <a:pt x="11" y="75"/>
                  </a:lnTo>
                  <a:lnTo>
                    <a:pt x="17" y="119"/>
                  </a:lnTo>
                  <a:lnTo>
                    <a:pt x="25" y="167"/>
                  </a:lnTo>
                  <a:lnTo>
                    <a:pt x="36" y="215"/>
                  </a:lnTo>
                  <a:lnTo>
                    <a:pt x="52" y="266"/>
                  </a:lnTo>
                  <a:lnTo>
                    <a:pt x="63" y="293"/>
                  </a:lnTo>
                  <a:lnTo>
                    <a:pt x="75" y="318"/>
                  </a:lnTo>
                  <a:lnTo>
                    <a:pt x="88" y="345"/>
                  </a:lnTo>
                  <a:lnTo>
                    <a:pt x="102" y="370"/>
                  </a:lnTo>
                  <a:lnTo>
                    <a:pt x="115" y="362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3" name="Freeform 107"/>
            <p:cNvSpPr>
              <a:spLocks/>
            </p:cNvSpPr>
            <p:nvPr/>
          </p:nvSpPr>
          <p:spPr bwMode="auto">
            <a:xfrm>
              <a:off x="4175125" y="3487738"/>
              <a:ext cx="211138" cy="141287"/>
            </a:xfrm>
            <a:custGeom>
              <a:avLst/>
              <a:gdLst>
                <a:gd name="T0" fmla="*/ 2147483647 w 133"/>
                <a:gd name="T1" fmla="*/ 2147483647 h 89"/>
                <a:gd name="T2" fmla="*/ 2147483647 w 133"/>
                <a:gd name="T3" fmla="*/ 2147483647 h 89"/>
                <a:gd name="T4" fmla="*/ 2147483647 w 133"/>
                <a:gd name="T5" fmla="*/ 2147483647 h 89"/>
                <a:gd name="T6" fmla="*/ 2147483647 w 133"/>
                <a:gd name="T7" fmla="*/ 2147483647 h 89"/>
                <a:gd name="T8" fmla="*/ 2147483647 w 133"/>
                <a:gd name="T9" fmla="*/ 2147483647 h 89"/>
                <a:gd name="T10" fmla="*/ 2147483647 w 133"/>
                <a:gd name="T11" fmla="*/ 2147483647 h 89"/>
                <a:gd name="T12" fmla="*/ 2147483647 w 133"/>
                <a:gd name="T13" fmla="*/ 2147483647 h 89"/>
                <a:gd name="T14" fmla="*/ 2147483647 w 133"/>
                <a:gd name="T15" fmla="*/ 2147483647 h 89"/>
                <a:gd name="T16" fmla="*/ 2147483647 w 133"/>
                <a:gd name="T17" fmla="*/ 0 h 89"/>
                <a:gd name="T18" fmla="*/ 0 w 133"/>
                <a:gd name="T19" fmla="*/ 2147483647 h 89"/>
                <a:gd name="T20" fmla="*/ 2147483647 w 133"/>
                <a:gd name="T21" fmla="*/ 2147483647 h 89"/>
                <a:gd name="T22" fmla="*/ 2147483647 w 133"/>
                <a:gd name="T23" fmla="*/ 2147483647 h 89"/>
                <a:gd name="T24" fmla="*/ 2147483647 w 133"/>
                <a:gd name="T25" fmla="*/ 2147483647 h 89"/>
                <a:gd name="T26" fmla="*/ 2147483647 w 133"/>
                <a:gd name="T27" fmla="*/ 2147483647 h 89"/>
                <a:gd name="T28" fmla="*/ 2147483647 w 133"/>
                <a:gd name="T29" fmla="*/ 2147483647 h 89"/>
                <a:gd name="T30" fmla="*/ 2147483647 w 133"/>
                <a:gd name="T31" fmla="*/ 2147483647 h 89"/>
                <a:gd name="T32" fmla="*/ 2147483647 w 133"/>
                <a:gd name="T33" fmla="*/ 2147483647 h 89"/>
                <a:gd name="T34" fmla="*/ 2147483647 w 133"/>
                <a:gd name="T35" fmla="*/ 2147483647 h 89"/>
                <a:gd name="T36" fmla="*/ 2147483647 w 133"/>
                <a:gd name="T37" fmla="*/ 2147483647 h 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3"/>
                <a:gd name="T58" fmla="*/ 0 h 89"/>
                <a:gd name="T59" fmla="*/ 133 w 133"/>
                <a:gd name="T60" fmla="*/ 89 h 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3" h="89">
                  <a:moveTo>
                    <a:pt x="132" y="73"/>
                  </a:moveTo>
                  <a:lnTo>
                    <a:pt x="111" y="71"/>
                  </a:lnTo>
                  <a:lnTo>
                    <a:pt x="91" y="65"/>
                  </a:lnTo>
                  <a:lnTo>
                    <a:pt x="74" y="58"/>
                  </a:lnTo>
                  <a:lnTo>
                    <a:pt x="57" y="48"/>
                  </a:lnTo>
                  <a:lnTo>
                    <a:pt x="44" y="35"/>
                  </a:lnTo>
                  <a:lnTo>
                    <a:pt x="32" y="23"/>
                  </a:lnTo>
                  <a:lnTo>
                    <a:pt x="22" y="12"/>
                  </a:lnTo>
                  <a:lnTo>
                    <a:pt x="13" y="0"/>
                  </a:lnTo>
                  <a:lnTo>
                    <a:pt x="0" y="8"/>
                  </a:lnTo>
                  <a:lnTo>
                    <a:pt x="9" y="21"/>
                  </a:lnTo>
                  <a:lnTo>
                    <a:pt x="21" y="35"/>
                  </a:lnTo>
                  <a:lnTo>
                    <a:pt x="32" y="48"/>
                  </a:lnTo>
                  <a:lnTo>
                    <a:pt x="47" y="60"/>
                  </a:lnTo>
                  <a:lnTo>
                    <a:pt x="67" y="71"/>
                  </a:lnTo>
                  <a:lnTo>
                    <a:pt x="86" y="81"/>
                  </a:lnTo>
                  <a:lnTo>
                    <a:pt x="109" y="86"/>
                  </a:lnTo>
                  <a:lnTo>
                    <a:pt x="132" y="88"/>
                  </a:lnTo>
                  <a:lnTo>
                    <a:pt x="132" y="73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4" name="Freeform 108"/>
            <p:cNvSpPr>
              <a:spLocks/>
            </p:cNvSpPr>
            <p:nvPr/>
          </p:nvSpPr>
          <p:spPr bwMode="auto">
            <a:xfrm>
              <a:off x="4384675" y="3451225"/>
              <a:ext cx="247650" cy="177800"/>
            </a:xfrm>
            <a:custGeom>
              <a:avLst/>
              <a:gdLst>
                <a:gd name="T0" fmla="*/ 2147483647 w 156"/>
                <a:gd name="T1" fmla="*/ 0 h 112"/>
                <a:gd name="T2" fmla="*/ 2147483647 w 156"/>
                <a:gd name="T3" fmla="*/ 2147483647 h 112"/>
                <a:gd name="T4" fmla="*/ 2147483647 w 156"/>
                <a:gd name="T5" fmla="*/ 2147483647 h 112"/>
                <a:gd name="T6" fmla="*/ 2147483647 w 156"/>
                <a:gd name="T7" fmla="*/ 2147483647 h 112"/>
                <a:gd name="T8" fmla="*/ 2147483647 w 156"/>
                <a:gd name="T9" fmla="*/ 2147483647 h 112"/>
                <a:gd name="T10" fmla="*/ 2147483647 w 156"/>
                <a:gd name="T11" fmla="*/ 2147483647 h 112"/>
                <a:gd name="T12" fmla="*/ 2147483647 w 156"/>
                <a:gd name="T13" fmla="*/ 2147483647 h 112"/>
                <a:gd name="T14" fmla="*/ 2147483647 w 156"/>
                <a:gd name="T15" fmla="*/ 2147483647 h 112"/>
                <a:gd name="T16" fmla="*/ 0 w 156"/>
                <a:gd name="T17" fmla="*/ 2147483647 h 112"/>
                <a:gd name="T18" fmla="*/ 0 w 156"/>
                <a:gd name="T19" fmla="*/ 2147483647 h 112"/>
                <a:gd name="T20" fmla="*/ 2147483647 w 156"/>
                <a:gd name="T21" fmla="*/ 2147483647 h 112"/>
                <a:gd name="T22" fmla="*/ 2147483647 w 156"/>
                <a:gd name="T23" fmla="*/ 2147483647 h 112"/>
                <a:gd name="T24" fmla="*/ 2147483647 w 156"/>
                <a:gd name="T25" fmla="*/ 2147483647 h 112"/>
                <a:gd name="T26" fmla="*/ 2147483647 w 156"/>
                <a:gd name="T27" fmla="*/ 2147483647 h 112"/>
                <a:gd name="T28" fmla="*/ 2147483647 w 156"/>
                <a:gd name="T29" fmla="*/ 2147483647 h 112"/>
                <a:gd name="T30" fmla="*/ 2147483647 w 156"/>
                <a:gd name="T31" fmla="*/ 2147483647 h 112"/>
                <a:gd name="T32" fmla="*/ 2147483647 w 156"/>
                <a:gd name="T33" fmla="*/ 2147483647 h 112"/>
                <a:gd name="T34" fmla="*/ 2147483647 w 156"/>
                <a:gd name="T35" fmla="*/ 2147483647 h 112"/>
                <a:gd name="T36" fmla="*/ 2147483647 w 156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6"/>
                <a:gd name="T58" fmla="*/ 0 h 112"/>
                <a:gd name="T59" fmla="*/ 156 w 156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6" h="112">
                  <a:moveTo>
                    <a:pt x="143" y="0"/>
                  </a:moveTo>
                  <a:lnTo>
                    <a:pt x="130" y="14"/>
                  </a:lnTo>
                  <a:lnTo>
                    <a:pt x="113" y="29"/>
                  </a:lnTo>
                  <a:lnTo>
                    <a:pt x="94" y="44"/>
                  </a:lnTo>
                  <a:lnTo>
                    <a:pt x="74" y="60"/>
                  </a:lnTo>
                  <a:lnTo>
                    <a:pt x="53" y="75"/>
                  </a:lnTo>
                  <a:lnTo>
                    <a:pt x="32" y="86"/>
                  </a:lnTo>
                  <a:lnTo>
                    <a:pt x="15" y="94"/>
                  </a:lnTo>
                  <a:lnTo>
                    <a:pt x="0" y="96"/>
                  </a:lnTo>
                  <a:lnTo>
                    <a:pt x="0" y="111"/>
                  </a:lnTo>
                  <a:lnTo>
                    <a:pt x="19" y="109"/>
                  </a:lnTo>
                  <a:lnTo>
                    <a:pt x="40" y="100"/>
                  </a:lnTo>
                  <a:lnTo>
                    <a:pt x="61" y="88"/>
                  </a:lnTo>
                  <a:lnTo>
                    <a:pt x="84" y="73"/>
                  </a:lnTo>
                  <a:lnTo>
                    <a:pt x="105" y="58"/>
                  </a:lnTo>
                  <a:lnTo>
                    <a:pt x="124" y="40"/>
                  </a:lnTo>
                  <a:lnTo>
                    <a:pt x="141" y="25"/>
                  </a:lnTo>
                  <a:lnTo>
                    <a:pt x="155" y="12"/>
                  </a:lnTo>
                  <a:lnTo>
                    <a:pt x="143" y="0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5" name="Freeform 109"/>
            <p:cNvSpPr>
              <a:spLocks/>
            </p:cNvSpPr>
            <p:nvPr/>
          </p:nvSpPr>
          <p:spPr bwMode="auto">
            <a:xfrm>
              <a:off x="4611688" y="3208338"/>
              <a:ext cx="236537" cy="263525"/>
            </a:xfrm>
            <a:custGeom>
              <a:avLst/>
              <a:gdLst>
                <a:gd name="T0" fmla="*/ 2147483647 w 149"/>
                <a:gd name="T1" fmla="*/ 0 h 166"/>
                <a:gd name="T2" fmla="*/ 2147483647 w 149"/>
                <a:gd name="T3" fmla="*/ 2147483647 h 166"/>
                <a:gd name="T4" fmla="*/ 2147483647 w 149"/>
                <a:gd name="T5" fmla="*/ 2147483647 h 166"/>
                <a:gd name="T6" fmla="*/ 2147483647 w 149"/>
                <a:gd name="T7" fmla="*/ 2147483647 h 166"/>
                <a:gd name="T8" fmla="*/ 2147483647 w 149"/>
                <a:gd name="T9" fmla="*/ 2147483647 h 166"/>
                <a:gd name="T10" fmla="*/ 2147483647 w 149"/>
                <a:gd name="T11" fmla="*/ 2147483647 h 166"/>
                <a:gd name="T12" fmla="*/ 2147483647 w 149"/>
                <a:gd name="T13" fmla="*/ 2147483647 h 166"/>
                <a:gd name="T14" fmla="*/ 2147483647 w 149"/>
                <a:gd name="T15" fmla="*/ 2147483647 h 166"/>
                <a:gd name="T16" fmla="*/ 0 w 149"/>
                <a:gd name="T17" fmla="*/ 2147483647 h 166"/>
                <a:gd name="T18" fmla="*/ 2147483647 w 149"/>
                <a:gd name="T19" fmla="*/ 2147483647 h 166"/>
                <a:gd name="T20" fmla="*/ 2147483647 w 149"/>
                <a:gd name="T21" fmla="*/ 2147483647 h 166"/>
                <a:gd name="T22" fmla="*/ 2147483647 w 149"/>
                <a:gd name="T23" fmla="*/ 2147483647 h 166"/>
                <a:gd name="T24" fmla="*/ 2147483647 w 149"/>
                <a:gd name="T25" fmla="*/ 2147483647 h 166"/>
                <a:gd name="T26" fmla="*/ 2147483647 w 149"/>
                <a:gd name="T27" fmla="*/ 2147483647 h 166"/>
                <a:gd name="T28" fmla="*/ 2147483647 w 149"/>
                <a:gd name="T29" fmla="*/ 2147483647 h 166"/>
                <a:gd name="T30" fmla="*/ 2147483647 w 149"/>
                <a:gd name="T31" fmla="*/ 2147483647 h 166"/>
                <a:gd name="T32" fmla="*/ 2147483647 w 149"/>
                <a:gd name="T33" fmla="*/ 2147483647 h 166"/>
                <a:gd name="T34" fmla="*/ 2147483647 w 149"/>
                <a:gd name="T35" fmla="*/ 2147483647 h 166"/>
                <a:gd name="T36" fmla="*/ 2147483647 w 149"/>
                <a:gd name="T37" fmla="*/ 0 h 16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166"/>
                <a:gd name="T59" fmla="*/ 149 w 149"/>
                <a:gd name="T60" fmla="*/ 166 h 16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166">
                  <a:moveTo>
                    <a:pt x="136" y="0"/>
                  </a:moveTo>
                  <a:lnTo>
                    <a:pt x="129" y="7"/>
                  </a:lnTo>
                  <a:lnTo>
                    <a:pt x="117" y="23"/>
                  </a:lnTo>
                  <a:lnTo>
                    <a:pt x="100" y="42"/>
                  </a:lnTo>
                  <a:lnTo>
                    <a:pt x="79" y="65"/>
                  </a:lnTo>
                  <a:lnTo>
                    <a:pt x="58" y="90"/>
                  </a:lnTo>
                  <a:lnTo>
                    <a:pt x="37" y="115"/>
                  </a:lnTo>
                  <a:lnTo>
                    <a:pt x="18" y="136"/>
                  </a:lnTo>
                  <a:lnTo>
                    <a:pt x="0" y="153"/>
                  </a:lnTo>
                  <a:lnTo>
                    <a:pt x="12" y="165"/>
                  </a:lnTo>
                  <a:lnTo>
                    <a:pt x="29" y="147"/>
                  </a:lnTo>
                  <a:lnTo>
                    <a:pt x="48" y="124"/>
                  </a:lnTo>
                  <a:lnTo>
                    <a:pt x="71" y="101"/>
                  </a:lnTo>
                  <a:lnTo>
                    <a:pt x="92" y="76"/>
                  </a:lnTo>
                  <a:lnTo>
                    <a:pt x="111" y="53"/>
                  </a:lnTo>
                  <a:lnTo>
                    <a:pt x="129" y="32"/>
                  </a:lnTo>
                  <a:lnTo>
                    <a:pt x="142" y="19"/>
                  </a:lnTo>
                  <a:lnTo>
                    <a:pt x="148" y="11"/>
                  </a:lnTo>
                  <a:lnTo>
                    <a:pt x="136" y="0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6" name="Freeform 110"/>
            <p:cNvSpPr>
              <a:spLocks/>
            </p:cNvSpPr>
            <p:nvPr/>
          </p:nvSpPr>
          <p:spPr bwMode="auto">
            <a:xfrm>
              <a:off x="4827588" y="2973388"/>
              <a:ext cx="217487" cy="250825"/>
            </a:xfrm>
            <a:custGeom>
              <a:avLst/>
              <a:gdLst>
                <a:gd name="T0" fmla="*/ 2147483647 w 137"/>
                <a:gd name="T1" fmla="*/ 2147483647 h 158"/>
                <a:gd name="T2" fmla="*/ 2147483647 w 137"/>
                <a:gd name="T3" fmla="*/ 0 h 158"/>
                <a:gd name="T4" fmla="*/ 0 w 137"/>
                <a:gd name="T5" fmla="*/ 2147483647 h 158"/>
                <a:gd name="T6" fmla="*/ 2147483647 w 137"/>
                <a:gd name="T7" fmla="*/ 2147483647 h 158"/>
                <a:gd name="T8" fmla="*/ 2147483647 w 137"/>
                <a:gd name="T9" fmla="*/ 2147483647 h 158"/>
                <a:gd name="T10" fmla="*/ 2147483647 w 137"/>
                <a:gd name="T11" fmla="*/ 2147483647 h 1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7"/>
                <a:gd name="T19" fmla="*/ 0 h 158"/>
                <a:gd name="T20" fmla="*/ 137 w 137"/>
                <a:gd name="T21" fmla="*/ 158 h 1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7" h="158">
                  <a:moveTo>
                    <a:pt x="131" y="6"/>
                  </a:moveTo>
                  <a:lnTo>
                    <a:pt x="125" y="0"/>
                  </a:lnTo>
                  <a:lnTo>
                    <a:pt x="0" y="148"/>
                  </a:lnTo>
                  <a:lnTo>
                    <a:pt x="12" y="157"/>
                  </a:lnTo>
                  <a:lnTo>
                    <a:pt x="136" y="10"/>
                  </a:lnTo>
                  <a:lnTo>
                    <a:pt x="131" y="6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7" name="Freeform 111"/>
            <p:cNvSpPr>
              <a:spLocks/>
            </p:cNvSpPr>
            <p:nvPr/>
          </p:nvSpPr>
          <p:spPr bwMode="auto">
            <a:xfrm>
              <a:off x="5026025" y="2743200"/>
              <a:ext cx="266700" cy="247650"/>
            </a:xfrm>
            <a:custGeom>
              <a:avLst/>
              <a:gdLst>
                <a:gd name="T0" fmla="*/ 2147483647 w 168"/>
                <a:gd name="T1" fmla="*/ 0 h 156"/>
                <a:gd name="T2" fmla="*/ 2147483647 w 168"/>
                <a:gd name="T3" fmla="*/ 0 h 156"/>
                <a:gd name="T4" fmla="*/ 2147483647 w 168"/>
                <a:gd name="T5" fmla="*/ 2147483647 h 156"/>
                <a:gd name="T6" fmla="*/ 2147483647 w 168"/>
                <a:gd name="T7" fmla="*/ 2147483647 h 156"/>
                <a:gd name="T8" fmla="*/ 2147483647 w 168"/>
                <a:gd name="T9" fmla="*/ 2147483647 h 156"/>
                <a:gd name="T10" fmla="*/ 2147483647 w 168"/>
                <a:gd name="T11" fmla="*/ 2147483647 h 156"/>
                <a:gd name="T12" fmla="*/ 2147483647 w 168"/>
                <a:gd name="T13" fmla="*/ 2147483647 h 156"/>
                <a:gd name="T14" fmla="*/ 2147483647 w 168"/>
                <a:gd name="T15" fmla="*/ 2147483647 h 156"/>
                <a:gd name="T16" fmla="*/ 2147483647 w 168"/>
                <a:gd name="T17" fmla="*/ 2147483647 h 156"/>
                <a:gd name="T18" fmla="*/ 0 w 168"/>
                <a:gd name="T19" fmla="*/ 2147483647 h 156"/>
                <a:gd name="T20" fmla="*/ 2147483647 w 168"/>
                <a:gd name="T21" fmla="*/ 2147483647 h 156"/>
                <a:gd name="T22" fmla="*/ 2147483647 w 168"/>
                <a:gd name="T23" fmla="*/ 2147483647 h 156"/>
                <a:gd name="T24" fmla="*/ 2147483647 w 168"/>
                <a:gd name="T25" fmla="*/ 2147483647 h 156"/>
                <a:gd name="T26" fmla="*/ 2147483647 w 168"/>
                <a:gd name="T27" fmla="*/ 2147483647 h 156"/>
                <a:gd name="T28" fmla="*/ 2147483647 w 168"/>
                <a:gd name="T29" fmla="*/ 2147483647 h 156"/>
                <a:gd name="T30" fmla="*/ 2147483647 w 168"/>
                <a:gd name="T31" fmla="*/ 2147483647 h 156"/>
                <a:gd name="T32" fmla="*/ 2147483647 w 168"/>
                <a:gd name="T33" fmla="*/ 2147483647 h 156"/>
                <a:gd name="T34" fmla="*/ 2147483647 w 168"/>
                <a:gd name="T35" fmla="*/ 2147483647 h 156"/>
                <a:gd name="T36" fmla="*/ 2147483647 w 168"/>
                <a:gd name="T37" fmla="*/ 2147483647 h 156"/>
                <a:gd name="T38" fmla="*/ 2147483647 w 168"/>
                <a:gd name="T39" fmla="*/ 2147483647 h 156"/>
                <a:gd name="T40" fmla="*/ 2147483647 w 168"/>
                <a:gd name="T41" fmla="*/ 0 h 1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8"/>
                <a:gd name="T64" fmla="*/ 0 h 156"/>
                <a:gd name="T65" fmla="*/ 168 w 168"/>
                <a:gd name="T66" fmla="*/ 156 h 1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8" h="156">
                  <a:moveTo>
                    <a:pt x="157" y="0"/>
                  </a:moveTo>
                  <a:lnTo>
                    <a:pt x="155" y="0"/>
                  </a:lnTo>
                  <a:lnTo>
                    <a:pt x="142" y="11"/>
                  </a:lnTo>
                  <a:lnTo>
                    <a:pt x="124" y="24"/>
                  </a:lnTo>
                  <a:lnTo>
                    <a:pt x="107" y="42"/>
                  </a:lnTo>
                  <a:lnTo>
                    <a:pt x="86" y="59"/>
                  </a:lnTo>
                  <a:lnTo>
                    <a:pt x="65" y="78"/>
                  </a:lnTo>
                  <a:lnTo>
                    <a:pt x="44" y="99"/>
                  </a:lnTo>
                  <a:lnTo>
                    <a:pt x="21" y="120"/>
                  </a:lnTo>
                  <a:lnTo>
                    <a:pt x="0" y="145"/>
                  </a:lnTo>
                  <a:lnTo>
                    <a:pt x="11" y="155"/>
                  </a:lnTo>
                  <a:lnTo>
                    <a:pt x="32" y="132"/>
                  </a:lnTo>
                  <a:lnTo>
                    <a:pt x="55" y="111"/>
                  </a:lnTo>
                  <a:lnTo>
                    <a:pt x="77" y="90"/>
                  </a:lnTo>
                  <a:lnTo>
                    <a:pt x="98" y="70"/>
                  </a:lnTo>
                  <a:lnTo>
                    <a:pt x="117" y="53"/>
                  </a:lnTo>
                  <a:lnTo>
                    <a:pt x="136" y="38"/>
                  </a:lnTo>
                  <a:lnTo>
                    <a:pt x="151" y="24"/>
                  </a:lnTo>
                  <a:lnTo>
                    <a:pt x="167" y="13"/>
                  </a:lnTo>
                  <a:lnTo>
                    <a:pt x="165" y="13"/>
                  </a:lnTo>
                  <a:lnTo>
                    <a:pt x="157" y="0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8" name="Freeform 112"/>
            <p:cNvSpPr>
              <a:spLocks/>
            </p:cNvSpPr>
            <p:nvPr/>
          </p:nvSpPr>
          <p:spPr bwMode="auto">
            <a:xfrm>
              <a:off x="5275263" y="2703513"/>
              <a:ext cx="220662" cy="61912"/>
            </a:xfrm>
            <a:custGeom>
              <a:avLst/>
              <a:gdLst>
                <a:gd name="T0" fmla="*/ 2147483647 w 139"/>
                <a:gd name="T1" fmla="*/ 2147483647 h 39"/>
                <a:gd name="T2" fmla="*/ 2147483647 w 139"/>
                <a:gd name="T3" fmla="*/ 2147483647 h 39"/>
                <a:gd name="T4" fmla="*/ 2147483647 w 139"/>
                <a:gd name="T5" fmla="*/ 0 h 39"/>
                <a:gd name="T6" fmla="*/ 2147483647 w 139"/>
                <a:gd name="T7" fmla="*/ 0 h 39"/>
                <a:gd name="T8" fmla="*/ 2147483647 w 139"/>
                <a:gd name="T9" fmla="*/ 2147483647 h 39"/>
                <a:gd name="T10" fmla="*/ 2147483647 w 139"/>
                <a:gd name="T11" fmla="*/ 2147483647 h 39"/>
                <a:gd name="T12" fmla="*/ 2147483647 w 139"/>
                <a:gd name="T13" fmla="*/ 2147483647 h 39"/>
                <a:gd name="T14" fmla="*/ 2147483647 w 139"/>
                <a:gd name="T15" fmla="*/ 2147483647 h 39"/>
                <a:gd name="T16" fmla="*/ 0 w 139"/>
                <a:gd name="T17" fmla="*/ 2147483647 h 39"/>
                <a:gd name="T18" fmla="*/ 2147483647 w 139"/>
                <a:gd name="T19" fmla="*/ 2147483647 h 39"/>
                <a:gd name="T20" fmla="*/ 2147483647 w 139"/>
                <a:gd name="T21" fmla="*/ 2147483647 h 39"/>
                <a:gd name="T22" fmla="*/ 2147483647 w 139"/>
                <a:gd name="T23" fmla="*/ 2147483647 h 39"/>
                <a:gd name="T24" fmla="*/ 2147483647 w 139"/>
                <a:gd name="T25" fmla="*/ 2147483647 h 39"/>
                <a:gd name="T26" fmla="*/ 2147483647 w 139"/>
                <a:gd name="T27" fmla="*/ 2147483647 h 39"/>
                <a:gd name="T28" fmla="*/ 2147483647 w 139"/>
                <a:gd name="T29" fmla="*/ 2147483647 h 39"/>
                <a:gd name="T30" fmla="*/ 2147483647 w 139"/>
                <a:gd name="T31" fmla="*/ 2147483647 h 39"/>
                <a:gd name="T32" fmla="*/ 2147483647 w 139"/>
                <a:gd name="T33" fmla="*/ 2147483647 h 39"/>
                <a:gd name="T34" fmla="*/ 2147483647 w 139"/>
                <a:gd name="T35" fmla="*/ 2147483647 h 39"/>
                <a:gd name="T36" fmla="*/ 2147483647 w 139"/>
                <a:gd name="T37" fmla="*/ 2147483647 h 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9"/>
                <a:gd name="T58" fmla="*/ 0 h 39"/>
                <a:gd name="T59" fmla="*/ 139 w 139"/>
                <a:gd name="T60" fmla="*/ 39 h 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9" h="39">
                  <a:moveTo>
                    <a:pt x="138" y="3"/>
                  </a:moveTo>
                  <a:lnTo>
                    <a:pt x="123" y="2"/>
                  </a:lnTo>
                  <a:lnTo>
                    <a:pt x="105" y="0"/>
                  </a:lnTo>
                  <a:lnTo>
                    <a:pt x="90" y="0"/>
                  </a:lnTo>
                  <a:lnTo>
                    <a:pt x="73" y="2"/>
                  </a:lnTo>
                  <a:lnTo>
                    <a:pt x="56" y="5"/>
                  </a:lnTo>
                  <a:lnTo>
                    <a:pt x="38" y="9"/>
                  </a:lnTo>
                  <a:lnTo>
                    <a:pt x="19" y="15"/>
                  </a:lnTo>
                  <a:lnTo>
                    <a:pt x="0" y="25"/>
                  </a:lnTo>
                  <a:lnTo>
                    <a:pt x="8" y="38"/>
                  </a:lnTo>
                  <a:lnTo>
                    <a:pt x="25" y="30"/>
                  </a:lnTo>
                  <a:lnTo>
                    <a:pt x="42" y="25"/>
                  </a:lnTo>
                  <a:lnTo>
                    <a:pt x="59" y="21"/>
                  </a:lnTo>
                  <a:lnTo>
                    <a:pt x="75" y="17"/>
                  </a:lnTo>
                  <a:lnTo>
                    <a:pt x="90" y="17"/>
                  </a:lnTo>
                  <a:lnTo>
                    <a:pt x="105" y="17"/>
                  </a:lnTo>
                  <a:lnTo>
                    <a:pt x="121" y="17"/>
                  </a:lnTo>
                  <a:lnTo>
                    <a:pt x="136" y="19"/>
                  </a:lnTo>
                  <a:lnTo>
                    <a:pt x="138" y="3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9" name="Freeform 113"/>
            <p:cNvSpPr>
              <a:spLocks/>
            </p:cNvSpPr>
            <p:nvPr/>
          </p:nvSpPr>
          <p:spPr bwMode="auto">
            <a:xfrm>
              <a:off x="5491163" y="2708275"/>
              <a:ext cx="157162" cy="212725"/>
            </a:xfrm>
            <a:custGeom>
              <a:avLst/>
              <a:gdLst>
                <a:gd name="T0" fmla="*/ 2147483647 w 99"/>
                <a:gd name="T1" fmla="*/ 2147483647 h 134"/>
                <a:gd name="T2" fmla="*/ 2147483647 w 99"/>
                <a:gd name="T3" fmla="*/ 2147483647 h 134"/>
                <a:gd name="T4" fmla="*/ 2147483647 w 99"/>
                <a:gd name="T5" fmla="*/ 2147483647 h 134"/>
                <a:gd name="T6" fmla="*/ 2147483647 w 99"/>
                <a:gd name="T7" fmla="*/ 2147483647 h 134"/>
                <a:gd name="T8" fmla="*/ 2147483647 w 99"/>
                <a:gd name="T9" fmla="*/ 2147483647 h 134"/>
                <a:gd name="T10" fmla="*/ 2147483647 w 99"/>
                <a:gd name="T11" fmla="*/ 2147483647 h 134"/>
                <a:gd name="T12" fmla="*/ 2147483647 w 99"/>
                <a:gd name="T13" fmla="*/ 2147483647 h 134"/>
                <a:gd name="T14" fmla="*/ 2147483647 w 99"/>
                <a:gd name="T15" fmla="*/ 2147483647 h 134"/>
                <a:gd name="T16" fmla="*/ 2147483647 w 99"/>
                <a:gd name="T17" fmla="*/ 0 h 134"/>
                <a:gd name="T18" fmla="*/ 0 w 99"/>
                <a:gd name="T19" fmla="*/ 2147483647 h 134"/>
                <a:gd name="T20" fmla="*/ 2147483647 w 99"/>
                <a:gd name="T21" fmla="*/ 2147483647 h 134"/>
                <a:gd name="T22" fmla="*/ 2147483647 w 99"/>
                <a:gd name="T23" fmla="*/ 2147483647 h 134"/>
                <a:gd name="T24" fmla="*/ 2147483647 w 99"/>
                <a:gd name="T25" fmla="*/ 2147483647 h 134"/>
                <a:gd name="T26" fmla="*/ 2147483647 w 99"/>
                <a:gd name="T27" fmla="*/ 2147483647 h 134"/>
                <a:gd name="T28" fmla="*/ 2147483647 w 99"/>
                <a:gd name="T29" fmla="*/ 2147483647 h 134"/>
                <a:gd name="T30" fmla="*/ 2147483647 w 99"/>
                <a:gd name="T31" fmla="*/ 2147483647 h 134"/>
                <a:gd name="T32" fmla="*/ 2147483647 w 99"/>
                <a:gd name="T33" fmla="*/ 2147483647 h 134"/>
                <a:gd name="T34" fmla="*/ 2147483647 w 99"/>
                <a:gd name="T35" fmla="*/ 2147483647 h 134"/>
                <a:gd name="T36" fmla="*/ 2147483647 w 99"/>
                <a:gd name="T37" fmla="*/ 2147483647 h 134"/>
                <a:gd name="T38" fmla="*/ 2147483647 w 99"/>
                <a:gd name="T39" fmla="*/ 2147483647 h 1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9"/>
                <a:gd name="T61" fmla="*/ 0 h 134"/>
                <a:gd name="T62" fmla="*/ 99 w 99"/>
                <a:gd name="T63" fmla="*/ 134 h 1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9" h="134">
                  <a:moveTo>
                    <a:pt x="98" y="131"/>
                  </a:moveTo>
                  <a:lnTo>
                    <a:pt x="94" y="108"/>
                  </a:lnTo>
                  <a:lnTo>
                    <a:pt x="86" y="87"/>
                  </a:lnTo>
                  <a:lnTo>
                    <a:pt x="77" y="66"/>
                  </a:lnTo>
                  <a:lnTo>
                    <a:pt x="65" y="46"/>
                  </a:lnTo>
                  <a:lnTo>
                    <a:pt x="52" y="29"/>
                  </a:lnTo>
                  <a:lnTo>
                    <a:pt x="38" y="16"/>
                  </a:lnTo>
                  <a:lnTo>
                    <a:pt x="21" y="6"/>
                  </a:lnTo>
                  <a:lnTo>
                    <a:pt x="2" y="0"/>
                  </a:lnTo>
                  <a:lnTo>
                    <a:pt x="0" y="16"/>
                  </a:lnTo>
                  <a:lnTo>
                    <a:pt x="13" y="22"/>
                  </a:lnTo>
                  <a:lnTo>
                    <a:pt x="29" y="29"/>
                  </a:lnTo>
                  <a:lnTo>
                    <a:pt x="40" y="41"/>
                  </a:lnTo>
                  <a:lnTo>
                    <a:pt x="54" y="56"/>
                  </a:lnTo>
                  <a:lnTo>
                    <a:pt x="63" y="73"/>
                  </a:lnTo>
                  <a:lnTo>
                    <a:pt x="71" y="92"/>
                  </a:lnTo>
                  <a:lnTo>
                    <a:pt x="79" y="112"/>
                  </a:lnTo>
                  <a:lnTo>
                    <a:pt x="82" y="133"/>
                  </a:lnTo>
                  <a:lnTo>
                    <a:pt x="82" y="131"/>
                  </a:lnTo>
                  <a:lnTo>
                    <a:pt x="98" y="131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0" name="Freeform 114"/>
            <p:cNvSpPr>
              <a:spLocks/>
            </p:cNvSpPr>
            <p:nvPr/>
          </p:nvSpPr>
          <p:spPr bwMode="auto">
            <a:xfrm>
              <a:off x="5597525" y="2916238"/>
              <a:ext cx="58738" cy="811212"/>
            </a:xfrm>
            <a:custGeom>
              <a:avLst/>
              <a:gdLst>
                <a:gd name="T0" fmla="*/ 2147483647 w 37"/>
                <a:gd name="T1" fmla="*/ 2147483647 h 511"/>
                <a:gd name="T2" fmla="*/ 2147483647 w 37"/>
                <a:gd name="T3" fmla="*/ 2147483647 h 511"/>
                <a:gd name="T4" fmla="*/ 2147483647 w 37"/>
                <a:gd name="T5" fmla="*/ 2147483647 h 511"/>
                <a:gd name="T6" fmla="*/ 2147483647 w 37"/>
                <a:gd name="T7" fmla="*/ 2147483647 h 511"/>
                <a:gd name="T8" fmla="*/ 2147483647 w 37"/>
                <a:gd name="T9" fmla="*/ 2147483647 h 511"/>
                <a:gd name="T10" fmla="*/ 2147483647 w 37"/>
                <a:gd name="T11" fmla="*/ 2147483647 h 511"/>
                <a:gd name="T12" fmla="*/ 2147483647 w 37"/>
                <a:gd name="T13" fmla="*/ 2147483647 h 511"/>
                <a:gd name="T14" fmla="*/ 2147483647 w 37"/>
                <a:gd name="T15" fmla="*/ 2147483647 h 511"/>
                <a:gd name="T16" fmla="*/ 2147483647 w 37"/>
                <a:gd name="T17" fmla="*/ 2147483647 h 511"/>
                <a:gd name="T18" fmla="*/ 2147483647 w 37"/>
                <a:gd name="T19" fmla="*/ 2147483647 h 511"/>
                <a:gd name="T20" fmla="*/ 2147483647 w 37"/>
                <a:gd name="T21" fmla="*/ 2147483647 h 511"/>
                <a:gd name="T22" fmla="*/ 2147483647 w 37"/>
                <a:gd name="T23" fmla="*/ 2147483647 h 511"/>
                <a:gd name="T24" fmla="*/ 2147483647 w 37"/>
                <a:gd name="T25" fmla="*/ 2147483647 h 511"/>
                <a:gd name="T26" fmla="*/ 2147483647 w 37"/>
                <a:gd name="T27" fmla="*/ 0 h 511"/>
                <a:gd name="T28" fmla="*/ 2147483647 w 37"/>
                <a:gd name="T29" fmla="*/ 0 h 511"/>
                <a:gd name="T30" fmla="*/ 2147483647 w 37"/>
                <a:gd name="T31" fmla="*/ 2147483647 h 511"/>
                <a:gd name="T32" fmla="*/ 2147483647 w 37"/>
                <a:gd name="T33" fmla="*/ 2147483647 h 511"/>
                <a:gd name="T34" fmla="*/ 2147483647 w 37"/>
                <a:gd name="T35" fmla="*/ 2147483647 h 511"/>
                <a:gd name="T36" fmla="*/ 2147483647 w 37"/>
                <a:gd name="T37" fmla="*/ 2147483647 h 511"/>
                <a:gd name="T38" fmla="*/ 0 w 37"/>
                <a:gd name="T39" fmla="*/ 2147483647 h 511"/>
                <a:gd name="T40" fmla="*/ 2147483647 w 37"/>
                <a:gd name="T41" fmla="*/ 2147483647 h 511"/>
                <a:gd name="T42" fmla="*/ 2147483647 w 37"/>
                <a:gd name="T43" fmla="*/ 2147483647 h 511"/>
                <a:gd name="T44" fmla="*/ 2147483647 w 37"/>
                <a:gd name="T45" fmla="*/ 2147483647 h 511"/>
                <a:gd name="T46" fmla="*/ 2147483647 w 37"/>
                <a:gd name="T47" fmla="*/ 2147483647 h 511"/>
                <a:gd name="T48" fmla="*/ 2147483647 w 37"/>
                <a:gd name="T49" fmla="*/ 2147483647 h 511"/>
                <a:gd name="T50" fmla="*/ 2147483647 w 37"/>
                <a:gd name="T51" fmla="*/ 2147483647 h 511"/>
                <a:gd name="T52" fmla="*/ 2147483647 w 37"/>
                <a:gd name="T53" fmla="*/ 2147483647 h 511"/>
                <a:gd name="T54" fmla="*/ 2147483647 w 37"/>
                <a:gd name="T55" fmla="*/ 2147483647 h 511"/>
                <a:gd name="T56" fmla="*/ 2147483647 w 37"/>
                <a:gd name="T57" fmla="*/ 2147483647 h 51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"/>
                <a:gd name="T88" fmla="*/ 0 h 511"/>
                <a:gd name="T89" fmla="*/ 37 w 37"/>
                <a:gd name="T90" fmla="*/ 511 h 51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" h="511">
                  <a:moveTo>
                    <a:pt x="36" y="496"/>
                  </a:moveTo>
                  <a:lnTo>
                    <a:pt x="35" y="494"/>
                  </a:lnTo>
                  <a:lnTo>
                    <a:pt x="31" y="492"/>
                  </a:lnTo>
                  <a:lnTo>
                    <a:pt x="29" y="490"/>
                  </a:lnTo>
                  <a:lnTo>
                    <a:pt x="27" y="487"/>
                  </a:lnTo>
                  <a:lnTo>
                    <a:pt x="25" y="481"/>
                  </a:lnTo>
                  <a:lnTo>
                    <a:pt x="19" y="464"/>
                  </a:lnTo>
                  <a:lnTo>
                    <a:pt x="17" y="444"/>
                  </a:lnTo>
                  <a:lnTo>
                    <a:pt x="15" y="389"/>
                  </a:lnTo>
                  <a:lnTo>
                    <a:pt x="17" y="320"/>
                  </a:lnTo>
                  <a:lnTo>
                    <a:pt x="21" y="243"/>
                  </a:lnTo>
                  <a:lnTo>
                    <a:pt x="27" y="163"/>
                  </a:lnTo>
                  <a:lnTo>
                    <a:pt x="31" y="80"/>
                  </a:lnTo>
                  <a:lnTo>
                    <a:pt x="31" y="0"/>
                  </a:lnTo>
                  <a:lnTo>
                    <a:pt x="15" y="0"/>
                  </a:lnTo>
                  <a:lnTo>
                    <a:pt x="13" y="80"/>
                  </a:lnTo>
                  <a:lnTo>
                    <a:pt x="10" y="161"/>
                  </a:lnTo>
                  <a:lnTo>
                    <a:pt x="6" y="243"/>
                  </a:lnTo>
                  <a:lnTo>
                    <a:pt x="2" y="320"/>
                  </a:lnTo>
                  <a:lnTo>
                    <a:pt x="0" y="389"/>
                  </a:lnTo>
                  <a:lnTo>
                    <a:pt x="2" y="444"/>
                  </a:lnTo>
                  <a:lnTo>
                    <a:pt x="4" y="467"/>
                  </a:lnTo>
                  <a:lnTo>
                    <a:pt x="10" y="485"/>
                  </a:lnTo>
                  <a:lnTo>
                    <a:pt x="12" y="494"/>
                  </a:lnTo>
                  <a:lnTo>
                    <a:pt x="17" y="500"/>
                  </a:lnTo>
                  <a:lnTo>
                    <a:pt x="21" y="506"/>
                  </a:lnTo>
                  <a:lnTo>
                    <a:pt x="29" y="510"/>
                  </a:lnTo>
                  <a:lnTo>
                    <a:pt x="27" y="508"/>
                  </a:lnTo>
                  <a:lnTo>
                    <a:pt x="36" y="496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1" name="Freeform 115"/>
            <p:cNvSpPr>
              <a:spLocks/>
            </p:cNvSpPr>
            <p:nvPr/>
          </p:nvSpPr>
          <p:spPr bwMode="auto">
            <a:xfrm>
              <a:off x="5640388" y="3703638"/>
              <a:ext cx="268287" cy="71437"/>
            </a:xfrm>
            <a:custGeom>
              <a:avLst/>
              <a:gdLst>
                <a:gd name="T0" fmla="*/ 2147483647 w 169"/>
                <a:gd name="T1" fmla="*/ 2147483647 h 45"/>
                <a:gd name="T2" fmla="*/ 2147483647 w 169"/>
                <a:gd name="T3" fmla="*/ 2147483647 h 45"/>
                <a:gd name="T4" fmla="*/ 2147483647 w 169"/>
                <a:gd name="T5" fmla="*/ 2147483647 h 45"/>
                <a:gd name="T6" fmla="*/ 2147483647 w 169"/>
                <a:gd name="T7" fmla="*/ 2147483647 h 45"/>
                <a:gd name="T8" fmla="*/ 2147483647 w 169"/>
                <a:gd name="T9" fmla="*/ 2147483647 h 45"/>
                <a:gd name="T10" fmla="*/ 2147483647 w 169"/>
                <a:gd name="T11" fmla="*/ 2147483647 h 45"/>
                <a:gd name="T12" fmla="*/ 2147483647 w 169"/>
                <a:gd name="T13" fmla="*/ 2147483647 h 45"/>
                <a:gd name="T14" fmla="*/ 2147483647 w 169"/>
                <a:gd name="T15" fmla="*/ 2147483647 h 45"/>
                <a:gd name="T16" fmla="*/ 2147483647 w 169"/>
                <a:gd name="T17" fmla="*/ 0 h 45"/>
                <a:gd name="T18" fmla="*/ 0 w 169"/>
                <a:gd name="T19" fmla="*/ 2147483647 h 45"/>
                <a:gd name="T20" fmla="*/ 2147483647 w 169"/>
                <a:gd name="T21" fmla="*/ 2147483647 h 45"/>
                <a:gd name="T22" fmla="*/ 2147483647 w 169"/>
                <a:gd name="T23" fmla="*/ 2147483647 h 45"/>
                <a:gd name="T24" fmla="*/ 2147483647 w 169"/>
                <a:gd name="T25" fmla="*/ 2147483647 h 45"/>
                <a:gd name="T26" fmla="*/ 2147483647 w 169"/>
                <a:gd name="T27" fmla="*/ 2147483647 h 45"/>
                <a:gd name="T28" fmla="*/ 2147483647 w 169"/>
                <a:gd name="T29" fmla="*/ 2147483647 h 45"/>
                <a:gd name="T30" fmla="*/ 2147483647 w 169"/>
                <a:gd name="T31" fmla="*/ 2147483647 h 45"/>
                <a:gd name="T32" fmla="*/ 2147483647 w 169"/>
                <a:gd name="T33" fmla="*/ 2147483647 h 45"/>
                <a:gd name="T34" fmla="*/ 2147483647 w 169"/>
                <a:gd name="T35" fmla="*/ 2147483647 h 45"/>
                <a:gd name="T36" fmla="*/ 2147483647 w 169"/>
                <a:gd name="T37" fmla="*/ 2147483647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9"/>
                <a:gd name="T58" fmla="*/ 0 h 45"/>
                <a:gd name="T59" fmla="*/ 169 w 169"/>
                <a:gd name="T60" fmla="*/ 45 h 4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9" h="45">
                  <a:moveTo>
                    <a:pt x="161" y="21"/>
                  </a:moveTo>
                  <a:lnTo>
                    <a:pt x="145" y="25"/>
                  </a:lnTo>
                  <a:lnTo>
                    <a:pt x="128" y="29"/>
                  </a:lnTo>
                  <a:lnTo>
                    <a:pt x="105" y="29"/>
                  </a:lnTo>
                  <a:lnTo>
                    <a:pt x="82" y="27"/>
                  </a:lnTo>
                  <a:lnTo>
                    <a:pt x="61" y="21"/>
                  </a:lnTo>
                  <a:lnTo>
                    <a:pt x="40" y="16"/>
                  </a:lnTo>
                  <a:lnTo>
                    <a:pt x="23" y="8"/>
                  </a:lnTo>
                  <a:lnTo>
                    <a:pt x="9" y="0"/>
                  </a:lnTo>
                  <a:lnTo>
                    <a:pt x="0" y="12"/>
                  </a:lnTo>
                  <a:lnTo>
                    <a:pt x="15" y="21"/>
                  </a:lnTo>
                  <a:lnTo>
                    <a:pt x="34" y="31"/>
                  </a:lnTo>
                  <a:lnTo>
                    <a:pt x="57" y="37"/>
                  </a:lnTo>
                  <a:lnTo>
                    <a:pt x="80" y="42"/>
                  </a:lnTo>
                  <a:lnTo>
                    <a:pt x="105" y="44"/>
                  </a:lnTo>
                  <a:lnTo>
                    <a:pt x="128" y="44"/>
                  </a:lnTo>
                  <a:lnTo>
                    <a:pt x="149" y="40"/>
                  </a:lnTo>
                  <a:lnTo>
                    <a:pt x="168" y="35"/>
                  </a:lnTo>
                  <a:lnTo>
                    <a:pt x="161" y="21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2" name="Freeform 116"/>
            <p:cNvSpPr>
              <a:spLocks/>
            </p:cNvSpPr>
            <p:nvPr/>
          </p:nvSpPr>
          <p:spPr bwMode="auto">
            <a:xfrm>
              <a:off x="5895975" y="3676650"/>
              <a:ext cx="107950" cy="84138"/>
            </a:xfrm>
            <a:custGeom>
              <a:avLst/>
              <a:gdLst>
                <a:gd name="T0" fmla="*/ 2147483647 w 68"/>
                <a:gd name="T1" fmla="*/ 0 h 53"/>
                <a:gd name="T2" fmla="*/ 2147483647 w 68"/>
                <a:gd name="T3" fmla="*/ 2147483647 h 53"/>
                <a:gd name="T4" fmla="*/ 2147483647 w 68"/>
                <a:gd name="T5" fmla="*/ 2147483647 h 53"/>
                <a:gd name="T6" fmla="*/ 2147483647 w 68"/>
                <a:gd name="T7" fmla="*/ 2147483647 h 53"/>
                <a:gd name="T8" fmla="*/ 2147483647 w 68"/>
                <a:gd name="T9" fmla="*/ 2147483647 h 53"/>
                <a:gd name="T10" fmla="*/ 2147483647 w 68"/>
                <a:gd name="T11" fmla="*/ 2147483647 h 53"/>
                <a:gd name="T12" fmla="*/ 2147483647 w 68"/>
                <a:gd name="T13" fmla="*/ 2147483647 h 53"/>
                <a:gd name="T14" fmla="*/ 2147483647 w 68"/>
                <a:gd name="T15" fmla="*/ 2147483647 h 53"/>
                <a:gd name="T16" fmla="*/ 0 w 68"/>
                <a:gd name="T17" fmla="*/ 2147483647 h 53"/>
                <a:gd name="T18" fmla="*/ 2147483647 w 68"/>
                <a:gd name="T19" fmla="*/ 2147483647 h 53"/>
                <a:gd name="T20" fmla="*/ 2147483647 w 68"/>
                <a:gd name="T21" fmla="*/ 2147483647 h 53"/>
                <a:gd name="T22" fmla="*/ 2147483647 w 68"/>
                <a:gd name="T23" fmla="*/ 2147483647 h 53"/>
                <a:gd name="T24" fmla="*/ 2147483647 w 68"/>
                <a:gd name="T25" fmla="*/ 2147483647 h 53"/>
                <a:gd name="T26" fmla="*/ 2147483647 w 68"/>
                <a:gd name="T27" fmla="*/ 2147483647 h 53"/>
                <a:gd name="T28" fmla="*/ 2147483647 w 68"/>
                <a:gd name="T29" fmla="*/ 2147483647 h 53"/>
                <a:gd name="T30" fmla="*/ 2147483647 w 68"/>
                <a:gd name="T31" fmla="*/ 2147483647 h 53"/>
                <a:gd name="T32" fmla="*/ 2147483647 w 68"/>
                <a:gd name="T33" fmla="*/ 2147483647 h 53"/>
                <a:gd name="T34" fmla="*/ 2147483647 w 68"/>
                <a:gd name="T35" fmla="*/ 2147483647 h 53"/>
                <a:gd name="T36" fmla="*/ 2147483647 w 68"/>
                <a:gd name="T37" fmla="*/ 0 h 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8"/>
                <a:gd name="T58" fmla="*/ 0 h 53"/>
                <a:gd name="T59" fmla="*/ 68 w 68"/>
                <a:gd name="T60" fmla="*/ 53 h 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8" h="53">
                  <a:moveTo>
                    <a:pt x="57" y="0"/>
                  </a:moveTo>
                  <a:lnTo>
                    <a:pt x="48" y="8"/>
                  </a:lnTo>
                  <a:lnTo>
                    <a:pt x="40" y="13"/>
                  </a:lnTo>
                  <a:lnTo>
                    <a:pt x="36" y="17"/>
                  </a:lnTo>
                  <a:lnTo>
                    <a:pt x="30" y="19"/>
                  </a:lnTo>
                  <a:lnTo>
                    <a:pt x="27" y="23"/>
                  </a:lnTo>
                  <a:lnTo>
                    <a:pt x="21" y="27"/>
                  </a:lnTo>
                  <a:lnTo>
                    <a:pt x="11" y="31"/>
                  </a:lnTo>
                  <a:lnTo>
                    <a:pt x="0" y="38"/>
                  </a:lnTo>
                  <a:lnTo>
                    <a:pt x="7" y="52"/>
                  </a:lnTo>
                  <a:lnTo>
                    <a:pt x="19" y="44"/>
                  </a:lnTo>
                  <a:lnTo>
                    <a:pt x="29" y="40"/>
                  </a:lnTo>
                  <a:lnTo>
                    <a:pt x="34" y="36"/>
                  </a:lnTo>
                  <a:lnTo>
                    <a:pt x="40" y="33"/>
                  </a:lnTo>
                  <a:lnTo>
                    <a:pt x="46" y="29"/>
                  </a:lnTo>
                  <a:lnTo>
                    <a:pt x="50" y="25"/>
                  </a:lnTo>
                  <a:lnTo>
                    <a:pt x="57" y="19"/>
                  </a:lnTo>
                  <a:lnTo>
                    <a:pt x="67" y="11"/>
                  </a:lnTo>
                  <a:lnTo>
                    <a:pt x="57" y="0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3" name="Freeform 117"/>
            <p:cNvSpPr>
              <a:spLocks/>
            </p:cNvSpPr>
            <p:nvPr/>
          </p:nvSpPr>
          <p:spPr bwMode="auto">
            <a:xfrm>
              <a:off x="5986463" y="3609975"/>
              <a:ext cx="136525" cy="85725"/>
            </a:xfrm>
            <a:custGeom>
              <a:avLst/>
              <a:gdLst>
                <a:gd name="T0" fmla="*/ 2147483647 w 86"/>
                <a:gd name="T1" fmla="*/ 0 h 54"/>
                <a:gd name="T2" fmla="*/ 2147483647 w 86"/>
                <a:gd name="T3" fmla="*/ 2147483647 h 54"/>
                <a:gd name="T4" fmla="*/ 2147483647 w 86"/>
                <a:gd name="T5" fmla="*/ 2147483647 h 54"/>
                <a:gd name="T6" fmla="*/ 2147483647 w 86"/>
                <a:gd name="T7" fmla="*/ 2147483647 h 54"/>
                <a:gd name="T8" fmla="*/ 2147483647 w 86"/>
                <a:gd name="T9" fmla="*/ 2147483647 h 54"/>
                <a:gd name="T10" fmla="*/ 2147483647 w 86"/>
                <a:gd name="T11" fmla="*/ 2147483647 h 54"/>
                <a:gd name="T12" fmla="*/ 2147483647 w 86"/>
                <a:gd name="T13" fmla="*/ 2147483647 h 54"/>
                <a:gd name="T14" fmla="*/ 2147483647 w 86"/>
                <a:gd name="T15" fmla="*/ 2147483647 h 54"/>
                <a:gd name="T16" fmla="*/ 0 w 86"/>
                <a:gd name="T17" fmla="*/ 2147483647 h 54"/>
                <a:gd name="T18" fmla="*/ 2147483647 w 86"/>
                <a:gd name="T19" fmla="*/ 2147483647 h 54"/>
                <a:gd name="T20" fmla="*/ 2147483647 w 86"/>
                <a:gd name="T21" fmla="*/ 2147483647 h 54"/>
                <a:gd name="T22" fmla="*/ 2147483647 w 86"/>
                <a:gd name="T23" fmla="*/ 2147483647 h 54"/>
                <a:gd name="T24" fmla="*/ 2147483647 w 86"/>
                <a:gd name="T25" fmla="*/ 2147483647 h 54"/>
                <a:gd name="T26" fmla="*/ 2147483647 w 86"/>
                <a:gd name="T27" fmla="*/ 2147483647 h 54"/>
                <a:gd name="T28" fmla="*/ 2147483647 w 86"/>
                <a:gd name="T29" fmla="*/ 2147483647 h 54"/>
                <a:gd name="T30" fmla="*/ 2147483647 w 86"/>
                <a:gd name="T31" fmla="*/ 2147483647 h 54"/>
                <a:gd name="T32" fmla="*/ 2147483647 w 86"/>
                <a:gd name="T33" fmla="*/ 2147483647 h 54"/>
                <a:gd name="T34" fmla="*/ 2147483647 w 86"/>
                <a:gd name="T35" fmla="*/ 2147483647 h 54"/>
                <a:gd name="T36" fmla="*/ 2147483647 w 86"/>
                <a:gd name="T37" fmla="*/ 0 h 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6"/>
                <a:gd name="T58" fmla="*/ 0 h 54"/>
                <a:gd name="T59" fmla="*/ 86 w 86"/>
                <a:gd name="T60" fmla="*/ 54 h 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6" h="54">
                  <a:moveTo>
                    <a:pt x="77" y="0"/>
                  </a:moveTo>
                  <a:lnTo>
                    <a:pt x="71" y="4"/>
                  </a:lnTo>
                  <a:lnTo>
                    <a:pt x="63" y="7"/>
                  </a:lnTo>
                  <a:lnTo>
                    <a:pt x="54" y="11"/>
                  </a:lnTo>
                  <a:lnTo>
                    <a:pt x="42" y="17"/>
                  </a:lnTo>
                  <a:lnTo>
                    <a:pt x="31" y="23"/>
                  </a:lnTo>
                  <a:lnTo>
                    <a:pt x="19" y="30"/>
                  </a:lnTo>
                  <a:lnTo>
                    <a:pt x="10" y="36"/>
                  </a:lnTo>
                  <a:lnTo>
                    <a:pt x="0" y="42"/>
                  </a:lnTo>
                  <a:lnTo>
                    <a:pt x="10" y="53"/>
                  </a:lnTo>
                  <a:lnTo>
                    <a:pt x="17" y="50"/>
                  </a:lnTo>
                  <a:lnTo>
                    <a:pt x="27" y="44"/>
                  </a:lnTo>
                  <a:lnTo>
                    <a:pt x="39" y="38"/>
                  </a:lnTo>
                  <a:lnTo>
                    <a:pt x="50" y="30"/>
                  </a:lnTo>
                  <a:lnTo>
                    <a:pt x="62" y="27"/>
                  </a:lnTo>
                  <a:lnTo>
                    <a:pt x="71" y="21"/>
                  </a:lnTo>
                  <a:lnTo>
                    <a:pt x="79" y="17"/>
                  </a:lnTo>
                  <a:lnTo>
                    <a:pt x="85" y="15"/>
                  </a:lnTo>
                  <a:lnTo>
                    <a:pt x="77" y="0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4" name="Freeform 118"/>
            <p:cNvSpPr>
              <a:spLocks/>
            </p:cNvSpPr>
            <p:nvPr/>
          </p:nvSpPr>
          <p:spPr bwMode="auto">
            <a:xfrm>
              <a:off x="6108700" y="3576638"/>
              <a:ext cx="74613" cy="58737"/>
            </a:xfrm>
            <a:custGeom>
              <a:avLst/>
              <a:gdLst>
                <a:gd name="T0" fmla="*/ 2147483647 w 47"/>
                <a:gd name="T1" fmla="*/ 0 h 37"/>
                <a:gd name="T2" fmla="*/ 2147483647 w 47"/>
                <a:gd name="T3" fmla="*/ 2147483647 h 37"/>
                <a:gd name="T4" fmla="*/ 2147483647 w 47"/>
                <a:gd name="T5" fmla="*/ 2147483647 h 37"/>
                <a:gd name="T6" fmla="*/ 2147483647 w 47"/>
                <a:gd name="T7" fmla="*/ 2147483647 h 37"/>
                <a:gd name="T8" fmla="*/ 2147483647 w 47"/>
                <a:gd name="T9" fmla="*/ 2147483647 h 37"/>
                <a:gd name="T10" fmla="*/ 2147483647 w 47"/>
                <a:gd name="T11" fmla="*/ 2147483647 h 37"/>
                <a:gd name="T12" fmla="*/ 2147483647 w 47"/>
                <a:gd name="T13" fmla="*/ 2147483647 h 37"/>
                <a:gd name="T14" fmla="*/ 2147483647 w 47"/>
                <a:gd name="T15" fmla="*/ 2147483647 h 37"/>
                <a:gd name="T16" fmla="*/ 0 w 47"/>
                <a:gd name="T17" fmla="*/ 2147483647 h 37"/>
                <a:gd name="T18" fmla="*/ 2147483647 w 47"/>
                <a:gd name="T19" fmla="*/ 2147483647 h 37"/>
                <a:gd name="T20" fmla="*/ 2147483647 w 47"/>
                <a:gd name="T21" fmla="*/ 2147483647 h 37"/>
                <a:gd name="T22" fmla="*/ 2147483647 w 47"/>
                <a:gd name="T23" fmla="*/ 2147483647 h 37"/>
                <a:gd name="T24" fmla="*/ 2147483647 w 47"/>
                <a:gd name="T25" fmla="*/ 2147483647 h 37"/>
                <a:gd name="T26" fmla="*/ 2147483647 w 47"/>
                <a:gd name="T27" fmla="*/ 2147483647 h 37"/>
                <a:gd name="T28" fmla="*/ 2147483647 w 47"/>
                <a:gd name="T29" fmla="*/ 2147483647 h 37"/>
                <a:gd name="T30" fmla="*/ 2147483647 w 47"/>
                <a:gd name="T31" fmla="*/ 2147483647 h 37"/>
                <a:gd name="T32" fmla="*/ 2147483647 w 47"/>
                <a:gd name="T33" fmla="*/ 2147483647 h 37"/>
                <a:gd name="T34" fmla="*/ 2147483647 w 47"/>
                <a:gd name="T35" fmla="*/ 2147483647 h 37"/>
                <a:gd name="T36" fmla="*/ 2147483647 w 47"/>
                <a:gd name="T37" fmla="*/ 0 h 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7"/>
                <a:gd name="T58" fmla="*/ 0 h 37"/>
                <a:gd name="T59" fmla="*/ 47 w 47"/>
                <a:gd name="T60" fmla="*/ 37 h 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7" h="37">
                  <a:moveTo>
                    <a:pt x="40" y="0"/>
                  </a:moveTo>
                  <a:lnTo>
                    <a:pt x="36" y="2"/>
                  </a:lnTo>
                  <a:lnTo>
                    <a:pt x="31" y="4"/>
                  </a:lnTo>
                  <a:lnTo>
                    <a:pt x="25" y="7"/>
                  </a:lnTo>
                  <a:lnTo>
                    <a:pt x="19" y="11"/>
                  </a:lnTo>
                  <a:lnTo>
                    <a:pt x="13" y="15"/>
                  </a:lnTo>
                  <a:lnTo>
                    <a:pt x="8" y="17"/>
                  </a:lnTo>
                  <a:lnTo>
                    <a:pt x="4" y="21"/>
                  </a:lnTo>
                  <a:lnTo>
                    <a:pt x="0" y="21"/>
                  </a:lnTo>
                  <a:lnTo>
                    <a:pt x="8" y="36"/>
                  </a:lnTo>
                  <a:lnTo>
                    <a:pt x="11" y="34"/>
                  </a:lnTo>
                  <a:lnTo>
                    <a:pt x="15" y="30"/>
                  </a:lnTo>
                  <a:lnTo>
                    <a:pt x="21" y="28"/>
                  </a:lnTo>
                  <a:lnTo>
                    <a:pt x="27" y="25"/>
                  </a:lnTo>
                  <a:lnTo>
                    <a:pt x="32" y="21"/>
                  </a:lnTo>
                  <a:lnTo>
                    <a:pt x="38" y="19"/>
                  </a:lnTo>
                  <a:lnTo>
                    <a:pt x="42" y="17"/>
                  </a:lnTo>
                  <a:lnTo>
                    <a:pt x="46" y="15"/>
                  </a:lnTo>
                  <a:lnTo>
                    <a:pt x="40" y="0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5" name="Rectangle 119"/>
            <p:cNvSpPr>
              <a:spLocks noChangeArrowheads="1"/>
            </p:cNvSpPr>
            <p:nvPr/>
          </p:nvSpPr>
          <p:spPr bwMode="auto">
            <a:xfrm>
              <a:off x="4811713" y="1990725"/>
              <a:ext cx="18383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cs typeface="Times New Roman" pitchFamily="18" charset="0"/>
                </a:rPr>
                <a:t>With path loss, shadow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cs typeface="Times New Roman" pitchFamily="18" charset="0"/>
                </a:rPr>
                <a:t>fading, and Rayleigh fading</a:t>
              </a:r>
              <a:endParaRPr lang="en-US" altLang="en-US" sz="1400" b="1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  <p:sp>
          <p:nvSpPr>
            <p:cNvPr id="29816" name="Rectangle 120"/>
            <p:cNvSpPr>
              <a:spLocks noChangeArrowheads="1"/>
            </p:cNvSpPr>
            <p:nvPr/>
          </p:nvSpPr>
          <p:spPr bwMode="auto">
            <a:xfrm>
              <a:off x="4075113" y="2597150"/>
              <a:ext cx="105092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solidFill>
                    <a:srgbClr val="0066FF"/>
                  </a:solidFill>
                  <a:cs typeface="Times New Roman" pitchFamily="18" charset="0"/>
                </a:rPr>
                <a:t>With path loss</a:t>
              </a:r>
            </a:p>
          </p:txBody>
        </p:sp>
        <p:sp>
          <p:nvSpPr>
            <p:cNvPr id="29817" name="Freeform 121"/>
            <p:cNvSpPr>
              <a:spLocks/>
            </p:cNvSpPr>
            <p:nvPr/>
          </p:nvSpPr>
          <p:spPr bwMode="auto">
            <a:xfrm>
              <a:off x="2562225" y="2159000"/>
              <a:ext cx="3675063" cy="1628775"/>
            </a:xfrm>
            <a:custGeom>
              <a:avLst/>
              <a:gdLst>
                <a:gd name="T0" fmla="*/ 2147483647 w 2315"/>
                <a:gd name="T1" fmla="*/ 2147483647 h 1026"/>
                <a:gd name="T2" fmla="*/ 2147483647 w 2315"/>
                <a:gd name="T3" fmla="*/ 2147483647 h 1026"/>
                <a:gd name="T4" fmla="*/ 2147483647 w 2315"/>
                <a:gd name="T5" fmla="*/ 0 h 1026"/>
                <a:gd name="T6" fmla="*/ 0 w 2315"/>
                <a:gd name="T7" fmla="*/ 2147483647 h 1026"/>
                <a:gd name="T8" fmla="*/ 2147483647 w 2315"/>
                <a:gd name="T9" fmla="*/ 2147483647 h 1026"/>
                <a:gd name="T10" fmla="*/ 2147483647 w 2315"/>
                <a:gd name="T11" fmla="*/ 2147483647 h 10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15"/>
                <a:gd name="T19" fmla="*/ 0 h 1026"/>
                <a:gd name="T20" fmla="*/ 2315 w 2315"/>
                <a:gd name="T21" fmla="*/ 1026 h 10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15" h="1026">
                  <a:moveTo>
                    <a:pt x="2312" y="1017"/>
                  </a:moveTo>
                  <a:lnTo>
                    <a:pt x="2314" y="1010"/>
                  </a:lnTo>
                  <a:lnTo>
                    <a:pt x="6" y="0"/>
                  </a:lnTo>
                  <a:lnTo>
                    <a:pt x="0" y="15"/>
                  </a:lnTo>
                  <a:lnTo>
                    <a:pt x="2309" y="1025"/>
                  </a:lnTo>
                  <a:lnTo>
                    <a:pt x="2312" y="1017"/>
                  </a:lnTo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8" name="Line 122"/>
            <p:cNvSpPr>
              <a:spLocks noChangeShapeType="1"/>
            </p:cNvSpPr>
            <p:nvPr/>
          </p:nvSpPr>
          <p:spPr bwMode="auto">
            <a:xfrm rot="16310099" flipV="1">
              <a:off x="5521325" y="2478088"/>
              <a:ext cx="184150" cy="635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9" name="Line 123"/>
            <p:cNvSpPr>
              <a:spLocks noChangeShapeType="1"/>
            </p:cNvSpPr>
            <p:nvPr/>
          </p:nvSpPr>
          <p:spPr bwMode="auto">
            <a:xfrm flipV="1">
              <a:off x="4486275" y="2822575"/>
              <a:ext cx="0" cy="158750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0" name="Freeform 124"/>
            <p:cNvSpPr>
              <a:spLocks/>
            </p:cNvSpPr>
            <p:nvPr/>
          </p:nvSpPr>
          <p:spPr bwMode="auto">
            <a:xfrm>
              <a:off x="2438400" y="4114800"/>
              <a:ext cx="4452938" cy="26988"/>
            </a:xfrm>
            <a:custGeom>
              <a:avLst/>
              <a:gdLst>
                <a:gd name="T0" fmla="*/ 0 w 2805"/>
                <a:gd name="T1" fmla="*/ 2147483647 h 17"/>
                <a:gd name="T2" fmla="*/ 2147483647 w 2805"/>
                <a:gd name="T3" fmla="*/ 2147483647 h 17"/>
                <a:gd name="T4" fmla="*/ 2147483647 w 2805"/>
                <a:gd name="T5" fmla="*/ 2147483647 h 17"/>
                <a:gd name="T6" fmla="*/ 2147483647 w 2805"/>
                <a:gd name="T7" fmla="*/ 0 h 17"/>
                <a:gd name="T8" fmla="*/ 2147483647 w 2805"/>
                <a:gd name="T9" fmla="*/ 0 h 17"/>
                <a:gd name="T10" fmla="*/ 2147483647 w 2805"/>
                <a:gd name="T11" fmla="*/ 2147483647 h 17"/>
                <a:gd name="T12" fmla="*/ 0 w 2805"/>
                <a:gd name="T13" fmla="*/ 214748364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05"/>
                <a:gd name="T22" fmla="*/ 0 h 17"/>
                <a:gd name="T23" fmla="*/ 2805 w 2805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05" h="17">
                  <a:moveTo>
                    <a:pt x="0" y="8"/>
                  </a:moveTo>
                  <a:lnTo>
                    <a:pt x="5" y="16"/>
                  </a:lnTo>
                  <a:lnTo>
                    <a:pt x="2804" y="16"/>
                  </a:lnTo>
                  <a:lnTo>
                    <a:pt x="2804" y="0"/>
                  </a:lnTo>
                  <a:lnTo>
                    <a:pt x="5" y="0"/>
                  </a:lnTo>
                  <a:lnTo>
                    <a:pt x="11" y="8"/>
                  </a:lnTo>
                  <a:lnTo>
                    <a:pt x="0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1" name="Freeform 125"/>
            <p:cNvSpPr>
              <a:spLocks/>
            </p:cNvSpPr>
            <p:nvPr/>
          </p:nvSpPr>
          <p:spPr bwMode="auto">
            <a:xfrm>
              <a:off x="2438400" y="1744663"/>
              <a:ext cx="26988" cy="2381250"/>
            </a:xfrm>
            <a:custGeom>
              <a:avLst/>
              <a:gdLst>
                <a:gd name="T0" fmla="*/ 2147483647 w 17"/>
                <a:gd name="T1" fmla="*/ 0 h 1500"/>
                <a:gd name="T2" fmla="*/ 0 w 17"/>
                <a:gd name="T3" fmla="*/ 0 h 1500"/>
                <a:gd name="T4" fmla="*/ 0 w 17"/>
                <a:gd name="T5" fmla="*/ 2147483647 h 1500"/>
                <a:gd name="T6" fmla="*/ 2147483647 w 17"/>
                <a:gd name="T7" fmla="*/ 2147483647 h 1500"/>
                <a:gd name="T8" fmla="*/ 2147483647 w 17"/>
                <a:gd name="T9" fmla="*/ 0 h 1500"/>
                <a:gd name="T10" fmla="*/ 2147483647 w 17"/>
                <a:gd name="T11" fmla="*/ 0 h 15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500"/>
                <a:gd name="T20" fmla="*/ 17 w 17"/>
                <a:gd name="T21" fmla="*/ 1500 h 15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500">
                  <a:moveTo>
                    <a:pt x="7" y="0"/>
                  </a:moveTo>
                  <a:lnTo>
                    <a:pt x="0" y="0"/>
                  </a:lnTo>
                  <a:lnTo>
                    <a:pt x="0" y="1499"/>
                  </a:lnTo>
                  <a:lnTo>
                    <a:pt x="16" y="1499"/>
                  </a:lnTo>
                  <a:lnTo>
                    <a:pt x="16" y="0"/>
                  </a:lnTo>
                  <a:lnTo>
                    <a:pt x="7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2" name="Freeform 126"/>
            <p:cNvSpPr>
              <a:spLocks/>
            </p:cNvSpPr>
            <p:nvPr/>
          </p:nvSpPr>
          <p:spPr bwMode="auto">
            <a:xfrm>
              <a:off x="2398713" y="1616075"/>
              <a:ext cx="98425" cy="163513"/>
            </a:xfrm>
            <a:custGeom>
              <a:avLst/>
              <a:gdLst>
                <a:gd name="T0" fmla="*/ 2147483647 w 62"/>
                <a:gd name="T1" fmla="*/ 2147483647 h 103"/>
                <a:gd name="T2" fmla="*/ 2147483647 w 62"/>
                <a:gd name="T3" fmla="*/ 2147483647 h 103"/>
                <a:gd name="T4" fmla="*/ 2147483647 w 62"/>
                <a:gd name="T5" fmla="*/ 2147483647 h 103"/>
                <a:gd name="T6" fmla="*/ 2147483647 w 62"/>
                <a:gd name="T7" fmla="*/ 2147483647 h 103"/>
                <a:gd name="T8" fmla="*/ 2147483647 w 62"/>
                <a:gd name="T9" fmla="*/ 2147483647 h 103"/>
                <a:gd name="T10" fmla="*/ 2147483647 w 62"/>
                <a:gd name="T11" fmla="*/ 2147483647 h 103"/>
                <a:gd name="T12" fmla="*/ 2147483647 w 62"/>
                <a:gd name="T13" fmla="*/ 2147483647 h 103"/>
                <a:gd name="T14" fmla="*/ 2147483647 w 62"/>
                <a:gd name="T15" fmla="*/ 2147483647 h 103"/>
                <a:gd name="T16" fmla="*/ 0 w 62"/>
                <a:gd name="T17" fmla="*/ 2147483647 h 103"/>
                <a:gd name="T18" fmla="*/ 2147483647 w 62"/>
                <a:gd name="T19" fmla="*/ 2147483647 h 103"/>
                <a:gd name="T20" fmla="*/ 2147483647 w 62"/>
                <a:gd name="T21" fmla="*/ 2147483647 h 103"/>
                <a:gd name="T22" fmla="*/ 2147483647 w 62"/>
                <a:gd name="T23" fmla="*/ 2147483647 h 103"/>
                <a:gd name="T24" fmla="*/ 2147483647 w 62"/>
                <a:gd name="T25" fmla="*/ 2147483647 h 103"/>
                <a:gd name="T26" fmla="*/ 2147483647 w 62"/>
                <a:gd name="T27" fmla="*/ 2147483647 h 103"/>
                <a:gd name="T28" fmla="*/ 2147483647 w 62"/>
                <a:gd name="T29" fmla="*/ 2147483647 h 103"/>
                <a:gd name="T30" fmla="*/ 2147483647 w 62"/>
                <a:gd name="T31" fmla="*/ 2147483647 h 103"/>
                <a:gd name="T32" fmla="*/ 2147483647 w 62"/>
                <a:gd name="T33" fmla="*/ 2147483647 h 103"/>
                <a:gd name="T34" fmla="*/ 2147483647 w 62"/>
                <a:gd name="T35" fmla="*/ 2147483647 h 103"/>
                <a:gd name="T36" fmla="*/ 2147483647 w 62"/>
                <a:gd name="T37" fmla="*/ 2147483647 h 103"/>
                <a:gd name="T38" fmla="*/ 2147483647 w 62"/>
                <a:gd name="T39" fmla="*/ 2147483647 h 103"/>
                <a:gd name="T40" fmla="*/ 2147483647 w 62"/>
                <a:gd name="T41" fmla="*/ 2147483647 h 103"/>
                <a:gd name="T42" fmla="*/ 2147483647 w 62"/>
                <a:gd name="T43" fmla="*/ 2147483647 h 103"/>
                <a:gd name="T44" fmla="*/ 2147483647 w 62"/>
                <a:gd name="T45" fmla="*/ 2147483647 h 103"/>
                <a:gd name="T46" fmla="*/ 2147483647 w 62"/>
                <a:gd name="T47" fmla="*/ 2147483647 h 103"/>
                <a:gd name="T48" fmla="*/ 2147483647 w 62"/>
                <a:gd name="T49" fmla="*/ 2147483647 h 103"/>
                <a:gd name="T50" fmla="*/ 2147483647 w 62"/>
                <a:gd name="T51" fmla="*/ 0 h 103"/>
                <a:gd name="T52" fmla="*/ 2147483647 w 62"/>
                <a:gd name="T53" fmla="*/ 2147483647 h 103"/>
                <a:gd name="T54" fmla="*/ 2147483647 w 62"/>
                <a:gd name="T55" fmla="*/ 2147483647 h 103"/>
                <a:gd name="T56" fmla="*/ 2147483647 w 62"/>
                <a:gd name="T57" fmla="*/ 2147483647 h 103"/>
                <a:gd name="T58" fmla="*/ 2147483647 w 62"/>
                <a:gd name="T59" fmla="*/ 2147483647 h 103"/>
                <a:gd name="T60" fmla="*/ 2147483647 w 62"/>
                <a:gd name="T61" fmla="*/ 2147483647 h 103"/>
                <a:gd name="T62" fmla="*/ 2147483647 w 62"/>
                <a:gd name="T63" fmla="*/ 2147483647 h 103"/>
                <a:gd name="T64" fmla="*/ 2147483647 w 62"/>
                <a:gd name="T65" fmla="*/ 2147483647 h 103"/>
                <a:gd name="T66" fmla="*/ 2147483647 w 62"/>
                <a:gd name="T67" fmla="*/ 2147483647 h 10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2"/>
                <a:gd name="T103" fmla="*/ 0 h 103"/>
                <a:gd name="T104" fmla="*/ 62 w 62"/>
                <a:gd name="T105" fmla="*/ 103 h 10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2" h="103">
                  <a:moveTo>
                    <a:pt x="19" y="52"/>
                  </a:moveTo>
                  <a:lnTo>
                    <a:pt x="15" y="60"/>
                  </a:lnTo>
                  <a:lnTo>
                    <a:pt x="13" y="66"/>
                  </a:lnTo>
                  <a:lnTo>
                    <a:pt x="11" y="73"/>
                  </a:lnTo>
                  <a:lnTo>
                    <a:pt x="9" y="79"/>
                  </a:lnTo>
                  <a:lnTo>
                    <a:pt x="7" y="85"/>
                  </a:lnTo>
                  <a:lnTo>
                    <a:pt x="5" y="91"/>
                  </a:lnTo>
                  <a:lnTo>
                    <a:pt x="2" y="96"/>
                  </a:lnTo>
                  <a:lnTo>
                    <a:pt x="0" y="102"/>
                  </a:lnTo>
                  <a:lnTo>
                    <a:pt x="61" y="102"/>
                  </a:lnTo>
                  <a:lnTo>
                    <a:pt x="59" y="98"/>
                  </a:lnTo>
                  <a:lnTo>
                    <a:pt x="57" y="94"/>
                  </a:lnTo>
                  <a:lnTo>
                    <a:pt x="55" y="89"/>
                  </a:lnTo>
                  <a:lnTo>
                    <a:pt x="53" y="83"/>
                  </a:lnTo>
                  <a:lnTo>
                    <a:pt x="50" y="75"/>
                  </a:lnTo>
                  <a:lnTo>
                    <a:pt x="48" y="68"/>
                  </a:lnTo>
                  <a:lnTo>
                    <a:pt x="46" y="60"/>
                  </a:lnTo>
                  <a:lnTo>
                    <a:pt x="42" y="52"/>
                  </a:lnTo>
                  <a:lnTo>
                    <a:pt x="40" y="45"/>
                  </a:lnTo>
                  <a:lnTo>
                    <a:pt x="38" y="37"/>
                  </a:lnTo>
                  <a:lnTo>
                    <a:pt x="36" y="29"/>
                  </a:lnTo>
                  <a:lnTo>
                    <a:pt x="34" y="23"/>
                  </a:lnTo>
                  <a:lnTo>
                    <a:pt x="34" y="16"/>
                  </a:lnTo>
                  <a:lnTo>
                    <a:pt x="32" y="10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28" y="10"/>
                  </a:lnTo>
                  <a:lnTo>
                    <a:pt x="27" y="16"/>
                  </a:lnTo>
                  <a:lnTo>
                    <a:pt x="27" y="23"/>
                  </a:lnTo>
                  <a:lnTo>
                    <a:pt x="25" y="29"/>
                  </a:lnTo>
                  <a:lnTo>
                    <a:pt x="23" y="37"/>
                  </a:lnTo>
                  <a:lnTo>
                    <a:pt x="21" y="45"/>
                  </a:lnTo>
                  <a:lnTo>
                    <a:pt x="19" y="5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3" name="Freeform 127"/>
            <p:cNvSpPr>
              <a:spLocks/>
            </p:cNvSpPr>
            <p:nvPr/>
          </p:nvSpPr>
          <p:spPr bwMode="auto">
            <a:xfrm>
              <a:off x="2398713" y="1616075"/>
              <a:ext cx="98425" cy="163513"/>
            </a:xfrm>
            <a:custGeom>
              <a:avLst/>
              <a:gdLst>
                <a:gd name="T0" fmla="*/ 2147483647 w 62"/>
                <a:gd name="T1" fmla="*/ 2147483647 h 103"/>
                <a:gd name="T2" fmla="*/ 2147483647 w 62"/>
                <a:gd name="T3" fmla="*/ 2147483647 h 103"/>
                <a:gd name="T4" fmla="*/ 2147483647 w 62"/>
                <a:gd name="T5" fmla="*/ 2147483647 h 103"/>
                <a:gd name="T6" fmla="*/ 2147483647 w 62"/>
                <a:gd name="T7" fmla="*/ 2147483647 h 103"/>
                <a:gd name="T8" fmla="*/ 2147483647 w 62"/>
                <a:gd name="T9" fmla="*/ 2147483647 h 103"/>
                <a:gd name="T10" fmla="*/ 2147483647 w 62"/>
                <a:gd name="T11" fmla="*/ 2147483647 h 103"/>
                <a:gd name="T12" fmla="*/ 2147483647 w 62"/>
                <a:gd name="T13" fmla="*/ 2147483647 h 103"/>
                <a:gd name="T14" fmla="*/ 2147483647 w 62"/>
                <a:gd name="T15" fmla="*/ 2147483647 h 103"/>
                <a:gd name="T16" fmla="*/ 0 w 62"/>
                <a:gd name="T17" fmla="*/ 2147483647 h 103"/>
                <a:gd name="T18" fmla="*/ 0 w 62"/>
                <a:gd name="T19" fmla="*/ 2147483647 h 103"/>
                <a:gd name="T20" fmla="*/ 2147483647 w 62"/>
                <a:gd name="T21" fmla="*/ 2147483647 h 103"/>
                <a:gd name="T22" fmla="*/ 2147483647 w 62"/>
                <a:gd name="T23" fmla="*/ 2147483647 h 103"/>
                <a:gd name="T24" fmla="*/ 2147483647 w 62"/>
                <a:gd name="T25" fmla="*/ 2147483647 h 103"/>
                <a:gd name="T26" fmla="*/ 2147483647 w 62"/>
                <a:gd name="T27" fmla="*/ 2147483647 h 103"/>
                <a:gd name="T28" fmla="*/ 2147483647 w 62"/>
                <a:gd name="T29" fmla="*/ 2147483647 h 103"/>
                <a:gd name="T30" fmla="*/ 2147483647 w 62"/>
                <a:gd name="T31" fmla="*/ 2147483647 h 103"/>
                <a:gd name="T32" fmla="*/ 2147483647 w 62"/>
                <a:gd name="T33" fmla="*/ 2147483647 h 103"/>
                <a:gd name="T34" fmla="*/ 2147483647 w 62"/>
                <a:gd name="T35" fmla="*/ 2147483647 h 103"/>
                <a:gd name="T36" fmla="*/ 2147483647 w 62"/>
                <a:gd name="T37" fmla="*/ 2147483647 h 103"/>
                <a:gd name="T38" fmla="*/ 2147483647 w 62"/>
                <a:gd name="T39" fmla="*/ 2147483647 h 103"/>
                <a:gd name="T40" fmla="*/ 2147483647 w 62"/>
                <a:gd name="T41" fmla="*/ 2147483647 h 103"/>
                <a:gd name="T42" fmla="*/ 2147483647 w 62"/>
                <a:gd name="T43" fmla="*/ 2147483647 h 103"/>
                <a:gd name="T44" fmla="*/ 2147483647 w 62"/>
                <a:gd name="T45" fmla="*/ 2147483647 h 103"/>
                <a:gd name="T46" fmla="*/ 2147483647 w 62"/>
                <a:gd name="T47" fmla="*/ 2147483647 h 103"/>
                <a:gd name="T48" fmla="*/ 2147483647 w 62"/>
                <a:gd name="T49" fmla="*/ 2147483647 h 103"/>
                <a:gd name="T50" fmla="*/ 2147483647 w 62"/>
                <a:gd name="T51" fmla="*/ 2147483647 h 103"/>
                <a:gd name="T52" fmla="*/ 2147483647 w 62"/>
                <a:gd name="T53" fmla="*/ 2147483647 h 103"/>
                <a:gd name="T54" fmla="*/ 2147483647 w 62"/>
                <a:gd name="T55" fmla="*/ 0 h 103"/>
                <a:gd name="T56" fmla="*/ 2147483647 w 62"/>
                <a:gd name="T57" fmla="*/ 2147483647 h 103"/>
                <a:gd name="T58" fmla="*/ 2147483647 w 62"/>
                <a:gd name="T59" fmla="*/ 2147483647 h 103"/>
                <a:gd name="T60" fmla="*/ 2147483647 w 62"/>
                <a:gd name="T61" fmla="*/ 2147483647 h 103"/>
                <a:gd name="T62" fmla="*/ 2147483647 w 62"/>
                <a:gd name="T63" fmla="*/ 2147483647 h 103"/>
                <a:gd name="T64" fmla="*/ 2147483647 w 62"/>
                <a:gd name="T65" fmla="*/ 2147483647 h 103"/>
                <a:gd name="T66" fmla="*/ 2147483647 w 62"/>
                <a:gd name="T67" fmla="*/ 2147483647 h 103"/>
                <a:gd name="T68" fmla="*/ 2147483647 w 62"/>
                <a:gd name="T69" fmla="*/ 2147483647 h 103"/>
                <a:gd name="T70" fmla="*/ 2147483647 w 62"/>
                <a:gd name="T71" fmla="*/ 2147483647 h 103"/>
                <a:gd name="T72" fmla="*/ 2147483647 w 62"/>
                <a:gd name="T73" fmla="*/ 2147483647 h 103"/>
                <a:gd name="T74" fmla="*/ 2147483647 w 62"/>
                <a:gd name="T75" fmla="*/ 2147483647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2"/>
                <a:gd name="T115" fmla="*/ 0 h 103"/>
                <a:gd name="T116" fmla="*/ 62 w 62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2" h="103">
                  <a:moveTo>
                    <a:pt x="19" y="52"/>
                  </a:moveTo>
                  <a:lnTo>
                    <a:pt x="15" y="60"/>
                  </a:lnTo>
                  <a:lnTo>
                    <a:pt x="13" y="66"/>
                  </a:lnTo>
                  <a:lnTo>
                    <a:pt x="11" y="73"/>
                  </a:lnTo>
                  <a:lnTo>
                    <a:pt x="9" y="79"/>
                  </a:lnTo>
                  <a:lnTo>
                    <a:pt x="7" y="85"/>
                  </a:lnTo>
                  <a:lnTo>
                    <a:pt x="5" y="91"/>
                  </a:lnTo>
                  <a:lnTo>
                    <a:pt x="2" y="96"/>
                  </a:lnTo>
                  <a:lnTo>
                    <a:pt x="0" y="102"/>
                  </a:lnTo>
                  <a:lnTo>
                    <a:pt x="61" y="102"/>
                  </a:lnTo>
                  <a:lnTo>
                    <a:pt x="59" y="98"/>
                  </a:lnTo>
                  <a:lnTo>
                    <a:pt x="57" y="94"/>
                  </a:lnTo>
                  <a:lnTo>
                    <a:pt x="55" y="89"/>
                  </a:lnTo>
                  <a:lnTo>
                    <a:pt x="53" y="83"/>
                  </a:lnTo>
                  <a:lnTo>
                    <a:pt x="50" y="75"/>
                  </a:lnTo>
                  <a:lnTo>
                    <a:pt x="48" y="68"/>
                  </a:lnTo>
                  <a:lnTo>
                    <a:pt x="46" y="60"/>
                  </a:lnTo>
                  <a:lnTo>
                    <a:pt x="42" y="52"/>
                  </a:lnTo>
                  <a:lnTo>
                    <a:pt x="40" y="45"/>
                  </a:lnTo>
                  <a:lnTo>
                    <a:pt x="38" y="37"/>
                  </a:lnTo>
                  <a:lnTo>
                    <a:pt x="36" y="29"/>
                  </a:lnTo>
                  <a:lnTo>
                    <a:pt x="34" y="23"/>
                  </a:lnTo>
                  <a:lnTo>
                    <a:pt x="34" y="16"/>
                  </a:lnTo>
                  <a:lnTo>
                    <a:pt x="32" y="10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28" y="10"/>
                  </a:lnTo>
                  <a:lnTo>
                    <a:pt x="27" y="16"/>
                  </a:lnTo>
                  <a:lnTo>
                    <a:pt x="27" y="23"/>
                  </a:lnTo>
                  <a:lnTo>
                    <a:pt x="25" y="29"/>
                  </a:lnTo>
                  <a:lnTo>
                    <a:pt x="23" y="37"/>
                  </a:lnTo>
                  <a:lnTo>
                    <a:pt x="21" y="45"/>
                  </a:lnTo>
                  <a:lnTo>
                    <a:pt x="19" y="5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4" name="Freeform 128"/>
            <p:cNvSpPr>
              <a:spLocks/>
            </p:cNvSpPr>
            <p:nvPr/>
          </p:nvSpPr>
          <p:spPr bwMode="auto">
            <a:xfrm>
              <a:off x="6859588" y="4075113"/>
              <a:ext cx="163512" cy="98425"/>
            </a:xfrm>
            <a:custGeom>
              <a:avLst/>
              <a:gdLst>
                <a:gd name="T0" fmla="*/ 2147483647 w 103"/>
                <a:gd name="T1" fmla="*/ 2147483647 h 62"/>
                <a:gd name="T2" fmla="*/ 2147483647 w 103"/>
                <a:gd name="T3" fmla="*/ 2147483647 h 62"/>
                <a:gd name="T4" fmla="*/ 2147483647 w 103"/>
                <a:gd name="T5" fmla="*/ 2147483647 h 62"/>
                <a:gd name="T6" fmla="*/ 2147483647 w 103"/>
                <a:gd name="T7" fmla="*/ 2147483647 h 62"/>
                <a:gd name="T8" fmla="*/ 2147483647 w 103"/>
                <a:gd name="T9" fmla="*/ 2147483647 h 62"/>
                <a:gd name="T10" fmla="*/ 2147483647 w 103"/>
                <a:gd name="T11" fmla="*/ 2147483647 h 62"/>
                <a:gd name="T12" fmla="*/ 2147483647 w 103"/>
                <a:gd name="T13" fmla="*/ 2147483647 h 62"/>
                <a:gd name="T14" fmla="*/ 2147483647 w 103"/>
                <a:gd name="T15" fmla="*/ 2147483647 h 62"/>
                <a:gd name="T16" fmla="*/ 0 w 103"/>
                <a:gd name="T17" fmla="*/ 0 h 62"/>
                <a:gd name="T18" fmla="*/ 0 w 103"/>
                <a:gd name="T19" fmla="*/ 2147483647 h 62"/>
                <a:gd name="T20" fmla="*/ 2147483647 w 103"/>
                <a:gd name="T21" fmla="*/ 2147483647 h 62"/>
                <a:gd name="T22" fmla="*/ 2147483647 w 103"/>
                <a:gd name="T23" fmla="*/ 2147483647 h 62"/>
                <a:gd name="T24" fmla="*/ 2147483647 w 103"/>
                <a:gd name="T25" fmla="*/ 2147483647 h 62"/>
                <a:gd name="T26" fmla="*/ 2147483647 w 103"/>
                <a:gd name="T27" fmla="*/ 2147483647 h 62"/>
                <a:gd name="T28" fmla="*/ 2147483647 w 103"/>
                <a:gd name="T29" fmla="*/ 2147483647 h 62"/>
                <a:gd name="T30" fmla="*/ 2147483647 w 103"/>
                <a:gd name="T31" fmla="*/ 2147483647 h 62"/>
                <a:gd name="T32" fmla="*/ 2147483647 w 103"/>
                <a:gd name="T33" fmla="*/ 2147483647 h 62"/>
                <a:gd name="T34" fmla="*/ 2147483647 w 103"/>
                <a:gd name="T35" fmla="*/ 2147483647 h 62"/>
                <a:gd name="T36" fmla="*/ 2147483647 w 103"/>
                <a:gd name="T37" fmla="*/ 2147483647 h 62"/>
                <a:gd name="T38" fmla="*/ 2147483647 w 103"/>
                <a:gd name="T39" fmla="*/ 2147483647 h 62"/>
                <a:gd name="T40" fmla="*/ 2147483647 w 103"/>
                <a:gd name="T41" fmla="*/ 2147483647 h 62"/>
                <a:gd name="T42" fmla="*/ 2147483647 w 103"/>
                <a:gd name="T43" fmla="*/ 2147483647 h 62"/>
                <a:gd name="T44" fmla="*/ 2147483647 w 103"/>
                <a:gd name="T45" fmla="*/ 2147483647 h 62"/>
                <a:gd name="T46" fmla="*/ 2147483647 w 103"/>
                <a:gd name="T47" fmla="*/ 2147483647 h 62"/>
                <a:gd name="T48" fmla="*/ 2147483647 w 103"/>
                <a:gd name="T49" fmla="*/ 2147483647 h 62"/>
                <a:gd name="T50" fmla="*/ 2147483647 w 103"/>
                <a:gd name="T51" fmla="*/ 2147483647 h 62"/>
                <a:gd name="T52" fmla="*/ 2147483647 w 103"/>
                <a:gd name="T53" fmla="*/ 2147483647 h 62"/>
                <a:gd name="T54" fmla="*/ 2147483647 w 103"/>
                <a:gd name="T55" fmla="*/ 2147483647 h 62"/>
                <a:gd name="T56" fmla="*/ 2147483647 w 103"/>
                <a:gd name="T57" fmla="*/ 2147483647 h 62"/>
                <a:gd name="T58" fmla="*/ 2147483647 w 103"/>
                <a:gd name="T59" fmla="*/ 2147483647 h 62"/>
                <a:gd name="T60" fmla="*/ 2147483647 w 103"/>
                <a:gd name="T61" fmla="*/ 2147483647 h 62"/>
                <a:gd name="T62" fmla="*/ 2147483647 w 103"/>
                <a:gd name="T63" fmla="*/ 2147483647 h 62"/>
                <a:gd name="T64" fmla="*/ 2147483647 w 103"/>
                <a:gd name="T65" fmla="*/ 2147483647 h 62"/>
                <a:gd name="T66" fmla="*/ 2147483647 w 103"/>
                <a:gd name="T67" fmla="*/ 2147483647 h 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3"/>
                <a:gd name="T103" fmla="*/ 0 h 62"/>
                <a:gd name="T104" fmla="*/ 103 w 103"/>
                <a:gd name="T105" fmla="*/ 62 h 6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3" h="62">
                  <a:moveTo>
                    <a:pt x="48" y="17"/>
                  </a:moveTo>
                  <a:lnTo>
                    <a:pt x="40" y="15"/>
                  </a:lnTo>
                  <a:lnTo>
                    <a:pt x="35" y="13"/>
                  </a:lnTo>
                  <a:lnTo>
                    <a:pt x="29" y="12"/>
                  </a:lnTo>
                  <a:lnTo>
                    <a:pt x="23" y="10"/>
                  </a:lnTo>
                  <a:lnTo>
                    <a:pt x="17" y="8"/>
                  </a:lnTo>
                  <a:lnTo>
                    <a:pt x="12" y="6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61"/>
                  </a:lnTo>
                  <a:lnTo>
                    <a:pt x="2" y="59"/>
                  </a:lnTo>
                  <a:lnTo>
                    <a:pt x="8" y="58"/>
                  </a:lnTo>
                  <a:lnTo>
                    <a:pt x="12" y="56"/>
                  </a:lnTo>
                  <a:lnTo>
                    <a:pt x="19" y="54"/>
                  </a:lnTo>
                  <a:lnTo>
                    <a:pt x="25" y="50"/>
                  </a:lnTo>
                  <a:lnTo>
                    <a:pt x="33" y="48"/>
                  </a:lnTo>
                  <a:lnTo>
                    <a:pt x="40" y="46"/>
                  </a:lnTo>
                  <a:lnTo>
                    <a:pt x="48" y="42"/>
                  </a:lnTo>
                  <a:lnTo>
                    <a:pt x="56" y="40"/>
                  </a:lnTo>
                  <a:lnTo>
                    <a:pt x="63" y="38"/>
                  </a:lnTo>
                  <a:lnTo>
                    <a:pt x="71" y="36"/>
                  </a:lnTo>
                  <a:lnTo>
                    <a:pt x="79" y="35"/>
                  </a:lnTo>
                  <a:lnTo>
                    <a:pt x="84" y="33"/>
                  </a:lnTo>
                  <a:lnTo>
                    <a:pt x="90" y="33"/>
                  </a:lnTo>
                  <a:lnTo>
                    <a:pt x="96" y="31"/>
                  </a:lnTo>
                  <a:lnTo>
                    <a:pt x="102" y="31"/>
                  </a:lnTo>
                  <a:lnTo>
                    <a:pt x="96" y="31"/>
                  </a:lnTo>
                  <a:lnTo>
                    <a:pt x="90" y="29"/>
                  </a:lnTo>
                  <a:lnTo>
                    <a:pt x="84" y="27"/>
                  </a:lnTo>
                  <a:lnTo>
                    <a:pt x="79" y="27"/>
                  </a:lnTo>
                  <a:lnTo>
                    <a:pt x="71" y="25"/>
                  </a:lnTo>
                  <a:lnTo>
                    <a:pt x="63" y="23"/>
                  </a:lnTo>
                  <a:lnTo>
                    <a:pt x="56" y="21"/>
                  </a:lnTo>
                  <a:lnTo>
                    <a:pt x="48" y="1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5" name="Freeform 129"/>
            <p:cNvSpPr>
              <a:spLocks/>
            </p:cNvSpPr>
            <p:nvPr/>
          </p:nvSpPr>
          <p:spPr bwMode="auto">
            <a:xfrm>
              <a:off x="6859588" y="4075113"/>
              <a:ext cx="163512" cy="98425"/>
            </a:xfrm>
            <a:custGeom>
              <a:avLst/>
              <a:gdLst>
                <a:gd name="T0" fmla="*/ 2147483647 w 103"/>
                <a:gd name="T1" fmla="*/ 2147483647 h 62"/>
                <a:gd name="T2" fmla="*/ 2147483647 w 103"/>
                <a:gd name="T3" fmla="*/ 2147483647 h 62"/>
                <a:gd name="T4" fmla="*/ 2147483647 w 103"/>
                <a:gd name="T5" fmla="*/ 2147483647 h 62"/>
                <a:gd name="T6" fmla="*/ 2147483647 w 103"/>
                <a:gd name="T7" fmla="*/ 2147483647 h 62"/>
                <a:gd name="T8" fmla="*/ 2147483647 w 103"/>
                <a:gd name="T9" fmla="*/ 2147483647 h 62"/>
                <a:gd name="T10" fmla="*/ 2147483647 w 103"/>
                <a:gd name="T11" fmla="*/ 2147483647 h 62"/>
                <a:gd name="T12" fmla="*/ 2147483647 w 103"/>
                <a:gd name="T13" fmla="*/ 2147483647 h 62"/>
                <a:gd name="T14" fmla="*/ 2147483647 w 103"/>
                <a:gd name="T15" fmla="*/ 2147483647 h 62"/>
                <a:gd name="T16" fmla="*/ 0 w 103"/>
                <a:gd name="T17" fmla="*/ 0 h 62"/>
                <a:gd name="T18" fmla="*/ 0 w 103"/>
                <a:gd name="T19" fmla="*/ 0 h 62"/>
                <a:gd name="T20" fmla="*/ 0 w 103"/>
                <a:gd name="T21" fmla="*/ 2147483647 h 62"/>
                <a:gd name="T22" fmla="*/ 0 w 103"/>
                <a:gd name="T23" fmla="*/ 2147483647 h 62"/>
                <a:gd name="T24" fmla="*/ 2147483647 w 103"/>
                <a:gd name="T25" fmla="*/ 2147483647 h 62"/>
                <a:gd name="T26" fmla="*/ 2147483647 w 103"/>
                <a:gd name="T27" fmla="*/ 2147483647 h 62"/>
                <a:gd name="T28" fmla="*/ 2147483647 w 103"/>
                <a:gd name="T29" fmla="*/ 2147483647 h 62"/>
                <a:gd name="T30" fmla="*/ 2147483647 w 103"/>
                <a:gd name="T31" fmla="*/ 2147483647 h 62"/>
                <a:gd name="T32" fmla="*/ 2147483647 w 103"/>
                <a:gd name="T33" fmla="*/ 2147483647 h 62"/>
                <a:gd name="T34" fmla="*/ 2147483647 w 103"/>
                <a:gd name="T35" fmla="*/ 2147483647 h 62"/>
                <a:gd name="T36" fmla="*/ 2147483647 w 103"/>
                <a:gd name="T37" fmla="*/ 2147483647 h 62"/>
                <a:gd name="T38" fmla="*/ 2147483647 w 103"/>
                <a:gd name="T39" fmla="*/ 2147483647 h 62"/>
                <a:gd name="T40" fmla="*/ 2147483647 w 103"/>
                <a:gd name="T41" fmla="*/ 2147483647 h 62"/>
                <a:gd name="T42" fmla="*/ 2147483647 w 103"/>
                <a:gd name="T43" fmla="*/ 2147483647 h 62"/>
                <a:gd name="T44" fmla="*/ 2147483647 w 103"/>
                <a:gd name="T45" fmla="*/ 2147483647 h 62"/>
                <a:gd name="T46" fmla="*/ 2147483647 w 103"/>
                <a:gd name="T47" fmla="*/ 2147483647 h 62"/>
                <a:gd name="T48" fmla="*/ 2147483647 w 103"/>
                <a:gd name="T49" fmla="*/ 2147483647 h 62"/>
                <a:gd name="T50" fmla="*/ 2147483647 w 103"/>
                <a:gd name="T51" fmla="*/ 2147483647 h 62"/>
                <a:gd name="T52" fmla="*/ 2147483647 w 103"/>
                <a:gd name="T53" fmla="*/ 2147483647 h 62"/>
                <a:gd name="T54" fmla="*/ 2147483647 w 103"/>
                <a:gd name="T55" fmla="*/ 2147483647 h 62"/>
                <a:gd name="T56" fmla="*/ 2147483647 w 103"/>
                <a:gd name="T57" fmla="*/ 2147483647 h 62"/>
                <a:gd name="T58" fmla="*/ 2147483647 w 103"/>
                <a:gd name="T59" fmla="*/ 2147483647 h 62"/>
                <a:gd name="T60" fmla="*/ 2147483647 w 103"/>
                <a:gd name="T61" fmla="*/ 2147483647 h 62"/>
                <a:gd name="T62" fmla="*/ 2147483647 w 103"/>
                <a:gd name="T63" fmla="*/ 2147483647 h 62"/>
                <a:gd name="T64" fmla="*/ 2147483647 w 103"/>
                <a:gd name="T65" fmla="*/ 2147483647 h 62"/>
                <a:gd name="T66" fmla="*/ 2147483647 w 103"/>
                <a:gd name="T67" fmla="*/ 2147483647 h 62"/>
                <a:gd name="T68" fmla="*/ 2147483647 w 103"/>
                <a:gd name="T69" fmla="*/ 2147483647 h 62"/>
                <a:gd name="T70" fmla="*/ 2147483647 w 103"/>
                <a:gd name="T71" fmla="*/ 2147483647 h 62"/>
                <a:gd name="T72" fmla="*/ 2147483647 w 103"/>
                <a:gd name="T73" fmla="*/ 2147483647 h 62"/>
                <a:gd name="T74" fmla="*/ 2147483647 w 103"/>
                <a:gd name="T75" fmla="*/ 2147483647 h 6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3"/>
                <a:gd name="T115" fmla="*/ 0 h 62"/>
                <a:gd name="T116" fmla="*/ 103 w 103"/>
                <a:gd name="T117" fmla="*/ 62 h 6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3" h="62">
                  <a:moveTo>
                    <a:pt x="48" y="17"/>
                  </a:moveTo>
                  <a:lnTo>
                    <a:pt x="40" y="15"/>
                  </a:lnTo>
                  <a:lnTo>
                    <a:pt x="35" y="13"/>
                  </a:lnTo>
                  <a:lnTo>
                    <a:pt x="29" y="12"/>
                  </a:lnTo>
                  <a:lnTo>
                    <a:pt x="23" y="10"/>
                  </a:lnTo>
                  <a:lnTo>
                    <a:pt x="17" y="8"/>
                  </a:lnTo>
                  <a:lnTo>
                    <a:pt x="12" y="6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61"/>
                  </a:lnTo>
                  <a:lnTo>
                    <a:pt x="2" y="59"/>
                  </a:lnTo>
                  <a:lnTo>
                    <a:pt x="8" y="58"/>
                  </a:lnTo>
                  <a:lnTo>
                    <a:pt x="12" y="56"/>
                  </a:lnTo>
                  <a:lnTo>
                    <a:pt x="19" y="54"/>
                  </a:lnTo>
                  <a:lnTo>
                    <a:pt x="25" y="50"/>
                  </a:lnTo>
                  <a:lnTo>
                    <a:pt x="33" y="48"/>
                  </a:lnTo>
                  <a:lnTo>
                    <a:pt x="40" y="46"/>
                  </a:lnTo>
                  <a:lnTo>
                    <a:pt x="48" y="42"/>
                  </a:lnTo>
                  <a:lnTo>
                    <a:pt x="56" y="40"/>
                  </a:lnTo>
                  <a:lnTo>
                    <a:pt x="63" y="38"/>
                  </a:lnTo>
                  <a:lnTo>
                    <a:pt x="71" y="36"/>
                  </a:lnTo>
                  <a:lnTo>
                    <a:pt x="79" y="35"/>
                  </a:lnTo>
                  <a:lnTo>
                    <a:pt x="84" y="33"/>
                  </a:lnTo>
                  <a:lnTo>
                    <a:pt x="90" y="33"/>
                  </a:lnTo>
                  <a:lnTo>
                    <a:pt x="96" y="31"/>
                  </a:lnTo>
                  <a:lnTo>
                    <a:pt x="102" y="31"/>
                  </a:lnTo>
                  <a:lnTo>
                    <a:pt x="96" y="31"/>
                  </a:lnTo>
                  <a:lnTo>
                    <a:pt x="90" y="29"/>
                  </a:lnTo>
                  <a:lnTo>
                    <a:pt x="84" y="27"/>
                  </a:lnTo>
                  <a:lnTo>
                    <a:pt x="79" y="27"/>
                  </a:lnTo>
                  <a:lnTo>
                    <a:pt x="71" y="25"/>
                  </a:lnTo>
                  <a:lnTo>
                    <a:pt x="63" y="23"/>
                  </a:lnTo>
                  <a:lnTo>
                    <a:pt x="56" y="21"/>
                  </a:lnTo>
                  <a:lnTo>
                    <a:pt x="48" y="1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6" name="Rectangle 130"/>
            <p:cNvSpPr>
              <a:spLocks noChangeArrowheads="1"/>
            </p:cNvSpPr>
            <p:nvPr/>
          </p:nvSpPr>
          <p:spPr bwMode="auto">
            <a:xfrm>
              <a:off x="5937250" y="4138613"/>
              <a:ext cx="13335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cs typeface="Times New Roman" pitchFamily="18" charset="0"/>
                </a:rPr>
                <a:t>log (distance)</a:t>
              </a:r>
            </a:p>
          </p:txBody>
        </p:sp>
        <p:grpSp>
          <p:nvGrpSpPr>
            <p:cNvPr id="29827" name="Group 131"/>
            <p:cNvGrpSpPr>
              <a:grpSpLocks/>
            </p:cNvGrpSpPr>
            <p:nvPr/>
          </p:nvGrpSpPr>
          <p:grpSpPr bwMode="auto">
            <a:xfrm>
              <a:off x="1438275" y="1787525"/>
              <a:ext cx="1011238" cy="952500"/>
              <a:chOff x="240" y="1884"/>
              <a:chExt cx="637" cy="600"/>
            </a:xfrm>
          </p:grpSpPr>
          <p:sp>
            <p:nvSpPr>
              <p:cNvPr id="29830" name="Rectangle 132"/>
              <p:cNvSpPr>
                <a:spLocks noChangeArrowheads="1"/>
              </p:cNvSpPr>
              <p:nvPr/>
            </p:nvSpPr>
            <p:spPr bwMode="auto">
              <a:xfrm>
                <a:off x="240" y="1884"/>
                <a:ext cx="63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cs typeface="Times New Roman" pitchFamily="18" charset="0"/>
                  </a:rPr>
                  <a:t>Received </a:t>
                </a:r>
              </a:p>
            </p:txBody>
          </p:sp>
          <p:sp>
            <p:nvSpPr>
              <p:cNvPr id="29831" name="Rectangle 133"/>
              <p:cNvSpPr>
                <a:spLocks noChangeArrowheads="1"/>
              </p:cNvSpPr>
              <p:nvPr/>
            </p:nvSpPr>
            <p:spPr bwMode="auto">
              <a:xfrm>
                <a:off x="319" y="2018"/>
                <a:ext cx="48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cs typeface="Times New Roman" pitchFamily="18" charset="0"/>
                  </a:rPr>
                  <a:t>Signal </a:t>
                </a:r>
              </a:p>
            </p:txBody>
          </p:sp>
          <p:sp>
            <p:nvSpPr>
              <p:cNvPr id="29832" name="Rectangle 134"/>
              <p:cNvSpPr>
                <a:spLocks noChangeArrowheads="1"/>
              </p:cNvSpPr>
              <p:nvPr/>
            </p:nvSpPr>
            <p:spPr bwMode="auto">
              <a:xfrm>
                <a:off x="319" y="2154"/>
                <a:ext cx="48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cs typeface="Times New Roman" pitchFamily="18" charset="0"/>
                  </a:rPr>
                  <a:t>Power </a:t>
                </a:r>
              </a:p>
            </p:txBody>
          </p:sp>
          <p:sp>
            <p:nvSpPr>
              <p:cNvPr id="29833" name="Rectangle 135"/>
              <p:cNvSpPr>
                <a:spLocks noChangeArrowheads="1"/>
              </p:cNvSpPr>
              <p:nvPr/>
            </p:nvSpPr>
            <p:spPr bwMode="auto">
              <a:xfrm>
                <a:off x="375" y="2290"/>
                <a:ext cx="443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cs typeface="Times New Roman" pitchFamily="18" charset="0"/>
                  </a:rPr>
                  <a:t>(dBm)</a:t>
                </a:r>
              </a:p>
            </p:txBody>
          </p:sp>
        </p:grpSp>
        <p:sp>
          <p:nvSpPr>
            <p:cNvPr id="29828" name="Rectangle 136"/>
            <p:cNvSpPr>
              <a:spLocks noChangeArrowheads="1"/>
            </p:cNvSpPr>
            <p:nvPr/>
          </p:nvSpPr>
          <p:spPr bwMode="auto">
            <a:xfrm>
              <a:off x="3033713" y="1525588"/>
              <a:ext cx="13112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solidFill>
                    <a:srgbClr val="00FF00"/>
                  </a:solidFill>
                  <a:cs typeface="Times New Roman" pitchFamily="18" charset="0"/>
                </a:rPr>
                <a:t>With path loss and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solidFill>
                    <a:srgbClr val="00FF00"/>
                  </a:solidFill>
                  <a:cs typeface="Times New Roman" pitchFamily="18" charset="0"/>
                </a:rPr>
                <a:t>shadow fading</a:t>
              </a:r>
            </a:p>
          </p:txBody>
        </p:sp>
        <p:sp>
          <p:nvSpPr>
            <p:cNvPr id="29829" name="Line 137"/>
            <p:cNvSpPr>
              <a:spLocks noChangeShapeType="1"/>
            </p:cNvSpPr>
            <p:nvPr/>
          </p:nvSpPr>
          <p:spPr bwMode="auto">
            <a:xfrm rot="16200000">
              <a:off x="3452813" y="1992313"/>
              <a:ext cx="158750" cy="0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315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General propagation model</a:t>
            </a:r>
            <a:endParaRPr lang="el-GR" altLang="en-US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PL0 loss at reference distance d0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Path loss exponent a depends on environment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Free space		2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Urban area cellular		2.7 to 3.5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Shadowed urban cell	3 to 5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In building LOS		1.6 to 1.8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Obstructed in building	4 to 6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Obstructed in factories	2 to 3</a:t>
            </a:r>
          </a:p>
          <a:p>
            <a:pPr lvl="1" eaLnBrk="1" hangingPunct="1">
              <a:lnSpc>
                <a:spcPct val="90000"/>
              </a:lnSpc>
            </a:pPr>
            <a:endParaRPr lang="el-GR" altLang="en-US" sz="1800" smtClean="0"/>
          </a:p>
        </p:txBody>
      </p:sp>
      <p:graphicFrame>
        <p:nvGraphicFramePr>
          <p:cNvPr id="30724" name="Object 4" descr="formula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555308"/>
              </p:ext>
            </p:extLst>
          </p:nvPr>
        </p:nvGraphicFramePr>
        <p:xfrm>
          <a:off x="2743200" y="1676400"/>
          <a:ext cx="3429000" cy="190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2" name="Equation" r:id="rId3" imgW="914400" imgH="508000" progId="Equation.3">
                  <p:embed/>
                </p:oleObj>
              </mc:Choice>
              <mc:Fallback>
                <p:oleObj name="Equation" r:id="rId3" imgW="9144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676400"/>
                        <a:ext cx="3429000" cy="190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824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dB and dBm</a:t>
            </a:r>
            <a:endParaRPr lang="el-GR" alt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Decibel (dB): relative unit of measurement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Signal strength or power measured in dBm: power relative to 1mW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1mW = 0dBm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100mW=20dBm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200mW=23dBm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1000mW=30dBm</a:t>
            </a:r>
            <a:endParaRPr lang="el-GR" altLang="en-US" sz="2400" smtClean="0"/>
          </a:p>
        </p:txBody>
      </p:sp>
      <p:graphicFrame>
        <p:nvGraphicFramePr>
          <p:cNvPr id="31748" name="Object 4" descr="dB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084069"/>
              </p:ext>
            </p:extLst>
          </p:nvPr>
        </p:nvGraphicFramePr>
        <p:xfrm>
          <a:off x="3200400" y="1676400"/>
          <a:ext cx="228600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8" name="Equation" r:id="rId3" imgW="926698" imgH="444307" progId="Equation.3">
                  <p:embed/>
                </p:oleObj>
              </mc:Choice>
              <mc:Fallback>
                <p:oleObj name="Equation" r:id="rId3" imgW="926698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676400"/>
                        <a:ext cx="2286000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5" descr="dBm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996242"/>
              </p:ext>
            </p:extLst>
          </p:nvPr>
        </p:nvGraphicFramePr>
        <p:xfrm>
          <a:off x="2438400" y="3581400"/>
          <a:ext cx="3851275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9" name="Equation" r:id="rId5" imgW="1562100" imgH="393700" progId="Equation.3">
                  <p:embed/>
                </p:oleObj>
              </mc:Choice>
              <mc:Fallback>
                <p:oleObj name="Equation" r:id="rId5" imgW="1562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581400"/>
                        <a:ext cx="3851275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011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Path loss in dB</a:t>
            </a:r>
            <a:endParaRPr lang="el-GR" altLang="en-US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5181600"/>
          </a:xfrm>
        </p:spPr>
        <p:txBody>
          <a:bodyPr/>
          <a:lstStyle/>
          <a:p>
            <a:pPr eaLnBrk="1" hangingPunct="1"/>
            <a:r>
              <a:rPr lang="en-US" altLang="en-US" smtClean="0"/>
              <a:t>Path loss when power measured in Watt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Path loss when power measured in dBm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3dB loss = power halved (3dB </a:t>
            </a:r>
            <a:r>
              <a:rPr lang="en-US" altLang="en-US" smtClean="0">
                <a:sym typeface="Symbol" pitchFamily="18" charset="2"/>
              </a:rPr>
              <a:t> </a:t>
            </a:r>
            <a:r>
              <a:rPr lang="en-US" altLang="en-US" smtClean="0"/>
              <a:t>10log2)</a:t>
            </a:r>
          </a:p>
          <a:p>
            <a:pPr eaLnBrk="1" hangingPunct="1"/>
            <a:r>
              <a:rPr lang="en-US" altLang="en-US" smtClean="0"/>
              <a:t>easier to do addition/subtraction compared to multiplication/division</a:t>
            </a:r>
          </a:p>
        </p:txBody>
      </p:sp>
      <p:graphicFrame>
        <p:nvGraphicFramePr>
          <p:cNvPr id="32772" name="Object 6" descr="dB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3893237"/>
              </p:ext>
            </p:extLst>
          </p:nvPr>
        </p:nvGraphicFramePr>
        <p:xfrm>
          <a:off x="3657600" y="1828800"/>
          <a:ext cx="1509713" cy="125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2" name="Equation" r:id="rId3" imgW="520474" imgH="431613" progId="Equation.3">
                  <p:embed/>
                </p:oleObj>
              </mc:Choice>
              <mc:Fallback>
                <p:oleObj name="Equation" r:id="rId3" imgW="520474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828800"/>
                        <a:ext cx="1509713" cy="1252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7" descr="Pl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420139"/>
              </p:ext>
            </p:extLst>
          </p:nvPr>
        </p:nvGraphicFramePr>
        <p:xfrm>
          <a:off x="3200400" y="3962400"/>
          <a:ext cx="2209800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3" name="Equation" r:id="rId5" imgW="761669" imgH="215806" progId="Equation.3">
                  <p:embed/>
                </p:oleObj>
              </mc:Choice>
              <mc:Fallback>
                <p:oleObj name="Equation" r:id="rId5" imgW="761669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962400"/>
                        <a:ext cx="2209800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494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Basic communication system</a:t>
            </a:r>
            <a:r>
              <a:rPr lang="el-GR" altLang="en-US" sz="4000" smtClean="0"/>
              <a:t> (</a:t>
            </a:r>
            <a:r>
              <a:rPr lang="en-US" altLang="en-US" sz="4000" smtClean="0"/>
              <a:t>single hop)</a:t>
            </a:r>
            <a:endParaRPr lang="el-GR" altLang="en-US" sz="400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Transmitter performs encoding, modulation, and multiplexing</a:t>
            </a:r>
          </a:p>
          <a:p>
            <a:pPr eaLnBrk="1" hangingPunct="1"/>
            <a:r>
              <a:rPr lang="en-US" altLang="en-US" smtClean="0"/>
              <a:t>Receiver performs demodulation and demultiplexing</a:t>
            </a:r>
            <a:endParaRPr lang="el-GR" altLang="en-US" smtClean="0"/>
          </a:p>
        </p:txBody>
      </p:sp>
      <p:sp>
        <p:nvSpPr>
          <p:cNvPr id="5124" name="Rectangle 4" descr="tx"/>
          <p:cNvSpPr>
            <a:spLocks noChangeArrowheads="1"/>
          </p:cNvSpPr>
          <p:nvPr/>
        </p:nvSpPr>
        <p:spPr bwMode="auto">
          <a:xfrm>
            <a:off x="1600200" y="3962400"/>
            <a:ext cx="12192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125" name="Line 5" descr="line"/>
          <p:cNvSpPr>
            <a:spLocks noChangeShapeType="1"/>
          </p:cNvSpPr>
          <p:nvPr/>
        </p:nvSpPr>
        <p:spPr bwMode="auto">
          <a:xfrm flipV="1">
            <a:off x="2819400" y="44958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962400" y="4267200"/>
            <a:ext cx="1044575" cy="3762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Channel</a:t>
            </a:r>
            <a:endParaRPr lang="el-GR" altLang="en-US" sz="1800"/>
          </a:p>
        </p:txBody>
      </p:sp>
      <p:sp>
        <p:nvSpPr>
          <p:cNvPr id="5127" name="Rectangle 7" descr="rx"/>
          <p:cNvSpPr>
            <a:spLocks noChangeArrowheads="1"/>
          </p:cNvSpPr>
          <p:nvPr/>
        </p:nvSpPr>
        <p:spPr bwMode="auto">
          <a:xfrm>
            <a:off x="5943600" y="3962400"/>
            <a:ext cx="12192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128" name="Text Box 8" descr="Tx"/>
          <p:cNvSpPr txBox="1">
            <a:spLocks noChangeArrowheads="1"/>
          </p:cNvSpPr>
          <p:nvPr/>
        </p:nvSpPr>
        <p:spPr bwMode="auto">
          <a:xfrm>
            <a:off x="1524000" y="4191000"/>
            <a:ext cx="1339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Transmitter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(</a:t>
            </a:r>
            <a:r>
              <a:rPr lang="en-US" altLang="en-US" sz="1800" dirty="0" err="1"/>
              <a:t>Tx</a:t>
            </a:r>
            <a:r>
              <a:rPr lang="en-US" altLang="en-US" sz="1800" dirty="0"/>
              <a:t>)</a:t>
            </a:r>
            <a:endParaRPr lang="el-GR" altLang="en-US" sz="1800" dirty="0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5994400" y="4191000"/>
            <a:ext cx="1085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Receiver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(Rx)</a:t>
            </a:r>
            <a:endParaRPr lang="el-GR" altLang="en-US" sz="1800"/>
          </a:p>
        </p:txBody>
      </p:sp>
    </p:spTree>
    <p:extLst>
      <p:ext uri="{BB962C8B-B14F-4D97-AF65-F5344CB8AC3E}">
        <p14:creationId xmlns:p14="http://schemas.microsoft.com/office/powerpoint/2010/main" val="112017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General propagation model (</a:t>
            </a:r>
            <a:r>
              <a:rPr lang="en-US" altLang="en-US" dirty="0" err="1" smtClean="0"/>
              <a:t>cont</a:t>
            </a:r>
            <a:r>
              <a:rPr lang="en-US" altLang="en-US" dirty="0" smtClean="0"/>
              <a:t>)</a:t>
            </a:r>
            <a:endParaRPr lang="el-GR" altLang="en-US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5029200"/>
          </a:xfrm>
        </p:spPr>
        <p:txBody>
          <a:bodyPr/>
          <a:lstStyle/>
          <a:p>
            <a:pPr eaLnBrk="1" hangingPunct="1"/>
            <a:r>
              <a:rPr lang="en-US" altLang="en-US" smtClean="0"/>
              <a:t>PL0 loss at reference distance d0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in dB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lvl="1" eaLnBrk="1" hangingPunct="1"/>
            <a:r>
              <a:rPr lang="en-US" altLang="en-US" smtClean="0"/>
              <a:t>path loss increases linear to log of distance</a:t>
            </a:r>
          </a:p>
          <a:p>
            <a:pPr lvl="1" eaLnBrk="1" hangingPunct="1"/>
            <a:endParaRPr lang="el-GR" altLang="en-US" sz="2000" smtClean="0"/>
          </a:p>
        </p:txBody>
      </p:sp>
      <p:graphicFrame>
        <p:nvGraphicFramePr>
          <p:cNvPr id="33796" name="Object 4" descr="Pl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230281"/>
              </p:ext>
            </p:extLst>
          </p:nvPr>
        </p:nvGraphicFramePr>
        <p:xfrm>
          <a:off x="2819400" y="1905000"/>
          <a:ext cx="2971800" cy="165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6" name="Equation" r:id="rId3" imgW="914400" imgH="508000" progId="Equation.3">
                  <p:embed/>
                </p:oleObj>
              </mc:Choice>
              <mc:Fallback>
                <p:oleObj name="Equation" r:id="rId3" imgW="9144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905000"/>
                        <a:ext cx="2971800" cy="165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5" descr="Pl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1363169"/>
              </p:ext>
            </p:extLst>
          </p:nvPr>
        </p:nvGraphicFramePr>
        <p:xfrm>
          <a:off x="1371600" y="4191000"/>
          <a:ext cx="5791200" cy="12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7" name="Equation" r:id="rId5" imgW="2070100" imgH="431800" progId="Equation.3">
                  <p:embed/>
                </p:oleObj>
              </mc:Choice>
              <mc:Fallback>
                <p:oleObj name="Equation" r:id="rId5" imgW="2070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191000"/>
                        <a:ext cx="5791200" cy="120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120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Path loss in different environments</a:t>
            </a:r>
            <a:endParaRPr lang="el-GR" altLang="en-US" sz="400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4820" name="Picture 4" descr="path lo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7627938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80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Antenna radiation</a:t>
            </a:r>
            <a:endParaRPr lang="el-GR" altLang="en-US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Isotropic antenna (idealized) radiates power equally in all directions</a:t>
            </a:r>
          </a:p>
          <a:p>
            <a:pPr eaLnBrk="1" hangingPunct="1"/>
            <a:r>
              <a:rPr lang="en-US" altLang="en-US" smtClean="0"/>
              <a:t>Most practical antennas do not radiate power equally in all directions</a:t>
            </a:r>
          </a:p>
          <a:p>
            <a:pPr lvl="1" eaLnBrk="1" hangingPunct="1"/>
            <a:r>
              <a:rPr lang="en-US" altLang="en-US" smtClean="0"/>
              <a:t>antenna</a:t>
            </a:r>
            <a:r>
              <a:rPr lang="en-US" altLang="en-US" smtClean="0">
                <a:latin typeface="Tahoma" pitchFamily="34" charset="0"/>
              </a:rPr>
              <a:t>’</a:t>
            </a:r>
            <a:r>
              <a:rPr lang="en-US" altLang="en-US" smtClean="0"/>
              <a:t>s radiation pattern shows energy it transmits/collects in each direction</a:t>
            </a:r>
          </a:p>
          <a:p>
            <a:pPr eaLnBrk="1" hangingPunct="1"/>
            <a:r>
              <a:rPr lang="en-US" altLang="en-US" smtClean="0"/>
              <a:t>Antenna gain measured in dBi</a:t>
            </a:r>
          </a:p>
          <a:p>
            <a:pPr lvl="1" eaLnBrk="1" hangingPunct="1"/>
            <a:r>
              <a:rPr lang="en-US" altLang="en-US" smtClean="0"/>
              <a:t>power output in preferred direction compared to perfect isotropic antenna</a:t>
            </a:r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119255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Antenna gain</a:t>
            </a:r>
            <a:endParaRPr lang="el-GR" altLang="en-US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graphicFrame>
        <p:nvGraphicFramePr>
          <p:cNvPr id="50180" name="Object 4" descr="antenna gain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751326"/>
              </p:ext>
            </p:extLst>
          </p:nvPr>
        </p:nvGraphicFramePr>
        <p:xfrm>
          <a:off x="795338" y="1965325"/>
          <a:ext cx="7680325" cy="402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8" name="Photo Editor Photo" r:id="rId3" imgW="8895238" imgH="4657143" progId="MSPhotoEd.3">
                  <p:embed/>
                </p:oleObj>
              </mc:Choice>
              <mc:Fallback>
                <p:oleObj name="Photo Editor Photo" r:id="rId3" imgW="8895238" imgH="465714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38" y="1965325"/>
                        <a:ext cx="7680325" cy="4021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209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Antenna types</a:t>
            </a:r>
            <a:endParaRPr lang="el-GR" altLang="en-US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Isotropic antenna (idealized)</a:t>
            </a:r>
          </a:p>
          <a:p>
            <a:pPr lvl="1" eaLnBrk="1" hangingPunct="1"/>
            <a:r>
              <a:rPr lang="en-US" altLang="en-US" smtClean="0"/>
              <a:t>Radiates power equally in all directions</a:t>
            </a:r>
          </a:p>
          <a:p>
            <a:pPr eaLnBrk="1" hangingPunct="1"/>
            <a:r>
              <a:rPr lang="en-US" altLang="en-US" smtClean="0"/>
              <a:t>Omni-directional</a:t>
            </a:r>
          </a:p>
          <a:p>
            <a:pPr eaLnBrk="1" hangingPunct="1"/>
            <a:r>
              <a:rPr lang="en-US" altLang="en-US" smtClean="0"/>
              <a:t>Dipole antennas</a:t>
            </a:r>
            <a:endParaRPr lang="en-US" altLang="en-US" smtClean="0">
              <a:cs typeface="Times New Roman" pitchFamily="18" charset="0"/>
            </a:endParaRPr>
          </a:p>
          <a:p>
            <a:pPr eaLnBrk="1" hangingPunct="1"/>
            <a:r>
              <a:rPr lang="en-US" altLang="en-US" smtClean="0">
                <a:cs typeface="Times New Roman" pitchFamily="18" charset="0"/>
              </a:rPr>
              <a:t>Yagi</a:t>
            </a:r>
          </a:p>
          <a:p>
            <a:pPr eaLnBrk="1" hangingPunct="1"/>
            <a:r>
              <a:rPr lang="en-US" altLang="en-US" smtClean="0">
                <a:cs typeface="Times New Roman" pitchFamily="18" charset="0"/>
              </a:rPr>
              <a:t>Parabolic or dish </a:t>
            </a:r>
            <a:r>
              <a:rPr lang="en-US" altLang="en-US" smtClean="0"/>
              <a:t> </a:t>
            </a:r>
          </a:p>
          <a:p>
            <a:pPr eaLnBrk="1" hangingPunct="1"/>
            <a:r>
              <a:rPr lang="en-US" altLang="en-US" smtClean="0"/>
              <a:t>Sector </a:t>
            </a:r>
          </a:p>
          <a:p>
            <a:pPr eaLnBrk="1" hangingPunct="1"/>
            <a:r>
              <a:rPr lang="en-US" altLang="en-US" smtClean="0"/>
              <a:t>Panel</a:t>
            </a:r>
          </a:p>
          <a:p>
            <a:pPr eaLnBrk="1" hangingPunct="1"/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84561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Omni-directional antennas</a:t>
            </a:r>
            <a:endParaRPr lang="el-GR" altLang="en-US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Indoor and outdoor</a:t>
            </a:r>
          </a:p>
          <a:p>
            <a:pPr eaLnBrk="1" hangingPunct="1"/>
            <a:r>
              <a:rPr lang="en-US" altLang="en-US" smtClean="0"/>
              <a:t>Typically 2-15 dBi</a:t>
            </a:r>
          </a:p>
          <a:p>
            <a:pPr eaLnBrk="1" hangingPunct="1"/>
            <a:endParaRPr lang="el-GR" altLang="en-US" smtClean="0"/>
          </a:p>
        </p:txBody>
      </p:sp>
      <p:pic>
        <p:nvPicPr>
          <p:cNvPr id="52228" name="Picture 6" descr="2.4GHz Omni-Directional 7dBi Indoor Antenna by D-Link - ANT24-07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00400"/>
            <a:ext cx="28479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9" descr="anten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52800"/>
            <a:ext cx="7334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10" descr="omnidire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9800"/>
            <a:ext cx="922338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11" descr="anten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09800"/>
            <a:ext cx="20780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73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Yagi</a:t>
            </a:r>
            <a:endParaRPr lang="el-GR" altLang="en-US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5257800" cy="4953000"/>
          </a:xfrm>
        </p:spPr>
        <p:txBody>
          <a:bodyPr/>
          <a:lstStyle/>
          <a:p>
            <a:pPr eaLnBrk="1" hangingPunct="1"/>
            <a:r>
              <a:rPr lang="en-US" altLang="en-US" smtClean="0"/>
              <a:t>referred to as Yagi – Uda</a:t>
            </a:r>
          </a:p>
          <a:p>
            <a:pPr eaLnBrk="1" hangingPunct="1"/>
            <a:r>
              <a:rPr lang="en-US" altLang="en-US" smtClean="0"/>
              <a:t>typically very directional</a:t>
            </a:r>
          </a:p>
          <a:p>
            <a:pPr eaLnBrk="1" hangingPunct="1"/>
            <a:r>
              <a:rPr lang="en-US" altLang="en-US" smtClean="0"/>
              <a:t>Cantenna: built from Pringles box!</a:t>
            </a:r>
          </a:p>
          <a:p>
            <a:pPr eaLnBrk="1" hangingPunct="1"/>
            <a:endParaRPr lang="el-GR" altLang="en-US" smtClean="0"/>
          </a:p>
        </p:txBody>
      </p:sp>
      <p:pic>
        <p:nvPicPr>
          <p:cNvPr id="53252" name="Picture 5" descr="2_4yagi14d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71600"/>
            <a:ext cx="33337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6" descr="pringlesonstand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76600"/>
            <a:ext cx="4191000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11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Parabolic </a:t>
            </a:r>
            <a:endParaRPr lang="el-GR" altLang="en-US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grid/wiretype or satellite dish (solid)</a:t>
            </a:r>
          </a:p>
          <a:p>
            <a:pPr eaLnBrk="1" hangingPunct="1"/>
            <a:endParaRPr lang="el-GR" altLang="en-US" smtClean="0"/>
          </a:p>
        </p:txBody>
      </p:sp>
      <p:pic>
        <p:nvPicPr>
          <p:cNvPr id="54276" name="Picture 4" descr="mmds-parabolic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38400"/>
            <a:ext cx="23749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7" descr="lg_HG5428D_di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14600"/>
            <a:ext cx="28702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18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Sector and panel antennas</a:t>
            </a:r>
            <a:endParaRPr lang="el-GR" altLang="en-US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Patch: smaller version of panel antenna</a:t>
            </a:r>
            <a:endParaRPr lang="el-GR" altLang="en-US" smtClean="0"/>
          </a:p>
        </p:txBody>
      </p:sp>
      <p:pic>
        <p:nvPicPr>
          <p:cNvPr id="55300" name="Picture 4" descr="s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057400"/>
            <a:ext cx="179863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5" descr="2_4-flat-pan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14600"/>
            <a:ext cx="292576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04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 descr="patterns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Antenna radiation patterns</a:t>
            </a:r>
            <a:endParaRPr lang="el-GR" altLang="en-US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382000" cy="4953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6324" name="Picture 4" descr="patter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229600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457200" y="1295400"/>
            <a:ext cx="768350" cy="36671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Omni</a:t>
            </a:r>
            <a:endParaRPr lang="el-GR" altLang="en-US" sz="1800" b="1"/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3200400" y="1295400"/>
            <a:ext cx="1212850" cy="36671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Parabolic</a:t>
            </a:r>
            <a:endParaRPr lang="el-GR" altLang="en-US" sz="1800" b="1"/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5791200" y="1295400"/>
            <a:ext cx="946150" cy="36671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Dipole </a:t>
            </a:r>
            <a:endParaRPr lang="el-GR" altLang="en-US" sz="1800" b="1"/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304800" y="3733800"/>
            <a:ext cx="730250" cy="36671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Yagi </a:t>
            </a:r>
            <a:endParaRPr lang="el-GR" altLang="en-US" sz="1800" b="1"/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3200400" y="3733800"/>
            <a:ext cx="869950" cy="36671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Patch </a:t>
            </a:r>
            <a:endParaRPr lang="el-GR" altLang="en-US" sz="1800" b="1"/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6019800" y="3733800"/>
            <a:ext cx="958850" cy="36671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Sector </a:t>
            </a:r>
            <a:endParaRPr lang="el-GR" altLang="en-US" sz="1800" b="1"/>
          </a:p>
        </p:txBody>
      </p:sp>
    </p:spTree>
    <p:extLst>
      <p:ext uri="{BB962C8B-B14F-4D97-AF65-F5344CB8AC3E}">
        <p14:creationId xmlns:p14="http://schemas.microsoft.com/office/powerpoint/2010/main" val="335129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 descr="broadcast"/>
          <p:cNvSpPr/>
          <p:nvPr/>
        </p:nvSpPr>
        <p:spPr>
          <a:xfrm>
            <a:off x="0" y="609600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5410200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dirty="0" smtClean="0"/>
              <a:t>Wired communication: channels independent (no interference)</a:t>
            </a:r>
          </a:p>
          <a:p>
            <a:pPr eaLnBrk="1" hangingPunct="1">
              <a:defRPr/>
            </a:pPr>
            <a:r>
              <a:rPr lang="en-US" dirty="0" smtClean="0"/>
              <a:t>Wireless: channels interfere</a:t>
            </a:r>
            <a:endParaRPr lang="el-GR" dirty="0" smtClean="0"/>
          </a:p>
          <a:p>
            <a:pPr eaLnBrk="1" hangingPunct="1">
              <a:defRPr/>
            </a:pPr>
            <a:endParaRPr lang="el-GR" dirty="0" smtClean="0"/>
          </a:p>
          <a:p>
            <a:pPr eaLnBrk="1" hangingPunct="1">
              <a:defRPr/>
            </a:pPr>
            <a:endParaRPr lang="el-GR" dirty="0" smtClean="0"/>
          </a:p>
          <a:p>
            <a:pPr eaLnBrk="1" hangingPunct="1">
              <a:defRPr/>
            </a:pPr>
            <a:endParaRPr lang="el-GR" dirty="0" smtClean="0"/>
          </a:p>
          <a:p>
            <a:pPr eaLnBrk="1" hangingPunct="1">
              <a:defRPr/>
            </a:pPr>
            <a:endParaRPr lang="el-GR" dirty="0" smtClean="0"/>
          </a:p>
          <a:p>
            <a:pPr eaLnBrk="1" hangingPunct="1">
              <a:defRPr/>
            </a:pPr>
            <a:endParaRPr lang="el-GR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Same feature can be an advantage: broadcast</a:t>
            </a:r>
            <a:endParaRPr lang="el-GR" dirty="0" smtClean="0"/>
          </a:p>
        </p:txBody>
      </p:sp>
      <p:grpSp>
        <p:nvGrpSpPr>
          <p:cNvPr id="2" name="Group 2" descr="channel"/>
          <p:cNvGrpSpPr>
            <a:grpSpLocks/>
          </p:cNvGrpSpPr>
          <p:nvPr/>
        </p:nvGrpSpPr>
        <p:grpSpPr bwMode="auto">
          <a:xfrm>
            <a:off x="2667000" y="3048000"/>
            <a:ext cx="2057400" cy="2438400"/>
            <a:chOff x="1164" y="924"/>
            <a:chExt cx="1053" cy="527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1" name="Oval 3"/>
            <p:cNvSpPr>
              <a:spLocks noChangeArrowheads="1"/>
            </p:cNvSpPr>
            <p:nvPr/>
          </p:nvSpPr>
          <p:spPr bwMode="auto">
            <a:xfrm>
              <a:off x="1301" y="1032"/>
              <a:ext cx="447" cy="20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22" name="Oval 4"/>
            <p:cNvSpPr>
              <a:spLocks noChangeArrowheads="1"/>
            </p:cNvSpPr>
            <p:nvPr/>
          </p:nvSpPr>
          <p:spPr bwMode="auto">
            <a:xfrm>
              <a:off x="1428" y="924"/>
              <a:ext cx="446" cy="20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23" name="Oval 5"/>
            <p:cNvSpPr>
              <a:spLocks noChangeArrowheads="1"/>
            </p:cNvSpPr>
            <p:nvPr/>
          </p:nvSpPr>
          <p:spPr bwMode="auto">
            <a:xfrm>
              <a:off x="1672" y="968"/>
              <a:ext cx="446" cy="20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24" name="Oval 6"/>
            <p:cNvSpPr>
              <a:spLocks noChangeArrowheads="1"/>
            </p:cNvSpPr>
            <p:nvPr/>
          </p:nvSpPr>
          <p:spPr bwMode="auto">
            <a:xfrm>
              <a:off x="1244" y="1209"/>
              <a:ext cx="446" cy="20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25" name="Oval 7"/>
            <p:cNvSpPr>
              <a:spLocks noChangeArrowheads="1"/>
            </p:cNvSpPr>
            <p:nvPr/>
          </p:nvSpPr>
          <p:spPr bwMode="auto">
            <a:xfrm>
              <a:off x="1521" y="1250"/>
              <a:ext cx="447" cy="20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26" name="Oval 8"/>
            <p:cNvSpPr>
              <a:spLocks noChangeArrowheads="1"/>
            </p:cNvSpPr>
            <p:nvPr/>
          </p:nvSpPr>
          <p:spPr bwMode="auto">
            <a:xfrm>
              <a:off x="1709" y="1216"/>
              <a:ext cx="446" cy="20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27" name="Oval 9"/>
            <p:cNvSpPr>
              <a:spLocks noChangeArrowheads="1"/>
            </p:cNvSpPr>
            <p:nvPr/>
          </p:nvSpPr>
          <p:spPr bwMode="auto">
            <a:xfrm>
              <a:off x="1258" y="958"/>
              <a:ext cx="446" cy="20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28" name="Oval 10"/>
            <p:cNvSpPr>
              <a:spLocks noChangeArrowheads="1"/>
            </p:cNvSpPr>
            <p:nvPr/>
          </p:nvSpPr>
          <p:spPr bwMode="auto">
            <a:xfrm>
              <a:off x="1164" y="1086"/>
              <a:ext cx="446" cy="20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29" name="Oval 11"/>
            <p:cNvSpPr>
              <a:spLocks noChangeArrowheads="1"/>
            </p:cNvSpPr>
            <p:nvPr/>
          </p:nvSpPr>
          <p:spPr bwMode="auto">
            <a:xfrm>
              <a:off x="1771" y="1086"/>
              <a:ext cx="446" cy="20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30" name="Oval 12"/>
            <p:cNvSpPr>
              <a:spLocks noChangeArrowheads="1"/>
            </p:cNvSpPr>
            <p:nvPr/>
          </p:nvSpPr>
          <p:spPr bwMode="auto">
            <a:xfrm>
              <a:off x="1521" y="1094"/>
              <a:ext cx="447" cy="20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</p:grp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Basic communication network (multiple hops)</a:t>
            </a:r>
            <a:endParaRPr lang="el-GR" altLang="en-US" sz="4000" smtClean="0"/>
          </a:p>
        </p:txBody>
      </p:sp>
      <p:sp>
        <p:nvSpPr>
          <p:cNvPr id="6150" name="Rectangle 4" descr="node"/>
          <p:cNvSpPr>
            <a:spLocks noChangeArrowheads="1"/>
          </p:cNvSpPr>
          <p:nvPr/>
        </p:nvSpPr>
        <p:spPr bwMode="auto">
          <a:xfrm>
            <a:off x="1066800" y="3810000"/>
            <a:ext cx="12192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151" name="Text Box 5"/>
          <p:cNvSpPr txBox="1">
            <a:spLocks noChangeArrowheads="1"/>
          </p:cNvSpPr>
          <p:nvPr/>
        </p:nvSpPr>
        <p:spPr bwMode="auto">
          <a:xfrm>
            <a:off x="1600200" y="4419600"/>
            <a:ext cx="714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Tx/Rx</a:t>
            </a:r>
            <a:endParaRPr lang="el-GR" altLang="en-US" sz="1600"/>
          </a:p>
        </p:txBody>
      </p:sp>
      <p:sp>
        <p:nvSpPr>
          <p:cNvPr id="6152" name="Text Box 6"/>
          <p:cNvSpPr txBox="1">
            <a:spLocks noChangeArrowheads="1"/>
          </p:cNvSpPr>
          <p:nvPr/>
        </p:nvSpPr>
        <p:spPr bwMode="auto">
          <a:xfrm>
            <a:off x="1295400" y="5029200"/>
            <a:ext cx="730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Node</a:t>
            </a:r>
            <a:endParaRPr lang="el-GR" altLang="en-US" sz="1800"/>
          </a:p>
        </p:txBody>
      </p:sp>
      <p:sp>
        <p:nvSpPr>
          <p:cNvPr id="6153" name="Line 7" descr="line"/>
          <p:cNvSpPr>
            <a:spLocks noChangeShapeType="1"/>
          </p:cNvSpPr>
          <p:nvPr/>
        </p:nvSpPr>
        <p:spPr bwMode="auto">
          <a:xfrm flipV="1">
            <a:off x="2286000" y="3429000"/>
            <a:ext cx="2819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Text Box 8"/>
          <p:cNvSpPr txBox="1">
            <a:spLocks noChangeArrowheads="1"/>
          </p:cNvSpPr>
          <p:nvPr/>
        </p:nvSpPr>
        <p:spPr bwMode="auto">
          <a:xfrm>
            <a:off x="3200400" y="3505200"/>
            <a:ext cx="1044575" cy="3762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Channel</a:t>
            </a:r>
            <a:endParaRPr lang="el-GR" altLang="en-US" sz="1800"/>
          </a:p>
        </p:txBody>
      </p:sp>
      <p:sp>
        <p:nvSpPr>
          <p:cNvPr id="6155" name="Line 9" descr="line"/>
          <p:cNvSpPr>
            <a:spLocks noChangeShapeType="1"/>
          </p:cNvSpPr>
          <p:nvPr/>
        </p:nvSpPr>
        <p:spPr bwMode="auto">
          <a:xfrm>
            <a:off x="2286000" y="4648200"/>
            <a:ext cx="2743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" name="Text Box 10"/>
          <p:cNvSpPr txBox="1">
            <a:spLocks noChangeArrowheads="1"/>
          </p:cNvSpPr>
          <p:nvPr/>
        </p:nvSpPr>
        <p:spPr bwMode="auto">
          <a:xfrm>
            <a:off x="3200400" y="4800600"/>
            <a:ext cx="1044575" cy="3762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Channel</a:t>
            </a:r>
            <a:endParaRPr lang="el-GR" altLang="en-US" sz="1800"/>
          </a:p>
        </p:txBody>
      </p:sp>
      <p:sp>
        <p:nvSpPr>
          <p:cNvPr id="6157" name="Text Box 11"/>
          <p:cNvSpPr txBox="1">
            <a:spLocks noChangeArrowheads="1"/>
          </p:cNvSpPr>
          <p:nvPr/>
        </p:nvSpPr>
        <p:spPr bwMode="auto">
          <a:xfrm>
            <a:off x="1600200" y="3886200"/>
            <a:ext cx="714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Tx/Rx</a:t>
            </a:r>
            <a:endParaRPr lang="el-GR" altLang="en-US" sz="1600"/>
          </a:p>
        </p:txBody>
      </p:sp>
      <p:sp>
        <p:nvSpPr>
          <p:cNvPr id="6158" name="Line 12" descr="line"/>
          <p:cNvSpPr>
            <a:spLocks noChangeShapeType="1"/>
          </p:cNvSpPr>
          <p:nvPr/>
        </p:nvSpPr>
        <p:spPr bwMode="auto">
          <a:xfrm flipV="1">
            <a:off x="6096000" y="33528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9" name="Text Box 13"/>
          <p:cNvSpPr txBox="1">
            <a:spLocks noChangeArrowheads="1"/>
          </p:cNvSpPr>
          <p:nvPr/>
        </p:nvSpPr>
        <p:spPr bwMode="auto">
          <a:xfrm>
            <a:off x="7010400" y="3124200"/>
            <a:ext cx="1044575" cy="3762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Channel</a:t>
            </a:r>
            <a:endParaRPr lang="el-GR" altLang="en-US" sz="1800"/>
          </a:p>
        </p:txBody>
      </p:sp>
      <p:sp>
        <p:nvSpPr>
          <p:cNvPr id="6160" name="Rectangle 14" descr="rectangle"/>
          <p:cNvSpPr>
            <a:spLocks noChangeArrowheads="1"/>
          </p:cNvSpPr>
          <p:nvPr/>
        </p:nvSpPr>
        <p:spPr bwMode="auto">
          <a:xfrm>
            <a:off x="5029200" y="3124200"/>
            <a:ext cx="12192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161" name="Line 15" descr="line"/>
          <p:cNvSpPr>
            <a:spLocks noChangeShapeType="1"/>
          </p:cNvSpPr>
          <p:nvPr/>
        </p:nvSpPr>
        <p:spPr bwMode="auto">
          <a:xfrm flipV="1">
            <a:off x="6096000" y="55626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2" name="Text Box 16"/>
          <p:cNvSpPr txBox="1">
            <a:spLocks noChangeArrowheads="1"/>
          </p:cNvSpPr>
          <p:nvPr/>
        </p:nvSpPr>
        <p:spPr bwMode="auto">
          <a:xfrm>
            <a:off x="7010400" y="5334000"/>
            <a:ext cx="1044575" cy="3762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Channel</a:t>
            </a:r>
            <a:endParaRPr lang="el-GR" altLang="en-US" sz="1800"/>
          </a:p>
        </p:txBody>
      </p:sp>
      <p:sp>
        <p:nvSpPr>
          <p:cNvPr id="6163" name="Rectangle 17" descr="rectangle"/>
          <p:cNvSpPr>
            <a:spLocks noChangeArrowheads="1"/>
          </p:cNvSpPr>
          <p:nvPr/>
        </p:nvSpPr>
        <p:spPr bwMode="auto">
          <a:xfrm>
            <a:off x="5029200" y="4876800"/>
            <a:ext cx="12192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81251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EIRP</a:t>
            </a:r>
            <a:endParaRPr lang="el-GR" altLang="en-US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EIRP: Effective Isotropic Radiated Power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EIRP=Transmitter Power + Transmitter Gain – Cable Loss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European Radiocommunications Committee (ERC) sets max average EIRP (FCC in US)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max EIRP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2.4GHz: max EIRP=100mW (20dBm)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/>
              <a:t>US: 36 dBm (9dBi omni), 48dBm (24dBi directional)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5.150-5.350GHz (indoor use): 200mW (23dBm)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5.470-5.725GHz: 1W (30dBm)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/>
              <a:t>US: 5.25-5.35: 30dBm, 5.725-5.825: 36dBm, higher for p2p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l-GR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304824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Channel capacity</a:t>
            </a:r>
            <a:endParaRPr lang="el-GR" alt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3000" smtClean="0"/>
              <a:t>Transmission rate or Capacity</a:t>
            </a:r>
          </a:p>
          <a:p>
            <a:pPr lvl="1" eaLnBrk="1" hangingPunct="1"/>
            <a:r>
              <a:rPr lang="en-US" altLang="en-US" sz="3000" smtClean="0"/>
              <a:t>In bits per second</a:t>
            </a:r>
          </a:p>
          <a:p>
            <a:pPr lvl="1" eaLnBrk="1" hangingPunct="1"/>
            <a:r>
              <a:rPr lang="en-US" altLang="en-US" sz="3000" smtClean="0"/>
              <a:t>Rate at which data can be communicated</a:t>
            </a:r>
          </a:p>
          <a:p>
            <a:pPr eaLnBrk="1" hangingPunct="1"/>
            <a:r>
              <a:rPr lang="en-US" altLang="en-US" sz="3000" smtClean="0"/>
              <a:t>Bandwidth</a:t>
            </a:r>
          </a:p>
          <a:p>
            <a:pPr lvl="1" eaLnBrk="1" hangingPunct="1"/>
            <a:r>
              <a:rPr lang="en-US" altLang="en-US" sz="3000" smtClean="0"/>
              <a:t>In cycles per second or Hertz (Hz)</a:t>
            </a:r>
          </a:p>
          <a:p>
            <a:pPr lvl="1" eaLnBrk="1" hangingPunct="1"/>
            <a:r>
              <a:rPr lang="en-US" altLang="en-US" sz="3000" smtClean="0"/>
              <a:t>Constrained by transmitter and medium</a:t>
            </a:r>
          </a:p>
          <a:p>
            <a:pPr eaLnBrk="1" hangingPunct="1"/>
            <a:r>
              <a:rPr lang="en-US" altLang="en-US" sz="3000" smtClean="0"/>
              <a:t>Baud: symbols/second</a:t>
            </a:r>
          </a:p>
          <a:p>
            <a:pPr lvl="1" eaLnBrk="1" hangingPunct="1"/>
            <a:r>
              <a:rPr lang="en-US" altLang="en-US" sz="3000" smtClean="0"/>
              <a:t>Baud </a:t>
            </a:r>
            <a:r>
              <a:rPr lang="en-US" altLang="en-US" sz="3000" b="1" smtClean="0">
                <a:sym typeface="Symbol" pitchFamily="18" charset="2"/>
              </a:rPr>
              <a:t></a:t>
            </a:r>
            <a:r>
              <a:rPr lang="en-US" altLang="en-US" sz="3000" smtClean="0">
                <a:sym typeface="Symbol" pitchFamily="18" charset="2"/>
              </a:rPr>
              <a:t> Bits per second!</a:t>
            </a:r>
            <a:endParaRPr lang="en-GB" altLang="en-US" sz="3000" smtClean="0"/>
          </a:p>
          <a:p>
            <a:pPr eaLnBrk="1" hangingPunct="1"/>
            <a:endParaRPr lang="el-GR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45182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Nyquist Bandwidth</a:t>
            </a:r>
            <a:endParaRPr lang="el-GR" altLang="en-US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Noise-free channel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Limiting factor on transmission is channel bandwidth, and intersymbol interference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If bandwidth is </a:t>
            </a:r>
            <a:r>
              <a:rPr lang="en-US" altLang="en-US" sz="2800" i="1" smtClean="0">
                <a:latin typeface="Times New Roman" pitchFamily="18" charset="0"/>
              </a:rPr>
              <a:t>B</a:t>
            </a:r>
            <a:r>
              <a:rPr lang="en-US" altLang="en-US" sz="2800" smtClean="0"/>
              <a:t>, highest signal rate is </a:t>
            </a:r>
            <a:r>
              <a:rPr lang="en-US" altLang="en-US" sz="2800" smtClean="0">
                <a:latin typeface="Times New Roman" pitchFamily="18" charset="0"/>
              </a:rPr>
              <a:t>2</a:t>
            </a:r>
            <a:r>
              <a:rPr lang="en-US" altLang="en-US" sz="2800" i="1" smtClean="0">
                <a:latin typeface="Times New Roman" pitchFamily="18" charset="0"/>
              </a:rPr>
              <a:t>B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i="1" smtClean="0">
                <a:latin typeface="Times New Roman" pitchFamily="18" charset="0"/>
              </a:rPr>
              <a:t>M</a:t>
            </a:r>
            <a:r>
              <a:rPr lang="en-US" altLang="en-US" sz="2800" smtClean="0"/>
              <a:t> different symbols encoded in </a:t>
            </a:r>
            <a:r>
              <a:rPr lang="en-GB" altLang="en-US" sz="2800" smtClean="0">
                <a:latin typeface="Times New Roman" pitchFamily="18" charset="0"/>
              </a:rPr>
              <a:t>log</a:t>
            </a:r>
            <a:r>
              <a:rPr lang="en-GB" altLang="en-US" sz="2800" baseline="-25000" smtClean="0">
                <a:latin typeface="Times New Roman" pitchFamily="18" charset="0"/>
              </a:rPr>
              <a:t>2</a:t>
            </a:r>
            <a:r>
              <a:rPr lang="en-GB" altLang="en-US" sz="2800" i="1" smtClean="0">
                <a:latin typeface="Times New Roman" pitchFamily="18" charset="0"/>
              </a:rPr>
              <a:t>M</a:t>
            </a:r>
            <a:r>
              <a:rPr lang="en-GB" altLang="en-US" sz="2800" smtClean="0"/>
              <a:t> bits</a:t>
            </a:r>
            <a:endParaRPr lang="en-US" alt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Multi-level signaling: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</a:pPr>
            <a:endParaRPr lang="en-US" altLang="en-US" sz="280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i="1" smtClean="0">
                <a:latin typeface="Times New Roman" pitchFamily="18" charset="0"/>
              </a:rPr>
              <a:t>	C</a:t>
            </a:r>
            <a:r>
              <a:rPr lang="en-US" altLang="en-US" sz="2400" smtClean="0"/>
              <a:t> is the data rate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i="1" smtClean="0">
                <a:latin typeface="Times New Roman" pitchFamily="18" charset="0"/>
              </a:rPr>
              <a:t>	B</a:t>
            </a:r>
            <a:r>
              <a:rPr lang="en-US" altLang="en-US" sz="2400" smtClean="0"/>
              <a:t> is the bandwidth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i="1" smtClean="0">
                <a:latin typeface="Times New Roman" pitchFamily="18" charset="0"/>
              </a:rPr>
              <a:t>	M</a:t>
            </a:r>
            <a:r>
              <a:rPr lang="en-US" altLang="en-US" sz="2400" smtClean="0"/>
              <a:t> is the number of levels</a:t>
            </a:r>
            <a:endParaRPr lang="el-GR" altLang="en-US" sz="2400" smtClean="0"/>
          </a:p>
        </p:txBody>
      </p:sp>
      <p:graphicFrame>
        <p:nvGraphicFramePr>
          <p:cNvPr id="36868" name="Object 4" descr="bandwidth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702334"/>
              </p:ext>
            </p:extLst>
          </p:nvPr>
        </p:nvGraphicFramePr>
        <p:xfrm>
          <a:off x="3048000" y="4038600"/>
          <a:ext cx="2281238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2" name="Equation" r:id="rId3" imgW="964781" imgH="215806" progId="Equation.3">
                  <p:embed/>
                </p:oleObj>
              </mc:Choice>
              <mc:Fallback>
                <p:oleObj name="Equation" r:id="rId3" imgW="964781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038600"/>
                        <a:ext cx="2281238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700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Shannon’s Theorem</a:t>
            </a:r>
            <a:endParaRPr lang="el-GR" altLang="en-US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4878388"/>
          </a:xfrm>
        </p:spPr>
        <p:txBody>
          <a:bodyPr/>
          <a:lstStyle/>
          <a:p>
            <a:pPr eaLnBrk="1" hangingPunct="1"/>
            <a:r>
              <a:rPr lang="en-US" altLang="en-US" smtClean="0"/>
              <a:t>Noise creates errors</a:t>
            </a:r>
          </a:p>
          <a:p>
            <a:pPr eaLnBrk="1" hangingPunct="1"/>
            <a:r>
              <a:rPr lang="en-US" altLang="en-US" smtClean="0"/>
              <a:t>Each transmission channel corresponds to some maximum capacity </a:t>
            </a:r>
            <a:r>
              <a:rPr lang="en-US" altLang="en-US" i="1" smtClean="0">
                <a:latin typeface="Times New Roman" pitchFamily="18" charset="0"/>
              </a:rPr>
              <a:t>C</a:t>
            </a:r>
          </a:p>
          <a:p>
            <a:pPr eaLnBrk="1" hangingPunct="1"/>
            <a:r>
              <a:rPr lang="en-US" altLang="en-US" smtClean="0"/>
              <a:t>Rate </a:t>
            </a:r>
            <a:r>
              <a:rPr lang="en-US" altLang="en-US" i="1" smtClean="0">
                <a:latin typeface="Times New Roman" pitchFamily="18" charset="0"/>
              </a:rPr>
              <a:t>R&lt;C</a:t>
            </a:r>
            <a:r>
              <a:rPr lang="en-US" altLang="en-US" smtClean="0"/>
              <a:t> can be transmitted with arbitrarily small bit error probability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i="1" smtClean="0">
              <a:latin typeface="Times New Roman" pitchFamily="18" charset="0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i="1" smtClean="0">
                <a:latin typeface="Times New Roman" pitchFamily="18" charset="0"/>
              </a:rPr>
              <a:t>	B</a:t>
            </a:r>
            <a:r>
              <a:rPr lang="en-US" altLang="en-US" smtClean="0"/>
              <a:t> is channel bandwidth in </a:t>
            </a:r>
            <a:r>
              <a:rPr lang="en-US" altLang="en-US" smtClean="0">
                <a:latin typeface="Times New Roman" pitchFamily="18" charset="0"/>
              </a:rPr>
              <a:t>Hz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i="1" smtClean="0">
                <a:latin typeface="Times New Roman" pitchFamily="18" charset="0"/>
              </a:rPr>
              <a:t>	S/N</a:t>
            </a:r>
            <a:r>
              <a:rPr lang="en-US" altLang="en-US" smtClean="0"/>
              <a:t> is signal to noise ratio at receiver</a:t>
            </a:r>
          </a:p>
          <a:p>
            <a:pPr eaLnBrk="1" hangingPunct="1"/>
            <a:endParaRPr lang="el-GR" altLang="en-US" smtClean="0"/>
          </a:p>
        </p:txBody>
      </p:sp>
      <p:graphicFrame>
        <p:nvGraphicFramePr>
          <p:cNvPr id="37892" name="Object 4" descr="Capacity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5902"/>
              </p:ext>
            </p:extLst>
          </p:nvPr>
        </p:nvGraphicFramePr>
        <p:xfrm>
          <a:off x="2971800" y="4114800"/>
          <a:ext cx="2851150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6" name="Equation" r:id="rId3" imgW="1206500" imgH="431800" progId="Equation.3">
                  <p:embed/>
                </p:oleObj>
              </mc:Choice>
              <mc:Fallback>
                <p:oleObj name="Equation" r:id="rId3" imgW="1206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114800"/>
                        <a:ext cx="2851150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276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Shannon’s Theorem (cont.)</a:t>
            </a:r>
            <a:endParaRPr lang="el-GR" altLang="en-US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Gives theoretical maximum that can be achieved</a:t>
            </a:r>
          </a:p>
          <a:p>
            <a:pPr eaLnBrk="1" hangingPunct="1"/>
            <a:r>
              <a:rPr lang="en-US" altLang="en-US" smtClean="0"/>
              <a:t>Does not indicate how it can be achieved</a:t>
            </a:r>
          </a:p>
          <a:p>
            <a:pPr eaLnBrk="1" hangingPunct="1"/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122628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Thermal noise</a:t>
            </a:r>
            <a:endParaRPr lang="el-GR" altLang="en-US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Thermal noise due to agitation of electrons</a:t>
            </a:r>
          </a:p>
          <a:p>
            <a:pPr eaLnBrk="1" hangingPunct="1"/>
            <a:r>
              <a:rPr lang="en-US" altLang="en-US" smtClean="0"/>
              <a:t>Present in all electronic devices and transmission media</a:t>
            </a:r>
          </a:p>
          <a:p>
            <a:pPr eaLnBrk="1" hangingPunct="1"/>
            <a:r>
              <a:rPr lang="en-US" altLang="en-US" smtClean="0"/>
              <a:t>Cannot be eliminated</a:t>
            </a:r>
          </a:p>
          <a:p>
            <a:pPr eaLnBrk="1" hangingPunct="1"/>
            <a:r>
              <a:rPr lang="en-US" altLang="en-US" smtClean="0"/>
              <a:t>Function of temperature</a:t>
            </a:r>
          </a:p>
          <a:p>
            <a:pPr eaLnBrk="1" hangingPunct="1"/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427832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Thermal noise (cont.)</a:t>
            </a:r>
            <a:endParaRPr lang="el-GR" altLang="en-US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100" smtClean="0"/>
              <a:t>Amount of thermal noise found in a bandwidth of 1Hz in any device is:</a:t>
            </a:r>
          </a:p>
          <a:p>
            <a:pPr eaLnBrk="1" hangingPunct="1">
              <a:lnSpc>
                <a:spcPct val="80000"/>
              </a:lnSpc>
            </a:pPr>
            <a:endParaRPr lang="en-US" altLang="en-US" sz="3100" smtClean="0"/>
          </a:p>
          <a:p>
            <a:pPr lvl="2" eaLnBrk="1" hangingPunct="1">
              <a:lnSpc>
                <a:spcPct val="80000"/>
              </a:lnSpc>
            </a:pPr>
            <a:endParaRPr lang="en-US" altLang="en-US" smtClean="0"/>
          </a:p>
          <a:p>
            <a:pPr lvl="2" eaLnBrk="1" hangingPunct="1">
              <a:lnSpc>
                <a:spcPct val="80000"/>
              </a:lnSpc>
            </a:pPr>
            <a:r>
              <a:rPr lang="en-US" altLang="en-US" smtClean="0"/>
              <a:t>N0 = noise power density in watts per 1 Hz of bandwidth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mtClean="0"/>
              <a:t>k = Boltzmann's constant = 1.3803 x 10</a:t>
            </a:r>
            <a:r>
              <a:rPr lang="en-US" altLang="en-US" baseline="30000" smtClean="0"/>
              <a:t>-23</a:t>
            </a:r>
            <a:r>
              <a:rPr lang="en-US" altLang="en-US" smtClean="0"/>
              <a:t> J/K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mtClean="0"/>
              <a:t>T = temperature, in kelvins (absolute temperature)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100" smtClean="0"/>
              <a:t>Noise is assumed to be independent of frequency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100" smtClean="0"/>
              <a:t>Thermal noise in bandwidth B Hertz</a:t>
            </a:r>
          </a:p>
          <a:p>
            <a:pPr eaLnBrk="1" hangingPunct="1">
              <a:lnSpc>
                <a:spcPct val="80000"/>
              </a:lnSpc>
            </a:pPr>
            <a:endParaRPr lang="el-GR" altLang="en-US" sz="2800" smtClean="0"/>
          </a:p>
        </p:txBody>
      </p:sp>
      <p:graphicFrame>
        <p:nvGraphicFramePr>
          <p:cNvPr id="40964" name="Object 4" descr="noise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807746"/>
              </p:ext>
            </p:extLst>
          </p:nvPr>
        </p:nvGraphicFramePr>
        <p:xfrm>
          <a:off x="2743200" y="2209800"/>
          <a:ext cx="3386138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2" name="Equation" r:id="rId3" imgW="1040948" imgH="228501" progId="Equation.3">
                  <p:embed/>
                </p:oleObj>
              </mc:Choice>
              <mc:Fallback>
                <p:oleObj name="Equation" r:id="rId3" imgW="104094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209800"/>
                        <a:ext cx="3386138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5" name="Object 5" descr="noise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914605"/>
              </p:ext>
            </p:extLst>
          </p:nvPr>
        </p:nvGraphicFramePr>
        <p:xfrm>
          <a:off x="2514600" y="5638800"/>
          <a:ext cx="317976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3" name="Equation" r:id="rId5" imgW="1016000" imgH="228600" progId="Equation.3">
                  <p:embed/>
                </p:oleObj>
              </mc:Choice>
              <mc:Fallback>
                <p:oleObj name="Equation" r:id="rId5" imgW="1016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638800"/>
                        <a:ext cx="3179763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196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Eb/N0 and BER</a:t>
            </a:r>
            <a:endParaRPr lang="el-GR" altLang="en-US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Ratio of signal energy per bit to noise power density per Hertz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Bit Error Rate (BER) for digital data is a function of Eb/N0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Given a value for Eb/N0 to achieve a desired error rate, parameters of this formula can be selected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As bit rate Rb increases, transmitted signal power S must increase to maintain required Eb/N0</a:t>
            </a:r>
          </a:p>
          <a:p>
            <a:pPr eaLnBrk="1" hangingPunct="1">
              <a:lnSpc>
                <a:spcPct val="90000"/>
              </a:lnSpc>
            </a:pPr>
            <a:endParaRPr lang="el-GR" altLang="en-US" sz="2800" smtClean="0"/>
          </a:p>
        </p:txBody>
      </p:sp>
      <p:graphicFrame>
        <p:nvGraphicFramePr>
          <p:cNvPr id="44036" name="Object 4" descr="EB/N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467126"/>
              </p:ext>
            </p:extLst>
          </p:nvPr>
        </p:nvGraphicFramePr>
        <p:xfrm>
          <a:off x="2895600" y="2286000"/>
          <a:ext cx="3117850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4" name="Equation" r:id="rId3" imgW="1257300" imgH="431800" progId="Equation.3">
                  <p:embed/>
                </p:oleObj>
              </mc:Choice>
              <mc:Fallback>
                <p:oleObj name="Equation" r:id="rId3" imgW="1257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286000"/>
                        <a:ext cx="3117850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578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Eb/N0 and BER (cont.)</a:t>
            </a:r>
            <a:endParaRPr lang="el-GR" altLang="en-US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4953000"/>
          </a:xfrm>
        </p:spPr>
        <p:txBody>
          <a:bodyPr/>
          <a:lstStyle/>
          <a:p>
            <a:pPr eaLnBrk="1" hangingPunct="1"/>
            <a:r>
              <a:rPr lang="en-US" altLang="en-US" smtClean="0"/>
              <a:t>BER as function of Eb/N0 depends on modulation scheme</a:t>
            </a:r>
            <a:endParaRPr lang="el-GR" altLang="en-US" smtClean="0"/>
          </a:p>
        </p:txBody>
      </p:sp>
      <p:sp>
        <p:nvSpPr>
          <p:cNvPr id="45060" name="Rectangle 5" descr="BER"/>
          <p:cNvSpPr>
            <a:spLocks noChangeArrowheads="1"/>
          </p:cNvSpPr>
          <p:nvPr/>
        </p:nvSpPr>
        <p:spPr bwMode="auto">
          <a:xfrm>
            <a:off x="0" y="6172200"/>
            <a:ext cx="9144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45061" name="Picture 4" descr="B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78088"/>
            <a:ext cx="5943600" cy="437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90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Receiver sensitivity</a:t>
            </a:r>
            <a:endParaRPr lang="el-GR" alt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Receiver sensitivity (Prx): minimum signal strength to achieve given BER </a:t>
            </a:r>
          </a:p>
          <a:p>
            <a:pPr eaLnBrk="1" hangingPunct="1"/>
            <a:r>
              <a:rPr lang="en-US" altLang="en-US" smtClean="0"/>
              <a:t>Prx=ReceiverNoiseFloor+SNR</a:t>
            </a:r>
            <a:endParaRPr lang="el-GR" altLang="en-US" smtClean="0"/>
          </a:p>
        </p:txBody>
      </p:sp>
      <p:sp>
        <p:nvSpPr>
          <p:cNvPr id="46084" name="Rectangle 5" descr="SENSITIVITY"/>
          <p:cNvSpPr>
            <a:spLocks noChangeArrowheads="1"/>
          </p:cNvSpPr>
          <p:nvPr/>
        </p:nvSpPr>
        <p:spPr bwMode="auto">
          <a:xfrm>
            <a:off x="0" y="6172200"/>
            <a:ext cx="9144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46085" name="Picture 4" descr="sensitiv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19400"/>
            <a:ext cx="3886200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94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Basic wireless terms</a:t>
            </a:r>
            <a:endParaRPr lang="el-GR" alt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n-US" smtClean="0"/>
              <a:t>Frequency</a:t>
            </a:r>
          </a:p>
          <a:p>
            <a:pPr eaLnBrk="1" hangingPunct="1"/>
            <a:r>
              <a:rPr lang="el-GR" altLang="en-US" smtClean="0"/>
              <a:t>Spectrum</a:t>
            </a:r>
          </a:p>
          <a:p>
            <a:pPr eaLnBrk="1" hangingPunct="1"/>
            <a:r>
              <a:rPr lang="el-GR" altLang="en-US" smtClean="0"/>
              <a:t>Bandwidth</a:t>
            </a:r>
          </a:p>
          <a:p>
            <a:pPr eaLnBrk="1" hangingPunct="1"/>
            <a:r>
              <a:rPr lang="el-GR" altLang="en-US" smtClean="0"/>
              <a:t>Capacity</a:t>
            </a:r>
          </a:p>
          <a:p>
            <a:pPr eaLnBrk="1" hangingPunct="1"/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275804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Link budget calculation</a:t>
            </a:r>
            <a:endParaRPr lang="el-GR" altLang="en-US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Link budget equation: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P</a:t>
            </a:r>
            <a:r>
              <a:rPr lang="en-US" altLang="en-US" sz="2400" baseline="-25000" smtClean="0"/>
              <a:t>T</a:t>
            </a:r>
            <a:r>
              <a:rPr lang="en-US" altLang="en-US" sz="2400" smtClean="0"/>
              <a:t>: power at transmitter in dBm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CL</a:t>
            </a:r>
            <a:r>
              <a:rPr lang="en-US" altLang="en-US" sz="2400" baseline="-25000" smtClean="0"/>
              <a:t>T</a:t>
            </a:r>
            <a:r>
              <a:rPr lang="en-US" altLang="en-US" sz="2400" smtClean="0"/>
              <a:t>: cable and connector losses at transmitter in dB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G</a:t>
            </a:r>
            <a:r>
              <a:rPr lang="en-US" altLang="en-US" sz="2400" baseline="-25000" smtClean="0"/>
              <a:t>T</a:t>
            </a:r>
            <a:r>
              <a:rPr lang="en-US" altLang="en-US" sz="2400" smtClean="0"/>
              <a:t>: transmitter antenna gain in dBi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P</a:t>
            </a:r>
            <a:r>
              <a:rPr lang="en-US" altLang="en-US" sz="2400" baseline="-25000" smtClean="0"/>
              <a:t>L</a:t>
            </a:r>
            <a:r>
              <a:rPr lang="en-US" altLang="en-US" sz="2400" smtClean="0"/>
              <a:t>: propagation loss in dB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CL</a:t>
            </a:r>
            <a:r>
              <a:rPr lang="en-US" altLang="en-US" sz="2400" baseline="-25000" smtClean="0"/>
              <a:t>R</a:t>
            </a:r>
            <a:r>
              <a:rPr lang="en-US" altLang="en-US" sz="2400" smtClean="0"/>
              <a:t>: cable and connector losses at receiver in dB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G</a:t>
            </a:r>
            <a:r>
              <a:rPr lang="en-US" altLang="en-US" sz="2400" baseline="-25000" smtClean="0"/>
              <a:t>R</a:t>
            </a:r>
            <a:r>
              <a:rPr lang="en-US" altLang="en-US" sz="2400" smtClean="0"/>
              <a:t>: receiver antenna gain in dBi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Prx: receiver sensitivity in dBm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To achieve communication, Link Margin&gt;Min Margin (=10-20 dB in practice)	</a:t>
            </a:r>
            <a:endParaRPr lang="el-GR" altLang="en-US" sz="2800" smtClean="0"/>
          </a:p>
        </p:txBody>
      </p:sp>
      <p:graphicFrame>
        <p:nvGraphicFramePr>
          <p:cNvPr id="48132" name="Object 4" descr="link margin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711686"/>
              </p:ext>
            </p:extLst>
          </p:nvPr>
        </p:nvGraphicFramePr>
        <p:xfrm>
          <a:off x="517525" y="1905000"/>
          <a:ext cx="772795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8" name="Equation" r:id="rId3" imgW="3098800" imgH="228600" progId="Equation.3">
                  <p:embed/>
                </p:oleObj>
              </mc:Choice>
              <mc:Fallback>
                <p:oleObj name="Equation" r:id="rId3" imgW="3098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" y="1905000"/>
                        <a:ext cx="7727950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464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>
          <a:xfrm>
            <a:off x="838200" y="1295400"/>
            <a:ext cx="7772400" cy="1470025"/>
          </a:xfrm>
        </p:spPr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 </a:t>
            </a:r>
            <a:r>
              <a:rPr lang="el-GR" dirty="0"/>
              <a:t>3</a:t>
            </a:r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8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6934200" cy="2895600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Μάθημα</a:t>
            </a:r>
            <a:r>
              <a:rPr lang="el-GR" sz="2800" b="1" smtClean="0"/>
              <a:t>: </a:t>
            </a:r>
            <a:r>
              <a:rPr lang="el-GR" sz="2800" b="1" smtClean="0"/>
              <a:t>Ασύρματες και </a:t>
            </a:r>
            <a:r>
              <a:rPr lang="el-GR" sz="2800" b="1" dirty="0" smtClean="0"/>
              <a:t>Κινητές Επικοινωνίες</a:t>
            </a:r>
          </a:p>
          <a:p>
            <a:r>
              <a:rPr lang="el-GR" sz="2800" b="1" dirty="0" smtClean="0"/>
              <a:t>Ενότητα </a:t>
            </a:r>
            <a:r>
              <a:rPr lang="en-US" sz="2800" b="1" dirty="0" smtClean="0"/>
              <a:t># </a:t>
            </a:r>
            <a:r>
              <a:rPr lang="el-GR" sz="2800" b="1" dirty="0"/>
              <a:t>3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altLang="en-US" sz="2800" dirty="0"/>
              <a:t>Ασύρματο Κανάλι και Διάδοση Σημάτων </a:t>
            </a:r>
            <a:endParaRPr lang="el-GR" altLang="en-US" sz="2800" dirty="0" smtClean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Βασίλειος Σύρης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</p:spTree>
    <p:extLst>
      <p:ext uri="{BB962C8B-B14F-4D97-AF65-F5344CB8AC3E}">
        <p14:creationId xmlns:p14="http://schemas.microsoft.com/office/powerpoint/2010/main" val="240195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Frequency is the number of times that a wave's peak passes a fixed point in a specific period of time</a:t>
            </a:r>
          </a:p>
          <a:p>
            <a:pPr eaLnBrk="1" hangingPunct="1"/>
            <a:endParaRPr lang="el-GR" altLang="en-US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Frequency</a:t>
            </a:r>
            <a:endParaRPr lang="el-GR" altLang="en-US" smtClean="0"/>
          </a:p>
        </p:txBody>
      </p:sp>
      <p:grpSp>
        <p:nvGrpSpPr>
          <p:cNvPr id="8196" name="Group 4" descr="frequency"/>
          <p:cNvGrpSpPr>
            <a:grpSpLocks/>
          </p:cNvGrpSpPr>
          <p:nvPr/>
        </p:nvGrpSpPr>
        <p:grpSpPr bwMode="auto">
          <a:xfrm>
            <a:off x="1981200" y="2743200"/>
            <a:ext cx="5110163" cy="3267075"/>
            <a:chOff x="1493" y="1948"/>
            <a:chExt cx="3219" cy="2058"/>
          </a:xfrm>
        </p:grpSpPr>
        <p:graphicFrame>
          <p:nvGraphicFramePr>
            <p:cNvPr id="8197" name="Object 5" descr="frequency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6942940"/>
                </p:ext>
              </p:extLst>
            </p:nvPr>
          </p:nvGraphicFramePr>
          <p:xfrm>
            <a:off x="1493" y="2162"/>
            <a:ext cx="3219" cy="1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00" name="Worksheet" r:id="rId3" imgW="8677772" imgH="5934557" progId="Excel.Sheet.8">
                    <p:embed/>
                  </p:oleObj>
                </mc:Choice>
                <mc:Fallback>
                  <p:oleObj name="Worksheet" r:id="rId3" imgW="8677772" imgH="5934557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8475" r="2107" b="33897"/>
                        <a:stretch>
                          <a:fillRect/>
                        </a:stretch>
                      </p:blipFill>
                      <p:spPr bwMode="auto">
                        <a:xfrm>
                          <a:off x="1493" y="2162"/>
                          <a:ext cx="3219" cy="12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198" name="Text Box 6"/>
            <p:cNvSpPr txBox="1">
              <a:spLocks noChangeArrowheads="1"/>
            </p:cNvSpPr>
            <p:nvPr/>
          </p:nvSpPr>
          <p:spPr bwMode="auto">
            <a:xfrm>
              <a:off x="3621" y="1948"/>
              <a:ext cx="580" cy="231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Point A</a:t>
              </a:r>
            </a:p>
          </p:txBody>
        </p:sp>
        <p:sp>
          <p:nvSpPr>
            <p:cNvPr id="8199" name="AutoShape 7"/>
            <p:cNvSpPr>
              <a:spLocks/>
            </p:cNvSpPr>
            <p:nvPr/>
          </p:nvSpPr>
          <p:spPr bwMode="auto">
            <a:xfrm rot="-5400000">
              <a:off x="2868" y="2658"/>
              <a:ext cx="200" cy="1909"/>
            </a:xfrm>
            <a:prstGeom prst="leftBrace">
              <a:avLst>
                <a:gd name="adj1" fmla="val 7954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8200" name="Text Box 8"/>
            <p:cNvSpPr txBox="1">
              <a:spLocks noChangeArrowheads="1"/>
            </p:cNvSpPr>
            <p:nvPr/>
          </p:nvSpPr>
          <p:spPr bwMode="auto">
            <a:xfrm>
              <a:off x="1788" y="3775"/>
              <a:ext cx="2264" cy="231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</a:rPr>
                <a:t>10 Cycles / 1 Second = 10 Hertz</a:t>
              </a:r>
            </a:p>
          </p:txBody>
        </p:sp>
        <p:sp>
          <p:nvSpPr>
            <p:cNvPr id="8201" name="Text Box 9"/>
            <p:cNvSpPr txBox="1">
              <a:spLocks noChangeArrowheads="1"/>
            </p:cNvSpPr>
            <p:nvPr/>
          </p:nvSpPr>
          <p:spPr bwMode="auto">
            <a:xfrm>
              <a:off x="2559" y="2046"/>
              <a:ext cx="724" cy="231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1 Second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524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Frequency (cont)</a:t>
            </a:r>
            <a:endParaRPr lang="el-GR" alt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Frequency is measured in cycles per second, or Hertz (Hz)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Cellular phones, for example, produce radio waves with frequencies around 900 million Hz (900 MHz)</a:t>
            </a:r>
          </a:p>
          <a:p>
            <a:pPr eaLnBrk="1" hangingPunct="1"/>
            <a:endParaRPr lang="el-GR" altLang="en-US" smtClean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600200" y="2743200"/>
            <a:ext cx="5808663" cy="1216025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imes New Roman" pitchFamily="18" charset="0"/>
              </a:rPr>
              <a:t>1,000 Hz =     1 KiloHertz (kHz)</a:t>
            </a:r>
          </a:p>
          <a:p>
            <a:pPr lvl="1" algn="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imes New Roman" pitchFamily="18" charset="0"/>
              </a:rPr>
              <a:t>1,000,000 Hz = 1 MegaHertz (MHz)</a:t>
            </a:r>
          </a:p>
          <a:p>
            <a:pPr lvl="1" algn="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imes New Roman" pitchFamily="18" charset="0"/>
              </a:rPr>
              <a:t>1,000,000,000 Hz =   1 GigaHertz (GHz)</a:t>
            </a:r>
            <a:endParaRPr lang="en-US" alt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95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Spectrum</a:t>
            </a:r>
            <a:endParaRPr lang="el-GR" alt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For our purposes, spectrum is the term that describes a set of radio waves that can be used to transmit information</a:t>
            </a:r>
          </a:p>
          <a:p>
            <a:pPr eaLnBrk="1" hangingPunct="1"/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57075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Electromagnetic spectrum</a:t>
            </a:r>
            <a:endParaRPr lang="el-GR" alt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Wireless communications: 100KHz-60GHz</a:t>
            </a:r>
            <a:endParaRPr lang="el-GR" altLang="en-US" smtClean="0"/>
          </a:p>
        </p:txBody>
      </p:sp>
      <p:graphicFrame>
        <p:nvGraphicFramePr>
          <p:cNvPr id="11268" name="Object 4" descr="spectrum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875183"/>
              </p:ext>
            </p:extLst>
          </p:nvPr>
        </p:nvGraphicFramePr>
        <p:xfrm>
          <a:off x="609600" y="2057400"/>
          <a:ext cx="7770813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4" name="Picture" r:id="rId3" imgW="7955280" imgH="3931920" progId="Word.Picture.8">
                  <p:embed/>
                </p:oleObj>
              </mc:Choice>
              <mc:Fallback>
                <p:oleObj name="Picture" r:id="rId3" imgW="7955280" imgH="3931920" progId="Word.Picture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057400"/>
                        <a:ext cx="7770813" cy="409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731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20072</TotalTime>
  <Words>1563</Words>
  <Application>Microsoft Office PowerPoint</Application>
  <PresentationFormat>On-screen Show (4:3)</PresentationFormat>
  <Paragraphs>368</Paragraphs>
  <Slides>51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Default Design</vt:lpstr>
      <vt:lpstr>Θέμα του Office</vt:lpstr>
      <vt:lpstr>1_Default Design</vt:lpstr>
      <vt:lpstr>Worksheet</vt:lpstr>
      <vt:lpstr>Picture</vt:lpstr>
      <vt:lpstr>Equation</vt:lpstr>
      <vt:lpstr>Photo Editor Photo</vt:lpstr>
      <vt:lpstr>Ασύρματες και Κινητές Επικοινωνίες</vt:lpstr>
      <vt:lpstr>What is wireless networking</vt:lpstr>
      <vt:lpstr>Basic communication system (single hop)</vt:lpstr>
      <vt:lpstr>Basic communication network (multiple hops)</vt:lpstr>
      <vt:lpstr>Basic wireless terms</vt:lpstr>
      <vt:lpstr>Frequency</vt:lpstr>
      <vt:lpstr>Frequency (cont)</vt:lpstr>
      <vt:lpstr>Spectrum</vt:lpstr>
      <vt:lpstr>Electromagnetic spectrum</vt:lpstr>
      <vt:lpstr>Wireless Spectrum (1)</vt:lpstr>
      <vt:lpstr>Wireless Spectrum (2)</vt:lpstr>
      <vt:lpstr>Wireless Spectrum (3)</vt:lpstr>
      <vt:lpstr>ISM Band (Industrial Scientific Medical)</vt:lpstr>
      <vt:lpstr>Basic properties</vt:lpstr>
      <vt:lpstr>Radio Spectrum Allocation (USA)</vt:lpstr>
      <vt:lpstr>Frequency vs. Bandwidth</vt:lpstr>
      <vt:lpstr>Bandwidth vs. Capacity</vt:lpstr>
      <vt:lpstr>Signal strength (or power)</vt:lpstr>
      <vt:lpstr>Signal propagation range</vt:lpstr>
      <vt:lpstr>Fading</vt:lpstr>
      <vt:lpstr>Fading (1)</vt:lpstr>
      <vt:lpstr>Fading (2)</vt:lpstr>
      <vt:lpstr>Multipath</vt:lpstr>
      <vt:lpstr>Multipath and delay spread</vt:lpstr>
      <vt:lpstr>Free space propagation model</vt:lpstr>
      <vt:lpstr>Fading (cont)</vt:lpstr>
      <vt:lpstr>General propagation model</vt:lpstr>
      <vt:lpstr>dB and dBm</vt:lpstr>
      <vt:lpstr>Path loss in dB</vt:lpstr>
      <vt:lpstr>General propagation model (cont)</vt:lpstr>
      <vt:lpstr>Path loss in different environments</vt:lpstr>
      <vt:lpstr>Antenna radiation</vt:lpstr>
      <vt:lpstr>Antenna gain</vt:lpstr>
      <vt:lpstr>Antenna types</vt:lpstr>
      <vt:lpstr>Omni-directional antennas</vt:lpstr>
      <vt:lpstr>Yagi</vt:lpstr>
      <vt:lpstr>Parabolic </vt:lpstr>
      <vt:lpstr>Sector and panel antennas</vt:lpstr>
      <vt:lpstr>Antenna radiation patterns</vt:lpstr>
      <vt:lpstr>EIRP</vt:lpstr>
      <vt:lpstr>Channel capacity</vt:lpstr>
      <vt:lpstr>Nyquist Bandwidth</vt:lpstr>
      <vt:lpstr>Shannon’s Theorem</vt:lpstr>
      <vt:lpstr>Shannon’s Theorem (cont.)</vt:lpstr>
      <vt:lpstr>Thermal noise</vt:lpstr>
      <vt:lpstr>Thermal noise (cont.)</vt:lpstr>
      <vt:lpstr>Eb/N0 and BER</vt:lpstr>
      <vt:lpstr>Eb/N0 and BER (cont.)</vt:lpstr>
      <vt:lpstr>Receiver sensitivity</vt:lpstr>
      <vt:lpstr>Link budget calculation</vt:lpstr>
      <vt:lpstr>Τέλος Ενότητας # 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vaggelisdouros</dc:creator>
  <cp:lastModifiedBy>vaggelisdouros</cp:lastModifiedBy>
  <cp:revision>100</cp:revision>
  <cp:lastPrinted>2014-10-21T08:38:48Z</cp:lastPrinted>
  <dcterms:created xsi:type="dcterms:W3CDTF">1601-01-01T00:00:00Z</dcterms:created>
  <dcterms:modified xsi:type="dcterms:W3CDTF">2015-11-26T21:46:45Z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