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7" r:id="rId3"/>
    <p:sldId id="311" r:id="rId4"/>
    <p:sldId id="312" r:id="rId5"/>
    <p:sldId id="313" r:id="rId6"/>
    <p:sldId id="351" r:id="rId7"/>
    <p:sldId id="352" r:id="rId8"/>
    <p:sldId id="353" r:id="rId9"/>
    <p:sldId id="354" r:id="rId10"/>
    <p:sldId id="355" r:id="rId11"/>
    <p:sldId id="357" r:id="rId12"/>
    <p:sldId id="330" r:id="rId13"/>
    <p:sldId id="331" r:id="rId14"/>
    <p:sldId id="332" r:id="rId15"/>
    <p:sldId id="333" r:id="rId16"/>
    <p:sldId id="334" r:id="rId17"/>
    <p:sldId id="335" r:id="rId18"/>
    <p:sldId id="336" r:id="rId19"/>
    <p:sldId id="349" r:id="rId20"/>
    <p:sldId id="337" r:id="rId21"/>
    <p:sldId id="338" r:id="rId22"/>
    <p:sldId id="339" r:id="rId23"/>
    <p:sldId id="340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E8480-AACE-4BAD-B6F9-9A8956321E1B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69CEC-2DF8-4DE4-BB32-631BCFE3C9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E8480-AACE-4BAD-B6F9-9A8956321E1B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69CEC-2DF8-4DE4-BB32-631BCFE3C9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E8480-AACE-4BAD-B6F9-9A8956321E1B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69CEC-2DF8-4DE4-BB32-631BCFE3C9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E8480-AACE-4BAD-B6F9-9A8956321E1B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69CEC-2DF8-4DE4-BB32-631BCFE3C9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E8480-AACE-4BAD-B6F9-9A8956321E1B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69CEC-2DF8-4DE4-BB32-631BCFE3C9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E8480-AACE-4BAD-B6F9-9A8956321E1B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69CEC-2DF8-4DE4-BB32-631BCFE3C9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E8480-AACE-4BAD-B6F9-9A8956321E1B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69CEC-2DF8-4DE4-BB32-631BCFE3C9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E8480-AACE-4BAD-B6F9-9A8956321E1B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69CEC-2DF8-4DE4-BB32-631BCFE3C9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E8480-AACE-4BAD-B6F9-9A8956321E1B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69CEC-2DF8-4DE4-BB32-631BCFE3C9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E8480-AACE-4BAD-B6F9-9A8956321E1B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69CEC-2DF8-4DE4-BB32-631BCFE3C90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E8480-AACE-4BAD-B6F9-9A8956321E1B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CD69CEC-2DF8-4DE4-BB32-631BCFE3C90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DCD69CEC-2DF8-4DE4-BB32-631BCFE3C90F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8FE8480-AACE-4BAD-B6F9-9A8956321E1B}" type="datetimeFigureOut">
              <a:rPr lang="en-US" smtClean="0"/>
              <a:t>10/17/2023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mailto:sblavo@aueb.gr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441575"/>
            <a:ext cx="7543800" cy="1371600"/>
          </a:xfrm>
        </p:spPr>
        <p:txBody>
          <a:bodyPr/>
          <a:lstStyle/>
          <a:p>
            <a:r>
              <a:rPr lang="en-GB" sz="4000" dirty="0"/>
              <a:t>NEGOTIATION ANALYSIS AND NEGOTIATING ENVIRONMENT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461760" cy="1371600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Spyros Blavoukos</a:t>
            </a:r>
            <a:r>
              <a:rPr lang="el-GR" dirty="0"/>
              <a:t> (</a:t>
            </a:r>
            <a:r>
              <a:rPr lang="en-US" dirty="0">
                <a:hlinkClick r:id="rId2"/>
              </a:rPr>
              <a:t>sblavo@aueb.gr</a:t>
            </a:r>
            <a:r>
              <a:rPr lang="en-US" dirty="0"/>
              <a:t>) </a:t>
            </a:r>
          </a:p>
          <a:p>
            <a:r>
              <a:rPr lang="en-GB" dirty="0"/>
              <a:t>Professor</a:t>
            </a:r>
            <a:endParaRPr lang="el-GR" dirty="0"/>
          </a:p>
          <a:p>
            <a:r>
              <a:rPr lang="en-GB" dirty="0"/>
              <a:t>Department of International and European Economic Studies</a:t>
            </a:r>
          </a:p>
          <a:p>
            <a:r>
              <a:rPr lang="en-GB" dirty="0"/>
              <a:t>Athens University of Economics and Business</a:t>
            </a:r>
            <a:endParaRPr lang="en-US" dirty="0"/>
          </a:p>
        </p:txBody>
      </p:sp>
      <p:pic>
        <p:nvPicPr>
          <p:cNvPr id="1026" name="Picture 2" descr="Αρχική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9413" y="381000"/>
            <a:ext cx="2493987" cy="1189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C:\Users\Spyros\Desktop\sblavo\AUEB\1_AUEB-pantone-HR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087" y="381001"/>
            <a:ext cx="4760913" cy="1189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35831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7620000" cy="808038"/>
          </a:xfrm>
        </p:spPr>
        <p:txBody>
          <a:bodyPr/>
          <a:lstStyle/>
          <a:p>
            <a:r>
              <a:rPr lang="en-US" sz="3600" dirty="0"/>
              <a:t>Cultural Differentiation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772400" cy="4800600"/>
          </a:xfrm>
        </p:spPr>
        <p:txBody>
          <a:bodyPr>
            <a:normAutofit/>
          </a:bodyPr>
          <a:lstStyle/>
          <a:p>
            <a:pPr lvl="1"/>
            <a:r>
              <a:rPr lang="en-US" dirty="0"/>
              <a:t>Varying emphasis on the building of an </a:t>
            </a:r>
            <a:r>
              <a:rPr lang="en-US" b="1" dirty="0"/>
              <a:t>interpersonal relationship</a:t>
            </a:r>
            <a:r>
              <a:rPr lang="en-US" dirty="0"/>
              <a:t>:</a:t>
            </a:r>
            <a:endParaRPr lang="el-GR" dirty="0"/>
          </a:p>
          <a:p>
            <a:pPr lvl="2"/>
            <a:r>
              <a:rPr lang="en-US" dirty="0"/>
              <a:t>Rituals </a:t>
            </a:r>
            <a:r>
              <a:rPr lang="el-GR" dirty="0"/>
              <a:t>(</a:t>
            </a:r>
            <a:r>
              <a:rPr lang="en-US" dirty="0"/>
              <a:t>especially in more traditional societies;</a:t>
            </a:r>
            <a:r>
              <a:rPr lang="el-GR" dirty="0"/>
              <a:t> </a:t>
            </a:r>
            <a:r>
              <a:rPr lang="en-US" dirty="0"/>
              <a:t>International Protocol Officers Association</a:t>
            </a:r>
            <a:r>
              <a:rPr lang="el-GR" dirty="0"/>
              <a:t>)</a:t>
            </a:r>
            <a:endParaRPr lang="en-US" dirty="0"/>
          </a:p>
          <a:p>
            <a:pPr lvl="2"/>
            <a:r>
              <a:rPr lang="en-US" dirty="0"/>
              <a:t>Linguistic preparations </a:t>
            </a:r>
            <a:r>
              <a:rPr lang="el-GR" dirty="0"/>
              <a:t>(</a:t>
            </a:r>
            <a:r>
              <a:rPr lang="en-US" dirty="0"/>
              <a:t>verbal and body language, syntax, </a:t>
            </a:r>
            <a:r>
              <a:rPr lang="en-US" dirty="0" err="1"/>
              <a:t>etc</a:t>
            </a:r>
            <a:r>
              <a:rPr lang="en-US" dirty="0"/>
              <a:t>) </a:t>
            </a:r>
            <a:r>
              <a:rPr lang="el-GR" dirty="0"/>
              <a:t>[</a:t>
            </a:r>
            <a:r>
              <a:rPr lang="en-US" dirty="0"/>
              <a:t>see for example, Arab-Israeli negotiations, Cohen 1997]</a:t>
            </a:r>
          </a:p>
          <a:p>
            <a:pPr lvl="2"/>
            <a:r>
              <a:rPr lang="en-US" dirty="0"/>
              <a:t>Extended social activities before actual negotiations (relations-oriented approach)</a:t>
            </a:r>
            <a:endParaRPr lang="el-GR" dirty="0"/>
          </a:p>
          <a:p>
            <a:pPr lvl="1">
              <a:spcBef>
                <a:spcPts val="1200"/>
              </a:spcBef>
            </a:pPr>
            <a:r>
              <a:rPr lang="en-US" dirty="0"/>
              <a:t>Organizing process to acquire information </a:t>
            </a:r>
            <a:r>
              <a:rPr lang="el-GR" dirty="0"/>
              <a:t>(</a:t>
            </a:r>
            <a:r>
              <a:rPr lang="en-US" dirty="0"/>
              <a:t>French model: opening with general negotiating positions, specification in the course of the negotiations</a:t>
            </a:r>
            <a:r>
              <a:rPr lang="el-GR" dirty="0"/>
              <a:t>)</a:t>
            </a:r>
          </a:p>
          <a:p>
            <a:pPr lvl="1">
              <a:spcBef>
                <a:spcPts val="1200"/>
              </a:spcBef>
            </a:pPr>
            <a:r>
              <a:rPr lang="en-US" dirty="0"/>
              <a:t>Emphasis on the holistic understanding of negotiating issues </a:t>
            </a:r>
            <a:r>
              <a:rPr lang="el-GR" dirty="0"/>
              <a:t>(</a:t>
            </a:r>
            <a:r>
              <a:rPr lang="en-US" dirty="0"/>
              <a:t>Germany</a:t>
            </a:r>
            <a:r>
              <a:rPr lang="el-GR" dirty="0"/>
              <a:t>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9564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4572000"/>
            <a:ext cx="7659687" cy="1168400"/>
          </a:xfrm>
        </p:spPr>
        <p:txBody>
          <a:bodyPr/>
          <a:lstStyle/>
          <a:p>
            <a:r>
              <a:rPr lang="en-US" altLang="el-GR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ANALYTICAL Framework: </a:t>
            </a:r>
            <a:br>
              <a:rPr lang="en-US" altLang="el-GR" dirty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altLang="el-GR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‘</a:t>
            </a:r>
            <a:r>
              <a:rPr lang="el-GR" altLang="el-GR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Τ</a:t>
            </a:r>
            <a:r>
              <a:rPr lang="en-US" altLang="el-GR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wo-level Games’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9906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74638"/>
            <a:ext cx="8075613" cy="92233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altLang="el-GR" sz="32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‘Τ</a:t>
            </a:r>
            <a:r>
              <a:rPr lang="en-US" altLang="el-GR" sz="32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wo-level Games’</a:t>
            </a:r>
            <a:endParaRPr lang="el-GR" altLang="el-GR" sz="3200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455738"/>
            <a:ext cx="7445375" cy="47815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ts val="800"/>
              </a:spcBef>
            </a:pPr>
            <a:r>
              <a:rPr lang="en-GB" altLang="el-GR" sz="2800" dirty="0"/>
              <a:t>Analytical framework to study international negotiations and agreements</a:t>
            </a:r>
            <a:endParaRPr lang="el-GR" altLang="el-GR" sz="2800" dirty="0"/>
          </a:p>
          <a:p>
            <a:pPr eaLnBrk="1" hangingPunct="1">
              <a:lnSpc>
                <a:spcPct val="80000"/>
              </a:lnSpc>
              <a:spcBef>
                <a:spcPts val="1200"/>
              </a:spcBef>
            </a:pPr>
            <a:r>
              <a:rPr lang="en-US" altLang="el-GR" sz="2800" dirty="0"/>
              <a:t>R. Putnam, </a:t>
            </a:r>
            <a:r>
              <a:rPr lang="en-US" altLang="el-GR" sz="2800" i="1" dirty="0"/>
              <a:t>International Organization</a:t>
            </a:r>
            <a:r>
              <a:rPr lang="en-US" altLang="el-GR" sz="2800" dirty="0"/>
              <a:t>, 1988</a:t>
            </a:r>
            <a:r>
              <a:rPr lang="el-GR" altLang="el-GR" sz="2800" dirty="0"/>
              <a:t> </a:t>
            </a:r>
          </a:p>
          <a:p>
            <a:pPr eaLnBrk="1" hangingPunct="1">
              <a:lnSpc>
                <a:spcPct val="80000"/>
              </a:lnSpc>
              <a:spcBef>
                <a:spcPts val="1200"/>
              </a:spcBef>
            </a:pPr>
            <a:r>
              <a:rPr lang="en-GB" altLang="el-GR" sz="2800" dirty="0"/>
              <a:t>Key concepts</a:t>
            </a:r>
            <a:r>
              <a:rPr lang="el-GR" altLang="el-GR" sz="2800" dirty="0"/>
              <a:t>:</a:t>
            </a:r>
          </a:p>
          <a:p>
            <a:pPr lvl="1"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GB" altLang="el-GR" sz="2600" dirty="0"/>
              <a:t>Interaction between domestic and international levels</a:t>
            </a:r>
          </a:p>
          <a:p>
            <a:pPr lvl="1"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GB" altLang="el-GR" sz="2600" dirty="0"/>
              <a:t>Negotiators act as the ‘hinge’ between the two levels</a:t>
            </a:r>
            <a:endParaRPr lang="el-GR" altLang="el-GR" sz="2600" dirty="0"/>
          </a:p>
        </p:txBody>
      </p:sp>
    </p:spTree>
    <p:extLst>
      <p:ext uri="{BB962C8B-B14F-4D97-AF65-F5344CB8AC3E}">
        <p14:creationId xmlns:p14="http://schemas.microsoft.com/office/powerpoint/2010/main" val="30057256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2"/>
          <p:cNvSpPr>
            <a:spLocks noGrp="1"/>
          </p:cNvSpPr>
          <p:nvPr>
            <p:ph idx="1"/>
          </p:nvPr>
        </p:nvSpPr>
        <p:spPr>
          <a:xfrm>
            <a:off x="457200" y="836613"/>
            <a:ext cx="7620000" cy="5564187"/>
          </a:xfrm>
        </p:spPr>
        <p:txBody>
          <a:bodyPr/>
          <a:lstStyle/>
          <a:p>
            <a:pPr lvl="1"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l-GR" sz="2800" b="1" dirty="0"/>
              <a:t>‘win set’</a:t>
            </a:r>
            <a:r>
              <a:rPr lang="el-GR" altLang="el-GR" sz="2800" dirty="0"/>
              <a:t>: </a:t>
            </a:r>
            <a:r>
              <a:rPr lang="en-GB" altLang="el-GR" sz="2800" dirty="0"/>
              <a:t>full set of acceptable agreements</a:t>
            </a:r>
            <a:endParaRPr lang="el-GR" altLang="el-GR" sz="2800" dirty="0"/>
          </a:p>
          <a:p>
            <a:pPr lvl="2"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GB" altLang="el-GR" sz="2800" dirty="0"/>
              <a:t>Larger </a:t>
            </a:r>
            <a:r>
              <a:rPr lang="en-US" altLang="el-GR" sz="2800" dirty="0"/>
              <a:t>win sets</a:t>
            </a:r>
            <a:r>
              <a:rPr lang="el-GR" altLang="el-GR" sz="2800" dirty="0"/>
              <a:t> </a:t>
            </a:r>
            <a:r>
              <a:rPr lang="en-GB" altLang="el-GR" sz="2800" dirty="0"/>
              <a:t>enhance the prospects of an agreement </a:t>
            </a:r>
            <a:r>
              <a:rPr lang="el-GR" altLang="el-GR" sz="2800" dirty="0"/>
              <a:t>(</a:t>
            </a:r>
            <a:r>
              <a:rPr lang="en-GB" altLang="el-GR" sz="2800" dirty="0"/>
              <a:t>but smaller ones may constitute a bargaining chip or undermine an agreement</a:t>
            </a:r>
            <a:r>
              <a:rPr lang="el-GR" altLang="el-GR" sz="2800" dirty="0"/>
              <a:t>)</a:t>
            </a:r>
          </a:p>
          <a:p>
            <a:pPr lvl="2"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GB" altLang="el-GR" sz="2800" dirty="0"/>
              <a:t>Relative size determines who gets what out of the negotiations </a:t>
            </a:r>
            <a:r>
              <a:rPr lang="el-GR" altLang="el-GR" sz="2800" dirty="0"/>
              <a:t>(</a:t>
            </a:r>
            <a:r>
              <a:rPr lang="en-GB" altLang="el-GR" sz="2800" dirty="0"/>
              <a:t>‘tied hands’ tactics but with the danger of backfiring</a:t>
            </a:r>
            <a:r>
              <a:rPr lang="el-GR" altLang="el-GR" sz="2800" dirty="0"/>
              <a:t>)</a:t>
            </a:r>
          </a:p>
          <a:p>
            <a:pPr eaLnBrk="1" hangingPunct="1"/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8855946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idx="1"/>
          </p:nvPr>
        </p:nvSpPr>
        <p:spPr>
          <a:xfrm>
            <a:off x="457201" y="620713"/>
            <a:ext cx="7391400" cy="58324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altLang="el-GR" sz="3600" dirty="0"/>
              <a:t>How are ‘win-sets’ determined?</a:t>
            </a:r>
            <a:endParaRPr lang="el-GR" altLang="el-GR" sz="3600" dirty="0"/>
          </a:p>
          <a:p>
            <a:pPr marL="411163" lvl="1" indent="0" eaLnBrk="1" hangingPunct="1">
              <a:lnSpc>
                <a:spcPct val="80000"/>
              </a:lnSpc>
              <a:spcBef>
                <a:spcPts val="2400"/>
              </a:spcBef>
              <a:buFont typeface="Arial" charset="0"/>
              <a:buNone/>
            </a:pPr>
            <a:r>
              <a:rPr lang="el-GR" altLang="el-GR" sz="3000" dirty="0"/>
              <a:t>1. </a:t>
            </a:r>
            <a:r>
              <a:rPr lang="en-GB" altLang="el-GR" sz="3000" dirty="0"/>
              <a:t>Inputs </a:t>
            </a:r>
            <a:r>
              <a:rPr lang="el-GR" altLang="el-GR" sz="3000" dirty="0"/>
              <a:t>:</a:t>
            </a:r>
          </a:p>
          <a:p>
            <a:pPr lvl="2" eaLnBrk="1" hangingPunct="1">
              <a:lnSpc>
                <a:spcPct val="80000"/>
              </a:lnSpc>
              <a:spcBef>
                <a:spcPts val="2400"/>
              </a:spcBef>
            </a:pPr>
            <a:r>
              <a:rPr lang="en-GB" altLang="el-GR" sz="2800" dirty="0"/>
              <a:t>Pressure groups: the impact of an agreement on the utility function of societal groups</a:t>
            </a:r>
          </a:p>
          <a:p>
            <a:pPr lvl="2" eaLnBrk="1" hangingPunct="1">
              <a:lnSpc>
                <a:spcPct val="80000"/>
              </a:lnSpc>
              <a:spcBef>
                <a:spcPts val="2400"/>
              </a:spcBef>
            </a:pPr>
            <a:r>
              <a:rPr lang="en-GB" altLang="el-GR" sz="2800" dirty="0"/>
              <a:t>Public opinion: homogeneity or heterogeneity </a:t>
            </a:r>
            <a:r>
              <a:rPr lang="el-GR" altLang="el-GR" sz="2800" dirty="0"/>
              <a:t>(</a:t>
            </a:r>
            <a:r>
              <a:rPr lang="en-GB" altLang="el-GR" sz="2800" dirty="0"/>
              <a:t>advantage or disadvantage? </a:t>
            </a:r>
            <a:r>
              <a:rPr lang="en-GB" altLang="el-GR" sz="2800" i="1" dirty="0"/>
              <a:t>Ad hoc</a:t>
            </a:r>
            <a:r>
              <a:rPr lang="en-GB" altLang="el-GR" sz="2800" dirty="0"/>
              <a:t> assessment!</a:t>
            </a:r>
            <a:r>
              <a:rPr lang="el-GR" altLang="el-GR" sz="2800" dirty="0"/>
              <a:t>) </a:t>
            </a:r>
          </a:p>
          <a:p>
            <a:pPr marL="411163" lvl="1" indent="0" eaLnBrk="1" hangingPunct="1">
              <a:lnSpc>
                <a:spcPct val="80000"/>
              </a:lnSpc>
              <a:spcBef>
                <a:spcPct val="50000"/>
              </a:spcBef>
              <a:buFont typeface="Arial" charset="0"/>
              <a:buNone/>
            </a:pPr>
            <a:r>
              <a:rPr lang="el-GR" altLang="el-G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062073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813"/>
            <a:ext cx="7620000" cy="5832475"/>
          </a:xfrm>
        </p:spPr>
        <p:txBody>
          <a:bodyPr rtlCol="0">
            <a:normAutofit/>
          </a:bodyPr>
          <a:lstStyle/>
          <a:p>
            <a:pPr marL="411480" lvl="1" indent="0" eaLnBrk="1" fontAlgn="auto" hangingPunct="1">
              <a:lnSpc>
                <a:spcPct val="80000"/>
              </a:lnSpc>
              <a:spcBef>
                <a:spcPts val="24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altLang="el-GR" sz="2800" dirty="0"/>
              <a:t>2. </a:t>
            </a:r>
            <a:r>
              <a:rPr lang="en-GB" altLang="el-GR" sz="2800" dirty="0"/>
              <a:t>Turning ‘inputs’ to ‘outputs’: Policy-making process</a:t>
            </a:r>
            <a:endParaRPr lang="el-GR" altLang="el-GR" sz="3000" u="sng" dirty="0"/>
          </a:p>
          <a:p>
            <a:pPr marL="1005840" lvl="2" eaLnBrk="1" fontAlgn="auto" hangingPunct="1">
              <a:lnSpc>
                <a:spcPct val="80000"/>
              </a:lnSpc>
              <a:spcBef>
                <a:spcPts val="2400"/>
              </a:spcBef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en-GB" altLang="el-GR" sz="2600" dirty="0"/>
              <a:t>How do these groups interact with the policy-making system? (Captured audience, political hostages, etc</a:t>
            </a:r>
            <a:r>
              <a:rPr lang="el-GR" altLang="el-GR" sz="2600" dirty="0"/>
              <a:t>)</a:t>
            </a:r>
          </a:p>
          <a:p>
            <a:pPr marL="1005840" lvl="2" eaLnBrk="1" fontAlgn="auto" hangingPunct="1">
              <a:lnSpc>
                <a:spcPct val="80000"/>
              </a:lnSpc>
              <a:spcBef>
                <a:spcPts val="2400"/>
              </a:spcBef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en-GB" altLang="el-GR" sz="2600" dirty="0"/>
              <a:t>Institutional process</a:t>
            </a:r>
            <a:r>
              <a:rPr lang="el-GR" altLang="el-GR" sz="2600" dirty="0"/>
              <a:t>:</a:t>
            </a:r>
          </a:p>
          <a:p>
            <a:pPr marL="1280160" lvl="3" eaLnBrk="1" fontAlgn="auto" hangingPunct="1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Clr>
                <a:schemeClr val="accent4"/>
              </a:buClr>
              <a:buFont typeface="Arial" pitchFamily="34" charset="0"/>
              <a:buChar char="•"/>
              <a:defRPr/>
            </a:pPr>
            <a:r>
              <a:rPr lang="en-GB" altLang="el-GR" sz="2400" dirty="0"/>
              <a:t>How is an international agreement ratified? (Parliament, referendum…) (See GATT instead of WTO – the role of the Congress)</a:t>
            </a:r>
            <a:r>
              <a:rPr lang="el-GR" altLang="el-GR" sz="2400" dirty="0"/>
              <a:t>)</a:t>
            </a:r>
          </a:p>
          <a:p>
            <a:pPr marL="1280160" lvl="3" eaLnBrk="1" fontAlgn="auto" hangingPunct="1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Clr>
                <a:schemeClr val="accent4"/>
              </a:buClr>
              <a:buFont typeface="Arial" pitchFamily="34" charset="0"/>
              <a:buChar char="•"/>
              <a:defRPr/>
            </a:pPr>
            <a:r>
              <a:rPr lang="en-GB" altLang="el-GR" sz="2400" dirty="0"/>
              <a:t>(relative) autonomy of central authority or political dependence?</a:t>
            </a:r>
            <a:endParaRPr lang="el-GR" altLang="el-GR" sz="24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292616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457200" y="908050"/>
            <a:ext cx="7620000" cy="5205413"/>
          </a:xfrm>
        </p:spPr>
        <p:txBody>
          <a:bodyPr>
            <a:normAutofit/>
          </a:bodyPr>
          <a:lstStyle/>
          <a:p>
            <a:pPr marL="411163" lvl="1" indent="0" eaLnBrk="1" hangingPunct="1">
              <a:lnSpc>
                <a:spcPct val="80000"/>
              </a:lnSpc>
              <a:spcBef>
                <a:spcPts val="2400"/>
              </a:spcBef>
              <a:buFont typeface="Arial" charset="0"/>
              <a:buNone/>
            </a:pPr>
            <a:r>
              <a:rPr lang="en-GB" altLang="el-GR" sz="3600" dirty="0"/>
              <a:t>Options of the Negotiator (towards domestic opposition)</a:t>
            </a:r>
            <a:r>
              <a:rPr lang="el-GR" altLang="el-GR" sz="2800" dirty="0"/>
              <a:t>:</a:t>
            </a:r>
          </a:p>
          <a:p>
            <a:pPr lvl="2" eaLnBrk="1" hangingPunct="1">
              <a:lnSpc>
                <a:spcPct val="80000"/>
              </a:lnSpc>
              <a:spcBef>
                <a:spcPts val="2400"/>
              </a:spcBef>
            </a:pPr>
            <a:r>
              <a:rPr lang="en-GB" altLang="el-GR" sz="3200" dirty="0"/>
              <a:t>Satisficing demands</a:t>
            </a:r>
            <a:r>
              <a:rPr lang="el-GR" altLang="el-GR" sz="3200" dirty="0"/>
              <a:t> (</a:t>
            </a:r>
            <a:r>
              <a:rPr lang="en-GB" altLang="el-GR" sz="3200" dirty="0"/>
              <a:t>e.g. hardening)</a:t>
            </a:r>
            <a:endParaRPr lang="el-GR" altLang="el-GR" sz="3200" dirty="0"/>
          </a:p>
          <a:p>
            <a:pPr lvl="2" eaLnBrk="1" hangingPunct="1">
              <a:lnSpc>
                <a:spcPct val="80000"/>
              </a:lnSpc>
              <a:spcBef>
                <a:spcPts val="2400"/>
              </a:spcBef>
            </a:pPr>
            <a:r>
              <a:rPr lang="en-GB" altLang="el-GR" sz="3200" dirty="0"/>
              <a:t>Mobilising other (competitive) pressure groups</a:t>
            </a:r>
            <a:endParaRPr lang="el-GR" altLang="el-GR" sz="3200" dirty="0"/>
          </a:p>
          <a:p>
            <a:pPr lvl="2" eaLnBrk="1" hangingPunct="1">
              <a:lnSpc>
                <a:spcPct val="80000"/>
              </a:lnSpc>
              <a:spcBef>
                <a:spcPts val="2400"/>
              </a:spcBef>
            </a:pPr>
            <a:r>
              <a:rPr lang="en-GB" altLang="el-GR" sz="3200" dirty="0"/>
              <a:t>Isolating objections </a:t>
            </a:r>
            <a:r>
              <a:rPr lang="el-GR" altLang="el-GR" sz="3200" dirty="0"/>
              <a:t>(</a:t>
            </a:r>
            <a:r>
              <a:rPr lang="en-GB" altLang="el-GR" sz="3200" dirty="0"/>
              <a:t>is the political cost bearable?)</a:t>
            </a:r>
            <a:endParaRPr lang="el-GR" altLang="el-GR" sz="2800" dirty="0"/>
          </a:p>
          <a:p>
            <a:pPr eaLnBrk="1" hangingPunct="1"/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1417277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77787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/>
              <a:t>International Environment</a:t>
            </a:r>
            <a:endParaRPr lang="el-GR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341438"/>
            <a:ext cx="7620000" cy="5183187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l-GR" altLang="el-GR" sz="2400" b="1" dirty="0"/>
              <a:t> </a:t>
            </a:r>
            <a:r>
              <a:rPr lang="en-GB" altLang="el-GR" sz="2400" b="1" dirty="0"/>
              <a:t>Systemic balance of power</a:t>
            </a:r>
            <a:endParaRPr lang="el-GR" altLang="el-GR" sz="2400" b="1" dirty="0"/>
          </a:p>
          <a:p>
            <a:pPr lvl="1" eaLnBrk="1" hangingPunct="1">
              <a:spcBef>
                <a:spcPts val="1200"/>
              </a:spcBef>
              <a:buFont typeface="Wingdings" pitchFamily="2" charset="2"/>
              <a:buChar char="q"/>
            </a:pPr>
            <a:r>
              <a:rPr lang="el-GR" altLang="el-GR" dirty="0"/>
              <a:t> </a:t>
            </a:r>
            <a:r>
              <a:rPr lang="en-US" altLang="el-GR" dirty="0"/>
              <a:t>Ad hoc negotiating power</a:t>
            </a:r>
            <a:endParaRPr lang="el-GR" altLang="el-GR" sz="2400" dirty="0"/>
          </a:p>
          <a:p>
            <a:pPr eaLnBrk="1" hangingPunct="1">
              <a:spcBef>
                <a:spcPts val="1800"/>
              </a:spcBef>
              <a:buFont typeface="Wingdings" pitchFamily="2" charset="2"/>
              <a:buChar char="Ø"/>
            </a:pPr>
            <a:r>
              <a:rPr lang="en-US" altLang="el-GR" sz="2400" b="1" dirty="0"/>
              <a:t> Institutional environment</a:t>
            </a:r>
            <a:endParaRPr lang="en-US" altLang="el-GR" sz="2400" dirty="0"/>
          </a:p>
          <a:p>
            <a:pPr lvl="1" eaLnBrk="1" hangingPunct="1">
              <a:buFont typeface="Wingdings" pitchFamily="2" charset="2"/>
              <a:buChar char="q"/>
            </a:pPr>
            <a:r>
              <a:rPr lang="el-GR" altLang="el-GR" dirty="0"/>
              <a:t> </a:t>
            </a:r>
            <a:r>
              <a:rPr lang="en-GB" altLang="el-GR" dirty="0"/>
              <a:t>decision-making rules</a:t>
            </a:r>
            <a:r>
              <a:rPr lang="en-US" altLang="el-GR" dirty="0"/>
              <a:t> </a:t>
            </a:r>
          </a:p>
          <a:p>
            <a:pPr lvl="1" eaLnBrk="1" hangingPunct="1">
              <a:buFont typeface="Wingdings" pitchFamily="2" charset="2"/>
              <a:buChar char="q"/>
            </a:pPr>
            <a:r>
              <a:rPr lang="el-GR" altLang="el-GR" dirty="0"/>
              <a:t> </a:t>
            </a:r>
            <a:r>
              <a:rPr lang="en-GB" altLang="el-GR" dirty="0"/>
              <a:t>depth of interactions (allowing for ‘package deals’)</a:t>
            </a:r>
            <a:r>
              <a:rPr lang="el-GR" altLang="el-GR" dirty="0"/>
              <a:t>)</a:t>
            </a:r>
            <a:endParaRPr lang="en-US" altLang="el-GR" dirty="0"/>
          </a:p>
          <a:p>
            <a:pPr lvl="1" eaLnBrk="1" hangingPunct="1">
              <a:buFont typeface="Wingdings" pitchFamily="2" charset="2"/>
              <a:buChar char="q"/>
            </a:pPr>
            <a:r>
              <a:rPr lang="el-GR" altLang="el-GR" dirty="0"/>
              <a:t> </a:t>
            </a:r>
            <a:r>
              <a:rPr lang="en-GB" altLang="el-GR" dirty="0"/>
              <a:t>role of third parties (Chair/Presidency, especially to tackle information asymmetries) </a:t>
            </a:r>
            <a:endParaRPr lang="en-US" altLang="el-GR" dirty="0"/>
          </a:p>
          <a:p>
            <a:pPr lvl="1" eaLnBrk="1" hangingPunct="1">
              <a:buFont typeface="Wingdings" pitchFamily="2" charset="2"/>
              <a:buChar char="q"/>
            </a:pPr>
            <a:r>
              <a:rPr lang="el-GR" altLang="el-GR" dirty="0"/>
              <a:t> </a:t>
            </a:r>
            <a:r>
              <a:rPr lang="en-GB" altLang="el-GR" dirty="0"/>
              <a:t>normative frame</a:t>
            </a:r>
            <a:endParaRPr lang="en-US" altLang="el-GR" dirty="0"/>
          </a:p>
          <a:p>
            <a:pPr eaLnBrk="1" hangingPunct="1"/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3791598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5"/>
          <p:cNvSpPr txBox="1">
            <a:spLocks noChangeArrowheads="1"/>
          </p:cNvSpPr>
          <p:nvPr/>
        </p:nvSpPr>
        <p:spPr bwMode="auto">
          <a:xfrm>
            <a:off x="250825" y="765175"/>
            <a:ext cx="2651125" cy="5559425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l-GR" sz="1600" b="1" dirty="0">
                <a:solidFill>
                  <a:srgbClr val="0000FF"/>
                </a:solidFill>
              </a:rPr>
              <a:t>DOMESTIC LEVEL</a:t>
            </a:r>
          </a:p>
          <a:p>
            <a:pPr eaLnBrk="1" hangingPunct="1"/>
            <a:endParaRPr lang="en-US" altLang="el-GR" sz="1200" dirty="0"/>
          </a:p>
          <a:p>
            <a:pPr eaLnBrk="1" hangingPunct="1"/>
            <a:r>
              <a:rPr lang="en-US" altLang="el-GR" sz="1400" b="1" dirty="0"/>
              <a:t>‘Win Set’ Determinants </a:t>
            </a:r>
          </a:p>
          <a:p>
            <a:pPr eaLnBrk="1" hangingPunct="1"/>
            <a:endParaRPr lang="en-US" altLang="el-GR" sz="1400" b="1" dirty="0"/>
          </a:p>
          <a:p>
            <a:pPr eaLnBrk="1" hangingPunct="1">
              <a:buFont typeface="Wingdings" pitchFamily="2" charset="2"/>
              <a:buChar char="Ø"/>
            </a:pPr>
            <a:r>
              <a:rPr lang="en-US" altLang="el-GR" sz="1400" b="1" dirty="0"/>
              <a:t> Preferences and Coalitions of Socio-Economic Interest Groups and Public Opinion</a:t>
            </a:r>
            <a:r>
              <a:rPr lang="en-US" altLang="el-GR" sz="1400" dirty="0"/>
              <a:t>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l-GR" sz="1200" dirty="0"/>
              <a:t> </a:t>
            </a:r>
          </a:p>
          <a:p>
            <a:pPr eaLnBrk="1" hangingPunct="1">
              <a:buSzPts val="800"/>
              <a:buFont typeface="Wingdings" pitchFamily="2" charset="2"/>
              <a:buChar char="q"/>
            </a:pPr>
            <a:r>
              <a:rPr lang="en-US" altLang="el-GR" sz="1400" dirty="0"/>
              <a:t> Prosperity shifts induced by the proposed international agreement – Intensity of Preferences</a:t>
            </a:r>
          </a:p>
          <a:p>
            <a:pPr eaLnBrk="1" hangingPunct="1">
              <a:buSzPts val="800"/>
              <a:buFont typeface="Wingdings" pitchFamily="2" charset="2"/>
              <a:buChar char="q"/>
            </a:pPr>
            <a:r>
              <a:rPr lang="en-US" altLang="el-GR" sz="1400" dirty="0"/>
              <a:t> Public Opinion: Constituency Homogeneity and Nature of Issue</a:t>
            </a:r>
          </a:p>
          <a:p>
            <a:pPr eaLnBrk="1" hangingPunct="1"/>
            <a:endParaRPr lang="en-US" altLang="el-GR" sz="1400" dirty="0"/>
          </a:p>
          <a:p>
            <a:pPr eaLnBrk="1" hangingPunct="1">
              <a:buFont typeface="Wingdings" pitchFamily="2" charset="2"/>
              <a:buChar char="Ø"/>
            </a:pPr>
            <a:r>
              <a:rPr lang="en-US" altLang="el-GR" sz="1400" b="1" dirty="0"/>
              <a:t> Institutional Structures</a:t>
            </a:r>
          </a:p>
          <a:p>
            <a:pPr eaLnBrk="1" hangingPunct="1">
              <a:buFont typeface="Wingdings" pitchFamily="2" charset="2"/>
              <a:buNone/>
            </a:pPr>
            <a:endParaRPr lang="en-US" altLang="el-GR" sz="1400" b="1" dirty="0"/>
          </a:p>
          <a:p>
            <a:pPr eaLnBrk="1" hangingPunct="1">
              <a:buSzPts val="800"/>
              <a:buFont typeface="Wingdings" pitchFamily="2" charset="2"/>
              <a:buChar char="q"/>
            </a:pPr>
            <a:r>
              <a:rPr lang="en-US" altLang="el-GR" sz="1400" dirty="0"/>
              <a:t> Organization of socio-economic institutions</a:t>
            </a:r>
          </a:p>
          <a:p>
            <a:pPr eaLnBrk="1" hangingPunct="1">
              <a:buSzPts val="800"/>
              <a:buFont typeface="Wingdings" pitchFamily="2" charset="2"/>
              <a:buChar char="q"/>
            </a:pPr>
            <a:r>
              <a:rPr lang="en-US" altLang="el-GR" sz="1400" dirty="0"/>
              <a:t> Political institutions (fragmentation of decision-making power, electoral rules, governmental and parliamentary stability, </a:t>
            </a:r>
            <a:r>
              <a:rPr lang="en-US" altLang="el-GR" sz="1400" dirty="0" err="1"/>
              <a:t>etc</a:t>
            </a:r>
            <a:r>
              <a:rPr lang="en-US" altLang="el-GR" sz="1400" dirty="0"/>
              <a:t>)</a:t>
            </a:r>
          </a:p>
        </p:txBody>
      </p:sp>
      <p:sp>
        <p:nvSpPr>
          <p:cNvPr id="16387" name="Text Box 6"/>
          <p:cNvSpPr txBox="1">
            <a:spLocks noChangeArrowheads="1"/>
          </p:cNvSpPr>
          <p:nvPr/>
        </p:nvSpPr>
        <p:spPr bwMode="auto">
          <a:xfrm>
            <a:off x="2987675" y="188913"/>
            <a:ext cx="3168650" cy="2735262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l-GR">
                <a:solidFill>
                  <a:srgbClr val="FF0000"/>
                </a:solidFill>
              </a:rPr>
              <a:t>STATESMEN</a:t>
            </a:r>
            <a:endParaRPr lang="en-US" altLang="el-GR"/>
          </a:p>
          <a:p>
            <a:pPr eaLnBrk="1" hangingPunct="1">
              <a:buFont typeface="Wingdings" pitchFamily="2" charset="2"/>
              <a:buChar char="Ø"/>
            </a:pPr>
            <a:r>
              <a:rPr lang="en-US" altLang="el-GR" sz="1400" b="1"/>
              <a:t>  Strategic Options: </a:t>
            </a:r>
            <a:r>
              <a:rPr lang="en-US" altLang="el-GR" sz="1400"/>
              <a:t>Accommodation-Support mobilization-Insulation</a:t>
            </a:r>
          </a:p>
          <a:p>
            <a:pPr eaLnBrk="1" hangingPunct="1"/>
            <a:endParaRPr lang="en-US" altLang="el-GR" sz="1400"/>
          </a:p>
          <a:p>
            <a:pPr eaLnBrk="1" hangingPunct="1">
              <a:buFont typeface="Wingdings" pitchFamily="2" charset="2"/>
              <a:buChar char="Ø"/>
            </a:pPr>
            <a:r>
              <a:rPr lang="en-US" altLang="el-GR" sz="1400" b="1"/>
              <a:t>  Parameters affecting ‘win set’ restructuring:</a:t>
            </a:r>
            <a:endParaRPr lang="en-US" altLang="el-GR" sz="1400"/>
          </a:p>
          <a:p>
            <a:pPr eaLnBrk="1" hangingPunct="1">
              <a:buSzPts val="800"/>
              <a:buFont typeface="Wingdings" pitchFamily="2" charset="2"/>
              <a:buChar char="q"/>
            </a:pPr>
            <a:r>
              <a:rPr lang="en-US" altLang="el-GR" sz="1400"/>
              <a:t> Own Preferences</a:t>
            </a:r>
          </a:p>
          <a:p>
            <a:pPr eaLnBrk="1" hangingPunct="1">
              <a:buSzPts val="800"/>
              <a:buFont typeface="Wingdings" pitchFamily="2" charset="2"/>
              <a:buChar char="q"/>
            </a:pPr>
            <a:r>
              <a:rPr lang="en-US" altLang="el-GR" sz="1400"/>
              <a:t> Domestic Institutional Structures – Degree of Autonomy</a:t>
            </a:r>
          </a:p>
          <a:p>
            <a:pPr eaLnBrk="1" hangingPunct="1">
              <a:buSzPts val="800"/>
              <a:buFont typeface="Wingdings" pitchFamily="2" charset="2"/>
              <a:buChar char="q"/>
            </a:pPr>
            <a:r>
              <a:rPr lang="en-US" altLang="el-GR" sz="1400"/>
              <a:t> Political Leverage</a:t>
            </a:r>
          </a:p>
        </p:txBody>
      </p:sp>
      <p:sp>
        <p:nvSpPr>
          <p:cNvPr id="16388" name="Text Box 7"/>
          <p:cNvSpPr txBox="1">
            <a:spLocks noChangeArrowheads="1"/>
          </p:cNvSpPr>
          <p:nvPr/>
        </p:nvSpPr>
        <p:spPr bwMode="auto">
          <a:xfrm>
            <a:off x="2987675" y="3790950"/>
            <a:ext cx="3168650" cy="2951163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DE" altLang="el-GR" sz="1600" b="1">
                <a:solidFill>
                  <a:srgbClr val="FF0000"/>
                </a:solidFill>
              </a:rPr>
              <a:t>TRANSNATIONAL INTERESTS</a:t>
            </a:r>
          </a:p>
          <a:p>
            <a:pPr eaLnBrk="1" hangingPunct="1"/>
            <a:r>
              <a:rPr lang="de-DE" altLang="el-GR" sz="1400" b="1">
                <a:solidFill>
                  <a:srgbClr val="000000"/>
                </a:solidFill>
              </a:rPr>
              <a:t>‘Win Set’ Restructuring</a:t>
            </a:r>
            <a:r>
              <a:rPr lang="de-DE" altLang="el-GR" sz="1400">
                <a:solidFill>
                  <a:srgbClr val="000000"/>
                </a:solidFill>
              </a:rPr>
              <a:t>:</a:t>
            </a:r>
          </a:p>
          <a:p>
            <a:pPr eaLnBrk="1" hangingPunct="1">
              <a:buSzPts val="800"/>
              <a:buFont typeface="Wingdings" pitchFamily="2" charset="2"/>
              <a:buChar char="q"/>
            </a:pPr>
            <a:r>
              <a:rPr lang="el-GR" altLang="el-GR" sz="1400">
                <a:solidFill>
                  <a:srgbClr val="000000"/>
                </a:solidFill>
              </a:rPr>
              <a:t> </a:t>
            </a:r>
            <a:r>
              <a:rPr lang="de-DE" altLang="el-GR" sz="1400">
                <a:solidFill>
                  <a:srgbClr val="000000"/>
                </a:solidFill>
              </a:rPr>
              <a:t>Enhancing power of socio-economic groups (home or abroad)</a:t>
            </a:r>
          </a:p>
          <a:p>
            <a:pPr eaLnBrk="1" hangingPunct="1">
              <a:buSzPts val="800"/>
              <a:buFont typeface="Wingdings" pitchFamily="2" charset="2"/>
              <a:buChar char="q"/>
            </a:pPr>
            <a:r>
              <a:rPr lang="el-GR" altLang="el-GR" sz="1400">
                <a:solidFill>
                  <a:srgbClr val="000000"/>
                </a:solidFill>
              </a:rPr>
              <a:t> </a:t>
            </a:r>
            <a:r>
              <a:rPr lang="de-DE" altLang="el-GR" sz="1400">
                <a:solidFill>
                  <a:srgbClr val="000000"/>
                </a:solidFill>
              </a:rPr>
              <a:t>Information flows</a:t>
            </a:r>
          </a:p>
          <a:p>
            <a:pPr eaLnBrk="1" hangingPunct="1">
              <a:buSzPts val="800"/>
              <a:buFont typeface="Wingdings" pitchFamily="2" charset="2"/>
              <a:buChar char="q"/>
            </a:pPr>
            <a:r>
              <a:rPr lang="el-GR" altLang="el-GR" sz="1400">
                <a:solidFill>
                  <a:srgbClr val="000000"/>
                </a:solidFill>
              </a:rPr>
              <a:t> </a:t>
            </a:r>
            <a:r>
              <a:rPr lang="de-DE" altLang="el-GR" sz="1400">
                <a:solidFill>
                  <a:srgbClr val="000000"/>
                </a:solidFill>
              </a:rPr>
              <a:t>Generate international institutions</a:t>
            </a:r>
          </a:p>
          <a:p>
            <a:pPr eaLnBrk="1" hangingPunct="1"/>
            <a:r>
              <a:rPr lang="de-DE" altLang="el-GR" sz="1400" b="1">
                <a:solidFill>
                  <a:srgbClr val="000000"/>
                </a:solidFill>
              </a:rPr>
              <a:t>Impact according to:</a:t>
            </a:r>
            <a:endParaRPr lang="de-DE" altLang="el-GR" sz="1400">
              <a:solidFill>
                <a:srgbClr val="000000"/>
              </a:solidFill>
            </a:endParaRPr>
          </a:p>
          <a:p>
            <a:pPr eaLnBrk="1" hangingPunct="1">
              <a:buSzPts val="800"/>
              <a:buFont typeface="Wingdings" pitchFamily="2" charset="2"/>
              <a:buChar char="q"/>
            </a:pPr>
            <a:r>
              <a:rPr lang="el-GR" altLang="el-GR" sz="1400">
                <a:solidFill>
                  <a:srgbClr val="000000"/>
                </a:solidFill>
              </a:rPr>
              <a:t> </a:t>
            </a:r>
            <a:r>
              <a:rPr lang="de-DE" altLang="el-GR" sz="1400">
                <a:solidFill>
                  <a:srgbClr val="000000"/>
                </a:solidFill>
              </a:rPr>
              <a:t>Domestic Structures: polity-society relations</a:t>
            </a:r>
          </a:p>
          <a:p>
            <a:pPr eaLnBrk="1" hangingPunct="1">
              <a:buSzPts val="800"/>
              <a:buFont typeface="Wingdings" pitchFamily="2" charset="2"/>
              <a:buChar char="q"/>
            </a:pPr>
            <a:r>
              <a:rPr lang="el-GR" altLang="el-GR" sz="1400">
                <a:solidFill>
                  <a:srgbClr val="000000"/>
                </a:solidFill>
              </a:rPr>
              <a:t> </a:t>
            </a:r>
            <a:r>
              <a:rPr lang="de-DE" altLang="el-GR" sz="1400">
                <a:solidFill>
                  <a:srgbClr val="000000"/>
                </a:solidFill>
              </a:rPr>
              <a:t>International Structures: Interstate co-operation facilitates transnational activities  </a:t>
            </a:r>
          </a:p>
          <a:p>
            <a:pPr eaLnBrk="1" hangingPunct="1">
              <a:buSzPts val="800"/>
              <a:buFont typeface="Wingdings" pitchFamily="2" charset="2"/>
              <a:buChar char="q"/>
            </a:pPr>
            <a:r>
              <a:rPr lang="el-GR" altLang="el-GR" sz="1400">
                <a:solidFill>
                  <a:srgbClr val="000000"/>
                </a:solidFill>
              </a:rPr>
              <a:t> </a:t>
            </a:r>
            <a:r>
              <a:rPr lang="de-DE" altLang="el-GR" sz="1400">
                <a:solidFill>
                  <a:srgbClr val="000000"/>
                </a:solidFill>
              </a:rPr>
              <a:t>Nature of Issue:security -economic</a:t>
            </a:r>
            <a:endParaRPr lang="el-GR" altLang="el-GR" sz="1400"/>
          </a:p>
        </p:txBody>
      </p:sp>
      <p:sp>
        <p:nvSpPr>
          <p:cNvPr id="16389" name="Text Box 8"/>
          <p:cNvSpPr txBox="1">
            <a:spLocks noChangeArrowheads="1"/>
          </p:cNvSpPr>
          <p:nvPr/>
        </p:nvSpPr>
        <p:spPr bwMode="auto">
          <a:xfrm>
            <a:off x="6227763" y="765175"/>
            <a:ext cx="2843212" cy="5472113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l-GR" dirty="0">
                <a:solidFill>
                  <a:srgbClr val="0000FF"/>
                </a:solidFill>
              </a:rPr>
              <a:t>INTERNATIONAL LEVEL</a:t>
            </a:r>
          </a:p>
          <a:p>
            <a:pPr eaLnBrk="1" hangingPunct="1"/>
            <a:endParaRPr lang="en-US" altLang="el-GR" sz="1200" dirty="0"/>
          </a:p>
          <a:p>
            <a:pPr eaLnBrk="1" hangingPunct="1"/>
            <a:r>
              <a:rPr lang="en-US" altLang="el-GR" sz="1400" b="1" dirty="0"/>
              <a:t>Negotiating Environment</a:t>
            </a:r>
            <a:r>
              <a:rPr lang="en-US" altLang="el-GR" sz="1400" dirty="0"/>
              <a:t>:</a:t>
            </a:r>
          </a:p>
          <a:p>
            <a:pPr eaLnBrk="1" hangingPunct="1"/>
            <a:endParaRPr lang="en-US" altLang="el-GR" sz="1400" dirty="0"/>
          </a:p>
          <a:p>
            <a:pPr eaLnBrk="1" hangingPunct="1">
              <a:buFont typeface="Wingdings" pitchFamily="2" charset="2"/>
              <a:buChar char="Ø"/>
            </a:pPr>
            <a:r>
              <a:rPr lang="en-US" altLang="el-GR" sz="1400" b="1" dirty="0"/>
              <a:t> Systemic Considerations</a:t>
            </a:r>
            <a:r>
              <a:rPr lang="en-US" altLang="el-GR" sz="1400" dirty="0"/>
              <a:t>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l-GR" sz="1400" dirty="0"/>
              <a:t> 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en-US" altLang="el-GR" sz="1400" dirty="0"/>
              <a:t> Issue-specific distribution of bargaining power, reflecting nature and intensity of state preferences </a:t>
            </a:r>
          </a:p>
          <a:p>
            <a:pPr eaLnBrk="1" hangingPunct="1"/>
            <a:endParaRPr lang="en-US" altLang="el-GR" sz="1400" dirty="0"/>
          </a:p>
          <a:p>
            <a:pPr eaLnBrk="1" hangingPunct="1">
              <a:buFont typeface="Wingdings" pitchFamily="2" charset="2"/>
              <a:buChar char="Ø"/>
            </a:pPr>
            <a:r>
              <a:rPr lang="en-US" altLang="el-GR" sz="1400" b="1" dirty="0"/>
              <a:t> Institutional Setting</a:t>
            </a:r>
            <a:r>
              <a:rPr lang="en-US" altLang="el-GR" sz="1400" dirty="0"/>
              <a:t>:</a:t>
            </a:r>
          </a:p>
          <a:p>
            <a:pPr eaLnBrk="1" hangingPunct="1"/>
            <a:endParaRPr lang="en-US" altLang="el-GR" sz="1400" dirty="0"/>
          </a:p>
          <a:p>
            <a:pPr eaLnBrk="1" hangingPunct="1">
              <a:buFont typeface="Wingdings" pitchFamily="2" charset="2"/>
              <a:buChar char="q"/>
            </a:pPr>
            <a:r>
              <a:rPr lang="en-US" altLang="el-GR" sz="1400" dirty="0"/>
              <a:t>Decision-making rules 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en-US" altLang="el-GR" sz="1400" dirty="0"/>
              <a:t>Density of interaction (allowing issue linkages and package deals)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en-US" altLang="el-GR" sz="1400" dirty="0"/>
              <a:t>Role of supra-national authorities (especially in information dissemination) 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en-US" altLang="el-GR" sz="1400" dirty="0"/>
              <a:t>Norms and values</a:t>
            </a:r>
            <a:r>
              <a:rPr lang="el-GR" altLang="el-GR" sz="1400" dirty="0"/>
              <a:t> (</a:t>
            </a:r>
            <a:r>
              <a:rPr lang="en-US" altLang="el-GR" sz="1400" dirty="0"/>
              <a:t>cultural dimension)</a:t>
            </a:r>
          </a:p>
          <a:p>
            <a:pPr eaLnBrk="1" hangingPunct="1"/>
            <a:endParaRPr lang="el-GR" altLang="el-GR" sz="1400" dirty="0"/>
          </a:p>
          <a:p>
            <a:pPr eaLnBrk="1" hangingPunct="1"/>
            <a:endParaRPr lang="el-GR" altLang="el-GR" dirty="0"/>
          </a:p>
        </p:txBody>
      </p:sp>
      <p:sp>
        <p:nvSpPr>
          <p:cNvPr id="16390" name="AutoShape 10"/>
          <p:cNvSpPr>
            <a:spLocks noChangeArrowheads="1"/>
          </p:cNvSpPr>
          <p:nvPr/>
        </p:nvSpPr>
        <p:spPr bwMode="auto">
          <a:xfrm>
            <a:off x="3203575" y="2984500"/>
            <a:ext cx="2736850" cy="731838"/>
          </a:xfrm>
          <a:prstGeom prst="leftRightArrow">
            <a:avLst>
              <a:gd name="adj1" fmla="val 50000"/>
              <a:gd name="adj2" fmla="val 74794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5406627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257800"/>
            <a:ext cx="7659687" cy="1168400"/>
          </a:xfrm>
        </p:spPr>
        <p:txBody>
          <a:bodyPr/>
          <a:lstStyle/>
          <a:p>
            <a:r>
              <a:rPr lang="en-US" dirty="0"/>
              <a:t>COALITIONS</a:t>
            </a:r>
          </a:p>
        </p:txBody>
      </p:sp>
    </p:spTree>
    <p:extLst>
      <p:ext uri="{BB962C8B-B14F-4D97-AF65-F5344CB8AC3E}">
        <p14:creationId xmlns:p14="http://schemas.microsoft.com/office/powerpoint/2010/main" val="2547582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62000" y="3886200"/>
            <a:ext cx="7086599" cy="2057400"/>
          </a:xfrm>
        </p:spPr>
        <p:txBody>
          <a:bodyPr/>
          <a:lstStyle/>
          <a:p>
            <a:r>
              <a:rPr lang="en-US" b="1" dirty="0"/>
              <a:t>LECTURE #2</a:t>
            </a:r>
            <a:r>
              <a:rPr lang="el-GR" b="1" dirty="0"/>
              <a:t>:</a:t>
            </a:r>
            <a:br>
              <a:rPr lang="el-GR" b="1" dirty="0"/>
            </a:br>
            <a:r>
              <a:rPr lang="en-US" b="1" dirty="0"/>
              <a:t>NEGOTIATING ENVIRONMENT</a:t>
            </a:r>
          </a:p>
        </p:txBody>
      </p:sp>
    </p:spTree>
    <p:extLst>
      <p:ext uri="{BB962C8B-B14F-4D97-AF65-F5344CB8AC3E}">
        <p14:creationId xmlns:p14="http://schemas.microsoft.com/office/powerpoint/2010/main" val="7233020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dirty="0"/>
              <a:t>Coalition-building</a:t>
            </a:r>
            <a:endParaRPr lang="el-GR" sz="3600" dirty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859713" cy="4800600"/>
          </a:xfrm>
        </p:spPr>
        <p:txBody>
          <a:bodyPr>
            <a:normAutofit/>
          </a:bodyPr>
          <a:lstStyle/>
          <a:p>
            <a:pPr eaLnBrk="1" hangingPunct="1"/>
            <a:r>
              <a:rPr lang="en-GB" u="sng" dirty="0"/>
              <a:t>Creating a coalition</a:t>
            </a:r>
            <a:endParaRPr lang="el-GR" u="sng" dirty="0"/>
          </a:p>
          <a:p>
            <a:pPr lvl="1" eaLnBrk="1" hangingPunct="1"/>
            <a:r>
              <a:rPr lang="en-GB" dirty="0"/>
              <a:t>Rationale </a:t>
            </a:r>
            <a:r>
              <a:rPr lang="el-GR" dirty="0"/>
              <a:t>(</a:t>
            </a:r>
            <a:r>
              <a:rPr lang="en-GB" dirty="0"/>
              <a:t>motive) </a:t>
            </a:r>
            <a:r>
              <a:rPr lang="el-GR" dirty="0"/>
              <a:t>: </a:t>
            </a:r>
          </a:p>
          <a:p>
            <a:pPr lvl="2" eaLnBrk="1" hangingPunct="1"/>
            <a:r>
              <a:rPr lang="en-GB" dirty="0"/>
              <a:t>Collective claim of value </a:t>
            </a:r>
            <a:r>
              <a:rPr lang="el-GR" dirty="0"/>
              <a:t>(</a:t>
            </a:r>
            <a:r>
              <a:rPr lang="en-GB" dirty="0"/>
              <a:t>rational-choice approach)</a:t>
            </a:r>
            <a:endParaRPr lang="el-GR" dirty="0"/>
          </a:p>
          <a:p>
            <a:pPr lvl="2" eaLnBrk="1" hangingPunct="1"/>
            <a:r>
              <a:rPr lang="en-GB" dirty="0"/>
              <a:t>Belonging</a:t>
            </a:r>
            <a:r>
              <a:rPr lang="el-GR" dirty="0"/>
              <a:t> (</a:t>
            </a:r>
            <a:r>
              <a:rPr lang="en-GB" dirty="0"/>
              <a:t>e.g. ‘hard core’ of European integration)</a:t>
            </a:r>
            <a:endParaRPr lang="el-GR" dirty="0"/>
          </a:p>
          <a:p>
            <a:pPr lvl="1" eaLnBrk="1" hangingPunct="1"/>
            <a:r>
              <a:rPr lang="en-GB" dirty="0"/>
              <a:t>Each coalition has a goal – how is defined?</a:t>
            </a:r>
            <a:endParaRPr lang="el-GR" dirty="0"/>
          </a:p>
          <a:p>
            <a:pPr lvl="2" eaLnBrk="1" hangingPunct="1"/>
            <a:r>
              <a:rPr lang="en-GB" dirty="0"/>
              <a:t>Internal negotiation practices</a:t>
            </a:r>
          </a:p>
          <a:p>
            <a:pPr lvl="2" eaLnBrk="1" hangingPunct="1"/>
            <a:r>
              <a:rPr lang="en-GB" dirty="0"/>
              <a:t>Internal decision making processes</a:t>
            </a:r>
            <a:endParaRPr lang="el-GR" dirty="0"/>
          </a:p>
          <a:p>
            <a:pPr lvl="1" eaLnBrk="1" hangingPunct="1"/>
            <a:r>
              <a:rPr lang="en-GB" dirty="0"/>
              <a:t>Prerequisites for success</a:t>
            </a:r>
            <a:endParaRPr lang="el-GR" dirty="0"/>
          </a:p>
          <a:p>
            <a:pPr lvl="2" eaLnBrk="1" hangingPunct="1"/>
            <a:r>
              <a:rPr lang="en-GB" dirty="0"/>
              <a:t>Convergent and complementary objectives and resources</a:t>
            </a:r>
            <a:endParaRPr lang="el-GR" dirty="0"/>
          </a:p>
          <a:p>
            <a:pPr lvl="2" eaLnBrk="1" hangingPunct="1"/>
            <a:r>
              <a:rPr lang="en-GB" dirty="0"/>
              <a:t>ideological/ cultural affinity</a:t>
            </a:r>
            <a:endParaRPr lang="el-GR" dirty="0"/>
          </a:p>
          <a:p>
            <a:pPr lvl="2" eaLnBrk="1" hangingPunct="1"/>
            <a:r>
              <a:rPr lang="en-GB" dirty="0"/>
              <a:t>Past record (especially in repeated interactions)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8575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2"/>
          <p:cNvSpPr>
            <a:spLocks noGrp="1"/>
          </p:cNvSpPr>
          <p:nvPr>
            <p:ph idx="1"/>
          </p:nvPr>
        </p:nvSpPr>
        <p:spPr>
          <a:xfrm>
            <a:off x="457200" y="476250"/>
            <a:ext cx="7620000" cy="5924550"/>
          </a:xfrm>
        </p:spPr>
        <p:txBody>
          <a:bodyPr/>
          <a:lstStyle/>
          <a:p>
            <a:pPr eaLnBrk="1" hangingPunct="1">
              <a:spcBef>
                <a:spcPts val="1800"/>
              </a:spcBef>
            </a:pPr>
            <a:r>
              <a:rPr lang="en-GB" sz="2800" u="sng" dirty="0"/>
              <a:t>Stability and Duration</a:t>
            </a:r>
            <a:endParaRPr lang="el-GR" sz="2800" u="sng" dirty="0"/>
          </a:p>
          <a:p>
            <a:pPr lvl="1" eaLnBrk="1" hangingPunct="1">
              <a:spcBef>
                <a:spcPts val="1800"/>
              </a:spcBef>
            </a:pPr>
            <a:r>
              <a:rPr lang="en-GB" sz="2600" dirty="0"/>
              <a:t>Is it only an issue of successful activity?</a:t>
            </a:r>
            <a:endParaRPr lang="el-GR" sz="2600" dirty="0"/>
          </a:p>
          <a:p>
            <a:pPr lvl="1" eaLnBrk="1" hangingPunct="1">
              <a:spcBef>
                <a:spcPts val="1800"/>
              </a:spcBef>
            </a:pPr>
            <a:r>
              <a:rPr lang="en-GB" sz="2600" dirty="0"/>
              <a:t>Extent and degree of investment</a:t>
            </a:r>
            <a:r>
              <a:rPr lang="el-GR" sz="2600" dirty="0"/>
              <a:t>: </a:t>
            </a:r>
            <a:r>
              <a:rPr lang="en-US" sz="2600" dirty="0"/>
              <a:t>free-riding</a:t>
            </a:r>
            <a:r>
              <a:rPr lang="el-GR" sz="2600" dirty="0"/>
              <a:t> </a:t>
            </a:r>
            <a:r>
              <a:rPr lang="en-GB" sz="2600" dirty="0"/>
              <a:t>and complementarity of resources</a:t>
            </a:r>
            <a:endParaRPr lang="el-GR" sz="2600" dirty="0"/>
          </a:p>
          <a:p>
            <a:pPr lvl="1" eaLnBrk="1" hangingPunct="1">
              <a:spcBef>
                <a:spcPts val="1800"/>
              </a:spcBef>
            </a:pPr>
            <a:r>
              <a:rPr lang="en-GB" sz="2600" dirty="0"/>
              <a:t>‘Sharing the spoil’: how is the additional value shared? </a:t>
            </a:r>
          </a:p>
          <a:p>
            <a:pPr lvl="1" eaLnBrk="1" hangingPunct="1">
              <a:spcBef>
                <a:spcPts val="1800"/>
              </a:spcBef>
            </a:pPr>
            <a:r>
              <a:rPr lang="en-US" sz="2600" dirty="0"/>
              <a:t>Third party response: Counter coalitions – ‘divide and rule’</a:t>
            </a:r>
            <a:endParaRPr lang="el-GR" sz="2600" dirty="0"/>
          </a:p>
          <a:p>
            <a:pPr lvl="2" eaLnBrk="1" hangingPunct="1"/>
            <a:endParaRPr lang="el-GR" dirty="0"/>
          </a:p>
          <a:p>
            <a:pPr eaLnBrk="1" hangingPunct="1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202499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468313" y="692150"/>
            <a:ext cx="7620000" cy="5832475"/>
          </a:xfrm>
        </p:spPr>
        <p:txBody>
          <a:bodyPr/>
          <a:lstStyle/>
          <a:p>
            <a:pPr eaLnBrk="1" hangingPunct="1"/>
            <a:r>
              <a:rPr lang="en-GB" sz="2800" u="sng" dirty="0"/>
              <a:t>Outcome</a:t>
            </a:r>
            <a:endParaRPr lang="el-GR" sz="2800" u="sng" dirty="0"/>
          </a:p>
          <a:p>
            <a:pPr lvl="1" eaLnBrk="1" hangingPunct="1">
              <a:spcBef>
                <a:spcPts val="1800"/>
              </a:spcBef>
            </a:pPr>
            <a:r>
              <a:rPr lang="en-GB" sz="2400" dirty="0"/>
              <a:t>Maximisation of influence</a:t>
            </a:r>
            <a:r>
              <a:rPr lang="el-GR" sz="2400" dirty="0"/>
              <a:t>: </a:t>
            </a:r>
            <a:r>
              <a:rPr lang="en-GB" sz="2400" dirty="0"/>
              <a:t>intersection between size and coherence</a:t>
            </a:r>
            <a:endParaRPr lang="el-GR" sz="2400" dirty="0"/>
          </a:p>
          <a:p>
            <a:pPr lvl="1" eaLnBrk="1" hangingPunct="1">
              <a:spcBef>
                <a:spcPts val="1800"/>
              </a:spcBef>
            </a:pPr>
            <a:r>
              <a:rPr lang="en-GB" sz="2400" dirty="0"/>
              <a:t>Criteria used: optimal – suboptimal effects</a:t>
            </a:r>
            <a:endParaRPr lang="el-GR" sz="2400" dirty="0"/>
          </a:p>
          <a:p>
            <a:pPr lvl="1" eaLnBrk="1" hangingPunct="1">
              <a:spcBef>
                <a:spcPts val="1800"/>
              </a:spcBef>
            </a:pPr>
            <a:r>
              <a:rPr lang="en-GB" sz="2400" dirty="0"/>
              <a:t>Time frame of assessment (strategic partnership or ad hoc, issue specific coalitions)</a:t>
            </a:r>
            <a:endParaRPr lang="el-GR" sz="2400" dirty="0"/>
          </a:p>
          <a:p>
            <a:pPr lvl="1" eaLnBrk="1" hangingPunct="1">
              <a:spcBef>
                <a:spcPts val="1800"/>
              </a:spcBef>
            </a:pPr>
            <a:r>
              <a:rPr lang="en-GB" sz="2400" dirty="0"/>
              <a:t>Failure may be the result of other reasons (constraining decision making rules, etc)</a:t>
            </a:r>
            <a:endParaRPr lang="el-GR" sz="2400" dirty="0"/>
          </a:p>
          <a:p>
            <a:pPr eaLnBrk="1" hangingPunct="1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507279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7620000" cy="48006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2800" u="sng" dirty="0"/>
              <a:t>Typology of coalitions</a:t>
            </a:r>
            <a:endParaRPr lang="el-GR" sz="2800" u="sng" dirty="0"/>
          </a:p>
          <a:p>
            <a:pPr lvl="1" eaLnBrk="1" hangingPunct="1">
              <a:spcBef>
                <a:spcPts val="1800"/>
              </a:spcBef>
            </a:pPr>
            <a:r>
              <a:rPr lang="en-GB" sz="2800" dirty="0"/>
              <a:t>Multi-thematic/ broad</a:t>
            </a:r>
            <a:r>
              <a:rPr lang="el-GR" sz="2800" dirty="0"/>
              <a:t>: </a:t>
            </a:r>
            <a:r>
              <a:rPr lang="en-GB" sz="2800" dirty="0"/>
              <a:t>usually of strategic nature</a:t>
            </a:r>
            <a:endParaRPr lang="el-GR" sz="2800" dirty="0"/>
          </a:p>
          <a:p>
            <a:pPr lvl="1" eaLnBrk="1" hangingPunct="1">
              <a:spcBef>
                <a:spcPts val="1800"/>
              </a:spcBef>
            </a:pPr>
            <a:r>
              <a:rPr lang="en-US" sz="2800" i="1" dirty="0"/>
              <a:t>Ad hoc</a:t>
            </a:r>
            <a:r>
              <a:rPr lang="en-US" sz="2800" dirty="0"/>
              <a:t> coalitions</a:t>
            </a:r>
            <a:endParaRPr lang="el-GR" sz="2800" dirty="0"/>
          </a:p>
          <a:p>
            <a:pPr lvl="1" eaLnBrk="1" hangingPunct="1">
              <a:spcBef>
                <a:spcPts val="1800"/>
              </a:spcBef>
            </a:pPr>
            <a:r>
              <a:rPr lang="en-GB" sz="2800" dirty="0"/>
              <a:t>Superficial coalition: no special coordination, simple convergence of preferences or tactical moves to take advantage of opportunities and claim value from the negotiating table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1122613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8781"/>
            <a:ext cx="8229600" cy="70643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l-GR" sz="36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KEY ANALYTICAL TERMS</a:t>
            </a:r>
            <a:endParaRPr lang="el-GR" altLang="el-GR" sz="3600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447800"/>
            <a:ext cx="7981950" cy="4648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l-GR" sz="2400" b="1" dirty="0"/>
              <a:t>Alternative options </a:t>
            </a:r>
            <a:r>
              <a:rPr lang="el-GR" altLang="el-GR" sz="2400" dirty="0"/>
              <a:t>(ΒΑΤΝΑ</a:t>
            </a:r>
            <a:r>
              <a:rPr lang="en-US" altLang="el-GR" sz="2400" dirty="0"/>
              <a:t>: best alternative to a negotiated agreement)</a:t>
            </a:r>
            <a:r>
              <a:rPr lang="el-GR" altLang="el-GR" sz="2400" dirty="0"/>
              <a:t>:</a:t>
            </a:r>
            <a:endParaRPr lang="en-US" altLang="el-GR" sz="2400" dirty="0"/>
          </a:p>
          <a:p>
            <a:pPr lvl="1" eaLnBrk="1" hangingPunct="1">
              <a:lnSpc>
                <a:spcPct val="80000"/>
              </a:lnSpc>
            </a:pPr>
            <a:r>
              <a:rPr lang="en-US" altLang="el-GR" dirty="0"/>
              <a:t>Correctly delimiting ours</a:t>
            </a:r>
            <a:endParaRPr lang="el-GR" altLang="el-GR" dirty="0"/>
          </a:p>
          <a:p>
            <a:pPr lvl="1" eaLnBrk="1" hangingPunct="1">
              <a:lnSpc>
                <a:spcPct val="80000"/>
              </a:lnSpc>
            </a:pPr>
            <a:r>
              <a:rPr lang="en-US" altLang="el-GR" dirty="0"/>
              <a:t>Identifying those of the other side</a:t>
            </a:r>
            <a:endParaRPr lang="el-GR" altLang="el-GR" dirty="0"/>
          </a:p>
          <a:p>
            <a:pPr lvl="1" eaLnBrk="1" hangingPunct="1">
              <a:lnSpc>
                <a:spcPct val="80000"/>
              </a:lnSpc>
            </a:pPr>
            <a:r>
              <a:rPr lang="en-US" altLang="el-GR" dirty="0"/>
              <a:t>Ranking the alternatives of the other side</a:t>
            </a:r>
            <a:endParaRPr lang="el-GR" altLang="el-GR" dirty="0"/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l-GR" sz="2400" b="1" dirty="0"/>
              <a:t>Reservation price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el-GR" sz="2400" b="1" dirty="0"/>
              <a:t>Zone of possible agreement (ZOPA)</a:t>
            </a:r>
            <a:r>
              <a:rPr lang="el-GR" altLang="el-GR" sz="2400" dirty="0"/>
              <a:t>: </a:t>
            </a:r>
            <a:r>
              <a:rPr lang="en-US" altLang="el-GR" sz="2400" dirty="0"/>
              <a:t>at the end of this zone the reservation prices of the two sides are located</a:t>
            </a:r>
            <a:endParaRPr lang="el-GR" altLang="el-GR" sz="2400" dirty="0"/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l-GR" sz="2400" b="1" dirty="0"/>
              <a:t>Value creation through trades (or dovetailing)</a:t>
            </a:r>
            <a:r>
              <a:rPr lang="el-GR" altLang="el-GR" sz="2400" dirty="0"/>
              <a:t>: </a:t>
            </a:r>
            <a:r>
              <a:rPr lang="en-US" altLang="el-GR" sz="2400" dirty="0"/>
              <a:t>each side gets something of high value offering something of low value</a:t>
            </a:r>
            <a:endParaRPr lang="el-GR" altLang="el-GR" sz="2400" dirty="0"/>
          </a:p>
          <a:p>
            <a:pPr lvl="1" eaLnBrk="1" hangingPunct="1">
              <a:lnSpc>
                <a:spcPct val="80000"/>
              </a:lnSpc>
            </a:pPr>
            <a:r>
              <a:rPr lang="en-US" altLang="el-GR" dirty="0"/>
              <a:t>Prerequisite: different goals for each side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1386690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599" y="381000"/>
            <a:ext cx="8095857" cy="8509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l-GR" sz="36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Negotiating Environment </a:t>
            </a:r>
            <a:r>
              <a:rPr lang="el-GR" altLang="el-GR" sz="36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(1/2)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7620000" cy="485775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l-GR" sz="2800" dirty="0"/>
              <a:t>Critical conditioning parameters</a:t>
            </a:r>
            <a:r>
              <a:rPr lang="el-GR" altLang="el-GR" sz="2800" dirty="0"/>
              <a:t>:</a:t>
            </a:r>
          </a:p>
          <a:p>
            <a:pPr lvl="1"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l-GR" sz="2800" b="1" dirty="0"/>
              <a:t>Legality of the procedure</a:t>
            </a:r>
            <a:endParaRPr lang="el-GR" altLang="el-GR" sz="2800" dirty="0"/>
          </a:p>
          <a:p>
            <a:pPr lvl="2"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l-GR" sz="2800" dirty="0"/>
              <a:t>fair standards</a:t>
            </a:r>
            <a:r>
              <a:rPr lang="el-GR" altLang="el-GR" sz="2800" dirty="0"/>
              <a:t>: </a:t>
            </a:r>
            <a:r>
              <a:rPr lang="en-US" altLang="el-GR" sz="2800" dirty="0"/>
              <a:t>e.g. general or special rules of behavior, experts’ opinion, etc. </a:t>
            </a:r>
          </a:p>
          <a:p>
            <a:pPr lvl="2"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l-GR" sz="2800" dirty="0"/>
              <a:t>fair procedures</a:t>
            </a:r>
            <a:r>
              <a:rPr lang="el-GR" altLang="el-GR" sz="2800" dirty="0"/>
              <a:t>: </a:t>
            </a:r>
            <a:r>
              <a:rPr lang="en-US" altLang="el-GR" sz="2800" dirty="0"/>
              <a:t>e.g. third-party, ‘my turn-your turn’ and vice versa etc.</a:t>
            </a:r>
            <a:r>
              <a:rPr lang="el-GR" altLang="el-GR" sz="2800" dirty="0"/>
              <a:t> </a:t>
            </a:r>
          </a:p>
          <a:p>
            <a:pPr lvl="1"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l-GR" sz="2800" b="1" dirty="0"/>
              <a:t>Information</a:t>
            </a:r>
            <a:r>
              <a:rPr lang="el-GR" altLang="el-GR" sz="2800" dirty="0"/>
              <a:t>: </a:t>
            </a:r>
            <a:r>
              <a:rPr lang="en-US" altLang="el-GR" sz="2800" dirty="0"/>
              <a:t>to identify and reveal preferences for alternatives, reservation prices, right identification of ZOPA, and potential dovetailing</a:t>
            </a:r>
            <a:endParaRPr lang="el-GR" altLang="el-GR" sz="2800" dirty="0"/>
          </a:p>
        </p:txBody>
      </p:sp>
    </p:spTree>
    <p:extLst>
      <p:ext uri="{BB962C8B-B14F-4D97-AF65-F5344CB8AC3E}">
        <p14:creationId xmlns:p14="http://schemas.microsoft.com/office/powerpoint/2010/main" val="27821179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57200" y="1676401"/>
            <a:ext cx="7620000" cy="4800600"/>
          </a:xfrm>
        </p:spPr>
        <p:txBody>
          <a:bodyPr/>
          <a:lstStyle/>
          <a:p>
            <a:pPr lvl="1"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l-GR" sz="2800" b="1" dirty="0"/>
              <a:t>Institutional Framework</a:t>
            </a:r>
            <a:r>
              <a:rPr lang="el-GR" altLang="el-GR" sz="2800" dirty="0"/>
              <a:t>: </a:t>
            </a:r>
            <a:r>
              <a:rPr lang="en-US" altLang="el-GR" sz="2800" dirty="0"/>
              <a:t>repeated interactions within a well-established institutional environment (like an IO</a:t>
            </a:r>
            <a:r>
              <a:rPr lang="el-GR" altLang="el-GR" sz="2800" dirty="0"/>
              <a:t>) </a:t>
            </a:r>
            <a:r>
              <a:rPr lang="en-US" altLang="el-GR" sz="2800" dirty="0"/>
              <a:t>entail reputational costs (‘shadow of the past’) </a:t>
            </a:r>
          </a:p>
          <a:p>
            <a:pPr marL="411480" lvl="1" indent="0" eaLnBrk="1" hangingPunct="1">
              <a:lnSpc>
                <a:spcPct val="80000"/>
              </a:lnSpc>
              <a:spcBef>
                <a:spcPct val="50000"/>
              </a:spcBef>
              <a:buNone/>
            </a:pPr>
            <a:endParaRPr lang="el-GR" altLang="el-GR" sz="2800" dirty="0"/>
          </a:p>
          <a:p>
            <a:pPr lvl="1" eaLnBrk="1" hangingPunct="1">
              <a:lnSpc>
                <a:spcPct val="80000"/>
              </a:lnSpc>
              <a:spcBef>
                <a:spcPct val="50000"/>
              </a:spcBef>
            </a:pPr>
            <a:r>
              <a:rPr lang="el-GR" altLang="el-GR" sz="2800" b="1" dirty="0"/>
              <a:t>«</a:t>
            </a:r>
            <a:r>
              <a:rPr lang="en-US" altLang="el-GR" sz="2800" b="1" dirty="0"/>
              <a:t>Nested Games</a:t>
            </a:r>
            <a:r>
              <a:rPr lang="el-GR" altLang="el-GR" sz="2800" b="1" dirty="0"/>
              <a:t>»</a:t>
            </a:r>
            <a:r>
              <a:rPr lang="el-GR" altLang="el-GR" sz="2800" dirty="0"/>
              <a:t>: </a:t>
            </a:r>
            <a:endParaRPr lang="en-US" altLang="el-GR" sz="2800" dirty="0"/>
          </a:p>
          <a:p>
            <a:pPr lvl="2">
              <a:lnSpc>
                <a:spcPct val="80000"/>
              </a:lnSpc>
              <a:spcBef>
                <a:spcPct val="50000"/>
              </a:spcBef>
            </a:pPr>
            <a:r>
              <a:rPr lang="en-US" altLang="el-GR" sz="2800" dirty="0"/>
              <a:t>simultaneous engagement in more than one negotiations, </a:t>
            </a:r>
          </a:p>
          <a:p>
            <a:pPr lvl="2">
              <a:lnSpc>
                <a:spcPct val="80000"/>
              </a:lnSpc>
              <a:spcBef>
                <a:spcPct val="50000"/>
              </a:spcBef>
            </a:pPr>
            <a:r>
              <a:rPr lang="en-US" altLang="el-GR" sz="2800" dirty="0"/>
              <a:t>spillover effect of one field to the other</a:t>
            </a:r>
            <a:endParaRPr lang="el-GR" altLang="el-GR" sz="2800" dirty="0"/>
          </a:p>
          <a:p>
            <a:pPr eaLnBrk="1" hangingPunct="1"/>
            <a:endParaRPr lang="el-GR" altLang="el-GR" sz="3200" dirty="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61DF93A0-B44F-495F-932C-5CC4425D51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599" y="381000"/>
            <a:ext cx="8095857" cy="8509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l-GR" sz="36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Negotiating Environment </a:t>
            </a:r>
            <a:r>
              <a:rPr lang="el-GR" altLang="el-GR" sz="36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(</a:t>
            </a:r>
            <a:r>
              <a:rPr lang="en-US" altLang="el-GR" sz="36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  <a:r>
              <a:rPr lang="el-GR" altLang="el-GR" sz="36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/2)</a:t>
            </a:r>
          </a:p>
        </p:txBody>
      </p:sp>
    </p:spTree>
    <p:extLst>
      <p:ext uri="{BB962C8B-B14F-4D97-AF65-F5344CB8AC3E}">
        <p14:creationId xmlns:p14="http://schemas.microsoft.com/office/powerpoint/2010/main" val="27697248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Cultural Background and Negotiations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7620000" cy="4495800"/>
          </a:xfrm>
        </p:spPr>
        <p:txBody>
          <a:bodyPr>
            <a:normAutofit/>
          </a:bodyPr>
          <a:lstStyle/>
          <a:p>
            <a:r>
              <a:rPr lang="en-US" sz="2400" b="1" dirty="0"/>
              <a:t>Different cultural backgrounds </a:t>
            </a:r>
            <a:r>
              <a:rPr lang="en-US" sz="2400" dirty="0"/>
              <a:t>emphasize:</a:t>
            </a:r>
            <a:endParaRPr lang="el-GR" sz="2400" dirty="0"/>
          </a:p>
          <a:p>
            <a:pPr lvl="1"/>
            <a:r>
              <a:rPr lang="en-US" sz="2400" dirty="0"/>
              <a:t>Preparation</a:t>
            </a:r>
            <a:endParaRPr lang="el-GR" sz="2400" dirty="0"/>
          </a:p>
          <a:p>
            <a:pPr lvl="1"/>
            <a:r>
              <a:rPr lang="en-US" sz="2400" dirty="0"/>
              <a:t>Leadership role (</a:t>
            </a:r>
            <a:r>
              <a:rPr lang="en-US" sz="2400" i="1" dirty="0"/>
              <a:t>ad referendum</a:t>
            </a:r>
            <a:r>
              <a:rPr lang="en-US" sz="2400" dirty="0"/>
              <a:t> agreement</a:t>
            </a:r>
            <a:r>
              <a:rPr lang="el-GR" sz="2400" dirty="0"/>
              <a:t>)</a:t>
            </a:r>
            <a:endParaRPr lang="en-US" sz="2400" dirty="0"/>
          </a:p>
          <a:p>
            <a:pPr lvl="1"/>
            <a:r>
              <a:rPr lang="en-US" sz="2400" dirty="0"/>
              <a:t>Inter-personal relations as negotiations evolve</a:t>
            </a:r>
            <a:endParaRPr lang="el-GR" sz="2400" dirty="0"/>
          </a:p>
          <a:p>
            <a:pPr lvl="1"/>
            <a:r>
              <a:rPr lang="el-GR" sz="2400" dirty="0"/>
              <a:t>…..</a:t>
            </a:r>
          </a:p>
          <a:p>
            <a:pPr lvl="1"/>
            <a:endParaRPr lang="el-GR" sz="2400" dirty="0"/>
          </a:p>
          <a:p>
            <a:r>
              <a:rPr lang="en-US" sz="2400" b="1" dirty="0"/>
              <a:t>Approaches to negotiation uncertainty</a:t>
            </a:r>
            <a:endParaRPr lang="el-GR" sz="2400" b="1" dirty="0"/>
          </a:p>
          <a:p>
            <a:pPr lvl="1"/>
            <a:r>
              <a:rPr lang="en-US" sz="2400" dirty="0"/>
              <a:t>Past-, present-, or future-oriented approaches</a:t>
            </a:r>
            <a:endParaRPr lang="el-GR" sz="2400" b="1" dirty="0"/>
          </a:p>
          <a:p>
            <a:pPr lvl="1"/>
            <a:r>
              <a:rPr lang="en-US" sz="2400" dirty="0"/>
              <a:t>Risk prone or risk averse negotiators</a:t>
            </a:r>
            <a:endParaRPr lang="el-GR" sz="2400" dirty="0"/>
          </a:p>
          <a:p>
            <a:pPr lvl="1"/>
            <a:r>
              <a:rPr lang="en-US" sz="2400" dirty="0"/>
              <a:t>‘Get-the-job-done’ or emphasis on building relations</a:t>
            </a:r>
            <a:endParaRPr lang="el-GR" sz="2400" b="1" dirty="0"/>
          </a:p>
        </p:txBody>
      </p:sp>
    </p:spTree>
    <p:extLst>
      <p:ext uri="{BB962C8B-B14F-4D97-AF65-F5344CB8AC3E}">
        <p14:creationId xmlns:p14="http://schemas.microsoft.com/office/powerpoint/2010/main" val="3955958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7620000" cy="5867400"/>
          </a:xfrm>
        </p:spPr>
        <p:txBody>
          <a:bodyPr>
            <a:normAutofit/>
          </a:bodyPr>
          <a:lstStyle/>
          <a:p>
            <a:pPr marL="342900" lvl="1" algn="just">
              <a:buClr>
                <a:schemeClr val="accent1"/>
              </a:buClr>
            </a:pPr>
            <a:r>
              <a:rPr lang="en-US" sz="2400" dirty="0"/>
              <a:t>Past-, present-, or future-oriented approach to negotiations:</a:t>
            </a:r>
            <a:endParaRPr lang="el-GR" sz="2400" b="1" dirty="0"/>
          </a:p>
          <a:p>
            <a:pPr marL="708660" lvl="2">
              <a:spcBef>
                <a:spcPts val="1200"/>
              </a:spcBef>
              <a:buClr>
                <a:schemeClr val="accent1"/>
              </a:buClr>
            </a:pPr>
            <a:r>
              <a:rPr lang="en-US" sz="2400" b="1" u="sng" dirty="0"/>
              <a:t>Past</a:t>
            </a:r>
            <a:r>
              <a:rPr lang="el-GR" sz="2400" dirty="0"/>
              <a:t>: </a:t>
            </a:r>
            <a:r>
              <a:rPr lang="en-US" sz="2400" dirty="0"/>
              <a:t>negotiation strategies are based on historical examples or previous rounds of negotiations</a:t>
            </a:r>
            <a:endParaRPr lang="el-GR" sz="2400" dirty="0"/>
          </a:p>
          <a:p>
            <a:pPr marL="708660" lvl="2">
              <a:spcBef>
                <a:spcPts val="1200"/>
              </a:spcBef>
              <a:buClr>
                <a:schemeClr val="accent1"/>
              </a:buClr>
            </a:pPr>
            <a:r>
              <a:rPr lang="en-US" sz="2400" b="1" u="sng" dirty="0"/>
              <a:t>Present</a:t>
            </a:r>
            <a:r>
              <a:rPr lang="el-GR" sz="2400" dirty="0"/>
              <a:t>: </a:t>
            </a:r>
            <a:r>
              <a:rPr lang="en-US" sz="2400" dirty="0"/>
              <a:t>orientation on current needs</a:t>
            </a:r>
            <a:endParaRPr lang="el-GR" sz="2400" dirty="0"/>
          </a:p>
          <a:p>
            <a:pPr marL="708660" lvl="2">
              <a:spcBef>
                <a:spcPts val="1200"/>
              </a:spcBef>
              <a:buClr>
                <a:schemeClr val="accent1"/>
              </a:buClr>
            </a:pPr>
            <a:r>
              <a:rPr lang="en-US" sz="2400" b="1" u="sng" dirty="0"/>
              <a:t>Future</a:t>
            </a:r>
            <a:r>
              <a:rPr lang="el-GR" sz="2400" dirty="0"/>
              <a:t>: </a:t>
            </a:r>
          </a:p>
          <a:p>
            <a:pPr marL="982980" lvl="3">
              <a:buClr>
                <a:schemeClr val="accent1"/>
              </a:buClr>
            </a:pPr>
            <a:r>
              <a:rPr lang="en-US" sz="2400" dirty="0"/>
              <a:t>Long-term inter-personal relations (Far East</a:t>
            </a:r>
            <a:r>
              <a:rPr lang="el-GR" sz="2400" dirty="0"/>
              <a:t>→ </a:t>
            </a:r>
            <a:r>
              <a:rPr lang="en-US" sz="2400" dirty="0"/>
              <a:t>emphasis on balance and harmony, not on exterminating the other side) </a:t>
            </a:r>
            <a:endParaRPr lang="el-GR" sz="2400" dirty="0"/>
          </a:p>
          <a:p>
            <a:pPr marL="982980" lvl="3">
              <a:buClr>
                <a:schemeClr val="accent1"/>
              </a:buClr>
            </a:pPr>
            <a:r>
              <a:rPr lang="en-US" sz="2400" dirty="0"/>
              <a:t>Linear time approach</a:t>
            </a:r>
            <a:r>
              <a:rPr lang="el-GR" sz="2400" dirty="0"/>
              <a:t>– </a:t>
            </a:r>
            <a:r>
              <a:rPr lang="en-US" sz="2400" dirty="0"/>
              <a:t>belief on constant upgrading</a:t>
            </a:r>
            <a:r>
              <a:rPr lang="el-GR" sz="2400" dirty="0"/>
              <a:t>: </a:t>
            </a:r>
            <a:r>
              <a:rPr lang="en-US" sz="2400" dirty="0"/>
              <a:t>immediate benefits forsaken for long-term ones (US approach)</a:t>
            </a:r>
            <a:endParaRPr lang="el-GR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9517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7620000" cy="5791200"/>
          </a:xfrm>
        </p:spPr>
        <p:txBody>
          <a:bodyPr>
            <a:normAutofit/>
          </a:bodyPr>
          <a:lstStyle/>
          <a:p>
            <a:pPr marL="342900" lvl="1" algn="just">
              <a:buClr>
                <a:schemeClr val="accent1"/>
              </a:buClr>
            </a:pPr>
            <a:r>
              <a:rPr lang="en-US" b="1" dirty="0"/>
              <a:t>Risk prone </a:t>
            </a:r>
            <a:r>
              <a:rPr lang="en-US" dirty="0"/>
              <a:t>or </a:t>
            </a:r>
            <a:r>
              <a:rPr lang="en-US" b="1" dirty="0"/>
              <a:t>risk averse</a:t>
            </a:r>
            <a:r>
              <a:rPr lang="el-GR" b="1" dirty="0"/>
              <a:t> </a:t>
            </a:r>
            <a:r>
              <a:rPr lang="en-US" dirty="0"/>
              <a:t>negotiators</a:t>
            </a:r>
            <a:r>
              <a:rPr lang="el-GR" dirty="0"/>
              <a:t>:</a:t>
            </a:r>
          </a:p>
          <a:p>
            <a:pPr marL="708660" lvl="2" algn="just">
              <a:buClr>
                <a:schemeClr val="accent1"/>
              </a:buClr>
            </a:pPr>
            <a:r>
              <a:rPr lang="en-US" sz="2000" dirty="0"/>
              <a:t>Very different insights </a:t>
            </a:r>
            <a:r>
              <a:rPr lang="el-GR" sz="2000" dirty="0"/>
              <a:t>(</a:t>
            </a:r>
            <a:r>
              <a:rPr lang="en-US" sz="2000" dirty="0" err="1"/>
              <a:t>Hofstede</a:t>
            </a:r>
            <a:r>
              <a:rPr lang="en-US" sz="2000" dirty="0"/>
              <a:t>, 1984 </a:t>
            </a:r>
            <a:r>
              <a:rPr lang="el-GR" sz="2000" dirty="0"/>
              <a:t>σε συνδυασμό με </a:t>
            </a:r>
            <a:r>
              <a:rPr lang="en-US" sz="2000" dirty="0"/>
              <a:t>Mole 1990, </a:t>
            </a:r>
            <a:r>
              <a:rPr lang="en-US" sz="2000" dirty="0" err="1"/>
              <a:t>Dunung</a:t>
            </a:r>
            <a:r>
              <a:rPr lang="en-US" sz="2000" dirty="0"/>
              <a:t> 1995):</a:t>
            </a:r>
            <a:r>
              <a:rPr lang="el-GR" sz="2000" dirty="0"/>
              <a:t> </a:t>
            </a:r>
            <a:r>
              <a:rPr lang="en-US" sz="2000" dirty="0"/>
              <a:t>very well-prepared negotiators may come from both </a:t>
            </a:r>
            <a:r>
              <a:rPr lang="en-US" sz="2000" b="1" dirty="0"/>
              <a:t>risk prone as well as risk averse cultural environment </a:t>
            </a:r>
            <a:r>
              <a:rPr lang="el-GR" sz="2000" b="1" dirty="0"/>
              <a:t>–</a:t>
            </a:r>
            <a:r>
              <a:rPr lang="en-US" sz="2000" b="1" dirty="0"/>
              <a:t> the rationale </a:t>
            </a:r>
            <a:r>
              <a:rPr lang="el-GR" sz="2000" b="1" dirty="0"/>
              <a:t> </a:t>
            </a:r>
            <a:r>
              <a:rPr lang="en-US" sz="2000" b="1" dirty="0"/>
              <a:t>differs, though</a:t>
            </a:r>
            <a:endParaRPr lang="el-GR" sz="2000" b="1" dirty="0"/>
          </a:p>
          <a:p>
            <a:pPr lvl="3"/>
            <a:r>
              <a:rPr lang="en-US" sz="2000" dirty="0"/>
              <a:t>Willingness to take over risk </a:t>
            </a:r>
            <a:r>
              <a:rPr lang="el-GR" sz="2000" dirty="0"/>
              <a:t>(</a:t>
            </a:r>
            <a:r>
              <a:rPr lang="en-US" sz="2000" dirty="0"/>
              <a:t>Anglo-Saxon world – basically Protestant populations)</a:t>
            </a:r>
            <a:r>
              <a:rPr lang="el-GR" sz="2000" dirty="0"/>
              <a:t>: </a:t>
            </a:r>
            <a:r>
              <a:rPr lang="en-US" sz="2000" dirty="0"/>
              <a:t>high level of preparedness to manage </a:t>
            </a:r>
            <a:r>
              <a:rPr lang="en-US" sz="2000" b="1" dirty="0"/>
              <a:t>risk </a:t>
            </a:r>
            <a:r>
              <a:rPr lang="en-US" sz="2000" dirty="0"/>
              <a:t>(Redemption based on Lord’s grace)</a:t>
            </a:r>
            <a:endParaRPr lang="el-GR" sz="2000" dirty="0"/>
          </a:p>
          <a:p>
            <a:pPr lvl="3"/>
            <a:r>
              <a:rPr lang="en-US" sz="2000" dirty="0"/>
              <a:t>Risk avoidance: preparation to reduce risk</a:t>
            </a:r>
            <a:endParaRPr lang="el-GR" sz="2000" b="1" dirty="0"/>
          </a:p>
          <a:p>
            <a:pPr lvl="4"/>
            <a:r>
              <a:rPr lang="en-US" sz="2000" dirty="0"/>
              <a:t> Latin culture - based populations (Catholicism - Redemption based on deeds)</a:t>
            </a:r>
          </a:p>
          <a:p>
            <a:pPr lvl="4"/>
            <a:r>
              <a:rPr lang="en-US" sz="2000" dirty="0"/>
              <a:t>France</a:t>
            </a:r>
            <a:r>
              <a:rPr lang="el-GR" sz="2000" dirty="0"/>
              <a:t>: </a:t>
            </a:r>
            <a:r>
              <a:rPr lang="en-US" sz="2000" dirty="0"/>
              <a:t>rationale and dirigisme</a:t>
            </a:r>
            <a:r>
              <a:rPr lang="el-GR" sz="2000" dirty="0"/>
              <a:t>   </a:t>
            </a:r>
          </a:p>
          <a:p>
            <a:pPr lvl="4"/>
            <a:r>
              <a:rPr lang="en-US" sz="2000" dirty="0"/>
              <a:t>Japan: </a:t>
            </a:r>
            <a:r>
              <a:rPr lang="en-US" sz="2000" dirty="0" err="1"/>
              <a:t>Comfuciansim</a:t>
            </a:r>
            <a:endParaRPr lang="el-GR" sz="2000" dirty="0"/>
          </a:p>
          <a:p>
            <a:pPr lvl="4"/>
            <a:r>
              <a:rPr lang="en-US" sz="2000" dirty="0"/>
              <a:t>Israel</a:t>
            </a:r>
            <a:r>
              <a:rPr lang="el-GR" sz="2000" dirty="0"/>
              <a:t>: </a:t>
            </a:r>
            <a:r>
              <a:rPr lang="en-US" sz="2000" dirty="0"/>
              <a:t>historical record of persecution</a:t>
            </a:r>
            <a:r>
              <a:rPr lang="en-US" sz="1600" dirty="0"/>
              <a:t> </a:t>
            </a:r>
          </a:p>
          <a:p>
            <a:pPr marL="41148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4342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7620000" cy="5715000"/>
          </a:xfrm>
        </p:spPr>
        <p:txBody>
          <a:bodyPr>
            <a:normAutofit/>
          </a:bodyPr>
          <a:lstStyle/>
          <a:p>
            <a:r>
              <a:rPr lang="en-US" sz="2800" dirty="0"/>
              <a:t>‘Get-the-job-done’ or building relations</a:t>
            </a:r>
            <a:endParaRPr lang="el-GR" sz="2800" b="1" dirty="0"/>
          </a:p>
          <a:p>
            <a:pPr lvl="1"/>
            <a:r>
              <a:rPr lang="en-US" sz="2800" b="1" dirty="0"/>
              <a:t>‘get the job done’</a:t>
            </a:r>
            <a:r>
              <a:rPr lang="en-US" sz="2800" dirty="0"/>
              <a:t>: social interactions ignored, preparatory/introductory stages meaningless</a:t>
            </a:r>
            <a:endParaRPr lang="el-GR" sz="2800" dirty="0"/>
          </a:p>
          <a:p>
            <a:pPr lvl="1"/>
            <a:r>
              <a:rPr lang="en-US" sz="2800" b="1" dirty="0"/>
              <a:t>Relation-oriented</a:t>
            </a:r>
            <a:r>
              <a:rPr lang="el-GR" sz="2800" dirty="0"/>
              <a:t>: </a:t>
            </a:r>
            <a:r>
              <a:rPr lang="en-US" sz="2800" dirty="0"/>
              <a:t>relations and trust as prerequisites and means to effective negotiations</a:t>
            </a:r>
          </a:p>
        </p:txBody>
      </p:sp>
    </p:spTree>
    <p:extLst>
      <p:ext uri="{BB962C8B-B14F-4D97-AF65-F5344CB8AC3E}">
        <p14:creationId xmlns:p14="http://schemas.microsoft.com/office/powerpoint/2010/main" val="31759962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1085</TotalTime>
  <Words>1315</Words>
  <Application>Microsoft Office PowerPoint</Application>
  <PresentationFormat>On-screen Show (4:3)</PresentationFormat>
  <Paragraphs>164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Cambria</vt:lpstr>
      <vt:lpstr>Wingdings</vt:lpstr>
      <vt:lpstr>Adjacency</vt:lpstr>
      <vt:lpstr>NEGOTIATION ANALYSIS AND NEGOTIATING ENVIRONMENT</vt:lpstr>
      <vt:lpstr>LECTURE #2: NEGOTIATING ENVIRONMENT</vt:lpstr>
      <vt:lpstr>KEY ANALYTICAL TERMS</vt:lpstr>
      <vt:lpstr>Negotiating Environment (1/2)</vt:lpstr>
      <vt:lpstr>Negotiating Environment (2/2)</vt:lpstr>
      <vt:lpstr>Cultural Background and Negotiations</vt:lpstr>
      <vt:lpstr>PowerPoint Presentation</vt:lpstr>
      <vt:lpstr>PowerPoint Presentation</vt:lpstr>
      <vt:lpstr>PowerPoint Presentation</vt:lpstr>
      <vt:lpstr>Cultural Differentiation</vt:lpstr>
      <vt:lpstr>ANALYTICAL Framework:  ‘Τwo-level Games’</vt:lpstr>
      <vt:lpstr>‘Τwo-level Games’</vt:lpstr>
      <vt:lpstr>PowerPoint Presentation</vt:lpstr>
      <vt:lpstr>PowerPoint Presentation</vt:lpstr>
      <vt:lpstr>PowerPoint Presentation</vt:lpstr>
      <vt:lpstr>PowerPoint Presentation</vt:lpstr>
      <vt:lpstr>International Environment</vt:lpstr>
      <vt:lpstr>PowerPoint Presentation</vt:lpstr>
      <vt:lpstr>COALITIONS</vt:lpstr>
      <vt:lpstr>Coalition-building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Spyros</dc:creator>
  <cp:lastModifiedBy>SPYRIDON BLAVOUKOS</cp:lastModifiedBy>
  <cp:revision>51</cp:revision>
  <dcterms:created xsi:type="dcterms:W3CDTF">2019-09-29T20:58:15Z</dcterms:created>
  <dcterms:modified xsi:type="dcterms:W3CDTF">2023-10-17T10:14:03Z</dcterms:modified>
</cp:coreProperties>
</file>