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4"/>
  </p:notesMasterIdLst>
  <p:handoutMasterIdLst>
    <p:handoutMasterId r:id="rId45"/>
  </p:handoutMasterIdLst>
  <p:sldIdLst>
    <p:sldId id="256" r:id="rId2"/>
    <p:sldId id="521" r:id="rId3"/>
    <p:sldId id="522" r:id="rId4"/>
    <p:sldId id="564" r:id="rId5"/>
    <p:sldId id="524" r:id="rId6"/>
    <p:sldId id="525" r:id="rId7"/>
    <p:sldId id="565" r:id="rId8"/>
    <p:sldId id="526" r:id="rId9"/>
    <p:sldId id="527" r:id="rId10"/>
    <p:sldId id="568" r:id="rId11"/>
    <p:sldId id="528" r:id="rId12"/>
    <p:sldId id="529" r:id="rId13"/>
    <p:sldId id="530" r:id="rId14"/>
    <p:sldId id="531" r:id="rId15"/>
    <p:sldId id="532" r:id="rId16"/>
    <p:sldId id="533" r:id="rId17"/>
    <p:sldId id="534" r:id="rId18"/>
    <p:sldId id="535" r:id="rId19"/>
    <p:sldId id="536" r:id="rId20"/>
    <p:sldId id="567" r:id="rId21"/>
    <p:sldId id="537" r:id="rId22"/>
    <p:sldId id="538" r:id="rId23"/>
    <p:sldId id="539" r:id="rId24"/>
    <p:sldId id="540" r:id="rId25"/>
    <p:sldId id="541" r:id="rId26"/>
    <p:sldId id="542" r:id="rId27"/>
    <p:sldId id="543" r:id="rId28"/>
    <p:sldId id="544" r:id="rId29"/>
    <p:sldId id="563" r:id="rId30"/>
    <p:sldId id="545" r:id="rId31"/>
    <p:sldId id="546" r:id="rId32"/>
    <p:sldId id="547" r:id="rId33"/>
    <p:sldId id="548" r:id="rId34"/>
    <p:sldId id="550" r:id="rId35"/>
    <p:sldId id="551" r:id="rId36"/>
    <p:sldId id="552" r:id="rId37"/>
    <p:sldId id="556" r:id="rId38"/>
    <p:sldId id="558" r:id="rId39"/>
    <p:sldId id="559" r:id="rId40"/>
    <p:sldId id="560" r:id="rId41"/>
    <p:sldId id="561" r:id="rId42"/>
    <p:sldId id="566"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2EC"/>
    <a:srgbClr val="FFFF99"/>
    <a:srgbClr val="FFFFCC"/>
    <a:srgbClr val="CC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90926" autoAdjust="0"/>
  </p:normalViewPr>
  <p:slideViewPr>
    <p:cSldViewPr>
      <p:cViewPr varScale="1">
        <p:scale>
          <a:sx n="79" d="100"/>
          <a:sy n="79" d="100"/>
        </p:scale>
        <p:origin x="161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82"/>
    </p:cViewPr>
  </p:sorterViewPr>
  <p:notesViewPr>
    <p:cSldViewPr>
      <p:cViewPr varScale="1">
        <p:scale>
          <a:sx n="40" d="100"/>
          <a:sy n="40" d="100"/>
        </p:scale>
        <p:origin x="-14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rysa\Downloads\079-njho4g-Figure%205.5.%20Health%20expenditure%20as%20a%20share%20of%20GDP,%20EU27%20an....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262817069031905E-2"/>
          <c:y val="4.3786519621475159E-2"/>
          <c:w val="0.87786611989839802"/>
          <c:h val="0.73549612571884326"/>
        </c:manualLayout>
      </c:layout>
      <c:lineChart>
        <c:grouping val="standard"/>
        <c:varyColors val="0"/>
        <c:ser>
          <c:idx val="1"/>
          <c:order val="0"/>
          <c:tx>
            <c:strRef>
              <c:f>'g5-5'!$A$25</c:f>
              <c:strCache>
                <c:ptCount val="1"/>
                <c:pt idx="0">
                  <c:v>Greece: all financing schemes</c:v>
                </c:pt>
              </c:strCache>
            </c:strRef>
          </c:tx>
          <c:spPr>
            <a:ln w="19050" cap="rnd" cmpd="sng" algn="ctr">
              <a:solidFill>
                <a:srgbClr val="006BB6"/>
              </a:solidFill>
              <a:prstDash val="solid"/>
              <a:round/>
            </a:ln>
            <a:effectLst/>
          </c:spPr>
          <c:marker>
            <c:symbol val="none"/>
          </c:marker>
          <c:cat>
            <c:numRef>
              <c:f>'g5-5'!$B$24:$R$24</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'g5-5'!$B$25:$R$25</c:f>
              <c:numCache>
                <c:formatCode>General</c:formatCode>
                <c:ptCount val="17"/>
                <c:pt idx="0">
                  <c:v>8.4489999999999998</c:v>
                </c:pt>
                <c:pt idx="1">
                  <c:v>8.0939999999999994</c:v>
                </c:pt>
                <c:pt idx="2">
                  <c:v>8.5649999999999995</c:v>
                </c:pt>
                <c:pt idx="3">
                  <c:v>8.2590000000000003</c:v>
                </c:pt>
                <c:pt idx="4">
                  <c:v>8.3979999999999997</c:v>
                </c:pt>
                <c:pt idx="5">
                  <c:v>8.8279999999999994</c:v>
                </c:pt>
                <c:pt idx="6">
                  <c:v>9.407</c:v>
                </c:pt>
                <c:pt idx="7">
                  <c:v>9.5969999999999995</c:v>
                </c:pt>
                <c:pt idx="8">
                  <c:v>9.1929999999999996</c:v>
                </c:pt>
                <c:pt idx="9">
                  <c:v>8.9239999999999995</c:v>
                </c:pt>
                <c:pt idx="10">
                  <c:v>8.3670000000000009</c:v>
                </c:pt>
                <c:pt idx="11">
                  <c:v>7.9080000000000004</c:v>
                </c:pt>
                <c:pt idx="12">
                  <c:v>8.0690000000000008</c:v>
                </c:pt>
                <c:pt idx="13">
                  <c:v>8.3209999999999997</c:v>
                </c:pt>
                <c:pt idx="14">
                  <c:v>8.1029999999999998</c:v>
                </c:pt>
                <c:pt idx="15">
                  <c:v>7.9589999999999996</c:v>
                </c:pt>
                <c:pt idx="16">
                  <c:v>7.8380000000000001</c:v>
                </c:pt>
              </c:numCache>
            </c:numRef>
          </c:val>
          <c:smooth val="0"/>
          <c:extLst>
            <c:ext xmlns:c16="http://schemas.microsoft.com/office/drawing/2014/chart" uri="{C3380CC4-5D6E-409C-BE32-E72D297353CC}">
              <c16:uniqueId val="{00000000-B745-4809-845B-0B6DB1DFEB14}"/>
            </c:ext>
          </c:extLst>
        </c:ser>
        <c:ser>
          <c:idx val="2"/>
          <c:order val="1"/>
          <c:tx>
            <c:strRef>
              <c:f>'g5-5'!$A$26</c:f>
              <c:strCache>
                <c:ptCount val="1"/>
                <c:pt idx="0">
                  <c:v>Greece: government/compulsory schemes</c:v>
                </c:pt>
              </c:strCache>
            </c:strRef>
          </c:tx>
          <c:spPr>
            <a:ln w="19050" cap="rnd" cmpd="sng" algn="ctr">
              <a:solidFill>
                <a:srgbClr val="00AACC"/>
              </a:solidFill>
              <a:prstDash val="lgDash"/>
              <a:round/>
            </a:ln>
            <a:effectLst/>
          </c:spPr>
          <c:marker>
            <c:symbol val="none"/>
          </c:marker>
          <c:cat>
            <c:numRef>
              <c:f>'g5-5'!$B$24:$R$24</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'g5-5'!$B$26:$R$26</c:f>
              <c:numCache>
                <c:formatCode>General</c:formatCode>
                <c:ptCount val="17"/>
                <c:pt idx="0">
                  <c:v>5.0579999999999998</c:v>
                </c:pt>
                <c:pt idx="1">
                  <c:v>4.7450000000000001</c:v>
                </c:pt>
                <c:pt idx="2">
                  <c:v>5.21</c:v>
                </c:pt>
                <c:pt idx="3">
                  <c:v>5.0880000000000001</c:v>
                </c:pt>
                <c:pt idx="4">
                  <c:v>5.319</c:v>
                </c:pt>
                <c:pt idx="5">
                  <c:v>5.7679999999999998</c:v>
                </c:pt>
                <c:pt idx="6">
                  <c:v>6.4269999999999996</c:v>
                </c:pt>
                <c:pt idx="7">
                  <c:v>6.6130000000000004</c:v>
                </c:pt>
                <c:pt idx="8">
                  <c:v>6.04</c:v>
                </c:pt>
                <c:pt idx="9">
                  <c:v>5.899</c:v>
                </c:pt>
                <c:pt idx="10">
                  <c:v>5.1619999999999999</c:v>
                </c:pt>
                <c:pt idx="11">
                  <c:v>4.5609999999999999</c:v>
                </c:pt>
                <c:pt idx="12">
                  <c:v>4.6459999999999999</c:v>
                </c:pt>
                <c:pt idx="13">
                  <c:v>5.0540000000000003</c:v>
                </c:pt>
                <c:pt idx="14">
                  <c:v>4.899</c:v>
                </c:pt>
                <c:pt idx="15">
                  <c:v>4.6500000000000004</c:v>
                </c:pt>
                <c:pt idx="16">
                  <c:v>4.6840000000000002</c:v>
                </c:pt>
              </c:numCache>
            </c:numRef>
          </c:val>
          <c:smooth val="0"/>
          <c:extLst>
            <c:ext xmlns:c16="http://schemas.microsoft.com/office/drawing/2014/chart" uri="{C3380CC4-5D6E-409C-BE32-E72D297353CC}">
              <c16:uniqueId val="{00000001-B745-4809-845B-0B6DB1DFEB14}"/>
            </c:ext>
          </c:extLst>
        </c:ser>
        <c:ser>
          <c:idx val="3"/>
          <c:order val="2"/>
          <c:tx>
            <c:strRef>
              <c:f>'g5-5'!$A$27</c:f>
              <c:strCache>
                <c:ptCount val="1"/>
                <c:pt idx="0">
                  <c:v>Greece: voluntary schemes/household out-of-pocket payments</c:v>
                </c:pt>
              </c:strCache>
            </c:strRef>
          </c:tx>
          <c:spPr>
            <a:ln w="19050" cap="rnd" cmpd="sng" algn="ctr">
              <a:solidFill>
                <a:srgbClr val="83D2E3"/>
              </a:solidFill>
              <a:prstDash val="dash"/>
              <a:round/>
            </a:ln>
            <a:effectLst/>
          </c:spPr>
          <c:marker>
            <c:symbol val="none"/>
          </c:marker>
          <c:cat>
            <c:numRef>
              <c:f>'g5-5'!$B$24:$R$24</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'g5-5'!$B$27:$R$27</c:f>
              <c:numCache>
                <c:formatCode>General</c:formatCode>
                <c:ptCount val="17"/>
                <c:pt idx="0">
                  <c:v>3.391</c:v>
                </c:pt>
                <c:pt idx="1">
                  <c:v>3.3490000000000002</c:v>
                </c:pt>
                <c:pt idx="2">
                  <c:v>3.3540000000000001</c:v>
                </c:pt>
                <c:pt idx="3">
                  <c:v>3.1709999999999998</c:v>
                </c:pt>
                <c:pt idx="4">
                  <c:v>3.0790000000000002</c:v>
                </c:pt>
                <c:pt idx="5">
                  <c:v>3.06</c:v>
                </c:pt>
                <c:pt idx="6">
                  <c:v>2.9790000000000001</c:v>
                </c:pt>
                <c:pt idx="7">
                  <c:v>2.9820000000000002</c:v>
                </c:pt>
                <c:pt idx="8">
                  <c:v>3.1360000000000001</c:v>
                </c:pt>
                <c:pt idx="9">
                  <c:v>3.012</c:v>
                </c:pt>
                <c:pt idx="10">
                  <c:v>3.1349999999999998</c:v>
                </c:pt>
                <c:pt idx="11">
                  <c:v>3.2440000000000002</c:v>
                </c:pt>
                <c:pt idx="12">
                  <c:v>3.29</c:v>
                </c:pt>
                <c:pt idx="13">
                  <c:v>3.246</c:v>
                </c:pt>
                <c:pt idx="14">
                  <c:v>3.19</c:v>
                </c:pt>
                <c:pt idx="15">
                  <c:v>3.298</c:v>
                </c:pt>
                <c:pt idx="16">
                  <c:v>3.1429999999999998</c:v>
                </c:pt>
              </c:numCache>
            </c:numRef>
          </c:val>
          <c:smooth val="0"/>
          <c:extLst>
            <c:ext xmlns:c16="http://schemas.microsoft.com/office/drawing/2014/chart" uri="{C3380CC4-5D6E-409C-BE32-E72D297353CC}">
              <c16:uniqueId val="{00000002-B745-4809-845B-0B6DB1DFEB14}"/>
            </c:ext>
          </c:extLst>
        </c:ser>
        <c:dLbls>
          <c:showLegendKey val="0"/>
          <c:showVal val="0"/>
          <c:showCatName val="0"/>
          <c:showSerName val="0"/>
          <c:showPercent val="0"/>
          <c:showBubbleSize val="0"/>
        </c:dLbls>
        <c:smooth val="0"/>
        <c:axId val="250262656"/>
        <c:axId val="250264192"/>
        <c:extLst>
          <c:ext xmlns:c15="http://schemas.microsoft.com/office/drawing/2012/chart" uri="{02D57815-91ED-43cb-92C2-25804820EDAC}">
            <c15:filteredLineSeries>
              <c15:ser>
                <c:idx val="4"/>
                <c:order val="3"/>
                <c:tx>
                  <c:strRef>
                    <c:extLst>
                      <c:ext uri="{02D57815-91ED-43cb-92C2-25804820EDAC}">
                        <c15:formulaRef>
                          <c15:sqref>'g5-5'!$A$28</c15:sqref>
                        </c15:formulaRef>
                      </c:ext>
                    </c:extLst>
                    <c:strCache>
                      <c:ptCount val="1"/>
                    </c:strCache>
                  </c:strRef>
                </c:tx>
                <c:spPr>
                  <a:ln w="19050" cap="rnd" cmpd="sng" algn="ctr">
                    <a:solidFill>
                      <a:srgbClr val="0089D0"/>
                    </a:solidFill>
                    <a:prstDash val="sysDash"/>
                    <a:round/>
                  </a:ln>
                  <a:effectLst/>
                </c:spPr>
                <c:marker>
                  <c:symbol val="none"/>
                </c:marker>
                <c:cat>
                  <c:numRef>
                    <c:extLst>
                      <c:ext uri="{02D57815-91ED-43cb-92C2-25804820EDAC}">
                        <c15:formulaRef>
                          <c15:sqref>'g5-5'!$B$24:$R$24</c15:sqref>
                        </c15:formulaRef>
                      </c:ext>
                    </c:extLst>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extLst>
                      <c:ext uri="{02D57815-91ED-43cb-92C2-25804820EDAC}">
                        <c15:formulaRef>
                          <c15:sqref>'g5-5'!$B$28:$P$28</c15:sqref>
                        </c15:formulaRef>
                      </c:ext>
                    </c:extLst>
                    <c:numCache>
                      <c:formatCode>General</c:formatCode>
                      <c:ptCount val="15"/>
                    </c:numCache>
                  </c:numRef>
                </c:val>
                <c:smooth val="0"/>
                <c:extLst>
                  <c:ext xmlns:c16="http://schemas.microsoft.com/office/drawing/2014/chart" uri="{C3380CC4-5D6E-409C-BE32-E72D297353CC}">
                    <c16:uniqueId val="{00000003-B745-4809-845B-0B6DB1DFEB14}"/>
                  </c:ext>
                </c:extLst>
              </c15:ser>
            </c15:filteredLineSeries>
            <c15:filteredLineSeries>
              <c15:ser>
                <c:idx val="6"/>
                <c:order val="4"/>
                <c:tx>
                  <c:strRef>
                    <c:extLst xmlns:c15="http://schemas.microsoft.com/office/drawing/2012/chart">
                      <c:ext xmlns:c15="http://schemas.microsoft.com/office/drawing/2012/chart" uri="{02D57815-91ED-43cb-92C2-25804820EDAC}">
                        <c15:formulaRef>
                          <c15:sqref>'g5-5'!$A$30</c15:sqref>
                        </c15:formulaRef>
                      </c:ext>
                    </c:extLst>
                    <c:strCache>
                      <c:ptCount val="1"/>
                    </c:strCache>
                  </c:strRef>
                </c:tx>
                <c:spPr>
                  <a:ln w="19050" cap="rnd" cmpd="sng" algn="ctr">
                    <a:solidFill>
                      <a:srgbClr val="DD2C00"/>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'g5-5'!$B$24:$R$24</c15:sqref>
                        </c15:formulaRef>
                      </c:ext>
                    </c:extLst>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extLst xmlns:c15="http://schemas.microsoft.com/office/drawing/2012/chart">
                      <c:ext xmlns:c15="http://schemas.microsoft.com/office/drawing/2012/chart" uri="{02D57815-91ED-43cb-92C2-25804820EDAC}">
                        <c15:formulaRef>
                          <c15:sqref>'g5-5'!$B$30:$P$30</c15:sqref>
                        </c15:formulaRef>
                      </c:ext>
                    </c:extLst>
                    <c:numCache>
                      <c:formatCode>General</c:formatCode>
                      <c:ptCount val="15"/>
                    </c:numCache>
                  </c:numRef>
                </c:val>
                <c:smooth val="0"/>
                <c:extLst xmlns:c15="http://schemas.microsoft.com/office/drawing/2012/chart">
                  <c:ext xmlns:c16="http://schemas.microsoft.com/office/drawing/2014/chart" uri="{C3380CC4-5D6E-409C-BE32-E72D297353CC}">
                    <c16:uniqueId val="{00000004-B745-4809-845B-0B6DB1DFEB14}"/>
                  </c:ext>
                </c:extLst>
              </c15:ser>
            </c15:filteredLineSeries>
          </c:ext>
        </c:extLst>
      </c:lineChart>
      <c:catAx>
        <c:axId val="250262656"/>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700" b="0" i="0">
                <a:solidFill>
                  <a:sysClr val="windowText" lastClr="000000"/>
                </a:solidFill>
                <a:latin typeface="Arial Narrow"/>
                <a:ea typeface="Arial Narrow"/>
                <a:cs typeface="Arial Narrow"/>
              </a:defRPr>
            </a:pPr>
            <a:endParaRPr lang="en-US"/>
          </a:p>
        </c:txPr>
        <c:crossAx val="250264192"/>
        <c:crosses val="autoZero"/>
        <c:auto val="1"/>
        <c:lblAlgn val="ctr"/>
        <c:lblOffset val="0"/>
        <c:tickLblSkip val="1"/>
        <c:noMultiLvlLbl val="0"/>
      </c:catAx>
      <c:valAx>
        <c:axId val="250264192"/>
        <c:scaling>
          <c:orientation val="minMax"/>
          <c:min val="0"/>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900" b="0" i="0">
                <a:solidFill>
                  <a:sysClr val="windowText" lastClr="000000"/>
                </a:solidFill>
                <a:latin typeface="Arial Narrow"/>
                <a:ea typeface="Arial Narrow"/>
                <a:cs typeface="Arial Narrow"/>
              </a:defRPr>
            </a:pPr>
            <a:endParaRPr lang="en-US"/>
          </a:p>
        </c:txPr>
        <c:crossAx val="250262656"/>
        <c:crosses val="autoZero"/>
        <c:crossBetween val="between"/>
      </c:valAx>
      <c:spPr>
        <a:solidFill>
          <a:srgbClr val="EAEAEA"/>
        </a:solidFill>
        <a:ln w="9525">
          <a:noFill/>
        </a:ln>
        <a:effectLst/>
        <a:extLst>
          <a:ext uri="{91240B29-F687-4F45-9708-019B960494DF}">
            <a14:hiddenLine xmlns:a14="http://schemas.microsoft.com/office/drawing/2010/main" w="9525">
              <a:solidFill>
                <a:srgbClr val="000000"/>
              </a:solidFill>
            </a14:hiddenLine>
          </a:ext>
        </a:extLst>
      </c:spPr>
    </c:plotArea>
    <c:legend>
      <c:legendPos val="r"/>
      <c:layout>
        <c:manualLayout>
          <c:xMode val="edge"/>
          <c:yMode val="edge"/>
          <c:x val="7.0287983913515234E-2"/>
          <c:y val="0.86676052980763885"/>
          <c:w val="0.91437024501082831"/>
          <c:h val="0.13323947019236118"/>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900" b="0" i="0">
              <a:solidFill>
                <a:sysClr val="windowText" lastClr="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1050" dirty="0"/>
              <a:t>Ανάλυση των δαπανών υγείας σε Ελλάδα και ΕΕ</a:t>
            </a:r>
            <a:r>
              <a:rPr lang="en-GB" sz="1050" dirty="0"/>
              <a:t> </a:t>
            </a:r>
            <a:r>
              <a:rPr lang="el-GR" sz="1050" baseline="0" dirty="0"/>
              <a:t>  </a:t>
            </a:r>
            <a:r>
              <a:rPr lang="el-GR" sz="1050" dirty="0"/>
              <a:t>(</a:t>
            </a:r>
            <a:r>
              <a:rPr lang="en-GB" sz="1050" dirty="0"/>
              <a:t>2013</a:t>
            </a:r>
            <a:r>
              <a:rPr lang="el-GR" sz="1050" dirty="0"/>
              <a:t>, % ΑΕΠ)</a:t>
            </a:r>
            <a:endParaRPr lang="en-GB" sz="1050" dirty="0"/>
          </a:p>
        </c:rich>
      </c:tx>
      <c:layout>
        <c:manualLayout>
          <c:xMode val="edge"/>
          <c:yMode val="edge"/>
          <c:x val="0.19357169242733546"/>
          <c:y val="0"/>
        </c:manualLayout>
      </c:layout>
      <c:overlay val="1"/>
    </c:title>
    <c:autoTitleDeleted val="0"/>
    <c:plotArea>
      <c:layout>
        <c:manualLayout>
          <c:layoutTarget val="inner"/>
          <c:xMode val="edge"/>
          <c:yMode val="edge"/>
          <c:x val="0.39892104111986326"/>
          <c:y val="8.6654214549988048E-2"/>
          <c:w val="0.55978040244969696"/>
          <c:h val="0.81571433079862132"/>
        </c:manualLayout>
      </c:layout>
      <c:barChart>
        <c:barDir val="bar"/>
        <c:grouping val="clustered"/>
        <c:varyColors val="0"/>
        <c:ser>
          <c:idx val="0"/>
          <c:order val="0"/>
          <c:tx>
            <c:strRef>
              <c:f>'Spending by type of healthcare'!$A$18</c:f>
              <c:strCache>
                <c:ptCount val="1"/>
                <c:pt idx="0">
                  <c:v>Greece</c:v>
                </c:pt>
              </c:strCache>
            </c:strRef>
          </c:tx>
          <c:invertIfNegative val="0"/>
          <c:dLbls>
            <c:numFmt formatCode="#,##0.0" sourceLinked="0"/>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'Spending by type of healthcare'!$C$8:$K$8</c:f>
              <c:strCache>
                <c:ptCount val="9"/>
                <c:pt idx="0">
                  <c:v>  Ενδονοσοκομειακή θεραπεία και αποκατάσταση </c:v>
                </c:pt>
                <c:pt idx="1">
                  <c:v>  Περιστατικά ημερίσιας θεραπείας και αποκατάστασης</c:v>
                </c:pt>
                <c:pt idx="2">
                  <c:v>  Εξωνοσοκομειακή θεραπεία και φροντίδα αποκατάστασης </c:v>
                </c:pt>
                <c:pt idx="3">
                  <c:v>  Υπηρεσίας θεραπείας και αποκατάσασης στο σπίτι</c:v>
                </c:pt>
                <c:pt idx="4">
                  <c:v>  Υπηρεσίες μακροχρόνιας νοσηλευτικής φροντίδας</c:v>
                </c:pt>
                <c:pt idx="5">
                  <c:v>  Επικουρικές υπηρεσίες υγείας</c:v>
                </c:pt>
                <c:pt idx="6">
                  <c:v>Ιατρικά προϊόντα</c:v>
                </c:pt>
                <c:pt idx="7">
                  <c:v>Φροντίδα συλλογικής υγείας (πρόληψη, διαχείριση υγείας και ασφάλιση υγείας)</c:v>
                </c:pt>
                <c:pt idx="8">
                  <c:v>  Λοιπές υπηρεσίες υγείας</c:v>
                </c:pt>
              </c:strCache>
            </c:strRef>
          </c:cat>
          <c:val>
            <c:numRef>
              <c:f>'Spending by type of healthcare'!$C$18:$K$18</c:f>
              <c:numCache>
                <c:formatCode>0.00</c:formatCode>
                <c:ptCount val="9"/>
                <c:pt idx="0">
                  <c:v>3.8</c:v>
                </c:pt>
                <c:pt idx="1">
                  <c:v>0</c:v>
                </c:pt>
                <c:pt idx="2">
                  <c:v>1.5</c:v>
                </c:pt>
                <c:pt idx="3">
                  <c:v>0</c:v>
                </c:pt>
                <c:pt idx="4">
                  <c:v>0.1</c:v>
                </c:pt>
                <c:pt idx="5">
                  <c:v>0.4</c:v>
                </c:pt>
                <c:pt idx="6">
                  <c:v>2.9</c:v>
                </c:pt>
                <c:pt idx="7">
                  <c:v>0.30000000000000032</c:v>
                </c:pt>
                <c:pt idx="8">
                  <c:v>0</c:v>
                </c:pt>
              </c:numCache>
            </c:numRef>
          </c:val>
          <c:extLst>
            <c:ext xmlns:c16="http://schemas.microsoft.com/office/drawing/2014/chart" uri="{C3380CC4-5D6E-409C-BE32-E72D297353CC}">
              <c16:uniqueId val="{00000000-E89A-4EEA-853B-0C3A23E26ED1}"/>
            </c:ext>
          </c:extLst>
        </c:ser>
        <c:ser>
          <c:idx val="1"/>
          <c:order val="1"/>
          <c:tx>
            <c:strRef>
              <c:f>'Spending by type of healthcare'!$A$33</c:f>
              <c:strCache>
                <c:ptCount val="1"/>
                <c:pt idx="0">
                  <c:v>EU average</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'Spending by type of healthcare'!$C$8:$K$8</c:f>
              <c:strCache>
                <c:ptCount val="9"/>
                <c:pt idx="0">
                  <c:v>  Ενδονοσοκομειακή θεραπεία και αποκατάσταση </c:v>
                </c:pt>
                <c:pt idx="1">
                  <c:v>  Περιστατικά ημερίσιας θεραπείας και αποκατάστασης</c:v>
                </c:pt>
                <c:pt idx="2">
                  <c:v>  Εξωνοσοκομειακή θεραπεία και φροντίδα αποκατάστασης </c:v>
                </c:pt>
                <c:pt idx="3">
                  <c:v>  Υπηρεσίας θεραπείας και αποκατάσασης στο σπίτι</c:v>
                </c:pt>
                <c:pt idx="4">
                  <c:v>  Υπηρεσίες μακροχρόνιας νοσηλευτικής φροντίδας</c:v>
                </c:pt>
                <c:pt idx="5">
                  <c:v>  Επικουρικές υπηρεσίες υγείας</c:v>
                </c:pt>
                <c:pt idx="6">
                  <c:v>Ιατρικά προϊόντα</c:v>
                </c:pt>
                <c:pt idx="7">
                  <c:v>Φροντίδα συλλογικής υγείας (πρόληψη, διαχείριση υγείας και ασφάλιση υγείας)</c:v>
                </c:pt>
                <c:pt idx="8">
                  <c:v>  Λοιπές υπηρεσίες υγείας</c:v>
                </c:pt>
              </c:strCache>
            </c:strRef>
          </c:cat>
          <c:val>
            <c:numRef>
              <c:f>'Spending by type of healthcare'!$C$33:$K$33</c:f>
              <c:numCache>
                <c:formatCode>0.0</c:formatCode>
                <c:ptCount val="9"/>
                <c:pt idx="0">
                  <c:v>2.3849999999999998</c:v>
                </c:pt>
                <c:pt idx="1">
                  <c:v>0.21176470588235383</c:v>
                </c:pt>
                <c:pt idx="2">
                  <c:v>2.2380952380952381</c:v>
                </c:pt>
                <c:pt idx="3">
                  <c:v>5.8823529411764698E-2</c:v>
                </c:pt>
                <c:pt idx="4">
                  <c:v>1.06</c:v>
                </c:pt>
                <c:pt idx="5">
                  <c:v>0.43500000000000111</c:v>
                </c:pt>
                <c:pt idx="6">
                  <c:v>1.7619047619047619</c:v>
                </c:pt>
                <c:pt idx="7">
                  <c:v>0.50476190476190252</c:v>
                </c:pt>
                <c:pt idx="8">
                  <c:v>3.0000000000000016E-2</c:v>
                </c:pt>
              </c:numCache>
            </c:numRef>
          </c:val>
          <c:extLst>
            <c:ext xmlns:c16="http://schemas.microsoft.com/office/drawing/2014/chart" uri="{C3380CC4-5D6E-409C-BE32-E72D297353CC}">
              <c16:uniqueId val="{00000001-E89A-4EEA-853B-0C3A23E26ED1}"/>
            </c:ext>
          </c:extLst>
        </c:ser>
        <c:dLbls>
          <c:showLegendKey val="0"/>
          <c:showVal val="0"/>
          <c:showCatName val="0"/>
          <c:showSerName val="0"/>
          <c:showPercent val="0"/>
          <c:showBubbleSize val="0"/>
        </c:dLbls>
        <c:gapWidth val="150"/>
        <c:axId val="292243576"/>
        <c:axId val="292242008"/>
      </c:barChart>
      <c:catAx>
        <c:axId val="292243576"/>
        <c:scaling>
          <c:orientation val="minMax"/>
        </c:scaling>
        <c:delete val="0"/>
        <c:axPos val="l"/>
        <c:numFmt formatCode="General" sourceLinked="1"/>
        <c:majorTickMark val="out"/>
        <c:minorTickMark val="none"/>
        <c:tickLblPos val="nextTo"/>
        <c:txPr>
          <a:bodyPr/>
          <a:lstStyle/>
          <a:p>
            <a:pPr>
              <a:defRPr sz="800"/>
            </a:pPr>
            <a:endParaRPr lang="en-US"/>
          </a:p>
        </c:txPr>
        <c:crossAx val="292242008"/>
        <c:crosses val="autoZero"/>
        <c:auto val="1"/>
        <c:lblAlgn val="r"/>
        <c:lblOffset val="100"/>
        <c:noMultiLvlLbl val="0"/>
      </c:catAx>
      <c:valAx>
        <c:axId val="292242008"/>
        <c:scaling>
          <c:orientation val="minMax"/>
        </c:scaling>
        <c:delete val="0"/>
        <c:axPos val="b"/>
        <c:numFmt formatCode="0.0" sourceLinked="0"/>
        <c:majorTickMark val="out"/>
        <c:minorTickMark val="none"/>
        <c:tickLblPos val="nextTo"/>
        <c:txPr>
          <a:bodyPr/>
          <a:lstStyle/>
          <a:p>
            <a:pPr>
              <a:defRPr sz="800"/>
            </a:pPr>
            <a:endParaRPr lang="en-US"/>
          </a:p>
        </c:txPr>
        <c:crossAx val="292243576"/>
        <c:crosses val="autoZero"/>
        <c:crossBetween val="between"/>
      </c:valAx>
    </c:plotArea>
    <c:legend>
      <c:legendPos val="r"/>
      <c:overlay val="0"/>
    </c:legend>
    <c:plotVisOnly val="1"/>
    <c:dispBlanksAs val="gap"/>
    <c:showDLblsOverMax val="0"/>
  </c:chart>
  <c:txPr>
    <a:bodyPr/>
    <a:lstStyle/>
    <a:p>
      <a:pPr>
        <a:defRPr sz="1000">
          <a:latin typeface="Arial Narrow" panose="020B0606020202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latin typeface="Arial Narrow" pitchFamily="34" charset="0"/>
              </a:defRPr>
            </a:pPr>
            <a:r>
              <a:rPr lang="el-GR" sz="1050" b="1" i="0" baseline="0" dirty="0">
                <a:latin typeface="Arial Narrow" pitchFamily="34" charset="0"/>
              </a:rPr>
              <a:t>Αριθμός επαγγελματικά </a:t>
            </a:r>
            <a:r>
              <a:rPr lang="el-GR" sz="1050" b="1" i="0" u="none" strike="noStrike" baseline="0" dirty="0"/>
              <a:t>ενεργών ι</a:t>
            </a:r>
            <a:r>
              <a:rPr lang="el-GR" sz="1050" b="1" i="0" baseline="0" dirty="0">
                <a:latin typeface="Arial Narrow" pitchFamily="34" charset="0"/>
              </a:rPr>
              <a:t>ατρών  (</a:t>
            </a:r>
            <a:r>
              <a:rPr lang="en-GB" sz="1050" b="1" i="0" baseline="0" dirty="0">
                <a:latin typeface="Arial Narrow" pitchFamily="34" charset="0"/>
              </a:rPr>
              <a:t>2013</a:t>
            </a:r>
            <a:r>
              <a:rPr lang="el-GR" sz="1050" b="1" i="0" baseline="0" dirty="0">
                <a:latin typeface="Arial Narrow" pitchFamily="34" charset="0"/>
              </a:rPr>
              <a:t>, ανά</a:t>
            </a:r>
            <a:r>
              <a:rPr lang="en-GB" sz="1050" b="1" i="0" baseline="0" dirty="0">
                <a:latin typeface="Arial Narrow" pitchFamily="34" charset="0"/>
              </a:rPr>
              <a:t> 1</a:t>
            </a:r>
            <a:r>
              <a:rPr lang="el-GR" sz="1050" b="1" i="0" baseline="0" dirty="0">
                <a:latin typeface="Arial Narrow" pitchFamily="34" charset="0"/>
              </a:rPr>
              <a:t>.</a:t>
            </a:r>
            <a:r>
              <a:rPr lang="en-GB" sz="1050" b="1" i="0" baseline="0" dirty="0">
                <a:latin typeface="Arial Narrow" pitchFamily="34" charset="0"/>
              </a:rPr>
              <a:t>000 </a:t>
            </a:r>
            <a:r>
              <a:rPr lang="el-GR" sz="1050" b="1" i="0" baseline="0" dirty="0">
                <a:latin typeface="Arial Narrow" pitchFamily="34" charset="0"/>
              </a:rPr>
              <a:t>κατοίκους</a:t>
            </a:r>
            <a:r>
              <a:rPr lang="en-GB" sz="1050" b="1" i="0" baseline="0" dirty="0">
                <a:latin typeface="Arial Narrow" pitchFamily="34" charset="0"/>
              </a:rPr>
              <a:t>)</a:t>
            </a:r>
            <a:endParaRPr lang="el-GR" sz="1050" dirty="0">
              <a:latin typeface="Arial Narrow" pitchFamily="34" charset="0"/>
            </a:endParaRPr>
          </a:p>
        </c:rich>
      </c:tx>
      <c:layout>
        <c:manualLayout>
          <c:xMode val="edge"/>
          <c:yMode val="edge"/>
          <c:x val="0.22312511560615675"/>
          <c:y val="0"/>
        </c:manualLayout>
      </c:layout>
      <c:overlay val="1"/>
    </c:title>
    <c:autoTitleDeleted val="0"/>
    <c:plotArea>
      <c:layout>
        <c:manualLayout>
          <c:layoutTarget val="inner"/>
          <c:xMode val="edge"/>
          <c:yMode val="edge"/>
          <c:x val="6.0682852143482062E-2"/>
          <c:y val="7.7785150618490076E-2"/>
          <c:w val="0.9115393700787402"/>
          <c:h val="0.54514880289803236"/>
        </c:manualLayout>
      </c:layout>
      <c:barChart>
        <c:barDir val="col"/>
        <c:grouping val="clustered"/>
        <c:varyColors val="0"/>
        <c:ser>
          <c:idx val="0"/>
          <c:order val="0"/>
          <c:invertIfNegative val="0"/>
          <c:dPt>
            <c:idx val="0"/>
            <c:invertIfNegative val="0"/>
            <c:bubble3D val="0"/>
            <c:spPr>
              <a:solidFill>
                <a:srgbClr val="FF0000"/>
              </a:solidFill>
            </c:spPr>
            <c:extLst>
              <c:ext xmlns:c16="http://schemas.microsoft.com/office/drawing/2014/chart" uri="{C3380CC4-5D6E-409C-BE32-E72D297353CC}">
                <c16:uniqueId val="{00000001-60CD-4842-8D36-97F3EE7FCF9D}"/>
              </c:ext>
            </c:extLst>
          </c:dPt>
          <c:cat>
            <c:strRef>
              <c:f>'Physicians&amp;Nurses'!$I$25:$I$40</c:f>
              <c:strCache>
                <c:ptCount val="16"/>
                <c:pt idx="0">
                  <c:v>Greece</c:v>
                </c:pt>
                <c:pt idx="1">
                  <c:v>Lithuania</c:v>
                </c:pt>
                <c:pt idx="2">
                  <c:v>Germany</c:v>
                </c:pt>
                <c:pt idx="3">
                  <c:v>Sweden</c:v>
                </c:pt>
                <c:pt idx="4">
                  <c:v>Italy</c:v>
                </c:pt>
                <c:pt idx="5">
                  <c:v>Spain</c:v>
                </c:pt>
                <c:pt idx="6">
                  <c:v>Denmark</c:v>
                </c:pt>
                <c:pt idx="7">
                  <c:v>Latvia</c:v>
                </c:pt>
                <c:pt idx="8">
                  <c:v>Slovak Republic</c:v>
                </c:pt>
                <c:pt idx="9">
                  <c:v>France</c:v>
                </c:pt>
                <c:pt idx="10">
                  <c:v>Finland</c:v>
                </c:pt>
                <c:pt idx="11">
                  <c:v>Netherlands</c:v>
                </c:pt>
                <c:pt idx="12">
                  <c:v>Luxembourg</c:v>
                </c:pt>
                <c:pt idx="13">
                  <c:v>Ireland</c:v>
                </c:pt>
                <c:pt idx="14">
                  <c:v>Slovenia</c:v>
                </c:pt>
                <c:pt idx="15">
                  <c:v>Poland</c:v>
                </c:pt>
              </c:strCache>
            </c:strRef>
          </c:cat>
          <c:val>
            <c:numRef>
              <c:f>'Physicians&amp;Nurses'!$J$25:$J$40</c:f>
              <c:numCache>
                <c:formatCode>General</c:formatCode>
                <c:ptCount val="16"/>
                <c:pt idx="0">
                  <c:v>6.29</c:v>
                </c:pt>
                <c:pt idx="1">
                  <c:v>4.59</c:v>
                </c:pt>
                <c:pt idx="2">
                  <c:v>4.4300000000000024</c:v>
                </c:pt>
                <c:pt idx="3">
                  <c:v>4.2300000000000004</c:v>
                </c:pt>
                <c:pt idx="4">
                  <c:v>4.1899999999999995</c:v>
                </c:pt>
                <c:pt idx="5">
                  <c:v>4.0999999999999996</c:v>
                </c:pt>
                <c:pt idx="6">
                  <c:v>3.8699999999999997</c:v>
                </c:pt>
                <c:pt idx="7">
                  <c:v>3.4</c:v>
                </c:pt>
                <c:pt idx="8">
                  <c:v>3.3899999999999997</c:v>
                </c:pt>
                <c:pt idx="9">
                  <c:v>3.3299999999999987</c:v>
                </c:pt>
                <c:pt idx="10">
                  <c:v>3.3</c:v>
                </c:pt>
                <c:pt idx="11">
                  <c:v>3.29</c:v>
                </c:pt>
                <c:pt idx="12">
                  <c:v>3.08</c:v>
                </c:pt>
                <c:pt idx="13">
                  <c:v>3.06</c:v>
                </c:pt>
                <c:pt idx="14">
                  <c:v>2.73</c:v>
                </c:pt>
                <c:pt idx="15">
                  <c:v>2.42</c:v>
                </c:pt>
              </c:numCache>
            </c:numRef>
          </c:val>
          <c:extLst>
            <c:ext xmlns:c16="http://schemas.microsoft.com/office/drawing/2014/chart" uri="{C3380CC4-5D6E-409C-BE32-E72D297353CC}">
              <c16:uniqueId val="{00000002-60CD-4842-8D36-97F3EE7FCF9D}"/>
            </c:ext>
          </c:extLst>
        </c:ser>
        <c:dLbls>
          <c:showLegendKey val="0"/>
          <c:showVal val="0"/>
          <c:showCatName val="0"/>
          <c:showSerName val="0"/>
          <c:showPercent val="0"/>
          <c:showBubbleSize val="0"/>
        </c:dLbls>
        <c:gapWidth val="150"/>
        <c:axId val="292243968"/>
        <c:axId val="292242792"/>
      </c:barChart>
      <c:catAx>
        <c:axId val="292243968"/>
        <c:scaling>
          <c:orientation val="minMax"/>
        </c:scaling>
        <c:delete val="0"/>
        <c:axPos val="b"/>
        <c:numFmt formatCode="General" sourceLinked="1"/>
        <c:majorTickMark val="out"/>
        <c:minorTickMark val="none"/>
        <c:tickLblPos val="nextTo"/>
        <c:txPr>
          <a:bodyPr rot="-2100000" vert="horz"/>
          <a:lstStyle/>
          <a:p>
            <a:pPr>
              <a:defRPr/>
            </a:pPr>
            <a:endParaRPr lang="en-US"/>
          </a:p>
        </c:txPr>
        <c:crossAx val="292242792"/>
        <c:crosses val="autoZero"/>
        <c:auto val="1"/>
        <c:lblAlgn val="ctr"/>
        <c:lblOffset val="100"/>
        <c:noMultiLvlLbl val="0"/>
      </c:catAx>
      <c:valAx>
        <c:axId val="292242792"/>
        <c:scaling>
          <c:orientation val="minMax"/>
        </c:scaling>
        <c:delete val="0"/>
        <c:axPos val="l"/>
        <c:numFmt formatCode="General" sourceLinked="1"/>
        <c:majorTickMark val="out"/>
        <c:minorTickMark val="none"/>
        <c:tickLblPos val="nextTo"/>
        <c:crossAx val="292243968"/>
        <c:crosses val="autoZero"/>
        <c:crossBetween val="between"/>
      </c:valAx>
    </c:plotArea>
    <c:plotVisOnly val="1"/>
    <c:dispBlanksAs val="gap"/>
    <c:showDLblsOverMax val="0"/>
  </c:chart>
  <c:txPr>
    <a:bodyPr/>
    <a:lstStyle/>
    <a:p>
      <a:pPr>
        <a:defRPr sz="1000">
          <a:latin typeface="Arial Narrow" panose="020B0606020202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l-GR" sz="1100" b="1" i="0" u="none" strike="noStrike" baseline="0" dirty="0"/>
              <a:t>Ποσοστό του πληθυσμού στα κράτη-μέλη της ΕΕ που θεωρεί ότι η ποιότητα της υγειονομικής περίθαλψης στη χώρα του είναι καλή </a:t>
            </a:r>
            <a:r>
              <a:rPr lang="en-US" sz="1100" b="1" i="0" u="none" strike="noStrike" baseline="0" dirty="0"/>
              <a:t>(2013)</a:t>
            </a:r>
            <a:endParaRPr lang="en-US" sz="1100" dirty="0"/>
          </a:p>
        </c:rich>
      </c:tx>
      <c:layout>
        <c:manualLayout>
          <c:xMode val="edge"/>
          <c:yMode val="edge"/>
          <c:x val="0.12385076199400465"/>
          <c:y val="1.5164004499437706E-2"/>
        </c:manualLayout>
      </c:layout>
      <c:overlay val="0"/>
    </c:title>
    <c:autoTitleDeleted val="0"/>
    <c:plotArea>
      <c:layout>
        <c:manualLayout>
          <c:layoutTarget val="inner"/>
          <c:xMode val="edge"/>
          <c:yMode val="edge"/>
          <c:x val="8.3599462108250214E-2"/>
          <c:y val="0.14726420639157761"/>
          <c:w val="0.8812438671963817"/>
          <c:h val="0.69993466508019864"/>
        </c:manualLayout>
      </c:layout>
      <c:barChart>
        <c:barDir val="col"/>
        <c:grouping val="clustered"/>
        <c:varyColors val="0"/>
        <c:ser>
          <c:idx val="0"/>
          <c:order val="0"/>
          <c:tx>
            <c:strRef>
              <c:f>'Perceptions of quality'!$L$6</c:f>
              <c:strCache>
                <c:ptCount val="1"/>
                <c:pt idx="0">
                  <c:v>Good</c:v>
                </c:pt>
              </c:strCache>
            </c:strRef>
          </c:tx>
          <c:invertIfNegative val="0"/>
          <c:dPt>
            <c:idx val="16"/>
            <c:invertIfNegative val="0"/>
            <c:bubble3D val="0"/>
            <c:spPr>
              <a:solidFill>
                <a:schemeClr val="tx1"/>
              </a:solidFill>
            </c:spPr>
            <c:extLst>
              <c:ext xmlns:c16="http://schemas.microsoft.com/office/drawing/2014/chart" uri="{C3380CC4-5D6E-409C-BE32-E72D297353CC}">
                <c16:uniqueId val="{00000001-66CC-4CB5-84DE-23892A6A1794}"/>
              </c:ext>
            </c:extLst>
          </c:dPt>
          <c:dPt>
            <c:idx val="27"/>
            <c:invertIfNegative val="0"/>
            <c:bubble3D val="0"/>
            <c:spPr>
              <a:solidFill>
                <a:schemeClr val="accent2"/>
              </a:solidFill>
            </c:spPr>
            <c:extLst>
              <c:ext xmlns:c16="http://schemas.microsoft.com/office/drawing/2014/chart" uri="{C3380CC4-5D6E-409C-BE32-E72D297353CC}">
                <c16:uniqueId val="{00000003-66CC-4CB5-84DE-23892A6A1794}"/>
              </c:ext>
            </c:extLst>
          </c:dPt>
          <c:cat>
            <c:strRef>
              <c:f>'Perceptions of quality'!$K$7:$K$35</c:f>
              <c:strCache>
                <c:ptCount val="29"/>
                <c:pt idx="0">
                  <c:v>BE</c:v>
                </c:pt>
                <c:pt idx="1">
                  <c:v>AT</c:v>
                </c:pt>
                <c:pt idx="2">
                  <c:v>MT</c:v>
                </c:pt>
                <c:pt idx="3">
                  <c:v>FI</c:v>
                </c:pt>
                <c:pt idx="4">
                  <c:v>NL</c:v>
                </c:pt>
                <c:pt idx="5">
                  <c:v>DE</c:v>
                </c:pt>
                <c:pt idx="6">
                  <c:v>LU</c:v>
                </c:pt>
                <c:pt idx="7">
                  <c:v>FR</c:v>
                </c:pt>
                <c:pt idx="8">
                  <c:v>DK</c:v>
                </c:pt>
                <c:pt idx="9">
                  <c:v>SE</c:v>
                </c:pt>
                <c:pt idx="10">
                  <c:v>UK</c:v>
                </c:pt>
                <c:pt idx="11">
                  <c:v>ES</c:v>
                </c:pt>
                <c:pt idx="12">
                  <c:v>CZ</c:v>
                </c:pt>
                <c:pt idx="13">
                  <c:v>EE</c:v>
                </c:pt>
                <c:pt idx="14">
                  <c:v>CY</c:v>
                </c:pt>
                <c:pt idx="15">
                  <c:v>SI</c:v>
                </c:pt>
                <c:pt idx="16">
                  <c:v>EU (28)</c:v>
                </c:pt>
                <c:pt idx="17">
                  <c:v>LT</c:v>
                </c:pt>
                <c:pt idx="18">
                  <c:v>IE</c:v>
                </c:pt>
                <c:pt idx="19">
                  <c:v>HR</c:v>
                </c:pt>
                <c:pt idx="20">
                  <c:v>IT</c:v>
                </c:pt>
                <c:pt idx="21">
                  <c:v>PT</c:v>
                </c:pt>
                <c:pt idx="22">
                  <c:v>SK</c:v>
                </c:pt>
                <c:pt idx="23">
                  <c:v>HU</c:v>
                </c:pt>
                <c:pt idx="24">
                  <c:v>LV</c:v>
                </c:pt>
                <c:pt idx="25">
                  <c:v>PL</c:v>
                </c:pt>
                <c:pt idx="26">
                  <c:v>BG</c:v>
                </c:pt>
                <c:pt idx="27">
                  <c:v>EL</c:v>
                </c:pt>
                <c:pt idx="28">
                  <c:v>RO</c:v>
                </c:pt>
              </c:strCache>
            </c:strRef>
          </c:cat>
          <c:val>
            <c:numRef>
              <c:f>'Perceptions of quality'!$L$7:$L$35</c:f>
              <c:numCache>
                <c:formatCode>General</c:formatCode>
                <c:ptCount val="29"/>
                <c:pt idx="0">
                  <c:v>0.97000000000000064</c:v>
                </c:pt>
                <c:pt idx="1">
                  <c:v>0.96000000000000063</c:v>
                </c:pt>
                <c:pt idx="2">
                  <c:v>0.94000000000000061</c:v>
                </c:pt>
                <c:pt idx="3">
                  <c:v>0.94000000000000061</c:v>
                </c:pt>
                <c:pt idx="4">
                  <c:v>0.91</c:v>
                </c:pt>
                <c:pt idx="5">
                  <c:v>0.9</c:v>
                </c:pt>
                <c:pt idx="6">
                  <c:v>0.9</c:v>
                </c:pt>
                <c:pt idx="7">
                  <c:v>0.88</c:v>
                </c:pt>
                <c:pt idx="8">
                  <c:v>0.87000000000000322</c:v>
                </c:pt>
                <c:pt idx="9">
                  <c:v>0.86000000000000065</c:v>
                </c:pt>
                <c:pt idx="10">
                  <c:v>0.85000000000000064</c:v>
                </c:pt>
                <c:pt idx="11">
                  <c:v>0.81</c:v>
                </c:pt>
                <c:pt idx="12">
                  <c:v>0.78</c:v>
                </c:pt>
                <c:pt idx="13">
                  <c:v>0.73000000000000065</c:v>
                </c:pt>
                <c:pt idx="14">
                  <c:v>0.73000000000000065</c:v>
                </c:pt>
                <c:pt idx="15">
                  <c:v>0.73000000000000065</c:v>
                </c:pt>
                <c:pt idx="16">
                  <c:v>0.71000000000000063</c:v>
                </c:pt>
                <c:pt idx="17">
                  <c:v>0.6500000000000038</c:v>
                </c:pt>
                <c:pt idx="18">
                  <c:v>0.62000000000000322</c:v>
                </c:pt>
                <c:pt idx="19">
                  <c:v>0.59</c:v>
                </c:pt>
                <c:pt idx="20">
                  <c:v>0.56000000000000005</c:v>
                </c:pt>
                <c:pt idx="21">
                  <c:v>0.55000000000000004</c:v>
                </c:pt>
                <c:pt idx="22">
                  <c:v>0.5</c:v>
                </c:pt>
                <c:pt idx="23">
                  <c:v>0.47000000000000008</c:v>
                </c:pt>
                <c:pt idx="24">
                  <c:v>0.47000000000000008</c:v>
                </c:pt>
                <c:pt idx="25">
                  <c:v>0.32000000000000184</c:v>
                </c:pt>
                <c:pt idx="26">
                  <c:v>0.29000000000000031</c:v>
                </c:pt>
                <c:pt idx="27">
                  <c:v>0.26</c:v>
                </c:pt>
                <c:pt idx="28">
                  <c:v>0.25</c:v>
                </c:pt>
              </c:numCache>
            </c:numRef>
          </c:val>
          <c:extLst>
            <c:ext xmlns:c16="http://schemas.microsoft.com/office/drawing/2014/chart" uri="{C3380CC4-5D6E-409C-BE32-E72D297353CC}">
              <c16:uniqueId val="{00000004-66CC-4CB5-84DE-23892A6A1794}"/>
            </c:ext>
          </c:extLst>
        </c:ser>
        <c:dLbls>
          <c:showLegendKey val="0"/>
          <c:showVal val="0"/>
          <c:showCatName val="0"/>
          <c:showSerName val="0"/>
          <c:showPercent val="0"/>
          <c:showBubbleSize val="0"/>
        </c:dLbls>
        <c:gapWidth val="150"/>
        <c:axId val="278019248"/>
        <c:axId val="278021600"/>
      </c:barChart>
      <c:catAx>
        <c:axId val="278019248"/>
        <c:scaling>
          <c:orientation val="minMax"/>
        </c:scaling>
        <c:delete val="0"/>
        <c:axPos val="b"/>
        <c:numFmt formatCode="General" sourceLinked="1"/>
        <c:majorTickMark val="out"/>
        <c:minorTickMark val="none"/>
        <c:tickLblPos val="nextTo"/>
        <c:crossAx val="278021600"/>
        <c:crosses val="autoZero"/>
        <c:auto val="1"/>
        <c:lblAlgn val="ctr"/>
        <c:lblOffset val="100"/>
        <c:noMultiLvlLbl val="0"/>
      </c:catAx>
      <c:valAx>
        <c:axId val="278021600"/>
        <c:scaling>
          <c:orientation val="minMax"/>
          <c:max val="1"/>
        </c:scaling>
        <c:delete val="0"/>
        <c:axPos val="l"/>
        <c:numFmt formatCode="0%" sourceLinked="0"/>
        <c:majorTickMark val="out"/>
        <c:minorTickMark val="none"/>
        <c:tickLblPos val="nextTo"/>
        <c:crossAx val="278019248"/>
        <c:crosses val="autoZero"/>
        <c:crossBetween val="between"/>
      </c:valAx>
      <c:spPr>
        <a:ln>
          <a:solidFill>
            <a:schemeClr val="bg1">
              <a:lumMod val="75000"/>
            </a:schemeClr>
          </a:solidFill>
        </a:ln>
      </c:spPr>
    </c:plotArea>
    <c:plotVisOnly val="1"/>
    <c:dispBlanksAs val="gap"/>
    <c:showDLblsOverMax val="0"/>
  </c:chart>
  <c:txPr>
    <a:bodyPr/>
    <a:lstStyle/>
    <a:p>
      <a:pPr>
        <a:defRPr>
          <a:latin typeface="Arial Narrow" panose="020B060602020203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0.08219</cdr:x>
      <cdr:y>0.03871</cdr:y>
    </cdr:from>
    <cdr:to>
      <cdr:x>0.25905</cdr:x>
      <cdr:y>0.10918</cdr:y>
    </cdr:to>
    <cdr:sp macro="" textlink="">
      <cdr:nvSpPr>
        <cdr:cNvPr id="2" name="TextBox 1"/>
        <cdr:cNvSpPr txBox="1"/>
      </cdr:nvSpPr>
      <cdr:spPr>
        <a:xfrm xmlns:a="http://schemas.openxmlformats.org/drawingml/2006/main">
          <a:off x="432048" y="130577"/>
          <a:ext cx="929679" cy="2377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b="1" i="0" dirty="0">
              <a:solidFill>
                <a:sysClr val="windowText" lastClr="000000"/>
              </a:solidFill>
              <a:latin typeface="Arial Narrow" panose="020B0606020202030204" pitchFamily="34" charset="0"/>
            </a:rPr>
            <a:t>% </a:t>
          </a:r>
          <a:r>
            <a:rPr lang="en-GB" sz="900" b="1" dirty="0">
              <a:latin typeface="Arial Narrow" panose="020B0606020202030204" pitchFamily="34" charset="0"/>
            </a:rPr>
            <a:t>of </a:t>
          </a:r>
          <a:r>
            <a:rPr lang="en-GB" sz="900" b="1" i="0" dirty="0">
              <a:solidFill>
                <a:sysClr val="windowText" lastClr="000000"/>
              </a:solidFill>
              <a:latin typeface="Arial Narrow" panose="020B0606020202030204" pitchFamily="34" charset="0"/>
            </a:rPr>
            <a:t>GDP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GB"/>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B61C81BF-69AB-427D-934B-10BC93BC5197}" type="slidenum">
              <a:rPr lang="en-GB" altLang="en-US"/>
              <a:pPr>
                <a:defRPr/>
              </a:pPr>
              <a:t>‹#›</a:t>
            </a:fld>
            <a:endParaRPr lang="en-GB" altLang="en-US"/>
          </a:p>
        </p:txBody>
      </p:sp>
    </p:spTree>
    <p:extLst>
      <p:ext uri="{BB962C8B-B14F-4D97-AF65-F5344CB8AC3E}">
        <p14:creationId xmlns:p14="http://schemas.microsoft.com/office/powerpoint/2010/main" val="1540592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093AB6DD-8720-4C39-9372-81D6D13DF359}" type="slidenum">
              <a:rPr lang="el-GR" altLang="en-US"/>
              <a:pPr>
                <a:defRPr/>
              </a:pPr>
              <a:t>‹#›</a:t>
            </a:fld>
            <a:endParaRPr lang="el-GR" altLang="en-US"/>
          </a:p>
        </p:txBody>
      </p:sp>
    </p:spTree>
    <p:extLst>
      <p:ext uri="{BB962C8B-B14F-4D97-AF65-F5344CB8AC3E}">
        <p14:creationId xmlns:p14="http://schemas.microsoft.com/office/powerpoint/2010/main" val="2058286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3FAAAD5-4A1C-415D-A51B-4B5E2EE3E234}" type="slidenum">
              <a:rPr kumimoji="0" lang="el-GR" altLang="el-GR"/>
              <a:pPr>
                <a:spcBef>
                  <a:spcPct val="0"/>
                </a:spcBef>
              </a:pPr>
              <a:t>3</a:t>
            </a:fld>
            <a:endParaRPr kumimoji="0" lang="el-GR" altLang="el-GR"/>
          </a:p>
        </p:txBody>
      </p:sp>
      <p:sp>
        <p:nvSpPr>
          <p:cNvPr id="8195" name="1 - Θέση εικόνας διαφάνειας"/>
          <p:cNvSpPr>
            <a:spLocks noGrp="1" noRot="1" noChangeAspect="1" noTextEdit="1"/>
          </p:cNvSpPr>
          <p:nvPr>
            <p:ph type="sldImg"/>
          </p:nvPr>
        </p:nvSpPr>
        <p:spPr>
          <a:ln/>
        </p:spPr>
      </p:sp>
      <p:sp>
        <p:nvSpPr>
          <p:cNvPr id="8196"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8197"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747786EE-1BF9-43F6-B32D-6914B67C2080}" type="slidenum">
              <a:rPr kumimoji="0" lang="el-GR" altLang="el-GR">
                <a:latin typeface="Arial Unicode MS" panose="020B0604020202020204" pitchFamily="34" charset="-128"/>
              </a:rPr>
              <a:pPr algn="r">
                <a:spcBef>
                  <a:spcPct val="0"/>
                </a:spcBef>
              </a:pPr>
              <a:t>3</a:t>
            </a:fld>
            <a:endParaRPr kumimoji="0" lang="el-GR" altLang="el-GR">
              <a:latin typeface="Arial Unicode MS" panose="020B0604020202020204" pitchFamily="34" charset="-128"/>
            </a:endParaRPr>
          </a:p>
        </p:txBody>
      </p:sp>
    </p:spTree>
    <p:extLst>
      <p:ext uri="{BB962C8B-B14F-4D97-AF65-F5344CB8AC3E}">
        <p14:creationId xmlns:p14="http://schemas.microsoft.com/office/powerpoint/2010/main" val="327471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411F04F-211F-4AA1-BDBF-F9DA5740F45D}" type="slidenum">
              <a:rPr kumimoji="0" lang="el-GR" altLang="el-GR"/>
              <a:pPr>
                <a:spcBef>
                  <a:spcPct val="0"/>
                </a:spcBef>
              </a:pPr>
              <a:t>17</a:t>
            </a:fld>
            <a:endParaRPr kumimoji="0" lang="el-GR" altLang="el-GR"/>
          </a:p>
        </p:txBody>
      </p:sp>
      <p:sp>
        <p:nvSpPr>
          <p:cNvPr id="28675" name="1 - Θέση εικόνας διαφάνειας"/>
          <p:cNvSpPr>
            <a:spLocks noGrp="1" noRot="1" noChangeAspect="1" noTextEdit="1"/>
          </p:cNvSpPr>
          <p:nvPr>
            <p:ph type="sldImg"/>
          </p:nvPr>
        </p:nvSpPr>
        <p:spPr>
          <a:ln/>
        </p:spPr>
      </p:sp>
      <p:sp>
        <p:nvSpPr>
          <p:cNvPr id="28676"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28677"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6B8D2B2F-5012-4DD8-A061-C83096EBCB6C}" type="slidenum">
              <a:rPr kumimoji="0" lang="el-GR" altLang="el-GR">
                <a:latin typeface="Arial Unicode MS" panose="020B0604020202020204" pitchFamily="34" charset="-128"/>
              </a:rPr>
              <a:pPr algn="r">
                <a:spcBef>
                  <a:spcPct val="0"/>
                </a:spcBef>
              </a:pPr>
              <a:t>17</a:t>
            </a:fld>
            <a:endParaRPr kumimoji="0" lang="el-GR" altLang="el-GR">
              <a:latin typeface="Arial Unicode MS" panose="020B0604020202020204" pitchFamily="34" charset="-128"/>
            </a:endParaRPr>
          </a:p>
        </p:txBody>
      </p:sp>
    </p:spTree>
    <p:extLst>
      <p:ext uri="{BB962C8B-B14F-4D97-AF65-F5344CB8AC3E}">
        <p14:creationId xmlns:p14="http://schemas.microsoft.com/office/powerpoint/2010/main" val="290683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2BBE85D-617C-47EC-8044-742E54722983}" type="slidenum">
              <a:rPr kumimoji="0" lang="el-GR" altLang="el-GR"/>
              <a:pPr>
                <a:spcBef>
                  <a:spcPct val="0"/>
                </a:spcBef>
              </a:pPr>
              <a:t>18</a:t>
            </a:fld>
            <a:endParaRPr kumimoji="0" lang="el-GR" altLang="el-GR"/>
          </a:p>
        </p:txBody>
      </p:sp>
      <p:sp>
        <p:nvSpPr>
          <p:cNvPr id="30723" name="1 - Θέση εικόνας διαφάνειας"/>
          <p:cNvSpPr>
            <a:spLocks noGrp="1" noRot="1" noChangeAspect="1" noTextEdit="1"/>
          </p:cNvSpPr>
          <p:nvPr>
            <p:ph type="sldImg"/>
          </p:nvPr>
        </p:nvSpPr>
        <p:spPr>
          <a:ln/>
        </p:spPr>
      </p:sp>
      <p:sp>
        <p:nvSpPr>
          <p:cNvPr id="30724"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30725"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34DBC553-5E26-4103-902C-2347260AE8A1}" type="slidenum">
              <a:rPr kumimoji="0" lang="el-GR" altLang="el-GR">
                <a:latin typeface="Arial Unicode MS" panose="020B0604020202020204" pitchFamily="34" charset="-128"/>
              </a:rPr>
              <a:pPr algn="r">
                <a:spcBef>
                  <a:spcPct val="0"/>
                </a:spcBef>
              </a:pPr>
              <a:t>18</a:t>
            </a:fld>
            <a:endParaRPr kumimoji="0" lang="el-GR" altLang="el-GR">
              <a:latin typeface="Arial Unicode MS" panose="020B0604020202020204" pitchFamily="34" charset="-128"/>
            </a:endParaRPr>
          </a:p>
        </p:txBody>
      </p:sp>
    </p:spTree>
    <p:extLst>
      <p:ext uri="{BB962C8B-B14F-4D97-AF65-F5344CB8AC3E}">
        <p14:creationId xmlns:p14="http://schemas.microsoft.com/office/powerpoint/2010/main" val="229437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12% του πληθυσμού ανέφερε μη ικανοποιούμενες ανάγκες </a:t>
            </a:r>
            <a:endParaRPr lang="en-GB" dirty="0"/>
          </a:p>
        </p:txBody>
      </p:sp>
      <p:sp>
        <p:nvSpPr>
          <p:cNvPr id="4" name="Slide Number Placeholder 3"/>
          <p:cNvSpPr>
            <a:spLocks noGrp="1"/>
          </p:cNvSpPr>
          <p:nvPr>
            <p:ph type="sldNum" sz="quarter" idx="5"/>
          </p:nvPr>
        </p:nvSpPr>
        <p:spPr/>
        <p:txBody>
          <a:bodyPr/>
          <a:lstStyle/>
          <a:p>
            <a:pPr>
              <a:defRPr/>
            </a:pPr>
            <a:fld id="{093AB6DD-8720-4C39-9372-81D6D13DF359}" type="slidenum">
              <a:rPr lang="el-GR" altLang="en-US" smtClean="0"/>
              <a:pPr>
                <a:defRPr/>
              </a:pPr>
              <a:t>20</a:t>
            </a:fld>
            <a:endParaRPr lang="el-GR" altLang="en-US"/>
          </a:p>
        </p:txBody>
      </p:sp>
    </p:spTree>
    <p:extLst>
      <p:ext uri="{BB962C8B-B14F-4D97-AF65-F5344CB8AC3E}">
        <p14:creationId xmlns:p14="http://schemas.microsoft.com/office/powerpoint/2010/main" val="1433686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 γενόσημα φάρμακα είναι όμοια εγκεκριμένων φαρμάκων που ήδη κυκλοφορούν στην αγορά και έχουν ίδια χαρακτηριστικά δοσολογίας, αποτελεσματικότητας, ποιότητας και τρόπου χορήγησης με τα εγκεκριμένα πρωτότυπα φάρμακα. Περιέχουν την ίδια δραστική ουσία και η τιμή τους είναι συνήθως πολύ χαμηλότερη σε σχέση με τις τιμές των πρωτοτύπων. </a:t>
            </a:r>
          </a:p>
          <a:p>
            <a:r>
              <a:rPr lang="el-GR" dirty="0"/>
              <a:t>Τα πρωτότυπα φάρμακα έχουν υψηλότερες τιμές από τα γενόσημα, διότι στο κόστος ανάπτυξής τους περιλαμβάνονται υψηλές δαπάνες για την έρευνα, την τεχνολογία και τις κλινικές μελέτες. Για αυτό το λόγο απολαμβάνουν μια περίοδο προστασίας, κατά τη διάρκεια της οποίας δε μπορούν να κυκλοφορήσουν όμοια φάρμακα (γενόσημα). Τα γενόσημα φάρμακα αντιθέτως, έχουν μικρότερο κόστος ανάπτυξης, διότι βασίζονται σε ήδη δοκιμασμένη τεχνολογία. </a:t>
            </a:r>
            <a:endParaRPr lang="en-GB" dirty="0"/>
          </a:p>
        </p:txBody>
      </p:sp>
      <p:sp>
        <p:nvSpPr>
          <p:cNvPr id="4" name="Slide Number Placeholder 3"/>
          <p:cNvSpPr>
            <a:spLocks noGrp="1"/>
          </p:cNvSpPr>
          <p:nvPr>
            <p:ph type="sldNum" sz="quarter" idx="5"/>
          </p:nvPr>
        </p:nvSpPr>
        <p:spPr/>
        <p:txBody>
          <a:bodyPr/>
          <a:lstStyle/>
          <a:p>
            <a:pPr>
              <a:defRPr/>
            </a:pPr>
            <a:fld id="{093AB6DD-8720-4C39-9372-81D6D13DF359}" type="slidenum">
              <a:rPr lang="el-GR" altLang="en-US" smtClean="0"/>
              <a:pPr>
                <a:defRPr/>
              </a:pPr>
              <a:t>32</a:t>
            </a:fld>
            <a:endParaRPr lang="el-GR" altLang="en-US"/>
          </a:p>
        </p:txBody>
      </p:sp>
    </p:spTree>
    <p:extLst>
      <p:ext uri="{BB962C8B-B14F-4D97-AF65-F5344CB8AC3E}">
        <p14:creationId xmlns:p14="http://schemas.microsoft.com/office/powerpoint/2010/main" val="1343955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itchFamily="49" charset="0"/>
              <a:buNone/>
            </a:pPr>
            <a:r>
              <a:rPr lang="el-GR" dirty="0">
                <a:solidFill>
                  <a:srgbClr val="000000"/>
                </a:solidFill>
              </a:rPr>
              <a:t>Η κρατική ρύθμιση </a:t>
            </a:r>
            <a:r>
              <a:rPr lang="el-GR" b="0" dirty="0">
                <a:solidFill>
                  <a:srgbClr val="000000"/>
                </a:solidFill>
              </a:rPr>
              <a:t>μπορεί να ειδωθεί ως μία εναλλακτική της άμεσης δημόσιας παροχής υπηρεσιών φροντίδας μορφή κρατικής παρέμβασης, με στόχο την αντιμετώπιση των προβλημάτων που δημιουργούν στην αποτελεσματικότητα των μηχανισμών της αγοράς η ατελής πληροφόρηση και ο ανορθολογισμός. </a:t>
            </a:r>
            <a:r>
              <a:rPr lang="el-GR" b="0" u="sng" dirty="0">
                <a:solidFill>
                  <a:srgbClr val="000000"/>
                </a:solidFill>
              </a:rPr>
              <a:t>Αντί να υποκαθιστά τους ιδιώτες προμηθευτές φροντίδας, το κράτος μπορεί να ελέγξει τους τελευταίους μέσω ενός αυστηρού συστήματος παρακολούθησης.</a:t>
            </a:r>
          </a:p>
          <a:p>
            <a:pPr>
              <a:buFont typeface="Courier New" pitchFamily="49" charset="0"/>
              <a:buNone/>
            </a:pPr>
            <a:r>
              <a:rPr lang="el-GR" b="0" dirty="0">
                <a:solidFill>
                  <a:srgbClr val="000000"/>
                </a:solidFill>
              </a:rPr>
              <a:t>Η αποτελεσματικότητα αυτής της μορφής κρατικής παρέμβασης εξαρτάται από το πόσο καλά και αδιάφθορα κάνουν τη δουλειά τους οι επιθεωρητές του δημοσίου και οι κοινωνικοί λειτουργοί.</a:t>
            </a:r>
          </a:p>
          <a:p>
            <a:endParaRPr lang="en-GB" dirty="0"/>
          </a:p>
        </p:txBody>
      </p:sp>
      <p:sp>
        <p:nvSpPr>
          <p:cNvPr id="4" name="Slide Number Placeholder 3"/>
          <p:cNvSpPr>
            <a:spLocks noGrp="1"/>
          </p:cNvSpPr>
          <p:nvPr>
            <p:ph type="sldNum" sz="quarter" idx="5"/>
          </p:nvPr>
        </p:nvSpPr>
        <p:spPr/>
        <p:txBody>
          <a:bodyPr/>
          <a:lstStyle/>
          <a:p>
            <a:pPr>
              <a:defRPr/>
            </a:pPr>
            <a:fld id="{093AB6DD-8720-4C39-9372-81D6D13DF359}" type="slidenum">
              <a:rPr lang="el-GR" altLang="en-US" smtClean="0"/>
              <a:pPr>
                <a:defRPr/>
              </a:pPr>
              <a:t>41</a:t>
            </a:fld>
            <a:endParaRPr lang="el-GR" altLang="en-US"/>
          </a:p>
        </p:txBody>
      </p:sp>
    </p:spTree>
    <p:extLst>
      <p:ext uri="{BB962C8B-B14F-4D97-AF65-F5344CB8AC3E}">
        <p14:creationId xmlns:p14="http://schemas.microsoft.com/office/powerpoint/2010/main" val="90585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BF43789-1970-4F4A-8B83-FA4C68741044}" type="slidenum">
              <a:rPr kumimoji="0" lang="el-GR" altLang="el-GR">
                <a:solidFill>
                  <a:srgbClr val="000000"/>
                </a:solidFill>
              </a:rPr>
              <a:pPr>
                <a:spcBef>
                  <a:spcPct val="0"/>
                </a:spcBef>
              </a:pPr>
              <a:t>4</a:t>
            </a:fld>
            <a:endParaRPr kumimoji="0" lang="el-GR" altLang="el-GR">
              <a:solidFill>
                <a:srgbClr val="000000"/>
              </a:solidFill>
            </a:endParaRPr>
          </a:p>
        </p:txBody>
      </p:sp>
      <p:sp>
        <p:nvSpPr>
          <p:cNvPr id="12291" name="1 - Θέση εικόνας διαφάνειας"/>
          <p:cNvSpPr>
            <a:spLocks noGrp="1" noRot="1" noChangeAspect="1" noTextEdit="1"/>
          </p:cNvSpPr>
          <p:nvPr>
            <p:ph type="sldImg"/>
          </p:nvPr>
        </p:nvSpPr>
        <p:spPr>
          <a:ln/>
        </p:spPr>
      </p:sp>
      <p:sp>
        <p:nvSpPr>
          <p:cNvPr id="12292"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12293"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A11E277C-E934-4A04-A39E-4BB22CA3296A}" type="slidenum">
              <a:rPr kumimoji="0" lang="el-GR" altLang="el-GR">
                <a:solidFill>
                  <a:srgbClr val="000000"/>
                </a:solidFill>
                <a:latin typeface="Arial Unicode MS" panose="020B0604020202020204" pitchFamily="34" charset="-128"/>
              </a:rPr>
              <a:pPr algn="r">
                <a:spcBef>
                  <a:spcPct val="0"/>
                </a:spcBef>
              </a:pPr>
              <a:t>4</a:t>
            </a:fld>
            <a:endParaRPr kumimoji="0" lang="el-GR" altLang="el-GR">
              <a:solidFill>
                <a:srgbClr val="000000"/>
              </a:solidFill>
              <a:latin typeface="Arial Unicode MS" panose="020B0604020202020204" pitchFamily="34" charset="-128"/>
            </a:endParaRPr>
          </a:p>
        </p:txBody>
      </p:sp>
    </p:spTree>
    <p:extLst>
      <p:ext uri="{BB962C8B-B14F-4D97-AF65-F5344CB8AC3E}">
        <p14:creationId xmlns:p14="http://schemas.microsoft.com/office/powerpoint/2010/main" val="375466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BF43789-1970-4F4A-8B83-FA4C68741044}" type="slidenum">
              <a:rPr kumimoji="0" lang="el-GR" altLang="el-GR">
                <a:solidFill>
                  <a:srgbClr val="000000"/>
                </a:solidFill>
              </a:rPr>
              <a:pPr>
                <a:spcBef>
                  <a:spcPct val="0"/>
                </a:spcBef>
              </a:pPr>
              <a:t>5</a:t>
            </a:fld>
            <a:endParaRPr kumimoji="0" lang="el-GR" altLang="el-GR">
              <a:solidFill>
                <a:srgbClr val="000000"/>
              </a:solidFill>
            </a:endParaRPr>
          </a:p>
        </p:txBody>
      </p:sp>
      <p:sp>
        <p:nvSpPr>
          <p:cNvPr id="12291" name="1 - Θέση εικόνας διαφάνειας"/>
          <p:cNvSpPr>
            <a:spLocks noGrp="1" noRot="1" noChangeAspect="1" noTextEdit="1"/>
          </p:cNvSpPr>
          <p:nvPr>
            <p:ph type="sldImg"/>
          </p:nvPr>
        </p:nvSpPr>
        <p:spPr>
          <a:ln/>
        </p:spPr>
      </p:sp>
      <p:sp>
        <p:nvSpPr>
          <p:cNvPr id="12292"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12293"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A11E277C-E934-4A04-A39E-4BB22CA3296A}" type="slidenum">
              <a:rPr kumimoji="0" lang="el-GR" altLang="el-GR">
                <a:solidFill>
                  <a:srgbClr val="000000"/>
                </a:solidFill>
                <a:latin typeface="Arial Unicode MS" panose="020B0604020202020204" pitchFamily="34" charset="-128"/>
              </a:rPr>
              <a:pPr algn="r">
                <a:spcBef>
                  <a:spcPct val="0"/>
                </a:spcBef>
              </a:pPr>
              <a:t>5</a:t>
            </a:fld>
            <a:endParaRPr kumimoji="0" lang="el-GR" altLang="el-GR">
              <a:solidFill>
                <a:srgbClr val="000000"/>
              </a:solidFill>
              <a:latin typeface="Arial Unicode MS" panose="020B0604020202020204" pitchFamily="34" charset="-128"/>
            </a:endParaRPr>
          </a:p>
        </p:txBody>
      </p:sp>
    </p:spTree>
    <p:extLst>
      <p:ext uri="{BB962C8B-B14F-4D97-AF65-F5344CB8AC3E}">
        <p14:creationId xmlns:p14="http://schemas.microsoft.com/office/powerpoint/2010/main" val="270272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B623B58-A17F-4A0A-A5F8-04795A368471}" type="slidenum">
              <a:rPr kumimoji="0" lang="el-GR" altLang="el-GR">
                <a:solidFill>
                  <a:srgbClr val="000000"/>
                </a:solidFill>
              </a:rPr>
              <a:pPr>
                <a:spcBef>
                  <a:spcPct val="0"/>
                </a:spcBef>
              </a:pPr>
              <a:t>6</a:t>
            </a:fld>
            <a:endParaRPr kumimoji="0" lang="el-GR" altLang="el-GR">
              <a:solidFill>
                <a:srgbClr val="000000"/>
              </a:solidFill>
            </a:endParaRPr>
          </a:p>
        </p:txBody>
      </p:sp>
      <p:sp>
        <p:nvSpPr>
          <p:cNvPr id="14339" name="1 - Θέση εικόνας διαφάνειας"/>
          <p:cNvSpPr>
            <a:spLocks noGrp="1" noRot="1" noChangeAspect="1" noTextEdit="1"/>
          </p:cNvSpPr>
          <p:nvPr>
            <p:ph type="sldImg"/>
          </p:nvPr>
        </p:nvSpPr>
        <p:spPr>
          <a:ln/>
        </p:spPr>
      </p:sp>
      <p:sp>
        <p:nvSpPr>
          <p:cNvPr id="14340"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14341"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04986579-703F-497F-84F9-62E19A027F64}" type="slidenum">
              <a:rPr kumimoji="0" lang="el-GR" altLang="el-GR">
                <a:solidFill>
                  <a:srgbClr val="000000"/>
                </a:solidFill>
                <a:latin typeface="Arial Unicode MS" panose="020B0604020202020204" pitchFamily="34" charset="-128"/>
              </a:rPr>
              <a:pPr algn="r">
                <a:spcBef>
                  <a:spcPct val="0"/>
                </a:spcBef>
              </a:pPr>
              <a:t>6</a:t>
            </a:fld>
            <a:endParaRPr kumimoji="0" lang="el-GR" altLang="el-GR">
              <a:solidFill>
                <a:srgbClr val="000000"/>
              </a:solidFill>
              <a:latin typeface="Arial Unicode MS" panose="020B0604020202020204" pitchFamily="34" charset="-128"/>
            </a:endParaRPr>
          </a:p>
        </p:txBody>
      </p:sp>
    </p:spTree>
    <p:extLst>
      <p:ext uri="{BB962C8B-B14F-4D97-AF65-F5344CB8AC3E}">
        <p14:creationId xmlns:p14="http://schemas.microsoft.com/office/powerpoint/2010/main" val="129005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B623B58-A17F-4A0A-A5F8-04795A368471}" type="slidenum">
              <a:rPr kumimoji="0" lang="el-GR" altLang="el-GR">
                <a:solidFill>
                  <a:srgbClr val="000000"/>
                </a:solidFill>
              </a:rPr>
              <a:pPr>
                <a:spcBef>
                  <a:spcPct val="0"/>
                </a:spcBef>
              </a:pPr>
              <a:t>7</a:t>
            </a:fld>
            <a:endParaRPr kumimoji="0" lang="el-GR" altLang="el-GR">
              <a:solidFill>
                <a:srgbClr val="000000"/>
              </a:solidFill>
            </a:endParaRPr>
          </a:p>
        </p:txBody>
      </p:sp>
      <p:sp>
        <p:nvSpPr>
          <p:cNvPr id="14339" name="1 - Θέση εικόνας διαφάνειας"/>
          <p:cNvSpPr>
            <a:spLocks noGrp="1" noRot="1" noChangeAspect="1" noTextEdit="1"/>
          </p:cNvSpPr>
          <p:nvPr>
            <p:ph type="sldImg"/>
          </p:nvPr>
        </p:nvSpPr>
        <p:spPr>
          <a:ln/>
        </p:spPr>
      </p:sp>
      <p:sp>
        <p:nvSpPr>
          <p:cNvPr id="14340"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14341"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04986579-703F-497F-84F9-62E19A027F64}" type="slidenum">
              <a:rPr kumimoji="0" lang="el-GR" altLang="el-GR">
                <a:solidFill>
                  <a:srgbClr val="000000"/>
                </a:solidFill>
                <a:latin typeface="Arial Unicode MS" panose="020B0604020202020204" pitchFamily="34" charset="-128"/>
              </a:rPr>
              <a:pPr algn="r">
                <a:spcBef>
                  <a:spcPct val="0"/>
                </a:spcBef>
              </a:pPr>
              <a:t>7</a:t>
            </a:fld>
            <a:endParaRPr kumimoji="0" lang="el-GR" altLang="el-GR">
              <a:solidFill>
                <a:srgbClr val="000000"/>
              </a:solidFill>
              <a:latin typeface="Arial Unicode MS" panose="020B0604020202020204" pitchFamily="34" charset="-128"/>
            </a:endParaRPr>
          </a:p>
        </p:txBody>
      </p:sp>
    </p:spTree>
    <p:extLst>
      <p:ext uri="{BB962C8B-B14F-4D97-AF65-F5344CB8AC3E}">
        <p14:creationId xmlns:p14="http://schemas.microsoft.com/office/powerpoint/2010/main" val="209622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5A9C383-FA34-4B79-9625-59CDED3353FE}" type="slidenum">
              <a:rPr kumimoji="0" lang="el-GR" altLang="el-GR"/>
              <a:pPr>
                <a:spcBef>
                  <a:spcPct val="0"/>
                </a:spcBef>
              </a:pPr>
              <a:t>13</a:t>
            </a:fld>
            <a:endParaRPr kumimoji="0" lang="el-GR" altLang="el-GR"/>
          </a:p>
        </p:txBody>
      </p:sp>
      <p:sp>
        <p:nvSpPr>
          <p:cNvPr id="20483" name="1 - Θέση εικόνας διαφάνειας"/>
          <p:cNvSpPr>
            <a:spLocks noGrp="1" noRot="1" noChangeAspect="1" noTextEdit="1"/>
          </p:cNvSpPr>
          <p:nvPr>
            <p:ph type="sldImg"/>
          </p:nvPr>
        </p:nvSpPr>
        <p:spPr>
          <a:ln/>
        </p:spPr>
      </p:sp>
      <p:sp>
        <p:nvSpPr>
          <p:cNvPr id="20484"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20485"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D0E341FE-BDA3-46B7-BF21-78CE6C272F42}" type="slidenum">
              <a:rPr kumimoji="0" lang="el-GR" altLang="el-GR">
                <a:latin typeface="Arial Unicode MS" panose="020B0604020202020204" pitchFamily="34" charset="-128"/>
              </a:rPr>
              <a:pPr algn="r">
                <a:spcBef>
                  <a:spcPct val="0"/>
                </a:spcBef>
              </a:pPr>
              <a:t>13</a:t>
            </a:fld>
            <a:endParaRPr kumimoji="0" lang="el-GR" altLang="el-GR">
              <a:latin typeface="Arial Unicode MS" panose="020B0604020202020204" pitchFamily="34" charset="-128"/>
            </a:endParaRPr>
          </a:p>
        </p:txBody>
      </p:sp>
    </p:spTree>
    <p:extLst>
      <p:ext uri="{BB962C8B-B14F-4D97-AF65-F5344CB8AC3E}">
        <p14:creationId xmlns:p14="http://schemas.microsoft.com/office/powerpoint/2010/main" val="378425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33686B6-146C-46A6-985E-3745D77E499B}" type="slidenum">
              <a:rPr kumimoji="0" lang="el-GR" altLang="el-GR"/>
              <a:pPr>
                <a:spcBef>
                  <a:spcPct val="0"/>
                </a:spcBef>
              </a:pPr>
              <a:t>14</a:t>
            </a:fld>
            <a:endParaRPr kumimoji="0" lang="el-GR" altLang="el-GR"/>
          </a:p>
        </p:txBody>
      </p:sp>
      <p:sp>
        <p:nvSpPr>
          <p:cNvPr id="22531" name="1 - Θέση εικόνας διαφάνειας"/>
          <p:cNvSpPr>
            <a:spLocks noGrp="1" noRot="1" noChangeAspect="1" noTextEdit="1"/>
          </p:cNvSpPr>
          <p:nvPr>
            <p:ph type="sldImg"/>
          </p:nvPr>
        </p:nvSpPr>
        <p:spPr>
          <a:ln/>
        </p:spPr>
      </p:sp>
      <p:sp>
        <p:nvSpPr>
          <p:cNvPr id="22532"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22533"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E9A4F3D2-0AD5-4985-B34A-C522822D5A07}" type="slidenum">
              <a:rPr kumimoji="0" lang="el-GR" altLang="el-GR">
                <a:latin typeface="Arial Unicode MS" panose="020B0604020202020204" pitchFamily="34" charset="-128"/>
              </a:rPr>
              <a:pPr algn="r">
                <a:spcBef>
                  <a:spcPct val="0"/>
                </a:spcBef>
              </a:pPr>
              <a:t>14</a:t>
            </a:fld>
            <a:endParaRPr kumimoji="0" lang="el-GR" altLang="el-GR">
              <a:latin typeface="Arial Unicode MS" panose="020B0604020202020204" pitchFamily="34" charset="-128"/>
            </a:endParaRPr>
          </a:p>
        </p:txBody>
      </p:sp>
    </p:spTree>
    <p:extLst>
      <p:ext uri="{BB962C8B-B14F-4D97-AF65-F5344CB8AC3E}">
        <p14:creationId xmlns:p14="http://schemas.microsoft.com/office/powerpoint/2010/main" val="418026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E5107A6-7067-4172-A725-611D2ADB49DC}" type="slidenum">
              <a:rPr kumimoji="0" lang="el-GR" altLang="el-GR"/>
              <a:pPr>
                <a:spcBef>
                  <a:spcPct val="0"/>
                </a:spcBef>
              </a:pPr>
              <a:t>15</a:t>
            </a:fld>
            <a:endParaRPr kumimoji="0" lang="el-GR" altLang="el-GR"/>
          </a:p>
        </p:txBody>
      </p:sp>
      <p:sp>
        <p:nvSpPr>
          <p:cNvPr id="24579" name="1 - Θέση εικόνας διαφάνειας"/>
          <p:cNvSpPr>
            <a:spLocks noGrp="1" noRot="1" noChangeAspect="1" noTextEdit="1"/>
          </p:cNvSpPr>
          <p:nvPr>
            <p:ph type="sldImg"/>
          </p:nvPr>
        </p:nvSpPr>
        <p:spPr>
          <a:ln/>
        </p:spPr>
      </p:sp>
      <p:sp>
        <p:nvSpPr>
          <p:cNvPr id="24580"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24581"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A42869A6-D41C-4191-98A8-0936210B5219}" type="slidenum">
              <a:rPr kumimoji="0" lang="el-GR" altLang="el-GR">
                <a:latin typeface="Arial Unicode MS" panose="020B0604020202020204" pitchFamily="34" charset="-128"/>
              </a:rPr>
              <a:pPr algn="r">
                <a:spcBef>
                  <a:spcPct val="0"/>
                </a:spcBef>
              </a:pPr>
              <a:t>15</a:t>
            </a:fld>
            <a:endParaRPr kumimoji="0" lang="el-GR" altLang="el-GR">
              <a:latin typeface="Arial Unicode MS" panose="020B0604020202020204" pitchFamily="34" charset="-128"/>
            </a:endParaRPr>
          </a:p>
        </p:txBody>
      </p:sp>
    </p:spTree>
    <p:extLst>
      <p:ext uri="{BB962C8B-B14F-4D97-AF65-F5344CB8AC3E}">
        <p14:creationId xmlns:p14="http://schemas.microsoft.com/office/powerpoint/2010/main" val="141199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4294ADB-8663-4061-A7AD-91E4675ABDB1}" type="slidenum">
              <a:rPr kumimoji="0" lang="el-GR" altLang="el-GR"/>
              <a:pPr>
                <a:spcBef>
                  <a:spcPct val="0"/>
                </a:spcBef>
              </a:pPr>
              <a:t>16</a:t>
            </a:fld>
            <a:endParaRPr kumimoji="0" lang="el-GR" altLang="el-GR"/>
          </a:p>
        </p:txBody>
      </p:sp>
      <p:sp>
        <p:nvSpPr>
          <p:cNvPr id="26627" name="1 - Θέση εικόνας διαφάνειας"/>
          <p:cNvSpPr>
            <a:spLocks noGrp="1" noRot="1" noChangeAspect="1" noTextEdit="1"/>
          </p:cNvSpPr>
          <p:nvPr>
            <p:ph type="sldImg"/>
          </p:nvPr>
        </p:nvSpPr>
        <p:spPr>
          <a:ln/>
        </p:spPr>
      </p:sp>
      <p:sp>
        <p:nvSpPr>
          <p:cNvPr id="26628" name="2 - Θέση σημειώσεων"/>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el-GR" altLang="el-GR"/>
          </a:p>
        </p:txBody>
      </p:sp>
      <p:sp>
        <p:nvSpPr>
          <p:cNvPr id="26629" name="3 - Θέση αριθμού διαφάνειας"/>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spcBef>
                <a:spcPct val="30000"/>
              </a:spcBef>
              <a:defRPr kumimoji="1" sz="1200">
                <a:solidFill>
                  <a:schemeClr val="tx1"/>
                </a:solidFill>
                <a:latin typeface="Times New Roman" panose="02020603050405020304" pitchFamily="18" charset="0"/>
              </a:defRPr>
            </a:lvl1pPr>
            <a:lvl2pPr marL="742950" indent="-285750" defTabSz="923925">
              <a:spcBef>
                <a:spcPct val="30000"/>
              </a:spcBef>
              <a:defRPr kumimoji="1" sz="1200">
                <a:solidFill>
                  <a:schemeClr val="tx1"/>
                </a:solidFill>
                <a:latin typeface="Times New Roman" panose="02020603050405020304" pitchFamily="18" charset="0"/>
              </a:defRPr>
            </a:lvl2pPr>
            <a:lvl3pPr marL="1143000" indent="-228600" defTabSz="923925">
              <a:spcBef>
                <a:spcPct val="30000"/>
              </a:spcBef>
              <a:defRPr kumimoji="1" sz="1200">
                <a:solidFill>
                  <a:schemeClr val="tx1"/>
                </a:solidFill>
                <a:latin typeface="Times New Roman" panose="02020603050405020304" pitchFamily="18" charset="0"/>
              </a:defRPr>
            </a:lvl3pPr>
            <a:lvl4pPr marL="1600200" indent="-228600" defTabSz="923925">
              <a:spcBef>
                <a:spcPct val="30000"/>
              </a:spcBef>
              <a:defRPr kumimoji="1" sz="1200">
                <a:solidFill>
                  <a:schemeClr val="tx1"/>
                </a:solidFill>
                <a:latin typeface="Times New Roman" panose="02020603050405020304" pitchFamily="18" charset="0"/>
              </a:defRPr>
            </a:lvl4pPr>
            <a:lvl5pPr marL="2057400" indent="-228600" defTabSz="923925">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631C4C51-BC42-42A5-9586-D0413FA798F9}" type="slidenum">
              <a:rPr kumimoji="0" lang="el-GR" altLang="el-GR">
                <a:latin typeface="Arial Unicode MS" panose="020B0604020202020204" pitchFamily="34" charset="-128"/>
              </a:rPr>
              <a:pPr algn="r">
                <a:spcBef>
                  <a:spcPct val="0"/>
                </a:spcBef>
              </a:pPr>
              <a:t>16</a:t>
            </a:fld>
            <a:endParaRPr kumimoji="0" lang="el-GR" altLang="el-GR">
              <a:latin typeface="Arial Unicode MS" panose="020B0604020202020204" pitchFamily="34" charset="-128"/>
            </a:endParaRPr>
          </a:p>
        </p:txBody>
      </p:sp>
    </p:spTree>
    <p:extLst>
      <p:ext uri="{BB962C8B-B14F-4D97-AF65-F5344CB8AC3E}">
        <p14:creationId xmlns:p14="http://schemas.microsoft.com/office/powerpoint/2010/main" val="3525236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endParaRPr lang="el-GR" altLang="en-US" sz="240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endParaRPr lang="el-GR" altLang="en-US" sz="240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endParaRPr lang="el-GR" altLang="en-US" sz="240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endParaRPr lang="el-GR" altLang="en-US" sz="240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6331" name="Rectangle 11"/>
          <p:cNvSpPr>
            <a:spLocks noGrp="1" noChangeArrowheads="1"/>
          </p:cNvSpPr>
          <p:nvPr>
            <p:ph type="ctrTitle"/>
          </p:nvPr>
        </p:nvSpPr>
        <p:spPr>
          <a:xfrm>
            <a:off x="2057400" y="1143000"/>
            <a:ext cx="6629400" cy="2209800"/>
          </a:xfrm>
        </p:spPr>
        <p:txBody>
          <a:bodyPr/>
          <a:lstStyle>
            <a:lvl1pPr>
              <a:defRPr sz="4800"/>
            </a:lvl1pPr>
          </a:lstStyle>
          <a:p>
            <a:r>
              <a:rPr lang="el-GR"/>
              <a:t>Click to edit Master title style</a:t>
            </a:r>
          </a:p>
        </p:txBody>
      </p:sp>
      <p:sp>
        <p:nvSpPr>
          <p:cNvPr id="563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l-GR"/>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l-G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l-GR"/>
          </a:p>
        </p:txBody>
      </p:sp>
      <p:sp>
        <p:nvSpPr>
          <p:cNvPr id="15" name="Rectangle 15"/>
          <p:cNvSpPr>
            <a:spLocks noGrp="1" noChangeArrowheads="1"/>
          </p:cNvSpPr>
          <p:nvPr>
            <p:ph type="sldNum" sz="quarter" idx="12"/>
          </p:nvPr>
        </p:nvSpPr>
        <p:spPr/>
        <p:txBody>
          <a:bodyPr/>
          <a:lstStyle>
            <a:lvl1pPr>
              <a:defRPr smtClean="0"/>
            </a:lvl1pPr>
          </a:lstStyle>
          <a:p>
            <a:pPr>
              <a:defRPr/>
            </a:pPr>
            <a:fld id="{72511DB2-0E51-4122-8FD3-2E25729F7410}" type="slidenum">
              <a:rPr lang="el-GR" altLang="en-US"/>
              <a:pPr>
                <a:defRPr/>
              </a:pPr>
              <a:t>‹#›</a:t>
            </a:fld>
            <a:endParaRPr lang="el-GR" altLang="en-US"/>
          </a:p>
        </p:txBody>
      </p:sp>
    </p:spTree>
    <p:extLst>
      <p:ext uri="{BB962C8B-B14F-4D97-AF65-F5344CB8AC3E}">
        <p14:creationId xmlns:p14="http://schemas.microsoft.com/office/powerpoint/2010/main" val="412799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9"/>
          <p:cNvSpPr>
            <a:spLocks noGrp="1" noChangeArrowheads="1"/>
          </p:cNvSpPr>
          <p:nvPr>
            <p:ph type="dt" sz="half" idx="10"/>
          </p:nvPr>
        </p:nvSpPr>
        <p:spPr>
          <a:ln/>
        </p:spPr>
        <p:txBody>
          <a:bodyPr/>
          <a:lstStyle>
            <a:lvl1pPr>
              <a:defRPr/>
            </a:lvl1pPr>
          </a:lstStyle>
          <a:p>
            <a:pPr>
              <a:defRPr/>
            </a:pPr>
            <a:endParaRPr lang="el-G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p>
        </p:txBody>
      </p:sp>
      <p:sp>
        <p:nvSpPr>
          <p:cNvPr id="6" name="Rectangle 11"/>
          <p:cNvSpPr>
            <a:spLocks noGrp="1" noChangeArrowheads="1"/>
          </p:cNvSpPr>
          <p:nvPr>
            <p:ph type="sldNum" sz="quarter" idx="12"/>
          </p:nvPr>
        </p:nvSpPr>
        <p:spPr>
          <a:ln/>
        </p:spPr>
        <p:txBody>
          <a:bodyPr/>
          <a:lstStyle>
            <a:lvl1pPr>
              <a:defRPr/>
            </a:lvl1pPr>
          </a:lstStyle>
          <a:p>
            <a:pPr>
              <a:defRPr/>
            </a:pPr>
            <a:fld id="{5B0FBCD8-844F-430B-907F-384A0D39249D}" type="slidenum">
              <a:rPr lang="el-GR" altLang="en-US"/>
              <a:pPr>
                <a:defRPr/>
              </a:pPr>
              <a:t>‹#›</a:t>
            </a:fld>
            <a:endParaRPr lang="el-GR" altLang="en-US"/>
          </a:p>
        </p:txBody>
      </p:sp>
    </p:spTree>
    <p:extLst>
      <p:ext uri="{BB962C8B-B14F-4D97-AF65-F5344CB8AC3E}">
        <p14:creationId xmlns:p14="http://schemas.microsoft.com/office/powerpoint/2010/main" val="338759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43700" y="277813"/>
            <a:ext cx="1943100" cy="5853112"/>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914400" y="277813"/>
            <a:ext cx="5676900" cy="585311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9"/>
          <p:cNvSpPr>
            <a:spLocks noGrp="1" noChangeArrowheads="1"/>
          </p:cNvSpPr>
          <p:nvPr>
            <p:ph type="dt" sz="half" idx="10"/>
          </p:nvPr>
        </p:nvSpPr>
        <p:spPr>
          <a:ln/>
        </p:spPr>
        <p:txBody>
          <a:bodyPr/>
          <a:lstStyle>
            <a:lvl1pPr>
              <a:defRPr/>
            </a:lvl1pPr>
          </a:lstStyle>
          <a:p>
            <a:pPr>
              <a:defRPr/>
            </a:pPr>
            <a:endParaRPr lang="el-G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p>
        </p:txBody>
      </p:sp>
      <p:sp>
        <p:nvSpPr>
          <p:cNvPr id="6" name="Rectangle 11"/>
          <p:cNvSpPr>
            <a:spLocks noGrp="1" noChangeArrowheads="1"/>
          </p:cNvSpPr>
          <p:nvPr>
            <p:ph type="sldNum" sz="quarter" idx="12"/>
          </p:nvPr>
        </p:nvSpPr>
        <p:spPr>
          <a:ln/>
        </p:spPr>
        <p:txBody>
          <a:bodyPr/>
          <a:lstStyle>
            <a:lvl1pPr>
              <a:defRPr/>
            </a:lvl1pPr>
          </a:lstStyle>
          <a:p>
            <a:pPr>
              <a:defRPr/>
            </a:pPr>
            <a:fld id="{609B30F1-649A-4397-872B-DDD894C00795}" type="slidenum">
              <a:rPr lang="el-GR" altLang="en-US"/>
              <a:pPr>
                <a:defRPr/>
              </a:pPr>
              <a:t>‹#›</a:t>
            </a:fld>
            <a:endParaRPr lang="el-GR" altLang="en-US"/>
          </a:p>
        </p:txBody>
      </p:sp>
    </p:spTree>
    <p:extLst>
      <p:ext uri="{BB962C8B-B14F-4D97-AF65-F5344CB8AC3E}">
        <p14:creationId xmlns:p14="http://schemas.microsoft.com/office/powerpoint/2010/main" val="100716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7813"/>
            <a:ext cx="77724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914400" y="1600200"/>
            <a:ext cx="7772400" cy="4530725"/>
          </a:xfrm>
        </p:spPr>
        <p:txBody>
          <a:bodyPr/>
          <a:lstStyle/>
          <a:p>
            <a:pPr lvl="0"/>
            <a:endParaRPr lang="el-GR" noProof="0"/>
          </a:p>
        </p:txBody>
      </p:sp>
      <p:sp>
        <p:nvSpPr>
          <p:cNvPr id="4" name="Rectangle 9"/>
          <p:cNvSpPr>
            <a:spLocks noGrp="1" noChangeArrowheads="1"/>
          </p:cNvSpPr>
          <p:nvPr>
            <p:ph type="dt" sz="half" idx="10"/>
          </p:nvPr>
        </p:nvSpPr>
        <p:spPr>
          <a:ln/>
        </p:spPr>
        <p:txBody>
          <a:bodyPr/>
          <a:lstStyle>
            <a:lvl1pPr>
              <a:defRPr/>
            </a:lvl1pPr>
          </a:lstStyle>
          <a:p>
            <a:pPr>
              <a:defRPr/>
            </a:pPr>
            <a:endParaRPr lang="el-G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p>
        </p:txBody>
      </p:sp>
      <p:sp>
        <p:nvSpPr>
          <p:cNvPr id="6" name="Rectangle 11"/>
          <p:cNvSpPr>
            <a:spLocks noGrp="1" noChangeArrowheads="1"/>
          </p:cNvSpPr>
          <p:nvPr>
            <p:ph type="sldNum" sz="quarter" idx="12"/>
          </p:nvPr>
        </p:nvSpPr>
        <p:spPr>
          <a:ln/>
        </p:spPr>
        <p:txBody>
          <a:bodyPr/>
          <a:lstStyle>
            <a:lvl1pPr>
              <a:defRPr/>
            </a:lvl1pPr>
          </a:lstStyle>
          <a:p>
            <a:pPr>
              <a:defRPr/>
            </a:pPr>
            <a:fld id="{78ADD6F4-B3FA-4213-BBCB-EF9327DAC796}" type="slidenum">
              <a:rPr lang="el-GR" altLang="en-US"/>
              <a:pPr>
                <a:defRPr/>
              </a:pPr>
              <a:t>‹#›</a:t>
            </a:fld>
            <a:endParaRPr lang="el-GR" altLang="en-US"/>
          </a:p>
        </p:txBody>
      </p:sp>
    </p:spTree>
    <p:extLst>
      <p:ext uri="{BB962C8B-B14F-4D97-AF65-F5344CB8AC3E}">
        <p14:creationId xmlns:p14="http://schemas.microsoft.com/office/powerpoint/2010/main" val="4237077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7813"/>
            <a:ext cx="7772400" cy="1143000"/>
          </a:xfrm>
        </p:spPr>
        <p:txBody>
          <a:bodyPr/>
          <a:lstStyle/>
          <a:p>
            <a:r>
              <a:rPr lang="el-GR"/>
              <a:t>Kλικ για επεξεργασία του τίτλου</a:t>
            </a:r>
          </a:p>
        </p:txBody>
      </p:sp>
      <p:sp>
        <p:nvSpPr>
          <p:cNvPr id="3" name="2 - Θέση SmartArt"/>
          <p:cNvSpPr>
            <a:spLocks noGrp="1"/>
          </p:cNvSpPr>
          <p:nvPr>
            <p:ph type="dgm" idx="1"/>
          </p:nvPr>
        </p:nvSpPr>
        <p:spPr>
          <a:xfrm>
            <a:off x="914400" y="1600200"/>
            <a:ext cx="7772400" cy="4530725"/>
          </a:xfrm>
        </p:spPr>
        <p:txBody>
          <a:bodyPr/>
          <a:lstStyle/>
          <a:p>
            <a:pPr lvl="0"/>
            <a:endParaRPr lang="el-GR" noProof="0"/>
          </a:p>
        </p:txBody>
      </p:sp>
      <p:sp>
        <p:nvSpPr>
          <p:cNvPr id="4" name="Rectangle 9"/>
          <p:cNvSpPr>
            <a:spLocks noGrp="1" noChangeArrowheads="1"/>
          </p:cNvSpPr>
          <p:nvPr>
            <p:ph type="dt" sz="half" idx="10"/>
          </p:nvPr>
        </p:nvSpPr>
        <p:spPr>
          <a:ln/>
        </p:spPr>
        <p:txBody>
          <a:bodyPr/>
          <a:lstStyle>
            <a:lvl1pPr>
              <a:defRPr/>
            </a:lvl1pPr>
          </a:lstStyle>
          <a:p>
            <a:pPr>
              <a:defRPr/>
            </a:pPr>
            <a:endParaRPr lang="el-G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p>
        </p:txBody>
      </p:sp>
      <p:sp>
        <p:nvSpPr>
          <p:cNvPr id="6" name="Rectangle 11"/>
          <p:cNvSpPr>
            <a:spLocks noGrp="1" noChangeArrowheads="1"/>
          </p:cNvSpPr>
          <p:nvPr>
            <p:ph type="sldNum" sz="quarter" idx="12"/>
          </p:nvPr>
        </p:nvSpPr>
        <p:spPr>
          <a:ln/>
        </p:spPr>
        <p:txBody>
          <a:bodyPr/>
          <a:lstStyle>
            <a:lvl1pPr>
              <a:defRPr/>
            </a:lvl1pPr>
          </a:lstStyle>
          <a:p>
            <a:pPr>
              <a:defRPr/>
            </a:pPr>
            <a:fld id="{DE19AC8D-4818-4D58-9C5F-A8A0FDD2A92C}" type="slidenum">
              <a:rPr lang="el-GR" altLang="en-US"/>
              <a:pPr>
                <a:defRPr/>
              </a:pPr>
              <a:t>‹#›</a:t>
            </a:fld>
            <a:endParaRPr lang="el-GR" altLang="en-US"/>
          </a:p>
        </p:txBody>
      </p:sp>
    </p:spTree>
    <p:extLst>
      <p:ext uri="{BB962C8B-B14F-4D97-AF65-F5344CB8AC3E}">
        <p14:creationId xmlns:p14="http://schemas.microsoft.com/office/powerpoint/2010/main" val="62796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9"/>
          <p:cNvSpPr>
            <a:spLocks noGrp="1" noChangeArrowheads="1"/>
          </p:cNvSpPr>
          <p:nvPr>
            <p:ph type="dt" sz="half" idx="10"/>
          </p:nvPr>
        </p:nvSpPr>
        <p:spPr>
          <a:ln/>
        </p:spPr>
        <p:txBody>
          <a:bodyPr/>
          <a:lstStyle>
            <a:lvl1pPr>
              <a:defRPr/>
            </a:lvl1pPr>
          </a:lstStyle>
          <a:p>
            <a:pPr>
              <a:defRPr/>
            </a:pPr>
            <a:endParaRPr lang="el-G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p>
        </p:txBody>
      </p:sp>
      <p:sp>
        <p:nvSpPr>
          <p:cNvPr id="6" name="Rectangle 11"/>
          <p:cNvSpPr>
            <a:spLocks noGrp="1" noChangeArrowheads="1"/>
          </p:cNvSpPr>
          <p:nvPr>
            <p:ph type="sldNum" sz="quarter" idx="12"/>
          </p:nvPr>
        </p:nvSpPr>
        <p:spPr>
          <a:ln/>
        </p:spPr>
        <p:txBody>
          <a:bodyPr/>
          <a:lstStyle>
            <a:lvl1pPr>
              <a:defRPr/>
            </a:lvl1pPr>
          </a:lstStyle>
          <a:p>
            <a:pPr>
              <a:defRPr/>
            </a:pPr>
            <a:fld id="{06A253AE-C8DA-4A02-9E81-06320D0C81A8}" type="slidenum">
              <a:rPr lang="el-GR" altLang="en-US"/>
              <a:pPr>
                <a:defRPr/>
              </a:pPr>
              <a:t>‹#›</a:t>
            </a:fld>
            <a:endParaRPr lang="el-GR" altLang="en-US"/>
          </a:p>
        </p:txBody>
      </p:sp>
    </p:spTree>
    <p:extLst>
      <p:ext uri="{BB962C8B-B14F-4D97-AF65-F5344CB8AC3E}">
        <p14:creationId xmlns:p14="http://schemas.microsoft.com/office/powerpoint/2010/main" val="77920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9"/>
          <p:cNvSpPr>
            <a:spLocks noGrp="1" noChangeArrowheads="1"/>
          </p:cNvSpPr>
          <p:nvPr>
            <p:ph type="dt" sz="half" idx="10"/>
          </p:nvPr>
        </p:nvSpPr>
        <p:spPr>
          <a:ln/>
        </p:spPr>
        <p:txBody>
          <a:bodyPr/>
          <a:lstStyle>
            <a:lvl1pPr>
              <a:defRPr/>
            </a:lvl1pPr>
          </a:lstStyle>
          <a:p>
            <a:pPr>
              <a:defRPr/>
            </a:pPr>
            <a:endParaRPr lang="el-G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p>
        </p:txBody>
      </p:sp>
      <p:sp>
        <p:nvSpPr>
          <p:cNvPr id="6" name="Rectangle 11"/>
          <p:cNvSpPr>
            <a:spLocks noGrp="1" noChangeArrowheads="1"/>
          </p:cNvSpPr>
          <p:nvPr>
            <p:ph type="sldNum" sz="quarter" idx="12"/>
          </p:nvPr>
        </p:nvSpPr>
        <p:spPr>
          <a:ln/>
        </p:spPr>
        <p:txBody>
          <a:bodyPr/>
          <a:lstStyle>
            <a:lvl1pPr>
              <a:defRPr/>
            </a:lvl1pPr>
          </a:lstStyle>
          <a:p>
            <a:pPr>
              <a:defRPr/>
            </a:pPr>
            <a:fld id="{22192F76-16BB-424A-AE30-37465C059E38}" type="slidenum">
              <a:rPr lang="el-GR" altLang="en-US"/>
              <a:pPr>
                <a:defRPr/>
              </a:pPr>
              <a:t>‹#›</a:t>
            </a:fld>
            <a:endParaRPr lang="el-GR" altLang="en-US"/>
          </a:p>
        </p:txBody>
      </p:sp>
    </p:spTree>
    <p:extLst>
      <p:ext uri="{BB962C8B-B14F-4D97-AF65-F5344CB8AC3E}">
        <p14:creationId xmlns:p14="http://schemas.microsoft.com/office/powerpoint/2010/main" val="91365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9"/>
          <p:cNvSpPr>
            <a:spLocks noGrp="1" noChangeArrowheads="1"/>
          </p:cNvSpPr>
          <p:nvPr>
            <p:ph type="dt" sz="half" idx="10"/>
          </p:nvPr>
        </p:nvSpPr>
        <p:spPr>
          <a:ln/>
        </p:spPr>
        <p:txBody>
          <a:bodyPr/>
          <a:lstStyle>
            <a:lvl1pPr>
              <a:defRPr/>
            </a:lvl1pPr>
          </a:lstStyle>
          <a:p>
            <a:pPr>
              <a:defRPr/>
            </a:pPr>
            <a:endParaRPr lang="el-G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p>
        </p:txBody>
      </p:sp>
      <p:sp>
        <p:nvSpPr>
          <p:cNvPr id="7" name="Rectangle 11"/>
          <p:cNvSpPr>
            <a:spLocks noGrp="1" noChangeArrowheads="1"/>
          </p:cNvSpPr>
          <p:nvPr>
            <p:ph type="sldNum" sz="quarter" idx="12"/>
          </p:nvPr>
        </p:nvSpPr>
        <p:spPr>
          <a:ln/>
        </p:spPr>
        <p:txBody>
          <a:bodyPr/>
          <a:lstStyle>
            <a:lvl1pPr>
              <a:defRPr/>
            </a:lvl1pPr>
          </a:lstStyle>
          <a:p>
            <a:pPr>
              <a:defRPr/>
            </a:pPr>
            <a:fld id="{2F85B957-1C63-4A04-A57C-D5949925BF9B}" type="slidenum">
              <a:rPr lang="el-GR" altLang="en-US"/>
              <a:pPr>
                <a:defRPr/>
              </a:pPr>
              <a:t>‹#›</a:t>
            </a:fld>
            <a:endParaRPr lang="el-GR" altLang="en-US"/>
          </a:p>
        </p:txBody>
      </p:sp>
    </p:spTree>
    <p:extLst>
      <p:ext uri="{BB962C8B-B14F-4D97-AF65-F5344CB8AC3E}">
        <p14:creationId xmlns:p14="http://schemas.microsoft.com/office/powerpoint/2010/main" val="277270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9"/>
          <p:cNvSpPr>
            <a:spLocks noGrp="1" noChangeArrowheads="1"/>
          </p:cNvSpPr>
          <p:nvPr>
            <p:ph type="dt" sz="half" idx="10"/>
          </p:nvPr>
        </p:nvSpPr>
        <p:spPr>
          <a:ln/>
        </p:spPr>
        <p:txBody>
          <a:bodyPr/>
          <a:lstStyle>
            <a:lvl1pPr>
              <a:defRPr/>
            </a:lvl1pPr>
          </a:lstStyle>
          <a:p>
            <a:pPr>
              <a:defRPr/>
            </a:pPr>
            <a:endParaRPr lang="el-GR"/>
          </a:p>
        </p:txBody>
      </p:sp>
      <p:sp>
        <p:nvSpPr>
          <p:cNvPr id="8" name="Rectangle 10"/>
          <p:cNvSpPr>
            <a:spLocks noGrp="1" noChangeArrowheads="1"/>
          </p:cNvSpPr>
          <p:nvPr>
            <p:ph type="ftr" sz="quarter" idx="11"/>
          </p:nvPr>
        </p:nvSpPr>
        <p:spPr>
          <a:ln/>
        </p:spPr>
        <p:txBody>
          <a:bodyPr/>
          <a:lstStyle>
            <a:lvl1pPr>
              <a:defRPr/>
            </a:lvl1pPr>
          </a:lstStyle>
          <a:p>
            <a:pPr>
              <a:defRPr/>
            </a:pPr>
            <a:endParaRPr lang="el-GR"/>
          </a:p>
        </p:txBody>
      </p:sp>
      <p:sp>
        <p:nvSpPr>
          <p:cNvPr id="9" name="Rectangle 11"/>
          <p:cNvSpPr>
            <a:spLocks noGrp="1" noChangeArrowheads="1"/>
          </p:cNvSpPr>
          <p:nvPr>
            <p:ph type="sldNum" sz="quarter" idx="12"/>
          </p:nvPr>
        </p:nvSpPr>
        <p:spPr>
          <a:ln/>
        </p:spPr>
        <p:txBody>
          <a:bodyPr/>
          <a:lstStyle>
            <a:lvl1pPr>
              <a:defRPr/>
            </a:lvl1pPr>
          </a:lstStyle>
          <a:p>
            <a:pPr>
              <a:defRPr/>
            </a:pPr>
            <a:fld id="{7861B54F-00E9-424D-B37A-BC26749C38FA}" type="slidenum">
              <a:rPr lang="el-GR" altLang="en-US"/>
              <a:pPr>
                <a:defRPr/>
              </a:pPr>
              <a:t>‹#›</a:t>
            </a:fld>
            <a:endParaRPr lang="el-GR" altLang="en-US"/>
          </a:p>
        </p:txBody>
      </p:sp>
    </p:spTree>
    <p:extLst>
      <p:ext uri="{BB962C8B-B14F-4D97-AF65-F5344CB8AC3E}">
        <p14:creationId xmlns:p14="http://schemas.microsoft.com/office/powerpoint/2010/main" val="748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9"/>
          <p:cNvSpPr>
            <a:spLocks noGrp="1" noChangeArrowheads="1"/>
          </p:cNvSpPr>
          <p:nvPr>
            <p:ph type="dt" sz="half" idx="10"/>
          </p:nvPr>
        </p:nvSpPr>
        <p:spPr>
          <a:ln/>
        </p:spPr>
        <p:txBody>
          <a:bodyPr/>
          <a:lstStyle>
            <a:lvl1pPr>
              <a:defRPr/>
            </a:lvl1pPr>
          </a:lstStyle>
          <a:p>
            <a:pPr>
              <a:defRPr/>
            </a:pPr>
            <a:endParaRPr lang="el-GR"/>
          </a:p>
        </p:txBody>
      </p:sp>
      <p:sp>
        <p:nvSpPr>
          <p:cNvPr id="4" name="Rectangle 10"/>
          <p:cNvSpPr>
            <a:spLocks noGrp="1" noChangeArrowheads="1"/>
          </p:cNvSpPr>
          <p:nvPr>
            <p:ph type="ftr" sz="quarter" idx="11"/>
          </p:nvPr>
        </p:nvSpPr>
        <p:spPr>
          <a:ln/>
        </p:spPr>
        <p:txBody>
          <a:bodyPr/>
          <a:lstStyle>
            <a:lvl1pPr>
              <a:defRPr/>
            </a:lvl1pPr>
          </a:lstStyle>
          <a:p>
            <a:pPr>
              <a:defRPr/>
            </a:pPr>
            <a:endParaRPr lang="el-GR"/>
          </a:p>
        </p:txBody>
      </p:sp>
      <p:sp>
        <p:nvSpPr>
          <p:cNvPr id="5" name="Rectangle 11"/>
          <p:cNvSpPr>
            <a:spLocks noGrp="1" noChangeArrowheads="1"/>
          </p:cNvSpPr>
          <p:nvPr>
            <p:ph type="sldNum" sz="quarter" idx="12"/>
          </p:nvPr>
        </p:nvSpPr>
        <p:spPr>
          <a:ln/>
        </p:spPr>
        <p:txBody>
          <a:bodyPr/>
          <a:lstStyle>
            <a:lvl1pPr>
              <a:defRPr/>
            </a:lvl1pPr>
          </a:lstStyle>
          <a:p>
            <a:pPr>
              <a:defRPr/>
            </a:pPr>
            <a:fld id="{76CCC054-B445-4C1F-A26A-7CD65FDAC6E6}" type="slidenum">
              <a:rPr lang="el-GR" altLang="en-US"/>
              <a:pPr>
                <a:defRPr/>
              </a:pPr>
              <a:t>‹#›</a:t>
            </a:fld>
            <a:endParaRPr lang="el-GR" altLang="en-US"/>
          </a:p>
        </p:txBody>
      </p:sp>
    </p:spTree>
    <p:extLst>
      <p:ext uri="{BB962C8B-B14F-4D97-AF65-F5344CB8AC3E}">
        <p14:creationId xmlns:p14="http://schemas.microsoft.com/office/powerpoint/2010/main" val="409093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l-GR"/>
          </a:p>
        </p:txBody>
      </p:sp>
      <p:sp>
        <p:nvSpPr>
          <p:cNvPr id="3" name="Rectangle 10"/>
          <p:cNvSpPr>
            <a:spLocks noGrp="1" noChangeArrowheads="1"/>
          </p:cNvSpPr>
          <p:nvPr>
            <p:ph type="ftr" sz="quarter" idx="11"/>
          </p:nvPr>
        </p:nvSpPr>
        <p:spPr>
          <a:ln/>
        </p:spPr>
        <p:txBody>
          <a:bodyPr/>
          <a:lstStyle>
            <a:lvl1pPr>
              <a:defRPr/>
            </a:lvl1pPr>
          </a:lstStyle>
          <a:p>
            <a:pPr>
              <a:defRPr/>
            </a:pPr>
            <a:endParaRPr lang="el-GR"/>
          </a:p>
        </p:txBody>
      </p:sp>
      <p:sp>
        <p:nvSpPr>
          <p:cNvPr id="4" name="Rectangle 11"/>
          <p:cNvSpPr>
            <a:spLocks noGrp="1" noChangeArrowheads="1"/>
          </p:cNvSpPr>
          <p:nvPr>
            <p:ph type="sldNum" sz="quarter" idx="12"/>
          </p:nvPr>
        </p:nvSpPr>
        <p:spPr>
          <a:ln/>
        </p:spPr>
        <p:txBody>
          <a:bodyPr/>
          <a:lstStyle>
            <a:lvl1pPr>
              <a:defRPr/>
            </a:lvl1pPr>
          </a:lstStyle>
          <a:p>
            <a:pPr>
              <a:defRPr/>
            </a:pPr>
            <a:fld id="{52578A94-0F88-4AB8-B15A-E6157E144F14}" type="slidenum">
              <a:rPr lang="el-GR" altLang="en-US"/>
              <a:pPr>
                <a:defRPr/>
              </a:pPr>
              <a:t>‹#›</a:t>
            </a:fld>
            <a:endParaRPr lang="el-GR" altLang="en-US"/>
          </a:p>
        </p:txBody>
      </p:sp>
    </p:spTree>
    <p:extLst>
      <p:ext uri="{BB962C8B-B14F-4D97-AF65-F5344CB8AC3E}">
        <p14:creationId xmlns:p14="http://schemas.microsoft.com/office/powerpoint/2010/main" val="180744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9"/>
          <p:cNvSpPr>
            <a:spLocks noGrp="1" noChangeArrowheads="1"/>
          </p:cNvSpPr>
          <p:nvPr>
            <p:ph type="dt" sz="half" idx="10"/>
          </p:nvPr>
        </p:nvSpPr>
        <p:spPr>
          <a:ln/>
        </p:spPr>
        <p:txBody>
          <a:bodyPr/>
          <a:lstStyle>
            <a:lvl1pPr>
              <a:defRPr/>
            </a:lvl1pPr>
          </a:lstStyle>
          <a:p>
            <a:pPr>
              <a:defRPr/>
            </a:pPr>
            <a:endParaRPr lang="el-G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p>
        </p:txBody>
      </p:sp>
      <p:sp>
        <p:nvSpPr>
          <p:cNvPr id="7" name="Rectangle 11"/>
          <p:cNvSpPr>
            <a:spLocks noGrp="1" noChangeArrowheads="1"/>
          </p:cNvSpPr>
          <p:nvPr>
            <p:ph type="sldNum" sz="quarter" idx="12"/>
          </p:nvPr>
        </p:nvSpPr>
        <p:spPr>
          <a:ln/>
        </p:spPr>
        <p:txBody>
          <a:bodyPr/>
          <a:lstStyle>
            <a:lvl1pPr>
              <a:defRPr/>
            </a:lvl1pPr>
          </a:lstStyle>
          <a:p>
            <a:pPr>
              <a:defRPr/>
            </a:pPr>
            <a:fld id="{1D91130D-C401-44C9-ACA7-FAE64EB3FB78}" type="slidenum">
              <a:rPr lang="el-GR" altLang="en-US"/>
              <a:pPr>
                <a:defRPr/>
              </a:pPr>
              <a:t>‹#›</a:t>
            </a:fld>
            <a:endParaRPr lang="el-GR" altLang="en-US"/>
          </a:p>
        </p:txBody>
      </p:sp>
    </p:spTree>
    <p:extLst>
      <p:ext uri="{BB962C8B-B14F-4D97-AF65-F5344CB8AC3E}">
        <p14:creationId xmlns:p14="http://schemas.microsoft.com/office/powerpoint/2010/main" val="198806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9"/>
          <p:cNvSpPr>
            <a:spLocks noGrp="1" noChangeArrowheads="1"/>
          </p:cNvSpPr>
          <p:nvPr>
            <p:ph type="dt" sz="half" idx="10"/>
          </p:nvPr>
        </p:nvSpPr>
        <p:spPr>
          <a:ln/>
        </p:spPr>
        <p:txBody>
          <a:bodyPr/>
          <a:lstStyle>
            <a:lvl1pPr>
              <a:defRPr/>
            </a:lvl1pPr>
          </a:lstStyle>
          <a:p>
            <a:pPr>
              <a:defRPr/>
            </a:pPr>
            <a:endParaRPr lang="el-G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p>
        </p:txBody>
      </p:sp>
      <p:sp>
        <p:nvSpPr>
          <p:cNvPr id="7" name="Rectangle 11"/>
          <p:cNvSpPr>
            <a:spLocks noGrp="1" noChangeArrowheads="1"/>
          </p:cNvSpPr>
          <p:nvPr>
            <p:ph type="sldNum" sz="quarter" idx="12"/>
          </p:nvPr>
        </p:nvSpPr>
        <p:spPr>
          <a:ln/>
        </p:spPr>
        <p:txBody>
          <a:bodyPr/>
          <a:lstStyle>
            <a:lvl1pPr>
              <a:defRPr/>
            </a:lvl1pPr>
          </a:lstStyle>
          <a:p>
            <a:pPr>
              <a:defRPr/>
            </a:pPr>
            <a:fld id="{BCB65B98-5206-41B9-BBB0-B8C6C7A93634}" type="slidenum">
              <a:rPr lang="el-GR" altLang="en-US"/>
              <a:pPr>
                <a:defRPr/>
              </a:pPr>
              <a:t>‹#›</a:t>
            </a:fld>
            <a:endParaRPr lang="el-GR" altLang="en-US"/>
          </a:p>
        </p:txBody>
      </p:sp>
    </p:spTree>
    <p:extLst>
      <p:ext uri="{BB962C8B-B14F-4D97-AF65-F5344CB8AC3E}">
        <p14:creationId xmlns:p14="http://schemas.microsoft.com/office/powerpoint/2010/main" val="158557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endParaRPr lang="el-GR" altLang="en-US" sz="240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endParaRPr lang="el-GR" altLang="en-US" sz="2400">
                  <a:latin typeface="Times New Roman" panose="02020603050405020304"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p>
        </p:txBody>
      </p:sp>
      <p:sp>
        <p:nvSpPr>
          <p:cNvPr id="553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l-GR"/>
          </a:p>
        </p:txBody>
      </p:sp>
      <p:sp>
        <p:nvSpPr>
          <p:cNvPr id="553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l-GR"/>
          </a:p>
        </p:txBody>
      </p:sp>
      <p:sp>
        <p:nvSpPr>
          <p:cNvPr id="553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anose="020B0604020202020204" pitchFamily="34" charset="0"/>
              </a:defRPr>
            </a:lvl1pPr>
          </a:lstStyle>
          <a:p>
            <a:pPr>
              <a:defRPr/>
            </a:pPr>
            <a:fld id="{773E69E8-18D7-4F11-928A-BEA475EFC351}" type="slidenum">
              <a:rPr lang="el-GR" altLang="en-US"/>
              <a:pPr>
                <a:defRPr/>
              </a:pPr>
              <a:t>‹#›</a:t>
            </a:fld>
            <a:endParaRPr lang="el-GR"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92"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C:\Users\Chrysa\Downloads\FEK38A_PEDY.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tatistics.gr/el/infographic-physicians-2019" TargetMode="External"/><Relationship Id="rId2" Type="http://schemas.openxmlformats.org/officeDocument/2006/relationships/hyperlink" Target="https://www.oecd.org/health/health-systems/OECD-Focus-on-Out-of-Pocket-Spending-April-2019.pdf" TargetMode="External"/><Relationship Id="rId1" Type="http://schemas.openxmlformats.org/officeDocument/2006/relationships/slideLayout" Target="../slideLayouts/slideLayout2.xml"/><Relationship Id="rId6" Type="http://schemas.openxmlformats.org/officeDocument/2006/relationships/hyperlink" Target="https://www.imf.org/en/Publications/WP/Issues/2021/07/16/Health-Care-Reform-in-Greece-Progress-and-Reform-Priorities-461835" TargetMode="External"/><Relationship Id="rId5" Type="http://schemas.openxmlformats.org/officeDocument/2006/relationships/hyperlink" Target="https://ec.europa.eu/info/sites/info/files/file_import/european-semester_thematic-factsheet_health-systems_el.pdf" TargetMode="External"/><Relationship Id="rId4" Type="http://schemas.openxmlformats.org/officeDocument/2006/relationships/hyperlink" Target="https://www.statistics.gr/el/infographic-ygeia-1-201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lnSpc>
                <a:spcPct val="150000"/>
              </a:lnSpc>
            </a:pPr>
            <a:r>
              <a:rPr lang="el-GR" altLang="en-US" sz="2400" b="1" noProof="1">
                <a:solidFill>
                  <a:srgbClr val="993300"/>
                </a:solidFill>
                <a:latin typeface="Trebuchet MS" panose="020B0603020202020204" pitchFamily="34" charset="0"/>
              </a:rPr>
              <a:t>Προγράμματα κοινωνικής προστασίας</a:t>
            </a:r>
            <a:br>
              <a:rPr lang="el-GR" altLang="en-US" sz="2400" b="1" noProof="1">
                <a:solidFill>
                  <a:srgbClr val="993300"/>
                </a:solidFill>
                <a:latin typeface="Trebuchet MS" panose="020B0603020202020204" pitchFamily="34" charset="0"/>
              </a:rPr>
            </a:br>
            <a:r>
              <a:rPr lang="el-GR" altLang="en-US" sz="2000" i="1">
                <a:solidFill>
                  <a:srgbClr val="993300"/>
                </a:solidFill>
                <a:latin typeface="Trebuchet MS" panose="020B0603020202020204" pitchFamily="34" charset="0"/>
              </a:rPr>
              <a:t>πολιτική υγείας</a:t>
            </a:r>
            <a:r>
              <a:rPr lang="en-GB" altLang="en-US" sz="2000" i="1">
                <a:solidFill>
                  <a:srgbClr val="993300"/>
                </a:solidFill>
                <a:latin typeface="Trebuchet MS" panose="020B0603020202020204" pitchFamily="34" charset="0"/>
              </a:rPr>
              <a:t> </a:t>
            </a:r>
            <a:r>
              <a:rPr lang="el-GR" altLang="en-US" sz="2000" i="1">
                <a:solidFill>
                  <a:srgbClr val="993300"/>
                </a:solidFill>
                <a:latin typeface="Trebuchet MS" panose="020B0603020202020204" pitchFamily="34" charset="0"/>
              </a:rPr>
              <a:t>στην Ελλάδα</a:t>
            </a:r>
            <a:endParaRPr lang="el-GR" altLang="en-US" sz="4000" noProof="1">
              <a:solidFill>
                <a:srgbClr val="993300"/>
              </a:solidFill>
              <a:latin typeface="Trebuchet MS" panose="020B0603020202020204" pitchFamily="34" charset="0"/>
            </a:endParaRPr>
          </a:p>
        </p:txBody>
      </p:sp>
      <p:sp>
        <p:nvSpPr>
          <p:cNvPr id="5123" name="Rectangle 3"/>
          <p:cNvSpPr>
            <a:spLocks noGrp="1" noChangeArrowheads="1"/>
          </p:cNvSpPr>
          <p:nvPr>
            <p:ph type="subTitle" idx="1"/>
          </p:nvPr>
        </p:nvSpPr>
        <p:spPr>
          <a:xfrm>
            <a:off x="1371600" y="3962400"/>
            <a:ext cx="4495800" cy="1600200"/>
          </a:xfrm>
        </p:spPr>
        <p:txBody>
          <a:bodyPr/>
          <a:lstStyle/>
          <a:p>
            <a:pPr eaLnBrk="1" hangingPunct="1"/>
            <a:r>
              <a:rPr lang="el-GR" altLang="en-US" sz="1400" noProof="1">
                <a:solidFill>
                  <a:srgbClr val="993300"/>
                </a:solidFill>
                <a:latin typeface="Trebuchet MS" panose="020B0603020202020204" pitchFamily="34" charset="0"/>
              </a:rPr>
              <a:t>διάλεξη </a:t>
            </a:r>
            <a:r>
              <a:rPr lang="en-GB" altLang="en-US" sz="1400" noProof="1">
                <a:solidFill>
                  <a:srgbClr val="993300"/>
                </a:solidFill>
                <a:latin typeface="Trebuchet MS" panose="020B0603020202020204" pitchFamily="34" charset="0"/>
              </a:rPr>
              <a:t>18</a:t>
            </a:r>
            <a:r>
              <a:rPr lang="el-GR" altLang="en-US" sz="1400" noProof="1">
                <a:solidFill>
                  <a:srgbClr val="993300"/>
                </a:solidFill>
                <a:latin typeface="Trebuchet MS" panose="020B0603020202020204" pitchFamily="34" charset="0"/>
              </a:rPr>
              <a:t>-19</a:t>
            </a:r>
          </a:p>
          <a:p>
            <a:pPr eaLnBrk="1" hangingPunct="1"/>
            <a:r>
              <a:rPr lang="el-GR" altLang="en-US" sz="1400" b="1" dirty="0">
                <a:solidFill>
                  <a:srgbClr val="993300"/>
                </a:solidFill>
                <a:latin typeface="Trebuchet MS" panose="020B0603020202020204" pitchFamily="34" charset="0"/>
              </a:rPr>
              <a:t>Οικονομία της κοινωνικής πολιτικής</a:t>
            </a:r>
            <a:endParaRPr lang="el-GR" altLang="en-US" sz="1400" b="1" noProof="1">
              <a:solidFill>
                <a:srgbClr val="993300"/>
              </a:solidFill>
              <a:latin typeface="Trebuchet MS" panose="020B0603020202020204" pitchFamily="34" charset="0"/>
            </a:endParaRPr>
          </a:p>
        </p:txBody>
      </p:sp>
      <p:pic>
        <p:nvPicPr>
          <p:cNvPr id="6" name="Picture 5">
            <a:extLst>
              <a:ext uri="{FF2B5EF4-FFF2-40B4-BE49-F238E27FC236}">
                <a16:creationId xmlns:a16="http://schemas.microsoft.com/office/drawing/2014/main" id="{217C1C5A-3829-47E6-9E1F-FC157B55B5C4}"/>
              </a:ext>
            </a:extLst>
          </p:cNvPr>
          <p:cNvPicPr>
            <a:picLocks noChangeAspect="1"/>
          </p:cNvPicPr>
          <p:nvPr/>
        </p:nvPicPr>
        <p:blipFill>
          <a:blip r:embed="rId2"/>
          <a:stretch>
            <a:fillRect/>
          </a:stretch>
        </p:blipFill>
        <p:spPr>
          <a:xfrm>
            <a:off x="6023417" y="4221088"/>
            <a:ext cx="2628900" cy="933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altLang="el-GR" sz="2000" dirty="0">
                <a:solidFill>
                  <a:srgbClr val="666699"/>
                </a:solidFill>
                <a:latin typeface="Trebuchet MS" panose="020B0603020202020204" pitchFamily="34" charset="0"/>
              </a:rPr>
              <a:t>Νοσηλευτικό προσωπικό</a:t>
            </a:r>
            <a:endParaRPr lang="el-GR" altLang="en-US" dirty="0"/>
          </a:p>
        </p:txBody>
      </p:sp>
      <p:sp>
        <p:nvSpPr>
          <p:cNvPr id="16387" name="Content Placeholder 2"/>
          <p:cNvSpPr>
            <a:spLocks noGrp="1"/>
          </p:cNvSpPr>
          <p:nvPr>
            <p:ph idx="1"/>
          </p:nvPr>
        </p:nvSpPr>
        <p:spPr>
          <a:xfrm>
            <a:off x="6804248" y="1988840"/>
            <a:ext cx="2011760" cy="2016224"/>
          </a:xfrm>
        </p:spPr>
        <p:txBody>
          <a:bodyPr/>
          <a:lstStyle/>
          <a:p>
            <a:r>
              <a:rPr lang="el-GR" altLang="en-US" sz="1800" dirty="0"/>
              <a:t>Υπερεπάρκεια ιατρών, αλλά ανεπάρκεια νοσηλευτών</a:t>
            </a:r>
          </a:p>
        </p:txBody>
      </p:sp>
      <p:pic>
        <p:nvPicPr>
          <p:cNvPr id="3" name="Picture 2">
            <a:extLst>
              <a:ext uri="{FF2B5EF4-FFF2-40B4-BE49-F238E27FC236}">
                <a16:creationId xmlns:a16="http://schemas.microsoft.com/office/drawing/2014/main" id="{57A351A5-86CF-41F4-B9A7-6DDAD8672F39}"/>
              </a:ext>
            </a:extLst>
          </p:cNvPr>
          <p:cNvPicPr>
            <a:picLocks noChangeAspect="1"/>
          </p:cNvPicPr>
          <p:nvPr/>
        </p:nvPicPr>
        <p:blipFill>
          <a:blip r:embed="rId2"/>
          <a:stretch>
            <a:fillRect/>
          </a:stretch>
        </p:blipFill>
        <p:spPr>
          <a:xfrm>
            <a:off x="1115616" y="1556791"/>
            <a:ext cx="5184576" cy="5158239"/>
          </a:xfrm>
          <a:prstGeom prst="rect">
            <a:avLst/>
          </a:prstGeom>
        </p:spPr>
      </p:pic>
    </p:spTree>
    <p:extLst>
      <p:ext uri="{BB962C8B-B14F-4D97-AF65-F5344CB8AC3E}">
        <p14:creationId xmlns:p14="http://schemas.microsoft.com/office/powerpoint/2010/main" val="406560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altLang="el-GR" sz="2000" b="1" dirty="0">
                <a:solidFill>
                  <a:schemeClr val="hlink"/>
                </a:solidFill>
                <a:latin typeface="Trebuchet MS" panose="020B0603020202020204" pitchFamily="34" charset="0"/>
              </a:rPr>
              <a:t>προ κρίσης</a:t>
            </a:r>
            <a:r>
              <a:rPr lang="el-GR" altLang="el-GR" sz="2000" dirty="0">
                <a:solidFill>
                  <a:schemeClr val="hlink"/>
                </a:solidFill>
                <a:latin typeface="Trebuchet MS" panose="020B0603020202020204" pitchFamily="34" charset="0"/>
              </a:rPr>
              <a:t>:</a:t>
            </a:r>
            <a:br>
              <a:rPr lang="el-GR" altLang="el-GR" sz="2000" noProof="1">
                <a:solidFill>
                  <a:schemeClr val="hlink"/>
                </a:solidFill>
                <a:latin typeface="Trebuchet MS" panose="020B0603020202020204" pitchFamily="34" charset="0"/>
              </a:rPr>
            </a:br>
            <a:r>
              <a:rPr lang="el-GR" altLang="el-GR" sz="2000" b="1" noProof="1">
                <a:solidFill>
                  <a:schemeClr val="hlink"/>
                </a:solidFill>
                <a:latin typeface="Trebuchet MS" panose="020B0603020202020204" pitchFamily="34" charset="0"/>
              </a:rPr>
              <a:t>οι </a:t>
            </a:r>
            <a:r>
              <a:rPr lang="el-GR" altLang="el-GR" sz="2000" noProof="1">
                <a:solidFill>
                  <a:schemeClr val="hlink"/>
                </a:solidFill>
                <a:latin typeface="Trebuchet MS" panose="020B0603020202020204" pitchFamily="34" charset="0"/>
              </a:rPr>
              <a:t>(ανθρώπινοι και φυσικοί)</a:t>
            </a:r>
            <a:r>
              <a:rPr lang="el-GR" altLang="el-GR" sz="2000" b="1" noProof="1">
                <a:solidFill>
                  <a:schemeClr val="hlink"/>
                </a:solidFill>
                <a:latin typeface="Trebuchet MS" panose="020B0603020202020204" pitchFamily="34" charset="0"/>
              </a:rPr>
              <a:t> πόροι δεν έλειπαν</a:t>
            </a:r>
          </a:p>
        </p:txBody>
      </p:sp>
      <p:graphicFrame>
        <p:nvGraphicFramePr>
          <p:cNvPr id="479361" name="Group 129"/>
          <p:cNvGraphicFramePr>
            <a:graphicFrameLocks noGrp="1"/>
          </p:cNvGraphicFramePr>
          <p:nvPr>
            <p:ph idx="1"/>
          </p:nvPr>
        </p:nvGraphicFramePr>
        <p:xfrm>
          <a:off x="914400" y="1600200"/>
          <a:ext cx="7772400" cy="3563968"/>
        </p:xfrm>
        <a:graphic>
          <a:graphicData uri="http://schemas.openxmlformats.org/drawingml/2006/table">
            <a:tbl>
              <a:tblPr/>
              <a:tblGrid>
                <a:gridCol w="2433638">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gridCol w="1296988">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293812">
                  <a:extLst>
                    <a:ext uri="{9D8B030D-6E8A-4147-A177-3AD203B41FA5}">
                      <a16:colId xmlns:a16="http://schemas.microsoft.com/office/drawing/2014/main" val="20004"/>
                    </a:ext>
                  </a:extLst>
                </a:gridCol>
              </a:tblGrid>
              <a:tr h="4063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a:ln>
                          <a:noFill/>
                        </a:ln>
                        <a:solidFill>
                          <a:schemeClr val="tx1"/>
                        </a:solidFill>
                        <a:effectLst/>
                        <a:latin typeface="Trebuchet MS" pitchFamily="34" charset="0"/>
                      </a:endParaRP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Ελλάδα</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Ιταλία</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Ισπανία</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Βρετανία</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extLst>
                  <a:ext uri="{0D108BD9-81ED-4DB2-BD59-A6C34878D82A}">
                    <a16:rowId xmlns:a16="http://schemas.microsoft.com/office/drawing/2014/main" val="10000"/>
                  </a:ext>
                </a:extLst>
              </a:tr>
              <a:tr h="4063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ιατροί</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6,1</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3,4</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3,5</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2,7</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63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νοσοκόμοι</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3,3</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6,4</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4,9</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9,7</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63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κλίνες</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4,8</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3,7</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3,2</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3,3</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063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αξονικοί τομογράφοι</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Trebuchet MS" pitchFamily="34" charset="0"/>
                        </a:rPr>
                        <a:t>25,8</a:t>
                      </a:r>
                      <a:endParaRPr kumimoji="0" lang="el-GR" sz="1600" b="0" i="0" u="none" strike="noStrike" cap="none" normalizeH="0" baseline="0">
                        <a:ln>
                          <a:noFill/>
                        </a:ln>
                        <a:solidFill>
                          <a:schemeClr val="tx1"/>
                        </a:solidFill>
                        <a:effectLst/>
                        <a:latin typeface="Trebuchet MS" pitchFamily="34" charset="0"/>
                      </a:endParaRP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Trebuchet MS" pitchFamily="34" charset="0"/>
                        </a:rPr>
                        <a:t>27,7</a:t>
                      </a:r>
                      <a:endParaRPr kumimoji="0" lang="el-GR" sz="1600" b="0" i="0" u="none" strike="noStrike" cap="none" normalizeH="0" baseline="0">
                        <a:ln>
                          <a:noFill/>
                        </a:ln>
                        <a:solidFill>
                          <a:schemeClr val="tx1"/>
                        </a:solidFill>
                        <a:effectLst/>
                        <a:latin typeface="Trebuchet MS" pitchFamily="34" charset="0"/>
                      </a:endParaRP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Trebuchet MS" pitchFamily="34" charset="0"/>
                        </a:rPr>
                        <a:t>13,5</a:t>
                      </a:r>
                      <a:endParaRPr kumimoji="0" lang="el-GR" sz="1600" b="0" i="0" u="none" strike="noStrike" cap="none" normalizeH="0" baseline="0">
                        <a:ln>
                          <a:noFill/>
                        </a:ln>
                        <a:solidFill>
                          <a:schemeClr val="tx1"/>
                        </a:solidFill>
                        <a:effectLst/>
                        <a:latin typeface="Trebuchet MS" pitchFamily="34" charset="0"/>
                      </a:endParaRP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Trebuchet MS" pitchFamily="34" charset="0"/>
                        </a:rPr>
                        <a:t>7,5</a:t>
                      </a:r>
                      <a:endParaRPr kumimoji="0" lang="el-GR" sz="1600" b="0" i="0" u="none" strike="noStrike" cap="none" normalizeH="0" baseline="0">
                        <a:ln>
                          <a:noFill/>
                        </a:ln>
                        <a:solidFill>
                          <a:schemeClr val="tx1"/>
                        </a:solidFill>
                        <a:effectLst/>
                        <a:latin typeface="Trebuchet MS" pitchFamily="34" charset="0"/>
                      </a:endParaRP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063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μαγνητικοί τομογράφοι</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Trebuchet MS" pitchFamily="34" charset="0"/>
                        </a:rPr>
                        <a:t>13,2</a:t>
                      </a:r>
                      <a:endParaRPr kumimoji="0" lang="el-GR" sz="1600" b="0" i="0" u="none" strike="noStrike" cap="none" normalizeH="0" baseline="0">
                        <a:ln>
                          <a:noFill/>
                        </a:ln>
                        <a:solidFill>
                          <a:schemeClr val="tx1"/>
                        </a:solidFill>
                        <a:effectLst/>
                        <a:latin typeface="Trebuchet MS" pitchFamily="34" charset="0"/>
                      </a:endParaRP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Trebuchet MS" pitchFamily="34" charset="0"/>
                        </a:rPr>
                        <a:t>15,0</a:t>
                      </a:r>
                      <a:endParaRPr kumimoji="0" lang="el-GR" sz="1600" b="0" i="0" u="none" strike="noStrike" cap="none" normalizeH="0" baseline="0">
                        <a:ln>
                          <a:noFill/>
                        </a:ln>
                        <a:solidFill>
                          <a:schemeClr val="tx1"/>
                        </a:solidFill>
                        <a:effectLst/>
                        <a:latin typeface="Trebuchet MS" pitchFamily="34" charset="0"/>
                      </a:endParaRP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Trebuchet MS" pitchFamily="34" charset="0"/>
                        </a:rPr>
                        <a:t>8,1</a:t>
                      </a:r>
                      <a:endParaRPr kumimoji="0" lang="el-GR" sz="1600" b="0" i="0" u="none" strike="noStrike" cap="none" normalizeH="0" baseline="0">
                        <a:ln>
                          <a:noFill/>
                        </a:ln>
                        <a:solidFill>
                          <a:schemeClr val="tx1"/>
                        </a:solidFill>
                        <a:effectLst/>
                        <a:latin typeface="Trebuchet MS" pitchFamily="34" charset="0"/>
                      </a:endParaRP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tx1"/>
                          </a:solidFill>
                          <a:effectLst/>
                          <a:latin typeface="Trebuchet MS" pitchFamily="34" charset="0"/>
                        </a:rPr>
                        <a:t>5,4</a:t>
                      </a:r>
                      <a:endParaRPr kumimoji="0" lang="el-GR" sz="1600" b="0" i="0" u="none" strike="noStrike" cap="none" normalizeH="0" baseline="0">
                        <a:ln>
                          <a:noFill/>
                        </a:ln>
                        <a:solidFill>
                          <a:schemeClr val="tx1"/>
                        </a:solidFill>
                        <a:effectLst/>
                        <a:latin typeface="Trebuchet MS" pitchFamily="34" charset="0"/>
                      </a:endParaRP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62962">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a:ln>
                            <a:noFill/>
                          </a:ln>
                          <a:solidFill>
                            <a:schemeClr val="tx1"/>
                          </a:solidFill>
                          <a:effectLst/>
                          <a:latin typeface="Trebuchet MS" pitchFamily="34" charset="0"/>
                        </a:rPr>
                        <a:t>Αριθμός ιατρών, νοσοκόμων, κλινών ανά</a:t>
                      </a:r>
                      <a:r>
                        <a:rPr kumimoji="0" lang="en-US" sz="1400" b="0" i="0" u="none" strike="noStrike" cap="none" normalizeH="0" baseline="0">
                          <a:ln>
                            <a:noFill/>
                          </a:ln>
                          <a:solidFill>
                            <a:schemeClr val="tx1"/>
                          </a:solidFill>
                          <a:effectLst/>
                          <a:latin typeface="Trebuchet MS" pitchFamily="34" charset="0"/>
                        </a:rPr>
                        <a:t> 1</a:t>
                      </a:r>
                      <a:r>
                        <a:rPr kumimoji="0" lang="el-GR" sz="1400" b="0" i="0" u="none" strike="noStrike" cap="none" normalizeH="0" baseline="0">
                          <a:ln>
                            <a:noFill/>
                          </a:ln>
                          <a:solidFill>
                            <a:schemeClr val="tx1"/>
                          </a:solidFill>
                          <a:effectLst/>
                          <a:latin typeface="Trebuchet MS" pitchFamily="34" charset="0"/>
                        </a:rPr>
                        <a:t>.</a:t>
                      </a:r>
                      <a:r>
                        <a:rPr kumimoji="0" lang="en-US" sz="1400" b="0" i="0" u="none" strike="noStrike" cap="none" normalizeH="0" baseline="0">
                          <a:ln>
                            <a:noFill/>
                          </a:ln>
                          <a:solidFill>
                            <a:schemeClr val="tx1"/>
                          </a:solidFill>
                          <a:effectLst/>
                          <a:latin typeface="Trebuchet MS" pitchFamily="34" charset="0"/>
                        </a:rPr>
                        <a:t>000 </a:t>
                      </a:r>
                      <a:r>
                        <a:rPr kumimoji="0" lang="el-GR" sz="1400" b="0" i="0" u="none" strike="noStrike" cap="none" normalizeH="0" baseline="0">
                          <a:ln>
                            <a:noFill/>
                          </a:ln>
                          <a:solidFill>
                            <a:schemeClr val="tx1"/>
                          </a:solidFill>
                          <a:effectLst/>
                          <a:latin typeface="Trebuchet MS" pitchFamily="34" charset="0"/>
                        </a:rPr>
                        <a:t>κατοίκους</a:t>
                      </a:r>
                      <a:r>
                        <a:rPr kumimoji="0" lang="en-US" sz="1400" b="0" i="0" u="none" strike="noStrike" cap="none" normalizeH="0" baseline="0">
                          <a:ln>
                            <a:noFill/>
                          </a:ln>
                          <a:solidFill>
                            <a:schemeClr val="tx1"/>
                          </a:solidFill>
                          <a:effectLst/>
                          <a:latin typeface="Trebuchet MS" pitchFamily="34" charset="0"/>
                        </a:rPr>
                        <a:t> </a:t>
                      </a:r>
                      <a:r>
                        <a:rPr kumimoji="0" lang="el-GR" sz="1400" b="0" i="0" u="none" strike="noStrike" cap="none" normalizeH="0" baseline="0">
                          <a:ln>
                            <a:noFill/>
                          </a:ln>
                          <a:solidFill>
                            <a:schemeClr val="tx1"/>
                          </a:solidFill>
                          <a:effectLst/>
                          <a:latin typeface="Trebuchet MS" pitchFamily="34" charset="0"/>
                        </a:rPr>
                        <a:t>το</a:t>
                      </a:r>
                      <a:r>
                        <a:rPr kumimoji="0" lang="en-US" sz="1400" b="0" i="0" u="none" strike="noStrike" cap="none" normalizeH="0" baseline="0">
                          <a:ln>
                            <a:noFill/>
                          </a:ln>
                          <a:solidFill>
                            <a:schemeClr val="tx1"/>
                          </a:solidFill>
                          <a:effectLst/>
                          <a:latin typeface="Trebuchet MS" pitchFamily="34" charset="0"/>
                        </a:rPr>
                        <a:t> 200</a:t>
                      </a:r>
                      <a:r>
                        <a:rPr kumimoji="0" lang="el-GR" sz="1400" b="0" i="0" u="none" strike="noStrike" cap="none" normalizeH="0" baseline="0">
                          <a:ln>
                            <a:noFill/>
                          </a:ln>
                          <a:solidFill>
                            <a:schemeClr val="tx1"/>
                          </a:solidFill>
                          <a:effectLst/>
                          <a:latin typeface="Trebuchet MS" pitchFamily="34" charset="0"/>
                        </a:rPr>
                        <a:t>9.</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sng" strike="noStrike" cap="none" normalizeH="0" baseline="0">
                          <a:ln>
                            <a:noFill/>
                          </a:ln>
                          <a:solidFill>
                            <a:schemeClr val="tx1"/>
                          </a:solidFill>
                          <a:effectLst/>
                          <a:latin typeface="Trebuchet MS" pitchFamily="34" charset="0"/>
                        </a:rPr>
                        <a:t>Πηγή</a:t>
                      </a:r>
                      <a:r>
                        <a:rPr kumimoji="0" lang="el-GR" sz="1400" b="0" i="0" u="none" strike="noStrike" cap="none" normalizeH="0" baseline="0">
                          <a:ln>
                            <a:noFill/>
                          </a:ln>
                          <a:solidFill>
                            <a:schemeClr val="tx1"/>
                          </a:solidFill>
                          <a:effectLst/>
                          <a:latin typeface="Trebuchet MS" pitchFamily="34" charset="0"/>
                        </a:rPr>
                        <a:t>: </a:t>
                      </a:r>
                      <a:r>
                        <a:rPr kumimoji="0" lang="en-US" sz="1400" b="0" i="0" u="none" strike="noStrike" cap="none" normalizeH="0" baseline="0">
                          <a:ln>
                            <a:noFill/>
                          </a:ln>
                          <a:solidFill>
                            <a:schemeClr val="tx1"/>
                          </a:solidFill>
                          <a:effectLst/>
                          <a:latin typeface="Trebuchet MS" pitchFamily="34" charset="0"/>
                        </a:rPr>
                        <a:t>OECD Health Data 20</a:t>
                      </a:r>
                      <a:r>
                        <a:rPr kumimoji="0" lang="el-GR" sz="1400" b="0" i="0" u="none" strike="noStrike" cap="none" normalizeH="0" baseline="0">
                          <a:ln>
                            <a:noFill/>
                          </a:ln>
                          <a:solidFill>
                            <a:schemeClr val="tx1"/>
                          </a:solidFill>
                          <a:effectLst/>
                          <a:latin typeface="Trebuchet MS" pitchFamily="34" charset="0"/>
                        </a:rPr>
                        <a:t>12.</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6"/>
                  </a:ext>
                </a:extLst>
              </a:tr>
              <a:tr h="562962">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dirty="0">
                          <a:ln>
                            <a:noFill/>
                          </a:ln>
                          <a:solidFill>
                            <a:schemeClr val="tx1"/>
                          </a:solidFill>
                          <a:effectLst/>
                          <a:latin typeface="Trebuchet MS" pitchFamily="34" charset="0"/>
                        </a:rPr>
                        <a:t>Αριθμός αξονικών και μαγνητικών τομογράφων ανά</a:t>
                      </a:r>
                      <a:r>
                        <a:rPr kumimoji="0" lang="en-US" sz="1400" b="0" i="0" u="none" strike="noStrike" cap="none" normalizeH="0" baseline="0" dirty="0">
                          <a:ln>
                            <a:noFill/>
                          </a:ln>
                          <a:solidFill>
                            <a:schemeClr val="tx1"/>
                          </a:solidFill>
                          <a:effectLst/>
                          <a:latin typeface="Trebuchet MS" pitchFamily="34" charset="0"/>
                        </a:rPr>
                        <a:t> 1</a:t>
                      </a:r>
                      <a:r>
                        <a:rPr kumimoji="0" lang="el-GR" sz="1400" b="0" i="0" u="none" strike="noStrike" cap="none" normalizeH="0" baseline="0" dirty="0">
                          <a:ln>
                            <a:noFill/>
                          </a:ln>
                          <a:solidFill>
                            <a:schemeClr val="tx1"/>
                          </a:solidFill>
                          <a:effectLst/>
                          <a:latin typeface="Trebuchet MS" pitchFamily="34" charset="0"/>
                        </a:rPr>
                        <a:t>.</a:t>
                      </a:r>
                      <a:r>
                        <a:rPr kumimoji="0" lang="en-US" sz="1400" b="0" i="0" u="none" strike="noStrike" cap="none" normalizeH="0" baseline="0" dirty="0">
                          <a:ln>
                            <a:noFill/>
                          </a:ln>
                          <a:solidFill>
                            <a:schemeClr val="tx1"/>
                          </a:solidFill>
                          <a:effectLst/>
                          <a:latin typeface="Trebuchet MS" pitchFamily="34" charset="0"/>
                        </a:rPr>
                        <a:t>000</a:t>
                      </a:r>
                      <a:r>
                        <a:rPr kumimoji="0" lang="el-GR" sz="1400" b="0" i="0" u="none" strike="noStrike" cap="none" normalizeH="0" baseline="0" dirty="0">
                          <a:ln>
                            <a:noFill/>
                          </a:ln>
                          <a:solidFill>
                            <a:schemeClr val="tx1"/>
                          </a:solidFill>
                          <a:effectLst/>
                          <a:latin typeface="Trebuchet MS" pitchFamily="34" charset="0"/>
                        </a:rPr>
                        <a:t>.</a:t>
                      </a:r>
                      <a:r>
                        <a:rPr kumimoji="0" lang="en-US" sz="1400" b="0" i="0" u="none" strike="noStrike" cap="none" normalizeH="0" baseline="0" dirty="0">
                          <a:ln>
                            <a:noFill/>
                          </a:ln>
                          <a:solidFill>
                            <a:schemeClr val="tx1"/>
                          </a:solidFill>
                          <a:effectLst/>
                          <a:latin typeface="Trebuchet MS" pitchFamily="34" charset="0"/>
                        </a:rPr>
                        <a:t>000 </a:t>
                      </a:r>
                      <a:r>
                        <a:rPr kumimoji="0" lang="el-GR" sz="1400" b="0" i="0" u="none" strike="noStrike" cap="none" normalizeH="0" baseline="0" dirty="0">
                          <a:ln>
                            <a:noFill/>
                          </a:ln>
                          <a:solidFill>
                            <a:schemeClr val="tx1"/>
                          </a:solidFill>
                          <a:effectLst/>
                          <a:latin typeface="Trebuchet MS" pitchFamily="34" charset="0"/>
                        </a:rPr>
                        <a:t>κατοίκους</a:t>
                      </a:r>
                      <a:r>
                        <a:rPr kumimoji="0" lang="en-US" sz="1400" b="0" i="0" u="none" strike="noStrike" cap="none" normalizeH="0" baseline="0" dirty="0">
                          <a:ln>
                            <a:noFill/>
                          </a:ln>
                          <a:solidFill>
                            <a:schemeClr val="tx1"/>
                          </a:solidFill>
                          <a:effectLst/>
                          <a:latin typeface="Trebuchet MS" pitchFamily="34" charset="0"/>
                        </a:rPr>
                        <a:t> </a:t>
                      </a:r>
                      <a:r>
                        <a:rPr kumimoji="0" lang="el-GR" sz="1400" b="0" i="0" u="none" strike="noStrike" cap="none" normalizeH="0" baseline="0" dirty="0">
                          <a:ln>
                            <a:noFill/>
                          </a:ln>
                          <a:solidFill>
                            <a:schemeClr val="tx1"/>
                          </a:solidFill>
                          <a:effectLst/>
                          <a:latin typeface="Trebuchet MS" pitchFamily="34" charset="0"/>
                        </a:rPr>
                        <a:t>το </a:t>
                      </a:r>
                      <a:r>
                        <a:rPr kumimoji="0" lang="en-US" sz="1400" b="0" i="0" u="none" strike="noStrike" cap="none" normalizeH="0" baseline="0" dirty="0">
                          <a:ln>
                            <a:noFill/>
                          </a:ln>
                          <a:solidFill>
                            <a:schemeClr val="tx1"/>
                          </a:solidFill>
                          <a:effectLst/>
                          <a:latin typeface="Trebuchet MS" pitchFamily="34" charset="0"/>
                        </a:rPr>
                        <a:t>2005</a:t>
                      </a:r>
                      <a:r>
                        <a:rPr kumimoji="0" lang="el-GR" sz="1400" b="0" i="0" u="none" strike="noStrike" cap="none" normalizeH="0" baseline="0" dirty="0">
                          <a:ln>
                            <a:noFill/>
                          </a:ln>
                          <a:solidFill>
                            <a:schemeClr val="tx1"/>
                          </a:solidFill>
                          <a:effectLst/>
                          <a:latin typeface="Trebuchet MS" pitchFamily="34"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sng" strike="noStrike" cap="none" normalizeH="0" baseline="0" dirty="0">
                          <a:ln>
                            <a:noFill/>
                          </a:ln>
                          <a:solidFill>
                            <a:schemeClr val="tx1"/>
                          </a:solidFill>
                          <a:effectLst/>
                          <a:latin typeface="Trebuchet MS" pitchFamily="34" charset="0"/>
                        </a:rPr>
                        <a:t>Πηγή</a:t>
                      </a:r>
                      <a:r>
                        <a:rPr kumimoji="0" lang="el-GR" sz="1400" b="0" i="0" u="none" strike="noStrike" cap="none" normalizeH="0" baseline="0" dirty="0">
                          <a:ln>
                            <a:noFill/>
                          </a:ln>
                          <a:solidFill>
                            <a:schemeClr val="tx1"/>
                          </a:solidFill>
                          <a:effectLst/>
                          <a:latin typeface="Trebuchet MS" pitchFamily="34" charset="0"/>
                        </a:rPr>
                        <a:t>: </a:t>
                      </a:r>
                      <a:r>
                        <a:rPr kumimoji="0" lang="en-US" sz="1400" b="0" i="0" u="none" strike="noStrike" cap="none" normalizeH="0" baseline="0" dirty="0">
                          <a:ln>
                            <a:noFill/>
                          </a:ln>
                          <a:solidFill>
                            <a:schemeClr val="tx1"/>
                          </a:solidFill>
                          <a:effectLst/>
                          <a:latin typeface="Trebuchet MS" pitchFamily="34" charset="0"/>
                        </a:rPr>
                        <a:t>OECD Health Data 2009</a:t>
                      </a:r>
                      <a:r>
                        <a:rPr kumimoji="0" lang="el-GR" sz="1400" b="0" i="0" u="none" strike="noStrike" cap="none" normalizeH="0" baseline="0" dirty="0">
                          <a:ln>
                            <a:noFill/>
                          </a:ln>
                          <a:solidFill>
                            <a:schemeClr val="tx1"/>
                          </a:solidFill>
                          <a:effectLst/>
                          <a:latin typeface="Trebuchet MS" pitchFamily="34" charset="0"/>
                        </a:rPr>
                        <a:t>.</a:t>
                      </a:r>
                    </a:p>
                  </a:txBody>
                  <a:tcPr marL="90000" marR="90000" marT="46792" marB="46792"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l-GR" sz="2000" noProof="1">
                <a:solidFill>
                  <a:schemeClr val="hlink"/>
                </a:solidFill>
                <a:latin typeface="Trebuchet MS" panose="020B0603020202020204" pitchFamily="34" charset="0"/>
              </a:rPr>
              <a:t>...</a:t>
            </a:r>
            <a:r>
              <a:rPr lang="en-US" altLang="el-GR" sz="2000" b="1" noProof="1">
                <a:solidFill>
                  <a:schemeClr val="hlink"/>
                </a:solidFill>
                <a:latin typeface="Trebuchet MS" panose="020B0603020202020204" pitchFamily="34" charset="0"/>
              </a:rPr>
              <a:t> </a:t>
            </a:r>
            <a:r>
              <a:rPr lang="el-GR" altLang="el-GR" sz="2000" b="1" noProof="1">
                <a:solidFill>
                  <a:schemeClr val="hlink"/>
                </a:solidFill>
                <a:latin typeface="Trebuchet MS" panose="020B0603020202020204" pitchFamily="34" charset="0"/>
              </a:rPr>
              <a:t>υπήρχαν ισχυρές ενδείξεις προκλητής ζήτησης</a:t>
            </a:r>
            <a:r>
              <a:rPr lang="el-GR" altLang="el-GR" sz="2000">
                <a:solidFill>
                  <a:schemeClr val="hlink"/>
                </a:solidFill>
                <a:latin typeface="Trebuchet MS" panose="020B0603020202020204" pitchFamily="34" charset="0"/>
              </a:rPr>
              <a:t> …</a:t>
            </a:r>
            <a:endParaRPr lang="el-GR" altLang="el-GR" sz="2000" b="1" noProof="1">
              <a:solidFill>
                <a:schemeClr val="hlink"/>
              </a:solidFill>
              <a:latin typeface="Trebuchet MS" panose="020B0603020202020204" pitchFamily="34" charset="0"/>
            </a:endParaRPr>
          </a:p>
        </p:txBody>
      </p:sp>
      <p:graphicFrame>
        <p:nvGraphicFramePr>
          <p:cNvPr id="507008" name="Group 128"/>
          <p:cNvGraphicFramePr>
            <a:graphicFrameLocks noGrp="1"/>
          </p:cNvGraphicFramePr>
          <p:nvPr>
            <p:ph idx="1"/>
          </p:nvPr>
        </p:nvGraphicFramePr>
        <p:xfrm>
          <a:off x="914400" y="1600200"/>
          <a:ext cx="7943849" cy="3702142"/>
        </p:xfrm>
        <a:graphic>
          <a:graphicData uri="http://schemas.openxmlformats.org/drawingml/2006/table">
            <a:tbl>
              <a:tblPr/>
              <a:tblGrid>
                <a:gridCol w="2560334">
                  <a:extLst>
                    <a:ext uri="{9D8B030D-6E8A-4147-A177-3AD203B41FA5}">
                      <a16:colId xmlns:a16="http://schemas.microsoft.com/office/drawing/2014/main" val="20000"/>
                    </a:ext>
                  </a:extLst>
                </a:gridCol>
                <a:gridCol w="1597316">
                  <a:extLst>
                    <a:ext uri="{9D8B030D-6E8A-4147-A177-3AD203B41FA5}">
                      <a16:colId xmlns:a16="http://schemas.microsoft.com/office/drawing/2014/main" val="20001"/>
                    </a:ext>
                  </a:extLst>
                </a:gridCol>
                <a:gridCol w="1285879">
                  <a:extLst>
                    <a:ext uri="{9D8B030D-6E8A-4147-A177-3AD203B41FA5}">
                      <a16:colId xmlns:a16="http://schemas.microsoft.com/office/drawing/2014/main" val="20002"/>
                    </a:ext>
                  </a:extLst>
                </a:gridCol>
                <a:gridCol w="1285879">
                  <a:extLst>
                    <a:ext uri="{9D8B030D-6E8A-4147-A177-3AD203B41FA5}">
                      <a16:colId xmlns:a16="http://schemas.microsoft.com/office/drawing/2014/main" val="20003"/>
                    </a:ext>
                  </a:extLst>
                </a:gridCol>
                <a:gridCol w="1214441">
                  <a:extLst>
                    <a:ext uri="{9D8B030D-6E8A-4147-A177-3AD203B41FA5}">
                      <a16:colId xmlns:a16="http://schemas.microsoft.com/office/drawing/2014/main" val="20004"/>
                    </a:ext>
                  </a:extLst>
                </a:gridCol>
              </a:tblGrid>
              <a:tr h="4063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a:ln>
                          <a:noFill/>
                        </a:ln>
                        <a:solidFill>
                          <a:schemeClr val="tx1"/>
                        </a:solidFill>
                        <a:effectLst/>
                        <a:latin typeface="Trebuchet MS" pitchFamily="34" charset="0"/>
                      </a:endParaRP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Ελλάδα</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Δανία</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Γερμανία</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ΗΠΑ</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extLst>
                  <a:ext uri="{0D108BD9-81ED-4DB2-BD59-A6C34878D82A}">
                    <a16:rowId xmlns:a16="http://schemas.microsoft.com/office/drawing/2014/main" val="10000"/>
                  </a:ext>
                </a:extLst>
              </a:tr>
              <a:tr h="4063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αξονικές τομογραφίες</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320</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81</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117</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240</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63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μαγνητικές τομογραφίες</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98</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42</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95</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93</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6304">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καισαρικές τομές</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530</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166</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294</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323</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06304">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416</a:t>
                      </a: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04"/>
                  </a:ext>
                </a:extLst>
              </a:tr>
              <a:tr h="495888">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200" b="0" i="0" u="none" strike="noStrike" cap="none" normalizeH="0" baseline="0">
                          <a:ln>
                            <a:noFill/>
                          </a:ln>
                          <a:solidFill>
                            <a:schemeClr val="tx1"/>
                          </a:solidFill>
                          <a:effectLst/>
                          <a:latin typeface="Trebuchet MS" pitchFamily="34" charset="0"/>
                        </a:rPr>
                        <a:t>Αριθμός διαγνωστικών εξετάσεων ανά</a:t>
                      </a:r>
                      <a:r>
                        <a:rPr kumimoji="0" lang="en-US" sz="1200" b="0" i="0" u="none" strike="noStrike" cap="none" normalizeH="0" baseline="0">
                          <a:ln>
                            <a:noFill/>
                          </a:ln>
                          <a:solidFill>
                            <a:schemeClr val="tx1"/>
                          </a:solidFill>
                          <a:effectLst/>
                          <a:latin typeface="Trebuchet MS" pitchFamily="34" charset="0"/>
                        </a:rPr>
                        <a:t> 1</a:t>
                      </a:r>
                      <a:r>
                        <a:rPr kumimoji="0" lang="el-GR" sz="1200" b="0" i="0" u="none" strike="noStrike" cap="none" normalizeH="0" baseline="0">
                          <a:ln>
                            <a:noFill/>
                          </a:ln>
                          <a:solidFill>
                            <a:schemeClr val="tx1"/>
                          </a:solidFill>
                          <a:effectLst/>
                          <a:latin typeface="Trebuchet MS" pitchFamily="34" charset="0"/>
                        </a:rPr>
                        <a:t>.</a:t>
                      </a:r>
                      <a:r>
                        <a:rPr kumimoji="0" lang="en-US" sz="1200" b="0" i="0" u="none" strike="noStrike" cap="none" normalizeH="0" baseline="0">
                          <a:ln>
                            <a:noFill/>
                          </a:ln>
                          <a:solidFill>
                            <a:schemeClr val="tx1"/>
                          </a:solidFill>
                          <a:effectLst/>
                          <a:latin typeface="Trebuchet MS" pitchFamily="34" charset="0"/>
                        </a:rPr>
                        <a:t>000 </a:t>
                      </a:r>
                      <a:r>
                        <a:rPr kumimoji="0" lang="el-GR" sz="1200" b="0" i="0" u="none" strike="noStrike" cap="none" normalizeH="0" baseline="0">
                          <a:ln>
                            <a:noFill/>
                          </a:ln>
                          <a:solidFill>
                            <a:schemeClr val="tx1"/>
                          </a:solidFill>
                          <a:effectLst/>
                          <a:latin typeface="Trebuchet MS" pitchFamily="34" charset="0"/>
                        </a:rPr>
                        <a:t>κατοίκους</a:t>
                      </a:r>
                      <a:r>
                        <a:rPr kumimoji="0" lang="en-US" sz="1200" b="0" i="0" u="none" strike="noStrike" cap="none" normalizeH="0" baseline="0">
                          <a:ln>
                            <a:noFill/>
                          </a:ln>
                          <a:solidFill>
                            <a:schemeClr val="tx1"/>
                          </a:solidFill>
                          <a:effectLst/>
                          <a:latin typeface="Trebuchet MS" pitchFamily="34" charset="0"/>
                        </a:rPr>
                        <a:t> </a:t>
                      </a:r>
                      <a:r>
                        <a:rPr kumimoji="0" lang="el-GR" sz="1200" b="0" i="0" u="none" strike="noStrike" cap="none" normalizeH="0" baseline="0">
                          <a:ln>
                            <a:noFill/>
                          </a:ln>
                          <a:solidFill>
                            <a:schemeClr val="tx1"/>
                          </a:solidFill>
                          <a:effectLst/>
                          <a:latin typeface="Trebuchet MS" pitchFamily="34" charset="0"/>
                        </a:rPr>
                        <a:t>το</a:t>
                      </a:r>
                      <a:r>
                        <a:rPr kumimoji="0" lang="en-US" sz="1200" b="0" i="0" u="none" strike="noStrike" cap="none" normalizeH="0" baseline="0">
                          <a:ln>
                            <a:noFill/>
                          </a:ln>
                          <a:solidFill>
                            <a:schemeClr val="tx1"/>
                          </a:solidFill>
                          <a:effectLst/>
                          <a:latin typeface="Trebuchet MS" pitchFamily="34" charset="0"/>
                        </a:rPr>
                        <a:t> 200</a:t>
                      </a:r>
                      <a:r>
                        <a:rPr kumimoji="0" lang="el-GR" sz="1200" b="0" i="0" u="none" strike="noStrike" cap="none" normalizeH="0" baseline="0">
                          <a:ln>
                            <a:noFill/>
                          </a:ln>
                          <a:solidFill>
                            <a:schemeClr val="tx1"/>
                          </a:solidFill>
                          <a:effectLst/>
                          <a:latin typeface="Trebuchet MS" pitchFamily="34" charset="0"/>
                        </a:rPr>
                        <a:t>8. (Γερμανία: 2009)</a:t>
                      </a:r>
                      <a:endParaRPr kumimoji="0" lang="en-GB" sz="1200" b="0" i="0" u="none" strike="noStrike" cap="none" normalizeH="0" baseline="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200" b="0" i="0" u="sng" strike="noStrike" cap="none" normalizeH="0" baseline="0">
                          <a:ln>
                            <a:noFill/>
                          </a:ln>
                          <a:solidFill>
                            <a:schemeClr val="tx1"/>
                          </a:solidFill>
                          <a:effectLst/>
                          <a:latin typeface="Trebuchet MS" pitchFamily="34" charset="0"/>
                        </a:rPr>
                        <a:t>Πηγή</a:t>
                      </a:r>
                      <a:r>
                        <a:rPr kumimoji="0" lang="el-GR" sz="1200" b="0" i="0" u="none" strike="noStrike" cap="none" normalizeH="0" baseline="0">
                          <a:ln>
                            <a:noFill/>
                          </a:ln>
                          <a:solidFill>
                            <a:schemeClr val="tx1"/>
                          </a:solidFill>
                          <a:effectLst/>
                          <a:latin typeface="Trebuchet MS" pitchFamily="34" charset="0"/>
                        </a:rPr>
                        <a:t>: </a:t>
                      </a:r>
                      <a:r>
                        <a:rPr kumimoji="0" lang="en-US" sz="1200" b="0" i="0" u="none" strike="noStrike" cap="none" normalizeH="0" baseline="0">
                          <a:ln>
                            <a:noFill/>
                          </a:ln>
                          <a:solidFill>
                            <a:schemeClr val="tx1"/>
                          </a:solidFill>
                          <a:effectLst/>
                          <a:latin typeface="Trebuchet MS" pitchFamily="34" charset="0"/>
                        </a:rPr>
                        <a:t>OECD Health Data 20</a:t>
                      </a:r>
                      <a:r>
                        <a:rPr kumimoji="0" lang="el-GR" sz="1200" b="0" i="0" u="none" strike="noStrike" cap="none" normalizeH="0" baseline="0">
                          <a:ln>
                            <a:noFill/>
                          </a:ln>
                          <a:solidFill>
                            <a:schemeClr val="tx1"/>
                          </a:solidFill>
                          <a:effectLst/>
                          <a:latin typeface="Trebuchet MS" pitchFamily="34" charset="0"/>
                        </a:rPr>
                        <a:t>12</a:t>
                      </a:r>
                      <a:r>
                        <a:rPr kumimoji="0" lang="en-GB" sz="1200" b="0" i="0" u="none" strike="noStrike" cap="none" normalizeH="0" baseline="0">
                          <a:ln>
                            <a:noFill/>
                          </a:ln>
                          <a:solidFill>
                            <a:schemeClr val="tx1"/>
                          </a:solidFill>
                          <a:effectLst/>
                          <a:latin typeface="Trebuchet MS" pitchFamily="34" charset="0"/>
                        </a:rPr>
                        <a:t>.</a:t>
                      </a:r>
                      <a:endParaRPr kumimoji="0" lang="el-GR" sz="1200" b="0" i="0" u="none" strike="noStrike" cap="none" normalizeH="0" baseline="0">
                        <a:ln>
                          <a:noFill/>
                        </a:ln>
                        <a:solidFill>
                          <a:schemeClr val="tx1"/>
                        </a:solidFill>
                        <a:effectLst/>
                        <a:latin typeface="Trebuchet MS" pitchFamily="34" charset="0"/>
                      </a:endParaRP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5"/>
                  </a:ext>
                </a:extLst>
              </a:tr>
              <a:tr h="495888">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200" b="0" i="0" u="none" strike="noStrike" cap="none" normalizeH="0" baseline="0">
                          <a:ln>
                            <a:noFill/>
                          </a:ln>
                          <a:solidFill>
                            <a:schemeClr val="tx1"/>
                          </a:solidFill>
                          <a:effectLst/>
                          <a:latin typeface="Trebuchet MS" pitchFamily="34" charset="0"/>
                        </a:rPr>
                        <a:t>Αριθμός καισαρικών τομών ανά</a:t>
                      </a:r>
                      <a:r>
                        <a:rPr kumimoji="0" lang="en-US" sz="1200" b="0" i="0" u="none" strike="noStrike" cap="none" normalizeH="0" baseline="0">
                          <a:ln>
                            <a:noFill/>
                          </a:ln>
                          <a:solidFill>
                            <a:schemeClr val="tx1"/>
                          </a:solidFill>
                          <a:effectLst/>
                          <a:latin typeface="Trebuchet MS" pitchFamily="34" charset="0"/>
                        </a:rPr>
                        <a:t> 1</a:t>
                      </a:r>
                      <a:r>
                        <a:rPr kumimoji="0" lang="el-GR" sz="1200" b="0" i="0" u="none" strike="noStrike" cap="none" normalizeH="0" baseline="0">
                          <a:ln>
                            <a:noFill/>
                          </a:ln>
                          <a:solidFill>
                            <a:schemeClr val="tx1"/>
                          </a:solidFill>
                          <a:effectLst/>
                          <a:latin typeface="Trebuchet MS" pitchFamily="34" charset="0"/>
                        </a:rPr>
                        <a:t>.</a:t>
                      </a:r>
                      <a:r>
                        <a:rPr kumimoji="0" lang="en-US" sz="1200" b="0" i="0" u="none" strike="noStrike" cap="none" normalizeH="0" baseline="0">
                          <a:ln>
                            <a:noFill/>
                          </a:ln>
                          <a:solidFill>
                            <a:schemeClr val="tx1"/>
                          </a:solidFill>
                          <a:effectLst/>
                          <a:latin typeface="Trebuchet MS" pitchFamily="34" charset="0"/>
                        </a:rPr>
                        <a:t>000 </a:t>
                      </a:r>
                      <a:r>
                        <a:rPr kumimoji="0" lang="el-GR" sz="1200" b="0" i="0" u="none" strike="noStrike" cap="none" normalizeH="0" baseline="0">
                          <a:ln>
                            <a:noFill/>
                          </a:ln>
                          <a:solidFill>
                            <a:schemeClr val="tx1"/>
                          </a:solidFill>
                          <a:effectLst/>
                          <a:latin typeface="Trebuchet MS" pitchFamily="34" charset="0"/>
                        </a:rPr>
                        <a:t>γεννήσεις το</a:t>
                      </a:r>
                      <a:r>
                        <a:rPr kumimoji="0" lang="en-US" sz="1200" b="0" i="0" u="none" strike="noStrike" cap="none" normalizeH="0" baseline="0">
                          <a:ln>
                            <a:noFill/>
                          </a:ln>
                          <a:solidFill>
                            <a:schemeClr val="tx1"/>
                          </a:solidFill>
                          <a:effectLst/>
                          <a:latin typeface="Trebuchet MS" pitchFamily="34" charset="0"/>
                        </a:rPr>
                        <a:t> 200</a:t>
                      </a:r>
                      <a:r>
                        <a:rPr kumimoji="0" lang="el-GR" sz="1200" b="0" i="0" u="none" strike="noStrike" cap="none" normalizeH="0" baseline="0">
                          <a:ln>
                            <a:noFill/>
                          </a:ln>
                          <a:solidFill>
                            <a:schemeClr val="tx1"/>
                          </a:solidFill>
                          <a:effectLst/>
                          <a:latin typeface="Trebuchet MS" pitchFamily="34" charset="0"/>
                        </a:rPr>
                        <a:t>8</a:t>
                      </a:r>
                      <a:r>
                        <a:rPr kumimoji="0" lang="en-GB" sz="1200" b="0" i="0" u="none" strike="noStrike" cap="none" normalizeH="0" baseline="0">
                          <a:ln>
                            <a:noFill/>
                          </a:ln>
                          <a:solidFill>
                            <a:schemeClr val="tx1"/>
                          </a:solidFill>
                          <a:effectLst/>
                          <a:latin typeface="Trebuchet MS" pitchFamily="34"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200" b="0" i="0" u="sng" strike="noStrike" cap="none" normalizeH="0" baseline="0">
                          <a:ln>
                            <a:noFill/>
                          </a:ln>
                          <a:solidFill>
                            <a:schemeClr val="tx1"/>
                          </a:solidFill>
                          <a:effectLst/>
                          <a:latin typeface="Trebuchet MS" pitchFamily="34" charset="0"/>
                        </a:rPr>
                        <a:t>Πηγή</a:t>
                      </a:r>
                      <a:r>
                        <a:rPr kumimoji="0" lang="el-GR" sz="1200" b="0" i="0" u="none" strike="noStrike" cap="none" normalizeH="0" baseline="0">
                          <a:ln>
                            <a:noFill/>
                          </a:ln>
                          <a:solidFill>
                            <a:schemeClr val="tx1"/>
                          </a:solidFill>
                          <a:effectLst/>
                          <a:latin typeface="Trebuchet MS" pitchFamily="34" charset="0"/>
                        </a:rPr>
                        <a:t>: </a:t>
                      </a:r>
                      <a:r>
                        <a:rPr kumimoji="0" lang="en-US" sz="1200" b="0" i="0" u="none" strike="noStrike" cap="none" normalizeH="0" baseline="0">
                          <a:ln>
                            <a:noFill/>
                          </a:ln>
                          <a:solidFill>
                            <a:schemeClr val="tx1"/>
                          </a:solidFill>
                          <a:effectLst/>
                          <a:latin typeface="Trebuchet MS" pitchFamily="34" charset="0"/>
                        </a:rPr>
                        <a:t>OECD Health Data 20</a:t>
                      </a:r>
                      <a:r>
                        <a:rPr kumimoji="0" lang="el-GR" sz="1200" b="0" i="0" u="none" strike="noStrike" cap="none" normalizeH="0" baseline="0">
                          <a:ln>
                            <a:noFill/>
                          </a:ln>
                          <a:solidFill>
                            <a:schemeClr val="tx1"/>
                          </a:solidFill>
                          <a:effectLst/>
                          <a:latin typeface="Trebuchet MS" pitchFamily="34" charset="0"/>
                        </a:rPr>
                        <a:t>12</a:t>
                      </a:r>
                      <a:r>
                        <a:rPr kumimoji="0" lang="en-GB" sz="1200" b="0" i="0" u="none" strike="noStrike" cap="none" normalizeH="0" baseline="0">
                          <a:ln>
                            <a:noFill/>
                          </a:ln>
                          <a:solidFill>
                            <a:schemeClr val="tx1"/>
                          </a:solidFill>
                          <a:effectLst/>
                          <a:latin typeface="Trebuchet MS" pitchFamily="34" charset="0"/>
                        </a:rPr>
                        <a:t>.</a:t>
                      </a:r>
                      <a:endParaRPr kumimoji="0" lang="el-GR" sz="1200" b="0" i="0" u="none" strike="noStrike" cap="none" normalizeH="0" baseline="0">
                        <a:ln>
                          <a:noFill/>
                        </a:ln>
                        <a:solidFill>
                          <a:schemeClr val="tx1"/>
                        </a:solidFill>
                        <a:effectLst/>
                        <a:latin typeface="Trebuchet MS" pitchFamily="34" charset="0"/>
                      </a:endParaRP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6"/>
                  </a:ext>
                </a:extLst>
              </a:tr>
              <a:tr h="678756">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200" b="0" i="0" u="none" strike="noStrike" cap="none" normalizeH="0" baseline="0" dirty="0">
                          <a:ln>
                            <a:noFill/>
                          </a:ln>
                          <a:solidFill>
                            <a:schemeClr val="tx1"/>
                          </a:solidFill>
                          <a:effectLst/>
                          <a:latin typeface="Trebuchet MS" pitchFamily="34" charset="0"/>
                        </a:rPr>
                        <a:t>Ελλάδα: </a:t>
                      </a:r>
                      <a:r>
                        <a:rPr kumimoji="0" lang="en-US" sz="1200" b="0" i="0" u="none" strike="noStrike" cap="none" normalizeH="0" baseline="0" dirty="0">
                          <a:ln>
                            <a:noFill/>
                          </a:ln>
                          <a:solidFill>
                            <a:schemeClr val="tx1"/>
                          </a:solidFill>
                          <a:effectLst/>
                          <a:latin typeface="Trebuchet MS" pitchFamily="34" charset="0"/>
                        </a:rPr>
                        <a:t>200</a:t>
                      </a:r>
                      <a:r>
                        <a:rPr kumimoji="0" lang="en-GB" sz="1200" b="0" i="0" u="none" strike="noStrike" cap="none" normalizeH="0" baseline="0" dirty="0">
                          <a:ln>
                            <a:noFill/>
                          </a:ln>
                          <a:solidFill>
                            <a:schemeClr val="tx1"/>
                          </a:solidFill>
                          <a:effectLst/>
                          <a:latin typeface="Trebuchet MS" pitchFamily="34" charset="0"/>
                        </a:rPr>
                        <a:t>2</a:t>
                      </a:r>
                      <a:r>
                        <a:rPr kumimoji="0" lang="el-GR" sz="1200" b="0" i="0" u="none" strike="noStrike" cap="none" normalizeH="0" baseline="0" dirty="0">
                          <a:ln>
                            <a:noFill/>
                          </a:ln>
                          <a:solidFill>
                            <a:schemeClr val="tx1"/>
                          </a:solidFill>
                          <a:effectLst/>
                          <a:latin typeface="Trebuchet MS" pitchFamily="34" charset="0"/>
                        </a:rPr>
                        <a:t>. Πάνω σειρά: ιδιωτικό μαιευτήριο. Κάτω σειρά: δημόσιο μαιευτήριο.</a:t>
                      </a:r>
                      <a:endParaRPr kumimoji="0" lang="en-GB" sz="1200" b="0" i="0" u="none" strike="noStrike" cap="none" normalizeH="0" baseline="0" dirty="0">
                        <a:ln>
                          <a:noFill/>
                        </a:ln>
                        <a:solidFill>
                          <a:schemeClr val="tx1"/>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200" b="0" i="0" u="sng" strike="noStrike" cap="none" normalizeH="0" baseline="0" dirty="0">
                          <a:ln>
                            <a:noFill/>
                          </a:ln>
                          <a:solidFill>
                            <a:schemeClr val="tx1"/>
                          </a:solidFill>
                          <a:effectLst/>
                          <a:latin typeface="Trebuchet MS" pitchFamily="34" charset="0"/>
                        </a:rPr>
                        <a:t>Πηγή</a:t>
                      </a:r>
                      <a:r>
                        <a:rPr kumimoji="0" lang="el-GR" sz="1200" b="0" i="0" u="none" strike="noStrike" cap="none" normalizeH="0" baseline="0" dirty="0">
                          <a:ln>
                            <a:noFill/>
                          </a:ln>
                          <a:solidFill>
                            <a:schemeClr val="tx1"/>
                          </a:solidFill>
                          <a:effectLst/>
                          <a:latin typeface="Trebuchet MS" pitchFamily="34" charset="0"/>
                        </a:rPr>
                        <a:t>: </a:t>
                      </a:r>
                      <a:r>
                        <a:rPr kumimoji="0" lang="en-US" sz="1200" b="0" i="0" u="none" strike="noStrike" cap="none" normalizeH="0" baseline="0" dirty="0" err="1">
                          <a:ln>
                            <a:noFill/>
                          </a:ln>
                          <a:solidFill>
                            <a:schemeClr val="tx1"/>
                          </a:solidFill>
                          <a:effectLst/>
                          <a:latin typeface="Trebuchet MS" pitchFamily="34" charset="0"/>
                        </a:rPr>
                        <a:t>Mossialos</a:t>
                      </a:r>
                      <a:r>
                        <a:rPr kumimoji="0" lang="en-US" sz="1200" b="0" i="0" u="none" strike="noStrike" cap="none" normalizeH="0" baseline="0" dirty="0">
                          <a:ln>
                            <a:noFill/>
                          </a:ln>
                          <a:solidFill>
                            <a:schemeClr val="tx1"/>
                          </a:solidFill>
                          <a:effectLst/>
                          <a:latin typeface="Trebuchet MS" pitchFamily="34" charset="0"/>
                        </a:rPr>
                        <a:t> E., </a:t>
                      </a:r>
                      <a:r>
                        <a:rPr kumimoji="0" lang="en-US" sz="1200" b="0" i="0" u="none" strike="noStrike" cap="none" normalizeH="0" baseline="0" dirty="0" err="1">
                          <a:ln>
                            <a:noFill/>
                          </a:ln>
                          <a:solidFill>
                            <a:schemeClr val="tx1"/>
                          </a:solidFill>
                          <a:effectLst/>
                          <a:latin typeface="Trebuchet MS" pitchFamily="34" charset="0"/>
                        </a:rPr>
                        <a:t>Allin</a:t>
                      </a:r>
                      <a:r>
                        <a:rPr kumimoji="0" lang="en-US" sz="1200" b="0" i="0" u="none" strike="noStrike" cap="none" normalizeH="0" baseline="0" dirty="0">
                          <a:ln>
                            <a:noFill/>
                          </a:ln>
                          <a:solidFill>
                            <a:schemeClr val="tx1"/>
                          </a:solidFill>
                          <a:effectLst/>
                          <a:latin typeface="Trebuchet MS" pitchFamily="34" charset="0"/>
                        </a:rPr>
                        <a:t> S., </a:t>
                      </a:r>
                      <a:r>
                        <a:rPr kumimoji="0" lang="en-US" sz="1200" b="0" i="0" u="none" strike="noStrike" cap="none" normalizeH="0" baseline="0" dirty="0" err="1">
                          <a:ln>
                            <a:noFill/>
                          </a:ln>
                          <a:solidFill>
                            <a:schemeClr val="tx1"/>
                          </a:solidFill>
                          <a:effectLst/>
                          <a:latin typeface="Trebuchet MS" pitchFamily="34" charset="0"/>
                        </a:rPr>
                        <a:t>Karras</a:t>
                      </a:r>
                      <a:r>
                        <a:rPr kumimoji="0" lang="en-US" sz="1200" b="0" i="0" u="none" strike="noStrike" cap="none" normalizeH="0" baseline="0" dirty="0">
                          <a:ln>
                            <a:noFill/>
                          </a:ln>
                          <a:solidFill>
                            <a:schemeClr val="tx1"/>
                          </a:solidFill>
                          <a:effectLst/>
                          <a:latin typeface="Trebuchet MS" pitchFamily="34" charset="0"/>
                        </a:rPr>
                        <a:t> K., </a:t>
                      </a:r>
                      <a:r>
                        <a:rPr kumimoji="0" lang="en-US" sz="1200" b="0" i="0" u="none" strike="noStrike" cap="none" normalizeH="0" baseline="0" dirty="0" err="1">
                          <a:ln>
                            <a:noFill/>
                          </a:ln>
                          <a:solidFill>
                            <a:schemeClr val="tx1"/>
                          </a:solidFill>
                          <a:effectLst/>
                          <a:latin typeface="Trebuchet MS" pitchFamily="34" charset="0"/>
                        </a:rPr>
                        <a:t>Davaki</a:t>
                      </a:r>
                      <a:r>
                        <a:rPr kumimoji="0" lang="en-US" sz="1200" b="0" i="0" u="none" strike="noStrike" cap="none" normalizeH="0" baseline="0" dirty="0">
                          <a:ln>
                            <a:noFill/>
                          </a:ln>
                          <a:solidFill>
                            <a:schemeClr val="tx1"/>
                          </a:solidFill>
                          <a:effectLst/>
                          <a:latin typeface="Trebuchet MS" pitchFamily="34" charset="0"/>
                        </a:rPr>
                        <a:t> K. (2005) An investigation of Caesarean sections in three Greek hospitals: the impact of financial incentives and convenience</a:t>
                      </a:r>
                      <a:r>
                        <a:rPr kumimoji="0" lang="el-GR" sz="1200" b="0" i="0" u="none" strike="noStrike" cap="none" normalizeH="0" baseline="0" dirty="0">
                          <a:ln>
                            <a:noFill/>
                          </a:ln>
                          <a:solidFill>
                            <a:schemeClr val="tx1"/>
                          </a:solidFill>
                          <a:effectLst/>
                          <a:latin typeface="Trebuchet MS" pitchFamily="34" charset="0"/>
                        </a:rPr>
                        <a:t>.</a:t>
                      </a:r>
                      <a:r>
                        <a:rPr kumimoji="0" lang="en-US" sz="1200" b="0" i="0" u="none" strike="noStrike" cap="none" normalizeH="0" baseline="0" dirty="0">
                          <a:ln>
                            <a:noFill/>
                          </a:ln>
                          <a:solidFill>
                            <a:schemeClr val="tx1"/>
                          </a:solidFill>
                          <a:effectLst/>
                          <a:latin typeface="Trebuchet MS" pitchFamily="34" charset="0"/>
                        </a:rPr>
                        <a:t> European Journal of Public Health 15 (3) 288-295.</a:t>
                      </a:r>
                      <a:endParaRPr kumimoji="0" lang="el-GR" sz="1200" b="0" i="0" u="none" strike="noStrike" cap="none" normalizeH="0" baseline="0" dirty="0">
                        <a:ln>
                          <a:noFill/>
                        </a:ln>
                        <a:solidFill>
                          <a:schemeClr val="tx1"/>
                        </a:solidFill>
                        <a:effectLst/>
                        <a:latin typeface="Trebuchet MS" pitchFamily="34" charset="0"/>
                      </a:endParaRPr>
                    </a:p>
                  </a:txBody>
                  <a:tcPr marL="90000" marR="90000" marT="46789" marB="46789"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a:noFill/>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84213" y="0"/>
            <a:ext cx="8064500" cy="1412875"/>
          </a:xfrm>
        </p:spPr>
        <p:txBody>
          <a:bodyPr anchor="b"/>
          <a:lstStyle/>
          <a:p>
            <a:r>
              <a:rPr lang="el-GR" altLang="el-GR" sz="2000" b="1">
                <a:solidFill>
                  <a:schemeClr val="hlink"/>
                </a:solidFill>
                <a:latin typeface="Trebuchet MS" panose="020B0603020202020204" pitchFamily="34" charset="0"/>
              </a:rPr>
              <a:t>πολλοί ασθενείς θεωρούσαν το κόστος νοσηλείας απαγορευτικό </a:t>
            </a:r>
            <a:r>
              <a:rPr lang="en-US" altLang="el-GR" sz="2000">
                <a:solidFill>
                  <a:schemeClr val="hlink"/>
                </a:solidFill>
                <a:latin typeface="Trebuchet MS" panose="020B0603020202020204" pitchFamily="34" charset="0"/>
              </a:rPr>
              <a:t>…</a:t>
            </a:r>
            <a:br>
              <a:rPr lang="en-US" altLang="el-GR" sz="2000" b="1">
                <a:solidFill>
                  <a:schemeClr val="hlink"/>
                </a:solidFill>
                <a:latin typeface="Trebuchet MS" panose="020B0603020202020204" pitchFamily="34" charset="0"/>
              </a:rPr>
            </a:br>
            <a:endParaRPr lang="en-US" altLang="el-GR" sz="2000" b="1">
              <a:solidFill>
                <a:schemeClr val="hlink"/>
              </a:solidFill>
              <a:latin typeface="Trebuchet MS" panose="020B0603020202020204" pitchFamily="34" charset="0"/>
            </a:endParaRPr>
          </a:p>
        </p:txBody>
      </p:sp>
      <p:graphicFrame>
        <p:nvGraphicFramePr>
          <p:cNvPr id="484424" name="Group 72"/>
          <p:cNvGraphicFramePr>
            <a:graphicFrameLocks noGrp="1"/>
          </p:cNvGraphicFramePr>
          <p:nvPr/>
        </p:nvGraphicFramePr>
        <p:xfrm>
          <a:off x="971550" y="1700213"/>
          <a:ext cx="7772400" cy="3727452"/>
        </p:xfrm>
        <a:graphic>
          <a:graphicData uri="http://schemas.openxmlformats.org/drawingml/2006/table">
            <a:tbl>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825273">
                <a:tc gridSpan="6">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hlink"/>
                          </a:solidFill>
                          <a:effectLst/>
                          <a:latin typeface="Trebuchet MS" pitchFamily="34" charset="0"/>
                        </a:rPr>
                        <a:t>QA</a:t>
                      </a:r>
                      <a:r>
                        <a:rPr kumimoji="0" lang="el-GR" sz="1600" b="0" i="0" u="none" strike="noStrike" cap="none" normalizeH="0" baseline="0">
                          <a:ln>
                            <a:noFill/>
                          </a:ln>
                          <a:solidFill>
                            <a:schemeClr val="hlink"/>
                          </a:solidFill>
                          <a:effectLst/>
                          <a:latin typeface="Trebuchet MS" pitchFamily="34" charset="0"/>
                        </a:rPr>
                        <a:t>5</a:t>
                      </a:r>
                      <a:r>
                        <a:rPr kumimoji="0" lang="en-US" sz="1600" b="0" i="0" u="none" strike="noStrike" cap="none" normalizeH="0" baseline="0">
                          <a:ln>
                            <a:noFill/>
                          </a:ln>
                          <a:solidFill>
                            <a:schemeClr val="hlink"/>
                          </a:solidFill>
                          <a:effectLst/>
                          <a:latin typeface="Trebuchet MS" pitchFamily="34" charset="0"/>
                        </a:rPr>
                        <a:t>.1 </a:t>
                      </a:r>
                      <a:r>
                        <a:rPr kumimoji="0" lang="el-GR" sz="1600" b="0" i="0" u="none" strike="noStrike" cap="none" normalizeH="0" baseline="0">
                          <a:ln>
                            <a:noFill/>
                          </a:ln>
                          <a:solidFill>
                            <a:schemeClr val="hlink"/>
                          </a:solidFill>
                          <a:effectLst/>
                          <a:latin typeface="Trebuchet MS" pitchFamily="34" charset="0"/>
                        </a:rPr>
                        <a:t>Αναλογιζόμενοι την προσωπική σας εμπειρία, και των κοντινών σας ανθρώπων, πείτε μας αν πιστεύετε ότι το κόστος της </a:t>
                      </a:r>
                      <a:r>
                        <a:rPr kumimoji="0" lang="el-GR" sz="1600" b="1" i="0" u="none" strike="noStrike" cap="none" normalizeH="0" baseline="0">
                          <a:ln>
                            <a:noFill/>
                          </a:ln>
                          <a:solidFill>
                            <a:schemeClr val="hlink"/>
                          </a:solidFill>
                          <a:effectLst/>
                          <a:latin typeface="Trebuchet MS" pitchFamily="34" charset="0"/>
                        </a:rPr>
                        <a:t>νοσοκομειακής περίθαλψης</a:t>
                      </a:r>
                      <a:r>
                        <a:rPr kumimoji="0" lang="el-GR" sz="1600" b="0" i="0" u="none" strike="noStrike" cap="none" normalizeH="0" baseline="0">
                          <a:ln>
                            <a:noFill/>
                          </a:ln>
                          <a:solidFill>
                            <a:schemeClr val="hlink"/>
                          </a:solidFill>
                          <a:effectLst/>
                          <a:latin typeface="Trebuchet MS" pitchFamily="34" charset="0"/>
                        </a:rPr>
                        <a:t> είναι πολύ προσιτό, αρκετά προσιτό, αρκετά απρόσιτο ή πολύ απρόσιτο.</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6224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πολύ απρόσιτο</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αρκετά απρόσιτο </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αρκετά προσιτό</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πολύ προσιτό </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1" u="none" strike="noStrike" cap="none" normalizeH="0" baseline="0">
                          <a:ln>
                            <a:noFill/>
                          </a:ln>
                          <a:solidFill>
                            <a:schemeClr val="hlink"/>
                          </a:solidFill>
                          <a:effectLst/>
                          <a:latin typeface="Trebuchet MS" pitchFamily="34" charset="0"/>
                        </a:rPr>
                        <a:t>δωρεάν</a:t>
                      </a:r>
                      <a:r>
                        <a:rPr kumimoji="0" lang="en-GB" sz="1600" b="1" i="0" u="none" strike="noStrike" cap="none" normalizeH="0" baseline="0">
                          <a:ln>
                            <a:noFill/>
                          </a:ln>
                          <a:solidFill>
                            <a:schemeClr val="accent2"/>
                          </a:solidFill>
                          <a:effectLst/>
                          <a:latin typeface="Trebuchet MS" pitchFamily="34" charset="0"/>
                        </a:rPr>
                        <a:t>*</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extLst>
                  <a:ext uri="{0D108BD9-81ED-4DB2-BD59-A6C34878D82A}">
                    <a16:rowId xmlns:a16="http://schemas.microsoft.com/office/drawing/2014/main" val="10001"/>
                  </a:ext>
                </a:extLst>
              </a:tr>
              <a:tr h="337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Ελλάδα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18%</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27%</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30%</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10%</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1" u="none" strike="noStrike" cap="none" normalizeH="0" baseline="0">
                          <a:ln>
                            <a:noFill/>
                          </a:ln>
                          <a:solidFill>
                            <a:schemeClr val="hlink"/>
                          </a:solidFill>
                          <a:effectLst/>
                          <a:latin typeface="Trebuchet MS" pitchFamily="34" charset="0"/>
                        </a:rPr>
                        <a:t>15%</a:t>
                      </a:r>
                      <a:endParaRPr kumimoji="0" lang="en-GB" sz="1600" b="0" i="1"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Ιταλία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4%</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19%</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48%</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14%</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1" u="none" strike="noStrike" cap="none" normalizeH="0" baseline="0">
                          <a:ln>
                            <a:noFill/>
                          </a:ln>
                          <a:solidFill>
                            <a:schemeClr val="hlink"/>
                          </a:solidFill>
                          <a:effectLst/>
                          <a:latin typeface="Trebuchet MS" pitchFamily="34" charset="0"/>
                        </a:rPr>
                        <a:t>13%</a:t>
                      </a:r>
                      <a:endParaRPr kumimoji="0" lang="en-GB" sz="1600" b="0" i="1"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7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Ισπανία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7%</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33%</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18%</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1" u="none" strike="noStrike" cap="none" normalizeH="0" baseline="0">
                          <a:ln>
                            <a:noFill/>
                          </a:ln>
                          <a:solidFill>
                            <a:schemeClr val="hlink"/>
                          </a:solidFill>
                          <a:effectLst/>
                          <a:latin typeface="Trebuchet MS" pitchFamily="34" charset="0"/>
                        </a:rPr>
                        <a:t>36%</a:t>
                      </a:r>
                      <a:endParaRPr kumimoji="0" lang="en-GB" sz="1600" b="0" i="1"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Βρετανία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2%</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6%</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14%</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12%</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1" u="none" strike="noStrike" cap="none" normalizeH="0" baseline="0">
                          <a:ln>
                            <a:noFill/>
                          </a:ln>
                          <a:solidFill>
                            <a:schemeClr val="hlink"/>
                          </a:solidFill>
                          <a:effectLst/>
                          <a:latin typeface="Trebuchet MS" pitchFamily="34" charset="0"/>
                        </a:rPr>
                        <a:t>63</a:t>
                      </a:r>
                      <a:r>
                        <a:rPr kumimoji="0" lang="en-GB" sz="1600" b="0" i="1" u="none" strike="noStrike" cap="none" normalizeH="0" baseline="0">
                          <a:ln>
                            <a:noFill/>
                          </a:ln>
                          <a:solidFill>
                            <a:schemeClr val="hlink"/>
                          </a:solidFill>
                          <a:effectLst/>
                          <a:latin typeface="Trebuchet MS" pitchFamily="34" charset="0"/>
                        </a:rPr>
                        <a:t>%</a:t>
                      </a:r>
                      <a:endParaRPr kumimoji="0" lang="en-GB" sz="1600" b="0" i="1"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7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ΕΕ27</a:t>
                      </a:r>
                      <a:endParaRPr kumimoji="0" lang="el-GR" sz="1600" b="1"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4%</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17%</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40%</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15%</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1" i="1" u="none" strike="noStrike" cap="none" normalizeH="0" baseline="0">
                          <a:ln>
                            <a:noFill/>
                          </a:ln>
                          <a:solidFill>
                            <a:schemeClr val="hlink"/>
                          </a:solidFill>
                          <a:effectLst/>
                          <a:latin typeface="Trebuchet MS" pitchFamily="34" charset="0"/>
                        </a:rPr>
                        <a:t>20%</a:t>
                      </a:r>
                      <a:endParaRPr kumimoji="0" lang="en-GB" sz="1600" b="1" i="1"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2248">
                <a:tc gridSpan="6">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400" b="1" i="0" u="none" strike="noStrike" cap="none" normalizeH="0" baseline="0">
                          <a:ln>
                            <a:noFill/>
                          </a:ln>
                          <a:solidFill>
                            <a:schemeClr val="accent2"/>
                          </a:solidFill>
                          <a:effectLst/>
                          <a:latin typeface="Trebuchet MS" pitchFamily="34" charset="0"/>
                        </a:rPr>
                        <a:t>*</a:t>
                      </a:r>
                      <a:r>
                        <a:rPr kumimoji="0" lang="it-IT" sz="1400" b="1" i="0" u="none" strike="noStrike" cap="none" normalizeH="0" baseline="0">
                          <a:ln>
                            <a:noFill/>
                          </a:ln>
                          <a:solidFill>
                            <a:schemeClr val="hlink"/>
                          </a:solidFill>
                          <a:effectLst/>
                          <a:latin typeface="Trebuchet MS" pitchFamily="34" charset="0"/>
                        </a:rPr>
                        <a:t> </a:t>
                      </a:r>
                      <a:r>
                        <a:rPr kumimoji="0" lang="el-GR" sz="1400" b="0" i="0" u="none" strike="noStrike" cap="none" normalizeH="0" baseline="0">
                          <a:ln>
                            <a:noFill/>
                          </a:ln>
                          <a:solidFill>
                            <a:schemeClr val="hlink"/>
                          </a:solidFill>
                          <a:effectLst/>
                          <a:latin typeface="Trebuchet MS" pitchFamily="34" charset="0"/>
                        </a:rPr>
                        <a:t>αυθόρμητη απάντηση</a:t>
                      </a:r>
                      <a:endParaRPr kumimoji="0" lang="it-IT" sz="1400" b="0" i="0" u="none" strike="noStrike" cap="none" normalizeH="0" baseline="0">
                        <a:ln>
                          <a:noFill/>
                        </a:ln>
                        <a:solidFill>
                          <a:schemeClr val="hlink"/>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sng" strike="noStrike" cap="none" normalizeH="0" baseline="0">
                          <a:ln>
                            <a:noFill/>
                          </a:ln>
                          <a:solidFill>
                            <a:schemeClr val="hlink"/>
                          </a:solidFill>
                          <a:effectLst/>
                          <a:latin typeface="Trebuchet MS" pitchFamily="34" charset="0"/>
                        </a:rPr>
                        <a:t>Πηγή</a:t>
                      </a:r>
                      <a:r>
                        <a:rPr kumimoji="0" lang="el-GR" sz="1400" b="0" i="0" u="none" strike="noStrike" cap="none" normalizeH="0" baseline="0" noProof="1">
                          <a:ln>
                            <a:noFill/>
                          </a:ln>
                          <a:solidFill>
                            <a:schemeClr val="hlink"/>
                          </a:solidFill>
                          <a:effectLst/>
                          <a:latin typeface="Trebuchet MS" pitchFamily="34" charset="0"/>
                        </a:rPr>
                        <a:t>: </a:t>
                      </a:r>
                      <a:r>
                        <a:rPr kumimoji="0" lang="it-IT" sz="1400" b="0" i="0" u="none" strike="noStrike" cap="none" normalizeH="0" baseline="0">
                          <a:ln>
                            <a:noFill/>
                          </a:ln>
                          <a:solidFill>
                            <a:schemeClr val="hlink"/>
                          </a:solidFill>
                          <a:effectLst/>
                          <a:latin typeface="Trebuchet MS" pitchFamily="34" charset="0"/>
                        </a:rPr>
                        <a:t>European Commission Special Eurobarometer 283</a:t>
                      </a:r>
                      <a:r>
                        <a:rPr kumimoji="0" lang="el-GR" sz="1400" b="0" i="0" u="none" strike="noStrike" cap="none" normalizeH="0" baseline="0">
                          <a:ln>
                            <a:noFill/>
                          </a:ln>
                          <a:solidFill>
                            <a:schemeClr val="hlink"/>
                          </a:solidFill>
                          <a:effectLst/>
                          <a:latin typeface="Trebuchet MS" pitchFamily="34" charset="0"/>
                        </a:rPr>
                        <a:t> (</a:t>
                      </a:r>
                      <a:r>
                        <a:rPr kumimoji="0" lang="en-GB" sz="1400" b="0" i="0" u="none" strike="noStrike" cap="none" normalizeH="0" baseline="0">
                          <a:ln>
                            <a:noFill/>
                          </a:ln>
                          <a:solidFill>
                            <a:schemeClr val="hlink"/>
                          </a:solidFill>
                          <a:effectLst/>
                          <a:latin typeface="Trebuchet MS" pitchFamily="34" charset="0"/>
                        </a:rPr>
                        <a:t>December </a:t>
                      </a:r>
                      <a:r>
                        <a:rPr kumimoji="0" lang="it-IT" sz="1400" b="0" i="0" u="none" strike="noStrike" cap="none" normalizeH="0" baseline="0">
                          <a:ln>
                            <a:noFill/>
                          </a:ln>
                          <a:solidFill>
                            <a:schemeClr val="hlink"/>
                          </a:solidFill>
                          <a:effectLst/>
                          <a:latin typeface="Trebuchet MS" pitchFamily="34" charset="0"/>
                        </a:rPr>
                        <a:t>2007</a:t>
                      </a:r>
                      <a:r>
                        <a:rPr kumimoji="0" lang="el-GR" sz="1400" b="0" i="0" u="none" strike="noStrike" cap="none" normalizeH="0" baseline="0">
                          <a:ln>
                            <a:noFill/>
                          </a:ln>
                          <a:solidFill>
                            <a:schemeClr val="hlink"/>
                          </a:solidFill>
                          <a:effectLst/>
                          <a:latin typeface="Trebuchet MS" pitchFamily="34" charset="0"/>
                        </a:rPr>
                        <a:t>)</a:t>
                      </a:r>
                      <a:r>
                        <a:rPr kumimoji="0" lang="en-GB" sz="1400" b="0" i="0" u="none" strike="noStrike" cap="none" normalizeH="0" baseline="0">
                          <a:ln>
                            <a:noFill/>
                          </a:ln>
                          <a:solidFill>
                            <a:schemeClr val="hlink"/>
                          </a:solidFill>
                          <a:effectLst/>
                          <a:latin typeface="Trebuchet MS" pitchFamily="34" charset="0"/>
                        </a:rPr>
                        <a:t>.</a:t>
                      </a:r>
                      <a:endParaRPr kumimoji="0" lang="en-GB" sz="14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6468" name="Group 68"/>
          <p:cNvGraphicFramePr>
            <a:graphicFrameLocks noGrp="1"/>
          </p:cNvGraphicFramePr>
          <p:nvPr/>
        </p:nvGraphicFramePr>
        <p:xfrm>
          <a:off x="971550" y="1700213"/>
          <a:ext cx="7772400" cy="3727452"/>
        </p:xfrm>
        <a:graphic>
          <a:graphicData uri="http://schemas.openxmlformats.org/drawingml/2006/table">
            <a:tbl>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825273">
                <a:tc gridSpan="6">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hlink"/>
                          </a:solidFill>
                          <a:effectLst/>
                          <a:latin typeface="Trebuchet MS" pitchFamily="34" charset="0"/>
                        </a:rPr>
                        <a:t>QA</a:t>
                      </a:r>
                      <a:r>
                        <a:rPr kumimoji="0" lang="el-GR" sz="1600" b="0" i="0" u="none" strike="noStrike" cap="none" normalizeH="0" baseline="0">
                          <a:ln>
                            <a:noFill/>
                          </a:ln>
                          <a:solidFill>
                            <a:schemeClr val="hlink"/>
                          </a:solidFill>
                          <a:effectLst/>
                          <a:latin typeface="Trebuchet MS" pitchFamily="34" charset="0"/>
                        </a:rPr>
                        <a:t>5</a:t>
                      </a:r>
                      <a:r>
                        <a:rPr kumimoji="0" lang="en-US" sz="1600" b="0" i="0" u="none" strike="noStrike" cap="none" normalizeH="0" baseline="0">
                          <a:ln>
                            <a:noFill/>
                          </a:ln>
                          <a:solidFill>
                            <a:schemeClr val="hlink"/>
                          </a:solidFill>
                          <a:effectLst/>
                          <a:latin typeface="Trebuchet MS" pitchFamily="34" charset="0"/>
                        </a:rPr>
                        <a:t>.</a:t>
                      </a:r>
                      <a:r>
                        <a:rPr kumimoji="0" lang="el-GR" sz="1600" b="0" i="0" u="none" strike="noStrike" cap="none" normalizeH="0" baseline="0">
                          <a:ln>
                            <a:noFill/>
                          </a:ln>
                          <a:solidFill>
                            <a:schemeClr val="hlink"/>
                          </a:solidFill>
                          <a:effectLst/>
                          <a:latin typeface="Trebuchet MS" pitchFamily="34" charset="0"/>
                        </a:rPr>
                        <a:t>3</a:t>
                      </a:r>
                      <a:r>
                        <a:rPr kumimoji="0" lang="en-US" sz="1600" b="0" i="0" u="none" strike="noStrike" cap="none" normalizeH="0" baseline="0">
                          <a:ln>
                            <a:noFill/>
                          </a:ln>
                          <a:solidFill>
                            <a:schemeClr val="hlink"/>
                          </a:solidFill>
                          <a:effectLst/>
                          <a:latin typeface="Trebuchet MS" pitchFamily="34" charset="0"/>
                        </a:rPr>
                        <a:t> </a:t>
                      </a:r>
                      <a:r>
                        <a:rPr kumimoji="0" lang="el-GR" sz="1600" b="0" i="0" u="none" strike="noStrike" cap="none" normalizeH="0" baseline="0">
                          <a:ln>
                            <a:noFill/>
                          </a:ln>
                          <a:solidFill>
                            <a:schemeClr val="hlink"/>
                          </a:solidFill>
                          <a:effectLst/>
                          <a:latin typeface="Trebuchet MS" pitchFamily="34" charset="0"/>
                        </a:rPr>
                        <a:t>Αναλογιζόμενοι την προσωπική σας εμπειρία, και των κοντινών σας ανθρώπων, πείτε μας αν πιστεύετε ότι το κόστος της </a:t>
                      </a:r>
                      <a:r>
                        <a:rPr kumimoji="0" lang="el-GR" sz="1600" b="1" i="0" u="none" strike="noStrike" cap="none" normalizeH="0" baseline="0">
                          <a:ln>
                            <a:noFill/>
                          </a:ln>
                          <a:solidFill>
                            <a:schemeClr val="hlink"/>
                          </a:solidFill>
                          <a:effectLst/>
                          <a:latin typeface="Trebuchet MS" pitchFamily="34" charset="0"/>
                        </a:rPr>
                        <a:t>ιατρικής περίθαλψης</a:t>
                      </a:r>
                      <a:r>
                        <a:rPr kumimoji="0" lang="el-GR" sz="1600" b="0" i="0" u="none" strike="noStrike" cap="none" normalizeH="0" baseline="0">
                          <a:ln>
                            <a:noFill/>
                          </a:ln>
                          <a:solidFill>
                            <a:schemeClr val="hlink"/>
                          </a:solidFill>
                          <a:effectLst/>
                          <a:latin typeface="Trebuchet MS" pitchFamily="34" charset="0"/>
                        </a:rPr>
                        <a:t> είναι πολύ προσιτό, αρκετά προσιτό, αρκετά απρόσιτο ή πολύ απρόσιτο.</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6224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πολύ απρόσιτο</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αρκετά απρόσιτο </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αρκετά προσιτό</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πολύ προσιτό </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1" u="none" strike="noStrike" cap="none" normalizeH="0" baseline="0">
                          <a:ln>
                            <a:noFill/>
                          </a:ln>
                          <a:solidFill>
                            <a:schemeClr val="hlink"/>
                          </a:solidFill>
                          <a:effectLst/>
                          <a:latin typeface="Trebuchet MS" pitchFamily="34" charset="0"/>
                        </a:rPr>
                        <a:t>δωρεάν</a:t>
                      </a:r>
                      <a:r>
                        <a:rPr kumimoji="0" lang="en-GB" sz="1600" b="1" i="0" u="none" strike="noStrike" cap="none" normalizeH="0" baseline="0">
                          <a:ln>
                            <a:noFill/>
                          </a:ln>
                          <a:solidFill>
                            <a:schemeClr val="accent2"/>
                          </a:solidFill>
                          <a:effectLst/>
                          <a:latin typeface="Trebuchet MS" pitchFamily="34" charset="0"/>
                        </a:rPr>
                        <a:t>*</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extLst>
                  <a:ext uri="{0D108BD9-81ED-4DB2-BD59-A6C34878D82A}">
                    <a16:rowId xmlns:a16="http://schemas.microsoft.com/office/drawing/2014/main" val="10001"/>
                  </a:ext>
                </a:extLst>
              </a:tr>
              <a:tr h="337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Ελλάδα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34%</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37%</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20%</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4%</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1" u="none" strike="noStrike" cap="none" normalizeH="0" baseline="0">
                          <a:ln>
                            <a:noFill/>
                          </a:ln>
                          <a:solidFill>
                            <a:schemeClr val="hlink"/>
                          </a:solidFill>
                          <a:effectLst/>
                          <a:latin typeface="Trebuchet MS" pitchFamily="34" charset="0"/>
                        </a:rPr>
                        <a:t>5%</a:t>
                      </a:r>
                      <a:endParaRPr kumimoji="0" lang="en-GB" sz="1600" b="0" i="1"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Ιταλία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13%</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36%</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41%</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5%</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1" u="none" strike="noStrike" cap="none" normalizeH="0" baseline="0">
                          <a:ln>
                            <a:noFill/>
                          </a:ln>
                          <a:solidFill>
                            <a:schemeClr val="hlink"/>
                          </a:solidFill>
                          <a:effectLst/>
                          <a:latin typeface="Trebuchet MS" pitchFamily="34" charset="0"/>
                        </a:rPr>
                        <a:t>2%</a:t>
                      </a:r>
                      <a:endParaRPr kumimoji="0" lang="en-GB" sz="1600" b="0" i="1"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7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Ισπανία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6%</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16%</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31%</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12%</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1" u="none" strike="noStrike" cap="none" normalizeH="0" baseline="0">
                          <a:ln>
                            <a:noFill/>
                          </a:ln>
                          <a:solidFill>
                            <a:schemeClr val="hlink"/>
                          </a:solidFill>
                          <a:effectLst/>
                          <a:latin typeface="Trebuchet MS" pitchFamily="34" charset="0"/>
                        </a:rPr>
                        <a:t>32%</a:t>
                      </a:r>
                      <a:endParaRPr kumimoji="0" lang="en-GB" sz="1600" b="0" i="1"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Βρετανία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10%</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13%</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8%</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1" u="none" strike="noStrike" cap="none" normalizeH="0" baseline="0">
                          <a:ln>
                            <a:noFill/>
                          </a:ln>
                          <a:solidFill>
                            <a:schemeClr val="hlink"/>
                          </a:solidFill>
                          <a:effectLst/>
                          <a:latin typeface="Trebuchet MS" pitchFamily="34" charset="0"/>
                        </a:rPr>
                        <a:t>50</a:t>
                      </a:r>
                      <a:r>
                        <a:rPr kumimoji="0" lang="en-GB" sz="1600" b="0" i="1" u="none" strike="noStrike" cap="none" normalizeH="0" baseline="0">
                          <a:ln>
                            <a:noFill/>
                          </a:ln>
                          <a:solidFill>
                            <a:schemeClr val="hlink"/>
                          </a:solidFill>
                          <a:effectLst/>
                          <a:latin typeface="Trebuchet MS" pitchFamily="34" charset="0"/>
                        </a:rPr>
                        <a:t>%</a:t>
                      </a:r>
                      <a:endParaRPr kumimoji="0" lang="en-GB" sz="1600" b="0" i="1"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7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ΕΕ27</a:t>
                      </a:r>
                      <a:endParaRPr kumimoji="0" lang="el-GR" sz="1600" b="1"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9%</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26%</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34%</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8%</a:t>
                      </a: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1" i="1" u="none" strike="noStrike" cap="none" normalizeH="0" baseline="0">
                          <a:ln>
                            <a:noFill/>
                          </a:ln>
                          <a:solidFill>
                            <a:schemeClr val="hlink"/>
                          </a:solidFill>
                          <a:effectLst/>
                          <a:latin typeface="Trebuchet MS" pitchFamily="34" charset="0"/>
                        </a:rPr>
                        <a:t>15%</a:t>
                      </a:r>
                      <a:endParaRPr kumimoji="0" lang="en-GB" sz="1600" b="1" i="1"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2248">
                <a:tc gridSpan="6">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400" b="1" i="0" u="none" strike="noStrike" cap="none" normalizeH="0" baseline="0">
                          <a:ln>
                            <a:noFill/>
                          </a:ln>
                          <a:solidFill>
                            <a:schemeClr val="accent2"/>
                          </a:solidFill>
                          <a:effectLst/>
                          <a:latin typeface="Trebuchet MS" pitchFamily="34" charset="0"/>
                        </a:rPr>
                        <a:t>*</a:t>
                      </a:r>
                      <a:r>
                        <a:rPr kumimoji="0" lang="it-IT" sz="1400" b="1" i="0" u="none" strike="noStrike" cap="none" normalizeH="0" baseline="0">
                          <a:ln>
                            <a:noFill/>
                          </a:ln>
                          <a:solidFill>
                            <a:schemeClr val="hlink"/>
                          </a:solidFill>
                          <a:effectLst/>
                          <a:latin typeface="Trebuchet MS" pitchFamily="34" charset="0"/>
                        </a:rPr>
                        <a:t> </a:t>
                      </a:r>
                      <a:r>
                        <a:rPr kumimoji="0" lang="el-GR" sz="1400" b="0" i="0" u="none" strike="noStrike" cap="none" normalizeH="0" baseline="0">
                          <a:ln>
                            <a:noFill/>
                          </a:ln>
                          <a:solidFill>
                            <a:schemeClr val="hlink"/>
                          </a:solidFill>
                          <a:effectLst/>
                          <a:latin typeface="Trebuchet MS" pitchFamily="34" charset="0"/>
                        </a:rPr>
                        <a:t>αυθόρμητη απάντηση</a:t>
                      </a:r>
                      <a:endParaRPr kumimoji="0" lang="it-IT" sz="1400" b="0" i="0" u="none" strike="noStrike" cap="none" normalizeH="0" baseline="0">
                        <a:ln>
                          <a:noFill/>
                        </a:ln>
                        <a:solidFill>
                          <a:schemeClr val="hlink"/>
                        </a:solidFill>
                        <a:effectLst/>
                        <a:latin typeface="Trebuchet MS"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sng" strike="noStrike" cap="none" normalizeH="0" baseline="0">
                          <a:ln>
                            <a:noFill/>
                          </a:ln>
                          <a:solidFill>
                            <a:schemeClr val="hlink"/>
                          </a:solidFill>
                          <a:effectLst/>
                          <a:latin typeface="Trebuchet MS" pitchFamily="34" charset="0"/>
                        </a:rPr>
                        <a:t>Πηγή</a:t>
                      </a:r>
                      <a:r>
                        <a:rPr kumimoji="0" lang="el-GR" sz="1400" b="0" i="0" u="none" strike="noStrike" cap="none" normalizeH="0" baseline="0" noProof="1">
                          <a:ln>
                            <a:noFill/>
                          </a:ln>
                          <a:solidFill>
                            <a:schemeClr val="hlink"/>
                          </a:solidFill>
                          <a:effectLst/>
                          <a:latin typeface="Trebuchet MS" pitchFamily="34" charset="0"/>
                        </a:rPr>
                        <a:t>: </a:t>
                      </a:r>
                      <a:r>
                        <a:rPr kumimoji="0" lang="it-IT" sz="1400" b="0" i="0" u="none" strike="noStrike" cap="none" normalizeH="0" baseline="0">
                          <a:ln>
                            <a:noFill/>
                          </a:ln>
                          <a:solidFill>
                            <a:schemeClr val="hlink"/>
                          </a:solidFill>
                          <a:effectLst/>
                          <a:latin typeface="Trebuchet MS" pitchFamily="34" charset="0"/>
                        </a:rPr>
                        <a:t>European Commission Special Eurobarometer 283</a:t>
                      </a:r>
                      <a:r>
                        <a:rPr kumimoji="0" lang="el-GR" sz="1400" b="0" i="0" u="none" strike="noStrike" cap="none" normalizeH="0" baseline="0">
                          <a:ln>
                            <a:noFill/>
                          </a:ln>
                          <a:solidFill>
                            <a:schemeClr val="hlink"/>
                          </a:solidFill>
                          <a:effectLst/>
                          <a:latin typeface="Trebuchet MS" pitchFamily="34" charset="0"/>
                        </a:rPr>
                        <a:t> (</a:t>
                      </a:r>
                      <a:r>
                        <a:rPr kumimoji="0" lang="en-GB" sz="1400" b="0" i="0" u="none" strike="noStrike" cap="none" normalizeH="0" baseline="0">
                          <a:ln>
                            <a:noFill/>
                          </a:ln>
                          <a:solidFill>
                            <a:schemeClr val="hlink"/>
                          </a:solidFill>
                          <a:effectLst/>
                          <a:latin typeface="Trebuchet MS" pitchFamily="34" charset="0"/>
                        </a:rPr>
                        <a:t>December </a:t>
                      </a:r>
                      <a:r>
                        <a:rPr kumimoji="0" lang="it-IT" sz="1400" b="0" i="0" u="none" strike="noStrike" cap="none" normalizeH="0" baseline="0">
                          <a:ln>
                            <a:noFill/>
                          </a:ln>
                          <a:solidFill>
                            <a:schemeClr val="hlink"/>
                          </a:solidFill>
                          <a:effectLst/>
                          <a:latin typeface="Trebuchet MS" pitchFamily="34" charset="0"/>
                        </a:rPr>
                        <a:t>2007</a:t>
                      </a:r>
                      <a:r>
                        <a:rPr kumimoji="0" lang="el-GR" sz="1400" b="0" i="0" u="none" strike="noStrike" cap="none" normalizeH="0" baseline="0">
                          <a:ln>
                            <a:noFill/>
                          </a:ln>
                          <a:solidFill>
                            <a:schemeClr val="hlink"/>
                          </a:solidFill>
                          <a:effectLst/>
                          <a:latin typeface="Trebuchet MS" pitchFamily="34" charset="0"/>
                        </a:rPr>
                        <a:t>)</a:t>
                      </a:r>
                      <a:r>
                        <a:rPr kumimoji="0" lang="en-GB" sz="1400" b="0" i="0" u="none" strike="noStrike" cap="none" normalizeH="0" baseline="0">
                          <a:ln>
                            <a:noFill/>
                          </a:ln>
                          <a:solidFill>
                            <a:schemeClr val="hlink"/>
                          </a:solidFill>
                          <a:effectLst/>
                          <a:latin typeface="Trebuchet MS" pitchFamily="34" charset="0"/>
                        </a:rPr>
                        <a:t>.</a:t>
                      </a:r>
                      <a:endParaRPr kumimoji="0" lang="en-GB" sz="1400" b="0" i="0" u="none" strike="noStrike" cap="none" normalizeH="0" baseline="0" noProof="1">
                        <a:ln>
                          <a:noFill/>
                        </a:ln>
                        <a:solidFill>
                          <a:schemeClr val="hlink"/>
                        </a:solidFill>
                        <a:effectLst/>
                        <a:latin typeface="Trebuchet MS" pitchFamily="34" charset="0"/>
                      </a:endParaRPr>
                    </a:p>
                  </a:txBody>
                  <a:tcPr marL="90000" marR="90000" marT="46809" marB="46809"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bl>
          </a:graphicData>
        </a:graphic>
      </p:graphicFrame>
      <p:sp>
        <p:nvSpPr>
          <p:cNvPr id="21560" name="Rectangle 2"/>
          <p:cNvSpPr>
            <a:spLocks noChangeArrowheads="1"/>
          </p:cNvSpPr>
          <p:nvPr/>
        </p:nvSpPr>
        <p:spPr bwMode="auto">
          <a:xfrm>
            <a:off x="684213" y="96838"/>
            <a:ext cx="81359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2000">
                <a:solidFill>
                  <a:schemeClr val="hlink"/>
                </a:solidFill>
                <a:latin typeface="Trebuchet MS" panose="020B0603020202020204" pitchFamily="34" charset="0"/>
              </a:rPr>
              <a:t>...</a:t>
            </a:r>
            <a:r>
              <a:rPr lang="el-GR" altLang="el-GR" sz="2000" b="1">
                <a:solidFill>
                  <a:schemeClr val="hlink"/>
                </a:solidFill>
                <a:latin typeface="Trebuchet MS" panose="020B0603020202020204" pitchFamily="34" charset="0"/>
              </a:rPr>
              <a:t> και το κόστος των ιατρικών επισκέψεων ακόμη περισσότερο</a:t>
            </a:r>
            <a:br>
              <a:rPr lang="el-GR" altLang="el-GR" sz="2000" b="1">
                <a:solidFill>
                  <a:schemeClr val="hlink"/>
                </a:solidFill>
                <a:latin typeface="Trebuchet MS" panose="020B0603020202020204" pitchFamily="34" charset="0"/>
              </a:rPr>
            </a:br>
            <a:endParaRPr lang="en-US" altLang="el-GR" sz="2000" b="1">
              <a:solidFill>
                <a:schemeClr val="hlink"/>
              </a:solidFill>
              <a:latin typeface="Trebuchet MS" panose="020B0603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11188" y="333375"/>
            <a:ext cx="8001000" cy="1216025"/>
          </a:xfrm>
        </p:spPr>
        <p:txBody>
          <a:bodyPr anchor="b"/>
          <a:lstStyle/>
          <a:p>
            <a:r>
              <a:rPr lang="el-GR" altLang="el-GR" sz="2000">
                <a:solidFill>
                  <a:schemeClr val="hlink"/>
                </a:solidFill>
                <a:latin typeface="Trebuchet MS" panose="020B0603020202020204" pitchFamily="34" charset="0"/>
              </a:rPr>
              <a:t>...</a:t>
            </a:r>
            <a:r>
              <a:rPr lang="el-GR" altLang="el-GR" sz="2000" b="1">
                <a:solidFill>
                  <a:schemeClr val="hlink"/>
                </a:solidFill>
                <a:latin typeface="Trebuchet MS" panose="020B0603020202020204" pitchFamily="34" charset="0"/>
              </a:rPr>
              <a:t> ενώ πολλοί δήλωναν αδυναμία περίθαλψης λόγω κόστους</a:t>
            </a:r>
            <a:br>
              <a:rPr lang="en-GB" altLang="el-GR" sz="2000" b="1">
                <a:solidFill>
                  <a:schemeClr val="hlink"/>
                </a:solidFill>
                <a:latin typeface="Trebuchet MS" panose="020B0603020202020204" pitchFamily="34" charset="0"/>
              </a:rPr>
            </a:br>
            <a:endParaRPr lang="en-US" altLang="el-GR" sz="2000" b="1">
              <a:solidFill>
                <a:schemeClr val="hlink"/>
              </a:solidFill>
              <a:latin typeface="Trebuchet MS" panose="020B0603020202020204" pitchFamily="34" charset="0"/>
            </a:endParaRPr>
          </a:p>
        </p:txBody>
      </p:sp>
      <p:sp>
        <p:nvSpPr>
          <p:cNvPr id="23555" name="Rectangle 2"/>
          <p:cNvSpPr>
            <a:spLocks noChangeArrowheads="1"/>
          </p:cNvSpPr>
          <p:nvPr/>
        </p:nvSpPr>
        <p:spPr bwMode="auto">
          <a:xfrm>
            <a:off x="895483" y="4559299"/>
            <a:ext cx="8001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1400" u="sng" dirty="0">
                <a:solidFill>
                  <a:schemeClr val="hlink"/>
                </a:solidFill>
                <a:latin typeface="Trebuchet MS" panose="020B0603020202020204" pitchFamily="34" charset="0"/>
              </a:rPr>
              <a:t>Πηγή</a:t>
            </a:r>
            <a:r>
              <a:rPr lang="el-GR" altLang="el-GR" sz="1400" dirty="0">
                <a:solidFill>
                  <a:schemeClr val="hlink"/>
                </a:solidFill>
                <a:latin typeface="Trebuchet MS" panose="020B0603020202020204" pitchFamily="34" charset="0"/>
              </a:rPr>
              <a:t>: ανάλυση των στοιχείων της έρευνας </a:t>
            </a:r>
            <a:r>
              <a:rPr lang="en-GB" altLang="el-GR" sz="1400" dirty="0">
                <a:solidFill>
                  <a:schemeClr val="hlink"/>
                </a:solidFill>
                <a:latin typeface="Trebuchet MS" panose="020B0603020202020204" pitchFamily="34" charset="0"/>
              </a:rPr>
              <a:t>EU-SILC (2008).</a:t>
            </a:r>
            <a:endParaRPr lang="en-US" altLang="el-GR" sz="1400" dirty="0">
              <a:solidFill>
                <a:schemeClr val="hlink"/>
              </a:solidFill>
              <a:latin typeface="Trebuchet MS" panose="020B0603020202020204" pitchFamily="34" charset="0"/>
            </a:endParaRPr>
          </a:p>
        </p:txBody>
      </p:sp>
      <p:graphicFrame>
        <p:nvGraphicFramePr>
          <p:cNvPr id="490555" name="Group 59"/>
          <p:cNvGraphicFramePr>
            <a:graphicFrameLocks noGrp="1"/>
          </p:cNvGraphicFramePr>
          <p:nvPr/>
        </p:nvGraphicFramePr>
        <p:xfrm>
          <a:off x="914400" y="1600200"/>
          <a:ext cx="7772400" cy="2959099"/>
        </p:xfrm>
        <a:graphic>
          <a:graphicData uri="http://schemas.openxmlformats.org/drawingml/2006/table">
            <a:tbl>
              <a:tblPr/>
              <a:tblGrid>
                <a:gridCol w="2794000">
                  <a:extLst>
                    <a:ext uri="{9D8B030D-6E8A-4147-A177-3AD203B41FA5}">
                      <a16:colId xmlns:a16="http://schemas.microsoft.com/office/drawing/2014/main" val="20000"/>
                    </a:ext>
                  </a:extLst>
                </a:gridCol>
                <a:gridCol w="2376488">
                  <a:extLst>
                    <a:ext uri="{9D8B030D-6E8A-4147-A177-3AD203B41FA5}">
                      <a16:colId xmlns:a16="http://schemas.microsoft.com/office/drawing/2014/main" val="20001"/>
                    </a:ext>
                  </a:extLst>
                </a:gridCol>
                <a:gridCol w="2601912">
                  <a:extLst>
                    <a:ext uri="{9D8B030D-6E8A-4147-A177-3AD203B41FA5}">
                      <a16:colId xmlns:a16="http://schemas.microsoft.com/office/drawing/2014/main" val="20002"/>
                    </a:ext>
                  </a:extLst>
                </a:gridCol>
              </a:tblGrid>
              <a:tr h="4064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a:ln>
                          <a:noFill/>
                        </a:ln>
                        <a:solidFill>
                          <a:schemeClr val="tx1"/>
                        </a:solidFill>
                        <a:effectLst/>
                        <a:latin typeface="Trebuchet MS" pitchFamily="34" charset="0"/>
                      </a:endParaRP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φτωχότερο 20%</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πλουσιότερο 20%</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extLst>
                  <a:ext uri="{0D108BD9-81ED-4DB2-BD59-A6C34878D82A}">
                    <a16:rowId xmlns:a16="http://schemas.microsoft.com/office/drawing/2014/main" val="10000"/>
                  </a:ext>
                </a:extLst>
              </a:tr>
              <a:tr h="4064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Ελλάδα</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8,6</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0,6</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64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Ιταλία</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8,5</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0,9</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64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Ισπανία</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0,4</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0,0</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064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Βρετανία</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0,1</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0,1</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20387">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none" strike="noStrike" cap="none" normalizeH="0" baseline="0">
                          <a:ln>
                            <a:noFill/>
                          </a:ln>
                          <a:solidFill>
                            <a:schemeClr val="tx1"/>
                          </a:solidFill>
                          <a:effectLst/>
                          <a:latin typeface="Trebuchet MS" pitchFamily="34" charset="0"/>
                        </a:rPr>
                        <a:t>Ποσοστό του πληθυσμού ανά πενθημόριο εισοδήματος που δηλώνει ότι δεν μπορεί να λάβει την περίθαλψη που χρειάζεται επειδή δεν είναι σε θέση να καταβάλει το κόστος.</a:t>
                      </a: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5"/>
                  </a:ext>
                </a:extLst>
              </a:tr>
              <a:tr h="406452">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sng" strike="noStrike" cap="none" normalizeH="0" baseline="0">
                          <a:ln>
                            <a:noFill/>
                          </a:ln>
                          <a:solidFill>
                            <a:schemeClr val="tx1"/>
                          </a:solidFill>
                          <a:effectLst/>
                          <a:latin typeface="Trebuchet MS" pitchFamily="34" charset="0"/>
                        </a:rPr>
                        <a:t>Πηγή</a:t>
                      </a:r>
                      <a:r>
                        <a:rPr kumimoji="0" lang="el-GR" sz="1400" b="0" i="0" u="none" strike="noStrike" cap="none" normalizeH="0" baseline="0">
                          <a:ln>
                            <a:noFill/>
                          </a:ln>
                          <a:solidFill>
                            <a:schemeClr val="tx1"/>
                          </a:solidFill>
                          <a:effectLst/>
                          <a:latin typeface="Trebuchet MS" pitchFamily="34" charset="0"/>
                        </a:rPr>
                        <a:t>: </a:t>
                      </a:r>
                      <a:r>
                        <a:rPr kumimoji="0" lang="en-GB" sz="1400" b="0" i="0" u="none" strike="noStrike" cap="none" normalizeH="0" baseline="0">
                          <a:ln>
                            <a:noFill/>
                          </a:ln>
                          <a:solidFill>
                            <a:schemeClr val="tx1"/>
                          </a:solidFill>
                          <a:effectLst/>
                          <a:latin typeface="Trebuchet MS" pitchFamily="34" charset="0"/>
                        </a:rPr>
                        <a:t>EU-SILC 2009.</a:t>
                      </a:r>
                      <a:endParaRPr kumimoji="0" lang="el-GR" sz="1400" b="0" i="0" u="none" strike="noStrike" cap="none" normalizeH="0" baseline="0">
                        <a:ln>
                          <a:noFill/>
                        </a:ln>
                        <a:solidFill>
                          <a:schemeClr val="tx1"/>
                        </a:solidFill>
                        <a:effectLst/>
                        <a:latin typeface="Trebuchet MS" pitchFamily="34" charset="0"/>
                      </a:endParaRPr>
                    </a:p>
                  </a:txBody>
                  <a:tcPr marL="90000" marR="90000" marT="46806" marB="46806"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755650" y="115888"/>
            <a:ext cx="7920038" cy="1412875"/>
          </a:xfrm>
        </p:spPr>
        <p:txBody>
          <a:bodyPr anchor="b"/>
          <a:lstStyle/>
          <a:p>
            <a:r>
              <a:rPr lang="el-GR" altLang="el-GR" sz="2000" b="1">
                <a:solidFill>
                  <a:schemeClr val="hlink"/>
                </a:solidFill>
                <a:latin typeface="Trebuchet MS" panose="020B0603020202020204" pitchFamily="34" charset="0"/>
              </a:rPr>
              <a:t>αρκετοί ασθενείς είχαν κακή γνώμη για τους ιατρούς</a:t>
            </a:r>
            <a:r>
              <a:rPr lang="el-GR" altLang="el-GR" sz="2000">
                <a:solidFill>
                  <a:schemeClr val="hlink"/>
                </a:solidFill>
                <a:latin typeface="Trebuchet MS" panose="020B0603020202020204" pitchFamily="34" charset="0"/>
              </a:rPr>
              <a:t> ...</a:t>
            </a:r>
            <a:br>
              <a:rPr lang="en-GB" altLang="el-GR" sz="2000">
                <a:solidFill>
                  <a:schemeClr val="hlink"/>
                </a:solidFill>
                <a:latin typeface="Trebuchet MS" panose="020B0603020202020204" pitchFamily="34" charset="0"/>
              </a:rPr>
            </a:br>
            <a:endParaRPr lang="en-US" altLang="el-GR" sz="2000">
              <a:solidFill>
                <a:schemeClr val="hlink"/>
              </a:solidFill>
              <a:latin typeface="Trebuchet MS" panose="020B0603020202020204" pitchFamily="34" charset="0"/>
            </a:endParaRPr>
          </a:p>
        </p:txBody>
      </p:sp>
      <p:graphicFrame>
        <p:nvGraphicFramePr>
          <p:cNvPr id="492602" name="Group 58"/>
          <p:cNvGraphicFramePr>
            <a:graphicFrameLocks noGrp="1"/>
          </p:cNvGraphicFramePr>
          <p:nvPr/>
        </p:nvGraphicFramePr>
        <p:xfrm>
          <a:off x="827088" y="1844675"/>
          <a:ext cx="8064500" cy="3178269"/>
        </p:xfrm>
        <a:graphic>
          <a:graphicData uri="http://schemas.openxmlformats.org/drawingml/2006/table">
            <a:tbl>
              <a:tblPr/>
              <a:tblGrid>
                <a:gridCol w="1846262">
                  <a:extLst>
                    <a:ext uri="{9D8B030D-6E8A-4147-A177-3AD203B41FA5}">
                      <a16:colId xmlns:a16="http://schemas.microsoft.com/office/drawing/2014/main" val="20000"/>
                    </a:ext>
                  </a:extLst>
                </a:gridCol>
                <a:gridCol w="1609725">
                  <a:extLst>
                    <a:ext uri="{9D8B030D-6E8A-4147-A177-3AD203B41FA5}">
                      <a16:colId xmlns:a16="http://schemas.microsoft.com/office/drawing/2014/main" val="20001"/>
                    </a:ext>
                  </a:extLst>
                </a:gridCol>
                <a:gridCol w="1423988">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355725">
                  <a:extLst>
                    <a:ext uri="{9D8B030D-6E8A-4147-A177-3AD203B41FA5}">
                      <a16:colId xmlns:a16="http://schemas.microsoft.com/office/drawing/2014/main" val="20004"/>
                    </a:ext>
                  </a:extLst>
                </a:gridCol>
              </a:tblGrid>
              <a:tr h="825079">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hlink"/>
                          </a:solidFill>
                          <a:effectLst/>
                          <a:latin typeface="Trebuchet MS" pitchFamily="34" charset="0"/>
                        </a:rPr>
                        <a:t>QA3.</a:t>
                      </a:r>
                      <a:r>
                        <a:rPr kumimoji="0" lang="el-GR" sz="1600" b="0" i="0" u="none" strike="noStrike" cap="none" normalizeH="0" baseline="0">
                          <a:ln>
                            <a:noFill/>
                          </a:ln>
                          <a:solidFill>
                            <a:schemeClr val="hlink"/>
                          </a:solidFill>
                          <a:effectLst/>
                          <a:latin typeface="Trebuchet MS" pitchFamily="34" charset="0"/>
                        </a:rPr>
                        <a:t>3</a:t>
                      </a:r>
                      <a:r>
                        <a:rPr kumimoji="0" lang="en-US" sz="1600" b="0" i="0" u="none" strike="noStrike" cap="none" normalizeH="0" baseline="0">
                          <a:ln>
                            <a:noFill/>
                          </a:ln>
                          <a:solidFill>
                            <a:schemeClr val="hlink"/>
                          </a:solidFill>
                          <a:effectLst/>
                          <a:latin typeface="Trebuchet MS" pitchFamily="34" charset="0"/>
                        </a:rPr>
                        <a:t> </a:t>
                      </a:r>
                      <a:r>
                        <a:rPr kumimoji="0" lang="el-GR" sz="1600" b="0" i="0" u="none" strike="noStrike" cap="none" normalizeH="0" baseline="0">
                          <a:ln>
                            <a:noFill/>
                          </a:ln>
                          <a:solidFill>
                            <a:schemeClr val="hlink"/>
                          </a:solidFill>
                          <a:effectLst/>
                          <a:latin typeface="Trebuchet MS" pitchFamily="34" charset="0"/>
                        </a:rPr>
                        <a:t>Αναλογιζόμενοι την προσωπική σας εμπειρία, και των κοντινών σας ανθρώπων, πείτε μας αν πιστεύετε ότι η ποιότητα των </a:t>
                      </a:r>
                      <a:r>
                        <a:rPr kumimoji="0" lang="el-GR" sz="1600" b="1" i="0" u="none" strike="noStrike" cap="none" normalizeH="0" baseline="0">
                          <a:ln>
                            <a:noFill/>
                          </a:ln>
                          <a:solidFill>
                            <a:schemeClr val="hlink"/>
                          </a:solidFill>
                          <a:effectLst/>
                          <a:latin typeface="Trebuchet MS" pitchFamily="34" charset="0"/>
                        </a:rPr>
                        <a:t>ιατρών</a:t>
                      </a:r>
                      <a:r>
                        <a:rPr kumimoji="0" lang="el-GR" sz="1600" b="0" i="0" u="none" strike="noStrike" cap="none" normalizeH="0" baseline="0">
                          <a:ln>
                            <a:noFill/>
                          </a:ln>
                          <a:solidFill>
                            <a:schemeClr val="hlink"/>
                          </a:solidFill>
                          <a:effectLst/>
                          <a:latin typeface="Trebuchet MS" pitchFamily="34" charset="0"/>
                        </a:rPr>
                        <a:t> είναι πολύ καλή, αρκετά καλή, αρκετά κακή ή πολύ κακή</a:t>
                      </a:r>
                      <a:r>
                        <a:rPr kumimoji="0" lang="en-US" sz="1600" b="0" i="0" u="none" strike="noStrike" cap="none" normalizeH="0" baseline="0">
                          <a:ln>
                            <a:noFill/>
                          </a:ln>
                          <a:solidFill>
                            <a:schemeClr val="hlink"/>
                          </a:solidFill>
                          <a:effectLst/>
                          <a:latin typeface="Trebuchet MS" pitchFamily="34" charset="0"/>
                        </a:rPr>
                        <a:t>.</a:t>
                      </a:r>
                      <a:endParaRPr kumimoji="0" lang="en-US"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πολύ καλή</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αρκετά καλή</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αρκετά κακή</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πολύ κακή</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extLst>
                  <a:ext uri="{0D108BD9-81ED-4DB2-BD59-A6C34878D82A}">
                    <a16:rowId xmlns:a16="http://schemas.microsoft.com/office/drawing/2014/main" val="10001"/>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Ελλάδα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14%</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0" i="0" u="none" strike="noStrike" cap="none" normalizeH="0" baseline="0">
                          <a:ln>
                            <a:noFill/>
                          </a:ln>
                          <a:solidFill>
                            <a:schemeClr val="hlink"/>
                          </a:solidFill>
                          <a:effectLst/>
                          <a:latin typeface="Trebuchet MS" pitchFamily="34" charset="0"/>
                        </a:rPr>
                        <a:t>56%</a:t>
                      </a:r>
                      <a:endParaRPr kumimoji="0" lang="it-IT"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0" i="0" u="none" strike="noStrike" cap="none" normalizeH="0" baseline="0">
                          <a:ln>
                            <a:noFill/>
                          </a:ln>
                          <a:solidFill>
                            <a:schemeClr val="hlink"/>
                          </a:solidFill>
                          <a:effectLst/>
                          <a:latin typeface="Trebuchet MS" pitchFamily="34" charset="0"/>
                        </a:rPr>
                        <a:t>21%</a:t>
                      </a:r>
                      <a:endParaRPr kumimoji="0" lang="it-IT"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0" i="0" u="none" strike="noStrike" cap="none" normalizeH="0" baseline="0">
                          <a:ln>
                            <a:noFill/>
                          </a:ln>
                          <a:solidFill>
                            <a:schemeClr val="hlink"/>
                          </a:solidFill>
                          <a:effectLst/>
                          <a:latin typeface="Trebuchet MS" pitchFamily="34" charset="0"/>
                        </a:rPr>
                        <a:t>8%</a:t>
                      </a:r>
                      <a:endParaRPr kumimoji="0" lang="it-IT"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Ιταλία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5%</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70%</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20%</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2%</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Ισπανία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18%</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63%</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11%</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2%</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Βρετανία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32%</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39%</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5%</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ΕΕ27</a:t>
                      </a:r>
                      <a:endParaRPr kumimoji="0" lang="el-GR" sz="1600" b="1"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1" i="0" u="none" strike="noStrike" cap="none" normalizeH="0" baseline="0">
                          <a:ln>
                            <a:noFill/>
                          </a:ln>
                          <a:solidFill>
                            <a:schemeClr val="hlink"/>
                          </a:solidFill>
                          <a:effectLst/>
                          <a:latin typeface="Trebuchet MS" pitchFamily="34" charset="0"/>
                        </a:rPr>
                        <a:t>20%</a:t>
                      </a:r>
                      <a:endParaRPr kumimoji="0" lang="it-IT" sz="1600" b="1"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1" i="0" u="none" strike="noStrike" cap="none" normalizeH="0" baseline="0">
                          <a:ln>
                            <a:noFill/>
                          </a:ln>
                          <a:solidFill>
                            <a:schemeClr val="hlink"/>
                          </a:solidFill>
                          <a:effectLst/>
                          <a:latin typeface="Trebuchet MS" pitchFamily="34" charset="0"/>
                        </a:rPr>
                        <a:t>54%</a:t>
                      </a:r>
                      <a:endParaRPr kumimoji="0" lang="it-IT" sz="1600" b="1"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1" i="0" u="none" strike="noStrike" cap="none" normalizeH="0" baseline="0">
                          <a:ln>
                            <a:noFill/>
                          </a:ln>
                          <a:solidFill>
                            <a:schemeClr val="hlink"/>
                          </a:solidFill>
                          <a:effectLst/>
                          <a:latin typeface="Trebuchet MS" pitchFamily="34" charset="0"/>
                        </a:rPr>
                        <a:t>12%</a:t>
                      </a:r>
                      <a:endParaRPr kumimoji="0" lang="it-IT" sz="1600" b="1"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1" i="0" u="none" strike="noStrike" cap="none" normalizeH="0" baseline="0">
                          <a:ln>
                            <a:noFill/>
                          </a:ln>
                          <a:solidFill>
                            <a:schemeClr val="hlink"/>
                          </a:solidFill>
                          <a:effectLst/>
                          <a:latin typeface="Trebuchet MS" pitchFamily="34" charset="0"/>
                        </a:rPr>
                        <a:t>3%</a:t>
                      </a:r>
                      <a:endParaRPr kumimoji="0" lang="it-IT" sz="1600" b="1"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8579">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sng" strike="noStrike" cap="none" normalizeH="0" baseline="0">
                          <a:ln>
                            <a:noFill/>
                          </a:ln>
                          <a:solidFill>
                            <a:schemeClr val="hlink"/>
                          </a:solidFill>
                          <a:effectLst/>
                          <a:latin typeface="Trebuchet MS" pitchFamily="34" charset="0"/>
                        </a:rPr>
                        <a:t>Πηγή</a:t>
                      </a:r>
                      <a:r>
                        <a:rPr kumimoji="0" lang="el-GR" sz="1400" b="0" i="0" u="none" strike="noStrike" cap="none" normalizeH="0" baseline="0" noProof="1">
                          <a:ln>
                            <a:noFill/>
                          </a:ln>
                          <a:solidFill>
                            <a:schemeClr val="hlink"/>
                          </a:solidFill>
                          <a:effectLst/>
                          <a:latin typeface="Trebuchet MS" pitchFamily="34" charset="0"/>
                        </a:rPr>
                        <a:t>: </a:t>
                      </a:r>
                      <a:r>
                        <a:rPr kumimoji="0" lang="it-IT" sz="1400" b="0" i="0" u="none" strike="noStrike" cap="none" normalizeH="0" baseline="0">
                          <a:ln>
                            <a:noFill/>
                          </a:ln>
                          <a:solidFill>
                            <a:schemeClr val="hlink"/>
                          </a:solidFill>
                          <a:effectLst/>
                          <a:latin typeface="Trebuchet MS" pitchFamily="34" charset="0"/>
                        </a:rPr>
                        <a:t>European Commission Special Eurobarometer 283</a:t>
                      </a:r>
                      <a:r>
                        <a:rPr kumimoji="0" lang="el-GR" sz="1400" b="0" i="0" u="none" strike="noStrike" cap="none" normalizeH="0" baseline="0">
                          <a:ln>
                            <a:noFill/>
                          </a:ln>
                          <a:solidFill>
                            <a:schemeClr val="hlink"/>
                          </a:solidFill>
                          <a:effectLst/>
                          <a:latin typeface="Trebuchet MS" pitchFamily="34" charset="0"/>
                        </a:rPr>
                        <a:t> (</a:t>
                      </a:r>
                      <a:r>
                        <a:rPr kumimoji="0" lang="en-GB" sz="1400" b="0" i="0" u="none" strike="noStrike" cap="none" normalizeH="0" baseline="0">
                          <a:ln>
                            <a:noFill/>
                          </a:ln>
                          <a:solidFill>
                            <a:schemeClr val="hlink"/>
                          </a:solidFill>
                          <a:effectLst/>
                          <a:latin typeface="Trebuchet MS" pitchFamily="34" charset="0"/>
                        </a:rPr>
                        <a:t>December </a:t>
                      </a:r>
                      <a:r>
                        <a:rPr kumimoji="0" lang="it-IT" sz="1400" b="0" i="0" u="none" strike="noStrike" cap="none" normalizeH="0" baseline="0">
                          <a:ln>
                            <a:noFill/>
                          </a:ln>
                          <a:solidFill>
                            <a:schemeClr val="hlink"/>
                          </a:solidFill>
                          <a:effectLst/>
                          <a:latin typeface="Trebuchet MS" pitchFamily="34" charset="0"/>
                        </a:rPr>
                        <a:t>2007</a:t>
                      </a:r>
                      <a:r>
                        <a:rPr kumimoji="0" lang="el-GR" sz="1400" b="0" i="0" u="none" strike="noStrike" cap="none" normalizeH="0" baseline="0">
                          <a:ln>
                            <a:noFill/>
                          </a:ln>
                          <a:solidFill>
                            <a:schemeClr val="hlink"/>
                          </a:solidFill>
                          <a:effectLst/>
                          <a:latin typeface="Trebuchet MS" pitchFamily="34" charset="0"/>
                        </a:rPr>
                        <a:t>)</a:t>
                      </a:r>
                      <a:r>
                        <a:rPr kumimoji="0" lang="en-GB" sz="1400" b="0" i="0" u="none" strike="noStrike" cap="none" normalizeH="0" baseline="0">
                          <a:ln>
                            <a:noFill/>
                          </a:ln>
                          <a:solidFill>
                            <a:schemeClr val="hlink"/>
                          </a:solidFill>
                          <a:effectLst/>
                          <a:latin typeface="Trebuchet MS" pitchFamily="34" charset="0"/>
                        </a:rPr>
                        <a:t>.</a:t>
                      </a:r>
                      <a:endParaRPr kumimoji="0" lang="en-GB" sz="14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4213" y="115888"/>
            <a:ext cx="8459787" cy="1412875"/>
          </a:xfrm>
        </p:spPr>
        <p:txBody>
          <a:bodyPr anchor="b"/>
          <a:lstStyle/>
          <a:p>
            <a:r>
              <a:rPr lang="el-GR" altLang="el-GR" sz="2000">
                <a:solidFill>
                  <a:schemeClr val="hlink"/>
                </a:solidFill>
                <a:latin typeface="Trebuchet MS" panose="020B0603020202020204" pitchFamily="34" charset="0"/>
              </a:rPr>
              <a:t>... </a:t>
            </a:r>
            <a:r>
              <a:rPr lang="el-GR" altLang="el-GR" sz="2000" b="1">
                <a:solidFill>
                  <a:schemeClr val="hlink"/>
                </a:solidFill>
                <a:latin typeface="Trebuchet MS" panose="020B0603020202020204" pitchFamily="34" charset="0"/>
              </a:rPr>
              <a:t>ενώ ακόμη περισσότεροι είχαν κακή γνώμη για τα νοσοκομεία</a:t>
            </a:r>
            <a:br>
              <a:rPr lang="en-GB" altLang="el-GR" sz="2000" b="1">
                <a:solidFill>
                  <a:schemeClr val="hlink"/>
                </a:solidFill>
                <a:latin typeface="Trebuchet MS" panose="020B0603020202020204" pitchFamily="34" charset="0"/>
              </a:rPr>
            </a:br>
            <a:endParaRPr lang="en-US" altLang="el-GR" sz="2000" b="1">
              <a:solidFill>
                <a:schemeClr val="hlink"/>
              </a:solidFill>
              <a:latin typeface="Trebuchet MS" panose="020B0603020202020204" pitchFamily="34" charset="0"/>
            </a:endParaRPr>
          </a:p>
        </p:txBody>
      </p:sp>
      <p:graphicFrame>
        <p:nvGraphicFramePr>
          <p:cNvPr id="494661" name="Group 69"/>
          <p:cNvGraphicFramePr>
            <a:graphicFrameLocks noGrp="1"/>
          </p:cNvGraphicFramePr>
          <p:nvPr/>
        </p:nvGraphicFramePr>
        <p:xfrm>
          <a:off x="755650" y="1844675"/>
          <a:ext cx="8135938" cy="3178269"/>
        </p:xfrm>
        <a:graphic>
          <a:graphicData uri="http://schemas.openxmlformats.org/drawingml/2006/table">
            <a:tbl>
              <a:tblPr/>
              <a:tblGrid>
                <a:gridCol w="1862138">
                  <a:extLst>
                    <a:ext uri="{9D8B030D-6E8A-4147-A177-3AD203B41FA5}">
                      <a16:colId xmlns:a16="http://schemas.microsoft.com/office/drawing/2014/main" val="20000"/>
                    </a:ext>
                  </a:extLst>
                </a:gridCol>
                <a:gridCol w="1624012">
                  <a:extLst>
                    <a:ext uri="{9D8B030D-6E8A-4147-A177-3AD203B41FA5}">
                      <a16:colId xmlns:a16="http://schemas.microsoft.com/office/drawing/2014/main" val="20001"/>
                    </a:ext>
                  </a:extLst>
                </a:gridCol>
                <a:gridCol w="1436688">
                  <a:extLst>
                    <a:ext uri="{9D8B030D-6E8A-4147-A177-3AD203B41FA5}">
                      <a16:colId xmlns:a16="http://schemas.microsoft.com/office/drawing/2014/main" val="20002"/>
                    </a:ext>
                  </a:extLst>
                </a:gridCol>
                <a:gridCol w="1846262">
                  <a:extLst>
                    <a:ext uri="{9D8B030D-6E8A-4147-A177-3AD203B41FA5}">
                      <a16:colId xmlns:a16="http://schemas.microsoft.com/office/drawing/2014/main" val="20003"/>
                    </a:ext>
                  </a:extLst>
                </a:gridCol>
                <a:gridCol w="1366838">
                  <a:extLst>
                    <a:ext uri="{9D8B030D-6E8A-4147-A177-3AD203B41FA5}">
                      <a16:colId xmlns:a16="http://schemas.microsoft.com/office/drawing/2014/main" val="20004"/>
                    </a:ext>
                  </a:extLst>
                </a:gridCol>
              </a:tblGrid>
              <a:tr h="825079">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hlink"/>
                          </a:solidFill>
                          <a:effectLst/>
                          <a:latin typeface="Trebuchet MS" pitchFamily="34" charset="0"/>
                        </a:rPr>
                        <a:t>QA3.1 </a:t>
                      </a:r>
                      <a:r>
                        <a:rPr kumimoji="0" lang="el-GR" sz="1600" b="0" i="0" u="none" strike="noStrike" cap="none" normalizeH="0" baseline="0">
                          <a:ln>
                            <a:noFill/>
                          </a:ln>
                          <a:solidFill>
                            <a:schemeClr val="hlink"/>
                          </a:solidFill>
                          <a:effectLst/>
                          <a:latin typeface="Trebuchet MS" pitchFamily="34" charset="0"/>
                        </a:rPr>
                        <a:t>Αναλογιζόμενοι την προσωπική σας εμπειρία, και των κοντινών σας ανθρώπων, πείτε μας αν πιστεύετε ότι η ποιότητα των </a:t>
                      </a:r>
                      <a:r>
                        <a:rPr kumimoji="0" lang="el-GR" sz="1600" b="1" i="0" u="none" strike="noStrike" cap="none" normalizeH="0" baseline="0">
                          <a:ln>
                            <a:noFill/>
                          </a:ln>
                          <a:solidFill>
                            <a:schemeClr val="hlink"/>
                          </a:solidFill>
                          <a:effectLst/>
                          <a:latin typeface="Trebuchet MS" pitchFamily="34" charset="0"/>
                        </a:rPr>
                        <a:t>νοσοκομείων</a:t>
                      </a:r>
                      <a:r>
                        <a:rPr kumimoji="0" lang="el-GR" sz="1600" b="0" i="0" u="none" strike="noStrike" cap="none" normalizeH="0" baseline="0">
                          <a:ln>
                            <a:noFill/>
                          </a:ln>
                          <a:solidFill>
                            <a:schemeClr val="hlink"/>
                          </a:solidFill>
                          <a:effectLst/>
                          <a:latin typeface="Trebuchet MS" pitchFamily="34" charset="0"/>
                        </a:rPr>
                        <a:t> είναι πολύ καλή, αρκετά καλή, αρκετά κακή ή πολύ κακή</a:t>
                      </a:r>
                      <a:r>
                        <a:rPr kumimoji="0" lang="en-US" sz="1600" b="0" i="0" u="none" strike="noStrike" cap="none" normalizeH="0" baseline="0">
                          <a:ln>
                            <a:noFill/>
                          </a:ln>
                          <a:solidFill>
                            <a:schemeClr val="hlink"/>
                          </a:solidFill>
                          <a:effectLst/>
                          <a:latin typeface="Trebuchet MS" pitchFamily="34" charset="0"/>
                        </a:rPr>
                        <a:t>.</a:t>
                      </a:r>
                      <a:endParaRPr kumimoji="0" lang="en-US"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πολύ καλή</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αρκετά καλή</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αρκετά κακή</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πολύ κακή</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extLst>
                  <a:ext uri="{0D108BD9-81ED-4DB2-BD59-A6C34878D82A}">
                    <a16:rowId xmlns:a16="http://schemas.microsoft.com/office/drawing/2014/main" val="10001"/>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Ελλάδα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6%</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0" i="0" u="none" strike="noStrike" cap="none" normalizeH="0" baseline="0">
                          <a:ln>
                            <a:noFill/>
                          </a:ln>
                          <a:solidFill>
                            <a:schemeClr val="hlink"/>
                          </a:solidFill>
                          <a:effectLst/>
                          <a:latin typeface="Trebuchet MS" pitchFamily="34" charset="0"/>
                        </a:rPr>
                        <a:t>42%</a:t>
                      </a:r>
                      <a:endParaRPr kumimoji="0" lang="it-IT"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0" i="0" u="none" strike="noStrike" cap="none" normalizeH="0" baseline="0">
                          <a:ln>
                            <a:noFill/>
                          </a:ln>
                          <a:solidFill>
                            <a:schemeClr val="hlink"/>
                          </a:solidFill>
                          <a:effectLst/>
                          <a:latin typeface="Trebuchet MS" pitchFamily="34" charset="0"/>
                        </a:rPr>
                        <a:t>33%</a:t>
                      </a:r>
                      <a:endParaRPr kumimoji="0" lang="it-IT"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0" i="0" u="none" strike="noStrike" cap="none" normalizeH="0" baseline="0">
                          <a:ln>
                            <a:noFill/>
                          </a:ln>
                          <a:solidFill>
                            <a:schemeClr val="hlink"/>
                          </a:solidFill>
                          <a:effectLst/>
                          <a:latin typeface="Trebuchet MS" pitchFamily="34" charset="0"/>
                        </a:rPr>
                        <a:t>19%</a:t>
                      </a:r>
                      <a:endParaRPr kumimoji="0" lang="it-IT"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Ιταλία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5%</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58%</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29%</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6%</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Ισπανία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17%</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65%</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13%</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a:ln>
                            <a:noFill/>
                          </a:ln>
                          <a:solidFill>
                            <a:schemeClr val="hlink"/>
                          </a:solidFill>
                          <a:effectLst/>
                          <a:latin typeface="Trebuchet MS" pitchFamily="34" charset="0"/>
                        </a:rPr>
                        <a:t>2%</a:t>
                      </a:r>
                      <a:endParaRPr kumimoji="0" lang="en-GB"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Βρετανία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24%</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53%</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12%</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6%</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74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ΕΕ27</a:t>
                      </a:r>
                      <a:endParaRPr kumimoji="0" lang="el-GR" sz="1600" b="1"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1" i="0" u="none" strike="noStrike" cap="none" normalizeH="0" baseline="0">
                          <a:ln>
                            <a:noFill/>
                          </a:ln>
                          <a:solidFill>
                            <a:schemeClr val="hlink"/>
                          </a:solidFill>
                          <a:effectLst/>
                          <a:latin typeface="Trebuchet MS" pitchFamily="34" charset="0"/>
                        </a:rPr>
                        <a:t>15%</a:t>
                      </a:r>
                      <a:endParaRPr kumimoji="0" lang="it-IT" sz="1600" b="1"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1" i="0" u="none" strike="noStrike" cap="none" normalizeH="0" baseline="0">
                          <a:ln>
                            <a:noFill/>
                          </a:ln>
                          <a:solidFill>
                            <a:schemeClr val="hlink"/>
                          </a:solidFill>
                          <a:effectLst/>
                          <a:latin typeface="Trebuchet MS" pitchFamily="34" charset="0"/>
                        </a:rPr>
                        <a:t>56%</a:t>
                      </a:r>
                      <a:endParaRPr kumimoji="0" lang="it-IT" sz="1600" b="1"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1" i="0" u="none" strike="noStrike" cap="none" normalizeH="0" baseline="0">
                          <a:ln>
                            <a:noFill/>
                          </a:ln>
                          <a:solidFill>
                            <a:schemeClr val="hlink"/>
                          </a:solidFill>
                          <a:effectLst/>
                          <a:latin typeface="Trebuchet MS" pitchFamily="34" charset="0"/>
                        </a:rPr>
                        <a:t>20%</a:t>
                      </a:r>
                      <a:endParaRPr kumimoji="0" lang="it-IT" sz="1600" b="1"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1600" b="1" i="0" u="none" strike="noStrike" cap="none" normalizeH="0" baseline="0">
                          <a:ln>
                            <a:noFill/>
                          </a:ln>
                          <a:solidFill>
                            <a:schemeClr val="hlink"/>
                          </a:solidFill>
                          <a:effectLst/>
                          <a:latin typeface="Trebuchet MS" pitchFamily="34" charset="0"/>
                        </a:rPr>
                        <a:t>5%</a:t>
                      </a:r>
                      <a:endParaRPr kumimoji="0" lang="it-IT" sz="1600" b="1"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8579">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sng" strike="noStrike" cap="none" normalizeH="0" baseline="0">
                          <a:ln>
                            <a:noFill/>
                          </a:ln>
                          <a:solidFill>
                            <a:schemeClr val="hlink"/>
                          </a:solidFill>
                          <a:effectLst/>
                          <a:latin typeface="Trebuchet MS" pitchFamily="34" charset="0"/>
                        </a:rPr>
                        <a:t>Πηγή</a:t>
                      </a:r>
                      <a:r>
                        <a:rPr kumimoji="0" lang="el-GR" sz="1400" b="0" i="0" u="none" strike="noStrike" cap="none" normalizeH="0" baseline="0" noProof="1">
                          <a:ln>
                            <a:noFill/>
                          </a:ln>
                          <a:solidFill>
                            <a:schemeClr val="hlink"/>
                          </a:solidFill>
                          <a:effectLst/>
                          <a:latin typeface="Trebuchet MS" pitchFamily="34" charset="0"/>
                        </a:rPr>
                        <a:t>: </a:t>
                      </a:r>
                      <a:r>
                        <a:rPr kumimoji="0" lang="it-IT" sz="1400" b="0" i="0" u="none" strike="noStrike" cap="none" normalizeH="0" baseline="0">
                          <a:ln>
                            <a:noFill/>
                          </a:ln>
                          <a:solidFill>
                            <a:schemeClr val="hlink"/>
                          </a:solidFill>
                          <a:effectLst/>
                          <a:latin typeface="Trebuchet MS" pitchFamily="34" charset="0"/>
                        </a:rPr>
                        <a:t>European Commission Special Eurobarometer 283</a:t>
                      </a:r>
                      <a:r>
                        <a:rPr kumimoji="0" lang="el-GR" sz="1400" b="0" i="0" u="none" strike="noStrike" cap="none" normalizeH="0" baseline="0">
                          <a:ln>
                            <a:noFill/>
                          </a:ln>
                          <a:solidFill>
                            <a:schemeClr val="hlink"/>
                          </a:solidFill>
                          <a:effectLst/>
                          <a:latin typeface="Trebuchet MS" pitchFamily="34" charset="0"/>
                        </a:rPr>
                        <a:t> (</a:t>
                      </a:r>
                      <a:r>
                        <a:rPr kumimoji="0" lang="en-GB" sz="1400" b="0" i="0" u="none" strike="noStrike" cap="none" normalizeH="0" baseline="0">
                          <a:ln>
                            <a:noFill/>
                          </a:ln>
                          <a:solidFill>
                            <a:schemeClr val="hlink"/>
                          </a:solidFill>
                          <a:effectLst/>
                          <a:latin typeface="Trebuchet MS" pitchFamily="34" charset="0"/>
                        </a:rPr>
                        <a:t>December </a:t>
                      </a:r>
                      <a:r>
                        <a:rPr kumimoji="0" lang="it-IT" sz="1400" b="0" i="0" u="none" strike="noStrike" cap="none" normalizeH="0" baseline="0">
                          <a:ln>
                            <a:noFill/>
                          </a:ln>
                          <a:solidFill>
                            <a:schemeClr val="hlink"/>
                          </a:solidFill>
                          <a:effectLst/>
                          <a:latin typeface="Trebuchet MS" pitchFamily="34" charset="0"/>
                        </a:rPr>
                        <a:t>2007</a:t>
                      </a:r>
                      <a:r>
                        <a:rPr kumimoji="0" lang="el-GR" sz="1400" b="0" i="0" u="none" strike="noStrike" cap="none" normalizeH="0" baseline="0">
                          <a:ln>
                            <a:noFill/>
                          </a:ln>
                          <a:solidFill>
                            <a:schemeClr val="hlink"/>
                          </a:solidFill>
                          <a:effectLst/>
                          <a:latin typeface="Trebuchet MS" pitchFamily="34" charset="0"/>
                        </a:rPr>
                        <a:t>)</a:t>
                      </a:r>
                      <a:r>
                        <a:rPr kumimoji="0" lang="en-GB" sz="1400" b="0" i="0" u="none" strike="noStrike" cap="none" normalizeH="0" baseline="0">
                          <a:ln>
                            <a:noFill/>
                          </a:ln>
                          <a:solidFill>
                            <a:schemeClr val="hlink"/>
                          </a:solidFill>
                          <a:effectLst/>
                          <a:latin typeface="Trebuchet MS" pitchFamily="34" charset="0"/>
                        </a:rPr>
                        <a:t>.</a:t>
                      </a:r>
                      <a:endParaRPr kumimoji="0" lang="en-GB" sz="1400" b="0" i="0" u="none" strike="noStrike" cap="none" normalizeH="0" baseline="0" noProof="1">
                        <a:ln>
                          <a:noFill/>
                        </a:ln>
                        <a:solidFill>
                          <a:schemeClr val="hlink"/>
                        </a:solidFill>
                        <a:effectLst/>
                        <a:latin typeface="Trebuchet MS" pitchFamily="34" charset="0"/>
                      </a:endParaRPr>
                    </a:p>
                  </a:txBody>
                  <a:tcPr marL="90000" marR="90000" marT="46795" marB="46795"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914400" y="277813"/>
            <a:ext cx="8229600" cy="1143000"/>
          </a:xfrm>
        </p:spPr>
        <p:txBody>
          <a:bodyPr anchor="b"/>
          <a:lstStyle/>
          <a:p>
            <a:r>
              <a:rPr lang="el-GR" altLang="el-GR" sz="2000" b="1">
                <a:solidFill>
                  <a:schemeClr val="hlink"/>
                </a:solidFill>
                <a:latin typeface="Trebuchet MS" panose="020B0603020202020204" pitchFamily="34" charset="0"/>
              </a:rPr>
              <a:t>τα πράγματα δεν ήταν καλύτερα στα τέλη της δεκαετίας του ’90</a:t>
            </a:r>
            <a:r>
              <a:rPr lang="el-GR" altLang="el-GR" sz="2000">
                <a:solidFill>
                  <a:schemeClr val="hlink"/>
                </a:solidFill>
                <a:latin typeface="Trebuchet MS" panose="020B0603020202020204" pitchFamily="34" charset="0"/>
              </a:rPr>
              <a:t> ...</a:t>
            </a:r>
            <a:br>
              <a:rPr lang="en-GB" altLang="el-GR" sz="2000">
                <a:solidFill>
                  <a:schemeClr val="hlink"/>
                </a:solidFill>
                <a:latin typeface="Trebuchet MS" panose="020B0603020202020204" pitchFamily="34" charset="0"/>
              </a:rPr>
            </a:br>
            <a:endParaRPr lang="en-US" altLang="el-GR" sz="2000">
              <a:solidFill>
                <a:schemeClr val="hlink"/>
              </a:solidFill>
              <a:latin typeface="Trebuchet MS" panose="020B0603020202020204" pitchFamily="34" charset="0"/>
            </a:endParaRPr>
          </a:p>
        </p:txBody>
      </p:sp>
      <p:graphicFrame>
        <p:nvGraphicFramePr>
          <p:cNvPr id="496700" name="Group 60"/>
          <p:cNvGraphicFramePr>
            <a:graphicFrameLocks noGrp="1"/>
          </p:cNvGraphicFramePr>
          <p:nvPr>
            <p:extLst>
              <p:ext uri="{D42A27DB-BD31-4B8C-83A1-F6EECF244321}">
                <p14:modId xmlns:p14="http://schemas.microsoft.com/office/powerpoint/2010/main" val="653290386"/>
              </p:ext>
            </p:extLst>
          </p:nvPr>
        </p:nvGraphicFramePr>
        <p:xfrm>
          <a:off x="755650" y="1844675"/>
          <a:ext cx="8135938" cy="2983089"/>
        </p:xfrm>
        <a:graphic>
          <a:graphicData uri="http://schemas.openxmlformats.org/drawingml/2006/table">
            <a:tbl>
              <a:tblPr/>
              <a:tblGrid>
                <a:gridCol w="1862138">
                  <a:extLst>
                    <a:ext uri="{9D8B030D-6E8A-4147-A177-3AD203B41FA5}">
                      <a16:colId xmlns:a16="http://schemas.microsoft.com/office/drawing/2014/main" val="20000"/>
                    </a:ext>
                  </a:extLst>
                </a:gridCol>
                <a:gridCol w="1624012">
                  <a:extLst>
                    <a:ext uri="{9D8B030D-6E8A-4147-A177-3AD203B41FA5}">
                      <a16:colId xmlns:a16="http://schemas.microsoft.com/office/drawing/2014/main" val="20001"/>
                    </a:ext>
                  </a:extLst>
                </a:gridCol>
                <a:gridCol w="1436688">
                  <a:extLst>
                    <a:ext uri="{9D8B030D-6E8A-4147-A177-3AD203B41FA5}">
                      <a16:colId xmlns:a16="http://schemas.microsoft.com/office/drawing/2014/main" val="20002"/>
                    </a:ext>
                  </a:extLst>
                </a:gridCol>
                <a:gridCol w="1846262">
                  <a:extLst>
                    <a:ext uri="{9D8B030D-6E8A-4147-A177-3AD203B41FA5}">
                      <a16:colId xmlns:a16="http://schemas.microsoft.com/office/drawing/2014/main" val="20003"/>
                    </a:ext>
                  </a:extLst>
                </a:gridCol>
                <a:gridCol w="1366838">
                  <a:extLst>
                    <a:ext uri="{9D8B030D-6E8A-4147-A177-3AD203B41FA5}">
                      <a16:colId xmlns:a16="http://schemas.microsoft.com/office/drawing/2014/main" val="20004"/>
                    </a:ext>
                  </a:extLst>
                </a:gridCol>
              </a:tblGrid>
              <a:tr h="629981">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ικανοποιημένοι από τις υπηρεσίες υγείας</a:t>
                      </a:r>
                      <a:r>
                        <a:rPr kumimoji="0" lang="en-US" sz="1600" b="0" i="0" u="none" strike="noStrike" cap="none" normalizeH="0" baseline="0">
                          <a:ln>
                            <a:noFill/>
                          </a:ln>
                          <a:solidFill>
                            <a:schemeClr val="hlink"/>
                          </a:solidFill>
                          <a:effectLst/>
                          <a:latin typeface="Trebuchet MS" pitchFamily="34" charset="0"/>
                        </a:rPr>
                        <a:t> </a:t>
                      </a:r>
                      <a:r>
                        <a:rPr kumimoji="0" lang="el-GR" sz="1600" b="0" i="0" u="none" strike="noStrike" cap="none" normalizeH="0" baseline="0">
                          <a:ln>
                            <a:noFill/>
                          </a:ln>
                          <a:solidFill>
                            <a:schemeClr val="hlink"/>
                          </a:solidFill>
                          <a:effectLst/>
                          <a:latin typeface="Trebuchet MS" pitchFamily="34" charset="0"/>
                        </a:rPr>
                        <a: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a:ln>
                            <a:noFill/>
                          </a:ln>
                          <a:solidFill>
                            <a:schemeClr val="hlink"/>
                          </a:solidFill>
                          <a:effectLst/>
                          <a:latin typeface="Trebuchet MS" pitchFamily="34" charset="0"/>
                        </a:rPr>
                        <a:t>(</a:t>
                      </a:r>
                      <a:r>
                        <a:rPr kumimoji="0" lang="en-US" sz="1600" b="0" i="0" u="none" strike="noStrike" cap="none" normalizeH="0" baseline="0">
                          <a:ln>
                            <a:noFill/>
                          </a:ln>
                          <a:solidFill>
                            <a:srgbClr val="FF0000"/>
                          </a:solidFill>
                          <a:effectLst/>
                          <a:latin typeface="Trebuchet MS" pitchFamily="34" charset="0"/>
                        </a:rPr>
                        <a:t>1998</a:t>
                      </a:r>
                      <a:r>
                        <a:rPr kumimoji="0" lang="en-US" sz="1600" b="0" i="0" u="none" strike="noStrike" cap="none" normalizeH="0" baseline="0">
                          <a:ln>
                            <a:noFill/>
                          </a:ln>
                          <a:solidFill>
                            <a:schemeClr val="hlink"/>
                          </a:solidFill>
                          <a:effectLst/>
                          <a:latin typeface="Trebuchet MS" pitchFamily="34" charset="0"/>
                        </a:rPr>
                        <a:t>)</a:t>
                      </a:r>
                      <a:endParaRPr kumimoji="0" lang="en-US"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37398">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πολύ</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αρκετά</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λίγο</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καθόλου</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999FF">
                        <a:alpha val="50000"/>
                      </a:srgbClr>
                    </a:solidFill>
                  </a:tcPr>
                </a:tc>
                <a:extLst>
                  <a:ext uri="{0D108BD9-81ED-4DB2-BD59-A6C34878D82A}">
                    <a16:rowId xmlns:a16="http://schemas.microsoft.com/office/drawing/2014/main" val="10001"/>
                  </a:ext>
                </a:extLst>
              </a:tr>
              <a:tr h="3373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Ελλάδα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1,5</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16,9</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29,7</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24,2</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3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Ιταλία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0,8</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15,5</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33,5</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25,9</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73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Ισπανία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3,7</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31,9</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20,4</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8,2</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3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Βρετανία</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7,6</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40,5</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25,7</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hlink"/>
                          </a:solidFill>
                          <a:effectLst/>
                          <a:latin typeface="Trebuchet MS" pitchFamily="34" charset="0"/>
                        </a:rPr>
                        <a:t>15,2</a:t>
                      </a:r>
                      <a:endParaRPr kumimoji="0" lang="el-GR" sz="16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73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kern="1200" cap="none" normalizeH="0" baseline="0" dirty="0">
                          <a:ln>
                            <a:noFill/>
                          </a:ln>
                          <a:solidFill>
                            <a:schemeClr val="hlink"/>
                          </a:solidFill>
                          <a:effectLst/>
                          <a:latin typeface="Trebuchet MS" pitchFamily="34" charset="0"/>
                          <a:ea typeface="+mn-ea"/>
                          <a:cs typeface="+mn-cs"/>
                        </a:rPr>
                        <a:t>ΕΕ15</a:t>
                      </a:r>
                      <a:endParaRPr kumimoji="0" lang="el-GR" sz="1600" b="1" i="0" u="none" strike="noStrike" kern="1200" cap="none" normalizeH="0" baseline="0" noProof="1">
                        <a:ln>
                          <a:noFill/>
                        </a:ln>
                        <a:solidFill>
                          <a:schemeClr val="hlink"/>
                        </a:solidFill>
                        <a:effectLst/>
                        <a:latin typeface="Trebuchet MS" pitchFamily="34" charset="0"/>
                        <a:ea typeface="+mn-ea"/>
                        <a:cs typeface="+mn-cs"/>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8,8</a:t>
                      </a:r>
                      <a:endParaRPr kumimoji="0" lang="el-GR" sz="1600" b="1"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41,5</a:t>
                      </a:r>
                      <a:endParaRPr kumimoji="0" lang="el-GR" sz="1600" b="1"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18,8</a:t>
                      </a:r>
                      <a:endParaRPr kumimoji="0" lang="el-GR" sz="1600" b="1"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1" i="0" u="none" strike="noStrike" cap="none" normalizeH="0" baseline="0">
                          <a:ln>
                            <a:noFill/>
                          </a:ln>
                          <a:solidFill>
                            <a:schemeClr val="hlink"/>
                          </a:solidFill>
                          <a:effectLst/>
                          <a:latin typeface="Trebuchet MS" pitchFamily="34" charset="0"/>
                        </a:rPr>
                        <a:t>9,5</a:t>
                      </a:r>
                      <a:endParaRPr kumimoji="0" lang="el-GR" sz="1600" b="1"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8541">
                <a:tc gridSpan="5">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sng" strike="noStrike" cap="none" normalizeH="0" baseline="0" dirty="0">
                          <a:ln>
                            <a:noFill/>
                          </a:ln>
                          <a:solidFill>
                            <a:schemeClr val="hlink"/>
                          </a:solidFill>
                          <a:effectLst/>
                          <a:latin typeface="Trebuchet MS" pitchFamily="34" charset="0"/>
                        </a:rPr>
                        <a:t>Πηγή</a:t>
                      </a:r>
                      <a:r>
                        <a:rPr kumimoji="0" lang="el-GR" sz="1400" b="0" i="0" u="none" strike="noStrike" cap="none" normalizeH="0" baseline="0" noProof="1">
                          <a:ln>
                            <a:noFill/>
                          </a:ln>
                          <a:solidFill>
                            <a:schemeClr val="hlink"/>
                          </a:solidFill>
                          <a:effectLst/>
                          <a:latin typeface="Trebuchet MS" pitchFamily="34" charset="0"/>
                        </a:rPr>
                        <a:t>: </a:t>
                      </a:r>
                      <a:r>
                        <a:rPr kumimoji="0" lang="it-IT" sz="1400" b="0" i="0" u="none" strike="noStrike" cap="none" normalizeH="0" baseline="0" dirty="0">
                          <a:ln>
                            <a:noFill/>
                          </a:ln>
                          <a:solidFill>
                            <a:schemeClr val="hlink"/>
                          </a:solidFill>
                          <a:effectLst/>
                          <a:latin typeface="Trebuchet MS" pitchFamily="34" charset="0"/>
                        </a:rPr>
                        <a:t>European Commission Special Eurobarometer 121</a:t>
                      </a:r>
                      <a:r>
                        <a:rPr kumimoji="0" lang="el-GR" sz="1400" b="0" i="0" u="none" strike="noStrike" cap="none" normalizeH="0" baseline="0" dirty="0">
                          <a:ln>
                            <a:noFill/>
                          </a:ln>
                          <a:solidFill>
                            <a:schemeClr val="hlink"/>
                          </a:solidFill>
                          <a:effectLst/>
                          <a:latin typeface="Trebuchet MS" pitchFamily="34" charset="0"/>
                        </a:rPr>
                        <a:t> (</a:t>
                      </a:r>
                      <a:r>
                        <a:rPr kumimoji="0" lang="it-IT" sz="1400" b="0" i="0" u="none" strike="noStrike" cap="none" normalizeH="0" baseline="0" dirty="0">
                          <a:ln>
                            <a:noFill/>
                          </a:ln>
                          <a:solidFill>
                            <a:schemeClr val="hlink"/>
                          </a:solidFill>
                          <a:effectLst/>
                          <a:latin typeface="Trebuchet MS" pitchFamily="34" charset="0"/>
                        </a:rPr>
                        <a:t>1998</a:t>
                      </a:r>
                      <a:r>
                        <a:rPr kumimoji="0" lang="el-GR" sz="1400" b="0" i="0" u="none" strike="noStrike" cap="none" normalizeH="0" baseline="0" dirty="0">
                          <a:ln>
                            <a:noFill/>
                          </a:ln>
                          <a:solidFill>
                            <a:schemeClr val="hlink"/>
                          </a:solidFill>
                          <a:effectLst/>
                          <a:latin typeface="Trebuchet MS" pitchFamily="34" charset="0"/>
                        </a:rPr>
                        <a:t>)</a:t>
                      </a:r>
                      <a:r>
                        <a:rPr kumimoji="0" lang="en-GB" sz="1400" b="0" i="0" u="none" strike="noStrike" cap="none" normalizeH="0" baseline="0" dirty="0">
                          <a:ln>
                            <a:noFill/>
                          </a:ln>
                          <a:solidFill>
                            <a:schemeClr val="hlink"/>
                          </a:solidFill>
                          <a:effectLst/>
                          <a:latin typeface="Trebuchet MS" pitchFamily="34" charset="0"/>
                        </a:rPr>
                        <a:t>.</a:t>
                      </a:r>
                      <a:endParaRPr kumimoji="0" lang="en-GB" sz="1400" b="0" i="0" u="none" strike="noStrike" cap="none" normalizeH="0" baseline="0" noProof="1">
                        <a:ln>
                          <a:noFill/>
                        </a:ln>
                        <a:solidFill>
                          <a:schemeClr val="hlink"/>
                        </a:solidFill>
                        <a:effectLst/>
                        <a:latin typeface="Trebuchet MS" pitchFamily="34" charset="0"/>
                      </a:endParaRPr>
                    </a:p>
                  </a:txBody>
                  <a:tcPr marL="90000" marR="90000" marT="46790" marB="46790"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8"/>
          <p:cNvGraphicFramePr/>
          <p:nvPr/>
        </p:nvGraphicFramePr>
        <p:xfrm>
          <a:off x="1331640" y="2204864"/>
          <a:ext cx="6840759" cy="390800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914400" y="277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defRPr/>
            </a:pPr>
            <a:r>
              <a:rPr lang="el-GR" altLang="el-GR" sz="2000" b="1" kern="0" dirty="0">
                <a:solidFill>
                  <a:schemeClr val="hlink"/>
                </a:solidFill>
                <a:latin typeface="Trebuchet MS" panose="020B0603020202020204" pitchFamily="34" charset="0"/>
              </a:rPr>
              <a:t>Χαμηλή ικανοποίηση του πληθυσμού από την ποιότητα της υγειονομικής περίθαλψης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14400" y="5013325"/>
            <a:ext cx="7905750" cy="1622425"/>
          </a:xfrm>
        </p:spPr>
        <p:txBody>
          <a:bodyPr/>
          <a:lstStyle/>
          <a:p>
            <a:r>
              <a:rPr lang="el-GR" altLang="en-US" sz="1800" dirty="0"/>
              <a:t>Συνολική δαπάνη υγείας ελαφρώς χαμηλότερη στην Ελλάδα από μέσο όρο ΕΕ</a:t>
            </a:r>
          </a:p>
          <a:p>
            <a:r>
              <a:rPr lang="el-GR" altLang="en-US" sz="1800" dirty="0"/>
              <a:t>Όμως, το αποτέλεσμα αυτό οφείλεται στο υψηλό ποσοστό </a:t>
            </a:r>
            <a:r>
              <a:rPr lang="el-GR" altLang="en-US" sz="1800" u="sng" dirty="0"/>
              <a:t>ιδιωτικής δαπάνης</a:t>
            </a:r>
            <a:r>
              <a:rPr lang="el-GR" altLang="en-US" sz="1800" dirty="0"/>
              <a:t> (</a:t>
            </a:r>
            <a:r>
              <a:rPr lang="en-GB" altLang="en-US" sz="1800" dirty="0"/>
              <a:t>out-of-pocket)</a:t>
            </a:r>
            <a:endParaRPr lang="el-GR" altLang="en-US" sz="1800" u="sng" dirty="0"/>
          </a:p>
          <a:p>
            <a:r>
              <a:rPr lang="el-GR" altLang="en-US" sz="1800" dirty="0"/>
              <a:t>Η δημόσια δαπάνη υστερεί αισθητά από τον ευρωπαϊκό μέσο όρο</a:t>
            </a:r>
          </a:p>
        </p:txBody>
      </p:sp>
      <p:pic>
        <p:nvPicPr>
          <p:cNvPr id="3" name="Picture 2">
            <a:extLst>
              <a:ext uri="{FF2B5EF4-FFF2-40B4-BE49-F238E27FC236}">
                <a16:creationId xmlns:a16="http://schemas.microsoft.com/office/drawing/2014/main" id="{1719169F-A0C5-4AFC-AF28-E3DD82B003B0}"/>
              </a:ext>
            </a:extLst>
          </p:cNvPr>
          <p:cNvPicPr>
            <a:picLocks noChangeAspect="1"/>
          </p:cNvPicPr>
          <p:nvPr/>
        </p:nvPicPr>
        <p:blipFill>
          <a:blip r:embed="rId2"/>
          <a:stretch>
            <a:fillRect/>
          </a:stretch>
        </p:blipFill>
        <p:spPr>
          <a:xfrm>
            <a:off x="1331640" y="1700808"/>
            <a:ext cx="6058313" cy="3170856"/>
          </a:xfrm>
          <a:prstGeom prst="rect">
            <a:avLst/>
          </a:prstGeom>
        </p:spPr>
      </p:pic>
      <p:sp>
        <p:nvSpPr>
          <p:cNvPr id="10" name="Rectangle 2">
            <a:extLst>
              <a:ext uri="{FF2B5EF4-FFF2-40B4-BE49-F238E27FC236}">
                <a16:creationId xmlns:a16="http://schemas.microsoft.com/office/drawing/2014/main" id="{49D07047-D338-4D96-BDB6-9169D4D28043}"/>
              </a:ext>
            </a:extLst>
          </p:cNvPr>
          <p:cNvSpPr txBox="1">
            <a:spLocks noChangeArrowheads="1"/>
          </p:cNvSpPr>
          <p:nvPr/>
        </p:nvSpPr>
        <p:spPr bwMode="auto">
          <a:xfrm>
            <a:off x="914400" y="277813"/>
            <a:ext cx="7978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r>
              <a:rPr lang="el-GR" altLang="el-GR" sz="2000" b="1" kern="0">
                <a:solidFill>
                  <a:srgbClr val="666699"/>
                </a:solidFill>
                <a:latin typeface="Trebuchet MS" panose="020B0603020202020204" pitchFamily="34" charset="0"/>
              </a:rPr>
              <a:t>Δημόσια και ιδιωτική δαπάνη υγείας σε Ελλάδα και ΕΕ</a:t>
            </a:r>
            <a:endParaRPr lang="en-US" altLang="el-GR" sz="2000" kern="0" dirty="0">
              <a:solidFill>
                <a:schemeClr val="hlink"/>
              </a:solidFill>
              <a:latin typeface="Trebuchet MS" panose="020B0603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14400" y="277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defRPr/>
            </a:pPr>
            <a:r>
              <a:rPr lang="el-GR" altLang="el-GR" sz="2000" b="1" kern="0" dirty="0">
                <a:solidFill>
                  <a:schemeClr val="hlink"/>
                </a:solidFill>
                <a:latin typeface="Trebuchet MS" panose="020B0603020202020204" pitchFamily="34" charset="0"/>
              </a:rPr>
              <a:t>Λόγοι χαμηλής ικανοποίησης του πληθυσμού από την ποιότητα της υγειονομικής περίθαλψης</a:t>
            </a:r>
          </a:p>
        </p:txBody>
      </p:sp>
      <p:pic>
        <p:nvPicPr>
          <p:cNvPr id="5" name="Picture 4">
            <a:extLst>
              <a:ext uri="{FF2B5EF4-FFF2-40B4-BE49-F238E27FC236}">
                <a16:creationId xmlns:a16="http://schemas.microsoft.com/office/drawing/2014/main" id="{76CA999D-262E-49E8-93E6-97ACB3750D6A}"/>
              </a:ext>
            </a:extLst>
          </p:cNvPr>
          <p:cNvPicPr>
            <a:picLocks noChangeAspect="1"/>
          </p:cNvPicPr>
          <p:nvPr/>
        </p:nvPicPr>
        <p:blipFill>
          <a:blip r:embed="rId3"/>
          <a:stretch>
            <a:fillRect/>
          </a:stretch>
        </p:blipFill>
        <p:spPr>
          <a:xfrm>
            <a:off x="644083" y="1700808"/>
            <a:ext cx="8411655" cy="4248472"/>
          </a:xfrm>
          <a:prstGeom prst="rect">
            <a:avLst/>
          </a:prstGeom>
        </p:spPr>
      </p:pic>
    </p:spTree>
    <p:extLst>
      <p:ext uri="{BB962C8B-B14F-4D97-AF65-F5344CB8AC3E}">
        <p14:creationId xmlns:p14="http://schemas.microsoft.com/office/powerpoint/2010/main" val="684164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altLang="el-GR" sz="2000" b="1">
                <a:solidFill>
                  <a:schemeClr val="hlink"/>
                </a:solidFill>
                <a:latin typeface="Trebuchet MS" panose="020B0603020202020204" pitchFamily="34" charset="0"/>
              </a:rPr>
              <a:t>ανακεφαλαίωση</a:t>
            </a:r>
          </a:p>
        </p:txBody>
      </p:sp>
      <p:sp>
        <p:nvSpPr>
          <p:cNvPr id="32771" name="Rectangle 3"/>
          <p:cNvSpPr>
            <a:spLocks noGrp="1" noChangeArrowheads="1"/>
          </p:cNvSpPr>
          <p:nvPr>
            <p:ph type="body" idx="1"/>
          </p:nvPr>
        </p:nvSpPr>
        <p:spPr>
          <a:xfrm>
            <a:off x="566738" y="1752600"/>
            <a:ext cx="8181975" cy="4629150"/>
          </a:xfrm>
        </p:spPr>
        <p:txBody>
          <a:bodyPr/>
          <a:lstStyle/>
          <a:p>
            <a:pPr>
              <a:spcAft>
                <a:spcPct val="20000"/>
              </a:spcAft>
              <a:buSzPct val="75000"/>
              <a:buFont typeface="Wingdings" panose="05000000000000000000" pitchFamily="2" charset="2"/>
              <a:buChar char="Ø"/>
            </a:pPr>
            <a:r>
              <a:rPr lang="el-GR" altLang="el-GR" sz="2000" noProof="1">
                <a:latin typeface="Trebuchet MS" panose="020B0603020202020204" pitchFamily="34" charset="0"/>
              </a:rPr>
              <a:t>ο τομέας της υγείας στην Ελλάδα δεν πάσχει από </a:t>
            </a:r>
            <a:r>
              <a:rPr lang="el-GR" altLang="el-GR" sz="2000" i="1" noProof="1">
                <a:latin typeface="Trebuchet MS" panose="020B0603020202020204" pitchFamily="34" charset="0"/>
              </a:rPr>
              <a:t>γενικότερη</a:t>
            </a:r>
            <a:r>
              <a:rPr lang="el-GR" altLang="el-GR" sz="2000" noProof="1">
                <a:latin typeface="Trebuchet MS" panose="020B0603020202020204" pitchFamily="34" charset="0"/>
              </a:rPr>
              <a:t> έλλειψη πόρων</a:t>
            </a:r>
          </a:p>
          <a:p>
            <a:pPr lvl="1">
              <a:spcAft>
                <a:spcPct val="20000"/>
              </a:spcAft>
              <a:buFont typeface="Wingdings" panose="05000000000000000000" pitchFamily="2" charset="2"/>
              <a:buChar char="v"/>
            </a:pPr>
            <a:r>
              <a:rPr lang="el-GR" altLang="el-GR" sz="1800" noProof="1">
                <a:latin typeface="Trebuchet MS" panose="020B0603020202020204" pitchFamily="34" charset="0"/>
              </a:rPr>
              <a:t>έχουμε υπερπροσφορά γιατρών</a:t>
            </a:r>
          </a:p>
          <a:p>
            <a:pPr lvl="1">
              <a:spcAft>
                <a:spcPct val="20000"/>
              </a:spcAft>
              <a:buFont typeface="Wingdings" panose="05000000000000000000" pitchFamily="2" charset="2"/>
              <a:buChar char="v"/>
            </a:pPr>
            <a:r>
              <a:rPr lang="el-GR" altLang="el-GR" sz="1800" noProof="1">
                <a:latin typeface="Trebuchet MS" panose="020B0603020202020204" pitchFamily="34" charset="0"/>
              </a:rPr>
              <a:t>έχουμε υπερπροσφορά βιοϊατρικής τεχνολογίας</a:t>
            </a:r>
          </a:p>
          <a:p>
            <a:pPr>
              <a:spcAft>
                <a:spcPct val="20000"/>
              </a:spcAft>
              <a:buSzPct val="75000"/>
              <a:buFont typeface="Wingdings" panose="05000000000000000000" pitchFamily="2" charset="2"/>
              <a:buChar char="Ø"/>
            </a:pPr>
            <a:r>
              <a:rPr lang="el-GR" altLang="el-GR" sz="2000" noProof="1">
                <a:latin typeface="Trebuchet MS" panose="020B0603020202020204" pitchFamily="34" charset="0"/>
              </a:rPr>
              <a:t>όμως</a:t>
            </a:r>
          </a:p>
          <a:p>
            <a:pPr lvl="1">
              <a:spcAft>
                <a:spcPct val="20000"/>
              </a:spcAft>
              <a:buFont typeface="Wingdings" panose="05000000000000000000" pitchFamily="2" charset="2"/>
              <a:buChar char="v"/>
            </a:pPr>
            <a:r>
              <a:rPr lang="el-GR" altLang="el-GR" sz="1800" noProof="1">
                <a:latin typeface="Trebuchet MS" panose="020B0603020202020204" pitchFamily="34" charset="0"/>
              </a:rPr>
              <a:t>η κοινή γνώμη έχει σε χαμηλή εκτίμηση της ποιότητα της υγείας</a:t>
            </a:r>
          </a:p>
          <a:p>
            <a:pPr lvl="1">
              <a:spcAft>
                <a:spcPct val="20000"/>
              </a:spcAft>
              <a:buFont typeface="Wingdings" panose="05000000000000000000" pitchFamily="2" charset="2"/>
              <a:buChar char="v"/>
            </a:pPr>
            <a:r>
              <a:rPr lang="el-GR" altLang="el-GR" sz="1800" noProof="1">
                <a:latin typeface="Trebuchet MS" panose="020B0603020202020204" pitchFamily="34" charset="0"/>
              </a:rPr>
              <a:t>η περίθαλψη κοστίζει ακριβά (ώστε πολλοί Έλληνες - περισσότεροι από ό,τι άλλοι Ευρωπαίοι - στερούνται αναγκαίες υπηρεσίες)</a:t>
            </a:r>
          </a:p>
          <a:p>
            <a:pPr lvl="1">
              <a:spcAft>
                <a:spcPct val="20000"/>
              </a:spcAft>
              <a:buFont typeface="Wingdings" panose="05000000000000000000" pitchFamily="2" charset="2"/>
              <a:buChar char="v"/>
            </a:pPr>
            <a:r>
              <a:rPr lang="el-GR" altLang="el-GR" sz="1800" noProof="1">
                <a:latin typeface="Trebuchet MS" panose="020B0603020202020204" pitchFamily="34" charset="0"/>
              </a:rPr>
              <a:t>οι ιδιωτικές δαπάνες υγείας βαραίνουν δυσανάλογα τους φτωχότερους και πιο ηλικιωμένους ασθενείς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altLang="el-GR" sz="2000" b="1">
                <a:solidFill>
                  <a:schemeClr val="hlink"/>
                </a:solidFill>
                <a:latin typeface="Trebuchet MS" panose="020B0603020202020204" pitchFamily="34" charset="0"/>
              </a:rPr>
              <a:t>αιτίες της δυσλειτουργίας της πολιτικής υγείας</a:t>
            </a:r>
          </a:p>
        </p:txBody>
      </p:sp>
      <p:sp>
        <p:nvSpPr>
          <p:cNvPr id="33795" name="Rectangle 3"/>
          <p:cNvSpPr>
            <a:spLocks noGrp="1" noChangeArrowheads="1"/>
          </p:cNvSpPr>
          <p:nvPr>
            <p:ph type="body" idx="1"/>
          </p:nvPr>
        </p:nvSpPr>
        <p:spPr>
          <a:xfrm>
            <a:off x="566738" y="1752600"/>
            <a:ext cx="8181975" cy="4629150"/>
          </a:xfrm>
        </p:spPr>
        <p:txBody>
          <a:bodyPr/>
          <a:lstStyle/>
          <a:p>
            <a:pPr>
              <a:spcAft>
                <a:spcPct val="20000"/>
              </a:spcAft>
              <a:buSzPct val="75000"/>
              <a:buFont typeface="Wingdings" panose="05000000000000000000" pitchFamily="2" charset="2"/>
              <a:buChar char="Ø"/>
            </a:pPr>
            <a:r>
              <a:rPr lang="el-GR" altLang="el-GR" sz="2000">
                <a:latin typeface="Trebuchet MS" panose="020B0603020202020204" pitchFamily="34" charset="0"/>
              </a:rPr>
              <a:t>συνύπαρξη ΕΣΥ και ταμείων υγείας</a:t>
            </a:r>
          </a:p>
          <a:p>
            <a:pPr>
              <a:spcAft>
                <a:spcPct val="20000"/>
              </a:spcAft>
              <a:buSzPct val="75000"/>
              <a:buFont typeface="Wingdings" panose="05000000000000000000" pitchFamily="2" charset="2"/>
              <a:buChar char="Ø"/>
            </a:pPr>
            <a:endParaRPr lang="el-GR" altLang="el-GR" sz="2000">
              <a:latin typeface="Trebuchet MS" panose="020B0603020202020204" pitchFamily="34" charset="0"/>
            </a:endParaRPr>
          </a:p>
          <a:p>
            <a:pPr>
              <a:spcAft>
                <a:spcPct val="20000"/>
              </a:spcAft>
              <a:buSzPct val="75000"/>
              <a:buFont typeface="Wingdings" panose="05000000000000000000" pitchFamily="2" charset="2"/>
              <a:buChar char="Ø"/>
            </a:pPr>
            <a:r>
              <a:rPr lang="el-GR" altLang="el-GR" sz="2000">
                <a:latin typeface="Trebuchet MS" panose="020B0603020202020204" pitchFamily="34" charset="0"/>
              </a:rPr>
              <a:t>απουσία διοικητικής δομής</a:t>
            </a:r>
          </a:p>
          <a:p>
            <a:pPr>
              <a:spcAft>
                <a:spcPct val="20000"/>
              </a:spcAft>
              <a:buSzPct val="75000"/>
              <a:buFont typeface="Wingdings" panose="05000000000000000000" pitchFamily="2" charset="2"/>
              <a:buChar char="Ø"/>
            </a:pPr>
            <a:endParaRPr lang="el-GR" altLang="el-GR" sz="2000">
              <a:latin typeface="Trebuchet MS" panose="020B0603020202020204" pitchFamily="34" charset="0"/>
            </a:endParaRPr>
          </a:p>
          <a:p>
            <a:pPr>
              <a:spcAft>
                <a:spcPct val="20000"/>
              </a:spcAft>
              <a:buSzPct val="75000"/>
              <a:buFont typeface="Wingdings" panose="05000000000000000000" pitchFamily="2" charset="2"/>
              <a:buChar char="Ø"/>
            </a:pPr>
            <a:r>
              <a:rPr lang="el-GR" altLang="el-GR" sz="2000">
                <a:latin typeface="Trebuchet MS" panose="020B0603020202020204" pitchFamily="34" charset="0"/>
              </a:rPr>
              <a:t>«ηθική κρίση»</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altLang="el-GR" sz="2000" b="1" dirty="0">
                <a:solidFill>
                  <a:schemeClr val="hlink"/>
                </a:solidFill>
                <a:latin typeface="Trebuchet MS" panose="020B0603020202020204" pitchFamily="34" charset="0"/>
              </a:rPr>
              <a:t>η χρηματοδότηση του τομέα της υγείας</a:t>
            </a:r>
            <a:endParaRPr lang="el-GR" altLang="el-GR" sz="2000" dirty="0">
              <a:solidFill>
                <a:schemeClr val="hlink"/>
              </a:solidFill>
              <a:latin typeface="Trebuchet MS" panose="020B0603020202020204" pitchFamily="34" charset="0"/>
            </a:endParaRPr>
          </a:p>
        </p:txBody>
      </p:sp>
      <p:sp>
        <p:nvSpPr>
          <p:cNvPr id="4" name="Rectangle 3"/>
          <p:cNvSpPr txBox="1">
            <a:spLocks noChangeArrowheads="1"/>
          </p:cNvSpPr>
          <p:nvPr/>
        </p:nvSpPr>
        <p:spPr bwMode="auto">
          <a:xfrm>
            <a:off x="899592" y="4509120"/>
            <a:ext cx="8066087" cy="20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spcAft>
                <a:spcPct val="20000"/>
              </a:spcAft>
              <a:buSzPct val="75000"/>
              <a:buFont typeface="Wingdings" panose="05000000000000000000" pitchFamily="2" charset="2"/>
              <a:buChar char="Ø"/>
              <a:defRPr/>
            </a:pPr>
            <a:r>
              <a:rPr lang="el-GR" altLang="el-GR" sz="1800" kern="0" dirty="0">
                <a:latin typeface="Trebuchet MS" panose="020B0603020202020204" pitchFamily="34" charset="0"/>
              </a:rPr>
              <a:t>Το</a:t>
            </a:r>
            <a:r>
              <a:rPr lang="en-GB" altLang="el-GR" sz="1800" kern="0" dirty="0">
                <a:latin typeface="Trebuchet MS" panose="020B0603020202020204" pitchFamily="34" charset="0"/>
              </a:rPr>
              <a:t> 40%</a:t>
            </a:r>
            <a:r>
              <a:rPr lang="el-GR" altLang="el-GR" sz="1800" kern="0" dirty="0">
                <a:latin typeface="Trebuchet MS" panose="020B0603020202020204" pitchFamily="34" charset="0"/>
              </a:rPr>
              <a:t> της συνολικής δαπάνης είναι ιδιωτική</a:t>
            </a:r>
          </a:p>
          <a:p>
            <a:pPr lvl="1">
              <a:spcAft>
                <a:spcPct val="20000"/>
              </a:spcAft>
              <a:buFont typeface="Wingdings" panose="05000000000000000000" pitchFamily="2" charset="2"/>
              <a:buChar char="Ø"/>
              <a:defRPr/>
            </a:pPr>
            <a:r>
              <a:rPr lang="el-GR" altLang="el-GR" sz="1600" kern="0" dirty="0">
                <a:latin typeface="Trebuchet MS" panose="020B0603020202020204" pitchFamily="34" charset="0"/>
              </a:rPr>
              <a:t>στη συντριπτική τους πλειονότητα </a:t>
            </a:r>
            <a:r>
              <a:rPr lang="en-US" altLang="el-GR" sz="1600" kern="0" dirty="0">
                <a:latin typeface="Trebuchet MS" panose="020B0603020202020204" pitchFamily="34" charset="0"/>
              </a:rPr>
              <a:t>out of pocket payments</a:t>
            </a:r>
            <a:r>
              <a:rPr lang="el-GR" altLang="el-GR" sz="1600" kern="0" dirty="0">
                <a:latin typeface="Trebuchet MS" panose="020B0603020202020204" pitchFamily="34" charset="0"/>
              </a:rPr>
              <a:t>…</a:t>
            </a:r>
            <a:endParaRPr lang="en-US" altLang="el-GR" sz="1600" kern="0" dirty="0">
              <a:latin typeface="Trebuchet MS" panose="020B0603020202020204" pitchFamily="34" charset="0"/>
            </a:endParaRPr>
          </a:p>
          <a:p>
            <a:pPr marL="342900" lvl="1" indent="-342900">
              <a:spcAft>
                <a:spcPct val="20000"/>
              </a:spcAft>
              <a:buClr>
                <a:schemeClr val="folHlink"/>
              </a:buClr>
              <a:buFont typeface="Wingdings" panose="05000000000000000000" pitchFamily="2" charset="2"/>
              <a:buChar char="Ø"/>
              <a:defRPr/>
            </a:pPr>
            <a:r>
              <a:rPr lang="el-GR" altLang="el-GR" sz="1800" kern="0" dirty="0">
                <a:latin typeface="Trebuchet MS" panose="020B0603020202020204" pitchFamily="34" charset="0"/>
              </a:rPr>
              <a:t>Από τ</a:t>
            </a:r>
            <a:r>
              <a:rPr lang="en-GB" altLang="el-GR" sz="1800" kern="0" dirty="0">
                <a:latin typeface="Trebuchet MS" panose="020B0603020202020204" pitchFamily="34" charset="0"/>
              </a:rPr>
              <a:t>o</a:t>
            </a:r>
            <a:r>
              <a:rPr lang="el-GR" altLang="el-GR" sz="1800" kern="0" dirty="0">
                <a:latin typeface="Trebuchet MS" panose="020B0603020202020204" pitchFamily="34" charset="0"/>
              </a:rPr>
              <a:t> υπόλοιπο 60%, τα μισά καταβάλλονται από το κράτος (γενική φορολογία) και τα άλλα μισά από τα ασφαλιστικά ταμεία (από εισφορές ασφαλισμένων και εργοδοτών)</a:t>
            </a:r>
          </a:p>
        </p:txBody>
      </p:sp>
      <p:pic>
        <p:nvPicPr>
          <p:cNvPr id="3" name="Picture 2">
            <a:extLst>
              <a:ext uri="{FF2B5EF4-FFF2-40B4-BE49-F238E27FC236}">
                <a16:creationId xmlns:a16="http://schemas.microsoft.com/office/drawing/2014/main" id="{0228502B-1D5F-462D-A757-C2A7C2F6E633}"/>
              </a:ext>
            </a:extLst>
          </p:cNvPr>
          <p:cNvPicPr>
            <a:picLocks noChangeAspect="1"/>
          </p:cNvPicPr>
          <p:nvPr/>
        </p:nvPicPr>
        <p:blipFill>
          <a:blip r:embed="rId2"/>
          <a:stretch>
            <a:fillRect/>
          </a:stretch>
        </p:blipFill>
        <p:spPr>
          <a:xfrm>
            <a:off x="971600" y="1837997"/>
            <a:ext cx="3635896" cy="2020363"/>
          </a:xfrm>
          <a:prstGeom prst="rect">
            <a:avLst/>
          </a:prstGeom>
        </p:spPr>
      </p:pic>
      <p:pic>
        <p:nvPicPr>
          <p:cNvPr id="6" name="Picture 5">
            <a:extLst>
              <a:ext uri="{FF2B5EF4-FFF2-40B4-BE49-F238E27FC236}">
                <a16:creationId xmlns:a16="http://schemas.microsoft.com/office/drawing/2014/main" id="{3990DA92-08B9-49F8-8D03-87EE03EF612D}"/>
              </a:ext>
            </a:extLst>
          </p:cNvPr>
          <p:cNvPicPr>
            <a:picLocks noChangeAspect="1"/>
          </p:cNvPicPr>
          <p:nvPr/>
        </p:nvPicPr>
        <p:blipFill>
          <a:blip r:embed="rId3"/>
          <a:stretch>
            <a:fillRect/>
          </a:stretch>
        </p:blipFill>
        <p:spPr>
          <a:xfrm>
            <a:off x="4860032" y="1854324"/>
            <a:ext cx="4020449" cy="1574676"/>
          </a:xfrm>
          <a:prstGeom prst="rect">
            <a:avLst/>
          </a:prstGeom>
        </p:spPr>
      </p:pic>
      <p:pic>
        <p:nvPicPr>
          <p:cNvPr id="8" name="Picture 7">
            <a:extLst>
              <a:ext uri="{FF2B5EF4-FFF2-40B4-BE49-F238E27FC236}">
                <a16:creationId xmlns:a16="http://schemas.microsoft.com/office/drawing/2014/main" id="{E6EAEE5F-1434-42AC-B99D-F1991A542A09}"/>
              </a:ext>
            </a:extLst>
          </p:cNvPr>
          <p:cNvPicPr>
            <a:picLocks noChangeAspect="1"/>
          </p:cNvPicPr>
          <p:nvPr/>
        </p:nvPicPr>
        <p:blipFill>
          <a:blip r:embed="rId4"/>
          <a:stretch>
            <a:fillRect/>
          </a:stretch>
        </p:blipFill>
        <p:spPr>
          <a:xfrm>
            <a:off x="4860032" y="3677195"/>
            <a:ext cx="2692309" cy="1811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l-GR" altLang="el-GR" sz="2000" b="1">
                <a:solidFill>
                  <a:schemeClr val="hlink"/>
                </a:solidFill>
                <a:latin typeface="Trebuchet MS" panose="020B0603020202020204" pitchFamily="34" charset="0"/>
              </a:rPr>
              <a:t>συνύπαρξη </a:t>
            </a:r>
            <a:r>
              <a:rPr lang="en-GB" altLang="el-GR" sz="2000" b="1">
                <a:solidFill>
                  <a:schemeClr val="hlink"/>
                </a:solidFill>
                <a:latin typeface="Trebuchet MS" panose="020B0603020202020204" pitchFamily="34" charset="0"/>
              </a:rPr>
              <a:t>Bismarck </a:t>
            </a:r>
            <a:r>
              <a:rPr lang="el-GR" altLang="el-GR" sz="2000" b="1">
                <a:solidFill>
                  <a:schemeClr val="hlink"/>
                </a:solidFill>
                <a:latin typeface="Trebuchet MS" panose="020B0603020202020204" pitchFamily="34" charset="0"/>
              </a:rPr>
              <a:t>και </a:t>
            </a:r>
            <a:r>
              <a:rPr lang="en-GB" altLang="el-GR" sz="2000" b="1">
                <a:solidFill>
                  <a:schemeClr val="hlink"/>
                </a:solidFill>
                <a:latin typeface="Trebuchet MS" panose="020B0603020202020204" pitchFamily="34" charset="0"/>
              </a:rPr>
              <a:t>Beveridge</a:t>
            </a:r>
            <a:r>
              <a:rPr lang="el-GR" altLang="el-GR" sz="1800">
                <a:solidFill>
                  <a:schemeClr val="hlink"/>
                </a:solidFill>
                <a:latin typeface="Trebuchet MS" panose="020B0603020202020204" pitchFamily="34" charset="0"/>
              </a:rPr>
              <a:t> (1)</a:t>
            </a:r>
            <a:endParaRPr lang="el-GR" altLang="el-GR" sz="2000" b="1">
              <a:solidFill>
                <a:schemeClr val="hlink"/>
              </a:solidFill>
              <a:latin typeface="Trebuchet MS" panose="020B0603020202020204" pitchFamily="34" charset="0"/>
            </a:endParaRPr>
          </a:p>
        </p:txBody>
      </p:sp>
      <p:sp>
        <p:nvSpPr>
          <p:cNvPr id="35843" name="Rectangle 3"/>
          <p:cNvSpPr>
            <a:spLocks noGrp="1" noChangeArrowheads="1"/>
          </p:cNvSpPr>
          <p:nvPr>
            <p:ph type="body" idx="1"/>
          </p:nvPr>
        </p:nvSpPr>
        <p:spPr>
          <a:xfrm>
            <a:off x="566738" y="1752600"/>
            <a:ext cx="8181975" cy="4629150"/>
          </a:xfrm>
        </p:spPr>
        <p:txBody>
          <a:bodyPr/>
          <a:lstStyle/>
          <a:p>
            <a:pPr>
              <a:spcAft>
                <a:spcPct val="20000"/>
              </a:spcAft>
              <a:buSzPct val="75000"/>
              <a:buFont typeface="Wingdings" panose="05000000000000000000" pitchFamily="2" charset="2"/>
              <a:buChar char="Ø"/>
            </a:pPr>
            <a:r>
              <a:rPr lang="el-GR" altLang="el-GR" sz="1800">
                <a:latin typeface="Trebuchet MS" panose="020B0603020202020204" pitchFamily="34" charset="0"/>
              </a:rPr>
              <a:t>παρενέργειες της συνύπαρξης των δύο προτύπων</a:t>
            </a:r>
          </a:p>
          <a:p>
            <a:pPr marL="800100" lvl="1" indent="-342900">
              <a:spcAft>
                <a:spcPct val="20000"/>
              </a:spcAft>
              <a:buClr>
                <a:srgbClr val="FF0000"/>
              </a:buClr>
              <a:buSzPct val="90000"/>
              <a:buFont typeface="Wingdings" panose="05000000000000000000" pitchFamily="2" charset="2"/>
              <a:buChar char="q"/>
            </a:pPr>
            <a:endParaRPr lang="el-GR" altLang="el-GR" sz="1800">
              <a:latin typeface="Trebuchet MS" panose="020B0603020202020204" pitchFamily="34" charset="0"/>
            </a:endParaRPr>
          </a:p>
          <a:p>
            <a:pPr marL="800100" lvl="1" indent="-342900">
              <a:spcAft>
                <a:spcPct val="20000"/>
              </a:spcAft>
              <a:buClr>
                <a:srgbClr val="FF0000"/>
              </a:buClr>
              <a:buSzPct val="90000"/>
              <a:buFont typeface="Times New Roman" panose="02020603050405020304" pitchFamily="18" charset="0"/>
              <a:buAutoNum type="arabicPeriod"/>
            </a:pPr>
            <a:r>
              <a:rPr lang="el-GR" altLang="el-GR" sz="1800">
                <a:latin typeface="Trebuchet MS" panose="020B0603020202020204" pitchFamily="34" charset="0"/>
              </a:rPr>
              <a:t>κοινωνικές</a:t>
            </a:r>
          </a:p>
          <a:p>
            <a:pPr marL="800100" lvl="1" indent="-342900">
              <a:spcAft>
                <a:spcPct val="20000"/>
              </a:spcAft>
              <a:buClr>
                <a:srgbClr val="FF0000"/>
              </a:buClr>
              <a:buSzPct val="90000"/>
              <a:buFont typeface="Wingdings" panose="05000000000000000000" pitchFamily="2" charset="2"/>
              <a:buChar char="q"/>
            </a:pPr>
            <a:endParaRPr lang="el-GR" altLang="el-GR" sz="160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600">
                <a:latin typeface="Trebuchet MS" panose="020B0603020202020204" pitchFamily="34" charset="0"/>
              </a:rPr>
              <a:t>ο κατακερματισμός της κοινωνικής ασφάλισης αναπαρήγαγε και διεύρυνε τις κοινωνικές ανισότητες από το πεδίο των εισοδημάτων στο πεδίο της κοινωνικής προστασίας</a:t>
            </a:r>
          </a:p>
          <a:p>
            <a:pPr marL="800100" lvl="1" indent="-342900">
              <a:spcAft>
                <a:spcPct val="20000"/>
              </a:spcAft>
              <a:buClr>
                <a:srgbClr val="FF0000"/>
              </a:buClr>
              <a:buSzPct val="90000"/>
              <a:buFont typeface="Wingdings" panose="05000000000000000000" pitchFamily="2" charset="2"/>
              <a:buChar char="q"/>
            </a:pPr>
            <a:r>
              <a:rPr lang="el-GR" altLang="el-GR" sz="1600">
                <a:latin typeface="Trebuchet MS" panose="020B0603020202020204" pitchFamily="34" charset="0"/>
              </a:rPr>
              <a:t>… επιτρέποντας στις πιο εύπορες ομάδες να αυτοεξαιρούνται από τη αναγκαστική αλληλεγγύη ενός ενιαίου συστήματος</a:t>
            </a:r>
          </a:p>
          <a:p>
            <a:pPr marL="800100" lvl="1" indent="-342900">
              <a:spcAft>
                <a:spcPct val="20000"/>
              </a:spcAft>
              <a:buClr>
                <a:srgbClr val="FF0000"/>
              </a:buClr>
              <a:buSzPct val="90000"/>
              <a:buFont typeface="Wingdings" panose="05000000000000000000" pitchFamily="2" charset="2"/>
              <a:buChar char="q"/>
            </a:pPr>
            <a:r>
              <a:rPr lang="el-GR" altLang="el-GR" sz="1600">
                <a:latin typeface="Trebuchet MS" panose="020B0603020202020204" pitchFamily="34" charset="0"/>
              </a:rPr>
              <a:t>συχνά η αναδιανομή είναι αντίστροφη – π.χ. με την επιδότηση των ευγενών ταμείων από το κοινωνικό σύνολο μέσω των «κοινωνικών πόρων»</a:t>
            </a:r>
          </a:p>
          <a:p>
            <a:pPr marL="800100" lvl="1" indent="-342900">
              <a:spcAft>
                <a:spcPct val="20000"/>
              </a:spcAft>
              <a:buClr>
                <a:srgbClr val="FF0000"/>
              </a:buClr>
              <a:buSzPct val="90000"/>
              <a:buFont typeface="Wingdings" panose="05000000000000000000" pitchFamily="2" charset="2"/>
              <a:buChar char="q"/>
            </a:pPr>
            <a:r>
              <a:rPr lang="el-GR" altLang="el-GR" sz="1600">
                <a:latin typeface="Trebuchet MS" panose="020B0603020202020204" pitchFamily="34" charset="0"/>
              </a:rPr>
              <a:t>η έλλειψη κάποιου μηχανισμού μεταφοράς πόρων προς ταμεία με δυσμενές δημογραφικό προφίλ μετατρέπει την παρακμή κάποιων κλάδων ή επαγγελμάτων (π.χ. των ναυτικών) σε χρεωκοπία των αντίστοιχων ταμείων (σε αυτή την περίπτωση του ΝΑΤ)</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l-GR" altLang="el-GR" sz="2000" b="1">
                <a:solidFill>
                  <a:schemeClr val="hlink"/>
                </a:solidFill>
                <a:latin typeface="Trebuchet MS" panose="020B0603020202020204" pitchFamily="34" charset="0"/>
              </a:rPr>
              <a:t>συνύπαρξη </a:t>
            </a:r>
            <a:r>
              <a:rPr lang="en-GB" altLang="el-GR" sz="2000" b="1">
                <a:solidFill>
                  <a:schemeClr val="hlink"/>
                </a:solidFill>
                <a:latin typeface="Trebuchet MS" panose="020B0603020202020204" pitchFamily="34" charset="0"/>
              </a:rPr>
              <a:t>Bismarck </a:t>
            </a:r>
            <a:r>
              <a:rPr lang="el-GR" altLang="el-GR" sz="2000" b="1">
                <a:solidFill>
                  <a:schemeClr val="hlink"/>
                </a:solidFill>
                <a:latin typeface="Trebuchet MS" panose="020B0603020202020204" pitchFamily="34" charset="0"/>
              </a:rPr>
              <a:t>και </a:t>
            </a:r>
            <a:r>
              <a:rPr lang="en-GB" altLang="el-GR" sz="2000" b="1">
                <a:solidFill>
                  <a:schemeClr val="hlink"/>
                </a:solidFill>
                <a:latin typeface="Trebuchet MS" panose="020B0603020202020204" pitchFamily="34" charset="0"/>
              </a:rPr>
              <a:t>Beveridge</a:t>
            </a:r>
            <a:r>
              <a:rPr lang="el-GR" altLang="el-GR" sz="1800">
                <a:solidFill>
                  <a:schemeClr val="hlink"/>
                </a:solidFill>
                <a:latin typeface="Trebuchet MS" panose="020B0603020202020204" pitchFamily="34" charset="0"/>
              </a:rPr>
              <a:t> (2)</a:t>
            </a:r>
            <a:endParaRPr lang="el-GR" altLang="el-GR" sz="2000" b="1">
              <a:solidFill>
                <a:schemeClr val="hlink"/>
              </a:solidFill>
              <a:latin typeface="Trebuchet MS" panose="020B0603020202020204" pitchFamily="34" charset="0"/>
            </a:endParaRPr>
          </a:p>
        </p:txBody>
      </p:sp>
      <p:sp>
        <p:nvSpPr>
          <p:cNvPr id="36867" name="Rectangle 3"/>
          <p:cNvSpPr>
            <a:spLocks noGrp="1" noChangeArrowheads="1"/>
          </p:cNvSpPr>
          <p:nvPr>
            <p:ph type="body" idx="1"/>
          </p:nvPr>
        </p:nvSpPr>
        <p:spPr>
          <a:xfrm>
            <a:off x="566738" y="1752600"/>
            <a:ext cx="8181975" cy="4629150"/>
          </a:xfrm>
        </p:spPr>
        <p:txBody>
          <a:bodyPr/>
          <a:lstStyle/>
          <a:p>
            <a:pPr>
              <a:spcAft>
                <a:spcPct val="20000"/>
              </a:spcAft>
              <a:buSzPct val="75000"/>
              <a:buFont typeface="Wingdings" panose="05000000000000000000" pitchFamily="2" charset="2"/>
              <a:buChar char="Ø"/>
            </a:pPr>
            <a:r>
              <a:rPr lang="el-GR" altLang="el-GR" sz="1800">
                <a:latin typeface="Trebuchet MS" panose="020B0603020202020204" pitchFamily="34" charset="0"/>
              </a:rPr>
              <a:t>παρενέργειες της συνύπαρξης των δύο προτύπων</a:t>
            </a:r>
          </a:p>
          <a:p>
            <a:pPr marL="800100" lvl="1" indent="-342900">
              <a:spcAft>
                <a:spcPct val="20000"/>
              </a:spcAft>
              <a:buClr>
                <a:srgbClr val="FF0000"/>
              </a:buClr>
              <a:buSzPct val="90000"/>
              <a:buFont typeface="Wingdings" panose="05000000000000000000" pitchFamily="2" charset="2"/>
              <a:buChar char="q"/>
            </a:pPr>
            <a:endParaRPr lang="el-GR" altLang="el-GR" sz="1800">
              <a:latin typeface="Trebuchet MS" panose="020B0603020202020204" pitchFamily="34" charset="0"/>
            </a:endParaRPr>
          </a:p>
          <a:p>
            <a:pPr marL="800100" lvl="1" indent="-342900">
              <a:spcAft>
                <a:spcPct val="20000"/>
              </a:spcAft>
              <a:buClr>
                <a:srgbClr val="FF0000"/>
              </a:buClr>
              <a:buSzPct val="90000"/>
              <a:buFont typeface="Times New Roman" panose="02020603050405020304" pitchFamily="18" charset="0"/>
              <a:buAutoNum type="arabicPeriod" startAt="2"/>
            </a:pPr>
            <a:r>
              <a:rPr lang="el-GR" altLang="el-GR" sz="1800">
                <a:latin typeface="Trebuchet MS" panose="020B0603020202020204" pitchFamily="34" charset="0"/>
              </a:rPr>
              <a:t>οικονομικές</a:t>
            </a:r>
          </a:p>
          <a:p>
            <a:pPr marL="800100" lvl="1" indent="-342900">
              <a:spcAft>
                <a:spcPct val="20000"/>
              </a:spcAft>
              <a:buClr>
                <a:srgbClr val="FF0000"/>
              </a:buClr>
              <a:buSzPct val="90000"/>
              <a:buFont typeface="Wingdings" panose="05000000000000000000" pitchFamily="2" charset="2"/>
              <a:buChar char="q"/>
            </a:pPr>
            <a:endParaRPr lang="el-GR" altLang="el-GR" sz="180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a:latin typeface="Trebuchet MS" panose="020B0603020202020204" pitchFamily="34" charset="0"/>
              </a:rPr>
              <a:t>η συνύπαρξη ΕΣΥ και ταμείων …</a:t>
            </a:r>
          </a:p>
          <a:p>
            <a:pPr marL="1200150" lvl="2" indent="-342900">
              <a:spcAft>
                <a:spcPct val="20000"/>
              </a:spcAft>
              <a:buClr>
                <a:srgbClr val="FF0000"/>
              </a:buClr>
              <a:buSzPct val="90000"/>
              <a:buFont typeface="Wingdings" panose="05000000000000000000" pitchFamily="2" charset="2"/>
              <a:buChar char="q"/>
            </a:pPr>
            <a:r>
              <a:rPr lang="el-GR" altLang="el-GR" sz="1600">
                <a:latin typeface="Trebuchet MS" panose="020B0603020202020204" pitchFamily="34" charset="0"/>
              </a:rPr>
              <a:t>(σε συνδυασμό πάντοτε με τον κατακερματισμό των τελευταίων) </a:t>
            </a:r>
          </a:p>
          <a:p>
            <a:pPr marL="800100" lvl="1" indent="-342900">
              <a:spcAft>
                <a:spcPct val="20000"/>
              </a:spcAft>
              <a:buClr>
                <a:srgbClr val="FF0000"/>
              </a:buClr>
              <a:buSzPct val="90000"/>
              <a:buFont typeface="Wingdings" panose="05000000000000000000" pitchFamily="2" charset="2"/>
              <a:buChar char="q"/>
            </a:pPr>
            <a:endParaRPr lang="el-GR" altLang="el-GR" sz="180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a:latin typeface="Trebuchet MS" panose="020B0603020202020204" pitchFamily="34" charset="0"/>
              </a:rPr>
              <a:t>… πολλαπλασίασε το διαχειριστικό κόστος και εμπόδισε και το ΕΣΥ και τα ταμεία να δράσουν ως «μονοψωνητές»</a:t>
            </a:r>
          </a:p>
          <a:p>
            <a:pPr marL="1200150" lvl="2" indent="-342900">
              <a:spcAft>
                <a:spcPct val="20000"/>
              </a:spcAft>
              <a:buClr>
                <a:srgbClr val="FF0000"/>
              </a:buClr>
              <a:buSzPct val="90000"/>
              <a:buFont typeface="Wingdings" panose="05000000000000000000" pitchFamily="2" charset="2"/>
              <a:buChar char="q"/>
            </a:pPr>
            <a:r>
              <a:rPr lang="el-GR" altLang="el-GR" sz="1600">
                <a:latin typeface="Trebuchet MS" panose="020B0603020202020204" pitchFamily="34" charset="0"/>
              </a:rPr>
              <a:t>δηλαδή ως προνομιακοί αγοραστές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l-GR" altLang="el-GR" sz="2000" b="1">
                <a:solidFill>
                  <a:schemeClr val="hlink"/>
                </a:solidFill>
                <a:latin typeface="Trebuchet MS" panose="020B0603020202020204" pitchFamily="34" charset="0"/>
              </a:rPr>
              <a:t>συνύπαρξη </a:t>
            </a:r>
            <a:r>
              <a:rPr lang="en-GB" altLang="el-GR" sz="2000" b="1">
                <a:solidFill>
                  <a:schemeClr val="hlink"/>
                </a:solidFill>
                <a:latin typeface="Trebuchet MS" panose="020B0603020202020204" pitchFamily="34" charset="0"/>
              </a:rPr>
              <a:t>Bismarck </a:t>
            </a:r>
            <a:r>
              <a:rPr lang="el-GR" altLang="el-GR" sz="2000" b="1">
                <a:solidFill>
                  <a:schemeClr val="hlink"/>
                </a:solidFill>
                <a:latin typeface="Trebuchet MS" panose="020B0603020202020204" pitchFamily="34" charset="0"/>
              </a:rPr>
              <a:t>και </a:t>
            </a:r>
            <a:r>
              <a:rPr lang="en-GB" altLang="el-GR" sz="2000" b="1">
                <a:solidFill>
                  <a:schemeClr val="hlink"/>
                </a:solidFill>
                <a:latin typeface="Trebuchet MS" panose="020B0603020202020204" pitchFamily="34" charset="0"/>
              </a:rPr>
              <a:t>Beveridge</a:t>
            </a:r>
            <a:r>
              <a:rPr lang="el-GR" altLang="el-GR" sz="2000" b="1">
                <a:solidFill>
                  <a:schemeClr val="hlink"/>
                </a:solidFill>
                <a:latin typeface="Trebuchet MS" panose="020B0603020202020204" pitchFamily="34" charset="0"/>
              </a:rPr>
              <a:t> (3)</a:t>
            </a:r>
          </a:p>
        </p:txBody>
      </p:sp>
      <p:sp>
        <p:nvSpPr>
          <p:cNvPr id="37891" name="Rectangle 3"/>
          <p:cNvSpPr>
            <a:spLocks noGrp="1" noChangeArrowheads="1"/>
          </p:cNvSpPr>
          <p:nvPr>
            <p:ph type="body" idx="1"/>
          </p:nvPr>
        </p:nvSpPr>
        <p:spPr>
          <a:xfrm>
            <a:off x="566738" y="1752600"/>
            <a:ext cx="8181975" cy="4629150"/>
          </a:xfrm>
        </p:spPr>
        <p:txBody>
          <a:bodyPr/>
          <a:lstStyle/>
          <a:p>
            <a:pPr marL="800100" lvl="1" indent="-342900">
              <a:spcAft>
                <a:spcPct val="20000"/>
              </a:spcAft>
              <a:buClr>
                <a:srgbClr val="FF0000"/>
              </a:buClr>
              <a:buSzPct val="90000"/>
              <a:buFont typeface="Wingdings" panose="05000000000000000000" pitchFamily="2" charset="2"/>
              <a:buChar char="q"/>
            </a:pPr>
            <a:endParaRPr lang="el-GR" altLang="el-GR" sz="180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a:latin typeface="Trebuchet MS" panose="020B0603020202020204" pitchFamily="34" charset="0"/>
              </a:rPr>
              <a:t>γενικά, και τα δύο πρότυπα έχουν πλεονεκτήματα και μειονεκτήματα</a:t>
            </a:r>
          </a:p>
          <a:p>
            <a:pPr marL="800100" lvl="1" indent="-342900">
              <a:spcAft>
                <a:spcPct val="20000"/>
              </a:spcAft>
              <a:buClr>
                <a:srgbClr val="FF0000"/>
              </a:buClr>
              <a:buSzPct val="90000"/>
              <a:buFont typeface="Wingdings" panose="05000000000000000000" pitchFamily="2" charset="2"/>
              <a:buChar char="q"/>
            </a:pPr>
            <a:endParaRPr lang="el-GR" altLang="el-GR" sz="180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a:latin typeface="Trebuchet MS" panose="020B0603020202020204" pitchFamily="34" charset="0"/>
              </a:rPr>
              <a:t>όμως, διατηρώντας εν ζωή τα ταμεία υγείας και μετά την ίδρυση του ΕΣΥ, καταλήξαμε με ένα σύστημα που συνδυάζει τα μειονεκτήματα των δύο μοντέλων, χωρίς κανένα από τα πλεονεκτήματά τους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l-GR" altLang="el-GR" sz="2000" b="1">
                <a:solidFill>
                  <a:schemeClr val="hlink"/>
                </a:solidFill>
                <a:latin typeface="Trebuchet MS" panose="020B0603020202020204" pitchFamily="34" charset="0"/>
              </a:rPr>
              <a:t>συνύπαρξη </a:t>
            </a:r>
            <a:r>
              <a:rPr lang="en-GB" altLang="el-GR" sz="2000" b="1">
                <a:solidFill>
                  <a:schemeClr val="hlink"/>
                </a:solidFill>
                <a:latin typeface="Trebuchet MS" panose="020B0603020202020204" pitchFamily="34" charset="0"/>
              </a:rPr>
              <a:t>Bismarck </a:t>
            </a:r>
            <a:r>
              <a:rPr lang="el-GR" altLang="el-GR" sz="2000" b="1">
                <a:solidFill>
                  <a:schemeClr val="hlink"/>
                </a:solidFill>
                <a:latin typeface="Trebuchet MS" panose="020B0603020202020204" pitchFamily="34" charset="0"/>
              </a:rPr>
              <a:t>και </a:t>
            </a:r>
            <a:r>
              <a:rPr lang="en-GB" altLang="el-GR" sz="2000" b="1">
                <a:solidFill>
                  <a:schemeClr val="hlink"/>
                </a:solidFill>
                <a:latin typeface="Trebuchet MS" panose="020B0603020202020204" pitchFamily="34" charset="0"/>
              </a:rPr>
              <a:t>Beveridge</a:t>
            </a:r>
            <a:r>
              <a:rPr lang="el-GR" altLang="el-GR" sz="2000" b="1">
                <a:solidFill>
                  <a:schemeClr val="hlink"/>
                </a:solidFill>
                <a:latin typeface="Trebuchet MS" panose="020B0603020202020204" pitchFamily="34" charset="0"/>
              </a:rPr>
              <a:t> (3)</a:t>
            </a:r>
          </a:p>
        </p:txBody>
      </p:sp>
      <p:sp>
        <p:nvSpPr>
          <p:cNvPr id="38915" name="Rectangle 3"/>
          <p:cNvSpPr>
            <a:spLocks noGrp="1" noChangeArrowheads="1"/>
          </p:cNvSpPr>
          <p:nvPr>
            <p:ph type="body" idx="1"/>
          </p:nvPr>
        </p:nvSpPr>
        <p:spPr>
          <a:xfrm>
            <a:off x="566738" y="1752600"/>
            <a:ext cx="8181975" cy="4629150"/>
          </a:xfrm>
        </p:spPr>
        <p:txBody>
          <a:bodyPr/>
          <a:lstStyle/>
          <a:p>
            <a:pPr marL="800100" lvl="1" indent="-342900">
              <a:spcAft>
                <a:spcPct val="20000"/>
              </a:spcAft>
              <a:buClr>
                <a:srgbClr val="FF0000"/>
              </a:buClr>
              <a:buSzPct val="90000"/>
              <a:buFont typeface="Wingdings" panose="05000000000000000000" pitchFamily="2" charset="2"/>
              <a:buChar char="q"/>
            </a:pPr>
            <a:endParaRPr lang="el-GR" altLang="el-GR" sz="18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βήματα ενοποίησης της κοινωνικής ασφάλισης υγείας</a:t>
            </a:r>
          </a:p>
          <a:p>
            <a:pPr marL="800100" lvl="1" indent="-342900">
              <a:spcAft>
                <a:spcPct val="20000"/>
              </a:spcAft>
              <a:buClr>
                <a:srgbClr val="FF0000"/>
              </a:buClr>
              <a:buSzPct val="90000"/>
              <a:buFont typeface="Wingdings" panose="05000000000000000000" pitchFamily="2" charset="2"/>
              <a:buChar char="q"/>
            </a:pPr>
            <a:endParaRPr lang="el-GR" altLang="el-GR" sz="1800" dirty="0">
              <a:latin typeface="Trebuchet MS" panose="020B0603020202020204" pitchFamily="34" charset="0"/>
            </a:endParaRP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ίδρυση Εθνικού Οργανισμού Παροχής Υπηρεσιών Υγείας (ΕΟΠΥΥ)</a:t>
            </a: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Φεβρουάριος 2011</a:t>
            </a:r>
            <a:endParaRPr lang="en-GB" altLang="el-GR" sz="1600" dirty="0">
              <a:latin typeface="Trebuchet MS" panose="020B0603020202020204" pitchFamily="34" charset="0"/>
            </a:endParaRP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αγοραστής </a:t>
            </a:r>
            <a:r>
              <a:rPr lang="el-GR" altLang="el-GR" sz="1600" i="1" dirty="0">
                <a:latin typeface="Trebuchet MS" panose="020B0603020202020204" pitchFamily="34" charset="0"/>
              </a:rPr>
              <a:t>και</a:t>
            </a:r>
            <a:r>
              <a:rPr lang="el-GR" altLang="el-GR" sz="1600" dirty="0">
                <a:latin typeface="Trebuchet MS" panose="020B0603020202020204" pitchFamily="34" charset="0"/>
              </a:rPr>
              <a:t> πάροχος υπηρεσιών υγείας </a:t>
            </a:r>
          </a:p>
          <a:p>
            <a:pPr marL="800100" lvl="1" indent="-342900">
              <a:spcAft>
                <a:spcPct val="20000"/>
              </a:spcAft>
              <a:buClr>
                <a:srgbClr val="FF0000"/>
              </a:buClr>
              <a:buSzPct val="90000"/>
              <a:buFont typeface="Wingdings" panose="05000000000000000000" pitchFamily="2" charset="2"/>
              <a:buChar char="q"/>
            </a:pPr>
            <a:endParaRPr lang="el-GR" altLang="el-GR" sz="10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βήματα σαφέστερου διαχωρισμού της ασφάλισης από την παροχή περίθαλψης</a:t>
            </a:r>
          </a:p>
          <a:p>
            <a:pPr marL="800100" lvl="1" indent="-342900">
              <a:spcAft>
                <a:spcPct val="20000"/>
              </a:spcAft>
              <a:buClr>
                <a:srgbClr val="FF0000"/>
              </a:buClr>
              <a:buSzPct val="90000"/>
              <a:buFont typeface="Wingdings" panose="05000000000000000000" pitchFamily="2" charset="2"/>
              <a:buChar char="q"/>
            </a:pPr>
            <a:endParaRPr lang="el-GR" altLang="el-GR" sz="1000" dirty="0">
              <a:latin typeface="Trebuchet MS" panose="020B0603020202020204" pitchFamily="34" charset="0"/>
            </a:endParaRP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Σχέδιο νόμου «Πρωτοβάθμιο Εθνικό Δίκτυο Υγείας» (</a:t>
            </a:r>
            <a:r>
              <a:rPr lang="el-GR" altLang="el-GR" sz="1600" dirty="0">
                <a:latin typeface="Trebuchet MS" panose="020B0603020202020204" pitchFamily="34" charset="0"/>
                <a:hlinkClick r:id="rId2" action="ppaction://hlinkfile"/>
              </a:rPr>
              <a:t>ΠΕΔΥ</a:t>
            </a:r>
            <a:r>
              <a:rPr lang="el-GR" altLang="el-GR" sz="1600" dirty="0">
                <a:latin typeface="Trebuchet MS" panose="020B0603020202020204" pitchFamily="34" charset="0"/>
              </a:rPr>
              <a:t>) </a:t>
            </a: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Φεβρουάριος 2014</a:t>
            </a: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Μετατροπή ΕΟΠΥΥ σε αγοραστή υπηρεσιών υγείας</a:t>
            </a: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Ένταξη πρωτοβάθμιας φροντίδας υγείας στο ΕΣΥ</a:t>
            </a: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Θέσπιση «οικογενειακού ιατρού»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el-GR" sz="2000" b="1">
                <a:solidFill>
                  <a:schemeClr val="hlink"/>
                </a:solidFill>
                <a:latin typeface="Trebuchet MS" panose="020B0603020202020204" pitchFamily="34" charset="0"/>
              </a:rPr>
              <a:t>Bismarck </a:t>
            </a:r>
            <a:r>
              <a:rPr lang="el-GR" altLang="el-GR" sz="2000" b="1">
                <a:solidFill>
                  <a:schemeClr val="hlink"/>
                </a:solidFill>
                <a:latin typeface="Trebuchet MS" panose="020B0603020202020204" pitchFamily="34" charset="0"/>
              </a:rPr>
              <a:t>και </a:t>
            </a:r>
            <a:r>
              <a:rPr lang="en-GB" altLang="el-GR" sz="2000" b="1">
                <a:solidFill>
                  <a:schemeClr val="hlink"/>
                </a:solidFill>
                <a:latin typeface="Trebuchet MS" panose="020B0603020202020204" pitchFamily="34" charset="0"/>
              </a:rPr>
              <a:t>Beveridge</a:t>
            </a:r>
            <a:r>
              <a:rPr lang="el-GR" altLang="el-GR" sz="1800">
                <a:solidFill>
                  <a:schemeClr val="hlink"/>
                </a:solidFill>
                <a:latin typeface="Trebuchet MS" panose="020B0603020202020204" pitchFamily="34" charset="0"/>
              </a:rPr>
              <a:t> (4)</a:t>
            </a:r>
            <a:endParaRPr lang="el-GR" altLang="el-GR" sz="2000" b="1">
              <a:solidFill>
                <a:schemeClr val="hlink"/>
              </a:solidFill>
              <a:latin typeface="Trebuchet MS" panose="020B0603020202020204" pitchFamily="34" charset="0"/>
            </a:endParaRPr>
          </a:p>
        </p:txBody>
      </p:sp>
      <p:sp>
        <p:nvSpPr>
          <p:cNvPr id="39939" name="Rectangle 3"/>
          <p:cNvSpPr>
            <a:spLocks noGrp="1" noChangeArrowheads="1"/>
          </p:cNvSpPr>
          <p:nvPr>
            <p:ph type="body" idx="1"/>
          </p:nvPr>
        </p:nvSpPr>
        <p:spPr>
          <a:xfrm>
            <a:off x="566738" y="1628775"/>
            <a:ext cx="8397750" cy="4752975"/>
          </a:xfrm>
        </p:spPr>
        <p:txBody>
          <a:bodyPr/>
          <a:lstStyle/>
          <a:p>
            <a:pPr marL="800100" lvl="1" indent="-342900">
              <a:spcAft>
                <a:spcPct val="20000"/>
              </a:spcAft>
              <a:buClr>
                <a:srgbClr val="FF0000"/>
              </a:buClr>
              <a:buSzPct val="90000"/>
              <a:buFont typeface="Wingdings" panose="05000000000000000000" pitchFamily="2" charset="2"/>
              <a:buChar char="q"/>
            </a:pPr>
            <a:endParaRPr lang="el-GR" altLang="el-GR" sz="18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η κρίση δείχνει πώς η προσκόλληση στην κοινωνική ασφάλιση μπορεί να οδηγήσει σε σοβαρά κενά κάλυψης</a:t>
            </a:r>
          </a:p>
          <a:p>
            <a:pPr marL="800100" lvl="1" indent="-342900">
              <a:spcAft>
                <a:spcPct val="20000"/>
              </a:spcAft>
              <a:buClr>
                <a:srgbClr val="FF0000"/>
              </a:buClr>
              <a:buSzPct val="90000"/>
              <a:buFont typeface="Wingdings" panose="05000000000000000000" pitchFamily="2" charset="2"/>
              <a:buChar char="q"/>
            </a:pPr>
            <a:endParaRPr lang="el-GR" altLang="el-GR" sz="6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μεταξύ 2008 και 2012, 900 χιλιάδες ασφαλισμένοι του ΙΚΑ και του ΟΑΕΕ έχασαν το δικαίωμα ανανέωσης του βιβλιαρίου ασθενείας</a:t>
            </a: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είτε επειδή έμειναν άνεργοι (ΙΚΑ)</a:t>
            </a: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είτε επειδή έκαναν διακοπή επαγγέλματος (ΟΑΕΕ)</a:t>
            </a:r>
          </a:p>
          <a:p>
            <a:pPr marL="1200150" lvl="2" indent="-342900">
              <a:spcAft>
                <a:spcPct val="20000"/>
              </a:spcAft>
              <a:buClr>
                <a:srgbClr val="FF0000"/>
              </a:buClr>
              <a:buSzPct val="90000"/>
              <a:buFont typeface="Wingdings" panose="05000000000000000000" pitchFamily="2" charset="2"/>
              <a:buChar char="q"/>
            </a:pPr>
            <a:r>
              <a:rPr lang="el-GR" altLang="el-GR" sz="1600" dirty="0">
                <a:latin typeface="Trebuchet MS" panose="020B0603020202020204" pitchFamily="34" charset="0"/>
              </a:rPr>
              <a:t>είτε επειδή έπαψαν να πληρώνουν εισφορές (ΟΑΕΕ)</a:t>
            </a:r>
          </a:p>
          <a:p>
            <a:pPr marL="800100" lvl="1" indent="-342900">
              <a:spcAft>
                <a:spcPct val="20000"/>
              </a:spcAft>
              <a:buClr>
                <a:srgbClr val="FF0000"/>
              </a:buClr>
              <a:buSzPct val="90000"/>
              <a:buFont typeface="Wingdings" panose="05000000000000000000" pitchFamily="2" charset="2"/>
              <a:buChar char="q"/>
            </a:pPr>
            <a:endParaRPr lang="el-GR" altLang="el-GR" sz="6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άγνωστος αριθμός οικογενειών χωρίς πρόσβαση στην περίθαλψη</a:t>
            </a:r>
          </a:p>
          <a:p>
            <a:pPr marL="800100" lvl="1" indent="-342900">
              <a:spcAft>
                <a:spcPct val="20000"/>
              </a:spcAft>
              <a:buClr>
                <a:srgbClr val="FF0000"/>
              </a:buClr>
              <a:buSzPct val="90000"/>
              <a:buFont typeface="Wingdings" panose="05000000000000000000" pitchFamily="2" charset="2"/>
              <a:buChar char="q"/>
            </a:pPr>
            <a:endParaRPr lang="el-GR" altLang="el-GR" sz="6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μερική κάλυψη αναγκών σε εφημερεύοντα νοσοκομεία («επείγοντα περιστατικά») και δομές ΜΚΟ</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el-GR" sz="2000" b="1" dirty="0">
                <a:solidFill>
                  <a:schemeClr val="hlink"/>
                </a:solidFill>
                <a:latin typeface="Trebuchet MS" panose="020B0603020202020204" pitchFamily="34" charset="0"/>
              </a:rPr>
              <a:t>Bismarck </a:t>
            </a:r>
            <a:r>
              <a:rPr lang="el-GR" altLang="el-GR" sz="2000" b="1" dirty="0">
                <a:solidFill>
                  <a:schemeClr val="hlink"/>
                </a:solidFill>
                <a:latin typeface="Trebuchet MS" panose="020B0603020202020204" pitchFamily="34" charset="0"/>
              </a:rPr>
              <a:t>και </a:t>
            </a:r>
            <a:r>
              <a:rPr lang="en-GB" altLang="el-GR" sz="2000" b="1" dirty="0">
                <a:solidFill>
                  <a:schemeClr val="hlink"/>
                </a:solidFill>
                <a:latin typeface="Trebuchet MS" panose="020B0603020202020204" pitchFamily="34" charset="0"/>
              </a:rPr>
              <a:t>Beveridge</a:t>
            </a:r>
            <a:r>
              <a:rPr lang="el-GR" altLang="el-GR" sz="1800" dirty="0">
                <a:solidFill>
                  <a:schemeClr val="hlink"/>
                </a:solidFill>
                <a:latin typeface="Trebuchet MS" panose="020B0603020202020204" pitchFamily="34" charset="0"/>
              </a:rPr>
              <a:t> (5)</a:t>
            </a:r>
            <a:endParaRPr lang="el-GR" altLang="el-GR" sz="2000" b="1" dirty="0">
              <a:solidFill>
                <a:schemeClr val="hlink"/>
              </a:solidFill>
              <a:latin typeface="Trebuchet MS" panose="020B0603020202020204" pitchFamily="34" charset="0"/>
            </a:endParaRPr>
          </a:p>
        </p:txBody>
      </p:sp>
      <p:sp>
        <p:nvSpPr>
          <p:cNvPr id="39939" name="Rectangle 3"/>
          <p:cNvSpPr>
            <a:spLocks noGrp="1" noChangeArrowheads="1"/>
          </p:cNvSpPr>
          <p:nvPr>
            <p:ph type="body" idx="1"/>
          </p:nvPr>
        </p:nvSpPr>
        <p:spPr>
          <a:xfrm>
            <a:off x="566738" y="1628775"/>
            <a:ext cx="8397750" cy="4752975"/>
          </a:xfrm>
        </p:spPr>
        <p:txBody>
          <a:bodyPr/>
          <a:lstStyle/>
          <a:p>
            <a:pPr marL="800100" lvl="1" indent="-342900">
              <a:spcAft>
                <a:spcPct val="20000"/>
              </a:spcAft>
              <a:buClr>
                <a:srgbClr val="FF0000"/>
              </a:buClr>
              <a:buSzPct val="90000"/>
              <a:buFont typeface="Wingdings" panose="05000000000000000000" pitchFamily="2" charset="2"/>
              <a:buChar char="q"/>
            </a:pPr>
            <a:endParaRPr lang="el-GR" altLang="el-GR" sz="18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2016: θεσπίζεται το δικαίωμα ελεύθερης πρόσβασης σε όλες τις δημόσιες δομές υγείας για παροχή νοσηλευτικής &amp; ιατροφαρμακευτικής περίθαλψης σε: </a:t>
            </a:r>
          </a:p>
          <a:p>
            <a:pPr marL="1200150" lvl="2" indent="-342900">
              <a:spcAft>
                <a:spcPct val="20000"/>
              </a:spcAft>
              <a:buClr>
                <a:srgbClr val="FF0000"/>
              </a:buClr>
              <a:buSzPct val="90000"/>
              <a:buFont typeface="Wingdings" panose="05000000000000000000" pitchFamily="2" charset="2"/>
              <a:buChar char="q"/>
            </a:pPr>
            <a:r>
              <a:rPr lang="el-GR" altLang="el-GR" sz="1700" dirty="0">
                <a:latin typeface="Trebuchet MS" panose="020B0603020202020204" pitchFamily="34" charset="0"/>
              </a:rPr>
              <a:t>ανασφάλιστους πολίτες </a:t>
            </a:r>
          </a:p>
          <a:p>
            <a:pPr marL="1200150" lvl="2" indent="-342900">
              <a:spcAft>
                <a:spcPct val="20000"/>
              </a:spcAft>
              <a:buClr>
                <a:srgbClr val="FF0000"/>
              </a:buClr>
              <a:buSzPct val="90000"/>
              <a:buFont typeface="Wingdings" panose="05000000000000000000" pitchFamily="2" charset="2"/>
              <a:buChar char="q"/>
            </a:pPr>
            <a:r>
              <a:rPr lang="el-GR" altLang="el-GR" sz="1700" dirty="0">
                <a:latin typeface="Trebuchet MS" panose="020B0603020202020204" pitchFamily="34" charset="0"/>
              </a:rPr>
              <a:t>άτομα που δεν έχουν νομιμοποιητικά έγγραφα διαμονής, αλλά χρήζουν άμεσης υγειονομικής περίθαλψης ως μέλη ευάλωτων κοινωνικών ομάδων (π.χ. ανήλικοι, έγκυες, άτομα με αναπηρία, τοξικοεξαρτημένοι, άστεγοι κλπ.) - </a:t>
            </a:r>
            <a:r>
              <a:rPr lang="el-GR" altLang="el-GR" sz="1600" dirty="0">
                <a:latin typeface="Trebuchet MS" panose="020B0603020202020204" pitchFamily="34" charset="0"/>
              </a:rPr>
              <a:t>κάρτα υγειονομικής περίθαλψης αλλοδαπού </a:t>
            </a:r>
            <a:endParaRPr lang="el-GR" altLang="el-GR" sz="17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2.5 εκατ. πολίτες</a:t>
            </a:r>
          </a:p>
        </p:txBody>
      </p:sp>
    </p:spTree>
    <p:extLst>
      <p:ext uri="{BB962C8B-B14F-4D97-AF65-F5344CB8AC3E}">
        <p14:creationId xmlns:p14="http://schemas.microsoft.com/office/powerpoint/2010/main" val="331962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14400" y="277813"/>
            <a:ext cx="7978775" cy="1143000"/>
          </a:xfrm>
        </p:spPr>
        <p:txBody>
          <a:bodyPr anchor="b"/>
          <a:lstStyle/>
          <a:p>
            <a:r>
              <a:rPr lang="el-GR" altLang="el-GR" sz="2000" b="1" dirty="0">
                <a:solidFill>
                  <a:srgbClr val="666699"/>
                </a:solidFill>
                <a:latin typeface="Trebuchet MS" panose="020B0603020202020204" pitchFamily="34" charset="0"/>
              </a:rPr>
              <a:t>Δημόσια και ιδιωτική δαπάνη υγείας σε Ελλάδα </a:t>
            </a:r>
            <a:br>
              <a:rPr lang="el-GR" altLang="el-GR" sz="2000" b="1" dirty="0">
                <a:solidFill>
                  <a:srgbClr val="666699"/>
                </a:solidFill>
                <a:latin typeface="Trebuchet MS" panose="020B0603020202020204" pitchFamily="34" charset="0"/>
              </a:rPr>
            </a:br>
            <a:r>
              <a:rPr lang="el-GR" altLang="el-GR" sz="2000" b="1" dirty="0">
                <a:solidFill>
                  <a:srgbClr val="666699"/>
                </a:solidFill>
                <a:latin typeface="Trebuchet MS" panose="020B0603020202020204" pitchFamily="34" charset="0"/>
              </a:rPr>
              <a:t>Διαχρονική εικόνα</a:t>
            </a:r>
            <a:endParaRPr lang="en-US" altLang="el-GR" sz="2000" dirty="0">
              <a:solidFill>
                <a:schemeClr val="hlink"/>
              </a:solidFill>
              <a:latin typeface="Trebuchet MS" panose="020B0603020202020204" pitchFamily="34" charset="0"/>
            </a:endParaRPr>
          </a:p>
        </p:txBody>
      </p:sp>
      <p:sp>
        <p:nvSpPr>
          <p:cNvPr id="7171" name="Rectangle 2"/>
          <p:cNvSpPr>
            <a:spLocks noChangeArrowheads="1"/>
          </p:cNvSpPr>
          <p:nvPr/>
        </p:nvSpPr>
        <p:spPr bwMode="auto">
          <a:xfrm>
            <a:off x="2411760" y="5594978"/>
            <a:ext cx="60564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1600" noProof="1">
                <a:solidFill>
                  <a:schemeClr val="hlink"/>
                </a:solidFill>
                <a:latin typeface="Trebuchet MS" panose="020B0603020202020204" pitchFamily="34" charset="0"/>
              </a:rPr>
              <a:t>Πηγή: </a:t>
            </a:r>
            <a:r>
              <a:rPr lang="en-GB" altLang="el-GR" sz="1600" dirty="0">
                <a:solidFill>
                  <a:schemeClr val="hlink"/>
                </a:solidFill>
                <a:latin typeface="Trebuchet MS" panose="020B0603020202020204" pitchFamily="34" charset="0"/>
              </a:rPr>
              <a:t>OECD Health Statistics </a:t>
            </a:r>
            <a:endParaRPr lang="en-GB" altLang="el-GR" sz="1600" noProof="1">
              <a:solidFill>
                <a:schemeClr val="hlink"/>
              </a:solidFill>
              <a:latin typeface="Trebuchet MS" panose="020B0603020202020204" pitchFamily="34" charset="0"/>
            </a:endParaRPr>
          </a:p>
        </p:txBody>
      </p:sp>
      <p:sp>
        <p:nvSpPr>
          <p:cNvPr id="7172" name="Rectangle 2"/>
          <p:cNvSpPr>
            <a:spLocks noChangeArrowheads="1"/>
          </p:cNvSpPr>
          <p:nvPr/>
        </p:nvSpPr>
        <p:spPr bwMode="auto">
          <a:xfrm>
            <a:off x="612775" y="1584325"/>
            <a:ext cx="8001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l-GR" altLang="el-GR" sz="1800" noProof="1">
              <a:solidFill>
                <a:schemeClr val="hlink"/>
              </a:solidFill>
              <a:latin typeface="Trebuchet MS" panose="020B0603020202020204" pitchFamily="34" charset="0"/>
            </a:endParaRP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281380165"/>
              </p:ext>
            </p:extLst>
          </p:nvPr>
        </p:nvGraphicFramePr>
        <p:xfrm>
          <a:off x="2123728" y="1855787"/>
          <a:ext cx="5256584" cy="33734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l-GR" altLang="el-GR" sz="2000" b="1">
                <a:solidFill>
                  <a:schemeClr val="hlink"/>
                </a:solidFill>
                <a:latin typeface="Trebuchet MS" panose="020B0603020202020204" pitchFamily="34" charset="0"/>
              </a:rPr>
              <a:t>διοικητικές αδυναμίες</a:t>
            </a:r>
          </a:p>
        </p:txBody>
      </p:sp>
      <p:sp>
        <p:nvSpPr>
          <p:cNvPr id="40963" name="Rectangle 3"/>
          <p:cNvSpPr>
            <a:spLocks noGrp="1" noChangeArrowheads="1"/>
          </p:cNvSpPr>
          <p:nvPr>
            <p:ph type="body" idx="1"/>
          </p:nvPr>
        </p:nvSpPr>
        <p:spPr>
          <a:xfrm>
            <a:off x="566738" y="1752600"/>
            <a:ext cx="8181975" cy="4629150"/>
          </a:xfrm>
        </p:spPr>
        <p:txBody>
          <a:bodyPr/>
          <a:lstStyle/>
          <a:p>
            <a:pPr marL="800100" lvl="1" indent="-342900">
              <a:spcAft>
                <a:spcPct val="20000"/>
              </a:spcAft>
              <a:buClr>
                <a:srgbClr val="FF0000"/>
              </a:buClr>
              <a:buSzPct val="90000"/>
              <a:buFont typeface="Wingdings" panose="05000000000000000000" pitchFamily="2" charset="2"/>
              <a:buChar char="q"/>
            </a:pPr>
            <a:endParaRPr lang="el-GR" altLang="el-GR" sz="18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ανυπαρξία μιας εύλογης διοικητικής δομής, με καλά καθορισμένους ρόλους, σαφείς διαδικασίες λογοδοσίας, με ρεαλιστικούς αλλά και αυστηρούς εισοδηματικούς περιορισμούς </a:t>
            </a:r>
          </a:p>
          <a:p>
            <a:pPr marL="457200" lvl="1" indent="0">
              <a:spcAft>
                <a:spcPct val="20000"/>
              </a:spcAft>
              <a:buClr>
                <a:srgbClr val="FF0000"/>
              </a:buClr>
              <a:buSzPct val="90000"/>
              <a:buNone/>
            </a:pPr>
            <a:endParaRPr lang="el-GR" altLang="el-GR" sz="10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χαμηλή στάθμη όλων των βαθμίδων του διοικητικού προσωπικού του ΕΣΥ και των ταμείων</a:t>
            </a:r>
          </a:p>
          <a:p>
            <a:pPr marL="1200150" lvl="2"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αντανακλά τις γενικότερες αδυναμίες της δημόσιας διοίκησης, αλλά έχει και ειδικότερες όψεις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l-GR" altLang="el-GR" sz="2000" b="1">
                <a:solidFill>
                  <a:schemeClr val="hlink"/>
                </a:solidFill>
                <a:latin typeface="Trebuchet MS" panose="020B0603020202020204" pitchFamily="34" charset="0"/>
              </a:rPr>
              <a:t>άλλα προβλήματα</a:t>
            </a:r>
          </a:p>
        </p:txBody>
      </p:sp>
      <p:sp>
        <p:nvSpPr>
          <p:cNvPr id="41987" name="Rectangle 3"/>
          <p:cNvSpPr>
            <a:spLocks noGrp="1" noChangeArrowheads="1"/>
          </p:cNvSpPr>
          <p:nvPr>
            <p:ph type="body" idx="1"/>
          </p:nvPr>
        </p:nvSpPr>
        <p:spPr>
          <a:xfrm>
            <a:off x="566738" y="1752600"/>
            <a:ext cx="8181975" cy="4629150"/>
          </a:xfrm>
        </p:spPr>
        <p:txBody>
          <a:bodyPr/>
          <a:lstStyle/>
          <a:p>
            <a:pPr marL="800100" lvl="1" indent="-342900">
              <a:spcAft>
                <a:spcPct val="20000"/>
              </a:spcAft>
              <a:buClr>
                <a:srgbClr val="FF0000"/>
              </a:buClr>
              <a:buSzPct val="90000"/>
              <a:buFont typeface="Wingdings" panose="05000000000000000000" pitchFamily="2" charset="2"/>
              <a:buChar char="q"/>
            </a:pPr>
            <a:endParaRPr lang="el-GR" altLang="el-GR" sz="20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2000" dirty="0">
                <a:latin typeface="Trebuchet MS" panose="020B0603020202020204" pitchFamily="34" charset="0"/>
              </a:rPr>
              <a:t>συνεχής αύξηση του αριθμού των ιατρών</a:t>
            </a:r>
          </a:p>
          <a:p>
            <a:pPr marL="800100" lvl="1" indent="-342900">
              <a:spcAft>
                <a:spcPct val="20000"/>
              </a:spcAft>
              <a:buClr>
                <a:srgbClr val="FF0000"/>
              </a:buClr>
              <a:buSzPct val="90000"/>
              <a:buFont typeface="Wingdings" panose="05000000000000000000" pitchFamily="2" charset="2"/>
              <a:buChar char="q"/>
            </a:pPr>
            <a:endParaRPr lang="el-GR" altLang="el-GR" sz="20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2000" dirty="0">
                <a:latin typeface="Trebuchet MS" panose="020B0603020202020204" pitchFamily="34" charset="0"/>
              </a:rPr>
              <a:t>ισχύς των ομάδων συμφερόντων</a:t>
            </a:r>
          </a:p>
          <a:p>
            <a:pPr marL="800100" lvl="1" indent="-342900">
              <a:spcAft>
                <a:spcPct val="20000"/>
              </a:spcAft>
              <a:buClr>
                <a:srgbClr val="FF0000"/>
              </a:buClr>
              <a:buSzPct val="90000"/>
              <a:buFont typeface="Wingdings" panose="05000000000000000000" pitchFamily="2" charset="2"/>
              <a:buChar char="q"/>
            </a:pPr>
            <a:endParaRPr lang="el-GR" altLang="el-GR" sz="20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2000" dirty="0">
                <a:latin typeface="Trebuchet MS" panose="020B0603020202020204" pitchFamily="34" charset="0"/>
              </a:rPr>
              <a:t>περιχαράκωση του ΕΣΥ σε «εθνικό σύστημα νοσοκομείων»</a:t>
            </a:r>
          </a:p>
          <a:p>
            <a:pPr marL="800100" lvl="1" indent="-342900">
              <a:spcAft>
                <a:spcPct val="20000"/>
              </a:spcAft>
              <a:buClr>
                <a:srgbClr val="FF0000"/>
              </a:buClr>
              <a:buSzPct val="90000"/>
              <a:buFont typeface="Wingdings" panose="05000000000000000000" pitchFamily="2" charset="2"/>
              <a:buChar char="q"/>
            </a:pPr>
            <a:endParaRPr lang="el-GR" altLang="el-GR" sz="20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2000" dirty="0">
                <a:latin typeface="Trebuchet MS" panose="020B0603020202020204" pitchFamily="34" charset="0"/>
              </a:rPr>
              <a:t>de facto ιδιωτικοποίηση της εξωνοσοκομειακής περίθαλψης</a:t>
            </a:r>
          </a:p>
          <a:p>
            <a:pPr marL="800100" lvl="1" indent="-342900">
              <a:spcAft>
                <a:spcPct val="20000"/>
              </a:spcAft>
              <a:buClr>
                <a:srgbClr val="FF0000"/>
              </a:buClr>
              <a:buSzPct val="90000"/>
              <a:buFont typeface="Wingdings" panose="05000000000000000000" pitchFamily="2" charset="2"/>
              <a:buChar char="q"/>
            </a:pPr>
            <a:endParaRPr lang="el-GR" altLang="el-GR" sz="2000" dirty="0">
              <a:latin typeface="Trebuchet MS" panose="020B0603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l-GR" altLang="el-GR" sz="2000" b="1" dirty="0">
                <a:solidFill>
                  <a:srgbClr val="666699"/>
                </a:solidFill>
                <a:latin typeface="Trebuchet MS" panose="020B0603020202020204" pitchFamily="34" charset="0"/>
              </a:rPr>
              <a:t>στη διάρκεια της οικονομικής κρίσης</a:t>
            </a:r>
            <a:endParaRPr lang="el-GR" altLang="en-US" dirty="0"/>
          </a:p>
        </p:txBody>
      </p:sp>
      <p:sp>
        <p:nvSpPr>
          <p:cNvPr id="43011" name="Content Placeholder 2"/>
          <p:cNvSpPr>
            <a:spLocks noGrp="1"/>
          </p:cNvSpPr>
          <p:nvPr>
            <p:ph idx="1"/>
          </p:nvPr>
        </p:nvSpPr>
        <p:spPr/>
        <p:txBody>
          <a:bodyPr/>
          <a:lstStyle/>
          <a:p>
            <a:pPr marL="800100" lvl="1" indent="-342900">
              <a:spcAft>
                <a:spcPct val="20000"/>
              </a:spcAft>
              <a:buClr>
                <a:srgbClr val="FF0000"/>
              </a:buClr>
              <a:buSzPct val="90000"/>
              <a:buFont typeface="Wingdings" panose="05000000000000000000" pitchFamily="2" charset="2"/>
              <a:buChar char="q"/>
            </a:pPr>
            <a:r>
              <a:rPr lang="el-GR" altLang="en-US" sz="2000" dirty="0">
                <a:latin typeface="Trebuchet MS" panose="020B0603020202020204" pitchFamily="34" charset="0"/>
              </a:rPr>
              <a:t>Σημαντική προσπάθεια, αν και όχι πάντα επιτυχής, εξορθολογισμού των δαπανών</a:t>
            </a:r>
          </a:p>
          <a:p>
            <a:pPr marL="1200150" lvl="2" indent="-342900">
              <a:spcAft>
                <a:spcPct val="20000"/>
              </a:spcAft>
              <a:buClr>
                <a:srgbClr val="FF0000"/>
              </a:buClr>
              <a:buSzPct val="90000"/>
              <a:buFont typeface="Wingdings" panose="05000000000000000000" pitchFamily="2" charset="2"/>
              <a:buChar char="q"/>
            </a:pPr>
            <a:r>
              <a:rPr lang="el-GR" altLang="en-US" sz="1700" dirty="0">
                <a:latin typeface="Trebuchet MS" panose="020B0603020202020204" pitchFamily="34" charset="0"/>
              </a:rPr>
              <a:t>Κυρίως στον τομέα του φαρμάκου (γενόσημα) και, σε μικρότερο βαθμό, των διαγνωστικών εξετάσεων</a:t>
            </a:r>
          </a:p>
          <a:p>
            <a:pPr marL="1200150" lvl="2" indent="-342900">
              <a:spcAft>
                <a:spcPct val="20000"/>
              </a:spcAft>
              <a:buClr>
                <a:srgbClr val="FF0000"/>
              </a:buClr>
              <a:buSzPct val="90000"/>
              <a:buFont typeface="Wingdings" panose="05000000000000000000" pitchFamily="2" charset="2"/>
              <a:buChar char="q"/>
            </a:pPr>
            <a:r>
              <a:rPr lang="el-GR" altLang="en-US" sz="1700" dirty="0">
                <a:latin typeface="Trebuchet MS" panose="020B0603020202020204" pitchFamily="34" charset="0"/>
              </a:rPr>
              <a:t>Συγχώνευση μικρού αριθμού νοσοκομείων</a:t>
            </a:r>
          </a:p>
          <a:p>
            <a:pPr marL="1200150" lvl="2" indent="-342900">
              <a:spcAft>
                <a:spcPct val="20000"/>
              </a:spcAft>
              <a:buClr>
                <a:srgbClr val="FF0000"/>
              </a:buClr>
              <a:buSzPct val="90000"/>
              <a:buFont typeface="Wingdings" panose="05000000000000000000" pitchFamily="2" charset="2"/>
              <a:buChar char="q"/>
            </a:pPr>
            <a:r>
              <a:rPr lang="el-GR" altLang="en-US" sz="1700" dirty="0">
                <a:latin typeface="Trebuchet MS" panose="020B0603020202020204" pitchFamily="34" charset="0"/>
              </a:rPr>
              <a:t>Έναρξη εφαρμογής ιατρικών πρωτοκόλλων</a:t>
            </a:r>
          </a:p>
          <a:p>
            <a:pPr marL="1200150" lvl="2" indent="-342900">
              <a:spcAft>
                <a:spcPct val="20000"/>
              </a:spcAft>
              <a:buClr>
                <a:srgbClr val="FF0000"/>
              </a:buClr>
              <a:buSzPct val="90000"/>
              <a:buFont typeface="Wingdings" panose="05000000000000000000" pitchFamily="2" charset="2"/>
              <a:buChar char="q"/>
            </a:pPr>
            <a:r>
              <a:rPr lang="el-GR" altLang="en-US" sz="1700" dirty="0">
                <a:latin typeface="Trebuchet MS" panose="020B0603020202020204" pitchFamily="34" charset="0"/>
              </a:rPr>
              <a:t>Αλλαγή συστήματος προμηθειών</a:t>
            </a:r>
          </a:p>
          <a:p>
            <a:pPr marL="1200150" lvl="2" indent="-342900">
              <a:spcAft>
                <a:spcPct val="20000"/>
              </a:spcAft>
              <a:buClr>
                <a:srgbClr val="FF0000"/>
              </a:buClr>
              <a:buSzPct val="90000"/>
              <a:buFont typeface="Wingdings" panose="05000000000000000000" pitchFamily="2" charset="2"/>
              <a:buChar char="q"/>
            </a:pPr>
            <a:r>
              <a:rPr lang="el-GR" altLang="en-US" sz="1700" dirty="0">
                <a:latin typeface="Trebuchet MS" panose="020B0603020202020204" pitchFamily="34" charset="0"/>
              </a:rPr>
              <a:t>Προσπάθειες μείωσης προκλητής ζήτησης</a:t>
            </a:r>
          </a:p>
          <a:p>
            <a:pPr marL="1200150" lvl="2" indent="-342900">
              <a:spcAft>
                <a:spcPct val="20000"/>
              </a:spcAft>
              <a:buClr>
                <a:srgbClr val="FF0000"/>
              </a:buClr>
              <a:buSzPct val="90000"/>
              <a:buFont typeface="Wingdings" panose="05000000000000000000" pitchFamily="2" charset="2"/>
              <a:buChar char="q"/>
            </a:pPr>
            <a:endParaRPr lang="el-GR" altLang="en-US" sz="1700" dirty="0">
              <a:latin typeface="Trebuchet MS" panose="020B0603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l-GR" altLang="el-GR" sz="2000" b="1">
                <a:solidFill>
                  <a:schemeClr val="hlink"/>
                </a:solidFill>
                <a:latin typeface="Trebuchet MS" panose="020B0603020202020204" pitchFamily="34" charset="0"/>
              </a:rPr>
              <a:t>«ηθική κρίση»</a:t>
            </a:r>
            <a:r>
              <a:rPr lang="el-GR" altLang="el-GR" sz="1800">
                <a:solidFill>
                  <a:schemeClr val="hlink"/>
                </a:solidFill>
                <a:latin typeface="Trebuchet MS" panose="020B0603020202020204" pitchFamily="34" charset="0"/>
              </a:rPr>
              <a:t> (1)</a:t>
            </a:r>
            <a:endParaRPr lang="el-GR" altLang="el-GR" sz="2000">
              <a:solidFill>
                <a:schemeClr val="hlink"/>
              </a:solidFill>
              <a:latin typeface="Trebuchet MS" panose="020B0603020202020204" pitchFamily="34" charset="0"/>
            </a:endParaRPr>
          </a:p>
        </p:txBody>
      </p:sp>
      <p:sp>
        <p:nvSpPr>
          <p:cNvPr id="44035" name="Rectangle 3"/>
          <p:cNvSpPr>
            <a:spLocks noGrp="1" noChangeArrowheads="1"/>
          </p:cNvSpPr>
          <p:nvPr>
            <p:ph type="body" idx="1"/>
          </p:nvPr>
        </p:nvSpPr>
        <p:spPr>
          <a:xfrm>
            <a:off x="566738" y="1752600"/>
            <a:ext cx="8181975" cy="4629150"/>
          </a:xfrm>
        </p:spPr>
        <p:txBody>
          <a:bodyPr/>
          <a:lstStyle/>
          <a:p>
            <a:pPr marL="800100" lvl="1" indent="-342900">
              <a:spcAft>
                <a:spcPct val="20000"/>
              </a:spcAft>
              <a:buClr>
                <a:srgbClr val="FF0000"/>
              </a:buClr>
              <a:buSzPct val="90000"/>
              <a:buFont typeface="Wingdings" panose="05000000000000000000" pitchFamily="2" charset="2"/>
              <a:buChar char="q"/>
            </a:pPr>
            <a:endParaRPr lang="el-GR" altLang="el-GR" sz="18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κατά τις τελευταίες τρεις δεκαετίες οι κυρίαρχες αξίες του ιατρικού κόσμου και των άλλων πρωταγωνιστών του τομέα υγείας στην Ελλάδα παρέμειναν ασύμβατες με την δεοντολογία και τους κανόνες συμπεριφοράς σε ένα εθνικό σύστημα υγείας</a:t>
            </a:r>
          </a:p>
          <a:p>
            <a:pPr marL="800100" lvl="1" indent="-342900">
              <a:spcAft>
                <a:spcPct val="20000"/>
              </a:spcAft>
              <a:buClr>
                <a:srgbClr val="FF0000"/>
              </a:buClr>
              <a:buSzPct val="90000"/>
              <a:buFont typeface="Wingdings" panose="05000000000000000000" pitchFamily="2" charset="2"/>
              <a:buChar char="q"/>
            </a:pPr>
            <a:endParaRPr lang="el-GR" altLang="el-GR" sz="18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ίσως μάλιστα οι συλλογικές αντιλήψεις των γιατρών και άλλων σταδιακά να απομακρύνθηκαν και άλλο από το ήθος του δημόσιου λειτουργήματος, και να προσχώρησαν στον κανόνα του ατομικού πλουτισμού</a:t>
            </a:r>
          </a:p>
          <a:p>
            <a:pPr marL="800100" lvl="1" indent="-342900">
              <a:spcAft>
                <a:spcPct val="20000"/>
              </a:spcAft>
              <a:buClr>
                <a:srgbClr val="FF0000"/>
              </a:buClr>
              <a:buSzPct val="90000"/>
              <a:buFont typeface="Wingdings" panose="05000000000000000000" pitchFamily="2" charset="2"/>
              <a:buChar char="q"/>
            </a:pPr>
            <a:endParaRPr lang="el-GR" altLang="el-GR" sz="1800" dirty="0">
              <a:latin typeface="Trebuchet MS" panose="020B0603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l-GR" altLang="el-GR" sz="2000" b="1" dirty="0">
                <a:solidFill>
                  <a:schemeClr val="hlink"/>
                </a:solidFill>
                <a:latin typeface="Trebuchet MS" panose="020B0603020202020204" pitchFamily="34" charset="0"/>
              </a:rPr>
              <a:t>«ηθική κρίση»</a:t>
            </a:r>
            <a:r>
              <a:rPr lang="el-GR" altLang="el-GR" sz="1800" dirty="0">
                <a:solidFill>
                  <a:schemeClr val="hlink"/>
                </a:solidFill>
                <a:latin typeface="Trebuchet MS" panose="020B0603020202020204" pitchFamily="34" charset="0"/>
              </a:rPr>
              <a:t> (</a:t>
            </a:r>
            <a:r>
              <a:rPr lang="en-GB" altLang="el-GR" sz="1800" dirty="0">
                <a:solidFill>
                  <a:schemeClr val="hlink"/>
                </a:solidFill>
                <a:latin typeface="Trebuchet MS" panose="020B0603020202020204" pitchFamily="34" charset="0"/>
              </a:rPr>
              <a:t>2</a:t>
            </a:r>
            <a:r>
              <a:rPr lang="el-GR" altLang="el-GR" sz="1800" dirty="0">
                <a:solidFill>
                  <a:schemeClr val="hlink"/>
                </a:solidFill>
                <a:latin typeface="Trebuchet MS" panose="020B0603020202020204" pitchFamily="34" charset="0"/>
              </a:rPr>
              <a:t>)</a:t>
            </a:r>
            <a:endParaRPr lang="el-GR" altLang="el-GR" sz="2000" dirty="0">
              <a:solidFill>
                <a:schemeClr val="hlink"/>
              </a:solidFill>
              <a:latin typeface="Trebuchet MS" panose="020B0603020202020204" pitchFamily="34" charset="0"/>
            </a:endParaRPr>
          </a:p>
        </p:txBody>
      </p:sp>
      <p:sp>
        <p:nvSpPr>
          <p:cNvPr id="46083" name="Rectangle 3"/>
          <p:cNvSpPr>
            <a:spLocks noGrp="1" noChangeArrowheads="1"/>
          </p:cNvSpPr>
          <p:nvPr>
            <p:ph type="body" idx="1"/>
          </p:nvPr>
        </p:nvSpPr>
        <p:spPr>
          <a:xfrm>
            <a:off x="566738" y="1752600"/>
            <a:ext cx="8181975" cy="4629150"/>
          </a:xfrm>
        </p:spPr>
        <p:txBody>
          <a:bodyPr/>
          <a:lstStyle/>
          <a:p>
            <a:pPr marL="800100" lvl="1" indent="-342900">
              <a:spcAft>
                <a:spcPct val="20000"/>
              </a:spcAft>
              <a:buClr>
                <a:srgbClr val="FF0000"/>
              </a:buClr>
              <a:buSzPct val="90000"/>
              <a:buFont typeface="Wingdings" panose="05000000000000000000" pitchFamily="2" charset="2"/>
              <a:buChar char="q"/>
            </a:pPr>
            <a:r>
              <a:rPr lang="el-GR" altLang="el-GR" sz="1800" dirty="0">
                <a:latin typeface="Trebuchet MS" panose="020B0603020202020204" pitchFamily="34" charset="0"/>
              </a:rPr>
              <a:t>ενδείξεις διαφθοράς</a:t>
            </a:r>
          </a:p>
          <a:p>
            <a:pPr marL="800100" lvl="1" indent="-342900">
              <a:spcAft>
                <a:spcPct val="20000"/>
              </a:spcAft>
              <a:buClr>
                <a:srgbClr val="FF0000"/>
              </a:buClr>
              <a:buSzPct val="90000"/>
              <a:buFont typeface="Wingdings" panose="05000000000000000000" pitchFamily="2" charset="2"/>
              <a:buChar char="q"/>
            </a:pPr>
            <a:endParaRPr lang="el-GR" altLang="el-GR" sz="1800" dirty="0">
              <a:latin typeface="Trebuchet MS" panose="020B0603020202020204" pitchFamily="34" charset="0"/>
            </a:endParaRPr>
          </a:p>
          <a:p>
            <a:pPr marL="1200150" lvl="2" indent="-342900">
              <a:spcAft>
                <a:spcPct val="20000"/>
              </a:spcAft>
              <a:buClr>
                <a:srgbClr val="FF0000"/>
              </a:buClr>
              <a:buSzPct val="90000"/>
              <a:buFont typeface="Wingdings" panose="05000000000000000000" pitchFamily="2" charset="2"/>
              <a:buChar char="ü"/>
            </a:pPr>
            <a:r>
              <a:rPr lang="el-GR" altLang="el-GR" sz="1600" dirty="0">
                <a:latin typeface="Trebuchet MS" panose="020B0603020202020204" pitchFamily="34" charset="0"/>
              </a:rPr>
              <a:t>εκτεταμένη </a:t>
            </a:r>
            <a:r>
              <a:rPr lang="el-GR" altLang="el-GR" sz="1600" dirty="0" err="1">
                <a:latin typeface="Trebuchet MS" panose="020B0603020202020204" pitchFamily="34" charset="0"/>
              </a:rPr>
              <a:t>προκλητή</a:t>
            </a:r>
            <a:r>
              <a:rPr lang="el-GR" altLang="el-GR" sz="1600" dirty="0">
                <a:latin typeface="Trebuchet MS" panose="020B0603020202020204" pitchFamily="34" charset="0"/>
              </a:rPr>
              <a:t> ζήτηση</a:t>
            </a:r>
          </a:p>
          <a:p>
            <a:pPr marL="1200150" lvl="2" indent="-342900">
              <a:spcAft>
                <a:spcPct val="20000"/>
              </a:spcAft>
              <a:buClr>
                <a:srgbClr val="FF0000"/>
              </a:buClr>
              <a:buSzPct val="90000"/>
              <a:buFont typeface="Wingdings" panose="05000000000000000000" pitchFamily="2" charset="2"/>
              <a:buChar char="ü"/>
            </a:pPr>
            <a:r>
              <a:rPr lang="el-GR" altLang="el-GR" sz="1600" dirty="0">
                <a:latin typeface="Trebuchet MS" panose="020B0603020202020204" pitchFamily="34" charset="0"/>
              </a:rPr>
              <a:t>είσπραξη από γιατρούς υπέρογκων ποσών για φάρμακα ή άλλες υπηρεσίες τις οποίες δεν παρείχαν </a:t>
            </a:r>
          </a:p>
          <a:p>
            <a:pPr marL="1200150" lvl="2" indent="-342900">
              <a:spcAft>
                <a:spcPct val="20000"/>
              </a:spcAft>
              <a:buClr>
                <a:srgbClr val="FF0000"/>
              </a:buClr>
              <a:buSzPct val="90000"/>
              <a:buFont typeface="Wingdings" panose="05000000000000000000" pitchFamily="2" charset="2"/>
              <a:buChar char="ü"/>
            </a:pPr>
            <a:r>
              <a:rPr lang="el-GR" altLang="el-GR" sz="1600" dirty="0">
                <a:latin typeface="Trebuchet MS" panose="020B0603020202020204" pitchFamily="34" charset="0"/>
              </a:rPr>
              <a:t>υπερτιμολογήσεις προμηθειών</a:t>
            </a:r>
          </a:p>
          <a:p>
            <a:pPr marL="1200150" lvl="2" indent="-342900">
              <a:spcAft>
                <a:spcPct val="20000"/>
              </a:spcAft>
              <a:buClr>
                <a:srgbClr val="FF0000"/>
              </a:buClr>
              <a:buSzPct val="90000"/>
              <a:buFont typeface="Wingdings" panose="05000000000000000000" pitchFamily="2" charset="2"/>
              <a:buChar char="ü"/>
            </a:pPr>
            <a:r>
              <a:rPr lang="el-GR" altLang="el-GR" sz="1600" dirty="0">
                <a:latin typeface="Trebuchet MS" panose="020B0603020202020204" pitchFamily="34" charset="0"/>
              </a:rPr>
              <a:t>χρηματισμός γιατρών για την προώθηση ιατρικών ειδών στα δημόσια νοσοκομεία</a:t>
            </a:r>
          </a:p>
          <a:p>
            <a:pPr marL="1200150" lvl="2" indent="-342900">
              <a:spcAft>
                <a:spcPct val="20000"/>
              </a:spcAft>
              <a:buClr>
                <a:srgbClr val="FF0000"/>
              </a:buClr>
              <a:buSzPct val="90000"/>
              <a:buFont typeface="Wingdings" panose="05000000000000000000" pitchFamily="2" charset="2"/>
              <a:buChar char="ü"/>
            </a:pPr>
            <a:r>
              <a:rPr lang="el-GR" altLang="el-GR" sz="1600" dirty="0">
                <a:latin typeface="Trebuchet MS" panose="020B0603020202020204" pitchFamily="34" charset="0"/>
              </a:rPr>
              <a:t>φοροδιαφυγή μεταξύ των γιατρών</a:t>
            </a:r>
          </a:p>
          <a:p>
            <a:pPr marL="800100" lvl="1" indent="-342900">
              <a:spcAft>
                <a:spcPct val="20000"/>
              </a:spcAft>
              <a:buClr>
                <a:srgbClr val="FF0000"/>
              </a:buClr>
              <a:buSzPct val="90000"/>
              <a:buFont typeface="Wingdings" panose="05000000000000000000" pitchFamily="2" charset="2"/>
              <a:buChar char="Ø"/>
            </a:pPr>
            <a:endParaRPr lang="el-GR" altLang="el-GR" sz="1600" dirty="0">
              <a:latin typeface="Trebuchet MS" panose="020B0603020202020204" pitchFamily="34" charset="0"/>
            </a:endParaRPr>
          </a:p>
          <a:p>
            <a:pPr marL="800100" lvl="1" indent="-342900">
              <a:spcAft>
                <a:spcPct val="20000"/>
              </a:spcAft>
              <a:buClr>
                <a:srgbClr val="FF0000"/>
              </a:buClr>
              <a:buSzPct val="90000"/>
              <a:buFont typeface="Wingdings" panose="05000000000000000000" pitchFamily="2" charset="2"/>
              <a:buChar char="Ø"/>
            </a:pPr>
            <a:r>
              <a:rPr lang="el-GR" altLang="el-GR" sz="1600" dirty="0">
                <a:latin typeface="Trebuchet MS" panose="020B0603020202020204" pitchFamily="34" charset="0"/>
              </a:rPr>
              <a:t>«Ευρωβαρόμετρο» (2009): το ποσοστό των ερωτηθέντων που θεωρούν ότι «η διαφθορά στον δημόσιο τομέα υγείας είναι εκτεταμένη» φθάνει το 82% στην Ελλάδα, έναντι 32% στο σύνολο της ΕΕ-27</a:t>
            </a:r>
            <a:endParaRPr lang="el-GR" altLang="el-GR" sz="1800" dirty="0">
              <a:latin typeface="Trebuchet MS" panose="020B0603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l-GR" altLang="el-GR" sz="2000" b="1">
                <a:solidFill>
                  <a:schemeClr val="hlink"/>
                </a:solidFill>
                <a:latin typeface="Trebuchet MS" panose="020B0603020202020204" pitchFamily="34" charset="0"/>
              </a:rPr>
              <a:t>απολογισμός</a:t>
            </a:r>
          </a:p>
        </p:txBody>
      </p:sp>
      <p:sp>
        <p:nvSpPr>
          <p:cNvPr id="47107" name="Rectangle 3"/>
          <p:cNvSpPr>
            <a:spLocks noGrp="1" noChangeArrowheads="1"/>
          </p:cNvSpPr>
          <p:nvPr>
            <p:ph type="body" idx="1"/>
          </p:nvPr>
        </p:nvSpPr>
        <p:spPr>
          <a:xfrm>
            <a:off x="566738" y="1752600"/>
            <a:ext cx="8181975" cy="4629150"/>
          </a:xfrm>
        </p:spPr>
        <p:txBody>
          <a:bodyPr/>
          <a:lstStyle/>
          <a:p>
            <a:pPr>
              <a:spcAft>
                <a:spcPct val="20000"/>
              </a:spcAft>
              <a:buSzPct val="75000"/>
              <a:buFont typeface="Wingdings" panose="05000000000000000000" pitchFamily="2" charset="2"/>
              <a:buChar char="Ø"/>
            </a:pPr>
            <a:r>
              <a:rPr lang="el-GR" altLang="el-GR" sz="2000" dirty="0">
                <a:latin typeface="Trebuchet MS" panose="020B0603020202020204" pitchFamily="34" charset="0"/>
              </a:rPr>
              <a:t>από μια σκοπιά, ο τομέας υγείας (ΕΣΥ, ταμεία, ιδιώτες) επιτελεί ένα πολύ σημαντικό έργο</a:t>
            </a:r>
            <a:endParaRPr lang="el-GR" altLang="el-GR" sz="2000" noProof="1">
              <a:latin typeface="Trebuchet MS" panose="020B0603020202020204" pitchFamily="34" charset="0"/>
            </a:endParaRPr>
          </a:p>
          <a:p>
            <a:pPr lvl="1">
              <a:spcAft>
                <a:spcPct val="20000"/>
              </a:spcAft>
              <a:buFont typeface="Wingdings" panose="05000000000000000000" pitchFamily="2" charset="2"/>
              <a:buChar char="v"/>
            </a:pPr>
            <a:r>
              <a:rPr lang="el-GR" altLang="el-GR" sz="2000" dirty="0">
                <a:latin typeface="Trebuchet MS" panose="020B0603020202020204" pitchFamily="34" charset="0"/>
              </a:rPr>
              <a:t>παρέχει σταθερή απασχόληση και σχετικά υψηλές αποδοχές σε όσους εργάζονται εκεί ή εμπλέκονται με κάποιον άλλο τρόπο στις λειτουργίες του (δηλαδή στους ιατρούς, αλλά όχι μόνο)</a:t>
            </a:r>
          </a:p>
          <a:p>
            <a:pPr lvl="1">
              <a:spcAft>
                <a:spcPct val="20000"/>
              </a:spcAft>
              <a:buFont typeface="Wingdings" panose="05000000000000000000" pitchFamily="2" charset="2"/>
              <a:buChar char="v"/>
            </a:pPr>
            <a:endParaRPr lang="el-GR" altLang="el-GR" sz="2000" dirty="0">
              <a:latin typeface="Trebuchet MS" panose="020B0603020202020204" pitchFamily="34" charset="0"/>
            </a:endParaRPr>
          </a:p>
          <a:p>
            <a:pPr>
              <a:spcAft>
                <a:spcPct val="20000"/>
              </a:spcAft>
              <a:buSzPct val="75000"/>
              <a:buFont typeface="Wingdings" panose="05000000000000000000" pitchFamily="2" charset="2"/>
              <a:buChar char="Ø"/>
            </a:pPr>
            <a:r>
              <a:rPr lang="el-GR" altLang="el-GR" sz="2000" dirty="0">
                <a:latin typeface="Trebuchet MS" panose="020B0603020202020204" pitchFamily="34" charset="0"/>
              </a:rPr>
              <a:t>όμως </a:t>
            </a:r>
          </a:p>
          <a:p>
            <a:pPr lvl="1">
              <a:spcAft>
                <a:spcPct val="20000"/>
              </a:spcAft>
              <a:buFont typeface="Wingdings" panose="05000000000000000000" pitchFamily="2" charset="2"/>
              <a:buChar char="v"/>
            </a:pPr>
            <a:r>
              <a:rPr lang="el-GR" altLang="el-GR" sz="2000" dirty="0">
                <a:latin typeface="Trebuchet MS" panose="020B0603020202020204" pitchFamily="34" charset="0"/>
              </a:rPr>
              <a:t>το σύστημα αφήνει δυσαρεστημένους τους περισσότερους χρήστες</a:t>
            </a:r>
          </a:p>
          <a:p>
            <a:pPr lvl="1">
              <a:spcAft>
                <a:spcPct val="20000"/>
              </a:spcAft>
              <a:buFont typeface="Wingdings" panose="05000000000000000000" pitchFamily="2" charset="2"/>
              <a:buChar char="v"/>
            </a:pPr>
            <a:r>
              <a:rPr lang="el-GR" altLang="el-GR" sz="2000" dirty="0">
                <a:latin typeface="Trebuchet MS" panose="020B0603020202020204" pitchFamily="34" charset="0"/>
              </a:rPr>
              <a:t>ενέχει μεγάλα </a:t>
            </a:r>
            <a:r>
              <a:rPr lang="en-GB" altLang="el-GR" sz="2000" dirty="0">
                <a:latin typeface="Trebuchet MS" panose="020B0603020202020204" pitchFamily="34" charset="0"/>
              </a:rPr>
              <a:t>out-of-pocket expenses </a:t>
            </a:r>
            <a:endParaRPr lang="el-GR" altLang="el-GR" sz="2000" dirty="0">
              <a:latin typeface="Trebuchet MS" panose="020B0603020202020204" pitchFamily="34" charset="0"/>
            </a:endParaRPr>
          </a:p>
          <a:p>
            <a:pPr lvl="1">
              <a:spcAft>
                <a:spcPct val="20000"/>
              </a:spcAft>
              <a:buFont typeface="Wingdings" panose="05000000000000000000" pitchFamily="2" charset="2"/>
              <a:buChar char="v"/>
            </a:pPr>
            <a:r>
              <a:rPr lang="el-GR" altLang="el-GR" sz="2000" dirty="0">
                <a:latin typeface="Trebuchet MS" panose="020B0603020202020204" pitchFamily="34" charset="0"/>
              </a:rPr>
              <a:t>προκαλεί ανισότητες και σπατάλη πόρων</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14400" y="260350"/>
            <a:ext cx="7772400" cy="1143000"/>
          </a:xfrm>
        </p:spPr>
        <p:txBody>
          <a:bodyPr/>
          <a:lstStyle/>
          <a:p>
            <a:r>
              <a:rPr lang="el-GR" altLang="el-GR" sz="2000" b="1" dirty="0">
                <a:solidFill>
                  <a:srgbClr val="666699"/>
                </a:solidFill>
                <a:latin typeface="Trebuchet MS" panose="020B0603020202020204" pitchFamily="34" charset="0"/>
              </a:rPr>
              <a:t>τι δέον γενέσθαι</a:t>
            </a:r>
            <a:r>
              <a:rPr lang="en-GB" altLang="el-GR" sz="2000" b="1" dirty="0">
                <a:solidFill>
                  <a:srgbClr val="666699"/>
                </a:solidFill>
                <a:latin typeface="Trebuchet MS" panose="020B0603020202020204" pitchFamily="34" charset="0"/>
              </a:rPr>
              <a:t> – </a:t>
            </a:r>
            <a:r>
              <a:rPr lang="el-GR" altLang="el-GR" sz="2000" b="1" dirty="0">
                <a:solidFill>
                  <a:srgbClr val="666699"/>
                </a:solidFill>
                <a:latin typeface="Trebuchet MS" panose="020B0603020202020204" pitchFamily="34" charset="0"/>
              </a:rPr>
              <a:t>εν μέσω πανδημίας; (1)</a:t>
            </a:r>
            <a:endParaRPr lang="el-GR" altLang="en-US" dirty="0"/>
          </a:p>
        </p:txBody>
      </p:sp>
      <p:sp>
        <p:nvSpPr>
          <p:cNvPr id="3" name="Content Placeholder 2"/>
          <p:cNvSpPr>
            <a:spLocks noGrp="1"/>
          </p:cNvSpPr>
          <p:nvPr>
            <p:ph idx="1"/>
          </p:nvPr>
        </p:nvSpPr>
        <p:spPr/>
        <p:txBody>
          <a:bodyPr/>
          <a:lstStyle/>
          <a:p>
            <a:pPr marL="342900" lvl="1" indent="-342900">
              <a:buClr>
                <a:schemeClr val="folHlink"/>
              </a:buClr>
              <a:buSzPct val="90000"/>
              <a:buFont typeface="Wingdings" panose="05000000000000000000" pitchFamily="2" charset="2"/>
              <a:buChar char="q"/>
              <a:defRPr/>
            </a:pPr>
            <a:r>
              <a:rPr lang="el-GR" sz="2000" dirty="0">
                <a:latin typeface="Trebuchet MS" panose="020B0603020202020204" pitchFamily="34" charset="0"/>
                <a:ea typeface="+mn-ea"/>
                <a:cs typeface="+mn-cs"/>
              </a:rPr>
              <a:t>Αναδιάρθρωση και </a:t>
            </a:r>
            <a:r>
              <a:rPr lang="el-GR" sz="2000" b="1" dirty="0">
                <a:latin typeface="Trebuchet MS" panose="020B0603020202020204" pitchFamily="34" charset="0"/>
                <a:ea typeface="+mn-ea"/>
                <a:cs typeface="+mn-cs"/>
              </a:rPr>
              <a:t>ενίσχυση της πρωτοβάθμιας υγείας </a:t>
            </a:r>
          </a:p>
          <a:p>
            <a:pPr marL="800100" lvl="3" indent="-342900">
              <a:buSzPct val="90000"/>
              <a:buFont typeface="Wingdings" panose="05000000000000000000" pitchFamily="2" charset="2"/>
              <a:buChar char="q"/>
              <a:defRPr/>
            </a:pPr>
            <a:r>
              <a:rPr lang="el-GR" dirty="0">
                <a:latin typeface="Trebuchet MS" panose="020B0603020202020204" pitchFamily="34" charset="0"/>
                <a:ea typeface="+mn-ea"/>
                <a:cs typeface="+mn-cs"/>
              </a:rPr>
              <a:t>είτε με την ενίσχυση των Κέντρων Υγείας είτε με την υιοθέτηση του θεσμού του Οικογενειακού Ιατρού</a:t>
            </a:r>
          </a:p>
          <a:p>
            <a:pPr>
              <a:buFont typeface="Wingdings" panose="05000000000000000000" pitchFamily="2" charset="2"/>
              <a:buChar char="q"/>
              <a:defRPr/>
            </a:pPr>
            <a:endParaRPr lang="en-GB" sz="1000" dirty="0">
              <a:latin typeface="Trebuchet MS" panose="020B0603020202020204" pitchFamily="34" charset="0"/>
            </a:endParaRPr>
          </a:p>
          <a:p>
            <a:pPr>
              <a:buFont typeface="Wingdings" panose="05000000000000000000" pitchFamily="2" charset="2"/>
              <a:buChar char="q"/>
              <a:defRPr/>
            </a:pPr>
            <a:r>
              <a:rPr lang="el-GR" sz="2000" dirty="0">
                <a:latin typeface="Trebuchet MS" panose="020B0603020202020204" pitchFamily="34" charset="0"/>
              </a:rPr>
              <a:t>Ολοκλήρωση του ΕΣΥ	</a:t>
            </a:r>
          </a:p>
          <a:p>
            <a:pPr marL="800100" lvl="3" indent="-342900">
              <a:buSzPct val="90000"/>
              <a:buFont typeface="Wingdings" panose="05000000000000000000" pitchFamily="2" charset="2"/>
              <a:buChar char="q"/>
              <a:defRPr/>
            </a:pPr>
            <a:r>
              <a:rPr lang="el-GR" dirty="0">
                <a:latin typeface="Trebuchet MS" panose="020B0603020202020204" pitchFamily="34" charset="0"/>
                <a:ea typeface="+mn-ea"/>
                <a:cs typeface="+mn-cs"/>
              </a:rPr>
              <a:t>προώθηση ισότητας και αύξηση αποτελεσματικότητας 	</a:t>
            </a:r>
          </a:p>
          <a:p>
            <a:pPr marL="800100" lvl="3" indent="-342900">
              <a:buSzPct val="90000"/>
              <a:buFont typeface="Wingdings" panose="05000000000000000000" pitchFamily="2" charset="2"/>
              <a:buChar char="q"/>
              <a:defRPr/>
            </a:pPr>
            <a:r>
              <a:rPr lang="el-GR" dirty="0">
                <a:latin typeface="Trebuchet MS" panose="020B0603020202020204" pitchFamily="34" charset="0"/>
                <a:ea typeface="+mn-ea"/>
                <a:cs typeface="+mn-cs"/>
              </a:rPr>
              <a:t>+ βελτίωση ανταγωνιστικότητας επιχειρήσεων λόγω κατάργησης εισφορών υγείας (7,10% μισθού αναφοράς)</a:t>
            </a:r>
          </a:p>
          <a:p>
            <a:pPr marL="0" lvl="2" indent="0">
              <a:buSzPct val="90000"/>
              <a:buNone/>
              <a:defRPr/>
            </a:pPr>
            <a:endParaRPr lang="en-GB" sz="1000" dirty="0">
              <a:latin typeface="Trebuchet MS" panose="020B0603020202020204" pitchFamily="34" charset="0"/>
              <a:ea typeface="+mn-ea"/>
              <a:cs typeface="+mn-cs"/>
            </a:endParaRPr>
          </a:p>
          <a:p>
            <a:pPr marL="342900" lvl="2" indent="-342900">
              <a:buSzPct val="90000"/>
              <a:buFont typeface="Wingdings" panose="05000000000000000000" pitchFamily="2" charset="2"/>
              <a:buChar char="q"/>
              <a:defRPr/>
            </a:pPr>
            <a:r>
              <a:rPr lang="el-GR" sz="2000" dirty="0">
                <a:latin typeface="Trebuchet MS" panose="020B0603020202020204" pitchFamily="34" charset="0"/>
                <a:ea typeface="+mn-ea"/>
                <a:cs typeface="+mn-cs"/>
              </a:rPr>
              <a:t>Χρήση σύγχρονων μεθόδων </a:t>
            </a:r>
            <a:r>
              <a:rPr lang="en-US" sz="2000" dirty="0">
                <a:latin typeface="Trebuchet MS" panose="020B0603020202020204" pitchFamily="34" charset="0"/>
                <a:ea typeface="+mn-ea"/>
                <a:cs typeface="+mn-cs"/>
              </a:rPr>
              <a:t>management</a:t>
            </a:r>
            <a:r>
              <a:rPr lang="el-GR" sz="2000" dirty="0">
                <a:latin typeface="Trebuchet MS" panose="020B0603020202020204" pitchFamily="34" charset="0"/>
                <a:ea typeface="+mn-ea"/>
                <a:cs typeface="+mn-cs"/>
              </a:rPr>
              <a:t>, ευρεία χρήση πληροφορικής</a:t>
            </a:r>
            <a:r>
              <a:rPr lang="en-GB" sz="2000" dirty="0">
                <a:latin typeface="Trebuchet MS" panose="020B0603020202020204" pitchFamily="34" charset="0"/>
                <a:ea typeface="+mn-ea"/>
                <a:cs typeface="+mn-cs"/>
              </a:rPr>
              <a:t> (digitalization) </a:t>
            </a:r>
            <a:endParaRPr lang="el-GR" sz="2000" dirty="0">
              <a:latin typeface="Trebuchet MS" panose="020B0603020202020204" pitchFamily="34" charset="0"/>
              <a:ea typeface="+mn-ea"/>
              <a:cs typeface="+mn-cs"/>
            </a:endParaRPr>
          </a:p>
          <a:p>
            <a:pPr marL="800100" lvl="3" indent="-342900">
              <a:buSzPct val="90000"/>
              <a:buFont typeface="Wingdings" panose="05000000000000000000" pitchFamily="2" charset="2"/>
              <a:buChar char="q"/>
              <a:defRPr/>
            </a:pPr>
            <a:r>
              <a:rPr lang="el-GR" dirty="0">
                <a:latin typeface="Trebuchet MS" panose="020B0603020202020204" pitchFamily="34" charset="0"/>
                <a:ea typeface="+mn-ea"/>
                <a:cs typeface="+mn-cs"/>
              </a:rPr>
              <a:t>εισαγωγή πρακτικών συνεχούς αξιολόγησης, ανάλυσης κόστους-ωφέλειας και στατιστικής παρακολούθησης του συστήματος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914400" y="260350"/>
            <a:ext cx="7772400" cy="1143000"/>
          </a:xfrm>
        </p:spPr>
        <p:txBody>
          <a:bodyPr/>
          <a:lstStyle/>
          <a:p>
            <a:r>
              <a:rPr lang="el-GR" altLang="el-GR" sz="2000" b="1" dirty="0">
                <a:solidFill>
                  <a:srgbClr val="666699"/>
                </a:solidFill>
                <a:latin typeface="Trebuchet MS" panose="020B0603020202020204" pitchFamily="34" charset="0"/>
              </a:rPr>
              <a:t>τι δέον γενέσθαι </a:t>
            </a:r>
            <a:r>
              <a:rPr lang="en-GB" altLang="el-GR" sz="2000" b="1" dirty="0">
                <a:solidFill>
                  <a:srgbClr val="666699"/>
                </a:solidFill>
                <a:latin typeface="Trebuchet MS" panose="020B0603020202020204" pitchFamily="34" charset="0"/>
              </a:rPr>
              <a:t>– </a:t>
            </a:r>
            <a:r>
              <a:rPr lang="el-GR" altLang="el-GR" sz="2000" b="1" dirty="0">
                <a:solidFill>
                  <a:srgbClr val="666699"/>
                </a:solidFill>
                <a:latin typeface="Trebuchet MS" panose="020B0603020202020204" pitchFamily="34" charset="0"/>
              </a:rPr>
              <a:t>εν μέσω πανδημίας; (2)</a:t>
            </a:r>
            <a:endParaRPr lang="el-GR" altLang="en-US" dirty="0"/>
          </a:p>
        </p:txBody>
      </p:sp>
      <p:sp>
        <p:nvSpPr>
          <p:cNvPr id="3" name="Content Placeholder 2"/>
          <p:cNvSpPr>
            <a:spLocks noGrp="1"/>
          </p:cNvSpPr>
          <p:nvPr>
            <p:ph idx="1"/>
          </p:nvPr>
        </p:nvSpPr>
        <p:spPr/>
        <p:txBody>
          <a:bodyPr/>
          <a:lstStyle/>
          <a:p>
            <a:pPr marL="342900" lvl="2" indent="-342900">
              <a:lnSpc>
                <a:spcPct val="150000"/>
              </a:lnSpc>
              <a:buSzPct val="90000"/>
              <a:buFont typeface="Wingdings" panose="05000000000000000000" pitchFamily="2" charset="2"/>
              <a:buChar char="q"/>
              <a:defRPr/>
            </a:pPr>
            <a:r>
              <a:rPr lang="en-US" sz="2000" dirty="0">
                <a:latin typeface="Trebuchet MS" panose="020B0603020202020204" pitchFamily="34" charset="0"/>
                <a:ea typeface="+mn-ea"/>
                <a:cs typeface="+mn-cs"/>
              </a:rPr>
              <a:t>A</a:t>
            </a:r>
            <a:r>
              <a:rPr lang="el-GR" sz="2000" dirty="0" err="1">
                <a:latin typeface="Trebuchet MS" panose="020B0603020202020204" pitchFamily="34" charset="0"/>
                <a:ea typeface="+mn-ea"/>
                <a:cs typeface="+mn-cs"/>
              </a:rPr>
              <a:t>ναδιάρθρωση</a:t>
            </a:r>
            <a:r>
              <a:rPr lang="el-GR" sz="2000" dirty="0">
                <a:latin typeface="Trebuchet MS" panose="020B0603020202020204" pitchFamily="34" charset="0"/>
                <a:ea typeface="+mn-ea"/>
                <a:cs typeface="+mn-cs"/>
              </a:rPr>
              <a:t> και εκσυγχρονισμός Κέντρων Επειγόντων Περιστατικών</a:t>
            </a:r>
            <a:endParaRPr lang="en-GB" sz="2000" dirty="0">
              <a:latin typeface="Trebuchet MS" panose="020B0603020202020204" pitchFamily="34" charset="0"/>
              <a:ea typeface="+mn-ea"/>
              <a:cs typeface="+mn-cs"/>
            </a:endParaRPr>
          </a:p>
          <a:p>
            <a:pPr marL="342900" lvl="2" indent="-342900">
              <a:lnSpc>
                <a:spcPct val="150000"/>
              </a:lnSpc>
              <a:buSzPct val="90000"/>
              <a:buFont typeface="Wingdings" panose="05000000000000000000" pitchFamily="2" charset="2"/>
              <a:buChar char="q"/>
              <a:defRPr/>
            </a:pPr>
            <a:r>
              <a:rPr lang="el-GR" sz="2000" dirty="0">
                <a:latin typeface="Trebuchet MS" panose="020B0603020202020204" pitchFamily="34" charset="0"/>
                <a:ea typeface="+mn-ea"/>
                <a:cs typeface="+mn-cs"/>
              </a:rPr>
              <a:t>Αύξηση χρήσης </a:t>
            </a:r>
            <a:r>
              <a:rPr lang="el-GR" sz="2000" dirty="0" err="1">
                <a:latin typeface="Trebuchet MS" panose="020B0603020202020204" pitchFamily="34" charset="0"/>
                <a:ea typeface="+mn-ea"/>
                <a:cs typeface="+mn-cs"/>
              </a:rPr>
              <a:t>γενοσήμων</a:t>
            </a:r>
            <a:endParaRPr lang="en-GB" sz="2000" dirty="0">
              <a:latin typeface="Trebuchet MS" panose="020B0603020202020204" pitchFamily="34" charset="0"/>
              <a:ea typeface="+mn-ea"/>
              <a:cs typeface="+mn-cs"/>
            </a:endParaRPr>
          </a:p>
          <a:p>
            <a:pPr marL="342900" lvl="2" indent="-342900">
              <a:lnSpc>
                <a:spcPct val="150000"/>
              </a:lnSpc>
              <a:buSzPct val="90000"/>
              <a:buFont typeface="Wingdings" panose="05000000000000000000" pitchFamily="2" charset="2"/>
              <a:buChar char="q"/>
              <a:defRPr/>
            </a:pPr>
            <a:r>
              <a:rPr lang="el-GR" sz="2000" dirty="0">
                <a:latin typeface="Trebuchet MS" panose="020B0603020202020204" pitchFamily="34" charset="0"/>
                <a:ea typeface="+mn-ea"/>
                <a:cs typeface="+mn-cs"/>
              </a:rPr>
              <a:t>Γενίκευση χρήσης πρωτοκόλλων (διαγνωστικών, θεραπευτικών, κλινικών, κλπ) και ηλεκτρονικών ιατρικών φακέλων ασθενών</a:t>
            </a:r>
            <a:r>
              <a:rPr lang="en-GB" sz="2000" dirty="0">
                <a:latin typeface="Trebuchet MS" panose="020B0603020202020204" pitchFamily="34" charset="0"/>
                <a:ea typeface="+mn-ea"/>
                <a:cs typeface="+mn-cs"/>
              </a:rPr>
              <a:t> </a:t>
            </a:r>
            <a:endParaRPr lang="el-GR" sz="2000" dirty="0">
              <a:latin typeface="Trebuchet MS" panose="020B0603020202020204" pitchFamily="34" charset="0"/>
              <a:ea typeface="+mn-ea"/>
              <a:cs typeface="+mn-cs"/>
            </a:endParaRPr>
          </a:p>
          <a:p>
            <a:pPr marL="342900" lvl="2" indent="-342900">
              <a:lnSpc>
                <a:spcPct val="150000"/>
              </a:lnSpc>
              <a:buSzPct val="90000"/>
              <a:buFont typeface="Wingdings" panose="05000000000000000000" pitchFamily="2" charset="2"/>
              <a:buChar char="q"/>
              <a:defRPr/>
            </a:pPr>
            <a:r>
              <a:rPr lang="el-GR" sz="2000" dirty="0">
                <a:latin typeface="Trebuchet MS" panose="020B0603020202020204" pitchFamily="34" charset="0"/>
                <a:ea typeface="+mn-ea"/>
                <a:cs typeface="+mn-cs"/>
              </a:rPr>
              <a:t>Προώθηση δράσεων Δημόσιας Υγείας και Προληπτικής Ιατρικής</a:t>
            </a:r>
          </a:p>
          <a:p>
            <a:pPr marL="342900" lvl="2" indent="-342900">
              <a:lnSpc>
                <a:spcPct val="150000"/>
              </a:lnSpc>
              <a:buSzPct val="90000"/>
              <a:buFont typeface="Wingdings" panose="05000000000000000000" pitchFamily="2" charset="2"/>
              <a:buChar char="q"/>
              <a:defRPr/>
            </a:pPr>
            <a:r>
              <a:rPr lang="el-GR" sz="2000" dirty="0">
                <a:latin typeface="Trebuchet MS" panose="020B0603020202020204" pitchFamily="34" charset="0"/>
                <a:ea typeface="+mn-ea"/>
                <a:cs typeface="+mn-cs"/>
              </a:rPr>
              <a:t>Δημιουργία και ενίσχυση δομών Μακροχρόνιας Φροντίδας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l-GR" altLang="el-GR" sz="2000" b="1" dirty="0">
                <a:solidFill>
                  <a:schemeClr val="hlink"/>
                </a:solidFill>
                <a:latin typeface="Trebuchet MS" panose="020B0603020202020204" pitchFamily="34" charset="0"/>
              </a:rPr>
              <a:t>κρατική παρέμβαση για λόγους κοινωνικής δικαιοσύνης</a:t>
            </a:r>
          </a:p>
        </p:txBody>
      </p:sp>
      <p:sp>
        <p:nvSpPr>
          <p:cNvPr id="50179" name="Rectangle 3"/>
          <p:cNvSpPr>
            <a:spLocks noGrp="1" noChangeArrowheads="1"/>
          </p:cNvSpPr>
          <p:nvPr>
            <p:ph type="body" idx="1"/>
          </p:nvPr>
        </p:nvSpPr>
        <p:spPr>
          <a:xfrm>
            <a:off x="566738" y="1752600"/>
            <a:ext cx="8181975" cy="5060776"/>
          </a:xfrm>
        </p:spPr>
        <p:txBody>
          <a:bodyPr/>
          <a:lstStyle/>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ενώ οι δυνάμεις του ανταγωνισμού θα μπορούσαν να οδηγήσουν σε ενιαία τιμή για κάθε μονάδα υγειονομικής περίθαλψης, αυτή η τιμή θα αντιπροσώπευε μεγαλύτερη θυσία για τους φτωχούς απ’ότι για τους πλούσιους, εφόσον θα αντιστοιχούσε σε μεγαλύτερο μερίδιο του εισοδήματός τους</a:t>
            </a:r>
            <a:endParaRPr lang="el-GR" altLang="el-GR" sz="4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endParaRPr lang="el-GR" altLang="el-GR" sz="1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κατά συνέπεια, η κατανομή των πόρων μέσω του μηχανισμού της αγοράς θα οδηγούσε σε ανισότητα πρόσβασης στην υγειονομική περίθαλψη</a:t>
            </a:r>
          </a:p>
          <a:p>
            <a:pPr>
              <a:lnSpc>
                <a:spcPct val="90000"/>
              </a:lnSpc>
              <a:spcAft>
                <a:spcPct val="20000"/>
              </a:spcAft>
              <a:buSzPct val="75000"/>
              <a:buFont typeface="Wingdings" panose="05000000000000000000" pitchFamily="2" charset="2"/>
              <a:buChar char="Ø"/>
            </a:pPr>
            <a:endParaRPr lang="el-GR" altLang="el-GR" sz="1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η κρατική παρέμβαση για λόγους κοινωνικής δικαιοσύνης μπορεί να πάρει τη μορφή </a:t>
            </a:r>
            <a:r>
              <a:rPr lang="en-GB" altLang="el-GR" sz="2000" dirty="0">
                <a:latin typeface="Trebuchet MS" panose="020B0603020202020204" pitchFamily="34" charset="0"/>
              </a:rPr>
              <a:t>(1) </a:t>
            </a:r>
            <a:r>
              <a:rPr lang="el-GR" altLang="el-GR" sz="2000" dirty="0">
                <a:latin typeface="Trebuchet MS" panose="020B0603020202020204" pitchFamily="34" charset="0"/>
              </a:rPr>
              <a:t>επιδότησης των τιμών των ιδιωτικών φορέων παροχής περίθαλψης, </a:t>
            </a:r>
            <a:r>
              <a:rPr lang="en-GB" altLang="el-GR" sz="2000" dirty="0">
                <a:latin typeface="Trebuchet MS" panose="020B0603020202020204" pitchFamily="34" charset="0"/>
              </a:rPr>
              <a:t>(2) </a:t>
            </a:r>
            <a:r>
              <a:rPr lang="el-GR" altLang="el-GR" sz="2000" dirty="0">
                <a:latin typeface="Trebuchet MS" panose="020B0603020202020204" pitchFamily="34" charset="0"/>
              </a:rPr>
              <a:t>εισοδηματικών μεταβιβάσεων και </a:t>
            </a:r>
            <a:r>
              <a:rPr lang="en-GB" altLang="el-GR" sz="2000" dirty="0">
                <a:latin typeface="Trebuchet MS" panose="020B0603020202020204" pitchFamily="34" charset="0"/>
              </a:rPr>
              <a:t>(3) </a:t>
            </a:r>
            <a:r>
              <a:rPr lang="el-GR" altLang="el-GR" sz="2000" dirty="0">
                <a:latin typeface="Trebuchet MS" panose="020B0603020202020204" pitchFamily="34" charset="0"/>
              </a:rPr>
              <a:t>δημόσιας παροχής περίθαλψης</a:t>
            </a:r>
          </a:p>
          <a:p>
            <a:pPr>
              <a:lnSpc>
                <a:spcPct val="90000"/>
              </a:lnSpc>
              <a:spcAft>
                <a:spcPct val="20000"/>
              </a:spcAft>
              <a:buSzPct val="75000"/>
              <a:buFont typeface="Wingdings" panose="05000000000000000000" pitchFamily="2" charset="2"/>
              <a:buChar char="Ø"/>
            </a:pPr>
            <a:endParaRPr lang="el-GR" altLang="el-GR" sz="2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endParaRPr lang="el-GR" altLang="el-GR" sz="1800" dirty="0">
              <a:latin typeface="Trebuchet MS" panose="020B0603020202020204" pitchFamily="34" charset="0"/>
            </a:endParaRPr>
          </a:p>
          <a:p>
            <a:pPr lvl="1">
              <a:lnSpc>
                <a:spcPct val="90000"/>
              </a:lnSpc>
              <a:spcAft>
                <a:spcPct val="20000"/>
              </a:spcAft>
              <a:buFont typeface="Wingdings" panose="05000000000000000000" pitchFamily="2" charset="2"/>
              <a:buChar char="Ø"/>
            </a:pPr>
            <a:endParaRPr lang="el-GR" altLang="el-GR" sz="1800" dirty="0">
              <a:latin typeface="Trebuchet MS" panose="020B0603020202020204" pitchFamily="34" charset="0"/>
            </a:endParaRPr>
          </a:p>
        </p:txBody>
      </p:sp>
    </p:spTree>
    <p:extLst>
      <p:ext uri="{BB962C8B-B14F-4D97-AF65-F5344CB8AC3E}">
        <p14:creationId xmlns:p14="http://schemas.microsoft.com/office/powerpoint/2010/main" val="1627784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l-GR" altLang="el-GR" sz="2000" b="1" dirty="0">
                <a:solidFill>
                  <a:schemeClr val="hlink"/>
                </a:solidFill>
                <a:latin typeface="Trebuchet MS" panose="020B0603020202020204" pitchFamily="34" charset="0"/>
              </a:rPr>
              <a:t>προβλήματα κρατικής παρέμβασης </a:t>
            </a:r>
          </a:p>
        </p:txBody>
      </p:sp>
      <p:sp>
        <p:nvSpPr>
          <p:cNvPr id="50179" name="Rectangle 3"/>
          <p:cNvSpPr>
            <a:spLocks noGrp="1" noChangeArrowheads="1"/>
          </p:cNvSpPr>
          <p:nvPr>
            <p:ph type="body" idx="1"/>
          </p:nvPr>
        </p:nvSpPr>
        <p:spPr>
          <a:xfrm>
            <a:off x="566738" y="1752600"/>
            <a:ext cx="8325742" cy="5060776"/>
          </a:xfrm>
        </p:spPr>
        <p:txBody>
          <a:bodyPr/>
          <a:lstStyle/>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η έλλειψη ανταγωνισμού σε συστήματα υγειονομικής περίθαλψης όπου επικρατεί η δημόσια παροχή μπορεί να οδηγήσει σε </a:t>
            </a:r>
            <a:r>
              <a:rPr lang="el-GR" altLang="el-GR" sz="2000" i="1" dirty="0">
                <a:latin typeface="Trebuchet MS" panose="020B0603020202020204" pitchFamily="34" charset="0"/>
              </a:rPr>
              <a:t>αναποτελεσματικότητα παραγωγής</a:t>
            </a:r>
            <a:r>
              <a:rPr lang="el-GR" altLang="el-GR" sz="2000" dirty="0">
                <a:latin typeface="Trebuchet MS" panose="020B0603020202020204" pitchFamily="34" charset="0"/>
              </a:rPr>
              <a:t>, δηλαδή σε υψηλό κόστος λειτουργίας των δημόσιων φορέων παροχής υγειονομικής περίθαλψης</a:t>
            </a:r>
          </a:p>
          <a:p>
            <a:pPr>
              <a:lnSpc>
                <a:spcPct val="90000"/>
              </a:lnSpc>
              <a:spcAft>
                <a:spcPct val="20000"/>
              </a:spcAft>
              <a:buSzPct val="75000"/>
              <a:buFont typeface="Wingdings" panose="05000000000000000000" pitchFamily="2" charset="2"/>
              <a:buChar char="Ø"/>
            </a:pPr>
            <a:endParaRPr lang="el-GR" altLang="el-GR" sz="1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η επιδότηση των τιμών είναι ένα καλό εργαλείο για την ενίσχυση της κατανάλωσης όταν υπάρχουν εξωτερικά οφέλη και για την επίτευξη στόχων κοινωνικής δικαιοσύνης (πρόσβαση φτωχών στις υπηρεσίες περίθαλψης). Ομως όταν το ύψος της επιδότησης είναι πολύ υψηλό, τότε ωθεί προς την </a:t>
            </a:r>
            <a:r>
              <a:rPr lang="el-GR" altLang="el-GR" sz="2000" i="1" dirty="0">
                <a:latin typeface="Trebuchet MS" panose="020B0603020202020204" pitchFamily="34" charset="0"/>
              </a:rPr>
              <a:t>υπερκατανάλωση</a:t>
            </a:r>
            <a:r>
              <a:rPr lang="el-GR" altLang="el-GR" sz="2000" dirty="0">
                <a:latin typeface="Trebuchet MS" panose="020B0603020202020204" pitchFamily="34" charset="0"/>
              </a:rPr>
              <a:t> </a:t>
            </a:r>
          </a:p>
          <a:p>
            <a:pPr>
              <a:lnSpc>
                <a:spcPct val="90000"/>
              </a:lnSpc>
              <a:spcAft>
                <a:spcPct val="20000"/>
              </a:spcAft>
              <a:buSzPct val="75000"/>
              <a:buFont typeface="Wingdings" panose="05000000000000000000" pitchFamily="2" charset="2"/>
              <a:buChar char="Ø"/>
            </a:pPr>
            <a:endParaRPr lang="el-GR" altLang="el-GR" sz="1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όταν υπάρχει δωρεάν παροχή υπηρεσιών υγειονομικής περίθαλψης, ο αποκλεισμός από την κατανάλωση δε γίνεται πλέον μέσω του μηχανισμού των τιμών, αλλά μέσω της </a:t>
            </a:r>
            <a:r>
              <a:rPr lang="el-GR" altLang="el-GR" sz="2000" i="1" dirty="0">
                <a:latin typeface="Trebuchet MS" panose="020B0603020202020204" pitchFamily="34" charset="0"/>
              </a:rPr>
              <a:t>ουράς</a:t>
            </a:r>
            <a:r>
              <a:rPr lang="el-GR" altLang="el-GR" sz="2000" dirty="0">
                <a:latin typeface="Trebuchet MS" panose="020B0603020202020204" pitchFamily="34" charset="0"/>
              </a:rPr>
              <a:t> και των </a:t>
            </a:r>
            <a:r>
              <a:rPr lang="el-GR" altLang="el-GR" sz="2000" i="1" dirty="0">
                <a:latin typeface="Trebuchet MS" panose="020B0603020202020204" pitchFamily="34" charset="0"/>
              </a:rPr>
              <a:t>λιστών αναμονής</a:t>
            </a:r>
          </a:p>
          <a:p>
            <a:pPr>
              <a:lnSpc>
                <a:spcPct val="90000"/>
              </a:lnSpc>
              <a:spcAft>
                <a:spcPct val="20000"/>
              </a:spcAft>
              <a:buSzPct val="75000"/>
              <a:buFont typeface="Wingdings" panose="05000000000000000000" pitchFamily="2" charset="2"/>
              <a:buChar char="Ø"/>
            </a:pPr>
            <a:endParaRPr lang="el-GR" altLang="el-GR" sz="1800" dirty="0">
              <a:latin typeface="Trebuchet MS" panose="020B0603020202020204" pitchFamily="34" charset="0"/>
            </a:endParaRPr>
          </a:p>
          <a:p>
            <a:pPr lvl="1">
              <a:lnSpc>
                <a:spcPct val="90000"/>
              </a:lnSpc>
              <a:spcAft>
                <a:spcPct val="20000"/>
              </a:spcAft>
              <a:buFont typeface="Wingdings" panose="05000000000000000000" pitchFamily="2" charset="2"/>
              <a:buChar char="Ø"/>
            </a:pPr>
            <a:endParaRPr lang="el-GR" altLang="el-GR" sz="1800" dirty="0">
              <a:latin typeface="Trebuchet MS" panose="020B0603020202020204" pitchFamily="34" charset="0"/>
            </a:endParaRPr>
          </a:p>
        </p:txBody>
      </p:sp>
    </p:spTree>
    <p:extLst>
      <p:ext uri="{BB962C8B-B14F-4D97-AF65-F5344CB8AC3E}">
        <p14:creationId xmlns:p14="http://schemas.microsoft.com/office/powerpoint/2010/main" val="265879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11188" y="333375"/>
            <a:ext cx="8532812" cy="1216025"/>
          </a:xfrm>
        </p:spPr>
        <p:txBody>
          <a:bodyPr anchor="b"/>
          <a:lstStyle/>
          <a:p>
            <a:r>
              <a:rPr lang="el-GR" altLang="el-GR" sz="2000" b="1" dirty="0">
                <a:solidFill>
                  <a:schemeClr val="hlink"/>
                </a:solidFill>
                <a:latin typeface="Trebuchet MS" panose="020B0603020202020204" pitchFamily="34" charset="0"/>
              </a:rPr>
              <a:t>«ίδια» δαπάνη</a:t>
            </a:r>
            <a:r>
              <a:rPr lang="en-GB" altLang="el-GR" sz="2000" b="1" dirty="0">
                <a:solidFill>
                  <a:schemeClr val="hlink"/>
                </a:solidFill>
                <a:latin typeface="Trebuchet MS" panose="020B0603020202020204" pitchFamily="34" charset="0"/>
              </a:rPr>
              <a:t>: 2016</a:t>
            </a:r>
            <a:br>
              <a:rPr lang="en-GB" altLang="el-GR" sz="2000" dirty="0">
                <a:solidFill>
                  <a:schemeClr val="hlink"/>
                </a:solidFill>
                <a:latin typeface="Trebuchet MS" panose="020B0603020202020204" pitchFamily="34" charset="0"/>
              </a:rPr>
            </a:br>
            <a:endParaRPr lang="en-US" altLang="el-GR" sz="2000" dirty="0">
              <a:solidFill>
                <a:schemeClr val="hlink"/>
              </a:solidFill>
              <a:latin typeface="Trebuchet MS" panose="020B0603020202020204" pitchFamily="34" charset="0"/>
            </a:endParaRPr>
          </a:p>
        </p:txBody>
      </p:sp>
      <p:pic>
        <p:nvPicPr>
          <p:cNvPr id="3" name="Picture 2">
            <a:extLst>
              <a:ext uri="{FF2B5EF4-FFF2-40B4-BE49-F238E27FC236}">
                <a16:creationId xmlns:a16="http://schemas.microsoft.com/office/drawing/2014/main" id="{113CE3BE-DB4A-4DC6-888F-3CB86D50F250}"/>
              </a:ext>
            </a:extLst>
          </p:cNvPr>
          <p:cNvPicPr>
            <a:picLocks noChangeAspect="1"/>
          </p:cNvPicPr>
          <p:nvPr/>
        </p:nvPicPr>
        <p:blipFill>
          <a:blip r:embed="rId3"/>
          <a:stretch>
            <a:fillRect/>
          </a:stretch>
        </p:blipFill>
        <p:spPr>
          <a:xfrm>
            <a:off x="611188" y="1700808"/>
            <a:ext cx="7448786" cy="5157192"/>
          </a:xfrm>
          <a:prstGeom prst="rect">
            <a:avLst/>
          </a:prstGeom>
        </p:spPr>
      </p:pic>
    </p:spTree>
    <p:extLst>
      <p:ext uri="{BB962C8B-B14F-4D97-AF65-F5344CB8AC3E}">
        <p14:creationId xmlns:p14="http://schemas.microsoft.com/office/powerpoint/2010/main" val="2404758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l-GR" altLang="el-GR" sz="2000" b="1" dirty="0">
                <a:solidFill>
                  <a:schemeClr val="hlink"/>
                </a:solidFill>
                <a:latin typeface="Trebuchet MS" panose="020B0603020202020204" pitchFamily="34" charset="0"/>
              </a:rPr>
              <a:t>κοινωνική φροντίδα </a:t>
            </a:r>
          </a:p>
        </p:txBody>
      </p:sp>
      <p:sp>
        <p:nvSpPr>
          <p:cNvPr id="50179" name="Rectangle 3"/>
          <p:cNvSpPr>
            <a:spLocks noGrp="1" noChangeArrowheads="1"/>
          </p:cNvSpPr>
          <p:nvPr>
            <p:ph type="body" idx="1"/>
          </p:nvPr>
        </p:nvSpPr>
        <p:spPr>
          <a:xfrm>
            <a:off x="566738" y="1752600"/>
            <a:ext cx="8325742" cy="5060776"/>
          </a:xfrm>
        </p:spPr>
        <p:txBody>
          <a:bodyPr/>
          <a:lstStyle/>
          <a:p>
            <a:pPr>
              <a:lnSpc>
                <a:spcPct val="90000"/>
              </a:lnSpc>
              <a:spcAft>
                <a:spcPct val="20000"/>
              </a:spcAft>
              <a:buSzPct val="75000"/>
              <a:buFont typeface="Wingdings" panose="05000000000000000000" pitchFamily="2" charset="2"/>
              <a:buChar char="Ø"/>
            </a:pPr>
            <a:r>
              <a:rPr lang="en-GB" altLang="el-GR" sz="2000" dirty="0">
                <a:latin typeface="Trebuchet MS" panose="020B0603020202020204" pitchFamily="34" charset="0"/>
              </a:rPr>
              <a:t>target groups:</a:t>
            </a:r>
            <a:r>
              <a:rPr lang="el-GR" altLang="el-GR" sz="2000" dirty="0">
                <a:latin typeface="Trebuchet MS" panose="020B0603020202020204" pitchFamily="34" charset="0"/>
              </a:rPr>
              <a:t> ηλικιωμένοι, παιδιά</a:t>
            </a:r>
            <a:r>
              <a:rPr lang="en-GB" altLang="el-GR" sz="2000" dirty="0">
                <a:latin typeface="Trebuchet MS" panose="020B0603020202020204" pitchFamily="34" charset="0"/>
              </a:rPr>
              <a:t>,</a:t>
            </a:r>
            <a:r>
              <a:rPr lang="el-GR" altLang="el-GR" sz="2000" dirty="0">
                <a:latin typeface="Trebuchet MS" panose="020B0603020202020204" pitchFamily="34" charset="0"/>
              </a:rPr>
              <a:t> άτομα με αναπηρίες, άτομα με θέματα ψυχικής υγείας, αλκοολικοί, ναρκομανείς κλπ</a:t>
            </a:r>
          </a:p>
          <a:p>
            <a:pPr>
              <a:lnSpc>
                <a:spcPct val="90000"/>
              </a:lnSpc>
              <a:spcAft>
                <a:spcPct val="20000"/>
              </a:spcAft>
              <a:buSzPct val="75000"/>
              <a:buFont typeface="Wingdings" panose="05000000000000000000" pitchFamily="2" charset="2"/>
              <a:buChar char="Ø"/>
            </a:pPr>
            <a:endParaRPr lang="el-GR" altLang="el-GR" sz="1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δύο είδη φροντίδας: </a:t>
            </a:r>
          </a:p>
          <a:p>
            <a:pPr lvl="1">
              <a:lnSpc>
                <a:spcPct val="90000"/>
              </a:lnSpc>
              <a:spcAft>
                <a:spcPct val="20000"/>
              </a:spcAft>
              <a:buFont typeface="Wingdings" panose="05000000000000000000" pitchFamily="2" charset="2"/>
              <a:buChar char="Ø"/>
            </a:pPr>
            <a:r>
              <a:rPr lang="el-GR" altLang="el-GR" sz="1800" dirty="0">
                <a:latin typeface="Trebuchet MS" panose="020B0603020202020204" pitchFamily="34" charset="0"/>
              </a:rPr>
              <a:t>ανεπίσημη: από οικογένεια και κοινωνικό περίγυρο</a:t>
            </a:r>
          </a:p>
          <a:p>
            <a:pPr lvl="1">
              <a:lnSpc>
                <a:spcPct val="90000"/>
              </a:lnSpc>
              <a:spcAft>
                <a:spcPct val="20000"/>
              </a:spcAft>
              <a:buFont typeface="Wingdings" panose="05000000000000000000" pitchFamily="2" charset="2"/>
              <a:buChar char="Ø"/>
            </a:pPr>
            <a:r>
              <a:rPr lang="el-GR" altLang="el-GR" sz="1800" dirty="0">
                <a:latin typeface="Trebuchet MS" panose="020B0603020202020204" pitchFamily="34" charset="0"/>
              </a:rPr>
              <a:t>επίσημη: από το κράτος, την αγορά, φιλανθρωπικές και εθελοντικές οργανώσεις </a:t>
            </a:r>
          </a:p>
          <a:p>
            <a:pPr lvl="1">
              <a:lnSpc>
                <a:spcPct val="90000"/>
              </a:lnSpc>
              <a:spcAft>
                <a:spcPct val="20000"/>
              </a:spcAft>
              <a:buFont typeface="Wingdings" panose="05000000000000000000" pitchFamily="2" charset="2"/>
              <a:buChar char="Ø"/>
            </a:pPr>
            <a:endParaRPr lang="el-GR" altLang="el-GR" sz="1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Η επίσημη κοινωνική φροντίδα διακρίνεται σε:</a:t>
            </a:r>
          </a:p>
          <a:p>
            <a:pPr lvl="1">
              <a:lnSpc>
                <a:spcPct val="90000"/>
              </a:lnSpc>
              <a:spcAft>
                <a:spcPct val="20000"/>
              </a:spcAft>
              <a:buFont typeface="Wingdings" panose="05000000000000000000" pitchFamily="2" charset="2"/>
              <a:buChar char="Ø"/>
            </a:pPr>
            <a:r>
              <a:rPr lang="el-GR" altLang="el-GR" sz="1800" dirty="0">
                <a:latin typeface="Trebuchet MS" panose="020B0603020202020204" pitchFamily="34" charset="0"/>
              </a:rPr>
              <a:t>ιδρυματική (residential),</a:t>
            </a:r>
          </a:p>
          <a:p>
            <a:pPr lvl="1">
              <a:lnSpc>
                <a:spcPct val="90000"/>
              </a:lnSpc>
              <a:spcAft>
                <a:spcPct val="20000"/>
              </a:spcAft>
              <a:buFont typeface="Wingdings" panose="05000000000000000000" pitchFamily="2" charset="2"/>
              <a:buChar char="Ø"/>
            </a:pPr>
            <a:r>
              <a:rPr lang="el-GR" altLang="el-GR" sz="1800" dirty="0">
                <a:latin typeface="Trebuchet MS" panose="020B0603020202020204" pitchFamily="34" charset="0"/>
              </a:rPr>
              <a:t>φροντίδα στο σπίτι (domiciliary) </a:t>
            </a:r>
          </a:p>
          <a:p>
            <a:pPr lvl="1">
              <a:lnSpc>
                <a:spcPct val="90000"/>
              </a:lnSpc>
              <a:spcAft>
                <a:spcPct val="20000"/>
              </a:spcAft>
              <a:buFont typeface="Wingdings" panose="05000000000000000000" pitchFamily="2" charset="2"/>
              <a:buChar char="Ø"/>
            </a:pPr>
            <a:r>
              <a:rPr lang="el-GR" altLang="el-GR" sz="1800" dirty="0">
                <a:latin typeface="Trebuchet MS" panose="020B0603020202020204" pitchFamily="34" charset="0"/>
              </a:rPr>
              <a:t>ανοιχτή φροντίδα (day care)</a:t>
            </a:r>
          </a:p>
          <a:p>
            <a:pPr marL="0" indent="0">
              <a:lnSpc>
                <a:spcPct val="90000"/>
              </a:lnSpc>
              <a:spcAft>
                <a:spcPct val="20000"/>
              </a:spcAft>
              <a:buSzPct val="75000"/>
              <a:buNone/>
            </a:pPr>
            <a:endParaRPr lang="el-GR" altLang="el-GR" sz="2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endParaRPr lang="el-GR" altLang="el-GR" sz="1800" dirty="0">
              <a:latin typeface="Trebuchet MS" panose="020B0603020202020204" pitchFamily="34" charset="0"/>
            </a:endParaRPr>
          </a:p>
          <a:p>
            <a:pPr lvl="1">
              <a:lnSpc>
                <a:spcPct val="90000"/>
              </a:lnSpc>
              <a:spcAft>
                <a:spcPct val="20000"/>
              </a:spcAft>
              <a:buFont typeface="Wingdings" panose="05000000000000000000" pitchFamily="2" charset="2"/>
              <a:buChar char="Ø"/>
            </a:pPr>
            <a:endParaRPr lang="el-GR" altLang="el-GR" sz="1800" dirty="0">
              <a:latin typeface="Trebuchet MS" panose="020B0603020202020204" pitchFamily="34" charset="0"/>
            </a:endParaRPr>
          </a:p>
        </p:txBody>
      </p:sp>
    </p:spTree>
    <p:extLst>
      <p:ext uri="{BB962C8B-B14F-4D97-AF65-F5344CB8AC3E}">
        <p14:creationId xmlns:p14="http://schemas.microsoft.com/office/powerpoint/2010/main" val="2708627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l-GR" altLang="el-GR" sz="2000" b="1" dirty="0">
                <a:solidFill>
                  <a:schemeClr val="hlink"/>
                </a:solidFill>
                <a:latin typeface="Trebuchet MS" panose="020B0603020202020204" pitchFamily="34" charset="0"/>
              </a:rPr>
              <a:t>κοινωνική φροντίδα</a:t>
            </a:r>
            <a:r>
              <a:rPr lang="en-US" altLang="el-GR" sz="2000" b="1" dirty="0">
                <a:solidFill>
                  <a:schemeClr val="hlink"/>
                </a:solidFill>
                <a:latin typeface="Trebuchet MS" panose="020B0603020202020204" pitchFamily="34" charset="0"/>
              </a:rPr>
              <a:t>: </a:t>
            </a:r>
            <a:r>
              <a:rPr lang="el-GR" altLang="el-GR" sz="2000" b="1" dirty="0">
                <a:solidFill>
                  <a:schemeClr val="hlink"/>
                </a:solidFill>
                <a:latin typeface="Trebuchet MS" panose="020B0603020202020204" pitchFamily="34" charset="0"/>
              </a:rPr>
              <a:t>αποτυχίες αγοράς και ανάγκη κρατικής παρέμβασης  </a:t>
            </a:r>
          </a:p>
        </p:txBody>
      </p:sp>
      <p:sp>
        <p:nvSpPr>
          <p:cNvPr id="50179" name="Rectangle 3"/>
          <p:cNvSpPr>
            <a:spLocks noGrp="1" noChangeArrowheads="1"/>
          </p:cNvSpPr>
          <p:nvPr>
            <p:ph type="body" idx="1"/>
          </p:nvPr>
        </p:nvSpPr>
        <p:spPr>
          <a:xfrm>
            <a:off x="566738" y="1752600"/>
            <a:ext cx="8469758" cy="5060776"/>
          </a:xfrm>
        </p:spPr>
        <p:txBody>
          <a:bodyPr/>
          <a:lstStyle/>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αποτυχίες αγοράς</a:t>
            </a:r>
            <a:r>
              <a:rPr lang="en-GB" altLang="el-GR" sz="2000" dirty="0">
                <a:latin typeface="Trebuchet MS" panose="020B0603020202020204" pitchFamily="34" charset="0"/>
              </a:rPr>
              <a:t>:</a:t>
            </a:r>
            <a:r>
              <a:rPr lang="el-GR" altLang="el-GR" sz="2000" dirty="0">
                <a:latin typeface="Trebuchet MS" panose="020B0603020202020204" pitchFamily="34" charset="0"/>
              </a:rPr>
              <a:t> ίδιες με τις υπηρεσίες υγείας</a:t>
            </a:r>
            <a:r>
              <a:rPr lang="en-GB" altLang="el-GR" sz="2000" dirty="0">
                <a:latin typeface="Trebuchet MS" panose="020B0603020202020204" pitchFamily="34" charset="0"/>
              </a:rPr>
              <a:t> (+ </a:t>
            </a:r>
            <a:r>
              <a:rPr lang="el-GR" altLang="el-GR" sz="2000" dirty="0">
                <a:latin typeface="Trebuchet MS" panose="020B0603020202020204" pitchFamily="34" charset="0"/>
              </a:rPr>
              <a:t>ανορθολογισμός στις αποφάσεις) </a:t>
            </a:r>
          </a:p>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κρατική παρέμβαση βάσει επιχειρημάτων οικονομικής αποτελεσματικότητας &amp; κοινωνικής δικαιοσύνης  </a:t>
            </a:r>
          </a:p>
          <a:p>
            <a:pPr>
              <a:lnSpc>
                <a:spcPct val="90000"/>
              </a:lnSpc>
              <a:spcAft>
                <a:spcPct val="20000"/>
              </a:spcAft>
              <a:buSzPct val="75000"/>
              <a:buFont typeface="Wingdings" panose="05000000000000000000" pitchFamily="2" charset="2"/>
              <a:buChar char="Ø"/>
            </a:pPr>
            <a:r>
              <a:rPr lang="el-GR" altLang="el-GR" sz="2000" dirty="0">
                <a:latin typeface="Trebuchet MS" panose="020B0603020202020204" pitchFamily="34" charset="0"/>
              </a:rPr>
              <a:t>μορφές κρατικής παρέμβασης: </a:t>
            </a:r>
          </a:p>
          <a:p>
            <a:pPr lvl="1">
              <a:lnSpc>
                <a:spcPct val="90000"/>
              </a:lnSpc>
              <a:spcAft>
                <a:spcPct val="20000"/>
              </a:spcAft>
              <a:buFont typeface="Wingdings" panose="05000000000000000000" pitchFamily="2" charset="2"/>
              <a:buChar char="Ø"/>
            </a:pPr>
            <a:r>
              <a:rPr lang="el-GR" altLang="el-GR" sz="1800" b="1" dirty="0">
                <a:latin typeface="Trebuchet MS" panose="020B0603020202020204" pitchFamily="34" charset="0"/>
              </a:rPr>
              <a:t>παροχή άμεσης φροντίδας </a:t>
            </a:r>
            <a:r>
              <a:rPr lang="el-GR" altLang="el-GR" sz="1800" dirty="0">
                <a:latin typeface="Trebuchet MS" panose="020B0603020202020204" pitchFamily="34" charset="0"/>
              </a:rPr>
              <a:t>- δημόσια γηροκομεία, προγράμματα βοήθειας στο σπίτι, βρεφονηπιακοί σταθμοί κλπ. Παροχή πληροφόρησης, συμβουλών και στήριξης μέσω κοινωνικών λειτουργών</a:t>
            </a:r>
          </a:p>
          <a:p>
            <a:pPr lvl="1">
              <a:lnSpc>
                <a:spcPct val="90000"/>
              </a:lnSpc>
              <a:spcAft>
                <a:spcPct val="20000"/>
              </a:spcAft>
              <a:buFont typeface="Wingdings" panose="05000000000000000000" pitchFamily="2" charset="2"/>
              <a:buChar char="Ø"/>
            </a:pPr>
            <a:r>
              <a:rPr lang="el-GR" altLang="el-GR" sz="1800" b="1" dirty="0">
                <a:latin typeface="Trebuchet MS" panose="020B0603020202020204" pitchFamily="34" charset="0"/>
              </a:rPr>
              <a:t>επιδότηση υπηρεσιών φροντίδας</a:t>
            </a:r>
            <a:r>
              <a:rPr lang="el-GR" altLang="el-GR" sz="1800" dirty="0">
                <a:latin typeface="Trebuchet MS" panose="020B0603020202020204" pitchFamily="34" charset="0"/>
              </a:rPr>
              <a:t>, χρησιμοποιώντας τα έσοδα από τη φορολογία για τη μείωση των τιμών που επιβάλλουν οι προμηθευτές επίσημης φροντίδας, καταβολή επιδομάτων σε φορείς ανεπίσημης φροντίδας (π.χ. θετοί γονείς).</a:t>
            </a:r>
          </a:p>
          <a:p>
            <a:pPr lvl="1">
              <a:lnSpc>
                <a:spcPct val="90000"/>
              </a:lnSpc>
              <a:spcAft>
                <a:spcPct val="20000"/>
              </a:spcAft>
              <a:buFont typeface="Wingdings" panose="05000000000000000000" pitchFamily="2" charset="2"/>
              <a:buChar char="Ø"/>
            </a:pPr>
            <a:r>
              <a:rPr lang="el-GR" altLang="el-GR" sz="1800" b="1" dirty="0">
                <a:latin typeface="Trebuchet MS" panose="020B0603020202020204" pitchFamily="34" charset="0"/>
              </a:rPr>
              <a:t>ρύθμιση και παρακολούθηση ποσότητας, ποιότητας και τιμών </a:t>
            </a:r>
            <a:r>
              <a:rPr lang="el-GR" altLang="el-GR" sz="1800" dirty="0">
                <a:latin typeface="Trebuchet MS" panose="020B0603020202020204" pitchFamily="34" charset="0"/>
              </a:rPr>
              <a:t>παρεχόμενης επίσημης φροντίδας από τους ιδιωτικούς φορείς, χρησιμοποιώντας επιθεωρητές, χορήγηση αδειών λειτουργίας, επισκέψεις κοινωνικών λειτουργών κλπ. </a:t>
            </a:r>
          </a:p>
          <a:p>
            <a:pPr>
              <a:lnSpc>
                <a:spcPct val="90000"/>
              </a:lnSpc>
              <a:spcAft>
                <a:spcPct val="20000"/>
              </a:spcAft>
              <a:buSzPct val="75000"/>
              <a:buFont typeface="Wingdings" panose="05000000000000000000" pitchFamily="2" charset="2"/>
              <a:buChar char="Ø"/>
            </a:pPr>
            <a:endParaRPr lang="el-GR" altLang="el-GR" sz="1800" dirty="0">
              <a:latin typeface="Trebuchet MS" panose="020B0603020202020204" pitchFamily="34" charset="0"/>
            </a:endParaRPr>
          </a:p>
          <a:p>
            <a:pPr lvl="1">
              <a:lnSpc>
                <a:spcPct val="90000"/>
              </a:lnSpc>
              <a:spcAft>
                <a:spcPct val="20000"/>
              </a:spcAft>
              <a:buFont typeface="Wingdings" panose="05000000000000000000" pitchFamily="2" charset="2"/>
              <a:buChar char="Ø"/>
            </a:pPr>
            <a:endParaRPr lang="el-GR" altLang="el-GR" sz="1800" dirty="0">
              <a:latin typeface="Trebuchet MS" panose="020B0603020202020204" pitchFamily="34" charset="0"/>
            </a:endParaRPr>
          </a:p>
        </p:txBody>
      </p:sp>
    </p:spTree>
    <p:extLst>
      <p:ext uri="{BB962C8B-B14F-4D97-AF65-F5344CB8AC3E}">
        <p14:creationId xmlns:p14="http://schemas.microsoft.com/office/powerpoint/2010/main" val="4286121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ltLang="el-GR" sz="2000" b="1" dirty="0">
                <a:solidFill>
                  <a:schemeClr val="hlink"/>
                </a:solidFill>
                <a:latin typeface="Trebuchet MS" panose="020B0603020202020204" pitchFamily="34" charset="0"/>
              </a:rPr>
              <a:t>additional references </a:t>
            </a:r>
            <a:endParaRPr lang="el-GR" altLang="el-GR" sz="2000" b="1" dirty="0">
              <a:solidFill>
                <a:schemeClr val="hlink"/>
              </a:solidFill>
              <a:latin typeface="Trebuchet MS" panose="020B0603020202020204" pitchFamily="34" charset="0"/>
            </a:endParaRPr>
          </a:p>
        </p:txBody>
      </p:sp>
      <p:sp>
        <p:nvSpPr>
          <p:cNvPr id="50179" name="Rectangle 3"/>
          <p:cNvSpPr>
            <a:spLocks noGrp="1" noChangeArrowheads="1"/>
          </p:cNvSpPr>
          <p:nvPr>
            <p:ph type="body" idx="1"/>
          </p:nvPr>
        </p:nvSpPr>
        <p:spPr>
          <a:xfrm>
            <a:off x="566738" y="1752600"/>
            <a:ext cx="8325742" cy="5060776"/>
          </a:xfrm>
        </p:spPr>
        <p:txBody>
          <a:bodyPr/>
          <a:lstStyle/>
          <a:p>
            <a:pPr>
              <a:lnSpc>
                <a:spcPct val="90000"/>
              </a:lnSpc>
              <a:spcAft>
                <a:spcPct val="20000"/>
              </a:spcAft>
              <a:buSzPct val="75000"/>
              <a:buFont typeface="Wingdings" panose="05000000000000000000" pitchFamily="2" charset="2"/>
              <a:buChar char="Ø"/>
            </a:pPr>
            <a:r>
              <a:rPr lang="en-GB" altLang="el-GR" sz="2000" dirty="0">
                <a:latin typeface="Trebuchet MS" panose="020B0603020202020204" pitchFamily="34" charset="0"/>
                <a:hlinkClick r:id="rId2"/>
              </a:rPr>
              <a:t>https://www.oecd.org/health/health-systems/OECD-Focus-on-Out-of-Pocket-Spending-April-2019.pdf</a:t>
            </a:r>
            <a:r>
              <a:rPr lang="el-GR" altLang="el-GR" sz="2000" dirty="0">
                <a:latin typeface="Trebuchet MS" panose="020B0603020202020204" pitchFamily="34" charset="0"/>
              </a:rPr>
              <a:t> </a:t>
            </a:r>
            <a:endParaRPr lang="en-GB" altLang="el-GR" sz="2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endParaRPr lang="en-GB" altLang="el-GR" sz="2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r>
              <a:rPr lang="en-GB" altLang="el-GR" sz="2000" dirty="0">
                <a:latin typeface="Trebuchet MS" panose="020B0603020202020204" pitchFamily="34" charset="0"/>
                <a:hlinkClick r:id="rId3"/>
              </a:rPr>
              <a:t>https://www.statistics.gr/el/infographic-physicians-2019</a:t>
            </a:r>
            <a:r>
              <a:rPr lang="en-GB" altLang="el-GR" sz="2000" dirty="0">
                <a:latin typeface="Trebuchet MS" panose="020B0603020202020204" pitchFamily="34" charset="0"/>
              </a:rPr>
              <a:t> </a:t>
            </a:r>
          </a:p>
          <a:p>
            <a:pPr>
              <a:lnSpc>
                <a:spcPct val="90000"/>
              </a:lnSpc>
              <a:spcAft>
                <a:spcPct val="20000"/>
              </a:spcAft>
              <a:buSzPct val="75000"/>
              <a:buFont typeface="Wingdings" panose="05000000000000000000" pitchFamily="2" charset="2"/>
              <a:buChar char="Ø"/>
            </a:pPr>
            <a:r>
              <a:rPr lang="en-GB" altLang="el-GR" sz="2000" dirty="0">
                <a:latin typeface="Trebuchet MS" panose="020B0603020202020204" pitchFamily="34" charset="0"/>
                <a:hlinkClick r:id="rId4"/>
              </a:rPr>
              <a:t>https://www.statistics.gr/el/infographic-ygeia-1-2019</a:t>
            </a:r>
            <a:r>
              <a:rPr lang="en-GB" altLang="el-GR" sz="2000" dirty="0">
                <a:latin typeface="Trebuchet MS" panose="020B0603020202020204" pitchFamily="34" charset="0"/>
              </a:rPr>
              <a:t> </a:t>
            </a:r>
          </a:p>
          <a:p>
            <a:pPr>
              <a:lnSpc>
                <a:spcPct val="90000"/>
              </a:lnSpc>
              <a:spcAft>
                <a:spcPct val="20000"/>
              </a:spcAft>
              <a:buSzPct val="75000"/>
              <a:buFont typeface="Wingdings" panose="05000000000000000000" pitchFamily="2" charset="2"/>
              <a:buChar char="Ø"/>
            </a:pPr>
            <a:endParaRPr lang="en-GB" altLang="el-GR" sz="2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r>
              <a:rPr lang="en-GB" altLang="el-GR" sz="2000" dirty="0">
                <a:latin typeface="Trebuchet MS" panose="020B0603020202020204" pitchFamily="34" charset="0"/>
                <a:hlinkClick r:id="rId5"/>
              </a:rPr>
              <a:t>https://ec.europa.eu/info/sites/info/files/file_import/european-semester_thematic-factsheet_health-systems_el.pdf</a:t>
            </a:r>
            <a:r>
              <a:rPr lang="el-GR" altLang="el-GR" sz="2000" dirty="0">
                <a:latin typeface="Trebuchet MS" panose="020B0603020202020204" pitchFamily="34" charset="0"/>
              </a:rPr>
              <a:t> </a:t>
            </a:r>
          </a:p>
          <a:p>
            <a:pPr>
              <a:lnSpc>
                <a:spcPct val="90000"/>
              </a:lnSpc>
              <a:spcAft>
                <a:spcPct val="20000"/>
              </a:spcAft>
              <a:buSzPct val="75000"/>
              <a:buFont typeface="Wingdings" panose="05000000000000000000" pitchFamily="2" charset="2"/>
              <a:buChar char="Ø"/>
            </a:pPr>
            <a:endParaRPr lang="el-GR" altLang="el-GR" sz="2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r>
              <a:rPr lang="en-GB" altLang="el-GR" sz="2000" dirty="0">
                <a:latin typeface="Trebuchet MS" panose="020B0603020202020204" pitchFamily="34" charset="0"/>
                <a:hlinkClick r:id="rId6"/>
              </a:rPr>
              <a:t>https://www.imf.org/en/Publications/WP/Issues/2021/07/16/Health-Care-Reform-in-Greece-Progress-and-Reform-Priorities-461835</a:t>
            </a:r>
            <a:r>
              <a:rPr lang="en-GB" altLang="el-GR" sz="2000" dirty="0">
                <a:latin typeface="Trebuchet MS" panose="020B0603020202020204" pitchFamily="34" charset="0"/>
              </a:rPr>
              <a:t> </a:t>
            </a:r>
          </a:p>
          <a:p>
            <a:pPr>
              <a:lnSpc>
                <a:spcPct val="90000"/>
              </a:lnSpc>
              <a:spcAft>
                <a:spcPct val="20000"/>
              </a:spcAft>
              <a:buSzPct val="75000"/>
              <a:buFont typeface="Wingdings" panose="05000000000000000000" pitchFamily="2" charset="2"/>
              <a:buChar char="Ø"/>
            </a:pPr>
            <a:endParaRPr lang="en-GB" altLang="el-GR" sz="2000" dirty="0">
              <a:latin typeface="Trebuchet MS" panose="020B0603020202020204" pitchFamily="34" charset="0"/>
            </a:endParaRPr>
          </a:p>
          <a:p>
            <a:pPr>
              <a:lnSpc>
                <a:spcPct val="90000"/>
              </a:lnSpc>
              <a:spcAft>
                <a:spcPct val="20000"/>
              </a:spcAft>
              <a:buSzPct val="75000"/>
              <a:buFont typeface="Wingdings" panose="05000000000000000000" pitchFamily="2" charset="2"/>
              <a:buChar char="Ø"/>
            </a:pPr>
            <a:endParaRPr lang="el-GR" altLang="el-GR" sz="1800" dirty="0">
              <a:latin typeface="Trebuchet MS" panose="020B0603020202020204" pitchFamily="34" charset="0"/>
            </a:endParaRPr>
          </a:p>
        </p:txBody>
      </p:sp>
    </p:spTree>
    <p:extLst>
      <p:ext uri="{BB962C8B-B14F-4D97-AF65-F5344CB8AC3E}">
        <p14:creationId xmlns:p14="http://schemas.microsoft.com/office/powerpoint/2010/main" val="141327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11188" y="333375"/>
            <a:ext cx="8532812" cy="1216025"/>
          </a:xfrm>
        </p:spPr>
        <p:txBody>
          <a:bodyPr anchor="b"/>
          <a:lstStyle/>
          <a:p>
            <a:r>
              <a:rPr lang="el-GR" altLang="el-GR" sz="2000" b="1" dirty="0">
                <a:solidFill>
                  <a:schemeClr val="hlink"/>
                </a:solidFill>
                <a:latin typeface="Trebuchet MS" panose="020B0603020202020204" pitchFamily="34" charset="0"/>
              </a:rPr>
              <a:t>«ίδια» δαπάνη</a:t>
            </a:r>
            <a:r>
              <a:rPr lang="en-GB" altLang="el-GR" sz="2000" b="1" dirty="0">
                <a:solidFill>
                  <a:schemeClr val="hlink"/>
                </a:solidFill>
                <a:latin typeface="Trebuchet MS" panose="020B0603020202020204" pitchFamily="34" charset="0"/>
              </a:rPr>
              <a:t>:</a:t>
            </a:r>
            <a:r>
              <a:rPr lang="el-GR" altLang="el-GR" sz="2000" b="1" dirty="0">
                <a:solidFill>
                  <a:schemeClr val="hlink"/>
                </a:solidFill>
                <a:latin typeface="Trebuchet MS" panose="020B0603020202020204" pitchFamily="34" charset="0"/>
              </a:rPr>
              <a:t> </a:t>
            </a:r>
            <a:r>
              <a:rPr lang="en-GB" altLang="el-GR" sz="2000" b="1" dirty="0">
                <a:solidFill>
                  <a:schemeClr val="hlink"/>
                </a:solidFill>
                <a:latin typeface="Trebuchet MS" panose="020B0603020202020204" pitchFamily="34" charset="0"/>
              </a:rPr>
              <a:t>2019</a:t>
            </a:r>
            <a:br>
              <a:rPr lang="en-GB" altLang="el-GR" sz="2000" dirty="0">
                <a:solidFill>
                  <a:schemeClr val="hlink"/>
                </a:solidFill>
                <a:latin typeface="Trebuchet MS" panose="020B0603020202020204" pitchFamily="34" charset="0"/>
              </a:rPr>
            </a:br>
            <a:endParaRPr lang="en-US" altLang="el-GR" sz="2000" dirty="0">
              <a:solidFill>
                <a:schemeClr val="hlink"/>
              </a:solidFill>
              <a:latin typeface="Trebuchet MS" panose="020B0603020202020204" pitchFamily="34" charset="0"/>
            </a:endParaRPr>
          </a:p>
        </p:txBody>
      </p:sp>
      <p:graphicFrame>
        <p:nvGraphicFramePr>
          <p:cNvPr id="488549" name="Group 101"/>
          <p:cNvGraphicFramePr>
            <a:graphicFrameLocks noGrp="1"/>
          </p:cNvGraphicFramePr>
          <p:nvPr>
            <p:extLst>
              <p:ext uri="{D42A27DB-BD31-4B8C-83A1-F6EECF244321}">
                <p14:modId xmlns:p14="http://schemas.microsoft.com/office/powerpoint/2010/main" val="858397137"/>
              </p:ext>
            </p:extLst>
          </p:nvPr>
        </p:nvGraphicFramePr>
        <p:xfrm>
          <a:off x="1187624" y="2060848"/>
          <a:ext cx="5889848" cy="2613032"/>
        </p:xfrm>
        <a:graphic>
          <a:graphicData uri="http://schemas.openxmlformats.org/drawingml/2006/table">
            <a:tbl>
              <a:tblPr/>
              <a:tblGrid>
                <a:gridCol w="2117265">
                  <a:extLst>
                    <a:ext uri="{9D8B030D-6E8A-4147-A177-3AD203B41FA5}">
                      <a16:colId xmlns:a16="http://schemas.microsoft.com/office/drawing/2014/main" val="20000"/>
                    </a:ext>
                  </a:extLst>
                </a:gridCol>
                <a:gridCol w="3772583">
                  <a:extLst>
                    <a:ext uri="{9D8B030D-6E8A-4147-A177-3AD203B41FA5}">
                      <a16:colId xmlns:a16="http://schemas.microsoft.com/office/drawing/2014/main" val="20001"/>
                    </a:ext>
                  </a:extLst>
                </a:gridCol>
              </a:tblGrid>
              <a:tr h="581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l-GR" sz="1600" b="0" i="0" u="none" strike="noStrike" cap="none" normalizeH="0" baseline="0" dirty="0">
                        <a:ln>
                          <a:noFill/>
                        </a:ln>
                        <a:solidFill>
                          <a:schemeClr val="tx1"/>
                        </a:solidFill>
                        <a:effectLst/>
                        <a:latin typeface="Trebuchet MS" pitchFamily="34" charset="0"/>
                      </a:endParaRP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dirty="0">
                          <a:ln>
                            <a:noFill/>
                          </a:ln>
                          <a:solidFill>
                            <a:schemeClr val="tx1"/>
                          </a:solidFill>
                          <a:effectLst/>
                          <a:latin typeface="Trebuchet MS" pitchFamily="34" charset="0"/>
                        </a:rPr>
                        <a:t>% της συνολικής δαπάνης υγείας</a:t>
                      </a: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extLst>
                  <a:ext uri="{0D108BD9-81ED-4DB2-BD59-A6C34878D82A}">
                    <a16:rowId xmlns:a16="http://schemas.microsoft.com/office/drawing/2014/main" val="10000"/>
                  </a:ext>
                </a:extLst>
              </a:tr>
              <a:tr h="406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Ελλάδα</a:t>
                      </a: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dirty="0">
                          <a:ln>
                            <a:noFill/>
                          </a:ln>
                          <a:solidFill>
                            <a:schemeClr val="tx1"/>
                          </a:solidFill>
                          <a:effectLst/>
                          <a:latin typeface="Trebuchet MS" pitchFamily="34" charset="0"/>
                        </a:rPr>
                        <a:t>40</a:t>
                      </a:r>
                      <a:r>
                        <a:rPr kumimoji="0" lang="el-GR" sz="1600" b="0" i="0" u="none" strike="noStrike" cap="none" normalizeH="0" baseline="0" dirty="0">
                          <a:ln>
                            <a:noFill/>
                          </a:ln>
                          <a:solidFill>
                            <a:schemeClr val="tx1"/>
                          </a:solidFill>
                          <a:effectLst/>
                          <a:latin typeface="Trebuchet MS" pitchFamily="34" charset="0"/>
                        </a:rPr>
                        <a:t>,</a:t>
                      </a:r>
                      <a:r>
                        <a:rPr kumimoji="0" lang="en-GB" sz="1600" b="0" i="0" u="none" strike="noStrike" cap="none" normalizeH="0" baseline="0" dirty="0">
                          <a:ln>
                            <a:noFill/>
                          </a:ln>
                          <a:solidFill>
                            <a:schemeClr val="tx1"/>
                          </a:solidFill>
                          <a:effectLst/>
                          <a:latin typeface="Trebuchet MS" pitchFamily="34" charset="0"/>
                        </a:rPr>
                        <a:t>1</a:t>
                      </a:r>
                      <a:endParaRPr kumimoji="0" lang="el-GR" sz="1600" b="0" i="0" u="none" strike="noStrike" cap="none" normalizeH="0" baseline="0" dirty="0">
                        <a:ln>
                          <a:noFill/>
                        </a:ln>
                        <a:solidFill>
                          <a:schemeClr val="tx1"/>
                        </a:solidFill>
                        <a:effectLst/>
                        <a:latin typeface="Trebuchet MS" pitchFamily="34" charset="0"/>
                      </a:endParaRP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6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Ιταλία</a:t>
                      </a: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dirty="0">
                          <a:ln>
                            <a:noFill/>
                          </a:ln>
                          <a:solidFill>
                            <a:schemeClr val="tx1"/>
                          </a:solidFill>
                          <a:effectLst/>
                          <a:latin typeface="Trebuchet MS" pitchFamily="34" charset="0"/>
                        </a:rPr>
                        <a:t>26,1</a:t>
                      </a:r>
                      <a:endParaRPr kumimoji="0" lang="el-GR" sz="1600" b="0" i="0" u="none" strike="noStrike" cap="none" normalizeH="0" baseline="0" dirty="0">
                        <a:ln>
                          <a:noFill/>
                        </a:ln>
                        <a:solidFill>
                          <a:schemeClr val="tx1"/>
                        </a:solidFill>
                        <a:effectLst/>
                        <a:latin typeface="Trebuchet MS" pitchFamily="34" charset="0"/>
                      </a:endParaRP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6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Ισπανία</a:t>
                      </a: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dirty="0">
                          <a:ln>
                            <a:noFill/>
                          </a:ln>
                          <a:solidFill>
                            <a:schemeClr val="tx1"/>
                          </a:solidFill>
                          <a:effectLst/>
                          <a:latin typeface="Trebuchet MS" pitchFamily="34" charset="0"/>
                        </a:rPr>
                        <a:t>29,4</a:t>
                      </a:r>
                      <a:endParaRPr kumimoji="0" lang="el-GR" sz="1600" b="0" i="0" u="none" strike="noStrike" cap="none" normalizeH="0" baseline="0" dirty="0">
                        <a:ln>
                          <a:noFill/>
                        </a:ln>
                        <a:solidFill>
                          <a:schemeClr val="tx1"/>
                        </a:solidFill>
                        <a:effectLst/>
                        <a:latin typeface="Trebuchet MS" pitchFamily="34" charset="0"/>
                      </a:endParaRP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06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600" b="0" i="0" u="none" strike="noStrike" cap="none" normalizeH="0" baseline="0">
                          <a:ln>
                            <a:noFill/>
                          </a:ln>
                          <a:solidFill>
                            <a:schemeClr val="tx1"/>
                          </a:solidFill>
                          <a:effectLst/>
                          <a:latin typeface="Trebuchet MS" pitchFamily="34" charset="0"/>
                        </a:rPr>
                        <a:t>Βρετανία</a:t>
                      </a: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600" b="0" i="0" u="none" strike="noStrike" cap="none" normalizeH="0" baseline="0" dirty="0">
                          <a:ln>
                            <a:noFill/>
                          </a:ln>
                          <a:solidFill>
                            <a:schemeClr val="tx1"/>
                          </a:solidFill>
                          <a:effectLst/>
                          <a:latin typeface="Trebuchet MS" pitchFamily="34" charset="0"/>
                        </a:rPr>
                        <a:t>21,5</a:t>
                      </a:r>
                      <a:endParaRPr kumimoji="0" lang="el-GR" sz="1600" b="0" i="0" u="none" strike="noStrike" cap="none" normalizeH="0" baseline="0" dirty="0">
                        <a:ln>
                          <a:noFill/>
                        </a:ln>
                        <a:solidFill>
                          <a:schemeClr val="tx1"/>
                        </a:solidFill>
                        <a:effectLst/>
                        <a:latin typeface="Trebuchet MS" pitchFamily="34" charset="0"/>
                      </a:endParaRP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0635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1400" b="0" i="0" u="sng" strike="noStrike" cap="none" normalizeH="0" baseline="0" dirty="0">
                          <a:ln>
                            <a:noFill/>
                          </a:ln>
                          <a:solidFill>
                            <a:schemeClr val="tx1"/>
                          </a:solidFill>
                          <a:effectLst/>
                          <a:latin typeface="Trebuchet MS" pitchFamily="34" charset="0"/>
                        </a:rPr>
                        <a:t>Πηγή</a:t>
                      </a:r>
                      <a:r>
                        <a:rPr kumimoji="0" lang="el-GR" sz="1400" b="0" i="0" u="none" strike="noStrike" cap="none" normalizeH="0" baseline="0" dirty="0">
                          <a:ln>
                            <a:noFill/>
                          </a:ln>
                          <a:solidFill>
                            <a:schemeClr val="tx1"/>
                          </a:solidFill>
                          <a:effectLst/>
                          <a:latin typeface="Trebuchet MS" pitchFamily="34" charset="0"/>
                        </a:rPr>
                        <a:t>: </a:t>
                      </a:r>
                      <a:r>
                        <a:rPr kumimoji="0" lang="en-US" sz="1400" b="0" i="0" u="none" strike="noStrike" cap="none" normalizeH="0" baseline="0" dirty="0">
                          <a:ln>
                            <a:noFill/>
                          </a:ln>
                          <a:solidFill>
                            <a:schemeClr val="tx1"/>
                          </a:solidFill>
                          <a:effectLst/>
                          <a:latin typeface="Trebuchet MS" pitchFamily="34" charset="0"/>
                        </a:rPr>
                        <a:t>OECD Health Statistics  </a:t>
                      </a:r>
                      <a:endParaRPr kumimoji="0" lang="el-GR" sz="1400" b="0" i="0" u="none" strike="noStrike" cap="none" normalizeH="0" baseline="0" dirty="0">
                        <a:ln>
                          <a:noFill/>
                        </a:ln>
                        <a:solidFill>
                          <a:schemeClr val="tx1"/>
                        </a:solidFill>
                        <a:effectLst/>
                        <a:latin typeface="Trebuchet MS" pitchFamily="34" charset="0"/>
                      </a:endParaRPr>
                    </a:p>
                  </a:txBody>
                  <a:tcPr marL="90000" marR="90000" marT="46795" marB="46795" anchor="ctr" horzOverflow="overflow">
                    <a:lnL w="12700" cap="flat" cmpd="sng" algn="ctr">
                      <a:solidFill>
                        <a:srgbClr val="9999FF"/>
                      </a:solidFill>
                      <a:prstDash val="solid"/>
                      <a:round/>
                      <a:headEnd type="none" w="med" len="med"/>
                      <a:tailEnd type="none" w="med" len="med"/>
                    </a:lnL>
                    <a:lnR w="12700" cap="flat" cmpd="sng" algn="ctr">
                      <a:solidFill>
                        <a:srgbClr val="9999FF"/>
                      </a:solidFill>
                      <a:prstDash val="solid"/>
                      <a:round/>
                      <a:headEnd type="none" w="med" len="med"/>
                      <a:tailEnd type="none" w="med" len="med"/>
                    </a:lnR>
                    <a:lnT w="12700" cap="flat" cmpd="sng" algn="ctr">
                      <a:solidFill>
                        <a:srgbClr val="9999FF"/>
                      </a:solidFill>
                      <a:prstDash val="solid"/>
                      <a:round/>
                      <a:headEnd type="none" w="med" len="med"/>
                      <a:tailEnd type="none" w="med" len="med"/>
                    </a:lnT>
                    <a:lnB w="12700" cap="flat" cmpd="sng" algn="ctr">
                      <a:solidFill>
                        <a:srgbClr val="9999FF"/>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11188" y="333375"/>
            <a:ext cx="8532812" cy="1216025"/>
          </a:xfrm>
        </p:spPr>
        <p:txBody>
          <a:bodyPr anchor="b"/>
          <a:lstStyle/>
          <a:p>
            <a:r>
              <a:rPr lang="el-GR" altLang="el-GR" sz="2000">
                <a:solidFill>
                  <a:schemeClr val="hlink"/>
                </a:solidFill>
                <a:latin typeface="Trebuchet MS" panose="020B0603020202020204" pitchFamily="34" charset="0"/>
              </a:rPr>
              <a:t>... </a:t>
            </a:r>
            <a:r>
              <a:rPr lang="el-GR" altLang="el-GR" sz="2000" b="1">
                <a:solidFill>
                  <a:schemeClr val="hlink"/>
                </a:solidFill>
                <a:latin typeface="Trebuchet MS" panose="020B0603020202020204" pitchFamily="34" charset="0"/>
              </a:rPr>
              <a:t>ιδίως για τις φτωχότερους και τους ηλικιωμένους</a:t>
            </a:r>
            <a:r>
              <a:rPr lang="el-GR" altLang="el-GR" sz="2000">
                <a:solidFill>
                  <a:schemeClr val="hlink"/>
                </a:solidFill>
                <a:latin typeface="Trebuchet MS" panose="020B0603020202020204" pitchFamily="34" charset="0"/>
              </a:rPr>
              <a:t> ...</a:t>
            </a:r>
            <a:br>
              <a:rPr lang="en-GB" altLang="el-GR" sz="2000">
                <a:solidFill>
                  <a:schemeClr val="hlink"/>
                </a:solidFill>
                <a:latin typeface="Trebuchet MS" panose="020B0603020202020204" pitchFamily="34" charset="0"/>
              </a:rPr>
            </a:br>
            <a:endParaRPr lang="en-US" altLang="el-GR" sz="2000">
              <a:solidFill>
                <a:schemeClr val="hlink"/>
              </a:solidFill>
              <a:latin typeface="Trebuchet MS" panose="020B0603020202020204" pitchFamily="34" charset="0"/>
            </a:endParaRPr>
          </a:p>
        </p:txBody>
      </p:sp>
      <p:sp>
        <p:nvSpPr>
          <p:cNvPr id="13315" name="Rectangle 2"/>
          <p:cNvSpPr>
            <a:spLocks noChangeArrowheads="1"/>
          </p:cNvSpPr>
          <p:nvPr/>
        </p:nvSpPr>
        <p:spPr bwMode="auto">
          <a:xfrm>
            <a:off x="611188" y="5805264"/>
            <a:ext cx="820896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50000"/>
              </a:lnSpc>
              <a:spcBef>
                <a:spcPct val="0"/>
              </a:spcBef>
              <a:spcAft>
                <a:spcPts val="600"/>
              </a:spcAft>
              <a:buClrTx/>
              <a:buSzTx/>
              <a:buFontTx/>
              <a:buNone/>
            </a:pPr>
            <a:r>
              <a:rPr lang="en-US" altLang="el-GR" sz="1600" noProof="1">
                <a:solidFill>
                  <a:srgbClr val="666699"/>
                </a:solidFill>
                <a:latin typeface="Trebuchet MS" panose="020B0603020202020204" pitchFamily="34" charset="0"/>
              </a:rPr>
              <a:t>«</a:t>
            </a:r>
            <a:r>
              <a:rPr lang="el-GR" altLang="el-GR" sz="1600" noProof="1">
                <a:solidFill>
                  <a:srgbClr val="666699"/>
                </a:solidFill>
                <a:latin typeface="Trebuchet MS" panose="020B0603020202020204" pitchFamily="34" charset="0"/>
              </a:rPr>
              <a:t>Ίδια» δαπάνη υγείας ως ποσοστό του οικογενειακού εισοδήματος.</a:t>
            </a:r>
            <a:br>
              <a:rPr lang="el-GR" altLang="el-GR" sz="1600" noProof="1">
                <a:solidFill>
                  <a:srgbClr val="666699"/>
                </a:solidFill>
                <a:latin typeface="Trebuchet MS" panose="020B0603020202020204" pitchFamily="34" charset="0"/>
              </a:rPr>
            </a:br>
            <a:r>
              <a:rPr lang="el-GR" altLang="el-GR" sz="1400" noProof="1">
                <a:solidFill>
                  <a:srgbClr val="666699"/>
                </a:solidFill>
                <a:latin typeface="Trebuchet MS" panose="020B0603020202020204" pitchFamily="34" charset="0"/>
              </a:rPr>
              <a:t>Πηγή: Στοιχεία της έρευνας</a:t>
            </a:r>
            <a:r>
              <a:rPr lang="en-US" altLang="el-GR" sz="1400" noProof="1">
                <a:solidFill>
                  <a:srgbClr val="666699"/>
                </a:solidFill>
                <a:latin typeface="Trebuchet MS" panose="020B0603020202020204" pitchFamily="34" charset="0"/>
              </a:rPr>
              <a:t> SHARE</a:t>
            </a:r>
            <a:r>
              <a:rPr lang="el-GR" altLang="el-GR" sz="1400" dirty="0">
                <a:solidFill>
                  <a:srgbClr val="666699"/>
                </a:solidFill>
                <a:latin typeface="Trebuchet MS" panose="020B0603020202020204" pitchFamily="34" charset="0"/>
              </a:rPr>
              <a:t> (άτομα ηλικίας 50+) για το 2006</a:t>
            </a:r>
            <a:endParaRPr lang="el-GR" altLang="el-GR" sz="1400" noProof="1">
              <a:solidFill>
                <a:srgbClr val="666699"/>
              </a:solidFill>
              <a:latin typeface="Trebuchet MS" panose="020B0603020202020204" pitchFamily="34" charset="0"/>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619250"/>
            <a:ext cx="68373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11188" y="333375"/>
            <a:ext cx="8532812" cy="1216025"/>
          </a:xfrm>
        </p:spPr>
        <p:txBody>
          <a:bodyPr anchor="b"/>
          <a:lstStyle/>
          <a:p>
            <a:r>
              <a:rPr lang="el-GR" altLang="el-GR" sz="2000" dirty="0">
                <a:solidFill>
                  <a:schemeClr val="hlink"/>
                </a:solidFill>
                <a:latin typeface="Trebuchet MS" panose="020B0603020202020204" pitchFamily="34" charset="0"/>
              </a:rPr>
              <a:t>... </a:t>
            </a:r>
            <a:r>
              <a:rPr lang="el-GR" altLang="el-GR" sz="2000" b="1" dirty="0">
                <a:solidFill>
                  <a:schemeClr val="hlink"/>
                </a:solidFill>
                <a:latin typeface="Trebuchet MS" panose="020B0603020202020204" pitchFamily="34" charset="0"/>
              </a:rPr>
              <a:t>συχνά ‘καταστροφική δαπάνη’… </a:t>
            </a:r>
            <a:br>
              <a:rPr lang="en-GB" altLang="el-GR" sz="2000" dirty="0">
                <a:solidFill>
                  <a:schemeClr val="hlink"/>
                </a:solidFill>
                <a:latin typeface="Trebuchet MS" panose="020B0603020202020204" pitchFamily="34" charset="0"/>
              </a:rPr>
            </a:br>
            <a:endParaRPr lang="en-US" altLang="el-GR" sz="2000" dirty="0">
              <a:solidFill>
                <a:schemeClr val="hlink"/>
              </a:solidFill>
              <a:latin typeface="Trebuchet MS" panose="020B0603020202020204" pitchFamily="34" charset="0"/>
            </a:endParaRPr>
          </a:p>
        </p:txBody>
      </p:sp>
      <p:pic>
        <p:nvPicPr>
          <p:cNvPr id="3" name="Picture 2">
            <a:extLst>
              <a:ext uri="{FF2B5EF4-FFF2-40B4-BE49-F238E27FC236}">
                <a16:creationId xmlns:a16="http://schemas.microsoft.com/office/drawing/2014/main" id="{99F82260-9E7B-404D-915C-3D23AB0A7D52}"/>
              </a:ext>
            </a:extLst>
          </p:cNvPr>
          <p:cNvPicPr>
            <a:picLocks noChangeAspect="1"/>
          </p:cNvPicPr>
          <p:nvPr/>
        </p:nvPicPr>
        <p:blipFill>
          <a:blip r:embed="rId3"/>
          <a:stretch>
            <a:fillRect/>
          </a:stretch>
        </p:blipFill>
        <p:spPr>
          <a:xfrm>
            <a:off x="619036" y="1700808"/>
            <a:ext cx="7769388" cy="5174788"/>
          </a:xfrm>
          <a:prstGeom prst="rect">
            <a:avLst/>
          </a:prstGeom>
        </p:spPr>
      </p:pic>
    </p:spTree>
    <p:extLst>
      <p:ext uri="{BB962C8B-B14F-4D97-AF65-F5344CB8AC3E}">
        <p14:creationId xmlns:p14="http://schemas.microsoft.com/office/powerpoint/2010/main" val="98958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l-GR" altLang="el-GR" sz="2000">
                <a:solidFill>
                  <a:srgbClr val="666699"/>
                </a:solidFill>
                <a:latin typeface="Trebuchet MS" panose="020B0603020202020204" pitchFamily="34" charset="0"/>
              </a:rPr>
              <a:t>Δομή δαπανών υγείας σε Ελλάδα και ΕΕ</a:t>
            </a:r>
            <a:endParaRPr lang="el-GR" altLang="en-US"/>
          </a:p>
        </p:txBody>
      </p:sp>
      <p:sp>
        <p:nvSpPr>
          <p:cNvPr id="15363" name="Content Placeholder 2"/>
          <p:cNvSpPr>
            <a:spLocks noGrp="1"/>
          </p:cNvSpPr>
          <p:nvPr>
            <p:ph idx="1"/>
          </p:nvPr>
        </p:nvSpPr>
        <p:spPr>
          <a:xfrm>
            <a:off x="914400" y="5157788"/>
            <a:ext cx="7772400" cy="1511300"/>
          </a:xfrm>
        </p:spPr>
        <p:txBody>
          <a:bodyPr/>
          <a:lstStyle/>
          <a:p>
            <a:r>
              <a:rPr lang="el-GR" altLang="en-US" sz="1800" dirty="0"/>
              <a:t>Σημαντικά υψηλότερο το ποσοστό των ελληνικών δαπανών σε </a:t>
            </a:r>
            <a:r>
              <a:rPr lang="el-GR" altLang="en-US" sz="1800" dirty="0" err="1"/>
              <a:t>ενδονοσοκομειακή</a:t>
            </a:r>
            <a:r>
              <a:rPr lang="el-GR" altLang="en-US" sz="1800" dirty="0"/>
              <a:t> θεραπεία και ιατρικά προϊόντα (κυρίως φάρμακα)</a:t>
            </a:r>
          </a:p>
          <a:p>
            <a:r>
              <a:rPr lang="el-GR" altLang="en-US" sz="1800" dirty="0"/>
              <a:t>Πολύ χαμηλότερο σε </a:t>
            </a:r>
            <a:r>
              <a:rPr lang="el-GR" altLang="en-US" sz="1800" b="1" dirty="0"/>
              <a:t>μακροχρόνια φροντίδα (</a:t>
            </a:r>
            <a:r>
              <a:rPr lang="en-GB" altLang="en-US" sz="1800" b="1" dirty="0"/>
              <a:t>long term care)</a:t>
            </a:r>
            <a:r>
              <a:rPr lang="el-GR" altLang="en-US" sz="1800" dirty="0"/>
              <a:t>, και </a:t>
            </a:r>
            <a:r>
              <a:rPr lang="el-GR" altLang="en-US" sz="1800" dirty="0" err="1"/>
              <a:t>εξωνοσοκομειακή</a:t>
            </a:r>
            <a:r>
              <a:rPr lang="el-GR" altLang="en-US" sz="1800" dirty="0"/>
              <a:t> περίθαλψη</a:t>
            </a:r>
          </a:p>
        </p:txBody>
      </p:sp>
      <p:graphicFrame>
        <p:nvGraphicFramePr>
          <p:cNvPr id="5" name="Γράφημα 84"/>
          <p:cNvGraphicFramePr/>
          <p:nvPr/>
        </p:nvGraphicFramePr>
        <p:xfrm>
          <a:off x="1475656" y="1628800"/>
          <a:ext cx="6408712" cy="33843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altLang="el-GR" sz="2000" dirty="0">
                <a:solidFill>
                  <a:srgbClr val="666699"/>
                </a:solidFill>
                <a:latin typeface="Trebuchet MS" panose="020B0603020202020204" pitchFamily="34" charset="0"/>
              </a:rPr>
              <a:t>Ιατρικό προσωπικό</a:t>
            </a:r>
            <a:endParaRPr lang="el-GR" altLang="en-US" dirty="0"/>
          </a:p>
        </p:txBody>
      </p:sp>
      <p:graphicFrame>
        <p:nvGraphicFramePr>
          <p:cNvPr id="4" name="Γράφημα 9"/>
          <p:cNvGraphicFramePr/>
          <p:nvPr/>
        </p:nvGraphicFramePr>
        <p:xfrm>
          <a:off x="1619672" y="1518904"/>
          <a:ext cx="5303520" cy="231267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B19863A9-B33E-4DD1-848B-1E46D6BC9062}"/>
              </a:ext>
            </a:extLst>
          </p:cNvPr>
          <p:cNvPicPr>
            <a:picLocks noChangeAspect="1"/>
          </p:cNvPicPr>
          <p:nvPr/>
        </p:nvPicPr>
        <p:blipFill>
          <a:blip r:embed="rId3"/>
          <a:stretch>
            <a:fillRect/>
          </a:stretch>
        </p:blipFill>
        <p:spPr>
          <a:xfrm>
            <a:off x="1781944" y="3594984"/>
            <a:ext cx="5580112" cy="3234333"/>
          </a:xfrm>
          <a:prstGeom prst="rect">
            <a:avLst/>
          </a:prstGeom>
        </p:spPr>
      </p:pic>
    </p:spTree>
  </p:cSld>
  <p:clrMapOvr>
    <a:masterClrMapping/>
  </p:clrMapOvr>
</p:sld>
</file>

<file path=ppt/theme/theme1.xml><?xml version="1.0" encoding="utf-8"?>
<a:theme xmlns:a="http://schemas.openxmlformats.org/drawingml/2006/main" name="Layers">
  <a:themeElements>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Layers</Template>
  <TotalTime>5230</TotalTime>
  <Words>2902</Words>
  <Application>Microsoft Office PowerPoint</Application>
  <PresentationFormat>On-screen Show (4:3)</PresentationFormat>
  <Paragraphs>497</Paragraphs>
  <Slides>42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Narrow</vt:lpstr>
      <vt:lpstr>Arial Unicode MS</vt:lpstr>
      <vt:lpstr>Courier New</vt:lpstr>
      <vt:lpstr>Times New Roman</vt:lpstr>
      <vt:lpstr>Trebuchet MS</vt:lpstr>
      <vt:lpstr>Wingdings</vt:lpstr>
      <vt:lpstr>Layers</vt:lpstr>
      <vt:lpstr>Προγράμματα κοινωνικής προστασίας πολιτική υγείας στην Ελλάδα</vt:lpstr>
      <vt:lpstr>PowerPoint Presentation</vt:lpstr>
      <vt:lpstr>Δημόσια και ιδιωτική δαπάνη υγείας σε Ελλάδα  Διαχρονική εικόνα</vt:lpstr>
      <vt:lpstr>«ίδια» δαπάνη: 2016 </vt:lpstr>
      <vt:lpstr>«ίδια» δαπάνη: 2019 </vt:lpstr>
      <vt:lpstr>... ιδίως για τις φτωχότερους και τους ηλικιωμένους ... </vt:lpstr>
      <vt:lpstr>... συχνά ‘καταστροφική δαπάνη’…  </vt:lpstr>
      <vt:lpstr>Δομή δαπανών υγείας σε Ελλάδα και ΕΕ</vt:lpstr>
      <vt:lpstr>Ιατρικό προσωπικό</vt:lpstr>
      <vt:lpstr>Νοσηλευτικό προσωπικό</vt:lpstr>
      <vt:lpstr>προ κρίσης: οι (ανθρώπινοι και φυσικοί) πόροι δεν έλειπαν</vt:lpstr>
      <vt:lpstr>... υπήρχαν ισχυρές ενδείξεις προκλητής ζήτησης …</vt:lpstr>
      <vt:lpstr>πολλοί ασθενείς θεωρούσαν το κόστος νοσηλείας απαγορευτικό … </vt:lpstr>
      <vt:lpstr>PowerPoint Presentation</vt:lpstr>
      <vt:lpstr>... ενώ πολλοί δήλωναν αδυναμία περίθαλψης λόγω κόστους </vt:lpstr>
      <vt:lpstr>αρκετοί ασθενείς είχαν κακή γνώμη για τους ιατρούς ... </vt:lpstr>
      <vt:lpstr>... ενώ ακόμη περισσότεροι είχαν κακή γνώμη για τα νοσοκομεία </vt:lpstr>
      <vt:lpstr>τα πράγματα δεν ήταν καλύτερα στα τέλη της δεκαετίας του ’90 ... </vt:lpstr>
      <vt:lpstr>PowerPoint Presentation</vt:lpstr>
      <vt:lpstr>PowerPoint Presentation</vt:lpstr>
      <vt:lpstr>ανακεφαλαίωση</vt:lpstr>
      <vt:lpstr>αιτίες της δυσλειτουργίας της πολιτικής υγείας</vt:lpstr>
      <vt:lpstr>η χρηματοδότηση του τομέα της υγείας</vt:lpstr>
      <vt:lpstr>συνύπαρξη Bismarck και Beveridge (1)</vt:lpstr>
      <vt:lpstr>συνύπαρξη Bismarck και Beveridge (2)</vt:lpstr>
      <vt:lpstr>συνύπαρξη Bismarck και Beveridge (3)</vt:lpstr>
      <vt:lpstr>συνύπαρξη Bismarck και Beveridge (3)</vt:lpstr>
      <vt:lpstr>Bismarck και Beveridge (4)</vt:lpstr>
      <vt:lpstr>Bismarck και Beveridge (5)</vt:lpstr>
      <vt:lpstr>διοικητικές αδυναμίες</vt:lpstr>
      <vt:lpstr>άλλα προβλήματα</vt:lpstr>
      <vt:lpstr>στη διάρκεια της οικονομικής κρίσης</vt:lpstr>
      <vt:lpstr>«ηθική κρίση» (1)</vt:lpstr>
      <vt:lpstr>«ηθική κρίση» (2)</vt:lpstr>
      <vt:lpstr>απολογισμός</vt:lpstr>
      <vt:lpstr>τι δέον γενέσθαι – εν μέσω πανδημίας; (1)</vt:lpstr>
      <vt:lpstr>τι δέον γενέσθαι – εν μέσω πανδημίας; (2)</vt:lpstr>
      <vt:lpstr>κρατική παρέμβαση για λόγους κοινωνικής δικαιοσύνης</vt:lpstr>
      <vt:lpstr>προβλήματα κρατικής παρέμβασης </vt:lpstr>
      <vt:lpstr>κοινωνική φροντίδα </vt:lpstr>
      <vt:lpstr>κοινωνική φροντίδα: αποτυχίες αγοράς και ανάγκη κρατικής παρέμβασης  </vt:lpstr>
      <vt:lpstr>additional references </vt:lpstr>
    </vt:vector>
  </TitlesOfParts>
  <Company>MoF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welfare state as an efficiency device</dc:title>
  <dc:creator>manos</dc:creator>
  <cp:lastModifiedBy>LEVENTI CHRYSOYLA;ΛΕΒΕΝΤΗ ΧΡΥΣΟΥΛΑ</cp:lastModifiedBy>
  <cp:revision>202</cp:revision>
  <dcterms:created xsi:type="dcterms:W3CDTF">2003-02-10T10:17:58Z</dcterms:created>
  <dcterms:modified xsi:type="dcterms:W3CDTF">2022-01-10T12:16:14Z</dcterms:modified>
</cp:coreProperties>
</file>