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8"/>
  </p:notesMasterIdLst>
  <p:sldIdLst>
    <p:sldId id="427" r:id="rId3"/>
    <p:sldId id="428" r:id="rId4"/>
    <p:sldId id="429" r:id="rId5"/>
    <p:sldId id="430" r:id="rId6"/>
    <p:sldId id="431" r:id="rId7"/>
    <p:sldId id="432" r:id="rId8"/>
    <p:sldId id="381" r:id="rId9"/>
    <p:sldId id="415" r:id="rId10"/>
    <p:sldId id="416" r:id="rId11"/>
    <p:sldId id="414" r:id="rId12"/>
    <p:sldId id="434" r:id="rId13"/>
    <p:sldId id="435" r:id="rId14"/>
    <p:sldId id="442" r:id="rId15"/>
    <p:sldId id="419" r:id="rId16"/>
    <p:sldId id="420" r:id="rId17"/>
    <p:sldId id="436" r:id="rId18"/>
    <p:sldId id="437" r:id="rId19"/>
    <p:sldId id="438" r:id="rId20"/>
    <p:sldId id="440" r:id="rId21"/>
    <p:sldId id="444" r:id="rId22"/>
    <p:sldId id="445" r:id="rId23"/>
    <p:sldId id="446" r:id="rId24"/>
    <p:sldId id="439" r:id="rId25"/>
    <p:sldId id="441" r:id="rId26"/>
    <p:sldId id="433" r:id="rId2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65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Συντάκτης" initials="Σ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9309" autoAdjust="0"/>
  </p:normalViewPr>
  <p:slideViewPr>
    <p:cSldViewPr>
      <p:cViewPr>
        <p:scale>
          <a:sx n="51" d="100"/>
          <a:sy n="51" d="100"/>
        </p:scale>
        <p:origin x="-564" y="-432"/>
      </p:cViewPr>
      <p:guideLst>
        <p:guide orient="horz" pos="365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10/12/2015</a:t>
            </a:fld>
            <a:endParaRPr lang="el-GR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 dirty="0" smtClean="0">
              <a:solidFill>
                <a:srgbClr val="FF0000"/>
              </a:solidFill>
            </a:endParaRPr>
          </a:p>
        </p:txBody>
      </p:sp>
      <p:sp>
        <p:nvSpPr>
          <p:cNvPr id="6148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0523419-4926-4377-8903-976ABB7FB68F}" type="slidenum">
              <a:rPr lang="el-GR" altLang="en-US">
                <a:latin typeface="Calibri" panose="020F0502020204030204" pitchFamily="34" charset="0"/>
              </a:rPr>
              <a:pPr/>
              <a:t>1</a:t>
            </a:fld>
            <a:endParaRPr lang="el-GR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618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 smtClean="0"/>
          </a:p>
        </p:txBody>
      </p:sp>
      <p:sp>
        <p:nvSpPr>
          <p:cNvPr id="819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B7DEC7-E39D-4625-95E7-220B456BB537}" type="slidenum">
              <a:rPr lang="el-GR" altLang="en-US">
                <a:latin typeface="Calibri" panose="020F0502020204030204" pitchFamily="34" charset="0"/>
              </a:rPr>
              <a:pPr/>
              <a:t>2</a:t>
            </a:fld>
            <a:endParaRPr lang="el-GR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2388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0244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D27BBB1-081D-4CDD-8445-B5EDE532C049}" type="slidenum">
              <a:rPr lang="el-GR" altLang="en-US">
                <a:latin typeface="Calibri" panose="020F0502020204030204" pitchFamily="34" charset="0"/>
              </a:rPr>
              <a:pPr/>
              <a:t>3</a:t>
            </a:fld>
            <a:endParaRPr lang="el-GR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010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2292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A105C4B-EC00-4675-BC99-4CD0229659A0}" type="slidenum">
              <a:rPr lang="el-GR" altLang="en-US">
                <a:latin typeface="Calibri" panose="020F0502020204030204" pitchFamily="34" charset="0"/>
              </a:rPr>
              <a:pPr/>
              <a:t>4</a:t>
            </a:fld>
            <a:endParaRPr lang="el-GR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206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4340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809B3A7-D4E5-47BA-B68D-64FEFB7B3347}" type="slidenum">
              <a:rPr lang="el-GR" altLang="en-US">
                <a:latin typeface="Calibri" panose="020F0502020204030204" pitchFamily="34" charset="0"/>
              </a:rPr>
              <a:pPr/>
              <a:t>5</a:t>
            </a:fld>
            <a:endParaRPr lang="el-GR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1367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mtClean="0"/>
              <a:t> 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99682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mtClean="0"/>
              <a:t> 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99682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6084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38F397C-8980-4EF5-9EB5-E44A729C9748}" type="slidenum">
              <a:rPr lang="el-GR" altLang="en-US">
                <a:latin typeface="Calibri" panose="020F0502020204030204" pitchFamily="34" charset="0"/>
              </a:rPr>
              <a:pPr/>
              <a:t>25</a:t>
            </a:fld>
            <a:endParaRPr lang="el-GR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73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 dirty="0"/>
          </a:p>
        </p:txBody>
      </p:sp>
      <p:pic>
        <p:nvPicPr>
          <p:cNvPr id="4" name="Picture 3" descr="Λογότυπο Οικονομικού Πανεπιστημίου Αθηνών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60648"/>
            <a:ext cx="7309104" cy="1908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3568" y="2936925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83568" y="430507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4" name="Picture 3" descr="Λογότυπο Οικονομικού Πανεπιστημίου Αθηνών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60648"/>
            <a:ext cx="7309104" cy="1908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n-US" smtClean="0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n-US" smtClean="0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765175"/>
          </a:xfrm>
        </p:spPr>
        <p:txBody>
          <a:bodyPr/>
          <a:lstStyle/>
          <a:p>
            <a:r>
              <a:rPr lang="el-GR" dirty="0"/>
              <a:t>Επιχειρηματικότητα</a:t>
            </a:r>
            <a:endParaRPr lang="el-GR" altLang="en-US" dirty="0" smtClean="0"/>
          </a:p>
        </p:txBody>
      </p:sp>
      <p:sp>
        <p:nvSpPr>
          <p:cNvPr id="14338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2819401"/>
            <a:ext cx="7775575" cy="2771774"/>
          </a:xfrm>
        </p:spPr>
        <p:txBody>
          <a:bodyPr>
            <a:noAutofit/>
          </a:bodyPr>
          <a:lstStyle/>
          <a:p>
            <a:r>
              <a:rPr lang="el-GR" sz="2300" dirty="0" smtClean="0"/>
              <a:t> </a:t>
            </a:r>
            <a:r>
              <a:rPr lang="el-GR" sz="2300" b="1" dirty="0" smtClean="0"/>
              <a:t>Ενότητα # 3: </a:t>
            </a:r>
            <a:r>
              <a:rPr lang="el-GR" sz="2300" dirty="0"/>
              <a:t>Γενικές επισκοπήσεις για την επιχειρηματική δράση στην πράξη στην </a:t>
            </a:r>
            <a:r>
              <a:rPr lang="el-GR" sz="2300" dirty="0" smtClean="0"/>
              <a:t>Ελλάδα</a:t>
            </a:r>
            <a:r>
              <a:rPr lang="en-US" sz="2300" dirty="0" smtClean="0"/>
              <a:t>. </a:t>
            </a:r>
            <a:r>
              <a:rPr lang="el-GR" sz="2300" dirty="0" smtClean="0"/>
              <a:t>Από </a:t>
            </a:r>
            <a:r>
              <a:rPr lang="el-GR" sz="2300" dirty="0"/>
              <a:t>την ιδέα στην </a:t>
            </a:r>
            <a:r>
              <a:rPr lang="el-GR" sz="2300" dirty="0" smtClean="0"/>
              <a:t>υλοποίηση: </a:t>
            </a:r>
            <a:r>
              <a:rPr lang="el-GR" sz="2300" dirty="0"/>
              <a:t>Το νομικό πλαίσιο</a:t>
            </a:r>
          </a:p>
          <a:p>
            <a:r>
              <a:rPr lang="el-GR" sz="2300" b="1" dirty="0" smtClean="0"/>
              <a:t>Διδάσκουσα</a:t>
            </a:r>
            <a:r>
              <a:rPr lang="el-GR" sz="2300" b="1" dirty="0" smtClean="0"/>
              <a:t>: </a:t>
            </a:r>
            <a:r>
              <a:rPr lang="el-GR" sz="2300" dirty="0" smtClean="0"/>
              <a:t>Ιωάννα Σαπφώ Πεπελάση</a:t>
            </a:r>
          </a:p>
          <a:p>
            <a:r>
              <a:rPr lang="el-GR" sz="2300" b="1" dirty="0" smtClean="0"/>
              <a:t>Επιμέλεια παρουσίασης</a:t>
            </a:r>
            <a:r>
              <a:rPr lang="en-US" sz="2300" b="1" dirty="0" smtClean="0"/>
              <a:t>: </a:t>
            </a:r>
            <a:r>
              <a:rPr lang="el-GR" sz="2300" dirty="0"/>
              <a:t>Ελίνα Παρασκευόπουλου, </a:t>
            </a:r>
            <a:r>
              <a:rPr lang="el-GR" sz="2300" dirty="0" smtClean="0"/>
              <a:t>Βαρβάρα Μέργου </a:t>
            </a:r>
          </a:p>
          <a:p>
            <a:r>
              <a:rPr lang="el-GR" sz="2300" b="1" dirty="0" smtClean="0"/>
              <a:t>Τμήμα</a:t>
            </a:r>
            <a:r>
              <a:rPr lang="el-GR" sz="2300" b="1" dirty="0"/>
              <a:t>: </a:t>
            </a:r>
            <a:r>
              <a:rPr lang="el-GR" sz="2300" dirty="0" smtClean="0"/>
              <a:t>Οικονομικής Επιστήμης</a:t>
            </a:r>
            <a:endParaRPr lang="el-GR" sz="2300" dirty="0"/>
          </a:p>
        </p:txBody>
      </p:sp>
      <p:pic>
        <p:nvPicPr>
          <p:cNvPr id="5124" name="Picture 3" descr="Λογότυπο Επιχειρησιακού Προγράμματος Εκπαίδευση και Δια βίου Μάθηση του Υπουργείου Παιδείας ΕΣΠΑ 2007-2013 με τη σημαία της Ευρωπαϊκής Ένωσης, το οποίο συγχρηματοδοτείται από την Ευρωπαϊκή Ένωση (Ευρωπαϊκό Κοινωνικό Ταμείο) και από εθνικούς πόρους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3" y="5591175"/>
            <a:ext cx="4310062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768051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070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Βασικά </a:t>
            </a:r>
            <a:r>
              <a:rPr lang="el-GR" dirty="0" smtClean="0"/>
              <a:t>νομικά έγγραφα (2 από 2)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10</a:t>
            </a:fld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Κατοχύρωση Σήματος</a:t>
            </a:r>
          </a:p>
          <a:p>
            <a:pPr lvl="1"/>
            <a:r>
              <a:rPr lang="el-GR" sz="3200" dirty="0" smtClean="0"/>
              <a:t>(εθνικό</a:t>
            </a:r>
            <a:r>
              <a:rPr lang="el-GR" sz="3200" dirty="0"/>
              <a:t>, κοινοτικό, διεθνές</a:t>
            </a:r>
            <a:r>
              <a:rPr lang="el-GR" sz="3200" dirty="0" smtClean="0"/>
              <a:t>)</a:t>
            </a:r>
            <a:r>
              <a:rPr lang="en-US" sz="3200" dirty="0" smtClean="0"/>
              <a:t>.</a:t>
            </a:r>
            <a:endParaRPr lang="el-GR" sz="3200" dirty="0"/>
          </a:p>
          <a:p>
            <a:r>
              <a:rPr lang="el-GR" dirty="0"/>
              <a:t>Εν γένει κατοχύρωση πνευματικών </a:t>
            </a:r>
            <a:r>
              <a:rPr lang="el-GR" dirty="0" smtClean="0"/>
              <a:t>δικαιωμάτων</a:t>
            </a:r>
          </a:p>
          <a:p>
            <a:pPr lvl="1"/>
            <a:r>
              <a:rPr lang="el-GR" sz="3200" dirty="0" smtClean="0"/>
              <a:t>(ευρεσιτεχνίες</a:t>
            </a:r>
            <a:r>
              <a:rPr lang="el-GR" sz="3200" dirty="0"/>
              <a:t>, βιομηχανικά σχέδια, κλπ</a:t>
            </a:r>
            <a:r>
              <a:rPr lang="el-GR" sz="3200" dirty="0" smtClean="0"/>
              <a:t>.)</a:t>
            </a:r>
            <a:r>
              <a:rPr lang="en-US" sz="3200" dirty="0" smtClean="0"/>
              <a:t>.</a:t>
            </a:r>
            <a:endParaRPr lang="el-GR" sz="3200" dirty="0"/>
          </a:p>
          <a:p>
            <a:r>
              <a:rPr lang="el-GR" dirty="0"/>
              <a:t>Συμβάσεις με τους εργαζόμενους και τους </a:t>
            </a:r>
            <a:r>
              <a:rPr lang="el-GR" dirty="0" smtClean="0"/>
              <a:t>συνεργάτες</a:t>
            </a:r>
            <a:r>
              <a:rPr lang="en-US" dirty="0" smtClean="0"/>
              <a:t>.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79480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</a:t>
            </a:r>
            <a:r>
              <a:rPr lang="el-GR" dirty="0" smtClean="0"/>
              <a:t>ροσοχή στα συμφωνητικά εργαζομένων και συνεργατών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Μ</a:t>
            </a:r>
            <a:r>
              <a:rPr lang="el-GR" dirty="0" smtClean="0"/>
              <a:t>εταβίβαση </a:t>
            </a:r>
            <a:r>
              <a:rPr lang="el-GR" dirty="0"/>
              <a:t>πνευματικών δικαιωμάτων,</a:t>
            </a:r>
          </a:p>
          <a:p>
            <a:r>
              <a:rPr lang="el-GR" dirty="0"/>
              <a:t>ρήτρα εμπιστευτικότητας,</a:t>
            </a:r>
          </a:p>
          <a:p>
            <a:r>
              <a:rPr lang="el-GR" dirty="0"/>
              <a:t>ρήτρα περί μη ανταγωνισμού,</a:t>
            </a:r>
          </a:p>
          <a:p>
            <a:r>
              <a:rPr lang="el-GR" dirty="0"/>
              <a:t>ρήτρα περί μη προσέλκυσης εργαζομένων ή/και πελατών, </a:t>
            </a:r>
          </a:p>
          <a:p>
            <a:r>
              <a:rPr lang="el-GR" dirty="0"/>
              <a:t>ποινική ρήτρα και εύλογη αποζημίωση</a:t>
            </a:r>
            <a:r>
              <a:rPr lang="el-GR" dirty="0" smtClean="0"/>
              <a:t>).</a:t>
            </a: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75286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</p:spPr>
        <p:txBody>
          <a:bodyPr/>
          <a:lstStyle/>
          <a:p>
            <a:pPr algn="l"/>
            <a:r>
              <a:rPr lang="el-GR" dirty="0" smtClean="0"/>
              <a:t>Ανάπτυξη της επιχείρησης</a:t>
            </a:r>
            <a:endParaRPr lang="el-GR" dirty="0"/>
          </a:p>
        </p:txBody>
      </p:sp>
      <p:sp>
        <p:nvSpPr>
          <p:cNvPr id="6" name="Θέση κειμένου 5"/>
          <p:cNvSpPr txBox="1">
            <a:spLocks/>
          </p:cNvSpPr>
          <p:nvPr/>
        </p:nvSpPr>
        <p:spPr>
          <a:xfrm>
            <a:off x="683568" y="3657600"/>
            <a:ext cx="7772400" cy="2285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2300" b="1" dirty="0"/>
              <a:t>Μάθημα: </a:t>
            </a:r>
            <a:r>
              <a:rPr lang="el-GR" sz="2300" dirty="0"/>
              <a:t>Επιχειρηματικότητα, </a:t>
            </a:r>
            <a:r>
              <a:rPr lang="el-GR" sz="2300" b="1" dirty="0"/>
              <a:t>Ενότητα # 3: </a:t>
            </a:r>
            <a:r>
              <a:rPr lang="el-GR" sz="2300" dirty="0"/>
              <a:t>Γενικές επισκοπήσεις για την επιχειρηματική δράση στην πράξη στην Ελλάδα</a:t>
            </a:r>
            <a:r>
              <a:rPr lang="en-US" sz="2300" dirty="0"/>
              <a:t>. </a:t>
            </a:r>
            <a:r>
              <a:rPr lang="el-GR" sz="2300" dirty="0"/>
              <a:t>Από την ιδέα στην υλοποίηση: Το νομικό πλαίσιο</a:t>
            </a:r>
            <a:endParaRPr lang="en-US" sz="2300" dirty="0"/>
          </a:p>
          <a:p>
            <a:pPr algn="l"/>
            <a:r>
              <a:rPr lang="el-GR" sz="2300" b="1" dirty="0"/>
              <a:t>Διδάσκουσά: </a:t>
            </a:r>
            <a:r>
              <a:rPr lang="el-GR" sz="2300" dirty="0"/>
              <a:t>Ιωάννα Σαπφώ Πεπελάση, </a:t>
            </a:r>
            <a:r>
              <a:rPr lang="el-GR" sz="2300" b="1" dirty="0"/>
              <a:t>Επιμέλεια παρουσίασης</a:t>
            </a:r>
            <a:r>
              <a:rPr lang="en-US" sz="2300" b="1" dirty="0"/>
              <a:t>:</a:t>
            </a:r>
            <a:r>
              <a:rPr lang="el-GR" sz="2300" b="1" dirty="0"/>
              <a:t> </a:t>
            </a:r>
            <a:r>
              <a:rPr lang="el-GR" sz="2300" dirty="0"/>
              <a:t>Ελίνα </a:t>
            </a:r>
            <a:r>
              <a:rPr lang="el-GR" sz="2300" dirty="0" err="1"/>
              <a:t>Παρασκευοπούλου</a:t>
            </a:r>
            <a:r>
              <a:rPr lang="en-US" sz="2300" dirty="0"/>
              <a:t>,</a:t>
            </a:r>
            <a:r>
              <a:rPr lang="el-GR" sz="2300" dirty="0"/>
              <a:t> Βαρβάρα </a:t>
            </a:r>
            <a:r>
              <a:rPr lang="el-GR" sz="2300" dirty="0" err="1"/>
              <a:t>Μέργου</a:t>
            </a:r>
            <a:r>
              <a:rPr lang="el-GR" sz="2300" dirty="0"/>
              <a:t>, </a:t>
            </a:r>
            <a:r>
              <a:rPr lang="el-GR" sz="2300" b="1" dirty="0"/>
              <a:t>Τμήμα: </a:t>
            </a:r>
            <a:r>
              <a:rPr lang="el-GR" sz="2300" dirty="0"/>
              <a:t>Οικονομικής </a:t>
            </a:r>
            <a:r>
              <a:rPr lang="el-GR" sz="2300" dirty="0" smtClean="0"/>
              <a:t>Επιστήμης</a:t>
            </a:r>
            <a:endParaRPr lang="el-GR" sz="2300" dirty="0"/>
          </a:p>
        </p:txBody>
      </p:sp>
    </p:spTree>
    <p:extLst>
      <p:ext uri="{BB962C8B-B14F-4D97-AF65-F5344CB8AC3E}">
        <p14:creationId xmlns:p14="http://schemas.microsoft.com/office/powerpoint/2010/main" val="239352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 και στόχοι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dirty="0" smtClean="0"/>
              <a:t>Χρηματοδότηση</a:t>
            </a:r>
            <a:r>
              <a:rPr lang="en-US" dirty="0" smtClean="0"/>
              <a:t>:</a:t>
            </a:r>
            <a:endParaRPr lang="el-GR" dirty="0" smtClean="0"/>
          </a:p>
          <a:p>
            <a:pPr lvl="1"/>
            <a:r>
              <a:rPr lang="el-GR" sz="3200" dirty="0" smtClean="0"/>
              <a:t>Π.χ. τραπεζικός Δανεισμός.</a:t>
            </a:r>
          </a:p>
          <a:p>
            <a:r>
              <a:rPr lang="el-GR" dirty="0" smtClean="0"/>
              <a:t>Στόχος</a:t>
            </a:r>
            <a:r>
              <a:rPr lang="en-US" dirty="0" smtClean="0"/>
              <a:t>:</a:t>
            </a:r>
            <a:endParaRPr lang="el-GR" dirty="0" smtClean="0"/>
          </a:p>
          <a:p>
            <a:pPr lvl="1"/>
            <a:r>
              <a:rPr lang="el-GR" sz="3200" dirty="0"/>
              <a:t>Οι επενδυτές πρέπει να πάρουν τα χρήματά τους πίσω. </a:t>
            </a:r>
          </a:p>
          <a:p>
            <a:pPr lvl="1"/>
            <a:r>
              <a:rPr lang="el-GR" sz="3200" dirty="0"/>
              <a:t>Η επιχείρηση πρέπει να μπορεί να επιβιώσει και να αναπτυχθεί με αυτήν την οικονομική </a:t>
            </a:r>
            <a:r>
              <a:rPr lang="el-GR" sz="3200" dirty="0" smtClean="0"/>
              <a:t>συμφωνία.</a:t>
            </a:r>
            <a:endParaRPr lang="el-GR" sz="32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961231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Χρηματοδότηση από επενδυτή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Σχέσεις μεταξύ επιχειρηματία και επενδυτή.</a:t>
            </a:r>
            <a:endParaRPr lang="en-US" dirty="0" smtClean="0"/>
          </a:p>
          <a:p>
            <a:r>
              <a:rPr lang="el-GR" dirty="0" smtClean="0"/>
              <a:t>Συμφωνία </a:t>
            </a:r>
            <a:r>
              <a:rPr lang="el-GR" dirty="0"/>
              <a:t>μεταξύ επιχειρηματία και </a:t>
            </a:r>
            <a:r>
              <a:rPr lang="el-GR" dirty="0" smtClean="0"/>
              <a:t>επενδυτή.</a:t>
            </a:r>
            <a:r>
              <a:rPr lang="el-GR" dirty="0"/>
              <a:t/>
            </a:r>
            <a:br>
              <a:rPr lang="el-GR" dirty="0"/>
            </a:br>
            <a:r>
              <a:rPr lang="el-GR" dirty="0"/>
              <a:t> </a:t>
            </a:r>
            <a:br>
              <a:rPr lang="el-GR" dirty="0"/>
            </a:b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100724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Σχέση </a:t>
            </a:r>
            <a:r>
              <a:rPr lang="el-GR" dirty="0"/>
              <a:t>μεταξύ επιχειρηματία και επενδυτή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Ποιά είναι η ομάδα που αναλαμβάνει την υλοποίηση της ιδέας</a:t>
            </a:r>
            <a:r>
              <a:rPr lang="en-US" dirty="0" smtClean="0"/>
              <a:t>;</a:t>
            </a:r>
            <a:endParaRPr lang="el-GR" dirty="0" smtClean="0"/>
          </a:p>
          <a:p>
            <a:r>
              <a:rPr lang="el-GR" dirty="0" smtClean="0"/>
              <a:t>Ανάλυση παραγόντων κινδύνου.</a:t>
            </a:r>
          </a:p>
          <a:p>
            <a:r>
              <a:rPr lang="el-GR" dirty="0" smtClean="0"/>
              <a:t>Πώς θα χρησιμοποιηθούν τα χρήματα</a:t>
            </a:r>
            <a:r>
              <a:rPr lang="en-US" dirty="0" smtClean="0"/>
              <a:t>;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747100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Σχέση </a:t>
            </a:r>
            <a:r>
              <a:rPr lang="el-GR" dirty="0" smtClean="0"/>
              <a:t>μεταξύ επενδυτή </a:t>
            </a:r>
            <a:r>
              <a:rPr lang="el-GR" dirty="0"/>
              <a:t> </a:t>
            </a:r>
            <a:r>
              <a:rPr lang="el-GR" dirty="0" smtClean="0"/>
              <a:t>και επιχειρηματία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Ποιός είναι ο επενδυτής</a:t>
            </a:r>
            <a:r>
              <a:rPr lang="en-US" dirty="0" smtClean="0"/>
              <a:t>;</a:t>
            </a:r>
            <a:endParaRPr lang="el-GR" dirty="0" smtClean="0"/>
          </a:p>
          <a:p>
            <a:r>
              <a:rPr lang="el-GR" dirty="0" smtClean="0"/>
              <a:t>Ποια είναι η δραστηριότητα του ως επενδυτής</a:t>
            </a:r>
            <a:r>
              <a:rPr lang="en-US" dirty="0" smtClean="0"/>
              <a:t>;</a:t>
            </a:r>
            <a:endParaRPr lang="el-GR" dirty="0" smtClean="0"/>
          </a:p>
          <a:p>
            <a:r>
              <a:rPr lang="el-GR" dirty="0" smtClean="0"/>
              <a:t>Πώς θα προσδώσει αξία στην επιχείρηση μου</a:t>
            </a:r>
            <a:r>
              <a:rPr lang="en-US" dirty="0" smtClean="0"/>
              <a:t>;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356933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Συμφωνία μεταξύ επιχειρηματία και επενδυτή (1 από 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Συμμετοχή στην εταιρεία</a:t>
            </a:r>
          </a:p>
          <a:p>
            <a:pPr lvl="1"/>
            <a:r>
              <a:rPr lang="el-GR" sz="3200" dirty="0" smtClean="0"/>
              <a:t>Διοίκηση.</a:t>
            </a:r>
          </a:p>
          <a:p>
            <a:pPr lvl="1"/>
            <a:r>
              <a:rPr lang="el-GR" sz="3200" dirty="0" smtClean="0"/>
              <a:t>Πρόσβαση σε πληροφόρηση.</a:t>
            </a:r>
          </a:p>
          <a:p>
            <a:pPr lvl="1"/>
            <a:r>
              <a:rPr lang="el-GR" sz="3200" dirty="0" smtClean="0"/>
              <a:t>Έξοδος, λύση, εκκαθάριση, μεταβίβαση.</a:t>
            </a:r>
            <a:endParaRPr lang="el-GR" sz="32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752483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Συμφωνία μεταξύ επιχειρηματία και επενδυτή </a:t>
            </a:r>
            <a:r>
              <a:rPr lang="el-GR" dirty="0" smtClean="0"/>
              <a:t>(2 </a:t>
            </a:r>
            <a:r>
              <a:rPr lang="el-GR" dirty="0"/>
              <a:t>από </a:t>
            </a:r>
            <a:r>
              <a:rPr lang="el-GR" dirty="0" smtClean="0"/>
              <a:t>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Πού μπορεί να παρέμβει</a:t>
            </a:r>
            <a:r>
              <a:rPr lang="en-US" dirty="0" smtClean="0"/>
              <a:t>;</a:t>
            </a:r>
            <a:endParaRPr lang="el-GR" dirty="0" smtClean="0"/>
          </a:p>
          <a:p>
            <a:pPr lvl="1"/>
            <a:r>
              <a:rPr lang="el-GR" sz="3200" dirty="0" smtClean="0"/>
              <a:t>Ορισμός μέλους διοίκησης.</a:t>
            </a:r>
          </a:p>
          <a:p>
            <a:pPr lvl="1"/>
            <a:r>
              <a:rPr lang="el-GR" sz="3200" dirty="0" smtClean="0"/>
              <a:t>Συμφωνία με το διαχειριστή της εταιρείας.</a:t>
            </a:r>
          </a:p>
          <a:p>
            <a:pPr lvl="1"/>
            <a:r>
              <a:rPr lang="el-GR" sz="3200" dirty="0" smtClean="0"/>
              <a:t>Συστηματική πληροφόρηση για την πρόοδο της εταιρείας</a:t>
            </a:r>
            <a:r>
              <a:rPr lang="el-GR" dirty="0" smtClean="0"/>
              <a:t>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72644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Συμφωνία μεταξύ επιχειρηματία και επενδυτή </a:t>
            </a:r>
            <a:r>
              <a:rPr lang="el-GR" dirty="0" smtClean="0"/>
              <a:t>(3 </a:t>
            </a:r>
            <a:r>
              <a:rPr lang="el-GR" dirty="0"/>
              <a:t>από </a:t>
            </a:r>
            <a:r>
              <a:rPr lang="el-GR" dirty="0" smtClean="0"/>
              <a:t>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Πού μπορεί να παρέμβει</a:t>
            </a:r>
            <a:r>
              <a:rPr lang="en-US" dirty="0" smtClean="0"/>
              <a:t>;</a:t>
            </a:r>
            <a:endParaRPr lang="el-GR" dirty="0" smtClean="0"/>
          </a:p>
          <a:p>
            <a:pPr lvl="1"/>
            <a:r>
              <a:rPr lang="el-GR" sz="3200" dirty="0" smtClean="0"/>
              <a:t>Έγκριση οικονομικών καταστάσεων.</a:t>
            </a:r>
          </a:p>
          <a:p>
            <a:pPr lvl="1"/>
            <a:r>
              <a:rPr lang="el-GR" sz="3200" dirty="0" smtClean="0"/>
              <a:t>Ειδική άδεια, αυξημένη πλειοψηφία για συγκεκριμένα θέματα.</a:t>
            </a:r>
          </a:p>
          <a:p>
            <a:pPr lvl="1"/>
            <a:r>
              <a:rPr lang="el-GR" sz="3200" dirty="0" smtClean="0"/>
              <a:t>Μετοχές, μερίδια με προνόμια.</a:t>
            </a:r>
            <a:endParaRPr lang="el-GR" sz="32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0151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mtClean="0"/>
              <a:t>Χρηματοδότηση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525962"/>
          </a:xfrm>
        </p:spPr>
        <p:txBody>
          <a:bodyPr/>
          <a:lstStyle/>
          <a:p>
            <a:pPr eaLnBrk="1" hangingPunct="1"/>
            <a:r>
              <a:rPr lang="el-GR" altLang="en-US" sz="2400" smtClean="0"/>
              <a:t>Το παρόν εκπαιδευτικό υλικό έχει αναπτυχθεί στα πλαίσια του εκπαιδευτικού έργου του διδάσκοντα.</a:t>
            </a:r>
            <a:endParaRPr lang="en-US" altLang="en-US" sz="2400" smtClean="0"/>
          </a:p>
          <a:p>
            <a:pPr eaLnBrk="1" hangingPunct="1"/>
            <a:r>
              <a:rPr lang="el-GR" altLang="en-US" sz="2400" smtClean="0"/>
              <a:t>Το έργο «</a:t>
            </a:r>
            <a:r>
              <a:rPr lang="el-GR" altLang="en-US" sz="2400" b="1" smtClean="0"/>
              <a:t>Ανοικτά Ακαδημαϊκά Μαθήματα στο Οικονομικό Πανεπιστήμιο Αθηνών</a:t>
            </a:r>
            <a:r>
              <a:rPr lang="el-GR" altLang="en-US" sz="2400" smtClean="0"/>
              <a:t>» έχει χρηματοδοτήσει μόνο τη αναδιαμόρφωση του εκπαιδευτικού υλικού. </a:t>
            </a:r>
          </a:p>
          <a:p>
            <a:pPr eaLnBrk="1" hangingPunct="1"/>
            <a:r>
              <a:rPr lang="el-GR" altLang="en-US" sz="240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172" name="Picture 3" descr="Λογότυπο Επιχειρησιακού Προγράμματος Εκπαίδευση και Δια βίου Μάθηση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5054600"/>
            <a:ext cx="648017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C62E363-DD1B-4ADF-AC8F-F4B0A91AA561}" type="slidenum">
              <a:rPr lang="el-GR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l-GR" altLang="en-US" sz="1400"/>
          </a:p>
        </p:txBody>
      </p:sp>
    </p:spTree>
    <p:extLst>
      <p:ext uri="{BB962C8B-B14F-4D97-AF65-F5344CB8AC3E}">
        <p14:creationId xmlns:p14="http://schemas.microsoft.com/office/powerpoint/2010/main" val="135443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Εξελικτικά στάδια της εταιρείας και πηγές </a:t>
            </a:r>
            <a:r>
              <a:rPr lang="el-GR" dirty="0" smtClean="0"/>
              <a:t>δανεισμού</a:t>
            </a:r>
            <a:r>
              <a:rPr lang="en-US" dirty="0" smtClean="0"/>
              <a:t> (1 </a:t>
            </a:r>
            <a:r>
              <a:rPr lang="el-GR" dirty="0" smtClean="0"/>
              <a:t>από 3)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20</a:t>
            </a:fld>
            <a:endParaRPr lang="el-GR" dirty="0"/>
          </a:p>
        </p:txBody>
      </p:sp>
      <p:pic>
        <p:nvPicPr>
          <p:cNvPr id="2050" name="Picture 2" descr="Οριζόντιος άξονας: Στάδια εξέλιξης της εταιρείας (ιδέα, νεοφυής επιχείρηση, ανάπτυξη, επέκταση).&#10;Κάθετος άξονας: Πηγές δανεισμού (οικογένεια και φίλοι, &quot;επιχειρηματικοί άγγελοι&quot;, κεφάλαια εκκίνησης, κεφάλαια επιχειρηματικού κινδύνου, κεφαλαιαγορά).&#10;Η καμπύλη του ρίσκου παρουσιάζει φθίνουσα πορεία καθώς η εταιρεία εξελίσσεται.&#10;Η καμπύλη των επενδύσεων εμφανίζει αύξουσα πορεία καθώς η εταιρεία προχωρά προς το στάδιο της επέκτασης.&#10;Η καμπύλη της ανάπτυξης εμφανίζεται αφού η εταιρεία βρεθεί στο στάδιο της νεοφυούς επιχείρησης και παρουσιάζει αύξουσα πορεία καθώς οδεύει προς το στάδιο της επέκτασης." title="Εξελικτικά στάδια της εταιρέιας και πηγές δανεισμού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00200"/>
            <a:ext cx="76200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9878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Εξελικτικά στάδια της εταιρείας και πηγές δανεισμού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l-GR" dirty="0" smtClean="0"/>
              <a:t>2</a:t>
            </a:r>
            <a:r>
              <a:rPr lang="en-US" dirty="0" smtClean="0"/>
              <a:t> </a:t>
            </a:r>
            <a:r>
              <a:rPr lang="el-GR" dirty="0"/>
              <a:t>από </a:t>
            </a:r>
            <a:r>
              <a:rPr lang="el-GR" dirty="0" smtClean="0"/>
              <a:t>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Οριζόντιος άξονας: Στάδια εξέλιξης της εταιρείας (ιδέα, νεοφυής επιχείρηση, ανάπτυξη, επέκταση).</a:t>
            </a:r>
          </a:p>
          <a:p>
            <a:r>
              <a:rPr lang="el-GR" dirty="0"/>
              <a:t>Κάθετος άξονας: Πηγές δανεισμού (οικογένεια και φίλοι, "επιχειρηματικοί άγγελοι", κεφάλαια εκκίνησης, κεφάλαια επιχειρηματικού κινδύνου, κεφαλαιαγορά</a:t>
            </a:r>
            <a:r>
              <a:rPr lang="el-GR" dirty="0" smtClean="0"/>
              <a:t>).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440647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Εξελικτικά στάδια της εταιρείας και πηγές δανεισμού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l-GR" dirty="0"/>
              <a:t>3</a:t>
            </a:r>
            <a:r>
              <a:rPr lang="en-US" dirty="0" smtClean="0"/>
              <a:t> </a:t>
            </a:r>
            <a:r>
              <a:rPr lang="el-GR" dirty="0"/>
              <a:t>από </a:t>
            </a:r>
            <a:r>
              <a:rPr lang="el-GR" dirty="0" smtClean="0"/>
              <a:t>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l-GR" dirty="0" smtClean="0"/>
              <a:t>Η καμπύλη του ρίσκου παρουσιάζει φθίνουσα πορεία καθώς η εταιρεία εξελίσσεται.</a:t>
            </a:r>
          </a:p>
          <a:p>
            <a:pPr>
              <a:lnSpc>
                <a:spcPct val="110000"/>
              </a:lnSpc>
            </a:pPr>
            <a:r>
              <a:rPr lang="el-GR" dirty="0" smtClean="0"/>
              <a:t>Η καμπύλη των επενδύσεων εμφανίζει αύξουσα πορεία καθώς η εταιρεία προχωρά προς το στάδιο της επέκτασης.</a:t>
            </a:r>
          </a:p>
          <a:p>
            <a:pPr>
              <a:lnSpc>
                <a:spcPct val="110000"/>
              </a:lnSpc>
            </a:pPr>
            <a:r>
              <a:rPr lang="el-GR" dirty="0" smtClean="0"/>
              <a:t>Η καμπύλη της ανάπτυξης εμφανίζεται αφού η εταιρεία βρεθεί στο στάδιο της νεοφυούς επιχείρησης και παρουσιάζει αύξουσα πορεία καθώς οδεύει προς το στάδιο της επέκτασης.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233950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Μαθήματα (1 από 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l-GR" dirty="0"/>
              <a:t>Εταιρεία: Διακριτή </a:t>
            </a:r>
            <a:r>
              <a:rPr lang="el-GR" dirty="0" smtClean="0"/>
              <a:t>οντότητα.</a:t>
            </a:r>
            <a:endParaRPr lang="el-GR" dirty="0"/>
          </a:p>
          <a:p>
            <a:pPr>
              <a:lnSpc>
                <a:spcPct val="90000"/>
              </a:lnSpc>
            </a:pPr>
            <a:r>
              <a:rPr lang="el-GR" dirty="0"/>
              <a:t>Προσοχή: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el-GR" sz="3200" dirty="0"/>
              <a:t>Σωστή μορφή </a:t>
            </a:r>
            <a:r>
              <a:rPr lang="el-GR" sz="3200" dirty="0" smtClean="0"/>
              <a:t>εταιρείας.</a:t>
            </a:r>
            <a:endParaRPr lang="en-US" sz="3200" dirty="0"/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el-GR" sz="3200" dirty="0"/>
              <a:t>Δυνατή </a:t>
            </a:r>
            <a:r>
              <a:rPr lang="el-GR" sz="3200" dirty="0" smtClean="0"/>
              <a:t>ομάδα.</a:t>
            </a:r>
            <a:endParaRPr lang="el-GR" sz="3200" dirty="0"/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el-GR" sz="3200" dirty="0"/>
              <a:t>Μακροπρόθεσμη </a:t>
            </a:r>
            <a:r>
              <a:rPr lang="el-GR" sz="3200" dirty="0" smtClean="0"/>
              <a:t>στρατηγική.</a:t>
            </a:r>
            <a:endParaRPr lang="el-GR" sz="32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680425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Μαθήματα (2 από 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l-GR" sz="3000" dirty="0" smtClean="0"/>
              <a:t>Προσοχή</a:t>
            </a:r>
            <a:r>
              <a:rPr lang="el-GR" sz="3000" dirty="0"/>
              <a:t>: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el-GR" sz="3000" dirty="0" smtClean="0"/>
              <a:t>Ανταγωνιστικότητα.</a:t>
            </a:r>
            <a:endParaRPr lang="el-GR" sz="3000" dirty="0"/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el-GR" sz="3000" dirty="0" smtClean="0"/>
              <a:t>Υποδείγματα.</a:t>
            </a:r>
            <a:endParaRPr lang="el-GR" sz="3000" dirty="0"/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el-GR" sz="3000" dirty="0" smtClean="0"/>
              <a:t>Συναισθήματα</a:t>
            </a:r>
            <a:r>
              <a:rPr lang="el-GR" sz="3000" dirty="0"/>
              <a:t>.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el-GR" sz="3000" dirty="0" smtClean="0"/>
              <a:t>Έρευνα.</a:t>
            </a:r>
            <a:endParaRPr lang="el-GR" sz="3000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570714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Τίτλος 6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917575"/>
          </a:xfrm>
        </p:spPr>
        <p:txBody>
          <a:bodyPr/>
          <a:lstStyle/>
          <a:p>
            <a:pPr eaLnBrk="1" hangingPunct="1"/>
            <a:r>
              <a:rPr lang="el-GR" altLang="en-US" dirty="0" smtClean="0"/>
              <a:t>Τέλος Ενότητας #</a:t>
            </a:r>
            <a:r>
              <a:rPr lang="en-US" altLang="en-US" dirty="0" smtClean="0"/>
              <a:t> </a:t>
            </a:r>
            <a:r>
              <a:rPr lang="el-GR" altLang="en-US" dirty="0" smtClean="0"/>
              <a:t>6</a:t>
            </a:r>
          </a:p>
        </p:txBody>
      </p:sp>
      <p:sp>
        <p:nvSpPr>
          <p:cNvPr id="45059" name="Θέση κειμένου 5"/>
          <p:cNvSpPr>
            <a:spLocks noGrp="1"/>
          </p:cNvSpPr>
          <p:nvPr>
            <p:ph type="subTitle" idx="1"/>
          </p:nvPr>
        </p:nvSpPr>
        <p:spPr>
          <a:xfrm>
            <a:off x="685800" y="3124200"/>
            <a:ext cx="7775575" cy="2322513"/>
          </a:xfrm>
        </p:spPr>
        <p:txBody>
          <a:bodyPr>
            <a:normAutofit fontScale="70000" lnSpcReduction="20000"/>
          </a:bodyPr>
          <a:lstStyle/>
          <a:p>
            <a:r>
              <a:rPr lang="el-GR" sz="3300" b="1" dirty="0"/>
              <a:t>Ενότητα # 3: </a:t>
            </a:r>
            <a:r>
              <a:rPr lang="el-GR" sz="3300" dirty="0"/>
              <a:t>Γενικές επισκοπήσεις για την επιχειρηματική δράση στην πράξη στην Ελλάδα</a:t>
            </a:r>
            <a:r>
              <a:rPr lang="en-US" sz="3300" dirty="0"/>
              <a:t>. </a:t>
            </a:r>
            <a:r>
              <a:rPr lang="el-GR" sz="3300" dirty="0"/>
              <a:t>Από την ιδέα στην υλοποίηση: Το νομικό πλαίσιο</a:t>
            </a:r>
          </a:p>
          <a:p>
            <a:r>
              <a:rPr lang="el-GR" sz="3300" b="1" dirty="0"/>
              <a:t>Διδάσκουσα: </a:t>
            </a:r>
            <a:r>
              <a:rPr lang="el-GR" sz="3300" dirty="0"/>
              <a:t>Ιωάννα Σαπφώ Πεπελάση</a:t>
            </a:r>
          </a:p>
          <a:p>
            <a:r>
              <a:rPr lang="el-GR" sz="3300" b="1" dirty="0"/>
              <a:t>Επιμέλεια παρουσίασης</a:t>
            </a:r>
            <a:r>
              <a:rPr lang="en-US" sz="3300" b="1" dirty="0"/>
              <a:t>: </a:t>
            </a:r>
            <a:r>
              <a:rPr lang="el-GR" sz="3300" dirty="0"/>
              <a:t>Ελίνα Παρασκευόπουλου, Βαρβάρα </a:t>
            </a:r>
            <a:r>
              <a:rPr lang="el-GR" sz="3300" dirty="0" err="1"/>
              <a:t>Μέργου</a:t>
            </a:r>
            <a:r>
              <a:rPr lang="el-GR" sz="3300" dirty="0"/>
              <a:t> </a:t>
            </a:r>
          </a:p>
          <a:p>
            <a:r>
              <a:rPr lang="el-GR" sz="3300" b="1" dirty="0"/>
              <a:t>Τμήμα: </a:t>
            </a:r>
            <a:r>
              <a:rPr lang="el-GR" sz="3300" dirty="0"/>
              <a:t>Οικονομικής </a:t>
            </a:r>
            <a:r>
              <a:rPr lang="el-GR" sz="3300" dirty="0" smtClean="0"/>
              <a:t>Επιστήμης</a:t>
            </a:r>
            <a:endParaRPr lang="el-GR" altLang="en-US" dirty="0" smtClean="0"/>
          </a:p>
        </p:txBody>
      </p:sp>
      <p:pic>
        <p:nvPicPr>
          <p:cNvPr id="45060" name="Picture 3" descr="Λογότυπο Επιχειρησιακού Προγράμματος Εκπαίδευση και Δια βίου Μάθηση του Υπουργείου Παιδείας ΕΣΠΑ 2007-2013 με τη σημαία της Ευρωπαϊκής Ένωσης, το οποίο συγχρηματοδοτείται από την Ευρωπαϊκή Ένωση (Ευρωπαϊκό Κοινωνικό Ταμείο) και από εθνικούς πόρους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3" y="5591175"/>
            <a:ext cx="4310062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1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826125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46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mtClean="0"/>
              <a:t>Άδειες Χρήσης</a:t>
            </a:r>
          </a:p>
        </p:txBody>
      </p:sp>
      <p:sp>
        <p:nvSpPr>
          <p:cNvPr id="9219" name="Subtitle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n-US" sz="2800" dirty="0" smtClean="0"/>
              <a:t>Το παρόν εκπαιδευτικό υλικό υπόκειται σε</a:t>
            </a:r>
            <a:r>
              <a:rPr lang="en-US" altLang="en-US" sz="2800" dirty="0" smtClean="0"/>
              <a:t> </a:t>
            </a:r>
            <a:r>
              <a:rPr lang="el-GR" altLang="en-US" sz="2800" dirty="0" smtClean="0"/>
              <a:t>άδειες χρήσης </a:t>
            </a:r>
            <a:r>
              <a:rPr lang="en-US" altLang="en-US" sz="2800" dirty="0" smtClean="0"/>
              <a:t>Creative Commons.</a:t>
            </a:r>
            <a:endParaRPr lang="el-GR" altLang="en-US" sz="2800" dirty="0" smtClean="0"/>
          </a:p>
          <a:p>
            <a:r>
              <a:rPr lang="el-GR" sz="2800" dirty="0"/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  <a:p>
            <a:pPr marL="0" indent="0" eaLnBrk="1" hangingPunct="1">
              <a:buNone/>
            </a:pPr>
            <a:endParaRPr lang="en-US" altLang="en-US" sz="2800" dirty="0" smtClean="0"/>
          </a:p>
        </p:txBody>
      </p:sp>
      <p:sp>
        <p:nvSpPr>
          <p:cNvPr id="9220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BABDFCD-DE1D-45FA-B467-2618E71A0A92}" type="slidenum">
              <a:rPr lang="el-GR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l-GR" altLang="en-US" sz="140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3075" y="4724400"/>
            <a:ext cx="3071812" cy="1119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208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mtClean="0"/>
              <a:t>Σκοποί ενότητας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Πληροφόρηση σχετικά με τα νομικά θέματα που αφορούν τη σύσταση μιας εταιρείας και λειτουργία της.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6B8DBC-A905-4E0D-BBA1-1663A717B796}" type="slidenum">
              <a:rPr lang="el-GR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l-GR" altLang="en-US" sz="1400"/>
          </a:p>
        </p:txBody>
      </p:sp>
    </p:spTree>
    <p:extLst>
      <p:ext uri="{BB962C8B-B14F-4D97-AF65-F5344CB8AC3E}">
        <p14:creationId xmlns:p14="http://schemas.microsoft.com/office/powerpoint/2010/main" val="202051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Περιεχόμενα ενότητας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Νομικά </a:t>
            </a:r>
            <a:r>
              <a:rPr lang="el-GR" dirty="0" smtClean="0"/>
              <a:t>Ζητήματα</a:t>
            </a:r>
          </a:p>
          <a:p>
            <a:r>
              <a:rPr lang="el-GR" dirty="0"/>
              <a:t>Ανάπτυξη της επιχείρησης</a:t>
            </a:r>
            <a:endParaRPr lang="en-US" altLang="en-US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FAA4AC7-23DD-4A1E-9599-5FA0C5EBB78D}" type="slidenum">
              <a:rPr lang="el-GR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l-G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20029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069975"/>
          </a:xfrm>
        </p:spPr>
        <p:txBody>
          <a:bodyPr/>
          <a:lstStyle/>
          <a:p>
            <a:pPr algn="l"/>
            <a:r>
              <a:rPr lang="el-GR" dirty="0" smtClean="0"/>
              <a:t>Νομικά Ζητήματα</a:t>
            </a:r>
            <a:endParaRPr lang="el-GR" dirty="0"/>
          </a:p>
        </p:txBody>
      </p:sp>
      <p:sp>
        <p:nvSpPr>
          <p:cNvPr id="6" name="Θέση κειμένου 5"/>
          <p:cNvSpPr txBox="1">
            <a:spLocks/>
          </p:cNvSpPr>
          <p:nvPr/>
        </p:nvSpPr>
        <p:spPr>
          <a:xfrm>
            <a:off x="683568" y="3505200"/>
            <a:ext cx="7772400" cy="23000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2300" b="1" dirty="0" smtClean="0"/>
              <a:t>Μάθημα</a:t>
            </a:r>
            <a:r>
              <a:rPr lang="el-GR" sz="2300" b="1" dirty="0"/>
              <a:t>: </a:t>
            </a:r>
            <a:r>
              <a:rPr lang="el-GR" sz="2300" dirty="0" smtClean="0"/>
              <a:t>Επιχειρηματικότητα, </a:t>
            </a:r>
            <a:r>
              <a:rPr lang="el-GR" sz="2300" b="1" dirty="0"/>
              <a:t>Ενότητα # </a:t>
            </a:r>
            <a:r>
              <a:rPr lang="el-GR" sz="2300" b="1" dirty="0" smtClean="0"/>
              <a:t>3: </a:t>
            </a:r>
            <a:r>
              <a:rPr lang="el-GR" sz="2300" dirty="0" smtClean="0"/>
              <a:t>Γενικές </a:t>
            </a:r>
            <a:r>
              <a:rPr lang="el-GR" sz="2300" dirty="0"/>
              <a:t>επισκοπήσεις για την επιχειρηματική δράση στην πράξη στην Ελλάδα</a:t>
            </a:r>
            <a:r>
              <a:rPr lang="en-US" sz="2300" dirty="0"/>
              <a:t>. </a:t>
            </a:r>
            <a:r>
              <a:rPr lang="el-GR" sz="2300" dirty="0"/>
              <a:t>Από την ιδέα στην υλοποίηση: Το νομικό πλαίσιο</a:t>
            </a:r>
            <a:endParaRPr lang="en-US" sz="2300" dirty="0" smtClean="0"/>
          </a:p>
          <a:p>
            <a:pPr algn="l"/>
            <a:r>
              <a:rPr lang="el-GR" sz="2300" b="1" dirty="0" smtClean="0"/>
              <a:t>Διδάσκουσά: </a:t>
            </a:r>
            <a:r>
              <a:rPr lang="el-GR" sz="2300" dirty="0"/>
              <a:t>Ιωάννα Σαπφώ Πεπελάση</a:t>
            </a:r>
            <a:r>
              <a:rPr lang="el-GR" sz="2300" dirty="0" smtClean="0"/>
              <a:t>, </a:t>
            </a:r>
            <a:r>
              <a:rPr lang="el-GR" sz="2300" b="1" dirty="0" smtClean="0"/>
              <a:t>Επιμέλεια παρουσίασης</a:t>
            </a:r>
            <a:r>
              <a:rPr lang="en-US" sz="2300" b="1" dirty="0" smtClean="0"/>
              <a:t>:</a:t>
            </a:r>
            <a:r>
              <a:rPr lang="el-GR" sz="2300" b="1" dirty="0" smtClean="0"/>
              <a:t> </a:t>
            </a:r>
            <a:r>
              <a:rPr lang="el-GR" sz="2300" dirty="0" smtClean="0"/>
              <a:t>Ελίνα Παρασκευοπούλου</a:t>
            </a:r>
            <a:r>
              <a:rPr lang="en-US" sz="2300" dirty="0" smtClean="0"/>
              <a:t>,</a:t>
            </a:r>
            <a:r>
              <a:rPr lang="el-GR" sz="2300" dirty="0" smtClean="0"/>
              <a:t> Βαρβάρα Μέργου, </a:t>
            </a:r>
            <a:r>
              <a:rPr lang="el-GR" sz="2300" b="1" dirty="0" smtClean="0"/>
              <a:t>Τμήμα</a:t>
            </a:r>
            <a:r>
              <a:rPr lang="el-GR" sz="2300" b="1" dirty="0"/>
              <a:t>: </a:t>
            </a:r>
            <a:r>
              <a:rPr lang="el-GR" sz="2300" dirty="0" smtClean="0"/>
              <a:t>Οικονομικής Επιστήμης</a:t>
            </a:r>
            <a:endParaRPr lang="el-GR" sz="2300" dirty="0"/>
          </a:p>
        </p:txBody>
      </p:sp>
    </p:spTree>
    <p:extLst>
      <p:ext uri="{BB962C8B-B14F-4D97-AF65-F5344CB8AC3E}">
        <p14:creationId xmlns:p14="http://schemas.microsoft.com/office/powerpoint/2010/main" val="182166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 smtClean="0"/>
              <a:t>Συνήθεις ερωτήσεις</a:t>
            </a:r>
            <a:endParaRPr lang="el-GR" altLang="en-US" dirty="0"/>
          </a:p>
        </p:txBody>
      </p:sp>
      <p:sp>
        <p:nvSpPr>
          <p:cNvPr id="17411" name="Rectangle 3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l-GR" dirty="0"/>
              <a:t>Με ποιά μορφή εταιρική να </a:t>
            </a:r>
            <a:r>
              <a:rPr lang="el-GR" dirty="0" smtClean="0"/>
              <a:t>ξεκινήσω;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l-GR" dirty="0" smtClean="0"/>
              <a:t>Ποιά </a:t>
            </a:r>
            <a:r>
              <a:rPr lang="el-GR" dirty="0"/>
              <a:t>είναι τα βασικά νομικά έγγραφα που θα </a:t>
            </a:r>
            <a:r>
              <a:rPr lang="el-GR" dirty="0" smtClean="0"/>
              <a:t>χρειαστώ;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l-GR" dirty="0" smtClean="0"/>
              <a:t>Πώς </a:t>
            </a:r>
            <a:r>
              <a:rPr lang="el-GR" dirty="0"/>
              <a:t>οργανώνω την ομάδα μου;</a:t>
            </a:r>
          </a:p>
          <a:p>
            <a:pPr marL="0" indent="0">
              <a:lnSpc>
                <a:spcPct val="120000"/>
              </a:lnSpc>
              <a:buNone/>
            </a:pPr>
            <a:endParaRPr lang="el-G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5128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Δομή συνεργασίας - Εταιρική μορφή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Ατομική </a:t>
            </a:r>
            <a:r>
              <a:rPr lang="el-GR" dirty="0" smtClean="0"/>
              <a:t>Επιχείρηση.</a:t>
            </a:r>
          </a:p>
          <a:p>
            <a:r>
              <a:rPr lang="el-GR" dirty="0" smtClean="0"/>
              <a:t>Συμφωνητικά Συνεργασίας.</a:t>
            </a:r>
          </a:p>
          <a:p>
            <a:r>
              <a:rPr lang="el-GR" dirty="0" smtClean="0"/>
              <a:t>Προσωπικές </a:t>
            </a:r>
            <a:r>
              <a:rPr lang="el-GR" dirty="0"/>
              <a:t>Εταιρείες (</a:t>
            </a:r>
            <a:r>
              <a:rPr lang="el-GR" dirty="0" smtClean="0"/>
              <a:t>Ομόρρυθμη Εταιρεία, Ετερόρρυθμη Εταιρεία).</a:t>
            </a:r>
            <a:endParaRPr lang="el-GR" dirty="0"/>
          </a:p>
          <a:p>
            <a:r>
              <a:rPr lang="el-GR" dirty="0"/>
              <a:t>Κεφαλαιουχικές (</a:t>
            </a:r>
            <a:r>
              <a:rPr lang="el-GR" dirty="0" smtClean="0"/>
              <a:t>Εταιρεία Περιορισμένης Ευθύνης, Ανώνυμη Εταιρεία).</a:t>
            </a:r>
            <a:endParaRPr lang="el-GR" dirty="0"/>
          </a:p>
          <a:p>
            <a:r>
              <a:rPr lang="el-GR" dirty="0" smtClean="0"/>
              <a:t>Ιδιωτική Κεφαλαιουχική Εταιρεία.</a:t>
            </a:r>
            <a:endParaRPr lang="el-GR" dirty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42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Βασικά ν</a:t>
            </a:r>
            <a:r>
              <a:rPr lang="el-GR" dirty="0" smtClean="0"/>
              <a:t>ομικά έγγραφα (1 από 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Καταστατικό </a:t>
            </a:r>
            <a:r>
              <a:rPr lang="el-GR" dirty="0" smtClean="0"/>
              <a:t>εταιρείας.</a:t>
            </a:r>
            <a:endParaRPr lang="el-GR" dirty="0"/>
          </a:p>
          <a:p>
            <a:r>
              <a:rPr lang="el-GR" dirty="0"/>
              <a:t>Μισθωτική σύμβαση επαγγελματικής </a:t>
            </a:r>
            <a:r>
              <a:rPr lang="el-GR" dirty="0" smtClean="0"/>
              <a:t>στέγης.</a:t>
            </a:r>
          </a:p>
          <a:p>
            <a:r>
              <a:rPr lang="el-GR" dirty="0"/>
              <a:t>Συμβάσεις εχεμύθειας</a:t>
            </a:r>
            <a:r>
              <a:rPr lang="en-US" dirty="0"/>
              <a:t>.</a:t>
            </a:r>
            <a:endParaRPr lang="el-GR" dirty="0"/>
          </a:p>
          <a:p>
            <a:r>
              <a:rPr lang="en-US" dirty="0" smtClean="0"/>
              <a:t>“Website” </a:t>
            </a:r>
            <a:r>
              <a:rPr lang="el-GR" dirty="0" smtClean="0"/>
              <a:t>(ιστοσελίδα) </a:t>
            </a:r>
          </a:p>
          <a:p>
            <a:pPr lvl="1"/>
            <a:r>
              <a:rPr lang="el-GR" sz="3200" dirty="0" smtClean="0"/>
              <a:t>(σύμβαση </a:t>
            </a:r>
            <a:r>
              <a:rPr lang="el-GR" sz="3200" dirty="0"/>
              <a:t>έργου, άδειες, όροι χρήσης, περιορισμοί ευθύνης, ρητές συναινέσεις)</a:t>
            </a:r>
            <a:r>
              <a:rPr lang="en-US" sz="3200" dirty="0"/>
              <a:t>.</a:t>
            </a:r>
            <a:endParaRPr lang="el-GR" sz="3200" dirty="0"/>
          </a:p>
          <a:p>
            <a:pPr marL="0" indent="0">
              <a:buNone/>
            </a:pPr>
            <a:endParaRPr lang="el-GR" dirty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9515128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3B098E1A-2F85-46DA-9BF7-2850C075DFDB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Template_CC_BY_NC_ND_0</Template>
  <TotalTime>0</TotalTime>
  <Words>884</Words>
  <Application>Microsoft Office PowerPoint</Application>
  <PresentationFormat>Προβολή στην οθόνη (4:3)</PresentationFormat>
  <Paragraphs>139</Paragraphs>
  <Slides>25</Slides>
  <Notes>8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25</vt:i4>
      </vt:variant>
    </vt:vector>
  </HeadingPairs>
  <TitlesOfParts>
    <vt:vector size="26" baseType="lpstr">
      <vt:lpstr>Θέμα του Office</vt:lpstr>
      <vt:lpstr>Επιχειρηματικότητα</vt:lpstr>
      <vt:lpstr>Χρηματοδότηση</vt:lpstr>
      <vt:lpstr>Άδειες Χρήσης</vt:lpstr>
      <vt:lpstr>Σκοποί ενότητας</vt:lpstr>
      <vt:lpstr>Περιεχόμενα ενότητας</vt:lpstr>
      <vt:lpstr>Νομικά Ζητήματα</vt:lpstr>
      <vt:lpstr>Συνήθεις ερωτήσεις</vt:lpstr>
      <vt:lpstr>Δομή συνεργασίας - Εταιρική μορφή</vt:lpstr>
      <vt:lpstr>Βασικά νομικά έγγραφα (1 από 2)</vt:lpstr>
      <vt:lpstr>Βασικά νομικά έγγραφα (2 από 2)</vt:lpstr>
      <vt:lpstr>Προσοχή στα συμφωνητικά εργαζομένων και συνεργατών</vt:lpstr>
      <vt:lpstr>Ανάπτυξη της επιχείρησης</vt:lpstr>
      <vt:lpstr>Χρηματοδότηση και στόχοι</vt:lpstr>
      <vt:lpstr>Χρηματοδότηση από επενδυτή</vt:lpstr>
      <vt:lpstr>Σχέση μεταξύ επιχειρηματία και επενδυτή</vt:lpstr>
      <vt:lpstr>Σχέση μεταξύ επενδυτή  και επιχειρηματία</vt:lpstr>
      <vt:lpstr>Συμφωνία μεταξύ επιχειρηματία και επενδυτή (1 από 3)</vt:lpstr>
      <vt:lpstr>Συμφωνία μεταξύ επιχειρηματία και επενδυτή (2 από 3)</vt:lpstr>
      <vt:lpstr>Συμφωνία μεταξύ επιχειρηματία και επενδυτή (3 από 3)</vt:lpstr>
      <vt:lpstr>Εξελικτικά στάδια της εταιρείας και πηγές δανεισμού (1 από 3)</vt:lpstr>
      <vt:lpstr>Εξελικτικά στάδια της εταιρείας και πηγές δανεισμού (2 από 3)</vt:lpstr>
      <vt:lpstr>Εξελικτικά στάδια της εταιρείας και πηγές δανεισμού (3 από 3)</vt:lpstr>
      <vt:lpstr>Μαθήματα (1 από 2)</vt:lpstr>
      <vt:lpstr>Μαθήματα (2 από 2)</vt:lpstr>
      <vt:lpstr>Τέλος Ενότητας # 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2015-05-23T08:12:51Z</dcterms:created>
  <dcterms:modified xsi:type="dcterms:W3CDTF">2015-12-09T22:17:37Z</dcterms:modified>
</cp:coreProperties>
</file>