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sldIdLst>
    <p:sldId id="427" r:id="rId3"/>
    <p:sldId id="428" r:id="rId4"/>
    <p:sldId id="429" r:id="rId5"/>
    <p:sldId id="430" r:id="rId6"/>
    <p:sldId id="431" r:id="rId7"/>
    <p:sldId id="432" r:id="rId8"/>
    <p:sldId id="381" r:id="rId9"/>
    <p:sldId id="415" r:id="rId10"/>
    <p:sldId id="416" r:id="rId11"/>
    <p:sldId id="414" r:id="rId12"/>
    <p:sldId id="434" r:id="rId13"/>
    <p:sldId id="435" r:id="rId14"/>
    <p:sldId id="442" r:id="rId15"/>
    <p:sldId id="419" r:id="rId16"/>
    <p:sldId id="420" r:id="rId17"/>
    <p:sldId id="436" r:id="rId18"/>
    <p:sldId id="437" r:id="rId19"/>
    <p:sldId id="438" r:id="rId20"/>
    <p:sldId id="440" r:id="rId21"/>
    <p:sldId id="444" r:id="rId22"/>
    <p:sldId id="445" r:id="rId23"/>
    <p:sldId id="446" r:id="rId24"/>
    <p:sldId id="439" r:id="rId25"/>
    <p:sldId id="441" r:id="rId26"/>
    <p:sldId id="433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Συντάκτης" initials="Σ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309" autoAdjust="0"/>
  </p:normalViewPr>
  <p:slideViewPr>
    <p:cSldViewPr>
      <p:cViewPr>
        <p:scale>
          <a:sx n="51" d="100"/>
          <a:sy n="51" d="100"/>
        </p:scale>
        <p:origin x="-564" y="-432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10/12/2015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1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latin typeface="Calibri" panose="020F0502020204030204" pitchFamily="34" charset="0"/>
              </a:rPr>
              <a:pPr/>
              <a:t>2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latin typeface="Calibri" panose="020F0502020204030204" pitchFamily="34" charset="0"/>
              </a:rPr>
              <a:pPr/>
              <a:t>3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latin typeface="Calibri" panose="020F0502020204030204" pitchFamily="34" charset="0"/>
              </a:rPr>
              <a:pPr/>
              <a:t>4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latin typeface="Calibri" panose="020F0502020204030204" pitchFamily="34" charset="0"/>
              </a:rPr>
              <a:pPr/>
              <a:t>5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F397C-8980-4EF5-9EB5-E44A729C9748}" type="slidenum">
              <a:rPr lang="el-GR" altLang="en-US">
                <a:latin typeface="Calibri" panose="020F0502020204030204" pitchFamily="34" charset="0"/>
              </a:rPr>
              <a:pPr/>
              <a:t>25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/>
          <a:lstStyle/>
          <a:p>
            <a:r>
              <a:rPr lang="el-GR" dirty="0"/>
              <a:t>Επιχειρηματικότητα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2819401"/>
            <a:ext cx="7775575" cy="2771774"/>
          </a:xfrm>
        </p:spPr>
        <p:txBody>
          <a:bodyPr>
            <a:noAutofit/>
          </a:bodyPr>
          <a:lstStyle/>
          <a:p>
            <a:r>
              <a:rPr lang="el-GR" sz="2300" dirty="0" smtClean="0"/>
              <a:t> </a:t>
            </a:r>
            <a:r>
              <a:rPr lang="el-GR" sz="2300" b="1" dirty="0" smtClean="0"/>
              <a:t>Ενότητα # 3: </a:t>
            </a:r>
            <a:r>
              <a:rPr lang="el-GR" sz="2300" dirty="0"/>
              <a:t>Γενικές επισκοπήσεις για την επιχειρηματική δράση στην πράξη στην </a:t>
            </a:r>
            <a:r>
              <a:rPr lang="el-GR" sz="2300" dirty="0" smtClean="0"/>
              <a:t>Ελλάδα</a:t>
            </a:r>
            <a:r>
              <a:rPr lang="en-US" sz="2300" dirty="0" smtClean="0"/>
              <a:t>. </a:t>
            </a:r>
            <a:r>
              <a:rPr lang="el-GR" sz="2300" dirty="0" smtClean="0"/>
              <a:t>Από </a:t>
            </a:r>
            <a:r>
              <a:rPr lang="el-GR" sz="2300" dirty="0"/>
              <a:t>την ιδέα στην </a:t>
            </a:r>
            <a:r>
              <a:rPr lang="el-GR" sz="2300" dirty="0" smtClean="0"/>
              <a:t>υλοποίηση: </a:t>
            </a:r>
            <a:r>
              <a:rPr lang="el-GR" sz="2300" dirty="0"/>
              <a:t>Το νομικό πλαίσιο</a:t>
            </a:r>
          </a:p>
          <a:p>
            <a:r>
              <a:rPr lang="el-GR" sz="2300" b="1" dirty="0" smtClean="0"/>
              <a:t>Διδάσκουσα</a:t>
            </a:r>
            <a:r>
              <a:rPr lang="el-GR" sz="2300" b="1" dirty="0" smtClean="0"/>
              <a:t>: </a:t>
            </a:r>
            <a:r>
              <a:rPr lang="el-GR" sz="2300" dirty="0" smtClean="0"/>
              <a:t>Ιωάννα Σαπφώ Πεπελάση</a:t>
            </a:r>
          </a:p>
          <a:p>
            <a:r>
              <a:rPr lang="el-GR" sz="2300" b="1" dirty="0" smtClean="0"/>
              <a:t>Επιμέλεια παρουσίασης</a:t>
            </a:r>
            <a:r>
              <a:rPr lang="en-US" sz="2300" b="1" dirty="0" smtClean="0"/>
              <a:t>: </a:t>
            </a:r>
            <a:r>
              <a:rPr lang="el-GR" sz="2300" dirty="0"/>
              <a:t>Ελίνα Παρασκευόπουλου, </a:t>
            </a:r>
            <a:r>
              <a:rPr lang="el-GR" sz="2300" dirty="0" smtClean="0"/>
              <a:t>Βαρβάρα Μέργου </a:t>
            </a:r>
          </a:p>
          <a:p>
            <a:r>
              <a:rPr lang="el-GR" sz="2300" b="1" dirty="0" smtClean="0"/>
              <a:t>Τμήμα</a:t>
            </a:r>
            <a:r>
              <a:rPr lang="el-GR" sz="2300" b="1" dirty="0"/>
              <a:t>: </a:t>
            </a:r>
            <a:r>
              <a:rPr lang="el-GR" sz="2300" dirty="0" smtClean="0"/>
              <a:t>Οικονομικής Επιστήμης</a:t>
            </a:r>
            <a:endParaRPr lang="el-GR" sz="2300" dirty="0"/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768051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7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Βασικά </a:t>
            </a:r>
            <a:r>
              <a:rPr lang="el-GR" dirty="0" smtClean="0"/>
              <a:t>νομικά έγγραφα (2 από 2)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Κατοχύρωση Σήματος</a:t>
            </a:r>
          </a:p>
          <a:p>
            <a:pPr lvl="1"/>
            <a:r>
              <a:rPr lang="el-GR" sz="3200" dirty="0" smtClean="0"/>
              <a:t>(εθνικό</a:t>
            </a:r>
            <a:r>
              <a:rPr lang="el-GR" sz="3200" dirty="0"/>
              <a:t>, κοινοτικό, διεθνές</a:t>
            </a:r>
            <a:r>
              <a:rPr lang="el-GR" sz="3200" dirty="0" smtClean="0"/>
              <a:t>)</a:t>
            </a:r>
            <a:r>
              <a:rPr lang="en-US" sz="3200" dirty="0" smtClean="0"/>
              <a:t>.</a:t>
            </a:r>
            <a:endParaRPr lang="el-GR" sz="3200" dirty="0"/>
          </a:p>
          <a:p>
            <a:r>
              <a:rPr lang="el-GR" dirty="0"/>
              <a:t>Εν γένει κατοχύρωση πνευματικών </a:t>
            </a:r>
            <a:r>
              <a:rPr lang="el-GR" dirty="0" smtClean="0"/>
              <a:t>δικαιωμάτων</a:t>
            </a:r>
          </a:p>
          <a:p>
            <a:pPr lvl="1"/>
            <a:r>
              <a:rPr lang="el-GR" sz="3200" dirty="0" smtClean="0"/>
              <a:t>(ευρεσιτεχνίες</a:t>
            </a:r>
            <a:r>
              <a:rPr lang="el-GR" sz="3200" dirty="0"/>
              <a:t>, βιομηχανικά σχέδια, κλπ</a:t>
            </a:r>
            <a:r>
              <a:rPr lang="el-GR" sz="3200" dirty="0" smtClean="0"/>
              <a:t>.)</a:t>
            </a:r>
            <a:r>
              <a:rPr lang="en-US" sz="3200" dirty="0" smtClean="0"/>
              <a:t>.</a:t>
            </a:r>
            <a:endParaRPr lang="el-GR" sz="3200" dirty="0"/>
          </a:p>
          <a:p>
            <a:r>
              <a:rPr lang="el-GR" dirty="0"/>
              <a:t>Συμβάσεις με τους εργαζόμενους και τους </a:t>
            </a:r>
            <a:r>
              <a:rPr lang="el-GR" dirty="0" smtClean="0"/>
              <a:t>συνεργάτες</a:t>
            </a:r>
            <a:r>
              <a:rPr lang="en-US" dirty="0" smtClean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948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</a:t>
            </a:r>
            <a:r>
              <a:rPr lang="el-GR" dirty="0" smtClean="0"/>
              <a:t>ροσοχή στα συμφωνητικά εργαζομένων και συνεργατών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</a:t>
            </a:r>
            <a:r>
              <a:rPr lang="el-GR" dirty="0" smtClean="0"/>
              <a:t>εταβίβαση </a:t>
            </a:r>
            <a:r>
              <a:rPr lang="el-GR" dirty="0"/>
              <a:t>πνευματικών δικαιωμάτων,</a:t>
            </a:r>
          </a:p>
          <a:p>
            <a:r>
              <a:rPr lang="el-GR" dirty="0"/>
              <a:t>ρήτρα εμπιστευτικότητας,</a:t>
            </a:r>
          </a:p>
          <a:p>
            <a:r>
              <a:rPr lang="el-GR" dirty="0"/>
              <a:t>ρήτρα περί μη ανταγωνισμού,</a:t>
            </a:r>
          </a:p>
          <a:p>
            <a:r>
              <a:rPr lang="el-GR" dirty="0"/>
              <a:t>ρήτρα περί μη προσέλκυσης εργαζομένων ή/και πελατών, </a:t>
            </a:r>
          </a:p>
          <a:p>
            <a:r>
              <a:rPr lang="el-GR" dirty="0"/>
              <a:t>ποινική ρήτρα και εύλογη αποζημίωση</a:t>
            </a:r>
            <a:r>
              <a:rPr lang="el-GR" dirty="0" smtClean="0"/>
              <a:t>).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5286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pPr algn="l"/>
            <a:r>
              <a:rPr lang="el-GR" dirty="0" smtClean="0"/>
              <a:t>Ανάπτυξη της επιχείρησης</a:t>
            </a:r>
            <a:endParaRPr lang="el-GR" dirty="0"/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3657600"/>
            <a:ext cx="7772400" cy="2285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/>
              <a:t>Μάθημα: </a:t>
            </a:r>
            <a:r>
              <a:rPr lang="el-GR" sz="2300" dirty="0"/>
              <a:t>Επιχειρηματικότητα, </a:t>
            </a:r>
            <a:r>
              <a:rPr lang="el-GR" sz="2300" b="1" dirty="0"/>
              <a:t>Ενότητα # 3: </a:t>
            </a:r>
            <a:r>
              <a:rPr lang="el-GR" sz="2300" dirty="0"/>
              <a:t>Γενικές επισκοπήσεις για την επιχειρηματική δράση στην πράξη στην Ελλάδα</a:t>
            </a:r>
            <a:r>
              <a:rPr lang="en-US" sz="2300" dirty="0"/>
              <a:t>. </a:t>
            </a:r>
            <a:r>
              <a:rPr lang="el-GR" sz="2300" dirty="0"/>
              <a:t>Από την ιδέα στην υλοποίηση: Το νομικό πλαίσιο</a:t>
            </a:r>
            <a:endParaRPr lang="en-US" sz="2300" dirty="0"/>
          </a:p>
          <a:p>
            <a:pPr algn="l"/>
            <a:r>
              <a:rPr lang="el-GR" sz="2300" b="1" dirty="0"/>
              <a:t>Διδάσκουσά: </a:t>
            </a:r>
            <a:r>
              <a:rPr lang="el-GR" sz="2300" dirty="0"/>
              <a:t>Ιωάννα Σαπφώ Πεπελάση, </a:t>
            </a:r>
            <a:r>
              <a:rPr lang="el-GR" sz="2300" b="1" dirty="0"/>
              <a:t>Επιμέλεια παρουσίασης</a:t>
            </a:r>
            <a:r>
              <a:rPr lang="en-US" sz="2300" b="1" dirty="0"/>
              <a:t>:</a:t>
            </a:r>
            <a:r>
              <a:rPr lang="el-GR" sz="2300" b="1" dirty="0"/>
              <a:t> </a:t>
            </a:r>
            <a:r>
              <a:rPr lang="el-GR" sz="2300" dirty="0"/>
              <a:t>Ελίνα </a:t>
            </a:r>
            <a:r>
              <a:rPr lang="el-GR" sz="2300" dirty="0" err="1"/>
              <a:t>Παρασκευοπούλου</a:t>
            </a:r>
            <a:r>
              <a:rPr lang="en-US" sz="2300" dirty="0"/>
              <a:t>,</a:t>
            </a:r>
            <a:r>
              <a:rPr lang="el-GR" sz="2300" dirty="0"/>
              <a:t> Βαρβάρα </a:t>
            </a:r>
            <a:r>
              <a:rPr lang="el-GR" sz="2300" dirty="0" err="1"/>
              <a:t>Μέργου</a:t>
            </a:r>
            <a:r>
              <a:rPr lang="el-GR" sz="2300" dirty="0"/>
              <a:t>, </a:t>
            </a:r>
            <a:r>
              <a:rPr lang="el-GR" sz="2300" b="1" dirty="0"/>
              <a:t>Τμήμα: </a:t>
            </a:r>
            <a:r>
              <a:rPr lang="el-GR" sz="2300" dirty="0"/>
              <a:t>Οικονομικής </a:t>
            </a:r>
            <a:r>
              <a:rPr lang="el-GR" sz="2300" dirty="0" smtClean="0"/>
              <a:t>Επιστήμης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23935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 και στόχοι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Χρηματοδότηση</a:t>
            </a:r>
            <a:r>
              <a:rPr lang="en-US" dirty="0" smtClean="0"/>
              <a:t>:</a:t>
            </a:r>
            <a:endParaRPr lang="el-GR" dirty="0" smtClean="0"/>
          </a:p>
          <a:p>
            <a:pPr lvl="1"/>
            <a:r>
              <a:rPr lang="el-GR" sz="3200" dirty="0" smtClean="0"/>
              <a:t>Π.χ. τραπεζικός Δανεισμός.</a:t>
            </a:r>
          </a:p>
          <a:p>
            <a:r>
              <a:rPr lang="el-GR" dirty="0" smtClean="0"/>
              <a:t>Στόχος</a:t>
            </a:r>
            <a:r>
              <a:rPr lang="en-US" dirty="0" smtClean="0"/>
              <a:t>:</a:t>
            </a:r>
            <a:endParaRPr lang="el-GR" dirty="0" smtClean="0"/>
          </a:p>
          <a:p>
            <a:pPr lvl="1"/>
            <a:r>
              <a:rPr lang="el-GR" sz="3200" dirty="0"/>
              <a:t>Οι επενδυτές πρέπει να πάρουν τα χρήματά τους πίσω. </a:t>
            </a:r>
          </a:p>
          <a:p>
            <a:pPr lvl="1"/>
            <a:r>
              <a:rPr lang="el-GR" sz="3200" dirty="0"/>
              <a:t>Η επιχείρηση πρέπει να μπορεί να επιβιώσει και να αναπτυχθεί με αυτήν την οικονομική </a:t>
            </a:r>
            <a:r>
              <a:rPr lang="el-GR" sz="3200" dirty="0" smtClean="0"/>
              <a:t>συμφωνία.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612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Χρηματοδότηση από επενδυτή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Σχέσεις μεταξύ επιχειρηματία και επενδυτή.</a:t>
            </a:r>
            <a:endParaRPr lang="en-US" dirty="0" smtClean="0"/>
          </a:p>
          <a:p>
            <a:r>
              <a:rPr lang="el-GR" dirty="0" smtClean="0"/>
              <a:t>Συμφωνία </a:t>
            </a:r>
            <a:r>
              <a:rPr lang="el-GR" dirty="0"/>
              <a:t>μεταξύ επιχειρηματία και </a:t>
            </a:r>
            <a:r>
              <a:rPr lang="el-GR" dirty="0" smtClean="0"/>
              <a:t>επενδυτή.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07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Σχέση </a:t>
            </a:r>
            <a:r>
              <a:rPr lang="el-GR" dirty="0"/>
              <a:t>μεταξύ επιχειρηματία και επενδυτή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Ποιά είναι η ομάδα που αναλαμβάνει την υλοποίηση της ιδέας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Ανάλυση παραγόντων κινδύνου.</a:t>
            </a:r>
          </a:p>
          <a:p>
            <a:r>
              <a:rPr lang="el-GR" dirty="0" smtClean="0"/>
              <a:t>Πώς θα χρησιμοποιηθούν τα χρήματα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4710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Σχέση </a:t>
            </a:r>
            <a:r>
              <a:rPr lang="el-GR" dirty="0" smtClean="0"/>
              <a:t>μεταξύ επενδυτή </a:t>
            </a:r>
            <a:r>
              <a:rPr lang="el-GR" dirty="0"/>
              <a:t> </a:t>
            </a:r>
            <a:r>
              <a:rPr lang="el-GR" dirty="0" smtClean="0"/>
              <a:t>και επιχειρηματία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Ποιός είναι ο επενδυτής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Ποια είναι η δραστηριότητα του ως επενδυτής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Πώς θα προσδώσει αξία στην επιχείρηση μου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569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Συμφωνία μεταξύ επιχειρηματία και επενδυτή (1 από 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στην εταιρεία</a:t>
            </a:r>
          </a:p>
          <a:p>
            <a:pPr lvl="1"/>
            <a:r>
              <a:rPr lang="el-GR" sz="3200" dirty="0" smtClean="0"/>
              <a:t>Διοίκηση.</a:t>
            </a:r>
          </a:p>
          <a:p>
            <a:pPr lvl="1"/>
            <a:r>
              <a:rPr lang="el-GR" sz="3200" dirty="0" smtClean="0"/>
              <a:t>Πρόσβαση σε πληροφόρηση.</a:t>
            </a:r>
          </a:p>
          <a:p>
            <a:pPr lvl="1"/>
            <a:r>
              <a:rPr lang="el-GR" sz="3200" dirty="0" smtClean="0"/>
              <a:t>Έξοδος, λύση, εκκαθάριση, μεταβίβαση.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5248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Συμφωνία μεταξύ επιχειρηματία και επενδυτή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Πού μπορεί να παρέμβει</a:t>
            </a:r>
            <a:r>
              <a:rPr lang="en-US" dirty="0" smtClean="0"/>
              <a:t>;</a:t>
            </a:r>
            <a:endParaRPr lang="el-GR" dirty="0" smtClean="0"/>
          </a:p>
          <a:p>
            <a:pPr lvl="1"/>
            <a:r>
              <a:rPr lang="el-GR" sz="3200" dirty="0" smtClean="0"/>
              <a:t>Ορισμός μέλους διοίκησης.</a:t>
            </a:r>
          </a:p>
          <a:p>
            <a:pPr lvl="1"/>
            <a:r>
              <a:rPr lang="el-GR" sz="3200" dirty="0" smtClean="0"/>
              <a:t>Συμφωνία με το διαχειριστή της εταιρείας.</a:t>
            </a:r>
          </a:p>
          <a:p>
            <a:pPr lvl="1"/>
            <a:r>
              <a:rPr lang="el-GR" sz="3200" dirty="0" smtClean="0"/>
              <a:t>Συστηματική πληροφόρηση για την πρόοδο της εταιρείας</a:t>
            </a:r>
            <a:r>
              <a:rPr lang="el-GR" dirty="0" smtClean="0"/>
              <a:t>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264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Συμφωνία μεταξύ επιχειρηματία και επενδυτή </a:t>
            </a:r>
            <a:r>
              <a:rPr lang="el-GR" dirty="0" smtClean="0"/>
              <a:t>(3 </a:t>
            </a:r>
            <a:r>
              <a:rPr lang="el-GR" dirty="0"/>
              <a:t>από 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Πού μπορεί να παρέμβει</a:t>
            </a:r>
            <a:r>
              <a:rPr lang="en-US" dirty="0" smtClean="0"/>
              <a:t>;</a:t>
            </a:r>
            <a:endParaRPr lang="el-GR" dirty="0" smtClean="0"/>
          </a:p>
          <a:p>
            <a:pPr lvl="1"/>
            <a:r>
              <a:rPr lang="el-GR" sz="3200" dirty="0" smtClean="0"/>
              <a:t>Έγκριση οικονομικών καταστάσεων.</a:t>
            </a:r>
          </a:p>
          <a:p>
            <a:pPr lvl="1"/>
            <a:r>
              <a:rPr lang="el-GR" sz="3200" dirty="0" smtClean="0"/>
              <a:t>Ειδική άδεια, αυξημένη πλειοψηφία για συγκεκριμένα θέματα.</a:t>
            </a:r>
          </a:p>
          <a:p>
            <a:pPr lvl="1"/>
            <a:r>
              <a:rPr lang="el-GR" sz="3200" dirty="0" smtClean="0"/>
              <a:t>Μετοχές, μερίδια με προνόμια.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15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pPr eaLnBrk="1" hangingPunct="1"/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13544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Εξελικτικά στάδια της εταιρείας και πηγές </a:t>
            </a:r>
            <a:r>
              <a:rPr lang="el-GR" dirty="0" smtClean="0"/>
              <a:t>δανεισμού</a:t>
            </a:r>
            <a:r>
              <a:rPr lang="en-US" dirty="0" smtClean="0"/>
              <a:t> (1 </a:t>
            </a:r>
            <a:r>
              <a:rPr lang="el-GR" dirty="0" smtClean="0"/>
              <a:t>από 3)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  <p:pic>
        <p:nvPicPr>
          <p:cNvPr id="2050" name="Picture 2" descr="Οριζόντιος άξονας: Στάδια εξέλιξης της εταιρείας (ιδέα, νεοφυής επιχείρηση, ανάπτυξη, επέκταση).&#10;Κάθετος άξονας: Πηγές δανεισμού (οικογένεια και φίλοι, &quot;επιχειρηματικοί άγγελοι&quot;, κεφάλαια εκκίνησης, κεφάλαια επιχειρηματικού κινδύνου, κεφαλαιαγορά).&#10;Η καμπύλη του ρίσκου παρουσιάζει φθίνουσα πορεία καθώς η εταιρεία εξελίσσεται.&#10;Η καμπύλη των επενδύσεων εμφανίζει αύξουσα πορεία καθώς η εταιρεία προχωρά προς το στάδιο της επέκτασης.&#10;Η καμπύλη της ανάπτυξης εμφανίζεται αφού η εταιρεία βρεθεί στο στάδιο της νεοφυούς επιχείρησης και παρουσιάζει αύξουσα πορεία καθώς οδεύει προς το στάδιο της επέκτασης." title="Εξελικτικά στάδια της εταιρέιας και πηγές δανεισμού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987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Εξελικτικά στάδια της εταιρείας και πηγές δανεισμού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2</a:t>
            </a:r>
            <a:r>
              <a:rPr lang="en-US" dirty="0" smtClean="0"/>
              <a:t> </a:t>
            </a:r>
            <a:r>
              <a:rPr lang="el-GR" dirty="0"/>
              <a:t>από 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Οριζόντιος άξονας: Στάδια εξέλιξης της εταιρείας (ιδέα, νεοφυής επιχείρηση, ανάπτυξη, επέκταση).</a:t>
            </a:r>
          </a:p>
          <a:p>
            <a:r>
              <a:rPr lang="el-GR" dirty="0"/>
              <a:t>Κάθετος άξονας: Πηγές δανεισμού (οικογένεια και φίλοι, "επιχειρηματικοί άγγελοι", κεφάλαια εκκίνησης, κεφάλαια επιχειρηματικού κινδύνου, κεφαλαιαγορά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4064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Εξελικτικά στάδια της εταιρείας και πηγές δανεισμού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/>
              <a:t>3</a:t>
            </a:r>
            <a:r>
              <a:rPr lang="en-US" dirty="0" smtClean="0"/>
              <a:t> </a:t>
            </a:r>
            <a:r>
              <a:rPr lang="el-GR" dirty="0"/>
              <a:t>από </a:t>
            </a:r>
            <a:r>
              <a:rPr lang="el-GR" dirty="0" smtClean="0"/>
              <a:t>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l-GR" dirty="0" smtClean="0"/>
              <a:t>Η καμπύλη του ρίσκου παρουσιάζει φθίνουσα πορεία καθώς η εταιρεία εξελίσσεται.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Η καμπύλη των επενδύσεων εμφανίζει αύξουσα πορεία καθώς η εταιρεία προχωρά προς το στάδιο της επέκτασης.</a:t>
            </a:r>
          </a:p>
          <a:p>
            <a:pPr>
              <a:lnSpc>
                <a:spcPct val="110000"/>
              </a:lnSpc>
            </a:pPr>
            <a:r>
              <a:rPr lang="el-GR" dirty="0" smtClean="0"/>
              <a:t>Η καμπύλη της ανάπτυξης εμφανίζεται αφού η εταιρεία βρεθεί στο στάδιο της νεοφυούς επιχείρησης και παρουσιάζει αύξουσα πορεία καθώς οδεύει προς το στάδιο της επέκτασης.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3395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(1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Εταιρεία: Διακριτή </a:t>
            </a:r>
            <a:r>
              <a:rPr lang="el-GR" dirty="0" smtClean="0"/>
              <a:t>οντότητα.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Προσοχή: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200" dirty="0"/>
              <a:t>Σωστή μορφή </a:t>
            </a:r>
            <a:r>
              <a:rPr lang="el-GR" sz="3200" dirty="0" smtClean="0"/>
              <a:t>εταιρείας.</a:t>
            </a:r>
            <a:endParaRPr lang="en-US" sz="320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200" dirty="0"/>
              <a:t>Δυνατή </a:t>
            </a:r>
            <a:r>
              <a:rPr lang="el-GR" sz="3200" dirty="0" smtClean="0"/>
              <a:t>ομάδα.</a:t>
            </a:r>
            <a:endParaRPr lang="el-GR" sz="320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200" dirty="0"/>
              <a:t>Μακροπρόθεσμη </a:t>
            </a:r>
            <a:r>
              <a:rPr lang="el-GR" sz="3200" dirty="0" smtClean="0"/>
              <a:t>στρατηγική.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8042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(2 από 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000" dirty="0" smtClean="0"/>
              <a:t>Προσοχή</a:t>
            </a:r>
            <a:r>
              <a:rPr lang="el-GR" sz="3000" dirty="0"/>
              <a:t>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000" dirty="0" smtClean="0"/>
              <a:t>Ανταγωνιστικότητα.</a:t>
            </a:r>
            <a:endParaRPr lang="el-GR" sz="300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000" dirty="0" smtClean="0"/>
              <a:t>Υποδείγματα.</a:t>
            </a:r>
            <a:endParaRPr lang="el-GR" sz="300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000" dirty="0" smtClean="0"/>
              <a:t>Συναισθήματα</a:t>
            </a:r>
            <a:r>
              <a:rPr lang="el-GR" sz="3000" dirty="0"/>
              <a:t>.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l-GR" sz="3000" dirty="0" smtClean="0"/>
              <a:t>Έρευνα.</a:t>
            </a:r>
            <a:endParaRPr lang="el-GR" sz="30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7071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/>
          <a:lstStyle/>
          <a:p>
            <a:pPr eaLnBrk="1" hangingPunct="1"/>
            <a:r>
              <a:rPr lang="el-GR" altLang="en-US" dirty="0" smtClean="0"/>
              <a:t>Τέλος Ενότητας #</a:t>
            </a:r>
            <a:r>
              <a:rPr lang="en-US" altLang="en-US" dirty="0" smtClean="0"/>
              <a:t> </a:t>
            </a:r>
            <a:r>
              <a:rPr lang="el-GR" altLang="en-US" dirty="0" smtClean="0"/>
              <a:t>6</a:t>
            </a:r>
          </a:p>
        </p:txBody>
      </p:sp>
      <p:sp>
        <p:nvSpPr>
          <p:cNvPr id="45059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5575" cy="2322513"/>
          </a:xfrm>
        </p:spPr>
        <p:txBody>
          <a:bodyPr>
            <a:normAutofit fontScale="70000" lnSpcReduction="20000"/>
          </a:bodyPr>
          <a:lstStyle/>
          <a:p>
            <a:r>
              <a:rPr lang="el-GR" sz="3300" b="1" dirty="0"/>
              <a:t>Ενότητα # 3: </a:t>
            </a:r>
            <a:r>
              <a:rPr lang="el-GR" sz="3300" dirty="0"/>
              <a:t>Γενικές επισκοπήσεις για την επιχειρηματική δράση στην πράξη στην Ελλάδα</a:t>
            </a:r>
            <a:r>
              <a:rPr lang="en-US" sz="3300" dirty="0"/>
              <a:t>. </a:t>
            </a:r>
            <a:r>
              <a:rPr lang="el-GR" sz="3300" dirty="0"/>
              <a:t>Από την ιδέα στην υλοποίηση: Το νομικό πλαίσιο</a:t>
            </a:r>
          </a:p>
          <a:p>
            <a:r>
              <a:rPr lang="el-GR" sz="3300" b="1" dirty="0"/>
              <a:t>Διδάσκουσα: </a:t>
            </a:r>
            <a:r>
              <a:rPr lang="el-GR" sz="3300" dirty="0"/>
              <a:t>Ιωάννα Σαπφώ Πεπελάση</a:t>
            </a:r>
          </a:p>
          <a:p>
            <a:r>
              <a:rPr lang="el-GR" sz="3300" b="1" dirty="0"/>
              <a:t>Επιμέλεια παρουσίασης</a:t>
            </a:r>
            <a:r>
              <a:rPr lang="en-US" sz="3300" b="1" dirty="0"/>
              <a:t>: </a:t>
            </a:r>
            <a:r>
              <a:rPr lang="el-GR" sz="3300" dirty="0"/>
              <a:t>Ελίνα Παρασκευόπουλου, Βαρβάρα </a:t>
            </a:r>
            <a:r>
              <a:rPr lang="el-GR" sz="3300" dirty="0" err="1"/>
              <a:t>Μέργου</a:t>
            </a:r>
            <a:r>
              <a:rPr lang="el-GR" sz="3300" dirty="0"/>
              <a:t> </a:t>
            </a:r>
          </a:p>
          <a:p>
            <a:r>
              <a:rPr lang="el-GR" sz="3300" b="1" dirty="0"/>
              <a:t>Τμήμα: </a:t>
            </a:r>
            <a:r>
              <a:rPr lang="el-GR" sz="3300" dirty="0"/>
              <a:t>Οικονομικής </a:t>
            </a:r>
            <a:r>
              <a:rPr lang="el-GR" sz="3300" dirty="0" smtClean="0"/>
              <a:t>Επιστήμης</a:t>
            </a:r>
            <a:endParaRPr lang="el-GR" altLang="en-US" dirty="0" smtClean="0"/>
          </a:p>
        </p:txBody>
      </p:sp>
      <p:pic>
        <p:nvPicPr>
          <p:cNvPr id="4506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dirty="0" smtClean="0"/>
              <a:t>Το παρόν εκπαιδευτικό υλικό υπόκειται σε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άδειες χρήσης </a:t>
            </a:r>
            <a:r>
              <a:rPr lang="en-US" altLang="en-US" sz="2800" dirty="0" smtClean="0"/>
              <a:t>Creative Commons.</a:t>
            </a:r>
            <a:endParaRPr lang="el-GR" altLang="en-US" sz="2800" dirty="0" smtClean="0"/>
          </a:p>
          <a:p>
            <a:r>
              <a:rPr lang="el-GR" sz="2800" dirty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4724400"/>
            <a:ext cx="3071812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0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Πληροφόρηση σχετικά με τα νομικά θέματα που αφορούν τη σύσταση μιας εταιρείας και λειτουργία της.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20205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Νομικά </a:t>
            </a:r>
            <a:r>
              <a:rPr lang="el-GR" dirty="0" smtClean="0"/>
              <a:t>Ζητήματα</a:t>
            </a:r>
          </a:p>
          <a:p>
            <a:r>
              <a:rPr lang="el-GR" dirty="0"/>
              <a:t>Ανάπτυξη της επιχείρησης</a:t>
            </a: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002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/>
          <a:lstStyle/>
          <a:p>
            <a:pPr algn="l"/>
            <a:r>
              <a:rPr lang="el-GR" dirty="0" smtClean="0"/>
              <a:t>Νομικά Ζητήματα</a:t>
            </a:r>
            <a:endParaRPr lang="el-GR" dirty="0"/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3505200"/>
            <a:ext cx="7772400" cy="2300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300" b="1" dirty="0" smtClean="0"/>
              <a:t>Μάθημα</a:t>
            </a:r>
            <a:r>
              <a:rPr lang="el-GR" sz="2300" b="1" dirty="0"/>
              <a:t>: </a:t>
            </a:r>
            <a:r>
              <a:rPr lang="el-GR" sz="2300" dirty="0" smtClean="0"/>
              <a:t>Επιχειρηματικότητα, </a:t>
            </a:r>
            <a:r>
              <a:rPr lang="el-GR" sz="2300" b="1" dirty="0"/>
              <a:t>Ενότητα # </a:t>
            </a:r>
            <a:r>
              <a:rPr lang="el-GR" sz="2300" b="1" dirty="0" smtClean="0"/>
              <a:t>3: </a:t>
            </a:r>
            <a:r>
              <a:rPr lang="el-GR" sz="2300" dirty="0" smtClean="0"/>
              <a:t>Γενικές </a:t>
            </a:r>
            <a:r>
              <a:rPr lang="el-GR" sz="2300" dirty="0"/>
              <a:t>επισκοπήσεις για την επιχειρηματική δράση στην πράξη στην Ελλάδα</a:t>
            </a:r>
            <a:r>
              <a:rPr lang="en-US" sz="2300" dirty="0"/>
              <a:t>. </a:t>
            </a:r>
            <a:r>
              <a:rPr lang="el-GR" sz="2300" dirty="0"/>
              <a:t>Από την ιδέα στην υλοποίηση: Το νομικό πλαίσιο</a:t>
            </a:r>
            <a:endParaRPr lang="en-US" sz="2300" dirty="0" smtClean="0"/>
          </a:p>
          <a:p>
            <a:pPr algn="l"/>
            <a:r>
              <a:rPr lang="el-GR" sz="2300" b="1" dirty="0" smtClean="0"/>
              <a:t>Διδάσκουσά: </a:t>
            </a:r>
            <a:r>
              <a:rPr lang="el-GR" sz="2300" dirty="0"/>
              <a:t>Ιωάννα Σαπφώ Πεπελάση</a:t>
            </a:r>
            <a:r>
              <a:rPr lang="el-GR" sz="2300" dirty="0" smtClean="0"/>
              <a:t>, </a:t>
            </a:r>
            <a:r>
              <a:rPr lang="el-GR" sz="2300" b="1" dirty="0" smtClean="0"/>
              <a:t>Επιμέλεια παρουσίασης</a:t>
            </a:r>
            <a:r>
              <a:rPr lang="en-US" sz="2300" b="1" dirty="0" smtClean="0"/>
              <a:t>:</a:t>
            </a:r>
            <a:r>
              <a:rPr lang="el-GR" sz="2300" b="1" dirty="0" smtClean="0"/>
              <a:t> </a:t>
            </a:r>
            <a:r>
              <a:rPr lang="el-GR" sz="2300" dirty="0" smtClean="0"/>
              <a:t>Ελίνα Παρασκευοπούλου</a:t>
            </a:r>
            <a:r>
              <a:rPr lang="en-US" sz="2300" dirty="0" smtClean="0"/>
              <a:t>,</a:t>
            </a:r>
            <a:r>
              <a:rPr lang="el-GR" sz="2300" dirty="0" smtClean="0"/>
              <a:t> Βαρβάρα Μέργου, </a:t>
            </a:r>
            <a:r>
              <a:rPr lang="el-GR" sz="2300" b="1" dirty="0" smtClean="0"/>
              <a:t>Τμήμα</a:t>
            </a:r>
            <a:r>
              <a:rPr lang="el-GR" sz="2300" b="1" dirty="0"/>
              <a:t>: </a:t>
            </a:r>
            <a:r>
              <a:rPr lang="el-GR" sz="2300" dirty="0" smtClean="0"/>
              <a:t>Οικονομικής Επιστήμης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18216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Συνήθεις ερωτήσεις</a:t>
            </a:r>
            <a:endParaRPr lang="el-GR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dirty="0"/>
              <a:t>Με ποιά μορφή εταιρική να </a:t>
            </a:r>
            <a:r>
              <a:rPr lang="el-GR" dirty="0" smtClean="0"/>
              <a:t>ξεκινήσω;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Ποιά </a:t>
            </a:r>
            <a:r>
              <a:rPr lang="el-GR" dirty="0"/>
              <a:t>είναι τα βασικά νομικά έγγραφα που θα </a:t>
            </a:r>
            <a:r>
              <a:rPr lang="el-GR" dirty="0" smtClean="0"/>
              <a:t>χρειαστώ;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l-GR" dirty="0" smtClean="0"/>
              <a:t>Πώς </a:t>
            </a:r>
            <a:r>
              <a:rPr lang="el-GR" dirty="0"/>
              <a:t>οργανώνω την ομάδα μου;</a:t>
            </a:r>
          </a:p>
          <a:p>
            <a:pPr marL="0" indent="0">
              <a:lnSpc>
                <a:spcPct val="120000"/>
              </a:lnSpc>
              <a:buNone/>
            </a:pP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12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συνεργασίας - Εταιρική μορφή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Ατομική </a:t>
            </a:r>
            <a:r>
              <a:rPr lang="el-GR" dirty="0" smtClean="0"/>
              <a:t>Επιχείρηση.</a:t>
            </a:r>
          </a:p>
          <a:p>
            <a:r>
              <a:rPr lang="el-GR" dirty="0" smtClean="0"/>
              <a:t>Συμφωνητικά Συνεργασίας.</a:t>
            </a:r>
          </a:p>
          <a:p>
            <a:r>
              <a:rPr lang="el-GR" dirty="0" smtClean="0"/>
              <a:t>Προσωπικές </a:t>
            </a:r>
            <a:r>
              <a:rPr lang="el-GR" dirty="0"/>
              <a:t>Εταιρείες (</a:t>
            </a:r>
            <a:r>
              <a:rPr lang="el-GR" dirty="0" smtClean="0"/>
              <a:t>Ομόρρυθμη Εταιρεία, Ετερόρρυθμη Εταιρεία).</a:t>
            </a:r>
            <a:endParaRPr lang="el-GR" dirty="0"/>
          </a:p>
          <a:p>
            <a:r>
              <a:rPr lang="el-GR" dirty="0"/>
              <a:t>Κεφαλαιουχικές (</a:t>
            </a:r>
            <a:r>
              <a:rPr lang="el-GR" dirty="0" smtClean="0"/>
              <a:t>Εταιρεία Περιορισμένης Ευθύνης, Ανώνυμη Εταιρεία).</a:t>
            </a:r>
            <a:endParaRPr lang="el-GR" dirty="0"/>
          </a:p>
          <a:p>
            <a:r>
              <a:rPr lang="el-GR" dirty="0" smtClean="0"/>
              <a:t>Ιδιωτική Κεφαλαιουχική Εταιρεία.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4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Βασικά ν</a:t>
            </a:r>
            <a:r>
              <a:rPr lang="el-GR" dirty="0" smtClean="0"/>
              <a:t>ομικά έγγραφα (1 από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Καταστατικό </a:t>
            </a:r>
            <a:r>
              <a:rPr lang="el-GR" dirty="0" smtClean="0"/>
              <a:t>εταιρείας.</a:t>
            </a:r>
            <a:endParaRPr lang="el-GR" dirty="0"/>
          </a:p>
          <a:p>
            <a:r>
              <a:rPr lang="el-GR" dirty="0"/>
              <a:t>Μισθωτική σύμβαση επαγγελματικής </a:t>
            </a:r>
            <a:r>
              <a:rPr lang="el-GR" dirty="0" smtClean="0"/>
              <a:t>στέγης.</a:t>
            </a:r>
          </a:p>
          <a:p>
            <a:r>
              <a:rPr lang="el-GR" dirty="0"/>
              <a:t>Συμβάσεις εχεμύθειας</a:t>
            </a:r>
            <a:r>
              <a:rPr lang="en-US" dirty="0"/>
              <a:t>.</a:t>
            </a:r>
            <a:endParaRPr lang="el-GR" dirty="0"/>
          </a:p>
          <a:p>
            <a:r>
              <a:rPr lang="en-US" dirty="0" smtClean="0"/>
              <a:t>“Website” </a:t>
            </a:r>
            <a:r>
              <a:rPr lang="el-GR" dirty="0" smtClean="0"/>
              <a:t>(ιστοσελίδα) </a:t>
            </a:r>
          </a:p>
          <a:p>
            <a:pPr lvl="1"/>
            <a:r>
              <a:rPr lang="el-GR" sz="3200" dirty="0" smtClean="0"/>
              <a:t>(σύμβαση </a:t>
            </a:r>
            <a:r>
              <a:rPr lang="el-GR" sz="3200" dirty="0"/>
              <a:t>έργου, άδειες, όροι χρήσης, περιορισμοί ευθύνης, ρητές συναινέσεις)</a:t>
            </a:r>
            <a:r>
              <a:rPr lang="en-US" sz="3200" dirty="0"/>
              <a:t>.</a:t>
            </a:r>
            <a:endParaRPr lang="el-GR" sz="3200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51512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884</Words>
  <Application>Microsoft Office PowerPoint</Application>
  <PresentationFormat>Προβολή στην οθόνη (4:3)</PresentationFormat>
  <Paragraphs>139</Paragraphs>
  <Slides>25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Επιχειρηματικότητα</vt:lpstr>
      <vt:lpstr>Χρηματοδότηση</vt:lpstr>
      <vt:lpstr>Άδειες Χρήσης</vt:lpstr>
      <vt:lpstr>Σκοποί ενότητας</vt:lpstr>
      <vt:lpstr>Περιεχόμενα ενότητας</vt:lpstr>
      <vt:lpstr>Νομικά Ζητήματα</vt:lpstr>
      <vt:lpstr>Συνήθεις ερωτήσεις</vt:lpstr>
      <vt:lpstr>Δομή συνεργασίας - Εταιρική μορφή</vt:lpstr>
      <vt:lpstr>Βασικά νομικά έγγραφα (1 από 2)</vt:lpstr>
      <vt:lpstr>Βασικά νομικά έγγραφα (2 από 2)</vt:lpstr>
      <vt:lpstr>Προσοχή στα συμφωνητικά εργαζομένων και συνεργατών</vt:lpstr>
      <vt:lpstr>Ανάπτυξη της επιχείρησης</vt:lpstr>
      <vt:lpstr>Χρηματοδότηση και στόχοι</vt:lpstr>
      <vt:lpstr>Χρηματοδότηση από επενδυτή</vt:lpstr>
      <vt:lpstr>Σχέση μεταξύ επιχειρηματία και επενδυτή</vt:lpstr>
      <vt:lpstr>Σχέση μεταξύ επενδυτή  και επιχειρηματία</vt:lpstr>
      <vt:lpstr>Συμφωνία μεταξύ επιχειρηματία και επενδυτή (1 από 3)</vt:lpstr>
      <vt:lpstr>Συμφωνία μεταξύ επιχειρηματία και επενδυτή (2 από 3)</vt:lpstr>
      <vt:lpstr>Συμφωνία μεταξύ επιχειρηματία και επενδυτή (3 από 3)</vt:lpstr>
      <vt:lpstr>Εξελικτικά στάδια της εταιρείας και πηγές δανεισμού (1 από 3)</vt:lpstr>
      <vt:lpstr>Εξελικτικά στάδια της εταιρείας και πηγές δανεισμού (2 από 3)</vt:lpstr>
      <vt:lpstr>Εξελικτικά στάδια της εταιρείας και πηγές δανεισμού (3 από 3)</vt:lpstr>
      <vt:lpstr>Μαθήματα (1 από 2)</vt:lpstr>
      <vt:lpstr>Μαθήματα (2 από 2)</vt:lpstr>
      <vt:lpstr>Τέλος Ενότητας #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2015-05-23T08:12:51Z</dcterms:created>
  <dcterms:modified xsi:type="dcterms:W3CDTF">2015-12-09T22:17:37Z</dcterms:modified>
</cp:coreProperties>
</file>