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3" r:id="rId3"/>
    <p:sldId id="279" r:id="rId4"/>
    <p:sldId id="281" r:id="rId5"/>
    <p:sldId id="268" r:id="rId6"/>
    <p:sldId id="266" r:id="rId7"/>
    <p:sldId id="280" r:id="rId8"/>
    <p:sldId id="269" r:id="rId9"/>
    <p:sldId id="270" r:id="rId10"/>
    <p:sldId id="289" r:id="rId11"/>
    <p:sldId id="264" r:id="rId12"/>
    <p:sldId id="278" r:id="rId13"/>
    <p:sldId id="272" r:id="rId14"/>
    <p:sldId id="286" r:id="rId15"/>
    <p:sldId id="287" r:id="rId16"/>
    <p:sldId id="273" r:id="rId17"/>
    <p:sldId id="274" r:id="rId18"/>
    <p:sldId id="282" r:id="rId19"/>
    <p:sldId id="283" r:id="rId20"/>
    <p:sldId id="275" r:id="rId21"/>
    <p:sldId id="284" r:id="rId22"/>
    <p:sldId id="288" r:id="rId23"/>
    <p:sldId id="285" r:id="rId24"/>
    <p:sldId id="265" r:id="rId25"/>
    <p:sldId id="290" r:id="rId26"/>
    <p:sldId id="257" r:id="rId27"/>
    <p:sldId id="258" r:id="rId28"/>
    <p:sldId id="259" r:id="rId29"/>
    <p:sldId id="260" r:id="rId30"/>
    <p:sldId id="261" r:id="rId31"/>
    <p:sldId id="262"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8" y="-6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935;&#961;&#953;&#963;&#964;&#943;&#957;&#945;\Desktop\EU%20GDP%20per%20capi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935;&#961;&#953;&#963;&#964;&#943;&#957;&#945;\Desktop\EU%20GDP%20per%20capi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ln>
          <a:solidFill>
            <a:schemeClr val="tx2"/>
          </a:solidFill>
        </a:ln>
      </c:spPr>
    </c:sideWall>
    <c:backWall>
      <c:thickness val="0"/>
      <c:spPr>
        <a:ln>
          <a:solidFill>
            <a:schemeClr val="tx2"/>
          </a:solidFill>
        </a:ln>
      </c:spPr>
    </c:backWall>
    <c:plotArea>
      <c:layout/>
      <c:bar3DChart>
        <c:barDir val="col"/>
        <c:grouping val="clustered"/>
        <c:varyColors val="0"/>
        <c:ser>
          <c:idx val="1"/>
          <c:order val="0"/>
          <c:spPr>
            <a:gradFill flip="none" rotWithShape="1">
              <a:gsLst>
                <a:gs pos="0">
                  <a:srgbClr val="FFFF00"/>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outerShdw dist="2540000" dir="11460000" sx="164000" sy="164000" algn="ctr" rotWithShape="0">
                <a:srgbClr val="000000">
                  <a:alpha val="88000"/>
                </a:srgbClr>
              </a:outerShdw>
            </a:effectLst>
            <a:scene3d>
              <a:camera prst="orthographicFront"/>
              <a:lightRig rig="threePt" dir="t"/>
            </a:scene3d>
            <a:sp3d/>
          </c:spPr>
          <c:invertIfNegative val="0"/>
          <c:cat>
            <c:numRef>
              <c:f>Data!$B$17:$B$37</c:f>
              <c:numCache>
                <c:formatCode>General</c:formatCode>
                <c:ptCount val="21"/>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numCache>
            </c:numRef>
          </c:cat>
          <c:val>
            <c:numRef>
              <c:f>Data!$C$17:$C$37</c:f>
              <c:numCache>
                <c:formatCode>General</c:formatCode>
                <c:ptCount val="21"/>
                <c:pt idx="0">
                  <c:v>22.4</c:v>
                </c:pt>
                <c:pt idx="1">
                  <c:v>22.6</c:v>
                </c:pt>
                <c:pt idx="2">
                  <c:v>23</c:v>
                </c:pt>
                <c:pt idx="3">
                  <c:v>22.6</c:v>
                </c:pt>
                <c:pt idx="4">
                  <c:v>22.8</c:v>
                </c:pt>
                <c:pt idx="5">
                  <c:v>22.9</c:v>
                </c:pt>
                <c:pt idx="6">
                  <c:v>22.9</c:v>
                </c:pt>
                <c:pt idx="7">
                  <c:v>23.2</c:v>
                </c:pt>
                <c:pt idx="8">
                  <c:v>22.4</c:v>
                </c:pt>
                <c:pt idx="9">
                  <c:v>21.6</c:v>
                </c:pt>
                <c:pt idx="10">
                  <c:v>21.1</c:v>
                </c:pt>
                <c:pt idx="11">
                  <c:v>20.7</c:v>
                </c:pt>
                <c:pt idx="12">
                  <c:v>19.7</c:v>
                </c:pt>
                <c:pt idx="13">
                  <c:v>19.5</c:v>
                </c:pt>
                <c:pt idx="14">
                  <c:v>19.3</c:v>
                </c:pt>
                <c:pt idx="15">
                  <c:v>18.7</c:v>
                </c:pt>
                <c:pt idx="16">
                  <c:v>18.899999999999999</c:v>
                </c:pt>
                <c:pt idx="17">
                  <c:v>17.600000000000001</c:v>
                </c:pt>
                <c:pt idx="18">
                  <c:v>17.899999999999999</c:v>
                </c:pt>
                <c:pt idx="19">
                  <c:v>17.5</c:v>
                </c:pt>
                <c:pt idx="20">
                  <c:v>17.7</c:v>
                </c:pt>
              </c:numCache>
            </c:numRef>
          </c:val>
        </c:ser>
        <c:dLbls>
          <c:showLegendKey val="0"/>
          <c:showVal val="0"/>
          <c:showCatName val="0"/>
          <c:showSerName val="0"/>
          <c:showPercent val="0"/>
          <c:showBubbleSize val="0"/>
        </c:dLbls>
        <c:gapWidth val="150"/>
        <c:shape val="cylinder"/>
        <c:axId val="107136512"/>
        <c:axId val="107138048"/>
        <c:axId val="0"/>
      </c:bar3DChart>
      <c:catAx>
        <c:axId val="107136512"/>
        <c:scaling>
          <c:orientation val="minMax"/>
        </c:scaling>
        <c:delete val="0"/>
        <c:axPos val="b"/>
        <c:numFmt formatCode="General" sourceLinked="1"/>
        <c:majorTickMark val="out"/>
        <c:minorTickMark val="none"/>
        <c:tickLblPos val="nextTo"/>
        <c:txPr>
          <a:bodyPr/>
          <a:lstStyle/>
          <a:p>
            <a:pPr>
              <a:defRPr sz="1600" b="1"/>
            </a:pPr>
            <a:endParaRPr lang="el-GR"/>
          </a:p>
        </c:txPr>
        <c:crossAx val="107138048"/>
        <c:crosses val="autoZero"/>
        <c:auto val="1"/>
        <c:lblAlgn val="ctr"/>
        <c:lblOffset val="100"/>
        <c:noMultiLvlLbl val="0"/>
      </c:catAx>
      <c:valAx>
        <c:axId val="107138048"/>
        <c:scaling>
          <c:orientation val="minMax"/>
        </c:scaling>
        <c:delete val="0"/>
        <c:axPos val="l"/>
        <c:numFmt formatCode="General" sourceLinked="1"/>
        <c:majorTickMark val="out"/>
        <c:minorTickMark val="none"/>
        <c:tickLblPos val="nextTo"/>
        <c:txPr>
          <a:bodyPr/>
          <a:lstStyle/>
          <a:p>
            <a:pPr>
              <a:defRPr b="1"/>
            </a:pPr>
            <a:endParaRPr lang="el-GR"/>
          </a:p>
        </c:txPr>
        <c:crossAx val="107136512"/>
        <c:crosses val="autoZero"/>
        <c:crossBetween val="between"/>
      </c:valAx>
      <c:spPr>
        <a:ln>
          <a:solidFill>
            <a:srgbClr val="00B0F0">
              <a:alpha val="0"/>
            </a:srgbClr>
          </a:solidFill>
        </a:ln>
      </c:spPr>
    </c:plotArea>
    <c:plotVisOnly val="1"/>
    <c:dispBlanksAs val="gap"/>
    <c:showDLblsOverMax val="0"/>
  </c:chart>
  <c:spPr>
    <a:effectLst>
      <a:outerShdw blurRad="50800" dist="50800" dir="5400000" algn="ctr" rotWithShape="0">
        <a:schemeClr val="tx2">
          <a:lumMod val="20000"/>
          <a:lumOff val="80000"/>
        </a:schemeClr>
      </a:outerShdw>
    </a:effectLst>
  </c:spPr>
  <c:txPr>
    <a:bodyPr/>
    <a:lstStyle/>
    <a:p>
      <a:pPr>
        <a:defRPr baseline="0">
          <a:solidFill>
            <a:sysClr val="windowText" lastClr="000000"/>
          </a:solidFill>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ln>
          <a:solidFill>
            <a:schemeClr val="tx2"/>
          </a:solidFill>
        </a:ln>
      </c:spPr>
    </c:sideWall>
    <c:backWall>
      <c:thickness val="0"/>
      <c:spPr>
        <a:ln>
          <a:solidFill>
            <a:schemeClr val="tx2"/>
          </a:solidFill>
        </a:ln>
      </c:spPr>
    </c:backWall>
    <c:plotArea>
      <c:layout/>
      <c:bar3DChart>
        <c:barDir val="col"/>
        <c:grouping val="clustered"/>
        <c:varyColors val="0"/>
        <c:ser>
          <c:idx val="1"/>
          <c:order val="0"/>
          <c:spPr>
            <a:gradFill flip="none" rotWithShape="1">
              <a:gsLst>
                <a:gs pos="0">
                  <a:srgbClr val="FFFF00"/>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outerShdw dist="2540000" dir="11460000" sx="164000" sy="164000" algn="ctr" rotWithShape="0">
                <a:srgbClr val="000000">
                  <a:alpha val="88000"/>
                </a:srgbClr>
              </a:outerShdw>
            </a:effectLst>
            <a:scene3d>
              <a:camera prst="orthographicFront"/>
              <a:lightRig rig="threePt" dir="t"/>
            </a:scene3d>
            <a:sp3d/>
          </c:spPr>
          <c:invertIfNegative val="0"/>
          <c:cat>
            <c:numRef>
              <c:f>Data!$B$17:$B$37</c:f>
              <c:numCache>
                <c:formatCode>General</c:formatCode>
                <c:ptCount val="21"/>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numCache>
            </c:numRef>
          </c:cat>
          <c:val>
            <c:numRef>
              <c:f>Data!$C$17:$C$37</c:f>
              <c:numCache>
                <c:formatCode>General</c:formatCode>
                <c:ptCount val="21"/>
                <c:pt idx="0">
                  <c:v>22.4</c:v>
                </c:pt>
                <c:pt idx="1">
                  <c:v>22.6</c:v>
                </c:pt>
                <c:pt idx="2">
                  <c:v>23</c:v>
                </c:pt>
                <c:pt idx="3">
                  <c:v>22.6</c:v>
                </c:pt>
                <c:pt idx="4">
                  <c:v>22.8</c:v>
                </c:pt>
                <c:pt idx="5">
                  <c:v>22.9</c:v>
                </c:pt>
                <c:pt idx="6">
                  <c:v>22.9</c:v>
                </c:pt>
                <c:pt idx="7">
                  <c:v>23.2</c:v>
                </c:pt>
                <c:pt idx="8">
                  <c:v>22.4</c:v>
                </c:pt>
                <c:pt idx="9">
                  <c:v>21.6</c:v>
                </c:pt>
                <c:pt idx="10">
                  <c:v>21.1</c:v>
                </c:pt>
                <c:pt idx="11">
                  <c:v>20.7</c:v>
                </c:pt>
                <c:pt idx="12">
                  <c:v>19.7</c:v>
                </c:pt>
                <c:pt idx="13">
                  <c:v>19.5</c:v>
                </c:pt>
                <c:pt idx="14">
                  <c:v>19.3</c:v>
                </c:pt>
                <c:pt idx="15">
                  <c:v>18.7</c:v>
                </c:pt>
                <c:pt idx="16">
                  <c:v>18.899999999999999</c:v>
                </c:pt>
                <c:pt idx="17">
                  <c:v>17.600000000000001</c:v>
                </c:pt>
                <c:pt idx="18">
                  <c:v>17.899999999999999</c:v>
                </c:pt>
                <c:pt idx="19">
                  <c:v>17.5</c:v>
                </c:pt>
                <c:pt idx="20">
                  <c:v>17.7</c:v>
                </c:pt>
              </c:numCache>
            </c:numRef>
          </c:val>
        </c:ser>
        <c:dLbls>
          <c:showLegendKey val="0"/>
          <c:showVal val="0"/>
          <c:showCatName val="0"/>
          <c:showSerName val="0"/>
          <c:showPercent val="0"/>
          <c:showBubbleSize val="0"/>
        </c:dLbls>
        <c:gapWidth val="150"/>
        <c:shape val="cylinder"/>
        <c:axId val="108957696"/>
        <c:axId val="108959232"/>
        <c:axId val="0"/>
      </c:bar3DChart>
      <c:catAx>
        <c:axId val="108957696"/>
        <c:scaling>
          <c:orientation val="minMax"/>
        </c:scaling>
        <c:delete val="0"/>
        <c:axPos val="b"/>
        <c:numFmt formatCode="General" sourceLinked="1"/>
        <c:majorTickMark val="out"/>
        <c:minorTickMark val="none"/>
        <c:tickLblPos val="nextTo"/>
        <c:txPr>
          <a:bodyPr/>
          <a:lstStyle/>
          <a:p>
            <a:pPr>
              <a:defRPr sz="1600" b="1"/>
            </a:pPr>
            <a:endParaRPr lang="el-GR"/>
          </a:p>
        </c:txPr>
        <c:crossAx val="108959232"/>
        <c:crosses val="autoZero"/>
        <c:auto val="1"/>
        <c:lblAlgn val="ctr"/>
        <c:lblOffset val="100"/>
        <c:noMultiLvlLbl val="0"/>
      </c:catAx>
      <c:valAx>
        <c:axId val="108959232"/>
        <c:scaling>
          <c:orientation val="minMax"/>
        </c:scaling>
        <c:delete val="0"/>
        <c:axPos val="l"/>
        <c:numFmt formatCode="General" sourceLinked="1"/>
        <c:majorTickMark val="out"/>
        <c:minorTickMark val="none"/>
        <c:tickLblPos val="nextTo"/>
        <c:txPr>
          <a:bodyPr/>
          <a:lstStyle/>
          <a:p>
            <a:pPr>
              <a:defRPr b="1"/>
            </a:pPr>
            <a:endParaRPr lang="el-GR"/>
          </a:p>
        </c:txPr>
        <c:crossAx val="108957696"/>
        <c:crosses val="autoZero"/>
        <c:crossBetween val="between"/>
      </c:valAx>
      <c:spPr>
        <a:ln>
          <a:solidFill>
            <a:srgbClr val="00B0F0">
              <a:alpha val="0"/>
            </a:srgbClr>
          </a:solidFill>
        </a:ln>
      </c:spPr>
    </c:plotArea>
    <c:plotVisOnly val="1"/>
    <c:dispBlanksAs val="gap"/>
    <c:showDLblsOverMax val="0"/>
  </c:chart>
  <c:spPr>
    <a:effectLst>
      <a:outerShdw blurRad="50800" dist="50800" dir="5400000" algn="ctr" rotWithShape="0">
        <a:schemeClr val="tx2">
          <a:lumMod val="20000"/>
          <a:lumOff val="80000"/>
        </a:schemeClr>
      </a:outerShdw>
    </a:effectLst>
  </c:spPr>
  <c:txPr>
    <a:bodyPr/>
    <a:lstStyle/>
    <a:p>
      <a:pPr>
        <a:defRPr baseline="0">
          <a:solidFill>
            <a:sysClr val="windowText" lastClr="000000"/>
          </a:solidFill>
        </a:defRPr>
      </a:pPr>
      <a:endParaRPr lang="el-G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9E53D-2BFF-4CA8-8A7C-24FF98D37D28}" type="datetimeFigureOut">
              <a:rPr lang="el-GR" smtClean="0"/>
              <a:pPr/>
              <a:t>2/6/2015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2DBB6-3D68-4B09-A616-2E675ACC4EE7}" type="slidenum">
              <a:rPr lang="el-GR" smtClean="0"/>
              <a:pPr/>
              <a:t>‹#›</a:t>
            </a:fld>
            <a:endParaRPr lang="el-GR"/>
          </a:p>
        </p:txBody>
      </p:sp>
    </p:spTree>
    <p:extLst>
      <p:ext uri="{BB962C8B-B14F-4D97-AF65-F5344CB8AC3E}">
        <p14:creationId xmlns:p14="http://schemas.microsoft.com/office/powerpoint/2010/main" val="51739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iblionet.gr/book/125470/%CE%A6%CF%81%CE%B1%CE%B3%CE%BA%CE%B9%CE%AC%CE%B4%CE%B7%CF%82,_%CE%91%CE%BB%CE%AD%CE%BE%CE%B7%CF%82/%CE%95%CE%BB%CE%BB%CE%B7%CE%BD%CE%B9%CE%BA%CE%AE_%CE%BF%CE%B9%CE%BA%CE%BF%CE%BD%CE%BF%CE%BC%CE%AF%CE%B1_19%CE%BF%CF%82-20%CF%8C%CF%82_%CE%B1%CE%B9%CF%8E%CE%BD%CE%B1%CF%8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iblionet.gr/book/125470/%CE%A6%CF%81%CE%B1%CE%B3%CE%BA%CE%B9%CE%AC%CE%B4%CE%B7%CF%82,_%CE%91%CE%BB%CE%AD%CE%BE%CE%B7%CF%82/%CE%95%CE%BB%CE%BB%CE%B7%CE%BD%CE%B9%CE%BA%CE%AE_%CE%BF%CE%B9%CE%BA%CE%BF%CE%BD%CE%BF%CE%BC%CE%AF%CE%B1_19%CE%BF%CF%82-20%CF%8C%CF%82_%CE%B1%CE%B9%CF%8E%CE%BD%CE%B1%CF%8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secu.gr/Seeje/issue03/cavounidi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secu.gr/Seeje/issue03/cavounidi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Changing Patterns of Immigration to Germany, 1945-1997,</a:t>
            </a:r>
            <a:r>
              <a:rPr lang="en-US" baseline="0" dirty="0" smtClean="0"/>
              <a:t> by </a:t>
            </a:r>
            <a:r>
              <a:rPr lang="en-US" dirty="0" smtClean="0"/>
              <a:t>Rainer </a:t>
            </a:r>
            <a:r>
              <a:rPr lang="en-US" dirty="0" err="1" smtClean="0"/>
              <a:t>Münz</a:t>
            </a:r>
            <a:r>
              <a:rPr lang="en-US" dirty="0" smtClean="0"/>
              <a:t> and Ralf E. Ulrich.</a:t>
            </a:r>
            <a:r>
              <a:rPr lang="de-DE" sz="1200" b="0" i="0" kern="1200" dirty="0" smtClean="0">
                <a:solidFill>
                  <a:schemeClr val="tx1"/>
                </a:solidFill>
                <a:latin typeface="+mn-lt"/>
                <a:ea typeface="+mn-ea"/>
                <a:cs typeface="+mn-cs"/>
              </a:rPr>
              <a:t> Humboldt-UniversitÃ¤t zu Berlin</a:t>
            </a:r>
            <a:r>
              <a:rPr lang="de-DE" dirty="0" smtClean="0"/>
              <a:t/>
            </a:r>
            <a:br>
              <a:rPr lang="de-DE" dirty="0" smtClean="0"/>
            </a:br>
            <a:r>
              <a:rPr lang="de-DE" sz="1200" b="0" i="0" kern="1200" dirty="0" smtClean="0">
                <a:solidFill>
                  <a:schemeClr val="tx1"/>
                </a:solidFill>
                <a:latin typeface="+mn-lt"/>
                <a:ea typeface="+mn-ea"/>
                <a:cs typeface="+mn-cs"/>
              </a:rPr>
              <a:t>Philosophische FakultÃ¤t III </a:t>
            </a:r>
            <a:r>
              <a:rPr lang="de-DE" sz="1200" b="0" i="0" kern="1200" baseline="0" dirty="0" smtClean="0">
                <a:solidFill>
                  <a:schemeClr val="tx1"/>
                </a:solidFill>
                <a:latin typeface="+mn-lt"/>
                <a:ea typeface="+mn-ea"/>
                <a:cs typeface="+mn-cs"/>
              </a:rPr>
              <a:t> </a:t>
            </a:r>
            <a:r>
              <a:rPr lang="de-DE" sz="1200" b="0" i="0" kern="1200" dirty="0" smtClean="0">
                <a:solidFill>
                  <a:schemeClr val="tx1"/>
                </a:solidFill>
                <a:latin typeface="+mn-lt"/>
                <a:ea typeface="+mn-ea"/>
                <a:cs typeface="+mn-cs"/>
              </a:rPr>
              <a:t>Chair of Demography</a:t>
            </a:r>
            <a:r>
              <a:rPr lang="el-GR" sz="1200" b="0" i="0" kern="1200" dirty="0" smtClean="0">
                <a:solidFill>
                  <a:schemeClr val="tx1"/>
                </a:solidFill>
                <a:latin typeface="+mn-lt"/>
                <a:ea typeface="+mn-ea"/>
                <a:cs typeface="+mn-cs"/>
              </a:rPr>
              <a:t>.</a:t>
            </a:r>
            <a:endParaRPr lang="en-US" dirty="0" smtClean="0"/>
          </a:p>
          <a:p>
            <a:endParaRPr lang="el-GR" dirty="0"/>
          </a:p>
        </p:txBody>
      </p:sp>
      <p:sp>
        <p:nvSpPr>
          <p:cNvPr id="4" name="Slide Number Placeholder 3"/>
          <p:cNvSpPr>
            <a:spLocks noGrp="1"/>
          </p:cNvSpPr>
          <p:nvPr>
            <p:ph type="sldNum" sz="quarter" idx="10"/>
          </p:nvPr>
        </p:nvSpPr>
        <p:spPr/>
        <p:txBody>
          <a:bodyPr/>
          <a:lstStyle/>
          <a:p>
            <a:fld id="{8712DBB6-3D68-4B09-A616-2E675ACC4EE7}" type="slidenum">
              <a:rPr lang="el-GR" smtClean="0"/>
              <a:pPr/>
              <a:t>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r>
              <a:rPr lang="en-US" dirty="0" smtClean="0"/>
              <a:t>http://www.goethe.de/ins/gr/el/lp/kul/dug/mig/gid/6748690.html</a:t>
            </a:r>
            <a:endParaRPr lang="el-GR" dirty="0" smtClean="0"/>
          </a:p>
          <a:p>
            <a:r>
              <a:rPr lang="en-US" dirty="0" smtClean="0"/>
              <a:t>http://canadianimmigrant.ca/community/the-greek-life-in-canada</a:t>
            </a:r>
            <a:endParaRPr lang="el-GR" dirty="0"/>
          </a:p>
        </p:txBody>
      </p:sp>
      <p:sp>
        <p:nvSpPr>
          <p:cNvPr id="4" name="Slide Number Placeholder 3"/>
          <p:cNvSpPr>
            <a:spLocks noGrp="1"/>
          </p:cNvSpPr>
          <p:nvPr>
            <p:ph type="sldNum" sz="quarter" idx="10"/>
          </p:nvPr>
        </p:nvSpPr>
        <p:spPr/>
        <p:txBody>
          <a:bodyPr/>
          <a:lstStyle/>
          <a:p>
            <a:fld id="{8712DBB6-3D68-4B09-A616-2E675ACC4EE7}" type="slidenum">
              <a:rPr lang="el-GR" smtClean="0"/>
              <a:pPr/>
              <a:t>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http://www.aueb.gr/imop/papers/enteka.pdf; </a:t>
            </a:r>
            <a:r>
              <a:rPr lang="el-GR" sz="1200" kern="1200" dirty="0" smtClean="0">
                <a:solidFill>
                  <a:schemeClr val="tx1"/>
                </a:solidFill>
                <a:effectLst/>
                <a:latin typeface="+mn-lt"/>
                <a:ea typeface="+mn-ea"/>
                <a:cs typeface="+mn-cs"/>
              </a:rPr>
              <a:t>Αλέξης </a:t>
            </a:r>
            <a:r>
              <a:rPr lang="el-GR" sz="1200" kern="1200" dirty="0" err="1" smtClean="0">
                <a:solidFill>
                  <a:schemeClr val="tx1"/>
                </a:solidFill>
                <a:effectLst/>
                <a:latin typeface="+mn-lt"/>
                <a:ea typeface="+mn-ea"/>
                <a:cs typeface="+mn-cs"/>
              </a:rPr>
              <a:t>Φραγκιάδης</a:t>
            </a:r>
            <a:r>
              <a:rPr lang="el-GR" sz="1200" kern="1200" dirty="0" smtClean="0">
                <a:solidFill>
                  <a:schemeClr val="tx1"/>
                </a:solidFill>
                <a:effectLst/>
                <a:latin typeface="+mn-lt"/>
                <a:ea typeface="+mn-ea"/>
                <a:cs typeface="+mn-cs"/>
              </a:rPr>
              <a:t>, </a:t>
            </a:r>
            <a:r>
              <a:rPr lang="el-GR" sz="1200" b="1" i="1" u="none" strike="noStrike" kern="1200" dirty="0" smtClean="0">
                <a:solidFill>
                  <a:schemeClr val="tx1"/>
                </a:solidFill>
                <a:effectLst/>
                <a:latin typeface="+mn-lt"/>
                <a:ea typeface="+mn-ea"/>
                <a:cs typeface="+mn-cs"/>
                <a:hlinkClick r:id="rId3"/>
              </a:rPr>
              <a:t>Ελληνική οικονομία 19ος-20ός αιώνας</a:t>
            </a:r>
            <a:r>
              <a:rPr lang="el-GR" sz="1200" kern="1200" dirty="0" smtClean="0">
                <a:solidFill>
                  <a:schemeClr val="tx1"/>
                </a:solidFill>
                <a:effectLst/>
                <a:latin typeface="+mn-lt"/>
                <a:ea typeface="+mn-ea"/>
                <a:cs typeface="+mn-cs"/>
              </a:rPr>
              <a:t>, Νεφέλη, 2007</a:t>
            </a:r>
          </a:p>
          <a:p>
            <a:endParaRPr lang="el-GR" dirty="0"/>
          </a:p>
        </p:txBody>
      </p:sp>
      <p:sp>
        <p:nvSpPr>
          <p:cNvPr id="4" name="Slide Number Placeholder 3"/>
          <p:cNvSpPr>
            <a:spLocks noGrp="1"/>
          </p:cNvSpPr>
          <p:nvPr>
            <p:ph type="sldNum" sz="quarter" idx="10"/>
          </p:nvPr>
        </p:nvSpPr>
        <p:spPr/>
        <p:txBody>
          <a:bodyPr/>
          <a:lstStyle/>
          <a:p>
            <a:fld id="{8712DBB6-3D68-4B09-A616-2E675ACC4EE7}" type="slidenum">
              <a:rPr lang="el-GR" smtClean="0"/>
              <a:pPr/>
              <a:t>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Αλέξης </a:t>
            </a:r>
            <a:r>
              <a:rPr lang="el-GR" sz="1200" kern="1200" dirty="0" err="1" smtClean="0">
                <a:solidFill>
                  <a:schemeClr val="tx1"/>
                </a:solidFill>
                <a:effectLst/>
                <a:latin typeface="+mn-lt"/>
                <a:ea typeface="+mn-ea"/>
                <a:cs typeface="+mn-cs"/>
              </a:rPr>
              <a:t>Φραγκιάδης</a:t>
            </a:r>
            <a:r>
              <a:rPr lang="el-GR" sz="1200" kern="1200" dirty="0" smtClean="0">
                <a:solidFill>
                  <a:schemeClr val="tx1"/>
                </a:solidFill>
                <a:effectLst/>
                <a:latin typeface="+mn-lt"/>
                <a:ea typeface="+mn-ea"/>
                <a:cs typeface="+mn-cs"/>
              </a:rPr>
              <a:t>, </a:t>
            </a:r>
            <a:r>
              <a:rPr lang="el-GR" sz="1200" b="1" i="1" u="none" strike="noStrike" kern="1200" dirty="0" smtClean="0">
                <a:solidFill>
                  <a:schemeClr val="tx1"/>
                </a:solidFill>
                <a:effectLst/>
                <a:latin typeface="+mn-lt"/>
                <a:ea typeface="+mn-ea"/>
                <a:cs typeface="+mn-cs"/>
                <a:hlinkClick r:id="rId3"/>
              </a:rPr>
              <a:t>Ελληνική οικονομία 19ος-20ός αιώνας</a:t>
            </a:r>
            <a:r>
              <a:rPr lang="el-GR" sz="1200" kern="1200" dirty="0" smtClean="0">
                <a:solidFill>
                  <a:schemeClr val="tx1"/>
                </a:solidFill>
                <a:effectLst/>
                <a:latin typeface="+mn-lt"/>
                <a:ea typeface="+mn-ea"/>
                <a:cs typeface="+mn-cs"/>
              </a:rPr>
              <a:t>, Νεφέλη, 2007</a:t>
            </a:r>
          </a:p>
          <a:p>
            <a:endParaRPr lang="el-GR" dirty="0"/>
          </a:p>
        </p:txBody>
      </p:sp>
      <p:sp>
        <p:nvSpPr>
          <p:cNvPr id="4" name="Θέση αριθμού διαφάνειας 3"/>
          <p:cNvSpPr>
            <a:spLocks noGrp="1"/>
          </p:cNvSpPr>
          <p:nvPr>
            <p:ph type="sldNum" sz="quarter" idx="10"/>
          </p:nvPr>
        </p:nvSpPr>
        <p:spPr/>
        <p:txBody>
          <a:bodyPr/>
          <a:lstStyle/>
          <a:p>
            <a:fld id="{8712DBB6-3D68-4B09-A616-2E675ACC4EE7}" type="slidenum">
              <a:rPr lang="el-GR" smtClean="0"/>
              <a:pPr/>
              <a:t>10</a:t>
            </a:fld>
            <a:endParaRPr lang="el-GR"/>
          </a:p>
        </p:txBody>
      </p:sp>
    </p:spTree>
    <p:extLst>
      <p:ext uri="{BB962C8B-B14F-4D97-AF65-F5344CB8AC3E}">
        <p14:creationId xmlns:p14="http://schemas.microsoft.com/office/powerpoint/2010/main" val="275170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u="sng" kern="1200" dirty="0" smtClean="0">
                <a:solidFill>
                  <a:schemeClr val="tx1"/>
                </a:solidFill>
                <a:effectLst/>
                <a:latin typeface="+mn-lt"/>
                <a:ea typeface="+mn-ea"/>
                <a:cs typeface="+mn-cs"/>
                <a:hlinkClick r:id="rId3"/>
              </a:rPr>
              <a:t>http://www.asecu.gr/Seeje/issue03/cavounidis.pdf</a:t>
            </a:r>
            <a:endParaRPr lang="el-GR" dirty="0"/>
          </a:p>
        </p:txBody>
      </p:sp>
      <p:sp>
        <p:nvSpPr>
          <p:cNvPr id="4" name="Θέση αριθμού διαφάνειας 3"/>
          <p:cNvSpPr>
            <a:spLocks noGrp="1"/>
          </p:cNvSpPr>
          <p:nvPr>
            <p:ph type="sldNum" sz="quarter" idx="10"/>
          </p:nvPr>
        </p:nvSpPr>
        <p:spPr/>
        <p:txBody>
          <a:bodyPr/>
          <a:lstStyle/>
          <a:p>
            <a:fld id="{8712DBB6-3D68-4B09-A616-2E675ACC4EE7}" type="slidenum">
              <a:rPr lang="el-GR" smtClean="0"/>
              <a:pPr/>
              <a:t>18</a:t>
            </a:fld>
            <a:endParaRPr lang="el-GR"/>
          </a:p>
        </p:txBody>
      </p:sp>
    </p:spTree>
    <p:extLst>
      <p:ext uri="{BB962C8B-B14F-4D97-AF65-F5344CB8AC3E}">
        <p14:creationId xmlns:p14="http://schemas.microsoft.com/office/powerpoint/2010/main" val="3303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u="sng" kern="1200" dirty="0" smtClean="0">
                <a:solidFill>
                  <a:schemeClr val="tx1"/>
                </a:solidFill>
                <a:effectLst/>
                <a:latin typeface="+mn-lt"/>
                <a:ea typeface="+mn-ea"/>
                <a:cs typeface="+mn-cs"/>
                <a:hlinkClick r:id="rId3"/>
              </a:rPr>
              <a:t>http://www.asecu.gr/Seeje/issue03/cavounidis.pdf</a:t>
            </a:r>
            <a:endParaRPr lang="el-GR" dirty="0"/>
          </a:p>
        </p:txBody>
      </p:sp>
      <p:sp>
        <p:nvSpPr>
          <p:cNvPr id="4" name="Θέση αριθμού διαφάνειας 3"/>
          <p:cNvSpPr>
            <a:spLocks noGrp="1"/>
          </p:cNvSpPr>
          <p:nvPr>
            <p:ph type="sldNum" sz="quarter" idx="10"/>
          </p:nvPr>
        </p:nvSpPr>
        <p:spPr/>
        <p:txBody>
          <a:bodyPr/>
          <a:lstStyle/>
          <a:p>
            <a:fld id="{8712DBB6-3D68-4B09-A616-2E675ACC4EE7}" type="slidenum">
              <a:rPr lang="el-GR" smtClean="0"/>
              <a:pPr/>
              <a:t>19</a:t>
            </a:fld>
            <a:endParaRPr lang="el-GR"/>
          </a:p>
        </p:txBody>
      </p:sp>
    </p:spTree>
    <p:extLst>
      <p:ext uri="{BB962C8B-B14F-4D97-AF65-F5344CB8AC3E}">
        <p14:creationId xmlns:p14="http://schemas.microsoft.com/office/powerpoint/2010/main" val="2507124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Appendix</a:t>
            </a:r>
            <a:r>
              <a:rPr lang="en-US" baseline="0" dirty="0" smtClean="0"/>
              <a:t> </a:t>
            </a:r>
            <a:endParaRPr lang="el-GR" dirty="0"/>
          </a:p>
        </p:txBody>
      </p:sp>
      <p:sp>
        <p:nvSpPr>
          <p:cNvPr id="4" name="Θέση αριθμού διαφάνειας 3"/>
          <p:cNvSpPr>
            <a:spLocks noGrp="1"/>
          </p:cNvSpPr>
          <p:nvPr>
            <p:ph type="sldNum" sz="quarter" idx="10"/>
          </p:nvPr>
        </p:nvSpPr>
        <p:spPr/>
        <p:txBody>
          <a:bodyPr/>
          <a:lstStyle/>
          <a:p>
            <a:fld id="{8712DBB6-3D68-4B09-A616-2E675ACC4EE7}" type="slidenum">
              <a:rPr lang="el-GR" smtClean="0"/>
              <a:pPr/>
              <a:t>25</a:t>
            </a:fld>
            <a:endParaRPr lang="el-GR"/>
          </a:p>
        </p:txBody>
      </p:sp>
    </p:spTree>
    <p:extLst>
      <p:ext uri="{BB962C8B-B14F-4D97-AF65-F5344CB8AC3E}">
        <p14:creationId xmlns:p14="http://schemas.microsoft.com/office/powerpoint/2010/main" val="232321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48634AF-A957-473D-A742-124F6E2AD54C}" type="datetimeFigureOut">
              <a:rPr lang="el-GR" smtClean="0"/>
              <a:pPr/>
              <a:t>2/6/2015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6D2147-153F-4B9F-A69B-B95AD967779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48634AF-A957-473D-A742-124F6E2AD54C}" type="datetimeFigureOut">
              <a:rPr lang="el-GR" smtClean="0"/>
              <a:pPr/>
              <a:t>2/6/2015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6D2147-153F-4B9F-A69B-B95AD967779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48634AF-A957-473D-A742-124F6E2AD54C}" type="datetimeFigureOut">
              <a:rPr lang="el-GR" smtClean="0"/>
              <a:pPr/>
              <a:t>2/6/2015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6D2147-153F-4B9F-A69B-B95AD967779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48634AF-A957-473D-A742-124F6E2AD54C}" type="datetimeFigureOut">
              <a:rPr lang="el-GR" smtClean="0"/>
              <a:pPr/>
              <a:t>2/6/2015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6D2147-153F-4B9F-A69B-B95AD967779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634AF-A957-473D-A742-124F6E2AD54C}" type="datetimeFigureOut">
              <a:rPr lang="el-GR" smtClean="0"/>
              <a:pPr/>
              <a:t>2/6/2015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6D2147-153F-4B9F-A69B-B95AD967779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48634AF-A957-473D-A742-124F6E2AD54C}" type="datetimeFigureOut">
              <a:rPr lang="el-GR" smtClean="0"/>
              <a:pPr/>
              <a:t>2/6/2015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06D2147-153F-4B9F-A69B-B95AD967779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48634AF-A957-473D-A742-124F6E2AD54C}" type="datetimeFigureOut">
              <a:rPr lang="el-GR" smtClean="0"/>
              <a:pPr/>
              <a:t>2/6/2015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06D2147-153F-4B9F-A69B-B95AD967779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48634AF-A957-473D-A742-124F6E2AD54C}" type="datetimeFigureOut">
              <a:rPr lang="el-GR" smtClean="0"/>
              <a:pPr/>
              <a:t>2/6/2015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06D2147-153F-4B9F-A69B-B95AD967779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634AF-A957-473D-A742-124F6E2AD54C}" type="datetimeFigureOut">
              <a:rPr lang="el-GR" smtClean="0"/>
              <a:pPr/>
              <a:t>2/6/2015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06D2147-153F-4B9F-A69B-B95AD967779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634AF-A957-473D-A742-124F6E2AD54C}" type="datetimeFigureOut">
              <a:rPr lang="el-GR" smtClean="0"/>
              <a:pPr/>
              <a:t>2/6/2015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06D2147-153F-4B9F-A69B-B95AD967779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634AF-A957-473D-A742-124F6E2AD54C}" type="datetimeFigureOut">
              <a:rPr lang="el-GR" smtClean="0"/>
              <a:pPr/>
              <a:t>2/6/2015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06D2147-153F-4B9F-A69B-B95AD967779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634AF-A957-473D-A742-124F6E2AD54C}" type="datetimeFigureOut">
              <a:rPr lang="el-GR" smtClean="0"/>
              <a:pPr/>
              <a:t>2/6/2015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D2147-153F-4B9F-A69B-B95AD9677791}"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epistimonikomarketing.gr/oi-ellinikes-ependuseis-sta-balkania/"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196752"/>
            <a:ext cx="7772400" cy="4608512"/>
          </a:xfrm>
        </p:spPr>
        <p:txBody>
          <a:bodyPr>
            <a:normAutofit fontScale="90000"/>
          </a:bodyPr>
          <a:lstStyle/>
          <a:p>
            <a:pPr algn="l">
              <a:spcBef>
                <a:spcPct val="20000"/>
              </a:spcBef>
            </a:pPr>
            <a:r>
              <a:rPr lang="en-US" sz="3600" dirty="0" smtClean="0"/>
              <a:t/>
            </a:r>
            <a:br>
              <a:rPr lang="en-US" sz="3600" dirty="0" smtClean="0"/>
            </a:br>
            <a:r>
              <a:rPr lang="en-US" sz="3600" dirty="0"/>
              <a:t/>
            </a:r>
            <a:br>
              <a:rPr lang="en-US" sz="3600" dirty="0"/>
            </a:br>
            <a:r>
              <a:rPr lang="en-US" sz="3600" smtClean="0"/>
              <a:t/>
            </a:r>
            <a:br>
              <a:rPr lang="en-US" sz="3600" smtClean="0"/>
            </a:br>
            <a:r>
              <a:rPr lang="el-GR" sz="2700" dirty="0" smtClean="0"/>
              <a:t/>
            </a:r>
            <a:br>
              <a:rPr lang="el-GR" sz="2700" dirty="0" smtClean="0"/>
            </a:br>
            <a:r>
              <a:rPr lang="el-GR" sz="2700" b="1" dirty="0" smtClean="0"/>
              <a:t>Η </a:t>
            </a:r>
            <a:r>
              <a:rPr lang="en-US" sz="2700" b="1" dirty="0" smtClean="0"/>
              <a:t> </a:t>
            </a:r>
            <a:r>
              <a:rPr lang="el-GR" sz="2700" b="1" dirty="0" smtClean="0"/>
              <a:t>  ‘άνοδος</a:t>
            </a:r>
            <a:r>
              <a:rPr lang="en-GB" sz="2700" b="1" dirty="0" smtClean="0"/>
              <a:t> </a:t>
            </a:r>
            <a:r>
              <a:rPr lang="el-GR" sz="2700" b="1" dirty="0" smtClean="0"/>
              <a:t>και  πτώση</a:t>
            </a:r>
            <a:r>
              <a:rPr lang="en-GB" sz="2700" b="1" dirty="0" smtClean="0"/>
              <a:t>’</a:t>
            </a:r>
            <a:r>
              <a:rPr lang="el-GR" sz="2700" b="1" dirty="0" smtClean="0"/>
              <a:t> του τείχους του Βερολίνου: Συνέπειες για την Ελλάδα.</a:t>
            </a:r>
            <a:br>
              <a:rPr lang="el-GR" sz="2700" b="1" dirty="0" smtClean="0"/>
            </a:br>
            <a:r>
              <a:rPr lang="el-GR" sz="2700" b="1" dirty="0" smtClean="0">
                <a:solidFill>
                  <a:srgbClr val="FFFFFF"/>
                </a:solidFill>
                <a:ea typeface="+mn-ea"/>
                <a:cs typeface="+mn-cs"/>
              </a:rPr>
              <a:t>Ιωάννα </a:t>
            </a:r>
            <a:r>
              <a:rPr lang="el-GR" sz="2700" b="1" dirty="0">
                <a:solidFill>
                  <a:srgbClr val="FFFFFF"/>
                </a:solidFill>
                <a:ea typeface="+mn-ea"/>
                <a:cs typeface="+mn-cs"/>
              </a:rPr>
              <a:t>Σαπφώ Πεπελάση</a:t>
            </a:r>
            <a:br>
              <a:rPr lang="el-GR" sz="2700" b="1" dirty="0">
                <a:solidFill>
                  <a:srgbClr val="FFFFFF"/>
                </a:solidFill>
                <a:ea typeface="+mn-ea"/>
                <a:cs typeface="+mn-cs"/>
              </a:rPr>
            </a:br>
            <a:r>
              <a:rPr lang="el-GR" sz="2700" b="1" dirty="0">
                <a:solidFill>
                  <a:srgbClr val="FFFFFF"/>
                </a:solidFill>
                <a:ea typeface="+mn-ea"/>
                <a:cs typeface="+mn-cs"/>
              </a:rPr>
              <a:t>Αναπ</a:t>
            </a:r>
            <a:r>
              <a:rPr lang="en-US" sz="2700" b="1" dirty="0">
                <a:solidFill>
                  <a:srgbClr val="FFFFFF"/>
                </a:solidFill>
                <a:ea typeface="+mn-ea"/>
                <a:cs typeface="+mn-cs"/>
              </a:rPr>
              <a:t>.</a:t>
            </a:r>
            <a:r>
              <a:rPr lang="el-GR" sz="2700" b="1" dirty="0">
                <a:solidFill>
                  <a:srgbClr val="FFFFFF"/>
                </a:solidFill>
                <a:ea typeface="+mn-ea"/>
                <a:cs typeface="+mn-cs"/>
              </a:rPr>
              <a:t> Καθηγήτρια</a:t>
            </a:r>
            <a:r>
              <a:rPr lang="en-US" sz="2700" b="1" dirty="0">
                <a:solidFill>
                  <a:srgbClr val="FFFFFF"/>
                </a:solidFill>
                <a:ea typeface="+mn-ea"/>
                <a:cs typeface="+mn-cs"/>
              </a:rPr>
              <a:t> </a:t>
            </a:r>
            <a:r>
              <a:rPr lang="el-GR" sz="2700" b="1" dirty="0">
                <a:solidFill>
                  <a:srgbClr val="FFFFFF"/>
                </a:solidFill>
                <a:ea typeface="+mn-ea"/>
                <a:cs typeface="+mn-cs"/>
              </a:rPr>
              <a:t>τμήμα Οικονομικής </a:t>
            </a:r>
            <a:r>
              <a:rPr lang="el-GR" sz="2700" b="1" dirty="0" smtClean="0">
                <a:solidFill>
                  <a:srgbClr val="FFFFFF"/>
                </a:solidFill>
                <a:ea typeface="+mn-ea"/>
                <a:cs typeface="+mn-cs"/>
              </a:rPr>
              <a:t>Επιστήμης</a:t>
            </a:r>
            <a:br>
              <a:rPr lang="el-GR" sz="2700" b="1" dirty="0" smtClean="0">
                <a:solidFill>
                  <a:srgbClr val="FFFFFF"/>
                </a:solidFill>
                <a:ea typeface="+mn-ea"/>
                <a:cs typeface="+mn-cs"/>
              </a:rPr>
            </a:br>
            <a:r>
              <a:rPr lang="el-GR" sz="2700" b="1" dirty="0" smtClean="0">
                <a:solidFill>
                  <a:srgbClr val="FFFFFF"/>
                </a:solidFill>
                <a:ea typeface="+mn-ea"/>
                <a:cs typeface="+mn-cs"/>
              </a:rPr>
              <a:t/>
            </a:r>
            <a:br>
              <a:rPr lang="el-GR" sz="2700" b="1" dirty="0" smtClean="0">
                <a:solidFill>
                  <a:srgbClr val="FFFFFF"/>
                </a:solidFill>
                <a:ea typeface="+mn-ea"/>
                <a:cs typeface="+mn-cs"/>
              </a:rPr>
            </a:br>
            <a:r>
              <a:rPr lang="el-GR" sz="2200" dirty="0" smtClean="0">
                <a:solidFill>
                  <a:srgbClr val="FFFFFF"/>
                </a:solidFill>
                <a:ea typeface="+mn-ea"/>
                <a:cs typeface="+mn-cs"/>
              </a:rPr>
              <a:t/>
            </a:r>
            <a:br>
              <a:rPr lang="el-GR" sz="2200" dirty="0" smtClean="0">
                <a:solidFill>
                  <a:srgbClr val="FFFFFF"/>
                </a:solidFill>
                <a:ea typeface="+mn-ea"/>
                <a:cs typeface="+mn-cs"/>
              </a:rPr>
            </a:br>
            <a:r>
              <a:rPr lang="el-GR" sz="2200" dirty="0" smtClean="0">
                <a:solidFill>
                  <a:srgbClr val="FFFFFF"/>
                </a:solidFill>
                <a:ea typeface="+mn-ea"/>
                <a:cs typeface="+mn-cs"/>
              </a:rPr>
              <a:t/>
            </a:r>
            <a:br>
              <a:rPr lang="el-GR" sz="2200" dirty="0" smtClean="0">
                <a:solidFill>
                  <a:srgbClr val="FFFFFF"/>
                </a:solidFill>
                <a:ea typeface="+mn-ea"/>
                <a:cs typeface="+mn-cs"/>
              </a:rPr>
            </a:br>
            <a:r>
              <a:rPr lang="el-GR" sz="2200" dirty="0" smtClean="0">
                <a:solidFill>
                  <a:srgbClr val="FFFFFF"/>
                </a:solidFill>
                <a:ea typeface="+mn-ea"/>
                <a:cs typeface="+mn-cs"/>
              </a:rPr>
              <a:t/>
            </a:r>
            <a:br>
              <a:rPr lang="el-GR" sz="2200" dirty="0" smtClean="0">
                <a:solidFill>
                  <a:srgbClr val="FFFFFF"/>
                </a:solidFill>
                <a:ea typeface="+mn-ea"/>
                <a:cs typeface="+mn-cs"/>
              </a:rPr>
            </a:br>
            <a:r>
              <a:rPr lang="el-GR" sz="2200" dirty="0" smtClean="0">
                <a:solidFill>
                  <a:srgbClr val="FFFFFF"/>
                </a:solidFill>
                <a:ea typeface="+mn-ea"/>
                <a:cs typeface="+mn-cs"/>
              </a:rPr>
              <a:t/>
            </a:r>
            <a:br>
              <a:rPr lang="el-GR" sz="2200" dirty="0" smtClean="0">
                <a:solidFill>
                  <a:srgbClr val="FFFFFF"/>
                </a:solidFill>
                <a:ea typeface="+mn-ea"/>
                <a:cs typeface="+mn-cs"/>
              </a:rPr>
            </a:br>
            <a:r>
              <a:rPr lang="el-GR" sz="4000" dirty="0"/>
              <a:t/>
            </a:r>
            <a:br>
              <a:rPr lang="el-GR" sz="4000" dirty="0"/>
            </a:br>
            <a:endParaRPr lang="el-GR" sz="4000" dirty="0"/>
          </a:p>
        </p:txBody>
      </p:sp>
      <p:pic>
        <p:nvPicPr>
          <p:cNvPr id="4" name="Picture 4" descr="C:\Users\student\Desktop\logotup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732000" cy="10659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a:xfrm>
            <a:off x="251520" y="6356350"/>
            <a:ext cx="3888432" cy="365125"/>
          </a:xfrm>
        </p:spPr>
        <p:txBody>
          <a:bodyPr/>
          <a:lstStyle/>
          <a:p>
            <a:r>
              <a:rPr lang="el-GR" dirty="0" smtClean="0">
                <a:solidFill>
                  <a:srgbClr val="FFFFFF"/>
                </a:solidFill>
              </a:rPr>
              <a:t>Τεχνική Στήριξη και Γραφήματα: Χριστίνα Σμέτη</a:t>
            </a:r>
          </a:p>
          <a:p>
            <a:endParaRPr lang="el-GR" dirty="0"/>
          </a:p>
        </p:txBody>
      </p:sp>
    </p:spTree>
  </p:cSld>
  <p:clrMapOvr>
    <a:masterClrMapping/>
  </p:clrMapOvr>
  <p:transition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err="1" smtClean="0"/>
              <a:t>Μετάναστευση….εσωτερική</a:t>
            </a:r>
            <a:r>
              <a:rPr lang="el-GR" sz="3200" dirty="0" smtClean="0"/>
              <a:t> και εξωτερική </a:t>
            </a:r>
            <a:endParaRPr lang="el-GR" sz="3200" dirty="0"/>
          </a:p>
        </p:txBody>
      </p:sp>
      <p:sp>
        <p:nvSpPr>
          <p:cNvPr id="3" name="Θέση περιεχομένου 2"/>
          <p:cNvSpPr>
            <a:spLocks noGrp="1"/>
          </p:cNvSpPr>
          <p:nvPr>
            <p:ph idx="1"/>
          </p:nvPr>
        </p:nvSpPr>
        <p:spPr/>
        <p:txBody>
          <a:bodyPr/>
          <a:lstStyle/>
          <a:p>
            <a:endParaRPr lang="el-GR" dirty="0"/>
          </a:p>
        </p:txBody>
      </p:sp>
      <p:pic>
        <p:nvPicPr>
          <p:cNvPr id="5122" name="Picture 2" descr="C:\Users\Kalli\AppData\Local\Microsoft\Windows\Temporary Internet Files\Content.Outlook\TXQSEYN7\photo (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9516" y="1628800"/>
            <a:ext cx="4320000" cy="5104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5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a:bodyPr>
          <a:lstStyle/>
          <a:p>
            <a:pPr algn="ctr"/>
            <a:r>
              <a:rPr lang="el-GR" sz="2600" b="1" dirty="0" smtClean="0"/>
              <a:t>2)   </a:t>
            </a:r>
            <a:r>
              <a:rPr lang="el-GR" sz="2600" b="1" u="sng" dirty="0" smtClean="0"/>
              <a:t>Πτώση του τείχους του Βερολίνου </a:t>
            </a:r>
          </a:p>
          <a:p>
            <a:pPr algn="ctr"/>
            <a:endParaRPr lang="el-GR" sz="2600" b="1" u="sng" dirty="0" smtClean="0"/>
          </a:p>
          <a:p>
            <a:pPr algn="just"/>
            <a:r>
              <a:rPr lang="el-GR" sz="2300" b="1" dirty="0" smtClean="0"/>
              <a:t>Η Συγκυρία σε διεθνές επίπεδο</a:t>
            </a:r>
            <a:r>
              <a:rPr lang="el-GR" sz="2300" dirty="0" smtClean="0"/>
              <a:t>: </a:t>
            </a:r>
          </a:p>
          <a:p>
            <a:pPr algn="just"/>
            <a:r>
              <a:rPr lang="el-GR" sz="2300" dirty="0" smtClean="0"/>
              <a:t>Η άνοδος της ‘Νέας Οικονομίας’ καθώς και του </a:t>
            </a:r>
            <a:r>
              <a:rPr lang="en-GB" sz="2300" dirty="0" smtClean="0"/>
              <a:t>‘</a:t>
            </a:r>
            <a:r>
              <a:rPr lang="en-GB" sz="2300" dirty="0" err="1" smtClean="0"/>
              <a:t>Financialization</a:t>
            </a:r>
            <a:r>
              <a:rPr lang="en-GB" sz="2300" dirty="0" smtClean="0"/>
              <a:t>’ </a:t>
            </a:r>
          </a:p>
          <a:p>
            <a:pPr algn="just"/>
            <a:endParaRPr lang="el-GR" sz="2300" dirty="0" smtClean="0"/>
          </a:p>
          <a:p>
            <a:pPr algn="just"/>
            <a:endParaRPr lang="el-GR" sz="2300" dirty="0" smtClean="0"/>
          </a:p>
          <a:p>
            <a:pPr algn="just"/>
            <a:endParaRPr lang="el-GR" sz="2300" dirty="0" smtClean="0"/>
          </a:p>
          <a:p>
            <a:pPr algn="just"/>
            <a:endParaRPr lang="el-GR" sz="2300" dirty="0" smtClean="0"/>
          </a:p>
          <a:p>
            <a:pPr algn="just"/>
            <a:endParaRPr lang="el-GR" sz="2300" dirty="0" smtClean="0"/>
          </a:p>
          <a:p>
            <a:pPr algn="just"/>
            <a:r>
              <a:rPr lang="el-GR" sz="2300" dirty="0" smtClean="0"/>
              <a:t>Ένα νέο πρόβλημα γεννιέται</a:t>
            </a:r>
            <a:r>
              <a:rPr lang="en-US" sz="2300" dirty="0" smtClean="0"/>
              <a:t>: </a:t>
            </a:r>
            <a:r>
              <a:rPr lang="el-GR" sz="2300" dirty="0" smtClean="0"/>
              <a:t>Η μετάβασης των χωρών υπαρκτού σοσιαλισμού σε οικονομίες της αγοράς.</a:t>
            </a:r>
          </a:p>
        </p:txBody>
      </p:sp>
      <p:pic>
        <p:nvPicPr>
          <p:cNvPr id="4" name="Picture 2"/>
          <p:cNvPicPr>
            <a:picLocks noChangeAspect="1" noChangeArrowheads="1"/>
          </p:cNvPicPr>
          <p:nvPr/>
        </p:nvPicPr>
        <p:blipFill>
          <a:blip r:embed="rId2" cstate="print"/>
          <a:srcRect/>
          <a:stretch>
            <a:fillRect/>
          </a:stretch>
        </p:blipFill>
        <p:spPr bwMode="auto">
          <a:xfrm>
            <a:off x="1500166" y="2500306"/>
            <a:ext cx="1463040" cy="1635568"/>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5143504" y="2214554"/>
            <a:ext cx="3474720" cy="2055876"/>
          </a:xfrm>
          <a:prstGeom prst="rect">
            <a:avLst/>
          </a:prstGeom>
          <a:noFill/>
          <a:ln w="9525">
            <a:noFill/>
            <a:miter lim="800000"/>
            <a:headEnd/>
            <a:tailEnd/>
          </a:ln>
          <a:effectLst/>
        </p:spPr>
      </p:pic>
      <p:pic>
        <p:nvPicPr>
          <p:cNvPr id="5125" name="Picture 5" descr="C:\Users\Ιωάννα\Pictures\transition.png"/>
          <p:cNvPicPr>
            <a:picLocks noChangeAspect="1" noChangeArrowheads="1"/>
          </p:cNvPicPr>
          <p:nvPr/>
        </p:nvPicPr>
        <p:blipFill>
          <a:blip r:embed="rId4" cstate="print"/>
          <a:srcRect/>
          <a:stretch>
            <a:fillRect/>
          </a:stretch>
        </p:blipFill>
        <p:spPr bwMode="auto">
          <a:xfrm>
            <a:off x="3071802" y="5000636"/>
            <a:ext cx="2667000" cy="1714500"/>
          </a:xfrm>
          <a:prstGeom prst="rect">
            <a:avLst/>
          </a:prstGeom>
          <a:noFill/>
        </p:spPr>
      </p:pic>
    </p:spTree>
  </p:cSld>
  <p:clrMapOvr>
    <a:masterClrMapping/>
  </p:clrMapOvr>
  <p:transition advTm="179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lli\AppData\Local\Microsoft\Windows\Temporary Internet Files\Content.Outlook\TXQSEYN7\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00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Μία συνέπεια … η χειροτέρευση της κατανομής του εισοδήματος </a:t>
            </a:r>
            <a:endParaRPr lang="el-GR" dirty="0"/>
          </a:p>
        </p:txBody>
      </p:sp>
      <p:pic>
        <p:nvPicPr>
          <p:cNvPr id="6147" name="Picture 3"/>
          <p:cNvPicPr>
            <a:picLocks noGrp="1" noChangeAspect="1" noChangeArrowheads="1"/>
          </p:cNvPicPr>
          <p:nvPr>
            <p:ph idx="1"/>
          </p:nvPr>
        </p:nvPicPr>
        <p:blipFill>
          <a:blip r:embed="rId2" cstate="print"/>
          <a:srcRect/>
          <a:stretch>
            <a:fillRect/>
          </a:stretch>
        </p:blipFill>
        <p:spPr bwMode="auto">
          <a:xfrm>
            <a:off x="2471953" y="1600200"/>
            <a:ext cx="4200094"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80920" cy="1143000"/>
          </a:xfrm>
        </p:spPr>
        <p:txBody>
          <a:bodyPr>
            <a:normAutofit fontScale="90000"/>
          </a:bodyPr>
          <a:lstStyle/>
          <a:p>
            <a:r>
              <a:rPr lang="en-US" b="1" u="sng" dirty="0">
                <a:solidFill>
                  <a:srgbClr val="FFFFFF"/>
                </a:solidFill>
              </a:rPr>
              <a:t>GDP per capita for Greece (1960-2010)</a:t>
            </a:r>
            <a:r>
              <a:rPr lang="el-GR" b="1" u="sng" dirty="0">
                <a:solidFill>
                  <a:srgbClr val="FFFFFF"/>
                </a:solidFill>
              </a:rPr>
              <a:t/>
            </a:r>
            <a:br>
              <a:rPr lang="el-GR" b="1" u="sng" dirty="0">
                <a:solidFill>
                  <a:srgbClr val="FFFFFF"/>
                </a:solidFill>
              </a:rPr>
            </a:br>
            <a:endParaRPr lang="el-GR"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867440" y="1340768"/>
            <a:ext cx="7737008" cy="3960440"/>
          </a:xfrm>
          <a:prstGeom prst="rect">
            <a:avLst/>
          </a:prstGeom>
          <a:noFill/>
          <a:ln w="9525">
            <a:noFill/>
            <a:miter lim="800000"/>
            <a:headEnd/>
            <a:tailEnd/>
          </a:ln>
        </p:spPr>
      </p:pic>
      <p:sp>
        <p:nvSpPr>
          <p:cNvPr id="5" name="Ορθογώνιο 4"/>
          <p:cNvSpPr/>
          <p:nvPr/>
        </p:nvSpPr>
        <p:spPr>
          <a:xfrm>
            <a:off x="1043608" y="5805264"/>
            <a:ext cx="4046429" cy="369332"/>
          </a:xfrm>
          <a:prstGeom prst="rect">
            <a:avLst/>
          </a:prstGeom>
        </p:spPr>
        <p:txBody>
          <a:bodyPr wrap="none">
            <a:spAutoFit/>
          </a:bodyPr>
          <a:lstStyle/>
          <a:p>
            <a:r>
              <a:rPr lang="en-US" dirty="0">
                <a:solidFill>
                  <a:srgbClr val="FFFFFF"/>
                </a:solidFill>
              </a:rPr>
              <a:t>Source: European Commission’s Statistics</a:t>
            </a:r>
          </a:p>
        </p:txBody>
      </p:sp>
    </p:spTree>
    <p:extLst>
      <p:ext uri="{BB962C8B-B14F-4D97-AF65-F5344CB8AC3E}">
        <p14:creationId xmlns:p14="http://schemas.microsoft.com/office/powerpoint/2010/main" val="195367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l-GR"/>
          </a:p>
        </p:txBody>
      </p:sp>
      <p:sp>
        <p:nvSpPr>
          <p:cNvPr id="3" name="Subtitle 2"/>
          <p:cNvSpPr>
            <a:spLocks noGrp="1"/>
          </p:cNvSpPr>
          <p:nvPr>
            <p:ph type="subTitle" idx="1"/>
          </p:nvPr>
        </p:nvSpPr>
        <p:spPr/>
        <p:txBody>
          <a:bodyPr/>
          <a:lstStyle/>
          <a:p>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μεγάλες ανατροπές</a:t>
            </a:r>
            <a:endParaRPr lang="el-GR" dirty="0"/>
          </a:p>
        </p:txBody>
      </p:sp>
      <p:sp>
        <p:nvSpPr>
          <p:cNvPr id="3" name="Content Placeholder 2"/>
          <p:cNvSpPr>
            <a:spLocks noGrp="1"/>
          </p:cNvSpPr>
          <p:nvPr>
            <p:ph idx="1"/>
          </p:nvPr>
        </p:nvSpPr>
        <p:spPr/>
        <p:txBody>
          <a:bodyPr>
            <a:normAutofit/>
          </a:bodyPr>
          <a:lstStyle/>
          <a:p>
            <a:pPr algn="just"/>
            <a:r>
              <a:rPr lang="el-GR" b="1" dirty="0" smtClean="0"/>
              <a:t>1. Η Ελλάδα</a:t>
            </a:r>
            <a:r>
              <a:rPr lang="el-GR" dirty="0" smtClean="0"/>
              <a:t> ξανά αποκτά οικονομικούς δεσμούς με την ενδοχώρα της- τα Βαλκάνια.</a:t>
            </a:r>
          </a:p>
          <a:p>
            <a:pPr algn="just"/>
            <a:endParaRPr lang="el-GR" dirty="0" smtClean="0"/>
          </a:p>
          <a:p>
            <a:endParaRPr lang="el-GR" dirty="0" smtClean="0"/>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84" y="2000240"/>
            <a:ext cx="4572000" cy="2031325"/>
          </a:xfrm>
          <a:prstGeom prst="rect">
            <a:avLst/>
          </a:prstGeom>
        </p:spPr>
        <p:txBody>
          <a:bodyPr>
            <a:spAutoFit/>
          </a:bodyPr>
          <a:lstStyle/>
          <a:p>
            <a:pPr algn="just"/>
            <a:r>
              <a:rPr lang="el-GR" dirty="0" smtClean="0"/>
              <a:t>2. Η Νεώτερη Ελλάδα για πρώτη φορά από χώρα εξαγωγής μεταναστών προς τη δύση (μητρόπολη) μεταμορφώθηκε σε χώρα υποδοχής μεταναστών.  </a:t>
            </a:r>
          </a:p>
          <a:p>
            <a:pPr algn="just"/>
            <a:r>
              <a:rPr lang="el-GR" b="1" dirty="0" smtClean="0"/>
              <a:t>Συνέπειες</a:t>
            </a:r>
            <a:r>
              <a:rPr lang="el-GR" dirty="0" smtClean="0"/>
              <a:t>: Η εκτόπιση της εγχώριας ανειδίκευτης εργασίας; Η αύξηση της ελλαδικής δεξαμενής ανθρώπινου κεφαλαίου.</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lli\AppData\Local\Microsoft\Windows\Temporary Internet Files\Content.Outlook\TXQSEYN7\photo (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41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lli\AppData\Local\Microsoft\Windows\Temporary Internet Files\Content.Outlook\TXQSEYN7\photo (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2656"/>
            <a:ext cx="7884368" cy="588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00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62500" lnSpcReduction="20000"/>
          </a:bodyPr>
          <a:lstStyle/>
          <a:p>
            <a:pPr algn="ctr">
              <a:buNone/>
            </a:pPr>
            <a:r>
              <a:rPr lang="el-GR" sz="2900" b="1" dirty="0" smtClean="0"/>
              <a:t>1)  </a:t>
            </a:r>
            <a:r>
              <a:rPr lang="el-GR" sz="2900" b="1" u="sng" dirty="0" smtClean="0"/>
              <a:t>Ανέγερση του τείχους του Βερολίνου Αύγουστος του 1961.</a:t>
            </a:r>
          </a:p>
          <a:p>
            <a:endParaRPr lang="el-GR" sz="2600" dirty="0" smtClean="0"/>
          </a:p>
          <a:p>
            <a:pPr algn="just"/>
            <a:r>
              <a:rPr lang="el-GR" sz="2600" dirty="0" smtClean="0"/>
              <a:t>Η διεθνής συγκυρία </a:t>
            </a:r>
            <a:r>
              <a:rPr lang="en-GB" sz="2600" dirty="0" smtClean="0"/>
              <a:t>:</a:t>
            </a:r>
          </a:p>
          <a:p>
            <a:pPr algn="just"/>
            <a:r>
              <a:rPr lang="en-GB" sz="2600" dirty="0" smtClean="0"/>
              <a:t>H  </a:t>
            </a:r>
            <a:r>
              <a:rPr lang="el-GR" sz="2600" dirty="0" smtClean="0"/>
              <a:t>Χρυσή Εποχή του 20</a:t>
            </a:r>
            <a:r>
              <a:rPr lang="el-GR" sz="2600" baseline="30000" dirty="0" smtClean="0"/>
              <a:t>ου</a:t>
            </a:r>
            <a:r>
              <a:rPr lang="el-GR" sz="2600" dirty="0" smtClean="0"/>
              <a:t> αιώνα</a:t>
            </a:r>
          </a:p>
          <a:p>
            <a:pPr algn="just"/>
            <a:endParaRPr lang="el-GR" sz="2600" dirty="0" smtClean="0"/>
          </a:p>
          <a:p>
            <a:pPr algn="just">
              <a:buNone/>
            </a:pPr>
            <a:endParaRPr lang="el-GR" sz="2600" dirty="0" smtClean="0"/>
          </a:p>
          <a:p>
            <a:pPr algn="just"/>
            <a:endParaRPr lang="el-GR" sz="2600" dirty="0" smtClean="0"/>
          </a:p>
          <a:p>
            <a:pPr algn="just"/>
            <a:endParaRPr lang="el-GR" sz="2600" dirty="0" smtClean="0"/>
          </a:p>
          <a:p>
            <a:pPr algn="just"/>
            <a:endParaRPr lang="el-GR" sz="2600" dirty="0" smtClean="0"/>
          </a:p>
          <a:p>
            <a:pPr algn="just"/>
            <a:endParaRPr lang="el-GR" sz="2600" dirty="0" smtClean="0"/>
          </a:p>
          <a:p>
            <a:pPr algn="just"/>
            <a:endParaRPr lang="el-GR" sz="2600" dirty="0" smtClean="0"/>
          </a:p>
          <a:p>
            <a:pPr algn="just"/>
            <a:endParaRPr lang="el-GR" sz="2600" dirty="0" smtClean="0"/>
          </a:p>
          <a:p>
            <a:pPr algn="just"/>
            <a:endParaRPr lang="en-GB" sz="2600" dirty="0" smtClean="0"/>
          </a:p>
          <a:p>
            <a:pPr algn="just"/>
            <a:endParaRPr lang="en-GB" sz="2600" dirty="0" smtClean="0"/>
          </a:p>
          <a:p>
            <a:pPr algn="just"/>
            <a:endParaRPr lang="en-GB" sz="2600" dirty="0" smtClean="0"/>
          </a:p>
          <a:p>
            <a:pPr algn="just"/>
            <a:endParaRPr lang="en-GB" sz="2600" dirty="0" smtClean="0"/>
          </a:p>
          <a:p>
            <a:pPr algn="just"/>
            <a:endParaRPr lang="el-GR" sz="2600" dirty="0" smtClean="0"/>
          </a:p>
          <a:p>
            <a:pPr algn="just"/>
            <a:endParaRPr lang="el-GR" sz="2600" dirty="0" smtClean="0"/>
          </a:p>
          <a:p>
            <a:pPr algn="just">
              <a:buNone/>
            </a:pPr>
            <a:endParaRPr lang="el-GR" sz="2600" dirty="0" smtClean="0"/>
          </a:p>
          <a:p>
            <a:pPr algn="just">
              <a:buNone/>
            </a:pPr>
            <a:endParaRPr lang="el-GR" sz="2600" dirty="0" smtClean="0"/>
          </a:p>
          <a:p>
            <a:pPr algn="just"/>
            <a:r>
              <a:rPr lang="el-GR" sz="2600" dirty="0" smtClean="0"/>
              <a:t>Ο διευθυντικός </a:t>
            </a:r>
            <a:r>
              <a:rPr lang="el-GR" sz="2600" dirty="0" err="1" smtClean="0"/>
              <a:t>καπιτασλισμός</a:t>
            </a:r>
            <a:r>
              <a:rPr lang="el-GR" sz="2600" dirty="0" smtClean="0"/>
              <a:t> επεκτείνεται </a:t>
            </a:r>
          </a:p>
          <a:p>
            <a:pPr algn="just"/>
            <a:endParaRPr lang="el-GR" sz="2600" dirty="0" smtClean="0"/>
          </a:p>
          <a:p>
            <a:pPr algn="just"/>
            <a:endParaRPr lang="el-GR" sz="2600" dirty="0" smtClean="0"/>
          </a:p>
          <a:p>
            <a:endParaRPr lang="el-GR" sz="2600" dirty="0"/>
          </a:p>
        </p:txBody>
      </p:sp>
      <p:pic>
        <p:nvPicPr>
          <p:cNvPr id="7" name="Picture 3"/>
          <p:cNvPicPr>
            <a:picLocks noChangeAspect="1" noChangeArrowheads="1"/>
          </p:cNvPicPr>
          <p:nvPr/>
        </p:nvPicPr>
        <p:blipFill>
          <a:blip r:embed="rId2" cstate="print"/>
          <a:srcRect/>
          <a:stretch>
            <a:fillRect/>
          </a:stretch>
        </p:blipFill>
        <p:spPr bwMode="auto">
          <a:xfrm>
            <a:off x="4929190" y="5656814"/>
            <a:ext cx="2134086" cy="1201186"/>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3929058" y="1571612"/>
            <a:ext cx="3749040" cy="2801259"/>
          </a:xfrm>
          <a:prstGeom prst="rect">
            <a:avLst/>
          </a:prstGeom>
          <a:noFill/>
          <a:ln w="9525">
            <a:noFill/>
            <a:miter lim="800000"/>
            <a:headEnd/>
            <a:tailEnd/>
          </a:ln>
          <a:effectLst/>
        </p:spPr>
      </p:pic>
    </p:spTree>
  </p:cSld>
  <p:clrMapOvr>
    <a:masterClrMapping/>
  </p:clrMapOvr>
  <p:transition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pPr algn="just"/>
            <a:r>
              <a:rPr lang="el-GR" dirty="0"/>
              <a:t>3</a:t>
            </a:r>
            <a:r>
              <a:rPr lang="el-GR" dirty="0" smtClean="0"/>
              <a:t>.Η Ελλάδα μετατρέπεται σε χώρα εξαγωγής επιχειρηματικότητας, τεχνογνωσίας και κεφαλαίων στα Βαλκάνια.  </a:t>
            </a:r>
            <a:r>
              <a:rPr lang="el-GR" b="1" dirty="0" smtClean="0"/>
              <a:t>Συνέπειες</a:t>
            </a:r>
            <a:r>
              <a:rPr lang="el-GR" dirty="0" smtClean="0"/>
              <a:t>: Εντείνει την αποβιομηχάνιση;</a:t>
            </a:r>
            <a:endParaRPr lang="el-GR" b="1" u="sng"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lli\AppData\Local\Microsoft\Windows\Temporary Internet Files\Content.Outlook\TXQSEYN7\photo (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70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59632" y="612845"/>
            <a:ext cx="6912768" cy="4247317"/>
          </a:xfrm>
          <a:prstGeom prst="rect">
            <a:avLst/>
          </a:prstGeom>
        </p:spPr>
        <p:txBody>
          <a:bodyPr wrap="square">
            <a:spAutoFit/>
          </a:bodyPr>
          <a:lstStyle/>
          <a:p>
            <a:r>
              <a:rPr lang="el-GR" b="1" dirty="0"/>
              <a:t>"Σταθερά πρώτες οι ελληνικές επενδύσεις στη Βουλγαρία: πρώτη η Βουλγαρία στις προτιμήσεις των Ελλήνων επιχειρηματιών</a:t>
            </a:r>
            <a:endParaRPr lang="el-GR" dirty="0"/>
          </a:p>
          <a:p>
            <a:r>
              <a:rPr lang="el-GR" dirty="0"/>
              <a:t>Στα έτη 1992 και 1993 100 ελληνικές επιχειρήσεις ξεκίνησαν την επενδυτική τους δραστηριότητα στη Βουλγαρία. Κατόπιν, το 1994, υπήρξε μια συσσώρευση περίπου 450 νέων ελληνικών επιχειρήσεων και</a:t>
            </a:r>
            <a:br>
              <a:rPr lang="el-GR" dirty="0"/>
            </a:br>
            <a:r>
              <a:rPr lang="el-GR" dirty="0"/>
              <a:t>στα έτη 1995-1997, περίπου 750 νέες επιχειρήσεις ενεγράφησαν. Από το 1998 ως το 2001 έχουμε μια εγγραφή 2.400 πρόσθετων ελληνικών επιχειρήσεων στη Βουλγαρία. Επιπλέον, άλλες 290 ελληνικές</a:t>
            </a:r>
            <a:br>
              <a:rPr lang="el-GR" dirty="0"/>
            </a:br>
            <a:r>
              <a:rPr lang="el-GR" dirty="0"/>
              <a:t>επιχειρήσεις που εγγράφονται στα έτη 2002-3 και έτσι, στο τέλος του 2003 στα βουλγαρικά αρχεία εμφανίζονται πάνω από 4.000 εγγεγραμμένες ελληνικές επιχειρήσεις."</a:t>
            </a:r>
          </a:p>
          <a:p>
            <a:r>
              <a:rPr lang="el-GR" u="sng" dirty="0">
                <a:hlinkClick r:id="rId2"/>
              </a:rPr>
              <a:t>http://www.epistimonikomarketing.gr/oi-ellinikes-ependuseis-sta-balkania/</a:t>
            </a:r>
            <a:endParaRPr lang="el-GR" dirty="0"/>
          </a:p>
          <a:p>
            <a:r>
              <a:rPr lang="el-GR" dirty="0"/>
              <a:t> </a:t>
            </a:r>
          </a:p>
        </p:txBody>
      </p:sp>
    </p:spTree>
    <p:extLst>
      <p:ext uri="{BB962C8B-B14F-4D97-AF65-F5344CB8AC3E}">
        <p14:creationId xmlns:p14="http://schemas.microsoft.com/office/powerpoint/2010/main" val="4054305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alli\AppData\Local\Microsoft\Windows\Temporary Internet Files\Content.Outlook\TXQSEYN7\photo (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37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lnSpcReduction="10000"/>
          </a:bodyPr>
          <a:lstStyle/>
          <a:p>
            <a:pPr marL="514350" indent="-514350" algn="ctr">
              <a:buAutoNum type="arabicParenR" startAt="3"/>
            </a:pPr>
            <a:r>
              <a:rPr lang="el-GR" sz="2600" b="1" u="sng" dirty="0" smtClean="0"/>
              <a:t>Σήμερα 25 χρόνια μετά ποιος ο απολογισμός;</a:t>
            </a:r>
          </a:p>
          <a:p>
            <a:pPr marL="514350" indent="-514350" algn="ctr">
              <a:buAutoNum type="arabicParenR" startAt="3"/>
            </a:pPr>
            <a:endParaRPr lang="el-GR" sz="2600" b="1" u="sng" dirty="0" smtClean="0"/>
          </a:p>
          <a:p>
            <a:pPr marL="514350" indent="-514350" algn="just"/>
            <a:r>
              <a:rPr lang="el-GR" sz="2400" dirty="0" smtClean="0"/>
              <a:t>Η κρίση; Ορόσημο.</a:t>
            </a:r>
          </a:p>
          <a:p>
            <a:pPr marL="514350" indent="-514350" algn="just"/>
            <a:endParaRPr lang="el-GR" sz="2400" dirty="0" smtClean="0"/>
          </a:p>
          <a:p>
            <a:pPr marL="514350" indent="-514350" algn="just">
              <a:buNone/>
            </a:pPr>
            <a:endParaRPr lang="el-GR" sz="2400" dirty="0" smtClean="0"/>
          </a:p>
          <a:p>
            <a:pPr marL="514350" indent="-514350" algn="just"/>
            <a:r>
              <a:rPr lang="el-GR" sz="2400" dirty="0" smtClean="0"/>
              <a:t>Προς μία νέα πολιτική οικονομία με συρρικνωμένη αστική τάξη , πολλαπλούς τοίχους  «άυλους»  και πολυδιάσπαση αποδιάρθρωση της κοινωνικής συνοχής;</a:t>
            </a:r>
          </a:p>
          <a:p>
            <a:pPr marL="514350" indent="-514350" algn="just"/>
            <a:endParaRPr lang="el-GR" sz="2400" dirty="0" smtClean="0"/>
          </a:p>
          <a:p>
            <a:pPr marL="514350" indent="-514350" algn="just"/>
            <a:r>
              <a:rPr lang="el-GR" sz="2400" dirty="0" smtClean="0"/>
              <a:t>Ο δρόμος προς την ελευθερία έχει ανακοπεί;</a:t>
            </a:r>
          </a:p>
          <a:p>
            <a:pPr marL="514350" indent="-514350" algn="just"/>
            <a:endParaRPr lang="el-GR" sz="2400" dirty="0"/>
          </a:p>
          <a:p>
            <a:pPr marL="514350" indent="-514350" algn="just"/>
            <a:r>
              <a:rPr lang="el-GR" sz="2400" dirty="0" smtClean="0"/>
              <a:t>Με τραυματισμένη αστική/μεσαία τάξη που </a:t>
            </a:r>
            <a:r>
              <a:rPr lang="el-GR" sz="2400" dirty="0" err="1" smtClean="0"/>
              <a:t>οδέυει</a:t>
            </a:r>
            <a:r>
              <a:rPr lang="el-GR" sz="2400" dirty="0" smtClean="0"/>
              <a:t> ο καπιταλισμός.</a:t>
            </a:r>
          </a:p>
          <a:p>
            <a:pPr marL="514350" indent="-514350" algn="just"/>
            <a:r>
              <a:rPr lang="el-GR" sz="2400" dirty="0" smtClean="0"/>
              <a:t>Ευρωπαϊκή μοναδικότητα</a:t>
            </a:r>
            <a:r>
              <a:rPr lang="en-US" sz="2400" dirty="0" smtClean="0"/>
              <a:t>:  rise of bourgeoisie, nation state and industrial revolution </a:t>
            </a:r>
            <a:endParaRPr lang="el-GR"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230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FFFF"/>
                </a:solidFill>
              </a:rPr>
              <a:t>Global GDP ‘s </a:t>
            </a:r>
            <a:r>
              <a:rPr lang="en-US" b="1" u="sng" dirty="0" err="1" smtClean="0">
                <a:solidFill>
                  <a:srgbClr val="FFFFFF"/>
                </a:solidFill>
              </a:rPr>
              <a:t>Trendline</a:t>
            </a:r>
            <a:r>
              <a:rPr lang="en-US" b="1" u="sng" dirty="0" smtClean="0">
                <a:solidFill>
                  <a:srgbClr val="FFFFFF"/>
                </a:solidFill>
              </a:rPr>
              <a:t> </a:t>
            </a:r>
            <a:r>
              <a:rPr lang="el-GR" b="1" u="sng" dirty="0" smtClean="0">
                <a:solidFill>
                  <a:srgbClr val="FFFFFF"/>
                </a:solidFill>
              </a:rPr>
              <a:t>(196</a:t>
            </a:r>
            <a:r>
              <a:rPr lang="en-US" b="1" u="sng" dirty="0" smtClean="0">
                <a:solidFill>
                  <a:srgbClr val="FFFFFF"/>
                </a:solidFill>
              </a:rPr>
              <a:t>5</a:t>
            </a:r>
            <a:r>
              <a:rPr lang="el-GR" b="1" u="sng" dirty="0" smtClean="0">
                <a:solidFill>
                  <a:srgbClr val="FFFFFF"/>
                </a:solidFill>
              </a:rPr>
              <a:t>-2010)</a:t>
            </a:r>
            <a:br>
              <a:rPr lang="el-GR" b="1" u="sng" dirty="0" smtClean="0">
                <a:solidFill>
                  <a:srgbClr val="FFFFFF"/>
                </a:solidFill>
              </a:rPr>
            </a:br>
            <a:endParaRPr lang="el-GR" dirty="0"/>
          </a:p>
        </p:txBody>
      </p:sp>
      <p:pic>
        <p:nvPicPr>
          <p:cNvPr id="1026" name="Picture 2" descr="C:\Users\Χριστίνα\Desktop\ada336.png"/>
          <p:cNvPicPr>
            <a:picLocks noGrp="1" noChangeAspect="1" noChangeArrowheads="1"/>
          </p:cNvPicPr>
          <p:nvPr>
            <p:ph idx="1"/>
          </p:nvPr>
        </p:nvPicPr>
        <p:blipFill>
          <a:blip r:embed="rId2" cstate="print"/>
          <a:srcRect/>
          <a:stretch>
            <a:fillRect/>
          </a:stretch>
        </p:blipFill>
        <p:spPr bwMode="auto">
          <a:xfrm>
            <a:off x="539552" y="1268761"/>
            <a:ext cx="8064896" cy="4752528"/>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6" name="Footer Placeholder 5"/>
          <p:cNvSpPr>
            <a:spLocks noGrp="1"/>
          </p:cNvSpPr>
          <p:nvPr>
            <p:ph type="ftr" sz="quarter" idx="11"/>
          </p:nvPr>
        </p:nvSpPr>
        <p:spPr>
          <a:xfrm>
            <a:off x="691952" y="6381329"/>
            <a:ext cx="2511896" cy="288032"/>
          </a:xfrm>
        </p:spPr>
        <p:txBody>
          <a:bodyPr/>
          <a:lstStyle/>
          <a:p>
            <a:pPr algn="l"/>
            <a:r>
              <a:rPr lang="en-US" dirty="0" smtClean="0">
                <a:solidFill>
                  <a:srgbClr val="FFFFFF"/>
                </a:solidFill>
              </a:rPr>
              <a:t>Source: World Bank</a:t>
            </a:r>
          </a:p>
        </p:txBody>
      </p:sp>
      <p:pic>
        <p:nvPicPr>
          <p:cNvPr id="5" name="Picture 2" descr="C:\Users\Χριστίνα\Desktop\ada336.png"/>
          <p:cNvPicPr>
            <a:picLocks noChangeAspect="1" noChangeArrowheads="1"/>
          </p:cNvPicPr>
          <p:nvPr/>
        </p:nvPicPr>
        <p:blipFill>
          <a:blip r:embed="rId2" cstate="print"/>
          <a:srcRect/>
          <a:stretch>
            <a:fillRect/>
          </a:stretch>
        </p:blipFill>
        <p:spPr bwMode="auto">
          <a:xfrm>
            <a:off x="691952" y="1421161"/>
            <a:ext cx="8064896" cy="4752528"/>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u="sng" dirty="0" smtClean="0">
                <a:solidFill>
                  <a:srgbClr val="FFFFFF"/>
                </a:solidFill>
              </a:rPr>
              <a:t>Real Per Capita Global GDP (1969-1999)</a:t>
            </a:r>
            <a:r>
              <a:rPr lang="el-GR" sz="3500" b="1" u="sng" dirty="0" smtClean="0">
                <a:solidFill>
                  <a:srgbClr val="FFFFFF"/>
                </a:solidFill>
              </a:rPr>
              <a:t/>
            </a:r>
            <a:br>
              <a:rPr lang="el-GR" sz="3500" b="1" u="sng" dirty="0" smtClean="0">
                <a:solidFill>
                  <a:srgbClr val="FFFFFF"/>
                </a:solidFill>
              </a:rPr>
            </a:br>
            <a:endParaRPr lang="el-GR" sz="3500" dirty="0"/>
          </a:p>
        </p:txBody>
      </p:sp>
      <p:sp>
        <p:nvSpPr>
          <p:cNvPr id="6" name="Footer Placeholder 5"/>
          <p:cNvSpPr>
            <a:spLocks noGrp="1"/>
          </p:cNvSpPr>
          <p:nvPr>
            <p:ph type="ftr" sz="quarter" idx="11"/>
          </p:nvPr>
        </p:nvSpPr>
        <p:spPr>
          <a:xfrm>
            <a:off x="539552" y="6093296"/>
            <a:ext cx="1656184" cy="628179"/>
          </a:xfrm>
        </p:spPr>
        <p:txBody>
          <a:bodyPr/>
          <a:lstStyle/>
          <a:p>
            <a:pPr algn="l"/>
            <a:r>
              <a:rPr lang="en-US" dirty="0" smtClean="0">
                <a:solidFill>
                  <a:srgbClr val="FFFFFF"/>
                </a:solidFill>
              </a:rPr>
              <a:t>Source: World Bank</a:t>
            </a:r>
          </a:p>
        </p:txBody>
      </p:sp>
      <p:pic>
        <p:nvPicPr>
          <p:cNvPr id="2050" name="Picture 2" descr="C:\Users\Χριστίνα\Desktop\images (1).jpg"/>
          <p:cNvPicPr>
            <a:picLocks noGrp="1" noChangeAspect="1" noChangeArrowheads="1"/>
          </p:cNvPicPr>
          <p:nvPr>
            <p:ph idx="1"/>
          </p:nvPr>
        </p:nvPicPr>
        <p:blipFill>
          <a:blip r:embed="rId2" cstate="print"/>
          <a:srcRect/>
          <a:stretch>
            <a:fillRect/>
          </a:stretch>
        </p:blipFill>
        <p:spPr bwMode="auto">
          <a:xfrm>
            <a:off x="539552" y="1326872"/>
            <a:ext cx="8136904" cy="4622408"/>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u="sng" dirty="0" smtClean="0">
                <a:solidFill>
                  <a:srgbClr val="FFFFFF"/>
                </a:solidFill>
              </a:rPr>
              <a:t>GDP per capita in the EU (1979-1999)</a:t>
            </a:r>
            <a:r>
              <a:rPr lang="el-GR" sz="3500" b="1" u="sng" dirty="0" smtClean="0">
                <a:solidFill>
                  <a:srgbClr val="FFFFFF"/>
                </a:solidFill>
              </a:rPr>
              <a:t/>
            </a:r>
            <a:br>
              <a:rPr lang="el-GR" sz="3500" b="1" u="sng" dirty="0" smtClean="0">
                <a:solidFill>
                  <a:srgbClr val="FFFFFF"/>
                </a:solidFill>
              </a:rPr>
            </a:br>
            <a:endParaRPr lang="el-GR" sz="3500" dirty="0"/>
          </a:p>
        </p:txBody>
      </p:sp>
      <p:sp>
        <p:nvSpPr>
          <p:cNvPr id="6" name="Footer Placeholder 5"/>
          <p:cNvSpPr>
            <a:spLocks noGrp="1"/>
          </p:cNvSpPr>
          <p:nvPr>
            <p:ph type="ftr" sz="quarter" idx="11"/>
          </p:nvPr>
        </p:nvSpPr>
        <p:spPr>
          <a:xfrm>
            <a:off x="539552" y="6093296"/>
            <a:ext cx="6984776" cy="628179"/>
          </a:xfrm>
        </p:spPr>
        <p:txBody>
          <a:bodyPr/>
          <a:lstStyle/>
          <a:p>
            <a:pPr algn="l"/>
            <a:r>
              <a:rPr lang="en-US" dirty="0" smtClean="0">
                <a:solidFill>
                  <a:srgbClr val="FFFFFF"/>
                </a:solidFill>
              </a:rPr>
              <a:t>Source: </a:t>
            </a:r>
            <a:r>
              <a:rPr lang="en-US" dirty="0" err="1" smtClean="0">
                <a:solidFill>
                  <a:srgbClr val="FFFFFF"/>
                </a:solidFill>
              </a:rPr>
              <a:t>Eurostat</a:t>
            </a:r>
            <a:endParaRPr lang="en-US" dirty="0" smtClean="0">
              <a:solidFill>
                <a:srgbClr val="FFFFFF"/>
              </a:solidFill>
            </a:endParaRPr>
          </a:p>
          <a:p>
            <a:pPr algn="l"/>
            <a:r>
              <a:rPr lang="en-US" dirty="0" smtClean="0">
                <a:solidFill>
                  <a:srgbClr val="FFFFFF"/>
                </a:solidFill>
              </a:rPr>
              <a:t>Figures are presented in thousands of </a:t>
            </a:r>
            <a:r>
              <a:rPr lang="en-US" dirty="0" err="1" smtClean="0">
                <a:solidFill>
                  <a:srgbClr val="FFFFFF"/>
                </a:solidFill>
              </a:rPr>
              <a:t>euros</a:t>
            </a:r>
            <a:r>
              <a:rPr lang="en-US" dirty="0" smtClean="0">
                <a:solidFill>
                  <a:srgbClr val="FFFFFF"/>
                </a:solidFill>
              </a:rPr>
              <a:t>. </a:t>
            </a:r>
          </a:p>
        </p:txBody>
      </p:sp>
      <p:graphicFrame>
        <p:nvGraphicFramePr>
          <p:cNvPr id="7" name="Chart 6"/>
          <p:cNvGraphicFramePr/>
          <p:nvPr/>
        </p:nvGraphicFramePr>
        <p:xfrm>
          <a:off x="539552" y="1052737"/>
          <a:ext cx="8064895" cy="4752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u="sng" dirty="0" smtClean="0">
                <a:solidFill>
                  <a:srgbClr val="FFFFFF"/>
                </a:solidFill>
              </a:rPr>
              <a:t>GDP per capita for Greece (1960-2010)</a:t>
            </a:r>
            <a:r>
              <a:rPr lang="el-GR" sz="3500" b="1" u="sng" dirty="0" smtClean="0">
                <a:solidFill>
                  <a:srgbClr val="FFFFFF"/>
                </a:solidFill>
              </a:rPr>
              <a:t/>
            </a:r>
            <a:br>
              <a:rPr lang="el-GR" sz="3500" b="1" u="sng" dirty="0" smtClean="0">
                <a:solidFill>
                  <a:srgbClr val="FFFFFF"/>
                </a:solidFill>
              </a:rPr>
            </a:br>
            <a:endParaRPr lang="el-GR" sz="3500" dirty="0"/>
          </a:p>
        </p:txBody>
      </p:sp>
      <p:sp>
        <p:nvSpPr>
          <p:cNvPr id="6" name="Footer Placeholder 5"/>
          <p:cNvSpPr>
            <a:spLocks noGrp="1"/>
          </p:cNvSpPr>
          <p:nvPr>
            <p:ph type="ftr" sz="quarter" idx="11"/>
          </p:nvPr>
        </p:nvSpPr>
        <p:spPr>
          <a:xfrm>
            <a:off x="467544" y="6029672"/>
            <a:ext cx="4464496" cy="1071736"/>
          </a:xfrm>
        </p:spPr>
        <p:txBody>
          <a:bodyPr/>
          <a:lstStyle/>
          <a:p>
            <a:pPr algn="l"/>
            <a:r>
              <a:rPr lang="en-US" dirty="0" smtClean="0">
                <a:solidFill>
                  <a:srgbClr val="FFFFFF"/>
                </a:solidFill>
              </a:rPr>
              <a:t>Source: European Commission’s Statistics</a:t>
            </a:r>
          </a:p>
        </p:txBody>
      </p:sp>
      <p:pic>
        <p:nvPicPr>
          <p:cNvPr id="2051" name="Picture 3"/>
          <p:cNvPicPr>
            <a:picLocks noChangeAspect="1" noChangeArrowheads="1"/>
          </p:cNvPicPr>
          <p:nvPr/>
        </p:nvPicPr>
        <p:blipFill>
          <a:blip r:embed="rId2" cstate="print"/>
          <a:srcRect/>
          <a:stretch>
            <a:fillRect/>
          </a:stretch>
        </p:blipFill>
        <p:spPr bwMode="auto">
          <a:xfrm>
            <a:off x="467544" y="1127149"/>
            <a:ext cx="8163643" cy="4750123"/>
          </a:xfrm>
          <a:prstGeom prst="rect">
            <a:avLst/>
          </a:prstGeom>
          <a:noFill/>
          <a:ln w="9525">
            <a:noFill/>
            <a:miter lim="800000"/>
            <a:headEnd/>
            <a:tailEnd/>
          </a:ln>
        </p:spPr>
      </p:pic>
      <p:pic>
        <p:nvPicPr>
          <p:cNvPr id="5" name="Picture 3"/>
          <p:cNvPicPr>
            <a:picLocks noChangeAspect="1" noChangeArrowheads="1"/>
          </p:cNvPicPr>
          <p:nvPr/>
        </p:nvPicPr>
        <p:blipFill>
          <a:blip r:embed="rId2" cstate="print"/>
          <a:srcRect/>
          <a:stretch>
            <a:fillRect/>
          </a:stretch>
        </p:blipFill>
        <p:spPr bwMode="auto">
          <a:xfrm>
            <a:off x="619944" y="1279549"/>
            <a:ext cx="8163643" cy="475012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Χριστίνα\Desktop\ada336.png"/>
          <p:cNvPicPr>
            <a:picLocks noChangeAspect="1" noChangeArrowheads="1"/>
          </p:cNvPicPr>
          <p:nvPr/>
        </p:nvPicPr>
        <p:blipFill>
          <a:blip r:embed="rId2" cstate="print"/>
          <a:srcRect/>
          <a:stretch>
            <a:fillRect/>
          </a:stretch>
        </p:blipFill>
        <p:spPr bwMode="auto">
          <a:xfrm>
            <a:off x="683568" y="1196752"/>
            <a:ext cx="7344816" cy="4328195"/>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4" name="Ορθογώνιο 3"/>
          <p:cNvSpPr/>
          <p:nvPr/>
        </p:nvSpPr>
        <p:spPr>
          <a:xfrm>
            <a:off x="971600" y="476672"/>
            <a:ext cx="7056784" cy="369332"/>
          </a:xfrm>
          <a:prstGeom prst="rect">
            <a:avLst/>
          </a:prstGeom>
        </p:spPr>
        <p:txBody>
          <a:bodyPr wrap="square">
            <a:spAutoFit/>
          </a:bodyPr>
          <a:lstStyle/>
          <a:p>
            <a:r>
              <a:rPr lang="en-US" b="1" u="sng" dirty="0">
                <a:solidFill>
                  <a:srgbClr val="FFFFFF"/>
                </a:solidFill>
              </a:rPr>
              <a:t>Global GDP ‘s </a:t>
            </a:r>
            <a:r>
              <a:rPr lang="en-US" b="1" u="sng" dirty="0" err="1">
                <a:solidFill>
                  <a:srgbClr val="FFFFFF"/>
                </a:solidFill>
              </a:rPr>
              <a:t>Trendline</a:t>
            </a:r>
            <a:r>
              <a:rPr lang="en-US" b="1" u="sng" dirty="0">
                <a:solidFill>
                  <a:srgbClr val="FFFFFF"/>
                </a:solidFill>
              </a:rPr>
              <a:t> </a:t>
            </a:r>
            <a:r>
              <a:rPr lang="el-GR" b="1" u="sng" dirty="0">
                <a:solidFill>
                  <a:srgbClr val="FFFFFF"/>
                </a:solidFill>
              </a:rPr>
              <a:t>(196</a:t>
            </a:r>
            <a:r>
              <a:rPr lang="en-US" b="1" u="sng" dirty="0">
                <a:solidFill>
                  <a:srgbClr val="FFFFFF"/>
                </a:solidFill>
              </a:rPr>
              <a:t>5</a:t>
            </a:r>
            <a:r>
              <a:rPr lang="el-GR" b="1" u="sng" dirty="0">
                <a:solidFill>
                  <a:srgbClr val="FFFFFF"/>
                </a:solidFill>
              </a:rPr>
              <a:t>-2010</a:t>
            </a:r>
            <a:endParaRPr lang="el-GR" dirty="0"/>
          </a:p>
        </p:txBody>
      </p:sp>
      <p:sp>
        <p:nvSpPr>
          <p:cNvPr id="5" name="Ορθογώνιο 4"/>
          <p:cNvSpPr/>
          <p:nvPr/>
        </p:nvSpPr>
        <p:spPr>
          <a:xfrm>
            <a:off x="1621386" y="5949280"/>
            <a:ext cx="2026260" cy="369332"/>
          </a:xfrm>
          <a:prstGeom prst="rect">
            <a:avLst/>
          </a:prstGeom>
        </p:spPr>
        <p:txBody>
          <a:bodyPr wrap="none">
            <a:spAutoFit/>
          </a:bodyPr>
          <a:lstStyle/>
          <a:p>
            <a:r>
              <a:rPr lang="en-US" dirty="0">
                <a:solidFill>
                  <a:srgbClr val="FFFFFF"/>
                </a:solidFill>
              </a:rPr>
              <a:t>Source: World Bank</a:t>
            </a:r>
          </a:p>
        </p:txBody>
      </p:sp>
    </p:spTree>
    <p:extLst>
      <p:ext uri="{BB962C8B-B14F-4D97-AF65-F5344CB8AC3E}">
        <p14:creationId xmlns:p14="http://schemas.microsoft.com/office/powerpoint/2010/main" val="2699997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u="sng" dirty="0" smtClean="0">
                <a:solidFill>
                  <a:srgbClr val="FFFFFF"/>
                </a:solidFill>
              </a:rPr>
              <a:t>Real GDP per </a:t>
            </a:r>
            <a:r>
              <a:rPr lang="en-US" sz="3000" b="1" u="sng" dirty="0">
                <a:solidFill>
                  <a:srgbClr val="FFFFFF"/>
                </a:solidFill>
              </a:rPr>
              <a:t>C</a:t>
            </a:r>
            <a:r>
              <a:rPr lang="en-US" sz="3000" b="1" u="sng" dirty="0" smtClean="0">
                <a:solidFill>
                  <a:srgbClr val="FFFFFF"/>
                </a:solidFill>
              </a:rPr>
              <a:t>apita  Growth Rate for Greece (1969-2011)</a:t>
            </a:r>
            <a:r>
              <a:rPr lang="el-GR" sz="3000" b="1" u="sng" dirty="0" smtClean="0">
                <a:solidFill>
                  <a:srgbClr val="FFFFFF"/>
                </a:solidFill>
              </a:rPr>
              <a:t/>
            </a:r>
            <a:br>
              <a:rPr lang="el-GR" sz="3000" b="1" u="sng" dirty="0" smtClean="0">
                <a:solidFill>
                  <a:srgbClr val="FFFFFF"/>
                </a:solidFill>
              </a:rPr>
            </a:br>
            <a:endParaRPr lang="el-GR" sz="3000" dirty="0"/>
          </a:p>
        </p:txBody>
      </p:sp>
      <p:sp>
        <p:nvSpPr>
          <p:cNvPr id="6" name="Footer Placeholder 5"/>
          <p:cNvSpPr>
            <a:spLocks noGrp="1"/>
          </p:cNvSpPr>
          <p:nvPr>
            <p:ph type="ftr" sz="quarter" idx="11"/>
          </p:nvPr>
        </p:nvSpPr>
        <p:spPr>
          <a:xfrm>
            <a:off x="539552" y="6093296"/>
            <a:ext cx="1656184" cy="628179"/>
          </a:xfrm>
        </p:spPr>
        <p:txBody>
          <a:bodyPr/>
          <a:lstStyle/>
          <a:p>
            <a:pPr algn="l"/>
            <a:r>
              <a:rPr lang="en-US" dirty="0" smtClean="0">
                <a:solidFill>
                  <a:srgbClr val="FFFFFF"/>
                </a:solidFill>
              </a:rPr>
              <a:t>Source: IMF</a:t>
            </a:r>
          </a:p>
        </p:txBody>
      </p:sp>
      <p:pic>
        <p:nvPicPr>
          <p:cNvPr id="4098" name="Picture 2" descr="C:\Users\Χριστίνα\Desktop\greece gdp per capita growth.jpg"/>
          <p:cNvPicPr>
            <a:picLocks noChangeAspect="1" noChangeArrowheads="1"/>
          </p:cNvPicPr>
          <p:nvPr/>
        </p:nvPicPr>
        <p:blipFill>
          <a:blip r:embed="rId2" cstate="print"/>
          <a:srcRect/>
          <a:stretch>
            <a:fillRect/>
          </a:stretch>
        </p:blipFill>
        <p:spPr bwMode="auto">
          <a:xfrm>
            <a:off x="635000" y="1268760"/>
            <a:ext cx="7874000" cy="488439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u="sng" dirty="0" smtClean="0">
                <a:solidFill>
                  <a:srgbClr val="FFFFFF"/>
                </a:solidFill>
              </a:rPr>
              <a:t>The Industrial Sector in Greece 1979-1999.</a:t>
            </a:r>
            <a:br>
              <a:rPr lang="en-US" sz="3000" b="1" u="sng" dirty="0" smtClean="0">
                <a:solidFill>
                  <a:srgbClr val="FFFFFF"/>
                </a:solidFill>
              </a:rPr>
            </a:br>
            <a:r>
              <a:rPr lang="en-US" sz="3000" b="1" u="sng" dirty="0" smtClean="0">
                <a:solidFill>
                  <a:srgbClr val="FFFFFF"/>
                </a:solidFill>
              </a:rPr>
              <a:t>Percentage of the Industrial Sector to GDP</a:t>
            </a:r>
            <a:r>
              <a:rPr lang="el-GR" sz="3000" b="1" u="sng" dirty="0" smtClean="0">
                <a:solidFill>
                  <a:srgbClr val="FFFFFF"/>
                </a:solidFill>
              </a:rPr>
              <a:t/>
            </a:r>
            <a:br>
              <a:rPr lang="el-GR" sz="3000" b="1" u="sng" dirty="0" smtClean="0">
                <a:solidFill>
                  <a:srgbClr val="FFFFFF"/>
                </a:solidFill>
              </a:rPr>
            </a:br>
            <a:endParaRPr lang="el-GR" sz="3000" dirty="0"/>
          </a:p>
        </p:txBody>
      </p:sp>
      <p:sp>
        <p:nvSpPr>
          <p:cNvPr id="6" name="Footer Placeholder 5"/>
          <p:cNvSpPr>
            <a:spLocks noGrp="1"/>
          </p:cNvSpPr>
          <p:nvPr>
            <p:ph type="ftr" sz="quarter" idx="11"/>
          </p:nvPr>
        </p:nvSpPr>
        <p:spPr>
          <a:xfrm>
            <a:off x="611560" y="5949280"/>
            <a:ext cx="8064896" cy="628179"/>
          </a:xfrm>
        </p:spPr>
        <p:txBody>
          <a:bodyPr/>
          <a:lstStyle/>
          <a:p>
            <a:pPr algn="l"/>
            <a:r>
              <a:rPr lang="en-US" dirty="0" smtClean="0">
                <a:solidFill>
                  <a:srgbClr val="FFFFFF"/>
                </a:solidFill>
              </a:rPr>
              <a:t>Source:  </a:t>
            </a:r>
            <a:r>
              <a:rPr lang="en-US" dirty="0" err="1" smtClean="0">
                <a:solidFill>
                  <a:srgbClr val="FFFFFF"/>
                </a:solidFill>
              </a:rPr>
              <a:t>H.Louri</a:t>
            </a:r>
            <a:r>
              <a:rPr lang="en-US" dirty="0" smtClean="0">
                <a:solidFill>
                  <a:srgbClr val="FFFFFF"/>
                </a:solidFill>
              </a:rPr>
              <a:t> -  </a:t>
            </a:r>
            <a:r>
              <a:rPr lang="en-US" dirty="0" err="1" smtClean="0">
                <a:solidFill>
                  <a:srgbClr val="FFFFFF"/>
                </a:solidFill>
              </a:rPr>
              <a:t>I.Pepelasis</a:t>
            </a:r>
            <a:r>
              <a:rPr lang="en-US" dirty="0" smtClean="0">
                <a:solidFill>
                  <a:srgbClr val="FFFFFF"/>
                </a:solidFill>
              </a:rPr>
              <a:t>, “A Hesitant Evolution: </a:t>
            </a:r>
            <a:r>
              <a:rPr lang="en-US" dirty="0" err="1" smtClean="0">
                <a:solidFill>
                  <a:srgbClr val="FFFFFF"/>
                </a:solidFill>
              </a:rPr>
              <a:t>Industrialisation</a:t>
            </a:r>
            <a:r>
              <a:rPr lang="en-US" dirty="0" smtClean="0">
                <a:solidFill>
                  <a:srgbClr val="FFFFFF"/>
                </a:solidFill>
              </a:rPr>
              <a:t> in Greece Over The Long Run” </a:t>
            </a:r>
          </a:p>
          <a:p>
            <a:pPr algn="l"/>
            <a:r>
              <a:rPr lang="en-US" dirty="0" smtClean="0">
                <a:solidFill>
                  <a:srgbClr val="FFFFFF"/>
                </a:solidFill>
              </a:rPr>
              <a:t>The journal of European Economic History.</a:t>
            </a:r>
          </a:p>
          <a:p>
            <a:pPr algn="l"/>
            <a:r>
              <a:rPr lang="en-US" dirty="0" smtClean="0">
                <a:solidFill>
                  <a:srgbClr val="FFFFFF"/>
                </a:solidFill>
              </a:rPr>
              <a:t>Source: </a:t>
            </a:r>
            <a:r>
              <a:rPr lang="en-US" dirty="0" err="1" smtClean="0">
                <a:solidFill>
                  <a:srgbClr val="FFFFFF"/>
                </a:solidFill>
              </a:rPr>
              <a:t>Eurostat</a:t>
            </a:r>
            <a:endParaRPr lang="en-US" dirty="0">
              <a:solidFill>
                <a:srgbClr val="FFFFFF"/>
              </a:solidFill>
            </a:endParaRPr>
          </a:p>
          <a:p>
            <a:pPr algn="l"/>
            <a:endParaRPr lang="en-US" dirty="0" smtClean="0">
              <a:solidFill>
                <a:srgbClr val="FFFFFF"/>
              </a:solidFill>
            </a:endParaRPr>
          </a:p>
        </p:txBody>
      </p:sp>
      <p:graphicFrame>
        <p:nvGraphicFramePr>
          <p:cNvPr id="5" name="Chart 4"/>
          <p:cNvGraphicFramePr/>
          <p:nvPr/>
        </p:nvGraphicFramePr>
        <p:xfrm>
          <a:off x="755577" y="1268760"/>
          <a:ext cx="7344816" cy="42484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lli\AppData\Local\Microsoft\Windows\Temporary Internet Files\Content.Outlook\TXQSEYN7\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05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smtClean="0"/>
              <a:t>Επιπτώσεις</a:t>
            </a:r>
            <a:r>
              <a:rPr lang="en-GB" sz="2800" dirty="0" smtClean="0"/>
              <a:t> </a:t>
            </a:r>
            <a:r>
              <a:rPr lang="el-GR" sz="2800" dirty="0" smtClean="0"/>
              <a:t>  στη Δυτική οικονομία</a:t>
            </a:r>
            <a:r>
              <a:rPr lang="en-GB" sz="2800" dirty="0" smtClean="0"/>
              <a:t>:</a:t>
            </a:r>
            <a:r>
              <a:rPr lang="el-GR" sz="2800" dirty="0" smtClean="0"/>
              <a:t>μαζική αποδημία εργατικού πληθυσμού από τον νότο στον βορρά … ενίσχυση της </a:t>
            </a:r>
            <a:r>
              <a:rPr lang="el-GR" sz="2800" dirty="0"/>
              <a:t>μ</a:t>
            </a:r>
            <a:r>
              <a:rPr lang="el-GR" sz="2800" dirty="0" smtClean="0"/>
              <a:t>εταπολεμικής εκβιομηχάνισης </a:t>
            </a:r>
            <a:endParaRPr lang="el-GR" sz="2800" dirty="0"/>
          </a:p>
        </p:txBody>
      </p:sp>
      <p:pic>
        <p:nvPicPr>
          <p:cNvPr id="4" name="Picture 2" descr="C:\Users\Ιωάννα\Pictures\gastarbeitertuerk3.jpg"/>
          <p:cNvPicPr>
            <a:picLocks noGrp="1" noChangeAspect="1" noChangeArrowheads="1"/>
          </p:cNvPicPr>
          <p:nvPr>
            <p:ph idx="1"/>
          </p:nvPr>
        </p:nvPicPr>
        <p:blipFill>
          <a:blip r:embed="rId3" cstate="print"/>
          <a:srcRect/>
          <a:stretch>
            <a:fillRect/>
          </a:stretch>
        </p:blipFill>
        <p:spPr bwMode="auto">
          <a:xfrm>
            <a:off x="2786050" y="1643050"/>
            <a:ext cx="3752850" cy="2476500"/>
          </a:xfrm>
          <a:prstGeom prst="rect">
            <a:avLst/>
          </a:prstGeom>
          <a:noFill/>
        </p:spPr>
      </p:pic>
      <p:sp>
        <p:nvSpPr>
          <p:cNvPr id="5" name="Rectangle 4"/>
          <p:cNvSpPr/>
          <p:nvPr/>
        </p:nvSpPr>
        <p:spPr>
          <a:xfrm>
            <a:off x="2143108" y="3995678"/>
            <a:ext cx="4572000" cy="2862322"/>
          </a:xfrm>
          <a:prstGeom prst="rect">
            <a:avLst/>
          </a:prstGeom>
        </p:spPr>
        <p:txBody>
          <a:bodyPr>
            <a:spAutoFit/>
          </a:bodyPr>
          <a:lstStyle/>
          <a:p>
            <a:r>
              <a:rPr lang="el-GR" dirty="0" smtClean="0"/>
              <a:t>Γερμανία</a:t>
            </a:r>
            <a:r>
              <a:rPr lang="en-US" dirty="0" smtClean="0"/>
              <a:t>:</a:t>
            </a:r>
            <a:endParaRPr lang="el-GR" dirty="0" smtClean="0"/>
          </a:p>
          <a:p>
            <a:r>
              <a:rPr lang="en-US" dirty="0" smtClean="0"/>
              <a:t>“A breakdown by nationality shows that the largest groups of foreign workers and employees are still those from Turkey (605,000 in 1994) and from former Yugoslavia (420,900), both matching their 1973/74 highs in 1992-94. In contrast, the number of workers from Italy (202,500), Greece (118,600), and Spain (52,600) is markedly lower than it was twenty years ago.” </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Στην Ελλάδα;</a:t>
            </a:r>
            <a:endParaRPr lang="el-GR" sz="3200" dirty="0"/>
          </a:p>
        </p:txBody>
      </p:sp>
      <p:sp>
        <p:nvSpPr>
          <p:cNvPr id="3" name="Content Placeholder 2"/>
          <p:cNvSpPr>
            <a:spLocks noGrp="1"/>
          </p:cNvSpPr>
          <p:nvPr>
            <p:ph idx="1"/>
          </p:nvPr>
        </p:nvSpPr>
        <p:spPr/>
        <p:txBody>
          <a:bodyPr>
            <a:normAutofit/>
          </a:bodyPr>
          <a:lstStyle/>
          <a:p>
            <a:pPr algn="just">
              <a:buNone/>
            </a:pPr>
            <a:r>
              <a:rPr lang="el-GR" dirty="0" smtClean="0"/>
              <a:t>Η συγκυρία </a:t>
            </a:r>
            <a:r>
              <a:rPr lang="en-US" dirty="0" smtClean="0"/>
              <a:t>: </a:t>
            </a:r>
            <a:r>
              <a:rPr lang="el-GR" dirty="0" smtClean="0"/>
              <a:t> Ένα νέο ξεκίνημα. Υπογραφή σύνδεσης με ΕΟΚ λίγους μήνες πριν </a:t>
            </a:r>
          </a:p>
          <a:p>
            <a:pPr algn="just"/>
            <a:r>
              <a:rPr lang="el-GR" dirty="0" smtClean="0"/>
              <a:t>Ρυθμός μεγέθυνσης κατά κεφαλήν ΑΕΠ 1954-</a:t>
            </a:r>
          </a:p>
          <a:p>
            <a:pPr algn="just"/>
            <a:r>
              <a:rPr lang="el-GR" dirty="0" smtClean="0"/>
              <a:t>1960,  4,4%.</a:t>
            </a:r>
          </a:p>
          <a:p>
            <a:pPr algn="just"/>
            <a:r>
              <a:rPr lang="el-GR" dirty="0" smtClean="0"/>
              <a:t>1961-1971, 7,4%</a:t>
            </a:r>
          </a:p>
          <a:p>
            <a:endParaRPr lang="el-GR" dirty="0" smtClean="0"/>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326654" y="1195011"/>
            <a:ext cx="6795491" cy="3954046"/>
          </a:xfrm>
          <a:prstGeom prst="rect">
            <a:avLst/>
          </a:prstGeom>
          <a:noFill/>
          <a:ln w="9525">
            <a:noFill/>
            <a:miter lim="800000"/>
            <a:headEnd/>
            <a:tailEnd/>
          </a:ln>
        </p:spPr>
      </p:pic>
      <p:sp>
        <p:nvSpPr>
          <p:cNvPr id="5" name="Ορθογώνιο 4"/>
          <p:cNvSpPr/>
          <p:nvPr/>
        </p:nvSpPr>
        <p:spPr>
          <a:xfrm>
            <a:off x="2438400" y="548680"/>
            <a:ext cx="4572000" cy="646331"/>
          </a:xfrm>
          <a:prstGeom prst="rect">
            <a:avLst/>
          </a:prstGeom>
        </p:spPr>
        <p:txBody>
          <a:bodyPr>
            <a:spAutoFit/>
          </a:bodyPr>
          <a:lstStyle/>
          <a:p>
            <a:r>
              <a:rPr lang="en-US" b="1" u="sng" dirty="0">
                <a:solidFill>
                  <a:srgbClr val="FFFFFF"/>
                </a:solidFill>
              </a:rPr>
              <a:t>GDP per capita for Greece (1960-2010)</a:t>
            </a:r>
            <a:r>
              <a:rPr lang="el-GR" b="1" u="sng" dirty="0">
                <a:solidFill>
                  <a:srgbClr val="FFFFFF"/>
                </a:solidFill>
              </a:rPr>
              <a:t/>
            </a:r>
            <a:br>
              <a:rPr lang="el-GR" b="1" u="sng" dirty="0">
                <a:solidFill>
                  <a:srgbClr val="FFFFFF"/>
                </a:solidFill>
              </a:rPr>
            </a:br>
            <a:endParaRPr lang="el-GR" dirty="0"/>
          </a:p>
        </p:txBody>
      </p:sp>
      <p:sp>
        <p:nvSpPr>
          <p:cNvPr id="6" name="Ορθογώνιο 5"/>
          <p:cNvSpPr/>
          <p:nvPr/>
        </p:nvSpPr>
        <p:spPr>
          <a:xfrm>
            <a:off x="415185" y="5949280"/>
            <a:ext cx="4046429" cy="369332"/>
          </a:xfrm>
          <a:prstGeom prst="rect">
            <a:avLst/>
          </a:prstGeom>
        </p:spPr>
        <p:txBody>
          <a:bodyPr wrap="none">
            <a:spAutoFit/>
          </a:bodyPr>
          <a:lstStyle/>
          <a:p>
            <a:r>
              <a:rPr lang="en-US" dirty="0">
                <a:solidFill>
                  <a:srgbClr val="FFFFFF"/>
                </a:solidFill>
              </a:rPr>
              <a:t>Source: European Commission’s Statistics</a:t>
            </a:r>
          </a:p>
        </p:txBody>
      </p:sp>
    </p:spTree>
    <p:extLst>
      <p:ext uri="{BB962C8B-B14F-4D97-AF65-F5344CB8AC3E}">
        <p14:creationId xmlns:p14="http://schemas.microsoft.com/office/powerpoint/2010/main" val="626802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Μετανάστευση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sz="2700" dirty="0" err="1" smtClean="0"/>
              <a:t>Γερμανία¨</a:t>
            </a:r>
            <a:r>
              <a:rPr lang="el-GR" sz="2200" dirty="0" err="1" smtClean="0"/>
              <a:t>«Με</a:t>
            </a:r>
            <a:r>
              <a:rPr lang="el-GR" sz="2200" dirty="0" smtClean="0"/>
              <a:t> 354.000 άτομα οι ελληνικής καταγωγής πολίτες της Γερμανίας αποτελούν σήμερα την τέταρτη σε μέγεθος μεταναστευτική ομάδα του πληθυσμού. Έχοντας κατά μέσο όρο είκοσι έτη παραμονής στη χώρα, βρίσκονται, αν λάβουμε υπόψη και διεθνείς συγκρίσεις, στην κορυφή.»</a:t>
            </a:r>
            <a:br>
              <a:rPr lang="el-GR" sz="2200" dirty="0" smtClean="0"/>
            </a:br>
            <a:r>
              <a:rPr lang="el-GR" sz="2200" dirty="0" smtClean="0"/>
              <a:t/>
            </a:r>
            <a:br>
              <a:rPr lang="el-GR" sz="2200" dirty="0" smtClean="0"/>
            </a:br>
            <a:r>
              <a:rPr lang="el-GR" sz="2200" dirty="0" smtClean="0"/>
              <a:t>και </a:t>
            </a:r>
            <a:r>
              <a:rPr lang="el-GR" sz="2200" dirty="0" err="1" smtClean="0"/>
              <a:t>άλλού</a:t>
            </a:r>
            <a:r>
              <a:rPr lang="en-GB" sz="2200" dirty="0" smtClean="0"/>
              <a:t>: </a:t>
            </a:r>
            <a:r>
              <a:rPr lang="el-GR" sz="2200" dirty="0" smtClean="0"/>
              <a:t> Καναδάς</a:t>
            </a:r>
            <a:endParaRPr lang="el-GR" sz="2200" dirty="0"/>
          </a:p>
        </p:txBody>
      </p:sp>
      <p:pic>
        <p:nvPicPr>
          <p:cNvPr id="4098" name="Picture 2" descr="C:\Users\Ιωάννα\Pictures\waves_of_greek_immigration.jpg"/>
          <p:cNvPicPr>
            <a:picLocks noGrp="1" noChangeAspect="1" noChangeArrowheads="1"/>
          </p:cNvPicPr>
          <p:nvPr>
            <p:ph idx="1"/>
          </p:nvPr>
        </p:nvPicPr>
        <p:blipFill>
          <a:blip r:embed="rId3" cstate="print"/>
          <a:srcRect/>
          <a:stretch>
            <a:fillRect/>
          </a:stretch>
        </p:blipFill>
        <p:spPr bwMode="auto">
          <a:xfrm>
            <a:off x="1214414" y="3929066"/>
            <a:ext cx="1343025" cy="1685925"/>
          </a:xfrm>
          <a:prstGeom prst="rect">
            <a:avLst/>
          </a:prstGeom>
          <a:noFill/>
        </p:spPr>
      </p:pic>
      <p:sp>
        <p:nvSpPr>
          <p:cNvPr id="5" name="Rectangle 4"/>
          <p:cNvSpPr/>
          <p:nvPr/>
        </p:nvSpPr>
        <p:spPr>
          <a:xfrm>
            <a:off x="2357422" y="2143116"/>
            <a:ext cx="4572000" cy="1200329"/>
          </a:xfrm>
          <a:prstGeom prst="rect">
            <a:avLst/>
          </a:prstGeom>
        </p:spPr>
        <p:txBody>
          <a:bodyPr>
            <a:spAutoFit/>
          </a:bodyPr>
          <a:lstStyle/>
          <a:p>
            <a:endParaRPr lang="el-GR" dirty="0" smtClean="0"/>
          </a:p>
          <a:p>
            <a:endParaRPr lang="el-GR" dirty="0" smtClean="0"/>
          </a:p>
          <a:p>
            <a:endParaRPr lang="el-GR" dirty="0" smtClean="0"/>
          </a:p>
          <a:p>
            <a:endParaRPr lang="el-G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
            </a:r>
            <a:br>
              <a:rPr lang="el-GR" sz="3600" dirty="0" smtClean="0"/>
            </a:br>
            <a:r>
              <a:rPr lang="el-GR" sz="3600" dirty="0" smtClean="0"/>
              <a:t/>
            </a:r>
            <a:br>
              <a:rPr lang="el-GR" sz="3600" dirty="0" smtClean="0"/>
            </a:br>
            <a:r>
              <a:rPr lang="el-GR" sz="3600" dirty="0" smtClean="0"/>
              <a:t>Γεγονός κλειδί για το μεταπολεμικό ελληνικό οικονομικό θαύμα(1960-1973);</a:t>
            </a:r>
            <a:r>
              <a:rPr lang="el-GR" dirty="0" smtClean="0"/>
              <a:t/>
            </a:r>
            <a:br>
              <a:rPr lang="el-GR" dirty="0" smtClean="0"/>
            </a:br>
            <a:endParaRPr lang="el-GR" dirty="0"/>
          </a:p>
        </p:txBody>
      </p:sp>
      <p:sp>
        <p:nvSpPr>
          <p:cNvPr id="3" name="Content Placeholder 2"/>
          <p:cNvSpPr>
            <a:spLocks noGrp="1"/>
          </p:cNvSpPr>
          <p:nvPr>
            <p:ph idx="1"/>
          </p:nvPr>
        </p:nvSpPr>
        <p:spPr/>
        <p:txBody>
          <a:bodyPr/>
          <a:lstStyle/>
          <a:p>
            <a:r>
              <a:rPr lang="el-GR" dirty="0" smtClean="0"/>
              <a:t>..Επιπτώσεις στην </a:t>
            </a:r>
          </a:p>
          <a:p>
            <a:r>
              <a:rPr lang="el-GR" dirty="0" smtClean="0"/>
              <a:t>Δημογραφία </a:t>
            </a:r>
          </a:p>
          <a:p>
            <a:r>
              <a:rPr lang="el-GR" dirty="0" smtClean="0"/>
              <a:t>Γεωργία</a:t>
            </a:r>
          </a:p>
          <a:p>
            <a:r>
              <a:rPr lang="el-GR" dirty="0" smtClean="0"/>
              <a:t>Βιομηχανία</a:t>
            </a:r>
          </a:p>
          <a:p>
            <a:r>
              <a:rPr lang="el-GR" dirty="0" smtClean="0"/>
              <a:t>Εμβάσματα </a:t>
            </a:r>
            <a:endParaRPr lang="el-G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601</Words>
  <Application>Microsoft Office PowerPoint</Application>
  <PresentationFormat>Προβολή στην οθόνη (4:3)</PresentationFormat>
  <Paragraphs>110</Paragraphs>
  <Slides>31</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Office Theme</vt:lpstr>
      <vt:lpstr>    Η    ‘άνοδος και  πτώση’ του τείχους του Βερολίνου: Συνέπειες για την Ελλάδα. Ιωάννα Σαπφώ Πεπελάση Αναπ. Καθηγήτρια τμήμα Οικονομικής Επιστήμης       </vt:lpstr>
      <vt:lpstr>Παρουσίαση του PowerPoint</vt:lpstr>
      <vt:lpstr>Παρουσίαση του PowerPoint</vt:lpstr>
      <vt:lpstr>Παρουσίαση του PowerPoint</vt:lpstr>
      <vt:lpstr>Επιπτώσεις   στη Δυτική οικονομία:μαζική αποδημία εργατικού πληθυσμού από τον νότο στον βορρά … ενίσχυση της μεταπολεμικής εκβιομηχάνισης </vt:lpstr>
      <vt:lpstr>Στην Ελλάδα;</vt:lpstr>
      <vt:lpstr>Παρουσίαση του PowerPoint</vt:lpstr>
      <vt:lpstr>          Μετανάστευση      Γερμανία¨«Με 354.000 άτομα οι ελληνικής καταγωγής πολίτες της Γερμανίας αποτελούν σήμερα την τέταρτη σε μέγεθος μεταναστευτική ομάδα του πληθυσμού. Έχοντας κατά μέσο όρο είκοσι έτη παραμονής στη χώρα, βρίσκονται, αν λάβουμε υπόψη και διεθνείς συγκρίσεις, στην κορυφή.»  και άλλού:  Καναδάς</vt:lpstr>
      <vt:lpstr>  Γεγονός κλειδί για το μεταπολεμικό ελληνικό οικονομικό θαύμα(1960-1973); </vt:lpstr>
      <vt:lpstr>Μετάναστευση….εσωτερική και εξωτερική </vt:lpstr>
      <vt:lpstr>Παρουσίαση του PowerPoint</vt:lpstr>
      <vt:lpstr>Παρουσίαση του PowerPoint</vt:lpstr>
      <vt:lpstr>Μία συνέπεια … η χειροτέρευση της κατανομής του εισοδήματος </vt:lpstr>
      <vt:lpstr>GDP per capita for Greece (1960-2010) </vt:lpstr>
      <vt:lpstr>Παρουσίαση του PowerPoint</vt:lpstr>
      <vt:lpstr>Οι μεγάλες ανατροπές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Global GDP ‘s Trendline (1965-2010) </vt:lpstr>
      <vt:lpstr>Real Per Capita Global GDP (1969-1999) </vt:lpstr>
      <vt:lpstr>GDP per capita in the EU (1979-1999) </vt:lpstr>
      <vt:lpstr>GDP per capita for Greece (1960-2010) </vt:lpstr>
      <vt:lpstr>Real GDP per Capita  Growth Rate for Greece (1969-2011) </vt:lpstr>
      <vt:lpstr>The Industrial Sector in Greece 1979-1999. Percentage of the Industrial Sector to GDP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πτώση του τείχους του Βερολίνου: Συνέπειες για την Ελλάδα.   Ιωάννα Σαπφώ Πεπελάση Αναπ. Καθηγήτρια τμήμα Οικονομικής Επιστήμης, Ο.Π.Α</dc:title>
  <dc:creator>Χριστίνα</dc:creator>
  <cp:lastModifiedBy>Kalli</cp:lastModifiedBy>
  <cp:revision>57</cp:revision>
  <dcterms:created xsi:type="dcterms:W3CDTF">2014-11-26T14:23:19Z</dcterms:created>
  <dcterms:modified xsi:type="dcterms:W3CDTF">2015-06-02T14:40:08Z</dcterms:modified>
</cp:coreProperties>
</file>