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66" r:id="rId2"/>
  </p:sldMasterIdLst>
  <p:notesMasterIdLst>
    <p:notesMasterId r:id="rId19"/>
  </p:notesMasterIdLst>
  <p:handoutMasterIdLst>
    <p:handoutMasterId r:id="rId20"/>
  </p:handoutMasterIdLst>
  <p:sldIdLst>
    <p:sldId id="305" r:id="rId3"/>
    <p:sldId id="306" r:id="rId4"/>
    <p:sldId id="30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4" r:id="rId18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4615" autoAdjust="0"/>
    <p:restoredTop sz="86393" autoAdjust="0"/>
  </p:normalViewPr>
  <p:slideViewPr>
    <p:cSldViewPr>
      <p:cViewPr>
        <p:scale>
          <a:sx n="117" d="100"/>
          <a:sy n="117" d="100"/>
        </p:scale>
        <p:origin x="301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9069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FC583EBE-8624-4812-B943-F2873029DD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6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3556C424-7C43-4361-A95C-F3496605D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16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7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0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733E90-C5FF-4525-ABA4-CB7759C97D1C}" type="slidenum">
              <a:rPr lang="en-US" altLang="en-US" sz="1300" smtClean="0"/>
              <a:pPr eaLnBrk="1" hangingPunct="1"/>
              <a:t>4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496403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3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8BB4BAA-3DCC-4363-9631-5B7044E97A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944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4E06A3C9-C600-4A11-9F98-75905C2DD0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71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F8B1E9B3-AC5B-4528-9836-349A6FF545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515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2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1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0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4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1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736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10b</a:t>
            </a:r>
            <a:r>
              <a:rPr lang="el-GR"/>
              <a:t>-</a:t>
            </a:r>
            <a:fld id="{973230B0-7625-4451-B041-9ED6D4A12F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2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900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7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068788C9-02CB-416E-B997-6CBB71832F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319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4FAE6E5D-D708-49EA-B724-C3FDB85F7F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426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E3ABCE57-1378-4A70-A89A-70D71C4F783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049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23011AC2-2058-42F5-AE31-258FE4823B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273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0D85F746-0794-4C3E-B918-F36BA5E08F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666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95BD3416-81D0-4828-A33F-4F69B1AEB2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088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3F997ACE-C230-4A56-845A-E47877A55D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344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9c</a:t>
            </a:r>
            <a:r>
              <a:rPr lang="el-GR"/>
              <a:t>-</a:t>
            </a:r>
            <a:fld id="{857342EB-CC78-4CED-964D-7E8DD7C7E8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37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fr-FR" sz="2800" b="1" dirty="0" smtClean="0"/>
              <a:t>10.2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Publish/Subscribe</a:t>
            </a:r>
            <a:endParaRPr lang="en-US" sz="2800" b="1" dirty="0"/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8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Architecture</a:t>
            </a:r>
            <a:endParaRPr lang="el-GR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04813" y="1371600"/>
            <a:ext cx="8382000" cy="5029200"/>
          </a:xfrm>
        </p:spPr>
        <p:txBody>
          <a:bodyPr/>
          <a:lstStyle/>
          <a:p>
            <a:r>
              <a:rPr lang="en-US" altLang="en-US" smtClean="0"/>
              <a:t>Hermes uses a layered approach</a:t>
            </a:r>
          </a:p>
          <a:p>
            <a:pPr lvl="1"/>
            <a:r>
              <a:rPr lang="en-US" altLang="en-US" smtClean="0"/>
              <a:t>Assumes an IP unicast network on the bottom</a:t>
            </a:r>
          </a:p>
          <a:p>
            <a:pPr lvl="1"/>
            <a:r>
              <a:rPr lang="en-US" altLang="en-US" smtClean="0"/>
              <a:t>Overlay routing network layer handles routing</a:t>
            </a:r>
          </a:p>
          <a:p>
            <a:pPr lvl="1"/>
            <a:r>
              <a:rPr lang="en-US" altLang="en-US" smtClean="0"/>
              <a:t>Type-based pub/sub layer sets up rendezvous nodes</a:t>
            </a:r>
          </a:p>
          <a:p>
            <a:pPr lvl="2"/>
            <a:r>
              <a:rPr lang="en-US" altLang="en-US" smtClean="0"/>
              <a:t>Provides topic-based pub/sub</a:t>
            </a:r>
          </a:p>
          <a:p>
            <a:pPr lvl="1"/>
            <a:r>
              <a:rPr lang="en-US" altLang="en-US" smtClean="0"/>
              <a:t>Type- and attribute-based pub/sub layer handles filtering</a:t>
            </a:r>
          </a:p>
          <a:p>
            <a:pPr lvl="2"/>
            <a:r>
              <a:rPr lang="en-US" altLang="en-US" smtClean="0"/>
              <a:t>Distributes filters towards the source</a:t>
            </a:r>
          </a:p>
          <a:p>
            <a:pPr lvl="1"/>
            <a:r>
              <a:rPr lang="en-US" altLang="en-US" smtClean="0"/>
              <a:t>Event-based middleware layer</a:t>
            </a:r>
          </a:p>
          <a:p>
            <a:pPr lvl="2"/>
            <a:r>
              <a:rPr lang="en-US" altLang="en-US" smtClean="0"/>
              <a:t>Provides API to applications</a:t>
            </a:r>
          </a:p>
          <a:p>
            <a:pPr lvl="2"/>
            <a:r>
              <a:rPr lang="en-US" altLang="en-US" smtClean="0"/>
              <a:t>Advertise, subscribe and publish events</a:t>
            </a:r>
          </a:p>
          <a:p>
            <a:pPr lvl="2"/>
            <a:r>
              <a:rPr lang="en-US" altLang="en-US" smtClean="0"/>
              <a:t>Add and remove event types</a:t>
            </a:r>
          </a:p>
          <a:p>
            <a:pPr lvl="2"/>
            <a:r>
              <a:rPr lang="en-US" altLang="en-US" smtClean="0"/>
              <a:t>Perform type-checking of events and subscriptions</a:t>
            </a:r>
          </a:p>
          <a:p>
            <a:pPr lvl="2"/>
            <a:r>
              <a:rPr lang="en-US" altLang="en-US" smtClean="0"/>
              <a:t>Fault-tolerance, reliable delivery, type discovery, security, etc…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10b</a:t>
            </a:r>
            <a:r>
              <a:rPr lang="el-GR"/>
              <a:t>-</a:t>
            </a:r>
            <a:fld id="{B5858A1E-C9E1-4CD1-94D2-3B7CD01E098F}" type="slidenum">
              <a:rPr lang="el-GR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Event routing algorithms</a:t>
            </a:r>
            <a:endParaRPr lang="el-GR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Four message types are used</a:t>
            </a:r>
          </a:p>
          <a:p>
            <a:pPr lvl="1"/>
            <a:r>
              <a:rPr lang="en-US" altLang="en-US" smtClean="0"/>
              <a:t>Type messages: add new event types to the system</a:t>
            </a:r>
          </a:p>
          <a:p>
            <a:pPr lvl="2"/>
            <a:r>
              <a:rPr lang="en-US" altLang="en-US" smtClean="0"/>
              <a:t>Contain definition of types which are used for type-checking</a:t>
            </a:r>
          </a:p>
          <a:p>
            <a:pPr lvl="1"/>
            <a:r>
              <a:rPr lang="en-US" altLang="en-US" smtClean="0"/>
              <a:t>Advertisement messages: publisher announces event types</a:t>
            </a:r>
          </a:p>
          <a:p>
            <a:pPr lvl="2"/>
            <a:r>
              <a:rPr lang="en-US" altLang="en-US" smtClean="0"/>
              <a:t>Set up dissemination paths towards rendezvous nodes</a:t>
            </a:r>
          </a:p>
          <a:p>
            <a:pPr lvl="1"/>
            <a:r>
              <a:rPr lang="en-US" altLang="en-US" smtClean="0"/>
              <a:t>Subscription messages: subscriber expresses interest on events</a:t>
            </a:r>
          </a:p>
          <a:p>
            <a:pPr lvl="2"/>
            <a:r>
              <a:rPr lang="en-US" altLang="en-US" smtClean="0"/>
              <a:t>Also routed towards rendezvous nodes</a:t>
            </a:r>
          </a:p>
          <a:p>
            <a:pPr lvl="2"/>
            <a:r>
              <a:rPr lang="en-US" altLang="en-US" smtClean="0"/>
              <a:t>Can continue towards publishers for filtering</a:t>
            </a:r>
          </a:p>
          <a:p>
            <a:pPr lvl="1"/>
            <a:r>
              <a:rPr lang="en-US" altLang="en-US" smtClean="0"/>
              <a:t>Publication messages: carry published events</a:t>
            </a:r>
          </a:p>
          <a:p>
            <a:pPr lvl="2"/>
            <a:r>
              <a:rPr lang="en-US" altLang="en-US" smtClean="0"/>
              <a:t>Follow paths created by advertisements and subscriptions</a:t>
            </a:r>
          </a:p>
          <a:p>
            <a:r>
              <a:rPr lang="en-US" altLang="en-US" smtClean="0"/>
              <a:t>Two levels of routing</a:t>
            </a:r>
          </a:p>
          <a:p>
            <a:pPr lvl="1"/>
            <a:r>
              <a:rPr lang="en-US" altLang="en-US" smtClean="0"/>
              <a:t>Type-based (lower layer)</a:t>
            </a:r>
          </a:p>
          <a:p>
            <a:pPr lvl="1"/>
            <a:r>
              <a:rPr lang="en-US" altLang="en-US" smtClean="0"/>
              <a:t>Type- and attribute-based (higher layer)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10b</a:t>
            </a:r>
            <a:r>
              <a:rPr lang="el-GR"/>
              <a:t>-</a:t>
            </a:r>
            <a:fld id="{53683F01-C965-4E6E-899B-FE0997D20553}" type="slidenum">
              <a:rPr lang="el-GR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Type-based routing</a:t>
            </a:r>
            <a:endParaRPr lang="el-GR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Setting a rendezvous node</a:t>
            </a:r>
          </a:p>
          <a:p>
            <a:pPr lvl="1"/>
            <a:r>
              <a:rPr lang="en-US" altLang="en-US" smtClean="0"/>
              <a:t>A type message is sent to the rendezvous node</a:t>
            </a:r>
          </a:p>
          <a:p>
            <a:pPr lvl="2"/>
            <a:r>
              <a:rPr lang="en-US" altLang="en-US" smtClean="0"/>
              <a:t>The ID is determined by hashing the event type name</a:t>
            </a:r>
          </a:p>
          <a:p>
            <a:r>
              <a:rPr lang="en-US" altLang="en-US" smtClean="0"/>
              <a:t>Sending advertisements and subscriptions</a:t>
            </a:r>
          </a:p>
          <a:p>
            <a:pPr lvl="1"/>
            <a:r>
              <a:rPr lang="en-US" altLang="en-US" smtClean="0"/>
              <a:t>Each node on the path maintains state about messages</a:t>
            </a:r>
          </a:p>
          <a:p>
            <a:pPr lvl="2"/>
            <a:r>
              <a:rPr lang="en-US" altLang="en-US" smtClean="0"/>
              <a:t>Brokers that send or were sent the message</a:t>
            </a:r>
          </a:p>
          <a:p>
            <a:pPr lvl="1"/>
            <a:r>
              <a:rPr lang="en-US" altLang="en-US" smtClean="0"/>
              <a:t>Advertisements and subscriptions are merged if possible</a:t>
            </a:r>
          </a:p>
          <a:p>
            <a:pPr lvl="2"/>
            <a:r>
              <a:rPr lang="en-US" altLang="en-US" smtClean="0"/>
              <a:t>A broker does not forward a message for the same type</a:t>
            </a:r>
          </a:p>
          <a:p>
            <a:pPr lvl="1"/>
            <a:r>
              <a:rPr lang="en-US" altLang="en-US" smtClean="0"/>
              <a:t>A tree of brokers is formed by these messages</a:t>
            </a:r>
          </a:p>
          <a:p>
            <a:r>
              <a:rPr lang="en-US" altLang="en-US" smtClean="0"/>
              <a:t>Publishing events</a:t>
            </a:r>
          </a:p>
          <a:p>
            <a:pPr lvl="1"/>
            <a:r>
              <a:rPr lang="en-US" altLang="en-US" smtClean="0"/>
              <a:t>Publications are flooded over the dissemination tree</a:t>
            </a:r>
          </a:p>
          <a:p>
            <a:pPr lvl="2"/>
            <a:r>
              <a:rPr lang="en-US" altLang="en-US" smtClean="0"/>
              <a:t>They do not need to reach the rendezvous point first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10b</a:t>
            </a:r>
            <a:r>
              <a:rPr lang="el-GR"/>
              <a:t>-</a:t>
            </a:r>
            <a:fld id="{75CE9E89-6301-40C4-AC69-A742E233C197}" type="slidenum">
              <a:rPr lang="el-GR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Type- and attribute-based routing</a:t>
            </a:r>
            <a:endParaRPr lang="el-GR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Distributes filter expressions through broker network</a:t>
            </a:r>
          </a:p>
          <a:p>
            <a:pPr lvl="1"/>
            <a:r>
              <a:rPr lang="en-US" altLang="en-US" smtClean="0"/>
              <a:t>Filters examine event attribute fields</a:t>
            </a:r>
          </a:p>
          <a:p>
            <a:pPr lvl="1"/>
            <a:r>
              <a:rPr lang="en-US" altLang="en-US" smtClean="0"/>
              <a:t>Filters also propagate towards advertising brokers</a:t>
            </a:r>
          </a:p>
          <a:p>
            <a:pPr lvl="2"/>
            <a:r>
              <a:rPr lang="en-US" altLang="en-US" smtClean="0"/>
              <a:t>They do not stop at the rendezvous point</a:t>
            </a:r>
          </a:p>
          <a:p>
            <a:pPr lvl="2"/>
            <a:r>
              <a:rPr lang="en-US" altLang="en-US" smtClean="0"/>
              <a:t>They are still merged however if possible</a:t>
            </a:r>
          </a:p>
          <a:p>
            <a:pPr lvl="2"/>
            <a:r>
              <a:rPr lang="en-US" altLang="en-US" smtClean="0"/>
              <a:t>More general filters are not merged</a:t>
            </a:r>
          </a:p>
          <a:p>
            <a:pPr lvl="1"/>
            <a:r>
              <a:rPr lang="en-US" altLang="en-US" smtClean="0"/>
              <a:t>Publications are filtered as early as possible</a:t>
            </a:r>
          </a:p>
          <a:p>
            <a:pPr lvl="2"/>
            <a:r>
              <a:rPr lang="en-US" altLang="en-US" smtClean="0"/>
              <a:t>At the first broker where a filter exists</a:t>
            </a:r>
          </a:p>
          <a:p>
            <a:r>
              <a:rPr lang="en-US" altLang="en-US" smtClean="0"/>
              <a:t>Hierarchies of event types</a:t>
            </a:r>
          </a:p>
          <a:p>
            <a:pPr lvl="1"/>
            <a:r>
              <a:rPr lang="en-US" altLang="en-US" smtClean="0"/>
              <a:t>A new type can have a parent</a:t>
            </a:r>
          </a:p>
          <a:p>
            <a:pPr lvl="1"/>
            <a:r>
              <a:rPr lang="en-US" altLang="en-US" smtClean="0"/>
              <a:t>The rendezvous node of the parent maintains pointers to children</a:t>
            </a:r>
          </a:p>
          <a:p>
            <a:pPr lvl="1"/>
            <a:r>
              <a:rPr lang="en-US" altLang="en-US" smtClean="0"/>
              <a:t>Subscriptions for the parent are sent to its children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10b</a:t>
            </a:r>
            <a:r>
              <a:rPr lang="el-GR"/>
              <a:t>-</a:t>
            </a:r>
            <a:fld id="{1D048802-C725-4F21-A7C3-70F5375AF1AE}" type="slidenum">
              <a:rPr lang="el-GR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Fault-tolerance</a:t>
            </a:r>
            <a:endParaRPr lang="el-GR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Hermes exploits the overlay network for fault-tolerance</a:t>
            </a:r>
          </a:p>
          <a:p>
            <a:pPr lvl="1"/>
            <a:r>
              <a:rPr lang="en-US" altLang="en-US" smtClean="0"/>
              <a:t>Brokers only maintain soft-state that needs to be refreshed</a:t>
            </a:r>
          </a:p>
          <a:p>
            <a:pPr lvl="1"/>
            <a:r>
              <a:rPr lang="en-US" altLang="en-US" smtClean="0"/>
              <a:t>A heartbeat protocol detects failed neighbors</a:t>
            </a:r>
          </a:p>
          <a:p>
            <a:pPr lvl="1"/>
            <a:r>
              <a:rPr lang="en-US" altLang="en-US" smtClean="0"/>
              <a:t>Link failure: overlay routing bypasses the failed link</a:t>
            </a:r>
          </a:p>
          <a:p>
            <a:pPr lvl="1"/>
            <a:r>
              <a:rPr lang="en-US" altLang="en-US" smtClean="0"/>
              <a:t>Broker failure: the broker is bypassed by overlay routing</a:t>
            </a:r>
          </a:p>
          <a:p>
            <a:pPr lvl="1"/>
            <a:r>
              <a:rPr lang="en-US" altLang="en-US" smtClean="0"/>
              <a:t>Client failure: state created by client expires in due course</a:t>
            </a:r>
          </a:p>
          <a:p>
            <a:pPr lvl="1"/>
            <a:r>
              <a:rPr lang="en-US" altLang="en-US" smtClean="0"/>
              <a:t>Rendezvous failure: each rendezvous node is replicated</a:t>
            </a:r>
          </a:p>
          <a:p>
            <a:pPr lvl="2"/>
            <a:r>
              <a:rPr lang="en-US" altLang="en-US" smtClean="0"/>
              <a:t>A salt value is used to determine replica IDs</a:t>
            </a:r>
          </a:p>
          <a:p>
            <a:pPr lvl="2"/>
            <a:r>
              <a:rPr lang="en-US" altLang="en-US" smtClean="0"/>
              <a:t>Four replication techniques are possible</a:t>
            </a:r>
          </a:p>
          <a:p>
            <a:pPr lvl="2"/>
            <a:r>
              <a:rPr lang="en-US" altLang="en-US" smtClean="0"/>
              <a:t>Clients subscribe to all rendezvous nodes</a:t>
            </a:r>
          </a:p>
          <a:p>
            <a:pPr lvl="2"/>
            <a:r>
              <a:rPr lang="en-US" altLang="en-US" smtClean="0"/>
              <a:t>Clients advertise to all rendezvous nodes</a:t>
            </a:r>
          </a:p>
          <a:p>
            <a:pPr lvl="2"/>
            <a:r>
              <a:rPr lang="en-US" altLang="en-US" smtClean="0"/>
              <a:t>Rendezvous nodes exchange subscriptions</a:t>
            </a:r>
          </a:p>
          <a:p>
            <a:pPr lvl="2"/>
            <a:r>
              <a:rPr lang="en-US" altLang="en-US" smtClean="0"/>
              <a:t>Rendezvous nodes exchange advertisements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10b</a:t>
            </a:r>
            <a:r>
              <a:rPr lang="el-GR"/>
              <a:t>-</a:t>
            </a:r>
            <a:fld id="{C72FCBC3-0697-4421-950C-CC31E83D2E5F}" type="slidenum">
              <a:rPr lang="el-GR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</a:t>
            </a:r>
            <a:endParaRPr lang="el-GR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Java-based implementation</a:t>
            </a:r>
          </a:p>
          <a:p>
            <a:pPr lvl="1"/>
            <a:r>
              <a:rPr lang="en-US" altLang="en-US" smtClean="0"/>
              <a:t>Classes for brokers, sources and sinks</a:t>
            </a:r>
          </a:p>
          <a:p>
            <a:pPr lvl="1"/>
            <a:r>
              <a:rPr lang="en-US" altLang="en-US" smtClean="0"/>
              <a:t>Communication via XML-defined messages</a:t>
            </a:r>
          </a:p>
          <a:p>
            <a:pPr lvl="1"/>
            <a:r>
              <a:rPr lang="en-US" altLang="en-US" smtClean="0"/>
              <a:t>XML Schema is used to define formats and types</a:t>
            </a:r>
          </a:p>
          <a:p>
            <a:pPr lvl="1"/>
            <a:r>
              <a:rPr lang="en-US" altLang="en-US" smtClean="0"/>
              <a:t>XML mapped to Java to hide it from clients</a:t>
            </a:r>
          </a:p>
          <a:p>
            <a:pPr lvl="1"/>
            <a:r>
              <a:rPr lang="en-US" altLang="en-US" smtClean="0"/>
              <a:t>Events appear as Java objects to clients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10b</a:t>
            </a:r>
            <a:r>
              <a:rPr lang="el-GR"/>
              <a:t>-</a:t>
            </a:r>
            <a:fld id="{9ED97DA3-B0A9-4EFC-8F59-C2F28BC0E621}" type="slidenum">
              <a:rPr lang="el-GR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dirty="0" smtClean="0"/>
              <a:t>10.2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fr-FR" b="1" dirty="0" smtClean="0"/>
              <a:t>10.2</a:t>
            </a:r>
            <a:r>
              <a:rPr lang="el-GR" b="1" dirty="0" smtClean="0"/>
              <a:t>:</a:t>
            </a:r>
            <a:r>
              <a:rPr lang="en-US" b="1" dirty="0" smtClean="0"/>
              <a:t> P</a:t>
            </a:r>
            <a:r>
              <a:rPr lang="en-US" b="1" dirty="0" smtClean="0"/>
              <a:t>ublish/Subscribe</a:t>
            </a:r>
            <a:endParaRPr lang="en-US" b="1" dirty="0"/>
          </a:p>
          <a:p>
            <a:r>
              <a:rPr lang="en-US" b="1" dirty="0" smtClean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7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3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10b-</a:t>
            </a:r>
            <a:fld id="{7324CC0F-F66F-4F07-82C6-4D26F42FA33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Week 10 / Paper 2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Hermes: a distributed event-based middleware architecture</a:t>
            </a:r>
            <a:endParaRPr lang="en-GB" altLang="en-US" smtClean="0"/>
          </a:p>
          <a:p>
            <a:pPr lvl="1"/>
            <a:r>
              <a:rPr lang="en-US" altLang="en-US" smtClean="0"/>
              <a:t>P.R. Pietzuch, J.M. Bacon</a:t>
            </a:r>
          </a:p>
          <a:p>
            <a:pPr lvl="1"/>
            <a:r>
              <a:rPr lang="en-US" altLang="en-US" smtClean="0"/>
              <a:t>ICDCS 2002 Workshops</a:t>
            </a:r>
            <a:endParaRPr lang="el-GR" altLang="en-US" smtClean="0"/>
          </a:p>
          <a:p>
            <a:pPr eaLnBrk="1" hangingPunct="1"/>
            <a:r>
              <a:rPr lang="en-US" altLang="en-US" smtClean="0"/>
              <a:t>Main point</a:t>
            </a:r>
          </a:p>
          <a:p>
            <a:pPr lvl="1" eaLnBrk="1" hangingPunct="1"/>
            <a:r>
              <a:rPr lang="en-US" altLang="en-US" smtClean="0"/>
              <a:t>Pub/sub has limitations compared to invocation models</a:t>
            </a:r>
          </a:p>
          <a:p>
            <a:pPr lvl="1" eaLnBrk="1" hangingPunct="1"/>
            <a:r>
              <a:rPr lang="en-US" altLang="en-US" smtClean="0"/>
              <a:t>Hermes is a scalable pub/sub middleware</a:t>
            </a:r>
          </a:p>
          <a:p>
            <a:pPr lvl="2" eaLnBrk="1" hangingPunct="1"/>
            <a:r>
              <a:rPr lang="en-US" altLang="en-US" smtClean="0"/>
              <a:t>Adopts a type- and attribute-based model</a:t>
            </a:r>
          </a:p>
          <a:p>
            <a:pPr lvl="2" eaLnBrk="1" hangingPunct="1"/>
            <a:r>
              <a:rPr lang="en-US" altLang="en-US" smtClean="0"/>
              <a:t>Type hierarchies are supported</a:t>
            </a:r>
          </a:p>
          <a:p>
            <a:pPr lvl="2" eaLnBrk="1" hangingPunct="1"/>
            <a:r>
              <a:rPr lang="en-US" altLang="en-US" smtClean="0"/>
              <a:t>Scalable routing using an overlay network</a:t>
            </a:r>
          </a:p>
          <a:p>
            <a:pPr lvl="2" eaLnBrk="1" hangingPunct="1"/>
            <a:r>
              <a:rPr lang="en-US" altLang="en-US" smtClean="0"/>
              <a:t>Built-in fault-tolerance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  <a:endParaRPr lang="el-GR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CORBA and Java RMI have proved very useful</a:t>
            </a:r>
          </a:p>
          <a:p>
            <a:pPr lvl="1"/>
            <a:r>
              <a:rPr lang="en-US" altLang="en-US" smtClean="0"/>
              <a:t>Higher-level interface that hides underlying complexity</a:t>
            </a:r>
          </a:p>
          <a:p>
            <a:pPr lvl="1"/>
            <a:r>
              <a:rPr lang="en-US" altLang="en-US" smtClean="0"/>
              <a:t>Invocation model: request/reply client/server</a:t>
            </a:r>
          </a:p>
          <a:p>
            <a:pPr lvl="1"/>
            <a:r>
              <a:rPr lang="en-US" altLang="en-US" smtClean="0"/>
              <a:t>Good for LANs but does not scale</a:t>
            </a:r>
          </a:p>
          <a:p>
            <a:r>
              <a:rPr lang="en-US" altLang="en-US" smtClean="0"/>
              <a:t>Event-based pub/sub is a viable alternative</a:t>
            </a:r>
          </a:p>
          <a:p>
            <a:pPr lvl="1"/>
            <a:r>
              <a:rPr lang="en-US" altLang="en-US" smtClean="0"/>
              <a:t>Subscribers express interest in events</a:t>
            </a:r>
          </a:p>
          <a:p>
            <a:pPr lvl="1"/>
            <a:r>
              <a:rPr lang="en-US" altLang="en-US" smtClean="0"/>
              <a:t>Publishers create events</a:t>
            </a:r>
          </a:p>
          <a:p>
            <a:pPr lvl="1"/>
            <a:r>
              <a:rPr lang="en-US" altLang="en-US" smtClean="0"/>
              <a:t>The middleware delivers events to subscribers</a:t>
            </a:r>
          </a:p>
          <a:p>
            <a:pPr lvl="1"/>
            <a:r>
              <a:rPr lang="en-US" altLang="en-US" smtClean="0"/>
              <a:t>Decoupled, many-to-many communication</a:t>
            </a:r>
          </a:p>
          <a:p>
            <a:pPr lvl="1"/>
            <a:r>
              <a:rPr lang="en-US" altLang="en-US" smtClean="0"/>
              <a:t>Hermes is a pub/sub middleware</a:t>
            </a:r>
          </a:p>
          <a:p>
            <a:pPr lvl="2"/>
            <a:r>
              <a:rPr lang="en-US" altLang="en-US" smtClean="0"/>
              <a:t>Type-checking, reliability, access control, transactions</a:t>
            </a:r>
          </a:p>
          <a:p>
            <a:pPr lvl="2"/>
            <a:r>
              <a:rPr lang="en-US" altLang="en-US" smtClean="0"/>
              <a:t>Integration with object-oriented languages</a:t>
            </a:r>
          </a:p>
          <a:p>
            <a:pPr lvl="2"/>
            <a:r>
              <a:rPr lang="en-US" altLang="en-US" smtClean="0"/>
              <a:t>General purpose facilities for different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10b</a:t>
            </a:r>
            <a:r>
              <a:rPr lang="el-GR"/>
              <a:t>-</a:t>
            </a:r>
            <a:fld id="{A7FFFE36-6FD2-46A0-8331-CC43DF620626}" type="slidenum">
              <a:rPr lang="el-GR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Requirements</a:t>
            </a:r>
            <a:endParaRPr lang="el-GR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Scalability</a:t>
            </a:r>
          </a:p>
          <a:p>
            <a:pPr lvl="1"/>
            <a:r>
              <a:rPr lang="en-US" altLang="en-US" smtClean="0"/>
              <a:t>Distributed implementation, local state, low resource consumption</a:t>
            </a:r>
          </a:p>
          <a:p>
            <a:r>
              <a:rPr lang="en-US" altLang="en-US" smtClean="0"/>
              <a:t>Interoperability</a:t>
            </a:r>
          </a:p>
          <a:p>
            <a:pPr lvl="1"/>
            <a:r>
              <a:rPr lang="en-US" altLang="en-US" smtClean="0"/>
              <a:t>Language, platform and network-independent</a:t>
            </a:r>
          </a:p>
          <a:p>
            <a:pPr lvl="1"/>
            <a:r>
              <a:rPr lang="en-US" altLang="en-US" smtClean="0"/>
              <a:t>Allow devices to join and leave the system</a:t>
            </a:r>
          </a:p>
          <a:p>
            <a:r>
              <a:rPr lang="en-US" altLang="en-US" smtClean="0"/>
              <a:t>Reliability</a:t>
            </a:r>
          </a:p>
          <a:p>
            <a:pPr lvl="1"/>
            <a:r>
              <a:rPr lang="en-US" altLang="en-US" smtClean="0"/>
              <a:t>Support a range of client requirements</a:t>
            </a:r>
          </a:p>
          <a:p>
            <a:pPr lvl="1"/>
            <a:r>
              <a:rPr lang="en-US" altLang="en-US" smtClean="0"/>
              <a:t>Fault-tolerance must be built-in</a:t>
            </a:r>
          </a:p>
          <a:p>
            <a:r>
              <a:rPr lang="en-US" altLang="en-US" smtClean="0"/>
              <a:t>Expressiveness</a:t>
            </a:r>
          </a:p>
          <a:p>
            <a:pPr lvl="1"/>
            <a:r>
              <a:rPr lang="en-US" altLang="en-US" smtClean="0"/>
              <a:t>Content filters for events and composite event expressions</a:t>
            </a:r>
          </a:p>
          <a:p>
            <a:r>
              <a:rPr lang="en-US" altLang="en-US" smtClean="0"/>
              <a:t>Usability</a:t>
            </a:r>
          </a:p>
          <a:p>
            <a:pPr lvl="1"/>
            <a:r>
              <a:rPr lang="en-US" altLang="en-US" smtClean="0"/>
              <a:t>Intuitive mapping between events and language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10b</a:t>
            </a:r>
            <a:r>
              <a:rPr lang="el-GR"/>
              <a:t>-</a:t>
            </a:r>
            <a:fld id="{63CF1EE7-D5BE-4277-A5E6-41E3A8CBC572}" type="slidenum">
              <a:rPr lang="el-GR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of Hermes</a:t>
            </a:r>
            <a:endParaRPr lang="el-GR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Hermes middleware model</a:t>
            </a:r>
          </a:p>
          <a:p>
            <a:pPr lvl="1"/>
            <a:r>
              <a:rPr lang="en-US" altLang="en-US" smtClean="0"/>
              <a:t>Application using Hermes consist of event clients and brokers</a:t>
            </a:r>
          </a:p>
          <a:p>
            <a:pPr lvl="1"/>
            <a:r>
              <a:rPr lang="en-US" altLang="en-US" smtClean="0"/>
              <a:t>Event brokers represent the actual middleware</a:t>
            </a:r>
          </a:p>
          <a:p>
            <a:pPr lvl="1"/>
            <a:r>
              <a:rPr lang="en-US" altLang="en-US" smtClean="0"/>
              <a:t>Event clients are event publishers or event subscribers</a:t>
            </a:r>
          </a:p>
          <a:p>
            <a:pPr lvl="2"/>
            <a:r>
              <a:rPr lang="en-US" altLang="en-US" smtClean="0"/>
              <a:t>Communicate via events using Hermes</a:t>
            </a:r>
          </a:p>
          <a:p>
            <a:pPr lvl="2"/>
            <a:r>
              <a:rPr lang="en-US" altLang="en-US" smtClean="0"/>
              <a:t>Relatively lightweight as they use the brokers</a:t>
            </a:r>
          </a:p>
          <a:p>
            <a:pPr lvl="1"/>
            <a:r>
              <a:rPr lang="en-US" altLang="en-US" smtClean="0"/>
              <a:t>Brokers connected in arbitrary topology</a:t>
            </a:r>
          </a:p>
          <a:p>
            <a:pPr lvl="2"/>
            <a:r>
              <a:rPr lang="en-US" altLang="en-US" smtClean="0"/>
              <a:t>Accept subscriptions</a:t>
            </a:r>
            <a:r>
              <a:rPr lang="el-GR" altLang="en-US" smtClean="0"/>
              <a:t> </a:t>
            </a:r>
            <a:r>
              <a:rPr lang="en-US" altLang="en-US" smtClean="0"/>
              <a:t>from subscribers</a:t>
            </a:r>
          </a:p>
          <a:p>
            <a:pPr lvl="2"/>
            <a:r>
              <a:rPr lang="en-US" altLang="en-US" smtClean="0"/>
              <a:t>Convert publications to messages</a:t>
            </a:r>
          </a:p>
          <a:p>
            <a:pPr lvl="2"/>
            <a:r>
              <a:rPr lang="en-US" altLang="en-US" smtClean="0"/>
              <a:t>Route messages towards subscribers</a:t>
            </a:r>
          </a:p>
          <a:p>
            <a:pPr lvl="1"/>
            <a:r>
              <a:rPr lang="en-US" altLang="en-US" smtClean="0"/>
              <a:t>Hermes pushes subscriptions towards publishers</a:t>
            </a:r>
          </a:p>
          <a:p>
            <a:pPr lvl="2"/>
            <a:r>
              <a:rPr lang="en-US" altLang="en-US" smtClean="0"/>
              <a:t>Filter events as early as possible</a:t>
            </a:r>
          </a:p>
          <a:p>
            <a:pPr lvl="1"/>
            <a:r>
              <a:rPr lang="en-US" altLang="en-US" smtClean="0"/>
              <a:t>A dissemination tree is created to forward events</a:t>
            </a:r>
          </a:p>
          <a:p>
            <a:pPr lvl="2"/>
            <a:r>
              <a:rPr lang="en-US" altLang="en-US" smtClean="0"/>
              <a:t>The tree uses overlay multicast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10b</a:t>
            </a:r>
            <a:r>
              <a:rPr lang="el-GR"/>
              <a:t>-</a:t>
            </a:r>
            <a:fld id="{460B160C-9F5F-4978-9083-0A0A18C226BB}" type="slidenum">
              <a:rPr lang="el-GR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Overlay routing networks</a:t>
            </a:r>
            <a:endParaRPr lang="el-GR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Overlays are built on top of other networks</a:t>
            </a:r>
          </a:p>
          <a:p>
            <a:pPr lvl="1"/>
            <a:r>
              <a:rPr lang="en-US" altLang="en-US" smtClean="0"/>
              <a:t>Suboptimal but more sophisticated routing</a:t>
            </a:r>
          </a:p>
          <a:p>
            <a:pPr lvl="1"/>
            <a:r>
              <a:rPr lang="en-US" altLang="en-US" smtClean="0"/>
              <a:t>Event brokers in Hermes form an overlay</a:t>
            </a:r>
          </a:p>
          <a:p>
            <a:pPr lvl="1"/>
            <a:r>
              <a:rPr lang="en-US" altLang="en-US" smtClean="0"/>
              <a:t>The overlay is similar to Pastry</a:t>
            </a:r>
          </a:p>
          <a:p>
            <a:pPr lvl="2"/>
            <a:r>
              <a:rPr lang="en-US" altLang="en-US" smtClean="0"/>
              <a:t>Routes messages with ID’s to the node with the closest ID</a:t>
            </a:r>
          </a:p>
          <a:p>
            <a:pPr lvl="1"/>
            <a:r>
              <a:rPr lang="en-US" altLang="en-US" smtClean="0"/>
              <a:t>The overlay takes care of failures and node churn</a:t>
            </a:r>
          </a:p>
          <a:p>
            <a:r>
              <a:rPr lang="en-US" altLang="en-US" smtClean="0"/>
              <a:t>Rendezvous between publishers and subscribers</a:t>
            </a:r>
          </a:p>
          <a:p>
            <a:pPr lvl="1"/>
            <a:r>
              <a:rPr lang="en-US" altLang="en-US" smtClean="0"/>
              <a:t>Previous systems flooded other subscriptions or publications</a:t>
            </a:r>
          </a:p>
          <a:p>
            <a:pPr lvl="1"/>
            <a:r>
              <a:rPr lang="en-US" altLang="en-US" smtClean="0"/>
              <a:t>Hermes uses rendezvous nodes for each event type</a:t>
            </a:r>
          </a:p>
          <a:p>
            <a:pPr lvl="2"/>
            <a:r>
              <a:rPr lang="en-US" altLang="en-US" smtClean="0"/>
              <a:t>Their ID is a hash of the event type name</a:t>
            </a:r>
          </a:p>
          <a:p>
            <a:pPr lvl="2"/>
            <a:r>
              <a:rPr lang="en-US" altLang="en-US" smtClean="0"/>
              <a:t>Simply send publication or subscription to that ID</a:t>
            </a:r>
          </a:p>
          <a:p>
            <a:pPr lvl="2"/>
            <a:r>
              <a:rPr lang="en-US" altLang="en-US" smtClean="0"/>
              <a:t>Replication used to make rendezvous fault-tolerant</a:t>
            </a:r>
          </a:p>
          <a:p>
            <a:pPr lvl="2"/>
            <a:r>
              <a:rPr lang="en-US" altLang="en-US" smtClean="0"/>
              <a:t>This is very similar to the Scribe multicast service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10b</a:t>
            </a:r>
            <a:r>
              <a:rPr lang="el-GR"/>
              <a:t>-</a:t>
            </a:r>
            <a:fld id="{9C6981BD-C411-4073-9EC6-FB9C6FC81AC4}" type="slidenum">
              <a:rPr lang="el-GR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and attributes</a:t>
            </a:r>
            <a:endParaRPr lang="el-GR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Event handling by programming languages</a:t>
            </a:r>
          </a:p>
          <a:p>
            <a:pPr lvl="1"/>
            <a:r>
              <a:rPr lang="en-US" altLang="en-US" smtClean="0"/>
              <a:t>Usually events are collections of attribute-value pairs</a:t>
            </a:r>
          </a:p>
          <a:p>
            <a:pPr lvl="1"/>
            <a:r>
              <a:rPr lang="en-US" altLang="en-US" smtClean="0"/>
              <a:t>Hermes associates each event with a type</a:t>
            </a:r>
          </a:p>
          <a:p>
            <a:pPr lvl="2"/>
            <a:r>
              <a:rPr lang="en-US" altLang="en-US" smtClean="0"/>
              <a:t>The event type contains a number of data fields (i.e. attributes)</a:t>
            </a:r>
          </a:p>
          <a:p>
            <a:r>
              <a:rPr lang="en-US" altLang="en-US" smtClean="0"/>
              <a:t>Topic and content-based pub/sub</a:t>
            </a:r>
          </a:p>
          <a:p>
            <a:pPr lvl="1"/>
            <a:r>
              <a:rPr lang="en-US" altLang="en-US" smtClean="0"/>
              <a:t>Topic-based is scalable but not flexible</a:t>
            </a:r>
          </a:p>
          <a:p>
            <a:pPr lvl="1"/>
            <a:r>
              <a:rPr lang="en-US" altLang="en-US" smtClean="0"/>
              <a:t>Content-based is flexible but not scalable</a:t>
            </a:r>
          </a:p>
          <a:p>
            <a:pPr lvl="1"/>
            <a:r>
              <a:rPr lang="en-US" altLang="en-US" smtClean="0"/>
              <a:t>Type- and attribute-based pub/sub is in between</a:t>
            </a:r>
          </a:p>
          <a:p>
            <a:pPr lvl="2"/>
            <a:r>
              <a:rPr lang="en-US" altLang="en-US" smtClean="0"/>
              <a:t>The event type is the topic</a:t>
            </a:r>
          </a:p>
          <a:p>
            <a:pPr lvl="2"/>
            <a:r>
              <a:rPr lang="en-US" altLang="en-US" smtClean="0"/>
              <a:t>Filters operate over type attributes</a:t>
            </a:r>
          </a:p>
          <a:p>
            <a:pPr lvl="2"/>
            <a:r>
              <a:rPr lang="en-US" altLang="en-US" smtClean="0"/>
              <a:t>Each event type is served by an event broker</a:t>
            </a:r>
          </a:p>
          <a:p>
            <a:pPr lvl="1"/>
            <a:r>
              <a:rPr lang="en-US" altLang="en-US" smtClean="0"/>
              <a:t>Event type hierarchies are possible</a:t>
            </a:r>
          </a:p>
          <a:p>
            <a:pPr lvl="2"/>
            <a:r>
              <a:rPr lang="en-US" altLang="en-US" smtClean="0"/>
              <a:t>A typed subscription will match a type and its descendants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10b</a:t>
            </a:r>
            <a:r>
              <a:rPr lang="el-GR"/>
              <a:t>-</a:t>
            </a:r>
            <a:fld id="{42B85927-19B6-4092-8776-6904799C0009}" type="slidenum">
              <a:rPr lang="el-GR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1110</Words>
  <Application>Microsoft Macintosh PowerPoint</Application>
  <PresentationFormat>On-screen Show (4:3)</PresentationFormat>
  <Paragraphs>198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10 / Paper 2</vt:lpstr>
      <vt:lpstr>Introduction</vt:lpstr>
      <vt:lpstr>Requirements</vt:lpstr>
      <vt:lpstr>Design of Hermes</vt:lpstr>
      <vt:lpstr>Overlay routing networks</vt:lpstr>
      <vt:lpstr>Types and attributes</vt:lpstr>
      <vt:lpstr>Architecture</vt:lpstr>
      <vt:lpstr>Event routing algorithms</vt:lpstr>
      <vt:lpstr>Type-based routing</vt:lpstr>
      <vt:lpstr>Type- and attribute-based routing</vt:lpstr>
      <vt:lpstr>Fault-tolerance</vt:lpstr>
      <vt:lpstr>Implementation</vt:lpstr>
      <vt:lpstr>End of Section # 10.2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280</cp:revision>
  <dcterms:created xsi:type="dcterms:W3CDTF">2002-02-24T19:33:17Z</dcterms:created>
  <dcterms:modified xsi:type="dcterms:W3CDTF">2015-11-23T21:47:39Z</dcterms:modified>
</cp:coreProperties>
</file>