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4"/>
  </p:notesMasterIdLst>
  <p:sldIdLst>
    <p:sldId id="256" r:id="rId2"/>
    <p:sldId id="257" r:id="rId3"/>
    <p:sldId id="259" r:id="rId4"/>
    <p:sldId id="260" r:id="rId5"/>
    <p:sldId id="261" r:id="rId6"/>
    <p:sldId id="262" r:id="rId7"/>
    <p:sldId id="263" r:id="rId8"/>
    <p:sldId id="266" r:id="rId9"/>
    <p:sldId id="267" r:id="rId10"/>
    <p:sldId id="268" r:id="rId11"/>
    <p:sldId id="269" r:id="rId12"/>
    <p:sldId id="270"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B3000-2F3B-BC39-1BD0-3F5263204E60}" v="9" dt="2023-06-11T15:35:48.427"/>
    <p1510:client id="{5F0DEAAA-2F4C-96B5-F4A8-BE47EAABC218}" v="276" dt="2023-06-11T14:20:15.654"/>
    <p1510:client id="{6BB4F08C-357F-4701-A10D-A17967F9C1DB}" v="315" dt="2023-06-11T15:00:42.625"/>
    <p1510:client id="{8C55B77D-5A57-389C-0E15-334869DFFD7B}" v="321" dt="2023-06-11T10:10:20.583"/>
    <p1510:client id="{BC959ADB-7966-4922-481B-B8B1830300CC}" v="72" dt="2023-06-11T08:54:50.225"/>
    <p1510:client id="{FCC08614-4E7F-61FF-3861-A97013D9D5CB}" v="3" dt="2023-06-11T08:14:41.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1" d="2"/>
          <a:sy n="1" d="2"/>
        </p:scale>
        <p:origin x="-606" y="-4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B5AC0-C979-4490-94C7-02ACC7C1763E}" type="datetimeFigureOut">
              <a:rPr lang="el-GR" smtClean="0"/>
              <a:pPr/>
              <a:t>13/6/2023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AA0DB6-B92F-4443-96DA-9F4B3BC616B2}" type="slidenum">
              <a:rPr lang="el-GR" smtClean="0"/>
              <a:pPr/>
              <a:t>‹#›</a:t>
            </a:fld>
            <a:endParaRPr lang="el-GR"/>
          </a:p>
        </p:txBody>
      </p:sp>
    </p:spTree>
    <p:extLst>
      <p:ext uri="{BB962C8B-B14F-4D97-AF65-F5344CB8AC3E}">
        <p14:creationId xmlns:p14="http://schemas.microsoft.com/office/powerpoint/2010/main" xmlns="" val="1796205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98AA0DB6-B92F-4443-96DA-9F4B3BC616B2}" type="slidenum">
              <a:rPr lang="el-GR" smtClean="0"/>
              <a:pPr/>
              <a:t>8</a:t>
            </a:fld>
            <a:endParaRPr lang="el-GR"/>
          </a:p>
        </p:txBody>
      </p:sp>
    </p:spTree>
    <p:extLst>
      <p:ext uri="{BB962C8B-B14F-4D97-AF65-F5344CB8AC3E}">
        <p14:creationId xmlns:p14="http://schemas.microsoft.com/office/powerpoint/2010/main" xmlns="" val="1024000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6/13/2023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936060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pPr/>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2454037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pPr/>
              <a:t>6/13/2023</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49554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pPr/>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73530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pPr/>
              <a:t>6/13/2023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301190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pPr/>
              <a:t>6/13/2023</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8215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pPr/>
              <a:t>6/13/2023</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258408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pPr/>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1120138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pPr/>
              <a:t>6/13/2023</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295146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1678333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pPr/>
              <a:t>6/13/2023</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1663743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6/13/2023</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xmlns="" val="141085457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xmlns="" id="{E90C9789-8898-4FEC-BED9-27A7D6375D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xmlns="" id="{89153D07-52E5-4D47-B7D3-59D3AEBCE76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xmlns="" id="{027BE9E0-BC0A-4047-A9F3-FEE3829411F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xmlns="" id="{28516BE5-9FF5-4AEB-A961-87CAA86D71B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xmlns="" id="{CD9AC01B-ED21-4897-8502-6C9F3C8376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xmlns="" id="{802488C1-A326-4736-9090-A782CE18491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xmlns="" id="{A19BF381-8A69-4838-985C-B6A75AB9ED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xmlns="" id="{6174A2B7-42B9-4604-ADB8-C0390ABD5D3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xmlns="" id="{85597E73-3E99-4AA6-95B7-CCC340643E8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2">
              <a:extLst>
                <a:ext uri="{FF2B5EF4-FFF2-40B4-BE49-F238E27FC236}">
                  <a16:creationId xmlns:a16="http://schemas.microsoft.com/office/drawing/2014/main" xmlns="" id="{3EC32C20-5ED7-4B71-84A2-33F1928DEAA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xmlns="" id="{CEB02A33-615B-47C2-A3A1-79CEFCE383F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xmlns="" id="{A817D172-34FE-44A0-8FE7-2DE53F9515B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xmlns="" id="{015DF00F-1666-4048-817A-9598EB32483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xmlns="" id="{2CC138E0-9CAE-42D1-AEC0-4905ABBAFE4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xmlns="" id="{84BD67A0-AD60-4697-9B64-60CD44B22C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xmlns="" id="{F80EDFB0-2145-435B-90B7-DA5F2B63599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xmlns="" id="{A4E59382-4DEE-4AC7-8446-2416D176CD1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xmlns="" id="{55D26D19-6E95-4DBB-9C93-34AF9AD16EB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xmlns="" id="{EE5A8A25-AF2F-45A2-8C83-777501F6782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xmlns="" id="{5165BC0D-45A1-45A5-AAC9-6EEC27CF72F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xmlns="" id="{4F1DD539-EB18-4BEC-BF0D-106B762AE4C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xmlns="" id="{2E633FD9-A39A-8F56-7EA2-26B9650A1FEC}"/>
              </a:ext>
            </a:extLst>
          </p:cNvPr>
          <p:cNvPicPr>
            <a:picLocks noChangeAspect="1"/>
          </p:cNvPicPr>
          <p:nvPr/>
        </p:nvPicPr>
        <p:blipFill rotWithShape="1">
          <a:blip r:embed="rId2"/>
          <a:srcRect l="1457" r="9656"/>
          <a:stretch/>
        </p:blipFill>
        <p:spPr>
          <a:xfrm>
            <a:off x="0" y="-218826"/>
            <a:ext cx="12578216" cy="7075236"/>
          </a:xfrm>
          <a:prstGeom prst="rect">
            <a:avLst/>
          </a:prstGeom>
        </p:spPr>
      </p:pic>
      <p:grpSp>
        <p:nvGrpSpPr>
          <p:cNvPr id="32" name="Group 31">
            <a:extLst>
              <a:ext uri="{FF2B5EF4-FFF2-40B4-BE49-F238E27FC236}">
                <a16:creationId xmlns:a16="http://schemas.microsoft.com/office/drawing/2014/main" xmlns="" id="{311F8D4F-0F0F-4E68-80C6-05F8FC8B1F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xmlns="" id="{2C88A4A2-49A3-4B71-89F7-FBB6CDFE32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74042" y="1186483"/>
              <a:ext cx="8843596" cy="71618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9">
              <a:extLst>
                <a:ext uri="{FF2B5EF4-FFF2-40B4-BE49-F238E27FC236}">
                  <a16:creationId xmlns:a16="http://schemas.microsoft.com/office/drawing/2014/main" xmlns="" id="{D9655F80-B020-45DF-8854-E66FE5CE8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BF147E35-2CC4-4188-845B-72F2A29C8A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69293" y="1991156"/>
              <a:ext cx="8845667" cy="332219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Τίτλος 1"/>
          <p:cNvSpPr>
            <a:spLocks noGrp="1"/>
          </p:cNvSpPr>
          <p:nvPr>
            <p:ph type="ctrTitle"/>
          </p:nvPr>
        </p:nvSpPr>
        <p:spPr>
          <a:xfrm>
            <a:off x="1759236" y="2017995"/>
            <a:ext cx="8679915" cy="641673"/>
          </a:xfrm>
        </p:spPr>
        <p:txBody>
          <a:bodyPr>
            <a:normAutofit/>
          </a:bodyPr>
          <a:lstStyle/>
          <a:p>
            <a:r>
              <a:rPr lang="el-GR" sz="3200">
                <a:cs typeface="Calibri Light"/>
              </a:rPr>
              <a:t>Θέματα Διεθνούς Οικονομίας</a:t>
            </a:r>
          </a:p>
        </p:txBody>
      </p:sp>
      <p:sp>
        <p:nvSpPr>
          <p:cNvPr id="3" name="Υπότιτλος 2"/>
          <p:cNvSpPr>
            <a:spLocks noGrp="1"/>
          </p:cNvSpPr>
          <p:nvPr>
            <p:ph type="subTitle" idx="1"/>
          </p:nvPr>
        </p:nvSpPr>
        <p:spPr>
          <a:xfrm>
            <a:off x="1759237" y="2856719"/>
            <a:ext cx="8673427" cy="2372134"/>
          </a:xfrm>
        </p:spPr>
        <p:txBody>
          <a:bodyPr vert="horz" lIns="91440" tIns="0" rIns="91440" bIns="45720" rtlCol="0" anchor="t">
            <a:normAutofit fontScale="85000" lnSpcReduction="20000"/>
          </a:bodyPr>
          <a:lstStyle/>
          <a:p>
            <a:r>
              <a:rPr lang="el-GR" sz="3600">
                <a:latin typeface="Calibri Light"/>
                <a:cs typeface="Calibri Light"/>
              </a:rPr>
              <a:t>"Κινητικότητα της εργασίας κατά τη διάρκεια του επιχειρηματικού κύκλου"</a:t>
            </a:r>
          </a:p>
          <a:p>
            <a:pPr algn="l"/>
            <a:r>
              <a:rPr lang="el-GR" sz="2400">
                <a:latin typeface="Calibri Light"/>
                <a:cs typeface="Calibri Light"/>
              </a:rPr>
              <a:t>Συμμετέχοντες: </a:t>
            </a:r>
            <a:r>
              <a:rPr lang="el-GR" sz="2400" err="1">
                <a:latin typeface="Calibri Light"/>
                <a:cs typeface="Calibri Light"/>
              </a:rPr>
              <a:t>Τσουρέκης</a:t>
            </a:r>
            <a:r>
              <a:rPr lang="el-GR" sz="2400">
                <a:latin typeface="Calibri Light"/>
                <a:cs typeface="Calibri Light"/>
              </a:rPr>
              <a:t> - Ορφανίδης Άγγελος</a:t>
            </a:r>
          </a:p>
          <a:p>
            <a:pPr algn="l"/>
            <a:r>
              <a:rPr lang="el-GR" sz="2400">
                <a:latin typeface="Calibri Light"/>
                <a:cs typeface="Calibri Light"/>
              </a:rPr>
              <a:t>                             Πασχάλης Κωνσταντίνος - Νεκτάριος</a:t>
            </a:r>
          </a:p>
          <a:p>
            <a:pPr algn="l"/>
            <a:r>
              <a:rPr lang="el-GR" sz="2400">
                <a:latin typeface="Calibri Light"/>
                <a:cs typeface="Calibri Light"/>
              </a:rPr>
              <a:t>Διδάσκουσα: Ευγενία </a:t>
            </a:r>
            <a:r>
              <a:rPr lang="el-GR" sz="2400" err="1">
                <a:latin typeface="Calibri Light"/>
                <a:cs typeface="Calibri Light"/>
              </a:rPr>
              <a:t>Βέλλα</a:t>
            </a:r>
            <a:endParaRPr lang="el-GR" sz="2400">
              <a:latin typeface="Calibri Light"/>
              <a:cs typeface="Calibri Light"/>
            </a:endParaRPr>
          </a:p>
          <a:p>
            <a:pPr algn="l"/>
            <a:r>
              <a:rPr lang="el-GR" sz="2400">
                <a:latin typeface="Calibri Light"/>
                <a:cs typeface="Calibri Light"/>
              </a:rPr>
              <a:t>Ακαδημαϊκό έτος: 2022-2023</a:t>
            </a:r>
          </a:p>
        </p:txBody>
      </p:sp>
      <p:pic>
        <p:nvPicPr>
          <p:cNvPr id="5" name="Εικόνα 8">
            <a:extLst>
              <a:ext uri="{FF2B5EF4-FFF2-40B4-BE49-F238E27FC236}">
                <a16:creationId xmlns:a16="http://schemas.microsoft.com/office/drawing/2014/main" xmlns="" id="{21805E6F-C706-7FB6-5FDF-5C104429F49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68168" y="238008"/>
            <a:ext cx="8849933" cy="1672292"/>
          </a:xfrm>
          <a:prstGeom prst="rect">
            <a:avLst/>
          </a:prstGeom>
        </p:spPr>
      </p:pic>
    </p:spTree>
    <p:extLst>
      <p:ext uri="{BB962C8B-B14F-4D97-AF65-F5344CB8AC3E}">
        <p14:creationId xmlns:p14="http://schemas.microsoft.com/office/powerpoint/2010/main" xmlns="" val="2325122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15E1AC81-83F2-45A8-9054-15570F4E25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8" name="Freeform 5">
              <a:extLst>
                <a:ext uri="{FF2B5EF4-FFF2-40B4-BE49-F238E27FC236}">
                  <a16:creationId xmlns:a16="http://schemas.microsoft.com/office/drawing/2014/main" xmlns="" id="{B15AA7C5-9BFE-4B90-A119-467AFACE9E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 name="Freeform 6">
              <a:extLst>
                <a:ext uri="{FF2B5EF4-FFF2-40B4-BE49-F238E27FC236}">
                  <a16:creationId xmlns:a16="http://schemas.microsoft.com/office/drawing/2014/main" xmlns="" id="{944AB87D-35AF-4719-9940-5822E77023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 name="Freeform 7">
              <a:extLst>
                <a:ext uri="{FF2B5EF4-FFF2-40B4-BE49-F238E27FC236}">
                  <a16:creationId xmlns:a16="http://schemas.microsoft.com/office/drawing/2014/main" xmlns="" id="{E8B33BE3-7890-4628-9322-7EFBA3375B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1" name="Freeform 8">
              <a:extLst>
                <a:ext uri="{FF2B5EF4-FFF2-40B4-BE49-F238E27FC236}">
                  <a16:creationId xmlns:a16="http://schemas.microsoft.com/office/drawing/2014/main" xmlns="" id="{01AD3ECF-519E-45E2-99DA-F5C1B50715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2" name="Freeform 9">
              <a:extLst>
                <a:ext uri="{FF2B5EF4-FFF2-40B4-BE49-F238E27FC236}">
                  <a16:creationId xmlns:a16="http://schemas.microsoft.com/office/drawing/2014/main" xmlns="" id="{C050E700-0FF1-4D25-B54C-84BA04FCD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3" name="Freeform 10">
              <a:extLst>
                <a:ext uri="{FF2B5EF4-FFF2-40B4-BE49-F238E27FC236}">
                  <a16:creationId xmlns:a16="http://schemas.microsoft.com/office/drawing/2014/main" xmlns="" id="{720D9C11-F5C9-41B0-B2F2-EE20BC3D0C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4" name="Freeform 11">
              <a:extLst>
                <a:ext uri="{FF2B5EF4-FFF2-40B4-BE49-F238E27FC236}">
                  <a16:creationId xmlns:a16="http://schemas.microsoft.com/office/drawing/2014/main" xmlns="" id="{623A9DA0-857E-4CDE-80EA-F30F1CE55C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5" name="Freeform 12">
              <a:extLst>
                <a:ext uri="{FF2B5EF4-FFF2-40B4-BE49-F238E27FC236}">
                  <a16:creationId xmlns:a16="http://schemas.microsoft.com/office/drawing/2014/main" xmlns="" id="{C48B8F4C-2C83-46F6-AFCD-58166AEB18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6" name="Freeform 13">
              <a:extLst>
                <a:ext uri="{FF2B5EF4-FFF2-40B4-BE49-F238E27FC236}">
                  <a16:creationId xmlns:a16="http://schemas.microsoft.com/office/drawing/2014/main" xmlns="" id="{234C3795-C44D-41A7-A8F6-891387A66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7" name="Freeform 14">
              <a:extLst>
                <a:ext uri="{FF2B5EF4-FFF2-40B4-BE49-F238E27FC236}">
                  <a16:creationId xmlns:a16="http://schemas.microsoft.com/office/drawing/2014/main" xmlns="" id="{91CC36F4-5DFA-4954-B354-97B180E98F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5">
              <a:extLst>
                <a:ext uri="{FF2B5EF4-FFF2-40B4-BE49-F238E27FC236}">
                  <a16:creationId xmlns:a16="http://schemas.microsoft.com/office/drawing/2014/main" xmlns="" id="{7087A08E-C024-457D-8F99-1F340CED61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6">
              <a:extLst>
                <a:ext uri="{FF2B5EF4-FFF2-40B4-BE49-F238E27FC236}">
                  <a16:creationId xmlns:a16="http://schemas.microsoft.com/office/drawing/2014/main" xmlns="" id="{61CFBC61-7F57-45D7-860E-BF51B0EDA5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7">
              <a:extLst>
                <a:ext uri="{FF2B5EF4-FFF2-40B4-BE49-F238E27FC236}">
                  <a16:creationId xmlns:a16="http://schemas.microsoft.com/office/drawing/2014/main" xmlns="" id="{2591C3DB-4880-431E-BC3D-37F1378AC5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8">
              <a:extLst>
                <a:ext uri="{FF2B5EF4-FFF2-40B4-BE49-F238E27FC236}">
                  <a16:creationId xmlns:a16="http://schemas.microsoft.com/office/drawing/2014/main" xmlns="" id="{79557EFE-4199-4E24-8A13-1B9CC1715A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9">
              <a:extLst>
                <a:ext uri="{FF2B5EF4-FFF2-40B4-BE49-F238E27FC236}">
                  <a16:creationId xmlns:a16="http://schemas.microsoft.com/office/drawing/2014/main" xmlns="" id="{0B965615-6052-4907-A136-9CAD14604C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20">
              <a:extLst>
                <a:ext uri="{FF2B5EF4-FFF2-40B4-BE49-F238E27FC236}">
                  <a16:creationId xmlns:a16="http://schemas.microsoft.com/office/drawing/2014/main" xmlns="" id="{F788FFC4-205D-47C1-91E7-DD1A52E0AF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4" name="Freeform 21">
              <a:extLst>
                <a:ext uri="{FF2B5EF4-FFF2-40B4-BE49-F238E27FC236}">
                  <a16:creationId xmlns:a16="http://schemas.microsoft.com/office/drawing/2014/main" xmlns="" id="{462FADD6-C927-46ED-A6E6-273B35C2F1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5" name="Freeform 22">
              <a:extLst>
                <a:ext uri="{FF2B5EF4-FFF2-40B4-BE49-F238E27FC236}">
                  <a16:creationId xmlns:a16="http://schemas.microsoft.com/office/drawing/2014/main" xmlns="" id="{AF64005E-134D-4444-9425-FB1C188985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3">
              <a:extLst>
                <a:ext uri="{FF2B5EF4-FFF2-40B4-BE49-F238E27FC236}">
                  <a16:creationId xmlns:a16="http://schemas.microsoft.com/office/drawing/2014/main" xmlns="" id="{E2565CA7-A8CB-463D-8D25-4F41235BC1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7" name="Freeform 24">
              <a:extLst>
                <a:ext uri="{FF2B5EF4-FFF2-40B4-BE49-F238E27FC236}">
                  <a16:creationId xmlns:a16="http://schemas.microsoft.com/office/drawing/2014/main" xmlns="" id="{41ABBFC0-4EEA-4634-A73B-945729D6BA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8" name="Freeform 25">
              <a:extLst>
                <a:ext uri="{FF2B5EF4-FFF2-40B4-BE49-F238E27FC236}">
                  <a16:creationId xmlns:a16="http://schemas.microsoft.com/office/drawing/2014/main" xmlns="" id="{E422F11F-726A-4A93-9D1B-B1400B0611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30" name="Group 29">
            <a:extLst>
              <a:ext uri="{FF2B5EF4-FFF2-40B4-BE49-F238E27FC236}">
                <a16:creationId xmlns:a16="http://schemas.microsoft.com/office/drawing/2014/main" xmlns="" id="{FBF129BC-EA9E-4D20-898B-399F7727DFB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1" name="Rectangle 30">
              <a:extLst>
                <a:ext uri="{FF2B5EF4-FFF2-40B4-BE49-F238E27FC236}">
                  <a16:creationId xmlns:a16="http://schemas.microsoft.com/office/drawing/2014/main" xmlns="" id="{CFF42BAE-3249-46C8-9108-A83C87206B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Isosceles Triangle 22">
              <a:extLst>
                <a:ext uri="{FF2B5EF4-FFF2-40B4-BE49-F238E27FC236}">
                  <a16:creationId xmlns:a16="http://schemas.microsoft.com/office/drawing/2014/main" xmlns="" id="{4DDE2BA8-4174-4A99-BB09-0BA28F2685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xmlns="" id="{4A893933-F7DD-4DA6-85C7-4CFF58741E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5" name="Rectangle 34">
            <a:extLst>
              <a:ext uri="{FF2B5EF4-FFF2-40B4-BE49-F238E27FC236}">
                <a16:creationId xmlns:a16="http://schemas.microsoft.com/office/drawing/2014/main" xmlns="" id="{90F08744-9D7B-4693-B8D6-2A5210AE96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2">
            <a:extLst>
              <a:ext uri="{FF2B5EF4-FFF2-40B4-BE49-F238E27FC236}">
                <a16:creationId xmlns:a16="http://schemas.microsoft.com/office/drawing/2014/main" xmlns="" id="{5B2E630F-F386-44FA-B1A1-C10A9BF434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Freeform: Shape 38">
            <a:extLst>
              <a:ext uri="{FF2B5EF4-FFF2-40B4-BE49-F238E27FC236}">
                <a16:creationId xmlns:a16="http://schemas.microsoft.com/office/drawing/2014/main" xmlns="" id="{73567C09-8B4D-49A6-A711-C44C5807D8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xmlns="" id="{0DE79CFE-5764-E042-65B4-D857403F643E}"/>
              </a:ext>
            </a:extLst>
          </p:cNvPr>
          <p:cNvSpPr txBox="1"/>
          <p:nvPr/>
        </p:nvSpPr>
        <p:spPr>
          <a:xfrm>
            <a:off x="4846319" y="1111249"/>
            <a:ext cx="6554001" cy="463550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gn="just">
              <a:lnSpc>
                <a:spcPct val="120000"/>
              </a:lnSpc>
              <a:spcAft>
                <a:spcPts val="600"/>
              </a:spcAft>
              <a:buClr>
                <a:schemeClr val="accent1"/>
              </a:buClr>
              <a:buSzPct val="110000"/>
              <a:buFont typeface="Wingdings" panose="05000000000000000000" pitchFamily="2" charset="2"/>
              <a:buChar char="§"/>
            </a:pPr>
            <a:r>
              <a:rPr lang="en-US" sz="2400" dirty="0"/>
              <a:t>Η </a:t>
            </a:r>
            <a:r>
              <a:rPr lang="en-US" sz="2400" dirty="0" err="1"/>
              <a:t>κινητικότητα</a:t>
            </a:r>
            <a:r>
              <a:rPr lang="en-US" sz="2400" dirty="0"/>
              <a:t> </a:t>
            </a:r>
            <a:r>
              <a:rPr lang="en-US" sz="2400" dirty="0" err="1"/>
              <a:t>του</a:t>
            </a:r>
            <a:r>
              <a:rPr lang="en-US" sz="2400" dirty="0"/>
              <a:t> </a:t>
            </a:r>
            <a:r>
              <a:rPr lang="en-US" sz="2400" dirty="0" err="1"/>
              <a:t>εργατικού</a:t>
            </a:r>
            <a:r>
              <a:rPr lang="en-US" sz="2400" dirty="0"/>
              <a:t> </a:t>
            </a:r>
            <a:r>
              <a:rPr lang="en-US" sz="2400" dirty="0" err="1"/>
              <a:t>δυναμικού</a:t>
            </a:r>
            <a:r>
              <a:rPr lang="en-US" sz="2400" dirty="0"/>
              <a:t> </a:t>
            </a:r>
            <a:r>
              <a:rPr lang="en-US" sz="2400" dirty="0" err="1"/>
              <a:t>θεωρείται</a:t>
            </a:r>
            <a:r>
              <a:rPr lang="en-US" sz="2400" dirty="0"/>
              <a:t> </a:t>
            </a:r>
            <a:r>
              <a:rPr lang="en-US" sz="2400" dirty="0" err="1"/>
              <a:t>βασικός</a:t>
            </a:r>
            <a:r>
              <a:rPr lang="en-US" sz="2400" dirty="0"/>
              <a:t> </a:t>
            </a:r>
            <a:r>
              <a:rPr lang="en-US" sz="2400" dirty="0" err="1"/>
              <a:t>μηχανισμός</a:t>
            </a:r>
            <a:r>
              <a:rPr lang="en-US" sz="2400" dirty="0"/>
              <a:t> </a:t>
            </a:r>
            <a:r>
              <a:rPr lang="en-US" sz="2400" dirty="0" err="1"/>
              <a:t>για</a:t>
            </a:r>
            <a:r>
              <a:rPr lang="en-US" sz="2400" dirty="0"/>
              <a:t> </a:t>
            </a:r>
            <a:r>
              <a:rPr lang="en-US" sz="2400" dirty="0" err="1"/>
              <a:t>τη</a:t>
            </a:r>
            <a:r>
              <a:rPr lang="en-US" sz="2400" dirty="0"/>
              <a:t> </a:t>
            </a:r>
            <a:r>
              <a:rPr lang="en-US" sz="2400" dirty="0" err="1"/>
              <a:t>σταθεροποίηση</a:t>
            </a:r>
            <a:r>
              <a:rPr lang="en-US" sz="2400" dirty="0"/>
              <a:t> </a:t>
            </a:r>
            <a:r>
              <a:rPr lang="en-US" sz="2400" dirty="0" err="1"/>
              <a:t>της</a:t>
            </a:r>
            <a:r>
              <a:rPr lang="en-US" sz="2400" dirty="0"/>
              <a:t> </a:t>
            </a:r>
            <a:r>
              <a:rPr lang="en-US" sz="2400" dirty="0" err="1"/>
              <a:t>οικονομίας</a:t>
            </a:r>
            <a:r>
              <a:rPr lang="en-US" sz="2400" dirty="0"/>
              <a:t>. </a:t>
            </a:r>
            <a:r>
              <a:rPr lang="en-US" sz="2400" dirty="0" err="1"/>
              <a:t>Ωστόσο</a:t>
            </a:r>
            <a:r>
              <a:rPr lang="en-US" sz="2400" dirty="0"/>
              <a:t>, </a:t>
            </a:r>
            <a:r>
              <a:rPr lang="en-US" sz="2400" dirty="0" err="1"/>
              <a:t>στα</a:t>
            </a:r>
            <a:r>
              <a:rPr lang="en-US" sz="2400" dirty="0"/>
              <a:t> </a:t>
            </a:r>
            <a:r>
              <a:rPr lang="en-US" sz="2400" dirty="0" err="1"/>
              <a:t>δεδομένα</a:t>
            </a:r>
            <a:r>
              <a:rPr lang="en-US" sz="2400" dirty="0"/>
              <a:t> </a:t>
            </a:r>
            <a:r>
              <a:rPr lang="en-US" sz="2400" dirty="0" err="1"/>
              <a:t>που</a:t>
            </a:r>
            <a:r>
              <a:rPr lang="en-US" sz="2400" dirty="0"/>
              <a:t> </a:t>
            </a:r>
            <a:r>
              <a:rPr lang="en-US" sz="2400" dirty="0" err="1"/>
              <a:t>είδαμε</a:t>
            </a:r>
            <a:r>
              <a:rPr lang="en-US" sz="2400" dirty="0"/>
              <a:t> </a:t>
            </a:r>
            <a:r>
              <a:rPr lang="en-US" sz="2400" dirty="0" err="1"/>
              <a:t>κατά</a:t>
            </a:r>
            <a:r>
              <a:rPr lang="en-US" sz="2400" dirty="0"/>
              <a:t> </a:t>
            </a:r>
            <a:r>
              <a:rPr lang="en-US" sz="2400" dirty="0" err="1"/>
              <a:t>τη</a:t>
            </a:r>
            <a:r>
              <a:rPr lang="en-US" sz="2400" dirty="0"/>
              <a:t> </a:t>
            </a:r>
            <a:r>
              <a:rPr lang="en-US" sz="2400" dirty="0" err="1"/>
              <a:t>διάρκεια</a:t>
            </a:r>
            <a:r>
              <a:rPr lang="en-US" sz="2400" dirty="0"/>
              <a:t> </a:t>
            </a:r>
            <a:r>
              <a:rPr lang="en-US" sz="2400" dirty="0" err="1"/>
              <a:t>της</a:t>
            </a:r>
            <a:r>
              <a:rPr lang="en-US" sz="2400" dirty="0"/>
              <a:t> </a:t>
            </a:r>
            <a:r>
              <a:rPr lang="en-US" sz="2400" dirty="0" err="1"/>
              <a:t>ύφεσης</a:t>
            </a:r>
            <a:r>
              <a:rPr lang="en-US" sz="2400" dirty="0"/>
              <a:t> </a:t>
            </a:r>
            <a:r>
              <a:rPr lang="en-US" sz="2400" dirty="0" err="1"/>
              <a:t>τα</a:t>
            </a:r>
            <a:r>
              <a:rPr lang="en-US" sz="2400" dirty="0"/>
              <a:t> </a:t>
            </a:r>
            <a:r>
              <a:rPr lang="en-US" sz="2400" dirty="0" err="1"/>
              <a:t>ποσοστά</a:t>
            </a:r>
            <a:r>
              <a:rPr lang="en-US" sz="2400" dirty="0"/>
              <a:t> </a:t>
            </a:r>
            <a:r>
              <a:rPr lang="en-US" sz="2400" dirty="0" err="1"/>
              <a:t>μετανάστευσης</a:t>
            </a:r>
            <a:r>
              <a:rPr lang="en-US" sz="2400" dirty="0"/>
              <a:t> </a:t>
            </a:r>
            <a:r>
              <a:rPr lang="en-US" sz="2400" dirty="0" err="1"/>
              <a:t>τείνουν</a:t>
            </a:r>
            <a:r>
              <a:rPr lang="en-US" sz="2400" dirty="0"/>
              <a:t> </a:t>
            </a:r>
            <a:r>
              <a:rPr lang="en-US" sz="2400" dirty="0" err="1"/>
              <a:t>να</a:t>
            </a:r>
            <a:r>
              <a:rPr lang="en-US" sz="2400" dirty="0"/>
              <a:t> </a:t>
            </a:r>
            <a:r>
              <a:rPr lang="el-GR" sz="2400" dirty="0" smtClean="0"/>
              <a:t>μειώνονται</a:t>
            </a:r>
            <a:r>
              <a:rPr lang="en-US" sz="2400" dirty="0" smtClean="0"/>
              <a:t> </a:t>
            </a:r>
            <a:r>
              <a:rPr lang="en-US" sz="2400" dirty="0" err="1"/>
              <a:t>κάτι</a:t>
            </a:r>
            <a:r>
              <a:rPr lang="en-US" sz="2400" dirty="0"/>
              <a:t> </a:t>
            </a:r>
            <a:r>
              <a:rPr lang="en-US" sz="2400" dirty="0" err="1"/>
              <a:t>που</a:t>
            </a:r>
            <a:r>
              <a:rPr lang="en-US" sz="2400" dirty="0"/>
              <a:t> </a:t>
            </a:r>
            <a:r>
              <a:rPr lang="en-US" sz="2400" dirty="0" err="1"/>
              <a:t>θα</a:t>
            </a:r>
            <a:r>
              <a:rPr lang="en-US" sz="2400" dirty="0"/>
              <a:t> </a:t>
            </a:r>
            <a:r>
              <a:rPr lang="en-US" sz="2400" dirty="0" err="1"/>
              <a:t>μπορούσε</a:t>
            </a:r>
            <a:r>
              <a:rPr lang="en-US" sz="2400" dirty="0"/>
              <a:t> </a:t>
            </a:r>
            <a:r>
              <a:rPr lang="en-US" sz="2400" dirty="0" err="1"/>
              <a:t>να</a:t>
            </a:r>
            <a:r>
              <a:rPr lang="en-US" sz="2400" dirty="0"/>
              <a:t> </a:t>
            </a:r>
            <a:r>
              <a:rPr lang="en-US" sz="2400" dirty="0" err="1"/>
              <a:t>ερμηνευθεί</a:t>
            </a:r>
            <a:r>
              <a:rPr lang="en-US" sz="2400" dirty="0"/>
              <a:t> </a:t>
            </a:r>
            <a:r>
              <a:rPr lang="en-US" sz="2400" dirty="0" err="1"/>
              <a:t>ως</a:t>
            </a:r>
            <a:r>
              <a:rPr lang="en-US" sz="2400" dirty="0"/>
              <a:t> </a:t>
            </a:r>
            <a:r>
              <a:rPr lang="en-US" sz="2400" dirty="0" err="1"/>
              <a:t>έλλειψη</a:t>
            </a:r>
            <a:r>
              <a:rPr lang="en-US" sz="2400" dirty="0"/>
              <a:t> </a:t>
            </a:r>
            <a:r>
              <a:rPr lang="en-US" sz="2400" dirty="0" err="1"/>
              <a:t>σταθεροποίησης</a:t>
            </a:r>
            <a:r>
              <a:rPr lang="en-US" sz="2400" dirty="0"/>
              <a:t> </a:t>
            </a:r>
            <a:r>
              <a:rPr lang="en-US" sz="2400" dirty="0" err="1"/>
              <a:t>των</a:t>
            </a:r>
            <a:r>
              <a:rPr lang="en-US" sz="2400" dirty="0"/>
              <a:t> </a:t>
            </a:r>
            <a:r>
              <a:rPr lang="en-US" sz="2400" dirty="0" err="1"/>
              <a:t>περιοχών</a:t>
            </a:r>
            <a:r>
              <a:rPr lang="en-US" sz="2400" dirty="0"/>
              <a:t> </a:t>
            </a:r>
            <a:r>
              <a:rPr lang="en-US" sz="2400" dirty="0" err="1"/>
              <a:t>που</a:t>
            </a:r>
            <a:r>
              <a:rPr lang="en-US" sz="2400" dirty="0"/>
              <a:t> </a:t>
            </a:r>
            <a:r>
              <a:rPr lang="en-US" sz="2400" dirty="0" err="1"/>
              <a:t>επηρεάζονται</a:t>
            </a:r>
            <a:r>
              <a:rPr lang="en-US" sz="2400" dirty="0"/>
              <a:t> </a:t>
            </a:r>
            <a:r>
              <a:rPr lang="en-US" sz="2400" dirty="0" err="1"/>
              <a:t>περισσότερο</a:t>
            </a:r>
            <a:r>
              <a:rPr lang="en-US" sz="2400" dirty="0"/>
              <a:t> </a:t>
            </a:r>
            <a:r>
              <a:rPr lang="en-US" sz="2400" dirty="0" err="1"/>
              <a:t>από</a:t>
            </a:r>
            <a:r>
              <a:rPr lang="en-US" sz="2400" dirty="0"/>
              <a:t> </a:t>
            </a:r>
            <a:r>
              <a:rPr lang="en-US" sz="2400" dirty="0" err="1"/>
              <a:t>την</a:t>
            </a:r>
            <a:r>
              <a:rPr lang="en-US" sz="2400" dirty="0"/>
              <a:t> </a:t>
            </a:r>
            <a:r>
              <a:rPr lang="en-US" sz="2400" dirty="0" err="1"/>
              <a:t>ύφεση</a:t>
            </a:r>
            <a:r>
              <a:rPr lang="en-US" sz="2400" dirty="0"/>
              <a:t> </a:t>
            </a:r>
            <a:r>
              <a:rPr lang="en-US" sz="2400" dirty="0" err="1"/>
              <a:t>σε</a:t>
            </a:r>
            <a:r>
              <a:rPr lang="en-US" sz="2400" dirty="0"/>
              <a:t> </a:t>
            </a:r>
            <a:r>
              <a:rPr lang="en-US" sz="2400" dirty="0" err="1"/>
              <a:t>σχέση</a:t>
            </a:r>
            <a:r>
              <a:rPr lang="en-US" sz="2400" dirty="0"/>
              <a:t> </a:t>
            </a:r>
            <a:r>
              <a:rPr lang="en-US" sz="2400" dirty="0" err="1"/>
              <a:t>με</a:t>
            </a:r>
            <a:r>
              <a:rPr lang="en-US" sz="2400" dirty="0"/>
              <a:t> </a:t>
            </a:r>
            <a:r>
              <a:rPr lang="en-US" sz="2400" dirty="0" err="1"/>
              <a:t>εκείνες</a:t>
            </a:r>
            <a:r>
              <a:rPr lang="en-US" sz="2400" dirty="0"/>
              <a:t> </a:t>
            </a:r>
            <a:r>
              <a:rPr lang="en-US" sz="2400" dirty="0" err="1"/>
              <a:t>που</a:t>
            </a:r>
            <a:r>
              <a:rPr lang="en-US" sz="2400" dirty="0"/>
              <a:t> </a:t>
            </a:r>
            <a:r>
              <a:rPr lang="en-US" sz="2400" dirty="0" err="1"/>
              <a:t>επηρεάζονται</a:t>
            </a:r>
            <a:r>
              <a:rPr lang="en-US" sz="2400" dirty="0"/>
              <a:t> </a:t>
            </a:r>
            <a:r>
              <a:rPr lang="en-US" sz="2400" dirty="0" err="1"/>
              <a:t>λιγότερο</a:t>
            </a:r>
            <a:r>
              <a:rPr lang="en-US" sz="2400" dirty="0"/>
              <a:t>.</a:t>
            </a:r>
          </a:p>
        </p:txBody>
      </p:sp>
    </p:spTree>
    <p:extLst>
      <p:ext uri="{BB962C8B-B14F-4D97-AF65-F5344CB8AC3E}">
        <p14:creationId xmlns:p14="http://schemas.microsoft.com/office/powerpoint/2010/main" xmlns="" val="11836994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4" name="Group 173">
            <a:extLst>
              <a:ext uri="{FF2B5EF4-FFF2-40B4-BE49-F238E27FC236}">
                <a16:creationId xmlns:a16="http://schemas.microsoft.com/office/drawing/2014/main" xmlns="" id="{FD77BF60-CC87-4027-B3A1-21222A9877C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75" name="Freeform 5">
              <a:extLst>
                <a:ext uri="{FF2B5EF4-FFF2-40B4-BE49-F238E27FC236}">
                  <a16:creationId xmlns:a16="http://schemas.microsoft.com/office/drawing/2014/main" xmlns="" id="{39E3CBF9-BAA3-4654-9C20-8457916C56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76" name="Freeform 6">
              <a:extLst>
                <a:ext uri="{FF2B5EF4-FFF2-40B4-BE49-F238E27FC236}">
                  <a16:creationId xmlns:a16="http://schemas.microsoft.com/office/drawing/2014/main" xmlns="" id="{DF86235A-7821-4C9B-B00C-A6D4997EAB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77" name="Freeform 7">
              <a:extLst>
                <a:ext uri="{FF2B5EF4-FFF2-40B4-BE49-F238E27FC236}">
                  <a16:creationId xmlns:a16="http://schemas.microsoft.com/office/drawing/2014/main" xmlns="" id="{DE04CFF3-0067-40C4-A502-FD43E6373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78" name="Freeform 8">
              <a:extLst>
                <a:ext uri="{FF2B5EF4-FFF2-40B4-BE49-F238E27FC236}">
                  <a16:creationId xmlns:a16="http://schemas.microsoft.com/office/drawing/2014/main" xmlns="" id="{3037DCE4-244D-4455-814F-C32C5AAF00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9" name="Freeform 9">
              <a:extLst>
                <a:ext uri="{FF2B5EF4-FFF2-40B4-BE49-F238E27FC236}">
                  <a16:creationId xmlns:a16="http://schemas.microsoft.com/office/drawing/2014/main" xmlns="" id="{BB37AF1A-E10D-47F9-8CB6-CAC43089D3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80" name="Freeform 10">
              <a:extLst>
                <a:ext uri="{FF2B5EF4-FFF2-40B4-BE49-F238E27FC236}">
                  <a16:creationId xmlns:a16="http://schemas.microsoft.com/office/drawing/2014/main" xmlns="" id="{80286243-26F2-40E9-83FD-D4200A16FF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81" name="Freeform 11">
              <a:extLst>
                <a:ext uri="{FF2B5EF4-FFF2-40B4-BE49-F238E27FC236}">
                  <a16:creationId xmlns:a16="http://schemas.microsoft.com/office/drawing/2014/main" xmlns="" id="{D90A700B-85BC-45F8-9652-72A721761B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2" name="Freeform 12">
              <a:extLst>
                <a:ext uri="{FF2B5EF4-FFF2-40B4-BE49-F238E27FC236}">
                  <a16:creationId xmlns:a16="http://schemas.microsoft.com/office/drawing/2014/main" xmlns="" id="{BA84F2EA-FBDD-4B0B-8EEB-3112A02341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3" name="Freeform 13">
              <a:extLst>
                <a:ext uri="{FF2B5EF4-FFF2-40B4-BE49-F238E27FC236}">
                  <a16:creationId xmlns:a16="http://schemas.microsoft.com/office/drawing/2014/main" xmlns="" id="{2B14D210-D95B-44BE-94CF-B8A899AFC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4" name="Freeform 14">
              <a:extLst>
                <a:ext uri="{FF2B5EF4-FFF2-40B4-BE49-F238E27FC236}">
                  <a16:creationId xmlns:a16="http://schemas.microsoft.com/office/drawing/2014/main" xmlns="" id="{C97AA8A3-5D0D-4295-B878-4876554FD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5" name="Freeform 15">
              <a:extLst>
                <a:ext uri="{FF2B5EF4-FFF2-40B4-BE49-F238E27FC236}">
                  <a16:creationId xmlns:a16="http://schemas.microsoft.com/office/drawing/2014/main" xmlns="" id="{DA6907CB-7510-4979-A274-5F202AC4F2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6" name="Freeform 16">
              <a:extLst>
                <a:ext uri="{FF2B5EF4-FFF2-40B4-BE49-F238E27FC236}">
                  <a16:creationId xmlns:a16="http://schemas.microsoft.com/office/drawing/2014/main" xmlns="" id="{CDC01392-803F-446A-B518-EE3CA21A7D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7" name="Freeform 17">
              <a:extLst>
                <a:ext uri="{FF2B5EF4-FFF2-40B4-BE49-F238E27FC236}">
                  <a16:creationId xmlns:a16="http://schemas.microsoft.com/office/drawing/2014/main" xmlns="" id="{648F6318-9253-44DE-9F80-3AAA08F158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8" name="Freeform 18">
              <a:extLst>
                <a:ext uri="{FF2B5EF4-FFF2-40B4-BE49-F238E27FC236}">
                  <a16:creationId xmlns:a16="http://schemas.microsoft.com/office/drawing/2014/main" xmlns="" id="{2AEF689E-C7B9-4F8D-905C-142D1FC6F1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9" name="Freeform 19">
              <a:extLst>
                <a:ext uri="{FF2B5EF4-FFF2-40B4-BE49-F238E27FC236}">
                  <a16:creationId xmlns:a16="http://schemas.microsoft.com/office/drawing/2014/main" xmlns="" id="{7FC3467E-0EFC-4845-B9D9-015017B4E1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0" name="Freeform 20">
              <a:extLst>
                <a:ext uri="{FF2B5EF4-FFF2-40B4-BE49-F238E27FC236}">
                  <a16:creationId xmlns:a16="http://schemas.microsoft.com/office/drawing/2014/main" xmlns="" id="{7C220884-350B-4680-B923-7DD73FCBE2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91" name="Freeform 21">
              <a:extLst>
                <a:ext uri="{FF2B5EF4-FFF2-40B4-BE49-F238E27FC236}">
                  <a16:creationId xmlns:a16="http://schemas.microsoft.com/office/drawing/2014/main" xmlns="" id="{0A1E7EC2-949A-4D2A-8140-AD021D38AA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192" name="Freeform 22">
              <a:extLst>
                <a:ext uri="{FF2B5EF4-FFF2-40B4-BE49-F238E27FC236}">
                  <a16:creationId xmlns:a16="http://schemas.microsoft.com/office/drawing/2014/main" xmlns="" id="{5464AFDF-444D-41C6-866D-234594CB55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3" name="Freeform 23">
              <a:extLst>
                <a:ext uri="{FF2B5EF4-FFF2-40B4-BE49-F238E27FC236}">
                  <a16:creationId xmlns:a16="http://schemas.microsoft.com/office/drawing/2014/main" xmlns="" id="{F4AFC20A-B8F4-4340-8EE6-C281F05A91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4" name="Freeform 24">
              <a:extLst>
                <a:ext uri="{FF2B5EF4-FFF2-40B4-BE49-F238E27FC236}">
                  <a16:creationId xmlns:a16="http://schemas.microsoft.com/office/drawing/2014/main" xmlns="" id="{55325372-8B9A-46B7-99C5-AD2EFBD67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5" name="Freeform 25">
              <a:extLst>
                <a:ext uri="{FF2B5EF4-FFF2-40B4-BE49-F238E27FC236}">
                  <a16:creationId xmlns:a16="http://schemas.microsoft.com/office/drawing/2014/main" xmlns="" id="{8CE6AB0E-E26C-4FCA-9021-D1F2CFDDE6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197" name="Group 196">
            <a:extLst>
              <a:ext uri="{FF2B5EF4-FFF2-40B4-BE49-F238E27FC236}">
                <a16:creationId xmlns:a16="http://schemas.microsoft.com/office/drawing/2014/main" xmlns="" id="{BD2348D4-E1BA-4B8B-8E09-1F8CAC8069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198" name="Rectangle 197">
              <a:extLst>
                <a:ext uri="{FF2B5EF4-FFF2-40B4-BE49-F238E27FC236}">
                  <a16:creationId xmlns:a16="http://schemas.microsoft.com/office/drawing/2014/main" xmlns="" id="{BD155FD3-C0DD-42A7-8657-4C87201CD9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Isosceles Triangle 22">
              <a:extLst>
                <a:ext uri="{FF2B5EF4-FFF2-40B4-BE49-F238E27FC236}">
                  <a16:creationId xmlns:a16="http://schemas.microsoft.com/office/drawing/2014/main" xmlns="" id="{BA7C20E1-83E3-4B4B-9C0E-AAF4383EE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 name="Rectangle 199">
              <a:extLst>
                <a:ext uri="{FF2B5EF4-FFF2-40B4-BE49-F238E27FC236}">
                  <a16:creationId xmlns:a16="http://schemas.microsoft.com/office/drawing/2014/main" xmlns="" id="{92D16DDD-7A4B-45BF-92D2-3C3EB690F0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02" name="Rectangle 201">
            <a:extLst>
              <a:ext uri="{FF2B5EF4-FFF2-40B4-BE49-F238E27FC236}">
                <a16:creationId xmlns:a16="http://schemas.microsoft.com/office/drawing/2014/main" xmlns="" id="{A3BAF07C-C39E-42EB-BB22-8D46691D97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306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a:extLst>
              <a:ext uri="{FF2B5EF4-FFF2-40B4-BE49-F238E27FC236}">
                <a16:creationId xmlns:a16="http://schemas.microsoft.com/office/drawing/2014/main" xmlns="" id="{D8E9CF54-0466-4261-9E62-0249E60E188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205" name="Freeform 5">
              <a:extLst>
                <a:ext uri="{FF2B5EF4-FFF2-40B4-BE49-F238E27FC236}">
                  <a16:creationId xmlns:a16="http://schemas.microsoft.com/office/drawing/2014/main" xmlns="" id="{33E32106-E8B1-4F76-9EE6-58537738A3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6" name="Freeform 6">
              <a:extLst>
                <a:ext uri="{FF2B5EF4-FFF2-40B4-BE49-F238E27FC236}">
                  <a16:creationId xmlns:a16="http://schemas.microsoft.com/office/drawing/2014/main" xmlns="" id="{C32C2C46-A045-44FB-8A74-5EBD650C27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7" name="Freeform 7">
              <a:extLst>
                <a:ext uri="{FF2B5EF4-FFF2-40B4-BE49-F238E27FC236}">
                  <a16:creationId xmlns:a16="http://schemas.microsoft.com/office/drawing/2014/main" xmlns="" id="{6A76F79C-6683-4940-BCF7-4BCCCEE406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208" name="Freeform 8">
              <a:extLst>
                <a:ext uri="{FF2B5EF4-FFF2-40B4-BE49-F238E27FC236}">
                  <a16:creationId xmlns:a16="http://schemas.microsoft.com/office/drawing/2014/main" xmlns="" id="{FF4675A3-6D07-4B1F-9BFC-AEBEA1AD06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9" name="Freeform 9">
              <a:extLst>
                <a:ext uri="{FF2B5EF4-FFF2-40B4-BE49-F238E27FC236}">
                  <a16:creationId xmlns:a16="http://schemas.microsoft.com/office/drawing/2014/main" xmlns="" id="{765E127A-B6B7-4B1D-B7BD-6C8C969D29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0" name="Freeform 10">
              <a:extLst>
                <a:ext uri="{FF2B5EF4-FFF2-40B4-BE49-F238E27FC236}">
                  <a16:creationId xmlns:a16="http://schemas.microsoft.com/office/drawing/2014/main" xmlns="" id="{3BCA9D9E-C72C-4751-BFA9-10B85CACE3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1" name="Freeform 11">
              <a:extLst>
                <a:ext uri="{FF2B5EF4-FFF2-40B4-BE49-F238E27FC236}">
                  <a16:creationId xmlns:a16="http://schemas.microsoft.com/office/drawing/2014/main" xmlns="" id="{080C708C-69BF-441B-AB75-C98160ED06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2" name="Freeform 12">
              <a:extLst>
                <a:ext uri="{FF2B5EF4-FFF2-40B4-BE49-F238E27FC236}">
                  <a16:creationId xmlns:a16="http://schemas.microsoft.com/office/drawing/2014/main" xmlns="" id="{3E79964E-F8F1-4763-8892-7BC3DAE3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3" name="Freeform 13">
              <a:extLst>
                <a:ext uri="{FF2B5EF4-FFF2-40B4-BE49-F238E27FC236}">
                  <a16:creationId xmlns:a16="http://schemas.microsoft.com/office/drawing/2014/main" xmlns="" id="{FE09592A-FCC9-4AE5-BA0B-730C6F3BBE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214" name="Freeform 14">
              <a:extLst>
                <a:ext uri="{FF2B5EF4-FFF2-40B4-BE49-F238E27FC236}">
                  <a16:creationId xmlns:a16="http://schemas.microsoft.com/office/drawing/2014/main" xmlns="" id="{96448994-820C-4BC1-ABF3-4579C6F99A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215" name="Freeform 15">
              <a:extLst>
                <a:ext uri="{FF2B5EF4-FFF2-40B4-BE49-F238E27FC236}">
                  <a16:creationId xmlns:a16="http://schemas.microsoft.com/office/drawing/2014/main" xmlns="" id="{9BB0D192-565A-42B9-B292-CC032D71A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16" name="Freeform 16">
              <a:extLst>
                <a:ext uri="{FF2B5EF4-FFF2-40B4-BE49-F238E27FC236}">
                  <a16:creationId xmlns:a16="http://schemas.microsoft.com/office/drawing/2014/main" xmlns="" id="{6D1CA09C-5F40-4E92-A7E9-D1FCEE5128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17" name="Freeform 17">
              <a:extLst>
                <a:ext uri="{FF2B5EF4-FFF2-40B4-BE49-F238E27FC236}">
                  <a16:creationId xmlns:a16="http://schemas.microsoft.com/office/drawing/2014/main" xmlns="" id="{379F5AA5-2E14-4880-A5A6-07AEF2AD89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8" name="Freeform 18">
              <a:extLst>
                <a:ext uri="{FF2B5EF4-FFF2-40B4-BE49-F238E27FC236}">
                  <a16:creationId xmlns:a16="http://schemas.microsoft.com/office/drawing/2014/main" xmlns="" id="{EF14BD32-D239-4DA3-98B3-7752073657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9" name="Freeform 19">
              <a:extLst>
                <a:ext uri="{FF2B5EF4-FFF2-40B4-BE49-F238E27FC236}">
                  <a16:creationId xmlns:a16="http://schemas.microsoft.com/office/drawing/2014/main" xmlns="" id="{CF07B250-E5E4-4624-9BD7-8D513A67B7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0" name="Freeform 20">
              <a:extLst>
                <a:ext uri="{FF2B5EF4-FFF2-40B4-BE49-F238E27FC236}">
                  <a16:creationId xmlns:a16="http://schemas.microsoft.com/office/drawing/2014/main" xmlns="" id="{BCC5D120-7C8C-4290-865C-4EE6E4F245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1" name="Freeform 21">
              <a:extLst>
                <a:ext uri="{FF2B5EF4-FFF2-40B4-BE49-F238E27FC236}">
                  <a16:creationId xmlns:a16="http://schemas.microsoft.com/office/drawing/2014/main" xmlns="" id="{C24688C6-CAE5-4EF2-B2BA-A138DA0A24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2" name="Freeform 22">
              <a:extLst>
                <a:ext uri="{FF2B5EF4-FFF2-40B4-BE49-F238E27FC236}">
                  <a16:creationId xmlns:a16="http://schemas.microsoft.com/office/drawing/2014/main" xmlns="" id="{6BD31099-7C13-4901-A04F-632B1CD846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223" name="Freeform 23">
              <a:extLst>
                <a:ext uri="{FF2B5EF4-FFF2-40B4-BE49-F238E27FC236}">
                  <a16:creationId xmlns:a16="http://schemas.microsoft.com/office/drawing/2014/main" xmlns="" id="{679F5FF7-82B2-4033-8FBE-63170C9378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pic>
        <p:nvPicPr>
          <p:cNvPr id="5" name="Εικόνα 4" descr="Εικόνα που περιέχει σιλουέτα&#10;&#10;Περιγραφή που δημιουργήθηκε αυτόματα">
            <a:extLst>
              <a:ext uri="{FF2B5EF4-FFF2-40B4-BE49-F238E27FC236}">
                <a16:creationId xmlns:a16="http://schemas.microsoft.com/office/drawing/2014/main" xmlns="" id="{D011DCE6-B82D-0AC9-2E7E-15931B7291BD}"/>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28222" b="2558"/>
          <a:stretch/>
        </p:blipFill>
        <p:spPr>
          <a:xfrm>
            <a:off x="20" y="10"/>
            <a:ext cx="12191980" cy="4599422"/>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2" name="TextBox 1">
            <a:extLst>
              <a:ext uri="{FF2B5EF4-FFF2-40B4-BE49-F238E27FC236}">
                <a16:creationId xmlns:a16="http://schemas.microsoft.com/office/drawing/2014/main" xmlns="" id="{EAAFCB5A-E6BD-916E-221E-C7A3D84C63B8}"/>
              </a:ext>
            </a:extLst>
          </p:cNvPr>
          <p:cNvSpPr txBox="1"/>
          <p:nvPr/>
        </p:nvSpPr>
        <p:spPr>
          <a:xfrm>
            <a:off x="6226706" y="4767660"/>
            <a:ext cx="5173613" cy="17703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gn="just">
              <a:lnSpc>
                <a:spcPct val="110000"/>
              </a:lnSpc>
              <a:spcAft>
                <a:spcPts val="600"/>
              </a:spcAft>
              <a:buClr>
                <a:schemeClr val="accent1"/>
              </a:buClr>
              <a:buSzPct val="110000"/>
              <a:buFont typeface="Wingdings" panose="05000000000000000000" pitchFamily="2" charset="2"/>
              <a:buChar char="§"/>
            </a:pPr>
            <a:r>
              <a:rPr lang="en-US" dirty="0" err="1">
                <a:solidFill>
                  <a:schemeClr val="bg1"/>
                </a:solidFill>
              </a:rPr>
              <a:t>Συγκεκριμένα</a:t>
            </a:r>
            <a:r>
              <a:rPr lang="en-US" dirty="0" smtClean="0">
                <a:solidFill>
                  <a:schemeClr val="bg1"/>
                </a:solidFill>
              </a:rPr>
              <a:t>,</a:t>
            </a:r>
            <a:r>
              <a:rPr lang="el-GR" dirty="0" smtClean="0">
                <a:solidFill>
                  <a:schemeClr val="bg1"/>
                </a:solidFill>
              </a:rPr>
              <a:t> σε περιόδους μη ύφεσης</a:t>
            </a:r>
            <a:r>
              <a:rPr lang="en-US" dirty="0" smtClean="0">
                <a:solidFill>
                  <a:schemeClr val="bg1"/>
                </a:solidFill>
              </a:rPr>
              <a:t> </a:t>
            </a:r>
            <a:r>
              <a:rPr lang="en-US" dirty="0" err="1">
                <a:solidFill>
                  <a:schemeClr val="bg1"/>
                </a:solidFill>
              </a:rPr>
              <a:t>περίπου</a:t>
            </a:r>
            <a:r>
              <a:rPr lang="en-US" dirty="0">
                <a:solidFill>
                  <a:schemeClr val="bg1"/>
                </a:solidFill>
              </a:rPr>
              <a:t> </a:t>
            </a:r>
            <a:r>
              <a:rPr lang="en-US" dirty="0" err="1">
                <a:solidFill>
                  <a:schemeClr val="bg1"/>
                </a:solidFill>
              </a:rPr>
              <a:t>το</a:t>
            </a:r>
            <a:r>
              <a:rPr lang="en-US" dirty="0">
                <a:solidFill>
                  <a:schemeClr val="bg1"/>
                </a:solidFill>
              </a:rPr>
              <a:t> 40% </a:t>
            </a:r>
            <a:r>
              <a:rPr lang="en-US" dirty="0" err="1">
                <a:solidFill>
                  <a:schemeClr val="bg1"/>
                </a:solidFill>
              </a:rPr>
              <a:t>των</a:t>
            </a:r>
            <a:r>
              <a:rPr lang="en-US" dirty="0">
                <a:solidFill>
                  <a:schemeClr val="bg1"/>
                </a:solidFill>
              </a:rPr>
              <a:t> </a:t>
            </a:r>
            <a:r>
              <a:rPr lang="en-US" dirty="0" err="1">
                <a:solidFill>
                  <a:schemeClr val="bg1"/>
                </a:solidFill>
              </a:rPr>
              <a:t>εργαζομένων</a:t>
            </a:r>
            <a:r>
              <a:rPr lang="en-US" dirty="0">
                <a:solidFill>
                  <a:schemeClr val="bg1"/>
                </a:solidFill>
              </a:rPr>
              <a:t> </a:t>
            </a:r>
            <a:r>
              <a:rPr lang="en-US" dirty="0" err="1">
                <a:solidFill>
                  <a:schemeClr val="bg1"/>
                </a:solidFill>
              </a:rPr>
              <a:t>που</a:t>
            </a:r>
            <a:r>
              <a:rPr lang="en-US" dirty="0">
                <a:solidFill>
                  <a:schemeClr val="bg1"/>
                </a:solidFill>
              </a:rPr>
              <a:t> </a:t>
            </a:r>
            <a:r>
              <a:rPr lang="en-US" dirty="0" err="1">
                <a:solidFill>
                  <a:schemeClr val="bg1"/>
                </a:solidFill>
              </a:rPr>
              <a:t>μετακομίζουν</a:t>
            </a:r>
            <a:r>
              <a:rPr lang="en-US" dirty="0">
                <a:solidFill>
                  <a:schemeClr val="bg1"/>
                </a:solidFill>
              </a:rPr>
              <a:t> </a:t>
            </a:r>
            <a:r>
              <a:rPr lang="en-US" dirty="0" err="1">
                <a:solidFill>
                  <a:schemeClr val="bg1"/>
                </a:solidFill>
              </a:rPr>
              <a:t>σε</a:t>
            </a:r>
            <a:r>
              <a:rPr lang="en-US" dirty="0">
                <a:solidFill>
                  <a:schemeClr val="bg1"/>
                </a:solidFill>
              </a:rPr>
              <a:t> </a:t>
            </a:r>
            <a:r>
              <a:rPr lang="en-US" dirty="0" err="1">
                <a:solidFill>
                  <a:schemeClr val="bg1"/>
                </a:solidFill>
              </a:rPr>
              <a:t>διαφορετική</a:t>
            </a:r>
            <a:r>
              <a:rPr lang="en-US" dirty="0">
                <a:solidFill>
                  <a:schemeClr val="bg1"/>
                </a:solidFill>
              </a:rPr>
              <a:t> </a:t>
            </a:r>
            <a:r>
              <a:rPr lang="en-US" dirty="0" err="1">
                <a:solidFill>
                  <a:schemeClr val="bg1"/>
                </a:solidFill>
              </a:rPr>
              <a:t>πολιτεία</a:t>
            </a:r>
            <a:r>
              <a:rPr lang="en-US" dirty="0">
                <a:solidFill>
                  <a:schemeClr val="bg1"/>
                </a:solidFill>
              </a:rPr>
              <a:t> </a:t>
            </a:r>
            <a:r>
              <a:rPr lang="en-US" dirty="0" err="1">
                <a:solidFill>
                  <a:schemeClr val="bg1"/>
                </a:solidFill>
              </a:rPr>
              <a:t>το</a:t>
            </a:r>
            <a:r>
              <a:rPr lang="en-US" dirty="0">
                <a:solidFill>
                  <a:schemeClr val="bg1"/>
                </a:solidFill>
              </a:rPr>
              <a:t> </a:t>
            </a:r>
            <a:r>
              <a:rPr lang="en-US" dirty="0" err="1">
                <a:solidFill>
                  <a:schemeClr val="bg1"/>
                </a:solidFill>
              </a:rPr>
              <a:t>κάνουν</a:t>
            </a:r>
            <a:r>
              <a:rPr lang="en-US" dirty="0">
                <a:solidFill>
                  <a:schemeClr val="bg1"/>
                </a:solidFill>
              </a:rPr>
              <a:t> </a:t>
            </a:r>
            <a:r>
              <a:rPr lang="en-US" dirty="0" err="1">
                <a:solidFill>
                  <a:schemeClr val="bg1"/>
                </a:solidFill>
              </a:rPr>
              <a:t>από</a:t>
            </a:r>
            <a:r>
              <a:rPr lang="en-US" dirty="0">
                <a:solidFill>
                  <a:schemeClr val="bg1"/>
                </a:solidFill>
              </a:rPr>
              <a:t> </a:t>
            </a:r>
            <a:r>
              <a:rPr lang="en-US" dirty="0" err="1">
                <a:solidFill>
                  <a:schemeClr val="bg1"/>
                </a:solidFill>
              </a:rPr>
              <a:t>δουλειά</a:t>
            </a:r>
            <a:r>
              <a:rPr lang="en-US" dirty="0">
                <a:solidFill>
                  <a:schemeClr val="bg1"/>
                </a:solidFill>
              </a:rPr>
              <a:t> </a:t>
            </a:r>
            <a:r>
              <a:rPr lang="en-US" dirty="0" err="1">
                <a:solidFill>
                  <a:schemeClr val="bg1"/>
                </a:solidFill>
              </a:rPr>
              <a:t>σε</a:t>
            </a:r>
            <a:r>
              <a:rPr lang="en-US" dirty="0">
                <a:solidFill>
                  <a:schemeClr val="bg1"/>
                </a:solidFill>
              </a:rPr>
              <a:t> </a:t>
            </a:r>
            <a:r>
              <a:rPr lang="en-US" dirty="0" err="1">
                <a:solidFill>
                  <a:schemeClr val="bg1"/>
                </a:solidFill>
              </a:rPr>
              <a:t>άλλη</a:t>
            </a:r>
            <a:r>
              <a:rPr lang="en-US" dirty="0">
                <a:solidFill>
                  <a:schemeClr val="bg1"/>
                </a:solidFill>
              </a:rPr>
              <a:t> </a:t>
            </a:r>
            <a:r>
              <a:rPr lang="en-US" dirty="0" err="1">
                <a:solidFill>
                  <a:schemeClr val="bg1"/>
                </a:solidFill>
              </a:rPr>
              <a:t>δουλειά</a:t>
            </a:r>
            <a:r>
              <a:rPr lang="en-US" dirty="0">
                <a:solidFill>
                  <a:schemeClr val="bg1"/>
                </a:solidFill>
              </a:rPr>
              <a:t>, </a:t>
            </a:r>
            <a:r>
              <a:rPr lang="en-US" dirty="0" err="1">
                <a:solidFill>
                  <a:schemeClr val="bg1"/>
                </a:solidFill>
              </a:rPr>
              <a:t>δηλαδή</a:t>
            </a:r>
            <a:r>
              <a:rPr lang="en-US" dirty="0">
                <a:solidFill>
                  <a:schemeClr val="bg1"/>
                </a:solidFill>
              </a:rPr>
              <a:t> </a:t>
            </a:r>
            <a:r>
              <a:rPr lang="en-US" dirty="0" err="1">
                <a:solidFill>
                  <a:schemeClr val="bg1"/>
                </a:solidFill>
              </a:rPr>
              <a:t>δεν</a:t>
            </a:r>
            <a:r>
              <a:rPr lang="en-US" dirty="0">
                <a:solidFill>
                  <a:schemeClr val="bg1"/>
                </a:solidFill>
              </a:rPr>
              <a:t> </a:t>
            </a:r>
            <a:r>
              <a:rPr lang="en-US" dirty="0" err="1">
                <a:solidFill>
                  <a:schemeClr val="bg1"/>
                </a:solidFill>
              </a:rPr>
              <a:t>βιώνουν</a:t>
            </a:r>
            <a:r>
              <a:rPr lang="en-US" dirty="0">
                <a:solidFill>
                  <a:schemeClr val="bg1"/>
                </a:solidFill>
              </a:rPr>
              <a:t> </a:t>
            </a:r>
            <a:r>
              <a:rPr lang="en-US" dirty="0" err="1">
                <a:solidFill>
                  <a:schemeClr val="bg1"/>
                </a:solidFill>
              </a:rPr>
              <a:t>περίοδο</a:t>
            </a:r>
            <a:r>
              <a:rPr lang="en-US" dirty="0">
                <a:solidFill>
                  <a:schemeClr val="bg1"/>
                </a:solidFill>
              </a:rPr>
              <a:t> </a:t>
            </a:r>
            <a:r>
              <a:rPr lang="en-US" dirty="0" err="1">
                <a:solidFill>
                  <a:schemeClr val="bg1"/>
                </a:solidFill>
              </a:rPr>
              <a:t>ανεργίας</a:t>
            </a:r>
            <a:r>
              <a:rPr lang="en-US" dirty="0">
                <a:solidFill>
                  <a:schemeClr val="bg1"/>
                </a:solidFill>
              </a:rPr>
              <a:t>. </a:t>
            </a:r>
            <a:r>
              <a:rPr lang="en-US" dirty="0" err="1">
                <a:solidFill>
                  <a:schemeClr val="bg1"/>
                </a:solidFill>
              </a:rPr>
              <a:t>Αυτό</a:t>
            </a:r>
            <a:r>
              <a:rPr lang="en-US" dirty="0">
                <a:solidFill>
                  <a:schemeClr val="bg1"/>
                </a:solidFill>
              </a:rPr>
              <a:t> </a:t>
            </a:r>
            <a:r>
              <a:rPr lang="en-US" dirty="0" err="1">
                <a:solidFill>
                  <a:schemeClr val="bg1"/>
                </a:solidFill>
              </a:rPr>
              <a:t>έχει</a:t>
            </a:r>
            <a:r>
              <a:rPr lang="en-US" dirty="0">
                <a:solidFill>
                  <a:schemeClr val="bg1"/>
                </a:solidFill>
              </a:rPr>
              <a:t> </a:t>
            </a:r>
            <a:r>
              <a:rPr lang="en-US" dirty="0" err="1">
                <a:solidFill>
                  <a:schemeClr val="bg1"/>
                </a:solidFill>
              </a:rPr>
              <a:t>αγνοηθεί</a:t>
            </a:r>
            <a:r>
              <a:rPr lang="en-US" dirty="0">
                <a:solidFill>
                  <a:schemeClr val="bg1"/>
                </a:solidFill>
              </a:rPr>
              <a:t> </a:t>
            </a:r>
            <a:r>
              <a:rPr lang="en-US" dirty="0" err="1">
                <a:solidFill>
                  <a:schemeClr val="bg1"/>
                </a:solidFill>
              </a:rPr>
              <a:t>σε</a:t>
            </a:r>
            <a:r>
              <a:rPr lang="en-US" dirty="0">
                <a:solidFill>
                  <a:schemeClr val="bg1"/>
                </a:solidFill>
              </a:rPr>
              <a:t> </a:t>
            </a:r>
            <a:r>
              <a:rPr lang="en-US" dirty="0" err="1">
                <a:solidFill>
                  <a:schemeClr val="bg1"/>
                </a:solidFill>
              </a:rPr>
              <a:t>μεγάλο</a:t>
            </a:r>
            <a:r>
              <a:rPr lang="en-US" dirty="0">
                <a:solidFill>
                  <a:schemeClr val="bg1"/>
                </a:solidFill>
              </a:rPr>
              <a:t> </a:t>
            </a:r>
            <a:r>
              <a:rPr lang="en-US" dirty="0" err="1">
                <a:solidFill>
                  <a:schemeClr val="bg1"/>
                </a:solidFill>
              </a:rPr>
              <a:t>βαθμό</a:t>
            </a:r>
            <a:r>
              <a:rPr lang="en-US" dirty="0">
                <a:solidFill>
                  <a:schemeClr val="bg1"/>
                </a:solidFill>
              </a:rPr>
              <a:t> </a:t>
            </a:r>
            <a:r>
              <a:rPr lang="en-US" dirty="0" err="1">
                <a:solidFill>
                  <a:schemeClr val="bg1"/>
                </a:solidFill>
              </a:rPr>
              <a:t>στα</a:t>
            </a:r>
            <a:r>
              <a:rPr lang="en-US" dirty="0">
                <a:solidFill>
                  <a:schemeClr val="bg1"/>
                </a:solidFill>
              </a:rPr>
              <a:t> </a:t>
            </a:r>
            <a:r>
              <a:rPr lang="en-US" dirty="0" err="1">
                <a:solidFill>
                  <a:schemeClr val="bg1"/>
                </a:solidFill>
              </a:rPr>
              <a:t>μοντέλα</a:t>
            </a:r>
            <a:r>
              <a:rPr lang="en-US" dirty="0">
                <a:solidFill>
                  <a:schemeClr val="bg1"/>
                </a:solidFill>
              </a:rPr>
              <a:t> </a:t>
            </a:r>
            <a:r>
              <a:rPr lang="en-US" dirty="0" err="1">
                <a:solidFill>
                  <a:schemeClr val="bg1"/>
                </a:solidFill>
              </a:rPr>
              <a:t>μετανάστευσης</a:t>
            </a:r>
            <a:r>
              <a:rPr lang="en-US" dirty="0">
                <a:solidFill>
                  <a:schemeClr val="bg1"/>
                </a:solidFill>
              </a:rPr>
              <a:t>, </a:t>
            </a:r>
            <a:r>
              <a:rPr lang="en-US" dirty="0" err="1">
                <a:solidFill>
                  <a:schemeClr val="bg1"/>
                </a:solidFill>
              </a:rPr>
              <a:t>τα</a:t>
            </a:r>
            <a:r>
              <a:rPr lang="en-US" dirty="0">
                <a:solidFill>
                  <a:schemeClr val="bg1"/>
                </a:solidFill>
              </a:rPr>
              <a:t> </a:t>
            </a:r>
            <a:r>
              <a:rPr lang="en-US" dirty="0" err="1">
                <a:solidFill>
                  <a:schemeClr val="bg1"/>
                </a:solidFill>
              </a:rPr>
              <a:t>οποία</a:t>
            </a:r>
            <a:r>
              <a:rPr lang="en-US" dirty="0">
                <a:solidFill>
                  <a:schemeClr val="bg1"/>
                </a:solidFill>
              </a:rPr>
              <a:t> </a:t>
            </a:r>
            <a:r>
              <a:rPr lang="en-US" dirty="0" err="1">
                <a:solidFill>
                  <a:schemeClr val="bg1"/>
                </a:solidFill>
              </a:rPr>
              <a:t>υποθέτουν</a:t>
            </a:r>
            <a:r>
              <a:rPr lang="en-US" dirty="0">
                <a:solidFill>
                  <a:schemeClr val="bg1"/>
                </a:solidFill>
              </a:rPr>
              <a:t> </a:t>
            </a:r>
            <a:r>
              <a:rPr lang="en-US" dirty="0" err="1">
                <a:solidFill>
                  <a:schemeClr val="bg1"/>
                </a:solidFill>
              </a:rPr>
              <a:t>κυρίως</a:t>
            </a:r>
            <a:r>
              <a:rPr lang="en-US" dirty="0">
                <a:solidFill>
                  <a:schemeClr val="bg1"/>
                </a:solidFill>
              </a:rPr>
              <a:t> </a:t>
            </a:r>
            <a:r>
              <a:rPr lang="en-US" dirty="0" err="1">
                <a:solidFill>
                  <a:schemeClr val="bg1"/>
                </a:solidFill>
              </a:rPr>
              <a:t>ότι</a:t>
            </a:r>
            <a:r>
              <a:rPr lang="en-US" dirty="0">
                <a:solidFill>
                  <a:schemeClr val="bg1"/>
                </a:solidFill>
              </a:rPr>
              <a:t> </a:t>
            </a:r>
            <a:r>
              <a:rPr lang="en-US" dirty="0" err="1">
                <a:solidFill>
                  <a:schemeClr val="bg1"/>
                </a:solidFill>
              </a:rPr>
              <a:t>μόνο</a:t>
            </a:r>
            <a:r>
              <a:rPr lang="en-US" dirty="0">
                <a:solidFill>
                  <a:schemeClr val="bg1"/>
                </a:solidFill>
              </a:rPr>
              <a:t> </a:t>
            </a:r>
            <a:r>
              <a:rPr lang="en-US" dirty="0" err="1">
                <a:solidFill>
                  <a:schemeClr val="bg1"/>
                </a:solidFill>
              </a:rPr>
              <a:t>άνεργοι</a:t>
            </a:r>
            <a:r>
              <a:rPr lang="en-US" dirty="0">
                <a:solidFill>
                  <a:schemeClr val="bg1"/>
                </a:solidFill>
              </a:rPr>
              <a:t> </a:t>
            </a:r>
            <a:r>
              <a:rPr lang="en-US" dirty="0" err="1">
                <a:solidFill>
                  <a:schemeClr val="bg1"/>
                </a:solidFill>
              </a:rPr>
              <a:t>μπορούν</a:t>
            </a:r>
            <a:r>
              <a:rPr lang="en-US" dirty="0">
                <a:solidFill>
                  <a:schemeClr val="bg1"/>
                </a:solidFill>
              </a:rPr>
              <a:t> </a:t>
            </a:r>
            <a:r>
              <a:rPr lang="en-US" dirty="0" err="1">
                <a:solidFill>
                  <a:schemeClr val="bg1"/>
                </a:solidFill>
              </a:rPr>
              <a:t>να</a:t>
            </a:r>
            <a:r>
              <a:rPr lang="en-US" dirty="0">
                <a:solidFill>
                  <a:schemeClr val="bg1"/>
                </a:solidFill>
              </a:rPr>
              <a:t> </a:t>
            </a:r>
            <a:r>
              <a:rPr lang="en-US" dirty="0" err="1">
                <a:solidFill>
                  <a:schemeClr val="bg1"/>
                </a:solidFill>
              </a:rPr>
              <a:t>μετακινηθούν</a:t>
            </a:r>
            <a:r>
              <a:rPr lang="en-US" dirty="0">
                <a:solidFill>
                  <a:schemeClr val="bg1"/>
                </a:solidFill>
              </a:rPr>
              <a:t>.</a:t>
            </a:r>
          </a:p>
        </p:txBody>
      </p:sp>
    </p:spTree>
    <p:extLst>
      <p:ext uri="{BB962C8B-B14F-4D97-AF65-F5344CB8AC3E}">
        <p14:creationId xmlns:p14="http://schemas.microsoft.com/office/powerpoint/2010/main" xmlns="" val="2119390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8" name="Rectangle 117">
            <a:extLst>
              <a:ext uri="{FF2B5EF4-FFF2-40B4-BE49-F238E27FC236}">
                <a16:creationId xmlns:a16="http://schemas.microsoft.com/office/drawing/2014/main" xmlns="" id="{FD8F1113-2E3C-46E3-B54F-B7F421EEF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5">
            <a:extLst>
              <a:ext uri="{FF2B5EF4-FFF2-40B4-BE49-F238E27FC236}">
                <a16:creationId xmlns:a16="http://schemas.microsoft.com/office/drawing/2014/main" xmlns="" id="{B54A4D14-513F-4121-92D3-5CCB468962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6">
            <a:extLst>
              <a:ext uri="{FF2B5EF4-FFF2-40B4-BE49-F238E27FC236}">
                <a16:creationId xmlns:a16="http://schemas.microsoft.com/office/drawing/2014/main" xmlns="" id="{6C3411F1-AD17-499D-AFEF-2F300F6DF0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7">
            <a:extLst>
              <a:ext uri="{FF2B5EF4-FFF2-40B4-BE49-F238E27FC236}">
                <a16:creationId xmlns:a16="http://schemas.microsoft.com/office/drawing/2014/main" xmlns="" id="{60BF2CBE-B1E9-4C42-89DC-C35E4E6516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8">
            <a:extLst>
              <a:ext uri="{FF2B5EF4-FFF2-40B4-BE49-F238E27FC236}">
                <a16:creationId xmlns:a16="http://schemas.microsoft.com/office/drawing/2014/main" xmlns="" id="{72C95A87-DCDB-41C4-B774-744B3ECBE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9">
            <a:extLst>
              <a:ext uri="{FF2B5EF4-FFF2-40B4-BE49-F238E27FC236}">
                <a16:creationId xmlns:a16="http://schemas.microsoft.com/office/drawing/2014/main" xmlns="" id="{BCB97515-32FF-43A6-A51C-B140193ABB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0">
            <a:extLst>
              <a:ext uri="{FF2B5EF4-FFF2-40B4-BE49-F238E27FC236}">
                <a16:creationId xmlns:a16="http://schemas.microsoft.com/office/drawing/2014/main" xmlns="" id="{9C6379D3-7045-4B76-9409-6D23D753D0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
            <a:extLst>
              <a:ext uri="{FF2B5EF4-FFF2-40B4-BE49-F238E27FC236}">
                <a16:creationId xmlns:a16="http://schemas.microsoft.com/office/drawing/2014/main" xmlns="" id="{61B1C1DE-4201-4989-BE65-41ADC24725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14">
            <a:extLst>
              <a:ext uri="{FF2B5EF4-FFF2-40B4-BE49-F238E27FC236}">
                <a16:creationId xmlns:a16="http://schemas.microsoft.com/office/drawing/2014/main" xmlns="" id="{806398CC-D327-4E06-838C-31119BD56F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16">
            <a:extLst>
              <a:ext uri="{FF2B5EF4-FFF2-40B4-BE49-F238E27FC236}">
                <a16:creationId xmlns:a16="http://schemas.microsoft.com/office/drawing/2014/main" xmlns="" id="{70A741CC-E736-448A-A94E-5C8BB9711D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11">
            <a:extLst>
              <a:ext uri="{FF2B5EF4-FFF2-40B4-BE49-F238E27FC236}">
                <a16:creationId xmlns:a16="http://schemas.microsoft.com/office/drawing/2014/main" xmlns="" id="{7C324CDD-B30F-47DD-8627-E2171D5E83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21">
            <a:extLst>
              <a:ext uri="{FF2B5EF4-FFF2-40B4-BE49-F238E27FC236}">
                <a16:creationId xmlns:a16="http://schemas.microsoft.com/office/drawing/2014/main" xmlns="" id="{79C8D19E-E3D6-45A6-BCA2-5918A37D7A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xmlns="" id="{09B1108D-F626-C941-AE75-C2372C588B85}"/>
              </a:ext>
            </a:extLst>
          </p:cNvPr>
          <p:cNvSpPr>
            <a:spLocks noGrp="1"/>
          </p:cNvSpPr>
          <p:nvPr>
            <p:ph type="ctrTitle"/>
          </p:nvPr>
        </p:nvSpPr>
        <p:spPr>
          <a:xfrm>
            <a:off x="8825306" y="1477651"/>
            <a:ext cx="2929372" cy="2468207"/>
          </a:xfrm>
        </p:spPr>
        <p:txBody>
          <a:bodyPr>
            <a:normAutofit/>
          </a:bodyPr>
          <a:lstStyle/>
          <a:p>
            <a:r>
              <a:rPr lang="el-GR" sz="3400" dirty="0">
                <a:solidFill>
                  <a:schemeClr val="tx2"/>
                </a:solidFill>
              </a:rPr>
              <a:t>ΕΥΧΑΡΙΣΤΟΥΜΕ ΠΟΛΥ!</a:t>
            </a:r>
            <a:endParaRPr lang="el-GR" dirty="0">
              <a:solidFill>
                <a:schemeClr val="tx2"/>
              </a:solidFill>
            </a:endParaRPr>
          </a:p>
        </p:txBody>
      </p:sp>
      <p:sp>
        <p:nvSpPr>
          <p:cNvPr id="142" name="Freeform 22">
            <a:extLst>
              <a:ext uri="{FF2B5EF4-FFF2-40B4-BE49-F238E27FC236}">
                <a16:creationId xmlns:a16="http://schemas.microsoft.com/office/drawing/2014/main" xmlns="" id="{43280283-E04A-43CA-BFA1-F285486A2F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23">
            <a:extLst>
              <a:ext uri="{FF2B5EF4-FFF2-40B4-BE49-F238E27FC236}">
                <a16:creationId xmlns:a16="http://schemas.microsoft.com/office/drawing/2014/main" xmlns="" id="{38328CB6-0FC5-4AEA-BC7E-489267CB6F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Shape 145">
            <a:extLst>
              <a:ext uri="{FF2B5EF4-FFF2-40B4-BE49-F238E27FC236}">
                <a16:creationId xmlns:a16="http://schemas.microsoft.com/office/drawing/2014/main" xmlns="" id="{138AF5D2-3A9C-4E8F-B879-36865366A1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12" name="Picture 57" descr="Εικόνα που περιέχει σιλουέτα, αντανάκλαση, άνδρας, άνθρωποι&#10;&#10;Περιγραφή που δημιουργήθηκε αυτόματα">
            <a:extLst>
              <a:ext uri="{FF2B5EF4-FFF2-40B4-BE49-F238E27FC236}">
                <a16:creationId xmlns:a16="http://schemas.microsoft.com/office/drawing/2014/main" xmlns="" id="{09FD6594-BBF4-971C-4DEB-83ED7CDADD8F}"/>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3504" r="9335" b="1"/>
          <a:stretch/>
        </p:blipFill>
        <p:spPr>
          <a:xfrm>
            <a:off x="932740" y="461405"/>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xmlns="" val="115477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xmlns="" id="{2DAE3342-9DFC-49D4-B09C-25E31076931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65" name="Freeform 5">
              <a:extLst>
                <a:ext uri="{FF2B5EF4-FFF2-40B4-BE49-F238E27FC236}">
                  <a16:creationId xmlns:a16="http://schemas.microsoft.com/office/drawing/2014/main" xmlns="" id="{E49E0D20-8423-4612-99A5-14AEF8F6BB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6" name="Freeform 6">
              <a:extLst>
                <a:ext uri="{FF2B5EF4-FFF2-40B4-BE49-F238E27FC236}">
                  <a16:creationId xmlns:a16="http://schemas.microsoft.com/office/drawing/2014/main" xmlns="" id="{57C2C108-5A30-48CA-9203-56747AEB7B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7" name="Freeform 7">
              <a:extLst>
                <a:ext uri="{FF2B5EF4-FFF2-40B4-BE49-F238E27FC236}">
                  <a16:creationId xmlns:a16="http://schemas.microsoft.com/office/drawing/2014/main" xmlns="" id="{1A343912-2EFC-408E-A862-5C9BF108DC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68" name="Freeform 8">
              <a:extLst>
                <a:ext uri="{FF2B5EF4-FFF2-40B4-BE49-F238E27FC236}">
                  <a16:creationId xmlns:a16="http://schemas.microsoft.com/office/drawing/2014/main" xmlns="" id="{AA50D1CF-9DAE-4CF6-B829-E66CEE9D57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9" name="Freeform 9">
              <a:extLst>
                <a:ext uri="{FF2B5EF4-FFF2-40B4-BE49-F238E27FC236}">
                  <a16:creationId xmlns:a16="http://schemas.microsoft.com/office/drawing/2014/main" xmlns="" id="{FE5799A4-0568-433E-BF41-752CF516AC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0" name="Freeform 10">
              <a:extLst>
                <a:ext uri="{FF2B5EF4-FFF2-40B4-BE49-F238E27FC236}">
                  <a16:creationId xmlns:a16="http://schemas.microsoft.com/office/drawing/2014/main" xmlns="" id="{CDBB86ED-F16F-4C28-BDD5-72D771176F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1" name="Freeform 11">
              <a:extLst>
                <a:ext uri="{FF2B5EF4-FFF2-40B4-BE49-F238E27FC236}">
                  <a16:creationId xmlns:a16="http://schemas.microsoft.com/office/drawing/2014/main" xmlns="" id="{3347939E-8B76-4CFC-B2EC-63A7E22783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2" name="Freeform 12">
              <a:extLst>
                <a:ext uri="{FF2B5EF4-FFF2-40B4-BE49-F238E27FC236}">
                  <a16:creationId xmlns:a16="http://schemas.microsoft.com/office/drawing/2014/main" xmlns="" id="{FA1DD132-02E4-4CD3-B496-BFF924558A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3" name="Freeform 13">
              <a:extLst>
                <a:ext uri="{FF2B5EF4-FFF2-40B4-BE49-F238E27FC236}">
                  <a16:creationId xmlns:a16="http://schemas.microsoft.com/office/drawing/2014/main" xmlns="" id="{710BDA52-A7D7-4E4E-9F36-EC8F983EAF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74" name="Freeform 14">
              <a:extLst>
                <a:ext uri="{FF2B5EF4-FFF2-40B4-BE49-F238E27FC236}">
                  <a16:creationId xmlns:a16="http://schemas.microsoft.com/office/drawing/2014/main" xmlns="" id="{B1BDF852-319F-42B8-9A50-7C9A9387CD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75" name="Freeform 15">
              <a:extLst>
                <a:ext uri="{FF2B5EF4-FFF2-40B4-BE49-F238E27FC236}">
                  <a16:creationId xmlns:a16="http://schemas.microsoft.com/office/drawing/2014/main" xmlns="" id="{3AACE376-C01E-4F1F-91B7-39D0274BFE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76" name="Freeform 16">
              <a:extLst>
                <a:ext uri="{FF2B5EF4-FFF2-40B4-BE49-F238E27FC236}">
                  <a16:creationId xmlns:a16="http://schemas.microsoft.com/office/drawing/2014/main" xmlns="" id="{7F612F4C-050E-459D-9771-ED088374A5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77" name="Freeform 17">
              <a:extLst>
                <a:ext uri="{FF2B5EF4-FFF2-40B4-BE49-F238E27FC236}">
                  <a16:creationId xmlns:a16="http://schemas.microsoft.com/office/drawing/2014/main" xmlns="" id="{94E4211B-3E41-4905-8F4E-76811B9E57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18">
              <a:extLst>
                <a:ext uri="{FF2B5EF4-FFF2-40B4-BE49-F238E27FC236}">
                  <a16:creationId xmlns:a16="http://schemas.microsoft.com/office/drawing/2014/main" xmlns="" id="{6AEC87EE-0CB8-43DE-8FEB-4586A92E80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19">
              <a:extLst>
                <a:ext uri="{FF2B5EF4-FFF2-40B4-BE49-F238E27FC236}">
                  <a16:creationId xmlns:a16="http://schemas.microsoft.com/office/drawing/2014/main" xmlns="" id="{277C1C5D-7BDC-47E4-8B81-C3C4AE949B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0" name="Freeform 20">
              <a:extLst>
                <a:ext uri="{FF2B5EF4-FFF2-40B4-BE49-F238E27FC236}">
                  <a16:creationId xmlns:a16="http://schemas.microsoft.com/office/drawing/2014/main" xmlns="" id="{7A2A6EF8-9768-4478-9CD3-DFA547CEFC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1" name="Freeform 21">
              <a:extLst>
                <a:ext uri="{FF2B5EF4-FFF2-40B4-BE49-F238E27FC236}">
                  <a16:creationId xmlns:a16="http://schemas.microsoft.com/office/drawing/2014/main" xmlns="" id="{1FD9091C-E8FA-4ADA-937F-A74426ED1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22">
              <a:extLst>
                <a:ext uri="{FF2B5EF4-FFF2-40B4-BE49-F238E27FC236}">
                  <a16:creationId xmlns:a16="http://schemas.microsoft.com/office/drawing/2014/main" xmlns="" id="{B69923E7-63C4-47CE-956E-09D384D4FE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3" name="Freeform 23">
              <a:extLst>
                <a:ext uri="{FF2B5EF4-FFF2-40B4-BE49-F238E27FC236}">
                  <a16:creationId xmlns:a16="http://schemas.microsoft.com/office/drawing/2014/main" xmlns="" id="{A2576784-872E-494C-A041-0E346226B7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85" name="Group 84">
            <a:extLst>
              <a:ext uri="{FF2B5EF4-FFF2-40B4-BE49-F238E27FC236}">
                <a16:creationId xmlns:a16="http://schemas.microsoft.com/office/drawing/2014/main" xmlns="" id="{B54F73D8-62C2-4127-9D19-01219BBB994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69293" y="1186483"/>
            <a:ext cx="8848345" cy="4477933"/>
            <a:chOff x="1669293" y="1186483"/>
            <a:chExt cx="8848345" cy="4477933"/>
          </a:xfrm>
        </p:grpSpPr>
        <p:sp>
          <p:nvSpPr>
            <p:cNvPr id="86" name="Rectangle 85">
              <a:extLst>
                <a:ext uri="{FF2B5EF4-FFF2-40B4-BE49-F238E27FC236}">
                  <a16:creationId xmlns:a16="http://schemas.microsoft.com/office/drawing/2014/main" xmlns="" id="{CFD8CA02-9BE5-4B82-8129-6EF6184024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86">
              <a:extLst>
                <a:ext uri="{FF2B5EF4-FFF2-40B4-BE49-F238E27FC236}">
                  <a16:creationId xmlns:a16="http://schemas.microsoft.com/office/drawing/2014/main" xmlns="" id="{01515E68-030C-4313-B300-35253163D3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xmlns="" id="{1937725F-1DDF-4225-937E-106DBB047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90" name="Rectangle 89">
            <a:extLst>
              <a:ext uri="{FF2B5EF4-FFF2-40B4-BE49-F238E27FC236}">
                <a16:creationId xmlns:a16="http://schemas.microsoft.com/office/drawing/2014/main" xmlns="" id="{1900EB9D-F30A-4E3A-A2E9-047674C79D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xmlns="" id="{3B8D2098-75F9-4FF9-9C60-6B734564F55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93" name="Freeform 5">
              <a:extLst>
                <a:ext uri="{FF2B5EF4-FFF2-40B4-BE49-F238E27FC236}">
                  <a16:creationId xmlns:a16="http://schemas.microsoft.com/office/drawing/2014/main" xmlns="" id="{FB96753D-C2B1-43D3-AA6E-173A366E3CA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6">
              <a:extLst>
                <a:ext uri="{FF2B5EF4-FFF2-40B4-BE49-F238E27FC236}">
                  <a16:creationId xmlns:a16="http://schemas.microsoft.com/office/drawing/2014/main" xmlns="" id="{A61A934B-C654-4533-A7FB-D4DF27557F9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7">
              <a:extLst>
                <a:ext uri="{FF2B5EF4-FFF2-40B4-BE49-F238E27FC236}">
                  <a16:creationId xmlns:a16="http://schemas.microsoft.com/office/drawing/2014/main" xmlns="" id="{83F12A30-4ED4-4040-8641-2826D77DE6C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8">
              <a:extLst>
                <a:ext uri="{FF2B5EF4-FFF2-40B4-BE49-F238E27FC236}">
                  <a16:creationId xmlns:a16="http://schemas.microsoft.com/office/drawing/2014/main" xmlns="" id="{B072F79D-A822-4A08-836C-2311A8C0BB9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
              <a:extLst>
                <a:ext uri="{FF2B5EF4-FFF2-40B4-BE49-F238E27FC236}">
                  <a16:creationId xmlns:a16="http://schemas.microsoft.com/office/drawing/2014/main" xmlns="" id="{35FFB68A-EF2F-439F-8235-8954FBCFC09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10">
              <a:extLst>
                <a:ext uri="{FF2B5EF4-FFF2-40B4-BE49-F238E27FC236}">
                  <a16:creationId xmlns:a16="http://schemas.microsoft.com/office/drawing/2014/main" xmlns="" id="{04999A61-A2EB-461C-A688-7AB58A69B00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11">
              <a:extLst>
                <a:ext uri="{FF2B5EF4-FFF2-40B4-BE49-F238E27FC236}">
                  <a16:creationId xmlns:a16="http://schemas.microsoft.com/office/drawing/2014/main" xmlns="" id="{61F71243-2354-47A6-9F23-389B060DE16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12">
              <a:extLst>
                <a:ext uri="{FF2B5EF4-FFF2-40B4-BE49-F238E27FC236}">
                  <a16:creationId xmlns:a16="http://schemas.microsoft.com/office/drawing/2014/main" xmlns="" id="{083EAAFA-248E-42B1-AFAC-01A3BB2BB9A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3">
              <a:extLst>
                <a:ext uri="{FF2B5EF4-FFF2-40B4-BE49-F238E27FC236}">
                  <a16:creationId xmlns:a16="http://schemas.microsoft.com/office/drawing/2014/main" xmlns="" id="{18B64564-4656-40D3-878F-4FEBE156CD6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4">
              <a:extLst>
                <a:ext uri="{FF2B5EF4-FFF2-40B4-BE49-F238E27FC236}">
                  <a16:creationId xmlns:a16="http://schemas.microsoft.com/office/drawing/2014/main" xmlns="" id="{AE69E474-D111-4F5A-B7CA-0C07BBFD385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5">
              <a:extLst>
                <a:ext uri="{FF2B5EF4-FFF2-40B4-BE49-F238E27FC236}">
                  <a16:creationId xmlns:a16="http://schemas.microsoft.com/office/drawing/2014/main" xmlns="" id="{4679FA9B-2C54-4209-8391-314EC236A21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6">
              <a:extLst>
                <a:ext uri="{FF2B5EF4-FFF2-40B4-BE49-F238E27FC236}">
                  <a16:creationId xmlns:a16="http://schemas.microsoft.com/office/drawing/2014/main" xmlns="" id="{02E8CA09-FF2F-4D2F-A4F4-CA10F68D350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7">
              <a:extLst>
                <a:ext uri="{FF2B5EF4-FFF2-40B4-BE49-F238E27FC236}">
                  <a16:creationId xmlns:a16="http://schemas.microsoft.com/office/drawing/2014/main" xmlns="" id="{92DCDDA2-F6BC-4709-BE45-F7F0119B73E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8">
              <a:extLst>
                <a:ext uri="{FF2B5EF4-FFF2-40B4-BE49-F238E27FC236}">
                  <a16:creationId xmlns:a16="http://schemas.microsoft.com/office/drawing/2014/main" xmlns="" id="{7CE4605E-ABDC-481A-966D-505C0B3AFE3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9">
              <a:extLst>
                <a:ext uri="{FF2B5EF4-FFF2-40B4-BE49-F238E27FC236}">
                  <a16:creationId xmlns:a16="http://schemas.microsoft.com/office/drawing/2014/main" xmlns="" id="{4A568BF4-C619-44B7-A66F-17787B56D6A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20">
              <a:extLst>
                <a:ext uri="{FF2B5EF4-FFF2-40B4-BE49-F238E27FC236}">
                  <a16:creationId xmlns:a16="http://schemas.microsoft.com/office/drawing/2014/main" xmlns="" id="{1E5E1B9D-4B4B-420E-AFFA-7B0A3E3982D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21">
              <a:extLst>
                <a:ext uri="{FF2B5EF4-FFF2-40B4-BE49-F238E27FC236}">
                  <a16:creationId xmlns:a16="http://schemas.microsoft.com/office/drawing/2014/main" xmlns="" id="{1FC21640-BB8B-4A89-A419-22B4F2D4682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22">
              <a:extLst>
                <a:ext uri="{FF2B5EF4-FFF2-40B4-BE49-F238E27FC236}">
                  <a16:creationId xmlns:a16="http://schemas.microsoft.com/office/drawing/2014/main" xmlns="" id="{3318F821-9C3A-4D9E-BC0C-BE8442C5D94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23">
              <a:extLst>
                <a:ext uri="{FF2B5EF4-FFF2-40B4-BE49-F238E27FC236}">
                  <a16:creationId xmlns:a16="http://schemas.microsoft.com/office/drawing/2014/main" xmlns="" id="{C40B3150-A66B-4C04-B7AD-C994819A48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 name="Εικόνα 4" descr="Εικόνα που περιέχει σημαία, γραβάτα, εσωτερικός χώρος, μπλούζα&#10;&#10;Περιγραφή που δημιουργήθηκε αυτόματα">
            <a:extLst>
              <a:ext uri="{FF2B5EF4-FFF2-40B4-BE49-F238E27FC236}">
                <a16:creationId xmlns:a16="http://schemas.microsoft.com/office/drawing/2014/main" xmlns="" id="{3A27DAA6-1155-D8D9-8FBC-BD3B5BC5F23A}"/>
              </a:ext>
            </a:extLst>
          </p:cNvPr>
          <p:cNvPicPr>
            <a:picLocks noChangeAspect="1"/>
          </p:cNvPicPr>
          <p:nvPr/>
        </p:nvPicPr>
        <p:blipFill rotWithShape="1">
          <a:blip r:embed="rId2"/>
          <a:srcRect t="2606" r="1" b="1"/>
          <a:stretch/>
        </p:blipFill>
        <p:spPr>
          <a:xfrm>
            <a:off x="-1061" y="227"/>
            <a:ext cx="12193061" cy="6858000"/>
          </a:xfrm>
          <a:prstGeom prst="rect">
            <a:avLst/>
          </a:prstGeom>
        </p:spPr>
      </p:pic>
      <p:grpSp>
        <p:nvGrpSpPr>
          <p:cNvPr id="113" name="Group 112">
            <a:extLst>
              <a:ext uri="{FF2B5EF4-FFF2-40B4-BE49-F238E27FC236}">
                <a16:creationId xmlns:a16="http://schemas.microsoft.com/office/drawing/2014/main" xmlns="" id="{F614BF36-BC31-495E-B91D-4BDE46CAA8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186483"/>
            <a:ext cx="12192000" cy="4477933"/>
            <a:chOff x="0" y="1186483"/>
            <a:chExt cx="12192000" cy="4477933"/>
          </a:xfrm>
        </p:grpSpPr>
        <p:sp>
          <p:nvSpPr>
            <p:cNvPr id="114" name="Rectangle 113">
              <a:extLst>
                <a:ext uri="{FF2B5EF4-FFF2-40B4-BE49-F238E27FC236}">
                  <a16:creationId xmlns:a16="http://schemas.microsoft.com/office/drawing/2014/main" xmlns="" id="{95803F16-9D17-4AE3-8818-6C0D9495A6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48" y="1186483"/>
              <a:ext cx="12188952" cy="71618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Isosceles Triangle 39">
              <a:extLst>
                <a:ext uri="{FF2B5EF4-FFF2-40B4-BE49-F238E27FC236}">
                  <a16:creationId xmlns:a16="http://schemas.microsoft.com/office/drawing/2014/main" xmlns="" id="{FFF165CE-3DCC-4E21-9CB7-3E1EF37339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5885852" y="5313353"/>
              <a:ext cx="407233" cy="35106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xmlns="" id="{466AA121-6165-4EFB-8908-B9A044CE5F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1991156"/>
              <a:ext cx="12192000" cy="332219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Τίτλος 1">
            <a:extLst>
              <a:ext uri="{FF2B5EF4-FFF2-40B4-BE49-F238E27FC236}">
                <a16:creationId xmlns:a16="http://schemas.microsoft.com/office/drawing/2014/main" xmlns="" id="{0DC56C5F-66FA-663A-DCF5-7FF79E4BB6C5}"/>
              </a:ext>
            </a:extLst>
          </p:cNvPr>
          <p:cNvSpPr>
            <a:spLocks noGrp="1"/>
          </p:cNvSpPr>
          <p:nvPr>
            <p:ph type="title"/>
          </p:nvPr>
        </p:nvSpPr>
        <p:spPr>
          <a:xfrm>
            <a:off x="5199" y="1184109"/>
            <a:ext cx="12173612" cy="699181"/>
          </a:xfrm>
        </p:spPr>
        <p:txBody>
          <a:bodyPr vert="horz" lIns="228600" tIns="228600" rIns="228600" bIns="0" rtlCol="0" anchor="b">
            <a:normAutofit fontScale="90000"/>
          </a:bodyPr>
          <a:lstStyle/>
          <a:p>
            <a:pPr>
              <a:lnSpc>
                <a:spcPct val="80000"/>
              </a:lnSpc>
            </a:pPr>
            <a:r>
              <a:rPr lang="en-US" sz="5400" err="1">
                <a:cs typeface="Calibri Light"/>
              </a:rPr>
              <a:t>Εισ</a:t>
            </a:r>
            <a:r>
              <a:rPr lang="en-US" sz="5400">
                <a:cs typeface="Calibri Light"/>
              </a:rPr>
              <a:t>α</a:t>
            </a:r>
            <a:r>
              <a:rPr lang="en-US" sz="5400" err="1">
                <a:cs typeface="Calibri Light"/>
              </a:rPr>
              <a:t>γωγή</a:t>
            </a:r>
            <a:r>
              <a:rPr lang="en-US" sz="5400">
                <a:cs typeface="Calibri Light"/>
              </a:rPr>
              <a:t> </a:t>
            </a:r>
            <a:r>
              <a:rPr lang="en-US" sz="5400" err="1">
                <a:cs typeface="Calibri Light"/>
              </a:rPr>
              <a:t>στο</a:t>
            </a:r>
            <a:r>
              <a:rPr lang="en-US" sz="5400">
                <a:cs typeface="Calibri Light"/>
              </a:rPr>
              <a:t> </a:t>
            </a:r>
            <a:r>
              <a:rPr lang="en-US" sz="5400" err="1">
                <a:cs typeface="Calibri Light"/>
              </a:rPr>
              <a:t>θέμ</a:t>
            </a:r>
            <a:r>
              <a:rPr lang="en-US" sz="5400">
                <a:cs typeface="Calibri Light"/>
              </a:rPr>
              <a:t>α </a:t>
            </a:r>
            <a:r>
              <a:rPr lang="en-US" sz="5400" err="1">
                <a:cs typeface="Calibri Light"/>
              </a:rPr>
              <a:t>της</a:t>
            </a:r>
            <a:r>
              <a:rPr lang="en-US" sz="5400">
                <a:cs typeface="Calibri Light"/>
              </a:rPr>
              <a:t> </a:t>
            </a:r>
            <a:r>
              <a:rPr lang="en-US" sz="5400" err="1">
                <a:cs typeface="Calibri Light"/>
              </a:rPr>
              <a:t>εργ</a:t>
            </a:r>
            <a:r>
              <a:rPr lang="en-US" sz="5400">
                <a:cs typeface="Calibri Light"/>
              </a:rPr>
              <a:t>α</a:t>
            </a:r>
            <a:r>
              <a:rPr lang="en-US" sz="5400" err="1">
                <a:cs typeface="Calibri Light"/>
              </a:rPr>
              <a:t>σί</a:t>
            </a:r>
            <a:r>
              <a:rPr lang="en-US" sz="5400">
                <a:cs typeface="Calibri Light"/>
              </a:rPr>
              <a:t>ας</a:t>
            </a:r>
          </a:p>
        </p:txBody>
      </p:sp>
      <p:sp>
        <p:nvSpPr>
          <p:cNvPr id="3" name="Θέση κειμένου 2">
            <a:extLst>
              <a:ext uri="{FF2B5EF4-FFF2-40B4-BE49-F238E27FC236}">
                <a16:creationId xmlns:a16="http://schemas.microsoft.com/office/drawing/2014/main" xmlns="" id="{915A67DF-2A8B-7DA1-EC22-388E34725ABA}"/>
              </a:ext>
            </a:extLst>
          </p:cNvPr>
          <p:cNvSpPr>
            <a:spLocks noGrp="1"/>
          </p:cNvSpPr>
          <p:nvPr>
            <p:ph type="body" idx="1"/>
          </p:nvPr>
        </p:nvSpPr>
        <p:spPr>
          <a:xfrm>
            <a:off x="1169766" y="2022833"/>
            <a:ext cx="9967388" cy="3206020"/>
          </a:xfrm>
        </p:spPr>
        <p:txBody>
          <a:bodyPr vert="horz" lIns="91440" tIns="0" rIns="91440" bIns="45720" rtlCol="0" anchor="t">
            <a:normAutofit fontScale="85000" lnSpcReduction="20000"/>
          </a:bodyPr>
          <a:lstStyle/>
          <a:p>
            <a:pPr algn="just">
              <a:lnSpc>
                <a:spcPct val="100000"/>
              </a:lnSpc>
            </a:pPr>
            <a:r>
              <a:rPr lang="en-US"/>
              <a:t>   </a:t>
            </a:r>
            <a:r>
              <a:rPr lang="en-US" sz="3600">
                <a:latin typeface="Calibri"/>
                <a:cs typeface="Calibri"/>
              </a:rPr>
              <a:t>Η παρα</a:t>
            </a:r>
            <a:r>
              <a:rPr lang="en-US" sz="3600" err="1">
                <a:latin typeface="Calibri"/>
                <a:cs typeface="Calibri"/>
              </a:rPr>
              <a:t>κάτω</a:t>
            </a:r>
            <a:r>
              <a:rPr lang="en-US" sz="3600">
                <a:latin typeface="Calibri"/>
                <a:cs typeface="Calibri"/>
              </a:rPr>
              <a:t> </a:t>
            </a:r>
            <a:r>
              <a:rPr lang="en-US" sz="3600" err="1">
                <a:latin typeface="Calibri"/>
                <a:cs typeface="Calibri"/>
              </a:rPr>
              <a:t>εργ</a:t>
            </a:r>
            <a:r>
              <a:rPr lang="en-US" sz="3600">
                <a:latin typeface="Calibri"/>
                <a:cs typeface="Calibri"/>
              </a:rPr>
              <a:t>α</a:t>
            </a:r>
            <a:r>
              <a:rPr lang="en-US" sz="3600" err="1">
                <a:latin typeface="Calibri"/>
                <a:cs typeface="Calibri"/>
              </a:rPr>
              <a:t>σί</a:t>
            </a:r>
            <a:r>
              <a:rPr lang="en-US" sz="3600">
                <a:latin typeface="Calibri"/>
                <a:cs typeface="Calibri"/>
              </a:rPr>
              <a:t>α, βα</a:t>
            </a:r>
            <a:r>
              <a:rPr lang="en-US" sz="3600" err="1">
                <a:latin typeface="Calibri"/>
                <a:cs typeface="Calibri"/>
              </a:rPr>
              <a:t>σίζετ</a:t>
            </a:r>
            <a:r>
              <a:rPr lang="en-US" sz="3600">
                <a:latin typeface="Calibri"/>
                <a:cs typeface="Calibri"/>
              </a:rPr>
              <a:t>αι </a:t>
            </a:r>
            <a:r>
              <a:rPr lang="en-US" sz="3600" err="1">
                <a:latin typeface="Calibri"/>
                <a:cs typeface="Calibri"/>
              </a:rPr>
              <a:t>στο</a:t>
            </a:r>
            <a:r>
              <a:rPr lang="en-US" sz="3600">
                <a:latin typeface="Calibri"/>
                <a:cs typeface="Calibri"/>
              </a:rPr>
              <a:t> </a:t>
            </a:r>
            <a:r>
              <a:rPr lang="en-US" sz="3600" err="1">
                <a:latin typeface="Calibri"/>
                <a:cs typeface="Calibri"/>
              </a:rPr>
              <a:t>ομόνυμο</a:t>
            </a:r>
            <a:r>
              <a:rPr lang="en-US" sz="3600">
                <a:latin typeface="Calibri"/>
                <a:cs typeface="Calibri"/>
              </a:rPr>
              <a:t> </a:t>
            </a:r>
            <a:r>
              <a:rPr lang="en-US" sz="3600" err="1">
                <a:latin typeface="Calibri"/>
                <a:cs typeface="Calibri"/>
              </a:rPr>
              <a:t>άρθρο</a:t>
            </a:r>
            <a:r>
              <a:rPr lang="en-US" sz="3600">
                <a:latin typeface="Calibri"/>
                <a:cs typeface="Calibri"/>
              </a:rPr>
              <a:t> </a:t>
            </a:r>
            <a:r>
              <a:rPr lang="en-US" sz="3600" err="1">
                <a:latin typeface="Calibri"/>
                <a:cs typeface="Calibri"/>
              </a:rPr>
              <a:t>της</a:t>
            </a:r>
            <a:r>
              <a:rPr lang="en-US" sz="3600">
                <a:latin typeface="Calibri"/>
                <a:cs typeface="Calibri"/>
              </a:rPr>
              <a:t> κα</a:t>
            </a:r>
            <a:r>
              <a:rPr lang="en-US" sz="3600" err="1">
                <a:latin typeface="Calibri"/>
                <a:cs typeface="Calibri"/>
              </a:rPr>
              <a:t>θηγήτρι</a:t>
            </a:r>
            <a:r>
              <a:rPr lang="en-US" sz="3600">
                <a:latin typeface="Calibri"/>
                <a:cs typeface="Calibri"/>
              </a:rPr>
              <a:t>ας </a:t>
            </a:r>
            <a:r>
              <a:rPr lang="en-US" sz="3600" err="1">
                <a:latin typeface="Calibri"/>
                <a:cs typeface="Calibri"/>
              </a:rPr>
              <a:t>στο</a:t>
            </a:r>
            <a:r>
              <a:rPr lang="en-US" sz="3600">
                <a:latin typeface="Calibri"/>
                <a:cs typeface="Calibri"/>
              </a:rPr>
              <a:t> </a:t>
            </a:r>
            <a:r>
              <a:rPr lang="en-US" sz="3600">
                <a:latin typeface="Calibri"/>
                <a:cs typeface="Calibri Light"/>
              </a:rPr>
              <a:t>Toulouse School of Economics, Eugenia Gonzalez Aguado</a:t>
            </a:r>
            <a:r>
              <a:rPr lang="en-US" sz="3600">
                <a:latin typeface="Calibri"/>
                <a:cs typeface="Calibri"/>
              </a:rPr>
              <a:t>. </a:t>
            </a:r>
            <a:r>
              <a:rPr lang="en-US" sz="3600" err="1">
                <a:latin typeface="Calibri"/>
                <a:cs typeface="Calibri"/>
              </a:rPr>
              <a:t>Αν</a:t>
            </a:r>
            <a:r>
              <a:rPr lang="en-US" sz="3600">
                <a:latin typeface="Calibri"/>
                <a:cs typeface="Calibri"/>
              </a:rPr>
              <a:t>α</a:t>
            </a:r>
            <a:r>
              <a:rPr lang="en-US" sz="3600" err="1">
                <a:latin typeface="Calibri"/>
                <a:cs typeface="Calibri"/>
              </a:rPr>
              <a:t>φέρετ</a:t>
            </a:r>
            <a:r>
              <a:rPr lang="en-US" sz="3600">
                <a:latin typeface="Calibri"/>
                <a:cs typeface="Calibri"/>
              </a:rPr>
              <a:t>αι </a:t>
            </a:r>
            <a:r>
              <a:rPr lang="en-US" sz="3600" err="1">
                <a:latin typeface="Calibri"/>
                <a:cs typeface="Calibri"/>
              </a:rPr>
              <a:t>στις</a:t>
            </a:r>
            <a:r>
              <a:rPr lang="en-US" sz="3600">
                <a:latin typeface="Calibri"/>
                <a:cs typeface="Calibri"/>
              </a:rPr>
              <a:t> επιπ</a:t>
            </a:r>
            <a:r>
              <a:rPr lang="en-US" sz="3600" err="1">
                <a:latin typeface="Calibri"/>
                <a:cs typeface="Calibri"/>
              </a:rPr>
              <a:t>τώσεις</a:t>
            </a:r>
            <a:r>
              <a:rPr lang="en-US" sz="3600">
                <a:latin typeface="Calibri"/>
                <a:cs typeface="Calibri"/>
              </a:rPr>
              <a:t> </a:t>
            </a:r>
            <a:r>
              <a:rPr lang="en-US" sz="3600" err="1">
                <a:latin typeface="Calibri"/>
                <a:cs typeface="Calibri"/>
              </a:rPr>
              <a:t>της</a:t>
            </a:r>
            <a:r>
              <a:rPr lang="en-US" sz="3600">
                <a:latin typeface="Calibri"/>
                <a:cs typeface="Calibri"/>
              </a:rPr>
              <a:t> </a:t>
            </a:r>
            <a:r>
              <a:rPr lang="en-US" sz="3600" err="1">
                <a:latin typeface="Calibri"/>
                <a:cs typeface="Calibri"/>
              </a:rPr>
              <a:t>εσωτερικής</a:t>
            </a:r>
            <a:r>
              <a:rPr lang="en-US" sz="3600">
                <a:latin typeface="Calibri"/>
                <a:cs typeface="Calibri"/>
              </a:rPr>
              <a:t> </a:t>
            </a:r>
            <a:r>
              <a:rPr lang="en-US" sz="3600" err="1">
                <a:latin typeface="Calibri"/>
                <a:cs typeface="Calibri"/>
              </a:rPr>
              <a:t>μετ</a:t>
            </a:r>
            <a:r>
              <a:rPr lang="en-US" sz="3600">
                <a:latin typeface="Calibri"/>
                <a:cs typeface="Calibri"/>
              </a:rPr>
              <a:t>α</a:t>
            </a:r>
            <a:r>
              <a:rPr lang="en-US" sz="3600" err="1">
                <a:latin typeface="Calibri"/>
                <a:cs typeface="Calibri"/>
              </a:rPr>
              <a:t>νάστευσης</a:t>
            </a:r>
            <a:r>
              <a:rPr lang="en-US" sz="3600">
                <a:latin typeface="Calibri"/>
                <a:cs typeface="Calibri"/>
              </a:rPr>
              <a:t> </a:t>
            </a:r>
            <a:r>
              <a:rPr lang="en-US" sz="3600" err="1">
                <a:latin typeface="Calibri"/>
                <a:cs typeface="Calibri"/>
              </a:rPr>
              <a:t>σε</a:t>
            </a:r>
            <a:r>
              <a:rPr lang="en-US" sz="3600">
                <a:latin typeface="Calibri"/>
                <a:cs typeface="Calibri"/>
              </a:rPr>
              <a:t> </a:t>
            </a:r>
            <a:r>
              <a:rPr lang="en-US" sz="3600" err="1">
                <a:latin typeface="Calibri"/>
                <a:cs typeface="Calibri"/>
              </a:rPr>
              <a:t>μί</a:t>
            </a:r>
            <a:r>
              <a:rPr lang="en-US" sz="3600">
                <a:latin typeface="Calibri"/>
                <a:cs typeface="Calibri"/>
              </a:rPr>
              <a:t>α </a:t>
            </a:r>
            <a:r>
              <a:rPr lang="en-US" sz="3600" err="1">
                <a:latin typeface="Calibri"/>
                <a:cs typeface="Calibri"/>
              </a:rPr>
              <a:t>οικονομί</a:t>
            </a:r>
            <a:r>
              <a:rPr lang="en-US" sz="3600">
                <a:latin typeface="Calibri"/>
                <a:cs typeface="Calibri"/>
              </a:rPr>
              <a:t>α </a:t>
            </a:r>
            <a:r>
              <a:rPr lang="en-US" sz="3600" err="1">
                <a:latin typeface="Calibri"/>
                <a:cs typeface="Calibri"/>
              </a:rPr>
              <a:t>με</a:t>
            </a:r>
            <a:r>
              <a:rPr lang="en-US" sz="3600">
                <a:latin typeface="Calibri"/>
                <a:cs typeface="Calibri"/>
              </a:rPr>
              <a:t> </a:t>
            </a:r>
            <a:r>
              <a:rPr lang="en-US" sz="3600" err="1">
                <a:latin typeface="Calibri"/>
                <a:cs typeface="Calibri"/>
              </a:rPr>
              <a:t>εργ</a:t>
            </a:r>
            <a:r>
              <a:rPr lang="en-US" sz="3600">
                <a:latin typeface="Calibri"/>
                <a:cs typeface="Calibri"/>
              </a:rPr>
              <a:t>α</a:t>
            </a:r>
            <a:r>
              <a:rPr lang="en-US" sz="3600" err="1">
                <a:latin typeface="Calibri"/>
                <a:cs typeface="Calibri"/>
              </a:rPr>
              <a:t>σι</a:t>
            </a:r>
            <a:r>
              <a:rPr lang="en-US" sz="3600">
                <a:latin typeface="Calibri"/>
                <a:cs typeface="Calibri"/>
              </a:rPr>
              <a:t>α</a:t>
            </a:r>
            <a:r>
              <a:rPr lang="en-US" sz="3600" err="1">
                <a:latin typeface="Calibri"/>
                <a:cs typeface="Calibri"/>
              </a:rPr>
              <a:t>κές</a:t>
            </a:r>
            <a:r>
              <a:rPr lang="en-US" sz="3600">
                <a:latin typeface="Calibri"/>
                <a:cs typeface="Calibri"/>
              </a:rPr>
              <a:t> </a:t>
            </a:r>
            <a:r>
              <a:rPr lang="en-US" sz="3600" err="1">
                <a:latin typeface="Calibri"/>
                <a:cs typeface="Calibri"/>
              </a:rPr>
              <a:t>τρι</a:t>
            </a:r>
            <a:r>
              <a:rPr lang="en-US" sz="3600">
                <a:latin typeface="Calibri"/>
                <a:cs typeface="Calibri"/>
              </a:rPr>
              <a:t>β</a:t>
            </a:r>
            <a:r>
              <a:rPr lang="en-US" sz="3600" err="1">
                <a:latin typeface="Calibri"/>
                <a:cs typeface="Calibri"/>
              </a:rPr>
              <a:t>ές</a:t>
            </a:r>
            <a:r>
              <a:rPr lang="en-US" sz="3600">
                <a:latin typeface="Calibri"/>
                <a:cs typeface="Calibri"/>
              </a:rPr>
              <a:t>, κα</a:t>
            </a:r>
            <a:r>
              <a:rPr lang="en-US" sz="3600" err="1">
                <a:latin typeface="Calibri"/>
                <a:cs typeface="Calibri"/>
              </a:rPr>
              <a:t>θώς</a:t>
            </a:r>
            <a:r>
              <a:rPr lang="en-US" sz="3600">
                <a:latin typeface="Calibri"/>
                <a:cs typeface="Calibri"/>
              </a:rPr>
              <a:t> και απ</a:t>
            </a:r>
            <a:r>
              <a:rPr lang="en-US" sz="3600" err="1">
                <a:latin typeface="Calibri"/>
                <a:cs typeface="Calibri"/>
              </a:rPr>
              <a:t>οδεικνύετ</a:t>
            </a:r>
            <a:r>
              <a:rPr lang="en-US" sz="3600">
                <a:latin typeface="Calibri"/>
                <a:cs typeface="Calibri"/>
              </a:rPr>
              <a:t>αι η π</a:t>
            </a:r>
            <a:r>
              <a:rPr lang="en-US" sz="3600" err="1">
                <a:latin typeface="Calibri"/>
                <a:cs typeface="Calibri"/>
              </a:rPr>
              <a:t>ροκυκλικότητ</a:t>
            </a:r>
            <a:r>
              <a:rPr lang="en-US" sz="3600">
                <a:latin typeface="Calibri"/>
                <a:cs typeface="Calibri"/>
              </a:rPr>
              <a:t>α </a:t>
            </a:r>
            <a:r>
              <a:rPr lang="en-US" sz="3600" err="1">
                <a:latin typeface="Calibri"/>
                <a:cs typeface="Calibri"/>
              </a:rPr>
              <a:t>της</a:t>
            </a:r>
            <a:r>
              <a:rPr lang="en-US" sz="3600">
                <a:latin typeface="Calibri"/>
                <a:cs typeface="Calibri"/>
              </a:rPr>
              <a:t> </a:t>
            </a:r>
            <a:r>
              <a:rPr lang="en-US" sz="3600" err="1">
                <a:latin typeface="Calibri"/>
                <a:cs typeface="Calibri"/>
              </a:rPr>
              <a:t>μετ</a:t>
            </a:r>
            <a:r>
              <a:rPr lang="en-US" sz="3600">
                <a:latin typeface="Calibri"/>
                <a:cs typeface="Calibri"/>
              </a:rPr>
              <a:t>α</a:t>
            </a:r>
            <a:r>
              <a:rPr lang="en-US" sz="3600" err="1">
                <a:latin typeface="Calibri"/>
                <a:cs typeface="Calibri"/>
              </a:rPr>
              <a:t>νάστευσης</a:t>
            </a:r>
            <a:r>
              <a:rPr lang="en-US" sz="3600">
                <a:latin typeface="Calibri"/>
                <a:cs typeface="Calibri"/>
              </a:rPr>
              <a:t> </a:t>
            </a:r>
            <a:r>
              <a:rPr lang="en-US" sz="3600" err="1">
                <a:latin typeface="Calibri"/>
                <a:cs typeface="Calibri"/>
              </a:rPr>
              <a:t>στις</a:t>
            </a:r>
            <a:r>
              <a:rPr lang="en-US" sz="3600">
                <a:latin typeface="Calibri"/>
                <a:cs typeface="Calibri"/>
              </a:rPr>
              <a:t> </a:t>
            </a:r>
            <a:r>
              <a:rPr lang="en-US" sz="3600" err="1">
                <a:latin typeface="Calibri"/>
                <a:cs typeface="Calibri"/>
              </a:rPr>
              <a:t>Ηνωμένες</a:t>
            </a:r>
            <a:r>
              <a:rPr lang="en-US" sz="3600">
                <a:latin typeface="Calibri"/>
                <a:cs typeface="Calibri"/>
              </a:rPr>
              <a:t> </a:t>
            </a:r>
            <a:r>
              <a:rPr lang="en-US" sz="3600" err="1">
                <a:latin typeface="Calibri"/>
                <a:cs typeface="Calibri"/>
              </a:rPr>
              <a:t>Πολιτείες</a:t>
            </a:r>
            <a:r>
              <a:rPr lang="en-US" sz="3600">
                <a:latin typeface="Calibri"/>
                <a:cs typeface="Calibri"/>
              </a:rPr>
              <a:t> </a:t>
            </a:r>
            <a:r>
              <a:rPr lang="en-US" sz="3600" err="1">
                <a:latin typeface="Calibri"/>
                <a:cs typeface="Calibri"/>
              </a:rPr>
              <a:t>της</a:t>
            </a:r>
            <a:r>
              <a:rPr lang="en-US" sz="3600">
                <a:latin typeface="Calibri"/>
                <a:cs typeface="Calibri"/>
              </a:rPr>
              <a:t> </a:t>
            </a:r>
            <a:r>
              <a:rPr lang="en-US" sz="3600" err="1">
                <a:latin typeface="Calibri"/>
                <a:cs typeface="Calibri"/>
              </a:rPr>
              <a:t>Αμερικής</a:t>
            </a:r>
            <a:r>
              <a:rPr lang="en-US" sz="3600">
                <a:latin typeface="Calibri"/>
                <a:cs typeface="Calibri"/>
              </a:rPr>
              <a:t> (</a:t>
            </a:r>
            <a:r>
              <a:rPr lang="en-US" sz="3600" err="1">
                <a:latin typeface="Calibri"/>
                <a:cs typeface="Calibri"/>
              </a:rPr>
              <a:t>στο</a:t>
            </a:r>
            <a:r>
              <a:rPr lang="en-US" sz="3600">
                <a:latin typeface="Calibri"/>
                <a:cs typeface="Calibri"/>
              </a:rPr>
              <a:t> </a:t>
            </a:r>
            <a:r>
              <a:rPr lang="en-US" sz="3600" err="1">
                <a:latin typeface="Calibri"/>
                <a:cs typeface="Calibri"/>
              </a:rPr>
              <a:t>εξής</a:t>
            </a:r>
            <a:r>
              <a:rPr lang="en-US" sz="3600">
                <a:latin typeface="Calibri"/>
                <a:cs typeface="Calibri"/>
              </a:rPr>
              <a:t> ΗΠΑ), </a:t>
            </a:r>
            <a:r>
              <a:rPr lang="en-US" sz="3600" err="1">
                <a:latin typeface="Calibri"/>
                <a:cs typeface="Calibri"/>
              </a:rPr>
              <a:t>μέσω</a:t>
            </a:r>
            <a:r>
              <a:rPr lang="en-US" sz="3600">
                <a:latin typeface="Calibri"/>
                <a:cs typeface="Calibri"/>
              </a:rPr>
              <a:t> </a:t>
            </a:r>
            <a:r>
              <a:rPr lang="en-US" sz="3600" err="1">
                <a:latin typeface="Calibri"/>
                <a:cs typeface="Calibri"/>
              </a:rPr>
              <a:t>μικροοικονομικών</a:t>
            </a:r>
            <a:r>
              <a:rPr lang="en-US" sz="3600">
                <a:latin typeface="Calibri"/>
                <a:cs typeface="Calibri"/>
              </a:rPr>
              <a:t> και μα</a:t>
            </a:r>
            <a:r>
              <a:rPr lang="en-US" sz="3600" err="1">
                <a:latin typeface="Calibri"/>
                <a:cs typeface="Calibri"/>
              </a:rPr>
              <a:t>κροοικονομικών</a:t>
            </a:r>
            <a:r>
              <a:rPr lang="en-US" sz="3600">
                <a:latin typeface="Calibri"/>
                <a:cs typeface="Calibri"/>
              </a:rPr>
              <a:t> </a:t>
            </a:r>
            <a:r>
              <a:rPr lang="en-US" sz="3600" err="1">
                <a:latin typeface="Calibri"/>
                <a:cs typeface="Calibri"/>
              </a:rPr>
              <a:t>δεδομένων</a:t>
            </a:r>
            <a:r>
              <a:rPr lang="en-US" sz="3600">
                <a:latin typeface="Calibri"/>
                <a:cs typeface="Calibri"/>
              </a:rPr>
              <a:t>. </a:t>
            </a:r>
            <a:endParaRPr lang="el-GR" sz="3600"/>
          </a:p>
        </p:txBody>
      </p:sp>
    </p:spTree>
    <p:extLst>
      <p:ext uri="{BB962C8B-B14F-4D97-AF65-F5344CB8AC3E}">
        <p14:creationId xmlns:p14="http://schemas.microsoft.com/office/powerpoint/2010/main" xmlns="" val="2704822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8E47769-7411-EFDF-5B72-91A73EC3A67B}"/>
              </a:ext>
            </a:extLst>
          </p:cNvPr>
          <p:cNvSpPr>
            <a:spLocks noGrp="1"/>
          </p:cNvSpPr>
          <p:nvPr>
            <p:ph type="ctrTitle"/>
          </p:nvPr>
        </p:nvSpPr>
        <p:spPr>
          <a:xfrm>
            <a:off x="1759236" y="1227240"/>
            <a:ext cx="8679915" cy="670427"/>
          </a:xfrm>
        </p:spPr>
        <p:txBody>
          <a:bodyPr>
            <a:normAutofit fontScale="90000"/>
          </a:bodyPr>
          <a:lstStyle/>
          <a:p>
            <a:r>
              <a:rPr lang="el-GR">
                <a:cs typeface="Calibri Light"/>
              </a:rPr>
              <a:t>Η εσωτερική μετανάστευση</a:t>
            </a:r>
            <a:endParaRPr lang="el-GR"/>
          </a:p>
        </p:txBody>
      </p:sp>
      <p:sp>
        <p:nvSpPr>
          <p:cNvPr id="3" name="Υπότιτλος 2">
            <a:extLst>
              <a:ext uri="{FF2B5EF4-FFF2-40B4-BE49-F238E27FC236}">
                <a16:creationId xmlns:a16="http://schemas.microsoft.com/office/drawing/2014/main" xmlns="" id="{B39A99DE-0263-8B1B-3C10-66FB1DC7E61C}"/>
              </a:ext>
            </a:extLst>
          </p:cNvPr>
          <p:cNvSpPr>
            <a:spLocks noGrp="1"/>
          </p:cNvSpPr>
          <p:nvPr>
            <p:ph type="subTitle" idx="1"/>
          </p:nvPr>
        </p:nvSpPr>
        <p:spPr>
          <a:xfrm>
            <a:off x="1644219" y="2022833"/>
            <a:ext cx="8860331" cy="3306661"/>
          </a:xfrm>
        </p:spPr>
        <p:txBody>
          <a:bodyPr vert="horz" lIns="91440" tIns="0" rIns="91440" bIns="45720" rtlCol="0" anchor="t">
            <a:normAutofit fontScale="92500" lnSpcReduction="20000"/>
          </a:bodyPr>
          <a:lstStyle/>
          <a:p>
            <a:pPr algn="just"/>
            <a:r>
              <a:rPr lang="el-GR"/>
              <a:t>    </a:t>
            </a:r>
            <a:r>
              <a:rPr lang="el-GR" sz="2200">
                <a:latin typeface="Calibri Light"/>
                <a:cs typeface="Calibri"/>
              </a:rPr>
              <a:t>Σε νομισματικές  ενώσεις, καθώς και σε μεγάλα κράτη με πολλούς τομείς οικονομίας όπως οι ΗΠΑ, παρατηρείται το φαινόμενο της εσωτερικής μετανάστευσης. Πρόκειται για το φαινόμενο  της μετανάστευσης από περιοχή σε περιοχή, όταν  κάποια περιοχή βρίσκεται σε ύφεση, κατά τη διάρκεια του επιχειρηματικού κύκλου, δηλαδή  σε όλες τις φάσεις που περνά μια οικονομία. Πολλές φορές η εσωτερική μετανάστευση συνεπάγεται και με αλλαγή κλάδου εργασίας, καθώς σε κάθε περιοχή ευδοκιμεί διαφορετικός κλάδος της οικονομίας. Στις ΗΠΑ, η μετανάστευση από πολιτεία σε πολιτεία μειώνεται κατά τη διάρκεια της ύφεσης. Επιπλέον είναι </a:t>
            </a:r>
            <a:r>
              <a:rPr lang="el-GR" sz="2200" err="1">
                <a:latin typeface="Calibri Light"/>
                <a:cs typeface="Calibri"/>
              </a:rPr>
              <a:t>προκυκλική</a:t>
            </a:r>
            <a:r>
              <a:rPr lang="el-GR" sz="2200">
                <a:latin typeface="Calibri Light"/>
                <a:cs typeface="Calibri"/>
              </a:rPr>
              <a:t>, διότι η ύφεση επηρεάζει αρνητικά όλες τις πολιτείες και εμφανίζονται απ' όλες τις πολιτείες χαμηλά μεταναστευτικά ρεύματα, ωστόσο με διαφορετικό ρυθμό. Βασικοί παράγοντες που επηρεάζουν τη μετανάστευση είναι οι εργασιακές ευκαιρίες και το εισόδημα.  </a:t>
            </a:r>
            <a:r>
              <a:rPr lang="el-GR" sz="2400">
                <a:latin typeface="Calibri Light"/>
                <a:cs typeface="Calibri"/>
              </a:rPr>
              <a:t> </a:t>
            </a:r>
          </a:p>
        </p:txBody>
      </p:sp>
    </p:spTree>
    <p:extLst>
      <p:ext uri="{BB962C8B-B14F-4D97-AF65-F5344CB8AC3E}">
        <p14:creationId xmlns:p14="http://schemas.microsoft.com/office/powerpoint/2010/main" xmlns="" val="3578554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2BBBD145-2FC5-42C1-97BE-1C636D13973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0" name="Freeform 5">
              <a:extLst>
                <a:ext uri="{FF2B5EF4-FFF2-40B4-BE49-F238E27FC236}">
                  <a16:creationId xmlns:a16="http://schemas.microsoft.com/office/drawing/2014/main" xmlns="" id="{952A4B46-1EE6-42F1-BBC0-02A47B9932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1" name="Freeform 6">
              <a:extLst>
                <a:ext uri="{FF2B5EF4-FFF2-40B4-BE49-F238E27FC236}">
                  <a16:creationId xmlns:a16="http://schemas.microsoft.com/office/drawing/2014/main" xmlns="" id="{24058FF8-180E-4BFD-BFFC-E51367000C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7">
              <a:extLst>
                <a:ext uri="{FF2B5EF4-FFF2-40B4-BE49-F238E27FC236}">
                  <a16:creationId xmlns:a16="http://schemas.microsoft.com/office/drawing/2014/main" xmlns="" id="{A423535B-8DEB-423C-9F9D-529C3123EB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8">
              <a:extLst>
                <a:ext uri="{FF2B5EF4-FFF2-40B4-BE49-F238E27FC236}">
                  <a16:creationId xmlns:a16="http://schemas.microsoft.com/office/drawing/2014/main" xmlns="" id="{988732CF-5FD1-4FE3-B520-C9F956B3A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4" name="Freeform 9">
              <a:extLst>
                <a:ext uri="{FF2B5EF4-FFF2-40B4-BE49-F238E27FC236}">
                  <a16:creationId xmlns:a16="http://schemas.microsoft.com/office/drawing/2014/main" xmlns="" id="{ED91F632-7ADB-48B4-A824-B68FA6CC67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10">
              <a:extLst>
                <a:ext uri="{FF2B5EF4-FFF2-40B4-BE49-F238E27FC236}">
                  <a16:creationId xmlns:a16="http://schemas.microsoft.com/office/drawing/2014/main" xmlns="" id="{57CA5A76-3D12-43F9-BD26-A64EEE6C81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1">
              <a:extLst>
                <a:ext uri="{FF2B5EF4-FFF2-40B4-BE49-F238E27FC236}">
                  <a16:creationId xmlns:a16="http://schemas.microsoft.com/office/drawing/2014/main" xmlns="" id="{16934D21-CB88-41CD-ABEA-2F060AD51B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7" name="Freeform 12">
              <a:extLst>
                <a:ext uri="{FF2B5EF4-FFF2-40B4-BE49-F238E27FC236}">
                  <a16:creationId xmlns:a16="http://schemas.microsoft.com/office/drawing/2014/main" xmlns="" id="{2CA1546D-1E7E-4CE9-9531-FE1F102AD9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3">
              <a:extLst>
                <a:ext uri="{FF2B5EF4-FFF2-40B4-BE49-F238E27FC236}">
                  <a16:creationId xmlns:a16="http://schemas.microsoft.com/office/drawing/2014/main" xmlns="" id="{F8B2A6F1-7328-4D5B-8CD1-2D4F01C243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4">
              <a:extLst>
                <a:ext uri="{FF2B5EF4-FFF2-40B4-BE49-F238E27FC236}">
                  <a16:creationId xmlns:a16="http://schemas.microsoft.com/office/drawing/2014/main" xmlns="" id="{24C0204A-E727-41C5-9910-30FF39A3B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5">
              <a:extLst>
                <a:ext uri="{FF2B5EF4-FFF2-40B4-BE49-F238E27FC236}">
                  <a16:creationId xmlns:a16="http://schemas.microsoft.com/office/drawing/2014/main" xmlns="" id="{1FA04CE5-5DB6-4B00-9A83-0D9D2774CB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6">
              <a:extLst>
                <a:ext uri="{FF2B5EF4-FFF2-40B4-BE49-F238E27FC236}">
                  <a16:creationId xmlns:a16="http://schemas.microsoft.com/office/drawing/2014/main" xmlns="" id="{EDECB57F-0466-4D16-ABF0-9046F90AFA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7">
              <a:extLst>
                <a:ext uri="{FF2B5EF4-FFF2-40B4-BE49-F238E27FC236}">
                  <a16:creationId xmlns:a16="http://schemas.microsoft.com/office/drawing/2014/main" xmlns="" id="{0726DBEC-7825-41D2-8701-A9E2DDEB93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8">
              <a:extLst>
                <a:ext uri="{FF2B5EF4-FFF2-40B4-BE49-F238E27FC236}">
                  <a16:creationId xmlns:a16="http://schemas.microsoft.com/office/drawing/2014/main" xmlns="" id="{E74AC618-F7E3-45A0-B7C6-79CFFB64F6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9">
              <a:extLst>
                <a:ext uri="{FF2B5EF4-FFF2-40B4-BE49-F238E27FC236}">
                  <a16:creationId xmlns:a16="http://schemas.microsoft.com/office/drawing/2014/main" xmlns="" id="{A5D641F7-963C-4984-B678-20322C69E2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20">
              <a:extLst>
                <a:ext uri="{FF2B5EF4-FFF2-40B4-BE49-F238E27FC236}">
                  <a16:creationId xmlns:a16="http://schemas.microsoft.com/office/drawing/2014/main" xmlns="" id="{EAEEF718-9FD4-413C-A98F-0D814E48FF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6" name="Freeform 21">
              <a:extLst>
                <a:ext uri="{FF2B5EF4-FFF2-40B4-BE49-F238E27FC236}">
                  <a16:creationId xmlns:a16="http://schemas.microsoft.com/office/drawing/2014/main" xmlns="" id="{C1F071D7-9988-42D0-A890-A1BC276B33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7" name="Freeform 22">
              <a:extLst>
                <a:ext uri="{FF2B5EF4-FFF2-40B4-BE49-F238E27FC236}">
                  <a16:creationId xmlns:a16="http://schemas.microsoft.com/office/drawing/2014/main" xmlns="" id="{27BC813F-1EE5-47B1-8AF1-74F59908C9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8" name="Freeform 23">
              <a:extLst>
                <a:ext uri="{FF2B5EF4-FFF2-40B4-BE49-F238E27FC236}">
                  <a16:creationId xmlns:a16="http://schemas.microsoft.com/office/drawing/2014/main" xmlns="" id="{4771DC5B-F613-49AF-88B9-4713787B19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4">
              <a:extLst>
                <a:ext uri="{FF2B5EF4-FFF2-40B4-BE49-F238E27FC236}">
                  <a16:creationId xmlns:a16="http://schemas.microsoft.com/office/drawing/2014/main" xmlns="" id="{2970388B-41A2-4AD6-84B7-21A29A3D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5">
              <a:extLst>
                <a:ext uri="{FF2B5EF4-FFF2-40B4-BE49-F238E27FC236}">
                  <a16:creationId xmlns:a16="http://schemas.microsoft.com/office/drawing/2014/main" xmlns="" id="{9792A4B4-DC86-4D84-A6A5-40B2D8DD00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32" name="Group 31">
            <a:extLst>
              <a:ext uri="{FF2B5EF4-FFF2-40B4-BE49-F238E27FC236}">
                <a16:creationId xmlns:a16="http://schemas.microsoft.com/office/drawing/2014/main" xmlns="" id="{B239B0D4-65B5-4C6A-946F-02E0613242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3" name="Rectangle 32">
              <a:extLst>
                <a:ext uri="{FF2B5EF4-FFF2-40B4-BE49-F238E27FC236}">
                  <a16:creationId xmlns:a16="http://schemas.microsoft.com/office/drawing/2014/main" xmlns="" id="{CC34B10E-8AF6-4F5B-AE67-602BB0FDF1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22">
              <a:extLst>
                <a:ext uri="{FF2B5EF4-FFF2-40B4-BE49-F238E27FC236}">
                  <a16:creationId xmlns:a16="http://schemas.microsoft.com/office/drawing/2014/main" xmlns="" id="{87D8F852-24F1-4713-A933-FECA2E8EA2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xmlns="" id="{F1FB2BCD-BC78-4CA9-B753-0AC9AEE153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xmlns="" id="{F3C5918A-1DC5-4CF3-AA27-00AA3088AA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xmlns="" id="{B786683A-6FD6-4BF7-B3B0-DC39767739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1" name="Freeform: Shape 40">
            <a:extLst>
              <a:ext uri="{FF2B5EF4-FFF2-40B4-BE49-F238E27FC236}">
                <a16:creationId xmlns:a16="http://schemas.microsoft.com/office/drawing/2014/main" xmlns="" id="{05169E50-59FB-4AEE-B61D-44A882A4CD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3" name="Freeform: Shape 42">
            <a:extLst>
              <a:ext uri="{FF2B5EF4-FFF2-40B4-BE49-F238E27FC236}">
                <a16:creationId xmlns:a16="http://schemas.microsoft.com/office/drawing/2014/main" xmlns="" id="{117C30F0-5A38-4B60-B632-3AF7C2780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5" name="Freeform: Shape 44">
            <a:extLst>
              <a:ext uri="{FF2B5EF4-FFF2-40B4-BE49-F238E27FC236}">
                <a16:creationId xmlns:a16="http://schemas.microsoft.com/office/drawing/2014/main" xmlns="" id="{A200CBA5-3F2B-4AAC-9F86-99AFECC19C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Τίτλος 2">
            <a:extLst>
              <a:ext uri="{FF2B5EF4-FFF2-40B4-BE49-F238E27FC236}">
                <a16:creationId xmlns:a16="http://schemas.microsoft.com/office/drawing/2014/main" xmlns="" id="{254479FA-698D-E27A-5FB1-AF52E5051CF3}"/>
              </a:ext>
            </a:extLst>
          </p:cNvPr>
          <p:cNvSpPr>
            <a:spLocks noGrp="1"/>
          </p:cNvSpPr>
          <p:nvPr>
            <p:ph type="title"/>
          </p:nvPr>
        </p:nvSpPr>
        <p:spPr>
          <a:xfrm>
            <a:off x="183042" y="199614"/>
            <a:ext cx="6058423" cy="981001"/>
          </a:xfrm>
        </p:spPr>
        <p:txBody>
          <a:bodyPr vert="horz" lIns="228600" tIns="228600" rIns="228600" bIns="228600" rtlCol="0" anchor="ctr">
            <a:normAutofit fontScale="90000"/>
          </a:bodyPr>
          <a:lstStyle/>
          <a:p>
            <a:pPr algn="l"/>
            <a:r>
              <a:rPr lang="en-US" sz="4800">
                <a:cs typeface="Calibri Light"/>
              </a:rPr>
              <a:t>δ</a:t>
            </a:r>
            <a:endParaRPr lang="en-US" sz="4800"/>
          </a:p>
        </p:txBody>
      </p:sp>
      <p:sp>
        <p:nvSpPr>
          <p:cNvPr id="4" name="Θέση κειμένου 3">
            <a:extLst>
              <a:ext uri="{FF2B5EF4-FFF2-40B4-BE49-F238E27FC236}">
                <a16:creationId xmlns:a16="http://schemas.microsoft.com/office/drawing/2014/main" xmlns="" id="{68C3F245-4265-F130-DBA8-20FC5A53288A}"/>
              </a:ext>
            </a:extLst>
          </p:cNvPr>
          <p:cNvSpPr>
            <a:spLocks noGrp="1"/>
          </p:cNvSpPr>
          <p:nvPr>
            <p:ph type="body" sz="half" idx="2"/>
          </p:nvPr>
        </p:nvSpPr>
        <p:spPr>
          <a:xfrm>
            <a:off x="180351" y="1392658"/>
            <a:ext cx="6074117" cy="5478659"/>
          </a:xfrm>
        </p:spPr>
        <p:txBody>
          <a:bodyPr vert="horz" lIns="91440" tIns="45720" rIns="91440" bIns="45720" rtlCol="0" anchor="t">
            <a:noAutofit/>
          </a:bodyPr>
          <a:lstStyle/>
          <a:p>
            <a:pPr marL="342900" indent="-342900" algn="just">
              <a:buAutoNum type="arabicParenR"/>
            </a:pPr>
            <a:r>
              <a:rPr lang="en-US" sz="2000">
                <a:solidFill>
                  <a:schemeClr val="tx1"/>
                </a:solidFill>
                <a:latin typeface="Calibri Light"/>
                <a:cs typeface="Calibri Light"/>
              </a:rPr>
              <a:t>Παρα</a:t>
            </a:r>
            <a:r>
              <a:rPr lang="en-US" sz="2000" err="1">
                <a:solidFill>
                  <a:schemeClr val="tx1"/>
                </a:solidFill>
                <a:latin typeface="Calibri Light"/>
                <a:cs typeface="Calibri Light"/>
              </a:rPr>
              <a:t>τήρηση</a:t>
            </a:r>
            <a:r>
              <a:rPr lang="en-US" sz="2000">
                <a:solidFill>
                  <a:schemeClr val="tx1"/>
                </a:solidFill>
                <a:latin typeface="Calibri Light"/>
                <a:cs typeface="Calibri Light"/>
              </a:rPr>
              <a:t> π</a:t>
            </a:r>
            <a:r>
              <a:rPr lang="en-US" sz="2000" err="1">
                <a:solidFill>
                  <a:schemeClr val="tx1"/>
                </a:solidFill>
                <a:latin typeface="Calibri Light"/>
                <a:cs typeface="Calibri Light"/>
              </a:rPr>
              <a:t>ροκυκλικής</a:t>
            </a:r>
            <a:r>
              <a:rPr lang="en-US" sz="2000">
                <a:solidFill>
                  <a:schemeClr val="tx1"/>
                </a:solidFill>
                <a:latin typeface="Calibri Light"/>
                <a:cs typeface="Calibri Light"/>
              </a:rPr>
              <a:t> </a:t>
            </a:r>
            <a:r>
              <a:rPr lang="en-US" sz="2000" err="1">
                <a:solidFill>
                  <a:schemeClr val="tx1"/>
                </a:solidFill>
                <a:latin typeface="Calibri Light"/>
                <a:cs typeface="Calibri Light"/>
              </a:rPr>
              <a:t>μετ</a:t>
            </a:r>
            <a:r>
              <a:rPr lang="en-US" sz="2000">
                <a:solidFill>
                  <a:schemeClr val="tx1"/>
                </a:solidFill>
                <a:latin typeface="Calibri Light"/>
                <a:cs typeface="Calibri Light"/>
              </a:rPr>
              <a:t>α</a:t>
            </a:r>
            <a:r>
              <a:rPr lang="en-US" sz="2000" err="1">
                <a:solidFill>
                  <a:schemeClr val="tx1"/>
                </a:solidFill>
                <a:latin typeface="Calibri Light"/>
                <a:cs typeface="Calibri Light"/>
              </a:rPr>
              <a:t>νάστευσης</a:t>
            </a:r>
            <a:r>
              <a:rPr lang="en-US" sz="2000">
                <a:solidFill>
                  <a:schemeClr val="tx1"/>
                </a:solidFill>
                <a:latin typeface="Calibri Light"/>
                <a:cs typeface="Calibri Light"/>
              </a:rPr>
              <a:t>. </a:t>
            </a:r>
            <a:r>
              <a:rPr lang="en-US" sz="2000" err="1">
                <a:solidFill>
                  <a:schemeClr val="tx1"/>
                </a:solidFill>
                <a:latin typeface="Calibri Light"/>
                <a:cs typeface="Calibri Light"/>
              </a:rPr>
              <a:t>Στις</a:t>
            </a:r>
            <a:r>
              <a:rPr lang="en-US" sz="2000">
                <a:solidFill>
                  <a:schemeClr val="tx1"/>
                </a:solidFill>
                <a:latin typeface="Calibri Light"/>
                <a:cs typeface="Calibri Light"/>
              </a:rPr>
              <a:t> π</a:t>
            </a:r>
            <a:r>
              <a:rPr lang="en-US" sz="2000" err="1">
                <a:solidFill>
                  <a:schemeClr val="tx1"/>
                </a:solidFill>
                <a:latin typeface="Calibri Light"/>
                <a:cs typeface="Calibri Light"/>
              </a:rPr>
              <a:t>εριόδους</a:t>
            </a:r>
            <a:r>
              <a:rPr lang="en-US" sz="2000">
                <a:solidFill>
                  <a:schemeClr val="tx1"/>
                </a:solidFill>
                <a:latin typeface="Calibri Light"/>
                <a:cs typeface="Calibri Light"/>
              </a:rPr>
              <a:t> </a:t>
            </a:r>
            <a:r>
              <a:rPr lang="en-US" sz="2000" err="1">
                <a:solidFill>
                  <a:schemeClr val="tx1"/>
                </a:solidFill>
                <a:latin typeface="Calibri Light"/>
                <a:cs typeface="Calibri Light"/>
              </a:rPr>
              <a:t>ύφεσης</a:t>
            </a:r>
            <a:r>
              <a:rPr lang="en-US" sz="2000">
                <a:solidFill>
                  <a:schemeClr val="tx1"/>
                </a:solidFill>
                <a:latin typeface="Calibri Light"/>
                <a:cs typeface="Calibri Light"/>
              </a:rPr>
              <a:t>, </a:t>
            </a:r>
            <a:r>
              <a:rPr lang="en-US" sz="2000" err="1">
                <a:solidFill>
                  <a:schemeClr val="tx1"/>
                </a:solidFill>
                <a:latin typeface="Calibri Light"/>
                <a:cs typeface="Calibri Light"/>
              </a:rPr>
              <a:t>το</a:t>
            </a:r>
            <a:r>
              <a:rPr lang="en-US" sz="2000">
                <a:solidFill>
                  <a:schemeClr val="tx1"/>
                </a:solidFill>
                <a:latin typeface="Calibri Light"/>
                <a:cs typeface="Calibri Light"/>
              </a:rPr>
              <a:t> ΑΕΠ </a:t>
            </a:r>
            <a:r>
              <a:rPr lang="en-US" sz="2000" err="1">
                <a:solidFill>
                  <a:schemeClr val="tx1"/>
                </a:solidFill>
                <a:latin typeface="Calibri Light"/>
                <a:cs typeface="Calibri Light"/>
              </a:rPr>
              <a:t>μειώνετ</a:t>
            </a:r>
            <a:r>
              <a:rPr lang="en-US" sz="2000">
                <a:solidFill>
                  <a:schemeClr val="tx1"/>
                </a:solidFill>
                <a:latin typeface="Calibri Light"/>
                <a:cs typeface="Calibri Light"/>
              </a:rPr>
              <a:t>αι και </a:t>
            </a:r>
            <a:r>
              <a:rPr lang="en-US" sz="2000" err="1">
                <a:solidFill>
                  <a:schemeClr val="tx1"/>
                </a:solidFill>
                <a:latin typeface="Calibri Light"/>
                <a:cs typeface="Calibri Light"/>
              </a:rPr>
              <a:t>μειώνετ</a:t>
            </a:r>
            <a:r>
              <a:rPr lang="en-US" sz="2000">
                <a:solidFill>
                  <a:schemeClr val="tx1"/>
                </a:solidFill>
                <a:latin typeface="Calibri Light"/>
                <a:cs typeface="Calibri Light"/>
              </a:rPr>
              <a:t>αι και ο </a:t>
            </a:r>
            <a:r>
              <a:rPr lang="en-US" sz="2000" err="1">
                <a:solidFill>
                  <a:schemeClr val="tx1"/>
                </a:solidFill>
                <a:latin typeface="Calibri Light"/>
                <a:cs typeface="Calibri Light"/>
              </a:rPr>
              <a:t>ρυθμός</a:t>
            </a:r>
            <a:r>
              <a:rPr lang="en-US" sz="2000">
                <a:solidFill>
                  <a:schemeClr val="tx1"/>
                </a:solidFill>
                <a:latin typeface="Calibri Light"/>
                <a:cs typeface="Calibri Light"/>
              </a:rPr>
              <a:t> </a:t>
            </a:r>
            <a:r>
              <a:rPr lang="en-US" sz="2000" err="1">
                <a:solidFill>
                  <a:schemeClr val="tx1"/>
                </a:solidFill>
                <a:latin typeface="Calibri Light"/>
                <a:cs typeface="Calibri Light"/>
              </a:rPr>
              <a:t>μετ</a:t>
            </a:r>
            <a:r>
              <a:rPr lang="en-US" sz="2000">
                <a:solidFill>
                  <a:schemeClr val="tx1"/>
                </a:solidFill>
                <a:latin typeface="Calibri Light"/>
                <a:cs typeface="Calibri Light"/>
              </a:rPr>
              <a:t>α</a:t>
            </a:r>
            <a:r>
              <a:rPr lang="en-US" sz="2000" err="1">
                <a:solidFill>
                  <a:schemeClr val="tx1"/>
                </a:solidFill>
                <a:latin typeface="Calibri Light"/>
                <a:cs typeface="Calibri Light"/>
              </a:rPr>
              <a:t>νάστευσης</a:t>
            </a:r>
            <a:r>
              <a:rPr lang="en-US" sz="2000">
                <a:solidFill>
                  <a:schemeClr val="tx1"/>
                </a:solidFill>
                <a:latin typeface="Calibri Light"/>
                <a:cs typeface="Calibri Light"/>
              </a:rPr>
              <a:t>.</a:t>
            </a:r>
          </a:p>
          <a:p>
            <a:pPr marL="342900" indent="-342900" algn="just">
              <a:buAutoNum type="arabicParenR"/>
            </a:pPr>
            <a:r>
              <a:rPr lang="en-US" sz="2000">
                <a:solidFill>
                  <a:schemeClr val="tx1"/>
                </a:solidFill>
                <a:latin typeface="Calibri Light"/>
                <a:cs typeface="Calibri Light"/>
              </a:rPr>
              <a:t>Παρα</a:t>
            </a:r>
            <a:r>
              <a:rPr lang="en-US" sz="2000" err="1">
                <a:solidFill>
                  <a:schemeClr val="tx1"/>
                </a:solidFill>
                <a:latin typeface="Calibri Light"/>
                <a:cs typeface="Calibri Light"/>
              </a:rPr>
              <a:t>τηρείτ</a:t>
            </a:r>
            <a:r>
              <a:rPr lang="en-US" sz="2000">
                <a:solidFill>
                  <a:schemeClr val="tx1"/>
                </a:solidFill>
                <a:latin typeface="Calibri Light"/>
                <a:cs typeface="Calibri Light"/>
              </a:rPr>
              <a:t>αι </a:t>
            </a:r>
            <a:r>
              <a:rPr lang="en-US" sz="2000" err="1">
                <a:solidFill>
                  <a:schemeClr val="tx1"/>
                </a:solidFill>
                <a:latin typeface="Calibri Light"/>
                <a:cs typeface="Calibri Light"/>
              </a:rPr>
              <a:t>μεγάλη</a:t>
            </a:r>
            <a:r>
              <a:rPr lang="en-US" sz="2000">
                <a:solidFill>
                  <a:schemeClr val="tx1"/>
                </a:solidFill>
                <a:latin typeface="Calibri Light"/>
                <a:cs typeface="Calibri Light"/>
              </a:rPr>
              <a:t> π</a:t>
            </a:r>
            <a:r>
              <a:rPr lang="en-US" sz="2000" err="1">
                <a:solidFill>
                  <a:schemeClr val="tx1"/>
                </a:solidFill>
                <a:latin typeface="Calibri Light"/>
                <a:cs typeface="Calibri Light"/>
              </a:rPr>
              <a:t>τώση</a:t>
            </a:r>
            <a:r>
              <a:rPr lang="en-US" sz="2000">
                <a:solidFill>
                  <a:schemeClr val="tx1"/>
                </a:solidFill>
                <a:latin typeface="Calibri Light"/>
                <a:cs typeface="Calibri Light"/>
              </a:rPr>
              <a:t> </a:t>
            </a:r>
            <a:r>
              <a:rPr lang="en-US" sz="2000" err="1">
                <a:solidFill>
                  <a:schemeClr val="tx1"/>
                </a:solidFill>
                <a:latin typeface="Calibri Light"/>
                <a:cs typeface="Calibri Light"/>
              </a:rPr>
              <a:t>εισροών</a:t>
            </a:r>
            <a:r>
              <a:rPr lang="en-US" sz="2000">
                <a:solidFill>
                  <a:schemeClr val="tx1"/>
                </a:solidFill>
                <a:latin typeface="Calibri Light"/>
                <a:cs typeface="Calibri Light"/>
              </a:rPr>
              <a:t> </a:t>
            </a:r>
            <a:r>
              <a:rPr lang="en-US" sz="2000" err="1">
                <a:solidFill>
                  <a:schemeClr val="tx1"/>
                </a:solidFill>
                <a:latin typeface="Calibri Light"/>
                <a:cs typeface="Calibri Light"/>
              </a:rPr>
              <a:t>στις</a:t>
            </a:r>
            <a:r>
              <a:rPr lang="en-US" sz="2000">
                <a:solidFill>
                  <a:schemeClr val="tx1"/>
                </a:solidFill>
                <a:latin typeface="Calibri Light"/>
                <a:cs typeface="Calibri Light"/>
              </a:rPr>
              <a:t> π</a:t>
            </a:r>
            <a:r>
              <a:rPr lang="en-US" sz="2000" err="1">
                <a:solidFill>
                  <a:schemeClr val="tx1"/>
                </a:solidFill>
                <a:latin typeface="Calibri Light"/>
                <a:cs typeface="Calibri Light"/>
              </a:rPr>
              <a:t>ολιτείες</a:t>
            </a:r>
            <a:r>
              <a:rPr lang="en-US" sz="2000">
                <a:solidFill>
                  <a:schemeClr val="tx1"/>
                </a:solidFill>
                <a:latin typeface="Calibri Light"/>
                <a:cs typeface="Calibri Light"/>
              </a:rPr>
              <a:t> </a:t>
            </a:r>
            <a:r>
              <a:rPr lang="en-US" sz="2000" err="1">
                <a:solidFill>
                  <a:schemeClr val="tx1"/>
                </a:solidFill>
                <a:latin typeface="Calibri Light"/>
                <a:cs typeface="Calibri Light"/>
              </a:rPr>
              <a:t>Νε</a:t>
            </a:r>
            <a:r>
              <a:rPr lang="en-US" sz="2000">
                <a:solidFill>
                  <a:schemeClr val="tx1"/>
                </a:solidFill>
                <a:latin typeface="Calibri Light"/>
                <a:cs typeface="Calibri Light"/>
              </a:rPr>
              <a:t>β</a:t>
            </a:r>
            <a:r>
              <a:rPr lang="en-US" sz="2000" err="1">
                <a:solidFill>
                  <a:schemeClr val="tx1"/>
                </a:solidFill>
                <a:latin typeface="Calibri Light"/>
                <a:cs typeface="Calibri Light"/>
              </a:rPr>
              <a:t>άδ</a:t>
            </a:r>
            <a:r>
              <a:rPr lang="en-US" sz="2000">
                <a:solidFill>
                  <a:schemeClr val="tx1"/>
                </a:solidFill>
                <a:latin typeface="Calibri Light"/>
                <a:cs typeface="Calibri Light"/>
              </a:rPr>
              <a:t>α, </a:t>
            </a:r>
            <a:r>
              <a:rPr lang="en-US" sz="2000" err="1">
                <a:solidFill>
                  <a:schemeClr val="tx1"/>
                </a:solidFill>
                <a:latin typeface="Calibri Light"/>
                <a:cs typeface="Calibri Light"/>
              </a:rPr>
              <a:t>Γιούτ</a:t>
            </a:r>
            <a:r>
              <a:rPr lang="en-US" sz="2000">
                <a:solidFill>
                  <a:schemeClr val="tx1"/>
                </a:solidFill>
                <a:latin typeface="Calibri Light"/>
                <a:cs typeface="Calibri Light"/>
              </a:rPr>
              <a:t>α και </a:t>
            </a:r>
            <a:r>
              <a:rPr lang="en-US" sz="2000" err="1">
                <a:solidFill>
                  <a:schemeClr val="tx1"/>
                </a:solidFill>
                <a:latin typeface="Calibri Light"/>
                <a:cs typeface="Calibri Light"/>
              </a:rPr>
              <a:t>Τζόρτζι</a:t>
            </a:r>
            <a:r>
              <a:rPr lang="en-US" sz="2000">
                <a:solidFill>
                  <a:schemeClr val="tx1"/>
                </a:solidFill>
                <a:latin typeface="Calibri Light"/>
                <a:cs typeface="Calibri Light"/>
              </a:rPr>
              <a:t>α </a:t>
            </a:r>
            <a:r>
              <a:rPr lang="en-US" sz="2000" err="1">
                <a:solidFill>
                  <a:schemeClr val="tx1"/>
                </a:solidFill>
                <a:latin typeface="Calibri Light"/>
                <a:cs typeface="Calibri Light"/>
              </a:rPr>
              <a:t>στις</a:t>
            </a:r>
            <a:r>
              <a:rPr lang="en-US" sz="2000">
                <a:solidFill>
                  <a:schemeClr val="tx1"/>
                </a:solidFill>
                <a:latin typeface="Calibri Light"/>
                <a:cs typeface="Calibri Light"/>
              </a:rPr>
              <a:t> οπ</a:t>
            </a:r>
            <a:r>
              <a:rPr lang="en-US" sz="2000" err="1">
                <a:solidFill>
                  <a:schemeClr val="tx1"/>
                </a:solidFill>
                <a:latin typeface="Calibri Light"/>
                <a:cs typeface="Calibri Light"/>
              </a:rPr>
              <a:t>οίες</a:t>
            </a:r>
            <a:r>
              <a:rPr lang="en-US" sz="2000">
                <a:solidFill>
                  <a:schemeClr val="tx1"/>
                </a:solidFill>
                <a:latin typeface="Calibri Light"/>
                <a:cs typeface="Calibri Light"/>
              </a:rPr>
              <a:t> α</a:t>
            </a:r>
            <a:r>
              <a:rPr lang="en-US" sz="2000" err="1">
                <a:solidFill>
                  <a:schemeClr val="tx1"/>
                </a:solidFill>
                <a:latin typeface="Calibri Light"/>
                <a:cs typeface="Calibri Light"/>
              </a:rPr>
              <a:t>υξάνετ</a:t>
            </a:r>
            <a:r>
              <a:rPr lang="en-US" sz="2000">
                <a:solidFill>
                  <a:schemeClr val="tx1"/>
                </a:solidFill>
                <a:latin typeface="Calibri Light"/>
                <a:cs typeface="Calibri Light"/>
              </a:rPr>
              <a:t>αι </a:t>
            </a:r>
            <a:r>
              <a:rPr lang="en-US" sz="2000" err="1">
                <a:solidFill>
                  <a:schemeClr val="tx1"/>
                </a:solidFill>
                <a:latin typeface="Calibri Light"/>
                <a:cs typeface="Calibri Light"/>
              </a:rPr>
              <a:t>σε</a:t>
            </a:r>
            <a:r>
              <a:rPr lang="en-US" sz="2000">
                <a:solidFill>
                  <a:schemeClr val="tx1"/>
                </a:solidFill>
                <a:latin typeface="Calibri Light"/>
                <a:cs typeface="Calibri Light"/>
              </a:rPr>
              <a:t> </a:t>
            </a:r>
            <a:r>
              <a:rPr lang="en-US" sz="2000" err="1">
                <a:solidFill>
                  <a:schemeClr val="tx1"/>
                </a:solidFill>
                <a:latin typeface="Calibri Light"/>
                <a:cs typeface="Calibri Light"/>
              </a:rPr>
              <a:t>μεγ</a:t>
            </a:r>
            <a:r>
              <a:rPr lang="en-US" sz="2000">
                <a:solidFill>
                  <a:schemeClr val="tx1"/>
                </a:solidFill>
                <a:latin typeface="Calibri Light"/>
                <a:cs typeface="Calibri Light"/>
              </a:rPr>
              <a:t>α</a:t>
            </a:r>
            <a:r>
              <a:rPr lang="en-US" sz="2000" err="1">
                <a:solidFill>
                  <a:schemeClr val="tx1"/>
                </a:solidFill>
                <a:latin typeface="Calibri Light"/>
                <a:cs typeface="Calibri Light"/>
              </a:rPr>
              <a:t>λύτερο</a:t>
            </a:r>
            <a:r>
              <a:rPr lang="en-US" sz="2000">
                <a:solidFill>
                  <a:schemeClr val="tx1"/>
                </a:solidFill>
                <a:latin typeface="Calibri Light"/>
                <a:cs typeface="Calibri Light"/>
              </a:rPr>
              <a:t> π</a:t>
            </a:r>
            <a:r>
              <a:rPr lang="en-US" sz="2000" err="1">
                <a:solidFill>
                  <a:schemeClr val="tx1"/>
                </a:solidFill>
                <a:latin typeface="Calibri Light"/>
                <a:cs typeface="Calibri Light"/>
              </a:rPr>
              <a:t>οσοστό</a:t>
            </a:r>
            <a:r>
              <a:rPr lang="en-US" sz="2000">
                <a:solidFill>
                  <a:schemeClr val="tx1"/>
                </a:solidFill>
                <a:latin typeface="Calibri Light"/>
                <a:cs typeface="Calibri Light"/>
              </a:rPr>
              <a:t> η α</a:t>
            </a:r>
            <a:r>
              <a:rPr lang="en-US" sz="2000" err="1">
                <a:solidFill>
                  <a:schemeClr val="tx1"/>
                </a:solidFill>
                <a:latin typeface="Calibri Light"/>
                <a:cs typeface="Calibri Light"/>
              </a:rPr>
              <a:t>νεργί</a:t>
            </a:r>
            <a:r>
              <a:rPr lang="en-US" sz="2000">
                <a:solidFill>
                  <a:schemeClr val="tx1"/>
                </a:solidFill>
                <a:latin typeface="Calibri Light"/>
                <a:cs typeface="Calibri Light"/>
              </a:rPr>
              <a:t>α, </a:t>
            </a:r>
            <a:r>
              <a:rPr lang="en-US" sz="2000" err="1">
                <a:solidFill>
                  <a:schemeClr val="tx1"/>
                </a:solidFill>
                <a:latin typeface="Calibri Light"/>
                <a:cs typeface="Calibri Light"/>
              </a:rPr>
              <a:t>ενώ</a:t>
            </a:r>
            <a:r>
              <a:rPr lang="en-US" sz="2000">
                <a:solidFill>
                  <a:schemeClr val="tx1"/>
                </a:solidFill>
                <a:latin typeface="Calibri Light"/>
                <a:cs typeface="Calibri Light"/>
              </a:rPr>
              <a:t> </a:t>
            </a:r>
            <a:r>
              <a:rPr lang="en-US" sz="2000" err="1">
                <a:solidFill>
                  <a:schemeClr val="tx1"/>
                </a:solidFill>
                <a:latin typeface="Calibri Light"/>
                <a:cs typeface="Calibri Light"/>
              </a:rPr>
              <a:t>στις</a:t>
            </a:r>
            <a:r>
              <a:rPr lang="en-US" sz="2000">
                <a:solidFill>
                  <a:schemeClr val="tx1"/>
                </a:solidFill>
                <a:latin typeface="Calibri Light"/>
                <a:cs typeface="Calibri Light"/>
              </a:rPr>
              <a:t> π</a:t>
            </a:r>
            <a:r>
              <a:rPr lang="en-US" sz="2000" err="1">
                <a:solidFill>
                  <a:schemeClr val="tx1"/>
                </a:solidFill>
                <a:latin typeface="Calibri Light"/>
                <a:cs typeface="Calibri Light"/>
              </a:rPr>
              <a:t>ολιτείες</a:t>
            </a:r>
            <a:r>
              <a:rPr lang="en-US" sz="2000">
                <a:solidFill>
                  <a:schemeClr val="tx1"/>
                </a:solidFill>
                <a:latin typeface="Calibri Light"/>
                <a:cs typeface="Calibri Light"/>
              </a:rPr>
              <a:t>  </a:t>
            </a:r>
            <a:r>
              <a:rPr lang="en-US" sz="2000" err="1">
                <a:solidFill>
                  <a:schemeClr val="tx1"/>
                </a:solidFill>
                <a:latin typeface="Calibri Light"/>
                <a:cs typeface="Calibri Light"/>
              </a:rPr>
              <a:t>Οκλ</a:t>
            </a:r>
            <a:r>
              <a:rPr lang="en-US" sz="2000">
                <a:solidFill>
                  <a:schemeClr val="tx1"/>
                </a:solidFill>
                <a:latin typeface="Calibri Light"/>
                <a:cs typeface="Calibri Light"/>
              </a:rPr>
              <a:t>α</a:t>
            </a:r>
            <a:r>
              <a:rPr lang="en-US" sz="2000" err="1">
                <a:solidFill>
                  <a:schemeClr val="tx1"/>
                </a:solidFill>
                <a:latin typeface="Calibri Light"/>
                <a:cs typeface="Calibri Light"/>
              </a:rPr>
              <a:t>χόμ</a:t>
            </a:r>
            <a:r>
              <a:rPr lang="en-US" sz="2000">
                <a:solidFill>
                  <a:schemeClr val="tx1"/>
                </a:solidFill>
                <a:latin typeface="Calibri Light"/>
                <a:cs typeface="Calibri Light"/>
              </a:rPr>
              <a:t>α, </a:t>
            </a:r>
            <a:r>
              <a:rPr lang="en-US" sz="2000" err="1">
                <a:solidFill>
                  <a:schemeClr val="tx1"/>
                </a:solidFill>
                <a:latin typeface="Calibri Light"/>
                <a:cs typeface="Calibri Light"/>
              </a:rPr>
              <a:t>Νέ</a:t>
            </a:r>
            <a:r>
              <a:rPr lang="en-US" sz="2000">
                <a:solidFill>
                  <a:schemeClr val="tx1"/>
                </a:solidFill>
                <a:latin typeface="Calibri Light"/>
                <a:cs typeface="Calibri Light"/>
              </a:rPr>
              <a:t>α </a:t>
            </a:r>
            <a:r>
              <a:rPr lang="en-US" sz="2000" err="1">
                <a:solidFill>
                  <a:schemeClr val="tx1"/>
                </a:solidFill>
                <a:latin typeface="Calibri Light"/>
                <a:cs typeface="Calibri Light"/>
              </a:rPr>
              <a:t>Υόρκη</a:t>
            </a:r>
            <a:r>
              <a:rPr lang="en-US" sz="2000">
                <a:solidFill>
                  <a:schemeClr val="tx1"/>
                </a:solidFill>
                <a:latin typeface="Calibri Light"/>
                <a:cs typeface="Calibri Light"/>
              </a:rPr>
              <a:t> και </a:t>
            </a:r>
            <a:r>
              <a:rPr lang="en-US" sz="2000" err="1">
                <a:solidFill>
                  <a:schemeClr val="tx1"/>
                </a:solidFill>
                <a:latin typeface="Calibri Light"/>
                <a:cs typeface="Calibri Light"/>
              </a:rPr>
              <a:t>Μέριλ</a:t>
            </a:r>
            <a:r>
              <a:rPr lang="en-US" sz="2000">
                <a:solidFill>
                  <a:schemeClr val="tx1"/>
                </a:solidFill>
                <a:latin typeface="Calibri Light"/>
                <a:cs typeface="Calibri Light"/>
              </a:rPr>
              <a:t>α</a:t>
            </a:r>
            <a:r>
              <a:rPr lang="en-US" sz="2000" err="1">
                <a:solidFill>
                  <a:schemeClr val="tx1"/>
                </a:solidFill>
                <a:latin typeface="Calibri Light"/>
                <a:cs typeface="Calibri Light"/>
              </a:rPr>
              <a:t>ντ</a:t>
            </a:r>
            <a:r>
              <a:rPr lang="en-US" sz="2000">
                <a:solidFill>
                  <a:schemeClr val="tx1"/>
                </a:solidFill>
                <a:latin typeface="Calibri Light"/>
                <a:cs typeface="Calibri Light"/>
              </a:rPr>
              <a:t>  π</a:t>
            </a:r>
            <a:r>
              <a:rPr lang="en-US" sz="2000" err="1">
                <a:solidFill>
                  <a:schemeClr val="tx1"/>
                </a:solidFill>
                <a:latin typeface="Calibri Light"/>
                <a:cs typeface="Calibri Light"/>
              </a:rPr>
              <a:t>ου</a:t>
            </a:r>
            <a:r>
              <a:rPr lang="en-US" sz="2000">
                <a:solidFill>
                  <a:schemeClr val="tx1"/>
                </a:solidFill>
                <a:latin typeface="Calibri Light"/>
                <a:cs typeface="Calibri Light"/>
              </a:rPr>
              <a:t> πα</a:t>
            </a:r>
            <a:r>
              <a:rPr lang="en-US" sz="2000" err="1">
                <a:solidFill>
                  <a:schemeClr val="tx1"/>
                </a:solidFill>
                <a:latin typeface="Calibri Light"/>
                <a:cs typeface="Calibri Light"/>
              </a:rPr>
              <a:t>ρουσί</a:t>
            </a:r>
            <a:r>
              <a:rPr lang="en-US" sz="2000">
                <a:solidFill>
                  <a:schemeClr val="tx1"/>
                </a:solidFill>
                <a:latin typeface="Calibri Light"/>
                <a:cs typeface="Calibri Light"/>
              </a:rPr>
              <a:t>ασαν  </a:t>
            </a:r>
            <a:r>
              <a:rPr lang="en-US" sz="2000" err="1">
                <a:solidFill>
                  <a:schemeClr val="tx1"/>
                </a:solidFill>
                <a:latin typeface="Calibri Light"/>
                <a:cs typeface="Calibri Light"/>
              </a:rPr>
              <a:t>μικρότερο</a:t>
            </a:r>
            <a:r>
              <a:rPr lang="en-US" sz="2000">
                <a:solidFill>
                  <a:schemeClr val="tx1"/>
                </a:solidFill>
                <a:latin typeface="Calibri Light"/>
                <a:cs typeface="Calibri Light"/>
              </a:rPr>
              <a:t> π</a:t>
            </a:r>
            <a:r>
              <a:rPr lang="en-US" sz="2000" err="1">
                <a:solidFill>
                  <a:schemeClr val="tx1"/>
                </a:solidFill>
                <a:latin typeface="Calibri Light"/>
                <a:cs typeface="Calibri Light"/>
              </a:rPr>
              <a:t>οσοστό</a:t>
            </a:r>
            <a:r>
              <a:rPr lang="en-US" sz="2000">
                <a:solidFill>
                  <a:schemeClr val="tx1"/>
                </a:solidFill>
                <a:latin typeface="Calibri Light"/>
                <a:cs typeface="Calibri Light"/>
              </a:rPr>
              <a:t> α</a:t>
            </a:r>
            <a:r>
              <a:rPr lang="en-US" sz="2000" err="1">
                <a:solidFill>
                  <a:schemeClr val="tx1"/>
                </a:solidFill>
                <a:latin typeface="Calibri Light"/>
                <a:cs typeface="Calibri Light"/>
              </a:rPr>
              <a:t>ύξησης</a:t>
            </a:r>
            <a:r>
              <a:rPr lang="en-US" sz="2000">
                <a:solidFill>
                  <a:schemeClr val="tx1"/>
                </a:solidFill>
                <a:latin typeface="Calibri Light"/>
                <a:cs typeface="Calibri Light"/>
              </a:rPr>
              <a:t> </a:t>
            </a:r>
            <a:r>
              <a:rPr lang="en-US" sz="2000" err="1">
                <a:solidFill>
                  <a:schemeClr val="tx1"/>
                </a:solidFill>
                <a:latin typeface="Calibri Light"/>
                <a:cs typeface="Calibri Light"/>
              </a:rPr>
              <a:t>της</a:t>
            </a:r>
            <a:r>
              <a:rPr lang="en-US" sz="2000">
                <a:solidFill>
                  <a:schemeClr val="tx1"/>
                </a:solidFill>
                <a:latin typeface="Calibri Light"/>
                <a:cs typeface="Calibri Light"/>
              </a:rPr>
              <a:t> α</a:t>
            </a:r>
            <a:r>
              <a:rPr lang="en-US" sz="2000" err="1">
                <a:solidFill>
                  <a:schemeClr val="tx1"/>
                </a:solidFill>
                <a:latin typeface="Calibri Light"/>
                <a:cs typeface="Calibri Light"/>
              </a:rPr>
              <a:t>νεργί</a:t>
            </a:r>
            <a:r>
              <a:rPr lang="en-US" sz="2000">
                <a:solidFill>
                  <a:schemeClr val="tx1"/>
                </a:solidFill>
                <a:latin typeface="Calibri Light"/>
                <a:cs typeface="Calibri Light"/>
              </a:rPr>
              <a:t>ας υπ</a:t>
            </a:r>
            <a:r>
              <a:rPr lang="en-US" sz="2000" err="1">
                <a:solidFill>
                  <a:schemeClr val="tx1"/>
                </a:solidFill>
                <a:latin typeface="Calibri Light"/>
                <a:cs typeface="Calibri Light"/>
              </a:rPr>
              <a:t>ήρξε</a:t>
            </a:r>
            <a:r>
              <a:rPr lang="en-US" sz="2000">
                <a:solidFill>
                  <a:schemeClr val="tx1"/>
                </a:solidFill>
                <a:latin typeface="Calibri Light"/>
                <a:cs typeface="Calibri Light"/>
              </a:rPr>
              <a:t> </a:t>
            </a:r>
            <a:r>
              <a:rPr lang="en-US" sz="2000" err="1">
                <a:solidFill>
                  <a:schemeClr val="tx1"/>
                </a:solidFill>
                <a:latin typeface="Calibri Light"/>
                <a:cs typeface="Calibri Light"/>
              </a:rPr>
              <a:t>σχετική</a:t>
            </a:r>
            <a:r>
              <a:rPr lang="en-US" sz="2000">
                <a:solidFill>
                  <a:schemeClr val="tx1"/>
                </a:solidFill>
                <a:latin typeface="Calibri Light"/>
                <a:cs typeface="Calibri Light"/>
              </a:rPr>
              <a:t> α</a:t>
            </a:r>
            <a:r>
              <a:rPr lang="en-US" sz="2000" err="1">
                <a:solidFill>
                  <a:schemeClr val="tx1"/>
                </a:solidFill>
                <a:latin typeface="Calibri Light"/>
                <a:cs typeface="Calibri Light"/>
              </a:rPr>
              <a:t>ύξηση</a:t>
            </a:r>
            <a:r>
              <a:rPr lang="en-US" sz="2000">
                <a:solidFill>
                  <a:schemeClr val="tx1"/>
                </a:solidFill>
                <a:latin typeface="Calibri Light"/>
                <a:cs typeface="Calibri Light"/>
              </a:rPr>
              <a:t> </a:t>
            </a:r>
            <a:r>
              <a:rPr lang="en-US" sz="2000" err="1">
                <a:solidFill>
                  <a:schemeClr val="tx1"/>
                </a:solidFill>
                <a:latin typeface="Calibri Light"/>
                <a:cs typeface="Calibri Light"/>
              </a:rPr>
              <a:t>των</a:t>
            </a:r>
            <a:r>
              <a:rPr lang="en-US" sz="2000">
                <a:solidFill>
                  <a:schemeClr val="tx1"/>
                </a:solidFill>
                <a:latin typeface="Calibri Light"/>
                <a:cs typeface="Calibri Light"/>
              </a:rPr>
              <a:t> </a:t>
            </a:r>
            <a:r>
              <a:rPr lang="en-US" sz="2000" err="1">
                <a:solidFill>
                  <a:schemeClr val="tx1"/>
                </a:solidFill>
                <a:latin typeface="Calibri Light"/>
                <a:cs typeface="Calibri Light"/>
              </a:rPr>
              <a:t>ροών</a:t>
            </a:r>
            <a:r>
              <a:rPr lang="en-US" sz="2000">
                <a:solidFill>
                  <a:schemeClr val="tx1"/>
                </a:solidFill>
                <a:latin typeface="Calibri Light"/>
                <a:cs typeface="Calibri Light"/>
              </a:rPr>
              <a:t>, κα</a:t>
            </a:r>
            <a:r>
              <a:rPr lang="en-US" sz="2000" err="1">
                <a:solidFill>
                  <a:schemeClr val="tx1"/>
                </a:solidFill>
                <a:latin typeface="Calibri Light"/>
                <a:cs typeface="Calibri Light"/>
              </a:rPr>
              <a:t>τά</a:t>
            </a:r>
            <a:r>
              <a:rPr lang="en-US" sz="2000">
                <a:solidFill>
                  <a:schemeClr val="tx1"/>
                </a:solidFill>
                <a:latin typeface="Calibri Light"/>
                <a:cs typeface="Calibri Light"/>
              </a:rPr>
              <a:t> </a:t>
            </a:r>
            <a:r>
              <a:rPr lang="en-US" sz="2000" err="1">
                <a:solidFill>
                  <a:schemeClr val="tx1"/>
                </a:solidFill>
                <a:latin typeface="Calibri Light"/>
                <a:cs typeface="Calibri Light"/>
              </a:rPr>
              <a:t>την</a:t>
            </a:r>
            <a:r>
              <a:rPr lang="en-US" sz="2000">
                <a:solidFill>
                  <a:schemeClr val="tx1"/>
                </a:solidFill>
                <a:latin typeface="Calibri Light"/>
                <a:cs typeface="Calibri Light"/>
              </a:rPr>
              <a:t> </a:t>
            </a:r>
            <a:r>
              <a:rPr lang="en-US" sz="2000" err="1">
                <a:solidFill>
                  <a:schemeClr val="tx1"/>
                </a:solidFill>
                <a:latin typeface="Calibri Light"/>
                <a:cs typeface="Calibri Light"/>
              </a:rPr>
              <a:t>ύφεση</a:t>
            </a:r>
            <a:r>
              <a:rPr lang="en-US" sz="2000">
                <a:solidFill>
                  <a:schemeClr val="tx1"/>
                </a:solidFill>
                <a:latin typeface="Calibri Light"/>
                <a:cs typeface="Calibri Light"/>
              </a:rPr>
              <a:t> </a:t>
            </a:r>
            <a:r>
              <a:rPr lang="en-US" sz="2000" err="1">
                <a:solidFill>
                  <a:schemeClr val="tx1"/>
                </a:solidFill>
                <a:latin typeface="Calibri Light"/>
                <a:cs typeface="Calibri Light"/>
              </a:rPr>
              <a:t>του</a:t>
            </a:r>
            <a:r>
              <a:rPr lang="en-US" sz="2000">
                <a:solidFill>
                  <a:schemeClr val="tx1"/>
                </a:solidFill>
                <a:latin typeface="Calibri Light"/>
                <a:cs typeface="Calibri Light"/>
              </a:rPr>
              <a:t> 2007-9</a:t>
            </a:r>
          </a:p>
          <a:p>
            <a:pPr marL="342900" indent="-342900" algn="just">
              <a:buAutoNum type="arabicParenR"/>
            </a:pPr>
            <a:r>
              <a:rPr lang="en-US" sz="2000">
                <a:solidFill>
                  <a:schemeClr val="tx1"/>
                </a:solidFill>
                <a:latin typeface="Calibri Light"/>
                <a:cs typeface="Calibri Light"/>
              </a:rPr>
              <a:t>Και </a:t>
            </a:r>
            <a:r>
              <a:rPr lang="en-US" sz="2000" err="1">
                <a:solidFill>
                  <a:schemeClr val="tx1"/>
                </a:solidFill>
                <a:latin typeface="Calibri Light"/>
                <a:cs typeface="Calibri Light"/>
              </a:rPr>
              <a:t>στις</a:t>
            </a:r>
            <a:r>
              <a:rPr lang="en-US" sz="2000">
                <a:solidFill>
                  <a:schemeClr val="tx1"/>
                </a:solidFill>
                <a:latin typeface="Calibri Light"/>
                <a:cs typeface="Calibri Light"/>
              </a:rPr>
              <a:t> π</a:t>
            </a:r>
            <a:r>
              <a:rPr lang="en-US" sz="2000" err="1">
                <a:solidFill>
                  <a:schemeClr val="tx1"/>
                </a:solidFill>
                <a:latin typeface="Calibri Light"/>
                <a:cs typeface="Calibri Light"/>
              </a:rPr>
              <a:t>ροηγούμενες</a:t>
            </a:r>
            <a:r>
              <a:rPr lang="en-US" sz="2000">
                <a:solidFill>
                  <a:schemeClr val="tx1"/>
                </a:solidFill>
                <a:latin typeface="Calibri Light"/>
                <a:cs typeface="Calibri Light"/>
              </a:rPr>
              <a:t> </a:t>
            </a:r>
            <a:r>
              <a:rPr lang="en-US" sz="2000" err="1">
                <a:solidFill>
                  <a:schemeClr val="tx1"/>
                </a:solidFill>
                <a:latin typeface="Calibri Light"/>
                <a:cs typeface="Calibri Light"/>
              </a:rPr>
              <a:t>υφέσεις</a:t>
            </a:r>
            <a:r>
              <a:rPr lang="en-US" sz="2000">
                <a:solidFill>
                  <a:schemeClr val="tx1"/>
                </a:solidFill>
                <a:latin typeface="Calibri Light"/>
                <a:cs typeface="Calibri Light"/>
              </a:rPr>
              <a:t> υπ</a:t>
            </a:r>
            <a:r>
              <a:rPr lang="en-US" sz="2000" err="1">
                <a:solidFill>
                  <a:schemeClr val="tx1"/>
                </a:solidFill>
                <a:latin typeface="Calibri Light"/>
                <a:cs typeface="Calibri Light"/>
              </a:rPr>
              <a:t>άρχει</a:t>
            </a:r>
            <a:r>
              <a:rPr lang="en-US" sz="2000">
                <a:solidFill>
                  <a:schemeClr val="tx1"/>
                </a:solidFill>
                <a:latin typeface="Calibri Light"/>
                <a:cs typeface="Calibri Light"/>
              </a:rPr>
              <a:t> </a:t>
            </a:r>
            <a:r>
              <a:rPr lang="en-US" sz="2000" err="1">
                <a:solidFill>
                  <a:schemeClr val="tx1"/>
                </a:solidFill>
                <a:latin typeface="Calibri Light"/>
                <a:cs typeface="Calibri Light"/>
              </a:rPr>
              <a:t>θετική</a:t>
            </a:r>
            <a:r>
              <a:rPr lang="en-US" sz="2000">
                <a:solidFill>
                  <a:schemeClr val="tx1"/>
                </a:solidFill>
                <a:latin typeface="Calibri Light"/>
                <a:cs typeface="Calibri Light"/>
              </a:rPr>
              <a:t> </a:t>
            </a:r>
            <a:r>
              <a:rPr lang="en-US" sz="2000" err="1">
                <a:solidFill>
                  <a:schemeClr val="tx1"/>
                </a:solidFill>
                <a:latin typeface="Calibri Light"/>
                <a:cs typeface="Calibri Light"/>
              </a:rPr>
              <a:t>σχέση</a:t>
            </a:r>
            <a:r>
              <a:rPr lang="en-US" sz="2000">
                <a:solidFill>
                  <a:schemeClr val="tx1"/>
                </a:solidFill>
                <a:latin typeface="Calibri Light"/>
                <a:cs typeface="Calibri Light"/>
              </a:rPr>
              <a:t> </a:t>
            </a:r>
            <a:r>
              <a:rPr lang="en-US" sz="2000" err="1">
                <a:solidFill>
                  <a:schemeClr val="tx1"/>
                </a:solidFill>
                <a:latin typeface="Calibri Light"/>
                <a:cs typeface="Calibri Light"/>
              </a:rPr>
              <a:t>μετ</a:t>
            </a:r>
            <a:r>
              <a:rPr lang="en-US" sz="2000">
                <a:solidFill>
                  <a:schemeClr val="tx1"/>
                </a:solidFill>
                <a:latin typeface="Calibri Light"/>
                <a:cs typeface="Calibri Light"/>
              </a:rPr>
              <a:t>α</a:t>
            </a:r>
            <a:r>
              <a:rPr lang="en-US" sz="2000" err="1">
                <a:solidFill>
                  <a:schemeClr val="tx1"/>
                </a:solidFill>
                <a:latin typeface="Calibri Light"/>
                <a:cs typeface="Calibri Light"/>
              </a:rPr>
              <a:t>ξύ</a:t>
            </a:r>
            <a:r>
              <a:rPr lang="en-US" sz="2000">
                <a:solidFill>
                  <a:schemeClr val="tx1"/>
                </a:solidFill>
                <a:latin typeface="Calibri Light"/>
                <a:cs typeface="Calibri Light"/>
              </a:rPr>
              <a:t> </a:t>
            </a:r>
            <a:r>
              <a:rPr lang="en-US" sz="2000" err="1">
                <a:solidFill>
                  <a:schemeClr val="tx1"/>
                </a:solidFill>
                <a:latin typeface="Calibri Light"/>
                <a:cs typeface="Calibri Light"/>
              </a:rPr>
              <a:t>των</a:t>
            </a:r>
            <a:r>
              <a:rPr lang="en-US" sz="2000">
                <a:solidFill>
                  <a:schemeClr val="tx1"/>
                </a:solidFill>
                <a:latin typeface="Calibri Light"/>
                <a:cs typeface="Calibri Light"/>
              </a:rPr>
              <a:t> π</a:t>
            </a:r>
            <a:r>
              <a:rPr lang="en-US" sz="2000" err="1">
                <a:solidFill>
                  <a:schemeClr val="tx1"/>
                </a:solidFill>
                <a:latin typeface="Calibri Light"/>
                <a:cs typeface="Calibri Light"/>
              </a:rPr>
              <a:t>οσοστών</a:t>
            </a:r>
            <a:r>
              <a:rPr lang="en-US" sz="2000">
                <a:solidFill>
                  <a:schemeClr val="tx1"/>
                </a:solidFill>
                <a:latin typeface="Calibri Light"/>
                <a:cs typeface="Calibri Light"/>
              </a:rPr>
              <a:t> </a:t>
            </a:r>
            <a:r>
              <a:rPr lang="en-US" sz="2000" err="1">
                <a:solidFill>
                  <a:schemeClr val="tx1"/>
                </a:solidFill>
                <a:latin typeface="Calibri Light"/>
                <a:cs typeface="Calibri Light"/>
              </a:rPr>
              <a:t>μετ</a:t>
            </a:r>
            <a:r>
              <a:rPr lang="en-US" sz="2000">
                <a:solidFill>
                  <a:schemeClr val="tx1"/>
                </a:solidFill>
                <a:latin typeface="Calibri Light"/>
                <a:cs typeface="Calibri Light"/>
              </a:rPr>
              <a:t>α</a:t>
            </a:r>
            <a:r>
              <a:rPr lang="en-US" sz="2000" err="1">
                <a:solidFill>
                  <a:schemeClr val="tx1"/>
                </a:solidFill>
                <a:latin typeface="Calibri Light"/>
                <a:cs typeface="Calibri Light"/>
              </a:rPr>
              <a:t>νάστευσης</a:t>
            </a:r>
            <a:r>
              <a:rPr lang="en-US" sz="2000">
                <a:solidFill>
                  <a:schemeClr val="tx1"/>
                </a:solidFill>
                <a:latin typeface="Calibri Light"/>
                <a:cs typeface="Calibri Light"/>
              </a:rPr>
              <a:t> και </a:t>
            </a:r>
            <a:r>
              <a:rPr lang="en-US" sz="2000" err="1">
                <a:solidFill>
                  <a:schemeClr val="tx1"/>
                </a:solidFill>
                <a:latin typeface="Calibri Light"/>
                <a:cs typeface="Calibri Light"/>
              </a:rPr>
              <a:t>των</a:t>
            </a:r>
            <a:r>
              <a:rPr lang="en-US" sz="2000">
                <a:solidFill>
                  <a:schemeClr val="tx1"/>
                </a:solidFill>
                <a:latin typeface="Calibri Light"/>
                <a:cs typeface="Calibri Light"/>
              </a:rPr>
              <a:t> π</a:t>
            </a:r>
            <a:r>
              <a:rPr lang="en-US" sz="2000" err="1">
                <a:solidFill>
                  <a:schemeClr val="tx1"/>
                </a:solidFill>
                <a:latin typeface="Calibri Light"/>
                <a:cs typeface="Calibri Light"/>
              </a:rPr>
              <a:t>οσοστών</a:t>
            </a:r>
            <a:r>
              <a:rPr lang="en-US" sz="2000">
                <a:solidFill>
                  <a:schemeClr val="tx1"/>
                </a:solidFill>
                <a:latin typeface="Calibri Light"/>
                <a:cs typeface="Calibri Light"/>
              </a:rPr>
              <a:t> απα</a:t>
            </a:r>
            <a:r>
              <a:rPr lang="en-US" sz="2000" err="1">
                <a:solidFill>
                  <a:schemeClr val="tx1"/>
                </a:solidFill>
                <a:latin typeface="Calibri Light"/>
                <a:cs typeface="Calibri Light"/>
              </a:rPr>
              <a:t>σχόλησης</a:t>
            </a:r>
            <a:endParaRPr lang="en-US" sz="2000">
              <a:solidFill>
                <a:schemeClr val="tx1"/>
              </a:solidFill>
              <a:latin typeface="Calibri Light"/>
              <a:cs typeface="Calibri Light"/>
            </a:endParaRPr>
          </a:p>
        </p:txBody>
      </p:sp>
      <p:pic>
        <p:nvPicPr>
          <p:cNvPr id="5" name="Εικόνα 5" descr="Εικόνα που περιέχει διάγραμμα&#10;&#10;Περιγραφή που δημιουργήθηκε αυτόματα">
            <a:extLst>
              <a:ext uri="{FF2B5EF4-FFF2-40B4-BE49-F238E27FC236}">
                <a16:creationId xmlns:a16="http://schemas.microsoft.com/office/drawing/2014/main" xmlns="" id="{54DCA000-2122-7CA8-6DFD-5C612180392C}"/>
              </a:ext>
            </a:extLst>
          </p:cNvPr>
          <p:cNvPicPr>
            <a:picLocks noChangeAspect="1"/>
          </p:cNvPicPr>
          <p:nvPr/>
        </p:nvPicPr>
        <p:blipFill>
          <a:blip r:embed="rId2"/>
          <a:stretch>
            <a:fillRect/>
          </a:stretch>
        </p:blipFill>
        <p:spPr>
          <a:xfrm>
            <a:off x="6392175" y="3737051"/>
            <a:ext cx="5661802" cy="2647554"/>
          </a:xfrm>
          <a:prstGeom prst="rect">
            <a:avLst/>
          </a:prstGeom>
        </p:spPr>
      </p:pic>
      <p:pic>
        <p:nvPicPr>
          <p:cNvPr id="6" name="Εικόνα 6" descr="Εικόνα που περιέχει διάγραμμα&#10;&#10;Περιγραφή που δημιουργήθηκε αυτόματα">
            <a:extLst>
              <a:ext uri="{FF2B5EF4-FFF2-40B4-BE49-F238E27FC236}">
                <a16:creationId xmlns:a16="http://schemas.microsoft.com/office/drawing/2014/main" xmlns="" id="{2B32B81F-4DAB-D1DA-CF0C-C8EAEA25D81A}"/>
              </a:ext>
            </a:extLst>
          </p:cNvPr>
          <p:cNvPicPr>
            <a:picLocks noChangeAspect="1"/>
          </p:cNvPicPr>
          <p:nvPr/>
        </p:nvPicPr>
        <p:blipFill>
          <a:blip r:embed="rId3"/>
          <a:stretch>
            <a:fillRect/>
          </a:stretch>
        </p:blipFill>
        <p:spPr>
          <a:xfrm>
            <a:off x="7312325" y="60966"/>
            <a:ext cx="4727274" cy="3314257"/>
          </a:xfrm>
          <a:prstGeom prst="rect">
            <a:avLst/>
          </a:prstGeom>
        </p:spPr>
      </p:pic>
      <p:sp>
        <p:nvSpPr>
          <p:cNvPr id="7" name="TextBox 6">
            <a:extLst>
              <a:ext uri="{FF2B5EF4-FFF2-40B4-BE49-F238E27FC236}">
                <a16:creationId xmlns:a16="http://schemas.microsoft.com/office/drawing/2014/main" xmlns="" id="{AA7A6A2E-A6AE-6989-2387-1AC0C35FFC2E}"/>
              </a:ext>
            </a:extLst>
          </p:cNvPr>
          <p:cNvSpPr txBox="1"/>
          <p:nvPr/>
        </p:nvSpPr>
        <p:spPr>
          <a:xfrm>
            <a:off x="457200" y="338667"/>
            <a:ext cx="580302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sz="3200">
                <a:latin typeface="Calibri Light"/>
                <a:cs typeface="Calibri Light"/>
              </a:rPr>
              <a:t>Διαγραμματικές απεικονίσεις της μετανάστευσης</a:t>
            </a:r>
          </a:p>
        </p:txBody>
      </p:sp>
    </p:spTree>
    <p:extLst>
      <p:ext uri="{BB962C8B-B14F-4D97-AF65-F5344CB8AC3E}">
        <p14:creationId xmlns:p14="http://schemas.microsoft.com/office/powerpoint/2010/main" xmlns="" val="4193477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5E1AC81-83F2-45A8-9054-15570F4E25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0" name="Freeform 5">
              <a:extLst>
                <a:ext uri="{FF2B5EF4-FFF2-40B4-BE49-F238E27FC236}">
                  <a16:creationId xmlns:a16="http://schemas.microsoft.com/office/drawing/2014/main" xmlns="" id="{B15AA7C5-9BFE-4B90-A119-467AFACE9E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1" name="Freeform 6">
              <a:extLst>
                <a:ext uri="{FF2B5EF4-FFF2-40B4-BE49-F238E27FC236}">
                  <a16:creationId xmlns:a16="http://schemas.microsoft.com/office/drawing/2014/main" xmlns="" id="{944AB87D-35AF-4719-9940-5822E77023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7">
              <a:extLst>
                <a:ext uri="{FF2B5EF4-FFF2-40B4-BE49-F238E27FC236}">
                  <a16:creationId xmlns:a16="http://schemas.microsoft.com/office/drawing/2014/main" xmlns="" id="{E8B33BE3-7890-4628-9322-7EFBA3375B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8">
              <a:extLst>
                <a:ext uri="{FF2B5EF4-FFF2-40B4-BE49-F238E27FC236}">
                  <a16:creationId xmlns:a16="http://schemas.microsoft.com/office/drawing/2014/main" xmlns="" id="{01AD3ECF-519E-45E2-99DA-F5C1B50715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4" name="Freeform 9">
              <a:extLst>
                <a:ext uri="{FF2B5EF4-FFF2-40B4-BE49-F238E27FC236}">
                  <a16:creationId xmlns:a16="http://schemas.microsoft.com/office/drawing/2014/main" xmlns="" id="{C050E700-0FF1-4D25-B54C-84BA04FCD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10">
              <a:extLst>
                <a:ext uri="{FF2B5EF4-FFF2-40B4-BE49-F238E27FC236}">
                  <a16:creationId xmlns:a16="http://schemas.microsoft.com/office/drawing/2014/main" xmlns="" id="{720D9C11-F5C9-41B0-B2F2-EE20BC3D0C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1">
              <a:extLst>
                <a:ext uri="{FF2B5EF4-FFF2-40B4-BE49-F238E27FC236}">
                  <a16:creationId xmlns:a16="http://schemas.microsoft.com/office/drawing/2014/main" xmlns="" id="{623A9DA0-857E-4CDE-80EA-F30F1CE55C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7" name="Freeform 12">
              <a:extLst>
                <a:ext uri="{FF2B5EF4-FFF2-40B4-BE49-F238E27FC236}">
                  <a16:creationId xmlns:a16="http://schemas.microsoft.com/office/drawing/2014/main" xmlns="" id="{C48B8F4C-2C83-46F6-AFCD-58166AEB18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3">
              <a:extLst>
                <a:ext uri="{FF2B5EF4-FFF2-40B4-BE49-F238E27FC236}">
                  <a16:creationId xmlns:a16="http://schemas.microsoft.com/office/drawing/2014/main" xmlns="" id="{234C3795-C44D-41A7-A8F6-891387A66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4">
              <a:extLst>
                <a:ext uri="{FF2B5EF4-FFF2-40B4-BE49-F238E27FC236}">
                  <a16:creationId xmlns:a16="http://schemas.microsoft.com/office/drawing/2014/main" xmlns="" id="{91CC36F4-5DFA-4954-B354-97B180E98F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5">
              <a:extLst>
                <a:ext uri="{FF2B5EF4-FFF2-40B4-BE49-F238E27FC236}">
                  <a16:creationId xmlns:a16="http://schemas.microsoft.com/office/drawing/2014/main" xmlns="" id="{7087A08E-C024-457D-8F99-1F340CED61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6">
              <a:extLst>
                <a:ext uri="{FF2B5EF4-FFF2-40B4-BE49-F238E27FC236}">
                  <a16:creationId xmlns:a16="http://schemas.microsoft.com/office/drawing/2014/main" xmlns="" id="{61CFBC61-7F57-45D7-860E-BF51B0EDA5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7">
              <a:extLst>
                <a:ext uri="{FF2B5EF4-FFF2-40B4-BE49-F238E27FC236}">
                  <a16:creationId xmlns:a16="http://schemas.microsoft.com/office/drawing/2014/main" xmlns="" id="{2591C3DB-4880-431E-BC3D-37F1378AC5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8">
              <a:extLst>
                <a:ext uri="{FF2B5EF4-FFF2-40B4-BE49-F238E27FC236}">
                  <a16:creationId xmlns:a16="http://schemas.microsoft.com/office/drawing/2014/main" xmlns="" id="{79557EFE-4199-4E24-8A13-1B9CC1715A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9">
              <a:extLst>
                <a:ext uri="{FF2B5EF4-FFF2-40B4-BE49-F238E27FC236}">
                  <a16:creationId xmlns:a16="http://schemas.microsoft.com/office/drawing/2014/main" xmlns="" id="{0B965615-6052-4907-A136-9CAD14604C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20">
              <a:extLst>
                <a:ext uri="{FF2B5EF4-FFF2-40B4-BE49-F238E27FC236}">
                  <a16:creationId xmlns:a16="http://schemas.microsoft.com/office/drawing/2014/main" xmlns="" id="{F788FFC4-205D-47C1-91E7-DD1A52E0AF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6" name="Freeform 21">
              <a:extLst>
                <a:ext uri="{FF2B5EF4-FFF2-40B4-BE49-F238E27FC236}">
                  <a16:creationId xmlns:a16="http://schemas.microsoft.com/office/drawing/2014/main" xmlns="" id="{462FADD6-C927-46ED-A6E6-273B35C2F1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7" name="Freeform 22">
              <a:extLst>
                <a:ext uri="{FF2B5EF4-FFF2-40B4-BE49-F238E27FC236}">
                  <a16:creationId xmlns:a16="http://schemas.microsoft.com/office/drawing/2014/main" xmlns="" id="{AF64005E-134D-4444-9425-FB1C188985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8" name="Freeform 23">
              <a:extLst>
                <a:ext uri="{FF2B5EF4-FFF2-40B4-BE49-F238E27FC236}">
                  <a16:creationId xmlns:a16="http://schemas.microsoft.com/office/drawing/2014/main" xmlns="" id="{E2565CA7-A8CB-463D-8D25-4F41235BC1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4">
              <a:extLst>
                <a:ext uri="{FF2B5EF4-FFF2-40B4-BE49-F238E27FC236}">
                  <a16:creationId xmlns:a16="http://schemas.microsoft.com/office/drawing/2014/main" xmlns="" id="{41ABBFC0-4EEA-4634-A73B-945729D6BA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5">
              <a:extLst>
                <a:ext uri="{FF2B5EF4-FFF2-40B4-BE49-F238E27FC236}">
                  <a16:creationId xmlns:a16="http://schemas.microsoft.com/office/drawing/2014/main" xmlns="" id="{E422F11F-726A-4A93-9D1B-B1400B0611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32" name="Group 31">
            <a:extLst>
              <a:ext uri="{FF2B5EF4-FFF2-40B4-BE49-F238E27FC236}">
                <a16:creationId xmlns:a16="http://schemas.microsoft.com/office/drawing/2014/main" xmlns="" id="{FBF129BC-EA9E-4D20-898B-399F7727DFB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3" name="Rectangle 32">
              <a:extLst>
                <a:ext uri="{FF2B5EF4-FFF2-40B4-BE49-F238E27FC236}">
                  <a16:creationId xmlns:a16="http://schemas.microsoft.com/office/drawing/2014/main" xmlns="" id="{CFF42BAE-3249-46C8-9108-A83C87206B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Isosceles Triangle 22">
              <a:extLst>
                <a:ext uri="{FF2B5EF4-FFF2-40B4-BE49-F238E27FC236}">
                  <a16:creationId xmlns:a16="http://schemas.microsoft.com/office/drawing/2014/main" xmlns="" id="{4DDE2BA8-4174-4A99-BB09-0BA28F2685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xmlns="" id="{4A893933-F7DD-4DA6-85C7-4CFF58741E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7" name="Rectangle 36">
            <a:extLst>
              <a:ext uri="{FF2B5EF4-FFF2-40B4-BE49-F238E27FC236}">
                <a16:creationId xmlns:a16="http://schemas.microsoft.com/office/drawing/2014/main" xmlns="" id="{D75627FE-0AC5-4349-AC08-45A58BEC9B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xmlns="" id="{F87AAF7B-2090-475D-9C3E-FDC03DD87A8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40" name="Freeform 5">
              <a:extLst>
                <a:ext uri="{FF2B5EF4-FFF2-40B4-BE49-F238E27FC236}">
                  <a16:creationId xmlns:a16="http://schemas.microsoft.com/office/drawing/2014/main" xmlns="" id="{F2DCEC33-4B31-44BC-99CB-9E4845DC4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1" name="Freeform 6">
              <a:extLst>
                <a:ext uri="{FF2B5EF4-FFF2-40B4-BE49-F238E27FC236}">
                  <a16:creationId xmlns:a16="http://schemas.microsoft.com/office/drawing/2014/main" xmlns="" id="{204E0A10-D288-4B22-87A1-737B0A37D1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2" name="Freeform 7">
              <a:extLst>
                <a:ext uri="{FF2B5EF4-FFF2-40B4-BE49-F238E27FC236}">
                  <a16:creationId xmlns:a16="http://schemas.microsoft.com/office/drawing/2014/main" xmlns="" id="{9A3E042E-4911-425A-84BB-04BF90D07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3" name="Freeform 8">
              <a:extLst>
                <a:ext uri="{FF2B5EF4-FFF2-40B4-BE49-F238E27FC236}">
                  <a16:creationId xmlns:a16="http://schemas.microsoft.com/office/drawing/2014/main" xmlns="" id="{3A49226D-3129-4C5A-9641-3D03BEEA79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4" name="Freeform 9">
              <a:extLst>
                <a:ext uri="{FF2B5EF4-FFF2-40B4-BE49-F238E27FC236}">
                  <a16:creationId xmlns:a16="http://schemas.microsoft.com/office/drawing/2014/main" xmlns="" id="{9CC3C315-B515-4DD8-AC22-9D8417B37F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5" name="Freeform 10">
              <a:extLst>
                <a:ext uri="{FF2B5EF4-FFF2-40B4-BE49-F238E27FC236}">
                  <a16:creationId xmlns:a16="http://schemas.microsoft.com/office/drawing/2014/main" xmlns="" id="{1A961828-F78F-4D56-A98E-037806C637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6" name="Freeform 11">
              <a:extLst>
                <a:ext uri="{FF2B5EF4-FFF2-40B4-BE49-F238E27FC236}">
                  <a16:creationId xmlns:a16="http://schemas.microsoft.com/office/drawing/2014/main" xmlns="" id="{739D4F9D-3728-42C1-8302-452D51321C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7" name="Freeform 12">
              <a:extLst>
                <a:ext uri="{FF2B5EF4-FFF2-40B4-BE49-F238E27FC236}">
                  <a16:creationId xmlns:a16="http://schemas.microsoft.com/office/drawing/2014/main" xmlns="" id="{B4D9647E-354D-4CA8-B4A7-39172E5EAC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8" name="Freeform 13">
              <a:extLst>
                <a:ext uri="{FF2B5EF4-FFF2-40B4-BE49-F238E27FC236}">
                  <a16:creationId xmlns:a16="http://schemas.microsoft.com/office/drawing/2014/main" xmlns="" id="{A3EC74E0-5222-4ACC-BCEC-1AA189D3BC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9" name="Freeform 14">
              <a:extLst>
                <a:ext uri="{FF2B5EF4-FFF2-40B4-BE49-F238E27FC236}">
                  <a16:creationId xmlns:a16="http://schemas.microsoft.com/office/drawing/2014/main" xmlns="" id="{C0AE72B4-084D-42E6-ABED-5FD4650D4B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0" name="Freeform 15">
              <a:extLst>
                <a:ext uri="{FF2B5EF4-FFF2-40B4-BE49-F238E27FC236}">
                  <a16:creationId xmlns:a16="http://schemas.microsoft.com/office/drawing/2014/main" xmlns="" id="{C9D1F5DD-8D50-4098-8D2B-10E284752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1" name="Freeform 16">
              <a:extLst>
                <a:ext uri="{FF2B5EF4-FFF2-40B4-BE49-F238E27FC236}">
                  <a16:creationId xmlns:a16="http://schemas.microsoft.com/office/drawing/2014/main" xmlns="" id="{D48F3941-C3C7-4589-AA46-067F6BB2D0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2" name="Freeform 17">
              <a:extLst>
                <a:ext uri="{FF2B5EF4-FFF2-40B4-BE49-F238E27FC236}">
                  <a16:creationId xmlns:a16="http://schemas.microsoft.com/office/drawing/2014/main" xmlns="" id="{C16BBE9A-4BE3-4401-82C5-8041DB14E5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3" name="Freeform 18">
              <a:extLst>
                <a:ext uri="{FF2B5EF4-FFF2-40B4-BE49-F238E27FC236}">
                  <a16:creationId xmlns:a16="http://schemas.microsoft.com/office/drawing/2014/main" xmlns="" id="{06180330-CCD3-4D14-A652-D60C28252D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4" name="Freeform 19">
              <a:extLst>
                <a:ext uri="{FF2B5EF4-FFF2-40B4-BE49-F238E27FC236}">
                  <a16:creationId xmlns:a16="http://schemas.microsoft.com/office/drawing/2014/main" xmlns="" id="{616C90F6-4133-43A5-B47C-7750FE2819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5" name="Freeform 20">
              <a:extLst>
                <a:ext uri="{FF2B5EF4-FFF2-40B4-BE49-F238E27FC236}">
                  <a16:creationId xmlns:a16="http://schemas.microsoft.com/office/drawing/2014/main" xmlns="" id="{D7C03F90-E828-4414-8A53-92069FFB68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56" name="Freeform 21">
              <a:extLst>
                <a:ext uri="{FF2B5EF4-FFF2-40B4-BE49-F238E27FC236}">
                  <a16:creationId xmlns:a16="http://schemas.microsoft.com/office/drawing/2014/main" xmlns="" id="{6ADDE443-75AA-4F32-A2EE-272C4347CE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57" name="Freeform 22">
              <a:extLst>
                <a:ext uri="{FF2B5EF4-FFF2-40B4-BE49-F238E27FC236}">
                  <a16:creationId xmlns:a16="http://schemas.microsoft.com/office/drawing/2014/main" xmlns="" id="{ACD281C1-1D59-453F-A33A-D83E39EB06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8" name="Freeform 23">
              <a:extLst>
                <a:ext uri="{FF2B5EF4-FFF2-40B4-BE49-F238E27FC236}">
                  <a16:creationId xmlns:a16="http://schemas.microsoft.com/office/drawing/2014/main" xmlns="" id="{60217FAC-29FE-4D6B-9BB4-FF41AA756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9" name="Freeform 24">
              <a:extLst>
                <a:ext uri="{FF2B5EF4-FFF2-40B4-BE49-F238E27FC236}">
                  <a16:creationId xmlns:a16="http://schemas.microsoft.com/office/drawing/2014/main" xmlns="" id="{0D3CC33A-6E36-4A72-9965-8E20FB05D1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0" name="Freeform 25">
              <a:extLst>
                <a:ext uri="{FF2B5EF4-FFF2-40B4-BE49-F238E27FC236}">
                  <a16:creationId xmlns:a16="http://schemas.microsoft.com/office/drawing/2014/main" xmlns="" id="{F128F04E-05CD-4035-A32B-6E9ABAB931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p:nvSpPr>
          <p:cNvPr id="62" name="Rectangle 61">
            <a:extLst>
              <a:ext uri="{FF2B5EF4-FFF2-40B4-BE49-F238E27FC236}">
                <a16:creationId xmlns:a16="http://schemas.microsoft.com/office/drawing/2014/main" xmlns="" id="{BC2574CF-1D35-4994-87BD-5A3378E1A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xmlns="" id="{68B6AB33-DFE6-4FE4-94FE-C9E25424AD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Θέση κειμένου 3">
            <a:extLst>
              <a:ext uri="{FF2B5EF4-FFF2-40B4-BE49-F238E27FC236}">
                <a16:creationId xmlns:a16="http://schemas.microsoft.com/office/drawing/2014/main" xmlns="" id="{B524FE42-B40D-052F-17FF-CE7989C1E399}"/>
              </a:ext>
            </a:extLst>
          </p:cNvPr>
          <p:cNvSpPr>
            <a:spLocks noGrp="1"/>
          </p:cNvSpPr>
          <p:nvPr>
            <p:ph type="body" sz="half" idx="2"/>
          </p:nvPr>
        </p:nvSpPr>
        <p:spPr>
          <a:xfrm>
            <a:off x="5665423" y="1327646"/>
            <a:ext cx="6072517" cy="5378975"/>
          </a:xfrm>
        </p:spPr>
        <p:txBody>
          <a:bodyPr vert="horz" lIns="91440" tIns="45720" rIns="91440" bIns="45720" rtlCol="0" anchor="t">
            <a:noAutofit/>
          </a:bodyPr>
          <a:lstStyle/>
          <a:p>
            <a:pPr marL="342900" indent="-342900" algn="just">
              <a:buAutoNum type="arabicParenR"/>
            </a:pPr>
            <a:r>
              <a:rPr lang="en-US" sz="2000" err="1">
                <a:solidFill>
                  <a:schemeClr val="tx1"/>
                </a:solidFill>
                <a:latin typeface="Calibri Light"/>
                <a:cs typeface="Calibri Light"/>
              </a:rPr>
              <a:t>Στ</a:t>
            </a:r>
            <a:r>
              <a:rPr lang="en-US" sz="2000">
                <a:solidFill>
                  <a:schemeClr val="tx1"/>
                </a:solidFill>
                <a:latin typeface="Calibri Light"/>
                <a:cs typeface="Calibri Light"/>
              </a:rPr>
              <a:t>α διαγράμματα της πρώτης εικόνας παρουσιάζεται η  αρνητική σχέση των εκροών, με τους μόνιμους κατοίκους των πολιτειών  κατά τη μεγάλη ύφεση. </a:t>
            </a:r>
          </a:p>
          <a:p>
            <a:pPr marL="342900" indent="-342900" algn="just">
              <a:buAutoNum type="arabicParenR"/>
            </a:pPr>
            <a:r>
              <a:rPr lang="en-US" sz="2000" err="1">
                <a:solidFill>
                  <a:schemeClr val="tx1"/>
                </a:solidFill>
                <a:latin typeface="Calibri Light"/>
                <a:cs typeface="Calibri Light"/>
              </a:rPr>
              <a:t>Στ</a:t>
            </a:r>
            <a:r>
              <a:rPr lang="en-US" sz="2000">
                <a:solidFill>
                  <a:schemeClr val="tx1"/>
                </a:solidFill>
                <a:latin typeface="Calibri Light"/>
                <a:cs typeface="Calibri Light"/>
              </a:rPr>
              <a:t>α διαγράμματα της δεύτερης εικόνας, παρατηρείται επίσης μειωμένος ρυθμός μετανάστευσης κατά τις περιόδους ύφεσης . </a:t>
            </a:r>
            <a:r>
              <a:rPr lang="en-US" sz="2000" err="1">
                <a:solidFill>
                  <a:schemeClr val="tx1"/>
                </a:solidFill>
                <a:latin typeface="Calibri Light"/>
                <a:cs typeface="Calibri Light"/>
              </a:rPr>
              <a:t>Ωστόσο</a:t>
            </a:r>
            <a:r>
              <a:rPr lang="en-US" sz="2000">
                <a:solidFill>
                  <a:schemeClr val="tx1"/>
                </a:solidFill>
                <a:latin typeface="Calibri Light"/>
                <a:cs typeface="Calibri Light"/>
              </a:rPr>
              <a:t> απ</a:t>
            </a:r>
            <a:r>
              <a:rPr lang="en-US" sz="2000" err="1">
                <a:solidFill>
                  <a:schemeClr val="tx1"/>
                </a:solidFill>
                <a:latin typeface="Calibri Light"/>
                <a:cs typeface="Calibri Light"/>
              </a:rPr>
              <a:t>οτελεί</a:t>
            </a:r>
            <a:r>
              <a:rPr lang="en-US" sz="2000">
                <a:solidFill>
                  <a:schemeClr val="tx1"/>
                </a:solidFill>
                <a:latin typeface="Calibri Light"/>
                <a:cs typeface="Calibri Light"/>
              </a:rPr>
              <a:t> </a:t>
            </a:r>
            <a:r>
              <a:rPr lang="en-US" sz="2000" err="1">
                <a:solidFill>
                  <a:schemeClr val="tx1"/>
                </a:solidFill>
                <a:latin typeface="Calibri Light"/>
                <a:cs typeface="Calibri Light"/>
              </a:rPr>
              <a:t>εξ</a:t>
            </a:r>
            <a:r>
              <a:rPr lang="en-US" sz="2000">
                <a:solidFill>
                  <a:schemeClr val="tx1"/>
                </a:solidFill>
                <a:latin typeface="Calibri Light"/>
                <a:cs typeface="Calibri Light"/>
              </a:rPr>
              <a:t>αίρεση η ύφεση του 1990,  που υπάρχει μεγάλο κύμα εκροών από τις δυτικές ΗΠΑ και μικρό κύμα εισροών.</a:t>
            </a:r>
          </a:p>
          <a:p>
            <a:pPr algn="just"/>
            <a:r>
              <a:rPr lang="en-US" sz="2000">
                <a:solidFill>
                  <a:schemeClr val="tx1"/>
                </a:solidFill>
                <a:latin typeface="Calibri Light"/>
                <a:cs typeface="Calibri Light"/>
              </a:rPr>
              <a:t> Επ</a:t>
            </a:r>
            <a:r>
              <a:rPr lang="en-US" sz="2000" err="1">
                <a:solidFill>
                  <a:schemeClr val="tx1"/>
                </a:solidFill>
                <a:latin typeface="Calibri Light"/>
                <a:cs typeface="Calibri Light"/>
              </a:rPr>
              <a:t>ομένως</a:t>
            </a:r>
            <a:r>
              <a:rPr lang="en-US" sz="2000">
                <a:solidFill>
                  <a:schemeClr val="tx1"/>
                </a:solidFill>
                <a:latin typeface="Calibri Light"/>
                <a:cs typeface="Calibri Light"/>
              </a:rPr>
              <a:t> </a:t>
            </a:r>
            <a:r>
              <a:rPr lang="en-US" sz="2000" err="1">
                <a:solidFill>
                  <a:schemeClr val="tx1"/>
                </a:solidFill>
                <a:latin typeface="Calibri Light"/>
                <a:cs typeface="Calibri Light"/>
              </a:rPr>
              <a:t>στ</a:t>
            </a:r>
            <a:r>
              <a:rPr lang="en-US" sz="2000">
                <a:solidFill>
                  <a:schemeClr val="tx1"/>
                </a:solidFill>
                <a:latin typeface="Calibri Light"/>
                <a:cs typeface="Calibri Light"/>
              </a:rPr>
              <a:t>α </a:t>
            </a:r>
            <a:r>
              <a:rPr lang="en-US" sz="2000" err="1">
                <a:solidFill>
                  <a:schemeClr val="tx1"/>
                </a:solidFill>
                <a:latin typeface="Calibri Light"/>
                <a:cs typeface="Calibri Light"/>
              </a:rPr>
              <a:t>δι</a:t>
            </a:r>
            <a:r>
              <a:rPr lang="en-US" sz="2000">
                <a:solidFill>
                  <a:schemeClr val="tx1"/>
                </a:solidFill>
                <a:latin typeface="Calibri Light"/>
                <a:cs typeface="Calibri Light"/>
              </a:rPr>
              <a:t>α</a:t>
            </a:r>
            <a:r>
              <a:rPr lang="en-US" sz="2000" err="1">
                <a:solidFill>
                  <a:schemeClr val="tx1"/>
                </a:solidFill>
                <a:latin typeface="Calibri Light"/>
                <a:cs typeface="Calibri Light"/>
              </a:rPr>
              <a:t>γράμμ</a:t>
            </a:r>
            <a:r>
              <a:rPr lang="en-US" sz="2000">
                <a:solidFill>
                  <a:schemeClr val="tx1"/>
                </a:solidFill>
                <a:latin typeface="Calibri Light"/>
                <a:cs typeface="Calibri Light"/>
              </a:rPr>
              <a:t>ατα </a:t>
            </a:r>
            <a:r>
              <a:rPr lang="en-US" sz="2000" err="1">
                <a:solidFill>
                  <a:schemeClr val="tx1"/>
                </a:solidFill>
                <a:latin typeface="Calibri Light"/>
                <a:cs typeface="Calibri Light"/>
              </a:rPr>
              <a:t>των</a:t>
            </a:r>
            <a:r>
              <a:rPr lang="en-US" sz="2000">
                <a:solidFill>
                  <a:schemeClr val="tx1"/>
                </a:solidFill>
                <a:latin typeface="Calibri Light"/>
                <a:cs typeface="Calibri Light"/>
              </a:rPr>
              <a:t> </a:t>
            </a:r>
            <a:r>
              <a:rPr lang="en-US" sz="2000" err="1">
                <a:solidFill>
                  <a:schemeClr val="tx1"/>
                </a:solidFill>
                <a:latin typeface="Calibri Light"/>
                <a:cs typeface="Calibri Light"/>
              </a:rPr>
              <a:t>δύο</a:t>
            </a:r>
            <a:r>
              <a:rPr lang="en-US" sz="2000">
                <a:solidFill>
                  <a:schemeClr val="tx1"/>
                </a:solidFill>
                <a:latin typeface="Calibri Light"/>
                <a:cs typeface="Calibri Light"/>
              </a:rPr>
              <a:t> </a:t>
            </a:r>
            <a:r>
              <a:rPr lang="en-US" sz="2000" err="1">
                <a:solidFill>
                  <a:schemeClr val="tx1"/>
                </a:solidFill>
                <a:latin typeface="Calibri Light"/>
                <a:cs typeface="Calibri Light"/>
              </a:rPr>
              <a:t>δι</a:t>
            </a:r>
            <a:r>
              <a:rPr lang="en-US" sz="2000">
                <a:solidFill>
                  <a:schemeClr val="tx1"/>
                </a:solidFill>
                <a:latin typeface="Calibri Light"/>
                <a:cs typeface="Calibri Light"/>
              </a:rPr>
              <a:t>αφα</a:t>
            </a:r>
            <a:r>
              <a:rPr lang="en-US" sz="2000" err="1">
                <a:solidFill>
                  <a:schemeClr val="tx1"/>
                </a:solidFill>
                <a:latin typeface="Calibri Light"/>
                <a:cs typeface="Calibri Light"/>
              </a:rPr>
              <a:t>νειών</a:t>
            </a:r>
            <a:r>
              <a:rPr lang="en-US" sz="2000">
                <a:solidFill>
                  <a:schemeClr val="tx1"/>
                </a:solidFill>
                <a:latin typeface="Calibri Light"/>
                <a:cs typeface="Calibri Light"/>
              </a:rPr>
              <a:t> παρα</a:t>
            </a:r>
            <a:r>
              <a:rPr lang="en-US" sz="2000" err="1">
                <a:solidFill>
                  <a:schemeClr val="tx1"/>
                </a:solidFill>
                <a:latin typeface="Calibri Light"/>
                <a:cs typeface="Calibri Light"/>
              </a:rPr>
              <a:t>τηρείτ</a:t>
            </a:r>
            <a:r>
              <a:rPr lang="en-US" sz="2000">
                <a:solidFill>
                  <a:schemeClr val="tx1"/>
                </a:solidFill>
                <a:latin typeface="Calibri Light"/>
                <a:cs typeface="Calibri Light"/>
              </a:rPr>
              <a:t>αι π</a:t>
            </a:r>
            <a:r>
              <a:rPr lang="en-US" sz="2000" err="1">
                <a:solidFill>
                  <a:schemeClr val="tx1"/>
                </a:solidFill>
                <a:latin typeface="Calibri Light"/>
                <a:cs typeface="Calibri Light"/>
              </a:rPr>
              <a:t>ροκυκλικότητ</a:t>
            </a:r>
            <a:r>
              <a:rPr lang="en-US" sz="2000">
                <a:solidFill>
                  <a:schemeClr val="tx1"/>
                </a:solidFill>
                <a:latin typeface="Calibri Light"/>
                <a:cs typeface="Calibri Light"/>
              </a:rPr>
              <a:t>α </a:t>
            </a:r>
            <a:r>
              <a:rPr lang="en-US" sz="2000" err="1">
                <a:solidFill>
                  <a:schemeClr val="tx1"/>
                </a:solidFill>
                <a:latin typeface="Calibri Light"/>
                <a:cs typeface="Calibri Light"/>
              </a:rPr>
              <a:t>της</a:t>
            </a:r>
            <a:r>
              <a:rPr lang="en-US" sz="2000">
                <a:solidFill>
                  <a:schemeClr val="tx1"/>
                </a:solidFill>
                <a:latin typeface="Calibri Light"/>
                <a:cs typeface="Calibri Light"/>
              </a:rPr>
              <a:t> </a:t>
            </a:r>
            <a:r>
              <a:rPr lang="en-US" sz="2000" err="1">
                <a:solidFill>
                  <a:schemeClr val="tx1"/>
                </a:solidFill>
                <a:latin typeface="Calibri Light"/>
                <a:cs typeface="Calibri Light"/>
              </a:rPr>
              <a:t>μετ</a:t>
            </a:r>
            <a:r>
              <a:rPr lang="en-US" sz="2000">
                <a:solidFill>
                  <a:schemeClr val="tx1"/>
                </a:solidFill>
                <a:latin typeface="Calibri Light"/>
                <a:cs typeface="Calibri Light"/>
              </a:rPr>
              <a:t>α</a:t>
            </a:r>
            <a:r>
              <a:rPr lang="en-US" sz="2000" err="1">
                <a:solidFill>
                  <a:schemeClr val="tx1"/>
                </a:solidFill>
                <a:latin typeface="Calibri Light"/>
                <a:cs typeface="Calibri Light"/>
              </a:rPr>
              <a:t>νάστευσης</a:t>
            </a:r>
            <a:r>
              <a:rPr lang="en-US" sz="2000">
                <a:solidFill>
                  <a:schemeClr val="tx1"/>
                </a:solidFill>
                <a:latin typeface="Calibri Light"/>
                <a:cs typeface="Calibri Light"/>
              </a:rPr>
              <a:t> </a:t>
            </a:r>
            <a:r>
              <a:rPr lang="en-US" sz="2000" err="1">
                <a:solidFill>
                  <a:schemeClr val="tx1"/>
                </a:solidFill>
                <a:latin typeface="Calibri Light"/>
                <a:cs typeface="Calibri Light"/>
              </a:rPr>
              <a:t>στις</a:t>
            </a:r>
            <a:r>
              <a:rPr lang="en-US" sz="2000">
                <a:solidFill>
                  <a:schemeClr val="tx1"/>
                </a:solidFill>
                <a:latin typeface="Calibri Light"/>
                <a:cs typeface="Calibri Light"/>
              </a:rPr>
              <a:t> ΗΠΑ, κα</a:t>
            </a:r>
            <a:r>
              <a:rPr lang="en-US" sz="2000" err="1">
                <a:solidFill>
                  <a:schemeClr val="tx1"/>
                </a:solidFill>
                <a:latin typeface="Calibri Light"/>
                <a:cs typeface="Calibri Light"/>
              </a:rPr>
              <a:t>θώς</a:t>
            </a:r>
            <a:r>
              <a:rPr lang="en-US" sz="2000">
                <a:solidFill>
                  <a:schemeClr val="tx1"/>
                </a:solidFill>
                <a:latin typeface="Calibri Light"/>
                <a:cs typeface="Calibri Light"/>
              </a:rPr>
              <a:t> α</a:t>
            </a:r>
            <a:r>
              <a:rPr lang="en-US" sz="2000" err="1">
                <a:solidFill>
                  <a:schemeClr val="tx1"/>
                </a:solidFill>
                <a:latin typeface="Calibri Light"/>
                <a:cs typeface="Calibri Light"/>
              </a:rPr>
              <a:t>υτή</a:t>
            </a:r>
            <a:r>
              <a:rPr lang="en-US" sz="2000">
                <a:solidFill>
                  <a:schemeClr val="tx1"/>
                </a:solidFill>
                <a:latin typeface="Calibri Light"/>
                <a:cs typeface="Calibri Light"/>
              </a:rPr>
              <a:t> α</a:t>
            </a:r>
            <a:r>
              <a:rPr lang="en-US" sz="2000" err="1">
                <a:solidFill>
                  <a:schemeClr val="tx1"/>
                </a:solidFill>
                <a:latin typeface="Calibri Light"/>
                <a:cs typeface="Calibri Light"/>
              </a:rPr>
              <a:t>κολουθεί</a:t>
            </a:r>
            <a:r>
              <a:rPr lang="en-US" sz="2000">
                <a:solidFill>
                  <a:schemeClr val="tx1"/>
                </a:solidFill>
                <a:latin typeface="Calibri Light"/>
                <a:cs typeface="Calibri Light"/>
              </a:rPr>
              <a:t> </a:t>
            </a:r>
            <a:r>
              <a:rPr lang="en-US" sz="2000" err="1">
                <a:solidFill>
                  <a:schemeClr val="tx1"/>
                </a:solidFill>
                <a:latin typeface="Calibri Light"/>
                <a:cs typeface="Calibri Light"/>
              </a:rPr>
              <a:t>τον</a:t>
            </a:r>
            <a:r>
              <a:rPr lang="en-US" sz="2000">
                <a:solidFill>
                  <a:schemeClr val="tx1"/>
                </a:solidFill>
                <a:latin typeface="Calibri Light"/>
                <a:cs typeface="Calibri Light"/>
              </a:rPr>
              <a:t> </a:t>
            </a:r>
            <a:r>
              <a:rPr lang="en-US" sz="2000" err="1">
                <a:solidFill>
                  <a:schemeClr val="tx1"/>
                </a:solidFill>
                <a:latin typeface="Calibri Light"/>
                <a:cs typeface="Calibri Light"/>
              </a:rPr>
              <a:t>οικονομικό</a:t>
            </a:r>
            <a:r>
              <a:rPr lang="en-US" sz="2000">
                <a:solidFill>
                  <a:schemeClr val="tx1"/>
                </a:solidFill>
                <a:latin typeface="Calibri Light"/>
                <a:cs typeface="Calibri Light"/>
              </a:rPr>
              <a:t> </a:t>
            </a:r>
            <a:r>
              <a:rPr lang="en-US" sz="2000" err="1">
                <a:solidFill>
                  <a:schemeClr val="tx1"/>
                </a:solidFill>
                <a:latin typeface="Calibri Light"/>
                <a:cs typeface="Calibri Light"/>
              </a:rPr>
              <a:t>κύκλο</a:t>
            </a:r>
            <a:r>
              <a:rPr lang="en-US" sz="2000">
                <a:solidFill>
                  <a:schemeClr val="tx1"/>
                </a:solidFill>
                <a:latin typeface="Calibri Light"/>
                <a:cs typeface="Calibri Light"/>
              </a:rPr>
              <a:t>.</a:t>
            </a:r>
          </a:p>
          <a:p>
            <a:pPr marL="342900" indent="-342900" algn="just">
              <a:buAutoNum type="arabicParenR"/>
            </a:pPr>
            <a:endParaRPr lang="el-GR">
              <a:solidFill>
                <a:schemeClr val="tx1"/>
              </a:solidFill>
            </a:endParaRPr>
          </a:p>
        </p:txBody>
      </p:sp>
      <p:sp>
        <p:nvSpPr>
          <p:cNvPr id="5" name="TextBox 4">
            <a:extLst>
              <a:ext uri="{FF2B5EF4-FFF2-40B4-BE49-F238E27FC236}">
                <a16:creationId xmlns:a16="http://schemas.microsoft.com/office/drawing/2014/main" xmlns="" id="{6F7A741E-BC66-6918-AF4C-84A82B00F045}"/>
              </a:ext>
            </a:extLst>
          </p:cNvPr>
          <p:cNvSpPr txBox="1"/>
          <p:nvPr/>
        </p:nvSpPr>
        <p:spPr>
          <a:xfrm>
            <a:off x="5663401" y="49518"/>
            <a:ext cx="633146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sz="3200">
                <a:latin typeface="Calibri Light"/>
                <a:cs typeface="Calibri Light"/>
              </a:rPr>
              <a:t>Διαγραμματικές απεικονίσεις της μετανάστευσης (συνέχεια)</a:t>
            </a:r>
            <a:endParaRPr lang="el-GR"/>
          </a:p>
        </p:txBody>
      </p:sp>
      <p:pic>
        <p:nvPicPr>
          <p:cNvPr id="6" name="Εικόνα 6" descr="Εικόνα που περιέχει διάγραμμα&#10;&#10;Περιγραφή που δημιουργήθηκε αυτόματα">
            <a:extLst>
              <a:ext uri="{FF2B5EF4-FFF2-40B4-BE49-F238E27FC236}">
                <a16:creationId xmlns:a16="http://schemas.microsoft.com/office/drawing/2014/main" xmlns="" id="{6D55E6FF-AC0B-5DF9-3A72-8A252BF83932}"/>
              </a:ext>
            </a:extLst>
          </p:cNvPr>
          <p:cNvPicPr>
            <a:picLocks noChangeAspect="1"/>
          </p:cNvPicPr>
          <p:nvPr/>
        </p:nvPicPr>
        <p:blipFill>
          <a:blip r:embed="rId2"/>
          <a:stretch>
            <a:fillRect/>
          </a:stretch>
        </p:blipFill>
        <p:spPr>
          <a:xfrm>
            <a:off x="109268" y="153959"/>
            <a:ext cx="5374256" cy="2510043"/>
          </a:xfrm>
          <a:prstGeom prst="rect">
            <a:avLst/>
          </a:prstGeom>
        </p:spPr>
      </p:pic>
      <p:pic>
        <p:nvPicPr>
          <p:cNvPr id="2" name="Εικόνα 2" descr="Εικόνα που περιέχει διάγραμμα&#10;&#10;Περιγραφή που δημιουργήθηκε αυτόματα">
            <a:extLst>
              <a:ext uri="{FF2B5EF4-FFF2-40B4-BE49-F238E27FC236}">
                <a16:creationId xmlns:a16="http://schemas.microsoft.com/office/drawing/2014/main" xmlns="" id="{23E3C3B8-38B0-C06C-3522-F5FECF9AD55D}"/>
              </a:ext>
            </a:extLst>
          </p:cNvPr>
          <p:cNvPicPr>
            <a:picLocks noChangeAspect="1"/>
          </p:cNvPicPr>
          <p:nvPr/>
        </p:nvPicPr>
        <p:blipFill>
          <a:blip r:embed="rId3"/>
          <a:stretch>
            <a:fillRect/>
          </a:stretch>
        </p:blipFill>
        <p:spPr>
          <a:xfrm>
            <a:off x="109269" y="2651799"/>
            <a:ext cx="5489274" cy="4041684"/>
          </a:xfrm>
          <a:prstGeom prst="rect">
            <a:avLst/>
          </a:prstGeom>
        </p:spPr>
      </p:pic>
    </p:spTree>
    <p:extLst>
      <p:ext uri="{BB962C8B-B14F-4D97-AF65-F5344CB8AC3E}">
        <p14:creationId xmlns:p14="http://schemas.microsoft.com/office/powerpoint/2010/main" xmlns="" val="4100599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5E1AC81-83F2-45A8-9054-15570F4E25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0" name="Freeform 5">
              <a:extLst>
                <a:ext uri="{FF2B5EF4-FFF2-40B4-BE49-F238E27FC236}">
                  <a16:creationId xmlns:a16="http://schemas.microsoft.com/office/drawing/2014/main" xmlns="" id="{B15AA7C5-9BFE-4B90-A119-467AFACE9E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1" name="Freeform 6">
              <a:extLst>
                <a:ext uri="{FF2B5EF4-FFF2-40B4-BE49-F238E27FC236}">
                  <a16:creationId xmlns:a16="http://schemas.microsoft.com/office/drawing/2014/main" xmlns="" id="{944AB87D-35AF-4719-9940-5822E77023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7">
              <a:extLst>
                <a:ext uri="{FF2B5EF4-FFF2-40B4-BE49-F238E27FC236}">
                  <a16:creationId xmlns:a16="http://schemas.microsoft.com/office/drawing/2014/main" xmlns="" id="{E8B33BE3-7890-4628-9322-7EFBA3375B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8">
              <a:extLst>
                <a:ext uri="{FF2B5EF4-FFF2-40B4-BE49-F238E27FC236}">
                  <a16:creationId xmlns:a16="http://schemas.microsoft.com/office/drawing/2014/main" xmlns="" id="{01AD3ECF-519E-45E2-99DA-F5C1B50715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4" name="Freeform 9">
              <a:extLst>
                <a:ext uri="{FF2B5EF4-FFF2-40B4-BE49-F238E27FC236}">
                  <a16:creationId xmlns:a16="http://schemas.microsoft.com/office/drawing/2014/main" xmlns="" id="{C050E700-0FF1-4D25-B54C-84BA04FCD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10">
              <a:extLst>
                <a:ext uri="{FF2B5EF4-FFF2-40B4-BE49-F238E27FC236}">
                  <a16:creationId xmlns:a16="http://schemas.microsoft.com/office/drawing/2014/main" xmlns="" id="{720D9C11-F5C9-41B0-B2F2-EE20BC3D0C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1">
              <a:extLst>
                <a:ext uri="{FF2B5EF4-FFF2-40B4-BE49-F238E27FC236}">
                  <a16:creationId xmlns:a16="http://schemas.microsoft.com/office/drawing/2014/main" xmlns="" id="{623A9DA0-857E-4CDE-80EA-F30F1CE55C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7" name="Freeform 12">
              <a:extLst>
                <a:ext uri="{FF2B5EF4-FFF2-40B4-BE49-F238E27FC236}">
                  <a16:creationId xmlns:a16="http://schemas.microsoft.com/office/drawing/2014/main" xmlns="" id="{C48B8F4C-2C83-46F6-AFCD-58166AEB18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3">
              <a:extLst>
                <a:ext uri="{FF2B5EF4-FFF2-40B4-BE49-F238E27FC236}">
                  <a16:creationId xmlns:a16="http://schemas.microsoft.com/office/drawing/2014/main" xmlns="" id="{234C3795-C44D-41A7-A8F6-891387A66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4">
              <a:extLst>
                <a:ext uri="{FF2B5EF4-FFF2-40B4-BE49-F238E27FC236}">
                  <a16:creationId xmlns:a16="http://schemas.microsoft.com/office/drawing/2014/main" xmlns="" id="{91CC36F4-5DFA-4954-B354-97B180E98F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5">
              <a:extLst>
                <a:ext uri="{FF2B5EF4-FFF2-40B4-BE49-F238E27FC236}">
                  <a16:creationId xmlns:a16="http://schemas.microsoft.com/office/drawing/2014/main" xmlns="" id="{7087A08E-C024-457D-8F99-1F340CED61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6">
              <a:extLst>
                <a:ext uri="{FF2B5EF4-FFF2-40B4-BE49-F238E27FC236}">
                  <a16:creationId xmlns:a16="http://schemas.microsoft.com/office/drawing/2014/main" xmlns="" id="{61CFBC61-7F57-45D7-860E-BF51B0EDA5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7">
              <a:extLst>
                <a:ext uri="{FF2B5EF4-FFF2-40B4-BE49-F238E27FC236}">
                  <a16:creationId xmlns:a16="http://schemas.microsoft.com/office/drawing/2014/main" xmlns="" id="{2591C3DB-4880-431E-BC3D-37F1378AC5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8">
              <a:extLst>
                <a:ext uri="{FF2B5EF4-FFF2-40B4-BE49-F238E27FC236}">
                  <a16:creationId xmlns:a16="http://schemas.microsoft.com/office/drawing/2014/main" xmlns="" id="{79557EFE-4199-4E24-8A13-1B9CC1715A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9">
              <a:extLst>
                <a:ext uri="{FF2B5EF4-FFF2-40B4-BE49-F238E27FC236}">
                  <a16:creationId xmlns:a16="http://schemas.microsoft.com/office/drawing/2014/main" xmlns="" id="{0B965615-6052-4907-A136-9CAD14604C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20">
              <a:extLst>
                <a:ext uri="{FF2B5EF4-FFF2-40B4-BE49-F238E27FC236}">
                  <a16:creationId xmlns:a16="http://schemas.microsoft.com/office/drawing/2014/main" xmlns="" id="{F788FFC4-205D-47C1-91E7-DD1A52E0AF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6" name="Freeform 21">
              <a:extLst>
                <a:ext uri="{FF2B5EF4-FFF2-40B4-BE49-F238E27FC236}">
                  <a16:creationId xmlns:a16="http://schemas.microsoft.com/office/drawing/2014/main" xmlns="" id="{462FADD6-C927-46ED-A6E6-273B35C2F1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7" name="Freeform 22">
              <a:extLst>
                <a:ext uri="{FF2B5EF4-FFF2-40B4-BE49-F238E27FC236}">
                  <a16:creationId xmlns:a16="http://schemas.microsoft.com/office/drawing/2014/main" xmlns="" id="{AF64005E-134D-4444-9425-FB1C188985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8" name="Freeform 23">
              <a:extLst>
                <a:ext uri="{FF2B5EF4-FFF2-40B4-BE49-F238E27FC236}">
                  <a16:creationId xmlns:a16="http://schemas.microsoft.com/office/drawing/2014/main" xmlns="" id="{E2565CA7-A8CB-463D-8D25-4F41235BC1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4">
              <a:extLst>
                <a:ext uri="{FF2B5EF4-FFF2-40B4-BE49-F238E27FC236}">
                  <a16:creationId xmlns:a16="http://schemas.microsoft.com/office/drawing/2014/main" xmlns="" id="{41ABBFC0-4EEA-4634-A73B-945729D6BA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5">
              <a:extLst>
                <a:ext uri="{FF2B5EF4-FFF2-40B4-BE49-F238E27FC236}">
                  <a16:creationId xmlns:a16="http://schemas.microsoft.com/office/drawing/2014/main" xmlns="" id="{E422F11F-726A-4A93-9D1B-B1400B0611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32" name="Group 31">
            <a:extLst>
              <a:ext uri="{FF2B5EF4-FFF2-40B4-BE49-F238E27FC236}">
                <a16:creationId xmlns:a16="http://schemas.microsoft.com/office/drawing/2014/main" xmlns="" id="{FBF129BC-EA9E-4D20-898B-399F7727DFB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3" name="Rectangle 32">
              <a:extLst>
                <a:ext uri="{FF2B5EF4-FFF2-40B4-BE49-F238E27FC236}">
                  <a16:creationId xmlns:a16="http://schemas.microsoft.com/office/drawing/2014/main" xmlns="" id="{CFF42BAE-3249-46C8-9108-A83C87206B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Isosceles Triangle 22">
              <a:extLst>
                <a:ext uri="{FF2B5EF4-FFF2-40B4-BE49-F238E27FC236}">
                  <a16:creationId xmlns:a16="http://schemas.microsoft.com/office/drawing/2014/main" xmlns="" id="{4DDE2BA8-4174-4A99-BB09-0BA28F2685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xmlns="" id="{4A893933-F7DD-4DA6-85C7-4CFF58741E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7" name="Rectangle 36">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40"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1"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2"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3"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4"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5"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6"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7"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8"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9"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0"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1"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2"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3"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4"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5"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56"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57"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8"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9"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0"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useBgFill="1">
        <p:nvSpPr>
          <p:cNvPr id="62" name="Rectangle 61">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Τίτλος 2">
            <a:extLst>
              <a:ext uri="{FF2B5EF4-FFF2-40B4-BE49-F238E27FC236}">
                <a16:creationId xmlns:a16="http://schemas.microsoft.com/office/drawing/2014/main" xmlns="" id="{06D4DA63-7BC1-1700-83CB-E9861FAB79DF}"/>
              </a:ext>
            </a:extLst>
          </p:cNvPr>
          <p:cNvSpPr>
            <a:spLocks noGrp="1"/>
          </p:cNvSpPr>
          <p:nvPr>
            <p:ph type="title"/>
          </p:nvPr>
        </p:nvSpPr>
        <p:spPr>
          <a:xfrm>
            <a:off x="2434787" y="438809"/>
            <a:ext cx="9451385" cy="1058043"/>
          </a:xfrm>
        </p:spPr>
        <p:txBody>
          <a:bodyPr vert="horz" lIns="228600" tIns="228600" rIns="228600" bIns="228600" rtlCol="0" anchor="t">
            <a:normAutofit fontScale="90000"/>
          </a:bodyPr>
          <a:lstStyle/>
          <a:p>
            <a:r>
              <a:rPr lang="en-US" b="1">
                <a:solidFill>
                  <a:schemeClr val="tx1"/>
                </a:solidFill>
                <a:ea typeface="+mj-lt"/>
                <a:cs typeface="+mj-lt"/>
              </a:rPr>
              <a:t>Απ</a:t>
            </a:r>
            <a:r>
              <a:rPr lang="en-US" b="1" err="1">
                <a:solidFill>
                  <a:schemeClr val="tx1"/>
                </a:solidFill>
                <a:ea typeface="+mj-lt"/>
                <a:cs typeface="+mj-lt"/>
              </a:rPr>
              <a:t>οφάσεις</a:t>
            </a:r>
            <a:r>
              <a:rPr lang="en-US" b="1">
                <a:solidFill>
                  <a:schemeClr val="tx1"/>
                </a:solidFill>
                <a:ea typeface="+mj-lt"/>
                <a:cs typeface="+mj-lt"/>
              </a:rPr>
              <a:t> </a:t>
            </a:r>
            <a:r>
              <a:rPr lang="en-US" b="1" err="1">
                <a:solidFill>
                  <a:schemeClr val="tx1"/>
                </a:solidFill>
                <a:ea typeface="+mj-lt"/>
                <a:cs typeface="+mj-lt"/>
              </a:rPr>
              <a:t>μετ</a:t>
            </a:r>
            <a:r>
              <a:rPr lang="en-US" b="1">
                <a:solidFill>
                  <a:schemeClr val="tx1"/>
                </a:solidFill>
                <a:ea typeface="+mj-lt"/>
                <a:cs typeface="+mj-lt"/>
              </a:rPr>
              <a:t>α</a:t>
            </a:r>
            <a:r>
              <a:rPr lang="en-US" b="1" err="1">
                <a:solidFill>
                  <a:schemeClr val="tx1"/>
                </a:solidFill>
                <a:ea typeface="+mj-lt"/>
                <a:cs typeface="+mj-lt"/>
              </a:rPr>
              <a:t>νάστευσης</a:t>
            </a:r>
            <a:r>
              <a:rPr lang="en-US" b="1">
                <a:solidFill>
                  <a:schemeClr val="tx1"/>
                </a:solidFill>
                <a:ea typeface="+mj-lt"/>
                <a:cs typeface="+mj-lt"/>
              </a:rPr>
              <a:t> και κα</a:t>
            </a:r>
            <a:r>
              <a:rPr lang="en-US" b="1" err="1">
                <a:solidFill>
                  <a:schemeClr val="tx1"/>
                </a:solidFill>
                <a:ea typeface="+mj-lt"/>
                <a:cs typeface="+mj-lt"/>
              </a:rPr>
              <a:t>θεστώς</a:t>
            </a:r>
            <a:r>
              <a:rPr lang="en-US" b="1">
                <a:solidFill>
                  <a:schemeClr val="tx1"/>
                </a:solidFill>
                <a:ea typeface="+mj-lt"/>
                <a:cs typeface="+mj-lt"/>
              </a:rPr>
              <a:t> απα</a:t>
            </a:r>
            <a:r>
              <a:rPr lang="en-US" b="1" err="1">
                <a:solidFill>
                  <a:schemeClr val="tx1"/>
                </a:solidFill>
                <a:ea typeface="+mj-lt"/>
                <a:cs typeface="+mj-lt"/>
              </a:rPr>
              <a:t>σχόλησης</a:t>
            </a:r>
            <a:endParaRPr lang="el-GR" b="1">
              <a:solidFill>
                <a:schemeClr val="tx1"/>
              </a:solidFill>
              <a:cs typeface="Calibri Light"/>
            </a:endParaRPr>
          </a:p>
        </p:txBody>
      </p:sp>
      <p:sp>
        <p:nvSpPr>
          <p:cNvPr id="64" name="Isosceles Triangle 63">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Θέση κειμένου 3">
            <a:extLst>
              <a:ext uri="{FF2B5EF4-FFF2-40B4-BE49-F238E27FC236}">
                <a16:creationId xmlns:a16="http://schemas.microsoft.com/office/drawing/2014/main" xmlns="" id="{0A15E226-D76B-3CB3-1F36-0D44482EBB53}"/>
              </a:ext>
            </a:extLst>
          </p:cNvPr>
          <p:cNvSpPr>
            <a:spLocks noGrp="1"/>
          </p:cNvSpPr>
          <p:nvPr>
            <p:ph type="body" sz="half" idx="2"/>
          </p:nvPr>
        </p:nvSpPr>
        <p:spPr>
          <a:xfrm>
            <a:off x="2636072" y="1688330"/>
            <a:ext cx="8826726" cy="4895440"/>
          </a:xfrm>
        </p:spPr>
        <p:txBody>
          <a:bodyPr vert="horz" lIns="91440" tIns="45720" rIns="91440" bIns="45720" rtlCol="0" anchor="t">
            <a:normAutofit/>
          </a:bodyPr>
          <a:lstStyle/>
          <a:p>
            <a:pPr algn="l"/>
            <a:r>
              <a:rPr lang="en-US" sz="2000">
                <a:solidFill>
                  <a:schemeClr val="tx1"/>
                </a:solidFill>
                <a:latin typeface="Calibri Light"/>
                <a:cs typeface="Calibri Light"/>
              </a:rPr>
              <a:t>Παρα</a:t>
            </a:r>
            <a:r>
              <a:rPr lang="en-US" sz="2000" err="1">
                <a:solidFill>
                  <a:schemeClr val="tx1"/>
                </a:solidFill>
                <a:latin typeface="Calibri Light"/>
                <a:cs typeface="Calibri Light"/>
              </a:rPr>
              <a:t>τηρείτ</a:t>
            </a:r>
            <a:r>
              <a:rPr lang="en-US" sz="2000">
                <a:solidFill>
                  <a:schemeClr val="tx1"/>
                </a:solidFill>
                <a:latin typeface="Calibri Light"/>
                <a:cs typeface="Calibri Light"/>
              </a:rPr>
              <a:t>αι ότι:</a:t>
            </a:r>
          </a:p>
          <a:p>
            <a:pPr marL="285750" indent="-285750" algn="just">
              <a:buFont typeface="Arial" panose="05000000000000000000" pitchFamily="2" charset="2"/>
              <a:buChar char="•"/>
            </a:pPr>
            <a:r>
              <a:rPr lang="en-US" sz="2000">
                <a:solidFill>
                  <a:schemeClr val="tx1"/>
                </a:solidFill>
                <a:latin typeface="Calibri Light"/>
                <a:cs typeface="Calibri Light"/>
              </a:rPr>
              <a:t>Τα </a:t>
            </a:r>
            <a:r>
              <a:rPr lang="en-US" sz="2000" err="1">
                <a:solidFill>
                  <a:schemeClr val="tx1"/>
                </a:solidFill>
                <a:latin typeface="Calibri Light"/>
                <a:cs typeface="Calibri Light"/>
              </a:rPr>
              <a:t>άτομ</a:t>
            </a:r>
            <a:r>
              <a:rPr lang="en-US" sz="2000">
                <a:solidFill>
                  <a:schemeClr val="tx1"/>
                </a:solidFill>
                <a:latin typeface="Calibri Light"/>
                <a:cs typeface="Calibri Light"/>
              </a:rPr>
              <a:t>α που μεταναστεύουν είναι πολύ πιθανότερο να αλλάξουν κατάσταση (π.χ. από </a:t>
            </a:r>
            <a:r>
              <a:rPr lang="en-US" sz="2000" err="1">
                <a:solidFill>
                  <a:schemeClr val="tx1"/>
                </a:solidFill>
                <a:latin typeface="Calibri Light"/>
                <a:cs typeface="Calibri Light"/>
              </a:rPr>
              <a:t>άνεργοι</a:t>
            </a:r>
            <a:r>
              <a:rPr lang="en-US" sz="2000">
                <a:solidFill>
                  <a:schemeClr val="tx1"/>
                </a:solidFill>
                <a:latin typeface="Calibri Light"/>
                <a:cs typeface="Calibri Light"/>
              </a:rPr>
              <a:t> </a:t>
            </a:r>
            <a:r>
              <a:rPr lang="en-US" sz="2000" err="1">
                <a:solidFill>
                  <a:schemeClr val="tx1"/>
                </a:solidFill>
                <a:latin typeface="Calibri Light"/>
                <a:cs typeface="Calibri Light"/>
              </a:rPr>
              <a:t>σε</a:t>
            </a:r>
            <a:r>
              <a:rPr lang="en-US" sz="2000">
                <a:solidFill>
                  <a:schemeClr val="tx1"/>
                </a:solidFill>
                <a:latin typeface="Calibri Light"/>
                <a:cs typeface="Calibri Light"/>
              </a:rPr>
              <a:t> </a:t>
            </a:r>
            <a:r>
              <a:rPr lang="en-US" sz="2000" err="1">
                <a:solidFill>
                  <a:schemeClr val="tx1"/>
                </a:solidFill>
                <a:latin typeface="Calibri Light"/>
                <a:cs typeface="Calibri Light"/>
              </a:rPr>
              <a:t>εργ</a:t>
            </a:r>
            <a:r>
              <a:rPr lang="en-US" sz="2000">
                <a:solidFill>
                  <a:schemeClr val="tx1"/>
                </a:solidFill>
                <a:latin typeface="Calibri Light"/>
                <a:cs typeface="Calibri Light"/>
              </a:rPr>
              <a:t>αζόμενοι), σε σχέση με τα άτομα που παραμένουν στην ίδια πολιτεία</a:t>
            </a:r>
          </a:p>
          <a:p>
            <a:pPr marL="285750" indent="-285750" algn="just">
              <a:buFont typeface="Arial" panose="05000000000000000000" pitchFamily="2" charset="2"/>
              <a:buChar char="•"/>
            </a:pPr>
            <a:r>
              <a:rPr lang="en-US" sz="2000" err="1">
                <a:solidFill>
                  <a:schemeClr val="tx1"/>
                </a:solidFill>
                <a:latin typeface="Calibri Light"/>
                <a:cs typeface="Calibri Light"/>
              </a:rPr>
              <a:t>Περί</a:t>
            </a:r>
            <a:r>
              <a:rPr lang="en-US" sz="2000">
                <a:solidFill>
                  <a:schemeClr val="tx1"/>
                </a:solidFill>
                <a:latin typeface="Calibri Light"/>
                <a:cs typeface="Calibri Light"/>
              </a:rPr>
              <a:t>που 55% των εργαζομένων που μεταναστεύουν είχαν ήδη μία θέση εργασίας στην πολιτεία τους και μετακινούνται σε μία άλλη θέση εργασίας.</a:t>
            </a:r>
          </a:p>
          <a:p>
            <a:pPr marL="285750" indent="-285750" algn="just">
              <a:buFont typeface="Arial" panose="05000000000000000000" pitchFamily="2" charset="2"/>
              <a:buChar char="•"/>
            </a:pPr>
            <a:r>
              <a:rPr lang="el-GR" sz="2000">
                <a:solidFill>
                  <a:schemeClr val="tx1"/>
                </a:solidFill>
                <a:latin typeface="Calibri Light"/>
                <a:cs typeface="Calibri Light"/>
              </a:rPr>
              <a:t>Κατά</a:t>
            </a:r>
            <a:r>
              <a:rPr lang="en-US" sz="2000">
                <a:solidFill>
                  <a:schemeClr val="tx1"/>
                </a:solidFill>
                <a:latin typeface="Calibri Light"/>
                <a:cs typeface="Calibri Light"/>
              </a:rPr>
              <a:t> </a:t>
            </a:r>
            <a:r>
              <a:rPr lang="el-GR" sz="2000">
                <a:solidFill>
                  <a:schemeClr val="tx1"/>
                </a:solidFill>
                <a:latin typeface="Calibri Light"/>
                <a:cs typeface="Calibri Light"/>
              </a:rPr>
              <a:t>τη</a:t>
            </a:r>
            <a:r>
              <a:rPr lang="en-US" sz="2000">
                <a:solidFill>
                  <a:schemeClr val="tx1"/>
                </a:solidFill>
                <a:latin typeface="Calibri Light"/>
                <a:cs typeface="Calibri Light"/>
              </a:rPr>
              <a:t> </a:t>
            </a:r>
            <a:r>
              <a:rPr lang="el-GR" sz="2000">
                <a:solidFill>
                  <a:schemeClr val="tx1"/>
                </a:solidFill>
                <a:latin typeface="Calibri Light"/>
                <a:cs typeface="Calibri Light"/>
              </a:rPr>
              <a:t>διάρκεια</a:t>
            </a:r>
            <a:r>
              <a:rPr lang="en-US" sz="2000">
                <a:solidFill>
                  <a:schemeClr val="tx1"/>
                </a:solidFill>
                <a:latin typeface="Calibri Light"/>
                <a:cs typeface="Calibri Light"/>
              </a:rPr>
              <a:t> του οικονομικού κύκλου είναι μεγαλύτερα τα ποσοστά μετανάστευσης των ατόμων που μετακινήθηκαν από εργασία σε εργασία σε σχέση με τα άτομα που μετακινήθηκαν από μη εργασία σε μη εργασία </a:t>
            </a:r>
            <a:r>
              <a:rPr lang="en-US" sz="2000">
                <a:latin typeface="Calibri Light"/>
              </a:rPr>
              <a:t/>
            </a:r>
            <a:br>
              <a:rPr lang="en-US" sz="2000">
                <a:latin typeface="Calibri Light"/>
              </a:rPr>
            </a:br>
            <a:r>
              <a:rPr lang="en-US" sz="2000">
                <a:latin typeface="Calibri Light"/>
              </a:rPr>
              <a:t/>
            </a:r>
            <a:br>
              <a:rPr lang="en-US" sz="2000">
                <a:latin typeface="Calibri Light"/>
              </a:rPr>
            </a:br>
            <a:r>
              <a:rPr lang="en-US" sz="2000">
                <a:solidFill>
                  <a:schemeClr val="tx1"/>
                </a:solidFill>
                <a:latin typeface="Calibri Light"/>
                <a:cs typeface="Calibri Light"/>
              </a:rPr>
              <a:t>Άρα, κατά τη μετανάστευση τα άτομα βιώνουν αλλαγές καταστάσεων, ωστόσο οι λόγοι δεν είναι πάντα βιοποριστικοί.</a:t>
            </a:r>
          </a:p>
          <a:p>
            <a:pPr algn="just"/>
            <a:endParaRPr lang="en-US" sz="1600"/>
          </a:p>
        </p:txBody>
      </p:sp>
    </p:spTree>
    <p:extLst>
      <p:ext uri="{BB962C8B-B14F-4D97-AF65-F5344CB8AC3E}">
        <p14:creationId xmlns:p14="http://schemas.microsoft.com/office/powerpoint/2010/main" xmlns="" val="719677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xmlns="" id="{E20A234D-B9A4-4358-82C4-55B27FDC0EF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65" name="Freeform 5">
              <a:extLst>
                <a:ext uri="{FF2B5EF4-FFF2-40B4-BE49-F238E27FC236}">
                  <a16:creationId xmlns:a16="http://schemas.microsoft.com/office/drawing/2014/main" xmlns="" id="{D6AD3151-F96E-4F8D-9B74-990ABE1831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6" name="Freeform 6">
              <a:extLst>
                <a:ext uri="{FF2B5EF4-FFF2-40B4-BE49-F238E27FC236}">
                  <a16:creationId xmlns:a16="http://schemas.microsoft.com/office/drawing/2014/main" xmlns="" id="{B3504A37-677D-4553-961E-C8504E1AD8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7" name="Freeform 7">
              <a:extLst>
                <a:ext uri="{FF2B5EF4-FFF2-40B4-BE49-F238E27FC236}">
                  <a16:creationId xmlns:a16="http://schemas.microsoft.com/office/drawing/2014/main" xmlns="" id="{E1A9F12C-7B47-41B8-9DF3-74E2A72558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68" name="Freeform 8">
              <a:extLst>
                <a:ext uri="{FF2B5EF4-FFF2-40B4-BE49-F238E27FC236}">
                  <a16:creationId xmlns:a16="http://schemas.microsoft.com/office/drawing/2014/main" xmlns="" id="{AB64BA4D-764E-43AA-B546-158AAB0F28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9" name="Freeform 9">
              <a:extLst>
                <a:ext uri="{FF2B5EF4-FFF2-40B4-BE49-F238E27FC236}">
                  <a16:creationId xmlns:a16="http://schemas.microsoft.com/office/drawing/2014/main" xmlns="" id="{C13AB19E-C06F-42CE-8C07-8BCE182DA9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0" name="Freeform 10">
              <a:extLst>
                <a:ext uri="{FF2B5EF4-FFF2-40B4-BE49-F238E27FC236}">
                  <a16:creationId xmlns:a16="http://schemas.microsoft.com/office/drawing/2014/main" xmlns="" id="{057D2BFA-CF18-4381-89A7-ED36243463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1" name="Freeform 11">
              <a:extLst>
                <a:ext uri="{FF2B5EF4-FFF2-40B4-BE49-F238E27FC236}">
                  <a16:creationId xmlns:a16="http://schemas.microsoft.com/office/drawing/2014/main" xmlns="" id="{D4C422A6-48B9-4629-8FEF-0AA2FCF8AC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2" name="Freeform 12">
              <a:extLst>
                <a:ext uri="{FF2B5EF4-FFF2-40B4-BE49-F238E27FC236}">
                  <a16:creationId xmlns:a16="http://schemas.microsoft.com/office/drawing/2014/main" xmlns="" id="{44431652-9C96-4555-8585-20ACDFB21A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3" name="Freeform 13">
              <a:extLst>
                <a:ext uri="{FF2B5EF4-FFF2-40B4-BE49-F238E27FC236}">
                  <a16:creationId xmlns:a16="http://schemas.microsoft.com/office/drawing/2014/main" xmlns="" id="{BA82E172-9439-4927-ABE2-364FD3AA92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74" name="Freeform 14">
              <a:extLst>
                <a:ext uri="{FF2B5EF4-FFF2-40B4-BE49-F238E27FC236}">
                  <a16:creationId xmlns:a16="http://schemas.microsoft.com/office/drawing/2014/main" xmlns="" id="{9137DE69-451C-4993-8AF3-1DDDD17519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75" name="Freeform 15">
              <a:extLst>
                <a:ext uri="{FF2B5EF4-FFF2-40B4-BE49-F238E27FC236}">
                  <a16:creationId xmlns:a16="http://schemas.microsoft.com/office/drawing/2014/main" xmlns="" id="{430B95C1-206E-4B3D-85F7-10E2EE73C9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76" name="Freeform 16">
              <a:extLst>
                <a:ext uri="{FF2B5EF4-FFF2-40B4-BE49-F238E27FC236}">
                  <a16:creationId xmlns:a16="http://schemas.microsoft.com/office/drawing/2014/main" xmlns="" id="{3D23E2F8-938B-4A52-B35F-94F1331E97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77" name="Freeform 17">
              <a:extLst>
                <a:ext uri="{FF2B5EF4-FFF2-40B4-BE49-F238E27FC236}">
                  <a16:creationId xmlns:a16="http://schemas.microsoft.com/office/drawing/2014/main" xmlns="" id="{A7371A20-A9C7-40DA-BE71-2D23D3F8F4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18">
              <a:extLst>
                <a:ext uri="{FF2B5EF4-FFF2-40B4-BE49-F238E27FC236}">
                  <a16:creationId xmlns:a16="http://schemas.microsoft.com/office/drawing/2014/main" xmlns="" id="{AD5A9C0B-2DF6-47B7-B7F4-DC52B46652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19">
              <a:extLst>
                <a:ext uri="{FF2B5EF4-FFF2-40B4-BE49-F238E27FC236}">
                  <a16:creationId xmlns:a16="http://schemas.microsoft.com/office/drawing/2014/main" xmlns="" id="{AA3FFED2-A833-473E-869C-C67C78EF15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0" name="Freeform 20">
              <a:extLst>
                <a:ext uri="{FF2B5EF4-FFF2-40B4-BE49-F238E27FC236}">
                  <a16:creationId xmlns:a16="http://schemas.microsoft.com/office/drawing/2014/main" xmlns="" id="{DD3136B0-EC59-42D1-AED9-1E7B23AE01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1" name="Freeform 21">
              <a:extLst>
                <a:ext uri="{FF2B5EF4-FFF2-40B4-BE49-F238E27FC236}">
                  <a16:creationId xmlns:a16="http://schemas.microsoft.com/office/drawing/2014/main" xmlns="" id="{516A793C-A2AA-409E-9AFD-31EBC99181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22">
              <a:extLst>
                <a:ext uri="{FF2B5EF4-FFF2-40B4-BE49-F238E27FC236}">
                  <a16:creationId xmlns:a16="http://schemas.microsoft.com/office/drawing/2014/main" xmlns="" id="{A91A9330-6EF3-4068-9E05-EFD9E58146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3" name="Freeform 23">
              <a:extLst>
                <a:ext uri="{FF2B5EF4-FFF2-40B4-BE49-F238E27FC236}">
                  <a16:creationId xmlns:a16="http://schemas.microsoft.com/office/drawing/2014/main" xmlns="" id="{363F339A-2F0F-497A-9A97-6E1D4A38AD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85" name="Group 84">
            <a:extLst>
              <a:ext uri="{FF2B5EF4-FFF2-40B4-BE49-F238E27FC236}">
                <a16:creationId xmlns:a16="http://schemas.microsoft.com/office/drawing/2014/main" xmlns="" id="{4BF14AA4-98BB-49F7-8A26-B9611695CB3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69293" y="1186483"/>
            <a:ext cx="8848345" cy="4477933"/>
            <a:chOff x="1669293" y="1186483"/>
            <a:chExt cx="8848345" cy="4477933"/>
          </a:xfrm>
        </p:grpSpPr>
        <p:sp>
          <p:nvSpPr>
            <p:cNvPr id="86" name="Rectangle 85">
              <a:extLst>
                <a:ext uri="{FF2B5EF4-FFF2-40B4-BE49-F238E27FC236}">
                  <a16:creationId xmlns:a16="http://schemas.microsoft.com/office/drawing/2014/main" xmlns="" id="{769B412D-486A-40AE-AD13-012CFC18CD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86">
              <a:extLst>
                <a:ext uri="{FF2B5EF4-FFF2-40B4-BE49-F238E27FC236}">
                  <a16:creationId xmlns:a16="http://schemas.microsoft.com/office/drawing/2014/main" xmlns="" id="{05FE3073-1BF6-4D01-B519-329470617E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xmlns="" id="{0144938A-7410-4F44-8642-3F1272DED1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90" name="Rectangle 89">
            <a:extLst>
              <a:ext uri="{FF2B5EF4-FFF2-40B4-BE49-F238E27FC236}">
                <a16:creationId xmlns:a16="http://schemas.microsoft.com/office/drawing/2014/main" xmlns="" id="{10CE3618-1D7A-4256-B2AF-9DB692996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xmlns="" id="{D91A9185-A7D5-460B-98BC-0BF2EBD3EE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93" name="Freeform 5">
              <a:extLst>
                <a:ext uri="{FF2B5EF4-FFF2-40B4-BE49-F238E27FC236}">
                  <a16:creationId xmlns:a16="http://schemas.microsoft.com/office/drawing/2014/main" xmlns="" id="{8AFC1764-6516-4F77-BF30-B8ADB3C9F4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6">
              <a:extLst>
                <a:ext uri="{FF2B5EF4-FFF2-40B4-BE49-F238E27FC236}">
                  <a16:creationId xmlns:a16="http://schemas.microsoft.com/office/drawing/2014/main" xmlns="" id="{FCAFF9F9-F806-47EC-BCAC-9921E719FF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accent1">
                  <a:alpha val="18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5" name="Freeform 7">
              <a:extLst>
                <a:ext uri="{FF2B5EF4-FFF2-40B4-BE49-F238E27FC236}">
                  <a16:creationId xmlns:a16="http://schemas.microsoft.com/office/drawing/2014/main" xmlns="" id="{09D92491-36BD-4861-BA54-DD88E60898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accent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6" name="Freeform 8">
              <a:extLst>
                <a:ext uri="{FF2B5EF4-FFF2-40B4-BE49-F238E27FC236}">
                  <a16:creationId xmlns:a16="http://schemas.microsoft.com/office/drawing/2014/main" xmlns="" id="{23740E15-AB86-4E5C-A137-07E0DDC035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9">
              <a:extLst>
                <a:ext uri="{FF2B5EF4-FFF2-40B4-BE49-F238E27FC236}">
                  <a16:creationId xmlns:a16="http://schemas.microsoft.com/office/drawing/2014/main" xmlns="" id="{BE097852-1F54-4EF0-A1BE-561272FCD6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accent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10">
              <a:extLst>
                <a:ext uri="{FF2B5EF4-FFF2-40B4-BE49-F238E27FC236}">
                  <a16:creationId xmlns:a16="http://schemas.microsoft.com/office/drawing/2014/main" xmlns="" id="{5C2DF1F9-21CC-430E-84C8-356C73C6FD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9" name="Freeform 11">
              <a:extLst>
                <a:ext uri="{FF2B5EF4-FFF2-40B4-BE49-F238E27FC236}">
                  <a16:creationId xmlns:a16="http://schemas.microsoft.com/office/drawing/2014/main" xmlns="" id="{7F11B45B-3EDE-4B6A-903B-0AE6E9DD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accent1">
                  <a:alpha val="7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0" name="Freeform 12">
              <a:extLst>
                <a:ext uri="{FF2B5EF4-FFF2-40B4-BE49-F238E27FC236}">
                  <a16:creationId xmlns:a16="http://schemas.microsoft.com/office/drawing/2014/main" xmlns="" id="{F77FDDC5-477E-420D-B98F-42ABA24772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1" name="Freeform 13">
              <a:extLst>
                <a:ext uri="{FF2B5EF4-FFF2-40B4-BE49-F238E27FC236}">
                  <a16:creationId xmlns:a16="http://schemas.microsoft.com/office/drawing/2014/main" xmlns="" id="{A92C0474-B573-45C5-84C5-194CE1715F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02" name="Freeform 14">
              <a:extLst>
                <a:ext uri="{FF2B5EF4-FFF2-40B4-BE49-F238E27FC236}">
                  <a16:creationId xmlns:a16="http://schemas.microsoft.com/office/drawing/2014/main" xmlns="" id="{2FBC62F8-64D0-4025-99AE-A04E291D9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03" name="Freeform 15">
              <a:extLst>
                <a:ext uri="{FF2B5EF4-FFF2-40B4-BE49-F238E27FC236}">
                  <a16:creationId xmlns:a16="http://schemas.microsoft.com/office/drawing/2014/main" xmlns="" id="{7632F945-80B5-4575-A538-29495BF8F2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04" name="Freeform 16">
              <a:extLst>
                <a:ext uri="{FF2B5EF4-FFF2-40B4-BE49-F238E27FC236}">
                  <a16:creationId xmlns:a16="http://schemas.microsoft.com/office/drawing/2014/main" xmlns="" id="{5562CC17-43D4-4E57-AE08-83952EE59D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05" name="Freeform 17">
              <a:extLst>
                <a:ext uri="{FF2B5EF4-FFF2-40B4-BE49-F238E27FC236}">
                  <a16:creationId xmlns:a16="http://schemas.microsoft.com/office/drawing/2014/main" xmlns="" id="{E1D78CFE-04CA-4101-AFCF-196940B2D1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6" name="Freeform 18">
              <a:extLst>
                <a:ext uri="{FF2B5EF4-FFF2-40B4-BE49-F238E27FC236}">
                  <a16:creationId xmlns:a16="http://schemas.microsoft.com/office/drawing/2014/main" xmlns="" id="{41F2A149-A64E-4690-B049-18C156A8E2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7" name="Freeform 19">
              <a:extLst>
                <a:ext uri="{FF2B5EF4-FFF2-40B4-BE49-F238E27FC236}">
                  <a16:creationId xmlns:a16="http://schemas.microsoft.com/office/drawing/2014/main" xmlns="" id="{D9313C72-D62D-4416-A6AE-7EB7D6B54A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accent1">
                  <a:alpha val="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8" name="Freeform 20">
              <a:extLst>
                <a:ext uri="{FF2B5EF4-FFF2-40B4-BE49-F238E27FC236}">
                  <a16:creationId xmlns:a16="http://schemas.microsoft.com/office/drawing/2014/main" xmlns="" id="{77B03BEA-76E5-4ECB-B9BB-D89D27509E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9" name="Freeform 21">
              <a:extLst>
                <a:ext uri="{FF2B5EF4-FFF2-40B4-BE49-F238E27FC236}">
                  <a16:creationId xmlns:a16="http://schemas.microsoft.com/office/drawing/2014/main" xmlns="" id="{6AF6BECE-416D-4C3A-AD6F-68B08F3CA7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10" name="Freeform 22">
              <a:extLst>
                <a:ext uri="{FF2B5EF4-FFF2-40B4-BE49-F238E27FC236}">
                  <a16:creationId xmlns:a16="http://schemas.microsoft.com/office/drawing/2014/main" xmlns="" id="{B9197E2A-A098-480D-A2A6-3F3B889EDA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accent1">
                  <a:alpha val="4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11" name="Freeform 23">
              <a:extLst>
                <a:ext uri="{FF2B5EF4-FFF2-40B4-BE49-F238E27FC236}">
                  <a16:creationId xmlns:a16="http://schemas.microsoft.com/office/drawing/2014/main" xmlns="" id="{5A493EDB-6C9E-483F-86A6-0F473E5908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p:nvSpPr>
          <p:cNvPr id="2" name="Τίτλος 1">
            <a:extLst>
              <a:ext uri="{FF2B5EF4-FFF2-40B4-BE49-F238E27FC236}">
                <a16:creationId xmlns:a16="http://schemas.microsoft.com/office/drawing/2014/main" xmlns="" id="{A52A63E8-0281-8C62-9710-37AE2B536392}"/>
              </a:ext>
            </a:extLst>
          </p:cNvPr>
          <p:cNvSpPr>
            <a:spLocks noGrp="1"/>
          </p:cNvSpPr>
          <p:nvPr>
            <p:ph type="title"/>
          </p:nvPr>
        </p:nvSpPr>
        <p:spPr>
          <a:xfrm>
            <a:off x="1117224" y="501404"/>
            <a:ext cx="10116244" cy="1504812"/>
          </a:xfrm>
        </p:spPr>
        <p:txBody>
          <a:bodyPr vert="horz" lIns="228600" tIns="228600" rIns="228600" bIns="0" rtlCol="0" anchor="b">
            <a:normAutofit fontScale="90000"/>
          </a:bodyPr>
          <a:lstStyle/>
          <a:p>
            <a:pPr>
              <a:lnSpc>
                <a:spcPct val="80000"/>
              </a:lnSpc>
            </a:pPr>
            <a:r>
              <a:rPr lang="en-US" sz="5600" b="1">
                <a:solidFill>
                  <a:schemeClr val="accent1"/>
                </a:solidFill>
              </a:rPr>
              <a:t>Μα</a:t>
            </a:r>
            <a:r>
              <a:rPr lang="en-US" sz="5600" b="1" err="1">
                <a:solidFill>
                  <a:schemeClr val="accent1"/>
                </a:solidFill>
              </a:rPr>
              <a:t>κροοικονομικές</a:t>
            </a:r>
            <a:r>
              <a:rPr lang="en-US" sz="5600" b="1">
                <a:solidFill>
                  <a:schemeClr val="accent1"/>
                </a:solidFill>
              </a:rPr>
              <a:t> επιπ</a:t>
            </a:r>
            <a:r>
              <a:rPr lang="en-US" sz="5600" b="1" err="1">
                <a:solidFill>
                  <a:schemeClr val="accent1"/>
                </a:solidFill>
              </a:rPr>
              <a:t>τώσεις</a:t>
            </a:r>
            <a:r>
              <a:rPr lang="en-US" sz="5600" b="1">
                <a:solidFill>
                  <a:schemeClr val="accent1"/>
                </a:solidFill>
              </a:rPr>
              <a:t> </a:t>
            </a:r>
            <a:r>
              <a:rPr lang="en-US" sz="5600" b="1" err="1">
                <a:solidFill>
                  <a:schemeClr val="accent1"/>
                </a:solidFill>
              </a:rPr>
              <a:t>της</a:t>
            </a:r>
            <a:r>
              <a:rPr lang="en-US" sz="5600" b="1">
                <a:solidFill>
                  <a:schemeClr val="accent1"/>
                </a:solidFill>
              </a:rPr>
              <a:t> </a:t>
            </a:r>
            <a:r>
              <a:rPr lang="en-US" sz="5600" b="1" err="1">
                <a:solidFill>
                  <a:schemeClr val="accent1"/>
                </a:solidFill>
              </a:rPr>
              <a:t>εσωτερικής</a:t>
            </a:r>
            <a:r>
              <a:rPr lang="en-US" sz="5600" b="1">
                <a:solidFill>
                  <a:schemeClr val="accent1"/>
                </a:solidFill>
              </a:rPr>
              <a:t> </a:t>
            </a:r>
            <a:r>
              <a:rPr lang="en-US" sz="5600" b="1" err="1">
                <a:solidFill>
                  <a:schemeClr val="accent1"/>
                </a:solidFill>
              </a:rPr>
              <a:t>μετ</a:t>
            </a:r>
            <a:r>
              <a:rPr lang="en-US" sz="5600" b="1">
                <a:solidFill>
                  <a:schemeClr val="accent1"/>
                </a:solidFill>
              </a:rPr>
              <a:t>α</a:t>
            </a:r>
            <a:r>
              <a:rPr lang="en-US" sz="5600" b="1" err="1">
                <a:solidFill>
                  <a:schemeClr val="accent1"/>
                </a:solidFill>
              </a:rPr>
              <a:t>νάστευης</a:t>
            </a:r>
            <a:endParaRPr lang="el-GR" b="1">
              <a:solidFill>
                <a:schemeClr val="accent1"/>
              </a:solidFill>
              <a:cs typeface="Calibri Light"/>
            </a:endParaRPr>
          </a:p>
        </p:txBody>
      </p:sp>
      <p:sp>
        <p:nvSpPr>
          <p:cNvPr id="3" name="Θέση κειμένου 2">
            <a:extLst>
              <a:ext uri="{FF2B5EF4-FFF2-40B4-BE49-F238E27FC236}">
                <a16:creationId xmlns:a16="http://schemas.microsoft.com/office/drawing/2014/main" xmlns="" id="{2F5D1EED-5FF1-ACD7-48D1-54E49726ED9D}"/>
              </a:ext>
            </a:extLst>
          </p:cNvPr>
          <p:cNvSpPr>
            <a:spLocks noGrp="1"/>
          </p:cNvSpPr>
          <p:nvPr>
            <p:ph type="body" idx="1"/>
          </p:nvPr>
        </p:nvSpPr>
        <p:spPr>
          <a:xfrm>
            <a:off x="2037374" y="2375074"/>
            <a:ext cx="8961560" cy="4477452"/>
          </a:xfrm>
        </p:spPr>
        <p:txBody>
          <a:bodyPr vert="horz" lIns="91440" tIns="0" rIns="91440" bIns="45720" rtlCol="0" anchor="t">
            <a:normAutofit/>
          </a:bodyPr>
          <a:lstStyle/>
          <a:p>
            <a:pPr algn="l">
              <a:lnSpc>
                <a:spcPct val="100000"/>
              </a:lnSpc>
            </a:pPr>
            <a:r>
              <a:rPr lang="en-US" sz="2400" dirty="0">
                <a:solidFill>
                  <a:schemeClr val="tx1"/>
                </a:solidFill>
              </a:rPr>
              <a:t>  </a:t>
            </a:r>
            <a:r>
              <a:rPr lang="en-US" sz="2600" dirty="0">
                <a:solidFill>
                  <a:schemeClr val="tx1"/>
                </a:solidFill>
              </a:rPr>
              <a:t> </a:t>
            </a:r>
            <a:r>
              <a:rPr lang="en-US" sz="2600" dirty="0" err="1">
                <a:solidFill>
                  <a:schemeClr val="tx1"/>
                </a:solidFill>
                <a:latin typeface="Calibri Light"/>
                <a:cs typeface="Calibri Light"/>
              </a:rPr>
              <a:t>Σε</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μακροοικονομικό</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επίπεδο</a:t>
            </a:r>
            <a:r>
              <a:rPr lang="en-US" sz="2600" dirty="0">
                <a:solidFill>
                  <a:schemeClr val="tx1"/>
                </a:solidFill>
                <a:latin typeface="Calibri Light"/>
                <a:cs typeface="Calibri Light"/>
              </a:rPr>
              <a:t>, η </a:t>
            </a:r>
            <a:r>
              <a:rPr lang="en-US" sz="2600" dirty="0" err="1">
                <a:solidFill>
                  <a:schemeClr val="tx1"/>
                </a:solidFill>
                <a:latin typeface="Calibri Light"/>
                <a:cs typeface="Calibri Light"/>
              </a:rPr>
              <a:t>εσωτερική</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μετανάστευση</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θα</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επιφέρει</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αλλαγές</a:t>
            </a:r>
            <a:r>
              <a:rPr lang="en-US" sz="2600" dirty="0">
                <a:solidFill>
                  <a:schemeClr val="tx1"/>
                </a:solidFill>
                <a:latin typeface="Calibri Light"/>
                <a:cs typeface="Calibri Light"/>
              </a:rPr>
              <a:t>:</a:t>
            </a:r>
          </a:p>
          <a:p>
            <a:pPr marL="342900" indent="-342900" algn="l">
              <a:lnSpc>
                <a:spcPct val="100000"/>
              </a:lnSpc>
              <a:buFont typeface="Arial" panose="05000000000000000000" pitchFamily="2" charset="2"/>
              <a:buChar char="•"/>
            </a:pPr>
            <a:r>
              <a:rPr lang="en-US" sz="2600" dirty="0" err="1">
                <a:solidFill>
                  <a:schemeClr val="tx1"/>
                </a:solidFill>
                <a:latin typeface="Calibri Light"/>
                <a:cs typeface="Calibri Light"/>
              </a:rPr>
              <a:t>Στη</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ζήτηση</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και</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την</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προσφορά</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αγαθών</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και</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υπηρεσιών</a:t>
            </a:r>
            <a:endParaRPr lang="en-US" sz="2600" dirty="0">
              <a:solidFill>
                <a:schemeClr val="tx1"/>
              </a:solidFill>
              <a:latin typeface="Calibri Light"/>
              <a:cs typeface="Calibri Light"/>
            </a:endParaRPr>
          </a:p>
          <a:p>
            <a:pPr marL="342900" indent="-342900" algn="l">
              <a:lnSpc>
                <a:spcPct val="100000"/>
              </a:lnSpc>
              <a:buFont typeface="Arial" panose="05000000000000000000" pitchFamily="2" charset="2"/>
              <a:buChar char="•"/>
            </a:pPr>
            <a:r>
              <a:rPr lang="en-US" sz="2600" dirty="0" err="1">
                <a:solidFill>
                  <a:schemeClr val="tx1"/>
                </a:solidFill>
                <a:latin typeface="Calibri Light"/>
                <a:cs typeface="Calibri Light"/>
              </a:rPr>
              <a:t>Στο</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εισόδημα</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των</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εργαζομένων</a:t>
            </a:r>
            <a:endParaRPr lang="en-US" sz="2600" dirty="0">
              <a:solidFill>
                <a:schemeClr val="tx1"/>
              </a:solidFill>
              <a:latin typeface="Calibri Light"/>
              <a:cs typeface="Calibri Light"/>
            </a:endParaRPr>
          </a:p>
          <a:p>
            <a:pPr marL="342900" indent="-342900" algn="l">
              <a:lnSpc>
                <a:spcPct val="100000"/>
              </a:lnSpc>
              <a:buFont typeface="Arial" panose="05000000000000000000" pitchFamily="2" charset="2"/>
              <a:buChar char="•"/>
            </a:pPr>
            <a:r>
              <a:rPr lang="en-US" sz="2600" dirty="0" err="1">
                <a:solidFill>
                  <a:schemeClr val="tx1"/>
                </a:solidFill>
                <a:latin typeface="Calibri Light"/>
                <a:cs typeface="Calibri Light"/>
              </a:rPr>
              <a:t>Υπάρχει</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περίπτωση</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να</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υπάρξουν</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αλλαγές</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στη</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δημοσιονομική</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πολιτική</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των</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πολιτειών</a:t>
            </a:r>
            <a:r>
              <a:rPr lang="en-US" sz="2600" dirty="0">
                <a:latin typeface="Calibri Light"/>
                <a:cs typeface="Calibri Light"/>
              </a:rPr>
              <a:t/>
            </a:r>
            <a:br>
              <a:rPr lang="en-US" sz="2600" dirty="0">
                <a:latin typeface="Calibri Light"/>
                <a:cs typeface="Calibri Light"/>
              </a:rPr>
            </a:br>
            <a:r>
              <a:rPr lang="en-US" sz="2600" dirty="0">
                <a:latin typeface="Calibri Light"/>
                <a:cs typeface="Calibri Light"/>
              </a:rPr>
              <a:t/>
            </a:r>
            <a:br>
              <a:rPr lang="en-US" sz="2600" dirty="0">
                <a:latin typeface="Calibri Light"/>
                <a:cs typeface="Calibri Light"/>
              </a:rPr>
            </a:br>
            <a:r>
              <a:rPr lang="en-US" sz="2600" dirty="0" err="1">
                <a:solidFill>
                  <a:schemeClr val="tx1"/>
                </a:solidFill>
                <a:latin typeface="Calibri Light"/>
                <a:cs typeface="Calibri Light"/>
              </a:rPr>
              <a:t>Το</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μέγεθος</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των</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παραπάνω</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μεταβολών</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υπολογίζεται</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μέσω</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ειδικών</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οικονομετρικών</a:t>
            </a:r>
            <a:r>
              <a:rPr lang="en-US" sz="2600" dirty="0">
                <a:solidFill>
                  <a:schemeClr val="tx1"/>
                </a:solidFill>
                <a:latin typeface="Calibri Light"/>
                <a:cs typeface="Calibri Light"/>
              </a:rPr>
              <a:t> </a:t>
            </a:r>
            <a:r>
              <a:rPr lang="en-US" sz="2600" dirty="0" err="1">
                <a:solidFill>
                  <a:schemeClr val="tx1"/>
                </a:solidFill>
                <a:latin typeface="Calibri Light"/>
                <a:cs typeface="Calibri Light"/>
              </a:rPr>
              <a:t>μοντέλων</a:t>
            </a:r>
            <a:endParaRPr lang="en-US" sz="2600" dirty="0">
              <a:solidFill>
                <a:schemeClr val="tx1"/>
              </a:solidFill>
              <a:latin typeface="Calibri Light"/>
              <a:cs typeface="Calibri Light"/>
            </a:endParaRPr>
          </a:p>
        </p:txBody>
      </p:sp>
      <p:sp>
        <p:nvSpPr>
          <p:cNvPr id="113" name="Isosceles Triangle 112">
            <a:extLst>
              <a:ext uri="{FF2B5EF4-FFF2-40B4-BE49-F238E27FC236}">
                <a16:creationId xmlns:a16="http://schemas.microsoft.com/office/drawing/2014/main" xmlns="" id="{3F39476B-1A6D-47CB-AC7A-FB87EF003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490253" y="3276595"/>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xmlns="" val="3283959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AE19E2D2-078B-459F-A431-2037B063FDF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14035B44-9204-427C-98D0-75678B980C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6">
              <a:extLst>
                <a:ext uri="{FF2B5EF4-FFF2-40B4-BE49-F238E27FC236}">
                  <a16:creationId xmlns:a16="http://schemas.microsoft.com/office/drawing/2014/main" xmlns="" id="{755FDC7E-5938-4B4B-8877-06EE01FCDB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F0437E65-E6AA-41CB-8690-97980FE0D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3F0EF991-E8E2-4486-80F2-A9E03DA18D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FB081D04-EE00-42EF-BBFB-684673613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12B7F571-868C-421B-8A57-6196C8124C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7E4953C7-80FE-46D4-A354-20321F4211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C60293D3-71F6-45CD-890F-E68F81CDD9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940865AC-2494-4A34-80AC-0D78FE9C50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E8206DC4-8F5A-4192-BB5B-39A4A2CDDD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1851F69F-8755-4226-9A81-C27799E32B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D85B97EF-28BC-441A-9EBB-81EF34094A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7C68D975-1EC2-4BFA-811D-0454109E3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251959DD-2AB4-4342-8A28-A252939263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785D37AB-3782-4D04-A998-0C126E1BDF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9313ACA4-E3EA-43A3-822B-DD5DF119D1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5A98D1AB-DF34-414B-9696-4B671EC20B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8153A7D0-F980-48CC-B318-806C679F48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96E44097-7726-43F7-9E27-8BD5BCF89A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65B28630-DA3C-4E4C-94ED-0ED8F353C0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1686151F-4919-4A15-9EC3-0329453ED6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33" name="Group 32">
            <a:extLst>
              <a:ext uri="{FF2B5EF4-FFF2-40B4-BE49-F238E27FC236}">
                <a16:creationId xmlns:a16="http://schemas.microsoft.com/office/drawing/2014/main" xmlns="" id="{E10C7CFA-FC7F-479C-9026-39109C0B596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9971A5E3-BBAD-4023-B07C-7FBC4202D8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FC05BA5F-5BBE-4BFA-A313-1554762332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5275B948-0170-4286-84CE-04CA461F27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8" name="Rectangle 37">
            <a:extLst>
              <a:ext uri="{FF2B5EF4-FFF2-40B4-BE49-F238E27FC236}">
                <a16:creationId xmlns:a16="http://schemas.microsoft.com/office/drawing/2014/main" xmlns="" id="{69C59A28-56CE-4D1A-A907-C8D7005775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xmlns="" id="{EAD71ACA-6DBF-4D03-9ADB-A4428E8325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41" name="Freeform 5">
              <a:extLst>
                <a:ext uri="{FF2B5EF4-FFF2-40B4-BE49-F238E27FC236}">
                  <a16:creationId xmlns:a16="http://schemas.microsoft.com/office/drawing/2014/main" xmlns="" id="{5A57A071-927E-400E-8988-CF9AF45335B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xmlns="" id="{0A466C9C-5DBF-4FE5-9D6C-6735CC392C8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xmlns="" id="{853B81F9-C616-41C7-B7DE-FBDAE750FA4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xmlns="" id="{E47A588F-65A6-4826-9E92-4E88487D57C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9">
              <a:extLst>
                <a:ext uri="{FF2B5EF4-FFF2-40B4-BE49-F238E27FC236}">
                  <a16:creationId xmlns:a16="http://schemas.microsoft.com/office/drawing/2014/main" xmlns="" id="{64429C13-3100-4081-AE6A-336684C080B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xmlns="" id="{529DCF05-D750-4B3B-B53A-03E2DBC3CB7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a:extLst>
                <a:ext uri="{FF2B5EF4-FFF2-40B4-BE49-F238E27FC236}">
                  <a16:creationId xmlns:a16="http://schemas.microsoft.com/office/drawing/2014/main" xmlns="" id="{15993F46-B3A4-4294-907E-88247D056A0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a:extLst>
                <a:ext uri="{FF2B5EF4-FFF2-40B4-BE49-F238E27FC236}">
                  <a16:creationId xmlns:a16="http://schemas.microsoft.com/office/drawing/2014/main" xmlns="" id="{29D9F2EC-0180-4668-B1A5-816CCACE934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a:extLst>
                <a:ext uri="{FF2B5EF4-FFF2-40B4-BE49-F238E27FC236}">
                  <a16:creationId xmlns:a16="http://schemas.microsoft.com/office/drawing/2014/main" xmlns="" id="{AD35BE21-AF40-4FD8-99AC-8C9776A6BBD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a:extLst>
                <a:ext uri="{FF2B5EF4-FFF2-40B4-BE49-F238E27FC236}">
                  <a16:creationId xmlns:a16="http://schemas.microsoft.com/office/drawing/2014/main" xmlns="" id="{FBE6AEEC-C7A9-432D-BA2D-4E72287B7D9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a:extLst>
                <a:ext uri="{FF2B5EF4-FFF2-40B4-BE49-F238E27FC236}">
                  <a16:creationId xmlns:a16="http://schemas.microsoft.com/office/drawing/2014/main" xmlns="" id="{FA0FEDDD-FA3D-4FF8-A31A-985512EE483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a:extLst>
                <a:ext uri="{FF2B5EF4-FFF2-40B4-BE49-F238E27FC236}">
                  <a16:creationId xmlns:a16="http://schemas.microsoft.com/office/drawing/2014/main" xmlns="" id="{4D243DEA-AE2B-4D46-BEAA-93697809E69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a:extLst>
                <a:ext uri="{FF2B5EF4-FFF2-40B4-BE49-F238E27FC236}">
                  <a16:creationId xmlns:a16="http://schemas.microsoft.com/office/drawing/2014/main" xmlns="" id="{24464047-133A-4A09-A0B5-679819EB60D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8">
              <a:extLst>
                <a:ext uri="{FF2B5EF4-FFF2-40B4-BE49-F238E27FC236}">
                  <a16:creationId xmlns:a16="http://schemas.microsoft.com/office/drawing/2014/main" xmlns="" id="{EFD98F30-5471-42C2-A7FC-E57E5077DD3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9">
              <a:extLst>
                <a:ext uri="{FF2B5EF4-FFF2-40B4-BE49-F238E27FC236}">
                  <a16:creationId xmlns:a16="http://schemas.microsoft.com/office/drawing/2014/main" xmlns="" id="{4442196C-6546-46E2-8346-1F5ED37B809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0">
              <a:extLst>
                <a:ext uri="{FF2B5EF4-FFF2-40B4-BE49-F238E27FC236}">
                  <a16:creationId xmlns:a16="http://schemas.microsoft.com/office/drawing/2014/main" xmlns="" id="{882294F9-8B7B-479F-884C-29CEC017937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1">
              <a:extLst>
                <a:ext uri="{FF2B5EF4-FFF2-40B4-BE49-F238E27FC236}">
                  <a16:creationId xmlns:a16="http://schemas.microsoft.com/office/drawing/2014/main" xmlns="" id="{17920E91-EB50-40B6-BAB9-F596B53265E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2">
              <a:extLst>
                <a:ext uri="{FF2B5EF4-FFF2-40B4-BE49-F238E27FC236}">
                  <a16:creationId xmlns:a16="http://schemas.microsoft.com/office/drawing/2014/main" xmlns="" id="{F886C763-35BF-4EB0-9847-E6E5F4D066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3">
              <a:extLst>
                <a:ext uri="{FF2B5EF4-FFF2-40B4-BE49-F238E27FC236}">
                  <a16:creationId xmlns:a16="http://schemas.microsoft.com/office/drawing/2014/main" xmlns="" id="{5BDD2C34-F3B2-4249-91C1-F7903313624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4">
              <a:extLst>
                <a:ext uri="{FF2B5EF4-FFF2-40B4-BE49-F238E27FC236}">
                  <a16:creationId xmlns:a16="http://schemas.microsoft.com/office/drawing/2014/main" xmlns="" id="{0CE624D2-666C-4165-8C42-EBA6A4E66F7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5">
              <a:extLst>
                <a:ext uri="{FF2B5EF4-FFF2-40B4-BE49-F238E27FC236}">
                  <a16:creationId xmlns:a16="http://schemas.microsoft.com/office/drawing/2014/main" xmlns="" id="{623AD0FD-6708-42D3-AE6B-F7C70835B9F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62">
            <a:extLst>
              <a:ext uri="{FF2B5EF4-FFF2-40B4-BE49-F238E27FC236}">
                <a16:creationId xmlns:a16="http://schemas.microsoft.com/office/drawing/2014/main" xmlns="" id="{38AA92E5-F34E-427C-8658-81A7C9A3F8F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718175"/>
            <a:ext cx="3674476" cy="3451835"/>
            <a:chOff x="697883" y="1835354"/>
            <a:chExt cx="3674476" cy="3451835"/>
          </a:xfrm>
        </p:grpSpPr>
        <p:sp>
          <p:nvSpPr>
            <p:cNvPr id="64" name="Rectangle 63">
              <a:extLst>
                <a:ext uri="{FF2B5EF4-FFF2-40B4-BE49-F238E27FC236}">
                  <a16:creationId xmlns:a16="http://schemas.microsoft.com/office/drawing/2014/main" xmlns="" id="{C28EADCB-8A68-43F5-A3BE-50ADDF9877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35354"/>
              <a:ext cx="3674476" cy="5122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l-GR" sz="2000">
                <a:solidFill>
                  <a:srgbClr val="FFFEFF"/>
                </a:solidFill>
                <a:latin typeface="Calibri Light"/>
                <a:cs typeface="Calibri Light"/>
              </a:endParaRPr>
            </a:p>
            <a:p>
              <a:pPr algn="ctr"/>
              <a:endParaRPr lang="en-US"/>
            </a:p>
          </p:txBody>
        </p:sp>
        <p:sp>
          <p:nvSpPr>
            <p:cNvPr id="65" name="Isosceles Triangle 22">
              <a:extLst>
                <a:ext uri="{FF2B5EF4-FFF2-40B4-BE49-F238E27FC236}">
                  <a16:creationId xmlns:a16="http://schemas.microsoft.com/office/drawing/2014/main" xmlns="" id="{74587B47-C4D5-403C-B4BD-EC8EBEA48E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xmlns="" id="{D1E2D222-9FE9-41DD-9199-451B426C73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Τίτλος 2">
            <a:extLst>
              <a:ext uri="{FF2B5EF4-FFF2-40B4-BE49-F238E27FC236}">
                <a16:creationId xmlns:a16="http://schemas.microsoft.com/office/drawing/2014/main" xmlns="" id="{5D7681BB-16C9-7180-C180-C7E0AB9E5610}"/>
              </a:ext>
            </a:extLst>
          </p:cNvPr>
          <p:cNvSpPr>
            <a:spLocks noGrp="1"/>
          </p:cNvSpPr>
          <p:nvPr>
            <p:ph type="title"/>
          </p:nvPr>
        </p:nvSpPr>
        <p:spPr>
          <a:xfrm>
            <a:off x="581973" y="1745074"/>
            <a:ext cx="4056539" cy="3912624"/>
          </a:xfrm>
        </p:spPr>
        <p:txBody>
          <a:bodyPr vert="horz" lIns="228600" tIns="228600" rIns="228600" bIns="228600" rtlCol="0" anchor="ctr">
            <a:noAutofit/>
          </a:bodyPr>
          <a:lstStyle/>
          <a:p>
            <a:r>
              <a:rPr lang="el-GR" sz="1600">
                <a:ea typeface="+mj-lt"/>
                <a:cs typeface="+mj-lt"/>
              </a:rPr>
              <a:t> Ο Πίνακας  8 δείχνει  τα μοτίβα. Η μετανάστευση είναι </a:t>
            </a:r>
            <a:r>
              <a:rPr lang="el-GR" sz="1600" err="1">
                <a:ea typeface="+mj-lt"/>
                <a:cs typeface="+mj-lt"/>
              </a:rPr>
              <a:t>προκυκλική</a:t>
            </a:r>
            <a:r>
              <a:rPr lang="el-GR" sz="1600">
                <a:ea typeface="+mj-lt"/>
                <a:cs typeface="+mj-lt"/>
              </a:rPr>
              <a:t> στο μοντέλο  όπως και στα  δεδομένα και αυτό το μοτίβο οφείλεται στην </a:t>
            </a:r>
            <a:r>
              <a:rPr lang="el-GR" sz="1600" err="1">
                <a:ea typeface="+mj-lt"/>
                <a:cs typeface="+mj-lt"/>
              </a:rPr>
              <a:t>προκυκλικότητα</a:t>
            </a:r>
            <a:r>
              <a:rPr lang="el-GR" sz="1600">
                <a:ea typeface="+mj-lt"/>
                <a:cs typeface="+mj-lt"/>
              </a:rPr>
              <a:t> του αριθμού των εργαζομένων  που μετακινούνται από εργασία σε εργασία. Συγκεκριμένα, η συσχέτιση του ετήσιου ρυθμού μετανάστευσης και της ετήσιας παραγωγής είναι περίπου 0,62. Από την άλλη πλευρά, το μοντέλο αποτυπώνει επίσης την </a:t>
            </a:r>
            <a:r>
              <a:rPr lang="el-GR" sz="1600" err="1">
                <a:ea typeface="+mj-lt"/>
                <a:cs typeface="+mj-lt"/>
              </a:rPr>
              <a:t>αντικυκλικότητα</a:t>
            </a:r>
            <a:r>
              <a:rPr lang="el-GR" sz="1600">
                <a:ea typeface="+mj-lt"/>
                <a:cs typeface="+mj-lt"/>
              </a:rPr>
              <a:t> εκείνων των κινητήρων που βιώνουν μια μετάβαση από μη απασχόληση σε μη απασχόληση.</a:t>
            </a:r>
            <a:endParaRPr lang="el-GR" sz="1600">
              <a:cs typeface="Calibri Light"/>
            </a:endParaRPr>
          </a:p>
          <a:p>
            <a:endParaRPr lang="en-US" sz="1400">
              <a:cs typeface="Calibri Light"/>
            </a:endParaRPr>
          </a:p>
        </p:txBody>
      </p:sp>
      <p:sp>
        <p:nvSpPr>
          <p:cNvPr id="4" name="Θέση κειμένου 3">
            <a:extLst>
              <a:ext uri="{FF2B5EF4-FFF2-40B4-BE49-F238E27FC236}">
                <a16:creationId xmlns:a16="http://schemas.microsoft.com/office/drawing/2014/main" xmlns="" id="{42B83FE5-FC06-96D4-8598-6605A9807069}"/>
              </a:ext>
            </a:extLst>
          </p:cNvPr>
          <p:cNvSpPr>
            <a:spLocks noGrp="1"/>
          </p:cNvSpPr>
          <p:nvPr>
            <p:ph type="body" sz="half" idx="2"/>
          </p:nvPr>
        </p:nvSpPr>
        <p:spPr>
          <a:xfrm>
            <a:off x="5118447" y="797594"/>
            <a:ext cx="6281873" cy="2982051"/>
          </a:xfrm>
        </p:spPr>
        <p:txBody>
          <a:bodyPr vert="horz" lIns="91440" tIns="45720" rIns="91440" bIns="45720" rtlCol="0" anchor="ctr">
            <a:normAutofit fontScale="62500" lnSpcReduction="20000"/>
          </a:bodyPr>
          <a:lstStyle/>
          <a:p>
            <a:pPr algn="just"/>
            <a:r>
              <a:rPr lang="el-GR" sz="2000" dirty="0">
                <a:solidFill>
                  <a:schemeClr val="tx1"/>
                </a:solidFill>
              </a:rPr>
              <a:t>Κατά την διάρκεια της ύφεσης υπάρχει μια μείωση στα ποσοστά εύρεσης εργασίας σε όλες τις τοποθεσίες, λόγω του ότι υπάρχει μείωση της παραγωγής οι επιχειρήσεις έχουν κίνητρο να δημιουργήσουν λιγότερες θέσεις εργασίας. Αυτό σημαίνει ότι εργαζόμενοι και άνεργοι λαμβάνουν λιγότερες προσφορές για θέσεις εργασίας. Ταυτόχρονα, κατά τη διάρκεια της ύφεσης αυξάνεται η διασπορά των ποσοστών εύρεσης εργασίας. Ορισμένες τοποθεσίες παρουσιάζουν υψηλότερες πτώσεις στην παραγωγικότητα επειδή είναι πιο ευαίσθητες σε συγκεντρωτικά σοκ. Οι εργαζόμενοι σε αυτές τις τοποθεσίες έχουν πλέον υψηλότερα κίνητρα για να μετακινηθούν σε σχετικά καλύτερη κατάσταση, προκειμένου να βρουν δουλειά πιο γρήγορα. Αυτό σημαίνει ότι περισσότεροι μη εργαζόμενοι από τις περιοχές που επηρεάζονται περισσότερο θα μετακινηθούν και αυτοί οι εργαζόμενοι βιώνουν μια μετάβαση από τη μη απασχόληση σε μη απασχόληση. Αυτός είναι ο λόγος για τον οποίο αυτό το είδος μετάβασης είναι </a:t>
            </a:r>
            <a:r>
              <a:rPr lang="el-GR" sz="2000" dirty="0" err="1">
                <a:solidFill>
                  <a:schemeClr val="tx1"/>
                </a:solidFill>
              </a:rPr>
              <a:t>αντικυκλικό</a:t>
            </a:r>
            <a:r>
              <a:rPr lang="el-GR" sz="2000" dirty="0">
                <a:solidFill>
                  <a:schemeClr val="tx1"/>
                </a:solidFill>
              </a:rPr>
              <a:t>. Δεδομένου ότι στο μοντέλο, όπως και στα δεδομένα, είναι κυρίως οι εργαζόμενοι που μεταναστεύουν και όχι οι άνεργοι, το πρώτο αποτέλεσμα κυριαρχεί και η συνολική μετανάστευση είναι </a:t>
            </a:r>
            <a:r>
              <a:rPr lang="el-GR" sz="2000" dirty="0" err="1">
                <a:solidFill>
                  <a:schemeClr val="tx1"/>
                </a:solidFill>
              </a:rPr>
              <a:t>προκυκλική</a:t>
            </a:r>
            <a:r>
              <a:rPr lang="el-GR" sz="2000" dirty="0">
                <a:solidFill>
                  <a:schemeClr val="tx1"/>
                </a:solidFill>
              </a:rPr>
              <a:t>.</a:t>
            </a:r>
            <a:endParaRPr lang="en-US" sz="2000" dirty="0">
              <a:solidFill>
                <a:schemeClr val="tx1"/>
              </a:solidFill>
            </a:endParaRPr>
          </a:p>
          <a:p>
            <a:pPr algn="l"/>
            <a:endParaRPr lang="en-US" dirty="0">
              <a:solidFill>
                <a:schemeClr val="tx1"/>
              </a:solidFill>
            </a:endParaRPr>
          </a:p>
        </p:txBody>
      </p:sp>
      <p:pic>
        <p:nvPicPr>
          <p:cNvPr id="5" name="Εικόνα 5" descr="Εικόνα που περιέχει τραπέζι&#10;&#10;Περιγραφή που δημιουργήθηκε αυτόματα">
            <a:extLst>
              <a:ext uri="{FF2B5EF4-FFF2-40B4-BE49-F238E27FC236}">
                <a16:creationId xmlns:a16="http://schemas.microsoft.com/office/drawing/2014/main" xmlns="" id="{3E48A4CE-ED60-B933-11C1-D6A9ABEFF8DD}"/>
              </a:ext>
            </a:extLst>
          </p:cNvPr>
          <p:cNvPicPr>
            <a:picLocks noGrp="1" noChangeAspect="1"/>
          </p:cNvPicPr>
          <p:nvPr>
            <p:ph type="pic" idx="1"/>
          </p:nvPr>
        </p:nvPicPr>
        <p:blipFill rotWithShape="1">
          <a:blip r:embed="rId3"/>
          <a:srcRect r="2654" b="1"/>
          <a:stretch/>
        </p:blipFill>
        <p:spPr>
          <a:xfrm>
            <a:off x="5115908" y="4268968"/>
            <a:ext cx="6274561" cy="1788642"/>
          </a:xfrm>
          <a:prstGeom prst="rect">
            <a:avLst/>
          </a:prstGeom>
          <a:ln w="9525">
            <a:solidFill>
              <a:schemeClr val="tx1">
                <a:alpha val="20000"/>
              </a:schemeClr>
            </a:solidFill>
          </a:ln>
        </p:spPr>
      </p:pic>
      <p:sp>
        <p:nvSpPr>
          <p:cNvPr id="2" name="TextBox 1">
            <a:extLst>
              <a:ext uri="{FF2B5EF4-FFF2-40B4-BE49-F238E27FC236}">
                <a16:creationId xmlns:a16="http://schemas.microsoft.com/office/drawing/2014/main" xmlns="" id="{DB649F90-5524-69AE-50B8-BF0A554F8B62}"/>
              </a:ext>
            </a:extLst>
          </p:cNvPr>
          <p:cNvSpPr txBox="1"/>
          <p:nvPr/>
        </p:nvSpPr>
        <p:spPr>
          <a:xfrm>
            <a:off x="696951" y="1793487"/>
            <a:ext cx="3940097" cy="3562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85000"/>
              </a:lnSpc>
              <a:spcBef>
                <a:spcPct val="0"/>
              </a:spcBef>
            </a:pPr>
            <a:r>
              <a:rPr lang="el-GR" sz="2000">
                <a:solidFill>
                  <a:srgbClr val="FFFEFF"/>
                </a:solidFill>
                <a:latin typeface="Calibri Light"/>
                <a:cs typeface="Calibri Light"/>
              </a:rPr>
              <a:t>Η κυκλικότητα της μετανάστευσης</a:t>
            </a:r>
            <a:endParaRPr lang="en-US" sz="2000">
              <a:solidFill>
                <a:srgbClr val="FFFEFF"/>
              </a:solidFill>
              <a:latin typeface="Calibri Light"/>
              <a:cs typeface="Calibri Light"/>
            </a:endParaRPr>
          </a:p>
        </p:txBody>
      </p:sp>
      <p:pic>
        <p:nvPicPr>
          <p:cNvPr id="7" name="Εικόνα 6" descr="Εικόνα που περιέχει γραμματοσειρά, κείμενο, λευκό, τυπογραφία&#10;&#10;Περιγραφή που δημιουργήθηκε αυτόματα">
            <a:extLst>
              <a:ext uri="{FF2B5EF4-FFF2-40B4-BE49-F238E27FC236}">
                <a16:creationId xmlns:a16="http://schemas.microsoft.com/office/drawing/2014/main" xmlns="" id="{895CE180-50E8-B18D-5DC0-891F5385F0C1}"/>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75761" y="5166361"/>
            <a:ext cx="2895932" cy="996961"/>
          </a:xfrm>
          <a:prstGeom prst="rect">
            <a:avLst/>
          </a:prstGeom>
        </p:spPr>
      </p:pic>
      <p:sp>
        <p:nvSpPr>
          <p:cNvPr id="8" name="TextBox 7">
            <a:extLst>
              <a:ext uri="{FF2B5EF4-FFF2-40B4-BE49-F238E27FC236}">
                <a16:creationId xmlns:a16="http://schemas.microsoft.com/office/drawing/2014/main" xmlns="" id="{2A13A8A4-8D07-2E72-3E25-73045D1C14AE}"/>
              </a:ext>
            </a:extLst>
          </p:cNvPr>
          <p:cNvSpPr txBox="1"/>
          <p:nvPr/>
        </p:nvSpPr>
        <p:spPr>
          <a:xfrm>
            <a:off x="1050522" y="5926436"/>
            <a:ext cx="3210970" cy="738664"/>
          </a:xfrm>
          <a:prstGeom prst="rect">
            <a:avLst/>
          </a:prstGeom>
          <a:noFill/>
        </p:spPr>
        <p:txBody>
          <a:bodyPr wrap="square" rtlCol="0">
            <a:spAutoFit/>
          </a:bodyPr>
          <a:lstStyle/>
          <a:p>
            <a:r>
              <a:rPr lang="el-GR" sz="1050"/>
              <a:t>ΣΧΟΛΙΑ: γ0=ο βαθμός κινητικότητας, γ1= οι ροές μεταξύ δυο πολιτειών των ΗΠΑ, τ</a:t>
            </a:r>
            <a:r>
              <a:rPr lang="en-GB" sz="1050" err="1"/>
              <a:t>ij</a:t>
            </a:r>
            <a:r>
              <a:rPr lang="el-GR" sz="1050"/>
              <a:t>=το κόστος μετακίνησης από το</a:t>
            </a:r>
            <a:r>
              <a:rPr lang="en-GB" sz="1050"/>
              <a:t> </a:t>
            </a:r>
            <a:r>
              <a:rPr lang="en-GB" sz="1050" err="1"/>
              <a:t>i</a:t>
            </a:r>
            <a:r>
              <a:rPr lang="en-GB" sz="1050"/>
              <a:t> </a:t>
            </a:r>
            <a:r>
              <a:rPr lang="el-GR" sz="1050"/>
              <a:t>στο </a:t>
            </a:r>
            <a:r>
              <a:rPr lang="en-GB" sz="1050"/>
              <a:t>j, </a:t>
            </a:r>
            <a:r>
              <a:rPr lang="en-GB" sz="1050" err="1"/>
              <a:t>Dij</a:t>
            </a:r>
            <a:r>
              <a:rPr lang="en-GB" sz="1050"/>
              <a:t>= </a:t>
            </a:r>
            <a:r>
              <a:rPr lang="el-GR" sz="1050"/>
              <a:t>απόσταση από το </a:t>
            </a:r>
            <a:r>
              <a:rPr lang="en-GB" sz="1050" err="1"/>
              <a:t>i</a:t>
            </a:r>
            <a:r>
              <a:rPr lang="en-GB" sz="1050"/>
              <a:t> </a:t>
            </a:r>
            <a:r>
              <a:rPr lang="el-GR" sz="1050"/>
              <a:t>στο </a:t>
            </a:r>
            <a:r>
              <a:rPr lang="en-GB" sz="1050"/>
              <a:t>j.</a:t>
            </a:r>
            <a:endParaRPr lang="el-GR" sz="1050"/>
          </a:p>
        </p:txBody>
      </p:sp>
    </p:spTree>
    <p:extLst>
      <p:ext uri="{BB962C8B-B14F-4D97-AF65-F5344CB8AC3E}">
        <p14:creationId xmlns:p14="http://schemas.microsoft.com/office/powerpoint/2010/main" xmlns="" val="3461798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 name="Group 121">
            <a:extLst>
              <a:ext uri="{FF2B5EF4-FFF2-40B4-BE49-F238E27FC236}">
                <a16:creationId xmlns:a16="http://schemas.microsoft.com/office/drawing/2014/main" xmlns="" id="{EFAF5D36-7988-4310-8B2D-E5F09D9BED5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123" name="Freeform 5">
              <a:extLst>
                <a:ext uri="{FF2B5EF4-FFF2-40B4-BE49-F238E27FC236}">
                  <a16:creationId xmlns:a16="http://schemas.microsoft.com/office/drawing/2014/main" xmlns="" id="{F953B1DA-E7D8-48BB-8D67-425C7F7E06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4" name="Freeform 6">
              <a:extLst>
                <a:ext uri="{FF2B5EF4-FFF2-40B4-BE49-F238E27FC236}">
                  <a16:creationId xmlns:a16="http://schemas.microsoft.com/office/drawing/2014/main" xmlns="" id="{319C148B-5C23-49B7-A373-AC1B7510B3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5" name="Freeform 7">
              <a:extLst>
                <a:ext uri="{FF2B5EF4-FFF2-40B4-BE49-F238E27FC236}">
                  <a16:creationId xmlns:a16="http://schemas.microsoft.com/office/drawing/2014/main" xmlns="" id="{10B3CBEC-E6ED-4132-A94F-47AB0B93A6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26" name="Freeform 8">
              <a:extLst>
                <a:ext uri="{FF2B5EF4-FFF2-40B4-BE49-F238E27FC236}">
                  <a16:creationId xmlns:a16="http://schemas.microsoft.com/office/drawing/2014/main" xmlns="" id="{6607A26B-7FD4-4FE9-BCFA-2D1303693C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7" name="Freeform 9">
              <a:extLst>
                <a:ext uri="{FF2B5EF4-FFF2-40B4-BE49-F238E27FC236}">
                  <a16:creationId xmlns:a16="http://schemas.microsoft.com/office/drawing/2014/main" xmlns="" id="{C00169AA-D2E0-467C-9CAE-BBF421EA30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8" name="Freeform 10">
              <a:extLst>
                <a:ext uri="{FF2B5EF4-FFF2-40B4-BE49-F238E27FC236}">
                  <a16:creationId xmlns:a16="http://schemas.microsoft.com/office/drawing/2014/main" xmlns="" id="{24C43ADE-E7DB-48BC-B5F6-0C48D7AE41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9" name="Freeform 11">
              <a:extLst>
                <a:ext uri="{FF2B5EF4-FFF2-40B4-BE49-F238E27FC236}">
                  <a16:creationId xmlns:a16="http://schemas.microsoft.com/office/drawing/2014/main" xmlns="" id="{F9B6CF03-8C6F-4A69-B803-56DF556167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0" name="Freeform 12">
              <a:extLst>
                <a:ext uri="{FF2B5EF4-FFF2-40B4-BE49-F238E27FC236}">
                  <a16:creationId xmlns:a16="http://schemas.microsoft.com/office/drawing/2014/main" xmlns="" id="{0A6864AE-A239-4CD6-9D34-6CF7188F1B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1" name="Freeform 13">
              <a:extLst>
                <a:ext uri="{FF2B5EF4-FFF2-40B4-BE49-F238E27FC236}">
                  <a16:creationId xmlns:a16="http://schemas.microsoft.com/office/drawing/2014/main" xmlns="" id="{B71C308D-6936-4397-A8AF-6D19C6EC07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32" name="Freeform 14">
              <a:extLst>
                <a:ext uri="{FF2B5EF4-FFF2-40B4-BE49-F238E27FC236}">
                  <a16:creationId xmlns:a16="http://schemas.microsoft.com/office/drawing/2014/main" xmlns="" id="{FBD50843-2012-4AE6-91C9-537612E738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33" name="Freeform 15">
              <a:extLst>
                <a:ext uri="{FF2B5EF4-FFF2-40B4-BE49-F238E27FC236}">
                  <a16:creationId xmlns:a16="http://schemas.microsoft.com/office/drawing/2014/main" xmlns="" id="{A676FD4C-815C-452E-8046-28FEA73824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34" name="Freeform 16">
              <a:extLst>
                <a:ext uri="{FF2B5EF4-FFF2-40B4-BE49-F238E27FC236}">
                  <a16:creationId xmlns:a16="http://schemas.microsoft.com/office/drawing/2014/main" xmlns="" id="{66D402BD-5FE7-427A-8AE9-02D604B4C2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35" name="Freeform 17">
              <a:extLst>
                <a:ext uri="{FF2B5EF4-FFF2-40B4-BE49-F238E27FC236}">
                  <a16:creationId xmlns:a16="http://schemas.microsoft.com/office/drawing/2014/main" xmlns="" id="{AA120BAC-3891-4E44-8E77-F37600AC72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6" name="Freeform 18">
              <a:extLst>
                <a:ext uri="{FF2B5EF4-FFF2-40B4-BE49-F238E27FC236}">
                  <a16:creationId xmlns:a16="http://schemas.microsoft.com/office/drawing/2014/main" xmlns="" id="{DCD27D48-C30F-4CF5-8C39-64561E5AC8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7" name="Freeform 19">
              <a:extLst>
                <a:ext uri="{FF2B5EF4-FFF2-40B4-BE49-F238E27FC236}">
                  <a16:creationId xmlns:a16="http://schemas.microsoft.com/office/drawing/2014/main" xmlns="" id="{BFB24C59-0439-4A08-B2D7-11CBD9E230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8" name="Freeform 20">
              <a:extLst>
                <a:ext uri="{FF2B5EF4-FFF2-40B4-BE49-F238E27FC236}">
                  <a16:creationId xmlns:a16="http://schemas.microsoft.com/office/drawing/2014/main" xmlns="" id="{55E56104-C1D3-474D-8F49-E664100003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9" name="Freeform 21">
              <a:extLst>
                <a:ext uri="{FF2B5EF4-FFF2-40B4-BE49-F238E27FC236}">
                  <a16:creationId xmlns:a16="http://schemas.microsoft.com/office/drawing/2014/main" xmlns="" id="{17D49068-5D60-449A-95AE-939E83EB96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0" name="Freeform 22">
              <a:extLst>
                <a:ext uri="{FF2B5EF4-FFF2-40B4-BE49-F238E27FC236}">
                  <a16:creationId xmlns:a16="http://schemas.microsoft.com/office/drawing/2014/main" xmlns="" id="{4D4CF5CD-E36E-43E6-8712-A4880FFEA1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41" name="Freeform 23">
              <a:extLst>
                <a:ext uri="{FF2B5EF4-FFF2-40B4-BE49-F238E27FC236}">
                  <a16:creationId xmlns:a16="http://schemas.microsoft.com/office/drawing/2014/main" xmlns="" id="{56A4EB06-C425-440E-BFF0-2D0E82E70D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143" name="Group 142">
            <a:extLst>
              <a:ext uri="{FF2B5EF4-FFF2-40B4-BE49-F238E27FC236}">
                <a16:creationId xmlns:a16="http://schemas.microsoft.com/office/drawing/2014/main" xmlns="" id="{AF2E2BED-E728-4BDF-A0D9-965E2E6CE3C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69293" y="1186483"/>
            <a:ext cx="8848345" cy="4477933"/>
            <a:chOff x="1669293" y="1186483"/>
            <a:chExt cx="8848345" cy="4477933"/>
          </a:xfrm>
        </p:grpSpPr>
        <p:sp>
          <p:nvSpPr>
            <p:cNvPr id="144" name="Rectangle 143">
              <a:extLst>
                <a:ext uri="{FF2B5EF4-FFF2-40B4-BE49-F238E27FC236}">
                  <a16:creationId xmlns:a16="http://schemas.microsoft.com/office/drawing/2014/main" xmlns="" id="{4D555CD5-B818-433B-91B0-050C20215E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Isosceles Triangle 144">
              <a:extLst>
                <a:ext uri="{FF2B5EF4-FFF2-40B4-BE49-F238E27FC236}">
                  <a16:creationId xmlns:a16="http://schemas.microsoft.com/office/drawing/2014/main" xmlns="" id="{942D9584-E3E3-42F2-A08D-053C795536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Rectangle 145">
              <a:extLst>
                <a:ext uri="{FF2B5EF4-FFF2-40B4-BE49-F238E27FC236}">
                  <a16:creationId xmlns:a16="http://schemas.microsoft.com/office/drawing/2014/main" xmlns="" id="{82A66E12-53B9-47C5-AA58-6A50081950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48" name="Rectangle 147">
            <a:extLst>
              <a:ext uri="{FF2B5EF4-FFF2-40B4-BE49-F238E27FC236}">
                <a16:creationId xmlns:a16="http://schemas.microsoft.com/office/drawing/2014/main" xmlns="" id="{FD8F1113-2E3C-46E3-B54F-B7F421EEF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5">
            <a:extLst>
              <a:ext uri="{FF2B5EF4-FFF2-40B4-BE49-F238E27FC236}">
                <a16:creationId xmlns:a16="http://schemas.microsoft.com/office/drawing/2014/main" xmlns="" id="{B54A4D14-513F-4121-92D3-5CCB468962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6">
            <a:extLst>
              <a:ext uri="{FF2B5EF4-FFF2-40B4-BE49-F238E27FC236}">
                <a16:creationId xmlns:a16="http://schemas.microsoft.com/office/drawing/2014/main" xmlns="" id="{6C3411F1-AD17-499D-AFEF-2F300F6DF0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7">
            <a:extLst>
              <a:ext uri="{FF2B5EF4-FFF2-40B4-BE49-F238E27FC236}">
                <a16:creationId xmlns:a16="http://schemas.microsoft.com/office/drawing/2014/main" xmlns="" id="{60BF2CBE-B1E9-4C42-89DC-C35E4E6516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8">
            <a:extLst>
              <a:ext uri="{FF2B5EF4-FFF2-40B4-BE49-F238E27FC236}">
                <a16:creationId xmlns:a16="http://schemas.microsoft.com/office/drawing/2014/main" xmlns="" id="{72C95A87-DCDB-41C4-B774-744B3ECBE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9">
            <a:extLst>
              <a:ext uri="{FF2B5EF4-FFF2-40B4-BE49-F238E27FC236}">
                <a16:creationId xmlns:a16="http://schemas.microsoft.com/office/drawing/2014/main" xmlns="" id="{BCB97515-32FF-43A6-A51C-B140193ABB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0">
            <a:extLst>
              <a:ext uri="{FF2B5EF4-FFF2-40B4-BE49-F238E27FC236}">
                <a16:creationId xmlns:a16="http://schemas.microsoft.com/office/drawing/2014/main" xmlns="" id="{9C6379D3-7045-4B76-9409-6D23D753D0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
            <a:extLst>
              <a:ext uri="{FF2B5EF4-FFF2-40B4-BE49-F238E27FC236}">
                <a16:creationId xmlns:a16="http://schemas.microsoft.com/office/drawing/2014/main" xmlns="" id="{61B1C1DE-4201-4989-BE65-41ADC24725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14">
            <a:extLst>
              <a:ext uri="{FF2B5EF4-FFF2-40B4-BE49-F238E27FC236}">
                <a16:creationId xmlns:a16="http://schemas.microsoft.com/office/drawing/2014/main" xmlns="" id="{806398CC-D327-4E06-838C-31119BD56F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16">
            <a:extLst>
              <a:ext uri="{FF2B5EF4-FFF2-40B4-BE49-F238E27FC236}">
                <a16:creationId xmlns:a16="http://schemas.microsoft.com/office/drawing/2014/main" xmlns="" id="{70A741CC-E736-448A-A94E-5C8BB9711D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11">
            <a:extLst>
              <a:ext uri="{FF2B5EF4-FFF2-40B4-BE49-F238E27FC236}">
                <a16:creationId xmlns:a16="http://schemas.microsoft.com/office/drawing/2014/main" xmlns="" id="{7C324CDD-B30F-47DD-8627-E2171D5E83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21">
            <a:extLst>
              <a:ext uri="{FF2B5EF4-FFF2-40B4-BE49-F238E27FC236}">
                <a16:creationId xmlns:a16="http://schemas.microsoft.com/office/drawing/2014/main" xmlns="" id="{79C8D19E-E3D6-45A6-BCA2-5918A37D7A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xmlns="" id="{085BC516-A4CF-2231-E380-918C18B95B38}"/>
              </a:ext>
            </a:extLst>
          </p:cNvPr>
          <p:cNvSpPr>
            <a:spLocks noGrp="1"/>
          </p:cNvSpPr>
          <p:nvPr>
            <p:ph type="title"/>
          </p:nvPr>
        </p:nvSpPr>
        <p:spPr>
          <a:xfrm>
            <a:off x="7710184" y="4943821"/>
            <a:ext cx="4304687" cy="860573"/>
          </a:xfrm>
        </p:spPr>
        <p:txBody>
          <a:bodyPr vert="horz" lIns="228600" tIns="228600" rIns="228600" bIns="0" rtlCol="0" anchor="b">
            <a:normAutofit fontScale="90000"/>
          </a:bodyPr>
          <a:lstStyle/>
          <a:p>
            <a:pPr algn="l">
              <a:lnSpc>
                <a:spcPct val="80000"/>
              </a:lnSpc>
            </a:pPr>
            <a:r>
              <a:rPr lang="en-US" sz="3600" err="1">
                <a:solidFill>
                  <a:schemeClr val="tx2"/>
                </a:solidFill>
              </a:rPr>
              <a:t>Σύνοψη-Συμ</a:t>
            </a:r>
            <a:r>
              <a:rPr lang="en-US" sz="3600">
                <a:solidFill>
                  <a:schemeClr val="tx2"/>
                </a:solidFill>
              </a:rPr>
              <a:t>π</a:t>
            </a:r>
            <a:r>
              <a:rPr lang="en-US" sz="3600" err="1">
                <a:solidFill>
                  <a:schemeClr val="tx2"/>
                </a:solidFill>
              </a:rPr>
              <a:t>εράσμ</a:t>
            </a:r>
            <a:r>
              <a:rPr lang="en-US" sz="3600">
                <a:solidFill>
                  <a:schemeClr val="tx2"/>
                </a:solidFill>
              </a:rPr>
              <a:t>ατα</a:t>
            </a:r>
            <a:r>
              <a:rPr lang="en-US" sz="3200">
                <a:solidFill>
                  <a:schemeClr val="tx2"/>
                </a:solidFill>
              </a:rPr>
              <a:t> </a:t>
            </a:r>
          </a:p>
        </p:txBody>
      </p:sp>
      <p:sp>
        <p:nvSpPr>
          <p:cNvPr id="172" name="Freeform 22">
            <a:extLst>
              <a:ext uri="{FF2B5EF4-FFF2-40B4-BE49-F238E27FC236}">
                <a16:creationId xmlns:a16="http://schemas.microsoft.com/office/drawing/2014/main" xmlns="" id="{43280283-E04A-43CA-BFA1-F285486A2F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23">
            <a:extLst>
              <a:ext uri="{FF2B5EF4-FFF2-40B4-BE49-F238E27FC236}">
                <a16:creationId xmlns:a16="http://schemas.microsoft.com/office/drawing/2014/main" xmlns="" id="{38328CB6-0FC5-4AEA-BC7E-489267CB6F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Freeform: Shape 175">
            <a:extLst>
              <a:ext uri="{FF2B5EF4-FFF2-40B4-BE49-F238E27FC236}">
                <a16:creationId xmlns:a16="http://schemas.microsoft.com/office/drawing/2014/main" xmlns="" id="{138AF5D2-3A9C-4E8F-B879-36865366A1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60" name="Picture 59">
            <a:extLst>
              <a:ext uri="{FF2B5EF4-FFF2-40B4-BE49-F238E27FC236}">
                <a16:creationId xmlns:a16="http://schemas.microsoft.com/office/drawing/2014/main" xmlns="" id="{A3E28E86-2B66-8D90-C933-A02CE98DD729}"/>
              </a:ext>
            </a:extLst>
          </p:cNvPr>
          <p:cNvPicPr>
            <a:picLocks noChangeAspect="1"/>
          </p:cNvPicPr>
          <p:nvPr/>
        </p:nvPicPr>
        <p:blipFill rotWithShape="1">
          <a:blip r:embed="rId2"/>
          <a:srcRect t="3797" r="1" b="4421"/>
          <a:stretch/>
        </p:blipFill>
        <p:spPr>
          <a:xfrm>
            <a:off x="932740" y="461405"/>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xmlns="" val="260033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xmlns="" name="Atlas" id="{5156B0E4-0EB1-49FE-A26B-15F6F698AEC6}" vid="{C0CB9708-C445-4049-9D7F-4C8684E69AF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180</Words>
  <Application>Microsoft Office PowerPoint</Application>
  <PresentationFormat>Προσαρμογή</PresentationFormat>
  <Paragraphs>38</Paragraphs>
  <Slides>12</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Atlas</vt:lpstr>
      <vt:lpstr>Θέματα Διεθνούς Οικονομίας</vt:lpstr>
      <vt:lpstr>Εισαγωγή στο θέμα της εργασίας</vt:lpstr>
      <vt:lpstr>Η εσωτερική μετανάστευση</vt:lpstr>
      <vt:lpstr>δ</vt:lpstr>
      <vt:lpstr>Διαφάνεια 5</vt:lpstr>
      <vt:lpstr>Αποφάσεις μετανάστευσης και καθεστώς απασχόλησης</vt:lpstr>
      <vt:lpstr>Μακροοικονομικές επιπτώσεις της εσωτερικής μετανάστευης</vt:lpstr>
      <vt:lpstr> Ο Πίνακας  8 δείχνει  τα μοτίβα. Η μετανάστευση είναι προκυκλική στο μοντέλο  όπως και στα  δεδομένα και αυτό το μοτίβο οφείλεται στην προκυκλικότητα του αριθμού των εργαζομένων  που μετακινούνται από εργασία σε εργασία. Συγκεκριμένα, η συσχέτιση του ετήσιου ρυθμού μετανάστευσης και της ετήσιας παραγωγής είναι περίπου 0,62. Από την άλλη πλευρά, το μοντέλο αποτυπώνει επίσης την αντικυκλικότητα εκείνων των κινητήρων που βιώνουν μια μετάβαση από μη απασχόληση σε μη απασχόληση. </vt:lpstr>
      <vt:lpstr>Σύνοψη-Συμπεράσματα </vt:lpstr>
      <vt:lpstr>Διαφάνεια 10</vt:lpstr>
      <vt:lpstr>Διαφάνεια 11</vt:lpstr>
      <vt:lpstr>ΕΥΧΑΡΙΣΤΟΥΜΕ ΠΟΛΥ!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user</cp:lastModifiedBy>
  <cp:revision>13</cp:revision>
  <dcterms:created xsi:type="dcterms:W3CDTF">2023-05-05T08:43:36Z</dcterms:created>
  <dcterms:modified xsi:type="dcterms:W3CDTF">2023-06-13T07:35:01Z</dcterms:modified>
</cp:coreProperties>
</file>